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5544" autoAdjust="0"/>
  </p:normalViewPr>
  <p:slideViewPr>
    <p:cSldViewPr snapToGrid="0">
      <p:cViewPr varScale="1">
        <p:scale>
          <a:sx n="77" d="100"/>
          <a:sy n="77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6D6C1-C5ED-4438-AFF1-56E04BC80DBC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31C9C-2482-407B-BF1A-C0E712D78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6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everyone! My name is Dinorah Gomez, and I am here to share with you my student loan project.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28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of this project was to help me plan how I will repay my student loans once I graduate. This project will help me decide if I should set up payment arrangements while attending college to lower my balance by graduation or upon graduating will I be able to afford to repay my loan.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75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hypothesis is that I do not believe my student loan monthly payment will fit into my budget to pay off in a 10-year repayment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9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 did some research and found that if I acquire a career as a lab supervisor, I will make an estimated $78,416.50 a year. An estimated $6,534.71 before taxes and $4,901.03 after taxes.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48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broke down my monthly expenses and subtracted the total from my estimated monthly income which left me with a disposable income of $3,471.31.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98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principal amount of my student loan is $37.062 at a 3.73% interest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monthly student loan payment will be $371.. I took my monthly expenses from the previous chart and added my monthly student loan payment and subtracted that total from my estimated monthly income, and now I am left with a disposable income of $3,471.31, which is 5.7% of my net salary. That leaves me with enough money in case of emergencies or for personal pleasures.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70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principal is $37,062 at an interest rate of 3.73%, which is a total of $7,398 added to the principle which makes the total value of the loan $44,460 in a 10-year term.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19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total loan would be less, and interest paid if I paid my loan off in less than 10 years. If I pay my loan off in 9 years, I will only pay $6,625 in interest at a total cost of $43,687. If I pay my loan off in 7 years, I will only pay $5,106 in interest at a total cost of $42,168, and if I pay my loan off in 5 years, I will only pay $3,621 in interest at a total cost of $40,683. So, in conclusion, if I pay off the loan early the less money I’ll pay in interest and total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5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conclusion after updating my budget and adding my monthly bill for my student loan I am left with a disposable income of $3,100.31 which leaves me with more than enough money monthly for emergencies or leisure purposes. In my hypothesis I stated that I would not be able to afford to pay off my student loan in a 10-year term. But after completing this project I learned that if I was to acquire a career as a lab supervisor making an estimated salary of $78,416.50, I will have no problems paying my loan off in 10 years or less which proved my hypothesis to be incorrect. I hope you enjoyed my presentation and I hope you learned something new.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31C9C-2482-407B-BF1A-C0E712D780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1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0F83-2A60-4234-A121-83873DFFA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4D52F-42D7-4D06-8935-086F5CBB6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2FA31-A62D-4BE1-9739-E04A3D32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50710-24B8-43E9-A0BE-53F3FE1CB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1E450-59AF-4DC4-B2BB-1198B0CD4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9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CBE0-E838-497B-8E0E-AAD4C0CD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E151-A256-4593-9D2D-AD01F68D4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16CE7-A429-438C-938C-8A2BADDD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2D532-41C8-40BD-840A-8CC16072F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BFAC7-6505-4B0C-977A-66C99631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6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6A289-F4FC-4B9B-BC57-0F6785923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1E697-5FAA-424B-B4A5-34C3CC5E0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9C18B-84A1-41C8-B984-DDC3E42F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E46F-39E3-4D7A-882D-9F903106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E4F10-8304-49C3-98F5-E7E2048A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9592-051F-49F3-88A7-761103F3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1890-9133-4B84-895E-4E1941575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AF97E-F45B-497E-9F8A-BDA3691F7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580AE-D9C6-4E18-B16C-6C36BD38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C747F-9EFF-407D-8A68-F5F92595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4F54D-D796-4E81-AA49-F9EE9CCAF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4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FCDD-611A-4347-BB43-ED054418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06C1D-0413-4727-B658-F60743543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A09B2-53D2-4086-85CA-C9093136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F53F8B-671B-44BB-B738-72835D8A4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DEF4CB-9842-4A9E-8F9C-0F6C0F2D3C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640BD2-082E-457C-B202-1E8091C66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9943C1-EDD1-4D13-805D-5590FAD0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32FEAC-E6E2-4120-8A4E-17C75951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10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4E011-402B-470D-A206-27D1E6C8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D0A63-AEC0-44AA-AE2A-DF598A6CF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D1E78-8FA2-4AC9-9BA1-2CEA33046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090686-9515-4E70-A6E7-96773A37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6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3C0F8-2F48-4D93-8F68-F5E09F72F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AF175-1DB2-44A2-BF59-271784FC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5FFC8-BD60-4266-8169-A2C01C4A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7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B955-775D-4E27-9C3B-D097525D6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C78B-5BD8-4212-B5AA-674B7C7F8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B6F45-F4E7-47D8-BAAB-A28726BAD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35B4C4-50E5-4B58-B90B-9164B4B5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6A474-CC88-409A-B30E-217079FE1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935A8-BE46-4040-8AA9-B2867B72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0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AE5E-8172-4D52-8E7B-63BE38BF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9E4C7E-1E3F-4663-9E56-7F5975FB00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CD968-F213-49F4-859A-F4BE635FE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0BB0A-AFF9-4937-82B8-55DB8BB8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0E841-DEFE-4760-879A-F28B03F6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740C22-0DB0-4677-B0EC-8FCE65109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44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A917-67C0-4516-9C07-2A6494F48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D1DB59-399E-4CF9-B2AF-B842F8E6D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0454D-E168-44E7-8398-5B729A051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8B18-9860-48C7-B765-E452C60F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A004D-0214-438C-8275-14BFE9B15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02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E582D-581C-40C0-9EC5-A7BC208AA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5F79D-E59B-4246-A3C8-CC79D4A9E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720F9-1697-480B-A3EB-78B6D3C3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BCB83-83F5-4B51-AEB8-80AE21C25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74850-36C2-49BC-94C8-F22CA178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4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767E7-5CC0-46EB-BC2B-9C1ABA77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47F47-5869-45DA-98CD-550C609B2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7E85B-3000-4804-8F9D-D1B0A08FF2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067AA-1E99-4651-AAE5-8982A41D065E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40750-9842-43BE-8F40-ADBC6E8CA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2BF00-8B63-470D-B0CA-85201CC88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29E0-8E48-4138-AA0A-44BACB24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0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www.salary.com/tools/salary-calculator/clinical-laboratory-manager" TargetMode="External"/><Relationship Id="rId5" Type="http://schemas.openxmlformats.org/officeDocument/2006/relationships/hyperlink" Target="https://www.ziprecruiter.com/Salaries/Laboratory-Manager-Salary" TargetMode="Externa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14F1C-3EDC-45C3-A9A0-664D7F04C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113" y="1122363"/>
            <a:ext cx="11493661" cy="2387600"/>
          </a:xfrm>
        </p:spPr>
        <p:txBody>
          <a:bodyPr>
            <a:normAutofit fontScale="90000"/>
          </a:bodyPr>
          <a:lstStyle/>
          <a:p>
            <a:r>
              <a:rPr lang="en-US" sz="6700" dirty="0"/>
              <a:t>Student Loan Project</a:t>
            </a:r>
            <a:br>
              <a:rPr lang="en-US" dirty="0"/>
            </a:br>
            <a:r>
              <a:rPr lang="en-US" sz="6700" dirty="0"/>
              <a:t>Math 201 Quantitative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726FE-5A4C-492E-83F3-BE4FD2FB8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8326"/>
            <a:ext cx="9144000" cy="1435394"/>
          </a:xfrm>
        </p:spPr>
        <p:txBody>
          <a:bodyPr>
            <a:normAutofit/>
          </a:bodyPr>
          <a:lstStyle/>
          <a:p>
            <a:r>
              <a:rPr lang="en-US" sz="3600" dirty="0"/>
              <a:t>Dinorah Gomez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429DA4-A305-41CA-9C25-8E2E8C778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2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F673F-D4A9-498C-9226-95D043601EEB}"/>
              </a:ext>
            </a:extLst>
          </p:cNvPr>
          <p:cNvSpPr txBox="1"/>
          <p:nvPr/>
        </p:nvSpPr>
        <p:spPr>
          <a:xfrm>
            <a:off x="912628" y="435934"/>
            <a:ext cx="103667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Introduction</a:t>
            </a:r>
          </a:p>
          <a:p>
            <a:pPr algn="ctr"/>
            <a:endParaRPr lang="en-US" sz="4400" dirty="0">
              <a:latin typeface="+mj-lt"/>
            </a:endParaRPr>
          </a:p>
          <a:p>
            <a:pPr algn="ctr"/>
            <a:endParaRPr lang="en-US" sz="14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9377B-8355-4707-B8EC-368DC36DC252}"/>
              </a:ext>
            </a:extLst>
          </p:cNvPr>
          <p:cNvSpPr txBox="1"/>
          <p:nvPr/>
        </p:nvSpPr>
        <p:spPr>
          <a:xfrm>
            <a:off x="1169581" y="2190307"/>
            <a:ext cx="101097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purpose of this student loan project is to help me plan how I will repay my student loans once I graduate. This project will help me decide if I should set up payment arrangements while attending school to lower my balance by graduation.  Also, upon graduating will I be able to afford to repay my loan.</a:t>
            </a:r>
          </a:p>
          <a:p>
            <a:endParaRPr lang="en-US" sz="28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AED06FC-9715-45A1-934E-31BB7F1497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C48EA9-6EDA-4180-93E5-4696AA4E2D60}"/>
              </a:ext>
            </a:extLst>
          </p:cNvPr>
          <p:cNvSpPr txBox="1"/>
          <p:nvPr/>
        </p:nvSpPr>
        <p:spPr>
          <a:xfrm>
            <a:off x="4215809" y="451884"/>
            <a:ext cx="3482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Hypothesis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F0D57-D540-4548-9DD7-FC308D2C4129}"/>
              </a:ext>
            </a:extLst>
          </p:cNvPr>
          <p:cNvSpPr txBox="1"/>
          <p:nvPr/>
        </p:nvSpPr>
        <p:spPr>
          <a:xfrm>
            <a:off x="1052623" y="2474893"/>
            <a:ext cx="9260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My student loan monthly payment will not fit into my monthly budget. I will not be able to pay my loan back faster than the 10-year repayment plan.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323896A-65B7-4417-97AF-34DE1D67F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9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879FB8-8774-4587-A83F-C51821ABFBFE}"/>
              </a:ext>
            </a:extLst>
          </p:cNvPr>
          <p:cNvSpPr txBox="1"/>
          <p:nvPr/>
        </p:nvSpPr>
        <p:spPr>
          <a:xfrm>
            <a:off x="2890283" y="462516"/>
            <a:ext cx="641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Expected Salary Post Graduation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A039F2-8B09-4C1C-8BA4-9DA1E6AD1975}"/>
              </a:ext>
            </a:extLst>
          </p:cNvPr>
          <p:cNvSpPr txBox="1"/>
          <p:nvPr/>
        </p:nvSpPr>
        <p:spPr>
          <a:xfrm>
            <a:off x="116958" y="1297172"/>
            <a:ext cx="110472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Job Title: Lab Supervisor</a:t>
            </a:r>
          </a:p>
          <a:p>
            <a:r>
              <a:rPr lang="en-US" sz="2000" dirty="0"/>
              <a:t>State: Georgia</a:t>
            </a:r>
          </a:p>
          <a:p>
            <a:endParaRPr lang="en-US" sz="2000" dirty="0"/>
          </a:p>
          <a:p>
            <a:r>
              <a:rPr lang="en-US" sz="2000" dirty="0"/>
              <a:t>Source: </a:t>
            </a:r>
            <a:r>
              <a:rPr lang="en-US" sz="2000" dirty="0">
                <a:hlinkClick r:id="rId5"/>
              </a:rPr>
              <a:t>https://www.ziprecruiter.com/Salaries/Laboratory-Manager-Salary</a:t>
            </a:r>
            <a:endParaRPr lang="en-US" sz="2000" dirty="0"/>
          </a:p>
          <a:p>
            <a:r>
              <a:rPr lang="en-US" sz="2000" dirty="0"/>
              <a:t>Estimated starting salary: $72,540/yr.</a:t>
            </a:r>
          </a:p>
          <a:p>
            <a:endParaRPr lang="en-US" sz="2000" dirty="0"/>
          </a:p>
          <a:p>
            <a:r>
              <a:rPr lang="en-US" sz="2000" dirty="0"/>
              <a:t>Source: </a:t>
            </a:r>
            <a:r>
              <a:rPr lang="en-US" sz="2000" dirty="0">
                <a:hlinkClick r:id="rId6"/>
              </a:rPr>
              <a:t>Salary.com Salary Wizard- Do you know what you're worth? | Salary-Calculator | Salary.com</a:t>
            </a:r>
            <a:endParaRPr lang="en-US" sz="2000" dirty="0"/>
          </a:p>
          <a:p>
            <a:r>
              <a:rPr lang="en-US" sz="2000" dirty="0"/>
              <a:t>Estimated starting salary: $84,293/yr.</a:t>
            </a:r>
          </a:p>
          <a:p>
            <a:endParaRPr lang="en-US" sz="2000" dirty="0"/>
          </a:p>
          <a:p>
            <a:pPr>
              <a:lnSpc>
                <a:spcPts val="2000"/>
              </a:lnSpc>
            </a:pPr>
            <a:r>
              <a:rPr lang="en-US" sz="2000" dirty="0"/>
              <a:t>My estimated starting salary: $78,416.50</a:t>
            </a:r>
          </a:p>
          <a:p>
            <a:pPr>
              <a:lnSpc>
                <a:spcPts val="2000"/>
              </a:lnSpc>
            </a:pPr>
            <a:endParaRPr lang="en-US" sz="2000" dirty="0"/>
          </a:p>
          <a:p>
            <a:pPr>
              <a:lnSpc>
                <a:spcPts val="2000"/>
              </a:lnSpc>
            </a:pPr>
            <a:r>
              <a:rPr lang="en-US" sz="2000" dirty="0"/>
              <a:t>My estimated starting monthly salary: $6,534.71</a:t>
            </a:r>
          </a:p>
          <a:p>
            <a:pPr>
              <a:lnSpc>
                <a:spcPts val="2000"/>
              </a:lnSpc>
            </a:pPr>
            <a:endParaRPr lang="en-US" sz="2000" dirty="0"/>
          </a:p>
          <a:p>
            <a:pPr>
              <a:lnSpc>
                <a:spcPts val="2000"/>
              </a:lnSpc>
            </a:pPr>
            <a:r>
              <a:rPr lang="en-US" sz="2000" dirty="0"/>
              <a:t>My estimated starting monthly salary (after taxes): $4,901.03</a:t>
            </a:r>
          </a:p>
          <a:p>
            <a:pPr>
              <a:lnSpc>
                <a:spcPts val="2000"/>
              </a:lnSpc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777106-1F44-47FF-82AA-B8E82D993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3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3D4B256-96C7-4790-8DB2-5149FFEB3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291699"/>
              </p:ext>
            </p:extLst>
          </p:nvPr>
        </p:nvGraphicFramePr>
        <p:xfrm>
          <a:off x="212651" y="1728043"/>
          <a:ext cx="86123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6186">
                  <a:extLst>
                    <a:ext uri="{9D8B030D-6E8A-4147-A177-3AD203B41FA5}">
                      <a16:colId xmlns:a16="http://schemas.microsoft.com/office/drawing/2014/main" val="4126911849"/>
                    </a:ext>
                  </a:extLst>
                </a:gridCol>
                <a:gridCol w="4306186">
                  <a:extLst>
                    <a:ext uri="{9D8B030D-6E8A-4147-A177-3AD203B41FA5}">
                      <a16:colId xmlns:a16="http://schemas.microsoft.com/office/drawing/2014/main" val="3038793599"/>
                    </a:ext>
                  </a:extLst>
                </a:gridCol>
              </a:tblGrid>
              <a:tr h="341550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Car Payment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$418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758137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Cell phone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$164.74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19743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Internet and cable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$185.85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710638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Gas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$96.67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55387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Water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$44.11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52724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Life 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$115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13102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Kids Life 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$18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414424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sz="1800" dirty="0"/>
                        <a:t>Capitol 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$37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333470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dirty="0"/>
                        <a:t>Self Credit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889477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dirty="0"/>
                        <a:t>Car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$267.90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59061"/>
                  </a:ext>
                </a:extLst>
              </a:tr>
              <a:tr h="341550">
                <a:tc>
                  <a:txBody>
                    <a:bodyPr/>
                    <a:lstStyle/>
                    <a:p>
                      <a:r>
                        <a:rPr lang="en-US" dirty="0"/>
                        <a:t>Pet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$52.45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42875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6C46C4F-ED90-4ED1-9A1F-BB7BE90AA930}"/>
              </a:ext>
            </a:extLst>
          </p:cNvPr>
          <p:cNvSpPr txBox="1"/>
          <p:nvPr/>
        </p:nvSpPr>
        <p:spPr>
          <a:xfrm>
            <a:off x="3487480" y="106326"/>
            <a:ext cx="377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Monthly Budget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ED89C-505F-494C-985F-BB7D970A10C9}"/>
              </a:ext>
            </a:extLst>
          </p:cNvPr>
          <p:cNvSpPr txBox="1"/>
          <p:nvPr/>
        </p:nvSpPr>
        <p:spPr>
          <a:xfrm>
            <a:off x="318977" y="614605"/>
            <a:ext cx="79318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Net Monthly Income: $4,901.03</a:t>
            </a:r>
          </a:p>
          <a:p>
            <a:endParaRPr lang="en-US" sz="2000" dirty="0"/>
          </a:p>
          <a:p>
            <a:r>
              <a:rPr lang="en-US" sz="2000" dirty="0"/>
              <a:t>Expenses: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48CC32-7617-4BED-A571-0EB7B88CA4AA}"/>
              </a:ext>
            </a:extLst>
          </p:cNvPr>
          <p:cNvSpPr txBox="1"/>
          <p:nvPr/>
        </p:nvSpPr>
        <p:spPr>
          <a:xfrm>
            <a:off x="79744" y="5935050"/>
            <a:ext cx="9080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Disposable Income:                                            $3,471.31 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AE711D-988E-4E82-AB14-DEE1C5D225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6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7098B-B681-43AE-8316-42A5E95405F8}"/>
              </a:ext>
            </a:extLst>
          </p:cNvPr>
          <p:cNvSpPr txBox="1"/>
          <p:nvPr/>
        </p:nvSpPr>
        <p:spPr>
          <a:xfrm>
            <a:off x="3083441" y="207334"/>
            <a:ext cx="5108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Total Student Loan Amount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3CA9AA-CD32-44FB-BAA5-FFA38F4A10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54447"/>
              </p:ext>
            </p:extLst>
          </p:nvPr>
        </p:nvGraphicFramePr>
        <p:xfrm>
          <a:off x="438150" y="914400"/>
          <a:ext cx="1133951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757">
                  <a:extLst>
                    <a:ext uri="{9D8B030D-6E8A-4147-A177-3AD203B41FA5}">
                      <a16:colId xmlns:a16="http://schemas.microsoft.com/office/drawing/2014/main" val="2645758299"/>
                    </a:ext>
                  </a:extLst>
                </a:gridCol>
                <a:gridCol w="5669757">
                  <a:extLst>
                    <a:ext uri="{9D8B030D-6E8A-4147-A177-3AD203B41FA5}">
                      <a16:colId xmlns:a16="http://schemas.microsoft.com/office/drawing/2014/main" val="341563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Principal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Interest Rate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3931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D8A455-21F0-4807-A55B-5C4593F97FCF}"/>
              </a:ext>
            </a:extLst>
          </p:cNvPr>
          <p:cNvSpPr txBox="1"/>
          <p:nvPr/>
        </p:nvSpPr>
        <p:spPr>
          <a:xfrm>
            <a:off x="2424223" y="2270052"/>
            <a:ext cx="10855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My total student loan amount is $37,062 at a 3.73% interest rate.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8352D7-3076-44E2-BDCB-80BF483661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9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8CCDFE-E2E8-429F-848C-173BB14DD425}"/>
              </a:ext>
            </a:extLst>
          </p:cNvPr>
          <p:cNvSpPr txBox="1"/>
          <p:nvPr/>
        </p:nvSpPr>
        <p:spPr>
          <a:xfrm>
            <a:off x="1050851" y="1834116"/>
            <a:ext cx="100902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F0E70E-639B-491D-9C25-CD2B8D66F186}"/>
              </a:ext>
            </a:extLst>
          </p:cNvPr>
          <p:cNvSpPr txBox="1"/>
          <p:nvPr/>
        </p:nvSpPr>
        <p:spPr>
          <a:xfrm>
            <a:off x="434163" y="377456"/>
            <a:ext cx="11070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                  Student loan/Monthly Payment Analysis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46DC8EE-C090-4AF9-BF0C-5C8F8447C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872354"/>
              </p:ext>
            </p:extLst>
          </p:nvPr>
        </p:nvGraphicFramePr>
        <p:xfrm>
          <a:off x="330792" y="1005270"/>
          <a:ext cx="726085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0285">
                  <a:extLst>
                    <a:ext uri="{9D8B030D-6E8A-4147-A177-3AD203B41FA5}">
                      <a16:colId xmlns:a16="http://schemas.microsoft.com/office/drawing/2014/main" val="1253711082"/>
                    </a:ext>
                  </a:extLst>
                </a:gridCol>
                <a:gridCol w="2420285">
                  <a:extLst>
                    <a:ext uri="{9D8B030D-6E8A-4147-A177-3AD203B41FA5}">
                      <a16:colId xmlns:a16="http://schemas.microsoft.com/office/drawing/2014/main" val="3747069436"/>
                    </a:ext>
                  </a:extLst>
                </a:gridCol>
                <a:gridCol w="2420285">
                  <a:extLst>
                    <a:ext uri="{9D8B030D-6E8A-4147-A177-3AD203B41FA5}">
                      <a16:colId xmlns:a16="http://schemas.microsoft.com/office/drawing/2014/main" val="240033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Principle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Interest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Monthly 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2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6595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9226589-F5C4-4C3E-B7F3-37A554745162}"/>
              </a:ext>
            </a:extLst>
          </p:cNvPr>
          <p:cNvSpPr txBox="1"/>
          <p:nvPr/>
        </p:nvSpPr>
        <p:spPr>
          <a:xfrm>
            <a:off x="7831843" y="1198119"/>
            <a:ext cx="3760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Total monthly payment $371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68E57-C659-4BF2-8019-05693E00CAB0}"/>
              </a:ext>
            </a:extLst>
          </p:cNvPr>
          <p:cNvSpPr txBox="1"/>
          <p:nvPr/>
        </p:nvSpPr>
        <p:spPr>
          <a:xfrm>
            <a:off x="330792" y="1814270"/>
            <a:ext cx="3326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Updated monthly budget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CBD730D-1749-4F9A-BEAE-4C7EE27CE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253702"/>
              </p:ext>
            </p:extLst>
          </p:nvPr>
        </p:nvGraphicFramePr>
        <p:xfrm>
          <a:off x="256364" y="2275935"/>
          <a:ext cx="803348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488">
                  <a:extLst>
                    <a:ext uri="{9D8B030D-6E8A-4147-A177-3AD203B41FA5}">
                      <a16:colId xmlns:a16="http://schemas.microsoft.com/office/drawing/2014/main" val="194701939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06655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 Payment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07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Cell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$164.74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3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Internet and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$185.85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4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$96.67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5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$44.11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67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Life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1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Kids life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31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Capitol 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9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Self credit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6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$267.90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34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Pet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$52.45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9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Student loan payment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7411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0DCB0C2-4AE4-45EB-934C-3B999996D45E}"/>
              </a:ext>
            </a:extLst>
          </p:cNvPr>
          <p:cNvSpPr txBox="1"/>
          <p:nvPr/>
        </p:nvSpPr>
        <p:spPr>
          <a:xfrm>
            <a:off x="8289853" y="1884687"/>
            <a:ext cx="37600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My disposable income is $3,471.31. The percentage of my net salary for my student loan payment:5.7%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1DA01C-1315-46A9-A6F1-86385D1C3825}"/>
              </a:ext>
            </a:extLst>
          </p:cNvPr>
          <p:cNvSpPr txBox="1"/>
          <p:nvPr/>
        </p:nvSpPr>
        <p:spPr>
          <a:xfrm>
            <a:off x="8442251" y="3727386"/>
            <a:ext cx="3607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monthly payment calculated seems to fit in my monthly budget. After adding my student loan payment. I am still left with $3,100.31. That leaves me with enough money to have in case of any small emergencies, or if I want to do something for my pleasure.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9FADBA2-5138-451C-805D-79BD696B6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4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9EBDA-E610-481D-9B89-0D31931C58EF}"/>
              </a:ext>
            </a:extLst>
          </p:cNvPr>
          <p:cNvSpPr txBox="1"/>
          <p:nvPr/>
        </p:nvSpPr>
        <p:spPr>
          <a:xfrm>
            <a:off x="1555012" y="138195"/>
            <a:ext cx="856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Future Value (Total Cost) of my Student Loans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054D0C-6A96-4021-B9E0-FA6DBA5F97FD}"/>
              </a:ext>
            </a:extLst>
          </p:cNvPr>
          <p:cNvSpPr txBox="1"/>
          <p:nvPr/>
        </p:nvSpPr>
        <p:spPr>
          <a:xfrm>
            <a:off x="456314" y="3831426"/>
            <a:ext cx="11279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future value of the loan will be $44,460 with total interest paid of $7,398 in a 10-year term. 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9F1EF4A-BED4-4E5C-A353-2121FEF1F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904819"/>
              </p:ext>
            </p:extLst>
          </p:nvPr>
        </p:nvGraphicFramePr>
        <p:xfrm>
          <a:off x="1555012" y="1937136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144419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6598854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951191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20670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Principal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 Rate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Interest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Cost ($)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0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7,398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44,460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01018"/>
                  </a:ext>
                </a:extLst>
              </a:tr>
            </a:tbl>
          </a:graphicData>
        </a:graphic>
      </p:graphicFrame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D89899-E621-4725-AA77-6C67D13FC0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E94EF0-D4BB-4D63-9532-1E66B362AB20}"/>
              </a:ext>
            </a:extLst>
          </p:cNvPr>
          <p:cNvSpPr txBox="1"/>
          <p:nvPr/>
        </p:nvSpPr>
        <p:spPr>
          <a:xfrm>
            <a:off x="5640572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4E076-EBEB-4B9C-846F-6649CC1673A0}"/>
              </a:ext>
            </a:extLst>
          </p:cNvPr>
          <p:cNvSpPr txBox="1"/>
          <p:nvPr/>
        </p:nvSpPr>
        <p:spPr>
          <a:xfrm>
            <a:off x="2401186" y="382771"/>
            <a:ext cx="738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</a:rPr>
              <a:t>Ways To Reduce Interest and Time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659C68A-00FC-43C2-BEFF-0DD74BA48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292865"/>
              </p:ext>
            </p:extLst>
          </p:nvPr>
        </p:nvGraphicFramePr>
        <p:xfrm>
          <a:off x="1776819" y="1410782"/>
          <a:ext cx="812800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3846596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143165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2461485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5986059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256603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44564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Principal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Interest Rate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Monthly Payment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Interest Paid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Cost ($)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4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6,625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43,687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52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5,106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42,168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86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37,062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40,683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5459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124FC0F-31AE-4465-A218-98221F9F084D}"/>
              </a:ext>
            </a:extLst>
          </p:cNvPr>
          <p:cNvSpPr txBox="1"/>
          <p:nvPr/>
        </p:nvSpPr>
        <p:spPr>
          <a:xfrm>
            <a:off x="1776819" y="3338428"/>
            <a:ext cx="812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When I reduce the years, my monthly payment goes up, but my interest paid, and total cost are reduced. In conclusion, if I pay my loan off in a shorter amount of time, the amount of interest will reduce, and I will pay my loan off faster.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901734-CCB1-4678-8470-5A36FAFC6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844B1A-1CC2-43E7-A24A-5A207D31B714}"/>
              </a:ext>
            </a:extLst>
          </p:cNvPr>
          <p:cNvSpPr txBox="1"/>
          <p:nvPr/>
        </p:nvSpPr>
        <p:spPr>
          <a:xfrm>
            <a:off x="4572001" y="478465"/>
            <a:ext cx="28392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+mj-lt"/>
              </a:rPr>
              <a:t>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919F9-6C3E-46A5-8E04-7C2FCD963C44}"/>
              </a:ext>
            </a:extLst>
          </p:cNvPr>
          <p:cNvSpPr txBox="1"/>
          <p:nvPr/>
        </p:nvSpPr>
        <p:spPr>
          <a:xfrm>
            <a:off x="669852" y="2083981"/>
            <a:ext cx="11419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After updating my budget and adding my monthly bill for my student loan I am left with a disposable income of $3,100.31.  This is enough money monthly to be able to use for leisure or emergency purposes. I wrote in my hypothesis that I would not be able to afford to pay my student loan off in 10 years. After completing this project if I was to get a career paying what I stated in slide 4 I will have no problems paying my loan off in 10 years or less, which proves my hypothesis to be incorrect.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E2DA149-A4A3-44FB-8198-B786DD693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5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1239</Words>
  <Application>Microsoft Office PowerPoint</Application>
  <PresentationFormat>Widescreen</PresentationFormat>
  <Paragraphs>147</Paragraphs>
  <Slides>10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Student Loan Project Math 201 Quantitative Reasoning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Loan Project Math 201 Quantitative Reasoning</dc:title>
  <dc:creator>dinorah gomez</dc:creator>
  <cp:lastModifiedBy>dinorah gomez</cp:lastModifiedBy>
  <cp:revision>5</cp:revision>
  <dcterms:created xsi:type="dcterms:W3CDTF">2021-07-15T22:04:00Z</dcterms:created>
  <dcterms:modified xsi:type="dcterms:W3CDTF">2021-08-11T13:57:41Z</dcterms:modified>
</cp:coreProperties>
</file>