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4"/>
  </p:sldMasterIdLst>
  <p:notesMasterIdLst>
    <p:notesMasterId r:id="rId10"/>
  </p:notesMasterIdLst>
  <p:sldIdLst>
    <p:sldId id="256" r:id="rId5"/>
    <p:sldId id="257" r:id="rId6"/>
    <p:sldId id="258" r:id="rId7"/>
    <p:sldId id="259" r:id="rId8"/>
    <p:sldId id="260"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39" autoAdjust="0"/>
    <p:restoredTop sz="77701" autoAdjust="0"/>
  </p:normalViewPr>
  <p:slideViewPr>
    <p:cSldViewPr snapToGrid="0">
      <p:cViewPr>
        <p:scale>
          <a:sx n="56" d="100"/>
          <a:sy n="56" d="100"/>
        </p:scale>
        <p:origin x="408" y="1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7C88DE-8245-440B-94CF-F7859C3466FA}"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70858F32-FEAB-4411-ACFB-B97ACE59B268}">
      <dgm:prSet/>
      <dgm:spPr/>
      <dgm:t>
        <a:bodyPr/>
        <a:lstStyle/>
        <a:p>
          <a:pPr>
            <a:lnSpc>
              <a:spcPct val="100000"/>
            </a:lnSpc>
          </a:pPr>
          <a:r>
            <a:rPr lang="en-US"/>
            <a:t>Earn</a:t>
          </a:r>
        </a:p>
      </dgm:t>
    </dgm:pt>
    <dgm:pt modelId="{369142AB-5062-4DBD-A6E8-2E64751046A1}" type="parTrans" cxnId="{D9476DB2-A1B3-4A6A-957A-01F6A78D91B5}">
      <dgm:prSet/>
      <dgm:spPr/>
      <dgm:t>
        <a:bodyPr/>
        <a:lstStyle/>
        <a:p>
          <a:endParaRPr lang="en-US"/>
        </a:p>
      </dgm:t>
    </dgm:pt>
    <dgm:pt modelId="{D82E25F2-C2E6-43C0-A755-66B92228176C}" type="sibTrans" cxnId="{D9476DB2-A1B3-4A6A-957A-01F6A78D91B5}">
      <dgm:prSet/>
      <dgm:spPr/>
      <dgm:t>
        <a:bodyPr/>
        <a:lstStyle/>
        <a:p>
          <a:endParaRPr lang="en-US"/>
        </a:p>
      </dgm:t>
    </dgm:pt>
    <dgm:pt modelId="{477A0C03-6697-4602-AA91-A1048B8BA469}">
      <dgm:prSet/>
      <dgm:spPr/>
      <dgm:t>
        <a:bodyPr/>
        <a:lstStyle/>
        <a:p>
          <a:pPr>
            <a:lnSpc>
              <a:spcPct val="100000"/>
            </a:lnSpc>
          </a:pPr>
          <a:r>
            <a:rPr lang="en-US"/>
            <a:t>Spend</a:t>
          </a:r>
        </a:p>
      </dgm:t>
    </dgm:pt>
    <dgm:pt modelId="{2F414B12-18E4-44E4-88F1-656EFA6B642D}" type="parTrans" cxnId="{ED5E7FB0-A1DC-4974-9580-F9AB6431FE31}">
      <dgm:prSet/>
      <dgm:spPr/>
      <dgm:t>
        <a:bodyPr/>
        <a:lstStyle/>
        <a:p>
          <a:endParaRPr lang="en-US"/>
        </a:p>
      </dgm:t>
    </dgm:pt>
    <dgm:pt modelId="{139E2ADE-B494-46C3-B128-DAD5E80C8E11}" type="sibTrans" cxnId="{ED5E7FB0-A1DC-4974-9580-F9AB6431FE31}">
      <dgm:prSet/>
      <dgm:spPr/>
      <dgm:t>
        <a:bodyPr/>
        <a:lstStyle/>
        <a:p>
          <a:endParaRPr lang="en-US"/>
        </a:p>
      </dgm:t>
    </dgm:pt>
    <dgm:pt modelId="{2C12D82A-1DB3-441C-8BA5-6B50405929E3}">
      <dgm:prSet/>
      <dgm:spPr/>
      <dgm:t>
        <a:bodyPr/>
        <a:lstStyle/>
        <a:p>
          <a:pPr>
            <a:lnSpc>
              <a:spcPct val="100000"/>
            </a:lnSpc>
          </a:pPr>
          <a:r>
            <a:rPr lang="en-US"/>
            <a:t>Save</a:t>
          </a:r>
        </a:p>
      </dgm:t>
    </dgm:pt>
    <dgm:pt modelId="{4D724A52-74E7-4146-B306-D5B96D2D2F37}" type="parTrans" cxnId="{D0B95244-A9F3-4618-8CA7-13B7EE079303}">
      <dgm:prSet/>
      <dgm:spPr/>
      <dgm:t>
        <a:bodyPr/>
        <a:lstStyle/>
        <a:p>
          <a:endParaRPr lang="en-US"/>
        </a:p>
      </dgm:t>
    </dgm:pt>
    <dgm:pt modelId="{93054A2D-2FDC-487A-B619-897C6942A146}" type="sibTrans" cxnId="{D0B95244-A9F3-4618-8CA7-13B7EE079303}">
      <dgm:prSet/>
      <dgm:spPr/>
      <dgm:t>
        <a:bodyPr/>
        <a:lstStyle/>
        <a:p>
          <a:endParaRPr lang="en-US"/>
        </a:p>
      </dgm:t>
    </dgm:pt>
    <dgm:pt modelId="{F009D2DB-362A-4213-9DE1-6FBE806738E0}">
      <dgm:prSet/>
      <dgm:spPr/>
      <dgm:t>
        <a:bodyPr/>
        <a:lstStyle/>
        <a:p>
          <a:pPr>
            <a:lnSpc>
              <a:spcPct val="100000"/>
            </a:lnSpc>
          </a:pPr>
          <a:r>
            <a:rPr lang="en-US"/>
            <a:t>Invest</a:t>
          </a:r>
        </a:p>
      </dgm:t>
    </dgm:pt>
    <dgm:pt modelId="{FAAC689F-935C-4563-AB70-435D945905D6}" type="parTrans" cxnId="{3B17E34F-AA00-4C7C-8F7B-608F8445B11B}">
      <dgm:prSet/>
      <dgm:spPr/>
      <dgm:t>
        <a:bodyPr/>
        <a:lstStyle/>
        <a:p>
          <a:endParaRPr lang="en-US"/>
        </a:p>
      </dgm:t>
    </dgm:pt>
    <dgm:pt modelId="{D6E97B74-34B9-47F6-A026-131EEC325662}" type="sibTrans" cxnId="{3B17E34F-AA00-4C7C-8F7B-608F8445B11B}">
      <dgm:prSet/>
      <dgm:spPr/>
      <dgm:t>
        <a:bodyPr/>
        <a:lstStyle/>
        <a:p>
          <a:endParaRPr lang="en-US"/>
        </a:p>
      </dgm:t>
    </dgm:pt>
    <dgm:pt modelId="{177D9BCB-8044-4561-B89D-9A712508B7EC}">
      <dgm:prSet/>
      <dgm:spPr/>
      <dgm:t>
        <a:bodyPr/>
        <a:lstStyle/>
        <a:p>
          <a:pPr>
            <a:lnSpc>
              <a:spcPct val="100000"/>
            </a:lnSpc>
          </a:pPr>
          <a:r>
            <a:rPr lang="en-US"/>
            <a:t>Protect</a:t>
          </a:r>
        </a:p>
      </dgm:t>
    </dgm:pt>
    <dgm:pt modelId="{C60C7743-1057-4484-B1F6-10D9C3475C62}" type="parTrans" cxnId="{A9EE0A39-69FB-454A-AE51-D62F883D0BC4}">
      <dgm:prSet/>
      <dgm:spPr/>
      <dgm:t>
        <a:bodyPr/>
        <a:lstStyle/>
        <a:p>
          <a:endParaRPr lang="en-US"/>
        </a:p>
      </dgm:t>
    </dgm:pt>
    <dgm:pt modelId="{4E616A58-07B9-468D-A1B0-36BEA1E58BD2}" type="sibTrans" cxnId="{A9EE0A39-69FB-454A-AE51-D62F883D0BC4}">
      <dgm:prSet/>
      <dgm:spPr/>
      <dgm:t>
        <a:bodyPr/>
        <a:lstStyle/>
        <a:p>
          <a:endParaRPr lang="en-US"/>
        </a:p>
      </dgm:t>
    </dgm:pt>
    <dgm:pt modelId="{28AA985D-7988-4D09-A14D-35359680480E}" type="pres">
      <dgm:prSet presAssocID="{BC7C88DE-8245-440B-94CF-F7859C3466FA}" presName="root" presStyleCnt="0">
        <dgm:presLayoutVars>
          <dgm:dir/>
          <dgm:resizeHandles val="exact"/>
        </dgm:presLayoutVars>
      </dgm:prSet>
      <dgm:spPr/>
    </dgm:pt>
    <dgm:pt modelId="{0DDACA19-F0CD-4733-966D-0F27DF8BF79F}" type="pres">
      <dgm:prSet presAssocID="{70858F32-FEAB-4411-ACFB-B97ACE59B268}" presName="compNode" presStyleCnt="0"/>
      <dgm:spPr/>
    </dgm:pt>
    <dgm:pt modelId="{5024FAB1-9A9E-4375-ACDD-88C3E4A94509}" type="pres">
      <dgm:prSet presAssocID="{70858F32-FEAB-4411-ACFB-B97ACE59B268}"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oins"/>
        </a:ext>
      </dgm:extLst>
    </dgm:pt>
    <dgm:pt modelId="{4FAF77D6-E440-4634-9D39-3A6D13E6D184}" type="pres">
      <dgm:prSet presAssocID="{70858F32-FEAB-4411-ACFB-B97ACE59B268}" presName="spaceRect" presStyleCnt="0"/>
      <dgm:spPr/>
    </dgm:pt>
    <dgm:pt modelId="{01EA8FCA-1CA4-4332-9715-E4BCA1873FB9}" type="pres">
      <dgm:prSet presAssocID="{70858F32-FEAB-4411-ACFB-B97ACE59B268}" presName="textRect" presStyleLbl="revTx" presStyleIdx="0" presStyleCnt="5">
        <dgm:presLayoutVars>
          <dgm:chMax val="1"/>
          <dgm:chPref val="1"/>
        </dgm:presLayoutVars>
      </dgm:prSet>
      <dgm:spPr/>
    </dgm:pt>
    <dgm:pt modelId="{7F813487-0EC6-435E-9235-35011A59177E}" type="pres">
      <dgm:prSet presAssocID="{D82E25F2-C2E6-43C0-A755-66B92228176C}" presName="sibTrans" presStyleCnt="0"/>
      <dgm:spPr/>
    </dgm:pt>
    <dgm:pt modelId="{9B4D1F7D-C369-497B-B1B8-B2F3CB33BAA1}" type="pres">
      <dgm:prSet presAssocID="{477A0C03-6697-4602-AA91-A1048B8BA469}" presName="compNode" presStyleCnt="0"/>
      <dgm:spPr/>
    </dgm:pt>
    <dgm:pt modelId="{1CFDA6BA-E763-489C-BFFF-C39DE498642E}" type="pres">
      <dgm:prSet presAssocID="{477A0C03-6697-4602-AA91-A1048B8BA469}"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Rupee"/>
        </a:ext>
      </dgm:extLst>
    </dgm:pt>
    <dgm:pt modelId="{0BA0C318-A08F-4E61-886A-259B3455EB10}" type="pres">
      <dgm:prSet presAssocID="{477A0C03-6697-4602-AA91-A1048B8BA469}" presName="spaceRect" presStyleCnt="0"/>
      <dgm:spPr/>
    </dgm:pt>
    <dgm:pt modelId="{B0DB51B9-C14B-4E72-8DC7-54DE8EEAFEAD}" type="pres">
      <dgm:prSet presAssocID="{477A0C03-6697-4602-AA91-A1048B8BA469}" presName="textRect" presStyleLbl="revTx" presStyleIdx="1" presStyleCnt="5">
        <dgm:presLayoutVars>
          <dgm:chMax val="1"/>
          <dgm:chPref val="1"/>
        </dgm:presLayoutVars>
      </dgm:prSet>
      <dgm:spPr/>
    </dgm:pt>
    <dgm:pt modelId="{BAD49EA7-8AE8-48FD-A84F-21181CC86F79}" type="pres">
      <dgm:prSet presAssocID="{139E2ADE-B494-46C3-B128-DAD5E80C8E11}" presName="sibTrans" presStyleCnt="0"/>
      <dgm:spPr/>
    </dgm:pt>
    <dgm:pt modelId="{1FF6AF30-30B1-42AD-98AA-518674317309}" type="pres">
      <dgm:prSet presAssocID="{2C12D82A-1DB3-441C-8BA5-6B50405929E3}" presName="compNode" presStyleCnt="0"/>
      <dgm:spPr/>
    </dgm:pt>
    <dgm:pt modelId="{D2FA49FC-1AB8-4D13-A03F-43FD498D37A4}" type="pres">
      <dgm:prSet presAssocID="{2C12D82A-1DB3-441C-8BA5-6B50405929E3}"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Disk"/>
        </a:ext>
      </dgm:extLst>
    </dgm:pt>
    <dgm:pt modelId="{312B25A8-35DB-4EE8-8C71-CF75102B7F28}" type="pres">
      <dgm:prSet presAssocID="{2C12D82A-1DB3-441C-8BA5-6B50405929E3}" presName="spaceRect" presStyleCnt="0"/>
      <dgm:spPr/>
    </dgm:pt>
    <dgm:pt modelId="{848C1EC3-9D89-48E8-AAE9-BC668CB9312A}" type="pres">
      <dgm:prSet presAssocID="{2C12D82A-1DB3-441C-8BA5-6B50405929E3}" presName="textRect" presStyleLbl="revTx" presStyleIdx="2" presStyleCnt="5">
        <dgm:presLayoutVars>
          <dgm:chMax val="1"/>
          <dgm:chPref val="1"/>
        </dgm:presLayoutVars>
      </dgm:prSet>
      <dgm:spPr/>
    </dgm:pt>
    <dgm:pt modelId="{90650244-5EA0-4BAD-86C5-A6CC7BDFF768}" type="pres">
      <dgm:prSet presAssocID="{93054A2D-2FDC-487A-B619-897C6942A146}" presName="sibTrans" presStyleCnt="0"/>
      <dgm:spPr/>
    </dgm:pt>
    <dgm:pt modelId="{F260A2B3-5A54-4CE2-AEE6-D241F1DA6611}" type="pres">
      <dgm:prSet presAssocID="{F009D2DB-362A-4213-9DE1-6FBE806738E0}" presName="compNode" presStyleCnt="0"/>
      <dgm:spPr/>
    </dgm:pt>
    <dgm:pt modelId="{98D11611-1F86-4131-AB3C-38EA3F4968C4}" type="pres">
      <dgm:prSet presAssocID="{F009D2DB-362A-4213-9DE1-6FBE806738E0}"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Light Bulb and Pencil"/>
        </a:ext>
      </dgm:extLst>
    </dgm:pt>
    <dgm:pt modelId="{CF23E75C-781E-4D23-9CA3-1BA945AF70D6}" type="pres">
      <dgm:prSet presAssocID="{F009D2DB-362A-4213-9DE1-6FBE806738E0}" presName="spaceRect" presStyleCnt="0"/>
      <dgm:spPr/>
    </dgm:pt>
    <dgm:pt modelId="{3C297150-0DBE-4804-B4C0-5E4D5F3DD289}" type="pres">
      <dgm:prSet presAssocID="{F009D2DB-362A-4213-9DE1-6FBE806738E0}" presName="textRect" presStyleLbl="revTx" presStyleIdx="3" presStyleCnt="5">
        <dgm:presLayoutVars>
          <dgm:chMax val="1"/>
          <dgm:chPref val="1"/>
        </dgm:presLayoutVars>
      </dgm:prSet>
      <dgm:spPr/>
    </dgm:pt>
    <dgm:pt modelId="{D1591689-C290-402D-9DEF-12E809DC24B2}" type="pres">
      <dgm:prSet presAssocID="{D6E97B74-34B9-47F6-A026-131EEC325662}" presName="sibTrans" presStyleCnt="0"/>
      <dgm:spPr/>
    </dgm:pt>
    <dgm:pt modelId="{346F40ED-C090-40B9-A544-3C9B0AFA703D}" type="pres">
      <dgm:prSet presAssocID="{177D9BCB-8044-4561-B89D-9A712508B7EC}" presName="compNode" presStyleCnt="0"/>
      <dgm:spPr/>
    </dgm:pt>
    <dgm:pt modelId="{726BEB07-5253-43E7-B66E-2292A9B759E3}" type="pres">
      <dgm:prSet presAssocID="{177D9BCB-8044-4561-B89D-9A712508B7EC}"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Lock"/>
        </a:ext>
      </dgm:extLst>
    </dgm:pt>
    <dgm:pt modelId="{5EF6D7E5-E72D-497C-AEA2-60F30A2E9609}" type="pres">
      <dgm:prSet presAssocID="{177D9BCB-8044-4561-B89D-9A712508B7EC}" presName="spaceRect" presStyleCnt="0"/>
      <dgm:spPr/>
    </dgm:pt>
    <dgm:pt modelId="{F8B34E4A-A6D0-4C93-8BDF-6B35505E1DF2}" type="pres">
      <dgm:prSet presAssocID="{177D9BCB-8044-4561-B89D-9A712508B7EC}" presName="textRect" presStyleLbl="revTx" presStyleIdx="4" presStyleCnt="5">
        <dgm:presLayoutVars>
          <dgm:chMax val="1"/>
          <dgm:chPref val="1"/>
        </dgm:presLayoutVars>
      </dgm:prSet>
      <dgm:spPr/>
    </dgm:pt>
  </dgm:ptLst>
  <dgm:cxnLst>
    <dgm:cxn modelId="{A9EE0A39-69FB-454A-AE51-D62F883D0BC4}" srcId="{BC7C88DE-8245-440B-94CF-F7859C3466FA}" destId="{177D9BCB-8044-4561-B89D-9A712508B7EC}" srcOrd="4" destOrd="0" parTransId="{C60C7743-1057-4484-B1F6-10D9C3475C62}" sibTransId="{4E616A58-07B9-468D-A1B0-36BEA1E58BD2}"/>
    <dgm:cxn modelId="{D0B95244-A9F3-4618-8CA7-13B7EE079303}" srcId="{BC7C88DE-8245-440B-94CF-F7859C3466FA}" destId="{2C12D82A-1DB3-441C-8BA5-6B50405929E3}" srcOrd="2" destOrd="0" parTransId="{4D724A52-74E7-4146-B306-D5B96D2D2F37}" sibTransId="{93054A2D-2FDC-487A-B619-897C6942A146}"/>
    <dgm:cxn modelId="{F75EAB44-E16F-4CC6-BD3D-C2BE03E2FD41}" type="presOf" srcId="{70858F32-FEAB-4411-ACFB-B97ACE59B268}" destId="{01EA8FCA-1CA4-4332-9715-E4BCA1873FB9}" srcOrd="0" destOrd="0" presId="urn:microsoft.com/office/officeart/2018/2/layout/IconLabelList"/>
    <dgm:cxn modelId="{3B17E34F-AA00-4C7C-8F7B-608F8445B11B}" srcId="{BC7C88DE-8245-440B-94CF-F7859C3466FA}" destId="{F009D2DB-362A-4213-9DE1-6FBE806738E0}" srcOrd="3" destOrd="0" parTransId="{FAAC689F-935C-4563-AB70-435D945905D6}" sibTransId="{D6E97B74-34B9-47F6-A026-131EEC325662}"/>
    <dgm:cxn modelId="{85D45386-7502-4F4E-BDDB-9FB1133EF816}" type="presOf" srcId="{177D9BCB-8044-4561-B89D-9A712508B7EC}" destId="{F8B34E4A-A6D0-4C93-8BDF-6B35505E1DF2}" srcOrd="0" destOrd="0" presId="urn:microsoft.com/office/officeart/2018/2/layout/IconLabelList"/>
    <dgm:cxn modelId="{7CEB748D-72DE-4FF8-B707-0BA9E007991F}" type="presOf" srcId="{477A0C03-6697-4602-AA91-A1048B8BA469}" destId="{B0DB51B9-C14B-4E72-8DC7-54DE8EEAFEAD}" srcOrd="0" destOrd="0" presId="urn:microsoft.com/office/officeart/2018/2/layout/IconLabelList"/>
    <dgm:cxn modelId="{ED5E7FB0-A1DC-4974-9580-F9AB6431FE31}" srcId="{BC7C88DE-8245-440B-94CF-F7859C3466FA}" destId="{477A0C03-6697-4602-AA91-A1048B8BA469}" srcOrd="1" destOrd="0" parTransId="{2F414B12-18E4-44E4-88F1-656EFA6B642D}" sibTransId="{139E2ADE-B494-46C3-B128-DAD5E80C8E11}"/>
    <dgm:cxn modelId="{D9476DB2-A1B3-4A6A-957A-01F6A78D91B5}" srcId="{BC7C88DE-8245-440B-94CF-F7859C3466FA}" destId="{70858F32-FEAB-4411-ACFB-B97ACE59B268}" srcOrd="0" destOrd="0" parTransId="{369142AB-5062-4DBD-A6E8-2E64751046A1}" sibTransId="{D82E25F2-C2E6-43C0-A755-66B92228176C}"/>
    <dgm:cxn modelId="{C9199EB9-3DCB-41DE-92CB-7097A0390431}" type="presOf" srcId="{BC7C88DE-8245-440B-94CF-F7859C3466FA}" destId="{28AA985D-7988-4D09-A14D-35359680480E}" srcOrd="0" destOrd="0" presId="urn:microsoft.com/office/officeart/2018/2/layout/IconLabelList"/>
    <dgm:cxn modelId="{DF1945CA-466E-4939-ADAF-2B232F778EFB}" type="presOf" srcId="{2C12D82A-1DB3-441C-8BA5-6B50405929E3}" destId="{848C1EC3-9D89-48E8-AAE9-BC668CB9312A}" srcOrd="0" destOrd="0" presId="urn:microsoft.com/office/officeart/2018/2/layout/IconLabelList"/>
    <dgm:cxn modelId="{C2CFC7CD-577D-46B1-B8B3-2B606B7A83A1}" type="presOf" srcId="{F009D2DB-362A-4213-9DE1-6FBE806738E0}" destId="{3C297150-0DBE-4804-B4C0-5E4D5F3DD289}" srcOrd="0" destOrd="0" presId="urn:microsoft.com/office/officeart/2018/2/layout/IconLabelList"/>
    <dgm:cxn modelId="{403259E6-A926-4DBA-9C90-52460B00873B}" type="presParOf" srcId="{28AA985D-7988-4D09-A14D-35359680480E}" destId="{0DDACA19-F0CD-4733-966D-0F27DF8BF79F}" srcOrd="0" destOrd="0" presId="urn:microsoft.com/office/officeart/2018/2/layout/IconLabelList"/>
    <dgm:cxn modelId="{CEA54492-3840-4E6E-8A62-18CEFC66FBF2}" type="presParOf" srcId="{0DDACA19-F0CD-4733-966D-0F27DF8BF79F}" destId="{5024FAB1-9A9E-4375-ACDD-88C3E4A94509}" srcOrd="0" destOrd="0" presId="urn:microsoft.com/office/officeart/2018/2/layout/IconLabelList"/>
    <dgm:cxn modelId="{F688B5D3-C2C4-4C4C-9967-245949C9A7FD}" type="presParOf" srcId="{0DDACA19-F0CD-4733-966D-0F27DF8BF79F}" destId="{4FAF77D6-E440-4634-9D39-3A6D13E6D184}" srcOrd="1" destOrd="0" presId="urn:microsoft.com/office/officeart/2018/2/layout/IconLabelList"/>
    <dgm:cxn modelId="{5F54F056-C0B8-418B-AC07-297FB5BE395B}" type="presParOf" srcId="{0DDACA19-F0CD-4733-966D-0F27DF8BF79F}" destId="{01EA8FCA-1CA4-4332-9715-E4BCA1873FB9}" srcOrd="2" destOrd="0" presId="urn:microsoft.com/office/officeart/2018/2/layout/IconLabelList"/>
    <dgm:cxn modelId="{5AD2C65D-2C9E-40BE-A2FC-29E73FED1F63}" type="presParOf" srcId="{28AA985D-7988-4D09-A14D-35359680480E}" destId="{7F813487-0EC6-435E-9235-35011A59177E}" srcOrd="1" destOrd="0" presId="urn:microsoft.com/office/officeart/2018/2/layout/IconLabelList"/>
    <dgm:cxn modelId="{5BFD876A-3937-47C4-BA35-A2C1B4B228BE}" type="presParOf" srcId="{28AA985D-7988-4D09-A14D-35359680480E}" destId="{9B4D1F7D-C369-497B-B1B8-B2F3CB33BAA1}" srcOrd="2" destOrd="0" presId="urn:microsoft.com/office/officeart/2018/2/layout/IconLabelList"/>
    <dgm:cxn modelId="{ED13EA93-B1A9-478D-93FA-3FBCBBC2681B}" type="presParOf" srcId="{9B4D1F7D-C369-497B-B1B8-B2F3CB33BAA1}" destId="{1CFDA6BA-E763-489C-BFFF-C39DE498642E}" srcOrd="0" destOrd="0" presId="urn:microsoft.com/office/officeart/2018/2/layout/IconLabelList"/>
    <dgm:cxn modelId="{5198F308-EEAB-4BF9-8874-017090466264}" type="presParOf" srcId="{9B4D1F7D-C369-497B-B1B8-B2F3CB33BAA1}" destId="{0BA0C318-A08F-4E61-886A-259B3455EB10}" srcOrd="1" destOrd="0" presId="urn:microsoft.com/office/officeart/2018/2/layout/IconLabelList"/>
    <dgm:cxn modelId="{4772A84F-C0D3-4DE4-AE47-5328D823E83E}" type="presParOf" srcId="{9B4D1F7D-C369-497B-B1B8-B2F3CB33BAA1}" destId="{B0DB51B9-C14B-4E72-8DC7-54DE8EEAFEAD}" srcOrd="2" destOrd="0" presId="urn:microsoft.com/office/officeart/2018/2/layout/IconLabelList"/>
    <dgm:cxn modelId="{C9306815-BEBB-488C-8D6D-36D788D555D5}" type="presParOf" srcId="{28AA985D-7988-4D09-A14D-35359680480E}" destId="{BAD49EA7-8AE8-48FD-A84F-21181CC86F79}" srcOrd="3" destOrd="0" presId="urn:microsoft.com/office/officeart/2018/2/layout/IconLabelList"/>
    <dgm:cxn modelId="{7A2E855A-210D-4627-A3EA-62267B56D5AB}" type="presParOf" srcId="{28AA985D-7988-4D09-A14D-35359680480E}" destId="{1FF6AF30-30B1-42AD-98AA-518674317309}" srcOrd="4" destOrd="0" presId="urn:microsoft.com/office/officeart/2018/2/layout/IconLabelList"/>
    <dgm:cxn modelId="{712AE53C-654B-4631-A162-08754962C0DB}" type="presParOf" srcId="{1FF6AF30-30B1-42AD-98AA-518674317309}" destId="{D2FA49FC-1AB8-4D13-A03F-43FD498D37A4}" srcOrd="0" destOrd="0" presId="urn:microsoft.com/office/officeart/2018/2/layout/IconLabelList"/>
    <dgm:cxn modelId="{E25F8669-35EB-4440-B3FB-E6896863C7BF}" type="presParOf" srcId="{1FF6AF30-30B1-42AD-98AA-518674317309}" destId="{312B25A8-35DB-4EE8-8C71-CF75102B7F28}" srcOrd="1" destOrd="0" presId="urn:microsoft.com/office/officeart/2018/2/layout/IconLabelList"/>
    <dgm:cxn modelId="{6061D331-EBE3-4A4E-9896-66868FF7D669}" type="presParOf" srcId="{1FF6AF30-30B1-42AD-98AA-518674317309}" destId="{848C1EC3-9D89-48E8-AAE9-BC668CB9312A}" srcOrd="2" destOrd="0" presId="urn:microsoft.com/office/officeart/2018/2/layout/IconLabelList"/>
    <dgm:cxn modelId="{FDFE0273-CE97-4551-897D-6070DA98695B}" type="presParOf" srcId="{28AA985D-7988-4D09-A14D-35359680480E}" destId="{90650244-5EA0-4BAD-86C5-A6CC7BDFF768}" srcOrd="5" destOrd="0" presId="urn:microsoft.com/office/officeart/2018/2/layout/IconLabelList"/>
    <dgm:cxn modelId="{BEADD1EC-D719-4967-864B-5DC7F1A40E4C}" type="presParOf" srcId="{28AA985D-7988-4D09-A14D-35359680480E}" destId="{F260A2B3-5A54-4CE2-AEE6-D241F1DA6611}" srcOrd="6" destOrd="0" presId="urn:microsoft.com/office/officeart/2018/2/layout/IconLabelList"/>
    <dgm:cxn modelId="{FCC7A738-A4D1-41D8-9551-8BC05193800E}" type="presParOf" srcId="{F260A2B3-5A54-4CE2-AEE6-D241F1DA6611}" destId="{98D11611-1F86-4131-AB3C-38EA3F4968C4}" srcOrd="0" destOrd="0" presId="urn:microsoft.com/office/officeart/2018/2/layout/IconLabelList"/>
    <dgm:cxn modelId="{FBBAC015-6E13-4E0E-B07A-08B42D025781}" type="presParOf" srcId="{F260A2B3-5A54-4CE2-AEE6-D241F1DA6611}" destId="{CF23E75C-781E-4D23-9CA3-1BA945AF70D6}" srcOrd="1" destOrd="0" presId="urn:microsoft.com/office/officeart/2018/2/layout/IconLabelList"/>
    <dgm:cxn modelId="{34B3A783-82EF-456E-A3F8-697CD870F20D}" type="presParOf" srcId="{F260A2B3-5A54-4CE2-AEE6-D241F1DA6611}" destId="{3C297150-0DBE-4804-B4C0-5E4D5F3DD289}" srcOrd="2" destOrd="0" presId="urn:microsoft.com/office/officeart/2018/2/layout/IconLabelList"/>
    <dgm:cxn modelId="{AB0DD7E2-135B-42EF-9D65-C29928B24091}" type="presParOf" srcId="{28AA985D-7988-4D09-A14D-35359680480E}" destId="{D1591689-C290-402D-9DEF-12E809DC24B2}" srcOrd="7" destOrd="0" presId="urn:microsoft.com/office/officeart/2018/2/layout/IconLabelList"/>
    <dgm:cxn modelId="{EA8E6312-A79D-4807-843D-C0477BB46DB6}" type="presParOf" srcId="{28AA985D-7988-4D09-A14D-35359680480E}" destId="{346F40ED-C090-40B9-A544-3C9B0AFA703D}" srcOrd="8" destOrd="0" presId="urn:microsoft.com/office/officeart/2018/2/layout/IconLabelList"/>
    <dgm:cxn modelId="{51A553B8-1D90-417A-AEB3-ABF1292A1553}" type="presParOf" srcId="{346F40ED-C090-40B9-A544-3C9B0AFA703D}" destId="{726BEB07-5253-43E7-B66E-2292A9B759E3}" srcOrd="0" destOrd="0" presId="urn:microsoft.com/office/officeart/2018/2/layout/IconLabelList"/>
    <dgm:cxn modelId="{2206F5F5-7DD0-4868-BD95-35C838BBD638}" type="presParOf" srcId="{346F40ED-C090-40B9-A544-3C9B0AFA703D}" destId="{5EF6D7E5-E72D-497C-AEA2-60F30A2E9609}" srcOrd="1" destOrd="0" presId="urn:microsoft.com/office/officeart/2018/2/layout/IconLabelList"/>
    <dgm:cxn modelId="{DEDD7173-DB54-460B-928D-902E02A89691}" type="presParOf" srcId="{346F40ED-C090-40B9-A544-3C9B0AFA703D}" destId="{F8B34E4A-A6D0-4C93-8BDF-6B35505E1DF2}"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24FAB1-9A9E-4375-ACDD-88C3E4A94509}">
      <dsp:nvSpPr>
        <dsp:cNvPr id="0" name=""/>
        <dsp:cNvSpPr/>
      </dsp:nvSpPr>
      <dsp:spPr>
        <a:xfrm>
          <a:off x="784870" y="186930"/>
          <a:ext cx="576650" cy="57665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EA8FCA-1CA4-4332-9715-E4BCA1873FB9}">
      <dsp:nvSpPr>
        <dsp:cNvPr id="0" name=""/>
        <dsp:cNvSpPr/>
      </dsp:nvSpPr>
      <dsp:spPr>
        <a:xfrm>
          <a:off x="432472" y="959445"/>
          <a:ext cx="1281445" cy="512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a:t>Earn</a:t>
          </a:r>
        </a:p>
      </dsp:txBody>
      <dsp:txXfrm>
        <a:off x="432472" y="959445"/>
        <a:ext cx="1281445" cy="512578"/>
      </dsp:txXfrm>
    </dsp:sp>
    <dsp:sp modelId="{1CFDA6BA-E763-489C-BFFF-C39DE498642E}">
      <dsp:nvSpPr>
        <dsp:cNvPr id="0" name=""/>
        <dsp:cNvSpPr/>
      </dsp:nvSpPr>
      <dsp:spPr>
        <a:xfrm>
          <a:off x="2290568" y="186930"/>
          <a:ext cx="576650" cy="57665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0DB51B9-C14B-4E72-8DC7-54DE8EEAFEAD}">
      <dsp:nvSpPr>
        <dsp:cNvPr id="0" name=""/>
        <dsp:cNvSpPr/>
      </dsp:nvSpPr>
      <dsp:spPr>
        <a:xfrm>
          <a:off x="1938170" y="959445"/>
          <a:ext cx="1281445" cy="512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a:t>Spend</a:t>
          </a:r>
        </a:p>
      </dsp:txBody>
      <dsp:txXfrm>
        <a:off x="1938170" y="959445"/>
        <a:ext cx="1281445" cy="512578"/>
      </dsp:txXfrm>
    </dsp:sp>
    <dsp:sp modelId="{D2FA49FC-1AB8-4D13-A03F-43FD498D37A4}">
      <dsp:nvSpPr>
        <dsp:cNvPr id="0" name=""/>
        <dsp:cNvSpPr/>
      </dsp:nvSpPr>
      <dsp:spPr>
        <a:xfrm>
          <a:off x="3796266" y="186930"/>
          <a:ext cx="576650" cy="57665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48C1EC3-9D89-48E8-AAE9-BC668CB9312A}">
      <dsp:nvSpPr>
        <dsp:cNvPr id="0" name=""/>
        <dsp:cNvSpPr/>
      </dsp:nvSpPr>
      <dsp:spPr>
        <a:xfrm>
          <a:off x="3443869" y="959445"/>
          <a:ext cx="1281445" cy="512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a:t>Save</a:t>
          </a:r>
        </a:p>
      </dsp:txBody>
      <dsp:txXfrm>
        <a:off x="3443869" y="959445"/>
        <a:ext cx="1281445" cy="512578"/>
      </dsp:txXfrm>
    </dsp:sp>
    <dsp:sp modelId="{98D11611-1F86-4131-AB3C-38EA3F4968C4}">
      <dsp:nvSpPr>
        <dsp:cNvPr id="0" name=""/>
        <dsp:cNvSpPr/>
      </dsp:nvSpPr>
      <dsp:spPr>
        <a:xfrm>
          <a:off x="1537719" y="1792384"/>
          <a:ext cx="576650" cy="57665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C297150-0DBE-4804-B4C0-5E4D5F3DD289}">
      <dsp:nvSpPr>
        <dsp:cNvPr id="0" name=""/>
        <dsp:cNvSpPr/>
      </dsp:nvSpPr>
      <dsp:spPr>
        <a:xfrm>
          <a:off x="1185321" y="2564899"/>
          <a:ext cx="1281445" cy="512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a:t>Invest</a:t>
          </a:r>
        </a:p>
      </dsp:txBody>
      <dsp:txXfrm>
        <a:off x="1185321" y="2564899"/>
        <a:ext cx="1281445" cy="512578"/>
      </dsp:txXfrm>
    </dsp:sp>
    <dsp:sp modelId="{726BEB07-5253-43E7-B66E-2292A9B759E3}">
      <dsp:nvSpPr>
        <dsp:cNvPr id="0" name=""/>
        <dsp:cNvSpPr/>
      </dsp:nvSpPr>
      <dsp:spPr>
        <a:xfrm>
          <a:off x="3043417" y="1792384"/>
          <a:ext cx="576650" cy="57665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B34E4A-A6D0-4C93-8BDF-6B35505E1DF2}">
      <dsp:nvSpPr>
        <dsp:cNvPr id="0" name=""/>
        <dsp:cNvSpPr/>
      </dsp:nvSpPr>
      <dsp:spPr>
        <a:xfrm>
          <a:off x="2691019" y="2564899"/>
          <a:ext cx="1281445" cy="512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a:t>Protect</a:t>
          </a:r>
        </a:p>
      </dsp:txBody>
      <dsp:txXfrm>
        <a:off x="2691019" y="2564899"/>
        <a:ext cx="1281445" cy="512578"/>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AFC855-DF2B-4CD2-96A6-5C5F5E9EE2A9}" type="datetimeFigureOut">
              <a:rPr lang="en-US" smtClean="0"/>
              <a:t>8/4/2022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D0B29D-27B5-41DB-8708-6C375F8CF9AA}" type="slidenum">
              <a:rPr lang="en-US" smtClean="0"/>
              <a:t>‹#›</a:t>
            </a:fld>
            <a:endParaRPr lang="en-US"/>
          </a:p>
        </p:txBody>
      </p:sp>
    </p:spTree>
    <p:extLst>
      <p:ext uri="{BB962C8B-B14F-4D97-AF65-F5344CB8AC3E}">
        <p14:creationId xmlns:p14="http://schemas.microsoft.com/office/powerpoint/2010/main" val="17830699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ebitoor.com/dictionary/inflation"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debitoor.com/dictionary/economic-entity-principle"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blog.vantagecircle.com/diversity-in-the-workplace-and-why-it-matters/"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u="sng" dirty="0">
                <a:solidFill>
                  <a:srgbClr val="444444"/>
                </a:solidFill>
                <a:effectLst/>
                <a:latin typeface="Georgia" panose="02040502050405020303" pitchFamily="18" charset="0"/>
              </a:rPr>
              <a:t>The consistency principle </a:t>
            </a:r>
            <a:r>
              <a:rPr lang="en-US" b="0" i="0" dirty="0">
                <a:solidFill>
                  <a:srgbClr val="444444"/>
                </a:solidFill>
                <a:effectLst/>
                <a:latin typeface="Georgia" panose="02040502050405020303" pitchFamily="18" charset="0"/>
              </a:rPr>
              <a:t>states that once you decide on an accounting method or principle to use in your business, you need to stick with and follow this method throughout your accounting periods.</a:t>
            </a:r>
          </a:p>
          <a:p>
            <a:r>
              <a:rPr lang="en-US" b="1" i="1" u="sng" dirty="0">
                <a:solidFill>
                  <a:srgbClr val="444444"/>
                </a:solidFill>
                <a:effectLst/>
                <a:latin typeface="Georgia" panose="02040502050405020303" pitchFamily="18" charset="0"/>
              </a:rPr>
              <a:t>Cost Principle- </a:t>
            </a:r>
            <a:r>
              <a:rPr lang="en-US" b="0" i="0" dirty="0">
                <a:solidFill>
                  <a:srgbClr val="444444"/>
                </a:solidFill>
                <a:effectLst/>
                <a:latin typeface="Georgia" panose="02040502050405020303" pitchFamily="18" charset="0"/>
              </a:rPr>
              <a:t>A business should record their assets, liabilities and equity at the original cost at which they were bought or sold. The real value may change over time (e.g. depreciation of assets/</a:t>
            </a:r>
            <a:r>
              <a:rPr lang="en-US" b="0" i="0" dirty="0">
                <a:solidFill>
                  <a:srgbClr val="44A6FF"/>
                </a:solidFill>
                <a:effectLst/>
                <a:latin typeface="Georgia" panose="02040502050405020303" pitchFamily="18" charset="0"/>
                <a:hlinkClick r:id="rId3"/>
              </a:rPr>
              <a:t>inflation</a:t>
            </a:r>
            <a:r>
              <a:rPr lang="en-US" b="0" i="0" dirty="0">
                <a:solidFill>
                  <a:srgbClr val="444444"/>
                </a:solidFill>
                <a:effectLst/>
                <a:latin typeface="Georgia" panose="02040502050405020303" pitchFamily="18" charset="0"/>
              </a:rPr>
              <a:t>) but this is not reflected for reporting purposes.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solidFill>
                  <a:srgbClr val="44A6FF"/>
                </a:solidFill>
                <a:effectLst/>
                <a:latin typeface="Sitka Subheading Semibold" pitchFamily="2" charset="0"/>
                <a:hlinkClick r:id="rId4"/>
              </a:rPr>
              <a:t>Economic entity principle</a:t>
            </a:r>
            <a:r>
              <a:rPr lang="en-US" b="0" i="1" dirty="0">
                <a:solidFill>
                  <a:srgbClr val="444444"/>
                </a:solidFill>
                <a:effectLst/>
                <a:latin typeface="Sitka Subheading Semibold" pitchFamily="2" charset="0"/>
              </a:rPr>
              <a:t> </a:t>
            </a:r>
            <a:r>
              <a:rPr lang="en-US" b="0" i="0" dirty="0">
                <a:solidFill>
                  <a:srgbClr val="444444"/>
                </a:solidFill>
                <a:effectLst/>
                <a:latin typeface="inherit"/>
              </a:rPr>
              <a:t>- The transactions of a business should be kept and treated separately to that of its owners and other businesses.</a:t>
            </a:r>
          </a:p>
          <a:p>
            <a:endParaRPr lang="en-US" b="0" i="0" dirty="0">
              <a:solidFill>
                <a:srgbClr val="7A7A7A"/>
              </a:solidFill>
              <a:effectLst/>
              <a:latin typeface="open sans" panose="020B0606030504020204" pitchFamily="34" charset="0"/>
            </a:endParaRPr>
          </a:p>
        </p:txBody>
      </p:sp>
      <p:sp>
        <p:nvSpPr>
          <p:cNvPr id="4" name="Slide Number Placeholder 3"/>
          <p:cNvSpPr>
            <a:spLocks noGrp="1"/>
          </p:cNvSpPr>
          <p:nvPr>
            <p:ph type="sldNum" sz="quarter" idx="5"/>
          </p:nvPr>
        </p:nvSpPr>
        <p:spPr/>
        <p:txBody>
          <a:bodyPr/>
          <a:lstStyle/>
          <a:p>
            <a:fld id="{EED0B29D-27B5-41DB-8708-6C375F8CF9AA}" type="slidenum">
              <a:rPr lang="en-US" smtClean="0"/>
              <a:t>2</a:t>
            </a:fld>
            <a:endParaRPr lang="en-US"/>
          </a:p>
        </p:txBody>
      </p:sp>
    </p:spTree>
    <p:extLst>
      <p:ext uri="{BB962C8B-B14F-4D97-AF65-F5344CB8AC3E}">
        <p14:creationId xmlns:p14="http://schemas.microsoft.com/office/powerpoint/2010/main" val="32324323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2C2D4F"/>
                </a:solidFill>
                <a:effectLst/>
                <a:latin typeface="PT Sans" panose="020B0604020202020204" pitchFamily="34" charset="0"/>
              </a:rPr>
              <a:t>Good communication is not only about saying the right thing; it is also about putting the messages with clarity.</a:t>
            </a:r>
          </a:p>
          <a:p>
            <a:pPr algn="l"/>
            <a:r>
              <a:rPr lang="en-US" b="0" i="0" dirty="0">
                <a:solidFill>
                  <a:srgbClr val="2C2D4F"/>
                </a:solidFill>
                <a:effectLst/>
                <a:latin typeface="PT Sans" panose="020B0604020202020204" pitchFamily="34" charset="0"/>
              </a:rPr>
              <a:t>The objective of communication is to understand and put across our ideas to obtain an outcome. When you are transparent and concisely put forward your thoughts, you make it easier for others to comprehend. </a:t>
            </a:r>
            <a:r>
              <a:rPr lang="en-US" b="0" i="0" dirty="0">
                <a:solidFill>
                  <a:srgbClr val="2C2D4F"/>
                </a:solidFill>
                <a:effectLst/>
                <a:latin typeface="PT Sans" panose="020B0503020203020204" pitchFamily="34" charset="0"/>
              </a:rPr>
              <a:t>Broad-mindedness or being approachable is a source of growth and acceptance. While communicating, it is important to stay open-minded, or else we become insistent on our point of view. </a:t>
            </a:r>
            <a:r>
              <a:rPr lang="en-US" b="0" i="0" dirty="0">
                <a:solidFill>
                  <a:srgbClr val="2C2D4F"/>
                </a:solidFill>
                <a:effectLst/>
                <a:latin typeface="PT Sans" panose="020B0604020202020204" pitchFamily="34" charset="0"/>
              </a:rPr>
              <a:t> </a:t>
            </a:r>
            <a:r>
              <a:rPr lang="en-US" b="0" i="0" dirty="0">
                <a:solidFill>
                  <a:srgbClr val="2C2D4F"/>
                </a:solidFill>
                <a:effectLst/>
                <a:latin typeface="PT Sans" panose="020B0503020203020204" pitchFamily="34" charset="0"/>
              </a:rPr>
              <a:t>In the workplace, there is a </a:t>
            </a:r>
            <a:r>
              <a:rPr lang="en-US" b="1" u="none" strike="noStrike" dirty="0">
                <a:solidFill>
                  <a:srgbClr val="654AB7"/>
                </a:solidFill>
                <a:effectLst/>
                <a:latin typeface="PT Sans" panose="020B0503020203020204" pitchFamily="34" charset="0"/>
                <a:hlinkClick r:id="rId3"/>
              </a:rPr>
              <a:t>diverse set of people</a:t>
            </a:r>
            <a:r>
              <a:rPr lang="en-US" b="0" i="0" dirty="0">
                <a:solidFill>
                  <a:srgbClr val="2C2D4F"/>
                </a:solidFill>
                <a:effectLst/>
                <a:latin typeface="PT Sans" panose="020B0503020203020204" pitchFamily="34" charset="0"/>
              </a:rPr>
              <a:t> coming from different backgrounds. It is often not possible to converse with them if we do not share a common language. In such scenarios communicating more with our body language and tones is more effective than using words to express. Therefore hearing everyone’s opinion is very important in the workplace.</a:t>
            </a:r>
            <a:endParaRPr lang="en-US" b="0" i="0" dirty="0">
              <a:solidFill>
                <a:srgbClr val="2C2D4F"/>
              </a:solidFill>
              <a:effectLst/>
              <a:latin typeface="PT Sans"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EED0B29D-27B5-41DB-8708-6C375F8CF9AA}" type="slidenum">
              <a:rPr lang="en-US" smtClean="0"/>
              <a:t>3</a:t>
            </a:fld>
            <a:endParaRPr lang="en-US"/>
          </a:p>
        </p:txBody>
      </p:sp>
    </p:spTree>
    <p:extLst>
      <p:ext uri="{BB962C8B-B14F-4D97-AF65-F5344CB8AC3E}">
        <p14:creationId xmlns:p14="http://schemas.microsoft.com/office/powerpoint/2010/main" val="2375104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111111"/>
                </a:solidFill>
                <a:effectLst/>
                <a:latin typeface="SourceSansPro"/>
              </a:rPr>
              <a:t>Becoming financially literate involves learning and practicing a variety of skills related to budgeting, managing and paying off debts, and understanding credit and investment products. Basic steps to improve your personal finances include creating a budget, keeping track of expenses, being diligent about timely payments, being prudent about saving money, periodically checking your credit report, and investing for your future.</a:t>
            </a:r>
            <a:endParaRPr lang="en-US" dirty="0"/>
          </a:p>
        </p:txBody>
      </p:sp>
      <p:sp>
        <p:nvSpPr>
          <p:cNvPr id="4" name="Slide Number Placeholder 3"/>
          <p:cNvSpPr>
            <a:spLocks noGrp="1"/>
          </p:cNvSpPr>
          <p:nvPr>
            <p:ph type="sldNum" sz="quarter" idx="5"/>
          </p:nvPr>
        </p:nvSpPr>
        <p:spPr/>
        <p:txBody>
          <a:bodyPr/>
          <a:lstStyle/>
          <a:p>
            <a:fld id="{EED0B29D-27B5-41DB-8708-6C375F8CF9AA}" type="slidenum">
              <a:rPr lang="en-US" smtClean="0"/>
              <a:t>4</a:t>
            </a:fld>
            <a:endParaRPr lang="en-US"/>
          </a:p>
        </p:txBody>
      </p:sp>
    </p:spTree>
    <p:extLst>
      <p:ext uri="{BB962C8B-B14F-4D97-AF65-F5344CB8AC3E}">
        <p14:creationId xmlns:p14="http://schemas.microsoft.com/office/powerpoint/2010/main" val="12744419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D0B29D-27B5-41DB-8708-6C375F8CF9AA}" type="slidenum">
              <a:rPr lang="en-US" smtClean="0"/>
              <a:t>5</a:t>
            </a:fld>
            <a:endParaRPr lang="en-US"/>
          </a:p>
        </p:txBody>
      </p:sp>
    </p:spTree>
    <p:extLst>
      <p:ext uri="{BB962C8B-B14F-4D97-AF65-F5344CB8AC3E}">
        <p14:creationId xmlns:p14="http://schemas.microsoft.com/office/powerpoint/2010/main" val="40541465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id="{DA381740-063A-41A4-836D-85D14980EEF0}"/>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841248" y="448056"/>
            <a:ext cx="10515600" cy="4069080"/>
          </a:xfrm>
        </p:spPr>
        <p:txBody>
          <a:bodyPr anchor="b">
            <a:noAutofit/>
          </a:bodyPr>
          <a:lstStyle>
            <a:lvl1pPr algn="l">
              <a:defRPr sz="9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11CD474-E5E1-4D01-97F6-0C9FC09332C0}"/>
              </a:ext>
            </a:extLst>
          </p:cNvPr>
          <p:cNvSpPr>
            <a:spLocks noGrp="1"/>
          </p:cNvSpPr>
          <p:nvPr>
            <p:ph type="dt" sz="half" idx="10"/>
          </p:nvPr>
        </p:nvSpPr>
        <p:spPr/>
        <p:txBody>
          <a:bodyPr/>
          <a:lstStyle/>
          <a:p>
            <a:fld id="{72345051-2045-45DA-935E-2E3CA1A69ADC}" type="datetimeFigureOut">
              <a:rPr lang="en-US" smtClean="0"/>
              <a:t>8/4/2022</a:t>
            </a:fld>
            <a:endParaRPr lang="en-US" dirty="0"/>
          </a:p>
        </p:txBody>
      </p:sp>
      <p:sp>
        <p:nvSpPr>
          <p:cNvPr id="5" name="Footer Placeholder 4">
            <a:extLst>
              <a:ext uri="{FF2B5EF4-FFF2-40B4-BE49-F238E27FC236}">
                <a16:creationId xmlns:a16="http://schemas.microsoft.com/office/drawing/2014/main"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4641074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38200" y="19293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fld id="{72345051-2045-45DA-935E-2E3CA1A69ADC}" type="datetimeFigureOut">
              <a:rPr lang="en-US" smtClean="0"/>
              <a:t>8/4/2022</a:t>
            </a:fld>
            <a:endParaRPr lang="en-US"/>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4604329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F300D-5CBE-47E9-A193-E23C8314D0EA}"/>
              </a:ext>
            </a:extLst>
          </p:cNvPr>
          <p:cNvSpPr>
            <a:spLocks noGrp="1"/>
          </p:cNvSpPr>
          <p:nvPr>
            <p:ph type="dt" sz="half" idx="10"/>
          </p:nvPr>
        </p:nvSpPr>
        <p:spPr/>
        <p:txBody>
          <a:bodyPr/>
          <a:lstStyle/>
          <a:p>
            <a:fld id="{72345051-2045-45DA-935E-2E3CA1A69ADC}" type="datetimeFigureOut">
              <a:rPr lang="en-US" smtClean="0"/>
              <a:t>8/4/2022</a:t>
            </a:fld>
            <a:endParaRPr lang="en-US"/>
          </a:p>
        </p:txBody>
      </p:sp>
      <p:sp>
        <p:nvSpPr>
          <p:cNvPr id="5" name="Footer Placeholder 4">
            <a:extLst>
              <a:ext uri="{FF2B5EF4-FFF2-40B4-BE49-F238E27FC236}">
                <a16:creationId xmlns:a16="http://schemas.microsoft.com/office/drawing/2014/main"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7" name="Rectangle 6" descr="Tag=AccentColor&#10;Flavor=Light&#10;Target=FillAndLine">
            <a:extLst>
              <a:ext uri="{FF2B5EF4-FFF2-40B4-BE49-F238E27FC236}">
                <a16:creationId xmlns:a16="http://schemas.microsoft.com/office/drawing/2014/main" id="{417A8947-4521-4FE1-8E44-27363435CE1B}"/>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974824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838200" y="1929384"/>
            <a:ext cx="5181600" cy="42519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9032FCA-14C6-4497-9C27-3F58062442CE}"/>
              </a:ext>
            </a:extLst>
          </p:cNvPr>
          <p:cNvSpPr>
            <a:spLocks noGrp="1"/>
          </p:cNvSpPr>
          <p:nvPr>
            <p:ph type="dt" sz="half" idx="10"/>
          </p:nvPr>
        </p:nvSpPr>
        <p:spPr/>
        <p:txBody>
          <a:bodyPr/>
          <a:lstStyle/>
          <a:p>
            <a:fld id="{72345051-2045-45DA-935E-2E3CA1A69ADC}" type="datetimeFigureOut">
              <a:rPr lang="en-US" smtClean="0"/>
              <a:t>8/4/2022</a:t>
            </a:fld>
            <a:endParaRPr lang="en-US"/>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9" name="Rectangle 8" descr="Tag=AccentColor&#10;Flavor=Light&#10;Target=FillAndLine">
            <a:extLst>
              <a:ext uri="{FF2B5EF4-FFF2-40B4-BE49-F238E27FC236}">
                <a16:creationId xmlns:a16="http://schemas.microsoft.com/office/drawing/2014/main" id="{2FAAC677-2D37-4F63-9C4B-711A2988EE0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818934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839788" y="2926080"/>
            <a:ext cx="5157787" cy="326440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fld id="{72345051-2045-45DA-935E-2E3CA1A69ADC}" type="datetimeFigureOut">
              <a:rPr lang="en-US" smtClean="0"/>
              <a:t>8/4/2022</a:t>
            </a:fld>
            <a:endParaRPr lang="en-US"/>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11" name="Rectangle 10" descr="Tag=AccentColor&#10;Flavor=Light&#10;Target=FillAndLine">
            <a:extLst>
              <a:ext uri="{FF2B5EF4-FFF2-40B4-BE49-F238E27FC236}">
                <a16:creationId xmlns:a16="http://schemas.microsoft.com/office/drawing/2014/main" id="{F634C457-AEBF-47D7-9200-BAD05D138B1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1214088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C6FD9A32-9C83-452B-BC69-CC6E95D3C93C}"/>
              </a:ext>
            </a:extLst>
          </p:cNvPr>
          <p:cNvSpPr>
            <a:spLocks noGrp="1"/>
          </p:cNvSpPr>
          <p:nvPr>
            <p:ph type="dt" sz="half" idx="10"/>
          </p:nvPr>
        </p:nvSpPr>
        <p:spPr/>
        <p:txBody>
          <a:bodyPr/>
          <a:lstStyle/>
          <a:p>
            <a:fld id="{72345051-2045-45DA-935E-2E3CA1A69ADC}" type="datetimeFigureOut">
              <a:rPr lang="en-US" smtClean="0"/>
              <a:t>8/4/2022</a:t>
            </a:fld>
            <a:endParaRPr lang="en-US"/>
          </a:p>
        </p:txBody>
      </p:sp>
      <p:sp>
        <p:nvSpPr>
          <p:cNvPr id="4" name="Footer Placeholder 3">
            <a:extLst>
              <a:ext uri="{FF2B5EF4-FFF2-40B4-BE49-F238E27FC236}">
                <a16:creationId xmlns:a16="http://schemas.microsoft.com/office/drawing/2014/main"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6" name="Rectangle 6" descr="Tag=AccentColor&#10;Flavor=Light&#10;Target=FillAndLine">
            <a:extLst>
              <a:ext uri="{FF2B5EF4-FFF2-40B4-BE49-F238E27FC236}">
                <a16:creationId xmlns:a16="http://schemas.microsoft.com/office/drawing/2014/main" id="{17F03060-85EC-4182-8C18-C6EE0D373E4B}"/>
              </a:ext>
            </a:extLst>
          </p:cNvPr>
          <p:cNvSpPr/>
          <p:nvPr/>
        </p:nvSpPr>
        <p:spPr>
          <a:xfrm>
            <a:off x="3974206" y="5126892"/>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0314014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816A0-77C4-4A3F-87BD-A7321E3C84D2}"/>
              </a:ext>
            </a:extLst>
          </p:cNvPr>
          <p:cNvSpPr>
            <a:spLocks noGrp="1"/>
          </p:cNvSpPr>
          <p:nvPr>
            <p:ph type="dt" sz="half" idx="10"/>
          </p:nvPr>
        </p:nvSpPr>
        <p:spPr/>
        <p:txBody>
          <a:bodyPr/>
          <a:lstStyle/>
          <a:p>
            <a:fld id="{72345051-2045-45DA-935E-2E3CA1A69ADC}" type="datetimeFigureOut">
              <a:rPr lang="en-US" smtClean="0"/>
              <a:t>8/4/2022</a:t>
            </a:fld>
            <a:endParaRPr lang="en-US"/>
          </a:p>
        </p:txBody>
      </p:sp>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756347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2584C988-A6DB-469A-B8AA-31866F36E83D}"/>
              </a:ext>
            </a:extLst>
          </p:cNvPr>
          <p:cNvSpPr>
            <a:spLocks noGrp="1"/>
          </p:cNvSpPr>
          <p:nvPr>
            <p:ph type="dt" sz="half" idx="10"/>
          </p:nvPr>
        </p:nvSpPr>
        <p:spPr/>
        <p:txBody>
          <a:bodyPr/>
          <a:lstStyle/>
          <a:p>
            <a:fld id="{72345051-2045-45DA-935E-2E3CA1A69ADC}" type="datetimeFigureOut">
              <a:rPr lang="en-US" smtClean="0"/>
              <a:t>8/4/2022</a:t>
            </a:fld>
            <a:endParaRPr lang="en-US"/>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2797492"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8377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F62C2F5B-DDDD-4E64-94A9-99E46F4B06A0}"/>
              </a:ext>
            </a:extLst>
          </p:cNvPr>
          <p:cNvSpPr>
            <a:spLocks noGrp="1"/>
          </p:cNvSpPr>
          <p:nvPr>
            <p:ph type="dt" sz="half" idx="10"/>
          </p:nvPr>
        </p:nvSpPr>
        <p:spPr/>
        <p:txBody>
          <a:bodyPr/>
          <a:lstStyle/>
          <a:p>
            <a:fld id="{72345051-2045-45DA-935E-2E3CA1A69ADC}" type="datetimeFigureOut">
              <a:rPr lang="en-US" smtClean="0"/>
              <a:t>8/4/2022</a:t>
            </a:fld>
            <a:endParaRPr lang="en-US"/>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2798064"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891549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1A953-02EA-491B-A215-AF8420D74D3A}"/>
              </a:ext>
            </a:extLst>
          </p:cNvPr>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4084D1E-BC98-44E4-8D2C-89CCDC293331}"/>
              </a:ext>
            </a:extLst>
          </p:cNvPr>
          <p:cNvSpPr>
            <a:spLocks noGrp="1"/>
          </p:cNvSpPr>
          <p:nvPr>
            <p:ph type="dt" sz="half" idx="10"/>
          </p:nvPr>
        </p:nvSpPr>
        <p:spPr/>
        <p:txBody>
          <a:bodyPr/>
          <a:lstStyle/>
          <a:p>
            <a:fld id="{72345051-2045-45DA-935E-2E3CA1A69ADC}" type="datetimeFigureOut">
              <a:rPr lang="en-US" smtClean="0"/>
              <a:t>8/4/2022</a:t>
            </a:fld>
            <a:endParaRPr lang="en-US"/>
          </a:p>
        </p:txBody>
      </p:sp>
      <p:sp>
        <p:nvSpPr>
          <p:cNvPr id="5" name="Footer Placeholder 4">
            <a:extLst>
              <a:ext uri="{FF2B5EF4-FFF2-40B4-BE49-F238E27FC236}">
                <a16:creationId xmlns:a16="http://schemas.microsoft.com/office/drawing/2014/main"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590504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DD5CB3-8B24-48C7-89D3-8DCAD36A453D}"/>
              </a:ext>
            </a:extLst>
          </p:cNvPr>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50BC931-E2BF-4C1D-91AA-89F82F8268B2}"/>
              </a:ext>
            </a:extLst>
          </p:cNvPr>
          <p:cNvSpPr>
            <a:spLocks noGrp="1"/>
          </p:cNvSpPr>
          <p:nvPr>
            <p:ph type="dt" sz="half" idx="10"/>
          </p:nvPr>
        </p:nvSpPr>
        <p:spPr/>
        <p:txBody>
          <a:bodyPr/>
          <a:lstStyle/>
          <a:p>
            <a:fld id="{72345051-2045-45DA-935E-2E3CA1A69ADC}" type="datetimeFigureOut">
              <a:rPr lang="en-US" smtClean="0"/>
              <a:t>8/4/2022</a:t>
            </a:fld>
            <a:endParaRPr lang="en-US"/>
          </a:p>
        </p:txBody>
      </p:sp>
      <p:sp>
        <p:nvSpPr>
          <p:cNvPr id="5" name="Footer Placeholder 4">
            <a:extLst>
              <a:ext uri="{FF2B5EF4-FFF2-40B4-BE49-F238E27FC236}">
                <a16:creationId xmlns:a16="http://schemas.microsoft.com/office/drawing/2014/main"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3710418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2345051-2045-45DA-935E-2E3CA1A69ADC}" type="datetimeFigureOut">
              <a:rPr lang="en-US" smtClean="0"/>
              <a:t>8/4/2022</a:t>
            </a:fld>
            <a:endParaRPr lang="en-US" dirty="0"/>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7CD31F4-64FA-4BA0-9498-67783267A8C8}" type="slidenum">
              <a:rPr lang="en-US" smtClean="0"/>
              <a:t>‹#›</a:t>
            </a:fld>
            <a:endParaRPr lang="en-US" dirty="0"/>
          </a:p>
        </p:txBody>
      </p:sp>
    </p:spTree>
    <p:extLst>
      <p:ext uri="{BB962C8B-B14F-4D97-AF65-F5344CB8AC3E}">
        <p14:creationId xmlns:p14="http://schemas.microsoft.com/office/powerpoint/2010/main" val="276301849"/>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2" r:id="rId6"/>
    <p:sldLayoutId id="2147483688" r:id="rId7"/>
    <p:sldLayoutId id="2147483689" r:id="rId8"/>
    <p:sldLayoutId id="2147483690" r:id="rId9"/>
    <p:sldLayoutId id="2147483691" r:id="rId10"/>
    <p:sldLayoutId id="2147483693" r:id="rId11"/>
  </p:sldLayoutIdLst>
  <p:txStyles>
    <p:title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debitoor.com/dictionary/accounting-principles"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s://www.investopedia.com/terms/f/financial-literacy.asp" TargetMode="External"/><Relationship Id="rId4" Type="http://schemas.openxmlformats.org/officeDocument/2006/relationships/hyperlink" Target="https://accounting-simplified.com/financial/introduction/objectives-purpose/#:~:text=11%20Objectives%20of%20Accounting%201%20Recording.%20The%20fundamental,Accountability.%20...%2010%20Legal.%20...%20More%20items...%2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8">
            <a:extLst>
              <a:ext uri="{FF2B5EF4-FFF2-40B4-BE49-F238E27FC236}">
                <a16:creationId xmlns:a16="http://schemas.microsoft.com/office/drawing/2014/main" id="{AD35AE2F-5E3A-49D9-8DE1-8A333BA408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3">
            <a:extLst>
              <a:ext uri="{FF2B5EF4-FFF2-40B4-BE49-F238E27FC236}">
                <a16:creationId xmlns:a16="http://schemas.microsoft.com/office/drawing/2014/main" id="{B34D483F-A907-40B3-BCF1-0DBD2B65AD6A}"/>
              </a:ext>
            </a:extLst>
          </p:cNvPr>
          <p:cNvPicPr>
            <a:picLocks noChangeAspect="1"/>
          </p:cNvPicPr>
          <p:nvPr/>
        </p:nvPicPr>
        <p:blipFill rotWithShape="1">
          <a:blip r:embed="rId2">
            <a:alphaModFix amt="50000"/>
          </a:blip>
          <a:srcRect t="6276" r="-1" b="1863"/>
          <a:stretch/>
        </p:blipFill>
        <p:spPr>
          <a:xfrm>
            <a:off x="20" y="10"/>
            <a:ext cx="12188930" cy="6857990"/>
          </a:xfrm>
          <a:prstGeom prst="rect">
            <a:avLst/>
          </a:prstGeom>
        </p:spPr>
      </p:pic>
      <p:sp>
        <p:nvSpPr>
          <p:cNvPr id="2" name="Title 1">
            <a:extLst>
              <a:ext uri="{FF2B5EF4-FFF2-40B4-BE49-F238E27FC236}">
                <a16:creationId xmlns:a16="http://schemas.microsoft.com/office/drawing/2014/main" id="{C2031755-ACC7-45C4-8376-8523DA71F882}"/>
              </a:ext>
            </a:extLst>
          </p:cNvPr>
          <p:cNvSpPr>
            <a:spLocks noGrp="1"/>
          </p:cNvSpPr>
          <p:nvPr>
            <p:ph type="ctrTitle"/>
          </p:nvPr>
        </p:nvSpPr>
        <p:spPr>
          <a:xfrm>
            <a:off x="1524000" y="1122363"/>
            <a:ext cx="9144000" cy="3063240"/>
          </a:xfrm>
        </p:spPr>
        <p:txBody>
          <a:bodyPr>
            <a:normAutofit/>
          </a:bodyPr>
          <a:lstStyle/>
          <a:p>
            <a:pPr algn="ctr"/>
            <a:r>
              <a:rPr lang="en-US"/>
              <a:t>Accounting</a:t>
            </a:r>
          </a:p>
        </p:txBody>
      </p:sp>
      <p:sp>
        <p:nvSpPr>
          <p:cNvPr id="3" name="Subtitle 2">
            <a:extLst>
              <a:ext uri="{FF2B5EF4-FFF2-40B4-BE49-F238E27FC236}">
                <a16:creationId xmlns:a16="http://schemas.microsoft.com/office/drawing/2014/main" id="{942DB92D-CCA3-4B9B-9698-7465BFEB9BBF}"/>
              </a:ext>
            </a:extLst>
          </p:cNvPr>
          <p:cNvSpPr>
            <a:spLocks noGrp="1"/>
          </p:cNvSpPr>
          <p:nvPr>
            <p:ph type="subTitle" idx="1"/>
          </p:nvPr>
        </p:nvSpPr>
        <p:spPr>
          <a:xfrm>
            <a:off x="1524000" y="4599432"/>
            <a:ext cx="9144000" cy="1225296"/>
          </a:xfrm>
        </p:spPr>
        <p:txBody>
          <a:bodyPr>
            <a:normAutofit/>
          </a:bodyPr>
          <a:lstStyle/>
          <a:p>
            <a:pPr algn="ctr">
              <a:lnSpc>
                <a:spcPct val="100000"/>
              </a:lnSpc>
            </a:pPr>
            <a:r>
              <a:rPr lang="en-US" sz="3200"/>
              <a:t>Yolanda Bowman</a:t>
            </a:r>
          </a:p>
          <a:p>
            <a:pPr algn="ctr">
              <a:lnSpc>
                <a:spcPct val="100000"/>
              </a:lnSpc>
            </a:pPr>
            <a:r>
              <a:rPr lang="en-US" sz="3200"/>
              <a:t>Accounting 205</a:t>
            </a:r>
          </a:p>
        </p:txBody>
      </p:sp>
      <p:sp>
        <p:nvSpPr>
          <p:cNvPr id="21" name="Rectangle 6">
            <a:extLst>
              <a:ext uri="{FF2B5EF4-FFF2-40B4-BE49-F238E27FC236}">
                <a16:creationId xmlns:a16="http://schemas.microsoft.com/office/drawing/2014/main" id="{04D8AD8F-EF7F-481F-B99A-B851389705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41942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6">
            <a:extLst>
              <a:ext uri="{FF2B5EF4-FFF2-40B4-BE49-F238E27FC236}">
                <a16:creationId xmlns:a16="http://schemas.microsoft.com/office/drawing/2014/main" id="{79EB4626-023C-436D-9F57-9EB4608090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onnsiteX0" fmla="*/ 0 w 10515600"/>
              <a:gd name="connsiteY0" fmla="*/ 902700 h 5416094"/>
              <a:gd name="connsiteX1" fmla="*/ 902700 w 10515600"/>
              <a:gd name="connsiteY1" fmla="*/ 0 h 5416094"/>
              <a:gd name="connsiteX2" fmla="*/ 1746919 w 10515600"/>
              <a:gd name="connsiteY2" fmla="*/ 0 h 5416094"/>
              <a:gd name="connsiteX3" fmla="*/ 2329833 w 10515600"/>
              <a:gd name="connsiteY3" fmla="*/ 0 h 5416094"/>
              <a:gd name="connsiteX4" fmla="*/ 2825644 w 10515600"/>
              <a:gd name="connsiteY4" fmla="*/ 0 h 5416094"/>
              <a:gd name="connsiteX5" fmla="*/ 3582762 w 10515600"/>
              <a:gd name="connsiteY5" fmla="*/ 0 h 5416094"/>
              <a:gd name="connsiteX6" fmla="*/ 4165675 w 10515600"/>
              <a:gd name="connsiteY6" fmla="*/ 0 h 5416094"/>
              <a:gd name="connsiteX7" fmla="*/ 5009894 w 10515600"/>
              <a:gd name="connsiteY7" fmla="*/ 0 h 5416094"/>
              <a:gd name="connsiteX8" fmla="*/ 5505706 w 10515600"/>
              <a:gd name="connsiteY8" fmla="*/ 0 h 5416094"/>
              <a:gd name="connsiteX9" fmla="*/ 6349925 w 10515600"/>
              <a:gd name="connsiteY9" fmla="*/ 0 h 5416094"/>
              <a:gd name="connsiteX10" fmla="*/ 6758634 w 10515600"/>
              <a:gd name="connsiteY10" fmla="*/ 0 h 5416094"/>
              <a:gd name="connsiteX11" fmla="*/ 7428650 w 10515600"/>
              <a:gd name="connsiteY11" fmla="*/ 0 h 5416094"/>
              <a:gd name="connsiteX12" fmla="*/ 8098665 w 10515600"/>
              <a:gd name="connsiteY12" fmla="*/ 0 h 5416094"/>
              <a:gd name="connsiteX13" fmla="*/ 8681579 w 10515600"/>
              <a:gd name="connsiteY13" fmla="*/ 0 h 5416094"/>
              <a:gd name="connsiteX14" fmla="*/ 9612900 w 10515600"/>
              <a:gd name="connsiteY14" fmla="*/ 0 h 5416094"/>
              <a:gd name="connsiteX15" fmla="*/ 10515600 w 10515600"/>
              <a:gd name="connsiteY15" fmla="*/ 902700 h 5416094"/>
              <a:gd name="connsiteX16" fmla="*/ 10515600 w 10515600"/>
              <a:gd name="connsiteY16" fmla="*/ 1504482 h 5416094"/>
              <a:gd name="connsiteX17" fmla="*/ 10515600 w 10515600"/>
              <a:gd name="connsiteY17" fmla="*/ 2178479 h 5416094"/>
              <a:gd name="connsiteX18" fmla="*/ 10515600 w 10515600"/>
              <a:gd name="connsiteY18" fmla="*/ 2780261 h 5416094"/>
              <a:gd name="connsiteX19" fmla="*/ 10515600 w 10515600"/>
              <a:gd name="connsiteY19" fmla="*/ 3273722 h 5416094"/>
              <a:gd name="connsiteX20" fmla="*/ 10515600 w 10515600"/>
              <a:gd name="connsiteY20" fmla="*/ 3803291 h 5416094"/>
              <a:gd name="connsiteX21" fmla="*/ 10515600 w 10515600"/>
              <a:gd name="connsiteY21" fmla="*/ 4513394 h 5416094"/>
              <a:gd name="connsiteX22" fmla="*/ 9612900 w 10515600"/>
              <a:gd name="connsiteY22" fmla="*/ 5416094 h 5416094"/>
              <a:gd name="connsiteX23" fmla="*/ 9117089 w 10515600"/>
              <a:gd name="connsiteY23" fmla="*/ 5416094 h 5416094"/>
              <a:gd name="connsiteX24" fmla="*/ 8708379 w 10515600"/>
              <a:gd name="connsiteY24" fmla="*/ 5416094 h 5416094"/>
              <a:gd name="connsiteX25" fmla="*/ 8299670 w 10515600"/>
              <a:gd name="connsiteY25" fmla="*/ 5416094 h 5416094"/>
              <a:gd name="connsiteX26" fmla="*/ 7629654 w 10515600"/>
              <a:gd name="connsiteY26" fmla="*/ 5416094 h 5416094"/>
              <a:gd name="connsiteX27" fmla="*/ 7133843 w 10515600"/>
              <a:gd name="connsiteY27" fmla="*/ 5416094 h 5416094"/>
              <a:gd name="connsiteX28" fmla="*/ 6376726 w 10515600"/>
              <a:gd name="connsiteY28" fmla="*/ 5416094 h 5416094"/>
              <a:gd name="connsiteX29" fmla="*/ 5880914 w 10515600"/>
              <a:gd name="connsiteY29" fmla="*/ 5416094 h 5416094"/>
              <a:gd name="connsiteX30" fmla="*/ 5123797 w 10515600"/>
              <a:gd name="connsiteY30" fmla="*/ 5416094 h 5416094"/>
              <a:gd name="connsiteX31" fmla="*/ 4715088 w 10515600"/>
              <a:gd name="connsiteY31" fmla="*/ 5416094 h 5416094"/>
              <a:gd name="connsiteX32" fmla="*/ 3957970 w 10515600"/>
              <a:gd name="connsiteY32" fmla="*/ 5416094 h 5416094"/>
              <a:gd name="connsiteX33" fmla="*/ 3462159 w 10515600"/>
              <a:gd name="connsiteY33" fmla="*/ 5416094 h 5416094"/>
              <a:gd name="connsiteX34" fmla="*/ 3053449 w 10515600"/>
              <a:gd name="connsiteY34" fmla="*/ 5416094 h 5416094"/>
              <a:gd name="connsiteX35" fmla="*/ 2557638 w 10515600"/>
              <a:gd name="connsiteY35" fmla="*/ 5416094 h 5416094"/>
              <a:gd name="connsiteX36" fmla="*/ 1800521 w 10515600"/>
              <a:gd name="connsiteY36" fmla="*/ 5416094 h 5416094"/>
              <a:gd name="connsiteX37" fmla="*/ 902700 w 10515600"/>
              <a:gd name="connsiteY37" fmla="*/ 5416094 h 5416094"/>
              <a:gd name="connsiteX38" fmla="*/ 0 w 10515600"/>
              <a:gd name="connsiteY38" fmla="*/ 4513394 h 5416094"/>
              <a:gd name="connsiteX39" fmla="*/ 0 w 10515600"/>
              <a:gd name="connsiteY39" fmla="*/ 3911612 h 5416094"/>
              <a:gd name="connsiteX40" fmla="*/ 0 w 10515600"/>
              <a:gd name="connsiteY40" fmla="*/ 3309829 h 5416094"/>
              <a:gd name="connsiteX41" fmla="*/ 0 w 10515600"/>
              <a:gd name="connsiteY41" fmla="*/ 2780261 h 5416094"/>
              <a:gd name="connsiteX42" fmla="*/ 0 w 10515600"/>
              <a:gd name="connsiteY42" fmla="*/ 2106265 h 5416094"/>
              <a:gd name="connsiteX43" fmla="*/ 0 w 10515600"/>
              <a:gd name="connsiteY43" fmla="*/ 1504482 h 5416094"/>
              <a:gd name="connsiteX44" fmla="*/ 0 w 10515600"/>
              <a:gd name="connsiteY44" fmla="*/ 902700 h 5416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515600" h="5416094" extrusionOk="0">
                <a:moveTo>
                  <a:pt x="0" y="902700"/>
                </a:moveTo>
                <a:cubicBezTo>
                  <a:pt x="-57306" y="368805"/>
                  <a:pt x="305054" y="37193"/>
                  <a:pt x="902700" y="0"/>
                </a:cubicBezTo>
                <a:cubicBezTo>
                  <a:pt x="1280419" y="-35006"/>
                  <a:pt x="1407743" y="-35339"/>
                  <a:pt x="1746919" y="0"/>
                </a:cubicBezTo>
                <a:cubicBezTo>
                  <a:pt x="2086095" y="35339"/>
                  <a:pt x="2146539" y="-12333"/>
                  <a:pt x="2329833" y="0"/>
                </a:cubicBezTo>
                <a:cubicBezTo>
                  <a:pt x="2513127" y="12333"/>
                  <a:pt x="2706706" y="12952"/>
                  <a:pt x="2825644" y="0"/>
                </a:cubicBezTo>
                <a:cubicBezTo>
                  <a:pt x="2944582" y="-12952"/>
                  <a:pt x="3420817" y="-27100"/>
                  <a:pt x="3582762" y="0"/>
                </a:cubicBezTo>
                <a:cubicBezTo>
                  <a:pt x="3744707" y="27100"/>
                  <a:pt x="4023584" y="-9167"/>
                  <a:pt x="4165675" y="0"/>
                </a:cubicBezTo>
                <a:cubicBezTo>
                  <a:pt x="4307766" y="9167"/>
                  <a:pt x="4770188" y="27031"/>
                  <a:pt x="5009894" y="0"/>
                </a:cubicBezTo>
                <a:cubicBezTo>
                  <a:pt x="5249600" y="-27031"/>
                  <a:pt x="5349881" y="-194"/>
                  <a:pt x="5505706" y="0"/>
                </a:cubicBezTo>
                <a:cubicBezTo>
                  <a:pt x="5661531" y="194"/>
                  <a:pt x="6129254" y="-29363"/>
                  <a:pt x="6349925" y="0"/>
                </a:cubicBezTo>
                <a:cubicBezTo>
                  <a:pt x="6570596" y="29363"/>
                  <a:pt x="6581199" y="-14617"/>
                  <a:pt x="6758634" y="0"/>
                </a:cubicBezTo>
                <a:cubicBezTo>
                  <a:pt x="6936069" y="14617"/>
                  <a:pt x="7246491" y="25675"/>
                  <a:pt x="7428650" y="0"/>
                </a:cubicBezTo>
                <a:cubicBezTo>
                  <a:pt x="7610809" y="-25675"/>
                  <a:pt x="7825190" y="-17078"/>
                  <a:pt x="8098665" y="0"/>
                </a:cubicBezTo>
                <a:cubicBezTo>
                  <a:pt x="8372141" y="17078"/>
                  <a:pt x="8559625" y="-21568"/>
                  <a:pt x="8681579" y="0"/>
                </a:cubicBezTo>
                <a:cubicBezTo>
                  <a:pt x="8803533" y="21568"/>
                  <a:pt x="9307226" y="-46066"/>
                  <a:pt x="9612900" y="0"/>
                </a:cubicBezTo>
                <a:cubicBezTo>
                  <a:pt x="10119954" y="-10560"/>
                  <a:pt x="10418674" y="366684"/>
                  <a:pt x="10515600" y="902700"/>
                </a:cubicBezTo>
                <a:cubicBezTo>
                  <a:pt x="10494548" y="1140809"/>
                  <a:pt x="10524881" y="1252168"/>
                  <a:pt x="10515600" y="1504482"/>
                </a:cubicBezTo>
                <a:cubicBezTo>
                  <a:pt x="10506319" y="1756796"/>
                  <a:pt x="10494309" y="1995078"/>
                  <a:pt x="10515600" y="2178479"/>
                </a:cubicBezTo>
                <a:cubicBezTo>
                  <a:pt x="10536891" y="2361880"/>
                  <a:pt x="10522845" y="2487483"/>
                  <a:pt x="10515600" y="2780261"/>
                </a:cubicBezTo>
                <a:cubicBezTo>
                  <a:pt x="10508355" y="3073039"/>
                  <a:pt x="10533694" y="3138252"/>
                  <a:pt x="10515600" y="3273722"/>
                </a:cubicBezTo>
                <a:cubicBezTo>
                  <a:pt x="10497506" y="3409192"/>
                  <a:pt x="10514952" y="3569910"/>
                  <a:pt x="10515600" y="3803291"/>
                </a:cubicBezTo>
                <a:cubicBezTo>
                  <a:pt x="10516248" y="4036672"/>
                  <a:pt x="10499126" y="4317688"/>
                  <a:pt x="10515600" y="4513394"/>
                </a:cubicBezTo>
                <a:cubicBezTo>
                  <a:pt x="10585499" y="4997151"/>
                  <a:pt x="10115437" y="5453981"/>
                  <a:pt x="9612900" y="5416094"/>
                </a:cubicBezTo>
                <a:cubicBezTo>
                  <a:pt x="9473271" y="5418358"/>
                  <a:pt x="9316384" y="5423764"/>
                  <a:pt x="9117089" y="5416094"/>
                </a:cubicBezTo>
                <a:cubicBezTo>
                  <a:pt x="8917794" y="5408424"/>
                  <a:pt x="8902141" y="5433256"/>
                  <a:pt x="8708379" y="5416094"/>
                </a:cubicBezTo>
                <a:cubicBezTo>
                  <a:pt x="8514617" y="5398933"/>
                  <a:pt x="8454700" y="5422387"/>
                  <a:pt x="8299670" y="5416094"/>
                </a:cubicBezTo>
                <a:cubicBezTo>
                  <a:pt x="8144640" y="5409801"/>
                  <a:pt x="7907022" y="5398388"/>
                  <a:pt x="7629654" y="5416094"/>
                </a:cubicBezTo>
                <a:cubicBezTo>
                  <a:pt x="7352286" y="5433800"/>
                  <a:pt x="7244777" y="5409877"/>
                  <a:pt x="7133843" y="5416094"/>
                </a:cubicBezTo>
                <a:cubicBezTo>
                  <a:pt x="7022909" y="5422311"/>
                  <a:pt x="6748865" y="5379753"/>
                  <a:pt x="6376726" y="5416094"/>
                </a:cubicBezTo>
                <a:cubicBezTo>
                  <a:pt x="6004587" y="5452435"/>
                  <a:pt x="5991442" y="5438860"/>
                  <a:pt x="5880914" y="5416094"/>
                </a:cubicBezTo>
                <a:cubicBezTo>
                  <a:pt x="5770386" y="5393328"/>
                  <a:pt x="5294303" y="5440618"/>
                  <a:pt x="5123797" y="5416094"/>
                </a:cubicBezTo>
                <a:cubicBezTo>
                  <a:pt x="4953291" y="5391570"/>
                  <a:pt x="4828705" y="5430421"/>
                  <a:pt x="4715088" y="5416094"/>
                </a:cubicBezTo>
                <a:cubicBezTo>
                  <a:pt x="4601471" y="5401767"/>
                  <a:pt x="4227806" y="5381491"/>
                  <a:pt x="3957970" y="5416094"/>
                </a:cubicBezTo>
                <a:cubicBezTo>
                  <a:pt x="3688134" y="5450697"/>
                  <a:pt x="3670638" y="5425309"/>
                  <a:pt x="3462159" y="5416094"/>
                </a:cubicBezTo>
                <a:cubicBezTo>
                  <a:pt x="3253680" y="5406879"/>
                  <a:pt x="3167443" y="5432031"/>
                  <a:pt x="3053449" y="5416094"/>
                </a:cubicBezTo>
                <a:cubicBezTo>
                  <a:pt x="2939455" y="5400158"/>
                  <a:pt x="2701485" y="5433995"/>
                  <a:pt x="2557638" y="5416094"/>
                </a:cubicBezTo>
                <a:cubicBezTo>
                  <a:pt x="2413791" y="5398193"/>
                  <a:pt x="2168647" y="5424510"/>
                  <a:pt x="1800521" y="5416094"/>
                </a:cubicBezTo>
                <a:cubicBezTo>
                  <a:pt x="1432395" y="5407678"/>
                  <a:pt x="1261364" y="5454497"/>
                  <a:pt x="902700" y="5416094"/>
                </a:cubicBezTo>
                <a:cubicBezTo>
                  <a:pt x="519468" y="5419760"/>
                  <a:pt x="63003" y="5077223"/>
                  <a:pt x="0" y="4513394"/>
                </a:cubicBezTo>
                <a:cubicBezTo>
                  <a:pt x="-20265" y="4243495"/>
                  <a:pt x="27650" y="4053844"/>
                  <a:pt x="0" y="3911612"/>
                </a:cubicBezTo>
                <a:cubicBezTo>
                  <a:pt x="-27650" y="3769380"/>
                  <a:pt x="24988" y="3469350"/>
                  <a:pt x="0" y="3309829"/>
                </a:cubicBezTo>
                <a:cubicBezTo>
                  <a:pt x="-24988" y="3150308"/>
                  <a:pt x="-16973" y="2933511"/>
                  <a:pt x="0" y="2780261"/>
                </a:cubicBezTo>
                <a:cubicBezTo>
                  <a:pt x="16973" y="2627011"/>
                  <a:pt x="-11552" y="2315258"/>
                  <a:pt x="0" y="2106265"/>
                </a:cubicBezTo>
                <a:cubicBezTo>
                  <a:pt x="11552" y="1897272"/>
                  <a:pt x="-9167" y="1726905"/>
                  <a:pt x="0" y="1504482"/>
                </a:cubicBezTo>
                <a:cubicBezTo>
                  <a:pt x="9167" y="1282059"/>
                  <a:pt x="10972" y="1160784"/>
                  <a:pt x="0" y="902700"/>
                </a:cubicBezTo>
                <a:close/>
              </a:path>
            </a:pathLst>
          </a:custGeom>
          <a:noFill/>
          <a:ln w="60325" cap="rnd">
            <a:solidFill>
              <a:schemeClr val="tx1"/>
            </a:solidFill>
            <a:round/>
            <a:extLst>
              <a:ext uri="{C807C97D-BFC1-408E-A445-0C87EB9F89A2}">
                <ask:lineSketchStyleProps xmlns:ask="http://schemas.microsoft.com/office/drawing/2018/sketchyshapes" sd="1219033472">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50860189"/>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D8971-803B-47CB-BC93-A45D3CE9B67B}"/>
              </a:ext>
            </a:extLst>
          </p:cNvPr>
          <p:cNvSpPr>
            <a:spLocks noGrp="1"/>
          </p:cNvSpPr>
          <p:nvPr>
            <p:ph type="title"/>
          </p:nvPr>
        </p:nvSpPr>
        <p:spPr>
          <a:xfrm>
            <a:off x="835151" y="290944"/>
            <a:ext cx="3932237" cy="1972195"/>
          </a:xfrm>
        </p:spPr>
        <p:txBody>
          <a:bodyPr/>
          <a:lstStyle/>
          <a:p>
            <a:r>
              <a:rPr lang="en-US" dirty="0"/>
              <a:t>Principles</a:t>
            </a:r>
          </a:p>
        </p:txBody>
      </p:sp>
      <p:pic>
        <p:nvPicPr>
          <p:cNvPr id="6" name="Content Placeholder 5" descr="Close-up of a calculator keypad">
            <a:extLst>
              <a:ext uri="{FF2B5EF4-FFF2-40B4-BE49-F238E27FC236}">
                <a16:creationId xmlns:a16="http://schemas.microsoft.com/office/drawing/2014/main" id="{830D3A84-B132-4053-ABA7-C8AAC3D875B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303838" y="1259297"/>
            <a:ext cx="6053137" cy="4010794"/>
          </a:xfrm>
        </p:spPr>
      </p:pic>
      <p:sp>
        <p:nvSpPr>
          <p:cNvPr id="4" name="Text Placeholder 3">
            <a:extLst>
              <a:ext uri="{FF2B5EF4-FFF2-40B4-BE49-F238E27FC236}">
                <a16:creationId xmlns:a16="http://schemas.microsoft.com/office/drawing/2014/main" id="{984D0547-BF6A-471D-A98E-437E1FABB8CD}"/>
              </a:ext>
            </a:extLst>
          </p:cNvPr>
          <p:cNvSpPr>
            <a:spLocks noGrp="1"/>
          </p:cNvSpPr>
          <p:nvPr>
            <p:ph type="body" sz="half" idx="2"/>
          </p:nvPr>
        </p:nvSpPr>
        <p:spPr>
          <a:xfrm>
            <a:off x="835152" y="2772294"/>
            <a:ext cx="3932237" cy="3207881"/>
          </a:xfrm>
        </p:spPr>
        <p:txBody>
          <a:bodyPr>
            <a:normAutofit/>
          </a:bodyPr>
          <a:lstStyle/>
          <a:p>
            <a:pPr marL="457200" indent="-457200" algn="ctr">
              <a:buFont typeface="Arial" panose="020B0604020202020204" pitchFamily="34" charset="0"/>
              <a:buChar char="•"/>
            </a:pPr>
            <a:r>
              <a:rPr lang="en-US" dirty="0"/>
              <a:t>Consistency</a:t>
            </a:r>
          </a:p>
          <a:p>
            <a:pPr marL="457200" indent="-457200" algn="ctr">
              <a:buFont typeface="Arial" panose="020B0604020202020204" pitchFamily="34" charset="0"/>
              <a:buChar char="•"/>
            </a:pPr>
            <a:r>
              <a:rPr lang="en-US" dirty="0"/>
              <a:t>Cost </a:t>
            </a:r>
          </a:p>
          <a:p>
            <a:pPr marL="457200" indent="-457200" algn="ctr">
              <a:buFont typeface="Arial" panose="020B0604020202020204" pitchFamily="34" charset="0"/>
              <a:buChar char="•"/>
            </a:pPr>
            <a:r>
              <a:rPr lang="en-US" dirty="0"/>
              <a:t>Economic entity</a:t>
            </a:r>
          </a:p>
        </p:txBody>
      </p:sp>
    </p:spTree>
    <p:extLst>
      <p:ext uri="{BB962C8B-B14F-4D97-AF65-F5344CB8AC3E}">
        <p14:creationId xmlns:p14="http://schemas.microsoft.com/office/powerpoint/2010/main" val="3944508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B85F1-A142-44B6-BB52-8B42F3986CD4}"/>
              </a:ext>
            </a:extLst>
          </p:cNvPr>
          <p:cNvSpPr>
            <a:spLocks noGrp="1"/>
          </p:cNvSpPr>
          <p:nvPr>
            <p:ph type="title"/>
          </p:nvPr>
        </p:nvSpPr>
        <p:spPr/>
        <p:txBody>
          <a:bodyPr/>
          <a:lstStyle/>
          <a:p>
            <a:pPr algn="ctr"/>
            <a:r>
              <a:rPr lang="en-US" dirty="0"/>
              <a:t>Communications</a:t>
            </a:r>
          </a:p>
        </p:txBody>
      </p:sp>
      <p:pic>
        <p:nvPicPr>
          <p:cNvPr id="8" name="Content Placeholder 7" descr="A digital balance scale using circles">
            <a:extLst>
              <a:ext uri="{FF2B5EF4-FFF2-40B4-BE49-F238E27FC236}">
                <a16:creationId xmlns:a16="http://schemas.microsoft.com/office/drawing/2014/main" id="{E8BAB795-0028-4BDC-AC08-8986C3F3CA41}"/>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38200" y="2488783"/>
            <a:ext cx="5181600" cy="3132971"/>
          </a:xfrm>
        </p:spPr>
      </p:pic>
      <p:sp>
        <p:nvSpPr>
          <p:cNvPr id="4" name="Content Placeholder 3">
            <a:extLst>
              <a:ext uri="{FF2B5EF4-FFF2-40B4-BE49-F238E27FC236}">
                <a16:creationId xmlns:a16="http://schemas.microsoft.com/office/drawing/2014/main" id="{1BF11387-BF04-4809-B2CC-211C0811A16E}"/>
              </a:ext>
            </a:extLst>
          </p:cNvPr>
          <p:cNvSpPr>
            <a:spLocks noGrp="1"/>
          </p:cNvSpPr>
          <p:nvPr>
            <p:ph sz="half" idx="2"/>
          </p:nvPr>
        </p:nvSpPr>
        <p:spPr/>
        <p:txBody>
          <a:bodyPr/>
          <a:lstStyle/>
          <a:p>
            <a:pPr algn="ctr"/>
            <a:r>
              <a:rPr lang="en-US" dirty="0"/>
              <a:t>Visual</a:t>
            </a:r>
          </a:p>
          <a:p>
            <a:pPr algn="ctr"/>
            <a:r>
              <a:rPr lang="en-US" dirty="0"/>
              <a:t>Written</a:t>
            </a:r>
          </a:p>
          <a:p>
            <a:pPr algn="ctr"/>
            <a:r>
              <a:rPr lang="en-US" dirty="0"/>
              <a:t>Non-Verbal</a:t>
            </a:r>
          </a:p>
        </p:txBody>
      </p:sp>
    </p:spTree>
    <p:extLst>
      <p:ext uri="{BB962C8B-B14F-4D97-AF65-F5344CB8AC3E}">
        <p14:creationId xmlns:p14="http://schemas.microsoft.com/office/powerpoint/2010/main" val="25323003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9730A-1A09-4A24-976F-37A98E036D10}"/>
              </a:ext>
            </a:extLst>
          </p:cNvPr>
          <p:cNvSpPr>
            <a:spLocks noGrp="1"/>
          </p:cNvSpPr>
          <p:nvPr>
            <p:ph type="title"/>
          </p:nvPr>
        </p:nvSpPr>
        <p:spPr/>
        <p:txBody>
          <a:bodyPr/>
          <a:lstStyle/>
          <a:p>
            <a:pPr algn="ctr"/>
            <a:r>
              <a:rPr lang="en-US" dirty="0"/>
              <a:t>Financial Literacy</a:t>
            </a:r>
          </a:p>
        </p:txBody>
      </p:sp>
      <p:sp>
        <p:nvSpPr>
          <p:cNvPr id="3" name="Text Placeholder 2">
            <a:extLst>
              <a:ext uri="{FF2B5EF4-FFF2-40B4-BE49-F238E27FC236}">
                <a16:creationId xmlns:a16="http://schemas.microsoft.com/office/drawing/2014/main" id="{CE7647C8-8129-4E19-A589-CC25D7E82A72}"/>
              </a:ext>
            </a:extLst>
          </p:cNvPr>
          <p:cNvSpPr>
            <a:spLocks noGrp="1"/>
          </p:cNvSpPr>
          <p:nvPr>
            <p:ph type="body" idx="1"/>
          </p:nvPr>
        </p:nvSpPr>
        <p:spPr/>
        <p:txBody>
          <a:bodyPr>
            <a:normAutofit fontScale="47500" lnSpcReduction="20000"/>
          </a:bodyPr>
          <a:lstStyle/>
          <a:p>
            <a:r>
              <a:rPr lang="en-US" b="0" i="0" dirty="0">
                <a:solidFill>
                  <a:srgbClr val="666666"/>
                </a:solidFill>
                <a:effectLst/>
                <a:latin typeface="Roboto" panose="02000000000000000000" pitchFamily="2" charset="0"/>
              </a:rPr>
              <a:t>Is the set of skills and knowledge that allows an individual to make informed and effective decisions with all of their financial resources.</a:t>
            </a:r>
            <a:endParaRPr lang="en-US" dirty="0"/>
          </a:p>
        </p:txBody>
      </p:sp>
      <p:graphicFrame>
        <p:nvGraphicFramePr>
          <p:cNvPr id="10" name="Content Placeholder 3">
            <a:extLst>
              <a:ext uri="{FF2B5EF4-FFF2-40B4-BE49-F238E27FC236}">
                <a16:creationId xmlns:a16="http://schemas.microsoft.com/office/drawing/2014/main" id="{181EB076-86D2-409D-9770-5E3C87AE0FA1}"/>
              </a:ext>
            </a:extLst>
          </p:cNvPr>
          <p:cNvGraphicFramePr>
            <a:graphicFrameLocks noGrp="1"/>
          </p:cNvGraphicFramePr>
          <p:nvPr>
            <p:ph sz="half" idx="2"/>
          </p:nvPr>
        </p:nvGraphicFramePr>
        <p:xfrm>
          <a:off x="839788" y="2926080"/>
          <a:ext cx="5157787" cy="3264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Placeholder 4">
            <a:extLst>
              <a:ext uri="{FF2B5EF4-FFF2-40B4-BE49-F238E27FC236}">
                <a16:creationId xmlns:a16="http://schemas.microsoft.com/office/drawing/2014/main" id="{94736489-3D2A-462E-B5D3-7038847013F8}"/>
              </a:ext>
            </a:extLst>
          </p:cNvPr>
          <p:cNvSpPr>
            <a:spLocks noGrp="1"/>
          </p:cNvSpPr>
          <p:nvPr>
            <p:ph type="body" sz="quarter" idx="3"/>
          </p:nvPr>
        </p:nvSpPr>
        <p:spPr/>
        <p:txBody>
          <a:bodyPr>
            <a:normAutofit fontScale="47500" lnSpcReduction="20000"/>
          </a:bodyPr>
          <a:lstStyle/>
          <a:p>
            <a:r>
              <a:rPr lang="en-US" b="0" i="0" dirty="0">
                <a:solidFill>
                  <a:srgbClr val="666666"/>
                </a:solidFill>
                <a:effectLst/>
                <a:latin typeface="Roboto" panose="02000000000000000000" pitchFamily="2" charset="0"/>
              </a:rPr>
              <a:t> </a:t>
            </a:r>
            <a:r>
              <a:rPr lang="en-US" b="0" dirty="0">
                <a:solidFill>
                  <a:srgbClr val="666666"/>
                </a:solidFill>
                <a:latin typeface="Roboto" panose="02000000000000000000" pitchFamily="2" charset="0"/>
              </a:rPr>
              <a:t>Th</a:t>
            </a:r>
            <a:r>
              <a:rPr lang="en-US" b="0" i="0" dirty="0">
                <a:solidFill>
                  <a:srgbClr val="666666"/>
                </a:solidFill>
                <a:effectLst/>
                <a:latin typeface="Roboto" panose="02000000000000000000" pitchFamily="2" charset="0"/>
              </a:rPr>
              <a:t>e foundation of your relationship with money, and it is a lifelong journey of learning.</a:t>
            </a:r>
            <a:endParaRPr lang="en-US" dirty="0"/>
          </a:p>
        </p:txBody>
      </p:sp>
      <p:pic>
        <p:nvPicPr>
          <p:cNvPr id="8" name="Content Placeholder 7" descr="Display stock market numbers">
            <a:extLst>
              <a:ext uri="{FF2B5EF4-FFF2-40B4-BE49-F238E27FC236}">
                <a16:creationId xmlns:a16="http://schemas.microsoft.com/office/drawing/2014/main" id="{52FE8B19-5565-4CFF-B525-54D223F361EB}"/>
              </a:ext>
            </a:extLst>
          </p:cNvPr>
          <p:cNvPicPr>
            <a:picLocks noGrp="1" noChangeAspect="1"/>
          </p:cNvPicPr>
          <p:nvPr>
            <p:ph sz="quarter" idx="4"/>
          </p:nvPr>
        </p:nvPicPr>
        <p:blipFill>
          <a:blip r:embed="rId8">
            <a:extLst>
              <a:ext uri="{28A0092B-C50C-407E-A947-70E740481C1C}">
                <a14:useLocalDpi xmlns:a14="http://schemas.microsoft.com/office/drawing/2010/main" val="0"/>
              </a:ext>
            </a:extLst>
          </a:blip>
          <a:stretch>
            <a:fillRect/>
          </a:stretch>
        </p:blipFill>
        <p:spPr>
          <a:xfrm>
            <a:off x="6317665" y="2925763"/>
            <a:ext cx="4892258" cy="3265487"/>
          </a:xfrm>
        </p:spPr>
      </p:pic>
    </p:spTree>
    <p:extLst>
      <p:ext uri="{BB962C8B-B14F-4D97-AF65-F5344CB8AC3E}">
        <p14:creationId xmlns:p14="http://schemas.microsoft.com/office/powerpoint/2010/main" val="4274732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3D4F1-1854-41C7-8028-225C644F6732}"/>
              </a:ext>
            </a:extLst>
          </p:cNvPr>
          <p:cNvSpPr>
            <a:spLocks noGrp="1"/>
          </p:cNvSpPr>
          <p:nvPr>
            <p:ph type="title"/>
          </p:nvPr>
        </p:nvSpPr>
        <p:spPr/>
        <p:txBody>
          <a:bodyPr/>
          <a:lstStyle/>
          <a:p>
            <a:pPr algn="ctr"/>
            <a:r>
              <a:rPr lang="en-US" dirty="0"/>
              <a:t>References</a:t>
            </a:r>
          </a:p>
        </p:txBody>
      </p:sp>
      <p:sp>
        <p:nvSpPr>
          <p:cNvPr id="3" name="Content Placeholder 2">
            <a:extLst>
              <a:ext uri="{FF2B5EF4-FFF2-40B4-BE49-F238E27FC236}">
                <a16:creationId xmlns:a16="http://schemas.microsoft.com/office/drawing/2014/main" id="{08205ADD-9839-4010-BEB8-189355718943}"/>
              </a:ext>
            </a:extLst>
          </p:cNvPr>
          <p:cNvSpPr>
            <a:spLocks noGrp="1"/>
          </p:cNvSpPr>
          <p:nvPr>
            <p:ph idx="1"/>
          </p:nvPr>
        </p:nvSpPr>
        <p:spPr/>
        <p:txBody>
          <a:bodyPr/>
          <a:lstStyle/>
          <a:p>
            <a:r>
              <a:rPr lang="en-US" dirty="0"/>
              <a:t>No Author.  (</a:t>
            </a:r>
            <a:r>
              <a:rPr lang="en-US" dirty="0" err="1"/>
              <a:t>N.d</a:t>
            </a:r>
            <a:r>
              <a:rPr lang="en-US" dirty="0"/>
              <a:t>).  </a:t>
            </a:r>
            <a:r>
              <a:rPr lang="en-US" dirty="0" err="1"/>
              <a:t>Debitoor</a:t>
            </a:r>
            <a:r>
              <a:rPr lang="en-US" dirty="0"/>
              <a:t>: Accounting Principles.  Accounting Principles- What are accounting principles?  Retrieved from </a:t>
            </a:r>
            <a:r>
              <a:rPr lang="en-US" dirty="0">
                <a:hlinkClick r:id="rId3"/>
              </a:rPr>
              <a:t>Accounting Principles - What are accounting principles? | </a:t>
            </a:r>
            <a:r>
              <a:rPr lang="en-US" dirty="0" err="1">
                <a:hlinkClick r:id="rId3"/>
              </a:rPr>
              <a:t>Debitoor</a:t>
            </a:r>
            <a:r>
              <a:rPr lang="en-US" dirty="0"/>
              <a:t> on December 18, 2021..</a:t>
            </a:r>
          </a:p>
          <a:p>
            <a:r>
              <a:rPr lang="en-US" dirty="0"/>
              <a:t>Ali, Ammar. (</a:t>
            </a:r>
            <a:r>
              <a:rPr lang="en-US" dirty="0" err="1"/>
              <a:t>N.d</a:t>
            </a:r>
            <a:r>
              <a:rPr lang="en-US" dirty="0"/>
              <a:t>).  Accounting Simplified: 11 Objectives of Accounting.  Retrieved from </a:t>
            </a:r>
            <a:r>
              <a:rPr lang="en-US" dirty="0">
                <a:hlinkClick r:id="rId4"/>
              </a:rPr>
              <a:t>11 Objectives Of Accounting | Simplified (accounting-simplified.com)</a:t>
            </a:r>
            <a:r>
              <a:rPr lang="en-US" dirty="0"/>
              <a:t> on December 18, 2021.</a:t>
            </a:r>
          </a:p>
          <a:p>
            <a:r>
              <a:rPr lang="en-US" dirty="0"/>
              <a:t>Fernando, Jason.  (Oct 29, 2021).  Investopedia:  financial Literacy.  What is Financial Literacy?  Retrieved from </a:t>
            </a:r>
            <a:r>
              <a:rPr lang="en-US" dirty="0">
                <a:hlinkClick r:id="rId5"/>
              </a:rPr>
              <a:t>Financial Literacy Definition (investopedia.com)</a:t>
            </a:r>
            <a:r>
              <a:rPr lang="en-US" dirty="0"/>
              <a:t> on December 18, 2021.</a:t>
            </a:r>
          </a:p>
          <a:p>
            <a:endParaRPr lang="en-US" dirty="0"/>
          </a:p>
        </p:txBody>
      </p:sp>
    </p:spTree>
    <p:extLst>
      <p:ext uri="{BB962C8B-B14F-4D97-AF65-F5344CB8AC3E}">
        <p14:creationId xmlns:p14="http://schemas.microsoft.com/office/powerpoint/2010/main" val="940316406"/>
      </p:ext>
    </p:extLst>
  </p:cSld>
  <p:clrMapOvr>
    <a:masterClrMapping/>
  </p:clrMapOvr>
</p:sld>
</file>

<file path=ppt/theme/theme1.xml><?xml version="1.0" encoding="utf-8"?>
<a:theme xmlns:a="http://schemas.openxmlformats.org/drawingml/2006/main" name="SketchyVTI">
  <a:themeElements>
    <a:clrScheme name="AnalogousFromDarkSeedLeftStep">
      <a:dk1>
        <a:srgbClr val="000000"/>
      </a:dk1>
      <a:lt1>
        <a:srgbClr val="FFFFFF"/>
      </a:lt1>
      <a:dk2>
        <a:srgbClr val="1E1833"/>
      </a:dk2>
      <a:lt2>
        <a:srgbClr val="F0F3F1"/>
      </a:lt2>
      <a:accent1>
        <a:srgbClr val="E729B1"/>
      </a:accent1>
      <a:accent2>
        <a:srgbClr val="BC17D5"/>
      </a:accent2>
      <a:accent3>
        <a:srgbClr val="7E29E7"/>
      </a:accent3>
      <a:accent4>
        <a:srgbClr val="322DD9"/>
      </a:accent4>
      <a:accent5>
        <a:srgbClr val="2972E7"/>
      </a:accent5>
      <a:accent6>
        <a:srgbClr val="17AFD5"/>
      </a:accent6>
      <a:hlink>
        <a:srgbClr val="3F5BBF"/>
      </a:hlink>
      <a:folHlink>
        <a:srgbClr val="7F7F7F"/>
      </a:folHlink>
    </a:clrScheme>
    <a:fontScheme name="Custom 2">
      <a:majorFont>
        <a:latin typeface="Modern Love"/>
        <a:ea typeface=""/>
        <a:cs typeface=""/>
      </a:majorFont>
      <a:minorFont>
        <a:latin typeface="The Ha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084BD33C8405441AB2F3DDAB317F178" ma:contentTypeVersion="8" ma:contentTypeDescription="Create a new document." ma:contentTypeScope="" ma:versionID="d0c466bf51cd1969821031ace1163ce7">
  <xsd:schema xmlns:xsd="http://www.w3.org/2001/XMLSchema" xmlns:xs="http://www.w3.org/2001/XMLSchema" xmlns:p="http://schemas.microsoft.com/office/2006/metadata/properties" xmlns:ns3="5934c0ac-03c2-49e8-ab38-84f5375c3efd" xmlns:ns4="4d7d467e-7b32-4c50-a89d-00bd3e5b5426" targetNamespace="http://schemas.microsoft.com/office/2006/metadata/properties" ma:root="true" ma:fieldsID="9a744987c78cc1f1b483cd5b9f6aabf5" ns3:_="" ns4:_="">
    <xsd:import namespace="5934c0ac-03c2-49e8-ab38-84f5375c3efd"/>
    <xsd:import namespace="4d7d467e-7b32-4c50-a89d-00bd3e5b5426"/>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934c0ac-03c2-49e8-ab38-84f5375c3ef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d7d467e-7b32-4c50-a89d-00bd3e5b542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05A16C4-9E58-4739-9EBD-537DEE183C46}">
  <ds:schemaRefs>
    <ds:schemaRef ds:uri="http://schemas.microsoft.com/sharepoint/v3/contenttype/forms"/>
  </ds:schemaRefs>
</ds:datastoreItem>
</file>

<file path=customXml/itemProps2.xml><?xml version="1.0" encoding="utf-8"?>
<ds:datastoreItem xmlns:ds="http://schemas.openxmlformats.org/officeDocument/2006/customXml" ds:itemID="{35EEB185-DD91-46DB-B9B6-B29AA90F57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934c0ac-03c2-49e8-ab38-84f5375c3efd"/>
    <ds:schemaRef ds:uri="4d7d467e-7b32-4c50-a89d-00bd3e5b54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0848148-4CDD-4F63-8550-BC0BC94A2158}">
  <ds:schemaRefs>
    <ds:schemaRef ds:uri="http://purl.org/dc/dcmitype/"/>
    <ds:schemaRef ds:uri="http://www.w3.org/XML/1998/namespace"/>
    <ds:schemaRef ds:uri="http://schemas.microsoft.com/office/2006/documentManagement/types"/>
    <ds:schemaRef ds:uri="http://purl.org/dc/elements/1.1/"/>
    <ds:schemaRef ds:uri="http://purl.org/dc/terms/"/>
    <ds:schemaRef ds:uri="http://schemas.microsoft.com/office/infopath/2007/PartnerControls"/>
    <ds:schemaRef ds:uri="5934c0ac-03c2-49e8-ab38-84f5375c3efd"/>
    <ds:schemaRef ds:uri="http://schemas.openxmlformats.org/package/2006/metadata/core-properties"/>
    <ds:schemaRef ds:uri="4d7d467e-7b32-4c50-a89d-00bd3e5b5426"/>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429</TotalTime>
  <Words>512</Words>
  <Application>Microsoft Office PowerPoint</Application>
  <PresentationFormat>Widescreen</PresentationFormat>
  <Paragraphs>33</Paragraphs>
  <Slides>5</Slides>
  <Notes>4</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SketchyVTI</vt:lpstr>
      <vt:lpstr>Accounting</vt:lpstr>
      <vt:lpstr>Principles</vt:lpstr>
      <vt:lpstr>Communications</vt:lpstr>
      <vt:lpstr>Financial Literacy</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Accounting</dc:title>
  <dc:creator>Yolanda Bowman</dc:creator>
  <cp:lastModifiedBy>Yolanda Bowman</cp:lastModifiedBy>
  <cp:revision>10</cp:revision>
  <dcterms:created xsi:type="dcterms:W3CDTF">2021-12-20T01:04:30Z</dcterms:created>
  <dcterms:modified xsi:type="dcterms:W3CDTF">2022-08-05T00:54:29Z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0x0101002084BD33C8405441AB2F3DDAB317F178</vt:lpwstr>
  </property>
</Properties>
</file>