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1"/>
  </p:notesMasterIdLst>
  <p:sldIdLst>
    <p:sldId id="256" r:id="rId2"/>
    <p:sldId id="261" r:id="rId3"/>
    <p:sldId id="264" r:id="rId4"/>
    <p:sldId id="257" r:id="rId5"/>
    <p:sldId id="258" r:id="rId6"/>
    <p:sldId id="259" r:id="rId7"/>
    <p:sldId id="262" r:id="rId8"/>
    <p:sldId id="263"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370954-9974-4064-86C2-B413B5CC47A2}" v="27" dt="2022-04-27T00:38:50.2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1422"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26T20:33:50.006"/>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E23486-662E-4284-A099-FAD48C6B8505}" type="datetimeFigureOut">
              <a:rPr lang="en-US" smtClean="0"/>
              <a:t>4/26/2022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22802-4431-428A-997E-603D2CC47832}" type="slidenum">
              <a:rPr lang="en-US" smtClean="0"/>
              <a:t>‹#›</a:t>
            </a:fld>
            <a:endParaRPr lang="en-US"/>
          </a:p>
        </p:txBody>
      </p:sp>
    </p:spTree>
    <p:extLst>
      <p:ext uri="{BB962C8B-B14F-4D97-AF65-F5344CB8AC3E}">
        <p14:creationId xmlns:p14="http://schemas.microsoft.com/office/powerpoint/2010/main" val="553887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F22802-4431-428A-997E-603D2CC47832}" type="slidenum">
              <a:rPr lang="en-US" smtClean="0"/>
              <a:t>1</a:t>
            </a:fld>
            <a:endParaRPr lang="en-US"/>
          </a:p>
        </p:txBody>
      </p:sp>
    </p:spTree>
    <p:extLst>
      <p:ext uri="{BB962C8B-B14F-4D97-AF65-F5344CB8AC3E}">
        <p14:creationId xmlns:p14="http://schemas.microsoft.com/office/powerpoint/2010/main" val="2131745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11111"/>
                </a:solidFill>
                <a:effectLst/>
                <a:latin typeface="Roboto" panose="02000000000000000000" pitchFamily="2" charset="0"/>
              </a:rPr>
              <a:t>the existence of a variety of cultural or ethnic groups within a society</a:t>
            </a:r>
            <a:endParaRPr lang="en-US" b="0" i="0" dirty="0">
              <a:solidFill>
                <a:srgbClr val="47576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24242"/>
                </a:solidFill>
                <a:effectLst/>
                <a:latin typeface="open sans" panose="020B0606030504020204" pitchFamily="34" charset="0"/>
              </a:rPr>
              <a:t>The world is a colorful canvas of people from all walks of life and backgrounds.  Brought together in a </a:t>
            </a:r>
            <a:r>
              <a:rPr lang="en-US" b="0" i="0" dirty="0">
                <a:solidFill>
                  <a:srgbClr val="111111"/>
                </a:solidFill>
                <a:effectLst/>
                <a:latin typeface="Roboto" panose="02000000000000000000" pitchFamily="2" charset="0"/>
              </a:rPr>
              <a:t>variety of cultural or ethnic groups within a society.</a:t>
            </a:r>
            <a:endParaRPr lang="en-US" b="0" i="0" dirty="0">
              <a:solidFill>
                <a:srgbClr val="475762"/>
              </a:solidFill>
              <a:effectLst/>
              <a:latin typeface="Arial" panose="020B0604020202020204" pitchFamily="34" charset="0"/>
            </a:endParaRPr>
          </a:p>
          <a:p>
            <a:pPr algn="l"/>
            <a:endParaRPr lang="en-US" b="0" i="0" dirty="0">
              <a:solidFill>
                <a:srgbClr val="475762"/>
              </a:solidFill>
              <a:effectLst/>
              <a:latin typeface="Arial" panose="020B0604020202020204" pitchFamily="34" charset="0"/>
            </a:endParaRPr>
          </a:p>
          <a:p>
            <a:pPr algn="l"/>
            <a:r>
              <a:rPr lang="en-US" b="0" i="0" dirty="0">
                <a:solidFill>
                  <a:srgbClr val="475762"/>
                </a:solidFill>
                <a:effectLst/>
                <a:latin typeface="Arial" panose="020B0604020202020204" pitchFamily="34" charset="0"/>
              </a:rPr>
              <a:t>There are many types of cultural diversity, some of them are:</a:t>
            </a:r>
          </a:p>
          <a:p>
            <a:pPr algn="l">
              <a:buFont typeface="Arial" panose="020B0604020202020204" pitchFamily="34" charset="0"/>
              <a:buChar char="•"/>
            </a:pPr>
            <a:r>
              <a:rPr lang="en-US" b="1" i="0" dirty="0">
                <a:solidFill>
                  <a:srgbClr val="1665B9"/>
                </a:solidFill>
                <a:effectLst/>
                <a:latin typeface="Arial" panose="020B0604020202020204" pitchFamily="34" charset="0"/>
              </a:rPr>
              <a:t>Biological</a:t>
            </a:r>
            <a:r>
              <a:rPr lang="en-US" b="0" i="0" dirty="0">
                <a:solidFill>
                  <a:srgbClr val="475762"/>
                </a:solidFill>
                <a:effectLst/>
                <a:latin typeface="Arial" panose="020B0604020202020204" pitchFamily="34" charset="0"/>
              </a:rPr>
              <a:t> diversity, a term that refers to everything that surrounds nature.</a:t>
            </a:r>
          </a:p>
          <a:p>
            <a:pPr algn="l">
              <a:buFont typeface="Arial" panose="020B0604020202020204" pitchFamily="34" charset="0"/>
              <a:buChar char="•"/>
            </a:pPr>
            <a:r>
              <a:rPr lang="en-US" b="1" i="0" dirty="0">
                <a:solidFill>
                  <a:srgbClr val="1665B9"/>
                </a:solidFill>
                <a:effectLst/>
                <a:latin typeface="Arial" panose="020B0604020202020204" pitchFamily="34" charset="0"/>
              </a:rPr>
              <a:t>Functional</a:t>
            </a:r>
            <a:r>
              <a:rPr lang="en-US" b="0" i="0" dirty="0">
                <a:solidFill>
                  <a:srgbClr val="475762"/>
                </a:solidFill>
                <a:effectLst/>
                <a:latin typeface="Arial" panose="020B0604020202020204" pitchFamily="34" charset="0"/>
              </a:rPr>
              <a:t> diversity, a sociological term that refers to physical limitations.</a:t>
            </a:r>
          </a:p>
          <a:p>
            <a:pPr algn="l">
              <a:buFont typeface="Arial" panose="020B0604020202020204" pitchFamily="34" charset="0"/>
              <a:buChar char="•"/>
            </a:pPr>
            <a:r>
              <a:rPr lang="en-US" b="1" i="0" dirty="0">
                <a:solidFill>
                  <a:srgbClr val="1665B9"/>
                </a:solidFill>
                <a:effectLst/>
                <a:latin typeface="Arial" panose="020B0604020202020204" pitchFamily="34" charset="0"/>
              </a:rPr>
              <a:t>Sexual</a:t>
            </a:r>
            <a:r>
              <a:rPr lang="en-US" b="0" i="0" dirty="0">
                <a:solidFill>
                  <a:srgbClr val="475762"/>
                </a:solidFill>
                <a:effectLst/>
                <a:latin typeface="Arial" panose="020B0604020202020204" pitchFamily="34" charset="0"/>
              </a:rPr>
              <a:t> diversity, related to human sexuality.</a:t>
            </a:r>
          </a:p>
          <a:p>
            <a:pPr algn="l">
              <a:buFont typeface="Arial" panose="020B0604020202020204" pitchFamily="34" charset="0"/>
              <a:buChar char="•"/>
            </a:pPr>
            <a:r>
              <a:rPr lang="en-US" b="1" i="0" dirty="0">
                <a:solidFill>
                  <a:srgbClr val="1665B9"/>
                </a:solidFill>
                <a:effectLst/>
                <a:latin typeface="Arial" panose="020B0604020202020204" pitchFamily="34" charset="0"/>
              </a:rPr>
              <a:t>Cultural</a:t>
            </a:r>
            <a:r>
              <a:rPr lang="en-US" b="0" i="0" dirty="0">
                <a:solidFill>
                  <a:srgbClr val="475762"/>
                </a:solidFill>
                <a:effectLst/>
                <a:latin typeface="Arial" panose="020B0604020202020204" pitchFamily="34" charset="0"/>
              </a:rPr>
              <a:t> Diversity, which refers to the cultural richness of a human group.</a:t>
            </a:r>
          </a:p>
          <a:p>
            <a:pPr algn="l">
              <a:buFont typeface="Arial" panose="020B0604020202020204" pitchFamily="34" charset="0"/>
              <a:buChar char="•"/>
            </a:pPr>
            <a:r>
              <a:rPr lang="en-US" b="1" i="0" dirty="0">
                <a:solidFill>
                  <a:srgbClr val="1665B9"/>
                </a:solidFill>
                <a:effectLst/>
                <a:latin typeface="Arial" panose="020B0604020202020204" pitchFamily="34" charset="0"/>
              </a:rPr>
              <a:t>Religious</a:t>
            </a:r>
            <a:r>
              <a:rPr lang="en-US" b="0" i="0" dirty="0">
                <a:solidFill>
                  <a:srgbClr val="475762"/>
                </a:solidFill>
                <a:effectLst/>
                <a:latin typeface="Arial" panose="020B0604020202020204" pitchFamily="34" charset="0"/>
              </a:rPr>
              <a:t> diversity, which includes all types of religion in the world.</a:t>
            </a:r>
          </a:p>
          <a:p>
            <a:pPr algn="l">
              <a:buFont typeface="Arial" panose="020B0604020202020204" pitchFamily="34" charset="0"/>
              <a:buChar char="•"/>
            </a:pPr>
            <a:r>
              <a:rPr lang="en-US" b="1" i="0" dirty="0">
                <a:solidFill>
                  <a:srgbClr val="1665B9"/>
                </a:solidFill>
                <a:effectLst/>
                <a:latin typeface="Arial" panose="020B0604020202020204" pitchFamily="34" charset="0"/>
              </a:rPr>
              <a:t>Ethnic</a:t>
            </a:r>
            <a:r>
              <a:rPr lang="en-US" b="0" i="0" dirty="0">
                <a:solidFill>
                  <a:srgbClr val="475762"/>
                </a:solidFill>
                <a:effectLst/>
                <a:latin typeface="Arial" panose="020B0604020202020204" pitchFamily="34" charset="0"/>
              </a:rPr>
              <a:t> diversity, which is formed by a group of people who share the same historical identity, language and religion.</a:t>
            </a:r>
          </a:p>
          <a:p>
            <a:endParaRPr lang="en-US" dirty="0"/>
          </a:p>
        </p:txBody>
      </p:sp>
      <p:sp>
        <p:nvSpPr>
          <p:cNvPr id="4" name="Slide Number Placeholder 3"/>
          <p:cNvSpPr>
            <a:spLocks noGrp="1"/>
          </p:cNvSpPr>
          <p:nvPr>
            <p:ph type="sldNum" sz="quarter" idx="5"/>
          </p:nvPr>
        </p:nvSpPr>
        <p:spPr/>
        <p:txBody>
          <a:bodyPr/>
          <a:lstStyle/>
          <a:p>
            <a:fld id="{E7F22802-4431-428A-997E-603D2CC47832}" type="slidenum">
              <a:rPr lang="en-US" smtClean="0"/>
              <a:t>2</a:t>
            </a:fld>
            <a:endParaRPr lang="en-US"/>
          </a:p>
        </p:txBody>
      </p:sp>
    </p:spTree>
    <p:extLst>
      <p:ext uri="{BB962C8B-B14F-4D97-AF65-F5344CB8AC3E}">
        <p14:creationId xmlns:p14="http://schemas.microsoft.com/office/powerpoint/2010/main" val="2329645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D4D4D"/>
                </a:solidFill>
                <a:effectLst/>
                <a:latin typeface="Roboto Slab"/>
              </a:rPr>
              <a:t>Diversity provides labor resources and cultural vitality  However, this does not mean that diversity comes without difficulties. Among the most noticeable disadvantages of cultural diversity include language barriers, social tension, and civic disengagement. It should be noted that these are not reasons to avoid diversity, but rather, factors to keep in mind as society heads toward a more diverse future.</a:t>
            </a:r>
          </a:p>
          <a:p>
            <a:pPr algn="l"/>
            <a:endParaRPr lang="en-US" b="0" i="0" dirty="0">
              <a:solidFill>
                <a:srgbClr val="4D4D4D"/>
              </a:solidFill>
              <a:effectLst/>
              <a:latin typeface="Roboto Slab"/>
            </a:endParaRPr>
          </a:p>
          <a:p>
            <a:pPr algn="l"/>
            <a:r>
              <a:rPr lang="en-US" b="0" i="0" dirty="0">
                <a:solidFill>
                  <a:srgbClr val="4D4D4D"/>
                </a:solidFill>
                <a:effectLst/>
                <a:latin typeface="Roboto Slab"/>
              </a:rPr>
              <a:t>Language Barriers</a:t>
            </a:r>
          </a:p>
          <a:p>
            <a:pPr algn="l"/>
            <a:r>
              <a:rPr lang="en-US" b="0" i="0" dirty="0">
                <a:solidFill>
                  <a:srgbClr val="4D4D4D"/>
                </a:solidFill>
                <a:effectLst/>
                <a:latin typeface="Roboto Slab"/>
              </a:rPr>
              <a:t>Language barriers are generally temporary in nature but the resultant segregation can endure, as exemplified in segregated neighborhoods and ethnic ghettos.</a:t>
            </a:r>
          </a:p>
          <a:p>
            <a:br>
              <a:rPr lang="en-US" b="0" i="0" dirty="0">
                <a:solidFill>
                  <a:srgbClr val="4D4D4D"/>
                </a:solidFill>
                <a:effectLst/>
                <a:latin typeface="Roboto Slab"/>
              </a:rPr>
            </a:br>
            <a:endParaRPr lang="en-US" dirty="0"/>
          </a:p>
        </p:txBody>
      </p:sp>
      <p:sp>
        <p:nvSpPr>
          <p:cNvPr id="4" name="Slide Number Placeholder 3"/>
          <p:cNvSpPr>
            <a:spLocks noGrp="1"/>
          </p:cNvSpPr>
          <p:nvPr>
            <p:ph type="sldNum" sz="quarter" idx="5"/>
          </p:nvPr>
        </p:nvSpPr>
        <p:spPr/>
        <p:txBody>
          <a:bodyPr/>
          <a:lstStyle/>
          <a:p>
            <a:fld id="{E7F22802-4431-428A-997E-603D2CC47832}" type="slidenum">
              <a:rPr lang="en-US" smtClean="0"/>
              <a:t>4</a:t>
            </a:fld>
            <a:endParaRPr lang="en-US"/>
          </a:p>
        </p:txBody>
      </p:sp>
    </p:spTree>
    <p:extLst>
      <p:ext uri="{BB962C8B-B14F-4D97-AF65-F5344CB8AC3E}">
        <p14:creationId xmlns:p14="http://schemas.microsoft.com/office/powerpoint/2010/main" val="1058826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Discrimination- Unjustified negative behavior toward a group or its members </a:t>
            </a:r>
          </a:p>
          <a:p>
            <a:r>
              <a:rPr lang="en-US" dirty="0"/>
              <a:t>Racism- Prejudicial attitudes and discriminatory behavior toward people of a given race</a:t>
            </a:r>
          </a:p>
          <a:p>
            <a:r>
              <a:rPr lang="en-US" dirty="0"/>
              <a:t>Sexism- Prejudicial attitudes and discriminatory behavior toward people of a given sex</a:t>
            </a:r>
          </a:p>
          <a:p>
            <a:endParaRPr lang="en-US" dirty="0"/>
          </a:p>
          <a:p>
            <a:r>
              <a:rPr lang="en-US" b="0" i="0" dirty="0">
                <a:solidFill>
                  <a:srgbClr val="4D4D4D"/>
                </a:solidFill>
                <a:effectLst/>
                <a:latin typeface="Roboto Slab"/>
              </a:rPr>
              <a:t>Civic disengagement is not a consequence one would expect from social diversity. when cultural diversity is combined with income inequality, members of all cultural and income groups are less likely to volunteer or become politically involved. This effect is most likely to be observed when an immigrants are systematically placed at an economic disadvantage, whether due to immigration policy or workplace discrimination.</a:t>
            </a:r>
            <a:endParaRPr lang="en-US" dirty="0"/>
          </a:p>
        </p:txBody>
      </p:sp>
      <p:sp>
        <p:nvSpPr>
          <p:cNvPr id="4" name="Slide Number Placeholder 3"/>
          <p:cNvSpPr>
            <a:spLocks noGrp="1"/>
          </p:cNvSpPr>
          <p:nvPr>
            <p:ph type="sldNum" sz="quarter" idx="5"/>
          </p:nvPr>
        </p:nvSpPr>
        <p:spPr/>
        <p:txBody>
          <a:bodyPr/>
          <a:lstStyle/>
          <a:p>
            <a:fld id="{E7F22802-4431-428A-997E-603D2CC47832}" type="slidenum">
              <a:rPr lang="en-US" smtClean="0"/>
              <a:t>5</a:t>
            </a:fld>
            <a:endParaRPr lang="en-US"/>
          </a:p>
        </p:txBody>
      </p:sp>
    </p:spTree>
    <p:extLst>
      <p:ext uri="{BB962C8B-B14F-4D97-AF65-F5344CB8AC3E}">
        <p14:creationId xmlns:p14="http://schemas.microsoft.com/office/powerpoint/2010/main" val="216294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D4D4D"/>
                </a:solidFill>
                <a:effectLst/>
                <a:latin typeface="Roboto Slab"/>
              </a:rPr>
              <a:t>Occasionally, workplace issues can arise from cultural diversity. White employees sometimes feel institutionally discriminated against in diverse workplaces, African-American employees often feel socially discriminated against in diverse workplaces, especially when the workplace has an all-white management team while both perceiving diversity instruments to be a form of reverse discrimination. </a:t>
            </a:r>
            <a:endParaRPr lang="en-US" dirty="0"/>
          </a:p>
        </p:txBody>
      </p:sp>
      <p:sp>
        <p:nvSpPr>
          <p:cNvPr id="4" name="Slide Number Placeholder 3"/>
          <p:cNvSpPr>
            <a:spLocks noGrp="1"/>
          </p:cNvSpPr>
          <p:nvPr>
            <p:ph type="sldNum" sz="quarter" idx="5"/>
          </p:nvPr>
        </p:nvSpPr>
        <p:spPr/>
        <p:txBody>
          <a:bodyPr/>
          <a:lstStyle/>
          <a:p>
            <a:fld id="{E7F22802-4431-428A-997E-603D2CC47832}" type="slidenum">
              <a:rPr lang="en-US" smtClean="0"/>
              <a:t>6</a:t>
            </a:fld>
            <a:endParaRPr lang="en-US"/>
          </a:p>
        </p:txBody>
      </p:sp>
    </p:spTree>
    <p:extLst>
      <p:ext uri="{BB962C8B-B14F-4D97-AF65-F5344CB8AC3E}">
        <p14:creationId xmlns:p14="http://schemas.microsoft.com/office/powerpoint/2010/main" val="2338993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vistasans"/>
              </a:rPr>
              <a:t>Deep learning-have the privilege of gaining more understanding about people and backgrounds from all over.</a:t>
            </a:r>
          </a:p>
          <a:p>
            <a:r>
              <a:rPr lang="en-US" b="0" i="0" dirty="0">
                <a:solidFill>
                  <a:srgbClr val="444444"/>
                </a:solidFill>
                <a:effectLst/>
                <a:latin typeface="vistasans"/>
              </a:rPr>
              <a:t>Confidence and Growth-it provides them with more confidence in dealing with things outside of their comfort zones. It can build strength of character, pride, and confidence.</a:t>
            </a:r>
          </a:p>
          <a:p>
            <a:r>
              <a:rPr lang="en-US" b="0" i="0" dirty="0">
                <a:solidFill>
                  <a:srgbClr val="444444"/>
                </a:solidFill>
                <a:effectLst/>
                <a:latin typeface="vistasans"/>
              </a:rPr>
              <a:t>More Empathy- Interacting with people who have diverse practices, beliefs, life experiences, and culture promotes empathy. While you can never fully understand someone’s life without being them, you can learn, listen, and understand.</a:t>
            </a:r>
          </a:p>
          <a:p>
            <a:endParaRPr lang="en-US" b="0" i="0" dirty="0">
              <a:solidFill>
                <a:srgbClr val="444444"/>
              </a:solidFill>
              <a:effectLst/>
              <a:latin typeface="vistasans"/>
            </a:endParaRPr>
          </a:p>
          <a:p>
            <a:r>
              <a:rPr lang="en-US" b="0" i="0" dirty="0">
                <a:solidFill>
                  <a:srgbClr val="292929"/>
                </a:solidFill>
                <a:effectLst/>
                <a:latin typeface="charter"/>
              </a:rPr>
              <a:t>A diverse working culture would be beneficial to an organization in numerous ways, especially in terms of its productivity and efficiency. When diversity is properly managed, the result is that all people would feel valued and consider themselves important no matter what their differences are. Giving employees the chance to work with various people who bring different skills and opinions to the table would help them realize that everyone is valued and important for different reasons. Feeling valued would have a positive impact and could improve the morale of each worker, encouraging positivity and productivity in the w</a:t>
            </a:r>
          </a:p>
          <a:p>
            <a:r>
              <a:rPr lang="en-US" b="0" i="0" dirty="0">
                <a:solidFill>
                  <a:srgbClr val="292929"/>
                </a:solidFill>
                <a:effectLst/>
                <a:latin typeface="charter"/>
              </a:rPr>
              <a:t>knowing how to build relationships and understanding cultural distinctions and differences workplace.</a:t>
            </a:r>
            <a:endParaRPr lang="en-US" dirty="0"/>
          </a:p>
        </p:txBody>
      </p:sp>
      <p:sp>
        <p:nvSpPr>
          <p:cNvPr id="4" name="Slide Number Placeholder 3"/>
          <p:cNvSpPr>
            <a:spLocks noGrp="1"/>
          </p:cNvSpPr>
          <p:nvPr>
            <p:ph type="sldNum" sz="quarter" idx="5"/>
          </p:nvPr>
        </p:nvSpPr>
        <p:spPr/>
        <p:txBody>
          <a:bodyPr/>
          <a:lstStyle/>
          <a:p>
            <a:fld id="{E7F22802-4431-428A-997E-603D2CC47832}" type="slidenum">
              <a:rPr lang="en-US" smtClean="0"/>
              <a:t>7</a:t>
            </a:fld>
            <a:endParaRPr lang="en-US"/>
          </a:p>
        </p:txBody>
      </p:sp>
    </p:spTree>
    <p:extLst>
      <p:ext uri="{BB962C8B-B14F-4D97-AF65-F5344CB8AC3E}">
        <p14:creationId xmlns:p14="http://schemas.microsoft.com/office/powerpoint/2010/main" val="1406679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F22802-4431-428A-997E-603D2CC47832}" type="slidenum">
              <a:rPr lang="en-US" smtClean="0"/>
              <a:t>8</a:t>
            </a:fld>
            <a:endParaRPr lang="en-US"/>
          </a:p>
        </p:txBody>
      </p:sp>
    </p:spTree>
    <p:extLst>
      <p:ext uri="{BB962C8B-B14F-4D97-AF65-F5344CB8AC3E}">
        <p14:creationId xmlns:p14="http://schemas.microsoft.com/office/powerpoint/2010/main" val="23912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4/26/2022</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197447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1552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82761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34936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51987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59666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69935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2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031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6386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4/26/2022</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38289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7000">
              <a:srgbClr val="F1E9D6"/>
            </a:gs>
            <a:gs pos="1000">
              <a:schemeClr val="accent2">
                <a:lumMod val="20000"/>
                <a:lumOff val="80000"/>
              </a:schemeClr>
            </a:gs>
            <a:gs pos="0">
              <a:schemeClr val="accent1">
                <a:lumMod val="5000"/>
                <a:lumOff val="95000"/>
              </a:schemeClr>
            </a:gs>
            <a:gs pos="33000">
              <a:schemeClr val="accent2">
                <a:lumMod val="20000"/>
                <a:lumOff val="80000"/>
              </a:schemeClr>
            </a:gs>
            <a:gs pos="66000">
              <a:schemeClr val="accent2">
                <a:lumMod val="20000"/>
                <a:lumOff val="80000"/>
              </a:schemeClr>
            </a:gs>
            <a:gs pos="100000">
              <a:schemeClr val="accent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4/26/2022</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123835438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7" r:id="rId7"/>
    <p:sldLayoutId id="2147483728" r:id="rId8"/>
    <p:sldLayoutId id="2147483729" r:id="rId9"/>
    <p:sldLayoutId id="2147483730" r:id="rId10"/>
    <p:sldLayoutId id="2147483732"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7" Type="http://schemas.openxmlformats.org/officeDocument/2006/relationships/image" Target="../media/image2.png"/><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3.jpg"/><Relationship Id="rId5" Type="http://schemas.openxmlformats.org/officeDocument/2006/relationships/notesSlide" Target="../notesSlides/notesSlide2.xml"/><Relationship Id="rId4"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audio" Target="NULL" TargetMode="External"/><Relationship Id="rId7" Type="http://schemas.openxmlformats.org/officeDocument/2006/relationships/image" Target="../media/image2.png"/><Relationship Id="rId2" Type="http://schemas.openxmlformats.org/officeDocument/2006/relationships/video" Target="https://www.youtube.com/embed/H8he8koHAlw?feature=oembed" TargetMode="External"/><Relationship Id="rId1" Type="http://schemas.openxmlformats.org/officeDocument/2006/relationships/tags" Target="../tags/tag3.xml"/><Relationship Id="rId6" Type="http://schemas.openxmlformats.org/officeDocument/2006/relationships/image" Target="../media/image4.jpeg"/><Relationship Id="rId5" Type="http://schemas.openxmlformats.org/officeDocument/2006/relationships/slideLayout" Target="../slideLayouts/slideLayout2.xml"/><Relationship Id="rId4" Type="http://schemas.microsoft.com/office/2007/relationships/media" Target="../media/media3.m4a"/></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2.pn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notesSlide" Target="../notesSlides/notesSlide3.xml"/><Relationship Id="rId4"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6.jpg"/><Relationship Id="rId5" Type="http://schemas.openxmlformats.org/officeDocument/2006/relationships/notesSlide" Target="../notesSlides/notesSlide4.xml"/><Relationship Id="rId4"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7.m4a"/><Relationship Id="rId7" Type="http://schemas.openxmlformats.org/officeDocument/2006/relationships/customXml" Target="../ink/ink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notesSlide" Target="../notesSlides/notesSlide5.xml"/><Relationship Id="rId5" Type="http://schemas.openxmlformats.org/officeDocument/2006/relationships/slideLayout" Target="../slideLayouts/slideLayout8.xml"/><Relationship Id="rId10" Type="http://schemas.openxmlformats.org/officeDocument/2006/relationships/image" Target="../media/image2.png"/><Relationship Id="rId4" Type="http://schemas.openxmlformats.org/officeDocument/2006/relationships/audio" Target="../media/media7.m4a"/><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9.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hyperlink" Target="https://medium.com/the-looking-glass/the-impact-of-cultural-diversity-in-the-workplace-930ceb44585f" TargetMode="External"/><Relationship Id="rId2" Type="http://schemas.openxmlformats.org/officeDocument/2006/relationships/hyperlink" Target="https://www.euston96.com/en/cultural-diversity/#:~:text=There%20are%20many%20types%20of%20cultural%20diversity%2C%20some,of%20religion%20in%20the%20world.%20More%20items...%20" TargetMode="External"/><Relationship Id="rId1" Type="http://schemas.openxmlformats.org/officeDocument/2006/relationships/slideLayout" Target="../slideLayouts/slideLayout2.xml"/><Relationship Id="rId4" Type="http://schemas.openxmlformats.org/officeDocument/2006/relationships/hyperlink" Target="https://www.theclassroom.com/what-are-the-benefits-of-immigration-in-the-usa-12080794.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93B3E1B-BB54-A333-9765-DA5FE9A156F5}"/>
              </a:ext>
            </a:extLst>
          </p:cNvPr>
          <p:cNvPicPr>
            <a:picLocks noChangeAspect="1"/>
          </p:cNvPicPr>
          <p:nvPr/>
        </p:nvPicPr>
        <p:blipFill rotWithShape="1">
          <a:blip r:embed="rId6">
            <a:alphaModFix/>
          </a:blip>
          <a:srcRect t="5214" r="-1" b="10494"/>
          <a:stretch/>
        </p:blipFill>
        <p:spPr>
          <a:xfrm>
            <a:off x="20" y="10"/>
            <a:ext cx="12188930" cy="6857990"/>
          </a:xfrm>
          <a:prstGeom prst="rect">
            <a:avLst/>
          </a:prstGeom>
        </p:spPr>
      </p:pic>
      <p:sp>
        <p:nvSpPr>
          <p:cNvPr id="18" name="Rectangle 17">
            <a:extLst>
              <a:ext uri="{FF2B5EF4-FFF2-40B4-BE49-F238E27FC236}">
                <a16:creationId xmlns:a16="http://schemas.microsoft.com/office/drawing/2014/main" id="{8F51725E-A483-43B2-A6F2-C44F502FE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37549"/>
            <a:ext cx="12191999" cy="5058137"/>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BBF55B-E741-4972-8C3D-9BD3CFCF8E5C}"/>
              </a:ext>
            </a:extLst>
          </p:cNvPr>
          <p:cNvSpPr>
            <a:spLocks noGrp="1"/>
          </p:cNvSpPr>
          <p:nvPr>
            <p:ph type="ctrTitle"/>
          </p:nvPr>
        </p:nvSpPr>
        <p:spPr>
          <a:xfrm>
            <a:off x="1524000" y="1122363"/>
            <a:ext cx="9144000" cy="3063240"/>
          </a:xfrm>
        </p:spPr>
        <p:txBody>
          <a:bodyPr>
            <a:normAutofit/>
          </a:bodyPr>
          <a:lstStyle/>
          <a:p>
            <a:pPr algn="ctr">
              <a:lnSpc>
                <a:spcPct val="90000"/>
              </a:lnSpc>
            </a:pPr>
            <a:r>
              <a:rPr lang="en-US" sz="10000" dirty="0"/>
              <a:t>Cultural Diversity</a:t>
            </a:r>
          </a:p>
        </p:txBody>
      </p:sp>
      <p:sp>
        <p:nvSpPr>
          <p:cNvPr id="3" name="Subtitle 2">
            <a:extLst>
              <a:ext uri="{FF2B5EF4-FFF2-40B4-BE49-F238E27FC236}">
                <a16:creationId xmlns:a16="http://schemas.microsoft.com/office/drawing/2014/main" id="{F09AD195-B357-4AE5-9C25-7F188A863985}"/>
              </a:ext>
            </a:extLst>
          </p:cNvPr>
          <p:cNvSpPr>
            <a:spLocks noGrp="1"/>
          </p:cNvSpPr>
          <p:nvPr>
            <p:ph type="subTitle" idx="1"/>
          </p:nvPr>
        </p:nvSpPr>
        <p:spPr>
          <a:xfrm>
            <a:off x="1527048" y="4599432"/>
            <a:ext cx="9144000" cy="1536192"/>
          </a:xfrm>
        </p:spPr>
        <p:txBody>
          <a:bodyPr>
            <a:normAutofit/>
          </a:bodyPr>
          <a:lstStyle/>
          <a:p>
            <a:pPr algn="ctr"/>
            <a:r>
              <a:rPr lang="en-US" sz="3200" b="1" dirty="0"/>
              <a:t>Yolanda Bowman</a:t>
            </a:r>
          </a:p>
          <a:p>
            <a:pPr algn="ctr"/>
            <a:r>
              <a:rPr lang="en-US" sz="3200" b="1" dirty="0"/>
              <a:t>PSYC 310</a:t>
            </a:r>
          </a:p>
        </p:txBody>
      </p:sp>
      <p:sp>
        <p:nvSpPr>
          <p:cNvPr id="20"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corded Sound">
            <a:hlinkClick r:id="" action="ppaction://media"/>
            <a:extLst>
              <a:ext uri="{FF2B5EF4-FFF2-40B4-BE49-F238E27FC236}">
                <a16:creationId xmlns:a16="http://schemas.microsoft.com/office/drawing/2014/main" id="{9BCBF61A-D5FE-4D4B-9D5A-53B2F8274D9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791200" y="3124200"/>
            <a:ext cx="609600" cy="609600"/>
          </a:xfrm>
          <a:prstGeom prst="rect">
            <a:avLst/>
          </a:prstGeom>
        </p:spPr>
      </p:pic>
    </p:spTree>
    <p:custDataLst>
      <p:tags r:id="rId1"/>
    </p:custDataLst>
    <p:extLst>
      <p:ext uri="{BB962C8B-B14F-4D97-AF65-F5344CB8AC3E}">
        <p14:creationId xmlns:p14="http://schemas.microsoft.com/office/powerpoint/2010/main" val="379423783"/>
      </p:ext>
    </p:extLst>
  </p:cSld>
  <p:clrMapOvr>
    <a:masterClrMapping/>
  </p:clrMapOvr>
  <mc:AlternateContent xmlns:mc="http://schemas.openxmlformats.org/markup-compatibility/2006">
    <mc:Choice xmlns:p14="http://schemas.microsoft.com/office/powerpoint/2010/main" Requires="p14">
      <p:transition spd="slow" p14:dur="2000" advTm="11425"/>
    </mc:Choice>
    <mc:Fallback>
      <p:transition spd="slow" advTm="11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799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5"/>
                </p:tgtEl>
              </p:cMediaNode>
            </p:audio>
          </p:childTnLst>
        </p:cTn>
      </p:par>
    </p:tnLst>
    <p:bldLst>
      <p:bldP spid="2" grpId="0"/>
      <p:bldP spid="3" grpId="0" build="p"/>
    </p:bldLst>
  </p:timing>
  <p:extLst>
    <p:ext uri="{E180D4A7-C9FB-4DFB-919C-405C955672EB}">
      <p14:showEvtLst xmlns:p14="http://schemas.microsoft.com/office/powerpoint/2010/main">
        <p14:playEvt time="1481" objId="5"/>
        <p14:stopEvt time="9769" objId="5"/>
        <p14:playEvt time="10673" objId="5"/>
        <p14:stopEvt time="11425"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5020-E21F-4098-99EC-30F838F0BD3B}"/>
              </a:ext>
            </a:extLst>
          </p:cNvPr>
          <p:cNvSpPr>
            <a:spLocks noGrp="1"/>
          </p:cNvSpPr>
          <p:nvPr>
            <p:ph type="title"/>
          </p:nvPr>
        </p:nvSpPr>
        <p:spPr>
          <a:xfrm>
            <a:off x="839788" y="457200"/>
            <a:ext cx="3932237" cy="1868905"/>
          </a:xfrm>
        </p:spPr>
        <p:txBody>
          <a:bodyPr>
            <a:normAutofit fontScale="90000"/>
          </a:bodyPr>
          <a:lstStyle/>
          <a:p>
            <a:r>
              <a:rPr lang="en-US"/>
              <a:t>Cultural Diversity</a:t>
            </a:r>
            <a:endParaRPr lang="en-US" dirty="0"/>
          </a:p>
        </p:txBody>
      </p:sp>
      <p:pic>
        <p:nvPicPr>
          <p:cNvPr id="6" name="Content Placeholder 5" descr="A picture containing background pattern&#10;&#10;Description automatically generated">
            <a:extLst>
              <a:ext uri="{FF2B5EF4-FFF2-40B4-BE49-F238E27FC236}">
                <a16:creationId xmlns:a16="http://schemas.microsoft.com/office/drawing/2014/main" id="{1A3942BF-F69C-4D2F-A0E1-69E42B7F62E9}"/>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5384800" y="457200"/>
            <a:ext cx="6238240" cy="5522976"/>
          </a:xfrm>
        </p:spPr>
      </p:pic>
      <p:sp>
        <p:nvSpPr>
          <p:cNvPr id="4" name="Text Placeholder 3">
            <a:extLst>
              <a:ext uri="{FF2B5EF4-FFF2-40B4-BE49-F238E27FC236}">
                <a16:creationId xmlns:a16="http://schemas.microsoft.com/office/drawing/2014/main" id="{D6DCEE3D-4DE7-4E49-905F-7500DBC55BEC}"/>
              </a:ext>
            </a:extLst>
          </p:cNvPr>
          <p:cNvSpPr>
            <a:spLocks noGrp="1"/>
          </p:cNvSpPr>
          <p:nvPr>
            <p:ph type="body" sz="half" idx="2"/>
          </p:nvPr>
        </p:nvSpPr>
        <p:spPr>
          <a:xfrm>
            <a:off x="839788" y="2326105"/>
            <a:ext cx="3932237" cy="3654071"/>
          </a:xfrm>
        </p:spPr>
        <p:txBody>
          <a:bodyPr>
            <a:normAutofit lnSpcReduction="10000"/>
          </a:bodyPr>
          <a:lstStyle/>
          <a:p>
            <a:pPr algn="ctr"/>
            <a:r>
              <a:rPr lang="en-US"/>
              <a:t>Biological</a:t>
            </a:r>
          </a:p>
          <a:p>
            <a:pPr algn="ctr"/>
            <a:r>
              <a:rPr lang="en-US"/>
              <a:t>Functional</a:t>
            </a:r>
          </a:p>
          <a:p>
            <a:pPr algn="ctr"/>
            <a:r>
              <a:rPr lang="en-US"/>
              <a:t>Sexual</a:t>
            </a:r>
          </a:p>
          <a:p>
            <a:pPr algn="ctr"/>
            <a:r>
              <a:rPr lang="en-US"/>
              <a:t>Cultural </a:t>
            </a:r>
          </a:p>
          <a:p>
            <a:pPr algn="ctr"/>
            <a:r>
              <a:rPr lang="en-US"/>
              <a:t>Religious</a:t>
            </a:r>
          </a:p>
          <a:p>
            <a:pPr algn="ctr"/>
            <a:r>
              <a:rPr lang="en-US"/>
              <a:t>Ethnic</a:t>
            </a:r>
            <a:endParaRPr lang="en-US" dirty="0"/>
          </a:p>
        </p:txBody>
      </p:sp>
      <p:pic>
        <p:nvPicPr>
          <p:cNvPr id="7" name="Recorded Sound">
            <a:hlinkClick r:id="" action="ppaction://media"/>
            <a:extLst>
              <a:ext uri="{FF2B5EF4-FFF2-40B4-BE49-F238E27FC236}">
                <a16:creationId xmlns:a16="http://schemas.microsoft.com/office/drawing/2014/main" id="{97D52CDF-33F5-48D2-AC46-E8BA20FAE7B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791200" y="3124200"/>
            <a:ext cx="609600" cy="609600"/>
          </a:xfrm>
          <a:prstGeom prst="rect">
            <a:avLst/>
          </a:prstGeom>
        </p:spPr>
      </p:pic>
    </p:spTree>
    <p:custDataLst>
      <p:tags r:id="rId1"/>
    </p:custDataLst>
    <p:extLst>
      <p:ext uri="{BB962C8B-B14F-4D97-AF65-F5344CB8AC3E}">
        <p14:creationId xmlns:p14="http://schemas.microsoft.com/office/powerpoint/2010/main" val="4260158474"/>
      </p:ext>
    </p:extLst>
  </p:cSld>
  <p:clrMapOvr>
    <a:masterClrMapping/>
  </p:clrMapOvr>
  <mc:AlternateContent xmlns:mc="http://schemas.openxmlformats.org/markup-compatibility/2006">
    <mc:Choice xmlns:p14="http://schemas.microsoft.com/office/powerpoint/2010/main" Requires="p14">
      <p:transition spd="slow" p14:dur="2000" advTm="83953"/>
    </mc:Choice>
    <mc:Fallback>
      <p:transition spd="slow" advTm="839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7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2433" objId="7"/>
        <p14:stopEvt time="3341" objId="7"/>
        <p14:playEvt time="3342" objId="7"/>
        <p14:stopEvt time="83927" objId="7"/>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FD82-0243-47EE-9B84-910B58C21CF0}"/>
              </a:ext>
            </a:extLst>
          </p:cNvPr>
          <p:cNvSpPr>
            <a:spLocks noGrp="1"/>
          </p:cNvSpPr>
          <p:nvPr>
            <p:ph type="title"/>
          </p:nvPr>
        </p:nvSpPr>
        <p:spPr>
          <a:xfrm>
            <a:off x="838200" y="365125"/>
            <a:ext cx="10515600" cy="737961"/>
          </a:xfrm>
        </p:spPr>
        <p:txBody>
          <a:bodyPr>
            <a:normAutofit fontScale="90000"/>
          </a:bodyPr>
          <a:lstStyle/>
          <a:p>
            <a:pPr algn="ctr"/>
            <a:r>
              <a:rPr lang="en-US" dirty="0"/>
              <a:t>Black Psychology</a:t>
            </a:r>
          </a:p>
        </p:txBody>
      </p:sp>
      <p:sp>
        <p:nvSpPr>
          <p:cNvPr id="7" name="TextBox 6">
            <a:extLst>
              <a:ext uri="{FF2B5EF4-FFF2-40B4-BE49-F238E27FC236}">
                <a16:creationId xmlns:a16="http://schemas.microsoft.com/office/drawing/2014/main" id="{49924C35-9C31-404A-A500-9894916F72C3}"/>
              </a:ext>
            </a:extLst>
          </p:cNvPr>
          <p:cNvSpPr txBox="1"/>
          <p:nvPr/>
        </p:nvSpPr>
        <p:spPr>
          <a:xfrm>
            <a:off x="3048000" y="3244334"/>
            <a:ext cx="6096000" cy="369332"/>
          </a:xfrm>
          <a:prstGeom prst="rect">
            <a:avLst/>
          </a:prstGeom>
          <a:noFill/>
        </p:spPr>
        <p:txBody>
          <a:bodyPr wrap="square">
            <a:spAutoFit/>
          </a:bodyPr>
          <a:lstStyle/>
          <a:p>
            <a:r>
              <a:rPr lang="en-US" dirty="0"/>
              <a:t>https://youtu.be/H8he8koHAlw</a:t>
            </a:r>
          </a:p>
        </p:txBody>
      </p:sp>
      <p:pic>
        <p:nvPicPr>
          <p:cNvPr id="10" name="Online Media 9" title="Affirming the Black Experience: A Challenge to Black Psychology">
            <a:hlinkClick r:id="" action="ppaction://media"/>
            <a:extLst>
              <a:ext uri="{FF2B5EF4-FFF2-40B4-BE49-F238E27FC236}">
                <a16:creationId xmlns:a16="http://schemas.microsoft.com/office/drawing/2014/main" id="{BAE85351-BCDA-4569-BD12-7D8EC5D5C43D}"/>
              </a:ext>
            </a:extLst>
          </p:cNvPr>
          <p:cNvPicPr>
            <a:picLocks noGrp="1" noRot="1" noChangeAspect="1"/>
          </p:cNvPicPr>
          <p:nvPr>
            <p:ph idx="1"/>
            <a:videoFile r:link="rId2"/>
          </p:nvPr>
        </p:nvPicPr>
        <p:blipFill>
          <a:blip r:embed="rId6"/>
          <a:stretch>
            <a:fillRect/>
          </a:stretch>
        </p:blipFill>
        <p:spPr>
          <a:xfrm>
            <a:off x="2332038" y="1928813"/>
            <a:ext cx="7527925" cy="4459955"/>
          </a:xfrm>
          <a:prstGeom prst="rect">
            <a:avLst/>
          </a:prstGeom>
        </p:spPr>
      </p:pic>
      <p:pic>
        <p:nvPicPr>
          <p:cNvPr id="11" name="Recorded Sound">
            <a:hlinkClick r:id="" action="ppaction://media"/>
            <a:extLst>
              <a:ext uri="{FF2B5EF4-FFF2-40B4-BE49-F238E27FC236}">
                <a16:creationId xmlns:a16="http://schemas.microsoft.com/office/drawing/2014/main" id="{975F81E6-9832-4F01-9C48-81C6526E35E7}"/>
              </a:ext>
            </a:extLst>
          </p:cNvPr>
          <p:cNvPicPr>
            <a:picLocks noChangeAspect="1"/>
          </p:cNvPicPr>
          <p:nvPr>
            <a:audioFile r:link="rId3"/>
            <p:extLst>
              <p:ext uri="{DAA4B4D4-6D71-4841-9C94-3DE7FCFB9230}">
                <p14:media xmlns:p14="http://schemas.microsoft.com/office/powerpoint/2010/main" r:embed="rId4">
                  <p14:trim st="835"/>
                </p14:media>
              </p:ext>
            </p:extLst>
          </p:nvPr>
        </p:nvPicPr>
        <p:blipFill>
          <a:blip r:embed="rId7"/>
          <a:stretch>
            <a:fillRect/>
          </a:stretch>
        </p:blipFill>
        <p:spPr>
          <a:xfrm>
            <a:off x="10575925" y="2634734"/>
            <a:ext cx="609600" cy="609600"/>
          </a:xfrm>
          <a:prstGeom prst="rect">
            <a:avLst/>
          </a:prstGeom>
        </p:spPr>
      </p:pic>
    </p:spTree>
    <p:custDataLst>
      <p:tags r:id="rId1"/>
    </p:custDataLst>
    <p:extLst>
      <p:ext uri="{BB962C8B-B14F-4D97-AF65-F5344CB8AC3E}">
        <p14:creationId xmlns:p14="http://schemas.microsoft.com/office/powerpoint/2010/main" val="2170159001"/>
      </p:ext>
    </p:extLst>
  </p:cSld>
  <p:clrMapOvr>
    <a:masterClrMapping/>
  </p:clrMapOvr>
  <mc:AlternateContent xmlns:mc="http://schemas.openxmlformats.org/markup-compatibility/2006">
    <mc:Choice xmlns:p14="http://schemas.microsoft.com/office/powerpoint/2010/main" Requires="p14">
      <p:transition spd="slow" p14:dur="2000" advTm="223174"/>
    </mc:Choice>
    <mc:Fallback>
      <p:transition spd="slow" advTm="2231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7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audio>
              <p:cMediaNode vol="80000">
                <p:cTn id="17" fill="hold" display="0">
                  <p:stCondLst>
                    <p:cond delay="indefinite"/>
                  </p:stCondLst>
                  <p:endCondLst>
                    <p:cond evt="onStopAudio" delay="0">
                      <p:tgtEl>
                        <p:sldTgt/>
                      </p:tgtEl>
                    </p:cond>
                  </p:endCondLst>
                </p:cTn>
                <p:tgtEl>
                  <p:spTgt spid="11"/>
                </p:tgtEl>
              </p:cMediaNode>
            </p:audio>
          </p:childTnLst>
        </p:cTn>
      </p:par>
    </p:tnLst>
  </p:timing>
  <p:extLst>
    <p:ext uri="{E180D4A7-C9FB-4DFB-919C-405C955672EB}">
      <p14:showEvtLst xmlns:p14="http://schemas.microsoft.com/office/powerpoint/2010/main">
        <p14:playEvt time="5290" objId="11"/>
        <p14:playEvt time="10152" objId="10"/>
        <p14:triggerEvt type="onClick" time="10153" objId="10"/>
        <p14:stopEvt time="10286" objId="11"/>
        <p14:stopEvt time="219976" objId="10"/>
        <p14:playEvt time="219981" objId="10"/>
        <p14:playEvt time="221589" objId="11"/>
        <p14:stopEvt time="223174" objId="11"/>
        <p14:pauseEvt time="223174" objId="10"/>
        <p14:stopEvt time="223174" objId="10"/>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2D49B-1E71-49F1-9FEA-7888A74BBEF8}"/>
              </a:ext>
            </a:extLst>
          </p:cNvPr>
          <p:cNvSpPr>
            <a:spLocks noGrp="1"/>
          </p:cNvSpPr>
          <p:nvPr>
            <p:ph type="title"/>
          </p:nvPr>
        </p:nvSpPr>
        <p:spPr>
          <a:xfrm>
            <a:off x="839788" y="457200"/>
            <a:ext cx="3932237" cy="1194318"/>
          </a:xfrm>
        </p:spPr>
        <p:txBody>
          <a:bodyPr>
            <a:normAutofit fontScale="90000"/>
          </a:bodyPr>
          <a:lstStyle/>
          <a:p>
            <a:r>
              <a:rPr lang="en-US" dirty="0"/>
              <a:t>Stereotypes</a:t>
            </a:r>
          </a:p>
        </p:txBody>
      </p:sp>
      <p:pic>
        <p:nvPicPr>
          <p:cNvPr id="6" name="Content Placeholder 5" descr="A picture containing text&#10;&#10;Description automatically generated">
            <a:extLst>
              <a:ext uri="{FF2B5EF4-FFF2-40B4-BE49-F238E27FC236}">
                <a16:creationId xmlns:a16="http://schemas.microsoft.com/office/drawing/2014/main" id="{913EBAFB-0781-4085-A5A9-57EF4997AFC9}"/>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5303838" y="1168795"/>
            <a:ext cx="6053137" cy="4191797"/>
          </a:xfrm>
        </p:spPr>
      </p:pic>
      <p:sp>
        <p:nvSpPr>
          <p:cNvPr id="4" name="Text Placeholder 3">
            <a:extLst>
              <a:ext uri="{FF2B5EF4-FFF2-40B4-BE49-F238E27FC236}">
                <a16:creationId xmlns:a16="http://schemas.microsoft.com/office/drawing/2014/main" id="{43D4A5D8-08C0-4570-AF6B-088D373D27C2}"/>
              </a:ext>
            </a:extLst>
          </p:cNvPr>
          <p:cNvSpPr>
            <a:spLocks noGrp="1"/>
          </p:cNvSpPr>
          <p:nvPr>
            <p:ph type="body" sz="half" idx="2"/>
          </p:nvPr>
        </p:nvSpPr>
        <p:spPr>
          <a:xfrm>
            <a:off x="839788" y="2034073"/>
            <a:ext cx="3932237" cy="3946103"/>
          </a:xfrm>
        </p:spPr>
        <p:txBody>
          <a:bodyPr/>
          <a:lstStyle/>
          <a:p>
            <a:pPr algn="ctr"/>
            <a:r>
              <a:rPr lang="en-US" dirty="0"/>
              <a:t>Race</a:t>
            </a:r>
          </a:p>
          <a:p>
            <a:pPr algn="ctr"/>
            <a:r>
              <a:rPr lang="en-US" dirty="0"/>
              <a:t>Religion</a:t>
            </a:r>
          </a:p>
          <a:p>
            <a:pPr algn="ctr"/>
            <a:r>
              <a:rPr lang="en-US" dirty="0"/>
              <a:t>Age</a:t>
            </a:r>
          </a:p>
          <a:p>
            <a:pPr algn="ctr"/>
            <a:r>
              <a:rPr lang="en-US" dirty="0"/>
              <a:t>Gender</a:t>
            </a:r>
          </a:p>
          <a:p>
            <a:pPr algn="ctr"/>
            <a:r>
              <a:rPr lang="en-US" dirty="0"/>
              <a:t>Sexual Orientation</a:t>
            </a:r>
          </a:p>
        </p:txBody>
      </p:sp>
      <p:pic>
        <p:nvPicPr>
          <p:cNvPr id="7" name="Recorded Sound">
            <a:hlinkClick r:id="" action="ppaction://media"/>
            <a:extLst>
              <a:ext uri="{FF2B5EF4-FFF2-40B4-BE49-F238E27FC236}">
                <a16:creationId xmlns:a16="http://schemas.microsoft.com/office/drawing/2014/main" id="{09255072-8B09-4002-BFF7-0856C0EC1F5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791200" y="3124200"/>
            <a:ext cx="609600" cy="609600"/>
          </a:xfrm>
          <a:prstGeom prst="rect">
            <a:avLst/>
          </a:prstGeom>
        </p:spPr>
      </p:pic>
    </p:spTree>
    <p:custDataLst>
      <p:tags r:id="rId1"/>
    </p:custDataLst>
    <p:extLst>
      <p:ext uri="{BB962C8B-B14F-4D97-AF65-F5344CB8AC3E}">
        <p14:creationId xmlns:p14="http://schemas.microsoft.com/office/powerpoint/2010/main" val="367677292"/>
      </p:ext>
    </p:extLst>
  </p:cSld>
  <p:clrMapOvr>
    <a:masterClrMapping/>
  </p:clrMapOvr>
  <mc:AlternateContent xmlns:mc="http://schemas.openxmlformats.org/markup-compatibility/2006">
    <mc:Choice xmlns:p14="http://schemas.microsoft.com/office/powerpoint/2010/main" Requires="p14">
      <p:transition spd="slow" p14:dur="2000" advTm="97292"/>
    </mc:Choice>
    <mc:Fallback>
      <p:transition spd="slow" advTm="972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2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6173" objId="7"/>
        <p14:stopEvt time="95523" objId="7"/>
        <p14:playEvt time="96414" objId="7"/>
        <p14:stopEvt time="97292" objId="7"/>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24936-5530-436D-9439-BC65B604F2B4}"/>
              </a:ext>
            </a:extLst>
          </p:cNvPr>
          <p:cNvSpPr>
            <a:spLocks noGrp="1"/>
          </p:cNvSpPr>
          <p:nvPr>
            <p:ph type="title"/>
          </p:nvPr>
        </p:nvSpPr>
        <p:spPr>
          <a:xfrm>
            <a:off x="839788" y="457200"/>
            <a:ext cx="3932237" cy="1455576"/>
          </a:xfrm>
        </p:spPr>
        <p:txBody>
          <a:bodyPr/>
          <a:lstStyle/>
          <a:p>
            <a:r>
              <a:rPr lang="en-US" dirty="0"/>
              <a:t>Prejudice</a:t>
            </a:r>
          </a:p>
        </p:txBody>
      </p:sp>
      <p:sp>
        <p:nvSpPr>
          <p:cNvPr id="4" name="Text Placeholder 3">
            <a:extLst>
              <a:ext uri="{FF2B5EF4-FFF2-40B4-BE49-F238E27FC236}">
                <a16:creationId xmlns:a16="http://schemas.microsoft.com/office/drawing/2014/main" id="{FFB69685-D19C-4852-8172-AF8E7AC5E71F}"/>
              </a:ext>
            </a:extLst>
          </p:cNvPr>
          <p:cNvSpPr>
            <a:spLocks noGrp="1"/>
          </p:cNvSpPr>
          <p:nvPr>
            <p:ph type="body" sz="half" idx="2"/>
          </p:nvPr>
        </p:nvSpPr>
        <p:spPr>
          <a:xfrm>
            <a:off x="839788" y="2341984"/>
            <a:ext cx="3932237" cy="3638192"/>
          </a:xfrm>
        </p:spPr>
        <p:txBody>
          <a:bodyPr/>
          <a:lstStyle/>
          <a:p>
            <a:pPr algn="ctr"/>
            <a:r>
              <a:rPr lang="en-US" dirty="0"/>
              <a:t>Discrimination</a:t>
            </a:r>
          </a:p>
          <a:p>
            <a:pPr algn="ctr"/>
            <a:r>
              <a:rPr lang="en-US" dirty="0"/>
              <a:t>Racism</a:t>
            </a:r>
          </a:p>
          <a:p>
            <a:pPr algn="ctr"/>
            <a:r>
              <a:rPr lang="en-US" dirty="0"/>
              <a:t>Sexism</a:t>
            </a:r>
          </a:p>
        </p:txBody>
      </p:sp>
      <p:pic>
        <p:nvPicPr>
          <p:cNvPr id="10" name="Content Placeholder 9" descr="A screenshot of a computer&#10;&#10;Description automatically generated with low confidence">
            <a:extLst>
              <a:ext uri="{FF2B5EF4-FFF2-40B4-BE49-F238E27FC236}">
                <a16:creationId xmlns:a16="http://schemas.microsoft.com/office/drawing/2014/main" id="{A8ACE90D-26CA-4C67-BCB0-D3F5A3346370}"/>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5325979" y="721895"/>
            <a:ext cx="6464968" cy="5258281"/>
          </a:xfrm>
        </p:spPr>
      </p:pic>
      <p:pic>
        <p:nvPicPr>
          <p:cNvPr id="11" name="Recorded Sound">
            <a:hlinkClick r:id="" action="ppaction://media"/>
            <a:extLst>
              <a:ext uri="{FF2B5EF4-FFF2-40B4-BE49-F238E27FC236}">
                <a16:creationId xmlns:a16="http://schemas.microsoft.com/office/drawing/2014/main" id="{02278BB4-A30A-4519-BE79-29FF0A9CAE5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791200" y="3124200"/>
            <a:ext cx="609600" cy="609600"/>
          </a:xfrm>
          <a:prstGeom prst="rect">
            <a:avLst/>
          </a:prstGeom>
        </p:spPr>
      </p:pic>
    </p:spTree>
    <p:custDataLst>
      <p:tags r:id="rId1"/>
    </p:custDataLst>
    <p:extLst>
      <p:ext uri="{BB962C8B-B14F-4D97-AF65-F5344CB8AC3E}">
        <p14:creationId xmlns:p14="http://schemas.microsoft.com/office/powerpoint/2010/main" val="1980636466"/>
      </p:ext>
    </p:extLst>
  </p:cSld>
  <p:clrMapOvr>
    <a:masterClrMapping/>
  </p:clrMapOvr>
  <mc:AlternateContent xmlns:mc="http://schemas.openxmlformats.org/markup-compatibility/2006">
    <mc:Choice xmlns:p14="http://schemas.microsoft.com/office/powerpoint/2010/main" Requires="p14">
      <p:transition spd="slow" p14:dur="2000" advTm="79450"/>
    </mc:Choice>
    <mc:Fallback>
      <p:transition spd="slow" advTm="794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97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extLst>
    <p:ext uri="{E180D4A7-C9FB-4DFB-919C-405C955672EB}">
      <p14:showEvtLst xmlns:p14="http://schemas.microsoft.com/office/powerpoint/2010/main">
        <p14:playEvt time="1450" objId="11"/>
        <p14:stopEvt time="71659" objId="11"/>
        <p14:playEvt time="71661" objId="11"/>
        <p14:stopEvt time="79450" objId="11"/>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3" name="Rectangle 12">
            <a:extLst>
              <a:ext uri="{FF2B5EF4-FFF2-40B4-BE49-F238E27FC236}">
                <a16:creationId xmlns:a16="http://schemas.microsoft.com/office/drawing/2014/main" id="{AE6A207B-97BE-4DE3-B7BA-6EB713664F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DE6288-3E1E-4C1F-BBD4-3153E3BD44E1}"/>
              </a:ext>
            </a:extLst>
          </p:cNvPr>
          <p:cNvSpPr>
            <a:spLocks noGrp="1"/>
          </p:cNvSpPr>
          <p:nvPr>
            <p:ph type="title"/>
          </p:nvPr>
        </p:nvSpPr>
        <p:spPr>
          <a:xfrm>
            <a:off x="7534656" y="640080"/>
            <a:ext cx="4026408" cy="1714065"/>
          </a:xfrm>
        </p:spPr>
        <p:txBody>
          <a:bodyPr vert="horz" lIns="91440" tIns="45720" rIns="91440" bIns="45720" rtlCol="0" anchor="b">
            <a:normAutofit/>
          </a:bodyPr>
          <a:lstStyle/>
          <a:p>
            <a:r>
              <a:rPr lang="en-US" sz="4000" dirty="0"/>
              <a:t>Discrimination</a:t>
            </a:r>
          </a:p>
        </p:txBody>
      </p:sp>
      <p:sp>
        <p:nvSpPr>
          <p:cNvPr id="15"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016" y="2529151"/>
            <a:ext cx="3376602" cy="18288"/>
          </a:xfrm>
          <a:custGeom>
            <a:avLst/>
            <a:gdLst>
              <a:gd name="connsiteX0" fmla="*/ 0 w 3376602"/>
              <a:gd name="connsiteY0" fmla="*/ 0 h 18288"/>
              <a:gd name="connsiteX1" fmla="*/ 641554 w 3376602"/>
              <a:gd name="connsiteY1" fmla="*/ 0 h 18288"/>
              <a:gd name="connsiteX2" fmla="*/ 1316875 w 3376602"/>
              <a:gd name="connsiteY2" fmla="*/ 0 h 18288"/>
              <a:gd name="connsiteX3" fmla="*/ 2025961 w 3376602"/>
              <a:gd name="connsiteY3" fmla="*/ 0 h 18288"/>
              <a:gd name="connsiteX4" fmla="*/ 2735048 w 3376602"/>
              <a:gd name="connsiteY4" fmla="*/ 0 h 18288"/>
              <a:gd name="connsiteX5" fmla="*/ 3376602 w 3376602"/>
              <a:gd name="connsiteY5" fmla="*/ 0 h 18288"/>
              <a:gd name="connsiteX6" fmla="*/ 3376602 w 3376602"/>
              <a:gd name="connsiteY6" fmla="*/ 18288 h 18288"/>
              <a:gd name="connsiteX7" fmla="*/ 2633750 w 3376602"/>
              <a:gd name="connsiteY7" fmla="*/ 18288 h 18288"/>
              <a:gd name="connsiteX8" fmla="*/ 1890897 w 3376602"/>
              <a:gd name="connsiteY8" fmla="*/ 18288 h 18288"/>
              <a:gd name="connsiteX9" fmla="*/ 1215577 w 3376602"/>
              <a:gd name="connsiteY9" fmla="*/ 18288 h 18288"/>
              <a:gd name="connsiteX10" fmla="*/ 0 w 3376602"/>
              <a:gd name="connsiteY10" fmla="*/ 18288 h 18288"/>
              <a:gd name="connsiteX11" fmla="*/ 0 w 337660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76602" h="18288" fill="none" extrusionOk="0">
                <a:moveTo>
                  <a:pt x="0" y="0"/>
                </a:moveTo>
                <a:cubicBezTo>
                  <a:pt x="154337" y="-26787"/>
                  <a:pt x="393692" y="25344"/>
                  <a:pt x="641554" y="0"/>
                </a:cubicBezTo>
                <a:cubicBezTo>
                  <a:pt x="889416" y="-25344"/>
                  <a:pt x="1078313" y="12271"/>
                  <a:pt x="1316875" y="0"/>
                </a:cubicBezTo>
                <a:cubicBezTo>
                  <a:pt x="1555437" y="-12271"/>
                  <a:pt x="1698513" y="30110"/>
                  <a:pt x="2025961" y="0"/>
                </a:cubicBezTo>
                <a:cubicBezTo>
                  <a:pt x="2353409" y="-30110"/>
                  <a:pt x="2474986" y="1722"/>
                  <a:pt x="2735048" y="0"/>
                </a:cubicBezTo>
                <a:cubicBezTo>
                  <a:pt x="2995110" y="-1722"/>
                  <a:pt x="3097437" y="28961"/>
                  <a:pt x="3376602" y="0"/>
                </a:cubicBezTo>
                <a:cubicBezTo>
                  <a:pt x="3375893" y="8157"/>
                  <a:pt x="3376189" y="12125"/>
                  <a:pt x="3376602" y="18288"/>
                </a:cubicBezTo>
                <a:cubicBezTo>
                  <a:pt x="3037458" y="40377"/>
                  <a:pt x="2857195" y="34928"/>
                  <a:pt x="2633750" y="18288"/>
                </a:cubicBezTo>
                <a:cubicBezTo>
                  <a:pt x="2410305" y="1648"/>
                  <a:pt x="2066994" y="17360"/>
                  <a:pt x="1890897" y="18288"/>
                </a:cubicBezTo>
                <a:cubicBezTo>
                  <a:pt x="1714800" y="19216"/>
                  <a:pt x="1521080" y="47858"/>
                  <a:pt x="1215577" y="18288"/>
                </a:cubicBezTo>
                <a:cubicBezTo>
                  <a:pt x="910074" y="-11282"/>
                  <a:pt x="278912" y="61767"/>
                  <a:pt x="0" y="18288"/>
                </a:cubicBezTo>
                <a:cubicBezTo>
                  <a:pt x="-46" y="12483"/>
                  <a:pt x="-203" y="6491"/>
                  <a:pt x="0" y="0"/>
                </a:cubicBezTo>
                <a:close/>
              </a:path>
              <a:path w="3376602" h="18288" stroke="0" extrusionOk="0">
                <a:moveTo>
                  <a:pt x="0" y="0"/>
                </a:moveTo>
                <a:cubicBezTo>
                  <a:pt x="304565" y="-9016"/>
                  <a:pt x="402571" y="29762"/>
                  <a:pt x="641554" y="0"/>
                </a:cubicBezTo>
                <a:cubicBezTo>
                  <a:pt x="880537" y="-29762"/>
                  <a:pt x="963871" y="-12492"/>
                  <a:pt x="1215577" y="0"/>
                </a:cubicBezTo>
                <a:cubicBezTo>
                  <a:pt x="1467283" y="12492"/>
                  <a:pt x="1723274" y="15353"/>
                  <a:pt x="1958429" y="0"/>
                </a:cubicBezTo>
                <a:cubicBezTo>
                  <a:pt x="2193584" y="-15353"/>
                  <a:pt x="2347125" y="7922"/>
                  <a:pt x="2599984" y="0"/>
                </a:cubicBezTo>
                <a:cubicBezTo>
                  <a:pt x="2852843" y="-7922"/>
                  <a:pt x="3186422" y="-30763"/>
                  <a:pt x="3376602" y="0"/>
                </a:cubicBezTo>
                <a:cubicBezTo>
                  <a:pt x="3376338" y="4493"/>
                  <a:pt x="3376986" y="9472"/>
                  <a:pt x="3376602" y="18288"/>
                </a:cubicBezTo>
                <a:cubicBezTo>
                  <a:pt x="3080522" y="-5475"/>
                  <a:pt x="3038559" y="47323"/>
                  <a:pt x="2701282" y="18288"/>
                </a:cubicBezTo>
                <a:cubicBezTo>
                  <a:pt x="2364005" y="-10747"/>
                  <a:pt x="2245031" y="49099"/>
                  <a:pt x="1958429" y="18288"/>
                </a:cubicBezTo>
                <a:cubicBezTo>
                  <a:pt x="1671827" y="-12523"/>
                  <a:pt x="1619741" y="31109"/>
                  <a:pt x="1384407" y="18288"/>
                </a:cubicBezTo>
                <a:cubicBezTo>
                  <a:pt x="1149073" y="5467"/>
                  <a:pt x="947712" y="-11758"/>
                  <a:pt x="709086" y="18288"/>
                </a:cubicBezTo>
                <a:cubicBezTo>
                  <a:pt x="470460" y="48334"/>
                  <a:pt x="186882" y="50183"/>
                  <a:pt x="0" y="18288"/>
                </a:cubicBezTo>
                <a:cubicBezTo>
                  <a:pt x="843" y="9577"/>
                  <a:pt x="371" y="6900"/>
                  <a:pt x="0" y="0"/>
                </a:cubicBezTo>
                <a:close/>
              </a:path>
            </a:pathLst>
          </a:custGeom>
          <a:solidFill>
            <a:srgbClr val="C3704D"/>
          </a:solidFill>
          <a:ln w="38100" cap="rnd">
            <a:solidFill>
              <a:srgbClr val="C3704D"/>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D45F88E5-D37D-4EB0-82ED-996FF6559783}"/>
              </a:ext>
            </a:extLst>
          </p:cNvPr>
          <p:cNvSpPr>
            <a:spLocks noGrp="1"/>
          </p:cNvSpPr>
          <p:nvPr>
            <p:ph type="body" sz="half" idx="2"/>
          </p:nvPr>
        </p:nvSpPr>
        <p:spPr>
          <a:xfrm>
            <a:off x="8129016" y="2803470"/>
            <a:ext cx="3432048" cy="3414450"/>
          </a:xfrm>
        </p:spPr>
        <p:txBody>
          <a:bodyPr vert="horz" lIns="91440" tIns="45720" rIns="91440" bIns="45720" rtlCol="0" anchor="t">
            <a:normAutofit/>
          </a:bodyPr>
          <a:lstStyle/>
          <a:p>
            <a:pPr indent="-228600" algn="ctr">
              <a:buFont typeface="Arial" panose="020B0604020202020204" pitchFamily="34" charset="0"/>
              <a:buChar char="•"/>
            </a:pPr>
            <a:r>
              <a:rPr lang="en-US" sz="2400" dirty="0"/>
              <a:t>Height</a:t>
            </a:r>
          </a:p>
          <a:p>
            <a:pPr indent="-228600" algn="ctr">
              <a:buFont typeface="Arial" panose="020B0604020202020204" pitchFamily="34" charset="0"/>
              <a:buChar char="•"/>
            </a:pPr>
            <a:r>
              <a:rPr lang="en-US" sz="2400" dirty="0"/>
              <a:t>Gender</a:t>
            </a:r>
          </a:p>
          <a:p>
            <a:pPr indent="-228600" algn="ctr">
              <a:buFont typeface="Arial" panose="020B0604020202020204" pitchFamily="34" charset="0"/>
              <a:buChar char="•"/>
            </a:pPr>
            <a:r>
              <a:rPr lang="en-US" sz="2400" dirty="0"/>
              <a:t>Weight</a:t>
            </a:r>
          </a:p>
          <a:p>
            <a:pPr indent="-228600" algn="ctr">
              <a:buFont typeface="Arial" panose="020B0604020202020204" pitchFamily="34" charset="0"/>
              <a:buChar char="•"/>
            </a:pPr>
            <a:r>
              <a:rPr lang="en-US" sz="2400" dirty="0"/>
              <a:t>Sexual Orientation Race</a:t>
            </a:r>
          </a:p>
        </p:txBody>
      </p:sp>
      <mc:AlternateContent xmlns:mc="http://schemas.openxmlformats.org/markup-compatibility/2006">
        <mc:Choice xmlns:p14="http://schemas.microsoft.com/office/powerpoint/2010/main" Requires="p14">
          <p:contentPart p14:bwMode="auto" r:id="rId7">
            <p14:nvContentPartPr>
              <p14:cNvPr id="17" name="Ink 16">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p:pic>
            <p:nvPicPr>
              <p:cNvPr id="17" name="Ink 16">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8"/>
              <a:stretch>
                <a:fillRect/>
              </a:stretch>
            </p:blipFill>
            <p:spPr>
              <a:xfrm>
                <a:off x="6418237" y="1956150"/>
                <a:ext cx="36000" cy="32709"/>
              </a:xfrm>
              <a:prstGeom prst="rect">
                <a:avLst/>
              </a:prstGeom>
            </p:spPr>
          </p:pic>
        </mc:Fallback>
      </mc:AlternateContent>
      <p:pic>
        <p:nvPicPr>
          <p:cNvPr id="6" name="Content Placeholder 5" descr="Text&#10;&#10;Description automatically generated">
            <a:extLst>
              <a:ext uri="{FF2B5EF4-FFF2-40B4-BE49-F238E27FC236}">
                <a16:creationId xmlns:a16="http://schemas.microsoft.com/office/drawing/2014/main" id="{713FD9D3-1D21-4FB6-B2A7-0D0747496B67}"/>
              </a:ext>
            </a:extLst>
          </p:cNvPr>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a:off x="630936" y="1487329"/>
            <a:ext cx="6903720" cy="3883341"/>
          </a:xfrm>
          <a:prstGeom prst="rect">
            <a:avLst/>
          </a:prstGeom>
        </p:spPr>
      </p:pic>
      <p:pic>
        <p:nvPicPr>
          <p:cNvPr id="7" name="Recorded Sound">
            <a:hlinkClick r:id="" action="ppaction://media"/>
            <a:extLst>
              <a:ext uri="{FF2B5EF4-FFF2-40B4-BE49-F238E27FC236}">
                <a16:creationId xmlns:a16="http://schemas.microsoft.com/office/drawing/2014/main" id="{71D5BE31-B456-4548-99C9-C732ABBD5A8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066823" y="1127760"/>
            <a:ext cx="609600" cy="609600"/>
          </a:xfrm>
          <a:prstGeom prst="rect">
            <a:avLst/>
          </a:prstGeom>
        </p:spPr>
      </p:pic>
      <p:pic>
        <p:nvPicPr>
          <p:cNvPr id="9" name="Recorded Sound">
            <a:hlinkClick r:id="" action="ppaction://media"/>
            <a:extLst>
              <a:ext uri="{FF2B5EF4-FFF2-40B4-BE49-F238E27FC236}">
                <a16:creationId xmlns:a16="http://schemas.microsoft.com/office/drawing/2014/main" id="{CF90240C-141E-4974-9987-1B93E3304D4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64122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42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345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D6C7-F375-4179-9F6A-2085A0A92CE8}"/>
              </a:ext>
            </a:extLst>
          </p:cNvPr>
          <p:cNvSpPr>
            <a:spLocks noGrp="1"/>
          </p:cNvSpPr>
          <p:nvPr>
            <p:ph type="title"/>
          </p:nvPr>
        </p:nvSpPr>
        <p:spPr/>
        <p:txBody>
          <a:bodyPr/>
          <a:lstStyle/>
          <a:p>
            <a:r>
              <a:rPr lang="en-US" dirty="0"/>
              <a:t>Workplace Cultural Diversity</a:t>
            </a:r>
          </a:p>
        </p:txBody>
      </p:sp>
      <p:sp>
        <p:nvSpPr>
          <p:cNvPr id="3" name="Text Placeholder 2">
            <a:extLst>
              <a:ext uri="{FF2B5EF4-FFF2-40B4-BE49-F238E27FC236}">
                <a16:creationId xmlns:a16="http://schemas.microsoft.com/office/drawing/2014/main" id="{D45AA8B4-B74D-4FCE-8A9F-271857A93D58}"/>
              </a:ext>
            </a:extLst>
          </p:cNvPr>
          <p:cNvSpPr>
            <a:spLocks noGrp="1"/>
          </p:cNvSpPr>
          <p:nvPr>
            <p:ph type="body" idx="1"/>
          </p:nvPr>
        </p:nvSpPr>
        <p:spPr/>
        <p:txBody>
          <a:bodyPr/>
          <a:lstStyle/>
          <a:p>
            <a:pPr algn="ctr"/>
            <a:r>
              <a:rPr lang="en-US" dirty="0"/>
              <a:t>Importance</a:t>
            </a:r>
          </a:p>
        </p:txBody>
      </p:sp>
      <p:sp>
        <p:nvSpPr>
          <p:cNvPr id="4" name="Content Placeholder 3">
            <a:extLst>
              <a:ext uri="{FF2B5EF4-FFF2-40B4-BE49-F238E27FC236}">
                <a16:creationId xmlns:a16="http://schemas.microsoft.com/office/drawing/2014/main" id="{4EAAA9E4-AE2C-490F-9411-3654969BAA27}"/>
              </a:ext>
            </a:extLst>
          </p:cNvPr>
          <p:cNvSpPr>
            <a:spLocks noGrp="1"/>
          </p:cNvSpPr>
          <p:nvPr>
            <p:ph sz="half" idx="2"/>
          </p:nvPr>
        </p:nvSpPr>
        <p:spPr/>
        <p:txBody>
          <a:bodyPr/>
          <a:lstStyle/>
          <a:p>
            <a:r>
              <a:rPr lang="en-US" dirty="0"/>
              <a:t>Deep Learning</a:t>
            </a:r>
          </a:p>
          <a:p>
            <a:r>
              <a:rPr lang="en-US" dirty="0"/>
              <a:t>Confidence And Growth</a:t>
            </a:r>
          </a:p>
          <a:p>
            <a:r>
              <a:rPr lang="en-US" dirty="0"/>
              <a:t>Preparation For the Future</a:t>
            </a:r>
          </a:p>
          <a:p>
            <a:endParaRPr lang="en-US" dirty="0"/>
          </a:p>
        </p:txBody>
      </p:sp>
      <p:sp>
        <p:nvSpPr>
          <p:cNvPr id="5" name="Text Placeholder 4">
            <a:extLst>
              <a:ext uri="{FF2B5EF4-FFF2-40B4-BE49-F238E27FC236}">
                <a16:creationId xmlns:a16="http://schemas.microsoft.com/office/drawing/2014/main" id="{62C79D73-54DD-4181-92C9-DB3FB538A02D}"/>
              </a:ext>
            </a:extLst>
          </p:cNvPr>
          <p:cNvSpPr>
            <a:spLocks noGrp="1"/>
          </p:cNvSpPr>
          <p:nvPr>
            <p:ph type="body" sz="quarter" idx="3"/>
          </p:nvPr>
        </p:nvSpPr>
        <p:spPr/>
        <p:txBody>
          <a:bodyPr/>
          <a:lstStyle/>
          <a:p>
            <a:pPr algn="ctr"/>
            <a:r>
              <a:rPr lang="en-US" dirty="0"/>
              <a:t>Impact</a:t>
            </a:r>
          </a:p>
        </p:txBody>
      </p:sp>
      <p:sp>
        <p:nvSpPr>
          <p:cNvPr id="6" name="Content Placeholder 5">
            <a:extLst>
              <a:ext uri="{FF2B5EF4-FFF2-40B4-BE49-F238E27FC236}">
                <a16:creationId xmlns:a16="http://schemas.microsoft.com/office/drawing/2014/main" id="{88951BC5-BB01-4CDF-9B52-E1CBFE0EA871}"/>
              </a:ext>
            </a:extLst>
          </p:cNvPr>
          <p:cNvSpPr>
            <a:spLocks noGrp="1"/>
          </p:cNvSpPr>
          <p:nvPr>
            <p:ph sz="quarter" idx="4"/>
          </p:nvPr>
        </p:nvSpPr>
        <p:spPr/>
        <p:txBody>
          <a:bodyPr/>
          <a:lstStyle/>
          <a:p>
            <a:r>
              <a:rPr lang="en-US" dirty="0"/>
              <a:t>Productivity</a:t>
            </a:r>
          </a:p>
          <a:p>
            <a:r>
              <a:rPr lang="en-US" dirty="0"/>
              <a:t>Communications</a:t>
            </a:r>
          </a:p>
          <a:p>
            <a:r>
              <a:rPr lang="en-US" dirty="0"/>
              <a:t>Improve the morale</a:t>
            </a:r>
          </a:p>
          <a:p>
            <a:r>
              <a:rPr lang="en-US" dirty="0"/>
              <a:t>Encourage positivity</a:t>
            </a:r>
          </a:p>
        </p:txBody>
      </p:sp>
      <p:pic>
        <p:nvPicPr>
          <p:cNvPr id="7" name="Recorded Sound">
            <a:hlinkClick r:id="" action="ppaction://media"/>
            <a:extLst>
              <a:ext uri="{FF2B5EF4-FFF2-40B4-BE49-F238E27FC236}">
                <a16:creationId xmlns:a16="http://schemas.microsoft.com/office/drawing/2014/main" id="{6418C79C-5C33-4579-8885-AFA83AA04B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29851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99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3" name="Rectangle 1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Icon&#10;&#10;Description automatically generated">
            <a:extLst>
              <a:ext uri="{FF2B5EF4-FFF2-40B4-BE49-F238E27FC236}">
                <a16:creationId xmlns:a16="http://schemas.microsoft.com/office/drawing/2014/main" id="{0CD27394-D3D8-465C-B933-30D3E3CD6CC2}"/>
              </a:ext>
            </a:extLst>
          </p:cNvPr>
          <p:cNvPicPr>
            <a:picLocks noGrp="1" noChangeAspect="1"/>
          </p:cNvPicPr>
          <p:nvPr>
            <p:ph idx="1"/>
          </p:nvPr>
        </p:nvPicPr>
        <p:blipFill rotWithShape="1">
          <a:blip r:embed="rId5">
            <a:alphaModFix amt="50000"/>
            <a:extLst>
              <a:ext uri="{28A0092B-C50C-407E-A947-70E740481C1C}">
                <a14:useLocalDpi xmlns:a14="http://schemas.microsoft.com/office/drawing/2010/main" val="0"/>
              </a:ext>
            </a:extLst>
          </a:blip>
          <a:srcRect t="25064" b="20220"/>
          <a:stretch/>
        </p:blipFill>
        <p:spPr>
          <a:xfrm>
            <a:off x="20" y="10"/>
            <a:ext cx="12188930" cy="6857990"/>
          </a:xfrm>
          <a:prstGeom prst="rect">
            <a:avLst/>
          </a:prstGeom>
        </p:spPr>
      </p:pic>
      <p:sp>
        <p:nvSpPr>
          <p:cNvPr id="2" name="Title 1">
            <a:extLst>
              <a:ext uri="{FF2B5EF4-FFF2-40B4-BE49-F238E27FC236}">
                <a16:creationId xmlns:a16="http://schemas.microsoft.com/office/drawing/2014/main" id="{5C70EAB7-EEA1-4554-9F9F-0D7847F5E7DF}"/>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lnSpc>
                <a:spcPct val="90000"/>
              </a:lnSpc>
            </a:pPr>
            <a:r>
              <a:rPr lang="en-US" sz="10000" dirty="0"/>
              <a:t>Overcoming Biases</a:t>
            </a:r>
          </a:p>
        </p:txBody>
      </p:sp>
      <p:sp>
        <p:nvSpPr>
          <p:cNvPr id="15"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3B18A6E1-192D-4A12-8F35-5AE68ADEBF88}"/>
              </a:ext>
            </a:extLst>
          </p:cNvPr>
          <p:cNvSpPr>
            <a:spLocks noGrp="1"/>
          </p:cNvSpPr>
          <p:nvPr>
            <p:ph type="body" sz="half" idx="2"/>
          </p:nvPr>
        </p:nvSpPr>
        <p:spPr>
          <a:xfrm>
            <a:off x="839788" y="4368622"/>
            <a:ext cx="3932237" cy="1611553"/>
          </a:xfrm>
        </p:spPr>
        <p:txBody>
          <a:bodyPr>
            <a:normAutofit fontScale="85000" lnSpcReduction="20000"/>
          </a:bodyPr>
          <a:lstStyle/>
          <a:p>
            <a:pPr marL="457200" indent="-457200">
              <a:buFont typeface="Arial" panose="020B0604020202020204" pitchFamily="34" charset="0"/>
              <a:buChar char="•"/>
            </a:pPr>
            <a:r>
              <a:rPr lang="en-US" sz="2600" b="0" i="0" dirty="0">
                <a:solidFill>
                  <a:schemeClr val="accent1">
                    <a:lumMod val="75000"/>
                  </a:schemeClr>
                </a:solidFill>
                <a:effectLst/>
                <a:latin typeface="Georgia" panose="02040502050405020303" pitchFamily="18" charset="0"/>
              </a:rPr>
              <a:t>Organizing perspective activities to address stereotypes and view situations through a different lens</a:t>
            </a:r>
          </a:p>
          <a:p>
            <a:pPr marL="457200" indent="-45720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03D10E38-F9AE-434A-B9FC-96403FBA9BC3}"/>
              </a:ext>
            </a:extLst>
          </p:cNvPr>
          <p:cNvSpPr txBox="1"/>
          <p:nvPr/>
        </p:nvSpPr>
        <p:spPr>
          <a:xfrm>
            <a:off x="7110213" y="4736883"/>
            <a:ext cx="3725427" cy="1754326"/>
          </a:xfrm>
          <a:prstGeom prst="rect">
            <a:avLst/>
          </a:prstGeom>
          <a:noFill/>
        </p:spPr>
        <p:txBody>
          <a:bodyPr wrap="square" rtlCol="0">
            <a:spAutoFit/>
          </a:bodyPr>
          <a:lstStyle/>
          <a:p>
            <a:pPr marL="285750" indent="-285750">
              <a:buFont typeface="Arial" panose="020B0604020202020204" pitchFamily="34" charset="0"/>
              <a:buChar char="•"/>
            </a:pPr>
            <a:r>
              <a:rPr lang="en-US" b="0" i="0" dirty="0">
                <a:solidFill>
                  <a:schemeClr val="accent1">
                    <a:lumMod val="75000"/>
                  </a:schemeClr>
                </a:solidFill>
                <a:effectLst/>
                <a:latin typeface="Georgia" panose="02040502050405020303" pitchFamily="18" charset="0"/>
              </a:rPr>
              <a:t>Encouraging peer-to-peer recognition in a public forum to help foster a sense of connection, shared purpose and belonging among employees</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ECE6BBBF-7A31-489A-B05B-6D24D41FEEAB}"/>
              </a:ext>
            </a:extLst>
          </p:cNvPr>
          <p:cNvSpPr txBox="1"/>
          <p:nvPr/>
        </p:nvSpPr>
        <p:spPr>
          <a:xfrm>
            <a:off x="474186" y="797609"/>
            <a:ext cx="2331720" cy="1477328"/>
          </a:xfrm>
          <a:prstGeom prst="rect">
            <a:avLst/>
          </a:prstGeom>
          <a:noFill/>
        </p:spPr>
        <p:txBody>
          <a:bodyPr wrap="square" rtlCol="0">
            <a:spAutoFit/>
          </a:bodyPr>
          <a:lstStyle/>
          <a:p>
            <a:pPr algn="l">
              <a:buFont typeface="Arial" panose="020B0604020202020204" pitchFamily="34" charset="0"/>
              <a:buChar char="•"/>
            </a:pPr>
            <a:r>
              <a:rPr lang="en-US" b="0" i="0" dirty="0">
                <a:solidFill>
                  <a:schemeClr val="accent1">
                    <a:lumMod val="75000"/>
                  </a:schemeClr>
                </a:solidFill>
                <a:effectLst/>
                <a:latin typeface="Georgia" panose="02040502050405020303" pitchFamily="18" charset="0"/>
              </a:rPr>
              <a:t>Assigning diverse groups to work together to help achieve a common goal</a:t>
            </a:r>
          </a:p>
        </p:txBody>
      </p:sp>
      <p:sp>
        <p:nvSpPr>
          <p:cNvPr id="9" name="TextBox 8">
            <a:extLst>
              <a:ext uri="{FF2B5EF4-FFF2-40B4-BE49-F238E27FC236}">
                <a16:creationId xmlns:a16="http://schemas.microsoft.com/office/drawing/2014/main" id="{C090E6A4-575B-4721-96D0-47974DF37681}"/>
              </a:ext>
            </a:extLst>
          </p:cNvPr>
          <p:cNvSpPr txBox="1"/>
          <p:nvPr/>
        </p:nvSpPr>
        <p:spPr>
          <a:xfrm>
            <a:off x="9067800" y="213360"/>
            <a:ext cx="2438400" cy="2031325"/>
          </a:xfrm>
          <a:prstGeom prst="rect">
            <a:avLst/>
          </a:prstGeom>
          <a:noFill/>
        </p:spPr>
        <p:txBody>
          <a:bodyPr wrap="square" rtlCol="0">
            <a:spAutoFit/>
          </a:bodyPr>
          <a:lstStyle/>
          <a:p>
            <a:pPr marL="285750" indent="-285750">
              <a:buFont typeface="Arial" panose="020B0604020202020204" pitchFamily="34" charset="0"/>
              <a:buChar char="•"/>
            </a:pPr>
            <a:r>
              <a:rPr lang="en-US" b="0" i="0" dirty="0">
                <a:solidFill>
                  <a:schemeClr val="accent1">
                    <a:lumMod val="75000"/>
                  </a:schemeClr>
                </a:solidFill>
                <a:effectLst/>
                <a:latin typeface="Georgia" panose="02040502050405020303" pitchFamily="18" charset="0"/>
              </a:rPr>
              <a:t>Soliciting honest feedback about the company’s efforts to foster a diverse and inclusive environment</a:t>
            </a:r>
          </a:p>
          <a:p>
            <a:pPr marL="285750" indent="-285750">
              <a:buFont typeface="Arial" panose="020B0604020202020204" pitchFamily="34" charset="0"/>
              <a:buChar char="•"/>
            </a:pPr>
            <a:endParaRPr lang="en-US" dirty="0"/>
          </a:p>
        </p:txBody>
      </p:sp>
      <p:pic>
        <p:nvPicPr>
          <p:cNvPr id="10" name="Recorded Sound">
            <a:hlinkClick r:id="" action="ppaction://media"/>
            <a:extLst>
              <a:ext uri="{FF2B5EF4-FFF2-40B4-BE49-F238E27FC236}">
                <a16:creationId xmlns:a16="http://schemas.microsoft.com/office/drawing/2014/main" id="{18882429-3EA2-493F-B356-F6A0585CFB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531721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32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A90C-A0A7-4EDC-BD5B-98E6EEB1AFB2}"/>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3D4AC618-5FA3-4DE2-A24D-B627F28E828B}"/>
              </a:ext>
            </a:extLst>
          </p:cNvPr>
          <p:cNvSpPr>
            <a:spLocks noGrp="1"/>
          </p:cNvSpPr>
          <p:nvPr>
            <p:ph idx="1"/>
          </p:nvPr>
        </p:nvSpPr>
        <p:spPr/>
        <p:txBody>
          <a:bodyPr>
            <a:normAutofit fontScale="92500"/>
          </a:bodyPr>
          <a:lstStyle/>
          <a:p>
            <a:r>
              <a:rPr lang="en-US" dirty="0"/>
              <a:t>No Author. (Feb 2022) </a:t>
            </a:r>
            <a:r>
              <a:rPr lang="en-US" dirty="0" err="1"/>
              <a:t>Youtube</a:t>
            </a:r>
            <a:r>
              <a:rPr lang="en-US" dirty="0"/>
              <a:t>: Affirming the Black Experience: A Challenge to Black Psychology.  Retrieved from Affirming the Black Experience: A Challenge to Black Psychology - YouTube April 8, 2022. </a:t>
            </a:r>
          </a:p>
          <a:p>
            <a:r>
              <a:rPr lang="en-US" dirty="0"/>
              <a:t>No Author. (ND) Euston: Cultural Diversity.  Retrieved from </a:t>
            </a:r>
            <a:r>
              <a:rPr lang="en-US" dirty="0">
                <a:hlinkClick r:id="rId2"/>
              </a:rPr>
              <a:t>Cultural diversity | What it is, characteristics, history, types, advantages, disadvantages (euston96.com)</a:t>
            </a:r>
            <a:r>
              <a:rPr lang="en-US" dirty="0"/>
              <a:t> on April 22., 2022.</a:t>
            </a:r>
          </a:p>
          <a:p>
            <a:r>
              <a:rPr lang="en-US" dirty="0"/>
              <a:t>Sanchez- </a:t>
            </a:r>
            <a:r>
              <a:rPr lang="en-US" dirty="0" err="1"/>
              <a:t>Friginal</a:t>
            </a:r>
            <a:r>
              <a:rPr lang="en-US" dirty="0"/>
              <a:t>, Marge. (Aug 2018) Medium: The Impact of Cultural Diversity in the Workplace.  Retrieved from </a:t>
            </a:r>
            <a:r>
              <a:rPr lang="en-US" dirty="0">
                <a:hlinkClick r:id="rId3"/>
              </a:rPr>
              <a:t>The Impact of Cultural Diversity in the Workplace | by Marge </a:t>
            </a:r>
            <a:r>
              <a:rPr lang="en-US" dirty="0" err="1">
                <a:hlinkClick r:id="rId3"/>
              </a:rPr>
              <a:t>Friginal</a:t>
            </a:r>
            <a:r>
              <a:rPr lang="en-US" dirty="0">
                <a:hlinkClick r:id="rId3"/>
              </a:rPr>
              <a:t>-Sanchez | John Clements Lookingglass | Medium</a:t>
            </a:r>
            <a:r>
              <a:rPr lang="en-US" dirty="0"/>
              <a:t> on April 23. 2022.  </a:t>
            </a:r>
          </a:p>
          <a:p>
            <a:r>
              <a:rPr lang="en-US" dirty="0"/>
              <a:t>Button, Andrew. (June 2018) The classroom: The disadvantages of Cultural Diversity.  Retrieved from </a:t>
            </a:r>
            <a:r>
              <a:rPr lang="en-US" dirty="0">
                <a:hlinkClick r:id="rId4"/>
              </a:rPr>
              <a:t>What Are the Benefits of Immigration in the USA? (theclassroom.com)</a:t>
            </a:r>
            <a:r>
              <a:rPr lang="en-US" dirty="0"/>
              <a:t> on April 24, 2022. </a:t>
            </a:r>
          </a:p>
          <a:p>
            <a:endParaRPr lang="en-US" dirty="0"/>
          </a:p>
        </p:txBody>
      </p:sp>
    </p:spTree>
    <p:extLst>
      <p:ext uri="{BB962C8B-B14F-4D97-AF65-F5344CB8AC3E}">
        <p14:creationId xmlns:p14="http://schemas.microsoft.com/office/powerpoint/2010/main" val="1614327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7|0.9"/>
</p:tagLst>
</file>

<file path=ppt/tags/tag2.xml><?xml version="1.0" encoding="utf-8"?>
<p:tagLst xmlns:a="http://schemas.openxmlformats.org/drawingml/2006/main" xmlns:r="http://schemas.openxmlformats.org/officeDocument/2006/relationships" xmlns:p="http://schemas.openxmlformats.org/presentationml/2006/main">
  <p:tag name="TIMING" val="|2.3"/>
</p:tagLst>
</file>

<file path=ppt/tags/tag3.xml><?xml version="1.0" encoding="utf-8"?>
<p:tagLst xmlns:a="http://schemas.openxmlformats.org/drawingml/2006/main" xmlns:r="http://schemas.openxmlformats.org/officeDocument/2006/relationships" xmlns:p="http://schemas.openxmlformats.org/presentationml/2006/main">
  <p:tag name="TIMING" val="|219.9|1.6"/>
</p:tagLst>
</file>

<file path=ppt/tags/tag4.xml><?xml version="1.0" encoding="utf-8"?>
<p:tagLst xmlns:a="http://schemas.openxmlformats.org/drawingml/2006/main" xmlns:r="http://schemas.openxmlformats.org/officeDocument/2006/relationships" xmlns:p="http://schemas.openxmlformats.org/presentationml/2006/main">
  <p:tag name="TIMING" val="|96.4"/>
</p:tagLst>
</file>

<file path=ppt/tags/tag5.xml><?xml version="1.0" encoding="utf-8"?>
<p:tagLst xmlns:a="http://schemas.openxmlformats.org/drawingml/2006/main" xmlns:r="http://schemas.openxmlformats.org/officeDocument/2006/relationships" xmlns:p="http://schemas.openxmlformats.org/presentationml/2006/main">
  <p:tag name="TIMING" val="|71.6"/>
</p:tagLst>
</file>

<file path=ppt/theme/theme1.xml><?xml version="1.0" encoding="utf-8"?>
<a:theme xmlns:a="http://schemas.openxmlformats.org/drawingml/2006/main" name="SketchyVTI">
  <a:themeElements>
    <a:clrScheme name="AnalogousFromRegularSeedRightStep">
      <a:dk1>
        <a:srgbClr val="000000"/>
      </a:dk1>
      <a:lt1>
        <a:srgbClr val="FFFFFF"/>
      </a:lt1>
      <a:dk2>
        <a:srgbClr val="3C3522"/>
      </a:dk2>
      <a:lt2>
        <a:srgbClr val="E2E6E8"/>
      </a:lt2>
      <a:accent1>
        <a:srgbClr val="C3704D"/>
      </a:accent1>
      <a:accent2>
        <a:srgbClr val="B18F3B"/>
      </a:accent2>
      <a:accent3>
        <a:srgbClr val="9DAA43"/>
      </a:accent3>
      <a:accent4>
        <a:srgbClr val="71B13B"/>
      </a:accent4>
      <a:accent5>
        <a:srgbClr val="4CB748"/>
      </a:accent5>
      <a:accent6>
        <a:srgbClr val="3BB168"/>
      </a:accent6>
      <a:hlink>
        <a:srgbClr val="3A8BAE"/>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888</Words>
  <Application>Microsoft Office PowerPoint</Application>
  <PresentationFormat>Widescreen</PresentationFormat>
  <Paragraphs>81</Paragraphs>
  <Slides>9</Slides>
  <Notes>7</Notes>
  <HiddenSlides>0</HiddenSlides>
  <MMClips>10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Arial</vt:lpstr>
      <vt:lpstr>Calibri</vt:lpstr>
      <vt:lpstr>charter</vt:lpstr>
      <vt:lpstr>Georgia</vt:lpstr>
      <vt:lpstr>Modern Love</vt:lpstr>
      <vt:lpstr>open sans</vt:lpstr>
      <vt:lpstr>Roboto</vt:lpstr>
      <vt:lpstr>Roboto Slab</vt:lpstr>
      <vt:lpstr>The Hand</vt:lpstr>
      <vt:lpstr>vistasans</vt:lpstr>
      <vt:lpstr>SketchyVTI</vt:lpstr>
      <vt:lpstr>Cultural Diversity</vt:lpstr>
      <vt:lpstr>Cultural Diversity</vt:lpstr>
      <vt:lpstr>Black Psychology</vt:lpstr>
      <vt:lpstr>Stereotypes</vt:lpstr>
      <vt:lpstr>Prejudice</vt:lpstr>
      <vt:lpstr>Discrimination</vt:lpstr>
      <vt:lpstr>Workplace Cultural Diversity</vt:lpstr>
      <vt:lpstr>Overcoming Biases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Diversity</dc:title>
  <dc:creator>Yolanda Bowman</dc:creator>
  <cp:lastModifiedBy>Yolanda Bowman</cp:lastModifiedBy>
  <cp:revision>3</cp:revision>
  <dcterms:created xsi:type="dcterms:W3CDTF">2022-04-26T20:11:09Z</dcterms:created>
  <dcterms:modified xsi:type="dcterms:W3CDTF">2022-04-27T00:51:15Z</dcterms:modified>
</cp:coreProperties>
</file>