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648" r:id="rId5"/>
  </p:sldMasterIdLst>
  <p:notesMasterIdLst>
    <p:notesMasterId r:id="rId18"/>
  </p:notesMasterIdLst>
  <p:sldIdLst>
    <p:sldId id="256" r:id="rId6"/>
    <p:sldId id="259" r:id="rId7"/>
    <p:sldId id="261" r:id="rId8"/>
    <p:sldId id="262" r:id="rId9"/>
    <p:sldId id="267" r:id="rId10"/>
    <p:sldId id="263" r:id="rId11"/>
    <p:sldId id="264" r:id="rId12"/>
    <p:sldId id="266" r:id="rId13"/>
    <p:sldId id="265" r:id="rId14"/>
    <p:sldId id="260" r:id="rId15"/>
    <p:sldId id="269" r:id="rId16"/>
    <p:sldId id="268"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81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FCB4A-6DBF-4727-AA6B-085E34B0FBF8}" type="doc">
      <dgm:prSet loTypeId="urn:microsoft.com/office/officeart/2018/2/layout/IconCircle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67E55313-A44A-4835-BB9A-1FF677E56419}">
      <dgm:prSet custT="1"/>
      <dgm:spPr/>
      <dgm:t>
        <a:bodyPr/>
        <a:lstStyle/>
        <a:p>
          <a:pPr>
            <a:lnSpc>
              <a:spcPct val="100000"/>
            </a:lnSpc>
          </a:pPr>
          <a:r>
            <a:rPr lang="en-US" sz="1200" b="1" dirty="0">
              <a:latin typeface="Times New Roman" panose="02020603050405020304" pitchFamily="18" charset="0"/>
              <a:cs typeface="Times New Roman" panose="02020603050405020304" pitchFamily="18" charset="0"/>
            </a:rPr>
            <a:t>Weekly attendance reports are due on every Monday morning by 9am.</a:t>
          </a:r>
          <a:endParaRPr lang="en-US" sz="1200" dirty="0">
            <a:latin typeface="Times New Roman" panose="02020603050405020304" pitchFamily="18" charset="0"/>
            <a:cs typeface="Times New Roman" panose="02020603050405020304" pitchFamily="18" charset="0"/>
          </a:endParaRPr>
        </a:p>
      </dgm:t>
    </dgm:pt>
    <dgm:pt modelId="{39FCA541-74AE-4AA9-A9CC-790C8DCE7827}" type="parTrans" cxnId="{E1D80AE9-91D8-437C-92F6-A81BE546985A}">
      <dgm:prSet/>
      <dgm:spPr/>
      <dgm:t>
        <a:bodyPr/>
        <a:lstStyle/>
        <a:p>
          <a:endParaRPr lang="en-US"/>
        </a:p>
      </dgm:t>
    </dgm:pt>
    <dgm:pt modelId="{CF2E0D53-ED64-4D4E-96E2-858FF2C4BB0B}" type="sibTrans" cxnId="{E1D80AE9-91D8-437C-92F6-A81BE546985A}">
      <dgm:prSet/>
      <dgm:spPr/>
      <dgm:t>
        <a:bodyPr/>
        <a:lstStyle/>
        <a:p>
          <a:pPr>
            <a:lnSpc>
              <a:spcPct val="100000"/>
            </a:lnSpc>
          </a:pPr>
          <a:endParaRPr lang="en-US"/>
        </a:p>
      </dgm:t>
    </dgm:pt>
    <dgm:pt modelId="{77F454A5-3763-4F19-966A-D0F0D0630714}">
      <dgm:prSet/>
      <dgm:spPr/>
      <dgm:t>
        <a:bodyPr/>
        <a:lstStyle/>
        <a:p>
          <a:pPr>
            <a:lnSpc>
              <a:spcPct val="100000"/>
            </a:lnSpc>
          </a:pPr>
          <a:r>
            <a:rPr lang="en-US" b="1" dirty="0"/>
            <a:t>A report of daily quota expectations are provided to all managers.</a:t>
          </a:r>
          <a:endParaRPr lang="en-US" dirty="0"/>
        </a:p>
      </dgm:t>
    </dgm:pt>
    <dgm:pt modelId="{1016C20F-D9A6-4AF8-A711-811A5E74B2C7}" type="parTrans" cxnId="{79447651-00DC-4411-8BBB-F1CDE1EEA053}">
      <dgm:prSet/>
      <dgm:spPr/>
      <dgm:t>
        <a:bodyPr/>
        <a:lstStyle/>
        <a:p>
          <a:endParaRPr lang="en-US"/>
        </a:p>
      </dgm:t>
    </dgm:pt>
    <dgm:pt modelId="{F822CFA1-7886-4315-9AA5-655F4271CBE4}" type="sibTrans" cxnId="{79447651-00DC-4411-8BBB-F1CDE1EEA053}">
      <dgm:prSet/>
      <dgm:spPr/>
      <dgm:t>
        <a:bodyPr/>
        <a:lstStyle/>
        <a:p>
          <a:pPr>
            <a:lnSpc>
              <a:spcPct val="100000"/>
            </a:lnSpc>
          </a:pPr>
          <a:endParaRPr lang="en-US"/>
        </a:p>
      </dgm:t>
    </dgm:pt>
    <dgm:pt modelId="{13F7BF80-2B3E-4A09-9DE1-57FD9CCE05A0}">
      <dgm:prSet/>
      <dgm:spPr/>
      <dgm:t>
        <a:bodyPr/>
        <a:lstStyle/>
        <a:p>
          <a:pPr>
            <a:lnSpc>
              <a:spcPct val="100000"/>
            </a:lnSpc>
          </a:pPr>
          <a:r>
            <a:rPr lang="en-US" b="1" dirty="0"/>
            <a:t>Discrepancies should be resolved or addressed within two days.</a:t>
          </a:r>
          <a:endParaRPr lang="en-US" dirty="0"/>
        </a:p>
      </dgm:t>
    </dgm:pt>
    <dgm:pt modelId="{06E72AE3-FF4D-438B-A2FD-E927377B746B}" type="parTrans" cxnId="{12F58E54-6B02-406F-918B-13FAF63FB10A}">
      <dgm:prSet/>
      <dgm:spPr/>
      <dgm:t>
        <a:bodyPr/>
        <a:lstStyle/>
        <a:p>
          <a:endParaRPr lang="en-US"/>
        </a:p>
      </dgm:t>
    </dgm:pt>
    <dgm:pt modelId="{F280600B-A55F-45DB-8221-480D5AE9A23B}" type="sibTrans" cxnId="{12F58E54-6B02-406F-918B-13FAF63FB10A}">
      <dgm:prSet/>
      <dgm:spPr/>
      <dgm:t>
        <a:bodyPr/>
        <a:lstStyle/>
        <a:p>
          <a:pPr>
            <a:lnSpc>
              <a:spcPct val="100000"/>
            </a:lnSpc>
          </a:pPr>
          <a:endParaRPr lang="en-US"/>
        </a:p>
      </dgm:t>
    </dgm:pt>
    <dgm:pt modelId="{94E40164-CA32-4D23-8D95-5D9CC48ECDD9}">
      <dgm:prSet/>
      <dgm:spPr/>
      <dgm:t>
        <a:bodyPr/>
        <a:lstStyle/>
        <a:p>
          <a:pPr>
            <a:lnSpc>
              <a:spcPct val="100000"/>
            </a:lnSpc>
          </a:pPr>
          <a:r>
            <a:rPr lang="en-US" b="1" dirty="0"/>
            <a:t>Any on the job injuries should be reported and documented immediately.</a:t>
          </a:r>
          <a:endParaRPr lang="en-US" dirty="0"/>
        </a:p>
      </dgm:t>
    </dgm:pt>
    <dgm:pt modelId="{B41C390E-5685-4F7C-90E9-48A4786ECCB1}" type="parTrans" cxnId="{1FFEE364-07C4-46EB-89EE-A0BA7F4138EC}">
      <dgm:prSet/>
      <dgm:spPr/>
      <dgm:t>
        <a:bodyPr/>
        <a:lstStyle/>
        <a:p>
          <a:endParaRPr lang="en-US"/>
        </a:p>
      </dgm:t>
    </dgm:pt>
    <dgm:pt modelId="{84F0D9EA-6E9A-45E9-A377-8E0AD41EC808}" type="sibTrans" cxnId="{1FFEE364-07C4-46EB-89EE-A0BA7F4138EC}">
      <dgm:prSet/>
      <dgm:spPr/>
      <dgm:t>
        <a:bodyPr/>
        <a:lstStyle/>
        <a:p>
          <a:pPr>
            <a:lnSpc>
              <a:spcPct val="100000"/>
            </a:lnSpc>
          </a:pPr>
          <a:endParaRPr lang="en-US"/>
        </a:p>
      </dgm:t>
    </dgm:pt>
    <dgm:pt modelId="{275D6429-A8F8-410E-B1BE-F58C7F124B00}">
      <dgm:prSet/>
      <dgm:spPr/>
      <dgm:t>
        <a:bodyPr/>
        <a:lstStyle/>
        <a:p>
          <a:pPr>
            <a:lnSpc>
              <a:spcPct val="100000"/>
            </a:lnSpc>
          </a:pPr>
          <a:r>
            <a:rPr lang="en-US" b="1" dirty="0"/>
            <a:t>Any company expenses should be reported within 48 hours with documented reasoning.</a:t>
          </a:r>
          <a:endParaRPr lang="en-US" dirty="0"/>
        </a:p>
      </dgm:t>
    </dgm:pt>
    <dgm:pt modelId="{39E6C169-15B2-47A9-BC90-2819C70EE139}" type="parTrans" cxnId="{7B5F4B2D-3796-47CB-8EED-37709F926839}">
      <dgm:prSet/>
      <dgm:spPr/>
      <dgm:t>
        <a:bodyPr/>
        <a:lstStyle/>
        <a:p>
          <a:endParaRPr lang="en-US"/>
        </a:p>
      </dgm:t>
    </dgm:pt>
    <dgm:pt modelId="{425902DC-6FE2-438F-88D0-4196D666D380}" type="sibTrans" cxnId="{7B5F4B2D-3796-47CB-8EED-37709F926839}">
      <dgm:prSet/>
      <dgm:spPr/>
      <dgm:t>
        <a:bodyPr/>
        <a:lstStyle/>
        <a:p>
          <a:pPr>
            <a:lnSpc>
              <a:spcPct val="100000"/>
            </a:lnSpc>
          </a:pPr>
          <a:endParaRPr lang="en-US"/>
        </a:p>
      </dgm:t>
    </dgm:pt>
    <dgm:pt modelId="{6F5C0BE7-1F36-4CFB-AC17-CF82B1498CF7}">
      <dgm:prSet/>
      <dgm:spPr/>
      <dgm:t>
        <a:bodyPr/>
        <a:lstStyle/>
        <a:p>
          <a:pPr>
            <a:lnSpc>
              <a:spcPct val="100000"/>
            </a:lnSpc>
          </a:pPr>
          <a:r>
            <a:rPr lang="en-US" b="1" dirty="0"/>
            <a:t>Insurance eligibility is offered after 90 days of service and change request will only be considered in November for upcoming year, through the HR department.</a:t>
          </a:r>
          <a:endParaRPr lang="en-US" dirty="0"/>
        </a:p>
      </dgm:t>
    </dgm:pt>
    <dgm:pt modelId="{F5751267-0F3C-4366-BC30-2AA3F0F6B0F1}" type="parTrans" cxnId="{F04A4296-A0AC-4163-BF1A-7CE7DE9BFD71}">
      <dgm:prSet/>
      <dgm:spPr/>
      <dgm:t>
        <a:bodyPr/>
        <a:lstStyle/>
        <a:p>
          <a:endParaRPr lang="en-US"/>
        </a:p>
      </dgm:t>
    </dgm:pt>
    <dgm:pt modelId="{468B573A-94E9-4E35-AFA2-9C26737D4069}" type="sibTrans" cxnId="{F04A4296-A0AC-4163-BF1A-7CE7DE9BFD71}">
      <dgm:prSet/>
      <dgm:spPr/>
      <dgm:t>
        <a:bodyPr/>
        <a:lstStyle/>
        <a:p>
          <a:endParaRPr lang="en-US"/>
        </a:p>
      </dgm:t>
    </dgm:pt>
    <dgm:pt modelId="{436C9290-2DEB-4C7A-B066-F262F4B9F658}" type="pres">
      <dgm:prSet presAssocID="{10CFCB4A-6DBF-4727-AA6B-085E34B0FBF8}" presName="root" presStyleCnt="0">
        <dgm:presLayoutVars>
          <dgm:dir/>
          <dgm:resizeHandles val="exact"/>
        </dgm:presLayoutVars>
      </dgm:prSet>
      <dgm:spPr/>
    </dgm:pt>
    <dgm:pt modelId="{04A85BD1-1118-48B3-A092-58D2E84C1CF6}" type="pres">
      <dgm:prSet presAssocID="{10CFCB4A-6DBF-4727-AA6B-085E34B0FBF8}" presName="container" presStyleCnt="0">
        <dgm:presLayoutVars>
          <dgm:dir/>
          <dgm:resizeHandles val="exact"/>
        </dgm:presLayoutVars>
      </dgm:prSet>
      <dgm:spPr/>
    </dgm:pt>
    <dgm:pt modelId="{1E1454B7-ECE6-4E80-93EC-E8B47B50AA5F}" type="pres">
      <dgm:prSet presAssocID="{67E55313-A44A-4835-BB9A-1FF677E56419}" presName="compNode" presStyleCnt="0"/>
      <dgm:spPr/>
    </dgm:pt>
    <dgm:pt modelId="{4753F710-6856-46CC-9B98-1916DF4807AF}" type="pres">
      <dgm:prSet presAssocID="{67E55313-A44A-4835-BB9A-1FF677E56419}" presName="iconBgRect" presStyleLbl="bgShp" presStyleIdx="0" presStyleCnt="6"/>
      <dgm:spPr/>
    </dgm:pt>
    <dgm:pt modelId="{7E8FDD84-2C87-4A6A-8ED6-E3826432ABD2}" type="pres">
      <dgm:prSet presAssocID="{67E55313-A44A-4835-BB9A-1FF677E5641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E358651-E403-4C02-A1F3-FE866B47894E}" type="pres">
      <dgm:prSet presAssocID="{67E55313-A44A-4835-BB9A-1FF677E56419}" presName="spaceRect" presStyleCnt="0"/>
      <dgm:spPr/>
    </dgm:pt>
    <dgm:pt modelId="{A9934EE7-C2F1-466D-89E4-73FD648CEAA5}" type="pres">
      <dgm:prSet presAssocID="{67E55313-A44A-4835-BB9A-1FF677E56419}" presName="textRect" presStyleLbl="revTx" presStyleIdx="0" presStyleCnt="6">
        <dgm:presLayoutVars>
          <dgm:chMax val="1"/>
          <dgm:chPref val="1"/>
        </dgm:presLayoutVars>
      </dgm:prSet>
      <dgm:spPr/>
    </dgm:pt>
    <dgm:pt modelId="{2C65ACC1-0CF5-4057-94E9-67694233626E}" type="pres">
      <dgm:prSet presAssocID="{CF2E0D53-ED64-4D4E-96E2-858FF2C4BB0B}" presName="sibTrans" presStyleLbl="sibTrans2D1" presStyleIdx="0" presStyleCnt="0"/>
      <dgm:spPr/>
    </dgm:pt>
    <dgm:pt modelId="{A6755B4C-6813-4F5E-962A-4BBB7A8217EB}" type="pres">
      <dgm:prSet presAssocID="{77F454A5-3763-4F19-966A-D0F0D0630714}" presName="compNode" presStyleCnt="0"/>
      <dgm:spPr/>
    </dgm:pt>
    <dgm:pt modelId="{AB7628B0-5786-4BB3-AF49-57DA0AC94DBD}" type="pres">
      <dgm:prSet presAssocID="{77F454A5-3763-4F19-966A-D0F0D0630714}" presName="iconBgRect" presStyleLbl="bgShp" presStyleIdx="1" presStyleCnt="6"/>
      <dgm:spPr/>
    </dgm:pt>
    <dgm:pt modelId="{7AF1E174-9BFC-46CD-9578-641FFC7E2441}" type="pres">
      <dgm:prSet presAssocID="{77F454A5-3763-4F19-966A-D0F0D063071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9F9E66FC-97FD-473A-B6C4-460F20300758}" type="pres">
      <dgm:prSet presAssocID="{77F454A5-3763-4F19-966A-D0F0D0630714}" presName="spaceRect" presStyleCnt="0"/>
      <dgm:spPr/>
    </dgm:pt>
    <dgm:pt modelId="{C7FEF95A-62E1-4F9C-B02D-50E39DD320F3}" type="pres">
      <dgm:prSet presAssocID="{77F454A5-3763-4F19-966A-D0F0D0630714}" presName="textRect" presStyleLbl="revTx" presStyleIdx="1" presStyleCnt="6">
        <dgm:presLayoutVars>
          <dgm:chMax val="1"/>
          <dgm:chPref val="1"/>
        </dgm:presLayoutVars>
      </dgm:prSet>
      <dgm:spPr/>
    </dgm:pt>
    <dgm:pt modelId="{AF4DF25F-78D4-4733-949C-5497A7CD2984}" type="pres">
      <dgm:prSet presAssocID="{F822CFA1-7886-4315-9AA5-655F4271CBE4}" presName="sibTrans" presStyleLbl="sibTrans2D1" presStyleIdx="0" presStyleCnt="0"/>
      <dgm:spPr/>
    </dgm:pt>
    <dgm:pt modelId="{A8562BF2-42CD-42E7-A737-6C4B276DB3E8}" type="pres">
      <dgm:prSet presAssocID="{13F7BF80-2B3E-4A09-9DE1-57FD9CCE05A0}" presName="compNode" presStyleCnt="0"/>
      <dgm:spPr/>
    </dgm:pt>
    <dgm:pt modelId="{1F48EC8B-8079-4B19-89C8-CACE1E9AEF89}" type="pres">
      <dgm:prSet presAssocID="{13F7BF80-2B3E-4A09-9DE1-57FD9CCE05A0}" presName="iconBgRect" presStyleLbl="bgShp" presStyleIdx="2" presStyleCnt="6"/>
      <dgm:spPr/>
    </dgm:pt>
    <dgm:pt modelId="{DBA378C8-5E4A-40C2-9AEC-47AD6CD8978A}" type="pres">
      <dgm:prSet presAssocID="{13F7BF80-2B3E-4A09-9DE1-57FD9CCE05A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110D27D4-8494-4AFD-9573-F9DC55C99DDC}" type="pres">
      <dgm:prSet presAssocID="{13F7BF80-2B3E-4A09-9DE1-57FD9CCE05A0}" presName="spaceRect" presStyleCnt="0"/>
      <dgm:spPr/>
    </dgm:pt>
    <dgm:pt modelId="{9ECC1BD3-57B5-43DB-A01C-C51C29C07E9F}" type="pres">
      <dgm:prSet presAssocID="{13F7BF80-2B3E-4A09-9DE1-57FD9CCE05A0}" presName="textRect" presStyleLbl="revTx" presStyleIdx="2" presStyleCnt="6">
        <dgm:presLayoutVars>
          <dgm:chMax val="1"/>
          <dgm:chPref val="1"/>
        </dgm:presLayoutVars>
      </dgm:prSet>
      <dgm:spPr/>
    </dgm:pt>
    <dgm:pt modelId="{B26BFC76-1D05-4340-B10C-0284C991485E}" type="pres">
      <dgm:prSet presAssocID="{F280600B-A55F-45DB-8221-480D5AE9A23B}" presName="sibTrans" presStyleLbl="sibTrans2D1" presStyleIdx="0" presStyleCnt="0"/>
      <dgm:spPr/>
    </dgm:pt>
    <dgm:pt modelId="{9D44C551-B0E3-4954-8D73-679A6CC40763}" type="pres">
      <dgm:prSet presAssocID="{94E40164-CA32-4D23-8D95-5D9CC48ECDD9}" presName="compNode" presStyleCnt="0"/>
      <dgm:spPr/>
    </dgm:pt>
    <dgm:pt modelId="{A367FCD7-85CE-46D6-8CE7-93C67C48ECC5}" type="pres">
      <dgm:prSet presAssocID="{94E40164-CA32-4D23-8D95-5D9CC48ECDD9}" presName="iconBgRect" presStyleLbl="bgShp" presStyleIdx="3" presStyleCnt="6"/>
      <dgm:spPr/>
    </dgm:pt>
    <dgm:pt modelId="{DAF70B2A-4F7B-488D-8AF7-2837698B4851}" type="pres">
      <dgm:prSet presAssocID="{94E40164-CA32-4D23-8D95-5D9CC48ECDD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A23A635E-D599-4C60-90EF-B37E560B4D58}" type="pres">
      <dgm:prSet presAssocID="{94E40164-CA32-4D23-8D95-5D9CC48ECDD9}" presName="spaceRect" presStyleCnt="0"/>
      <dgm:spPr/>
    </dgm:pt>
    <dgm:pt modelId="{FAE77739-DB71-44A7-A28B-F6F0AC25B863}" type="pres">
      <dgm:prSet presAssocID="{94E40164-CA32-4D23-8D95-5D9CC48ECDD9}" presName="textRect" presStyleLbl="revTx" presStyleIdx="3" presStyleCnt="6">
        <dgm:presLayoutVars>
          <dgm:chMax val="1"/>
          <dgm:chPref val="1"/>
        </dgm:presLayoutVars>
      </dgm:prSet>
      <dgm:spPr/>
    </dgm:pt>
    <dgm:pt modelId="{3CC650E0-11C0-4E03-A3EB-45A60A9A29ED}" type="pres">
      <dgm:prSet presAssocID="{84F0D9EA-6E9A-45E9-A377-8E0AD41EC808}" presName="sibTrans" presStyleLbl="sibTrans2D1" presStyleIdx="0" presStyleCnt="0"/>
      <dgm:spPr/>
    </dgm:pt>
    <dgm:pt modelId="{8A778657-D16D-4B44-884B-B7725C7989D9}" type="pres">
      <dgm:prSet presAssocID="{275D6429-A8F8-410E-B1BE-F58C7F124B00}" presName="compNode" presStyleCnt="0"/>
      <dgm:spPr/>
    </dgm:pt>
    <dgm:pt modelId="{23CA81C1-5B5B-4B17-9BCC-A39B77B21C2B}" type="pres">
      <dgm:prSet presAssocID="{275D6429-A8F8-410E-B1BE-F58C7F124B00}" presName="iconBgRect" presStyleLbl="bgShp" presStyleIdx="4" presStyleCnt="6"/>
      <dgm:spPr/>
    </dgm:pt>
    <dgm:pt modelId="{96F90E98-6844-4B2C-912A-2F338128A810}" type="pres">
      <dgm:prSet presAssocID="{275D6429-A8F8-410E-B1BE-F58C7F124B0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itcoin"/>
        </a:ext>
      </dgm:extLst>
    </dgm:pt>
    <dgm:pt modelId="{A1B49E6B-FC90-40EB-8E1F-9F7C879A9814}" type="pres">
      <dgm:prSet presAssocID="{275D6429-A8F8-410E-B1BE-F58C7F124B00}" presName="spaceRect" presStyleCnt="0"/>
      <dgm:spPr/>
    </dgm:pt>
    <dgm:pt modelId="{A247904A-83B7-46AE-9571-375619F531AA}" type="pres">
      <dgm:prSet presAssocID="{275D6429-A8F8-410E-B1BE-F58C7F124B00}" presName="textRect" presStyleLbl="revTx" presStyleIdx="4" presStyleCnt="6">
        <dgm:presLayoutVars>
          <dgm:chMax val="1"/>
          <dgm:chPref val="1"/>
        </dgm:presLayoutVars>
      </dgm:prSet>
      <dgm:spPr/>
    </dgm:pt>
    <dgm:pt modelId="{6C35D75D-C197-4A8E-8626-FEFC74262CB2}" type="pres">
      <dgm:prSet presAssocID="{425902DC-6FE2-438F-88D0-4196D666D380}" presName="sibTrans" presStyleLbl="sibTrans2D1" presStyleIdx="0" presStyleCnt="0"/>
      <dgm:spPr/>
    </dgm:pt>
    <dgm:pt modelId="{F87C8174-6956-41EB-B956-AFE23F78A6AE}" type="pres">
      <dgm:prSet presAssocID="{6F5C0BE7-1F36-4CFB-AC17-CF82B1498CF7}" presName="compNode" presStyleCnt="0"/>
      <dgm:spPr/>
    </dgm:pt>
    <dgm:pt modelId="{6FE2C2D9-7514-4117-A239-CD3AB3642B94}" type="pres">
      <dgm:prSet presAssocID="{6F5C0BE7-1F36-4CFB-AC17-CF82B1498CF7}" presName="iconBgRect" presStyleLbl="bgShp" presStyleIdx="5" presStyleCnt="6"/>
      <dgm:spPr/>
    </dgm:pt>
    <dgm:pt modelId="{C0905BDF-9140-4B53-B7D7-4F85B190AD48}" type="pres">
      <dgm:prSet presAssocID="{6F5C0BE7-1F36-4CFB-AC17-CF82B1498CF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ethoscope"/>
        </a:ext>
      </dgm:extLst>
    </dgm:pt>
    <dgm:pt modelId="{9EA089DC-528F-48DB-A036-7DD3D4C83B94}" type="pres">
      <dgm:prSet presAssocID="{6F5C0BE7-1F36-4CFB-AC17-CF82B1498CF7}" presName="spaceRect" presStyleCnt="0"/>
      <dgm:spPr/>
    </dgm:pt>
    <dgm:pt modelId="{D959C30E-1094-4795-B487-B71B563B782B}" type="pres">
      <dgm:prSet presAssocID="{6F5C0BE7-1F36-4CFB-AC17-CF82B1498CF7}" presName="textRect" presStyleLbl="revTx" presStyleIdx="5" presStyleCnt="6">
        <dgm:presLayoutVars>
          <dgm:chMax val="1"/>
          <dgm:chPref val="1"/>
        </dgm:presLayoutVars>
      </dgm:prSet>
      <dgm:spPr/>
    </dgm:pt>
  </dgm:ptLst>
  <dgm:cxnLst>
    <dgm:cxn modelId="{26DA7808-532A-45ED-BA99-4500CEA0F6AF}" type="presOf" srcId="{6F5C0BE7-1F36-4CFB-AC17-CF82B1498CF7}" destId="{D959C30E-1094-4795-B487-B71B563B782B}" srcOrd="0" destOrd="0" presId="urn:microsoft.com/office/officeart/2018/2/layout/IconCircleList"/>
    <dgm:cxn modelId="{9B09891C-E392-4B7E-989D-6D5C100C10F5}" type="presOf" srcId="{67E55313-A44A-4835-BB9A-1FF677E56419}" destId="{A9934EE7-C2F1-466D-89E4-73FD648CEAA5}" srcOrd="0" destOrd="0" presId="urn:microsoft.com/office/officeart/2018/2/layout/IconCircleList"/>
    <dgm:cxn modelId="{1DFC0E24-716C-482E-AD26-3527155BD277}" type="presOf" srcId="{425902DC-6FE2-438F-88D0-4196D666D380}" destId="{6C35D75D-C197-4A8E-8626-FEFC74262CB2}" srcOrd="0" destOrd="0" presId="urn:microsoft.com/office/officeart/2018/2/layout/IconCircleList"/>
    <dgm:cxn modelId="{7B5F4B2D-3796-47CB-8EED-37709F926839}" srcId="{10CFCB4A-6DBF-4727-AA6B-085E34B0FBF8}" destId="{275D6429-A8F8-410E-B1BE-F58C7F124B00}" srcOrd="4" destOrd="0" parTransId="{39E6C169-15B2-47A9-BC90-2819C70EE139}" sibTransId="{425902DC-6FE2-438F-88D0-4196D666D380}"/>
    <dgm:cxn modelId="{1FFEE364-07C4-46EB-89EE-A0BA7F4138EC}" srcId="{10CFCB4A-6DBF-4727-AA6B-085E34B0FBF8}" destId="{94E40164-CA32-4D23-8D95-5D9CC48ECDD9}" srcOrd="3" destOrd="0" parTransId="{B41C390E-5685-4F7C-90E9-48A4786ECCB1}" sibTransId="{84F0D9EA-6E9A-45E9-A377-8E0AD41EC808}"/>
    <dgm:cxn modelId="{A5095748-470D-4EFA-8A9D-C98079E5E207}" type="presOf" srcId="{94E40164-CA32-4D23-8D95-5D9CC48ECDD9}" destId="{FAE77739-DB71-44A7-A28B-F6F0AC25B863}" srcOrd="0" destOrd="0" presId="urn:microsoft.com/office/officeart/2018/2/layout/IconCircleList"/>
    <dgm:cxn modelId="{699FE748-5BF7-4A44-BB9A-8B1E1E35364F}" type="presOf" srcId="{F280600B-A55F-45DB-8221-480D5AE9A23B}" destId="{B26BFC76-1D05-4340-B10C-0284C991485E}" srcOrd="0" destOrd="0" presId="urn:microsoft.com/office/officeart/2018/2/layout/IconCircleList"/>
    <dgm:cxn modelId="{79447651-00DC-4411-8BBB-F1CDE1EEA053}" srcId="{10CFCB4A-6DBF-4727-AA6B-085E34B0FBF8}" destId="{77F454A5-3763-4F19-966A-D0F0D0630714}" srcOrd="1" destOrd="0" parTransId="{1016C20F-D9A6-4AF8-A711-811A5E74B2C7}" sibTransId="{F822CFA1-7886-4315-9AA5-655F4271CBE4}"/>
    <dgm:cxn modelId="{3DE7D351-30A8-4ABC-AEEC-FBD0D65F18EC}" type="presOf" srcId="{13F7BF80-2B3E-4A09-9DE1-57FD9CCE05A0}" destId="{9ECC1BD3-57B5-43DB-A01C-C51C29C07E9F}" srcOrd="0" destOrd="0" presId="urn:microsoft.com/office/officeart/2018/2/layout/IconCircleList"/>
    <dgm:cxn modelId="{12F58E54-6B02-406F-918B-13FAF63FB10A}" srcId="{10CFCB4A-6DBF-4727-AA6B-085E34B0FBF8}" destId="{13F7BF80-2B3E-4A09-9DE1-57FD9CCE05A0}" srcOrd="2" destOrd="0" parTransId="{06E72AE3-FF4D-438B-A2FD-E927377B746B}" sibTransId="{F280600B-A55F-45DB-8221-480D5AE9A23B}"/>
    <dgm:cxn modelId="{BF4B8D7B-796C-47FE-8A0C-AEC15BD5762C}" type="presOf" srcId="{10CFCB4A-6DBF-4727-AA6B-085E34B0FBF8}" destId="{436C9290-2DEB-4C7A-B066-F262F4B9F658}" srcOrd="0" destOrd="0" presId="urn:microsoft.com/office/officeart/2018/2/layout/IconCircleList"/>
    <dgm:cxn modelId="{DDCB4E7D-CE41-43D4-BFCD-12DF1DA2EAF4}" type="presOf" srcId="{CF2E0D53-ED64-4D4E-96E2-858FF2C4BB0B}" destId="{2C65ACC1-0CF5-4057-94E9-67694233626E}" srcOrd="0" destOrd="0" presId="urn:microsoft.com/office/officeart/2018/2/layout/IconCircleList"/>
    <dgm:cxn modelId="{F04A4296-A0AC-4163-BF1A-7CE7DE9BFD71}" srcId="{10CFCB4A-6DBF-4727-AA6B-085E34B0FBF8}" destId="{6F5C0BE7-1F36-4CFB-AC17-CF82B1498CF7}" srcOrd="5" destOrd="0" parTransId="{F5751267-0F3C-4366-BC30-2AA3F0F6B0F1}" sibTransId="{468B573A-94E9-4E35-AFA2-9C26737D4069}"/>
    <dgm:cxn modelId="{7F96E2A3-BF25-40EA-9032-DABB836656C0}" type="presOf" srcId="{77F454A5-3763-4F19-966A-D0F0D0630714}" destId="{C7FEF95A-62E1-4F9C-B02D-50E39DD320F3}" srcOrd="0" destOrd="0" presId="urn:microsoft.com/office/officeart/2018/2/layout/IconCircleList"/>
    <dgm:cxn modelId="{A5B502B8-B3A6-42BB-98FF-8C50A08A7210}" type="presOf" srcId="{84F0D9EA-6E9A-45E9-A377-8E0AD41EC808}" destId="{3CC650E0-11C0-4E03-A3EB-45A60A9A29ED}" srcOrd="0" destOrd="0" presId="urn:microsoft.com/office/officeart/2018/2/layout/IconCircleList"/>
    <dgm:cxn modelId="{703CFBC8-CE33-4181-A60C-0B320F136D2E}" type="presOf" srcId="{275D6429-A8F8-410E-B1BE-F58C7F124B00}" destId="{A247904A-83B7-46AE-9571-375619F531AA}" srcOrd="0" destOrd="0" presId="urn:microsoft.com/office/officeart/2018/2/layout/IconCircleList"/>
    <dgm:cxn modelId="{B52A1DD4-5C31-4459-B116-9D4A9EEED427}" type="presOf" srcId="{F822CFA1-7886-4315-9AA5-655F4271CBE4}" destId="{AF4DF25F-78D4-4733-949C-5497A7CD2984}" srcOrd="0" destOrd="0" presId="urn:microsoft.com/office/officeart/2018/2/layout/IconCircleList"/>
    <dgm:cxn modelId="{E1D80AE9-91D8-437C-92F6-A81BE546985A}" srcId="{10CFCB4A-6DBF-4727-AA6B-085E34B0FBF8}" destId="{67E55313-A44A-4835-BB9A-1FF677E56419}" srcOrd="0" destOrd="0" parTransId="{39FCA541-74AE-4AA9-A9CC-790C8DCE7827}" sibTransId="{CF2E0D53-ED64-4D4E-96E2-858FF2C4BB0B}"/>
    <dgm:cxn modelId="{DB547F6D-51BD-405E-9986-65438095AE68}" type="presParOf" srcId="{436C9290-2DEB-4C7A-B066-F262F4B9F658}" destId="{04A85BD1-1118-48B3-A092-58D2E84C1CF6}" srcOrd="0" destOrd="0" presId="urn:microsoft.com/office/officeart/2018/2/layout/IconCircleList"/>
    <dgm:cxn modelId="{0E36817B-FEC0-4A1A-9B51-B2E9DE27F38A}" type="presParOf" srcId="{04A85BD1-1118-48B3-A092-58D2E84C1CF6}" destId="{1E1454B7-ECE6-4E80-93EC-E8B47B50AA5F}" srcOrd="0" destOrd="0" presId="urn:microsoft.com/office/officeart/2018/2/layout/IconCircleList"/>
    <dgm:cxn modelId="{9C8CD15D-927C-4D07-B598-AA33AAFD0878}" type="presParOf" srcId="{1E1454B7-ECE6-4E80-93EC-E8B47B50AA5F}" destId="{4753F710-6856-46CC-9B98-1916DF4807AF}" srcOrd="0" destOrd="0" presId="urn:microsoft.com/office/officeart/2018/2/layout/IconCircleList"/>
    <dgm:cxn modelId="{CECC1AC1-56BB-4584-8826-AB1EB7934716}" type="presParOf" srcId="{1E1454B7-ECE6-4E80-93EC-E8B47B50AA5F}" destId="{7E8FDD84-2C87-4A6A-8ED6-E3826432ABD2}" srcOrd="1" destOrd="0" presId="urn:microsoft.com/office/officeart/2018/2/layout/IconCircleList"/>
    <dgm:cxn modelId="{45A38A0B-C1CA-4508-A0DB-434761A79C08}" type="presParOf" srcId="{1E1454B7-ECE6-4E80-93EC-E8B47B50AA5F}" destId="{7E358651-E403-4C02-A1F3-FE866B47894E}" srcOrd="2" destOrd="0" presId="urn:microsoft.com/office/officeart/2018/2/layout/IconCircleList"/>
    <dgm:cxn modelId="{28F00D3D-5292-43CA-9F88-EFCBB5E3621B}" type="presParOf" srcId="{1E1454B7-ECE6-4E80-93EC-E8B47B50AA5F}" destId="{A9934EE7-C2F1-466D-89E4-73FD648CEAA5}" srcOrd="3" destOrd="0" presId="urn:microsoft.com/office/officeart/2018/2/layout/IconCircleList"/>
    <dgm:cxn modelId="{950FA2A3-CB1A-49BD-9DC5-138F003A36D4}" type="presParOf" srcId="{04A85BD1-1118-48B3-A092-58D2E84C1CF6}" destId="{2C65ACC1-0CF5-4057-94E9-67694233626E}" srcOrd="1" destOrd="0" presId="urn:microsoft.com/office/officeart/2018/2/layout/IconCircleList"/>
    <dgm:cxn modelId="{DC441C00-5500-4325-9444-80CADABD3ECB}" type="presParOf" srcId="{04A85BD1-1118-48B3-A092-58D2E84C1CF6}" destId="{A6755B4C-6813-4F5E-962A-4BBB7A8217EB}" srcOrd="2" destOrd="0" presId="urn:microsoft.com/office/officeart/2018/2/layout/IconCircleList"/>
    <dgm:cxn modelId="{75C6C8DA-3C03-4EBB-BCAE-84EFA513E9E2}" type="presParOf" srcId="{A6755B4C-6813-4F5E-962A-4BBB7A8217EB}" destId="{AB7628B0-5786-4BB3-AF49-57DA0AC94DBD}" srcOrd="0" destOrd="0" presId="urn:microsoft.com/office/officeart/2018/2/layout/IconCircleList"/>
    <dgm:cxn modelId="{5E180423-2311-49B2-8199-B0A2A469D8B7}" type="presParOf" srcId="{A6755B4C-6813-4F5E-962A-4BBB7A8217EB}" destId="{7AF1E174-9BFC-46CD-9578-641FFC7E2441}" srcOrd="1" destOrd="0" presId="urn:microsoft.com/office/officeart/2018/2/layout/IconCircleList"/>
    <dgm:cxn modelId="{6E974E63-1E71-497A-A989-9E7B58AD3D13}" type="presParOf" srcId="{A6755B4C-6813-4F5E-962A-4BBB7A8217EB}" destId="{9F9E66FC-97FD-473A-B6C4-460F20300758}" srcOrd="2" destOrd="0" presId="urn:microsoft.com/office/officeart/2018/2/layout/IconCircleList"/>
    <dgm:cxn modelId="{4CE3BD8A-6568-41E5-88BA-5AA8F90F4196}" type="presParOf" srcId="{A6755B4C-6813-4F5E-962A-4BBB7A8217EB}" destId="{C7FEF95A-62E1-4F9C-B02D-50E39DD320F3}" srcOrd="3" destOrd="0" presId="urn:microsoft.com/office/officeart/2018/2/layout/IconCircleList"/>
    <dgm:cxn modelId="{562B91C9-2964-4743-9F0E-DC067C417E8C}" type="presParOf" srcId="{04A85BD1-1118-48B3-A092-58D2E84C1CF6}" destId="{AF4DF25F-78D4-4733-949C-5497A7CD2984}" srcOrd="3" destOrd="0" presId="urn:microsoft.com/office/officeart/2018/2/layout/IconCircleList"/>
    <dgm:cxn modelId="{ECC32F35-0C09-4B30-8E92-30F121F2F41E}" type="presParOf" srcId="{04A85BD1-1118-48B3-A092-58D2E84C1CF6}" destId="{A8562BF2-42CD-42E7-A737-6C4B276DB3E8}" srcOrd="4" destOrd="0" presId="urn:microsoft.com/office/officeart/2018/2/layout/IconCircleList"/>
    <dgm:cxn modelId="{83E56DBA-449B-4F3A-A650-5CD55246AD28}" type="presParOf" srcId="{A8562BF2-42CD-42E7-A737-6C4B276DB3E8}" destId="{1F48EC8B-8079-4B19-89C8-CACE1E9AEF89}" srcOrd="0" destOrd="0" presId="urn:microsoft.com/office/officeart/2018/2/layout/IconCircleList"/>
    <dgm:cxn modelId="{659FFDA5-7C1E-4BA3-ADC5-CF48CE843BE5}" type="presParOf" srcId="{A8562BF2-42CD-42E7-A737-6C4B276DB3E8}" destId="{DBA378C8-5E4A-40C2-9AEC-47AD6CD8978A}" srcOrd="1" destOrd="0" presId="urn:microsoft.com/office/officeart/2018/2/layout/IconCircleList"/>
    <dgm:cxn modelId="{134D03D2-BFB8-4FF6-B870-7A5543D44B19}" type="presParOf" srcId="{A8562BF2-42CD-42E7-A737-6C4B276DB3E8}" destId="{110D27D4-8494-4AFD-9573-F9DC55C99DDC}" srcOrd="2" destOrd="0" presId="urn:microsoft.com/office/officeart/2018/2/layout/IconCircleList"/>
    <dgm:cxn modelId="{89D79072-8C20-4212-8E6E-ECB5F768B0C6}" type="presParOf" srcId="{A8562BF2-42CD-42E7-A737-6C4B276DB3E8}" destId="{9ECC1BD3-57B5-43DB-A01C-C51C29C07E9F}" srcOrd="3" destOrd="0" presId="urn:microsoft.com/office/officeart/2018/2/layout/IconCircleList"/>
    <dgm:cxn modelId="{A705CC98-752D-4172-9B01-2F01CB2A4B23}" type="presParOf" srcId="{04A85BD1-1118-48B3-A092-58D2E84C1CF6}" destId="{B26BFC76-1D05-4340-B10C-0284C991485E}" srcOrd="5" destOrd="0" presId="urn:microsoft.com/office/officeart/2018/2/layout/IconCircleList"/>
    <dgm:cxn modelId="{1219A7CF-E115-4022-B521-49A1684A0AE4}" type="presParOf" srcId="{04A85BD1-1118-48B3-A092-58D2E84C1CF6}" destId="{9D44C551-B0E3-4954-8D73-679A6CC40763}" srcOrd="6" destOrd="0" presId="urn:microsoft.com/office/officeart/2018/2/layout/IconCircleList"/>
    <dgm:cxn modelId="{84715575-6F2E-40B3-93FC-BF591F7F23FE}" type="presParOf" srcId="{9D44C551-B0E3-4954-8D73-679A6CC40763}" destId="{A367FCD7-85CE-46D6-8CE7-93C67C48ECC5}" srcOrd="0" destOrd="0" presId="urn:microsoft.com/office/officeart/2018/2/layout/IconCircleList"/>
    <dgm:cxn modelId="{E1B39EA9-FA0E-4EFB-A84E-C10E5F5A5DD8}" type="presParOf" srcId="{9D44C551-B0E3-4954-8D73-679A6CC40763}" destId="{DAF70B2A-4F7B-488D-8AF7-2837698B4851}" srcOrd="1" destOrd="0" presId="urn:microsoft.com/office/officeart/2018/2/layout/IconCircleList"/>
    <dgm:cxn modelId="{9953D0BD-83CA-4432-A5BA-58CAE5A9052E}" type="presParOf" srcId="{9D44C551-B0E3-4954-8D73-679A6CC40763}" destId="{A23A635E-D599-4C60-90EF-B37E560B4D58}" srcOrd="2" destOrd="0" presId="urn:microsoft.com/office/officeart/2018/2/layout/IconCircleList"/>
    <dgm:cxn modelId="{F0A63D29-3BDE-4B37-828E-4901BBCE988C}" type="presParOf" srcId="{9D44C551-B0E3-4954-8D73-679A6CC40763}" destId="{FAE77739-DB71-44A7-A28B-F6F0AC25B863}" srcOrd="3" destOrd="0" presId="urn:microsoft.com/office/officeart/2018/2/layout/IconCircleList"/>
    <dgm:cxn modelId="{664E7B44-BE9D-47A8-B663-58625EFC97E9}" type="presParOf" srcId="{04A85BD1-1118-48B3-A092-58D2E84C1CF6}" destId="{3CC650E0-11C0-4E03-A3EB-45A60A9A29ED}" srcOrd="7" destOrd="0" presId="urn:microsoft.com/office/officeart/2018/2/layout/IconCircleList"/>
    <dgm:cxn modelId="{A3F9F879-1B24-4440-9DC1-AF949293D41F}" type="presParOf" srcId="{04A85BD1-1118-48B3-A092-58D2E84C1CF6}" destId="{8A778657-D16D-4B44-884B-B7725C7989D9}" srcOrd="8" destOrd="0" presId="urn:microsoft.com/office/officeart/2018/2/layout/IconCircleList"/>
    <dgm:cxn modelId="{02F399A5-4496-4EAE-8694-2330ED224ABA}" type="presParOf" srcId="{8A778657-D16D-4B44-884B-B7725C7989D9}" destId="{23CA81C1-5B5B-4B17-9BCC-A39B77B21C2B}" srcOrd="0" destOrd="0" presId="urn:microsoft.com/office/officeart/2018/2/layout/IconCircleList"/>
    <dgm:cxn modelId="{17884BE3-E08F-4CE0-8952-3A67EF50CE94}" type="presParOf" srcId="{8A778657-D16D-4B44-884B-B7725C7989D9}" destId="{96F90E98-6844-4B2C-912A-2F338128A810}" srcOrd="1" destOrd="0" presId="urn:microsoft.com/office/officeart/2018/2/layout/IconCircleList"/>
    <dgm:cxn modelId="{CFFF63F4-2906-4FEC-8F10-F3E5145A6346}" type="presParOf" srcId="{8A778657-D16D-4B44-884B-B7725C7989D9}" destId="{A1B49E6B-FC90-40EB-8E1F-9F7C879A9814}" srcOrd="2" destOrd="0" presId="urn:microsoft.com/office/officeart/2018/2/layout/IconCircleList"/>
    <dgm:cxn modelId="{F879DB2A-60EF-44A7-A822-31EAB7401832}" type="presParOf" srcId="{8A778657-D16D-4B44-884B-B7725C7989D9}" destId="{A247904A-83B7-46AE-9571-375619F531AA}" srcOrd="3" destOrd="0" presId="urn:microsoft.com/office/officeart/2018/2/layout/IconCircleList"/>
    <dgm:cxn modelId="{82B48741-FF9F-433D-8210-FCAF52C6B3DE}" type="presParOf" srcId="{04A85BD1-1118-48B3-A092-58D2E84C1CF6}" destId="{6C35D75D-C197-4A8E-8626-FEFC74262CB2}" srcOrd="9" destOrd="0" presId="urn:microsoft.com/office/officeart/2018/2/layout/IconCircleList"/>
    <dgm:cxn modelId="{28EBDC5E-BB7F-4F69-BC90-F4D9BF43D3D6}" type="presParOf" srcId="{04A85BD1-1118-48B3-A092-58D2E84C1CF6}" destId="{F87C8174-6956-41EB-B956-AFE23F78A6AE}" srcOrd="10" destOrd="0" presId="urn:microsoft.com/office/officeart/2018/2/layout/IconCircleList"/>
    <dgm:cxn modelId="{E4E373FA-F1F6-4926-9F95-19D70B0EC6DA}" type="presParOf" srcId="{F87C8174-6956-41EB-B956-AFE23F78A6AE}" destId="{6FE2C2D9-7514-4117-A239-CD3AB3642B94}" srcOrd="0" destOrd="0" presId="urn:microsoft.com/office/officeart/2018/2/layout/IconCircleList"/>
    <dgm:cxn modelId="{D9DFF5CD-4F49-41A1-A21F-11EC2991998A}" type="presParOf" srcId="{F87C8174-6956-41EB-B956-AFE23F78A6AE}" destId="{C0905BDF-9140-4B53-B7D7-4F85B190AD48}" srcOrd="1" destOrd="0" presId="urn:microsoft.com/office/officeart/2018/2/layout/IconCircleList"/>
    <dgm:cxn modelId="{AD49CFDB-6BF5-408C-8225-81653BF94C8B}" type="presParOf" srcId="{F87C8174-6956-41EB-B956-AFE23F78A6AE}" destId="{9EA089DC-528F-48DB-A036-7DD3D4C83B94}" srcOrd="2" destOrd="0" presId="urn:microsoft.com/office/officeart/2018/2/layout/IconCircleList"/>
    <dgm:cxn modelId="{DDA60C50-5541-44F6-B778-1018FA95271E}" type="presParOf" srcId="{F87C8174-6956-41EB-B956-AFE23F78A6AE}" destId="{D959C30E-1094-4795-B487-B71B563B782B}"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3948D-9578-4474-9E9F-69D29A7CB133}" type="doc">
      <dgm:prSet loTypeId="urn:microsoft.com/office/officeart/2005/8/layout/process1" loCatId="process" qsTypeId="urn:microsoft.com/office/officeart/2005/8/quickstyle/simple5" qsCatId="simple" csTypeId="urn:microsoft.com/office/officeart/2005/8/colors/colorful1" csCatId="colorful" phldr="1"/>
      <dgm:spPr/>
      <dgm:t>
        <a:bodyPr/>
        <a:lstStyle/>
        <a:p>
          <a:endParaRPr lang="en-US"/>
        </a:p>
      </dgm:t>
    </dgm:pt>
    <dgm:pt modelId="{FC44D94B-A462-4BCE-B21A-875CF2A8CD10}">
      <dgm:prSet/>
      <dgm:spPr/>
      <dgm:t>
        <a:bodyPr/>
        <a:lstStyle/>
        <a:p>
          <a:r>
            <a:rPr lang="en-US" b="1" dirty="0"/>
            <a:t>Hours of Work</a:t>
          </a:r>
        </a:p>
        <a:p>
          <a:r>
            <a:rPr lang="en-US" dirty="0"/>
            <a:t>Employers shall not require workers to work more than the regular and overtime hours allowed by the law of the country where the workers are employed. The regular work week shall not exceed 48 hours. Employers shall allow workers at least 24 consecutive hours of rest in every seven-day period. All overtime work shall be consensual. Employers shall not request overtime on a regular basis and shall compensate all overtime work at a premium rate. Other than in exceptional circumstances, the sum of regular and overtime hours in a week shall not exceed 60 hours.</a:t>
          </a:r>
        </a:p>
      </dgm:t>
    </dgm:pt>
    <dgm:pt modelId="{3351F70E-7054-44EB-96DD-55575172C0B8}" type="parTrans" cxnId="{C94A8646-DE82-4195-A245-BCD9DA5D7235}">
      <dgm:prSet/>
      <dgm:spPr/>
      <dgm:t>
        <a:bodyPr/>
        <a:lstStyle/>
        <a:p>
          <a:endParaRPr lang="en-US"/>
        </a:p>
      </dgm:t>
    </dgm:pt>
    <dgm:pt modelId="{0A02A6D6-EC7A-4F69-9A27-78DA8E17CA94}" type="sibTrans" cxnId="{C94A8646-DE82-4195-A245-BCD9DA5D7235}">
      <dgm:prSet/>
      <dgm:spPr/>
      <dgm:t>
        <a:bodyPr/>
        <a:lstStyle/>
        <a:p>
          <a:endParaRPr lang="en-US" dirty="0"/>
        </a:p>
      </dgm:t>
    </dgm:pt>
    <dgm:pt modelId="{2E3EA5B0-62C0-4D70-9719-B9F525CF68C7}">
      <dgm:prSet/>
      <dgm:spPr/>
      <dgm:t>
        <a:bodyPr/>
        <a:lstStyle/>
        <a:p>
          <a:r>
            <a:rPr lang="en-US" b="1" dirty="0"/>
            <a:t>Compensation</a:t>
          </a:r>
        </a:p>
        <a:p>
          <a:r>
            <a:rPr lang="en-US" dirty="0"/>
            <a:t>Every worker has a right to compensation for a regular work week that is sufficient to meet the worker’s basic needs and provide some discretionary income. Employers shall pay at least the minimum wage or the appropriate prevailing wage, whichever is higher, comply with all legal requirements on wages, and provide any fringe benefits required by law or contract. Where compensation does not meet workers’ basic needs and provide some discretionary income, each employer shall work with the FLA to take appropriate actions that seek to progressively realize a level of compensation that does.</a:t>
          </a:r>
        </a:p>
      </dgm:t>
    </dgm:pt>
    <dgm:pt modelId="{5E7280E8-C411-4608-AFD4-E097C43F7B88}" type="parTrans" cxnId="{2A661DE3-6844-4746-BF0C-6F90803ED705}">
      <dgm:prSet/>
      <dgm:spPr/>
      <dgm:t>
        <a:bodyPr/>
        <a:lstStyle/>
        <a:p>
          <a:endParaRPr lang="en-US"/>
        </a:p>
      </dgm:t>
    </dgm:pt>
    <dgm:pt modelId="{566FF888-6ABA-4ECD-8CCE-3AA03F9140AB}" type="sibTrans" cxnId="{2A661DE3-6844-4746-BF0C-6F90803ED705}">
      <dgm:prSet/>
      <dgm:spPr/>
      <dgm:t>
        <a:bodyPr/>
        <a:lstStyle/>
        <a:p>
          <a:endParaRPr lang="en-US"/>
        </a:p>
      </dgm:t>
    </dgm:pt>
    <dgm:pt modelId="{670B8DCE-4E09-44D9-A96A-E72223BFC4F8}" type="pres">
      <dgm:prSet presAssocID="{D673948D-9578-4474-9E9F-69D29A7CB133}" presName="Name0" presStyleCnt="0">
        <dgm:presLayoutVars>
          <dgm:dir/>
          <dgm:resizeHandles val="exact"/>
        </dgm:presLayoutVars>
      </dgm:prSet>
      <dgm:spPr/>
    </dgm:pt>
    <dgm:pt modelId="{6DEFCF63-180A-44CC-A4DA-534B647AAB57}" type="pres">
      <dgm:prSet presAssocID="{FC44D94B-A462-4BCE-B21A-875CF2A8CD10}" presName="node" presStyleLbl="node1" presStyleIdx="0" presStyleCnt="2">
        <dgm:presLayoutVars>
          <dgm:bulletEnabled val="1"/>
        </dgm:presLayoutVars>
      </dgm:prSet>
      <dgm:spPr/>
    </dgm:pt>
    <dgm:pt modelId="{6858200D-175B-44F2-89F9-B4BE585E67D8}" type="pres">
      <dgm:prSet presAssocID="{0A02A6D6-EC7A-4F69-9A27-78DA8E17CA94}" presName="sibTrans" presStyleLbl="sibTrans2D1" presStyleIdx="0" presStyleCnt="1"/>
      <dgm:spPr/>
    </dgm:pt>
    <dgm:pt modelId="{9351F209-C079-4D25-A6ED-262E8E629A68}" type="pres">
      <dgm:prSet presAssocID="{0A02A6D6-EC7A-4F69-9A27-78DA8E17CA94}" presName="connectorText" presStyleLbl="sibTrans2D1" presStyleIdx="0" presStyleCnt="1"/>
      <dgm:spPr/>
    </dgm:pt>
    <dgm:pt modelId="{A2F33F68-9810-4802-BF08-ABDD88672C55}" type="pres">
      <dgm:prSet presAssocID="{2E3EA5B0-62C0-4D70-9719-B9F525CF68C7}" presName="node" presStyleLbl="node1" presStyleIdx="1" presStyleCnt="2" custLinFactNeighborX="117" custLinFactNeighborY="-873">
        <dgm:presLayoutVars>
          <dgm:bulletEnabled val="1"/>
        </dgm:presLayoutVars>
      </dgm:prSet>
      <dgm:spPr/>
    </dgm:pt>
  </dgm:ptLst>
  <dgm:cxnLst>
    <dgm:cxn modelId="{015C3805-04EB-4B99-AC55-A90815E93483}" type="presOf" srcId="{0A02A6D6-EC7A-4F69-9A27-78DA8E17CA94}" destId="{6858200D-175B-44F2-89F9-B4BE585E67D8}" srcOrd="0" destOrd="0" presId="urn:microsoft.com/office/officeart/2005/8/layout/process1"/>
    <dgm:cxn modelId="{C94A8646-DE82-4195-A245-BCD9DA5D7235}" srcId="{D673948D-9578-4474-9E9F-69D29A7CB133}" destId="{FC44D94B-A462-4BCE-B21A-875CF2A8CD10}" srcOrd="0" destOrd="0" parTransId="{3351F70E-7054-44EB-96DD-55575172C0B8}" sibTransId="{0A02A6D6-EC7A-4F69-9A27-78DA8E17CA94}"/>
    <dgm:cxn modelId="{8F79A967-09B0-4294-8F2A-A79A8699CCFF}" type="presOf" srcId="{FC44D94B-A462-4BCE-B21A-875CF2A8CD10}" destId="{6DEFCF63-180A-44CC-A4DA-534B647AAB57}" srcOrd="0" destOrd="0" presId="urn:microsoft.com/office/officeart/2005/8/layout/process1"/>
    <dgm:cxn modelId="{DE6DDD72-C9BC-498D-A6C3-B08CF7B56386}" type="presOf" srcId="{0A02A6D6-EC7A-4F69-9A27-78DA8E17CA94}" destId="{9351F209-C079-4D25-A6ED-262E8E629A68}" srcOrd="1" destOrd="0" presId="urn:microsoft.com/office/officeart/2005/8/layout/process1"/>
    <dgm:cxn modelId="{91776D91-F3B5-417D-B4CE-147CC0DEB276}" type="presOf" srcId="{D673948D-9578-4474-9E9F-69D29A7CB133}" destId="{670B8DCE-4E09-44D9-A96A-E72223BFC4F8}" srcOrd="0" destOrd="0" presId="urn:microsoft.com/office/officeart/2005/8/layout/process1"/>
    <dgm:cxn modelId="{70ACBDD9-698D-40A4-8B06-AB6B48CBD831}" type="presOf" srcId="{2E3EA5B0-62C0-4D70-9719-B9F525CF68C7}" destId="{A2F33F68-9810-4802-BF08-ABDD88672C55}" srcOrd="0" destOrd="0" presId="urn:microsoft.com/office/officeart/2005/8/layout/process1"/>
    <dgm:cxn modelId="{2A661DE3-6844-4746-BF0C-6F90803ED705}" srcId="{D673948D-9578-4474-9E9F-69D29A7CB133}" destId="{2E3EA5B0-62C0-4D70-9719-B9F525CF68C7}" srcOrd="1" destOrd="0" parTransId="{5E7280E8-C411-4608-AFD4-E097C43F7B88}" sibTransId="{566FF888-6ABA-4ECD-8CCE-3AA03F9140AB}"/>
    <dgm:cxn modelId="{C8A676E4-BB6E-410E-A3CE-4A5AC760E2E6}" type="presParOf" srcId="{670B8DCE-4E09-44D9-A96A-E72223BFC4F8}" destId="{6DEFCF63-180A-44CC-A4DA-534B647AAB57}" srcOrd="0" destOrd="0" presId="urn:microsoft.com/office/officeart/2005/8/layout/process1"/>
    <dgm:cxn modelId="{859BCF43-2F8F-4321-9498-618BE0D1FF5A}" type="presParOf" srcId="{670B8DCE-4E09-44D9-A96A-E72223BFC4F8}" destId="{6858200D-175B-44F2-89F9-B4BE585E67D8}" srcOrd="1" destOrd="0" presId="urn:microsoft.com/office/officeart/2005/8/layout/process1"/>
    <dgm:cxn modelId="{1C2EABCC-4452-47A6-9F78-14F4C6EDA8C3}" type="presParOf" srcId="{6858200D-175B-44F2-89F9-B4BE585E67D8}" destId="{9351F209-C079-4D25-A6ED-262E8E629A68}" srcOrd="0" destOrd="0" presId="urn:microsoft.com/office/officeart/2005/8/layout/process1"/>
    <dgm:cxn modelId="{01606109-15B0-4DF6-A4E7-78B8EDA79C56}" type="presParOf" srcId="{670B8DCE-4E09-44D9-A96A-E72223BFC4F8}" destId="{A2F33F68-9810-4802-BF08-ABDD88672C55}"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3F710-6856-46CC-9B98-1916DF4807AF}">
      <dsp:nvSpPr>
        <dsp:cNvPr id="0" name=""/>
        <dsp:cNvSpPr/>
      </dsp:nvSpPr>
      <dsp:spPr>
        <a:xfrm>
          <a:off x="149921" y="284341"/>
          <a:ext cx="1007085" cy="10070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8FDD84-2C87-4A6A-8ED6-E3826432ABD2}">
      <dsp:nvSpPr>
        <dsp:cNvPr id="0" name=""/>
        <dsp:cNvSpPr/>
      </dsp:nvSpPr>
      <dsp:spPr>
        <a:xfrm>
          <a:off x="361409" y="495829"/>
          <a:ext cx="584109" cy="584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34EE7-C2F1-466D-89E4-73FD648CEAA5}">
      <dsp:nvSpPr>
        <dsp:cNvPr id="0" name=""/>
        <dsp:cNvSpPr/>
      </dsp:nvSpPr>
      <dsp:spPr>
        <a:xfrm>
          <a:off x="1372811" y="284341"/>
          <a:ext cx="2373844" cy="1007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Weekly attendance reports are due on every Monday morning by 9am.</a:t>
          </a:r>
          <a:endParaRPr lang="en-US" sz="1200" kern="1200" dirty="0">
            <a:latin typeface="Times New Roman" panose="02020603050405020304" pitchFamily="18" charset="0"/>
            <a:cs typeface="Times New Roman" panose="02020603050405020304" pitchFamily="18" charset="0"/>
          </a:endParaRPr>
        </a:p>
      </dsp:txBody>
      <dsp:txXfrm>
        <a:off x="1372811" y="284341"/>
        <a:ext cx="2373844" cy="1007085"/>
      </dsp:txXfrm>
    </dsp:sp>
    <dsp:sp modelId="{AB7628B0-5786-4BB3-AF49-57DA0AC94DBD}">
      <dsp:nvSpPr>
        <dsp:cNvPr id="0" name=""/>
        <dsp:cNvSpPr/>
      </dsp:nvSpPr>
      <dsp:spPr>
        <a:xfrm>
          <a:off x="4160280" y="284341"/>
          <a:ext cx="1007085" cy="10070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1E174-9BFC-46CD-9578-641FFC7E2441}">
      <dsp:nvSpPr>
        <dsp:cNvPr id="0" name=""/>
        <dsp:cNvSpPr/>
      </dsp:nvSpPr>
      <dsp:spPr>
        <a:xfrm>
          <a:off x="4371768" y="495829"/>
          <a:ext cx="584109" cy="584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FEF95A-62E1-4F9C-B02D-50E39DD320F3}">
      <dsp:nvSpPr>
        <dsp:cNvPr id="0" name=""/>
        <dsp:cNvSpPr/>
      </dsp:nvSpPr>
      <dsp:spPr>
        <a:xfrm>
          <a:off x="5383169" y="284341"/>
          <a:ext cx="2373844" cy="1007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A report of daily quota expectations are provided to all managers.</a:t>
          </a:r>
          <a:endParaRPr lang="en-US" sz="1100" kern="1200" dirty="0"/>
        </a:p>
      </dsp:txBody>
      <dsp:txXfrm>
        <a:off x="5383169" y="284341"/>
        <a:ext cx="2373844" cy="1007085"/>
      </dsp:txXfrm>
    </dsp:sp>
    <dsp:sp modelId="{1F48EC8B-8079-4B19-89C8-CACE1E9AEF89}">
      <dsp:nvSpPr>
        <dsp:cNvPr id="0" name=""/>
        <dsp:cNvSpPr/>
      </dsp:nvSpPr>
      <dsp:spPr>
        <a:xfrm>
          <a:off x="149921" y="2216107"/>
          <a:ext cx="1007085" cy="10070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378C8-5E4A-40C2-9AEC-47AD6CD8978A}">
      <dsp:nvSpPr>
        <dsp:cNvPr id="0" name=""/>
        <dsp:cNvSpPr/>
      </dsp:nvSpPr>
      <dsp:spPr>
        <a:xfrm>
          <a:off x="361409" y="2427595"/>
          <a:ext cx="584109" cy="584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CC1BD3-57B5-43DB-A01C-C51C29C07E9F}">
      <dsp:nvSpPr>
        <dsp:cNvPr id="0" name=""/>
        <dsp:cNvSpPr/>
      </dsp:nvSpPr>
      <dsp:spPr>
        <a:xfrm>
          <a:off x="1372811" y="2216107"/>
          <a:ext cx="2373844" cy="1007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Discrepancies should be resolved or addressed within two days.</a:t>
          </a:r>
          <a:endParaRPr lang="en-US" sz="1100" kern="1200" dirty="0"/>
        </a:p>
      </dsp:txBody>
      <dsp:txXfrm>
        <a:off x="1372811" y="2216107"/>
        <a:ext cx="2373844" cy="1007085"/>
      </dsp:txXfrm>
    </dsp:sp>
    <dsp:sp modelId="{A367FCD7-85CE-46D6-8CE7-93C67C48ECC5}">
      <dsp:nvSpPr>
        <dsp:cNvPr id="0" name=""/>
        <dsp:cNvSpPr/>
      </dsp:nvSpPr>
      <dsp:spPr>
        <a:xfrm>
          <a:off x="4160280" y="2216107"/>
          <a:ext cx="1007085" cy="10070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F70B2A-4F7B-488D-8AF7-2837698B4851}">
      <dsp:nvSpPr>
        <dsp:cNvPr id="0" name=""/>
        <dsp:cNvSpPr/>
      </dsp:nvSpPr>
      <dsp:spPr>
        <a:xfrm>
          <a:off x="4371768" y="2427595"/>
          <a:ext cx="584109" cy="584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77739-DB71-44A7-A28B-F6F0AC25B863}">
      <dsp:nvSpPr>
        <dsp:cNvPr id="0" name=""/>
        <dsp:cNvSpPr/>
      </dsp:nvSpPr>
      <dsp:spPr>
        <a:xfrm>
          <a:off x="5383169" y="2216107"/>
          <a:ext cx="2373844" cy="1007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Any on the job injuries should be reported and documented immediately.</a:t>
          </a:r>
          <a:endParaRPr lang="en-US" sz="1100" kern="1200" dirty="0"/>
        </a:p>
      </dsp:txBody>
      <dsp:txXfrm>
        <a:off x="5383169" y="2216107"/>
        <a:ext cx="2373844" cy="1007085"/>
      </dsp:txXfrm>
    </dsp:sp>
    <dsp:sp modelId="{23CA81C1-5B5B-4B17-9BCC-A39B77B21C2B}">
      <dsp:nvSpPr>
        <dsp:cNvPr id="0" name=""/>
        <dsp:cNvSpPr/>
      </dsp:nvSpPr>
      <dsp:spPr>
        <a:xfrm>
          <a:off x="149921" y="4147874"/>
          <a:ext cx="1007085" cy="10070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F90E98-6844-4B2C-912A-2F338128A810}">
      <dsp:nvSpPr>
        <dsp:cNvPr id="0" name=""/>
        <dsp:cNvSpPr/>
      </dsp:nvSpPr>
      <dsp:spPr>
        <a:xfrm>
          <a:off x="361409" y="4359362"/>
          <a:ext cx="584109" cy="5841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47904A-83B7-46AE-9571-375619F531AA}">
      <dsp:nvSpPr>
        <dsp:cNvPr id="0" name=""/>
        <dsp:cNvSpPr/>
      </dsp:nvSpPr>
      <dsp:spPr>
        <a:xfrm>
          <a:off x="1372811" y="4147874"/>
          <a:ext cx="2373844" cy="1007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Any company expenses should be reported within 48 hours with documented reasoning.</a:t>
          </a:r>
          <a:endParaRPr lang="en-US" sz="1100" kern="1200" dirty="0"/>
        </a:p>
      </dsp:txBody>
      <dsp:txXfrm>
        <a:off x="1372811" y="4147874"/>
        <a:ext cx="2373844" cy="1007085"/>
      </dsp:txXfrm>
    </dsp:sp>
    <dsp:sp modelId="{6FE2C2D9-7514-4117-A239-CD3AB3642B94}">
      <dsp:nvSpPr>
        <dsp:cNvPr id="0" name=""/>
        <dsp:cNvSpPr/>
      </dsp:nvSpPr>
      <dsp:spPr>
        <a:xfrm>
          <a:off x="4160280" y="4147874"/>
          <a:ext cx="1007085" cy="10070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05BDF-9140-4B53-B7D7-4F85B190AD48}">
      <dsp:nvSpPr>
        <dsp:cNvPr id="0" name=""/>
        <dsp:cNvSpPr/>
      </dsp:nvSpPr>
      <dsp:spPr>
        <a:xfrm>
          <a:off x="4371768" y="4359362"/>
          <a:ext cx="584109" cy="5841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59C30E-1094-4795-B487-B71B563B782B}">
      <dsp:nvSpPr>
        <dsp:cNvPr id="0" name=""/>
        <dsp:cNvSpPr/>
      </dsp:nvSpPr>
      <dsp:spPr>
        <a:xfrm>
          <a:off x="5383169" y="4147874"/>
          <a:ext cx="2373844" cy="1007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Insurance eligibility is offered after 90 days of service and change request will only be considered in November for upcoming year, through the HR department.</a:t>
          </a:r>
          <a:endParaRPr lang="en-US" sz="1100" kern="1200" dirty="0"/>
        </a:p>
      </dsp:txBody>
      <dsp:txXfrm>
        <a:off x="5383169" y="4147874"/>
        <a:ext cx="2373844" cy="1007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FCF63-180A-44CC-A4DA-534B647AAB57}">
      <dsp:nvSpPr>
        <dsp:cNvPr id="0" name=""/>
        <dsp:cNvSpPr/>
      </dsp:nvSpPr>
      <dsp:spPr>
        <a:xfrm>
          <a:off x="2052" y="0"/>
          <a:ext cx="4375979" cy="267004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Hours of Work</a:t>
          </a:r>
        </a:p>
        <a:p>
          <a:pPr marL="0" lvl="0" indent="0" algn="ctr" defTabSz="577850">
            <a:lnSpc>
              <a:spcPct val="90000"/>
            </a:lnSpc>
            <a:spcBef>
              <a:spcPct val="0"/>
            </a:spcBef>
            <a:spcAft>
              <a:spcPct val="35000"/>
            </a:spcAft>
            <a:buNone/>
          </a:pPr>
          <a:r>
            <a:rPr lang="en-US" sz="1300" kern="1200" dirty="0"/>
            <a:t>Employers shall not require workers to work more than the regular and overtime hours allowed by the law of the country where the workers are employed. The regular work week shall not exceed 48 hours. Employers shall allow workers at least 24 consecutive hours of rest in every seven-day period. All overtime work shall be consensual. Employers shall not request overtime on a regular basis and shall compensate all overtime work at a premium rate. Other than in exceptional circumstances, the sum of regular and overtime hours in a week shall not exceed 60 hours.</a:t>
          </a:r>
        </a:p>
      </dsp:txBody>
      <dsp:txXfrm>
        <a:off x="80255" y="78203"/>
        <a:ext cx="4219573" cy="2513642"/>
      </dsp:txXfrm>
    </dsp:sp>
    <dsp:sp modelId="{6858200D-175B-44F2-89F9-B4BE585E67D8}">
      <dsp:nvSpPr>
        <dsp:cNvPr id="0" name=""/>
        <dsp:cNvSpPr/>
      </dsp:nvSpPr>
      <dsp:spPr>
        <a:xfrm>
          <a:off x="4816141" y="792402"/>
          <a:ext cx="928793" cy="1085243"/>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816141" y="1009451"/>
        <a:ext cx="650155" cy="651145"/>
      </dsp:txXfrm>
    </dsp:sp>
    <dsp:sp modelId="{A2F33F68-9810-4802-BF08-ABDD88672C55}">
      <dsp:nvSpPr>
        <dsp:cNvPr id="0" name=""/>
        <dsp:cNvSpPr/>
      </dsp:nvSpPr>
      <dsp:spPr>
        <a:xfrm>
          <a:off x="6130471" y="0"/>
          <a:ext cx="4375979" cy="267004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Compensation</a:t>
          </a:r>
        </a:p>
        <a:p>
          <a:pPr marL="0" lvl="0" indent="0" algn="ctr" defTabSz="577850">
            <a:lnSpc>
              <a:spcPct val="90000"/>
            </a:lnSpc>
            <a:spcBef>
              <a:spcPct val="0"/>
            </a:spcBef>
            <a:spcAft>
              <a:spcPct val="35000"/>
            </a:spcAft>
            <a:buNone/>
          </a:pPr>
          <a:r>
            <a:rPr lang="en-US" sz="1300" kern="1200" dirty="0"/>
            <a:t>Every worker has a right to compensation for a regular work week that is sufficient to meet the worker’s basic needs and provide some discretionary income. Employers shall pay at least the minimum wage or the appropriate prevailing wage, whichever is higher, comply with all legal requirements on wages, and provide any fringe benefits required by law or contract. Where compensation does not meet workers’ basic needs and provide some discretionary income, each employer shall work with the FLA to take appropriate actions that seek to progressively realize a level of compensation that does.</a:t>
          </a:r>
        </a:p>
      </dsp:txBody>
      <dsp:txXfrm>
        <a:off x="6208674" y="78203"/>
        <a:ext cx="4219573" cy="251364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2F17003-B230-4B94-A117-291433B658E5}" type="datetimeFigureOut">
              <a:rPr lang="en-US" smtClean="0"/>
              <a:t>6/29/2020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AF414D3-911C-45BD-838D-41597B8C1E54}" type="slidenum">
              <a:rPr lang="en-US" smtClean="0"/>
              <a:t>‹#›</a:t>
            </a:fld>
            <a:endParaRPr lang="en-US" dirty="0"/>
          </a:p>
        </p:txBody>
      </p:sp>
    </p:spTree>
    <p:extLst>
      <p:ext uri="{BB962C8B-B14F-4D97-AF65-F5344CB8AC3E}">
        <p14:creationId xmlns:p14="http://schemas.microsoft.com/office/powerpoint/2010/main" val="254110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Compensation and Benefits presentation for GGL, Glitz and Glamour Inc.</a:t>
            </a:r>
          </a:p>
        </p:txBody>
      </p:sp>
      <p:sp>
        <p:nvSpPr>
          <p:cNvPr id="4" name="Slide Number Placeholder 3"/>
          <p:cNvSpPr>
            <a:spLocks noGrp="1"/>
          </p:cNvSpPr>
          <p:nvPr>
            <p:ph type="sldNum" sz="quarter" idx="5"/>
          </p:nvPr>
        </p:nvSpPr>
        <p:spPr/>
        <p:txBody>
          <a:bodyPr/>
          <a:lstStyle/>
          <a:p>
            <a:fld id="{6AF414D3-911C-45BD-838D-41597B8C1E54}" type="slidenum">
              <a:rPr lang="en-US" smtClean="0"/>
              <a:t>1</a:t>
            </a:fld>
            <a:endParaRPr lang="en-US" dirty="0"/>
          </a:p>
        </p:txBody>
      </p:sp>
    </p:spTree>
    <p:extLst>
      <p:ext uri="{BB962C8B-B14F-4D97-AF65-F5344CB8AC3E}">
        <p14:creationId xmlns:p14="http://schemas.microsoft.com/office/powerpoint/2010/main" val="264793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Standardize employee list of the attendance policy emphasizing the areas of conflict.  To improve employee productivity, reduce absenteeism, and set clear and consistent expectations for employees.</a:t>
            </a:r>
          </a:p>
        </p:txBody>
      </p:sp>
      <p:sp>
        <p:nvSpPr>
          <p:cNvPr id="4" name="Slide Number Placeholder 3"/>
          <p:cNvSpPr>
            <a:spLocks noGrp="1"/>
          </p:cNvSpPr>
          <p:nvPr>
            <p:ph type="sldNum" sz="quarter" idx="5"/>
          </p:nvPr>
        </p:nvSpPr>
        <p:spPr/>
        <p:txBody>
          <a:bodyPr/>
          <a:lstStyle/>
          <a:p>
            <a:fld id="{6AF414D3-911C-45BD-838D-41597B8C1E54}" type="slidenum">
              <a:rPr lang="en-US" smtClean="0"/>
              <a:t>2</a:t>
            </a:fld>
            <a:endParaRPr lang="en-US" dirty="0"/>
          </a:p>
        </p:txBody>
      </p:sp>
    </p:spTree>
    <p:extLst>
      <p:ext uri="{BB962C8B-B14F-4D97-AF65-F5344CB8AC3E}">
        <p14:creationId xmlns:p14="http://schemas.microsoft.com/office/powerpoint/2010/main" val="267328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Glitz &amp; Glamour the human resources department will be available for administering employee benefits and payroll inquires.  Twelve weeks are aloud for FMLA leave non-paid for a period of an year.</a:t>
            </a:r>
          </a:p>
        </p:txBody>
      </p:sp>
      <p:sp>
        <p:nvSpPr>
          <p:cNvPr id="4" name="Slide Number Placeholder 3"/>
          <p:cNvSpPr>
            <a:spLocks noGrp="1"/>
          </p:cNvSpPr>
          <p:nvPr>
            <p:ph type="sldNum" sz="quarter" idx="5"/>
          </p:nvPr>
        </p:nvSpPr>
        <p:spPr/>
        <p:txBody>
          <a:bodyPr/>
          <a:lstStyle/>
          <a:p>
            <a:fld id="{6AF414D3-911C-45BD-838D-41597B8C1E54}" type="slidenum">
              <a:rPr lang="en-US" smtClean="0"/>
              <a:t>3</a:t>
            </a:fld>
            <a:endParaRPr lang="en-US" dirty="0"/>
          </a:p>
        </p:txBody>
      </p:sp>
    </p:spTree>
    <p:extLst>
      <p:ext uri="{BB962C8B-B14F-4D97-AF65-F5344CB8AC3E}">
        <p14:creationId xmlns:p14="http://schemas.microsoft.com/office/powerpoint/2010/main" val="316335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steps of ethics at Glitz and Glamour.  The organizational goals and influences to maintain a consistent culture of employees.</a:t>
            </a:r>
          </a:p>
        </p:txBody>
      </p:sp>
      <p:sp>
        <p:nvSpPr>
          <p:cNvPr id="4" name="Slide Number Placeholder 3"/>
          <p:cNvSpPr>
            <a:spLocks noGrp="1"/>
          </p:cNvSpPr>
          <p:nvPr>
            <p:ph type="sldNum" sz="quarter" idx="5"/>
          </p:nvPr>
        </p:nvSpPr>
        <p:spPr/>
        <p:txBody>
          <a:bodyPr/>
          <a:lstStyle/>
          <a:p>
            <a:fld id="{6AF414D3-911C-45BD-838D-41597B8C1E54}" type="slidenum">
              <a:rPr lang="en-US" smtClean="0"/>
              <a:t>5</a:t>
            </a:fld>
            <a:endParaRPr lang="en-US" dirty="0"/>
          </a:p>
        </p:txBody>
      </p:sp>
    </p:spTree>
    <p:extLst>
      <p:ext uri="{BB962C8B-B14F-4D97-AF65-F5344CB8AC3E}">
        <p14:creationId xmlns:p14="http://schemas.microsoft.com/office/powerpoint/2010/main" val="143696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Equal Pay Act and The Fair Labor Standard Act.  The two most important components of attendance guidelines for accounts payable.</a:t>
            </a:r>
          </a:p>
        </p:txBody>
      </p:sp>
      <p:sp>
        <p:nvSpPr>
          <p:cNvPr id="4" name="Slide Number Placeholder 3"/>
          <p:cNvSpPr>
            <a:spLocks noGrp="1"/>
          </p:cNvSpPr>
          <p:nvPr>
            <p:ph type="sldNum" sz="quarter" idx="5"/>
          </p:nvPr>
        </p:nvSpPr>
        <p:spPr/>
        <p:txBody>
          <a:bodyPr/>
          <a:lstStyle/>
          <a:p>
            <a:fld id="{6AF414D3-911C-45BD-838D-41597B8C1E54}" type="slidenum">
              <a:rPr lang="en-US" smtClean="0"/>
              <a:t>6</a:t>
            </a:fld>
            <a:endParaRPr lang="en-US" dirty="0"/>
          </a:p>
        </p:txBody>
      </p:sp>
    </p:spTree>
    <p:extLst>
      <p:ext uri="{BB962C8B-B14F-4D97-AF65-F5344CB8AC3E}">
        <p14:creationId xmlns:p14="http://schemas.microsoft.com/office/powerpoint/2010/main" val="41517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law of ethical actions of employee pay structures.</a:t>
            </a:r>
          </a:p>
        </p:txBody>
      </p:sp>
      <p:sp>
        <p:nvSpPr>
          <p:cNvPr id="4" name="Slide Number Placeholder 3"/>
          <p:cNvSpPr>
            <a:spLocks noGrp="1"/>
          </p:cNvSpPr>
          <p:nvPr>
            <p:ph type="sldNum" sz="quarter" idx="5"/>
          </p:nvPr>
        </p:nvSpPr>
        <p:spPr/>
        <p:txBody>
          <a:bodyPr/>
          <a:lstStyle/>
          <a:p>
            <a:fld id="{6AF414D3-911C-45BD-838D-41597B8C1E54}" type="slidenum">
              <a:rPr lang="en-US" smtClean="0"/>
              <a:t>7</a:t>
            </a:fld>
            <a:endParaRPr lang="en-US" dirty="0"/>
          </a:p>
        </p:txBody>
      </p:sp>
    </p:spTree>
    <p:extLst>
      <p:ext uri="{BB962C8B-B14F-4D97-AF65-F5344CB8AC3E}">
        <p14:creationId xmlns:p14="http://schemas.microsoft.com/office/powerpoint/2010/main" val="351016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important Laws and services that are provided at Glitz and Glamour.</a:t>
            </a:r>
          </a:p>
        </p:txBody>
      </p:sp>
      <p:sp>
        <p:nvSpPr>
          <p:cNvPr id="4" name="Slide Number Placeholder 3"/>
          <p:cNvSpPr>
            <a:spLocks noGrp="1"/>
          </p:cNvSpPr>
          <p:nvPr>
            <p:ph type="sldNum" sz="quarter" idx="5"/>
          </p:nvPr>
        </p:nvSpPr>
        <p:spPr/>
        <p:txBody>
          <a:bodyPr/>
          <a:lstStyle/>
          <a:p>
            <a:fld id="{6AF414D3-911C-45BD-838D-41597B8C1E54}" type="slidenum">
              <a:rPr lang="en-US" smtClean="0"/>
              <a:t>8</a:t>
            </a:fld>
            <a:endParaRPr lang="en-US" dirty="0"/>
          </a:p>
        </p:txBody>
      </p:sp>
    </p:spTree>
    <p:extLst>
      <p:ext uri="{BB962C8B-B14F-4D97-AF65-F5344CB8AC3E}">
        <p14:creationId xmlns:p14="http://schemas.microsoft.com/office/powerpoint/2010/main" val="174048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These programs are increasing the potential of employees looking for more ways to reward top performers and outstanding effort.</a:t>
            </a:r>
          </a:p>
          <a:p>
            <a:endParaRPr lang="en-US" dirty="0"/>
          </a:p>
        </p:txBody>
      </p:sp>
      <p:sp>
        <p:nvSpPr>
          <p:cNvPr id="4" name="Slide Number Placeholder 3"/>
          <p:cNvSpPr>
            <a:spLocks noGrp="1"/>
          </p:cNvSpPr>
          <p:nvPr>
            <p:ph type="sldNum" sz="quarter" idx="5"/>
          </p:nvPr>
        </p:nvSpPr>
        <p:spPr/>
        <p:txBody>
          <a:bodyPr/>
          <a:lstStyle/>
          <a:p>
            <a:fld id="{6AF414D3-911C-45BD-838D-41597B8C1E54}" type="slidenum">
              <a:rPr lang="en-US" smtClean="0"/>
              <a:t>9</a:t>
            </a:fld>
            <a:endParaRPr lang="en-US" dirty="0"/>
          </a:p>
        </p:txBody>
      </p:sp>
    </p:spTree>
    <p:extLst>
      <p:ext uri="{BB962C8B-B14F-4D97-AF65-F5344CB8AC3E}">
        <p14:creationId xmlns:p14="http://schemas.microsoft.com/office/powerpoint/2010/main" val="8101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of how to handle the situation.</a:t>
            </a:r>
          </a:p>
        </p:txBody>
      </p:sp>
      <p:sp>
        <p:nvSpPr>
          <p:cNvPr id="4" name="Slide Number Placeholder 3"/>
          <p:cNvSpPr>
            <a:spLocks noGrp="1"/>
          </p:cNvSpPr>
          <p:nvPr>
            <p:ph type="sldNum" sz="quarter" idx="5"/>
          </p:nvPr>
        </p:nvSpPr>
        <p:spPr/>
        <p:txBody>
          <a:bodyPr/>
          <a:lstStyle/>
          <a:p>
            <a:fld id="{FDA76A92-A12C-4CC4-8457-B95D860A6B2E}" type="slidenum">
              <a:rPr lang="en-US" smtClean="0"/>
              <a:t>11</a:t>
            </a:fld>
            <a:endParaRPr lang="en-US" dirty="0"/>
          </a:p>
        </p:txBody>
      </p:sp>
    </p:spTree>
    <p:extLst>
      <p:ext uri="{BB962C8B-B14F-4D97-AF65-F5344CB8AC3E}">
        <p14:creationId xmlns:p14="http://schemas.microsoft.com/office/powerpoint/2010/main" val="247105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08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41879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09184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0B25-9A8C-4A5F-A3D0-B5471E4B9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CCBC9-4F86-4437-B8E7-B253AAD6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A3DE9-7D5A-4558-BE4B-383EED6C527D}"/>
              </a:ext>
            </a:extLst>
          </p:cNvPr>
          <p:cNvSpPr>
            <a:spLocks noGrp="1"/>
          </p:cNvSpPr>
          <p:nvPr>
            <p:ph type="dt" sz="half" idx="10"/>
          </p:nvPr>
        </p:nvSpPr>
        <p:spPr/>
        <p:txBody>
          <a:bodyPr/>
          <a:lstStyle/>
          <a:p>
            <a:fld id="{7FA0BF34-290E-4777-880B-A45A0F32F350}" type="datetimeFigureOut">
              <a:rPr lang="en-US" smtClean="0"/>
              <a:t>6/29/2020</a:t>
            </a:fld>
            <a:endParaRPr lang="en-US" dirty="0"/>
          </a:p>
        </p:txBody>
      </p:sp>
      <p:sp>
        <p:nvSpPr>
          <p:cNvPr id="5" name="Footer Placeholder 4">
            <a:extLst>
              <a:ext uri="{FF2B5EF4-FFF2-40B4-BE49-F238E27FC236}">
                <a16:creationId xmlns:a16="http://schemas.microsoft.com/office/drawing/2014/main" id="{7A57D589-FA8A-49A8-BDF5-D0905BB693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72B748-1E20-47D7-808B-EDAC4FC4F6E2}"/>
              </a:ext>
            </a:extLst>
          </p:cNvPr>
          <p:cNvSpPr>
            <a:spLocks noGrp="1"/>
          </p:cNvSpPr>
          <p:nvPr>
            <p:ph type="sldNum" sz="quarter" idx="12"/>
          </p:nvPr>
        </p:nvSpPr>
        <p:spPr/>
        <p:txBody>
          <a:bodyPr/>
          <a:lstStyle/>
          <a:p>
            <a:fld id="{5CD0BED0-26DB-411B-98C6-0A5271F49478}" type="slidenum">
              <a:rPr lang="en-US" smtClean="0"/>
              <a:t>‹#›</a:t>
            </a:fld>
            <a:endParaRPr lang="en-US" dirty="0"/>
          </a:p>
        </p:txBody>
      </p:sp>
    </p:spTree>
    <p:extLst>
      <p:ext uri="{BB962C8B-B14F-4D97-AF65-F5344CB8AC3E}">
        <p14:creationId xmlns:p14="http://schemas.microsoft.com/office/powerpoint/2010/main" val="350993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5354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72668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dirty="0"/>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21900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50818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6/29/2020</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38033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6/29/2020</a:t>
            </a:fld>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42093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86981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62864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334276822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78108-2CFC-4D2C-9657-CAB8925095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AF17FD-43F0-404A-9AEE-826D9FA75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BBEAB-8508-4730-94F3-40312EB93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0BF34-290E-4777-880B-A45A0F32F350}" type="datetimeFigureOut">
              <a:rPr lang="en-US" smtClean="0"/>
              <a:t>6/29/2020</a:t>
            </a:fld>
            <a:endParaRPr lang="en-US" dirty="0"/>
          </a:p>
        </p:txBody>
      </p:sp>
      <p:sp>
        <p:nvSpPr>
          <p:cNvPr id="5" name="Footer Placeholder 4">
            <a:extLst>
              <a:ext uri="{FF2B5EF4-FFF2-40B4-BE49-F238E27FC236}">
                <a16:creationId xmlns:a16="http://schemas.microsoft.com/office/drawing/2014/main" id="{D0E00669-66D2-46C8-ADD5-8A9C66552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12342B2-6FAC-433C-BF2B-F5CA69940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0BED0-26DB-411B-98C6-0A5271F49478}" type="slidenum">
              <a:rPr lang="en-US" smtClean="0"/>
              <a:t>‹#›</a:t>
            </a:fld>
            <a:endParaRPr lang="en-US" dirty="0"/>
          </a:p>
        </p:txBody>
      </p:sp>
    </p:spTree>
    <p:extLst>
      <p:ext uri="{BB962C8B-B14F-4D97-AF65-F5344CB8AC3E}">
        <p14:creationId xmlns:p14="http://schemas.microsoft.com/office/powerpoint/2010/main" val="2025199682"/>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www.rakooon.com/98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dol.gov/general/aboutdol/majorlaws%20on%20May%2027" TargetMode="External"/><Relationship Id="rId7" Type="http://schemas.openxmlformats.org/officeDocument/2006/relationships/hyperlink" Target="https://www.fairlabor.org/our-work/code-of-conduct"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nationalpartnership.org/our-work/resources/economic-justice/fair-pay/the-paycheck-fairness-act.pdf%20on%20June%205" TargetMode="External"/><Relationship Id="rId5" Type="http://schemas.openxmlformats.org/officeDocument/2006/relationships/hyperlink" Target="http://www.dol.gov/general/topic/wages" TargetMode="External"/><Relationship Id="rId4" Type="http://schemas.openxmlformats.org/officeDocument/2006/relationships/hyperlink" Target="http://www.sciedu.ca/journal/index.php/jms/article/view/6200"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media3.m4a"/><Relationship Id="rId7" Type="http://schemas.openxmlformats.org/officeDocument/2006/relationships/diagramLayout" Target="../diagrams/layout1.xml"/><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diagramData" Target="../diagrams/data1.xml"/><Relationship Id="rId11" Type="http://schemas.openxmlformats.org/officeDocument/2006/relationships/image" Target="../media/image2.png"/><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9.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hyperlink" Target="https://creativecommons.org/licenses/by/3.0/"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asbaquez.blogspot.com/2011/06/law-understanding-and-definition-of-law.html" TargetMode="External"/><Relationship Id="rId5" Type="http://schemas.openxmlformats.org/officeDocument/2006/relationships/image" Target="../media/image16.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hyperlink" Target="https://creativecommons.org/licenses/by-nc-sa/3.0/"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2012books.lardbucket.org/books/business-and-the-legal-and-ethical-environment/s16-business-in-the-global-legal-e.html" TargetMode="External"/><Relationship Id="rId5" Type="http://schemas.openxmlformats.org/officeDocument/2006/relationships/image" Target="../media/image17.jp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hyperlink" Target="https://creativecommons.org/licenses/by-sa/3.0/"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en.wikipedia.org/wiki/U.S._Equal_Employment_Opportunity_Commission" TargetMode="External"/><Relationship Id="rId5" Type="http://schemas.openxmlformats.org/officeDocument/2006/relationships/image" Target="../media/image18.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hyperlink" Target="https://systemscue.it/cloud-computing-aziende/17930/" TargetMode="External"/><Relationship Id="rId3" Type="http://schemas.openxmlformats.org/officeDocument/2006/relationships/slideLayout" Target="../slideLayouts/slideLayout4.xml"/><Relationship Id="rId7" Type="http://schemas.openxmlformats.org/officeDocument/2006/relationships/image" Target="../media/image20.jp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www.peoplematters.in/news/compensation-benefits/infosys-cfo-relocated-to-us-with-revised-pay-scale-15904" TargetMode="External"/><Relationship Id="rId11" Type="http://schemas.openxmlformats.org/officeDocument/2006/relationships/image" Target="../media/image2.png"/><Relationship Id="rId5" Type="http://schemas.openxmlformats.org/officeDocument/2006/relationships/image" Target="../media/image19.jpg"/><Relationship Id="rId10" Type="http://schemas.openxmlformats.org/officeDocument/2006/relationships/hyperlink" Target="https://creativecommons.org/licenses/by-nc-sa/3.0/" TargetMode="External"/><Relationship Id="rId4" Type="http://schemas.openxmlformats.org/officeDocument/2006/relationships/notesSlide" Target="../notesSlides/notesSlide8.xml"/><Relationship Id="rId9"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0148939-DFF5-4E3A-847C-FB46EE67E8F6}"/>
              </a:ext>
            </a:extLst>
          </p:cNvPr>
          <p:cNvPicPr>
            <a:picLocks noChangeAspect="1"/>
          </p:cNvPicPr>
          <p:nvPr/>
        </p:nvPicPr>
        <p:blipFill rotWithShape="1">
          <a:blip r:embed="rId6"/>
          <a:srcRect r="2890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F02B60-AC71-4DD7-80D4-52D42F6E793E}"/>
              </a:ext>
            </a:extLst>
          </p:cNvPr>
          <p:cNvSpPr>
            <a:spLocks noGrp="1"/>
          </p:cNvSpPr>
          <p:nvPr>
            <p:ph type="ctrTitle"/>
          </p:nvPr>
        </p:nvSpPr>
        <p:spPr>
          <a:xfrm>
            <a:off x="477981" y="1122363"/>
            <a:ext cx="4023360" cy="3204134"/>
          </a:xfrm>
        </p:spPr>
        <p:txBody>
          <a:bodyPr anchor="b">
            <a:normAutofit/>
          </a:bodyPr>
          <a:lstStyle/>
          <a:p>
            <a:pPr algn="ctr"/>
            <a:r>
              <a:rPr lang="en-US" sz="4800" b="1" u="sng" dirty="0">
                <a:latin typeface="Bradley Hand ITC" panose="03070402050302030203" pitchFamily="66" charset="0"/>
              </a:rPr>
              <a:t>GGL</a:t>
            </a:r>
            <a:br>
              <a:rPr lang="en-US" sz="4800" b="1" dirty="0">
                <a:latin typeface="Bradley Hand ITC" panose="03070402050302030203" pitchFamily="66" charset="0"/>
              </a:rPr>
            </a:br>
            <a:r>
              <a:rPr lang="en-US" sz="4800" b="1" dirty="0">
                <a:latin typeface="Bradley Hand ITC" panose="03070402050302030203" pitchFamily="66" charset="0"/>
              </a:rPr>
              <a:t>Glitz &amp; Glamour Inc</a:t>
            </a:r>
          </a:p>
        </p:txBody>
      </p:sp>
      <p:sp>
        <p:nvSpPr>
          <p:cNvPr id="3" name="Subtitle 2">
            <a:extLst>
              <a:ext uri="{FF2B5EF4-FFF2-40B4-BE49-F238E27FC236}">
                <a16:creationId xmlns:a16="http://schemas.microsoft.com/office/drawing/2014/main" id="{21EE55DC-79E9-4EA7-8669-901D41F49ED3}"/>
              </a:ext>
            </a:extLst>
          </p:cNvPr>
          <p:cNvSpPr>
            <a:spLocks noGrp="1"/>
          </p:cNvSpPr>
          <p:nvPr>
            <p:ph type="subTitle" idx="1"/>
          </p:nvPr>
        </p:nvSpPr>
        <p:spPr>
          <a:xfrm>
            <a:off x="477980" y="4872922"/>
            <a:ext cx="4023359" cy="1208141"/>
          </a:xfrm>
        </p:spPr>
        <p:txBody>
          <a:bodyPr>
            <a:normAutofit/>
          </a:bodyPr>
          <a:lstStyle/>
          <a:p>
            <a:pPr algn="ctr"/>
            <a:r>
              <a:rPr lang="en-US" sz="2000" dirty="0">
                <a:latin typeface="Bradley Hand ITC" panose="03070402050302030203" pitchFamily="66" charset="0"/>
              </a:rPr>
              <a:t>Yolanda M. Bowman</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Recorded Sound">
            <a:hlinkClick r:id="" action="ppaction://media"/>
            <a:extLst>
              <a:ext uri="{FF2B5EF4-FFF2-40B4-BE49-F238E27FC236}">
                <a16:creationId xmlns:a16="http://schemas.microsoft.com/office/drawing/2014/main" id="{7C21C2BE-6C0E-46C8-ACB2-061588B45EA4}"/>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672689" y="866945"/>
            <a:ext cx="609600" cy="609600"/>
          </a:xfrm>
          <a:prstGeom prst="rect">
            <a:avLst/>
          </a:prstGeom>
        </p:spPr>
      </p:pic>
    </p:spTree>
    <p:custDataLst>
      <p:tags r:id="rId1"/>
    </p:custDataLst>
    <p:extLst>
      <p:ext uri="{BB962C8B-B14F-4D97-AF65-F5344CB8AC3E}">
        <p14:creationId xmlns:p14="http://schemas.microsoft.com/office/powerpoint/2010/main" val="21006709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458"/>
    </mc:Choice>
    <mc:Fallback xmlns="">
      <p:transition spd="slow" advTm="16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6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7292" objId="6"/>
        <p14:stopEvt time="16438"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954F66B-3BF3-4495-BAEE-BEB2B018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B976AD-FA8E-43D3-ADFA-6FB33B095C5D}"/>
              </a:ext>
            </a:extLst>
          </p:cNvPr>
          <p:cNvSpPr>
            <a:spLocks noGrp="1"/>
          </p:cNvSpPr>
          <p:nvPr>
            <p:ph type="title"/>
          </p:nvPr>
        </p:nvSpPr>
        <p:spPr>
          <a:xfrm>
            <a:off x="5296874" y="1689530"/>
            <a:ext cx="6272784" cy="1039602"/>
          </a:xfrm>
        </p:spPr>
        <p:txBody>
          <a:bodyPr anchor="b">
            <a:normAutofit/>
          </a:bodyPr>
          <a:lstStyle/>
          <a:p>
            <a:pPr algn="ctr"/>
            <a:r>
              <a:rPr lang="en-US" sz="5200" b="1" dirty="0">
                <a:latin typeface="Bradley Hand ITC" panose="03070402050302030203" pitchFamily="66" charset="0"/>
              </a:rPr>
              <a:t>References</a:t>
            </a:r>
          </a:p>
        </p:txBody>
      </p:sp>
      <p:sp>
        <p:nvSpPr>
          <p:cNvPr id="30" name="Rectangle 29">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34618"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924"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Content Placeholder 2">
            <a:extLst>
              <a:ext uri="{FF2B5EF4-FFF2-40B4-BE49-F238E27FC236}">
                <a16:creationId xmlns:a16="http://schemas.microsoft.com/office/drawing/2014/main" id="{23C0FA44-D42F-456C-9D6D-3E0878DB580E}"/>
              </a:ext>
            </a:extLst>
          </p:cNvPr>
          <p:cNvSpPr>
            <a:spLocks noGrp="1"/>
          </p:cNvSpPr>
          <p:nvPr>
            <p:ph idx="1"/>
          </p:nvPr>
        </p:nvSpPr>
        <p:spPr>
          <a:xfrm>
            <a:off x="5296874" y="2935541"/>
            <a:ext cx="6272784" cy="324142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ct val="100000"/>
              </a:lnSpc>
            </a:pPr>
            <a:r>
              <a:rPr lang="en-US" sz="1400" dirty="0">
                <a:solidFill>
                  <a:schemeClr val="tx1"/>
                </a:solidFill>
                <a:latin typeface="Times New Roman" panose="02020603050405020304" pitchFamily="18" charset="0"/>
                <a:cs typeface="Times New Roman" panose="02020603050405020304" pitchFamily="18" charset="0"/>
              </a:rPr>
              <a:t>Alder, Howard, </a:t>
            </a:r>
          </a:p>
          <a:p>
            <a:pPr>
              <a:lnSpc>
                <a:spcPct val="100000"/>
              </a:lnSpc>
            </a:pPr>
            <a:endParaRPr lang="en-US" sz="1800" i="1" dirty="0"/>
          </a:p>
          <a:p>
            <a:pPr>
              <a:lnSpc>
                <a:spcPct val="100000"/>
              </a:lnSpc>
            </a:pPr>
            <a:endParaRPr lang="en-US" sz="1800" dirty="0"/>
          </a:p>
        </p:txBody>
      </p:sp>
      <p:pic>
        <p:nvPicPr>
          <p:cNvPr id="3" name="Audio 2">
            <a:hlinkClick r:id="" action="ppaction://media"/>
            <a:extLst>
              <a:ext uri="{FF2B5EF4-FFF2-40B4-BE49-F238E27FC236}">
                <a16:creationId xmlns:a16="http://schemas.microsoft.com/office/drawing/2014/main" id="{9A3DE590-A72C-4E55-A5FD-0992D87793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57779371"/>
      </p:ext>
    </p:extLst>
  </p:cSld>
  <p:clrMapOvr>
    <a:masterClrMapping/>
  </p:clrMapOvr>
  <mc:AlternateContent xmlns:mc="http://schemas.openxmlformats.org/markup-compatibility/2006">
    <mc:Choice xmlns:p14="http://schemas.microsoft.com/office/powerpoint/2010/main" Requires="p14">
      <p:transition spd="slow" p14:dur="2000" advTm="13369"/>
    </mc:Choice>
    <mc:Fallback>
      <p:transition spd="slow" advTm="13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43D1F40-1128-4E52-9EA9-1CAC1F4931DD}"/>
              </a:ext>
            </a:extLst>
          </p:cNvPr>
          <p:cNvSpPr>
            <a:spLocks noGrp="1"/>
          </p:cNvSpPr>
          <p:nvPr>
            <p:ph type="title"/>
          </p:nvPr>
        </p:nvSpPr>
        <p:spPr>
          <a:xfrm>
            <a:off x="7835104" y="1213968"/>
            <a:ext cx="3220127" cy="1715106"/>
          </a:xfrm>
        </p:spPr>
        <p:txBody>
          <a:bodyPr vert="horz" lIns="91440" tIns="45720" rIns="91440" bIns="45720" rtlCol="0" anchor="b">
            <a:normAutofit/>
          </a:bodyPr>
          <a:lstStyle/>
          <a:p>
            <a:br>
              <a:rPr lang="en-US" sz="3100" dirty="0">
                <a:solidFill>
                  <a:srgbClr val="FFFFFF"/>
                </a:solidFill>
              </a:rPr>
            </a:br>
            <a:r>
              <a:rPr lang="en-US" sz="3100" dirty="0">
                <a:solidFill>
                  <a:srgbClr val="FFFFFF"/>
                </a:solidFill>
              </a:rPr>
              <a:t>Recommendations</a:t>
            </a:r>
          </a:p>
        </p:txBody>
      </p:sp>
      <p:pic>
        <p:nvPicPr>
          <p:cNvPr id="5" name="Content Placeholder 4" descr="A close up of a sign&#10;&#10;Description automatically generated">
            <a:extLst>
              <a:ext uri="{FF2B5EF4-FFF2-40B4-BE49-F238E27FC236}">
                <a16:creationId xmlns:a16="http://schemas.microsoft.com/office/drawing/2014/main" id="{54F92D9C-6E48-4EC2-8AE6-836610F99FC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04" r="2403"/>
          <a:stretch/>
        </p:blipFill>
        <p:spPr>
          <a:xfrm>
            <a:off x="804101" y="804101"/>
            <a:ext cx="6730556" cy="5249798"/>
          </a:xfrm>
          <a:prstGeom prst="rect">
            <a:avLst/>
          </a:prstGeom>
        </p:spPr>
      </p:pic>
      <p:sp>
        <p:nvSpPr>
          <p:cNvPr id="62"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TextBox 5">
            <a:extLst>
              <a:ext uri="{FF2B5EF4-FFF2-40B4-BE49-F238E27FC236}">
                <a16:creationId xmlns:a16="http://schemas.microsoft.com/office/drawing/2014/main" id="{BDA78D3C-D875-463E-A16A-020ACD5A9DEB}"/>
              </a:ext>
            </a:extLst>
          </p:cNvPr>
          <p:cNvSpPr txBox="1"/>
          <p:nvPr/>
        </p:nvSpPr>
        <p:spPr>
          <a:xfrm>
            <a:off x="5094565" y="5853844"/>
            <a:ext cx="244009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rakooon.com/98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
        <p:nvSpPr>
          <p:cNvPr id="4" name="Content Placeholder 3">
            <a:extLst>
              <a:ext uri="{FF2B5EF4-FFF2-40B4-BE49-F238E27FC236}">
                <a16:creationId xmlns:a16="http://schemas.microsoft.com/office/drawing/2014/main" id="{E63C1582-BB99-45DC-A007-33FC60058302}"/>
              </a:ext>
            </a:extLst>
          </p:cNvPr>
          <p:cNvSpPr>
            <a:spLocks noGrp="1"/>
          </p:cNvSpPr>
          <p:nvPr>
            <p:ph idx="1"/>
          </p:nvPr>
        </p:nvSpPr>
        <p:spPr>
          <a:xfrm>
            <a:off x="7534657" y="2813537"/>
            <a:ext cx="3819142" cy="3363425"/>
          </a:xfrm>
        </p:spPr>
        <p:txBody>
          <a:bodyPr/>
          <a:lstStyle/>
          <a:p>
            <a:r>
              <a:rPr lang="en-US" dirty="0"/>
              <a:t>Strengthen penalties</a:t>
            </a:r>
          </a:p>
          <a:p>
            <a:r>
              <a:rPr lang="en-US" dirty="0"/>
              <a:t>Review data </a:t>
            </a:r>
          </a:p>
          <a:p>
            <a:r>
              <a:rPr lang="en-US" dirty="0"/>
              <a:t>Offer a quarterly training course on discrepancies</a:t>
            </a:r>
          </a:p>
          <a:p>
            <a:pPr marL="0" indent="0">
              <a:buNone/>
            </a:pPr>
            <a:endParaRPr lang="en-US" dirty="0"/>
          </a:p>
        </p:txBody>
      </p:sp>
    </p:spTree>
    <p:extLst>
      <p:ext uri="{BB962C8B-B14F-4D97-AF65-F5344CB8AC3E}">
        <p14:creationId xmlns:p14="http://schemas.microsoft.com/office/powerpoint/2010/main" val="292289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5AC8E3A-29F6-4630-AE8D-B36E3357B04F}"/>
              </a:ext>
            </a:extLst>
          </p:cNvPr>
          <p:cNvPicPr>
            <a:picLocks noChangeAspect="1"/>
          </p:cNvPicPr>
          <p:nvPr/>
        </p:nvPicPr>
        <p:blipFill rotWithShape="1">
          <a:blip r:embed="rId2"/>
          <a:srcRect r="15617"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C949DB-CCEE-449B-840D-6890EC021918}"/>
              </a:ext>
            </a:extLst>
          </p:cNvPr>
          <p:cNvSpPr>
            <a:spLocks noGrp="1"/>
          </p:cNvSpPr>
          <p:nvPr>
            <p:ph type="title"/>
          </p:nvPr>
        </p:nvSpPr>
        <p:spPr>
          <a:xfrm>
            <a:off x="371094" y="1161288"/>
            <a:ext cx="3438144" cy="1124712"/>
          </a:xfrm>
        </p:spPr>
        <p:txBody>
          <a:bodyPr anchor="b">
            <a:normAutofit/>
          </a:bodyPr>
          <a:lstStyle/>
          <a:p>
            <a:r>
              <a:rPr lang="en-US" sz="2800" dirty="0"/>
              <a:t>References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07DBD9-D40A-4E99-BB17-058F91F532EC}"/>
              </a:ext>
            </a:extLst>
          </p:cNvPr>
          <p:cNvSpPr>
            <a:spLocks noGrp="1"/>
          </p:cNvSpPr>
          <p:nvPr>
            <p:ph idx="1"/>
          </p:nvPr>
        </p:nvSpPr>
        <p:spPr>
          <a:xfrm>
            <a:off x="371093" y="2718054"/>
            <a:ext cx="8533755" cy="3678526"/>
          </a:xfrm>
        </p:spPr>
        <p:txBody>
          <a:bodyPr anchor="t">
            <a:normAutofit/>
          </a:bodyPr>
          <a:lstStyle/>
          <a:p>
            <a:pPr>
              <a:lnSpc>
                <a:spcPct val="100000"/>
              </a:lnSpc>
            </a:pPr>
            <a:r>
              <a:rPr lang="en-US" sz="1400" dirty="0">
                <a:latin typeface="Times New Roman" panose="02020603050405020304" pitchFamily="18" charset="0"/>
                <a:cs typeface="Times New Roman" panose="02020603050405020304" pitchFamily="18" charset="0"/>
              </a:rPr>
              <a:t>Dressler, Gary. (2013) </a:t>
            </a:r>
            <a:r>
              <a:rPr lang="en-US" sz="1400" i="1" u="sng" dirty="0">
                <a:latin typeface="Times New Roman" panose="02020603050405020304" pitchFamily="18" charset="0"/>
                <a:cs typeface="Times New Roman" panose="02020603050405020304" pitchFamily="18" charset="0"/>
              </a:rPr>
              <a:t>Human Resources Management..</a:t>
            </a:r>
            <a:r>
              <a:rPr lang="en-US" sz="1400" dirty="0">
                <a:latin typeface="Times New Roman" panose="02020603050405020304" pitchFamily="18" charset="0"/>
                <a:cs typeface="Times New Roman" panose="02020603050405020304" pitchFamily="18" charset="0"/>
              </a:rPr>
              <a:t>  Retrieved from textbook.</a:t>
            </a:r>
            <a:endParaRPr lang="en-US" sz="1400" b="1" dirty="0">
              <a:latin typeface="Times New Roman" panose="02020603050405020304" pitchFamily="18" charset="0"/>
              <a:cs typeface="Times New Roman" panose="02020603050405020304" pitchFamily="18" charset="0"/>
            </a:endParaRPr>
          </a:p>
          <a:p>
            <a:pPr>
              <a:lnSpc>
                <a:spcPct val="100000"/>
              </a:lnSpc>
            </a:pPr>
            <a:r>
              <a:rPr lang="en-US" sz="1400" b="1" dirty="0">
                <a:latin typeface="Times New Roman" panose="02020603050405020304" pitchFamily="18" charset="0"/>
                <a:cs typeface="Times New Roman" panose="02020603050405020304" pitchFamily="18" charset="0"/>
              </a:rPr>
              <a:t>No Author.  (N.D) </a:t>
            </a:r>
            <a:r>
              <a:rPr lang="en-US" sz="1400" dirty="0">
                <a:latin typeface="Times New Roman" panose="02020603050405020304" pitchFamily="18" charset="0"/>
                <a:cs typeface="Times New Roman" panose="02020603050405020304" pitchFamily="18" charset="0"/>
              </a:rPr>
              <a:t>Summary of the Major Laws of the Department of Labor.  US Department of Labor.  Retrieved from </a:t>
            </a:r>
            <a:r>
              <a:rPr lang="en-US" sz="1400" u="sng" dirty="0">
                <a:latin typeface="Times New Roman" panose="02020603050405020304" pitchFamily="18" charset="0"/>
                <a:cs typeface="Times New Roman" panose="02020603050405020304" pitchFamily="18" charset="0"/>
                <a:hlinkClick r:id="rId3"/>
              </a:rPr>
              <a:t>https://www.dol.gov/general/aboutdol/majorlaws </a:t>
            </a:r>
            <a:r>
              <a:rPr lang="en-US" sz="1400" dirty="0">
                <a:latin typeface="Times New Roman" panose="02020603050405020304" pitchFamily="18" charset="0"/>
                <a:cs typeface="Times New Roman" panose="02020603050405020304" pitchFamily="18" charset="0"/>
                <a:hlinkClick r:id="rId3"/>
              </a:rPr>
              <a:t>on May 27</a:t>
            </a:r>
            <a:r>
              <a:rPr lang="en-US" sz="1400" dirty="0">
                <a:latin typeface="Times New Roman" panose="02020603050405020304" pitchFamily="18" charset="0"/>
                <a:cs typeface="Times New Roman" panose="02020603050405020304" pitchFamily="18" charset="0"/>
              </a:rPr>
              <a:t>, 2020.</a:t>
            </a:r>
            <a:endParaRPr lang="en-US" sz="1400" b="1" dirty="0">
              <a:latin typeface="Times New Roman" panose="02020603050405020304" pitchFamily="18" charset="0"/>
              <a:cs typeface="Times New Roman" panose="02020603050405020304" pitchFamily="18" charset="0"/>
            </a:endParaRPr>
          </a:p>
          <a:p>
            <a:pPr>
              <a:lnSpc>
                <a:spcPct val="100000"/>
              </a:lnSpc>
            </a:pPr>
            <a:r>
              <a:rPr lang="en-US" sz="1400" dirty="0">
                <a:latin typeface="Times New Roman" panose="02020603050405020304" pitchFamily="18" charset="0"/>
                <a:cs typeface="Times New Roman" panose="02020603050405020304" pitchFamily="18" charset="0"/>
              </a:rPr>
              <a:t>Alder, Howard, Ghiselli, Richard(2015)  </a:t>
            </a:r>
            <a:r>
              <a:rPr lang="en-US" sz="1400" i="1" u="sng" dirty="0">
                <a:latin typeface="Times New Roman" panose="02020603050405020304" pitchFamily="18" charset="0"/>
                <a:cs typeface="Times New Roman" panose="02020603050405020304" pitchFamily="18" charset="0"/>
              </a:rPr>
              <a:t>The Importance of Compensation and Benefits on University Students’ Perceptions of Organizations as Potential Employers</a:t>
            </a:r>
            <a:r>
              <a:rPr lang="en-US" sz="1400" dirty="0">
                <a:latin typeface="Times New Roman" panose="02020603050405020304" pitchFamily="18" charset="0"/>
                <a:cs typeface="Times New Roman" panose="02020603050405020304" pitchFamily="18" charset="0"/>
              </a:rPr>
              <a:t>.  Retrieved from </a:t>
            </a:r>
            <a:r>
              <a:rPr lang="en-US" sz="14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http://www.sciedu.ca/journal/index.php/jms/article/view/6200</a:t>
            </a:r>
            <a:r>
              <a:rPr lang="en-US" sz="1400" dirty="0">
                <a:latin typeface="Times New Roman" panose="02020603050405020304" pitchFamily="18" charset="0"/>
                <a:cs typeface="Times New Roman" panose="02020603050405020304" pitchFamily="18" charset="0"/>
              </a:rPr>
              <a:t> on May 27, 202</a:t>
            </a:r>
          </a:p>
          <a:p>
            <a:pPr>
              <a:lnSpc>
                <a:spcPct val="100000"/>
              </a:lnSpc>
            </a:pPr>
            <a:r>
              <a:rPr lang="en-US" sz="1400" dirty="0">
                <a:latin typeface="Times New Roman" panose="02020603050405020304" pitchFamily="18" charset="0"/>
                <a:cs typeface="Times New Roman" panose="02020603050405020304" pitchFamily="18" charset="0"/>
              </a:rPr>
              <a:t>No author.  U.S. Department of Labor </a:t>
            </a:r>
            <a:r>
              <a:rPr lang="en-US" sz="1400" i="1" u="sng" dirty="0">
                <a:latin typeface="Times New Roman" panose="02020603050405020304" pitchFamily="18" charset="0"/>
                <a:cs typeface="Times New Roman" panose="02020603050405020304" pitchFamily="18" charset="0"/>
              </a:rPr>
              <a:t>Wages</a:t>
            </a:r>
            <a:r>
              <a:rPr lang="en-US" sz="1400" dirty="0">
                <a:latin typeface="Times New Roman" panose="02020603050405020304" pitchFamily="18" charset="0"/>
                <a:cs typeface="Times New Roman" panose="02020603050405020304" pitchFamily="18" charset="0"/>
              </a:rPr>
              <a:t>.  Retrieved from </a:t>
            </a:r>
            <a:r>
              <a:rPr lang="en-US" sz="14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www.dol.gov/general/topic/wages</a:t>
            </a:r>
            <a:r>
              <a:rPr lang="en-US" sz="1400" dirty="0">
                <a:latin typeface="Times New Roman" panose="02020603050405020304" pitchFamily="18" charset="0"/>
                <a:cs typeface="Times New Roman" panose="02020603050405020304" pitchFamily="18" charset="0"/>
              </a:rPr>
              <a:t> on May 27,2020.</a:t>
            </a:r>
          </a:p>
          <a:p>
            <a:pPr>
              <a:lnSpc>
                <a:spcPct val="100000"/>
              </a:lnSpc>
            </a:pPr>
            <a:r>
              <a:rPr lang="en-US" sz="1400" dirty="0">
                <a:latin typeface="Times New Roman" panose="02020603050405020304" pitchFamily="18" charset="0"/>
                <a:cs typeface="Times New Roman" panose="02020603050405020304" pitchFamily="18" charset="0"/>
              </a:rPr>
              <a:t>No Author. (N.D.) </a:t>
            </a:r>
            <a:r>
              <a:rPr lang="en-US" sz="1400" i="1" u="sng" dirty="0">
                <a:latin typeface="Times New Roman" panose="02020603050405020304" pitchFamily="18" charset="0"/>
                <a:cs typeface="Times New Roman" panose="02020603050405020304" pitchFamily="18" charset="0"/>
              </a:rPr>
              <a:t>The Paycheck Fairness Act.  </a:t>
            </a:r>
            <a:r>
              <a:rPr lang="en-US" sz="1400" dirty="0">
                <a:latin typeface="Times New Roman" panose="02020603050405020304" pitchFamily="18" charset="0"/>
                <a:cs typeface="Times New Roman" panose="02020603050405020304" pitchFamily="18" charset="0"/>
              </a:rPr>
              <a:t>National Partnership for Women &amp; families.  Retrieved from </a:t>
            </a:r>
            <a:r>
              <a:rPr lang="en-US" sz="1400" u="sng"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https://www.nationalpartnership.org/our-work/resources/economic-justice/fair-pay/the-paycheck-fairness-act.pdf on June 5</a:t>
            </a:r>
            <a:r>
              <a:rPr lang="en-US" sz="1400" dirty="0">
                <a:latin typeface="Times New Roman" panose="02020603050405020304" pitchFamily="18" charset="0"/>
                <a:cs typeface="Times New Roman" panose="02020603050405020304" pitchFamily="18" charset="0"/>
              </a:rPr>
              <a:t> on June 5, 2020.</a:t>
            </a:r>
          </a:p>
          <a:p>
            <a:pPr>
              <a:lnSpc>
                <a:spcPct val="100000"/>
              </a:lnSpc>
            </a:pPr>
            <a:r>
              <a:rPr lang="en-US" sz="1400" b="1" dirty="0">
                <a:latin typeface="Times New Roman" panose="02020603050405020304" pitchFamily="18" charset="0"/>
                <a:cs typeface="Times New Roman" panose="02020603050405020304" pitchFamily="18" charset="0"/>
              </a:rPr>
              <a:t>No Author.  (Nd).  Code of Conduct.  Fair Labor Association.  Retrieved from </a:t>
            </a:r>
            <a:r>
              <a:rPr lang="en-US" sz="1400" b="1" u="sng" dirty="0">
                <a:latin typeface="Times New Roman" panose="02020603050405020304" pitchFamily="18" charset="0"/>
                <a:cs typeface="Times New Roman" panose="02020603050405020304" pitchFamily="18" charset="0"/>
                <a:hlinkClick r:id="rId7"/>
              </a:rPr>
              <a:t>https://www.fairlabor.org/our-work/code-of-conduct</a:t>
            </a:r>
            <a:r>
              <a:rPr lang="en-US" sz="1400" b="1"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a:lnSpc>
                <a:spcPct val="100000"/>
              </a:lnSpc>
            </a:pPr>
            <a:endParaRPr lang="en-US" sz="1800" dirty="0">
              <a:latin typeface="Times New Roman" panose="02020603050405020304" pitchFamily="18"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1872418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4">
            <a:extLst>
              <a:ext uri="{FF2B5EF4-FFF2-40B4-BE49-F238E27FC236}">
                <a16:creationId xmlns:a16="http://schemas.microsoft.com/office/drawing/2014/main" id="{B3DDF5EB-E567-4395-841D-82C0E62EDBDC}"/>
              </a:ext>
            </a:extLst>
          </p:cNvPr>
          <p:cNvPicPr>
            <a:picLocks noChangeAspect="1"/>
          </p:cNvPicPr>
          <p:nvPr/>
        </p:nvPicPr>
        <p:blipFill rotWithShape="1">
          <a:blip r:embed="rId6"/>
          <a:srcRect r="15617" b="-1"/>
          <a:stretch/>
        </p:blipFill>
        <p:spPr>
          <a:xfrm>
            <a:off x="2435395" y="609605"/>
            <a:ext cx="9756603" cy="6857990"/>
          </a:xfrm>
          <a:prstGeom prst="rect">
            <a:avLst/>
          </a:prstGeom>
        </p:spPr>
      </p:pic>
      <p:sp>
        <p:nvSpPr>
          <p:cNvPr id="18" name="Rectangle 10">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977906-6095-4A01-9109-B2AFD77F3000}"/>
              </a:ext>
            </a:extLst>
          </p:cNvPr>
          <p:cNvSpPr>
            <a:spLocks noGrp="1"/>
          </p:cNvSpPr>
          <p:nvPr>
            <p:ph type="title"/>
          </p:nvPr>
        </p:nvSpPr>
        <p:spPr>
          <a:xfrm>
            <a:off x="371094" y="1760221"/>
            <a:ext cx="3438144" cy="610106"/>
          </a:xfrm>
        </p:spPr>
        <p:txBody>
          <a:bodyPr anchor="b">
            <a:normAutofit/>
          </a:bodyPr>
          <a:lstStyle/>
          <a:p>
            <a:r>
              <a:rPr lang="en-US" sz="2800" b="1" dirty="0">
                <a:latin typeface="Bradley Hand ITC" panose="03070402050302030203" pitchFamily="66" charset="0"/>
              </a:rPr>
              <a:t>Attendance Policy</a:t>
            </a:r>
          </a:p>
        </p:txBody>
      </p:sp>
      <p:sp>
        <p:nvSpPr>
          <p:cNvPr id="19"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a:extLst>
              <a:ext uri="{FF2B5EF4-FFF2-40B4-BE49-F238E27FC236}">
                <a16:creationId xmlns:a16="http://schemas.microsoft.com/office/drawing/2014/main" id="{AB2A210E-3777-4CB7-8401-9B3CC2174B6B}"/>
              </a:ext>
            </a:extLst>
          </p:cNvPr>
          <p:cNvSpPr>
            <a:spLocks noGrp="1"/>
          </p:cNvSpPr>
          <p:nvPr>
            <p:ph idx="1"/>
          </p:nvPr>
        </p:nvSpPr>
        <p:spPr>
          <a:xfrm>
            <a:off x="371093" y="2443480"/>
            <a:ext cx="5354457" cy="4093776"/>
          </a:xfrm>
        </p:spPr>
        <p:txBody>
          <a:bodyPr anchor="t">
            <a:noAutofit/>
          </a:bodyPr>
          <a:lstStyle/>
          <a:p>
            <a:pPr>
              <a:lnSpc>
                <a:spcPct val="100000"/>
              </a:lnSpc>
            </a:pPr>
            <a:r>
              <a:rPr lang="en-US" sz="1200" b="1" dirty="0">
                <a:latin typeface="Times New Roman" panose="02020603050405020304" pitchFamily="18" charset="0"/>
                <a:cs typeface="Times New Roman" panose="02020603050405020304" pitchFamily="18" charset="0"/>
              </a:rPr>
              <a:t>Managers should keep track of time records of the employees to the current week; week ending on Saturdays.</a:t>
            </a:r>
          </a:p>
          <a:p>
            <a:pPr lvl="1">
              <a:lnSpc>
                <a:spcPct val="100000"/>
              </a:lnSpc>
            </a:pPr>
            <a:r>
              <a:rPr lang="en-US" sz="1200" b="1" dirty="0">
                <a:latin typeface="Times New Roman" panose="02020603050405020304" pitchFamily="18" charset="0"/>
                <a:cs typeface="Times New Roman" panose="02020603050405020304" pitchFamily="18" charset="0"/>
              </a:rPr>
              <a:t>Employees has a five-minute grace period, before it’s documented as late; and should not clock in before three minutes before shift. </a:t>
            </a:r>
          </a:p>
          <a:p>
            <a:pPr lvl="1">
              <a:lnSpc>
                <a:spcPct val="100000"/>
              </a:lnSpc>
            </a:pPr>
            <a:r>
              <a:rPr lang="en-US" sz="1200" b="1" dirty="0">
                <a:latin typeface="Times New Roman" panose="02020603050405020304" pitchFamily="18" charset="0"/>
                <a:cs typeface="Times New Roman" panose="02020603050405020304" pitchFamily="18" charset="0"/>
              </a:rPr>
              <a:t>With prior notice, employees can be 30 minutes late, as a grace, and makeup the time at the end of shift.  Any time after 30 minutes the employee is required to use accrued time.</a:t>
            </a:r>
          </a:p>
          <a:p>
            <a:pPr>
              <a:lnSpc>
                <a:spcPct val="100000"/>
              </a:lnSpc>
            </a:pPr>
            <a:r>
              <a:rPr lang="en-US" sz="1200" b="1" dirty="0">
                <a:latin typeface="Times New Roman" panose="02020603050405020304" pitchFamily="18" charset="0"/>
                <a:cs typeface="Times New Roman" panose="02020603050405020304" pitchFamily="18" charset="0"/>
              </a:rPr>
              <a:t>Employees should only work 40 hours a week, with 4 clock rings per day. (In, lunch out, lunch in, and end tour)</a:t>
            </a:r>
          </a:p>
          <a:p>
            <a:pPr lvl="1">
              <a:lnSpc>
                <a:spcPct val="100000"/>
              </a:lnSpc>
            </a:pPr>
            <a:r>
              <a:rPr lang="en-US" sz="1200" b="1" dirty="0">
                <a:latin typeface="Times New Roman" panose="02020603050405020304" pitchFamily="18" charset="0"/>
                <a:cs typeface="Times New Roman" panose="02020603050405020304" pitchFamily="18" charset="0"/>
              </a:rPr>
              <a:t>Lunches and breaks are to be taken at the same time of your department.  </a:t>
            </a:r>
          </a:p>
          <a:p>
            <a:pPr>
              <a:lnSpc>
                <a:spcPct val="100000"/>
              </a:lnSpc>
            </a:pPr>
            <a:r>
              <a:rPr lang="en-US" sz="1200" b="1" dirty="0">
                <a:latin typeface="Times New Roman" panose="02020603050405020304" pitchFamily="18" charset="0"/>
                <a:cs typeface="Times New Roman" panose="02020603050405020304" pitchFamily="18" charset="0"/>
              </a:rPr>
              <a:t>All unrecorded clock rings are to be verified with a documented signature.</a:t>
            </a:r>
          </a:p>
          <a:p>
            <a:pPr>
              <a:lnSpc>
                <a:spcPct val="100000"/>
              </a:lnSpc>
            </a:pPr>
            <a:r>
              <a:rPr lang="en-US" sz="1200" b="1" dirty="0">
                <a:latin typeface="Times New Roman" panose="02020603050405020304" pitchFamily="18" charset="0"/>
                <a:cs typeface="Times New Roman" panose="02020603050405020304" pitchFamily="18" charset="0"/>
              </a:rPr>
              <a:t>Employees should never clock another employee in or out.  This can result into termination.</a:t>
            </a:r>
          </a:p>
          <a:p>
            <a:pPr>
              <a:lnSpc>
                <a:spcPct val="100000"/>
              </a:lnSpc>
            </a:pPr>
            <a:r>
              <a:rPr lang="en-US" sz="1200" b="1" dirty="0">
                <a:latin typeface="Times New Roman" panose="02020603050405020304" pitchFamily="18" charset="0"/>
                <a:cs typeface="Times New Roman" panose="02020603050405020304" pitchFamily="18" charset="0"/>
              </a:rPr>
              <a:t>All program leave has to be taken by the employee, unless cancelled with a two-week notice.</a:t>
            </a:r>
          </a:p>
          <a:p>
            <a:pPr>
              <a:lnSpc>
                <a:spcPct val="100000"/>
              </a:lnSpc>
            </a:pPr>
            <a:r>
              <a:rPr lang="en-US" sz="1200" b="1" dirty="0">
                <a:latin typeface="Times New Roman" panose="02020603050405020304" pitchFamily="18" charset="0"/>
                <a:cs typeface="Times New Roman" panose="02020603050405020304" pitchFamily="18" charset="0"/>
              </a:rPr>
              <a:t>State Law requires employers to updated FMLA forms on a monthly basis and approved by a Medical professional.</a:t>
            </a:r>
          </a:p>
        </p:txBody>
      </p:sp>
      <p:pic>
        <p:nvPicPr>
          <p:cNvPr id="6" name="Recorded Sound">
            <a:hlinkClick r:id="" action="ppaction://media"/>
            <a:extLst>
              <a:ext uri="{FF2B5EF4-FFF2-40B4-BE49-F238E27FC236}">
                <a16:creationId xmlns:a16="http://schemas.microsoft.com/office/drawing/2014/main" id="{1DEB6CEC-8E3B-4D48-ACBE-6767939DBD2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60638" y="916687"/>
            <a:ext cx="609600" cy="609600"/>
          </a:xfrm>
          <a:prstGeom prst="rect">
            <a:avLst/>
          </a:prstGeom>
        </p:spPr>
      </p:pic>
    </p:spTree>
    <p:custDataLst>
      <p:tags r:id="rId1"/>
    </p:custDataLst>
    <p:extLst>
      <p:ext uri="{BB962C8B-B14F-4D97-AF65-F5344CB8AC3E}">
        <p14:creationId xmlns:p14="http://schemas.microsoft.com/office/powerpoint/2010/main" val="450803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5572"/>
    </mc:Choice>
    <mc:Fallback xmlns="">
      <p:transition spd="slow" advTm="1155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9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4665" objId="6"/>
        <p14:stopEvt time="111664" objId="6"/>
        <p14:playEvt time="112597" objId="6"/>
        <p14:stopEvt time="115572"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9" name="Rectangle 38">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2FCF28-382C-4193-8B30-8A42ECEF79ED}"/>
              </a:ext>
            </a:extLst>
          </p:cNvPr>
          <p:cNvSpPr>
            <a:spLocks noGrp="1"/>
          </p:cNvSpPr>
          <p:nvPr>
            <p:ph type="title"/>
          </p:nvPr>
        </p:nvSpPr>
        <p:spPr>
          <a:xfrm>
            <a:off x="252560" y="203947"/>
            <a:ext cx="2834640" cy="5457589"/>
          </a:xfrm>
        </p:spPr>
        <p:txBody>
          <a:bodyPr vert="horz" lIns="91440" tIns="45720" rIns="91440" bIns="45720" rtlCol="0" anchor="ctr">
            <a:normAutofit/>
          </a:bodyPr>
          <a:lstStyle/>
          <a:p>
            <a:pPr algn="ctr">
              <a:lnSpc>
                <a:spcPct val="90000"/>
              </a:lnSpc>
            </a:pPr>
            <a:r>
              <a:rPr lang="en-US" sz="4000" b="1" dirty="0">
                <a:solidFill>
                  <a:schemeClr val="accent4"/>
                </a:solidFill>
                <a:latin typeface="Bradley Hand ITC" panose="03070402050302030203" pitchFamily="66" charset="0"/>
              </a:rPr>
              <a:t>Human Resources</a:t>
            </a:r>
          </a:p>
        </p:txBody>
      </p:sp>
      <p:sp>
        <p:nvSpPr>
          <p:cNvPr id="41" name="Rectangle 40">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8" name="Text Placeholder 3">
            <a:extLst>
              <a:ext uri="{FF2B5EF4-FFF2-40B4-BE49-F238E27FC236}">
                <a16:creationId xmlns:a16="http://schemas.microsoft.com/office/drawing/2014/main" id="{43299F58-D20F-42D4-97C5-C2124DDA8DEC}"/>
              </a:ext>
            </a:extLst>
          </p:cNvPr>
          <p:cNvGraphicFramePr/>
          <p:nvPr>
            <p:extLst>
              <p:ext uri="{D42A27DB-BD31-4B8C-83A1-F6EECF244321}">
                <p14:modId xmlns:p14="http://schemas.microsoft.com/office/powerpoint/2010/main" val="776882726"/>
              </p:ext>
            </p:extLst>
          </p:nvPr>
        </p:nvGraphicFramePr>
        <p:xfrm>
          <a:off x="3587072" y="429030"/>
          <a:ext cx="7906936" cy="54393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Recorded Sound">
            <a:hlinkClick r:id="" action="ppaction://media"/>
            <a:extLst>
              <a:ext uri="{FF2B5EF4-FFF2-40B4-BE49-F238E27FC236}">
                <a16:creationId xmlns:a16="http://schemas.microsoft.com/office/drawing/2014/main" id="{4024CBD0-3AAC-4829-96FA-019E3CD6852E}"/>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365080" y="747957"/>
            <a:ext cx="609600" cy="609600"/>
          </a:xfrm>
          <a:prstGeom prst="rect">
            <a:avLst/>
          </a:prstGeom>
        </p:spPr>
      </p:pic>
    </p:spTree>
    <p:custDataLst>
      <p:tags r:id="rId1"/>
    </p:custDataLst>
    <p:extLst>
      <p:ext uri="{BB962C8B-B14F-4D97-AF65-F5344CB8AC3E}">
        <p14:creationId xmlns:p14="http://schemas.microsoft.com/office/powerpoint/2010/main" val="3133256062"/>
      </p:ext>
    </p:extLst>
  </p:cSld>
  <p:clrMapOvr>
    <a:masterClrMapping/>
  </p:clrMapOvr>
  <mc:AlternateContent xmlns:mc="http://schemas.openxmlformats.org/markup-compatibility/2006" xmlns:p14="http://schemas.microsoft.com/office/powerpoint/2010/main">
    <mc:Choice Requires="p14">
      <p:transition spd="slow" p14:dur="2000" advTm="87378"/>
    </mc:Choice>
    <mc:Fallback xmlns="">
      <p:transition spd="slow" advTm="873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6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5908" objId="3"/>
        <p14:stopEvt time="81680" objId="3"/>
        <p14:playEvt time="84789" objId="3"/>
        <p14:stopEvt time="87378" objId="3"/>
      </p14:showEvtLst>
    </p:ext>
  </p:extLst>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C0E3-4198-41FC-8E74-A5EE366F51F2}"/>
              </a:ext>
            </a:extLst>
          </p:cNvPr>
          <p:cNvSpPr>
            <a:spLocks noGrp="1"/>
          </p:cNvSpPr>
          <p:nvPr>
            <p:ph type="title"/>
          </p:nvPr>
        </p:nvSpPr>
        <p:spPr/>
        <p:txBody>
          <a:bodyPr>
            <a:normAutofit fontScale="90000"/>
          </a:bodyPr>
          <a:lstStyle/>
          <a:p>
            <a:pPr algn="ctr"/>
            <a:r>
              <a:rPr lang="en-US" dirty="0"/>
              <a:t>Ethical Implications</a:t>
            </a:r>
            <a:br>
              <a:rPr lang="en-US" dirty="0"/>
            </a:br>
            <a:r>
              <a:rPr lang="en-US" dirty="0"/>
              <a:t>Code of Conduct</a:t>
            </a:r>
          </a:p>
        </p:txBody>
      </p:sp>
      <p:sp>
        <p:nvSpPr>
          <p:cNvPr id="3" name="Text Placeholder 2">
            <a:extLst>
              <a:ext uri="{FF2B5EF4-FFF2-40B4-BE49-F238E27FC236}">
                <a16:creationId xmlns:a16="http://schemas.microsoft.com/office/drawing/2014/main" id="{6E8D5368-BABA-4C37-9DDC-70B66CFF3EE6}"/>
              </a:ext>
            </a:extLst>
          </p:cNvPr>
          <p:cNvSpPr>
            <a:spLocks noGrp="1"/>
          </p:cNvSpPr>
          <p:nvPr>
            <p:ph type="body" idx="1"/>
          </p:nvPr>
        </p:nvSpPr>
        <p:spPr/>
        <p:txBody>
          <a:bodyPr/>
          <a:lstStyle/>
          <a:p>
            <a:pPr algn="ctr"/>
            <a:r>
              <a:rPr lang="en-US" dirty="0"/>
              <a:t>Unethical</a:t>
            </a:r>
          </a:p>
        </p:txBody>
      </p:sp>
      <p:sp>
        <p:nvSpPr>
          <p:cNvPr id="4" name="Content Placeholder 3">
            <a:extLst>
              <a:ext uri="{FF2B5EF4-FFF2-40B4-BE49-F238E27FC236}">
                <a16:creationId xmlns:a16="http://schemas.microsoft.com/office/drawing/2014/main" id="{C5000D92-DD47-4455-8C30-762FBC61EA79}"/>
              </a:ext>
            </a:extLst>
          </p:cNvPr>
          <p:cNvSpPr>
            <a:spLocks noGrp="1"/>
          </p:cNvSpPr>
          <p:nvPr>
            <p:ph sz="half" idx="2"/>
          </p:nvPr>
        </p:nvSpPr>
        <p:spPr/>
        <p:txBody>
          <a:bodyPr/>
          <a:lstStyle/>
          <a:p>
            <a:r>
              <a:rPr lang="en-US" dirty="0"/>
              <a:t>Tracking time records for employees</a:t>
            </a:r>
          </a:p>
          <a:p>
            <a:r>
              <a:rPr lang="en-US" dirty="0"/>
              <a:t>Excessive overtime</a:t>
            </a:r>
          </a:p>
          <a:p>
            <a:r>
              <a:rPr lang="en-US" dirty="0"/>
              <a:t>Late arrives at began of shift</a:t>
            </a:r>
          </a:p>
          <a:p>
            <a:r>
              <a:rPr lang="en-US" dirty="0"/>
              <a:t>Failure to input and track FMLA hours</a:t>
            </a:r>
          </a:p>
        </p:txBody>
      </p:sp>
      <p:sp>
        <p:nvSpPr>
          <p:cNvPr id="5" name="Text Placeholder 4">
            <a:extLst>
              <a:ext uri="{FF2B5EF4-FFF2-40B4-BE49-F238E27FC236}">
                <a16:creationId xmlns:a16="http://schemas.microsoft.com/office/drawing/2014/main" id="{290B2B1D-1050-444B-B1E1-8AE38F9DCBC0}"/>
              </a:ext>
            </a:extLst>
          </p:cNvPr>
          <p:cNvSpPr>
            <a:spLocks noGrp="1"/>
          </p:cNvSpPr>
          <p:nvPr>
            <p:ph type="body" sz="quarter" idx="3"/>
          </p:nvPr>
        </p:nvSpPr>
        <p:spPr/>
        <p:txBody>
          <a:bodyPr/>
          <a:lstStyle/>
          <a:p>
            <a:pPr algn="ctr"/>
            <a:r>
              <a:rPr lang="en-US" dirty="0"/>
              <a:t>Ethical</a:t>
            </a:r>
          </a:p>
        </p:txBody>
      </p:sp>
      <p:sp>
        <p:nvSpPr>
          <p:cNvPr id="6" name="Content Placeholder 5">
            <a:extLst>
              <a:ext uri="{FF2B5EF4-FFF2-40B4-BE49-F238E27FC236}">
                <a16:creationId xmlns:a16="http://schemas.microsoft.com/office/drawing/2014/main" id="{0933F71B-83E6-4D2C-9B47-232F26A9EA42}"/>
              </a:ext>
            </a:extLst>
          </p:cNvPr>
          <p:cNvSpPr>
            <a:spLocks noGrp="1"/>
          </p:cNvSpPr>
          <p:nvPr>
            <p:ph sz="quarter" idx="4"/>
          </p:nvPr>
        </p:nvSpPr>
        <p:spPr/>
        <p:txBody>
          <a:bodyPr/>
          <a:lstStyle/>
          <a:p>
            <a:r>
              <a:rPr lang="en-US" dirty="0"/>
              <a:t>Strengthening penalties</a:t>
            </a:r>
          </a:p>
          <a:p>
            <a:r>
              <a:rPr lang="en-US" dirty="0"/>
              <a:t>Accurate accountabilities of time keeping</a:t>
            </a:r>
          </a:p>
          <a:p>
            <a:r>
              <a:rPr lang="en-US" dirty="0"/>
              <a:t>Additional training and review of the policies</a:t>
            </a:r>
          </a:p>
          <a:p>
            <a:endParaRPr lang="en-US" dirty="0"/>
          </a:p>
        </p:txBody>
      </p:sp>
    </p:spTree>
    <p:extLst>
      <p:ext uri="{BB962C8B-B14F-4D97-AF65-F5344CB8AC3E}">
        <p14:creationId xmlns:p14="http://schemas.microsoft.com/office/powerpoint/2010/main" val="2043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2" name="Rectangle 3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3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4" name="Rectangle 34">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building, scale, table, yellow&#10;&#10;Description automatically generated">
            <a:extLst>
              <a:ext uri="{FF2B5EF4-FFF2-40B4-BE49-F238E27FC236}">
                <a16:creationId xmlns:a16="http://schemas.microsoft.com/office/drawing/2014/main" id="{3D86B6B7-131E-460A-9743-0D3797E5BA77}"/>
              </a:ext>
            </a:extLst>
          </p:cNvPr>
          <p:cNvPicPr>
            <a:picLocks noGrp="1" noChangeAspect="1"/>
          </p:cNvPicPr>
          <p:nvPr>
            <p:ph idx="1"/>
          </p:nvPr>
        </p:nvPicPr>
        <p:blipFill rotWithShape="1">
          <a:blip r:embed="rId5">
            <a:alphaModFix amt="40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25271" b="12402"/>
          <a:stretch/>
        </p:blipFill>
        <p:spPr>
          <a:xfrm>
            <a:off x="20" y="10"/>
            <a:ext cx="12191979" cy="6857990"/>
          </a:xfrm>
          <a:prstGeom prst="rect">
            <a:avLst/>
          </a:prstGeom>
        </p:spPr>
      </p:pic>
      <p:sp>
        <p:nvSpPr>
          <p:cNvPr id="2" name="Title 1">
            <a:extLst>
              <a:ext uri="{FF2B5EF4-FFF2-40B4-BE49-F238E27FC236}">
                <a16:creationId xmlns:a16="http://schemas.microsoft.com/office/drawing/2014/main" id="{0E5C372D-7105-482E-A568-1B88816C66CD}"/>
              </a:ext>
            </a:extLst>
          </p:cNvPr>
          <p:cNvSpPr>
            <a:spLocks noGrp="1"/>
          </p:cNvSpPr>
          <p:nvPr>
            <p:ph type="title"/>
          </p:nvPr>
        </p:nvSpPr>
        <p:spPr>
          <a:xfrm>
            <a:off x="841249" y="941832"/>
            <a:ext cx="10506456" cy="2057400"/>
          </a:xfrm>
        </p:spPr>
        <p:txBody>
          <a:bodyPr vert="horz" lIns="91440" tIns="45720" rIns="91440" bIns="45720" rtlCol="0" anchor="b">
            <a:normAutofit/>
          </a:bodyPr>
          <a:lstStyle/>
          <a:p>
            <a:pPr>
              <a:lnSpc>
                <a:spcPct val="90000"/>
              </a:lnSpc>
            </a:pPr>
            <a:r>
              <a:rPr lang="en-US" sz="5000" dirty="0"/>
              <a:t>Code of Conduct</a:t>
            </a:r>
          </a:p>
        </p:txBody>
      </p:sp>
      <p:sp>
        <p:nvSpPr>
          <p:cNvPr id="45"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3841706D-B3F2-4F82-A6FC-4ACA190B069C}"/>
              </a:ext>
            </a:extLst>
          </p:cNvPr>
          <p:cNvSpPr>
            <a:spLocks noGrp="1"/>
          </p:cNvSpPr>
          <p:nvPr>
            <p:ph type="body" sz="half" idx="2"/>
          </p:nvPr>
        </p:nvSpPr>
        <p:spPr>
          <a:xfrm>
            <a:off x="841248" y="3502152"/>
            <a:ext cx="10506456" cy="2670048"/>
          </a:xfrm>
        </p:spPr>
        <p:txBody>
          <a:bodyPr vert="horz" lIns="91440" tIns="45720" rIns="91440" bIns="45720" rtlCol="0">
            <a:normAutofit/>
          </a:bodyPr>
          <a:lstStyle/>
          <a:p>
            <a:pPr marL="285750" indent="-228600">
              <a:buFont typeface="Arial" panose="020B0604020202020204" pitchFamily="34" charset="0"/>
              <a:buChar char="•"/>
            </a:pPr>
            <a:r>
              <a:rPr lang="en-US" sz="2000" dirty="0"/>
              <a:t>To encourage social responsibility.</a:t>
            </a:r>
          </a:p>
          <a:p>
            <a:pPr marL="285750" indent="-228600">
              <a:buFont typeface="Arial" panose="020B0604020202020204" pitchFamily="34" charset="0"/>
              <a:buChar char="•"/>
            </a:pPr>
            <a:r>
              <a:rPr lang="en-US" sz="2000" dirty="0"/>
              <a:t>To encourage professional decision-making and responsibility. </a:t>
            </a:r>
          </a:p>
          <a:p>
            <a:pPr marL="285750" indent="-228600">
              <a:buFont typeface="Arial" panose="020B0604020202020204" pitchFamily="34" charset="0"/>
              <a:buChar char="•"/>
            </a:pPr>
            <a:r>
              <a:rPr lang="en-US" sz="2000" dirty="0"/>
              <a:t>To positively influence workplace and recruitment practices.</a:t>
            </a:r>
          </a:p>
          <a:p>
            <a:pPr marL="285750" indent="-228600">
              <a:buFont typeface="Arial" panose="020B0604020202020204" pitchFamily="34" charset="0"/>
              <a:buChar char="•"/>
            </a:pPr>
            <a:r>
              <a:rPr lang="en-US" sz="2000" dirty="0"/>
              <a:t>To inform and educate current and future organizations  we serve.</a:t>
            </a:r>
          </a:p>
          <a:p>
            <a:pPr marL="285750" indent="-228600">
              <a:buFont typeface="Arial" panose="020B0604020202020204" pitchFamily="34" charset="0"/>
              <a:buChar char="•"/>
            </a:pPr>
            <a:r>
              <a:rPr lang="en-US" sz="2000" dirty="0"/>
              <a:t>To assist the organizations we serve in achieving their objectives and goals.</a:t>
            </a:r>
          </a:p>
          <a:p>
            <a:pPr marL="285750" indent="-228600">
              <a:buFont typeface="Arial" panose="020B0604020202020204" pitchFamily="34" charset="0"/>
              <a:buChar char="•"/>
            </a:pPr>
            <a:endParaRPr lang="en-US" sz="2000" dirty="0"/>
          </a:p>
        </p:txBody>
      </p:sp>
      <p:sp>
        <p:nvSpPr>
          <p:cNvPr id="7" name="TextBox 6">
            <a:extLst>
              <a:ext uri="{FF2B5EF4-FFF2-40B4-BE49-F238E27FC236}">
                <a16:creationId xmlns:a16="http://schemas.microsoft.com/office/drawing/2014/main" id="{46094CDF-74E9-4201-AAA3-2FB4D877A01B}"/>
              </a:ext>
            </a:extLst>
          </p:cNvPr>
          <p:cNvSpPr txBox="1"/>
          <p:nvPr/>
        </p:nvSpPr>
        <p:spPr>
          <a:xfrm>
            <a:off x="9727864" y="6657945"/>
            <a:ext cx="246413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asbaquez.blogspot.com/2011/06/law-understanding-and-definition-of-law.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pic>
        <p:nvPicPr>
          <p:cNvPr id="3" name="Recorded Sound">
            <a:hlinkClick r:id="" action="ppaction://media"/>
            <a:extLst>
              <a:ext uri="{FF2B5EF4-FFF2-40B4-BE49-F238E27FC236}">
                <a16:creationId xmlns:a16="http://schemas.microsoft.com/office/drawing/2014/main" id="{BD411C2D-3360-4CB4-A3EB-7A2FFF14F86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025575" y="874220"/>
            <a:ext cx="609600" cy="609600"/>
          </a:xfrm>
          <a:prstGeom prst="rect">
            <a:avLst/>
          </a:prstGeom>
        </p:spPr>
      </p:pic>
    </p:spTree>
    <p:extLst>
      <p:ext uri="{BB962C8B-B14F-4D97-AF65-F5344CB8AC3E}">
        <p14:creationId xmlns:p14="http://schemas.microsoft.com/office/powerpoint/2010/main" val="22854747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9C702C-F29F-4AAC-B431-2C827D39B9C2}"/>
              </a:ext>
            </a:extLst>
          </p:cNvPr>
          <p:cNvSpPr>
            <a:spLocks noGrp="1"/>
          </p:cNvSpPr>
          <p:nvPr>
            <p:ph type="title"/>
          </p:nvPr>
        </p:nvSpPr>
        <p:spPr>
          <a:xfrm>
            <a:off x="841249" y="941832"/>
            <a:ext cx="10506456" cy="1337134"/>
          </a:xfrm>
        </p:spPr>
        <p:txBody>
          <a:bodyPr anchor="b">
            <a:normAutofit/>
          </a:bodyPr>
          <a:lstStyle/>
          <a:p>
            <a:pPr algn="ctr"/>
            <a:r>
              <a:rPr lang="en-US" sz="5000" dirty="0"/>
              <a:t>Wage and Hour Division</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CB20FF5-013A-4B23-A42D-FE5A7E4E10C0}"/>
              </a:ext>
            </a:extLst>
          </p:cNvPr>
          <p:cNvGraphicFramePr>
            <a:graphicFrameLocks noGrp="1"/>
          </p:cNvGraphicFramePr>
          <p:nvPr>
            <p:ph idx="1"/>
            <p:extLst>
              <p:ext uri="{D42A27DB-BD31-4B8C-83A1-F6EECF244321}">
                <p14:modId xmlns:p14="http://schemas.microsoft.com/office/powerpoint/2010/main" val="525761627"/>
              </p:ext>
            </p:extLst>
          </p:nvPr>
        </p:nvGraphicFramePr>
        <p:xfrm>
          <a:off x="841248" y="3502152"/>
          <a:ext cx="10506456" cy="2670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Recorded Sound">
            <a:hlinkClick r:id="" action="ppaction://media"/>
            <a:extLst>
              <a:ext uri="{FF2B5EF4-FFF2-40B4-BE49-F238E27FC236}">
                <a16:creationId xmlns:a16="http://schemas.microsoft.com/office/drawing/2014/main" id="{49A07946-37F6-41B6-A06E-9C9008258F7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560147" y="685800"/>
            <a:ext cx="609600" cy="609600"/>
          </a:xfrm>
          <a:prstGeom prst="rect">
            <a:avLst/>
          </a:prstGeom>
        </p:spPr>
      </p:pic>
    </p:spTree>
    <p:extLst>
      <p:ext uri="{BB962C8B-B14F-4D97-AF65-F5344CB8AC3E}">
        <p14:creationId xmlns:p14="http://schemas.microsoft.com/office/powerpoint/2010/main" val="4810607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E6771F-1556-4565-B1BE-266229BCEBAF}"/>
              </a:ext>
            </a:extLst>
          </p:cNvPr>
          <p:cNvSpPr>
            <a:spLocks noGrp="1"/>
          </p:cNvSpPr>
          <p:nvPr>
            <p:ph type="title"/>
          </p:nvPr>
        </p:nvSpPr>
        <p:spPr>
          <a:xfrm>
            <a:off x="7255564" y="834888"/>
            <a:ext cx="4314645" cy="1268958"/>
          </a:xfrm>
        </p:spPr>
        <p:txBody>
          <a:bodyPr vert="horz" lIns="91440" tIns="45720" rIns="91440" bIns="45720" rtlCol="0" anchor="b">
            <a:normAutofit/>
          </a:bodyPr>
          <a:lstStyle/>
          <a:p>
            <a:r>
              <a:rPr lang="en-US" sz="3200" dirty="0"/>
              <a:t>Ethical Legislation</a:t>
            </a:r>
          </a:p>
        </p:txBody>
      </p:sp>
      <p:pic>
        <p:nvPicPr>
          <p:cNvPr id="6" name="Content Placeholder 5" descr="A picture containing indoor, table, sitting, blue&#10;&#10;Description automatically generated">
            <a:extLst>
              <a:ext uri="{FF2B5EF4-FFF2-40B4-BE49-F238E27FC236}">
                <a16:creationId xmlns:a16="http://schemas.microsoft.com/office/drawing/2014/main" id="{7836F2FB-4E5A-48B4-868C-D403FB03BEF8}"/>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4619" r="-1"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0" name="Rectangle 19">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5F696BBE-E159-489E-BE64-4CF97D5F31D0}"/>
              </a:ext>
            </a:extLst>
          </p:cNvPr>
          <p:cNvSpPr>
            <a:spLocks noGrp="1"/>
          </p:cNvSpPr>
          <p:nvPr>
            <p:ph sz="half" idx="2"/>
          </p:nvPr>
        </p:nvSpPr>
        <p:spPr>
          <a:xfrm>
            <a:off x="7255563" y="2557587"/>
            <a:ext cx="4314645" cy="3717317"/>
          </a:xfrm>
        </p:spPr>
        <p:txBody>
          <a:bodyPr vert="horz" lIns="91440" tIns="45720" rIns="91440" bIns="45720" rtlCol="0" anchor="t">
            <a:normAutofit/>
          </a:bodyPr>
          <a:lstStyle/>
          <a:p>
            <a:pPr marL="285750">
              <a:lnSpc>
                <a:spcPct val="100000"/>
              </a:lnSpc>
            </a:pPr>
            <a:endParaRPr lang="en-US" sz="1400" dirty="0">
              <a:latin typeface="Times New Roman" panose="02020603050405020304" pitchFamily="18" charset="0"/>
              <a:cs typeface="Times New Roman" panose="02020603050405020304" pitchFamily="18" charset="0"/>
            </a:endParaRPr>
          </a:p>
          <a:p>
            <a:pPr marL="0">
              <a:lnSpc>
                <a:spcPct val="100000"/>
              </a:lnSpc>
            </a:pPr>
            <a:r>
              <a:rPr lang="en-US" sz="1400" dirty="0">
                <a:latin typeface="Times New Roman" panose="02020603050405020304" pitchFamily="18" charset="0"/>
                <a:cs typeface="Times New Roman" panose="02020603050405020304" pitchFamily="18" charset="0"/>
              </a:rPr>
              <a:t>The Equal Pay Act of 1963 requires that men and women receive equal pay for equal work.  The jobs do not have to be identical but must be similar of work ethics.  Permitting pay differentials based on seniority, merit, quantity or quality of production.  The Equal Pay Act amendments to the Fair Labor Standard Act of 1938 that introduced America to the forty- hour work week.</a:t>
            </a:r>
          </a:p>
          <a:p>
            <a:r>
              <a:rPr lang="en-US" sz="1200" dirty="0">
                <a:latin typeface="Times New Roman" panose="02020603050405020304" pitchFamily="18" charset="0"/>
                <a:cs typeface="Times New Roman" panose="02020603050405020304" pitchFamily="18" charset="0"/>
              </a:rPr>
              <a:t>Strengthening penalties</a:t>
            </a:r>
          </a:p>
          <a:p>
            <a:r>
              <a:rPr lang="en-US" sz="1200" dirty="0">
                <a:latin typeface="Times New Roman" panose="02020603050405020304" pitchFamily="18" charset="0"/>
                <a:cs typeface="Times New Roman" panose="02020603050405020304" pitchFamily="18" charset="0"/>
              </a:rPr>
              <a:t>Accurate accountabilities of time keeping</a:t>
            </a:r>
          </a:p>
          <a:p>
            <a:r>
              <a:rPr lang="en-US" sz="1200" dirty="0">
                <a:latin typeface="Times New Roman" panose="02020603050405020304" pitchFamily="18" charset="0"/>
                <a:cs typeface="Times New Roman" panose="02020603050405020304" pitchFamily="18" charset="0"/>
              </a:rPr>
              <a:t>Additional training and review of the policies</a:t>
            </a:r>
          </a:p>
        </p:txBody>
      </p:sp>
      <p:sp>
        <p:nvSpPr>
          <p:cNvPr id="7" name="TextBox 6">
            <a:extLst>
              <a:ext uri="{FF2B5EF4-FFF2-40B4-BE49-F238E27FC236}">
                <a16:creationId xmlns:a16="http://schemas.microsoft.com/office/drawing/2014/main" id="{5CC8DA2A-9573-4EDC-A2C4-B63D13F914F5}"/>
              </a:ext>
            </a:extLst>
          </p:cNvPr>
          <p:cNvSpPr txBox="1"/>
          <p:nvPr/>
        </p:nvSpPr>
        <p:spPr>
          <a:xfrm>
            <a:off x="9423293" y="6657945"/>
            <a:ext cx="276870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2012books.lardbucket.org/books/business-and-the-legal-and-ethical-environment/s16-business-in-the-global-legal-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pic>
        <p:nvPicPr>
          <p:cNvPr id="9" name="Recorded Sound">
            <a:hlinkClick r:id="" action="ppaction://media"/>
            <a:extLst>
              <a:ext uri="{FF2B5EF4-FFF2-40B4-BE49-F238E27FC236}">
                <a16:creationId xmlns:a16="http://schemas.microsoft.com/office/drawing/2014/main" id="{2CED6A49-0684-4539-8B7A-112AD698437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19050" y="779724"/>
            <a:ext cx="609600" cy="609600"/>
          </a:xfrm>
          <a:prstGeom prst="rect">
            <a:avLst/>
          </a:prstGeom>
        </p:spPr>
      </p:pic>
    </p:spTree>
    <p:extLst>
      <p:ext uri="{BB962C8B-B14F-4D97-AF65-F5344CB8AC3E}">
        <p14:creationId xmlns:p14="http://schemas.microsoft.com/office/powerpoint/2010/main" val="338824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6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6" name="Rectangle 4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50" name="Rectangle 4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food, room&#10;&#10;Description automatically generated">
            <a:extLst>
              <a:ext uri="{FF2B5EF4-FFF2-40B4-BE49-F238E27FC236}">
                <a16:creationId xmlns:a16="http://schemas.microsoft.com/office/drawing/2014/main" id="{D88AECD9-72D2-42CA-BB2C-D07EAB3B4DEF}"/>
              </a:ext>
            </a:extLst>
          </p:cNvPr>
          <p:cNvPicPr>
            <a:picLocks noGrp="1" noChangeAspect="1"/>
          </p:cNvPicPr>
          <p:nvPr>
            <p:ph idx="1"/>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8790" r="9090" b="9297"/>
          <a:stretch/>
        </p:blipFill>
        <p:spPr>
          <a:xfrm>
            <a:off x="3522468" y="10"/>
            <a:ext cx="8669532" cy="6857990"/>
          </a:xfrm>
          <a:prstGeom prst="rect">
            <a:avLst/>
          </a:prstGeom>
        </p:spPr>
      </p:pic>
      <p:sp>
        <p:nvSpPr>
          <p:cNvPr id="52" name="Rectangle 51">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1FC5E-6B9D-4C93-AF9F-5172DC07D419}"/>
              </a:ext>
            </a:extLst>
          </p:cNvPr>
          <p:cNvSpPr>
            <a:spLocks noGrp="1"/>
          </p:cNvSpPr>
          <p:nvPr>
            <p:ph type="title"/>
          </p:nvPr>
        </p:nvSpPr>
        <p:spPr>
          <a:xfrm>
            <a:off x="371094" y="1161288"/>
            <a:ext cx="3438144" cy="1124712"/>
          </a:xfrm>
        </p:spPr>
        <p:txBody>
          <a:bodyPr vert="horz" lIns="91440" tIns="45720" rIns="91440" bIns="45720" rtlCol="0" anchor="b">
            <a:normAutofit/>
          </a:bodyPr>
          <a:lstStyle/>
          <a:p>
            <a:pPr algn="ctr">
              <a:lnSpc>
                <a:spcPct val="90000"/>
              </a:lnSpc>
            </a:pPr>
            <a:r>
              <a:rPr lang="en-US" sz="2800" dirty="0"/>
              <a:t>Legislation &amp; Regulations</a:t>
            </a:r>
          </a:p>
        </p:txBody>
      </p:sp>
      <p:sp>
        <p:nvSpPr>
          <p:cNvPr id="54" name="Rectangle 5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E20A17E0-226A-404D-8CD3-15FE432E0DC8}"/>
              </a:ext>
            </a:extLst>
          </p:cNvPr>
          <p:cNvSpPr>
            <a:spLocks noGrp="1"/>
          </p:cNvSpPr>
          <p:nvPr>
            <p:ph type="body" sz="half" idx="2"/>
          </p:nvPr>
        </p:nvSpPr>
        <p:spPr>
          <a:xfrm>
            <a:off x="371094" y="2718054"/>
            <a:ext cx="3438906" cy="3207258"/>
          </a:xfrm>
        </p:spPr>
        <p:txBody>
          <a:bodyPr vert="horz" lIns="91440" tIns="45720" rIns="91440" bIns="45720" rtlCol="0" anchor="t">
            <a:normAutofit fontScale="47500" lnSpcReduction="20000"/>
          </a:bodyPr>
          <a:lstStyle/>
          <a:p>
            <a:pPr marL="285750" indent="-228600">
              <a:lnSpc>
                <a:spcPct val="17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Fair Labor Standard Act (FLSA)</a:t>
            </a:r>
          </a:p>
          <a:p>
            <a:pPr marL="285750" indent="-228600">
              <a:lnSpc>
                <a:spcPct val="17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Immigrations and Nationality Act </a:t>
            </a:r>
          </a:p>
          <a:p>
            <a:pPr marL="285750" indent="-228600">
              <a:lnSpc>
                <a:spcPct val="17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Occupational Safety and Health Act (OSHA)</a:t>
            </a:r>
          </a:p>
          <a:p>
            <a:pPr marL="285750" indent="-228600">
              <a:lnSpc>
                <a:spcPct val="17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Family Medical Leave Act (FMLA)</a:t>
            </a:r>
          </a:p>
          <a:p>
            <a:pPr marL="285750" indent="-228600">
              <a:lnSpc>
                <a:spcPct val="17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Office of Workers Compensations Programs (OWCP)</a:t>
            </a:r>
          </a:p>
          <a:p>
            <a:pPr marL="285750" indent="-228600">
              <a:lnSpc>
                <a:spcPct val="17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Equal Employment Opportunity Commission (EEOC)</a:t>
            </a:r>
          </a:p>
          <a:p>
            <a:pPr marL="285750" indent="-228600">
              <a:lnSpc>
                <a:spcPct val="100000"/>
              </a:lnSpc>
              <a:buFont typeface="Arial" panose="020B0604020202020204" pitchFamily="34" charset="0"/>
              <a:buChar char="•"/>
            </a:pPr>
            <a:endParaRPr lang="en-US" sz="1600" dirty="0"/>
          </a:p>
          <a:p>
            <a:pPr marL="57150">
              <a:lnSpc>
                <a:spcPct val="100000"/>
              </a:lnSpc>
            </a:pPr>
            <a:endParaRPr lang="en-US" sz="1600" dirty="0"/>
          </a:p>
        </p:txBody>
      </p:sp>
      <p:sp>
        <p:nvSpPr>
          <p:cNvPr id="7" name="TextBox 6">
            <a:extLst>
              <a:ext uri="{FF2B5EF4-FFF2-40B4-BE49-F238E27FC236}">
                <a16:creationId xmlns:a16="http://schemas.microsoft.com/office/drawing/2014/main" id="{4F968362-E2AF-43C9-8CBC-095F92D3ECB1}"/>
              </a:ext>
            </a:extLst>
          </p:cNvPr>
          <p:cNvSpPr txBox="1"/>
          <p:nvPr/>
        </p:nvSpPr>
        <p:spPr>
          <a:xfrm>
            <a:off x="9585196" y="6657945"/>
            <a:ext cx="260680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en.wikipedia.org/wiki/U.S._Equal_Employment_Opportunity_Commissio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pic>
        <p:nvPicPr>
          <p:cNvPr id="5" name="Recorded Sound">
            <a:hlinkClick r:id="" action="ppaction://media"/>
            <a:extLst>
              <a:ext uri="{FF2B5EF4-FFF2-40B4-BE49-F238E27FC236}">
                <a16:creationId xmlns:a16="http://schemas.microsoft.com/office/drawing/2014/main" id="{B8CCAB73-8A53-4777-9924-616EC316AE4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83291" y="5925312"/>
            <a:ext cx="609600" cy="609600"/>
          </a:xfrm>
          <a:prstGeom prst="rect">
            <a:avLst/>
          </a:prstGeom>
        </p:spPr>
      </p:pic>
    </p:spTree>
    <p:extLst>
      <p:ext uri="{BB962C8B-B14F-4D97-AF65-F5344CB8AC3E}">
        <p14:creationId xmlns:p14="http://schemas.microsoft.com/office/powerpoint/2010/main" val="13939012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Rectangle 27">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D8A8ADB-3C9D-4A75-8C69-0710088858AD}"/>
              </a:ext>
            </a:extLst>
          </p:cNvPr>
          <p:cNvSpPr>
            <a:spLocks noGrp="1"/>
          </p:cNvSpPr>
          <p:nvPr>
            <p:ph type="title"/>
          </p:nvPr>
        </p:nvSpPr>
        <p:spPr>
          <a:xfrm>
            <a:off x="1051560" y="4440602"/>
            <a:ext cx="3538728" cy="1645920"/>
          </a:xfrm>
        </p:spPr>
        <p:txBody>
          <a:bodyPr vert="horz" lIns="91440" tIns="45720" rIns="91440" bIns="45720" rtlCol="0" anchor="ctr">
            <a:normAutofit/>
          </a:bodyPr>
          <a:lstStyle/>
          <a:p>
            <a:r>
              <a:rPr lang="en-US" sz="3200" dirty="0"/>
              <a:t>Technology Trends</a:t>
            </a:r>
          </a:p>
        </p:txBody>
      </p:sp>
      <p:pic>
        <p:nvPicPr>
          <p:cNvPr id="12" name="Content Placeholder 11" descr="A picture containing indoor, table, small, glass&#10;&#10;Description automatically generated">
            <a:extLst>
              <a:ext uri="{FF2B5EF4-FFF2-40B4-BE49-F238E27FC236}">
                <a16:creationId xmlns:a16="http://schemas.microsoft.com/office/drawing/2014/main" id="{6A135406-0A33-4FE9-9804-D0573BFCFD08}"/>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7986" r="23259" b="2"/>
          <a:stretch/>
        </p:blipFill>
        <p:spPr>
          <a:xfrm>
            <a:off x="4" y="-52138"/>
            <a:ext cx="4884383" cy="3995918"/>
          </a:xfrm>
          <a:prstGeom prst="rect">
            <a:avLst/>
          </a:prstGeom>
        </p:spPr>
      </p:pic>
      <p:pic>
        <p:nvPicPr>
          <p:cNvPr id="9" name="Content Placeholder 8" descr="A picture containing person, holding, man, front&#10;&#10;Description automatically generated">
            <a:extLst>
              <a:ext uri="{FF2B5EF4-FFF2-40B4-BE49-F238E27FC236}">
                <a16:creationId xmlns:a16="http://schemas.microsoft.com/office/drawing/2014/main" id="{FB07D260-24D8-4767-B47D-49B476F349D0}"/>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r="1" b="6426"/>
          <a:stretch/>
        </p:blipFill>
        <p:spPr>
          <a:xfrm>
            <a:off x="5074879" y="10"/>
            <a:ext cx="7117118" cy="3995918"/>
          </a:xfrm>
          <a:prstGeom prst="rect">
            <a:avLst/>
          </a:prstGeom>
        </p:spPr>
      </p:pic>
      <p:sp>
        <p:nvSpPr>
          <p:cNvPr id="30" name="Rectangle 29">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16">
            <a:extLst>
              <a:ext uri="{FF2B5EF4-FFF2-40B4-BE49-F238E27FC236}">
                <a16:creationId xmlns:a16="http://schemas.microsoft.com/office/drawing/2014/main" id="{B095E235-80FB-4A6F-A8C3-82B9D889B69C}"/>
              </a:ext>
            </a:extLst>
          </p:cNvPr>
          <p:cNvSpPr>
            <a:spLocks noGrp="1"/>
          </p:cNvSpPr>
          <p:nvPr>
            <p:ph sz="half" idx="1"/>
          </p:nvPr>
        </p:nvSpPr>
        <p:spPr>
          <a:xfrm>
            <a:off x="5349240" y="4440602"/>
            <a:ext cx="6007608" cy="1645920"/>
          </a:xfrm>
        </p:spPr>
        <p:txBody>
          <a:bodyPr vert="horz" lIns="91440" tIns="45720" rIns="91440" bIns="45720" rtlCol="0" anchor="ctr">
            <a:normAutofit lnSpcReduction="10000"/>
          </a:bodyPr>
          <a:lstStyle/>
          <a:p>
            <a:endParaRPr lang="en-US" sz="2200" dirty="0">
              <a:latin typeface="Times New Roman" panose="02020603050405020304" pitchFamily="18" charset="0"/>
              <a:cs typeface="Times New Roman" panose="02020603050405020304" pitchFamily="18" charset="0"/>
            </a:endParaRPr>
          </a:p>
          <a:p>
            <a:r>
              <a:rPr lang="en-US" sz="1800" dirty="0"/>
              <a:t>Equal Pay Equal the rewards</a:t>
            </a:r>
          </a:p>
          <a:p>
            <a:r>
              <a:rPr lang="en-US" sz="1800" dirty="0"/>
              <a:t>Information technology from the internet</a:t>
            </a:r>
          </a:p>
          <a:p>
            <a:r>
              <a:rPr lang="en-US" sz="1800" dirty="0"/>
              <a:t>Apps mobile services</a:t>
            </a:r>
          </a:p>
        </p:txBody>
      </p:sp>
      <p:sp>
        <p:nvSpPr>
          <p:cNvPr id="10" name="TextBox 9">
            <a:extLst>
              <a:ext uri="{FF2B5EF4-FFF2-40B4-BE49-F238E27FC236}">
                <a16:creationId xmlns:a16="http://schemas.microsoft.com/office/drawing/2014/main" id="{CB628BC3-8607-46DB-8D1B-7B985BBA510D}"/>
              </a:ext>
            </a:extLst>
          </p:cNvPr>
          <p:cNvSpPr txBox="1"/>
          <p:nvPr/>
        </p:nvSpPr>
        <p:spPr>
          <a:xfrm>
            <a:off x="9400848" y="3795873"/>
            <a:ext cx="2791149"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8" tooltip="https://systemscue.it/cloud-computing-aziende/17930/">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13" name="TextBox 12">
            <a:extLst>
              <a:ext uri="{FF2B5EF4-FFF2-40B4-BE49-F238E27FC236}">
                <a16:creationId xmlns:a16="http://schemas.microsoft.com/office/drawing/2014/main" id="{B82E716F-6084-4FBE-9153-233E088FF14D}"/>
              </a:ext>
            </a:extLst>
          </p:cNvPr>
          <p:cNvSpPr txBox="1"/>
          <p:nvPr/>
        </p:nvSpPr>
        <p:spPr>
          <a:xfrm>
            <a:off x="2115680" y="3795873"/>
            <a:ext cx="276870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www.peoplematters.in/news/compensation-benefits/infosys-cfo-relocated-to-us-with-revised-pay-scale-15904">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10"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pic>
        <p:nvPicPr>
          <p:cNvPr id="3" name="Recorded Sound">
            <a:hlinkClick r:id="" action="ppaction://media"/>
            <a:extLst>
              <a:ext uri="{FF2B5EF4-FFF2-40B4-BE49-F238E27FC236}">
                <a16:creationId xmlns:a16="http://schemas.microsoft.com/office/drawing/2014/main" id="{68CA9CC3-103F-4C23-9286-8B4EF8B026F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112263" y="2819400"/>
            <a:ext cx="609600" cy="609600"/>
          </a:xfrm>
          <a:prstGeom prst="rect">
            <a:avLst/>
          </a:prstGeom>
        </p:spPr>
      </p:pic>
    </p:spTree>
    <p:extLst>
      <p:ext uri="{BB962C8B-B14F-4D97-AF65-F5344CB8AC3E}">
        <p14:creationId xmlns:p14="http://schemas.microsoft.com/office/powerpoint/2010/main" val="297667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
</p:tagLst>
</file>

<file path=ppt/tags/tag2.xml><?xml version="1.0" encoding="utf-8"?>
<p:tagLst xmlns:a="http://schemas.openxmlformats.org/drawingml/2006/main" xmlns:r="http://schemas.openxmlformats.org/officeDocument/2006/relationships" xmlns:p="http://schemas.openxmlformats.org/presentationml/2006/main">
  <p:tag name="TIMING" val="|112.5"/>
</p:tagLst>
</file>

<file path=ppt/tags/tag3.xml><?xml version="1.0" encoding="utf-8"?>
<p:tagLst xmlns:a="http://schemas.openxmlformats.org/drawingml/2006/main" xmlns:r="http://schemas.openxmlformats.org/officeDocument/2006/relationships" xmlns:p="http://schemas.openxmlformats.org/presentationml/2006/main">
  <p:tag name="TIMING" val="|84.7"/>
</p:tagLst>
</file>

<file path=ppt/theme/theme1.xml><?xml version="1.0" encoding="utf-8"?>
<a:theme xmlns:a="http://schemas.openxmlformats.org/drawingml/2006/main" name="AccentBoxVTI">
  <a:themeElements>
    <a:clrScheme name="AnalogousFromRegularSeed_2SEEDS">
      <a:dk1>
        <a:srgbClr val="000000"/>
      </a:dk1>
      <a:lt1>
        <a:srgbClr val="FFFFFF"/>
      </a:lt1>
      <a:dk2>
        <a:srgbClr val="243641"/>
      </a:dk2>
      <a:lt2>
        <a:srgbClr val="E8E4E2"/>
      </a:lt2>
      <a:accent1>
        <a:srgbClr val="1D8BCF"/>
      </a:accent1>
      <a:accent2>
        <a:srgbClr val="26B5B0"/>
      </a:accent2>
      <a:accent3>
        <a:srgbClr val="2F53E1"/>
      </a:accent3>
      <a:accent4>
        <a:srgbClr val="CF1D31"/>
      </a:accent4>
      <a:accent5>
        <a:srgbClr val="E1662F"/>
      </a:accent5>
      <a:accent6>
        <a:srgbClr val="CA9A1C"/>
      </a:accent6>
      <a:hlink>
        <a:srgbClr val="BC6D3C"/>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84BD33C8405441AB2F3DDAB317F178" ma:contentTypeVersion="7" ma:contentTypeDescription="Create a new document." ma:contentTypeScope="" ma:versionID="e37df95acd1ea792a7d7078733417c64">
  <xsd:schema xmlns:xsd="http://www.w3.org/2001/XMLSchema" xmlns:xs="http://www.w3.org/2001/XMLSchema" xmlns:p="http://schemas.microsoft.com/office/2006/metadata/properties" xmlns:ns3="5934c0ac-03c2-49e8-ab38-84f5375c3efd" xmlns:ns4="4d7d467e-7b32-4c50-a89d-00bd3e5b5426" targetNamespace="http://schemas.microsoft.com/office/2006/metadata/properties" ma:root="true" ma:fieldsID="957d5878c928f191f195f73ec554d261" ns3:_="" ns4:_="">
    <xsd:import namespace="5934c0ac-03c2-49e8-ab38-84f5375c3efd"/>
    <xsd:import namespace="4d7d467e-7b32-4c50-a89d-00bd3e5b542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4c0ac-03c2-49e8-ab38-84f5375c3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7d467e-7b32-4c50-a89d-00bd3e5b54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9273B5-8914-489D-8E57-536380D25A00}">
  <ds:schemaRefs>
    <ds:schemaRef ds:uri="http://schemas.microsoft.com/sharepoint/v3/contenttype/forms"/>
  </ds:schemaRefs>
</ds:datastoreItem>
</file>

<file path=customXml/itemProps2.xml><?xml version="1.0" encoding="utf-8"?>
<ds:datastoreItem xmlns:ds="http://schemas.openxmlformats.org/officeDocument/2006/customXml" ds:itemID="{A925C3E8-CED8-4AD4-A757-AE2EFAA287FE}">
  <ds:schemaRefs>
    <ds:schemaRef ds:uri="http://schemas.microsoft.com/office/2006/metadata/properties"/>
    <ds:schemaRef ds:uri="5934c0ac-03c2-49e8-ab38-84f5375c3efd"/>
    <ds:schemaRef ds:uri="http://purl.org/dc/terms/"/>
    <ds:schemaRef ds:uri="http://schemas.openxmlformats.org/package/2006/metadata/core-properties"/>
    <ds:schemaRef ds:uri="http://schemas.microsoft.com/office/2006/documentManagement/types"/>
    <ds:schemaRef ds:uri="4d7d467e-7b32-4c50-a89d-00bd3e5b5426"/>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9E2F4A1-C303-4A0A-8581-08472F203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4c0ac-03c2-49e8-ab38-84f5375c3efd"/>
    <ds:schemaRef ds:uri="4d7d467e-7b32-4c50-a89d-00bd3e5b54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581</TotalTime>
  <Words>1224</Words>
  <Application>Microsoft Office PowerPoint</Application>
  <PresentationFormat>Widescreen</PresentationFormat>
  <Paragraphs>95</Paragraphs>
  <Slides>12</Slides>
  <Notes>9</Notes>
  <HiddenSlides>2</HiddenSlides>
  <MMClips>9</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Avenir Next LT Pro</vt:lpstr>
      <vt:lpstr>Bradley Hand ITC</vt:lpstr>
      <vt:lpstr>Calibri</vt:lpstr>
      <vt:lpstr>Calibri Light</vt:lpstr>
      <vt:lpstr>Times New Roman</vt:lpstr>
      <vt:lpstr>AccentBoxVTI</vt:lpstr>
      <vt:lpstr>Office Theme</vt:lpstr>
      <vt:lpstr>GGL Glitz &amp; Glamour Inc</vt:lpstr>
      <vt:lpstr>Attendance Policy</vt:lpstr>
      <vt:lpstr>Human Resources</vt:lpstr>
      <vt:lpstr>Ethical Implications Code of Conduct</vt:lpstr>
      <vt:lpstr>Code of Conduct</vt:lpstr>
      <vt:lpstr>Wage and Hour Division</vt:lpstr>
      <vt:lpstr>Ethical Legislation</vt:lpstr>
      <vt:lpstr>Legislation &amp; Regulations</vt:lpstr>
      <vt:lpstr>Technology Trends</vt:lpstr>
      <vt:lpstr>References</vt:lpstr>
      <vt:lpstr> Recommendations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Compensation and  Benefits</dc:title>
  <dc:creator>ri.bowman.yolanda.m</dc:creator>
  <cp:lastModifiedBy>ri.bowman.yolanda.m</cp:lastModifiedBy>
  <cp:revision>17</cp:revision>
  <dcterms:created xsi:type="dcterms:W3CDTF">2020-06-22T00:41:01Z</dcterms:created>
  <dcterms:modified xsi:type="dcterms:W3CDTF">2020-06-30T02:25:16Z</dcterms:modified>
</cp:coreProperties>
</file>