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2" r:id="rId2"/>
  </p:sldMasterIdLst>
  <p:notesMasterIdLst>
    <p:notesMasterId r:id="rId16"/>
  </p:notesMasterIdLst>
  <p:sldIdLst>
    <p:sldId id="257" r:id="rId3"/>
    <p:sldId id="266" r:id="rId4"/>
    <p:sldId id="258" r:id="rId5"/>
    <p:sldId id="259" r:id="rId6"/>
    <p:sldId id="267" r:id="rId7"/>
    <p:sldId id="260" r:id="rId8"/>
    <p:sldId id="261" r:id="rId9"/>
    <p:sldId id="268" r:id="rId10"/>
    <p:sldId id="262" r:id="rId11"/>
    <p:sldId id="263" r:id="rId12"/>
    <p:sldId id="264" r:id="rId13"/>
    <p:sldId id="269"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4660"/>
  </p:normalViewPr>
  <p:slideViewPr>
    <p:cSldViewPr snapToGrid="0">
      <p:cViewPr varScale="1">
        <p:scale>
          <a:sx n="68" d="100"/>
          <a:sy n="68"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CEB4A-A64F-4D79-91A0-4C774D38CD07}" type="datetimeFigureOut">
              <a:rPr lang="en-US" smtClean="0"/>
              <a:t>6/29/2020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76A92-A12C-4CC4-8457-B95D860A6B2E}" type="slidenum">
              <a:rPr lang="en-US" smtClean="0"/>
              <a:t>‹#›</a:t>
            </a:fld>
            <a:endParaRPr lang="en-US"/>
          </a:p>
        </p:txBody>
      </p:sp>
    </p:spTree>
    <p:extLst>
      <p:ext uri="{BB962C8B-B14F-4D97-AF65-F5344CB8AC3E}">
        <p14:creationId xmlns:p14="http://schemas.microsoft.com/office/powerpoint/2010/main" val="1124698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Laguna Production a multimedia entertainment corporation based in Los Angeles, California.  </a:t>
            </a:r>
          </a:p>
        </p:txBody>
      </p:sp>
      <p:sp>
        <p:nvSpPr>
          <p:cNvPr id="4" name="Slide Number Placeholder 3"/>
          <p:cNvSpPr>
            <a:spLocks noGrp="1"/>
          </p:cNvSpPr>
          <p:nvPr>
            <p:ph type="sldNum" sz="quarter" idx="5"/>
          </p:nvPr>
        </p:nvSpPr>
        <p:spPr/>
        <p:txBody>
          <a:bodyPr/>
          <a:lstStyle/>
          <a:p>
            <a:fld id="{FDA76A92-A12C-4CC4-8457-B95D860A6B2E}" type="slidenum">
              <a:rPr lang="en-US" smtClean="0"/>
              <a:t>1</a:t>
            </a:fld>
            <a:endParaRPr lang="en-US"/>
          </a:p>
        </p:txBody>
      </p:sp>
    </p:spTree>
    <p:extLst>
      <p:ext uri="{BB962C8B-B14F-4D97-AF65-F5344CB8AC3E}">
        <p14:creationId xmlns:p14="http://schemas.microsoft.com/office/powerpoint/2010/main" val="2447407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importance of a negligence state.  Theories of liability for a corporation. </a:t>
            </a:r>
          </a:p>
        </p:txBody>
      </p:sp>
      <p:sp>
        <p:nvSpPr>
          <p:cNvPr id="4" name="Slide Number Placeholder 3"/>
          <p:cNvSpPr>
            <a:spLocks noGrp="1"/>
          </p:cNvSpPr>
          <p:nvPr>
            <p:ph type="sldNum" sz="quarter" idx="5"/>
          </p:nvPr>
        </p:nvSpPr>
        <p:spPr/>
        <p:txBody>
          <a:bodyPr/>
          <a:lstStyle/>
          <a:p>
            <a:fld id="{FDA76A92-A12C-4CC4-8457-B95D860A6B2E}" type="slidenum">
              <a:rPr lang="en-US" smtClean="0"/>
              <a:t>10</a:t>
            </a:fld>
            <a:endParaRPr lang="en-US"/>
          </a:p>
        </p:txBody>
      </p:sp>
    </p:spTree>
    <p:extLst>
      <p:ext uri="{BB962C8B-B14F-4D97-AF65-F5344CB8AC3E}">
        <p14:creationId xmlns:p14="http://schemas.microsoft.com/office/powerpoint/2010/main" val="188143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latest technology trends are with abilities of camera’s and cloud computing.</a:t>
            </a:r>
          </a:p>
        </p:txBody>
      </p:sp>
      <p:sp>
        <p:nvSpPr>
          <p:cNvPr id="4" name="Slide Number Placeholder 3"/>
          <p:cNvSpPr>
            <a:spLocks noGrp="1"/>
          </p:cNvSpPr>
          <p:nvPr>
            <p:ph type="sldNum" sz="quarter" idx="5"/>
          </p:nvPr>
        </p:nvSpPr>
        <p:spPr/>
        <p:txBody>
          <a:bodyPr/>
          <a:lstStyle/>
          <a:p>
            <a:fld id="{FDA76A92-A12C-4CC4-8457-B95D860A6B2E}" type="slidenum">
              <a:rPr lang="en-US" smtClean="0"/>
              <a:t>11</a:t>
            </a:fld>
            <a:endParaRPr lang="en-US"/>
          </a:p>
        </p:txBody>
      </p:sp>
    </p:spTree>
    <p:extLst>
      <p:ext uri="{BB962C8B-B14F-4D97-AF65-F5344CB8AC3E}">
        <p14:creationId xmlns:p14="http://schemas.microsoft.com/office/powerpoint/2010/main" val="2029211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overview of the software security system, laws and the company culture are important.  But I also think the total amount of entire relocation should be included in that estimate. </a:t>
            </a:r>
          </a:p>
        </p:txBody>
      </p:sp>
      <p:sp>
        <p:nvSpPr>
          <p:cNvPr id="4" name="Slide Number Placeholder 3"/>
          <p:cNvSpPr>
            <a:spLocks noGrp="1"/>
          </p:cNvSpPr>
          <p:nvPr>
            <p:ph type="sldNum" sz="quarter" idx="5"/>
          </p:nvPr>
        </p:nvSpPr>
        <p:spPr/>
        <p:txBody>
          <a:bodyPr/>
          <a:lstStyle/>
          <a:p>
            <a:fld id="{FDA76A92-A12C-4CC4-8457-B95D860A6B2E}" type="slidenum">
              <a:rPr lang="en-US" smtClean="0"/>
              <a:t>12</a:t>
            </a:fld>
            <a:endParaRPr lang="en-US"/>
          </a:p>
        </p:txBody>
      </p:sp>
    </p:spTree>
    <p:extLst>
      <p:ext uri="{BB962C8B-B14F-4D97-AF65-F5344CB8AC3E}">
        <p14:creationId xmlns:p14="http://schemas.microsoft.com/office/powerpoint/2010/main" val="2471059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r>
              <a:rPr lang="en-US"/>
              <a:t>of information page.</a:t>
            </a:r>
          </a:p>
        </p:txBody>
      </p:sp>
      <p:sp>
        <p:nvSpPr>
          <p:cNvPr id="4" name="Slide Number Placeholder 3"/>
          <p:cNvSpPr>
            <a:spLocks noGrp="1"/>
          </p:cNvSpPr>
          <p:nvPr>
            <p:ph type="sldNum" sz="quarter" idx="5"/>
          </p:nvPr>
        </p:nvSpPr>
        <p:spPr/>
        <p:txBody>
          <a:bodyPr/>
          <a:lstStyle/>
          <a:p>
            <a:fld id="{FDA76A92-A12C-4CC4-8457-B95D860A6B2E}" type="slidenum">
              <a:rPr lang="en-US" smtClean="0"/>
              <a:t>13</a:t>
            </a:fld>
            <a:endParaRPr lang="en-US"/>
          </a:p>
        </p:txBody>
      </p:sp>
    </p:spTree>
    <p:extLst>
      <p:ext uri="{BB962C8B-B14F-4D97-AF65-F5344CB8AC3E}">
        <p14:creationId xmlns:p14="http://schemas.microsoft.com/office/powerpoint/2010/main" val="381294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company interest in expansion of operations into New York State has brought attention to a software update.</a:t>
            </a:r>
          </a:p>
        </p:txBody>
      </p:sp>
      <p:sp>
        <p:nvSpPr>
          <p:cNvPr id="4" name="Slide Number Placeholder 3"/>
          <p:cNvSpPr>
            <a:spLocks noGrp="1"/>
          </p:cNvSpPr>
          <p:nvPr>
            <p:ph type="sldNum" sz="quarter" idx="5"/>
          </p:nvPr>
        </p:nvSpPr>
        <p:spPr/>
        <p:txBody>
          <a:bodyPr/>
          <a:lstStyle/>
          <a:p>
            <a:fld id="{FDA76A92-A12C-4CC4-8457-B95D860A6B2E}" type="slidenum">
              <a:rPr lang="en-US" smtClean="0"/>
              <a:t>2</a:t>
            </a:fld>
            <a:endParaRPr lang="en-US"/>
          </a:p>
        </p:txBody>
      </p:sp>
    </p:spTree>
    <p:extLst>
      <p:ext uri="{BB962C8B-B14F-4D97-AF65-F5344CB8AC3E}">
        <p14:creationId xmlns:p14="http://schemas.microsoft.com/office/powerpoint/2010/main" val="101405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the company will continue to abide by the organizational goal format.  </a:t>
            </a:r>
          </a:p>
        </p:txBody>
      </p:sp>
      <p:sp>
        <p:nvSpPr>
          <p:cNvPr id="4" name="Slide Number Placeholder 3"/>
          <p:cNvSpPr>
            <a:spLocks noGrp="1"/>
          </p:cNvSpPr>
          <p:nvPr>
            <p:ph type="sldNum" sz="quarter" idx="5"/>
          </p:nvPr>
        </p:nvSpPr>
        <p:spPr/>
        <p:txBody>
          <a:bodyPr/>
          <a:lstStyle/>
          <a:p>
            <a:fld id="{FDA76A92-A12C-4CC4-8457-B95D860A6B2E}" type="slidenum">
              <a:rPr lang="en-US" smtClean="0"/>
              <a:t>3</a:t>
            </a:fld>
            <a:endParaRPr lang="en-US"/>
          </a:p>
        </p:txBody>
      </p:sp>
    </p:spTree>
    <p:extLst>
      <p:ext uri="{BB962C8B-B14F-4D97-AF65-F5344CB8AC3E}">
        <p14:creationId xmlns:p14="http://schemas.microsoft.com/office/powerpoint/2010/main" val="41737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specific areas of multimedia security that could be affected from a cyber attack. </a:t>
            </a:r>
          </a:p>
        </p:txBody>
      </p:sp>
      <p:sp>
        <p:nvSpPr>
          <p:cNvPr id="4" name="Slide Number Placeholder 3"/>
          <p:cNvSpPr>
            <a:spLocks noGrp="1"/>
          </p:cNvSpPr>
          <p:nvPr>
            <p:ph type="sldNum" sz="quarter" idx="5"/>
          </p:nvPr>
        </p:nvSpPr>
        <p:spPr/>
        <p:txBody>
          <a:bodyPr/>
          <a:lstStyle/>
          <a:p>
            <a:fld id="{FDA76A92-A12C-4CC4-8457-B95D860A6B2E}" type="slidenum">
              <a:rPr lang="en-US" smtClean="0"/>
              <a:t>4</a:t>
            </a:fld>
            <a:endParaRPr lang="en-US"/>
          </a:p>
        </p:txBody>
      </p:sp>
    </p:spTree>
    <p:extLst>
      <p:ext uri="{BB962C8B-B14F-4D97-AF65-F5344CB8AC3E}">
        <p14:creationId xmlns:p14="http://schemas.microsoft.com/office/powerpoint/2010/main" val="3789516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training and developing methods for the prevention of attacks at Laguna Productions. </a:t>
            </a:r>
          </a:p>
        </p:txBody>
      </p:sp>
      <p:sp>
        <p:nvSpPr>
          <p:cNvPr id="4" name="Slide Number Placeholder 3"/>
          <p:cNvSpPr>
            <a:spLocks noGrp="1"/>
          </p:cNvSpPr>
          <p:nvPr>
            <p:ph type="sldNum" sz="quarter" idx="5"/>
          </p:nvPr>
        </p:nvSpPr>
        <p:spPr/>
        <p:txBody>
          <a:bodyPr/>
          <a:lstStyle/>
          <a:p>
            <a:fld id="{FDA76A92-A12C-4CC4-8457-B95D860A6B2E}" type="slidenum">
              <a:rPr lang="en-US" smtClean="0"/>
              <a:t>5</a:t>
            </a:fld>
            <a:endParaRPr lang="en-US"/>
          </a:p>
        </p:txBody>
      </p:sp>
    </p:spTree>
    <p:extLst>
      <p:ext uri="{BB962C8B-B14F-4D97-AF65-F5344CB8AC3E}">
        <p14:creationId xmlns:p14="http://schemas.microsoft.com/office/powerpoint/2010/main" val="2283396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Cyber security is malicious act that seeks to damage data, steal data, or disrupt digital life in general; includes computer viruses, data breaches, and denial of service attacks.</a:t>
            </a:r>
          </a:p>
        </p:txBody>
      </p:sp>
      <p:sp>
        <p:nvSpPr>
          <p:cNvPr id="4" name="Slide Number Placeholder 3"/>
          <p:cNvSpPr>
            <a:spLocks noGrp="1"/>
          </p:cNvSpPr>
          <p:nvPr>
            <p:ph type="sldNum" sz="quarter" idx="5"/>
          </p:nvPr>
        </p:nvSpPr>
        <p:spPr/>
        <p:txBody>
          <a:bodyPr/>
          <a:lstStyle/>
          <a:p>
            <a:fld id="{FDA76A92-A12C-4CC4-8457-B95D860A6B2E}" type="slidenum">
              <a:rPr lang="en-US" smtClean="0"/>
              <a:t>6</a:t>
            </a:fld>
            <a:endParaRPr lang="en-US"/>
          </a:p>
        </p:txBody>
      </p:sp>
    </p:spTree>
    <p:extLst>
      <p:ext uri="{BB962C8B-B14F-4D97-AF65-F5344CB8AC3E}">
        <p14:creationId xmlns:p14="http://schemas.microsoft.com/office/powerpoint/2010/main" val="3806617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Corporate culture of the organization and the quality of products and services that is provided to the customer’s and employees.</a:t>
            </a:r>
          </a:p>
        </p:txBody>
      </p:sp>
      <p:sp>
        <p:nvSpPr>
          <p:cNvPr id="4" name="Slide Number Placeholder 3"/>
          <p:cNvSpPr>
            <a:spLocks noGrp="1"/>
          </p:cNvSpPr>
          <p:nvPr>
            <p:ph type="sldNum" sz="quarter" idx="5"/>
          </p:nvPr>
        </p:nvSpPr>
        <p:spPr/>
        <p:txBody>
          <a:bodyPr/>
          <a:lstStyle/>
          <a:p>
            <a:fld id="{6AF414D3-911C-45BD-838D-41597B8C1E54}" type="slidenum">
              <a:rPr lang="en-US" smtClean="0"/>
              <a:t>7</a:t>
            </a:fld>
            <a:endParaRPr lang="en-US" dirty="0"/>
          </a:p>
        </p:txBody>
      </p:sp>
    </p:spTree>
    <p:extLst>
      <p:ext uri="{BB962C8B-B14F-4D97-AF65-F5344CB8AC3E}">
        <p14:creationId xmlns:p14="http://schemas.microsoft.com/office/powerpoint/2010/main" val="1436961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cyber security against business. $600 billion was lost in cyber scams in 2016.</a:t>
            </a:r>
          </a:p>
        </p:txBody>
      </p:sp>
      <p:sp>
        <p:nvSpPr>
          <p:cNvPr id="4" name="Slide Number Placeholder 3"/>
          <p:cNvSpPr>
            <a:spLocks noGrp="1"/>
          </p:cNvSpPr>
          <p:nvPr>
            <p:ph type="sldNum" sz="quarter" idx="5"/>
          </p:nvPr>
        </p:nvSpPr>
        <p:spPr/>
        <p:txBody>
          <a:bodyPr/>
          <a:lstStyle/>
          <a:p>
            <a:fld id="{FDA76A92-A12C-4CC4-8457-B95D860A6B2E}" type="slidenum">
              <a:rPr lang="en-US" smtClean="0"/>
              <a:t>8</a:t>
            </a:fld>
            <a:endParaRPr lang="en-US"/>
          </a:p>
        </p:txBody>
      </p:sp>
    </p:spTree>
    <p:extLst>
      <p:ext uri="{BB962C8B-B14F-4D97-AF65-F5344CB8AC3E}">
        <p14:creationId xmlns:p14="http://schemas.microsoft.com/office/powerpoint/2010/main" val="823706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York and California Laws of cyber security.</a:t>
            </a:r>
          </a:p>
        </p:txBody>
      </p:sp>
      <p:sp>
        <p:nvSpPr>
          <p:cNvPr id="4" name="Slide Number Placeholder 3"/>
          <p:cNvSpPr>
            <a:spLocks noGrp="1"/>
          </p:cNvSpPr>
          <p:nvPr>
            <p:ph type="sldNum" sz="quarter" idx="5"/>
          </p:nvPr>
        </p:nvSpPr>
        <p:spPr/>
        <p:txBody>
          <a:bodyPr/>
          <a:lstStyle/>
          <a:p>
            <a:fld id="{FDA76A92-A12C-4CC4-8457-B95D860A6B2E}" type="slidenum">
              <a:rPr lang="en-US" smtClean="0"/>
              <a:t>9</a:t>
            </a:fld>
            <a:endParaRPr lang="en-US"/>
          </a:p>
        </p:txBody>
      </p:sp>
    </p:spTree>
    <p:extLst>
      <p:ext uri="{BB962C8B-B14F-4D97-AF65-F5344CB8AC3E}">
        <p14:creationId xmlns:p14="http://schemas.microsoft.com/office/powerpoint/2010/main" val="149644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BE35-BD72-4D2A-A155-6BCBA74973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421748-737C-48E2-9661-BFB921874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B54915-B405-4659-AB6B-EE9624CF787C}"/>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5" name="Footer Placeholder 4">
            <a:extLst>
              <a:ext uri="{FF2B5EF4-FFF2-40B4-BE49-F238E27FC236}">
                <a16:creationId xmlns:a16="http://schemas.microsoft.com/office/drawing/2014/main" id="{8E2763B6-EC83-499C-A976-8F3F54195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56CAA-C4D6-455E-A3D0-79B1C60E16F9}"/>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62293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651D-E4EF-44B5-942E-7241DF1E5B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BA8504-C7E5-41D5-AEB5-D97946A9A2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DB33D-2370-4C18-A0E2-E49E1BD74F43}"/>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5" name="Footer Placeholder 4">
            <a:extLst>
              <a:ext uri="{FF2B5EF4-FFF2-40B4-BE49-F238E27FC236}">
                <a16:creationId xmlns:a16="http://schemas.microsoft.com/office/drawing/2014/main" id="{6AEB7A97-8237-4104-AA0E-81E0D98F2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4FB84-B6C5-4382-8F39-D2A815693845}"/>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188528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11E947-EC1F-490A-BAE2-D95D2DD99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1D608-2D44-471E-9F9D-FAED18211F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1A400-E632-46B5-A5A3-83BD57ECC991}"/>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5" name="Footer Placeholder 4">
            <a:extLst>
              <a:ext uri="{FF2B5EF4-FFF2-40B4-BE49-F238E27FC236}">
                <a16:creationId xmlns:a16="http://schemas.microsoft.com/office/drawing/2014/main" id="{9055382B-EED7-47DF-B462-9C302242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A0819-D8EB-4A80-AEBE-58A7EAFD4FD3}"/>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1679448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6/29/2020</a:t>
            </a:fld>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53549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6/29/2020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869813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0B25-9A8C-4A5F-A3D0-B5471E4B92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3CCBC9-4F86-4437-B8E7-B253AAD62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A3DE9-7D5A-4558-BE4B-383EED6C527D}"/>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5" name="Footer Placeholder 4">
            <a:extLst>
              <a:ext uri="{FF2B5EF4-FFF2-40B4-BE49-F238E27FC236}">
                <a16:creationId xmlns:a16="http://schemas.microsoft.com/office/drawing/2014/main" id="{7A57D589-FA8A-49A8-BDF5-D0905BB69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2B748-1E20-47D7-808B-EDAC4FC4F6E2}"/>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350993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64D7-92A9-4C97-AB79-3C34C570CE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A3B5E1-E9F2-42D5-93FF-47BF6D62B9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9D646A-FFA8-4B33-B3E9-1EED04BF282A}"/>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5" name="Footer Placeholder 4">
            <a:extLst>
              <a:ext uri="{FF2B5EF4-FFF2-40B4-BE49-F238E27FC236}">
                <a16:creationId xmlns:a16="http://schemas.microsoft.com/office/drawing/2014/main" id="{5A9316E6-BB70-4B92-AA7C-572F758F6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12990-AF94-487D-A1C8-289AB62A3E98}"/>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23215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2238-59CF-4DFD-847B-76626CB221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07CCE-7B95-4B27-BEB1-4AFB4F6E7E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CCAADB-B0AB-4420-9CCB-F0E55708C2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E674-AED3-4567-A7E1-E1FEAF36DFCE}"/>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6" name="Footer Placeholder 5">
            <a:extLst>
              <a:ext uri="{FF2B5EF4-FFF2-40B4-BE49-F238E27FC236}">
                <a16:creationId xmlns:a16="http://schemas.microsoft.com/office/drawing/2014/main" id="{F1BF97E6-6B10-4FA6-8DFE-66AE711B3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B48DB-56FD-45C9-A858-99229908010E}"/>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278059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2136-AC11-4A6E-A9AA-0708BE4093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10E23C-8175-47F4-9752-0CB99F7FAA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8F44E-7F7B-475A-B6F6-BF08869027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BE5A2C-B491-496A-9F44-88C884EC7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AA3EDC-85A1-4152-8B42-B5D96E1E8D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3EDDFB-6713-4376-98F0-9C87E48E2A1B}"/>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8" name="Footer Placeholder 7">
            <a:extLst>
              <a:ext uri="{FF2B5EF4-FFF2-40B4-BE49-F238E27FC236}">
                <a16:creationId xmlns:a16="http://schemas.microsoft.com/office/drawing/2014/main" id="{E2A4CFC3-6719-4587-A8B4-8C0A549483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FB76B4-1377-4FFC-9AFE-36FDDD2609BC}"/>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159026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9A545-48FB-4FFB-90DF-88B0671D8A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2161CB-2F7D-4C91-8FB2-ADF7093039DF}"/>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4" name="Footer Placeholder 3">
            <a:extLst>
              <a:ext uri="{FF2B5EF4-FFF2-40B4-BE49-F238E27FC236}">
                <a16:creationId xmlns:a16="http://schemas.microsoft.com/office/drawing/2014/main" id="{AD94AE84-251C-4B29-A53E-7B5028E97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506450-DAB2-4C99-A2E9-8519A17369F1}"/>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3462176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41CDC1-247E-4FB3-B34C-446DB974FC31}"/>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3" name="Footer Placeholder 2">
            <a:extLst>
              <a:ext uri="{FF2B5EF4-FFF2-40B4-BE49-F238E27FC236}">
                <a16:creationId xmlns:a16="http://schemas.microsoft.com/office/drawing/2014/main" id="{7F651A2B-F03B-4B77-9848-20939B18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C1FED7-927B-418B-A3D5-7423181F2A71}"/>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3046468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E9CA-EEAD-4924-A160-180F537AF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C56C81-77BD-4341-8E64-3441EAF472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8D5E50-0CAC-4A7D-BDC0-BDBAC2565B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59104-60EC-4FE0-A5C6-6ECFF3252D1B}"/>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6" name="Footer Placeholder 5">
            <a:extLst>
              <a:ext uri="{FF2B5EF4-FFF2-40B4-BE49-F238E27FC236}">
                <a16:creationId xmlns:a16="http://schemas.microsoft.com/office/drawing/2014/main" id="{46092896-7CE7-442D-B61F-2B958E3C5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0212A-2CF5-41D0-9B4C-A12C0AFF6D45}"/>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341057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2618-12FB-4BE6-A73C-055986A51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167C92-1C63-4075-BCE0-EF0FF18D5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1C407C-43C2-4EE3-BD9E-E50E768BC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03DA9-D16F-4E11-AAF2-4457528C0972}"/>
              </a:ext>
            </a:extLst>
          </p:cNvPr>
          <p:cNvSpPr>
            <a:spLocks noGrp="1"/>
          </p:cNvSpPr>
          <p:nvPr>
            <p:ph type="dt" sz="half" idx="10"/>
          </p:nvPr>
        </p:nvSpPr>
        <p:spPr/>
        <p:txBody>
          <a:bodyPr/>
          <a:lstStyle/>
          <a:p>
            <a:fld id="{7FA0BF34-290E-4777-880B-A45A0F32F350}" type="datetimeFigureOut">
              <a:rPr lang="en-US" smtClean="0"/>
              <a:t>6/29/2020</a:t>
            </a:fld>
            <a:endParaRPr lang="en-US"/>
          </a:p>
        </p:txBody>
      </p:sp>
      <p:sp>
        <p:nvSpPr>
          <p:cNvPr id="6" name="Footer Placeholder 5">
            <a:extLst>
              <a:ext uri="{FF2B5EF4-FFF2-40B4-BE49-F238E27FC236}">
                <a16:creationId xmlns:a16="http://schemas.microsoft.com/office/drawing/2014/main" id="{B77DDC32-F6EE-44FA-A2F8-C7BFD82BF3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A6914-92B4-48C4-AA64-EEB9C9330C2D}"/>
              </a:ext>
            </a:extLst>
          </p:cNvPr>
          <p:cNvSpPr>
            <a:spLocks noGrp="1"/>
          </p:cNvSpPr>
          <p:nvPr>
            <p:ph type="sldNum" sz="quarter" idx="12"/>
          </p:nvPr>
        </p:nvSpPr>
        <p:spPr/>
        <p:txBody>
          <a:bodyPr/>
          <a:lstStyle/>
          <a:p>
            <a:fld id="{5CD0BED0-26DB-411B-98C6-0A5271F49478}" type="slidenum">
              <a:rPr lang="en-US" smtClean="0"/>
              <a:t>‹#›</a:t>
            </a:fld>
            <a:endParaRPr lang="en-US"/>
          </a:p>
        </p:txBody>
      </p:sp>
    </p:spTree>
    <p:extLst>
      <p:ext uri="{BB962C8B-B14F-4D97-AF65-F5344CB8AC3E}">
        <p14:creationId xmlns:p14="http://schemas.microsoft.com/office/powerpoint/2010/main" val="301314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678108-2CFC-4D2C-9657-CAB8925095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AF17FD-43F0-404A-9AEE-826D9FA751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BBEAB-8508-4730-94F3-40312EB93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0BF34-290E-4777-880B-A45A0F32F350}" type="datetimeFigureOut">
              <a:rPr lang="en-US" smtClean="0"/>
              <a:t>6/29/2020</a:t>
            </a:fld>
            <a:endParaRPr lang="en-US"/>
          </a:p>
        </p:txBody>
      </p:sp>
      <p:sp>
        <p:nvSpPr>
          <p:cNvPr id="5" name="Footer Placeholder 4">
            <a:extLst>
              <a:ext uri="{FF2B5EF4-FFF2-40B4-BE49-F238E27FC236}">
                <a16:creationId xmlns:a16="http://schemas.microsoft.com/office/drawing/2014/main" id="{D0E00669-66D2-46C8-ADD5-8A9C66552E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2342B2-6FAC-433C-BF2B-F5CA69940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0BED0-26DB-411B-98C6-0A5271F49478}" type="slidenum">
              <a:rPr lang="en-US" smtClean="0"/>
              <a:t>‹#›</a:t>
            </a:fld>
            <a:endParaRPr lang="en-US"/>
          </a:p>
        </p:txBody>
      </p:sp>
    </p:spTree>
    <p:extLst>
      <p:ext uri="{BB962C8B-B14F-4D97-AF65-F5344CB8AC3E}">
        <p14:creationId xmlns:p14="http://schemas.microsoft.com/office/powerpoint/2010/main" val="2025199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6/29/2020</a:t>
            </a:fld>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dirty="0"/>
          </a:p>
        </p:txBody>
      </p:sp>
    </p:spTree>
    <p:extLst>
      <p:ext uri="{BB962C8B-B14F-4D97-AF65-F5344CB8AC3E}">
        <p14:creationId xmlns:p14="http://schemas.microsoft.com/office/powerpoint/2010/main" val="3342768224"/>
      </p:ext>
    </p:extLst>
  </p:cSld>
  <p:clrMap bg1="lt1" tx1="dk1" bg2="lt2" tx2="dk2" accent1="accent1" accent2="accent2" accent3="accent3" accent4="accent4" accent5="accent5" accent6="accent6" hlink="hlink" folHlink="folHlink"/>
  <p:sldLayoutIdLst>
    <p:sldLayoutId id="2147483708" r:id="rId1"/>
    <p:sldLayoutId id="214748370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24hdansuneredaction.com/en/web/7-what-is-evolving-news/" TargetMode="External"/><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slideLayout" Target="../slideLayouts/slideLayout13.xml"/><Relationship Id="rId7" Type="http://schemas.openxmlformats.org/officeDocument/2006/relationships/hyperlink" Target="https://www.anetworks.com/hipaa-baa-checklist/"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en.wikipedia.org/wiki/U.S._Equal_Employment_Opportunity_Commission" TargetMode="External"/><Relationship Id="rId5" Type="http://schemas.openxmlformats.org/officeDocument/2006/relationships/image" Target="../media/image10.pn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gadgetsin.com/1-ring-moon-levitating-smart-home-camera.htm" TargetMode="External"/><Relationship Id="rId3" Type="http://schemas.openxmlformats.org/officeDocument/2006/relationships/slideLayout" Target="../slideLayouts/slideLayout4.xml"/><Relationship Id="rId7" Type="http://schemas.openxmlformats.org/officeDocument/2006/relationships/image" Target="../media/image12.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pexels.com/photo/2018-4k-wallpaper-50mm-50mm18-1178712/" TargetMode="External"/><Relationship Id="rId5" Type="http://schemas.openxmlformats.org/officeDocument/2006/relationships/image" Target="../media/image11.jpe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rakooon.com/98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capcoverage.com/index.php/10-ways-to-prevent-cyber-attacks/"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www.insideprivacy.com/data-security/new-york-passes-new-data-security-and-breach-notification-requirements/" TargetMode="External"/><Relationship Id="rId5" Type="http://schemas.openxmlformats.org/officeDocument/2006/relationships/hyperlink" Target="https://www.anetworks.com/effects-of-cyber-attacks-on-business/" TargetMode="External"/><Relationship Id="rId4" Type="http://schemas.openxmlformats.org/officeDocument/2006/relationships/hyperlink" Target="https://oag.ca.gov/privacy/privacy-laws%20on%20June%204"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slideLayout" Target="../slideLayouts/slideLayout8.xml"/><Relationship Id="rId7" Type="http://schemas.openxmlformats.org/officeDocument/2006/relationships/hyperlink" Target="https://mommysnippets.com/lifelock/"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hyperlink" Target="https://creativecommons.org/licenses/by-sa/3.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geobrava.wordpress.com/2018/09/10/cloud-complexity-and-cyber-security-drive-it-budgets/" TargetMode="External"/><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hyperlink" Target="https://creativecommons.org/licenses/by-sa/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geobrava.wordpress.com/2012/10/10/the-more-forward-thinking-telecom-service-providers/" TargetMode="External"/><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8.xml"/><Relationship Id="rId7" Type="http://schemas.openxmlformats.org/officeDocument/2006/relationships/hyperlink" Target="http://www.blacklistednews.com/US_Cyber_Command:_Documents_Reveal_Pentagon_Launching_Covert_Cyber_Attacks/29312/0/38/38/Y/M.html"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hyperlink" Target="https://creativecommons.org/licenses/by-nc-nd/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heelgun.wordpress.com/2018/01/08/meltdown-and-spectre-an-explanation/" TargetMode="External"/><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https://creativecommons.org/licenses/by/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asbaquez.blogspot.com/2011/06/law-understanding-and-definition-of-law.html" TargetMode="External"/><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hyperlink" Target="https://creativecommons.org/licenses/by/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bluesyemre.com/2012/05/02/journal-cost-effectiveness-search-engine" TargetMode="External"/><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audio" Target="../media/media10.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5D3534A-5CF0-4C6A-8770-AB1A1C1F26D0}"/>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635" r="16143"/>
          <a:stretch/>
        </p:blipFill>
        <p:spPr>
          <a:xfrm>
            <a:off x="20" y="10"/>
            <a:ext cx="12191981" cy="6857990"/>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65C603-5BA9-49C4-9A21-96BDBF726223}"/>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Laguna Productions</a:t>
            </a:r>
          </a:p>
        </p:txBody>
      </p:sp>
      <p:sp>
        <p:nvSpPr>
          <p:cNvPr id="33"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735B40-4804-42BC-B8B9-B79C4CFB02A6}"/>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24hdansuneredaction.com/en/web/7-what-is-evolving-new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4" name="Recorded Sound">
            <a:hlinkClick r:id="" action="ppaction://media"/>
            <a:extLst>
              <a:ext uri="{FF2B5EF4-FFF2-40B4-BE49-F238E27FC236}">
                <a16:creationId xmlns:a16="http://schemas.microsoft.com/office/drawing/2014/main" id="{FAFC32F4-78EC-4571-9CFC-72AC7BDFA1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02791" y="523265"/>
            <a:ext cx="609600" cy="609600"/>
          </a:xfrm>
          <a:prstGeom prst="rect">
            <a:avLst/>
          </a:prstGeom>
        </p:spPr>
      </p:pic>
    </p:spTree>
    <p:extLst>
      <p:ext uri="{BB962C8B-B14F-4D97-AF65-F5344CB8AC3E}">
        <p14:creationId xmlns:p14="http://schemas.microsoft.com/office/powerpoint/2010/main" val="19592764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Rectangle 45">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0" name="Rectangle 4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food, room&#10;&#10;Description automatically generated">
            <a:extLst>
              <a:ext uri="{FF2B5EF4-FFF2-40B4-BE49-F238E27FC236}">
                <a16:creationId xmlns:a16="http://schemas.microsoft.com/office/drawing/2014/main" id="{D88AECD9-72D2-42CA-BB2C-D07EAB3B4DEF}"/>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8790" r="9090" b="9297"/>
          <a:stretch/>
        </p:blipFill>
        <p:spPr>
          <a:xfrm>
            <a:off x="3522468" y="10"/>
            <a:ext cx="8669532" cy="6857990"/>
          </a:xfrm>
          <a:prstGeom prst="rect">
            <a:avLst/>
          </a:prstGeom>
        </p:spPr>
      </p:pic>
      <p:sp>
        <p:nvSpPr>
          <p:cNvPr id="52" name="Rectangle 51">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81FC5E-6B9D-4C93-AF9F-5172DC07D419}"/>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gn="ctr">
              <a:lnSpc>
                <a:spcPct val="90000"/>
              </a:lnSpc>
            </a:pPr>
            <a:r>
              <a:rPr lang="en-US" sz="2800" dirty="0"/>
              <a:t>Legislation &amp; Regulations</a:t>
            </a:r>
          </a:p>
        </p:txBody>
      </p:sp>
      <p:sp>
        <p:nvSpPr>
          <p:cNvPr id="54" name="Rectangle 5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E20A17E0-226A-404D-8CD3-15FE432E0DC8}"/>
              </a:ext>
            </a:extLst>
          </p:cNvPr>
          <p:cNvSpPr>
            <a:spLocks noGrp="1"/>
          </p:cNvSpPr>
          <p:nvPr>
            <p:ph type="body" sz="half" idx="2"/>
          </p:nvPr>
        </p:nvSpPr>
        <p:spPr>
          <a:xfrm>
            <a:off x="371094" y="2718054"/>
            <a:ext cx="3438906" cy="3207258"/>
          </a:xfrm>
        </p:spPr>
        <p:txBody>
          <a:bodyPr vert="horz" lIns="91440" tIns="45720" rIns="91440" bIns="45720" rtlCol="0" anchor="t">
            <a:normAutofit fontScale="92500" lnSpcReduction="10000"/>
          </a:bodyPr>
          <a:lstStyle/>
          <a:p>
            <a:pPr marL="285750" indent="-228600">
              <a:lnSpc>
                <a:spcPct val="100000"/>
              </a:lnSpc>
              <a:buFont typeface="Arial" panose="020B0604020202020204" pitchFamily="34" charset="0"/>
              <a:buChar char="•"/>
            </a:pPr>
            <a:r>
              <a:rPr lang="en-US" sz="1600" dirty="0"/>
              <a:t>Electronic Communications Privacy Act of 1986</a:t>
            </a:r>
          </a:p>
          <a:p>
            <a:pPr marL="285750" indent="-228600">
              <a:lnSpc>
                <a:spcPct val="100000"/>
              </a:lnSpc>
              <a:buFont typeface="Arial" panose="020B0604020202020204" pitchFamily="34" charset="0"/>
              <a:buChar char="•"/>
            </a:pPr>
            <a:r>
              <a:rPr lang="en-US" sz="1600" dirty="0"/>
              <a:t>Fair Credit Report Act (FCRA)</a:t>
            </a:r>
          </a:p>
          <a:p>
            <a:pPr marL="285750" indent="-228600">
              <a:lnSpc>
                <a:spcPct val="100000"/>
              </a:lnSpc>
              <a:buFont typeface="Arial" panose="020B0604020202020204" pitchFamily="34" charset="0"/>
              <a:buChar char="•"/>
            </a:pPr>
            <a:r>
              <a:rPr lang="en-US" sz="1600" dirty="0"/>
              <a:t>Federal Privacy Act of 1974</a:t>
            </a:r>
          </a:p>
          <a:p>
            <a:pPr marL="285750" indent="-228600">
              <a:lnSpc>
                <a:spcPct val="100000"/>
              </a:lnSpc>
              <a:buFont typeface="Arial" panose="020B0604020202020204" pitchFamily="34" charset="0"/>
              <a:buChar char="•"/>
            </a:pPr>
            <a:r>
              <a:rPr lang="en-US" sz="1600" dirty="0"/>
              <a:t>Video Privacy Protection Act of 1988</a:t>
            </a:r>
          </a:p>
          <a:p>
            <a:pPr marL="285750" indent="-228600">
              <a:lnSpc>
                <a:spcPct val="100000"/>
              </a:lnSpc>
              <a:buFont typeface="Arial" panose="020B0604020202020204" pitchFamily="34" charset="0"/>
              <a:buChar char="•"/>
            </a:pPr>
            <a:r>
              <a:rPr lang="en-US" sz="1600" dirty="0"/>
              <a:t>Computer Fraud and Abuse Act of 1984</a:t>
            </a:r>
          </a:p>
          <a:p>
            <a:pPr marL="57150">
              <a:lnSpc>
                <a:spcPct val="100000"/>
              </a:lnSpc>
            </a:pPr>
            <a:r>
              <a:rPr lang="en-US" sz="1600" dirty="0"/>
              <a:t>If the impacted business deals with health care information and falls under </a:t>
            </a:r>
            <a:r>
              <a:rPr lang="en-US" sz="1600" dirty="0">
                <a:hlinkClick r:id="rId7"/>
              </a:rPr>
              <a:t>HIPAA compliance or BAA compliance</a:t>
            </a:r>
            <a:endParaRPr lang="en-US" sz="1600" dirty="0"/>
          </a:p>
        </p:txBody>
      </p:sp>
      <p:sp>
        <p:nvSpPr>
          <p:cNvPr id="7" name="TextBox 6">
            <a:extLst>
              <a:ext uri="{FF2B5EF4-FFF2-40B4-BE49-F238E27FC236}">
                <a16:creationId xmlns:a16="http://schemas.microsoft.com/office/drawing/2014/main" id="{4F968362-E2AF-43C9-8CBC-095F92D3ECB1}"/>
              </a:ext>
            </a:extLst>
          </p:cNvPr>
          <p:cNvSpPr txBox="1"/>
          <p:nvPr/>
        </p:nvSpPr>
        <p:spPr>
          <a:xfrm>
            <a:off x="9585196" y="6657945"/>
            <a:ext cx="260680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en.wikipedia.org/wiki/U.S._Equal_Employment_Opportunity_Commiss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3" name="Recorded Sound">
            <a:hlinkClick r:id="" action="ppaction://media"/>
            <a:extLst>
              <a:ext uri="{FF2B5EF4-FFF2-40B4-BE49-F238E27FC236}">
                <a16:creationId xmlns:a16="http://schemas.microsoft.com/office/drawing/2014/main" id="{62577DBD-EF79-4F2B-85DA-48CD6A3C8D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19146" y="244485"/>
            <a:ext cx="609600" cy="609600"/>
          </a:xfrm>
          <a:prstGeom prst="rect">
            <a:avLst/>
          </a:prstGeom>
        </p:spPr>
      </p:pic>
    </p:spTree>
    <p:extLst>
      <p:ext uri="{BB962C8B-B14F-4D97-AF65-F5344CB8AC3E}">
        <p14:creationId xmlns:p14="http://schemas.microsoft.com/office/powerpoint/2010/main" val="13939012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descr="A close up of a person holding a camera&#10;&#10;Description automatically generated">
            <a:extLst>
              <a:ext uri="{FF2B5EF4-FFF2-40B4-BE49-F238E27FC236}">
                <a16:creationId xmlns:a16="http://schemas.microsoft.com/office/drawing/2014/main" id="{0FE1E3C2-A520-42E1-851E-1BA307ACCE25}"/>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2" b="24905"/>
          <a:stretch/>
        </p:blipFill>
        <p:spPr>
          <a:xfrm>
            <a:off x="20" y="0"/>
            <a:ext cx="6095980" cy="6857990"/>
          </a:xfrm>
          <a:prstGeom prst="rect">
            <a:avLst/>
          </a:prstGeom>
        </p:spPr>
      </p:pic>
      <p:pic>
        <p:nvPicPr>
          <p:cNvPr id="6" name="Content Placeholder 5" descr="A picture containing monitor, indoor, black, sitting&#10;&#10;Description automatically generated">
            <a:extLst>
              <a:ext uri="{FF2B5EF4-FFF2-40B4-BE49-F238E27FC236}">
                <a16:creationId xmlns:a16="http://schemas.microsoft.com/office/drawing/2014/main" id="{8636426A-2391-4968-A016-67AAB82132FF}"/>
              </a:ext>
            </a:extLst>
          </p:cNvPr>
          <p:cNvPicPr>
            <a:picLocks noGrp="1" noChangeAspect="1"/>
          </p:cNvPicPr>
          <p:nvPr>
            <p:ph sz="half" idx="1"/>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6925" r="4186"/>
          <a:stretch/>
        </p:blipFill>
        <p:spPr>
          <a:xfrm>
            <a:off x="6096000" y="10"/>
            <a:ext cx="6096000" cy="685799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4A952EF-B675-4E45-9AE4-5BDAD1A72A63}"/>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a:solidFill>
                  <a:srgbClr val="080808"/>
                </a:solidFill>
                <a:latin typeface="+mj-lt"/>
                <a:ea typeface="+mj-ea"/>
                <a:cs typeface="+mj-cs"/>
              </a:rPr>
              <a:t>Technology </a:t>
            </a:r>
            <a:br>
              <a:rPr lang="en-US" sz="2800" kern="1200" dirty="0">
                <a:solidFill>
                  <a:srgbClr val="080808"/>
                </a:solidFill>
                <a:latin typeface="+mj-lt"/>
                <a:ea typeface="+mj-ea"/>
                <a:cs typeface="+mj-cs"/>
              </a:rPr>
            </a:br>
            <a:r>
              <a:rPr lang="en-US" sz="2800" kern="1200" dirty="0">
                <a:solidFill>
                  <a:srgbClr val="080808"/>
                </a:solidFill>
                <a:latin typeface="+mj-lt"/>
                <a:ea typeface="+mj-ea"/>
                <a:cs typeface="+mj-cs"/>
              </a:rPr>
              <a:t>Trends</a:t>
            </a:r>
          </a:p>
        </p:txBody>
      </p:sp>
      <p:sp>
        <p:nvSpPr>
          <p:cNvPr id="7" name="TextBox 6">
            <a:extLst>
              <a:ext uri="{FF2B5EF4-FFF2-40B4-BE49-F238E27FC236}">
                <a16:creationId xmlns:a16="http://schemas.microsoft.com/office/drawing/2014/main" id="{7466619E-1355-442B-BBC3-5E81FE197FDB}"/>
              </a:ext>
            </a:extLst>
          </p:cNvPr>
          <p:cNvSpPr txBox="1"/>
          <p:nvPr/>
        </p:nvSpPr>
        <p:spPr>
          <a:xfrm>
            <a:off x="9751908" y="6657945"/>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gadgetsin.com/1-ring-moon-levitating-smart-home-camera.ht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pic>
        <p:nvPicPr>
          <p:cNvPr id="11" name="Recorded Sound">
            <a:hlinkClick r:id="" action="ppaction://media"/>
            <a:extLst>
              <a:ext uri="{FF2B5EF4-FFF2-40B4-BE49-F238E27FC236}">
                <a16:creationId xmlns:a16="http://schemas.microsoft.com/office/drawing/2014/main" id="{D7435BAE-3288-43E7-A1E5-558157CE40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61674" y="2829941"/>
            <a:ext cx="609600" cy="609600"/>
          </a:xfrm>
          <a:prstGeom prst="rect">
            <a:avLst/>
          </a:prstGeom>
        </p:spPr>
      </p:pic>
    </p:spTree>
    <p:extLst>
      <p:ext uri="{BB962C8B-B14F-4D97-AF65-F5344CB8AC3E}">
        <p14:creationId xmlns:p14="http://schemas.microsoft.com/office/powerpoint/2010/main" val="262745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43D1F40-1128-4E52-9EA9-1CAC1F4931DD}"/>
              </a:ext>
            </a:extLst>
          </p:cNvPr>
          <p:cNvSpPr>
            <a:spLocks noGrp="1"/>
          </p:cNvSpPr>
          <p:nvPr>
            <p:ph type="title"/>
          </p:nvPr>
        </p:nvSpPr>
        <p:spPr>
          <a:xfrm>
            <a:off x="7835104" y="1213968"/>
            <a:ext cx="3220127" cy="1715106"/>
          </a:xfrm>
        </p:spPr>
        <p:txBody>
          <a:bodyPr vert="horz" lIns="91440" tIns="45720" rIns="91440" bIns="45720" rtlCol="0" anchor="b">
            <a:normAutofit/>
          </a:bodyPr>
          <a:lstStyle/>
          <a:p>
            <a:br>
              <a:rPr lang="en-US" sz="3100">
                <a:solidFill>
                  <a:srgbClr val="FFFFFF"/>
                </a:solidFill>
              </a:rPr>
            </a:br>
            <a:r>
              <a:rPr lang="en-US" sz="3100">
                <a:solidFill>
                  <a:srgbClr val="FFFFFF"/>
                </a:solidFill>
              </a:rPr>
              <a:t>Recommendations</a:t>
            </a:r>
          </a:p>
        </p:txBody>
      </p:sp>
      <p:pic>
        <p:nvPicPr>
          <p:cNvPr id="5" name="Content Placeholder 4" descr="A close up of a sign&#10;&#10;Description automatically generated">
            <a:extLst>
              <a:ext uri="{FF2B5EF4-FFF2-40B4-BE49-F238E27FC236}">
                <a16:creationId xmlns:a16="http://schemas.microsoft.com/office/drawing/2014/main" id="{54F92D9C-6E48-4EC2-8AE6-836610F99FC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04" r="2403"/>
          <a:stretch/>
        </p:blipFill>
        <p:spPr>
          <a:xfrm>
            <a:off x="804101" y="804101"/>
            <a:ext cx="6730556" cy="5249798"/>
          </a:xfrm>
          <a:prstGeom prst="rect">
            <a:avLst/>
          </a:prstGeom>
        </p:spPr>
      </p:pic>
      <p:sp>
        <p:nvSpPr>
          <p:cNvPr id="37" name="Content Placeholder 3">
            <a:extLst>
              <a:ext uri="{FF2B5EF4-FFF2-40B4-BE49-F238E27FC236}">
                <a16:creationId xmlns:a16="http://schemas.microsoft.com/office/drawing/2014/main" id="{B3515257-69C7-4D9C-A7CC-8191C9966621}"/>
              </a:ext>
            </a:extLst>
          </p:cNvPr>
          <p:cNvSpPr>
            <a:spLocks noGrp="1"/>
          </p:cNvSpPr>
          <p:nvPr>
            <p:ph idx="1"/>
          </p:nvPr>
        </p:nvSpPr>
        <p:spPr>
          <a:xfrm>
            <a:off x="7835105" y="3072208"/>
            <a:ext cx="3264916" cy="2660684"/>
          </a:xfrm>
        </p:spPr>
        <p:txBody>
          <a:bodyPr anchor="t">
            <a:normAutofit/>
          </a:bodyPr>
          <a:lstStyle/>
          <a:p>
            <a:r>
              <a:rPr lang="en-US" sz="2000">
                <a:solidFill>
                  <a:srgbClr val="FFFFFF"/>
                </a:solidFill>
              </a:rPr>
              <a:t>A less inexpensive software security system</a:t>
            </a:r>
          </a:p>
          <a:p>
            <a:r>
              <a:rPr lang="en-US" sz="2000">
                <a:solidFill>
                  <a:srgbClr val="FFFFFF"/>
                </a:solidFill>
              </a:rPr>
              <a:t>Projections of company growth potential and precautions</a:t>
            </a:r>
          </a:p>
          <a:p>
            <a:r>
              <a:rPr lang="en-US" sz="2000">
                <a:solidFill>
                  <a:srgbClr val="FFFFFF"/>
                </a:solidFill>
              </a:rPr>
              <a:t>An overall sustainable estimate of all aspects, not only software</a:t>
            </a:r>
          </a:p>
        </p:txBody>
      </p:sp>
      <p:sp>
        <p:nvSpPr>
          <p:cNvPr id="62"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BDA78D3C-D875-463E-A16A-020ACD5A9DEB}"/>
              </a:ext>
            </a:extLst>
          </p:cNvPr>
          <p:cNvSpPr txBox="1"/>
          <p:nvPr/>
        </p:nvSpPr>
        <p:spPr>
          <a:xfrm>
            <a:off x="5094565" y="5853844"/>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rakooon.com/98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922897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5AC8E3A-29F6-4630-AE8D-B36E3357B04F}"/>
              </a:ext>
            </a:extLst>
          </p:cNvPr>
          <p:cNvPicPr>
            <a:picLocks noChangeAspect="1"/>
          </p:cNvPicPr>
          <p:nvPr/>
        </p:nvPicPr>
        <p:blipFill rotWithShape="1">
          <a:blip r:embed="rId3"/>
          <a:srcRect r="15617" b="-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C949DB-CCEE-449B-840D-6890EC021918}"/>
              </a:ext>
            </a:extLst>
          </p:cNvPr>
          <p:cNvSpPr>
            <a:spLocks noGrp="1"/>
          </p:cNvSpPr>
          <p:nvPr>
            <p:ph type="title"/>
          </p:nvPr>
        </p:nvSpPr>
        <p:spPr>
          <a:xfrm>
            <a:off x="371094" y="1161288"/>
            <a:ext cx="3438144" cy="1124712"/>
          </a:xfrm>
        </p:spPr>
        <p:txBody>
          <a:bodyPr anchor="b">
            <a:normAutofit/>
          </a:bodyPr>
          <a:lstStyle/>
          <a:p>
            <a:r>
              <a:rPr lang="en-US" sz="2800" dirty="0"/>
              <a:t>References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A07DBD9-D40A-4E99-BB17-058F91F532EC}"/>
              </a:ext>
            </a:extLst>
          </p:cNvPr>
          <p:cNvSpPr>
            <a:spLocks noGrp="1"/>
          </p:cNvSpPr>
          <p:nvPr>
            <p:ph idx="1"/>
          </p:nvPr>
        </p:nvSpPr>
        <p:spPr>
          <a:xfrm>
            <a:off x="371093" y="2718054"/>
            <a:ext cx="8533755" cy="3678526"/>
          </a:xfrm>
        </p:spPr>
        <p:txBody>
          <a:bodyPr anchor="t">
            <a:normAutofit/>
          </a:bodyPr>
          <a:lstStyle/>
          <a:p>
            <a:r>
              <a:rPr lang="en-US" sz="1400" dirty="0">
                <a:latin typeface="Times New Roman" panose="02020603050405020304" pitchFamily="18" charset="0"/>
                <a:cs typeface="Times New Roman" panose="02020603050405020304" pitchFamily="18" charset="0"/>
              </a:rPr>
              <a:t>Becerra, Xavier (2020).  </a:t>
            </a:r>
            <a:r>
              <a:rPr lang="en-US" sz="1400" i="1" dirty="0">
                <a:latin typeface="Times New Roman" panose="02020603050405020304" pitchFamily="18" charset="0"/>
                <a:cs typeface="Times New Roman" panose="02020603050405020304" pitchFamily="18" charset="0"/>
              </a:rPr>
              <a:t>Privacy Laws</a:t>
            </a:r>
            <a:r>
              <a:rPr lang="en-US" sz="1400" u="sng"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Retrieved from </a:t>
            </a:r>
            <a:r>
              <a:rPr lang="en-US" sz="1400" u="sng" dirty="0">
                <a:latin typeface="Times New Roman" panose="02020603050405020304" pitchFamily="18" charset="0"/>
                <a:cs typeface="Times New Roman" panose="02020603050405020304" pitchFamily="18" charset="0"/>
                <a:hlinkClick r:id="rId4"/>
              </a:rPr>
              <a:t>https://oag.ca.gov/privacy/privacy-laws on June 4</a:t>
            </a:r>
            <a:r>
              <a:rPr lang="en-US" sz="1400" dirty="0">
                <a:latin typeface="Times New Roman" panose="02020603050405020304" pitchFamily="18" charset="0"/>
                <a:cs typeface="Times New Roman" panose="02020603050405020304" pitchFamily="18" charset="0"/>
              </a:rPr>
              <a:t>, 2020.  </a:t>
            </a:r>
          </a:p>
          <a:p>
            <a:r>
              <a:rPr lang="en-US" sz="1400" dirty="0" err="1">
                <a:latin typeface="Times New Roman" panose="02020603050405020304" pitchFamily="18" charset="0"/>
                <a:cs typeface="Times New Roman" panose="02020603050405020304" pitchFamily="18" charset="0"/>
              </a:rPr>
              <a:t>Minahan</a:t>
            </a:r>
            <a:r>
              <a:rPr lang="en-US" sz="1400" dirty="0">
                <a:latin typeface="Times New Roman" panose="02020603050405020304" pitchFamily="18" charset="0"/>
                <a:cs typeface="Times New Roman" panose="02020603050405020304" pitchFamily="18" charset="0"/>
              </a:rPr>
              <a:t>, Bill. (November 1, 2109).  </a:t>
            </a:r>
            <a:r>
              <a:rPr lang="en-US" sz="1400" i="1" dirty="0">
                <a:latin typeface="Times New Roman" panose="02020603050405020304" pitchFamily="18" charset="0"/>
                <a:cs typeface="Times New Roman" panose="02020603050405020304" pitchFamily="18" charset="0"/>
              </a:rPr>
              <a:t>Effects of Cyber Attacks on Business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aNetworks</a:t>
            </a:r>
            <a:r>
              <a:rPr lang="en-US" sz="1400" dirty="0">
                <a:latin typeface="Times New Roman" panose="02020603050405020304" pitchFamily="18" charset="0"/>
                <a:cs typeface="Times New Roman" panose="02020603050405020304" pitchFamily="18" charset="0"/>
              </a:rPr>
              <a:t>.  Retrieved from </a:t>
            </a:r>
            <a:r>
              <a:rPr lang="en-US" sz="1400" dirty="0">
                <a:latin typeface="Times New Roman" panose="02020603050405020304" pitchFamily="18" charset="0"/>
                <a:cs typeface="Times New Roman" panose="02020603050405020304" pitchFamily="18" charset="0"/>
                <a:hlinkClick r:id="rId5"/>
              </a:rPr>
              <a:t>https://www.anetworks.com/effects-of-cyber-attacks-on-business/</a:t>
            </a:r>
            <a:r>
              <a:rPr lang="en-US" sz="1400" dirty="0">
                <a:latin typeface="Times New Roman" panose="02020603050405020304" pitchFamily="18" charset="0"/>
                <a:cs typeface="Times New Roman" panose="02020603050405020304" pitchFamily="18" charset="0"/>
              </a:rPr>
              <a:t> on June 25, 2020.</a:t>
            </a:r>
          </a:p>
          <a:p>
            <a:r>
              <a:rPr lang="en-US" sz="1400" dirty="0" err="1">
                <a:latin typeface="Times New Roman" panose="02020603050405020304" pitchFamily="18" charset="0"/>
                <a:cs typeface="Times New Roman" panose="02020603050405020304" pitchFamily="18" charset="0"/>
              </a:rPr>
              <a:t>Skeath</a:t>
            </a:r>
            <a:r>
              <a:rPr lang="en-US" sz="1400" dirty="0">
                <a:latin typeface="Times New Roman" panose="02020603050405020304" pitchFamily="18" charset="0"/>
                <a:cs typeface="Times New Roman" panose="02020603050405020304" pitchFamily="18" charset="0"/>
              </a:rPr>
              <a:t>, Caleb. </a:t>
            </a:r>
            <a:r>
              <a:rPr lang="en-US" sz="1400" dirty="0" err="1">
                <a:latin typeface="Times New Roman" panose="02020603050405020304" pitchFamily="18" charset="0"/>
                <a:cs typeface="Times New Roman" panose="02020603050405020304" pitchFamily="18" charset="0"/>
              </a:rPr>
              <a:t>Altvater</a:t>
            </a:r>
            <a:r>
              <a:rPr lang="en-US" sz="1400" dirty="0">
                <a:latin typeface="Times New Roman" panose="02020603050405020304" pitchFamily="18" charset="0"/>
                <a:cs typeface="Times New Roman" panose="02020603050405020304" pitchFamily="18" charset="0"/>
              </a:rPr>
              <a:t>, B.J. (August 7,2019).  </a:t>
            </a:r>
            <a:r>
              <a:rPr lang="en-US" sz="1400" i="1" dirty="0">
                <a:latin typeface="Times New Roman" panose="02020603050405020304" pitchFamily="18" charset="0"/>
                <a:cs typeface="Times New Roman" panose="02020603050405020304" pitchFamily="18" charset="0"/>
              </a:rPr>
              <a:t>New York Passes New Data Security and Breach Notification Requirements</a:t>
            </a:r>
            <a:r>
              <a:rPr lang="en-US" sz="1400" u="sng"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Retrieved from </a:t>
            </a:r>
            <a:r>
              <a:rPr lang="en-US" sz="1400" u="sng" dirty="0">
                <a:latin typeface="Times New Roman" panose="02020603050405020304" pitchFamily="18" charset="0"/>
                <a:cs typeface="Times New Roman" panose="02020603050405020304" pitchFamily="18" charset="0"/>
                <a:hlinkClick r:id="rId6"/>
              </a:rPr>
              <a:t>https://www.insideprivacy.com/data-security/new-york-passes-new-data-security-and-breach-notification-requirements/</a:t>
            </a:r>
            <a:r>
              <a:rPr lang="en-US" sz="1400" dirty="0">
                <a:latin typeface="Times New Roman" panose="02020603050405020304" pitchFamily="18" charset="0"/>
                <a:cs typeface="Times New Roman" panose="02020603050405020304" pitchFamily="18" charset="0"/>
              </a:rPr>
              <a:t> on June 4, 2020.</a:t>
            </a:r>
          </a:p>
          <a:p>
            <a:r>
              <a:rPr lang="en-US" sz="1400" dirty="0">
                <a:latin typeface="Times New Roman" panose="02020603050405020304" pitchFamily="18" charset="0"/>
                <a:cs typeface="Times New Roman" panose="02020603050405020304" pitchFamily="18" charset="0"/>
              </a:rPr>
              <a:t>No Author, (N.D).  </a:t>
            </a:r>
            <a:r>
              <a:rPr lang="en-US" sz="1400" i="1" dirty="0">
                <a:latin typeface="Times New Roman" panose="02020603050405020304" pitchFamily="18" charset="0"/>
                <a:cs typeface="Times New Roman" panose="02020603050405020304" pitchFamily="18" charset="0"/>
              </a:rPr>
              <a:t>10 ways to prevent Cyber Attacks</a:t>
            </a:r>
            <a:r>
              <a:rPr lang="en-US" sz="1400" dirty="0">
                <a:latin typeface="Times New Roman" panose="02020603050405020304" pitchFamily="18" charset="0"/>
                <a:cs typeface="Times New Roman" panose="02020603050405020304" pitchFamily="18" charset="0"/>
              </a:rPr>
              <a:t>.  The Capacity Group.  Retrieved from </a:t>
            </a:r>
            <a:r>
              <a:rPr lang="en-US" sz="1400" dirty="0">
                <a:latin typeface="Times New Roman" panose="02020603050405020304" pitchFamily="18" charset="0"/>
                <a:cs typeface="Times New Roman" panose="02020603050405020304" pitchFamily="18" charset="0"/>
                <a:hlinkClick r:id="rId7"/>
              </a:rPr>
              <a:t>https://capcoverage.com/index.php/10-ways-to-prevent-cyber-attacks/</a:t>
            </a:r>
            <a:r>
              <a:rPr lang="en-US" sz="1400" dirty="0">
                <a:latin typeface="Times New Roman" panose="02020603050405020304" pitchFamily="18" charset="0"/>
                <a:cs typeface="Times New Roman" panose="02020603050405020304" pitchFamily="18" charset="0"/>
              </a:rPr>
              <a:t> on June 25, 2020. </a:t>
            </a:r>
          </a:p>
          <a:p>
            <a:endParaRPr lang="en-US" sz="1400" dirty="0">
              <a:latin typeface="Times New Roman" panose="02020603050405020304" pitchFamily="18" charset="0"/>
              <a:cs typeface="Times New Roman" panose="02020603050405020304" pitchFamily="18" charset="0"/>
            </a:endParaRPr>
          </a:p>
          <a:p>
            <a:pPr>
              <a:lnSpc>
                <a:spcPct val="100000"/>
              </a:lnSpc>
            </a:pPr>
            <a:endParaRPr lang="en-US" sz="1800" dirty="0">
              <a:latin typeface="Times New Roman" panose="02020603050405020304" pitchFamily="18" charset="0"/>
              <a:cs typeface="Times New Roman" panose="02020603050405020304" pitchFamily="18" charset="0"/>
            </a:endParaRPr>
          </a:p>
          <a:p>
            <a:endParaRPr lang="en-US" sz="1700" dirty="0"/>
          </a:p>
        </p:txBody>
      </p:sp>
    </p:spTree>
    <p:extLst>
      <p:ext uri="{BB962C8B-B14F-4D97-AF65-F5344CB8AC3E}">
        <p14:creationId xmlns:p14="http://schemas.microsoft.com/office/powerpoint/2010/main" val="18724186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35">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37">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5AD44D-CCC4-4654-9D5C-CE01DE06ABE3}"/>
              </a:ext>
            </a:extLst>
          </p:cNvPr>
          <p:cNvSpPr>
            <a:spLocks noGrp="1"/>
          </p:cNvSpPr>
          <p:nvPr>
            <p:ph type="title"/>
          </p:nvPr>
        </p:nvSpPr>
        <p:spPr>
          <a:xfrm>
            <a:off x="6617740" y="802955"/>
            <a:ext cx="4766330" cy="1454051"/>
          </a:xfrm>
        </p:spPr>
        <p:txBody>
          <a:bodyPr vert="horz" lIns="91440" tIns="45720" rIns="91440" bIns="45720" rtlCol="0" anchor="ctr">
            <a:normAutofit/>
          </a:bodyPr>
          <a:lstStyle/>
          <a:p>
            <a:r>
              <a:rPr lang="en-US" sz="3600" kern="1200">
                <a:solidFill>
                  <a:srgbClr val="000000"/>
                </a:solidFill>
                <a:latin typeface="+mj-lt"/>
                <a:ea typeface="+mj-ea"/>
                <a:cs typeface="+mj-cs"/>
              </a:rPr>
              <a:t>LifeLock Protection</a:t>
            </a:r>
          </a:p>
        </p:txBody>
      </p:sp>
      <p:sp>
        <p:nvSpPr>
          <p:cNvPr id="44"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Content Placeholder 14" descr="A screenshot of a cell phone&#10;&#10;Description automatically generated">
            <a:extLst>
              <a:ext uri="{FF2B5EF4-FFF2-40B4-BE49-F238E27FC236}">
                <a16:creationId xmlns:a16="http://schemas.microsoft.com/office/drawing/2014/main" id="{D3CD8527-F4A9-4CB3-8D31-A003303824D4}"/>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8328" y="2508302"/>
            <a:ext cx="4142232" cy="2764939"/>
          </a:xfrm>
          <a:prstGeom prst="rect">
            <a:avLst/>
          </a:prstGeom>
        </p:spPr>
      </p:pic>
      <p:sp>
        <p:nvSpPr>
          <p:cNvPr id="4" name="Text Placeholder 3">
            <a:extLst>
              <a:ext uri="{FF2B5EF4-FFF2-40B4-BE49-F238E27FC236}">
                <a16:creationId xmlns:a16="http://schemas.microsoft.com/office/drawing/2014/main" id="{F8848E73-06BD-442F-850F-99EF081BE375}"/>
              </a:ext>
            </a:extLst>
          </p:cNvPr>
          <p:cNvSpPr>
            <a:spLocks noGrp="1"/>
          </p:cNvSpPr>
          <p:nvPr>
            <p:ph type="body" sz="half" idx="2"/>
          </p:nvPr>
        </p:nvSpPr>
        <p:spPr>
          <a:xfrm>
            <a:off x="6621072" y="2421683"/>
            <a:ext cx="4765949" cy="3353476"/>
          </a:xfrm>
        </p:spPr>
        <p:txBody>
          <a:bodyPr vert="horz" lIns="91440" tIns="45720" rIns="91440" bIns="45720" rtlCol="0" anchor="t">
            <a:normAutofit/>
          </a:bodyPr>
          <a:lstStyle/>
          <a:p>
            <a:pPr marL="285750" indent="-228600">
              <a:buFont typeface="Arial" panose="020B0604020202020204" pitchFamily="34" charset="0"/>
              <a:buChar char="•"/>
            </a:pPr>
            <a:r>
              <a:rPr lang="en-US" sz="1500" dirty="0">
                <a:solidFill>
                  <a:srgbClr val="000000"/>
                </a:solidFill>
              </a:rPr>
              <a:t>The protection of any data that can contain potentially hackable information to identify a particular person. </a:t>
            </a:r>
          </a:p>
          <a:p>
            <a:pPr marL="285750" indent="-228600">
              <a:buFont typeface="Arial" panose="020B0604020202020204" pitchFamily="34" charset="0"/>
              <a:buChar char="•"/>
            </a:pPr>
            <a:r>
              <a:rPr lang="en-US" sz="1500" dirty="0">
                <a:solidFill>
                  <a:srgbClr val="000000"/>
                </a:solidFill>
              </a:rPr>
              <a:t>•Includes social security numbers, email address, driver's license number, bank account number, and passport numbers.</a:t>
            </a:r>
          </a:p>
          <a:p>
            <a:pPr marL="285750" indent="-228600">
              <a:buFont typeface="Arial" panose="020B0604020202020204" pitchFamily="34" charset="0"/>
              <a:buChar char="•"/>
            </a:pPr>
            <a:r>
              <a:rPr lang="en-US" sz="1500" dirty="0">
                <a:solidFill>
                  <a:srgbClr val="000000"/>
                </a:solidFill>
              </a:rPr>
              <a:t>•The legal conception of information can track the distinguishing or trace of individual identity from jurisdictions and states.</a:t>
            </a:r>
          </a:p>
          <a:p>
            <a:pPr marL="285750" indent="-228600">
              <a:buFont typeface="Arial" panose="020B0604020202020204" pitchFamily="34" charset="0"/>
              <a:buChar char="•"/>
            </a:pPr>
            <a:r>
              <a:rPr lang="en-US" sz="1500" dirty="0">
                <a:solidFill>
                  <a:srgbClr val="000000"/>
                </a:solidFill>
              </a:rPr>
              <a:t>The PHI-a subset of Public Health Information that the medical record can provide the identify an individual, especially if the disease or condition is rare.</a:t>
            </a:r>
          </a:p>
        </p:txBody>
      </p:sp>
      <p:sp>
        <p:nvSpPr>
          <p:cNvPr id="16" name="TextBox 15">
            <a:extLst>
              <a:ext uri="{FF2B5EF4-FFF2-40B4-BE49-F238E27FC236}">
                <a16:creationId xmlns:a16="http://schemas.microsoft.com/office/drawing/2014/main" id="{2AD12ED3-8407-482D-9C3D-6CC020872DE2}"/>
              </a:ext>
            </a:extLst>
          </p:cNvPr>
          <p:cNvSpPr txBox="1"/>
          <p:nvPr/>
        </p:nvSpPr>
        <p:spPr>
          <a:xfrm>
            <a:off x="2021233" y="5073186"/>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mommysnippets.com/lifelock/">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3" name="Recorded Sound">
            <a:hlinkClick r:id="" action="ppaction://media"/>
            <a:extLst>
              <a:ext uri="{FF2B5EF4-FFF2-40B4-BE49-F238E27FC236}">
                <a16:creationId xmlns:a16="http://schemas.microsoft.com/office/drawing/2014/main" id="{94BE7F21-AB4B-4CD7-B757-641D2B65A3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05403" y="778041"/>
            <a:ext cx="609600" cy="609600"/>
          </a:xfrm>
          <a:prstGeom prst="rect">
            <a:avLst/>
          </a:prstGeom>
        </p:spPr>
      </p:pic>
    </p:spTree>
    <p:extLst>
      <p:ext uri="{BB962C8B-B14F-4D97-AF65-F5344CB8AC3E}">
        <p14:creationId xmlns:p14="http://schemas.microsoft.com/office/powerpoint/2010/main" val="166373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circuit&#10;&#10;Description automatically generated">
            <a:extLst>
              <a:ext uri="{FF2B5EF4-FFF2-40B4-BE49-F238E27FC236}">
                <a16:creationId xmlns:a16="http://schemas.microsoft.com/office/drawing/2014/main" id="{5B80BBDE-DC1D-4573-BB37-0DF2EC47740B}"/>
              </a:ext>
            </a:extLst>
          </p:cNvPr>
          <p:cNvPicPr>
            <a:picLocks noGrp="1" noChangeAspect="1"/>
          </p:cNvPicPr>
          <p:nvPr>
            <p:ph idx="1"/>
          </p:nvPr>
        </p:nvPicPr>
        <p:blipFill rotWithShape="1">
          <a:blip r:embed="rId5">
            <a:alphaModFix amt="4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2174"/>
          <a:stretch/>
        </p:blipFill>
        <p:spPr>
          <a:xfrm>
            <a:off x="20" y="10"/>
            <a:ext cx="12191979" cy="6857990"/>
          </a:xfrm>
          <a:prstGeom prst="rect">
            <a:avLst/>
          </a:prstGeom>
        </p:spPr>
      </p:pic>
      <p:sp>
        <p:nvSpPr>
          <p:cNvPr id="2" name="Title 1">
            <a:extLst>
              <a:ext uri="{FF2B5EF4-FFF2-40B4-BE49-F238E27FC236}">
                <a16:creationId xmlns:a16="http://schemas.microsoft.com/office/drawing/2014/main" id="{AD919764-9309-4369-908D-6D6B0ED4E533}"/>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000" dirty="0"/>
              <a:t>Organizational Goals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FA693B1F-230D-41C0-9403-36E5A834BB0F}"/>
              </a:ext>
            </a:extLst>
          </p:cNvPr>
          <p:cNvSpPr>
            <a:spLocks noGrp="1"/>
          </p:cNvSpPr>
          <p:nvPr>
            <p:ph type="body" sz="half" idx="2"/>
          </p:nvPr>
        </p:nvSpPr>
        <p:spPr>
          <a:xfrm>
            <a:off x="841248" y="3502152"/>
            <a:ext cx="10506456" cy="2670048"/>
          </a:xfrm>
        </p:spPr>
        <p:txBody>
          <a:bodyPr vert="horz" lIns="91440" tIns="45720" rIns="91440" bIns="45720" rtlCol="0">
            <a:normAutofit/>
          </a:bodyPr>
          <a:lstStyle/>
          <a:p>
            <a:pPr indent="-228600">
              <a:buFont typeface="Arial" panose="020B0604020202020204" pitchFamily="34" charset="0"/>
              <a:buChar char="•"/>
            </a:pPr>
            <a:r>
              <a:rPr lang="en-US" sz="2000" dirty="0"/>
              <a:t>Developing our goals and objectives that tend to growth and prosperity.</a:t>
            </a:r>
          </a:p>
          <a:p>
            <a:pPr indent="-228600">
              <a:buFont typeface="Arial" panose="020B0604020202020204" pitchFamily="34" charset="0"/>
              <a:buChar char="•"/>
            </a:pPr>
            <a:r>
              <a:rPr lang="en-US" sz="2000" dirty="0"/>
              <a:t>Designing and implementing plans and strategies to promote the attainment of goals.</a:t>
            </a:r>
          </a:p>
          <a:p>
            <a:pPr indent="-228600">
              <a:buFont typeface="Arial" panose="020B0604020202020204" pitchFamily="34" charset="0"/>
              <a:buChar char="•"/>
            </a:pPr>
            <a:r>
              <a:rPr lang="en-US" sz="2000" dirty="0"/>
              <a:t>Ensuring that the company has the adequate and suitable resources to complete its activities.</a:t>
            </a:r>
          </a:p>
          <a:p>
            <a:pPr indent="-228600">
              <a:buFont typeface="Arial" panose="020B0604020202020204" pitchFamily="34" charset="0"/>
              <a:buChar char="•"/>
            </a:pPr>
            <a:r>
              <a:rPr lang="en-US" sz="2000" dirty="0">
                <a:effectLst/>
              </a:rPr>
              <a:t>Organize and coordinate operations in ways that ensure maximum productivity.</a:t>
            </a:r>
          </a:p>
          <a:p>
            <a:pPr indent="-228600">
              <a:buFont typeface="Arial" panose="020B0604020202020204" pitchFamily="34" charset="0"/>
              <a:buChar char="•"/>
            </a:pPr>
            <a:r>
              <a:rPr lang="en-US" sz="2000" dirty="0"/>
              <a:t>Gather, analyze and interpret external and internal data.</a:t>
            </a:r>
          </a:p>
          <a:p>
            <a:pPr indent="-228600">
              <a:buFont typeface="Arial" panose="020B0604020202020204" pitchFamily="34" charset="0"/>
              <a:buChar char="•"/>
            </a:pPr>
            <a:r>
              <a:rPr lang="en-US" sz="2000" dirty="0"/>
              <a:t>Ensure adherence to legal rules and guidelines.</a:t>
            </a:r>
            <a:endParaRPr lang="en-US" sz="2000" dirty="0">
              <a:effectLst/>
            </a:endParaRP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4609A399-5267-4237-9218-BF1D88EC42E2}"/>
              </a:ext>
            </a:extLst>
          </p:cNvPr>
          <p:cNvSpPr txBox="1"/>
          <p:nvPr/>
        </p:nvSpPr>
        <p:spPr>
          <a:xfrm>
            <a:off x="9884957"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geobrava.wordpress.com/2018/09/10/cloud-complexity-and-cyber-security-drive-it-budget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9" name="Recorded Sound">
            <a:hlinkClick r:id="" action="ppaction://media"/>
            <a:extLst>
              <a:ext uri="{FF2B5EF4-FFF2-40B4-BE49-F238E27FC236}">
                <a16:creationId xmlns:a16="http://schemas.microsoft.com/office/drawing/2014/main" id="{A51A919B-5FDC-4EC1-88A2-FECDA4B4C2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06930" y="588264"/>
            <a:ext cx="609600" cy="609600"/>
          </a:xfrm>
          <a:prstGeom prst="rect">
            <a:avLst/>
          </a:prstGeom>
        </p:spPr>
      </p:pic>
    </p:spTree>
    <p:extLst>
      <p:ext uri="{BB962C8B-B14F-4D97-AF65-F5344CB8AC3E}">
        <p14:creationId xmlns:p14="http://schemas.microsoft.com/office/powerpoint/2010/main" val="18414803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icture containing colorful, colored, table, standing&#10;&#10;Description automatically generated">
            <a:extLst>
              <a:ext uri="{FF2B5EF4-FFF2-40B4-BE49-F238E27FC236}">
                <a16:creationId xmlns:a16="http://schemas.microsoft.com/office/drawing/2014/main" id="{F914BB75-B222-4153-94AC-5564865C6C90}"/>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8779" t="9091"/>
          <a:stretch/>
        </p:blipFill>
        <p:spPr>
          <a:xfrm>
            <a:off x="3522468" y="10"/>
            <a:ext cx="8669532" cy="6857990"/>
          </a:xfrm>
          <a:prstGeom prst="rect">
            <a:avLst/>
          </a:prstGeom>
        </p:spPr>
      </p:pic>
      <p:sp>
        <p:nvSpPr>
          <p:cNvPr id="25" name="Rectangle 2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9D416F-F105-4669-A90A-FFF975A18CEF}"/>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Security &amp; Privacy</a:t>
            </a:r>
          </a:p>
        </p:txBody>
      </p:sp>
      <p:sp>
        <p:nvSpPr>
          <p:cNvPr id="27"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A523DB9B-2581-4AEB-8FDC-0C0D450C02EB}"/>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indent="-228600">
              <a:buFont typeface="Arial" panose="020B0604020202020204" pitchFamily="34" charset="0"/>
              <a:buChar char="•"/>
            </a:pPr>
            <a:r>
              <a:rPr lang="en-US" sz="1700" dirty="0"/>
              <a:t>Critical infrastructure</a:t>
            </a:r>
          </a:p>
          <a:p>
            <a:pPr indent="-228600">
              <a:buFont typeface="Arial" panose="020B0604020202020204" pitchFamily="34" charset="0"/>
              <a:buChar char="•"/>
            </a:pPr>
            <a:r>
              <a:rPr lang="en-US" sz="1700" dirty="0"/>
              <a:t>Cloud security</a:t>
            </a:r>
          </a:p>
          <a:p>
            <a:pPr indent="-228600">
              <a:buFont typeface="Arial" panose="020B0604020202020204" pitchFamily="34" charset="0"/>
              <a:buChar char="•"/>
            </a:pPr>
            <a:r>
              <a:rPr lang="en-US" sz="1700" dirty="0"/>
              <a:t>Network security</a:t>
            </a:r>
          </a:p>
          <a:p>
            <a:pPr indent="-228600">
              <a:buFont typeface="Arial" panose="020B0604020202020204" pitchFamily="34" charset="0"/>
              <a:buChar char="•"/>
            </a:pPr>
            <a:r>
              <a:rPr lang="en-US" sz="1700" dirty="0"/>
              <a:t>Text Material</a:t>
            </a:r>
          </a:p>
          <a:p>
            <a:pPr indent="-228600">
              <a:buFont typeface="Arial" panose="020B0604020202020204" pitchFamily="34" charset="0"/>
              <a:buChar char="•"/>
            </a:pPr>
            <a:r>
              <a:rPr lang="en-US" sz="1700" dirty="0"/>
              <a:t>Photograph and still Images</a:t>
            </a:r>
          </a:p>
          <a:p>
            <a:pPr indent="-228600">
              <a:buFont typeface="Arial" panose="020B0604020202020204" pitchFamily="34" charset="0"/>
              <a:buChar char="•"/>
            </a:pPr>
            <a:r>
              <a:rPr lang="en-US" sz="1700" dirty="0"/>
              <a:t>Video Presentations</a:t>
            </a:r>
          </a:p>
          <a:p>
            <a:pPr indent="-228600">
              <a:buFont typeface="Arial" panose="020B0604020202020204" pitchFamily="34" charset="0"/>
              <a:buChar char="•"/>
            </a:pPr>
            <a:r>
              <a:rPr lang="en-US" sz="1700" dirty="0"/>
              <a:t>GIFs and other types of Animation</a:t>
            </a:r>
          </a:p>
          <a:p>
            <a:pPr indent="-228600">
              <a:buFont typeface="Arial" panose="020B0604020202020204" pitchFamily="34" charset="0"/>
              <a:buChar char="•"/>
            </a:pPr>
            <a:r>
              <a:rPr lang="en-US" sz="1700" dirty="0"/>
              <a:t>Audio Files</a:t>
            </a:r>
          </a:p>
        </p:txBody>
      </p:sp>
      <p:sp>
        <p:nvSpPr>
          <p:cNvPr id="13" name="TextBox 12">
            <a:extLst>
              <a:ext uri="{FF2B5EF4-FFF2-40B4-BE49-F238E27FC236}">
                <a16:creationId xmlns:a16="http://schemas.microsoft.com/office/drawing/2014/main" id="{762290FE-DDFF-4231-8DCE-48E7256952B2}"/>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geobrava.wordpress.com/2012/10/10/the-more-forward-thinking-telecom-service-provider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3" name="Recorded Sound">
            <a:hlinkClick r:id="" action="ppaction://media"/>
            <a:extLst>
              <a:ext uri="{FF2B5EF4-FFF2-40B4-BE49-F238E27FC236}">
                <a16:creationId xmlns:a16="http://schemas.microsoft.com/office/drawing/2014/main" id="{367A3AAF-646C-4910-AB1C-4B3990984B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12868" y="777748"/>
            <a:ext cx="609600" cy="609600"/>
          </a:xfrm>
          <a:prstGeom prst="rect">
            <a:avLst/>
          </a:prstGeom>
        </p:spPr>
      </p:pic>
    </p:spTree>
    <p:extLst>
      <p:ext uri="{BB962C8B-B14F-4D97-AF65-F5344CB8AC3E}">
        <p14:creationId xmlns:p14="http://schemas.microsoft.com/office/powerpoint/2010/main" val="19621818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3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Content Placeholder 5">
            <a:extLst>
              <a:ext uri="{FF2B5EF4-FFF2-40B4-BE49-F238E27FC236}">
                <a16:creationId xmlns:a16="http://schemas.microsoft.com/office/drawing/2014/main" id="{50F846CE-F9D2-4B2D-9D97-1A7C8171BFF1}"/>
              </a:ext>
            </a:extLst>
          </p:cNvPr>
          <p:cNvPicPr>
            <a:picLocks noGrp="1" noChangeAspect="1"/>
          </p:cNvPicPr>
          <p:nvPr>
            <p:ph idx="1"/>
          </p:nvPr>
        </p:nvPicPr>
        <p:blipFill rotWithShape="1">
          <a:blip r:embed="rId6">
            <a:alphaModFix/>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43221" r="22748" b="1"/>
          <a:stretch/>
        </p:blipFill>
        <p:spPr>
          <a:xfrm>
            <a:off x="5797848" y="-273900"/>
            <a:ext cx="6394152" cy="6857990"/>
          </a:xfrm>
          <a:prstGeom prst="rect">
            <a:avLst/>
          </a:prstGeom>
        </p:spPr>
      </p:pic>
      <p:sp>
        <p:nvSpPr>
          <p:cNvPr id="2" name="Title 1">
            <a:extLst>
              <a:ext uri="{FF2B5EF4-FFF2-40B4-BE49-F238E27FC236}">
                <a16:creationId xmlns:a16="http://schemas.microsoft.com/office/drawing/2014/main" id="{A258036F-7707-4535-B842-54BD09815214}"/>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sz="4400">
                <a:solidFill>
                  <a:srgbClr val="000000"/>
                </a:solidFill>
              </a:rPr>
              <a:t>Cyber Attacks Prevention</a:t>
            </a:r>
          </a:p>
        </p:txBody>
      </p:sp>
      <p:sp>
        <p:nvSpPr>
          <p:cNvPr id="4" name="Text Placeholder 3">
            <a:extLst>
              <a:ext uri="{FF2B5EF4-FFF2-40B4-BE49-F238E27FC236}">
                <a16:creationId xmlns:a16="http://schemas.microsoft.com/office/drawing/2014/main" id="{460F7FC0-2AC1-4CB0-B1B0-891C55D8B188}"/>
              </a:ext>
            </a:extLst>
          </p:cNvPr>
          <p:cNvSpPr>
            <a:spLocks noGrp="1"/>
          </p:cNvSpPr>
          <p:nvPr>
            <p:ph type="body" sz="half" idx="2"/>
          </p:nvPr>
        </p:nvSpPr>
        <p:spPr>
          <a:xfrm>
            <a:off x="804997" y="2272143"/>
            <a:ext cx="4706803" cy="3788830"/>
          </a:xfrm>
        </p:spPr>
        <p:txBody>
          <a:bodyPr vert="horz" lIns="91440" tIns="45720" rIns="91440" bIns="45720" rtlCol="0" anchor="ctr">
            <a:normAutofit/>
          </a:bodyPr>
          <a:lstStyle/>
          <a:p>
            <a:pPr indent="-228600">
              <a:buFont typeface="Arial" panose="020B0604020202020204" pitchFamily="34" charset="0"/>
              <a:buChar char="•"/>
            </a:pPr>
            <a:r>
              <a:rPr lang="en-US" sz="1100" dirty="0">
                <a:solidFill>
                  <a:srgbClr val="000000"/>
                </a:solidFill>
              </a:rPr>
              <a:t>Train employees in cyber security principles.</a:t>
            </a:r>
          </a:p>
          <a:p>
            <a:pPr indent="-228600">
              <a:buFont typeface="Arial" panose="020B0604020202020204" pitchFamily="34" charset="0"/>
              <a:buChar char="•"/>
            </a:pPr>
            <a:r>
              <a:rPr lang="en-US" sz="1100" dirty="0">
                <a:solidFill>
                  <a:srgbClr val="000000"/>
                </a:solidFill>
              </a:rPr>
              <a:t>Install, use and regularly update antivirus and antispyware software on every computer used in your business.</a:t>
            </a:r>
          </a:p>
          <a:p>
            <a:pPr indent="-228600">
              <a:buFont typeface="Arial" panose="020B0604020202020204" pitchFamily="34" charset="0"/>
              <a:buChar char="•"/>
            </a:pPr>
            <a:r>
              <a:rPr lang="en-US" sz="1100" dirty="0">
                <a:solidFill>
                  <a:srgbClr val="000000"/>
                </a:solidFill>
              </a:rPr>
              <a:t>Use a firewall for your Internet connection.</a:t>
            </a:r>
          </a:p>
          <a:p>
            <a:pPr indent="-228600">
              <a:buFont typeface="Arial" panose="020B0604020202020204" pitchFamily="34" charset="0"/>
              <a:buChar char="•"/>
            </a:pPr>
            <a:r>
              <a:rPr lang="en-US" sz="1100" dirty="0">
                <a:solidFill>
                  <a:srgbClr val="000000"/>
                </a:solidFill>
              </a:rPr>
              <a:t>Download and install software updates for your operating systems and applications as they become available.</a:t>
            </a:r>
          </a:p>
          <a:p>
            <a:pPr indent="-228600">
              <a:buFont typeface="Arial" panose="020B0604020202020204" pitchFamily="34" charset="0"/>
              <a:buChar char="•"/>
            </a:pPr>
            <a:r>
              <a:rPr lang="en-US" sz="1100" dirty="0">
                <a:solidFill>
                  <a:srgbClr val="000000"/>
                </a:solidFill>
              </a:rPr>
              <a:t>Make backup copies of important business data and information.</a:t>
            </a:r>
          </a:p>
          <a:p>
            <a:pPr indent="-228600">
              <a:buFont typeface="Arial" panose="020B0604020202020204" pitchFamily="34" charset="0"/>
              <a:buChar char="•"/>
            </a:pPr>
            <a:r>
              <a:rPr lang="en-US" sz="1100" dirty="0">
                <a:solidFill>
                  <a:srgbClr val="000000"/>
                </a:solidFill>
              </a:rPr>
              <a:t>Control physical access to your computers and network components.</a:t>
            </a:r>
          </a:p>
          <a:p>
            <a:pPr indent="-228600">
              <a:buFont typeface="Arial" panose="020B0604020202020204" pitchFamily="34" charset="0"/>
              <a:buChar char="•"/>
            </a:pPr>
            <a:r>
              <a:rPr lang="en-US" sz="1100" dirty="0">
                <a:solidFill>
                  <a:srgbClr val="000000"/>
                </a:solidFill>
              </a:rPr>
              <a:t>Secure your Wi-Fi networks. If you have a Wi-Fi network for the organization to make sure it is secure and hidden.</a:t>
            </a:r>
          </a:p>
          <a:p>
            <a:pPr indent="-228600">
              <a:buFont typeface="Arial" panose="020B0604020202020204" pitchFamily="34" charset="0"/>
              <a:buChar char="•"/>
            </a:pPr>
            <a:r>
              <a:rPr lang="en-US" sz="1100" dirty="0">
                <a:solidFill>
                  <a:srgbClr val="000000"/>
                </a:solidFill>
              </a:rPr>
              <a:t>Require individual user accounts for each employee.</a:t>
            </a:r>
          </a:p>
          <a:p>
            <a:pPr indent="-228600">
              <a:buFont typeface="Arial" panose="020B0604020202020204" pitchFamily="34" charset="0"/>
              <a:buChar char="•"/>
            </a:pPr>
            <a:r>
              <a:rPr lang="en-US" sz="1100" dirty="0">
                <a:solidFill>
                  <a:srgbClr val="000000"/>
                </a:solidFill>
              </a:rPr>
              <a:t>Limit employee access to data and information and limit authority to install software.</a:t>
            </a:r>
          </a:p>
          <a:p>
            <a:pPr indent="-228600">
              <a:buFont typeface="Arial" panose="020B0604020202020204" pitchFamily="34" charset="0"/>
              <a:buChar char="•"/>
            </a:pPr>
            <a:r>
              <a:rPr lang="en-US" sz="1100" dirty="0">
                <a:solidFill>
                  <a:srgbClr val="000000"/>
                </a:solidFill>
              </a:rPr>
              <a:t>Regularly change passwords.</a:t>
            </a:r>
          </a:p>
          <a:p>
            <a:pPr indent="-228600">
              <a:buFont typeface="Arial" panose="020B0604020202020204" pitchFamily="34" charset="0"/>
              <a:buChar char="•"/>
            </a:pPr>
            <a:endParaRPr lang="en-US" sz="1100" dirty="0">
              <a:solidFill>
                <a:srgbClr val="000000"/>
              </a:solidFill>
            </a:endParaRPr>
          </a:p>
        </p:txBody>
      </p:sp>
      <p:sp>
        <p:nvSpPr>
          <p:cNvPr id="7" name="TextBox 6">
            <a:extLst>
              <a:ext uri="{FF2B5EF4-FFF2-40B4-BE49-F238E27FC236}">
                <a16:creationId xmlns:a16="http://schemas.microsoft.com/office/drawing/2014/main" id="{9DAEE2A3-060D-49F4-8AAE-5DF0CDD08EA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www.blacklistednews.com/US_Cyber_Command:_Documents_Reveal_Pentagon_Launching_Covert_Cyber_Attacks/29312/0/38/38/Y/M.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5" name="Recorded Sound">
            <a:hlinkClick r:id="" action="ppaction://media"/>
            <a:extLst>
              <a:ext uri="{FF2B5EF4-FFF2-40B4-BE49-F238E27FC236}">
                <a16:creationId xmlns:a16="http://schemas.microsoft.com/office/drawing/2014/main" id="{8B74B9DA-991E-4F2C-92E9-C510E742C7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49133" y="493645"/>
            <a:ext cx="609600" cy="609600"/>
          </a:xfrm>
          <a:prstGeom prst="rect">
            <a:avLst/>
          </a:prstGeom>
        </p:spPr>
      </p:pic>
    </p:spTree>
    <p:extLst>
      <p:ext uri="{BB962C8B-B14F-4D97-AF65-F5344CB8AC3E}">
        <p14:creationId xmlns:p14="http://schemas.microsoft.com/office/powerpoint/2010/main" val="224408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building&#10;&#10;Description automatically generated">
            <a:extLst>
              <a:ext uri="{FF2B5EF4-FFF2-40B4-BE49-F238E27FC236}">
                <a16:creationId xmlns:a16="http://schemas.microsoft.com/office/drawing/2014/main" id="{3C60D396-32E4-49C0-86F3-F68E454AEEC2}"/>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0014" t="6616" r="17130"/>
          <a:stretch/>
        </p:blipFill>
        <p:spPr>
          <a:xfrm>
            <a:off x="20" y="10"/>
            <a:ext cx="8668492" cy="6857990"/>
          </a:xfrm>
          <a:prstGeom prst="rect">
            <a:avLst/>
          </a:prstGeom>
        </p:spPr>
      </p:pic>
      <p:sp>
        <p:nvSpPr>
          <p:cNvPr id="14" name="Rectangle 13">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FFA8B6-A24A-4C64-9C16-68A9E3A50B76}"/>
              </a:ext>
            </a:extLst>
          </p:cNvPr>
          <p:cNvSpPr>
            <a:spLocks noGrp="1"/>
          </p:cNvSpPr>
          <p:nvPr>
            <p:ph type="title"/>
          </p:nvPr>
        </p:nvSpPr>
        <p:spPr>
          <a:xfrm>
            <a:off x="8395868" y="1161288"/>
            <a:ext cx="3438144" cy="1124712"/>
          </a:xfrm>
        </p:spPr>
        <p:txBody>
          <a:bodyPr vert="horz" lIns="91440" tIns="45720" rIns="91440" bIns="45720" rtlCol="0" anchor="b">
            <a:normAutofit/>
          </a:bodyPr>
          <a:lstStyle/>
          <a:p>
            <a:pPr algn="ctr"/>
            <a:r>
              <a:rPr lang="en-US" sz="2800" dirty="0"/>
              <a:t>Cybersecurity</a:t>
            </a:r>
            <a:br>
              <a:rPr lang="en-US" sz="2800" dirty="0"/>
            </a:br>
            <a:r>
              <a:rPr lang="en-US" sz="2800" dirty="0"/>
              <a:t>Awareness</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7655873-D869-41AF-B8BD-EC7D1CAAE84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indent="-228600" algn="ctr">
              <a:buFont typeface="Arial" panose="020B0604020202020204" pitchFamily="34" charset="0"/>
              <a:buChar char="•"/>
            </a:pPr>
            <a:r>
              <a:rPr lang="en-US" sz="1700" dirty="0"/>
              <a:t>Cyber security threats</a:t>
            </a:r>
          </a:p>
          <a:p>
            <a:pPr indent="-228600" algn="ctr">
              <a:buFont typeface="Arial" panose="020B0604020202020204" pitchFamily="34" charset="0"/>
              <a:buChar char="•"/>
            </a:pPr>
            <a:r>
              <a:rPr lang="en-US" sz="1700" dirty="0"/>
              <a:t>Data Leak Protection</a:t>
            </a:r>
          </a:p>
          <a:p>
            <a:pPr indent="-228600" algn="ctr">
              <a:buFont typeface="Arial" panose="020B0604020202020204" pitchFamily="34" charset="0"/>
              <a:buChar char="•"/>
            </a:pPr>
            <a:r>
              <a:rPr lang="en-US" sz="1700" dirty="0"/>
              <a:t>Ransomware Protection</a:t>
            </a:r>
          </a:p>
          <a:p>
            <a:pPr indent="-228600" algn="ctr">
              <a:buFont typeface="Arial" panose="020B0604020202020204" pitchFamily="34" charset="0"/>
              <a:buChar char="•"/>
            </a:pPr>
            <a:r>
              <a:rPr lang="en-US" sz="1700" dirty="0"/>
              <a:t>Advanced Social engineer tactics</a:t>
            </a:r>
          </a:p>
          <a:p>
            <a:pPr indent="-228600">
              <a:buFont typeface="Arial" panose="020B0604020202020204" pitchFamily="34" charset="0"/>
              <a:buChar char="•"/>
            </a:pPr>
            <a:endParaRPr lang="en-US" sz="1700" dirty="0"/>
          </a:p>
        </p:txBody>
      </p:sp>
      <p:sp>
        <p:nvSpPr>
          <p:cNvPr id="7" name="TextBox 6">
            <a:extLst>
              <a:ext uri="{FF2B5EF4-FFF2-40B4-BE49-F238E27FC236}">
                <a16:creationId xmlns:a16="http://schemas.microsoft.com/office/drawing/2014/main" id="{B7CDBDED-10A5-4B55-8B0B-DC7EB75DBC06}"/>
              </a:ext>
            </a:extLst>
          </p:cNvPr>
          <p:cNvSpPr txBox="1"/>
          <p:nvPr/>
        </p:nvSpPr>
        <p:spPr>
          <a:xfrm>
            <a:off x="6209185"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heelgun.wordpress.com/2018/01/08/meltdown-and-spectre-an-explana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5" name="Recorded Sound">
            <a:hlinkClick r:id="" action="ppaction://media"/>
            <a:extLst>
              <a:ext uri="{FF2B5EF4-FFF2-40B4-BE49-F238E27FC236}">
                <a16:creationId xmlns:a16="http://schemas.microsoft.com/office/drawing/2014/main" id="{A548A794-03C0-4F48-8150-EAA7495E36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76767" y="5526259"/>
            <a:ext cx="609600" cy="609600"/>
          </a:xfrm>
          <a:prstGeom prst="rect">
            <a:avLst/>
          </a:prstGeom>
        </p:spPr>
      </p:pic>
    </p:spTree>
    <p:extLst>
      <p:ext uri="{BB962C8B-B14F-4D97-AF65-F5344CB8AC3E}">
        <p14:creationId xmlns:p14="http://schemas.microsoft.com/office/powerpoint/2010/main" val="26528734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8">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2" name="Rectangle 30">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32">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Rectangle 34">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building, scale, table, yellow&#10;&#10;Description automatically generated">
            <a:extLst>
              <a:ext uri="{FF2B5EF4-FFF2-40B4-BE49-F238E27FC236}">
                <a16:creationId xmlns:a16="http://schemas.microsoft.com/office/drawing/2014/main" id="{3D86B6B7-131E-460A-9743-0D3797E5BA77}"/>
              </a:ext>
            </a:extLst>
          </p:cNvPr>
          <p:cNvPicPr>
            <a:picLocks noGrp="1" noChangeAspect="1"/>
          </p:cNvPicPr>
          <p:nvPr>
            <p:ph idx="1"/>
          </p:nvPr>
        </p:nvPicPr>
        <p:blipFill rotWithShape="1">
          <a:blip r:embed="rId5">
            <a:alphaModFix amt="4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5271" b="12402"/>
          <a:stretch/>
        </p:blipFill>
        <p:spPr>
          <a:xfrm>
            <a:off x="20" y="10"/>
            <a:ext cx="12191979" cy="6857990"/>
          </a:xfrm>
          <a:prstGeom prst="rect">
            <a:avLst/>
          </a:prstGeom>
        </p:spPr>
      </p:pic>
      <p:sp>
        <p:nvSpPr>
          <p:cNvPr id="2" name="Title 1">
            <a:extLst>
              <a:ext uri="{FF2B5EF4-FFF2-40B4-BE49-F238E27FC236}">
                <a16:creationId xmlns:a16="http://schemas.microsoft.com/office/drawing/2014/main" id="{0E5C372D-7105-482E-A568-1B88816C66CD}"/>
              </a:ext>
            </a:extLst>
          </p:cNvPr>
          <p:cNvSpPr>
            <a:spLocks noGrp="1"/>
          </p:cNvSpPr>
          <p:nvPr>
            <p:ph type="title"/>
          </p:nvPr>
        </p:nvSpPr>
        <p:spPr>
          <a:xfrm>
            <a:off x="841249" y="941832"/>
            <a:ext cx="10506456" cy="2057400"/>
          </a:xfrm>
        </p:spPr>
        <p:txBody>
          <a:bodyPr vert="horz" lIns="91440" tIns="45720" rIns="91440" bIns="45720" rtlCol="0" anchor="b">
            <a:normAutofit/>
          </a:bodyPr>
          <a:lstStyle/>
          <a:p>
            <a:pPr>
              <a:lnSpc>
                <a:spcPct val="90000"/>
              </a:lnSpc>
            </a:pPr>
            <a:r>
              <a:rPr lang="en-US" sz="5000" dirty="0"/>
              <a:t>Ethics of Laguna Productions</a:t>
            </a:r>
          </a:p>
        </p:txBody>
      </p:sp>
      <p:sp>
        <p:nvSpPr>
          <p:cNvPr id="45"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841706D-B3F2-4F82-A6FC-4ACA190B069C}"/>
              </a:ext>
            </a:extLst>
          </p:cNvPr>
          <p:cNvSpPr>
            <a:spLocks noGrp="1"/>
          </p:cNvSpPr>
          <p:nvPr>
            <p:ph type="body" sz="half" idx="2"/>
          </p:nvPr>
        </p:nvSpPr>
        <p:spPr>
          <a:xfrm>
            <a:off x="841248" y="3502152"/>
            <a:ext cx="10506456" cy="2670048"/>
          </a:xfrm>
        </p:spPr>
        <p:txBody>
          <a:bodyPr vert="horz" lIns="91440" tIns="45720" rIns="91440" bIns="45720" rtlCol="0">
            <a:normAutofit/>
          </a:bodyPr>
          <a:lstStyle/>
          <a:p>
            <a:pPr marL="285750" indent="-228600">
              <a:buFont typeface="Arial" panose="020B0604020202020204" pitchFamily="34" charset="0"/>
              <a:buChar char="•"/>
            </a:pPr>
            <a:r>
              <a:rPr lang="en-US" sz="2000" dirty="0"/>
              <a:t>To encourage social responsibility.</a:t>
            </a:r>
          </a:p>
          <a:p>
            <a:pPr marL="285750" indent="-228600">
              <a:buFont typeface="Arial" panose="020B0604020202020204" pitchFamily="34" charset="0"/>
              <a:buChar char="•"/>
            </a:pPr>
            <a:r>
              <a:rPr lang="en-US" sz="2000" dirty="0"/>
              <a:t>To encourage professional decision-making and responsibility. </a:t>
            </a:r>
          </a:p>
          <a:p>
            <a:pPr marL="285750" indent="-228600">
              <a:buFont typeface="Arial" panose="020B0604020202020204" pitchFamily="34" charset="0"/>
              <a:buChar char="•"/>
            </a:pPr>
            <a:r>
              <a:rPr lang="en-US" sz="2000" dirty="0"/>
              <a:t>To positively influence workplace and recruitment practices.</a:t>
            </a:r>
          </a:p>
          <a:p>
            <a:pPr marL="285750" indent="-228600">
              <a:buFont typeface="Arial" panose="020B0604020202020204" pitchFamily="34" charset="0"/>
              <a:buChar char="•"/>
            </a:pPr>
            <a:r>
              <a:rPr lang="en-US" sz="2000" dirty="0"/>
              <a:t>To inform and educate current and future organizations  we serve.</a:t>
            </a:r>
          </a:p>
          <a:p>
            <a:pPr marL="285750" indent="-228600">
              <a:buFont typeface="Arial" panose="020B0604020202020204" pitchFamily="34" charset="0"/>
              <a:buChar char="•"/>
            </a:pPr>
            <a:r>
              <a:rPr lang="en-US" sz="2000" dirty="0"/>
              <a:t>To assist the organizations we serve in achieving their objectives and goals.</a:t>
            </a:r>
          </a:p>
          <a:p>
            <a:pPr marL="285750" indent="-228600">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46094CDF-74E9-4201-AAA3-2FB4D877A01B}"/>
              </a:ext>
            </a:extLst>
          </p:cNvPr>
          <p:cNvSpPr txBox="1"/>
          <p:nvPr/>
        </p:nvSpPr>
        <p:spPr>
          <a:xfrm>
            <a:off x="9727864" y="6657945"/>
            <a:ext cx="246413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asbaquez.blogspot.com/2011/06/law-understanding-and-definition-of-law.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3" name="Recorded Sound">
            <a:hlinkClick r:id="" action="ppaction://media"/>
            <a:extLst>
              <a:ext uri="{FF2B5EF4-FFF2-40B4-BE49-F238E27FC236}">
                <a16:creationId xmlns:a16="http://schemas.microsoft.com/office/drawing/2014/main" id="{5E900F10-7CBA-43C9-8F04-D507964102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50659" y="637032"/>
            <a:ext cx="609600" cy="609600"/>
          </a:xfrm>
          <a:prstGeom prst="rect">
            <a:avLst/>
          </a:prstGeom>
        </p:spPr>
      </p:pic>
    </p:spTree>
    <p:extLst>
      <p:ext uri="{BB962C8B-B14F-4D97-AF65-F5344CB8AC3E}">
        <p14:creationId xmlns:p14="http://schemas.microsoft.com/office/powerpoint/2010/main" val="22854747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close up of a device&#10;&#10;Description automatically generated">
            <a:extLst>
              <a:ext uri="{FF2B5EF4-FFF2-40B4-BE49-F238E27FC236}">
                <a16:creationId xmlns:a16="http://schemas.microsoft.com/office/drawing/2014/main" id="{D90A60FA-AEF8-4EAF-84A5-182C40C75E15}"/>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091" t="4970" b="9802"/>
          <a:stretch/>
        </p:blipFill>
        <p:spPr>
          <a:xfrm>
            <a:off x="20" y="-200045"/>
            <a:ext cx="12191980" cy="6857990"/>
          </a:xfrm>
          <a:prstGeom prst="rect">
            <a:avLst/>
          </a:prstGeom>
        </p:spPr>
      </p:pic>
      <p:sp>
        <p:nvSpPr>
          <p:cNvPr id="34" name="Freeform 49">
            <a:extLst>
              <a:ext uri="{FF2B5EF4-FFF2-40B4-BE49-F238E27FC236}">
                <a16:creationId xmlns:a16="http://schemas.microsoft.com/office/drawing/2014/main" id="{D227D8FB-85E6-4F0E-9F9E-A85A9E7DC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335576" y="-399378"/>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chemeClr val="bg1">
              <a:alpha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5991BFE-2E28-42F0-ABB2-4AA495629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562" y="0"/>
            <a:ext cx="6097438" cy="5298683"/>
          </a:xfrm>
          <a:custGeom>
            <a:avLst/>
            <a:gdLst>
              <a:gd name="connsiteX0" fmla="*/ 744562 w 6097438"/>
              <a:gd name="connsiteY0" fmla="*/ 0 h 5298683"/>
              <a:gd name="connsiteX1" fmla="*/ 5209260 w 6097438"/>
              <a:gd name="connsiteY1" fmla="*/ 0 h 5298683"/>
              <a:gd name="connsiteX2" fmla="*/ 5384861 w 6097438"/>
              <a:gd name="connsiteY2" fmla="*/ 193210 h 5298683"/>
              <a:gd name="connsiteX3" fmla="*/ 6097438 w 6097438"/>
              <a:gd name="connsiteY3" fmla="*/ 2178155 h 5298683"/>
              <a:gd name="connsiteX4" fmla="*/ 2976911 w 6097438"/>
              <a:gd name="connsiteY4" fmla="*/ 5298683 h 5298683"/>
              <a:gd name="connsiteX5" fmla="*/ 101610 w 6097438"/>
              <a:gd name="connsiteY5" fmla="*/ 3392805 h 5298683"/>
              <a:gd name="connsiteX6" fmla="*/ 0 w 6097438"/>
              <a:gd name="connsiteY6" fmla="*/ 3115184 h 5298683"/>
              <a:gd name="connsiteX7" fmla="*/ 0 w 6097438"/>
              <a:gd name="connsiteY7" fmla="*/ 1241127 h 5298683"/>
              <a:gd name="connsiteX8" fmla="*/ 101610 w 6097438"/>
              <a:gd name="connsiteY8" fmla="*/ 963506 h 5298683"/>
              <a:gd name="connsiteX9" fmla="*/ 568961 w 6097438"/>
              <a:gd name="connsiteY9" fmla="*/ 193210 h 52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7438" h="5298683">
                <a:moveTo>
                  <a:pt x="744562" y="0"/>
                </a:moveTo>
                <a:lnTo>
                  <a:pt x="5209260" y="0"/>
                </a:lnTo>
                <a:lnTo>
                  <a:pt x="5384861" y="193210"/>
                </a:lnTo>
                <a:cubicBezTo>
                  <a:pt x="5830023" y="732621"/>
                  <a:pt x="6097438" y="1424159"/>
                  <a:pt x="6097438" y="2178155"/>
                </a:cubicBezTo>
                <a:cubicBezTo>
                  <a:pt x="6097438" y="3901575"/>
                  <a:pt x="4700330" y="5298683"/>
                  <a:pt x="2976911" y="5298683"/>
                </a:cubicBezTo>
                <a:cubicBezTo>
                  <a:pt x="1684346" y="5298683"/>
                  <a:pt x="575332" y="4512810"/>
                  <a:pt x="101610" y="3392805"/>
                </a:cubicBezTo>
                <a:lnTo>
                  <a:pt x="0" y="3115184"/>
                </a:lnTo>
                <a:lnTo>
                  <a:pt x="0" y="1241127"/>
                </a:lnTo>
                <a:lnTo>
                  <a:pt x="101610" y="963506"/>
                </a:lnTo>
                <a:cubicBezTo>
                  <a:pt x="220041" y="683504"/>
                  <a:pt x="378177" y="424387"/>
                  <a:pt x="568961" y="193210"/>
                </a:cubicBez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928FE1-165A-47C3-A751-924FCA3403A6}"/>
              </a:ext>
            </a:extLst>
          </p:cNvPr>
          <p:cNvSpPr>
            <a:spLocks noGrp="1"/>
          </p:cNvSpPr>
          <p:nvPr>
            <p:ph type="title"/>
          </p:nvPr>
        </p:nvSpPr>
        <p:spPr>
          <a:xfrm>
            <a:off x="6968162" y="425148"/>
            <a:ext cx="4707837" cy="1043409"/>
          </a:xfrm>
        </p:spPr>
        <p:txBody>
          <a:bodyPr vert="horz" lIns="91440" tIns="45720" rIns="91440" bIns="45720" rtlCol="0" anchor="ctr">
            <a:normAutofit/>
          </a:bodyPr>
          <a:lstStyle/>
          <a:p>
            <a:r>
              <a:rPr lang="en-US" sz="3300"/>
              <a:t>Cyber Attacks on Businesses</a:t>
            </a:r>
          </a:p>
        </p:txBody>
      </p:sp>
      <p:sp>
        <p:nvSpPr>
          <p:cNvPr id="3" name="Content Placeholder 2">
            <a:extLst>
              <a:ext uri="{FF2B5EF4-FFF2-40B4-BE49-F238E27FC236}">
                <a16:creationId xmlns:a16="http://schemas.microsoft.com/office/drawing/2014/main" id="{5CE6545F-A091-435C-B475-A6B56C80AF24}"/>
              </a:ext>
            </a:extLst>
          </p:cNvPr>
          <p:cNvSpPr>
            <a:spLocks noGrp="1"/>
          </p:cNvSpPr>
          <p:nvPr>
            <p:ph sz="half" idx="1"/>
          </p:nvPr>
        </p:nvSpPr>
        <p:spPr>
          <a:xfrm>
            <a:off x="6968163" y="1614309"/>
            <a:ext cx="4435712" cy="2461302"/>
          </a:xfrm>
        </p:spPr>
        <p:txBody>
          <a:bodyPr vert="horz" lIns="91440" tIns="45720" rIns="91440" bIns="45720" rtlCol="0" anchor="t">
            <a:noAutofit/>
          </a:bodyPr>
          <a:lstStyle/>
          <a:p>
            <a:r>
              <a:rPr lang="en-US" sz="1400" dirty="0"/>
              <a:t>Short Term Effect attacks can temporarily or indefinitely disrupt services of any business connected to the Internet. It can stop customers from reaching your online checkout, browsing/purchasing your merchandise, or from accessing your site altogether. </a:t>
            </a:r>
          </a:p>
          <a:p>
            <a:r>
              <a:rPr lang="en-US" sz="1400" dirty="0"/>
              <a:t>Long Term Effects that impact businesses are lawsuits and fines. Often, these lawsuits take years to settle and are expensive. </a:t>
            </a:r>
          </a:p>
        </p:txBody>
      </p:sp>
      <p:sp>
        <p:nvSpPr>
          <p:cNvPr id="9" name="TextBox 8">
            <a:extLst>
              <a:ext uri="{FF2B5EF4-FFF2-40B4-BE49-F238E27FC236}">
                <a16:creationId xmlns:a16="http://schemas.microsoft.com/office/drawing/2014/main" id="{DFAB2D7B-A08E-48DB-9AF6-8EA1F6BEB759}"/>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bluesyemre.com/2012/05/02/journal-cost-effectiveness-search-engin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5" name="Recorded Sound">
            <a:hlinkClick r:id="" action="ppaction://media"/>
            <a:extLst>
              <a:ext uri="{FF2B5EF4-FFF2-40B4-BE49-F238E27FC236}">
                <a16:creationId xmlns:a16="http://schemas.microsoft.com/office/drawing/2014/main" id="{B7D1C84E-CC1A-4F7B-8754-7F23FDA339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32951" y="3789827"/>
            <a:ext cx="609600" cy="609600"/>
          </a:xfrm>
          <a:prstGeom prst="rect">
            <a:avLst/>
          </a:prstGeom>
        </p:spPr>
      </p:pic>
    </p:spTree>
    <p:extLst>
      <p:ext uri="{BB962C8B-B14F-4D97-AF65-F5344CB8AC3E}">
        <p14:creationId xmlns:p14="http://schemas.microsoft.com/office/powerpoint/2010/main" val="15557390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45B37F-B9CC-4873-B03A-C853ED86F5CF}"/>
              </a:ext>
            </a:extLst>
          </p:cNvPr>
          <p:cNvSpPr>
            <a:spLocks noGrp="1"/>
          </p:cNvSpPr>
          <p:nvPr>
            <p:ph type="title"/>
          </p:nvPr>
        </p:nvSpPr>
        <p:spPr>
          <a:xfrm>
            <a:off x="838200" y="963507"/>
            <a:ext cx="3494362" cy="4930986"/>
          </a:xfrm>
        </p:spPr>
        <p:txBody>
          <a:bodyPr>
            <a:normAutofit/>
          </a:bodyPr>
          <a:lstStyle/>
          <a:p>
            <a:pPr algn="r"/>
            <a:r>
              <a:rPr lang="en-US" dirty="0">
                <a:solidFill>
                  <a:schemeClr val="accent1"/>
                </a:solidFill>
                <a:latin typeface="Times New Roman" panose="02020603050405020304" pitchFamily="18" charset="0"/>
                <a:cs typeface="Times New Roman" panose="02020603050405020304" pitchFamily="18" charset="0"/>
              </a:rPr>
              <a:t>Federal and State Laws</a:t>
            </a:r>
          </a:p>
        </p:txBody>
      </p:sp>
      <p:cxnSp>
        <p:nvCxnSpPr>
          <p:cNvPr id="22"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300DEB-5DA4-4D83-9FEA-3B761ED68BFC}"/>
              </a:ext>
            </a:extLst>
          </p:cNvPr>
          <p:cNvSpPr>
            <a:spLocks noGrp="1"/>
          </p:cNvSpPr>
          <p:nvPr>
            <p:ph sz="half" idx="1"/>
          </p:nvPr>
        </p:nvSpPr>
        <p:spPr>
          <a:xfrm>
            <a:off x="4976030" y="963507"/>
            <a:ext cx="6250940" cy="2304627"/>
          </a:xfrm>
        </p:spPr>
        <p:txBody>
          <a:bodyPr anchor="b">
            <a:normAutofit/>
          </a:bodyPr>
          <a:lstStyle/>
          <a:p>
            <a:pPr marL="0" indent="0">
              <a:buNone/>
            </a:pPr>
            <a:r>
              <a:rPr lang="en-US" sz="2000" dirty="0">
                <a:latin typeface="Times New Roman" panose="02020603050405020304" pitchFamily="18" charset="0"/>
                <a:cs typeface="Times New Roman" panose="02020603050405020304" pitchFamily="18" charset="0"/>
              </a:rPr>
              <a:t>Privacy Act</a:t>
            </a:r>
          </a:p>
          <a:p>
            <a:pPr marL="0" indent="0">
              <a:buNone/>
            </a:pPr>
            <a:r>
              <a:rPr lang="en-US" sz="2000" dirty="0">
                <a:latin typeface="Times New Roman" panose="02020603050405020304" pitchFamily="18" charset="0"/>
                <a:cs typeface="Times New Roman" panose="02020603050405020304" pitchFamily="18" charset="0"/>
              </a:rPr>
              <a:t>The Privacy Act of 1974, a United States federal law, establishes a Code of Fair Information Practice that governs the collection, maintenance, uses, and dissemination of personally identifiable information about individuals that is maintained in systems of records by federal agencies.</a:t>
            </a:r>
          </a:p>
        </p:txBody>
      </p:sp>
      <p:sp>
        <p:nvSpPr>
          <p:cNvPr id="4" name="Content Placeholder 3">
            <a:extLst>
              <a:ext uri="{FF2B5EF4-FFF2-40B4-BE49-F238E27FC236}">
                <a16:creationId xmlns:a16="http://schemas.microsoft.com/office/drawing/2014/main" id="{FB4D3E1B-3289-42CF-A493-9402E748A676}"/>
              </a:ext>
            </a:extLst>
          </p:cNvPr>
          <p:cNvSpPr>
            <a:spLocks noGrp="1"/>
          </p:cNvSpPr>
          <p:nvPr>
            <p:ph sz="half" idx="2"/>
          </p:nvPr>
        </p:nvSpPr>
        <p:spPr>
          <a:xfrm>
            <a:off x="4976030" y="3589866"/>
            <a:ext cx="6250940" cy="2304628"/>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The Shield Act</a:t>
            </a:r>
          </a:p>
          <a:p>
            <a:pPr marL="0" indent="0">
              <a:buNone/>
            </a:pPr>
            <a:r>
              <a:rPr lang="en-US" sz="2000" dirty="0">
                <a:latin typeface="Times New Roman" panose="02020603050405020304" pitchFamily="18" charset="0"/>
                <a:cs typeface="Times New Roman" panose="02020603050405020304" pitchFamily="18" charset="0"/>
              </a:rPr>
              <a:t>The SHIELD Act, which amends the State's current data breach notification law, imposes more expansive data security and data breach notification requirements on companies, in the hope of ensuring better protection for New York residents from data breaches of their private information.</a:t>
            </a:r>
          </a:p>
        </p:txBody>
      </p:sp>
      <p:pic>
        <p:nvPicPr>
          <p:cNvPr id="6" name="Recorded Sound">
            <a:hlinkClick r:id="" action="ppaction://media"/>
            <a:extLst>
              <a:ext uri="{FF2B5EF4-FFF2-40B4-BE49-F238E27FC236}">
                <a16:creationId xmlns:a16="http://schemas.microsoft.com/office/drawing/2014/main" id="{CC7D89F9-DCEE-4D25-B86C-6848A5360C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7" name="Recorded Sound">
            <a:hlinkClick r:id="" action="ppaction://media"/>
            <a:extLst>
              <a:ext uri="{FF2B5EF4-FFF2-40B4-BE49-F238E27FC236}">
                <a16:creationId xmlns:a16="http://schemas.microsoft.com/office/drawing/2014/main" id="{FFE934BF-EF11-4D14-B0B3-0206F33CB73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997440" y="760827"/>
            <a:ext cx="609600" cy="609600"/>
          </a:xfrm>
          <a:prstGeom prst="rect">
            <a:avLst/>
          </a:prstGeom>
        </p:spPr>
      </p:pic>
    </p:spTree>
    <p:extLst>
      <p:ext uri="{BB962C8B-B14F-4D97-AF65-F5344CB8AC3E}">
        <p14:creationId xmlns:p14="http://schemas.microsoft.com/office/powerpoint/2010/main" val="327515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7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2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centBoxVTI">
  <a:themeElements>
    <a:clrScheme name="AnalogousFromRegularSeed_2SEEDS">
      <a:dk1>
        <a:srgbClr val="000000"/>
      </a:dk1>
      <a:lt1>
        <a:srgbClr val="FFFFFF"/>
      </a:lt1>
      <a:dk2>
        <a:srgbClr val="243641"/>
      </a:dk2>
      <a:lt2>
        <a:srgbClr val="E8E4E2"/>
      </a:lt2>
      <a:accent1>
        <a:srgbClr val="1D8BCF"/>
      </a:accent1>
      <a:accent2>
        <a:srgbClr val="26B5B0"/>
      </a:accent2>
      <a:accent3>
        <a:srgbClr val="2F53E1"/>
      </a:accent3>
      <a:accent4>
        <a:srgbClr val="CF1D31"/>
      </a:accent4>
      <a:accent5>
        <a:srgbClr val="E1662F"/>
      </a:accent5>
      <a:accent6>
        <a:srgbClr val="CA9A1C"/>
      </a:accent6>
      <a:hlink>
        <a:srgbClr val="BC6D3C"/>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1115</Words>
  <Application>Microsoft Office PowerPoint</Application>
  <PresentationFormat>Widescreen</PresentationFormat>
  <Paragraphs>107</Paragraphs>
  <Slides>13</Slides>
  <Notes>13</Notes>
  <HiddenSlides>0</HiddenSlides>
  <MMClips>12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Avenir Next LT Pro</vt:lpstr>
      <vt:lpstr>Calibri</vt:lpstr>
      <vt:lpstr>Calibri Light</vt:lpstr>
      <vt:lpstr>Times New Roman</vt:lpstr>
      <vt:lpstr>Office Theme</vt:lpstr>
      <vt:lpstr>AccentBoxVTI</vt:lpstr>
      <vt:lpstr>Laguna Productions</vt:lpstr>
      <vt:lpstr>LifeLock Protection</vt:lpstr>
      <vt:lpstr>Organizational Goals</vt:lpstr>
      <vt:lpstr>Security &amp; Privacy</vt:lpstr>
      <vt:lpstr>Cyber Attacks Prevention</vt:lpstr>
      <vt:lpstr>Cybersecurity Awareness</vt:lpstr>
      <vt:lpstr>Ethics of Laguna Productions</vt:lpstr>
      <vt:lpstr>Cyber Attacks on Businesses</vt:lpstr>
      <vt:lpstr>Federal and State Laws</vt:lpstr>
      <vt:lpstr>Legislation &amp; Regulations</vt:lpstr>
      <vt:lpstr>Technology  Trends</vt:lpstr>
      <vt:lpstr> Recommendations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Laguna Productions</dc:title>
  <dc:creator>ri.bowman.yolanda.m</dc:creator>
  <cp:lastModifiedBy>ri.bowman.yolanda.m</cp:lastModifiedBy>
  <cp:revision>3</cp:revision>
  <dcterms:created xsi:type="dcterms:W3CDTF">2020-06-29T20:45:39Z</dcterms:created>
  <dcterms:modified xsi:type="dcterms:W3CDTF">2020-06-29T20:56:19Z</dcterms:modified>
</cp:coreProperties>
</file>