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8" r:id="rId4"/>
  </p:sldMasterIdLst>
  <p:sldIdLst>
    <p:sldId id="256" r:id="rId5"/>
    <p:sldId id="257" r:id="rId6"/>
    <p:sldId id="258" r:id="rId7"/>
    <p:sldId id="259" r:id="rId8"/>
    <p:sldId id="260"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5" d="100"/>
          <a:sy n="85" d="100"/>
        </p:scale>
        <p:origin x="13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4/23/2020</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24441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4/23/2020</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35848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4/23/2020</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66374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4/23/2020</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99954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4/23/2020</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64364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4/23/2020</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34674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4/23/2020</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36051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4/23/2020</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20981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4/23/2020</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53621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4/23/2020</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558377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4/23/2020</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77181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4/23/2020</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7815307"/>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1" r:id="rId6"/>
    <p:sldLayoutId id="2147483747" r:id="rId7"/>
    <p:sldLayoutId id="2147483748" r:id="rId8"/>
    <p:sldLayoutId id="2147483749" r:id="rId9"/>
    <p:sldLayoutId id="2147483750" r:id="rId10"/>
    <p:sldLayoutId id="2147483752" r:id="rId11"/>
  </p:sldLayoutIdLst>
  <p:hf sldNum="0" hdr="0" ftr="0" dt="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elrecursohumanodelaempresa.blogspot.com/2015/03/recursos-humanos-de-las-entidades.html" TargetMode="External"/><Relationship Id="rId2" Type="http://schemas.openxmlformats.org/officeDocument/2006/relationships/image" Target="../media/image2.jpg"/><Relationship Id="rId1" Type="http://schemas.openxmlformats.org/officeDocument/2006/relationships/slideLayout" Target="../slideLayouts/slideLayout8.xml"/><Relationship Id="rId4" Type="http://schemas.openxmlformats.org/officeDocument/2006/relationships/hyperlink" Target="https://creativecommons.org/licenses/by/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www.eoi.es/blogs/mintecon/2013/05/12/4975/" TargetMode="External"/><Relationship Id="rId2" Type="http://schemas.openxmlformats.org/officeDocument/2006/relationships/image" Target="../media/image3.jpg"/><Relationship Id="rId1" Type="http://schemas.openxmlformats.org/officeDocument/2006/relationships/slideLayout" Target="../slideLayouts/slideLayout8.xml"/><Relationship Id="rId4" Type="http://schemas.openxmlformats.org/officeDocument/2006/relationships/hyperlink" Target="https://creativecommons.org/licenses/by-nc-sa/3.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827EA8C-9497-45CB-ACCF-B3A3024015FF}"/>
              </a:ext>
            </a:extLst>
          </p:cNvPr>
          <p:cNvPicPr>
            <a:picLocks noChangeAspect="1"/>
          </p:cNvPicPr>
          <p:nvPr/>
        </p:nvPicPr>
        <p:blipFill rotWithShape="1">
          <a:blip r:embed="rId2"/>
          <a:srcRect t="5659" b="10071"/>
          <a:stretch/>
        </p:blipFill>
        <p:spPr>
          <a:xfrm>
            <a:off x="-3047" y="10"/>
            <a:ext cx="12191999" cy="6857990"/>
          </a:xfrm>
          <a:prstGeom prst="rect">
            <a:avLst/>
          </a:prstGeom>
        </p:spPr>
      </p:pic>
      <p:sp>
        <p:nvSpPr>
          <p:cNvPr id="18" name="Rectangle 17">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chemeClr val="tx1">
                  <a:alpha val="0"/>
                </a:schemeClr>
              </a:gs>
              <a:gs pos="25000">
                <a:srgbClr val="000000">
                  <a:alpha val="15000"/>
                </a:srgbClr>
              </a:gs>
              <a:gs pos="75000">
                <a:srgbClr val="000000">
                  <a:alpha val="15000"/>
                </a:srgbClr>
              </a:gs>
              <a:gs pos="50000">
                <a:schemeClr val="tx1">
                  <a:alpha val="30000"/>
                </a:schemeClr>
              </a:gs>
              <a:gs pos="10000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150DF4-A470-40C0-8F11-87C56B36B9BC}"/>
              </a:ext>
            </a:extLst>
          </p:cNvPr>
          <p:cNvSpPr>
            <a:spLocks noGrp="1"/>
          </p:cNvSpPr>
          <p:nvPr>
            <p:ph type="ctrTitle"/>
          </p:nvPr>
        </p:nvSpPr>
        <p:spPr>
          <a:xfrm>
            <a:off x="1097280" y="325549"/>
            <a:ext cx="10058400" cy="3663755"/>
          </a:xfrm>
          <a:effectLst>
            <a:outerShdw blurRad="50800" dist="38100" dir="2700000" algn="tl" rotWithShape="0">
              <a:prstClr val="black">
                <a:alpha val="40000"/>
              </a:prstClr>
            </a:outerShdw>
          </a:effectLst>
        </p:spPr>
        <p:txBody>
          <a:bodyPr>
            <a:normAutofit/>
          </a:bodyPr>
          <a:lstStyle/>
          <a:p>
            <a:pPr algn="ctr"/>
            <a:r>
              <a:rPr lang="en-US" sz="3600" dirty="0">
                <a:solidFill>
                  <a:schemeClr val="bg1"/>
                </a:solidFill>
              </a:rPr>
              <a:t>Human Resources Specialist</a:t>
            </a:r>
          </a:p>
        </p:txBody>
      </p:sp>
      <p:sp>
        <p:nvSpPr>
          <p:cNvPr id="3" name="Subtitle 2">
            <a:extLst>
              <a:ext uri="{FF2B5EF4-FFF2-40B4-BE49-F238E27FC236}">
                <a16:creationId xmlns:a16="http://schemas.microsoft.com/office/drawing/2014/main" id="{431F3CD1-83C5-47F9-A28D-7908A6F3B464}"/>
              </a:ext>
            </a:extLst>
          </p:cNvPr>
          <p:cNvSpPr>
            <a:spLocks noGrp="1"/>
          </p:cNvSpPr>
          <p:nvPr>
            <p:ph type="subTitle" idx="1"/>
          </p:nvPr>
        </p:nvSpPr>
        <p:spPr>
          <a:xfrm>
            <a:off x="1100051" y="4158916"/>
            <a:ext cx="10058400" cy="1195834"/>
          </a:xfrm>
          <a:effectLst>
            <a:outerShdw blurRad="50800" dist="38100" dir="2700000" algn="tl" rotWithShape="0">
              <a:prstClr val="black">
                <a:alpha val="40000"/>
              </a:prstClr>
            </a:outerShdw>
          </a:effectLst>
        </p:spPr>
        <p:txBody>
          <a:bodyPr>
            <a:normAutofit/>
          </a:bodyPr>
          <a:lstStyle/>
          <a:p>
            <a:pPr algn="ctr"/>
            <a:r>
              <a:rPr lang="en-US" sz="1800" dirty="0">
                <a:solidFill>
                  <a:schemeClr val="bg1"/>
                </a:solidFill>
              </a:rPr>
              <a:t>Yolanda Bowman</a:t>
            </a:r>
          </a:p>
          <a:p>
            <a:pPr algn="ctr"/>
            <a:endParaRPr lang="en-US" sz="1800" dirty="0">
              <a:solidFill>
                <a:schemeClr val="bg1"/>
              </a:solidFill>
            </a:endParaRPr>
          </a:p>
        </p:txBody>
      </p:sp>
      <p:cxnSp>
        <p:nvCxnSpPr>
          <p:cNvPr id="20" name="Straight Connector 19">
            <a:extLst>
              <a:ext uri="{FF2B5EF4-FFF2-40B4-BE49-F238E27FC236}">
                <a16:creationId xmlns:a16="http://schemas.microsoft.com/office/drawing/2014/main" id="{34E5597F-CE67-4085-9548-E6A8036DA3B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93881" y="4035362"/>
            <a:ext cx="5404237" cy="0"/>
          </a:xfrm>
          <a:prstGeom prst="line">
            <a:avLst/>
          </a:prstGeom>
          <a:ln>
            <a:solidFill>
              <a:schemeClr val="bg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8346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B40D8-9A4E-41CE-A84C-6A9B6A99BEF6}"/>
              </a:ext>
            </a:extLst>
          </p:cNvPr>
          <p:cNvSpPr>
            <a:spLocks noGrp="1"/>
          </p:cNvSpPr>
          <p:nvPr>
            <p:ph type="title"/>
          </p:nvPr>
        </p:nvSpPr>
        <p:spPr/>
        <p:txBody>
          <a:bodyPr/>
          <a:lstStyle/>
          <a:p>
            <a:r>
              <a:rPr lang="en-US" dirty="0"/>
              <a:t>Human Resources Specialist</a:t>
            </a:r>
          </a:p>
        </p:txBody>
      </p:sp>
      <p:pic>
        <p:nvPicPr>
          <p:cNvPr id="6" name="Content Placeholder 5" descr="A screenshot of a cell phone&#10;&#10;Description automatically generated">
            <a:extLst>
              <a:ext uri="{FF2B5EF4-FFF2-40B4-BE49-F238E27FC236}">
                <a16:creationId xmlns:a16="http://schemas.microsoft.com/office/drawing/2014/main" id="{1AD1A6C3-C642-4AEF-9C6E-3C610E1B19AA}"/>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973390" y="825625"/>
            <a:ext cx="6575144" cy="5160838"/>
          </a:xfrm>
        </p:spPr>
      </p:pic>
      <p:sp>
        <p:nvSpPr>
          <p:cNvPr id="4" name="Text Placeholder 3">
            <a:extLst>
              <a:ext uri="{FF2B5EF4-FFF2-40B4-BE49-F238E27FC236}">
                <a16:creationId xmlns:a16="http://schemas.microsoft.com/office/drawing/2014/main" id="{5BAA7024-A019-4345-A22C-517939761A7A}"/>
              </a:ext>
            </a:extLst>
          </p:cNvPr>
          <p:cNvSpPr>
            <a:spLocks noGrp="1"/>
          </p:cNvSpPr>
          <p:nvPr>
            <p:ph type="body" sz="half" idx="2"/>
          </p:nvPr>
        </p:nvSpPr>
        <p:spPr/>
        <p:txBody>
          <a:bodyPr/>
          <a:lstStyle/>
          <a:p>
            <a:r>
              <a:rPr lang="en-US" dirty="0"/>
              <a:t>This is an introduction into my career choice of an Associates of Science in Human Resources Specialist.  In this presentation I will include history, an educational ladder of the degree’s this career may require and a comparison of two employment opportunities.</a:t>
            </a:r>
          </a:p>
        </p:txBody>
      </p:sp>
      <p:sp>
        <p:nvSpPr>
          <p:cNvPr id="7" name="TextBox 6">
            <a:extLst>
              <a:ext uri="{FF2B5EF4-FFF2-40B4-BE49-F238E27FC236}">
                <a16:creationId xmlns:a16="http://schemas.microsoft.com/office/drawing/2014/main" id="{BA878FB4-04EE-498E-A668-126C0062CECB}"/>
              </a:ext>
            </a:extLst>
          </p:cNvPr>
          <p:cNvSpPr txBox="1"/>
          <p:nvPr/>
        </p:nvSpPr>
        <p:spPr>
          <a:xfrm>
            <a:off x="5642200" y="4078952"/>
            <a:ext cx="4019077" cy="230832"/>
          </a:xfrm>
          <a:prstGeom prst="rect">
            <a:avLst/>
          </a:prstGeom>
          <a:noFill/>
        </p:spPr>
        <p:txBody>
          <a:bodyPr wrap="square" rtlCol="0">
            <a:spAutoFit/>
          </a:bodyPr>
          <a:lstStyle/>
          <a:p>
            <a:r>
              <a:rPr lang="en-US" sz="900" dirty="0">
                <a:hlinkClick r:id="rId3" tooltip="http://elrecursohumanodelaempresa.blogspot.com/2015/03/recursos-humanos-de-las-entidades.html"/>
              </a:rPr>
              <a:t>This Photo</a:t>
            </a:r>
            <a:r>
              <a:rPr lang="en-US" sz="900" dirty="0"/>
              <a:t> by Unknown Author is licensed under </a:t>
            </a:r>
            <a:r>
              <a:rPr lang="en-US" sz="900" dirty="0">
                <a:hlinkClick r:id="rId4" tooltip="https://creativecommons.org/licenses/by/3.0/"/>
              </a:rPr>
              <a:t>CC BY</a:t>
            </a:r>
            <a:endParaRPr lang="en-US" sz="900" dirty="0"/>
          </a:p>
        </p:txBody>
      </p:sp>
    </p:spTree>
    <p:extLst>
      <p:ext uri="{BB962C8B-B14F-4D97-AF65-F5344CB8AC3E}">
        <p14:creationId xmlns:p14="http://schemas.microsoft.com/office/powerpoint/2010/main" val="2758198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BCDBB-EC19-4518-8ED3-0981FC6B7768}"/>
              </a:ext>
            </a:extLst>
          </p:cNvPr>
          <p:cNvSpPr>
            <a:spLocks noGrp="1"/>
          </p:cNvSpPr>
          <p:nvPr>
            <p:ph type="title"/>
          </p:nvPr>
        </p:nvSpPr>
        <p:spPr/>
        <p:txBody>
          <a:bodyPr/>
          <a:lstStyle/>
          <a:p>
            <a:pPr algn="ctr"/>
            <a:r>
              <a:rPr lang="en-US" dirty="0"/>
              <a:t>Bryant &amp; Stratton College</a:t>
            </a:r>
          </a:p>
        </p:txBody>
      </p:sp>
      <p:sp>
        <p:nvSpPr>
          <p:cNvPr id="3" name="Content Placeholder 2">
            <a:extLst>
              <a:ext uri="{FF2B5EF4-FFF2-40B4-BE49-F238E27FC236}">
                <a16:creationId xmlns:a16="http://schemas.microsoft.com/office/drawing/2014/main" id="{2F03DAFA-12BD-4F18-B952-3FD47592E774}"/>
              </a:ext>
            </a:extLst>
          </p:cNvPr>
          <p:cNvSpPr>
            <a:spLocks noGrp="1"/>
          </p:cNvSpPr>
          <p:nvPr>
            <p:ph sz="half" idx="1"/>
          </p:nvPr>
        </p:nvSpPr>
        <p:spPr/>
        <p:txBody>
          <a:bodyPr/>
          <a:lstStyle/>
          <a:p>
            <a:pPr algn="ctr"/>
            <a:r>
              <a:rPr lang="en-US" u="sng" dirty="0"/>
              <a:t>AAS Human Resources Specialist</a:t>
            </a:r>
          </a:p>
          <a:p>
            <a:pPr algn="ctr"/>
            <a:r>
              <a:rPr lang="en-US" dirty="0"/>
              <a:t>Human Resources Specialist</a:t>
            </a:r>
          </a:p>
          <a:p>
            <a:pPr algn="ctr"/>
            <a:r>
              <a:rPr lang="en-US" dirty="0"/>
              <a:t>Human Resources Assistant</a:t>
            </a:r>
          </a:p>
          <a:p>
            <a:pPr algn="ctr"/>
            <a:r>
              <a:rPr lang="en-US" dirty="0"/>
              <a:t>Payroll and Timekeeping Clerk</a:t>
            </a:r>
          </a:p>
        </p:txBody>
      </p:sp>
      <p:sp>
        <p:nvSpPr>
          <p:cNvPr id="4" name="Content Placeholder 3">
            <a:extLst>
              <a:ext uri="{FF2B5EF4-FFF2-40B4-BE49-F238E27FC236}">
                <a16:creationId xmlns:a16="http://schemas.microsoft.com/office/drawing/2014/main" id="{CE62E419-B977-4E4D-A37A-6607061D34EC}"/>
              </a:ext>
            </a:extLst>
          </p:cNvPr>
          <p:cNvSpPr>
            <a:spLocks noGrp="1"/>
          </p:cNvSpPr>
          <p:nvPr>
            <p:ph sz="half" idx="2"/>
          </p:nvPr>
        </p:nvSpPr>
        <p:spPr/>
        <p:txBody>
          <a:bodyPr/>
          <a:lstStyle/>
          <a:p>
            <a:pPr algn="ctr"/>
            <a:r>
              <a:rPr lang="en-US" u="sng" dirty="0"/>
              <a:t>BBA Human Resources</a:t>
            </a:r>
          </a:p>
          <a:p>
            <a:pPr algn="ctr"/>
            <a:r>
              <a:rPr lang="en-US" dirty="0"/>
              <a:t>Human Resources Specialist</a:t>
            </a:r>
          </a:p>
          <a:p>
            <a:pPr algn="ctr"/>
            <a:r>
              <a:rPr lang="en-US" dirty="0"/>
              <a:t>Benefits Coordinator</a:t>
            </a:r>
          </a:p>
          <a:p>
            <a:pPr algn="ctr"/>
            <a:r>
              <a:rPr lang="en-US" dirty="0"/>
              <a:t>Training and </a:t>
            </a:r>
          </a:p>
          <a:p>
            <a:pPr algn="ctr"/>
            <a:r>
              <a:rPr lang="en-US" dirty="0"/>
              <a:t>Development Coordinator</a:t>
            </a:r>
          </a:p>
        </p:txBody>
      </p:sp>
    </p:spTree>
    <p:extLst>
      <p:ext uri="{BB962C8B-B14F-4D97-AF65-F5344CB8AC3E}">
        <p14:creationId xmlns:p14="http://schemas.microsoft.com/office/powerpoint/2010/main" val="2525310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660E7-2983-4AD4-9BBE-1B08D6192B0E}"/>
              </a:ext>
            </a:extLst>
          </p:cNvPr>
          <p:cNvSpPr>
            <a:spLocks noGrp="1"/>
          </p:cNvSpPr>
          <p:nvPr>
            <p:ph type="title"/>
          </p:nvPr>
        </p:nvSpPr>
        <p:spPr/>
        <p:txBody>
          <a:bodyPr/>
          <a:lstStyle/>
          <a:p>
            <a:pPr algn="ctr"/>
            <a:r>
              <a:rPr lang="en-US" dirty="0"/>
              <a:t>Higher Education</a:t>
            </a:r>
          </a:p>
        </p:txBody>
      </p:sp>
      <p:sp>
        <p:nvSpPr>
          <p:cNvPr id="3" name="Text Placeholder 2">
            <a:extLst>
              <a:ext uri="{FF2B5EF4-FFF2-40B4-BE49-F238E27FC236}">
                <a16:creationId xmlns:a16="http://schemas.microsoft.com/office/drawing/2014/main" id="{C120BC6E-18CA-49A4-BCF2-860BD41D203F}"/>
              </a:ext>
            </a:extLst>
          </p:cNvPr>
          <p:cNvSpPr>
            <a:spLocks noGrp="1"/>
          </p:cNvSpPr>
          <p:nvPr>
            <p:ph type="body" idx="1"/>
          </p:nvPr>
        </p:nvSpPr>
        <p:spPr/>
        <p:txBody>
          <a:bodyPr/>
          <a:lstStyle/>
          <a:p>
            <a:pPr algn="ctr"/>
            <a:r>
              <a:rPr lang="en-US" dirty="0"/>
              <a:t>Positives</a:t>
            </a:r>
          </a:p>
        </p:txBody>
      </p:sp>
      <p:sp>
        <p:nvSpPr>
          <p:cNvPr id="4" name="Content Placeholder 3">
            <a:extLst>
              <a:ext uri="{FF2B5EF4-FFF2-40B4-BE49-F238E27FC236}">
                <a16:creationId xmlns:a16="http://schemas.microsoft.com/office/drawing/2014/main" id="{83609A2D-D833-4EC2-BF44-9890ABAA8AE3}"/>
              </a:ext>
            </a:extLst>
          </p:cNvPr>
          <p:cNvSpPr>
            <a:spLocks noGrp="1"/>
          </p:cNvSpPr>
          <p:nvPr>
            <p:ph sz="half" idx="2"/>
          </p:nvPr>
        </p:nvSpPr>
        <p:spPr/>
        <p:txBody>
          <a:bodyPr/>
          <a:lstStyle/>
          <a:p>
            <a:r>
              <a:rPr lang="en-US" dirty="0"/>
              <a:t>Diverse student population</a:t>
            </a:r>
          </a:p>
          <a:p>
            <a:r>
              <a:rPr lang="en-US" dirty="0"/>
              <a:t>Significant support and resources</a:t>
            </a:r>
          </a:p>
          <a:p>
            <a:r>
              <a:rPr lang="en-US" dirty="0"/>
              <a:t>Convenient Morning and Evening classes  </a:t>
            </a:r>
          </a:p>
          <a:p>
            <a:r>
              <a:rPr lang="en-US" dirty="0"/>
              <a:t>Internships</a:t>
            </a:r>
          </a:p>
          <a:p>
            <a:r>
              <a:rPr lang="en-US" dirty="0"/>
              <a:t>Higher potential salary</a:t>
            </a:r>
          </a:p>
          <a:p>
            <a:pPr marL="0" indent="0">
              <a:buNone/>
            </a:pPr>
            <a:endParaRPr lang="en-US" dirty="0"/>
          </a:p>
        </p:txBody>
      </p:sp>
      <p:sp>
        <p:nvSpPr>
          <p:cNvPr id="5" name="Text Placeholder 4">
            <a:extLst>
              <a:ext uri="{FF2B5EF4-FFF2-40B4-BE49-F238E27FC236}">
                <a16:creationId xmlns:a16="http://schemas.microsoft.com/office/drawing/2014/main" id="{B5F06B4D-64F2-4F82-AA1F-392B2074E8A0}"/>
              </a:ext>
            </a:extLst>
          </p:cNvPr>
          <p:cNvSpPr>
            <a:spLocks noGrp="1"/>
          </p:cNvSpPr>
          <p:nvPr>
            <p:ph type="body" sz="quarter" idx="3"/>
          </p:nvPr>
        </p:nvSpPr>
        <p:spPr/>
        <p:txBody>
          <a:bodyPr/>
          <a:lstStyle/>
          <a:p>
            <a:pPr algn="ctr"/>
            <a:r>
              <a:rPr lang="en-US" dirty="0"/>
              <a:t>Negatives</a:t>
            </a:r>
          </a:p>
        </p:txBody>
      </p:sp>
      <p:sp>
        <p:nvSpPr>
          <p:cNvPr id="6" name="Content Placeholder 5">
            <a:extLst>
              <a:ext uri="{FF2B5EF4-FFF2-40B4-BE49-F238E27FC236}">
                <a16:creationId xmlns:a16="http://schemas.microsoft.com/office/drawing/2014/main" id="{5DDFB312-E870-476D-B7B4-8712614AB847}"/>
              </a:ext>
            </a:extLst>
          </p:cNvPr>
          <p:cNvSpPr>
            <a:spLocks noGrp="1"/>
          </p:cNvSpPr>
          <p:nvPr>
            <p:ph sz="quarter" idx="4"/>
          </p:nvPr>
        </p:nvSpPr>
        <p:spPr/>
        <p:txBody>
          <a:bodyPr/>
          <a:lstStyle/>
          <a:p>
            <a:r>
              <a:rPr lang="en-US" dirty="0"/>
              <a:t>Very competitive job market</a:t>
            </a:r>
          </a:p>
        </p:txBody>
      </p:sp>
    </p:spTree>
    <p:extLst>
      <p:ext uri="{BB962C8B-B14F-4D97-AF65-F5344CB8AC3E}">
        <p14:creationId xmlns:p14="http://schemas.microsoft.com/office/powerpoint/2010/main" val="778661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0AB6E427-3F73-4C06-A5D5-AE52C3883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D8C9BDAA-0390-4B39-9B5C-BC95E5120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9919" cy="6858000"/>
          </a:xfrm>
          <a:prstGeom prst="rect">
            <a:avLst/>
          </a:prstGeom>
          <a:solidFill>
            <a:srgbClr val="CB929B"/>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DFC864D-2D1E-496C-BCC6-BBC8A0A6C13D}"/>
              </a:ext>
            </a:extLst>
          </p:cNvPr>
          <p:cNvSpPr>
            <a:spLocks noGrp="1"/>
          </p:cNvSpPr>
          <p:nvPr>
            <p:ph type="title"/>
          </p:nvPr>
        </p:nvSpPr>
        <p:spPr>
          <a:xfrm>
            <a:off x="492370" y="516836"/>
            <a:ext cx="3084844" cy="1961086"/>
          </a:xfrm>
        </p:spPr>
        <p:txBody>
          <a:bodyPr vert="horz" lIns="91440" tIns="45720" rIns="91440" bIns="45720" rtlCol="0" anchor="b">
            <a:normAutofit/>
          </a:bodyPr>
          <a:lstStyle/>
          <a:p>
            <a:r>
              <a:rPr lang="en-US" sz="4000" dirty="0"/>
              <a:t>The Main 3</a:t>
            </a:r>
          </a:p>
        </p:txBody>
      </p:sp>
      <p:cxnSp>
        <p:nvCxnSpPr>
          <p:cNvPr id="20" name="Straight Connector 19">
            <a:extLst>
              <a:ext uri="{FF2B5EF4-FFF2-40B4-BE49-F238E27FC236}">
                <a16:creationId xmlns:a16="http://schemas.microsoft.com/office/drawing/2014/main" id="{E04A321A-A039-4720-87B4-66A4210E0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1752" y="2638787"/>
            <a:ext cx="27432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2484C096-B808-4E3B-A594-DAD39EA8F751}"/>
              </a:ext>
            </a:extLst>
          </p:cNvPr>
          <p:cNvSpPr>
            <a:spLocks noGrp="1"/>
          </p:cNvSpPr>
          <p:nvPr>
            <p:ph type="body" sz="half" idx="2"/>
          </p:nvPr>
        </p:nvSpPr>
        <p:spPr>
          <a:xfrm>
            <a:off x="571752" y="2799654"/>
            <a:ext cx="3005462" cy="3189665"/>
          </a:xfrm>
        </p:spPr>
        <p:txBody>
          <a:bodyPr vert="horz" lIns="0" tIns="45720" rIns="0" bIns="45720" rtlCol="0">
            <a:normAutofit/>
          </a:bodyPr>
          <a:lstStyle/>
          <a:p>
            <a:pPr>
              <a:lnSpc>
                <a:spcPct val="100000"/>
              </a:lnSpc>
            </a:pPr>
            <a:r>
              <a:rPr lang="en-US" dirty="0"/>
              <a:t>Labor Relations</a:t>
            </a:r>
          </a:p>
          <a:p>
            <a:pPr>
              <a:lnSpc>
                <a:spcPct val="100000"/>
              </a:lnSpc>
            </a:pPr>
            <a:r>
              <a:rPr lang="en-US" dirty="0"/>
              <a:t>Compensation and Benefits </a:t>
            </a:r>
          </a:p>
          <a:p>
            <a:pPr>
              <a:lnSpc>
                <a:spcPct val="100000"/>
              </a:lnSpc>
            </a:pPr>
            <a:r>
              <a:rPr lang="en-US" dirty="0"/>
              <a:t>Training and Development</a:t>
            </a:r>
          </a:p>
        </p:txBody>
      </p:sp>
      <p:pic>
        <p:nvPicPr>
          <p:cNvPr id="6" name="Content Placeholder 5" descr="A close up of a logo&#10;&#10;Description automatically generated">
            <a:extLst>
              <a:ext uri="{FF2B5EF4-FFF2-40B4-BE49-F238E27FC236}">
                <a16:creationId xmlns:a16="http://schemas.microsoft.com/office/drawing/2014/main" id="{7DB572CF-DC34-4BA2-AA91-A6D7E5F3CD3A}"/>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638002" y="640080"/>
            <a:ext cx="5006111" cy="5577840"/>
          </a:xfrm>
          <a:prstGeom prst="rect">
            <a:avLst/>
          </a:prstGeom>
        </p:spPr>
      </p:pic>
      <p:sp>
        <p:nvSpPr>
          <p:cNvPr id="7" name="TextBox 6">
            <a:extLst>
              <a:ext uri="{FF2B5EF4-FFF2-40B4-BE49-F238E27FC236}">
                <a16:creationId xmlns:a16="http://schemas.microsoft.com/office/drawing/2014/main" id="{F7F5ED44-0A4C-4F0B-AA9B-F3425F96A263}"/>
              </a:ext>
            </a:extLst>
          </p:cNvPr>
          <p:cNvSpPr txBox="1"/>
          <p:nvPr/>
        </p:nvSpPr>
        <p:spPr>
          <a:xfrm>
            <a:off x="8149519" y="6017865"/>
            <a:ext cx="2494594" cy="200055"/>
          </a:xfrm>
          <a:prstGeom prst="rect">
            <a:avLst/>
          </a:prstGeom>
          <a:solidFill>
            <a:srgbClr val="000000"/>
          </a:solidFill>
        </p:spPr>
        <p:txBody>
          <a:bodyPr wrap="none" rtlCol="0">
            <a:spAutoFit/>
          </a:bodyPr>
          <a:lstStyle/>
          <a:p>
            <a:pPr algn="r">
              <a:spcAft>
                <a:spcPts val="600"/>
              </a:spcAft>
            </a:pPr>
            <a:r>
              <a:rPr lang="en-US" sz="700" dirty="0">
                <a:solidFill>
                  <a:srgbClr val="FFFFFF"/>
                </a:solidFill>
                <a:hlinkClick r:id="rId3" tooltip="https://www.eoi.es/blogs/mintecon/2013/05/12/4975/">
                  <a:extLst>
                    <a:ext uri="{A12FA001-AC4F-418D-AE19-62706E023703}">
                      <ahyp:hlinkClr xmlns:ahyp="http://schemas.microsoft.com/office/drawing/2018/hyperlinkcolor" val="tx"/>
                    </a:ext>
                  </a:extLst>
                </a:hlinkClick>
              </a:rPr>
              <a:t>This Photo</a:t>
            </a:r>
            <a:r>
              <a:rPr lang="en-US" sz="700" dirty="0">
                <a:solidFill>
                  <a:srgbClr val="FFFFFF"/>
                </a:solidFill>
              </a:rPr>
              <a:t> by Unknown Author is licensed under </a:t>
            </a:r>
            <a:r>
              <a:rPr lang="en-US" sz="700" dirty="0">
                <a:solidFill>
                  <a:srgbClr val="FFFFFF"/>
                </a:solidFill>
                <a:hlinkClick r:id="rId4" tooltip="https://creativecommons.org/licenses/by-nc-sa/3.0/">
                  <a:extLst>
                    <a:ext uri="{A12FA001-AC4F-418D-AE19-62706E023703}">
                      <ahyp:hlinkClr xmlns:ahyp="http://schemas.microsoft.com/office/drawing/2018/hyperlinkcolor" val="tx"/>
                    </a:ext>
                  </a:extLst>
                </a:hlinkClick>
              </a:rPr>
              <a:t>CC BY-SA-NC</a:t>
            </a:r>
            <a:endParaRPr lang="en-US" sz="700" dirty="0">
              <a:solidFill>
                <a:srgbClr val="FFFFFF"/>
              </a:solidFill>
            </a:endParaRPr>
          </a:p>
        </p:txBody>
      </p:sp>
    </p:spTree>
    <p:extLst>
      <p:ext uri="{BB962C8B-B14F-4D97-AF65-F5344CB8AC3E}">
        <p14:creationId xmlns:p14="http://schemas.microsoft.com/office/powerpoint/2010/main" val="2685546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43A4D-EF56-4570-9807-B217E3053934}"/>
              </a:ext>
            </a:extLst>
          </p:cNvPr>
          <p:cNvSpPr>
            <a:spLocks noGrp="1"/>
          </p:cNvSpPr>
          <p:nvPr>
            <p:ph type="title"/>
          </p:nvPr>
        </p:nvSpPr>
        <p:spPr/>
        <p:txBody>
          <a:bodyPr/>
          <a:lstStyle/>
          <a:p>
            <a:pPr algn="ctr"/>
            <a:r>
              <a:rPr lang="en-US" dirty="0"/>
              <a:t>Career Comparison</a:t>
            </a:r>
          </a:p>
        </p:txBody>
      </p:sp>
      <p:sp>
        <p:nvSpPr>
          <p:cNvPr id="3" name="Content Placeholder 2">
            <a:extLst>
              <a:ext uri="{FF2B5EF4-FFF2-40B4-BE49-F238E27FC236}">
                <a16:creationId xmlns:a16="http://schemas.microsoft.com/office/drawing/2014/main" id="{80EFB6EC-388A-4023-A33A-9A6023C31A49}"/>
              </a:ext>
            </a:extLst>
          </p:cNvPr>
          <p:cNvSpPr>
            <a:spLocks noGrp="1"/>
          </p:cNvSpPr>
          <p:nvPr>
            <p:ph idx="1"/>
          </p:nvPr>
        </p:nvSpPr>
        <p:spPr/>
        <p:txBody>
          <a:bodyPr/>
          <a:lstStyle/>
          <a:p>
            <a:pPr lvl="1"/>
            <a:r>
              <a:rPr lang="en-US" dirty="0"/>
              <a:t>I am pursuing a degree in an Associates in Applied Sciences as a Human Resources Specialist.  Human Resources is one of the most important departments within businesses and organizations. Building industries and corporations morale at a rapid pace.  Some of HR responsibilities are recruiting, hiring, training, and compensating for the employees.  Abiding by standardize labor relations, health and safety, and fairness regulations for employees or customers.  For my internship, I’ve selected The City of Richmond Department and FedEx Corporation for my career comparison research paths. The two comparisons are for entry level positions and both contribute to the same educational processes, promoting the acceleration for education.</a:t>
            </a:r>
          </a:p>
        </p:txBody>
      </p:sp>
    </p:spTree>
    <p:extLst>
      <p:ext uri="{BB962C8B-B14F-4D97-AF65-F5344CB8AC3E}">
        <p14:creationId xmlns:p14="http://schemas.microsoft.com/office/powerpoint/2010/main" val="2291115828"/>
      </p:ext>
    </p:extLst>
  </p:cSld>
  <p:clrMapOvr>
    <a:masterClrMapping/>
  </p:clrMapOvr>
</p:sld>
</file>

<file path=ppt/theme/theme1.xml><?xml version="1.0" encoding="utf-8"?>
<a:theme xmlns:a="http://schemas.openxmlformats.org/drawingml/2006/main" name="RetrospectVTI">
  <a:themeElements>
    <a:clrScheme name="AnalogousFromLightSeedRightStep">
      <a:dk1>
        <a:srgbClr val="000000"/>
      </a:dk1>
      <a:lt1>
        <a:srgbClr val="FFFFFF"/>
      </a:lt1>
      <a:dk2>
        <a:srgbClr val="412429"/>
      </a:dk2>
      <a:lt2>
        <a:srgbClr val="E2E8E7"/>
      </a:lt2>
      <a:accent1>
        <a:srgbClr val="CB929B"/>
      </a:accent1>
      <a:accent2>
        <a:srgbClr val="BF8B79"/>
      </a:accent2>
      <a:accent3>
        <a:srgbClr val="B6A179"/>
      </a:accent3>
      <a:accent4>
        <a:srgbClr val="A3A86B"/>
      </a:accent4>
      <a:accent5>
        <a:srgbClr val="93AB7B"/>
      </a:accent5>
      <a:accent6>
        <a:srgbClr val="76B171"/>
      </a:accent6>
      <a:hlink>
        <a:srgbClr val="568E85"/>
      </a:hlink>
      <a:folHlink>
        <a:srgbClr val="7F7F7F"/>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084BD33C8405441AB2F3DDAB317F178" ma:contentTypeVersion="7" ma:contentTypeDescription="Create a new document." ma:contentTypeScope="" ma:versionID="e37df95acd1ea792a7d7078733417c64">
  <xsd:schema xmlns:xsd="http://www.w3.org/2001/XMLSchema" xmlns:xs="http://www.w3.org/2001/XMLSchema" xmlns:p="http://schemas.microsoft.com/office/2006/metadata/properties" xmlns:ns3="5934c0ac-03c2-49e8-ab38-84f5375c3efd" xmlns:ns4="4d7d467e-7b32-4c50-a89d-00bd3e5b5426" targetNamespace="http://schemas.microsoft.com/office/2006/metadata/properties" ma:root="true" ma:fieldsID="957d5878c928f191f195f73ec554d261" ns3:_="" ns4:_="">
    <xsd:import namespace="5934c0ac-03c2-49e8-ab38-84f5375c3efd"/>
    <xsd:import namespace="4d7d467e-7b32-4c50-a89d-00bd3e5b542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34c0ac-03c2-49e8-ab38-84f5375c3ef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d7d467e-7b32-4c50-a89d-00bd3e5b542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34E34D1-58B3-4C15-8D2F-4B5F912C992C}">
  <ds:schemaRefs>
    <ds:schemaRef ds:uri="4d7d467e-7b32-4c50-a89d-00bd3e5b5426"/>
    <ds:schemaRef ds:uri="http://purl.org/dc/elements/1.1/"/>
    <ds:schemaRef ds:uri="http://schemas.microsoft.com/office/2006/metadata/properties"/>
    <ds:schemaRef ds:uri="5934c0ac-03c2-49e8-ab38-84f5375c3efd"/>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1B719B8D-3EC1-4533-93D1-2ACBF52CD3C3}">
  <ds:schemaRefs>
    <ds:schemaRef ds:uri="http://schemas.microsoft.com/sharepoint/v3/contenttype/forms"/>
  </ds:schemaRefs>
</ds:datastoreItem>
</file>

<file path=customXml/itemProps3.xml><?xml version="1.0" encoding="utf-8"?>
<ds:datastoreItem xmlns:ds="http://schemas.openxmlformats.org/officeDocument/2006/customXml" ds:itemID="{CAAF846F-957B-47FF-9941-C9CFEEAE76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34c0ac-03c2-49e8-ab38-84f5375c3efd"/>
    <ds:schemaRef ds:uri="4d7d467e-7b32-4c50-a89d-00bd3e5b54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73</TotalTime>
  <Words>259</Words>
  <Application>Microsoft Office PowerPoint</Application>
  <PresentationFormat>Widescreen</PresentationFormat>
  <Paragraphs>31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Bookman Old Style</vt:lpstr>
      <vt:lpstr>Calibri</vt:lpstr>
      <vt:lpstr>Franklin Gothic Book</vt:lpstr>
      <vt:lpstr>RetrospectVTI</vt:lpstr>
      <vt:lpstr>Human Resources Specialist</vt:lpstr>
      <vt:lpstr>Human Resources Specialist</vt:lpstr>
      <vt:lpstr>Bryant &amp; Stratton College</vt:lpstr>
      <vt:lpstr>Higher Education</vt:lpstr>
      <vt:lpstr>The Main 3</vt:lpstr>
      <vt:lpstr>Career Comparison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Resources Specialist</dc:title>
  <dc:creator>ri.bowman.yolanda.m</dc:creator>
  <cp:lastModifiedBy>ri.bowman.yolanda.m</cp:lastModifiedBy>
  <cp:revision>5</cp:revision>
  <dcterms:created xsi:type="dcterms:W3CDTF">2020-04-15T22:33:08Z</dcterms:created>
  <dcterms:modified xsi:type="dcterms:W3CDTF">2020-04-23T19:18:45Z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0x0101002084BD33C8405441AB2F3DDAB317F178</vt:lpwstr>
  </property>
</Properties>
</file>