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DC836399-7D6F-40C6-A20B-68B758D2C586}" type="datetimeFigureOut">
              <a:rPr lang="en-US" smtClean="0"/>
              <a:t>4/13/2020</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3126245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836399-7D6F-40C6-A20B-68B758D2C58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61179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C836399-7D6F-40C6-A20B-68B758D2C586}" type="datetimeFigureOut">
              <a:rPr lang="en-US" smtClean="0"/>
              <a:t>4/13/2020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837321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C836399-7D6F-40C6-A20B-68B758D2C586}" type="datetimeFigureOut">
              <a:rPr lang="en-US" smtClean="0"/>
              <a:t>4/13/2020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B24919F-B01B-46F5-9205-D47CB543B43E}"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9612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DC836399-7D6F-40C6-A20B-68B758D2C586}" type="datetimeFigureOut">
              <a:rPr lang="en-US" smtClean="0"/>
              <a:t>4/13/2020</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2997164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836399-7D6F-40C6-A20B-68B758D2C586}"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518715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836399-7D6F-40C6-A20B-68B758D2C586}"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4157276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836399-7D6F-40C6-A20B-68B758D2C58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1408306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C836399-7D6F-40C6-A20B-68B758D2C586}" type="datetimeFigureOut">
              <a:rPr lang="en-US" smtClean="0"/>
              <a:t>4/13/2020</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75251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836399-7D6F-40C6-A20B-68B758D2C58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2095266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DC836399-7D6F-40C6-A20B-68B758D2C586}" type="datetimeFigureOut">
              <a:rPr lang="en-US" smtClean="0"/>
              <a:t>4/13/2020</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394187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836399-7D6F-40C6-A20B-68B758D2C58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3524362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836399-7D6F-40C6-A20B-68B758D2C586}"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139504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836399-7D6F-40C6-A20B-68B758D2C586}"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2852841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36399-7D6F-40C6-A20B-68B758D2C586}"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283898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836399-7D6F-40C6-A20B-68B758D2C58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50956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836399-7D6F-40C6-A20B-68B758D2C58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919F-B01B-46F5-9205-D47CB543B43E}" type="slidenum">
              <a:rPr lang="en-US" smtClean="0"/>
              <a:t>‹#›</a:t>
            </a:fld>
            <a:endParaRPr lang="en-US"/>
          </a:p>
        </p:txBody>
      </p:sp>
    </p:spTree>
    <p:extLst>
      <p:ext uri="{BB962C8B-B14F-4D97-AF65-F5344CB8AC3E}">
        <p14:creationId xmlns:p14="http://schemas.microsoft.com/office/powerpoint/2010/main" val="1721116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C836399-7D6F-40C6-A20B-68B758D2C586}" type="datetimeFigureOut">
              <a:rPr lang="en-US" smtClean="0"/>
              <a:t>4/13/2020</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B24919F-B01B-46F5-9205-D47CB543B43E}" type="slidenum">
              <a:rPr lang="en-US" smtClean="0"/>
              <a:t>‹#›</a:t>
            </a:fld>
            <a:endParaRPr lang="en-US"/>
          </a:p>
        </p:txBody>
      </p:sp>
    </p:spTree>
    <p:extLst>
      <p:ext uri="{BB962C8B-B14F-4D97-AF65-F5344CB8AC3E}">
        <p14:creationId xmlns:p14="http://schemas.microsoft.com/office/powerpoint/2010/main" val="237957560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DD64B-3C34-416A-836F-9D39691DFD38}"/>
              </a:ext>
            </a:extLst>
          </p:cNvPr>
          <p:cNvSpPr>
            <a:spLocks noGrp="1"/>
          </p:cNvSpPr>
          <p:nvPr>
            <p:ph type="ctrTitle"/>
          </p:nvPr>
        </p:nvSpPr>
        <p:spPr>
          <a:xfrm>
            <a:off x="584433" y="1291677"/>
            <a:ext cx="11023134" cy="1825096"/>
          </a:xfrm>
        </p:spPr>
        <p:txBody>
          <a:bodyPr>
            <a:normAutofit/>
          </a:bodyPr>
          <a:lstStyle/>
          <a:p>
            <a:r>
              <a:rPr lang="en-US" dirty="0"/>
              <a:t>Career Development Plan Part 2: ACTION PLANS</a:t>
            </a:r>
          </a:p>
        </p:txBody>
      </p:sp>
      <p:sp>
        <p:nvSpPr>
          <p:cNvPr id="3" name="Subtitle 2">
            <a:extLst>
              <a:ext uri="{FF2B5EF4-FFF2-40B4-BE49-F238E27FC236}">
                <a16:creationId xmlns:a16="http://schemas.microsoft.com/office/drawing/2014/main" id="{4DD56CEB-F367-433F-90E9-7F2C6B292547}"/>
              </a:ext>
            </a:extLst>
          </p:cNvPr>
          <p:cNvSpPr>
            <a:spLocks noGrp="1"/>
          </p:cNvSpPr>
          <p:nvPr>
            <p:ph type="subTitle" idx="1"/>
          </p:nvPr>
        </p:nvSpPr>
        <p:spPr>
          <a:xfrm>
            <a:off x="1371600" y="3632201"/>
            <a:ext cx="9448800" cy="1292137"/>
          </a:xfrm>
        </p:spPr>
        <p:txBody>
          <a:bodyPr>
            <a:normAutofit fontScale="85000" lnSpcReduction="10000"/>
          </a:bodyPr>
          <a:lstStyle/>
          <a:p>
            <a:r>
              <a:rPr lang="en-US" sz="4500" dirty="0" err="1"/>
              <a:t>By:Yolanda</a:t>
            </a:r>
            <a:r>
              <a:rPr lang="en-US" sz="4500" dirty="0"/>
              <a:t> Bowman</a:t>
            </a:r>
          </a:p>
          <a:p>
            <a:r>
              <a:rPr lang="en-US" sz="4500" dirty="0" err="1"/>
              <a:t>Program:Human</a:t>
            </a:r>
            <a:r>
              <a:rPr lang="en-US" sz="4500" dirty="0"/>
              <a:t> Resources Specialist</a:t>
            </a:r>
          </a:p>
        </p:txBody>
      </p:sp>
    </p:spTree>
    <p:extLst>
      <p:ext uri="{BB962C8B-B14F-4D97-AF65-F5344CB8AC3E}">
        <p14:creationId xmlns:p14="http://schemas.microsoft.com/office/powerpoint/2010/main" val="1488336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D2EF2-3F8E-47AA-88D3-DF86A4E47C4E}"/>
              </a:ext>
            </a:extLst>
          </p:cNvPr>
          <p:cNvSpPr>
            <a:spLocks noGrp="1"/>
          </p:cNvSpPr>
          <p:nvPr>
            <p:ph type="title"/>
          </p:nvPr>
        </p:nvSpPr>
        <p:spPr/>
        <p:txBody>
          <a:bodyPr/>
          <a:lstStyle/>
          <a:p>
            <a:r>
              <a:rPr lang="en-US" dirty="0"/>
              <a:t>Talent/Workplace Capabilities Action Plan</a:t>
            </a:r>
          </a:p>
        </p:txBody>
      </p:sp>
      <p:graphicFrame>
        <p:nvGraphicFramePr>
          <p:cNvPr id="4" name="Content Placeholder 3">
            <a:extLst>
              <a:ext uri="{FF2B5EF4-FFF2-40B4-BE49-F238E27FC236}">
                <a16:creationId xmlns:a16="http://schemas.microsoft.com/office/drawing/2014/main" id="{0CFFA759-6B82-4AEA-A1C5-45D0718FD75A}"/>
              </a:ext>
            </a:extLst>
          </p:cNvPr>
          <p:cNvGraphicFramePr>
            <a:graphicFrameLocks noGrp="1"/>
          </p:cNvGraphicFramePr>
          <p:nvPr>
            <p:ph idx="1"/>
            <p:extLst>
              <p:ext uri="{D42A27DB-BD31-4B8C-83A1-F6EECF244321}">
                <p14:modId xmlns:p14="http://schemas.microsoft.com/office/powerpoint/2010/main" val="673332133"/>
              </p:ext>
            </p:extLst>
          </p:nvPr>
        </p:nvGraphicFramePr>
        <p:xfrm>
          <a:off x="685800" y="2193925"/>
          <a:ext cx="10820400" cy="4185920"/>
        </p:xfrm>
        <a:graphic>
          <a:graphicData uri="http://schemas.openxmlformats.org/drawingml/2006/table">
            <a:tbl>
              <a:tblPr firstRow="1" bandRow="1">
                <a:tableStyleId>{5C22544A-7EE6-4342-B048-85BDC9FD1C3A}</a:tableStyleId>
              </a:tblPr>
              <a:tblGrid>
                <a:gridCol w="3030604">
                  <a:extLst>
                    <a:ext uri="{9D8B030D-6E8A-4147-A177-3AD203B41FA5}">
                      <a16:colId xmlns:a16="http://schemas.microsoft.com/office/drawing/2014/main" val="2479932896"/>
                    </a:ext>
                  </a:extLst>
                </a:gridCol>
                <a:gridCol w="7789796">
                  <a:extLst>
                    <a:ext uri="{9D8B030D-6E8A-4147-A177-3AD203B41FA5}">
                      <a16:colId xmlns:a16="http://schemas.microsoft.com/office/drawing/2014/main" val="781947896"/>
                    </a:ext>
                  </a:extLst>
                </a:gridCol>
              </a:tblGrid>
              <a:tr h="370840">
                <a:tc>
                  <a:txBody>
                    <a:bodyPr/>
                    <a:lstStyle/>
                    <a:p>
                      <a:r>
                        <a:rPr lang="en-US" sz="2200" dirty="0"/>
                        <a:t>MY WPC GOAL STATEMENT:</a:t>
                      </a:r>
                    </a:p>
                  </a:txBody>
                  <a:tcPr marL="94090" marR="94090"/>
                </a:tc>
                <a:tc>
                  <a:txBody>
                    <a:bodyPr/>
                    <a:lstStyle/>
                    <a:p>
                      <a:r>
                        <a:rPr lang="en-US" sz="1600" b="1" kern="1200" dirty="0">
                          <a:solidFill>
                            <a:schemeClr val="lt1"/>
                          </a:solidFill>
                          <a:effectLst/>
                          <a:latin typeface="+mn-lt"/>
                          <a:ea typeface="+mn-ea"/>
                          <a:cs typeface="+mn-cs"/>
                        </a:rPr>
                        <a:t>I want to be successful and happy in all things I love to do.  From my Son, career, and health most things that makes it worthwhile.  There’s always going to be an opposing view, that doesn’t mean it needs a response.  But a response where there is none, could be the wisdom and privacy that you need.</a:t>
                      </a:r>
                      <a:endParaRPr lang="en-US" sz="1600" dirty="0">
                        <a:latin typeface="+mn-lt"/>
                      </a:endParaRPr>
                    </a:p>
                  </a:txBody>
                  <a:tcPr marL="94090" marR="94090"/>
                </a:tc>
                <a:extLst>
                  <a:ext uri="{0D108BD9-81ED-4DB2-BD59-A6C34878D82A}">
                    <a16:rowId xmlns:a16="http://schemas.microsoft.com/office/drawing/2014/main" val="1349497411"/>
                  </a:ext>
                </a:extLst>
              </a:tr>
              <a:tr h="370840">
                <a:tc>
                  <a:txBody>
                    <a:bodyPr/>
                    <a:lstStyle/>
                    <a:p>
                      <a:r>
                        <a:rPr lang="en-US" dirty="0"/>
                        <a:t>ACTION STEPS I WILL TAKE:</a:t>
                      </a:r>
                    </a:p>
                  </a:txBody>
                  <a:tcPr marL="94090" marR="94090"/>
                </a:tc>
                <a:tc>
                  <a:txBody>
                    <a:bodyPr/>
                    <a:lstStyle/>
                    <a:p>
                      <a:r>
                        <a:rPr lang="en-US" sz="1600" b="1" kern="1200" dirty="0">
                          <a:solidFill>
                            <a:schemeClr val="dk1"/>
                          </a:solidFill>
                          <a:effectLst/>
                          <a:latin typeface="+mn-lt"/>
                          <a:ea typeface="+mn-ea"/>
                          <a:cs typeface="+mn-cs"/>
                        </a:rPr>
                        <a:t> I will complete all assignments, semesters, and develop what is to be expected for this career</a:t>
                      </a:r>
                      <a:endParaRPr lang="en-US" sz="1600" b="1" dirty="0">
                        <a:latin typeface="+mn-lt"/>
                      </a:endParaRPr>
                    </a:p>
                  </a:txBody>
                  <a:tcPr marL="94090" marR="94090"/>
                </a:tc>
                <a:extLst>
                  <a:ext uri="{0D108BD9-81ED-4DB2-BD59-A6C34878D82A}">
                    <a16:rowId xmlns:a16="http://schemas.microsoft.com/office/drawing/2014/main" val="3428765007"/>
                  </a:ext>
                </a:extLst>
              </a:tr>
              <a:tr h="370840">
                <a:tc>
                  <a:txBody>
                    <a:bodyPr/>
                    <a:lstStyle/>
                    <a:p>
                      <a:r>
                        <a:rPr lang="en-US" dirty="0"/>
                        <a:t>RESOURCES I WILL USE:</a:t>
                      </a:r>
                    </a:p>
                  </a:txBody>
                  <a:tcPr marL="94090" marR="94090"/>
                </a:tc>
                <a:tc>
                  <a:txBody>
                    <a:bodyPr/>
                    <a:lstStyle/>
                    <a:p>
                      <a:r>
                        <a:rPr lang="en-US" sz="1600" b="1" kern="1200" dirty="0">
                          <a:solidFill>
                            <a:schemeClr val="dk1"/>
                          </a:solidFill>
                          <a:effectLst/>
                          <a:latin typeface="+mn-lt"/>
                          <a:ea typeface="+mn-ea"/>
                          <a:cs typeface="+mn-cs"/>
                        </a:rPr>
                        <a:t>Degree, time management and dedication</a:t>
                      </a:r>
                      <a:endParaRPr lang="en-US" sz="1600" b="1" dirty="0">
                        <a:latin typeface="+mn-lt"/>
                      </a:endParaRPr>
                    </a:p>
                  </a:txBody>
                  <a:tcPr marL="94090" marR="94090"/>
                </a:tc>
                <a:extLst>
                  <a:ext uri="{0D108BD9-81ED-4DB2-BD59-A6C34878D82A}">
                    <a16:rowId xmlns:a16="http://schemas.microsoft.com/office/drawing/2014/main" val="3236340114"/>
                  </a:ext>
                </a:extLst>
              </a:tr>
              <a:tr h="370840">
                <a:tc>
                  <a:txBody>
                    <a:bodyPr/>
                    <a:lstStyle/>
                    <a:p>
                      <a:r>
                        <a:rPr lang="en-US" dirty="0"/>
                        <a:t>HOW I MEASURE PROGRESS:</a:t>
                      </a:r>
                    </a:p>
                  </a:txBody>
                  <a:tcPr marL="94090" marR="94090"/>
                </a:tc>
                <a:tc>
                  <a:txBody>
                    <a:bodyPr/>
                    <a:lstStyle/>
                    <a:p>
                      <a:r>
                        <a:rPr lang="en-US" sz="1600" b="1" kern="1200" dirty="0">
                          <a:solidFill>
                            <a:schemeClr val="dk1"/>
                          </a:solidFill>
                          <a:effectLst/>
                          <a:latin typeface="+mn-lt"/>
                          <a:ea typeface="+mn-ea"/>
                          <a:cs typeface="+mn-cs"/>
                        </a:rPr>
                        <a:t> Performance is measured through grading scales; and can improve the result of another approach or report.</a:t>
                      </a:r>
                      <a:endParaRPr lang="en-US" sz="1600" b="1" dirty="0">
                        <a:latin typeface="+mn-lt"/>
                      </a:endParaRPr>
                    </a:p>
                  </a:txBody>
                  <a:tcPr marL="94090" marR="94090"/>
                </a:tc>
                <a:extLst>
                  <a:ext uri="{0D108BD9-81ED-4DB2-BD59-A6C34878D82A}">
                    <a16:rowId xmlns:a16="http://schemas.microsoft.com/office/drawing/2014/main" val="4100823135"/>
                  </a:ext>
                </a:extLst>
              </a:tr>
              <a:tr h="370840">
                <a:tc>
                  <a:txBody>
                    <a:bodyPr/>
                    <a:lstStyle/>
                    <a:p>
                      <a:r>
                        <a:rPr lang="en-US" dirty="0"/>
                        <a:t>MY START &amp; END DATES:</a:t>
                      </a:r>
                    </a:p>
                  </a:txBody>
                  <a:tcPr marL="94090" marR="94090"/>
                </a:tc>
                <a:tc>
                  <a:txBody>
                    <a:bodyPr/>
                    <a:lstStyle/>
                    <a:p>
                      <a:pPr marL="0" marR="0">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 Semester started January 15, 2020 and will end April 21, 2020.</a:t>
                      </a:r>
                    </a:p>
                  </a:txBody>
                  <a:tcPr marL="68580" marR="68580" marT="0" marB="0"/>
                </a:tc>
                <a:extLst>
                  <a:ext uri="{0D108BD9-81ED-4DB2-BD59-A6C34878D82A}">
                    <a16:rowId xmlns:a16="http://schemas.microsoft.com/office/drawing/2014/main" val="2084706321"/>
                  </a:ext>
                </a:extLst>
              </a:tr>
              <a:tr h="370840">
                <a:tc>
                  <a:txBody>
                    <a:bodyPr/>
                    <a:lstStyle/>
                    <a:p>
                      <a:r>
                        <a:rPr lang="en-US" dirty="0"/>
                        <a:t>HOW MEETING THIS GOAL WILL HAVE A POSITIVE IMPACT ON MY CAREER:</a:t>
                      </a:r>
                    </a:p>
                  </a:txBody>
                  <a:tcPr marL="94090" marR="94090"/>
                </a:tc>
                <a:tc>
                  <a:txBody>
                    <a:bodyPr/>
                    <a:lstStyle/>
                    <a:p>
                      <a:pPr marL="0" marR="0">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 By continuing my education and obtaining a degree in Human Resources.  I will have a stable foundation in education and a better financial circumstance.</a:t>
                      </a:r>
                    </a:p>
                  </a:txBody>
                  <a:tcPr marL="68580" marR="68580" marT="0" marB="0"/>
                </a:tc>
                <a:extLst>
                  <a:ext uri="{0D108BD9-81ED-4DB2-BD59-A6C34878D82A}">
                    <a16:rowId xmlns:a16="http://schemas.microsoft.com/office/drawing/2014/main" val="2821632684"/>
                  </a:ext>
                </a:extLst>
              </a:tr>
            </a:tbl>
          </a:graphicData>
        </a:graphic>
      </p:graphicFrame>
    </p:spTree>
    <p:extLst>
      <p:ext uri="{BB962C8B-B14F-4D97-AF65-F5344CB8AC3E}">
        <p14:creationId xmlns:p14="http://schemas.microsoft.com/office/powerpoint/2010/main" val="415503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D2EF2-3F8E-47AA-88D3-DF86A4E47C4E}"/>
              </a:ext>
            </a:extLst>
          </p:cNvPr>
          <p:cNvSpPr>
            <a:spLocks noGrp="1"/>
          </p:cNvSpPr>
          <p:nvPr>
            <p:ph type="title"/>
          </p:nvPr>
        </p:nvSpPr>
        <p:spPr/>
        <p:txBody>
          <a:bodyPr/>
          <a:lstStyle/>
          <a:p>
            <a:r>
              <a:rPr lang="en-US" dirty="0"/>
              <a:t>Graphic Literacy Skills Action Plan</a:t>
            </a:r>
          </a:p>
        </p:txBody>
      </p:sp>
      <p:graphicFrame>
        <p:nvGraphicFramePr>
          <p:cNvPr id="4" name="Content Placeholder 3">
            <a:extLst>
              <a:ext uri="{FF2B5EF4-FFF2-40B4-BE49-F238E27FC236}">
                <a16:creationId xmlns:a16="http://schemas.microsoft.com/office/drawing/2014/main" id="{0CFFA759-6B82-4AEA-A1C5-45D0718FD75A}"/>
              </a:ext>
            </a:extLst>
          </p:cNvPr>
          <p:cNvGraphicFramePr>
            <a:graphicFrameLocks noGrp="1"/>
          </p:cNvGraphicFramePr>
          <p:nvPr>
            <p:ph idx="1"/>
            <p:extLst>
              <p:ext uri="{D42A27DB-BD31-4B8C-83A1-F6EECF244321}">
                <p14:modId xmlns:p14="http://schemas.microsoft.com/office/powerpoint/2010/main" val="3508971989"/>
              </p:ext>
            </p:extLst>
          </p:nvPr>
        </p:nvGraphicFramePr>
        <p:xfrm>
          <a:off x="685800" y="2193925"/>
          <a:ext cx="10820400" cy="4562666"/>
        </p:xfrm>
        <a:graphic>
          <a:graphicData uri="http://schemas.openxmlformats.org/drawingml/2006/table">
            <a:tbl>
              <a:tblPr firstRow="1" bandRow="1">
                <a:tableStyleId>{5C22544A-7EE6-4342-B048-85BDC9FD1C3A}</a:tableStyleId>
              </a:tblPr>
              <a:tblGrid>
                <a:gridCol w="3030604">
                  <a:extLst>
                    <a:ext uri="{9D8B030D-6E8A-4147-A177-3AD203B41FA5}">
                      <a16:colId xmlns:a16="http://schemas.microsoft.com/office/drawing/2014/main" val="2479932896"/>
                    </a:ext>
                  </a:extLst>
                </a:gridCol>
                <a:gridCol w="7789796">
                  <a:extLst>
                    <a:ext uri="{9D8B030D-6E8A-4147-A177-3AD203B41FA5}">
                      <a16:colId xmlns:a16="http://schemas.microsoft.com/office/drawing/2014/main" val="781947896"/>
                    </a:ext>
                  </a:extLst>
                </a:gridCol>
              </a:tblGrid>
              <a:tr h="370840">
                <a:tc>
                  <a:txBody>
                    <a:bodyPr/>
                    <a:lstStyle/>
                    <a:p>
                      <a:r>
                        <a:rPr lang="en-US" sz="2200" dirty="0"/>
                        <a:t>MY WPC GOAL STATEMENT:</a:t>
                      </a:r>
                    </a:p>
                  </a:txBody>
                  <a:tcPr marL="94090" marR="94090"/>
                </a:tc>
                <a:tc>
                  <a:txBody>
                    <a:bodyPr/>
                    <a:lstStyle/>
                    <a:p>
                      <a:r>
                        <a:rPr lang="en-US" sz="1600" b="1" kern="1200" dirty="0">
                          <a:solidFill>
                            <a:schemeClr val="lt1"/>
                          </a:solidFill>
                          <a:effectLst/>
                          <a:latin typeface="+mn-lt"/>
                          <a:ea typeface="+mn-ea"/>
                          <a:cs typeface="+mn-cs"/>
                        </a:rPr>
                        <a:t>I would like to improve reading materials including informational, instructional, policies, contracts, and legal documents. This would help improve the acknowledgements of standards and laws that’s needed in my career.</a:t>
                      </a:r>
                      <a:endParaRPr lang="en-US" sz="1600" dirty="0">
                        <a:latin typeface="+mn-lt"/>
                      </a:endParaRPr>
                    </a:p>
                  </a:txBody>
                  <a:tcPr marL="94090" marR="94090"/>
                </a:tc>
                <a:extLst>
                  <a:ext uri="{0D108BD9-81ED-4DB2-BD59-A6C34878D82A}">
                    <a16:rowId xmlns:a16="http://schemas.microsoft.com/office/drawing/2014/main" val="1349497411"/>
                  </a:ext>
                </a:extLst>
              </a:tr>
              <a:tr h="370840">
                <a:tc>
                  <a:txBody>
                    <a:bodyPr/>
                    <a:lstStyle/>
                    <a:p>
                      <a:r>
                        <a:rPr lang="en-US" dirty="0"/>
                        <a:t>ACTION STEPS I WILL TAKE:</a:t>
                      </a:r>
                    </a:p>
                  </a:txBody>
                  <a:tcPr marL="94090" marR="94090"/>
                </a:tc>
                <a:tc>
                  <a:txBody>
                    <a:bodyPr/>
                    <a:lstStyle/>
                    <a:p>
                      <a:r>
                        <a:rPr lang="en-US" sz="1400" b="1" kern="1200" dirty="0">
                          <a:solidFill>
                            <a:schemeClr val="dk1"/>
                          </a:solidFill>
                          <a:effectLst/>
                          <a:latin typeface="+mn-lt"/>
                          <a:ea typeface="+mn-ea"/>
                          <a:cs typeface="+mn-cs"/>
                        </a:rPr>
                        <a:t> I will designate a timeframe for completing assignments and demonstrate positivity in all things possible. </a:t>
                      </a:r>
                      <a:endParaRPr lang="en-US" sz="1400" b="1" dirty="0">
                        <a:latin typeface="+mn-lt"/>
                      </a:endParaRPr>
                    </a:p>
                  </a:txBody>
                  <a:tcPr marL="94090" marR="94090"/>
                </a:tc>
                <a:extLst>
                  <a:ext uri="{0D108BD9-81ED-4DB2-BD59-A6C34878D82A}">
                    <a16:rowId xmlns:a16="http://schemas.microsoft.com/office/drawing/2014/main" val="3428765007"/>
                  </a:ext>
                </a:extLst>
              </a:tr>
              <a:tr h="370840">
                <a:tc>
                  <a:txBody>
                    <a:bodyPr/>
                    <a:lstStyle/>
                    <a:p>
                      <a:r>
                        <a:rPr lang="en-US" dirty="0"/>
                        <a:t>RESOURCES I WILL USE:</a:t>
                      </a:r>
                    </a:p>
                  </a:txBody>
                  <a:tcPr marL="94090" marR="94090"/>
                </a:tc>
                <a:tc>
                  <a:txBody>
                    <a:bodyPr/>
                    <a:lstStyle/>
                    <a:p>
                      <a:r>
                        <a:rPr lang="en-US" sz="1400" b="1" kern="1200" dirty="0">
                          <a:solidFill>
                            <a:schemeClr val="dk1"/>
                          </a:solidFill>
                          <a:effectLst/>
                          <a:latin typeface="+mn-lt"/>
                          <a:ea typeface="+mn-ea"/>
                          <a:cs typeface="+mn-cs"/>
                        </a:rPr>
                        <a:t> A positive attitude at work, home, and school despite inferior feelings.  Reading and other resources to stay on track with available information.</a:t>
                      </a:r>
                      <a:endParaRPr lang="en-US" sz="1400" b="1" dirty="0">
                        <a:latin typeface="+mn-lt"/>
                      </a:endParaRPr>
                    </a:p>
                  </a:txBody>
                  <a:tcPr marL="94090" marR="94090"/>
                </a:tc>
                <a:extLst>
                  <a:ext uri="{0D108BD9-81ED-4DB2-BD59-A6C34878D82A}">
                    <a16:rowId xmlns:a16="http://schemas.microsoft.com/office/drawing/2014/main" val="3236340114"/>
                  </a:ext>
                </a:extLst>
              </a:tr>
              <a:tr h="370840">
                <a:tc>
                  <a:txBody>
                    <a:bodyPr/>
                    <a:lstStyle/>
                    <a:p>
                      <a:r>
                        <a:rPr lang="en-US" dirty="0"/>
                        <a:t>HOW I MEASURE PROGRESS:</a:t>
                      </a:r>
                    </a:p>
                  </a:txBody>
                  <a:tcPr marL="94090" marR="94090"/>
                </a:tc>
                <a:tc>
                  <a:txBody>
                    <a:bodyPr/>
                    <a:lstStyle/>
                    <a:p>
                      <a:pPr marL="0" marR="0">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 My performance will be monitor through grades, work obligations and any lifestyle improvements.</a:t>
                      </a:r>
                    </a:p>
                    <a:p>
                      <a:pPr marL="0" marR="0">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 If I am not seeing any improvement within this time.  I will have to reassess and enforce a more desirable commitment.</a:t>
                      </a:r>
                    </a:p>
                  </a:txBody>
                  <a:tcPr marL="68580" marR="68580" marT="0" marB="0"/>
                </a:tc>
                <a:extLst>
                  <a:ext uri="{0D108BD9-81ED-4DB2-BD59-A6C34878D82A}">
                    <a16:rowId xmlns:a16="http://schemas.microsoft.com/office/drawing/2014/main" val="4100823135"/>
                  </a:ext>
                </a:extLst>
              </a:tr>
              <a:tr h="370840">
                <a:tc>
                  <a:txBody>
                    <a:bodyPr/>
                    <a:lstStyle/>
                    <a:p>
                      <a:r>
                        <a:rPr lang="en-US" dirty="0"/>
                        <a:t>MY START &amp; END DATES:</a:t>
                      </a:r>
                    </a:p>
                  </a:txBody>
                  <a:tcPr marL="94090" marR="94090"/>
                </a:tc>
                <a:tc>
                  <a:txBody>
                    <a:bodyPr/>
                    <a:lstStyle/>
                    <a:p>
                      <a:r>
                        <a:rPr lang="en-US" sz="1400" b="1" kern="1200" dirty="0">
                          <a:solidFill>
                            <a:schemeClr val="dk1"/>
                          </a:solidFill>
                          <a:effectLst/>
                          <a:latin typeface="+mn-lt"/>
                          <a:ea typeface="+mn-ea"/>
                          <a:cs typeface="+mn-cs"/>
                        </a:rPr>
                        <a:t>Beginning January 15, 2020, I will assess the progress of this semester.  Accomplish the goals that’s required and improve in areas of focus by April 21, 2020.</a:t>
                      </a:r>
                      <a:endParaRPr lang="en-US" sz="1400" b="1" dirty="0">
                        <a:latin typeface="+mn-lt"/>
                      </a:endParaRPr>
                    </a:p>
                  </a:txBody>
                  <a:tcPr marL="94090" marR="94090"/>
                </a:tc>
                <a:extLst>
                  <a:ext uri="{0D108BD9-81ED-4DB2-BD59-A6C34878D82A}">
                    <a16:rowId xmlns:a16="http://schemas.microsoft.com/office/drawing/2014/main" val="2084706321"/>
                  </a:ext>
                </a:extLst>
              </a:tr>
              <a:tr h="370840">
                <a:tc>
                  <a:txBody>
                    <a:bodyPr/>
                    <a:lstStyle/>
                    <a:p>
                      <a:r>
                        <a:rPr lang="en-US" dirty="0"/>
                        <a:t>HOW MEETING THIS GOAL WILL HAVE A POSITIVE IMPACT ON MY CAREER:</a:t>
                      </a:r>
                    </a:p>
                  </a:txBody>
                  <a:tcPr marL="94090" marR="94090"/>
                </a:tc>
                <a:tc>
                  <a:txBody>
                    <a:bodyPr/>
                    <a:lstStyle/>
                    <a:p>
                      <a:r>
                        <a:rPr lang="en-US" sz="1400" b="1" kern="1200" dirty="0">
                          <a:solidFill>
                            <a:schemeClr val="dk1"/>
                          </a:solidFill>
                          <a:effectLst/>
                          <a:latin typeface="+mn-lt"/>
                          <a:ea typeface="+mn-ea"/>
                          <a:cs typeface="+mn-cs"/>
                        </a:rPr>
                        <a:t> By improving my study habits, I would be preparing myself for the next semester requirements of my career.  I will reduce the uncertainty of knowledge and attributes that’s needed.  I will be potentially be more professional and reliable as a source of information.</a:t>
                      </a:r>
                      <a:endParaRPr lang="en-US" sz="1400" b="1" dirty="0">
                        <a:latin typeface="+mn-lt"/>
                      </a:endParaRPr>
                    </a:p>
                  </a:txBody>
                  <a:tcPr marL="94090" marR="94090"/>
                </a:tc>
                <a:extLst>
                  <a:ext uri="{0D108BD9-81ED-4DB2-BD59-A6C34878D82A}">
                    <a16:rowId xmlns:a16="http://schemas.microsoft.com/office/drawing/2014/main" val="2821632684"/>
                  </a:ext>
                </a:extLst>
              </a:tr>
            </a:tbl>
          </a:graphicData>
        </a:graphic>
      </p:graphicFrame>
    </p:spTree>
    <p:extLst>
      <p:ext uri="{BB962C8B-B14F-4D97-AF65-F5344CB8AC3E}">
        <p14:creationId xmlns:p14="http://schemas.microsoft.com/office/powerpoint/2010/main" val="268913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D2EF2-3F8E-47AA-88D3-DF86A4E47C4E}"/>
              </a:ext>
            </a:extLst>
          </p:cNvPr>
          <p:cNvSpPr>
            <a:spLocks noGrp="1"/>
          </p:cNvSpPr>
          <p:nvPr>
            <p:ph type="title"/>
          </p:nvPr>
        </p:nvSpPr>
        <p:spPr/>
        <p:txBody>
          <a:bodyPr/>
          <a:lstStyle/>
          <a:p>
            <a:r>
              <a:rPr lang="en-US" dirty="0"/>
              <a:t>Workplace Documents Skills Action Plan</a:t>
            </a:r>
          </a:p>
        </p:txBody>
      </p:sp>
      <p:graphicFrame>
        <p:nvGraphicFramePr>
          <p:cNvPr id="4" name="Content Placeholder 3">
            <a:extLst>
              <a:ext uri="{FF2B5EF4-FFF2-40B4-BE49-F238E27FC236}">
                <a16:creationId xmlns:a16="http://schemas.microsoft.com/office/drawing/2014/main" id="{0CFFA759-6B82-4AEA-A1C5-45D0718FD75A}"/>
              </a:ext>
            </a:extLst>
          </p:cNvPr>
          <p:cNvGraphicFramePr>
            <a:graphicFrameLocks noGrp="1"/>
          </p:cNvGraphicFramePr>
          <p:nvPr>
            <p:ph idx="1"/>
            <p:extLst>
              <p:ext uri="{D42A27DB-BD31-4B8C-83A1-F6EECF244321}">
                <p14:modId xmlns:p14="http://schemas.microsoft.com/office/powerpoint/2010/main" val="2253806587"/>
              </p:ext>
            </p:extLst>
          </p:nvPr>
        </p:nvGraphicFramePr>
        <p:xfrm>
          <a:off x="685800" y="2193925"/>
          <a:ext cx="10820400" cy="4632960"/>
        </p:xfrm>
        <a:graphic>
          <a:graphicData uri="http://schemas.openxmlformats.org/drawingml/2006/table">
            <a:tbl>
              <a:tblPr firstRow="1" bandRow="1">
                <a:tableStyleId>{5C22544A-7EE6-4342-B048-85BDC9FD1C3A}</a:tableStyleId>
              </a:tblPr>
              <a:tblGrid>
                <a:gridCol w="3030604">
                  <a:extLst>
                    <a:ext uri="{9D8B030D-6E8A-4147-A177-3AD203B41FA5}">
                      <a16:colId xmlns:a16="http://schemas.microsoft.com/office/drawing/2014/main" val="2479932896"/>
                    </a:ext>
                  </a:extLst>
                </a:gridCol>
                <a:gridCol w="7789796">
                  <a:extLst>
                    <a:ext uri="{9D8B030D-6E8A-4147-A177-3AD203B41FA5}">
                      <a16:colId xmlns:a16="http://schemas.microsoft.com/office/drawing/2014/main" val="781947896"/>
                    </a:ext>
                  </a:extLst>
                </a:gridCol>
              </a:tblGrid>
              <a:tr h="370840">
                <a:tc>
                  <a:txBody>
                    <a:bodyPr/>
                    <a:lstStyle/>
                    <a:p>
                      <a:r>
                        <a:rPr lang="en-US" sz="2200" dirty="0"/>
                        <a:t>MY WPC GOAL STATEMENT:</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I will apply my communication skills in information, technology and policy procedures for an informed demonstration of procedures.</a:t>
                      </a:r>
                    </a:p>
                    <a:p>
                      <a:endParaRPr lang="en-US" sz="1400" dirty="0"/>
                    </a:p>
                  </a:txBody>
                  <a:tcPr marL="94090" marR="94090"/>
                </a:tc>
                <a:extLst>
                  <a:ext uri="{0D108BD9-81ED-4DB2-BD59-A6C34878D82A}">
                    <a16:rowId xmlns:a16="http://schemas.microsoft.com/office/drawing/2014/main" val="1349497411"/>
                  </a:ext>
                </a:extLst>
              </a:tr>
              <a:tr h="397439">
                <a:tc>
                  <a:txBody>
                    <a:bodyPr/>
                    <a:lstStyle/>
                    <a:p>
                      <a:r>
                        <a:rPr lang="en-US" dirty="0"/>
                        <a:t>ACTION STEPS I WILL TAKE:</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mn-lt"/>
                          <a:ea typeface="+mn-ea"/>
                          <a:cs typeface="+mn-cs"/>
                        </a:rPr>
                        <a:t>I will utilize materials available, use other resources, apply instructional processes and explain the results in professional documents.</a:t>
                      </a:r>
                      <a:endParaRPr lang="en-US" sz="1400" kern="1200" dirty="0">
                        <a:solidFill>
                          <a:schemeClr val="dk1"/>
                        </a:solidFill>
                        <a:effectLst/>
                        <a:latin typeface="+mn-lt"/>
                        <a:ea typeface="+mn-ea"/>
                        <a:cs typeface="+mn-cs"/>
                      </a:endParaRPr>
                    </a:p>
                    <a:p>
                      <a:endParaRPr lang="en-US" sz="1400" b="1" dirty="0"/>
                    </a:p>
                  </a:txBody>
                  <a:tcPr marL="94090" marR="94090"/>
                </a:tc>
                <a:extLst>
                  <a:ext uri="{0D108BD9-81ED-4DB2-BD59-A6C34878D82A}">
                    <a16:rowId xmlns:a16="http://schemas.microsoft.com/office/drawing/2014/main" val="3428765007"/>
                  </a:ext>
                </a:extLst>
              </a:tr>
              <a:tr h="370840">
                <a:tc>
                  <a:txBody>
                    <a:bodyPr/>
                    <a:lstStyle/>
                    <a:p>
                      <a:r>
                        <a:rPr lang="en-US" dirty="0"/>
                        <a:t>RESOURCES I WILL USE:</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mn-lt"/>
                          <a:ea typeface="+mn-ea"/>
                          <a:cs typeface="+mn-cs"/>
                        </a:rPr>
                        <a:t>The resources that will be available will be computers, institutional manuals, federal and state guides and textbooks.</a:t>
                      </a:r>
                      <a:endParaRPr lang="en-US" sz="1400" kern="1200" dirty="0">
                        <a:solidFill>
                          <a:schemeClr val="dk1"/>
                        </a:solidFill>
                        <a:effectLst/>
                        <a:latin typeface="+mn-lt"/>
                        <a:ea typeface="+mn-ea"/>
                        <a:cs typeface="+mn-cs"/>
                      </a:endParaRPr>
                    </a:p>
                    <a:p>
                      <a:endParaRPr lang="en-US" sz="1400" b="1" dirty="0"/>
                    </a:p>
                  </a:txBody>
                  <a:tcPr marL="94090" marR="94090"/>
                </a:tc>
                <a:extLst>
                  <a:ext uri="{0D108BD9-81ED-4DB2-BD59-A6C34878D82A}">
                    <a16:rowId xmlns:a16="http://schemas.microsoft.com/office/drawing/2014/main" val="3236340114"/>
                  </a:ext>
                </a:extLst>
              </a:tr>
              <a:tr h="370840">
                <a:tc>
                  <a:txBody>
                    <a:bodyPr/>
                    <a:lstStyle/>
                    <a:p>
                      <a:r>
                        <a:rPr lang="en-US" dirty="0"/>
                        <a:t>HOW I MEASURE PROGRESS:</a:t>
                      </a:r>
                    </a:p>
                  </a:txBody>
                  <a:tcPr marL="94090" marR="94090"/>
                </a:tc>
                <a:tc>
                  <a:txBody>
                    <a:bodyPr/>
                    <a:lstStyle/>
                    <a:p>
                      <a:r>
                        <a:rPr lang="en-US" sz="1400" b="1" kern="1200" dirty="0">
                          <a:solidFill>
                            <a:schemeClr val="dk1"/>
                          </a:solidFill>
                          <a:effectLst/>
                          <a:latin typeface="+mn-lt"/>
                          <a:ea typeface="+mn-ea"/>
                          <a:cs typeface="+mn-cs"/>
                        </a:rPr>
                        <a:t>I can monitor my progress through dependability, skills, applications of concept practices and teamwork.</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If there is no improvement, I will seek counsel in management or advisors.</a:t>
                      </a:r>
                      <a:endParaRPr lang="en-US" sz="1400" kern="1200" dirty="0">
                        <a:solidFill>
                          <a:schemeClr val="dk1"/>
                        </a:solidFill>
                        <a:effectLst/>
                        <a:latin typeface="+mn-lt"/>
                        <a:ea typeface="+mn-ea"/>
                        <a:cs typeface="+mn-cs"/>
                      </a:endParaRPr>
                    </a:p>
                    <a:p>
                      <a:endParaRPr lang="en-US" sz="1400" b="1" dirty="0"/>
                    </a:p>
                  </a:txBody>
                  <a:tcPr marL="94090" marR="94090"/>
                </a:tc>
                <a:extLst>
                  <a:ext uri="{0D108BD9-81ED-4DB2-BD59-A6C34878D82A}">
                    <a16:rowId xmlns:a16="http://schemas.microsoft.com/office/drawing/2014/main" val="4100823135"/>
                  </a:ext>
                </a:extLst>
              </a:tr>
              <a:tr h="370840">
                <a:tc>
                  <a:txBody>
                    <a:bodyPr/>
                    <a:lstStyle/>
                    <a:p>
                      <a:r>
                        <a:rPr lang="en-US" dirty="0"/>
                        <a:t>MY START &amp; END DATES:</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mn-lt"/>
                          <a:ea typeface="+mn-ea"/>
                          <a:cs typeface="+mn-cs"/>
                        </a:rPr>
                        <a:t>The timeframe for these assessments began in January to April 21, 2020.</a:t>
                      </a:r>
                      <a:endParaRPr lang="en-US" sz="1400" kern="1200" dirty="0">
                        <a:solidFill>
                          <a:schemeClr val="dk1"/>
                        </a:solidFill>
                        <a:effectLst/>
                        <a:latin typeface="+mn-lt"/>
                        <a:ea typeface="+mn-ea"/>
                        <a:cs typeface="+mn-cs"/>
                      </a:endParaRPr>
                    </a:p>
                    <a:p>
                      <a:endParaRPr lang="en-US" sz="1400" b="1" dirty="0"/>
                    </a:p>
                  </a:txBody>
                  <a:tcPr marL="94090" marR="94090"/>
                </a:tc>
                <a:extLst>
                  <a:ext uri="{0D108BD9-81ED-4DB2-BD59-A6C34878D82A}">
                    <a16:rowId xmlns:a16="http://schemas.microsoft.com/office/drawing/2014/main" val="2084706321"/>
                  </a:ext>
                </a:extLst>
              </a:tr>
              <a:tr h="370840">
                <a:tc>
                  <a:txBody>
                    <a:bodyPr/>
                    <a:lstStyle/>
                    <a:p>
                      <a:r>
                        <a:rPr lang="en-US" dirty="0"/>
                        <a:t>HOW MEETING THIS GOAL WILL HAVE A POSITIVE IMPACT ON MY CAREER:</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mn-lt"/>
                          <a:ea typeface="+mn-ea"/>
                          <a:cs typeface="+mn-cs"/>
                        </a:rPr>
                        <a:t>Improving my knowledge in business environments and skills concepts, will be beneficial in training and developing of Human Resources.  It will help me develop more professional aspects of what an employer is requiring.</a:t>
                      </a:r>
                      <a:endParaRPr lang="en-US" sz="1400" kern="1200" dirty="0">
                        <a:solidFill>
                          <a:schemeClr val="dk1"/>
                        </a:solidFill>
                        <a:effectLst/>
                        <a:latin typeface="+mn-lt"/>
                        <a:ea typeface="+mn-ea"/>
                        <a:cs typeface="+mn-cs"/>
                      </a:endParaRPr>
                    </a:p>
                    <a:p>
                      <a:endParaRPr lang="en-US" sz="1400" b="1" dirty="0"/>
                    </a:p>
                  </a:txBody>
                  <a:tcPr marL="94090" marR="94090"/>
                </a:tc>
                <a:extLst>
                  <a:ext uri="{0D108BD9-81ED-4DB2-BD59-A6C34878D82A}">
                    <a16:rowId xmlns:a16="http://schemas.microsoft.com/office/drawing/2014/main" val="2821632684"/>
                  </a:ext>
                </a:extLst>
              </a:tr>
            </a:tbl>
          </a:graphicData>
        </a:graphic>
      </p:graphicFrame>
    </p:spTree>
    <p:extLst>
      <p:ext uri="{BB962C8B-B14F-4D97-AF65-F5344CB8AC3E}">
        <p14:creationId xmlns:p14="http://schemas.microsoft.com/office/powerpoint/2010/main" val="292107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D2EF2-3F8E-47AA-88D3-DF86A4E47C4E}"/>
              </a:ext>
            </a:extLst>
          </p:cNvPr>
          <p:cNvSpPr>
            <a:spLocks noGrp="1"/>
          </p:cNvSpPr>
          <p:nvPr>
            <p:ph type="title"/>
          </p:nvPr>
        </p:nvSpPr>
        <p:spPr/>
        <p:txBody>
          <a:bodyPr/>
          <a:lstStyle/>
          <a:p>
            <a:r>
              <a:rPr lang="en-US" dirty="0"/>
              <a:t>Applied Math Skills Action Plan</a:t>
            </a:r>
          </a:p>
        </p:txBody>
      </p:sp>
      <p:graphicFrame>
        <p:nvGraphicFramePr>
          <p:cNvPr id="4" name="Content Placeholder 3">
            <a:extLst>
              <a:ext uri="{FF2B5EF4-FFF2-40B4-BE49-F238E27FC236}">
                <a16:creationId xmlns:a16="http://schemas.microsoft.com/office/drawing/2014/main" id="{0CFFA759-6B82-4AEA-A1C5-45D0718FD75A}"/>
              </a:ext>
            </a:extLst>
          </p:cNvPr>
          <p:cNvGraphicFramePr>
            <a:graphicFrameLocks noGrp="1"/>
          </p:cNvGraphicFramePr>
          <p:nvPr>
            <p:ph idx="1"/>
            <p:extLst>
              <p:ext uri="{D42A27DB-BD31-4B8C-83A1-F6EECF244321}">
                <p14:modId xmlns:p14="http://schemas.microsoft.com/office/powerpoint/2010/main" val="2017751470"/>
              </p:ext>
            </p:extLst>
          </p:nvPr>
        </p:nvGraphicFramePr>
        <p:xfrm>
          <a:off x="403578" y="1410887"/>
          <a:ext cx="10820400" cy="5273040"/>
        </p:xfrm>
        <a:graphic>
          <a:graphicData uri="http://schemas.openxmlformats.org/drawingml/2006/table">
            <a:tbl>
              <a:tblPr firstRow="1" bandRow="1">
                <a:tableStyleId>{5C22544A-7EE6-4342-B048-85BDC9FD1C3A}</a:tableStyleId>
              </a:tblPr>
              <a:tblGrid>
                <a:gridCol w="3030604">
                  <a:extLst>
                    <a:ext uri="{9D8B030D-6E8A-4147-A177-3AD203B41FA5}">
                      <a16:colId xmlns:a16="http://schemas.microsoft.com/office/drawing/2014/main" val="2479932896"/>
                    </a:ext>
                  </a:extLst>
                </a:gridCol>
                <a:gridCol w="7789796">
                  <a:extLst>
                    <a:ext uri="{9D8B030D-6E8A-4147-A177-3AD203B41FA5}">
                      <a16:colId xmlns:a16="http://schemas.microsoft.com/office/drawing/2014/main" val="781947896"/>
                    </a:ext>
                  </a:extLst>
                </a:gridCol>
              </a:tblGrid>
              <a:tr h="370840">
                <a:tc>
                  <a:txBody>
                    <a:bodyPr/>
                    <a:lstStyle/>
                    <a:p>
                      <a:r>
                        <a:rPr lang="en-US" sz="2200" dirty="0"/>
                        <a:t>MY WPC GOAL STATEMENT:</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lt1"/>
                          </a:solidFill>
                          <a:effectLst/>
                          <a:latin typeface="+mn-lt"/>
                          <a:ea typeface="+mn-ea"/>
                          <a:cs typeface="+mn-cs"/>
                        </a:rPr>
                        <a:t>I will establish a bases of analytical skills to develop my approach of data collections for the best results of reporting.</a:t>
                      </a:r>
                    </a:p>
                    <a:p>
                      <a:endParaRPr lang="en-US" sz="1600" dirty="0"/>
                    </a:p>
                  </a:txBody>
                  <a:tcPr marL="94090" marR="94090"/>
                </a:tc>
                <a:extLst>
                  <a:ext uri="{0D108BD9-81ED-4DB2-BD59-A6C34878D82A}">
                    <a16:rowId xmlns:a16="http://schemas.microsoft.com/office/drawing/2014/main" val="1349497411"/>
                  </a:ext>
                </a:extLst>
              </a:tr>
              <a:tr h="370840">
                <a:tc>
                  <a:txBody>
                    <a:bodyPr/>
                    <a:lstStyle/>
                    <a:p>
                      <a:r>
                        <a:rPr lang="en-US" dirty="0"/>
                        <a:t>ACTION STEPS I WILL TAKE:</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I will identify specific details, apply formulas to form the most accurate outcome.</a:t>
                      </a:r>
                      <a:endParaRPr lang="en-US" sz="1600" kern="1200" dirty="0">
                        <a:solidFill>
                          <a:schemeClr val="dk1"/>
                        </a:solidFill>
                        <a:effectLst/>
                        <a:latin typeface="+mn-lt"/>
                        <a:ea typeface="+mn-ea"/>
                        <a:cs typeface="+mn-cs"/>
                      </a:endParaRPr>
                    </a:p>
                    <a:p>
                      <a:endParaRPr lang="en-US" sz="1600" dirty="0"/>
                    </a:p>
                  </a:txBody>
                  <a:tcPr marL="94090" marR="94090"/>
                </a:tc>
                <a:extLst>
                  <a:ext uri="{0D108BD9-81ED-4DB2-BD59-A6C34878D82A}">
                    <a16:rowId xmlns:a16="http://schemas.microsoft.com/office/drawing/2014/main" val="3428765007"/>
                  </a:ext>
                </a:extLst>
              </a:tr>
              <a:tr h="370840">
                <a:tc>
                  <a:txBody>
                    <a:bodyPr/>
                    <a:lstStyle/>
                    <a:p>
                      <a:r>
                        <a:rPr lang="en-US" dirty="0"/>
                        <a:t>RESOURCES I WILL USE:</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 </a:t>
                      </a:r>
                      <a:r>
                        <a:rPr lang="en-US" sz="1600" b="1" kern="1200" dirty="0">
                          <a:solidFill>
                            <a:schemeClr val="dk1"/>
                          </a:solidFill>
                          <a:effectLst/>
                          <a:latin typeface="+mn-lt"/>
                          <a:ea typeface="+mn-ea"/>
                          <a:cs typeface="+mn-cs"/>
                        </a:rPr>
                        <a:t>I have the accessibility of graphs, spreadsheets and charts to demonstrate results in a professional manner.</a:t>
                      </a:r>
                      <a:endParaRPr lang="en-US" sz="1600" kern="1200" dirty="0">
                        <a:solidFill>
                          <a:schemeClr val="dk1"/>
                        </a:solidFill>
                        <a:effectLst/>
                        <a:latin typeface="+mn-lt"/>
                        <a:ea typeface="+mn-ea"/>
                        <a:cs typeface="+mn-cs"/>
                      </a:endParaRPr>
                    </a:p>
                    <a:p>
                      <a:endParaRPr lang="en-US" sz="1600" dirty="0"/>
                    </a:p>
                  </a:txBody>
                  <a:tcPr marL="94090" marR="94090"/>
                </a:tc>
                <a:extLst>
                  <a:ext uri="{0D108BD9-81ED-4DB2-BD59-A6C34878D82A}">
                    <a16:rowId xmlns:a16="http://schemas.microsoft.com/office/drawing/2014/main" val="3236340114"/>
                  </a:ext>
                </a:extLst>
              </a:tr>
              <a:tr h="370840">
                <a:tc>
                  <a:txBody>
                    <a:bodyPr/>
                    <a:lstStyle/>
                    <a:p>
                      <a:r>
                        <a:rPr lang="en-US" dirty="0"/>
                        <a:t>HOW I MEASURE PROGRESS:</a:t>
                      </a:r>
                    </a:p>
                  </a:txBody>
                  <a:tcPr marL="94090" marR="94090"/>
                </a:tc>
                <a:tc>
                  <a:txBody>
                    <a:bodyPr/>
                    <a:lstStyle/>
                    <a:p>
                      <a:r>
                        <a:rPr lang="en-US" sz="1600" b="1" kern="1200" dirty="0">
                          <a:solidFill>
                            <a:schemeClr val="dk1"/>
                          </a:solidFill>
                          <a:effectLst/>
                          <a:latin typeface="+mn-lt"/>
                          <a:ea typeface="+mn-ea"/>
                          <a:cs typeface="+mn-cs"/>
                        </a:rPr>
                        <a:t>I can monitor my progress through the completion of my courses and private practices of accounting.</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If there is no improvement, I will seek assists from advisor, tutors and the internet.</a:t>
                      </a:r>
                      <a:endParaRPr lang="en-US" sz="1600" kern="1200" dirty="0">
                        <a:solidFill>
                          <a:schemeClr val="dk1"/>
                        </a:solidFill>
                        <a:effectLst/>
                        <a:latin typeface="+mn-lt"/>
                        <a:ea typeface="+mn-ea"/>
                        <a:cs typeface="+mn-cs"/>
                      </a:endParaRPr>
                    </a:p>
                    <a:p>
                      <a:endParaRPr lang="en-US" sz="1600" dirty="0"/>
                    </a:p>
                  </a:txBody>
                  <a:tcPr marL="94090" marR="94090"/>
                </a:tc>
                <a:extLst>
                  <a:ext uri="{0D108BD9-81ED-4DB2-BD59-A6C34878D82A}">
                    <a16:rowId xmlns:a16="http://schemas.microsoft.com/office/drawing/2014/main" val="4100823135"/>
                  </a:ext>
                </a:extLst>
              </a:tr>
              <a:tr h="370840">
                <a:tc>
                  <a:txBody>
                    <a:bodyPr/>
                    <a:lstStyle/>
                    <a:p>
                      <a:r>
                        <a:rPr lang="en-US" dirty="0"/>
                        <a:t>MY START &amp; END DATES:</a:t>
                      </a:r>
                    </a:p>
                  </a:txBody>
                  <a:tcPr marL="94090" marR="940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The timeframe for these assessments began in January to April 21, 2020.</a:t>
                      </a:r>
                      <a:endParaRPr lang="en-US" sz="1600" kern="1200" dirty="0">
                        <a:solidFill>
                          <a:schemeClr val="dk1"/>
                        </a:solidFill>
                        <a:effectLst/>
                        <a:latin typeface="+mn-lt"/>
                        <a:ea typeface="+mn-ea"/>
                        <a:cs typeface="+mn-cs"/>
                      </a:endParaRPr>
                    </a:p>
                    <a:p>
                      <a:endParaRPr lang="en-US" sz="1600" dirty="0"/>
                    </a:p>
                  </a:txBody>
                  <a:tcPr marL="94090" marR="94090"/>
                </a:tc>
                <a:extLst>
                  <a:ext uri="{0D108BD9-81ED-4DB2-BD59-A6C34878D82A}">
                    <a16:rowId xmlns:a16="http://schemas.microsoft.com/office/drawing/2014/main" val="2084706321"/>
                  </a:ext>
                </a:extLst>
              </a:tr>
              <a:tr h="370840">
                <a:tc>
                  <a:txBody>
                    <a:bodyPr/>
                    <a:lstStyle/>
                    <a:p>
                      <a:r>
                        <a:rPr lang="en-US" dirty="0"/>
                        <a:t>HOW MEETING THIS GOAL WILL HAVE A POSITIVE IMPACT ON MY CAREER:</a:t>
                      </a:r>
                    </a:p>
                  </a:txBody>
                  <a:tcPr marL="94090" marR="94090"/>
                </a:tc>
                <a:tc>
                  <a:txBody>
                    <a:bodyPr/>
                    <a:lstStyle/>
                    <a:p>
                      <a:r>
                        <a:rPr lang="en-US" sz="1600" b="1" kern="1200" dirty="0">
                          <a:solidFill>
                            <a:schemeClr val="dk1"/>
                          </a:solidFill>
                          <a:effectLst/>
                          <a:latin typeface="+mn-lt"/>
                          <a:ea typeface="+mn-ea"/>
                          <a:cs typeface="+mn-cs"/>
                        </a:rPr>
                        <a:t>Meeting this goal will be a major impact, mathematical applications is the initial and most beneficial skill of my career.  The development of information and results for an accurate condition of changing procedures.</a:t>
                      </a:r>
                      <a:endParaRPr lang="en-US" sz="1600" dirty="0"/>
                    </a:p>
                  </a:txBody>
                  <a:tcPr marL="94090" marR="94090"/>
                </a:tc>
                <a:extLst>
                  <a:ext uri="{0D108BD9-81ED-4DB2-BD59-A6C34878D82A}">
                    <a16:rowId xmlns:a16="http://schemas.microsoft.com/office/drawing/2014/main" val="2821632684"/>
                  </a:ext>
                </a:extLst>
              </a:tr>
            </a:tbl>
          </a:graphicData>
        </a:graphic>
      </p:graphicFrame>
    </p:spTree>
    <p:extLst>
      <p:ext uri="{BB962C8B-B14F-4D97-AF65-F5344CB8AC3E}">
        <p14:creationId xmlns:p14="http://schemas.microsoft.com/office/powerpoint/2010/main" val="234092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C519-06B8-4ABB-8BF4-66D6518E758D}"/>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27808AE6-9376-4EC3-AC88-691DE5C85DD6}"/>
              </a:ext>
            </a:extLst>
          </p:cNvPr>
          <p:cNvSpPr>
            <a:spLocks noGrp="1"/>
          </p:cNvSpPr>
          <p:nvPr>
            <p:ph idx="1"/>
          </p:nvPr>
        </p:nvSpPr>
        <p:spPr/>
        <p:txBody>
          <a:bodyPr>
            <a:normAutofit/>
          </a:bodyPr>
          <a:lstStyle/>
          <a:p>
            <a:pPr marL="0" indent="0">
              <a:buNone/>
            </a:pPr>
            <a:r>
              <a:rPr lang="en-US" dirty="0"/>
              <a:t>Why is it important to craft SMART Goals when creating an action plan? How do SMART Goals impact your overall career readiness?</a:t>
            </a:r>
          </a:p>
          <a:p>
            <a:pPr marL="0" indent="0">
              <a:buNone/>
            </a:pPr>
            <a:endParaRPr lang="en-US" dirty="0"/>
          </a:p>
          <a:p>
            <a:pPr marL="0" indent="0">
              <a:buNone/>
            </a:pPr>
            <a:r>
              <a:rPr lang="en-US" sz="1600" b="1" dirty="0"/>
              <a:t>The importance of crafting SMART goals is to identify the steps that you will be taking to achieve the goals at a measurable pace.  I am determined to accomplish my goal of obtaining an Associates degree in Human Resources.  Smarts goals has helped me craft and developed different aspects of my studies and how to improve them.  Realistic approaches of communications, terminology and technology, most importantly standards and ethics to be aware of the strategies utilized. To maintain the appropriate acknowledgement of settings for professionalism and understanding.  Knowledgeable of policies and how to amend them upon the changes of conditions.  Taken in the consideration of the environment, the number of employees, students, and Geographic’s must be factored in all processes.</a:t>
            </a:r>
            <a:r>
              <a:rPr lang="en-US" sz="1600" dirty="0"/>
              <a:t>  </a:t>
            </a:r>
            <a:r>
              <a:rPr lang="en-US" sz="1600" b="1" dirty="0"/>
              <a:t>Having a positive attitude to apply information/ instruction to conditions of the documents or other correspondences in professional manners.</a:t>
            </a:r>
            <a:endParaRPr lang="en-US" sz="1600" dirty="0"/>
          </a:p>
          <a:p>
            <a:pPr marL="0" indent="0">
              <a:buNone/>
            </a:pPr>
            <a:endParaRPr lang="en-US" dirty="0"/>
          </a:p>
        </p:txBody>
      </p:sp>
    </p:spTree>
    <p:extLst>
      <p:ext uri="{BB962C8B-B14F-4D97-AF65-F5344CB8AC3E}">
        <p14:creationId xmlns:p14="http://schemas.microsoft.com/office/powerpoint/2010/main" val="233046885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183</TotalTime>
  <Words>1011</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Century Gothic</vt:lpstr>
      <vt:lpstr>Vapor Trail</vt:lpstr>
      <vt:lpstr>Career Development Plan Part 2: ACTION PLANS</vt:lpstr>
      <vt:lpstr>Talent/Workplace Capabilities Action Plan</vt:lpstr>
      <vt:lpstr>Graphic Literacy Skills Action Plan</vt:lpstr>
      <vt:lpstr>Workplace Documents Skills Action Plan</vt:lpstr>
      <vt:lpstr>Applied Math Skills Action Plan</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Development Plan Part 2:</dc:title>
  <dc:creator>Prien, Tara S</dc:creator>
  <cp:lastModifiedBy>ri.bowman.yolanda.m</cp:lastModifiedBy>
  <cp:revision>15</cp:revision>
  <dcterms:created xsi:type="dcterms:W3CDTF">2019-11-27T13:00:31Z</dcterms:created>
  <dcterms:modified xsi:type="dcterms:W3CDTF">2020-04-14T01:59:56Z</dcterms:modified>
</cp:coreProperties>
</file>