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7" r:id="rId2"/>
    <p:sldId id="274" r:id="rId3"/>
    <p:sldId id="271" r:id="rId4"/>
    <p:sldId id="265" r:id="rId5"/>
    <p:sldId id="268" r:id="rId6"/>
    <p:sldId id="267" r:id="rId7"/>
    <p:sldId id="275" r:id="rId8"/>
    <p:sldId id="276" r:id="rId9"/>
    <p:sldId id="278" r:id="rId10"/>
    <p:sldId id="27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4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2/28/2021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2/28/2021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2/28/2021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2/28/2021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2/28/2021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2/28/2021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2/28/2021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2/28/2021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2/28/2021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2/28/2021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2/28/2021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2/28/2021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en-US" sz="4800" dirty="0"/>
              <a:t>MATH201025</a:t>
            </a:r>
            <a:br>
              <a:rPr lang="en-US" sz="4800" dirty="0"/>
            </a:br>
            <a:r>
              <a:rPr lang="en-US" sz="4800" dirty="0"/>
              <a:t>STUDENT LOAN REPAYMENT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9"/>
            <a:ext cx="6269347" cy="10214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Acacia vancil</a:t>
            </a:r>
          </a:p>
          <a:p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E199E-3BA3-43F2-B6CD-FDA1187B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6DCAE-A304-42DB-BEA4-0BA66D881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will start thinking about how I will repay my loans when I graduate. I will consider my budget and financial obligations.</a:t>
            </a:r>
          </a:p>
        </p:txBody>
      </p:sp>
    </p:spTree>
    <p:extLst>
      <p:ext uri="{BB962C8B-B14F-4D97-AF65-F5344CB8AC3E}">
        <p14:creationId xmlns:p14="http://schemas.microsoft.com/office/powerpoint/2010/main" val="2469951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87D21-A485-4F89-ACC8-9F5B4D4C88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Hypothesis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9B7E14-D8FF-4F92-8F61-EA7A57B738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 expect to pay my $35,000 loan with an interest rate of 4% with monthly payment of $356.36. I will be able to pay my loan off within the 1o years because it is within my budget.</a:t>
            </a:r>
          </a:p>
        </p:txBody>
      </p:sp>
    </p:spTree>
    <p:extLst>
      <p:ext uri="{BB962C8B-B14F-4D97-AF65-F5344CB8AC3E}">
        <p14:creationId xmlns:p14="http://schemas.microsoft.com/office/powerpoint/2010/main" val="1043116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F678-88C3-4445-ABEB-B315956DA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63526"/>
            <a:ext cx="10058400" cy="1450757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Times New Roman" panose="02020603050405020304" pitchFamily="18" charset="0"/>
              </a:rPr>
              <a:t>MY FUTURE SALARY</a:t>
            </a:r>
            <a:endParaRPr lang="en-US" sz="6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5EFCC-0C8E-4D8E-9FB1-C581F5232C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0" lang="en-US" sz="1700" b="1" i="0" u="none" strike="noStrike" kern="1200" cap="none" spc="-5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SALARY UPON GRADUATION</a:t>
            </a:r>
            <a:endParaRPr lang="en-US" sz="17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 Diem Entry screener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E02AD3-36F6-4971-AD1A-12DC30D1028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Source 1: Glassdoor.com</a:t>
            </a:r>
          </a:p>
          <a:p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Estimated starting salary 1: $</a:t>
            </a:r>
            <a:r>
              <a:rPr lang="en-US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HR</a:t>
            </a:r>
          </a:p>
          <a:p>
            <a:r>
              <a:rPr lang="en-US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month before (taxes) $1,800</a:t>
            </a:r>
          </a:p>
          <a:p>
            <a:r>
              <a:rPr lang="en-US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Monthly Salary after (taxes) $1350</a:t>
            </a:r>
          </a:p>
          <a:p>
            <a:r>
              <a:rPr lang="en-US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Yearly salary after taxes: $12,150</a:t>
            </a:r>
          </a:p>
          <a:p>
            <a:r>
              <a:rPr lang="en-US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average salary after taxes : $2612.50</a:t>
            </a:r>
          </a:p>
          <a:p>
            <a:r>
              <a:rPr lang="en-US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average yearly salary after taxes:  $31,350</a:t>
            </a: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1C3732-39C0-434A-9453-751A26C8B5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Entry Screener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DF974F-F316-4C84-A1E5-247B28AE132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 2:  Simplyhired.com</a:t>
            </a:r>
          </a:p>
          <a:p>
            <a:r>
              <a:rPr lang="en-US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Estimated starting salary : 2,583.33</a:t>
            </a:r>
            <a:r>
              <a:rPr lang="en-US" sz="1700" dirty="0"/>
              <a:t> monthly before (taxes)</a:t>
            </a:r>
          </a:p>
          <a:p>
            <a:r>
              <a:rPr lang="en-US" sz="1700" dirty="0"/>
              <a:t>Monthly salary after (taxes) $1937.50</a:t>
            </a:r>
          </a:p>
          <a:p>
            <a:r>
              <a:rPr lang="en-US" sz="1700" dirty="0"/>
              <a:t>Yearly salary after (taxes): $23,250</a:t>
            </a:r>
          </a:p>
          <a:p>
            <a:endParaRPr lang="en-US" sz="1800" dirty="0"/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552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67C53-5FC0-4DB7-90C3-1474EF34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4F557-CEE5-4402-AA54-D24B9FCF3D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1"/>
            <a:ext cx="4639736" cy="3748193"/>
          </a:xfrm>
        </p:spPr>
        <p:txBody>
          <a:bodyPr>
            <a:normAutofit fontScale="77500" lnSpcReduction="20000"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 My Job: Kelsey Seybold Clinic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My Hubby’s Check</a:t>
            </a:r>
          </a:p>
          <a:p>
            <a:endParaRPr lang="en-US" sz="1800" b="0" i="0" u="none" strike="noStrike" dirty="0">
              <a:solidFill>
                <a:srgbClr val="000000"/>
              </a:solidFill>
              <a:effectLst/>
              <a:latin typeface="Franklin Gothic Book" panose="020B0503020102020204" pitchFamily="34" charset="0"/>
            </a:endParaRP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My Hubby’s income monthly: $300</a:t>
            </a:r>
          </a:p>
          <a:p>
            <a:r>
              <a:rPr lang="en-US" sz="1800" dirty="0">
                <a:solidFill>
                  <a:srgbClr val="000000"/>
                </a:solidFill>
                <a:latin typeface="Franklin Gothic Book" panose="020B0503020102020204" pitchFamily="34" charset="0"/>
              </a:rPr>
              <a:t>My income monthly after (taxes): $2237.50</a:t>
            </a:r>
          </a:p>
          <a:p>
            <a:r>
              <a:rPr lang="en-US" sz="1800" dirty="0"/>
              <a:t>My income yearly: 26,850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15D3F-57B6-4648-81FE-896D66322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944" y="1934817"/>
            <a:ext cx="4639736" cy="453224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Cell phones: $230</a:t>
            </a:r>
          </a:p>
          <a:p>
            <a:r>
              <a:rPr lang="en-US" dirty="0"/>
              <a:t>Ca Insurance:$ 360</a:t>
            </a:r>
          </a:p>
          <a:p>
            <a:r>
              <a:rPr lang="en-US" dirty="0"/>
              <a:t>Electric:$250</a:t>
            </a:r>
          </a:p>
          <a:p>
            <a:r>
              <a:rPr lang="en-US" dirty="0"/>
              <a:t>Groceries: 600</a:t>
            </a:r>
          </a:p>
          <a:p>
            <a:r>
              <a:rPr lang="en-US" dirty="0"/>
              <a:t>New Credit America: $300</a:t>
            </a:r>
          </a:p>
          <a:p>
            <a:r>
              <a:rPr lang="en-US" dirty="0"/>
              <a:t>Rent:$400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My Expenses Monthly: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 $ -</a:t>
            </a:r>
            <a:r>
              <a:rPr lang="en-US" sz="1800" dirty="0">
                <a:solidFill>
                  <a:srgbClr val="000000"/>
                </a:solidFill>
                <a:latin typeface="Franklin Gothic Book" panose="020B0503020102020204" pitchFamily="34" charset="0"/>
              </a:rPr>
              <a:t>2,496.36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Franklin Gothic Book" panose="020B0503020102020204" pitchFamily="34" charset="0"/>
              </a:rPr>
              <a:t>Remaining Monthly Income:  -258.86</a:t>
            </a:r>
          </a:p>
          <a:p>
            <a:endParaRPr lang="en-US" sz="180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endParaRPr lang="en-US" sz="180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  <a:p>
            <a:endParaRPr lang="en-US" sz="1800" b="0" i="0" u="none" strike="noStrike" dirty="0">
              <a:solidFill>
                <a:srgbClr val="000000"/>
              </a:solidFill>
              <a:effectLst/>
              <a:latin typeface="Franklin Gothic Book" panose="020B0503020102020204" pitchFamily="34" charset="0"/>
            </a:endParaRPr>
          </a:p>
          <a:p>
            <a:endParaRPr lang="en-US" sz="1800" b="0" i="0" u="none" strike="noStrike" dirty="0">
              <a:solidFill>
                <a:srgbClr val="000000"/>
              </a:solidFill>
              <a:effectLst/>
              <a:latin typeface="Franklin Gothic Book" panose="020B0503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724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1FFB6-E7FF-4641-964B-78BF0BB5A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 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oan 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mount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75EA6-A558-439C-9823-5649DA517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total amount before interest will be $35,000 and with the interest of </a:t>
            </a:r>
            <a:r>
              <a:rPr lang="en-US" sz="18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$7,522.96 at a rate of 4%. This will bring my total amount to $42,522.96 after 10 years.</a:t>
            </a:r>
          </a:p>
        </p:txBody>
      </p:sp>
    </p:spTree>
    <p:extLst>
      <p:ext uri="{BB962C8B-B14F-4D97-AF65-F5344CB8AC3E}">
        <p14:creationId xmlns:p14="http://schemas.microsoft.com/office/powerpoint/2010/main" val="2934488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F9C04-6B4A-4265-AC0E-FA995C965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Monthly Payment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027DA-B23C-48DD-A996-234741BE6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monthly payment for my single loan is $354.36. My estimated monthly salary will be $2,400. This monthly payment is about 15% of my monthly salary. This does  not fit my future budget. Though I have many obligations that are only short term.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313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3E472-892F-40D9-9522-16C21D48E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 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oan 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mount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B315D-2558-467E-9989-F3C97FAA6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total amount before interest will be $35,000 and with the interest of </a:t>
            </a:r>
            <a:r>
              <a:rPr lang="en-US" sz="2000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$7,522.96 at a rate of 4%. This will bring my total amount to $42,522.96 after 10 years.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959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35425-B78E-4E4B-B065-80C38293E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Amount Of Interest I Will Pay on</a:t>
            </a:r>
            <a:b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sz="4800" b="0" i="0" u="none" strike="noStrike" kern="1200" cap="none" spc="-5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Student </a:t>
            </a:r>
            <a:r>
              <a:rPr lang="en-US" sz="4800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Loans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C20073B-E493-4A88-82F2-5611A45D7B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2563699"/>
              </p:ext>
            </p:extLst>
          </p:nvPr>
        </p:nvGraphicFramePr>
        <p:xfrm>
          <a:off x="1096963" y="2108200"/>
          <a:ext cx="804672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371202356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239521604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3686902458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3940369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Loan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Future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Interest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Monthly payment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34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37,200.22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2.200.22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1,033.34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52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38,674.70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3,674.70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644.58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54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40,186.29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5,186.29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478.41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31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41,734.86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6,734.86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386.43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177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0642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15723-90AF-40A2-B49B-9A9E70815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hat Optimal 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onthly Payment 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ould 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5FD6E-2A6D-4E1D-8338-EF7213A13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optimal payment amount would be $300 . My payment for a 10-year loan at 4% would be 356.36 so I would be 56.36 short a month of paying my loan off in 10 years with a total balance of </a:t>
            </a:r>
            <a:r>
              <a:rPr lang="en-US" sz="2000" b="0" i="0" u="none" strike="noStrike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42,522.96 which would raise the interest I would pay. I would not be able to pay in full by the chosen time frame.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430085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{B82BAA2E-0258-4939-969E-444FABF3E2C8}tf56160789_win32</Template>
  <TotalTime>350</TotalTime>
  <Words>490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Book Antiqua</vt:lpstr>
      <vt:lpstr>Bookman Old Style</vt:lpstr>
      <vt:lpstr>Calibri</vt:lpstr>
      <vt:lpstr>Franklin Gothic Book</vt:lpstr>
      <vt:lpstr>Times New Roman</vt:lpstr>
      <vt:lpstr>1_RetrospectVTI</vt:lpstr>
      <vt:lpstr>MATH201025 STUDENT LOAN REPAYMENT </vt:lpstr>
      <vt:lpstr>Introduction</vt:lpstr>
      <vt:lpstr>Hypothesis</vt:lpstr>
      <vt:lpstr>MY FUTURE SALARY</vt:lpstr>
      <vt:lpstr>My Budget</vt:lpstr>
      <vt:lpstr>  Total Loan Amount</vt:lpstr>
      <vt:lpstr>The Monthly Payment</vt:lpstr>
      <vt:lpstr>Total Loan Amount</vt:lpstr>
      <vt:lpstr>The Amount Of Interest I Will Pay on   Student Loans</vt:lpstr>
      <vt:lpstr>What Optimal Monthly Payment Would Be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MATH201025 STUDENT LOAN REPAYMENT </dc:title>
  <dc:creator>Acacia Vancil</dc:creator>
  <cp:lastModifiedBy>Acacia Vancil</cp:lastModifiedBy>
  <cp:revision>41</cp:revision>
  <dcterms:created xsi:type="dcterms:W3CDTF">2021-01-30T22:25:04Z</dcterms:created>
  <dcterms:modified xsi:type="dcterms:W3CDTF">2021-02-28T23:55:29Z</dcterms:modified>
</cp:coreProperties>
</file>