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5BE706-7CF2-4821-9A6D-C3463CB1586A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0B93CA29-CA59-4C0F-AD9E-93A543B1FA37}">
      <dgm:prSet/>
      <dgm:spPr/>
      <dgm:t>
        <a:bodyPr/>
        <a:lstStyle/>
        <a:p>
          <a:r>
            <a:rPr lang="en-US"/>
            <a:t>I gained the ability to activity listen for clues and hints. Learn how to access the surroundings of a home visit. Look for clues or things that are out of place. </a:t>
          </a:r>
        </a:p>
      </dgm:t>
    </dgm:pt>
    <dgm:pt modelId="{54AAE480-77F8-4595-8338-D47211A98721}" type="parTrans" cxnId="{0C4ACD5C-DA6A-4081-BB13-0601EDFA5501}">
      <dgm:prSet/>
      <dgm:spPr/>
      <dgm:t>
        <a:bodyPr/>
        <a:lstStyle/>
        <a:p>
          <a:endParaRPr lang="en-US"/>
        </a:p>
      </dgm:t>
    </dgm:pt>
    <dgm:pt modelId="{CD10001D-94C1-4A1C-8461-5F6C519929C7}" type="sibTrans" cxnId="{0C4ACD5C-DA6A-4081-BB13-0601EDFA5501}">
      <dgm:prSet/>
      <dgm:spPr/>
      <dgm:t>
        <a:bodyPr/>
        <a:lstStyle/>
        <a:p>
          <a:endParaRPr lang="en-US"/>
        </a:p>
      </dgm:t>
    </dgm:pt>
    <dgm:pt modelId="{6B006C72-464F-4539-BAD1-C9D077737694}">
      <dgm:prSet/>
      <dgm:spPr/>
      <dgm:t>
        <a:bodyPr/>
        <a:lstStyle/>
        <a:p>
          <a:r>
            <a:rPr lang="en-US"/>
            <a:t>To remain calm and come assress as caring and understanding.</a:t>
          </a:r>
        </a:p>
      </dgm:t>
    </dgm:pt>
    <dgm:pt modelId="{ABB48733-7A00-4172-B56D-A46B6C6EAF0D}" type="parTrans" cxnId="{533FCACD-FD16-40B2-ABEA-4E017968F724}">
      <dgm:prSet/>
      <dgm:spPr/>
      <dgm:t>
        <a:bodyPr/>
        <a:lstStyle/>
        <a:p>
          <a:endParaRPr lang="en-US"/>
        </a:p>
      </dgm:t>
    </dgm:pt>
    <dgm:pt modelId="{6960566C-B7AA-4F65-BE59-C816F32089C0}" type="sibTrans" cxnId="{533FCACD-FD16-40B2-ABEA-4E017968F724}">
      <dgm:prSet/>
      <dgm:spPr/>
      <dgm:t>
        <a:bodyPr/>
        <a:lstStyle/>
        <a:p>
          <a:endParaRPr lang="en-US"/>
        </a:p>
      </dgm:t>
    </dgm:pt>
    <dgm:pt modelId="{6A0DFCAD-9BAE-45B0-B546-3B4B87A53556}">
      <dgm:prSet/>
      <dgm:spPr/>
      <dgm:t>
        <a:bodyPr/>
        <a:lstStyle/>
        <a:p>
          <a:r>
            <a:rPr lang="en-US"/>
            <a:t>To be knowledgeable of resources and programs</a:t>
          </a:r>
        </a:p>
      </dgm:t>
    </dgm:pt>
    <dgm:pt modelId="{37E84CFF-7E8D-422C-9794-F24D29478950}" type="parTrans" cxnId="{F4738D6C-CCFD-4066-B951-1C5D16C47123}">
      <dgm:prSet/>
      <dgm:spPr/>
      <dgm:t>
        <a:bodyPr/>
        <a:lstStyle/>
        <a:p>
          <a:endParaRPr lang="en-US"/>
        </a:p>
      </dgm:t>
    </dgm:pt>
    <dgm:pt modelId="{391FB5F2-B4AD-471C-A39C-A4DFA067F3E5}" type="sibTrans" cxnId="{F4738D6C-CCFD-4066-B951-1C5D16C47123}">
      <dgm:prSet/>
      <dgm:spPr/>
      <dgm:t>
        <a:bodyPr/>
        <a:lstStyle/>
        <a:p>
          <a:endParaRPr lang="en-US"/>
        </a:p>
      </dgm:t>
    </dgm:pt>
    <dgm:pt modelId="{1EC53FBB-F8E5-4282-845C-8E352DE758A0}" type="pres">
      <dgm:prSet presAssocID="{D35BE706-7CF2-4821-9A6D-C3463CB1586A}" presName="root" presStyleCnt="0">
        <dgm:presLayoutVars>
          <dgm:dir/>
          <dgm:resizeHandles val="exact"/>
        </dgm:presLayoutVars>
      </dgm:prSet>
      <dgm:spPr/>
    </dgm:pt>
    <dgm:pt modelId="{295D01F1-A620-4241-905A-D6A7E2077634}" type="pres">
      <dgm:prSet presAssocID="{D35BE706-7CF2-4821-9A6D-C3463CB1586A}" presName="container" presStyleCnt="0">
        <dgm:presLayoutVars>
          <dgm:dir/>
          <dgm:resizeHandles val="exact"/>
        </dgm:presLayoutVars>
      </dgm:prSet>
      <dgm:spPr/>
    </dgm:pt>
    <dgm:pt modelId="{F67398C5-E289-4ED4-93B4-42516341FD05}" type="pres">
      <dgm:prSet presAssocID="{0B93CA29-CA59-4C0F-AD9E-93A543B1FA37}" presName="compNode" presStyleCnt="0"/>
      <dgm:spPr/>
    </dgm:pt>
    <dgm:pt modelId="{3007E1AF-C4CE-4DA8-AC56-0DE70A9FC0F5}" type="pres">
      <dgm:prSet presAssocID="{0B93CA29-CA59-4C0F-AD9E-93A543B1FA37}" presName="iconBgRect" presStyleLbl="bgShp" presStyleIdx="0" presStyleCnt="3"/>
      <dgm:spPr/>
    </dgm:pt>
    <dgm:pt modelId="{D6753FBD-DFDC-4354-9FD4-AE30C7BABDAA}" type="pres">
      <dgm:prSet presAssocID="{0B93CA29-CA59-4C0F-AD9E-93A543B1FA3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00DD6779-166E-4B34-8303-761A59ED9FDD}" type="pres">
      <dgm:prSet presAssocID="{0B93CA29-CA59-4C0F-AD9E-93A543B1FA37}" presName="spaceRect" presStyleCnt="0"/>
      <dgm:spPr/>
    </dgm:pt>
    <dgm:pt modelId="{414E8DB4-1687-443C-BF70-423A3254038D}" type="pres">
      <dgm:prSet presAssocID="{0B93CA29-CA59-4C0F-AD9E-93A543B1FA37}" presName="textRect" presStyleLbl="revTx" presStyleIdx="0" presStyleCnt="3">
        <dgm:presLayoutVars>
          <dgm:chMax val="1"/>
          <dgm:chPref val="1"/>
        </dgm:presLayoutVars>
      </dgm:prSet>
      <dgm:spPr/>
    </dgm:pt>
    <dgm:pt modelId="{8E5C1507-EF9F-476F-8FF6-C0B1449B7299}" type="pres">
      <dgm:prSet presAssocID="{CD10001D-94C1-4A1C-8461-5F6C519929C7}" presName="sibTrans" presStyleLbl="sibTrans2D1" presStyleIdx="0" presStyleCnt="0"/>
      <dgm:spPr/>
    </dgm:pt>
    <dgm:pt modelId="{824A564E-E432-4EBD-B9B4-877A6954C9B8}" type="pres">
      <dgm:prSet presAssocID="{6B006C72-464F-4539-BAD1-C9D077737694}" presName="compNode" presStyleCnt="0"/>
      <dgm:spPr/>
    </dgm:pt>
    <dgm:pt modelId="{E044184C-DF01-424A-84F2-96DCAC5B50C2}" type="pres">
      <dgm:prSet presAssocID="{6B006C72-464F-4539-BAD1-C9D077737694}" presName="iconBgRect" presStyleLbl="bgShp" presStyleIdx="1" presStyleCnt="3"/>
      <dgm:spPr/>
    </dgm:pt>
    <dgm:pt modelId="{33DB35C2-69E3-4E29-B00F-0D2E49EA3104}" type="pres">
      <dgm:prSet presAssocID="{6B006C72-464F-4539-BAD1-C9D07773769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rvous Face with Solid Fill"/>
        </a:ext>
      </dgm:extLst>
    </dgm:pt>
    <dgm:pt modelId="{3EB65CB8-6DE4-4FA4-B118-8F28D57743B1}" type="pres">
      <dgm:prSet presAssocID="{6B006C72-464F-4539-BAD1-C9D077737694}" presName="spaceRect" presStyleCnt="0"/>
      <dgm:spPr/>
    </dgm:pt>
    <dgm:pt modelId="{EDD39F82-D67F-470F-B03E-DBB3E0959329}" type="pres">
      <dgm:prSet presAssocID="{6B006C72-464F-4539-BAD1-C9D077737694}" presName="textRect" presStyleLbl="revTx" presStyleIdx="1" presStyleCnt="3">
        <dgm:presLayoutVars>
          <dgm:chMax val="1"/>
          <dgm:chPref val="1"/>
        </dgm:presLayoutVars>
      </dgm:prSet>
      <dgm:spPr/>
    </dgm:pt>
    <dgm:pt modelId="{A330BEB6-50C3-4A0E-A293-CD1A87043286}" type="pres">
      <dgm:prSet presAssocID="{6960566C-B7AA-4F65-BE59-C816F32089C0}" presName="sibTrans" presStyleLbl="sibTrans2D1" presStyleIdx="0" presStyleCnt="0"/>
      <dgm:spPr/>
    </dgm:pt>
    <dgm:pt modelId="{F30F663F-4AB0-43FC-BDAC-5DDE8ABDF1B7}" type="pres">
      <dgm:prSet presAssocID="{6A0DFCAD-9BAE-45B0-B546-3B4B87A53556}" presName="compNode" presStyleCnt="0"/>
      <dgm:spPr/>
    </dgm:pt>
    <dgm:pt modelId="{3DE52675-6325-4C6D-8740-D89AE6C6557D}" type="pres">
      <dgm:prSet presAssocID="{6A0DFCAD-9BAE-45B0-B546-3B4B87A53556}" presName="iconBgRect" presStyleLbl="bgShp" presStyleIdx="2" presStyleCnt="3"/>
      <dgm:spPr/>
    </dgm:pt>
    <dgm:pt modelId="{2C3C01EB-17B4-4BC9-BCC5-52154EA1099D}" type="pres">
      <dgm:prSet presAssocID="{6A0DFCAD-9BAE-45B0-B546-3B4B87A5355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89CDC895-0294-4E24-8E85-51FA7CA4772F}" type="pres">
      <dgm:prSet presAssocID="{6A0DFCAD-9BAE-45B0-B546-3B4B87A53556}" presName="spaceRect" presStyleCnt="0"/>
      <dgm:spPr/>
    </dgm:pt>
    <dgm:pt modelId="{2CB0E101-2FED-4E59-9440-31A07D9F311E}" type="pres">
      <dgm:prSet presAssocID="{6A0DFCAD-9BAE-45B0-B546-3B4B87A53556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02650E12-A532-4EB6-A438-8343BAE5D3CD}" type="presOf" srcId="{D35BE706-7CF2-4821-9A6D-C3463CB1586A}" destId="{1EC53FBB-F8E5-4282-845C-8E352DE758A0}" srcOrd="0" destOrd="0" presId="urn:microsoft.com/office/officeart/2018/2/layout/IconCircleList"/>
    <dgm:cxn modelId="{4D613318-0CCC-4157-BE94-E5C18C1A332A}" type="presOf" srcId="{6B006C72-464F-4539-BAD1-C9D077737694}" destId="{EDD39F82-D67F-470F-B03E-DBB3E0959329}" srcOrd="0" destOrd="0" presId="urn:microsoft.com/office/officeart/2018/2/layout/IconCircleList"/>
    <dgm:cxn modelId="{3B290D2A-6203-41FA-9F10-552F82B40C6B}" type="presOf" srcId="{CD10001D-94C1-4A1C-8461-5F6C519929C7}" destId="{8E5C1507-EF9F-476F-8FF6-C0B1449B7299}" srcOrd="0" destOrd="0" presId="urn:microsoft.com/office/officeart/2018/2/layout/IconCircleList"/>
    <dgm:cxn modelId="{5975092D-D377-4B41-98B9-D19D16B2619B}" type="presOf" srcId="{6960566C-B7AA-4F65-BE59-C816F32089C0}" destId="{A330BEB6-50C3-4A0E-A293-CD1A87043286}" srcOrd="0" destOrd="0" presId="urn:microsoft.com/office/officeart/2018/2/layout/IconCircleList"/>
    <dgm:cxn modelId="{0C4ACD5C-DA6A-4081-BB13-0601EDFA5501}" srcId="{D35BE706-7CF2-4821-9A6D-C3463CB1586A}" destId="{0B93CA29-CA59-4C0F-AD9E-93A543B1FA37}" srcOrd="0" destOrd="0" parTransId="{54AAE480-77F8-4595-8338-D47211A98721}" sibTransId="{CD10001D-94C1-4A1C-8461-5F6C519929C7}"/>
    <dgm:cxn modelId="{F4738D6C-CCFD-4066-B951-1C5D16C47123}" srcId="{D35BE706-7CF2-4821-9A6D-C3463CB1586A}" destId="{6A0DFCAD-9BAE-45B0-B546-3B4B87A53556}" srcOrd="2" destOrd="0" parTransId="{37E84CFF-7E8D-422C-9794-F24D29478950}" sibTransId="{391FB5F2-B4AD-471C-A39C-A4DFA067F3E5}"/>
    <dgm:cxn modelId="{539B4B56-A8C2-4F94-8243-FDB0B019E401}" type="presOf" srcId="{6A0DFCAD-9BAE-45B0-B546-3B4B87A53556}" destId="{2CB0E101-2FED-4E59-9440-31A07D9F311E}" srcOrd="0" destOrd="0" presId="urn:microsoft.com/office/officeart/2018/2/layout/IconCircleList"/>
    <dgm:cxn modelId="{D200B0B2-3032-4C45-81DA-9E41FB117030}" type="presOf" srcId="{0B93CA29-CA59-4C0F-AD9E-93A543B1FA37}" destId="{414E8DB4-1687-443C-BF70-423A3254038D}" srcOrd="0" destOrd="0" presId="urn:microsoft.com/office/officeart/2018/2/layout/IconCircleList"/>
    <dgm:cxn modelId="{533FCACD-FD16-40B2-ABEA-4E017968F724}" srcId="{D35BE706-7CF2-4821-9A6D-C3463CB1586A}" destId="{6B006C72-464F-4539-BAD1-C9D077737694}" srcOrd="1" destOrd="0" parTransId="{ABB48733-7A00-4172-B56D-A46B6C6EAF0D}" sibTransId="{6960566C-B7AA-4F65-BE59-C816F32089C0}"/>
    <dgm:cxn modelId="{7AA1DF46-07E0-435B-8407-E430312C9D26}" type="presParOf" srcId="{1EC53FBB-F8E5-4282-845C-8E352DE758A0}" destId="{295D01F1-A620-4241-905A-D6A7E2077634}" srcOrd="0" destOrd="0" presId="urn:microsoft.com/office/officeart/2018/2/layout/IconCircleList"/>
    <dgm:cxn modelId="{2CDCAA0A-5EFE-4BDB-AC69-5618C08E8780}" type="presParOf" srcId="{295D01F1-A620-4241-905A-D6A7E2077634}" destId="{F67398C5-E289-4ED4-93B4-42516341FD05}" srcOrd="0" destOrd="0" presId="urn:microsoft.com/office/officeart/2018/2/layout/IconCircleList"/>
    <dgm:cxn modelId="{9BF61D01-B1C0-4493-892E-738B825056BD}" type="presParOf" srcId="{F67398C5-E289-4ED4-93B4-42516341FD05}" destId="{3007E1AF-C4CE-4DA8-AC56-0DE70A9FC0F5}" srcOrd="0" destOrd="0" presId="urn:microsoft.com/office/officeart/2018/2/layout/IconCircleList"/>
    <dgm:cxn modelId="{67003BA6-07CE-4E53-BCEC-D3B06AB3063B}" type="presParOf" srcId="{F67398C5-E289-4ED4-93B4-42516341FD05}" destId="{D6753FBD-DFDC-4354-9FD4-AE30C7BABDAA}" srcOrd="1" destOrd="0" presId="urn:microsoft.com/office/officeart/2018/2/layout/IconCircleList"/>
    <dgm:cxn modelId="{8EF1B5CF-F047-45CC-82A1-F1F9335A8A9A}" type="presParOf" srcId="{F67398C5-E289-4ED4-93B4-42516341FD05}" destId="{00DD6779-166E-4B34-8303-761A59ED9FDD}" srcOrd="2" destOrd="0" presId="urn:microsoft.com/office/officeart/2018/2/layout/IconCircleList"/>
    <dgm:cxn modelId="{B6EC376B-6936-47A2-899E-6F9294ACFC4F}" type="presParOf" srcId="{F67398C5-E289-4ED4-93B4-42516341FD05}" destId="{414E8DB4-1687-443C-BF70-423A3254038D}" srcOrd="3" destOrd="0" presId="urn:microsoft.com/office/officeart/2018/2/layout/IconCircleList"/>
    <dgm:cxn modelId="{DAE3A1FF-112C-4968-868C-67B1CAA94D1C}" type="presParOf" srcId="{295D01F1-A620-4241-905A-D6A7E2077634}" destId="{8E5C1507-EF9F-476F-8FF6-C0B1449B7299}" srcOrd="1" destOrd="0" presId="urn:microsoft.com/office/officeart/2018/2/layout/IconCircleList"/>
    <dgm:cxn modelId="{5D13425D-4ACF-4408-96AC-93223B69CF98}" type="presParOf" srcId="{295D01F1-A620-4241-905A-D6A7E2077634}" destId="{824A564E-E432-4EBD-B9B4-877A6954C9B8}" srcOrd="2" destOrd="0" presId="urn:microsoft.com/office/officeart/2018/2/layout/IconCircleList"/>
    <dgm:cxn modelId="{130C8018-C81D-45E6-8363-0C01608D1391}" type="presParOf" srcId="{824A564E-E432-4EBD-B9B4-877A6954C9B8}" destId="{E044184C-DF01-424A-84F2-96DCAC5B50C2}" srcOrd="0" destOrd="0" presId="urn:microsoft.com/office/officeart/2018/2/layout/IconCircleList"/>
    <dgm:cxn modelId="{A625BB02-AD2A-49A4-8208-06EDE126CF8D}" type="presParOf" srcId="{824A564E-E432-4EBD-B9B4-877A6954C9B8}" destId="{33DB35C2-69E3-4E29-B00F-0D2E49EA3104}" srcOrd="1" destOrd="0" presId="urn:microsoft.com/office/officeart/2018/2/layout/IconCircleList"/>
    <dgm:cxn modelId="{59040084-22F8-4093-9009-7ECA155E4495}" type="presParOf" srcId="{824A564E-E432-4EBD-B9B4-877A6954C9B8}" destId="{3EB65CB8-6DE4-4FA4-B118-8F28D57743B1}" srcOrd="2" destOrd="0" presId="urn:microsoft.com/office/officeart/2018/2/layout/IconCircleList"/>
    <dgm:cxn modelId="{BE859D57-1C9C-45F0-B40A-E4CCAECD7AD7}" type="presParOf" srcId="{824A564E-E432-4EBD-B9B4-877A6954C9B8}" destId="{EDD39F82-D67F-470F-B03E-DBB3E0959329}" srcOrd="3" destOrd="0" presId="urn:microsoft.com/office/officeart/2018/2/layout/IconCircleList"/>
    <dgm:cxn modelId="{FFB9CBB5-FBBA-4E56-9DB7-7BBD3FCADDDD}" type="presParOf" srcId="{295D01F1-A620-4241-905A-D6A7E2077634}" destId="{A330BEB6-50C3-4A0E-A293-CD1A87043286}" srcOrd="3" destOrd="0" presId="urn:microsoft.com/office/officeart/2018/2/layout/IconCircleList"/>
    <dgm:cxn modelId="{22E502AF-B3BD-4000-8774-82F8DDA1E065}" type="presParOf" srcId="{295D01F1-A620-4241-905A-D6A7E2077634}" destId="{F30F663F-4AB0-43FC-BDAC-5DDE8ABDF1B7}" srcOrd="4" destOrd="0" presId="urn:microsoft.com/office/officeart/2018/2/layout/IconCircleList"/>
    <dgm:cxn modelId="{24294017-9786-41D3-BCA1-507B68235CAA}" type="presParOf" srcId="{F30F663F-4AB0-43FC-BDAC-5DDE8ABDF1B7}" destId="{3DE52675-6325-4C6D-8740-D89AE6C6557D}" srcOrd="0" destOrd="0" presId="urn:microsoft.com/office/officeart/2018/2/layout/IconCircleList"/>
    <dgm:cxn modelId="{4900A58A-2E2B-451B-9113-C8366C71B7FC}" type="presParOf" srcId="{F30F663F-4AB0-43FC-BDAC-5DDE8ABDF1B7}" destId="{2C3C01EB-17B4-4BC9-BCC5-52154EA1099D}" srcOrd="1" destOrd="0" presId="urn:microsoft.com/office/officeart/2018/2/layout/IconCircleList"/>
    <dgm:cxn modelId="{0CA677A8-2289-4D74-9D2F-8E9D9C788132}" type="presParOf" srcId="{F30F663F-4AB0-43FC-BDAC-5DDE8ABDF1B7}" destId="{89CDC895-0294-4E24-8E85-51FA7CA4772F}" srcOrd="2" destOrd="0" presId="urn:microsoft.com/office/officeart/2018/2/layout/IconCircleList"/>
    <dgm:cxn modelId="{EA3382B6-AB41-42FA-9F36-3C8E7F787D5C}" type="presParOf" srcId="{F30F663F-4AB0-43FC-BDAC-5DDE8ABDF1B7}" destId="{2CB0E101-2FED-4E59-9440-31A07D9F311E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07E1AF-C4CE-4DA8-AC56-0DE70A9FC0F5}">
      <dsp:nvSpPr>
        <dsp:cNvPr id="0" name=""/>
        <dsp:cNvSpPr/>
      </dsp:nvSpPr>
      <dsp:spPr>
        <a:xfrm>
          <a:off x="193985" y="1310958"/>
          <a:ext cx="800766" cy="80076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753FBD-DFDC-4354-9FD4-AE30C7BABDAA}">
      <dsp:nvSpPr>
        <dsp:cNvPr id="0" name=""/>
        <dsp:cNvSpPr/>
      </dsp:nvSpPr>
      <dsp:spPr>
        <a:xfrm>
          <a:off x="362146" y="1479119"/>
          <a:ext cx="464444" cy="46444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4E8DB4-1687-443C-BF70-423A3254038D}">
      <dsp:nvSpPr>
        <dsp:cNvPr id="0" name=""/>
        <dsp:cNvSpPr/>
      </dsp:nvSpPr>
      <dsp:spPr>
        <a:xfrm>
          <a:off x="1166344" y="1310958"/>
          <a:ext cx="1887520" cy="8007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I gained the ability to activity listen for clues and hints. Learn how to access the surroundings of a home visit. Look for clues or things that are out of place. </a:t>
          </a:r>
        </a:p>
      </dsp:txBody>
      <dsp:txXfrm>
        <a:off x="1166344" y="1310958"/>
        <a:ext cx="1887520" cy="800766"/>
      </dsp:txXfrm>
    </dsp:sp>
    <dsp:sp modelId="{E044184C-DF01-424A-84F2-96DCAC5B50C2}">
      <dsp:nvSpPr>
        <dsp:cNvPr id="0" name=""/>
        <dsp:cNvSpPr/>
      </dsp:nvSpPr>
      <dsp:spPr>
        <a:xfrm>
          <a:off x="3382751" y="1310958"/>
          <a:ext cx="800766" cy="80076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DB35C2-69E3-4E29-B00F-0D2E49EA3104}">
      <dsp:nvSpPr>
        <dsp:cNvPr id="0" name=""/>
        <dsp:cNvSpPr/>
      </dsp:nvSpPr>
      <dsp:spPr>
        <a:xfrm>
          <a:off x="3550912" y="1479119"/>
          <a:ext cx="464444" cy="46444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D39F82-D67F-470F-B03E-DBB3E0959329}">
      <dsp:nvSpPr>
        <dsp:cNvPr id="0" name=""/>
        <dsp:cNvSpPr/>
      </dsp:nvSpPr>
      <dsp:spPr>
        <a:xfrm>
          <a:off x="4355110" y="1310958"/>
          <a:ext cx="1887520" cy="8007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To remain calm and come assress as caring and understanding.</a:t>
          </a:r>
        </a:p>
      </dsp:txBody>
      <dsp:txXfrm>
        <a:off x="4355110" y="1310958"/>
        <a:ext cx="1887520" cy="800766"/>
      </dsp:txXfrm>
    </dsp:sp>
    <dsp:sp modelId="{3DE52675-6325-4C6D-8740-D89AE6C6557D}">
      <dsp:nvSpPr>
        <dsp:cNvPr id="0" name=""/>
        <dsp:cNvSpPr/>
      </dsp:nvSpPr>
      <dsp:spPr>
        <a:xfrm>
          <a:off x="6571517" y="1310958"/>
          <a:ext cx="800766" cy="80076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3C01EB-17B4-4BC9-BCC5-52154EA1099D}">
      <dsp:nvSpPr>
        <dsp:cNvPr id="0" name=""/>
        <dsp:cNvSpPr/>
      </dsp:nvSpPr>
      <dsp:spPr>
        <a:xfrm>
          <a:off x="6739678" y="1479119"/>
          <a:ext cx="464444" cy="46444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B0E101-2FED-4E59-9440-31A07D9F311E}">
      <dsp:nvSpPr>
        <dsp:cNvPr id="0" name=""/>
        <dsp:cNvSpPr/>
      </dsp:nvSpPr>
      <dsp:spPr>
        <a:xfrm>
          <a:off x="7543876" y="1310958"/>
          <a:ext cx="1887520" cy="8007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To be knowledgeable of resources and programs</a:t>
          </a:r>
        </a:p>
      </dsp:txBody>
      <dsp:txXfrm>
        <a:off x="7543876" y="1310958"/>
        <a:ext cx="1887520" cy="8007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46B8E4D8-E545-4260-AAF2-CF4D3ADE799F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0EDF32D0-A291-4921-951E-2B86C3CBC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76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E4D8-E545-4260-AAF2-CF4D3ADE799F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F32D0-A291-4921-951E-2B86C3CBC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308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E4D8-E545-4260-AAF2-CF4D3ADE799F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F32D0-A291-4921-951E-2B86C3CBC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902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E4D8-E545-4260-AAF2-CF4D3ADE799F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F32D0-A291-4921-951E-2B86C3CBC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96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E4D8-E545-4260-AAF2-CF4D3ADE799F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F32D0-A291-4921-951E-2B86C3CBC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159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E4D8-E545-4260-AAF2-CF4D3ADE799F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F32D0-A291-4921-951E-2B86C3CBC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638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E4D8-E545-4260-AAF2-CF4D3ADE799F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F32D0-A291-4921-951E-2B86C3CBC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260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E4D8-E545-4260-AAF2-CF4D3ADE799F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F32D0-A291-4921-951E-2B86C3CBC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975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E4D8-E545-4260-AAF2-CF4D3ADE799F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F32D0-A291-4921-951E-2B86C3CBC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041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E4D8-E545-4260-AAF2-CF4D3ADE799F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F32D0-A291-4921-951E-2B86C3CBC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051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E4D8-E545-4260-AAF2-CF4D3ADE799F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F32D0-A291-4921-951E-2B86C3CBC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021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E4D8-E545-4260-AAF2-CF4D3ADE799F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F32D0-A291-4921-951E-2B86C3CBC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443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E4D8-E545-4260-AAF2-CF4D3ADE799F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F32D0-A291-4921-951E-2B86C3CBC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806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E4D8-E545-4260-AAF2-CF4D3ADE799F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F32D0-A291-4921-951E-2B86C3CBC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7280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E4D8-E545-4260-AAF2-CF4D3ADE799F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F32D0-A291-4921-951E-2B86C3CBC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031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6B8E4D8-E545-4260-AAF2-CF4D3ADE799F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F32D0-A291-4921-951E-2B86C3CBC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626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46B8E4D8-E545-4260-AAF2-CF4D3ADE799F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F32D0-A291-4921-951E-2B86C3CBC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102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6B8E4D8-E545-4260-AAF2-CF4D3ADE799F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0EDF32D0-A291-4921-951E-2B86C3CBC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78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.png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4DCF8-1AC4-49A2-B68F-4DF5B8A7C8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Portfolio </a:t>
            </a:r>
            <a:br>
              <a:rPr lang="en-US" dirty="0"/>
            </a:br>
            <a:r>
              <a:rPr lang="en-US" dirty="0"/>
              <a:t>reflection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CFF1CE-CEFB-469A-909D-A5C63E0E2D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Christina Guljas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8963D29-CC7E-4CD0-BA4A-EF22AD58BC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99750" y="57277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58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0CE1F31-D896-4686-B3D2-C3295E3DF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47" y="1085549"/>
            <a:ext cx="3430947" cy="4686903"/>
          </a:xfrm>
        </p:spPr>
        <p:txBody>
          <a:bodyPr anchor="ctr">
            <a:normAutofit/>
          </a:bodyPr>
          <a:lstStyle/>
          <a:p>
            <a:pPr algn="r"/>
            <a:r>
              <a:rPr lang="en-US">
                <a:solidFill>
                  <a:schemeClr val="tx1"/>
                </a:solidFill>
              </a:rPr>
              <a:t>Knowledge and Skills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2D50B-0DC2-48B5-9640-7B7333289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399" y="1085549"/>
            <a:ext cx="5579707" cy="4686903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Listening</a:t>
            </a:r>
          </a:p>
          <a:p>
            <a:r>
              <a:rPr lang="en-US">
                <a:solidFill>
                  <a:schemeClr val="tx1"/>
                </a:solidFill>
              </a:rPr>
              <a:t>Stay calm</a:t>
            </a:r>
          </a:p>
          <a:p>
            <a:r>
              <a:rPr lang="en-US">
                <a:solidFill>
                  <a:schemeClr val="tx1"/>
                </a:solidFill>
              </a:rPr>
              <a:t>Asses</a:t>
            </a:r>
          </a:p>
          <a:p>
            <a:r>
              <a:rPr lang="en-US">
                <a:solidFill>
                  <a:schemeClr val="tx1"/>
                </a:solidFill>
              </a:rPr>
              <a:t>Analyze</a:t>
            </a:r>
          </a:p>
          <a:p>
            <a:r>
              <a:rPr lang="en-US">
                <a:solidFill>
                  <a:schemeClr val="tx1"/>
                </a:solidFill>
              </a:rPr>
              <a:t>Address</a:t>
            </a:r>
          </a:p>
          <a:p>
            <a:endParaRPr lang="en-US">
              <a:solidFill>
                <a:schemeClr val="tx1"/>
              </a:solidFill>
            </a:endParaRPr>
          </a:p>
          <a:p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748A385-0857-4289-986D-245DC4DD61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19189" y="577245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554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89DAF6-D062-432B-BDB5-4DC01F2D5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en-US" sz="3200">
                <a:solidFill>
                  <a:srgbClr val="EBEBEB"/>
                </a:solidFill>
              </a:rPr>
              <a:t>Course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5AF81-2DD0-4652-AA8F-24B450C70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0077" y="437513"/>
            <a:ext cx="5502614" cy="5954325"/>
          </a:xfrm>
        </p:spPr>
        <p:txBody>
          <a:bodyPr anchor="ctr">
            <a:normAutofit/>
          </a:bodyPr>
          <a:lstStyle/>
          <a:p>
            <a:pPr marL="342900" marR="0" lvl="0" indent="-342900">
              <a:lnSpc>
                <a:spcPct val="90000"/>
              </a:lnSpc>
              <a:spcBef>
                <a:spcPts val="100"/>
              </a:spcBef>
              <a:spcAft>
                <a:spcPts val="100"/>
              </a:spcAft>
              <a:buFont typeface="Symbol" panose="05050102010706020507" pitchFamily="18" charset="2"/>
              <a:buChar char=""/>
            </a:pPr>
            <a:r>
              <a:rPr lang="en-US" sz="17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Identify and explain the characteristics of a crisis; theories of crisis  and crisis intervention; and current crisis intervention models</a:t>
            </a:r>
            <a:endParaRPr lang="en-US" sz="17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90000"/>
              </a:lnSpc>
              <a:spcBef>
                <a:spcPts val="100"/>
              </a:spcBef>
              <a:spcAft>
                <a:spcPts val="100"/>
              </a:spcAft>
              <a:buFont typeface="Symbol" panose="05050102010706020507" pitchFamily="18" charset="2"/>
              <a:buChar char=""/>
            </a:pPr>
            <a:endParaRPr lang="en-US" sz="170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90000"/>
              </a:lnSpc>
              <a:spcBef>
                <a:spcPts val="100"/>
              </a:spcBef>
              <a:spcAft>
                <a:spcPts val="100"/>
              </a:spcAft>
              <a:buFont typeface="Symbol" panose="05050102010706020507" pitchFamily="18" charset="2"/>
              <a:buChar char=""/>
            </a:pPr>
            <a:r>
              <a:rPr lang="en-US" sz="17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Discuss the characteristics of effective crisis workers as well as knowledge of skills necessary to successfully intervene in a crisis.</a:t>
            </a:r>
            <a:endParaRPr lang="en-US" sz="17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90000"/>
              </a:lnSpc>
              <a:spcBef>
                <a:spcPts val="100"/>
              </a:spcBef>
              <a:spcAft>
                <a:spcPts val="100"/>
              </a:spcAft>
              <a:buFont typeface="Symbol" panose="05050102010706020507" pitchFamily="18" charset="2"/>
              <a:buChar char=""/>
            </a:pPr>
            <a:endParaRPr lang="en-US" sz="170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90000"/>
              </a:lnSpc>
              <a:spcBef>
                <a:spcPts val="100"/>
              </a:spcBef>
              <a:spcAft>
                <a:spcPts val="100"/>
              </a:spcAft>
              <a:buFont typeface="Symbol" panose="05050102010706020507" pitchFamily="18" charset="2"/>
              <a:buChar char=""/>
            </a:pPr>
            <a:r>
              <a:rPr lang="en-US" sz="17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Identify and demonstrate an understanding of the issues that confront crisis workers</a:t>
            </a:r>
            <a:endParaRPr lang="en-US" sz="17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90000"/>
              </a:lnSpc>
              <a:spcBef>
                <a:spcPts val="100"/>
              </a:spcBef>
              <a:spcAft>
                <a:spcPts val="100"/>
              </a:spcAft>
              <a:buFont typeface="Symbol" panose="05050102010706020507" pitchFamily="18" charset="2"/>
              <a:buChar char=""/>
            </a:pPr>
            <a:endParaRPr lang="en-US" sz="170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90000"/>
              </a:lnSpc>
              <a:spcBef>
                <a:spcPts val="100"/>
              </a:spcBef>
              <a:spcAft>
                <a:spcPts val="100"/>
              </a:spcAft>
              <a:buFont typeface="Symbol" panose="05050102010706020507" pitchFamily="18" charset="2"/>
              <a:buChar char=""/>
            </a:pPr>
            <a:r>
              <a:rPr lang="en-US" sz="17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Summarize the intervention strategies used in a variety of crisis situations such as Post-Traumatic Stress Disorder, suicide, sexual assault, chemical dependency, battering, bereavement/grief, and catastrophic events Summarize the role crisis intervention plays in the delivery of human services</a:t>
            </a:r>
            <a:endParaRPr lang="en-US" sz="17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90000"/>
              </a:lnSpc>
              <a:spcBef>
                <a:spcPts val="100"/>
              </a:spcBef>
              <a:spcAft>
                <a:spcPts val="100"/>
              </a:spcAft>
              <a:buFont typeface="Symbol" panose="05050102010706020507" pitchFamily="18" charset="2"/>
              <a:buChar char=""/>
            </a:pPr>
            <a:endParaRPr lang="en-US" sz="170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90000"/>
              </a:lnSpc>
              <a:spcBef>
                <a:spcPts val="100"/>
              </a:spcBef>
              <a:spcAft>
                <a:spcPts val="100"/>
              </a:spcAft>
              <a:buFont typeface="Symbol" panose="05050102010706020507" pitchFamily="18" charset="2"/>
              <a:buChar char=""/>
            </a:pPr>
            <a:r>
              <a:rPr lang="en-US" sz="17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Demonstrate interviewing skills necessary to employ effective crisis intervention strategies</a:t>
            </a:r>
            <a:endParaRPr lang="en-US" sz="17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90000"/>
              </a:lnSpc>
              <a:spcBef>
                <a:spcPts val="100"/>
              </a:spcBef>
              <a:spcAft>
                <a:spcPts val="100"/>
              </a:spcAft>
              <a:buFont typeface="Symbol" panose="05050102010706020507" pitchFamily="18" charset="2"/>
              <a:buChar char=""/>
            </a:pPr>
            <a:endParaRPr lang="en-US" sz="170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90000"/>
              </a:lnSpc>
              <a:spcBef>
                <a:spcPts val="100"/>
              </a:spcBef>
              <a:spcAft>
                <a:spcPts val="100"/>
              </a:spcAft>
              <a:buFont typeface="Symbol" panose="05050102010706020507" pitchFamily="18" charset="2"/>
              <a:buChar char=""/>
            </a:pPr>
            <a:r>
              <a:rPr lang="en-US" sz="17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Evaluate the dynamics of crisis situations in the varying human and social services workplaces</a:t>
            </a:r>
            <a:endParaRPr lang="en-US" sz="17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sz="170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5DAA9E3-63A1-4456-B7D9-5EBD9ABED1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25460" y="622988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63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2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9CB3910-20FF-4CD3-BEFB-0CC298500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47" y="1085549"/>
            <a:ext cx="3430947" cy="4686903"/>
          </a:xfrm>
        </p:spPr>
        <p:txBody>
          <a:bodyPr anchor="ctr">
            <a:normAutofit/>
          </a:bodyPr>
          <a:lstStyle/>
          <a:p>
            <a:pPr algn="r"/>
            <a:r>
              <a:rPr lang="en-US">
                <a:solidFill>
                  <a:schemeClr val="tx1"/>
                </a:solidFill>
              </a:rPr>
              <a:t>Institutional Outcome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E76DD-495F-4613-A670-EC6722C4B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399" y="1085549"/>
            <a:ext cx="5579707" cy="4686903"/>
          </a:xfrm>
        </p:spPr>
        <p:txBody>
          <a:bodyPr anchor="ctr">
            <a:normAutofit/>
          </a:bodyPr>
          <a:lstStyle/>
          <a:p>
            <a:pPr marL="342900" marR="0" lvl="0" indent="-3429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500" b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Information Literacy and Communication - </a:t>
            </a:r>
            <a:r>
              <a:rPr lang="en-US" sz="150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Utilize appropriate current technology and resources to locate and evaluate information needed to accomplish a goal, and then communicate findings in visual, written and/or oral formats. </a:t>
            </a:r>
            <a:endParaRPr lang="en-US" sz="150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500" b="1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500" b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Relational Learning - </a:t>
            </a:r>
            <a:r>
              <a:rPr lang="en-US" sz="150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Transfer knowledge, skills and behaviors acquired through formal and informal learning and life experiences to new situations.</a:t>
            </a:r>
            <a:endParaRPr lang="en-US" sz="150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500" b="1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500" b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Thinking Abilities - </a:t>
            </a:r>
            <a:r>
              <a:rPr lang="en-US" sz="150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Employ strategies for reflection on learning and practice in order to adjust learning processes for continual improvement.</a:t>
            </a:r>
            <a:endParaRPr lang="en-US" sz="150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500" b="1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500" b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Quantitative and Scientific Reasoning - </a:t>
            </a:r>
            <a:r>
              <a:rPr lang="en-US" sz="150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Follow established methods of inquiry and mathematical reasoning to form conclusions and make decisions.</a:t>
            </a:r>
            <a:endParaRPr lang="en-US" sz="150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sz="1500" b="1">
              <a:solidFill>
                <a:schemeClr val="tx1"/>
              </a:solidFill>
              <a:effectLst/>
              <a:latin typeface="Arial,Calibri"/>
              <a:ea typeface="Arial,Calibri"/>
              <a:cs typeface="Arial,Calibri"/>
            </a:endParaRPr>
          </a:p>
          <a:p>
            <a:pPr>
              <a:lnSpc>
                <a:spcPct val="90000"/>
              </a:lnSpc>
            </a:pPr>
            <a:r>
              <a:rPr lang="en-US" sz="1500" b="1">
                <a:solidFill>
                  <a:schemeClr val="tx1"/>
                </a:solidFill>
                <a:effectLst/>
                <a:latin typeface="Arial,Calibri"/>
                <a:ea typeface="Arial,Calibri"/>
                <a:cs typeface="Arial,Calibri"/>
              </a:rPr>
              <a:t>Community and Career - </a:t>
            </a:r>
            <a:r>
              <a:rPr lang="en-US" sz="150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Participate in social, academic, and professional communities for individual growth and to function as a citizen of a multicultural world. </a:t>
            </a:r>
            <a:endParaRPr lang="en-US" sz="1500">
              <a:solidFill>
                <a:schemeClr val="tx1"/>
              </a:solidFill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A976C50-17C2-4197-9B83-CBC5FD4404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62717" y="583894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139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8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4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296900E-6CAD-43C2-AA18-44AFA11B2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Gained knowledge and skills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1549472B-D5A2-4C71-BD6C-83349891A4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508408"/>
              </p:ext>
            </p:extLst>
          </p:nvPr>
        </p:nvGraphicFramePr>
        <p:xfrm>
          <a:off x="1286934" y="2324100"/>
          <a:ext cx="9625383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416F719-E714-4936-B06D-706AEBD53D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23612" y="57845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4143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3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20</TotalTime>
  <Words>324</Words>
  <Application>Microsoft Office PowerPoint</Application>
  <PresentationFormat>Widescreen</PresentationFormat>
  <Paragraphs>34</Paragraphs>
  <Slides>5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Arial,Calibri</vt:lpstr>
      <vt:lpstr>Century Gothic</vt:lpstr>
      <vt:lpstr>Symbol</vt:lpstr>
      <vt:lpstr>Wingdings 3</vt:lpstr>
      <vt:lpstr>Ion Boardroom</vt:lpstr>
      <vt:lpstr>Portfolio  reflection</vt:lpstr>
      <vt:lpstr>Knowledge and Skills</vt:lpstr>
      <vt:lpstr>Course Outcomes</vt:lpstr>
      <vt:lpstr>Institutional Outcome</vt:lpstr>
      <vt:lpstr>Gained knowledge and skills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Portfolio  reflection</dc:title>
  <dc:creator>Christina Guljas</dc:creator>
  <cp:lastModifiedBy>Christina Guljas</cp:lastModifiedBy>
  <cp:revision>3</cp:revision>
  <dcterms:created xsi:type="dcterms:W3CDTF">2021-02-27T14:11:57Z</dcterms:created>
  <dcterms:modified xsi:type="dcterms:W3CDTF">2021-02-27T14:32:20Z</dcterms:modified>
</cp:coreProperties>
</file>