
<file path=[Content_Types].xml><?xml version="1.0" encoding="utf-8"?>
<Types xmlns="http://schemas.openxmlformats.org/package/2006/content-types">
  <Default Extension="png" ContentType="image/png"/>
  <Default Extension="tmp"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handoutMasterIdLst>
    <p:handoutMasterId r:id="rId16"/>
  </p:handoutMasterIdLst>
  <p:sldIdLst>
    <p:sldId id="264" r:id="rId5"/>
    <p:sldId id="276" r:id="rId6"/>
    <p:sldId id="281" r:id="rId7"/>
    <p:sldId id="278" r:id="rId8"/>
    <p:sldId id="283" r:id="rId9"/>
    <p:sldId id="282" r:id="rId10"/>
    <p:sldId id="269" r:id="rId11"/>
    <p:sldId id="268" r:id="rId12"/>
    <p:sldId id="270" r:id="rId13"/>
    <p:sldId id="280"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y Flora" initials="SF" lastIdx="9" clrIdx="0">
    <p:extLst>
      <p:ext uri="{19B8F6BF-5375-455C-9EA6-DF929625EA0E}">
        <p15:presenceInfo xmlns:p15="http://schemas.microsoft.com/office/powerpoint/2012/main" userId="Shay Flo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howGuides="1">
      <p:cViewPr varScale="1">
        <p:scale>
          <a:sx n="69" d="100"/>
          <a:sy n="69" d="100"/>
        </p:scale>
        <p:origin x="78" y="14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ayg\Documents\math%202018\monthly%20budg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hayg\Documents\math%202018\monthly%20budge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strRef>
              <c:f>Sheet1!$A$1:$A$16</c:f>
              <c:strCache>
                <c:ptCount val="16"/>
                <c:pt idx="0">
                  <c:v>Monthly Budget </c:v>
                </c:pt>
                <c:pt idx="3">
                  <c:v>Mortgage</c:v>
                </c:pt>
                <c:pt idx="4">
                  <c:v>electric</c:v>
                </c:pt>
                <c:pt idx="5">
                  <c:v>gas</c:v>
                </c:pt>
                <c:pt idx="6">
                  <c:v>phone</c:v>
                </c:pt>
                <c:pt idx="7">
                  <c:v>internet</c:v>
                </c:pt>
                <c:pt idx="8">
                  <c:v>home depot</c:v>
                </c:pt>
                <c:pt idx="9">
                  <c:v>capital one</c:v>
                </c:pt>
                <c:pt idx="10">
                  <c:v>car insurance</c:v>
                </c:pt>
                <c:pt idx="11">
                  <c:v>food</c:v>
                </c:pt>
                <c:pt idx="12">
                  <c:v>water</c:v>
                </c:pt>
                <c:pt idx="13">
                  <c:v>sewer</c:v>
                </c:pt>
                <c:pt idx="14">
                  <c:v>school loan</c:v>
                </c:pt>
                <c:pt idx="15">
                  <c:v>Total</c:v>
                </c:pt>
              </c:strCache>
            </c:strRef>
          </c:cat>
          <c:val>
            <c:numRef>
              <c:f>Sheet1!$B$1:$B$16</c:f>
              <c:numCache>
                <c:formatCode>General</c:formatCode>
                <c:ptCount val="16"/>
                <c:pt idx="3" formatCode="_([$$-409]* #,##0.00_);_([$$-409]* \(#,##0.00\);_([$$-409]* &quot;-&quot;??_);_(@_)">
                  <c:v>660</c:v>
                </c:pt>
                <c:pt idx="4" formatCode="_([$$-409]* #,##0.00_);_([$$-409]* \(#,##0.00\);_([$$-409]* &quot;-&quot;??_);_(@_)">
                  <c:v>120</c:v>
                </c:pt>
                <c:pt idx="5" formatCode="_([$$-409]* #,##0.00_);_([$$-409]* \(#,##0.00\);_([$$-409]* &quot;-&quot;??_);_(@_)">
                  <c:v>109</c:v>
                </c:pt>
                <c:pt idx="6" formatCode="_([$$-409]* #,##0.00_);_([$$-409]* \(#,##0.00\);_([$$-409]* &quot;-&quot;??_);_(@_)">
                  <c:v>300</c:v>
                </c:pt>
                <c:pt idx="7" formatCode="_([$$-409]* #,##0.00_);_([$$-409]* \(#,##0.00\);_([$$-409]* &quot;-&quot;??_);_(@_)">
                  <c:v>75</c:v>
                </c:pt>
                <c:pt idx="8" formatCode="_([$$-409]* #,##0.00_);_([$$-409]* \(#,##0.00\);_([$$-409]* &quot;-&quot;??_);_(@_)">
                  <c:v>50</c:v>
                </c:pt>
                <c:pt idx="9" formatCode="_([$$-409]* #,##0.00_);_([$$-409]* \(#,##0.00\);_([$$-409]* &quot;-&quot;??_);_(@_)">
                  <c:v>50</c:v>
                </c:pt>
                <c:pt idx="10" formatCode="_([$$-409]* #,##0.00_);_([$$-409]* \(#,##0.00\);_([$$-409]* &quot;-&quot;??_);_(@_)">
                  <c:v>210</c:v>
                </c:pt>
                <c:pt idx="11" formatCode="_([$$-409]* #,##0.00_);_([$$-409]* \(#,##0.00\);_([$$-409]* &quot;-&quot;??_);_(@_)">
                  <c:v>200</c:v>
                </c:pt>
                <c:pt idx="12" formatCode="_([$$-409]* #,##0.00_);_([$$-409]* \(#,##0.00\);_([$$-409]* &quot;-&quot;??_);_(@_)">
                  <c:v>45</c:v>
                </c:pt>
                <c:pt idx="13" formatCode="_([$$-409]* #,##0.00_);_([$$-409]* \(#,##0.00\);_([$$-409]* &quot;-&quot;??_);_(@_)">
                  <c:v>50</c:v>
                </c:pt>
                <c:pt idx="14" formatCode="_([$$-409]* #,##0.00_);_([$$-409]* \(#,##0.00\);_([$$-409]* &quot;-&quot;??_);_(@_)">
                  <c:v>216</c:v>
                </c:pt>
                <c:pt idx="15" formatCode="_([$$-409]* #,##0.00_);_([$$-409]* \(#,##0.00\);_([$$-409]* &quot;-&quot;??_);_(@_)">
                  <c:v>2085</c:v>
                </c:pt>
              </c:numCache>
            </c:numRef>
          </c:val>
          <c:extLst>
            <c:ext xmlns:c16="http://schemas.microsoft.com/office/drawing/2014/chart" uri="{C3380CC4-5D6E-409C-BE32-E72D297353CC}">
              <c16:uniqueId val="{00000000-ABDE-4AE0-A28E-5ED4F52F6C27}"/>
            </c:ext>
          </c:extLst>
        </c:ser>
        <c:ser>
          <c:idx val="1"/>
          <c:order val="1"/>
          <c:spPr>
            <a:solidFill>
              <a:schemeClr val="accent2"/>
            </a:solidFill>
            <a:ln>
              <a:noFill/>
            </a:ln>
            <a:effectLst/>
            <a:sp3d/>
          </c:spPr>
          <c:invertIfNegative val="0"/>
          <c:cat>
            <c:strRef>
              <c:f>Sheet1!$A$1:$A$16</c:f>
              <c:strCache>
                <c:ptCount val="16"/>
                <c:pt idx="0">
                  <c:v>Monthly Budget </c:v>
                </c:pt>
                <c:pt idx="3">
                  <c:v>Mortgage</c:v>
                </c:pt>
                <c:pt idx="4">
                  <c:v>electric</c:v>
                </c:pt>
                <c:pt idx="5">
                  <c:v>gas</c:v>
                </c:pt>
                <c:pt idx="6">
                  <c:v>phone</c:v>
                </c:pt>
                <c:pt idx="7">
                  <c:v>internet</c:v>
                </c:pt>
                <c:pt idx="8">
                  <c:v>home depot</c:v>
                </c:pt>
                <c:pt idx="9">
                  <c:v>capital one</c:v>
                </c:pt>
                <c:pt idx="10">
                  <c:v>car insurance</c:v>
                </c:pt>
                <c:pt idx="11">
                  <c:v>food</c:v>
                </c:pt>
                <c:pt idx="12">
                  <c:v>water</c:v>
                </c:pt>
                <c:pt idx="13">
                  <c:v>sewer</c:v>
                </c:pt>
                <c:pt idx="14">
                  <c:v>school loan</c:v>
                </c:pt>
                <c:pt idx="15">
                  <c:v>Total</c:v>
                </c:pt>
              </c:strCache>
            </c:strRef>
          </c:cat>
          <c:val>
            <c:numRef>
              <c:f>Sheet1!$C$1:$C$16</c:f>
              <c:numCache>
                <c:formatCode>General</c:formatCode>
                <c:ptCount val="16"/>
              </c:numCache>
            </c:numRef>
          </c:val>
          <c:extLst>
            <c:ext xmlns:c16="http://schemas.microsoft.com/office/drawing/2014/chart" uri="{C3380CC4-5D6E-409C-BE32-E72D297353CC}">
              <c16:uniqueId val="{00000001-ABDE-4AE0-A28E-5ED4F52F6C27}"/>
            </c:ext>
          </c:extLst>
        </c:ser>
        <c:ser>
          <c:idx val="2"/>
          <c:order val="2"/>
          <c:spPr>
            <a:solidFill>
              <a:schemeClr val="accent3"/>
            </a:solidFill>
            <a:ln>
              <a:noFill/>
            </a:ln>
            <a:effectLst/>
            <a:sp3d/>
          </c:spPr>
          <c:invertIfNegative val="0"/>
          <c:cat>
            <c:strRef>
              <c:f>Sheet1!$A$1:$A$16</c:f>
              <c:strCache>
                <c:ptCount val="16"/>
                <c:pt idx="0">
                  <c:v>Monthly Budget </c:v>
                </c:pt>
                <c:pt idx="3">
                  <c:v>Mortgage</c:v>
                </c:pt>
                <c:pt idx="4">
                  <c:v>electric</c:v>
                </c:pt>
                <c:pt idx="5">
                  <c:v>gas</c:v>
                </c:pt>
                <c:pt idx="6">
                  <c:v>phone</c:v>
                </c:pt>
                <c:pt idx="7">
                  <c:v>internet</c:v>
                </c:pt>
                <c:pt idx="8">
                  <c:v>home depot</c:v>
                </c:pt>
                <c:pt idx="9">
                  <c:v>capital one</c:v>
                </c:pt>
                <c:pt idx="10">
                  <c:v>car insurance</c:v>
                </c:pt>
                <c:pt idx="11">
                  <c:v>food</c:v>
                </c:pt>
                <c:pt idx="12">
                  <c:v>water</c:v>
                </c:pt>
                <c:pt idx="13">
                  <c:v>sewer</c:v>
                </c:pt>
                <c:pt idx="14">
                  <c:v>school loan</c:v>
                </c:pt>
                <c:pt idx="15">
                  <c:v>Total</c:v>
                </c:pt>
              </c:strCache>
            </c:strRef>
          </c:cat>
          <c:val>
            <c:numRef>
              <c:f>Sheet1!$D$1:$D$16</c:f>
              <c:numCache>
                <c:formatCode>General</c:formatCode>
                <c:ptCount val="16"/>
              </c:numCache>
            </c:numRef>
          </c:val>
          <c:extLst>
            <c:ext xmlns:c16="http://schemas.microsoft.com/office/drawing/2014/chart" uri="{C3380CC4-5D6E-409C-BE32-E72D297353CC}">
              <c16:uniqueId val="{00000002-ABDE-4AE0-A28E-5ED4F52F6C27}"/>
            </c:ext>
          </c:extLst>
        </c:ser>
        <c:ser>
          <c:idx val="3"/>
          <c:order val="3"/>
          <c:spPr>
            <a:solidFill>
              <a:schemeClr val="accent4"/>
            </a:solidFill>
            <a:ln>
              <a:noFill/>
            </a:ln>
            <a:effectLst/>
            <a:sp3d/>
          </c:spPr>
          <c:invertIfNegative val="0"/>
          <c:cat>
            <c:strRef>
              <c:f>Sheet1!$A$1:$A$16</c:f>
              <c:strCache>
                <c:ptCount val="16"/>
                <c:pt idx="0">
                  <c:v>Monthly Budget </c:v>
                </c:pt>
                <c:pt idx="3">
                  <c:v>Mortgage</c:v>
                </c:pt>
                <c:pt idx="4">
                  <c:v>electric</c:v>
                </c:pt>
                <c:pt idx="5">
                  <c:v>gas</c:v>
                </c:pt>
                <c:pt idx="6">
                  <c:v>phone</c:v>
                </c:pt>
                <c:pt idx="7">
                  <c:v>internet</c:v>
                </c:pt>
                <c:pt idx="8">
                  <c:v>home depot</c:v>
                </c:pt>
                <c:pt idx="9">
                  <c:v>capital one</c:v>
                </c:pt>
                <c:pt idx="10">
                  <c:v>car insurance</c:v>
                </c:pt>
                <c:pt idx="11">
                  <c:v>food</c:v>
                </c:pt>
                <c:pt idx="12">
                  <c:v>water</c:v>
                </c:pt>
                <c:pt idx="13">
                  <c:v>sewer</c:v>
                </c:pt>
                <c:pt idx="14">
                  <c:v>school loan</c:v>
                </c:pt>
                <c:pt idx="15">
                  <c:v>Total</c:v>
                </c:pt>
              </c:strCache>
            </c:strRef>
          </c:cat>
          <c:val>
            <c:numRef>
              <c:f>Sheet1!$E$1:$E$16</c:f>
              <c:numCache>
                <c:formatCode>General</c:formatCode>
                <c:ptCount val="16"/>
              </c:numCache>
            </c:numRef>
          </c:val>
          <c:extLst>
            <c:ext xmlns:c16="http://schemas.microsoft.com/office/drawing/2014/chart" uri="{C3380CC4-5D6E-409C-BE32-E72D297353CC}">
              <c16:uniqueId val="{00000003-ABDE-4AE0-A28E-5ED4F52F6C27}"/>
            </c:ext>
          </c:extLst>
        </c:ser>
        <c:dLbls>
          <c:showLegendKey val="0"/>
          <c:showVal val="0"/>
          <c:showCatName val="0"/>
          <c:showSerName val="0"/>
          <c:showPercent val="0"/>
          <c:showBubbleSize val="0"/>
        </c:dLbls>
        <c:gapWidth val="150"/>
        <c:shape val="box"/>
        <c:axId val="453481352"/>
        <c:axId val="453475120"/>
        <c:axId val="0"/>
      </c:bar3DChart>
      <c:catAx>
        <c:axId val="453481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475120"/>
        <c:crosses val="autoZero"/>
        <c:auto val="1"/>
        <c:lblAlgn val="ctr"/>
        <c:lblOffset val="100"/>
        <c:noMultiLvlLbl val="0"/>
      </c:catAx>
      <c:valAx>
        <c:axId val="453475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481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Sheet1!$I$1</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D40-4F59-8D14-5C881A449E0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D40-4F59-8D14-5C881A449E0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D40-4F59-8D14-5C881A449E0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D40-4F59-8D14-5C881A449E0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D40-4F59-8D14-5C881A449E0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D40-4F59-8D14-5C881A449E0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D40-4F59-8D14-5C881A449E0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D40-4F59-8D14-5C881A449E0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D40-4F59-8D14-5C881A449E01}"/>
              </c:ext>
            </c:extLst>
          </c:dPt>
          <c:cat>
            <c:strRef>
              <c:f>Sheet1!$H$3:$H$11</c:f>
              <c:strCache>
                <c:ptCount val="5"/>
                <c:pt idx="0">
                  <c:v>Pay </c:v>
                </c:pt>
                <c:pt idx="1">
                  <c:v>after taxes</c:v>
                </c:pt>
                <c:pt idx="3">
                  <c:v>Bills </c:v>
                </c:pt>
                <c:pt idx="4">
                  <c:v>after bills</c:v>
                </c:pt>
              </c:strCache>
            </c:strRef>
          </c:cat>
          <c:val>
            <c:numRef>
              <c:f>Sheet1!$I$3:$I$11</c:f>
              <c:numCache>
                <c:formatCode>_("$"* #,##0.00_);_("$"* \(#,##0.00\);_("$"* "-"??_);_(@_)</c:formatCode>
                <c:ptCount val="9"/>
                <c:pt idx="0">
                  <c:v>4994.04</c:v>
                </c:pt>
                <c:pt idx="1">
                  <c:v>3745.53</c:v>
                </c:pt>
                <c:pt idx="3">
                  <c:v>2085</c:v>
                </c:pt>
                <c:pt idx="4">
                  <c:v>1660.53</c:v>
                </c:pt>
              </c:numCache>
            </c:numRef>
          </c:val>
          <c:extLst>
            <c:ext xmlns:c16="http://schemas.microsoft.com/office/drawing/2014/chart" uri="{C3380CC4-5D6E-409C-BE32-E72D297353CC}">
              <c16:uniqueId val="{00000012-0D40-4F59-8D14-5C881A449E01}"/>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1"/>
                <c:order val="1"/>
                <c:tx>
                  <c:strRef>
                    <c:extLst>
                      <c:ext uri="{02D57815-91ED-43cb-92C2-25804820EDAC}">
                        <c15:formulaRef>
                          <c15:sqref>Sheet1!$J$1</c15:sqref>
                        </c15:formulaRef>
                      </c:ext>
                    </c:extLst>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4-0D40-4F59-8D14-5C881A449E0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6-0D40-4F59-8D14-5C881A449E0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8-0D40-4F59-8D14-5C881A449E0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A-0D40-4F59-8D14-5C881A449E0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C-0D40-4F59-8D14-5C881A449E0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E-0D40-4F59-8D14-5C881A449E0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0-0D40-4F59-8D14-5C881A449E0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2-0D40-4F59-8D14-5C881A449E0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4-0D40-4F59-8D14-5C881A449E01}"/>
                    </c:ext>
                  </c:extLst>
                </c:dPt>
                <c:cat>
                  <c:strRef>
                    <c:extLst>
                      <c:ext uri="{02D57815-91ED-43cb-92C2-25804820EDAC}">
                        <c15:formulaRef>
                          <c15:sqref>Sheet1!$H$3:$H$11</c15:sqref>
                        </c15:formulaRef>
                      </c:ext>
                    </c:extLst>
                    <c:strCache>
                      <c:ptCount val="5"/>
                      <c:pt idx="0">
                        <c:v>Pay </c:v>
                      </c:pt>
                      <c:pt idx="1">
                        <c:v>after taxes</c:v>
                      </c:pt>
                      <c:pt idx="3">
                        <c:v>Bills </c:v>
                      </c:pt>
                      <c:pt idx="4">
                        <c:v>after bills</c:v>
                      </c:pt>
                    </c:strCache>
                  </c:strRef>
                </c:cat>
                <c:val>
                  <c:numRef>
                    <c:extLst>
                      <c:ext uri="{02D57815-91ED-43cb-92C2-25804820EDAC}">
                        <c15:formulaRef>
                          <c15:sqref>Sheet1!$J$3:$J$11</c15:sqref>
                        </c15:formulaRef>
                      </c:ext>
                    </c:extLst>
                    <c:numCache>
                      <c:formatCode>General</c:formatCode>
                      <c:ptCount val="9"/>
                    </c:numCache>
                  </c:numRef>
                </c:val>
                <c:extLst>
                  <c:ext xmlns:c16="http://schemas.microsoft.com/office/drawing/2014/chart" uri="{C3380CC4-5D6E-409C-BE32-E72D297353CC}">
                    <c16:uniqueId val="{00000025-0D40-4F59-8D14-5C881A449E01}"/>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Sheet1!$K$1</c15:sqref>
                        </c15:formulaRef>
                      </c:ext>
                    </c:extLst>
                    <c:strCache>
                      <c:ptCount val="1"/>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7-0D40-4F59-8D14-5C881A449E01}"/>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9-0D40-4F59-8D14-5C881A449E01}"/>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B-0D40-4F59-8D14-5C881A449E01}"/>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D-0D40-4F59-8D14-5C881A449E01}"/>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F-0D40-4F59-8D14-5C881A449E01}"/>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1-0D40-4F59-8D14-5C881A449E01}"/>
                    </c:ext>
                  </c:extLst>
                </c:dPt>
                <c:dPt>
                  <c:idx val="6"/>
                  <c:bubble3D val="0"/>
                  <c:spPr>
                    <a:solidFill>
                      <a:schemeClr val="accent1">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33-0D40-4F59-8D14-5C881A449E01}"/>
                    </c:ext>
                  </c:extLst>
                </c:dPt>
                <c:dPt>
                  <c:idx val="7"/>
                  <c:bubble3D val="0"/>
                  <c:spPr>
                    <a:solidFill>
                      <a:schemeClr val="accent2">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35-0D40-4F59-8D14-5C881A449E01}"/>
                    </c:ext>
                  </c:extLst>
                </c:dPt>
                <c:dPt>
                  <c:idx val="8"/>
                  <c:bubble3D val="0"/>
                  <c:spPr>
                    <a:solidFill>
                      <a:schemeClr val="accent3">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37-0D40-4F59-8D14-5C881A449E01}"/>
                    </c:ext>
                  </c:extLst>
                </c:dPt>
                <c:cat>
                  <c:strRef>
                    <c:extLst xmlns:c15="http://schemas.microsoft.com/office/drawing/2012/chart">
                      <c:ext xmlns:c15="http://schemas.microsoft.com/office/drawing/2012/chart" uri="{02D57815-91ED-43cb-92C2-25804820EDAC}">
                        <c15:formulaRef>
                          <c15:sqref>Sheet1!$H$3:$H$11</c15:sqref>
                        </c15:formulaRef>
                      </c:ext>
                    </c:extLst>
                    <c:strCache>
                      <c:ptCount val="5"/>
                      <c:pt idx="0">
                        <c:v>Pay </c:v>
                      </c:pt>
                      <c:pt idx="1">
                        <c:v>after taxes</c:v>
                      </c:pt>
                      <c:pt idx="3">
                        <c:v>Bills </c:v>
                      </c:pt>
                      <c:pt idx="4">
                        <c:v>after bills</c:v>
                      </c:pt>
                    </c:strCache>
                  </c:strRef>
                </c:cat>
                <c:val>
                  <c:numRef>
                    <c:extLst xmlns:c15="http://schemas.microsoft.com/office/drawing/2012/chart">
                      <c:ext xmlns:c15="http://schemas.microsoft.com/office/drawing/2012/chart" uri="{02D57815-91ED-43cb-92C2-25804820EDAC}">
                        <c15:formulaRef>
                          <c15:sqref>Sheet1!$K$3:$K$11</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38-0D40-4F59-8D14-5C881A449E01}"/>
                  </c:ext>
                </c:extLst>
              </c15:ser>
            </c15:filteredPieSeries>
          </c:ext>
        </c:extLst>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4-11T13:01:38.686" idx="1">
    <p:pos x="10" y="10"/>
    <p:text>My loan project is to help figure out how i repay my student loansafter i graduate. Although this is the beginning, because I plan on enrolling for my bachalor's after my assosiate's is completed</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4-11T13:04:12.485" idx="2">
    <p:pos x="10" y="10"/>
    <p:text>budgetting for the future can be tough, because you do not yet have the job and you do not know what exactly you will be making. But, starting early to make a plan to repay can help with stress in the long run. At this point in my life if I had to repay I know I am not financially ready to do so.</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4-11T13:07:48.019" idx="3">
    <p:pos x="10" y="10"/>
    <p:text>After graduation and finding my career, if the reviews are correct for my state I should be able to budget monthly and repay with no problem.</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4-11T13:08:56.973" idx="4">
    <p:pos x="10" y="10"/>
    <p:text>My budget I have now and my monthly exspenses do not come close to each other, I usually have a budget plan and pay everything at the minimum. Hopefully after graduation and finding a higher paying career I will not have to budget as much and can pay more then just the minimum amount.</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4-11T13:11:48.465" idx="5">
    <p:pos x="10" y="10"/>
    <p:text>These are my current loan amounts and as I said before I am not finish with school I do want to return, which will only increase my cost. If I was to start paying right now my monthly amount will be at 250.00 and after the next round of school it will be more.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4-11T13:16:51.515" idx="6">
    <p:pos x="10" y="10"/>
    <p:text>This monthly amount will hopefully  be the largest amount I will have to pay after school is completely over.</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4-11T13:21:44.113" idx="7">
    <p:pos x="10" y="10"/>
    <p:text>My future loan total evaluation was very shocking to me. I never realized or even tried to calculate all the loans to see the outragous total. This is why my project got the name of My forever loan.</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4-11T13:23:39.286" idx="8">
    <p:pos x="10" y="10"/>
    <p:text>I love how interest works, I found it completely amazing how the different years and different monthly payments can change the amount of the loan total.</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4-11T13:25:05.537" idx="9">
    <p:pos x="10" y="10"/>
    <p:text>When it comes to an ideal payment, having my loan forgiven and my loans wiped away would be the ideal situation to happen to me, But I live in the real world and our education is not free. So after school for the following ten years I will do my best to repay the loans as quickly as possible. I truely believe I will find my dream career after all my hard work and it will pay off. I am hoping I willnot have to use the full 10 years to repay the loans, but in the end it will all be worth it. If I had to repay starting today I could not pay more than $50.00 per month and with that in mind hopefully after school is over I will be able to afford the calculated monthly amount they have set for me at $250.00 or above.</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4/23/2018</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4/23/2018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4/23/2018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4/23/2018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4/23/2018</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4/23/2018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4/23/2018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4/23/2018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4/23/2018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4/23/2018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4/23/2018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4/23/2018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comments" Target="../comments/comment9.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hyperlink" Target="http://commons.wikimedia.org/wiki/File:Money_Cash.jpg" TargetMode="Externa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comments" Target="../comments/commen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comments" Target="../comments/commen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comments" Target="../comments/comment4.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comments" Target="../comments/commen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creativecommons.org/licenses/by-nc/3.0/" TargetMode="External"/><Relationship Id="rId5" Type="http://schemas.openxmlformats.org/officeDocument/2006/relationships/hyperlink" Target="https://campbele.wordpress.com/2016/06/28/10-years-ago/"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comments" Target="../comments/comment7.xml"/><Relationship Id="rId5" Type="http://schemas.openxmlformats.org/officeDocument/2006/relationships/image" Target="../media/image4.png"/><Relationship Id="rId4" Type="http://schemas.openxmlformats.org/officeDocument/2006/relationships/image" Target="../media/image6.tmp"/></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comments" Target="../comments/commen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Forever Loan</a:t>
            </a:r>
          </a:p>
        </p:txBody>
      </p:sp>
      <p:sp>
        <p:nvSpPr>
          <p:cNvPr id="3" name="Subtitle 2"/>
          <p:cNvSpPr>
            <a:spLocks noGrp="1"/>
          </p:cNvSpPr>
          <p:nvPr>
            <p:ph type="subTitle" idx="1"/>
          </p:nvPr>
        </p:nvSpPr>
        <p:spPr/>
        <p:txBody>
          <a:bodyPr/>
          <a:lstStyle/>
          <a:p>
            <a:r>
              <a:rPr lang="en-US" dirty="0"/>
              <a:t>Shay Flora</a:t>
            </a:r>
          </a:p>
          <a:p>
            <a:r>
              <a:rPr lang="en-US" dirty="0"/>
              <a:t>Math-201</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1" y="1701800"/>
            <a:ext cx="3351927" cy="965200"/>
          </a:xfrm>
        </p:spPr>
        <p:txBody>
          <a:bodyPr/>
          <a:lstStyle/>
          <a:p>
            <a:r>
              <a:rPr lang="en-US" dirty="0"/>
              <a:t>Ideal payment 	</a:t>
            </a:r>
          </a:p>
        </p:txBody>
      </p:sp>
      <p:sp>
        <p:nvSpPr>
          <p:cNvPr id="4" name="Text Placeholder 3"/>
          <p:cNvSpPr>
            <a:spLocks noGrp="1"/>
          </p:cNvSpPr>
          <p:nvPr>
            <p:ph type="body" sz="half" idx="2"/>
          </p:nvPr>
        </p:nvSpPr>
        <p:spPr>
          <a:xfrm>
            <a:off x="4113212" y="1695174"/>
            <a:ext cx="7620000" cy="4267200"/>
          </a:xfrm>
        </p:spPr>
        <p:txBody>
          <a:bodyPr/>
          <a:lstStyle/>
          <a:p>
            <a:r>
              <a:rPr lang="en-US" dirty="0"/>
              <a:t>My ideal payment would be, having the state forgive all my loans and wipe my debt clean. Since that is not an option I see in the future I must learn to calculate in this extra large payment to my finances after I finish school. I have already started to calculate what I can afford, as of now if I was not to get a new job and stay at my current position I would only be able to afford $50.00 per month, which would take longer then the 10 years to repay. Now, if I got a new job with in the field I receive my degree in the pay is considerably higher, so in that case I would be able to pay back the loan at the recommended amount of $250.00 per month and still be able to breath and pay all my other bills with ease. Although I have also decided to continue school after this degree and go for my bachelor’s degree, so there will be another set of loans and a higher pay back amount I assume. </a:t>
            </a:r>
          </a:p>
        </p:txBody>
      </p:sp>
      <p:pic>
        <p:nvPicPr>
          <p:cNvPr id="6" name="Content Placeholder 5">
            <a:extLst>
              <a:ext uri="{FF2B5EF4-FFF2-40B4-BE49-F238E27FC236}">
                <a16:creationId xmlns:a16="http://schemas.microsoft.com/office/drawing/2014/main" id="{59E62BCF-8DB6-4F23-B6CC-CB158AA2E53F}"/>
              </a:ext>
            </a:extLst>
          </p:cNvPr>
          <p:cNvPicPr>
            <a:picLocks noGrp="1" noChangeAspect="1"/>
          </p:cNvPicPr>
          <p:nvPr>
            <p:ph idx="1"/>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977" y="3288255"/>
            <a:ext cx="3793435" cy="3039893"/>
          </a:xfrm>
        </p:spPr>
      </p:pic>
      <p:pic>
        <p:nvPicPr>
          <p:cNvPr id="3" name="Recorded Sound">
            <a:hlinkClick r:id="" action="ppaction://media"/>
            <a:extLst>
              <a:ext uri="{FF2B5EF4-FFF2-40B4-BE49-F238E27FC236}">
                <a16:creationId xmlns:a16="http://schemas.microsoft.com/office/drawing/2014/main" id="{01215CB6-052F-4D25-9C9A-E7CB6B4B362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89613" y="3124200"/>
            <a:ext cx="609600" cy="609600"/>
          </a:xfrm>
          <a:prstGeom prst="rect">
            <a:avLst/>
          </a:prstGeom>
        </p:spPr>
      </p:pic>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7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Introduction</a:t>
            </a:r>
          </a:p>
        </p:txBody>
      </p:sp>
      <p:sp>
        <p:nvSpPr>
          <p:cNvPr id="14" name="Content Placeholder 13"/>
          <p:cNvSpPr>
            <a:spLocks noGrp="1"/>
          </p:cNvSpPr>
          <p:nvPr>
            <p:ph idx="1"/>
          </p:nvPr>
        </p:nvSpPr>
        <p:spPr/>
        <p:txBody>
          <a:bodyPr/>
          <a:lstStyle/>
          <a:p>
            <a:pPr marL="0" indent="0">
              <a:buNone/>
            </a:pPr>
            <a:r>
              <a:rPr lang="en-US" dirty="0"/>
              <a:t>My forever loan project is to help me figure out how I will repay my students loans after I graduate. I am calling this forever loan because looking at the amount already and knowing I will be going back for another degree once I’m done with my associates degree now. Which will only add more money to the total and it feels like I will never have the loan paid off. </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Budgeting for the goal</a:t>
            </a:r>
          </a:p>
        </p:txBody>
      </p:sp>
      <p:sp>
        <p:nvSpPr>
          <p:cNvPr id="3" name="Content Placeholder 2">
            <a:extLst>
              <a:ext uri="{FF2B5EF4-FFF2-40B4-BE49-F238E27FC236}">
                <a16:creationId xmlns:a16="http://schemas.microsoft.com/office/drawing/2014/main" id="{3A7A2F40-1093-4B18-B411-E9099053179D}"/>
              </a:ext>
            </a:extLst>
          </p:cNvPr>
          <p:cNvSpPr>
            <a:spLocks noGrp="1"/>
          </p:cNvSpPr>
          <p:nvPr>
            <p:ph idx="1"/>
          </p:nvPr>
        </p:nvSpPr>
        <p:spPr/>
        <p:txBody>
          <a:bodyPr/>
          <a:lstStyle/>
          <a:p>
            <a:pPr marL="0" indent="0">
              <a:buNone/>
            </a:pPr>
            <a:r>
              <a:rPr lang="en-US" dirty="0"/>
              <a:t>Most of the time people go to school to better their education to further their career, which makes more income. With furthering your education comes at a price, education is not cheap, but is worth it in the end. As you finish college and prepare for a career you have to remember you still have a loan to repay, so preparing early can save you stress later on. I believe the #1 question when starting or even finishing school is will I be able to pay back this loan. My concern is will the monthly payment fit into my budget, will my new job give me enough income to repay comfortably?</a:t>
            </a:r>
          </a:p>
        </p:txBody>
      </p:sp>
      <p:pic>
        <p:nvPicPr>
          <p:cNvPr id="4" name="math201 portfolio proj">
            <a:hlinkClick r:id="" action="ppaction://media"/>
            <a:extLst>
              <a:ext uri="{FF2B5EF4-FFF2-40B4-BE49-F238E27FC236}">
                <a16:creationId xmlns:a16="http://schemas.microsoft.com/office/drawing/2014/main" id="{9B7A64F6-E360-4CD2-B62E-2CCA74CF7A4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89613" y="3124200"/>
            <a:ext cx="609600" cy="609600"/>
          </a:xfrm>
          <a:prstGeom prst="rect">
            <a:avLst/>
          </a:prstGeom>
        </p:spPr>
      </p:pic>
    </p:spTree>
    <p:extLst>
      <p:ext uri="{BB962C8B-B14F-4D97-AF65-F5344CB8AC3E}">
        <p14:creationId xmlns:p14="http://schemas.microsoft.com/office/powerpoint/2010/main" val="3347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8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Salary after graduation</a:t>
            </a:r>
          </a:p>
        </p:txBody>
      </p:sp>
      <p:sp>
        <p:nvSpPr>
          <p:cNvPr id="5" name="Content Placeholder 4"/>
          <p:cNvSpPr>
            <a:spLocks noGrp="1"/>
          </p:cNvSpPr>
          <p:nvPr>
            <p:ph sz="half" idx="1"/>
          </p:nvPr>
        </p:nvSpPr>
        <p:spPr>
          <a:xfrm>
            <a:off x="379412" y="2379870"/>
            <a:ext cx="5129504" cy="3792330"/>
          </a:xfrm>
        </p:spPr>
        <p:txBody>
          <a:bodyPr/>
          <a:lstStyle/>
          <a:p>
            <a:r>
              <a:rPr lang="en-US" dirty="0"/>
              <a:t>Average Yearly $59,928.5</a:t>
            </a:r>
          </a:p>
          <a:p>
            <a:r>
              <a:rPr lang="en-US" dirty="0"/>
              <a:t>Average Monthly $4,994.04</a:t>
            </a:r>
          </a:p>
          <a:p>
            <a:r>
              <a:rPr lang="en-US" dirty="0"/>
              <a:t>After Taxes $ 3,745.53</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668333623"/>
              </p:ext>
            </p:extLst>
          </p:nvPr>
        </p:nvGraphicFramePr>
        <p:xfrm>
          <a:off x="5942012" y="1701800"/>
          <a:ext cx="5332650" cy="2489200"/>
        </p:xfrm>
        <a:graphic>
          <a:graphicData uri="http://schemas.openxmlformats.org/drawingml/2006/table">
            <a:tbl>
              <a:tblPr firstRow="1" bandRow="1">
                <a:tableStyleId>{69012ECD-51FC-41F1-AA8D-1B2483CD663E}</a:tableStyleId>
              </a:tblPr>
              <a:tblGrid>
                <a:gridCol w="1600200">
                  <a:extLst>
                    <a:ext uri="{9D8B030D-6E8A-4147-A177-3AD203B41FA5}">
                      <a16:colId xmlns:a16="http://schemas.microsoft.com/office/drawing/2014/main" val="20000"/>
                    </a:ext>
                  </a:extLst>
                </a:gridCol>
                <a:gridCol w="1805675">
                  <a:extLst>
                    <a:ext uri="{9D8B030D-6E8A-4147-A177-3AD203B41FA5}">
                      <a16:colId xmlns:a16="http://schemas.microsoft.com/office/drawing/2014/main" val="20001"/>
                    </a:ext>
                  </a:extLst>
                </a:gridCol>
                <a:gridCol w="1926775">
                  <a:extLst>
                    <a:ext uri="{9D8B030D-6E8A-4147-A177-3AD203B41FA5}">
                      <a16:colId xmlns:a16="http://schemas.microsoft.com/office/drawing/2014/main" val="20002"/>
                    </a:ext>
                  </a:extLst>
                </a:gridCol>
              </a:tblGrid>
              <a:tr h="322118">
                <a:tc>
                  <a:txBody>
                    <a:bodyPr/>
                    <a:lstStyle/>
                    <a:p>
                      <a:r>
                        <a:rPr lang="en-US" dirty="0"/>
                        <a:t>Resource</a:t>
                      </a:r>
                    </a:p>
                  </a:txBody>
                  <a:tcPr anchor="ctr"/>
                </a:tc>
                <a:tc>
                  <a:txBody>
                    <a:bodyPr/>
                    <a:lstStyle/>
                    <a:p>
                      <a:pPr algn="ctr"/>
                      <a:r>
                        <a:rPr lang="en-US" dirty="0"/>
                        <a:t>Google</a:t>
                      </a:r>
                    </a:p>
                  </a:txBody>
                  <a:tcPr anchor="ctr"/>
                </a:tc>
                <a:tc>
                  <a:txBody>
                    <a:bodyPr/>
                    <a:lstStyle/>
                    <a:p>
                      <a:pPr algn="ctr"/>
                      <a:r>
                        <a:rPr lang="en-US" dirty="0"/>
                        <a:t>Glassdoor</a:t>
                      </a:r>
                    </a:p>
                  </a:txBody>
                  <a:tcPr anchor="ctr"/>
                </a:tc>
                <a:extLst>
                  <a:ext uri="{0D108BD9-81ED-4DB2-BD59-A6C34878D82A}">
                    <a16:rowId xmlns:a16="http://schemas.microsoft.com/office/drawing/2014/main" val="10000"/>
                  </a:ext>
                </a:extLst>
              </a:tr>
              <a:tr h="1117600">
                <a:tc>
                  <a:txBody>
                    <a:bodyPr/>
                    <a:lstStyle/>
                    <a:p>
                      <a:r>
                        <a:rPr lang="en-US" dirty="0"/>
                        <a:t>Yearly</a:t>
                      </a:r>
                    </a:p>
                  </a:txBody>
                  <a:tcPr anchor="ctr"/>
                </a:tc>
                <a:tc>
                  <a:txBody>
                    <a:bodyPr/>
                    <a:lstStyle/>
                    <a:p>
                      <a:pPr algn="ctr"/>
                      <a:r>
                        <a:rPr lang="en-US" dirty="0"/>
                        <a:t>60,677</a:t>
                      </a:r>
                    </a:p>
                  </a:txBody>
                  <a:tcPr anchor="ctr"/>
                </a:tc>
                <a:tc>
                  <a:txBody>
                    <a:bodyPr/>
                    <a:lstStyle/>
                    <a:p>
                      <a:pPr algn="ctr"/>
                      <a:r>
                        <a:rPr lang="en-US" dirty="0"/>
                        <a:t>59,180</a:t>
                      </a:r>
                    </a:p>
                  </a:txBody>
                  <a:tcPr anchor="ctr"/>
                </a:tc>
                <a:extLst>
                  <a:ext uri="{0D108BD9-81ED-4DB2-BD59-A6C34878D82A}">
                    <a16:rowId xmlns:a16="http://schemas.microsoft.com/office/drawing/2014/main" val="10001"/>
                  </a:ext>
                </a:extLst>
              </a:tr>
              <a:tr h="322118">
                <a:tc>
                  <a:txBody>
                    <a:bodyPr/>
                    <a:lstStyle/>
                    <a:p>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2"/>
                  </a:ext>
                </a:extLst>
              </a:tr>
              <a:tr h="322118">
                <a:tc>
                  <a:txBody>
                    <a:bodyPr/>
                    <a:lstStyle/>
                    <a:p>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3"/>
                  </a:ext>
                </a:extLst>
              </a:tr>
            </a:tbl>
          </a:graphicData>
        </a:graphic>
      </p:graphicFrame>
      <p:pic>
        <p:nvPicPr>
          <p:cNvPr id="3" name="Recorded Sound">
            <a:hlinkClick r:id="" action="ppaction://media"/>
            <a:extLst>
              <a:ext uri="{FF2B5EF4-FFF2-40B4-BE49-F238E27FC236}">
                <a16:creationId xmlns:a16="http://schemas.microsoft.com/office/drawing/2014/main" id="{01810491-3F5F-4114-B921-7959508F7A9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89613" y="3124200"/>
            <a:ext cx="609600" cy="609600"/>
          </a:xfrm>
          <a:prstGeom prst="rect">
            <a:avLst/>
          </a:prstGeom>
        </p:spPr>
      </p:pic>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4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BF4D-2E97-4195-B1D6-52A15CF1C77D}"/>
              </a:ext>
            </a:extLst>
          </p:cNvPr>
          <p:cNvSpPr>
            <a:spLocks noGrp="1"/>
          </p:cNvSpPr>
          <p:nvPr>
            <p:ph type="title"/>
          </p:nvPr>
        </p:nvSpPr>
        <p:spPr/>
        <p:txBody>
          <a:bodyPr/>
          <a:lstStyle/>
          <a:p>
            <a:r>
              <a:rPr lang="en-US" dirty="0"/>
              <a:t>Monthly expenses &amp; Salaries </a:t>
            </a:r>
          </a:p>
        </p:txBody>
      </p:sp>
      <p:graphicFrame>
        <p:nvGraphicFramePr>
          <p:cNvPr id="10" name="Content Placeholder 9">
            <a:extLst>
              <a:ext uri="{FF2B5EF4-FFF2-40B4-BE49-F238E27FC236}">
                <a16:creationId xmlns:a16="http://schemas.microsoft.com/office/drawing/2014/main" id="{E989B5D4-CF6D-4747-9352-F13AF7ACBE81}"/>
              </a:ext>
            </a:extLst>
          </p:cNvPr>
          <p:cNvGraphicFramePr>
            <a:graphicFrameLocks noGrp="1"/>
          </p:cNvGraphicFramePr>
          <p:nvPr>
            <p:ph idx="1"/>
            <p:extLst>
              <p:ext uri="{D42A27DB-BD31-4B8C-83A1-F6EECF244321}">
                <p14:modId xmlns:p14="http://schemas.microsoft.com/office/powerpoint/2010/main" val="3596611216"/>
              </p:ext>
            </p:extLst>
          </p:nvPr>
        </p:nvGraphicFramePr>
        <p:xfrm>
          <a:off x="608013" y="1701800"/>
          <a:ext cx="6172200" cy="447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FA70EC02-A125-4417-9300-889606D9DAB2}"/>
              </a:ext>
            </a:extLst>
          </p:cNvPr>
          <p:cNvGraphicFramePr>
            <a:graphicFrameLocks/>
          </p:cNvGraphicFramePr>
          <p:nvPr>
            <p:extLst>
              <p:ext uri="{D42A27DB-BD31-4B8C-83A1-F6EECF244321}">
                <p14:modId xmlns:p14="http://schemas.microsoft.com/office/powerpoint/2010/main" val="4222974564"/>
              </p:ext>
            </p:extLst>
          </p:nvPr>
        </p:nvGraphicFramePr>
        <p:xfrm>
          <a:off x="7618412" y="2438400"/>
          <a:ext cx="340995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3" name="Recorded Sound">
            <a:hlinkClick r:id="" action="ppaction://media"/>
            <a:extLst>
              <a:ext uri="{FF2B5EF4-FFF2-40B4-BE49-F238E27FC236}">
                <a16:creationId xmlns:a16="http://schemas.microsoft.com/office/drawing/2014/main" id="{84820A3B-AF44-4105-8841-DD85A46533D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89613" y="3124200"/>
            <a:ext cx="609600" cy="609600"/>
          </a:xfrm>
          <a:prstGeom prst="rect">
            <a:avLst/>
          </a:prstGeom>
        </p:spPr>
      </p:pic>
    </p:spTree>
    <p:extLst>
      <p:ext uri="{BB962C8B-B14F-4D97-AF65-F5344CB8AC3E}">
        <p14:creationId xmlns:p14="http://schemas.microsoft.com/office/powerpoint/2010/main" val="168253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9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8350D-A16C-46C2-B8CA-C68AD73ACF8C}"/>
              </a:ext>
            </a:extLst>
          </p:cNvPr>
          <p:cNvSpPr>
            <a:spLocks noGrp="1"/>
          </p:cNvSpPr>
          <p:nvPr>
            <p:ph type="title"/>
          </p:nvPr>
        </p:nvSpPr>
        <p:spPr/>
        <p:txBody>
          <a:bodyPr/>
          <a:lstStyle/>
          <a:p>
            <a:r>
              <a:rPr lang="en-US" dirty="0"/>
              <a:t>Loans 		</a:t>
            </a:r>
          </a:p>
        </p:txBody>
      </p:sp>
      <p:sp>
        <p:nvSpPr>
          <p:cNvPr id="3" name="Content Placeholder 2">
            <a:extLst>
              <a:ext uri="{FF2B5EF4-FFF2-40B4-BE49-F238E27FC236}">
                <a16:creationId xmlns:a16="http://schemas.microsoft.com/office/drawing/2014/main" id="{6139A760-6FAB-48C6-8769-22A664606B38}"/>
              </a:ext>
            </a:extLst>
          </p:cNvPr>
          <p:cNvSpPr>
            <a:spLocks noGrp="1"/>
          </p:cNvSpPr>
          <p:nvPr>
            <p:ph sz="half" idx="1"/>
          </p:nvPr>
        </p:nvSpPr>
        <p:spPr/>
        <p:txBody>
          <a:bodyPr/>
          <a:lstStyle/>
          <a:p>
            <a:r>
              <a:rPr lang="en-US" dirty="0"/>
              <a:t>Current </a:t>
            </a:r>
          </a:p>
          <a:p>
            <a:r>
              <a:rPr lang="en-US" dirty="0"/>
              <a:t>3500 @ 3.8%</a:t>
            </a:r>
          </a:p>
          <a:p>
            <a:r>
              <a:rPr lang="en-US" dirty="0"/>
              <a:t>6205 @ 3.8%</a:t>
            </a:r>
          </a:p>
          <a:p>
            <a:r>
              <a:rPr lang="en-US" dirty="0"/>
              <a:t>4500 @ 4.4%</a:t>
            </a:r>
          </a:p>
          <a:p>
            <a:r>
              <a:rPr lang="en-US" dirty="0"/>
              <a:t>6069 @ 4.4%</a:t>
            </a:r>
          </a:p>
          <a:p>
            <a:r>
              <a:rPr lang="en-US" dirty="0"/>
              <a:t>3176 @ 2.7%</a:t>
            </a:r>
          </a:p>
          <a:p>
            <a:r>
              <a:rPr lang="en-US" dirty="0"/>
              <a:t>1588 @ 2.7%</a:t>
            </a:r>
          </a:p>
        </p:txBody>
      </p:sp>
      <p:sp>
        <p:nvSpPr>
          <p:cNvPr id="4" name="Content Placeholder 3">
            <a:extLst>
              <a:ext uri="{FF2B5EF4-FFF2-40B4-BE49-F238E27FC236}">
                <a16:creationId xmlns:a16="http://schemas.microsoft.com/office/drawing/2014/main" id="{9D35A555-C493-4D68-872B-6370D014D8A9}"/>
              </a:ext>
            </a:extLst>
          </p:cNvPr>
          <p:cNvSpPr>
            <a:spLocks noGrp="1"/>
          </p:cNvSpPr>
          <p:nvPr>
            <p:ph sz="half" idx="2"/>
          </p:nvPr>
        </p:nvSpPr>
        <p:spPr/>
        <p:txBody>
          <a:bodyPr/>
          <a:lstStyle/>
          <a:p>
            <a:r>
              <a:rPr lang="en-US" dirty="0"/>
              <a:t>Future</a:t>
            </a:r>
          </a:p>
          <a:p>
            <a:r>
              <a:rPr lang="en-US" dirty="0"/>
              <a:t>6205 @ 3.8%</a:t>
            </a:r>
          </a:p>
          <a:p>
            <a:r>
              <a:rPr lang="en-US" dirty="0"/>
              <a:t>3500 @ 3.8%</a:t>
            </a:r>
          </a:p>
        </p:txBody>
      </p:sp>
      <p:pic>
        <p:nvPicPr>
          <p:cNvPr id="5" name="Recorded Sound">
            <a:hlinkClick r:id="" action="ppaction://media"/>
            <a:extLst>
              <a:ext uri="{FF2B5EF4-FFF2-40B4-BE49-F238E27FC236}">
                <a16:creationId xmlns:a16="http://schemas.microsoft.com/office/drawing/2014/main" id="{3EB18B7B-F24E-4B8F-AE73-89FD17079E4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89613" y="3124200"/>
            <a:ext cx="609600" cy="609600"/>
          </a:xfrm>
          <a:prstGeom prst="rect">
            <a:avLst/>
          </a:prstGeom>
        </p:spPr>
      </p:pic>
    </p:spTree>
    <p:extLst>
      <p:ext uri="{BB962C8B-B14F-4D97-AF65-F5344CB8AC3E}">
        <p14:creationId xmlns:p14="http://schemas.microsoft.com/office/powerpoint/2010/main" val="355109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3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Loan Payments</a:t>
            </a:r>
          </a:p>
        </p:txBody>
      </p:sp>
      <p:pic>
        <p:nvPicPr>
          <p:cNvPr id="4" name="Picture 3">
            <a:extLst>
              <a:ext uri="{FF2B5EF4-FFF2-40B4-BE49-F238E27FC236}">
                <a16:creationId xmlns:a16="http://schemas.microsoft.com/office/drawing/2014/main" id="{5689317A-59F5-49D0-9378-628B50D67A7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4212" y="2362200"/>
            <a:ext cx="4800600" cy="3810000"/>
          </a:xfrm>
          <a:prstGeom prst="rect">
            <a:avLst/>
          </a:prstGeom>
        </p:spPr>
      </p:pic>
      <p:sp>
        <p:nvSpPr>
          <p:cNvPr id="5" name="TextBox 4">
            <a:extLst>
              <a:ext uri="{FF2B5EF4-FFF2-40B4-BE49-F238E27FC236}">
                <a16:creationId xmlns:a16="http://schemas.microsoft.com/office/drawing/2014/main" id="{62E92E11-A487-41A2-9E9E-57F40DD5E396}"/>
              </a:ext>
            </a:extLst>
          </p:cNvPr>
          <p:cNvSpPr txBox="1"/>
          <p:nvPr/>
        </p:nvSpPr>
        <p:spPr>
          <a:xfrm>
            <a:off x="684212" y="6172200"/>
            <a:ext cx="4800600" cy="230832"/>
          </a:xfrm>
          <a:prstGeom prst="rect">
            <a:avLst/>
          </a:prstGeom>
          <a:noFill/>
        </p:spPr>
        <p:txBody>
          <a:bodyPr wrap="square" rtlCol="0">
            <a:spAutoFit/>
          </a:bodyPr>
          <a:lstStyle/>
          <a:p>
            <a:r>
              <a:rPr lang="en-US" sz="900">
                <a:hlinkClick r:id="rId5" tooltip="https://campbele.wordpress.com/2016/06/28/10-years-ago/"/>
              </a:rPr>
              <a:t>This Photo</a:t>
            </a:r>
            <a:r>
              <a:rPr lang="en-US" sz="900"/>
              <a:t> by Unknown Author is licensed under </a:t>
            </a:r>
            <a:r>
              <a:rPr lang="en-US" sz="900">
                <a:hlinkClick r:id="rId6" tooltip="https://creativecommons.org/licenses/by-nc/3.0/"/>
              </a:rPr>
              <a:t>CC BY-NC</a:t>
            </a:r>
            <a:endParaRPr lang="en-US" sz="900"/>
          </a:p>
        </p:txBody>
      </p:sp>
      <p:sp>
        <p:nvSpPr>
          <p:cNvPr id="6" name="Rectangle 5">
            <a:extLst>
              <a:ext uri="{FF2B5EF4-FFF2-40B4-BE49-F238E27FC236}">
                <a16:creationId xmlns:a16="http://schemas.microsoft.com/office/drawing/2014/main" id="{3FB936EE-3F2E-42D7-BDD9-2FEC0AC2217E}"/>
              </a:ext>
            </a:extLst>
          </p:cNvPr>
          <p:cNvSpPr/>
          <p:nvPr/>
        </p:nvSpPr>
        <p:spPr>
          <a:xfrm>
            <a:off x="5143616" y="3333931"/>
            <a:ext cx="6960560"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 $351.76 Per Month</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3" name="Recorded Sound">
            <a:hlinkClick r:id="" action="ppaction://media"/>
            <a:extLst>
              <a:ext uri="{FF2B5EF4-FFF2-40B4-BE49-F238E27FC236}">
                <a16:creationId xmlns:a16="http://schemas.microsoft.com/office/drawing/2014/main" id="{73E3AD97-E236-4398-B8B7-779F905ADDF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89613" y="3124200"/>
            <a:ext cx="609600" cy="609600"/>
          </a:xfrm>
          <a:prstGeom prst="rect">
            <a:avLst/>
          </a:prstGeom>
        </p:spPr>
      </p:pic>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loan total:  </a:t>
            </a:r>
            <a:r>
              <a:rPr lang="en-US" sz="2000" dirty="0"/>
              <a:t>FV: $34,743.00 +$7,467.72 = $42,210.72</a:t>
            </a:r>
            <a:r>
              <a:rPr lang="en-US" dirty="0"/>
              <a:t> </a:t>
            </a:r>
          </a:p>
        </p:txBody>
      </p:sp>
      <p:pic>
        <p:nvPicPr>
          <p:cNvPr id="10" name="Picture 9" descr="Loan schedual - Saved">
            <a:extLst>
              <a:ext uri="{FF2B5EF4-FFF2-40B4-BE49-F238E27FC236}">
                <a16:creationId xmlns:a16="http://schemas.microsoft.com/office/drawing/2014/main" id="{29D7CDA1-31E1-4EA7-88A6-4474F3E2B0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612" y="1483139"/>
            <a:ext cx="9523413" cy="5126932"/>
          </a:xfrm>
          <a:prstGeom prst="rect">
            <a:avLst/>
          </a:prstGeom>
        </p:spPr>
      </p:pic>
      <p:pic>
        <p:nvPicPr>
          <p:cNvPr id="3" name="Recorded Sound">
            <a:hlinkClick r:id="" action="ppaction://media"/>
            <a:extLst>
              <a:ext uri="{FF2B5EF4-FFF2-40B4-BE49-F238E27FC236}">
                <a16:creationId xmlns:a16="http://schemas.microsoft.com/office/drawing/2014/main" id="{AA3C21ED-A24C-44ED-902E-694AE5E87A8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89613" y="3124200"/>
            <a:ext cx="609600" cy="609600"/>
          </a:xfrm>
          <a:prstGeom prst="rect">
            <a:avLst/>
          </a:prstGeom>
        </p:spPr>
      </p:pic>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5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3CEB90F-6071-4E18-BCC1-7E41625DEC0C}"/>
              </a:ext>
            </a:extLst>
          </p:cNvPr>
          <p:cNvGraphicFramePr>
            <a:graphicFrameLocks noGrp="1"/>
          </p:cNvGraphicFramePr>
          <p:nvPr>
            <p:extLst>
              <p:ext uri="{D42A27DB-BD31-4B8C-83A1-F6EECF244321}">
                <p14:modId xmlns:p14="http://schemas.microsoft.com/office/powerpoint/2010/main" val="1094263163"/>
              </p:ext>
            </p:extLst>
          </p:nvPr>
        </p:nvGraphicFramePr>
        <p:xfrm>
          <a:off x="1598612" y="2209800"/>
          <a:ext cx="8125884" cy="2194560"/>
        </p:xfrm>
        <a:graphic>
          <a:graphicData uri="http://schemas.openxmlformats.org/drawingml/2006/table">
            <a:tbl>
              <a:tblPr firstRow="1" bandRow="1">
                <a:tableStyleId>{69012ECD-51FC-41F1-AA8D-1B2483CD663E}</a:tableStyleId>
              </a:tblPr>
              <a:tblGrid>
                <a:gridCol w="2031471">
                  <a:extLst>
                    <a:ext uri="{9D8B030D-6E8A-4147-A177-3AD203B41FA5}">
                      <a16:colId xmlns:a16="http://schemas.microsoft.com/office/drawing/2014/main" val="2159360208"/>
                    </a:ext>
                  </a:extLst>
                </a:gridCol>
                <a:gridCol w="2031471">
                  <a:extLst>
                    <a:ext uri="{9D8B030D-6E8A-4147-A177-3AD203B41FA5}">
                      <a16:colId xmlns:a16="http://schemas.microsoft.com/office/drawing/2014/main" val="809218998"/>
                    </a:ext>
                  </a:extLst>
                </a:gridCol>
                <a:gridCol w="2031471">
                  <a:extLst>
                    <a:ext uri="{9D8B030D-6E8A-4147-A177-3AD203B41FA5}">
                      <a16:colId xmlns:a16="http://schemas.microsoft.com/office/drawing/2014/main" val="2077893547"/>
                    </a:ext>
                  </a:extLst>
                </a:gridCol>
                <a:gridCol w="2031471">
                  <a:extLst>
                    <a:ext uri="{9D8B030D-6E8A-4147-A177-3AD203B41FA5}">
                      <a16:colId xmlns:a16="http://schemas.microsoft.com/office/drawing/2014/main" val="2438080155"/>
                    </a:ext>
                  </a:extLst>
                </a:gridCol>
              </a:tblGrid>
              <a:tr h="370840">
                <a:tc>
                  <a:txBody>
                    <a:bodyPr/>
                    <a:lstStyle/>
                    <a:p>
                      <a:r>
                        <a:rPr lang="en-US" dirty="0"/>
                        <a:t>Years </a:t>
                      </a:r>
                    </a:p>
                  </a:txBody>
                  <a:tcPr/>
                </a:tc>
                <a:tc>
                  <a:txBody>
                    <a:bodyPr/>
                    <a:lstStyle/>
                    <a:p>
                      <a:r>
                        <a:rPr lang="en-US" dirty="0"/>
                        <a:t>Monthly Payments </a:t>
                      </a:r>
                    </a:p>
                  </a:txBody>
                  <a:tcPr/>
                </a:tc>
                <a:tc>
                  <a:txBody>
                    <a:bodyPr/>
                    <a:lstStyle/>
                    <a:p>
                      <a:r>
                        <a:rPr lang="en-US" dirty="0"/>
                        <a:t>Interest</a:t>
                      </a:r>
                    </a:p>
                  </a:txBody>
                  <a:tcPr/>
                </a:tc>
                <a:tc>
                  <a:txBody>
                    <a:bodyPr/>
                    <a:lstStyle/>
                    <a:p>
                      <a:r>
                        <a:rPr lang="en-US" dirty="0"/>
                        <a:t>Total loan </a:t>
                      </a:r>
                    </a:p>
                  </a:txBody>
                  <a:tcPr/>
                </a:tc>
                <a:extLst>
                  <a:ext uri="{0D108BD9-81ED-4DB2-BD59-A6C34878D82A}">
                    <a16:rowId xmlns:a16="http://schemas.microsoft.com/office/drawing/2014/main" val="3031930074"/>
                  </a:ext>
                </a:extLst>
              </a:tr>
              <a:tr h="370840">
                <a:tc>
                  <a:txBody>
                    <a:bodyPr/>
                    <a:lstStyle/>
                    <a:p>
                      <a:r>
                        <a:rPr lang="en-US" dirty="0"/>
                        <a:t>9</a:t>
                      </a:r>
                    </a:p>
                  </a:txBody>
                  <a:tcPr/>
                </a:tc>
                <a:tc>
                  <a:txBody>
                    <a:bodyPr/>
                    <a:lstStyle/>
                    <a:p>
                      <a:r>
                        <a:rPr lang="en-US" dirty="0"/>
                        <a:t>$67.93</a:t>
                      </a:r>
                    </a:p>
                  </a:txBody>
                  <a:tcPr/>
                </a:tc>
                <a:tc>
                  <a:txBody>
                    <a:bodyPr/>
                    <a:lstStyle/>
                    <a:p>
                      <a:r>
                        <a:rPr lang="en-US" dirty="0"/>
                        <a:t>$1131.44</a:t>
                      </a:r>
                    </a:p>
                  </a:txBody>
                  <a:tcPr/>
                </a:tc>
                <a:tc>
                  <a:txBody>
                    <a:bodyPr/>
                    <a:lstStyle/>
                    <a:p>
                      <a:r>
                        <a:rPr lang="en-US" dirty="0"/>
                        <a:t>$7336.44</a:t>
                      </a:r>
                    </a:p>
                  </a:txBody>
                  <a:tcPr/>
                </a:tc>
                <a:extLst>
                  <a:ext uri="{0D108BD9-81ED-4DB2-BD59-A6C34878D82A}">
                    <a16:rowId xmlns:a16="http://schemas.microsoft.com/office/drawing/2014/main" val="2350532878"/>
                  </a:ext>
                </a:extLst>
              </a:tr>
              <a:tr h="370840">
                <a:tc>
                  <a:txBody>
                    <a:bodyPr/>
                    <a:lstStyle/>
                    <a:p>
                      <a:r>
                        <a:rPr lang="en-US" dirty="0"/>
                        <a:t>7</a:t>
                      </a:r>
                    </a:p>
                  </a:txBody>
                  <a:tcPr/>
                </a:tc>
                <a:tc>
                  <a:txBody>
                    <a:bodyPr/>
                    <a:lstStyle/>
                    <a:p>
                      <a:r>
                        <a:rPr lang="en-US" dirty="0"/>
                        <a:t>$84.24</a:t>
                      </a:r>
                    </a:p>
                  </a:txBody>
                  <a:tcPr/>
                </a:tc>
                <a:tc>
                  <a:txBody>
                    <a:bodyPr/>
                    <a:lstStyle/>
                    <a:p>
                      <a:r>
                        <a:rPr lang="en-US" dirty="0"/>
                        <a:t>$871.57</a:t>
                      </a:r>
                    </a:p>
                  </a:txBody>
                  <a:tcPr/>
                </a:tc>
                <a:tc>
                  <a:txBody>
                    <a:bodyPr/>
                    <a:lstStyle/>
                    <a:p>
                      <a:r>
                        <a:rPr lang="en-US" dirty="0"/>
                        <a:t>$7076.57</a:t>
                      </a:r>
                    </a:p>
                  </a:txBody>
                  <a:tcPr/>
                </a:tc>
                <a:extLst>
                  <a:ext uri="{0D108BD9-81ED-4DB2-BD59-A6C34878D82A}">
                    <a16:rowId xmlns:a16="http://schemas.microsoft.com/office/drawing/2014/main" val="1640823423"/>
                  </a:ext>
                </a:extLst>
              </a:tr>
              <a:tr h="370840">
                <a:tc>
                  <a:txBody>
                    <a:bodyPr/>
                    <a:lstStyle/>
                    <a:p>
                      <a:r>
                        <a:rPr lang="en-US" dirty="0"/>
                        <a:t>5</a:t>
                      </a:r>
                    </a:p>
                  </a:txBody>
                  <a:tcPr/>
                </a:tc>
                <a:tc>
                  <a:txBody>
                    <a:bodyPr/>
                    <a:lstStyle/>
                    <a:p>
                      <a:r>
                        <a:rPr lang="en-US" dirty="0"/>
                        <a:t>$113.72</a:t>
                      </a:r>
                    </a:p>
                  </a:txBody>
                  <a:tcPr/>
                </a:tc>
                <a:tc>
                  <a:txBody>
                    <a:bodyPr/>
                    <a:lstStyle/>
                    <a:p>
                      <a:r>
                        <a:rPr lang="en-US" dirty="0"/>
                        <a:t>$617.92</a:t>
                      </a:r>
                    </a:p>
                  </a:txBody>
                  <a:tcPr/>
                </a:tc>
                <a:tc>
                  <a:txBody>
                    <a:bodyPr/>
                    <a:lstStyle/>
                    <a:p>
                      <a:r>
                        <a:rPr lang="en-US" dirty="0"/>
                        <a:t>$6822.92</a:t>
                      </a:r>
                    </a:p>
                  </a:txBody>
                  <a:tcPr/>
                </a:tc>
                <a:extLst>
                  <a:ext uri="{0D108BD9-81ED-4DB2-BD59-A6C34878D82A}">
                    <a16:rowId xmlns:a16="http://schemas.microsoft.com/office/drawing/2014/main" val="3100407011"/>
                  </a:ext>
                </a:extLst>
              </a:tr>
            </a:tbl>
          </a:graphicData>
        </a:graphic>
      </p:graphicFrame>
      <p:pic>
        <p:nvPicPr>
          <p:cNvPr id="2" name="Recorded Sound">
            <a:hlinkClick r:id="" action="ppaction://media"/>
            <a:extLst>
              <a:ext uri="{FF2B5EF4-FFF2-40B4-BE49-F238E27FC236}">
                <a16:creationId xmlns:a16="http://schemas.microsoft.com/office/drawing/2014/main" id="{D39CE406-FF7E-43E8-9C9E-3F16285539D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89613" y="3124200"/>
            <a:ext cx="609600" cy="609600"/>
          </a:xfrm>
          <a:prstGeom prst="rect">
            <a:avLst/>
          </a:prstGeom>
        </p:spPr>
      </p:pic>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01D382-32B0-43EE-932C-28906AF37617}">
  <ds:schemaRefs>
    <ds:schemaRef ds:uri="http://schemas.microsoft.com/office/infopath/2007/PartnerControl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4873beb7-5857-4685-be1f-d57550cc96cc"/>
    <ds:schemaRef ds:uri="http://www.w3.org/XML/1998/namespace"/>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331</TotalTime>
  <Words>525</Words>
  <Application>Microsoft Office PowerPoint</Application>
  <PresentationFormat>Custom</PresentationFormat>
  <Paragraphs>52</Paragraphs>
  <Slides>10</Slides>
  <Notes>0</Notes>
  <HiddenSlides>0</HiddenSlides>
  <MMClips>8</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Century Gothic</vt:lpstr>
      <vt:lpstr>Books 16x9</vt:lpstr>
      <vt:lpstr>The Forever Loan</vt:lpstr>
      <vt:lpstr>Introduction</vt:lpstr>
      <vt:lpstr> Budgeting for the goal</vt:lpstr>
      <vt:lpstr>Expected Salary after graduation</vt:lpstr>
      <vt:lpstr>Monthly expenses &amp; Salaries </vt:lpstr>
      <vt:lpstr>Loans   </vt:lpstr>
      <vt:lpstr>Loan Payments</vt:lpstr>
      <vt:lpstr>Future loan total:  FV: $34,743.00 +$7,467.72 = $42,210.72 </vt:lpstr>
      <vt:lpstr>PowerPoint Presentation</vt:lpstr>
      <vt:lpstr>Ideal payment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Forever Loan</dc:title>
  <dc:creator>on.flora.shay.a</dc:creator>
  <cp:lastModifiedBy>Shay Flora</cp:lastModifiedBy>
  <cp:revision>21</cp:revision>
  <dcterms:created xsi:type="dcterms:W3CDTF">2018-03-21T23:30:24Z</dcterms:created>
  <dcterms:modified xsi:type="dcterms:W3CDTF">2018-04-23T23:03:43Z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