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4"/>
  </p:sldMasterIdLst>
  <p:sldIdLst>
    <p:sldId id="256" r:id="rId5"/>
    <p:sldId id="257" r:id="rId6"/>
    <p:sldId id="259" r:id="rId7"/>
    <p:sldId id="260" r:id="rId8"/>
    <p:sldId id="261"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b.smith.antoine" initials="v" lastIdx="1" clrIdx="0">
    <p:extLst>
      <p:ext uri="{19B8F6BF-5375-455C-9EA6-DF929625EA0E}">
        <p15:presenceInfo xmlns:p15="http://schemas.microsoft.com/office/powerpoint/2012/main" userId="vb.smith.anto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F99C80-D11A-4489-9123-46BD2AC1A2CD}" v="21" dt="2020-12-14T17:27:47.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12/14/2020</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608720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15835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40985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167378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70867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1859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02536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12287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119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12/14/2020</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94036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12/14/2020</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1663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12/14/2020</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01080566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85" r:id="rId6"/>
    <p:sldLayoutId id="2147483681" r:id="rId7"/>
    <p:sldLayoutId id="2147483682" r:id="rId8"/>
    <p:sldLayoutId id="2147483683" r:id="rId9"/>
    <p:sldLayoutId id="2147483684" r:id="rId10"/>
    <p:sldLayoutId id="2147483686"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Rectangle 8">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1" name="Rectangle 1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12">
            <a:extLst>
              <a:ext uri="{FF2B5EF4-FFF2-40B4-BE49-F238E27FC236}">
                <a16:creationId xmlns:a16="http://schemas.microsoft.com/office/drawing/2014/main" id="{725EFA61-F0F8-4F4A-B750-81EE924F1D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4" y="0"/>
            <a:ext cx="7534655"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7F3F8-3F45-4B37-B9B0-F711582835C0}"/>
              </a:ext>
            </a:extLst>
          </p:cNvPr>
          <p:cNvSpPr>
            <a:spLocks noGrp="1"/>
          </p:cNvSpPr>
          <p:nvPr>
            <p:ph type="ctrTitle"/>
          </p:nvPr>
        </p:nvSpPr>
        <p:spPr>
          <a:xfrm>
            <a:off x="5300811" y="317500"/>
            <a:ext cx="5927576" cy="1701800"/>
          </a:xfrm>
        </p:spPr>
        <p:txBody>
          <a:bodyPr vert="horz" lIns="91440" tIns="45720" rIns="91440" bIns="45720" rtlCol="0" anchor="ctr">
            <a:normAutofit/>
          </a:bodyPr>
          <a:lstStyle/>
          <a:p>
            <a:pPr algn="l"/>
            <a:r>
              <a:rPr lang="en-US" sz="3600" kern="1200" cap="all" spc="120" baseline="0" dirty="0">
                <a:solidFill>
                  <a:schemeClr val="bg1"/>
                </a:solidFill>
                <a:latin typeface="+mj-lt"/>
                <a:ea typeface="+mj-ea"/>
                <a:cs typeface="+mj-cs"/>
              </a:rPr>
              <a:t>	Psychological Disorders And How They Impact Work Performance</a:t>
            </a:r>
          </a:p>
        </p:txBody>
      </p:sp>
      <p:pic>
        <p:nvPicPr>
          <p:cNvPr id="63" name="Picture 3">
            <a:extLst>
              <a:ext uri="{FF2B5EF4-FFF2-40B4-BE49-F238E27FC236}">
                <a16:creationId xmlns:a16="http://schemas.microsoft.com/office/drawing/2014/main" id="{2B6B4317-8548-4478-8870-6FD7C7C218FC}"/>
              </a:ext>
            </a:extLst>
          </p:cNvPr>
          <p:cNvPicPr>
            <a:picLocks noChangeAspect="1"/>
          </p:cNvPicPr>
          <p:nvPr/>
        </p:nvPicPr>
        <p:blipFill rotWithShape="1">
          <a:blip r:embed="rId4"/>
          <a:srcRect l="24710" r="26733"/>
          <a:stretch/>
        </p:blipFill>
        <p:spPr>
          <a:xfrm>
            <a:off x="20" y="10"/>
            <a:ext cx="4657324" cy="6857990"/>
          </a:xfrm>
          <a:prstGeom prst="rect">
            <a:avLst/>
          </a:prstGeom>
        </p:spPr>
      </p:pic>
      <p:sp>
        <p:nvSpPr>
          <p:cNvPr id="3" name="Subtitle 2">
            <a:extLst>
              <a:ext uri="{FF2B5EF4-FFF2-40B4-BE49-F238E27FC236}">
                <a16:creationId xmlns:a16="http://schemas.microsoft.com/office/drawing/2014/main" id="{E882547C-804E-44D0-A5C8-42FEFCD0C317}"/>
              </a:ext>
            </a:extLst>
          </p:cNvPr>
          <p:cNvSpPr>
            <a:spLocks noGrp="1"/>
          </p:cNvSpPr>
          <p:nvPr>
            <p:ph type="subTitle" idx="1"/>
          </p:nvPr>
        </p:nvSpPr>
        <p:spPr>
          <a:xfrm>
            <a:off x="5300810" y="2587625"/>
            <a:ext cx="5927577" cy="3594100"/>
          </a:xfrm>
        </p:spPr>
        <p:txBody>
          <a:bodyPr vert="horz" lIns="91440" tIns="45720" rIns="91440" bIns="45720" rtlCol="0" anchor="t">
            <a:normAutofit/>
          </a:bodyPr>
          <a:lstStyle/>
          <a:p>
            <a:pPr algn="l">
              <a:lnSpc>
                <a:spcPct val="91000"/>
              </a:lnSpc>
            </a:pPr>
            <a:r>
              <a:rPr lang="en-US" sz="3300">
                <a:solidFill>
                  <a:schemeClr val="tx1"/>
                </a:solidFill>
              </a:rPr>
              <a:t>Antoine Q. Hollis-Smith</a:t>
            </a:r>
          </a:p>
          <a:p>
            <a:pPr algn="l">
              <a:lnSpc>
                <a:spcPct val="91000"/>
              </a:lnSpc>
            </a:pPr>
            <a:r>
              <a:rPr lang="en-US" sz="3300">
                <a:solidFill>
                  <a:schemeClr val="tx1"/>
                </a:solidFill>
              </a:rPr>
              <a:t>Bryant and Stratton College</a:t>
            </a:r>
          </a:p>
          <a:p>
            <a:pPr algn="l">
              <a:lnSpc>
                <a:spcPct val="91000"/>
              </a:lnSpc>
            </a:pPr>
            <a:r>
              <a:rPr lang="en-US" sz="3300">
                <a:solidFill>
                  <a:schemeClr val="tx1"/>
                </a:solidFill>
              </a:rPr>
              <a:t>PSYC 310: Organizational Psychology</a:t>
            </a:r>
          </a:p>
          <a:p>
            <a:pPr algn="l">
              <a:lnSpc>
                <a:spcPct val="91000"/>
              </a:lnSpc>
            </a:pPr>
            <a:r>
              <a:rPr lang="en-US" sz="3300">
                <a:solidFill>
                  <a:schemeClr val="tx1"/>
                </a:solidFill>
              </a:rPr>
              <a:t>Instructor: Dr. J Bragg</a:t>
            </a:r>
          </a:p>
          <a:p>
            <a:pPr algn="l">
              <a:lnSpc>
                <a:spcPct val="91000"/>
              </a:lnSpc>
            </a:pPr>
            <a:r>
              <a:rPr lang="en-US" sz="3300">
                <a:solidFill>
                  <a:schemeClr val="tx1"/>
                </a:solidFill>
              </a:rPr>
              <a:t>12/14/2020</a:t>
            </a:r>
          </a:p>
        </p:txBody>
      </p:sp>
      <p:pic>
        <p:nvPicPr>
          <p:cNvPr id="5" name="Recorded Sound">
            <a:hlinkClick r:id="" action="ppaction://media"/>
            <a:extLst>
              <a:ext uri="{FF2B5EF4-FFF2-40B4-BE49-F238E27FC236}">
                <a16:creationId xmlns:a16="http://schemas.microsoft.com/office/drawing/2014/main" id="{4D9339CD-8E2B-4877-A196-846332BBEE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2351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ACA401-7E20-4A5B-B391-82693D86407C}"/>
              </a:ext>
            </a:extLst>
          </p:cNvPr>
          <p:cNvSpPr>
            <a:spLocks noGrp="1"/>
          </p:cNvSpPr>
          <p:nvPr>
            <p:ph type="title"/>
          </p:nvPr>
        </p:nvSpPr>
        <p:spPr>
          <a:xfrm>
            <a:off x="960120" y="643467"/>
            <a:ext cx="3212593" cy="5571066"/>
          </a:xfrm>
        </p:spPr>
        <p:txBody>
          <a:bodyPr>
            <a:normAutofit/>
          </a:bodyPr>
          <a:lstStyle/>
          <a:p>
            <a:r>
              <a:rPr lang="en-US" sz="3100"/>
              <a:t>Psychological disorders and how they impact work performance- introduction</a:t>
            </a:r>
          </a:p>
        </p:txBody>
      </p:sp>
      <p:sp>
        <p:nvSpPr>
          <p:cNvPr id="3" name="Content Placeholder 2">
            <a:extLst>
              <a:ext uri="{FF2B5EF4-FFF2-40B4-BE49-F238E27FC236}">
                <a16:creationId xmlns:a16="http://schemas.microsoft.com/office/drawing/2014/main" id="{DA99E4DF-1D5D-4753-9928-751941057332}"/>
              </a:ext>
            </a:extLst>
          </p:cNvPr>
          <p:cNvSpPr>
            <a:spLocks noGrp="1"/>
          </p:cNvSpPr>
          <p:nvPr>
            <p:ph idx="1"/>
          </p:nvPr>
        </p:nvSpPr>
        <p:spPr>
          <a:xfrm>
            <a:off x="5302336" y="643467"/>
            <a:ext cx="5926496" cy="5571066"/>
          </a:xfrm>
        </p:spPr>
        <p:txBody>
          <a:bodyPr anchor="ctr">
            <a:normAutofit/>
          </a:bodyPr>
          <a:lstStyle/>
          <a:p>
            <a:r>
              <a:rPr lang="en-US" dirty="0"/>
              <a:t>Mental health issues affect many employees, this is a fact that is usually overlooked because these disorders are usually hidden at work. Researchers analyzing results from the U.S. National Comorbidity Survey, a nationally representative study of Americans ages 15 to 54, reported that 18% of people who were employed said they experienced symptoms of a mental health disorder in the past 30 days (Publishing, </a:t>
            </a:r>
            <a:r>
              <a:rPr lang="en-US" i="1" dirty="0"/>
              <a:t>Mental health problems in the workplace</a:t>
            </a:r>
            <a:r>
              <a:rPr lang="en-US" dirty="0"/>
              <a:t>).</a:t>
            </a:r>
          </a:p>
        </p:txBody>
      </p:sp>
      <p:pic>
        <p:nvPicPr>
          <p:cNvPr id="4" name="Recorded Sound">
            <a:hlinkClick r:id="" action="ppaction://media"/>
            <a:extLst>
              <a:ext uri="{FF2B5EF4-FFF2-40B4-BE49-F238E27FC236}">
                <a16:creationId xmlns:a16="http://schemas.microsoft.com/office/drawing/2014/main" id="{6870340F-4ECF-4C0C-940D-D7007FC8597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9743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E5AED1-65AD-42CA-A3F0-9E3AEEF2B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5" y="0"/>
            <a:ext cx="753313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63FE64-513E-47C9-8859-9AB40B4AEA39}"/>
              </a:ext>
            </a:extLst>
          </p:cNvPr>
          <p:cNvSpPr>
            <a:spLocks noGrp="1"/>
          </p:cNvSpPr>
          <p:nvPr>
            <p:ph type="title"/>
          </p:nvPr>
        </p:nvSpPr>
        <p:spPr>
          <a:xfrm>
            <a:off x="5391808" y="643467"/>
            <a:ext cx="5913226" cy="5571066"/>
          </a:xfrm>
        </p:spPr>
        <p:txBody>
          <a:bodyPr>
            <a:normAutofit/>
          </a:bodyPr>
          <a:lstStyle/>
          <a:p>
            <a:r>
              <a:rPr lang="en-US" sz="6200"/>
              <a:t>Psychological disorders and how they impact work performance</a:t>
            </a:r>
          </a:p>
        </p:txBody>
      </p:sp>
      <p:sp>
        <p:nvSpPr>
          <p:cNvPr id="3" name="Content Placeholder 2">
            <a:extLst>
              <a:ext uri="{FF2B5EF4-FFF2-40B4-BE49-F238E27FC236}">
                <a16:creationId xmlns:a16="http://schemas.microsoft.com/office/drawing/2014/main" id="{44E6CD50-E518-47FA-809D-9952D9F3EC3C}"/>
              </a:ext>
            </a:extLst>
          </p:cNvPr>
          <p:cNvSpPr>
            <a:spLocks noGrp="1"/>
          </p:cNvSpPr>
          <p:nvPr>
            <p:ph idx="1"/>
          </p:nvPr>
        </p:nvSpPr>
        <p:spPr>
          <a:xfrm>
            <a:off x="960119" y="643467"/>
            <a:ext cx="3109151" cy="5571066"/>
          </a:xfrm>
        </p:spPr>
        <p:txBody>
          <a:bodyPr anchor="ctr">
            <a:normAutofit/>
          </a:bodyPr>
          <a:lstStyle/>
          <a:p>
            <a:pPr>
              <a:lnSpc>
                <a:spcPct val="91000"/>
              </a:lnSpc>
            </a:pPr>
            <a:r>
              <a:rPr lang="en-US" sz="1600" dirty="0"/>
              <a:t>A psychological disorder is a condition characterized by abnormal thoughts, feelings, and behaviors thoughts, and inner experiences that are atypical, distressful, dysfunctional, and sometimes even dangerous. </a:t>
            </a:r>
          </a:p>
          <a:p>
            <a:pPr>
              <a:lnSpc>
                <a:spcPct val="91000"/>
              </a:lnSpc>
            </a:pPr>
            <a:r>
              <a:rPr lang="en-US" sz="1600" dirty="0"/>
              <a:t>The stigma attached to having a psychiatric disorder is to the point that employees may be reluctant to seek treatment.</a:t>
            </a:r>
          </a:p>
          <a:p>
            <a:pPr>
              <a:lnSpc>
                <a:spcPct val="91000"/>
              </a:lnSpc>
            </a:pPr>
            <a:r>
              <a:rPr lang="en-US" sz="1600" dirty="0"/>
              <a:t>As a result, mental health disorders usually go unrecognized and untreated not only damaging a person’s health and career, but also reduces productivity at work(Publishing, Mental health problems in the workplace). </a:t>
            </a:r>
          </a:p>
          <a:p>
            <a:pPr>
              <a:lnSpc>
                <a:spcPct val="91000"/>
              </a:lnSpc>
            </a:pPr>
            <a:endParaRPr lang="en-US" sz="1600" dirty="0"/>
          </a:p>
        </p:txBody>
      </p:sp>
      <p:pic>
        <p:nvPicPr>
          <p:cNvPr id="4" name="Recorded Sound">
            <a:hlinkClick r:id="" action="ppaction://media"/>
            <a:extLst>
              <a:ext uri="{FF2B5EF4-FFF2-40B4-BE49-F238E27FC236}">
                <a16:creationId xmlns:a16="http://schemas.microsoft.com/office/drawing/2014/main" id="{6AA09867-AF9E-4DD8-AD41-8EE22087903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8716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EFF7A1-0340-42AD-917A-CC0D9394608D}"/>
              </a:ext>
            </a:extLst>
          </p:cNvPr>
          <p:cNvSpPr>
            <a:spLocks noGrp="1"/>
          </p:cNvSpPr>
          <p:nvPr>
            <p:ph type="title" idx="4294967295"/>
          </p:nvPr>
        </p:nvSpPr>
        <p:spPr>
          <a:xfrm>
            <a:off x="960120" y="643467"/>
            <a:ext cx="3212593" cy="5571066"/>
          </a:xfrm>
        </p:spPr>
        <p:txBody>
          <a:bodyPr vert="horz" lIns="91440" tIns="45720" rIns="91440" bIns="45720" rtlCol="0" anchor="ctr">
            <a:normAutofit/>
          </a:bodyPr>
          <a:lstStyle/>
          <a:p>
            <a:r>
              <a:rPr lang="en-US" sz="3100" kern="1200" cap="all" spc="120" baseline="0">
                <a:solidFill>
                  <a:schemeClr val="bg1"/>
                </a:solidFill>
                <a:latin typeface="+mj-lt"/>
                <a:ea typeface="+mj-ea"/>
                <a:cs typeface="+mj-cs"/>
              </a:rPr>
              <a:t>Psychological disorders and how they impact work performance- continued</a:t>
            </a:r>
          </a:p>
        </p:txBody>
      </p:sp>
      <p:sp>
        <p:nvSpPr>
          <p:cNvPr id="3" name="Content Placeholder 2">
            <a:extLst>
              <a:ext uri="{FF2B5EF4-FFF2-40B4-BE49-F238E27FC236}">
                <a16:creationId xmlns:a16="http://schemas.microsoft.com/office/drawing/2014/main" id="{117A9539-45B9-4821-8247-38A90F4D4000}"/>
              </a:ext>
            </a:extLst>
          </p:cNvPr>
          <p:cNvSpPr>
            <a:spLocks noGrp="1"/>
          </p:cNvSpPr>
          <p:nvPr>
            <p:ph idx="4294967295"/>
          </p:nvPr>
        </p:nvSpPr>
        <p:spPr>
          <a:xfrm>
            <a:off x="5302336" y="643467"/>
            <a:ext cx="5926496" cy="5571066"/>
          </a:xfrm>
        </p:spPr>
        <p:txBody>
          <a:bodyPr vert="horz" lIns="91440" tIns="45720" rIns="91440" bIns="45720" rtlCol="0" anchor="ctr">
            <a:normAutofit fontScale="92500" lnSpcReduction="20000"/>
          </a:bodyPr>
          <a:lstStyle/>
          <a:p>
            <a:r>
              <a:rPr lang="en-US" b="1" dirty="0"/>
              <a:t>Poor mental health  can negatively affect employee:</a:t>
            </a:r>
            <a:endParaRPr lang="en-US" dirty="0"/>
          </a:p>
          <a:p>
            <a:r>
              <a:rPr lang="en-US" dirty="0"/>
              <a:t>Job performance and how productive they are.</a:t>
            </a:r>
          </a:p>
          <a:p>
            <a:r>
              <a:rPr lang="en-US" dirty="0"/>
              <a:t>How engaged one is with one’s work.</a:t>
            </a:r>
          </a:p>
          <a:p>
            <a:r>
              <a:rPr lang="en-US" dirty="0"/>
              <a:t>An employee’s ability to communicate with coworkers. </a:t>
            </a:r>
          </a:p>
          <a:p>
            <a:r>
              <a:rPr lang="en-US" dirty="0"/>
              <a:t>These disorders may cause absenteeism</a:t>
            </a:r>
          </a:p>
          <a:p>
            <a:r>
              <a:rPr lang="en-US" dirty="0"/>
              <a:t>May cause conflict with coworkers.</a:t>
            </a:r>
          </a:p>
          <a:p>
            <a:r>
              <a:rPr lang="en-US" dirty="0"/>
              <a:t>One’s physical capability and daily functioning(Mental Health in the Workplace 2019).</a:t>
            </a:r>
          </a:p>
          <a:p>
            <a:r>
              <a:rPr lang="en-US" dirty="0"/>
              <a:t> </a:t>
            </a:r>
          </a:p>
        </p:txBody>
      </p:sp>
      <p:pic>
        <p:nvPicPr>
          <p:cNvPr id="4" name="Recorded Sound">
            <a:hlinkClick r:id="" action="ppaction://media"/>
            <a:extLst>
              <a:ext uri="{FF2B5EF4-FFF2-40B4-BE49-F238E27FC236}">
                <a16:creationId xmlns:a16="http://schemas.microsoft.com/office/drawing/2014/main" id="{C5318EC0-1BCF-47E1-9168-0E4675C727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06892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4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849B0-3C46-460B-A177-32F017BF3A1C}"/>
              </a:ext>
            </a:extLst>
          </p:cNvPr>
          <p:cNvSpPr>
            <a:spLocks noGrp="1"/>
          </p:cNvSpPr>
          <p:nvPr>
            <p:ph type="title"/>
          </p:nvPr>
        </p:nvSpPr>
        <p:spPr/>
        <p:txBody>
          <a:bodyPr>
            <a:normAutofit fontScale="90000"/>
          </a:bodyPr>
          <a:lstStyle/>
          <a:p>
            <a:r>
              <a:rPr lang="en-US" dirty="0"/>
              <a:t>Psychological disorders and how they impact work performance</a:t>
            </a:r>
          </a:p>
        </p:txBody>
      </p:sp>
      <p:sp>
        <p:nvSpPr>
          <p:cNvPr id="3" name="Content Placeholder 2">
            <a:extLst>
              <a:ext uri="{FF2B5EF4-FFF2-40B4-BE49-F238E27FC236}">
                <a16:creationId xmlns:a16="http://schemas.microsoft.com/office/drawing/2014/main" id="{EFEF6E74-3E20-4FE3-91AB-1D1DC37F8578}"/>
              </a:ext>
            </a:extLst>
          </p:cNvPr>
          <p:cNvSpPr>
            <a:spLocks noGrp="1"/>
          </p:cNvSpPr>
          <p:nvPr>
            <p:ph idx="1"/>
          </p:nvPr>
        </p:nvSpPr>
        <p:spPr>
          <a:xfrm>
            <a:off x="960119" y="2587751"/>
            <a:ext cx="11153583" cy="4207331"/>
          </a:xfrm>
        </p:spPr>
        <p:txBody>
          <a:bodyPr>
            <a:normAutofit/>
          </a:bodyPr>
          <a:lstStyle/>
          <a:p>
            <a:r>
              <a:rPr lang="en-US" sz="1800" dirty="0"/>
              <a:t>After having conducted research on Psychological disorders and suffering from one myself(Post Traumatic Stress Disorder), I have come to learn that my work performance especially in groups was greatly impacted. I couldn’t for a long time be in a group of people larger than 3 people. My hypervigilance caused me to focus more on the movement and actions of my coworkers instead of accomplishing the tasks I had as a member of the team affecting their productivity(lowering it) as well as mine own.  Doing this project has helped me understand the need to use my coping skills and to be open and more honest with others about the things I go through as a result of my psychological disorder. It has also opened my eyes to the fact that others are suffering from mental health disorders and it isn’t a shameful thing.  This project has shown me that as a HR professional I will deal with employees who suffer from and may need to seek mental health counseling and or treatment and how to go about doing that. </a:t>
            </a:r>
          </a:p>
        </p:txBody>
      </p:sp>
      <p:pic>
        <p:nvPicPr>
          <p:cNvPr id="4" name="Recorded Sound">
            <a:hlinkClick r:id="" action="ppaction://media"/>
            <a:extLst>
              <a:ext uri="{FF2B5EF4-FFF2-40B4-BE49-F238E27FC236}">
                <a16:creationId xmlns:a16="http://schemas.microsoft.com/office/drawing/2014/main" id="{55757F93-C311-4E60-BBEF-ADFD9E5A63B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06429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B833173-2C44-43F5-A1E1-839038701D03}"/>
              </a:ext>
            </a:extLst>
          </p:cNvPr>
          <p:cNvPicPr>
            <a:picLocks noChangeAspect="1"/>
          </p:cNvPicPr>
          <p:nvPr/>
        </p:nvPicPr>
        <p:blipFill rotWithShape="1">
          <a:blip r:embed="rId2"/>
          <a:srcRect t="14101" r="-1" b="971"/>
          <a:stretch/>
        </p:blipFill>
        <p:spPr>
          <a:xfrm>
            <a:off x="1524" y="10"/>
            <a:ext cx="12188952" cy="6857990"/>
          </a:xfrm>
          <a:prstGeom prst="rect">
            <a:avLst/>
          </a:prstGeom>
        </p:spPr>
      </p:pic>
      <p:sp>
        <p:nvSpPr>
          <p:cNvPr id="11" name="Rectangle 10">
            <a:extLst>
              <a:ext uri="{FF2B5EF4-FFF2-40B4-BE49-F238E27FC236}">
                <a16:creationId xmlns:a16="http://schemas.microsoft.com/office/drawing/2014/main" id="{365A786E-9028-443F-8713-B9552D9A23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EFD80B-C431-4CB9-BD25-53D3F7EBDBD6}"/>
              </a:ext>
            </a:extLst>
          </p:cNvPr>
          <p:cNvSpPr>
            <a:spLocks noGrp="1"/>
          </p:cNvSpPr>
          <p:nvPr>
            <p:ph type="ctrTitle"/>
          </p:nvPr>
        </p:nvSpPr>
        <p:spPr>
          <a:xfrm>
            <a:off x="960119" y="954156"/>
            <a:ext cx="6858000" cy="3657600"/>
          </a:xfrm>
        </p:spPr>
        <p:txBody>
          <a:bodyPr anchor="ctr">
            <a:normAutofit/>
          </a:bodyPr>
          <a:lstStyle/>
          <a:p>
            <a:pPr algn="l"/>
            <a:r>
              <a:rPr lang="en-US">
                <a:solidFill>
                  <a:schemeClr val="bg1"/>
                </a:solidFill>
              </a:rPr>
              <a:t>references</a:t>
            </a:r>
          </a:p>
        </p:txBody>
      </p:sp>
      <p:sp>
        <p:nvSpPr>
          <p:cNvPr id="3" name="Subtitle 2">
            <a:extLst>
              <a:ext uri="{FF2B5EF4-FFF2-40B4-BE49-F238E27FC236}">
                <a16:creationId xmlns:a16="http://schemas.microsoft.com/office/drawing/2014/main" id="{3F3D1C59-FF74-46E7-A3EA-B64C0472164C}"/>
              </a:ext>
            </a:extLst>
          </p:cNvPr>
          <p:cNvSpPr>
            <a:spLocks noGrp="1"/>
          </p:cNvSpPr>
          <p:nvPr>
            <p:ph type="subTitle" idx="1"/>
          </p:nvPr>
        </p:nvSpPr>
        <p:spPr>
          <a:xfrm>
            <a:off x="960119" y="4728679"/>
            <a:ext cx="6858000" cy="1097280"/>
          </a:xfrm>
        </p:spPr>
        <p:txBody>
          <a:bodyPr>
            <a:normAutofit fontScale="92500" lnSpcReduction="20000"/>
          </a:bodyPr>
          <a:lstStyle/>
          <a:p>
            <a:pPr algn="l">
              <a:lnSpc>
                <a:spcPct val="91000"/>
              </a:lnSpc>
            </a:pPr>
            <a:r>
              <a:rPr lang="en-US" sz="900">
                <a:solidFill>
                  <a:srgbClr val="FFFFFF"/>
                </a:solidFill>
              </a:rPr>
              <a:t>Agovino, T. (2020, February 28). </a:t>
            </a:r>
            <a:r>
              <a:rPr lang="en-US" sz="900" i="1">
                <a:solidFill>
                  <a:srgbClr val="FFFFFF"/>
                </a:solidFill>
              </a:rPr>
              <a:t>Mental Illness and the Workplace</a:t>
            </a:r>
            <a:r>
              <a:rPr lang="en-US" sz="900">
                <a:solidFill>
                  <a:srgbClr val="FFFFFF"/>
                </a:solidFill>
              </a:rPr>
              <a:t>. SHRM. https://www.shrm.org/hr-today/news/all-things-work/pages/mental-illness-and-the-workplace.aspx. </a:t>
            </a:r>
          </a:p>
          <a:p>
            <a:pPr algn="l">
              <a:lnSpc>
                <a:spcPct val="91000"/>
              </a:lnSpc>
            </a:pPr>
            <a:r>
              <a:rPr lang="en-US" sz="900">
                <a:solidFill>
                  <a:srgbClr val="FFFFFF"/>
                </a:solidFill>
              </a:rPr>
              <a:t>Centers for Disease Control and Prevention. (2019, April 10). </a:t>
            </a:r>
            <a:r>
              <a:rPr lang="en-US" sz="900" i="1">
                <a:solidFill>
                  <a:srgbClr val="FFFFFF"/>
                </a:solidFill>
              </a:rPr>
              <a:t>Mental Health in the Workplace</a:t>
            </a:r>
            <a:r>
              <a:rPr lang="en-US" sz="900">
                <a:solidFill>
                  <a:srgbClr val="FFFFFF"/>
                </a:solidFill>
              </a:rPr>
              <a:t>. Centers for Disease Control and Prevention. https://www.cdc.gov/workplacehealthpromotion/tools-resources/workplace-health/mental-health/index.html. </a:t>
            </a:r>
          </a:p>
          <a:p>
            <a:pPr algn="l">
              <a:lnSpc>
                <a:spcPct val="91000"/>
              </a:lnSpc>
            </a:pPr>
            <a:r>
              <a:rPr lang="en-US" sz="900">
                <a:solidFill>
                  <a:srgbClr val="FFFFFF"/>
                </a:solidFill>
              </a:rPr>
              <a:t>Publishing, H. H. </a:t>
            </a:r>
            <a:r>
              <a:rPr lang="en-US" sz="900" i="1">
                <a:solidFill>
                  <a:srgbClr val="FFFFFF"/>
                </a:solidFill>
              </a:rPr>
              <a:t>Mental health problems in the workplace</a:t>
            </a:r>
            <a:r>
              <a:rPr lang="en-US" sz="900">
                <a:solidFill>
                  <a:srgbClr val="FFFFFF"/>
                </a:solidFill>
              </a:rPr>
              <a:t>. Harvard Health. https://www.health.harvard.edu/newsletter_article/mental-health-problems-in-the-workplace. </a:t>
            </a:r>
          </a:p>
          <a:p>
            <a:pPr algn="l">
              <a:lnSpc>
                <a:spcPct val="91000"/>
              </a:lnSpc>
            </a:pPr>
            <a:endParaRPr lang="en-US" sz="900">
              <a:solidFill>
                <a:srgbClr val="FFFFFF"/>
              </a:solidFill>
            </a:endParaRPr>
          </a:p>
        </p:txBody>
      </p:sp>
    </p:spTree>
    <p:extLst>
      <p:ext uri="{BB962C8B-B14F-4D97-AF65-F5344CB8AC3E}">
        <p14:creationId xmlns:p14="http://schemas.microsoft.com/office/powerpoint/2010/main" val="2468495070"/>
      </p:ext>
    </p:extLst>
  </p:cSld>
  <p:clrMapOvr>
    <a:masterClrMapping/>
  </p:clrMapOvr>
</p:sld>
</file>

<file path=ppt/theme/theme1.xml><?xml version="1.0" encoding="utf-8"?>
<a:theme xmlns:a="http://schemas.openxmlformats.org/drawingml/2006/main" name="JuxtaposeVTI">
  <a:themeElements>
    <a:clrScheme name="AnalogousFromLightSeedRightStep">
      <a:dk1>
        <a:srgbClr val="000000"/>
      </a:dk1>
      <a:lt1>
        <a:srgbClr val="FFFFFF"/>
      </a:lt1>
      <a:dk2>
        <a:srgbClr val="412B24"/>
      </a:dk2>
      <a:lt2>
        <a:srgbClr val="E2E7E8"/>
      </a:lt2>
      <a:accent1>
        <a:srgbClr val="C1988C"/>
      </a:accent1>
      <a:accent2>
        <a:srgbClr val="B5A17C"/>
      </a:accent2>
      <a:accent3>
        <a:srgbClr val="A4A67E"/>
      </a:accent3>
      <a:accent4>
        <a:srgbClr val="90AA74"/>
      </a:accent4>
      <a:accent5>
        <a:srgbClr val="86AB81"/>
      </a:accent5>
      <a:accent6>
        <a:srgbClr val="77AF89"/>
      </a:accent6>
      <a:hlink>
        <a:srgbClr val="5C8A98"/>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DF3873EB70764D8118273A40C6E2FC" ma:contentTypeVersion="7" ma:contentTypeDescription="Create a new document." ma:contentTypeScope="" ma:versionID="9c67e4ff3ffb21c182cdad1db5ef6e6d">
  <xsd:schema xmlns:xsd="http://www.w3.org/2001/XMLSchema" xmlns:xs="http://www.w3.org/2001/XMLSchema" xmlns:p="http://schemas.microsoft.com/office/2006/metadata/properties" xmlns:ns3="31aa7859-87f8-4867-864d-445e94c40c55" xmlns:ns4="3b696a74-fa85-4376-9bef-e7df5e02736a" targetNamespace="http://schemas.microsoft.com/office/2006/metadata/properties" ma:root="true" ma:fieldsID="be869c49cfade983d93375a4a7fb2efe" ns3:_="" ns4:_="">
    <xsd:import namespace="31aa7859-87f8-4867-864d-445e94c40c55"/>
    <xsd:import namespace="3b696a74-fa85-4376-9bef-e7df5e02736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aa7859-87f8-4867-864d-445e94c40c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696a74-fa85-4376-9bef-e7df5e0273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08AE15B-E773-4B54-862B-005B884120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aa7859-87f8-4867-864d-445e94c40c55"/>
    <ds:schemaRef ds:uri="3b696a74-fa85-4376-9bef-e7df5e0273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A270F0B-0C5F-4162-A56C-525AEFBA4807}">
  <ds:schemaRefs>
    <ds:schemaRef ds:uri="http://schemas.microsoft.com/sharepoint/v3/contenttype/forms"/>
  </ds:schemaRefs>
</ds:datastoreItem>
</file>

<file path=customXml/itemProps3.xml><?xml version="1.0" encoding="utf-8"?>
<ds:datastoreItem xmlns:ds="http://schemas.openxmlformats.org/officeDocument/2006/customXml" ds:itemID="{05749475-3090-4093-8653-C75175A0E936}">
  <ds:schemaRefs>
    <ds:schemaRef ds:uri="http://purl.org/dc/elements/1.1/"/>
    <ds:schemaRef ds:uri="http://schemas.microsoft.com/office/infopath/2007/PartnerControls"/>
    <ds:schemaRef ds:uri="http://schemas.openxmlformats.org/package/2006/metadata/core-properties"/>
    <ds:schemaRef ds:uri="31aa7859-87f8-4867-864d-445e94c40c55"/>
    <ds:schemaRef ds:uri="3b696a74-fa85-4376-9bef-e7df5e02736a"/>
    <ds:schemaRef ds:uri="http://purl.org/dc/terms/"/>
    <ds:schemaRef ds:uri="http://schemas.microsoft.com/office/2006/documentManagement/typ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69</TotalTime>
  <Words>600</Words>
  <Application>Microsoft Office PowerPoint</Application>
  <PresentationFormat>Widescreen</PresentationFormat>
  <Paragraphs>27</Paragraphs>
  <Slides>6</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Franklin Gothic Demi Cond</vt:lpstr>
      <vt:lpstr>Franklin Gothic Medium</vt:lpstr>
      <vt:lpstr>Wingdings</vt:lpstr>
      <vt:lpstr>JuxtaposeVTI</vt:lpstr>
      <vt:lpstr> Psychological Disorders And How They Impact Work Performance</vt:lpstr>
      <vt:lpstr>Psychological disorders and how they impact work performance- introduction</vt:lpstr>
      <vt:lpstr>Psychological disorders and how they impact work performance</vt:lpstr>
      <vt:lpstr>Psychological disorders and how they impact work performance- continued</vt:lpstr>
      <vt:lpstr>Psychological disorders and how they impact work performance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Psychological Disorders And How They Impact Work Performance</dc:title>
  <dc:creator> </dc:creator>
  <cp:lastModifiedBy>vb.smith.antoine</cp:lastModifiedBy>
  <cp:revision>1</cp:revision>
  <dcterms:created xsi:type="dcterms:W3CDTF">2020-12-14T16:20:41Z</dcterms:created>
  <dcterms:modified xsi:type="dcterms:W3CDTF">2020-12-14T17:30:07Z</dcterms:modified>
</cp:coreProperties>
</file>