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49A786-73B7-E213-A4EF-DA85A609F395}" v="217" dt="2021-10-24T01:07:16.375"/>
    <p1510:client id="{295E3546-6878-9E56-60A4-6EA4AF2806B3}" v="27" dt="2021-10-09T17:09:57.008"/>
    <p1510:client id="{3D89FBA7-3DA3-1827-334A-9FEE2F0B6452}" v="225" dt="2021-10-13T02:59:50.152"/>
    <p1510:client id="{4121F420-5D8E-98DA-018D-EF5E9D105D67}" v="57" dt="2021-10-10T16:09:12.880"/>
    <p1510:client id="{594F2B61-2E26-457E-24FE-63F0C13E7B12}" v="186" dt="2021-10-17T22:22:47.536"/>
    <p1510:client id="{5D33A5BC-B079-0A5D-5BC1-CD0A73CA80AE}" v="163" dt="2021-10-05T14:39:32.692"/>
    <p1510:client id="{A0BDF76F-074A-44B8-8849-D7E7089D1BFF}" v="107" dt="2021-09-29T00:55:33.339"/>
    <p1510:client id="{DB74C2D5-F443-091D-C7FE-7174EE95C7F8}" v="733" dt="2021-10-05T02:16:12.0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delsublog.blogspot.com/2014/10/6-killer-ways-to-handle-student-loans.html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-nc-nd/3.0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9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picture containing text, office, computer, table&#10;&#10;Description automatically generated">
            <a:extLst>
              <a:ext uri="{FF2B5EF4-FFF2-40B4-BE49-F238E27FC236}">
                <a16:creationId xmlns:a16="http://schemas.microsoft.com/office/drawing/2014/main" id="{C41C395E-79B1-4F40-99EE-29EB62964F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4233" r="23404" b="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9" name="Rectangle 11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7981" y="906703"/>
            <a:ext cx="5619247" cy="1982059"/>
          </a:xfrm>
        </p:spPr>
        <p:txBody>
          <a:bodyPr anchor="b">
            <a:normAutofit/>
          </a:bodyPr>
          <a:lstStyle/>
          <a:p>
            <a:pPr algn="l"/>
            <a:r>
              <a:rPr lang="en-US" sz="5400" dirty="0">
                <a:latin typeface="Arial Rounded MT Bold"/>
                <a:ea typeface="+mj-lt"/>
                <a:cs typeface="+mj-lt"/>
              </a:rPr>
              <a:t>Student Loan Portfolio Project</a:t>
            </a:r>
            <a:endParaRPr lang="en-US" sz="5400">
              <a:latin typeface="Arial Rounded MT Bold"/>
              <a:cs typeface="Calibri Ligh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7980" y="3118885"/>
            <a:ext cx="5159171" cy="296217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4400" dirty="0">
                <a:latin typeface="Arial Rounded MT Bold"/>
                <a:ea typeface="+mn-lt"/>
                <a:cs typeface="+mn-lt"/>
              </a:rPr>
              <a:t>MATH201-Quantitative Reasoning</a:t>
            </a:r>
          </a:p>
          <a:p>
            <a:pPr algn="l"/>
            <a:r>
              <a:rPr lang="en-US" sz="1800" b="1" dirty="0">
                <a:latin typeface="Arial Rounded MT Bold"/>
                <a:cs typeface="Calibri"/>
              </a:rPr>
              <a:t>By Savannah Kimble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167ED2-3E73-427C-98D4-FB785B1D3266}"/>
              </a:ext>
            </a:extLst>
          </p:cNvPr>
          <p:cNvSpPr txBox="1"/>
          <p:nvPr/>
        </p:nvSpPr>
        <p:spPr>
          <a:xfrm>
            <a:off x="9718246" y="6657945"/>
            <a:ext cx="2473754" cy="200055"/>
          </a:xfrm>
          <a:prstGeom prst="rect">
            <a:avLst/>
          </a:prstGeom>
          <a:solidFill>
            <a:srgbClr val="000000"/>
          </a:solidFill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r>
              <a:rPr lang="en-US" sz="70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8294908-8B00-4F58-BBBA-20F71A40A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64C879-1404-4203-8E9D-CC5DE0A62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782" y="-1386168"/>
            <a:ext cx="2424873" cy="3611191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4617302-4B0D-4351-A6BB-6F0930D94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571000" y="-338582"/>
            <a:ext cx="1635955" cy="1635955"/>
          </a:xfrm>
          <a:custGeom>
            <a:avLst/>
            <a:gdLst>
              <a:gd name="connsiteX0" fmla="*/ 0 w 1635955"/>
              <a:gd name="connsiteY0" fmla="*/ 957987 h 1635955"/>
              <a:gd name="connsiteX1" fmla="*/ 957987 w 1635955"/>
              <a:gd name="connsiteY1" fmla="*/ 0 h 1635955"/>
              <a:gd name="connsiteX2" fmla="*/ 1635955 w 1635955"/>
              <a:gd name="connsiteY2" fmla="*/ 0 h 1635955"/>
              <a:gd name="connsiteX3" fmla="*/ 1635955 w 1635955"/>
              <a:gd name="connsiteY3" fmla="*/ 1635955 h 1635955"/>
              <a:gd name="connsiteX4" fmla="*/ 0 w 1635955"/>
              <a:gd name="connsiteY4" fmla="*/ 1635955 h 163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955" h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A2C7802-C2E0-4218-8F89-8DD7CCD2C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7985" y="-6588"/>
            <a:ext cx="4059393" cy="2548110"/>
          </a:xfrm>
          <a:custGeom>
            <a:avLst/>
            <a:gdLst>
              <a:gd name="connsiteX0" fmla="*/ 0 w 4059393"/>
              <a:gd name="connsiteY0" fmla="*/ 1511282 h 2548110"/>
              <a:gd name="connsiteX1" fmla="*/ 1511282 w 4059393"/>
              <a:gd name="connsiteY1" fmla="*/ 0 h 2548110"/>
              <a:gd name="connsiteX2" fmla="*/ 4059393 w 4059393"/>
              <a:gd name="connsiteY2" fmla="*/ 2548110 h 2548110"/>
              <a:gd name="connsiteX3" fmla="*/ 0 w 4059393"/>
              <a:gd name="connsiteY3" fmla="*/ 2548110 h 254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393" h="254811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D7111A-21E5-4EE9-8A78-10E5530F0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262924" y="1465780"/>
            <a:ext cx="1185708" cy="11857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3969E80-A77B-49FC-9122-D89AFD5EE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29557" y="5198743"/>
            <a:ext cx="2444907" cy="2366116"/>
          </a:xfrm>
          <a:custGeom>
            <a:avLst/>
            <a:gdLst>
              <a:gd name="connsiteX0" fmla="*/ 0 w 2203753"/>
              <a:gd name="connsiteY0" fmla="*/ 0 h 2132734"/>
              <a:gd name="connsiteX1" fmla="*/ 2203753 w 2203753"/>
              <a:gd name="connsiteY1" fmla="*/ 0 h 2132734"/>
              <a:gd name="connsiteX2" fmla="*/ 2203753 w 2203753"/>
              <a:gd name="connsiteY2" fmla="*/ 576461 h 2132734"/>
              <a:gd name="connsiteX3" fmla="*/ 647480 w 2203753"/>
              <a:gd name="connsiteY3" fmla="*/ 2132734 h 2132734"/>
              <a:gd name="connsiteX4" fmla="*/ 0 w 2203753"/>
              <a:gd name="connsiteY4" fmla="*/ 1485255 h 213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753" h="2132734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49CA57-76BD-4CF2-80BA-D7A46A01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769787" y="5439893"/>
            <a:ext cx="928467" cy="92846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5E9085E-E730-4768-83D4-6CB7E9897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73272FE-A474-4CAE-8CA2-BCC8B476C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734EF8-6E59-45B0-9335-9D601C41D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661" y="1074057"/>
            <a:ext cx="11519281" cy="4983058"/>
          </a:xfrm>
          <a:noFill/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5400" dirty="0">
                <a:ea typeface="+mj-lt"/>
                <a:cs typeface="+mj-lt"/>
              </a:rPr>
              <a:t>Introduction</a:t>
            </a:r>
            <a:br>
              <a:rPr lang="en-US" sz="4000" dirty="0">
                <a:ea typeface="+mj-lt"/>
                <a:cs typeface="+mj-lt"/>
              </a:rPr>
            </a:br>
            <a:br>
              <a:rPr lang="en-US" sz="4000" dirty="0">
                <a:ea typeface="+mj-lt"/>
                <a:cs typeface="+mj-lt"/>
              </a:rPr>
            </a:br>
            <a:r>
              <a:rPr lang="en-US" sz="4000" dirty="0">
                <a:ea typeface="+mj-lt"/>
                <a:cs typeface="+mj-lt"/>
              </a:rPr>
              <a:t> Determine loan amount after graduation. </a:t>
            </a:r>
            <a:br>
              <a:rPr lang="en-US" sz="4000" dirty="0">
                <a:ea typeface="+mj-lt"/>
                <a:cs typeface="+mj-lt"/>
              </a:rPr>
            </a:br>
            <a:r>
              <a:rPr lang="en-US" sz="4000" dirty="0">
                <a:ea typeface="+mj-lt"/>
                <a:cs typeface="+mj-lt"/>
              </a:rPr>
              <a:t> Determine estimated starting salary after graduation. </a:t>
            </a:r>
            <a:br>
              <a:rPr lang="en-US" sz="4000" dirty="0">
                <a:ea typeface="+mj-lt"/>
                <a:cs typeface="+mj-lt"/>
              </a:rPr>
            </a:br>
            <a:br>
              <a:rPr lang="en-US" sz="4000" dirty="0">
                <a:ea typeface="+mj-lt"/>
                <a:cs typeface="+mj-lt"/>
              </a:rPr>
            </a:br>
            <a:r>
              <a:rPr lang="en-US" sz="4000" dirty="0">
                <a:ea typeface="+mj-lt"/>
                <a:cs typeface="+mj-lt"/>
              </a:rPr>
              <a:t>Determine how much will I be paying each month, and how long it will take to repay the loan.</a:t>
            </a:r>
            <a:endParaRPr lang="en-US" sz="4000">
              <a:cs typeface="Calibri Light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07981EA-05A6-437C-88D7-B377B92B0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9823" y="5457591"/>
            <a:ext cx="2231794" cy="2568811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5E3C750-986E-4769-B1AE-49289FBE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720059" y="5243545"/>
            <a:ext cx="959985" cy="95998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BDEDEB-CB96-4138-9783-FDC96807FA7D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dirty="0"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4E0A71-3097-4A1C-828C-D89584EF1A7D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962857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8294908-8B00-4F58-BBBA-20F71A40A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64C879-1404-4203-8E9D-CC5DE0A62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782" y="-1386168"/>
            <a:ext cx="2424873" cy="3611191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4617302-4B0D-4351-A6BB-6F0930D94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571000" y="-338582"/>
            <a:ext cx="1635955" cy="1635955"/>
          </a:xfrm>
          <a:custGeom>
            <a:avLst/>
            <a:gdLst>
              <a:gd name="connsiteX0" fmla="*/ 0 w 1635955"/>
              <a:gd name="connsiteY0" fmla="*/ 957987 h 1635955"/>
              <a:gd name="connsiteX1" fmla="*/ 957987 w 1635955"/>
              <a:gd name="connsiteY1" fmla="*/ 0 h 1635955"/>
              <a:gd name="connsiteX2" fmla="*/ 1635955 w 1635955"/>
              <a:gd name="connsiteY2" fmla="*/ 0 h 1635955"/>
              <a:gd name="connsiteX3" fmla="*/ 1635955 w 1635955"/>
              <a:gd name="connsiteY3" fmla="*/ 1635955 h 1635955"/>
              <a:gd name="connsiteX4" fmla="*/ 0 w 1635955"/>
              <a:gd name="connsiteY4" fmla="*/ 1635955 h 163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955" h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A2C7802-C2E0-4218-8F89-8DD7CCD2C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7985" y="-6588"/>
            <a:ext cx="4059393" cy="2548110"/>
          </a:xfrm>
          <a:custGeom>
            <a:avLst/>
            <a:gdLst>
              <a:gd name="connsiteX0" fmla="*/ 0 w 4059393"/>
              <a:gd name="connsiteY0" fmla="*/ 1511282 h 2548110"/>
              <a:gd name="connsiteX1" fmla="*/ 1511282 w 4059393"/>
              <a:gd name="connsiteY1" fmla="*/ 0 h 2548110"/>
              <a:gd name="connsiteX2" fmla="*/ 4059393 w 4059393"/>
              <a:gd name="connsiteY2" fmla="*/ 2548110 h 2548110"/>
              <a:gd name="connsiteX3" fmla="*/ 0 w 4059393"/>
              <a:gd name="connsiteY3" fmla="*/ 2548110 h 254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393" h="254811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D7111A-21E5-4EE9-8A78-10E5530F0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262924" y="1465780"/>
            <a:ext cx="1185708" cy="11857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3969E80-A77B-49FC-9122-D89AFD5EE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29557" y="5198743"/>
            <a:ext cx="2444907" cy="2366116"/>
          </a:xfrm>
          <a:custGeom>
            <a:avLst/>
            <a:gdLst>
              <a:gd name="connsiteX0" fmla="*/ 0 w 2203753"/>
              <a:gd name="connsiteY0" fmla="*/ 0 h 2132734"/>
              <a:gd name="connsiteX1" fmla="*/ 2203753 w 2203753"/>
              <a:gd name="connsiteY1" fmla="*/ 0 h 2132734"/>
              <a:gd name="connsiteX2" fmla="*/ 2203753 w 2203753"/>
              <a:gd name="connsiteY2" fmla="*/ 576461 h 2132734"/>
              <a:gd name="connsiteX3" fmla="*/ 647480 w 2203753"/>
              <a:gd name="connsiteY3" fmla="*/ 2132734 h 2132734"/>
              <a:gd name="connsiteX4" fmla="*/ 0 w 2203753"/>
              <a:gd name="connsiteY4" fmla="*/ 1485255 h 213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753" h="2132734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49CA57-76BD-4CF2-80BA-D7A46A01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769787" y="5439893"/>
            <a:ext cx="928467" cy="92846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5E9085E-E730-4768-83D4-6CB7E9897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73272FE-A474-4CAE-8CA2-BCC8B476C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214E9C-CC4D-46A2-B554-4CB11EA56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4303" y="225792"/>
            <a:ext cx="9894639" cy="647830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>
                <a:ea typeface="+mj-lt"/>
                <a:cs typeface="+mj-lt"/>
              </a:rPr>
              <a:t>Hypothesis</a:t>
            </a:r>
            <a:br>
              <a:rPr lang="en-US" sz="5400" dirty="0">
                <a:ea typeface="+mj-lt"/>
                <a:cs typeface="+mj-lt"/>
              </a:rPr>
            </a:br>
            <a:br>
              <a:rPr lang="en-US" sz="5400" dirty="0">
                <a:ea typeface="+mj-lt"/>
                <a:cs typeface="+mj-lt"/>
              </a:rPr>
            </a:br>
            <a:r>
              <a:rPr lang="en-US" dirty="0">
                <a:ea typeface="+mj-lt"/>
                <a:cs typeface="+mj-lt"/>
              </a:rPr>
              <a:t>Will my student loan monthly payments fit into my budget?</a:t>
            </a:r>
            <a:br>
              <a:rPr lang="en-US" dirty="0">
                <a:ea typeface="+mj-lt"/>
                <a:cs typeface="+mj-lt"/>
              </a:rPr>
            </a:br>
            <a:br>
              <a:rPr lang="en-US" dirty="0">
                <a:ea typeface="+mj-lt"/>
                <a:cs typeface="+mj-lt"/>
              </a:rPr>
            </a:br>
            <a:r>
              <a:rPr lang="en-US" dirty="0">
                <a:ea typeface="+mj-lt"/>
                <a:cs typeface="+mj-lt"/>
              </a:rPr>
              <a:t> With a loan of $34,657 I will be able to fit a monthly payment of $300 into my budget after graduation</a:t>
            </a:r>
            <a:br>
              <a:rPr lang="en-US" dirty="0">
                <a:ea typeface="+mj-lt"/>
                <a:cs typeface="+mj-lt"/>
              </a:rPr>
            </a:br>
            <a:br>
              <a:rPr lang="en-US" dirty="0">
                <a:ea typeface="+mj-lt"/>
                <a:cs typeface="+mj-lt"/>
              </a:rPr>
            </a:br>
            <a:endParaRPr lang="en-US" dirty="0">
              <a:cs typeface="Calibri Light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07981EA-05A6-437C-88D7-B377B92B0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9823" y="5457591"/>
            <a:ext cx="2231794" cy="2568811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5E3C750-986E-4769-B1AE-49289FBE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720059" y="5243545"/>
            <a:ext cx="959985" cy="95998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854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3138B-0A1D-482D-9BEE-070E9F1D7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>
                <a:ea typeface="+mj-lt"/>
                <a:cs typeface="+mj-lt"/>
              </a:rPr>
              <a:t>          Salary after Graduation</a:t>
            </a:r>
            <a:endParaRPr lang="en-US" sz="48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B9957-BC2A-4F1B-8CBA-54DEF68E7D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6795"/>
            <a:ext cx="10515600" cy="5156470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Job Title                                                     Child Family Advocate</a:t>
            </a: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 State, </a:t>
            </a: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                                                                        Missouri</a:t>
            </a:r>
            <a:endParaRPr lang="en-US" dirty="0">
              <a:cs typeface="Calibri"/>
            </a:endParaRPr>
          </a:p>
          <a:p>
            <a:pPr marL="0" indent="0">
              <a:buNone/>
            </a:pPr>
            <a:endParaRPr lang="en-US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Source 1                                                       Malden </a:t>
            </a:r>
            <a:r>
              <a:rPr lang="en-US" dirty="0" err="1">
                <a:ea typeface="+mn-lt"/>
                <a:cs typeface="+mn-lt"/>
              </a:rPr>
              <a:t>HeadStart</a:t>
            </a:r>
            <a:r>
              <a:rPr lang="en-US" dirty="0">
                <a:ea typeface="+mn-lt"/>
                <a:cs typeface="+mn-lt"/>
              </a:rPr>
              <a:t> </a:t>
            </a:r>
          </a:p>
          <a:p>
            <a:pPr marL="0" indent="0">
              <a:buNone/>
            </a:pPr>
            <a:endParaRPr lang="en-US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Estimated starting                                       $31,512  </a:t>
            </a:r>
          </a:p>
          <a:p>
            <a:pPr marL="0" indent="0">
              <a:buNone/>
            </a:pPr>
            <a:endParaRPr lang="en-US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Source 2                                                      In Home Health</a:t>
            </a:r>
            <a:endParaRPr lang="en-US">
              <a:cs typeface="Calibri"/>
            </a:endParaRPr>
          </a:p>
          <a:p>
            <a:pPr marL="0" indent="0">
              <a:buNone/>
            </a:pPr>
            <a:endParaRPr lang="en-US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dirty="0">
                <a:cs typeface="Calibri"/>
              </a:rPr>
              <a:t>Estimated starting                                          $ 26,770</a:t>
            </a:r>
            <a:endParaRPr lang="en-US" dirty="0"/>
          </a:p>
          <a:p>
            <a:pPr marL="0" indent="0">
              <a:buNone/>
            </a:pPr>
            <a:endParaRPr lang="en-US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Estimated starting monthly salary  Estimated net monthly salary (after taxes)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80654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8FBDE-751B-4E39-98E8-88252F81C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>
                <a:ea typeface="+mj-lt"/>
                <a:cs typeface="+mj-lt"/>
              </a:rPr>
              <a:t>                   My Budget</a:t>
            </a:r>
            <a:endParaRPr lang="en-US" sz="5400">
              <a:cs typeface="Calibri Light"/>
            </a:endParaRPr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99377737-C0E5-45A2-B797-8683540839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7500599"/>
              </p:ext>
            </p:extLst>
          </p:nvPr>
        </p:nvGraphicFramePr>
        <p:xfrm>
          <a:off x="838200" y="1825625"/>
          <a:ext cx="10515600" cy="49571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4450">
                  <a:extLst>
                    <a:ext uri="{9D8B030D-6E8A-4147-A177-3AD203B41FA5}">
                      <a16:colId xmlns:a16="http://schemas.microsoft.com/office/drawing/2014/main" val="2267036733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3022641859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2207896251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90095387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2130199749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2297039753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2626126150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2223193941"/>
                    </a:ext>
                  </a:extLst>
                </a:gridCol>
              </a:tblGrid>
              <a:tr h="607385">
                <a:tc>
                  <a:txBody>
                    <a:bodyPr/>
                    <a:lstStyle/>
                    <a:p>
                      <a:r>
                        <a:rPr lang="en-US"/>
                        <a:t>Monthly </a:t>
                      </a:r>
                    </a:p>
                    <a:p>
                      <a:pPr lvl="0">
                        <a:buNone/>
                      </a:pPr>
                      <a:r>
                        <a:rPr lang="en-US"/>
                        <a:t>Salary 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House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419357"/>
                  </a:ext>
                </a:extLst>
              </a:tr>
              <a:tr h="607385">
                <a:tc>
                  <a:txBody>
                    <a:bodyPr/>
                    <a:lstStyle/>
                    <a:p>
                      <a:r>
                        <a:rPr lang="en-US"/>
                        <a:t>$4,295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$350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0394446"/>
                  </a:ext>
                </a:extLst>
              </a:tr>
              <a:tr h="60738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Eletric/Gas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$490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540408"/>
                  </a:ext>
                </a:extLst>
              </a:tr>
              <a:tr h="60738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Phone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$230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947637"/>
                  </a:ext>
                </a:extLst>
              </a:tr>
              <a:tr h="60738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Cable/</a:t>
                      </a:r>
                    </a:p>
                    <a:p>
                      <a:pPr lvl="0">
                        <a:buNone/>
                      </a:pPr>
                      <a:r>
                        <a:rPr lang="en-US"/>
                        <a:t>internet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$90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075413"/>
                  </a:ext>
                </a:extLst>
              </a:tr>
              <a:tr h="60738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Food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862167"/>
                  </a:ext>
                </a:extLst>
              </a:tr>
              <a:tr h="607385">
                <a:tc>
                  <a:txBody>
                    <a:bodyPr/>
                    <a:lstStyle/>
                    <a:p>
                      <a:r>
                        <a:rPr lang="en-US"/>
                        <a:t>Monthly Savings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FF0000"/>
                          </a:solidFill>
                        </a:rPr>
                        <a:t>2,108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Loan Repayment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$324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289388"/>
                  </a:ext>
                </a:extLst>
              </a:tr>
              <a:tr h="60738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$1,784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2059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9872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E2F37-7423-4F38-AEE5-ECAF7D5DE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j-lt"/>
                <a:cs typeface="+mj-lt"/>
              </a:rPr>
              <a:t>Total Student Loans at Graduation</a:t>
            </a:r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1B6154F-E2E9-4DFA-8BA6-1C0249C613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3612652"/>
              </p:ext>
            </p:extLst>
          </p:nvPr>
        </p:nvGraphicFramePr>
        <p:xfrm>
          <a:off x="833886" y="1466490"/>
          <a:ext cx="10515596" cy="32970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2228">
                  <a:extLst>
                    <a:ext uri="{9D8B030D-6E8A-4147-A177-3AD203B41FA5}">
                      <a16:colId xmlns:a16="http://schemas.microsoft.com/office/drawing/2014/main" val="4020097315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1731023877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3489142732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514312950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1227018119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003639472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482522517"/>
                    </a:ext>
                  </a:extLst>
                </a:gridCol>
              </a:tblGrid>
              <a:tr h="46502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latin typeface="Calibri"/>
                        </a:rPr>
                        <a:t>Winter 21/22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$9,500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latin typeface="Calibri"/>
                        </a:rPr>
                        <a:t>Principal Interest Rate 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latin typeface="Calibri"/>
                        </a:rPr>
                        <a:t>$</a:t>
                      </a:r>
                      <a:r>
                        <a:rPr lang="en-US" sz="1800" b="0" i="0" u="none" strike="noStrike" noProof="0" dirty="0"/>
                        <a:t>3.76% 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latin typeface="Calibri"/>
                        </a:rPr>
                        <a:t>$514.00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586657"/>
                  </a:ext>
                </a:extLst>
              </a:tr>
              <a:tr h="45591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latin typeface="Calibri"/>
                        </a:rPr>
                        <a:t>Spring 21/22 </a:t>
                      </a:r>
                      <a:endParaRPr lang="en-US" sz="1800" b="0" i="0" u="none" strike="noStrike" noProof="0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$9,500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latin typeface="Calibri"/>
                        </a:rPr>
                        <a:t>Principal Interest Rate 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latin typeface="Calibri"/>
                        </a:rPr>
                        <a:t>4.45% 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latin typeface="Calibri"/>
                        </a:rPr>
                        <a:t>$328.00 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44152"/>
                  </a:ext>
                </a:extLst>
              </a:tr>
              <a:tr h="46502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latin typeface="Calibri"/>
                        </a:rPr>
                        <a:t>Fall 21/22 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</a:t>
                      </a:r>
                      <a:r>
                        <a:rPr lang="en-US" sz="1800" b="0" i="0" u="none" strike="noStrike" noProof="0" dirty="0">
                          <a:latin typeface="Calibri"/>
                        </a:rPr>
                        <a:t>3,150.00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latin typeface="Calibri"/>
                        </a:rPr>
                        <a:t>Principal </a:t>
                      </a:r>
                      <a:endParaRPr lang="en-US" dirty="0"/>
                    </a:p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latin typeface="Calibri"/>
                        </a:rPr>
                        <a:t>Interest Rate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latin typeface="Calibri"/>
                        </a:rPr>
                        <a:t>4.45%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latin typeface="Calibri"/>
                        </a:rPr>
                        <a:t>$36.00 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799764"/>
                  </a:ext>
                </a:extLst>
              </a:tr>
              <a:tr h="46502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361192"/>
                  </a:ext>
                </a:extLst>
              </a:tr>
              <a:tr h="455911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800" b="0" i="0" u="none" strike="noStrike" noProof="0" dirty="0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597092"/>
                  </a:ext>
                </a:extLst>
              </a:tr>
              <a:tr h="45591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31971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3252678-2964-4E23-9931-95F7F6AE6789}"/>
              </a:ext>
            </a:extLst>
          </p:cNvPr>
          <p:cNvSpPr txBox="1"/>
          <p:nvPr/>
        </p:nvSpPr>
        <p:spPr>
          <a:xfrm flipV="1">
            <a:off x="4724400" y="3124034"/>
            <a:ext cx="2743200" cy="763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dirty="0"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B516EE-6622-478D-B2E8-20B4BD2395FD}"/>
              </a:ext>
            </a:extLst>
          </p:cNvPr>
          <p:cNvSpPr txBox="1"/>
          <p:nvPr/>
        </p:nvSpPr>
        <p:spPr>
          <a:xfrm>
            <a:off x="841615" y="4910407"/>
            <a:ext cx="533112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latin typeface="Calibri"/>
              </a:rPr>
              <a:t>Loan Total $22,150 Estimated monthly payments $293.00</a:t>
            </a:r>
            <a:r>
              <a:rPr lang="en-US">
                <a:latin typeface="Calibri"/>
                <a:ea typeface="Calibri"/>
                <a:cs typeface="Calibri"/>
              </a:rPr>
              <a:t>​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DB709D-18D6-4F0A-B1F1-C5C7605679ED}"/>
              </a:ext>
            </a:extLst>
          </p:cNvPr>
          <p:cNvSpPr txBox="1"/>
          <p:nvPr/>
        </p:nvSpPr>
        <p:spPr>
          <a:xfrm>
            <a:off x="5010150" y="348615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569761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F0C9D-7C3D-4F1D-BECA-449621E58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                         Student Loan</a:t>
            </a:r>
            <a:endParaRPr lang="en-US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28B4C2F-2F52-41DA-A7A4-F1DD68C307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3600526"/>
              </p:ext>
            </p:extLst>
          </p:nvPr>
        </p:nvGraphicFramePr>
        <p:xfrm>
          <a:off x="838200" y="1825625"/>
          <a:ext cx="11116030" cy="247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3206">
                  <a:extLst>
                    <a:ext uri="{9D8B030D-6E8A-4147-A177-3AD203B41FA5}">
                      <a16:colId xmlns:a16="http://schemas.microsoft.com/office/drawing/2014/main" val="3330550277"/>
                    </a:ext>
                  </a:extLst>
                </a:gridCol>
                <a:gridCol w="2223206">
                  <a:extLst>
                    <a:ext uri="{9D8B030D-6E8A-4147-A177-3AD203B41FA5}">
                      <a16:colId xmlns:a16="http://schemas.microsoft.com/office/drawing/2014/main" val="1628058149"/>
                    </a:ext>
                  </a:extLst>
                </a:gridCol>
                <a:gridCol w="2223206">
                  <a:extLst>
                    <a:ext uri="{9D8B030D-6E8A-4147-A177-3AD203B41FA5}">
                      <a16:colId xmlns:a16="http://schemas.microsoft.com/office/drawing/2014/main" val="3232357669"/>
                    </a:ext>
                  </a:extLst>
                </a:gridCol>
                <a:gridCol w="2223206">
                  <a:extLst>
                    <a:ext uri="{9D8B030D-6E8A-4147-A177-3AD203B41FA5}">
                      <a16:colId xmlns:a16="http://schemas.microsoft.com/office/drawing/2014/main" val="3638116933"/>
                    </a:ext>
                  </a:extLst>
                </a:gridCol>
                <a:gridCol w="2223206">
                  <a:extLst>
                    <a:ext uri="{9D8B030D-6E8A-4147-A177-3AD203B41FA5}">
                      <a16:colId xmlns:a16="http://schemas.microsoft.com/office/drawing/2014/main" val="660779055"/>
                    </a:ext>
                  </a:extLst>
                </a:gridCol>
              </a:tblGrid>
              <a:tr h="560969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Estimated amount:</a:t>
                      </a:r>
                      <a:endParaRPr lang="en-US" dirty="0"/>
                    </a:p>
                    <a:p>
                      <a:pPr marL="0" marR="0" lvl="0" indent="0" algn="l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34,567 $</a:t>
                      </a:r>
                    </a:p>
                    <a:p>
                      <a:pPr lvl="0">
                        <a:buNone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latin typeface="Calibri"/>
                        </a:rPr>
                        <a:t> </a:t>
                      </a:r>
                      <a:r>
                        <a:rPr lang="en-US" sz="24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Interest rate: 6%</a:t>
                      </a:r>
                      <a:r>
                        <a:rPr lang="en-US" sz="1800" b="0" i="0" u="none" strike="noStrike" noProof="0" dirty="0">
                          <a:latin typeface="Calibri"/>
                        </a:rPr>
                        <a:t> 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Estimated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lvl="0">
                        <a:buNone/>
                      </a:pPr>
                      <a:r>
                        <a:rPr lang="en-US" sz="24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 monthly payment: $291</a:t>
                      </a:r>
                      <a:endParaRPr lang="en-US" sz="24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318508"/>
                  </a:ext>
                </a:extLst>
              </a:tr>
              <a:tr h="49746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468999"/>
                  </a:ext>
                </a:extLst>
              </a:tr>
              <a:tr h="49746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92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446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0551C-DEEC-4E93-B5C5-67A87250B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                   Monthly Payment 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B84F0-6663-4A0A-BCB1-11738A44F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ea typeface="+mn-lt"/>
                <a:cs typeface="+mn-lt"/>
              </a:rPr>
              <a:t>  Monthly payment required: $300</a:t>
            </a:r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pPr marL="0" indent="0">
              <a:buNone/>
            </a:pPr>
            <a:r>
              <a:rPr lang="en-US">
                <a:ea typeface="+mn-lt"/>
                <a:cs typeface="+mn-lt"/>
              </a:rPr>
              <a:t>This monthly payment is higher than my hypothesis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419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ABEF2-0C4B-40A5-A1E8-36B07A67D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                   Future Value</a:t>
            </a:r>
            <a:endParaRPr lang="en-US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936006B-5BAF-4408-B6B5-F16548B035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5595495"/>
              </p:ext>
            </p:extLst>
          </p:nvPr>
        </p:nvGraphicFramePr>
        <p:xfrm>
          <a:off x="838200" y="1825625"/>
          <a:ext cx="10985824" cy="3794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3228">
                  <a:extLst>
                    <a:ext uri="{9D8B030D-6E8A-4147-A177-3AD203B41FA5}">
                      <a16:colId xmlns:a16="http://schemas.microsoft.com/office/drawing/2014/main" val="1808729976"/>
                    </a:ext>
                  </a:extLst>
                </a:gridCol>
                <a:gridCol w="1373228">
                  <a:extLst>
                    <a:ext uri="{9D8B030D-6E8A-4147-A177-3AD203B41FA5}">
                      <a16:colId xmlns:a16="http://schemas.microsoft.com/office/drawing/2014/main" val="1221218324"/>
                    </a:ext>
                  </a:extLst>
                </a:gridCol>
                <a:gridCol w="1373228">
                  <a:extLst>
                    <a:ext uri="{9D8B030D-6E8A-4147-A177-3AD203B41FA5}">
                      <a16:colId xmlns:a16="http://schemas.microsoft.com/office/drawing/2014/main" val="695484968"/>
                    </a:ext>
                  </a:extLst>
                </a:gridCol>
                <a:gridCol w="1373228">
                  <a:extLst>
                    <a:ext uri="{9D8B030D-6E8A-4147-A177-3AD203B41FA5}">
                      <a16:colId xmlns:a16="http://schemas.microsoft.com/office/drawing/2014/main" val="1497561960"/>
                    </a:ext>
                  </a:extLst>
                </a:gridCol>
                <a:gridCol w="1373228">
                  <a:extLst>
                    <a:ext uri="{9D8B030D-6E8A-4147-A177-3AD203B41FA5}">
                      <a16:colId xmlns:a16="http://schemas.microsoft.com/office/drawing/2014/main" val="992250047"/>
                    </a:ext>
                  </a:extLst>
                </a:gridCol>
                <a:gridCol w="1373228">
                  <a:extLst>
                    <a:ext uri="{9D8B030D-6E8A-4147-A177-3AD203B41FA5}">
                      <a16:colId xmlns:a16="http://schemas.microsoft.com/office/drawing/2014/main" val="1342759355"/>
                    </a:ext>
                  </a:extLst>
                </a:gridCol>
                <a:gridCol w="1373228">
                  <a:extLst>
                    <a:ext uri="{9D8B030D-6E8A-4147-A177-3AD203B41FA5}">
                      <a16:colId xmlns:a16="http://schemas.microsoft.com/office/drawing/2014/main" val="4185496921"/>
                    </a:ext>
                  </a:extLst>
                </a:gridCol>
                <a:gridCol w="1373228">
                  <a:extLst>
                    <a:ext uri="{9D8B030D-6E8A-4147-A177-3AD203B41FA5}">
                      <a16:colId xmlns:a16="http://schemas.microsoft.com/office/drawing/2014/main" val="2440723480"/>
                    </a:ext>
                  </a:extLst>
                </a:gridCol>
              </a:tblGrid>
              <a:tr h="2082140">
                <a:tc>
                  <a:txBody>
                    <a:bodyPr/>
                    <a:lstStyle/>
                    <a:p>
                      <a:pPr marL="285750" marR="0" lvl="0" indent="-285750" algn="l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800" b="0" i="0" u="none" strike="noStrike" noProof="0" dirty="0">
                          <a:latin typeface="Calibri"/>
                        </a:rPr>
                        <a:t>Total loan: $34,657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Font typeface="Arial,Sans-Serif"/>
                        <a:buChar char="•"/>
                      </a:pPr>
                      <a:r>
                        <a:rPr lang="en-US" sz="1800" b="0" i="0" u="none" strike="noStrike" noProof="0" dirty="0">
                          <a:latin typeface="Calibri"/>
                        </a:rPr>
                        <a:t> Total interest paid: $5578</a:t>
                      </a:r>
                      <a:endParaRPr lang="en-US" sz="1800" b="1" i="0" u="none" strike="noStrike" noProof="0" dirty="0">
                        <a:latin typeface="Calibri"/>
                      </a:endParaRPr>
                    </a:p>
                    <a:p>
                      <a:pPr marL="285750" marR="0" lvl="0" indent="-285750" algn="l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Font typeface="Arial,Sans-Serif"/>
                        <a:buChar char="•"/>
                      </a:pPr>
                      <a:endParaRPr lang="en-US" sz="1800" b="1" i="0" u="none" strike="noStrike" noProof="0" dirty="0">
                        <a:latin typeface="Calibri"/>
                      </a:endParaRPr>
                    </a:p>
                    <a:p>
                      <a:pPr lvl="0">
                        <a:buNone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 dirty="0">
                          <a:latin typeface="Calibri"/>
                        </a:rPr>
                        <a:t>Future Value: $40,235</a:t>
                      </a:r>
                      <a:endParaRPr lang="en-US" sz="1800" b="1" i="0" u="none" strike="noStrike" noProof="0" dirty="0">
                        <a:latin typeface="Calibri"/>
                      </a:endParaRPr>
                    </a:p>
                    <a:p>
                      <a:pPr lvl="0">
                        <a:buNone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$ 300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59190"/>
                  </a:ext>
                </a:extLst>
              </a:tr>
              <a:tr h="92539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latin typeface="Calibri"/>
                        </a:rPr>
                        <a:t>     13 year 34,657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$11,616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latin typeface="Calibri"/>
                        </a:rPr>
                        <a:t>$46,273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654743"/>
                  </a:ext>
                </a:extLst>
              </a:tr>
              <a:tr h="78658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latin typeface="Calibri"/>
                        </a:rPr>
                        <a:t>15 year </a:t>
                      </a:r>
                    </a:p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latin typeface="Calibri"/>
                        </a:rPr>
                        <a:t>34,657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latin typeface="Calibri"/>
                        </a:rPr>
                        <a:t>$13,577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latin typeface="Calibri"/>
                        </a:rPr>
                        <a:t>48,234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8897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7296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5F589-2252-4B62-BFB0-29E3B7597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                 Reducing Interest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AC344E-8AD5-4E2A-81D6-EE192B2B40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>
              <a:ea typeface="+mn-lt"/>
              <a:cs typeface="+mn-lt"/>
            </a:endParaRPr>
          </a:p>
          <a:p>
            <a:r>
              <a:rPr lang="en-US">
                <a:ea typeface="+mn-lt"/>
                <a:cs typeface="+mn-lt"/>
              </a:rPr>
              <a:t>Five Years $620  $2569  $37,226 </a:t>
            </a:r>
          </a:p>
          <a:p>
            <a:r>
              <a:rPr lang="en-US">
                <a:ea typeface="+mn-lt"/>
                <a:cs typeface="+mn-lt"/>
              </a:rPr>
              <a:t>Seven Years $457 $3,691 $38,348</a:t>
            </a: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431442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04E27-08A9-4AB1-B546-D2AF55F00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j-lt"/>
                <a:cs typeface="+mj-lt"/>
              </a:rPr>
              <a:t>                     Conclusion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F19DA-3A1C-4366-9DCB-89CB13EE68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Optimal monthly payment: $200-$300 </a:t>
            </a:r>
          </a:p>
          <a:p>
            <a:pPr marL="0" indent="0">
              <a:buNone/>
            </a:pPr>
            <a:endParaRPr lang="en-US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 Would have extra money in case of emergency </a:t>
            </a:r>
            <a:endParaRPr lang="en-US"/>
          </a:p>
          <a:p>
            <a:endParaRPr lang="en-US" dirty="0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</a:rPr>
              <a:t> Would have extra money for social/entertainment</a:t>
            </a:r>
          </a:p>
          <a:p>
            <a:r>
              <a:rPr lang="en-US" dirty="0">
                <a:ea typeface="+mn-lt"/>
                <a:cs typeface="+mn-lt"/>
              </a:rPr>
              <a:t>Monthly Income - Total Expenses - Loan Payment = Disposable Income</a:t>
            </a:r>
          </a:p>
          <a:p>
            <a:r>
              <a:rPr lang="en-US" dirty="0">
                <a:ea typeface="+mn-lt"/>
                <a:cs typeface="+mn-lt"/>
              </a:rPr>
              <a:t>$4,295-$1,784-$300 =$1800.57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A9C52A-22B0-4034-9A68-CB0A1AE8A2F6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888402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Student Loan Portfolio Project</vt:lpstr>
      <vt:lpstr>Introduction   Determine loan amount after graduation.   Determine estimated starting salary after graduation.   Determine how much will I be paying each month, and how long it will take to repay the loan.</vt:lpstr>
      <vt:lpstr>Hypothesis  Will my student loan monthly payments fit into my budget?   With a loan of $34,657 I will be able to fit a monthly payment of $300 into my budget after graduation  </vt:lpstr>
      <vt:lpstr>          Salary after Graduation</vt:lpstr>
      <vt:lpstr>                   My Budget</vt:lpstr>
      <vt:lpstr>Total Student Loans at Graduation</vt:lpstr>
      <vt:lpstr>                         Student Loan</vt:lpstr>
      <vt:lpstr>                   Monthly Payment </vt:lpstr>
      <vt:lpstr>                   Future Value</vt:lpstr>
      <vt:lpstr>                 Reducing Interest</vt:lpstr>
      <vt:lpstr>                     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533</cp:revision>
  <dcterms:created xsi:type="dcterms:W3CDTF">2021-09-29T00:34:15Z</dcterms:created>
  <dcterms:modified xsi:type="dcterms:W3CDTF">2021-10-24T01:09:01Z</dcterms:modified>
</cp:coreProperties>
</file>