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6" name="Google Shape;96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4" name="Google Shape;104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1" name="Google Shape;111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9" name="Google Shape;119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8" name="Google Shape;128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8" name="Google Shape;138;p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7" name="Google Shape;147;p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6" name="Google Shape;156;p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5" name="Google Shape;165;p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4" name="Google Shape;174;p1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e1ad001240_0_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e1ad001240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Relationship Id="rId4" Type="http://schemas.openxmlformats.org/officeDocument/2006/relationships/image" Target="../media/image2.jpg"/><Relationship Id="rId10" Type="http://schemas.openxmlformats.org/officeDocument/2006/relationships/hyperlink" Target="https://creativecommons.org/licenses/by-sa/3.0/" TargetMode="External"/><Relationship Id="rId9" Type="http://schemas.openxmlformats.org/officeDocument/2006/relationships/hyperlink" Target="https://www.getrealphilippines.com/2016/07/family-ties-bind/" TargetMode="External"/><Relationship Id="rId5" Type="http://schemas.openxmlformats.org/officeDocument/2006/relationships/image" Target="../media/image1.jpg"/><Relationship Id="rId6" Type="http://schemas.openxmlformats.org/officeDocument/2006/relationships/image" Target="../media/image4.jpg"/><Relationship Id="rId7" Type="http://schemas.openxmlformats.org/officeDocument/2006/relationships/hyperlink" Target="http://www.embj.org/embj/family-secrets-classification-and-consequences/" TargetMode="External"/><Relationship Id="rId8" Type="http://schemas.openxmlformats.org/officeDocument/2006/relationships/hyperlink" Target="https://creativecommons.org/licenses/by-nc-nd/3.0/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www.cof.org/content/effects-family-culture-family-foundations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amily Children Sunset · Free photo on Pixabay" id="84" name="Google Shape;84;p13"/>
          <p:cNvPicPr preferRelativeResize="0"/>
          <p:nvPr/>
        </p:nvPicPr>
        <p:blipFill rotWithShape="1">
          <a:blip r:embed="rId3">
            <a:alphaModFix/>
          </a:blip>
          <a:srcRect b="0" l="0" r="0" t="20495"/>
          <a:stretch/>
        </p:blipFill>
        <p:spPr>
          <a:xfrm>
            <a:off x="20" y="10"/>
            <a:ext cx="6095980" cy="34289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sky, outdoor, sunset, sandy  Description automatically generated" id="85" name="Google Shape;85;p13"/>
          <p:cNvPicPr preferRelativeResize="0"/>
          <p:nvPr/>
        </p:nvPicPr>
        <p:blipFill rotWithShape="1">
          <a:blip r:embed="rId4">
            <a:alphaModFix/>
          </a:blip>
          <a:srcRect b="0" l="0" r="0" t="15730"/>
          <a:stretch/>
        </p:blipFill>
        <p:spPr>
          <a:xfrm>
            <a:off x="6096000" y="10"/>
            <a:ext cx="6096000" cy="34289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amily Children Silhouette · Free image on Pixabay" id="86" name="Google Shape;86;p13"/>
          <p:cNvPicPr preferRelativeResize="0"/>
          <p:nvPr/>
        </p:nvPicPr>
        <p:blipFill rotWithShape="1">
          <a:blip r:embed="rId5">
            <a:alphaModFix/>
          </a:blip>
          <a:srcRect b="32100" l="0" r="0" t="11650"/>
          <a:stretch/>
        </p:blipFill>
        <p:spPr>
          <a:xfrm>
            <a:off x="20" y="3429000"/>
            <a:ext cx="6095980" cy="342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"/>
          <p:cNvPicPr preferRelativeResize="0"/>
          <p:nvPr/>
        </p:nvPicPr>
        <p:blipFill rotWithShape="1">
          <a:blip r:embed="rId6">
            <a:alphaModFix/>
          </a:blip>
          <a:srcRect b="0" l="0" r="0" t="16044"/>
          <a:stretch/>
        </p:blipFill>
        <p:spPr>
          <a:xfrm>
            <a:off x="6096000" y="3429000"/>
            <a:ext cx="6096000" cy="3429000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3"/>
          <p:cNvSpPr/>
          <p:nvPr/>
        </p:nvSpPr>
        <p:spPr>
          <a:xfrm rot="2700000">
            <a:off x="4409915" y="1742916"/>
            <a:ext cx="3372170" cy="337216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3"/>
          <p:cNvSpPr/>
          <p:nvPr/>
        </p:nvSpPr>
        <p:spPr>
          <a:xfrm rot="2700000">
            <a:off x="3971277" y="1304278"/>
            <a:ext cx="4249446" cy="4249444"/>
          </a:xfrm>
          <a:prstGeom prst="frame">
            <a:avLst>
              <a:gd fmla="val 1195" name="adj1"/>
            </a:avLst>
          </a:prstGeom>
          <a:solidFill>
            <a:srgbClr val="FFFFFF">
              <a:alpha val="6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3"/>
          <p:cNvSpPr txBox="1"/>
          <p:nvPr>
            <p:ph idx="1" type="subTitle"/>
          </p:nvPr>
        </p:nvSpPr>
        <p:spPr>
          <a:xfrm>
            <a:off x="4745528" y="4201466"/>
            <a:ext cx="2700944" cy="65999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80808"/>
              </a:buClr>
              <a:buSzPts val="1600"/>
              <a:buNone/>
            </a:pPr>
            <a:r>
              <a:rPr lang="en-US" sz="1600">
                <a:solidFill>
                  <a:srgbClr val="080808"/>
                </a:solidFill>
              </a:rPr>
              <a:t>By Savannah Kimble 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 sz="1600">
              <a:solidFill>
                <a:srgbClr val="080808"/>
              </a:solidFill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 sz="1600">
              <a:solidFill>
                <a:srgbClr val="080808"/>
              </a:solidFill>
            </a:endParaRPr>
          </a:p>
        </p:txBody>
      </p:sp>
      <p:sp>
        <p:nvSpPr>
          <p:cNvPr id="91" name="Google Shape;91;p13"/>
          <p:cNvSpPr txBox="1"/>
          <p:nvPr>
            <p:ph type="ctrTitle"/>
          </p:nvPr>
        </p:nvSpPr>
        <p:spPr>
          <a:xfrm>
            <a:off x="4240150" y="1348000"/>
            <a:ext cx="3618000" cy="382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lang="en-US" sz="3100"/>
              <a:t>Contemporary Family Patterns, Trends, and Relationships Across Cultures, Class, and        Ethnicities</a:t>
            </a:r>
            <a:br>
              <a:rPr b="1" lang="en-US" sz="2800"/>
            </a:br>
            <a:endParaRPr/>
          </a:p>
        </p:txBody>
      </p:sp>
      <p:sp>
        <p:nvSpPr>
          <p:cNvPr id="92" name="Google Shape;92;p13"/>
          <p:cNvSpPr txBox="1"/>
          <p:nvPr/>
        </p:nvSpPr>
        <p:spPr>
          <a:xfrm>
            <a:off x="9718246" y="3228945"/>
            <a:ext cx="2473754" cy="200055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-US" sz="7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7"/>
              </a:rPr>
              <a:t>This Photo</a:t>
            </a:r>
            <a:r>
              <a:rPr b="0" i="0" lang="en-US" sz="7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by Unknown author is licensed under </a:t>
            </a:r>
            <a:r>
              <a:rPr b="0" i="0" lang="en-US" sz="7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8"/>
              </a:rPr>
              <a:t>CC BY-NC-ND</a:t>
            </a:r>
            <a:r>
              <a:rPr b="0" i="0" lang="en-US" sz="7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3"/>
          <p:cNvSpPr txBox="1"/>
          <p:nvPr/>
        </p:nvSpPr>
        <p:spPr>
          <a:xfrm>
            <a:off x="9870532" y="6657945"/>
            <a:ext cx="2321468" cy="200055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-US" sz="7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9"/>
              </a:rPr>
              <a:t>This Photo</a:t>
            </a:r>
            <a:r>
              <a:rPr b="0" i="0" lang="en-US" sz="7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by Unknown author is licensed under </a:t>
            </a:r>
            <a:r>
              <a:rPr b="0" i="0" lang="en-US" sz="7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10"/>
              </a:rPr>
              <a:t>CC BY-SA</a:t>
            </a:r>
            <a:r>
              <a:rPr b="0" i="0" lang="en-US" sz="7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00"/>
                                        <p:tgtEl>
                                          <p:spTgt spid="9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00"/>
                                        <p:tgtEl>
                                          <p:spTgt spid="9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00"/>
                                        <p:tgtEl>
                                          <p:spTgt spid="9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4"/>
          <p:cNvSpPr/>
          <p:nvPr/>
        </p:nvSpPr>
        <p:spPr>
          <a:xfrm>
            <a:off x="-1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4"/>
          <p:cNvSpPr txBox="1"/>
          <p:nvPr/>
        </p:nvSpPr>
        <p:spPr>
          <a:xfrm>
            <a:off x="648925" y="370707"/>
            <a:ext cx="5181600" cy="5758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0320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Definition Of “The Family” A basic social unit consisting of parents and their children, considered as a group.</a:t>
            </a:r>
            <a:endParaRPr b="0" i="0" sz="2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Family Children Silhouette · Free image on Pixabay" id="100" name="Google Shape;100;p14"/>
          <p:cNvPicPr preferRelativeResize="0"/>
          <p:nvPr/>
        </p:nvPicPr>
        <p:blipFill rotWithShape="1">
          <a:blip r:embed="rId3">
            <a:alphaModFix/>
          </a:blip>
          <a:srcRect b="0" l="12469" r="0" t="0"/>
          <a:stretch/>
        </p:blipFill>
        <p:spPr>
          <a:xfrm>
            <a:off x="6189155" y="10"/>
            <a:ext cx="6002844" cy="685799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4"/>
          <p:cNvSpPr txBox="1"/>
          <p:nvPr/>
        </p:nvSpPr>
        <p:spPr>
          <a:xfrm>
            <a:off x="7953069" y="1475234"/>
            <a:ext cx="4140013" cy="39085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11430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5"/>
          <p:cNvSpPr/>
          <p:nvPr/>
        </p:nvSpPr>
        <p:spPr>
          <a:xfrm>
            <a:off x="-1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15"/>
          <p:cNvSpPr txBox="1"/>
          <p:nvPr/>
        </p:nvSpPr>
        <p:spPr>
          <a:xfrm>
            <a:off x="0" y="151650"/>
            <a:ext cx="5830500" cy="59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Trends in Family and Family Structure  Family Trends </a:t>
            </a:r>
            <a:endParaRPr b="0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Increased proportions of children living in single parent families </a:t>
            </a:r>
            <a:endParaRPr b="0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Increased proportions of adults in nontraditional living arrangements 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Increased female labor force </a:t>
            </a:r>
            <a:endParaRPr b="0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Decreased proportions of children and increased proportions of older people </a:t>
            </a:r>
            <a:endParaRPr b="0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Family structure </a:t>
            </a:r>
            <a:endParaRPr b="0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Nuclear family- married partners and their offspring </a:t>
            </a:r>
            <a:endParaRPr b="0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Extended family- Grandparents, married offspring and grandchildren </a:t>
            </a:r>
            <a:endParaRPr b="0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8255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Joint family- sets of siblings, their spouses and dependent children </a:t>
            </a:r>
            <a:endParaRPr b="0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Blended family- when divorced or widowed parents with children marry </a:t>
            </a:r>
            <a:endParaRPr b="0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0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Family Children Silhouette · Free image on Pixabay" id="108" name="Google Shape;108;p15"/>
          <p:cNvPicPr preferRelativeResize="0"/>
          <p:nvPr/>
        </p:nvPicPr>
        <p:blipFill rotWithShape="1">
          <a:blip r:embed="rId3">
            <a:alphaModFix/>
          </a:blip>
          <a:srcRect b="0" l="12469" r="0" t="0"/>
          <a:stretch/>
        </p:blipFill>
        <p:spPr>
          <a:xfrm>
            <a:off x="6189155" y="10"/>
            <a:ext cx="6002844" cy="68579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6"/>
          <p:cNvSpPr/>
          <p:nvPr/>
        </p:nvSpPr>
        <p:spPr>
          <a:xfrm>
            <a:off x="-1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16"/>
          <p:cNvSpPr txBox="1"/>
          <p:nvPr/>
        </p:nvSpPr>
        <p:spPr>
          <a:xfrm>
            <a:off x="134800" y="42675"/>
            <a:ext cx="5746200" cy="6773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r>
              <a:rPr b="0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mpact of Family Trends on Student Learning and Teacher-Family Relationships </a:t>
            </a:r>
            <a:endParaRPr b="0" i="0" sz="2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0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Communication can impact student learning and/or the teacher family relationship. </a:t>
            </a:r>
            <a:endParaRPr b="0" i="0" sz="2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0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School-family communication provides an opportunity of inclusiveness and equity. </a:t>
            </a:r>
            <a:endParaRPr b="0" i="0" sz="2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0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Communication between families and school staff is important to keep families involved and school staff informed.</a:t>
            </a:r>
            <a:endParaRPr b="0" i="0" sz="2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0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Communication between school and family could prevent any misinformation. When teachers are communicating with families, they should be sure to use languages all families could understand.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0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Parent handouts should include other languages they know the families speak </a:t>
            </a:r>
            <a:endParaRPr b="0" i="0" sz="2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0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Teachers should be sure to contact families to find the best times that work for them</a:t>
            </a:r>
            <a:endParaRPr b="0" i="0" sz="2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0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Teachers should create a sign-up sheet to have parents sign up at their convenience.</a:t>
            </a:r>
            <a:endParaRPr b="0" i="0" sz="2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Family Children Silhouette · Free image on Pixabay" id="115" name="Google Shape;115;p16"/>
          <p:cNvPicPr preferRelativeResize="0"/>
          <p:nvPr/>
        </p:nvPicPr>
        <p:blipFill rotWithShape="1">
          <a:blip r:embed="rId3">
            <a:alphaModFix/>
          </a:blip>
          <a:srcRect b="0" l="12469" r="0" t="0"/>
          <a:stretch/>
        </p:blipFill>
        <p:spPr>
          <a:xfrm>
            <a:off x="6189155" y="10"/>
            <a:ext cx="6002844" cy="6857990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6"/>
          <p:cNvSpPr txBox="1"/>
          <p:nvPr/>
        </p:nvSpPr>
        <p:spPr>
          <a:xfrm>
            <a:off x="7953069" y="1475234"/>
            <a:ext cx="4140013" cy="39085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11430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7"/>
          <p:cNvSpPr/>
          <p:nvPr/>
        </p:nvSpPr>
        <p:spPr>
          <a:xfrm>
            <a:off x="-1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Family Children Silhouette · Free image on Pixabay" id="122" name="Google Shape;122;p17"/>
          <p:cNvPicPr preferRelativeResize="0"/>
          <p:nvPr/>
        </p:nvPicPr>
        <p:blipFill rotWithShape="1">
          <a:blip r:embed="rId3">
            <a:alphaModFix/>
          </a:blip>
          <a:srcRect b="14854" l="0" r="0" t="14222"/>
          <a:stretch/>
        </p:blipFill>
        <p:spPr>
          <a:xfrm>
            <a:off x="1" y="10"/>
            <a:ext cx="9669642" cy="6857990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17"/>
          <p:cNvSpPr/>
          <p:nvPr/>
        </p:nvSpPr>
        <p:spPr>
          <a:xfrm flipH="1">
            <a:off x="9756298" y="0"/>
            <a:ext cx="2435700" cy="6858000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19000">
                <a:srgbClr val="FFFFFF">
                  <a:alpha val="37254"/>
                </a:srgbClr>
              </a:gs>
              <a:gs pos="35000">
                <a:srgbClr val="FFFFFF">
                  <a:alpha val="76470"/>
                </a:srgbClr>
              </a:gs>
              <a:gs pos="48000">
                <a:schemeClr val="lt1"/>
              </a:gs>
              <a:gs pos="100000">
                <a:schemeClr val="lt1"/>
              </a:gs>
            </a:gsLst>
            <a:lin ang="108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17"/>
          <p:cNvSpPr txBox="1"/>
          <p:nvPr/>
        </p:nvSpPr>
        <p:spPr>
          <a:xfrm>
            <a:off x="7531610" y="2434201"/>
            <a:ext cx="3822300" cy="37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12700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17"/>
          <p:cNvSpPr txBox="1"/>
          <p:nvPr/>
        </p:nvSpPr>
        <p:spPr>
          <a:xfrm>
            <a:off x="9669650" y="488650"/>
            <a:ext cx="2522400" cy="470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11430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25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Define “Social Class”</a:t>
            </a:r>
            <a:endParaRPr b="0" i="0" sz="25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11430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25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11430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25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Noun(plural social classes) </a:t>
            </a:r>
            <a:endParaRPr b="0" i="0" sz="25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11430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25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11430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25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(social sciences) A class of </a:t>
            </a:r>
            <a:endParaRPr b="0" i="0" sz="25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11430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25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11430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25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people, based on social power,</a:t>
            </a:r>
            <a:endParaRPr b="0" i="0" sz="25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11430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25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11430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25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wealth or another criteri</a:t>
            </a:r>
            <a:endParaRPr b="0" i="0" sz="25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8"/>
          <p:cNvSpPr/>
          <p:nvPr/>
        </p:nvSpPr>
        <p:spPr>
          <a:xfrm>
            <a:off x="-1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Family Children Silhouette · Free image on Pixabay" id="131" name="Google Shape;131;p18"/>
          <p:cNvPicPr preferRelativeResize="0"/>
          <p:nvPr/>
        </p:nvPicPr>
        <p:blipFill rotWithShape="1">
          <a:blip r:embed="rId3">
            <a:alphaModFix/>
          </a:blip>
          <a:srcRect b="14854" l="0" r="0" t="14222"/>
          <a:stretch/>
        </p:blipFill>
        <p:spPr>
          <a:xfrm>
            <a:off x="-522349" y="124572"/>
            <a:ext cx="9669642" cy="6857990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8"/>
          <p:cNvSpPr/>
          <p:nvPr/>
        </p:nvSpPr>
        <p:spPr>
          <a:xfrm flipH="1">
            <a:off x="4993350" y="124575"/>
            <a:ext cx="8975400" cy="7643400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19000">
                <a:srgbClr val="FFFFFF">
                  <a:alpha val="37254"/>
                </a:srgbClr>
              </a:gs>
              <a:gs pos="35000">
                <a:srgbClr val="FFFFFF">
                  <a:alpha val="76470"/>
                </a:srgbClr>
              </a:gs>
              <a:gs pos="48000">
                <a:schemeClr val="lt1"/>
              </a:gs>
              <a:gs pos="100000">
                <a:schemeClr val="lt1"/>
              </a:gs>
            </a:gsLst>
            <a:lin ang="108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18"/>
          <p:cNvSpPr txBox="1"/>
          <p:nvPr/>
        </p:nvSpPr>
        <p:spPr>
          <a:xfrm>
            <a:off x="7531610" y="2434201"/>
            <a:ext cx="3822189" cy="3742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12700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18"/>
          <p:cNvSpPr txBox="1"/>
          <p:nvPr/>
        </p:nvSpPr>
        <p:spPr>
          <a:xfrm>
            <a:off x="5752491" y="322888"/>
            <a:ext cx="4873228" cy="39085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11430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5" name="Google Shape;135;p18"/>
          <p:cNvSpPr txBox="1"/>
          <p:nvPr/>
        </p:nvSpPr>
        <p:spPr>
          <a:xfrm>
            <a:off x="8947400" y="124575"/>
            <a:ext cx="5943300" cy="661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Low Class (poverty) Class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Families that work for minimum wage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family may need help from the community to feed, clothe, or raise the children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family would not be able to enroll the child in extra curricular activities or enroll the child for tutor services. The family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would need to enroll in free services, services from the community, or services through the public-school system.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High Class (white collar workers)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Well educated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Their children will most likely go to the best schooling/private school or college and earn a degree that will make a lot of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wealth over time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9"/>
          <p:cNvSpPr/>
          <p:nvPr/>
        </p:nvSpPr>
        <p:spPr>
          <a:xfrm>
            <a:off x="-1" y="0"/>
            <a:ext cx="12189001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Family Children Silhouette · Free image on Pixabay" id="141" name="Google Shape;141;p19"/>
          <p:cNvPicPr preferRelativeResize="0"/>
          <p:nvPr/>
        </p:nvPicPr>
        <p:blipFill rotWithShape="1">
          <a:blip r:embed="rId3">
            <a:alphaModFix/>
          </a:blip>
          <a:srcRect b="14858" l="0" r="0" t="14219"/>
          <a:stretch/>
        </p:blipFill>
        <p:spPr>
          <a:xfrm>
            <a:off x="1" y="10"/>
            <a:ext cx="9669642" cy="6857990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19"/>
          <p:cNvSpPr/>
          <p:nvPr/>
        </p:nvSpPr>
        <p:spPr>
          <a:xfrm flipH="1">
            <a:off x="9250800" y="4212525"/>
            <a:ext cx="2938200" cy="2646000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19000">
                <a:srgbClr val="FFFFFF">
                  <a:alpha val="37254"/>
                </a:srgbClr>
              </a:gs>
              <a:gs pos="35000">
                <a:srgbClr val="FFFFFF">
                  <a:alpha val="76470"/>
                </a:srgbClr>
              </a:gs>
              <a:gs pos="48000">
                <a:schemeClr val="lt1"/>
              </a:gs>
              <a:gs pos="100000">
                <a:schemeClr val="lt1"/>
              </a:gs>
            </a:gsLst>
            <a:lin ang="10800025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19"/>
          <p:cNvSpPr txBox="1"/>
          <p:nvPr/>
        </p:nvSpPr>
        <p:spPr>
          <a:xfrm>
            <a:off x="7531610" y="2434201"/>
            <a:ext cx="3822300" cy="37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12700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19"/>
          <p:cNvSpPr txBox="1"/>
          <p:nvPr/>
        </p:nvSpPr>
        <p:spPr>
          <a:xfrm>
            <a:off x="9669650" y="84250"/>
            <a:ext cx="2319900" cy="49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55000" lnSpcReduction="20000"/>
          </a:bodyPr>
          <a:lstStyle/>
          <a:p>
            <a:pPr indent="11430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5521"/>
              <a:buFont typeface="Arial"/>
              <a:buNone/>
            </a:pPr>
            <a:r>
              <a:rPr i="0" lang="en-US" sz="3096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Education Attained</a:t>
            </a:r>
            <a:endParaRPr i="0" sz="3096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11430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5521"/>
              <a:buFont typeface="Arial"/>
              <a:buNone/>
            </a:pPr>
            <a:r>
              <a:rPr i="0" lang="en-US" sz="3096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Count</a:t>
            </a:r>
            <a:endParaRPr i="0" sz="3096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114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5521"/>
              <a:buFont typeface="Arial"/>
              <a:buNone/>
            </a:pPr>
            <a:r>
              <a:rPr i="0" lang="en-US" sz="3096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Percentage</a:t>
            </a:r>
            <a:endParaRPr i="0" sz="3096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114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5521"/>
              <a:buFont typeface="Arial"/>
              <a:buNone/>
            </a:pPr>
            <a:r>
              <a:t/>
            </a:r>
            <a:endParaRPr i="0" sz="3096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11430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8126"/>
              <a:buFont typeface="Arial"/>
              <a:buNone/>
            </a:pPr>
            <a:r>
              <a:rPr i="0" lang="en-US" sz="3096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Less Than 9th Grade192</a:t>
            </a:r>
            <a:r>
              <a:rPr i="0" lang="en-US" sz="3096" u="none" cap="none" strike="noStrike">
                <a:solidFill>
                  <a:srgbClr val="008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7.64%</a:t>
            </a:r>
            <a:r>
              <a:rPr i="0" lang="en-US" sz="3096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9th to 12th Grade304</a:t>
            </a:r>
            <a:r>
              <a:rPr i="0" lang="en-US" sz="3096" u="none" cap="none" strike="noStrike">
                <a:solidFill>
                  <a:srgbClr val="008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12.10%</a:t>
            </a:r>
            <a:r>
              <a:rPr i="0" lang="en-US" sz="3096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High</a:t>
            </a:r>
            <a:endParaRPr i="0" sz="3096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11430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8126"/>
              <a:buFont typeface="Arial"/>
              <a:buNone/>
            </a:pPr>
            <a:r>
              <a:t/>
            </a:r>
            <a:endParaRPr i="0" sz="3096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11430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8126"/>
              <a:buFont typeface="Arial"/>
              <a:buNone/>
            </a:pPr>
            <a:r>
              <a:rPr i="0" lang="en-US" sz="3096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School Graduate1,152</a:t>
            </a:r>
            <a:r>
              <a:rPr i="0" lang="en-US" sz="3096" u="none" cap="none" strike="noStrike">
                <a:solidFill>
                  <a:srgbClr val="008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45.84%</a:t>
            </a:r>
            <a:r>
              <a:rPr i="0" lang="en-US" sz="3096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Some </a:t>
            </a:r>
            <a:endParaRPr i="0" sz="3096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11430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8126"/>
              <a:buFont typeface="Arial"/>
              <a:buNone/>
            </a:pPr>
            <a:r>
              <a:t/>
            </a:r>
            <a:endParaRPr i="0" sz="3096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11430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8126"/>
              <a:buFont typeface="Arial"/>
              <a:buNone/>
            </a:pPr>
            <a:r>
              <a:rPr i="0" lang="en-US" sz="3096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College315</a:t>
            </a:r>
            <a:r>
              <a:rPr i="0" lang="en-US" sz="3096" u="none" cap="none" strike="noStrike">
                <a:solidFill>
                  <a:srgbClr val="008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12.53%</a:t>
            </a:r>
            <a:r>
              <a:rPr i="0" lang="en-US" sz="3096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Associates </a:t>
            </a:r>
            <a:endParaRPr i="0" sz="3096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11430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8126"/>
              <a:buFont typeface="Arial"/>
              <a:buNone/>
            </a:pPr>
            <a:r>
              <a:t/>
            </a:r>
            <a:endParaRPr i="0" sz="3096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11430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8126"/>
              <a:buFont typeface="Arial"/>
              <a:buNone/>
            </a:pPr>
            <a:r>
              <a:rPr i="0" lang="en-US" sz="3096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Degree230</a:t>
            </a:r>
            <a:r>
              <a:rPr i="0" lang="en-US" sz="3096" u="none" cap="none" strike="noStrike">
                <a:solidFill>
                  <a:srgbClr val="008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9.15%</a:t>
            </a:r>
            <a:r>
              <a:rPr i="0" lang="en-US" sz="3096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Bachelors</a:t>
            </a:r>
            <a:endParaRPr i="0" sz="3096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11430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8126"/>
              <a:buFont typeface="Arial"/>
              <a:buNone/>
            </a:pPr>
            <a:r>
              <a:t/>
            </a:r>
            <a:endParaRPr i="0" sz="3096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11430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8126"/>
              <a:buFont typeface="Arial"/>
              <a:buNone/>
            </a:pPr>
            <a:r>
              <a:rPr i="0" lang="en-US" sz="3096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Degree206</a:t>
            </a:r>
            <a:r>
              <a:rPr i="0" lang="en-US" sz="3096" u="none" cap="none" strike="noStrike">
                <a:solidFill>
                  <a:srgbClr val="008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8.20%</a:t>
            </a:r>
            <a:r>
              <a:rPr i="0" lang="en-US" sz="3096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Graduate </a:t>
            </a:r>
            <a:endParaRPr i="0" sz="3096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11430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8126"/>
              <a:buFont typeface="Arial"/>
              <a:buNone/>
            </a:pPr>
            <a:r>
              <a:t/>
            </a:r>
            <a:endParaRPr i="0" sz="3096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11430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8126"/>
              <a:buFont typeface="Arial"/>
              <a:buNone/>
            </a:pPr>
            <a:r>
              <a:rPr i="0" lang="en-US" sz="3096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Degree114</a:t>
            </a:r>
            <a:r>
              <a:rPr i="0" lang="en-US" sz="3096" u="none" cap="none" strike="noStrike">
                <a:solidFill>
                  <a:srgbClr val="008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4.54%</a:t>
            </a:r>
            <a:endParaRPr i="0" sz="3796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11430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11430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0"/>
          <p:cNvSpPr/>
          <p:nvPr/>
        </p:nvSpPr>
        <p:spPr>
          <a:xfrm>
            <a:off x="-1" y="0"/>
            <a:ext cx="12189001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Family Children Silhouette · Free image on Pixabay" id="150" name="Google Shape;150;p20"/>
          <p:cNvPicPr preferRelativeResize="0"/>
          <p:nvPr/>
        </p:nvPicPr>
        <p:blipFill rotWithShape="1">
          <a:blip r:embed="rId3">
            <a:alphaModFix/>
          </a:blip>
          <a:srcRect b="14858" l="0" r="0" t="14219"/>
          <a:stretch/>
        </p:blipFill>
        <p:spPr>
          <a:xfrm>
            <a:off x="1" y="10"/>
            <a:ext cx="9669642" cy="6857990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20"/>
          <p:cNvSpPr/>
          <p:nvPr/>
        </p:nvSpPr>
        <p:spPr>
          <a:xfrm flipH="1">
            <a:off x="9250800" y="4212525"/>
            <a:ext cx="2938200" cy="2646000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19000">
                <a:srgbClr val="FFFFFF">
                  <a:alpha val="37254"/>
                </a:srgbClr>
              </a:gs>
              <a:gs pos="35000">
                <a:srgbClr val="FFFFFF">
                  <a:alpha val="76470"/>
                </a:srgbClr>
              </a:gs>
              <a:gs pos="48000">
                <a:schemeClr val="lt1"/>
              </a:gs>
              <a:gs pos="100000">
                <a:schemeClr val="lt1"/>
              </a:gs>
            </a:gsLst>
            <a:lin ang="10800025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20"/>
          <p:cNvSpPr txBox="1"/>
          <p:nvPr/>
        </p:nvSpPr>
        <p:spPr>
          <a:xfrm>
            <a:off x="7531610" y="2434201"/>
            <a:ext cx="3822300" cy="37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12700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20"/>
          <p:cNvSpPr txBox="1"/>
          <p:nvPr/>
        </p:nvSpPr>
        <p:spPr>
          <a:xfrm>
            <a:off x="9669650" y="556050"/>
            <a:ext cx="2423400" cy="475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40000" lnSpcReduction="20000"/>
          </a:bodyPr>
          <a:lstStyle/>
          <a:p>
            <a:pPr indent="11430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11430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7107"/>
              <a:buFont typeface="Arial"/>
              <a:buNone/>
            </a:pPr>
            <a:r>
              <a:rPr b="0" i="0" lang="en-US" sz="664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Scheduling conflicts due to work schedules</a:t>
            </a:r>
            <a:endParaRPr b="0" i="0" sz="664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11430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7107"/>
              <a:buFont typeface="Arial"/>
              <a:buNone/>
            </a:pPr>
            <a:r>
              <a:t/>
            </a:r>
            <a:endParaRPr b="0" i="0" sz="664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11430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7107"/>
              <a:buFont typeface="Arial"/>
              <a:buNone/>
            </a:pPr>
            <a:r>
              <a:rPr b="0" i="0" lang="en-US" sz="664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No transportation </a:t>
            </a:r>
            <a:endParaRPr b="0" i="0" sz="664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11430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7107"/>
              <a:buFont typeface="Arial"/>
              <a:buNone/>
            </a:pPr>
            <a:r>
              <a:t/>
            </a:r>
            <a:endParaRPr sz="664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11430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7107"/>
              <a:buFont typeface="Arial"/>
              <a:buNone/>
            </a:pPr>
            <a:r>
              <a:rPr b="0" i="0" lang="en-US" sz="664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 childcare  </a:t>
            </a:r>
            <a:endParaRPr b="0" i="0" sz="664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11430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7107"/>
              <a:buFont typeface="Arial"/>
              <a:buNone/>
            </a:pPr>
            <a:r>
              <a:t/>
            </a:r>
            <a:endParaRPr b="0" i="0" sz="664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11430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7107"/>
              <a:buFont typeface="Arial"/>
              <a:buNone/>
            </a:pPr>
            <a:r>
              <a:rPr b="0" i="0" lang="en-US" sz="664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Language barrier </a:t>
            </a:r>
            <a:endParaRPr b="0" i="0" sz="664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11430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7107"/>
              <a:buFont typeface="Arial"/>
              <a:buNone/>
            </a:pPr>
            <a:r>
              <a:t/>
            </a:r>
            <a:endParaRPr b="0" i="0" sz="664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11430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7107"/>
              <a:buFont typeface="Arial"/>
              <a:buNone/>
            </a:pPr>
            <a:r>
              <a:rPr b="0" i="0" lang="en-US" sz="664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Teacher and parent relationship </a:t>
            </a:r>
            <a:endParaRPr b="0" i="0" sz="664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1"/>
          <p:cNvSpPr/>
          <p:nvPr/>
        </p:nvSpPr>
        <p:spPr>
          <a:xfrm>
            <a:off x="606600" y="0"/>
            <a:ext cx="13109400" cy="7532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Family Children Silhouette · Free image on Pixabay" id="159" name="Google Shape;159;p21"/>
          <p:cNvPicPr preferRelativeResize="0"/>
          <p:nvPr/>
        </p:nvPicPr>
        <p:blipFill rotWithShape="1">
          <a:blip r:embed="rId3">
            <a:alphaModFix/>
          </a:blip>
          <a:srcRect b="14858" l="0" r="0" t="14219"/>
          <a:stretch/>
        </p:blipFill>
        <p:spPr>
          <a:xfrm>
            <a:off x="0" y="-1"/>
            <a:ext cx="9669650" cy="7458200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21"/>
          <p:cNvSpPr/>
          <p:nvPr/>
        </p:nvSpPr>
        <p:spPr>
          <a:xfrm flipH="1">
            <a:off x="9250800" y="4212525"/>
            <a:ext cx="2938200" cy="2646000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19000">
                <a:srgbClr val="FFFFFF">
                  <a:alpha val="37254"/>
                </a:srgbClr>
              </a:gs>
              <a:gs pos="35000">
                <a:srgbClr val="FFFFFF">
                  <a:alpha val="76470"/>
                </a:srgbClr>
              </a:gs>
              <a:gs pos="48000">
                <a:schemeClr val="lt1"/>
              </a:gs>
              <a:gs pos="100000">
                <a:schemeClr val="lt1"/>
              </a:gs>
            </a:gsLst>
            <a:lin ang="10800025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21"/>
          <p:cNvSpPr txBox="1"/>
          <p:nvPr/>
        </p:nvSpPr>
        <p:spPr>
          <a:xfrm>
            <a:off x="7531610" y="2434201"/>
            <a:ext cx="3822300" cy="37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12700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21"/>
          <p:cNvSpPr txBox="1"/>
          <p:nvPr/>
        </p:nvSpPr>
        <p:spPr>
          <a:xfrm>
            <a:off x="9739375" y="383900"/>
            <a:ext cx="2861400" cy="6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11430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2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Define “Culture” and “Ethnicity” </a:t>
            </a:r>
            <a:r>
              <a:rPr lang="en-US" sz="2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0" i="0" lang="en-US" sz="2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What is culture?</a:t>
            </a:r>
            <a:endParaRPr b="0" i="0" sz="26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11430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2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Culture is the various understandings, traditions, and guidance of the groups to which we all belong; the ways of living developed by a social group and transmitted to succeeding generations; (Gestwicki, 2016).</a:t>
            </a:r>
            <a:endParaRPr b="0" i="0" sz="26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2"/>
          <p:cNvSpPr/>
          <p:nvPr/>
        </p:nvSpPr>
        <p:spPr>
          <a:xfrm>
            <a:off x="-1" y="0"/>
            <a:ext cx="12189001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Family Children Silhouette · Free image on Pixabay" id="168" name="Google Shape;168;p22"/>
          <p:cNvPicPr preferRelativeResize="0"/>
          <p:nvPr/>
        </p:nvPicPr>
        <p:blipFill rotWithShape="1">
          <a:blip r:embed="rId3">
            <a:alphaModFix/>
          </a:blip>
          <a:srcRect b="14858" l="0" r="0" t="14219"/>
          <a:stretch/>
        </p:blipFill>
        <p:spPr>
          <a:xfrm>
            <a:off x="1" y="10"/>
            <a:ext cx="9669642" cy="6857990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22"/>
          <p:cNvSpPr/>
          <p:nvPr/>
        </p:nvSpPr>
        <p:spPr>
          <a:xfrm flipH="1">
            <a:off x="9250800" y="4212525"/>
            <a:ext cx="2938200" cy="2646000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19000">
                <a:srgbClr val="FFFFFF">
                  <a:alpha val="37254"/>
                </a:srgbClr>
              </a:gs>
              <a:gs pos="35000">
                <a:srgbClr val="FFFFFF">
                  <a:alpha val="76470"/>
                </a:srgbClr>
              </a:gs>
              <a:gs pos="48000">
                <a:schemeClr val="lt1"/>
              </a:gs>
              <a:gs pos="100000">
                <a:schemeClr val="lt1"/>
              </a:gs>
            </a:gsLst>
            <a:lin ang="10800025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22"/>
          <p:cNvSpPr txBox="1"/>
          <p:nvPr/>
        </p:nvSpPr>
        <p:spPr>
          <a:xfrm>
            <a:off x="7531610" y="2434201"/>
            <a:ext cx="3822300" cy="37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12700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22"/>
          <p:cNvSpPr txBox="1"/>
          <p:nvPr/>
        </p:nvSpPr>
        <p:spPr>
          <a:xfrm>
            <a:off x="9669650" y="101100"/>
            <a:ext cx="2423400" cy="647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Different Cultures and Ethnicities Present In/Around Your Community </a:t>
            </a:r>
            <a:r>
              <a:rPr lang="en-US" sz="1800"/>
              <a:t> </a:t>
            </a: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White alone, 93.4%, and White alone, not Hispanic or Latino, 90.0%, make up most of this town. </a:t>
            </a:r>
            <a:r>
              <a:rPr lang="en-US" sz="1800"/>
              <a:t> </a:t>
            </a: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Hispanic or Latino, 3.8%, and Asian alone ,2.6%, are the second highest race in this town • Two or More Races ,2.0%, Black or African American alone, 1.4%, and American Indian and Alaska Native alone, 0.4%, make up the lowest race in this town.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3"/>
          <p:cNvSpPr/>
          <p:nvPr/>
        </p:nvSpPr>
        <p:spPr>
          <a:xfrm>
            <a:off x="-1" y="0"/>
            <a:ext cx="12189001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Family Children Silhouette · Free image on Pixabay" id="177" name="Google Shape;177;p23"/>
          <p:cNvPicPr preferRelativeResize="0"/>
          <p:nvPr/>
        </p:nvPicPr>
        <p:blipFill rotWithShape="1">
          <a:blip r:embed="rId3">
            <a:alphaModFix/>
          </a:blip>
          <a:srcRect b="14858" l="0" r="13352" t="14219"/>
          <a:stretch/>
        </p:blipFill>
        <p:spPr>
          <a:xfrm>
            <a:off x="0" y="0"/>
            <a:ext cx="837815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23"/>
          <p:cNvSpPr/>
          <p:nvPr/>
        </p:nvSpPr>
        <p:spPr>
          <a:xfrm flipH="1">
            <a:off x="9250800" y="4212525"/>
            <a:ext cx="2938200" cy="2646000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19000">
                <a:srgbClr val="FFFFFF">
                  <a:alpha val="37254"/>
                </a:srgbClr>
              </a:gs>
              <a:gs pos="35000">
                <a:srgbClr val="FFFFFF">
                  <a:alpha val="76470"/>
                </a:srgbClr>
              </a:gs>
              <a:gs pos="48000">
                <a:schemeClr val="lt1"/>
              </a:gs>
              <a:gs pos="100000">
                <a:schemeClr val="lt1"/>
              </a:gs>
            </a:gsLst>
            <a:lin ang="10800025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23"/>
          <p:cNvSpPr txBox="1"/>
          <p:nvPr/>
        </p:nvSpPr>
        <p:spPr>
          <a:xfrm>
            <a:off x="7531610" y="2434201"/>
            <a:ext cx="3822300" cy="37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12700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23"/>
          <p:cNvSpPr txBox="1"/>
          <p:nvPr/>
        </p:nvSpPr>
        <p:spPr>
          <a:xfrm>
            <a:off x="8481800" y="155475"/>
            <a:ext cx="3611100" cy="670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</a:t>
            </a:r>
            <a:r>
              <a:rPr b="0" i="0" lang="en-US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mpact of Culture and Ethnicity on Student Learning and Teacher-Family Relationship • Confusion in directions, verbal prompts, written language • Misunderstood emotions, directions, unable to communicate their ideas • Underestimated developmental milestones, IQ, • Low Academic Achievement, Adjustment to a new cultural environment, trust problems with self as well as the new culture. (Alsubaie, 2015)</a:t>
            </a:r>
            <a:endParaRPr b="0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4"/>
          <p:cNvSpPr txBox="1"/>
          <p:nvPr/>
        </p:nvSpPr>
        <p:spPr>
          <a:xfrm>
            <a:off x="449150" y="829175"/>
            <a:ext cx="10786200" cy="164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latin typeface="Calibri"/>
                <a:ea typeface="Calibri"/>
                <a:cs typeface="Calibri"/>
                <a:sym typeface="Calibri"/>
              </a:rPr>
              <a:t>Council on Foundations. (2019). The Effects of Family Culture on Foundations. Retrieved from Council on Foundations: </a:t>
            </a:r>
            <a:r>
              <a:rPr lang="en-US" sz="19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https://www.cof.org/content/effects-family-culture-family-foundations</a:t>
            </a:r>
            <a:r>
              <a:rPr lang="en-US" sz="1900">
                <a:latin typeface="Calibri"/>
                <a:ea typeface="Calibri"/>
                <a:cs typeface="Calibri"/>
                <a:sym typeface="Calibri"/>
              </a:rPr>
              <a:t>   </a:t>
            </a:r>
            <a:endParaRPr sz="1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latin typeface="Calibri"/>
                <a:ea typeface="Calibri"/>
                <a:cs typeface="Calibri"/>
                <a:sym typeface="Calibri"/>
              </a:rPr>
              <a:t>Alsubaie, M. A. (2015, Novemeber 10). Examples of Current Issues in the Multucultural Classroom. Journal of Education Practice, pp. 86-89.</a:t>
            </a:r>
            <a:endParaRPr sz="19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24"/>
          <p:cNvSpPr txBox="1"/>
          <p:nvPr/>
        </p:nvSpPr>
        <p:spPr>
          <a:xfrm>
            <a:off x="552775" y="2003950"/>
            <a:ext cx="10889700" cy="13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latin typeface="Calibri"/>
                <a:ea typeface="Calibri"/>
                <a:cs typeface="Calibri"/>
                <a:sym typeface="Calibri"/>
              </a:rPr>
              <a:t>How culture influences children's development . (2018, 7 19). Retrieved from The Conversation: https://theconversation.com/how-culture-influences-childrens-development-99791</a:t>
            </a:r>
            <a:endParaRPr sz="19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24"/>
          <p:cNvSpPr txBox="1"/>
          <p:nvPr/>
        </p:nvSpPr>
        <p:spPr>
          <a:xfrm>
            <a:off x="552775" y="2884850"/>
            <a:ext cx="110625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latin typeface="Calibri"/>
                <a:ea typeface="Calibri"/>
                <a:cs typeface="Calibri"/>
                <a:sym typeface="Calibri"/>
              </a:rPr>
              <a:t>Movoto. (n.d.). Movoto. Retrieved from Demographics/Neighborhoos Info East Hampton, CT, 06424: https://www.movoto.com/demographics/ct/06424/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24"/>
          <p:cNvSpPr txBox="1"/>
          <p:nvPr/>
        </p:nvSpPr>
        <p:spPr>
          <a:xfrm>
            <a:off x="760075" y="3955875"/>
            <a:ext cx="9784200" cy="25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latin typeface="Calibri"/>
                <a:ea typeface="Calibri"/>
                <a:cs typeface="Calibri"/>
                <a:sym typeface="Calibri"/>
              </a:rPr>
              <a:t>U.S. Department of Commerce. (n.d.). United States Census Bureau. Retrieved from U.S. Census Bureau QuickFacts: United States: </a:t>
            </a:r>
            <a:endParaRPr sz="1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latin typeface="Calibri"/>
                <a:ea typeface="Calibri"/>
                <a:cs typeface="Calibri"/>
                <a:sym typeface="Calibri"/>
              </a:rPr>
              <a:t>https://www.census.gov/quickfacts/fact/table/easthamptontownmiddlesexcountyconnecticut,US/POP645217#POP645217 </a:t>
            </a:r>
            <a:endParaRPr sz="1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latin typeface="Calibri"/>
                <a:ea typeface="Calibri"/>
                <a:cs typeface="Calibri"/>
                <a:sym typeface="Calibri"/>
              </a:rPr>
              <a:t>Your Dictionary. (2019, June 29). Social Class . Retrieved from Your Dictionary : https://www.yourdictionary.com/social-class</a:t>
            </a:r>
            <a:endParaRPr sz="19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24"/>
          <p:cNvSpPr txBox="1"/>
          <p:nvPr/>
        </p:nvSpPr>
        <p:spPr>
          <a:xfrm>
            <a:off x="552775" y="722650"/>
            <a:ext cx="9784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24"/>
          <p:cNvSpPr txBox="1"/>
          <p:nvPr/>
        </p:nvSpPr>
        <p:spPr>
          <a:xfrm>
            <a:off x="6357050" y="6495225"/>
            <a:ext cx="9784200" cy="114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24"/>
          <p:cNvSpPr txBox="1"/>
          <p:nvPr/>
        </p:nvSpPr>
        <p:spPr>
          <a:xfrm>
            <a:off x="760075" y="5421325"/>
            <a:ext cx="99330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Calibri"/>
                <a:ea typeface="Calibri"/>
                <a:cs typeface="Calibri"/>
                <a:sym typeface="Calibri"/>
              </a:rPr>
              <a:t>https://health.howstuffworks.com/pregnancy-and-parenting/understanding-family-structures-and-dynamics-ga.htm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24"/>
          <p:cNvSpPr txBox="1"/>
          <p:nvPr/>
        </p:nvSpPr>
        <p:spPr>
          <a:xfrm>
            <a:off x="1399250" y="328225"/>
            <a:ext cx="9784200" cy="6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00">
                <a:latin typeface="Calibri"/>
                <a:ea typeface="Calibri"/>
                <a:cs typeface="Calibri"/>
                <a:sym typeface="Calibri"/>
              </a:rPr>
              <a:t>                                          Reference </a:t>
            </a:r>
            <a:endParaRPr sz="29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