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5544800" cy="10058400"/>
  <p:notesSz cx="119792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9" autoAdjust="0"/>
    <p:restoredTop sz="94660"/>
  </p:normalViewPr>
  <p:slideViewPr>
    <p:cSldViewPr>
      <p:cViewPr>
        <p:scale>
          <a:sx n="400" d="100"/>
          <a:sy n="400" d="100"/>
        </p:scale>
        <p:origin x="-12216" y="-67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2/16/2017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2/16/2017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01300" y="832307"/>
            <a:ext cx="5143500" cy="9222105"/>
          </a:xfrm>
          <a:custGeom>
            <a:avLst/>
            <a:gdLst/>
            <a:ahLst/>
            <a:cxnLst/>
            <a:rect l="l" t="t" r="r" b="b"/>
            <a:pathLst>
              <a:path w="5143500" h="9222105">
                <a:moveTo>
                  <a:pt x="0" y="9221520"/>
                </a:moveTo>
                <a:lnTo>
                  <a:pt x="5143500" y="9221520"/>
                </a:lnTo>
                <a:lnTo>
                  <a:pt x="5143500" y="0"/>
                </a:lnTo>
                <a:lnTo>
                  <a:pt x="0" y="0"/>
                </a:lnTo>
                <a:lnTo>
                  <a:pt x="0" y="9221520"/>
                </a:lnTo>
                <a:close/>
              </a:path>
            </a:pathLst>
          </a:custGeom>
          <a:solidFill>
            <a:srgbClr val="FEEF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0402887" y="0"/>
            <a:ext cx="5142230" cy="832485"/>
          </a:xfrm>
          <a:custGeom>
            <a:avLst/>
            <a:gdLst/>
            <a:ahLst/>
            <a:cxnLst/>
            <a:rect l="l" t="t" r="r" b="b"/>
            <a:pathLst>
              <a:path w="5142230" h="832485">
                <a:moveTo>
                  <a:pt x="0" y="832307"/>
                </a:moveTo>
                <a:lnTo>
                  <a:pt x="5141912" y="832307"/>
                </a:lnTo>
                <a:lnTo>
                  <a:pt x="5141912" y="0"/>
                </a:lnTo>
                <a:lnTo>
                  <a:pt x="0" y="0"/>
                </a:lnTo>
                <a:lnTo>
                  <a:pt x="0" y="832307"/>
                </a:lnTo>
                <a:close/>
              </a:path>
            </a:pathLst>
          </a:custGeom>
          <a:solidFill>
            <a:srgbClr val="B5E6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0402887" y="0"/>
            <a:ext cx="4316095" cy="832485"/>
          </a:xfrm>
          <a:custGeom>
            <a:avLst/>
            <a:gdLst/>
            <a:ahLst/>
            <a:cxnLst/>
            <a:rect l="l" t="t" r="r" b="b"/>
            <a:pathLst>
              <a:path w="4316094" h="832485">
                <a:moveTo>
                  <a:pt x="3819016" y="0"/>
                </a:moveTo>
                <a:lnTo>
                  <a:pt x="0" y="0"/>
                </a:lnTo>
                <a:lnTo>
                  <a:pt x="0" y="832307"/>
                </a:lnTo>
                <a:lnTo>
                  <a:pt x="4315968" y="832307"/>
                </a:lnTo>
                <a:lnTo>
                  <a:pt x="3819016" y="0"/>
                </a:lnTo>
                <a:close/>
              </a:path>
            </a:pathLst>
          </a:custGeom>
          <a:solidFill>
            <a:srgbClr val="305F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40" y="402336"/>
            <a:ext cx="1399032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40" y="2313432"/>
            <a:ext cx="1399032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rketing@esg.md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jsnider@sco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raceland.com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4150" y="0"/>
            <a:ext cx="5200650" cy="10058400"/>
          </a:xfrm>
          <a:custGeom>
            <a:avLst/>
            <a:gdLst/>
            <a:ahLst/>
            <a:cxnLst/>
            <a:rect l="l" t="t" r="r" b="b"/>
            <a:pathLst>
              <a:path w="5200650" h="10058400">
                <a:moveTo>
                  <a:pt x="0" y="10058400"/>
                </a:moveTo>
                <a:lnTo>
                  <a:pt x="5200650" y="10058400"/>
                </a:lnTo>
                <a:lnTo>
                  <a:pt x="520065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5C8F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339120" y="3254959"/>
            <a:ext cx="5205679" cy="3260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832307"/>
            <a:ext cx="5140325" cy="554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881359" y="8461819"/>
            <a:ext cx="4220210" cy="1596834"/>
          </a:xfrm>
          <a:custGeom>
            <a:avLst/>
            <a:gdLst/>
            <a:ahLst/>
            <a:cxnLst/>
            <a:rect l="l" t="t" r="r" b="b"/>
            <a:pathLst>
              <a:path w="4220209" h="1499870">
                <a:moveTo>
                  <a:pt x="0" y="1499616"/>
                </a:moveTo>
                <a:lnTo>
                  <a:pt x="4219956" y="1499616"/>
                </a:lnTo>
                <a:lnTo>
                  <a:pt x="4219956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solidFill>
            <a:srgbClr val="B5D556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en-US" sz="1300" u="sng" spc="10" dirty="0" smtClean="0">
                <a:solidFill>
                  <a:srgbClr val="231F20"/>
                </a:solidFill>
                <a:cs typeface="Calibri"/>
              </a:rPr>
              <a:t>EXTRA Classes:</a:t>
            </a:r>
          </a:p>
          <a:p>
            <a:pPr marL="12700">
              <a:lnSpc>
                <a:spcPct val="100000"/>
              </a:lnSpc>
            </a:pPr>
            <a:r>
              <a:rPr lang="en-US" sz="1200" spc="10" dirty="0" smtClean="0">
                <a:solidFill>
                  <a:srgbClr val="231F20"/>
                </a:solidFill>
                <a:cs typeface="Calibri"/>
              </a:rPr>
              <a:t>Scott </a:t>
            </a:r>
            <a:r>
              <a:rPr lang="en-US" sz="1200" spc="-10" dirty="0">
                <a:solidFill>
                  <a:srgbClr val="231F20"/>
                </a:solidFill>
                <a:cs typeface="Calibri"/>
              </a:rPr>
              <a:t>Ensor, </a:t>
            </a:r>
            <a:r>
              <a:rPr lang="en-US" sz="1200" spc="-5" dirty="0">
                <a:solidFill>
                  <a:srgbClr val="231F20"/>
                </a:solidFill>
                <a:cs typeface="Calibri"/>
              </a:rPr>
              <a:t>O.D., </a:t>
            </a:r>
            <a:r>
              <a:rPr lang="en-US" sz="1200" spc="-20" dirty="0">
                <a:solidFill>
                  <a:srgbClr val="231F20"/>
                </a:solidFill>
                <a:cs typeface="Calibri"/>
              </a:rPr>
              <a:t>M.S.</a:t>
            </a:r>
            <a:r>
              <a:rPr lang="en-US" sz="1200" b="1" spc="-20" dirty="0">
                <a:solidFill>
                  <a:srgbClr val="231F20"/>
                </a:solidFill>
                <a:cs typeface="Calibri"/>
              </a:rPr>
              <a:t> </a:t>
            </a:r>
            <a:endParaRPr lang="en-US" sz="1200" b="1" spc="-20" dirty="0" smtClean="0">
              <a:solidFill>
                <a:srgbClr val="231F2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dirty="0" smtClean="0"/>
              <a:t>“Rational Prescribing and Drug Diversion” A REQUIRED COURSE FOR TENNESSEE OPTOMETRISTS offered by </a:t>
            </a:r>
            <a:r>
              <a:rPr lang="en-US" sz="1200" i="1" dirty="0" smtClean="0"/>
              <a:t>Southern College of Optometry</a:t>
            </a:r>
          </a:p>
          <a:p>
            <a:pPr marL="12700">
              <a:lnSpc>
                <a:spcPct val="100000"/>
              </a:lnSpc>
            </a:pPr>
            <a:endParaRPr lang="en-US" sz="13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spc="25" dirty="0">
                <a:solidFill>
                  <a:srgbClr val="231F20"/>
                </a:solidFill>
                <a:cs typeface="Calibri"/>
              </a:rPr>
              <a:t>Angie</a:t>
            </a:r>
            <a:r>
              <a:rPr lang="en-US" sz="1200" spc="-150" dirty="0">
                <a:solidFill>
                  <a:srgbClr val="231F20"/>
                </a:solidFill>
                <a:cs typeface="Calibri"/>
              </a:rPr>
              <a:t> </a:t>
            </a:r>
            <a:r>
              <a:rPr lang="en-US" sz="1200" dirty="0">
                <a:solidFill>
                  <a:srgbClr val="231F20"/>
                </a:solidFill>
                <a:cs typeface="Calibri"/>
              </a:rPr>
              <a:t>Printup, M.S. </a:t>
            </a:r>
            <a:endParaRPr lang="en-US" sz="1200" dirty="0" smtClean="0">
              <a:solidFill>
                <a:srgbClr val="231F2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spc="15" dirty="0" smtClean="0">
                <a:solidFill>
                  <a:srgbClr val="231F20"/>
                </a:solidFill>
                <a:cs typeface="Calibri"/>
              </a:rPr>
              <a:t>CPR </a:t>
            </a:r>
            <a:r>
              <a:rPr lang="en-US" sz="1200" spc="10" dirty="0">
                <a:solidFill>
                  <a:srgbClr val="231F20"/>
                </a:solidFill>
                <a:cs typeface="Calibri"/>
              </a:rPr>
              <a:t>Course</a:t>
            </a:r>
            <a:endParaRPr lang="en-US" sz="12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1300" dirty="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67389" y="8297021"/>
            <a:ext cx="4234180" cy="153035"/>
          </a:xfrm>
          <a:custGeom>
            <a:avLst/>
            <a:gdLst/>
            <a:ahLst/>
            <a:cxnLst/>
            <a:rect l="l" t="t" r="r" b="b"/>
            <a:pathLst>
              <a:path w="4234180" h="153034">
                <a:moveTo>
                  <a:pt x="0" y="152654"/>
                </a:moveTo>
                <a:lnTo>
                  <a:pt x="4233672" y="152654"/>
                </a:lnTo>
                <a:lnTo>
                  <a:pt x="4233672" y="0"/>
                </a:lnTo>
                <a:lnTo>
                  <a:pt x="0" y="0"/>
                </a:lnTo>
                <a:lnTo>
                  <a:pt x="0" y="152654"/>
                </a:lnTo>
                <a:close/>
              </a:path>
            </a:pathLst>
          </a:custGeom>
          <a:solidFill>
            <a:srgbClr val="2E5F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2466954" y="8299253"/>
            <a:ext cx="2606040" cy="165100"/>
          </a:xfrm>
          <a:custGeom>
            <a:avLst/>
            <a:gdLst/>
            <a:ahLst/>
            <a:cxnLst/>
            <a:rect l="l" t="t" r="r" b="b"/>
            <a:pathLst>
              <a:path w="2606040" h="165100">
                <a:moveTo>
                  <a:pt x="2605951" y="0"/>
                </a:moveTo>
                <a:lnTo>
                  <a:pt x="83896" y="0"/>
                </a:lnTo>
                <a:lnTo>
                  <a:pt x="0" y="164592"/>
                </a:lnTo>
                <a:lnTo>
                  <a:pt x="2605951" y="164592"/>
                </a:lnTo>
                <a:lnTo>
                  <a:pt x="2605951" y="0"/>
                </a:lnTo>
                <a:close/>
              </a:path>
            </a:pathLst>
          </a:custGeom>
          <a:solidFill>
            <a:srgbClr val="B5D5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2404525" y="399308"/>
            <a:ext cx="1068705" cy="338455"/>
          </a:xfrm>
          <a:custGeom>
            <a:avLst/>
            <a:gdLst/>
            <a:ahLst/>
            <a:cxnLst/>
            <a:rect l="l" t="t" r="r" b="b"/>
            <a:pathLst>
              <a:path w="1068705" h="338455">
                <a:moveTo>
                  <a:pt x="622729" y="79781"/>
                </a:moveTo>
                <a:lnTo>
                  <a:pt x="407657" y="79781"/>
                </a:lnTo>
                <a:lnTo>
                  <a:pt x="359857" y="121131"/>
                </a:lnTo>
                <a:lnTo>
                  <a:pt x="331177" y="152244"/>
                </a:lnTo>
                <a:lnTo>
                  <a:pt x="321617" y="179031"/>
                </a:lnTo>
                <a:lnTo>
                  <a:pt x="331177" y="207402"/>
                </a:lnTo>
                <a:lnTo>
                  <a:pt x="359857" y="243265"/>
                </a:lnTo>
                <a:lnTo>
                  <a:pt x="407657" y="292531"/>
                </a:lnTo>
                <a:lnTo>
                  <a:pt x="438438" y="318524"/>
                </a:lnTo>
                <a:lnTo>
                  <a:pt x="486322" y="337021"/>
                </a:lnTo>
                <a:lnTo>
                  <a:pt x="525526" y="338061"/>
                </a:lnTo>
                <a:lnTo>
                  <a:pt x="570521" y="334240"/>
                </a:lnTo>
                <a:lnTo>
                  <a:pt x="604737" y="325277"/>
                </a:lnTo>
                <a:lnTo>
                  <a:pt x="626497" y="316206"/>
                </a:lnTo>
                <a:lnTo>
                  <a:pt x="634123" y="312064"/>
                </a:lnTo>
                <a:lnTo>
                  <a:pt x="648831" y="303283"/>
                </a:lnTo>
                <a:lnTo>
                  <a:pt x="615351" y="303283"/>
                </a:lnTo>
                <a:lnTo>
                  <a:pt x="573962" y="296024"/>
                </a:lnTo>
                <a:lnTo>
                  <a:pt x="534849" y="283249"/>
                </a:lnTo>
                <a:lnTo>
                  <a:pt x="512200" y="283249"/>
                </a:lnTo>
                <a:lnTo>
                  <a:pt x="485626" y="277367"/>
                </a:lnTo>
                <a:lnTo>
                  <a:pt x="467005" y="260403"/>
                </a:lnTo>
                <a:lnTo>
                  <a:pt x="454631" y="254157"/>
                </a:lnTo>
                <a:lnTo>
                  <a:pt x="439704" y="237172"/>
                </a:lnTo>
                <a:lnTo>
                  <a:pt x="422719" y="207518"/>
                </a:lnTo>
                <a:lnTo>
                  <a:pt x="640752" y="207518"/>
                </a:lnTo>
                <a:lnTo>
                  <a:pt x="647983" y="201041"/>
                </a:lnTo>
                <a:lnTo>
                  <a:pt x="658509" y="155163"/>
                </a:lnTo>
                <a:lnTo>
                  <a:pt x="649720" y="119575"/>
                </a:lnTo>
                <a:lnTo>
                  <a:pt x="642213" y="105270"/>
                </a:lnTo>
                <a:lnTo>
                  <a:pt x="634903" y="92740"/>
                </a:lnTo>
                <a:lnTo>
                  <a:pt x="629216" y="85134"/>
                </a:lnTo>
                <a:lnTo>
                  <a:pt x="622729" y="79781"/>
                </a:lnTo>
                <a:close/>
              </a:path>
              <a:path w="1068705" h="338455">
                <a:moveTo>
                  <a:pt x="708647" y="219646"/>
                </a:moveTo>
                <a:lnTo>
                  <a:pt x="673238" y="267783"/>
                </a:lnTo>
                <a:lnTo>
                  <a:pt x="645291" y="294766"/>
                </a:lnTo>
                <a:lnTo>
                  <a:pt x="615351" y="303283"/>
                </a:lnTo>
                <a:lnTo>
                  <a:pt x="648831" y="303283"/>
                </a:lnTo>
                <a:lnTo>
                  <a:pt x="668106" y="291775"/>
                </a:lnTo>
                <a:lnTo>
                  <a:pt x="687197" y="275385"/>
                </a:lnTo>
                <a:lnTo>
                  <a:pt x="698381" y="254230"/>
                </a:lnTo>
                <a:lnTo>
                  <a:pt x="708647" y="219646"/>
                </a:lnTo>
                <a:close/>
              </a:path>
              <a:path w="1068705" h="338455">
                <a:moveTo>
                  <a:pt x="467005" y="260403"/>
                </a:moveTo>
                <a:lnTo>
                  <a:pt x="485626" y="277367"/>
                </a:lnTo>
                <a:lnTo>
                  <a:pt x="512200" y="283249"/>
                </a:lnTo>
                <a:lnTo>
                  <a:pt x="523661" y="279595"/>
                </a:lnTo>
                <a:lnTo>
                  <a:pt x="511670" y="275678"/>
                </a:lnTo>
                <a:lnTo>
                  <a:pt x="475840" y="264862"/>
                </a:lnTo>
                <a:lnTo>
                  <a:pt x="467005" y="260403"/>
                </a:lnTo>
                <a:close/>
              </a:path>
              <a:path w="1068705" h="338455">
                <a:moveTo>
                  <a:pt x="523661" y="279595"/>
                </a:moveTo>
                <a:lnTo>
                  <a:pt x="512200" y="283249"/>
                </a:lnTo>
                <a:lnTo>
                  <a:pt x="534849" y="283249"/>
                </a:lnTo>
                <a:lnTo>
                  <a:pt x="523661" y="279595"/>
                </a:lnTo>
                <a:close/>
              </a:path>
              <a:path w="1068705" h="338455">
                <a:moveTo>
                  <a:pt x="640752" y="207518"/>
                </a:moveTo>
                <a:lnTo>
                  <a:pt x="422719" y="207518"/>
                </a:lnTo>
                <a:lnTo>
                  <a:pt x="458597" y="252742"/>
                </a:lnTo>
                <a:lnTo>
                  <a:pt x="467005" y="260403"/>
                </a:lnTo>
                <a:lnTo>
                  <a:pt x="475840" y="264862"/>
                </a:lnTo>
                <a:lnTo>
                  <a:pt x="511670" y="275678"/>
                </a:lnTo>
                <a:lnTo>
                  <a:pt x="523661" y="279595"/>
                </a:lnTo>
                <a:lnTo>
                  <a:pt x="546710" y="272246"/>
                </a:lnTo>
                <a:lnTo>
                  <a:pt x="597547" y="246214"/>
                </a:lnTo>
                <a:lnTo>
                  <a:pt x="640752" y="207518"/>
                </a:lnTo>
                <a:close/>
              </a:path>
              <a:path w="1068705" h="338455">
                <a:moveTo>
                  <a:pt x="531863" y="0"/>
                </a:moveTo>
                <a:lnTo>
                  <a:pt x="447832" y="4078"/>
                </a:lnTo>
                <a:lnTo>
                  <a:pt x="371805" y="15433"/>
                </a:lnTo>
                <a:lnTo>
                  <a:pt x="303559" y="32740"/>
                </a:lnTo>
                <a:lnTo>
                  <a:pt x="242871" y="54677"/>
                </a:lnTo>
                <a:lnTo>
                  <a:pt x="189519" y="79921"/>
                </a:lnTo>
                <a:lnTo>
                  <a:pt x="143279" y="107149"/>
                </a:lnTo>
                <a:lnTo>
                  <a:pt x="103928" y="135039"/>
                </a:lnTo>
                <a:lnTo>
                  <a:pt x="71242" y="162267"/>
                </a:lnTo>
                <a:lnTo>
                  <a:pt x="24978" y="209448"/>
                </a:lnTo>
                <a:lnTo>
                  <a:pt x="0" y="242189"/>
                </a:lnTo>
                <a:lnTo>
                  <a:pt x="50775" y="200317"/>
                </a:lnTo>
                <a:lnTo>
                  <a:pt x="92352" y="167521"/>
                </a:lnTo>
                <a:lnTo>
                  <a:pt x="128086" y="142464"/>
                </a:lnTo>
                <a:lnTo>
                  <a:pt x="161330" y="123809"/>
                </a:lnTo>
                <a:lnTo>
                  <a:pt x="233775" y="100359"/>
                </a:lnTo>
                <a:lnTo>
                  <a:pt x="279685" y="92890"/>
                </a:lnTo>
                <a:lnTo>
                  <a:pt x="336527" y="86476"/>
                </a:lnTo>
                <a:lnTo>
                  <a:pt x="407657" y="79781"/>
                </a:lnTo>
                <a:lnTo>
                  <a:pt x="622729" y="79781"/>
                </a:lnTo>
                <a:lnTo>
                  <a:pt x="622227" y="79367"/>
                </a:lnTo>
                <a:lnTo>
                  <a:pt x="611009" y="72351"/>
                </a:lnTo>
                <a:lnTo>
                  <a:pt x="945240" y="72351"/>
                </a:lnTo>
                <a:lnTo>
                  <a:pt x="928018" y="56440"/>
                </a:lnTo>
                <a:lnTo>
                  <a:pt x="869276" y="23811"/>
                </a:lnTo>
                <a:lnTo>
                  <a:pt x="791485" y="7055"/>
                </a:lnTo>
                <a:lnTo>
                  <a:pt x="741783" y="2976"/>
                </a:lnTo>
                <a:lnTo>
                  <a:pt x="682922" y="881"/>
                </a:lnTo>
                <a:lnTo>
                  <a:pt x="531863" y="0"/>
                </a:lnTo>
                <a:close/>
              </a:path>
              <a:path w="1068705" h="338455">
                <a:moveTo>
                  <a:pt x="945240" y="72351"/>
                </a:moveTo>
                <a:lnTo>
                  <a:pt x="611009" y="72351"/>
                </a:lnTo>
                <a:lnTo>
                  <a:pt x="686627" y="77675"/>
                </a:lnTo>
                <a:lnTo>
                  <a:pt x="748287" y="82872"/>
                </a:lnTo>
                <a:lnTo>
                  <a:pt x="798735" y="88963"/>
                </a:lnTo>
                <a:lnTo>
                  <a:pt x="840714" y="96964"/>
                </a:lnTo>
                <a:lnTo>
                  <a:pt x="910249" y="122780"/>
                </a:lnTo>
                <a:lnTo>
                  <a:pt x="943294" y="142631"/>
                </a:lnTo>
                <a:lnTo>
                  <a:pt x="978850" y="168470"/>
                </a:lnTo>
                <a:lnTo>
                  <a:pt x="1019663" y="201316"/>
                </a:lnTo>
                <a:lnTo>
                  <a:pt x="1068476" y="242189"/>
                </a:lnTo>
                <a:lnTo>
                  <a:pt x="1035254" y="190488"/>
                </a:lnTo>
                <a:lnTo>
                  <a:pt x="1006062" y="146724"/>
                </a:lnTo>
                <a:lnTo>
                  <a:pt x="979423" y="110220"/>
                </a:lnTo>
                <a:lnTo>
                  <a:pt x="953910" y="80362"/>
                </a:lnTo>
                <a:lnTo>
                  <a:pt x="945240" y="72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545316" y="744828"/>
            <a:ext cx="278701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35" dirty="0">
                <a:solidFill>
                  <a:srgbClr val="FFFFFF"/>
                </a:solidFill>
                <a:latin typeface="Georgia"/>
                <a:cs typeface="Georgia"/>
              </a:rPr>
              <a:t>SURGICAL </a:t>
            </a:r>
            <a:r>
              <a:rPr sz="1300" spc="-80" dirty="0">
                <a:solidFill>
                  <a:srgbClr val="FFFFFF"/>
                </a:solidFill>
                <a:latin typeface="Georgia"/>
                <a:cs typeface="Georgia"/>
              </a:rPr>
              <a:t>EYE </a:t>
            </a:r>
            <a:r>
              <a:rPr sz="1300" spc="-35" dirty="0">
                <a:solidFill>
                  <a:srgbClr val="FFFFFF"/>
                </a:solidFill>
                <a:latin typeface="Georgia"/>
                <a:cs typeface="Georgia"/>
              </a:rPr>
              <a:t>CARE</a:t>
            </a:r>
            <a:r>
              <a:rPr sz="1300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FFFFFF"/>
                </a:solidFill>
                <a:latin typeface="Georgia"/>
                <a:cs typeface="Georgia"/>
              </a:rPr>
              <a:t>FOUNDATION</a:t>
            </a:r>
            <a:endParaRPr sz="1300" dirty="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5143500" cy="832485"/>
          </a:xfrm>
          <a:custGeom>
            <a:avLst/>
            <a:gdLst/>
            <a:ahLst/>
            <a:cxnLst/>
            <a:rect l="l" t="t" r="r" b="b"/>
            <a:pathLst>
              <a:path w="5143500" h="832485">
                <a:moveTo>
                  <a:pt x="0" y="832307"/>
                </a:moveTo>
                <a:lnTo>
                  <a:pt x="5143500" y="832307"/>
                </a:lnTo>
                <a:lnTo>
                  <a:pt x="5143500" y="0"/>
                </a:lnTo>
                <a:lnTo>
                  <a:pt x="0" y="0"/>
                </a:lnTo>
                <a:lnTo>
                  <a:pt x="0" y="832307"/>
                </a:lnTo>
                <a:close/>
              </a:path>
            </a:pathLst>
          </a:custGeom>
          <a:solidFill>
            <a:srgbClr val="B5E6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753228" y="9226092"/>
            <a:ext cx="387350" cy="832485"/>
          </a:xfrm>
          <a:custGeom>
            <a:avLst/>
            <a:gdLst/>
            <a:ahLst/>
            <a:cxnLst/>
            <a:rect l="l" t="t" r="r" b="b"/>
            <a:pathLst>
              <a:path w="387350" h="832484">
                <a:moveTo>
                  <a:pt x="0" y="832307"/>
                </a:moveTo>
                <a:lnTo>
                  <a:pt x="387096" y="832307"/>
                </a:lnTo>
                <a:lnTo>
                  <a:pt x="387096" y="0"/>
                </a:lnTo>
                <a:lnTo>
                  <a:pt x="0" y="0"/>
                </a:lnTo>
                <a:lnTo>
                  <a:pt x="0" y="832307"/>
                </a:lnTo>
                <a:close/>
              </a:path>
            </a:pathLst>
          </a:custGeom>
          <a:solidFill>
            <a:srgbClr val="B5E6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9226092"/>
            <a:ext cx="3121025" cy="832485"/>
          </a:xfrm>
          <a:custGeom>
            <a:avLst/>
            <a:gdLst/>
            <a:ahLst/>
            <a:cxnLst/>
            <a:rect l="l" t="t" r="r" b="b"/>
            <a:pathLst>
              <a:path w="3121025" h="832484">
                <a:moveTo>
                  <a:pt x="0" y="832307"/>
                </a:moveTo>
                <a:lnTo>
                  <a:pt x="3121025" y="832307"/>
                </a:lnTo>
                <a:lnTo>
                  <a:pt x="3121025" y="0"/>
                </a:lnTo>
                <a:lnTo>
                  <a:pt x="0" y="0"/>
                </a:lnTo>
                <a:lnTo>
                  <a:pt x="0" y="832307"/>
                </a:lnTo>
                <a:close/>
              </a:path>
            </a:pathLst>
          </a:custGeom>
          <a:solidFill>
            <a:srgbClr val="B5E6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316095" cy="832485"/>
          </a:xfrm>
          <a:custGeom>
            <a:avLst/>
            <a:gdLst/>
            <a:ahLst/>
            <a:cxnLst/>
            <a:rect l="l" t="t" r="r" b="b"/>
            <a:pathLst>
              <a:path w="4316095" h="832485">
                <a:moveTo>
                  <a:pt x="3819029" y="0"/>
                </a:moveTo>
                <a:lnTo>
                  <a:pt x="0" y="0"/>
                </a:lnTo>
                <a:lnTo>
                  <a:pt x="0" y="832307"/>
                </a:lnTo>
                <a:lnTo>
                  <a:pt x="4315968" y="832307"/>
                </a:lnTo>
                <a:lnTo>
                  <a:pt x="3819029" y="0"/>
                </a:lnTo>
                <a:close/>
              </a:path>
            </a:pathLst>
          </a:custGeom>
          <a:solidFill>
            <a:srgbClr val="305F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9226092"/>
            <a:ext cx="4316095" cy="832485"/>
          </a:xfrm>
          <a:custGeom>
            <a:avLst/>
            <a:gdLst/>
            <a:ahLst/>
            <a:cxnLst/>
            <a:rect l="l" t="t" r="r" b="b"/>
            <a:pathLst>
              <a:path w="4316095" h="832484">
                <a:moveTo>
                  <a:pt x="3819029" y="0"/>
                </a:moveTo>
                <a:lnTo>
                  <a:pt x="0" y="0"/>
                </a:lnTo>
                <a:lnTo>
                  <a:pt x="0" y="832307"/>
                </a:lnTo>
                <a:lnTo>
                  <a:pt x="4315968" y="832307"/>
                </a:lnTo>
                <a:lnTo>
                  <a:pt x="3819029" y="0"/>
                </a:lnTo>
                <a:close/>
              </a:path>
            </a:pathLst>
          </a:custGeom>
          <a:solidFill>
            <a:srgbClr val="305F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58001" y="152882"/>
            <a:ext cx="1910525" cy="468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439113" y="351086"/>
            <a:ext cx="147320" cy="155575"/>
          </a:xfrm>
          <a:custGeom>
            <a:avLst/>
            <a:gdLst/>
            <a:ahLst/>
            <a:cxnLst/>
            <a:rect l="l" t="t" r="r" b="b"/>
            <a:pathLst>
              <a:path w="147319" h="155575">
                <a:moveTo>
                  <a:pt x="85610" y="0"/>
                </a:moveTo>
                <a:lnTo>
                  <a:pt x="46602" y="5834"/>
                </a:lnTo>
                <a:lnTo>
                  <a:pt x="9909" y="37261"/>
                </a:lnTo>
                <a:lnTo>
                  <a:pt x="0" y="77495"/>
                </a:lnTo>
                <a:lnTo>
                  <a:pt x="1980" y="95252"/>
                </a:lnTo>
                <a:lnTo>
                  <a:pt x="23520" y="133845"/>
                </a:lnTo>
                <a:lnTo>
                  <a:pt x="58640" y="151609"/>
                </a:lnTo>
                <a:lnTo>
                  <a:pt x="88569" y="154990"/>
                </a:lnTo>
                <a:lnTo>
                  <a:pt x="98177" y="154548"/>
                </a:lnTo>
                <a:lnTo>
                  <a:pt x="109081" y="153069"/>
                </a:lnTo>
                <a:lnTo>
                  <a:pt x="120207" y="150329"/>
                </a:lnTo>
                <a:lnTo>
                  <a:pt x="129523" y="146494"/>
                </a:lnTo>
                <a:lnTo>
                  <a:pt x="89954" y="146494"/>
                </a:lnTo>
                <a:lnTo>
                  <a:pt x="76327" y="145313"/>
                </a:lnTo>
                <a:lnTo>
                  <a:pt x="38163" y="125336"/>
                </a:lnTo>
                <a:lnTo>
                  <a:pt x="19498" y="89946"/>
                </a:lnTo>
                <a:lnTo>
                  <a:pt x="17195" y="70573"/>
                </a:lnTo>
                <a:lnTo>
                  <a:pt x="18642" y="54249"/>
                </a:lnTo>
                <a:lnTo>
                  <a:pt x="36766" y="20358"/>
                </a:lnTo>
                <a:lnTo>
                  <a:pt x="79082" y="7315"/>
                </a:lnTo>
                <a:lnTo>
                  <a:pt x="134235" y="7315"/>
                </a:lnTo>
                <a:lnTo>
                  <a:pt x="134251" y="6324"/>
                </a:lnTo>
                <a:lnTo>
                  <a:pt x="133845" y="5524"/>
                </a:lnTo>
                <a:lnTo>
                  <a:pt x="131864" y="5346"/>
                </a:lnTo>
                <a:lnTo>
                  <a:pt x="126923" y="5143"/>
                </a:lnTo>
                <a:lnTo>
                  <a:pt x="120015" y="4343"/>
                </a:lnTo>
                <a:lnTo>
                  <a:pt x="115862" y="3352"/>
                </a:lnTo>
                <a:lnTo>
                  <a:pt x="111299" y="2496"/>
                </a:lnTo>
                <a:lnTo>
                  <a:pt x="103993" y="1381"/>
                </a:lnTo>
                <a:lnTo>
                  <a:pt x="95059" y="413"/>
                </a:lnTo>
                <a:lnTo>
                  <a:pt x="85610" y="0"/>
                </a:lnTo>
                <a:close/>
              </a:path>
              <a:path w="147319" h="155575">
                <a:moveTo>
                  <a:pt x="144322" y="80848"/>
                </a:moveTo>
                <a:lnTo>
                  <a:pt x="102603" y="80848"/>
                </a:lnTo>
                <a:lnTo>
                  <a:pt x="105968" y="81051"/>
                </a:lnTo>
                <a:lnTo>
                  <a:pt x="107556" y="81457"/>
                </a:lnTo>
                <a:lnTo>
                  <a:pt x="115455" y="83629"/>
                </a:lnTo>
                <a:lnTo>
                  <a:pt x="116446" y="85801"/>
                </a:lnTo>
                <a:lnTo>
                  <a:pt x="116446" y="138785"/>
                </a:lnTo>
                <a:lnTo>
                  <a:pt x="115062" y="140957"/>
                </a:lnTo>
                <a:lnTo>
                  <a:pt x="112496" y="142341"/>
                </a:lnTo>
                <a:lnTo>
                  <a:pt x="107353" y="145313"/>
                </a:lnTo>
                <a:lnTo>
                  <a:pt x="97078" y="146494"/>
                </a:lnTo>
                <a:lnTo>
                  <a:pt x="129523" y="146494"/>
                </a:lnTo>
                <a:lnTo>
                  <a:pt x="130479" y="146100"/>
                </a:lnTo>
                <a:lnTo>
                  <a:pt x="132854" y="144716"/>
                </a:lnTo>
                <a:lnTo>
                  <a:pt x="133045" y="144322"/>
                </a:lnTo>
                <a:lnTo>
                  <a:pt x="133045" y="99047"/>
                </a:lnTo>
                <a:lnTo>
                  <a:pt x="133845" y="85801"/>
                </a:lnTo>
                <a:lnTo>
                  <a:pt x="135432" y="82448"/>
                </a:lnTo>
                <a:lnTo>
                  <a:pt x="140766" y="81457"/>
                </a:lnTo>
                <a:lnTo>
                  <a:pt x="144322" y="80848"/>
                </a:lnTo>
                <a:close/>
              </a:path>
              <a:path w="147319" h="155575">
                <a:moveTo>
                  <a:pt x="111302" y="78092"/>
                </a:moveTo>
                <a:lnTo>
                  <a:pt x="100241" y="78092"/>
                </a:lnTo>
                <a:lnTo>
                  <a:pt x="99250" y="78486"/>
                </a:lnTo>
                <a:lnTo>
                  <a:pt x="99250" y="79667"/>
                </a:lnTo>
                <a:lnTo>
                  <a:pt x="100825" y="80848"/>
                </a:lnTo>
                <a:lnTo>
                  <a:pt x="145707" y="80848"/>
                </a:lnTo>
                <a:lnTo>
                  <a:pt x="147281" y="79667"/>
                </a:lnTo>
                <a:lnTo>
                  <a:pt x="147281" y="78676"/>
                </a:lnTo>
                <a:lnTo>
                  <a:pt x="123761" y="78676"/>
                </a:lnTo>
                <a:lnTo>
                  <a:pt x="111302" y="78092"/>
                </a:lnTo>
                <a:close/>
              </a:path>
              <a:path w="147319" h="155575">
                <a:moveTo>
                  <a:pt x="146304" y="78092"/>
                </a:moveTo>
                <a:lnTo>
                  <a:pt x="138201" y="78092"/>
                </a:lnTo>
                <a:lnTo>
                  <a:pt x="125742" y="78676"/>
                </a:lnTo>
                <a:lnTo>
                  <a:pt x="147281" y="78676"/>
                </a:lnTo>
                <a:lnTo>
                  <a:pt x="147281" y="78486"/>
                </a:lnTo>
                <a:lnTo>
                  <a:pt x="146304" y="78092"/>
                </a:lnTo>
                <a:close/>
              </a:path>
              <a:path w="147319" h="155575">
                <a:moveTo>
                  <a:pt x="134235" y="7315"/>
                </a:moveTo>
                <a:lnTo>
                  <a:pt x="79082" y="7315"/>
                </a:lnTo>
                <a:lnTo>
                  <a:pt x="96400" y="8760"/>
                </a:lnTo>
                <a:lnTo>
                  <a:pt x="110016" y="12501"/>
                </a:lnTo>
                <a:lnTo>
                  <a:pt x="129692" y="36360"/>
                </a:lnTo>
                <a:lnTo>
                  <a:pt x="129917" y="38366"/>
                </a:lnTo>
                <a:lnTo>
                  <a:pt x="130086" y="39344"/>
                </a:lnTo>
                <a:lnTo>
                  <a:pt x="132448" y="39344"/>
                </a:lnTo>
                <a:lnTo>
                  <a:pt x="132854" y="38366"/>
                </a:lnTo>
                <a:lnTo>
                  <a:pt x="132980" y="28067"/>
                </a:lnTo>
                <a:lnTo>
                  <a:pt x="133073" y="22838"/>
                </a:lnTo>
                <a:lnTo>
                  <a:pt x="133553" y="14774"/>
                </a:lnTo>
                <a:lnTo>
                  <a:pt x="134033" y="9886"/>
                </a:lnTo>
                <a:lnTo>
                  <a:pt x="134235" y="7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598850" y="376195"/>
            <a:ext cx="132080" cy="127635"/>
          </a:xfrm>
          <a:custGeom>
            <a:avLst/>
            <a:gdLst/>
            <a:ahLst/>
            <a:cxnLst/>
            <a:rect l="l" t="t" r="r" b="b"/>
            <a:pathLst>
              <a:path w="132080" h="127634">
                <a:moveTo>
                  <a:pt x="46456" y="124345"/>
                </a:moveTo>
                <a:lnTo>
                  <a:pt x="2959" y="124345"/>
                </a:lnTo>
                <a:lnTo>
                  <a:pt x="2565" y="125145"/>
                </a:lnTo>
                <a:lnTo>
                  <a:pt x="2565" y="126720"/>
                </a:lnTo>
                <a:lnTo>
                  <a:pt x="3555" y="127127"/>
                </a:lnTo>
                <a:lnTo>
                  <a:pt x="10680" y="127127"/>
                </a:lnTo>
                <a:lnTo>
                  <a:pt x="22339" y="126517"/>
                </a:lnTo>
                <a:lnTo>
                  <a:pt x="46659" y="126517"/>
                </a:lnTo>
                <a:lnTo>
                  <a:pt x="46659" y="125145"/>
                </a:lnTo>
                <a:lnTo>
                  <a:pt x="46456" y="124345"/>
                </a:lnTo>
                <a:close/>
              </a:path>
              <a:path w="132080" h="127634">
                <a:moveTo>
                  <a:pt x="46659" y="126517"/>
                </a:moveTo>
                <a:lnTo>
                  <a:pt x="23329" y="126517"/>
                </a:lnTo>
                <a:lnTo>
                  <a:pt x="34404" y="127127"/>
                </a:lnTo>
                <a:lnTo>
                  <a:pt x="45859" y="127127"/>
                </a:lnTo>
                <a:lnTo>
                  <a:pt x="46659" y="126517"/>
                </a:lnTo>
                <a:close/>
              </a:path>
              <a:path w="132080" h="127634">
                <a:moveTo>
                  <a:pt x="71851" y="73139"/>
                </a:moveTo>
                <a:lnTo>
                  <a:pt x="31038" y="73139"/>
                </a:lnTo>
                <a:lnTo>
                  <a:pt x="53174" y="73545"/>
                </a:lnTo>
                <a:lnTo>
                  <a:pt x="54368" y="73545"/>
                </a:lnTo>
                <a:lnTo>
                  <a:pt x="54762" y="73748"/>
                </a:lnTo>
                <a:lnTo>
                  <a:pt x="55549" y="74536"/>
                </a:lnTo>
                <a:lnTo>
                  <a:pt x="59041" y="79000"/>
                </a:lnTo>
                <a:lnTo>
                  <a:pt x="68840" y="92018"/>
                </a:lnTo>
                <a:lnTo>
                  <a:pt x="75131" y="100058"/>
                </a:lnTo>
                <a:lnTo>
                  <a:pt x="106756" y="127127"/>
                </a:lnTo>
                <a:lnTo>
                  <a:pt x="130682" y="127127"/>
                </a:lnTo>
                <a:lnTo>
                  <a:pt x="131673" y="126720"/>
                </a:lnTo>
                <a:lnTo>
                  <a:pt x="131673" y="125145"/>
                </a:lnTo>
                <a:lnTo>
                  <a:pt x="131076" y="124345"/>
                </a:lnTo>
                <a:lnTo>
                  <a:pt x="127317" y="124345"/>
                </a:lnTo>
                <a:lnTo>
                  <a:pt x="123964" y="123761"/>
                </a:lnTo>
                <a:lnTo>
                  <a:pt x="87953" y="93084"/>
                </a:lnTo>
                <a:lnTo>
                  <a:pt x="78482" y="81422"/>
                </a:lnTo>
                <a:lnTo>
                  <a:pt x="71851" y="73139"/>
                </a:lnTo>
                <a:close/>
              </a:path>
              <a:path w="132080" h="127634">
                <a:moveTo>
                  <a:pt x="10680" y="0"/>
                </a:moveTo>
                <a:lnTo>
                  <a:pt x="787" y="0"/>
                </a:lnTo>
                <a:lnTo>
                  <a:pt x="0" y="393"/>
                </a:lnTo>
                <a:lnTo>
                  <a:pt x="0" y="1384"/>
                </a:lnTo>
                <a:lnTo>
                  <a:pt x="1384" y="2755"/>
                </a:lnTo>
                <a:lnTo>
                  <a:pt x="2959" y="2755"/>
                </a:lnTo>
                <a:lnTo>
                  <a:pt x="5930" y="2959"/>
                </a:lnTo>
                <a:lnTo>
                  <a:pt x="14710" y="99047"/>
                </a:lnTo>
                <a:lnTo>
                  <a:pt x="14586" y="103375"/>
                </a:lnTo>
                <a:lnTo>
                  <a:pt x="14407" y="108373"/>
                </a:lnTo>
                <a:lnTo>
                  <a:pt x="13830" y="114668"/>
                </a:lnTo>
                <a:lnTo>
                  <a:pt x="13005" y="120008"/>
                </a:lnTo>
                <a:lnTo>
                  <a:pt x="12661" y="122770"/>
                </a:lnTo>
                <a:lnTo>
                  <a:pt x="9296" y="123558"/>
                </a:lnTo>
                <a:lnTo>
                  <a:pt x="7708" y="123964"/>
                </a:lnTo>
                <a:lnTo>
                  <a:pt x="5537" y="124345"/>
                </a:lnTo>
                <a:lnTo>
                  <a:pt x="43700" y="124345"/>
                </a:lnTo>
                <a:lnTo>
                  <a:pt x="39928" y="123964"/>
                </a:lnTo>
                <a:lnTo>
                  <a:pt x="37553" y="123558"/>
                </a:lnTo>
                <a:lnTo>
                  <a:pt x="29857" y="73545"/>
                </a:lnTo>
                <a:lnTo>
                  <a:pt x="30251" y="73139"/>
                </a:lnTo>
                <a:lnTo>
                  <a:pt x="71851" y="73139"/>
                </a:lnTo>
                <a:lnTo>
                  <a:pt x="68211" y="68592"/>
                </a:lnTo>
                <a:lnTo>
                  <a:pt x="69212" y="67602"/>
                </a:lnTo>
                <a:lnTo>
                  <a:pt x="42506" y="67602"/>
                </a:lnTo>
                <a:lnTo>
                  <a:pt x="33604" y="66433"/>
                </a:lnTo>
                <a:lnTo>
                  <a:pt x="31038" y="65049"/>
                </a:lnTo>
                <a:lnTo>
                  <a:pt x="30251" y="64439"/>
                </a:lnTo>
                <a:lnTo>
                  <a:pt x="29857" y="63855"/>
                </a:lnTo>
                <a:lnTo>
                  <a:pt x="29857" y="7899"/>
                </a:lnTo>
                <a:lnTo>
                  <a:pt x="30441" y="7302"/>
                </a:lnTo>
                <a:lnTo>
                  <a:pt x="31241" y="6908"/>
                </a:lnTo>
                <a:lnTo>
                  <a:pt x="33019" y="6527"/>
                </a:lnTo>
                <a:lnTo>
                  <a:pt x="38557" y="5930"/>
                </a:lnTo>
                <a:lnTo>
                  <a:pt x="74848" y="5930"/>
                </a:lnTo>
                <a:lnTo>
                  <a:pt x="70155" y="3498"/>
                </a:lnTo>
                <a:lnTo>
                  <a:pt x="62031" y="1284"/>
                </a:lnTo>
                <a:lnTo>
                  <a:pt x="54690" y="393"/>
                </a:lnTo>
                <a:lnTo>
                  <a:pt x="22339" y="393"/>
                </a:lnTo>
                <a:lnTo>
                  <a:pt x="10680" y="0"/>
                </a:lnTo>
                <a:close/>
              </a:path>
              <a:path w="132080" h="127634">
                <a:moveTo>
                  <a:pt x="74848" y="5930"/>
                </a:moveTo>
                <a:lnTo>
                  <a:pt x="43700" y="5930"/>
                </a:lnTo>
                <a:lnTo>
                  <a:pt x="56232" y="8141"/>
                </a:lnTo>
                <a:lnTo>
                  <a:pt x="65685" y="14576"/>
                </a:lnTo>
                <a:lnTo>
                  <a:pt x="71655" y="24940"/>
                </a:lnTo>
                <a:lnTo>
                  <a:pt x="73736" y="38938"/>
                </a:lnTo>
                <a:lnTo>
                  <a:pt x="72935" y="47819"/>
                </a:lnTo>
                <a:lnTo>
                  <a:pt x="54368" y="67602"/>
                </a:lnTo>
                <a:lnTo>
                  <a:pt x="69212" y="67602"/>
                </a:lnTo>
                <a:lnTo>
                  <a:pt x="78384" y="58519"/>
                </a:lnTo>
                <a:lnTo>
                  <a:pt x="84963" y="48907"/>
                </a:lnTo>
                <a:lnTo>
                  <a:pt x="88503" y="39553"/>
                </a:lnTo>
                <a:lnTo>
                  <a:pt x="89560" y="30251"/>
                </a:lnTo>
                <a:lnTo>
                  <a:pt x="88287" y="22188"/>
                </a:lnTo>
                <a:lnTo>
                  <a:pt x="85161" y="15590"/>
                </a:lnTo>
                <a:lnTo>
                  <a:pt x="81218" y="10586"/>
                </a:lnTo>
                <a:lnTo>
                  <a:pt x="77495" y="7302"/>
                </a:lnTo>
                <a:lnTo>
                  <a:pt x="74848" y="5930"/>
                </a:lnTo>
                <a:close/>
              </a:path>
              <a:path w="132080" h="127634">
                <a:moveTo>
                  <a:pt x="45072" y="0"/>
                </a:moveTo>
                <a:lnTo>
                  <a:pt x="39725" y="0"/>
                </a:lnTo>
                <a:lnTo>
                  <a:pt x="25120" y="393"/>
                </a:lnTo>
                <a:lnTo>
                  <a:pt x="54690" y="393"/>
                </a:lnTo>
                <a:lnTo>
                  <a:pt x="53533" y="253"/>
                </a:lnTo>
                <a:lnTo>
                  <a:pt x="45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720637" y="373815"/>
            <a:ext cx="137795" cy="132080"/>
          </a:xfrm>
          <a:custGeom>
            <a:avLst/>
            <a:gdLst/>
            <a:ahLst/>
            <a:cxnLst/>
            <a:rect l="l" t="t" r="r" b="b"/>
            <a:pathLst>
              <a:path w="137794" h="132079">
                <a:moveTo>
                  <a:pt x="68999" y="0"/>
                </a:moveTo>
                <a:lnTo>
                  <a:pt x="37944" y="6447"/>
                </a:lnTo>
                <a:lnTo>
                  <a:pt x="16478" y="22664"/>
                </a:lnTo>
                <a:lnTo>
                  <a:pt x="4023" y="43960"/>
                </a:lnTo>
                <a:lnTo>
                  <a:pt x="0" y="65646"/>
                </a:lnTo>
                <a:lnTo>
                  <a:pt x="3925" y="88725"/>
                </a:lnTo>
                <a:lnTo>
                  <a:pt x="16135" y="110004"/>
                </a:lnTo>
                <a:lnTo>
                  <a:pt x="37279" y="125610"/>
                </a:lnTo>
                <a:lnTo>
                  <a:pt x="68008" y="131673"/>
                </a:lnTo>
                <a:lnTo>
                  <a:pt x="96593" y="126236"/>
                </a:lnTo>
                <a:lnTo>
                  <a:pt x="98806" y="124752"/>
                </a:lnTo>
                <a:lnTo>
                  <a:pt x="72948" y="124752"/>
                </a:lnTo>
                <a:lnTo>
                  <a:pt x="51094" y="120310"/>
                </a:lnTo>
                <a:lnTo>
                  <a:pt x="33674" y="107603"/>
                </a:lnTo>
                <a:lnTo>
                  <a:pt x="22149" y="87558"/>
                </a:lnTo>
                <a:lnTo>
                  <a:pt x="17983" y="61099"/>
                </a:lnTo>
                <a:lnTo>
                  <a:pt x="21711" y="37112"/>
                </a:lnTo>
                <a:lnTo>
                  <a:pt x="32094" y="20002"/>
                </a:lnTo>
                <a:lnTo>
                  <a:pt x="47928" y="9750"/>
                </a:lnTo>
                <a:lnTo>
                  <a:pt x="68008" y="6337"/>
                </a:lnTo>
                <a:lnTo>
                  <a:pt x="99727" y="6337"/>
                </a:lnTo>
                <a:lnTo>
                  <a:pt x="96261" y="4350"/>
                </a:lnTo>
                <a:lnTo>
                  <a:pt x="68999" y="0"/>
                </a:lnTo>
                <a:close/>
              </a:path>
              <a:path w="137794" h="132079">
                <a:moveTo>
                  <a:pt x="99727" y="6337"/>
                </a:moveTo>
                <a:lnTo>
                  <a:pt x="68008" y="6337"/>
                </a:lnTo>
                <a:lnTo>
                  <a:pt x="87719" y="10271"/>
                </a:lnTo>
                <a:lnTo>
                  <a:pt x="104300" y="21951"/>
                </a:lnTo>
                <a:lnTo>
                  <a:pt x="115730" y="41195"/>
                </a:lnTo>
                <a:lnTo>
                  <a:pt x="119989" y="67817"/>
                </a:lnTo>
                <a:lnTo>
                  <a:pt x="114836" y="97229"/>
                </a:lnTo>
                <a:lnTo>
                  <a:pt x="102327" y="114520"/>
                </a:lnTo>
                <a:lnTo>
                  <a:pt x="86889" y="122694"/>
                </a:lnTo>
                <a:lnTo>
                  <a:pt x="72948" y="124752"/>
                </a:lnTo>
                <a:lnTo>
                  <a:pt x="98806" y="124752"/>
                </a:lnTo>
                <a:lnTo>
                  <a:pt x="118618" y="111458"/>
                </a:lnTo>
                <a:lnTo>
                  <a:pt x="132784" y="89636"/>
                </a:lnTo>
                <a:lnTo>
                  <a:pt x="137795" y="63068"/>
                </a:lnTo>
                <a:lnTo>
                  <a:pt x="132549" y="36701"/>
                </a:lnTo>
                <a:lnTo>
                  <a:pt x="118075" y="16856"/>
                </a:lnTo>
                <a:lnTo>
                  <a:pt x="99727" y="6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871473" y="376185"/>
            <a:ext cx="131445" cy="129539"/>
          </a:xfrm>
          <a:custGeom>
            <a:avLst/>
            <a:gdLst/>
            <a:ahLst/>
            <a:cxnLst/>
            <a:rect l="l" t="t" r="r" b="b"/>
            <a:pathLst>
              <a:path w="131444" h="129540">
                <a:moveTo>
                  <a:pt x="39547" y="2768"/>
                </a:moveTo>
                <a:lnTo>
                  <a:pt x="2984" y="2768"/>
                </a:lnTo>
                <a:lnTo>
                  <a:pt x="5943" y="2971"/>
                </a:lnTo>
                <a:lnTo>
                  <a:pt x="13055" y="3962"/>
                </a:lnTo>
                <a:lnTo>
                  <a:pt x="14833" y="73355"/>
                </a:lnTo>
                <a:lnTo>
                  <a:pt x="16016" y="89472"/>
                </a:lnTo>
                <a:lnTo>
                  <a:pt x="40079" y="124130"/>
                </a:lnTo>
                <a:lnTo>
                  <a:pt x="66230" y="129311"/>
                </a:lnTo>
                <a:lnTo>
                  <a:pt x="74476" y="128923"/>
                </a:lnTo>
                <a:lnTo>
                  <a:pt x="83537" y="127255"/>
                </a:lnTo>
                <a:lnTo>
                  <a:pt x="93040" y="123551"/>
                </a:lnTo>
                <a:lnTo>
                  <a:pt x="94753" y="122389"/>
                </a:lnTo>
                <a:lnTo>
                  <a:pt x="69799" y="122389"/>
                </a:lnTo>
                <a:lnTo>
                  <a:pt x="62775" y="122052"/>
                </a:lnTo>
                <a:lnTo>
                  <a:pt x="32002" y="87902"/>
                </a:lnTo>
                <a:lnTo>
                  <a:pt x="31057" y="32729"/>
                </a:lnTo>
                <a:lnTo>
                  <a:pt x="31217" y="16697"/>
                </a:lnTo>
                <a:lnTo>
                  <a:pt x="31445" y="12458"/>
                </a:lnTo>
                <a:lnTo>
                  <a:pt x="31838" y="6921"/>
                </a:lnTo>
                <a:lnTo>
                  <a:pt x="32842" y="3962"/>
                </a:lnTo>
                <a:lnTo>
                  <a:pt x="39547" y="2768"/>
                </a:lnTo>
                <a:close/>
              </a:path>
              <a:path w="131444" h="129540">
                <a:moveTo>
                  <a:pt x="127330" y="2768"/>
                </a:moveTo>
                <a:lnTo>
                  <a:pt x="94907" y="2768"/>
                </a:lnTo>
                <a:lnTo>
                  <a:pt x="97878" y="2971"/>
                </a:lnTo>
                <a:lnTo>
                  <a:pt x="105003" y="3962"/>
                </a:lnTo>
                <a:lnTo>
                  <a:pt x="105981" y="7124"/>
                </a:lnTo>
                <a:lnTo>
                  <a:pt x="106313" y="16697"/>
                </a:lnTo>
                <a:lnTo>
                  <a:pt x="106389" y="32729"/>
                </a:lnTo>
                <a:lnTo>
                  <a:pt x="106448" y="73355"/>
                </a:lnTo>
                <a:lnTo>
                  <a:pt x="106163" y="82049"/>
                </a:lnTo>
                <a:lnTo>
                  <a:pt x="85013" y="119126"/>
                </a:lnTo>
                <a:lnTo>
                  <a:pt x="69799" y="122389"/>
                </a:lnTo>
                <a:lnTo>
                  <a:pt x="94753" y="122389"/>
                </a:lnTo>
                <a:lnTo>
                  <a:pt x="118235" y="80517"/>
                </a:lnTo>
                <a:lnTo>
                  <a:pt x="118826" y="16697"/>
                </a:lnTo>
                <a:lnTo>
                  <a:pt x="119024" y="12458"/>
                </a:lnTo>
                <a:lnTo>
                  <a:pt x="119430" y="6921"/>
                </a:lnTo>
                <a:lnTo>
                  <a:pt x="120421" y="4152"/>
                </a:lnTo>
                <a:lnTo>
                  <a:pt x="125145" y="3162"/>
                </a:lnTo>
                <a:lnTo>
                  <a:pt x="127330" y="2768"/>
                </a:lnTo>
                <a:close/>
              </a:path>
              <a:path w="131444" h="129540">
                <a:moveTo>
                  <a:pt x="10680" y="0"/>
                </a:moveTo>
                <a:lnTo>
                  <a:pt x="800" y="0"/>
                </a:lnTo>
                <a:lnTo>
                  <a:pt x="0" y="406"/>
                </a:lnTo>
                <a:lnTo>
                  <a:pt x="0" y="1397"/>
                </a:lnTo>
                <a:lnTo>
                  <a:pt x="1397" y="2768"/>
                </a:lnTo>
                <a:lnTo>
                  <a:pt x="41719" y="2768"/>
                </a:lnTo>
                <a:lnTo>
                  <a:pt x="43307" y="1397"/>
                </a:lnTo>
                <a:lnTo>
                  <a:pt x="43307" y="406"/>
                </a:lnTo>
                <a:lnTo>
                  <a:pt x="21170" y="406"/>
                </a:lnTo>
                <a:lnTo>
                  <a:pt x="10680" y="0"/>
                </a:lnTo>
                <a:close/>
              </a:path>
              <a:path w="131444" h="129540">
                <a:moveTo>
                  <a:pt x="102425" y="0"/>
                </a:moveTo>
                <a:lnTo>
                  <a:pt x="92722" y="0"/>
                </a:lnTo>
                <a:lnTo>
                  <a:pt x="91935" y="406"/>
                </a:lnTo>
                <a:lnTo>
                  <a:pt x="91935" y="1397"/>
                </a:lnTo>
                <a:lnTo>
                  <a:pt x="93332" y="2768"/>
                </a:lnTo>
                <a:lnTo>
                  <a:pt x="129514" y="2768"/>
                </a:lnTo>
                <a:lnTo>
                  <a:pt x="130898" y="1397"/>
                </a:lnTo>
                <a:lnTo>
                  <a:pt x="130898" y="406"/>
                </a:lnTo>
                <a:lnTo>
                  <a:pt x="112496" y="406"/>
                </a:lnTo>
                <a:lnTo>
                  <a:pt x="102425" y="0"/>
                </a:lnTo>
                <a:close/>
              </a:path>
              <a:path w="131444" h="129540">
                <a:moveTo>
                  <a:pt x="42316" y="0"/>
                </a:moveTo>
                <a:lnTo>
                  <a:pt x="35191" y="0"/>
                </a:lnTo>
                <a:lnTo>
                  <a:pt x="24333" y="406"/>
                </a:lnTo>
                <a:lnTo>
                  <a:pt x="43307" y="406"/>
                </a:lnTo>
                <a:lnTo>
                  <a:pt x="42316" y="0"/>
                </a:lnTo>
                <a:close/>
              </a:path>
              <a:path w="131444" h="129540">
                <a:moveTo>
                  <a:pt x="130098" y="0"/>
                </a:moveTo>
                <a:lnTo>
                  <a:pt x="122974" y="0"/>
                </a:lnTo>
                <a:lnTo>
                  <a:pt x="114681" y="406"/>
                </a:lnTo>
                <a:lnTo>
                  <a:pt x="130898" y="406"/>
                </a:lnTo>
                <a:lnTo>
                  <a:pt x="130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020157" y="376185"/>
            <a:ext cx="90170" cy="127635"/>
          </a:xfrm>
          <a:custGeom>
            <a:avLst/>
            <a:gdLst/>
            <a:ahLst/>
            <a:cxnLst/>
            <a:rect l="l" t="t" r="r" b="b"/>
            <a:pathLst>
              <a:path w="90169" h="127634">
                <a:moveTo>
                  <a:pt x="46659" y="124358"/>
                </a:moveTo>
                <a:lnTo>
                  <a:pt x="2959" y="124358"/>
                </a:lnTo>
                <a:lnTo>
                  <a:pt x="2578" y="125158"/>
                </a:lnTo>
                <a:lnTo>
                  <a:pt x="2578" y="126733"/>
                </a:lnTo>
                <a:lnTo>
                  <a:pt x="3556" y="127127"/>
                </a:lnTo>
                <a:lnTo>
                  <a:pt x="10680" y="127127"/>
                </a:lnTo>
                <a:lnTo>
                  <a:pt x="21945" y="126542"/>
                </a:lnTo>
                <a:lnTo>
                  <a:pt x="47053" y="126542"/>
                </a:lnTo>
                <a:lnTo>
                  <a:pt x="47053" y="125158"/>
                </a:lnTo>
                <a:lnTo>
                  <a:pt x="46659" y="124358"/>
                </a:lnTo>
                <a:close/>
              </a:path>
              <a:path w="90169" h="127634">
                <a:moveTo>
                  <a:pt x="47053" y="126542"/>
                </a:moveTo>
                <a:lnTo>
                  <a:pt x="23342" y="126542"/>
                </a:lnTo>
                <a:lnTo>
                  <a:pt x="34798" y="127127"/>
                </a:lnTo>
                <a:lnTo>
                  <a:pt x="46253" y="127127"/>
                </a:lnTo>
                <a:lnTo>
                  <a:pt x="47053" y="126542"/>
                </a:lnTo>
                <a:close/>
              </a:path>
              <a:path w="90169" h="127634">
                <a:moveTo>
                  <a:pt x="10680" y="0"/>
                </a:moveTo>
                <a:lnTo>
                  <a:pt x="800" y="0"/>
                </a:lnTo>
                <a:lnTo>
                  <a:pt x="0" y="406"/>
                </a:lnTo>
                <a:lnTo>
                  <a:pt x="0" y="1397"/>
                </a:lnTo>
                <a:lnTo>
                  <a:pt x="1384" y="2768"/>
                </a:lnTo>
                <a:lnTo>
                  <a:pt x="2959" y="2768"/>
                </a:lnTo>
                <a:lnTo>
                  <a:pt x="5930" y="2971"/>
                </a:lnTo>
                <a:lnTo>
                  <a:pt x="14709" y="99972"/>
                </a:lnTo>
                <a:lnTo>
                  <a:pt x="14415" y="108351"/>
                </a:lnTo>
                <a:lnTo>
                  <a:pt x="13843" y="114668"/>
                </a:lnTo>
                <a:lnTo>
                  <a:pt x="13055" y="119621"/>
                </a:lnTo>
                <a:lnTo>
                  <a:pt x="12649" y="122783"/>
                </a:lnTo>
                <a:lnTo>
                  <a:pt x="9283" y="123571"/>
                </a:lnTo>
                <a:lnTo>
                  <a:pt x="7721" y="123964"/>
                </a:lnTo>
                <a:lnTo>
                  <a:pt x="5537" y="124358"/>
                </a:lnTo>
                <a:lnTo>
                  <a:pt x="44094" y="124358"/>
                </a:lnTo>
                <a:lnTo>
                  <a:pt x="40322" y="123964"/>
                </a:lnTo>
                <a:lnTo>
                  <a:pt x="37973" y="123571"/>
                </a:lnTo>
                <a:lnTo>
                  <a:pt x="30251" y="8115"/>
                </a:lnTo>
                <a:lnTo>
                  <a:pt x="30645" y="6921"/>
                </a:lnTo>
                <a:lnTo>
                  <a:pt x="31635" y="6731"/>
                </a:lnTo>
                <a:lnTo>
                  <a:pt x="33413" y="6324"/>
                </a:lnTo>
                <a:lnTo>
                  <a:pt x="38354" y="5549"/>
                </a:lnTo>
                <a:lnTo>
                  <a:pt x="74896" y="5537"/>
                </a:lnTo>
                <a:lnTo>
                  <a:pt x="71527" y="3783"/>
                </a:lnTo>
                <a:lnTo>
                  <a:pt x="61853" y="1121"/>
                </a:lnTo>
                <a:lnTo>
                  <a:pt x="52795" y="406"/>
                </a:lnTo>
                <a:lnTo>
                  <a:pt x="21539" y="406"/>
                </a:lnTo>
                <a:lnTo>
                  <a:pt x="10680" y="0"/>
                </a:lnTo>
                <a:close/>
              </a:path>
              <a:path w="90169" h="127634">
                <a:moveTo>
                  <a:pt x="74896" y="5537"/>
                </a:moveTo>
                <a:lnTo>
                  <a:pt x="45388" y="5537"/>
                </a:lnTo>
                <a:lnTo>
                  <a:pt x="51158" y="6191"/>
                </a:lnTo>
                <a:lnTo>
                  <a:pt x="57895" y="8550"/>
                </a:lnTo>
                <a:lnTo>
                  <a:pt x="74726" y="39154"/>
                </a:lnTo>
                <a:lnTo>
                  <a:pt x="72333" y="49805"/>
                </a:lnTo>
                <a:lnTo>
                  <a:pt x="65660" y="58404"/>
                </a:lnTo>
                <a:lnTo>
                  <a:pt x="55465" y="64150"/>
                </a:lnTo>
                <a:lnTo>
                  <a:pt x="42506" y="66243"/>
                </a:lnTo>
                <a:lnTo>
                  <a:pt x="38963" y="66243"/>
                </a:lnTo>
                <a:lnTo>
                  <a:pt x="37973" y="66636"/>
                </a:lnTo>
                <a:lnTo>
                  <a:pt x="37973" y="68008"/>
                </a:lnTo>
                <a:lnTo>
                  <a:pt x="39738" y="69608"/>
                </a:lnTo>
                <a:lnTo>
                  <a:pt x="40728" y="69786"/>
                </a:lnTo>
                <a:lnTo>
                  <a:pt x="44691" y="69786"/>
                </a:lnTo>
                <a:lnTo>
                  <a:pt x="62960" y="66909"/>
                </a:lnTo>
                <a:lnTo>
                  <a:pt x="77138" y="58769"/>
                </a:lnTo>
                <a:lnTo>
                  <a:pt x="86312" y="46104"/>
                </a:lnTo>
                <a:lnTo>
                  <a:pt x="89573" y="29654"/>
                </a:lnTo>
                <a:lnTo>
                  <a:pt x="89573" y="20574"/>
                </a:lnTo>
                <a:lnTo>
                  <a:pt x="84823" y="13042"/>
                </a:lnTo>
                <a:lnTo>
                  <a:pt x="80860" y="9499"/>
                </a:lnTo>
                <a:lnTo>
                  <a:pt x="77554" y="6921"/>
                </a:lnTo>
                <a:lnTo>
                  <a:pt x="74896" y="5537"/>
                </a:lnTo>
                <a:close/>
              </a:path>
              <a:path w="90169" h="127634">
                <a:moveTo>
                  <a:pt x="47650" y="0"/>
                </a:moveTo>
                <a:lnTo>
                  <a:pt x="39738" y="0"/>
                </a:lnTo>
                <a:lnTo>
                  <a:pt x="26708" y="406"/>
                </a:lnTo>
                <a:lnTo>
                  <a:pt x="52795" y="406"/>
                </a:lnTo>
                <a:lnTo>
                  <a:pt x="47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447546" y="1153921"/>
            <a:ext cx="410019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965"/>
              </a:lnSpc>
            </a:pPr>
            <a:r>
              <a:rPr sz="3400" b="1" spc="-465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3400" b="1" spc="-390" dirty="0">
                <a:solidFill>
                  <a:srgbClr val="FFFFFF"/>
                </a:solidFill>
                <a:latin typeface="Calibri"/>
                <a:cs typeface="Calibri"/>
              </a:rPr>
              <a:t>AFTERNOON  </a:t>
            </a:r>
            <a:r>
              <a:rPr sz="3400" b="1" spc="-41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400" b="1" spc="-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330" dirty="0" smtClean="0">
                <a:solidFill>
                  <a:srgbClr val="FFFFFF"/>
                </a:solidFill>
                <a:latin typeface="Calibri"/>
                <a:cs typeface="Calibri"/>
              </a:rPr>
              <a:t>BEAUTY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6019" y="4450079"/>
            <a:ext cx="1299210" cy="157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40"/>
              </a:lnSpc>
            </a:pPr>
            <a:r>
              <a:rPr sz="2400" spc="-355" dirty="0">
                <a:solidFill>
                  <a:srgbClr val="305F8B"/>
                </a:solidFill>
                <a:latin typeface="Calibri"/>
                <a:cs typeface="Calibri"/>
              </a:rPr>
              <a:t>SATURDAY,</a:t>
            </a:r>
            <a:endParaRPr sz="2400" dirty="0">
              <a:latin typeface="Calibri"/>
              <a:cs typeface="Calibri"/>
            </a:endParaRPr>
          </a:p>
          <a:p>
            <a:pPr marL="12700" marR="5080" indent="2540">
              <a:lnSpc>
                <a:spcPts val="2400"/>
              </a:lnSpc>
              <a:spcBef>
                <a:spcPts val="240"/>
              </a:spcBef>
            </a:pPr>
            <a:r>
              <a:rPr sz="2400" spc="-310" dirty="0">
                <a:solidFill>
                  <a:srgbClr val="305F8B"/>
                </a:solidFill>
                <a:latin typeface="Calibri"/>
                <a:cs typeface="Calibri"/>
              </a:rPr>
              <a:t>FEBRUARY </a:t>
            </a:r>
            <a:r>
              <a:rPr sz="2400" spc="-305" dirty="0">
                <a:solidFill>
                  <a:srgbClr val="305F8B"/>
                </a:solidFill>
                <a:latin typeface="Calibri"/>
                <a:cs typeface="Calibri"/>
              </a:rPr>
              <a:t>18  </a:t>
            </a:r>
            <a:r>
              <a:rPr sz="2400" spc="-340" dirty="0">
                <a:solidFill>
                  <a:srgbClr val="305F8B"/>
                </a:solidFill>
                <a:latin typeface="Calibri"/>
                <a:cs typeface="Calibri"/>
              </a:rPr>
              <a:t>12PM-2PM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900" b="1" spc="40" dirty="0">
                <a:solidFill>
                  <a:srgbClr val="305F8B"/>
                </a:solidFill>
                <a:latin typeface="Calibri"/>
                <a:cs typeface="Calibri"/>
              </a:rPr>
              <a:t>1890</a:t>
            </a:r>
            <a:r>
              <a:rPr sz="900" b="1" spc="-5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305F8B"/>
                </a:solidFill>
                <a:latin typeface="Calibri"/>
                <a:cs typeface="Calibri"/>
              </a:rPr>
              <a:t>Goodman</a:t>
            </a:r>
            <a:r>
              <a:rPr sz="900" b="1" spc="-5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305F8B"/>
                </a:solidFill>
                <a:latin typeface="Calibri"/>
                <a:cs typeface="Calibri"/>
              </a:rPr>
              <a:t>Rd.</a:t>
            </a:r>
            <a:r>
              <a:rPr sz="900" b="1" spc="-5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305F8B"/>
                </a:solidFill>
                <a:latin typeface="Calibri"/>
                <a:cs typeface="Calibri"/>
              </a:rPr>
              <a:t>E,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b="1" spc="30" dirty="0">
                <a:solidFill>
                  <a:srgbClr val="305F8B"/>
                </a:solidFill>
                <a:latin typeface="Calibri"/>
                <a:cs typeface="Calibri"/>
              </a:rPr>
              <a:t>Suite</a:t>
            </a:r>
            <a:r>
              <a:rPr sz="900" b="1" spc="-10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305F8B"/>
                </a:solidFill>
                <a:latin typeface="Calibri"/>
                <a:cs typeface="Calibri"/>
              </a:rPr>
              <a:t>200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b="1" spc="30" dirty="0">
                <a:solidFill>
                  <a:srgbClr val="305F8B"/>
                </a:solidFill>
                <a:latin typeface="Calibri"/>
                <a:cs typeface="Calibri"/>
              </a:rPr>
              <a:t>Southaven, </a:t>
            </a:r>
            <a:r>
              <a:rPr sz="900" b="1" spc="15" dirty="0">
                <a:solidFill>
                  <a:srgbClr val="305F8B"/>
                </a:solidFill>
                <a:latin typeface="Calibri"/>
                <a:cs typeface="Calibri"/>
              </a:rPr>
              <a:t>MS</a:t>
            </a:r>
            <a:r>
              <a:rPr sz="900" b="1" spc="-1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305F8B"/>
                </a:solidFill>
                <a:latin typeface="Calibri"/>
                <a:cs typeface="Calibri"/>
              </a:rPr>
              <a:t>38671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93390" y="3846626"/>
            <a:ext cx="1506220" cy="102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9000"/>
              </a:lnSpc>
            </a:pP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Welcome  </a:t>
            </a:r>
            <a:r>
              <a:rPr sz="1400" b="1" spc="45" dirty="0">
                <a:solidFill>
                  <a:srgbClr val="FFFFFF"/>
                </a:solidFill>
                <a:latin typeface="Calibri"/>
                <a:cs typeface="Calibri"/>
              </a:rPr>
              <a:t>Optometrists  </a:t>
            </a:r>
            <a:r>
              <a:rPr sz="1400" b="1" spc="55" dirty="0">
                <a:solidFill>
                  <a:srgbClr val="FFFFFF"/>
                </a:solidFill>
                <a:latin typeface="Calibri"/>
                <a:cs typeface="Calibri"/>
              </a:rPr>
              <a:t>Ophthalmologists  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Technicians 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55707" y="5116626"/>
            <a:ext cx="1581785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9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February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17-19,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2017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At Guest</a:t>
            </a:r>
            <a:r>
              <a:rPr sz="1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Graceland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74779" y="7251029"/>
            <a:ext cx="882650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7100"/>
              </a:lnSpc>
            </a:pP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National 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Local 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Eye</a:t>
            </a:r>
            <a:r>
              <a:rPr sz="140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25" dirty="0">
                <a:solidFill>
                  <a:srgbClr val="FFFFFF"/>
                </a:solidFill>
                <a:latin typeface="Calibri"/>
                <a:cs typeface="Calibri"/>
              </a:rPr>
              <a:t>Care  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91381" y="7266178"/>
            <a:ext cx="13227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spc="-140" dirty="0" smtClean="0">
                <a:solidFill>
                  <a:srgbClr val="FFFFFF"/>
                </a:solidFill>
                <a:latin typeface="Calibri"/>
                <a:cs typeface="Calibri"/>
              </a:rPr>
              <a:t>Approved </a:t>
            </a:r>
            <a:r>
              <a:rPr sz="1400" b="1" spc="-160" dirty="0">
                <a:solidFill>
                  <a:srgbClr val="FFFFFF"/>
                </a:solidFill>
                <a:latin typeface="Calibri"/>
                <a:cs typeface="Calibri"/>
              </a:rPr>
              <a:t>CE </a:t>
            </a:r>
            <a:r>
              <a:rPr sz="1400" b="1" spc="-90" dirty="0">
                <a:solidFill>
                  <a:srgbClr val="FFFFFF"/>
                </a:solidFill>
                <a:latin typeface="Calibri"/>
                <a:cs typeface="Calibri"/>
              </a:rPr>
              <a:t>Training 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Calibri"/>
                <a:cs typeface="Calibri"/>
              </a:rPr>
              <a:t>Technicians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481109" y="6678969"/>
            <a:ext cx="1008380" cy="127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algn="ctr">
              <a:lnSpc>
                <a:spcPct val="100000"/>
              </a:lnSpc>
            </a:pPr>
            <a:r>
              <a:rPr sz="3700" spc="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700" dirty="0">
              <a:latin typeface="Calibri"/>
              <a:cs typeface="Calibri"/>
            </a:endParaRPr>
          </a:p>
          <a:p>
            <a:pPr marL="144145" marR="138430" algn="ctr">
              <a:lnSpc>
                <a:spcPct val="107100"/>
              </a:lnSpc>
              <a:spcBef>
                <a:spcPts val="65"/>
              </a:spcBef>
            </a:pPr>
            <a:r>
              <a:rPr sz="1400" b="1" spc="-140" dirty="0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ceptional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b="1" spc="-160" dirty="0">
                <a:solidFill>
                  <a:srgbClr val="FFFFFF"/>
                </a:solidFill>
                <a:latin typeface="Calibri"/>
                <a:cs typeface="Calibri"/>
              </a:rPr>
              <a:t>COPE CE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Courses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2432304"/>
            <a:ext cx="2400300" cy="386715"/>
          </a:xfrm>
          <a:custGeom>
            <a:avLst/>
            <a:gdLst/>
            <a:ahLst/>
            <a:cxnLst/>
            <a:rect l="l" t="t" r="r" b="b"/>
            <a:pathLst>
              <a:path w="2400300" h="386714">
                <a:moveTo>
                  <a:pt x="0" y="386105"/>
                </a:moveTo>
                <a:lnTo>
                  <a:pt x="2400300" y="386105"/>
                </a:lnTo>
                <a:lnTo>
                  <a:pt x="2400300" y="0"/>
                </a:lnTo>
                <a:lnTo>
                  <a:pt x="0" y="0"/>
                </a:lnTo>
                <a:lnTo>
                  <a:pt x="0" y="386105"/>
                </a:lnTo>
                <a:close/>
              </a:path>
            </a:pathLst>
          </a:custGeom>
          <a:solidFill>
            <a:srgbClr val="B5D5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121025" y="5970231"/>
            <a:ext cx="1632585" cy="4088765"/>
          </a:xfrm>
          <a:custGeom>
            <a:avLst/>
            <a:gdLst/>
            <a:ahLst/>
            <a:cxnLst/>
            <a:rect l="l" t="t" r="r" b="b"/>
            <a:pathLst>
              <a:path w="1632585" h="4088765">
                <a:moveTo>
                  <a:pt x="0" y="0"/>
                </a:moveTo>
                <a:lnTo>
                  <a:pt x="1632203" y="0"/>
                </a:lnTo>
                <a:lnTo>
                  <a:pt x="1632203" y="4088168"/>
                </a:lnTo>
                <a:lnTo>
                  <a:pt x="0" y="40881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962655" y="5829300"/>
            <a:ext cx="2071776" cy="422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177090" y="9389364"/>
            <a:ext cx="255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Please </a:t>
            </a:r>
            <a:r>
              <a:rPr lang="en-US" sz="12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20" dirty="0" smtClean="0">
                <a:solidFill>
                  <a:srgbClr val="FFFFFF"/>
                </a:solidFill>
                <a:latin typeface="Calibri"/>
                <a:cs typeface="Calibri"/>
              </a:rPr>
              <a:t>RSVP</a:t>
            </a:r>
            <a:r>
              <a:rPr lang="en-US" sz="1200" b="1" spc="-1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lang="en-US" sz="1200" b="1" spc="-1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sending</a:t>
            </a:r>
            <a:r>
              <a:rPr lang="en-US" sz="12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lang="en-US" sz="1200" b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90" dirty="0" smtClean="0">
                <a:solidFill>
                  <a:srgbClr val="FFFFFF"/>
                </a:solidFill>
                <a:latin typeface="Calibri"/>
                <a:cs typeface="Calibri"/>
              </a:rPr>
              <a:t>guest’s</a:t>
            </a:r>
            <a:r>
              <a:rPr sz="12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Calibri"/>
                <a:cs typeface="Calibri"/>
              </a:rPr>
              <a:t>name,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43500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6350">
            <a:solidFill>
              <a:srgbClr val="AFA4A5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425286" y="6635216"/>
            <a:ext cx="2647950" cy="129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45" dirty="0">
                <a:solidFill>
                  <a:srgbClr val="305F8B"/>
                </a:solidFill>
                <a:latin typeface="Calibri"/>
                <a:cs typeface="Calibri"/>
              </a:rPr>
              <a:t>Please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305F8B"/>
                </a:solidFill>
                <a:latin typeface="Calibri"/>
                <a:cs typeface="Calibri"/>
              </a:rPr>
              <a:t>join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305F8B"/>
                </a:solidFill>
                <a:latin typeface="Calibri"/>
                <a:cs typeface="Calibri"/>
              </a:rPr>
              <a:t>us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305F8B"/>
                </a:solidFill>
                <a:latin typeface="Calibri"/>
                <a:cs typeface="Calibri"/>
              </a:rPr>
              <a:t>for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305F8B"/>
                </a:solidFill>
                <a:latin typeface="Calibri"/>
                <a:cs typeface="Calibri"/>
              </a:rPr>
              <a:t>an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lang="en-US" sz="1400" b="1" spc="45" dirty="0">
                <a:solidFill>
                  <a:srgbClr val="305F8B"/>
                </a:solidFill>
                <a:latin typeface="Calibri"/>
                <a:cs typeface="Calibri"/>
              </a:rPr>
              <a:t>a</a:t>
            </a:r>
            <a:r>
              <a:rPr sz="1400" b="1" spc="45" dirty="0" smtClean="0">
                <a:solidFill>
                  <a:srgbClr val="305F8B"/>
                </a:solidFill>
                <a:latin typeface="Calibri"/>
                <a:cs typeface="Calibri"/>
              </a:rPr>
              <a:t>fternoon</a:t>
            </a:r>
            <a:r>
              <a:rPr sz="1400" b="1" spc="-40" dirty="0" smtClean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40" dirty="0">
                <a:solidFill>
                  <a:srgbClr val="305F8B"/>
                </a:solidFill>
                <a:latin typeface="Calibri"/>
                <a:cs typeface="Calibri"/>
              </a:rPr>
              <a:t>of  </a:t>
            </a:r>
            <a:r>
              <a:rPr lang="en-US" sz="1400" b="1" spc="50" dirty="0">
                <a:solidFill>
                  <a:srgbClr val="305F8B"/>
                </a:solidFill>
                <a:latin typeface="Calibri"/>
                <a:cs typeface="Calibri"/>
              </a:rPr>
              <a:t>b</a:t>
            </a:r>
            <a:r>
              <a:rPr sz="1400" b="1" spc="50" dirty="0" smtClean="0">
                <a:solidFill>
                  <a:srgbClr val="305F8B"/>
                </a:solidFill>
                <a:latin typeface="Calibri"/>
                <a:cs typeface="Calibri"/>
              </a:rPr>
              <a:t>eauty</a:t>
            </a:r>
            <a:r>
              <a:rPr sz="1400" b="1" spc="-40" dirty="0" smtClean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305F8B"/>
                </a:solidFill>
                <a:latin typeface="Calibri"/>
                <a:cs typeface="Calibri"/>
              </a:rPr>
              <a:t>with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305F8B"/>
                </a:solidFill>
                <a:latin typeface="Calibri"/>
                <a:cs typeface="Calibri"/>
              </a:rPr>
              <a:t>Dr.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55" dirty="0">
                <a:solidFill>
                  <a:srgbClr val="305F8B"/>
                </a:solidFill>
                <a:latin typeface="Calibri"/>
                <a:cs typeface="Calibri"/>
              </a:rPr>
              <a:t>Anne</a:t>
            </a:r>
            <a:r>
              <a:rPr sz="1400" b="1" spc="-4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b="1" spc="35" dirty="0">
                <a:solidFill>
                  <a:srgbClr val="305F8B"/>
                </a:solidFill>
                <a:latin typeface="Calibri"/>
                <a:cs typeface="Calibri"/>
              </a:rPr>
              <a:t>Rowland.</a:t>
            </a:r>
            <a:endParaRPr sz="1400" dirty="0">
              <a:latin typeface="Calibri"/>
              <a:cs typeface="Calibri"/>
            </a:endParaRPr>
          </a:p>
          <a:p>
            <a:pPr marL="12700" marR="8890">
              <a:lnSpc>
                <a:spcPct val="148100"/>
              </a:lnSpc>
              <a:spcBef>
                <a:spcPts val="350"/>
              </a:spcBef>
            </a:pP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Enjoy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refreshments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while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learning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72628"/>
                </a:solidFill>
                <a:latin typeface="Calibri"/>
                <a:cs typeface="Calibri"/>
              </a:rPr>
              <a:t>about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72628"/>
                </a:solidFill>
                <a:latin typeface="Calibri"/>
                <a:cs typeface="Calibri"/>
              </a:rPr>
              <a:t>some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of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the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72628"/>
                </a:solidFill>
                <a:latin typeface="Calibri"/>
                <a:cs typeface="Calibri"/>
              </a:rPr>
              <a:t>most  </a:t>
            </a:r>
            <a:r>
              <a:rPr lang="en-US" sz="900" spc="-15" dirty="0" smtClean="0">
                <a:solidFill>
                  <a:srgbClr val="272628"/>
                </a:solidFill>
                <a:latin typeface="Calibri"/>
                <a:cs typeface="Calibri"/>
              </a:rPr>
              <a:t>advanced</a:t>
            </a:r>
            <a:r>
              <a:rPr sz="900" spc="-15" dirty="0" smtClean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cosmetic </a:t>
            </a:r>
            <a:r>
              <a:rPr sz="900" spc="-25" dirty="0" smtClean="0">
                <a:solidFill>
                  <a:srgbClr val="272628"/>
                </a:solidFill>
                <a:latin typeface="Calibri"/>
                <a:cs typeface="Calibri"/>
              </a:rPr>
              <a:t>services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. </a:t>
            </a:r>
            <a:r>
              <a:rPr sz="900" spc="-15" dirty="0">
                <a:solidFill>
                  <a:srgbClr val="272628"/>
                </a:solidFill>
                <a:latin typeface="Calibri"/>
                <a:cs typeface="Calibri"/>
              </a:rPr>
              <a:t>Experience </a:t>
            </a:r>
            <a:r>
              <a:rPr sz="900" spc="-5" dirty="0" smtClean="0">
                <a:solidFill>
                  <a:srgbClr val="272628"/>
                </a:solidFill>
                <a:latin typeface="Calibri"/>
                <a:cs typeface="Calibri"/>
              </a:rPr>
              <a:t>them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for 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yourself, </a:t>
            </a:r>
            <a:r>
              <a:rPr sz="900" spc="10" dirty="0">
                <a:solidFill>
                  <a:srgbClr val="272628"/>
                </a:solidFill>
                <a:latin typeface="Calibri"/>
                <a:cs typeface="Calibri"/>
              </a:rPr>
              <a:t>by 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taking </a:t>
            </a:r>
            <a:r>
              <a:rPr sz="900" spc="-5" dirty="0">
                <a:solidFill>
                  <a:srgbClr val="272628"/>
                </a:solidFill>
                <a:latin typeface="Calibri"/>
                <a:cs typeface="Calibri"/>
              </a:rPr>
              <a:t>advantage </a:t>
            </a: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of the </a:t>
            </a:r>
            <a:r>
              <a:rPr sz="900" spc="-15" dirty="0" smtClean="0">
                <a:solidFill>
                  <a:srgbClr val="272628"/>
                </a:solidFill>
                <a:latin typeface="Calibri"/>
                <a:cs typeface="Calibri"/>
              </a:rPr>
              <a:t>exclusive </a:t>
            </a:r>
            <a:r>
              <a:rPr sz="900" spc="-10" dirty="0">
                <a:solidFill>
                  <a:srgbClr val="272628"/>
                </a:solidFill>
                <a:latin typeface="Calibri"/>
                <a:cs typeface="Calibri"/>
              </a:rPr>
              <a:t>discounts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72628"/>
                </a:solidFill>
                <a:latin typeface="Calibri"/>
                <a:cs typeface="Calibri"/>
              </a:rPr>
              <a:t>on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72628"/>
                </a:solidFill>
                <a:latin typeface="Calibri"/>
                <a:cs typeface="Calibri"/>
              </a:rPr>
              <a:t>select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72628"/>
                </a:solidFill>
                <a:latin typeface="Calibri"/>
                <a:cs typeface="Calibri"/>
              </a:rPr>
              <a:t>services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and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72628"/>
                </a:solidFill>
                <a:latin typeface="Calibri"/>
                <a:cs typeface="Calibri"/>
              </a:rPr>
              <a:t>skin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72628"/>
                </a:solidFill>
                <a:latin typeface="Calibri"/>
                <a:cs typeface="Calibri"/>
              </a:rPr>
              <a:t>care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products!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4500" y="2460625"/>
            <a:ext cx="174688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16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700" b="1" spc="-155" dirty="0">
                <a:solidFill>
                  <a:srgbClr val="FFFFFF"/>
                </a:solidFill>
                <a:latin typeface="Calibri"/>
                <a:cs typeface="Calibri"/>
              </a:rPr>
              <a:t>Dr. </a:t>
            </a:r>
            <a:r>
              <a:rPr sz="1700" b="1" spc="-170" dirty="0">
                <a:solidFill>
                  <a:srgbClr val="FFFFFF"/>
                </a:solidFill>
                <a:latin typeface="Calibri"/>
                <a:cs typeface="Calibri"/>
              </a:rPr>
              <a:t>Anne</a:t>
            </a:r>
            <a:r>
              <a:rPr sz="17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0" dirty="0">
                <a:solidFill>
                  <a:srgbClr val="FFFFFF"/>
                </a:solidFill>
                <a:latin typeface="Calibri"/>
                <a:cs typeface="Calibri"/>
              </a:rPr>
              <a:t>Rowland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86509" y="7739613"/>
            <a:ext cx="487548" cy="1990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692912" y="7512736"/>
            <a:ext cx="161925" cy="153670"/>
          </a:xfrm>
          <a:custGeom>
            <a:avLst/>
            <a:gdLst/>
            <a:ahLst/>
            <a:cxnLst/>
            <a:rect l="l" t="t" r="r" b="b"/>
            <a:pathLst>
              <a:path w="161925" h="153670">
                <a:moveTo>
                  <a:pt x="7416" y="13563"/>
                </a:moveTo>
                <a:lnTo>
                  <a:pt x="6604" y="13563"/>
                </a:lnTo>
                <a:lnTo>
                  <a:pt x="5778" y="13995"/>
                </a:lnTo>
                <a:lnTo>
                  <a:pt x="5575" y="16040"/>
                </a:lnTo>
                <a:lnTo>
                  <a:pt x="5372" y="21183"/>
                </a:lnTo>
                <a:lnTo>
                  <a:pt x="4569" y="28194"/>
                </a:lnTo>
                <a:lnTo>
                  <a:pt x="4488" y="28636"/>
                </a:lnTo>
                <a:lnTo>
                  <a:pt x="3505" y="32715"/>
                </a:lnTo>
                <a:lnTo>
                  <a:pt x="2609" y="37472"/>
                </a:lnTo>
                <a:lnTo>
                  <a:pt x="1443" y="45083"/>
                </a:lnTo>
                <a:lnTo>
                  <a:pt x="431" y="54387"/>
                </a:lnTo>
                <a:lnTo>
                  <a:pt x="0" y="64223"/>
                </a:lnTo>
                <a:lnTo>
                  <a:pt x="408" y="76868"/>
                </a:lnTo>
                <a:lnTo>
                  <a:pt x="12992" y="118986"/>
                </a:lnTo>
                <a:lnTo>
                  <a:pt x="57858" y="150570"/>
                </a:lnTo>
                <a:lnTo>
                  <a:pt x="80721" y="153365"/>
                </a:lnTo>
                <a:lnTo>
                  <a:pt x="99211" y="151303"/>
                </a:lnTo>
                <a:lnTo>
                  <a:pt x="115620" y="145826"/>
                </a:lnTo>
                <a:lnTo>
                  <a:pt x="129248" y="137993"/>
                </a:lnTo>
                <a:lnTo>
                  <a:pt x="132067" y="135458"/>
                </a:lnTo>
                <a:lnTo>
                  <a:pt x="73507" y="135458"/>
                </a:lnTo>
                <a:lnTo>
                  <a:pt x="56517" y="133953"/>
                </a:lnTo>
                <a:lnTo>
                  <a:pt x="21234" y="115074"/>
                </a:lnTo>
                <a:lnTo>
                  <a:pt x="7620" y="71005"/>
                </a:lnTo>
                <a:lnTo>
                  <a:pt x="9128" y="52969"/>
                </a:lnTo>
                <a:lnTo>
                  <a:pt x="29260" y="19545"/>
                </a:lnTo>
                <a:lnTo>
                  <a:pt x="37884" y="18313"/>
                </a:lnTo>
                <a:lnTo>
                  <a:pt x="39751" y="18110"/>
                </a:lnTo>
                <a:lnTo>
                  <a:pt x="40970" y="17907"/>
                </a:lnTo>
                <a:lnTo>
                  <a:pt x="40970" y="15430"/>
                </a:lnTo>
                <a:lnTo>
                  <a:pt x="39954" y="15024"/>
                </a:lnTo>
                <a:lnTo>
                  <a:pt x="36652" y="15024"/>
                </a:lnTo>
                <a:lnTo>
                  <a:pt x="23806" y="14795"/>
                </a:lnTo>
                <a:lnTo>
                  <a:pt x="15400" y="14293"/>
                </a:lnTo>
                <a:lnTo>
                  <a:pt x="10311" y="13791"/>
                </a:lnTo>
                <a:lnTo>
                  <a:pt x="7416" y="13563"/>
                </a:lnTo>
                <a:close/>
              </a:path>
              <a:path w="161925" h="153670">
                <a:moveTo>
                  <a:pt x="157526" y="32105"/>
                </a:moveTo>
                <a:lnTo>
                  <a:pt x="144538" y="32105"/>
                </a:lnTo>
                <a:lnTo>
                  <a:pt x="146812" y="33540"/>
                </a:lnTo>
                <a:lnTo>
                  <a:pt x="148247" y="36220"/>
                </a:lnTo>
                <a:lnTo>
                  <a:pt x="151345" y="41567"/>
                </a:lnTo>
                <a:lnTo>
                  <a:pt x="152433" y="51129"/>
                </a:lnTo>
                <a:lnTo>
                  <a:pt x="152442" y="61137"/>
                </a:lnTo>
                <a:lnTo>
                  <a:pt x="151354" y="73827"/>
                </a:lnTo>
                <a:lnTo>
                  <a:pt x="130543" y="113652"/>
                </a:lnTo>
                <a:lnTo>
                  <a:pt x="93683" y="133061"/>
                </a:lnTo>
                <a:lnTo>
                  <a:pt x="73507" y="135458"/>
                </a:lnTo>
                <a:lnTo>
                  <a:pt x="132067" y="135458"/>
                </a:lnTo>
                <a:lnTo>
                  <a:pt x="157897" y="92306"/>
                </a:lnTo>
                <a:lnTo>
                  <a:pt x="161417" y="61137"/>
                </a:lnTo>
                <a:lnTo>
                  <a:pt x="160956" y="51129"/>
                </a:lnTo>
                <a:lnTo>
                  <a:pt x="159416" y="39776"/>
                </a:lnTo>
                <a:lnTo>
                  <a:pt x="157526" y="32105"/>
                </a:lnTo>
                <a:close/>
              </a:path>
              <a:path w="161925" h="153670">
                <a:moveTo>
                  <a:pt x="82969" y="0"/>
                </a:moveTo>
                <a:lnTo>
                  <a:pt x="81749" y="0"/>
                </a:lnTo>
                <a:lnTo>
                  <a:pt x="81343" y="1016"/>
                </a:lnTo>
                <a:lnTo>
                  <a:pt x="81343" y="9448"/>
                </a:lnTo>
                <a:lnTo>
                  <a:pt x="81894" y="21183"/>
                </a:lnTo>
                <a:lnTo>
                  <a:pt x="81953" y="24485"/>
                </a:lnTo>
                <a:lnTo>
                  <a:pt x="81401" y="36220"/>
                </a:lnTo>
                <a:lnTo>
                  <a:pt x="81343" y="48983"/>
                </a:lnTo>
                <a:lnTo>
                  <a:pt x="81749" y="50012"/>
                </a:lnTo>
                <a:lnTo>
                  <a:pt x="82969" y="50012"/>
                </a:lnTo>
                <a:lnTo>
                  <a:pt x="84226" y="48374"/>
                </a:lnTo>
                <a:lnTo>
                  <a:pt x="84310" y="45083"/>
                </a:lnTo>
                <a:lnTo>
                  <a:pt x="84429" y="43027"/>
                </a:lnTo>
                <a:lnTo>
                  <a:pt x="84836" y="41363"/>
                </a:lnTo>
                <a:lnTo>
                  <a:pt x="87096" y="33121"/>
                </a:lnTo>
                <a:lnTo>
                  <a:pt x="89369" y="32105"/>
                </a:lnTo>
                <a:lnTo>
                  <a:pt x="157526" y="32105"/>
                </a:lnTo>
                <a:lnTo>
                  <a:pt x="156562" y="28194"/>
                </a:lnTo>
                <a:lnTo>
                  <a:pt x="152158" y="17500"/>
                </a:lnTo>
                <a:lnTo>
                  <a:pt x="150723" y="15024"/>
                </a:lnTo>
                <a:lnTo>
                  <a:pt x="150317" y="14808"/>
                </a:lnTo>
                <a:lnTo>
                  <a:pt x="103149" y="14808"/>
                </a:lnTo>
                <a:lnTo>
                  <a:pt x="89369" y="13995"/>
                </a:lnTo>
                <a:lnTo>
                  <a:pt x="85864" y="12331"/>
                </a:lnTo>
                <a:lnTo>
                  <a:pt x="84836" y="6781"/>
                </a:lnTo>
                <a:lnTo>
                  <a:pt x="84226" y="3073"/>
                </a:lnTo>
                <a:lnTo>
                  <a:pt x="84226" y="1651"/>
                </a:lnTo>
                <a:lnTo>
                  <a:pt x="82969" y="0"/>
                </a:lnTo>
                <a:close/>
              </a:path>
            </a:pathLst>
          </a:custGeom>
          <a:solidFill>
            <a:srgbClr val="498B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5719071" y="7362635"/>
            <a:ext cx="132715" cy="137160"/>
          </a:xfrm>
          <a:custGeom>
            <a:avLst/>
            <a:gdLst/>
            <a:ahLst/>
            <a:cxnLst/>
            <a:rect l="l" t="t" r="r" b="b"/>
            <a:pathLst>
              <a:path w="132714" h="137159">
                <a:moveTo>
                  <a:pt x="31495" y="43840"/>
                </a:moveTo>
                <a:lnTo>
                  <a:pt x="1336" y="72526"/>
                </a:lnTo>
                <a:lnTo>
                  <a:pt x="49" y="88531"/>
                </a:lnTo>
                <a:lnTo>
                  <a:pt x="61" y="97993"/>
                </a:lnTo>
                <a:lnTo>
                  <a:pt x="419" y="110959"/>
                </a:lnTo>
                <a:lnTo>
                  <a:pt x="419" y="113842"/>
                </a:lnTo>
                <a:lnTo>
                  <a:pt x="120" y="122504"/>
                </a:lnTo>
                <a:lnTo>
                  <a:pt x="0" y="136309"/>
                </a:lnTo>
                <a:lnTo>
                  <a:pt x="419" y="137134"/>
                </a:lnTo>
                <a:lnTo>
                  <a:pt x="1435" y="137134"/>
                </a:lnTo>
                <a:lnTo>
                  <a:pt x="2870" y="135699"/>
                </a:lnTo>
                <a:lnTo>
                  <a:pt x="2916" y="133413"/>
                </a:lnTo>
                <a:lnTo>
                  <a:pt x="3098" y="130937"/>
                </a:lnTo>
                <a:lnTo>
                  <a:pt x="132167" y="121678"/>
                </a:lnTo>
                <a:lnTo>
                  <a:pt x="131749" y="113842"/>
                </a:lnTo>
                <a:lnTo>
                  <a:pt x="131854" y="110959"/>
                </a:lnTo>
                <a:lnTo>
                  <a:pt x="132131" y="106032"/>
                </a:lnTo>
                <a:lnTo>
                  <a:pt x="8242" y="106032"/>
                </a:lnTo>
                <a:lnTo>
                  <a:pt x="6172" y="91617"/>
                </a:lnTo>
                <a:lnTo>
                  <a:pt x="8476" y="78562"/>
                </a:lnTo>
                <a:lnTo>
                  <a:pt x="15182" y="68713"/>
                </a:lnTo>
                <a:lnTo>
                  <a:pt x="25985" y="62492"/>
                </a:lnTo>
                <a:lnTo>
                  <a:pt x="40576" y="60325"/>
                </a:lnTo>
                <a:lnTo>
                  <a:pt x="65725" y="60325"/>
                </a:lnTo>
                <a:lnTo>
                  <a:pt x="60944" y="55499"/>
                </a:lnTo>
                <a:lnTo>
                  <a:pt x="50928" y="48641"/>
                </a:lnTo>
                <a:lnTo>
                  <a:pt x="41181" y="44945"/>
                </a:lnTo>
                <a:lnTo>
                  <a:pt x="31495" y="43840"/>
                </a:lnTo>
                <a:close/>
              </a:path>
              <a:path w="132714" h="137159">
                <a:moveTo>
                  <a:pt x="132167" y="121678"/>
                </a:moveTo>
                <a:lnTo>
                  <a:pt x="81521" y="121678"/>
                </a:lnTo>
                <a:lnTo>
                  <a:pt x="104097" y="121805"/>
                </a:lnTo>
                <a:lnTo>
                  <a:pt x="112826" y="122107"/>
                </a:lnTo>
                <a:lnTo>
                  <a:pt x="119405" y="122694"/>
                </a:lnTo>
                <a:lnTo>
                  <a:pt x="124561" y="123520"/>
                </a:lnTo>
                <a:lnTo>
                  <a:pt x="127863" y="123952"/>
                </a:lnTo>
                <a:lnTo>
                  <a:pt x="128689" y="127457"/>
                </a:lnTo>
                <a:lnTo>
                  <a:pt x="129095" y="129095"/>
                </a:lnTo>
                <a:lnTo>
                  <a:pt x="129428" y="130937"/>
                </a:lnTo>
                <a:lnTo>
                  <a:pt x="129501" y="134035"/>
                </a:lnTo>
                <a:lnTo>
                  <a:pt x="130327" y="134442"/>
                </a:lnTo>
                <a:lnTo>
                  <a:pt x="131991" y="134442"/>
                </a:lnTo>
                <a:lnTo>
                  <a:pt x="132397" y="133413"/>
                </a:lnTo>
                <a:lnTo>
                  <a:pt x="132288" y="123952"/>
                </a:lnTo>
                <a:lnTo>
                  <a:pt x="132167" y="121678"/>
                </a:lnTo>
                <a:close/>
              </a:path>
              <a:path w="132714" h="137159">
                <a:moveTo>
                  <a:pt x="65725" y="60325"/>
                </a:moveTo>
                <a:lnTo>
                  <a:pt x="40576" y="60325"/>
                </a:lnTo>
                <a:lnTo>
                  <a:pt x="49818" y="61159"/>
                </a:lnTo>
                <a:lnTo>
                  <a:pt x="57421" y="63460"/>
                </a:lnTo>
                <a:lnTo>
                  <a:pt x="70421" y="92849"/>
                </a:lnTo>
                <a:lnTo>
                  <a:pt x="69189" y="102108"/>
                </a:lnTo>
                <a:lnTo>
                  <a:pt x="67729" y="104800"/>
                </a:lnTo>
                <a:lnTo>
                  <a:pt x="67119" y="105613"/>
                </a:lnTo>
                <a:lnTo>
                  <a:pt x="66509" y="106032"/>
                </a:lnTo>
                <a:lnTo>
                  <a:pt x="76580" y="106032"/>
                </a:lnTo>
                <a:lnTo>
                  <a:pt x="76243" y="105684"/>
                </a:lnTo>
                <a:lnTo>
                  <a:pt x="76337" y="95542"/>
                </a:lnTo>
                <a:lnTo>
                  <a:pt x="76580" y="80505"/>
                </a:lnTo>
                <a:lnTo>
                  <a:pt x="76784" y="80086"/>
                </a:lnTo>
                <a:lnTo>
                  <a:pt x="77609" y="79273"/>
                </a:lnTo>
                <a:lnTo>
                  <a:pt x="82383" y="75552"/>
                </a:lnTo>
                <a:lnTo>
                  <a:pt x="94941" y="66090"/>
                </a:lnTo>
                <a:lnTo>
                  <a:pt x="71437" y="66090"/>
                </a:lnTo>
                <a:lnTo>
                  <a:pt x="65725" y="60325"/>
                </a:lnTo>
                <a:close/>
              </a:path>
              <a:path w="132714" h="137159">
                <a:moveTo>
                  <a:pt x="131749" y="88531"/>
                </a:moveTo>
                <a:lnTo>
                  <a:pt x="130327" y="88531"/>
                </a:lnTo>
                <a:lnTo>
                  <a:pt x="129501" y="88734"/>
                </a:lnTo>
                <a:lnTo>
                  <a:pt x="129501" y="91617"/>
                </a:lnTo>
                <a:lnTo>
                  <a:pt x="129061" y="95745"/>
                </a:lnTo>
                <a:lnTo>
                  <a:pt x="128689" y="97993"/>
                </a:lnTo>
                <a:lnTo>
                  <a:pt x="127863" y="103568"/>
                </a:lnTo>
                <a:lnTo>
                  <a:pt x="124561" y="104597"/>
                </a:lnTo>
                <a:lnTo>
                  <a:pt x="119405" y="105206"/>
                </a:lnTo>
                <a:lnTo>
                  <a:pt x="112858" y="105684"/>
                </a:lnTo>
                <a:lnTo>
                  <a:pt x="104198" y="105929"/>
                </a:lnTo>
                <a:lnTo>
                  <a:pt x="76580" y="106032"/>
                </a:lnTo>
                <a:lnTo>
                  <a:pt x="132131" y="106032"/>
                </a:lnTo>
                <a:lnTo>
                  <a:pt x="132316" y="102730"/>
                </a:lnTo>
                <a:lnTo>
                  <a:pt x="132397" y="89344"/>
                </a:lnTo>
                <a:lnTo>
                  <a:pt x="131749" y="88531"/>
                </a:lnTo>
                <a:close/>
              </a:path>
              <a:path w="132714" h="137159">
                <a:moveTo>
                  <a:pt x="131991" y="0"/>
                </a:moveTo>
                <a:lnTo>
                  <a:pt x="130327" y="0"/>
                </a:lnTo>
                <a:lnTo>
                  <a:pt x="129501" y="609"/>
                </a:lnTo>
                <a:lnTo>
                  <a:pt x="129501" y="4533"/>
                </a:lnTo>
                <a:lnTo>
                  <a:pt x="128892" y="8026"/>
                </a:lnTo>
                <a:lnTo>
                  <a:pt x="96950" y="45526"/>
                </a:lnTo>
                <a:lnTo>
                  <a:pt x="71437" y="66090"/>
                </a:lnTo>
                <a:lnTo>
                  <a:pt x="94941" y="66090"/>
                </a:lnTo>
                <a:lnTo>
                  <a:pt x="124987" y="40709"/>
                </a:lnTo>
                <a:lnTo>
                  <a:pt x="132397" y="25946"/>
                </a:lnTo>
                <a:lnTo>
                  <a:pt x="132397" y="1028"/>
                </a:lnTo>
                <a:lnTo>
                  <a:pt x="131991" y="0"/>
                </a:lnTo>
                <a:close/>
              </a:path>
            </a:pathLst>
          </a:custGeom>
          <a:solidFill>
            <a:srgbClr val="498B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5716598" y="7229431"/>
            <a:ext cx="137160" cy="143510"/>
          </a:xfrm>
          <a:custGeom>
            <a:avLst/>
            <a:gdLst/>
            <a:ahLst/>
            <a:cxnLst/>
            <a:rect l="l" t="t" r="r" b="b"/>
            <a:pathLst>
              <a:path w="137160" h="143509">
                <a:moveTo>
                  <a:pt x="65684" y="0"/>
                </a:moveTo>
                <a:lnTo>
                  <a:pt x="38222" y="5462"/>
                </a:lnTo>
                <a:lnTo>
                  <a:pt x="17554" y="20539"/>
                </a:lnTo>
                <a:lnTo>
                  <a:pt x="4530" y="43258"/>
                </a:lnTo>
                <a:lnTo>
                  <a:pt x="0" y="71653"/>
                </a:lnTo>
                <a:lnTo>
                  <a:pt x="6715" y="103983"/>
                </a:lnTo>
                <a:lnTo>
                  <a:pt x="23604" y="126334"/>
                </a:lnTo>
                <a:lnTo>
                  <a:pt x="45782" y="139306"/>
                </a:lnTo>
                <a:lnTo>
                  <a:pt x="68364" y="143497"/>
                </a:lnTo>
                <a:lnTo>
                  <a:pt x="92394" y="139408"/>
                </a:lnTo>
                <a:lnTo>
                  <a:pt x="114554" y="126690"/>
                </a:lnTo>
                <a:lnTo>
                  <a:pt x="115965" y="124777"/>
                </a:lnTo>
                <a:lnTo>
                  <a:pt x="63639" y="124777"/>
                </a:lnTo>
                <a:lnTo>
                  <a:pt x="38649" y="120895"/>
                </a:lnTo>
                <a:lnTo>
                  <a:pt x="20829" y="110082"/>
                </a:lnTo>
                <a:lnTo>
                  <a:pt x="10156" y="93589"/>
                </a:lnTo>
                <a:lnTo>
                  <a:pt x="6604" y="72669"/>
                </a:lnTo>
                <a:lnTo>
                  <a:pt x="10701" y="52131"/>
                </a:lnTo>
                <a:lnTo>
                  <a:pt x="22864" y="34858"/>
                </a:lnTo>
                <a:lnTo>
                  <a:pt x="42903" y="22952"/>
                </a:lnTo>
                <a:lnTo>
                  <a:pt x="70624" y="18516"/>
                </a:lnTo>
                <a:lnTo>
                  <a:pt x="113827" y="18516"/>
                </a:lnTo>
                <a:lnTo>
                  <a:pt x="93343" y="5218"/>
                </a:lnTo>
                <a:lnTo>
                  <a:pt x="65684" y="0"/>
                </a:lnTo>
                <a:close/>
              </a:path>
              <a:path w="137160" h="143509">
                <a:moveTo>
                  <a:pt x="113827" y="18516"/>
                </a:moveTo>
                <a:lnTo>
                  <a:pt x="70624" y="18516"/>
                </a:lnTo>
                <a:lnTo>
                  <a:pt x="101249" y="23888"/>
                </a:lnTo>
                <a:lnTo>
                  <a:pt x="119254" y="36925"/>
                </a:lnTo>
                <a:lnTo>
                  <a:pt x="127765" y="53010"/>
                </a:lnTo>
                <a:lnTo>
                  <a:pt x="129908" y="67525"/>
                </a:lnTo>
                <a:lnTo>
                  <a:pt x="125283" y="90289"/>
                </a:lnTo>
                <a:lnTo>
                  <a:pt x="112052" y="108434"/>
                </a:lnTo>
                <a:lnTo>
                  <a:pt x="91182" y="120437"/>
                </a:lnTo>
                <a:lnTo>
                  <a:pt x="63639" y="124777"/>
                </a:lnTo>
                <a:lnTo>
                  <a:pt x="115965" y="124777"/>
                </a:lnTo>
                <a:lnTo>
                  <a:pt x="130807" y="104669"/>
                </a:lnTo>
                <a:lnTo>
                  <a:pt x="137121" y="72669"/>
                </a:lnTo>
                <a:lnTo>
                  <a:pt x="131458" y="42905"/>
                </a:lnTo>
                <a:lnTo>
                  <a:pt x="116066" y="19970"/>
                </a:lnTo>
                <a:lnTo>
                  <a:pt x="113827" y="18516"/>
                </a:lnTo>
                <a:close/>
              </a:path>
            </a:pathLst>
          </a:custGeom>
          <a:solidFill>
            <a:srgbClr val="498B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719071" y="7079545"/>
            <a:ext cx="135255" cy="136525"/>
          </a:xfrm>
          <a:custGeom>
            <a:avLst/>
            <a:gdLst/>
            <a:ahLst/>
            <a:cxnLst/>
            <a:rect l="l" t="t" r="r" b="b"/>
            <a:pathLst>
              <a:path w="135254" h="136525">
                <a:moveTo>
                  <a:pt x="1435" y="91211"/>
                </a:moveTo>
                <a:lnTo>
                  <a:pt x="419" y="91211"/>
                </a:lnTo>
                <a:lnTo>
                  <a:pt x="0" y="92227"/>
                </a:lnTo>
                <a:lnTo>
                  <a:pt x="91" y="102107"/>
                </a:lnTo>
                <a:lnTo>
                  <a:pt x="419" y="110959"/>
                </a:lnTo>
                <a:lnTo>
                  <a:pt x="343" y="116241"/>
                </a:lnTo>
                <a:lnTo>
                  <a:pt x="94" y="122707"/>
                </a:lnTo>
                <a:lnTo>
                  <a:pt x="0" y="135458"/>
                </a:lnTo>
                <a:lnTo>
                  <a:pt x="419" y="136309"/>
                </a:lnTo>
                <a:lnTo>
                  <a:pt x="1435" y="136309"/>
                </a:lnTo>
                <a:lnTo>
                  <a:pt x="2870" y="134848"/>
                </a:lnTo>
                <a:lnTo>
                  <a:pt x="2870" y="133210"/>
                </a:lnTo>
                <a:lnTo>
                  <a:pt x="3098" y="130111"/>
                </a:lnTo>
                <a:lnTo>
                  <a:pt x="76377" y="120853"/>
                </a:lnTo>
                <a:lnTo>
                  <a:pt x="93163" y="119619"/>
                </a:lnTo>
                <a:lnTo>
                  <a:pt x="105819" y="116241"/>
                </a:lnTo>
                <a:lnTo>
                  <a:pt x="115232" y="111203"/>
                </a:lnTo>
                <a:lnTo>
                  <a:pt x="122288" y="104990"/>
                </a:lnTo>
                <a:lnTo>
                  <a:pt x="122967" y="103974"/>
                </a:lnTo>
                <a:lnTo>
                  <a:pt x="34069" y="103968"/>
                </a:lnTo>
                <a:lnTo>
                  <a:pt x="17372" y="103798"/>
                </a:lnTo>
                <a:lnTo>
                  <a:pt x="12966" y="103555"/>
                </a:lnTo>
                <a:lnTo>
                  <a:pt x="7213" y="103162"/>
                </a:lnTo>
                <a:lnTo>
                  <a:pt x="4127" y="102107"/>
                </a:lnTo>
                <a:lnTo>
                  <a:pt x="3301" y="97370"/>
                </a:lnTo>
                <a:lnTo>
                  <a:pt x="2870" y="95122"/>
                </a:lnTo>
                <a:lnTo>
                  <a:pt x="2870" y="92849"/>
                </a:lnTo>
                <a:lnTo>
                  <a:pt x="1435" y="91211"/>
                </a:lnTo>
                <a:close/>
              </a:path>
              <a:path w="135254" h="136525">
                <a:moveTo>
                  <a:pt x="116810" y="25323"/>
                </a:moveTo>
                <a:lnTo>
                  <a:pt x="72669" y="25323"/>
                </a:lnTo>
                <a:lnTo>
                  <a:pt x="85444" y="25743"/>
                </a:lnTo>
                <a:lnTo>
                  <a:pt x="96823" y="27298"/>
                </a:lnTo>
                <a:lnTo>
                  <a:pt x="126544" y="55418"/>
                </a:lnTo>
                <a:lnTo>
                  <a:pt x="127431" y="63614"/>
                </a:lnTo>
                <a:lnTo>
                  <a:pt x="127082" y="70932"/>
                </a:lnTo>
                <a:lnTo>
                  <a:pt x="91538" y="102984"/>
                </a:lnTo>
                <a:lnTo>
                  <a:pt x="75145" y="103974"/>
                </a:lnTo>
                <a:lnTo>
                  <a:pt x="122967" y="103974"/>
                </a:lnTo>
                <a:lnTo>
                  <a:pt x="129260" y="94558"/>
                </a:lnTo>
                <a:lnTo>
                  <a:pt x="132948" y="83604"/>
                </a:lnTo>
                <a:lnTo>
                  <a:pt x="134395" y="73926"/>
                </a:lnTo>
                <a:lnTo>
                  <a:pt x="134645" y="67322"/>
                </a:lnTo>
                <a:lnTo>
                  <a:pt x="134244" y="58744"/>
                </a:lnTo>
                <a:lnTo>
                  <a:pt x="132511" y="49309"/>
                </a:lnTo>
                <a:lnTo>
                  <a:pt x="128655" y="39410"/>
                </a:lnTo>
                <a:lnTo>
                  <a:pt x="121881" y="29438"/>
                </a:lnTo>
                <a:lnTo>
                  <a:pt x="116810" y="25323"/>
                </a:lnTo>
                <a:close/>
              </a:path>
              <a:path w="135254" h="136525">
                <a:moveTo>
                  <a:pt x="1435" y="0"/>
                </a:moveTo>
                <a:lnTo>
                  <a:pt x="419" y="0"/>
                </a:lnTo>
                <a:lnTo>
                  <a:pt x="0" y="812"/>
                </a:lnTo>
                <a:lnTo>
                  <a:pt x="0" y="8229"/>
                </a:lnTo>
                <a:lnTo>
                  <a:pt x="238" y="13168"/>
                </a:lnTo>
                <a:lnTo>
                  <a:pt x="355" y="20714"/>
                </a:lnTo>
                <a:lnTo>
                  <a:pt x="107" y="26962"/>
                </a:lnTo>
                <a:lnTo>
                  <a:pt x="0" y="39738"/>
                </a:lnTo>
                <a:lnTo>
                  <a:pt x="419" y="40538"/>
                </a:lnTo>
                <a:lnTo>
                  <a:pt x="1435" y="40538"/>
                </a:lnTo>
                <a:lnTo>
                  <a:pt x="2870" y="39115"/>
                </a:lnTo>
                <a:lnTo>
                  <a:pt x="2870" y="37464"/>
                </a:lnTo>
                <a:lnTo>
                  <a:pt x="3098" y="34378"/>
                </a:lnTo>
                <a:lnTo>
                  <a:pt x="116810" y="25323"/>
                </a:lnTo>
                <a:lnTo>
                  <a:pt x="111129" y="20714"/>
                </a:lnTo>
                <a:lnTo>
                  <a:pt x="98101" y="15589"/>
                </a:lnTo>
                <a:lnTo>
                  <a:pt x="83834" y="13168"/>
                </a:lnTo>
                <a:lnTo>
                  <a:pt x="69367" y="12560"/>
                </a:lnTo>
                <a:lnTo>
                  <a:pt x="17372" y="12560"/>
                </a:lnTo>
                <a:lnTo>
                  <a:pt x="12966" y="12357"/>
                </a:lnTo>
                <a:lnTo>
                  <a:pt x="7213" y="11937"/>
                </a:lnTo>
                <a:lnTo>
                  <a:pt x="4330" y="10896"/>
                </a:lnTo>
                <a:lnTo>
                  <a:pt x="3301" y="5956"/>
                </a:lnTo>
                <a:lnTo>
                  <a:pt x="2870" y="3708"/>
                </a:lnTo>
                <a:lnTo>
                  <a:pt x="2870" y="1435"/>
                </a:lnTo>
                <a:lnTo>
                  <a:pt x="1435" y="0"/>
                </a:lnTo>
                <a:close/>
              </a:path>
            </a:pathLst>
          </a:custGeom>
          <a:solidFill>
            <a:srgbClr val="498B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719071" y="6967724"/>
            <a:ext cx="132715" cy="93345"/>
          </a:xfrm>
          <a:custGeom>
            <a:avLst/>
            <a:gdLst/>
            <a:ahLst/>
            <a:cxnLst/>
            <a:rect l="l" t="t" r="r" b="b"/>
            <a:pathLst>
              <a:path w="132714" h="93345">
                <a:moveTo>
                  <a:pt x="30873" y="0"/>
                </a:moveTo>
                <a:lnTo>
                  <a:pt x="21412" y="0"/>
                </a:lnTo>
                <a:lnTo>
                  <a:pt x="13588" y="4965"/>
                </a:lnTo>
                <a:lnTo>
                  <a:pt x="0" y="43675"/>
                </a:lnTo>
                <a:lnTo>
                  <a:pt x="120" y="53340"/>
                </a:lnTo>
                <a:lnTo>
                  <a:pt x="353" y="64881"/>
                </a:lnTo>
                <a:lnTo>
                  <a:pt x="419" y="70866"/>
                </a:lnTo>
                <a:lnTo>
                  <a:pt x="122" y="78867"/>
                </a:lnTo>
                <a:lnTo>
                  <a:pt x="0" y="92468"/>
                </a:lnTo>
                <a:lnTo>
                  <a:pt x="419" y="93294"/>
                </a:lnTo>
                <a:lnTo>
                  <a:pt x="1435" y="93294"/>
                </a:lnTo>
                <a:lnTo>
                  <a:pt x="2870" y="91859"/>
                </a:lnTo>
                <a:lnTo>
                  <a:pt x="2916" y="89573"/>
                </a:lnTo>
                <a:lnTo>
                  <a:pt x="3098" y="87096"/>
                </a:lnTo>
                <a:lnTo>
                  <a:pt x="132159" y="77838"/>
                </a:lnTo>
                <a:lnTo>
                  <a:pt x="131774" y="70866"/>
                </a:lnTo>
                <a:lnTo>
                  <a:pt x="131749" y="68986"/>
                </a:lnTo>
                <a:lnTo>
                  <a:pt x="132141" y="61772"/>
                </a:lnTo>
                <a:lnTo>
                  <a:pt x="8445" y="61772"/>
                </a:lnTo>
                <a:lnTo>
                  <a:pt x="7213" y="61366"/>
                </a:lnTo>
                <a:lnTo>
                  <a:pt x="6578" y="58483"/>
                </a:lnTo>
                <a:lnTo>
                  <a:pt x="5830" y="53746"/>
                </a:lnTo>
                <a:lnTo>
                  <a:pt x="5948" y="44284"/>
                </a:lnTo>
                <a:lnTo>
                  <a:pt x="35513" y="15702"/>
                </a:lnTo>
                <a:lnTo>
                  <a:pt x="40779" y="15455"/>
                </a:lnTo>
                <a:lnTo>
                  <a:pt x="62627" y="15455"/>
                </a:lnTo>
                <a:lnTo>
                  <a:pt x="61191" y="12955"/>
                </a:lnTo>
                <a:lnTo>
                  <a:pt x="48002" y="3397"/>
                </a:lnTo>
                <a:lnTo>
                  <a:pt x="30873" y="0"/>
                </a:lnTo>
                <a:close/>
              </a:path>
              <a:path w="132714" h="93345">
                <a:moveTo>
                  <a:pt x="132159" y="77838"/>
                </a:moveTo>
                <a:lnTo>
                  <a:pt x="81521" y="77838"/>
                </a:lnTo>
                <a:lnTo>
                  <a:pt x="104097" y="77966"/>
                </a:lnTo>
                <a:lnTo>
                  <a:pt x="112826" y="78272"/>
                </a:lnTo>
                <a:lnTo>
                  <a:pt x="119405" y="78867"/>
                </a:lnTo>
                <a:lnTo>
                  <a:pt x="124561" y="79679"/>
                </a:lnTo>
                <a:lnTo>
                  <a:pt x="127863" y="80111"/>
                </a:lnTo>
                <a:lnTo>
                  <a:pt x="128689" y="83629"/>
                </a:lnTo>
                <a:lnTo>
                  <a:pt x="129095" y="85255"/>
                </a:lnTo>
                <a:lnTo>
                  <a:pt x="129428" y="87096"/>
                </a:lnTo>
                <a:lnTo>
                  <a:pt x="129501" y="90195"/>
                </a:lnTo>
                <a:lnTo>
                  <a:pt x="130327" y="90601"/>
                </a:lnTo>
                <a:lnTo>
                  <a:pt x="131991" y="90601"/>
                </a:lnTo>
                <a:lnTo>
                  <a:pt x="132397" y="89573"/>
                </a:lnTo>
                <a:lnTo>
                  <a:pt x="132284" y="80111"/>
                </a:lnTo>
                <a:lnTo>
                  <a:pt x="132159" y="77838"/>
                </a:lnTo>
                <a:close/>
              </a:path>
              <a:path w="132714" h="93345">
                <a:moveTo>
                  <a:pt x="131749" y="44284"/>
                </a:moveTo>
                <a:lnTo>
                  <a:pt x="130327" y="44284"/>
                </a:lnTo>
                <a:lnTo>
                  <a:pt x="129501" y="44691"/>
                </a:lnTo>
                <a:lnTo>
                  <a:pt x="129501" y="47383"/>
                </a:lnTo>
                <a:lnTo>
                  <a:pt x="129095" y="51295"/>
                </a:lnTo>
                <a:lnTo>
                  <a:pt x="128689" y="53746"/>
                </a:lnTo>
                <a:lnTo>
                  <a:pt x="127863" y="59321"/>
                </a:lnTo>
                <a:lnTo>
                  <a:pt x="124561" y="60337"/>
                </a:lnTo>
                <a:lnTo>
                  <a:pt x="119405" y="60960"/>
                </a:lnTo>
                <a:lnTo>
                  <a:pt x="112826" y="61429"/>
                </a:lnTo>
                <a:lnTo>
                  <a:pt x="104097" y="61671"/>
                </a:lnTo>
                <a:lnTo>
                  <a:pt x="8445" y="61772"/>
                </a:lnTo>
                <a:lnTo>
                  <a:pt x="132141" y="61772"/>
                </a:lnTo>
                <a:lnTo>
                  <a:pt x="132319" y="58483"/>
                </a:lnTo>
                <a:lnTo>
                  <a:pt x="132397" y="45097"/>
                </a:lnTo>
                <a:lnTo>
                  <a:pt x="131749" y="44284"/>
                </a:lnTo>
                <a:close/>
              </a:path>
              <a:path w="132714" h="93345">
                <a:moveTo>
                  <a:pt x="62627" y="15455"/>
                </a:moveTo>
                <a:lnTo>
                  <a:pt x="40779" y="15455"/>
                </a:lnTo>
                <a:lnTo>
                  <a:pt x="51858" y="17951"/>
                </a:lnTo>
                <a:lnTo>
                  <a:pt x="60804" y="24907"/>
                </a:lnTo>
                <a:lnTo>
                  <a:pt x="66782" y="35526"/>
                </a:lnTo>
                <a:lnTo>
                  <a:pt x="68961" y="49009"/>
                </a:lnTo>
                <a:lnTo>
                  <a:pt x="68961" y="52717"/>
                </a:lnTo>
                <a:lnTo>
                  <a:pt x="69367" y="53746"/>
                </a:lnTo>
                <a:lnTo>
                  <a:pt x="70827" y="53746"/>
                </a:lnTo>
                <a:lnTo>
                  <a:pt x="72466" y="51904"/>
                </a:lnTo>
                <a:lnTo>
                  <a:pt x="72586" y="51295"/>
                </a:lnTo>
                <a:lnTo>
                  <a:pt x="72551" y="46011"/>
                </a:lnTo>
                <a:lnTo>
                  <a:pt x="69671" y="27726"/>
                </a:lnTo>
                <a:lnTo>
                  <a:pt x="62627" y="15455"/>
                </a:lnTo>
                <a:close/>
              </a:path>
            </a:pathLst>
          </a:custGeom>
          <a:solidFill>
            <a:srgbClr val="498B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471881" y="8049861"/>
            <a:ext cx="1748155" cy="109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" indent="-80010">
              <a:lnSpc>
                <a:spcPct val="100000"/>
              </a:lnSpc>
              <a:buChar char="•"/>
              <a:tabLst>
                <a:tab pos="97790" algn="l"/>
              </a:tabLst>
            </a:pPr>
            <a:r>
              <a:rPr lang="en-US" sz="900" b="1" spc="40" dirty="0" smtClean="0">
                <a:solidFill>
                  <a:srgbClr val="5C8FDC"/>
                </a:solidFill>
                <a:latin typeface="Calibri"/>
                <a:cs typeface="Calibri"/>
              </a:rPr>
              <a:t>Rejuvenating</a:t>
            </a:r>
            <a:r>
              <a:rPr sz="900" b="1" spc="40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Cosmetic</a:t>
            </a:r>
            <a:r>
              <a:rPr sz="900" b="1" spc="-15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Services</a:t>
            </a:r>
            <a:endParaRPr sz="900" dirty="0">
              <a:latin typeface="Calibri"/>
              <a:cs typeface="Calibri"/>
            </a:endParaRPr>
          </a:p>
          <a:p>
            <a:pPr marL="97155" indent="-84455">
              <a:lnSpc>
                <a:spcPct val="100000"/>
              </a:lnSpc>
              <a:spcBef>
                <a:spcPts val="520"/>
              </a:spcBef>
              <a:buChar char="•"/>
              <a:tabLst>
                <a:tab pos="97790" algn="l"/>
              </a:tabLst>
            </a:pPr>
            <a:r>
              <a:rPr lang="en-US" sz="900" b="1" spc="30" dirty="0" smtClean="0">
                <a:solidFill>
                  <a:srgbClr val="5C8FDC"/>
                </a:solidFill>
                <a:latin typeface="Calibri"/>
                <a:cs typeface="Calibri"/>
              </a:rPr>
              <a:t>Delicious </a:t>
            </a:r>
            <a:r>
              <a:rPr sz="900" b="1" spc="30" dirty="0" smtClean="0">
                <a:solidFill>
                  <a:srgbClr val="5C8FDC"/>
                </a:solidFill>
                <a:latin typeface="Calibri"/>
                <a:cs typeface="Calibri"/>
              </a:rPr>
              <a:t>Hors </a:t>
            </a:r>
            <a:r>
              <a:rPr sz="900" b="1" spc="20" dirty="0">
                <a:solidFill>
                  <a:srgbClr val="5C8FDC"/>
                </a:solidFill>
                <a:latin typeface="Calibri"/>
                <a:cs typeface="Calibri"/>
              </a:rPr>
              <a:t>d’oeuvres</a:t>
            </a:r>
            <a:r>
              <a:rPr sz="900" b="1" spc="-12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lang="en-US" sz="900" b="1" spc="30" dirty="0" smtClean="0">
                <a:solidFill>
                  <a:srgbClr val="5C8FDC"/>
                </a:solidFill>
                <a:latin typeface="Calibri"/>
                <a:cs typeface="Calibri"/>
              </a:rPr>
              <a:t>&amp; Drinks</a:t>
            </a:r>
            <a:endParaRPr sz="900" dirty="0">
              <a:latin typeface="Calibri"/>
              <a:cs typeface="Calibri"/>
            </a:endParaRPr>
          </a:p>
          <a:p>
            <a:pPr marL="92710" marR="5080" indent="-80010">
              <a:lnSpc>
                <a:spcPct val="148100"/>
              </a:lnSpc>
              <a:buChar char="•"/>
              <a:tabLst>
                <a:tab pos="93345" algn="l"/>
              </a:tabLst>
            </a:pPr>
            <a:r>
              <a:rPr lang="en-US" sz="900" b="1" spc="25" dirty="0" smtClean="0">
                <a:solidFill>
                  <a:srgbClr val="5C8FDC"/>
                </a:solidFill>
                <a:latin typeface="Calibri"/>
                <a:cs typeface="Calibri"/>
              </a:rPr>
              <a:t>Complimentary </a:t>
            </a:r>
            <a:r>
              <a:rPr sz="900" b="1" spc="25" dirty="0" smtClean="0">
                <a:solidFill>
                  <a:srgbClr val="5C8FDC"/>
                </a:solidFill>
                <a:latin typeface="Calibri"/>
                <a:cs typeface="Calibri"/>
              </a:rPr>
              <a:t>Transportation </a:t>
            </a:r>
            <a:r>
              <a:rPr sz="900" b="1" spc="30" dirty="0" smtClean="0">
                <a:solidFill>
                  <a:srgbClr val="5C8FDC"/>
                </a:solidFill>
                <a:latin typeface="Calibri"/>
                <a:cs typeface="Calibri"/>
              </a:rPr>
              <a:t>Provided 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from</a:t>
            </a:r>
            <a:r>
              <a:rPr sz="900" b="1" spc="-4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Guest</a:t>
            </a:r>
            <a:r>
              <a:rPr sz="900" b="1" spc="-4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5C8FDC"/>
                </a:solidFill>
                <a:latin typeface="Calibri"/>
                <a:cs typeface="Calibri"/>
              </a:rPr>
              <a:t>House</a:t>
            </a:r>
            <a:r>
              <a:rPr sz="900" b="1" spc="-4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5C8FDC"/>
                </a:solidFill>
                <a:latin typeface="Calibri"/>
                <a:cs typeface="Calibri"/>
              </a:rPr>
              <a:t>at</a:t>
            </a:r>
            <a:r>
              <a:rPr sz="900" b="1" spc="-4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Graceland.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712823" y="6784847"/>
            <a:ext cx="0" cy="1322070"/>
          </a:xfrm>
          <a:custGeom>
            <a:avLst/>
            <a:gdLst/>
            <a:ahLst/>
            <a:cxnLst/>
            <a:rect l="l" t="t" r="r" b="b"/>
            <a:pathLst>
              <a:path h="1322070">
                <a:moveTo>
                  <a:pt x="0" y="0"/>
                </a:moveTo>
                <a:lnTo>
                  <a:pt x="0" y="132180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12246991" y="6798066"/>
            <a:ext cx="0" cy="1322070"/>
          </a:xfrm>
          <a:custGeom>
            <a:avLst/>
            <a:gdLst/>
            <a:ahLst/>
            <a:cxnLst/>
            <a:rect l="l" t="t" r="r" b="b"/>
            <a:pathLst>
              <a:path h="1322070">
                <a:moveTo>
                  <a:pt x="0" y="0"/>
                </a:moveTo>
                <a:lnTo>
                  <a:pt x="0" y="132180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14291873" y="6848168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122770" y="0"/>
                </a:moveTo>
                <a:lnTo>
                  <a:pt x="75030" y="9663"/>
                </a:lnTo>
                <a:lnTo>
                  <a:pt x="36001" y="36001"/>
                </a:lnTo>
                <a:lnTo>
                  <a:pt x="9663" y="75030"/>
                </a:lnTo>
                <a:lnTo>
                  <a:pt x="0" y="122770"/>
                </a:lnTo>
                <a:lnTo>
                  <a:pt x="9663" y="170510"/>
                </a:lnTo>
                <a:lnTo>
                  <a:pt x="36001" y="209540"/>
                </a:lnTo>
                <a:lnTo>
                  <a:pt x="75030" y="235877"/>
                </a:lnTo>
                <a:lnTo>
                  <a:pt x="122770" y="245541"/>
                </a:lnTo>
                <a:lnTo>
                  <a:pt x="170510" y="235877"/>
                </a:lnTo>
                <a:lnTo>
                  <a:pt x="173146" y="234099"/>
                </a:lnTo>
                <a:lnTo>
                  <a:pt x="122770" y="234099"/>
                </a:lnTo>
                <a:lnTo>
                  <a:pt x="79476" y="225337"/>
                </a:lnTo>
                <a:lnTo>
                  <a:pt x="44084" y="201456"/>
                </a:lnTo>
                <a:lnTo>
                  <a:pt x="20204" y="166065"/>
                </a:lnTo>
                <a:lnTo>
                  <a:pt x="11442" y="122770"/>
                </a:lnTo>
                <a:lnTo>
                  <a:pt x="20204" y="79476"/>
                </a:lnTo>
                <a:lnTo>
                  <a:pt x="44084" y="44084"/>
                </a:lnTo>
                <a:lnTo>
                  <a:pt x="79476" y="20204"/>
                </a:lnTo>
                <a:lnTo>
                  <a:pt x="122770" y="11442"/>
                </a:lnTo>
                <a:lnTo>
                  <a:pt x="173146" y="11442"/>
                </a:lnTo>
                <a:lnTo>
                  <a:pt x="170510" y="9663"/>
                </a:lnTo>
                <a:lnTo>
                  <a:pt x="122770" y="0"/>
                </a:lnTo>
                <a:close/>
              </a:path>
              <a:path w="245744" h="245745">
                <a:moveTo>
                  <a:pt x="173146" y="11442"/>
                </a:moveTo>
                <a:lnTo>
                  <a:pt x="122770" y="11442"/>
                </a:lnTo>
                <a:lnTo>
                  <a:pt x="166065" y="20204"/>
                </a:lnTo>
                <a:lnTo>
                  <a:pt x="201456" y="44084"/>
                </a:lnTo>
                <a:lnTo>
                  <a:pt x="225337" y="79476"/>
                </a:lnTo>
                <a:lnTo>
                  <a:pt x="234099" y="122770"/>
                </a:lnTo>
                <a:lnTo>
                  <a:pt x="225337" y="166065"/>
                </a:lnTo>
                <a:lnTo>
                  <a:pt x="201456" y="201456"/>
                </a:lnTo>
                <a:lnTo>
                  <a:pt x="166065" y="225337"/>
                </a:lnTo>
                <a:lnTo>
                  <a:pt x="122770" y="234099"/>
                </a:lnTo>
                <a:lnTo>
                  <a:pt x="173146" y="234099"/>
                </a:lnTo>
                <a:lnTo>
                  <a:pt x="209540" y="209540"/>
                </a:lnTo>
                <a:lnTo>
                  <a:pt x="235877" y="170510"/>
                </a:lnTo>
                <a:lnTo>
                  <a:pt x="245541" y="122770"/>
                </a:lnTo>
                <a:lnTo>
                  <a:pt x="235877" y="75030"/>
                </a:lnTo>
                <a:lnTo>
                  <a:pt x="209540" y="36001"/>
                </a:lnTo>
                <a:lnTo>
                  <a:pt x="173146" y="11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14199151" y="6843376"/>
            <a:ext cx="417195" cy="136525"/>
          </a:xfrm>
          <a:custGeom>
            <a:avLst/>
            <a:gdLst/>
            <a:ahLst/>
            <a:cxnLst/>
            <a:rect l="l" t="t" r="r" b="b"/>
            <a:pathLst>
              <a:path w="417194" h="136525">
                <a:moveTo>
                  <a:pt x="200507" y="0"/>
                </a:moveTo>
                <a:lnTo>
                  <a:pt x="135008" y="14954"/>
                </a:lnTo>
                <a:lnTo>
                  <a:pt x="80695" y="45894"/>
                </a:lnTo>
                <a:lnTo>
                  <a:pt x="39255" y="82110"/>
                </a:lnTo>
                <a:lnTo>
                  <a:pt x="12375" y="112889"/>
                </a:lnTo>
                <a:lnTo>
                  <a:pt x="0" y="130162"/>
                </a:lnTo>
                <a:lnTo>
                  <a:pt x="736" y="133705"/>
                </a:lnTo>
                <a:lnTo>
                  <a:pt x="4356" y="136067"/>
                </a:lnTo>
                <a:lnTo>
                  <a:pt x="5435" y="136372"/>
                </a:lnTo>
                <a:lnTo>
                  <a:pt x="8381" y="136372"/>
                </a:lnTo>
                <a:lnTo>
                  <a:pt x="10210" y="135458"/>
                </a:lnTo>
                <a:lnTo>
                  <a:pt x="11368" y="133705"/>
                </a:lnTo>
                <a:lnTo>
                  <a:pt x="20598" y="121130"/>
                </a:lnTo>
                <a:lnTo>
                  <a:pt x="46230" y="91758"/>
                </a:lnTo>
                <a:lnTo>
                  <a:pt x="86189" y="56480"/>
                </a:lnTo>
                <a:lnTo>
                  <a:pt x="138467" y="26098"/>
                </a:lnTo>
                <a:lnTo>
                  <a:pt x="201053" y="11417"/>
                </a:lnTo>
                <a:lnTo>
                  <a:pt x="269963" y="11417"/>
                </a:lnTo>
                <a:lnTo>
                  <a:pt x="244557" y="3246"/>
                </a:lnTo>
                <a:lnTo>
                  <a:pt x="200507" y="0"/>
                </a:lnTo>
                <a:close/>
              </a:path>
              <a:path w="417194" h="136525">
                <a:moveTo>
                  <a:pt x="269963" y="11417"/>
                </a:moveTo>
                <a:lnTo>
                  <a:pt x="201053" y="11417"/>
                </a:lnTo>
                <a:lnTo>
                  <a:pt x="242873" y="14609"/>
                </a:lnTo>
                <a:lnTo>
                  <a:pt x="284376" y="28159"/>
                </a:lnTo>
                <a:lnTo>
                  <a:pt x="325471" y="52017"/>
                </a:lnTo>
                <a:lnTo>
                  <a:pt x="366066" y="86132"/>
                </a:lnTo>
                <a:lnTo>
                  <a:pt x="406069" y="130454"/>
                </a:lnTo>
                <a:lnTo>
                  <a:pt x="408050" y="132918"/>
                </a:lnTo>
                <a:lnTo>
                  <a:pt x="411657" y="133311"/>
                </a:lnTo>
                <a:lnTo>
                  <a:pt x="416572" y="129362"/>
                </a:lnTo>
                <a:lnTo>
                  <a:pt x="416966" y="125755"/>
                </a:lnTo>
                <a:lnTo>
                  <a:pt x="414997" y="123291"/>
                </a:lnTo>
                <a:lnTo>
                  <a:pt x="373447" y="77342"/>
                </a:lnTo>
                <a:lnTo>
                  <a:pt x="331125" y="41978"/>
                </a:lnTo>
                <a:lnTo>
                  <a:pt x="288129" y="17259"/>
                </a:lnTo>
                <a:lnTo>
                  <a:pt x="269963" y="1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4510903" y="6969513"/>
            <a:ext cx="105410" cy="92710"/>
          </a:xfrm>
          <a:custGeom>
            <a:avLst/>
            <a:gdLst/>
            <a:ahLst/>
            <a:cxnLst/>
            <a:rect l="l" t="t" r="r" b="b"/>
            <a:pathLst>
              <a:path w="105409" h="92709">
                <a:moveTo>
                  <a:pt x="100101" y="0"/>
                </a:moveTo>
                <a:lnTo>
                  <a:pt x="96494" y="279"/>
                </a:lnTo>
                <a:lnTo>
                  <a:pt x="94437" y="2679"/>
                </a:lnTo>
                <a:lnTo>
                  <a:pt x="72249" y="26861"/>
                </a:lnTo>
                <a:lnTo>
                  <a:pt x="49669" y="48099"/>
                </a:lnTo>
                <a:lnTo>
                  <a:pt x="26775" y="66325"/>
                </a:lnTo>
                <a:lnTo>
                  <a:pt x="3644" y="81470"/>
                </a:lnTo>
                <a:lnTo>
                  <a:pt x="914" y="83057"/>
                </a:lnTo>
                <a:lnTo>
                  <a:pt x="0" y="86563"/>
                </a:lnTo>
                <a:lnTo>
                  <a:pt x="2654" y="91109"/>
                </a:lnTo>
                <a:lnTo>
                  <a:pt x="4572" y="92125"/>
                </a:lnTo>
                <a:lnTo>
                  <a:pt x="7518" y="92125"/>
                </a:lnTo>
                <a:lnTo>
                  <a:pt x="57007" y="56878"/>
                </a:lnTo>
                <a:lnTo>
                  <a:pt x="103124" y="10121"/>
                </a:lnTo>
                <a:lnTo>
                  <a:pt x="105181" y="7721"/>
                </a:lnTo>
                <a:lnTo>
                  <a:pt x="104902" y="4114"/>
                </a:lnTo>
                <a:lnTo>
                  <a:pt x="1001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4199220" y="6973248"/>
            <a:ext cx="294640" cy="119380"/>
          </a:xfrm>
          <a:custGeom>
            <a:avLst/>
            <a:gdLst/>
            <a:ahLst/>
            <a:cxnLst/>
            <a:rect l="l" t="t" r="r" b="b"/>
            <a:pathLst>
              <a:path w="294640" h="119379">
                <a:moveTo>
                  <a:pt x="5397" y="0"/>
                </a:moveTo>
                <a:lnTo>
                  <a:pt x="431" y="3898"/>
                </a:lnTo>
                <a:lnTo>
                  <a:pt x="0" y="7492"/>
                </a:lnTo>
                <a:lnTo>
                  <a:pt x="1955" y="9982"/>
                </a:lnTo>
                <a:lnTo>
                  <a:pt x="50549" y="57348"/>
                </a:lnTo>
                <a:lnTo>
                  <a:pt x="84734" y="81432"/>
                </a:lnTo>
                <a:lnTo>
                  <a:pt x="146983" y="109823"/>
                </a:lnTo>
                <a:lnTo>
                  <a:pt x="209689" y="119316"/>
                </a:lnTo>
                <a:lnTo>
                  <a:pt x="229937" y="118313"/>
                </a:lnTo>
                <a:lnTo>
                  <a:pt x="250053" y="115300"/>
                </a:lnTo>
                <a:lnTo>
                  <a:pt x="269993" y="110272"/>
                </a:lnTo>
                <a:lnTo>
                  <a:pt x="278997" y="107054"/>
                </a:lnTo>
                <a:lnTo>
                  <a:pt x="188804" y="107054"/>
                </a:lnTo>
                <a:lnTo>
                  <a:pt x="139979" y="95652"/>
                </a:lnTo>
                <a:lnTo>
                  <a:pt x="91020" y="71869"/>
                </a:lnTo>
                <a:lnTo>
                  <a:pt x="57817" y="48455"/>
                </a:lnTo>
                <a:lnTo>
                  <a:pt x="16675" y="9613"/>
                </a:lnTo>
                <a:lnTo>
                  <a:pt x="8991" y="419"/>
                </a:lnTo>
                <a:lnTo>
                  <a:pt x="5397" y="0"/>
                </a:lnTo>
                <a:close/>
              </a:path>
              <a:path w="294640" h="119379">
                <a:moveTo>
                  <a:pt x="288289" y="91439"/>
                </a:moveTo>
                <a:lnTo>
                  <a:pt x="285368" y="92633"/>
                </a:lnTo>
                <a:lnTo>
                  <a:pt x="237324" y="106055"/>
                </a:lnTo>
                <a:lnTo>
                  <a:pt x="188804" y="107054"/>
                </a:lnTo>
                <a:lnTo>
                  <a:pt x="278997" y="107054"/>
                </a:lnTo>
                <a:lnTo>
                  <a:pt x="289712" y="103225"/>
                </a:lnTo>
                <a:lnTo>
                  <a:pt x="292633" y="102019"/>
                </a:lnTo>
                <a:lnTo>
                  <a:pt x="294030" y="98678"/>
                </a:lnTo>
                <a:lnTo>
                  <a:pt x="291630" y="92836"/>
                </a:lnTo>
                <a:lnTo>
                  <a:pt x="288289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4477624" y="7064741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7785" y="0"/>
                </a:moveTo>
                <a:lnTo>
                  <a:pt x="4165" y="241"/>
                </a:lnTo>
                <a:lnTo>
                  <a:pt x="0" y="4991"/>
                </a:lnTo>
                <a:lnTo>
                  <a:pt x="241" y="8597"/>
                </a:lnTo>
                <a:lnTo>
                  <a:pt x="19659" y="25603"/>
                </a:lnTo>
                <a:lnTo>
                  <a:pt x="21005" y="26073"/>
                </a:lnTo>
                <a:lnTo>
                  <a:pt x="23926" y="26073"/>
                </a:lnTo>
                <a:lnTo>
                  <a:pt x="25514" y="25412"/>
                </a:lnTo>
                <a:lnTo>
                  <a:pt x="28727" y="21742"/>
                </a:lnTo>
                <a:lnTo>
                  <a:pt x="28486" y="18135"/>
                </a:lnTo>
                <a:lnTo>
                  <a:pt x="7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4498392" y="7043974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7772" y="0"/>
                </a:moveTo>
                <a:lnTo>
                  <a:pt x="4165" y="241"/>
                </a:lnTo>
                <a:lnTo>
                  <a:pt x="0" y="4991"/>
                </a:lnTo>
                <a:lnTo>
                  <a:pt x="241" y="8597"/>
                </a:lnTo>
                <a:lnTo>
                  <a:pt x="19659" y="25603"/>
                </a:lnTo>
                <a:lnTo>
                  <a:pt x="21005" y="26073"/>
                </a:lnTo>
                <a:lnTo>
                  <a:pt x="23926" y="26073"/>
                </a:lnTo>
                <a:lnTo>
                  <a:pt x="25514" y="25412"/>
                </a:lnTo>
                <a:lnTo>
                  <a:pt x="28727" y="21742"/>
                </a:lnTo>
                <a:lnTo>
                  <a:pt x="28486" y="18135"/>
                </a:lnTo>
                <a:lnTo>
                  <a:pt x="7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4496912" y="7060058"/>
            <a:ext cx="184785" cy="174625"/>
          </a:xfrm>
          <a:custGeom>
            <a:avLst/>
            <a:gdLst/>
            <a:ahLst/>
            <a:cxnLst/>
            <a:rect l="l" t="t" r="r" b="b"/>
            <a:pathLst>
              <a:path w="184784" h="174625">
                <a:moveTo>
                  <a:pt x="46826" y="0"/>
                </a:moveTo>
                <a:lnTo>
                  <a:pt x="39981" y="0"/>
                </a:lnTo>
                <a:lnTo>
                  <a:pt x="33169" y="766"/>
                </a:lnTo>
                <a:lnTo>
                  <a:pt x="2248" y="29269"/>
                </a:lnTo>
                <a:lnTo>
                  <a:pt x="0" y="40995"/>
                </a:lnTo>
                <a:lnTo>
                  <a:pt x="2187" y="52245"/>
                </a:lnTo>
                <a:lnTo>
                  <a:pt x="8815" y="61620"/>
                </a:lnTo>
                <a:lnTo>
                  <a:pt x="131268" y="171869"/>
                </a:lnTo>
                <a:lnTo>
                  <a:pt x="137733" y="174282"/>
                </a:lnTo>
                <a:lnTo>
                  <a:pt x="144578" y="174282"/>
                </a:lnTo>
                <a:lnTo>
                  <a:pt x="151388" y="173517"/>
                </a:lnTo>
                <a:lnTo>
                  <a:pt x="157922" y="171289"/>
                </a:lnTo>
                <a:lnTo>
                  <a:pt x="163966" y="167697"/>
                </a:lnTo>
                <a:lnTo>
                  <a:pt x="169305" y="162839"/>
                </a:lnTo>
                <a:lnTo>
                  <a:pt x="140501" y="162839"/>
                </a:lnTo>
                <a:lnTo>
                  <a:pt x="136856" y="161505"/>
                </a:lnTo>
                <a:lnTo>
                  <a:pt x="16473" y="53124"/>
                </a:lnTo>
                <a:lnTo>
                  <a:pt x="12548" y="47392"/>
                </a:lnTo>
                <a:lnTo>
                  <a:pt x="11422" y="40398"/>
                </a:lnTo>
                <a:lnTo>
                  <a:pt x="13062" y="33014"/>
                </a:lnTo>
                <a:lnTo>
                  <a:pt x="17438" y="26111"/>
                </a:lnTo>
                <a:lnTo>
                  <a:pt x="28132" y="14236"/>
                </a:lnTo>
                <a:lnTo>
                  <a:pt x="34050" y="11442"/>
                </a:lnTo>
                <a:lnTo>
                  <a:pt x="63294" y="11442"/>
                </a:lnTo>
                <a:lnTo>
                  <a:pt x="53278" y="2425"/>
                </a:lnTo>
                <a:lnTo>
                  <a:pt x="46826" y="0"/>
                </a:lnTo>
                <a:close/>
              </a:path>
              <a:path w="184784" h="174625">
                <a:moveTo>
                  <a:pt x="63294" y="11442"/>
                </a:moveTo>
                <a:lnTo>
                  <a:pt x="44045" y="11442"/>
                </a:lnTo>
                <a:lnTo>
                  <a:pt x="47690" y="12788"/>
                </a:lnTo>
                <a:lnTo>
                  <a:pt x="168073" y="121170"/>
                </a:lnTo>
                <a:lnTo>
                  <a:pt x="171998" y="126896"/>
                </a:lnTo>
                <a:lnTo>
                  <a:pt x="173126" y="133889"/>
                </a:lnTo>
                <a:lnTo>
                  <a:pt x="171489" y="141273"/>
                </a:lnTo>
                <a:lnTo>
                  <a:pt x="167120" y="148170"/>
                </a:lnTo>
                <a:lnTo>
                  <a:pt x="156414" y="160058"/>
                </a:lnTo>
                <a:lnTo>
                  <a:pt x="150509" y="162839"/>
                </a:lnTo>
                <a:lnTo>
                  <a:pt x="169305" y="162839"/>
                </a:lnTo>
                <a:lnTo>
                  <a:pt x="175617" y="155828"/>
                </a:lnTo>
                <a:lnTo>
                  <a:pt x="182298" y="145017"/>
                </a:lnTo>
                <a:lnTo>
                  <a:pt x="184546" y="133288"/>
                </a:lnTo>
                <a:lnTo>
                  <a:pt x="182359" y="122037"/>
                </a:lnTo>
                <a:lnTo>
                  <a:pt x="175731" y="112661"/>
                </a:lnTo>
                <a:lnTo>
                  <a:pt x="63294" y="11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338699" y="6894662"/>
            <a:ext cx="151130" cy="151130"/>
          </a:xfrm>
          <a:custGeom>
            <a:avLst/>
            <a:gdLst/>
            <a:ahLst/>
            <a:cxnLst/>
            <a:rect l="l" t="t" r="r" b="b"/>
            <a:pathLst>
              <a:path w="151130" h="151129">
                <a:moveTo>
                  <a:pt x="75425" y="0"/>
                </a:moveTo>
                <a:lnTo>
                  <a:pt x="46093" y="5938"/>
                </a:lnTo>
                <a:lnTo>
                  <a:pt x="22115" y="22121"/>
                </a:lnTo>
                <a:lnTo>
                  <a:pt x="5936" y="46103"/>
                </a:lnTo>
                <a:lnTo>
                  <a:pt x="0" y="75438"/>
                </a:lnTo>
                <a:lnTo>
                  <a:pt x="5936" y="104770"/>
                </a:lnTo>
                <a:lnTo>
                  <a:pt x="22115" y="128747"/>
                </a:lnTo>
                <a:lnTo>
                  <a:pt x="46093" y="144927"/>
                </a:lnTo>
                <a:lnTo>
                  <a:pt x="75425" y="150863"/>
                </a:lnTo>
                <a:lnTo>
                  <a:pt x="104757" y="144927"/>
                </a:lnTo>
                <a:lnTo>
                  <a:pt x="112917" y="139420"/>
                </a:lnTo>
                <a:lnTo>
                  <a:pt x="75425" y="139420"/>
                </a:lnTo>
                <a:lnTo>
                  <a:pt x="50544" y="134384"/>
                </a:lnTo>
                <a:lnTo>
                  <a:pt x="30203" y="120659"/>
                </a:lnTo>
                <a:lnTo>
                  <a:pt x="16478" y="100319"/>
                </a:lnTo>
                <a:lnTo>
                  <a:pt x="11442" y="75438"/>
                </a:lnTo>
                <a:lnTo>
                  <a:pt x="16478" y="50554"/>
                </a:lnTo>
                <a:lnTo>
                  <a:pt x="30203" y="30210"/>
                </a:lnTo>
                <a:lnTo>
                  <a:pt x="50544" y="16480"/>
                </a:lnTo>
                <a:lnTo>
                  <a:pt x="75425" y="11442"/>
                </a:lnTo>
                <a:lnTo>
                  <a:pt x="112912" y="11442"/>
                </a:lnTo>
                <a:lnTo>
                  <a:pt x="104757" y="5938"/>
                </a:lnTo>
                <a:lnTo>
                  <a:pt x="75425" y="0"/>
                </a:lnTo>
                <a:close/>
              </a:path>
              <a:path w="151130" h="151129">
                <a:moveTo>
                  <a:pt x="112912" y="11442"/>
                </a:moveTo>
                <a:lnTo>
                  <a:pt x="75425" y="11442"/>
                </a:lnTo>
                <a:lnTo>
                  <a:pt x="100308" y="16480"/>
                </a:lnTo>
                <a:lnTo>
                  <a:pt x="120653" y="30210"/>
                </a:lnTo>
                <a:lnTo>
                  <a:pt x="134382" y="50554"/>
                </a:lnTo>
                <a:lnTo>
                  <a:pt x="139420" y="75438"/>
                </a:lnTo>
                <a:lnTo>
                  <a:pt x="134382" y="100319"/>
                </a:lnTo>
                <a:lnTo>
                  <a:pt x="120653" y="120659"/>
                </a:lnTo>
                <a:lnTo>
                  <a:pt x="100308" y="134384"/>
                </a:lnTo>
                <a:lnTo>
                  <a:pt x="75425" y="139420"/>
                </a:lnTo>
                <a:lnTo>
                  <a:pt x="112917" y="139420"/>
                </a:lnTo>
                <a:lnTo>
                  <a:pt x="128735" y="128747"/>
                </a:lnTo>
                <a:lnTo>
                  <a:pt x="144914" y="104770"/>
                </a:lnTo>
                <a:lnTo>
                  <a:pt x="150850" y="75438"/>
                </a:lnTo>
                <a:lnTo>
                  <a:pt x="144914" y="46103"/>
                </a:lnTo>
                <a:lnTo>
                  <a:pt x="128735" y="22121"/>
                </a:lnTo>
                <a:lnTo>
                  <a:pt x="112912" y="11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4379619" y="693558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5">
                <a:moveTo>
                  <a:pt x="34505" y="0"/>
                </a:moveTo>
                <a:lnTo>
                  <a:pt x="21088" y="2716"/>
                </a:lnTo>
                <a:lnTo>
                  <a:pt x="10118" y="10120"/>
                </a:lnTo>
                <a:lnTo>
                  <a:pt x="2716" y="21093"/>
                </a:lnTo>
                <a:lnTo>
                  <a:pt x="0" y="34518"/>
                </a:lnTo>
                <a:lnTo>
                  <a:pt x="2716" y="47936"/>
                </a:lnTo>
                <a:lnTo>
                  <a:pt x="10118" y="58905"/>
                </a:lnTo>
                <a:lnTo>
                  <a:pt x="21088" y="66308"/>
                </a:lnTo>
                <a:lnTo>
                  <a:pt x="34505" y="69024"/>
                </a:lnTo>
                <a:lnTo>
                  <a:pt x="47923" y="66308"/>
                </a:lnTo>
                <a:lnTo>
                  <a:pt x="58893" y="58905"/>
                </a:lnTo>
                <a:lnTo>
                  <a:pt x="59786" y="57581"/>
                </a:lnTo>
                <a:lnTo>
                  <a:pt x="34505" y="57581"/>
                </a:lnTo>
                <a:lnTo>
                  <a:pt x="25531" y="55765"/>
                </a:lnTo>
                <a:lnTo>
                  <a:pt x="18195" y="50817"/>
                </a:lnTo>
                <a:lnTo>
                  <a:pt x="13246" y="43485"/>
                </a:lnTo>
                <a:lnTo>
                  <a:pt x="11430" y="34518"/>
                </a:lnTo>
                <a:lnTo>
                  <a:pt x="13246" y="25544"/>
                </a:lnTo>
                <a:lnTo>
                  <a:pt x="18195" y="18208"/>
                </a:lnTo>
                <a:lnTo>
                  <a:pt x="25531" y="13258"/>
                </a:lnTo>
                <a:lnTo>
                  <a:pt x="34505" y="11442"/>
                </a:lnTo>
                <a:lnTo>
                  <a:pt x="59785" y="11442"/>
                </a:lnTo>
                <a:lnTo>
                  <a:pt x="58893" y="10120"/>
                </a:lnTo>
                <a:lnTo>
                  <a:pt x="47923" y="2716"/>
                </a:lnTo>
                <a:lnTo>
                  <a:pt x="34505" y="0"/>
                </a:lnTo>
                <a:close/>
              </a:path>
              <a:path w="69215" h="69215">
                <a:moveTo>
                  <a:pt x="59785" y="11442"/>
                </a:moveTo>
                <a:lnTo>
                  <a:pt x="34505" y="11442"/>
                </a:lnTo>
                <a:lnTo>
                  <a:pt x="43480" y="13258"/>
                </a:lnTo>
                <a:lnTo>
                  <a:pt x="50815" y="18208"/>
                </a:lnTo>
                <a:lnTo>
                  <a:pt x="55765" y="25544"/>
                </a:lnTo>
                <a:lnTo>
                  <a:pt x="57581" y="34518"/>
                </a:lnTo>
                <a:lnTo>
                  <a:pt x="55765" y="43485"/>
                </a:lnTo>
                <a:lnTo>
                  <a:pt x="50815" y="50817"/>
                </a:lnTo>
                <a:lnTo>
                  <a:pt x="43480" y="55765"/>
                </a:lnTo>
                <a:lnTo>
                  <a:pt x="34505" y="57581"/>
                </a:lnTo>
                <a:lnTo>
                  <a:pt x="59786" y="57581"/>
                </a:lnTo>
                <a:lnTo>
                  <a:pt x="66295" y="47936"/>
                </a:lnTo>
                <a:lnTo>
                  <a:pt x="69011" y="34518"/>
                </a:lnTo>
                <a:lnTo>
                  <a:pt x="66295" y="21093"/>
                </a:lnTo>
                <a:lnTo>
                  <a:pt x="59785" y="11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548921" y="7095456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5" h="112395">
                <a:moveTo>
                  <a:pt x="7785" y="0"/>
                </a:moveTo>
                <a:lnTo>
                  <a:pt x="4165" y="228"/>
                </a:lnTo>
                <a:lnTo>
                  <a:pt x="0" y="4978"/>
                </a:lnTo>
                <a:lnTo>
                  <a:pt x="228" y="8597"/>
                </a:lnTo>
                <a:lnTo>
                  <a:pt x="91248" y="88788"/>
                </a:lnTo>
                <a:lnTo>
                  <a:pt x="99123" y="95923"/>
                </a:lnTo>
                <a:lnTo>
                  <a:pt x="100812" y="97675"/>
                </a:lnTo>
                <a:lnTo>
                  <a:pt x="100088" y="101066"/>
                </a:lnTo>
                <a:lnTo>
                  <a:pt x="96900" y="104470"/>
                </a:lnTo>
                <a:lnTo>
                  <a:pt x="97027" y="108089"/>
                </a:lnTo>
                <a:lnTo>
                  <a:pt x="100431" y="111277"/>
                </a:lnTo>
                <a:lnTo>
                  <a:pt x="101841" y="111785"/>
                </a:lnTo>
                <a:lnTo>
                  <a:pt x="104762" y="111785"/>
                </a:lnTo>
                <a:lnTo>
                  <a:pt x="106286" y="111175"/>
                </a:lnTo>
                <a:lnTo>
                  <a:pt x="112331" y="104711"/>
                </a:lnTo>
                <a:lnTo>
                  <a:pt x="113525" y="94386"/>
                </a:lnTo>
                <a:lnTo>
                  <a:pt x="107365" y="87985"/>
                </a:lnTo>
                <a:lnTo>
                  <a:pt x="96960" y="78563"/>
                </a:lnTo>
                <a:lnTo>
                  <a:pt x="7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6163131" y="8449294"/>
            <a:ext cx="749300" cy="1279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00"/>
              </a:lnSpc>
            </a:pPr>
            <a:r>
              <a:rPr sz="900" b="1" spc="-35" dirty="0">
                <a:solidFill>
                  <a:srgbClr val="5C8FDC"/>
                </a:solidFill>
                <a:latin typeface="Calibri"/>
                <a:cs typeface="Calibri"/>
              </a:rPr>
              <a:t>E</a:t>
            </a:r>
            <a:r>
              <a:rPr sz="900" b="1" spc="-40" dirty="0">
                <a:solidFill>
                  <a:srgbClr val="5C8FDC"/>
                </a:solidFill>
                <a:latin typeface="Calibri"/>
                <a:cs typeface="Calibri"/>
              </a:rPr>
              <a:t>y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e</a:t>
            </a:r>
            <a:r>
              <a:rPr sz="900" b="1" spc="-7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S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p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ecial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y</a:t>
            </a:r>
            <a:r>
              <a:rPr sz="900" b="1" spc="-7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G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r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oup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48100"/>
              </a:lnSpc>
            </a:pP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82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5</a:t>
            </a:r>
            <a:r>
              <a:rPr sz="900" b="1" spc="-7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-15" dirty="0">
                <a:solidFill>
                  <a:srgbClr val="5C8FDC"/>
                </a:solidFill>
                <a:latin typeface="Calibri"/>
                <a:cs typeface="Calibri"/>
              </a:rPr>
              <a:t>R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idg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e</a:t>
            </a:r>
            <a:r>
              <a:rPr sz="900" b="1" spc="-7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L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a</a:t>
            </a:r>
            <a:r>
              <a:rPr sz="900" b="1" spc="-40" dirty="0">
                <a:solidFill>
                  <a:srgbClr val="5C8FDC"/>
                </a:solidFill>
                <a:latin typeface="Calibri"/>
                <a:cs typeface="Calibri"/>
              </a:rPr>
              <a:t>k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e</a:t>
            </a:r>
            <a:r>
              <a:rPr sz="900" b="1" spc="-7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B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oul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ev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a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d 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M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emphi</a:t>
            </a:r>
            <a:r>
              <a:rPr sz="900" b="1" spc="-35" dirty="0">
                <a:solidFill>
                  <a:srgbClr val="5C8FDC"/>
                </a:solidFill>
                <a:latin typeface="Calibri"/>
                <a:cs typeface="Calibri"/>
              </a:rPr>
              <a:t>s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,</a:t>
            </a:r>
            <a:r>
              <a:rPr sz="900" b="1" spc="-10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T</a:t>
            </a:r>
            <a:r>
              <a:rPr sz="900" b="1" dirty="0">
                <a:solidFill>
                  <a:srgbClr val="5C8FDC"/>
                </a:solidFill>
                <a:latin typeface="Calibri"/>
                <a:cs typeface="Calibri"/>
              </a:rPr>
              <a:t>N</a:t>
            </a:r>
            <a:r>
              <a:rPr sz="900" b="1" spc="-7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38120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b="1" spc="-25" dirty="0">
                <a:solidFill>
                  <a:srgbClr val="5C8FDC"/>
                </a:solidFill>
                <a:latin typeface="Calibri"/>
                <a:cs typeface="Calibri"/>
              </a:rPr>
              <a:t>901-695-2200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79841" y="7259305"/>
            <a:ext cx="749300" cy="2469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94"/>
              </a:lnSpc>
            </a:pP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y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Special</a:t>
            </a:r>
            <a:r>
              <a:rPr sz="900" spc="-15" dirty="0">
                <a:solidFill>
                  <a:srgbClr val="27262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y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G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r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ou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p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w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oul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d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lik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o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than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k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y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u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f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or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48100"/>
              </a:lnSpc>
            </a:pP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a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t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t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endin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g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th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Su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rg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ica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l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y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C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a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272628"/>
                </a:solidFill>
                <a:latin typeface="Calibri"/>
                <a:cs typeface="Calibri"/>
              </a:rPr>
              <a:t>F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ound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a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tio</a:t>
            </a:r>
            <a:r>
              <a:rPr sz="900" spc="-55" dirty="0">
                <a:solidFill>
                  <a:srgbClr val="272628"/>
                </a:solidFill>
                <a:latin typeface="Calibri"/>
                <a:cs typeface="Calibri"/>
              </a:rPr>
              <a:t>n</a:t>
            </a:r>
            <a:r>
              <a:rPr sz="900" spc="-90" dirty="0">
                <a:solidFill>
                  <a:srgbClr val="272628"/>
                </a:solidFill>
                <a:latin typeface="Calibri"/>
                <a:cs typeface="Calibri"/>
              </a:rPr>
              <a:t>’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s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2017 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C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n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tinuin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g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duc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a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tio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n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72628"/>
                </a:solidFill>
                <a:latin typeface="Calibri"/>
                <a:cs typeface="Calibri"/>
              </a:rPr>
              <a:t>S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emina</a:t>
            </a:r>
            <a:r>
              <a:rPr sz="900" spc="-75" dirty="0">
                <a:solidFill>
                  <a:srgbClr val="272628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.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72628"/>
                </a:solidFill>
                <a:latin typeface="Calibri"/>
                <a:cs typeface="Calibri"/>
              </a:rPr>
              <a:t>O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u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r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v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t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c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n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tinue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s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o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n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outstandin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g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su</a:t>
            </a:r>
            <a:r>
              <a:rPr sz="900" spc="-30" dirty="0">
                <a:solidFill>
                  <a:srgbClr val="272628"/>
                </a:solidFill>
                <a:latin typeface="Calibri"/>
                <a:cs typeface="Calibri"/>
              </a:rPr>
              <a:t>cc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es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s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becaus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e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272628"/>
                </a:solidFill>
                <a:latin typeface="Calibri"/>
                <a:cs typeface="Calibri"/>
              </a:rPr>
              <a:t>f</a:t>
            </a:r>
            <a:r>
              <a:rPr sz="900" spc="-60" dirty="0">
                <a:solidFill>
                  <a:srgbClr val="272628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72628"/>
                </a:solidFill>
                <a:latin typeface="Calibri"/>
                <a:cs typeface="Calibri"/>
              </a:rPr>
              <a:t>y</a:t>
            </a:r>
            <a:r>
              <a:rPr sz="900" spc="-25" dirty="0">
                <a:solidFill>
                  <a:srgbClr val="272628"/>
                </a:solidFill>
                <a:latin typeface="Calibri"/>
                <a:cs typeface="Calibri"/>
              </a:rPr>
              <a:t>ou!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45365" y="7404219"/>
            <a:ext cx="406400" cy="232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z="1400" b="1" spc="-70" dirty="0">
                <a:solidFill>
                  <a:srgbClr val="B5D556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e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loo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k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B5D556"/>
                </a:solidFill>
                <a:latin typeface="Calibri"/>
                <a:cs typeface="Calibri"/>
              </a:rPr>
              <a:t>f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B5D556"/>
                </a:solidFill>
                <a:latin typeface="Calibri"/>
                <a:cs typeface="Calibri"/>
              </a:rPr>
              <a:t>r</a:t>
            </a:r>
            <a:r>
              <a:rPr sz="1400" b="1" spc="-50" dirty="0">
                <a:solidFill>
                  <a:srgbClr val="B5D556"/>
                </a:solidFill>
                <a:latin typeface="Calibri"/>
                <a:cs typeface="Calibri"/>
              </a:rPr>
              <a:t>w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a</a:t>
            </a:r>
            <a:r>
              <a:rPr sz="1400" b="1" spc="-45" dirty="0">
                <a:solidFill>
                  <a:srgbClr val="B5D556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d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45" dirty="0">
                <a:solidFill>
                  <a:srgbClr val="B5D556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o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bein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g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55" dirty="0">
                <a:solidFill>
                  <a:srgbClr val="B5D556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ou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r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vision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pa</a:t>
            </a:r>
            <a:r>
              <a:rPr sz="1400" b="1" spc="-10" dirty="0">
                <a:solidFill>
                  <a:srgbClr val="B5D556"/>
                </a:solidFill>
                <a:latin typeface="Calibri"/>
                <a:cs typeface="Calibri"/>
              </a:rPr>
              <a:t>r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tner---n</a:t>
            </a:r>
            <a:r>
              <a:rPr sz="1400" b="1" spc="-50" dirty="0">
                <a:solidFill>
                  <a:srgbClr val="B5D556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w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an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d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n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th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e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55" dirty="0">
                <a:solidFill>
                  <a:srgbClr val="B5D556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ear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s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45" dirty="0">
                <a:solidFill>
                  <a:srgbClr val="B5D556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o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B5D556"/>
                </a:solidFill>
                <a:latin typeface="Calibri"/>
                <a:cs typeface="Calibri"/>
              </a:rPr>
              <a:t>com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e</a:t>
            </a:r>
            <a:r>
              <a:rPr sz="1400" b="1" spc="-165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B5D556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486400" y="349250"/>
            <a:ext cx="798830" cy="798830"/>
          </a:xfrm>
          <a:custGeom>
            <a:avLst/>
            <a:gdLst/>
            <a:ahLst/>
            <a:cxnLst/>
            <a:rect l="l" t="t" r="r" b="b"/>
            <a:pathLst>
              <a:path w="798829" h="798830">
                <a:moveTo>
                  <a:pt x="0" y="798322"/>
                </a:moveTo>
                <a:lnTo>
                  <a:pt x="798322" y="798322"/>
                </a:lnTo>
                <a:lnTo>
                  <a:pt x="798322" y="0"/>
                </a:lnTo>
                <a:lnTo>
                  <a:pt x="0" y="0"/>
                </a:lnTo>
                <a:lnTo>
                  <a:pt x="0" y="798322"/>
                </a:lnTo>
                <a:close/>
              </a:path>
            </a:pathLst>
          </a:custGeom>
          <a:ln w="12700">
            <a:solidFill>
              <a:srgbClr val="305F8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0344150" y="1426155"/>
            <a:ext cx="5200650" cy="2066925"/>
          </a:xfrm>
          <a:custGeom>
            <a:avLst/>
            <a:gdLst/>
            <a:ahLst/>
            <a:cxnLst/>
            <a:rect l="l" t="t" r="r" b="b"/>
            <a:pathLst>
              <a:path w="5200650" h="2066925">
                <a:moveTo>
                  <a:pt x="5200650" y="0"/>
                </a:moveTo>
                <a:lnTo>
                  <a:pt x="0" y="0"/>
                </a:lnTo>
                <a:lnTo>
                  <a:pt x="683514" y="2066544"/>
                </a:lnTo>
                <a:lnTo>
                  <a:pt x="5200650" y="2048624"/>
                </a:lnTo>
                <a:lnTo>
                  <a:pt x="5200650" y="0"/>
                </a:lnTo>
                <a:close/>
              </a:path>
            </a:pathLst>
          </a:custGeom>
          <a:solidFill>
            <a:srgbClr val="305F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4155458" y="1024674"/>
            <a:ext cx="1179576" cy="1211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11280070" y="1734007"/>
            <a:ext cx="3328670" cy="137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10"/>
              </a:lnSpc>
            </a:pPr>
            <a:r>
              <a:rPr sz="2400" spc="-390" dirty="0">
                <a:solidFill>
                  <a:srgbClr val="B5D556"/>
                </a:solidFill>
                <a:latin typeface="Calibri"/>
                <a:cs typeface="Calibri"/>
              </a:rPr>
              <a:t>12TH</a:t>
            </a:r>
            <a:r>
              <a:rPr sz="2400" spc="-300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2400" spc="-400" dirty="0">
                <a:solidFill>
                  <a:srgbClr val="B5D556"/>
                </a:solidFill>
                <a:latin typeface="Calibri"/>
                <a:cs typeface="Calibri"/>
              </a:rPr>
              <a:t>ANNUAL</a:t>
            </a:r>
            <a:endParaRPr sz="2400" dirty="0">
              <a:latin typeface="Calibri"/>
              <a:cs typeface="Calibri"/>
            </a:endParaRPr>
          </a:p>
          <a:p>
            <a:pPr marL="12065" marR="5080" indent="-5080" algn="ctr">
              <a:lnSpc>
                <a:spcPts val="3600"/>
              </a:lnSpc>
              <a:spcBef>
                <a:spcPts val="650"/>
              </a:spcBef>
            </a:pPr>
            <a:r>
              <a:rPr sz="3600" b="1" spc="-400" dirty="0">
                <a:solidFill>
                  <a:srgbClr val="FFFFFF"/>
                </a:solidFill>
                <a:latin typeface="Calibri"/>
                <a:cs typeface="Calibri"/>
              </a:rPr>
              <a:t>2017 </a:t>
            </a:r>
            <a:r>
              <a:rPr sz="3600" b="1" spc="-434" dirty="0">
                <a:solidFill>
                  <a:srgbClr val="FFFFFF"/>
                </a:solidFill>
                <a:latin typeface="Calibri"/>
                <a:cs typeface="Calibri"/>
              </a:rPr>
              <a:t>CONTINUING  </a:t>
            </a:r>
            <a:r>
              <a:rPr sz="3600" b="1" spc="-445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sz="3600" b="1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409" dirty="0">
                <a:solidFill>
                  <a:srgbClr val="FFFFFF"/>
                </a:solidFill>
                <a:latin typeface="Calibri"/>
                <a:cs typeface="Calibri"/>
              </a:rPr>
              <a:t>SEMINAR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405425" y="6870001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20">
                <a:moveTo>
                  <a:pt x="156019" y="0"/>
                </a:moveTo>
                <a:lnTo>
                  <a:pt x="106758" y="7967"/>
                </a:lnTo>
                <a:lnTo>
                  <a:pt x="63935" y="30142"/>
                </a:lnTo>
                <a:lnTo>
                  <a:pt x="30142" y="63935"/>
                </a:lnTo>
                <a:lnTo>
                  <a:pt x="7967" y="106758"/>
                </a:lnTo>
                <a:lnTo>
                  <a:pt x="0" y="156019"/>
                </a:lnTo>
                <a:lnTo>
                  <a:pt x="7967" y="205280"/>
                </a:lnTo>
                <a:lnTo>
                  <a:pt x="30142" y="248103"/>
                </a:lnTo>
                <a:lnTo>
                  <a:pt x="63935" y="281896"/>
                </a:lnTo>
                <a:lnTo>
                  <a:pt x="106758" y="304071"/>
                </a:lnTo>
                <a:lnTo>
                  <a:pt x="156019" y="312039"/>
                </a:lnTo>
                <a:lnTo>
                  <a:pt x="205280" y="304071"/>
                </a:lnTo>
                <a:lnTo>
                  <a:pt x="213243" y="299948"/>
                </a:lnTo>
                <a:lnTo>
                  <a:pt x="150240" y="299948"/>
                </a:lnTo>
                <a:lnTo>
                  <a:pt x="139294" y="295338"/>
                </a:lnTo>
                <a:lnTo>
                  <a:pt x="117881" y="295338"/>
                </a:lnTo>
                <a:lnTo>
                  <a:pt x="98118" y="288333"/>
                </a:lnTo>
                <a:lnTo>
                  <a:pt x="79789" y="278658"/>
                </a:lnTo>
                <a:lnTo>
                  <a:pt x="63129" y="266547"/>
                </a:lnTo>
                <a:lnTo>
                  <a:pt x="48374" y="252234"/>
                </a:lnTo>
                <a:lnTo>
                  <a:pt x="53194" y="248956"/>
                </a:lnTo>
                <a:lnTo>
                  <a:pt x="60650" y="244624"/>
                </a:lnTo>
                <a:lnTo>
                  <a:pt x="63394" y="243293"/>
                </a:lnTo>
                <a:lnTo>
                  <a:pt x="40995" y="243293"/>
                </a:lnTo>
                <a:lnTo>
                  <a:pt x="29265" y="225227"/>
                </a:lnTo>
                <a:lnTo>
                  <a:pt x="20294" y="205441"/>
                </a:lnTo>
                <a:lnTo>
                  <a:pt x="14352" y="184207"/>
                </a:lnTo>
                <a:lnTo>
                  <a:pt x="11709" y="161798"/>
                </a:lnTo>
                <a:lnTo>
                  <a:pt x="311104" y="161798"/>
                </a:lnTo>
                <a:lnTo>
                  <a:pt x="312038" y="156019"/>
                </a:lnTo>
                <a:lnTo>
                  <a:pt x="311104" y="150241"/>
                </a:lnTo>
                <a:lnTo>
                  <a:pt x="11709" y="150241"/>
                </a:lnTo>
                <a:lnTo>
                  <a:pt x="14325" y="127949"/>
                </a:lnTo>
                <a:lnTo>
                  <a:pt x="20235" y="106758"/>
                </a:lnTo>
                <a:lnTo>
                  <a:pt x="29091" y="87118"/>
                </a:lnTo>
                <a:lnTo>
                  <a:pt x="40716" y="69113"/>
                </a:lnTo>
                <a:lnTo>
                  <a:pt x="63115" y="69113"/>
                </a:lnTo>
                <a:lnTo>
                  <a:pt x="60277" y="67730"/>
                </a:lnTo>
                <a:lnTo>
                  <a:pt x="52817" y="63378"/>
                </a:lnTo>
                <a:lnTo>
                  <a:pt x="48082" y="60147"/>
                </a:lnTo>
                <a:lnTo>
                  <a:pt x="62874" y="45718"/>
                </a:lnTo>
                <a:lnTo>
                  <a:pt x="79600" y="33508"/>
                </a:lnTo>
                <a:lnTo>
                  <a:pt x="98017" y="23756"/>
                </a:lnTo>
                <a:lnTo>
                  <a:pt x="117881" y="16700"/>
                </a:lnTo>
                <a:lnTo>
                  <a:pt x="139318" y="16700"/>
                </a:lnTo>
                <a:lnTo>
                  <a:pt x="150240" y="12090"/>
                </a:lnTo>
                <a:lnTo>
                  <a:pt x="213243" y="12090"/>
                </a:lnTo>
                <a:lnTo>
                  <a:pt x="205280" y="7967"/>
                </a:lnTo>
                <a:lnTo>
                  <a:pt x="156019" y="0"/>
                </a:lnTo>
                <a:close/>
              </a:path>
              <a:path w="312420" h="312420">
                <a:moveTo>
                  <a:pt x="161797" y="223545"/>
                </a:moveTo>
                <a:lnTo>
                  <a:pt x="150240" y="223545"/>
                </a:lnTo>
                <a:lnTo>
                  <a:pt x="150240" y="299948"/>
                </a:lnTo>
                <a:lnTo>
                  <a:pt x="161797" y="299948"/>
                </a:lnTo>
                <a:lnTo>
                  <a:pt x="161797" y="223545"/>
                </a:lnTo>
                <a:close/>
              </a:path>
              <a:path w="312420" h="312420">
                <a:moveTo>
                  <a:pt x="231702" y="223545"/>
                </a:moveTo>
                <a:lnTo>
                  <a:pt x="161797" y="223545"/>
                </a:lnTo>
                <a:lnTo>
                  <a:pt x="177593" y="224372"/>
                </a:lnTo>
                <a:lnTo>
                  <a:pt x="192065" y="226031"/>
                </a:lnTo>
                <a:lnTo>
                  <a:pt x="205217" y="228371"/>
                </a:lnTo>
                <a:lnTo>
                  <a:pt x="217055" y="231241"/>
                </a:lnTo>
                <a:lnTo>
                  <a:pt x="206662" y="257471"/>
                </a:lnTo>
                <a:lnTo>
                  <a:pt x="193622" y="278396"/>
                </a:lnTo>
                <a:lnTo>
                  <a:pt x="178484" y="292920"/>
                </a:lnTo>
                <a:lnTo>
                  <a:pt x="161797" y="299948"/>
                </a:lnTo>
                <a:lnTo>
                  <a:pt x="213243" y="299948"/>
                </a:lnTo>
                <a:lnTo>
                  <a:pt x="222145" y="295338"/>
                </a:lnTo>
                <a:lnTo>
                  <a:pt x="194157" y="295338"/>
                </a:lnTo>
                <a:lnTo>
                  <a:pt x="204471" y="283813"/>
                </a:lnTo>
                <a:lnTo>
                  <a:pt x="213707" y="269705"/>
                </a:lnTo>
                <a:lnTo>
                  <a:pt x="221737" y="253256"/>
                </a:lnTo>
                <a:lnTo>
                  <a:pt x="228422" y="234759"/>
                </a:lnTo>
                <a:lnTo>
                  <a:pt x="257529" y="234759"/>
                </a:lnTo>
                <a:lnTo>
                  <a:pt x="257265" y="234603"/>
                </a:lnTo>
                <a:lnTo>
                  <a:pt x="245931" y="229074"/>
                </a:lnTo>
                <a:lnTo>
                  <a:pt x="231702" y="223545"/>
                </a:lnTo>
                <a:close/>
              </a:path>
              <a:path w="312420" h="312420">
                <a:moveTo>
                  <a:pt x="96363" y="234708"/>
                </a:moveTo>
                <a:lnTo>
                  <a:pt x="83604" y="234708"/>
                </a:lnTo>
                <a:lnTo>
                  <a:pt x="90322" y="253295"/>
                </a:lnTo>
                <a:lnTo>
                  <a:pt x="98349" y="269730"/>
                </a:lnTo>
                <a:lnTo>
                  <a:pt x="107578" y="283824"/>
                </a:lnTo>
                <a:lnTo>
                  <a:pt x="117881" y="295338"/>
                </a:lnTo>
                <a:lnTo>
                  <a:pt x="139294" y="295338"/>
                </a:lnTo>
                <a:lnTo>
                  <a:pt x="133546" y="292918"/>
                </a:lnTo>
                <a:lnTo>
                  <a:pt x="118405" y="278385"/>
                </a:lnTo>
                <a:lnTo>
                  <a:pt x="105363" y="257445"/>
                </a:lnTo>
                <a:lnTo>
                  <a:pt x="96363" y="234708"/>
                </a:lnTo>
                <a:close/>
              </a:path>
              <a:path w="312420" h="312420">
                <a:moveTo>
                  <a:pt x="257529" y="234759"/>
                </a:moveTo>
                <a:lnTo>
                  <a:pt x="228422" y="234759"/>
                </a:lnTo>
                <a:lnTo>
                  <a:pt x="241225" y="239761"/>
                </a:lnTo>
                <a:lnTo>
                  <a:pt x="251347" y="244660"/>
                </a:lnTo>
                <a:lnTo>
                  <a:pt x="258813" y="248980"/>
                </a:lnTo>
                <a:lnTo>
                  <a:pt x="263651" y="252247"/>
                </a:lnTo>
                <a:lnTo>
                  <a:pt x="248901" y="266552"/>
                </a:lnTo>
                <a:lnTo>
                  <a:pt x="232243" y="278660"/>
                </a:lnTo>
                <a:lnTo>
                  <a:pt x="213915" y="288334"/>
                </a:lnTo>
                <a:lnTo>
                  <a:pt x="194157" y="295338"/>
                </a:lnTo>
                <a:lnTo>
                  <a:pt x="222145" y="295338"/>
                </a:lnTo>
                <a:lnTo>
                  <a:pt x="248103" y="281896"/>
                </a:lnTo>
                <a:lnTo>
                  <a:pt x="281896" y="248103"/>
                </a:lnTo>
                <a:lnTo>
                  <a:pt x="284387" y="243293"/>
                </a:lnTo>
                <a:lnTo>
                  <a:pt x="271043" y="243293"/>
                </a:lnTo>
                <a:lnTo>
                  <a:pt x="265620" y="239528"/>
                </a:lnTo>
                <a:lnTo>
                  <a:pt x="257529" y="234759"/>
                </a:lnTo>
                <a:close/>
              </a:path>
              <a:path w="312420" h="312420">
                <a:moveTo>
                  <a:pt x="84162" y="161798"/>
                </a:moveTo>
                <a:lnTo>
                  <a:pt x="72605" y="161798"/>
                </a:lnTo>
                <a:lnTo>
                  <a:pt x="73352" y="178153"/>
                </a:lnTo>
                <a:lnTo>
                  <a:pt x="74936" y="193941"/>
                </a:lnTo>
                <a:lnTo>
                  <a:pt x="77320" y="209082"/>
                </a:lnTo>
                <a:lnTo>
                  <a:pt x="80467" y="223494"/>
                </a:lnTo>
                <a:lnTo>
                  <a:pt x="66107" y="229074"/>
                </a:lnTo>
                <a:lnTo>
                  <a:pt x="54773" y="234603"/>
                </a:lnTo>
                <a:lnTo>
                  <a:pt x="46418" y="239528"/>
                </a:lnTo>
                <a:lnTo>
                  <a:pt x="40995" y="243293"/>
                </a:lnTo>
                <a:lnTo>
                  <a:pt x="63394" y="243293"/>
                </a:lnTo>
                <a:lnTo>
                  <a:pt x="70775" y="239715"/>
                </a:lnTo>
                <a:lnTo>
                  <a:pt x="83604" y="234708"/>
                </a:lnTo>
                <a:lnTo>
                  <a:pt x="96363" y="234708"/>
                </a:lnTo>
                <a:lnTo>
                  <a:pt x="94970" y="231190"/>
                </a:lnTo>
                <a:lnTo>
                  <a:pt x="106792" y="228338"/>
                </a:lnTo>
                <a:lnTo>
                  <a:pt x="119938" y="226015"/>
                </a:lnTo>
                <a:lnTo>
                  <a:pt x="134418" y="224368"/>
                </a:lnTo>
                <a:lnTo>
                  <a:pt x="150240" y="223545"/>
                </a:lnTo>
                <a:lnTo>
                  <a:pt x="231702" y="223545"/>
                </a:lnTo>
                <a:lnTo>
                  <a:pt x="231571" y="223494"/>
                </a:lnTo>
                <a:lnTo>
                  <a:pt x="232334" y="220002"/>
                </a:lnTo>
                <a:lnTo>
                  <a:pt x="91820" y="220002"/>
                </a:lnTo>
                <a:lnTo>
                  <a:pt x="88788" y="206328"/>
                </a:lnTo>
                <a:lnTo>
                  <a:pt x="86467" y="192004"/>
                </a:lnTo>
                <a:lnTo>
                  <a:pt x="84909" y="177128"/>
                </a:lnTo>
                <a:lnTo>
                  <a:pt x="84162" y="161798"/>
                </a:lnTo>
                <a:close/>
              </a:path>
              <a:path w="312420" h="312420">
                <a:moveTo>
                  <a:pt x="311104" y="161798"/>
                </a:moveTo>
                <a:lnTo>
                  <a:pt x="300329" y="161798"/>
                </a:lnTo>
                <a:lnTo>
                  <a:pt x="297686" y="184207"/>
                </a:lnTo>
                <a:lnTo>
                  <a:pt x="291744" y="205441"/>
                </a:lnTo>
                <a:lnTo>
                  <a:pt x="282773" y="225227"/>
                </a:lnTo>
                <a:lnTo>
                  <a:pt x="271043" y="243293"/>
                </a:lnTo>
                <a:lnTo>
                  <a:pt x="284387" y="243293"/>
                </a:lnTo>
                <a:lnTo>
                  <a:pt x="304071" y="205280"/>
                </a:lnTo>
                <a:lnTo>
                  <a:pt x="311104" y="161798"/>
                </a:lnTo>
                <a:close/>
              </a:path>
              <a:path w="312420" h="312420">
                <a:moveTo>
                  <a:pt x="161797" y="161798"/>
                </a:moveTo>
                <a:lnTo>
                  <a:pt x="150240" y="161798"/>
                </a:lnTo>
                <a:lnTo>
                  <a:pt x="150240" y="211988"/>
                </a:lnTo>
                <a:lnTo>
                  <a:pt x="133551" y="212836"/>
                </a:lnTo>
                <a:lnTo>
                  <a:pt x="118259" y="214556"/>
                </a:lnTo>
                <a:lnTo>
                  <a:pt x="104353" y="216996"/>
                </a:lnTo>
                <a:lnTo>
                  <a:pt x="91820" y="220002"/>
                </a:lnTo>
                <a:lnTo>
                  <a:pt x="220217" y="220002"/>
                </a:lnTo>
                <a:lnTo>
                  <a:pt x="207685" y="216996"/>
                </a:lnTo>
                <a:lnTo>
                  <a:pt x="193779" y="214556"/>
                </a:lnTo>
                <a:lnTo>
                  <a:pt x="178487" y="212836"/>
                </a:lnTo>
                <a:lnTo>
                  <a:pt x="161797" y="211988"/>
                </a:lnTo>
                <a:lnTo>
                  <a:pt x="161797" y="161798"/>
                </a:lnTo>
                <a:close/>
              </a:path>
              <a:path w="312420" h="312420">
                <a:moveTo>
                  <a:pt x="239433" y="161798"/>
                </a:moveTo>
                <a:lnTo>
                  <a:pt x="227876" y="161798"/>
                </a:lnTo>
                <a:lnTo>
                  <a:pt x="227129" y="177128"/>
                </a:lnTo>
                <a:lnTo>
                  <a:pt x="225571" y="192004"/>
                </a:lnTo>
                <a:lnTo>
                  <a:pt x="223250" y="206328"/>
                </a:lnTo>
                <a:lnTo>
                  <a:pt x="220217" y="220002"/>
                </a:lnTo>
                <a:lnTo>
                  <a:pt x="232334" y="220002"/>
                </a:lnTo>
                <a:lnTo>
                  <a:pt x="234718" y="209082"/>
                </a:lnTo>
                <a:lnTo>
                  <a:pt x="237102" y="193941"/>
                </a:lnTo>
                <a:lnTo>
                  <a:pt x="238686" y="178153"/>
                </a:lnTo>
                <a:lnTo>
                  <a:pt x="239433" y="161798"/>
                </a:lnTo>
                <a:close/>
              </a:path>
              <a:path w="312420" h="312420">
                <a:moveTo>
                  <a:pt x="63115" y="69113"/>
                </a:moveTo>
                <a:lnTo>
                  <a:pt x="40716" y="69113"/>
                </a:lnTo>
                <a:lnTo>
                  <a:pt x="46050" y="72845"/>
                </a:lnTo>
                <a:lnTo>
                  <a:pt x="54497" y="77851"/>
                </a:lnTo>
                <a:lnTo>
                  <a:pt x="65819" y="83409"/>
                </a:lnTo>
                <a:lnTo>
                  <a:pt x="80340" y="89077"/>
                </a:lnTo>
                <a:lnTo>
                  <a:pt x="77243" y="103376"/>
                </a:lnTo>
                <a:lnTo>
                  <a:pt x="74896" y="118387"/>
                </a:lnTo>
                <a:lnTo>
                  <a:pt x="73337" y="134035"/>
                </a:lnTo>
                <a:lnTo>
                  <a:pt x="72605" y="150241"/>
                </a:lnTo>
                <a:lnTo>
                  <a:pt x="84162" y="150241"/>
                </a:lnTo>
                <a:lnTo>
                  <a:pt x="84898" y="135061"/>
                </a:lnTo>
                <a:lnTo>
                  <a:pt x="86428" y="120329"/>
                </a:lnTo>
                <a:lnTo>
                  <a:pt x="88708" y="106135"/>
                </a:lnTo>
                <a:lnTo>
                  <a:pt x="91693" y="92570"/>
                </a:lnTo>
                <a:lnTo>
                  <a:pt x="232455" y="92570"/>
                </a:lnTo>
                <a:lnTo>
                  <a:pt x="231698" y="89077"/>
                </a:lnTo>
                <a:lnTo>
                  <a:pt x="150240" y="89065"/>
                </a:lnTo>
                <a:lnTo>
                  <a:pt x="134385" y="88233"/>
                </a:lnTo>
                <a:lnTo>
                  <a:pt x="119867" y="86564"/>
                </a:lnTo>
                <a:lnTo>
                  <a:pt x="106680" y="84212"/>
                </a:lnTo>
                <a:lnTo>
                  <a:pt x="94818" y="81330"/>
                </a:lnTo>
                <a:lnTo>
                  <a:pt x="96206" y="77800"/>
                </a:lnTo>
                <a:lnTo>
                  <a:pt x="83464" y="77800"/>
                </a:lnTo>
                <a:lnTo>
                  <a:pt x="70484" y="72704"/>
                </a:lnTo>
                <a:lnTo>
                  <a:pt x="63115" y="69113"/>
                </a:lnTo>
                <a:close/>
              </a:path>
              <a:path w="312420" h="312420">
                <a:moveTo>
                  <a:pt x="220344" y="92570"/>
                </a:moveTo>
                <a:lnTo>
                  <a:pt x="91693" y="92570"/>
                </a:lnTo>
                <a:lnTo>
                  <a:pt x="104242" y="95592"/>
                </a:lnTo>
                <a:lnTo>
                  <a:pt x="118176" y="98044"/>
                </a:lnTo>
                <a:lnTo>
                  <a:pt x="133506" y="99771"/>
                </a:lnTo>
                <a:lnTo>
                  <a:pt x="150240" y="100622"/>
                </a:lnTo>
                <a:lnTo>
                  <a:pt x="150240" y="150241"/>
                </a:lnTo>
                <a:lnTo>
                  <a:pt x="161797" y="150241"/>
                </a:lnTo>
                <a:lnTo>
                  <a:pt x="161797" y="100622"/>
                </a:lnTo>
                <a:lnTo>
                  <a:pt x="178532" y="99771"/>
                </a:lnTo>
                <a:lnTo>
                  <a:pt x="193862" y="98044"/>
                </a:lnTo>
                <a:lnTo>
                  <a:pt x="207796" y="95592"/>
                </a:lnTo>
                <a:lnTo>
                  <a:pt x="220344" y="92570"/>
                </a:lnTo>
                <a:close/>
              </a:path>
              <a:path w="312420" h="312420">
                <a:moveTo>
                  <a:pt x="232455" y="92570"/>
                </a:moveTo>
                <a:lnTo>
                  <a:pt x="220344" y="92570"/>
                </a:lnTo>
                <a:lnTo>
                  <a:pt x="223330" y="106135"/>
                </a:lnTo>
                <a:lnTo>
                  <a:pt x="225610" y="120329"/>
                </a:lnTo>
                <a:lnTo>
                  <a:pt x="227140" y="135061"/>
                </a:lnTo>
                <a:lnTo>
                  <a:pt x="227876" y="150241"/>
                </a:lnTo>
                <a:lnTo>
                  <a:pt x="239433" y="150241"/>
                </a:lnTo>
                <a:lnTo>
                  <a:pt x="238701" y="134035"/>
                </a:lnTo>
                <a:lnTo>
                  <a:pt x="237142" y="118387"/>
                </a:lnTo>
                <a:lnTo>
                  <a:pt x="234795" y="103376"/>
                </a:lnTo>
                <a:lnTo>
                  <a:pt x="232455" y="92570"/>
                </a:lnTo>
                <a:close/>
              </a:path>
              <a:path w="312420" h="312420">
                <a:moveTo>
                  <a:pt x="284577" y="69113"/>
                </a:moveTo>
                <a:lnTo>
                  <a:pt x="271322" y="69113"/>
                </a:lnTo>
                <a:lnTo>
                  <a:pt x="282947" y="87118"/>
                </a:lnTo>
                <a:lnTo>
                  <a:pt x="291831" y="106819"/>
                </a:lnTo>
                <a:lnTo>
                  <a:pt x="297713" y="127949"/>
                </a:lnTo>
                <a:lnTo>
                  <a:pt x="300329" y="150241"/>
                </a:lnTo>
                <a:lnTo>
                  <a:pt x="311104" y="150241"/>
                </a:lnTo>
                <a:lnTo>
                  <a:pt x="304071" y="106758"/>
                </a:lnTo>
                <a:lnTo>
                  <a:pt x="284577" y="69113"/>
                </a:lnTo>
                <a:close/>
              </a:path>
              <a:path w="312420" h="312420">
                <a:moveTo>
                  <a:pt x="161797" y="12090"/>
                </a:moveTo>
                <a:lnTo>
                  <a:pt x="150240" y="12090"/>
                </a:lnTo>
                <a:lnTo>
                  <a:pt x="150240" y="89065"/>
                </a:lnTo>
                <a:lnTo>
                  <a:pt x="161797" y="89065"/>
                </a:lnTo>
                <a:lnTo>
                  <a:pt x="161797" y="12090"/>
                </a:lnTo>
                <a:close/>
              </a:path>
              <a:path w="312420" h="312420">
                <a:moveTo>
                  <a:pt x="213243" y="12090"/>
                </a:moveTo>
                <a:lnTo>
                  <a:pt x="161797" y="12090"/>
                </a:lnTo>
                <a:lnTo>
                  <a:pt x="178569" y="19170"/>
                </a:lnTo>
                <a:lnTo>
                  <a:pt x="193768" y="33820"/>
                </a:lnTo>
                <a:lnTo>
                  <a:pt x="206841" y="54927"/>
                </a:lnTo>
                <a:lnTo>
                  <a:pt x="217233" y="81381"/>
                </a:lnTo>
                <a:lnTo>
                  <a:pt x="205385" y="84250"/>
                </a:lnTo>
                <a:lnTo>
                  <a:pt x="192201" y="86585"/>
                </a:lnTo>
                <a:lnTo>
                  <a:pt x="177674" y="88239"/>
                </a:lnTo>
                <a:lnTo>
                  <a:pt x="161797" y="89065"/>
                </a:lnTo>
                <a:lnTo>
                  <a:pt x="231731" y="89065"/>
                </a:lnTo>
                <a:lnTo>
                  <a:pt x="246219" y="83409"/>
                </a:lnTo>
                <a:lnTo>
                  <a:pt x="257541" y="77851"/>
                </a:lnTo>
                <a:lnTo>
                  <a:pt x="228599" y="77851"/>
                </a:lnTo>
                <a:lnTo>
                  <a:pt x="221871" y="59098"/>
                </a:lnTo>
                <a:lnTo>
                  <a:pt x="213808" y="42516"/>
                </a:lnTo>
                <a:lnTo>
                  <a:pt x="204525" y="28301"/>
                </a:lnTo>
                <a:lnTo>
                  <a:pt x="194157" y="16700"/>
                </a:lnTo>
                <a:lnTo>
                  <a:pt x="222145" y="16700"/>
                </a:lnTo>
                <a:lnTo>
                  <a:pt x="213243" y="12090"/>
                </a:lnTo>
                <a:close/>
              </a:path>
              <a:path w="312420" h="312420">
                <a:moveTo>
                  <a:pt x="222145" y="16700"/>
                </a:moveTo>
                <a:lnTo>
                  <a:pt x="194157" y="16700"/>
                </a:lnTo>
                <a:lnTo>
                  <a:pt x="214023" y="23757"/>
                </a:lnTo>
                <a:lnTo>
                  <a:pt x="232444" y="33510"/>
                </a:lnTo>
                <a:lnTo>
                  <a:pt x="249175" y="45723"/>
                </a:lnTo>
                <a:lnTo>
                  <a:pt x="263969" y="60159"/>
                </a:lnTo>
                <a:lnTo>
                  <a:pt x="259253" y="63397"/>
                </a:lnTo>
                <a:lnTo>
                  <a:pt x="251809" y="67762"/>
                </a:lnTo>
                <a:lnTo>
                  <a:pt x="241602" y="72748"/>
                </a:lnTo>
                <a:lnTo>
                  <a:pt x="228599" y="77851"/>
                </a:lnTo>
                <a:lnTo>
                  <a:pt x="257541" y="77851"/>
                </a:lnTo>
                <a:lnTo>
                  <a:pt x="266190" y="72704"/>
                </a:lnTo>
                <a:lnTo>
                  <a:pt x="271322" y="69113"/>
                </a:lnTo>
                <a:lnTo>
                  <a:pt x="284577" y="69113"/>
                </a:lnTo>
                <a:lnTo>
                  <a:pt x="281896" y="63935"/>
                </a:lnTo>
                <a:lnTo>
                  <a:pt x="248103" y="30142"/>
                </a:lnTo>
                <a:lnTo>
                  <a:pt x="222145" y="16700"/>
                </a:lnTo>
                <a:close/>
              </a:path>
              <a:path w="312420" h="312420">
                <a:moveTo>
                  <a:pt x="139318" y="16700"/>
                </a:moveTo>
                <a:lnTo>
                  <a:pt x="117881" y="16700"/>
                </a:lnTo>
                <a:lnTo>
                  <a:pt x="107505" y="28310"/>
                </a:lnTo>
                <a:lnTo>
                  <a:pt x="98219" y="42537"/>
                </a:lnTo>
                <a:lnTo>
                  <a:pt x="90156" y="59132"/>
                </a:lnTo>
                <a:lnTo>
                  <a:pt x="83464" y="77800"/>
                </a:lnTo>
                <a:lnTo>
                  <a:pt x="96206" y="77800"/>
                </a:lnTo>
                <a:lnTo>
                  <a:pt x="105210" y="54895"/>
                </a:lnTo>
                <a:lnTo>
                  <a:pt x="118281" y="33804"/>
                </a:lnTo>
                <a:lnTo>
                  <a:pt x="133476" y="19165"/>
                </a:lnTo>
                <a:lnTo>
                  <a:pt x="139318" y="1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168331" y="9635561"/>
            <a:ext cx="25781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0"/>
              </a:lnSpc>
            </a:pPr>
            <a:r>
              <a:rPr sz="1200" b="1" spc="-95" dirty="0">
                <a:solidFill>
                  <a:srgbClr val="FFFFFF"/>
                </a:solidFill>
                <a:latin typeface="Calibri"/>
                <a:cs typeface="Calibri"/>
              </a:rPr>
              <a:t>phone, </a:t>
            </a:r>
            <a:r>
              <a:rPr sz="1200" b="1" spc="-1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b="1" spc="-80" dirty="0">
                <a:solidFill>
                  <a:srgbClr val="FFFFFF"/>
                </a:solidFill>
                <a:latin typeface="Calibri"/>
                <a:cs typeface="Calibri"/>
              </a:rPr>
              <a:t>email </a:t>
            </a:r>
            <a:r>
              <a:rPr sz="1200" b="1" spc="-95" dirty="0">
                <a:solidFill>
                  <a:srgbClr val="FFFFFF"/>
                </a:solidFill>
                <a:latin typeface="Calibri"/>
                <a:cs typeface="Calibri"/>
              </a:rPr>
              <a:t>address to</a:t>
            </a:r>
            <a:r>
              <a:rPr sz="12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marketing@esg.md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644" y="2526842"/>
            <a:ext cx="138684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400" u="sng" spc="-125" dirty="0">
                <a:solidFill>
                  <a:srgbClr val="305F8B"/>
                </a:solidFill>
                <a:latin typeface="Calibri"/>
                <a:cs typeface="Calibri"/>
              </a:rPr>
              <a:t>FRIDAY, </a:t>
            </a:r>
            <a:r>
              <a:rPr lang="en-US" sz="1400" u="sng" spc="-125" dirty="0" smtClean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u="sng" spc="-130" dirty="0" smtClean="0">
                <a:solidFill>
                  <a:srgbClr val="305F8B"/>
                </a:solidFill>
                <a:latin typeface="Calibri"/>
                <a:cs typeface="Calibri"/>
              </a:rPr>
              <a:t>FEBRUARY</a:t>
            </a:r>
            <a:r>
              <a:rPr sz="1400" u="sng" spc="-100" dirty="0" smtClean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u="sng" spc="-114" dirty="0">
                <a:solidFill>
                  <a:srgbClr val="305F8B"/>
                </a:solidFill>
                <a:latin typeface="Calibri"/>
                <a:cs typeface="Calibri"/>
              </a:rPr>
              <a:t>17</a:t>
            </a:r>
            <a:endParaRPr sz="1400" u="sng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lang="en-US"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5:30</a:t>
            </a:r>
            <a:r>
              <a:rPr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5" dirty="0" smtClean="0">
                <a:solidFill>
                  <a:srgbClr val="231F20"/>
                </a:solidFill>
                <a:latin typeface="Calibri"/>
                <a:cs typeface="Calibri"/>
              </a:rPr>
              <a:t>PM-</a:t>
            </a:r>
            <a:r>
              <a:rPr lang="en-US" sz="900" b="1" spc="15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r>
              <a:rPr sz="900" b="1" spc="15" dirty="0" smtClean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lang="en-US" sz="900" b="1" spc="15" dirty="0" smtClean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900" b="1" spc="15" dirty="0" smtClean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900" b="1" spc="-13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Registration 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Cocktail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Mixer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429000"/>
            <a:ext cx="1678305" cy="2069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6:30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Andrew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Crothers,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Descemet’s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Membrane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Endothelial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Keratoplasty</a:t>
            </a:r>
            <a:r>
              <a:rPr sz="9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(DMEK)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20" dirty="0" smtClean="0">
                <a:solidFill>
                  <a:srgbClr val="231F20"/>
                </a:solidFill>
                <a:latin typeface="Calibri"/>
                <a:cs typeface="Calibri"/>
              </a:rPr>
              <a:t>52214-PO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7:30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 marR="36830">
              <a:lnSpc>
                <a:spcPct val="100000"/>
              </a:lnSpc>
            </a:pP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Subba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Gollamudi, 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</a:p>
          <a:p>
            <a:pPr marL="12700" marR="36830">
              <a:lnSpc>
                <a:spcPct val="100000"/>
              </a:lnSpc>
            </a:pPr>
            <a:r>
              <a:rPr sz="900" spc="10" dirty="0" smtClean="0">
                <a:solidFill>
                  <a:srgbClr val="231F20"/>
                </a:solidFill>
                <a:latin typeface="Calibri"/>
                <a:cs typeface="Calibri"/>
              </a:rPr>
              <a:t>Corneal 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Collagen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Cross-linking: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Update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-110" dirty="0" smtClean="0">
                <a:solidFill>
                  <a:srgbClr val="231F20"/>
                </a:solidFill>
                <a:latin typeface="Calibri"/>
                <a:cs typeface="Calibri"/>
              </a:rPr>
              <a:t>52213-AS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169" y="5715000"/>
            <a:ext cx="1706880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400" u="sng" spc="-165" dirty="0">
                <a:solidFill>
                  <a:srgbClr val="305F8B"/>
                </a:solidFill>
                <a:latin typeface="Calibri"/>
                <a:cs typeface="Calibri"/>
              </a:rPr>
              <a:t>SATURDAY</a:t>
            </a:r>
            <a:r>
              <a:rPr sz="1400" u="sng" spc="-165" dirty="0" smtClean="0">
                <a:solidFill>
                  <a:srgbClr val="305F8B"/>
                </a:solidFill>
                <a:latin typeface="Calibri"/>
                <a:cs typeface="Calibri"/>
              </a:rPr>
              <a:t>,</a:t>
            </a:r>
            <a:r>
              <a:rPr lang="en-US" sz="1400" u="sng" spc="-165" dirty="0" smtClean="0">
                <a:solidFill>
                  <a:srgbClr val="305F8B"/>
                </a:solidFill>
                <a:latin typeface="Calibri"/>
                <a:cs typeface="Calibri"/>
              </a:rPr>
              <a:t>  </a:t>
            </a:r>
            <a:r>
              <a:rPr sz="1400" u="sng" spc="-165" dirty="0" smtClean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u="sng" spc="-130" dirty="0">
                <a:solidFill>
                  <a:srgbClr val="305F8B"/>
                </a:solidFill>
                <a:latin typeface="Calibri"/>
                <a:cs typeface="Calibri"/>
              </a:rPr>
              <a:t>FEBRUARY</a:t>
            </a:r>
            <a:r>
              <a:rPr sz="1400" u="sng" spc="-2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400" u="sng" spc="-114" dirty="0">
                <a:solidFill>
                  <a:srgbClr val="305F8B"/>
                </a:solidFill>
                <a:latin typeface="Calibri"/>
                <a:cs typeface="Calibri"/>
              </a:rPr>
              <a:t>18</a:t>
            </a:r>
            <a:endParaRPr sz="1400" u="sng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8:00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 marR="248285">
              <a:lnSpc>
                <a:spcPct val="100000"/>
              </a:lnSpc>
            </a:pP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David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Mills, </a:t>
            </a:r>
            <a:r>
              <a:rPr lang="en-US" sz="900" spc="-15" dirty="0" smtClean="0">
                <a:solidFill>
                  <a:srgbClr val="231F20"/>
                </a:solidFill>
                <a:latin typeface="Calibri"/>
                <a:cs typeface="Calibri"/>
              </a:rPr>
              <a:t>M.D.</a:t>
            </a:r>
          </a:p>
          <a:p>
            <a:pPr marL="12700" marR="248285">
              <a:lnSpc>
                <a:spcPct val="100000"/>
              </a:lnSpc>
            </a:pP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When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Droopy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Lids 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Affect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Patient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ID</a:t>
            </a:r>
            <a:r>
              <a:rPr lang="en-US" sz="900" dirty="0"/>
              <a:t>: 52846-AS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9:00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Luke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Peterson, 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.D.</a:t>
            </a:r>
          </a:p>
          <a:p>
            <a:pPr marL="12700">
              <a:lnSpc>
                <a:spcPct val="100000"/>
              </a:lnSpc>
            </a:pPr>
            <a:r>
              <a:rPr sz="900" spc="30" dirty="0" smtClean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9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 smtClean="0">
                <a:solidFill>
                  <a:srgbClr val="231F20"/>
                </a:solidFill>
                <a:latin typeface="Calibri"/>
                <a:cs typeface="Calibri"/>
              </a:rPr>
              <a:t>Review</a:t>
            </a:r>
            <a:r>
              <a:rPr lang="en-US" sz="900" spc="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Current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and Emerging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Glaucoma </a:t>
            </a:r>
            <a:r>
              <a:rPr sz="900" spc="15" dirty="0" smtClean="0">
                <a:solidFill>
                  <a:srgbClr val="231F20"/>
                </a:solidFill>
                <a:latin typeface="Calibri"/>
                <a:cs typeface="Calibri"/>
              </a:rPr>
              <a:t>Diagnostic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Testing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Modalities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b="1" dirty="0"/>
              <a:t>52632-GL </a:t>
            </a:r>
            <a:endParaRPr lang="en-US" sz="900" b="1" dirty="0" smtClean="0"/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b="1" spc="30" dirty="0" smtClean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" y="8408182"/>
            <a:ext cx="1262380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10:00</a:t>
            </a:r>
            <a:r>
              <a:rPr sz="9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Dennis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Mathews, </a:t>
            </a:r>
            <a:r>
              <a:rPr lang="en-US" sz="900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Optic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Neuropathy</a:t>
            </a:r>
            <a:r>
              <a:rPr sz="900" spc="-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Rounds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49165-NO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8298" y="2542717"/>
            <a:ext cx="2075180" cy="113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11:00</a:t>
            </a:r>
            <a:r>
              <a:rPr sz="9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Kirk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Mack,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COMT,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CPC, 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COE</a:t>
            </a:r>
            <a:endParaRPr lang="en-US" sz="9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10" dirty="0" smtClean="0">
                <a:solidFill>
                  <a:srgbClr val="231F20"/>
                </a:solidFill>
                <a:latin typeface="Calibri"/>
                <a:cs typeface="Calibri"/>
              </a:rPr>
              <a:t>Introduction</a:t>
            </a:r>
            <a:r>
              <a:rPr sz="900" spc="-12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Medicare’s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Quality Payment Program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–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MACRA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9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MIPS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dirty="0"/>
              <a:t>52694-PM </a:t>
            </a:r>
            <a:endParaRPr lang="en-US" sz="900" dirty="0" smtClean="0"/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b="1" spc="30" dirty="0" smtClean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8298" y="3737787"/>
            <a:ext cx="86931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12:10</a:t>
            </a:r>
            <a:r>
              <a:rPr sz="900" b="1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Lunch 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9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Exhibits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8298" y="4291507"/>
            <a:ext cx="1468755" cy="93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1:00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Kirk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Mack,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COMT,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CPC,</a:t>
            </a:r>
            <a:r>
              <a:rPr sz="900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COE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2017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Reimbursement</a:t>
            </a:r>
            <a:r>
              <a:rPr sz="9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Updates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ID</a:t>
            </a:r>
            <a:r>
              <a:rPr lang="en-US"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lang="en-US" sz="900" dirty="0"/>
              <a:t>52693-PM</a:t>
            </a:r>
            <a:r>
              <a:rPr lang="en-US" sz="900" b="1" dirty="0"/>
              <a:t> 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8298" y="5313857"/>
            <a:ext cx="1658620" cy="107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2:00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Jim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Grue</a:t>
            </a:r>
            <a:r>
              <a:rPr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en-US"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 O.D.</a:t>
            </a:r>
          </a:p>
          <a:p>
            <a:pPr marL="12700" marR="5080">
              <a:lnSpc>
                <a:spcPct val="100000"/>
              </a:lnSpc>
            </a:pPr>
            <a:r>
              <a:rPr lang="en-US" sz="900" spc="20" dirty="0" smtClean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spc="20" dirty="0" smtClean="0">
                <a:solidFill>
                  <a:srgbClr val="231F20"/>
                </a:solidFill>
                <a:latin typeface="Calibri"/>
                <a:cs typeface="Calibri"/>
              </a:rPr>
              <a:t>xpanded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Clinical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Role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of Eye Care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Diabetes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Management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20" dirty="0" smtClean="0">
                <a:solidFill>
                  <a:srgbClr val="231F20"/>
                </a:solidFill>
                <a:latin typeface="Calibri"/>
                <a:cs typeface="Calibri"/>
              </a:rPr>
              <a:t>52853-GO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8298" y="6336207"/>
            <a:ext cx="1500505" cy="124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3:00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Dennis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Mathews, </a:t>
            </a:r>
            <a:r>
              <a:rPr lang="en-US" sz="900" spc="-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.D.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Management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of Retina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Disease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Fluorescein</a:t>
            </a:r>
            <a:r>
              <a:rPr sz="9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Angiography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42747-SD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 smtClean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lang="en-US" sz="900" spc="-85" dirty="0" smtClean="0">
              <a:solidFill>
                <a:srgbClr val="B5D556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8298" y="7495717"/>
            <a:ext cx="1617980" cy="121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4:00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900" spc="10" dirty="0" smtClean="0">
                <a:solidFill>
                  <a:srgbClr val="231F20"/>
                </a:solidFill>
                <a:latin typeface="Calibri"/>
                <a:cs typeface="Calibri"/>
              </a:rPr>
              <a:t>Anupa Mandava</a:t>
            </a:r>
            <a:r>
              <a:rPr sz="900" spc="-5" dirty="0" smtClean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en-US"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</a:p>
          <a:p>
            <a:pPr marL="12700" marR="5080">
              <a:lnSpc>
                <a:spcPct val="100000"/>
              </a:lnSpc>
            </a:pP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When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 smtClean="0">
                <a:solidFill>
                  <a:srgbClr val="231F20"/>
                </a:solidFill>
                <a:latin typeface="Calibri"/>
                <a:cs typeface="Calibri"/>
              </a:rPr>
              <a:t>Macular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Hole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Macular</a:t>
            </a:r>
            <a:r>
              <a:rPr sz="9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Hole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20" dirty="0" smtClean="0">
                <a:solidFill>
                  <a:srgbClr val="231F20"/>
                </a:solidFill>
                <a:latin typeface="Calibri"/>
                <a:cs typeface="Calibri"/>
              </a:rPr>
              <a:t>52847-PS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 smtClean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lang="en-US" sz="900" b="1" spc="40" dirty="0" smtClean="0">
              <a:solidFill>
                <a:srgbClr val="5C8FDC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8298" y="8518067"/>
            <a:ext cx="1097915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5:</a:t>
            </a:r>
            <a:r>
              <a:rPr lang="en-US"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900" b="1" spc="-15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231F20"/>
                </a:solidFill>
                <a:latin typeface="Calibri"/>
                <a:cs typeface="Calibri"/>
              </a:rPr>
              <a:t>PM – </a:t>
            </a:r>
            <a:r>
              <a:rPr lang="en-US"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8:00PM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Social 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Mixer-</a:t>
            </a:r>
            <a:endParaRPr lang="en-US" sz="9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dirty="0" smtClean="0">
                <a:solidFill>
                  <a:srgbClr val="231F20"/>
                </a:solidFill>
                <a:latin typeface="Calibri"/>
                <a:cs typeface="Calibri"/>
              </a:rPr>
              <a:t>Music </a:t>
            </a:r>
            <a:r>
              <a:rPr sz="1000" b="1" spc="20" dirty="0" smtClean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lang="en-US" sz="1000" b="1" spc="20" dirty="0" smtClean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1000" b="1" spc="2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231F20"/>
                </a:solidFill>
                <a:latin typeface="Calibri"/>
                <a:cs typeface="Calibri"/>
              </a:rPr>
              <a:t>Joyce</a:t>
            </a:r>
            <a:r>
              <a:rPr sz="1000" b="1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231F20"/>
                </a:solidFill>
                <a:latin typeface="Calibri"/>
                <a:cs typeface="Calibri"/>
              </a:rPr>
              <a:t>Cobb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80517" y="1767826"/>
            <a:ext cx="190373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1400" u="sng" spc="-165" dirty="0" smtClean="0">
                <a:solidFill>
                  <a:srgbClr val="305F8B"/>
                </a:solidFill>
                <a:cs typeface="Times New Roman" panose="02020603050405020304" pitchFamily="18" charset="0"/>
              </a:rPr>
              <a:t>S</a:t>
            </a:r>
            <a:r>
              <a:rPr lang="en-US" sz="1400" u="sng" spc="-165" dirty="0" smtClean="0">
                <a:solidFill>
                  <a:srgbClr val="305F8B"/>
                </a:solidFill>
                <a:cs typeface="Times New Roman" panose="02020603050405020304" pitchFamily="18" charset="0"/>
              </a:rPr>
              <a:t>UNDAY</a:t>
            </a:r>
            <a:r>
              <a:rPr sz="1400" u="sng" spc="-165" dirty="0" smtClean="0">
                <a:solidFill>
                  <a:srgbClr val="305F8B"/>
                </a:solidFill>
                <a:cs typeface="Times New Roman" panose="02020603050405020304" pitchFamily="18" charset="0"/>
              </a:rPr>
              <a:t>, </a:t>
            </a:r>
            <a:r>
              <a:rPr lang="en-US" sz="1400" u="sng" spc="-165" dirty="0" smtClean="0">
                <a:solidFill>
                  <a:srgbClr val="305F8B"/>
                </a:solidFill>
                <a:cs typeface="Times New Roman" panose="02020603050405020304" pitchFamily="18" charset="0"/>
              </a:rPr>
              <a:t>  </a:t>
            </a:r>
            <a:r>
              <a:rPr sz="1400" u="sng" spc="-130" dirty="0" smtClean="0">
                <a:solidFill>
                  <a:srgbClr val="305F8B"/>
                </a:solidFill>
                <a:cs typeface="Times New Roman" panose="02020603050405020304" pitchFamily="18" charset="0"/>
              </a:rPr>
              <a:t>FEBRUARY</a:t>
            </a:r>
            <a:r>
              <a:rPr sz="1400" u="sng" spc="-55" dirty="0" smtClean="0">
                <a:solidFill>
                  <a:srgbClr val="305F8B"/>
                </a:solidFill>
                <a:cs typeface="Times New Roman" panose="02020603050405020304" pitchFamily="18" charset="0"/>
              </a:rPr>
              <a:t> </a:t>
            </a:r>
            <a:r>
              <a:rPr sz="1400" u="sng" spc="-114" dirty="0">
                <a:solidFill>
                  <a:srgbClr val="305F8B"/>
                </a:solidFill>
                <a:cs typeface="Times New Roman" panose="02020603050405020304" pitchFamily="18" charset="0"/>
              </a:rPr>
              <a:t>19</a:t>
            </a:r>
            <a:endParaRPr sz="1400" u="sng" dirty="0"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8:00</a:t>
            </a:r>
            <a:r>
              <a:rPr sz="900" b="1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Whitney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Hauser, </a:t>
            </a:r>
            <a:r>
              <a:rPr lang="en-US"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O.D.</a:t>
            </a:r>
          </a:p>
          <a:p>
            <a:pPr marL="12700" marR="5080">
              <a:lnSpc>
                <a:spcPct val="100000"/>
              </a:lnSpc>
            </a:pPr>
            <a:r>
              <a:rPr sz="900" spc="5" dirty="0" smtClean="0">
                <a:solidFill>
                  <a:srgbClr val="231F20"/>
                </a:solidFill>
                <a:latin typeface="Calibri"/>
                <a:cs typeface="Calibri"/>
              </a:rPr>
              <a:t>Ocular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Surface Disease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Innovations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Clinical</a:t>
            </a:r>
            <a:r>
              <a:rPr sz="900" spc="-11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Care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</a:t>
            </a:r>
            <a:r>
              <a:rPr sz="900" spc="-1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900" spc="-1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20" smtClean="0">
                <a:solidFill>
                  <a:srgbClr val="231F20"/>
                </a:solidFill>
                <a:latin typeface="Calibri"/>
                <a:cs typeface="Calibri"/>
              </a:rPr>
              <a:t>48951-AS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2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5950" y="3144124"/>
            <a:ext cx="1344930" cy="89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10:00</a:t>
            </a:r>
            <a:r>
              <a:rPr sz="9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David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Mills, </a:t>
            </a:r>
            <a:r>
              <a:rPr lang="en-US" sz="900" spc="-15" dirty="0" smtClean="0">
                <a:solidFill>
                  <a:srgbClr val="231F20"/>
                </a:solidFill>
                <a:latin typeface="Calibri"/>
                <a:cs typeface="Calibri"/>
              </a:rPr>
              <a:t> M.D.</a:t>
            </a:r>
          </a:p>
          <a:p>
            <a:pPr marL="12700">
              <a:lnSpc>
                <a:spcPct val="100000"/>
              </a:lnSpc>
            </a:pPr>
            <a:r>
              <a:rPr lang="en-US" sz="900" dirty="0" smtClean="0">
                <a:solidFill>
                  <a:srgbClr val="231F20"/>
                </a:solidFill>
                <a:latin typeface="Calibri"/>
                <a:cs typeface="Calibri"/>
              </a:rPr>
              <a:t>Don’t Cry Over the Tearing Patient</a:t>
            </a:r>
            <a:endParaRPr sz="900" dirty="0">
              <a:latin typeface="Calibri"/>
              <a:cs typeface="Calibri"/>
            </a:endParaRPr>
          </a:p>
          <a:p>
            <a:pPr marL="12700"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ID</a:t>
            </a:r>
            <a:r>
              <a:rPr lang="en-US"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lang="en-US" sz="900" dirty="0" smtClean="0"/>
              <a:t>52863-AS</a:t>
            </a:r>
            <a:endParaRPr lang="en-US" sz="900" dirty="0"/>
          </a:p>
          <a:p>
            <a:pPr marL="12700">
              <a:lnSpc>
                <a:spcPct val="100000"/>
              </a:lnSpc>
            </a:pPr>
            <a:r>
              <a:rPr sz="900" b="1" spc="30" dirty="0" smtClean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3389" y="4051563"/>
            <a:ext cx="1228090" cy="93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11:00</a:t>
            </a:r>
            <a:r>
              <a:rPr sz="900" b="1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Jim</a:t>
            </a:r>
            <a:r>
              <a:rPr sz="9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Grue</a:t>
            </a:r>
            <a:r>
              <a:rPr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lang="en-US"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 O.D.</a:t>
            </a:r>
          </a:p>
          <a:p>
            <a:pPr marL="12700">
              <a:lnSpc>
                <a:spcPct val="100000"/>
              </a:lnSpc>
            </a:pPr>
            <a:r>
              <a:rPr sz="900" spc="5" dirty="0" smtClean="0">
                <a:solidFill>
                  <a:srgbClr val="231F20"/>
                </a:solidFill>
                <a:latin typeface="Calibri"/>
                <a:cs typeface="Calibri"/>
              </a:rPr>
              <a:t>Trump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Eye Care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20" dirty="0" smtClean="0">
                <a:solidFill>
                  <a:srgbClr val="231F20"/>
                </a:solidFill>
                <a:latin typeface="Calibri"/>
                <a:cs typeface="Calibri"/>
              </a:rPr>
              <a:t>52828-PM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68518" y="2237461"/>
            <a:ext cx="2066925" cy="2595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b="1" u="sng" spc="25" dirty="0" smtClean="0">
                <a:solidFill>
                  <a:srgbClr val="231F20"/>
                </a:solidFill>
                <a:latin typeface="Calibri"/>
                <a:cs typeface="Calibri"/>
              </a:rPr>
              <a:t>EXTRA CLASSES  (Additional Charges)</a:t>
            </a:r>
          </a:p>
          <a:p>
            <a:pPr marL="12700">
              <a:lnSpc>
                <a:spcPct val="100000"/>
              </a:lnSpc>
            </a:pPr>
            <a:endParaRPr lang="en-US" sz="900" b="1" spc="25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1:00</a:t>
            </a:r>
            <a:r>
              <a:rPr sz="900" b="1" spc="-11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dirty="0" smtClean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r>
              <a:rPr lang="en-US" sz="900" b="1" dirty="0" smtClean="0">
                <a:solidFill>
                  <a:srgbClr val="231F20"/>
                </a:solidFill>
                <a:latin typeface="Calibri"/>
                <a:cs typeface="Calibri"/>
              </a:rPr>
              <a:t>-3:00PM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Scott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Ensor, </a:t>
            </a:r>
            <a:r>
              <a:rPr sz="900" spc="-5" dirty="0" smtClean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lang="en-US" sz="900" spc="-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5" dirty="0" smtClean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lang="en-US" sz="900" spc="-5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5" dirty="0" smtClean="0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sz="900" spc="-20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lang="en-US" sz="900" spc="-2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0" dirty="0" smtClean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en-US" sz="900" spc="-20" dirty="0" smtClean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lang="en-US" sz="900" b="1" spc="-20" dirty="0" smtClean="0">
                <a:solidFill>
                  <a:srgbClr val="231F20"/>
                </a:solidFill>
                <a:latin typeface="Calibri"/>
                <a:cs typeface="Calibri"/>
              </a:rPr>
              <a:t> ($75 Payable to SCO)</a:t>
            </a:r>
          </a:p>
          <a:p>
            <a:pPr marL="12700">
              <a:lnSpc>
                <a:spcPct val="100000"/>
              </a:lnSpc>
            </a:pPr>
            <a:r>
              <a:rPr lang="en-US" sz="900" dirty="0" smtClean="0"/>
              <a:t>“</a:t>
            </a:r>
            <a:r>
              <a:rPr lang="en-US" sz="900" dirty="0"/>
              <a:t>Rational Prescribing and Drug Diversion” A REQUIRED COURSE FOR TENNESSEE OPTOMETRISTS offered by </a:t>
            </a:r>
            <a:r>
              <a:rPr lang="en-US" sz="900" i="1" dirty="0"/>
              <a:t>Southern College of Optometry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COPE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ID: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900" spc="20" dirty="0" smtClean="0">
                <a:solidFill>
                  <a:srgbClr val="231F20"/>
                </a:solidFill>
                <a:latin typeface="Calibri"/>
                <a:cs typeface="Calibri"/>
              </a:rPr>
              <a:t>4402-EJ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155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Hours: </a:t>
            </a:r>
            <a:r>
              <a:rPr sz="900" b="1" spc="40" dirty="0" smtClean="0">
                <a:solidFill>
                  <a:srgbClr val="5C8FDC"/>
                </a:solidFill>
                <a:latin typeface="Calibri"/>
                <a:cs typeface="Calibri"/>
              </a:rPr>
              <a:t>2</a:t>
            </a:r>
            <a:endParaRPr lang="en-US" sz="900" b="1" spc="40" dirty="0" smtClean="0">
              <a:solidFill>
                <a:srgbClr val="5C8FDC"/>
              </a:solidFill>
              <a:latin typeface="Calibri"/>
              <a:cs typeface="Calibri"/>
            </a:endParaRPr>
          </a:p>
          <a:p>
            <a:pPr marL="12700"/>
            <a:r>
              <a:rPr lang="en-US" sz="900" b="1" dirty="0"/>
              <a:t>Register </a:t>
            </a:r>
            <a:r>
              <a:rPr lang="en-US" sz="900" b="1" dirty="0" smtClean="0"/>
              <a:t>at http://www.cvenet.com/d/fvqggw or </a:t>
            </a:r>
            <a:r>
              <a:rPr lang="en-US" sz="900" b="1" dirty="0"/>
              <a:t>contact Jeanie Snider @ </a:t>
            </a:r>
            <a:r>
              <a:rPr lang="en-US" sz="900" b="1" dirty="0" err="1" smtClean="0"/>
              <a:t>jsnider@sco.edu</a:t>
            </a:r>
            <a:r>
              <a:rPr lang="en-US" sz="900" b="1" u="sng" dirty="0" err="1" smtClean="0">
                <a:hlinkClick r:id="rId2"/>
              </a:rPr>
              <a:t>jsnider@sco.edu</a:t>
            </a:r>
            <a:r>
              <a:rPr lang="en-US" sz="900" b="1" dirty="0" smtClean="0"/>
              <a:t>  </a:t>
            </a:r>
            <a:endParaRPr lang="en-US" sz="900" dirty="0" smtClean="0"/>
          </a:p>
          <a:p>
            <a:pPr marL="12700"/>
            <a:r>
              <a:rPr sz="900" spc="-85" dirty="0" smtClean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</a:t>
            </a:r>
            <a:endParaRPr lang="en-US" sz="900" spc="-85" dirty="0" smtClean="0">
              <a:solidFill>
                <a:srgbClr val="B5D556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b="1" spc="25" dirty="0" smtClean="0">
                <a:solidFill>
                  <a:srgbClr val="231F20"/>
                </a:solidFill>
                <a:latin typeface="Calibri"/>
                <a:cs typeface="Calibri"/>
              </a:rPr>
              <a:t>8:00</a:t>
            </a:r>
            <a:r>
              <a:rPr sz="900" b="1" spc="-11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 smtClean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r>
              <a:rPr lang="en-US" sz="900" b="1" spc="10" dirty="0" smtClean="0">
                <a:solidFill>
                  <a:srgbClr val="231F20"/>
                </a:solidFill>
                <a:latin typeface="Calibri"/>
                <a:cs typeface="Calibri"/>
              </a:rPr>
              <a:t>-12:00PM</a:t>
            </a:r>
            <a:endParaRPr sz="9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25" dirty="0" smtClean="0">
                <a:solidFill>
                  <a:srgbClr val="231F20"/>
                </a:solidFill>
                <a:latin typeface="Calibri"/>
                <a:cs typeface="Calibri"/>
              </a:rPr>
              <a:t>Angie</a:t>
            </a:r>
            <a:r>
              <a:rPr sz="900" spc="-15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Printup, </a:t>
            </a:r>
            <a:r>
              <a:rPr lang="en-US" sz="900" dirty="0" smtClean="0">
                <a:solidFill>
                  <a:srgbClr val="231F20"/>
                </a:solidFill>
                <a:latin typeface="Calibri"/>
                <a:cs typeface="Calibri"/>
              </a:rPr>
              <a:t>M.S.   </a:t>
            </a:r>
            <a:r>
              <a:rPr lang="en-US" sz="900" b="1" dirty="0" smtClean="0">
                <a:solidFill>
                  <a:srgbClr val="231F20"/>
                </a:solidFill>
                <a:latin typeface="Calibri"/>
                <a:cs typeface="Calibri"/>
              </a:rPr>
              <a:t>($55 Payable to SECF)</a:t>
            </a:r>
          </a:p>
          <a:p>
            <a:pPr marL="12700">
              <a:lnSpc>
                <a:spcPct val="100000"/>
              </a:lnSpc>
            </a:pPr>
            <a:r>
              <a:rPr sz="900" spc="15" dirty="0" smtClean="0">
                <a:solidFill>
                  <a:srgbClr val="231F20"/>
                </a:solidFill>
                <a:latin typeface="Calibri"/>
                <a:cs typeface="Calibri"/>
              </a:rPr>
              <a:t>CPR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Course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644" y="390525"/>
            <a:ext cx="428371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100" b="1" spc="-235" dirty="0">
                <a:solidFill>
                  <a:srgbClr val="305F8B"/>
                </a:solidFill>
                <a:latin typeface="Calibri"/>
                <a:cs typeface="Calibri"/>
              </a:rPr>
              <a:t>Welcome </a:t>
            </a:r>
            <a:r>
              <a:rPr sz="2100" b="1" spc="-160" dirty="0">
                <a:solidFill>
                  <a:srgbClr val="305F8B"/>
                </a:solidFill>
                <a:latin typeface="Calibri"/>
                <a:cs typeface="Calibri"/>
              </a:rPr>
              <a:t>to </a:t>
            </a:r>
            <a:r>
              <a:rPr sz="2100" b="1" spc="-140" dirty="0">
                <a:solidFill>
                  <a:srgbClr val="305F8B"/>
                </a:solidFill>
                <a:latin typeface="Calibri"/>
                <a:cs typeface="Calibri"/>
              </a:rPr>
              <a:t>the </a:t>
            </a:r>
            <a:r>
              <a:rPr sz="2100" b="1" spc="-120" dirty="0">
                <a:solidFill>
                  <a:srgbClr val="305F8B"/>
                </a:solidFill>
                <a:latin typeface="Calibri"/>
                <a:cs typeface="Calibri"/>
              </a:rPr>
              <a:t>Surgical </a:t>
            </a:r>
            <a:r>
              <a:rPr sz="2100" b="1" spc="-204" dirty="0">
                <a:solidFill>
                  <a:srgbClr val="305F8B"/>
                </a:solidFill>
                <a:latin typeface="Calibri"/>
                <a:cs typeface="Calibri"/>
              </a:rPr>
              <a:t>Eye </a:t>
            </a:r>
            <a:r>
              <a:rPr sz="2100" b="1" spc="-190" dirty="0">
                <a:solidFill>
                  <a:srgbClr val="305F8B"/>
                </a:solidFill>
                <a:latin typeface="Calibri"/>
                <a:cs typeface="Calibri"/>
              </a:rPr>
              <a:t>Care </a:t>
            </a:r>
            <a:r>
              <a:rPr sz="2100" b="1" spc="-180" dirty="0">
                <a:solidFill>
                  <a:srgbClr val="305F8B"/>
                </a:solidFill>
                <a:latin typeface="Calibri"/>
                <a:cs typeface="Calibri"/>
              </a:rPr>
              <a:t>Foundation’s  </a:t>
            </a:r>
            <a:r>
              <a:rPr sz="2100" b="1" spc="-145" dirty="0">
                <a:solidFill>
                  <a:srgbClr val="305F8B"/>
                </a:solidFill>
                <a:latin typeface="Calibri"/>
                <a:cs typeface="Calibri"/>
              </a:rPr>
              <a:t>12th </a:t>
            </a:r>
            <a:r>
              <a:rPr sz="2100" b="1" spc="-170" dirty="0">
                <a:solidFill>
                  <a:srgbClr val="305F8B"/>
                </a:solidFill>
                <a:latin typeface="Calibri"/>
                <a:cs typeface="Calibri"/>
              </a:rPr>
              <a:t>Annual </a:t>
            </a:r>
            <a:r>
              <a:rPr sz="2100" b="1" spc="-145" dirty="0">
                <a:solidFill>
                  <a:srgbClr val="305F8B"/>
                </a:solidFill>
                <a:latin typeface="Calibri"/>
                <a:cs typeface="Calibri"/>
              </a:rPr>
              <a:t>Continuing </a:t>
            </a:r>
            <a:r>
              <a:rPr sz="2100" b="1" spc="-160" dirty="0">
                <a:solidFill>
                  <a:srgbClr val="305F8B"/>
                </a:solidFill>
                <a:latin typeface="Calibri"/>
                <a:cs typeface="Calibri"/>
              </a:rPr>
              <a:t>Education</a:t>
            </a:r>
            <a:r>
              <a:rPr sz="2100" b="1" spc="-17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2100" b="1" spc="-160" dirty="0">
                <a:solidFill>
                  <a:srgbClr val="305F8B"/>
                </a:solidFill>
                <a:latin typeface="Calibri"/>
                <a:cs typeface="Calibri"/>
              </a:rPr>
              <a:t>Seminar.</a:t>
            </a:r>
            <a:endParaRPr sz="2100" dirty="0">
              <a:latin typeface="Calibri"/>
              <a:cs typeface="Calibri"/>
            </a:endParaRPr>
          </a:p>
          <a:p>
            <a:pPr marL="12700" marR="158750">
              <a:lnSpc>
                <a:spcPct val="100000"/>
              </a:lnSpc>
              <a:spcBef>
                <a:spcPts val="209"/>
              </a:spcBef>
            </a:pP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We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excited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offer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opportunity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earn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CE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credits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convenient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comfortable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environment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during </a:t>
            </a:r>
            <a:r>
              <a:rPr lang="en-US" sz="900" spc="10" dirty="0" smtClean="0">
                <a:solidFill>
                  <a:srgbClr val="231F20"/>
                </a:solidFill>
                <a:latin typeface="Calibri"/>
                <a:cs typeface="Calibri"/>
              </a:rPr>
              <a:t>our exclusive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three-day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seminar.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9499" y="5109108"/>
            <a:ext cx="2526665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70" dirty="0">
                <a:solidFill>
                  <a:srgbClr val="B5D556"/>
                </a:solidFill>
                <a:latin typeface="Calibri"/>
                <a:cs typeface="Calibri"/>
              </a:rPr>
              <a:t>TECHNICIAN/STAFF</a:t>
            </a:r>
            <a:r>
              <a:rPr sz="1400" b="1" spc="-60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105" dirty="0">
                <a:solidFill>
                  <a:srgbClr val="B5D556"/>
                </a:solidFill>
                <a:latin typeface="Calibri"/>
                <a:cs typeface="Calibri"/>
              </a:rPr>
              <a:t>SCHEDULE  </a:t>
            </a:r>
            <a:r>
              <a:rPr sz="1400" b="1" spc="35" dirty="0">
                <a:solidFill>
                  <a:srgbClr val="B5D556"/>
                </a:solidFill>
                <a:latin typeface="Calibri"/>
                <a:cs typeface="Calibri"/>
              </a:rPr>
              <a:t>SATURDAY, </a:t>
            </a:r>
            <a:r>
              <a:rPr sz="1400" b="1" spc="75" dirty="0">
                <a:solidFill>
                  <a:srgbClr val="B5D556"/>
                </a:solidFill>
                <a:latin typeface="Calibri"/>
                <a:cs typeface="Calibri"/>
              </a:rPr>
              <a:t>FEBRUARY</a:t>
            </a:r>
            <a:r>
              <a:rPr sz="1400" b="1" spc="-90" dirty="0">
                <a:solidFill>
                  <a:srgbClr val="B5D556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B5D556"/>
                </a:solidFill>
                <a:latin typeface="Calibri"/>
                <a:cs typeface="Calibri"/>
              </a:rPr>
              <a:t>18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61802" y="1260434"/>
            <a:ext cx="4197350" cy="116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tabLst>
                <a:tab pos="4173220" algn="l"/>
              </a:tabLst>
            </a:pP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Name </a:t>
            </a:r>
            <a:r>
              <a:rPr sz="900" u="sng" spc="15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Company </a:t>
            </a:r>
            <a:r>
              <a:rPr sz="900" u="sng" spc="2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Mailing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Address </a:t>
            </a:r>
            <a:r>
              <a:rPr sz="900" spc="-120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900" spc="-120" dirty="0">
                <a:solidFill>
                  <a:srgbClr val="231F20"/>
                </a:solidFill>
                <a:latin typeface="MS UI Gothic"/>
                <a:cs typeface="MS UI Gothic"/>
              </a:rPr>
              <a:t>❑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Residence </a:t>
            </a:r>
            <a:r>
              <a:rPr sz="900" spc="-220" dirty="0">
                <a:solidFill>
                  <a:srgbClr val="231F20"/>
                </a:solidFill>
                <a:latin typeface="MS UI Gothic"/>
                <a:cs typeface="MS UI Gothic"/>
              </a:rPr>
              <a:t>❑ </a:t>
            </a:r>
            <a:r>
              <a:rPr sz="900" spc="-170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Business)</a:t>
            </a:r>
            <a:endParaRPr sz="900" dirty="0">
              <a:latin typeface="Calibri"/>
              <a:cs typeface="Calibri"/>
            </a:endParaRPr>
          </a:p>
          <a:p>
            <a:pPr marL="12700" marR="5080" algn="just">
              <a:lnSpc>
                <a:spcPct val="120400"/>
              </a:lnSpc>
              <a:tabLst>
                <a:tab pos="2186305" algn="l"/>
                <a:tab pos="2483485" algn="l"/>
                <a:tab pos="3183890" algn="l"/>
                <a:tab pos="4173220" algn="l"/>
              </a:tabLst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City</a:t>
            </a:r>
            <a:r>
              <a:rPr sz="900" u="sng" spc="10" dirty="0">
                <a:solidFill>
                  <a:srgbClr val="231F20"/>
                </a:solidFill>
                <a:latin typeface="Calibri"/>
                <a:cs typeface="Calibri"/>
              </a:rPr>
              <a:t> 	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 	</a:t>
            </a:r>
            <a:r>
              <a:rPr sz="900" spc="35" dirty="0">
                <a:solidFill>
                  <a:srgbClr val="231F20"/>
                </a:solidFill>
                <a:latin typeface="Calibri"/>
                <a:cs typeface="Calibri"/>
              </a:rPr>
              <a:t>Zip </a:t>
            </a:r>
            <a:r>
              <a:rPr sz="900" u="sng" spc="35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Office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Phone</a:t>
            </a:r>
            <a:r>
              <a:rPr sz="900" u="sng" spc="15" dirty="0">
                <a:solidFill>
                  <a:srgbClr val="231F20"/>
                </a:solidFill>
                <a:latin typeface="Calibri"/>
                <a:cs typeface="Calibri"/>
              </a:rPr>
              <a:t> 	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Cell</a:t>
            </a:r>
            <a:r>
              <a:rPr sz="9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Phone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Emergency</a:t>
            </a:r>
            <a:r>
              <a:rPr sz="9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Contact </a:t>
            </a:r>
            <a:r>
              <a:rPr sz="90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		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Email</a:t>
            </a:r>
            <a:r>
              <a:rPr sz="900" u="sng" spc="5" dirty="0">
                <a:solidFill>
                  <a:srgbClr val="231F20"/>
                </a:solidFill>
                <a:latin typeface="Calibri"/>
                <a:cs typeface="Calibri"/>
              </a:rPr>
              <a:t> 	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Phone</a:t>
            </a: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61802" y="2609215"/>
            <a:ext cx="4197350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bringing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guest?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Yes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</a:t>
            </a:r>
            <a:r>
              <a:rPr sz="900" spc="-114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endParaRPr sz="900" dirty="0">
              <a:latin typeface="Calibri"/>
              <a:cs typeface="Calibri"/>
            </a:endParaRPr>
          </a:p>
          <a:p>
            <a:pPr marL="12700" marR="5080" algn="just">
              <a:lnSpc>
                <a:spcPct val="120400"/>
              </a:lnSpc>
              <a:tabLst>
                <a:tab pos="2186305" algn="l"/>
                <a:tab pos="4173220" algn="l"/>
              </a:tabLst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Guest</a:t>
            </a:r>
            <a:r>
              <a:rPr sz="9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Name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Address </a:t>
            </a:r>
            <a:r>
              <a:rPr sz="900" u="sng" spc="5" dirty="0">
                <a:solidFill>
                  <a:srgbClr val="231F20"/>
                </a:solidFill>
                <a:latin typeface="Calibri"/>
                <a:cs typeface="Calibri"/>
              </a:rPr>
              <a:t>	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Email</a:t>
            </a:r>
            <a:r>
              <a:rPr sz="900" u="sng" spc="5" dirty="0">
                <a:solidFill>
                  <a:srgbClr val="231F20"/>
                </a:solidFill>
                <a:latin typeface="Calibri"/>
                <a:cs typeface="Calibri"/>
              </a:rPr>
              <a:t> 	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Phone</a:t>
            </a:r>
            <a:r>
              <a:rPr sz="9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61800" y="3406734"/>
            <a:ext cx="419735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0500">
              <a:lnSpc>
                <a:spcPct val="120400"/>
              </a:lnSpc>
            </a:pP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guest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attending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Afternoon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Beauty</a:t>
            </a:r>
            <a:r>
              <a:rPr sz="9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Tea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Event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Dr.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Anne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Rowland,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Saturday,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February 18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12:00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PM?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Yes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</a:t>
            </a:r>
            <a:r>
              <a:rPr sz="900" spc="-120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4184015" algn="l"/>
              </a:tabLst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Attendee(s):  </a:t>
            </a:r>
            <a:r>
              <a:rPr sz="1350" u="sng" spc="-22" baseline="308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50" u="sng" baseline="3086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endParaRPr sz="1350" baseline="3086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61802" y="4067173"/>
            <a:ext cx="391541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Please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choose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your professional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classification: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Optometrist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Ophthalmologist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Optometric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Resident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Technician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</a:t>
            </a:r>
            <a:r>
              <a:rPr sz="900" spc="-180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Staff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61800" y="4478654"/>
            <a:ext cx="3945254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Demographic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collected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SECF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better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serve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needs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our  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continuing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r>
              <a:rPr sz="900" i="1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events.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61800" y="4918034"/>
            <a:ext cx="419735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400"/>
              </a:lnSpc>
              <a:tabLst>
                <a:tab pos="4173220" algn="l"/>
              </a:tabLst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OE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Tracker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Number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Optometry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School</a:t>
            </a:r>
            <a:r>
              <a:rPr sz="9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Attended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(Attending) </a:t>
            </a:r>
            <a:r>
              <a:rPr sz="9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Gender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Male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</a:t>
            </a:r>
            <a:r>
              <a:rPr sz="900" spc="-165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Female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61802" y="5578473"/>
            <a:ext cx="324231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Age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Group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21-25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26-36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37-47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48-58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59-69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over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70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61802" y="5852793"/>
            <a:ext cx="385381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Which days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you plan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attend the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CE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Event?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Friday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Saturday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 </a:t>
            </a:r>
            <a:r>
              <a:rPr sz="900" spc="-114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Sunday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61802" y="6142354"/>
            <a:ext cx="238061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Yes!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plan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attend the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Friday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afternoon</a:t>
            </a:r>
            <a:r>
              <a:rPr sz="9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mixer.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61802" y="6416673"/>
            <a:ext cx="4225925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12590" algn="l"/>
              </a:tabLst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How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many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years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have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attended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SECF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Annual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Continuing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Seminar?</a:t>
            </a:r>
            <a:r>
              <a:rPr sz="9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61802" y="6690993"/>
            <a:ext cx="3999229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Please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select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one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lunch</a:t>
            </a:r>
            <a:r>
              <a:rPr sz="900" spc="-1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option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below.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Dry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Rub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Smoked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Brisket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Southern Style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Fried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Chicken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Vegetarian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</a:t>
            </a:r>
            <a:r>
              <a:rPr sz="900" spc="-204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Kosher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61802" y="7132955"/>
            <a:ext cx="4182745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Please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check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all that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may</a:t>
            </a:r>
            <a:r>
              <a:rPr sz="900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apply: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195" dirty="0">
                <a:solidFill>
                  <a:srgbClr val="231F20"/>
                </a:solidFill>
                <a:latin typeface="MS UI Gothic"/>
                <a:cs typeface="MS UI Gothic"/>
              </a:rPr>
              <a:t>❑ </a:t>
            </a:r>
            <a:r>
              <a:rPr sz="900" spc="-155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wish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join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SECF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E-Newsletter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List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195" dirty="0">
                <a:solidFill>
                  <a:srgbClr val="231F20"/>
                </a:solidFill>
                <a:latin typeface="MS UI Gothic"/>
                <a:cs typeface="MS UI Gothic"/>
              </a:rPr>
              <a:t>❑ </a:t>
            </a:r>
            <a:r>
              <a:rPr sz="900" spc="-140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require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special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assistance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accordance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Americans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Disabilities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Act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(ADA)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861802" y="7767955"/>
            <a:ext cx="419735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  <a:tabLst>
                <a:tab pos="2934970" algn="l"/>
              </a:tabLst>
            </a:pP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I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Am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Paying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by: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VISA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 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Mastercard  </a:t>
            </a:r>
            <a:r>
              <a:rPr sz="900" spc="-185" dirty="0">
                <a:solidFill>
                  <a:srgbClr val="231F20"/>
                </a:solidFill>
                <a:latin typeface="MS UI Gothic"/>
                <a:cs typeface="MS UI Gothic"/>
              </a:rPr>
              <a:t>❑</a:t>
            </a:r>
            <a:r>
              <a:rPr sz="900" spc="-150" dirty="0">
                <a:solidFill>
                  <a:srgbClr val="231F20"/>
                </a:solidFill>
                <a:latin typeface="MS UI Gothic"/>
                <a:cs typeface="MS UI Gothic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Check</a:t>
            </a:r>
            <a:r>
              <a:rPr sz="90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#</a:t>
            </a:r>
            <a:r>
              <a:rPr sz="900" u="sng" spc="-5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endParaRPr lang="en-US" sz="900" u="sng" spc="-5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tabLst>
                <a:tab pos="2934970" algn="l"/>
              </a:tabLst>
            </a:pPr>
            <a:r>
              <a:rPr sz="900" spc="15" dirty="0" smtClean="0">
                <a:solidFill>
                  <a:srgbClr val="231F20"/>
                </a:solidFill>
                <a:latin typeface="Calibri"/>
                <a:cs typeface="Calibri"/>
              </a:rPr>
              <a:t>Card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# </a:t>
            </a:r>
            <a:r>
              <a:rPr sz="900" u="sng" spc="15" dirty="0">
                <a:solidFill>
                  <a:srgbClr val="231F20"/>
                </a:solidFill>
                <a:latin typeface="Calibri"/>
                <a:cs typeface="Calibri"/>
              </a:rPr>
              <a:t>	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lang="en-US" sz="9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tabLst>
                <a:tab pos="2934970" algn="l"/>
              </a:tabLst>
            </a:pPr>
            <a:r>
              <a:rPr sz="900" spc="5" dirty="0" smtClean="0">
                <a:solidFill>
                  <a:srgbClr val="231F20"/>
                </a:solidFill>
                <a:latin typeface="Calibri"/>
                <a:cs typeface="Calibri"/>
              </a:rPr>
              <a:t>Expiration</a:t>
            </a:r>
            <a:r>
              <a:rPr sz="900" spc="-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r>
              <a:rPr sz="900" u="sng" spc="5" dirty="0">
                <a:solidFill>
                  <a:srgbClr val="231F20"/>
                </a:solidFill>
                <a:latin typeface="Calibri"/>
                <a:cs typeface="Calibri"/>
              </a:rPr>
              <a:t> 	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CVV </a:t>
            </a:r>
            <a:r>
              <a:rPr sz="900" u="sng" spc="15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lang="en-US" sz="9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tabLst>
                <a:tab pos="2934970" algn="l"/>
              </a:tabLst>
            </a:pPr>
            <a:r>
              <a:rPr sz="900" spc="10" dirty="0" smtClean="0">
                <a:solidFill>
                  <a:srgbClr val="231F20"/>
                </a:solidFill>
                <a:latin typeface="Calibri"/>
                <a:cs typeface="Calibri"/>
              </a:rPr>
              <a:t>Name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as it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Appears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Card 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lang="en-US" sz="900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tabLst>
                <a:tab pos="2934970" algn="l"/>
              </a:tabLst>
            </a:pPr>
            <a:r>
              <a:rPr sz="900" spc="10" dirty="0" smtClean="0">
                <a:solidFill>
                  <a:srgbClr val="231F20"/>
                </a:solidFill>
                <a:latin typeface="Calibri"/>
                <a:cs typeface="Calibri"/>
              </a:rPr>
              <a:t>Card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Holder’s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Billing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Address</a:t>
            </a:r>
            <a:r>
              <a:rPr sz="900" u="sng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231F20"/>
                </a:solidFill>
                <a:latin typeface="Calibri"/>
                <a:cs typeface="Calibri"/>
              </a:rPr>
              <a:t>		</a:t>
            </a:r>
            <a:r>
              <a:rPr sz="900" u="sng" spc="-1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61802" y="8730574"/>
            <a:ext cx="419735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400"/>
              </a:lnSpc>
              <a:tabLst>
                <a:tab pos="4173220" algn="l"/>
              </a:tabLst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Signature </a:t>
            </a:r>
            <a:r>
              <a:rPr sz="900" u="sng" spc="1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(Signature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indicates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approval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charges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sz="9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account.)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61802" y="9205594"/>
            <a:ext cx="41763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SECF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may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record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photograph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part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all of this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event.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Registration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attendance 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this event constitutes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an agreement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by 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the registrant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SECF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use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distribute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photographs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audio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video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recordings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made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of the registrant 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during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event. 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Additionally, 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SECF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may provide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demographic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information to grantors of the 2017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Annual Continuing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Education Seminar 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which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supported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grant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20" dirty="0">
                <a:solidFill>
                  <a:srgbClr val="231F20"/>
                </a:solidFill>
                <a:latin typeface="Calibri"/>
                <a:cs typeface="Calibri"/>
              </a:rPr>
              <a:t>funding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from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Calibri"/>
                <a:cs typeface="Calibri"/>
              </a:rPr>
              <a:t>eye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care</a:t>
            </a:r>
            <a:r>
              <a:rPr sz="6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companies.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404475" y="0"/>
            <a:ext cx="0" cy="10058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0"/>
                </a:lnTo>
              </a:path>
            </a:pathLst>
          </a:custGeom>
          <a:ln w="6350">
            <a:solidFill>
              <a:srgbClr val="AFA4A5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0" y="9226092"/>
            <a:ext cx="10407650" cy="832485"/>
          </a:xfrm>
          <a:custGeom>
            <a:avLst/>
            <a:gdLst/>
            <a:ahLst/>
            <a:cxnLst/>
            <a:rect l="l" t="t" r="r" b="b"/>
            <a:pathLst>
              <a:path w="10407650" h="832484">
                <a:moveTo>
                  <a:pt x="0" y="832307"/>
                </a:moveTo>
                <a:lnTo>
                  <a:pt x="10407650" y="832307"/>
                </a:lnTo>
                <a:lnTo>
                  <a:pt x="10407650" y="0"/>
                </a:lnTo>
                <a:lnTo>
                  <a:pt x="0" y="0"/>
                </a:lnTo>
                <a:lnTo>
                  <a:pt x="0" y="832307"/>
                </a:lnTo>
                <a:close/>
              </a:path>
            </a:pathLst>
          </a:custGeom>
          <a:solidFill>
            <a:srgbClr val="B5E65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0" y="9226092"/>
            <a:ext cx="3328670" cy="832485"/>
          </a:xfrm>
          <a:custGeom>
            <a:avLst/>
            <a:gdLst/>
            <a:ahLst/>
            <a:cxnLst/>
            <a:rect l="l" t="t" r="r" b="b"/>
            <a:pathLst>
              <a:path w="3328670" h="832484">
                <a:moveTo>
                  <a:pt x="2942234" y="0"/>
                </a:moveTo>
                <a:lnTo>
                  <a:pt x="0" y="0"/>
                </a:lnTo>
                <a:lnTo>
                  <a:pt x="0" y="832307"/>
                </a:lnTo>
                <a:lnTo>
                  <a:pt x="3328416" y="832307"/>
                </a:lnTo>
                <a:lnTo>
                  <a:pt x="2942234" y="0"/>
                </a:lnTo>
                <a:close/>
              </a:path>
            </a:pathLst>
          </a:custGeom>
          <a:solidFill>
            <a:srgbClr val="305F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5656579" y="9448800"/>
            <a:ext cx="40081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305F8B"/>
                </a:solidFill>
                <a:latin typeface="Calibri"/>
                <a:cs typeface="Calibri"/>
              </a:rPr>
              <a:t>Book</a:t>
            </a:r>
            <a:r>
              <a:rPr sz="1200" b="1" spc="-8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305F8B"/>
                </a:solidFill>
                <a:latin typeface="Calibri"/>
                <a:cs typeface="Calibri"/>
              </a:rPr>
              <a:t>Your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305F8B"/>
                </a:solidFill>
                <a:latin typeface="Calibri"/>
                <a:cs typeface="Calibri"/>
              </a:rPr>
              <a:t>Room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25" dirty="0">
                <a:solidFill>
                  <a:srgbClr val="305F8B"/>
                </a:solidFill>
                <a:latin typeface="Calibri"/>
                <a:cs typeface="Calibri"/>
              </a:rPr>
              <a:t>At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35" dirty="0">
                <a:solidFill>
                  <a:srgbClr val="305F8B"/>
                </a:solidFill>
                <a:latin typeface="Calibri"/>
                <a:cs typeface="Calibri"/>
              </a:rPr>
              <a:t>the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305F8B"/>
                </a:solidFill>
                <a:latin typeface="Calibri"/>
                <a:cs typeface="Calibri"/>
              </a:rPr>
              <a:t>Beautiful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305F8B"/>
                </a:solidFill>
                <a:latin typeface="Calibri"/>
                <a:cs typeface="Calibri"/>
              </a:rPr>
              <a:t>Guest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305F8B"/>
                </a:solidFill>
                <a:latin typeface="Calibri"/>
                <a:cs typeface="Calibri"/>
              </a:rPr>
              <a:t>House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25" dirty="0">
                <a:solidFill>
                  <a:srgbClr val="305F8B"/>
                </a:solidFill>
                <a:latin typeface="Calibri"/>
                <a:cs typeface="Calibri"/>
              </a:rPr>
              <a:t>at</a:t>
            </a:r>
            <a:r>
              <a:rPr sz="12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305F8B"/>
                </a:solidFill>
                <a:latin typeface="Calibri"/>
                <a:cs typeface="Calibri"/>
              </a:rPr>
              <a:t>Graceland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98243" y="9410320"/>
            <a:ext cx="855344" cy="271145"/>
          </a:xfrm>
          <a:custGeom>
            <a:avLst/>
            <a:gdLst/>
            <a:ahLst/>
            <a:cxnLst/>
            <a:rect l="l" t="t" r="r" b="b"/>
            <a:pathLst>
              <a:path w="855344" h="271145">
                <a:moveTo>
                  <a:pt x="498480" y="63855"/>
                </a:moveTo>
                <a:lnTo>
                  <a:pt x="326326" y="63855"/>
                </a:lnTo>
                <a:lnTo>
                  <a:pt x="282246" y="102440"/>
                </a:lnTo>
                <a:lnTo>
                  <a:pt x="260206" y="130588"/>
                </a:lnTo>
                <a:lnTo>
                  <a:pt x="260206" y="156475"/>
                </a:lnTo>
                <a:lnTo>
                  <a:pt x="282246" y="188274"/>
                </a:lnTo>
                <a:lnTo>
                  <a:pt x="326326" y="234162"/>
                </a:lnTo>
                <a:lnTo>
                  <a:pt x="369000" y="265703"/>
                </a:lnTo>
                <a:lnTo>
                  <a:pt x="420674" y="270611"/>
                </a:lnTo>
                <a:lnTo>
                  <a:pt x="456691" y="267552"/>
                </a:lnTo>
                <a:lnTo>
                  <a:pt x="484081" y="260375"/>
                </a:lnTo>
                <a:lnTo>
                  <a:pt x="501500" y="253112"/>
                </a:lnTo>
                <a:lnTo>
                  <a:pt x="507606" y="249796"/>
                </a:lnTo>
                <a:lnTo>
                  <a:pt x="522222" y="241071"/>
                </a:lnTo>
                <a:lnTo>
                  <a:pt x="505237" y="241071"/>
                </a:lnTo>
                <a:lnTo>
                  <a:pt x="469003" y="239476"/>
                </a:lnTo>
                <a:lnTo>
                  <a:pt x="426931" y="226166"/>
                </a:lnTo>
                <a:lnTo>
                  <a:pt x="398991" y="226166"/>
                </a:lnTo>
                <a:lnTo>
                  <a:pt x="372899" y="208733"/>
                </a:lnTo>
                <a:lnTo>
                  <a:pt x="371864" y="207456"/>
                </a:lnTo>
                <a:lnTo>
                  <a:pt x="363916" y="203444"/>
                </a:lnTo>
                <a:lnTo>
                  <a:pt x="351966" y="189849"/>
                </a:lnTo>
                <a:lnTo>
                  <a:pt x="338366" y="166116"/>
                </a:lnTo>
                <a:lnTo>
                  <a:pt x="512910" y="166116"/>
                </a:lnTo>
                <a:lnTo>
                  <a:pt x="518699" y="160929"/>
                </a:lnTo>
                <a:lnTo>
                  <a:pt x="527119" y="124204"/>
                </a:lnTo>
                <a:lnTo>
                  <a:pt x="520080" y="95716"/>
                </a:lnTo>
                <a:lnTo>
                  <a:pt x="514070" y="84264"/>
                </a:lnTo>
                <a:lnTo>
                  <a:pt x="508222" y="74230"/>
                </a:lnTo>
                <a:lnTo>
                  <a:pt x="503672" y="68140"/>
                </a:lnTo>
                <a:lnTo>
                  <a:pt x="498480" y="63855"/>
                </a:lnTo>
                <a:close/>
              </a:path>
              <a:path w="855344" h="271145">
                <a:moveTo>
                  <a:pt x="567258" y="175818"/>
                </a:moveTo>
                <a:lnTo>
                  <a:pt x="533061" y="221253"/>
                </a:lnTo>
                <a:lnTo>
                  <a:pt x="505237" y="241071"/>
                </a:lnTo>
                <a:lnTo>
                  <a:pt x="522222" y="241071"/>
                </a:lnTo>
                <a:lnTo>
                  <a:pt x="534805" y="233559"/>
                </a:lnTo>
                <a:lnTo>
                  <a:pt x="550086" y="220441"/>
                </a:lnTo>
                <a:lnTo>
                  <a:pt x="559057" y="203444"/>
                </a:lnTo>
                <a:lnTo>
                  <a:pt x="567258" y="175818"/>
                </a:lnTo>
                <a:close/>
              </a:path>
              <a:path w="855344" h="271145">
                <a:moveTo>
                  <a:pt x="371864" y="207456"/>
                </a:moveTo>
                <a:lnTo>
                  <a:pt x="372899" y="208733"/>
                </a:lnTo>
                <a:lnTo>
                  <a:pt x="398991" y="226166"/>
                </a:lnTo>
                <a:lnTo>
                  <a:pt x="417641" y="223227"/>
                </a:lnTo>
                <a:lnTo>
                  <a:pt x="409575" y="220675"/>
                </a:lnTo>
                <a:lnTo>
                  <a:pt x="380894" y="212014"/>
                </a:lnTo>
                <a:lnTo>
                  <a:pt x="371864" y="207456"/>
                </a:lnTo>
                <a:close/>
              </a:path>
              <a:path w="855344" h="271145">
                <a:moveTo>
                  <a:pt x="417641" y="223227"/>
                </a:moveTo>
                <a:lnTo>
                  <a:pt x="398991" y="226166"/>
                </a:lnTo>
                <a:lnTo>
                  <a:pt x="426931" y="226166"/>
                </a:lnTo>
                <a:lnTo>
                  <a:pt x="417641" y="223227"/>
                </a:lnTo>
                <a:close/>
              </a:path>
              <a:path w="855344" h="271145">
                <a:moveTo>
                  <a:pt x="512910" y="166116"/>
                </a:moveTo>
                <a:lnTo>
                  <a:pt x="338366" y="166116"/>
                </a:lnTo>
                <a:lnTo>
                  <a:pt x="371864" y="207456"/>
                </a:lnTo>
                <a:lnTo>
                  <a:pt x="380894" y="212014"/>
                </a:lnTo>
                <a:lnTo>
                  <a:pt x="409575" y="220675"/>
                </a:lnTo>
                <a:lnTo>
                  <a:pt x="417641" y="223227"/>
                </a:lnTo>
                <a:lnTo>
                  <a:pt x="429761" y="221317"/>
                </a:lnTo>
                <a:lnTo>
                  <a:pt x="478332" y="197091"/>
                </a:lnTo>
                <a:lnTo>
                  <a:pt x="512910" y="166116"/>
                </a:lnTo>
                <a:close/>
              </a:path>
              <a:path w="855344" h="271145">
                <a:moveTo>
                  <a:pt x="425742" y="0"/>
                </a:moveTo>
                <a:lnTo>
                  <a:pt x="346939" y="4515"/>
                </a:lnTo>
                <a:lnTo>
                  <a:pt x="277041" y="16895"/>
                </a:lnTo>
                <a:lnTo>
                  <a:pt x="215752" y="35393"/>
                </a:lnTo>
                <a:lnTo>
                  <a:pt x="162778" y="58261"/>
                </a:lnTo>
                <a:lnTo>
                  <a:pt x="117823" y="83751"/>
                </a:lnTo>
                <a:lnTo>
                  <a:pt x="80593" y="110114"/>
                </a:lnTo>
                <a:lnTo>
                  <a:pt x="50793" y="135603"/>
                </a:lnTo>
                <a:lnTo>
                  <a:pt x="12305" y="176969"/>
                </a:lnTo>
                <a:lnTo>
                  <a:pt x="0" y="193865"/>
                </a:lnTo>
                <a:lnTo>
                  <a:pt x="50786" y="152151"/>
                </a:lnTo>
                <a:lnTo>
                  <a:pt x="90669" y="121942"/>
                </a:lnTo>
                <a:lnTo>
                  <a:pt x="125357" y="100962"/>
                </a:lnTo>
                <a:lnTo>
                  <a:pt x="201981" y="77594"/>
                </a:lnTo>
                <a:lnTo>
                  <a:pt x="255334" y="70658"/>
                </a:lnTo>
                <a:lnTo>
                  <a:pt x="326326" y="63855"/>
                </a:lnTo>
                <a:lnTo>
                  <a:pt x="498480" y="63855"/>
                </a:lnTo>
                <a:lnTo>
                  <a:pt x="498079" y="63524"/>
                </a:lnTo>
                <a:lnTo>
                  <a:pt x="489102" y="57912"/>
                </a:lnTo>
                <a:lnTo>
                  <a:pt x="756436" y="57912"/>
                </a:lnTo>
                <a:lnTo>
                  <a:pt x="748607" y="49959"/>
                </a:lnTo>
                <a:lnTo>
                  <a:pt x="693407" y="18206"/>
                </a:lnTo>
                <a:lnTo>
                  <a:pt x="616315" y="3932"/>
                </a:lnTo>
                <a:lnTo>
                  <a:pt x="564718" y="1165"/>
                </a:lnTo>
                <a:lnTo>
                  <a:pt x="501839" y="145"/>
                </a:lnTo>
                <a:lnTo>
                  <a:pt x="425742" y="0"/>
                </a:lnTo>
                <a:close/>
              </a:path>
              <a:path w="855344" h="271145">
                <a:moveTo>
                  <a:pt x="756436" y="57912"/>
                </a:moveTo>
                <a:lnTo>
                  <a:pt x="489102" y="57912"/>
                </a:lnTo>
                <a:lnTo>
                  <a:pt x="562935" y="63190"/>
                </a:lnTo>
                <a:lnTo>
                  <a:pt x="620168" y="68630"/>
                </a:lnTo>
                <a:lnTo>
                  <a:pt x="665093" y="75823"/>
                </a:lnTo>
                <a:lnTo>
                  <a:pt x="702002" y="86364"/>
                </a:lnTo>
                <a:lnTo>
                  <a:pt x="768933" y="123861"/>
                </a:lnTo>
                <a:lnTo>
                  <a:pt x="807539" y="154003"/>
                </a:lnTo>
                <a:lnTo>
                  <a:pt x="855294" y="193865"/>
                </a:lnTo>
                <a:lnTo>
                  <a:pt x="824245" y="145654"/>
                </a:lnTo>
                <a:lnTo>
                  <a:pt x="797406" y="106181"/>
                </a:lnTo>
                <a:lnTo>
                  <a:pt x="772839" y="74574"/>
                </a:lnTo>
                <a:lnTo>
                  <a:pt x="756436" y="5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5657722" y="428625"/>
            <a:ext cx="3324860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155" indent="-84455">
              <a:lnSpc>
                <a:spcPct val="100000"/>
              </a:lnSpc>
              <a:buChar char="•"/>
              <a:tabLst>
                <a:tab pos="97790" algn="l"/>
              </a:tabLst>
            </a:pP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Expand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your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knowledge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of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5C8FDC"/>
                </a:solidFill>
                <a:latin typeface="Calibri"/>
                <a:cs typeface="Calibri"/>
              </a:rPr>
              <a:t>cutting-edge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optometry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procedures</a:t>
            </a:r>
            <a:endParaRPr sz="900" dirty="0">
              <a:latin typeface="Calibri"/>
              <a:cs typeface="Calibri"/>
            </a:endParaRPr>
          </a:p>
          <a:p>
            <a:pPr marL="97155" indent="-84455">
              <a:lnSpc>
                <a:spcPct val="100000"/>
              </a:lnSpc>
              <a:buChar char="•"/>
              <a:tabLst>
                <a:tab pos="97790" algn="l"/>
              </a:tabLst>
            </a:pP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Advance your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clinical</a:t>
            </a:r>
            <a:r>
              <a:rPr sz="900" b="1" spc="-14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capabilities</a:t>
            </a:r>
            <a:endParaRPr sz="900" dirty="0">
              <a:latin typeface="Calibri"/>
              <a:cs typeface="Calibri"/>
            </a:endParaRPr>
          </a:p>
          <a:p>
            <a:pPr marL="97155" indent="-84455">
              <a:lnSpc>
                <a:spcPct val="100000"/>
              </a:lnSpc>
              <a:buChar char="•"/>
              <a:tabLst>
                <a:tab pos="97790" algn="l"/>
              </a:tabLst>
            </a:pPr>
            <a:r>
              <a:rPr sz="900" b="1" spc="35" dirty="0">
                <a:solidFill>
                  <a:srgbClr val="5C8FDC"/>
                </a:solidFill>
                <a:latin typeface="Calibri"/>
                <a:cs typeface="Calibri"/>
              </a:rPr>
              <a:t>Learn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from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preeminent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C8FDC"/>
                </a:solidFill>
                <a:latin typeface="Calibri"/>
                <a:cs typeface="Calibri"/>
              </a:rPr>
              <a:t>eye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5C8FDC"/>
                </a:solidFill>
                <a:latin typeface="Calibri"/>
                <a:cs typeface="Calibri"/>
              </a:rPr>
              <a:t>care</a:t>
            </a:r>
            <a:r>
              <a:rPr sz="900" b="1" spc="-2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leaders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57722" y="977265"/>
            <a:ext cx="1796414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b="1" spc="-20" dirty="0">
                <a:solidFill>
                  <a:srgbClr val="305F8B"/>
                </a:solidFill>
                <a:latin typeface="Calibri"/>
                <a:cs typeface="Calibri"/>
              </a:rPr>
              <a:t>We</a:t>
            </a:r>
            <a:r>
              <a:rPr sz="9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305F8B"/>
                </a:solidFill>
                <a:latin typeface="Calibri"/>
                <a:cs typeface="Calibri"/>
              </a:rPr>
              <a:t>know</a:t>
            </a:r>
            <a:r>
              <a:rPr sz="9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305F8B"/>
                </a:solidFill>
                <a:latin typeface="Calibri"/>
                <a:cs typeface="Calibri"/>
              </a:rPr>
              <a:t>you</a:t>
            </a:r>
            <a:r>
              <a:rPr sz="9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305F8B"/>
                </a:solidFill>
                <a:latin typeface="Calibri"/>
                <a:cs typeface="Calibri"/>
              </a:rPr>
              <a:t>will</a:t>
            </a:r>
            <a:r>
              <a:rPr sz="9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305F8B"/>
                </a:solidFill>
                <a:latin typeface="Calibri"/>
                <a:cs typeface="Calibri"/>
              </a:rPr>
              <a:t>find</a:t>
            </a:r>
            <a:r>
              <a:rPr sz="900" b="1" spc="-3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305F8B"/>
                </a:solidFill>
                <a:latin typeface="Calibri"/>
                <a:cs typeface="Calibri"/>
              </a:rPr>
              <a:t>tremendous  value</a:t>
            </a:r>
            <a:r>
              <a:rPr sz="900" b="1" spc="-3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305F8B"/>
                </a:solidFill>
                <a:latin typeface="Calibri"/>
                <a:cs typeface="Calibri"/>
              </a:rPr>
              <a:t>in</a:t>
            </a:r>
            <a:r>
              <a:rPr sz="900" b="1" spc="-3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305F8B"/>
                </a:solidFill>
                <a:latin typeface="Calibri"/>
                <a:cs typeface="Calibri"/>
              </a:rPr>
              <a:t>your</a:t>
            </a:r>
            <a:r>
              <a:rPr sz="900" b="1" spc="-3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305F8B"/>
                </a:solidFill>
                <a:latin typeface="Calibri"/>
                <a:cs typeface="Calibri"/>
              </a:rPr>
              <a:t>continuing</a:t>
            </a:r>
            <a:r>
              <a:rPr sz="900" b="1" spc="-30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305F8B"/>
                </a:solidFill>
                <a:latin typeface="Calibri"/>
                <a:cs typeface="Calibri"/>
              </a:rPr>
              <a:t>education  </a:t>
            </a:r>
            <a:r>
              <a:rPr sz="900" b="1" spc="25" dirty="0">
                <a:solidFill>
                  <a:srgbClr val="305F8B"/>
                </a:solidFill>
                <a:latin typeface="Calibri"/>
                <a:cs typeface="Calibri"/>
              </a:rPr>
              <a:t>experience with</a:t>
            </a:r>
            <a:r>
              <a:rPr sz="900" b="1" spc="-125" dirty="0">
                <a:solidFill>
                  <a:srgbClr val="305F8B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305F8B"/>
                </a:solidFill>
                <a:latin typeface="Calibri"/>
                <a:cs typeface="Calibri"/>
              </a:rPr>
              <a:t>us!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7200" y="1644091"/>
            <a:ext cx="7289800" cy="153035"/>
          </a:xfrm>
          <a:custGeom>
            <a:avLst/>
            <a:gdLst/>
            <a:ahLst/>
            <a:cxnLst/>
            <a:rect l="l" t="t" r="r" b="b"/>
            <a:pathLst>
              <a:path w="7289800" h="153035">
                <a:moveTo>
                  <a:pt x="0" y="152653"/>
                </a:moveTo>
                <a:lnTo>
                  <a:pt x="7289673" y="152653"/>
                </a:lnTo>
                <a:lnTo>
                  <a:pt x="7289673" y="0"/>
                </a:lnTo>
                <a:lnTo>
                  <a:pt x="0" y="0"/>
                </a:lnTo>
                <a:lnTo>
                  <a:pt x="0" y="152653"/>
                </a:lnTo>
                <a:close/>
              </a:path>
            </a:pathLst>
          </a:custGeom>
          <a:solidFill>
            <a:srgbClr val="2E5F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3259854" y="1644091"/>
            <a:ext cx="4487545" cy="153670"/>
          </a:xfrm>
          <a:custGeom>
            <a:avLst/>
            <a:gdLst/>
            <a:ahLst/>
            <a:cxnLst/>
            <a:rect l="l" t="t" r="r" b="b"/>
            <a:pathLst>
              <a:path w="4487545" h="153669">
                <a:moveTo>
                  <a:pt x="4487011" y="0"/>
                </a:moveTo>
                <a:lnTo>
                  <a:pt x="144462" y="0"/>
                </a:lnTo>
                <a:lnTo>
                  <a:pt x="0" y="153619"/>
                </a:lnTo>
                <a:lnTo>
                  <a:pt x="4487011" y="153619"/>
                </a:lnTo>
                <a:lnTo>
                  <a:pt x="4487011" y="0"/>
                </a:lnTo>
                <a:close/>
              </a:path>
            </a:pathLst>
          </a:custGeom>
          <a:solidFill>
            <a:srgbClr val="B5D5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679566" y="4809744"/>
            <a:ext cx="4279900" cy="153035"/>
          </a:xfrm>
          <a:custGeom>
            <a:avLst/>
            <a:gdLst/>
            <a:ahLst/>
            <a:cxnLst/>
            <a:rect l="l" t="t" r="r" b="b"/>
            <a:pathLst>
              <a:path w="4279900" h="153035">
                <a:moveTo>
                  <a:pt x="0" y="152653"/>
                </a:moveTo>
                <a:lnTo>
                  <a:pt x="4279392" y="152653"/>
                </a:lnTo>
                <a:lnTo>
                  <a:pt x="4279392" y="0"/>
                </a:lnTo>
                <a:lnTo>
                  <a:pt x="0" y="0"/>
                </a:lnTo>
                <a:lnTo>
                  <a:pt x="0" y="152653"/>
                </a:lnTo>
                <a:close/>
              </a:path>
            </a:pathLst>
          </a:custGeom>
          <a:solidFill>
            <a:srgbClr val="2E5F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324856" y="4809744"/>
            <a:ext cx="2634615" cy="153670"/>
          </a:xfrm>
          <a:custGeom>
            <a:avLst/>
            <a:gdLst/>
            <a:ahLst/>
            <a:cxnLst/>
            <a:rect l="l" t="t" r="r" b="b"/>
            <a:pathLst>
              <a:path w="2634615" h="153670">
                <a:moveTo>
                  <a:pt x="2634107" y="0"/>
                </a:moveTo>
                <a:lnTo>
                  <a:pt x="84810" y="0"/>
                </a:lnTo>
                <a:lnTo>
                  <a:pt x="0" y="153619"/>
                </a:lnTo>
                <a:lnTo>
                  <a:pt x="2634107" y="153619"/>
                </a:lnTo>
                <a:lnTo>
                  <a:pt x="2634107" y="0"/>
                </a:lnTo>
                <a:close/>
              </a:path>
            </a:pathLst>
          </a:custGeom>
          <a:solidFill>
            <a:srgbClr val="B5D5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108442" y="8430768"/>
            <a:ext cx="1544827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7855077" y="914400"/>
            <a:ext cx="2076450" cy="1289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5657722" y="5706998"/>
            <a:ext cx="115379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7:00</a:t>
            </a:r>
            <a:r>
              <a:rPr sz="9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Registration 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900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Breakfast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56579" y="9649730"/>
            <a:ext cx="38836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spc="45" dirty="0">
                <a:solidFill>
                  <a:srgbClr val="FFFFFF"/>
                </a:solidFill>
                <a:latin typeface="Calibri"/>
                <a:cs typeface="Calibri"/>
              </a:rPr>
              <a:t>Special </a:t>
            </a:r>
            <a:r>
              <a:rPr sz="1200" b="1" spc="40" dirty="0">
                <a:solidFill>
                  <a:srgbClr val="FFFFFF"/>
                </a:solidFill>
                <a:latin typeface="Calibri"/>
                <a:cs typeface="Calibri"/>
              </a:rPr>
              <a:t>Discount </a:t>
            </a:r>
            <a:r>
              <a:rPr sz="1200" b="1" spc="35" dirty="0">
                <a:solidFill>
                  <a:srgbClr val="FFFFFF"/>
                </a:solidFill>
                <a:latin typeface="Calibri"/>
                <a:cs typeface="Calibri"/>
              </a:rPr>
              <a:t>Code: </a:t>
            </a:r>
            <a:r>
              <a:rPr sz="1200" b="1" spc="60" dirty="0">
                <a:solidFill>
                  <a:srgbClr val="FFFFFF"/>
                </a:solidFill>
                <a:latin typeface="Calibri"/>
                <a:cs typeface="Calibri"/>
              </a:rPr>
              <a:t>170214EYES</a:t>
            </a:r>
            <a:r>
              <a:rPr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www.graceland.com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7923" y="9710283"/>
            <a:ext cx="223647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5"/>
              </a:lnSpc>
            </a:pPr>
            <a:r>
              <a:rPr sz="1050" spc="-35" dirty="0">
                <a:solidFill>
                  <a:srgbClr val="FFFFFF"/>
                </a:solidFill>
                <a:latin typeface="Georgia"/>
                <a:cs typeface="Georgia"/>
              </a:rPr>
              <a:t>SURGICAL </a:t>
            </a:r>
            <a:r>
              <a:rPr sz="1050" spc="-70" dirty="0">
                <a:solidFill>
                  <a:srgbClr val="FFFFFF"/>
                </a:solidFill>
                <a:latin typeface="Georgia"/>
                <a:cs typeface="Georgia"/>
              </a:rPr>
              <a:t>EYE </a:t>
            </a:r>
            <a:r>
              <a:rPr sz="1050" spc="-35" dirty="0">
                <a:solidFill>
                  <a:srgbClr val="FFFFFF"/>
                </a:solidFill>
                <a:latin typeface="Georgia"/>
                <a:cs typeface="Georgia"/>
              </a:rPr>
              <a:t>CARE</a:t>
            </a:r>
            <a:r>
              <a:rPr sz="105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Georgia"/>
                <a:cs typeface="Georgia"/>
              </a:rPr>
              <a:t>FOUNDATION</a:t>
            </a:r>
            <a:endParaRPr sz="1050" dirty="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57722" y="6260719"/>
            <a:ext cx="184277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8:00</a:t>
            </a:r>
            <a:r>
              <a:rPr sz="9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 marR="36195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Basic Ocular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Anatomy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900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Physiology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Lynn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Lawrence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20" dirty="0">
                <a:solidFill>
                  <a:srgbClr val="5C8FDC"/>
                </a:solidFill>
                <a:latin typeface="Calibri"/>
                <a:cs typeface="Calibri"/>
              </a:rPr>
              <a:t>(1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group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A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pending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approval)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57722" y="7088758"/>
            <a:ext cx="86931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9:00</a:t>
            </a:r>
            <a:r>
              <a:rPr sz="9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Break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57722" y="7642479"/>
            <a:ext cx="184277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9:10</a:t>
            </a:r>
            <a:r>
              <a:rPr sz="900" b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My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Last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Nerve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Lynn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Lawrence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20" dirty="0" smtClean="0">
                <a:solidFill>
                  <a:srgbClr val="5C8FDC"/>
                </a:solidFill>
                <a:latin typeface="Calibri"/>
                <a:cs typeface="Calibri"/>
              </a:rPr>
              <a:t>(</a:t>
            </a:r>
            <a:r>
              <a:rPr lang="en-US" sz="900" b="1" spc="20" dirty="0" smtClean="0">
                <a:solidFill>
                  <a:srgbClr val="5C8FDC"/>
                </a:solidFill>
                <a:latin typeface="Calibri"/>
                <a:cs typeface="Calibri"/>
              </a:rPr>
              <a:t>2</a:t>
            </a:r>
            <a:r>
              <a:rPr sz="900" b="1" spc="-30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group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A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pending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approval)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57722" y="8470518"/>
            <a:ext cx="184277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11:10</a:t>
            </a:r>
            <a:r>
              <a:rPr sz="900" b="1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Calibri"/>
                <a:cs typeface="Calibri"/>
              </a:rPr>
              <a:t>AM</a:t>
            </a:r>
            <a:endParaRPr sz="900" dirty="0">
              <a:latin typeface="Calibri"/>
              <a:cs typeface="Calibri"/>
            </a:endParaRPr>
          </a:p>
          <a:p>
            <a:pPr marL="12700" marR="60452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Ocular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Motility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9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Vision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Lynn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Lawrence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20" dirty="0">
                <a:solidFill>
                  <a:srgbClr val="5C8FDC"/>
                </a:solidFill>
                <a:latin typeface="Calibri"/>
                <a:cs typeface="Calibri"/>
              </a:rPr>
              <a:t>(1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group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A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pending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approval)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95742" y="5706998"/>
            <a:ext cx="86931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12:10</a:t>
            </a:r>
            <a:r>
              <a:rPr sz="900" b="1" spc="-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Lunch </a:t>
            </a:r>
            <a:r>
              <a:rPr sz="900" spc="-7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9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Exhibits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95742" y="6260719"/>
            <a:ext cx="184277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1:10</a:t>
            </a:r>
            <a:r>
              <a:rPr sz="900" b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 marR="872490">
              <a:lnSpc>
                <a:spcPct val="100000"/>
              </a:lnSpc>
            </a:pP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Shingles,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“Ouch!”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Lynn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Lawrence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20" dirty="0">
                <a:solidFill>
                  <a:srgbClr val="5C8FDC"/>
                </a:solidFill>
                <a:latin typeface="Calibri"/>
                <a:cs typeface="Calibri"/>
              </a:rPr>
              <a:t>(1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group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A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pending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approval)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95742" y="7088758"/>
            <a:ext cx="86931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2:10</a:t>
            </a:r>
            <a:r>
              <a:rPr sz="900" b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Break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spc="-85" dirty="0">
                <a:solidFill>
                  <a:srgbClr val="B5D556"/>
                </a:solidFill>
                <a:latin typeface="Calibri"/>
                <a:cs typeface="Calibri"/>
              </a:rPr>
              <a:t>––––––––––––––––––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95742" y="7642479"/>
            <a:ext cx="194754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5" dirty="0">
                <a:solidFill>
                  <a:srgbClr val="231F20"/>
                </a:solidFill>
                <a:latin typeface="Calibri"/>
                <a:cs typeface="Calibri"/>
              </a:rPr>
              <a:t>2:20</a:t>
            </a:r>
            <a:r>
              <a:rPr sz="900" b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PM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100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Questions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Advancing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Review  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900" spc="20" dirty="0">
                <a:solidFill>
                  <a:srgbClr val="231F20"/>
                </a:solidFill>
                <a:latin typeface="Calibri"/>
                <a:cs typeface="Calibri"/>
              </a:rPr>
              <a:t>Lynn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Lawrence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spc="20" dirty="0">
                <a:solidFill>
                  <a:srgbClr val="5C8FDC"/>
                </a:solidFill>
                <a:latin typeface="Calibri"/>
                <a:cs typeface="Calibri"/>
              </a:rPr>
              <a:t>(2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group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A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5C8FDC"/>
                </a:solidFill>
                <a:latin typeface="Calibri"/>
                <a:cs typeface="Calibri"/>
              </a:rPr>
              <a:t>credit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5C8FDC"/>
                </a:solidFill>
                <a:latin typeface="Calibri"/>
                <a:cs typeface="Calibri"/>
              </a:rPr>
              <a:t>pending</a:t>
            </a:r>
            <a:r>
              <a:rPr sz="900" b="1" spc="-30" dirty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900" b="1" spc="30" dirty="0">
                <a:solidFill>
                  <a:srgbClr val="5C8FDC"/>
                </a:solidFill>
                <a:latin typeface="Calibri"/>
                <a:cs typeface="Calibri"/>
              </a:rPr>
              <a:t>approval)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4500" y="1984502"/>
            <a:ext cx="3811778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ts val="1400"/>
              </a:lnSpc>
            </a:pPr>
            <a:r>
              <a:rPr sz="1400" b="1" spc="85" dirty="0" smtClean="0">
                <a:solidFill>
                  <a:srgbClr val="5C8FDC"/>
                </a:solidFill>
                <a:latin typeface="Calibri"/>
                <a:cs typeface="Calibri"/>
              </a:rPr>
              <a:t>OPHTHALMOLOGISTS</a:t>
            </a:r>
            <a:r>
              <a:rPr lang="en-US" sz="1400" b="1" spc="85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1400" b="1" spc="-140" dirty="0" smtClean="0">
                <a:solidFill>
                  <a:srgbClr val="5C8FDC"/>
                </a:solidFill>
                <a:latin typeface="Calibri"/>
                <a:cs typeface="Calibri"/>
              </a:rPr>
              <a:t>/ </a:t>
            </a:r>
            <a:r>
              <a:rPr lang="en-US" sz="1400" b="1" spc="-140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1400" b="1" spc="75" dirty="0" smtClean="0">
                <a:solidFill>
                  <a:srgbClr val="5C8FDC"/>
                </a:solidFill>
                <a:latin typeface="Calibri"/>
                <a:cs typeface="Calibri"/>
              </a:rPr>
              <a:t>OPTOMETRISTS  </a:t>
            </a:r>
            <a:endParaRPr lang="en-US" sz="1400" b="1" spc="75" dirty="0" smtClean="0">
              <a:solidFill>
                <a:srgbClr val="5C8FDC"/>
              </a:solidFill>
              <a:latin typeface="Calibri"/>
              <a:cs typeface="Calibri"/>
            </a:endParaRPr>
          </a:p>
          <a:p>
            <a:pPr marL="12700" marR="5080" indent="1270">
              <a:lnSpc>
                <a:spcPts val="1400"/>
              </a:lnSpc>
            </a:pPr>
            <a:r>
              <a:rPr sz="1400" b="1" spc="65" dirty="0" smtClean="0">
                <a:solidFill>
                  <a:srgbClr val="5C8FDC"/>
                </a:solidFill>
                <a:latin typeface="Calibri"/>
                <a:cs typeface="Calibri"/>
              </a:rPr>
              <a:t>2017 </a:t>
            </a:r>
            <a:r>
              <a:rPr sz="1400" b="1" spc="65" dirty="0">
                <a:solidFill>
                  <a:srgbClr val="5C8FDC"/>
                </a:solidFill>
                <a:latin typeface="Calibri"/>
                <a:cs typeface="Calibri"/>
              </a:rPr>
              <a:t>CONTINUING </a:t>
            </a:r>
            <a:r>
              <a:rPr sz="1400" b="1" spc="70" dirty="0" smtClean="0">
                <a:solidFill>
                  <a:srgbClr val="5C8FDC"/>
                </a:solidFill>
                <a:latin typeface="Calibri"/>
                <a:cs typeface="Calibri"/>
              </a:rPr>
              <a:t>EDUCATION</a:t>
            </a:r>
            <a:r>
              <a:rPr lang="en-US" sz="1400" b="1" spc="70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1400" b="1" spc="-170" dirty="0" smtClean="0">
                <a:solidFill>
                  <a:srgbClr val="5C8FDC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5C8FDC"/>
                </a:solidFill>
                <a:latin typeface="Calibri"/>
                <a:cs typeface="Calibri"/>
              </a:rPr>
              <a:t>ITINERARY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864848" y="239268"/>
            <a:ext cx="22650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2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24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15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1178</Words>
  <Application>Microsoft Office PowerPoint</Application>
  <PresentationFormat>Custom</PresentationFormat>
  <Paragraphs>206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MS UI Gothic</vt:lpstr>
      <vt:lpstr>Calibri</vt:lpstr>
      <vt:lpstr>Georgia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Baker</dc:creator>
  <cp:lastModifiedBy>Baker, Christy</cp:lastModifiedBy>
  <cp:revision>26</cp:revision>
  <cp:lastPrinted>2017-01-14T16:17:21Z</cp:lastPrinted>
  <dcterms:created xsi:type="dcterms:W3CDTF">2017-01-13T20:40:53Z</dcterms:created>
  <dcterms:modified xsi:type="dcterms:W3CDTF">2017-02-16T19:12:16Z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2017-01-11T00:00:00Z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2017-01-13T00:00:00Z</vt:filetime>
  </property>
</Properties>
</file>