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</p:sldMasterIdLst>
  <p:notesMasterIdLst>
    <p:notesMasterId r:id="rId25"/>
  </p:notesMasterIdLst>
  <p:sldIdLst>
    <p:sldId id="256" r:id="rId5"/>
    <p:sldId id="270" r:id="rId6"/>
    <p:sldId id="393" r:id="rId7"/>
    <p:sldId id="392" r:id="rId8"/>
    <p:sldId id="271" r:id="rId9"/>
    <p:sldId id="273" r:id="rId10"/>
    <p:sldId id="272" r:id="rId11"/>
    <p:sldId id="274" r:id="rId12"/>
    <p:sldId id="275" r:id="rId13"/>
    <p:sldId id="276" r:id="rId14"/>
    <p:sldId id="278" r:id="rId15"/>
    <p:sldId id="279" r:id="rId16"/>
    <p:sldId id="284" r:id="rId17"/>
    <p:sldId id="282" r:id="rId18"/>
    <p:sldId id="281" r:id="rId19"/>
    <p:sldId id="283" r:id="rId20"/>
    <p:sldId id="280" r:id="rId21"/>
    <p:sldId id="385" r:id="rId22"/>
    <p:sldId id="388" r:id="rId23"/>
    <p:sldId id="26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ven R. Prescott" initials="SRP" lastIdx="3" clrIdx="0">
    <p:extLst>
      <p:ext uri="{19B8F6BF-5375-455C-9EA6-DF929625EA0E}">
        <p15:presenceInfo xmlns:p15="http://schemas.microsoft.com/office/powerpoint/2012/main" userId="Steven R. Prescott" providerId="None"/>
      </p:ext>
    </p:extLst>
  </p:cmAuthor>
  <p:cmAuthor id="2" name="Rebecca N. Ritter" initials="RNR" lastIdx="9" clrIdx="1">
    <p:extLst>
      <p:ext uri="{19B8F6BF-5375-455C-9EA6-DF929625EA0E}">
        <p15:presenceInfo xmlns:p15="http://schemas.microsoft.com/office/powerpoint/2012/main" userId="S::Rebecca.Ritter@inl.gov::9c41a91b-d30d-4a1b-aa9f-bfdcc3e1d148" providerId="AD"/>
      </p:ext>
    </p:extLst>
  </p:cmAuthor>
  <p:cmAuthor id="3" name="Steven R. Prescott" initials="SRP [2]" lastIdx="1" clrIdx="2">
    <p:extLst>
      <p:ext uri="{19B8F6BF-5375-455C-9EA6-DF929625EA0E}">
        <p15:presenceInfo xmlns:p15="http://schemas.microsoft.com/office/powerpoint/2012/main" userId="S::Steven.Prescott@inl.gov::368c3e3f-32ad-4023-ad56-708d174c57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976"/>
    <a:srgbClr val="07519E"/>
    <a:srgbClr val="2DA9E1"/>
    <a:srgbClr val="1C3665"/>
    <a:srgbClr val="8EC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690041-C520-4AA2-BE33-88C979766421}" v="553" dt="2023-05-11T15:02:40.788"/>
    <p1510:client id="{413903C7-2A2A-36F8-CEA6-EF6F9E44DC39}" v="2" dt="2023-05-11T14:53:00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3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3-04-24T09:49:44.102" idx="7">
    <p:pos x="5075" y="1955"/>
    <p:text>To continue with imperative verbs, change to "Use generic FLEX procedures (update with site-specific times)" and "Determine
FLEX execution according to targets"</p:text>
    <p:extLst>
      <p:ext uri="{C676402C-5697-4E1C-873F-D02D1690AC5C}">
        <p15:threadingInfo xmlns:p15="http://schemas.microsoft.com/office/powerpoint/2012/main" timeZoneBias="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methods basically just compare time of adversaries vs. time of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0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After an attack mitigation options are used to prevent core damage. The generic model provides 5 options. In the most recent pilot strategy, two are used, manual TDP and a protection pump.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6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step of evaluation is developing a two base case comparison results. Original Exaggerated, </a:t>
            </a:r>
          </a:p>
          <a:p>
            <a:r>
              <a:rPr lang="en-US" dirty="0"/>
              <a:t>*explain what Exaggerated is and why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74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running initial data, see if the new strategy will have a significant benefit. </a:t>
            </a:r>
          </a:p>
          <a:p>
            <a:r>
              <a:rPr lang="en-US" dirty="0"/>
              <a:t>*Explain two target sets Main Only and Main &amp; FLEX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74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*Explain looping of post reduction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49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Process taken in for the modeling and simulation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51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Results show that the operator actions and mitigation with security pump significantly increased exaggerated baseline. After two sets of reductions, the values are still higher than exaggerated baseline.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4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Ideally, we want to easily include operator actions during or after an attack, after attack mitigation options, and use the time of events to determine if there is actual core damage.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***This slide could be removed or skipped over in presentation</a:t>
            </a:r>
          </a:p>
          <a:p>
            <a:r>
              <a:rPr lang="en-US" dirty="0"/>
              <a:t>We want a process that shows a new strategy is as good as an old one so using a process as to not impose a lot of regulatory burden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61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process is called MASS-DEF, it consists of two parts, simulation and method of reduction to show equivalency with previous protection strategy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26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Big picture capture important times from FOF, perform plant response strategies in EMRALD, run Thermal Hydraulics with specific timings to determining core damage.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0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ERMALD is a dynamic PRA tool from INL that makes it possible to model complex procedures and link with other tools.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81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generic model was made that captures possible targets that can be adjusted to match specific facilities. This makes it easy for facilities to use with minimal training.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5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 that both random failure events are captures along with the linking to </a:t>
            </a:r>
            <a:r>
              <a:rPr lang="en-US" err="1"/>
              <a:t>Simajin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15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Steam generator filling is a good example of an operator action a plant could do if an attack occurs. This procedure could give a facility hours of extra time to prevent core damage. Facilities could add other operator procedures as needed. This was procedure was evaluated for the pilot project.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0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rimar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C532A-1765-6F91-C87D-41AC2669E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6290" y="2432543"/>
            <a:ext cx="8155710" cy="2292350"/>
          </a:xfrm>
          <a:prstGeom prst="rect">
            <a:avLst/>
          </a:prstGeom>
          <a:noFill/>
        </p:spPr>
        <p:txBody>
          <a:bodyPr wrap="square" lIns="0" tIns="457200" rIns="457200" bIns="4572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2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0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B832D-E542-5FEF-5CC7-3DF3A0B97D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663" y="2864129"/>
            <a:ext cx="2541981" cy="1392236"/>
          </a:xfrm>
        </p:spPr>
        <p:txBody>
          <a:bodyPr tIns="45720" rIns="0" anchor="ctr"/>
          <a:lstStyle>
            <a:lvl1pPr marL="0" indent="0" algn="r">
              <a:buNone/>
              <a:defRPr sz="1600" b="1" i="0" baseline="0">
                <a:solidFill>
                  <a:schemeClr val="tx2"/>
                </a:solidFill>
              </a:defRPr>
            </a:lvl1pPr>
            <a:lvl2pPr marL="0" indent="0" algn="r">
              <a:spcBef>
                <a:spcPts val="800"/>
              </a:spcBef>
              <a:buFontTx/>
              <a:buNone/>
              <a:defRPr sz="1400" baseline="0"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Presenter name</a:t>
            </a:r>
          </a:p>
          <a:p>
            <a:pPr lvl="1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24978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8" y="1031757"/>
            <a:ext cx="10802900" cy="635497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29707" y="1828800"/>
            <a:ext cx="5257800" cy="4507455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9448" y="1828800"/>
            <a:ext cx="5258286" cy="45074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8" y="1062753"/>
            <a:ext cx="10802900" cy="635497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9448" y="1875295"/>
            <a:ext cx="5257800" cy="4450202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34062" y="1875295"/>
            <a:ext cx="5258286" cy="44502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2780029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8" y="1031759"/>
            <a:ext cx="10802900" cy="635497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9448" y="1828800"/>
            <a:ext cx="5257800" cy="4496697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CF8D78-4703-AAF5-C924-DCC80D2C1B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34548" y="1828800"/>
            <a:ext cx="5257800" cy="4496697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8508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8" y="1047256"/>
            <a:ext cx="10802900" cy="635497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9448" y="2321414"/>
            <a:ext cx="5257800" cy="4057872"/>
          </a:xfrm>
        </p:spPr>
        <p:txBody>
          <a:bodyPr/>
          <a:lstStyle>
            <a:lvl1pPr>
              <a:defRPr sz="1800" baseline="0"/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CF8D78-4703-AAF5-C924-DCC80D2C1B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34548" y="2321414"/>
            <a:ext cx="5257800" cy="4057872"/>
          </a:xfrm>
        </p:spPr>
        <p:txBody>
          <a:bodyPr/>
          <a:lstStyle>
            <a:lvl1pPr>
              <a:defRPr sz="1800" baseline="0"/>
            </a:lvl1pPr>
            <a:lvl2pPr>
              <a:defRPr sz="1800" baseline="0"/>
            </a:lvl2pPr>
            <a:lvl3pPr>
              <a:defRPr sz="1800" baseline="0"/>
            </a:lvl3pPr>
            <a:lvl4pPr>
              <a:defRPr sz="1800" baseline="0"/>
            </a:lvl4pPr>
            <a:lvl5pPr>
              <a:defRPr sz="1800" baseline="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560E1C0-B20E-CB06-458B-8762576521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1796343"/>
            <a:ext cx="5257800" cy="411480"/>
          </a:xfrm>
        </p:spPr>
        <p:txBody>
          <a:bodyPr/>
          <a:lstStyle>
            <a:lvl1pPr marL="0" indent="0">
              <a:buFontTx/>
              <a:buNone/>
              <a:defRPr b="1" i="0" baseline="0"/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A44E999-9A14-8D2C-A2C1-076A24CEB9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796343"/>
            <a:ext cx="5257800" cy="411480"/>
          </a:xfrm>
        </p:spPr>
        <p:txBody>
          <a:bodyPr/>
          <a:lstStyle>
            <a:lvl1pPr marL="0" indent="0">
              <a:buFontTx/>
              <a:buNone/>
              <a:defRPr b="1" i="0" baseline="0"/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3372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9A26BD-CD94-D4A4-0B8D-4D1487205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0515D-E218-9BBE-A5BF-A63C1840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7C8B4E-844E-BE02-9928-77EA6918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AA88D4E-D160-A6F7-93E6-C84790A2E9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35327" y="1263534"/>
            <a:ext cx="5921346" cy="23211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2255FF-463A-9683-CAE1-535CD938E849}"/>
              </a:ext>
            </a:extLst>
          </p:cNvPr>
          <p:cNvSpPr txBox="1"/>
          <p:nvPr userDrawn="1"/>
        </p:nvSpPr>
        <p:spPr>
          <a:xfrm>
            <a:off x="2442557" y="4305992"/>
            <a:ext cx="7306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0">
                <a:solidFill>
                  <a:schemeClr val="accent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Sustaining National Nuclear Assets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DD832-29E3-A578-DC5E-3C790692AB4B}"/>
              </a:ext>
            </a:extLst>
          </p:cNvPr>
          <p:cNvSpPr txBox="1"/>
          <p:nvPr userDrawn="1"/>
        </p:nvSpPr>
        <p:spPr>
          <a:xfrm>
            <a:off x="2442557" y="5677592"/>
            <a:ext cx="7306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lwrs.inl.gov</a:t>
            </a:r>
          </a:p>
        </p:txBody>
      </p:sp>
    </p:spTree>
    <p:extLst>
      <p:ext uri="{BB962C8B-B14F-4D97-AF65-F5344CB8AC3E}">
        <p14:creationId xmlns:p14="http://schemas.microsoft.com/office/powerpoint/2010/main" val="10749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Primar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C532A-1765-6F91-C87D-41AC2669E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6290" y="2118267"/>
            <a:ext cx="8155710" cy="2292350"/>
          </a:xfrm>
          <a:prstGeom prst="rect">
            <a:avLst/>
          </a:prstGeom>
          <a:noFill/>
        </p:spPr>
        <p:txBody>
          <a:bodyPr wrap="square" lIns="0" tIns="457200" rIns="457200" bIns="4572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2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0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3A50A97-98D0-7BD0-AFDD-E150E45163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663" y="2531624"/>
            <a:ext cx="2541981" cy="1392236"/>
          </a:xfrm>
        </p:spPr>
        <p:txBody>
          <a:bodyPr tIns="45720" rIns="0" anchor="ctr"/>
          <a:lstStyle>
            <a:lvl1pPr marL="0" indent="0" algn="r">
              <a:buNone/>
              <a:defRPr sz="1600" b="1" i="0" baseline="0">
                <a:solidFill>
                  <a:schemeClr val="tx2"/>
                </a:solidFill>
              </a:defRPr>
            </a:lvl1pPr>
            <a:lvl2pPr marL="0" indent="0" algn="r">
              <a:spcBef>
                <a:spcPts val="800"/>
              </a:spcBef>
              <a:buFontTx/>
              <a:buNone/>
              <a:defRPr sz="1400" baseline="0"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Presenter name</a:t>
            </a:r>
          </a:p>
          <a:p>
            <a:pPr lvl="1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17610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rimary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C532A-1765-6F91-C87D-41AC2669E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8727" y="1016000"/>
            <a:ext cx="5403273" cy="5015345"/>
          </a:xfrm>
          <a:prstGeom prst="rect">
            <a:avLst/>
          </a:prstGeom>
          <a:noFill/>
        </p:spPr>
        <p:txBody>
          <a:bodyPr wrap="square" lIns="0" tIns="457200" rIns="457200" bIns="4572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2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000" i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Bef>
                <a:spcPts val="3000"/>
              </a:spcBef>
              <a:buFontTx/>
              <a:buNone/>
              <a:defRPr sz="1600" b="1" i="0" baseline="0">
                <a:solidFill>
                  <a:schemeClr val="tx2"/>
                </a:solidFill>
                <a:latin typeface="+mj-lt"/>
              </a:defRPr>
            </a:lvl3pPr>
            <a:lvl4pPr marL="0" indent="0">
              <a:buFontTx/>
              <a:buNone/>
              <a:defRPr sz="1400" baseline="0">
                <a:solidFill>
                  <a:schemeClr val="tx2"/>
                </a:solidFill>
              </a:defRPr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  <a:p>
            <a:pPr lvl="2"/>
            <a:r>
              <a:rPr lang="en-US"/>
              <a:t>Presenter name</a:t>
            </a:r>
          </a:p>
          <a:p>
            <a:pPr lvl="3"/>
            <a:r>
              <a:rPr lang="en-US"/>
              <a:t>Date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85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C532A-1765-6F91-C87D-41AC2669E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6290" y="2432543"/>
            <a:ext cx="8155710" cy="2292350"/>
          </a:xfrm>
          <a:prstGeom prst="rect">
            <a:avLst/>
          </a:prstGeom>
          <a:noFill/>
        </p:spPr>
        <p:txBody>
          <a:bodyPr wrap="square" lIns="0" tIns="457200" rIns="457200" bIns="4572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2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0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45BFF713-8DD6-6843-86C3-2D1862E3CA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683" y="2864128"/>
            <a:ext cx="2541981" cy="1392237"/>
          </a:xfrm>
          <a:effectLst/>
        </p:spPr>
        <p:txBody>
          <a:bodyPr lIns="0" rIns="0" bIns="0" anchor="ctr" anchorCtr="0">
            <a:noAutofit/>
          </a:bodyPr>
          <a:lstStyle>
            <a:lvl1pPr marL="7938" indent="0" algn="r">
              <a:buFontTx/>
              <a:buNone/>
              <a:tabLst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 algn="r">
              <a:spcBef>
                <a:spcPts val="800"/>
              </a:spcBef>
              <a:buFontTx/>
              <a:buNone/>
              <a:tabLst/>
              <a:defRPr sz="14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Presenter name</a:t>
            </a:r>
          </a:p>
          <a:p>
            <a:pPr lvl="2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9349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C532A-1765-6F91-C87D-41AC2669E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8727" y="1016000"/>
            <a:ext cx="5403273" cy="5015345"/>
          </a:xfrm>
          <a:prstGeom prst="rect">
            <a:avLst/>
          </a:prstGeom>
          <a:noFill/>
        </p:spPr>
        <p:txBody>
          <a:bodyPr wrap="square" lIns="0" tIns="457200" rIns="457200" bIns="45720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0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Bef>
                <a:spcPts val="300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+mj-lt"/>
              </a:defRPr>
            </a:lvl3pPr>
            <a:lvl4pPr marL="0" indent="0">
              <a:buFontTx/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  <a:p>
            <a:pPr lvl="2"/>
            <a:r>
              <a:rPr lang="en-US"/>
              <a:t>Presenter name</a:t>
            </a:r>
          </a:p>
          <a:p>
            <a:pPr lvl="3"/>
            <a:r>
              <a:rPr lang="en-US"/>
              <a:t>Date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20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7" y="1016256"/>
            <a:ext cx="10802900" cy="635497"/>
          </a:xfrm>
        </p:spPr>
        <p:txBody>
          <a:bodyPr/>
          <a:lstStyle>
            <a:lvl1pPr>
              <a:defRPr>
                <a:solidFill>
                  <a:srgbClr val="015976"/>
                </a:solidFill>
              </a:defRPr>
            </a:lvl1pPr>
          </a:lstStyle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9447" y="1651754"/>
            <a:ext cx="10802901" cy="4673742"/>
          </a:xfrm>
        </p:spPr>
        <p:txBody>
          <a:bodyPr/>
          <a:lstStyle>
            <a:lvl1pPr>
              <a:buClr>
                <a:srgbClr val="015976"/>
              </a:buClr>
              <a:defRPr/>
            </a:lvl1pPr>
            <a:lvl2pPr>
              <a:buClr>
                <a:srgbClr val="015976"/>
              </a:buClr>
              <a:defRPr/>
            </a:lvl2pPr>
            <a:lvl3pPr>
              <a:buClr>
                <a:srgbClr val="015976"/>
              </a:buClr>
              <a:defRPr sz="1800"/>
            </a:lvl3pPr>
            <a:lvl4pPr>
              <a:buClr>
                <a:srgbClr val="015976"/>
              </a:buClr>
              <a:defRPr sz="1800"/>
            </a:lvl4pPr>
            <a:lvl5pPr>
              <a:buClr>
                <a:srgbClr val="015976"/>
              </a:buCl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anne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36B62C5-0F37-C0EE-C918-68C1AD3D44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7" y="982877"/>
            <a:ext cx="10802900" cy="715148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9447" y="1698026"/>
            <a:ext cx="10802901" cy="463822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ann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36B62C5-0F37-C0EE-C918-68C1AD3D44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9401" y="357936"/>
            <a:ext cx="10122945" cy="715148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9402" y="1073085"/>
            <a:ext cx="10122946" cy="476831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30874" y="6492875"/>
            <a:ext cx="1438726" cy="365125"/>
          </a:xfrm>
        </p:spPr>
        <p:txBody>
          <a:bodyPr/>
          <a:lstStyle>
            <a:lvl1pPr algn="l">
              <a:defRPr/>
            </a:lvl1pPr>
          </a:lstStyle>
          <a:p>
            <a:fld id="{27CD4A3B-E186-AB40-96C6-355AF9A6FE76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69402" y="6492875"/>
            <a:ext cx="472881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6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47" y="1039472"/>
            <a:ext cx="10802900" cy="635497"/>
          </a:xfrm>
        </p:spPr>
        <p:txBody>
          <a:bodyPr/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9448" y="1674969"/>
            <a:ext cx="10802899" cy="46720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71229F-2137-2D6A-5550-9EBE3E74A18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48" y="1419213"/>
            <a:ext cx="10802900" cy="6354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 (reduce font if over 1 line)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447" y="2162286"/>
            <a:ext cx="10802901" cy="4173967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34487" y="6492875"/>
            <a:ext cx="143872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862539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26" r:id="rId2"/>
    <p:sldLayoutId id="2147483716" r:id="rId3"/>
    <p:sldLayoutId id="2147483721" r:id="rId4"/>
    <p:sldLayoutId id="2147483723" r:id="rId5"/>
    <p:sldLayoutId id="2147483694" r:id="rId6"/>
    <p:sldLayoutId id="2147483704" r:id="rId7"/>
    <p:sldLayoutId id="2147483719" r:id="rId8"/>
    <p:sldLayoutId id="2147483705" r:id="rId9"/>
    <p:sldLayoutId id="2147483707" r:id="rId10"/>
    <p:sldLayoutId id="2147483717" r:id="rId11"/>
    <p:sldLayoutId id="2147483718" r:id="rId12"/>
    <p:sldLayoutId id="2147483720" r:id="rId13"/>
    <p:sldLayoutId id="214748372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015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976"/>
        </a:buClr>
        <a:buFont typeface="Arial" panose="020B0604020202020204" pitchFamily="34" charset="0"/>
        <a:buChar char="•"/>
        <a:defRPr sz="2100" b="0" i="0" kern="1200" baseline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976"/>
        </a:buClr>
        <a:buFont typeface="Arial" panose="020B0604020202020204" pitchFamily="34" charset="0"/>
        <a:buChar char="−"/>
        <a:defRPr sz="2100" b="0" i="0" kern="1200" baseline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976"/>
        </a:buClr>
        <a:buFont typeface="Arial" panose="020B0604020202020204" pitchFamily="34" charset="0"/>
        <a:buChar char="•"/>
        <a:defRPr sz="1800" b="0" i="0" kern="1200" baseline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976"/>
        </a:buClr>
        <a:buFont typeface="Arial" panose="020B0604020202020204" pitchFamily="34" charset="0"/>
        <a:buChar char="−"/>
        <a:defRPr sz="2000" b="0" i="0" kern="1200" baseline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976"/>
        </a:buClr>
        <a:buFont typeface="Arial" panose="020B0604020202020204" pitchFamily="34" charset="0"/>
        <a:buChar char="•"/>
        <a:defRPr sz="1600" b="0" i="0" kern="1200" baseline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Steven.Prescott@inl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gif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FFBDF4-D027-5540-A4D0-49BD3CCE65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Methods for Including Mitigation Actions and Plant Behavior into Physical Security for Optimization - Initial Outcomes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D3DB38-6776-81B1-483B-E2B8DE1A4A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5307" y="2531624"/>
            <a:ext cx="2665337" cy="1392236"/>
          </a:xfrm>
        </p:spPr>
        <p:txBody>
          <a:bodyPr/>
          <a:lstStyle/>
          <a:p>
            <a:r>
              <a:rPr lang="en-US"/>
              <a:t>Steven Prescott</a:t>
            </a:r>
          </a:p>
          <a:p>
            <a:pPr lvl="1"/>
            <a:r>
              <a:rPr lang="en-US">
                <a:hlinkClick r:id="rId2"/>
              </a:rPr>
              <a:t>Steven.Prescott@inl.gov</a:t>
            </a:r>
            <a:endParaRPr lang="en-US"/>
          </a:p>
          <a:p>
            <a:r>
              <a:rPr lang="en-US" b="0"/>
              <a:t>Presented by  </a:t>
            </a:r>
          </a:p>
          <a:p>
            <a:r>
              <a:rPr lang="en-US"/>
              <a:t>Dan McCorquodale</a:t>
            </a:r>
          </a:p>
          <a:p>
            <a:pPr lvl="1"/>
            <a:endParaRPr lang="en-US"/>
          </a:p>
        </p:txBody>
      </p:sp>
      <p:pic>
        <p:nvPicPr>
          <p:cNvPr id="4" name="Picture 2" descr="Back Home">
            <a:extLst>
              <a:ext uri="{FF2B5EF4-FFF2-40B4-BE49-F238E27FC236}">
                <a16:creationId xmlns:a16="http://schemas.microsoft.com/office/drawing/2014/main" id="{9515C9DB-F4F5-4437-98CB-715D2A57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084" y="406696"/>
            <a:ext cx="2067116" cy="171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9614BC-F40D-4985-A844-2C64A77D954D}"/>
              </a:ext>
            </a:extLst>
          </p:cNvPr>
          <p:cNvSpPr txBox="1"/>
          <p:nvPr/>
        </p:nvSpPr>
        <p:spPr>
          <a:xfrm>
            <a:off x="9836083" y="182615"/>
            <a:ext cx="2223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 collaboration with</a:t>
            </a:r>
          </a:p>
        </p:txBody>
      </p:sp>
      <p:pic>
        <p:nvPicPr>
          <p:cNvPr id="1026" name="Picture 2" descr="https://communications.inl.gov/sites/brand/SiteAssets/Icons/Logo/Centered-TwoColor/INL-Logo_Centered-Two-Color.png">
            <a:extLst>
              <a:ext uri="{FF2B5EF4-FFF2-40B4-BE49-F238E27FC236}">
                <a16:creationId xmlns:a16="http://schemas.microsoft.com/office/drawing/2014/main" id="{1B8A0DB5-FA95-4064-93E0-CA22D5579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837" y="398103"/>
            <a:ext cx="2083873" cy="141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996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BB12D9-B41C-4063-80DB-13A377758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817" y="3429000"/>
            <a:ext cx="7476532" cy="31330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092C2-7AD3-42E2-9024-D9A3B6C6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Modeling Equipment and Failure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6F388-A18F-40D3-BC57-F9956DF43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47" y="1698026"/>
            <a:ext cx="8554553" cy="4638228"/>
          </a:xfrm>
        </p:spPr>
        <p:txBody>
          <a:bodyPr/>
          <a:lstStyle/>
          <a:p>
            <a:r>
              <a:rPr lang="en-US"/>
              <a:t>Random Failures </a:t>
            </a:r>
          </a:p>
          <a:p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A9DE8AD-A360-46E4-927E-36D96B9920E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89446" y="1680454"/>
            <a:ext cx="4812217" cy="3461948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4090FEDF-C239-44EF-9A38-FBED2B2E045E}"/>
              </a:ext>
            </a:extLst>
          </p:cNvPr>
          <p:cNvSpPr/>
          <p:nvPr/>
        </p:nvSpPr>
        <p:spPr>
          <a:xfrm rot="2530877">
            <a:off x="1465442" y="4606150"/>
            <a:ext cx="4284912" cy="1691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B0D0A68A-8A37-413C-8C0F-CDF3E4717BDF}"/>
              </a:ext>
            </a:extLst>
          </p:cNvPr>
          <p:cNvSpPr/>
          <p:nvPr/>
        </p:nvSpPr>
        <p:spPr>
          <a:xfrm rot="3953971">
            <a:off x="2584939" y="4375558"/>
            <a:ext cx="3655466" cy="2101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97640128-9997-445E-BD48-5036A8416CCD}"/>
              </a:ext>
            </a:extLst>
          </p:cNvPr>
          <p:cNvSpPr/>
          <p:nvPr/>
        </p:nvSpPr>
        <p:spPr>
          <a:xfrm>
            <a:off x="7123154" y="2505515"/>
            <a:ext cx="4487333" cy="876479"/>
          </a:xfrm>
          <a:prstGeom prst="wedgeRoundRectCallout">
            <a:avLst>
              <a:gd name="adj1" fmla="val -103852"/>
              <a:gd name="adj2" fmla="val 242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Fails to Run Random Failures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AAA4F225-3E1C-4CD8-8F7E-54EE51B22149}"/>
              </a:ext>
            </a:extLst>
          </p:cNvPr>
          <p:cNvSpPr/>
          <p:nvPr/>
        </p:nvSpPr>
        <p:spPr>
          <a:xfrm>
            <a:off x="5780840" y="1499350"/>
            <a:ext cx="4487333" cy="876479"/>
          </a:xfrm>
          <a:prstGeom prst="wedgeRoundRectCallout">
            <a:avLst>
              <a:gd name="adj1" fmla="val -117437"/>
              <a:gd name="adj2" fmla="val 1401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Fails to Start Random Failure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7AFF17-6692-4445-82E3-8C31111DAF5B}"/>
              </a:ext>
            </a:extLst>
          </p:cNvPr>
          <p:cNvSpPr/>
          <p:nvPr/>
        </p:nvSpPr>
        <p:spPr>
          <a:xfrm>
            <a:off x="4866723" y="6213706"/>
            <a:ext cx="5953677" cy="272775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0235D5C3-50A0-40E5-93A6-D769C39CE0DA}"/>
              </a:ext>
            </a:extLst>
          </p:cNvPr>
          <p:cNvSpPr/>
          <p:nvPr/>
        </p:nvSpPr>
        <p:spPr>
          <a:xfrm>
            <a:off x="392518" y="5614737"/>
            <a:ext cx="3111197" cy="871744"/>
          </a:xfrm>
          <a:prstGeom prst="wedgeRoundRectCallout">
            <a:avLst>
              <a:gd name="adj1" fmla="val 99161"/>
              <a:gd name="adj2" fmla="val -29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Simajin Breach Time</a:t>
            </a:r>
          </a:p>
        </p:txBody>
      </p:sp>
    </p:spTree>
    <p:extLst>
      <p:ext uri="{BB962C8B-B14F-4D97-AF65-F5344CB8AC3E}">
        <p14:creationId xmlns:p14="http://schemas.microsoft.com/office/powerpoint/2010/main" val="21100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B86EF-470E-4E1D-B989-D89F28F8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Steam Generator Fill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297C94-6841-4AB1-B3B9-76F7EF1482FD}"/>
              </a:ext>
            </a:extLst>
          </p:cNvPr>
          <p:cNvSpPr txBox="1">
            <a:spLocks/>
          </p:cNvSpPr>
          <p:nvPr/>
        </p:nvSpPr>
        <p:spPr>
          <a:xfrm>
            <a:off x="568475" y="1668134"/>
            <a:ext cx="6018591" cy="1920662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Fill SGs to allow more time to implement FLEX </a:t>
            </a:r>
          </a:p>
          <a:p>
            <a:r>
              <a:rPr lang="en-US"/>
              <a:t>Normal operation ~30%</a:t>
            </a:r>
          </a:p>
          <a:p>
            <a:r>
              <a:rPr lang="en-US"/>
              <a:t>Operators start filling on initial security event</a:t>
            </a:r>
          </a:p>
          <a:p>
            <a:r>
              <a:rPr lang="en-US"/>
              <a:t>Fill until ~80% or pumps no longer available due to attack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2D936F-DAF3-4CD9-A2FB-F5CD9FD522EB}"/>
              </a:ext>
            </a:extLst>
          </p:cNvPr>
          <p:cNvSpPr txBox="1">
            <a:spLocks/>
          </p:cNvSpPr>
          <p:nvPr/>
        </p:nvSpPr>
        <p:spPr>
          <a:xfrm>
            <a:off x="6608038" y="2093760"/>
            <a:ext cx="5583961" cy="1920662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Start procedure time distribution </a:t>
            </a:r>
          </a:p>
          <a:p>
            <a:pPr lvl="1"/>
            <a:r>
              <a:rPr lang="en-US"/>
              <a:t>Normal dist. 30 sec mean 5 sec std.</a:t>
            </a:r>
          </a:p>
          <a:p>
            <a:pPr lvl="1"/>
            <a:r>
              <a:rPr lang="en-US"/>
              <a:t>??? need data</a:t>
            </a:r>
          </a:p>
          <a:p>
            <a:r>
              <a:rPr lang="en-US"/>
              <a:t>Save calculated fill-time for TH analysis</a:t>
            </a:r>
          </a:p>
          <a:p>
            <a:endParaRPr lang="en-US"/>
          </a:p>
        </p:txBody>
      </p:sp>
      <p:pic>
        <p:nvPicPr>
          <p:cNvPr id="11" name="Picture 10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2650C9B0-4E8C-490D-824D-9A91036B9C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77" y="3668673"/>
            <a:ext cx="10238341" cy="3094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704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5874-5727-4E02-88B7-71201E4BF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After Attack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0C711-21F9-4385-8F8C-1390C06F8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03" y="1787383"/>
            <a:ext cx="3193829" cy="245959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Steps through options:</a:t>
            </a:r>
          </a:p>
          <a:p>
            <a:r>
              <a:rPr lang="en-US"/>
              <a:t>Manual TDP operation</a:t>
            </a:r>
          </a:p>
          <a:p>
            <a:r>
              <a:rPr lang="en-US"/>
              <a:t>Fire water</a:t>
            </a:r>
          </a:p>
          <a:p>
            <a:r>
              <a:rPr lang="en-US"/>
              <a:t>Protection pump</a:t>
            </a:r>
          </a:p>
          <a:p>
            <a:r>
              <a:rPr lang="en-US"/>
              <a:t>Fire truck</a:t>
            </a:r>
          </a:p>
          <a:p>
            <a:r>
              <a:rPr lang="en-US"/>
              <a:t>FLEX pump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100" name="Picture 4" descr="C:\Users\PRESSR\AppData\Local\Temp\1\SNAGHTML6ec2b2b.PNG">
            <a:extLst>
              <a:ext uri="{FF2B5EF4-FFF2-40B4-BE49-F238E27FC236}">
                <a16:creationId xmlns:a16="http://schemas.microsoft.com/office/drawing/2014/main" id="{8B9EC59F-1682-4EF8-ACE4-986C47B69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391490"/>
            <a:ext cx="9078687" cy="537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227BDCE-C54F-4A44-B5D3-F8324776D69D}"/>
              </a:ext>
            </a:extLst>
          </p:cNvPr>
          <p:cNvSpPr/>
          <p:nvPr/>
        </p:nvSpPr>
        <p:spPr>
          <a:xfrm>
            <a:off x="5517871" y="1663302"/>
            <a:ext cx="1828800" cy="17309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7F0F5F-6101-4832-B2C3-8C61108620E3}"/>
              </a:ext>
            </a:extLst>
          </p:cNvPr>
          <p:cNvSpPr/>
          <p:nvPr/>
        </p:nvSpPr>
        <p:spPr>
          <a:xfrm>
            <a:off x="9963373" y="1663302"/>
            <a:ext cx="2042359" cy="19604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F6F78C96-1646-4BB2-A087-7F3EFB3D2072}"/>
              </a:ext>
            </a:extLst>
          </p:cNvPr>
          <p:cNvSpPr/>
          <p:nvPr/>
        </p:nvSpPr>
        <p:spPr>
          <a:xfrm>
            <a:off x="5117086" y="5537201"/>
            <a:ext cx="3640667" cy="1253066"/>
          </a:xfrm>
          <a:prstGeom prst="wedgeRoundRectCallout">
            <a:avLst>
              <a:gd name="adj1" fmla="val 12190"/>
              <a:gd name="adj2" fmla="val -219933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690F809A-73D3-4979-A2BD-CF23620CB144}"/>
              </a:ext>
            </a:extLst>
          </p:cNvPr>
          <p:cNvSpPr/>
          <p:nvPr/>
        </p:nvSpPr>
        <p:spPr>
          <a:xfrm>
            <a:off x="5117085" y="5534242"/>
            <a:ext cx="3640667" cy="1253066"/>
          </a:xfrm>
          <a:prstGeom prst="wedgeRoundRectCallout">
            <a:avLst>
              <a:gd name="adj1" fmla="val 82888"/>
              <a:gd name="adj2" fmla="val -202365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Pilot Mitigation Options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1DE15-AB19-2576-91AA-FB18D61362F7}"/>
              </a:ext>
            </a:extLst>
          </p:cNvPr>
          <p:cNvSpPr txBox="1"/>
          <p:nvPr/>
        </p:nvSpPr>
        <p:spPr>
          <a:xfrm>
            <a:off x="56403" y="6291652"/>
            <a:ext cx="2857834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600"/>
              <a:t>TDP – Turbine-Driven Pump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0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8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B32E8-9145-4668-B8BD-1C97A2A94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36290" y="2432543"/>
            <a:ext cx="8155710" cy="2292350"/>
          </a:xfrm>
        </p:spPr>
        <p:txBody>
          <a:bodyPr/>
          <a:lstStyle/>
          <a:p>
            <a:r>
              <a:rPr lang="en-US" sz="6000"/>
              <a:t>Post Reduction</a:t>
            </a:r>
          </a:p>
        </p:txBody>
      </p:sp>
    </p:spTree>
    <p:extLst>
      <p:ext uri="{BB962C8B-B14F-4D97-AF65-F5344CB8AC3E}">
        <p14:creationId xmlns:p14="http://schemas.microsoft.com/office/powerpoint/2010/main" val="250657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7AB80-FB59-4F98-8F83-FCFEF1C16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Initial Model - Base Case with Exaggerated Scenarios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A3E291-C185-4344-AC7A-D4ABD6E61C88}"/>
              </a:ext>
            </a:extLst>
          </p:cNvPr>
          <p:cNvGrpSpPr>
            <a:grpSpLocks noChangeAspect="1"/>
          </p:cNvGrpSpPr>
          <p:nvPr/>
        </p:nvGrpSpPr>
        <p:grpSpPr>
          <a:xfrm>
            <a:off x="2047616" y="1863716"/>
            <a:ext cx="7803556" cy="4994284"/>
            <a:chOff x="3238500" y="926517"/>
            <a:chExt cx="5715000" cy="3657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D1B9A7-4FEA-4B4A-AA67-2EA2224FF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238500" y="926517"/>
              <a:ext cx="5715000" cy="36576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11F72F-B668-40E1-8FE6-2EBCC821D018}"/>
                </a:ext>
              </a:extLst>
            </p:cNvPr>
            <p:cNvSpPr txBox="1"/>
            <p:nvPr/>
          </p:nvSpPr>
          <p:spPr>
            <a:xfrm>
              <a:off x="3238500" y="946960"/>
              <a:ext cx="5715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Base Case Analysis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B5C20E-1110-404B-A3D8-0F25A4684177}"/>
                </a:ext>
              </a:extLst>
            </p:cNvPr>
            <p:cNvSpPr txBox="1"/>
            <p:nvPr/>
          </p:nvSpPr>
          <p:spPr>
            <a:xfrm>
              <a:off x="3910053" y="2289689"/>
              <a:ext cx="940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Strategy</a:t>
              </a:r>
            </a:p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Model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0772B3-C167-4C5E-8113-3640780B325B}"/>
                </a:ext>
              </a:extLst>
            </p:cNvPr>
            <p:cNvSpPr txBox="1"/>
            <p:nvPr/>
          </p:nvSpPr>
          <p:spPr>
            <a:xfrm>
              <a:off x="5254972" y="2300165"/>
              <a:ext cx="695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Original</a:t>
              </a:r>
            </a:p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Scenarios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BD731D-2E9A-4B3E-B95F-FB8DA23CBEBE}"/>
                </a:ext>
              </a:extLst>
            </p:cNvPr>
            <p:cNvSpPr txBox="1"/>
            <p:nvPr/>
          </p:nvSpPr>
          <p:spPr>
            <a:xfrm>
              <a:off x="5608846" y="3890916"/>
              <a:ext cx="940340" cy="180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FOF Simulation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0E3C595-CB1C-43D0-A146-F523B7BABFAB}"/>
                </a:ext>
              </a:extLst>
            </p:cNvPr>
            <p:cNvSpPr txBox="1"/>
            <p:nvPr/>
          </p:nvSpPr>
          <p:spPr>
            <a:xfrm>
              <a:off x="6937305" y="3995423"/>
              <a:ext cx="16861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Full Scenarios</a:t>
              </a:r>
            </a:p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Exaggerated Scenarios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C8091F-AB95-4245-B4C4-46992DB67C3F}"/>
                </a:ext>
              </a:extLst>
            </p:cNvPr>
            <p:cNvSpPr txBox="1"/>
            <p:nvPr/>
          </p:nvSpPr>
          <p:spPr>
            <a:xfrm>
              <a:off x="6937305" y="3807258"/>
              <a:ext cx="16861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latin typeface="Arial Narrow" panose="020B0604020202020204" pitchFamily="34" charset="0"/>
                  <a:cs typeface="Arial Narrow" panose="020B0604020202020204" pitchFamily="34" charset="0"/>
                </a:rPr>
                <a:t>Base Case Results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1B3143-00F5-456A-90CB-7BAD791B3440}"/>
                </a:ext>
              </a:extLst>
            </p:cNvPr>
            <p:cNvSpPr txBox="1"/>
            <p:nvPr/>
          </p:nvSpPr>
          <p:spPr>
            <a:xfrm>
              <a:off x="3910053" y="3799175"/>
              <a:ext cx="940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Top Attack</a:t>
              </a:r>
            </a:p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Options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4C13B6-9D8E-4088-9696-37EFC3D79DA6}"/>
                </a:ext>
              </a:extLst>
            </p:cNvPr>
            <p:cNvSpPr txBox="1"/>
            <p:nvPr/>
          </p:nvSpPr>
          <p:spPr>
            <a:xfrm>
              <a:off x="6046003" y="2300165"/>
              <a:ext cx="10514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Exaggerated</a:t>
              </a:r>
            </a:p>
            <a:p>
              <a:pPr algn="ctr"/>
              <a:r>
                <a:rPr lang="en-US" sz="1000">
                  <a:latin typeface="Arial Narrow" panose="020B0604020202020204" pitchFamily="34" charset="0"/>
                  <a:cs typeface="Arial Narrow" panose="020B0604020202020204" pitchFamily="34" charset="0"/>
                </a:rPr>
                <a:t>Scenarios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0905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63AFD-40AC-4E10-B051-57F633A8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Determining Possible Contribution</a:t>
            </a:r>
            <a:br>
              <a:rPr lang="en-US"/>
            </a:b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E29E3D-EAC0-496B-A2F8-0FE5C8D28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698" y="1971162"/>
            <a:ext cx="10415649" cy="852379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Evaluate max potential of adding FLEX-like equipment and operator action using “Exaggerated Scenario” model</a:t>
            </a:r>
          </a:p>
          <a:p>
            <a:r>
              <a:rPr lang="en-US"/>
              <a:t>Desire high percentage of Main Only vs. Main &amp; FLEX </a:t>
            </a:r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88D774-C3C3-40AC-856B-4BB3DD4A0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336390"/>
              </p:ext>
            </p:extLst>
          </p:nvPr>
        </p:nvGraphicFramePr>
        <p:xfrm>
          <a:off x="600702" y="3096678"/>
          <a:ext cx="11067692" cy="2578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008">
                  <a:extLst>
                    <a:ext uri="{9D8B030D-6E8A-4147-A177-3AD203B41FA5}">
                      <a16:colId xmlns:a16="http://schemas.microsoft.com/office/drawing/2014/main" val="415771795"/>
                    </a:ext>
                  </a:extLst>
                </a:gridCol>
                <a:gridCol w="948906">
                  <a:extLst>
                    <a:ext uri="{9D8B030D-6E8A-4147-A177-3AD203B41FA5}">
                      <a16:colId xmlns:a16="http://schemas.microsoft.com/office/drawing/2014/main" val="621819849"/>
                    </a:ext>
                  </a:extLst>
                </a:gridCol>
                <a:gridCol w="1483743">
                  <a:extLst>
                    <a:ext uri="{9D8B030D-6E8A-4147-A177-3AD203B41FA5}">
                      <a16:colId xmlns:a16="http://schemas.microsoft.com/office/drawing/2014/main" val="2992674405"/>
                    </a:ext>
                  </a:extLst>
                </a:gridCol>
                <a:gridCol w="1595887">
                  <a:extLst>
                    <a:ext uri="{9D8B030D-6E8A-4147-A177-3AD203B41FA5}">
                      <a16:colId xmlns:a16="http://schemas.microsoft.com/office/drawing/2014/main" val="3594881125"/>
                    </a:ext>
                  </a:extLst>
                </a:gridCol>
                <a:gridCol w="5850148">
                  <a:extLst>
                    <a:ext uri="{9D8B030D-6E8A-4147-A177-3AD203B41FA5}">
                      <a16:colId xmlns:a16="http://schemas.microsoft.com/office/drawing/2014/main" val="2369235521"/>
                    </a:ext>
                  </a:extLst>
                </a:gridCol>
              </a:tblGrid>
              <a:tr h="3839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2"/>
                          </a:solidFill>
                        </a:rPr>
                        <a:t>Scenario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2"/>
                          </a:solidFill>
                        </a:rPr>
                        <a:t>Safe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2"/>
                          </a:solidFill>
                        </a:rPr>
                        <a:t>Main Only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2"/>
                          </a:solidFill>
                        </a:rPr>
                        <a:t>Main &amp; FLEX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2"/>
                          </a:solidFill>
                        </a:rPr>
                        <a:t>FLEX Contribution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27608"/>
                  </a:ext>
                </a:extLst>
              </a:tr>
              <a:tr h="313627">
                <a:tc>
                  <a:txBody>
                    <a:bodyPr/>
                    <a:lstStyle/>
                    <a:p>
                      <a:r>
                        <a:rPr lang="en-US"/>
                        <a:t>S1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50%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40%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10%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Potential high-impact use of FLEX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36947"/>
                  </a:ext>
                </a:extLst>
              </a:tr>
              <a:tr h="313627">
                <a:tc>
                  <a:txBody>
                    <a:bodyPr/>
                    <a:lstStyle/>
                    <a:p>
                      <a:r>
                        <a:rPr lang="en-US"/>
                        <a:t>S2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50%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5%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45%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FLEX less effective, consider FLEX protection 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415892"/>
                  </a:ext>
                </a:extLst>
              </a:tr>
              <a:tr h="313627">
                <a:tc>
                  <a:txBody>
                    <a:bodyPr/>
                    <a:lstStyle/>
                    <a:p>
                      <a:r>
                        <a:rPr lang="en-US"/>
                        <a:t>S3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90%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5%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5%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Mostly effective scenarios, low-impact from FLEX until post reduction</a:t>
                      </a:r>
                    </a:p>
                    <a:p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83415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437F4F-D74F-4A95-AD31-04F5F0FAFF51}"/>
              </a:ext>
            </a:extLst>
          </p:cNvPr>
          <p:cNvSpPr txBox="1"/>
          <p:nvPr/>
        </p:nvSpPr>
        <p:spPr>
          <a:xfrm>
            <a:off x="502245" y="6222687"/>
            <a:ext cx="15648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/>
              <a:t>Not real 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5C3BB5-1F56-44E7-A80F-FB78621F8E52}"/>
              </a:ext>
            </a:extLst>
          </p:cNvPr>
          <p:cNvSpPr txBox="1"/>
          <p:nvPr/>
        </p:nvSpPr>
        <p:spPr>
          <a:xfrm>
            <a:off x="508259" y="5931318"/>
            <a:ext cx="4899649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/>
              <a:t>Safe: target set not fully lost or compromised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352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BFBFA-03F5-4458-BE5D-8BE48362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Evaluate Potential Post Reductions</a:t>
            </a:r>
            <a:br>
              <a:rPr lang="en-US"/>
            </a:br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707F67-78E4-4D60-81EF-42120FA8A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30" y="1617665"/>
            <a:ext cx="8823142" cy="5190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9F664D-EC63-42BA-BDEB-002312514DF2}"/>
              </a:ext>
            </a:extLst>
          </p:cNvPr>
          <p:cNvSpPr txBox="1"/>
          <p:nvPr/>
        </p:nvSpPr>
        <p:spPr>
          <a:xfrm>
            <a:off x="3401748" y="4638016"/>
            <a:ext cx="2286000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Arial Narrow" panose="020B0604020202020204" pitchFamily="34" charset="0"/>
                <a:cs typeface="Arial Narrow" panose="020B0604020202020204" pitchFamily="34" charset="0"/>
              </a:rPr>
              <a:t>Exaggerated Strategy VS Base Case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8DBB8-4E3E-4572-B780-46E9F99216D7}"/>
              </a:ext>
            </a:extLst>
          </p:cNvPr>
          <p:cNvSpPr txBox="1"/>
          <p:nvPr/>
        </p:nvSpPr>
        <p:spPr>
          <a:xfrm>
            <a:off x="8083072" y="4638016"/>
            <a:ext cx="2286000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Arial Narrow" panose="020B0604020202020204" pitchFamily="34" charset="0"/>
                <a:cs typeface="Arial Narrow" panose="020B0604020202020204" pitchFamily="34" charset="0"/>
              </a:rPr>
              <a:t>Exaggerated Strategy Model</a:t>
            </a:r>
          </a:p>
        </p:txBody>
      </p:sp>
    </p:spTree>
    <p:extLst>
      <p:ext uri="{BB962C8B-B14F-4D97-AF65-F5344CB8AC3E}">
        <p14:creationId xmlns:p14="http://schemas.microsoft.com/office/powerpoint/2010/main" val="2117367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B32E8-9145-4668-B8BD-1C97A2A94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36290" y="2432543"/>
            <a:ext cx="8155710" cy="2292350"/>
          </a:xfrm>
        </p:spPr>
        <p:txBody>
          <a:bodyPr/>
          <a:lstStyle/>
          <a:p>
            <a:r>
              <a:rPr lang="en-US" sz="6000"/>
              <a:t>Pilot Results</a:t>
            </a:r>
          </a:p>
        </p:txBody>
      </p:sp>
    </p:spTree>
    <p:extLst>
      <p:ext uri="{BB962C8B-B14F-4D97-AF65-F5344CB8AC3E}">
        <p14:creationId xmlns:p14="http://schemas.microsoft.com/office/powerpoint/2010/main" val="842711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F9C8-79DF-C9B0-3BD2-E720953A8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Scenario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B5D0C-5623-E473-C642-C200D92BA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Reviewed scenarios, in order of significance, and determined which would benefit from FLEX. </a:t>
            </a:r>
          </a:p>
          <a:p>
            <a:r>
              <a:rPr lang="en-US" dirty="0"/>
              <a:t>Reviewed 24 plant attack scenarios</a:t>
            </a:r>
          </a:p>
          <a:p>
            <a:r>
              <a:rPr lang="en-US" dirty="0"/>
              <a:t>Five significant scenarios chosen that would likely benefit from FLEX</a:t>
            </a:r>
          </a:p>
          <a:p>
            <a:r>
              <a:rPr lang="en-US" dirty="0"/>
              <a:t>All scenarios could use FLEX pump; only some could use FLEX DG, so only pump usage was included</a:t>
            </a:r>
          </a:p>
          <a:p>
            <a:r>
              <a:rPr lang="en-US" dirty="0"/>
              <a:t>Adversary total increased to stress defense in depth (DID) to increase sensitivity in order to evaluate mitigation strategies</a:t>
            </a:r>
          </a:p>
          <a:p>
            <a:r>
              <a:rPr lang="en-US" dirty="0"/>
              <a:t>EMRALD used to determine recoverable cases where mitigation prevented plant damage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34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33A13-D6AE-47C7-A963-9C652DEA6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Post Reduction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BA8F0-36E4-4548-96F2-B8B7AAEBF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46" y="1541787"/>
            <a:ext cx="10802901" cy="4809458"/>
          </a:xfrm>
        </p:spPr>
        <p:txBody>
          <a:bodyPr/>
          <a:lstStyle/>
          <a:p>
            <a:r>
              <a:rPr lang="en-US" dirty="0"/>
              <a:t>Evaluated two options for reductions with exaggerated scenario</a:t>
            </a:r>
          </a:p>
          <a:p>
            <a:pPr lvl="1"/>
            <a:r>
              <a:rPr lang="en-US" dirty="0"/>
              <a:t>Reduction A is 12% and Reduction B is 20%</a:t>
            </a:r>
          </a:p>
          <a:p>
            <a:pPr lvl="1"/>
            <a:r>
              <a:rPr lang="en-US" dirty="0"/>
              <a:t>Can continue reduction process.</a:t>
            </a:r>
          </a:p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55073B-5DB4-4FF0-BEC1-72781938E7D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35879" y="2826504"/>
          <a:ext cx="10320242" cy="3240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744">
                  <a:extLst>
                    <a:ext uri="{9D8B030D-6E8A-4147-A177-3AD203B41FA5}">
                      <a16:colId xmlns:a16="http://schemas.microsoft.com/office/drawing/2014/main" val="2107428206"/>
                    </a:ext>
                  </a:extLst>
                </a:gridCol>
                <a:gridCol w="2218891">
                  <a:extLst>
                    <a:ext uri="{9D8B030D-6E8A-4147-A177-3AD203B41FA5}">
                      <a16:colId xmlns:a16="http://schemas.microsoft.com/office/drawing/2014/main" val="3106391192"/>
                    </a:ext>
                  </a:extLst>
                </a:gridCol>
                <a:gridCol w="2724395">
                  <a:extLst>
                    <a:ext uri="{9D8B030D-6E8A-4147-A177-3AD203B41FA5}">
                      <a16:colId xmlns:a16="http://schemas.microsoft.com/office/drawing/2014/main" val="3669845555"/>
                    </a:ext>
                  </a:extLst>
                </a:gridCol>
                <a:gridCol w="1778466">
                  <a:extLst>
                    <a:ext uri="{9D8B030D-6E8A-4147-A177-3AD203B41FA5}">
                      <a16:colId xmlns:a16="http://schemas.microsoft.com/office/drawing/2014/main" val="1276749970"/>
                    </a:ext>
                  </a:extLst>
                </a:gridCol>
                <a:gridCol w="1870746">
                  <a:extLst>
                    <a:ext uri="{9D8B030D-6E8A-4147-A177-3AD203B41FA5}">
                      <a16:colId xmlns:a16="http://schemas.microsoft.com/office/drawing/2014/main" val="1938529144"/>
                    </a:ext>
                  </a:extLst>
                </a:gridCol>
              </a:tblGrid>
              <a:tr h="8523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Scenario</a:t>
                      </a:r>
                      <a:endParaRPr lang="en-US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Exaggerated Baseline</a:t>
                      </a:r>
                      <a:endParaRPr lang="en-US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Exaggerated Op Act &amp; Pump</a:t>
                      </a:r>
                      <a:endParaRPr lang="en-US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>
                          <a:effectLst/>
                        </a:rPr>
                        <a:t>Reduction A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Reduction B</a:t>
                      </a:r>
                      <a:endParaRPr lang="en-US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901034534"/>
                  </a:ext>
                </a:extLst>
              </a:tr>
              <a:tr h="477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1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83%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83%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76%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3359641670"/>
                  </a:ext>
                </a:extLst>
              </a:tr>
              <a:tr h="477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2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71%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67%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68%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3394555272"/>
                  </a:ext>
                </a:extLst>
              </a:tr>
              <a:tr h="477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3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98%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96%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92%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2211526264"/>
                  </a:ext>
                </a:extLst>
              </a:tr>
              <a:tr h="477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>
                          <a:effectLst/>
                        </a:rPr>
                        <a:t>4</a:t>
                      </a:r>
                      <a:endParaRPr lang="en-US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99%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85%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74%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3768727392"/>
                  </a:ext>
                </a:extLst>
              </a:tr>
              <a:tr h="4776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99%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98%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500" u="none" strike="noStrike" dirty="0">
                          <a:effectLst/>
                        </a:rPr>
                        <a:t>98%</a:t>
                      </a:r>
                      <a:endParaRPr lang="en-US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288" marR="21288" marT="21288" marB="0" anchor="b"/>
                </a:tc>
                <a:extLst>
                  <a:ext uri="{0D108BD9-81ED-4DB2-BD59-A6C34878D82A}">
                    <a16:rowId xmlns:a16="http://schemas.microsoft.com/office/drawing/2014/main" val="151009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56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B32E8-9145-4668-B8BD-1C97A2A94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36290" y="2432543"/>
            <a:ext cx="8155710" cy="2292350"/>
          </a:xfrm>
        </p:spPr>
        <p:txBody>
          <a:bodyPr/>
          <a:lstStyle/>
          <a:p>
            <a:r>
              <a:rPr lang="en-US" sz="600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650284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51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34861-94BF-4FCF-B083-04DB8A7FB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Current Security Assessment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6B6BEE7-8A29-47C4-B9DD-5BA1BEEEF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021"/>
            <a:ext cx="10075333" cy="481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4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A8191-F39A-41DD-B8A6-9D4395D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Desired Security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9984F8-85C8-4991-817D-1CC763DC6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4426"/>
            <a:ext cx="12022668" cy="509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6B798-F2C5-4E70-A2D6-A8A361EB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1F8F69-7449-477C-B4F2-FD41405B0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0" y="1540933"/>
            <a:ext cx="10415649" cy="4550306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Reduce physical security costs by reducing target set significance, using FLEX-like equipment and operator procedures. Demonstrate equivalent safety level to enable simple regulatory change review. 10 CFR 50.54(p)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Methods – crediting of FLEX and other procedures and accurately model reactor effects over time including: </a:t>
            </a:r>
          </a:p>
          <a:p>
            <a:r>
              <a:rPr lang="en-US"/>
              <a:t>Operator procedure to fill steam generators (SG)</a:t>
            </a:r>
          </a:p>
          <a:p>
            <a:r>
              <a:rPr lang="en-US"/>
              <a:t>FLEX-like pump procedure modeling</a:t>
            </a:r>
          </a:p>
          <a:p>
            <a:r>
              <a:rPr lang="en-US"/>
              <a:t>Thermal hydraulics with operator actions and component loss times</a:t>
            </a:r>
          </a:p>
          <a:p>
            <a:r>
              <a:rPr lang="en-US"/>
              <a:t>Extend scenarios past RAPT time 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6F8F8-BA79-4623-BB72-A4CFF8272E5B}"/>
              </a:ext>
            </a:extLst>
          </p:cNvPr>
          <p:cNvSpPr txBox="1"/>
          <p:nvPr/>
        </p:nvSpPr>
        <p:spPr>
          <a:xfrm>
            <a:off x="1093213" y="5996226"/>
            <a:ext cx="55507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FLEX - Diverse and Flexible Mitigation Strategy</a:t>
            </a:r>
          </a:p>
          <a:p>
            <a:r>
              <a:rPr lang="en-US" sz="1600"/>
              <a:t>RAPT - Reasonable Assurance of Protection Time RG 5.76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3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60AE-4D2F-4902-9234-0BE1E9D91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MASS-DEF Two Parts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FDEE5-77B2-4AF8-AA13-296C913CF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Modeling and Simulation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41F04-2926-423B-9E06-F83B5488767F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Post-Reduction Process</a:t>
            </a:r>
          </a:p>
        </p:txBody>
      </p:sp>
      <p:pic>
        <p:nvPicPr>
          <p:cNvPr id="2050" name="Picture 2" descr="Vanguard: Vulnerability Assessment Tool | RhinoCorps Ltd. Co">
            <a:extLst>
              <a:ext uri="{FF2B5EF4-FFF2-40B4-BE49-F238E27FC236}">
                <a16:creationId xmlns:a16="http://schemas.microsoft.com/office/drawing/2014/main" id="{3E6639ED-52D2-488F-89DA-1FDD69785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0" y="2373313"/>
            <a:ext cx="4104170" cy="20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95B06A-EA74-400A-9DEC-7D36F8F7C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829" y="3928232"/>
            <a:ext cx="2305462" cy="2558809"/>
          </a:xfrm>
          <a:prstGeom prst="rect">
            <a:avLst/>
          </a:prstGeom>
        </p:spPr>
      </p:pic>
      <p:pic>
        <p:nvPicPr>
          <p:cNvPr id="7" name="Picture 6" descr="EMRALD - Overview">
            <a:extLst>
              <a:ext uri="{FF2B5EF4-FFF2-40B4-BE49-F238E27FC236}">
                <a16:creationId xmlns:a16="http://schemas.microsoft.com/office/drawing/2014/main" id="{B3801A65-5D9B-4A98-88D5-1B28C14EB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51" y="4500998"/>
            <a:ext cx="2055515" cy="198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E2242ACC-26AD-42AE-B9DB-44FB32D98521}"/>
              </a:ext>
            </a:extLst>
          </p:cNvPr>
          <p:cNvSpPr/>
          <p:nvPr/>
        </p:nvSpPr>
        <p:spPr>
          <a:xfrm rot="10800000">
            <a:off x="1789110" y="4046302"/>
            <a:ext cx="409311" cy="8469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EED71217-B584-49F4-9D3E-2D0052013C03}"/>
              </a:ext>
            </a:extLst>
          </p:cNvPr>
          <p:cNvSpPr/>
          <p:nvPr/>
        </p:nvSpPr>
        <p:spPr>
          <a:xfrm>
            <a:off x="2233238" y="4964121"/>
            <a:ext cx="1354667" cy="355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FB8ADE7D-FAAD-40E4-BF5D-5048A2A469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81" y="2463595"/>
            <a:ext cx="5486079" cy="32271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B28C0A-9948-3A5B-E9AC-4C86E126E4D1}"/>
              </a:ext>
            </a:extLst>
          </p:cNvPr>
          <p:cNvSpPr txBox="1"/>
          <p:nvPr/>
        </p:nvSpPr>
        <p:spPr>
          <a:xfrm>
            <a:off x="5353850" y="940858"/>
            <a:ext cx="6097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Modeling and Analysis for Safety and Security using Dynamic EMRALD Framework (MASS-DEF)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295883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D529D-4E94-46B0-B2CF-8D16784C3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Combining Simulations</a:t>
            </a:r>
          </a:p>
        </p:txBody>
      </p:sp>
      <p:pic>
        <p:nvPicPr>
          <p:cNvPr id="4" name="Content Placeholder 8" descr="Graphical user interface&#10;&#10;Description automatically generated">
            <a:extLst>
              <a:ext uri="{FF2B5EF4-FFF2-40B4-BE49-F238E27FC236}">
                <a16:creationId xmlns:a16="http://schemas.microsoft.com/office/drawing/2014/main" id="{79F19A92-4933-4CAA-A429-8724676AB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53" y="1379918"/>
            <a:ext cx="10448966" cy="5308749"/>
          </a:xfrm>
        </p:spPr>
      </p:pic>
      <p:pic>
        <p:nvPicPr>
          <p:cNvPr id="3074" name="Picture 2" descr="Simulation, Modeling, and Application Development | RhinoCorps Ltd. Co">
            <a:extLst>
              <a:ext uri="{FF2B5EF4-FFF2-40B4-BE49-F238E27FC236}">
                <a16:creationId xmlns:a16="http://schemas.microsoft.com/office/drawing/2014/main" id="{A39ADF29-E04A-4389-80A7-9836518D0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96" y="1966341"/>
            <a:ext cx="1453123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MRALD - Overview">
            <a:extLst>
              <a:ext uri="{FF2B5EF4-FFF2-40B4-BE49-F238E27FC236}">
                <a16:creationId xmlns:a16="http://schemas.microsoft.com/office/drawing/2014/main" id="{72FBFBA0-E988-40B4-9BF6-0217C9F16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64" y="4654391"/>
            <a:ext cx="1263433" cy="122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96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8DB98-1BDC-4F2F-B5BA-4D9D94380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EMRALD Modeling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D5A111-9374-45A4-9D54-28FE67413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95" y="3743714"/>
            <a:ext cx="3142857" cy="311428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7B0EF-A0A2-4BD3-AA0F-E0EB4DEC7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332" y="1913768"/>
            <a:ext cx="6610827" cy="3659892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time-based or dynamic probabilistic risk assessment (PRA) modeling tool</a:t>
            </a:r>
          </a:p>
          <a:p>
            <a:r>
              <a:rPr lang="en-US"/>
              <a:t>Couple multiple tools</a:t>
            </a:r>
          </a:p>
          <a:p>
            <a:r>
              <a:rPr lang="en-US"/>
              <a:t>See events over time</a:t>
            </a:r>
          </a:p>
          <a:p>
            <a:r>
              <a:rPr lang="en-US"/>
              <a:t>Condition-based events</a:t>
            </a:r>
          </a:p>
          <a:p>
            <a:r>
              <a:rPr lang="en-US"/>
              <a:t>Drag-and-drop Web UI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5E4C4DA-17C3-4494-A28C-EDFD07C068D6}"/>
              </a:ext>
            </a:extLst>
          </p:cNvPr>
          <p:cNvSpPr/>
          <p:nvPr/>
        </p:nvSpPr>
        <p:spPr bwMode="auto">
          <a:xfrm>
            <a:off x="6993800" y="1083993"/>
            <a:ext cx="5097082" cy="4952780"/>
          </a:xfrm>
          <a:prstGeom prst="ellipse">
            <a:avLst/>
          </a:prstGeom>
          <a:solidFill>
            <a:srgbClr val="7895A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Picture 4" descr="Image result for probability">
            <a:extLst>
              <a:ext uri="{FF2B5EF4-FFF2-40B4-BE49-F238E27FC236}">
                <a16:creationId xmlns:a16="http://schemas.microsoft.com/office/drawing/2014/main" id="{C0FF1D53-5F59-40A3-8CF4-FD90A45C5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792" y="1956860"/>
            <a:ext cx="850243" cy="5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Image result for clock transparent">
            <a:extLst>
              <a:ext uri="{FF2B5EF4-FFF2-40B4-BE49-F238E27FC236}">
                <a16:creationId xmlns:a16="http://schemas.microsoft.com/office/drawing/2014/main" id="{899E05E1-F04B-4ED7-9545-481D913FD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958" y="1194916"/>
            <a:ext cx="1141678" cy="114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FEC933-8BD5-41E6-BCC6-765E486F1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625" y="4215981"/>
            <a:ext cx="2552367" cy="1435839"/>
          </a:xfrm>
          <a:prstGeom prst="rect">
            <a:avLst/>
          </a:prstGeom>
        </p:spPr>
      </p:pic>
      <p:pic>
        <p:nvPicPr>
          <p:cNvPr id="10" name="Picture 4" descr="Image result for nuclear plant operator">
            <a:extLst>
              <a:ext uri="{FF2B5EF4-FFF2-40B4-BE49-F238E27FC236}">
                <a16:creationId xmlns:a16="http://schemas.microsoft.com/office/drawing/2014/main" id="{3EA80151-8F97-4A94-A71C-662141A07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183" y="2930099"/>
            <a:ext cx="1479992" cy="9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distribution curve">
            <a:extLst>
              <a:ext uri="{FF2B5EF4-FFF2-40B4-BE49-F238E27FC236}">
                <a16:creationId xmlns:a16="http://schemas.microsoft.com/office/drawing/2014/main" id="{1860FFDC-F151-4A81-8B7E-E30ECB3C3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918" y="2914884"/>
            <a:ext cx="1593192" cy="10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5E7A6C-5C28-48EF-A24D-3B10E5187C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5" y="4450194"/>
            <a:ext cx="3562934" cy="12184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744CC5-DAC8-4E8D-ADE1-B44F4F4C4FA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140" y="2658340"/>
            <a:ext cx="1469854" cy="14197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550755-DA3A-4AE3-B5E5-4547C55731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211" y="1821587"/>
            <a:ext cx="1262175" cy="8204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51A4C2-B66C-42B6-A079-EF95D95F5B9C}"/>
              </a:ext>
            </a:extLst>
          </p:cNvPr>
          <p:cNvSpPr txBox="1"/>
          <p:nvPr/>
        </p:nvSpPr>
        <p:spPr>
          <a:xfrm>
            <a:off x="775713" y="6146800"/>
            <a:ext cx="2172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www.emrald.inl.gov</a:t>
            </a:r>
          </a:p>
        </p:txBody>
      </p:sp>
    </p:spTree>
    <p:extLst>
      <p:ext uri="{BB962C8B-B14F-4D97-AF65-F5344CB8AC3E}">
        <p14:creationId xmlns:p14="http://schemas.microsoft.com/office/powerpoint/2010/main" val="3238844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26281-9014-4A6B-A1A3-6B6F820F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Generic PWR Model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E02E5E-71D0-4C02-BF14-C76FB2F8DB97}"/>
              </a:ext>
            </a:extLst>
          </p:cNvPr>
          <p:cNvSpPr txBox="1">
            <a:spLocks/>
          </p:cNvSpPr>
          <p:nvPr/>
        </p:nvSpPr>
        <p:spPr>
          <a:xfrm>
            <a:off x="888175" y="1698025"/>
            <a:ext cx="10415649" cy="4651525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976"/>
              </a:buClr>
              <a:buFont typeface="Arial" panose="020B0604020202020204" pitchFamily="34" charset="0"/>
              <a:buChar char="•"/>
              <a:defRPr sz="2100" b="0" i="0" kern="1200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976"/>
              </a:buClr>
              <a:buFont typeface="Arial" panose="020B0604020202020204" pitchFamily="34" charset="0"/>
              <a:buChar char="−"/>
              <a:defRPr sz="2100" b="0" i="0" kern="1200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976"/>
              </a:buClr>
              <a:buFont typeface="Arial" panose="020B0604020202020204" pitchFamily="34" charset="0"/>
              <a:buChar char="•"/>
              <a:defRPr sz="1800" b="0" i="0" kern="1200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976"/>
              </a:buClr>
              <a:buFont typeface="Arial" panose="020B0604020202020204" pitchFamily="34" charset="0"/>
              <a:buChar char="−"/>
              <a:defRPr sz="2000" b="0" i="0" kern="1200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976"/>
              </a:buClr>
              <a:buFont typeface="Arial" panose="020B0604020202020204" pitchFamily="34" charset="0"/>
              <a:buChar char="•"/>
              <a:defRPr sz="1600" b="0" i="0" kern="1200" baseline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Includes major targets (no target sets)</a:t>
            </a:r>
          </a:p>
          <a:p>
            <a:r>
              <a:rPr lang="en-US"/>
              <a:t>Model not SGI but used in SGI room with SGI input data</a:t>
            </a:r>
          </a:p>
          <a:p>
            <a:r>
              <a:rPr lang="en-US"/>
              <a:t>Can work with input (data/statistics) from any FOF tool: pilot-pulled target time results from </a:t>
            </a:r>
            <a:r>
              <a:rPr lang="en-US" err="1"/>
              <a:t>Simajin</a:t>
            </a:r>
            <a:endParaRPr lang="en-US"/>
          </a:p>
          <a:p>
            <a:r>
              <a:rPr lang="en-US"/>
              <a:t>Using generic FLEX procedures (update with site-specific times)</a:t>
            </a:r>
          </a:p>
          <a:p>
            <a:r>
              <a:rPr lang="en-US"/>
              <a:t>FLEX execution determined according to targets</a:t>
            </a:r>
          </a:p>
          <a:p>
            <a:r>
              <a:rPr lang="en-US"/>
              <a:t>Link to MAAP for thermal hydraulics</a:t>
            </a:r>
          </a:p>
          <a:p>
            <a:r>
              <a:rPr lang="en-US"/>
              <a:t>Run MAAP for final core damage outcome</a:t>
            </a:r>
          </a:p>
          <a:p>
            <a:r>
              <a:rPr lang="en-US"/>
              <a:t>Use RAPT time for cut off</a:t>
            </a:r>
          </a:p>
          <a:p>
            <a:r>
              <a:rPr lang="en-US"/>
              <a:t>Include custom procedures such as filling the SG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AAA4F4-77DA-472D-AFF9-9004408885A8}"/>
              </a:ext>
            </a:extLst>
          </p:cNvPr>
          <p:cNvSpPr txBox="1"/>
          <p:nvPr/>
        </p:nvSpPr>
        <p:spPr>
          <a:xfrm>
            <a:off x="1017723" y="5875123"/>
            <a:ext cx="4215449" cy="110799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600"/>
              <a:t>FOF – Force on Force</a:t>
            </a:r>
          </a:p>
          <a:p>
            <a:r>
              <a:rPr lang="en-US" sz="1600"/>
              <a:t>SGI – Safeguards Information</a:t>
            </a:r>
          </a:p>
          <a:p>
            <a:r>
              <a:rPr lang="en-US" sz="1600"/>
              <a:t>MAAP – Modular Accident Analysis Program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98598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LWRS">
      <a:dk1>
        <a:srgbClr val="3B3A3C"/>
      </a:dk1>
      <a:lt1>
        <a:srgbClr val="FFFFFF"/>
      </a:lt1>
      <a:dk2>
        <a:srgbClr val="015976"/>
      </a:dk2>
      <a:lt2>
        <a:srgbClr val="0595D3"/>
      </a:lt2>
      <a:accent1>
        <a:srgbClr val="8EC423"/>
      </a:accent1>
      <a:accent2>
        <a:srgbClr val="0595D3"/>
      </a:accent2>
      <a:accent3>
        <a:srgbClr val="07519E"/>
      </a:accent3>
      <a:accent4>
        <a:srgbClr val="B2CDD6"/>
      </a:accent4>
      <a:accent5>
        <a:srgbClr val="D9E6EB"/>
      </a:accent5>
      <a:accent6>
        <a:srgbClr val="58595B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E93BF5EEF5764BAB803702276BA122" ma:contentTypeVersion="8" ma:contentTypeDescription="Create a new document." ma:contentTypeScope="" ma:versionID="896b7034d1a032f104662c74be15c49f">
  <xsd:schema xmlns:xsd="http://www.w3.org/2001/XMLSchema" xmlns:xs="http://www.w3.org/2001/XMLSchema" xmlns:p="http://schemas.microsoft.com/office/2006/metadata/properties" xmlns:ns2="131db0b6-d8a9-470e-a38f-bae83465f067" xmlns:ns3="1f52ef1f-37bf-4335-8a78-f2bbedacb2eb" targetNamespace="http://schemas.microsoft.com/office/2006/metadata/properties" ma:root="true" ma:fieldsID="43a3e68124dbfbd7898419a4fb95128c" ns2:_="" ns3:_="">
    <xsd:import namespace="131db0b6-d8a9-470e-a38f-bae83465f067"/>
    <xsd:import namespace="1f52ef1f-37bf-4335-8a78-f2bbedacb2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db0b6-d8a9-470e-a38f-bae83465f0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2ef1f-37bf-4335-8a78-f2bbedacb2e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E72521-46AD-4BAF-8AA5-1067FA401909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1f52ef1f-37bf-4335-8a78-f2bbedacb2eb"/>
    <ds:schemaRef ds:uri="http://schemas.microsoft.com/office/2006/metadata/properties"/>
    <ds:schemaRef ds:uri="http://schemas.microsoft.com/office/infopath/2007/PartnerControls"/>
    <ds:schemaRef ds:uri="131db0b6-d8a9-470e-a38f-bae83465f06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987B27-07C2-425E-9FC8-8EB9D2FCBB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FDFA1C-E15C-420B-8146-5CDF5DC17AC1}">
  <ds:schemaRefs>
    <ds:schemaRef ds:uri="131db0b6-d8a9-470e-a38f-bae83465f067"/>
    <ds:schemaRef ds:uri="1f52ef1f-37bf-4335-8a78-f2bbedacb2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1114</Words>
  <Application>Microsoft Office PowerPoint</Application>
  <PresentationFormat>Widescreen</PresentationFormat>
  <Paragraphs>194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SimSun</vt:lpstr>
      <vt:lpstr>Arial</vt:lpstr>
      <vt:lpstr>Arial Narrow</vt:lpstr>
      <vt:lpstr>Calibri</vt:lpstr>
      <vt:lpstr>Myriad Pro Cond</vt:lpstr>
      <vt:lpstr>Times New Roman</vt:lpstr>
      <vt:lpstr>INL 2020</vt:lpstr>
      <vt:lpstr>PowerPoint Presentation</vt:lpstr>
      <vt:lpstr>PowerPoint Presentation</vt:lpstr>
      <vt:lpstr>Current Security Assessment</vt:lpstr>
      <vt:lpstr>Desired Security Assessment</vt:lpstr>
      <vt:lpstr>Goal</vt:lpstr>
      <vt:lpstr>MASS-DEF Two Parts </vt:lpstr>
      <vt:lpstr>Combining Simulations</vt:lpstr>
      <vt:lpstr>EMRALD Modeling</vt:lpstr>
      <vt:lpstr>Generic PWR Model </vt:lpstr>
      <vt:lpstr>Modeling Equipment and Failure Methods</vt:lpstr>
      <vt:lpstr>Steam Generator Fill</vt:lpstr>
      <vt:lpstr>After Attack</vt:lpstr>
      <vt:lpstr>PowerPoint Presentation</vt:lpstr>
      <vt:lpstr>Initial Model - Base Case with Exaggerated Scenarios</vt:lpstr>
      <vt:lpstr>Determining Possible Contribution </vt:lpstr>
      <vt:lpstr>Evaluate Potential Post Reductions </vt:lpstr>
      <vt:lpstr>PowerPoint Presentation</vt:lpstr>
      <vt:lpstr>Scenario Evaluation</vt:lpstr>
      <vt:lpstr>Pilot Post Reduction Evaluation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Daniel L. Campbell</dc:creator>
  <cp:keywords/>
  <dc:description/>
  <cp:lastModifiedBy>Steven R. Prescott</cp:lastModifiedBy>
  <cp:revision>1</cp:revision>
  <dcterms:created xsi:type="dcterms:W3CDTF">2020-04-22T20:22:45Z</dcterms:created>
  <dcterms:modified xsi:type="dcterms:W3CDTF">2023-05-11T15:02:40Z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0x010100BBE93BF5EEF5764BAB803702276BA122</vt:lpwstr>
  </property>
</Properties>
</file>