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64"/>
  </p:notesMasterIdLst>
  <p:handoutMasterIdLst>
    <p:handoutMasterId r:id="rId65"/>
  </p:handoutMasterIdLst>
  <p:sldIdLst>
    <p:sldId id="289" r:id="rId5"/>
    <p:sldId id="290" r:id="rId6"/>
    <p:sldId id="291" r:id="rId7"/>
    <p:sldId id="292" r:id="rId8"/>
    <p:sldId id="293" r:id="rId9"/>
    <p:sldId id="346" r:id="rId10"/>
    <p:sldId id="347"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45" r:id="rId29"/>
    <p:sldId id="312" r:id="rId30"/>
    <p:sldId id="313" r:id="rId31"/>
    <p:sldId id="314" r:id="rId32"/>
    <p:sldId id="315" r:id="rId33"/>
    <p:sldId id="316" r:id="rId34"/>
    <p:sldId id="322" r:id="rId35"/>
    <p:sldId id="317" r:id="rId36"/>
    <p:sldId id="318" r:id="rId37"/>
    <p:sldId id="319" r:id="rId38"/>
    <p:sldId id="320" r:id="rId39"/>
    <p:sldId id="321"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335" r:id="rId53"/>
    <p:sldId id="336" r:id="rId54"/>
    <p:sldId id="337" r:id="rId55"/>
    <p:sldId id="338" r:id="rId56"/>
    <p:sldId id="339" r:id="rId57"/>
    <p:sldId id="340" r:id="rId58"/>
    <p:sldId id="344" r:id="rId59"/>
    <p:sldId id="341" r:id="rId60"/>
    <p:sldId id="342" r:id="rId61"/>
    <p:sldId id="343" r:id="rId62"/>
    <p:sldId id="348" r:id="rId63"/>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31" autoAdjust="0"/>
    <p:restoredTop sz="94634" autoAdjust="0"/>
  </p:normalViewPr>
  <p:slideViewPr>
    <p:cSldViewPr snapToGrid="0">
      <p:cViewPr varScale="1">
        <p:scale>
          <a:sx n="109" d="100"/>
          <a:sy n="109" d="100"/>
        </p:scale>
        <p:origin x="138" y="6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txBody>
          <a:bodyPr/>
          <a:lstStyle/>
          <a:p>
            <a:endParaRPr lang="en-US"/>
          </a:p>
        </p:txBody>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txBody>
          <a:bodyPr/>
          <a:lstStyle/>
          <a:p>
            <a:endParaRPr lang="en-US"/>
          </a:p>
        </p:txBody>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a:latin typeface="Arial"/>
                  <a:cs typeface="Arial"/>
                </a:rPr>
                <a:t>NTSAToday</a:t>
              </a:r>
            </a:p>
          </p:txBody>
        </p:sp>
      </p:grpSp>
      <p:pic>
        <p:nvPicPr>
          <p:cNvPr id="29" name="Picture 28" descr="Text, logo&#10;&#10;Description automatically generated">
            <a:extLst>
              <a:ext uri="{FF2B5EF4-FFF2-40B4-BE49-F238E27FC236}">
                <a16:creationId xmlns:a16="http://schemas.microsoft.com/office/drawing/2014/main" id="{1268F2DD-8B4A-B745-B423-049FE7016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8997" y="6371281"/>
            <a:ext cx="1094689" cy="438303"/>
          </a:xfrm>
          <a:prstGeom prst="rect">
            <a:avLst/>
          </a:prstGeom>
        </p:spPr>
      </p:pic>
      <p:cxnSp>
        <p:nvCxnSpPr>
          <p:cNvPr id="2" name="Straight Connector 1">
            <a:extLst>
              <a:ext uri="{FF2B5EF4-FFF2-40B4-BE49-F238E27FC236}">
                <a16:creationId xmlns:a16="http://schemas.microsoft.com/office/drawing/2014/main" id="{763CD88B-3D8E-5930-8860-B89DE42D2953}"/>
              </a:ext>
            </a:extLst>
          </p:cNvPr>
          <p:cNvCxnSpPr/>
          <p:nvPr userDrawn="1"/>
        </p:nvCxnSpPr>
        <p:spPr bwMode="auto">
          <a:xfrm>
            <a:off x="0" y="1370521"/>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Picture 4">
            <a:extLst>
              <a:ext uri="{FF2B5EF4-FFF2-40B4-BE49-F238E27FC236}">
                <a16:creationId xmlns:a16="http://schemas.microsoft.com/office/drawing/2014/main" id="{C33F177E-FD1D-3429-0967-6E068024731E}"/>
              </a:ext>
            </a:extLst>
          </p:cNvPr>
          <p:cNvPicPr>
            <a:picLocks noChangeAspect="1"/>
          </p:cNvPicPr>
          <p:nvPr userDrawn="1"/>
        </p:nvPicPr>
        <p:blipFill>
          <a:blip r:embed="rId4"/>
          <a:srcRect/>
          <a:stretch/>
        </p:blipFill>
        <p:spPr>
          <a:xfrm>
            <a:off x="0" y="-16800"/>
            <a:ext cx="12207240" cy="1368171"/>
          </a:xfrm>
          <a:prstGeom prst="rect">
            <a:avLst/>
          </a:prstGeom>
        </p:spPr>
      </p:pic>
      <p:grpSp>
        <p:nvGrpSpPr>
          <p:cNvPr id="3" name="Group 2">
            <a:extLst>
              <a:ext uri="{FF2B5EF4-FFF2-40B4-BE49-F238E27FC236}">
                <a16:creationId xmlns:a16="http://schemas.microsoft.com/office/drawing/2014/main" id="{D3790B48-04B0-C7FD-F0C1-BEFEA9C62337}"/>
              </a:ext>
            </a:extLst>
          </p:cNvPr>
          <p:cNvGrpSpPr/>
          <p:nvPr userDrawn="1"/>
        </p:nvGrpSpPr>
        <p:grpSpPr>
          <a:xfrm>
            <a:off x="260862" y="6503087"/>
            <a:ext cx="1044262" cy="282877"/>
            <a:chOff x="260862" y="6503087"/>
            <a:chExt cx="1044262" cy="282877"/>
          </a:xfrm>
        </p:grpSpPr>
        <p:sp>
          <p:nvSpPr>
            <p:cNvPr id="6" name="Rectangle 5">
              <a:extLst>
                <a:ext uri="{FF2B5EF4-FFF2-40B4-BE49-F238E27FC236}">
                  <a16:creationId xmlns:a16="http://schemas.microsoft.com/office/drawing/2014/main" id="{365A881C-A917-6498-85C6-F1C8BEBFFF0A}"/>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7" name="Picture 6">
              <a:extLst>
                <a:ext uri="{FF2B5EF4-FFF2-40B4-BE49-F238E27FC236}">
                  <a16:creationId xmlns:a16="http://schemas.microsoft.com/office/drawing/2014/main" id="{176AF24A-A2C7-4537-ED5B-1FB8F20C86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8" name="Picture 7">
            <a:extLst>
              <a:ext uri="{FF2B5EF4-FFF2-40B4-BE49-F238E27FC236}">
                <a16:creationId xmlns:a16="http://schemas.microsoft.com/office/drawing/2014/main" id="{22007856-D53C-82C6-78C1-CE86F095E76D}"/>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l="90" r="90"/>
          <a:stretch/>
        </p:blipFill>
        <p:spPr>
          <a:xfrm>
            <a:off x="11720949" y="6333477"/>
            <a:ext cx="473689" cy="475488"/>
          </a:xfrm>
          <a:prstGeom prst="rect">
            <a:avLst/>
          </a:prstGeom>
        </p:spPr>
      </p:pic>
      <p:sp>
        <p:nvSpPr>
          <p:cNvPr id="4" name="TextBox 3">
            <a:extLst>
              <a:ext uri="{FF2B5EF4-FFF2-40B4-BE49-F238E27FC236}">
                <a16:creationId xmlns:a16="http://schemas.microsoft.com/office/drawing/2014/main" id="{A00058FD-B494-865E-DFA2-E68EA12138B2}"/>
              </a:ext>
            </a:extLst>
          </p:cNvPr>
          <p:cNvSpPr txBox="1"/>
          <p:nvPr userDrawn="1"/>
        </p:nvSpPr>
        <p:spPr>
          <a:xfrm>
            <a:off x="11058430" y="6446012"/>
            <a:ext cx="543109" cy="276999"/>
          </a:xfrm>
          <a:prstGeom prst="rect">
            <a:avLst/>
          </a:prstGeom>
          <a:noFill/>
        </p:spPr>
        <p:txBody>
          <a:bodyPr wrap="square" rtlCol="0">
            <a:spAutoFit/>
          </a:bodyPr>
          <a:lstStyle/>
          <a:p>
            <a:pPr algn="ctr"/>
            <a:fld id="{FC0D2FFD-5E59-4E09-9C1D-52C746EA4C52}" type="slidenum">
              <a:rPr lang="en-US" sz="1200" smtClean="0"/>
              <a:pPr algn="ctr"/>
              <a:t>‹#›</a:t>
            </a:fld>
            <a:endParaRPr lang="en-US" sz="1200"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a:latin typeface="Arial"/>
                  <a:cs typeface="Arial"/>
                </a:rPr>
                <a:t>NTSAToday</a:t>
              </a:r>
            </a:p>
          </p:txBody>
        </p:sp>
      </p:grpSp>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5668" y="6377191"/>
            <a:ext cx="1033873" cy="413953"/>
          </a:xfrm>
          <a:prstGeom prst="rect">
            <a:avLst/>
          </a:prstGeom>
        </p:spPr>
      </p:pic>
      <p:pic>
        <p:nvPicPr>
          <p:cNvPr id="2" name="Picture 1">
            <a:extLst>
              <a:ext uri="{FF2B5EF4-FFF2-40B4-BE49-F238E27FC236}">
                <a16:creationId xmlns:a16="http://schemas.microsoft.com/office/drawing/2014/main" id="{E329B4E3-77EA-8607-736D-5A7B3EC41ECC}"/>
              </a:ext>
            </a:extLst>
          </p:cNvPr>
          <p:cNvPicPr>
            <a:picLocks noChangeAspect="1"/>
          </p:cNvPicPr>
          <p:nvPr userDrawn="1"/>
        </p:nvPicPr>
        <p:blipFill>
          <a:blip r:embed="rId7"/>
          <a:srcRect l="208" r="208"/>
          <a:stretch/>
        </p:blipFill>
        <p:spPr>
          <a:xfrm>
            <a:off x="0" y="1474"/>
            <a:ext cx="12212320" cy="823509"/>
          </a:xfrm>
          <a:prstGeom prst="rect">
            <a:avLst/>
          </a:prstGeom>
        </p:spPr>
      </p:pic>
      <p:grpSp>
        <p:nvGrpSpPr>
          <p:cNvPr id="7" name="Group 6">
            <a:extLst>
              <a:ext uri="{FF2B5EF4-FFF2-40B4-BE49-F238E27FC236}">
                <a16:creationId xmlns:a16="http://schemas.microsoft.com/office/drawing/2014/main" id="{5D750FDE-2C1F-0237-67D9-0E156FC60F2F}"/>
              </a:ext>
            </a:extLst>
          </p:cNvPr>
          <p:cNvGrpSpPr/>
          <p:nvPr userDrawn="1"/>
        </p:nvGrpSpPr>
        <p:grpSpPr>
          <a:xfrm>
            <a:off x="260862" y="6503087"/>
            <a:ext cx="1044262" cy="282877"/>
            <a:chOff x="260862" y="6503087"/>
            <a:chExt cx="1044262" cy="282877"/>
          </a:xfrm>
        </p:grpSpPr>
        <p:sp>
          <p:nvSpPr>
            <p:cNvPr id="8" name="Rectangle 7">
              <a:extLst>
                <a:ext uri="{FF2B5EF4-FFF2-40B4-BE49-F238E27FC236}">
                  <a16:creationId xmlns:a16="http://schemas.microsoft.com/office/drawing/2014/main" id="{A065A0FB-53D2-D257-9A2D-FF80A7CD33CE}"/>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9" name="Picture 8">
              <a:extLst>
                <a:ext uri="{FF2B5EF4-FFF2-40B4-BE49-F238E27FC236}">
                  <a16:creationId xmlns:a16="http://schemas.microsoft.com/office/drawing/2014/main" id="{16A85FD3-3D3E-319A-77BE-25186D06BB4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11" name="Picture 10">
            <a:extLst>
              <a:ext uri="{FF2B5EF4-FFF2-40B4-BE49-F238E27FC236}">
                <a16:creationId xmlns:a16="http://schemas.microsoft.com/office/drawing/2014/main" id="{CDBDE676-EE96-D8BE-61A7-D8B05F2F3BA8}"/>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l="90" r="90"/>
          <a:stretch/>
        </p:blipFill>
        <p:spPr>
          <a:xfrm>
            <a:off x="11680005" y="6306181"/>
            <a:ext cx="473689" cy="475488"/>
          </a:xfrm>
          <a:prstGeom prst="rect">
            <a:avLst/>
          </a:prstGeom>
        </p:spPr>
      </p:pic>
      <p:sp>
        <p:nvSpPr>
          <p:cNvPr id="3" name="TextBox 2">
            <a:extLst>
              <a:ext uri="{FF2B5EF4-FFF2-40B4-BE49-F238E27FC236}">
                <a16:creationId xmlns:a16="http://schemas.microsoft.com/office/drawing/2014/main" id="{50EBEEC9-DF46-32B5-A000-8DDC1EBF2EBD}"/>
              </a:ext>
            </a:extLst>
          </p:cNvPr>
          <p:cNvSpPr txBox="1"/>
          <p:nvPr userDrawn="1"/>
        </p:nvSpPr>
        <p:spPr>
          <a:xfrm>
            <a:off x="11072078" y="6446012"/>
            <a:ext cx="543109" cy="276999"/>
          </a:xfrm>
          <a:prstGeom prst="rect">
            <a:avLst/>
          </a:prstGeom>
          <a:noFill/>
        </p:spPr>
        <p:txBody>
          <a:bodyPr wrap="square" rtlCol="0">
            <a:spAutoFit/>
          </a:bodyPr>
          <a:lstStyle/>
          <a:p>
            <a:pPr algn="ctr"/>
            <a:fld id="{FC0D2FFD-5E59-4E09-9C1D-52C746EA4C52}" type="slidenum">
              <a:rPr lang="en-US" sz="1200" smtClean="0"/>
              <a:pPr algn="ctr"/>
              <a:t>‹#›</a:t>
            </a:fld>
            <a:endParaRPr lang="en-US" sz="1200"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71093" y="1858347"/>
            <a:ext cx="10449813" cy="2031266"/>
          </a:xfrm>
        </p:spPr>
        <p:txBody>
          <a:bodyPr/>
          <a:lstStyle/>
          <a:p>
            <a:r>
              <a:rPr lang="en-US" sz="3600" dirty="0"/>
              <a:t>Simulated Systems - Real ROI</a:t>
            </a:r>
          </a:p>
          <a:p>
            <a:endParaRPr lang="en-US" sz="2000" dirty="0">
              <a:solidFill>
                <a:srgbClr val="00B050"/>
              </a:solidFill>
            </a:endParaRPr>
          </a:p>
          <a:p>
            <a:endParaRPr lang="en-US" sz="2000" dirty="0">
              <a:solidFill>
                <a:srgbClr val="00B050"/>
              </a:solidFill>
            </a:endParaRPr>
          </a:p>
          <a:p>
            <a:r>
              <a:rPr lang="en-US" sz="1800" b="0" dirty="0"/>
              <a:t>1 December 2025</a:t>
            </a:r>
          </a:p>
          <a:p>
            <a:endParaRPr lang="en-US" dirty="0"/>
          </a:p>
          <a:p>
            <a:endParaRPr lang="en-US" dirty="0"/>
          </a:p>
        </p:txBody>
      </p:sp>
      <p:sp>
        <p:nvSpPr>
          <p:cNvPr id="10" name="Text Placeholder 9"/>
          <p:cNvSpPr>
            <a:spLocks noGrp="1"/>
          </p:cNvSpPr>
          <p:nvPr>
            <p:ph type="body" sz="quarter" idx="11"/>
          </p:nvPr>
        </p:nvSpPr>
        <p:spPr>
          <a:xfrm>
            <a:off x="1623862" y="4437948"/>
            <a:ext cx="8478838" cy="1116691"/>
          </a:xfrm>
        </p:spPr>
        <p:txBody>
          <a:bodyPr/>
          <a:lstStyle/>
          <a:p>
            <a:r>
              <a:rPr lang="en-US" dirty="0">
                <a:latin typeface="Arial Narrow" pitchFamily="34" charset="0"/>
              </a:rPr>
              <a:t>Dr. Tim Cooley - </a:t>
            </a:r>
            <a:r>
              <a:rPr lang="en-US" dirty="0"/>
              <a:t>DynamX Consulting</a:t>
            </a:r>
          </a:p>
          <a:p>
            <a:r>
              <a:rPr lang="en-US" dirty="0">
                <a:latin typeface="Arial Narrow" pitchFamily="34" charset="0"/>
              </a:rPr>
              <a:t>Dr. Ivar Oswalt, CMSP - The MIL Corporation</a:t>
            </a:r>
          </a:p>
        </p:txBody>
      </p:sp>
      <p:sp>
        <p:nvSpPr>
          <p:cNvPr id="2" name="Rectangle 1">
            <a:extLst>
              <a:ext uri="{FF2B5EF4-FFF2-40B4-BE49-F238E27FC236}">
                <a16:creationId xmlns:a16="http://schemas.microsoft.com/office/drawing/2014/main" id="{EFE1B340-BD70-07A1-69D1-EB17B709772C}"/>
              </a:ext>
            </a:extLst>
          </p:cNvPr>
          <p:cNvSpPr/>
          <p:nvPr/>
        </p:nvSpPr>
        <p:spPr>
          <a:xfrm>
            <a:off x="2762704" y="6613599"/>
            <a:ext cx="6666589" cy="169277"/>
          </a:xfrm>
          <a:prstGeom prst="rect">
            <a:avLst/>
          </a:prstGeom>
        </p:spPr>
        <p:txBody>
          <a:bodyPr wrap="square">
            <a:spAutoFit/>
          </a:bodyPr>
          <a:lstStyle/>
          <a:p>
            <a:pPr marL="0" marR="0" algn="ctr">
              <a:spcBef>
                <a:spcPts val="0"/>
              </a:spcBef>
              <a:spcAft>
                <a:spcPts val="0"/>
              </a:spcAft>
            </a:pPr>
            <a:r>
              <a:rPr lang="en-US" sz="500" dirty="0">
                <a:latin typeface="Times New Roman" panose="02020603050405020304" pitchFamily="18" charset="0"/>
                <a:ea typeface="Times New Roman" panose="02020603050405020304" pitchFamily="18" charset="0"/>
              </a:rPr>
              <a:t>Dr. Oswalt contributed to this effort in his personal capacity and the views expressed are his own and do not necessarily reflect those of The MIL Corporation.</a:t>
            </a:r>
          </a:p>
        </p:txBody>
      </p:sp>
      <p:pic>
        <p:nvPicPr>
          <p:cNvPr id="3" name="Picture 2">
            <a:extLst>
              <a:ext uri="{FF2B5EF4-FFF2-40B4-BE49-F238E27FC236}">
                <a16:creationId xmlns:a16="http://schemas.microsoft.com/office/drawing/2014/main" id="{04856CA0-52CD-92DF-85A7-642D547FE2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8450" y="5765479"/>
            <a:ext cx="2027091" cy="661041"/>
          </a:xfrm>
          <a:prstGeom prst="rect">
            <a:avLst/>
          </a:prstGeom>
        </p:spPr>
      </p:pic>
      <p:pic>
        <p:nvPicPr>
          <p:cNvPr id="4" name="Picture 3">
            <a:extLst>
              <a:ext uri="{FF2B5EF4-FFF2-40B4-BE49-F238E27FC236}">
                <a16:creationId xmlns:a16="http://schemas.microsoft.com/office/drawing/2014/main" id="{CA961581-4CD1-7F69-484B-3A09A2DFA005}"/>
              </a:ext>
            </a:extLst>
          </p:cNvPr>
          <p:cNvPicPr>
            <a:picLocks noChangeAspect="1"/>
          </p:cNvPicPr>
          <p:nvPr/>
        </p:nvPicPr>
        <p:blipFill>
          <a:blip r:embed="rId4"/>
          <a:stretch>
            <a:fillRect/>
          </a:stretch>
        </p:blipFill>
        <p:spPr>
          <a:xfrm>
            <a:off x="6478447" y="5687362"/>
            <a:ext cx="1104964" cy="611376"/>
          </a:xfrm>
          <a:prstGeom prst="rect">
            <a:avLst/>
          </a:prstGeom>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9B02-B458-8311-51E1-3E482867959D}"/>
              </a:ext>
            </a:extLst>
          </p:cNvPr>
          <p:cNvSpPr>
            <a:spLocks noGrp="1"/>
          </p:cNvSpPr>
          <p:nvPr>
            <p:ph type="title"/>
          </p:nvPr>
        </p:nvSpPr>
        <p:spPr/>
        <p:txBody>
          <a:bodyPr/>
          <a:lstStyle/>
          <a:p>
            <a:r>
              <a:rPr lang="en-US" dirty="0"/>
              <a:t>ROI Based Examples</a:t>
            </a:r>
          </a:p>
        </p:txBody>
      </p:sp>
      <p:sp>
        <p:nvSpPr>
          <p:cNvPr id="3" name="Content Placeholder 2">
            <a:extLst>
              <a:ext uri="{FF2B5EF4-FFF2-40B4-BE49-F238E27FC236}">
                <a16:creationId xmlns:a16="http://schemas.microsoft.com/office/drawing/2014/main" id="{8ED127E4-858C-BD14-39F0-5E5F299DDFFA}"/>
              </a:ext>
            </a:extLst>
          </p:cNvPr>
          <p:cNvSpPr>
            <a:spLocks noGrp="1"/>
          </p:cNvSpPr>
          <p:nvPr>
            <p:ph sz="quarter" idx="11"/>
          </p:nvPr>
        </p:nvSpPr>
        <p:spPr>
          <a:xfrm>
            <a:off x="470693" y="1159450"/>
            <a:ext cx="11250613" cy="4878096"/>
          </a:xfrm>
        </p:spPr>
        <p:txBody>
          <a:bodyPr/>
          <a:lstStyle/>
          <a:p>
            <a:pPr>
              <a:spcBef>
                <a:spcPts val="1200"/>
              </a:spcBef>
            </a:pPr>
            <a:r>
              <a:rPr lang="en-US" sz="2400" dirty="0">
                <a:latin typeface="Arial Narrow" panose="020B0606020202030204" pitchFamily="34" charset="0"/>
              </a:rPr>
              <a:t>Company has option of purchasing an AI based customer service system for $1.8M with annual O&amp;M contract of $150,000.  Benefit is $800,000/yr in reduced costs.  Customer service functions determined to be equivalent.  Company realizes break even in year 3.</a:t>
            </a:r>
          </a:p>
          <a:p>
            <a:pPr>
              <a:spcBef>
                <a:spcPts val="1200"/>
              </a:spcBef>
            </a:pPr>
            <a:r>
              <a:rPr lang="en-US" sz="2400" dirty="0">
                <a:latin typeface="Arial Narrow" panose="020B0606020202030204" pitchFamily="34" charset="0"/>
              </a:rPr>
              <a:t>Company believes there is a market for 10% increased sales of their product.  This would result in increased profit of $1M.  However, 6 additional personnel would be needed at a cost of $750,000 per year with an initial year one-time cost of $150,000.  </a:t>
            </a:r>
          </a:p>
          <a:p>
            <a:pPr marL="914400" lvl="1" indent="-457200">
              <a:spcBef>
                <a:spcPts val="1200"/>
              </a:spcBef>
            </a:pPr>
            <a:r>
              <a:rPr lang="en-US" sz="2000" dirty="0">
                <a:latin typeface="Arial Narrow" panose="020B0606020202030204" pitchFamily="34" charset="0"/>
              </a:rPr>
              <a:t>ROI over first three years is calculated as 25%.</a:t>
            </a:r>
          </a:p>
          <a:p>
            <a:endParaRPr lang="en-US" dirty="0"/>
          </a:p>
        </p:txBody>
      </p:sp>
      <p:grpSp>
        <p:nvGrpSpPr>
          <p:cNvPr id="5" name="Group 9">
            <a:extLst>
              <a:ext uri="{FF2B5EF4-FFF2-40B4-BE49-F238E27FC236}">
                <a16:creationId xmlns:a16="http://schemas.microsoft.com/office/drawing/2014/main" id="{203D8983-ED47-D0CD-2203-464DE0FE9BE6}"/>
              </a:ext>
            </a:extLst>
          </p:cNvPr>
          <p:cNvGrpSpPr>
            <a:grpSpLocks/>
          </p:cNvGrpSpPr>
          <p:nvPr/>
        </p:nvGrpSpPr>
        <p:grpSpPr bwMode="auto">
          <a:xfrm>
            <a:off x="2330482" y="4428035"/>
            <a:ext cx="7549911" cy="1114425"/>
            <a:chOff x="1067" y="1026"/>
            <a:chExt cx="2745" cy="702"/>
          </a:xfrm>
        </p:grpSpPr>
        <p:sp>
          <p:nvSpPr>
            <p:cNvPr id="6" name="Rectangle 10">
              <a:extLst>
                <a:ext uri="{FF2B5EF4-FFF2-40B4-BE49-F238E27FC236}">
                  <a16:creationId xmlns:a16="http://schemas.microsoft.com/office/drawing/2014/main" id="{495B64C4-3CD7-403A-E048-9D96BDF87B54}"/>
                </a:ext>
              </a:extLst>
            </p:cNvPr>
            <p:cNvSpPr>
              <a:spLocks noChangeArrowheads="1"/>
            </p:cNvSpPr>
            <p:nvPr/>
          </p:nvSpPr>
          <p:spPr bwMode="auto">
            <a:xfrm>
              <a:off x="1067" y="1026"/>
              <a:ext cx="2745" cy="702"/>
            </a:xfrm>
            <a:prstGeom prst="rect">
              <a:avLst/>
            </a:prstGeom>
            <a:gradFill rotWithShape="0">
              <a:gsLst>
                <a:gs pos="0">
                  <a:srgbClr val="336699"/>
                </a:gs>
                <a:gs pos="100000">
                  <a:srgbClr val="003366"/>
                </a:gs>
              </a:gsLst>
              <a:lin ang="2700000" scaled="1"/>
            </a:gradFill>
            <a:ln>
              <a:noFill/>
            </a:ln>
            <a:effectLst>
              <a:outerShdw dist="53882" dir="2700000" algn="ctr" rotWithShape="0">
                <a:srgbClr val="B2B2B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altLang="en-US" sz="2400" b="1" i="0" u="none" strike="noStrike" kern="0" cap="none" spc="0" normalizeH="0" baseline="0" noProof="0" dirty="0">
                <a:ln>
                  <a:noFill/>
                </a:ln>
                <a:solidFill>
                  <a:srgbClr val="000000"/>
                </a:solidFill>
                <a:effectLst/>
                <a:uLnTx/>
                <a:uFillTx/>
                <a:latin typeface="Times" panose="02020603050405020304" pitchFamily="18" charset="0"/>
              </a:endParaRPr>
            </a:p>
          </p:txBody>
        </p:sp>
        <p:sp>
          <p:nvSpPr>
            <p:cNvPr id="7" name="Rectangle 11">
              <a:extLst>
                <a:ext uri="{FF2B5EF4-FFF2-40B4-BE49-F238E27FC236}">
                  <a16:creationId xmlns:a16="http://schemas.microsoft.com/office/drawing/2014/main" id="{19EC8571-9C79-C59E-6E5F-81CE91388CC4}"/>
                </a:ext>
              </a:extLst>
            </p:cNvPr>
            <p:cNvSpPr>
              <a:spLocks noChangeArrowheads="1"/>
            </p:cNvSpPr>
            <p:nvPr/>
          </p:nvSpPr>
          <p:spPr bwMode="auto">
            <a:xfrm>
              <a:off x="1169" y="1214"/>
              <a:ext cx="513"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400" b="0" i="1" u="none" strike="noStrike" kern="0" cap="none" spc="0" normalizeH="0" baseline="0" noProof="0" dirty="0">
                  <a:ln>
                    <a:noFill/>
                  </a:ln>
                  <a:solidFill>
                    <a:srgbClr val="FFFFFF"/>
                  </a:solidFill>
                  <a:effectLst/>
                  <a:uLnTx/>
                  <a:uFillTx/>
                  <a:latin typeface="Arial Black" panose="020B0A04020102020204" pitchFamily="34" charset="0"/>
                </a:rPr>
                <a:t>ROI = </a:t>
              </a:r>
            </a:p>
          </p:txBody>
        </p:sp>
        <p:sp>
          <p:nvSpPr>
            <p:cNvPr id="8" name="Rectangle 12">
              <a:extLst>
                <a:ext uri="{FF2B5EF4-FFF2-40B4-BE49-F238E27FC236}">
                  <a16:creationId xmlns:a16="http://schemas.microsoft.com/office/drawing/2014/main" id="{B0AD858A-8F40-6C82-497C-D9A92D67C7F4}"/>
                </a:ext>
              </a:extLst>
            </p:cNvPr>
            <p:cNvSpPr>
              <a:spLocks noChangeArrowheads="1"/>
            </p:cNvSpPr>
            <p:nvPr/>
          </p:nvSpPr>
          <p:spPr bwMode="auto">
            <a:xfrm>
              <a:off x="1653" y="1094"/>
              <a:ext cx="1923"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dirty="0">
                  <a:solidFill>
                    <a:schemeClr val="bg1"/>
                  </a:solidFill>
                  <a:latin typeface="Arial Black" panose="020B0A04020102020204" pitchFamily="34" charset="0"/>
                </a:rPr>
                <a:t>$3M – (3 x $.75M + $.15M)</a:t>
              </a:r>
              <a:endParaRPr kumimoji="0" lang="en-US" altLang="en-US" sz="2400" i="1" u="none" strike="noStrike" kern="0" cap="none" spc="0" normalizeH="0" baseline="0" noProof="0" dirty="0">
                <a:ln>
                  <a:noFill/>
                </a:ln>
                <a:solidFill>
                  <a:schemeClr val="bg1"/>
                </a:solidFill>
                <a:effectLst/>
                <a:uLnTx/>
                <a:uFillTx/>
                <a:latin typeface="Arial Black" panose="020B0A04020102020204" pitchFamily="34" charset="0"/>
              </a:endParaRPr>
            </a:p>
          </p:txBody>
        </p:sp>
        <p:sp>
          <p:nvSpPr>
            <p:cNvPr id="9" name="Line 13">
              <a:extLst>
                <a:ext uri="{FF2B5EF4-FFF2-40B4-BE49-F238E27FC236}">
                  <a16:creationId xmlns:a16="http://schemas.microsoft.com/office/drawing/2014/main" id="{82F9461A-6BE4-C95F-9D21-8C11BCF0E8F6}"/>
                </a:ext>
              </a:extLst>
            </p:cNvPr>
            <p:cNvSpPr>
              <a:spLocks noChangeShapeType="1"/>
            </p:cNvSpPr>
            <p:nvPr/>
          </p:nvSpPr>
          <p:spPr bwMode="auto">
            <a:xfrm flipV="1">
              <a:off x="1681" y="1383"/>
              <a:ext cx="1787" cy="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10" name="Rectangle 14">
              <a:extLst>
                <a:ext uri="{FF2B5EF4-FFF2-40B4-BE49-F238E27FC236}">
                  <a16:creationId xmlns:a16="http://schemas.microsoft.com/office/drawing/2014/main" id="{66054551-0495-65DA-8494-33D249E28347}"/>
                </a:ext>
              </a:extLst>
            </p:cNvPr>
            <p:cNvSpPr>
              <a:spLocks noChangeArrowheads="1"/>
            </p:cNvSpPr>
            <p:nvPr/>
          </p:nvSpPr>
          <p:spPr bwMode="auto">
            <a:xfrm>
              <a:off x="1978" y="1390"/>
              <a:ext cx="1269"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lang="en-US" dirty="0">
                  <a:solidFill>
                    <a:schemeClr val="bg1"/>
                  </a:solidFill>
                  <a:latin typeface="Arial Black" panose="020B0A04020102020204" pitchFamily="34" charset="0"/>
                </a:rPr>
                <a:t>3 x $.75M + $.15M</a:t>
              </a:r>
              <a:endParaRPr kumimoji="0" lang="en-US" altLang="en-US" sz="2400" i="1" u="none" strike="noStrike" kern="0" cap="none" spc="0" normalizeH="0" baseline="0" noProof="0" dirty="0">
                <a:ln>
                  <a:noFill/>
                </a:ln>
                <a:solidFill>
                  <a:schemeClr val="bg1"/>
                </a:solidFill>
                <a:effectLst/>
                <a:uLnTx/>
                <a:uFillTx/>
                <a:latin typeface="Arial Black" panose="020B0A04020102020204" pitchFamily="34" charset="0"/>
              </a:endParaRPr>
            </a:p>
          </p:txBody>
        </p:sp>
      </p:grpSp>
      <p:sp>
        <p:nvSpPr>
          <p:cNvPr id="4" name="TextBox 3">
            <a:extLst>
              <a:ext uri="{FF2B5EF4-FFF2-40B4-BE49-F238E27FC236}">
                <a16:creationId xmlns:a16="http://schemas.microsoft.com/office/drawing/2014/main" id="{B8EF0830-D780-0864-D8D1-81A4E510A2C6}"/>
              </a:ext>
            </a:extLst>
          </p:cNvPr>
          <p:cNvSpPr txBox="1"/>
          <p:nvPr/>
        </p:nvSpPr>
        <p:spPr>
          <a:xfrm>
            <a:off x="5403986" y="6563440"/>
            <a:ext cx="1537600" cy="246221"/>
          </a:xfrm>
          <a:prstGeom prst="rect">
            <a:avLst/>
          </a:prstGeom>
          <a:noFill/>
        </p:spPr>
        <p:txBody>
          <a:bodyPr wrap="none" rtlCol="0">
            <a:spAutoFit/>
          </a:bodyPr>
          <a:lstStyle/>
          <a:p>
            <a:r>
              <a:rPr lang="en-US" sz="1000" dirty="0"/>
              <a:t>AI: Artificial Intelligence</a:t>
            </a:r>
          </a:p>
        </p:txBody>
      </p:sp>
    </p:spTree>
    <p:extLst>
      <p:ext uri="{BB962C8B-B14F-4D97-AF65-F5344CB8AC3E}">
        <p14:creationId xmlns:p14="http://schemas.microsoft.com/office/powerpoint/2010/main" val="2927167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ABC6E-574C-83F2-344B-1B59607E8A4B}"/>
              </a:ext>
            </a:extLst>
          </p:cNvPr>
          <p:cNvSpPr>
            <a:spLocks noGrp="1"/>
          </p:cNvSpPr>
          <p:nvPr>
            <p:ph type="title"/>
          </p:nvPr>
        </p:nvSpPr>
        <p:spPr/>
        <p:txBody>
          <a:bodyPr/>
          <a:lstStyle/>
          <a:p>
            <a:r>
              <a:rPr lang="en-US" dirty="0"/>
              <a:t>ROI Levels / Types</a:t>
            </a:r>
          </a:p>
        </p:txBody>
      </p:sp>
      <p:sp>
        <p:nvSpPr>
          <p:cNvPr id="3" name="Content Placeholder 2">
            <a:extLst>
              <a:ext uri="{FF2B5EF4-FFF2-40B4-BE49-F238E27FC236}">
                <a16:creationId xmlns:a16="http://schemas.microsoft.com/office/drawing/2014/main" id="{D5AFB459-5D0F-909A-5FCF-55336E41D66A}"/>
              </a:ext>
            </a:extLst>
          </p:cNvPr>
          <p:cNvSpPr>
            <a:spLocks noGrp="1"/>
          </p:cNvSpPr>
          <p:nvPr>
            <p:ph sz="quarter" idx="11"/>
          </p:nvPr>
        </p:nvSpPr>
        <p:spPr/>
        <p:txBody>
          <a:bodyPr anchor="t"/>
          <a:lstStyle/>
          <a:p>
            <a:pPr>
              <a:spcBef>
                <a:spcPts val="1200"/>
              </a:spcBef>
            </a:pPr>
            <a:r>
              <a:rPr lang="en-US" dirty="0">
                <a:latin typeface="Arial Narrow" panose="020B0606020202030204" pitchFamily="34" charset="0"/>
              </a:rPr>
              <a:t>Levels / Types: </a:t>
            </a:r>
            <a:r>
              <a:rPr lang="en-US" dirty="0">
                <a:highlight>
                  <a:srgbClr val="FFFFFF"/>
                </a:highlight>
                <a:latin typeface="Arial Narrow" panose="020B0606020202030204" pitchFamily="34" charset="0"/>
              </a:rPr>
              <a:t>An ROI calculation will differ between people depending on what is included in the ROI formula used in the calculation. </a:t>
            </a:r>
          </a:p>
          <a:p>
            <a:pPr marL="914400" lvl="1" indent="-457200">
              <a:spcBef>
                <a:spcPts val="1200"/>
              </a:spcBef>
            </a:pPr>
            <a:r>
              <a:rPr lang="en-US" dirty="0">
                <a:highlight>
                  <a:srgbClr val="FFFFFF"/>
                </a:highlight>
                <a:latin typeface="Arial Narrow" panose="020B0606020202030204" pitchFamily="34" charset="0"/>
              </a:rPr>
              <a:t>A marketing manager might use the property calculation without accounting for additional costs such as maintenance costs, property taxes, sales fees, stamp duties, and legal costs.</a:t>
            </a:r>
          </a:p>
          <a:p>
            <a:pPr marL="914400" lvl="1" indent="-457200">
              <a:spcBef>
                <a:spcPts val="1200"/>
              </a:spcBef>
            </a:pPr>
            <a:r>
              <a:rPr lang="en-US" dirty="0">
                <a:highlight>
                  <a:srgbClr val="FFFFFF"/>
                </a:highlight>
                <a:latin typeface="Arial Narrow" panose="020B0606020202030204" pitchFamily="34" charset="0"/>
              </a:rPr>
              <a:t>An investor needs to look at the true ROI, which accounts for all possible costs incurred when each investment increases in value.</a:t>
            </a:r>
          </a:p>
          <a:p>
            <a:pPr marL="914400" lvl="1" indent="-457200">
              <a:spcBef>
                <a:spcPts val="1200"/>
              </a:spcBef>
            </a:pPr>
            <a:r>
              <a:rPr lang="en-US" dirty="0">
                <a:highlight>
                  <a:srgbClr val="FFFFFF"/>
                </a:highlight>
                <a:latin typeface="Arial Narrow" panose="020B0606020202030204" pitchFamily="34" charset="0"/>
              </a:rPr>
              <a:t>A renter might only need to consider the monthly rent, utilities, etc. as compared to the reduction in their commute cost because of the location of the unit to most destination points.</a:t>
            </a:r>
            <a:endParaRPr lang="en-US" dirty="0"/>
          </a:p>
        </p:txBody>
      </p:sp>
    </p:spTree>
    <p:extLst>
      <p:ext uri="{BB962C8B-B14F-4D97-AF65-F5344CB8AC3E}">
        <p14:creationId xmlns:p14="http://schemas.microsoft.com/office/powerpoint/2010/main" val="2112545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0A5-9553-CAC9-2D54-E0070DF11EF2}"/>
              </a:ext>
            </a:extLst>
          </p:cNvPr>
          <p:cNvSpPr>
            <a:spLocks noGrp="1"/>
          </p:cNvSpPr>
          <p:nvPr>
            <p:ph type="title"/>
          </p:nvPr>
        </p:nvSpPr>
        <p:spPr/>
        <p:txBody>
          <a:bodyPr/>
          <a:lstStyle/>
          <a:p>
            <a:r>
              <a:rPr lang="en-US" dirty="0"/>
              <a:t>What ROI is Not</a:t>
            </a:r>
          </a:p>
        </p:txBody>
      </p:sp>
      <p:sp>
        <p:nvSpPr>
          <p:cNvPr id="3" name="Content Placeholder 2">
            <a:extLst>
              <a:ext uri="{FF2B5EF4-FFF2-40B4-BE49-F238E27FC236}">
                <a16:creationId xmlns:a16="http://schemas.microsoft.com/office/drawing/2014/main" id="{475B1384-2178-B1B5-8092-4AD8A28BC06F}"/>
              </a:ext>
            </a:extLst>
          </p:cNvPr>
          <p:cNvSpPr>
            <a:spLocks noGrp="1"/>
          </p:cNvSpPr>
          <p:nvPr>
            <p:ph sz="quarter" idx="11"/>
          </p:nvPr>
        </p:nvSpPr>
        <p:spPr/>
        <p:txBody>
          <a:bodyPr/>
          <a:lstStyle/>
          <a:p>
            <a:pPr marL="0" indent="0" algn="ctr">
              <a:buNone/>
            </a:pPr>
            <a:r>
              <a:rPr lang="en-US" b="1" dirty="0"/>
              <a:t>Other Indicators of Value</a:t>
            </a:r>
          </a:p>
          <a:p>
            <a:pPr marL="0" indent="0" algn="ctr">
              <a:buNone/>
            </a:pPr>
            <a:endParaRPr lang="en-US" b="1" dirty="0"/>
          </a:p>
          <a:p>
            <a:endParaRPr lang="en-US" dirty="0"/>
          </a:p>
        </p:txBody>
      </p:sp>
      <p:sp>
        <p:nvSpPr>
          <p:cNvPr id="4" name="Rectangle 14">
            <a:extLst>
              <a:ext uri="{FF2B5EF4-FFF2-40B4-BE49-F238E27FC236}">
                <a16:creationId xmlns:a16="http://schemas.microsoft.com/office/drawing/2014/main" id="{2A23837A-A983-1AAC-D745-488D27C047DB}"/>
              </a:ext>
            </a:extLst>
          </p:cNvPr>
          <p:cNvSpPr>
            <a:spLocks noChangeArrowheads="1"/>
          </p:cNvSpPr>
          <p:nvPr/>
        </p:nvSpPr>
        <p:spPr bwMode="auto">
          <a:xfrm>
            <a:off x="2098161" y="1910915"/>
            <a:ext cx="2205038" cy="366767"/>
          </a:xfrm>
          <a:prstGeom prst="rect">
            <a:avLst/>
          </a:prstGeom>
          <a:gradFill rotWithShape="0">
            <a:gsLst>
              <a:gs pos="0">
                <a:srgbClr val="336699"/>
              </a:gs>
              <a:gs pos="100000">
                <a:srgbClr val="003366"/>
              </a:gs>
            </a:gsLst>
            <a:lin ang="2700000" scaled="1"/>
          </a:gradFill>
          <a:ln>
            <a:noFill/>
          </a:ln>
          <a:effectLst>
            <a:outerShdw dist="53882" dir="2700000" algn="ctr" rotWithShape="0">
              <a:srgbClr val="B2B2B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altLang="en-US" sz="1800" b="0" i="1" u="none" strike="noStrike" kern="0" cap="none" spc="0" normalizeH="0" baseline="0" noProof="0" dirty="0">
                <a:ln>
                  <a:noFill/>
                </a:ln>
                <a:solidFill>
                  <a:srgbClr val="FFCC66"/>
                </a:solidFill>
                <a:effectLst/>
                <a:uLnTx/>
                <a:uFillTx/>
                <a:latin typeface="Arial Black" panose="020B0A04020102020204" pitchFamily="34" charset="0"/>
              </a:rPr>
              <a:t>Cost Savings</a:t>
            </a:r>
          </a:p>
        </p:txBody>
      </p:sp>
      <p:sp>
        <p:nvSpPr>
          <p:cNvPr id="5" name="Rectangle 13">
            <a:extLst>
              <a:ext uri="{FF2B5EF4-FFF2-40B4-BE49-F238E27FC236}">
                <a16:creationId xmlns:a16="http://schemas.microsoft.com/office/drawing/2014/main" id="{273A3246-B8E8-331E-2D98-81F84D773BB4}"/>
              </a:ext>
            </a:extLst>
          </p:cNvPr>
          <p:cNvSpPr>
            <a:spLocks noChangeArrowheads="1"/>
          </p:cNvSpPr>
          <p:nvPr/>
        </p:nvSpPr>
        <p:spPr bwMode="auto">
          <a:xfrm>
            <a:off x="7621239" y="1880045"/>
            <a:ext cx="2205038" cy="335989"/>
          </a:xfrm>
          <a:prstGeom prst="rect">
            <a:avLst/>
          </a:prstGeom>
          <a:gradFill rotWithShape="0">
            <a:gsLst>
              <a:gs pos="0">
                <a:srgbClr val="336699"/>
              </a:gs>
              <a:gs pos="100000">
                <a:srgbClr val="003366"/>
              </a:gs>
            </a:gsLst>
            <a:lin ang="2700000" scaled="1"/>
          </a:gradFill>
          <a:ln>
            <a:noFill/>
          </a:ln>
          <a:effectLst>
            <a:outerShdw dist="53882" dir="2700000" algn="ctr" rotWithShape="0">
              <a:srgbClr val="B2B2B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altLang="en-US" sz="1600" b="0" i="1" u="none" strike="noStrike" kern="0" cap="none" spc="0" normalizeH="0" baseline="0" noProof="0" dirty="0">
                <a:ln>
                  <a:noFill/>
                </a:ln>
                <a:solidFill>
                  <a:srgbClr val="FFCC66"/>
                </a:solidFill>
                <a:effectLst/>
                <a:uLnTx/>
                <a:uFillTx/>
                <a:latin typeface="Arial Black" panose="020B0A04020102020204" pitchFamily="34" charset="0"/>
              </a:rPr>
              <a:t>Cost Avoidance</a:t>
            </a:r>
          </a:p>
        </p:txBody>
      </p:sp>
      <p:sp>
        <p:nvSpPr>
          <p:cNvPr id="6" name="Rectangle 11">
            <a:extLst>
              <a:ext uri="{FF2B5EF4-FFF2-40B4-BE49-F238E27FC236}">
                <a16:creationId xmlns:a16="http://schemas.microsoft.com/office/drawing/2014/main" id="{65B0F9B0-F9BB-A13C-EA5A-D0D8CFDEE5E8}"/>
              </a:ext>
            </a:extLst>
          </p:cNvPr>
          <p:cNvSpPr>
            <a:spLocks noChangeArrowheads="1"/>
          </p:cNvSpPr>
          <p:nvPr/>
        </p:nvSpPr>
        <p:spPr bwMode="auto">
          <a:xfrm>
            <a:off x="5002919" y="4345079"/>
            <a:ext cx="2205038" cy="335989"/>
          </a:xfrm>
          <a:prstGeom prst="rect">
            <a:avLst/>
          </a:prstGeom>
          <a:gradFill rotWithShape="0">
            <a:gsLst>
              <a:gs pos="0">
                <a:srgbClr val="336699"/>
              </a:gs>
              <a:gs pos="100000">
                <a:srgbClr val="003366"/>
              </a:gs>
            </a:gsLst>
            <a:lin ang="2700000" scaled="1"/>
          </a:gradFill>
          <a:ln>
            <a:noFill/>
          </a:ln>
          <a:effectLst>
            <a:outerShdw dist="53882" dir="2700000" algn="ctr" rotWithShape="0">
              <a:srgbClr val="B2B2B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altLang="en-US" sz="1600" b="0" i="1" u="none" strike="noStrike" kern="0" cap="none" spc="0" normalizeH="0" baseline="0" noProof="0" dirty="0">
                <a:ln>
                  <a:noFill/>
                </a:ln>
                <a:solidFill>
                  <a:srgbClr val="FFCC66"/>
                </a:solidFill>
                <a:effectLst/>
                <a:uLnTx/>
                <a:uFillTx/>
                <a:latin typeface="Arial Black" panose="020B0A04020102020204" pitchFamily="34" charset="0"/>
              </a:rPr>
              <a:t>Cost Benefit</a:t>
            </a:r>
          </a:p>
        </p:txBody>
      </p:sp>
      <p:sp>
        <p:nvSpPr>
          <p:cNvPr id="7" name="Rectangle 8">
            <a:extLst>
              <a:ext uri="{FF2B5EF4-FFF2-40B4-BE49-F238E27FC236}">
                <a16:creationId xmlns:a16="http://schemas.microsoft.com/office/drawing/2014/main" id="{13D46F5E-6457-0153-CF93-ED36455F828B}"/>
              </a:ext>
            </a:extLst>
          </p:cNvPr>
          <p:cNvSpPr>
            <a:spLocks noChangeArrowheads="1"/>
          </p:cNvSpPr>
          <p:nvPr/>
        </p:nvSpPr>
        <p:spPr bwMode="auto">
          <a:xfrm>
            <a:off x="1130580" y="2556200"/>
            <a:ext cx="4389274" cy="167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173038" indent="-173038">
              <a:defRPr sz="2400" b="1">
                <a:solidFill>
                  <a:schemeClr val="tx1"/>
                </a:solidFill>
                <a:latin typeface="Times" panose="02020603050405020304" pitchFamily="18" charset="0"/>
              </a:defRPr>
            </a:lvl1pPr>
            <a:lvl2pPr indent="-168275">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173038" marR="0" lvl="0" indent="-173038" defTabSz="914400" eaLnBrk="0" fontAlgn="auto" latinLnBrk="0" hangingPunct="0">
              <a:lnSpc>
                <a:spcPct val="90000"/>
              </a:lnSpc>
              <a:spcBef>
                <a:spcPct val="40000"/>
              </a:spcBef>
              <a:spcAft>
                <a:spcPts val="0"/>
              </a:spcAft>
              <a:buClrTx/>
              <a:buSzTx/>
              <a:buFontTx/>
              <a:buChar char="•"/>
              <a:tabLst/>
              <a:defRPr/>
            </a:pPr>
            <a:r>
              <a:rPr kumimoji="0" lang="en-US" altLang="en-US" sz="1800" b="1" i="0" u="none" strike="noStrike" kern="0" cap="none" spc="0" normalizeH="0" baseline="0" noProof="0" dirty="0">
                <a:ln>
                  <a:noFill/>
                </a:ln>
                <a:solidFill>
                  <a:srgbClr val="003366"/>
                </a:solidFill>
                <a:effectLst/>
                <a:uLnTx/>
                <a:uFillTx/>
                <a:latin typeface="Arial" panose="020B0604020202020204" pitchFamily="34" charset="0"/>
              </a:rPr>
              <a:t>Planned money that was not spent due to alternative process or method</a:t>
            </a:r>
          </a:p>
          <a:p>
            <a:pPr marL="457200" marR="0" lvl="1" indent="-168275" defTabSz="914400" eaLnBrk="0" fontAlgn="auto" latinLnBrk="0" hangingPunct="0">
              <a:lnSpc>
                <a:spcPct val="90000"/>
              </a:lnSpc>
              <a:spcBef>
                <a:spcPct val="40000"/>
              </a:spcBef>
              <a:spcAft>
                <a:spcPts val="0"/>
              </a:spcAft>
              <a:buClrTx/>
              <a:buSzTx/>
              <a:buFontTx/>
              <a:buChar char="–"/>
              <a:tabLst/>
              <a:defRPr/>
            </a:pPr>
            <a:r>
              <a:rPr lang="en-US" altLang="en-US" sz="1600" b="0" kern="0" dirty="0">
                <a:solidFill>
                  <a:srgbClr val="000000"/>
                </a:solidFill>
                <a:latin typeface="Arial" panose="020B0604020202020204" pitchFamily="34" charset="0"/>
                <a:cs typeface="Arial" panose="020B0604020202020204" pitchFamily="34" charset="0"/>
              </a:rPr>
              <a:t>Dollars</a:t>
            </a: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saved in engineering design using M&amp;S and CAD/CAM</a:t>
            </a:r>
          </a:p>
          <a:p>
            <a:pPr marL="457200" marR="0" lvl="1" indent="-168275" defTabSz="914400" eaLnBrk="0" fontAlgn="auto" latinLnBrk="0" hangingPunct="0">
              <a:lnSpc>
                <a:spcPct val="90000"/>
              </a:lnSpc>
              <a:spcBef>
                <a:spcPct val="40000"/>
              </a:spcBef>
              <a:spcAft>
                <a:spcPts val="0"/>
              </a:spcAft>
              <a:buClrTx/>
              <a:buSzTx/>
              <a:buFontTx/>
              <a:buChar char="–"/>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lang="en-US" altLang="en-US" sz="1600" b="0" kern="0" dirty="0">
                <a:solidFill>
                  <a:srgbClr val="000000"/>
                </a:solidFill>
                <a:latin typeface="Arial" panose="020B0604020202020204" pitchFamily="34" charset="0"/>
                <a:cs typeface="Arial" panose="020B0604020202020204" pitchFamily="34" charset="0"/>
              </a:rPr>
              <a:t>XM</a:t>
            </a: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saved thru simulated performance evaluation of </a:t>
            </a:r>
            <a:r>
              <a:rPr lang="en-US" altLang="en-US" sz="1600" b="0" kern="0" dirty="0">
                <a:solidFill>
                  <a:srgbClr val="000000"/>
                </a:solidFill>
                <a:latin typeface="Arial" panose="020B0604020202020204" pitchFamily="34" charset="0"/>
                <a:cs typeface="Arial" panose="020B0604020202020204" pitchFamily="34" charset="0"/>
              </a:rPr>
              <a:t>a gun or missile system</a:t>
            </a:r>
            <a:endPar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 name="Rectangle 22">
            <a:extLst>
              <a:ext uri="{FF2B5EF4-FFF2-40B4-BE49-F238E27FC236}">
                <a16:creationId xmlns:a16="http://schemas.microsoft.com/office/drawing/2014/main" id="{ACF1E668-1BE7-9F30-B000-53DE86ADA9E9}"/>
              </a:ext>
            </a:extLst>
          </p:cNvPr>
          <p:cNvSpPr>
            <a:spLocks noChangeArrowheads="1"/>
          </p:cNvSpPr>
          <p:nvPr/>
        </p:nvSpPr>
        <p:spPr bwMode="auto">
          <a:xfrm>
            <a:off x="6455840" y="2556200"/>
            <a:ext cx="4940706" cy="164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173038" indent="-173038">
              <a:defRPr sz="2400" b="1">
                <a:solidFill>
                  <a:schemeClr val="tx1"/>
                </a:solidFill>
                <a:latin typeface="Times" panose="02020603050405020304" pitchFamily="18" charset="0"/>
              </a:defRPr>
            </a:lvl1pPr>
            <a:lvl2pPr indent="-168275">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173038" marR="0" lvl="0" indent="-173038" defTabSz="914400" eaLnBrk="0" fontAlgn="auto" latinLnBrk="0" hangingPunct="0">
              <a:lnSpc>
                <a:spcPct val="90000"/>
              </a:lnSpc>
              <a:spcBef>
                <a:spcPct val="40000"/>
              </a:spcBef>
              <a:spcAft>
                <a:spcPts val="0"/>
              </a:spcAft>
              <a:buClrTx/>
              <a:buSzTx/>
              <a:buFontTx/>
              <a:buChar char="•"/>
              <a:tabLst/>
              <a:defRPr/>
            </a:pPr>
            <a:r>
              <a:rPr kumimoji="0" lang="en-US" altLang="en-US" sz="1800" b="1" i="0" u="none" strike="noStrike" kern="0" cap="none" spc="0" normalizeH="0" baseline="0" noProof="0" dirty="0">
                <a:ln>
                  <a:noFill/>
                </a:ln>
                <a:solidFill>
                  <a:srgbClr val="003366"/>
                </a:solidFill>
                <a:effectLst/>
                <a:uLnTx/>
                <a:uFillTx/>
                <a:latin typeface="Arial" panose="020B0604020202020204" pitchFamily="34" charset="0"/>
              </a:rPr>
              <a:t>Proactive strategy to reduce expenditures</a:t>
            </a:r>
          </a:p>
          <a:p>
            <a:pPr marL="457200" marR="0" lvl="1" indent="-168275" defTabSz="914400" eaLnBrk="0" fontAlgn="auto" latinLnBrk="0" hangingPunct="0">
              <a:lnSpc>
                <a:spcPct val="90000"/>
              </a:lnSpc>
              <a:spcBef>
                <a:spcPct val="40000"/>
              </a:spcBef>
              <a:spcAft>
                <a:spcPts val="0"/>
              </a:spcAft>
              <a:buClrTx/>
              <a:buSzTx/>
              <a:buFontTx/>
              <a:buChar char="–"/>
              <a:tabLst/>
              <a:defRPr/>
            </a:pPr>
            <a:r>
              <a:rPr lang="en-US" altLang="en-US" sz="1600" b="0" kern="0" dirty="0">
                <a:solidFill>
                  <a:srgbClr val="000000"/>
                </a:solidFill>
                <a:latin typeface="Arial" panose="020B0604020202020204" pitchFamily="34" charset="0"/>
                <a:cs typeface="Arial" panose="020B0604020202020204" pitchFamily="34" charset="0"/>
              </a:rPr>
              <a:t>Simulator use</a:t>
            </a: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in tank training</a:t>
            </a:r>
            <a:r>
              <a:rPr lang="en-US" altLang="en-US" sz="1600" b="0" kern="0" dirty="0">
                <a:solidFill>
                  <a:srgbClr val="000000"/>
                </a:solidFill>
                <a:latin typeface="Arial" panose="020B0604020202020204" pitchFamily="34" charset="0"/>
                <a:cs typeface="Arial" panose="020B0604020202020204" pitchFamily="34" charset="0"/>
              </a:rPr>
              <a:t> resulted in a </a:t>
            </a: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cost avoidance of $</a:t>
            </a:r>
            <a:r>
              <a:rPr lang="en-US" altLang="en-US" sz="1600" b="0" kern="0" dirty="0">
                <a:solidFill>
                  <a:srgbClr val="000000"/>
                </a:solidFill>
                <a:latin typeface="Arial" panose="020B0604020202020204" pitchFamily="34" charset="0"/>
                <a:cs typeface="Arial" panose="020B0604020202020204" pitchFamily="34" charset="0"/>
              </a:rPr>
              <a:t>XM due to not using live munitions</a:t>
            </a:r>
            <a:endPar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57200" marR="0" lvl="1" indent="-168275" defTabSz="914400" eaLnBrk="0" fontAlgn="auto" latinLnBrk="0" hangingPunct="0">
              <a:lnSpc>
                <a:spcPct val="90000"/>
              </a:lnSpc>
              <a:spcBef>
                <a:spcPct val="40000"/>
              </a:spcBef>
              <a:spcAft>
                <a:spcPts val="0"/>
              </a:spcAft>
              <a:buClrTx/>
              <a:buSzTx/>
              <a:buFontTx/>
              <a:buChar char="–"/>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Aircraft costs that were </a:t>
            </a:r>
            <a:r>
              <a:rPr lang="en-US" altLang="en-US" sz="1600" b="0" kern="0" dirty="0">
                <a:solidFill>
                  <a:srgbClr val="000000"/>
                </a:solidFill>
                <a:latin typeface="Arial" panose="020B0604020202020204" pitchFamily="34" charset="0"/>
                <a:cs typeface="Arial" panose="020B0604020202020204" pitchFamily="34" charset="0"/>
              </a:rPr>
              <a:t>avoided due to use of M&amp;S in training</a:t>
            </a:r>
            <a:endPar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9" name="Group 16">
            <a:extLst>
              <a:ext uri="{FF2B5EF4-FFF2-40B4-BE49-F238E27FC236}">
                <a16:creationId xmlns:a16="http://schemas.microsoft.com/office/drawing/2014/main" id="{A6D8C6BC-1C90-20BF-1EA7-B2CE7CF49166}"/>
              </a:ext>
            </a:extLst>
          </p:cNvPr>
          <p:cNvGrpSpPr>
            <a:grpSpLocks/>
          </p:cNvGrpSpPr>
          <p:nvPr/>
        </p:nvGrpSpPr>
        <p:grpSpPr bwMode="auto">
          <a:xfrm>
            <a:off x="5120481" y="4808153"/>
            <a:ext cx="1951037" cy="574675"/>
            <a:chOff x="315" y="2944"/>
            <a:chExt cx="1229" cy="362"/>
          </a:xfrm>
        </p:grpSpPr>
        <p:sp>
          <p:nvSpPr>
            <p:cNvPr id="10" name="Rectangle 17">
              <a:extLst>
                <a:ext uri="{FF2B5EF4-FFF2-40B4-BE49-F238E27FC236}">
                  <a16:creationId xmlns:a16="http://schemas.microsoft.com/office/drawing/2014/main" id="{4FEF700D-FA6E-5585-4695-0524E1397862}"/>
                </a:ext>
              </a:extLst>
            </p:cNvPr>
            <p:cNvSpPr>
              <a:spLocks noChangeArrowheads="1"/>
            </p:cNvSpPr>
            <p:nvPr/>
          </p:nvSpPr>
          <p:spPr bwMode="auto">
            <a:xfrm>
              <a:off x="315" y="3040"/>
              <a:ext cx="415"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300" b="0" i="1" u="none" strike="noStrike" kern="0" cap="none" spc="0" normalizeH="0" baseline="0" noProof="0">
                  <a:ln>
                    <a:noFill/>
                  </a:ln>
                  <a:solidFill>
                    <a:srgbClr val="003366"/>
                  </a:solidFill>
                  <a:effectLst/>
                  <a:uLnTx/>
                  <a:uFillTx/>
                  <a:latin typeface="Arial Black" panose="020B0A04020102020204" pitchFamily="34" charset="0"/>
                </a:rPr>
                <a:t>CB = </a:t>
              </a:r>
            </a:p>
          </p:txBody>
        </p:sp>
        <p:sp>
          <p:nvSpPr>
            <p:cNvPr id="11" name="Rectangle 18">
              <a:extLst>
                <a:ext uri="{FF2B5EF4-FFF2-40B4-BE49-F238E27FC236}">
                  <a16:creationId xmlns:a16="http://schemas.microsoft.com/office/drawing/2014/main" id="{7A46C9D4-C499-1AD1-08CC-18C12EFBBCAD}"/>
                </a:ext>
              </a:extLst>
            </p:cNvPr>
            <p:cNvSpPr>
              <a:spLocks noChangeArrowheads="1"/>
            </p:cNvSpPr>
            <p:nvPr/>
          </p:nvSpPr>
          <p:spPr bwMode="auto">
            <a:xfrm>
              <a:off x="876" y="2944"/>
              <a:ext cx="523"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300" b="0" i="1" u="none" strike="noStrike" kern="0" cap="none" spc="0" normalizeH="0" baseline="0" noProof="0" dirty="0">
                  <a:ln>
                    <a:noFill/>
                  </a:ln>
                  <a:solidFill>
                    <a:srgbClr val="003366"/>
                  </a:solidFill>
                  <a:effectLst/>
                  <a:uLnTx/>
                  <a:uFillTx/>
                  <a:latin typeface="Arial Black" panose="020B0A04020102020204" pitchFamily="34" charset="0"/>
                </a:rPr>
                <a:t>Benefit</a:t>
              </a:r>
            </a:p>
          </p:txBody>
        </p:sp>
        <p:sp>
          <p:nvSpPr>
            <p:cNvPr id="12" name="Line 19">
              <a:extLst>
                <a:ext uri="{FF2B5EF4-FFF2-40B4-BE49-F238E27FC236}">
                  <a16:creationId xmlns:a16="http://schemas.microsoft.com/office/drawing/2014/main" id="{7DA41B16-D3A4-F4DC-C4AE-CA56F446D0EE}"/>
                </a:ext>
              </a:extLst>
            </p:cNvPr>
            <p:cNvSpPr>
              <a:spLocks noChangeShapeType="1"/>
            </p:cNvSpPr>
            <p:nvPr/>
          </p:nvSpPr>
          <p:spPr bwMode="auto">
            <a:xfrm>
              <a:off x="728" y="3119"/>
              <a:ext cx="816" cy="0"/>
            </a:xfrm>
            <a:prstGeom prst="line">
              <a:avLst/>
            </a:prstGeom>
            <a:noFill/>
            <a:ln w="28575">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13" name="Rectangle 20">
              <a:extLst>
                <a:ext uri="{FF2B5EF4-FFF2-40B4-BE49-F238E27FC236}">
                  <a16:creationId xmlns:a16="http://schemas.microsoft.com/office/drawing/2014/main" id="{8D0FA76E-B31A-2E54-82B6-A0140422EE19}"/>
                </a:ext>
              </a:extLst>
            </p:cNvPr>
            <p:cNvSpPr>
              <a:spLocks noChangeArrowheads="1"/>
            </p:cNvSpPr>
            <p:nvPr/>
          </p:nvSpPr>
          <p:spPr bwMode="auto">
            <a:xfrm>
              <a:off x="968" y="3104"/>
              <a:ext cx="37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300" b="0" i="1" u="none" strike="noStrike" kern="0" cap="none" spc="0" normalizeH="0" baseline="0" noProof="0" dirty="0">
                  <a:ln>
                    <a:noFill/>
                  </a:ln>
                  <a:solidFill>
                    <a:srgbClr val="003366"/>
                  </a:solidFill>
                  <a:effectLst/>
                  <a:uLnTx/>
                  <a:uFillTx/>
                  <a:latin typeface="Arial Black" panose="020B0A04020102020204" pitchFamily="34" charset="0"/>
                </a:rPr>
                <a:t>Cost</a:t>
              </a:r>
            </a:p>
          </p:txBody>
        </p:sp>
      </p:grpSp>
      <p:sp>
        <p:nvSpPr>
          <p:cNvPr id="14" name="Rectangle 8">
            <a:extLst>
              <a:ext uri="{FF2B5EF4-FFF2-40B4-BE49-F238E27FC236}">
                <a16:creationId xmlns:a16="http://schemas.microsoft.com/office/drawing/2014/main" id="{C1B211ED-B770-D9D9-C19C-23C435770A47}"/>
              </a:ext>
            </a:extLst>
          </p:cNvPr>
          <p:cNvSpPr>
            <a:spLocks noChangeArrowheads="1"/>
          </p:cNvSpPr>
          <p:nvPr/>
        </p:nvSpPr>
        <p:spPr bwMode="auto">
          <a:xfrm>
            <a:off x="4087017" y="5333685"/>
            <a:ext cx="4644387" cy="88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173038" indent="-173038">
              <a:defRPr sz="2400" b="1">
                <a:solidFill>
                  <a:schemeClr val="tx1"/>
                </a:solidFill>
                <a:latin typeface="Times" panose="02020603050405020304" pitchFamily="18" charset="0"/>
              </a:defRPr>
            </a:lvl1pPr>
            <a:lvl2pPr indent="-168275">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173038" marR="0" lvl="0" indent="-173038" defTabSz="914400" eaLnBrk="0" fontAlgn="auto" latinLnBrk="0" hangingPunct="0">
              <a:lnSpc>
                <a:spcPct val="90000"/>
              </a:lnSpc>
              <a:spcBef>
                <a:spcPct val="40000"/>
              </a:spcBef>
              <a:spcAft>
                <a:spcPts val="0"/>
              </a:spcAft>
              <a:buClrTx/>
              <a:buSzTx/>
              <a:buFontTx/>
              <a:buChar char="•"/>
              <a:tabLst/>
              <a:defRPr/>
            </a:pPr>
            <a:r>
              <a:rPr kumimoji="0" lang="en-US" altLang="en-US" sz="1800" b="1" i="0" u="none" strike="noStrike" kern="0" cap="none" spc="0" normalizeH="0" baseline="0" noProof="0" dirty="0">
                <a:ln>
                  <a:noFill/>
                </a:ln>
                <a:solidFill>
                  <a:srgbClr val="003366"/>
                </a:solidFill>
                <a:effectLst/>
                <a:uLnTx/>
                <a:uFillTx/>
                <a:latin typeface="Arial" panose="020B0604020202020204" pitchFamily="34" charset="0"/>
              </a:rPr>
              <a:t>The ratio of return over investment</a:t>
            </a:r>
          </a:p>
          <a:p>
            <a:pPr marL="457200" marR="0" lvl="1" indent="-168275" defTabSz="914400" eaLnBrk="0" fontAlgn="auto" latinLnBrk="0" hangingPunct="0">
              <a:lnSpc>
                <a:spcPct val="90000"/>
              </a:lnSpc>
              <a:spcBef>
                <a:spcPct val="40000"/>
              </a:spcBef>
              <a:spcAft>
                <a:spcPts val="0"/>
              </a:spcAft>
              <a:buClrTx/>
              <a:buSzTx/>
              <a:buFontTx/>
              <a:buChar char="–"/>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simulation’s benefit far </a:t>
            </a:r>
            <a:r>
              <a:rPr lang="en-US" altLang="en-US" sz="1600" b="0" kern="0" dirty="0">
                <a:solidFill>
                  <a:srgbClr val="000000"/>
                </a:solidFill>
                <a:latin typeface="Arial" panose="020B0604020202020204" pitchFamily="34" charset="0"/>
                <a:cs typeface="Arial" panose="020B0604020202020204" pitchFamily="34" charset="0"/>
              </a:rPr>
              <a:t>exceeded the cost of its development, so CB &gt; 1</a:t>
            </a:r>
            <a:endPar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C614423-FAEF-3552-F178-10E8C57F70FA}"/>
              </a:ext>
            </a:extLst>
          </p:cNvPr>
          <p:cNvSpPr txBox="1"/>
          <p:nvPr/>
        </p:nvSpPr>
        <p:spPr>
          <a:xfrm>
            <a:off x="4087017" y="6560480"/>
            <a:ext cx="4285147" cy="246221"/>
          </a:xfrm>
          <a:prstGeom prst="rect">
            <a:avLst/>
          </a:prstGeom>
          <a:noFill/>
        </p:spPr>
        <p:txBody>
          <a:bodyPr wrap="none" rtlCol="0">
            <a:spAutoFit/>
          </a:bodyPr>
          <a:lstStyle/>
          <a:p>
            <a:r>
              <a:rPr lang="en-US" sz="1000" dirty="0">
                <a:latin typeface="Arial Narrow" panose="020B0606020202030204" pitchFamily="34" charset="0"/>
              </a:rPr>
              <a:t>CAD: Computer Aided Design, CAM: Computer Aided Manufacturing, CB: Cost / Benefit </a:t>
            </a:r>
          </a:p>
        </p:txBody>
      </p:sp>
    </p:spTree>
    <p:extLst>
      <p:ext uri="{BB962C8B-B14F-4D97-AF65-F5344CB8AC3E}">
        <p14:creationId xmlns:p14="http://schemas.microsoft.com/office/powerpoint/2010/main" val="238523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510C6-97B4-3FE3-882F-AAE6A5B8D92B}"/>
              </a:ext>
            </a:extLst>
          </p:cNvPr>
          <p:cNvSpPr>
            <a:spLocks noGrp="1"/>
          </p:cNvSpPr>
          <p:nvPr>
            <p:ph type="title"/>
          </p:nvPr>
        </p:nvSpPr>
        <p:spPr>
          <a:xfrm>
            <a:off x="706582" y="0"/>
            <a:ext cx="9107257" cy="795130"/>
          </a:xfrm>
        </p:spPr>
        <p:txBody>
          <a:bodyPr/>
          <a:lstStyle/>
          <a:p>
            <a:r>
              <a:rPr lang="en-US" dirty="0"/>
              <a:t>ROI Features that Challenge its Use in DOW M&amp;S</a:t>
            </a:r>
          </a:p>
        </p:txBody>
      </p:sp>
      <p:sp>
        <p:nvSpPr>
          <p:cNvPr id="3" name="Content Placeholder 2">
            <a:extLst>
              <a:ext uri="{FF2B5EF4-FFF2-40B4-BE49-F238E27FC236}">
                <a16:creationId xmlns:a16="http://schemas.microsoft.com/office/drawing/2014/main" id="{D4F8EF92-EB91-E685-B251-1A1637B38245}"/>
              </a:ext>
            </a:extLst>
          </p:cNvPr>
          <p:cNvSpPr>
            <a:spLocks noGrp="1"/>
          </p:cNvSpPr>
          <p:nvPr>
            <p:ph sz="quarter" idx="11"/>
          </p:nvPr>
        </p:nvSpPr>
        <p:spPr/>
        <p:txBody>
          <a:bodyPr anchor="ctr"/>
          <a:lstStyle/>
          <a:p>
            <a:pPr>
              <a:spcBef>
                <a:spcPts val="1200"/>
              </a:spcBef>
              <a:buFont typeface="Wingdings" panose="05000000000000000000" pitchFamily="2" charset="2"/>
              <a:buChar char="Ø"/>
            </a:pPr>
            <a:r>
              <a:rPr lang="en-US" dirty="0">
                <a:solidFill>
                  <a:srgbClr val="111111"/>
                </a:solidFill>
                <a:highlight>
                  <a:srgbClr val="FFFFFF"/>
                </a:highlight>
                <a:latin typeface="Arial Narrow" panose="020B0606020202030204" pitchFamily="34" charset="0"/>
              </a:rPr>
              <a:t>ROI is a popular profitability metric used to evaluate how well an investment has performed.</a:t>
            </a:r>
          </a:p>
          <a:p>
            <a:pPr>
              <a:spcBef>
                <a:spcPts val="1200"/>
              </a:spcBef>
              <a:buFont typeface="Wingdings" panose="05000000000000000000" pitchFamily="2" charset="2"/>
              <a:buChar char="Ø"/>
            </a:pPr>
            <a:r>
              <a:rPr lang="en-US" dirty="0">
                <a:solidFill>
                  <a:srgbClr val="111111"/>
                </a:solidFill>
                <a:highlight>
                  <a:srgbClr val="FFFFFF"/>
                </a:highlight>
                <a:latin typeface="Arial Narrow" panose="020B0606020202030204" pitchFamily="34" charset="0"/>
              </a:rPr>
              <a:t>ROI is expressed as a percentage and is calculated by dividing an investment's net profit (or loss) by its initial cost or outlay.</a:t>
            </a:r>
          </a:p>
          <a:p>
            <a:pPr>
              <a:spcBef>
                <a:spcPts val="1200"/>
              </a:spcBef>
              <a:buFont typeface="Wingdings" panose="05000000000000000000" pitchFamily="2" charset="2"/>
              <a:buChar char="Ø"/>
            </a:pPr>
            <a:r>
              <a:rPr lang="en-US" dirty="0">
                <a:solidFill>
                  <a:srgbClr val="111111"/>
                </a:solidFill>
                <a:highlight>
                  <a:srgbClr val="FFFFFF"/>
                </a:highlight>
                <a:latin typeface="Arial Narrow" panose="020B0606020202030204" pitchFamily="34" charset="0"/>
              </a:rPr>
              <a:t>ROI can be used to make apples-to-apples comparisons and rank investments in different projects or assets.</a:t>
            </a:r>
          </a:p>
          <a:p>
            <a:pPr>
              <a:spcBef>
                <a:spcPts val="1200"/>
              </a:spcBef>
              <a:buFont typeface="Wingdings" panose="05000000000000000000" pitchFamily="2" charset="2"/>
              <a:buChar char="Ø"/>
            </a:pPr>
            <a:r>
              <a:rPr lang="en-US" dirty="0">
                <a:solidFill>
                  <a:srgbClr val="111111"/>
                </a:solidFill>
                <a:highlight>
                  <a:srgbClr val="FFFFFF"/>
                </a:highlight>
                <a:latin typeface="Arial Narrow" panose="020B0606020202030204" pitchFamily="34" charset="0"/>
              </a:rPr>
              <a:t>Classic ROI does not take into account the holding period or passage of time, and so it can miss opportunity costs of investing elsewhere.</a:t>
            </a:r>
          </a:p>
          <a:p>
            <a:pPr>
              <a:spcBef>
                <a:spcPts val="1200"/>
              </a:spcBef>
              <a:buFont typeface="Wingdings" panose="05000000000000000000" pitchFamily="2" charset="2"/>
              <a:buChar char="Ø"/>
            </a:pPr>
            <a:r>
              <a:rPr lang="en-US" dirty="0">
                <a:solidFill>
                  <a:srgbClr val="111111"/>
                </a:solidFill>
                <a:highlight>
                  <a:srgbClr val="FFFFFF"/>
                </a:highlight>
                <a:latin typeface="Arial Narrow" panose="020B0606020202030204" pitchFamily="34" charset="0"/>
              </a:rPr>
              <a:t>ROI is calculated using dollars as the sole means to reflect value!</a:t>
            </a:r>
            <a:endParaRPr lang="en-US" dirty="0"/>
          </a:p>
        </p:txBody>
      </p:sp>
    </p:spTree>
    <p:extLst>
      <p:ext uri="{BB962C8B-B14F-4D97-AF65-F5344CB8AC3E}">
        <p14:creationId xmlns:p14="http://schemas.microsoft.com/office/powerpoint/2010/main" val="2000165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3EF97-5D76-6257-E5DD-2EB450CC2C91}"/>
              </a:ext>
            </a:extLst>
          </p:cNvPr>
          <p:cNvSpPr>
            <a:spLocks noGrp="1"/>
          </p:cNvSpPr>
          <p:nvPr>
            <p:ph type="title"/>
          </p:nvPr>
        </p:nvSpPr>
        <p:spPr>
          <a:xfrm>
            <a:off x="762000" y="0"/>
            <a:ext cx="9051839" cy="795130"/>
          </a:xfrm>
        </p:spPr>
        <p:txBody>
          <a:bodyPr/>
          <a:lstStyle/>
          <a:p>
            <a:r>
              <a:rPr lang="en-US" dirty="0"/>
              <a:t>So, What’s the Best Approach for DOW M&amp;S ROI?</a:t>
            </a:r>
          </a:p>
        </p:txBody>
      </p:sp>
      <p:sp>
        <p:nvSpPr>
          <p:cNvPr id="3" name="Content Placeholder 2">
            <a:extLst>
              <a:ext uri="{FF2B5EF4-FFF2-40B4-BE49-F238E27FC236}">
                <a16:creationId xmlns:a16="http://schemas.microsoft.com/office/drawing/2014/main" id="{447A3618-D4EA-ABB3-DFBC-3E22FD16276A}"/>
              </a:ext>
            </a:extLst>
          </p:cNvPr>
          <p:cNvSpPr>
            <a:spLocks noGrp="1"/>
          </p:cNvSpPr>
          <p:nvPr>
            <p:ph sz="quarter" idx="11"/>
          </p:nvPr>
        </p:nvSpPr>
        <p:spPr/>
        <p:txBody>
          <a:bodyPr anchor="ctr"/>
          <a:lstStyle/>
          <a:p>
            <a:pPr>
              <a:spcBef>
                <a:spcPts val="1200"/>
              </a:spcBef>
            </a:pPr>
            <a:r>
              <a:rPr lang="en-US" altLang="en-US" dirty="0"/>
              <a:t>DOW is a not-for-profit organization with many perspectives</a:t>
            </a:r>
          </a:p>
          <a:p>
            <a:pPr>
              <a:spcBef>
                <a:spcPts val="1200"/>
              </a:spcBef>
            </a:pPr>
            <a:r>
              <a:rPr lang="en-US" altLang="en-US" dirty="0"/>
              <a:t>Fiscal equations don’t capture key dimensions of value</a:t>
            </a:r>
          </a:p>
          <a:p>
            <a:pPr>
              <a:spcBef>
                <a:spcPts val="1200"/>
              </a:spcBef>
            </a:pPr>
            <a:r>
              <a:rPr lang="en-US" altLang="en-US" dirty="0"/>
              <a:t>M&amp;S value is multi-faceted and realized over many years</a:t>
            </a:r>
          </a:p>
          <a:p>
            <a:pPr>
              <a:spcBef>
                <a:spcPts val="1200"/>
              </a:spcBef>
            </a:pPr>
            <a:r>
              <a:rPr lang="en-US" altLang="en-US" dirty="0"/>
              <a:t>Any effective approach must reflect the multi-dimensional nature of M&amp;S use within DOW</a:t>
            </a:r>
          </a:p>
          <a:p>
            <a:pPr>
              <a:spcBef>
                <a:spcPts val="1200"/>
              </a:spcBef>
            </a:pPr>
            <a:r>
              <a:rPr lang="en-US" altLang="en-US" i="1" dirty="0"/>
              <a:t>So, M&amp;S ROI metrics need to include a wide variety of variables (results, risk, cost, time) within a rigorous framework</a:t>
            </a:r>
            <a:endParaRPr lang="en-US" dirty="0"/>
          </a:p>
        </p:txBody>
      </p:sp>
    </p:spTree>
    <p:extLst>
      <p:ext uri="{BB962C8B-B14F-4D97-AF65-F5344CB8AC3E}">
        <p14:creationId xmlns:p14="http://schemas.microsoft.com/office/powerpoint/2010/main" val="1224384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E08D0-6E3D-FAE6-8C8B-C70D8670238F}"/>
              </a:ext>
            </a:extLst>
          </p:cNvPr>
          <p:cNvSpPr>
            <a:spLocks noGrp="1"/>
          </p:cNvSpPr>
          <p:nvPr>
            <p:ph type="title"/>
          </p:nvPr>
        </p:nvSpPr>
        <p:spPr/>
        <p:txBody>
          <a:bodyPr/>
          <a:lstStyle/>
          <a:p>
            <a:r>
              <a:rPr lang="en-US" dirty="0"/>
              <a:t>Overall Analytic Approach</a:t>
            </a:r>
          </a:p>
        </p:txBody>
      </p:sp>
      <p:sp>
        <p:nvSpPr>
          <p:cNvPr id="4" name="Rectangle 15">
            <a:extLst>
              <a:ext uri="{FF2B5EF4-FFF2-40B4-BE49-F238E27FC236}">
                <a16:creationId xmlns:a16="http://schemas.microsoft.com/office/drawing/2014/main" id="{FECD4383-10B9-4336-50A8-FBF4FEF1DBF4}"/>
              </a:ext>
            </a:extLst>
          </p:cNvPr>
          <p:cNvSpPr>
            <a:spLocks noChangeArrowheads="1"/>
          </p:cNvSpPr>
          <p:nvPr/>
        </p:nvSpPr>
        <p:spPr bwMode="auto">
          <a:xfrm>
            <a:off x="1052595" y="1225337"/>
            <a:ext cx="2511425" cy="738664"/>
          </a:xfrm>
          <a:prstGeom prst="rect">
            <a:avLst/>
          </a:prstGeom>
          <a:gradFill rotWithShape="0">
            <a:gsLst>
              <a:gs pos="0">
                <a:srgbClr val="336699"/>
              </a:gs>
              <a:gs pos="100000">
                <a:srgbClr val="003366"/>
              </a:gs>
            </a:gsLst>
            <a:lin ang="2700000" scaled="1"/>
          </a:gradFill>
          <a:ln>
            <a:noFill/>
          </a:ln>
          <a:effectLst>
            <a:outerShdw dist="53882" dir="2700000" algn="ctr" rotWithShape="0">
              <a:srgbClr val="B2B2B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91440" rIns="90488" bIns="91440" anchor="ctr">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spcBef>
                <a:spcPts val="0"/>
              </a:spcBef>
              <a:spcAft>
                <a:spcPts val="0"/>
              </a:spcAft>
              <a:buClrTx/>
              <a:buSzTx/>
              <a:buFontTx/>
              <a:buNone/>
              <a:tabLst/>
              <a:defRPr/>
            </a:pPr>
            <a:r>
              <a:rPr kumimoji="0" lang="en-US" altLang="en-US" sz="1800" b="0" u="none" strike="noStrike" kern="0" cap="none" spc="0" normalizeH="0" baseline="0" noProof="0" dirty="0">
                <a:ln>
                  <a:noFill/>
                </a:ln>
                <a:solidFill>
                  <a:srgbClr val="FFCC66"/>
                </a:solidFill>
                <a:effectLst/>
                <a:uLnTx/>
                <a:uFillTx/>
                <a:latin typeface="Arial Black" panose="020B0A04020102020204" pitchFamily="34" charset="0"/>
              </a:rPr>
              <a:t>M&amp;S</a:t>
            </a:r>
            <a:br>
              <a:rPr kumimoji="0" lang="en-US" altLang="en-US" sz="1800" b="0" u="none" strike="noStrike" kern="0" cap="none" spc="0" normalizeH="0" baseline="0" noProof="0" dirty="0">
                <a:ln>
                  <a:noFill/>
                </a:ln>
                <a:solidFill>
                  <a:srgbClr val="FFCC66"/>
                </a:solidFill>
                <a:effectLst/>
                <a:uLnTx/>
                <a:uFillTx/>
                <a:latin typeface="Arial Black" panose="020B0A04020102020204" pitchFamily="34" charset="0"/>
              </a:rPr>
            </a:br>
            <a:r>
              <a:rPr kumimoji="0" lang="en-US" altLang="en-US" sz="1800" b="0" u="none" strike="noStrike" kern="0" cap="none" spc="0" normalizeH="0" baseline="0" noProof="0" dirty="0">
                <a:ln>
                  <a:noFill/>
                </a:ln>
                <a:solidFill>
                  <a:srgbClr val="FFCC66"/>
                </a:solidFill>
                <a:effectLst/>
                <a:uLnTx/>
                <a:uFillTx/>
                <a:latin typeface="Arial Black" panose="020B0A04020102020204" pitchFamily="34" charset="0"/>
              </a:rPr>
              <a:t>Application Areas</a:t>
            </a:r>
          </a:p>
        </p:txBody>
      </p:sp>
      <p:sp>
        <p:nvSpPr>
          <p:cNvPr id="10" name="Freeform 17">
            <a:extLst>
              <a:ext uri="{FF2B5EF4-FFF2-40B4-BE49-F238E27FC236}">
                <a16:creationId xmlns:a16="http://schemas.microsoft.com/office/drawing/2014/main" id="{057D9AC4-5CE4-F792-8C1D-5B49B000EFA2}"/>
              </a:ext>
            </a:extLst>
          </p:cNvPr>
          <p:cNvSpPr>
            <a:spLocks/>
          </p:cNvSpPr>
          <p:nvPr/>
        </p:nvSpPr>
        <p:spPr bwMode="auto">
          <a:xfrm>
            <a:off x="4691373" y="2778706"/>
            <a:ext cx="1993900" cy="1668462"/>
          </a:xfrm>
          <a:custGeom>
            <a:avLst/>
            <a:gdLst>
              <a:gd name="T0" fmla="*/ 0 w 1256"/>
              <a:gd name="T1" fmla="*/ 0 h 1051"/>
              <a:gd name="T2" fmla="*/ 525 w 1256"/>
              <a:gd name="T3" fmla="*/ 592 h 1051"/>
              <a:gd name="T4" fmla="*/ 629 w 1256"/>
              <a:gd name="T5" fmla="*/ 1051 h 1051"/>
              <a:gd name="T6" fmla="*/ 733 w 1256"/>
              <a:gd name="T7" fmla="*/ 592 h 1051"/>
              <a:gd name="T8" fmla="*/ 1256 w 1256"/>
              <a:gd name="T9" fmla="*/ 0 h 1051"/>
              <a:gd name="T10" fmla="*/ 0 w 1256"/>
              <a:gd name="T11" fmla="*/ 0 h 1051"/>
            </a:gdLst>
            <a:ahLst/>
            <a:cxnLst>
              <a:cxn ang="0">
                <a:pos x="T0" y="T1"/>
              </a:cxn>
              <a:cxn ang="0">
                <a:pos x="T2" y="T3"/>
              </a:cxn>
              <a:cxn ang="0">
                <a:pos x="T4" y="T5"/>
              </a:cxn>
              <a:cxn ang="0">
                <a:pos x="T6" y="T7"/>
              </a:cxn>
              <a:cxn ang="0">
                <a:pos x="T8" y="T9"/>
              </a:cxn>
              <a:cxn ang="0">
                <a:pos x="T10" y="T11"/>
              </a:cxn>
            </a:cxnLst>
            <a:rect l="0" t="0" r="r" b="b"/>
            <a:pathLst>
              <a:path w="1256" h="1051">
                <a:moveTo>
                  <a:pt x="0" y="0"/>
                </a:moveTo>
                <a:lnTo>
                  <a:pt x="525" y="592"/>
                </a:lnTo>
                <a:lnTo>
                  <a:pt x="629" y="1051"/>
                </a:lnTo>
                <a:lnTo>
                  <a:pt x="733" y="592"/>
                </a:lnTo>
                <a:lnTo>
                  <a:pt x="1256" y="0"/>
                </a:lnTo>
                <a:lnTo>
                  <a:pt x="0" y="0"/>
                </a:lnTo>
                <a:close/>
              </a:path>
            </a:pathLst>
          </a:custGeom>
          <a:gradFill rotWithShape="0">
            <a:gsLst>
              <a:gs pos="0">
                <a:srgbClr val="003366"/>
              </a:gs>
              <a:gs pos="50000">
                <a:srgbClr val="336699"/>
              </a:gs>
              <a:gs pos="100000">
                <a:srgbClr val="003366"/>
              </a:gs>
            </a:gsLst>
            <a:lin ang="0" scaled="1"/>
          </a:gradFill>
          <a:ln>
            <a:noFill/>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12" name="Arc 7">
            <a:extLst>
              <a:ext uri="{FF2B5EF4-FFF2-40B4-BE49-F238E27FC236}">
                <a16:creationId xmlns:a16="http://schemas.microsoft.com/office/drawing/2014/main" id="{D9ECEEF9-2222-1E6A-57CF-22BC319DCBD4}"/>
              </a:ext>
            </a:extLst>
          </p:cNvPr>
          <p:cNvSpPr>
            <a:spLocks/>
          </p:cNvSpPr>
          <p:nvPr/>
        </p:nvSpPr>
        <p:spPr bwMode="auto">
          <a:xfrm>
            <a:off x="5945498" y="1413456"/>
            <a:ext cx="1079500" cy="1298575"/>
          </a:xfrm>
          <a:custGeom>
            <a:avLst/>
            <a:gdLst>
              <a:gd name="T0" fmla="*/ 0 w 21600"/>
              <a:gd name="T1" fmla="*/ 1298575 h 21600"/>
              <a:gd name="T2" fmla="*/ 1077901 w 21600"/>
              <a:gd name="T3" fmla="*/ 0 h 21600"/>
              <a:gd name="T4" fmla="*/ 1079500 w 21600"/>
              <a:gd name="T5" fmla="*/ 129857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600"/>
                </a:moveTo>
                <a:cubicBezTo>
                  <a:pt x="0" y="9683"/>
                  <a:pt x="9651" y="17"/>
                  <a:pt x="21568" y="0"/>
                </a:cubicBezTo>
              </a:path>
              <a:path w="21600" h="21600" stroke="0" extrusionOk="0">
                <a:moveTo>
                  <a:pt x="0" y="21600"/>
                </a:moveTo>
                <a:cubicBezTo>
                  <a:pt x="0" y="9683"/>
                  <a:pt x="9651" y="17"/>
                  <a:pt x="21568" y="0"/>
                </a:cubicBezTo>
                <a:lnTo>
                  <a:pt x="21600" y="21600"/>
                </a:lnTo>
                <a:lnTo>
                  <a:pt x="0" y="21600"/>
                </a:lnTo>
                <a:close/>
              </a:path>
            </a:pathLst>
          </a:custGeom>
          <a:noFill/>
          <a:ln w="50800" cap="rnd">
            <a:solidFill>
              <a:srgbClr val="80808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Times" panose="02020603050405020304" pitchFamily="18" charset="0"/>
            </a:endParaRPr>
          </a:p>
        </p:txBody>
      </p:sp>
      <p:sp>
        <p:nvSpPr>
          <p:cNvPr id="13" name="Arc 6">
            <a:extLst>
              <a:ext uri="{FF2B5EF4-FFF2-40B4-BE49-F238E27FC236}">
                <a16:creationId xmlns:a16="http://schemas.microsoft.com/office/drawing/2014/main" id="{E226C565-520A-C319-65F2-08A00D03661B}"/>
              </a:ext>
            </a:extLst>
          </p:cNvPr>
          <p:cNvSpPr>
            <a:spLocks/>
          </p:cNvSpPr>
          <p:nvPr/>
        </p:nvSpPr>
        <p:spPr bwMode="auto">
          <a:xfrm>
            <a:off x="4356410" y="1413456"/>
            <a:ext cx="1187450" cy="1295400"/>
          </a:xfrm>
          <a:custGeom>
            <a:avLst/>
            <a:gdLst>
              <a:gd name="T0" fmla="*/ 0 w 21600"/>
              <a:gd name="T1" fmla="*/ 0 h 21600"/>
              <a:gd name="T2" fmla="*/ 1187450 w 21600"/>
              <a:gd name="T3" fmla="*/ 1295400 h 21600"/>
              <a:gd name="T4" fmla="*/ 0 w 21600"/>
              <a:gd name="T5" fmla="*/ 12954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0800" cap="rnd">
            <a:solidFill>
              <a:srgbClr val="80808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14" name="Rectangle 14">
            <a:extLst>
              <a:ext uri="{FF2B5EF4-FFF2-40B4-BE49-F238E27FC236}">
                <a16:creationId xmlns:a16="http://schemas.microsoft.com/office/drawing/2014/main" id="{8F1FE5DA-F025-DD94-22B5-4F16A7242BFC}"/>
              </a:ext>
            </a:extLst>
          </p:cNvPr>
          <p:cNvSpPr>
            <a:spLocks noChangeArrowheads="1"/>
          </p:cNvSpPr>
          <p:nvPr/>
        </p:nvSpPr>
        <p:spPr bwMode="auto">
          <a:xfrm>
            <a:off x="7942573" y="1225337"/>
            <a:ext cx="2554173" cy="376237"/>
          </a:xfrm>
          <a:prstGeom prst="rect">
            <a:avLst/>
          </a:prstGeom>
          <a:gradFill rotWithShape="0">
            <a:gsLst>
              <a:gs pos="0">
                <a:srgbClr val="336699"/>
              </a:gs>
              <a:gs pos="100000">
                <a:srgbClr val="003366"/>
              </a:gs>
            </a:gsLst>
            <a:lin ang="2700000" scaled="1"/>
          </a:gradFill>
          <a:ln>
            <a:noFill/>
          </a:ln>
          <a:effectLst>
            <a:outerShdw dist="53882" dir="2700000" algn="ctr" rotWithShape="0">
              <a:srgbClr val="B2B2B2"/>
            </a:outerShdw>
          </a:effectLst>
          <a:extLs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anchor="ctr">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800" b="0" u="none" strike="noStrike" kern="0" cap="none" spc="0" normalizeH="0" baseline="0" noProof="0" dirty="0">
                <a:ln>
                  <a:noFill/>
                </a:ln>
                <a:solidFill>
                  <a:srgbClr val="FFCC66"/>
                </a:solidFill>
                <a:effectLst/>
                <a:uLnTx/>
                <a:uFillTx/>
                <a:latin typeface="Arial Black" panose="020B0A04020102020204" pitchFamily="34" charset="0"/>
              </a:rPr>
              <a:t>M&amp;S Metrics</a:t>
            </a:r>
          </a:p>
        </p:txBody>
      </p:sp>
      <p:sp>
        <p:nvSpPr>
          <p:cNvPr id="15" name="Rectangle 26">
            <a:extLst>
              <a:ext uri="{FF2B5EF4-FFF2-40B4-BE49-F238E27FC236}">
                <a16:creationId xmlns:a16="http://schemas.microsoft.com/office/drawing/2014/main" id="{5EB6EE46-8348-1122-A144-602B1CA26A25}"/>
              </a:ext>
            </a:extLst>
          </p:cNvPr>
          <p:cNvSpPr>
            <a:spLocks noChangeArrowheads="1"/>
          </p:cNvSpPr>
          <p:nvPr/>
        </p:nvSpPr>
        <p:spPr bwMode="auto">
          <a:xfrm>
            <a:off x="7942573" y="1718468"/>
            <a:ext cx="3541856" cy="396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168275" indent="-168275">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eaLnBrk="0" hangingPunct="0">
              <a:spcBef>
                <a:spcPts val="0"/>
              </a:spcBef>
              <a:buFontTx/>
              <a:buChar char="•"/>
            </a:pPr>
            <a:r>
              <a:rPr lang="en-US" altLang="en-US" sz="1800" dirty="0">
                <a:solidFill>
                  <a:srgbClr val="000000"/>
                </a:solidFill>
                <a:latin typeface="Arial Narrow" panose="020B0606020202030204" pitchFamily="34" charset="0"/>
              </a:rPr>
              <a:t>Cycle time/ duration</a:t>
            </a:r>
          </a:p>
          <a:p>
            <a:pPr eaLnBrk="0" hangingPunct="0">
              <a:spcBef>
                <a:spcPts val="0"/>
              </a:spcBef>
              <a:buFontTx/>
              <a:buChar char="•"/>
            </a:pPr>
            <a:r>
              <a:rPr lang="en-US" altLang="en-US" sz="1800" dirty="0">
                <a:solidFill>
                  <a:srgbClr val="000000"/>
                </a:solidFill>
                <a:latin typeface="Arial Narrow" panose="020B0606020202030204" pitchFamily="34" charset="0"/>
              </a:rPr>
              <a:t>Planning/ decision time</a:t>
            </a:r>
          </a:p>
          <a:p>
            <a:pPr eaLnBrk="0" hangingPunct="0">
              <a:spcBef>
                <a:spcPts val="0"/>
              </a:spcBef>
              <a:buFontTx/>
              <a:buChar char="•"/>
            </a:pPr>
            <a:r>
              <a:rPr lang="en-US" altLang="en-US" sz="1800" dirty="0">
                <a:solidFill>
                  <a:srgbClr val="000000"/>
                </a:solidFill>
                <a:latin typeface="Arial Narrow" panose="020B0606020202030204" pitchFamily="34" charset="0"/>
              </a:rPr>
              <a:t>Number of variables/ alternatives</a:t>
            </a:r>
          </a:p>
          <a:p>
            <a:pPr eaLnBrk="0" hangingPunct="0">
              <a:spcBef>
                <a:spcPts val="0"/>
              </a:spcBef>
              <a:buFontTx/>
              <a:buChar char="•"/>
            </a:pPr>
            <a:r>
              <a:rPr lang="en-US" altLang="en-US" sz="1800" dirty="0">
                <a:solidFill>
                  <a:srgbClr val="000000"/>
                </a:solidFill>
                <a:latin typeface="Arial Narrow" panose="020B0606020202030204" pitchFamily="34" charset="0"/>
              </a:rPr>
              <a:t>Level of complexity</a:t>
            </a:r>
          </a:p>
          <a:p>
            <a:pPr eaLnBrk="0" hangingPunct="0">
              <a:spcBef>
                <a:spcPts val="0"/>
              </a:spcBef>
              <a:buFontTx/>
              <a:buChar char="•"/>
            </a:pPr>
            <a:r>
              <a:rPr lang="en-US" altLang="en-US" sz="1800" dirty="0">
                <a:solidFill>
                  <a:srgbClr val="000000"/>
                </a:solidFill>
                <a:latin typeface="Arial Narrow" panose="020B0606020202030204" pitchFamily="34" charset="0"/>
              </a:rPr>
              <a:t>Task success rate/ confidence level</a:t>
            </a:r>
          </a:p>
          <a:p>
            <a:pPr eaLnBrk="0" hangingPunct="0">
              <a:spcBef>
                <a:spcPts val="0"/>
              </a:spcBef>
              <a:buFontTx/>
              <a:buChar char="•"/>
            </a:pPr>
            <a:r>
              <a:rPr lang="en-US" altLang="en-US" sz="1800" dirty="0">
                <a:solidFill>
                  <a:srgbClr val="000000"/>
                </a:solidFill>
                <a:latin typeface="Arial Narrow" panose="020B0606020202030204" pitchFamily="34" charset="0"/>
              </a:rPr>
              <a:t>Level of understanding</a:t>
            </a:r>
          </a:p>
          <a:p>
            <a:pPr eaLnBrk="0" hangingPunct="0">
              <a:spcBef>
                <a:spcPts val="0"/>
              </a:spcBef>
              <a:buFontTx/>
              <a:buChar char="•"/>
            </a:pPr>
            <a:r>
              <a:rPr lang="en-US" altLang="en-US" sz="1800" dirty="0">
                <a:solidFill>
                  <a:srgbClr val="000000"/>
                </a:solidFill>
                <a:latin typeface="Arial Narrow" panose="020B0606020202030204" pitchFamily="34" charset="0"/>
              </a:rPr>
              <a:t>Number of prototypes</a:t>
            </a:r>
          </a:p>
          <a:p>
            <a:pPr eaLnBrk="0" hangingPunct="0">
              <a:spcBef>
                <a:spcPts val="0"/>
              </a:spcBef>
              <a:buFontTx/>
              <a:buChar char="•"/>
            </a:pPr>
            <a:r>
              <a:rPr lang="en-US" altLang="en-US" sz="1800" dirty="0">
                <a:solidFill>
                  <a:srgbClr val="000000"/>
                </a:solidFill>
                <a:latin typeface="Arial Narrow" panose="020B0606020202030204" pitchFamily="34" charset="0"/>
              </a:rPr>
              <a:t>Level of realism</a:t>
            </a:r>
          </a:p>
          <a:p>
            <a:pPr eaLnBrk="0" hangingPunct="0">
              <a:spcBef>
                <a:spcPts val="0"/>
              </a:spcBef>
              <a:buFontTx/>
              <a:buChar char="•"/>
            </a:pPr>
            <a:r>
              <a:rPr lang="en-US" altLang="en-US" sz="1800" dirty="0">
                <a:solidFill>
                  <a:srgbClr val="000000"/>
                </a:solidFill>
                <a:latin typeface="Arial Narrow" panose="020B0606020202030204" pitchFamily="34" charset="0"/>
              </a:rPr>
              <a:t>Learning retention</a:t>
            </a:r>
          </a:p>
          <a:p>
            <a:pPr eaLnBrk="0" hangingPunct="0">
              <a:spcBef>
                <a:spcPts val="0"/>
              </a:spcBef>
              <a:buFontTx/>
              <a:buChar char="•"/>
            </a:pPr>
            <a:r>
              <a:rPr lang="en-US" altLang="en-US" sz="1800" dirty="0">
                <a:solidFill>
                  <a:srgbClr val="000000"/>
                </a:solidFill>
                <a:latin typeface="Arial Narrow" panose="020B0606020202030204" pitchFamily="34" charset="0"/>
              </a:rPr>
              <a:t>Number of tasks accomplished only w/ sim</a:t>
            </a:r>
          </a:p>
          <a:p>
            <a:pPr eaLnBrk="0" hangingPunct="0">
              <a:spcBef>
                <a:spcPts val="0"/>
              </a:spcBef>
              <a:buFontTx/>
              <a:buChar char="•"/>
            </a:pPr>
            <a:r>
              <a:rPr lang="en-US" altLang="en-US" sz="1800" dirty="0">
                <a:solidFill>
                  <a:srgbClr val="000000"/>
                </a:solidFill>
                <a:latin typeface="Arial Narrow" panose="020B0606020202030204" pitchFamily="34" charset="0"/>
              </a:rPr>
              <a:t>Increased Application Opportunities</a:t>
            </a:r>
          </a:p>
          <a:p>
            <a:pPr eaLnBrk="0" hangingPunct="0">
              <a:spcBef>
                <a:spcPts val="0"/>
              </a:spcBef>
              <a:buFontTx/>
              <a:buChar char="•"/>
            </a:pPr>
            <a:r>
              <a:rPr lang="en-US" altLang="en-US" sz="1800" dirty="0">
                <a:solidFill>
                  <a:srgbClr val="000000"/>
                </a:solidFill>
                <a:latin typeface="Arial Narrow" panose="020B0606020202030204" pitchFamily="34" charset="0"/>
              </a:rPr>
              <a:t>Etc.</a:t>
            </a:r>
            <a:endParaRPr lang="en-US" altLang="en-US" sz="1400" dirty="0">
              <a:solidFill>
                <a:srgbClr val="000000"/>
              </a:solidFill>
              <a:latin typeface="Arial Narrow" panose="020B0606020202030204" pitchFamily="34" charset="0"/>
            </a:endParaRPr>
          </a:p>
        </p:txBody>
      </p:sp>
      <p:sp>
        <p:nvSpPr>
          <p:cNvPr id="16" name="Oval 15">
            <a:extLst>
              <a:ext uri="{FF2B5EF4-FFF2-40B4-BE49-F238E27FC236}">
                <a16:creationId xmlns:a16="http://schemas.microsoft.com/office/drawing/2014/main" id="{BFEA0A08-B805-F58C-83FE-6F4259CB97E7}"/>
              </a:ext>
            </a:extLst>
          </p:cNvPr>
          <p:cNvSpPr>
            <a:spLocks noChangeArrowheads="1"/>
          </p:cNvSpPr>
          <p:nvPr/>
        </p:nvSpPr>
        <p:spPr bwMode="auto">
          <a:xfrm>
            <a:off x="5651810" y="4510668"/>
            <a:ext cx="76200" cy="209550"/>
          </a:xfrm>
          <a:prstGeom prst="ellipse">
            <a:avLst/>
          </a:prstGeom>
          <a:solidFill>
            <a:srgbClr val="003366"/>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alt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17" name="Oval 16">
            <a:extLst>
              <a:ext uri="{FF2B5EF4-FFF2-40B4-BE49-F238E27FC236}">
                <a16:creationId xmlns:a16="http://schemas.microsoft.com/office/drawing/2014/main" id="{9E55F777-7C93-E7F5-47C0-1D92DC50A504}"/>
              </a:ext>
            </a:extLst>
          </p:cNvPr>
          <p:cNvSpPr>
            <a:spLocks noChangeArrowheads="1"/>
          </p:cNvSpPr>
          <p:nvPr/>
        </p:nvSpPr>
        <p:spPr bwMode="auto">
          <a:xfrm>
            <a:off x="4908860" y="5120268"/>
            <a:ext cx="1600200" cy="171450"/>
          </a:xfrm>
          <a:prstGeom prst="ellipse">
            <a:avLst/>
          </a:prstGeom>
          <a:solidFill>
            <a:srgbClr val="003366"/>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alt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18" name="Line 12">
            <a:extLst>
              <a:ext uri="{FF2B5EF4-FFF2-40B4-BE49-F238E27FC236}">
                <a16:creationId xmlns:a16="http://schemas.microsoft.com/office/drawing/2014/main" id="{4A664398-C368-318B-5C16-E11DD5B335EA}"/>
              </a:ext>
            </a:extLst>
          </p:cNvPr>
          <p:cNvSpPr>
            <a:spLocks noChangeShapeType="1"/>
          </p:cNvSpPr>
          <p:nvPr/>
        </p:nvSpPr>
        <p:spPr bwMode="auto">
          <a:xfrm>
            <a:off x="5801035" y="5433006"/>
            <a:ext cx="987425" cy="290512"/>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Times" panose="02020603050405020304" pitchFamily="18" charset="0"/>
            </a:endParaRPr>
          </a:p>
        </p:txBody>
      </p:sp>
      <p:graphicFrame>
        <p:nvGraphicFramePr>
          <p:cNvPr id="19" name="Object 18">
            <a:hlinkClick r:id="" action="ppaction://ole?verb=0"/>
            <a:extLst>
              <a:ext uri="{FF2B5EF4-FFF2-40B4-BE49-F238E27FC236}">
                <a16:creationId xmlns:a16="http://schemas.microsoft.com/office/drawing/2014/main" id="{5322D4E9-10A0-FF97-6566-74F135D64B15}"/>
              </a:ext>
            </a:extLst>
          </p:cNvPr>
          <p:cNvGraphicFramePr>
            <a:graphicFrameLocks/>
          </p:cNvGraphicFramePr>
          <p:nvPr>
            <p:extLst>
              <p:ext uri="{D42A27DB-BD31-4B8C-83A1-F6EECF244321}">
                <p14:modId xmlns:p14="http://schemas.microsoft.com/office/powerpoint/2010/main" val="33224154"/>
              </p:ext>
            </p:extLst>
          </p:nvPr>
        </p:nvGraphicFramePr>
        <p:xfrm>
          <a:off x="6788460" y="5056472"/>
          <a:ext cx="833438" cy="1539875"/>
        </p:xfrm>
        <a:graphic>
          <a:graphicData uri="http://schemas.openxmlformats.org/presentationml/2006/ole">
            <mc:AlternateContent xmlns:mc="http://schemas.openxmlformats.org/markup-compatibility/2006">
              <mc:Choice xmlns:v="urn:schemas-microsoft-com:vml" Requires="v">
                <p:oleObj name="Clip" r:id="rId2" imgW="2559050" imgH="3597275" progId="MS_ClipArt_Gallery.2">
                  <p:embed/>
                </p:oleObj>
              </mc:Choice>
              <mc:Fallback>
                <p:oleObj name="Clip" r:id="rId2" imgW="2559050" imgH="3597275" progId="MS_ClipArt_Gallery.2">
                  <p:embed/>
                  <p:pic>
                    <p:nvPicPr>
                      <p:cNvPr id="6" name="Object 5">
                        <a:hlinkClick r:id="" action="ppaction://ole?verb=0"/>
                        <a:extLst>
                          <a:ext uri="{FF2B5EF4-FFF2-40B4-BE49-F238E27FC236}">
                            <a16:creationId xmlns:a16="http://schemas.microsoft.com/office/drawing/2014/main" id="{9211F1D5-054B-495E-B0AB-00866BE6322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460" y="5056472"/>
                        <a:ext cx="833438"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Line 21">
            <a:extLst>
              <a:ext uri="{FF2B5EF4-FFF2-40B4-BE49-F238E27FC236}">
                <a16:creationId xmlns:a16="http://schemas.microsoft.com/office/drawing/2014/main" id="{D7919844-1E69-D2CF-368F-896587A57C26}"/>
              </a:ext>
            </a:extLst>
          </p:cNvPr>
          <p:cNvSpPr>
            <a:spLocks noChangeShapeType="1"/>
          </p:cNvSpPr>
          <p:nvPr/>
        </p:nvSpPr>
        <p:spPr bwMode="auto">
          <a:xfrm flipH="1" flipV="1">
            <a:off x="4048435" y="6049818"/>
            <a:ext cx="2600325" cy="15875"/>
          </a:xfrm>
          <a:prstGeom prst="line">
            <a:avLst/>
          </a:prstGeom>
          <a:noFill/>
          <a:ln w="76200">
            <a:solidFill>
              <a:srgbClr val="000000"/>
            </a:solidFill>
            <a:round/>
            <a:headEnd/>
            <a:tailEnd type="triangle" w="med" len="med"/>
          </a:ln>
          <a:effectLst>
            <a:outerShdw dist="77251" dir="567739" algn="ctr" rotWithShape="0">
              <a:srgbClr val="B2B2B2"/>
            </a:outerShdw>
          </a:effectLst>
          <a:extLst>
            <a:ext uri="{909E8E84-426E-40DD-AFC4-6F175D3DCCD1}">
              <a14:hiddenFill xmlns:a14="http://schemas.microsoft.com/office/drawing/2010/main">
                <a:noFill/>
              </a14:hiddenFill>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21" name="Rectangle 20">
            <a:extLst>
              <a:ext uri="{FF2B5EF4-FFF2-40B4-BE49-F238E27FC236}">
                <a16:creationId xmlns:a16="http://schemas.microsoft.com/office/drawing/2014/main" id="{A99F1BF5-B6E3-E680-2693-874AD430DE6D}"/>
              </a:ext>
            </a:extLst>
          </p:cNvPr>
          <p:cNvSpPr>
            <a:spLocks noChangeArrowheads="1"/>
          </p:cNvSpPr>
          <p:nvPr/>
        </p:nvSpPr>
        <p:spPr bwMode="auto">
          <a:xfrm>
            <a:off x="1046923" y="3962001"/>
            <a:ext cx="2549525" cy="653442"/>
          </a:xfrm>
          <a:prstGeom prst="rect">
            <a:avLst/>
          </a:prstGeom>
          <a:gradFill rotWithShape="0">
            <a:gsLst>
              <a:gs pos="0">
                <a:srgbClr val="FFCC66"/>
              </a:gs>
              <a:gs pos="100000">
                <a:srgbClr val="FF9933"/>
              </a:gs>
            </a:gsLst>
            <a:lin ang="2700000" scaled="1"/>
          </a:gradFill>
          <a:ln>
            <a:noFill/>
          </a:ln>
          <a:effectLst>
            <a:outerShdw dist="53882" dir="2700000" algn="ctr" rotWithShape="0">
              <a:srgbClr val="B2B2B2"/>
            </a:outerShdw>
          </a:effectLst>
          <a:extLst>
            <a:ext uri="{91240B29-F687-4F45-9708-019B960494DF}">
              <a14:hiddenLine xmlns:a14="http://schemas.microsoft.com/office/drawing/2010/main" w="12700">
                <a:solidFill>
                  <a:schemeClr val="tx1"/>
                </a:solidFill>
                <a:miter lim="800000"/>
                <a:headEnd/>
                <a:tailEnd/>
              </a14:hiddenLine>
            </a:ext>
          </a:extLst>
        </p:spPr>
        <p:txBody>
          <a:bodyPr wrap="squar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800" u="none" strike="noStrike" kern="0" cap="none" spc="0" normalizeH="0" baseline="0" noProof="0" dirty="0">
                <a:ln>
                  <a:noFill/>
                </a:ln>
                <a:solidFill>
                  <a:srgbClr val="000000"/>
                </a:solidFill>
                <a:effectLst/>
                <a:uLnTx/>
                <a:uFillTx/>
                <a:latin typeface="Arial Black" panose="020B0A04020102020204" pitchFamily="34" charset="0"/>
              </a:rPr>
              <a:t>Quantitative Results</a:t>
            </a:r>
          </a:p>
        </p:txBody>
      </p:sp>
      <p:sp>
        <p:nvSpPr>
          <p:cNvPr id="22" name="Rectangle 27">
            <a:extLst>
              <a:ext uri="{FF2B5EF4-FFF2-40B4-BE49-F238E27FC236}">
                <a16:creationId xmlns:a16="http://schemas.microsoft.com/office/drawing/2014/main" id="{53EB10F2-145F-3F4F-E268-4C3E00498946}"/>
              </a:ext>
            </a:extLst>
          </p:cNvPr>
          <p:cNvSpPr>
            <a:spLocks noChangeArrowheads="1"/>
          </p:cNvSpPr>
          <p:nvPr/>
        </p:nvSpPr>
        <p:spPr bwMode="auto">
          <a:xfrm>
            <a:off x="1046923" y="4741823"/>
            <a:ext cx="2369689"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173038" indent="-173038">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eaLnBrk="0" hangingPunct="0">
              <a:spcBef>
                <a:spcPts val="0"/>
              </a:spcBef>
              <a:buFontTx/>
              <a:buChar char="•"/>
            </a:pPr>
            <a:r>
              <a:rPr lang="en-US" altLang="en-US" sz="1800" dirty="0">
                <a:solidFill>
                  <a:srgbClr val="000000"/>
                </a:solidFill>
                <a:latin typeface="Aptos Narrow" panose="020B0004020202020204" pitchFamily="34" charset="0"/>
              </a:rPr>
              <a:t>C/A, C/B, ROI</a:t>
            </a:r>
          </a:p>
          <a:p>
            <a:pPr eaLnBrk="0" hangingPunct="0">
              <a:spcBef>
                <a:spcPts val="0"/>
              </a:spcBef>
              <a:buFontTx/>
              <a:buChar char="•"/>
            </a:pPr>
            <a:r>
              <a:rPr lang="en-US" altLang="en-US" sz="1800" dirty="0">
                <a:solidFill>
                  <a:srgbClr val="000000"/>
                </a:solidFill>
                <a:latin typeface="Aptos Narrow" panose="020B0004020202020204" pitchFamily="34" charset="0"/>
              </a:rPr>
              <a:t>Multi-Attribute Utility</a:t>
            </a:r>
          </a:p>
          <a:p>
            <a:pPr eaLnBrk="0" hangingPunct="0">
              <a:spcBef>
                <a:spcPts val="0"/>
              </a:spcBef>
              <a:buFontTx/>
              <a:buChar char="•"/>
            </a:pPr>
            <a:r>
              <a:rPr lang="en-US" altLang="en-US" sz="1800" dirty="0">
                <a:solidFill>
                  <a:srgbClr val="000000"/>
                </a:solidFill>
                <a:latin typeface="Aptos Narrow" panose="020B0004020202020204" pitchFamily="34" charset="0"/>
              </a:rPr>
              <a:t>Cost, Schedule, Risk</a:t>
            </a:r>
          </a:p>
          <a:p>
            <a:pPr eaLnBrk="0" hangingPunct="0">
              <a:spcBef>
                <a:spcPts val="0"/>
              </a:spcBef>
              <a:buFontTx/>
              <a:buChar char="•"/>
            </a:pPr>
            <a:r>
              <a:rPr lang="en-US" altLang="en-US" sz="1800" dirty="0">
                <a:solidFill>
                  <a:srgbClr val="000000"/>
                </a:solidFill>
                <a:latin typeface="Aptos Narrow" panose="020B0004020202020204" pitchFamily="34" charset="0"/>
              </a:rPr>
              <a:t>Results, + and -</a:t>
            </a:r>
          </a:p>
        </p:txBody>
      </p:sp>
      <p:sp>
        <p:nvSpPr>
          <p:cNvPr id="3" name="TextBox 2">
            <a:extLst>
              <a:ext uri="{FF2B5EF4-FFF2-40B4-BE49-F238E27FC236}">
                <a16:creationId xmlns:a16="http://schemas.microsoft.com/office/drawing/2014/main" id="{CD67E30F-B3C3-8A31-3FD0-1D2900CEECB4}"/>
              </a:ext>
            </a:extLst>
          </p:cNvPr>
          <p:cNvSpPr txBox="1"/>
          <p:nvPr/>
        </p:nvSpPr>
        <p:spPr>
          <a:xfrm>
            <a:off x="4590705" y="6637193"/>
            <a:ext cx="2262158" cy="230832"/>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C/A: Cost Avoidance, CB: Cost / Benefit </a:t>
            </a:r>
          </a:p>
        </p:txBody>
      </p:sp>
      <p:sp>
        <p:nvSpPr>
          <p:cNvPr id="5" name="Rectangle 27">
            <a:extLst>
              <a:ext uri="{FF2B5EF4-FFF2-40B4-BE49-F238E27FC236}">
                <a16:creationId xmlns:a16="http://schemas.microsoft.com/office/drawing/2014/main" id="{D8B80F95-B549-72E3-0D81-3D013D2C4FA7}"/>
              </a:ext>
            </a:extLst>
          </p:cNvPr>
          <p:cNvSpPr>
            <a:spLocks noChangeArrowheads="1"/>
          </p:cNvSpPr>
          <p:nvPr/>
        </p:nvSpPr>
        <p:spPr bwMode="auto">
          <a:xfrm>
            <a:off x="1046923" y="2061156"/>
            <a:ext cx="2445094"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173038" indent="-173038">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eaLnBrk="0" hangingPunct="0">
              <a:spcBef>
                <a:spcPts val="0"/>
              </a:spcBef>
              <a:buFontTx/>
              <a:buChar char="•"/>
            </a:pPr>
            <a:r>
              <a:rPr lang="en-US" altLang="en-US" sz="1800" dirty="0">
                <a:solidFill>
                  <a:srgbClr val="000000"/>
                </a:solidFill>
                <a:latin typeface="Arial Narrow" panose="020B0606020202030204" pitchFamily="34" charset="0"/>
              </a:rPr>
              <a:t>Acquisition</a:t>
            </a:r>
          </a:p>
          <a:p>
            <a:pPr eaLnBrk="0" hangingPunct="0">
              <a:spcBef>
                <a:spcPts val="0"/>
              </a:spcBef>
              <a:buFontTx/>
              <a:buChar char="•"/>
            </a:pPr>
            <a:r>
              <a:rPr lang="en-US" altLang="en-US" sz="1800" dirty="0">
                <a:solidFill>
                  <a:srgbClr val="000000"/>
                </a:solidFill>
                <a:latin typeface="Arial Narrow" panose="020B0606020202030204" pitchFamily="34" charset="0"/>
              </a:rPr>
              <a:t>Training</a:t>
            </a:r>
          </a:p>
          <a:p>
            <a:pPr eaLnBrk="0" hangingPunct="0">
              <a:spcBef>
                <a:spcPts val="0"/>
              </a:spcBef>
              <a:buFontTx/>
              <a:buChar char="•"/>
            </a:pPr>
            <a:r>
              <a:rPr lang="en-US" altLang="en-US" sz="1800" dirty="0">
                <a:solidFill>
                  <a:srgbClr val="000000"/>
                </a:solidFill>
                <a:latin typeface="Arial Narrow" panose="020B0606020202030204" pitchFamily="34" charset="0"/>
              </a:rPr>
              <a:t>Assessment</a:t>
            </a:r>
          </a:p>
          <a:p>
            <a:pPr eaLnBrk="0" hangingPunct="0">
              <a:spcBef>
                <a:spcPts val="0"/>
              </a:spcBef>
              <a:buFontTx/>
              <a:buChar char="•"/>
            </a:pPr>
            <a:r>
              <a:rPr lang="en-US" altLang="en-US" sz="1800" dirty="0">
                <a:solidFill>
                  <a:srgbClr val="000000"/>
                </a:solidFill>
                <a:latin typeface="Arial Narrow" panose="020B0606020202030204" pitchFamily="34" charset="0"/>
              </a:rPr>
              <a:t>Support to Operations</a:t>
            </a:r>
          </a:p>
        </p:txBody>
      </p:sp>
    </p:spTree>
    <p:extLst>
      <p:ext uri="{BB962C8B-B14F-4D97-AF65-F5344CB8AC3E}">
        <p14:creationId xmlns:p14="http://schemas.microsoft.com/office/powerpoint/2010/main" val="1336252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6664F-B8A9-B196-4755-D4D15891767B}"/>
              </a:ext>
            </a:extLst>
          </p:cNvPr>
          <p:cNvSpPr>
            <a:spLocks noGrp="1"/>
          </p:cNvSpPr>
          <p:nvPr>
            <p:ph type="title"/>
          </p:nvPr>
        </p:nvSpPr>
        <p:spPr/>
        <p:txBody>
          <a:bodyPr/>
          <a:lstStyle/>
          <a:p>
            <a:r>
              <a:rPr lang="en-US" dirty="0"/>
              <a:t>Key Dimensions of Value</a:t>
            </a:r>
          </a:p>
        </p:txBody>
      </p:sp>
      <p:sp>
        <p:nvSpPr>
          <p:cNvPr id="3" name="Content Placeholder 2">
            <a:extLst>
              <a:ext uri="{FF2B5EF4-FFF2-40B4-BE49-F238E27FC236}">
                <a16:creationId xmlns:a16="http://schemas.microsoft.com/office/drawing/2014/main" id="{0CEC7C49-C3F6-98C8-661A-105592D4F2DA}"/>
              </a:ext>
            </a:extLst>
          </p:cNvPr>
          <p:cNvSpPr>
            <a:spLocks noGrp="1"/>
          </p:cNvSpPr>
          <p:nvPr>
            <p:ph sz="quarter" idx="11"/>
          </p:nvPr>
        </p:nvSpPr>
        <p:spPr/>
        <p:txBody>
          <a:bodyPr anchor="ctr"/>
          <a:lstStyle/>
          <a:p>
            <a:pPr>
              <a:spcBef>
                <a:spcPts val="1200"/>
              </a:spcBef>
            </a:pPr>
            <a:r>
              <a:rPr lang="en-US" dirty="0"/>
              <a:t>Dollars / Cost</a:t>
            </a:r>
          </a:p>
          <a:p>
            <a:pPr marL="914400" lvl="1" indent="-457200">
              <a:spcBef>
                <a:spcPts val="1200"/>
              </a:spcBef>
            </a:pPr>
            <a:r>
              <a:rPr lang="en-US" dirty="0"/>
              <a:t>The focus of the discussion so far</a:t>
            </a:r>
          </a:p>
          <a:p>
            <a:pPr>
              <a:spcBef>
                <a:spcPts val="1200"/>
              </a:spcBef>
            </a:pPr>
            <a:r>
              <a:rPr lang="en-US" dirty="0"/>
              <a:t>Time</a:t>
            </a:r>
          </a:p>
          <a:p>
            <a:pPr marL="914400" lvl="1" indent="-457200">
              <a:spcBef>
                <a:spcPts val="1200"/>
              </a:spcBef>
            </a:pPr>
            <a:r>
              <a:rPr lang="en-US" dirty="0"/>
              <a:t>Both elapsed (total) time and timing (just in time / within the opponent’s Observe, Orient, Decide, and Act (OODA) loop)</a:t>
            </a:r>
          </a:p>
          <a:p>
            <a:pPr>
              <a:spcBef>
                <a:spcPts val="1200"/>
              </a:spcBef>
            </a:pPr>
            <a:r>
              <a:rPr lang="en-US" dirty="0"/>
              <a:t>Risk</a:t>
            </a:r>
          </a:p>
          <a:p>
            <a:pPr marL="914400" lvl="1" indent="-457200">
              <a:spcBef>
                <a:spcPts val="1200"/>
              </a:spcBef>
            </a:pPr>
            <a:r>
              <a:rPr lang="en-US" dirty="0"/>
              <a:t>The impact of using the M&amp;S capability on increasing or decreasing negative outcomes</a:t>
            </a:r>
          </a:p>
          <a:p>
            <a:pPr>
              <a:spcBef>
                <a:spcPts val="1200"/>
              </a:spcBef>
            </a:pPr>
            <a:r>
              <a:rPr lang="en-US" dirty="0"/>
              <a:t>Results</a:t>
            </a:r>
          </a:p>
          <a:p>
            <a:pPr marL="914400" lvl="1" indent="-457200">
              <a:spcBef>
                <a:spcPts val="1200"/>
              </a:spcBef>
            </a:pPr>
            <a:r>
              <a:rPr lang="en-US" dirty="0"/>
              <a:t>Readiness, Proficiency, Situational Awareness, Coordination, Lethality, etc...</a:t>
            </a:r>
          </a:p>
        </p:txBody>
      </p:sp>
    </p:spTree>
    <p:extLst>
      <p:ext uri="{BB962C8B-B14F-4D97-AF65-F5344CB8AC3E}">
        <p14:creationId xmlns:p14="http://schemas.microsoft.com/office/powerpoint/2010/main" val="1534593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A04B-7028-52B2-642E-732BBF1C7914}"/>
              </a:ext>
            </a:extLst>
          </p:cNvPr>
          <p:cNvSpPr>
            <a:spLocks noGrp="1"/>
          </p:cNvSpPr>
          <p:nvPr>
            <p:ph type="title"/>
          </p:nvPr>
        </p:nvSpPr>
        <p:spPr/>
        <p:txBody>
          <a:bodyPr/>
          <a:lstStyle/>
          <a:p>
            <a:r>
              <a:rPr lang="en-US" dirty="0"/>
              <a:t>M&amp;S Value Varies</a:t>
            </a:r>
          </a:p>
        </p:txBody>
      </p:sp>
      <p:pic>
        <p:nvPicPr>
          <p:cNvPr id="30" name="Picture 38">
            <a:extLst>
              <a:ext uri="{FF2B5EF4-FFF2-40B4-BE49-F238E27FC236}">
                <a16:creationId xmlns:a16="http://schemas.microsoft.com/office/drawing/2014/main" id="{70B8382F-BB5D-74AF-084D-9A59691D96A3}"/>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7422" y="2425817"/>
            <a:ext cx="7978775"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Oval 35">
            <a:extLst>
              <a:ext uri="{FF2B5EF4-FFF2-40B4-BE49-F238E27FC236}">
                <a16:creationId xmlns:a16="http://schemas.microsoft.com/office/drawing/2014/main" id="{26AEEBF1-8548-3F8F-0ACB-071AAE2704AE}"/>
              </a:ext>
            </a:extLst>
          </p:cNvPr>
          <p:cNvSpPr>
            <a:spLocks noChangeArrowheads="1"/>
          </p:cNvSpPr>
          <p:nvPr/>
        </p:nvSpPr>
        <p:spPr bwMode="auto">
          <a:xfrm>
            <a:off x="5248160" y="1867696"/>
            <a:ext cx="2508250" cy="973138"/>
          </a:xfrm>
          <a:prstGeom prst="ellipse">
            <a:avLst/>
          </a:prstGeom>
          <a:gradFill rotWithShape="0">
            <a:gsLst>
              <a:gs pos="0">
                <a:srgbClr val="FFDEBE"/>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600" i="0" u="none" strike="noStrike" kern="0" cap="none" spc="0" normalizeH="0" baseline="0" noProof="0" dirty="0">
                <a:ln>
                  <a:noFill/>
                </a:ln>
                <a:solidFill>
                  <a:srgbClr val="003366"/>
                </a:solidFill>
                <a:effectLst/>
                <a:uLnTx/>
                <a:uFillTx/>
                <a:latin typeface="Arial Narrow" panose="020B0606020202030204" pitchFamily="34" charset="0"/>
              </a:rPr>
              <a:t>There are other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600" i="0" u="none" strike="noStrike" kern="0" cap="none" spc="0" normalizeH="0" baseline="0" noProof="0" dirty="0">
                <a:ln>
                  <a:noFill/>
                </a:ln>
                <a:solidFill>
                  <a:srgbClr val="003366"/>
                </a:solidFill>
                <a:effectLst/>
                <a:uLnTx/>
                <a:uFillTx/>
                <a:latin typeface="Arial Narrow" panose="020B0606020202030204" pitchFamily="34" charset="0"/>
              </a:rPr>
              <a:t>ways but M&amp;S is better…</a:t>
            </a:r>
            <a:endParaRPr kumimoji="0" lang="en-US" altLang="en-US" sz="1600" i="0" u="none" strike="noStrike" kern="0" cap="none" spc="0" normalizeH="0" baseline="0" noProof="0" dirty="0">
              <a:ln>
                <a:noFill/>
              </a:ln>
              <a:solidFill>
                <a:srgbClr val="000000"/>
              </a:solidFill>
              <a:effectLst/>
              <a:uLnTx/>
              <a:uFillTx/>
              <a:latin typeface="Arial Narrow" panose="020B0606020202030204" pitchFamily="34" charset="0"/>
            </a:endParaRPr>
          </a:p>
        </p:txBody>
      </p:sp>
      <p:sp>
        <p:nvSpPr>
          <p:cNvPr id="32" name="Oval 33">
            <a:extLst>
              <a:ext uri="{FF2B5EF4-FFF2-40B4-BE49-F238E27FC236}">
                <a16:creationId xmlns:a16="http://schemas.microsoft.com/office/drawing/2014/main" id="{C429A0DB-A2DC-91B8-B4ED-2696EC185ECB}"/>
              </a:ext>
            </a:extLst>
          </p:cNvPr>
          <p:cNvSpPr>
            <a:spLocks noChangeArrowheads="1"/>
          </p:cNvSpPr>
          <p:nvPr/>
        </p:nvSpPr>
        <p:spPr bwMode="auto">
          <a:xfrm>
            <a:off x="361118" y="3485334"/>
            <a:ext cx="2508250" cy="973137"/>
          </a:xfrm>
          <a:prstGeom prst="ellipse">
            <a:avLst/>
          </a:prstGeom>
          <a:gradFill rotWithShape="0">
            <a:gsLst>
              <a:gs pos="0">
                <a:srgbClr val="FFDEBE"/>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600" i="0" u="none" strike="noStrike" kern="0" cap="none" spc="0" normalizeH="0" baseline="0" noProof="0" dirty="0">
                <a:ln>
                  <a:noFill/>
                </a:ln>
                <a:solidFill>
                  <a:srgbClr val="003366"/>
                </a:solidFill>
                <a:effectLst/>
                <a:uLnTx/>
                <a:uFillTx/>
                <a:latin typeface="Arial Narrow" panose="020B0606020202030204" pitchFamily="34" charset="0"/>
              </a:rPr>
              <a:t>Current M&amp;S may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600" i="0" u="none" strike="noStrike" kern="0" cap="none" spc="0" normalizeH="0" baseline="0" noProof="0" dirty="0">
                <a:ln>
                  <a:noFill/>
                </a:ln>
                <a:solidFill>
                  <a:srgbClr val="003366"/>
                </a:solidFill>
                <a:effectLst/>
                <a:uLnTx/>
                <a:uFillTx/>
                <a:latin typeface="Arial Narrow" panose="020B0606020202030204" pitchFamily="34" charset="0"/>
              </a:rPr>
              <a:t>provide negative impact…</a:t>
            </a:r>
            <a:endParaRPr kumimoji="0" lang="en-US" altLang="en-US" sz="2000" i="0" u="none" strike="noStrike" kern="0" cap="none" spc="0" normalizeH="0" baseline="0" noProof="0" dirty="0">
              <a:ln>
                <a:noFill/>
              </a:ln>
              <a:solidFill>
                <a:srgbClr val="000000"/>
              </a:solidFill>
              <a:effectLst/>
              <a:uLnTx/>
              <a:uFillTx/>
              <a:latin typeface="Arial Narrow" panose="020B0606020202030204" pitchFamily="34" charset="0"/>
            </a:endParaRPr>
          </a:p>
        </p:txBody>
      </p:sp>
      <p:sp>
        <p:nvSpPr>
          <p:cNvPr id="33" name="Text Box 8">
            <a:extLst>
              <a:ext uri="{FF2B5EF4-FFF2-40B4-BE49-F238E27FC236}">
                <a16:creationId xmlns:a16="http://schemas.microsoft.com/office/drawing/2014/main" id="{90940301-C796-81F5-540D-17E7D8F5B132}"/>
              </a:ext>
            </a:extLst>
          </p:cNvPr>
          <p:cNvSpPr txBox="1">
            <a:spLocks noChangeArrowheads="1"/>
          </p:cNvSpPr>
          <p:nvPr/>
        </p:nvSpPr>
        <p:spPr bwMode="auto">
          <a:xfrm>
            <a:off x="1715972" y="5484929"/>
            <a:ext cx="303213"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eaLnBrk="0" hangingPunct="0"/>
            <a:r>
              <a:rPr lang="en-US" altLang="en-US">
                <a:solidFill>
                  <a:srgbClr val="000000"/>
                </a:solidFill>
                <a:latin typeface="Arial Black" panose="020B0A04020102020204" pitchFamily="34" charset="0"/>
              </a:rPr>
              <a:t>-</a:t>
            </a:r>
          </a:p>
        </p:txBody>
      </p:sp>
      <p:sp>
        <p:nvSpPr>
          <p:cNvPr id="34" name="Text Box 10">
            <a:extLst>
              <a:ext uri="{FF2B5EF4-FFF2-40B4-BE49-F238E27FC236}">
                <a16:creationId xmlns:a16="http://schemas.microsoft.com/office/drawing/2014/main" id="{47D12E8F-12CD-2E86-AD0C-F9E0C499D04F}"/>
              </a:ext>
            </a:extLst>
          </p:cNvPr>
          <p:cNvSpPr txBox="1">
            <a:spLocks noChangeArrowheads="1"/>
          </p:cNvSpPr>
          <p:nvPr/>
        </p:nvSpPr>
        <p:spPr bwMode="auto">
          <a:xfrm>
            <a:off x="9674110" y="2281354"/>
            <a:ext cx="350837"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23838" indent="-223838" algn="l" rtl="0" eaLnBrk="0" fontAlgn="base" hangingPunct="0">
              <a:lnSpc>
                <a:spcPct val="90000"/>
              </a:lnSpc>
              <a:spcBef>
                <a:spcPct val="50000"/>
              </a:spcBef>
              <a:spcAft>
                <a:spcPct val="0"/>
              </a:spcAft>
              <a:buChar char="•"/>
              <a:defRPr sz="2400" b="1" kern="1200">
                <a:solidFill>
                  <a:schemeClr val="tx1"/>
                </a:solidFill>
                <a:latin typeface="+mn-lt"/>
                <a:ea typeface="+mn-ea"/>
                <a:cs typeface="+mn-cs"/>
              </a:defRPr>
            </a:lvl1pPr>
            <a:lvl2pPr marL="684213" indent="-227013" algn="l" rtl="0" eaLnBrk="0" fontAlgn="base" hangingPunct="0">
              <a:lnSpc>
                <a:spcPct val="90000"/>
              </a:lnSpc>
              <a:spcBef>
                <a:spcPct val="20000"/>
              </a:spcBef>
              <a:spcAft>
                <a:spcPct val="0"/>
              </a:spcAft>
              <a:buChar char="–"/>
              <a:defRPr sz="2200" kern="1200">
                <a:solidFill>
                  <a:schemeClr val="tx1"/>
                </a:solidFill>
                <a:latin typeface="Times" panose="02020603050405020304" pitchFamily="18" charset="0"/>
                <a:ea typeface="+mn-ea"/>
                <a:cs typeface="+mn-cs"/>
              </a:defRPr>
            </a:lvl2pPr>
            <a:lvl3pPr marL="1082675" indent="-168275" algn="l" rtl="0" eaLnBrk="0" fontAlgn="base" hangingPunct="0">
              <a:lnSpc>
                <a:spcPct val="90000"/>
              </a:lnSpc>
              <a:spcBef>
                <a:spcPct val="20000"/>
              </a:spcBef>
              <a:spcAft>
                <a:spcPct val="0"/>
              </a:spcAft>
              <a:buChar char="•"/>
              <a:defRPr kern="1200">
                <a:solidFill>
                  <a:schemeClr val="tx1"/>
                </a:solidFill>
                <a:latin typeface="Times" panose="02020603050405020304" pitchFamily="18" charset="0"/>
                <a:ea typeface="+mn-ea"/>
                <a:cs typeface="+mn-cs"/>
              </a:defRPr>
            </a:lvl3pPr>
            <a:lvl4pPr marL="1544638" indent="-173038" algn="l" rtl="0" eaLnBrk="0" fontAlgn="base" hangingPunct="0">
              <a:lnSpc>
                <a:spcPct val="90000"/>
              </a:lnSpc>
              <a:spcBef>
                <a:spcPct val="20000"/>
              </a:spcBef>
              <a:spcAft>
                <a:spcPct val="0"/>
              </a:spcAft>
              <a:buChar char="–"/>
              <a:defRPr sz="1600" kern="1200">
                <a:solidFill>
                  <a:schemeClr val="tx1"/>
                </a:solidFill>
                <a:latin typeface="Times" panose="02020603050405020304" pitchFamily="18" charset="0"/>
                <a:ea typeface="+mn-ea"/>
                <a:cs typeface="+mn-cs"/>
              </a:defRPr>
            </a:lvl4pPr>
            <a:lvl5pPr marL="1943100" indent="-114300" algn="l" rtl="0" eaLnBrk="0" fontAlgn="base" hangingPunct="0">
              <a:lnSpc>
                <a:spcPct val="90000"/>
              </a:lnSpc>
              <a:spcBef>
                <a:spcPct val="20000"/>
              </a:spcBef>
              <a:spcAft>
                <a:spcPct val="0"/>
              </a:spcAft>
              <a:buChar char="•"/>
              <a:defRPr sz="1400" kern="1200">
                <a:solidFill>
                  <a:schemeClr val="tx1"/>
                </a:solidFill>
                <a:latin typeface="Times"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3838" marR="0" lvl="0" indent="-223838"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a:ea typeface="+mn-ea"/>
                <a:cs typeface="+mn-cs"/>
              </a:rPr>
              <a:t>+</a:t>
            </a:r>
          </a:p>
        </p:txBody>
      </p:sp>
      <p:sp>
        <p:nvSpPr>
          <p:cNvPr id="35" name="Text Box 11">
            <a:extLst>
              <a:ext uri="{FF2B5EF4-FFF2-40B4-BE49-F238E27FC236}">
                <a16:creationId xmlns:a16="http://schemas.microsoft.com/office/drawing/2014/main" id="{066A69CB-4DBE-146F-AAEE-E8F5A820587C}"/>
              </a:ext>
            </a:extLst>
          </p:cNvPr>
          <p:cNvSpPr txBox="1">
            <a:spLocks noChangeArrowheads="1"/>
          </p:cNvSpPr>
          <p:nvPr/>
        </p:nvSpPr>
        <p:spPr bwMode="auto">
          <a:xfrm>
            <a:off x="7328445" y="3638441"/>
            <a:ext cx="142539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eaLnBrk="0" hangingPunct="0"/>
            <a:r>
              <a:rPr lang="en-US" altLang="en-US" sz="1600">
                <a:solidFill>
                  <a:srgbClr val="000000"/>
                </a:solidFill>
                <a:latin typeface="Arial Narrow" panose="020B0606020202030204" pitchFamily="34" charset="0"/>
              </a:rPr>
              <a:t>Control System</a:t>
            </a:r>
          </a:p>
          <a:p>
            <a:pPr algn="ctr" eaLnBrk="0" hangingPunct="0"/>
            <a:r>
              <a:rPr lang="en-US" altLang="en-US" sz="1600">
                <a:solidFill>
                  <a:srgbClr val="000000"/>
                </a:solidFill>
                <a:latin typeface="Arial Narrow" panose="020B0606020202030204" pitchFamily="34" charset="0"/>
              </a:rPr>
              <a:t>Familiarization</a:t>
            </a:r>
          </a:p>
        </p:txBody>
      </p:sp>
      <p:sp>
        <p:nvSpPr>
          <p:cNvPr id="36" name="Text Box 13">
            <a:extLst>
              <a:ext uri="{FF2B5EF4-FFF2-40B4-BE49-F238E27FC236}">
                <a16:creationId xmlns:a16="http://schemas.microsoft.com/office/drawing/2014/main" id="{FF95AA90-61A3-C20B-D6EE-9A509167A9E0}"/>
              </a:ext>
            </a:extLst>
          </p:cNvPr>
          <p:cNvSpPr txBox="1">
            <a:spLocks noChangeArrowheads="1"/>
          </p:cNvSpPr>
          <p:nvPr/>
        </p:nvSpPr>
        <p:spPr bwMode="auto">
          <a:xfrm>
            <a:off x="4102594" y="3549712"/>
            <a:ext cx="148286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eaLnBrk="0" hangingPunct="0"/>
            <a:r>
              <a:rPr lang="en-US" altLang="en-US" sz="1600" dirty="0">
                <a:solidFill>
                  <a:srgbClr val="000000"/>
                </a:solidFill>
                <a:latin typeface="Arial Narrow" panose="020B0606020202030204" pitchFamily="34" charset="0"/>
              </a:rPr>
              <a:t>Small Unit</a:t>
            </a:r>
          </a:p>
          <a:p>
            <a:pPr algn="ctr" eaLnBrk="0" hangingPunct="0"/>
            <a:r>
              <a:rPr lang="en-US" altLang="en-US" sz="1600" dirty="0">
                <a:solidFill>
                  <a:srgbClr val="000000"/>
                </a:solidFill>
                <a:latin typeface="Arial Narrow" panose="020B0606020202030204" pitchFamily="34" charset="0"/>
              </a:rPr>
              <a:t>Tactical Coordination</a:t>
            </a:r>
          </a:p>
        </p:txBody>
      </p:sp>
      <p:sp>
        <p:nvSpPr>
          <p:cNvPr id="37" name="Text Box 14">
            <a:extLst>
              <a:ext uri="{FF2B5EF4-FFF2-40B4-BE49-F238E27FC236}">
                <a16:creationId xmlns:a16="http://schemas.microsoft.com/office/drawing/2014/main" id="{13ABF19F-5666-8244-12E2-309788F0069C}"/>
              </a:ext>
            </a:extLst>
          </p:cNvPr>
          <p:cNvSpPr txBox="1">
            <a:spLocks noChangeArrowheads="1"/>
          </p:cNvSpPr>
          <p:nvPr/>
        </p:nvSpPr>
        <p:spPr bwMode="auto">
          <a:xfrm>
            <a:off x="7792847" y="2142046"/>
            <a:ext cx="16482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eaLnBrk="0" hangingPunct="0"/>
            <a:r>
              <a:rPr lang="en-US" altLang="en-US" sz="1600" dirty="0">
                <a:solidFill>
                  <a:srgbClr val="000000"/>
                </a:solidFill>
                <a:latin typeface="Arial Narrow" panose="020B0606020202030204" pitchFamily="34" charset="0"/>
              </a:rPr>
              <a:t>Equipment Failure</a:t>
            </a:r>
          </a:p>
          <a:p>
            <a:pPr algn="ctr" eaLnBrk="0" hangingPunct="0"/>
            <a:r>
              <a:rPr lang="en-US" altLang="en-US" sz="1600" dirty="0">
                <a:solidFill>
                  <a:srgbClr val="000000"/>
                </a:solidFill>
                <a:latin typeface="Arial Narrow" panose="020B0606020202030204" pitchFamily="34" charset="0"/>
              </a:rPr>
              <a:t>Drills</a:t>
            </a:r>
          </a:p>
        </p:txBody>
      </p:sp>
      <p:sp>
        <p:nvSpPr>
          <p:cNvPr id="38" name="Text Box 15">
            <a:extLst>
              <a:ext uri="{FF2B5EF4-FFF2-40B4-BE49-F238E27FC236}">
                <a16:creationId xmlns:a16="http://schemas.microsoft.com/office/drawing/2014/main" id="{1E77A2CC-E26E-A76E-4CE2-2DD4EF878350}"/>
              </a:ext>
            </a:extLst>
          </p:cNvPr>
          <p:cNvSpPr txBox="1">
            <a:spLocks noChangeArrowheads="1"/>
          </p:cNvSpPr>
          <p:nvPr/>
        </p:nvSpPr>
        <p:spPr bwMode="auto">
          <a:xfrm>
            <a:off x="6193549" y="3073780"/>
            <a:ext cx="114486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eaLnBrk="0" hangingPunct="0"/>
            <a:r>
              <a:rPr lang="en-US" altLang="en-US" sz="1600" dirty="0">
                <a:solidFill>
                  <a:srgbClr val="000000"/>
                </a:solidFill>
                <a:latin typeface="Arial Narrow" panose="020B0606020202030204" pitchFamily="34" charset="0"/>
              </a:rPr>
              <a:t>Route Skills</a:t>
            </a:r>
          </a:p>
        </p:txBody>
      </p:sp>
      <p:sp>
        <p:nvSpPr>
          <p:cNvPr id="39" name="Text Box 16">
            <a:extLst>
              <a:ext uri="{FF2B5EF4-FFF2-40B4-BE49-F238E27FC236}">
                <a16:creationId xmlns:a16="http://schemas.microsoft.com/office/drawing/2014/main" id="{9DF1F8B2-CF4A-CA97-D328-B783E20ED1C7}"/>
              </a:ext>
            </a:extLst>
          </p:cNvPr>
          <p:cNvSpPr txBox="1">
            <a:spLocks noChangeArrowheads="1"/>
          </p:cNvSpPr>
          <p:nvPr/>
        </p:nvSpPr>
        <p:spPr bwMode="auto">
          <a:xfrm>
            <a:off x="3139939" y="5401804"/>
            <a:ext cx="13227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eaLnBrk="0" hangingPunct="0"/>
            <a:r>
              <a:rPr lang="en-US" altLang="en-US" sz="1600" dirty="0">
                <a:solidFill>
                  <a:srgbClr val="000000"/>
                </a:solidFill>
                <a:latin typeface="Arial Narrow" panose="020B0606020202030204" pitchFamily="34" charset="0"/>
              </a:rPr>
              <a:t>Infantry</a:t>
            </a:r>
          </a:p>
          <a:p>
            <a:pPr algn="ctr" eaLnBrk="0" hangingPunct="0"/>
            <a:r>
              <a:rPr lang="en-US" altLang="en-US" sz="1600" dirty="0">
                <a:solidFill>
                  <a:srgbClr val="000000"/>
                </a:solidFill>
                <a:latin typeface="Arial Narrow" panose="020B0606020202030204" pitchFamily="34" charset="0"/>
              </a:rPr>
              <a:t>Close-Combat</a:t>
            </a:r>
          </a:p>
        </p:txBody>
      </p:sp>
      <p:sp>
        <p:nvSpPr>
          <p:cNvPr id="40" name="Text Box 17">
            <a:extLst>
              <a:ext uri="{FF2B5EF4-FFF2-40B4-BE49-F238E27FC236}">
                <a16:creationId xmlns:a16="http://schemas.microsoft.com/office/drawing/2014/main" id="{E2A55075-CC82-EE8D-9E41-DE352560782F}"/>
              </a:ext>
            </a:extLst>
          </p:cNvPr>
          <p:cNvSpPr txBox="1">
            <a:spLocks noChangeArrowheads="1"/>
          </p:cNvSpPr>
          <p:nvPr/>
        </p:nvSpPr>
        <p:spPr bwMode="auto">
          <a:xfrm>
            <a:off x="6044706" y="4128979"/>
            <a:ext cx="16401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eaLnBrk="0" hangingPunct="0"/>
            <a:r>
              <a:rPr lang="en-US" altLang="en-US" sz="1600">
                <a:solidFill>
                  <a:srgbClr val="000000"/>
                </a:solidFill>
                <a:latin typeface="Arial Narrow" panose="020B0606020202030204" pitchFamily="34" charset="0"/>
              </a:rPr>
              <a:t>Standard</a:t>
            </a:r>
          </a:p>
          <a:p>
            <a:pPr algn="ctr" eaLnBrk="0" hangingPunct="0"/>
            <a:r>
              <a:rPr lang="en-US" altLang="en-US" sz="1600">
                <a:solidFill>
                  <a:srgbClr val="000000"/>
                </a:solidFill>
                <a:latin typeface="Arial Narrow" panose="020B0606020202030204" pitchFamily="34" charset="0"/>
              </a:rPr>
              <a:t>Operating Profiles</a:t>
            </a:r>
          </a:p>
        </p:txBody>
      </p:sp>
      <p:sp>
        <p:nvSpPr>
          <p:cNvPr id="41" name="Text Box 24">
            <a:extLst>
              <a:ext uri="{FF2B5EF4-FFF2-40B4-BE49-F238E27FC236}">
                <a16:creationId xmlns:a16="http://schemas.microsoft.com/office/drawing/2014/main" id="{983EB4B8-B152-655A-AA4C-1B6176EB0334}"/>
              </a:ext>
            </a:extLst>
          </p:cNvPr>
          <p:cNvSpPr txBox="1">
            <a:spLocks noChangeArrowheads="1"/>
          </p:cNvSpPr>
          <p:nvPr/>
        </p:nvSpPr>
        <p:spPr bwMode="auto">
          <a:xfrm>
            <a:off x="8669864" y="3036779"/>
            <a:ext cx="126509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eaLnBrk="0" hangingPunct="0"/>
            <a:r>
              <a:rPr lang="en-US" altLang="en-US" sz="1600" dirty="0">
                <a:solidFill>
                  <a:srgbClr val="000000"/>
                </a:solidFill>
                <a:latin typeface="Arial Narrow" panose="020B0606020202030204" pitchFamily="34" charset="0"/>
              </a:rPr>
              <a:t>Campaign</a:t>
            </a:r>
          </a:p>
          <a:p>
            <a:pPr algn="ctr" eaLnBrk="0" hangingPunct="0"/>
            <a:r>
              <a:rPr lang="en-US" altLang="en-US" sz="1600" dirty="0">
                <a:solidFill>
                  <a:srgbClr val="000000"/>
                </a:solidFill>
                <a:latin typeface="Arial Narrow" panose="020B0606020202030204" pitchFamily="34" charset="0"/>
              </a:rPr>
              <a:t>Assessments</a:t>
            </a:r>
          </a:p>
        </p:txBody>
      </p:sp>
      <p:sp>
        <p:nvSpPr>
          <p:cNvPr id="42" name="Text Box 25">
            <a:extLst>
              <a:ext uri="{FF2B5EF4-FFF2-40B4-BE49-F238E27FC236}">
                <a16:creationId xmlns:a16="http://schemas.microsoft.com/office/drawing/2014/main" id="{8238C66E-1C91-14F2-5AB7-140C82370049}"/>
              </a:ext>
            </a:extLst>
          </p:cNvPr>
          <p:cNvSpPr txBox="1">
            <a:spLocks noChangeArrowheads="1"/>
          </p:cNvSpPr>
          <p:nvPr/>
        </p:nvSpPr>
        <p:spPr bwMode="auto">
          <a:xfrm>
            <a:off x="4691799" y="4781041"/>
            <a:ext cx="13131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eaLnBrk="0" hangingPunct="0"/>
            <a:r>
              <a:rPr lang="en-US" altLang="en-US" sz="1600" dirty="0">
                <a:solidFill>
                  <a:srgbClr val="000000"/>
                </a:solidFill>
                <a:latin typeface="Arial Narrow" panose="020B0606020202030204" pitchFamily="34" charset="0"/>
              </a:rPr>
              <a:t>T&amp;E Event</a:t>
            </a:r>
          </a:p>
          <a:p>
            <a:pPr algn="ctr" eaLnBrk="0" hangingPunct="0"/>
            <a:r>
              <a:rPr lang="en-US" altLang="en-US" sz="1600" dirty="0">
                <a:solidFill>
                  <a:srgbClr val="000000"/>
                </a:solidFill>
                <a:latin typeface="Arial Narrow" panose="020B0606020202030204" pitchFamily="34" charset="0"/>
              </a:rPr>
              <a:t>Augmentation</a:t>
            </a:r>
          </a:p>
        </p:txBody>
      </p:sp>
      <p:sp>
        <p:nvSpPr>
          <p:cNvPr id="43" name="Text Box 26">
            <a:extLst>
              <a:ext uri="{FF2B5EF4-FFF2-40B4-BE49-F238E27FC236}">
                <a16:creationId xmlns:a16="http://schemas.microsoft.com/office/drawing/2014/main" id="{24267B03-A9B6-EEC9-816C-F9702518621E}"/>
              </a:ext>
            </a:extLst>
          </p:cNvPr>
          <p:cNvSpPr txBox="1">
            <a:spLocks noChangeArrowheads="1"/>
          </p:cNvSpPr>
          <p:nvPr/>
        </p:nvSpPr>
        <p:spPr bwMode="auto">
          <a:xfrm>
            <a:off x="1156908" y="5073429"/>
            <a:ext cx="11181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eaLnBrk="0" hangingPunct="0"/>
            <a:r>
              <a:rPr lang="en-US" altLang="en-US" sz="1600" dirty="0">
                <a:solidFill>
                  <a:srgbClr val="000000"/>
                </a:solidFill>
                <a:latin typeface="Arial Narrow" panose="020B0606020202030204" pitchFamily="34" charset="0"/>
              </a:rPr>
              <a:t>DARKSTAR</a:t>
            </a:r>
          </a:p>
          <a:p>
            <a:pPr algn="ctr" eaLnBrk="0" hangingPunct="0"/>
            <a:r>
              <a:rPr lang="en-US" altLang="en-US" sz="1600" dirty="0">
                <a:solidFill>
                  <a:srgbClr val="000000"/>
                </a:solidFill>
                <a:latin typeface="Arial Narrow" panose="020B0606020202030204" pitchFamily="34" charset="0"/>
              </a:rPr>
              <a:t>UAV crash*</a:t>
            </a:r>
          </a:p>
        </p:txBody>
      </p:sp>
      <p:sp>
        <p:nvSpPr>
          <p:cNvPr id="44" name="Text Box 27">
            <a:extLst>
              <a:ext uri="{FF2B5EF4-FFF2-40B4-BE49-F238E27FC236}">
                <a16:creationId xmlns:a16="http://schemas.microsoft.com/office/drawing/2014/main" id="{E4D19728-FF2F-A2A1-72EF-1B755798D97C}"/>
              </a:ext>
            </a:extLst>
          </p:cNvPr>
          <p:cNvSpPr txBox="1">
            <a:spLocks noChangeArrowheads="1"/>
          </p:cNvSpPr>
          <p:nvPr/>
        </p:nvSpPr>
        <p:spPr bwMode="auto">
          <a:xfrm>
            <a:off x="3337561" y="6457890"/>
            <a:ext cx="5334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r" defTabSz="914400" eaLnBrk="0" fontAlgn="auto" latinLnBrk="0" hangingPunct="0">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rPr>
              <a:t>* - The crash was “directly traceable to deficiencies” in M&amp;S performed as part of the data analysis of the first flight… DarkStar was a $10M per aircraft (FY94 $s), Recon UAV – Jane’s Defense Weekly, 17 July 1996</a:t>
            </a:r>
          </a:p>
        </p:txBody>
      </p:sp>
      <p:sp>
        <p:nvSpPr>
          <p:cNvPr id="45" name="Text Box 28">
            <a:extLst>
              <a:ext uri="{FF2B5EF4-FFF2-40B4-BE49-F238E27FC236}">
                <a16:creationId xmlns:a16="http://schemas.microsoft.com/office/drawing/2014/main" id="{A910DB8B-B8B9-3A46-F72F-AE29EE0DB237}"/>
              </a:ext>
            </a:extLst>
          </p:cNvPr>
          <p:cNvSpPr txBox="1">
            <a:spLocks noChangeArrowheads="1"/>
          </p:cNvSpPr>
          <p:nvPr/>
        </p:nvSpPr>
        <p:spPr bwMode="auto">
          <a:xfrm>
            <a:off x="2632722" y="4412062"/>
            <a:ext cx="14830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eaLnBrk="0" hangingPunct="0"/>
            <a:r>
              <a:rPr lang="en-US" altLang="en-US" sz="1600" dirty="0">
                <a:solidFill>
                  <a:srgbClr val="000000"/>
                </a:solidFill>
                <a:latin typeface="Arial Narrow" panose="020B0606020202030204" pitchFamily="34" charset="0"/>
              </a:rPr>
              <a:t>PSYOPS Effects</a:t>
            </a:r>
          </a:p>
          <a:p>
            <a:pPr algn="ctr" eaLnBrk="0" hangingPunct="0"/>
            <a:r>
              <a:rPr lang="en-US" altLang="en-US" sz="1600" dirty="0">
                <a:solidFill>
                  <a:srgbClr val="000000"/>
                </a:solidFill>
                <a:latin typeface="Arial Narrow" panose="020B0606020202030204" pitchFamily="34" charset="0"/>
              </a:rPr>
              <a:t>Prediction</a:t>
            </a:r>
          </a:p>
        </p:txBody>
      </p:sp>
      <p:sp>
        <p:nvSpPr>
          <p:cNvPr id="46" name="Rectangle 29">
            <a:extLst>
              <a:ext uri="{FF2B5EF4-FFF2-40B4-BE49-F238E27FC236}">
                <a16:creationId xmlns:a16="http://schemas.microsoft.com/office/drawing/2014/main" id="{DF084E23-848F-E6F4-4EB2-F827AD46F5AE}"/>
              </a:ext>
            </a:extLst>
          </p:cNvPr>
          <p:cNvSpPr>
            <a:spLocks noChangeArrowheads="1"/>
          </p:cNvSpPr>
          <p:nvPr/>
        </p:nvSpPr>
        <p:spPr bwMode="auto">
          <a:xfrm>
            <a:off x="629464" y="1104693"/>
            <a:ext cx="6741608" cy="625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eaLnBrk="0" hangingPunct="0"/>
            <a:r>
              <a:rPr lang="en-US" altLang="en-US" i="1" dirty="0">
                <a:solidFill>
                  <a:srgbClr val="003366"/>
                </a:solidFill>
                <a:latin typeface="Arial Narrow" panose="020B0606020202030204" pitchFamily="34" charset="0"/>
              </a:rPr>
              <a:t>Depending on the match between M&amp;S capability and application requirements</a:t>
            </a:r>
          </a:p>
        </p:txBody>
      </p:sp>
      <p:sp>
        <p:nvSpPr>
          <p:cNvPr id="47" name="Oval 34">
            <a:extLst>
              <a:ext uri="{FF2B5EF4-FFF2-40B4-BE49-F238E27FC236}">
                <a16:creationId xmlns:a16="http://schemas.microsoft.com/office/drawing/2014/main" id="{6CB30A0D-E5B1-D310-123A-CE1C43772693}"/>
              </a:ext>
            </a:extLst>
          </p:cNvPr>
          <p:cNvSpPr>
            <a:spLocks noChangeArrowheads="1"/>
          </p:cNvSpPr>
          <p:nvPr/>
        </p:nvSpPr>
        <p:spPr bwMode="auto">
          <a:xfrm>
            <a:off x="2442039" y="2504343"/>
            <a:ext cx="2508250" cy="973137"/>
          </a:xfrm>
          <a:prstGeom prst="ellipse">
            <a:avLst/>
          </a:prstGeom>
          <a:gradFill rotWithShape="0">
            <a:gsLst>
              <a:gs pos="0">
                <a:srgbClr val="FFDEBE"/>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600" i="0" u="none" strike="noStrike" kern="0" cap="none" spc="0" normalizeH="0" baseline="0" noProof="0" dirty="0">
                <a:ln>
                  <a:noFill/>
                </a:ln>
                <a:solidFill>
                  <a:srgbClr val="003366"/>
                </a:solidFill>
                <a:effectLst/>
                <a:uLnTx/>
                <a:uFillTx/>
                <a:latin typeface="Arial Narrow" panose="020B0606020202030204" pitchFamily="34" charset="0"/>
              </a:rPr>
              <a:t>M&amp;S can augment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600" i="0" u="none" strike="noStrike" kern="0" cap="none" spc="0" normalizeH="0" baseline="0" noProof="0" dirty="0">
                <a:ln>
                  <a:noFill/>
                </a:ln>
                <a:solidFill>
                  <a:srgbClr val="003366"/>
                </a:solidFill>
                <a:effectLst/>
                <a:uLnTx/>
                <a:uFillTx/>
                <a:latin typeface="Arial Narrow" panose="020B0606020202030204" pitchFamily="34" charset="0"/>
              </a:rPr>
              <a:t>current means and methods…</a:t>
            </a:r>
            <a:endParaRPr kumimoji="0" lang="en-US" altLang="en-US" sz="2000" i="0" u="none" strike="noStrike" kern="0" cap="none" spc="0" normalizeH="0" baseline="0" noProof="0" dirty="0">
              <a:ln>
                <a:noFill/>
              </a:ln>
              <a:solidFill>
                <a:srgbClr val="000000"/>
              </a:solidFill>
              <a:effectLst/>
              <a:uLnTx/>
              <a:uFillTx/>
              <a:latin typeface="Arial Narrow" panose="020B0606020202030204" pitchFamily="34" charset="0"/>
            </a:endParaRPr>
          </a:p>
        </p:txBody>
      </p:sp>
      <p:sp>
        <p:nvSpPr>
          <p:cNvPr id="48" name="Oval 36">
            <a:extLst>
              <a:ext uri="{FF2B5EF4-FFF2-40B4-BE49-F238E27FC236}">
                <a16:creationId xmlns:a16="http://schemas.microsoft.com/office/drawing/2014/main" id="{6244EDDE-7678-75DD-E186-D9EA6DD0FE6E}"/>
              </a:ext>
            </a:extLst>
          </p:cNvPr>
          <p:cNvSpPr>
            <a:spLocks noChangeArrowheads="1"/>
          </p:cNvSpPr>
          <p:nvPr/>
        </p:nvSpPr>
        <p:spPr bwMode="auto">
          <a:xfrm>
            <a:off x="7218247" y="1110459"/>
            <a:ext cx="2508250" cy="973137"/>
          </a:xfrm>
          <a:prstGeom prst="ellipse">
            <a:avLst/>
          </a:prstGeom>
          <a:gradFill rotWithShape="0">
            <a:gsLst>
              <a:gs pos="0">
                <a:srgbClr val="FFDEBE"/>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600" i="0" u="none" strike="noStrike" kern="0" cap="none" spc="0" normalizeH="0" baseline="0" noProof="0" dirty="0">
                <a:ln>
                  <a:noFill/>
                </a:ln>
                <a:solidFill>
                  <a:srgbClr val="003366"/>
                </a:solidFill>
                <a:effectLst/>
                <a:uLnTx/>
                <a:uFillTx/>
                <a:latin typeface="Arial Narrow" panose="020B0606020202030204" pitchFamily="34" charset="0"/>
              </a:rPr>
              <a:t>There is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1600" i="0" u="none" strike="noStrike" kern="0" cap="none" spc="0" normalizeH="0" baseline="0" noProof="0" dirty="0">
                <a:ln>
                  <a:noFill/>
                </a:ln>
                <a:solidFill>
                  <a:srgbClr val="003366"/>
                </a:solidFill>
                <a:effectLst/>
                <a:uLnTx/>
                <a:uFillTx/>
                <a:latin typeface="Arial Narrow" panose="020B0606020202030204" pitchFamily="34" charset="0"/>
              </a:rPr>
              <a:t>no other way…</a:t>
            </a:r>
            <a:endParaRPr kumimoji="0" lang="en-US" altLang="en-US" sz="1600" i="0" u="none" strike="noStrike" kern="0" cap="none" spc="0" normalizeH="0" baseline="0" noProof="0" dirty="0">
              <a:ln>
                <a:noFill/>
              </a:ln>
              <a:solidFill>
                <a:srgbClr val="000000"/>
              </a:solidFill>
              <a:effectLst/>
              <a:uLnTx/>
              <a:uFillTx/>
              <a:latin typeface="Arial Narrow" panose="020B0606020202030204" pitchFamily="34" charset="0"/>
            </a:endParaRPr>
          </a:p>
        </p:txBody>
      </p:sp>
    </p:spTree>
    <p:extLst>
      <p:ext uri="{BB962C8B-B14F-4D97-AF65-F5344CB8AC3E}">
        <p14:creationId xmlns:p14="http://schemas.microsoft.com/office/powerpoint/2010/main" val="1997989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64A76-4FDB-911E-3984-D8501F636F00}"/>
              </a:ext>
            </a:extLst>
          </p:cNvPr>
          <p:cNvSpPr>
            <a:spLocks noGrp="1"/>
          </p:cNvSpPr>
          <p:nvPr>
            <p:ph type="title"/>
          </p:nvPr>
        </p:nvSpPr>
        <p:spPr/>
        <p:txBody>
          <a:bodyPr/>
          <a:lstStyle/>
          <a:p>
            <a:r>
              <a:rPr lang="en-US" dirty="0"/>
              <a:t>M&amp;S Value Calculation Varies by Level</a:t>
            </a:r>
          </a:p>
        </p:txBody>
      </p:sp>
      <p:sp>
        <p:nvSpPr>
          <p:cNvPr id="4" name="Text Placeholder 3">
            <a:extLst>
              <a:ext uri="{FF2B5EF4-FFF2-40B4-BE49-F238E27FC236}">
                <a16:creationId xmlns:a16="http://schemas.microsoft.com/office/drawing/2014/main" id="{58F0DCAF-BED6-7F0A-38D8-18D87709D3D0}"/>
              </a:ext>
            </a:extLst>
          </p:cNvPr>
          <p:cNvSpPr>
            <a:spLocks noGrp="1"/>
          </p:cNvSpPr>
          <p:nvPr>
            <p:ph type="body" sz="quarter" idx="12"/>
          </p:nvPr>
        </p:nvSpPr>
        <p:spPr>
          <a:xfrm>
            <a:off x="410817" y="1105077"/>
            <a:ext cx="6045401" cy="5067126"/>
          </a:xfrm>
        </p:spPr>
        <p:txBody>
          <a:bodyPr anchor="t"/>
          <a:lstStyle/>
          <a:p>
            <a:pPr>
              <a:spcBef>
                <a:spcPts val="1200"/>
              </a:spcBef>
            </a:pPr>
            <a:r>
              <a:rPr lang="en-US" sz="2400" dirty="0"/>
              <a:t>Enterprise - DoD / Cross Service</a:t>
            </a:r>
          </a:p>
          <a:p>
            <a:pPr marL="914400" lvl="1" indent="-457200">
              <a:spcBef>
                <a:spcPts val="0"/>
              </a:spcBef>
            </a:pPr>
            <a:r>
              <a:rPr lang="en-US" sz="2000" dirty="0"/>
              <a:t>Leadership, Standardization</a:t>
            </a:r>
          </a:p>
          <a:p>
            <a:pPr marL="914400" lvl="1" indent="-457200">
              <a:spcBef>
                <a:spcPts val="0"/>
              </a:spcBef>
            </a:pPr>
            <a:r>
              <a:rPr lang="en-US" sz="2000" dirty="0"/>
              <a:t>Foster, Facilitate, Coordinate</a:t>
            </a:r>
          </a:p>
          <a:p>
            <a:pPr>
              <a:spcBef>
                <a:spcPts val="1200"/>
              </a:spcBef>
            </a:pPr>
            <a:r>
              <a:rPr lang="en-US" sz="2400" dirty="0"/>
              <a:t>Application Area</a:t>
            </a:r>
          </a:p>
          <a:p>
            <a:pPr marL="914400" lvl="1" indent="-457200">
              <a:spcBef>
                <a:spcPts val="0"/>
              </a:spcBef>
            </a:pPr>
            <a:r>
              <a:rPr lang="en-US" sz="2000" dirty="0"/>
              <a:t>Design - MBSE / Production</a:t>
            </a:r>
          </a:p>
          <a:p>
            <a:pPr marL="914400" lvl="1" indent="-457200">
              <a:spcBef>
                <a:spcPts val="0"/>
              </a:spcBef>
            </a:pPr>
            <a:r>
              <a:rPr lang="en-US" sz="2000" dirty="0"/>
              <a:t>Analysis - AoA, Force Structure</a:t>
            </a:r>
          </a:p>
          <a:p>
            <a:pPr marL="914400" lvl="1" indent="-457200">
              <a:spcBef>
                <a:spcPts val="0"/>
              </a:spcBef>
            </a:pPr>
            <a:r>
              <a:rPr lang="en-US" sz="2000" dirty="0"/>
              <a:t>Decision Support - Span of Interest, Insight Gained</a:t>
            </a:r>
          </a:p>
          <a:p>
            <a:pPr marL="914400" lvl="1" indent="-457200">
              <a:spcBef>
                <a:spcPts val="0"/>
              </a:spcBef>
            </a:pPr>
            <a:r>
              <a:rPr lang="en-US" sz="2000" dirty="0"/>
              <a:t>Testing - FQT, DT, OT, FOT&amp;E</a:t>
            </a:r>
          </a:p>
          <a:p>
            <a:pPr marL="914400" lvl="1" indent="-457200">
              <a:spcBef>
                <a:spcPts val="0"/>
              </a:spcBef>
            </a:pPr>
            <a:r>
              <a:rPr lang="en-US" sz="2000" dirty="0"/>
              <a:t>Training - Staff, Units, Individuals</a:t>
            </a:r>
          </a:p>
          <a:p>
            <a:pPr marL="914400" lvl="1" indent="-457200">
              <a:spcBef>
                <a:spcPts val="0"/>
              </a:spcBef>
            </a:pPr>
            <a:r>
              <a:rPr lang="en-US" sz="2000" dirty="0"/>
              <a:t>Experimentation - Labs, Events</a:t>
            </a:r>
          </a:p>
          <a:p>
            <a:pPr>
              <a:spcBef>
                <a:spcPts val="1200"/>
              </a:spcBef>
            </a:pPr>
            <a:r>
              <a:rPr lang="en-US" sz="2400" dirty="0"/>
              <a:t>M&amp;S Programs</a:t>
            </a:r>
          </a:p>
          <a:p>
            <a:pPr marL="914400" lvl="1" indent="-457200">
              <a:spcBef>
                <a:spcPts val="0"/>
              </a:spcBef>
            </a:pPr>
            <a:r>
              <a:rPr lang="en-US" sz="2000" dirty="0"/>
              <a:t>“ilities”</a:t>
            </a:r>
          </a:p>
          <a:p>
            <a:pPr marL="914400" lvl="1" indent="-457200">
              <a:spcBef>
                <a:spcPts val="0"/>
              </a:spcBef>
            </a:pPr>
            <a:r>
              <a:rPr lang="en-US" sz="2000" dirty="0"/>
              <a:t>HCI/MMI</a:t>
            </a:r>
          </a:p>
          <a:p>
            <a:pPr marL="914400" lvl="1" indent="-457200">
              <a:spcBef>
                <a:spcPts val="0"/>
              </a:spcBef>
            </a:pPr>
            <a:r>
              <a:rPr lang="en-US" sz="2000" dirty="0"/>
              <a:t>VV&amp;A</a:t>
            </a:r>
          </a:p>
        </p:txBody>
      </p:sp>
      <p:pic>
        <p:nvPicPr>
          <p:cNvPr id="5" name="Picture 2">
            <a:extLst>
              <a:ext uri="{FF2B5EF4-FFF2-40B4-BE49-F238E27FC236}">
                <a16:creationId xmlns:a16="http://schemas.microsoft.com/office/drawing/2014/main" id="{F5D3D929-3B5C-24D6-6401-BBA904621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4431" y="1046715"/>
            <a:ext cx="5151089" cy="52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2741190-C61F-C23A-86F9-080C7CFA0323}"/>
              </a:ext>
            </a:extLst>
          </p:cNvPr>
          <p:cNvSpPr txBox="1"/>
          <p:nvPr/>
        </p:nvSpPr>
        <p:spPr>
          <a:xfrm>
            <a:off x="3196353" y="6485569"/>
            <a:ext cx="5799294" cy="307777"/>
          </a:xfrm>
          <a:prstGeom prst="rect">
            <a:avLst/>
          </a:prstGeom>
          <a:noFill/>
        </p:spPr>
        <p:txBody>
          <a:bodyPr wrap="square" rtlCol="0">
            <a:spAutoFit/>
          </a:bodyPr>
          <a:lstStyle/>
          <a:p>
            <a:r>
              <a:rPr lang="en-US" sz="700" dirty="0">
                <a:latin typeface="Arial Narrow" panose="020B0606020202030204" pitchFamily="34" charset="0"/>
              </a:rPr>
              <a:t>AoA: Analysis of Alternatives, DT: Developmental Testing, FOT&amp;E: Follow-on OT&amp;E, FQT: Factory Qualification Testing, HCI: Human Machine Interface, MMI: Man-Machine Interface, OT&amp;E: Operational Test and Evaluation,  VV&amp;A: Verification, Validation, and Accreditation</a:t>
            </a:r>
          </a:p>
        </p:txBody>
      </p:sp>
    </p:spTree>
    <p:extLst>
      <p:ext uri="{BB962C8B-B14F-4D97-AF65-F5344CB8AC3E}">
        <p14:creationId xmlns:p14="http://schemas.microsoft.com/office/powerpoint/2010/main" val="1938087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24E17-850C-4BA2-0C62-6773E37D96C5}"/>
              </a:ext>
            </a:extLst>
          </p:cNvPr>
          <p:cNvSpPr>
            <a:spLocks noGrp="1"/>
          </p:cNvSpPr>
          <p:nvPr>
            <p:ph type="title"/>
          </p:nvPr>
        </p:nvSpPr>
        <p:spPr>
          <a:xfrm>
            <a:off x="1274618" y="0"/>
            <a:ext cx="8539221" cy="795130"/>
          </a:xfrm>
        </p:spPr>
        <p:txBody>
          <a:bodyPr/>
          <a:lstStyle/>
          <a:p>
            <a:r>
              <a:rPr lang="en-US" dirty="0"/>
              <a:t>M&amp;S Investment Varies by Phase - Notional</a:t>
            </a:r>
          </a:p>
        </p:txBody>
      </p:sp>
      <p:sp>
        <p:nvSpPr>
          <p:cNvPr id="4" name="Content Placeholder 3">
            <a:extLst>
              <a:ext uri="{FF2B5EF4-FFF2-40B4-BE49-F238E27FC236}">
                <a16:creationId xmlns:a16="http://schemas.microsoft.com/office/drawing/2014/main" id="{DC467457-2DE8-C49D-296D-D10BD2EE3FA8}"/>
              </a:ext>
            </a:extLst>
          </p:cNvPr>
          <p:cNvSpPr>
            <a:spLocks noGrp="1"/>
          </p:cNvSpPr>
          <p:nvPr>
            <p:ph sz="quarter" idx="11"/>
          </p:nvPr>
        </p:nvSpPr>
        <p:spPr>
          <a:xfrm>
            <a:off x="480132" y="1046715"/>
            <a:ext cx="11250613" cy="5075237"/>
          </a:xfrm>
        </p:spPr>
        <p:txBody>
          <a:bodyPr/>
          <a:lstStyle/>
          <a:p>
            <a:r>
              <a:rPr lang="en-US" dirty="0"/>
              <a:t>Similar to a Movie or Game</a:t>
            </a:r>
          </a:p>
        </p:txBody>
      </p:sp>
      <p:sp>
        <p:nvSpPr>
          <p:cNvPr id="5" name="Rectangle 4">
            <a:extLst>
              <a:ext uri="{FF2B5EF4-FFF2-40B4-BE49-F238E27FC236}">
                <a16:creationId xmlns:a16="http://schemas.microsoft.com/office/drawing/2014/main" id="{02BCCC6D-41EF-07B4-4271-5BC9E718B59C}"/>
              </a:ext>
            </a:extLst>
          </p:cNvPr>
          <p:cNvSpPr/>
          <p:nvPr/>
        </p:nvSpPr>
        <p:spPr bwMode="auto">
          <a:xfrm>
            <a:off x="1515097" y="1870063"/>
            <a:ext cx="9918806" cy="3787788"/>
          </a:xfrm>
          <a:prstGeom prst="rect">
            <a:avLst/>
          </a:prstGeom>
          <a:noFill/>
          <a:ln w="381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TextBox 5">
            <a:extLst>
              <a:ext uri="{FF2B5EF4-FFF2-40B4-BE49-F238E27FC236}">
                <a16:creationId xmlns:a16="http://schemas.microsoft.com/office/drawing/2014/main" id="{1D5FD623-7199-80A9-F7CE-6AA7D35E6915}"/>
              </a:ext>
            </a:extLst>
          </p:cNvPr>
          <p:cNvSpPr txBox="1"/>
          <p:nvPr/>
        </p:nvSpPr>
        <p:spPr>
          <a:xfrm>
            <a:off x="1515097" y="5724770"/>
            <a:ext cx="9918806" cy="369332"/>
          </a:xfrm>
          <a:prstGeom prst="rect">
            <a:avLst/>
          </a:prstGeom>
          <a:noFill/>
        </p:spPr>
        <p:txBody>
          <a:bodyPr wrap="none" rtlCol="0">
            <a:spAutoFit/>
          </a:bodyPr>
          <a:lstStyle/>
          <a:p>
            <a:r>
              <a:rPr lang="en-US" sz="1800" dirty="0"/>
              <a:t>Planning - Pre-Production - Production - Testing - Pre-Launch - Launch - Utilization - Retirement</a:t>
            </a:r>
          </a:p>
        </p:txBody>
      </p:sp>
      <p:sp>
        <p:nvSpPr>
          <p:cNvPr id="7" name="TextBox 6">
            <a:extLst>
              <a:ext uri="{FF2B5EF4-FFF2-40B4-BE49-F238E27FC236}">
                <a16:creationId xmlns:a16="http://schemas.microsoft.com/office/drawing/2014/main" id="{E60CFFFC-FD6D-1F31-3CFA-A65834A19D1A}"/>
              </a:ext>
            </a:extLst>
          </p:cNvPr>
          <p:cNvSpPr txBox="1"/>
          <p:nvPr/>
        </p:nvSpPr>
        <p:spPr>
          <a:xfrm rot="16200000">
            <a:off x="285949" y="3399667"/>
            <a:ext cx="1864613" cy="369332"/>
          </a:xfrm>
          <a:prstGeom prst="rect">
            <a:avLst/>
          </a:prstGeom>
          <a:noFill/>
        </p:spPr>
        <p:txBody>
          <a:bodyPr wrap="none" rtlCol="0">
            <a:spAutoFit/>
          </a:bodyPr>
          <a:lstStyle/>
          <a:p>
            <a:r>
              <a:rPr lang="en-US" sz="1800" b="1" dirty="0">
                <a:latin typeface="Arial" panose="020B0604020202020204" pitchFamily="34" charset="0"/>
                <a:cs typeface="Arial" panose="020B0604020202020204" pitchFamily="34" charset="0"/>
              </a:rPr>
              <a:t>Investment - $s</a:t>
            </a:r>
          </a:p>
        </p:txBody>
      </p:sp>
      <p:sp>
        <p:nvSpPr>
          <p:cNvPr id="8" name="Oval 7">
            <a:extLst>
              <a:ext uri="{FF2B5EF4-FFF2-40B4-BE49-F238E27FC236}">
                <a16:creationId xmlns:a16="http://schemas.microsoft.com/office/drawing/2014/main" id="{331927A0-6235-5E93-84E4-5BBB17CA9C9B}"/>
              </a:ext>
            </a:extLst>
          </p:cNvPr>
          <p:cNvSpPr/>
          <p:nvPr/>
        </p:nvSpPr>
        <p:spPr bwMode="auto">
          <a:xfrm>
            <a:off x="4895850" y="3032760"/>
            <a:ext cx="137160" cy="91440"/>
          </a:xfrm>
          <a:prstGeom prst="ellips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 name="Oval 8">
            <a:extLst>
              <a:ext uri="{FF2B5EF4-FFF2-40B4-BE49-F238E27FC236}">
                <a16:creationId xmlns:a16="http://schemas.microsoft.com/office/drawing/2014/main" id="{76E2CA03-8819-B249-0C09-1E6FA99678DF}"/>
              </a:ext>
            </a:extLst>
          </p:cNvPr>
          <p:cNvSpPr/>
          <p:nvPr/>
        </p:nvSpPr>
        <p:spPr bwMode="auto">
          <a:xfrm>
            <a:off x="5958840" y="4471850"/>
            <a:ext cx="137160" cy="91440"/>
          </a:xfrm>
          <a:prstGeom prst="ellips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 name="Oval 9">
            <a:extLst>
              <a:ext uri="{FF2B5EF4-FFF2-40B4-BE49-F238E27FC236}">
                <a16:creationId xmlns:a16="http://schemas.microsoft.com/office/drawing/2014/main" id="{02E3439A-D67D-9B0F-7544-63C6767649E8}"/>
              </a:ext>
            </a:extLst>
          </p:cNvPr>
          <p:cNvSpPr/>
          <p:nvPr/>
        </p:nvSpPr>
        <p:spPr bwMode="auto">
          <a:xfrm>
            <a:off x="7078980" y="4872990"/>
            <a:ext cx="137160" cy="91440"/>
          </a:xfrm>
          <a:prstGeom prst="ellips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1" name="Oval 10">
            <a:extLst>
              <a:ext uri="{FF2B5EF4-FFF2-40B4-BE49-F238E27FC236}">
                <a16:creationId xmlns:a16="http://schemas.microsoft.com/office/drawing/2014/main" id="{36BD0841-63AE-59B9-03A4-83B9A25A91AF}"/>
              </a:ext>
            </a:extLst>
          </p:cNvPr>
          <p:cNvSpPr/>
          <p:nvPr/>
        </p:nvSpPr>
        <p:spPr bwMode="auto">
          <a:xfrm>
            <a:off x="8210550" y="4655820"/>
            <a:ext cx="137160" cy="91440"/>
          </a:xfrm>
          <a:prstGeom prst="ellips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2" name="Oval 11">
            <a:extLst>
              <a:ext uri="{FF2B5EF4-FFF2-40B4-BE49-F238E27FC236}">
                <a16:creationId xmlns:a16="http://schemas.microsoft.com/office/drawing/2014/main" id="{8E8B0DB9-226C-451F-2943-13CD25103866}"/>
              </a:ext>
            </a:extLst>
          </p:cNvPr>
          <p:cNvSpPr/>
          <p:nvPr/>
        </p:nvSpPr>
        <p:spPr bwMode="auto">
          <a:xfrm>
            <a:off x="9342120" y="5037417"/>
            <a:ext cx="137160" cy="91440"/>
          </a:xfrm>
          <a:prstGeom prst="ellips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3" name="Freeform: Shape 12">
            <a:extLst>
              <a:ext uri="{FF2B5EF4-FFF2-40B4-BE49-F238E27FC236}">
                <a16:creationId xmlns:a16="http://schemas.microsoft.com/office/drawing/2014/main" id="{64954E13-D86E-618C-5AAF-0313618ECED5}"/>
              </a:ext>
            </a:extLst>
          </p:cNvPr>
          <p:cNvSpPr/>
          <p:nvPr/>
        </p:nvSpPr>
        <p:spPr bwMode="auto">
          <a:xfrm>
            <a:off x="2047253" y="3055062"/>
            <a:ext cx="8629650" cy="2509144"/>
          </a:xfrm>
          <a:custGeom>
            <a:avLst/>
            <a:gdLst>
              <a:gd name="connsiteX0" fmla="*/ 0 w 8629650"/>
              <a:gd name="connsiteY0" fmla="*/ 2280544 h 2509144"/>
              <a:gd name="connsiteX1" fmla="*/ 1417320 w 8629650"/>
              <a:gd name="connsiteY1" fmla="*/ 2086234 h 2509144"/>
              <a:gd name="connsiteX2" fmla="*/ 2903220 w 8629650"/>
              <a:gd name="connsiteY2" fmla="*/ 5974 h 2509144"/>
              <a:gd name="connsiteX3" fmla="*/ 4000500 w 8629650"/>
              <a:gd name="connsiteY3" fmla="*/ 1469014 h 2509144"/>
              <a:gd name="connsiteX4" fmla="*/ 5109210 w 8629650"/>
              <a:gd name="connsiteY4" fmla="*/ 1869064 h 2509144"/>
              <a:gd name="connsiteX5" fmla="*/ 6217920 w 8629650"/>
              <a:gd name="connsiteY5" fmla="*/ 1640464 h 2509144"/>
              <a:gd name="connsiteX6" fmla="*/ 7349490 w 8629650"/>
              <a:gd name="connsiteY6" fmla="*/ 2017654 h 2509144"/>
              <a:gd name="connsiteX7" fmla="*/ 8629650 w 8629650"/>
              <a:gd name="connsiteY7" fmla="*/ 2509144 h 2509144"/>
              <a:gd name="connsiteX8" fmla="*/ 8629650 w 8629650"/>
              <a:gd name="connsiteY8" fmla="*/ 2509144 h 250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9650" h="2509144">
                <a:moveTo>
                  <a:pt x="0" y="2280544"/>
                </a:moveTo>
                <a:cubicBezTo>
                  <a:pt x="466725" y="2372936"/>
                  <a:pt x="933450" y="2465329"/>
                  <a:pt x="1417320" y="2086234"/>
                </a:cubicBezTo>
                <a:cubicBezTo>
                  <a:pt x="1901190" y="1707139"/>
                  <a:pt x="2472690" y="108844"/>
                  <a:pt x="2903220" y="5974"/>
                </a:cubicBezTo>
                <a:cubicBezTo>
                  <a:pt x="3333750" y="-96896"/>
                  <a:pt x="3632835" y="1158499"/>
                  <a:pt x="4000500" y="1469014"/>
                </a:cubicBezTo>
                <a:cubicBezTo>
                  <a:pt x="4368165" y="1779529"/>
                  <a:pt x="4739640" y="1840489"/>
                  <a:pt x="5109210" y="1869064"/>
                </a:cubicBezTo>
                <a:cubicBezTo>
                  <a:pt x="5478780" y="1897639"/>
                  <a:pt x="5844540" y="1615699"/>
                  <a:pt x="6217920" y="1640464"/>
                </a:cubicBezTo>
                <a:cubicBezTo>
                  <a:pt x="6591300" y="1665229"/>
                  <a:pt x="6947535" y="1872874"/>
                  <a:pt x="7349490" y="2017654"/>
                </a:cubicBezTo>
                <a:cubicBezTo>
                  <a:pt x="7751445" y="2162434"/>
                  <a:pt x="8629650" y="2509144"/>
                  <a:pt x="8629650" y="2509144"/>
                </a:cubicBezTo>
                <a:lnTo>
                  <a:pt x="8629650" y="2509144"/>
                </a:lnTo>
              </a:path>
            </a:pathLst>
          </a:custGeom>
          <a:noFill/>
          <a:ln w="152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095987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9204239" cy="795130"/>
          </a:xfrm>
        </p:spPr>
        <p:txBody>
          <a:bodyPr/>
          <a:lstStyle/>
          <a:p>
            <a:r>
              <a:rPr lang="en-US" sz="2400" dirty="0"/>
              <a:t>Return on Investment (ROI) Tutorial Learning Objectives</a:t>
            </a:r>
          </a:p>
        </p:txBody>
      </p:sp>
      <p:sp>
        <p:nvSpPr>
          <p:cNvPr id="4" name="Content Placeholder 3"/>
          <p:cNvSpPr>
            <a:spLocks noGrp="1"/>
          </p:cNvSpPr>
          <p:nvPr>
            <p:ph sz="quarter" idx="11"/>
          </p:nvPr>
        </p:nvSpPr>
        <p:spPr>
          <a:xfrm>
            <a:off x="207738" y="1347078"/>
            <a:ext cx="11776523" cy="4163843"/>
          </a:xfrm>
        </p:spPr>
        <p:txBody>
          <a:bodyPr anchor="t"/>
          <a:lstStyle/>
          <a:p>
            <a:pPr marL="457200" marR="28575">
              <a:spcBef>
                <a:spcPts val="1200"/>
              </a:spcBef>
              <a:tabLst>
                <a:tab pos="240665" algn="l"/>
              </a:tabLst>
            </a:pPr>
            <a:r>
              <a:rPr lang="en-US" dirty="0">
                <a:cs typeface="Arial" panose="020B0604020202020204" pitchFamily="34" charset="0"/>
              </a:rPr>
              <a:t>After this tutorial, attendees will be able to:</a:t>
            </a:r>
          </a:p>
          <a:p>
            <a:pPr marL="914400" marR="28575" lvl="1" indent="-457200">
              <a:spcBef>
                <a:spcPts val="1200"/>
              </a:spcBef>
              <a:tabLst>
                <a:tab pos="240665" algn="l"/>
              </a:tabLst>
            </a:pPr>
            <a:r>
              <a:rPr lang="en-US" dirty="0"/>
              <a:t>Define Return on Investment</a:t>
            </a:r>
          </a:p>
          <a:p>
            <a:pPr marL="914400" marR="28575" lvl="1" indent="-457200">
              <a:spcBef>
                <a:spcPts val="1200"/>
              </a:spcBef>
              <a:tabLst>
                <a:tab pos="240665" algn="l"/>
              </a:tabLst>
            </a:pPr>
            <a:r>
              <a:rPr lang="en-US" dirty="0"/>
              <a:t>Explain what M&amp;S ROI is and what it is not</a:t>
            </a:r>
          </a:p>
          <a:p>
            <a:pPr marL="914400" marR="28575" lvl="1" indent="-457200">
              <a:spcBef>
                <a:spcPts val="1200"/>
              </a:spcBef>
              <a:tabLst>
                <a:tab pos="240665" algn="l"/>
              </a:tabLst>
            </a:pPr>
            <a:r>
              <a:rPr lang="en-US" dirty="0"/>
              <a:t>Summarize the differences in calculating M&amp;S ROI where profit is not the motive - e.g., DOW</a:t>
            </a:r>
          </a:p>
          <a:p>
            <a:pPr marL="914400" marR="28575" lvl="1" indent="-457200">
              <a:spcBef>
                <a:spcPts val="1200"/>
              </a:spcBef>
              <a:tabLst>
                <a:tab pos="240665" algn="l"/>
              </a:tabLst>
            </a:pPr>
            <a:r>
              <a:rPr lang="en-US" dirty="0"/>
              <a:t>Construct metrics for use in the ROI calculation</a:t>
            </a:r>
          </a:p>
          <a:p>
            <a:pPr marL="914400" marR="28575" lvl="1" indent="-457200">
              <a:spcBef>
                <a:spcPts val="1200"/>
              </a:spcBef>
              <a:tabLst>
                <a:tab pos="240665" algn="l"/>
              </a:tabLst>
            </a:pPr>
            <a:r>
              <a:rPr lang="en-US" dirty="0"/>
              <a:t>Recall real world examples and considerations (level and type of ROI metrics)</a:t>
            </a:r>
          </a:p>
          <a:p>
            <a:pPr marL="914400" marR="28575" lvl="1" indent="-457200">
              <a:spcBef>
                <a:spcPts val="1200"/>
              </a:spcBef>
              <a:tabLst>
                <a:tab pos="240665" algn="l"/>
              </a:tabLst>
            </a:pPr>
            <a:r>
              <a:rPr lang="en-US" dirty="0"/>
              <a:t>Describe how to apply the ROI concepts provided to your / </a:t>
            </a:r>
            <a:r>
              <a:rPr lang="en-US" u="sng" dirty="0"/>
              <a:t>real world</a:t>
            </a:r>
            <a:r>
              <a:rPr lang="en-US" dirty="0"/>
              <a:t> M&amp;S use cases</a:t>
            </a:r>
          </a:p>
        </p:txBody>
      </p:sp>
    </p:spTree>
    <p:extLst>
      <p:ext uri="{BB962C8B-B14F-4D97-AF65-F5344CB8AC3E}">
        <p14:creationId xmlns:p14="http://schemas.microsoft.com/office/powerpoint/2010/main" val="1008667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34193-9B55-D8A2-8466-1B3B7695AEAC}"/>
              </a:ext>
            </a:extLst>
          </p:cNvPr>
          <p:cNvSpPr>
            <a:spLocks noGrp="1"/>
          </p:cNvSpPr>
          <p:nvPr>
            <p:ph type="title"/>
          </p:nvPr>
        </p:nvSpPr>
        <p:spPr>
          <a:xfrm>
            <a:off x="1745673" y="0"/>
            <a:ext cx="8068166" cy="795130"/>
          </a:xfrm>
        </p:spPr>
        <p:txBody>
          <a:bodyPr/>
          <a:lstStyle/>
          <a:p>
            <a:r>
              <a:rPr lang="en-US" dirty="0"/>
              <a:t>The Crystal Ball - ROI of a Future System</a:t>
            </a:r>
          </a:p>
        </p:txBody>
      </p:sp>
      <p:sp>
        <p:nvSpPr>
          <p:cNvPr id="3" name="Content Placeholder 2">
            <a:extLst>
              <a:ext uri="{FF2B5EF4-FFF2-40B4-BE49-F238E27FC236}">
                <a16:creationId xmlns:a16="http://schemas.microsoft.com/office/drawing/2014/main" id="{C482699F-9956-0CCC-0D31-6FE66E26C19B}"/>
              </a:ext>
            </a:extLst>
          </p:cNvPr>
          <p:cNvSpPr>
            <a:spLocks noGrp="1"/>
          </p:cNvSpPr>
          <p:nvPr>
            <p:ph sz="quarter" idx="11"/>
          </p:nvPr>
        </p:nvSpPr>
        <p:spPr>
          <a:xfrm>
            <a:off x="376281" y="1371847"/>
            <a:ext cx="6328882" cy="4440877"/>
          </a:xfrm>
        </p:spPr>
        <p:txBody>
          <a:bodyPr anchor="t"/>
          <a:lstStyle/>
          <a:p>
            <a:pPr>
              <a:spcBef>
                <a:spcPts val="1200"/>
              </a:spcBef>
            </a:pPr>
            <a:r>
              <a:rPr lang="en-US" dirty="0"/>
              <a:t>What if we desire to determine ROI of a new capability?</a:t>
            </a:r>
          </a:p>
          <a:p>
            <a:pPr marL="914400" lvl="1" indent="-457200">
              <a:spcBef>
                <a:spcPts val="1200"/>
              </a:spcBef>
            </a:pPr>
            <a:r>
              <a:rPr lang="en-US" dirty="0"/>
              <a:t>One approach is to use an Expected Value process</a:t>
            </a:r>
          </a:p>
          <a:p>
            <a:pPr>
              <a:spcBef>
                <a:spcPts val="1200"/>
              </a:spcBef>
            </a:pPr>
            <a:r>
              <a:rPr lang="en-US" dirty="0"/>
              <a:t>Expected Value in the classical sense</a:t>
            </a:r>
          </a:p>
          <a:p>
            <a:pPr marL="914400" lvl="1" indent="-457200">
              <a:spcBef>
                <a:spcPts val="1200"/>
              </a:spcBef>
            </a:pPr>
            <a:r>
              <a:rPr lang="en-US" dirty="0"/>
              <a:t>Multiply the predicted net $ gain/loss by the probability of that situation occurring</a:t>
            </a:r>
          </a:p>
          <a:p>
            <a:pPr marL="914400" lvl="1" indent="-457200">
              <a:spcBef>
                <a:spcPts val="1200"/>
              </a:spcBef>
            </a:pPr>
            <a:r>
              <a:rPr lang="en-US" dirty="0"/>
              <a:t>E(V) = (net $ of option A)*P(A) + (net $ of option B)*P(B) + (net $ of option C)*P(C) + …</a:t>
            </a:r>
          </a:p>
          <a:p>
            <a:pPr lvl="1"/>
            <a:endParaRPr lang="en-US" dirty="0"/>
          </a:p>
        </p:txBody>
      </p:sp>
      <p:pic>
        <p:nvPicPr>
          <p:cNvPr id="4" name="Picture 3">
            <a:extLst>
              <a:ext uri="{FF2B5EF4-FFF2-40B4-BE49-F238E27FC236}">
                <a16:creationId xmlns:a16="http://schemas.microsoft.com/office/drawing/2014/main" id="{B57312F5-5FDC-D881-38D2-110D910045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8100" y="1581854"/>
            <a:ext cx="3727691" cy="4381450"/>
          </a:xfrm>
          <a:prstGeom prst="rect">
            <a:avLst/>
          </a:prstGeom>
        </p:spPr>
      </p:pic>
    </p:spTree>
    <p:extLst>
      <p:ext uri="{BB962C8B-B14F-4D97-AF65-F5344CB8AC3E}">
        <p14:creationId xmlns:p14="http://schemas.microsoft.com/office/powerpoint/2010/main" val="260795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1E4BA-6AB0-5393-2D35-0715A6F96997}"/>
              </a:ext>
            </a:extLst>
          </p:cNvPr>
          <p:cNvSpPr>
            <a:spLocks noGrp="1"/>
          </p:cNvSpPr>
          <p:nvPr>
            <p:ph type="title"/>
          </p:nvPr>
        </p:nvSpPr>
        <p:spPr/>
        <p:txBody>
          <a:bodyPr/>
          <a:lstStyle/>
          <a:p>
            <a:r>
              <a:rPr lang="en-US" dirty="0"/>
              <a:t>Expected Value ROI Example</a:t>
            </a:r>
          </a:p>
        </p:txBody>
      </p:sp>
      <p:sp>
        <p:nvSpPr>
          <p:cNvPr id="3" name="Content Placeholder 2">
            <a:extLst>
              <a:ext uri="{FF2B5EF4-FFF2-40B4-BE49-F238E27FC236}">
                <a16:creationId xmlns:a16="http://schemas.microsoft.com/office/drawing/2014/main" id="{1AE6D433-D2D9-8808-5A26-9D9EEB3719D0}"/>
              </a:ext>
            </a:extLst>
          </p:cNvPr>
          <p:cNvSpPr>
            <a:spLocks noGrp="1"/>
          </p:cNvSpPr>
          <p:nvPr>
            <p:ph sz="quarter" idx="11"/>
          </p:nvPr>
        </p:nvSpPr>
        <p:spPr>
          <a:xfrm>
            <a:off x="333175" y="1079372"/>
            <a:ext cx="11250613" cy="5075237"/>
          </a:xfrm>
        </p:spPr>
        <p:txBody>
          <a:bodyPr anchor="t"/>
          <a:lstStyle/>
          <a:p>
            <a:pPr>
              <a:spcBef>
                <a:spcPts val="1200"/>
              </a:spcBef>
            </a:pPr>
            <a:r>
              <a:rPr lang="en-US" dirty="0"/>
              <a:t>Company A desires to launch a new product line.  They believe if there is a high sales volume they will net $2.5M.  If the reaction to the product is average sales, then they will net $1.0M and if the product line does not do well, they will lose $1.75M.  Market research shows the probability of the response is:</a:t>
            </a:r>
          </a:p>
          <a:p>
            <a:pPr lvl="2">
              <a:spcBef>
                <a:spcPts val="1200"/>
              </a:spcBef>
            </a:pPr>
            <a:r>
              <a:rPr lang="en-US" sz="2400" dirty="0"/>
              <a:t>High:  20%</a:t>
            </a:r>
          </a:p>
          <a:p>
            <a:pPr lvl="2">
              <a:spcBef>
                <a:spcPts val="1200"/>
              </a:spcBef>
            </a:pPr>
            <a:r>
              <a:rPr lang="en-US" sz="2400" dirty="0"/>
              <a:t>Average: 50%</a:t>
            </a:r>
          </a:p>
          <a:p>
            <a:pPr lvl="2">
              <a:spcBef>
                <a:spcPts val="1200"/>
              </a:spcBef>
            </a:pPr>
            <a:r>
              <a:rPr lang="en-US" sz="2400" dirty="0"/>
              <a:t>Low: 30%</a:t>
            </a:r>
          </a:p>
          <a:p>
            <a:pPr lvl="2"/>
            <a:endParaRPr lang="en-US" sz="1100" dirty="0"/>
          </a:p>
          <a:p>
            <a:pPr marL="76199" indent="0" algn="ctr">
              <a:buNone/>
            </a:pPr>
            <a:r>
              <a:rPr lang="en-US" sz="3200" b="1" dirty="0"/>
              <a:t>E(V) = $2.5M x (.20) + $1.0M x (.50) - $1.75M x (.30) = $475,000</a:t>
            </a:r>
          </a:p>
          <a:p>
            <a:pPr marL="609585" lvl="1" indent="0">
              <a:buNone/>
            </a:pPr>
            <a:endParaRPr lang="en-US" sz="1100" dirty="0"/>
          </a:p>
          <a:p>
            <a:r>
              <a:rPr lang="en-US" dirty="0"/>
              <a:t>Project gets a </a:t>
            </a:r>
            <a:r>
              <a:rPr lang="en-US" dirty="0">
                <a:solidFill>
                  <a:srgbClr val="000000"/>
                </a:solidFill>
                <a:latin typeface="Apple Color Emoji"/>
              </a:rPr>
              <a:t>👍</a:t>
            </a:r>
            <a:endParaRPr lang="en-US" dirty="0"/>
          </a:p>
        </p:txBody>
      </p:sp>
    </p:spTree>
    <p:extLst>
      <p:ext uri="{BB962C8B-B14F-4D97-AF65-F5344CB8AC3E}">
        <p14:creationId xmlns:p14="http://schemas.microsoft.com/office/powerpoint/2010/main" val="2129280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7E05A-5BE1-9F5B-18DA-719A081F9105}"/>
              </a:ext>
            </a:extLst>
          </p:cNvPr>
          <p:cNvSpPr>
            <a:spLocks noGrp="1"/>
          </p:cNvSpPr>
          <p:nvPr>
            <p:ph type="title"/>
          </p:nvPr>
        </p:nvSpPr>
        <p:spPr>
          <a:xfrm>
            <a:off x="1440873" y="0"/>
            <a:ext cx="8372966" cy="795130"/>
          </a:xfrm>
        </p:spPr>
        <p:txBody>
          <a:bodyPr/>
          <a:lstStyle/>
          <a:p>
            <a:r>
              <a:rPr lang="en-US" dirty="0"/>
              <a:t>ROI of Future System Approach Without $</a:t>
            </a:r>
          </a:p>
        </p:txBody>
      </p:sp>
      <p:sp>
        <p:nvSpPr>
          <p:cNvPr id="3" name="Content Placeholder 2">
            <a:extLst>
              <a:ext uri="{FF2B5EF4-FFF2-40B4-BE49-F238E27FC236}">
                <a16:creationId xmlns:a16="http://schemas.microsoft.com/office/drawing/2014/main" id="{9380D505-0317-810E-405D-2912DCB9BD90}"/>
              </a:ext>
            </a:extLst>
          </p:cNvPr>
          <p:cNvSpPr>
            <a:spLocks noGrp="1"/>
          </p:cNvSpPr>
          <p:nvPr>
            <p:ph sz="quarter" idx="11"/>
          </p:nvPr>
        </p:nvSpPr>
        <p:spPr/>
        <p:txBody>
          <a:bodyPr anchor="t"/>
          <a:lstStyle/>
          <a:p>
            <a:pPr>
              <a:spcBef>
                <a:spcPts val="1200"/>
              </a:spcBef>
            </a:pPr>
            <a:r>
              <a:rPr lang="en-US" dirty="0"/>
              <a:t>Use a similar process</a:t>
            </a:r>
          </a:p>
          <a:p>
            <a:pPr>
              <a:spcBef>
                <a:spcPts val="1200"/>
              </a:spcBef>
            </a:pPr>
            <a:r>
              <a:rPr lang="en-US" dirty="0"/>
              <a:t>You have an option for a new simulation.  SMEs research the situation and believe there is a 25% chance that it will be widely applicable and adopted across organizations.  There is a 40% chance that it will have average use with a 35% chance that it will end up not applicable and unused.  The “util” values for each situation is:</a:t>
            </a:r>
          </a:p>
          <a:p>
            <a:pPr lvl="2">
              <a:spcBef>
                <a:spcPts val="1200"/>
              </a:spcBef>
            </a:pPr>
            <a:r>
              <a:rPr lang="en-US" sz="2400" dirty="0"/>
              <a:t>High use: 80 utils</a:t>
            </a:r>
          </a:p>
          <a:p>
            <a:pPr lvl="2">
              <a:spcBef>
                <a:spcPts val="1200"/>
              </a:spcBef>
            </a:pPr>
            <a:r>
              <a:rPr lang="en-US" sz="2400" dirty="0"/>
              <a:t>Average use:  20 utils</a:t>
            </a:r>
          </a:p>
          <a:p>
            <a:pPr lvl="2">
              <a:spcBef>
                <a:spcPts val="1200"/>
              </a:spcBef>
            </a:pPr>
            <a:r>
              <a:rPr lang="en-US" sz="2400" dirty="0"/>
              <a:t>Low use: - 25 utils</a:t>
            </a:r>
          </a:p>
          <a:p>
            <a:pPr marL="609585" lvl="1" indent="0">
              <a:spcBef>
                <a:spcPts val="1200"/>
              </a:spcBef>
              <a:buNone/>
            </a:pPr>
            <a:r>
              <a:rPr lang="en-US" sz="2800" b="1" dirty="0"/>
              <a:t>E(U) = 80 x .25 + 20 x .40 – 25 x .35 = 19.25 Utils</a:t>
            </a:r>
            <a:endParaRPr lang="en-US" b="1" dirty="0"/>
          </a:p>
        </p:txBody>
      </p:sp>
    </p:spTree>
    <p:extLst>
      <p:ext uri="{BB962C8B-B14F-4D97-AF65-F5344CB8AC3E}">
        <p14:creationId xmlns:p14="http://schemas.microsoft.com/office/powerpoint/2010/main" val="3708710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A112-121B-D642-25C7-0439AD523368}"/>
              </a:ext>
            </a:extLst>
          </p:cNvPr>
          <p:cNvSpPr>
            <a:spLocks noGrp="1"/>
          </p:cNvSpPr>
          <p:nvPr>
            <p:ph type="title"/>
          </p:nvPr>
        </p:nvSpPr>
        <p:spPr>
          <a:xfrm>
            <a:off x="1510145" y="0"/>
            <a:ext cx="8303694" cy="795130"/>
          </a:xfrm>
        </p:spPr>
        <p:txBody>
          <a:bodyPr/>
          <a:lstStyle/>
          <a:p>
            <a:r>
              <a:rPr lang="en-US" dirty="0"/>
              <a:t>USMC Example of M&amp;S Value Assessments</a:t>
            </a:r>
          </a:p>
        </p:txBody>
      </p:sp>
      <p:sp>
        <p:nvSpPr>
          <p:cNvPr id="3" name="Content Placeholder 2">
            <a:extLst>
              <a:ext uri="{FF2B5EF4-FFF2-40B4-BE49-F238E27FC236}">
                <a16:creationId xmlns:a16="http://schemas.microsoft.com/office/drawing/2014/main" id="{C25330E2-6B82-30FA-9F4D-18AE621E9BAB}"/>
              </a:ext>
            </a:extLst>
          </p:cNvPr>
          <p:cNvSpPr>
            <a:spLocks noGrp="1"/>
          </p:cNvSpPr>
          <p:nvPr>
            <p:ph sz="quarter" idx="11"/>
          </p:nvPr>
        </p:nvSpPr>
        <p:spPr>
          <a:xfrm>
            <a:off x="470693" y="1096690"/>
            <a:ext cx="11250613" cy="5059181"/>
          </a:xfrm>
        </p:spPr>
        <p:txBody>
          <a:bodyPr anchor="t"/>
          <a:lstStyle/>
          <a:p>
            <a:pPr>
              <a:spcBef>
                <a:spcPts val="1200"/>
              </a:spcBef>
            </a:pPr>
            <a:r>
              <a:rPr lang="en-US" dirty="0"/>
              <a:t>USMC desired to determine how simulator-based training impacted proficiency</a:t>
            </a:r>
          </a:p>
          <a:p>
            <a:pPr>
              <a:spcBef>
                <a:spcPts val="1200"/>
              </a:spcBef>
            </a:pPr>
            <a:r>
              <a:rPr lang="en-US" dirty="0"/>
              <a:t>Proof of concept study</a:t>
            </a:r>
            <a:r>
              <a:rPr lang="en-US" baseline="50000" dirty="0"/>
              <a:t>1</a:t>
            </a:r>
            <a:r>
              <a:rPr lang="en-US" dirty="0"/>
              <a:t> tracked training of three 3-person tank crews from initial familiarization through live fire qualification</a:t>
            </a:r>
          </a:p>
          <a:p>
            <a:pPr>
              <a:spcBef>
                <a:spcPts val="1200"/>
              </a:spcBef>
            </a:pPr>
            <a:r>
              <a:rPr lang="en-US" dirty="0"/>
              <a:t>Each crew showed consistent increase in proficiency</a:t>
            </a:r>
          </a:p>
          <a:p>
            <a:pPr>
              <a:spcBef>
                <a:spcPts val="1200"/>
              </a:spcBef>
            </a:pPr>
            <a:r>
              <a:rPr lang="en-US" dirty="0"/>
              <a:t>Simulation training transferred to live fire performance</a:t>
            </a:r>
          </a:p>
          <a:p>
            <a:pPr>
              <a:spcBef>
                <a:spcPts val="1200"/>
              </a:spcBef>
            </a:pPr>
            <a:r>
              <a:rPr lang="en-US" dirty="0"/>
              <a:t>The crew performing the best in the simulator also performed the best in live fire</a:t>
            </a:r>
          </a:p>
          <a:p>
            <a:pPr>
              <a:spcBef>
                <a:spcPts val="1200"/>
              </a:spcBef>
            </a:pPr>
            <a:r>
              <a:rPr lang="en-US" dirty="0"/>
              <a:t>Conclusion was that the simulator provided value by increasing proficiency</a:t>
            </a:r>
          </a:p>
          <a:p>
            <a:pPr marL="76199" indent="0">
              <a:buNone/>
            </a:pPr>
            <a:endParaRPr lang="en-US" sz="1600" baseline="30000" dirty="0"/>
          </a:p>
          <a:p>
            <a:pPr marL="76199" indent="0">
              <a:buNone/>
            </a:pPr>
            <a:endParaRPr lang="en-US" sz="1600" baseline="30000" dirty="0"/>
          </a:p>
          <a:p>
            <a:pPr marL="76199" indent="0">
              <a:buNone/>
            </a:pPr>
            <a:endParaRPr lang="en-US" sz="1600" baseline="30000" dirty="0"/>
          </a:p>
          <a:p>
            <a:pPr marL="76199" indent="0">
              <a:buNone/>
            </a:pPr>
            <a:endParaRPr lang="en-US" sz="1600" baseline="30000" dirty="0"/>
          </a:p>
          <a:p>
            <a:pPr marL="76199" indent="0">
              <a:buNone/>
            </a:pPr>
            <a:r>
              <a:rPr lang="en-US" sz="1600" baseline="30000" dirty="0"/>
              <a:t>1</a:t>
            </a:r>
            <a:r>
              <a:rPr lang="en-US" sz="1600" dirty="0"/>
              <a:t> </a:t>
            </a:r>
            <a:r>
              <a:rPr lang="en-US" sz="1600" dirty="0">
                <a:latin typeface="Arial Narrow" panose="020B0606020202030204" pitchFamily="34" charset="0"/>
                <a:ea typeface="Times New Roman" panose="02020603050405020304" pitchFamily="18" charset="0"/>
              </a:rPr>
              <a:t>Dunne, R., Cooley, T., Gordon, S., </a:t>
            </a:r>
            <a:r>
              <a:rPr lang="en-US" sz="1600" i="1" dirty="0">
                <a:latin typeface="Arial Narrow" panose="020B0606020202030204" pitchFamily="34" charset="0"/>
                <a:ea typeface="Times New Roman" panose="02020603050405020304" pitchFamily="18" charset="0"/>
              </a:rPr>
              <a:t>“Proficiency Evaluation and Cost-Avoidance Proof of Concept M1A1 Study Results”</a:t>
            </a:r>
            <a:r>
              <a:rPr lang="en-US" sz="1600" dirty="0">
                <a:latin typeface="Arial Narrow" panose="020B0606020202030204" pitchFamily="34" charset="0"/>
                <a:ea typeface="Times New Roman" panose="02020603050405020304" pitchFamily="18" charset="0"/>
              </a:rPr>
              <a:t>, I/ITSEC 2014.</a:t>
            </a:r>
          </a:p>
        </p:txBody>
      </p:sp>
    </p:spTree>
    <p:extLst>
      <p:ext uri="{BB962C8B-B14F-4D97-AF65-F5344CB8AC3E}">
        <p14:creationId xmlns:p14="http://schemas.microsoft.com/office/powerpoint/2010/main" val="3911800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46DC7-CC3E-43D1-8B47-43C6A2A77AFD}"/>
              </a:ext>
            </a:extLst>
          </p:cNvPr>
          <p:cNvSpPr>
            <a:spLocks noGrp="1"/>
          </p:cNvSpPr>
          <p:nvPr>
            <p:ph type="title"/>
          </p:nvPr>
        </p:nvSpPr>
        <p:spPr/>
        <p:txBody>
          <a:bodyPr/>
          <a:lstStyle/>
          <a:p>
            <a:r>
              <a:rPr lang="en-US" dirty="0"/>
              <a:t>USMC M&amp;S Cost Avoidance</a:t>
            </a:r>
          </a:p>
        </p:txBody>
      </p:sp>
      <p:sp>
        <p:nvSpPr>
          <p:cNvPr id="4" name="Text Placeholder 3">
            <a:extLst>
              <a:ext uri="{FF2B5EF4-FFF2-40B4-BE49-F238E27FC236}">
                <a16:creationId xmlns:a16="http://schemas.microsoft.com/office/drawing/2014/main" id="{EAAA82E9-58A0-0A18-832D-75541FB4BF7A}"/>
              </a:ext>
            </a:extLst>
          </p:cNvPr>
          <p:cNvSpPr>
            <a:spLocks noGrp="1"/>
          </p:cNvSpPr>
          <p:nvPr>
            <p:ph type="body" sz="quarter" idx="12"/>
          </p:nvPr>
        </p:nvSpPr>
        <p:spPr/>
        <p:txBody>
          <a:bodyPr anchor="t"/>
          <a:lstStyle/>
          <a:p>
            <a:pPr>
              <a:spcBef>
                <a:spcPts val="1200"/>
              </a:spcBef>
            </a:pPr>
            <a:r>
              <a:rPr lang="en-US" sz="2400" dirty="0"/>
              <a:t>Cost Avoidance of USMC simulation-based training has been calculated for over 10 years.  </a:t>
            </a:r>
          </a:p>
          <a:p>
            <a:pPr marL="914400" lvl="1" indent="-457200">
              <a:spcBef>
                <a:spcPts val="1200"/>
              </a:spcBef>
            </a:pPr>
            <a:r>
              <a:rPr lang="en-US" sz="2000" dirty="0"/>
              <a:t>Most systems provide significant value by avoiding tens or hundreds of $M in costs vs performing the training live</a:t>
            </a:r>
          </a:p>
          <a:p>
            <a:pPr marL="914400" lvl="1" indent="-457200">
              <a:spcBef>
                <a:spcPts val="1200"/>
              </a:spcBef>
            </a:pPr>
            <a:r>
              <a:rPr lang="en-US" sz="2000" dirty="0">
                <a:latin typeface="Arial Narrow" panose="020B0606020202030204" pitchFamily="34" charset="0"/>
              </a:rPr>
              <a:t>Rigorous analysis of USMC M&amp;S training vs live training has shown comparative ROI of over 150 on one simulator and consistently above 10 for most systems</a:t>
            </a:r>
          </a:p>
          <a:p>
            <a:pPr>
              <a:spcBef>
                <a:spcPts val="1200"/>
              </a:spcBef>
            </a:pPr>
            <a:r>
              <a:rPr lang="en-US" sz="2400" dirty="0"/>
              <a:t>This coupled with the proficiency study show simulation-based training’s value to the USMC</a:t>
            </a:r>
          </a:p>
        </p:txBody>
      </p:sp>
      <p:pic>
        <p:nvPicPr>
          <p:cNvPr id="5" name="Picture 4">
            <a:extLst>
              <a:ext uri="{FF2B5EF4-FFF2-40B4-BE49-F238E27FC236}">
                <a16:creationId xmlns:a16="http://schemas.microsoft.com/office/drawing/2014/main" id="{D3C668AA-C732-D9F7-075F-A0E3CCEBD8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2664" y="934278"/>
            <a:ext cx="3665023" cy="2345635"/>
          </a:xfrm>
          <a:prstGeom prst="rect">
            <a:avLst/>
          </a:prstGeom>
        </p:spPr>
      </p:pic>
      <p:pic>
        <p:nvPicPr>
          <p:cNvPr id="6" name="Picture 5">
            <a:extLst>
              <a:ext uri="{FF2B5EF4-FFF2-40B4-BE49-F238E27FC236}">
                <a16:creationId xmlns:a16="http://schemas.microsoft.com/office/drawing/2014/main" id="{EE0B1E0A-8BC5-EEF4-49F0-9C85C1F4FB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2664" y="934278"/>
            <a:ext cx="3665023" cy="2345635"/>
          </a:xfrm>
          <a:prstGeom prst="rect">
            <a:avLst/>
          </a:prstGeom>
        </p:spPr>
      </p:pic>
      <p:pic>
        <p:nvPicPr>
          <p:cNvPr id="7" name="Picture 6">
            <a:extLst>
              <a:ext uri="{FF2B5EF4-FFF2-40B4-BE49-F238E27FC236}">
                <a16:creationId xmlns:a16="http://schemas.microsoft.com/office/drawing/2014/main" id="{A96BC859-890F-4F84-44EA-A1B9507B16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4364" y="3500985"/>
            <a:ext cx="3634107" cy="2422737"/>
          </a:xfrm>
          <a:prstGeom prst="rect">
            <a:avLst/>
          </a:prstGeom>
        </p:spPr>
      </p:pic>
    </p:spTree>
    <p:extLst>
      <p:ext uri="{BB962C8B-B14F-4D97-AF65-F5344CB8AC3E}">
        <p14:creationId xmlns:p14="http://schemas.microsoft.com/office/powerpoint/2010/main" val="690022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C7E9F-CEDC-985C-406A-1297383AC8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270694-52E5-614E-C47E-C8307C962B4A}"/>
              </a:ext>
            </a:extLst>
          </p:cNvPr>
          <p:cNvSpPr>
            <a:spLocks noGrp="1"/>
          </p:cNvSpPr>
          <p:nvPr>
            <p:ph type="title"/>
          </p:nvPr>
        </p:nvSpPr>
        <p:spPr>
          <a:xfrm>
            <a:off x="0" y="0"/>
            <a:ext cx="10510982" cy="795130"/>
          </a:xfrm>
        </p:spPr>
        <p:txBody>
          <a:bodyPr/>
          <a:lstStyle/>
          <a:p>
            <a:r>
              <a:rPr lang="en-US" sz="2600" dirty="0"/>
              <a:t>ROI Drivers</a:t>
            </a:r>
            <a:br>
              <a:rPr lang="en-US" sz="2600" dirty="0"/>
            </a:br>
            <a:r>
              <a:rPr lang="en-US" sz="2600" dirty="0"/>
              <a:t>Training Operators of Air, Land, and Sea Platforms</a:t>
            </a:r>
          </a:p>
        </p:txBody>
      </p:sp>
      <p:sp>
        <p:nvSpPr>
          <p:cNvPr id="3" name="Content Placeholder 2">
            <a:extLst>
              <a:ext uri="{FF2B5EF4-FFF2-40B4-BE49-F238E27FC236}">
                <a16:creationId xmlns:a16="http://schemas.microsoft.com/office/drawing/2014/main" id="{2522BCDA-346F-BE75-61CB-0ED90AC25D01}"/>
              </a:ext>
            </a:extLst>
          </p:cNvPr>
          <p:cNvSpPr>
            <a:spLocks noGrp="1"/>
          </p:cNvSpPr>
          <p:nvPr>
            <p:ph sz="quarter" idx="11"/>
          </p:nvPr>
        </p:nvSpPr>
        <p:spPr>
          <a:xfrm>
            <a:off x="5698650" y="1115371"/>
            <a:ext cx="6373091" cy="5097921"/>
          </a:xfrm>
        </p:spPr>
        <p:txBody>
          <a:bodyPr/>
          <a:lstStyle/>
          <a:p>
            <a:pPr>
              <a:spcBef>
                <a:spcPts val="600"/>
              </a:spcBef>
            </a:pPr>
            <a:r>
              <a:rPr lang="en-US" altLang="en-US" sz="2000" dirty="0">
                <a:latin typeface="Arial Narrow" panose="020B0606020202030204" pitchFamily="34" charset="0"/>
              </a:rPr>
              <a:t>F-35 / Joint Simulation Environment (JSE)</a:t>
            </a:r>
          </a:p>
          <a:p>
            <a:pPr lvl="1">
              <a:spcBef>
                <a:spcPts val="600"/>
              </a:spcBef>
            </a:pPr>
            <a:r>
              <a:rPr lang="en-US" altLang="en-US" sz="1600" dirty="0">
                <a:latin typeface="Arial Narrow" panose="020B0606020202030204" pitchFamily="34" charset="0"/>
              </a:rPr>
              <a:t>F-35 = ~$110M per aircraft, 1 pilot, ~$34K/hour to fly</a:t>
            </a:r>
          </a:p>
          <a:p>
            <a:pPr lvl="1">
              <a:spcBef>
                <a:spcPts val="600"/>
              </a:spcBef>
            </a:pPr>
            <a:r>
              <a:rPr lang="en-US" altLang="en-US" sz="1600" dirty="0">
                <a:latin typeface="Arial Narrow" panose="020B0606020202030204" pitchFamily="34" charset="0"/>
              </a:rPr>
              <a:t>JSE = $65.5M + ~63M in base upgrades = ~$128M</a:t>
            </a:r>
          </a:p>
          <a:p>
            <a:pPr lvl="1">
              <a:spcBef>
                <a:spcPts val="600"/>
              </a:spcBef>
            </a:pPr>
            <a:r>
              <a:rPr lang="en-US" altLang="en-US" sz="1600" dirty="0">
                <a:latin typeface="Arial Narrow" panose="020B0606020202030204" pitchFamily="34" charset="0"/>
              </a:rPr>
              <a:t>JSE = Probably about twice F/A-18, so: ~$2K-ish/hour to operate</a:t>
            </a:r>
          </a:p>
          <a:p>
            <a:pPr>
              <a:spcBef>
                <a:spcPts val="600"/>
              </a:spcBef>
            </a:pPr>
            <a:endParaRPr lang="en-US" sz="1000" dirty="0">
              <a:latin typeface="Arial Narrow" panose="020B0606020202030204" pitchFamily="34" charset="0"/>
            </a:endParaRPr>
          </a:p>
          <a:p>
            <a:pPr>
              <a:spcBef>
                <a:spcPts val="600"/>
              </a:spcBef>
            </a:pPr>
            <a:r>
              <a:rPr lang="en-US" sz="2000" dirty="0">
                <a:latin typeface="Arial Narrow" panose="020B0606020202030204" pitchFamily="34" charset="0"/>
              </a:rPr>
              <a:t>M1A2 Abrams SEPv3</a:t>
            </a:r>
            <a:r>
              <a:rPr lang="en-US" altLang="en-US" sz="2000" dirty="0">
                <a:latin typeface="Arial Narrow" panose="020B0606020202030204" pitchFamily="34" charset="0"/>
              </a:rPr>
              <a:t> / </a:t>
            </a:r>
            <a:r>
              <a:rPr lang="en-US" sz="2000" dirty="0">
                <a:latin typeface="Arial Narrow" panose="020B0606020202030204" pitchFamily="34" charset="0"/>
              </a:rPr>
              <a:t> Immersive Tactical Trainer (ITT)</a:t>
            </a:r>
          </a:p>
          <a:p>
            <a:pPr lvl="1">
              <a:spcBef>
                <a:spcPts val="600"/>
              </a:spcBef>
            </a:pPr>
            <a:r>
              <a:rPr lang="en-US" sz="1600" dirty="0">
                <a:latin typeface="Arial Narrow" panose="020B0606020202030204" pitchFamily="34" charset="0"/>
              </a:rPr>
              <a:t>M1A1 = ~19M per tank, 4 in crew, ~$450/hour to drive</a:t>
            </a:r>
          </a:p>
          <a:p>
            <a:pPr lvl="1">
              <a:spcBef>
                <a:spcPts val="600"/>
              </a:spcBef>
            </a:pPr>
            <a:r>
              <a:rPr lang="en-US" sz="1600" dirty="0">
                <a:latin typeface="Arial Narrow" panose="020B0606020202030204" pitchFamily="34" charset="0"/>
              </a:rPr>
              <a:t>ITT = ~$4M per trainer, Probably about ~$30/hour to operate</a:t>
            </a:r>
          </a:p>
          <a:p>
            <a:pPr>
              <a:spcBef>
                <a:spcPts val="600"/>
              </a:spcBef>
            </a:pPr>
            <a:endParaRPr lang="en-US" sz="1000" dirty="0">
              <a:latin typeface="Arial Narrow" panose="020B0606020202030204" pitchFamily="34" charset="0"/>
            </a:endParaRPr>
          </a:p>
          <a:p>
            <a:pPr>
              <a:spcBef>
                <a:spcPts val="600"/>
              </a:spcBef>
            </a:pPr>
            <a:r>
              <a:rPr lang="en-US" sz="2000" dirty="0">
                <a:latin typeface="Arial Narrow" panose="020B0606020202030204" pitchFamily="34" charset="0"/>
              </a:rPr>
              <a:t>CVN-78 / Kongsberg Polaris V2 Simulator</a:t>
            </a:r>
          </a:p>
          <a:p>
            <a:pPr lvl="1">
              <a:spcBef>
                <a:spcPts val="600"/>
              </a:spcBef>
            </a:pPr>
            <a:r>
              <a:rPr lang="en-US" sz="1600" dirty="0">
                <a:latin typeface="Arial Narrow" panose="020B0606020202030204" pitchFamily="34" charset="0"/>
              </a:rPr>
              <a:t>CVN-78 = ~$13.3B, ~4500 in crew, ~$300K/hour to operate</a:t>
            </a:r>
          </a:p>
          <a:p>
            <a:pPr lvl="1">
              <a:spcBef>
                <a:spcPts val="600"/>
              </a:spcBef>
            </a:pPr>
            <a:r>
              <a:rPr lang="en-US" altLang="en-US" sz="1600" dirty="0">
                <a:latin typeface="Arial Narrow" panose="020B0606020202030204" pitchFamily="34" charset="0"/>
              </a:rPr>
              <a:t>KPV2S = Perhaps ~$5M-ish per trainer, ~$250/hour to operate</a:t>
            </a:r>
          </a:p>
          <a:p>
            <a:pPr>
              <a:spcBef>
                <a:spcPts val="600"/>
              </a:spcBef>
            </a:pPr>
            <a:endParaRPr lang="en-US" altLang="en-US" sz="1000" dirty="0">
              <a:latin typeface="Arial Narrow" panose="020B0606020202030204" pitchFamily="34" charset="0"/>
            </a:endParaRPr>
          </a:p>
          <a:p>
            <a:pPr>
              <a:spcBef>
                <a:spcPts val="600"/>
              </a:spcBef>
            </a:pPr>
            <a:r>
              <a:rPr lang="en-US" altLang="en-US" sz="2000" dirty="0">
                <a:latin typeface="Arial Narrow" panose="020B0606020202030204" pitchFamily="34" charset="0"/>
              </a:rPr>
              <a:t>ROI</a:t>
            </a:r>
          </a:p>
          <a:p>
            <a:pPr lvl="1">
              <a:spcBef>
                <a:spcPts val="600"/>
              </a:spcBef>
            </a:pPr>
            <a:r>
              <a:rPr lang="en-US" altLang="en-US" sz="1600" dirty="0">
                <a:latin typeface="Arial Narrow" panose="020B0606020202030204" pitchFamily="34" charset="0"/>
              </a:rPr>
              <a:t>Cost, Personnel Risk, Embarrassment… </a:t>
            </a:r>
          </a:p>
          <a:p>
            <a:pPr lvl="1">
              <a:spcBef>
                <a:spcPts val="600"/>
              </a:spcBef>
            </a:pPr>
            <a:r>
              <a:rPr lang="en-US" sz="1600" dirty="0">
                <a:latin typeface="Arial Narrow" panose="020B0606020202030204" pitchFamily="34" charset="0"/>
              </a:rPr>
              <a:t>CVN-78 / Kongsberg Polaris V2 Simulator Wins!</a:t>
            </a:r>
            <a:endParaRPr lang="en-US" altLang="en-US" sz="1600" dirty="0">
              <a:latin typeface="Arial Narrow" panose="020B0606020202030204" pitchFamily="34" charset="0"/>
            </a:endParaRPr>
          </a:p>
          <a:p>
            <a:pPr lvl="1">
              <a:spcBef>
                <a:spcPts val="600"/>
              </a:spcBef>
            </a:pPr>
            <a:endParaRPr lang="en-US" altLang="en-US" sz="1600" dirty="0">
              <a:latin typeface="Arial Narrow" panose="020B0606020202030204" pitchFamily="34" charset="0"/>
            </a:endParaRPr>
          </a:p>
        </p:txBody>
      </p:sp>
      <p:sp>
        <p:nvSpPr>
          <p:cNvPr id="5" name="TextBox 4">
            <a:extLst>
              <a:ext uri="{FF2B5EF4-FFF2-40B4-BE49-F238E27FC236}">
                <a16:creationId xmlns:a16="http://schemas.microsoft.com/office/drawing/2014/main" id="{C2FED6EF-8D79-323E-CBC8-E678A2E13185}"/>
              </a:ext>
            </a:extLst>
          </p:cNvPr>
          <p:cNvSpPr txBox="1"/>
          <p:nvPr/>
        </p:nvSpPr>
        <p:spPr>
          <a:xfrm>
            <a:off x="253973" y="2720026"/>
            <a:ext cx="2067879" cy="153888"/>
          </a:xfrm>
          <a:prstGeom prst="rect">
            <a:avLst/>
          </a:prstGeom>
          <a:noFill/>
        </p:spPr>
        <p:txBody>
          <a:bodyPr wrap="square">
            <a:spAutoFit/>
          </a:bodyPr>
          <a:lstStyle/>
          <a:p>
            <a:r>
              <a:rPr lang="en-US" sz="400" dirty="0"/>
              <a:t>https://www.af.mil/About-Us/Fact-Sheets/Display/Article/478441/f-35a-lightning-ii/</a:t>
            </a:r>
          </a:p>
        </p:txBody>
      </p:sp>
      <p:pic>
        <p:nvPicPr>
          <p:cNvPr id="53" name="Picture 52" descr="A fighter jet flying in the sky&#10;&#10;AI-generated content may be incorrect.">
            <a:extLst>
              <a:ext uri="{FF2B5EF4-FFF2-40B4-BE49-F238E27FC236}">
                <a16:creationId xmlns:a16="http://schemas.microsoft.com/office/drawing/2014/main" id="{575B9E8D-8934-87CC-A823-96BFFA6546B2}"/>
              </a:ext>
            </a:extLst>
          </p:cNvPr>
          <p:cNvPicPr>
            <a:picLocks noChangeAspect="1"/>
          </p:cNvPicPr>
          <p:nvPr/>
        </p:nvPicPr>
        <p:blipFill>
          <a:blip r:embed="rId2" cstate="print">
            <a:extLst>
              <a:ext uri="{28A0092B-C50C-407E-A947-70E740481C1C}">
                <a14:useLocalDpi xmlns:a14="http://schemas.microsoft.com/office/drawing/2010/main" val="0"/>
              </a:ext>
            </a:extLst>
          </a:blip>
          <a:srcRect l="13428" t="19237" r="12519" b="22065"/>
          <a:stretch>
            <a:fillRect/>
          </a:stretch>
        </p:blipFill>
        <p:spPr>
          <a:xfrm>
            <a:off x="225837" y="1538267"/>
            <a:ext cx="2227667" cy="1174749"/>
          </a:xfrm>
          <a:prstGeom prst="rect">
            <a:avLst/>
          </a:prstGeom>
        </p:spPr>
      </p:pic>
      <p:sp>
        <p:nvSpPr>
          <p:cNvPr id="55" name="TextBox 54">
            <a:extLst>
              <a:ext uri="{FF2B5EF4-FFF2-40B4-BE49-F238E27FC236}">
                <a16:creationId xmlns:a16="http://schemas.microsoft.com/office/drawing/2014/main" id="{DB071778-4862-C93A-0BC4-F9004FD15AD7}"/>
              </a:ext>
            </a:extLst>
          </p:cNvPr>
          <p:cNvSpPr txBox="1"/>
          <p:nvPr/>
        </p:nvSpPr>
        <p:spPr>
          <a:xfrm>
            <a:off x="3017156" y="2771384"/>
            <a:ext cx="1904501" cy="215444"/>
          </a:xfrm>
          <a:prstGeom prst="rect">
            <a:avLst/>
          </a:prstGeom>
          <a:noFill/>
        </p:spPr>
        <p:txBody>
          <a:bodyPr wrap="square">
            <a:spAutoFit/>
          </a:bodyPr>
          <a:lstStyle/>
          <a:p>
            <a:r>
              <a:rPr lang="en-US" sz="400" dirty="0"/>
              <a:t>https://www.flightglobal.com/fixed-wing/true-sense-of-fear-us-military-expands-pilot-training-at-virtual-test-range-created-for-f-35/157737.article</a:t>
            </a:r>
          </a:p>
        </p:txBody>
      </p:sp>
      <p:pic>
        <p:nvPicPr>
          <p:cNvPr id="57" name="Picture 56" descr="A pilot in a cockpit of a military aircraft&#10;&#10;AI-generated content may be incorrect.">
            <a:extLst>
              <a:ext uri="{FF2B5EF4-FFF2-40B4-BE49-F238E27FC236}">
                <a16:creationId xmlns:a16="http://schemas.microsoft.com/office/drawing/2014/main" id="{36307919-F29C-A43A-D5BF-5BAAFA07E1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5468" y="1538267"/>
            <a:ext cx="2067878" cy="1233117"/>
          </a:xfrm>
          <a:prstGeom prst="rect">
            <a:avLst/>
          </a:prstGeom>
        </p:spPr>
      </p:pic>
      <p:sp>
        <p:nvSpPr>
          <p:cNvPr id="59" name="TextBox 58">
            <a:extLst>
              <a:ext uri="{FF2B5EF4-FFF2-40B4-BE49-F238E27FC236}">
                <a16:creationId xmlns:a16="http://schemas.microsoft.com/office/drawing/2014/main" id="{688E28DE-C407-60A8-0267-BC71F0B3F889}"/>
              </a:ext>
            </a:extLst>
          </p:cNvPr>
          <p:cNvSpPr txBox="1"/>
          <p:nvPr/>
        </p:nvSpPr>
        <p:spPr>
          <a:xfrm>
            <a:off x="2933226" y="4216328"/>
            <a:ext cx="2322946" cy="215444"/>
          </a:xfrm>
          <a:prstGeom prst="rect">
            <a:avLst/>
          </a:prstGeom>
          <a:noFill/>
        </p:spPr>
        <p:txBody>
          <a:bodyPr wrap="square">
            <a:spAutoFit/>
          </a:bodyPr>
          <a:lstStyle/>
          <a:p>
            <a:r>
              <a:rPr lang="en-US" sz="400" dirty="0"/>
              <a:t>https://www.defenceconnect.com.au/land/13195-production-commences-on-advanced-abrams-tank-simulators</a:t>
            </a:r>
          </a:p>
        </p:txBody>
      </p:sp>
      <p:pic>
        <p:nvPicPr>
          <p:cNvPr id="61" name="Picture 60" descr="A room with a model of a military building&#10;&#10;AI-generated content may be incorrect.">
            <a:extLst>
              <a:ext uri="{FF2B5EF4-FFF2-40B4-BE49-F238E27FC236}">
                <a16:creationId xmlns:a16="http://schemas.microsoft.com/office/drawing/2014/main" id="{15CEAAEC-76C7-73E0-D4B3-3B80084E33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5468" y="3103069"/>
            <a:ext cx="2067878" cy="1122526"/>
          </a:xfrm>
          <a:prstGeom prst="rect">
            <a:avLst/>
          </a:prstGeom>
        </p:spPr>
      </p:pic>
      <p:sp>
        <p:nvSpPr>
          <p:cNvPr id="65" name="TextBox 64">
            <a:extLst>
              <a:ext uri="{FF2B5EF4-FFF2-40B4-BE49-F238E27FC236}">
                <a16:creationId xmlns:a16="http://schemas.microsoft.com/office/drawing/2014/main" id="{B015E43D-5A5C-B3BC-BD78-57CCED1219A1}"/>
              </a:ext>
            </a:extLst>
          </p:cNvPr>
          <p:cNvSpPr txBox="1"/>
          <p:nvPr/>
        </p:nvSpPr>
        <p:spPr>
          <a:xfrm>
            <a:off x="303556" y="4247106"/>
            <a:ext cx="2149948" cy="153888"/>
          </a:xfrm>
          <a:prstGeom prst="rect">
            <a:avLst/>
          </a:prstGeom>
          <a:noFill/>
        </p:spPr>
        <p:txBody>
          <a:bodyPr wrap="square">
            <a:spAutoFit/>
          </a:bodyPr>
          <a:lstStyle/>
          <a:p>
            <a:r>
              <a:rPr lang="en-US" sz="400" dirty="0"/>
              <a:t>https://marvingroup.com/story/m1a2-abrams-modernization/</a:t>
            </a:r>
          </a:p>
        </p:txBody>
      </p:sp>
      <p:pic>
        <p:nvPicPr>
          <p:cNvPr id="67" name="Picture 66" descr="A military tank on a road&#10;&#10;AI-generated content may be incorrect.">
            <a:extLst>
              <a:ext uri="{FF2B5EF4-FFF2-40B4-BE49-F238E27FC236}">
                <a16:creationId xmlns:a16="http://schemas.microsoft.com/office/drawing/2014/main" id="{F762F90A-5F71-3063-3C97-4F6464945C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37" y="3041579"/>
            <a:ext cx="2227667" cy="1174749"/>
          </a:xfrm>
          <a:prstGeom prst="rect">
            <a:avLst/>
          </a:prstGeom>
        </p:spPr>
      </p:pic>
      <p:sp>
        <p:nvSpPr>
          <p:cNvPr id="71" name="TextBox 70">
            <a:extLst>
              <a:ext uri="{FF2B5EF4-FFF2-40B4-BE49-F238E27FC236}">
                <a16:creationId xmlns:a16="http://schemas.microsoft.com/office/drawing/2014/main" id="{3DDAF4A0-080C-9B15-7BEA-83BEFFD2D16C}"/>
              </a:ext>
            </a:extLst>
          </p:cNvPr>
          <p:cNvSpPr txBox="1"/>
          <p:nvPr/>
        </p:nvSpPr>
        <p:spPr>
          <a:xfrm>
            <a:off x="2864630" y="5722828"/>
            <a:ext cx="2249055" cy="153888"/>
          </a:xfrm>
          <a:prstGeom prst="rect">
            <a:avLst/>
          </a:prstGeom>
          <a:noFill/>
        </p:spPr>
        <p:txBody>
          <a:bodyPr wrap="square">
            <a:spAutoFit/>
          </a:bodyPr>
          <a:lstStyle/>
          <a:p>
            <a:r>
              <a:rPr lang="en-US" sz="400" dirty="0"/>
              <a:t>https://www.facebook.com/photo/?fbid=3246720392083077&amp;set=pcb.3246720795416370</a:t>
            </a:r>
          </a:p>
        </p:txBody>
      </p:sp>
      <p:pic>
        <p:nvPicPr>
          <p:cNvPr id="73" name="Picture 72" descr="A control room with screens and a view of the ocean&#10;&#10;AI-generated content may be incorrect.">
            <a:extLst>
              <a:ext uri="{FF2B5EF4-FFF2-40B4-BE49-F238E27FC236}">
                <a16:creationId xmlns:a16="http://schemas.microsoft.com/office/drawing/2014/main" id="{7ABB3724-7175-0C34-35D9-494D104D7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3226" y="4559901"/>
            <a:ext cx="2111864" cy="1139473"/>
          </a:xfrm>
          <a:prstGeom prst="rect">
            <a:avLst/>
          </a:prstGeom>
        </p:spPr>
      </p:pic>
      <p:sp>
        <p:nvSpPr>
          <p:cNvPr id="75" name="TextBox 74">
            <a:extLst>
              <a:ext uri="{FF2B5EF4-FFF2-40B4-BE49-F238E27FC236}">
                <a16:creationId xmlns:a16="http://schemas.microsoft.com/office/drawing/2014/main" id="{87D4974B-373C-C3D7-929E-6C185F7E700A}"/>
              </a:ext>
            </a:extLst>
          </p:cNvPr>
          <p:cNvSpPr txBox="1"/>
          <p:nvPr/>
        </p:nvSpPr>
        <p:spPr>
          <a:xfrm>
            <a:off x="254453" y="5799772"/>
            <a:ext cx="2762703" cy="153888"/>
          </a:xfrm>
          <a:prstGeom prst="rect">
            <a:avLst/>
          </a:prstGeom>
          <a:noFill/>
        </p:spPr>
        <p:txBody>
          <a:bodyPr wrap="square">
            <a:spAutoFit/>
          </a:bodyPr>
          <a:lstStyle/>
          <a:p>
            <a:r>
              <a:rPr lang="en-US" sz="400" dirty="0"/>
              <a:t>https://www.seaforces.org/usnships/cvn/CVN-78-USS-Gerald-R-Ford.htm</a:t>
            </a:r>
          </a:p>
        </p:txBody>
      </p:sp>
      <p:pic>
        <p:nvPicPr>
          <p:cNvPr id="77" name="Picture 76" descr="A large military ship with many airplanes on the deck&#10;&#10;AI-generated content may be incorrect.">
            <a:extLst>
              <a:ext uri="{FF2B5EF4-FFF2-40B4-BE49-F238E27FC236}">
                <a16:creationId xmlns:a16="http://schemas.microsoft.com/office/drawing/2014/main" id="{78D03397-536F-92F1-1181-18484AF251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838" y="4548079"/>
            <a:ext cx="2227666" cy="1174749"/>
          </a:xfrm>
          <a:prstGeom prst="rect">
            <a:avLst/>
          </a:prstGeom>
        </p:spPr>
      </p:pic>
      <p:sp>
        <p:nvSpPr>
          <p:cNvPr id="4" name="TextBox 3">
            <a:extLst>
              <a:ext uri="{FF2B5EF4-FFF2-40B4-BE49-F238E27FC236}">
                <a16:creationId xmlns:a16="http://schemas.microsoft.com/office/drawing/2014/main" id="{3214BF85-8FE4-ED3F-70F4-25292A179AC7}"/>
              </a:ext>
            </a:extLst>
          </p:cNvPr>
          <p:cNvSpPr txBox="1"/>
          <p:nvPr/>
        </p:nvSpPr>
        <p:spPr>
          <a:xfrm>
            <a:off x="819797" y="1036536"/>
            <a:ext cx="971741" cy="461665"/>
          </a:xfrm>
          <a:prstGeom prst="rect">
            <a:avLst/>
          </a:prstGeom>
          <a:noFill/>
        </p:spPr>
        <p:txBody>
          <a:bodyPr wrap="none" rtlCol="0">
            <a:spAutoFit/>
          </a:bodyPr>
          <a:lstStyle/>
          <a:p>
            <a:r>
              <a:rPr lang="en-US" sz="2400" i="1" dirty="0">
                <a:latin typeface="Arial Black" panose="020B0A04020102020204" pitchFamily="34" charset="0"/>
              </a:rPr>
              <a:t>LIVE</a:t>
            </a:r>
          </a:p>
        </p:txBody>
      </p:sp>
      <p:sp>
        <p:nvSpPr>
          <p:cNvPr id="6" name="TextBox 5">
            <a:extLst>
              <a:ext uri="{FF2B5EF4-FFF2-40B4-BE49-F238E27FC236}">
                <a16:creationId xmlns:a16="http://schemas.microsoft.com/office/drawing/2014/main" id="{7F7DD0FD-9145-2691-683C-A48D39300975}"/>
              </a:ext>
            </a:extLst>
          </p:cNvPr>
          <p:cNvSpPr txBox="1"/>
          <p:nvPr/>
        </p:nvSpPr>
        <p:spPr>
          <a:xfrm>
            <a:off x="3521042" y="1053148"/>
            <a:ext cx="817853" cy="461665"/>
          </a:xfrm>
          <a:prstGeom prst="rect">
            <a:avLst/>
          </a:prstGeom>
          <a:noFill/>
        </p:spPr>
        <p:txBody>
          <a:bodyPr wrap="none" rtlCol="0">
            <a:spAutoFit/>
          </a:bodyPr>
          <a:lstStyle/>
          <a:p>
            <a:r>
              <a:rPr lang="en-US" sz="2400" i="1" dirty="0">
                <a:latin typeface="Arial Black" panose="020B0A04020102020204" pitchFamily="34" charset="0"/>
              </a:rPr>
              <a:t>SIM</a:t>
            </a:r>
          </a:p>
        </p:txBody>
      </p:sp>
    </p:spTree>
    <p:extLst>
      <p:ext uri="{BB962C8B-B14F-4D97-AF65-F5344CB8AC3E}">
        <p14:creationId xmlns:p14="http://schemas.microsoft.com/office/powerpoint/2010/main" val="3223274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91C6E-1303-C87E-30E5-783DA5C8C3B7}"/>
              </a:ext>
            </a:extLst>
          </p:cNvPr>
          <p:cNvSpPr>
            <a:spLocks noGrp="1"/>
          </p:cNvSpPr>
          <p:nvPr>
            <p:ph type="title"/>
          </p:nvPr>
        </p:nvSpPr>
        <p:spPr>
          <a:xfrm>
            <a:off x="1179493" y="0"/>
            <a:ext cx="8146074" cy="795130"/>
          </a:xfrm>
        </p:spPr>
        <p:txBody>
          <a:bodyPr/>
          <a:lstStyle/>
          <a:p>
            <a:r>
              <a:rPr lang="en-US" dirty="0"/>
              <a:t>AAW Example of M&amp;S Value Assessments</a:t>
            </a:r>
          </a:p>
        </p:txBody>
      </p:sp>
      <p:sp>
        <p:nvSpPr>
          <p:cNvPr id="3" name="Content Placeholder 2">
            <a:extLst>
              <a:ext uri="{FF2B5EF4-FFF2-40B4-BE49-F238E27FC236}">
                <a16:creationId xmlns:a16="http://schemas.microsoft.com/office/drawing/2014/main" id="{F45106C3-B35B-D4B5-25D9-370580FC968F}"/>
              </a:ext>
            </a:extLst>
          </p:cNvPr>
          <p:cNvSpPr>
            <a:spLocks noGrp="1"/>
          </p:cNvSpPr>
          <p:nvPr>
            <p:ph sz="quarter" idx="11"/>
          </p:nvPr>
        </p:nvSpPr>
        <p:spPr>
          <a:xfrm>
            <a:off x="496650" y="1048189"/>
            <a:ext cx="8212344" cy="5272675"/>
          </a:xfrm>
        </p:spPr>
        <p:txBody>
          <a:bodyPr/>
          <a:lstStyle/>
          <a:p>
            <a:pPr>
              <a:spcBef>
                <a:spcPts val="600"/>
              </a:spcBef>
            </a:pPr>
            <a:r>
              <a:rPr lang="en-US" altLang="en-US" sz="1800" dirty="0">
                <a:latin typeface="Arial Narrow" panose="020B0606020202030204" pitchFamily="34" charset="0"/>
              </a:rPr>
              <a:t>“AIM-9X is built around the existing AIM-9 rocket motor and warhead and incorporates a new imaging infrared array for the seeker and a new fin design that integrates vector thrust control for maneuvering.”</a:t>
            </a:r>
            <a:r>
              <a:rPr lang="en-US" altLang="en-US" sz="1800" baseline="30000" dirty="0">
                <a:latin typeface="Arial Narrow" panose="020B0606020202030204" pitchFamily="34" charset="0"/>
              </a:rPr>
              <a:t>1</a:t>
            </a:r>
          </a:p>
          <a:p>
            <a:pPr>
              <a:spcBef>
                <a:spcPts val="600"/>
              </a:spcBef>
            </a:pPr>
            <a:r>
              <a:rPr lang="en-US" altLang="en-US" sz="1800" dirty="0">
                <a:latin typeface="Arial Narrow" panose="020B0606020202030204" pitchFamily="34" charset="0"/>
              </a:rPr>
              <a:t>Simulation reduces the number of live missile tests and helps avoid the cost of program delays incurred by test failures.  </a:t>
            </a:r>
          </a:p>
          <a:p>
            <a:pPr>
              <a:spcBef>
                <a:spcPts val="600"/>
              </a:spcBef>
            </a:pPr>
            <a:r>
              <a:rPr lang="en-US" altLang="en-US" sz="1800" dirty="0">
                <a:latin typeface="Arial Narrow" panose="020B0606020202030204" pitchFamily="34" charset="0"/>
              </a:rPr>
              <a:t>The AIM-9X program, assumed $1 million per test firing and a two-month delay per flight test failure.</a:t>
            </a:r>
            <a:r>
              <a:rPr lang="en-US" altLang="en-US" sz="1800" baseline="30000" dirty="0">
                <a:latin typeface="Arial Narrow" panose="020B0606020202030204" pitchFamily="34" charset="0"/>
              </a:rPr>
              <a:t>2</a:t>
            </a:r>
          </a:p>
          <a:p>
            <a:pPr>
              <a:spcBef>
                <a:spcPts val="600"/>
              </a:spcBef>
            </a:pPr>
            <a:r>
              <a:rPr lang="en-US" altLang="en-US" sz="1800" dirty="0">
                <a:latin typeface="Arial Narrow" panose="020B0606020202030204" pitchFamily="34" charset="0"/>
              </a:rPr>
              <a:t>Upper Right Figure - </a:t>
            </a:r>
            <a:r>
              <a:rPr lang="en-US" altLang="en-US" sz="1800" i="1" dirty="0">
                <a:latin typeface="Arial Narrow" panose="020B0606020202030204" pitchFamily="34" charset="0"/>
              </a:rPr>
              <a:t>Then</a:t>
            </a:r>
            <a:r>
              <a:rPr lang="en-US" altLang="en-US" sz="1800" i="1" baseline="30000" dirty="0">
                <a:latin typeface="Arial Narrow" panose="020B0606020202030204" pitchFamily="34" charset="0"/>
              </a:rPr>
              <a:t>1</a:t>
            </a:r>
          </a:p>
          <a:p>
            <a:pPr lvl="1">
              <a:spcBef>
                <a:spcPts val="600"/>
              </a:spcBef>
            </a:pPr>
            <a:r>
              <a:rPr lang="en-US" altLang="en-US" sz="1400" dirty="0">
                <a:latin typeface="Arial Narrow" panose="020B0606020202030204" pitchFamily="34" charset="0"/>
              </a:rPr>
              <a:t>Shows the total number of firings from research and development through OT&amp;E.  </a:t>
            </a:r>
          </a:p>
          <a:p>
            <a:pPr lvl="1">
              <a:spcBef>
                <a:spcPts val="600"/>
              </a:spcBef>
            </a:pPr>
            <a:r>
              <a:rPr lang="en-US" altLang="en-US" sz="1400" dirty="0">
                <a:latin typeface="Arial Narrow" panose="020B0606020202030204" pitchFamily="34" charset="0"/>
              </a:rPr>
              <a:t>The downward trend was driven by cost and schedule. </a:t>
            </a:r>
          </a:p>
          <a:p>
            <a:pPr>
              <a:spcBef>
                <a:spcPts val="600"/>
              </a:spcBef>
            </a:pPr>
            <a:r>
              <a:rPr lang="en-US" altLang="en-US" sz="1800" dirty="0">
                <a:latin typeface="Arial Narrow" panose="020B0606020202030204" pitchFamily="34" charset="0"/>
              </a:rPr>
              <a:t>Lower Right Figure - </a:t>
            </a:r>
            <a:r>
              <a:rPr lang="en-US" altLang="en-US" sz="1800" i="1" dirty="0">
                <a:latin typeface="Arial Narrow" panose="020B0606020202030204" pitchFamily="34" charset="0"/>
              </a:rPr>
              <a:t>Now</a:t>
            </a:r>
            <a:r>
              <a:rPr lang="en-US" altLang="en-US" sz="1800" i="1" baseline="30000" dirty="0">
                <a:latin typeface="Arial Narrow" panose="020B0606020202030204" pitchFamily="34" charset="0"/>
              </a:rPr>
              <a:t>2</a:t>
            </a:r>
          </a:p>
          <a:p>
            <a:pPr lvl="1">
              <a:spcBef>
                <a:spcPts val="600"/>
              </a:spcBef>
            </a:pPr>
            <a:r>
              <a:rPr lang="en-US" altLang="en-US" sz="1400" dirty="0">
                <a:latin typeface="Arial Narrow" panose="020B0606020202030204" pitchFamily="34" charset="0"/>
              </a:rPr>
              <a:t>Shows data comparing actual Mach numbers vs. simulated Mach numbers at any time in a flight.  A total of about 2,000,000 data points are represented. The 90th percentile deviation (deviation from the 45-degree line) is less than three percent.</a:t>
            </a:r>
          </a:p>
          <a:p>
            <a:pPr>
              <a:spcBef>
                <a:spcPts val="600"/>
              </a:spcBef>
            </a:pPr>
            <a:r>
              <a:rPr lang="en-US" altLang="en-US" sz="1800" dirty="0">
                <a:latin typeface="Arial Narrow" panose="020B0606020202030204" pitchFamily="34" charset="0"/>
              </a:rPr>
              <a:t>Simulations maintained or increase the level of understanding of system performance even though the number of tests decreased.</a:t>
            </a:r>
          </a:p>
          <a:p>
            <a:pPr>
              <a:spcBef>
                <a:spcPts val="600"/>
              </a:spcBef>
            </a:pPr>
            <a:r>
              <a:rPr lang="en-US" altLang="en-US" sz="1800" dirty="0">
                <a:latin typeface="Arial Narrow" panose="020B0606020202030204" pitchFamily="34" charset="0"/>
              </a:rPr>
              <a:t>AKA, positive ROI!</a:t>
            </a:r>
          </a:p>
        </p:txBody>
      </p:sp>
      <p:sp>
        <p:nvSpPr>
          <p:cNvPr id="6" name="Rectangle 5">
            <a:extLst>
              <a:ext uri="{FF2B5EF4-FFF2-40B4-BE49-F238E27FC236}">
                <a16:creationId xmlns:a16="http://schemas.microsoft.com/office/drawing/2014/main" id="{D40A1F8D-8122-EDF0-1869-54B473B4BF5D}"/>
              </a:ext>
            </a:extLst>
          </p:cNvPr>
          <p:cNvSpPr/>
          <p:nvPr/>
        </p:nvSpPr>
        <p:spPr>
          <a:xfrm>
            <a:off x="2828241" y="6604084"/>
            <a:ext cx="5745484" cy="215444"/>
          </a:xfrm>
          <a:prstGeom prst="rect">
            <a:avLst/>
          </a:prstGeom>
        </p:spPr>
        <p:txBody>
          <a:bodyPr wrap="none">
            <a:spAutoFit/>
          </a:bodyPr>
          <a:lstStyle/>
          <a:p>
            <a:r>
              <a:rPr lang="en-US" altLang="en-US" sz="800" kern="0" dirty="0">
                <a:latin typeface="Arial Narrow" panose="020B0606020202030204" pitchFamily="34" charset="0"/>
              </a:rPr>
              <a:t>AAW: Air to Air Warfare, 1 - IDA AIM-9X: A Modeling &amp; Simulation Success Story, Research Summaries. 2 - ATFM&amp;S Final Report, 20 June 1995</a:t>
            </a:r>
            <a:endParaRPr lang="en-US" sz="800" dirty="0"/>
          </a:p>
        </p:txBody>
      </p:sp>
      <p:pic>
        <p:nvPicPr>
          <p:cNvPr id="5" name="Picture 4" descr="A graph showing the difference between a test and a test&#10;&#10;AI-generated content may be incorrect.">
            <a:extLst>
              <a:ext uri="{FF2B5EF4-FFF2-40B4-BE49-F238E27FC236}">
                <a16:creationId xmlns:a16="http://schemas.microsoft.com/office/drawing/2014/main" id="{17B05765-DD3D-0F15-6448-C79EF6522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0209" y="1048190"/>
            <a:ext cx="2977811" cy="2380810"/>
          </a:xfrm>
          <a:prstGeom prst="rect">
            <a:avLst/>
          </a:prstGeom>
        </p:spPr>
      </p:pic>
      <p:pic>
        <p:nvPicPr>
          <p:cNvPr id="53" name="Picture 52" descr="A graph showing a line of a rocket&#10;&#10;AI-generated content may be incorrect.">
            <a:extLst>
              <a:ext uri="{FF2B5EF4-FFF2-40B4-BE49-F238E27FC236}">
                <a16:creationId xmlns:a16="http://schemas.microsoft.com/office/drawing/2014/main" id="{7C59E9D5-6C94-6EDB-4FC7-594A9156F3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0209" y="3521614"/>
            <a:ext cx="3051791" cy="2799251"/>
          </a:xfrm>
          <a:prstGeom prst="rect">
            <a:avLst/>
          </a:prstGeom>
        </p:spPr>
      </p:pic>
    </p:spTree>
    <p:extLst>
      <p:ext uri="{BB962C8B-B14F-4D97-AF65-F5344CB8AC3E}">
        <p14:creationId xmlns:p14="http://schemas.microsoft.com/office/powerpoint/2010/main" val="1400535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93851-3DC3-BD81-0BD0-22A915A4FF65}"/>
              </a:ext>
            </a:extLst>
          </p:cNvPr>
          <p:cNvSpPr>
            <a:spLocks noGrp="1"/>
          </p:cNvSpPr>
          <p:nvPr>
            <p:ph type="title"/>
          </p:nvPr>
        </p:nvSpPr>
        <p:spPr/>
        <p:txBody>
          <a:bodyPr/>
          <a:lstStyle/>
          <a:p>
            <a:r>
              <a:rPr lang="en-US" dirty="0"/>
              <a:t>Digital Twin Example</a:t>
            </a:r>
          </a:p>
        </p:txBody>
      </p:sp>
      <p:sp>
        <p:nvSpPr>
          <p:cNvPr id="3" name="Content Placeholder 2">
            <a:extLst>
              <a:ext uri="{FF2B5EF4-FFF2-40B4-BE49-F238E27FC236}">
                <a16:creationId xmlns:a16="http://schemas.microsoft.com/office/drawing/2014/main" id="{FF20AD43-25B1-C944-7128-563AC058A4E4}"/>
              </a:ext>
            </a:extLst>
          </p:cNvPr>
          <p:cNvSpPr>
            <a:spLocks noGrp="1"/>
          </p:cNvSpPr>
          <p:nvPr>
            <p:ph sz="quarter" idx="11"/>
          </p:nvPr>
        </p:nvSpPr>
        <p:spPr>
          <a:xfrm>
            <a:off x="470693" y="1210000"/>
            <a:ext cx="11250613" cy="4668285"/>
          </a:xfrm>
        </p:spPr>
        <p:txBody>
          <a:bodyPr anchor="t"/>
          <a:lstStyle/>
          <a:p>
            <a:r>
              <a:rPr lang="en-US" dirty="0"/>
              <a:t>You have a development project that requires prototyping.  Previous methods have required constructing 3 physical prototypes at a cost of $250K each. </a:t>
            </a:r>
          </a:p>
          <a:p>
            <a:endParaRPr lang="en-US" sz="1100" dirty="0"/>
          </a:p>
          <a:p>
            <a:r>
              <a:rPr lang="en-US" dirty="0"/>
              <a:t>There is an option now to build a Digital Twin of the prototype which costs $80K per model and there is a $200K initial investment in the modeling tools, etc. </a:t>
            </a:r>
          </a:p>
          <a:p>
            <a:endParaRPr lang="en-US" sz="1100" dirty="0"/>
          </a:p>
          <a:p>
            <a:r>
              <a:rPr lang="en-US" dirty="0"/>
              <a:t>It is believed that the time to prototype with the digital twin is 3 months vs 6 months with all physical prototypes and each month of acceleration in the project saves $100K per month.  </a:t>
            </a:r>
          </a:p>
          <a:p>
            <a:endParaRPr lang="en-US" sz="1100" dirty="0"/>
          </a:p>
          <a:p>
            <a:r>
              <a:rPr lang="en-US" dirty="0"/>
              <a:t>What is the best method and what is the ROI?</a:t>
            </a:r>
          </a:p>
        </p:txBody>
      </p:sp>
    </p:spTree>
    <p:extLst>
      <p:ext uri="{BB962C8B-B14F-4D97-AF65-F5344CB8AC3E}">
        <p14:creationId xmlns:p14="http://schemas.microsoft.com/office/powerpoint/2010/main" val="1424592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0BFE-2896-343B-03DF-2390BAAE327C}"/>
              </a:ext>
            </a:extLst>
          </p:cNvPr>
          <p:cNvSpPr>
            <a:spLocks noGrp="1"/>
          </p:cNvSpPr>
          <p:nvPr>
            <p:ph type="title"/>
          </p:nvPr>
        </p:nvSpPr>
        <p:spPr/>
        <p:txBody>
          <a:bodyPr/>
          <a:lstStyle/>
          <a:p>
            <a:r>
              <a:rPr lang="en-US" dirty="0"/>
              <a:t>Digital Twin ROI Calculations</a:t>
            </a:r>
          </a:p>
        </p:txBody>
      </p:sp>
      <p:sp>
        <p:nvSpPr>
          <p:cNvPr id="3" name="Content Placeholder 2">
            <a:extLst>
              <a:ext uri="{FF2B5EF4-FFF2-40B4-BE49-F238E27FC236}">
                <a16:creationId xmlns:a16="http://schemas.microsoft.com/office/drawing/2014/main" id="{AAFE5250-7F60-6C4C-27D9-79E72B37C5F4}"/>
              </a:ext>
            </a:extLst>
          </p:cNvPr>
          <p:cNvSpPr>
            <a:spLocks noGrp="1"/>
          </p:cNvSpPr>
          <p:nvPr>
            <p:ph sz="quarter" idx="11"/>
          </p:nvPr>
        </p:nvSpPr>
        <p:spPr/>
        <p:txBody>
          <a:bodyPr anchor="ctr"/>
          <a:lstStyle/>
          <a:p>
            <a:r>
              <a:rPr lang="en-US" sz="2600" dirty="0"/>
              <a:t>We will assume the same return in both cases (Return = prototype for project)</a:t>
            </a:r>
          </a:p>
          <a:p>
            <a:r>
              <a:rPr lang="en-US" sz="2600" dirty="0"/>
              <a:t>Previous Method Cost:</a:t>
            </a:r>
          </a:p>
          <a:p>
            <a:pPr marL="914400" lvl="1" indent="-457200"/>
            <a:r>
              <a:rPr lang="en-US" sz="2200" dirty="0"/>
              <a:t>3 Physical models at $250K each = $750K</a:t>
            </a:r>
          </a:p>
          <a:p>
            <a:pPr marL="914400" lvl="1" indent="-457200"/>
            <a:r>
              <a:rPr lang="en-US" sz="2200" dirty="0"/>
              <a:t>6 months of effort at $100K per month = $600K</a:t>
            </a:r>
          </a:p>
          <a:p>
            <a:r>
              <a:rPr lang="en-US" sz="2600" dirty="0"/>
              <a:t>Digital Twin Cost:</a:t>
            </a:r>
          </a:p>
          <a:p>
            <a:pPr marL="914400" lvl="1" indent="-457200"/>
            <a:r>
              <a:rPr lang="en-US" sz="2200" dirty="0"/>
              <a:t>1 Physical model at $250K = $250K</a:t>
            </a:r>
          </a:p>
          <a:p>
            <a:pPr marL="914400" lvl="1" indent="-457200"/>
            <a:r>
              <a:rPr lang="en-US" sz="2200" dirty="0"/>
              <a:t>1 Digital Twin model at $80K = $80K</a:t>
            </a:r>
          </a:p>
          <a:p>
            <a:pPr marL="914400" lvl="1" indent="-457200"/>
            <a:r>
              <a:rPr lang="en-US" sz="2200" dirty="0"/>
              <a:t>Digital Twin Toolbox = $200K</a:t>
            </a:r>
          </a:p>
          <a:p>
            <a:pPr marL="914400" lvl="1" indent="-457200"/>
            <a:r>
              <a:rPr lang="en-US" sz="2200" dirty="0"/>
              <a:t>3 month of effort = $300K	</a:t>
            </a:r>
          </a:p>
          <a:p>
            <a:r>
              <a:rPr lang="en-US" sz="2600" dirty="0"/>
              <a:t>ROI of Digital Twin Toolbox = (1,350-830)/200 = 2.6 or 260%</a:t>
            </a:r>
          </a:p>
          <a:p>
            <a:r>
              <a:rPr lang="en-US" sz="2600" dirty="0"/>
              <a:t>Does not factor in re-use of the toolbox and perhaps re-use of the digital twin</a:t>
            </a:r>
          </a:p>
        </p:txBody>
      </p:sp>
      <p:sp>
        <p:nvSpPr>
          <p:cNvPr id="4" name="TextBox 3">
            <a:extLst>
              <a:ext uri="{FF2B5EF4-FFF2-40B4-BE49-F238E27FC236}">
                <a16:creationId xmlns:a16="http://schemas.microsoft.com/office/drawing/2014/main" id="{8C450F57-5270-9CD8-1A2C-48E2AEADB13C}"/>
              </a:ext>
            </a:extLst>
          </p:cNvPr>
          <p:cNvSpPr txBox="1"/>
          <p:nvPr/>
        </p:nvSpPr>
        <p:spPr>
          <a:xfrm>
            <a:off x="7603589" y="2018714"/>
            <a:ext cx="3545058" cy="461665"/>
          </a:xfrm>
          <a:prstGeom prst="rect">
            <a:avLst/>
          </a:prstGeom>
          <a:noFill/>
          <a:ln w="12700">
            <a:solidFill>
              <a:srgbClr val="0033CC"/>
            </a:solidFill>
          </a:ln>
        </p:spPr>
        <p:txBody>
          <a:bodyPr wrap="square" rtlCol="0">
            <a:spAutoFit/>
          </a:bodyPr>
          <a:lstStyle/>
          <a:p>
            <a:r>
              <a:rPr lang="en-US" sz="2400" dirty="0">
                <a:solidFill>
                  <a:srgbClr val="3366CC"/>
                </a:solidFill>
              </a:rPr>
              <a:t>TOTAL COST = $1,350K</a:t>
            </a:r>
          </a:p>
        </p:txBody>
      </p:sp>
      <p:sp>
        <p:nvSpPr>
          <p:cNvPr id="5" name="TextBox 4">
            <a:extLst>
              <a:ext uri="{FF2B5EF4-FFF2-40B4-BE49-F238E27FC236}">
                <a16:creationId xmlns:a16="http://schemas.microsoft.com/office/drawing/2014/main" id="{B34B2D0D-3433-AC16-D535-467E6CB1945C}"/>
              </a:ext>
            </a:extLst>
          </p:cNvPr>
          <p:cNvSpPr txBox="1"/>
          <p:nvPr/>
        </p:nvSpPr>
        <p:spPr>
          <a:xfrm>
            <a:off x="7603589" y="3915957"/>
            <a:ext cx="3545058" cy="461665"/>
          </a:xfrm>
          <a:prstGeom prst="rect">
            <a:avLst/>
          </a:prstGeom>
          <a:noFill/>
          <a:ln w="12700">
            <a:solidFill>
              <a:schemeClr val="accent5">
                <a:lumMod val="25000"/>
              </a:schemeClr>
            </a:solidFill>
          </a:ln>
        </p:spPr>
        <p:txBody>
          <a:bodyPr wrap="square" rtlCol="0">
            <a:spAutoFit/>
          </a:bodyPr>
          <a:lstStyle/>
          <a:p>
            <a:r>
              <a:rPr lang="en-US" sz="2400" dirty="0">
                <a:solidFill>
                  <a:schemeClr val="accent5">
                    <a:lumMod val="25000"/>
                  </a:schemeClr>
                </a:solidFill>
              </a:rPr>
              <a:t>TOTAL COST = $830K</a:t>
            </a:r>
          </a:p>
        </p:txBody>
      </p:sp>
    </p:spTree>
    <p:extLst>
      <p:ext uri="{BB962C8B-B14F-4D97-AF65-F5344CB8AC3E}">
        <p14:creationId xmlns:p14="http://schemas.microsoft.com/office/powerpoint/2010/main" val="2131744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8ED5-75B8-4C2B-4C2A-9CE4CDE9608A}"/>
              </a:ext>
            </a:extLst>
          </p:cNvPr>
          <p:cNvSpPr>
            <a:spLocks noGrp="1"/>
          </p:cNvSpPr>
          <p:nvPr>
            <p:ph type="title"/>
          </p:nvPr>
        </p:nvSpPr>
        <p:spPr>
          <a:xfrm>
            <a:off x="138545" y="0"/>
            <a:ext cx="9675294" cy="795130"/>
          </a:xfrm>
        </p:spPr>
        <p:txBody>
          <a:bodyPr/>
          <a:lstStyle/>
          <a:p>
            <a:r>
              <a:rPr lang="en-US" sz="2400" dirty="0"/>
              <a:t>Moving Toward a Comprehensive Measure of M&amp;S Value</a:t>
            </a:r>
          </a:p>
        </p:txBody>
      </p:sp>
      <p:sp>
        <p:nvSpPr>
          <p:cNvPr id="3" name="Content Placeholder 2">
            <a:extLst>
              <a:ext uri="{FF2B5EF4-FFF2-40B4-BE49-F238E27FC236}">
                <a16:creationId xmlns:a16="http://schemas.microsoft.com/office/drawing/2014/main" id="{C719EEBC-56FA-C8DB-46F1-FBE7CB1A61F4}"/>
              </a:ext>
            </a:extLst>
          </p:cNvPr>
          <p:cNvSpPr>
            <a:spLocks noGrp="1"/>
          </p:cNvSpPr>
          <p:nvPr>
            <p:ph sz="quarter" idx="11"/>
          </p:nvPr>
        </p:nvSpPr>
        <p:spPr>
          <a:xfrm>
            <a:off x="6096000" y="929997"/>
            <a:ext cx="5929752" cy="4395393"/>
          </a:xfrm>
        </p:spPr>
        <p:txBody>
          <a:bodyPr/>
          <a:lstStyle/>
          <a:p>
            <a:pPr marL="228600" lvl="0" indent="-228600" eaLnBrk="0" hangingPunct="0">
              <a:spcBef>
                <a:spcPts val="0"/>
              </a:spcBef>
              <a:spcAft>
                <a:spcPts val="300"/>
              </a:spcAft>
              <a:buClrTx/>
              <a:buSzTx/>
              <a:buFont typeface="Wingdings" panose="05000000000000000000" pitchFamily="2" charset="2"/>
              <a:buChar char="Ø"/>
              <a:defRPr/>
            </a:pPr>
            <a:r>
              <a:rPr lang="en-US" altLang="en-US" sz="1800" b="1" kern="1200" dirty="0">
                <a:solidFill>
                  <a:srgbClr val="000000"/>
                </a:solidFill>
                <a:latin typeface="Arial Narrow" panose="020B0606020202030204" pitchFamily="34" charset="0"/>
              </a:rPr>
              <a:t>Results: </a:t>
            </a:r>
          </a:p>
          <a:p>
            <a:pPr marL="457200" lvl="1" indent="-228600">
              <a:spcBef>
                <a:spcPts val="0"/>
              </a:spcBef>
              <a:spcAft>
                <a:spcPts val="300"/>
              </a:spcAft>
              <a:buFont typeface="Wingdings" panose="05000000000000000000" pitchFamily="2" charset="2"/>
              <a:buChar char="§"/>
              <a:defRPr/>
            </a:pPr>
            <a:r>
              <a:rPr lang="en-US" altLang="en-US" sz="1600" kern="1200" dirty="0">
                <a:solidFill>
                  <a:srgbClr val="000000"/>
                </a:solidFill>
                <a:latin typeface="Arial Narrow" panose="020B0606020202030204" pitchFamily="34" charset="0"/>
              </a:rPr>
              <a:t>Availability </a:t>
            </a:r>
            <a:r>
              <a:rPr lang="en-US" altLang="en-US" sz="1600" dirty="0">
                <a:solidFill>
                  <a:srgbClr val="000000"/>
                </a:solidFill>
                <a:latin typeface="Arial Narrow" panose="020B0606020202030204" pitchFamily="34" charset="0"/>
              </a:rPr>
              <a:t>/ </a:t>
            </a:r>
            <a:r>
              <a:rPr lang="en-US" altLang="en-US" sz="1600" kern="1200" dirty="0">
                <a:solidFill>
                  <a:srgbClr val="000000"/>
                </a:solidFill>
                <a:latin typeface="Arial Narrow" panose="020B0606020202030204" pitchFamily="34" charset="0"/>
              </a:rPr>
              <a:t>complexity of scenarios / profiles</a:t>
            </a:r>
          </a:p>
          <a:p>
            <a:pPr marL="685800" lvl="2" indent="-228600">
              <a:spcBef>
                <a:spcPts val="0"/>
              </a:spcBef>
              <a:spcAft>
                <a:spcPts val="300"/>
              </a:spcAft>
              <a:defRPr/>
            </a:pPr>
            <a:r>
              <a:rPr lang="en-US" altLang="en-US" sz="1600" kern="1200" dirty="0">
                <a:solidFill>
                  <a:srgbClr val="000000"/>
                </a:solidFill>
                <a:latin typeface="Arial Narrow" panose="020B0606020202030204" pitchFamily="34" charset="0"/>
              </a:rPr>
              <a:t>FMT avoids weather, ship availability, and similar restrictions </a:t>
            </a:r>
          </a:p>
          <a:p>
            <a:pPr marL="228600" lvl="0" indent="-228600" eaLnBrk="0" hangingPunct="0">
              <a:spcBef>
                <a:spcPts val="0"/>
              </a:spcBef>
              <a:spcAft>
                <a:spcPts val="300"/>
              </a:spcAft>
              <a:buClrTx/>
              <a:buSzTx/>
              <a:buFont typeface="Wingdings" panose="05000000000000000000" pitchFamily="2" charset="2"/>
              <a:buChar char="Ø"/>
              <a:defRPr/>
            </a:pPr>
            <a:r>
              <a:rPr lang="en-US" altLang="en-US" sz="1800" b="1" kern="1200" dirty="0">
                <a:solidFill>
                  <a:srgbClr val="000000"/>
                </a:solidFill>
                <a:latin typeface="Arial Narrow" panose="020B0606020202030204" pitchFamily="34" charset="0"/>
              </a:rPr>
              <a:t>Risk</a:t>
            </a:r>
          </a:p>
          <a:p>
            <a:pPr marL="457200" lvl="1" indent="-228600">
              <a:spcBef>
                <a:spcPts val="0"/>
              </a:spcBef>
              <a:spcAft>
                <a:spcPts val="300"/>
              </a:spcAft>
              <a:buFont typeface="Wingdings" panose="05000000000000000000" pitchFamily="2" charset="2"/>
              <a:buChar char="§"/>
              <a:defRPr/>
            </a:pPr>
            <a:r>
              <a:rPr lang="en-US" altLang="en-US" sz="1600" kern="1200" dirty="0">
                <a:solidFill>
                  <a:srgbClr val="000000"/>
                </a:solidFill>
                <a:latin typeface="Arial Narrow" panose="020B0606020202030204" pitchFamily="34" charset="0"/>
              </a:rPr>
              <a:t>Environmental impact</a:t>
            </a:r>
          </a:p>
          <a:p>
            <a:pPr marL="685800" lvl="2" indent="-228600">
              <a:spcBef>
                <a:spcPts val="0"/>
              </a:spcBef>
              <a:spcAft>
                <a:spcPts val="300"/>
              </a:spcAft>
              <a:defRPr/>
            </a:pPr>
            <a:r>
              <a:rPr lang="en-US" altLang="en-US" sz="1600" kern="1200" dirty="0">
                <a:solidFill>
                  <a:srgbClr val="000000"/>
                </a:solidFill>
                <a:latin typeface="Arial Narrow" panose="020B0606020202030204" pitchFamily="34" charset="0"/>
              </a:rPr>
              <a:t>FMT allows training without impacting beach wildlife, exceeding noise restrictions, etc.</a:t>
            </a:r>
          </a:p>
          <a:p>
            <a:pPr marL="457200" lvl="1" indent="-228600">
              <a:spcBef>
                <a:spcPts val="0"/>
              </a:spcBef>
              <a:spcAft>
                <a:spcPts val="300"/>
              </a:spcAft>
              <a:buFont typeface="Wingdings" panose="05000000000000000000" pitchFamily="2" charset="2"/>
              <a:buChar char="§"/>
              <a:defRPr/>
            </a:pPr>
            <a:r>
              <a:rPr lang="en-US" altLang="en-US" sz="1600" dirty="0">
                <a:solidFill>
                  <a:srgbClr val="000000"/>
                </a:solidFill>
                <a:latin typeface="Arial Narrow" panose="020B0606020202030204" pitchFamily="34" charset="0"/>
              </a:rPr>
              <a:t>Allows system casualty training without endangering personnel</a:t>
            </a:r>
          </a:p>
          <a:p>
            <a:pPr marL="685800" lvl="2" indent="-228600">
              <a:spcBef>
                <a:spcPts val="0"/>
              </a:spcBef>
              <a:spcAft>
                <a:spcPts val="300"/>
              </a:spcAft>
              <a:defRPr/>
            </a:pPr>
            <a:r>
              <a:rPr lang="en-US" altLang="en-US" sz="1600" dirty="0">
                <a:solidFill>
                  <a:srgbClr val="000000"/>
                </a:solidFill>
                <a:latin typeface="Arial Narrow" panose="020B0606020202030204" pitchFamily="34" charset="0"/>
              </a:rPr>
              <a:t>Such training is impossible on an operational LCAC</a:t>
            </a:r>
            <a:endParaRPr lang="en-US" altLang="en-US" sz="1800" kern="1200" dirty="0">
              <a:solidFill>
                <a:srgbClr val="000000"/>
              </a:solidFill>
              <a:latin typeface="Arial Narrow" panose="020B0606020202030204" pitchFamily="34" charset="0"/>
            </a:endParaRPr>
          </a:p>
          <a:p>
            <a:pPr marL="228600" lvl="0" indent="-228600" eaLnBrk="0" hangingPunct="0">
              <a:spcBef>
                <a:spcPts val="0"/>
              </a:spcBef>
              <a:spcAft>
                <a:spcPts val="300"/>
              </a:spcAft>
              <a:buClrTx/>
              <a:buSzTx/>
              <a:buFont typeface="Wingdings" panose="05000000000000000000" pitchFamily="2" charset="2"/>
              <a:buChar char="Ø"/>
              <a:defRPr/>
            </a:pPr>
            <a:r>
              <a:rPr lang="en-US" altLang="en-US" sz="1800" b="1" kern="1200" dirty="0">
                <a:solidFill>
                  <a:srgbClr val="000000"/>
                </a:solidFill>
                <a:latin typeface="Arial Narrow" panose="020B0606020202030204" pitchFamily="34" charset="0"/>
              </a:rPr>
              <a:t>Cost</a:t>
            </a:r>
          </a:p>
          <a:p>
            <a:pPr marL="457200" lvl="1" indent="-228600">
              <a:spcBef>
                <a:spcPts val="0"/>
              </a:spcBef>
              <a:spcAft>
                <a:spcPts val="300"/>
              </a:spcAft>
              <a:buFont typeface="Wingdings" panose="05000000000000000000" pitchFamily="2" charset="2"/>
              <a:buChar char="§"/>
              <a:defRPr/>
            </a:pPr>
            <a:r>
              <a:rPr lang="en-US" altLang="en-US" sz="1600" dirty="0">
                <a:solidFill>
                  <a:srgbClr val="000000"/>
                </a:solidFill>
                <a:latin typeface="Arial Narrow" panose="020B0606020202030204" pitchFamily="34" charset="0"/>
              </a:rPr>
              <a:t>Simulator cost = $300 / hour</a:t>
            </a:r>
          </a:p>
          <a:p>
            <a:pPr marL="457200" lvl="1" indent="-228600">
              <a:spcBef>
                <a:spcPts val="0"/>
              </a:spcBef>
              <a:spcAft>
                <a:spcPts val="300"/>
              </a:spcAft>
              <a:buFont typeface="Wingdings" panose="05000000000000000000" pitchFamily="2" charset="2"/>
              <a:buChar char="§"/>
              <a:defRPr/>
            </a:pPr>
            <a:r>
              <a:rPr lang="en-US" altLang="en-US" sz="1600" kern="1200" dirty="0">
                <a:solidFill>
                  <a:srgbClr val="000000"/>
                </a:solidFill>
                <a:latin typeface="Arial Narrow" panose="020B0606020202030204" pitchFamily="34" charset="0"/>
              </a:rPr>
              <a:t>L</a:t>
            </a:r>
            <a:r>
              <a:rPr lang="en-US" altLang="en-US" sz="1600" dirty="0">
                <a:solidFill>
                  <a:srgbClr val="000000"/>
                </a:solidFill>
                <a:latin typeface="Arial Narrow" panose="020B0606020202030204" pitchFamily="34" charset="0"/>
              </a:rPr>
              <a:t>CAC cost = $3,000 / hour</a:t>
            </a:r>
            <a:endParaRPr lang="en-US" altLang="en-US" sz="1600" kern="1200" dirty="0">
              <a:solidFill>
                <a:srgbClr val="000000"/>
              </a:solidFill>
              <a:latin typeface="Arial Narrow" panose="020B0606020202030204" pitchFamily="34" charset="0"/>
            </a:endParaRPr>
          </a:p>
          <a:p>
            <a:pPr marL="228600" lvl="0" indent="-228600" eaLnBrk="0" hangingPunct="0">
              <a:spcBef>
                <a:spcPts val="0"/>
              </a:spcBef>
              <a:spcAft>
                <a:spcPts val="300"/>
              </a:spcAft>
              <a:buClrTx/>
              <a:buSzTx/>
              <a:buFont typeface="Wingdings" panose="05000000000000000000" pitchFamily="2" charset="2"/>
              <a:buChar char="Ø"/>
              <a:defRPr/>
            </a:pPr>
            <a:r>
              <a:rPr lang="en-US" altLang="en-US" sz="1800" b="1" kern="1200" dirty="0">
                <a:solidFill>
                  <a:srgbClr val="000000"/>
                </a:solidFill>
                <a:latin typeface="Arial Narrow" panose="020B0606020202030204" pitchFamily="34" charset="0"/>
              </a:rPr>
              <a:t>Time</a:t>
            </a:r>
          </a:p>
          <a:p>
            <a:pPr marL="457200" lvl="1" indent="-228600">
              <a:spcBef>
                <a:spcPts val="0"/>
              </a:spcBef>
              <a:spcAft>
                <a:spcPts val="300"/>
              </a:spcAft>
              <a:buFont typeface="Wingdings" panose="05000000000000000000" pitchFamily="2" charset="2"/>
              <a:buChar char="§"/>
              <a:defRPr/>
            </a:pPr>
            <a:r>
              <a:rPr lang="en-US" altLang="en-US" sz="1600" kern="1200" dirty="0">
                <a:solidFill>
                  <a:srgbClr val="000000"/>
                </a:solidFill>
                <a:latin typeface="Arial Narrow" panose="020B0606020202030204" pitchFamily="34" charset="0"/>
              </a:rPr>
              <a:t>FMT reduced actual LCAC flying time by an estimated 40-45 hours per crew training course</a:t>
            </a:r>
          </a:p>
          <a:p>
            <a:endParaRPr lang="en-US" dirty="0"/>
          </a:p>
        </p:txBody>
      </p:sp>
      <p:sp>
        <p:nvSpPr>
          <p:cNvPr id="6" name="Content Placeholder 3">
            <a:extLst>
              <a:ext uri="{FF2B5EF4-FFF2-40B4-BE49-F238E27FC236}">
                <a16:creationId xmlns:a16="http://schemas.microsoft.com/office/drawing/2014/main" id="{34DFE704-A348-F109-A239-CCF6B4D28031}"/>
              </a:ext>
            </a:extLst>
          </p:cNvPr>
          <p:cNvSpPr txBox="1">
            <a:spLocks/>
          </p:cNvSpPr>
          <p:nvPr/>
        </p:nvSpPr>
        <p:spPr bwMode="auto">
          <a:xfrm>
            <a:off x="290562" y="850376"/>
            <a:ext cx="5620778" cy="5702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sz="2000" b="1" kern="0" dirty="0"/>
              <a:t>One that includes: Results, Risk, Time, and Cost</a:t>
            </a:r>
          </a:p>
        </p:txBody>
      </p:sp>
      <p:sp>
        <p:nvSpPr>
          <p:cNvPr id="7" name="Text Box 5">
            <a:extLst>
              <a:ext uri="{FF2B5EF4-FFF2-40B4-BE49-F238E27FC236}">
                <a16:creationId xmlns:a16="http://schemas.microsoft.com/office/drawing/2014/main" id="{69D624F2-D78F-8197-3677-D5D14D56BA20}"/>
              </a:ext>
            </a:extLst>
          </p:cNvPr>
          <p:cNvSpPr txBox="1">
            <a:spLocks noChangeArrowheads="1"/>
          </p:cNvSpPr>
          <p:nvPr/>
        </p:nvSpPr>
        <p:spPr bwMode="auto">
          <a:xfrm>
            <a:off x="2697975" y="5245543"/>
            <a:ext cx="245354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spcAft>
                <a:spcPts val="200"/>
              </a:spcAft>
            </a:pPr>
            <a:r>
              <a:rPr lang="en-US" altLang="en-US" sz="1400" b="0" dirty="0">
                <a:solidFill>
                  <a:srgbClr val="003366"/>
                </a:solidFill>
                <a:latin typeface="Arial Black" panose="020B0A04020102020204" pitchFamily="34" charset="0"/>
              </a:rPr>
              <a:t>A 6DOF Mock-up of the LCAC Cockpit: 3 crew and OIC positions</a:t>
            </a:r>
          </a:p>
        </p:txBody>
      </p:sp>
      <p:pic>
        <p:nvPicPr>
          <p:cNvPr id="8" name="Picture 2">
            <a:extLst>
              <a:ext uri="{FF2B5EF4-FFF2-40B4-BE49-F238E27FC236}">
                <a16:creationId xmlns:a16="http://schemas.microsoft.com/office/drawing/2014/main" id="{B9EF37BA-D741-402E-3356-B7E801733C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234" y="1559063"/>
            <a:ext cx="2384735" cy="1626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8D2834FD-8653-5495-E181-74FD7B9EB4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0951" y="3313645"/>
            <a:ext cx="2149741" cy="1441097"/>
          </a:xfrm>
          <a:prstGeom prst="rect">
            <a:avLst/>
          </a:prstGeom>
        </p:spPr>
      </p:pic>
      <p:pic>
        <p:nvPicPr>
          <p:cNvPr id="10" name="Picture 9">
            <a:extLst>
              <a:ext uri="{FF2B5EF4-FFF2-40B4-BE49-F238E27FC236}">
                <a16:creationId xmlns:a16="http://schemas.microsoft.com/office/drawing/2014/main" id="{BD40BA97-E6E1-8399-B121-1059DC544A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234" y="4772024"/>
            <a:ext cx="2149741" cy="1441097"/>
          </a:xfrm>
          <a:prstGeom prst="rect">
            <a:avLst/>
          </a:prstGeom>
        </p:spPr>
      </p:pic>
      <p:sp>
        <p:nvSpPr>
          <p:cNvPr id="11" name="Text Box 7">
            <a:extLst>
              <a:ext uri="{FF2B5EF4-FFF2-40B4-BE49-F238E27FC236}">
                <a16:creationId xmlns:a16="http://schemas.microsoft.com/office/drawing/2014/main" id="{AC1EC92B-B9F0-B21B-4CF3-BDAA883D72AC}"/>
              </a:ext>
            </a:extLst>
          </p:cNvPr>
          <p:cNvSpPr txBox="1">
            <a:spLocks noChangeArrowheads="1"/>
          </p:cNvSpPr>
          <p:nvPr/>
        </p:nvSpPr>
        <p:spPr bwMode="auto">
          <a:xfrm>
            <a:off x="6485019" y="5460258"/>
            <a:ext cx="5492605" cy="795130"/>
          </a:xfrm>
          <a:prstGeom prst="rect">
            <a:avLst/>
          </a:prstGeom>
          <a:gradFill rotWithShape="0">
            <a:gsLst>
              <a:gs pos="0">
                <a:srgbClr val="336699"/>
              </a:gs>
              <a:gs pos="100000">
                <a:srgbClr val="003366"/>
              </a:gs>
            </a:gsLst>
            <a:lin ang="2700000" scaled="1"/>
          </a:gradFill>
          <a:ln>
            <a:noFill/>
          </a:ln>
          <a:effectLst>
            <a:outerShdw dist="53882" dir="2700000" algn="ctr" rotWithShape="0">
              <a:srgbClr val="B2B2B2"/>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nchorCtr="1"/>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altLang="en-US" sz="1800" b="0" i="1" u="none" strike="noStrike" kern="0" cap="none" spc="0" normalizeH="0" baseline="0" noProof="0" dirty="0">
                <a:ln>
                  <a:noFill/>
                </a:ln>
                <a:solidFill>
                  <a:srgbClr val="FFCC66"/>
                </a:solidFill>
                <a:effectLst/>
                <a:uLnTx/>
                <a:uFillTx/>
                <a:latin typeface="Aptos Narrow" panose="020B0004020202020204" pitchFamily="34" charset="0"/>
              </a:rPr>
              <a:t>How would </a:t>
            </a:r>
            <a:r>
              <a:rPr lang="en-US" altLang="en-US" sz="1800" b="0" i="1" kern="0" dirty="0">
                <a:solidFill>
                  <a:srgbClr val="FFCC66"/>
                </a:solidFill>
                <a:latin typeface="Aptos Narrow" panose="020B0004020202020204" pitchFamily="34" charset="0"/>
              </a:rPr>
              <a:t>one develop such a comprehensive - but rigorous </a:t>
            </a:r>
            <a:r>
              <a:rPr kumimoji="0" lang="en-US" altLang="en-US" sz="1800" b="0" i="1" u="none" strike="noStrike" kern="0" cap="none" spc="0" normalizeH="0" baseline="0" noProof="0" dirty="0">
                <a:ln>
                  <a:noFill/>
                </a:ln>
                <a:solidFill>
                  <a:srgbClr val="FFCC66"/>
                </a:solidFill>
                <a:effectLst/>
                <a:uLnTx/>
                <a:uFillTx/>
                <a:latin typeface="Aptos Narrow" panose="020B0004020202020204" pitchFamily="34" charset="0"/>
              </a:rPr>
              <a:t>assessment and build associated equations?</a:t>
            </a:r>
          </a:p>
        </p:txBody>
      </p:sp>
      <p:sp>
        <p:nvSpPr>
          <p:cNvPr id="12" name="Rectangle 11">
            <a:extLst>
              <a:ext uri="{FF2B5EF4-FFF2-40B4-BE49-F238E27FC236}">
                <a16:creationId xmlns:a16="http://schemas.microsoft.com/office/drawing/2014/main" id="{3ED6A147-6009-3276-A553-FB85E6950ED5}"/>
              </a:ext>
            </a:extLst>
          </p:cNvPr>
          <p:cNvSpPr/>
          <p:nvPr/>
        </p:nvSpPr>
        <p:spPr>
          <a:xfrm>
            <a:off x="2697975" y="6554855"/>
            <a:ext cx="7489902" cy="349968"/>
          </a:xfrm>
          <a:prstGeom prst="rect">
            <a:avLst/>
          </a:prstGeom>
        </p:spPr>
        <p:txBody>
          <a:bodyPr wrap="square">
            <a:spAutoFit/>
          </a:bodyPr>
          <a:lstStyle/>
          <a:p>
            <a:pPr marL="0" marR="0">
              <a:spcBef>
                <a:spcPts val="0"/>
              </a:spcBef>
              <a:spcAft>
                <a:spcPts val="0"/>
              </a:spcAft>
            </a:pPr>
            <a:r>
              <a:rPr lang="en-US" sz="800" kern="100" dirty="0">
                <a:latin typeface="Aptos"/>
                <a:ea typeface="Aptos"/>
                <a:cs typeface="Times New Roman" panose="02020603050405020304" pitchFamily="18" charset="0"/>
              </a:rPr>
              <a:t>1045-1130 LCAC Full Motion Trainer (FMT) and Strategic Sealift presentation, 12 August 2021, https://www.surfpac.navy.mil/MediaWeek/Article/2730026/1045-1130-lcac-full-motion-trainer-fmt-and-strategic-sealift-presentation/</a:t>
            </a:r>
            <a:endParaRPr lang="en-US" sz="800" kern="100" dirty="0">
              <a:effectLst/>
              <a:latin typeface="Aptos"/>
              <a:ea typeface="Aptos"/>
              <a:cs typeface="Times New Roman" panose="02020603050405020304" pitchFamily="18" charset="0"/>
            </a:endParaRPr>
          </a:p>
        </p:txBody>
      </p:sp>
      <p:sp>
        <p:nvSpPr>
          <p:cNvPr id="13" name="Text Box 5">
            <a:extLst>
              <a:ext uri="{FF2B5EF4-FFF2-40B4-BE49-F238E27FC236}">
                <a16:creationId xmlns:a16="http://schemas.microsoft.com/office/drawing/2014/main" id="{CA04FDDA-4F0C-AF6A-6072-F8DB64F7F764}"/>
              </a:ext>
            </a:extLst>
          </p:cNvPr>
          <p:cNvSpPr txBox="1">
            <a:spLocks noChangeArrowheads="1"/>
          </p:cNvSpPr>
          <p:nvPr/>
        </p:nvSpPr>
        <p:spPr bwMode="auto">
          <a:xfrm>
            <a:off x="2826451" y="2008674"/>
            <a:ext cx="21497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spcAft>
                <a:spcPts val="200"/>
              </a:spcAft>
            </a:pPr>
            <a:r>
              <a:rPr lang="en-US" altLang="en-US" sz="1400" b="0" i="1" dirty="0">
                <a:solidFill>
                  <a:srgbClr val="003366"/>
                </a:solidFill>
                <a:latin typeface="Arial Black" panose="020B0A04020102020204" pitchFamily="34" charset="0"/>
              </a:rPr>
              <a:t>Landing Craft Air Cushion (LCAC)</a:t>
            </a:r>
          </a:p>
        </p:txBody>
      </p:sp>
      <p:sp>
        <p:nvSpPr>
          <p:cNvPr id="14" name="Text Box 5">
            <a:extLst>
              <a:ext uri="{FF2B5EF4-FFF2-40B4-BE49-F238E27FC236}">
                <a16:creationId xmlns:a16="http://schemas.microsoft.com/office/drawing/2014/main" id="{4F718DBA-5632-2B26-7DF5-64C7D9795FBE}"/>
              </a:ext>
            </a:extLst>
          </p:cNvPr>
          <p:cNvSpPr txBox="1">
            <a:spLocks noChangeArrowheads="1"/>
          </p:cNvSpPr>
          <p:nvPr/>
        </p:nvSpPr>
        <p:spPr bwMode="auto">
          <a:xfrm>
            <a:off x="852035" y="3802887"/>
            <a:ext cx="22489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spcAft>
                <a:spcPts val="200"/>
              </a:spcAft>
            </a:pPr>
            <a:r>
              <a:rPr lang="en-US" altLang="en-US" sz="1400" b="0" i="1" dirty="0">
                <a:solidFill>
                  <a:srgbClr val="003366"/>
                </a:solidFill>
                <a:latin typeface="Arial Black" panose="020B0A04020102020204" pitchFamily="34" charset="0"/>
              </a:rPr>
              <a:t>Full Mission Trainer (FMT) / Device 20G6</a:t>
            </a:r>
          </a:p>
        </p:txBody>
      </p:sp>
    </p:spTree>
    <p:extLst>
      <p:ext uri="{BB962C8B-B14F-4D97-AF65-F5344CB8AC3E}">
        <p14:creationId xmlns:p14="http://schemas.microsoft.com/office/powerpoint/2010/main" val="1155605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FF5F-74ED-4878-77F1-5279D31BAB1F}"/>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2BE08EF-B7EB-ED5F-BDD8-74E589D88757}"/>
              </a:ext>
            </a:extLst>
          </p:cNvPr>
          <p:cNvSpPr>
            <a:spLocks noGrp="1"/>
          </p:cNvSpPr>
          <p:nvPr>
            <p:ph sz="quarter" idx="11"/>
          </p:nvPr>
        </p:nvSpPr>
        <p:spPr/>
        <p:txBody>
          <a:bodyPr anchor="t"/>
          <a:lstStyle/>
          <a:p>
            <a:pPr>
              <a:spcBef>
                <a:spcPts val="1200"/>
              </a:spcBef>
            </a:pPr>
            <a:r>
              <a:rPr lang="en-US" sz="2400" dirty="0"/>
              <a:t>The Importance of ROI</a:t>
            </a:r>
          </a:p>
          <a:p>
            <a:pPr>
              <a:spcBef>
                <a:spcPts val="1200"/>
              </a:spcBef>
            </a:pPr>
            <a:r>
              <a:rPr lang="en-US" sz="2400" dirty="0"/>
              <a:t>Defining ROI, Comparative ROI, ROI Examples and Levels</a:t>
            </a:r>
          </a:p>
          <a:p>
            <a:pPr>
              <a:spcBef>
                <a:spcPts val="1200"/>
              </a:spcBef>
            </a:pPr>
            <a:r>
              <a:rPr lang="en-US" sz="2400" dirty="0"/>
              <a:t>What is Not Return on Investment</a:t>
            </a:r>
          </a:p>
          <a:p>
            <a:pPr>
              <a:spcBef>
                <a:spcPts val="1200"/>
              </a:spcBef>
            </a:pPr>
            <a:r>
              <a:rPr lang="en-US" sz="2400" dirty="0"/>
              <a:t>Challenges to Calculating ROI for DoD M&amp;S</a:t>
            </a:r>
          </a:p>
          <a:p>
            <a:pPr>
              <a:spcBef>
                <a:spcPts val="1200"/>
              </a:spcBef>
            </a:pPr>
            <a:r>
              <a:rPr lang="en-US" sz="2400" dirty="0"/>
              <a:t>Overall Approach, M&amp;S Value Variation, Expected Value ROI</a:t>
            </a:r>
          </a:p>
          <a:p>
            <a:pPr>
              <a:spcBef>
                <a:spcPts val="1200"/>
              </a:spcBef>
            </a:pPr>
            <a:r>
              <a:rPr lang="en-US" sz="2400" dirty="0"/>
              <a:t>Simple M&amp;S Value Examples</a:t>
            </a:r>
          </a:p>
          <a:p>
            <a:pPr>
              <a:spcBef>
                <a:spcPts val="1200"/>
              </a:spcBef>
            </a:pPr>
            <a:r>
              <a:rPr lang="en-US" sz="2400" dirty="0"/>
              <a:t>Moving Toward Comprehensive ROI Calculation</a:t>
            </a:r>
          </a:p>
          <a:p>
            <a:pPr>
              <a:spcBef>
                <a:spcPts val="1200"/>
              </a:spcBef>
            </a:pPr>
            <a:r>
              <a:rPr lang="en-US" sz="2400" dirty="0"/>
              <a:t>Comprehensive ROI Calculation Processes</a:t>
            </a:r>
          </a:p>
          <a:p>
            <a:pPr>
              <a:spcBef>
                <a:spcPts val="1200"/>
              </a:spcBef>
            </a:pPr>
            <a:r>
              <a:rPr lang="en-US" sz="2400" dirty="0"/>
              <a:t>Case Study and Next Steps</a:t>
            </a:r>
          </a:p>
        </p:txBody>
      </p:sp>
    </p:spTree>
    <p:extLst>
      <p:ext uri="{BB962C8B-B14F-4D97-AF65-F5344CB8AC3E}">
        <p14:creationId xmlns:p14="http://schemas.microsoft.com/office/powerpoint/2010/main" val="1458552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714A-7307-0503-53CE-8F46D37CB42F}"/>
              </a:ext>
            </a:extLst>
          </p:cNvPr>
          <p:cNvSpPr>
            <a:spLocks noGrp="1"/>
          </p:cNvSpPr>
          <p:nvPr>
            <p:ph type="title"/>
          </p:nvPr>
        </p:nvSpPr>
        <p:spPr>
          <a:xfrm>
            <a:off x="1876926" y="0"/>
            <a:ext cx="7936913" cy="795130"/>
          </a:xfrm>
        </p:spPr>
        <p:txBody>
          <a:bodyPr/>
          <a:lstStyle/>
          <a:p>
            <a:r>
              <a:rPr lang="en-US" dirty="0"/>
              <a:t>M&amp;S ROI Metrics Methodology Overview</a:t>
            </a:r>
          </a:p>
        </p:txBody>
      </p:sp>
      <p:sp>
        <p:nvSpPr>
          <p:cNvPr id="3" name="Content Placeholder 2">
            <a:extLst>
              <a:ext uri="{FF2B5EF4-FFF2-40B4-BE49-F238E27FC236}">
                <a16:creationId xmlns:a16="http://schemas.microsoft.com/office/drawing/2014/main" id="{8A220687-9B80-A291-70F9-A14727104456}"/>
              </a:ext>
            </a:extLst>
          </p:cNvPr>
          <p:cNvSpPr>
            <a:spLocks noGrp="1"/>
          </p:cNvSpPr>
          <p:nvPr>
            <p:ph sz="quarter" idx="11"/>
          </p:nvPr>
        </p:nvSpPr>
        <p:spPr>
          <a:xfrm>
            <a:off x="480132" y="1046715"/>
            <a:ext cx="11250613" cy="5366117"/>
          </a:xfrm>
        </p:spPr>
        <p:txBody>
          <a:bodyPr/>
          <a:lstStyle/>
          <a:p>
            <a:pPr>
              <a:spcBef>
                <a:spcPts val="1200"/>
              </a:spcBef>
            </a:pPr>
            <a:r>
              <a:rPr lang="en-US" altLang="en-US" dirty="0"/>
              <a:t>A structured approach, made up of at most eight activities</a:t>
            </a:r>
          </a:p>
          <a:p>
            <a:pPr marL="914400" lvl="1" indent="-457200">
              <a:spcBef>
                <a:spcPts val="1200"/>
              </a:spcBef>
            </a:pPr>
            <a:r>
              <a:rPr lang="en-US" altLang="en-US" dirty="0"/>
              <a:t>Context Setting</a:t>
            </a:r>
          </a:p>
          <a:p>
            <a:pPr marL="914400" lvl="1" indent="-457200">
              <a:spcBef>
                <a:spcPts val="1200"/>
              </a:spcBef>
            </a:pPr>
            <a:r>
              <a:rPr lang="en-US" altLang="en-US" dirty="0"/>
              <a:t>Needs Analysis</a:t>
            </a:r>
          </a:p>
          <a:p>
            <a:pPr marL="914400" lvl="1" indent="-457200">
              <a:spcBef>
                <a:spcPts val="1200"/>
              </a:spcBef>
            </a:pPr>
            <a:r>
              <a:rPr lang="en-US" altLang="en-US" dirty="0"/>
              <a:t>Stakeholder Definition</a:t>
            </a:r>
          </a:p>
          <a:p>
            <a:pPr marL="914400" lvl="1" indent="-457200">
              <a:spcBef>
                <a:spcPts val="1200"/>
              </a:spcBef>
            </a:pPr>
            <a:r>
              <a:rPr lang="en-US" altLang="en-US" dirty="0"/>
              <a:t>Use Cases Derivation</a:t>
            </a:r>
          </a:p>
          <a:p>
            <a:pPr marL="914400" lvl="1" indent="-457200">
              <a:spcBef>
                <a:spcPts val="1200"/>
              </a:spcBef>
            </a:pPr>
            <a:r>
              <a:rPr lang="en-US" altLang="en-US" dirty="0"/>
              <a:t>Asset Identification</a:t>
            </a:r>
          </a:p>
          <a:p>
            <a:pPr marL="914400" lvl="1" indent="-457200">
              <a:spcBef>
                <a:spcPts val="1200"/>
              </a:spcBef>
            </a:pPr>
            <a:r>
              <a:rPr lang="en-US" altLang="en-US" dirty="0"/>
              <a:t>Cost Assessment</a:t>
            </a:r>
          </a:p>
          <a:p>
            <a:pPr marL="914400" lvl="1" indent="-457200">
              <a:spcBef>
                <a:spcPts val="1200"/>
              </a:spcBef>
            </a:pPr>
            <a:r>
              <a:rPr lang="en-US" altLang="en-US" dirty="0"/>
              <a:t>Results Determination</a:t>
            </a:r>
          </a:p>
          <a:p>
            <a:pPr marL="914400" lvl="1" indent="-457200">
              <a:spcBef>
                <a:spcPts val="1200"/>
              </a:spcBef>
            </a:pPr>
            <a:r>
              <a:rPr lang="en-US" altLang="en-US" dirty="0"/>
              <a:t>Decision Input</a:t>
            </a:r>
          </a:p>
          <a:p>
            <a:pPr>
              <a:spcBef>
                <a:spcPts val="1200"/>
              </a:spcBef>
            </a:pPr>
            <a:r>
              <a:rPr lang="en-US" altLang="en-US" dirty="0"/>
              <a:t>Each step has features unique to M&amp;S ROI Metric Calculation</a:t>
            </a:r>
          </a:p>
          <a:p>
            <a:pPr marL="0" indent="0">
              <a:buNone/>
            </a:pPr>
            <a:endParaRPr lang="en-US" dirty="0"/>
          </a:p>
        </p:txBody>
      </p:sp>
      <p:pic>
        <p:nvPicPr>
          <p:cNvPr id="4" name="Picture 5">
            <a:extLst>
              <a:ext uri="{FF2B5EF4-FFF2-40B4-BE49-F238E27FC236}">
                <a16:creationId xmlns:a16="http://schemas.microsoft.com/office/drawing/2014/main" id="{8E522D50-1A11-9334-3FD1-83B0EF058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2505" y="2296570"/>
            <a:ext cx="6724623" cy="226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4460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649C1-34BE-9C06-FBFF-5DFBFDDBE4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97F93E-44F0-3250-7327-F089DB881E44}"/>
              </a:ext>
            </a:extLst>
          </p:cNvPr>
          <p:cNvSpPr>
            <a:spLocks noGrp="1"/>
          </p:cNvSpPr>
          <p:nvPr>
            <p:ph type="title"/>
          </p:nvPr>
        </p:nvSpPr>
        <p:spPr>
          <a:xfrm>
            <a:off x="1660358" y="0"/>
            <a:ext cx="8153481" cy="795130"/>
          </a:xfrm>
        </p:spPr>
        <p:txBody>
          <a:bodyPr/>
          <a:lstStyle/>
          <a:p>
            <a:r>
              <a:rPr lang="en-US" dirty="0"/>
              <a:t>M&amp;S ROI Metrics Methodology Components</a:t>
            </a:r>
          </a:p>
        </p:txBody>
      </p:sp>
      <p:sp>
        <p:nvSpPr>
          <p:cNvPr id="3" name="Content Placeholder 2">
            <a:extLst>
              <a:ext uri="{FF2B5EF4-FFF2-40B4-BE49-F238E27FC236}">
                <a16:creationId xmlns:a16="http://schemas.microsoft.com/office/drawing/2014/main" id="{EEF9D528-A58B-AF57-A354-F47AC400AAAC}"/>
              </a:ext>
            </a:extLst>
          </p:cNvPr>
          <p:cNvSpPr>
            <a:spLocks noGrp="1"/>
          </p:cNvSpPr>
          <p:nvPr>
            <p:ph sz="quarter" idx="11"/>
          </p:nvPr>
        </p:nvSpPr>
        <p:spPr>
          <a:xfrm>
            <a:off x="773212" y="1070872"/>
            <a:ext cx="9927771" cy="1696485"/>
          </a:xfrm>
        </p:spPr>
        <p:txBody>
          <a:bodyPr/>
          <a:lstStyle/>
          <a:p>
            <a:pPr marL="0" indent="0" algn="ctr">
              <a:spcBef>
                <a:spcPts val="600"/>
              </a:spcBef>
              <a:buNone/>
            </a:pPr>
            <a:r>
              <a:rPr lang="en-US" altLang="en-US" b="1" dirty="0">
                <a:solidFill>
                  <a:srgbClr val="000099"/>
                </a:solidFill>
              </a:rPr>
              <a:t>1. Needs and Requirements Analyses</a:t>
            </a:r>
          </a:p>
          <a:p>
            <a:pPr marL="0" indent="0" algn="ctr">
              <a:spcBef>
                <a:spcPts val="600"/>
              </a:spcBef>
              <a:buNone/>
            </a:pPr>
            <a:r>
              <a:rPr lang="en-US" altLang="en-US" sz="2400" dirty="0"/>
              <a:t>Using a top-down approach to define requirements being met with M&amp;S, associated decision processes, and relevant metrics. Then going bottom-up to measure metrics that inform decisions to meet requirements.</a:t>
            </a:r>
          </a:p>
          <a:p>
            <a:endParaRPr lang="en-US" altLang="en-US" b="1" dirty="0">
              <a:solidFill>
                <a:srgbClr val="000099"/>
              </a:solidFill>
            </a:endParaRPr>
          </a:p>
        </p:txBody>
      </p:sp>
      <p:pic>
        <p:nvPicPr>
          <p:cNvPr id="4" name="Picture 14" descr="A7">
            <a:extLst>
              <a:ext uri="{FF2B5EF4-FFF2-40B4-BE49-F238E27FC236}">
                <a16:creationId xmlns:a16="http://schemas.microsoft.com/office/drawing/2014/main" id="{CD2B7381-A8D8-3E96-22B0-402446445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8232" y="3043099"/>
            <a:ext cx="8324507" cy="3054386"/>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281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21386-7171-6B0B-4970-63F9B76729E8}"/>
              </a:ext>
            </a:extLst>
          </p:cNvPr>
          <p:cNvSpPr>
            <a:spLocks noGrp="1"/>
          </p:cNvSpPr>
          <p:nvPr>
            <p:ph type="title"/>
          </p:nvPr>
        </p:nvSpPr>
        <p:spPr>
          <a:xfrm>
            <a:off x="1660358" y="0"/>
            <a:ext cx="8153481" cy="795130"/>
          </a:xfrm>
        </p:spPr>
        <p:txBody>
          <a:bodyPr/>
          <a:lstStyle/>
          <a:p>
            <a:r>
              <a:rPr lang="en-US" dirty="0"/>
              <a:t>M&amp;S ROI Metrics Methodology Components</a:t>
            </a:r>
          </a:p>
        </p:txBody>
      </p:sp>
      <p:sp>
        <p:nvSpPr>
          <p:cNvPr id="3" name="Content Placeholder 2">
            <a:extLst>
              <a:ext uri="{FF2B5EF4-FFF2-40B4-BE49-F238E27FC236}">
                <a16:creationId xmlns:a16="http://schemas.microsoft.com/office/drawing/2014/main" id="{A54DF242-7390-BC85-D73E-C99277EC6100}"/>
              </a:ext>
            </a:extLst>
          </p:cNvPr>
          <p:cNvSpPr>
            <a:spLocks noGrp="1"/>
          </p:cNvSpPr>
          <p:nvPr>
            <p:ph sz="quarter" idx="11"/>
          </p:nvPr>
        </p:nvSpPr>
        <p:spPr>
          <a:xfrm>
            <a:off x="1012469" y="906572"/>
            <a:ext cx="10863072" cy="1279958"/>
          </a:xfrm>
        </p:spPr>
        <p:txBody>
          <a:bodyPr/>
          <a:lstStyle/>
          <a:p>
            <a:pPr marL="0" indent="0" algn="ctr">
              <a:spcBef>
                <a:spcPts val="600"/>
              </a:spcBef>
              <a:buNone/>
            </a:pPr>
            <a:r>
              <a:rPr lang="en-US" altLang="en-US" b="1" dirty="0">
                <a:solidFill>
                  <a:srgbClr val="000099"/>
                </a:solidFill>
              </a:rPr>
              <a:t>2. Stakeholder and Community of Practice</a:t>
            </a:r>
          </a:p>
          <a:p>
            <a:pPr marL="0" indent="0" algn="ctr">
              <a:spcBef>
                <a:spcPts val="600"/>
              </a:spcBef>
              <a:spcAft>
                <a:spcPts val="1200"/>
              </a:spcAft>
              <a:buNone/>
            </a:pPr>
            <a:r>
              <a:rPr lang="en-US" altLang="en-US" sz="2400" dirty="0"/>
              <a:t>Recognizing how sensitively investment preferences vary across the DOW M&amp;S communities and action-agent role players.</a:t>
            </a:r>
          </a:p>
        </p:txBody>
      </p:sp>
      <p:pic>
        <p:nvPicPr>
          <p:cNvPr id="6" name="Picture 18">
            <a:extLst>
              <a:ext uri="{FF2B5EF4-FFF2-40B4-BE49-F238E27FC236}">
                <a16:creationId xmlns:a16="http://schemas.microsoft.com/office/drawing/2014/main" id="{3A752C06-A16C-F695-4BBA-3EC9E596A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463" y="2348456"/>
            <a:ext cx="10863072" cy="4176779"/>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818D2C5-65D5-ABFB-FEEB-8928DE56CF4C}"/>
              </a:ext>
            </a:extLst>
          </p:cNvPr>
          <p:cNvSpPr txBox="1"/>
          <p:nvPr/>
        </p:nvSpPr>
        <p:spPr>
          <a:xfrm>
            <a:off x="3999913" y="6642556"/>
            <a:ext cx="4192173"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COP: Community of Practice, DoD (DOW): Department of Defense / Department of War</a:t>
            </a:r>
          </a:p>
        </p:txBody>
      </p:sp>
    </p:spTree>
    <p:extLst>
      <p:ext uri="{BB962C8B-B14F-4D97-AF65-F5344CB8AC3E}">
        <p14:creationId xmlns:p14="http://schemas.microsoft.com/office/powerpoint/2010/main" val="3187100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C4D1B-65F5-B553-342C-6F14AFC577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DE5486-502E-D5AE-48BD-3A82CCCAB947}"/>
              </a:ext>
            </a:extLst>
          </p:cNvPr>
          <p:cNvSpPr>
            <a:spLocks noGrp="1"/>
          </p:cNvSpPr>
          <p:nvPr>
            <p:ph type="title"/>
          </p:nvPr>
        </p:nvSpPr>
        <p:spPr>
          <a:xfrm>
            <a:off x="1660358" y="0"/>
            <a:ext cx="8153481" cy="795130"/>
          </a:xfrm>
        </p:spPr>
        <p:txBody>
          <a:bodyPr/>
          <a:lstStyle/>
          <a:p>
            <a:r>
              <a:rPr lang="en-US" dirty="0"/>
              <a:t>M&amp;S ROI Metrics Methodology Components</a:t>
            </a:r>
          </a:p>
        </p:txBody>
      </p:sp>
      <p:sp>
        <p:nvSpPr>
          <p:cNvPr id="6" name="Content Placeholder 2">
            <a:extLst>
              <a:ext uri="{FF2B5EF4-FFF2-40B4-BE49-F238E27FC236}">
                <a16:creationId xmlns:a16="http://schemas.microsoft.com/office/drawing/2014/main" id="{65DA34B8-7336-2192-6C74-B7D84D88B57A}"/>
              </a:ext>
            </a:extLst>
          </p:cNvPr>
          <p:cNvSpPr txBox="1">
            <a:spLocks/>
          </p:cNvSpPr>
          <p:nvPr/>
        </p:nvSpPr>
        <p:spPr bwMode="auto">
          <a:xfrm>
            <a:off x="1848232" y="964280"/>
            <a:ext cx="8313985" cy="16964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lgn="ctr">
              <a:spcBef>
                <a:spcPts val="600"/>
              </a:spcBef>
              <a:buFont typeface="Wingdings" charset="2"/>
              <a:buNone/>
            </a:pPr>
            <a:r>
              <a:rPr lang="en-US" altLang="en-US" b="1" kern="0" dirty="0">
                <a:solidFill>
                  <a:srgbClr val="000099"/>
                </a:solidFill>
              </a:rPr>
              <a:t>3. Use Case</a:t>
            </a:r>
          </a:p>
          <a:p>
            <a:pPr marL="0" indent="0" algn="ctr">
              <a:spcBef>
                <a:spcPts val="600"/>
              </a:spcBef>
              <a:buNone/>
            </a:pPr>
            <a:r>
              <a:rPr lang="en-US" altLang="en-US" sz="2400" dirty="0"/>
              <a:t>Developing use cases (explication and test scenarios) specifically from the application domain to help refine methodology components and to understand decision input sensitivities.</a:t>
            </a:r>
          </a:p>
        </p:txBody>
      </p:sp>
      <p:pic>
        <p:nvPicPr>
          <p:cNvPr id="7" name="Picture 19">
            <a:extLst>
              <a:ext uri="{FF2B5EF4-FFF2-40B4-BE49-F238E27FC236}">
                <a16:creationId xmlns:a16="http://schemas.microsoft.com/office/drawing/2014/main" id="{91B11905-8C95-66FB-18DE-78F1BBF6C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783" y="2932512"/>
            <a:ext cx="8132434" cy="327474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019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B8E4F-CA45-0B55-2823-205A87DFA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E65127-C0C3-86B7-57DF-4E5D20C47690}"/>
              </a:ext>
            </a:extLst>
          </p:cNvPr>
          <p:cNvSpPr>
            <a:spLocks noGrp="1"/>
          </p:cNvSpPr>
          <p:nvPr>
            <p:ph type="title"/>
          </p:nvPr>
        </p:nvSpPr>
        <p:spPr>
          <a:xfrm>
            <a:off x="1660358" y="0"/>
            <a:ext cx="8153481" cy="795130"/>
          </a:xfrm>
        </p:spPr>
        <p:txBody>
          <a:bodyPr/>
          <a:lstStyle/>
          <a:p>
            <a:r>
              <a:rPr lang="en-US" dirty="0"/>
              <a:t>M&amp;S ROI Metrics Methodology Components</a:t>
            </a:r>
          </a:p>
        </p:txBody>
      </p:sp>
      <p:sp>
        <p:nvSpPr>
          <p:cNvPr id="6" name="Content Placeholder 2">
            <a:extLst>
              <a:ext uri="{FF2B5EF4-FFF2-40B4-BE49-F238E27FC236}">
                <a16:creationId xmlns:a16="http://schemas.microsoft.com/office/drawing/2014/main" id="{9FF48B6C-19B6-DDD2-575B-28765C167111}"/>
              </a:ext>
            </a:extLst>
          </p:cNvPr>
          <p:cNvSpPr>
            <a:spLocks noGrp="1"/>
          </p:cNvSpPr>
          <p:nvPr>
            <p:ph sz="quarter" idx="11"/>
          </p:nvPr>
        </p:nvSpPr>
        <p:spPr>
          <a:xfrm>
            <a:off x="524256" y="964281"/>
            <a:ext cx="11020043" cy="1706730"/>
          </a:xfrm>
        </p:spPr>
        <p:txBody>
          <a:bodyPr/>
          <a:lstStyle/>
          <a:p>
            <a:pPr marL="0" indent="0" algn="ctr">
              <a:spcBef>
                <a:spcPts val="600"/>
              </a:spcBef>
              <a:buNone/>
            </a:pPr>
            <a:r>
              <a:rPr lang="en-US" altLang="en-US" b="1" dirty="0">
                <a:solidFill>
                  <a:srgbClr val="000099"/>
                </a:solidFill>
              </a:rPr>
              <a:t>4. Asset Identification</a:t>
            </a:r>
            <a:endParaRPr lang="en-US" altLang="en-US" sz="1200" dirty="0"/>
          </a:p>
          <a:p>
            <a:pPr marL="0" indent="0" algn="ctr">
              <a:spcBef>
                <a:spcPts val="600"/>
              </a:spcBef>
              <a:buNone/>
            </a:pPr>
            <a:r>
              <a:rPr lang="en-US" altLang="en-US" sz="2400" dirty="0">
                <a:latin typeface="Arial Narrow" panose="020B0606020202030204" pitchFamily="34" charset="0"/>
                <a:cs typeface="Arial" panose="020B0604020202020204" pitchFamily="34" charset="0"/>
              </a:rPr>
              <a:t>Addressing the set of processes and product artifacts that are candidates for DoD M&amp;S investment and identifying their cost and result dependencies</a:t>
            </a:r>
            <a:r>
              <a:rPr lang="en-US" altLang="en-US" sz="2400" dirty="0">
                <a:latin typeface="Arial Narrow" panose="020B0606020202030204" pitchFamily="34" charset="0"/>
              </a:rPr>
              <a:t>.</a:t>
            </a:r>
          </a:p>
          <a:p>
            <a:endParaRPr lang="en-US" altLang="en-US" b="1" dirty="0">
              <a:solidFill>
                <a:srgbClr val="000099"/>
              </a:solidFill>
            </a:endParaRPr>
          </a:p>
        </p:txBody>
      </p:sp>
      <p:graphicFrame>
        <p:nvGraphicFramePr>
          <p:cNvPr id="7" name="Object 24">
            <a:extLst>
              <a:ext uri="{FF2B5EF4-FFF2-40B4-BE49-F238E27FC236}">
                <a16:creationId xmlns:a16="http://schemas.microsoft.com/office/drawing/2014/main" id="{538E721E-642E-8328-D700-F8E59005E51F}"/>
              </a:ext>
            </a:extLst>
          </p:cNvPr>
          <p:cNvGraphicFramePr>
            <a:graphicFrameLocks noChangeAspect="1"/>
          </p:cNvGraphicFramePr>
          <p:nvPr>
            <p:extLst>
              <p:ext uri="{D42A27DB-BD31-4B8C-83A1-F6EECF244321}">
                <p14:modId xmlns:p14="http://schemas.microsoft.com/office/powerpoint/2010/main" val="1632966044"/>
              </p:ext>
            </p:extLst>
          </p:nvPr>
        </p:nvGraphicFramePr>
        <p:xfrm>
          <a:off x="524256" y="2671011"/>
          <a:ext cx="11228832" cy="4186989"/>
        </p:xfrm>
        <a:graphic>
          <a:graphicData uri="http://schemas.openxmlformats.org/presentationml/2006/ole">
            <mc:AlternateContent xmlns:mc="http://schemas.openxmlformats.org/markup-compatibility/2006">
              <mc:Choice xmlns:v="urn:schemas-microsoft-com:vml" Requires="v">
                <p:oleObj name="Document" r:id="rId2" imgW="6080863" imgH="2075969" progId="Word.Document.8">
                  <p:embed/>
                </p:oleObj>
              </mc:Choice>
              <mc:Fallback>
                <p:oleObj name="Document" r:id="rId2" imgW="6080863" imgH="2075969" progId="Word.Document.8">
                  <p:embed/>
                  <p:pic>
                    <p:nvPicPr>
                      <p:cNvPr id="18" name="Object 24">
                        <a:extLst>
                          <a:ext uri="{FF2B5EF4-FFF2-40B4-BE49-F238E27FC236}">
                            <a16:creationId xmlns:a16="http://schemas.microsoft.com/office/drawing/2014/main" id="{3756BABA-D7F7-414B-8965-0A0E4B43DA66}"/>
                          </a:ext>
                        </a:extLst>
                      </p:cNvPr>
                      <p:cNvPicPr>
                        <a:picLocks noChangeAspect="1" noChangeArrowheads="1"/>
                      </p:cNvPicPr>
                      <p:nvPr/>
                    </p:nvPicPr>
                    <p:blipFill>
                      <a:blip r:embed="rId3"/>
                      <a:srcRect/>
                      <a:stretch>
                        <a:fillRect/>
                      </a:stretch>
                    </p:blipFill>
                    <p:spPr bwMode="auto">
                      <a:xfrm>
                        <a:off x="524256" y="2671011"/>
                        <a:ext cx="11228832" cy="4186989"/>
                      </a:xfrm>
                      <a:prstGeom prst="rect">
                        <a:avLst/>
                      </a:prstGeom>
                      <a:noFill/>
                      <a:ln>
                        <a:noFill/>
                      </a:ln>
                      <a:effectLst/>
                    </p:spPr>
                  </p:pic>
                </p:oleObj>
              </mc:Fallback>
            </mc:AlternateContent>
          </a:graphicData>
        </a:graphic>
      </p:graphicFrame>
      <p:sp>
        <p:nvSpPr>
          <p:cNvPr id="3" name="Rectangle 2">
            <a:extLst>
              <a:ext uri="{FF2B5EF4-FFF2-40B4-BE49-F238E27FC236}">
                <a16:creationId xmlns:a16="http://schemas.microsoft.com/office/drawing/2014/main" id="{5DA1B7A6-57E7-1543-635B-E993E4068048}"/>
              </a:ext>
            </a:extLst>
          </p:cNvPr>
          <p:cNvSpPr/>
          <p:nvPr/>
        </p:nvSpPr>
        <p:spPr>
          <a:xfrm>
            <a:off x="4452675" y="6591656"/>
            <a:ext cx="3741730" cy="230832"/>
          </a:xfrm>
          <a:prstGeom prst="rect">
            <a:avLst/>
          </a:prstGeom>
        </p:spPr>
        <p:txBody>
          <a:bodyPr wrap="none">
            <a:spAutoFit/>
          </a:bodyPr>
          <a:lstStyle/>
          <a:p>
            <a:r>
              <a:rPr lang="en-US" altLang="en-US" sz="900" kern="0" dirty="0">
                <a:latin typeface="Arial Narrow" panose="020B0606020202030204" pitchFamily="34" charset="0"/>
              </a:rPr>
              <a:t>CAD: Computer Aided Design, CAM: Computer Aided Manufacturing, HW: Hardware</a:t>
            </a:r>
            <a:endParaRPr lang="en-US" sz="900" dirty="0"/>
          </a:p>
        </p:txBody>
      </p:sp>
    </p:spTree>
    <p:extLst>
      <p:ext uri="{BB962C8B-B14F-4D97-AF65-F5344CB8AC3E}">
        <p14:creationId xmlns:p14="http://schemas.microsoft.com/office/powerpoint/2010/main" val="2545849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0542C-8D1D-CF50-1336-B756778688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927B6B-7A45-A62B-C55B-A20E58B56C2C}"/>
              </a:ext>
            </a:extLst>
          </p:cNvPr>
          <p:cNvSpPr>
            <a:spLocks noGrp="1"/>
          </p:cNvSpPr>
          <p:nvPr>
            <p:ph type="title"/>
          </p:nvPr>
        </p:nvSpPr>
        <p:spPr>
          <a:xfrm>
            <a:off x="1660358" y="0"/>
            <a:ext cx="8153481" cy="795130"/>
          </a:xfrm>
        </p:spPr>
        <p:txBody>
          <a:bodyPr/>
          <a:lstStyle/>
          <a:p>
            <a:r>
              <a:rPr lang="en-US" dirty="0"/>
              <a:t>M&amp;S ROI Metrics Methodology Components</a:t>
            </a:r>
          </a:p>
        </p:txBody>
      </p:sp>
      <p:sp>
        <p:nvSpPr>
          <p:cNvPr id="6" name="Content Placeholder 2">
            <a:extLst>
              <a:ext uri="{FF2B5EF4-FFF2-40B4-BE49-F238E27FC236}">
                <a16:creationId xmlns:a16="http://schemas.microsoft.com/office/drawing/2014/main" id="{590DA13C-096E-52BA-3B6C-4C71214C28E2}"/>
              </a:ext>
            </a:extLst>
          </p:cNvPr>
          <p:cNvSpPr>
            <a:spLocks noGrp="1"/>
          </p:cNvSpPr>
          <p:nvPr>
            <p:ph sz="quarter" idx="11"/>
          </p:nvPr>
        </p:nvSpPr>
        <p:spPr>
          <a:xfrm>
            <a:off x="2019258" y="795130"/>
            <a:ext cx="8153481" cy="937670"/>
          </a:xfrm>
        </p:spPr>
        <p:txBody>
          <a:bodyPr/>
          <a:lstStyle/>
          <a:p>
            <a:pPr marL="0" indent="0" algn="ctr">
              <a:spcBef>
                <a:spcPts val="600"/>
              </a:spcBef>
              <a:buNone/>
            </a:pPr>
            <a:r>
              <a:rPr lang="en-US" altLang="en-US" b="1" dirty="0">
                <a:solidFill>
                  <a:srgbClr val="000099"/>
                </a:solidFill>
              </a:rPr>
              <a:t>5. Asset Investment Cost Analysis </a:t>
            </a:r>
          </a:p>
          <a:p>
            <a:pPr marL="0" indent="0" algn="ctr">
              <a:spcBef>
                <a:spcPts val="600"/>
              </a:spcBef>
              <a:buNone/>
            </a:pPr>
            <a:r>
              <a:rPr lang="en-US" altLang="en-US" sz="2400" dirty="0"/>
              <a:t>Identifying asset cost factors and their circumstantial dependencies.</a:t>
            </a:r>
          </a:p>
          <a:p>
            <a:endParaRPr lang="en-US" altLang="en-US" b="1" dirty="0">
              <a:solidFill>
                <a:srgbClr val="000099"/>
              </a:solidFill>
            </a:endParaRPr>
          </a:p>
        </p:txBody>
      </p:sp>
      <p:pic>
        <p:nvPicPr>
          <p:cNvPr id="7" name="Picture 12">
            <a:extLst>
              <a:ext uri="{FF2B5EF4-FFF2-40B4-BE49-F238E27FC236}">
                <a16:creationId xmlns:a16="http://schemas.microsoft.com/office/drawing/2014/main" id="{172E6322-7F86-E648-9CDC-9DABA7841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996" y="1914717"/>
            <a:ext cx="10088008" cy="4378337"/>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922D188-1437-8716-6141-BF8ABEDA80FC}"/>
              </a:ext>
            </a:extLst>
          </p:cNvPr>
          <p:cNvSpPr/>
          <p:nvPr/>
        </p:nvSpPr>
        <p:spPr>
          <a:xfrm>
            <a:off x="5307353" y="6604084"/>
            <a:ext cx="1364476" cy="253916"/>
          </a:xfrm>
          <a:prstGeom prst="rect">
            <a:avLst/>
          </a:prstGeom>
        </p:spPr>
        <p:txBody>
          <a:bodyPr wrap="none">
            <a:spAutoFit/>
          </a:bodyPr>
          <a:lstStyle/>
          <a:p>
            <a:r>
              <a:rPr lang="en-US" sz="1050" kern="0" dirty="0">
                <a:latin typeface="Arial Narrow" panose="020B0606020202030204" pitchFamily="34" charset="0"/>
              </a:rPr>
              <a:t>NPV: Net Present Value</a:t>
            </a:r>
            <a:endParaRPr lang="en-US" sz="1050" dirty="0"/>
          </a:p>
        </p:txBody>
      </p:sp>
    </p:spTree>
    <p:extLst>
      <p:ext uri="{BB962C8B-B14F-4D97-AF65-F5344CB8AC3E}">
        <p14:creationId xmlns:p14="http://schemas.microsoft.com/office/powerpoint/2010/main" val="1473343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4BCF3-0C94-C7CF-AA39-3B585CC563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4AEDCE-9FA8-99F2-ED74-D52443039209}"/>
              </a:ext>
            </a:extLst>
          </p:cNvPr>
          <p:cNvSpPr>
            <a:spLocks noGrp="1"/>
          </p:cNvSpPr>
          <p:nvPr>
            <p:ph type="title"/>
          </p:nvPr>
        </p:nvSpPr>
        <p:spPr>
          <a:xfrm>
            <a:off x="1660358" y="0"/>
            <a:ext cx="8153481" cy="795130"/>
          </a:xfrm>
        </p:spPr>
        <p:txBody>
          <a:bodyPr/>
          <a:lstStyle/>
          <a:p>
            <a:r>
              <a:rPr lang="en-US" dirty="0"/>
              <a:t>M&amp;S ROI Metrics Methodology Components</a:t>
            </a:r>
          </a:p>
        </p:txBody>
      </p:sp>
      <p:sp>
        <p:nvSpPr>
          <p:cNvPr id="6" name="Content Placeholder 2">
            <a:extLst>
              <a:ext uri="{FF2B5EF4-FFF2-40B4-BE49-F238E27FC236}">
                <a16:creationId xmlns:a16="http://schemas.microsoft.com/office/drawing/2014/main" id="{1696A2F3-FEDC-20D5-8CAC-D8D30CD98F4F}"/>
              </a:ext>
            </a:extLst>
          </p:cNvPr>
          <p:cNvSpPr>
            <a:spLocks noGrp="1"/>
          </p:cNvSpPr>
          <p:nvPr>
            <p:ph sz="quarter" idx="11"/>
          </p:nvPr>
        </p:nvSpPr>
        <p:spPr>
          <a:xfrm>
            <a:off x="1712282" y="964280"/>
            <a:ext cx="8153481" cy="1382984"/>
          </a:xfrm>
        </p:spPr>
        <p:txBody>
          <a:bodyPr/>
          <a:lstStyle/>
          <a:p>
            <a:pPr marL="0" indent="0" algn="ctr">
              <a:spcBef>
                <a:spcPts val="600"/>
              </a:spcBef>
              <a:buNone/>
            </a:pPr>
            <a:r>
              <a:rPr lang="en-US" altLang="en-US" b="1" dirty="0">
                <a:solidFill>
                  <a:srgbClr val="000099"/>
                </a:solidFill>
              </a:rPr>
              <a:t>6. Asset Results Analysis</a:t>
            </a:r>
          </a:p>
          <a:p>
            <a:pPr marL="0" indent="0" algn="ctr">
              <a:spcBef>
                <a:spcPts val="600"/>
              </a:spcBef>
              <a:buNone/>
            </a:pPr>
            <a:r>
              <a:rPr lang="en-US" altLang="en-US" sz="2400" dirty="0"/>
              <a:t>Identifying asset result factors and their circumstantial dependencies. Approximately four hundred result metric types are currently postulated.</a:t>
            </a:r>
          </a:p>
          <a:p>
            <a:endParaRPr lang="en-US" altLang="en-US" b="1" dirty="0">
              <a:solidFill>
                <a:srgbClr val="000099"/>
              </a:solidFill>
            </a:endParaRPr>
          </a:p>
        </p:txBody>
      </p:sp>
      <p:pic>
        <p:nvPicPr>
          <p:cNvPr id="7" name="Picture 6">
            <a:extLst>
              <a:ext uri="{FF2B5EF4-FFF2-40B4-BE49-F238E27FC236}">
                <a16:creationId xmlns:a16="http://schemas.microsoft.com/office/drawing/2014/main" id="{E5770DB3-AADC-E96D-F2C0-3D0AAA10D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435" y="2347264"/>
            <a:ext cx="8316278" cy="4171809"/>
          </a:xfrm>
          <a:prstGeom prst="rect">
            <a:avLst/>
          </a:prstGeom>
        </p:spPr>
      </p:pic>
    </p:spTree>
    <p:extLst>
      <p:ext uri="{BB962C8B-B14F-4D97-AF65-F5344CB8AC3E}">
        <p14:creationId xmlns:p14="http://schemas.microsoft.com/office/powerpoint/2010/main" val="4268152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7950F-F8A2-E7EA-81D6-9705D1A649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F00F16-3C14-ABA5-54FD-1E8B11237016}"/>
              </a:ext>
            </a:extLst>
          </p:cNvPr>
          <p:cNvSpPr>
            <a:spLocks noGrp="1"/>
          </p:cNvSpPr>
          <p:nvPr>
            <p:ph type="title"/>
          </p:nvPr>
        </p:nvSpPr>
        <p:spPr>
          <a:xfrm>
            <a:off x="1660358" y="0"/>
            <a:ext cx="8153481" cy="795130"/>
          </a:xfrm>
        </p:spPr>
        <p:txBody>
          <a:bodyPr/>
          <a:lstStyle/>
          <a:p>
            <a:r>
              <a:rPr lang="en-US" dirty="0"/>
              <a:t>M&amp;S ROI Metrics Methodology Components</a:t>
            </a:r>
          </a:p>
        </p:txBody>
      </p:sp>
      <p:sp>
        <p:nvSpPr>
          <p:cNvPr id="6" name="Content Placeholder 2">
            <a:extLst>
              <a:ext uri="{FF2B5EF4-FFF2-40B4-BE49-F238E27FC236}">
                <a16:creationId xmlns:a16="http://schemas.microsoft.com/office/drawing/2014/main" id="{76130610-20A2-8139-A783-BC6E303F755B}"/>
              </a:ext>
            </a:extLst>
          </p:cNvPr>
          <p:cNvSpPr>
            <a:spLocks noGrp="1"/>
          </p:cNvSpPr>
          <p:nvPr>
            <p:ph sz="quarter" idx="11"/>
          </p:nvPr>
        </p:nvSpPr>
        <p:spPr>
          <a:xfrm>
            <a:off x="1848232" y="964281"/>
            <a:ext cx="8153481" cy="407320"/>
          </a:xfrm>
        </p:spPr>
        <p:txBody>
          <a:bodyPr/>
          <a:lstStyle/>
          <a:p>
            <a:pPr marL="0" indent="0" algn="ctr">
              <a:lnSpc>
                <a:spcPct val="80000"/>
              </a:lnSpc>
              <a:buNone/>
            </a:pPr>
            <a:r>
              <a:rPr lang="en-US" altLang="en-US" b="1" dirty="0">
                <a:solidFill>
                  <a:srgbClr val="000099"/>
                </a:solidFill>
              </a:rPr>
              <a:t>Analysis Results and Cost Metrics Types</a:t>
            </a:r>
          </a:p>
        </p:txBody>
      </p:sp>
      <p:pic>
        <p:nvPicPr>
          <p:cNvPr id="3" name="Picture 2">
            <a:extLst>
              <a:ext uri="{FF2B5EF4-FFF2-40B4-BE49-F238E27FC236}">
                <a16:creationId xmlns:a16="http://schemas.microsoft.com/office/drawing/2014/main" id="{44AFD90D-6188-766E-4954-D97300282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05" y="1481137"/>
            <a:ext cx="11726589" cy="4795684"/>
          </a:xfrm>
          <a:prstGeom prst="rect">
            <a:avLst/>
          </a:prstGeom>
        </p:spPr>
      </p:pic>
    </p:spTree>
    <p:extLst>
      <p:ext uri="{BB962C8B-B14F-4D97-AF65-F5344CB8AC3E}">
        <p14:creationId xmlns:p14="http://schemas.microsoft.com/office/powerpoint/2010/main" val="4099563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09611-E87A-37ED-1529-4160C19916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FB5B18-36F3-5523-583D-8E917E589F04}"/>
              </a:ext>
            </a:extLst>
          </p:cNvPr>
          <p:cNvSpPr>
            <a:spLocks noGrp="1"/>
          </p:cNvSpPr>
          <p:nvPr>
            <p:ph type="title"/>
          </p:nvPr>
        </p:nvSpPr>
        <p:spPr>
          <a:xfrm>
            <a:off x="1660358" y="0"/>
            <a:ext cx="8153481" cy="795130"/>
          </a:xfrm>
        </p:spPr>
        <p:txBody>
          <a:bodyPr/>
          <a:lstStyle/>
          <a:p>
            <a:r>
              <a:rPr lang="en-US" dirty="0"/>
              <a:t>M&amp;S ROI Metrics Methodology Components</a:t>
            </a:r>
          </a:p>
        </p:txBody>
      </p:sp>
      <p:sp>
        <p:nvSpPr>
          <p:cNvPr id="6" name="Content Placeholder 2">
            <a:extLst>
              <a:ext uri="{FF2B5EF4-FFF2-40B4-BE49-F238E27FC236}">
                <a16:creationId xmlns:a16="http://schemas.microsoft.com/office/drawing/2014/main" id="{C8F545F2-91BE-39AE-A0E1-C7F15FA72249}"/>
              </a:ext>
            </a:extLst>
          </p:cNvPr>
          <p:cNvSpPr>
            <a:spLocks noGrp="1"/>
          </p:cNvSpPr>
          <p:nvPr>
            <p:ph sz="quarter" idx="11"/>
          </p:nvPr>
        </p:nvSpPr>
        <p:spPr>
          <a:xfrm>
            <a:off x="1848232" y="964281"/>
            <a:ext cx="8153481" cy="407320"/>
          </a:xfrm>
        </p:spPr>
        <p:txBody>
          <a:bodyPr/>
          <a:lstStyle/>
          <a:p>
            <a:pPr marL="0" indent="0" algn="ctr">
              <a:lnSpc>
                <a:spcPct val="80000"/>
              </a:lnSpc>
              <a:buNone/>
            </a:pPr>
            <a:r>
              <a:rPr lang="en-US" altLang="en-US" b="1" dirty="0">
                <a:solidFill>
                  <a:srgbClr val="000099"/>
                </a:solidFill>
              </a:rPr>
              <a:t>Training Results and Cost Metrics Types</a:t>
            </a:r>
          </a:p>
        </p:txBody>
      </p:sp>
      <p:pic>
        <p:nvPicPr>
          <p:cNvPr id="4" name="Picture 3">
            <a:extLst>
              <a:ext uri="{FF2B5EF4-FFF2-40B4-BE49-F238E27FC236}">
                <a16:creationId xmlns:a16="http://schemas.microsoft.com/office/drawing/2014/main" id="{D745EC44-14FE-49A8-CF11-B19F7B8EB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503" y="1396476"/>
            <a:ext cx="10961649" cy="5042094"/>
          </a:xfrm>
          <a:prstGeom prst="rect">
            <a:avLst/>
          </a:prstGeom>
        </p:spPr>
      </p:pic>
      <p:sp>
        <p:nvSpPr>
          <p:cNvPr id="3" name="TextBox 2">
            <a:extLst>
              <a:ext uri="{FF2B5EF4-FFF2-40B4-BE49-F238E27FC236}">
                <a16:creationId xmlns:a16="http://schemas.microsoft.com/office/drawing/2014/main" id="{F1E46389-F45C-506A-FA24-95B10E47E427}"/>
              </a:ext>
            </a:extLst>
          </p:cNvPr>
          <p:cNvSpPr txBox="1"/>
          <p:nvPr/>
        </p:nvSpPr>
        <p:spPr>
          <a:xfrm>
            <a:off x="3104022" y="6642556"/>
            <a:ext cx="1393330"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OPFOR: Opposing Forces</a:t>
            </a:r>
          </a:p>
        </p:txBody>
      </p:sp>
    </p:spTree>
    <p:extLst>
      <p:ext uri="{BB962C8B-B14F-4D97-AF65-F5344CB8AC3E}">
        <p14:creationId xmlns:p14="http://schemas.microsoft.com/office/powerpoint/2010/main" val="1883042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4F14C-E886-A7D4-6D24-C4DFA71D6C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929F94-52CE-BB44-06C1-2BE5712ADE9D}"/>
              </a:ext>
            </a:extLst>
          </p:cNvPr>
          <p:cNvSpPr>
            <a:spLocks noGrp="1"/>
          </p:cNvSpPr>
          <p:nvPr>
            <p:ph type="title"/>
          </p:nvPr>
        </p:nvSpPr>
        <p:spPr>
          <a:xfrm>
            <a:off x="1660358" y="0"/>
            <a:ext cx="8153481" cy="795130"/>
          </a:xfrm>
        </p:spPr>
        <p:txBody>
          <a:bodyPr/>
          <a:lstStyle/>
          <a:p>
            <a:r>
              <a:rPr lang="en-US" dirty="0"/>
              <a:t>M&amp;S ROI Metrics Methodology Components</a:t>
            </a:r>
          </a:p>
        </p:txBody>
      </p:sp>
      <p:sp>
        <p:nvSpPr>
          <p:cNvPr id="6" name="Content Placeholder 2">
            <a:extLst>
              <a:ext uri="{FF2B5EF4-FFF2-40B4-BE49-F238E27FC236}">
                <a16:creationId xmlns:a16="http://schemas.microsoft.com/office/drawing/2014/main" id="{99E939C3-E2E2-D43F-6B3F-E62309F88A4B}"/>
              </a:ext>
            </a:extLst>
          </p:cNvPr>
          <p:cNvSpPr>
            <a:spLocks noGrp="1"/>
          </p:cNvSpPr>
          <p:nvPr>
            <p:ph sz="quarter" idx="11"/>
          </p:nvPr>
        </p:nvSpPr>
        <p:spPr>
          <a:xfrm>
            <a:off x="1189264" y="969993"/>
            <a:ext cx="9813472" cy="1502194"/>
          </a:xfrm>
        </p:spPr>
        <p:txBody>
          <a:bodyPr/>
          <a:lstStyle/>
          <a:p>
            <a:pPr marL="0" indent="0" algn="ctr">
              <a:spcBef>
                <a:spcPts val="600"/>
              </a:spcBef>
              <a:buNone/>
            </a:pPr>
            <a:r>
              <a:rPr lang="en-US" altLang="en-US" b="1" dirty="0">
                <a:solidFill>
                  <a:srgbClr val="000099"/>
                </a:solidFill>
              </a:rPr>
              <a:t>7. Investment Decision Process</a:t>
            </a:r>
          </a:p>
          <a:p>
            <a:pPr marL="0" indent="0" algn="ctr">
              <a:spcBef>
                <a:spcPts val="600"/>
              </a:spcBef>
              <a:buNone/>
            </a:pPr>
            <a:r>
              <a:rPr lang="en-US" altLang="en-US" sz="2400" dirty="0"/>
              <a:t>Applying a Multi-Attribute Decision Making (MADM) network that is robust, relatively explainable, objective, consistent, and once established, can be executed fairly simply</a:t>
            </a:r>
          </a:p>
          <a:p>
            <a:endParaRPr lang="en-US" altLang="en-US" b="1" dirty="0">
              <a:solidFill>
                <a:srgbClr val="000099"/>
              </a:solidFill>
            </a:endParaRPr>
          </a:p>
        </p:txBody>
      </p:sp>
      <p:pic>
        <p:nvPicPr>
          <p:cNvPr id="3" name="Picture 43">
            <a:extLst>
              <a:ext uri="{FF2B5EF4-FFF2-40B4-BE49-F238E27FC236}">
                <a16:creationId xmlns:a16="http://schemas.microsoft.com/office/drawing/2014/main" id="{F63060D0-014D-EE98-033D-543B1EF38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72" y="2729376"/>
            <a:ext cx="8270029" cy="3312875"/>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133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58B5-8E07-FE59-0B2C-6AF7993E5560}"/>
              </a:ext>
            </a:extLst>
          </p:cNvPr>
          <p:cNvSpPr>
            <a:spLocks noGrp="1"/>
          </p:cNvSpPr>
          <p:nvPr>
            <p:ph type="title"/>
          </p:nvPr>
        </p:nvSpPr>
        <p:spPr/>
        <p:txBody>
          <a:bodyPr/>
          <a:lstStyle/>
          <a:p>
            <a:r>
              <a:rPr lang="en-US" dirty="0"/>
              <a:t>The Importance of ROI</a:t>
            </a:r>
          </a:p>
        </p:txBody>
      </p:sp>
      <p:sp>
        <p:nvSpPr>
          <p:cNvPr id="3" name="Content Placeholder 2">
            <a:extLst>
              <a:ext uri="{FF2B5EF4-FFF2-40B4-BE49-F238E27FC236}">
                <a16:creationId xmlns:a16="http://schemas.microsoft.com/office/drawing/2014/main" id="{A0BC9296-3E2A-F351-A978-77DC531C02C1}"/>
              </a:ext>
            </a:extLst>
          </p:cNvPr>
          <p:cNvSpPr>
            <a:spLocks noGrp="1"/>
          </p:cNvSpPr>
          <p:nvPr>
            <p:ph sz="quarter" idx="11"/>
          </p:nvPr>
        </p:nvSpPr>
        <p:spPr>
          <a:xfrm>
            <a:off x="480132" y="1046715"/>
            <a:ext cx="11250613" cy="3571005"/>
          </a:xfrm>
        </p:spPr>
        <p:txBody>
          <a:bodyPr/>
          <a:lstStyle/>
          <a:p>
            <a:pPr>
              <a:spcBef>
                <a:spcPts val="1200"/>
              </a:spcBef>
            </a:pPr>
            <a:r>
              <a:rPr lang="en-US" dirty="0"/>
              <a:t>When requirements increase faster than available resources, decisions on how to allocate the resources among various programs and projects are required.  </a:t>
            </a:r>
          </a:p>
          <a:p>
            <a:pPr>
              <a:spcBef>
                <a:spcPts val="1200"/>
              </a:spcBef>
            </a:pPr>
            <a:r>
              <a:rPr lang="en-US" dirty="0"/>
              <a:t>Project and program managers must show why their systems are worthy of continuing or launching over another. </a:t>
            </a:r>
          </a:p>
          <a:p>
            <a:pPr>
              <a:spcBef>
                <a:spcPts val="1200"/>
              </a:spcBef>
            </a:pPr>
            <a:r>
              <a:rPr lang="en-US" dirty="0"/>
              <a:t>While many factors influence these important decisions, return on investment (ROI) should play a key role.</a:t>
            </a:r>
          </a:p>
          <a:p>
            <a:pPr>
              <a:spcBef>
                <a:spcPts val="1200"/>
              </a:spcBef>
            </a:pPr>
            <a:r>
              <a:rPr lang="en-US" dirty="0"/>
              <a:t>“You measure what you treasure!”</a:t>
            </a:r>
          </a:p>
        </p:txBody>
      </p:sp>
      <p:sp>
        <p:nvSpPr>
          <p:cNvPr id="4" name="TextBox 3">
            <a:extLst>
              <a:ext uri="{FF2B5EF4-FFF2-40B4-BE49-F238E27FC236}">
                <a16:creationId xmlns:a16="http://schemas.microsoft.com/office/drawing/2014/main" id="{8733CD0D-91AE-CB72-D3FB-0A661DEBA59B}"/>
              </a:ext>
            </a:extLst>
          </p:cNvPr>
          <p:cNvSpPr txBox="1"/>
          <p:nvPr/>
        </p:nvSpPr>
        <p:spPr>
          <a:xfrm>
            <a:off x="1549298" y="5091580"/>
            <a:ext cx="9112280" cy="1015663"/>
          </a:xfrm>
          <a:prstGeom prst="rect">
            <a:avLst/>
          </a:prstGeom>
          <a:solidFill>
            <a:srgbClr val="00CC00"/>
          </a:solidFill>
          <a:ln w="19050">
            <a:solidFill>
              <a:schemeClr val="tx1"/>
            </a:solidFill>
          </a:ln>
        </p:spPr>
        <p:txBody>
          <a:bodyPr wrap="square" rtlCol="0">
            <a:spAutoFit/>
          </a:bodyPr>
          <a:lstStyle/>
          <a:p>
            <a:pPr algn="ctr"/>
            <a:r>
              <a:rPr lang="en-US" sz="2000" dirty="0">
                <a:latin typeface="Roboto-Light"/>
              </a:rPr>
              <a:t>Advance warfighting readiness by increasing collective, </a:t>
            </a:r>
            <a:r>
              <a:rPr lang="en-US" sz="2000" b="1" i="1" dirty="0">
                <a:latin typeface="Roboto-Light"/>
              </a:rPr>
              <a:t>affordable</a:t>
            </a:r>
            <a:r>
              <a:rPr lang="en-US" sz="2000" dirty="0">
                <a:latin typeface="Roboto-Light"/>
              </a:rPr>
              <a:t>, interoperable M&amp;S enabled capabilities vital to air, space, and cyber power. </a:t>
            </a:r>
            <a:r>
              <a:rPr lang="en-US" sz="2000" dirty="0">
                <a:latin typeface="Roboto-Bold"/>
              </a:rPr>
              <a:t>DAF M&amp;S Mission</a:t>
            </a:r>
            <a:endParaRPr lang="en-US" sz="2000" dirty="0"/>
          </a:p>
        </p:txBody>
      </p:sp>
      <p:sp>
        <p:nvSpPr>
          <p:cNvPr id="5" name="Rectangle 4">
            <a:extLst>
              <a:ext uri="{FF2B5EF4-FFF2-40B4-BE49-F238E27FC236}">
                <a16:creationId xmlns:a16="http://schemas.microsoft.com/office/drawing/2014/main" id="{8F2482AF-9EFE-663D-0AFB-8EF9F4453222}"/>
              </a:ext>
            </a:extLst>
          </p:cNvPr>
          <p:cNvSpPr>
            <a:spLocks noChangeArrowheads="1"/>
          </p:cNvSpPr>
          <p:nvPr/>
        </p:nvSpPr>
        <p:spPr bwMode="auto">
          <a:xfrm>
            <a:off x="4673600" y="6581103"/>
            <a:ext cx="22536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2400">
                <a:solidFill>
                  <a:schemeClr val="tx1"/>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None/>
            </a:pPr>
            <a:r>
              <a:rPr lang="en-US" altLang="en-US" sz="1000" kern="0" dirty="0">
                <a:latin typeface="+mn-lt"/>
              </a:rPr>
              <a:t>DAF: Department of the Air Force</a:t>
            </a:r>
            <a:endParaRPr lang="en-US" altLang="en-US" sz="1000" dirty="0">
              <a:latin typeface="+mn-lt"/>
            </a:endParaRPr>
          </a:p>
        </p:txBody>
      </p:sp>
    </p:spTree>
    <p:extLst>
      <p:ext uri="{BB962C8B-B14F-4D97-AF65-F5344CB8AC3E}">
        <p14:creationId xmlns:p14="http://schemas.microsoft.com/office/powerpoint/2010/main" val="1704762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3B9D1-DB2B-9618-EB44-65E35F871BDB}"/>
              </a:ext>
            </a:extLst>
          </p:cNvPr>
          <p:cNvSpPr>
            <a:spLocks noGrp="1"/>
          </p:cNvSpPr>
          <p:nvPr>
            <p:ph type="title"/>
          </p:nvPr>
        </p:nvSpPr>
        <p:spPr/>
        <p:txBody>
          <a:bodyPr/>
          <a:lstStyle/>
          <a:p>
            <a:r>
              <a:rPr lang="en-US" dirty="0"/>
              <a:t>Case Study</a:t>
            </a:r>
          </a:p>
        </p:txBody>
      </p:sp>
      <p:sp>
        <p:nvSpPr>
          <p:cNvPr id="4" name="Text Placeholder 3">
            <a:extLst>
              <a:ext uri="{FF2B5EF4-FFF2-40B4-BE49-F238E27FC236}">
                <a16:creationId xmlns:a16="http://schemas.microsoft.com/office/drawing/2014/main" id="{1EE9C2D5-F95B-52C5-6996-7C8DBE2389CE}"/>
              </a:ext>
            </a:extLst>
          </p:cNvPr>
          <p:cNvSpPr>
            <a:spLocks noGrp="1"/>
          </p:cNvSpPr>
          <p:nvPr>
            <p:ph type="body" sz="quarter" idx="12"/>
          </p:nvPr>
        </p:nvSpPr>
        <p:spPr/>
        <p:txBody>
          <a:bodyPr anchor="ctr"/>
          <a:lstStyle/>
          <a:p>
            <a:pPr>
              <a:spcBef>
                <a:spcPts val="1200"/>
              </a:spcBef>
            </a:pPr>
            <a:r>
              <a:rPr lang="en-US" sz="2400" dirty="0"/>
              <a:t>A 4-day experiment is planned in Alaska to test the combat benefit of a friendly forces position determination system</a:t>
            </a:r>
          </a:p>
          <a:p>
            <a:pPr>
              <a:spcBef>
                <a:spcPts val="1200"/>
              </a:spcBef>
            </a:pPr>
            <a:r>
              <a:rPr lang="en-US" sz="2400" dirty="0"/>
              <a:t>The simulationist determines there are three reasonable options</a:t>
            </a:r>
          </a:p>
          <a:p>
            <a:pPr marL="914400" lvl="1" indent="-457200">
              <a:spcBef>
                <a:spcPts val="1200"/>
              </a:spcBef>
            </a:pPr>
            <a:r>
              <a:rPr lang="en-US" sz="2000" dirty="0"/>
              <a:t>Traditional M&amp;S solution used for previous Alaskan events</a:t>
            </a:r>
          </a:p>
          <a:p>
            <a:pPr marL="914400" lvl="1" indent="-457200">
              <a:spcBef>
                <a:spcPts val="1200"/>
              </a:spcBef>
            </a:pPr>
            <a:r>
              <a:rPr lang="en-US" sz="2000" dirty="0"/>
              <a:t>A semi-automated simulation that reduces needed personnel but requires training and developing infrastructure</a:t>
            </a:r>
          </a:p>
          <a:p>
            <a:pPr marL="914400" lvl="1" indent="-457200">
              <a:spcBef>
                <a:spcPts val="1200"/>
              </a:spcBef>
            </a:pPr>
            <a:r>
              <a:rPr lang="en-US" sz="2000" dirty="0"/>
              <a:t>All live forces for major elements with secondary roles as a constructive simulatio</a:t>
            </a:r>
            <a:r>
              <a:rPr lang="en-US" sz="2200" dirty="0"/>
              <a:t>n</a:t>
            </a:r>
            <a:endParaRPr lang="en-US" dirty="0"/>
          </a:p>
        </p:txBody>
      </p:sp>
      <p:pic>
        <p:nvPicPr>
          <p:cNvPr id="5" name="Picture 2">
            <a:extLst>
              <a:ext uri="{FF2B5EF4-FFF2-40B4-BE49-F238E27FC236}">
                <a16:creationId xmlns:a16="http://schemas.microsoft.com/office/drawing/2014/main" id="{0D42036E-DCA3-63E7-BA64-8FF6B7ED83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5963" y="1202605"/>
            <a:ext cx="6082386" cy="211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D67D9A0-83EA-F459-BFD2-094C547E9137}"/>
              </a:ext>
            </a:extLst>
          </p:cNvPr>
          <p:cNvSpPr txBox="1"/>
          <p:nvPr/>
        </p:nvSpPr>
        <p:spPr>
          <a:xfrm>
            <a:off x="6096000" y="3727456"/>
            <a:ext cx="5116734" cy="1723549"/>
          </a:xfrm>
          <a:prstGeom prst="rect">
            <a:avLst/>
          </a:prstGeom>
          <a:noFill/>
        </p:spPr>
        <p:txBody>
          <a:bodyPr wrap="square" rtlCol="0">
            <a:spAutoFit/>
          </a:bodyPr>
          <a:lstStyle/>
          <a:p>
            <a:pPr marL="457200" indent="-457200">
              <a:spcBef>
                <a:spcPts val="1200"/>
              </a:spcBef>
              <a:buFont typeface="Wingdings" panose="05000000000000000000" pitchFamily="2" charset="2"/>
              <a:buChar char="Ø"/>
            </a:pPr>
            <a:r>
              <a:rPr lang="en-US" sz="2400" dirty="0">
                <a:latin typeface="Arial Narrow" panose="020B0606020202030204" pitchFamily="34" charset="0"/>
              </a:rPr>
              <a:t>Costs for all three options need to be determined</a:t>
            </a:r>
          </a:p>
          <a:p>
            <a:pPr marL="457200" indent="-457200">
              <a:spcBef>
                <a:spcPts val="1200"/>
              </a:spcBef>
              <a:buFont typeface="Wingdings" panose="05000000000000000000" pitchFamily="2" charset="2"/>
              <a:buChar char="Ø"/>
            </a:pPr>
            <a:r>
              <a:rPr lang="en-US" sz="2400" dirty="0">
                <a:latin typeface="Arial Narrow" panose="020B0606020202030204" pitchFamily="34" charset="0"/>
              </a:rPr>
              <a:t>Options are evaluated using the structure above</a:t>
            </a:r>
          </a:p>
        </p:txBody>
      </p:sp>
    </p:spTree>
    <p:extLst>
      <p:ext uri="{BB962C8B-B14F-4D97-AF65-F5344CB8AC3E}">
        <p14:creationId xmlns:p14="http://schemas.microsoft.com/office/powerpoint/2010/main" val="1535907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ADD20-5142-A5F8-A19F-8F70D51F2DB9}"/>
              </a:ext>
            </a:extLst>
          </p:cNvPr>
          <p:cNvSpPr>
            <a:spLocks noGrp="1"/>
          </p:cNvSpPr>
          <p:nvPr>
            <p:ph type="title"/>
          </p:nvPr>
        </p:nvSpPr>
        <p:spPr/>
        <p:txBody>
          <a:bodyPr/>
          <a:lstStyle/>
          <a:p>
            <a:r>
              <a:rPr lang="en-US" dirty="0"/>
              <a:t>Case Study - Needs</a:t>
            </a:r>
          </a:p>
        </p:txBody>
      </p:sp>
      <p:sp>
        <p:nvSpPr>
          <p:cNvPr id="3" name="Content Placeholder 2">
            <a:extLst>
              <a:ext uri="{FF2B5EF4-FFF2-40B4-BE49-F238E27FC236}">
                <a16:creationId xmlns:a16="http://schemas.microsoft.com/office/drawing/2014/main" id="{DE33E534-6ECE-32BD-C205-7381DC7ADFC8}"/>
              </a:ext>
            </a:extLst>
          </p:cNvPr>
          <p:cNvSpPr>
            <a:spLocks noGrp="1"/>
          </p:cNvSpPr>
          <p:nvPr>
            <p:ph sz="quarter" idx="11"/>
          </p:nvPr>
        </p:nvSpPr>
        <p:spPr/>
        <p:txBody>
          <a:bodyPr anchor="t"/>
          <a:lstStyle/>
          <a:p>
            <a:pPr>
              <a:spcBef>
                <a:spcPts val="1200"/>
              </a:spcBef>
            </a:pPr>
            <a:r>
              <a:rPr lang="en-US" sz="2400" dirty="0"/>
              <a:t>Needs for the scenario are determined as:</a:t>
            </a:r>
          </a:p>
          <a:p>
            <a:pPr marL="914400" lvl="1" indent="-457200">
              <a:spcBef>
                <a:spcPts val="1200"/>
              </a:spcBef>
            </a:pPr>
            <a:r>
              <a:rPr lang="en-US" sz="2000" dirty="0"/>
              <a:t>Three live helicopter crews acting as downed crew members using current identification systems in some trials and the new system in others</a:t>
            </a:r>
          </a:p>
          <a:p>
            <a:pPr marL="914400" lvl="1" indent="-457200">
              <a:spcBef>
                <a:spcPts val="1200"/>
              </a:spcBef>
            </a:pPr>
            <a:r>
              <a:rPr lang="en-US" sz="2000" dirty="0"/>
              <a:t>Hostile mobile ground forces searching for evading crew members – can be live or partly live and partly constructive</a:t>
            </a:r>
          </a:p>
          <a:p>
            <a:pPr marL="914400" lvl="1" indent="-457200">
              <a:spcBef>
                <a:spcPts val="1200"/>
              </a:spcBef>
            </a:pPr>
            <a:r>
              <a:rPr lang="en-US" sz="2000" dirty="0"/>
              <a:t>Friendly ground command and control forces (Combat Search and Rescue (CSAR)) from an Air Operations Center with radar and radio feeds – live forces to conduct rescue</a:t>
            </a:r>
          </a:p>
          <a:p>
            <a:pPr marL="914400" lvl="1" indent="-457200">
              <a:spcBef>
                <a:spcPts val="1200"/>
              </a:spcBef>
            </a:pPr>
            <a:r>
              <a:rPr lang="en-US" sz="2000" dirty="0"/>
              <a:t>Friendly surveillance forces – Airborne Warning and Control System (AWACS) – can be live, virtual, or constructive</a:t>
            </a:r>
          </a:p>
          <a:p>
            <a:pPr marL="914400" lvl="1" indent="-457200">
              <a:spcBef>
                <a:spcPts val="1200"/>
              </a:spcBef>
            </a:pPr>
            <a:r>
              <a:rPr lang="en-US" sz="2000" dirty="0"/>
              <a:t>Friendly combat air patrol represented by 3 fighter simulators</a:t>
            </a:r>
          </a:p>
          <a:p>
            <a:pPr marL="914400" lvl="1" indent="-457200">
              <a:spcBef>
                <a:spcPts val="1200"/>
              </a:spcBef>
            </a:pPr>
            <a:r>
              <a:rPr lang="en-US" sz="2000" dirty="0"/>
              <a:t>Other necessary command and control, surveillance, and forces will be represented in a constructive simulation</a:t>
            </a:r>
          </a:p>
        </p:txBody>
      </p:sp>
    </p:spTree>
    <p:extLst>
      <p:ext uri="{BB962C8B-B14F-4D97-AF65-F5344CB8AC3E}">
        <p14:creationId xmlns:p14="http://schemas.microsoft.com/office/powerpoint/2010/main" val="736086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AB0A-82DE-5D12-F09F-1B7A1AC4DF6B}"/>
              </a:ext>
            </a:extLst>
          </p:cNvPr>
          <p:cNvSpPr>
            <a:spLocks noGrp="1"/>
          </p:cNvSpPr>
          <p:nvPr>
            <p:ph type="title"/>
          </p:nvPr>
        </p:nvSpPr>
        <p:spPr/>
        <p:txBody>
          <a:bodyPr/>
          <a:lstStyle/>
          <a:p>
            <a:r>
              <a:rPr lang="en-US" dirty="0"/>
              <a:t>Case Study - Stakeholders</a:t>
            </a:r>
          </a:p>
        </p:txBody>
      </p:sp>
      <p:sp>
        <p:nvSpPr>
          <p:cNvPr id="3" name="Content Placeholder 2">
            <a:extLst>
              <a:ext uri="{FF2B5EF4-FFF2-40B4-BE49-F238E27FC236}">
                <a16:creationId xmlns:a16="http://schemas.microsoft.com/office/drawing/2014/main" id="{F1B6D3F7-A84A-E1CC-B30A-4FC7E3D4DD13}"/>
              </a:ext>
            </a:extLst>
          </p:cNvPr>
          <p:cNvSpPr>
            <a:spLocks noGrp="1"/>
          </p:cNvSpPr>
          <p:nvPr>
            <p:ph sz="quarter" idx="11"/>
          </p:nvPr>
        </p:nvSpPr>
        <p:spPr>
          <a:xfrm>
            <a:off x="480132" y="1095702"/>
            <a:ext cx="11250613" cy="5065327"/>
          </a:xfrm>
        </p:spPr>
        <p:txBody>
          <a:bodyPr anchor="t"/>
          <a:lstStyle/>
          <a:p>
            <a:pPr>
              <a:spcBef>
                <a:spcPts val="1200"/>
              </a:spcBef>
            </a:pPr>
            <a:r>
              <a:rPr lang="en-US" dirty="0"/>
              <a:t>Stakeholders</a:t>
            </a:r>
          </a:p>
          <a:p>
            <a:endParaRPr lang="en-US" sz="1100" dirty="0"/>
          </a:p>
          <a:p>
            <a:pPr marL="914400" lvl="1" indent="-457200">
              <a:spcBef>
                <a:spcPts val="1200"/>
              </a:spcBef>
            </a:pPr>
            <a:r>
              <a:rPr lang="en-US" dirty="0"/>
              <a:t>Commander of Alaska Command</a:t>
            </a:r>
          </a:p>
          <a:p>
            <a:pPr marL="914400" lvl="1" indent="-457200">
              <a:spcBef>
                <a:spcPts val="1200"/>
              </a:spcBef>
            </a:pPr>
            <a:r>
              <a:rPr lang="en-US" dirty="0"/>
              <a:t>Program manager for the Positioning system</a:t>
            </a:r>
          </a:p>
          <a:p>
            <a:pPr marL="914400" lvl="1" indent="-457200">
              <a:spcBef>
                <a:spcPts val="1200"/>
              </a:spcBef>
            </a:pPr>
            <a:r>
              <a:rPr lang="en-US" dirty="0"/>
              <a:t>Warfighting commands desiring to use system</a:t>
            </a:r>
          </a:p>
        </p:txBody>
      </p:sp>
    </p:spTree>
    <p:extLst>
      <p:ext uri="{BB962C8B-B14F-4D97-AF65-F5344CB8AC3E}">
        <p14:creationId xmlns:p14="http://schemas.microsoft.com/office/powerpoint/2010/main" val="3548129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33E2-73F6-A06B-F715-6038619AF619}"/>
              </a:ext>
            </a:extLst>
          </p:cNvPr>
          <p:cNvSpPr>
            <a:spLocks noGrp="1"/>
          </p:cNvSpPr>
          <p:nvPr>
            <p:ph type="title"/>
          </p:nvPr>
        </p:nvSpPr>
        <p:spPr/>
        <p:txBody>
          <a:bodyPr/>
          <a:lstStyle/>
          <a:p>
            <a:r>
              <a:rPr lang="en-US" dirty="0"/>
              <a:t>Case Study – Use Cases (Alternatives) </a:t>
            </a:r>
          </a:p>
        </p:txBody>
      </p:sp>
      <p:sp>
        <p:nvSpPr>
          <p:cNvPr id="3" name="Content Placeholder 2">
            <a:extLst>
              <a:ext uri="{FF2B5EF4-FFF2-40B4-BE49-F238E27FC236}">
                <a16:creationId xmlns:a16="http://schemas.microsoft.com/office/drawing/2014/main" id="{AD7A1C0E-1FF6-C6F1-9B26-46F0BA3E6779}"/>
              </a:ext>
            </a:extLst>
          </p:cNvPr>
          <p:cNvSpPr>
            <a:spLocks noGrp="1"/>
          </p:cNvSpPr>
          <p:nvPr>
            <p:ph sz="quarter" idx="11"/>
          </p:nvPr>
        </p:nvSpPr>
        <p:spPr>
          <a:xfrm>
            <a:off x="480132" y="1128360"/>
            <a:ext cx="11250613" cy="4831571"/>
          </a:xfrm>
        </p:spPr>
        <p:txBody>
          <a:bodyPr anchor="t"/>
          <a:lstStyle/>
          <a:p>
            <a:pPr>
              <a:spcBef>
                <a:spcPts val="1200"/>
              </a:spcBef>
            </a:pPr>
            <a:r>
              <a:rPr lang="en-US" dirty="0"/>
              <a:t>Alternative A – traditional M&amp;S solution used for other Alaskan events</a:t>
            </a:r>
          </a:p>
          <a:p>
            <a:pPr marL="914400" lvl="1" indent="-457200">
              <a:spcBef>
                <a:spcPts val="1200"/>
              </a:spcBef>
            </a:pPr>
            <a:r>
              <a:rPr lang="en-US" dirty="0"/>
              <a:t>Distributed from another simulation center</a:t>
            </a:r>
          </a:p>
          <a:p>
            <a:pPr marL="914400" lvl="1" indent="-457200">
              <a:spcBef>
                <a:spcPts val="1200"/>
              </a:spcBef>
            </a:pPr>
            <a:r>
              <a:rPr lang="en-US" dirty="0"/>
              <a:t>Uses 100 personnel at multiple locations for sim operators, control force, and role players</a:t>
            </a:r>
          </a:p>
          <a:p>
            <a:pPr marL="914400" lvl="1" indent="-457200">
              <a:spcBef>
                <a:spcPts val="1200"/>
              </a:spcBef>
            </a:pPr>
            <a:r>
              <a:rPr lang="en-US" dirty="0"/>
              <a:t>25 personnel required to attend two planning conferences in Alaska</a:t>
            </a:r>
          </a:p>
          <a:p>
            <a:pPr marL="914400" lvl="1" indent="-457200">
              <a:spcBef>
                <a:spcPts val="1200"/>
              </a:spcBef>
            </a:pPr>
            <a:r>
              <a:rPr lang="en-US" dirty="0"/>
              <a:t>No training of sim personnel, no databases need to be developed, little residual benefit</a:t>
            </a:r>
          </a:p>
          <a:p>
            <a:pPr marL="914400" lvl="1" indent="-457200">
              <a:spcBef>
                <a:spcPts val="1200"/>
              </a:spcBef>
            </a:pPr>
            <a:r>
              <a:rPr lang="en-US" dirty="0"/>
              <a:t>Floor space in two facilities required</a:t>
            </a:r>
          </a:p>
          <a:p>
            <a:pPr marL="914400" lvl="1" indent="-457200">
              <a:spcBef>
                <a:spcPts val="1200"/>
              </a:spcBef>
            </a:pPr>
            <a:r>
              <a:rPr lang="en-US" dirty="0"/>
              <a:t>Some distribution/communication lines to and within Alaska have to be leased</a:t>
            </a:r>
          </a:p>
        </p:txBody>
      </p:sp>
    </p:spTree>
    <p:extLst>
      <p:ext uri="{BB962C8B-B14F-4D97-AF65-F5344CB8AC3E}">
        <p14:creationId xmlns:p14="http://schemas.microsoft.com/office/powerpoint/2010/main" val="3471585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4C8D0-97B8-7654-E257-D9813B4417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DD5C05-E8F3-C0F1-DDC2-85987E10CD78}"/>
              </a:ext>
            </a:extLst>
          </p:cNvPr>
          <p:cNvSpPr>
            <a:spLocks noGrp="1"/>
          </p:cNvSpPr>
          <p:nvPr>
            <p:ph type="title"/>
          </p:nvPr>
        </p:nvSpPr>
        <p:spPr/>
        <p:txBody>
          <a:bodyPr/>
          <a:lstStyle/>
          <a:p>
            <a:r>
              <a:rPr lang="en-US" dirty="0"/>
              <a:t>Case Study – Use Cases (Alternatives) </a:t>
            </a:r>
          </a:p>
        </p:txBody>
      </p:sp>
      <p:sp>
        <p:nvSpPr>
          <p:cNvPr id="3" name="Content Placeholder 2">
            <a:extLst>
              <a:ext uri="{FF2B5EF4-FFF2-40B4-BE49-F238E27FC236}">
                <a16:creationId xmlns:a16="http://schemas.microsoft.com/office/drawing/2014/main" id="{AFA8F3DE-A9B7-6030-2D23-18CF0F3E7723}"/>
              </a:ext>
            </a:extLst>
          </p:cNvPr>
          <p:cNvSpPr>
            <a:spLocks noGrp="1"/>
          </p:cNvSpPr>
          <p:nvPr>
            <p:ph sz="quarter" idx="11"/>
          </p:nvPr>
        </p:nvSpPr>
        <p:spPr>
          <a:xfrm>
            <a:off x="480132" y="1193676"/>
            <a:ext cx="11250613" cy="5075237"/>
          </a:xfrm>
        </p:spPr>
        <p:txBody>
          <a:bodyPr anchor="t"/>
          <a:lstStyle/>
          <a:p>
            <a:pPr>
              <a:spcBef>
                <a:spcPts val="1200"/>
              </a:spcBef>
            </a:pPr>
            <a:r>
              <a:rPr lang="en-US" dirty="0"/>
              <a:t>Alternative B - Semi-automated simulation</a:t>
            </a:r>
          </a:p>
          <a:p>
            <a:pPr marL="914400" lvl="1" indent="-457200">
              <a:spcBef>
                <a:spcPts val="1200"/>
              </a:spcBef>
            </a:pPr>
            <a:r>
              <a:rPr lang="en-US" dirty="0"/>
              <a:t>Needs only two people to run simulation in Alaska simulation center plus one back-up</a:t>
            </a:r>
          </a:p>
          <a:p>
            <a:pPr marL="914400" lvl="1" indent="-457200">
              <a:spcBef>
                <a:spcPts val="1200"/>
              </a:spcBef>
            </a:pPr>
            <a:r>
              <a:rPr lang="en-US" dirty="0"/>
              <a:t>Three personnel fill role player and control force requirements – two-week training required in continental US</a:t>
            </a:r>
          </a:p>
          <a:p>
            <a:pPr marL="914400" lvl="1" indent="-457200">
              <a:spcBef>
                <a:spcPts val="1200"/>
              </a:spcBef>
            </a:pPr>
            <a:r>
              <a:rPr lang="en-US" dirty="0"/>
              <a:t>Database development required at cost of $50,000 and 60 day lead time needed</a:t>
            </a:r>
          </a:p>
          <a:p>
            <a:pPr marL="914400" lvl="1" indent="-457200">
              <a:spcBef>
                <a:spcPts val="1200"/>
              </a:spcBef>
            </a:pPr>
            <a:r>
              <a:rPr lang="en-US" dirty="0"/>
              <a:t>Two planning conferences in Alaska for 10 people required</a:t>
            </a:r>
          </a:p>
          <a:p>
            <a:pPr marL="914400" lvl="1" indent="-457200">
              <a:spcBef>
                <a:spcPts val="1200"/>
              </a:spcBef>
            </a:pPr>
            <a:r>
              <a:rPr lang="en-US" dirty="0"/>
              <a:t>One new laptop required</a:t>
            </a:r>
          </a:p>
          <a:p>
            <a:pPr marL="914400" lvl="1" indent="-457200">
              <a:spcBef>
                <a:spcPts val="1200"/>
              </a:spcBef>
            </a:pPr>
            <a:r>
              <a:rPr lang="en-US" dirty="0"/>
              <a:t>Residual benefit is three trained simulation operators and Alaska database</a:t>
            </a:r>
          </a:p>
          <a:p>
            <a:pPr marL="914400" lvl="1" indent="-457200">
              <a:spcBef>
                <a:spcPts val="1200"/>
              </a:spcBef>
            </a:pPr>
            <a:r>
              <a:rPr lang="en-US" dirty="0"/>
              <a:t>Communication lines within Alaska have to be leased</a:t>
            </a:r>
          </a:p>
        </p:txBody>
      </p:sp>
    </p:spTree>
    <p:extLst>
      <p:ext uri="{BB962C8B-B14F-4D97-AF65-F5344CB8AC3E}">
        <p14:creationId xmlns:p14="http://schemas.microsoft.com/office/powerpoint/2010/main" val="462886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BB789-A6E9-53A4-ED89-66726232FB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307219-8814-5711-3982-B13E2D94AAB5}"/>
              </a:ext>
            </a:extLst>
          </p:cNvPr>
          <p:cNvSpPr>
            <a:spLocks noGrp="1"/>
          </p:cNvSpPr>
          <p:nvPr>
            <p:ph type="title"/>
          </p:nvPr>
        </p:nvSpPr>
        <p:spPr/>
        <p:txBody>
          <a:bodyPr/>
          <a:lstStyle/>
          <a:p>
            <a:r>
              <a:rPr lang="en-US" dirty="0"/>
              <a:t>Case Study – Use Cases (Alternatives) </a:t>
            </a:r>
          </a:p>
        </p:txBody>
      </p:sp>
      <p:sp>
        <p:nvSpPr>
          <p:cNvPr id="3" name="Content Placeholder 2">
            <a:extLst>
              <a:ext uri="{FF2B5EF4-FFF2-40B4-BE49-F238E27FC236}">
                <a16:creationId xmlns:a16="http://schemas.microsoft.com/office/drawing/2014/main" id="{B8D18979-18BA-E672-687E-EED7C6E791B0}"/>
              </a:ext>
            </a:extLst>
          </p:cNvPr>
          <p:cNvSpPr>
            <a:spLocks noGrp="1"/>
          </p:cNvSpPr>
          <p:nvPr>
            <p:ph sz="quarter" idx="11"/>
          </p:nvPr>
        </p:nvSpPr>
        <p:spPr>
          <a:xfrm>
            <a:off x="480132" y="1193676"/>
            <a:ext cx="11250613" cy="5075237"/>
          </a:xfrm>
        </p:spPr>
        <p:txBody>
          <a:bodyPr anchor="t"/>
          <a:lstStyle/>
          <a:p>
            <a:pPr>
              <a:spcBef>
                <a:spcPts val="1200"/>
              </a:spcBef>
            </a:pPr>
            <a:r>
              <a:rPr lang="en-US" dirty="0"/>
              <a:t>Alternative C – All Live forces for major roles</a:t>
            </a:r>
          </a:p>
          <a:p>
            <a:pPr marL="914400" lvl="1" indent="-457200">
              <a:spcBef>
                <a:spcPts val="1200"/>
              </a:spcBef>
            </a:pPr>
            <a:r>
              <a:rPr lang="en-US" dirty="0"/>
              <a:t>Live forces used for transport, rescue, humanitarian relief, and disaster recovery roles</a:t>
            </a:r>
          </a:p>
          <a:p>
            <a:pPr marL="914400" lvl="1" indent="-457200">
              <a:spcBef>
                <a:spcPts val="1200"/>
              </a:spcBef>
            </a:pPr>
            <a:r>
              <a:rPr lang="en-US" dirty="0"/>
              <a:t>All other secondary roles represented in constructive simulation due to cost</a:t>
            </a:r>
          </a:p>
          <a:p>
            <a:pPr marL="914400" lvl="1" indent="-457200">
              <a:spcBef>
                <a:spcPts val="1200"/>
              </a:spcBef>
            </a:pPr>
            <a:r>
              <a:rPr lang="en-US" dirty="0"/>
              <a:t>Two planning conferences in Alaska required with similar personnel requirements as Alternative A</a:t>
            </a:r>
          </a:p>
          <a:p>
            <a:pPr marL="914400" lvl="1" indent="-457200">
              <a:spcBef>
                <a:spcPts val="1200"/>
              </a:spcBef>
            </a:pPr>
            <a:r>
              <a:rPr lang="en-US" dirty="0"/>
              <a:t>No distribution/communication lines have to be leased</a:t>
            </a:r>
          </a:p>
        </p:txBody>
      </p:sp>
    </p:spTree>
    <p:extLst>
      <p:ext uri="{BB962C8B-B14F-4D97-AF65-F5344CB8AC3E}">
        <p14:creationId xmlns:p14="http://schemas.microsoft.com/office/powerpoint/2010/main" val="4116640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5C65F-E26B-3255-26D1-875ECC009F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433838-F51C-F373-329A-EBB50C9DF612}"/>
              </a:ext>
            </a:extLst>
          </p:cNvPr>
          <p:cNvSpPr>
            <a:spLocks noGrp="1"/>
          </p:cNvSpPr>
          <p:nvPr>
            <p:ph type="title"/>
          </p:nvPr>
        </p:nvSpPr>
        <p:spPr/>
        <p:txBody>
          <a:bodyPr/>
          <a:lstStyle/>
          <a:p>
            <a:r>
              <a:rPr lang="en-US" dirty="0"/>
              <a:t>Case Study - Asset Identification</a:t>
            </a:r>
          </a:p>
        </p:txBody>
      </p:sp>
      <p:sp>
        <p:nvSpPr>
          <p:cNvPr id="3" name="Content Placeholder 2">
            <a:extLst>
              <a:ext uri="{FF2B5EF4-FFF2-40B4-BE49-F238E27FC236}">
                <a16:creationId xmlns:a16="http://schemas.microsoft.com/office/drawing/2014/main" id="{7F7FE016-2277-D7E9-DD8D-B5B192CB0464}"/>
              </a:ext>
            </a:extLst>
          </p:cNvPr>
          <p:cNvSpPr>
            <a:spLocks noGrp="1"/>
          </p:cNvSpPr>
          <p:nvPr>
            <p:ph sz="quarter" idx="11"/>
          </p:nvPr>
        </p:nvSpPr>
        <p:spPr>
          <a:xfrm>
            <a:off x="480132" y="1161018"/>
            <a:ext cx="11250613" cy="5075237"/>
          </a:xfrm>
        </p:spPr>
        <p:txBody>
          <a:bodyPr anchor="t"/>
          <a:lstStyle/>
          <a:p>
            <a:pPr>
              <a:spcBef>
                <a:spcPts val="1200"/>
              </a:spcBef>
            </a:pPr>
            <a:r>
              <a:rPr lang="en-US" dirty="0"/>
              <a:t>Assets considered in all alternatives include</a:t>
            </a:r>
          </a:p>
          <a:p>
            <a:pPr marL="914400" lvl="1" indent="-457200">
              <a:spcBef>
                <a:spcPts val="1200"/>
              </a:spcBef>
            </a:pPr>
            <a:r>
              <a:rPr lang="en-US" dirty="0"/>
              <a:t>Live aircraft and personnel</a:t>
            </a:r>
          </a:p>
          <a:p>
            <a:pPr marL="914400" lvl="1" indent="-457200">
              <a:spcBef>
                <a:spcPts val="1200"/>
              </a:spcBef>
            </a:pPr>
            <a:r>
              <a:rPr lang="en-US" dirty="0"/>
              <a:t>Traditional simulations with required hardware and software</a:t>
            </a:r>
          </a:p>
          <a:p>
            <a:pPr marL="914400" lvl="1" indent="-457200">
              <a:spcBef>
                <a:spcPts val="1200"/>
              </a:spcBef>
            </a:pPr>
            <a:r>
              <a:rPr lang="en-US" dirty="0"/>
              <a:t>Semi-automated simulations with required hardware and software</a:t>
            </a:r>
          </a:p>
          <a:p>
            <a:pPr marL="914400" lvl="1" indent="-457200">
              <a:spcBef>
                <a:spcPts val="1200"/>
              </a:spcBef>
            </a:pPr>
            <a:r>
              <a:rPr lang="en-US" dirty="0"/>
              <a:t>Data/Database for Alaska</a:t>
            </a:r>
          </a:p>
          <a:p>
            <a:pPr marL="914400" lvl="1" indent="-457200">
              <a:spcBef>
                <a:spcPts val="1200"/>
              </a:spcBef>
            </a:pPr>
            <a:r>
              <a:rPr lang="en-US" dirty="0"/>
              <a:t>Facilities </a:t>
            </a:r>
          </a:p>
          <a:p>
            <a:pPr marL="914400" lvl="1" indent="-457200">
              <a:spcBef>
                <a:spcPts val="1200"/>
              </a:spcBef>
            </a:pPr>
            <a:r>
              <a:rPr lang="en-US" dirty="0"/>
              <a:t>Distribution systems</a:t>
            </a:r>
          </a:p>
          <a:p>
            <a:pPr marL="914400" lvl="1" indent="-457200">
              <a:spcBef>
                <a:spcPts val="1200"/>
              </a:spcBef>
            </a:pPr>
            <a:r>
              <a:rPr lang="en-US" dirty="0"/>
              <a:t>Support personnel</a:t>
            </a:r>
          </a:p>
        </p:txBody>
      </p:sp>
    </p:spTree>
    <p:extLst>
      <p:ext uri="{BB962C8B-B14F-4D97-AF65-F5344CB8AC3E}">
        <p14:creationId xmlns:p14="http://schemas.microsoft.com/office/powerpoint/2010/main" val="28220168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4B225-0204-BBB6-2612-D9DA6EC0F292}"/>
              </a:ext>
            </a:extLst>
          </p:cNvPr>
          <p:cNvSpPr>
            <a:spLocks noGrp="1"/>
          </p:cNvSpPr>
          <p:nvPr>
            <p:ph type="title"/>
          </p:nvPr>
        </p:nvSpPr>
        <p:spPr/>
        <p:txBody>
          <a:bodyPr/>
          <a:lstStyle/>
          <a:p>
            <a:r>
              <a:rPr lang="en-US" dirty="0"/>
              <a:t>Case Study - Cost</a:t>
            </a:r>
          </a:p>
        </p:txBody>
      </p:sp>
      <p:sp>
        <p:nvSpPr>
          <p:cNvPr id="3" name="Content Placeholder 2">
            <a:extLst>
              <a:ext uri="{FF2B5EF4-FFF2-40B4-BE49-F238E27FC236}">
                <a16:creationId xmlns:a16="http://schemas.microsoft.com/office/drawing/2014/main" id="{AEB57386-EC19-C774-1FD9-FDBC359E0469}"/>
              </a:ext>
            </a:extLst>
          </p:cNvPr>
          <p:cNvSpPr>
            <a:spLocks noGrp="1"/>
          </p:cNvSpPr>
          <p:nvPr>
            <p:ph sz="quarter" idx="11"/>
          </p:nvPr>
        </p:nvSpPr>
        <p:spPr>
          <a:xfrm>
            <a:off x="480132" y="1177347"/>
            <a:ext cx="11250613" cy="5075237"/>
          </a:xfrm>
        </p:spPr>
        <p:txBody>
          <a:bodyPr anchor="t"/>
          <a:lstStyle/>
          <a:p>
            <a:pPr>
              <a:spcBef>
                <a:spcPts val="1200"/>
              </a:spcBef>
            </a:pPr>
            <a:r>
              <a:rPr lang="en-US" dirty="0"/>
              <a:t>Simulationist or cost analyst must gather cost data</a:t>
            </a:r>
          </a:p>
          <a:p>
            <a:pPr>
              <a:spcBef>
                <a:spcPts val="1200"/>
              </a:spcBef>
            </a:pPr>
            <a:r>
              <a:rPr lang="en-US" dirty="0"/>
              <a:t>Travel costs, labor costs, cost for operational assets (aircraft, vehicles, </a:t>
            </a:r>
            <a:r>
              <a:rPr lang="en-US" dirty="0" err="1"/>
              <a:t>etc</a:t>
            </a:r>
            <a:r>
              <a:rPr lang="en-US" dirty="0"/>
              <a:t>) per hour, equipment, and communication line costs are required</a:t>
            </a:r>
          </a:p>
          <a:p>
            <a:pPr>
              <a:spcBef>
                <a:spcPts val="1200"/>
              </a:spcBef>
            </a:pPr>
            <a:r>
              <a:rPr lang="en-US" dirty="0"/>
              <a:t>Estimate number of hours operational assets used, travel days, and labor hours</a:t>
            </a:r>
          </a:p>
          <a:p>
            <a:pPr>
              <a:spcBef>
                <a:spcPts val="1200"/>
              </a:spcBef>
            </a:pPr>
            <a:r>
              <a:rPr lang="en-US" dirty="0"/>
              <a:t>Source of data is government/DoD documents for FY of exercise</a:t>
            </a:r>
          </a:p>
          <a:p>
            <a:pPr>
              <a:spcBef>
                <a:spcPts val="1200"/>
              </a:spcBef>
            </a:pPr>
            <a:r>
              <a:rPr lang="en-US" dirty="0"/>
              <a:t>Following cost data is illustrative only and is not taken from current DoD records</a:t>
            </a:r>
          </a:p>
        </p:txBody>
      </p:sp>
    </p:spTree>
    <p:extLst>
      <p:ext uri="{BB962C8B-B14F-4D97-AF65-F5344CB8AC3E}">
        <p14:creationId xmlns:p14="http://schemas.microsoft.com/office/powerpoint/2010/main" val="10302908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FD2F0-93A0-F3D6-A5DD-1497AFCF7C67}"/>
              </a:ext>
            </a:extLst>
          </p:cNvPr>
          <p:cNvSpPr>
            <a:spLocks noGrp="1"/>
          </p:cNvSpPr>
          <p:nvPr>
            <p:ph type="title"/>
          </p:nvPr>
        </p:nvSpPr>
        <p:spPr/>
        <p:txBody>
          <a:bodyPr/>
          <a:lstStyle/>
          <a:p>
            <a:r>
              <a:rPr lang="en-US" dirty="0"/>
              <a:t>Case Study - Cost Data - I</a:t>
            </a:r>
          </a:p>
        </p:txBody>
      </p:sp>
      <p:sp>
        <p:nvSpPr>
          <p:cNvPr id="4" name="Text Placeholder 3">
            <a:extLst>
              <a:ext uri="{FF2B5EF4-FFF2-40B4-BE49-F238E27FC236}">
                <a16:creationId xmlns:a16="http://schemas.microsoft.com/office/drawing/2014/main" id="{EFB0F2F3-AB08-2295-BBE6-70966E7CCDC6}"/>
              </a:ext>
            </a:extLst>
          </p:cNvPr>
          <p:cNvSpPr>
            <a:spLocks noGrp="1"/>
          </p:cNvSpPr>
          <p:nvPr>
            <p:ph type="body" sz="quarter" idx="12"/>
          </p:nvPr>
        </p:nvSpPr>
        <p:spPr>
          <a:xfrm>
            <a:off x="410818" y="1170393"/>
            <a:ext cx="4425878" cy="4895850"/>
          </a:xfrm>
        </p:spPr>
        <p:txBody>
          <a:bodyPr anchor="t"/>
          <a:lstStyle/>
          <a:p>
            <a:pPr marL="457200" indent="-457200">
              <a:spcBef>
                <a:spcPts val="1200"/>
              </a:spcBef>
              <a:buFont typeface="Wingdings" panose="05000000000000000000" pitchFamily="2" charset="2"/>
              <a:buChar char="Ø"/>
            </a:pPr>
            <a:r>
              <a:rPr lang="en-US" dirty="0">
                <a:latin typeface="Arial Narrow" panose="020B0606020202030204" pitchFamily="34" charset="0"/>
              </a:rPr>
              <a:t>Partial list of Costs - Part II</a:t>
            </a:r>
          </a:p>
          <a:p>
            <a:pPr marL="457200" indent="-457200">
              <a:spcBef>
                <a:spcPts val="1200"/>
              </a:spcBef>
              <a:buFont typeface="Wingdings" panose="05000000000000000000" pitchFamily="2" charset="2"/>
              <a:buChar char="Ø"/>
            </a:pPr>
            <a:r>
              <a:rPr lang="en-US" dirty="0">
                <a:latin typeface="Arial Narrow" panose="020B0606020202030204" pitchFamily="34" charset="0"/>
              </a:rPr>
              <a:t>Costs are illustrative only</a:t>
            </a:r>
          </a:p>
          <a:p>
            <a:pPr marL="457200" indent="-457200">
              <a:spcBef>
                <a:spcPts val="1200"/>
              </a:spcBef>
              <a:buFont typeface="Wingdings" panose="05000000000000000000" pitchFamily="2" charset="2"/>
              <a:buChar char="Ø"/>
            </a:pPr>
            <a:r>
              <a:rPr lang="en-US" dirty="0">
                <a:latin typeface="Arial Narrow" panose="020B0606020202030204" pitchFamily="34" charset="0"/>
              </a:rPr>
              <a:t>Actual costs would need to be extracted from DoD documents for the FY of the exercise</a:t>
            </a:r>
          </a:p>
          <a:p>
            <a:pPr marL="457200" indent="-457200">
              <a:spcBef>
                <a:spcPts val="1200"/>
              </a:spcBef>
              <a:buFont typeface="Wingdings" panose="05000000000000000000" pitchFamily="2" charset="2"/>
              <a:buChar char="Ø"/>
            </a:pPr>
            <a:r>
              <a:rPr lang="en-US" dirty="0">
                <a:latin typeface="Arial Narrow" panose="020B0606020202030204" pitchFamily="34" charset="0"/>
              </a:rPr>
              <a:t>Totals included in this table</a:t>
            </a:r>
          </a:p>
        </p:txBody>
      </p:sp>
      <p:graphicFrame>
        <p:nvGraphicFramePr>
          <p:cNvPr id="5" name="Content Placeholder 3">
            <a:extLst>
              <a:ext uri="{FF2B5EF4-FFF2-40B4-BE49-F238E27FC236}">
                <a16:creationId xmlns:a16="http://schemas.microsoft.com/office/drawing/2014/main" id="{2911B18E-AA45-3775-EC24-ADCCC560DF25}"/>
              </a:ext>
            </a:extLst>
          </p:cNvPr>
          <p:cNvGraphicFramePr>
            <a:graphicFrameLocks/>
          </p:cNvGraphicFramePr>
          <p:nvPr>
            <p:extLst>
              <p:ext uri="{D42A27DB-BD31-4B8C-83A1-F6EECF244321}">
                <p14:modId xmlns:p14="http://schemas.microsoft.com/office/powerpoint/2010/main" val="994672200"/>
              </p:ext>
            </p:extLst>
          </p:nvPr>
        </p:nvGraphicFramePr>
        <p:xfrm>
          <a:off x="5221704" y="1123122"/>
          <a:ext cx="6372196" cy="5145328"/>
        </p:xfrm>
        <a:graphic>
          <a:graphicData uri="http://schemas.openxmlformats.org/drawingml/2006/table">
            <a:tbl>
              <a:tblPr/>
              <a:tblGrid>
                <a:gridCol w="2290705">
                  <a:extLst>
                    <a:ext uri="{9D8B030D-6E8A-4147-A177-3AD203B41FA5}">
                      <a16:colId xmlns:a16="http://schemas.microsoft.com/office/drawing/2014/main" val="476298413"/>
                    </a:ext>
                  </a:extLst>
                </a:gridCol>
                <a:gridCol w="1498013">
                  <a:extLst>
                    <a:ext uri="{9D8B030D-6E8A-4147-A177-3AD203B41FA5}">
                      <a16:colId xmlns:a16="http://schemas.microsoft.com/office/drawing/2014/main" val="1827970765"/>
                    </a:ext>
                  </a:extLst>
                </a:gridCol>
                <a:gridCol w="1486063">
                  <a:extLst>
                    <a:ext uri="{9D8B030D-6E8A-4147-A177-3AD203B41FA5}">
                      <a16:colId xmlns:a16="http://schemas.microsoft.com/office/drawing/2014/main" val="1634499200"/>
                    </a:ext>
                  </a:extLst>
                </a:gridCol>
                <a:gridCol w="1097415">
                  <a:extLst>
                    <a:ext uri="{9D8B030D-6E8A-4147-A177-3AD203B41FA5}">
                      <a16:colId xmlns:a16="http://schemas.microsoft.com/office/drawing/2014/main" val="2216642341"/>
                    </a:ext>
                  </a:extLst>
                </a:gridCol>
              </a:tblGrid>
              <a:tr h="813633">
                <a:tc>
                  <a:txBody>
                    <a:bodyPr/>
                    <a:lstStyle/>
                    <a:p>
                      <a:pPr marL="0" marR="635" algn="ctr" eaLnBrk="0" hangingPunct="0">
                        <a:lnSpc>
                          <a:spcPct val="107000"/>
                        </a:lnSpc>
                        <a:spcBef>
                          <a:spcPts val="20"/>
                        </a:spcBef>
                        <a:spcAft>
                          <a:spcPts val="0"/>
                        </a:spcAft>
                      </a:pP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Cost Element</a:t>
                      </a:r>
                      <a:endParaRPr lang="en-US" sz="1200"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80"/>
                    </a:solidFill>
                  </a:tcPr>
                </a:tc>
                <a:tc>
                  <a:txBody>
                    <a:bodyPr/>
                    <a:lstStyle/>
                    <a:p>
                      <a:pPr marL="81915" marR="69850" indent="635" algn="ctr" eaLnBrk="0" hangingPunct="0">
                        <a:lnSpc>
                          <a:spcPts val="1150"/>
                        </a:lnSpc>
                        <a:spcBef>
                          <a:spcPts val="0"/>
                        </a:spcBef>
                        <a:spcAft>
                          <a:spcPts val="0"/>
                        </a:spcAft>
                      </a:pP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Alternative A – </a:t>
                      </a:r>
                      <a:r>
                        <a:rPr lang="en-US" sz="1200" b="1" spc="-10"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Traditional </a:t>
                      </a: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Distributed</a:t>
                      </a:r>
                      <a:r>
                        <a:rPr lang="en-US" sz="1200" b="1" spc="-70"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 </a:t>
                      </a: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M&amp;S</a:t>
                      </a:r>
                      <a:endParaRPr lang="en-US" sz="1200"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80"/>
                    </a:solidFill>
                  </a:tcPr>
                </a:tc>
                <a:tc>
                  <a:txBody>
                    <a:bodyPr/>
                    <a:lstStyle/>
                    <a:p>
                      <a:pPr marL="85725" marR="73025" algn="ctr" eaLnBrk="0" hangingPunct="0">
                        <a:lnSpc>
                          <a:spcPts val="1150"/>
                        </a:lnSpc>
                        <a:spcBef>
                          <a:spcPts val="0"/>
                        </a:spcBef>
                        <a:spcAft>
                          <a:spcPts val="0"/>
                        </a:spcAft>
                      </a:pP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Alternative B – </a:t>
                      </a:r>
                      <a:r>
                        <a:rPr lang="en-US" sz="1200" b="1" spc="-10"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Semi- </a:t>
                      </a: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Automated</a:t>
                      </a:r>
                      <a:r>
                        <a:rPr lang="en-US" sz="1200" b="1" spc="-70"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 </a:t>
                      </a: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M&amp;S</a:t>
                      </a:r>
                      <a:endParaRPr lang="en-US" sz="1200"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80"/>
                    </a:solidFill>
                  </a:tcPr>
                </a:tc>
                <a:tc>
                  <a:txBody>
                    <a:bodyPr/>
                    <a:lstStyle/>
                    <a:p>
                      <a:pPr marL="17780" marR="0" algn="ctr" eaLnBrk="0" hangingPunct="0">
                        <a:lnSpc>
                          <a:spcPct val="107000"/>
                        </a:lnSpc>
                        <a:spcBef>
                          <a:spcPts val="20"/>
                        </a:spcBef>
                        <a:spcAft>
                          <a:spcPts val="0"/>
                        </a:spcAft>
                      </a:pP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All Live Forces</a:t>
                      </a:r>
                      <a:endParaRPr lang="en-US" sz="1200"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80"/>
                    </a:solidFill>
                  </a:tcPr>
                </a:tc>
                <a:extLst>
                  <a:ext uri="{0D108BD9-81ED-4DB2-BD59-A6C34878D82A}">
                    <a16:rowId xmlns:a16="http://schemas.microsoft.com/office/drawing/2014/main" val="3625386623"/>
                  </a:ext>
                </a:extLst>
              </a:tr>
              <a:tr h="271991">
                <a:tc>
                  <a:txBody>
                    <a:bodyPr/>
                    <a:lstStyle/>
                    <a:p>
                      <a:pPr marL="59690" marR="0" eaLnBrk="0" hangingPunct="0">
                        <a:lnSpc>
                          <a:spcPts val="1060"/>
                        </a:lnSpc>
                        <a:spcBef>
                          <a:spcPts val="2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People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0969232"/>
                  </a:ext>
                </a:extLst>
              </a:tr>
              <a:tr h="270514">
                <a:tc>
                  <a:txBody>
                    <a:bodyPr/>
                    <a:lstStyle/>
                    <a:p>
                      <a:pPr marL="200025" marR="0" eaLnBrk="0" hangingPunct="0">
                        <a:lnSpc>
                          <a:spcPts val="106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Evading Crewmembers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90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$20,100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90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$20,100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254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$20,100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7092525"/>
                  </a:ext>
                </a:extLst>
              </a:tr>
              <a:tr h="270514">
                <a:tc>
                  <a:txBody>
                    <a:bodyPr/>
                    <a:lstStyle/>
                    <a:p>
                      <a:pPr marL="200025" marR="0" eaLnBrk="0" hangingPunct="0">
                        <a:lnSpc>
                          <a:spcPts val="106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Hostile Forces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$40,200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$40,200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381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$40,200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9424264"/>
                  </a:ext>
                </a:extLst>
              </a:tr>
              <a:tr h="270514">
                <a:tc>
                  <a:txBody>
                    <a:bodyPr/>
                    <a:lstStyle/>
                    <a:p>
                      <a:pPr marL="200025" marR="0" eaLnBrk="0" hangingPunct="0">
                        <a:lnSpc>
                          <a:spcPts val="106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SAF Simulation Training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90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$40,200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5905530"/>
                  </a:ext>
                </a:extLst>
              </a:tr>
              <a:tr h="270514">
                <a:tc>
                  <a:txBody>
                    <a:bodyPr/>
                    <a:lstStyle/>
                    <a:p>
                      <a:pPr marL="200025" marR="0" eaLnBrk="0" hangingPunct="0">
                        <a:lnSpc>
                          <a:spcPts val="106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CSAR Team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905"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$134,000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$134,000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254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$134,000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7561044"/>
                  </a:ext>
                </a:extLst>
              </a:tr>
              <a:tr h="270514">
                <a:tc>
                  <a:txBody>
                    <a:bodyPr/>
                    <a:lstStyle/>
                    <a:p>
                      <a:pPr marL="200025" marR="0" eaLnBrk="0" hangingPunct="0">
                        <a:lnSpc>
                          <a:spcPts val="106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AWACS Team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635"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$67,000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90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$67,000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$67,000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2199241"/>
                  </a:ext>
                </a:extLst>
              </a:tr>
              <a:tr h="270514">
                <a:tc>
                  <a:txBody>
                    <a:bodyPr/>
                    <a:lstStyle/>
                    <a:p>
                      <a:pPr marL="200025" marR="0" eaLnBrk="0" hangingPunct="0">
                        <a:lnSpc>
                          <a:spcPts val="106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 Pilot Each in 3 Fighter Sims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270"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$20,100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254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$20,100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381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$20,100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7930268"/>
                  </a:ext>
                </a:extLst>
              </a:tr>
              <a:tr h="270514">
                <a:tc>
                  <a:txBody>
                    <a:bodyPr/>
                    <a:lstStyle/>
                    <a:p>
                      <a:pPr marL="200025" marR="0" eaLnBrk="0" hangingPunct="0">
                        <a:lnSpc>
                          <a:spcPts val="106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Simulation Staff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63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$670,000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27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$20,100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6625370"/>
                  </a:ext>
                </a:extLst>
              </a:tr>
              <a:tr h="270514">
                <a:tc>
                  <a:txBody>
                    <a:bodyPr/>
                    <a:lstStyle/>
                    <a:p>
                      <a:pPr marL="200025" marR="0" eaLnBrk="0" hangingPunct="0">
                        <a:lnSpc>
                          <a:spcPts val="106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Planning Conference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810"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$335,000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$67,000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$335,000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0800412"/>
                  </a:ext>
                </a:extLst>
              </a:tr>
              <a:tr h="270514">
                <a:tc>
                  <a:txBody>
                    <a:bodyPr/>
                    <a:lstStyle/>
                    <a:p>
                      <a:pPr marL="200025" marR="0" eaLnBrk="0" hangingPunct="0">
                        <a:lnSpc>
                          <a:spcPts val="106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Planning Conference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81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$335,000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175"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$67,000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$335,000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6725775"/>
                  </a:ext>
                </a:extLst>
              </a:tr>
              <a:tr h="272706">
                <a:tc>
                  <a:txBody>
                    <a:bodyPr/>
                    <a:lstStyle/>
                    <a:p>
                      <a:pPr marL="165100" marR="0" eaLnBrk="0" hangingPunct="0">
                        <a:lnSpc>
                          <a:spcPts val="106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Rescue Helicopter Crewmembers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81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$33,500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810"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$33,500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$33,500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8513935"/>
                  </a:ext>
                </a:extLst>
              </a:tr>
              <a:tr h="270514">
                <a:tc>
                  <a:txBody>
                    <a:bodyPr/>
                    <a:lstStyle/>
                    <a:p>
                      <a:pPr marL="165100" marR="0" eaLnBrk="0" hangingPunct="0">
                        <a:lnSpc>
                          <a:spcPts val="106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Ground Support for Live Assets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90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$40,200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2540"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$40,200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254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$321,600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7914425"/>
                  </a:ext>
                </a:extLst>
              </a:tr>
              <a:tr h="271991">
                <a:tc>
                  <a:txBody>
                    <a:bodyPr/>
                    <a:lstStyle/>
                    <a:p>
                      <a:pPr marL="59690" marR="0" eaLnBrk="0" hangingPunct="0">
                        <a:lnSpc>
                          <a:spcPts val="1060"/>
                        </a:lnSpc>
                        <a:spcBef>
                          <a:spcPts val="2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Products and Procedures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2498250"/>
                  </a:ext>
                </a:extLst>
              </a:tr>
              <a:tr h="270514">
                <a:tc>
                  <a:txBody>
                    <a:bodyPr/>
                    <a:lstStyle/>
                    <a:p>
                      <a:pPr marL="165100" marR="0" eaLnBrk="0" hangingPunct="0">
                        <a:lnSpc>
                          <a:spcPts val="106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SAF Database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905"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$50,000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5136983"/>
                  </a:ext>
                </a:extLst>
              </a:tr>
              <a:tr h="267362">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4173892"/>
                  </a:ext>
                </a:extLst>
              </a:tr>
              <a:tr h="271991">
                <a:tc>
                  <a:txBody>
                    <a:bodyPr/>
                    <a:lstStyle/>
                    <a:p>
                      <a:pPr marL="59690" marR="0" eaLnBrk="0" hangingPunct="0">
                        <a:lnSpc>
                          <a:spcPts val="1060"/>
                        </a:lnSpc>
                        <a:spcBef>
                          <a:spcPts val="2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Total Cost (Current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0" algn="ctr" eaLnBrk="0" hangingPunct="0">
                        <a:lnSpc>
                          <a:spcPts val="108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$2,045,500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270" algn="ctr" eaLnBrk="0" hangingPunct="0">
                        <a:lnSpc>
                          <a:spcPts val="108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$932,000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1270" algn="ctr" eaLnBrk="0" hangingPunct="0">
                        <a:lnSpc>
                          <a:spcPts val="108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$6,042,300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0712727"/>
                  </a:ext>
                </a:extLst>
              </a:tr>
            </a:tbl>
          </a:graphicData>
        </a:graphic>
      </p:graphicFrame>
      <p:sp>
        <p:nvSpPr>
          <p:cNvPr id="3" name="TextBox 2">
            <a:extLst>
              <a:ext uri="{FF2B5EF4-FFF2-40B4-BE49-F238E27FC236}">
                <a16:creationId xmlns:a16="http://schemas.microsoft.com/office/drawing/2014/main" id="{11F99EBC-45AE-AA6D-CA6A-27B2663F8D3A}"/>
              </a:ext>
            </a:extLst>
          </p:cNvPr>
          <p:cNvSpPr txBox="1"/>
          <p:nvPr/>
        </p:nvSpPr>
        <p:spPr>
          <a:xfrm>
            <a:off x="3120351" y="6642556"/>
            <a:ext cx="5479385"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AWACS: Airborne Warning and Control System, CSAR: Combat Search and Rescue, SAF: Semi-Automated Forces</a:t>
            </a:r>
          </a:p>
        </p:txBody>
      </p:sp>
    </p:spTree>
    <p:extLst>
      <p:ext uri="{BB962C8B-B14F-4D97-AF65-F5344CB8AC3E}">
        <p14:creationId xmlns:p14="http://schemas.microsoft.com/office/powerpoint/2010/main" val="3482520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3EF5F-D0B8-E4BE-6E57-9F3BD41688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24D569-FA8D-C156-659A-6336C9836512}"/>
              </a:ext>
            </a:extLst>
          </p:cNvPr>
          <p:cNvSpPr>
            <a:spLocks noGrp="1"/>
          </p:cNvSpPr>
          <p:nvPr>
            <p:ph type="title"/>
          </p:nvPr>
        </p:nvSpPr>
        <p:spPr/>
        <p:txBody>
          <a:bodyPr/>
          <a:lstStyle/>
          <a:p>
            <a:r>
              <a:rPr lang="en-US" dirty="0"/>
              <a:t>Case Study - Cost Data - II</a:t>
            </a:r>
          </a:p>
        </p:txBody>
      </p:sp>
      <p:sp>
        <p:nvSpPr>
          <p:cNvPr id="4" name="Text Placeholder 3">
            <a:extLst>
              <a:ext uri="{FF2B5EF4-FFF2-40B4-BE49-F238E27FC236}">
                <a16:creationId xmlns:a16="http://schemas.microsoft.com/office/drawing/2014/main" id="{F17656A6-BA37-C184-EE65-033AAE37D5A0}"/>
              </a:ext>
            </a:extLst>
          </p:cNvPr>
          <p:cNvSpPr>
            <a:spLocks noGrp="1"/>
          </p:cNvSpPr>
          <p:nvPr>
            <p:ph type="body" sz="quarter" idx="12"/>
          </p:nvPr>
        </p:nvSpPr>
        <p:spPr>
          <a:xfrm>
            <a:off x="410818" y="1137735"/>
            <a:ext cx="4425878" cy="4895850"/>
          </a:xfrm>
        </p:spPr>
        <p:txBody>
          <a:bodyPr anchor="t"/>
          <a:lstStyle/>
          <a:p>
            <a:pPr marL="457200" indent="-457200">
              <a:spcBef>
                <a:spcPts val="1200"/>
              </a:spcBef>
              <a:buFont typeface="Wingdings" panose="05000000000000000000" pitchFamily="2" charset="2"/>
              <a:buChar char="Ø"/>
            </a:pPr>
            <a:r>
              <a:rPr lang="en-US" dirty="0">
                <a:latin typeface="Arial Narrow" panose="020B0606020202030204" pitchFamily="34" charset="0"/>
              </a:rPr>
              <a:t>Partial list of Costs - Part II</a:t>
            </a:r>
          </a:p>
          <a:p>
            <a:pPr marL="457200" indent="-457200">
              <a:spcBef>
                <a:spcPts val="1200"/>
              </a:spcBef>
              <a:buFont typeface="Wingdings" panose="05000000000000000000" pitchFamily="2" charset="2"/>
              <a:buChar char="Ø"/>
            </a:pPr>
            <a:r>
              <a:rPr lang="en-US" dirty="0">
                <a:latin typeface="Arial Narrow" panose="020B0606020202030204" pitchFamily="34" charset="0"/>
              </a:rPr>
              <a:t>Costs are illustrative only</a:t>
            </a:r>
          </a:p>
          <a:p>
            <a:pPr marL="457200" indent="-457200">
              <a:spcBef>
                <a:spcPts val="1200"/>
              </a:spcBef>
              <a:buFont typeface="Wingdings" panose="05000000000000000000" pitchFamily="2" charset="2"/>
              <a:buChar char="Ø"/>
            </a:pPr>
            <a:r>
              <a:rPr lang="en-US" dirty="0">
                <a:latin typeface="Arial Narrow" panose="020B0606020202030204" pitchFamily="34" charset="0"/>
              </a:rPr>
              <a:t>Actual costs would need to be extracted from DoD documents for the FY of the exercise</a:t>
            </a:r>
          </a:p>
          <a:p>
            <a:pPr marL="457200" indent="-457200">
              <a:spcBef>
                <a:spcPts val="1200"/>
              </a:spcBef>
              <a:buFont typeface="Wingdings" panose="05000000000000000000" pitchFamily="2" charset="2"/>
              <a:buChar char="Ø"/>
            </a:pPr>
            <a:r>
              <a:rPr lang="en-US" dirty="0">
                <a:latin typeface="Arial Narrow" panose="020B0606020202030204" pitchFamily="34" charset="0"/>
              </a:rPr>
              <a:t>Totals included in this table</a:t>
            </a:r>
          </a:p>
        </p:txBody>
      </p:sp>
      <p:graphicFrame>
        <p:nvGraphicFramePr>
          <p:cNvPr id="7" name="Content Placeholder 3">
            <a:extLst>
              <a:ext uri="{FF2B5EF4-FFF2-40B4-BE49-F238E27FC236}">
                <a16:creationId xmlns:a16="http://schemas.microsoft.com/office/drawing/2014/main" id="{BA4D3EBD-989D-4613-E45A-24D6EE29018E}"/>
              </a:ext>
            </a:extLst>
          </p:cNvPr>
          <p:cNvGraphicFramePr>
            <a:graphicFrameLocks/>
          </p:cNvGraphicFramePr>
          <p:nvPr>
            <p:extLst>
              <p:ext uri="{D42A27DB-BD31-4B8C-83A1-F6EECF244321}">
                <p14:modId xmlns:p14="http://schemas.microsoft.com/office/powerpoint/2010/main" val="3113128682"/>
              </p:ext>
            </p:extLst>
          </p:nvPr>
        </p:nvGraphicFramePr>
        <p:xfrm>
          <a:off x="5185611" y="1037278"/>
          <a:ext cx="6504543" cy="5286146"/>
        </p:xfrm>
        <a:graphic>
          <a:graphicData uri="http://schemas.openxmlformats.org/drawingml/2006/table">
            <a:tbl>
              <a:tblPr/>
              <a:tblGrid>
                <a:gridCol w="2338281">
                  <a:extLst>
                    <a:ext uri="{9D8B030D-6E8A-4147-A177-3AD203B41FA5}">
                      <a16:colId xmlns:a16="http://schemas.microsoft.com/office/drawing/2014/main" val="476298413"/>
                    </a:ext>
                  </a:extLst>
                </a:gridCol>
                <a:gridCol w="1529126">
                  <a:extLst>
                    <a:ext uri="{9D8B030D-6E8A-4147-A177-3AD203B41FA5}">
                      <a16:colId xmlns:a16="http://schemas.microsoft.com/office/drawing/2014/main" val="1827970765"/>
                    </a:ext>
                  </a:extLst>
                </a:gridCol>
                <a:gridCol w="1516928">
                  <a:extLst>
                    <a:ext uri="{9D8B030D-6E8A-4147-A177-3AD203B41FA5}">
                      <a16:colId xmlns:a16="http://schemas.microsoft.com/office/drawing/2014/main" val="1634499200"/>
                    </a:ext>
                  </a:extLst>
                </a:gridCol>
                <a:gridCol w="1120208">
                  <a:extLst>
                    <a:ext uri="{9D8B030D-6E8A-4147-A177-3AD203B41FA5}">
                      <a16:colId xmlns:a16="http://schemas.microsoft.com/office/drawing/2014/main" val="2216642341"/>
                    </a:ext>
                  </a:extLst>
                </a:gridCol>
              </a:tblGrid>
              <a:tr h="836256">
                <a:tc>
                  <a:txBody>
                    <a:bodyPr/>
                    <a:lstStyle/>
                    <a:p>
                      <a:pPr marL="0" marR="635" algn="ctr" eaLnBrk="0" hangingPunct="0">
                        <a:lnSpc>
                          <a:spcPct val="107000"/>
                        </a:lnSpc>
                        <a:spcBef>
                          <a:spcPts val="20"/>
                        </a:spcBef>
                        <a:spcAft>
                          <a:spcPts val="0"/>
                        </a:spcAft>
                      </a:pP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Cost Element</a:t>
                      </a:r>
                      <a:endParaRPr lang="en-US" sz="1200"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80"/>
                    </a:solidFill>
                  </a:tcPr>
                </a:tc>
                <a:tc>
                  <a:txBody>
                    <a:bodyPr/>
                    <a:lstStyle/>
                    <a:p>
                      <a:pPr marL="81915" marR="69850" indent="635" algn="ctr" eaLnBrk="0" hangingPunct="0">
                        <a:lnSpc>
                          <a:spcPts val="1150"/>
                        </a:lnSpc>
                        <a:spcBef>
                          <a:spcPts val="0"/>
                        </a:spcBef>
                        <a:spcAft>
                          <a:spcPts val="0"/>
                        </a:spcAft>
                      </a:pP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Alternative A – </a:t>
                      </a:r>
                      <a:r>
                        <a:rPr lang="en-US" sz="1200" b="1" spc="-10"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Traditional </a:t>
                      </a: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Distributed</a:t>
                      </a:r>
                      <a:r>
                        <a:rPr lang="en-US" sz="1200" b="1" spc="-70"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 </a:t>
                      </a: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M&amp;S</a:t>
                      </a:r>
                      <a:endParaRPr lang="en-US" sz="1200"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80"/>
                    </a:solidFill>
                  </a:tcPr>
                </a:tc>
                <a:tc>
                  <a:txBody>
                    <a:bodyPr/>
                    <a:lstStyle/>
                    <a:p>
                      <a:pPr marL="85725" marR="73025" algn="ctr" eaLnBrk="0" hangingPunct="0">
                        <a:lnSpc>
                          <a:spcPts val="1150"/>
                        </a:lnSpc>
                        <a:spcBef>
                          <a:spcPts val="0"/>
                        </a:spcBef>
                        <a:spcAft>
                          <a:spcPts val="0"/>
                        </a:spcAft>
                      </a:pP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Alternative B – </a:t>
                      </a:r>
                      <a:r>
                        <a:rPr lang="en-US" sz="1200" b="1" spc="-10"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Semi- </a:t>
                      </a: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Automated</a:t>
                      </a:r>
                      <a:r>
                        <a:rPr lang="en-US" sz="1200" b="1" spc="-70"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 </a:t>
                      </a: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M&amp;S</a:t>
                      </a:r>
                      <a:endParaRPr lang="en-US" sz="1200"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80"/>
                    </a:solidFill>
                  </a:tcPr>
                </a:tc>
                <a:tc>
                  <a:txBody>
                    <a:bodyPr/>
                    <a:lstStyle/>
                    <a:p>
                      <a:pPr marL="17780" marR="0" algn="ctr" eaLnBrk="0" hangingPunct="0">
                        <a:lnSpc>
                          <a:spcPct val="107000"/>
                        </a:lnSpc>
                        <a:spcBef>
                          <a:spcPts val="20"/>
                        </a:spcBef>
                        <a:spcAft>
                          <a:spcPts val="0"/>
                        </a:spcAft>
                      </a:pPr>
                      <a:r>
                        <a:rPr lang="en-US" sz="1200" b="1" dirty="0">
                          <a:solidFill>
                            <a:srgbClr val="FFFFFF"/>
                          </a:solidFill>
                          <a:effectLst/>
                          <a:highlight>
                            <a:srgbClr val="000080"/>
                          </a:highlight>
                          <a:latin typeface="Arial" panose="020B0604020202020204" pitchFamily="34" charset="0"/>
                          <a:ea typeface="Calibri" panose="020F0502020204030204" pitchFamily="34" charset="0"/>
                          <a:cs typeface="Times New Roman" panose="02020603050405020304" pitchFamily="18" charset="0"/>
                        </a:rPr>
                        <a:t>All Live Forces</a:t>
                      </a:r>
                      <a:endParaRPr lang="en-US" sz="1200" dirty="0">
                        <a:effectLst/>
                        <a:highlight>
                          <a:srgbClr val="000080"/>
                        </a:highligh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80"/>
                    </a:solidFill>
                  </a:tcPr>
                </a:tc>
                <a:extLst>
                  <a:ext uri="{0D108BD9-81ED-4DB2-BD59-A6C34878D82A}">
                    <a16:rowId xmlns:a16="http://schemas.microsoft.com/office/drawing/2014/main" val="3625386623"/>
                  </a:ext>
                </a:extLst>
              </a:tr>
              <a:tr h="279554">
                <a:tc>
                  <a:txBody>
                    <a:bodyPr/>
                    <a:lstStyle/>
                    <a:p>
                      <a:pPr marL="59690" marR="0" eaLnBrk="0" hangingPunct="0">
                        <a:lnSpc>
                          <a:spcPts val="1060"/>
                        </a:lnSpc>
                        <a:spcBef>
                          <a:spcPts val="2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People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0969232"/>
                  </a:ext>
                </a:extLst>
              </a:tr>
              <a:tr h="278036">
                <a:tc>
                  <a:txBody>
                    <a:bodyPr/>
                    <a:lstStyle/>
                    <a:p>
                      <a:pPr marL="200025" marR="0" eaLnBrk="0" hangingPunct="0">
                        <a:lnSpc>
                          <a:spcPts val="106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Evading Crewmembers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90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$20,100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90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$20,100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254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$20,100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7092525"/>
                  </a:ext>
                </a:extLst>
              </a:tr>
              <a:tr h="278036">
                <a:tc>
                  <a:txBody>
                    <a:bodyPr/>
                    <a:lstStyle/>
                    <a:p>
                      <a:pPr marL="200025" marR="0" eaLnBrk="0" hangingPunct="0">
                        <a:lnSpc>
                          <a:spcPts val="106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Hostile Forces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$40,200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$40,200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381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$40,200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9424264"/>
                  </a:ext>
                </a:extLst>
              </a:tr>
              <a:tr h="278036">
                <a:tc>
                  <a:txBody>
                    <a:bodyPr/>
                    <a:lstStyle/>
                    <a:p>
                      <a:pPr marL="200025" marR="0" eaLnBrk="0" hangingPunct="0">
                        <a:lnSpc>
                          <a:spcPts val="106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SAF Simulation Training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90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$40,200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5905530"/>
                  </a:ext>
                </a:extLst>
              </a:tr>
              <a:tr h="278036">
                <a:tc>
                  <a:txBody>
                    <a:bodyPr/>
                    <a:lstStyle/>
                    <a:p>
                      <a:pPr marL="200025" marR="0" eaLnBrk="0" hangingPunct="0">
                        <a:lnSpc>
                          <a:spcPts val="106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CSAR Team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905"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$134,000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$134,000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254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$134,000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7561044"/>
                  </a:ext>
                </a:extLst>
              </a:tr>
              <a:tr h="278036">
                <a:tc>
                  <a:txBody>
                    <a:bodyPr/>
                    <a:lstStyle/>
                    <a:p>
                      <a:pPr marL="200025" marR="0" eaLnBrk="0" hangingPunct="0">
                        <a:lnSpc>
                          <a:spcPts val="106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AWACS Team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635"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$67,000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90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$67,000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$67,000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2199241"/>
                  </a:ext>
                </a:extLst>
              </a:tr>
              <a:tr h="278036">
                <a:tc>
                  <a:txBody>
                    <a:bodyPr/>
                    <a:lstStyle/>
                    <a:p>
                      <a:pPr marL="200025" marR="0" eaLnBrk="0" hangingPunct="0">
                        <a:lnSpc>
                          <a:spcPts val="106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 Pilot Each in 3 Fighter Sims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270"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$20,100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254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$20,100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381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$20,100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7930268"/>
                  </a:ext>
                </a:extLst>
              </a:tr>
              <a:tr h="278036">
                <a:tc>
                  <a:txBody>
                    <a:bodyPr/>
                    <a:lstStyle/>
                    <a:p>
                      <a:pPr marL="200025" marR="0" eaLnBrk="0" hangingPunct="0">
                        <a:lnSpc>
                          <a:spcPts val="106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Simulation Staff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635"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$670,000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27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$20,100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6625370"/>
                  </a:ext>
                </a:extLst>
              </a:tr>
              <a:tr h="278036">
                <a:tc>
                  <a:txBody>
                    <a:bodyPr/>
                    <a:lstStyle/>
                    <a:p>
                      <a:pPr marL="200025" marR="0" eaLnBrk="0" hangingPunct="0">
                        <a:lnSpc>
                          <a:spcPts val="106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Planning Conference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810"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$335,000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$67,000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$335,000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0800412"/>
                  </a:ext>
                </a:extLst>
              </a:tr>
              <a:tr h="278036">
                <a:tc>
                  <a:txBody>
                    <a:bodyPr/>
                    <a:lstStyle/>
                    <a:p>
                      <a:pPr marL="200025" marR="0" eaLnBrk="0" hangingPunct="0">
                        <a:lnSpc>
                          <a:spcPts val="106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Planning Conference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81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$335,000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175"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$67,000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$335,000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6725775"/>
                  </a:ext>
                </a:extLst>
              </a:tr>
              <a:tr h="278036">
                <a:tc>
                  <a:txBody>
                    <a:bodyPr/>
                    <a:lstStyle/>
                    <a:p>
                      <a:pPr marL="165100" marR="0" eaLnBrk="0" hangingPunct="0">
                        <a:lnSpc>
                          <a:spcPts val="106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Rescue Helicopter Crewmembers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81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$33,500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3810"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$33,500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317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$33,500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8513935"/>
                  </a:ext>
                </a:extLst>
              </a:tr>
              <a:tr h="278036">
                <a:tc>
                  <a:txBody>
                    <a:bodyPr/>
                    <a:lstStyle/>
                    <a:p>
                      <a:pPr marL="165100" marR="0" eaLnBrk="0" hangingPunct="0">
                        <a:lnSpc>
                          <a:spcPts val="106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Ground Support for Live Assets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905"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$40,200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2540"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$40,200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2540" algn="ctr" eaLnBrk="0" hangingPunct="0">
                        <a:lnSpc>
                          <a:spcPts val="106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$321,600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7914425"/>
                  </a:ext>
                </a:extLst>
              </a:tr>
              <a:tr h="279554">
                <a:tc>
                  <a:txBody>
                    <a:bodyPr/>
                    <a:lstStyle/>
                    <a:p>
                      <a:pPr marL="59690" marR="0" eaLnBrk="0" hangingPunct="0">
                        <a:lnSpc>
                          <a:spcPts val="1060"/>
                        </a:lnSpc>
                        <a:spcBef>
                          <a:spcPts val="2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Products and Procedures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2498250"/>
                  </a:ext>
                </a:extLst>
              </a:tr>
              <a:tr h="278036">
                <a:tc>
                  <a:txBody>
                    <a:bodyPr/>
                    <a:lstStyle/>
                    <a:p>
                      <a:pPr marL="165100" marR="0" eaLnBrk="0" hangingPunct="0">
                        <a:lnSpc>
                          <a:spcPts val="1060"/>
                        </a:lnSpc>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SAF Database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905" algn="ctr" eaLnBrk="0" hangingPunct="0">
                        <a:lnSpc>
                          <a:spcPts val="106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$50,000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5136983"/>
                  </a:ext>
                </a:extLst>
              </a:tr>
              <a:tr h="274796">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eaLnBrk="0" hangingPunct="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4173892"/>
                  </a:ext>
                </a:extLst>
              </a:tr>
              <a:tr h="279554">
                <a:tc>
                  <a:txBody>
                    <a:bodyPr/>
                    <a:lstStyle/>
                    <a:p>
                      <a:pPr marL="59690" marR="0" eaLnBrk="0" hangingPunct="0">
                        <a:lnSpc>
                          <a:spcPts val="1060"/>
                        </a:lnSpc>
                        <a:spcBef>
                          <a:spcPts val="2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Total Cost (Current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0" algn="ctr" eaLnBrk="0" hangingPunct="0">
                        <a:lnSpc>
                          <a:spcPts val="108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$2,045,500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2065" marR="1270" algn="ctr" eaLnBrk="0" hangingPunct="0">
                        <a:lnSpc>
                          <a:spcPts val="1080"/>
                        </a:lnSpc>
                        <a:spcBef>
                          <a:spcPts val="0"/>
                        </a:spcBef>
                        <a:spcAft>
                          <a:spcPts val="0"/>
                        </a:spcAft>
                      </a:pPr>
                      <a:r>
                        <a:rPr lang="en-US" sz="1100" spc="-10">
                          <a:effectLst/>
                          <a:latin typeface="Arial" panose="020B0604020202020204" pitchFamily="34" charset="0"/>
                          <a:ea typeface="Calibri" panose="020F0502020204030204" pitchFamily="34" charset="0"/>
                          <a:cs typeface="Times New Roman" panose="02020603050405020304" pitchFamily="18" charset="0"/>
                        </a:rPr>
                        <a:t>$932,000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11430" marR="1270" algn="ctr" eaLnBrk="0" hangingPunct="0">
                        <a:lnSpc>
                          <a:spcPts val="1080"/>
                        </a:lnSpc>
                        <a:spcBef>
                          <a:spcPts val="0"/>
                        </a:spcBef>
                        <a:spcAft>
                          <a:spcPts val="0"/>
                        </a:spcAft>
                      </a:pPr>
                      <a:r>
                        <a:rPr lang="en-US" sz="1100" spc="-10" dirty="0">
                          <a:effectLst/>
                          <a:latin typeface="Arial" panose="020B0604020202020204" pitchFamily="34" charset="0"/>
                          <a:ea typeface="Calibri" panose="020F0502020204030204" pitchFamily="34" charset="0"/>
                          <a:cs typeface="Times New Roman" panose="02020603050405020304" pitchFamily="18" charset="0"/>
                        </a:rPr>
                        <a:t>$6,042,300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0712727"/>
                  </a:ext>
                </a:extLst>
              </a:tr>
            </a:tbl>
          </a:graphicData>
        </a:graphic>
      </p:graphicFrame>
      <p:sp>
        <p:nvSpPr>
          <p:cNvPr id="3" name="TextBox 2">
            <a:extLst>
              <a:ext uri="{FF2B5EF4-FFF2-40B4-BE49-F238E27FC236}">
                <a16:creationId xmlns:a16="http://schemas.microsoft.com/office/drawing/2014/main" id="{288BA9EA-3D7A-C462-ABD5-5B26D32B52F1}"/>
              </a:ext>
            </a:extLst>
          </p:cNvPr>
          <p:cNvSpPr txBox="1"/>
          <p:nvPr/>
        </p:nvSpPr>
        <p:spPr>
          <a:xfrm>
            <a:off x="3087693" y="6642556"/>
            <a:ext cx="5479385"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AWACS: Airborne Warning and Control System, CSAR: Combat Search and Rescue, SAF: Semi-Automated Forces</a:t>
            </a:r>
          </a:p>
        </p:txBody>
      </p:sp>
    </p:spTree>
    <p:extLst>
      <p:ext uri="{BB962C8B-B14F-4D97-AF65-F5344CB8AC3E}">
        <p14:creationId xmlns:p14="http://schemas.microsoft.com/office/powerpoint/2010/main" val="87038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D6C9-8B43-CFAB-FEC4-1F9BF84BBBAE}"/>
              </a:ext>
            </a:extLst>
          </p:cNvPr>
          <p:cNvSpPr>
            <a:spLocks noGrp="1"/>
          </p:cNvSpPr>
          <p:nvPr>
            <p:ph type="title"/>
          </p:nvPr>
        </p:nvSpPr>
        <p:spPr/>
        <p:txBody>
          <a:bodyPr/>
          <a:lstStyle/>
          <a:p>
            <a:r>
              <a:rPr lang="en-US" dirty="0"/>
              <a:t>Defining ROI</a:t>
            </a:r>
          </a:p>
        </p:txBody>
      </p:sp>
      <p:sp>
        <p:nvSpPr>
          <p:cNvPr id="3" name="Content Placeholder 2">
            <a:extLst>
              <a:ext uri="{FF2B5EF4-FFF2-40B4-BE49-F238E27FC236}">
                <a16:creationId xmlns:a16="http://schemas.microsoft.com/office/drawing/2014/main" id="{F023A0C4-17F5-6234-DE02-8A01427D762C}"/>
              </a:ext>
            </a:extLst>
          </p:cNvPr>
          <p:cNvSpPr>
            <a:spLocks noGrp="1"/>
          </p:cNvSpPr>
          <p:nvPr>
            <p:ph sz="quarter" idx="11"/>
          </p:nvPr>
        </p:nvSpPr>
        <p:spPr>
          <a:xfrm>
            <a:off x="480133" y="1046715"/>
            <a:ext cx="6316908" cy="5075237"/>
          </a:xfrm>
        </p:spPr>
        <p:txBody>
          <a:bodyPr anchor="t"/>
          <a:lstStyle/>
          <a:p>
            <a:pPr>
              <a:spcBef>
                <a:spcPts val="1200"/>
              </a:spcBef>
            </a:pPr>
            <a:r>
              <a:rPr lang="en-US" altLang="en-US" sz="2400" dirty="0"/>
              <a:t>“A performance measure used to evaluate the efficiency of an investment or to compare the efficiency of a number of different investments.”</a:t>
            </a:r>
            <a:r>
              <a:rPr lang="en-US" altLang="en-US" sz="2400" baseline="30000" dirty="0"/>
              <a:t>1</a:t>
            </a:r>
          </a:p>
          <a:p>
            <a:pPr>
              <a:spcBef>
                <a:spcPts val="1200"/>
              </a:spcBef>
            </a:pPr>
            <a:r>
              <a:rPr lang="en-US" altLang="en-US" sz="2400" dirty="0"/>
              <a:t>“(Benefit - Cost) / Cost”</a:t>
            </a:r>
            <a:r>
              <a:rPr lang="en-US" altLang="en-US" sz="2400" baseline="30000" dirty="0"/>
              <a:t>2</a:t>
            </a:r>
            <a:r>
              <a:rPr lang="en-US" altLang="en-US" sz="2400" dirty="0"/>
              <a:t> - A monetary equation calculated in terms of Net-Present-Value dollars</a:t>
            </a:r>
          </a:p>
          <a:p>
            <a:pPr>
              <a:spcBef>
                <a:spcPts val="1200"/>
              </a:spcBef>
            </a:pPr>
            <a:r>
              <a:rPr lang="en-US" sz="2400" dirty="0"/>
              <a:t>A performance measure used to evaluate the efficiency or profitability of an investment or compare the efficiency of a number of different investments. ROI tries to directly measure the amount of return on a particular investment, relative to the investment’s cost.</a:t>
            </a:r>
            <a:r>
              <a:rPr lang="en-US" altLang="en-US" sz="2400" baseline="30000" dirty="0"/>
              <a:t>3</a:t>
            </a:r>
            <a:r>
              <a:rPr lang="en-US" altLang="en-US" sz="2400" dirty="0"/>
              <a:t> </a:t>
            </a:r>
          </a:p>
        </p:txBody>
      </p:sp>
      <p:sp>
        <p:nvSpPr>
          <p:cNvPr id="4" name="Text Box 15">
            <a:extLst>
              <a:ext uri="{FF2B5EF4-FFF2-40B4-BE49-F238E27FC236}">
                <a16:creationId xmlns:a16="http://schemas.microsoft.com/office/drawing/2014/main" id="{5CC1866D-FD2A-365F-D4B1-E9BAAFB3FE38}"/>
              </a:ext>
            </a:extLst>
          </p:cNvPr>
          <p:cNvSpPr txBox="1">
            <a:spLocks noChangeArrowheads="1"/>
          </p:cNvSpPr>
          <p:nvPr/>
        </p:nvSpPr>
        <p:spPr bwMode="auto">
          <a:xfrm>
            <a:off x="7178519" y="1387943"/>
            <a:ext cx="40798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mn-lt"/>
              </a:rPr>
              <a:t>“ROI is often stated in ratio form as profit divided by amount invested”</a:t>
            </a:r>
            <a:r>
              <a:rPr lang="en-US" altLang="en-US" sz="2000" kern="0" baseline="30000" dirty="0">
                <a:solidFill>
                  <a:srgbClr val="000000"/>
                </a:solidFill>
                <a:latin typeface="+mn-lt"/>
              </a:rPr>
              <a:t>4</a:t>
            </a:r>
            <a:endParaRPr kumimoji="0" lang="en-US" altLang="en-US" sz="2000" b="1" i="0" u="none" strike="noStrike" kern="0" cap="none" spc="0" normalizeH="0" baseline="30000" noProof="0" dirty="0">
              <a:ln>
                <a:noFill/>
              </a:ln>
              <a:solidFill>
                <a:srgbClr val="000000"/>
              </a:solidFill>
              <a:effectLst/>
              <a:uLnTx/>
              <a:uFillTx/>
              <a:latin typeface="+mn-lt"/>
            </a:endParaRPr>
          </a:p>
        </p:txBody>
      </p:sp>
      <p:grpSp>
        <p:nvGrpSpPr>
          <p:cNvPr id="5" name="Group 9">
            <a:extLst>
              <a:ext uri="{FF2B5EF4-FFF2-40B4-BE49-F238E27FC236}">
                <a16:creationId xmlns:a16="http://schemas.microsoft.com/office/drawing/2014/main" id="{B9301BD0-5EFD-8CC6-0CD4-D613850C910B}"/>
              </a:ext>
            </a:extLst>
          </p:cNvPr>
          <p:cNvGrpSpPr>
            <a:grpSpLocks/>
          </p:cNvGrpSpPr>
          <p:nvPr/>
        </p:nvGrpSpPr>
        <p:grpSpPr bwMode="auto">
          <a:xfrm>
            <a:off x="7343620" y="3383693"/>
            <a:ext cx="3873500" cy="1114425"/>
            <a:chOff x="1056" y="1026"/>
            <a:chExt cx="2440" cy="702"/>
          </a:xfrm>
        </p:grpSpPr>
        <p:sp>
          <p:nvSpPr>
            <p:cNvPr id="6" name="Rectangle 10">
              <a:extLst>
                <a:ext uri="{FF2B5EF4-FFF2-40B4-BE49-F238E27FC236}">
                  <a16:creationId xmlns:a16="http://schemas.microsoft.com/office/drawing/2014/main" id="{069BC3BE-30F4-D3B1-C76D-65064304E03F}"/>
                </a:ext>
              </a:extLst>
            </p:cNvPr>
            <p:cNvSpPr>
              <a:spLocks noChangeArrowheads="1"/>
            </p:cNvSpPr>
            <p:nvPr/>
          </p:nvSpPr>
          <p:spPr bwMode="auto">
            <a:xfrm>
              <a:off x="1056" y="1026"/>
              <a:ext cx="2440" cy="702"/>
            </a:xfrm>
            <a:prstGeom prst="rect">
              <a:avLst/>
            </a:prstGeom>
            <a:gradFill rotWithShape="0">
              <a:gsLst>
                <a:gs pos="0">
                  <a:srgbClr val="336699"/>
                </a:gs>
                <a:gs pos="100000">
                  <a:srgbClr val="003366"/>
                </a:gs>
              </a:gsLst>
              <a:lin ang="2700000" scaled="1"/>
            </a:gradFill>
            <a:ln>
              <a:noFill/>
            </a:ln>
            <a:effectLst>
              <a:outerShdw dist="53882" dir="2700000" algn="ctr" rotWithShape="0">
                <a:srgbClr val="B2B2B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alt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7" name="Rectangle 11">
              <a:extLst>
                <a:ext uri="{FF2B5EF4-FFF2-40B4-BE49-F238E27FC236}">
                  <a16:creationId xmlns:a16="http://schemas.microsoft.com/office/drawing/2014/main" id="{B55062C8-5D63-552B-C90B-468D96908F67}"/>
                </a:ext>
              </a:extLst>
            </p:cNvPr>
            <p:cNvSpPr>
              <a:spLocks noChangeArrowheads="1"/>
            </p:cNvSpPr>
            <p:nvPr/>
          </p:nvSpPr>
          <p:spPr bwMode="auto">
            <a:xfrm>
              <a:off x="1169" y="1214"/>
              <a:ext cx="75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400" b="0" i="1" u="none" strike="noStrike" kern="0" cap="none" spc="0" normalizeH="0" baseline="0" noProof="0">
                  <a:ln>
                    <a:noFill/>
                  </a:ln>
                  <a:solidFill>
                    <a:srgbClr val="FFFFFF"/>
                  </a:solidFill>
                  <a:effectLst/>
                  <a:uLnTx/>
                  <a:uFillTx/>
                  <a:latin typeface="Arial Black" panose="020B0A04020102020204" pitchFamily="34" charset="0"/>
                </a:rPr>
                <a:t>ROI = </a:t>
              </a:r>
            </a:p>
          </p:txBody>
        </p:sp>
        <p:sp>
          <p:nvSpPr>
            <p:cNvPr id="8" name="Rectangle 12">
              <a:extLst>
                <a:ext uri="{FF2B5EF4-FFF2-40B4-BE49-F238E27FC236}">
                  <a16:creationId xmlns:a16="http://schemas.microsoft.com/office/drawing/2014/main" id="{62ED04A0-DFB4-BB9A-A4E1-AB954A73D06D}"/>
                </a:ext>
              </a:extLst>
            </p:cNvPr>
            <p:cNvSpPr>
              <a:spLocks noChangeArrowheads="1"/>
            </p:cNvSpPr>
            <p:nvPr/>
          </p:nvSpPr>
          <p:spPr bwMode="auto">
            <a:xfrm>
              <a:off x="1841" y="1094"/>
              <a:ext cx="154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1" u="none" strike="noStrike" kern="0" cap="none" spc="0" normalizeH="0" baseline="0" noProof="0" dirty="0">
                  <a:ln>
                    <a:noFill/>
                  </a:ln>
                  <a:solidFill>
                    <a:srgbClr val="FFFFFF"/>
                  </a:solidFill>
                  <a:effectLst/>
                  <a:uLnTx/>
                  <a:uFillTx/>
                  <a:latin typeface="Arial Black" panose="020B0A04020102020204" pitchFamily="34" charset="0"/>
                </a:rPr>
                <a:t>Benefit - Cost</a:t>
              </a:r>
            </a:p>
          </p:txBody>
        </p:sp>
        <p:sp>
          <p:nvSpPr>
            <p:cNvPr id="9" name="Line 13">
              <a:extLst>
                <a:ext uri="{FF2B5EF4-FFF2-40B4-BE49-F238E27FC236}">
                  <a16:creationId xmlns:a16="http://schemas.microsoft.com/office/drawing/2014/main" id="{1DC5912D-9FAE-BDF1-E4C1-C18EECC86CF7}"/>
                </a:ext>
              </a:extLst>
            </p:cNvPr>
            <p:cNvSpPr>
              <a:spLocks noChangeShapeType="1"/>
            </p:cNvSpPr>
            <p:nvPr/>
          </p:nvSpPr>
          <p:spPr bwMode="auto">
            <a:xfrm>
              <a:off x="1893" y="1392"/>
              <a:ext cx="1438" cy="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10" name="Rectangle 14">
              <a:extLst>
                <a:ext uri="{FF2B5EF4-FFF2-40B4-BE49-F238E27FC236}">
                  <a16:creationId xmlns:a16="http://schemas.microsoft.com/office/drawing/2014/main" id="{5CE0D807-F812-B2DF-B0B5-4C070492659B}"/>
                </a:ext>
              </a:extLst>
            </p:cNvPr>
            <p:cNvSpPr>
              <a:spLocks noChangeArrowheads="1"/>
            </p:cNvSpPr>
            <p:nvPr/>
          </p:nvSpPr>
          <p:spPr bwMode="auto">
            <a:xfrm>
              <a:off x="2315" y="1390"/>
              <a:ext cx="59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b="0" i="1" u="none" strike="noStrike" kern="0" cap="none" spc="0" normalizeH="0" baseline="0" noProof="0">
                  <a:ln>
                    <a:noFill/>
                  </a:ln>
                  <a:solidFill>
                    <a:srgbClr val="FFFFFF"/>
                  </a:solidFill>
                  <a:effectLst/>
                  <a:uLnTx/>
                  <a:uFillTx/>
                  <a:latin typeface="Arial Black" panose="020B0A04020102020204" pitchFamily="34" charset="0"/>
                </a:rPr>
                <a:t>Cost</a:t>
              </a:r>
            </a:p>
          </p:txBody>
        </p:sp>
      </p:grpSp>
      <p:sp>
        <p:nvSpPr>
          <p:cNvPr id="11" name="Rectangle 2">
            <a:extLst>
              <a:ext uri="{FF2B5EF4-FFF2-40B4-BE49-F238E27FC236}">
                <a16:creationId xmlns:a16="http://schemas.microsoft.com/office/drawing/2014/main" id="{35AF4E49-1F80-9C7F-FC3A-D34BEB803D86}"/>
              </a:ext>
            </a:extLst>
          </p:cNvPr>
          <p:cNvSpPr>
            <a:spLocks noChangeArrowheads="1"/>
          </p:cNvSpPr>
          <p:nvPr/>
        </p:nvSpPr>
        <p:spPr bwMode="auto">
          <a:xfrm>
            <a:off x="6819745" y="4924209"/>
            <a:ext cx="4921250" cy="76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algn="ctr" eaLnBrk="0" hangingPunct="0"/>
            <a:r>
              <a:rPr lang="en-US" altLang="en-US" sz="2200" i="1" dirty="0">
                <a:solidFill>
                  <a:srgbClr val="003366"/>
                </a:solidFill>
                <a:latin typeface="+mn-lt"/>
              </a:rPr>
              <a:t>Where benefit and cost are typically expressed in $</a:t>
            </a:r>
          </a:p>
        </p:txBody>
      </p:sp>
      <p:sp>
        <p:nvSpPr>
          <p:cNvPr id="12" name="Rectangle 4">
            <a:extLst>
              <a:ext uri="{FF2B5EF4-FFF2-40B4-BE49-F238E27FC236}">
                <a16:creationId xmlns:a16="http://schemas.microsoft.com/office/drawing/2014/main" id="{377DDFAF-E6DE-7166-D543-C9D900DF2176}"/>
              </a:ext>
            </a:extLst>
          </p:cNvPr>
          <p:cNvSpPr>
            <a:spLocks noChangeArrowheads="1"/>
          </p:cNvSpPr>
          <p:nvPr/>
        </p:nvSpPr>
        <p:spPr bwMode="auto">
          <a:xfrm>
            <a:off x="2082167" y="6299464"/>
            <a:ext cx="84714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2400">
                <a:solidFill>
                  <a:schemeClr val="tx1"/>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lvl="1" eaLnBrk="1" hangingPunct="1">
              <a:spcBef>
                <a:spcPct val="0"/>
              </a:spcBef>
              <a:buFontTx/>
              <a:buNone/>
            </a:pPr>
            <a:r>
              <a:rPr lang="en-US" altLang="en-US" sz="800" dirty="0">
                <a:latin typeface="Arial Narrow" panose="020B0606020202030204" pitchFamily="34" charset="0"/>
              </a:rPr>
              <a:t>1) ROI Tutorial. E. Degnan, I/ITSEC 2010 </a:t>
            </a:r>
          </a:p>
          <a:p>
            <a:pPr lvl="1" eaLnBrk="1" hangingPunct="1">
              <a:spcBef>
                <a:spcPct val="0"/>
              </a:spcBef>
              <a:buFontTx/>
              <a:buNone/>
            </a:pPr>
            <a:r>
              <a:rPr lang="en-US" altLang="en-US" sz="800" dirty="0">
                <a:latin typeface="Arial Narrow" panose="020B0606020202030204" pitchFamily="34" charset="0"/>
              </a:rPr>
              <a:t>2) What is a pound of training worth? Frameworks and practical examples for assessing Return on Investment in training. Cohn, J &amp; Fletcher, J. D. I/ITSEC 2010</a:t>
            </a:r>
          </a:p>
          <a:p>
            <a:pPr lvl="1" eaLnBrk="1" hangingPunct="1">
              <a:spcBef>
                <a:spcPct val="0"/>
              </a:spcBef>
              <a:buFontTx/>
              <a:buNone/>
            </a:pPr>
            <a:r>
              <a:rPr lang="en-US" altLang="en-US" sz="800" dirty="0">
                <a:latin typeface="Arial Narrow" panose="020B0606020202030204" pitchFamily="34" charset="0"/>
              </a:rPr>
              <a:t>3) </a:t>
            </a:r>
            <a:r>
              <a:rPr lang="en-US" sz="800" dirty="0">
                <a:latin typeface="Arial Narrow" panose="020B0606020202030204" pitchFamily="34" charset="0"/>
                <a:ea typeface="Tahoma" panose="020B0604030504040204" pitchFamily="34" charset="0"/>
                <a:cs typeface="Tahoma" panose="020B0604030504040204" pitchFamily="34" charset="0"/>
              </a:rPr>
              <a:t>Investopedia, https://www.investopedia.com/terms/r/returnoninvestment.asp</a:t>
            </a:r>
            <a:endParaRPr lang="en-US" altLang="en-US" sz="800" dirty="0">
              <a:latin typeface="Arial Narrow" panose="020B0606020202030204" pitchFamily="34" charset="0"/>
            </a:endParaRPr>
          </a:p>
          <a:p>
            <a:pPr lvl="1" eaLnBrk="1" hangingPunct="1">
              <a:spcBef>
                <a:spcPct val="0"/>
              </a:spcBef>
              <a:buFontTx/>
              <a:buNone/>
            </a:pPr>
            <a:r>
              <a:rPr lang="en-US" altLang="en-US" sz="800" kern="0" dirty="0">
                <a:latin typeface="Arial Narrow" panose="020B0606020202030204" pitchFamily="34" charset="0"/>
              </a:rPr>
              <a:t>4) </a:t>
            </a:r>
            <a:r>
              <a:rPr lang="en-US" altLang="en-US" sz="800" u="sng" kern="0" dirty="0">
                <a:latin typeface="Arial Narrow" panose="020B0606020202030204" pitchFamily="34" charset="0"/>
              </a:rPr>
              <a:t>Fundamental Accounting Principles</a:t>
            </a:r>
            <a:r>
              <a:rPr lang="en-US" altLang="en-US" sz="800" kern="0" dirty="0">
                <a:latin typeface="Arial Narrow" panose="020B0606020202030204" pitchFamily="34" charset="0"/>
              </a:rPr>
              <a:t>, Fifteenth Edition, K. Larson, J. Wild, B, Chiappetta, McGraw-Hill, 1999, pg 6</a:t>
            </a:r>
            <a:endParaRPr lang="en-US" altLang="en-US" sz="800" dirty="0">
              <a:latin typeface="Arial Narrow" panose="020B0606020202030204" pitchFamily="34" charset="0"/>
            </a:endParaRPr>
          </a:p>
        </p:txBody>
      </p:sp>
    </p:spTree>
    <p:extLst>
      <p:ext uri="{BB962C8B-B14F-4D97-AF65-F5344CB8AC3E}">
        <p14:creationId xmlns:p14="http://schemas.microsoft.com/office/powerpoint/2010/main" val="2498152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E6BFE-FA9E-1A14-8283-76E37B5F4D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0F3481-7BBD-E29D-843F-65A8103A8C1A}"/>
              </a:ext>
            </a:extLst>
          </p:cNvPr>
          <p:cNvSpPr>
            <a:spLocks noGrp="1"/>
          </p:cNvSpPr>
          <p:nvPr>
            <p:ph type="title"/>
          </p:nvPr>
        </p:nvSpPr>
        <p:spPr/>
        <p:txBody>
          <a:bodyPr/>
          <a:lstStyle/>
          <a:p>
            <a:r>
              <a:rPr lang="en-US" dirty="0"/>
              <a:t>Case Study - Results</a:t>
            </a:r>
          </a:p>
        </p:txBody>
      </p:sp>
      <p:sp>
        <p:nvSpPr>
          <p:cNvPr id="3" name="Content Placeholder 2">
            <a:extLst>
              <a:ext uri="{FF2B5EF4-FFF2-40B4-BE49-F238E27FC236}">
                <a16:creationId xmlns:a16="http://schemas.microsoft.com/office/drawing/2014/main" id="{8813F1B2-2A79-7677-B8F5-3CD383F60207}"/>
              </a:ext>
            </a:extLst>
          </p:cNvPr>
          <p:cNvSpPr>
            <a:spLocks noGrp="1"/>
          </p:cNvSpPr>
          <p:nvPr>
            <p:ph sz="quarter" idx="11"/>
          </p:nvPr>
        </p:nvSpPr>
        <p:spPr/>
        <p:txBody>
          <a:bodyPr anchor="t"/>
          <a:lstStyle/>
          <a:p>
            <a:pPr>
              <a:spcBef>
                <a:spcPts val="1200"/>
              </a:spcBef>
              <a:buSzPct val="100000"/>
            </a:pPr>
            <a:r>
              <a:rPr lang="en-US" dirty="0"/>
              <a:t>Semi-automated simulation</a:t>
            </a:r>
          </a:p>
          <a:p>
            <a:pPr marL="914400" lvl="1" indent="-457200">
              <a:spcBef>
                <a:spcPts val="1200"/>
              </a:spcBef>
            </a:pPr>
            <a:r>
              <a:rPr lang="en-US" dirty="0"/>
              <a:t>Lowest cost</a:t>
            </a:r>
          </a:p>
          <a:p>
            <a:pPr marL="914400" lvl="1" indent="-457200">
              <a:spcBef>
                <a:spcPts val="1200"/>
              </a:spcBef>
            </a:pPr>
            <a:r>
              <a:rPr lang="en-US" dirty="0"/>
              <a:t>Trained cadre of simulation operators for future events</a:t>
            </a:r>
          </a:p>
          <a:p>
            <a:pPr marL="914400" lvl="1" indent="-457200">
              <a:spcBef>
                <a:spcPts val="1200"/>
              </a:spcBef>
            </a:pPr>
            <a:r>
              <a:rPr lang="en-US" dirty="0"/>
              <a:t>Leave behind databases – accelerates time-line for follow-on events</a:t>
            </a:r>
          </a:p>
          <a:p>
            <a:pPr marL="914400" lvl="1" indent="-457200">
              <a:spcBef>
                <a:spcPts val="1200"/>
              </a:spcBef>
            </a:pPr>
            <a:r>
              <a:rPr lang="en-US" dirty="0"/>
              <a:t>Less risk due to lack of long-haul distribution requirements</a:t>
            </a:r>
          </a:p>
          <a:p>
            <a:pPr marL="914400" lvl="1" indent="-457200">
              <a:spcBef>
                <a:spcPts val="1200"/>
              </a:spcBef>
            </a:pPr>
            <a:r>
              <a:rPr lang="en-US" dirty="0"/>
              <a:t>Hard to quantify last three benefits</a:t>
            </a:r>
          </a:p>
        </p:txBody>
      </p:sp>
    </p:spTree>
    <p:extLst>
      <p:ext uri="{BB962C8B-B14F-4D97-AF65-F5344CB8AC3E}">
        <p14:creationId xmlns:p14="http://schemas.microsoft.com/office/powerpoint/2010/main" val="2284466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90186-73C1-A57F-1C6C-4D6DB64234AC}"/>
              </a:ext>
            </a:extLst>
          </p:cNvPr>
          <p:cNvSpPr>
            <a:spLocks noGrp="1"/>
          </p:cNvSpPr>
          <p:nvPr>
            <p:ph type="title"/>
          </p:nvPr>
        </p:nvSpPr>
        <p:spPr/>
        <p:txBody>
          <a:bodyPr/>
          <a:lstStyle/>
          <a:p>
            <a:r>
              <a:rPr lang="en-US" dirty="0"/>
              <a:t>Case Study - ROI Calculations</a:t>
            </a:r>
          </a:p>
        </p:txBody>
      </p:sp>
      <p:grpSp>
        <p:nvGrpSpPr>
          <p:cNvPr id="4" name="Group 9">
            <a:extLst>
              <a:ext uri="{FF2B5EF4-FFF2-40B4-BE49-F238E27FC236}">
                <a16:creationId xmlns:a16="http://schemas.microsoft.com/office/drawing/2014/main" id="{80A0F65E-8205-183A-E749-C71DA0830A90}"/>
              </a:ext>
            </a:extLst>
          </p:cNvPr>
          <p:cNvGrpSpPr>
            <a:grpSpLocks/>
          </p:cNvGrpSpPr>
          <p:nvPr/>
        </p:nvGrpSpPr>
        <p:grpSpPr bwMode="auto">
          <a:xfrm>
            <a:off x="670034" y="3079937"/>
            <a:ext cx="7737787" cy="1114425"/>
            <a:chOff x="1169" y="1013"/>
            <a:chExt cx="2145" cy="702"/>
          </a:xfrm>
          <a:solidFill>
            <a:schemeClr val="accent5">
              <a:lumMod val="25000"/>
            </a:schemeClr>
          </a:solidFill>
        </p:grpSpPr>
        <p:sp>
          <p:nvSpPr>
            <p:cNvPr id="5" name="Rectangle 10">
              <a:extLst>
                <a:ext uri="{FF2B5EF4-FFF2-40B4-BE49-F238E27FC236}">
                  <a16:creationId xmlns:a16="http://schemas.microsoft.com/office/drawing/2014/main" id="{5C7F479F-1BC5-4D5F-78F1-9A788B1F49C8}"/>
                </a:ext>
              </a:extLst>
            </p:cNvPr>
            <p:cNvSpPr>
              <a:spLocks noChangeArrowheads="1"/>
            </p:cNvSpPr>
            <p:nvPr/>
          </p:nvSpPr>
          <p:spPr bwMode="auto">
            <a:xfrm>
              <a:off x="1169" y="1013"/>
              <a:ext cx="2145" cy="702"/>
            </a:xfrm>
            <a:prstGeom prst="rect">
              <a:avLst/>
            </a:prstGeom>
            <a:grpFill/>
            <a:ln>
              <a:noFill/>
            </a:ln>
            <a:effectLst>
              <a:outerShdw dist="53882" dir="2700000" algn="ctr" rotWithShape="0">
                <a:srgbClr val="B2B2B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alt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6" name="Rectangle 11">
              <a:extLst>
                <a:ext uri="{FF2B5EF4-FFF2-40B4-BE49-F238E27FC236}">
                  <a16:creationId xmlns:a16="http://schemas.microsoft.com/office/drawing/2014/main" id="{01B6BA11-FABC-9BA1-F589-152A30B1AE42}"/>
                </a:ext>
              </a:extLst>
            </p:cNvPr>
            <p:cNvSpPr>
              <a:spLocks noChangeArrowheads="1"/>
            </p:cNvSpPr>
            <p:nvPr/>
          </p:nvSpPr>
          <p:spPr bwMode="auto">
            <a:xfrm>
              <a:off x="1169" y="1214"/>
              <a:ext cx="686" cy="250"/>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000" b="0" i="1" u="none" strike="noStrike" kern="0" cap="none" spc="0" normalizeH="0" baseline="0" noProof="0" dirty="0">
                  <a:ln>
                    <a:noFill/>
                  </a:ln>
                  <a:solidFill>
                    <a:srgbClr val="FFFFFF"/>
                  </a:solidFill>
                  <a:effectLst/>
                  <a:uLnTx/>
                  <a:uFillTx/>
                  <a:latin typeface="Arial Black" panose="020B0A04020102020204" pitchFamily="34" charset="0"/>
                </a:rPr>
                <a:t>Comparative ROI = </a:t>
              </a:r>
            </a:p>
          </p:txBody>
        </p:sp>
        <p:sp>
          <p:nvSpPr>
            <p:cNvPr id="7" name="Rectangle 12">
              <a:extLst>
                <a:ext uri="{FF2B5EF4-FFF2-40B4-BE49-F238E27FC236}">
                  <a16:creationId xmlns:a16="http://schemas.microsoft.com/office/drawing/2014/main" id="{7BCAC301-967E-6506-EA48-04A0BD279131}"/>
                </a:ext>
              </a:extLst>
            </p:cNvPr>
            <p:cNvSpPr>
              <a:spLocks noChangeArrowheads="1"/>
            </p:cNvSpPr>
            <p:nvPr/>
          </p:nvSpPr>
          <p:spPr bwMode="auto">
            <a:xfrm>
              <a:off x="2082" y="1094"/>
              <a:ext cx="1069" cy="250"/>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000" i="1" u="none" strike="noStrike" kern="0" cap="none" spc="0" normalizeH="0" baseline="0" noProof="0" dirty="0">
                  <a:ln>
                    <a:noFill/>
                  </a:ln>
                  <a:solidFill>
                    <a:schemeClr val="bg1"/>
                  </a:solidFill>
                  <a:effectLst/>
                  <a:uLnTx/>
                  <a:uFillTx/>
                  <a:latin typeface="Arial Black" panose="020B0A04020102020204" pitchFamily="34" charset="0"/>
                </a:rPr>
                <a:t>(Other Alt Cost – Best Alt Cost)</a:t>
              </a:r>
            </a:p>
          </p:txBody>
        </p:sp>
        <p:sp>
          <p:nvSpPr>
            <p:cNvPr id="8" name="Line 13">
              <a:extLst>
                <a:ext uri="{FF2B5EF4-FFF2-40B4-BE49-F238E27FC236}">
                  <a16:creationId xmlns:a16="http://schemas.microsoft.com/office/drawing/2014/main" id="{6CE887AF-2E27-DF46-665D-47137BC73F5C}"/>
                </a:ext>
              </a:extLst>
            </p:cNvPr>
            <p:cNvSpPr>
              <a:spLocks noChangeShapeType="1"/>
            </p:cNvSpPr>
            <p:nvPr/>
          </p:nvSpPr>
          <p:spPr bwMode="auto">
            <a:xfrm>
              <a:off x="2021" y="1384"/>
              <a:ext cx="1191" cy="6"/>
            </a:xfrm>
            <a:prstGeom prst="line">
              <a:avLst/>
            </a:prstGeom>
            <a:grpFill/>
            <a:ln w="2857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9" name="Rectangle 14">
              <a:extLst>
                <a:ext uri="{FF2B5EF4-FFF2-40B4-BE49-F238E27FC236}">
                  <a16:creationId xmlns:a16="http://schemas.microsoft.com/office/drawing/2014/main" id="{65DE1DF5-E4E2-6B3B-6A24-AD14D01629B0}"/>
                </a:ext>
              </a:extLst>
            </p:cNvPr>
            <p:cNvSpPr>
              <a:spLocks noChangeArrowheads="1"/>
            </p:cNvSpPr>
            <p:nvPr/>
          </p:nvSpPr>
          <p:spPr bwMode="auto">
            <a:xfrm>
              <a:off x="2362" y="1404"/>
              <a:ext cx="480" cy="250"/>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000" i="1" u="none" strike="noStrike" kern="0" cap="none" spc="0" normalizeH="0" baseline="0" noProof="0" dirty="0">
                  <a:ln>
                    <a:noFill/>
                  </a:ln>
                  <a:solidFill>
                    <a:schemeClr val="bg1"/>
                  </a:solidFill>
                  <a:effectLst/>
                  <a:uLnTx/>
                  <a:uFillTx/>
                  <a:latin typeface="Arial Black" panose="020B0A04020102020204" pitchFamily="34" charset="0"/>
                </a:rPr>
                <a:t>Best Alt Cost</a:t>
              </a:r>
            </a:p>
          </p:txBody>
        </p:sp>
      </p:grpSp>
      <p:sp>
        <p:nvSpPr>
          <p:cNvPr id="10" name="Content Placeholder 9">
            <a:extLst>
              <a:ext uri="{FF2B5EF4-FFF2-40B4-BE49-F238E27FC236}">
                <a16:creationId xmlns:a16="http://schemas.microsoft.com/office/drawing/2014/main" id="{A43DC02B-1B90-0277-9675-F48B27C970EF}"/>
              </a:ext>
            </a:extLst>
          </p:cNvPr>
          <p:cNvSpPr txBox="1">
            <a:spLocks noGrp="1"/>
          </p:cNvSpPr>
          <p:nvPr>
            <p:ph sz="quarter" idx="11"/>
          </p:nvPr>
        </p:nvSpPr>
        <p:spPr>
          <a:xfrm>
            <a:off x="238540" y="954727"/>
            <a:ext cx="8726556" cy="1938992"/>
          </a:xfrm>
          <a:prstGeom prst="rect">
            <a:avLst/>
          </a:prstGeom>
          <a:noFill/>
        </p:spPr>
        <p:txBody>
          <a:bodyPr wrap="square" rtlCol="0">
            <a:spAutoFit/>
          </a:bodyPr>
          <a:lstStyle/>
          <a:p>
            <a:pPr marL="457200" indent="-457200">
              <a:spcBef>
                <a:spcPts val="1200"/>
              </a:spcBef>
              <a:buSzPct val="100000"/>
              <a:buFont typeface="Wingdings" panose="05000000000000000000" pitchFamily="2" charset="2"/>
              <a:buChar char="Ø"/>
            </a:pPr>
            <a:r>
              <a:rPr lang="en-US" dirty="0">
                <a:latin typeface="Arial Narrow" panose="020B0606020202030204" pitchFamily="34" charset="0"/>
              </a:rPr>
              <a:t>ROI Calculations</a:t>
            </a:r>
          </a:p>
          <a:p>
            <a:pPr marL="914400" lvl="1" indent="-457200">
              <a:spcBef>
                <a:spcPts val="1200"/>
              </a:spcBef>
              <a:buSzPct val="125000"/>
              <a:buFont typeface="Wingdings" panose="05000000000000000000" pitchFamily="2" charset="2"/>
              <a:buChar char="§"/>
            </a:pPr>
            <a:r>
              <a:rPr lang="en-US" dirty="0">
                <a:latin typeface="Arial Narrow" panose="020B0606020202030204" pitchFamily="34" charset="0"/>
              </a:rPr>
              <a:t>Since benefit is similar in all alternatives and the benefit is difficult to compute, comparative ROI will be assessed</a:t>
            </a:r>
          </a:p>
          <a:p>
            <a:pPr marL="914400" lvl="1" indent="-457200">
              <a:spcBef>
                <a:spcPts val="1200"/>
              </a:spcBef>
              <a:buSzPct val="125000"/>
              <a:buFont typeface="Wingdings" panose="05000000000000000000" pitchFamily="2" charset="2"/>
              <a:buChar char="§"/>
            </a:pPr>
            <a:r>
              <a:rPr lang="en-US" dirty="0">
                <a:latin typeface="Arial Narrow" panose="020B0606020202030204" pitchFamily="34" charset="0"/>
              </a:rPr>
              <a:t>Compare best cost alternative to other alternatives</a:t>
            </a:r>
            <a:endParaRPr lang="en-US" sz="2000" dirty="0">
              <a:latin typeface="Arial Narrow" panose="020B0606020202030204" pitchFamily="34"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C5A0E28-F5E3-922A-BFC4-46343C809E3B}"/>
                  </a:ext>
                </a:extLst>
              </p:cNvPr>
              <p:cNvSpPr txBox="1"/>
              <p:nvPr/>
            </p:nvSpPr>
            <p:spPr>
              <a:xfrm>
                <a:off x="670034" y="4329820"/>
                <a:ext cx="8186525" cy="67685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ROI</a:t>
                </a:r>
                <a:r>
                  <a:rPr lang="en-US" sz="2000" baseline="-25000" dirty="0">
                    <a:latin typeface="Arial" panose="020B0604020202020204" pitchFamily="34" charset="0"/>
                    <a:cs typeface="Arial" panose="020B0604020202020204" pitchFamily="34" charset="0"/>
                  </a:rPr>
                  <a:t>B</a:t>
                </a:r>
                <a:r>
                  <a:rPr lang="en-US" sz="2400" baseline="-25000" dirty="0">
                    <a:latin typeface="Arial" panose="020B0604020202020204" pitchFamily="34" charset="0"/>
                    <a:cs typeface="Arial" panose="020B0604020202020204" pitchFamily="34" charset="0"/>
                  </a:rPr>
                  <a:t> </a:t>
                </a:r>
                <a:r>
                  <a:rPr lang="en-US" sz="2000" baseline="-25000" dirty="0">
                    <a:latin typeface="Arial" panose="020B0604020202020204" pitchFamily="34" charset="0"/>
                    <a:cs typeface="Arial" panose="020B0604020202020204" pitchFamily="34" charset="0"/>
                  </a:rPr>
                  <a:t>to A</a:t>
                </a:r>
                <a:r>
                  <a:rPr lang="en-US" sz="2400" baseline="-25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𝐶𝑜𝑠𝑡</m:t>
                            </m:r>
                          </m:e>
                          <m:sub>
                            <m:r>
                              <a:rPr lang="en-US" sz="2400" b="0" i="1" smtClean="0">
                                <a:latin typeface="Cambria Math" panose="02040503050406030204" pitchFamily="18" charset="0"/>
                              </a:rPr>
                              <m:t>𝐴</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𝐶𝑜𝑠𝑡</m:t>
                            </m:r>
                          </m:e>
                          <m:sub>
                            <m:r>
                              <a:rPr lang="en-US" sz="2400" b="0" i="1" smtClean="0">
                                <a:latin typeface="Cambria Math" panose="02040503050406030204" pitchFamily="18" charset="0"/>
                              </a:rPr>
                              <m:t>𝐵</m:t>
                            </m:r>
                          </m:sub>
                        </m:sSub>
                        <m:r>
                          <a:rPr lang="en-US" sz="2400" b="0" i="1" smtClean="0">
                            <a:latin typeface="Cambria Math" panose="02040503050406030204" pitchFamily="18" charset="0"/>
                          </a:rPr>
                          <m:t>)</m:t>
                        </m:r>
                      </m:num>
                      <m:den>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𝐶𝑜𝑠𝑡</m:t>
                            </m:r>
                          </m:e>
                          <m:sub>
                            <m:r>
                              <a:rPr lang="en-US" sz="2400" b="0" i="1" smtClean="0">
                                <a:latin typeface="Cambria Math" panose="02040503050406030204" pitchFamily="18" charset="0"/>
                              </a:rPr>
                              <m:t>𝐵</m:t>
                            </m:r>
                          </m:sub>
                        </m:sSub>
                      </m:den>
                    </m:f>
                  </m:oMath>
                </a14:m>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2,045,500 −932,000</m:t>
                        </m:r>
                      </m:num>
                      <m:den>
                        <m:r>
                          <a:rPr lang="en-US" sz="2400" b="0" i="1" smtClean="0">
                            <a:latin typeface="Cambria Math" panose="02040503050406030204" pitchFamily="18" charset="0"/>
                          </a:rPr>
                          <m:t>932,000</m:t>
                        </m:r>
                      </m:den>
                    </m:f>
                  </m:oMath>
                </a14:m>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1.19 or 119%</a:t>
                </a:r>
              </a:p>
            </p:txBody>
          </p:sp>
        </mc:Choice>
        <mc:Fallback xmlns="">
          <p:sp>
            <p:nvSpPr>
              <p:cNvPr id="11" name="TextBox 10">
                <a:extLst>
                  <a:ext uri="{FF2B5EF4-FFF2-40B4-BE49-F238E27FC236}">
                    <a16:creationId xmlns:a16="http://schemas.microsoft.com/office/drawing/2014/main" id="{8C5A0E28-F5E3-922A-BFC4-46343C809E3B}"/>
                  </a:ext>
                </a:extLst>
              </p:cNvPr>
              <p:cNvSpPr txBox="1">
                <a:spLocks noRot="1" noChangeAspect="1" noMove="1" noResize="1" noEditPoints="1" noAdjustHandles="1" noChangeArrowheads="1" noChangeShapeType="1" noTextEdit="1"/>
              </p:cNvSpPr>
              <p:nvPr/>
            </p:nvSpPr>
            <p:spPr>
              <a:xfrm>
                <a:off x="670034" y="4329820"/>
                <a:ext cx="8186525" cy="676852"/>
              </a:xfrm>
              <a:prstGeom prst="rect">
                <a:avLst/>
              </a:prstGeom>
              <a:blipFill>
                <a:blip r:embed="rId2"/>
                <a:stretch>
                  <a:fillRect l="-8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BB2DEB6-846A-70D3-8EF6-770160A26898}"/>
                  </a:ext>
                </a:extLst>
              </p:cNvPr>
              <p:cNvSpPr txBox="1"/>
              <p:nvPr/>
            </p:nvSpPr>
            <p:spPr>
              <a:xfrm>
                <a:off x="670034" y="5387009"/>
                <a:ext cx="7226017" cy="676852"/>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ROI</a:t>
                </a:r>
                <a:r>
                  <a:rPr lang="en-US" sz="2000" baseline="-25000" dirty="0">
                    <a:latin typeface="Arial" panose="020B0604020202020204" pitchFamily="34" charset="0"/>
                    <a:cs typeface="Arial" panose="020B0604020202020204" pitchFamily="34" charset="0"/>
                  </a:rPr>
                  <a:t>B to C</a:t>
                </a:r>
                <a:r>
                  <a:rPr lang="en-US" sz="2800" baseline="-25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a:t>
                </a:r>
                <a14:m>
                  <m:oMath xmlns:m="http://schemas.openxmlformats.org/officeDocument/2006/math">
                    <m:f>
                      <m:fPr>
                        <m:ctrlPr>
                          <a:rPr lang="en-US" sz="240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𝐶𝑜𝑠𝑡</m:t>
                            </m:r>
                          </m:e>
                          <m:sub>
                            <m:r>
                              <a:rPr lang="en-US" sz="2400" b="0" i="1" smtClean="0">
                                <a:latin typeface="Cambria Math" panose="02040503050406030204" pitchFamily="18" charset="0"/>
                                <a:ea typeface="Cambria Math" panose="02040503050406030204" pitchFamily="18" charset="0"/>
                              </a:rPr>
                              <m:t>𝐶</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𝐶𝑜𝑠𝑡</m:t>
                            </m:r>
                          </m:e>
                          <m:sub>
                            <m:r>
                              <a:rPr lang="en-US" sz="2400" b="0" i="1" smtClean="0">
                                <a:latin typeface="Cambria Math" panose="02040503050406030204" pitchFamily="18" charset="0"/>
                                <a:ea typeface="Cambria Math" panose="02040503050406030204" pitchFamily="18" charset="0"/>
                              </a:rPr>
                              <m:t>𝐵</m:t>
                            </m:r>
                          </m:sub>
                        </m:sSub>
                        <m:r>
                          <a:rPr lang="en-US" sz="2400" b="0" i="1" smtClean="0">
                            <a:latin typeface="Cambria Math" panose="02040503050406030204" pitchFamily="18" charset="0"/>
                            <a:ea typeface="Cambria Math" panose="02040503050406030204" pitchFamily="18" charset="0"/>
                          </a:rPr>
                          <m:t>)</m:t>
                        </m:r>
                      </m:num>
                      <m:den>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𝐶𝑜𝑠𝑡</m:t>
                            </m:r>
                          </m:e>
                          <m:sub>
                            <m:r>
                              <a:rPr lang="en-US" sz="2400" b="0" i="1" smtClean="0">
                                <a:latin typeface="Cambria Math" panose="02040503050406030204" pitchFamily="18" charset="0"/>
                                <a:ea typeface="Cambria Math" panose="02040503050406030204" pitchFamily="18" charset="0"/>
                              </a:rPr>
                              <m:t>𝐵</m:t>
                            </m:r>
                          </m:sub>
                        </m:sSub>
                      </m:den>
                    </m:f>
                  </m:oMath>
                </a14:m>
                <a:r>
                  <a:rPr lang="en-US" sz="2400" dirty="0">
                    <a:latin typeface="Arial" panose="020B0604020202020204" pitchFamily="34" charset="0"/>
                    <a:ea typeface="Cambria Math" panose="02040503050406030204" pitchFamily="18" charset="0"/>
                    <a:cs typeface="Arial" panose="020B0604020202020204" pitchFamily="34" charset="0"/>
                  </a:rPr>
                  <a:t> </a:t>
                </a:r>
                <a:r>
                  <a:rPr lang="en-US" sz="2000" dirty="0">
                    <a:latin typeface="Arial" panose="020B0604020202020204" pitchFamily="34" charset="0"/>
                    <a:ea typeface="Cambria Math" panose="02040503050406030204" pitchFamily="18" charset="0"/>
                    <a:cs typeface="Arial" panose="020B0604020202020204" pitchFamily="34" charset="0"/>
                  </a:rPr>
                  <a:t>=</a:t>
                </a:r>
                <a:r>
                  <a:rPr lang="en-US" sz="2400" dirty="0">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f>
                      <m:fPr>
                        <m:ctrlPr>
                          <a:rPr lang="en-US" sz="240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6,042,300 −932,000</m:t>
                        </m:r>
                      </m:num>
                      <m:den>
                        <m:r>
                          <a:rPr lang="en-US" sz="2400" b="0" i="1" smtClean="0">
                            <a:latin typeface="Cambria Math" panose="02040503050406030204" pitchFamily="18" charset="0"/>
                            <a:ea typeface="Cambria Math" panose="02040503050406030204" pitchFamily="18" charset="0"/>
                          </a:rPr>
                          <m:t>932,000</m:t>
                        </m:r>
                      </m:den>
                    </m:f>
                  </m:oMath>
                </a14:m>
                <a:r>
                  <a:rPr lang="en-US" sz="2400" dirty="0">
                    <a:latin typeface="Arial" panose="020B0604020202020204" pitchFamily="34" charset="0"/>
                    <a:ea typeface="Cambria Math" panose="02040503050406030204" pitchFamily="18" charset="0"/>
                    <a:cs typeface="Arial" panose="020B0604020202020204" pitchFamily="34" charset="0"/>
                  </a:rPr>
                  <a:t> </a:t>
                </a:r>
                <a:r>
                  <a:rPr lang="en-US" sz="2000"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5.48 or 548%</a:t>
                </a:r>
              </a:p>
            </p:txBody>
          </p:sp>
        </mc:Choice>
        <mc:Fallback xmlns="">
          <p:sp>
            <p:nvSpPr>
              <p:cNvPr id="12" name="TextBox 11">
                <a:extLst>
                  <a:ext uri="{FF2B5EF4-FFF2-40B4-BE49-F238E27FC236}">
                    <a16:creationId xmlns:a16="http://schemas.microsoft.com/office/drawing/2014/main" id="{FBB2DEB6-846A-70D3-8EF6-770160A26898}"/>
                  </a:ext>
                </a:extLst>
              </p:cNvPr>
              <p:cNvSpPr txBox="1">
                <a:spLocks noRot="1" noChangeAspect="1" noMove="1" noResize="1" noEditPoints="1" noAdjustHandles="1" noChangeArrowheads="1" noChangeShapeType="1" noTextEdit="1"/>
              </p:cNvSpPr>
              <p:nvPr/>
            </p:nvSpPr>
            <p:spPr>
              <a:xfrm>
                <a:off x="670034" y="5387009"/>
                <a:ext cx="7226017" cy="676852"/>
              </a:xfrm>
              <a:prstGeom prst="rect">
                <a:avLst/>
              </a:prstGeom>
              <a:blipFill>
                <a:blip r:embed="rId3"/>
                <a:stretch>
                  <a:fillRect l="-928"/>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F6A435DD-013B-3186-BB67-53AC50214458}"/>
              </a:ext>
            </a:extLst>
          </p:cNvPr>
          <p:cNvSpPr txBox="1"/>
          <p:nvPr/>
        </p:nvSpPr>
        <p:spPr>
          <a:xfrm>
            <a:off x="8965096" y="1329470"/>
            <a:ext cx="2988364" cy="4524315"/>
          </a:xfrm>
          <a:prstGeom prst="rect">
            <a:avLst/>
          </a:prstGeom>
          <a:solidFill>
            <a:schemeClr val="accent5">
              <a:lumMod val="25000"/>
            </a:schemeClr>
          </a:solidFill>
          <a:ln w="19050">
            <a:solidFill>
              <a:schemeClr val="tx1"/>
            </a:solidFill>
          </a:ln>
          <a:effectLst>
            <a:outerShdw blurRad="50800" dist="38100" dir="8100000" algn="tr" rotWithShape="0">
              <a:prstClr val="black">
                <a:alpha val="40000"/>
              </a:prstClr>
            </a:outerShdw>
          </a:effectLst>
        </p:spPr>
        <p:txBody>
          <a:bodyPr wrap="square" rtlCol="0">
            <a:spAutoFit/>
          </a:bodyPr>
          <a:lstStyle/>
          <a:p>
            <a:pPr algn="ctr"/>
            <a:r>
              <a:rPr lang="en-US" sz="2400" b="1" dirty="0">
                <a:solidFill>
                  <a:schemeClr val="bg1"/>
                </a:solidFill>
                <a:latin typeface="Arial Narrow" panose="020B0606020202030204" pitchFamily="34" charset="0"/>
              </a:rPr>
              <a:t>Decision Maker/Stakeholder may set a threshold which has to be met to attempt an alternative that is different than standard; for example, perhaps 50% or higher. In this case Comparative ROI is very high and worth trying a new method</a:t>
            </a:r>
            <a:r>
              <a:rPr lang="en-US" sz="2200" b="1" dirty="0">
                <a:solidFill>
                  <a:schemeClr val="bg1"/>
                </a:solidFill>
                <a:latin typeface="Arial Narrow" panose="020B0606020202030204" pitchFamily="34" charset="0"/>
              </a:rPr>
              <a:t>.</a:t>
            </a:r>
          </a:p>
        </p:txBody>
      </p:sp>
    </p:spTree>
    <p:extLst>
      <p:ext uri="{BB962C8B-B14F-4D97-AF65-F5344CB8AC3E}">
        <p14:creationId xmlns:p14="http://schemas.microsoft.com/office/powerpoint/2010/main" val="1960901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D6E7E-5EB1-FB13-8A3F-BB431F92319B}"/>
              </a:ext>
            </a:extLst>
          </p:cNvPr>
          <p:cNvSpPr>
            <a:spLocks noGrp="1"/>
          </p:cNvSpPr>
          <p:nvPr>
            <p:ph type="title"/>
          </p:nvPr>
        </p:nvSpPr>
        <p:spPr/>
        <p:txBody>
          <a:bodyPr/>
          <a:lstStyle/>
          <a:p>
            <a:r>
              <a:rPr lang="en-US" dirty="0"/>
              <a:t>Case Study - Decision</a:t>
            </a:r>
          </a:p>
        </p:txBody>
      </p:sp>
      <p:sp>
        <p:nvSpPr>
          <p:cNvPr id="4" name="Text Placeholder 3">
            <a:extLst>
              <a:ext uri="{FF2B5EF4-FFF2-40B4-BE49-F238E27FC236}">
                <a16:creationId xmlns:a16="http://schemas.microsoft.com/office/drawing/2014/main" id="{CC6990EF-57F1-1C9D-7E95-789226B764D5}"/>
              </a:ext>
            </a:extLst>
          </p:cNvPr>
          <p:cNvSpPr>
            <a:spLocks noGrp="1"/>
          </p:cNvSpPr>
          <p:nvPr>
            <p:ph type="body" sz="quarter" idx="12"/>
          </p:nvPr>
        </p:nvSpPr>
        <p:spPr>
          <a:xfrm>
            <a:off x="504418" y="1084932"/>
            <a:ext cx="11183164" cy="1721104"/>
          </a:xfrm>
        </p:spPr>
        <p:txBody>
          <a:bodyPr anchor="t"/>
          <a:lstStyle/>
          <a:p>
            <a:pPr marL="457200" indent="-457200">
              <a:spcBef>
                <a:spcPts val="1200"/>
              </a:spcBef>
              <a:buFont typeface="Wingdings" panose="05000000000000000000" pitchFamily="2" charset="2"/>
              <a:buChar char="Ø"/>
            </a:pPr>
            <a:r>
              <a:rPr lang="en-US" dirty="0">
                <a:latin typeface="Arial Narrow" panose="020B0606020202030204" pitchFamily="34" charset="0"/>
              </a:rPr>
              <a:t>Choose Alternative B</a:t>
            </a:r>
          </a:p>
          <a:p>
            <a:pPr marL="457200" indent="-457200">
              <a:spcBef>
                <a:spcPts val="1200"/>
              </a:spcBef>
              <a:buFont typeface="Wingdings" panose="05000000000000000000" pitchFamily="2" charset="2"/>
              <a:buChar char="Ø"/>
            </a:pPr>
            <a:r>
              <a:rPr lang="en-US" dirty="0">
                <a:latin typeface="Arial Narrow" panose="020B0606020202030204" pitchFamily="34" charset="0"/>
              </a:rPr>
              <a:t>Working through methodical, repeatable process yields a decision that is justifiable and explainable to decision makers and funding agencies</a:t>
            </a:r>
          </a:p>
          <a:p>
            <a:pPr marL="0" indent="0">
              <a:buNone/>
            </a:pPr>
            <a:endParaRPr lang="en-US" dirty="0"/>
          </a:p>
        </p:txBody>
      </p:sp>
      <p:pic>
        <p:nvPicPr>
          <p:cNvPr id="5" name="Picture 2">
            <a:extLst>
              <a:ext uri="{FF2B5EF4-FFF2-40B4-BE49-F238E27FC236}">
                <a16:creationId xmlns:a16="http://schemas.microsoft.com/office/drawing/2014/main" id="{526921EC-EA7B-EE15-F95B-7FA07BD31C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3243" y="2969325"/>
            <a:ext cx="9000157" cy="312752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7889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4BD8C-E496-7523-E863-DB680B03C69D}"/>
              </a:ext>
            </a:extLst>
          </p:cNvPr>
          <p:cNvSpPr>
            <a:spLocks noGrp="1"/>
          </p:cNvSpPr>
          <p:nvPr>
            <p:ph type="title"/>
          </p:nvPr>
        </p:nvSpPr>
        <p:spPr/>
        <p:txBody>
          <a:bodyPr/>
          <a:lstStyle/>
          <a:p>
            <a:r>
              <a:rPr lang="en-US" dirty="0"/>
              <a:t>Next Steps - Background</a:t>
            </a:r>
          </a:p>
        </p:txBody>
      </p:sp>
      <p:sp>
        <p:nvSpPr>
          <p:cNvPr id="3" name="Content Placeholder 2">
            <a:extLst>
              <a:ext uri="{FF2B5EF4-FFF2-40B4-BE49-F238E27FC236}">
                <a16:creationId xmlns:a16="http://schemas.microsoft.com/office/drawing/2014/main" id="{48DDAA03-B39B-ED91-A9C4-C8A700F26785}"/>
              </a:ext>
            </a:extLst>
          </p:cNvPr>
          <p:cNvSpPr>
            <a:spLocks noGrp="1"/>
          </p:cNvSpPr>
          <p:nvPr>
            <p:ph sz="quarter" idx="11"/>
          </p:nvPr>
        </p:nvSpPr>
        <p:spPr>
          <a:xfrm>
            <a:off x="653723" y="1177347"/>
            <a:ext cx="10884554" cy="5075237"/>
          </a:xfrm>
        </p:spPr>
        <p:txBody>
          <a:bodyPr anchor="t"/>
          <a:lstStyle/>
          <a:p>
            <a:pPr>
              <a:spcBef>
                <a:spcPts val="1200"/>
              </a:spcBef>
            </a:pPr>
            <a:r>
              <a:rPr lang="en-US" dirty="0"/>
              <a:t>Training in blended Live, Virtual, and Constructive (LVC) worlds is a reality</a:t>
            </a:r>
          </a:p>
          <a:p>
            <a:pPr>
              <a:spcBef>
                <a:spcPts val="1200"/>
              </a:spcBef>
            </a:pPr>
            <a:r>
              <a:rPr lang="en-US" dirty="0"/>
              <a:t>A persistent environment which seamlessly integrates L, V, and C simulations is increasingly becoming the state-of-the-art</a:t>
            </a:r>
          </a:p>
          <a:p>
            <a:pPr>
              <a:spcBef>
                <a:spcPts val="1200"/>
              </a:spcBef>
            </a:pPr>
            <a:r>
              <a:rPr lang="en-US" dirty="0"/>
              <a:t>Building an LVC environment, upgrading systems to effectively operate in the environment, and modernizing operational assets to meet DOW missions in a highly technical world stretches budgets</a:t>
            </a:r>
          </a:p>
          <a:p>
            <a:pPr>
              <a:spcBef>
                <a:spcPts val="1200"/>
              </a:spcBef>
            </a:pPr>
            <a:r>
              <a:rPr lang="en-US" dirty="0"/>
              <a:t>Therefore, ROI is more relevant - and measurable now - than ever!</a:t>
            </a:r>
          </a:p>
        </p:txBody>
      </p:sp>
    </p:spTree>
    <p:extLst>
      <p:ext uri="{BB962C8B-B14F-4D97-AF65-F5344CB8AC3E}">
        <p14:creationId xmlns:p14="http://schemas.microsoft.com/office/powerpoint/2010/main" val="2166441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1622-6DB0-6444-6014-E98501B94E28}"/>
              </a:ext>
            </a:extLst>
          </p:cNvPr>
          <p:cNvSpPr>
            <a:spLocks noGrp="1"/>
          </p:cNvSpPr>
          <p:nvPr>
            <p:ph type="title"/>
          </p:nvPr>
        </p:nvSpPr>
        <p:spPr/>
        <p:txBody>
          <a:bodyPr/>
          <a:lstStyle/>
          <a:p>
            <a:r>
              <a:rPr lang="en-US" dirty="0"/>
              <a:t>Next Steps - Actions</a:t>
            </a:r>
          </a:p>
        </p:txBody>
      </p:sp>
      <p:sp>
        <p:nvSpPr>
          <p:cNvPr id="3" name="Content Placeholder 2">
            <a:extLst>
              <a:ext uri="{FF2B5EF4-FFF2-40B4-BE49-F238E27FC236}">
                <a16:creationId xmlns:a16="http://schemas.microsoft.com/office/drawing/2014/main" id="{9732A36D-440E-425E-A92F-0245DE85B3F3}"/>
              </a:ext>
            </a:extLst>
          </p:cNvPr>
          <p:cNvSpPr>
            <a:spLocks noGrp="1"/>
          </p:cNvSpPr>
          <p:nvPr>
            <p:ph sz="quarter" idx="11"/>
          </p:nvPr>
        </p:nvSpPr>
        <p:spPr>
          <a:xfrm>
            <a:off x="373993" y="997729"/>
            <a:ext cx="11444013" cy="5354085"/>
          </a:xfrm>
        </p:spPr>
        <p:txBody>
          <a:bodyPr anchor="t"/>
          <a:lstStyle/>
          <a:p>
            <a:pPr>
              <a:spcBef>
                <a:spcPts val="600"/>
              </a:spcBef>
              <a:spcAft>
                <a:spcPts val="600"/>
              </a:spcAft>
            </a:pPr>
            <a:r>
              <a:rPr lang="en-US" dirty="0"/>
              <a:t>We must understand the value of the training systems</a:t>
            </a:r>
          </a:p>
          <a:p>
            <a:pPr marL="914400" lvl="1" indent="-457200">
              <a:spcBef>
                <a:spcPts val="600"/>
              </a:spcBef>
              <a:spcAft>
                <a:spcPts val="600"/>
              </a:spcAft>
            </a:pPr>
            <a:r>
              <a:rPr lang="en-US" dirty="0"/>
              <a:t>Continue and improve those that add benefit</a:t>
            </a:r>
          </a:p>
          <a:p>
            <a:pPr marL="914400" lvl="1" indent="-457200">
              <a:spcBef>
                <a:spcPts val="600"/>
              </a:spcBef>
              <a:spcAft>
                <a:spcPts val="600"/>
              </a:spcAft>
            </a:pPr>
            <a:r>
              <a:rPr lang="en-US" dirty="0"/>
              <a:t>Retire those systems that provide little value</a:t>
            </a:r>
          </a:p>
          <a:p>
            <a:pPr marL="914400" lvl="1" indent="-457200">
              <a:spcBef>
                <a:spcPts val="600"/>
              </a:spcBef>
              <a:spcAft>
                <a:spcPts val="600"/>
              </a:spcAft>
            </a:pPr>
            <a:r>
              <a:rPr lang="en-US" dirty="0"/>
              <a:t>Develop new systems to fill gaps</a:t>
            </a:r>
          </a:p>
          <a:p>
            <a:pPr>
              <a:spcBef>
                <a:spcPts val="600"/>
              </a:spcBef>
              <a:spcAft>
                <a:spcPts val="600"/>
              </a:spcAft>
            </a:pPr>
            <a:r>
              <a:rPr lang="en-US" dirty="0"/>
              <a:t>We must optimize the balance between L, V, and C </a:t>
            </a:r>
          </a:p>
          <a:p>
            <a:pPr marL="914400" lvl="1" indent="-457200">
              <a:spcBef>
                <a:spcPts val="600"/>
              </a:spcBef>
              <a:spcAft>
                <a:spcPts val="600"/>
              </a:spcAft>
            </a:pPr>
            <a:r>
              <a:rPr lang="en-US" dirty="0"/>
              <a:t>Perform rigorous cost and trade-off analyses between different L, V, and C blends</a:t>
            </a:r>
          </a:p>
          <a:p>
            <a:pPr marL="914400" lvl="1" indent="-457200">
              <a:spcBef>
                <a:spcPts val="600"/>
              </a:spcBef>
              <a:spcAft>
                <a:spcPts val="600"/>
              </a:spcAft>
            </a:pPr>
            <a:r>
              <a:rPr lang="en-US" dirty="0"/>
              <a:t>Requires developing unbiased and measurable training outcome metrics</a:t>
            </a:r>
          </a:p>
          <a:p>
            <a:pPr marL="914400" lvl="1" indent="-457200">
              <a:spcBef>
                <a:spcPts val="600"/>
              </a:spcBef>
              <a:spcAft>
                <a:spcPts val="600"/>
              </a:spcAft>
            </a:pPr>
            <a:r>
              <a:rPr lang="en-US" dirty="0"/>
              <a:t>Understanding the strengths and weaknesses of each type of training is essential</a:t>
            </a:r>
          </a:p>
          <a:p>
            <a:pPr>
              <a:spcBef>
                <a:spcPts val="600"/>
              </a:spcBef>
              <a:spcAft>
                <a:spcPts val="600"/>
              </a:spcAft>
            </a:pPr>
            <a:r>
              <a:rPr lang="en-US" dirty="0"/>
              <a:t>Applying a methodical, repeatable, and understandable process to these problems is necessary</a:t>
            </a:r>
          </a:p>
        </p:txBody>
      </p:sp>
    </p:spTree>
    <p:extLst>
      <p:ext uri="{BB962C8B-B14F-4D97-AF65-F5344CB8AC3E}">
        <p14:creationId xmlns:p14="http://schemas.microsoft.com/office/powerpoint/2010/main" val="9985799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F0652-4B03-0643-D0B4-3008E564351D}"/>
              </a:ext>
            </a:extLst>
          </p:cNvPr>
          <p:cNvSpPr>
            <a:spLocks noGrp="1"/>
          </p:cNvSpPr>
          <p:nvPr>
            <p:ph type="title"/>
          </p:nvPr>
        </p:nvSpPr>
        <p:spPr/>
        <p:txBody>
          <a:bodyPr/>
          <a:lstStyle/>
          <a:p>
            <a:r>
              <a:rPr lang="en-US" dirty="0"/>
              <a:t>ROI Tutorial Learning Objectives</a:t>
            </a:r>
          </a:p>
        </p:txBody>
      </p:sp>
      <p:sp>
        <p:nvSpPr>
          <p:cNvPr id="3" name="Content Placeholder 2">
            <a:extLst>
              <a:ext uri="{FF2B5EF4-FFF2-40B4-BE49-F238E27FC236}">
                <a16:creationId xmlns:a16="http://schemas.microsoft.com/office/drawing/2014/main" id="{06DC4997-A3AF-E3D1-58B7-9E3560A81D1E}"/>
              </a:ext>
            </a:extLst>
          </p:cNvPr>
          <p:cNvSpPr>
            <a:spLocks noGrp="1"/>
          </p:cNvSpPr>
          <p:nvPr>
            <p:ph sz="quarter" idx="11"/>
          </p:nvPr>
        </p:nvSpPr>
        <p:spPr>
          <a:xfrm>
            <a:off x="503957" y="1090669"/>
            <a:ext cx="10451849" cy="4676662"/>
          </a:xfrm>
        </p:spPr>
        <p:txBody>
          <a:bodyPr anchor="t"/>
          <a:lstStyle/>
          <a:p>
            <a:pPr marL="457200" marR="28575">
              <a:spcBef>
                <a:spcPts val="1200"/>
              </a:spcBef>
              <a:tabLst>
                <a:tab pos="240665" algn="l"/>
              </a:tabLst>
            </a:pPr>
            <a:r>
              <a:rPr lang="en-US" dirty="0">
                <a:cs typeface="Arial" panose="020B0604020202020204" pitchFamily="34" charset="0"/>
              </a:rPr>
              <a:t>After this tutorial, attendees will be able to:</a:t>
            </a:r>
          </a:p>
          <a:p>
            <a:pPr marL="914400" marR="28575" lvl="1" indent="-457200">
              <a:spcBef>
                <a:spcPts val="1200"/>
              </a:spcBef>
              <a:tabLst>
                <a:tab pos="240665" algn="l"/>
              </a:tabLst>
            </a:pPr>
            <a:r>
              <a:rPr lang="en-US" dirty="0"/>
              <a:t>Define Return on Investment</a:t>
            </a:r>
          </a:p>
          <a:p>
            <a:pPr marL="914400" marR="28575" lvl="1" indent="-457200">
              <a:spcBef>
                <a:spcPts val="1200"/>
              </a:spcBef>
              <a:tabLst>
                <a:tab pos="240665" algn="l"/>
              </a:tabLst>
            </a:pPr>
            <a:r>
              <a:rPr lang="en-US" dirty="0"/>
              <a:t>Explain what M&amp;S ROI is and what it is not</a:t>
            </a:r>
          </a:p>
          <a:p>
            <a:pPr marL="914400" marR="28575" lvl="1" indent="-457200">
              <a:spcBef>
                <a:spcPts val="1200"/>
              </a:spcBef>
              <a:tabLst>
                <a:tab pos="240665" algn="l"/>
              </a:tabLst>
            </a:pPr>
            <a:r>
              <a:rPr lang="en-US" dirty="0"/>
              <a:t>Summarize the differences in calculating M&amp;S ROI where profit is not the motive - e.g., DOW</a:t>
            </a:r>
          </a:p>
          <a:p>
            <a:pPr marL="914400" marR="28575" lvl="1" indent="-457200">
              <a:spcBef>
                <a:spcPts val="1200"/>
              </a:spcBef>
              <a:tabLst>
                <a:tab pos="240665" algn="l"/>
              </a:tabLst>
            </a:pPr>
            <a:r>
              <a:rPr lang="en-US" dirty="0"/>
              <a:t>Construct metrics for use in the ROI calculation</a:t>
            </a:r>
          </a:p>
          <a:p>
            <a:pPr marL="914400" marR="28575" lvl="1" indent="-457200">
              <a:spcBef>
                <a:spcPts val="1200"/>
              </a:spcBef>
              <a:tabLst>
                <a:tab pos="240665" algn="l"/>
              </a:tabLst>
            </a:pPr>
            <a:r>
              <a:rPr lang="en-US" dirty="0"/>
              <a:t>Recall real world examples and considerations (level and type of ROI metrics)</a:t>
            </a:r>
          </a:p>
          <a:p>
            <a:pPr marL="914400" marR="28575" lvl="1" indent="-457200">
              <a:spcBef>
                <a:spcPts val="1200"/>
              </a:spcBef>
              <a:tabLst>
                <a:tab pos="240665" algn="l"/>
              </a:tabLst>
            </a:pPr>
            <a:r>
              <a:rPr lang="en-US" dirty="0"/>
              <a:t>Describe how to apply the ROI concepts provided to your / </a:t>
            </a:r>
            <a:r>
              <a:rPr lang="en-US" u="sng" dirty="0"/>
              <a:t>real world</a:t>
            </a:r>
            <a:r>
              <a:rPr lang="en-US" dirty="0"/>
              <a:t> use cases</a:t>
            </a:r>
          </a:p>
        </p:txBody>
      </p:sp>
    </p:spTree>
    <p:extLst>
      <p:ext uri="{BB962C8B-B14F-4D97-AF65-F5344CB8AC3E}">
        <p14:creationId xmlns:p14="http://schemas.microsoft.com/office/powerpoint/2010/main" val="14145908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DC169-8B92-F9C4-BBA6-AADB531FB52D}"/>
              </a:ext>
            </a:extLst>
          </p:cNvPr>
          <p:cNvSpPr>
            <a:spLocks noGrp="1"/>
          </p:cNvSpPr>
          <p:nvPr>
            <p:ph type="title"/>
          </p:nvPr>
        </p:nvSpPr>
        <p:spPr/>
        <p:txBody>
          <a:bodyPr/>
          <a:lstStyle/>
          <a:p>
            <a:r>
              <a:rPr lang="en-US" dirty="0"/>
              <a:t>References 1 of 3</a:t>
            </a:r>
          </a:p>
        </p:txBody>
      </p:sp>
      <p:sp>
        <p:nvSpPr>
          <p:cNvPr id="3" name="Content Placeholder 2">
            <a:extLst>
              <a:ext uri="{FF2B5EF4-FFF2-40B4-BE49-F238E27FC236}">
                <a16:creationId xmlns:a16="http://schemas.microsoft.com/office/drawing/2014/main" id="{CCA7E7BE-1D3D-B891-5C47-B5033631FB03}"/>
              </a:ext>
            </a:extLst>
          </p:cNvPr>
          <p:cNvSpPr>
            <a:spLocks noGrp="1"/>
          </p:cNvSpPr>
          <p:nvPr>
            <p:ph sz="quarter" idx="11"/>
          </p:nvPr>
        </p:nvSpPr>
        <p:spPr>
          <a:xfrm>
            <a:off x="480132" y="1046715"/>
            <a:ext cx="10480636" cy="5075237"/>
          </a:xfrm>
        </p:spPr>
        <p:txBody>
          <a:bodyPr anchor="t"/>
          <a:lstStyle/>
          <a:p>
            <a:pPr marL="0" lvl="0" indent="0" eaLnBrk="0" hangingPunct="0">
              <a:spcBef>
                <a:spcPts val="600"/>
              </a:spcBef>
              <a:spcAft>
                <a:spcPts val="600"/>
              </a:spcAft>
              <a:buClrTx/>
              <a:buSzTx/>
              <a:buNone/>
            </a:pPr>
            <a:r>
              <a:rPr lang="en-US" altLang="en-US" sz="1000" b="1" i="1" dirty="0">
                <a:latin typeface="Arial Narrow" panose="020B0606020202030204" pitchFamily="34" charset="0"/>
                <a:ea typeface="Times New Roman" panose="02020603050405020304" pitchFamily="18" charset="0"/>
              </a:rPr>
              <a:t>Used in this Tutorial</a:t>
            </a:r>
          </a:p>
          <a:p>
            <a:pPr marL="274320" lvl="0" indent="-274320" eaLnBrk="0" hangingPunct="0">
              <a:spcBef>
                <a:spcPts val="0"/>
              </a:spcBef>
              <a:spcAft>
                <a:spcPts val="0"/>
              </a:spcAft>
              <a:buClrTx/>
              <a:buSzTx/>
              <a:buFont typeface="Wingdings" panose="05000000000000000000" pitchFamily="2" charset="2"/>
              <a:buChar char="Ø"/>
            </a:pPr>
            <a:r>
              <a:rPr lang="en-US" altLang="en-US" sz="900" i="1" dirty="0">
                <a:latin typeface="Arial Narrow" panose="020B0606020202030204" pitchFamily="34" charset="0"/>
                <a:ea typeface="Times New Roman" panose="02020603050405020304" pitchFamily="18" charset="0"/>
              </a:rPr>
              <a:t>Metrics for Modeling and Simulation (M&amp;S) Investments, DoD M&amp;S Coordination Office, 9 March 2009</a:t>
            </a:r>
          </a:p>
          <a:p>
            <a:pPr marL="274320" lvl="0" indent="-274320" eaLnBrk="0" hangingPunct="0">
              <a:spcBef>
                <a:spcPts val="0"/>
              </a:spcBef>
              <a:spcAft>
                <a:spcPts val="0"/>
              </a:spcAft>
              <a:buClrTx/>
              <a:buSzTx/>
              <a:buFont typeface="Wingdings" panose="05000000000000000000" pitchFamily="2" charset="2"/>
              <a:buChar char="Ø"/>
            </a:pPr>
            <a:r>
              <a:rPr lang="en-US" altLang="en-US" sz="900" i="1" dirty="0">
                <a:latin typeface="Arial Narrow" panose="020B0606020202030204" pitchFamily="34" charset="0"/>
                <a:ea typeface="Times New Roman" panose="02020603050405020304" pitchFamily="18" charset="0"/>
              </a:rPr>
              <a:t>The Utility of Modeling and Simulation in the Department of Defense:  Initial Data Collection</a:t>
            </a:r>
            <a:r>
              <a:rPr lang="en-US" altLang="en-US" sz="900" dirty="0">
                <a:latin typeface="Arial Narrow" panose="020B0606020202030204" pitchFamily="34" charset="0"/>
                <a:ea typeface="Times New Roman" panose="02020603050405020304" pitchFamily="18" charset="0"/>
              </a:rPr>
              <a:t>. 1996, Institute for Defense Analyses.</a:t>
            </a:r>
            <a:endParaRPr lang="en-US" altLang="en-US" sz="900" i="1" dirty="0">
              <a:latin typeface="Arial Narrow" panose="020B0606020202030204" pitchFamily="34" charset="0"/>
              <a:ea typeface="Times New Roman" panose="02020603050405020304" pitchFamily="18" charset="0"/>
            </a:endParaRPr>
          </a:p>
          <a:p>
            <a:pPr marL="274320" lvl="0" indent="-274320" eaLnBrk="0" hangingPunct="0">
              <a:spcBef>
                <a:spcPts val="0"/>
              </a:spcBef>
              <a:spcAft>
                <a:spcPts val="0"/>
              </a:spcAft>
              <a:buClrTx/>
              <a:buSzTx/>
              <a:buFont typeface="Wingdings" panose="05000000000000000000" pitchFamily="2" charset="2"/>
              <a:buChar char="Ø"/>
            </a:pPr>
            <a:r>
              <a:rPr lang="en-US" altLang="en-US" sz="900" i="1" dirty="0">
                <a:latin typeface="Arial Narrow" panose="020B0606020202030204" pitchFamily="34" charset="0"/>
                <a:ea typeface="Times New Roman" panose="02020603050405020304" pitchFamily="18" charset="0"/>
              </a:rPr>
              <a:t>Why Spend One More Dollar for M&amp;S? Observations on the Return of Investment (Chapter 15), and Does M&amp;S Help? Operationalizing Cost Avoidance and Proficiency Evaluations (Chapter 16), The Modeling and Simulation Profession, John Wiley &amp; Sons, 2017.</a:t>
            </a:r>
          </a:p>
          <a:p>
            <a:pPr marL="274320" lvl="0" indent="-274320" eaLnBrk="0" hangingPunct="0">
              <a:spcBef>
                <a:spcPts val="0"/>
              </a:spcBef>
              <a:spcAft>
                <a:spcPts val="0"/>
              </a:spcAft>
              <a:buClrTx/>
              <a:buSzTx/>
              <a:buFont typeface="Wingdings" panose="05000000000000000000" pitchFamily="2" charset="2"/>
              <a:buChar char="Ø"/>
            </a:pPr>
            <a:r>
              <a:rPr lang="en-US" altLang="en-US" sz="900" i="1" dirty="0">
                <a:latin typeface="Arial Narrow" panose="020B0606020202030204" pitchFamily="34" charset="0"/>
                <a:ea typeface="Times New Roman" panose="02020603050405020304" pitchFamily="18" charset="0"/>
              </a:rPr>
              <a:t>Saving Your Simulation Dollar: Evaluating M&amp;S Investments, Society for Simulation in Healthcare, International Modeling and Simulation in Healthcare Conference, January 2013.</a:t>
            </a:r>
          </a:p>
          <a:p>
            <a:pPr marL="274320" lvl="0" indent="-274320" eaLnBrk="0" hangingPunct="0">
              <a:spcBef>
                <a:spcPts val="0"/>
              </a:spcBef>
              <a:spcAft>
                <a:spcPts val="0"/>
              </a:spcAft>
              <a:buClrTx/>
              <a:buSzTx/>
              <a:buFont typeface="Wingdings" panose="05000000000000000000" pitchFamily="2" charset="2"/>
              <a:buChar char="Ø"/>
            </a:pPr>
            <a:r>
              <a:rPr lang="en-US" altLang="en-US" sz="900" i="1" dirty="0">
                <a:latin typeface="Arial Narrow" panose="020B0606020202030204" pitchFamily="34" charset="0"/>
                <a:ea typeface="Times New Roman" panose="02020603050405020304" pitchFamily="18" charset="0"/>
              </a:rPr>
              <a:t>Calculating Return on Investment for U.S. Department of Defense Modeling and Simulation, Acquisition Research Journal, April 2011.</a:t>
            </a:r>
          </a:p>
          <a:p>
            <a:pPr marL="274320" indent="-274320">
              <a:spcBef>
                <a:spcPts val="0"/>
              </a:spcBef>
              <a:spcAft>
                <a:spcPts val="0"/>
              </a:spcAft>
              <a:buClrTx/>
              <a:buSzTx/>
              <a:buFont typeface="Wingdings" panose="05000000000000000000" pitchFamily="2" charset="2"/>
              <a:buChar char="Ø"/>
            </a:pPr>
            <a:r>
              <a:rPr lang="en-US" altLang="en-US" sz="900" dirty="0">
                <a:latin typeface="Arial Narrow" panose="020B0606020202030204" pitchFamily="34" charset="0"/>
                <a:ea typeface="Times New Roman" panose="02020603050405020304" pitchFamily="18" charset="0"/>
              </a:rPr>
              <a:t>Carter, John, </a:t>
            </a:r>
            <a:r>
              <a:rPr lang="en-US" altLang="en-US" sz="900" i="1" dirty="0">
                <a:latin typeface="Arial Narrow" panose="020B0606020202030204" pitchFamily="34" charset="0"/>
                <a:ea typeface="Times New Roman" panose="02020603050405020304" pitchFamily="18" charset="0"/>
              </a:rPr>
              <a:t>A Business Case for Modeling and Simulation</a:t>
            </a:r>
            <a:r>
              <a:rPr lang="en-US" altLang="en-US" sz="900" dirty="0">
                <a:latin typeface="Arial Narrow" panose="020B0606020202030204" pitchFamily="34" charset="0"/>
                <a:ea typeface="Times New Roman" panose="02020603050405020304" pitchFamily="18" charset="0"/>
              </a:rPr>
              <a:t>. 1995, Simulation Councils, Inc. p. 587-594.</a:t>
            </a:r>
          </a:p>
          <a:p>
            <a:pPr marL="274320" indent="-274320">
              <a:spcBef>
                <a:spcPts val="0"/>
              </a:spcBef>
              <a:spcAft>
                <a:spcPts val="0"/>
              </a:spcAft>
              <a:buClrTx/>
              <a:buSzTx/>
              <a:buFont typeface="Wingdings" panose="05000000000000000000" pitchFamily="2" charset="2"/>
              <a:buChar char="Ø"/>
            </a:pPr>
            <a:r>
              <a:rPr lang="en-US" sz="900" dirty="0">
                <a:latin typeface="Arial Narrow" panose="020B0606020202030204" pitchFamily="34" charset="0"/>
                <a:ea typeface="Times New Roman" panose="02020603050405020304" pitchFamily="18" charset="0"/>
                <a:cs typeface="Arial" panose="020B0604020202020204" pitchFamily="34" charset="0"/>
              </a:rPr>
              <a:t>Dunne, R., Cooley, T., Gordon, S., </a:t>
            </a:r>
            <a:r>
              <a:rPr lang="en-US" sz="900" i="1" dirty="0">
                <a:latin typeface="Arial Narrow" panose="020B0606020202030204" pitchFamily="34" charset="0"/>
                <a:ea typeface="Times New Roman" panose="02020603050405020304" pitchFamily="18" charset="0"/>
                <a:cs typeface="Arial" panose="020B0604020202020204" pitchFamily="34" charset="0"/>
              </a:rPr>
              <a:t>“Proficiency Evaluation and Cost-Avoidance Proof of Concept M1A1 Study Results”</a:t>
            </a:r>
            <a:r>
              <a:rPr lang="en-US" sz="900" dirty="0">
                <a:latin typeface="Arial Narrow" panose="020B0606020202030204" pitchFamily="34" charset="0"/>
                <a:ea typeface="Times New Roman" panose="02020603050405020304" pitchFamily="18" charset="0"/>
                <a:cs typeface="Arial" panose="020B0604020202020204" pitchFamily="34" charset="0"/>
              </a:rPr>
              <a:t>, Interservice/Industry Training, Simulation, and Education Conference (Presentation and Proceedings), December 2014.</a:t>
            </a:r>
            <a:endParaRPr lang="en-US" altLang="en-US" sz="900" dirty="0">
              <a:latin typeface="Arial Narrow" panose="020B0606020202030204" pitchFamily="34" charset="0"/>
              <a:ea typeface="Times New Roman" panose="02020603050405020304" pitchFamily="18" charset="0"/>
              <a:cs typeface="Arial" panose="020B0604020202020204" pitchFamily="34" charset="0"/>
            </a:endParaRPr>
          </a:p>
          <a:p>
            <a:pPr marL="274320" indent="-274320">
              <a:spcBef>
                <a:spcPts val="0"/>
              </a:spcBef>
              <a:spcAft>
                <a:spcPts val="0"/>
              </a:spcAft>
              <a:buClrTx/>
              <a:buSzTx/>
              <a:buFont typeface="Wingdings" panose="05000000000000000000" pitchFamily="2" charset="2"/>
              <a:buChar char="Ø"/>
            </a:pPr>
            <a:r>
              <a:rPr lang="en-US" altLang="en-US" sz="900" dirty="0">
                <a:latin typeface="Arial Narrow" panose="020B0606020202030204" pitchFamily="34" charset="0"/>
                <a:ea typeface="Times New Roman" panose="02020603050405020304" pitchFamily="18" charset="0"/>
              </a:rPr>
              <a:t>Frost, Robin, </a:t>
            </a:r>
            <a:r>
              <a:rPr lang="en-US" altLang="en-US" sz="900" i="1" dirty="0">
                <a:latin typeface="Arial Narrow" panose="020B0606020202030204" pitchFamily="34" charset="0"/>
                <a:ea typeface="Times New Roman" panose="02020603050405020304" pitchFamily="18" charset="0"/>
              </a:rPr>
              <a:t>The Economics of Modeling and Simulation</a:t>
            </a:r>
            <a:r>
              <a:rPr lang="en-US" altLang="en-US" sz="900" dirty="0">
                <a:latin typeface="Arial Narrow" panose="020B0606020202030204" pitchFamily="34" charset="0"/>
                <a:ea typeface="Times New Roman" panose="02020603050405020304" pitchFamily="18" charset="0"/>
              </a:rPr>
              <a:t>. 1999.</a:t>
            </a:r>
          </a:p>
          <a:p>
            <a:pPr marL="274320" indent="-274320">
              <a:spcBef>
                <a:spcPts val="0"/>
              </a:spcBef>
              <a:spcAft>
                <a:spcPts val="0"/>
              </a:spcAft>
              <a:buClrTx/>
              <a:buSzTx/>
              <a:buFont typeface="Wingdings" panose="05000000000000000000" pitchFamily="2" charset="2"/>
              <a:buChar char="Ø"/>
            </a:pPr>
            <a:r>
              <a:rPr lang="en-US" altLang="en-US" sz="900" dirty="0">
                <a:latin typeface="Arial Narrow" panose="020B0606020202030204" pitchFamily="34" charset="0"/>
                <a:ea typeface="Times New Roman" panose="02020603050405020304" pitchFamily="18" charset="0"/>
              </a:rPr>
              <a:t>McGarry, John, </a:t>
            </a:r>
            <a:r>
              <a:rPr lang="en-US" altLang="en-US" sz="900" i="1" dirty="0">
                <a:latin typeface="Arial Narrow" panose="020B0606020202030204" pitchFamily="34" charset="0"/>
                <a:ea typeface="Times New Roman" panose="02020603050405020304" pitchFamily="18" charset="0"/>
              </a:rPr>
              <a:t>Practical Software Measurement : Objective Information for Decision Makers</a:t>
            </a:r>
            <a:r>
              <a:rPr lang="en-US" altLang="en-US" sz="900" dirty="0">
                <a:latin typeface="Arial Narrow" panose="020B0606020202030204" pitchFamily="34" charset="0"/>
                <a:ea typeface="Times New Roman" panose="02020603050405020304" pitchFamily="18" charset="0"/>
              </a:rPr>
              <a:t>. 2002, Boston, MA: Addison-Wesley. xvii, 277 p.</a:t>
            </a:r>
          </a:p>
          <a:p>
            <a:pPr marL="274320" indent="-274320">
              <a:spcBef>
                <a:spcPts val="0"/>
              </a:spcBef>
              <a:spcAft>
                <a:spcPts val="0"/>
              </a:spcAft>
              <a:buClrTx/>
              <a:buSzTx/>
              <a:buFont typeface="Wingdings" panose="05000000000000000000" pitchFamily="2" charset="2"/>
              <a:buChar char="Ø"/>
            </a:pPr>
            <a:r>
              <a:rPr lang="en-US" altLang="en-US" sz="900" i="1" dirty="0">
                <a:latin typeface="Arial Narrow" panose="020B0606020202030204" pitchFamily="34" charset="0"/>
                <a:ea typeface="Times New Roman" panose="02020603050405020304" pitchFamily="18" charset="0"/>
              </a:rPr>
              <a:t>Army Training - Computer Simulations Can Improve Command Training in Large-Scale Exercises</a:t>
            </a:r>
            <a:r>
              <a:rPr lang="en-US" altLang="en-US" sz="900" dirty="0">
                <a:latin typeface="Arial Narrow" panose="020B0606020202030204" pitchFamily="34" charset="0"/>
                <a:ea typeface="Times New Roman" panose="02020603050405020304" pitchFamily="18" charset="0"/>
              </a:rPr>
              <a:t>. 1991, U.S. General Accounting Office - Report to the Chairman, Subcommittee on Readiness, Committee on Armed Services, House of Representatives.</a:t>
            </a:r>
          </a:p>
          <a:p>
            <a:pPr marL="274320" indent="-274320">
              <a:spcBef>
                <a:spcPts val="0"/>
              </a:spcBef>
              <a:spcAft>
                <a:spcPts val="0"/>
              </a:spcAft>
              <a:buClrTx/>
              <a:buSzTx/>
              <a:buFont typeface="Wingdings" panose="05000000000000000000" pitchFamily="2" charset="2"/>
              <a:buChar char="Ø"/>
            </a:pPr>
            <a:r>
              <a:rPr lang="en-US" altLang="en-US" sz="900" dirty="0">
                <a:latin typeface="Arial Narrow" panose="020B0606020202030204" pitchFamily="34" charset="0"/>
                <a:ea typeface="Times New Roman" panose="02020603050405020304" pitchFamily="18" charset="0"/>
              </a:rPr>
              <a:t>Brown, David, </a:t>
            </a:r>
            <a:r>
              <a:rPr lang="en-US" altLang="en-US" sz="900" i="1" dirty="0">
                <a:latin typeface="Arial Narrow" panose="020B0606020202030204" pitchFamily="34" charset="0"/>
                <a:ea typeface="Times New Roman" panose="02020603050405020304" pitchFamily="18" charset="0"/>
              </a:rPr>
              <a:t>Building a Business Case for Modeling and Simulation.</a:t>
            </a:r>
            <a:r>
              <a:rPr lang="en-US" altLang="en-US" sz="900" dirty="0">
                <a:latin typeface="Arial Narrow" panose="020B0606020202030204" pitchFamily="34" charset="0"/>
                <a:ea typeface="Times New Roman" panose="02020603050405020304" pitchFamily="18" charset="0"/>
              </a:rPr>
              <a:t> Acquisition Review Quarterly, 2000: p. 15.</a:t>
            </a:r>
            <a:endParaRPr lang="en-US" altLang="en-US" sz="900" dirty="0">
              <a:latin typeface="Arial Narrow" panose="020B0606020202030204" pitchFamily="34" charset="0"/>
            </a:endParaRPr>
          </a:p>
          <a:p>
            <a:pPr marL="0" indent="0">
              <a:spcBef>
                <a:spcPts val="600"/>
              </a:spcBef>
              <a:spcAft>
                <a:spcPts val="600"/>
              </a:spcAft>
              <a:buClrTx/>
              <a:buSzTx/>
              <a:buNone/>
            </a:pPr>
            <a:r>
              <a:rPr lang="en-US" altLang="en-US" sz="1000" b="1" i="1" dirty="0">
                <a:latin typeface="Arial Narrow" panose="020B0606020202030204" pitchFamily="34" charset="0"/>
              </a:rPr>
              <a:t>Specific References</a:t>
            </a:r>
          </a:p>
          <a:p>
            <a:pPr marL="274320" lvl="0" indent="-274320">
              <a:spcBef>
                <a:spcPts val="0"/>
              </a:spcBef>
              <a:spcAft>
                <a:spcPts val="0"/>
              </a:spcAft>
              <a:buSzPts val="1000"/>
              <a:buFont typeface="Wingdings" panose="05000000000000000000" pitchFamily="2" charset="2"/>
              <a:buChar char="Ø"/>
              <a:tabLst>
                <a:tab pos="457200" algn="l"/>
              </a:tabLst>
            </a:pPr>
            <a:r>
              <a:rPr lang="en-US" sz="900"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Establishing the Value of Simulation (VoS): Methodology and Case Study, Institute for Defense Analyses; Interservice/Industry Training, Simulation and Education Conference, December 2013.</a:t>
            </a:r>
            <a:endParaRPr lang="en-US" sz="900" dirty="0">
              <a:solidFill>
                <a:srgbClr val="000000"/>
              </a:solidFill>
              <a:latin typeface="Arial Narrow" panose="020B0606020202030204" pitchFamily="34" charset="0"/>
              <a:ea typeface="Aptos" panose="020B0004020202020204" pitchFamily="34" charset="0"/>
              <a:cs typeface="Arial" panose="020B0604020202020204" pitchFamily="34" charset="0"/>
            </a:endParaRPr>
          </a:p>
          <a:p>
            <a:pPr marL="274320" lvl="0" indent="-274320">
              <a:spcBef>
                <a:spcPts val="0"/>
              </a:spcBef>
              <a:spcAft>
                <a:spcPts val="0"/>
              </a:spcAft>
              <a:buSzPts val="1000"/>
              <a:buFont typeface="Wingdings" panose="05000000000000000000" pitchFamily="2" charset="2"/>
              <a:buChar char="Ø"/>
              <a:tabLst>
                <a:tab pos="457200" algn="l"/>
              </a:tabLst>
            </a:pPr>
            <a:r>
              <a:rPr lang="en-US" sz="900"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Approaches to Process Performance Modeling: A Summary from the SEI Series of Workshops on CMMI High Maturity Measurement and Analysis, CMU/SEI-2009-TR-021, Carnegie Mellon University Software Engineering Institute, January 2010.</a:t>
            </a:r>
            <a:endParaRPr lang="en-US" sz="900" dirty="0">
              <a:solidFill>
                <a:srgbClr val="000000"/>
              </a:solidFill>
              <a:latin typeface="Arial Narrow" panose="020B0606020202030204" pitchFamily="34" charset="0"/>
              <a:ea typeface="Aptos" panose="020B0004020202020204" pitchFamily="34" charset="0"/>
              <a:cs typeface="Arial" panose="020B0604020202020204" pitchFamily="34" charset="0"/>
            </a:endParaRPr>
          </a:p>
          <a:p>
            <a:pPr marL="274320" lvl="0" indent="-274320">
              <a:spcBef>
                <a:spcPts val="0"/>
              </a:spcBef>
              <a:spcAft>
                <a:spcPts val="0"/>
              </a:spcAft>
              <a:buSzPts val="1000"/>
              <a:buFont typeface="Wingdings" panose="05000000000000000000" pitchFamily="2" charset="2"/>
              <a:buChar char="Ø"/>
              <a:tabLst>
                <a:tab pos="457200" algn="l"/>
              </a:tabLst>
            </a:pPr>
            <a:r>
              <a:rPr lang="en-US" sz="900"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Modeling and Simulation, Experimentation, and Wargaming - Assessing a Common Landscape, The MITRE Corporation, August 2016.</a:t>
            </a:r>
            <a:endParaRPr lang="en-US" sz="900" dirty="0">
              <a:solidFill>
                <a:srgbClr val="000000"/>
              </a:solidFill>
              <a:latin typeface="Arial Narrow" panose="020B0606020202030204" pitchFamily="34" charset="0"/>
              <a:ea typeface="Aptos" panose="020B0004020202020204" pitchFamily="34" charset="0"/>
              <a:cs typeface="Arial" panose="020B0604020202020204" pitchFamily="34" charset="0"/>
            </a:endParaRPr>
          </a:p>
          <a:p>
            <a:pPr marL="274320" lvl="0" indent="-274320">
              <a:spcBef>
                <a:spcPts val="0"/>
              </a:spcBef>
              <a:spcAft>
                <a:spcPts val="0"/>
              </a:spcAft>
              <a:buSzPts val="1000"/>
              <a:buFont typeface="Wingdings" panose="05000000000000000000" pitchFamily="2" charset="2"/>
              <a:buChar char="Ø"/>
              <a:tabLst>
                <a:tab pos="457200" algn="l"/>
              </a:tabLst>
            </a:pPr>
            <a:r>
              <a:rPr lang="en-US" sz="900"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Software Process Improvement (SPI): Modeling Return on Investment (ROI), Carnegie Mellon University Software Engineering Institute, 2002.</a:t>
            </a:r>
            <a:endParaRPr lang="en-US" sz="900" dirty="0">
              <a:solidFill>
                <a:srgbClr val="000000"/>
              </a:solidFill>
              <a:latin typeface="Arial Narrow" panose="020B0606020202030204" pitchFamily="34" charset="0"/>
              <a:ea typeface="Aptos" panose="020B0004020202020204" pitchFamily="34" charset="0"/>
              <a:cs typeface="Arial" panose="020B0604020202020204" pitchFamily="34" charset="0"/>
            </a:endParaRPr>
          </a:p>
          <a:p>
            <a:pPr marL="0" indent="0">
              <a:spcBef>
                <a:spcPts val="600"/>
              </a:spcBef>
              <a:spcAft>
                <a:spcPts val="600"/>
              </a:spcAft>
              <a:buClrTx/>
              <a:buSzTx/>
              <a:buNone/>
            </a:pPr>
            <a:r>
              <a:rPr lang="en-US" altLang="en-US" sz="1000" b="1" i="1" dirty="0">
                <a:latin typeface="Arial Narrow" panose="020B0606020202030204" pitchFamily="34" charset="0"/>
              </a:rPr>
              <a:t>General References</a:t>
            </a:r>
          </a:p>
          <a:p>
            <a:pPr marL="274320" lvl="0" indent="-274320" eaLnBrk="0" hangingPunct="0">
              <a:spcBef>
                <a:spcPts val="0"/>
              </a:spcBef>
              <a:spcAft>
                <a:spcPts val="0"/>
              </a:spcAft>
              <a:buClrTx/>
              <a:buSzTx/>
              <a:buFont typeface="Wingdings" panose="05000000000000000000" pitchFamily="2" charset="2"/>
              <a:buChar char="Ø"/>
            </a:pPr>
            <a:r>
              <a:rPr lang="en-US" altLang="en-US" sz="900" i="1" dirty="0">
                <a:latin typeface="Arial Narrow" panose="020B0606020202030204" pitchFamily="34" charset="0"/>
                <a:ea typeface="Times New Roman" panose="02020603050405020304" pitchFamily="18" charset="0"/>
              </a:rPr>
              <a:t>Department of Defense Instruction 7041.3. Economic Analysis for Decision-making, Enclosure 3: Procedures for Economic Analysis </a:t>
            </a:r>
            <a:r>
              <a:rPr lang="en-US" altLang="en-US" sz="900" dirty="0">
                <a:latin typeface="Arial Narrow" panose="020B0606020202030204" pitchFamily="34" charset="0"/>
                <a:ea typeface="Times New Roman" panose="02020603050405020304" pitchFamily="18" charset="0"/>
              </a:rPr>
              <a:t>1995.</a:t>
            </a:r>
            <a:endParaRPr lang="en-US" altLang="en-US" sz="900" dirty="0">
              <a:latin typeface="Arial Narrow" panose="020B0606020202030204" pitchFamily="34" charset="0"/>
            </a:endParaRPr>
          </a:p>
          <a:p>
            <a:pPr marL="274320" lvl="0" indent="-274320" eaLnBrk="0" hangingPunct="0">
              <a:spcBef>
                <a:spcPts val="0"/>
              </a:spcBef>
              <a:spcAft>
                <a:spcPts val="0"/>
              </a:spcAft>
              <a:buClrTx/>
              <a:buSzTx/>
              <a:buFont typeface="Wingdings" panose="05000000000000000000" pitchFamily="2" charset="2"/>
              <a:buChar char="Ø"/>
            </a:pPr>
            <a:r>
              <a:rPr lang="en-US" altLang="en-US" sz="900" i="1" dirty="0">
                <a:latin typeface="Arial Narrow" panose="020B0606020202030204" pitchFamily="34" charset="0"/>
                <a:ea typeface="Times New Roman" panose="02020603050405020304" pitchFamily="18" charset="0"/>
              </a:rPr>
              <a:t>Study on the Effectiveness of Modeling and Simulation in the Weapon System Acquisition Process (Final Report)</a:t>
            </a:r>
            <a:r>
              <a:rPr lang="en-US" altLang="en-US" sz="900" dirty="0">
                <a:latin typeface="Arial Narrow" panose="020B0606020202030204" pitchFamily="34" charset="0"/>
                <a:ea typeface="Times New Roman" panose="02020603050405020304" pitchFamily="18" charset="0"/>
              </a:rPr>
              <a:t>. 1996, Prepared for the Director, Test, Systems Engineering and Evaluation Office of the Under Secretary of Defense for Acquisition, Logistics and Technology.</a:t>
            </a:r>
            <a:endParaRPr lang="en-US" altLang="en-US" sz="900" dirty="0">
              <a:latin typeface="Arial Narrow" panose="020B0606020202030204" pitchFamily="34" charset="0"/>
            </a:endParaRPr>
          </a:p>
          <a:p>
            <a:pPr marL="274320" lvl="0" indent="-274320" eaLnBrk="0" hangingPunct="0">
              <a:spcBef>
                <a:spcPts val="0"/>
              </a:spcBef>
              <a:spcAft>
                <a:spcPts val="0"/>
              </a:spcAft>
              <a:buClrTx/>
              <a:buSzTx/>
              <a:buFont typeface="Wingdings" panose="05000000000000000000" pitchFamily="2" charset="2"/>
              <a:buChar char="Ø"/>
            </a:pPr>
            <a:r>
              <a:rPr lang="en-US" altLang="en-US" sz="900" i="1" dirty="0">
                <a:latin typeface="Arial Narrow" panose="020B0606020202030204" pitchFamily="34" charset="0"/>
                <a:ea typeface="Times New Roman" panose="02020603050405020304" pitchFamily="18" charset="0"/>
              </a:rPr>
              <a:t>Measuring Intangible Assets:  A Price on the Priceless.</a:t>
            </a:r>
            <a:r>
              <a:rPr lang="en-US" altLang="en-US" sz="900" dirty="0">
                <a:latin typeface="Arial Narrow" panose="020B0606020202030204" pitchFamily="34" charset="0"/>
                <a:ea typeface="Times New Roman" panose="02020603050405020304" pitchFamily="18" charset="0"/>
              </a:rPr>
              <a:t> The Economist, 1999.</a:t>
            </a:r>
            <a:endParaRPr lang="en-US" altLang="en-US" sz="900" dirty="0">
              <a:latin typeface="Arial Narrow" panose="020B0606020202030204" pitchFamily="34" charset="0"/>
            </a:endParaRPr>
          </a:p>
          <a:p>
            <a:pPr marL="274320" lvl="0" indent="-274320" eaLnBrk="0" hangingPunct="0">
              <a:spcBef>
                <a:spcPts val="0"/>
              </a:spcBef>
              <a:spcAft>
                <a:spcPts val="0"/>
              </a:spcAft>
              <a:buClrTx/>
              <a:buSzTx/>
              <a:buFont typeface="Wingdings" panose="05000000000000000000" pitchFamily="2" charset="2"/>
              <a:buChar char="Ø"/>
            </a:pPr>
            <a:r>
              <a:rPr lang="en-US" altLang="en-US" sz="900" i="1" dirty="0">
                <a:latin typeface="Arial Narrow" panose="020B0606020202030204" pitchFamily="34" charset="0"/>
                <a:ea typeface="Times New Roman" panose="02020603050405020304" pitchFamily="18" charset="0"/>
              </a:rPr>
              <a:t>Glossary of Defense Acquisition Acronyms &amp; Terms</a:t>
            </a:r>
            <a:r>
              <a:rPr lang="en-US" altLang="en-US" sz="900" dirty="0">
                <a:latin typeface="Arial Narrow" panose="020B0606020202030204" pitchFamily="34" charset="0"/>
                <a:ea typeface="Times New Roman" panose="02020603050405020304" pitchFamily="18" charset="0"/>
              </a:rPr>
              <a:t>. 2005, Defense Acquisition University Press.</a:t>
            </a:r>
            <a:endParaRPr lang="en-US" altLang="en-US" sz="900" dirty="0">
              <a:latin typeface="Arial Narrow" panose="020B0606020202030204" pitchFamily="34" charset="0"/>
            </a:endParaRPr>
          </a:p>
          <a:p>
            <a:pPr marL="274320" lvl="0" indent="-274320" eaLnBrk="0" hangingPunct="0">
              <a:spcBef>
                <a:spcPts val="0"/>
              </a:spcBef>
              <a:spcAft>
                <a:spcPts val="0"/>
              </a:spcAft>
              <a:buClrTx/>
              <a:buSzTx/>
              <a:buFont typeface="Wingdings" panose="05000000000000000000" pitchFamily="2" charset="2"/>
              <a:buChar char="Ø"/>
            </a:pPr>
            <a:r>
              <a:rPr lang="en-US" altLang="en-US" sz="900" i="1" dirty="0">
                <a:latin typeface="Arial Narrow" panose="020B0606020202030204" pitchFamily="34" charset="0"/>
                <a:ea typeface="Times New Roman" panose="02020603050405020304" pitchFamily="18" charset="0"/>
              </a:rPr>
              <a:t>Defense Modeling, Simulation, and Analysis: Meeting the Challenge</a:t>
            </a:r>
            <a:r>
              <a:rPr lang="en-US" altLang="en-US" sz="900" dirty="0">
                <a:latin typeface="Arial Narrow" panose="020B0606020202030204" pitchFamily="34" charset="0"/>
                <a:ea typeface="Times New Roman" panose="02020603050405020304" pitchFamily="18" charset="0"/>
              </a:rPr>
              <a:t>. 2006, The National Academies Press.</a:t>
            </a:r>
            <a:endParaRPr lang="en-US" altLang="en-US" sz="900" dirty="0">
              <a:latin typeface="Arial Narrow" panose="020B0606020202030204" pitchFamily="34" charset="0"/>
            </a:endParaRPr>
          </a:p>
          <a:p>
            <a:pPr marL="274320" lvl="0" indent="-274320" eaLnBrk="0" hangingPunct="0">
              <a:spcBef>
                <a:spcPts val="0"/>
              </a:spcBef>
              <a:spcAft>
                <a:spcPts val="0"/>
              </a:spcAft>
              <a:buClrTx/>
              <a:buSzTx/>
              <a:buFont typeface="Wingdings" panose="05000000000000000000" pitchFamily="2" charset="2"/>
              <a:buChar char="Ø"/>
            </a:pPr>
            <a:r>
              <a:rPr lang="en-US" altLang="en-US" sz="900" i="1" dirty="0">
                <a:latin typeface="Arial Narrow" panose="020B0606020202030204" pitchFamily="34" charset="0"/>
                <a:ea typeface="Times New Roman" panose="02020603050405020304" pitchFamily="18" charset="0"/>
              </a:rPr>
              <a:t>Strategic Vision for DoD Modeling and Simulation</a:t>
            </a:r>
            <a:r>
              <a:rPr lang="en-US" altLang="en-US" sz="900" dirty="0">
                <a:latin typeface="Arial Narrow" panose="020B0606020202030204" pitchFamily="34" charset="0"/>
                <a:ea typeface="Times New Roman" panose="02020603050405020304" pitchFamily="18" charset="0"/>
              </a:rPr>
              <a:t>. 2008.</a:t>
            </a:r>
            <a:endParaRPr lang="en-US" altLang="en-US" sz="900" dirty="0">
              <a:latin typeface="Arial Narrow" panose="020B0606020202030204" pitchFamily="34" charset="0"/>
            </a:endParaRPr>
          </a:p>
          <a:p>
            <a:pPr marL="274320" lvl="0" indent="-274320" eaLnBrk="0" hangingPunct="0">
              <a:spcBef>
                <a:spcPts val="0"/>
              </a:spcBef>
              <a:spcAft>
                <a:spcPts val="0"/>
              </a:spcAft>
              <a:buClrTx/>
              <a:buSzTx/>
              <a:buFont typeface="Wingdings" panose="05000000000000000000" pitchFamily="2" charset="2"/>
              <a:buChar char="Ø"/>
            </a:pPr>
            <a:r>
              <a:rPr lang="en-US" altLang="en-US" sz="900" dirty="0">
                <a:latin typeface="Arial Narrow" panose="020B0606020202030204" pitchFamily="34" charset="0"/>
                <a:ea typeface="Times New Roman" panose="02020603050405020304" pitchFamily="18" charset="0"/>
              </a:rPr>
              <a:t>Abbott, Lawrence, </a:t>
            </a:r>
            <a:r>
              <a:rPr lang="en-US" altLang="en-US" sz="900" i="1" dirty="0">
                <a:latin typeface="Arial Narrow" panose="020B0606020202030204" pitchFamily="34" charset="0"/>
                <a:ea typeface="Times New Roman" panose="02020603050405020304" pitchFamily="18" charset="0"/>
              </a:rPr>
              <a:t>Economics and the Modern World</a:t>
            </a:r>
            <a:r>
              <a:rPr lang="en-US" altLang="en-US" sz="900" dirty="0">
                <a:latin typeface="Arial Narrow" panose="020B0606020202030204" pitchFamily="34" charset="0"/>
                <a:ea typeface="Times New Roman" panose="02020603050405020304" pitchFamily="18" charset="0"/>
              </a:rPr>
              <a:t>. 2d ed. 1967, New York,: Harcourt. xx, 876 p.</a:t>
            </a:r>
            <a:endParaRPr lang="en-US" altLang="en-US" sz="900" dirty="0">
              <a:latin typeface="Arial Narrow" panose="020B0606020202030204" pitchFamily="34" charset="0"/>
            </a:endParaRPr>
          </a:p>
          <a:p>
            <a:pPr marL="274320" lvl="0" indent="-274320" eaLnBrk="0" hangingPunct="0">
              <a:spcBef>
                <a:spcPts val="0"/>
              </a:spcBef>
              <a:spcAft>
                <a:spcPts val="0"/>
              </a:spcAft>
              <a:buClrTx/>
              <a:buSzTx/>
              <a:buFont typeface="Wingdings" panose="05000000000000000000" pitchFamily="2" charset="2"/>
              <a:buChar char="Ø"/>
            </a:pPr>
            <a:r>
              <a:rPr lang="en-US" altLang="en-US" sz="900" dirty="0">
                <a:latin typeface="Arial Narrow" panose="020B0606020202030204" pitchFamily="34" charset="0"/>
                <a:ea typeface="Times New Roman" panose="02020603050405020304" pitchFamily="18" charset="0"/>
              </a:rPr>
              <a:t>Allen, W. Bruce, </a:t>
            </a:r>
            <a:r>
              <a:rPr lang="en-US" altLang="en-US" sz="900" i="1" dirty="0">
                <a:latin typeface="Arial Narrow" panose="020B0606020202030204" pitchFamily="34" charset="0"/>
                <a:ea typeface="Times New Roman" panose="02020603050405020304" pitchFamily="18" charset="0"/>
              </a:rPr>
              <a:t>Managerial Economics : Theory, Applications, and Cases</a:t>
            </a:r>
            <a:r>
              <a:rPr lang="en-US" altLang="en-US" sz="900" dirty="0">
                <a:latin typeface="Arial Narrow" panose="020B0606020202030204" pitchFamily="34" charset="0"/>
                <a:ea typeface="Times New Roman" panose="02020603050405020304" pitchFamily="18" charset="0"/>
              </a:rPr>
              <a:t>. 6th ed. 2005, New York: W.W. Norton. xxiv, 832, 88 p.</a:t>
            </a:r>
            <a:endParaRPr lang="en-US" altLang="en-US" sz="900" dirty="0">
              <a:latin typeface="Arial Narrow" panose="020B0606020202030204" pitchFamily="34" charset="0"/>
            </a:endParaRPr>
          </a:p>
          <a:p>
            <a:pPr marL="274320" lvl="0" indent="-274320" eaLnBrk="0" hangingPunct="0">
              <a:spcBef>
                <a:spcPts val="0"/>
              </a:spcBef>
              <a:spcAft>
                <a:spcPts val="0"/>
              </a:spcAft>
              <a:buClrTx/>
              <a:buSzTx/>
              <a:buFont typeface="Wingdings" panose="05000000000000000000" pitchFamily="2" charset="2"/>
              <a:buChar char="Ø"/>
            </a:pPr>
            <a:r>
              <a:rPr lang="en-US" altLang="en-US" sz="900" dirty="0">
                <a:latin typeface="Arial Narrow" panose="020B0606020202030204" pitchFamily="34" charset="0"/>
                <a:ea typeface="Times New Roman" panose="02020603050405020304" pitchFamily="18" charset="0"/>
              </a:rPr>
              <a:t>Anthony, Robert Newton, David F. Hawkins, and Kenneth A. Merchant, </a:t>
            </a:r>
            <a:r>
              <a:rPr lang="en-US" altLang="en-US" sz="900" i="1" dirty="0">
                <a:latin typeface="Arial Narrow" panose="020B0606020202030204" pitchFamily="34" charset="0"/>
                <a:ea typeface="Times New Roman" panose="02020603050405020304" pitchFamily="18" charset="0"/>
              </a:rPr>
              <a:t>Accounting : Text and Cases</a:t>
            </a:r>
            <a:r>
              <a:rPr lang="en-US" altLang="en-US" sz="900" dirty="0">
                <a:latin typeface="Arial Narrow" panose="020B0606020202030204" pitchFamily="34" charset="0"/>
                <a:ea typeface="Times New Roman" panose="02020603050405020304" pitchFamily="18" charset="0"/>
              </a:rPr>
              <a:t>. 12th ed. 2007, Boston Mass.: McGraw-Hill Irwin. xxvi, 933</a:t>
            </a:r>
            <a:r>
              <a:rPr lang="en-US" altLang="en-US" sz="900" dirty="0">
                <a:ea typeface="Times New Roman" panose="02020603050405020304" pitchFamily="18" charset="0"/>
              </a:rPr>
              <a:t>.</a:t>
            </a:r>
            <a:endParaRPr lang="en-US" altLang="en-US" sz="900" dirty="0"/>
          </a:p>
        </p:txBody>
      </p:sp>
    </p:spTree>
    <p:extLst>
      <p:ext uri="{BB962C8B-B14F-4D97-AF65-F5344CB8AC3E}">
        <p14:creationId xmlns:p14="http://schemas.microsoft.com/office/powerpoint/2010/main" val="15954601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0AE88-D092-8DCE-7055-0E0E437921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278F78-8B3A-A897-CFA2-8297246654DF}"/>
              </a:ext>
            </a:extLst>
          </p:cNvPr>
          <p:cNvSpPr>
            <a:spLocks noGrp="1"/>
          </p:cNvSpPr>
          <p:nvPr>
            <p:ph type="title"/>
          </p:nvPr>
        </p:nvSpPr>
        <p:spPr/>
        <p:txBody>
          <a:bodyPr/>
          <a:lstStyle/>
          <a:p>
            <a:r>
              <a:rPr lang="en-US" dirty="0"/>
              <a:t>References 2 of 3</a:t>
            </a:r>
          </a:p>
        </p:txBody>
      </p:sp>
      <p:sp>
        <p:nvSpPr>
          <p:cNvPr id="3" name="Content Placeholder 2">
            <a:extLst>
              <a:ext uri="{FF2B5EF4-FFF2-40B4-BE49-F238E27FC236}">
                <a16:creationId xmlns:a16="http://schemas.microsoft.com/office/drawing/2014/main" id="{D283C8B6-B012-3FF7-4778-495D0E7DAEEC}"/>
              </a:ext>
            </a:extLst>
          </p:cNvPr>
          <p:cNvSpPr>
            <a:spLocks noGrp="1"/>
          </p:cNvSpPr>
          <p:nvPr>
            <p:ph sz="quarter" idx="11"/>
          </p:nvPr>
        </p:nvSpPr>
        <p:spPr>
          <a:xfrm>
            <a:off x="480131" y="1046715"/>
            <a:ext cx="11034089" cy="5342053"/>
          </a:xfrm>
        </p:spPr>
        <p:txBody>
          <a:bodyPr anchor="t"/>
          <a:lstStyle/>
          <a:p>
            <a:pPr marL="274320" lvl="0" indent="-274320" eaLnBrk="0" hangingPunct="0">
              <a:spcBef>
                <a:spcPct val="0"/>
              </a:spcBef>
              <a:buClrTx/>
              <a:buSzTx/>
              <a:buFont typeface="Wingdings" panose="05000000000000000000" pitchFamily="2" charset="2"/>
              <a:buChar char="Ø"/>
            </a:pPr>
            <a:r>
              <a:rPr lang="en-US" altLang="en-US" sz="900" dirty="0">
                <a:ea typeface="Times New Roman" panose="02020603050405020304" pitchFamily="18" charset="0"/>
              </a:rPr>
              <a:t>Arora, Ashish, Andrea </a:t>
            </a:r>
            <a:r>
              <a:rPr lang="en-US" altLang="en-US" sz="900" dirty="0" err="1">
                <a:ea typeface="Times New Roman" panose="02020603050405020304" pitchFamily="18" charset="0"/>
              </a:rPr>
              <a:t>Fosfuri</a:t>
            </a:r>
            <a:r>
              <a:rPr lang="en-US" altLang="en-US" sz="900" dirty="0">
                <a:ea typeface="Times New Roman" panose="02020603050405020304" pitchFamily="18" charset="0"/>
              </a:rPr>
              <a:t>, and Alfonso Gambardella, </a:t>
            </a:r>
            <a:r>
              <a:rPr lang="en-US" altLang="en-US" sz="900" i="1" dirty="0">
                <a:ea typeface="Times New Roman" panose="02020603050405020304" pitchFamily="18" charset="0"/>
              </a:rPr>
              <a:t>Markets for Technology : The Economics of Innovation and Corporate Strategy</a:t>
            </a:r>
            <a:r>
              <a:rPr lang="en-US" altLang="en-US" sz="900" dirty="0">
                <a:ea typeface="Times New Roman" panose="02020603050405020304" pitchFamily="18" charset="0"/>
              </a:rPr>
              <a:t>. 2002, Cambridge, Mass.: MIT Press. xi, 338 p.</a:t>
            </a:r>
            <a:endParaRPr lang="en-US" altLang="en-US" sz="900" dirty="0"/>
          </a:p>
          <a:p>
            <a:pPr marL="274320" lvl="0" indent="-274320" eaLnBrk="0" hangingPunct="0">
              <a:spcBef>
                <a:spcPct val="0"/>
              </a:spcBef>
              <a:buClrTx/>
              <a:buSzTx/>
              <a:buFont typeface="Wingdings" panose="05000000000000000000" pitchFamily="2" charset="2"/>
              <a:buChar char="Ø"/>
            </a:pPr>
            <a:r>
              <a:rPr lang="en-US" altLang="en-US" sz="900" dirty="0" err="1">
                <a:ea typeface="Times New Roman" panose="02020603050405020304" pitchFamily="18" charset="0"/>
              </a:rPr>
              <a:t>Baetjer</a:t>
            </a:r>
            <a:r>
              <a:rPr lang="en-US" altLang="en-US" sz="900" dirty="0">
                <a:ea typeface="Times New Roman" panose="02020603050405020304" pitchFamily="18" charset="0"/>
              </a:rPr>
              <a:t>, Howard, </a:t>
            </a:r>
            <a:r>
              <a:rPr lang="en-US" altLang="en-US" sz="900" i="1" dirty="0">
                <a:ea typeface="Times New Roman" panose="02020603050405020304" pitchFamily="18" charset="0"/>
              </a:rPr>
              <a:t>Towards Estimating Software Value</a:t>
            </a:r>
            <a:r>
              <a:rPr lang="en-US" altLang="en-US" sz="900" dirty="0">
                <a:ea typeface="Times New Roman" panose="02020603050405020304" pitchFamily="18" charset="0"/>
              </a:rPr>
              <a:t>. 2000, Paper presented at the Los Angeles Software Improvement Network (LA SPIN).</a:t>
            </a:r>
            <a:endParaRPr lang="en-US" altLang="en-US" sz="900" dirty="0"/>
          </a:p>
          <a:p>
            <a:pPr marL="274320" lvl="0" indent="-274320" eaLnBrk="0" hangingPunct="0">
              <a:spcBef>
                <a:spcPct val="0"/>
              </a:spcBef>
              <a:buClrTx/>
              <a:buSzTx/>
              <a:buFont typeface="Wingdings" panose="05000000000000000000" pitchFamily="2" charset="2"/>
              <a:buChar char="Ø"/>
            </a:pPr>
            <a:r>
              <a:rPr lang="en-US" altLang="en-US" sz="900" dirty="0">
                <a:ea typeface="Times New Roman" panose="02020603050405020304" pitchFamily="18" charset="0"/>
              </a:rPr>
              <a:t>Banks, Jerry, </a:t>
            </a:r>
            <a:r>
              <a:rPr lang="en-US" altLang="en-US" sz="900" i="1" dirty="0">
                <a:ea typeface="Times New Roman" panose="02020603050405020304" pitchFamily="18" charset="0"/>
              </a:rPr>
              <a:t>Putting a Value on Simulation.</a:t>
            </a:r>
            <a:r>
              <a:rPr lang="en-US" altLang="en-US" sz="900" dirty="0">
                <a:ea typeface="Times New Roman" panose="02020603050405020304" pitchFamily="18" charset="0"/>
              </a:rPr>
              <a:t> IIE Solutions, 2000.</a:t>
            </a:r>
            <a:endParaRPr lang="en-US" altLang="en-US" sz="900" dirty="0"/>
          </a:p>
          <a:p>
            <a:pPr marL="274320" lvl="0" indent="-274320" eaLnBrk="0" hangingPunct="0">
              <a:spcBef>
                <a:spcPct val="0"/>
              </a:spcBef>
              <a:buClrTx/>
              <a:buSzTx/>
              <a:buFont typeface="Wingdings" panose="05000000000000000000" pitchFamily="2" charset="2"/>
              <a:buChar char="Ø"/>
            </a:pPr>
            <a:r>
              <a:rPr lang="en-US" altLang="en-US" sz="900" dirty="0">
                <a:ea typeface="Times New Roman" panose="02020603050405020304" pitchFamily="18" charset="0"/>
              </a:rPr>
              <a:t>Bannock, Graham, R. E. Baxter, and Evan Davis, </a:t>
            </a:r>
            <a:r>
              <a:rPr lang="en-US" altLang="en-US" sz="900" i="1" dirty="0">
                <a:ea typeface="Times New Roman" panose="02020603050405020304" pitchFamily="18" charset="0"/>
              </a:rPr>
              <a:t>Dictionary of Economics</a:t>
            </a:r>
            <a:r>
              <a:rPr lang="en-US" altLang="en-US" sz="900" dirty="0">
                <a:ea typeface="Times New Roman" panose="02020603050405020304" pitchFamily="18" charset="0"/>
              </a:rPr>
              <a:t>. 1998, New York: John Wiley &amp; Sons. 439 p.</a:t>
            </a:r>
            <a:endParaRPr lang="en-US" altLang="en-US" sz="900" dirty="0"/>
          </a:p>
          <a:p>
            <a:pPr marL="274320" lvl="0" indent="-274320" eaLnBrk="0" hangingPunct="0">
              <a:spcBef>
                <a:spcPct val="0"/>
              </a:spcBef>
              <a:buClrTx/>
              <a:buSzTx/>
              <a:buFont typeface="Wingdings" panose="05000000000000000000" pitchFamily="2" charset="2"/>
              <a:buChar char="Ø"/>
            </a:pPr>
            <a:r>
              <a:rPr lang="en-US" altLang="en-US" sz="900" dirty="0">
                <a:ea typeface="Times New Roman" panose="02020603050405020304" pitchFamily="18" charset="0"/>
              </a:rPr>
              <a:t>Berman, Karen, Joe Knight, and John Case, </a:t>
            </a:r>
            <a:r>
              <a:rPr lang="en-US" altLang="en-US" sz="900" i="1" dirty="0">
                <a:ea typeface="Times New Roman" panose="02020603050405020304" pitchFamily="18" charset="0"/>
              </a:rPr>
              <a:t>Financial Intelligence for It Professionals : What You Really Need to Know About the Numbers</a:t>
            </a:r>
            <a:r>
              <a:rPr lang="en-US" altLang="en-US" sz="900" dirty="0">
                <a:ea typeface="Times New Roman" panose="02020603050405020304" pitchFamily="18" charset="0"/>
              </a:rPr>
              <a:t>. 2008, Boston, Mass.: Harvard Business Press. xv, 296 p.</a:t>
            </a:r>
            <a:endParaRPr lang="en-US" altLang="en-US" sz="900" dirty="0"/>
          </a:p>
          <a:p>
            <a:pPr marL="274320" lvl="0" indent="-274320" eaLnBrk="0" hangingPunct="0">
              <a:spcBef>
                <a:spcPct val="0"/>
              </a:spcBef>
              <a:buClrTx/>
              <a:buSzTx/>
              <a:buFont typeface="Wingdings" panose="05000000000000000000" pitchFamily="2" charset="2"/>
              <a:buChar char="Ø"/>
            </a:pPr>
            <a:r>
              <a:rPr lang="en-US" altLang="en-US" sz="900" dirty="0">
                <a:ea typeface="Times New Roman" panose="02020603050405020304" pitchFamily="18" charset="0"/>
              </a:rPr>
              <a:t>Boehm, Barry W., </a:t>
            </a:r>
            <a:r>
              <a:rPr lang="en-US" altLang="en-US" sz="900" i="1" dirty="0">
                <a:ea typeface="Times New Roman" panose="02020603050405020304" pitchFamily="18" charset="0"/>
              </a:rPr>
              <a:t>Software Engineering Economics</a:t>
            </a:r>
            <a:r>
              <a:rPr lang="en-US" altLang="en-US" sz="900" dirty="0">
                <a:ea typeface="Times New Roman" panose="02020603050405020304" pitchFamily="18" charset="0"/>
              </a:rPr>
              <a:t>. Prentice-Hall Advances in Computing Science and Technology Series. 1981, Englewood Cliffs, N.J.: Prentice-Hall. xxvii, 767 p.</a:t>
            </a:r>
            <a:endParaRPr lang="en-US" altLang="en-US" sz="900" dirty="0"/>
          </a:p>
          <a:p>
            <a:pPr marL="274320" lvl="0" indent="-274320" eaLnBrk="0" hangingPunct="0">
              <a:spcBef>
                <a:spcPct val="0"/>
              </a:spcBef>
              <a:buClrTx/>
              <a:buSzTx/>
              <a:buFont typeface="Wingdings" panose="05000000000000000000" pitchFamily="2" charset="2"/>
              <a:buChar char="Ø"/>
            </a:pPr>
            <a:r>
              <a:rPr lang="en-US" altLang="en-US" sz="900" dirty="0">
                <a:ea typeface="Times New Roman" panose="02020603050405020304" pitchFamily="18" charset="0"/>
              </a:rPr>
              <a:t>Brealey, Richard A. and Stewart C. Myers, </a:t>
            </a:r>
            <a:r>
              <a:rPr lang="en-US" altLang="en-US" sz="900" i="1" dirty="0">
                <a:ea typeface="Times New Roman" panose="02020603050405020304" pitchFamily="18" charset="0"/>
              </a:rPr>
              <a:t>Principles of Corporate Finance</a:t>
            </a:r>
            <a:r>
              <a:rPr lang="en-US" altLang="en-US" sz="900" dirty="0">
                <a:ea typeface="Times New Roman" panose="02020603050405020304" pitchFamily="18" charset="0"/>
              </a:rPr>
              <a:t>. 6th ed. The Irwin/</a:t>
            </a:r>
            <a:r>
              <a:rPr lang="en-US" altLang="en-US" sz="900" dirty="0" err="1">
                <a:ea typeface="Times New Roman" panose="02020603050405020304" pitchFamily="18" charset="0"/>
              </a:rPr>
              <a:t>Mcgraw-Hill</a:t>
            </a:r>
            <a:r>
              <a:rPr lang="en-US" altLang="en-US" sz="900" dirty="0">
                <a:ea typeface="Times New Roman" panose="02020603050405020304" pitchFamily="18" charset="0"/>
              </a:rPr>
              <a:t> Series in Finance, Insurance, and Real Estate. 2000, Boston: Irwin/McGraw-Hill. xxvi, 1093 p.</a:t>
            </a:r>
            <a:endParaRPr lang="en-US" altLang="en-US" sz="900" dirty="0"/>
          </a:p>
          <a:p>
            <a:pPr marL="274320" lvl="0" indent="-274320" eaLnBrk="0" hangingPunct="0">
              <a:spcBef>
                <a:spcPct val="0"/>
              </a:spcBef>
              <a:buClrTx/>
              <a:buSzTx/>
              <a:buFont typeface="Wingdings" panose="05000000000000000000" pitchFamily="2" charset="2"/>
              <a:buChar char="Ø"/>
            </a:pPr>
            <a:r>
              <a:rPr lang="en-US" altLang="en-US" sz="900" dirty="0">
                <a:ea typeface="Times New Roman" panose="02020603050405020304" pitchFamily="18" charset="0"/>
              </a:rPr>
              <a:t>Chatham, Ralph and Joe Braddock, </a:t>
            </a:r>
            <a:r>
              <a:rPr lang="en-US" altLang="en-US" sz="900" i="1" dirty="0">
                <a:ea typeface="Times New Roman" panose="02020603050405020304" pitchFamily="18" charset="0"/>
              </a:rPr>
              <a:t>Training Superiority &amp; Training Surprise, Final Report</a:t>
            </a:r>
            <a:r>
              <a:rPr lang="en-US" altLang="en-US" sz="900" dirty="0">
                <a:ea typeface="Times New Roman" panose="02020603050405020304" pitchFamily="18" charset="0"/>
              </a:rPr>
              <a:t>. 2001, DSB Task Force on Training Superiority and Training Surprise.</a:t>
            </a:r>
            <a:endParaRPr lang="en-US" altLang="en-US" sz="900" dirty="0"/>
          </a:p>
          <a:p>
            <a:pPr marL="274320" lvl="0" indent="-274320" eaLnBrk="0" hangingPunct="0">
              <a:spcBef>
                <a:spcPct val="0"/>
              </a:spcBef>
              <a:buClrTx/>
              <a:buSzTx/>
              <a:buFont typeface="Wingdings" panose="05000000000000000000" pitchFamily="2" charset="2"/>
              <a:buChar char="Ø"/>
            </a:pPr>
            <a:r>
              <a:rPr lang="en-US" altLang="en-US" sz="900" dirty="0">
                <a:ea typeface="Times New Roman" panose="02020603050405020304" pitchFamily="18" charset="0"/>
              </a:rPr>
              <a:t>Clements, Paul, Rick </a:t>
            </a:r>
            <a:r>
              <a:rPr lang="en-US" altLang="en-US" sz="900" dirty="0" err="1">
                <a:ea typeface="Times New Roman" panose="02020603050405020304" pitchFamily="18" charset="0"/>
              </a:rPr>
              <a:t>Kazman</a:t>
            </a:r>
            <a:r>
              <a:rPr lang="en-US" altLang="en-US" sz="900" dirty="0">
                <a:ea typeface="Times New Roman" panose="02020603050405020304" pitchFamily="18" charset="0"/>
              </a:rPr>
              <a:t>, and Mark Klein, </a:t>
            </a:r>
            <a:r>
              <a:rPr lang="en-US" altLang="en-US" sz="900" i="1" dirty="0">
                <a:ea typeface="Times New Roman" panose="02020603050405020304" pitchFamily="18" charset="0"/>
              </a:rPr>
              <a:t>Evaluating Software Architectures : Methods and Case Studies</a:t>
            </a:r>
            <a:r>
              <a:rPr lang="en-US" altLang="en-US" sz="900" dirty="0">
                <a:ea typeface="Times New Roman" panose="02020603050405020304" pitchFamily="18" charset="0"/>
              </a:rPr>
              <a:t>. SEI Series in Software Engineering. 2002, Boston: Addison-Wesley. xxv, 323 p.</a:t>
            </a:r>
            <a:endParaRPr lang="en-US" altLang="en-US" sz="900" dirty="0"/>
          </a:p>
          <a:p>
            <a:pPr marL="274320" lvl="0" indent="-274320" eaLnBrk="0" hangingPunct="0">
              <a:spcBef>
                <a:spcPct val="0"/>
              </a:spcBef>
              <a:buClrTx/>
              <a:buSzTx/>
              <a:buFont typeface="Wingdings" panose="05000000000000000000" pitchFamily="2" charset="2"/>
              <a:buChar char="Ø"/>
            </a:pPr>
            <a:r>
              <a:rPr lang="en-US" altLang="en-US" sz="900" dirty="0">
                <a:ea typeface="Times New Roman" panose="02020603050405020304" pitchFamily="18" charset="0"/>
              </a:rPr>
              <a:t>Conklin, Jeff, </a:t>
            </a:r>
            <a:r>
              <a:rPr lang="en-US" altLang="en-US" sz="900" i="1" dirty="0">
                <a:ea typeface="Times New Roman" panose="02020603050405020304" pitchFamily="18" charset="0"/>
              </a:rPr>
              <a:t>Wicked Problems &amp; Social Complexity - Chapter 1 Of "Dialogue Mapping: Building Shared Understanding of Wicked Problems</a:t>
            </a:r>
            <a:r>
              <a:rPr lang="en-US" altLang="en-US" sz="900" dirty="0">
                <a:ea typeface="Times New Roman" panose="02020603050405020304" pitchFamily="18" charset="0"/>
              </a:rPr>
              <a:t>. 2006, Wiley For more information see the </a:t>
            </a:r>
            <a:r>
              <a:rPr lang="en-US" altLang="en-US" sz="900" dirty="0" err="1">
                <a:ea typeface="Times New Roman" panose="02020603050405020304" pitchFamily="18" charset="0"/>
              </a:rPr>
              <a:t>CogNexus</a:t>
            </a:r>
            <a:r>
              <a:rPr lang="en-US" altLang="en-US" sz="900" dirty="0">
                <a:ea typeface="Times New Roman" panose="02020603050405020304" pitchFamily="18" charset="0"/>
              </a:rPr>
              <a:t> Institute Copeland, Tom; Koller, Tim; Murrin, Jack, </a:t>
            </a:r>
            <a:r>
              <a:rPr lang="en-US" altLang="en-US" sz="900" i="1" dirty="0">
                <a:ea typeface="Times New Roman" panose="02020603050405020304" pitchFamily="18" charset="0"/>
              </a:rPr>
              <a:t>Valuation:  Measuring and Managing the Value of Companies</a:t>
            </a:r>
            <a:r>
              <a:rPr lang="en-US" altLang="en-US" sz="900" dirty="0">
                <a:ea typeface="Times New Roman" panose="02020603050405020304" pitchFamily="18" charset="0"/>
              </a:rPr>
              <a:t>. 3rd edition ed: McKinsey &amp; Company.</a:t>
            </a:r>
            <a:endParaRPr lang="en-US" altLang="en-US" sz="900" dirty="0"/>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Cozby, Rick, </a:t>
            </a:r>
            <a:r>
              <a:rPr lang="en-US" altLang="en-US" sz="900" i="1" dirty="0">
                <a:latin typeface="Arial" panose="020B0604020202020204" pitchFamily="34" charset="0"/>
                <a:ea typeface="Times New Roman" panose="02020603050405020304" pitchFamily="18" charset="0"/>
              </a:rPr>
              <a:t>Examining the Business Case for Modeling and Simulation</a:t>
            </a:r>
            <a:r>
              <a:rPr lang="en-US" altLang="en-US" sz="900" dirty="0">
                <a:latin typeface="Arial" panose="020B0604020202020204" pitchFamily="34" charset="0"/>
                <a:ea typeface="Times New Roman" panose="02020603050405020304" pitchFamily="18" charset="0"/>
              </a:rPr>
              <a:t>. 2001 NDIA SBA Conference.</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Dubin, Dr. Hank, </a:t>
            </a:r>
            <a:r>
              <a:rPr lang="en-US" altLang="en-US" sz="900" i="1" dirty="0">
                <a:latin typeface="Arial" panose="020B0604020202020204" pitchFamily="34" charset="0"/>
                <a:ea typeface="Times New Roman" panose="02020603050405020304" pitchFamily="18" charset="0"/>
              </a:rPr>
              <a:t>The Business Case for SBA - Developing Confidence in M&amp;S</a:t>
            </a:r>
            <a:r>
              <a:rPr lang="en-US" altLang="en-US" sz="900" dirty="0">
                <a:latin typeface="Arial" panose="020B0604020202020204" pitchFamily="34" charset="0"/>
                <a:ea typeface="Times New Roman" panose="02020603050405020304" pitchFamily="18" charset="0"/>
              </a:rPr>
              <a:t>, in </a:t>
            </a:r>
            <a:r>
              <a:rPr lang="en-US" altLang="en-US" sz="900" i="1" dirty="0">
                <a:latin typeface="Arial" panose="020B0604020202020204" pitchFamily="34" charset="0"/>
                <a:ea typeface="Times New Roman" panose="02020603050405020304" pitchFamily="18" charset="0"/>
              </a:rPr>
              <a:t>SBA Conference</a:t>
            </a:r>
            <a:r>
              <a:rPr lang="en-US" altLang="en-US" sz="900" dirty="0">
                <a:latin typeface="Arial" panose="020B0604020202020204" pitchFamily="34" charset="0"/>
                <a:ea typeface="Times New Roman" panose="02020603050405020304" pitchFamily="18" charset="0"/>
              </a:rPr>
              <a:t>. 2001.</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Dunn, William, Chip Cobb, and Ross Dickenson, </a:t>
            </a:r>
            <a:r>
              <a:rPr lang="en-US" altLang="en-US" sz="900" i="1" dirty="0">
                <a:latin typeface="Arial" panose="020B0604020202020204" pitchFamily="34" charset="0"/>
                <a:ea typeface="Times New Roman" panose="02020603050405020304" pitchFamily="18" charset="0"/>
              </a:rPr>
              <a:t>Army Model and Simulation Office (AMSO) Benefits Initiative (Bi)</a:t>
            </a:r>
            <a:r>
              <a:rPr lang="en-US" altLang="en-US" sz="900" dirty="0">
                <a:latin typeface="Arial" panose="020B0604020202020204" pitchFamily="34" charset="0"/>
                <a:ea typeface="Times New Roman" panose="02020603050405020304" pitchFamily="18" charset="0"/>
              </a:rPr>
              <a:t>. 1999.</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Erlandson, Marc and Steven Gordon, </a:t>
            </a:r>
            <a:r>
              <a:rPr lang="en-US" altLang="en-US" sz="900" i="1" dirty="0">
                <a:latin typeface="Arial" panose="020B0604020202020204" pitchFamily="34" charset="0"/>
                <a:ea typeface="Times New Roman" panose="02020603050405020304" pitchFamily="18" charset="0"/>
              </a:rPr>
              <a:t>Economics of Simulation Data Compilation Work Group</a:t>
            </a:r>
            <a:r>
              <a:rPr lang="en-US" altLang="en-US" sz="900" dirty="0">
                <a:latin typeface="Arial" panose="020B0604020202020204" pitchFamily="34" charset="0"/>
                <a:ea typeface="Times New Roman" panose="02020603050405020304" pitchFamily="18" charset="0"/>
              </a:rPr>
              <a:t>. 1995.</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Fishburn, Peter C. (Personal author), </a:t>
            </a:r>
            <a:r>
              <a:rPr lang="en-US" altLang="en-US" sz="900" i="1" dirty="0">
                <a:latin typeface="Arial" panose="020B0604020202020204" pitchFamily="34" charset="0"/>
                <a:ea typeface="Times New Roman" panose="02020603050405020304" pitchFamily="18" charset="0"/>
              </a:rPr>
              <a:t>A Survey of </a:t>
            </a:r>
            <a:r>
              <a:rPr lang="en-US" altLang="en-US" sz="900" i="1" dirty="0" err="1">
                <a:latin typeface="Arial" panose="020B0604020202020204" pitchFamily="34" charset="0"/>
                <a:ea typeface="Times New Roman" panose="02020603050405020304" pitchFamily="18" charset="0"/>
              </a:rPr>
              <a:t>Multiattribute</a:t>
            </a:r>
            <a:r>
              <a:rPr lang="en-US" altLang="en-US" sz="900" i="1" dirty="0">
                <a:latin typeface="Arial" panose="020B0604020202020204" pitchFamily="34" charset="0"/>
                <a:ea typeface="Times New Roman" panose="02020603050405020304" pitchFamily="18" charset="0"/>
              </a:rPr>
              <a:t>/</a:t>
            </a:r>
            <a:r>
              <a:rPr lang="en-US" altLang="en-US" sz="900" i="1" dirty="0" err="1">
                <a:latin typeface="Arial" panose="020B0604020202020204" pitchFamily="34" charset="0"/>
                <a:ea typeface="Times New Roman" panose="02020603050405020304" pitchFamily="18" charset="0"/>
              </a:rPr>
              <a:t>Multicriterion</a:t>
            </a:r>
            <a:r>
              <a:rPr lang="en-US" altLang="en-US" sz="900" i="1" dirty="0">
                <a:latin typeface="Arial" panose="020B0604020202020204" pitchFamily="34" charset="0"/>
                <a:ea typeface="Times New Roman" panose="02020603050405020304" pitchFamily="18" charset="0"/>
              </a:rPr>
              <a:t> Evaluation Theories</a:t>
            </a:r>
            <a:r>
              <a:rPr lang="en-US" altLang="en-US" sz="900" dirty="0">
                <a:latin typeface="Arial" panose="020B0604020202020204" pitchFamily="34" charset="0"/>
                <a:ea typeface="Times New Roman" panose="02020603050405020304" pitchFamily="18" charset="0"/>
              </a:rPr>
              <a:t>, P.S.U.U.P.C.O.B.A.C. author), Editor. 1977.</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Fletcher, J. D., </a:t>
            </a:r>
            <a:r>
              <a:rPr lang="en-US" altLang="en-US" sz="900" i="1" dirty="0">
                <a:latin typeface="Arial" panose="020B0604020202020204" pitchFamily="34" charset="0"/>
                <a:ea typeface="Times New Roman" panose="02020603050405020304" pitchFamily="18" charset="0"/>
              </a:rPr>
              <a:t>Measuring the Cost, Effectiveness, and Value of Simulation Used for Military Training</a:t>
            </a:r>
            <a:r>
              <a:rPr lang="en-US" altLang="en-US" sz="900" dirty="0">
                <a:latin typeface="Arial" panose="020B0604020202020204" pitchFamily="34" charset="0"/>
                <a:ea typeface="Times New Roman" panose="02020603050405020304" pitchFamily="18" charset="0"/>
              </a:rPr>
              <a:t>, A. Institute for Defense Analyses, VA, Editor.</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Freeman, Rhonda, Tony Lashley, and Jeff Swanger, </a:t>
            </a:r>
            <a:r>
              <a:rPr lang="en-US" altLang="en-US" sz="900" i="1" dirty="0">
                <a:latin typeface="Arial" panose="020B0604020202020204" pitchFamily="34" charset="0"/>
                <a:ea typeface="Times New Roman" panose="02020603050405020304" pitchFamily="18" charset="0"/>
              </a:rPr>
              <a:t>The Benefits of Modeling and Simulation</a:t>
            </a:r>
            <a:r>
              <a:rPr lang="en-US" altLang="en-US" sz="900" dirty="0">
                <a:latin typeface="Arial" panose="020B0604020202020204" pitchFamily="34" charset="0"/>
                <a:ea typeface="Times New Roman" panose="02020603050405020304" pitchFamily="18" charset="0"/>
              </a:rPr>
              <a:t>. 1996.</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Fujimoto, Richard </a:t>
            </a:r>
            <a:r>
              <a:rPr lang="en-US" altLang="en-US" sz="900" i="1" dirty="0">
                <a:latin typeface="Arial" panose="020B0604020202020204" pitchFamily="34" charset="0"/>
                <a:ea typeface="Times New Roman" panose="02020603050405020304" pitchFamily="18" charset="0"/>
              </a:rPr>
              <a:t>Future Trends in Distributed Simulation and Distributed Virtual Environments - a Peer Study Final Report</a:t>
            </a:r>
            <a:r>
              <a:rPr lang="en-US" altLang="en-US" sz="900" dirty="0">
                <a:latin typeface="Arial" panose="020B0604020202020204" pitchFamily="34" charset="0"/>
                <a:ea typeface="Times New Roman" panose="02020603050405020304" pitchFamily="18" charset="0"/>
              </a:rPr>
              <a:t>, S. Strassburger, Editor, Fraunhofer IFF, Magdeburg, GE.</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Fülöp, János </a:t>
            </a:r>
            <a:r>
              <a:rPr lang="en-US" altLang="en-US" sz="900" i="1" dirty="0">
                <a:latin typeface="Arial" panose="020B0604020202020204" pitchFamily="34" charset="0"/>
                <a:ea typeface="Times New Roman" panose="02020603050405020304" pitchFamily="18" charset="0"/>
              </a:rPr>
              <a:t>Introduction to Decision Making Methods</a:t>
            </a:r>
            <a:r>
              <a:rPr lang="en-US" altLang="en-US" sz="900" dirty="0">
                <a:latin typeface="Arial" panose="020B0604020202020204" pitchFamily="34" charset="0"/>
                <a:ea typeface="Times New Roman" panose="02020603050405020304" pitchFamily="18" charset="0"/>
              </a:rPr>
              <a:t>, Laboratory of Operations Research and Decision Systems, Computer and Automation Institute, Hungarian Academy of Sciences.</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Gardner, </a:t>
            </a:r>
            <a:r>
              <a:rPr lang="en-US" altLang="en-US" sz="900" i="1" dirty="0">
                <a:latin typeface="Arial" panose="020B0604020202020204" pitchFamily="34" charset="0"/>
                <a:ea typeface="Times New Roman" panose="02020603050405020304" pitchFamily="18" charset="0"/>
              </a:rPr>
              <a:t>Cost and Training Effectiveness Analysis for Large-Scale Simulations</a:t>
            </a:r>
            <a:r>
              <a:rPr lang="en-US" altLang="en-US" sz="900" dirty="0">
                <a:latin typeface="Arial" panose="020B0604020202020204" pitchFamily="34" charset="0"/>
                <a:ea typeface="Times New Roman" panose="02020603050405020304" pitchFamily="18" charset="0"/>
              </a:rPr>
              <a:t>. 1999.</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err="1">
                <a:latin typeface="Arial" panose="020B0604020202020204" pitchFamily="34" charset="0"/>
                <a:ea typeface="Times New Roman" panose="02020603050405020304" pitchFamily="18" charset="0"/>
              </a:rPr>
              <a:t>Garrabrants</a:t>
            </a:r>
            <a:r>
              <a:rPr lang="en-US" altLang="en-US" sz="900" dirty="0">
                <a:latin typeface="Arial" panose="020B0604020202020204" pitchFamily="34" charset="0"/>
                <a:ea typeface="Times New Roman" panose="02020603050405020304" pitchFamily="18" charset="0"/>
              </a:rPr>
              <a:t>, William; Hutchinson, Aaron; Katz, Warren; McGinn, Jack; Perme, David; Roberts, Bruce; Waite, Bill, </a:t>
            </a:r>
            <a:r>
              <a:rPr lang="en-US" altLang="en-US" sz="900" i="1" dirty="0">
                <a:latin typeface="Arial" panose="020B0604020202020204" pitchFamily="34" charset="0"/>
                <a:ea typeface="Times New Roman" panose="02020603050405020304" pitchFamily="18" charset="0"/>
              </a:rPr>
              <a:t>Novel Business Model Approach for Future JSIMS Acquisition</a:t>
            </a:r>
            <a:r>
              <a:rPr lang="en-US" altLang="en-US" sz="900" dirty="0">
                <a:latin typeface="Arial" panose="020B0604020202020204" pitchFamily="34" charset="0"/>
                <a:ea typeface="Times New Roman" panose="02020603050405020304" pitchFamily="18" charset="0"/>
              </a:rPr>
              <a:t>, in </a:t>
            </a:r>
            <a:r>
              <a:rPr lang="en-US" altLang="en-US" sz="900" i="1" dirty="0">
                <a:latin typeface="Arial" panose="020B0604020202020204" pitchFamily="34" charset="0"/>
                <a:ea typeface="Times New Roman" panose="02020603050405020304" pitchFamily="18" charset="0"/>
              </a:rPr>
              <a:t>I/ITSEC</a:t>
            </a:r>
            <a:r>
              <a:rPr lang="en-US" altLang="en-US" sz="900" dirty="0">
                <a:latin typeface="Arial" panose="020B0604020202020204" pitchFamily="34" charset="0"/>
                <a:ea typeface="Times New Roman" panose="02020603050405020304" pitchFamily="18" charset="0"/>
              </a:rPr>
              <a:t>. 2004: Orlando, FL.</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Geisler, Eliezer, </a:t>
            </a:r>
            <a:r>
              <a:rPr lang="en-US" altLang="en-US" sz="900" i="1" dirty="0">
                <a:latin typeface="Arial" panose="020B0604020202020204" pitchFamily="34" charset="0"/>
                <a:ea typeface="Times New Roman" panose="02020603050405020304" pitchFamily="18" charset="0"/>
              </a:rPr>
              <a:t>The Metrics of Science and Technology</a:t>
            </a:r>
            <a:r>
              <a:rPr lang="en-US" altLang="en-US" sz="900" dirty="0">
                <a:latin typeface="Arial" panose="020B0604020202020204" pitchFamily="34" charset="0"/>
                <a:ea typeface="Times New Roman" panose="02020603050405020304" pitchFamily="18" charset="0"/>
              </a:rPr>
              <a:t>. 2000, Westport, Conn.: Quorum Books. xvi, 380 p.</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Gordon, Dr. Steven, </a:t>
            </a:r>
            <a:r>
              <a:rPr lang="en-US" altLang="en-US" sz="900" i="1" dirty="0" err="1">
                <a:latin typeface="Arial" panose="020B0604020202020204" pitchFamily="34" charset="0"/>
                <a:ea typeface="Times New Roman" panose="02020603050405020304" pitchFamily="18" charset="0"/>
              </a:rPr>
              <a:t>Determing</a:t>
            </a:r>
            <a:r>
              <a:rPr lang="en-US" altLang="en-US" sz="900" i="1" dirty="0">
                <a:latin typeface="Arial" panose="020B0604020202020204" pitchFamily="34" charset="0"/>
                <a:ea typeface="Times New Roman" panose="02020603050405020304" pitchFamily="18" charset="0"/>
              </a:rPr>
              <a:t> the Value of Simulation</a:t>
            </a:r>
            <a:r>
              <a:rPr lang="en-US" altLang="en-US" sz="900" dirty="0">
                <a:latin typeface="Arial" panose="020B0604020202020204" pitchFamily="34" charset="0"/>
                <a:ea typeface="Times New Roman" panose="02020603050405020304" pitchFamily="18" charset="0"/>
              </a:rPr>
              <a:t>, in </a:t>
            </a:r>
            <a:r>
              <a:rPr lang="en-US" altLang="en-US" sz="900" i="1" dirty="0">
                <a:latin typeface="Arial" panose="020B0604020202020204" pitchFamily="34" charset="0"/>
                <a:ea typeface="Times New Roman" panose="02020603050405020304" pitchFamily="18" charset="0"/>
              </a:rPr>
              <a:t>SCSC 2000</a:t>
            </a:r>
            <a:r>
              <a:rPr lang="en-US" altLang="en-US" sz="900" dirty="0">
                <a:latin typeface="Arial" panose="020B0604020202020204" pitchFamily="34" charset="0"/>
                <a:ea typeface="Times New Roman" panose="02020603050405020304" pitchFamily="18" charset="0"/>
              </a:rPr>
              <a:t>. 2000: Vancouver, Canada.</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Gordon, Dr. Steven, Bill Waite, Gunnar Ohlund, and Asa Bjork, </a:t>
            </a:r>
            <a:r>
              <a:rPr lang="en-US" altLang="en-US" sz="900" i="1" dirty="0">
                <a:latin typeface="Arial" panose="020B0604020202020204" pitchFamily="34" charset="0"/>
                <a:ea typeface="Times New Roman" panose="02020603050405020304" pitchFamily="18" charset="0"/>
              </a:rPr>
              <a:t>Review and Update of Findings from Economics of Simulation Study Groups</a:t>
            </a:r>
            <a:r>
              <a:rPr lang="en-US" altLang="en-US" sz="900" dirty="0">
                <a:latin typeface="Arial" panose="020B0604020202020204" pitchFamily="34" charset="0"/>
                <a:ea typeface="Times New Roman" panose="02020603050405020304" pitchFamily="18" charset="0"/>
              </a:rPr>
              <a:t>. 2005, NMSG-035/RSY-005.</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Gordon, Steve, </a:t>
            </a:r>
            <a:r>
              <a:rPr lang="en-US" altLang="en-US" sz="900" i="1" dirty="0" err="1">
                <a:latin typeface="Arial" panose="020B0604020202020204" pitchFamily="34" charset="0"/>
                <a:ea typeface="Times New Roman" panose="02020603050405020304" pitchFamily="18" charset="0"/>
              </a:rPr>
              <a:t>Determing</a:t>
            </a:r>
            <a:r>
              <a:rPr lang="en-US" altLang="en-US" sz="900" i="1" dirty="0">
                <a:latin typeface="Arial" panose="020B0604020202020204" pitchFamily="34" charset="0"/>
                <a:ea typeface="Times New Roman" panose="02020603050405020304" pitchFamily="18" charset="0"/>
              </a:rPr>
              <a:t> the Value of Simulation</a:t>
            </a:r>
            <a:r>
              <a:rPr lang="en-US" altLang="en-US" sz="900" dirty="0">
                <a:latin typeface="Arial" panose="020B0604020202020204" pitchFamily="34" charset="0"/>
                <a:ea typeface="Times New Roman" panose="02020603050405020304" pitchFamily="18" charset="0"/>
              </a:rPr>
              <a:t>. 1995, Simulation Councils, Inc. p. 969-973.</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it-IT" altLang="en-US" sz="900" dirty="0">
                <a:latin typeface="Arial" panose="020B0604020202020204" pitchFamily="34" charset="0"/>
                <a:ea typeface="Times New Roman" panose="02020603050405020304" pitchFamily="18" charset="0"/>
              </a:rPr>
              <a:t>Groppelli, Angelico A. and Ehsan Nikbakht, </a:t>
            </a:r>
            <a:r>
              <a:rPr lang="it-IT" altLang="en-US" sz="900" i="1" dirty="0">
                <a:latin typeface="Arial" panose="020B0604020202020204" pitchFamily="34" charset="0"/>
                <a:ea typeface="Times New Roman" panose="02020603050405020304" pitchFamily="18" charset="0"/>
              </a:rPr>
              <a:t>Finance</a:t>
            </a:r>
            <a:r>
              <a:rPr lang="it-IT" altLang="en-US" sz="900" dirty="0">
                <a:latin typeface="Arial" panose="020B0604020202020204" pitchFamily="34" charset="0"/>
                <a:ea typeface="Times New Roman" panose="02020603050405020304" pitchFamily="18" charset="0"/>
              </a:rPr>
              <a:t>. </a:t>
            </a:r>
            <a:r>
              <a:rPr lang="en-US" altLang="en-US" sz="900" dirty="0">
                <a:latin typeface="Arial" panose="020B0604020202020204" pitchFamily="34" charset="0"/>
                <a:ea typeface="Times New Roman" panose="02020603050405020304" pitchFamily="18" charset="0"/>
              </a:rPr>
              <a:t>3rd ed. Barron's Business Review Series. 1995, Hauppauge, N.Y.: Barron's Educational Series. xi, 491 p.</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Group, National Training Systems Association Industry Steering, </a:t>
            </a:r>
            <a:r>
              <a:rPr lang="en-US" altLang="en-US" sz="900" i="1" dirty="0">
                <a:latin typeface="Arial" panose="020B0604020202020204" pitchFamily="34" charset="0"/>
                <a:ea typeface="Times New Roman" panose="02020603050405020304" pitchFamily="18" charset="0"/>
              </a:rPr>
              <a:t>Value to Industry of Defense Modeling and Simulation Office Accomplishments</a:t>
            </a:r>
            <a:r>
              <a:rPr lang="en-US" altLang="en-US" sz="900" dirty="0">
                <a:latin typeface="Arial" panose="020B0604020202020204" pitchFamily="34" charset="0"/>
                <a:ea typeface="Times New Roman" panose="02020603050405020304" pitchFamily="18" charset="0"/>
              </a:rPr>
              <a:t>. 2002.</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Guilhon, Bernard, </a:t>
            </a:r>
            <a:r>
              <a:rPr lang="en-US" altLang="en-US" sz="900" i="1" dirty="0">
                <a:latin typeface="Arial" panose="020B0604020202020204" pitchFamily="34" charset="0"/>
                <a:ea typeface="Times New Roman" panose="02020603050405020304" pitchFamily="18" charset="0"/>
              </a:rPr>
              <a:t>Technology and Markets for Knowledge : Knowledge Creation, Diffusion, and Exchange within a Growing Economy</a:t>
            </a:r>
            <a:r>
              <a:rPr lang="en-US" altLang="en-US" sz="900" dirty="0">
                <a:latin typeface="Arial" panose="020B0604020202020204" pitchFamily="34" charset="0"/>
                <a:ea typeface="Times New Roman" panose="02020603050405020304" pitchFamily="18" charset="0"/>
              </a:rPr>
              <a:t>. Economics of Science, Technology, and Innovation. 2001, Boston; Norwell, Mass.: Kluwer Academic Publishers ; Distributors for North, Central and South America: Kluwer Academic Publishers. xx, 206 p.</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Hillegas, Anne, </a:t>
            </a:r>
            <a:r>
              <a:rPr lang="en-US" altLang="en-US" sz="900" i="1" dirty="0">
                <a:latin typeface="Arial" panose="020B0604020202020204" pitchFamily="34" charset="0"/>
                <a:ea typeface="Times New Roman" panose="02020603050405020304" pitchFamily="18" charset="0"/>
              </a:rPr>
              <a:t>Findings on the Economics of Modeling and Simulation from the DOD&amp;E M&amp;S Survey</a:t>
            </a:r>
            <a:r>
              <a:rPr lang="en-US" altLang="en-US" sz="900" dirty="0">
                <a:latin typeface="Arial" panose="020B0604020202020204" pitchFamily="34" charset="0"/>
                <a:ea typeface="Times New Roman" panose="02020603050405020304" pitchFamily="18" charset="0"/>
              </a:rPr>
              <a:t>. 2001.</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Hillier, Frederick S. and Gerald J. Lieberman, </a:t>
            </a:r>
            <a:r>
              <a:rPr lang="en-US" altLang="en-US" sz="900" i="1" dirty="0">
                <a:latin typeface="Arial" panose="020B0604020202020204" pitchFamily="34" charset="0"/>
                <a:ea typeface="Times New Roman" panose="02020603050405020304" pitchFamily="18" charset="0"/>
              </a:rPr>
              <a:t>Introduction to Operations Research</a:t>
            </a:r>
            <a:r>
              <a:rPr lang="en-US" altLang="en-US" sz="900" dirty="0">
                <a:latin typeface="Arial" panose="020B0604020202020204" pitchFamily="34" charset="0"/>
                <a:ea typeface="Times New Roman" panose="02020603050405020304" pitchFamily="18" charset="0"/>
              </a:rPr>
              <a:t>. 8th ed. 2005, Boston: McGraw-Hill Higher Education. xxv, 1061 p.</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Hubbard, Douglas W., </a:t>
            </a:r>
            <a:r>
              <a:rPr lang="en-US" altLang="en-US" sz="900" i="1" dirty="0">
                <a:latin typeface="Arial" panose="020B0604020202020204" pitchFamily="34" charset="0"/>
                <a:ea typeface="Times New Roman" panose="02020603050405020304" pitchFamily="18" charset="0"/>
              </a:rPr>
              <a:t>How to Measure Anything : Finding the Value Of "Intangibles" In Business</a:t>
            </a:r>
            <a:r>
              <a:rPr lang="en-US" altLang="en-US" sz="900" dirty="0">
                <a:latin typeface="Arial" panose="020B0604020202020204" pitchFamily="34" charset="0"/>
                <a:ea typeface="Times New Roman" panose="02020603050405020304" pitchFamily="18" charset="0"/>
              </a:rPr>
              <a:t>. 2007, Hoboken, N.J.: John Wiley &amp; Sons. xv, 287 p.</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Jacobson, Ivar, </a:t>
            </a:r>
            <a:r>
              <a:rPr lang="en-US" altLang="en-US" sz="900" i="1" dirty="0">
                <a:latin typeface="Arial" panose="020B0604020202020204" pitchFamily="34" charset="0"/>
                <a:ea typeface="Times New Roman" panose="02020603050405020304" pitchFamily="18" charset="0"/>
              </a:rPr>
              <a:t>Object-Oriented Software Engineering : A Use Case Driven Approach</a:t>
            </a:r>
            <a:r>
              <a:rPr lang="en-US" altLang="en-US" sz="900" dirty="0">
                <a:latin typeface="Arial" panose="020B0604020202020204" pitchFamily="34" charset="0"/>
                <a:ea typeface="Times New Roman" panose="02020603050405020304" pitchFamily="18" charset="0"/>
              </a:rPr>
              <a:t>. 1992, [New York] Wokingham, Eng. ; Reading, Mass.: ACM Press ; Addison-Wesley Pub. xx, 524 p.</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Jones, Reuben, William Tucker, and Renee Walton, </a:t>
            </a:r>
            <a:r>
              <a:rPr lang="en-US" altLang="en-US" sz="900" i="1" dirty="0">
                <a:latin typeface="Arial" panose="020B0604020202020204" pitchFamily="34" charset="0"/>
                <a:ea typeface="Times New Roman" panose="02020603050405020304" pitchFamily="18" charset="0"/>
              </a:rPr>
              <a:t>The Economic Benefits of Simulation:  Toward Closed Form Equations</a:t>
            </a:r>
            <a:r>
              <a:rPr lang="en-US" altLang="en-US" sz="900" dirty="0">
                <a:latin typeface="Arial" panose="020B0604020202020204" pitchFamily="34" charset="0"/>
                <a:ea typeface="Times New Roman" panose="02020603050405020304" pitchFamily="18" charset="0"/>
              </a:rPr>
              <a:t>. 2000.</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Lewis, Bob, </a:t>
            </a:r>
            <a:r>
              <a:rPr lang="en-US" altLang="en-US" sz="900" i="1" dirty="0">
                <a:latin typeface="Arial" panose="020B0604020202020204" pitchFamily="34" charset="0"/>
                <a:ea typeface="Times New Roman" panose="02020603050405020304" pitchFamily="18" charset="0"/>
              </a:rPr>
              <a:t>VV&amp;A Cost Estimating</a:t>
            </a:r>
            <a:r>
              <a:rPr lang="en-US" altLang="en-US" sz="900" dirty="0">
                <a:latin typeface="Arial" panose="020B0604020202020204" pitchFamily="34" charset="0"/>
                <a:ea typeface="Times New Roman" panose="02020603050405020304" pitchFamily="18" charset="0"/>
              </a:rPr>
              <a:t>.</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Ling, David C. and Wayne R. Archer, </a:t>
            </a:r>
            <a:r>
              <a:rPr lang="en-US" altLang="en-US" sz="900" i="1" dirty="0">
                <a:latin typeface="Arial" panose="020B0604020202020204" pitchFamily="34" charset="0"/>
                <a:ea typeface="Times New Roman" panose="02020603050405020304" pitchFamily="18" charset="0"/>
              </a:rPr>
              <a:t>Real Estate Principles : A Value Approach</a:t>
            </a:r>
            <a:r>
              <a:rPr lang="en-US" altLang="en-US" sz="900" dirty="0">
                <a:latin typeface="Arial" panose="020B0604020202020204" pitchFamily="34" charset="0"/>
                <a:ea typeface="Times New Roman" panose="02020603050405020304" pitchFamily="18" charset="0"/>
              </a:rPr>
              <a:t>. 2nd ed. 2008, Boston: McGraw-Hill/Irwin. xxvi, 661 p.</a:t>
            </a:r>
            <a:endParaRPr lang="en-US" altLang="en-US" sz="900" dirty="0"/>
          </a:p>
        </p:txBody>
      </p:sp>
    </p:spTree>
    <p:extLst>
      <p:ext uri="{BB962C8B-B14F-4D97-AF65-F5344CB8AC3E}">
        <p14:creationId xmlns:p14="http://schemas.microsoft.com/office/powerpoint/2010/main" val="28567976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18CD9-FFC3-B7A9-F675-4E608867E2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3A8DE0-51FB-9D3A-2856-A9359FECCC18}"/>
              </a:ext>
            </a:extLst>
          </p:cNvPr>
          <p:cNvSpPr>
            <a:spLocks noGrp="1"/>
          </p:cNvSpPr>
          <p:nvPr>
            <p:ph type="title"/>
          </p:nvPr>
        </p:nvSpPr>
        <p:spPr/>
        <p:txBody>
          <a:bodyPr/>
          <a:lstStyle/>
          <a:p>
            <a:r>
              <a:rPr lang="en-US" dirty="0"/>
              <a:t>References 3 of 3</a:t>
            </a:r>
          </a:p>
        </p:txBody>
      </p:sp>
      <p:sp>
        <p:nvSpPr>
          <p:cNvPr id="3" name="Content Placeholder 2">
            <a:extLst>
              <a:ext uri="{FF2B5EF4-FFF2-40B4-BE49-F238E27FC236}">
                <a16:creationId xmlns:a16="http://schemas.microsoft.com/office/drawing/2014/main" id="{825375D1-D774-2910-678F-BED8123899A4}"/>
              </a:ext>
            </a:extLst>
          </p:cNvPr>
          <p:cNvSpPr>
            <a:spLocks noGrp="1"/>
          </p:cNvSpPr>
          <p:nvPr>
            <p:ph sz="quarter" idx="11"/>
          </p:nvPr>
        </p:nvSpPr>
        <p:spPr>
          <a:xfrm>
            <a:off x="480131" y="1046715"/>
            <a:ext cx="11034089" cy="5342053"/>
          </a:xfrm>
        </p:spPr>
        <p:txBody>
          <a:bodyPr anchor="t"/>
          <a:lstStyle/>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Mahon, Richard, </a:t>
            </a:r>
            <a:r>
              <a:rPr lang="en-US" altLang="en-US" sz="900" i="1" dirty="0">
                <a:latin typeface="Arial" panose="020B0604020202020204" pitchFamily="34" charset="0"/>
                <a:ea typeface="Times New Roman" panose="02020603050405020304" pitchFamily="18" charset="0"/>
              </a:rPr>
              <a:t>Modeling &amp; Simulation Return on Investment (ROI) "Real Savings" Vs. Indirect Savings and Cost Avoidance</a:t>
            </a:r>
            <a:r>
              <a:rPr lang="en-US" altLang="en-US" sz="900" dirty="0">
                <a:latin typeface="Arial" panose="020B0604020202020204" pitchFamily="34" charset="0"/>
                <a:ea typeface="Times New Roman" panose="02020603050405020304" pitchFamily="18" charset="0"/>
              </a:rPr>
              <a:t>. 1999.</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Mankiw, N. Gregory, </a:t>
            </a:r>
            <a:r>
              <a:rPr lang="en-US" altLang="en-US" sz="900" i="1" dirty="0">
                <a:latin typeface="Arial" panose="020B0604020202020204" pitchFamily="34" charset="0"/>
                <a:ea typeface="Times New Roman" panose="02020603050405020304" pitchFamily="18" charset="0"/>
              </a:rPr>
              <a:t>Principles of Economics</a:t>
            </a:r>
            <a:r>
              <a:rPr lang="en-US" altLang="en-US" sz="900" dirty="0">
                <a:latin typeface="Arial" panose="020B0604020202020204" pitchFamily="34" charset="0"/>
                <a:ea typeface="Times New Roman" panose="02020603050405020304" pitchFamily="18" charset="0"/>
              </a:rPr>
              <a:t>. 1998, Fort Worth, TX: Dryden Press. xxxv, 797 p.</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McGinnis, M. L.  , </a:t>
            </a:r>
            <a:r>
              <a:rPr lang="en-US" altLang="en-US" sz="900" i="1" dirty="0">
                <a:latin typeface="Arial" panose="020B0604020202020204" pitchFamily="34" charset="0"/>
                <a:ea typeface="Times New Roman" panose="02020603050405020304" pitchFamily="18" charset="0"/>
              </a:rPr>
              <a:t>Measuring the Effectiveness of Simulation-Based Training</a:t>
            </a:r>
            <a:r>
              <a:rPr lang="en-US" altLang="en-US" sz="900" dirty="0">
                <a:latin typeface="Arial" panose="020B0604020202020204" pitchFamily="34" charset="0"/>
                <a:ea typeface="Times New Roman" panose="02020603050405020304" pitchFamily="18" charset="0"/>
              </a:rPr>
              <a:t>, G.F.I. Stone, Editor. 2006, Proceedings of the 28th conference on Winter Simulation. 934-938. 2006. New York, NY, ACM Press.</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McGough, Ms. Lan-Thanh, </a:t>
            </a:r>
            <a:r>
              <a:rPr lang="en-US" altLang="en-US" sz="900" i="1" dirty="0">
                <a:latin typeface="Arial" panose="020B0604020202020204" pitchFamily="34" charset="0"/>
                <a:ea typeface="Times New Roman" panose="02020603050405020304" pitchFamily="18" charset="0"/>
              </a:rPr>
              <a:t>Meaningful Metrics for M&amp;S Utility in Acquisition</a:t>
            </a:r>
            <a:r>
              <a:rPr lang="en-US" altLang="en-US" sz="900" dirty="0">
                <a:latin typeface="Arial" panose="020B0604020202020204" pitchFamily="34" charset="0"/>
                <a:ea typeface="Times New Roman" panose="02020603050405020304" pitchFamily="18" charset="0"/>
              </a:rPr>
              <a:t>.</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err="1">
                <a:latin typeface="Arial" panose="020B0604020202020204" pitchFamily="34" charset="0"/>
                <a:ea typeface="Times New Roman" panose="02020603050405020304" pitchFamily="18" charset="0"/>
              </a:rPr>
              <a:t>McMohon</a:t>
            </a:r>
            <a:r>
              <a:rPr lang="en-US" altLang="en-US" sz="900" dirty="0">
                <a:latin typeface="Arial" panose="020B0604020202020204" pitchFamily="34" charset="0"/>
                <a:ea typeface="Times New Roman" panose="02020603050405020304" pitchFamily="18" charset="0"/>
              </a:rPr>
              <a:t>, Richard, </a:t>
            </a:r>
            <a:r>
              <a:rPr lang="en-US" altLang="en-US" sz="900" i="1" dirty="0">
                <a:latin typeface="Arial" panose="020B0604020202020204" pitchFamily="34" charset="0"/>
                <a:ea typeface="Times New Roman" panose="02020603050405020304" pitchFamily="18" charset="0"/>
              </a:rPr>
              <a:t>Modeling &amp; Simulation Return on Investment (ROI) "Real Savings" Vs. Indirect Savings and Cost Avoidance</a:t>
            </a:r>
            <a:r>
              <a:rPr lang="en-US" altLang="en-US" sz="900" dirty="0">
                <a:latin typeface="Arial" panose="020B0604020202020204" pitchFamily="34" charset="0"/>
                <a:ea typeface="Times New Roman" panose="02020603050405020304" pitchFamily="18" charset="0"/>
              </a:rPr>
              <a:t>. 1999.</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Moore, James F., </a:t>
            </a:r>
            <a:r>
              <a:rPr lang="en-US" altLang="en-US" sz="900" i="1" dirty="0">
                <a:latin typeface="Arial" panose="020B0604020202020204" pitchFamily="34" charset="0"/>
                <a:ea typeface="Times New Roman" panose="02020603050405020304" pitchFamily="18" charset="0"/>
              </a:rPr>
              <a:t>Predators and Prey:  A New Ecology of Competition.</a:t>
            </a:r>
            <a:r>
              <a:rPr lang="en-US" altLang="en-US" sz="900" dirty="0">
                <a:latin typeface="Arial" panose="020B0604020202020204" pitchFamily="34" charset="0"/>
                <a:ea typeface="Times New Roman" panose="02020603050405020304" pitchFamily="18" charset="0"/>
              </a:rPr>
              <a:t> Harvard Business Review, 1993(May-June 1993): p. pages 75-86.</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National Research Council (U.S.). Committee on Modeling and Simulation Enhancements for 21st Century Manufacturing and Acquisition., </a:t>
            </a:r>
            <a:r>
              <a:rPr lang="en-US" altLang="en-US" sz="900" i="1" dirty="0">
                <a:latin typeface="Arial" panose="020B0604020202020204" pitchFamily="34" charset="0"/>
                <a:ea typeface="Times New Roman" panose="02020603050405020304" pitchFamily="18" charset="0"/>
              </a:rPr>
              <a:t>Modeling and Simulation in Manufacturing and Defense Systems Acquisition : Pathways to Success</a:t>
            </a:r>
            <a:r>
              <a:rPr lang="en-US" altLang="en-US" sz="900" dirty="0">
                <a:latin typeface="Arial" panose="020B0604020202020204" pitchFamily="34" charset="0"/>
                <a:ea typeface="Times New Roman" panose="02020603050405020304" pitchFamily="18" charset="0"/>
              </a:rPr>
              <a:t>. 2002, Washington, D.C.: National Research Council. xiii, 183 p.</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Nesselrode, M. C. , </a:t>
            </a:r>
            <a:r>
              <a:rPr lang="en-US" altLang="en-US" sz="900" i="1" dirty="0">
                <a:latin typeface="Arial" panose="020B0604020202020204" pitchFamily="34" charset="0"/>
                <a:ea typeface="Times New Roman" panose="02020603050405020304" pitchFamily="18" charset="0"/>
              </a:rPr>
              <a:t>Grasping the Intangible: Real Solutions for Return on Investment in the Realm of Training and Operations </a:t>
            </a:r>
            <a:r>
              <a:rPr lang="en-US" altLang="en-US" sz="900" dirty="0">
                <a:latin typeface="Arial" panose="020B0604020202020204" pitchFamily="34" charset="0"/>
                <a:ea typeface="Times New Roman" panose="02020603050405020304" pitchFamily="18" charset="0"/>
              </a:rPr>
              <a:t>in </a:t>
            </a:r>
            <a:r>
              <a:rPr lang="en-US" altLang="en-US" sz="900" i="1" dirty="0">
                <a:latin typeface="Arial" panose="020B0604020202020204" pitchFamily="34" charset="0"/>
                <a:ea typeface="Times New Roman" panose="02020603050405020304" pitchFamily="18" charset="0"/>
              </a:rPr>
              <a:t>ITEC</a:t>
            </a:r>
            <a:r>
              <a:rPr lang="en-US" altLang="en-US" sz="900" dirty="0">
                <a:latin typeface="Arial" panose="020B0604020202020204" pitchFamily="34" charset="0"/>
                <a:ea typeface="Times New Roman" panose="02020603050405020304" pitchFamily="18" charset="0"/>
              </a:rPr>
              <a:t>. 2008.</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Perez, Carlota, </a:t>
            </a:r>
            <a:r>
              <a:rPr lang="en-US" altLang="en-US" sz="900" i="1" dirty="0">
                <a:latin typeface="Arial" panose="020B0604020202020204" pitchFamily="34" charset="0"/>
                <a:ea typeface="Times New Roman" panose="02020603050405020304" pitchFamily="18" charset="0"/>
              </a:rPr>
              <a:t>Technological Revolutions and Financial Capital : The Dynamics of Bubbles and Golden Ages</a:t>
            </a:r>
            <a:r>
              <a:rPr lang="en-US" altLang="en-US" sz="900" dirty="0">
                <a:latin typeface="Arial" panose="020B0604020202020204" pitchFamily="34" charset="0"/>
                <a:ea typeface="Times New Roman" panose="02020603050405020304" pitchFamily="18" charset="0"/>
              </a:rPr>
              <a:t>. 2002, Cheltenham, UK ; Northampton, MA, USA: E. Elgar Pub. xix, 198 p.</a:t>
            </a: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Rench, M. E., </a:t>
            </a:r>
            <a:r>
              <a:rPr lang="en-US" altLang="en-US" sz="900" i="1" dirty="0">
                <a:latin typeface="Arial" panose="020B0604020202020204" pitchFamily="34" charset="0"/>
                <a:ea typeface="Times New Roman" panose="02020603050405020304" pitchFamily="18" charset="0"/>
              </a:rPr>
              <a:t>Cost Benefit Analysis for Human Effectiveness Research: Distributed Mission Training-Aircrew</a:t>
            </a:r>
            <a:r>
              <a:rPr lang="en-US" altLang="en-US" sz="900" dirty="0">
                <a:latin typeface="Arial" panose="020B0604020202020204" pitchFamily="34" charset="0"/>
                <a:ea typeface="Times New Roman" panose="02020603050405020304" pitchFamily="18" charset="0"/>
              </a:rPr>
              <a:t>, S. Johnson, Editor. 2001, Report for Air Force Research Laboratory, Human Effectiveness Directorate: Wright-Patterson AFB, OH.</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Render, Barry, Ralph M. Stair, and Nagraj Balakrishnan, </a:t>
            </a:r>
            <a:r>
              <a:rPr lang="en-US" altLang="en-US" sz="900" i="1" dirty="0">
                <a:latin typeface="Arial" panose="020B0604020202020204" pitchFamily="34" charset="0"/>
                <a:ea typeface="Times New Roman" panose="02020603050405020304" pitchFamily="18" charset="0"/>
              </a:rPr>
              <a:t>Managerial Decision Modeling with Spreadsheets</a:t>
            </a:r>
            <a:r>
              <a:rPr lang="en-US" altLang="en-US" sz="900" dirty="0">
                <a:latin typeface="Arial" panose="020B0604020202020204" pitchFamily="34" charset="0"/>
                <a:ea typeface="Times New Roman" panose="02020603050405020304" pitchFamily="18" charset="0"/>
              </a:rPr>
              <a:t>. 2003, Upper Saddle River, N.J.: Prentice Hall. xxiii, 616 p.</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Resnik, Michael D., </a:t>
            </a:r>
            <a:r>
              <a:rPr lang="en-US" altLang="en-US" sz="900" i="1" dirty="0">
                <a:latin typeface="Arial" panose="020B0604020202020204" pitchFamily="34" charset="0"/>
                <a:ea typeface="Times New Roman" panose="02020603050405020304" pitchFamily="18" charset="0"/>
              </a:rPr>
              <a:t>Choices : An Introduction to Decision Theory</a:t>
            </a:r>
            <a:r>
              <a:rPr lang="en-US" altLang="en-US" sz="900" dirty="0">
                <a:latin typeface="Arial" panose="020B0604020202020204" pitchFamily="34" charset="0"/>
                <a:ea typeface="Times New Roman" panose="02020603050405020304" pitchFamily="18" charset="0"/>
              </a:rPr>
              <a:t>. 1987, Minneapolis: University of Minnesota Press. xiii, 221 p.</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err="1">
                <a:latin typeface="Arial" panose="020B0604020202020204" pitchFamily="34" charset="0"/>
                <a:ea typeface="Times New Roman" panose="02020603050405020304" pitchFamily="18" charset="0"/>
              </a:rPr>
              <a:t>Roztocki</a:t>
            </a:r>
            <a:r>
              <a:rPr lang="en-US" altLang="en-US" sz="900" dirty="0">
                <a:latin typeface="Arial" panose="020B0604020202020204" pitchFamily="34" charset="0"/>
                <a:ea typeface="Times New Roman" panose="02020603050405020304" pitchFamily="18" charset="0"/>
              </a:rPr>
              <a:t>, N., </a:t>
            </a:r>
            <a:r>
              <a:rPr lang="en-US" altLang="en-US" sz="900" i="1" dirty="0">
                <a:latin typeface="Arial" panose="020B0604020202020204" pitchFamily="34" charset="0"/>
                <a:ea typeface="Times New Roman" panose="02020603050405020304" pitchFamily="18" charset="0"/>
              </a:rPr>
              <a:t>An Integrated Activity-Based Costing and Economic Value-Added System as an Engineering Management Tool for Manufacturers</a:t>
            </a:r>
            <a:r>
              <a:rPr lang="en-US" altLang="en-US" sz="900" dirty="0">
                <a:latin typeface="Arial" panose="020B0604020202020204" pitchFamily="34" charset="0"/>
                <a:ea typeface="Times New Roman" panose="02020603050405020304" pitchFamily="18" charset="0"/>
              </a:rPr>
              <a:t>, K.L. Needy, Editor. 1998, 1998 ASEM National Conference Proceedings, Virginia Beach. p. pp. 77-84.</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Saaty, Thomas L., </a:t>
            </a:r>
            <a:r>
              <a:rPr lang="en-US" altLang="en-US" sz="900" i="1" dirty="0">
                <a:latin typeface="Arial" panose="020B0604020202020204" pitchFamily="34" charset="0"/>
                <a:ea typeface="Times New Roman" panose="02020603050405020304" pitchFamily="18" charset="0"/>
              </a:rPr>
              <a:t>Theory and Applications of the Analytic Network Process : Decision Making with Benefits, Opportunities, Costs, and Risks</a:t>
            </a:r>
            <a:r>
              <a:rPr lang="en-US" altLang="en-US" sz="900" dirty="0">
                <a:latin typeface="Arial" panose="020B0604020202020204" pitchFamily="34" charset="0"/>
                <a:ea typeface="Times New Roman" panose="02020603050405020304" pitchFamily="18" charset="0"/>
              </a:rPr>
              <a:t>. 3rd ed. 2005, Pittsburgh: RWS Publications. xiv, 352 p.</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Samuelson, Paul Anthony, </a:t>
            </a:r>
            <a:r>
              <a:rPr lang="en-US" altLang="en-US" sz="900" i="1" dirty="0">
                <a:latin typeface="Arial" panose="020B0604020202020204" pitchFamily="34" charset="0"/>
                <a:ea typeface="Times New Roman" panose="02020603050405020304" pitchFamily="18" charset="0"/>
              </a:rPr>
              <a:t>Economics; an Introductory Analysis</a:t>
            </a:r>
            <a:r>
              <a:rPr lang="en-US" altLang="en-US" sz="900" dirty="0">
                <a:latin typeface="Arial" panose="020B0604020202020204" pitchFamily="34" charset="0"/>
                <a:ea typeface="Times New Roman" panose="02020603050405020304" pitchFamily="18" charset="0"/>
              </a:rPr>
              <a:t>. 7th ed. 1967, New York,: McGraw-Hill. xxi, 821 p.</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Scott, David Logan, </a:t>
            </a:r>
            <a:r>
              <a:rPr lang="en-US" altLang="en-US" sz="900" i="1" dirty="0">
                <a:latin typeface="Arial" panose="020B0604020202020204" pitchFamily="34" charset="0"/>
                <a:ea typeface="Times New Roman" panose="02020603050405020304" pitchFamily="18" charset="0"/>
              </a:rPr>
              <a:t>Wall Street Words : An </a:t>
            </a:r>
            <a:r>
              <a:rPr lang="en-US" altLang="en-US" sz="900" i="1" dirty="0" err="1">
                <a:latin typeface="Arial" panose="020B0604020202020204" pitchFamily="34" charset="0"/>
                <a:ea typeface="Times New Roman" panose="02020603050405020304" pitchFamily="18" charset="0"/>
              </a:rPr>
              <a:t>a</a:t>
            </a:r>
            <a:r>
              <a:rPr lang="en-US" altLang="en-US" sz="900" i="1" dirty="0">
                <a:latin typeface="Arial" panose="020B0604020202020204" pitchFamily="34" charset="0"/>
                <a:ea typeface="Times New Roman" panose="02020603050405020304" pitchFamily="18" charset="0"/>
              </a:rPr>
              <a:t> to Z Guide to Investment Terms for Today's Investor</a:t>
            </a:r>
            <a:r>
              <a:rPr lang="en-US" altLang="en-US" sz="900" dirty="0">
                <a:latin typeface="Arial" panose="020B0604020202020204" pitchFamily="34" charset="0"/>
                <a:ea typeface="Times New Roman" panose="02020603050405020304" pitchFamily="18" charset="0"/>
              </a:rPr>
              <a:t>. 3rd ed. 2003, Boston: Houghton Mifflin. viii, 424 p.</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Sutton, John, </a:t>
            </a:r>
            <a:r>
              <a:rPr lang="en-US" altLang="en-US" sz="900" i="1" dirty="0">
                <a:latin typeface="Arial" panose="020B0604020202020204" pitchFamily="34" charset="0"/>
                <a:ea typeface="Times New Roman" panose="02020603050405020304" pitchFamily="18" charset="0"/>
              </a:rPr>
              <a:t>Technology and Market Structure : Theory and History</a:t>
            </a:r>
            <a:r>
              <a:rPr lang="en-US" altLang="en-US" sz="900" dirty="0">
                <a:latin typeface="Arial" panose="020B0604020202020204" pitchFamily="34" charset="0"/>
                <a:ea typeface="Times New Roman" panose="02020603050405020304" pitchFamily="18" charset="0"/>
              </a:rPr>
              <a:t>. 1998, Cambridge, Mass: The MIT Press. xv, 676 p.</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Vallerand, Andrew L., </a:t>
            </a:r>
            <a:r>
              <a:rPr lang="en-US" altLang="en-US" sz="900" i="1" dirty="0">
                <a:latin typeface="Arial" panose="020B0604020202020204" pitchFamily="34" charset="0"/>
                <a:ea typeface="Times New Roman" panose="02020603050405020304" pitchFamily="18" charset="0"/>
              </a:rPr>
              <a:t>SimSummit 03 Business Case &amp; Common M&amp;S/SE "Matrix"</a:t>
            </a:r>
            <a:r>
              <a:rPr lang="en-US" altLang="en-US" sz="900" dirty="0">
                <a:latin typeface="Arial" panose="020B0604020202020204" pitchFamily="34" charset="0"/>
                <a:ea typeface="Times New Roman" panose="02020603050405020304" pitchFamily="18" charset="0"/>
              </a:rPr>
              <a:t>. 2003, DND SECO.</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VMASC, </a:t>
            </a:r>
            <a:r>
              <a:rPr lang="en-US" altLang="en-US" sz="900" i="1" dirty="0">
                <a:latin typeface="Arial" panose="020B0604020202020204" pitchFamily="34" charset="0"/>
                <a:ea typeface="Times New Roman" panose="02020603050405020304" pitchFamily="18" charset="0"/>
              </a:rPr>
              <a:t>Developing a Repeatable and Reliable Methodology to Determine Return-on-Investment - Final Report</a:t>
            </a:r>
            <a:r>
              <a:rPr lang="en-US" altLang="en-US" sz="900" dirty="0">
                <a:latin typeface="Arial" panose="020B0604020202020204" pitchFamily="34" charset="0"/>
                <a:ea typeface="Times New Roman" panose="02020603050405020304" pitchFamily="18" charset="0"/>
              </a:rPr>
              <a:t>, J. Sokolowski, Editor. 2007, Submitted to:  Joint Forces command, Joint Warfighting Center.</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Vogel, Harold L., </a:t>
            </a:r>
            <a:r>
              <a:rPr lang="en-US" altLang="en-US" sz="900" i="1" dirty="0">
                <a:latin typeface="Arial" panose="020B0604020202020204" pitchFamily="34" charset="0"/>
                <a:ea typeface="Times New Roman" panose="02020603050405020304" pitchFamily="18" charset="0"/>
              </a:rPr>
              <a:t>Entertainment Industry Economics : A Guide for Financial Analysis</a:t>
            </a:r>
            <a:r>
              <a:rPr lang="en-US" altLang="en-US" sz="900" dirty="0">
                <a:latin typeface="Arial" panose="020B0604020202020204" pitchFamily="34" charset="0"/>
                <a:ea typeface="Times New Roman" panose="02020603050405020304" pitchFamily="18" charset="0"/>
              </a:rPr>
              <a:t>. 7th ed. 2007, Cambridge ; New York: Cambridge University Press. xxii, 621.</a:t>
            </a:r>
            <a:endParaRPr lang="en-US" altLang="en-US" sz="900" dirty="0">
              <a:latin typeface="Arial" panose="020B0604020202020204" pitchFamily="34" charset="0"/>
            </a:endParaRPr>
          </a:p>
          <a:p>
            <a:pPr marL="274320" lvl="0" indent="-274320" eaLnBrk="0" hangingPunct="0">
              <a:spcBef>
                <a:spcPct val="0"/>
              </a:spcBef>
              <a:buClrTx/>
              <a:buSzTx/>
              <a:buFont typeface="Wingdings" panose="05000000000000000000" pitchFamily="2" charset="2"/>
              <a:buChar char="Ø"/>
            </a:pPr>
            <a:r>
              <a:rPr lang="en-US" altLang="en-US" sz="900" dirty="0">
                <a:latin typeface="Arial" panose="020B0604020202020204" pitchFamily="34" charset="0"/>
                <a:ea typeface="Times New Roman" panose="02020603050405020304" pitchFamily="18" charset="0"/>
              </a:rPr>
              <a:t>Vries, Michiel S. de, </a:t>
            </a:r>
            <a:r>
              <a:rPr lang="en-US" altLang="en-US" sz="900" i="1" dirty="0">
                <a:latin typeface="Arial" panose="020B0604020202020204" pitchFamily="34" charset="0"/>
                <a:ea typeface="Times New Roman" panose="02020603050405020304" pitchFamily="18" charset="0"/>
              </a:rPr>
              <a:t>Calculated Choices in Policy-Making: The Theory and Practice of Impact Assessment</a:t>
            </a:r>
            <a:r>
              <a:rPr lang="en-US" altLang="en-US" sz="900" dirty="0">
                <a:latin typeface="Arial" panose="020B0604020202020204" pitchFamily="34" charset="0"/>
                <a:ea typeface="Times New Roman" panose="02020603050405020304" pitchFamily="18" charset="0"/>
              </a:rPr>
              <a:t>. 1999, New York, N.Y.: St. Martin's Press. xvi, 220 p.</a:t>
            </a:r>
            <a:endParaRPr lang="en-US" altLang="en-US" sz="900" dirty="0">
              <a:latin typeface="Arial" panose="020B0604020202020204" pitchFamily="34" charset="0"/>
            </a:endParaRPr>
          </a:p>
        </p:txBody>
      </p:sp>
    </p:spTree>
    <p:extLst>
      <p:ext uri="{BB962C8B-B14F-4D97-AF65-F5344CB8AC3E}">
        <p14:creationId xmlns:p14="http://schemas.microsoft.com/office/powerpoint/2010/main" val="24577906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E86D9-E79C-4814-78CF-41CEE2B76E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9B7DB3-E830-71D4-C3EE-19AA620E8E3D}"/>
              </a:ext>
            </a:extLst>
          </p:cNvPr>
          <p:cNvSpPr>
            <a:spLocks noGrp="1"/>
          </p:cNvSpPr>
          <p:nvPr>
            <p:ph type="title"/>
          </p:nvPr>
        </p:nvSpPr>
        <p:spPr>
          <a:xfrm>
            <a:off x="609600" y="0"/>
            <a:ext cx="9204239" cy="795130"/>
          </a:xfrm>
        </p:spPr>
        <p:txBody>
          <a:bodyPr/>
          <a:lstStyle/>
          <a:p>
            <a:r>
              <a:rPr lang="en-US" sz="2400" dirty="0"/>
              <a:t>Return on Investment (ROI) Tutorial Learning Objectives</a:t>
            </a:r>
          </a:p>
        </p:txBody>
      </p:sp>
      <p:sp>
        <p:nvSpPr>
          <p:cNvPr id="4" name="Content Placeholder 3">
            <a:extLst>
              <a:ext uri="{FF2B5EF4-FFF2-40B4-BE49-F238E27FC236}">
                <a16:creationId xmlns:a16="http://schemas.microsoft.com/office/drawing/2014/main" id="{1D0C15DB-CCE5-1534-CD4D-22A061EBA5B8}"/>
              </a:ext>
            </a:extLst>
          </p:cNvPr>
          <p:cNvSpPr>
            <a:spLocks noGrp="1"/>
          </p:cNvSpPr>
          <p:nvPr>
            <p:ph sz="quarter" idx="11"/>
          </p:nvPr>
        </p:nvSpPr>
        <p:spPr>
          <a:xfrm>
            <a:off x="207738" y="1347078"/>
            <a:ext cx="11776523" cy="4163843"/>
          </a:xfrm>
        </p:spPr>
        <p:txBody>
          <a:bodyPr anchor="t"/>
          <a:lstStyle/>
          <a:p>
            <a:pPr marL="457200" marR="28575">
              <a:spcBef>
                <a:spcPts val="1200"/>
              </a:spcBef>
              <a:tabLst>
                <a:tab pos="240665" algn="l"/>
              </a:tabLst>
            </a:pPr>
            <a:r>
              <a:rPr lang="en-US" dirty="0">
                <a:cs typeface="Arial" panose="020B0604020202020204" pitchFamily="34" charset="0"/>
              </a:rPr>
              <a:t>After this tutorial, attendees will be able to:</a:t>
            </a:r>
          </a:p>
          <a:p>
            <a:pPr marL="914400" marR="28575" lvl="1" indent="-457200">
              <a:spcBef>
                <a:spcPts val="1200"/>
              </a:spcBef>
              <a:tabLst>
                <a:tab pos="240665" algn="l"/>
              </a:tabLst>
            </a:pPr>
            <a:r>
              <a:rPr lang="en-US" dirty="0"/>
              <a:t>Define Return on Investment</a:t>
            </a:r>
          </a:p>
          <a:p>
            <a:pPr marL="914400" marR="28575" lvl="1" indent="-457200">
              <a:spcBef>
                <a:spcPts val="1200"/>
              </a:spcBef>
              <a:tabLst>
                <a:tab pos="240665" algn="l"/>
              </a:tabLst>
            </a:pPr>
            <a:r>
              <a:rPr lang="en-US" dirty="0"/>
              <a:t>Explain what M&amp;S ROI is and what it is not</a:t>
            </a:r>
          </a:p>
          <a:p>
            <a:pPr marL="914400" marR="28575" lvl="1" indent="-457200">
              <a:spcBef>
                <a:spcPts val="1200"/>
              </a:spcBef>
              <a:tabLst>
                <a:tab pos="240665" algn="l"/>
              </a:tabLst>
            </a:pPr>
            <a:r>
              <a:rPr lang="en-US" dirty="0"/>
              <a:t>Summarize the differences in calculating M&amp;S ROI where profit is not the motive - e.g., DOW</a:t>
            </a:r>
          </a:p>
          <a:p>
            <a:pPr marL="914400" marR="28575" lvl="1" indent="-457200">
              <a:spcBef>
                <a:spcPts val="1200"/>
              </a:spcBef>
              <a:tabLst>
                <a:tab pos="240665" algn="l"/>
              </a:tabLst>
            </a:pPr>
            <a:r>
              <a:rPr lang="en-US" dirty="0"/>
              <a:t>Construct metrics for use in the ROI calculation</a:t>
            </a:r>
          </a:p>
          <a:p>
            <a:pPr marL="914400" marR="28575" lvl="1" indent="-457200">
              <a:spcBef>
                <a:spcPts val="1200"/>
              </a:spcBef>
              <a:tabLst>
                <a:tab pos="240665" algn="l"/>
              </a:tabLst>
            </a:pPr>
            <a:r>
              <a:rPr lang="en-US" dirty="0"/>
              <a:t>Recall real world examples and considerations (level and type of ROI metrics)</a:t>
            </a:r>
          </a:p>
          <a:p>
            <a:pPr marL="914400" marR="28575" lvl="1" indent="-457200">
              <a:spcBef>
                <a:spcPts val="1200"/>
              </a:spcBef>
              <a:tabLst>
                <a:tab pos="240665" algn="l"/>
              </a:tabLst>
            </a:pPr>
            <a:r>
              <a:rPr lang="en-US" dirty="0"/>
              <a:t>Describe how to apply the ROI concepts provided to your / </a:t>
            </a:r>
            <a:r>
              <a:rPr lang="en-US" u="sng" dirty="0"/>
              <a:t>real world</a:t>
            </a:r>
            <a:r>
              <a:rPr lang="en-US" dirty="0"/>
              <a:t> M&amp;S use cases</a:t>
            </a:r>
          </a:p>
        </p:txBody>
      </p:sp>
    </p:spTree>
    <p:extLst>
      <p:ext uri="{BB962C8B-B14F-4D97-AF65-F5344CB8AC3E}">
        <p14:creationId xmlns:p14="http://schemas.microsoft.com/office/powerpoint/2010/main" val="3567219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43152-67F3-5B8F-1C25-C5F03CFB1D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D227FB-A781-BFF8-7948-329B7795A03F}"/>
              </a:ext>
            </a:extLst>
          </p:cNvPr>
          <p:cNvSpPr>
            <a:spLocks noGrp="1"/>
          </p:cNvSpPr>
          <p:nvPr>
            <p:ph type="title"/>
          </p:nvPr>
        </p:nvSpPr>
        <p:spPr/>
        <p:txBody>
          <a:bodyPr/>
          <a:lstStyle/>
          <a:p>
            <a:r>
              <a:rPr lang="en-US" dirty="0"/>
              <a:t>Classic ROI Example</a:t>
            </a:r>
          </a:p>
        </p:txBody>
      </p:sp>
      <p:sp>
        <p:nvSpPr>
          <p:cNvPr id="3" name="Content Placeholder 2">
            <a:extLst>
              <a:ext uri="{FF2B5EF4-FFF2-40B4-BE49-F238E27FC236}">
                <a16:creationId xmlns:a16="http://schemas.microsoft.com/office/drawing/2014/main" id="{9AEAA085-A861-E4E6-60A6-1CA1B5963AD0}"/>
              </a:ext>
            </a:extLst>
          </p:cNvPr>
          <p:cNvSpPr>
            <a:spLocks noGrp="1"/>
          </p:cNvSpPr>
          <p:nvPr>
            <p:ph sz="quarter" idx="11"/>
          </p:nvPr>
        </p:nvSpPr>
        <p:spPr>
          <a:xfrm>
            <a:off x="447476" y="1161015"/>
            <a:ext cx="11064168" cy="4831572"/>
          </a:xfrm>
        </p:spPr>
        <p:txBody>
          <a:bodyPr anchor="t"/>
          <a:lstStyle/>
          <a:p>
            <a:pPr>
              <a:spcBef>
                <a:spcPts val="0"/>
              </a:spcBef>
              <a:spcAft>
                <a:spcPts val="1200"/>
              </a:spcAft>
            </a:pPr>
            <a:r>
              <a:rPr lang="en-US" dirty="0">
                <a:latin typeface="Arial Narrow" panose="020B0606020202030204" pitchFamily="34" charset="0"/>
              </a:rPr>
              <a:t>Assume an investor bought 1,000 shares of the hypothetical company Worldwide Wickets Co. at $10 per share. One year later, the investor sold the shares for $12.50. The investor earned dividends of $500 over the one-year holding period. The investor spent a total of $125 on trading commissions to buy and sell the shares.</a:t>
            </a:r>
          </a:p>
          <a:p>
            <a:pPr marL="914400" lvl="1" indent="-457200">
              <a:spcBef>
                <a:spcPts val="0"/>
              </a:spcBef>
              <a:spcAft>
                <a:spcPts val="1200"/>
              </a:spcAft>
            </a:pPr>
            <a:r>
              <a:rPr lang="en-US" dirty="0">
                <a:latin typeface="Arial Narrow" panose="020B0606020202030204" pitchFamily="34" charset="0"/>
              </a:rPr>
              <a:t>The ROI for this investor can be calculated as follows:</a:t>
            </a:r>
          </a:p>
          <a:p>
            <a:pPr marL="457200" lvl="1" indent="0" algn="ctr">
              <a:spcBef>
                <a:spcPts val="1200"/>
              </a:spcBef>
              <a:spcAft>
                <a:spcPts val="1200"/>
              </a:spcAft>
              <a:buNone/>
            </a:pPr>
            <a:r>
              <a:rPr lang="en-US" b="1" dirty="0">
                <a:solidFill>
                  <a:srgbClr val="0033CC"/>
                </a:solidFill>
                <a:latin typeface="Arial Narrow" panose="020B0606020202030204" pitchFamily="34" charset="0"/>
              </a:rPr>
              <a:t>ROI = ( [($12.50 x 1000) + $500] – [$125 + ($10 x 1000)] ) / [($10 x 1000)] = 28.75%</a:t>
            </a:r>
          </a:p>
          <a:p>
            <a:pPr marL="0" indent="-1219158" algn="ctr">
              <a:spcBef>
                <a:spcPts val="0"/>
              </a:spcBef>
              <a:spcAft>
                <a:spcPts val="1200"/>
              </a:spcAft>
              <a:buNone/>
            </a:pPr>
            <a:r>
              <a:rPr lang="en-US" sz="2000" b="1" dirty="0">
                <a:latin typeface="Arial Narrow" panose="020B0606020202030204" pitchFamily="34" charset="0"/>
              </a:rPr>
              <a:t>OR</a:t>
            </a:r>
          </a:p>
          <a:p>
            <a:pPr marL="457200" lvl="1" indent="0" algn="ctr">
              <a:spcBef>
                <a:spcPts val="0"/>
              </a:spcBef>
              <a:spcAft>
                <a:spcPts val="1200"/>
              </a:spcAft>
              <a:buNone/>
            </a:pPr>
            <a:r>
              <a:rPr lang="en-US" b="1" dirty="0">
                <a:solidFill>
                  <a:srgbClr val="0033CC"/>
                </a:solidFill>
                <a:highlight>
                  <a:srgbClr val="FFFFFF"/>
                </a:highlight>
                <a:latin typeface="Arial Narrow" panose="020B0606020202030204" pitchFamily="34" charset="0"/>
              </a:rPr>
              <a:t>ROI = ( [($12.50 - $10) x 1000 + $500] – [$125] ) / [($10 x 1000)] = 28.75%</a:t>
            </a:r>
          </a:p>
        </p:txBody>
      </p:sp>
    </p:spTree>
    <p:extLst>
      <p:ext uri="{BB962C8B-B14F-4D97-AF65-F5344CB8AC3E}">
        <p14:creationId xmlns:p14="http://schemas.microsoft.com/office/powerpoint/2010/main" val="107074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82BA8-4E81-2C60-3EE2-88D939A558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E2D97F-16C9-147C-8D2F-71202C76CEE6}"/>
              </a:ext>
            </a:extLst>
          </p:cNvPr>
          <p:cNvSpPr>
            <a:spLocks noGrp="1"/>
          </p:cNvSpPr>
          <p:nvPr>
            <p:ph type="title"/>
          </p:nvPr>
        </p:nvSpPr>
        <p:spPr/>
        <p:txBody>
          <a:bodyPr/>
          <a:lstStyle/>
          <a:p>
            <a:r>
              <a:rPr lang="en-US" dirty="0"/>
              <a:t>Classic ROI Example</a:t>
            </a:r>
          </a:p>
        </p:txBody>
      </p:sp>
      <p:sp>
        <p:nvSpPr>
          <p:cNvPr id="3" name="Content Placeholder 2">
            <a:extLst>
              <a:ext uri="{FF2B5EF4-FFF2-40B4-BE49-F238E27FC236}">
                <a16:creationId xmlns:a16="http://schemas.microsoft.com/office/drawing/2014/main" id="{D8185FB8-536A-3D40-0F24-EA112C8EE318}"/>
              </a:ext>
            </a:extLst>
          </p:cNvPr>
          <p:cNvSpPr>
            <a:spLocks noGrp="1"/>
          </p:cNvSpPr>
          <p:nvPr>
            <p:ph sz="quarter" idx="11"/>
          </p:nvPr>
        </p:nvSpPr>
        <p:spPr>
          <a:xfrm>
            <a:off x="309338" y="1233314"/>
            <a:ext cx="11573323" cy="5085172"/>
          </a:xfrm>
        </p:spPr>
        <p:txBody>
          <a:bodyPr anchor="t"/>
          <a:lstStyle/>
          <a:p>
            <a:pPr marL="457200" lvl="1" indent="0" algn="ctr">
              <a:spcBef>
                <a:spcPts val="1200"/>
              </a:spcBef>
              <a:spcAft>
                <a:spcPts val="1200"/>
              </a:spcAft>
              <a:buNone/>
            </a:pPr>
            <a:r>
              <a:rPr lang="en-US" b="1" dirty="0">
                <a:solidFill>
                  <a:srgbClr val="0033CC"/>
                </a:solidFill>
                <a:highlight>
                  <a:srgbClr val="FFFFFF"/>
                </a:highlight>
                <a:latin typeface="Arial Narrow" panose="020B0606020202030204" pitchFamily="34" charset="0"/>
              </a:rPr>
              <a:t>ROI = ( [($12.50 x 1000) + $500] – [$125 + ($10 x 1000)] ) / [($10 x 1000)] = 28.75%</a:t>
            </a:r>
          </a:p>
          <a:p>
            <a:pPr marL="0" indent="-1219158" algn="ctr">
              <a:spcBef>
                <a:spcPts val="0"/>
              </a:spcBef>
              <a:spcAft>
                <a:spcPts val="1200"/>
              </a:spcAft>
              <a:buNone/>
            </a:pPr>
            <a:r>
              <a:rPr lang="en-US" sz="2000" b="1" dirty="0">
                <a:highlight>
                  <a:srgbClr val="FFFFFF"/>
                </a:highlight>
                <a:latin typeface="Arial Narrow" panose="020B0606020202030204" pitchFamily="34" charset="0"/>
              </a:rPr>
              <a:t>OR</a:t>
            </a:r>
          </a:p>
          <a:p>
            <a:pPr marL="457200" lvl="1" indent="0" algn="ctr">
              <a:spcBef>
                <a:spcPts val="0"/>
              </a:spcBef>
              <a:spcAft>
                <a:spcPts val="1200"/>
              </a:spcAft>
              <a:buNone/>
            </a:pPr>
            <a:r>
              <a:rPr lang="en-US" b="1" dirty="0">
                <a:solidFill>
                  <a:srgbClr val="0033CC"/>
                </a:solidFill>
                <a:highlight>
                  <a:srgbClr val="FFFFFF"/>
                </a:highlight>
                <a:latin typeface="Arial Narrow" panose="020B0606020202030204" pitchFamily="34" charset="0"/>
              </a:rPr>
              <a:t>ROI = ( [($12.50 - $10) x 1000 + $500] – [$125] ) / [($10 x 1000)] = 28.75%</a:t>
            </a:r>
            <a:endParaRPr lang="en-US" sz="2400" dirty="0">
              <a:highlight>
                <a:srgbClr val="FFFFFF"/>
              </a:highlight>
              <a:latin typeface="Arial Narrow" panose="020B0606020202030204" pitchFamily="34" charset="0"/>
            </a:endParaRPr>
          </a:p>
          <a:p>
            <a:pPr>
              <a:spcBef>
                <a:spcPts val="1200"/>
              </a:spcBef>
              <a:spcAft>
                <a:spcPts val="1200"/>
              </a:spcAft>
            </a:pPr>
            <a:r>
              <a:rPr lang="en-US" dirty="0">
                <a:highlight>
                  <a:srgbClr val="FFFFFF"/>
                </a:highlight>
                <a:latin typeface="Arial Narrow" panose="020B0606020202030204" pitchFamily="34" charset="0"/>
              </a:rPr>
              <a:t>Step-by-step analysis of the calculation:</a:t>
            </a:r>
          </a:p>
          <a:p>
            <a:pPr marL="914400" lvl="1" indent="-457200">
              <a:spcBef>
                <a:spcPts val="0"/>
              </a:spcBef>
              <a:spcAft>
                <a:spcPts val="1200"/>
              </a:spcAft>
            </a:pPr>
            <a:r>
              <a:rPr lang="en-US" dirty="0">
                <a:highlight>
                  <a:srgbClr val="FFFFFF"/>
                </a:highlight>
                <a:latin typeface="Arial Narrow" panose="020B0606020202030204" pitchFamily="34" charset="0"/>
              </a:rPr>
              <a:t>To calculate net returns, total returns and total costs must be considered. Total returns for a stock result from capital gains and dividends. Total costs include the initial purchase price and any trading commissions paid.</a:t>
            </a:r>
          </a:p>
          <a:p>
            <a:pPr marL="914400" lvl="1" indent="-457200">
              <a:spcBef>
                <a:spcPts val="0"/>
              </a:spcBef>
              <a:spcAft>
                <a:spcPts val="1200"/>
              </a:spcAft>
            </a:pPr>
            <a:r>
              <a:rPr lang="en-US" dirty="0">
                <a:highlight>
                  <a:srgbClr val="FFFFFF"/>
                </a:highlight>
                <a:latin typeface="Arial Narrow" panose="020B0606020202030204" pitchFamily="34" charset="0"/>
              </a:rPr>
              <a:t>In the above calculation, the gross capital gain (before commissions) from this trade is ($12.50 - $10.00) x 1,000. The $500 amount refers to the dividends received by holding the stock, while $125 is the total commissions paid.”</a:t>
            </a:r>
          </a:p>
        </p:txBody>
      </p:sp>
    </p:spTree>
    <p:extLst>
      <p:ext uri="{BB962C8B-B14F-4D97-AF65-F5344CB8AC3E}">
        <p14:creationId xmlns:p14="http://schemas.microsoft.com/office/powerpoint/2010/main" val="150596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A502-E432-64AF-3680-67E2BB13BB80}"/>
              </a:ext>
            </a:extLst>
          </p:cNvPr>
          <p:cNvSpPr>
            <a:spLocks noGrp="1"/>
          </p:cNvSpPr>
          <p:nvPr>
            <p:ph type="title"/>
          </p:nvPr>
        </p:nvSpPr>
        <p:spPr/>
        <p:txBody>
          <a:bodyPr/>
          <a:lstStyle/>
          <a:p>
            <a:r>
              <a:rPr lang="en-US" dirty="0"/>
              <a:t>Comparative M&amp;S ROI</a:t>
            </a:r>
          </a:p>
        </p:txBody>
      </p:sp>
      <p:sp>
        <p:nvSpPr>
          <p:cNvPr id="3" name="Content Placeholder 2">
            <a:extLst>
              <a:ext uri="{FF2B5EF4-FFF2-40B4-BE49-F238E27FC236}">
                <a16:creationId xmlns:a16="http://schemas.microsoft.com/office/drawing/2014/main" id="{B92BD03F-87CD-BD29-3C7C-E061C4D9B960}"/>
              </a:ext>
            </a:extLst>
          </p:cNvPr>
          <p:cNvSpPr>
            <a:spLocks noGrp="1"/>
          </p:cNvSpPr>
          <p:nvPr>
            <p:ph sz="quarter" idx="11"/>
          </p:nvPr>
        </p:nvSpPr>
        <p:spPr>
          <a:xfrm>
            <a:off x="470693" y="1197028"/>
            <a:ext cx="11250613" cy="4740310"/>
          </a:xfrm>
        </p:spPr>
        <p:txBody>
          <a:bodyPr anchor="t"/>
          <a:lstStyle/>
          <a:p>
            <a:pPr>
              <a:spcBef>
                <a:spcPts val="1200"/>
              </a:spcBef>
            </a:pPr>
            <a:r>
              <a:rPr lang="en-US" dirty="0"/>
              <a:t>Used to compare alternatives – benefit may not be easily calculated or is equal/equivalent</a:t>
            </a:r>
          </a:p>
          <a:p>
            <a:pPr>
              <a:spcBef>
                <a:spcPts val="1200"/>
              </a:spcBef>
            </a:pPr>
            <a:r>
              <a:rPr lang="en-US" dirty="0"/>
              <a:t>Key is to apply same evaluation criteria consistently</a:t>
            </a:r>
          </a:p>
          <a:p>
            <a:pPr>
              <a:spcBef>
                <a:spcPts val="1200"/>
              </a:spcBef>
            </a:pPr>
            <a:r>
              <a:rPr lang="en-US" dirty="0"/>
              <a:t>Comparing two simulator options for training...</a:t>
            </a:r>
          </a:p>
          <a:p>
            <a:pPr marL="914400" lvl="1" indent="-457200">
              <a:spcBef>
                <a:spcPts val="1200"/>
              </a:spcBef>
            </a:pPr>
            <a:r>
              <a:rPr lang="en-US" dirty="0"/>
              <a:t>Option 1 has a development cost of $1.25M, O&amp;M costs of $450/</a:t>
            </a:r>
            <a:r>
              <a:rPr lang="en-US" dirty="0" err="1"/>
              <a:t>hr</a:t>
            </a:r>
            <a:r>
              <a:rPr lang="en-US" dirty="0"/>
              <a:t> and is estimated to need a refresh after 6,000 hours</a:t>
            </a:r>
          </a:p>
          <a:p>
            <a:pPr marL="914400" lvl="1" indent="-457200">
              <a:spcBef>
                <a:spcPts val="1200"/>
              </a:spcBef>
            </a:pPr>
            <a:r>
              <a:rPr lang="en-US" dirty="0"/>
              <a:t>Option 2 has a development cost of $2.3M, O&amp;M costs of $320/</a:t>
            </a:r>
            <a:r>
              <a:rPr lang="en-US" dirty="0" err="1"/>
              <a:t>hr</a:t>
            </a:r>
            <a:r>
              <a:rPr lang="en-US" dirty="0"/>
              <a:t> and is estimated to need a refresh after 8,000 hours</a:t>
            </a:r>
          </a:p>
          <a:p>
            <a:pPr marL="914400" lvl="1" indent="-457200">
              <a:spcBef>
                <a:spcPts val="1200"/>
              </a:spcBef>
            </a:pPr>
            <a:r>
              <a:rPr lang="en-US" dirty="0"/>
              <a:t>Both are deemed equivalent in training outcomes</a:t>
            </a:r>
          </a:p>
        </p:txBody>
      </p:sp>
    </p:spTree>
    <p:extLst>
      <p:ext uri="{BB962C8B-B14F-4D97-AF65-F5344CB8AC3E}">
        <p14:creationId xmlns:p14="http://schemas.microsoft.com/office/powerpoint/2010/main" val="137488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FFAB6-EBD2-2FAE-6624-F9B2BC6064F7}"/>
              </a:ext>
            </a:extLst>
          </p:cNvPr>
          <p:cNvSpPr>
            <a:spLocks noGrp="1"/>
          </p:cNvSpPr>
          <p:nvPr>
            <p:ph type="title"/>
          </p:nvPr>
        </p:nvSpPr>
        <p:spPr/>
        <p:txBody>
          <a:bodyPr/>
          <a:lstStyle/>
          <a:p>
            <a:r>
              <a:rPr lang="en-US" dirty="0"/>
              <a:t>Comparative M&amp;S ROI - II</a:t>
            </a:r>
          </a:p>
        </p:txBody>
      </p:sp>
      <p:sp>
        <p:nvSpPr>
          <p:cNvPr id="3" name="Content Placeholder 2">
            <a:extLst>
              <a:ext uri="{FF2B5EF4-FFF2-40B4-BE49-F238E27FC236}">
                <a16:creationId xmlns:a16="http://schemas.microsoft.com/office/drawing/2014/main" id="{2188D941-24D6-36AF-0481-7820A18E93F4}"/>
              </a:ext>
            </a:extLst>
          </p:cNvPr>
          <p:cNvSpPr>
            <a:spLocks noGrp="1"/>
          </p:cNvSpPr>
          <p:nvPr>
            <p:ph sz="quarter" idx="11"/>
          </p:nvPr>
        </p:nvSpPr>
        <p:spPr>
          <a:xfrm>
            <a:off x="480132" y="933675"/>
            <a:ext cx="11250613" cy="5273162"/>
          </a:xfrm>
        </p:spPr>
        <p:txBody>
          <a:bodyPr anchor="t"/>
          <a:lstStyle/>
          <a:p>
            <a:pPr eaLnBrk="0" fontAlgn="auto" hangingPunct="0">
              <a:spcBef>
                <a:spcPts val="0"/>
              </a:spcBef>
              <a:spcAft>
                <a:spcPts val="0"/>
              </a:spcAft>
              <a:buClrTx/>
              <a:buSzTx/>
              <a:buFont typeface="Wingdings" panose="05000000000000000000" pitchFamily="2" charset="2"/>
              <a:buChar char="Ø"/>
              <a:defRPr/>
            </a:pPr>
            <a:r>
              <a:rPr lang="en-US" altLang="en-US" sz="2400" dirty="0">
                <a:solidFill>
                  <a:srgbClr val="000000"/>
                </a:solidFill>
                <a:latin typeface="Arial Narrow" panose="020B0606020202030204" pitchFamily="34" charset="0"/>
              </a:rPr>
              <a:t>Since the benefit is equal only need to calculate costs - Cost = Development Cost + O&amp;M cost</a:t>
            </a:r>
          </a:p>
          <a:p>
            <a:pPr eaLnBrk="0" fontAlgn="auto" hangingPunct="0">
              <a:spcBef>
                <a:spcPts val="0"/>
              </a:spcBef>
              <a:spcAft>
                <a:spcPts val="0"/>
              </a:spcAft>
              <a:buClrTx/>
              <a:buSzTx/>
              <a:buFont typeface="Wingdings" panose="05000000000000000000" pitchFamily="2" charset="2"/>
              <a:buChar char="Ø"/>
              <a:defRPr/>
            </a:pPr>
            <a:endParaRPr lang="en-US" altLang="en-US" sz="2400" dirty="0">
              <a:solidFill>
                <a:srgbClr val="000000"/>
              </a:solidFill>
              <a:latin typeface="Arial Narrow" panose="020B0606020202030204" pitchFamily="34" charset="0"/>
            </a:endParaRPr>
          </a:p>
          <a:p>
            <a:pPr eaLnBrk="0" fontAlgn="auto" hangingPunct="0">
              <a:spcBef>
                <a:spcPts val="0"/>
              </a:spcBef>
              <a:spcAft>
                <a:spcPts val="0"/>
              </a:spcAft>
              <a:buClrTx/>
              <a:buSzTx/>
              <a:buFont typeface="Wingdings" panose="05000000000000000000" pitchFamily="2" charset="2"/>
              <a:buChar char="Ø"/>
              <a:defRPr/>
            </a:pPr>
            <a:endParaRPr lang="en-US" altLang="en-US" sz="2400" dirty="0">
              <a:solidFill>
                <a:srgbClr val="000000"/>
              </a:solidFill>
              <a:latin typeface="Arial Narrow" panose="020B0606020202030204" pitchFamily="34" charset="0"/>
            </a:endParaRPr>
          </a:p>
          <a:p>
            <a:pPr eaLnBrk="0" fontAlgn="auto" hangingPunct="0">
              <a:spcBef>
                <a:spcPts val="0"/>
              </a:spcBef>
              <a:spcAft>
                <a:spcPts val="0"/>
              </a:spcAft>
              <a:buClrTx/>
              <a:buSzTx/>
              <a:buFont typeface="Wingdings" panose="05000000000000000000" pitchFamily="2" charset="2"/>
              <a:buChar char="Ø"/>
              <a:defRPr/>
            </a:pPr>
            <a:endParaRPr lang="en-US" altLang="en-US" sz="2400" dirty="0">
              <a:solidFill>
                <a:srgbClr val="000000"/>
              </a:solidFill>
              <a:latin typeface="Arial Narrow" panose="020B0606020202030204" pitchFamily="34" charset="0"/>
            </a:endParaRPr>
          </a:p>
          <a:p>
            <a:pPr marL="0" indent="0" eaLnBrk="0" fontAlgn="auto" hangingPunct="0">
              <a:spcBef>
                <a:spcPts val="0"/>
              </a:spcBef>
              <a:spcAft>
                <a:spcPts val="0"/>
              </a:spcAft>
              <a:buClrTx/>
              <a:buSzTx/>
              <a:buNone/>
              <a:defRPr/>
            </a:pPr>
            <a:r>
              <a:rPr lang="en-US" altLang="en-US" dirty="0">
                <a:solidFill>
                  <a:srgbClr val="000000"/>
                </a:solidFill>
                <a:latin typeface="Arial Narrow" panose="020B0606020202030204" pitchFamily="34" charset="0"/>
              </a:rPr>
              <a:t>     </a:t>
            </a:r>
            <a:endParaRPr lang="en-US" altLang="en-US" sz="2400" dirty="0">
              <a:solidFill>
                <a:srgbClr val="000000"/>
              </a:solidFill>
              <a:latin typeface="Arial Narrow" panose="020B0606020202030204" pitchFamily="34" charset="0"/>
            </a:endParaRPr>
          </a:p>
          <a:p>
            <a:pPr marL="457200" indent="-457200" eaLnBrk="0" fontAlgn="auto" hangingPunct="0">
              <a:spcBef>
                <a:spcPts val="600"/>
              </a:spcBef>
              <a:spcAft>
                <a:spcPts val="600"/>
              </a:spcAft>
              <a:buClrTx/>
              <a:buSzTx/>
              <a:buFont typeface="Wingdings" panose="05000000000000000000" pitchFamily="2" charset="2"/>
              <a:buChar char="Ø"/>
              <a:defRPr/>
            </a:pPr>
            <a:r>
              <a:rPr lang="en-US" altLang="en-US" sz="2400" dirty="0">
                <a:solidFill>
                  <a:srgbClr val="000000"/>
                </a:solidFill>
                <a:latin typeface="Arial Narrow" panose="020B0606020202030204" pitchFamily="34" charset="0"/>
              </a:rPr>
              <a:t>Option 1 Cost = $1.25M + $450/</a:t>
            </a:r>
            <a:r>
              <a:rPr lang="en-US" altLang="en-US" sz="2400" dirty="0" err="1">
                <a:solidFill>
                  <a:srgbClr val="000000"/>
                </a:solidFill>
                <a:latin typeface="Arial Narrow" panose="020B0606020202030204" pitchFamily="34" charset="0"/>
              </a:rPr>
              <a:t>hr</a:t>
            </a:r>
            <a:r>
              <a:rPr lang="en-US" altLang="en-US" sz="2400" dirty="0">
                <a:solidFill>
                  <a:srgbClr val="000000"/>
                </a:solidFill>
                <a:latin typeface="Arial Narrow" panose="020B0606020202030204" pitchFamily="34" charset="0"/>
              </a:rPr>
              <a:t> x 6,000 hours = $3.95M</a:t>
            </a:r>
          </a:p>
          <a:p>
            <a:pPr marL="457200" indent="-457200" eaLnBrk="0" fontAlgn="auto" hangingPunct="0">
              <a:spcBef>
                <a:spcPts val="600"/>
              </a:spcBef>
              <a:spcAft>
                <a:spcPts val="600"/>
              </a:spcAft>
              <a:buClrTx/>
              <a:buSzTx/>
              <a:buFont typeface="Wingdings" panose="05000000000000000000" pitchFamily="2" charset="2"/>
              <a:buChar char="Ø"/>
              <a:defRPr/>
            </a:pPr>
            <a:r>
              <a:rPr lang="en-US" altLang="en-US" sz="2400" dirty="0">
                <a:solidFill>
                  <a:srgbClr val="000000"/>
                </a:solidFill>
                <a:latin typeface="Arial Narrow" panose="020B0606020202030204" pitchFamily="34" charset="0"/>
              </a:rPr>
              <a:t>Option 2 Cost = $2.3M x (6,000/8,000) + $320 x 6,000 hours = $3.645M </a:t>
            </a:r>
          </a:p>
          <a:p>
            <a:pPr marL="457200" indent="-457200" eaLnBrk="0" fontAlgn="auto" hangingPunct="0">
              <a:spcBef>
                <a:spcPts val="600"/>
              </a:spcBef>
              <a:spcAft>
                <a:spcPts val="0"/>
              </a:spcAft>
              <a:buClrTx/>
              <a:buSzTx/>
              <a:buFont typeface="Wingdings" panose="05000000000000000000" pitchFamily="2" charset="2"/>
              <a:buChar char="Ø"/>
              <a:defRPr/>
            </a:pPr>
            <a:r>
              <a:rPr lang="en-US" altLang="en-US" sz="2400" dirty="0">
                <a:solidFill>
                  <a:srgbClr val="000000"/>
                </a:solidFill>
                <a:latin typeface="Arial Narrow" panose="020B0606020202030204" pitchFamily="34" charset="0"/>
              </a:rPr>
              <a:t>[note: all calculations consider 6,000 hours for consistency.]</a:t>
            </a:r>
          </a:p>
          <a:p>
            <a:pPr marL="457200" indent="-457200" eaLnBrk="0" fontAlgn="auto" hangingPunct="0">
              <a:spcBef>
                <a:spcPts val="0"/>
              </a:spcBef>
              <a:spcAft>
                <a:spcPts val="0"/>
              </a:spcAft>
              <a:buClrTx/>
              <a:buSzTx/>
              <a:buNone/>
              <a:defRPr/>
            </a:pPr>
            <a:endParaRPr lang="en-US" altLang="en-US" sz="1600" dirty="0">
              <a:solidFill>
                <a:srgbClr val="000000"/>
              </a:solidFill>
              <a:latin typeface="Arial Narrow" panose="020B0606020202030204" pitchFamily="34" charset="0"/>
            </a:endParaRPr>
          </a:p>
          <a:p>
            <a:pPr marL="457200" indent="-457200" eaLnBrk="0" fontAlgn="auto" hangingPunct="0">
              <a:spcBef>
                <a:spcPts val="0"/>
              </a:spcBef>
              <a:spcAft>
                <a:spcPts val="0"/>
              </a:spcAft>
              <a:buClrTx/>
              <a:buSzTx/>
              <a:buNone/>
              <a:defRPr/>
            </a:pPr>
            <a:endParaRPr lang="en-US" altLang="en-US" sz="1600" dirty="0">
              <a:solidFill>
                <a:srgbClr val="000000"/>
              </a:solidFill>
              <a:latin typeface="Arial Narrow" panose="020B0606020202030204" pitchFamily="34" charset="0"/>
            </a:endParaRPr>
          </a:p>
          <a:p>
            <a:pPr marL="457200" indent="-457200" eaLnBrk="0" fontAlgn="auto" hangingPunct="0">
              <a:spcBef>
                <a:spcPts val="0"/>
              </a:spcBef>
              <a:spcAft>
                <a:spcPts val="0"/>
              </a:spcAft>
              <a:buClrTx/>
              <a:buSzTx/>
              <a:buFont typeface="Wingdings" panose="05000000000000000000" pitchFamily="2" charset="2"/>
              <a:buChar char="Ø"/>
              <a:defRPr/>
            </a:pPr>
            <a:r>
              <a:rPr lang="en-US" altLang="en-US" sz="2400" dirty="0">
                <a:solidFill>
                  <a:srgbClr val="000000"/>
                </a:solidFill>
                <a:latin typeface="Arial Narrow" panose="020B0606020202030204" pitchFamily="34" charset="0"/>
              </a:rPr>
              <a:t>Ratio   	</a:t>
            </a:r>
          </a:p>
          <a:p>
            <a:pPr marL="2285942" lvl="4" indent="0" eaLnBrk="0" fontAlgn="auto" hangingPunct="0">
              <a:spcBef>
                <a:spcPts val="0"/>
              </a:spcBef>
              <a:spcAft>
                <a:spcPts val="0"/>
              </a:spcAft>
              <a:buClrTx/>
              <a:buSzTx/>
              <a:buNone/>
              <a:defRPr/>
            </a:pPr>
            <a:endParaRPr lang="en-US" altLang="en-US" sz="1600" dirty="0">
              <a:solidFill>
                <a:srgbClr val="000000"/>
              </a:solidFill>
              <a:latin typeface="Times" panose="02020603050405020304" pitchFamily="18" charset="0"/>
            </a:endParaRPr>
          </a:p>
          <a:p>
            <a:pPr marL="2285942" lvl="4" indent="0" eaLnBrk="0" fontAlgn="auto" hangingPunct="0">
              <a:spcBef>
                <a:spcPts val="0"/>
              </a:spcBef>
              <a:spcAft>
                <a:spcPts val="0"/>
              </a:spcAft>
              <a:buClrTx/>
              <a:buSzTx/>
              <a:buNone/>
              <a:defRPr/>
            </a:pPr>
            <a:endParaRPr lang="en-US" altLang="en-US" sz="1600" dirty="0">
              <a:solidFill>
                <a:srgbClr val="000000"/>
              </a:solidFill>
              <a:latin typeface="Times" panose="02020603050405020304" pitchFamily="18" charset="0"/>
            </a:endParaRPr>
          </a:p>
          <a:p>
            <a:pPr marL="455613" lvl="0" indent="-455613" eaLnBrk="0" fontAlgn="auto" hangingPunct="0">
              <a:spcBef>
                <a:spcPts val="0"/>
              </a:spcBef>
              <a:spcAft>
                <a:spcPts val="0"/>
              </a:spcAft>
              <a:buClrTx/>
              <a:buSzTx/>
              <a:buFont typeface="Wingdings" panose="05000000000000000000" pitchFamily="2" charset="2"/>
              <a:buChar char="Ø"/>
              <a:defRPr/>
            </a:pPr>
            <a:r>
              <a:rPr lang="en-US" altLang="en-US" sz="2400" dirty="0">
                <a:solidFill>
                  <a:srgbClr val="000000"/>
                </a:solidFill>
                <a:latin typeface="Arial Narrow" panose="020B0606020202030204" pitchFamily="34" charset="0"/>
              </a:rPr>
              <a:t>Therefore, option 1 is 8.4% more costly than option 2 and Option 2 would be chosen.</a:t>
            </a:r>
            <a:endParaRPr lang="en-US" dirty="0"/>
          </a:p>
        </p:txBody>
      </p:sp>
      <p:grpSp>
        <p:nvGrpSpPr>
          <p:cNvPr id="4" name="Group 9">
            <a:extLst>
              <a:ext uri="{FF2B5EF4-FFF2-40B4-BE49-F238E27FC236}">
                <a16:creationId xmlns:a16="http://schemas.microsoft.com/office/drawing/2014/main" id="{29F0627D-63C8-ACC4-D841-17D5BB1CC737}"/>
              </a:ext>
            </a:extLst>
          </p:cNvPr>
          <p:cNvGrpSpPr>
            <a:grpSpLocks/>
          </p:cNvGrpSpPr>
          <p:nvPr/>
        </p:nvGrpSpPr>
        <p:grpSpPr bwMode="auto">
          <a:xfrm>
            <a:off x="2078388" y="1543115"/>
            <a:ext cx="5740531" cy="1114425"/>
            <a:chOff x="1067" y="1026"/>
            <a:chExt cx="2440" cy="702"/>
          </a:xfrm>
        </p:grpSpPr>
        <p:sp>
          <p:nvSpPr>
            <p:cNvPr id="5" name="Rectangle 10">
              <a:extLst>
                <a:ext uri="{FF2B5EF4-FFF2-40B4-BE49-F238E27FC236}">
                  <a16:creationId xmlns:a16="http://schemas.microsoft.com/office/drawing/2014/main" id="{8AD58DFC-ACC2-972E-D1BA-43772DD38FCE}"/>
                </a:ext>
              </a:extLst>
            </p:cNvPr>
            <p:cNvSpPr>
              <a:spLocks noChangeArrowheads="1"/>
            </p:cNvSpPr>
            <p:nvPr/>
          </p:nvSpPr>
          <p:spPr bwMode="auto">
            <a:xfrm>
              <a:off x="1067" y="1026"/>
              <a:ext cx="2440" cy="702"/>
            </a:xfrm>
            <a:prstGeom prst="rect">
              <a:avLst/>
            </a:prstGeom>
            <a:gradFill rotWithShape="0">
              <a:gsLst>
                <a:gs pos="0">
                  <a:srgbClr val="336699"/>
                </a:gs>
                <a:gs pos="100000">
                  <a:srgbClr val="003366"/>
                </a:gs>
              </a:gsLst>
              <a:lin ang="2700000" scaled="1"/>
            </a:gradFill>
            <a:ln>
              <a:noFill/>
            </a:ln>
            <a:effectLst>
              <a:outerShdw dist="53882" dir="2700000" algn="ctr" rotWithShape="0">
                <a:srgbClr val="B2B2B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altLang="en-US" sz="2400" b="1" i="0" u="none" strike="noStrike" kern="0" cap="none" spc="0" normalizeH="0" baseline="0" noProof="0" dirty="0">
                <a:ln>
                  <a:noFill/>
                </a:ln>
                <a:solidFill>
                  <a:srgbClr val="000000"/>
                </a:solidFill>
                <a:effectLst/>
                <a:uLnTx/>
                <a:uFillTx/>
                <a:latin typeface="Times" panose="02020603050405020304" pitchFamily="18" charset="0"/>
              </a:endParaRPr>
            </a:p>
          </p:txBody>
        </p:sp>
        <p:sp>
          <p:nvSpPr>
            <p:cNvPr id="6" name="Rectangle 11">
              <a:extLst>
                <a:ext uri="{FF2B5EF4-FFF2-40B4-BE49-F238E27FC236}">
                  <a16:creationId xmlns:a16="http://schemas.microsoft.com/office/drawing/2014/main" id="{FB454B2A-03EF-F4BB-8BBF-AABBF488D32A}"/>
                </a:ext>
              </a:extLst>
            </p:cNvPr>
            <p:cNvSpPr>
              <a:spLocks noChangeArrowheads="1"/>
            </p:cNvSpPr>
            <p:nvPr/>
          </p:nvSpPr>
          <p:spPr bwMode="auto">
            <a:xfrm>
              <a:off x="1169" y="1214"/>
              <a:ext cx="93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2400" b="0" i="1" u="none" strike="noStrike" kern="0" cap="none" spc="0" normalizeH="0" baseline="0" noProof="0" dirty="0">
                  <a:ln>
                    <a:noFill/>
                  </a:ln>
                  <a:solidFill>
                    <a:srgbClr val="FFFFFF"/>
                  </a:solidFill>
                  <a:effectLst/>
                  <a:uLnTx/>
                  <a:uFillTx/>
                  <a:latin typeface="Arial Black" panose="020B0A04020102020204" pitchFamily="34" charset="0"/>
                </a:rPr>
                <a:t>ROI Ratio = </a:t>
              </a:r>
            </a:p>
          </p:txBody>
        </p:sp>
        <p:sp>
          <p:nvSpPr>
            <p:cNvPr id="7" name="Rectangle 12">
              <a:extLst>
                <a:ext uri="{FF2B5EF4-FFF2-40B4-BE49-F238E27FC236}">
                  <a16:creationId xmlns:a16="http://schemas.microsoft.com/office/drawing/2014/main" id="{0D6B3E1A-BD6A-6AD6-AB93-A59CBBDD9F92}"/>
                </a:ext>
              </a:extLst>
            </p:cNvPr>
            <p:cNvSpPr>
              <a:spLocks noChangeArrowheads="1"/>
            </p:cNvSpPr>
            <p:nvPr/>
          </p:nvSpPr>
          <p:spPr bwMode="auto">
            <a:xfrm>
              <a:off x="2088" y="1094"/>
              <a:ext cx="1051"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i="1" u="none" strike="noStrike" kern="0" cap="none" spc="0" normalizeH="0" baseline="0" noProof="0" dirty="0">
                  <a:ln>
                    <a:noFill/>
                  </a:ln>
                  <a:solidFill>
                    <a:schemeClr val="bg1"/>
                  </a:solidFill>
                  <a:effectLst/>
                  <a:uLnTx/>
                  <a:uFillTx/>
                  <a:latin typeface="Arial Black" panose="020B0A04020102020204" pitchFamily="34" charset="0"/>
                </a:rPr>
                <a:t>Option 1 Cost</a:t>
              </a:r>
            </a:p>
          </p:txBody>
        </p:sp>
        <p:sp>
          <p:nvSpPr>
            <p:cNvPr id="8" name="Line 13">
              <a:extLst>
                <a:ext uri="{FF2B5EF4-FFF2-40B4-BE49-F238E27FC236}">
                  <a16:creationId xmlns:a16="http://schemas.microsoft.com/office/drawing/2014/main" id="{9E3B937E-6AA7-A223-C334-18100346B6D9}"/>
                </a:ext>
              </a:extLst>
            </p:cNvPr>
            <p:cNvSpPr>
              <a:spLocks noChangeShapeType="1"/>
            </p:cNvSpPr>
            <p:nvPr/>
          </p:nvSpPr>
          <p:spPr bwMode="auto">
            <a:xfrm>
              <a:off x="2149" y="1371"/>
              <a:ext cx="989" cy="6"/>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000000"/>
                </a:solidFill>
                <a:effectLst/>
                <a:uLnTx/>
                <a:uFillTx/>
                <a:latin typeface="Times" panose="02020603050405020304" pitchFamily="18" charset="0"/>
              </a:endParaRPr>
            </a:p>
          </p:txBody>
        </p:sp>
        <p:sp>
          <p:nvSpPr>
            <p:cNvPr id="9" name="Rectangle 14">
              <a:extLst>
                <a:ext uri="{FF2B5EF4-FFF2-40B4-BE49-F238E27FC236}">
                  <a16:creationId xmlns:a16="http://schemas.microsoft.com/office/drawing/2014/main" id="{39E2B6FB-6FE7-D025-98DB-B92877BCF1CA}"/>
                </a:ext>
              </a:extLst>
            </p:cNvPr>
            <p:cNvSpPr>
              <a:spLocks noChangeArrowheads="1"/>
            </p:cNvSpPr>
            <p:nvPr/>
          </p:nvSpPr>
          <p:spPr bwMode="auto">
            <a:xfrm>
              <a:off x="2087" y="1390"/>
              <a:ext cx="1051"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lvl1pPr>
                <a:defRPr sz="2400" b="1">
                  <a:solidFill>
                    <a:schemeClr val="tx1"/>
                  </a:solidFill>
                  <a:latin typeface="Times" panose="02020603050405020304" pitchFamily="18" charset="0"/>
                </a:defRPr>
              </a:lvl1pPr>
              <a:lvl2pPr marL="742950" indent="-285750">
                <a:defRPr sz="2400" b="1">
                  <a:solidFill>
                    <a:schemeClr val="tx1"/>
                  </a:solidFill>
                  <a:latin typeface="Times" panose="02020603050405020304" pitchFamily="18" charset="0"/>
                </a:defRPr>
              </a:lvl2pPr>
              <a:lvl3pPr marL="1143000" indent="-228600">
                <a:defRPr sz="2400" b="1">
                  <a:solidFill>
                    <a:schemeClr val="tx1"/>
                  </a:solidFill>
                  <a:latin typeface="Times" panose="02020603050405020304" pitchFamily="18" charset="0"/>
                </a:defRPr>
              </a:lvl3pPr>
              <a:lvl4pPr marL="1600200" indent="-228600">
                <a:defRPr sz="2400" b="1">
                  <a:solidFill>
                    <a:schemeClr val="tx1"/>
                  </a:solidFill>
                  <a:latin typeface="Times" panose="02020603050405020304" pitchFamily="18" charset="0"/>
                </a:defRPr>
              </a:lvl4pPr>
              <a:lvl5pPr marL="2057400" indent="-228600">
                <a:defRPr sz="2400" b="1">
                  <a:solidFill>
                    <a:schemeClr val="tx1"/>
                  </a:solidFill>
                  <a:latin typeface="Times" panose="02020603050405020304" pitchFamily="18" charset="0"/>
                </a:defRPr>
              </a:lvl5pPr>
              <a:lvl6pPr marL="2514600" indent="-228600" eaLnBrk="0" fontAlgn="base" hangingPunct="0">
                <a:spcBef>
                  <a:spcPct val="0"/>
                </a:spcBef>
                <a:spcAft>
                  <a:spcPct val="0"/>
                </a:spcAft>
                <a:defRPr sz="2400" b="1">
                  <a:solidFill>
                    <a:schemeClr val="tx1"/>
                  </a:solidFill>
                  <a:latin typeface="Times" panose="02020603050405020304" pitchFamily="18" charset="0"/>
                </a:defRPr>
              </a:lvl6pPr>
              <a:lvl7pPr marL="2971800" indent="-228600" eaLnBrk="0" fontAlgn="base" hangingPunct="0">
                <a:spcBef>
                  <a:spcPct val="0"/>
                </a:spcBef>
                <a:spcAft>
                  <a:spcPct val="0"/>
                </a:spcAft>
                <a:defRPr sz="2400" b="1">
                  <a:solidFill>
                    <a:schemeClr val="tx1"/>
                  </a:solidFill>
                  <a:latin typeface="Times" panose="02020603050405020304" pitchFamily="18" charset="0"/>
                </a:defRPr>
              </a:lvl7pPr>
              <a:lvl8pPr marL="3429000" indent="-228600" eaLnBrk="0" fontAlgn="base" hangingPunct="0">
                <a:spcBef>
                  <a:spcPct val="0"/>
                </a:spcBef>
                <a:spcAft>
                  <a:spcPct val="0"/>
                </a:spcAft>
                <a:defRPr sz="2400" b="1">
                  <a:solidFill>
                    <a:schemeClr val="tx1"/>
                  </a:solidFill>
                  <a:latin typeface="Times" panose="02020603050405020304" pitchFamily="18" charset="0"/>
                </a:defRPr>
              </a:lvl8pPr>
              <a:lvl9pPr marL="3886200" indent="-228600" eaLnBrk="0" fontAlgn="base" hangingPunct="0">
                <a:spcBef>
                  <a:spcPct val="0"/>
                </a:spcBef>
                <a:spcAft>
                  <a:spcPct val="0"/>
                </a:spcAft>
                <a:defRPr sz="2400" b="1">
                  <a:solidFill>
                    <a:schemeClr val="tx1"/>
                  </a:solidFill>
                  <a:latin typeface="Times" panose="02020603050405020304" pitchFamily="18"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en-US" sz="2400" i="1" u="none" strike="noStrike" kern="0" cap="none" spc="0" normalizeH="0" baseline="0" noProof="0" dirty="0">
                  <a:ln>
                    <a:noFill/>
                  </a:ln>
                  <a:solidFill>
                    <a:schemeClr val="bg1"/>
                  </a:solidFill>
                  <a:effectLst/>
                  <a:uLnTx/>
                  <a:uFillTx/>
                  <a:latin typeface="Arial Black" panose="020B0A04020102020204" pitchFamily="34" charset="0"/>
                </a:rPr>
                <a:t>Option 2 Cost</a:t>
              </a:r>
            </a:p>
          </p:txBody>
        </p:sp>
      </p:grpSp>
      <p:sp>
        <p:nvSpPr>
          <p:cNvPr id="10" name="TextBox 9">
            <a:extLst>
              <a:ext uri="{FF2B5EF4-FFF2-40B4-BE49-F238E27FC236}">
                <a16:creationId xmlns:a16="http://schemas.microsoft.com/office/drawing/2014/main" id="{E719D63F-9859-6314-C500-FB5C7CFF7E52}"/>
              </a:ext>
            </a:extLst>
          </p:cNvPr>
          <p:cNvSpPr txBox="1"/>
          <p:nvPr/>
        </p:nvSpPr>
        <p:spPr>
          <a:xfrm>
            <a:off x="1831858" y="4668555"/>
            <a:ext cx="1269639" cy="830997"/>
          </a:xfrm>
          <a:prstGeom prst="rect">
            <a:avLst/>
          </a:prstGeom>
          <a:noFill/>
        </p:spPr>
        <p:txBody>
          <a:bodyPr wrap="square" rtlCol="0">
            <a:spAutoFit/>
          </a:bodyPr>
          <a:lstStyle/>
          <a:p>
            <a:r>
              <a:rPr lang="en-US" sz="2400" dirty="0">
                <a:latin typeface="Arial Narrow" panose="020B0606020202030204" pitchFamily="34" charset="0"/>
              </a:rPr>
              <a:t>$3.95M</a:t>
            </a:r>
          </a:p>
          <a:p>
            <a:r>
              <a:rPr lang="en-US" sz="2400" dirty="0">
                <a:latin typeface="Arial Narrow" panose="020B0606020202030204" pitchFamily="34" charset="0"/>
              </a:rPr>
              <a:t>$3.645M</a:t>
            </a:r>
          </a:p>
        </p:txBody>
      </p:sp>
      <p:sp>
        <p:nvSpPr>
          <p:cNvPr id="11" name="TextBox 10">
            <a:extLst>
              <a:ext uri="{FF2B5EF4-FFF2-40B4-BE49-F238E27FC236}">
                <a16:creationId xmlns:a16="http://schemas.microsoft.com/office/drawing/2014/main" id="{05911749-F9E0-5EE9-3D27-4AF87A830A7D}"/>
              </a:ext>
            </a:extLst>
          </p:cNvPr>
          <p:cNvSpPr txBox="1"/>
          <p:nvPr/>
        </p:nvSpPr>
        <p:spPr>
          <a:xfrm>
            <a:off x="3333415" y="4853220"/>
            <a:ext cx="1615239" cy="461665"/>
          </a:xfrm>
          <a:prstGeom prst="rect">
            <a:avLst/>
          </a:prstGeom>
          <a:noFill/>
        </p:spPr>
        <p:txBody>
          <a:bodyPr wrap="square" rtlCol="0" anchor="ctr">
            <a:spAutoFit/>
          </a:bodyPr>
          <a:lstStyle/>
          <a:p>
            <a:r>
              <a:rPr lang="en-US" sz="2400" dirty="0">
                <a:latin typeface="Arial Narrow" panose="020B0606020202030204" pitchFamily="34" charset="0"/>
              </a:rPr>
              <a:t>=  1.084</a:t>
            </a:r>
          </a:p>
        </p:txBody>
      </p:sp>
      <p:sp>
        <p:nvSpPr>
          <p:cNvPr id="12" name="Line 16">
            <a:extLst>
              <a:ext uri="{FF2B5EF4-FFF2-40B4-BE49-F238E27FC236}">
                <a16:creationId xmlns:a16="http://schemas.microsoft.com/office/drawing/2014/main" id="{EF7F8F8F-D8F9-8A5D-B5DC-9F98E4EF7D13}"/>
              </a:ext>
            </a:extLst>
          </p:cNvPr>
          <p:cNvSpPr>
            <a:spLocks noChangeShapeType="1"/>
          </p:cNvSpPr>
          <p:nvPr/>
        </p:nvSpPr>
        <p:spPr bwMode="auto">
          <a:xfrm flipV="1">
            <a:off x="1778286" y="5084053"/>
            <a:ext cx="1110125" cy="11099"/>
          </a:xfrm>
          <a:prstGeom prst="line">
            <a:avLst/>
          </a:prstGeom>
          <a:noFill/>
          <a:ln w="19050">
            <a:solidFill>
              <a:srgbClr val="33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400" b="1">
              <a:solidFill>
                <a:srgbClr val="000000"/>
              </a:solidFill>
              <a:latin typeface="Times" panose="02020603050405020304" pitchFamily="18" charset="0"/>
            </a:endParaRPr>
          </a:p>
        </p:txBody>
      </p:sp>
      <p:sp>
        <p:nvSpPr>
          <p:cNvPr id="13" name="TextBox 12">
            <a:extLst>
              <a:ext uri="{FF2B5EF4-FFF2-40B4-BE49-F238E27FC236}">
                <a16:creationId xmlns:a16="http://schemas.microsoft.com/office/drawing/2014/main" id="{D3ABB985-0A0D-E928-1765-4D1C6BFB6FFD}"/>
              </a:ext>
            </a:extLst>
          </p:cNvPr>
          <p:cNvSpPr txBox="1"/>
          <p:nvPr/>
        </p:nvSpPr>
        <p:spPr>
          <a:xfrm>
            <a:off x="5403986" y="6563440"/>
            <a:ext cx="2202847" cy="246221"/>
          </a:xfrm>
          <a:prstGeom prst="rect">
            <a:avLst/>
          </a:prstGeom>
          <a:noFill/>
        </p:spPr>
        <p:txBody>
          <a:bodyPr wrap="none" rtlCol="0">
            <a:spAutoFit/>
          </a:bodyPr>
          <a:lstStyle/>
          <a:p>
            <a:r>
              <a:rPr lang="en-US" sz="1000" dirty="0"/>
              <a:t>O&amp;M: Operations and Maintenance </a:t>
            </a:r>
          </a:p>
        </p:txBody>
      </p:sp>
    </p:spTree>
    <p:extLst>
      <p:ext uri="{BB962C8B-B14F-4D97-AF65-F5344CB8AC3E}">
        <p14:creationId xmlns:p14="http://schemas.microsoft.com/office/powerpoint/2010/main" val="3374004348"/>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5757</TotalTime>
  <Words>7892</Words>
  <Application>Microsoft Office PowerPoint</Application>
  <PresentationFormat>Widescreen</PresentationFormat>
  <Paragraphs>719</Paragraphs>
  <Slides>59</Slides>
  <Notes>1</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76" baseType="lpstr">
      <vt:lpstr>Apple Color Emoji</vt:lpstr>
      <vt:lpstr>Aptos</vt:lpstr>
      <vt:lpstr>Aptos Narrow</vt:lpstr>
      <vt:lpstr>Arial</vt:lpstr>
      <vt:lpstr>Arial Black</vt:lpstr>
      <vt:lpstr>Arial Narrow</vt:lpstr>
      <vt:lpstr>Calibri</vt:lpstr>
      <vt:lpstr>Cambria Math</vt:lpstr>
      <vt:lpstr>Roboto-Bold</vt:lpstr>
      <vt:lpstr>Roboto-Light</vt:lpstr>
      <vt:lpstr>Tahoma</vt:lpstr>
      <vt:lpstr>Times</vt:lpstr>
      <vt:lpstr>Times New Roman</vt:lpstr>
      <vt:lpstr>Wingdings</vt:lpstr>
      <vt:lpstr>Blends</vt:lpstr>
      <vt:lpstr>Clip</vt:lpstr>
      <vt:lpstr>Document</vt:lpstr>
      <vt:lpstr>PowerPoint Presentation</vt:lpstr>
      <vt:lpstr>Return on Investment (ROI) Tutorial Learning Objectives</vt:lpstr>
      <vt:lpstr>Outline</vt:lpstr>
      <vt:lpstr>The Importance of ROI</vt:lpstr>
      <vt:lpstr>Defining ROI</vt:lpstr>
      <vt:lpstr>Classic ROI Example</vt:lpstr>
      <vt:lpstr>Classic ROI Example</vt:lpstr>
      <vt:lpstr>Comparative M&amp;S ROI</vt:lpstr>
      <vt:lpstr>Comparative M&amp;S ROI - II</vt:lpstr>
      <vt:lpstr>ROI Based Examples</vt:lpstr>
      <vt:lpstr>ROI Levels / Types</vt:lpstr>
      <vt:lpstr>What ROI is Not</vt:lpstr>
      <vt:lpstr>ROI Features that Challenge its Use in DOW M&amp;S</vt:lpstr>
      <vt:lpstr>So, What’s the Best Approach for DOW M&amp;S ROI?</vt:lpstr>
      <vt:lpstr>Overall Analytic Approach</vt:lpstr>
      <vt:lpstr>Key Dimensions of Value</vt:lpstr>
      <vt:lpstr>M&amp;S Value Varies</vt:lpstr>
      <vt:lpstr>M&amp;S Value Calculation Varies by Level</vt:lpstr>
      <vt:lpstr>M&amp;S Investment Varies by Phase - Notional</vt:lpstr>
      <vt:lpstr>The Crystal Ball - ROI of a Future System</vt:lpstr>
      <vt:lpstr>Expected Value ROI Example</vt:lpstr>
      <vt:lpstr>ROI of Future System Approach Without $</vt:lpstr>
      <vt:lpstr>USMC Example of M&amp;S Value Assessments</vt:lpstr>
      <vt:lpstr>USMC M&amp;S Cost Avoidance</vt:lpstr>
      <vt:lpstr>ROI Drivers Training Operators of Air, Land, and Sea Platforms</vt:lpstr>
      <vt:lpstr>AAW Example of M&amp;S Value Assessments</vt:lpstr>
      <vt:lpstr>Digital Twin Example</vt:lpstr>
      <vt:lpstr>Digital Twin ROI Calculations</vt:lpstr>
      <vt:lpstr>Moving Toward a Comprehensive Measure of M&amp;S Value</vt:lpstr>
      <vt:lpstr>M&amp;S ROI Metrics Methodology Overview</vt:lpstr>
      <vt:lpstr>M&amp;S ROI Metrics Methodology Components</vt:lpstr>
      <vt:lpstr>M&amp;S ROI Metrics Methodology Components</vt:lpstr>
      <vt:lpstr>M&amp;S ROI Metrics Methodology Components</vt:lpstr>
      <vt:lpstr>M&amp;S ROI Metrics Methodology Components</vt:lpstr>
      <vt:lpstr>M&amp;S ROI Metrics Methodology Components</vt:lpstr>
      <vt:lpstr>M&amp;S ROI Metrics Methodology Components</vt:lpstr>
      <vt:lpstr>M&amp;S ROI Metrics Methodology Components</vt:lpstr>
      <vt:lpstr>M&amp;S ROI Metrics Methodology Components</vt:lpstr>
      <vt:lpstr>M&amp;S ROI Metrics Methodology Components</vt:lpstr>
      <vt:lpstr>Case Study</vt:lpstr>
      <vt:lpstr>Case Study - Needs</vt:lpstr>
      <vt:lpstr>Case Study - Stakeholders</vt:lpstr>
      <vt:lpstr>Case Study – Use Cases (Alternatives) </vt:lpstr>
      <vt:lpstr>Case Study – Use Cases (Alternatives) </vt:lpstr>
      <vt:lpstr>Case Study – Use Cases (Alternatives) </vt:lpstr>
      <vt:lpstr>Case Study - Asset Identification</vt:lpstr>
      <vt:lpstr>Case Study - Cost</vt:lpstr>
      <vt:lpstr>Case Study - Cost Data - I</vt:lpstr>
      <vt:lpstr>Case Study - Cost Data - II</vt:lpstr>
      <vt:lpstr>Case Study - Results</vt:lpstr>
      <vt:lpstr>Case Study - ROI Calculations</vt:lpstr>
      <vt:lpstr>Case Study - Decision</vt:lpstr>
      <vt:lpstr>Next Steps - Background</vt:lpstr>
      <vt:lpstr>Next Steps - Actions</vt:lpstr>
      <vt:lpstr>ROI Tutorial Learning Objectives</vt:lpstr>
      <vt:lpstr>References 1 of 3</vt:lpstr>
      <vt:lpstr>References 2 of 3</vt:lpstr>
      <vt:lpstr>References 3 of 3</vt:lpstr>
      <vt:lpstr>Return on Investment (ROI) Tutorial Learning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Cooley, Ivar Oswalt, Margaret Callahan</dc:creator>
  <cp:lastModifiedBy>Tim Cooley</cp:lastModifiedBy>
  <cp:revision>115</cp:revision>
  <cp:lastPrinted>1601-01-01T00:00:00Z</cp:lastPrinted>
  <dcterms:created xsi:type="dcterms:W3CDTF">2016-03-29T15:29:36Z</dcterms:created>
  <dcterms:modified xsi:type="dcterms:W3CDTF">2025-10-09T03:34:08Z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