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76"/>
  </p:notesMasterIdLst>
  <p:handoutMasterIdLst>
    <p:handoutMasterId r:id="rId77"/>
  </p:handoutMasterIdLst>
  <p:sldIdLst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303" r:id="rId13"/>
    <p:sldId id="297" r:id="rId14"/>
    <p:sldId id="298" r:id="rId15"/>
    <p:sldId id="304" r:id="rId16"/>
    <p:sldId id="299" r:id="rId17"/>
    <p:sldId id="300" r:id="rId18"/>
    <p:sldId id="302" r:id="rId19"/>
    <p:sldId id="305" r:id="rId20"/>
    <p:sldId id="306" r:id="rId21"/>
    <p:sldId id="310" r:id="rId22"/>
    <p:sldId id="307" r:id="rId23"/>
    <p:sldId id="308" r:id="rId24"/>
    <p:sldId id="309" r:id="rId25"/>
    <p:sldId id="311" r:id="rId26"/>
    <p:sldId id="312" r:id="rId27"/>
    <p:sldId id="313" r:id="rId28"/>
    <p:sldId id="315" r:id="rId29"/>
    <p:sldId id="316" r:id="rId30"/>
    <p:sldId id="317" r:id="rId31"/>
    <p:sldId id="318" r:id="rId32"/>
    <p:sldId id="319" r:id="rId33"/>
    <p:sldId id="321" r:id="rId34"/>
    <p:sldId id="320" r:id="rId35"/>
    <p:sldId id="322" r:id="rId36"/>
    <p:sldId id="323" r:id="rId37"/>
    <p:sldId id="324" r:id="rId38"/>
    <p:sldId id="325" r:id="rId39"/>
    <p:sldId id="327" r:id="rId40"/>
    <p:sldId id="326" r:id="rId41"/>
    <p:sldId id="328" r:id="rId42"/>
    <p:sldId id="329" r:id="rId43"/>
    <p:sldId id="330" r:id="rId44"/>
    <p:sldId id="331" r:id="rId45"/>
    <p:sldId id="332" r:id="rId46"/>
    <p:sldId id="333" r:id="rId47"/>
    <p:sldId id="334" r:id="rId48"/>
    <p:sldId id="335" r:id="rId49"/>
    <p:sldId id="336" r:id="rId50"/>
    <p:sldId id="337" r:id="rId51"/>
    <p:sldId id="360" r:id="rId52"/>
    <p:sldId id="338" r:id="rId53"/>
    <p:sldId id="339" r:id="rId54"/>
    <p:sldId id="361" r:id="rId55"/>
    <p:sldId id="358" r:id="rId56"/>
    <p:sldId id="359" r:id="rId57"/>
    <p:sldId id="340" r:id="rId58"/>
    <p:sldId id="341" r:id="rId59"/>
    <p:sldId id="342" r:id="rId60"/>
    <p:sldId id="343" r:id="rId61"/>
    <p:sldId id="344" r:id="rId62"/>
    <p:sldId id="345" r:id="rId63"/>
    <p:sldId id="346" r:id="rId64"/>
    <p:sldId id="347" r:id="rId65"/>
    <p:sldId id="348" r:id="rId66"/>
    <p:sldId id="350" r:id="rId67"/>
    <p:sldId id="349" r:id="rId68"/>
    <p:sldId id="351" r:id="rId69"/>
    <p:sldId id="352" r:id="rId70"/>
    <p:sldId id="353" r:id="rId71"/>
    <p:sldId id="354" r:id="rId72"/>
    <p:sldId id="355" r:id="rId73"/>
    <p:sldId id="356" r:id="rId74"/>
    <p:sldId id="357" r:id="rId75"/>
  </p:sldIdLst>
  <p:sldSz cx="12192000" cy="6858000"/>
  <p:notesSz cx="6858000" cy="9029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9E7F4140-49A3-0444-859B-70901D3C6A6C}">
          <p14:sldIdLst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</p14:sldIdLst>
        </p14:section>
        <p14:section name="Background on Radio Frequencies" id="{4857233E-EC60-F545-8AE1-6B3459075A3D}">
          <p14:sldIdLst>
            <p14:sldId id="303"/>
            <p14:sldId id="297"/>
            <p14:sldId id="298"/>
            <p14:sldId id="304"/>
            <p14:sldId id="299"/>
            <p14:sldId id="300"/>
            <p14:sldId id="302"/>
            <p14:sldId id="305"/>
            <p14:sldId id="306"/>
          </p14:sldIdLst>
        </p14:section>
        <p14:section name="Traditional Signal Visualization" id="{A2E4D9EA-18AD-DD40-93BC-1F56D286CB25}">
          <p14:sldIdLst>
            <p14:sldId id="310"/>
            <p14:sldId id="307"/>
            <p14:sldId id="308"/>
            <p14:sldId id="309"/>
            <p14:sldId id="311"/>
            <p14:sldId id="312"/>
            <p14:sldId id="313"/>
            <p14:sldId id="315"/>
            <p14:sldId id="316"/>
            <p14:sldId id="317"/>
            <p14:sldId id="318"/>
            <p14:sldId id="319"/>
          </p14:sldIdLst>
        </p14:section>
        <p14:section name="Immersive Signal Visualization - Definition and Impact" id="{9CDA4446-F1D1-D049-8311-6AF4BEFDEFF4}">
          <p14:sldIdLst>
            <p14:sldId id="321"/>
            <p14:sldId id="320"/>
            <p14:sldId id="322"/>
            <p14:sldId id="323"/>
            <p14:sldId id="324"/>
            <p14:sldId id="325"/>
            <p14:sldId id="327"/>
            <p14:sldId id="326"/>
            <p14:sldId id="328"/>
            <p14:sldId id="329"/>
          </p14:sldIdLst>
        </p14:section>
        <p14:section name="Immersive Signal Visualization - Design and Development" id="{76034BBF-D88C-C44B-B9FF-49EAD4926561}">
          <p14:sldIdLst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60"/>
            <p14:sldId id="338"/>
            <p14:sldId id="339"/>
            <p14:sldId id="361"/>
            <p14:sldId id="358"/>
            <p14:sldId id="35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</p14:sldIdLst>
        </p14:section>
        <p14:section name="Summary and Conclusion" id="{89404FF1-7283-7A4A-9EB8-1FBAA970FF4A}">
          <p14:sldIdLst>
            <p14:sldId id="348"/>
            <p14:sldId id="350"/>
            <p14:sldId id="349"/>
            <p14:sldId id="351"/>
            <p14:sldId id="352"/>
            <p14:sldId id="353"/>
            <p14:sldId id="354"/>
            <p14:sldId id="355"/>
            <p14:sldId id="356"/>
            <p14:sldId id="3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22458A"/>
    <a:srgbClr val="2B56AB"/>
    <a:srgbClr val="0033CC"/>
    <a:srgbClr val="3366CC"/>
    <a:srgbClr val="0066CC"/>
    <a:srgbClr val="F77B0B"/>
    <a:srgbClr val="B2F50B"/>
    <a:srgbClr val="F88C2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55" autoAdjust="0"/>
    <p:restoredTop sz="94634" autoAdjust="0"/>
  </p:normalViewPr>
  <p:slideViewPr>
    <p:cSldViewPr snapToGrid="0">
      <p:cViewPr>
        <p:scale>
          <a:sx n="140" d="100"/>
          <a:sy n="140" d="100"/>
        </p:scale>
        <p:origin x="144" y="-2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76275"/>
            <a:ext cx="6019800" cy="338613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74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48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22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44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533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02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61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38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02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252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126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0505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788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0566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31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200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2716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7684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403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117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9088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49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1707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38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7551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39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956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6913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987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4605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2471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6560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45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5579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7979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756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F4403B-3F87-4030-8550-E267CDE9EB2B}" type="slidenum">
              <a:rPr lang="en-US" smtClean="0">
                <a:solidFill>
                  <a:srgbClr val="000000"/>
                </a:solidFill>
              </a:rPr>
              <a:pPr eaLnBrk="1" hangingPunct="1"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031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48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4994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49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409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50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3846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F2F6F-7176-C74F-DFB7-ED7386C06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0D53A4F7-F149-0C86-709A-57CFB2F5F3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BB3F0150-E210-87BB-D0A3-E16B60F10B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5575836D-65F3-96A5-F076-2C99D03171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51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969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52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1962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53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9660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54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293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9834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56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450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57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82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12A21E6-5C60-42F8-91DE-051020DEA9BD}" type="slidenum">
              <a:rPr lang="en-US" smtClean="0">
                <a:solidFill>
                  <a:srgbClr val="000000"/>
                </a:solidFill>
              </a:rPr>
              <a:pPr eaLnBrk="1" hangingPunct="1"/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0916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58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124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59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4645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60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494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61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09508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62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66428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63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45843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64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3505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65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413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66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18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67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401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3392AFB-6AC0-475F-AF59-BAF8DB7E228C}" type="slidenum">
              <a:rPr lang="en-US" smtClean="0">
                <a:solidFill>
                  <a:srgbClr val="000000"/>
                </a:solidFill>
              </a:rPr>
              <a:pPr eaLnBrk="1" hangingPunct="1"/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908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68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34140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69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6100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70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12833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71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714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9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33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060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29" name="Picture 28" descr="Text, logo&#10;&#10;Description automatically generated">
            <a:extLst>
              <a:ext uri="{FF2B5EF4-FFF2-40B4-BE49-F238E27FC236}">
                <a16:creationId xmlns:a16="http://schemas.microsoft.com/office/drawing/2014/main" id="{1268F2DD-8B4A-B745-B423-049FE70168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71281"/>
            <a:ext cx="1094689" cy="438303"/>
          </a:xfrm>
          <a:prstGeom prst="rect">
            <a:avLst/>
          </a:prstGeom>
        </p:spPr>
      </p:pic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8FAAA619-D59D-024E-83F2-04B759B3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63CD88B-3D8E-5930-8860-B89DE42D2953}"/>
              </a:ext>
            </a:extLst>
          </p:cNvPr>
          <p:cNvCxnSpPr/>
          <p:nvPr userDrawn="1"/>
        </p:nvCxnSpPr>
        <p:spPr bwMode="auto">
          <a:xfrm>
            <a:off x="0" y="1370521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33F177E-FD1D-3429-0967-6E06802473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-16800"/>
            <a:ext cx="12207240" cy="13681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3790B48-04B0-C7FD-F0C1-BEFEA9C62337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5A881C-A917-6498-85C6-F1C8BEBFFF0A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6AF24A-A2C7-4537-ED5B-1FB8F20C8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2007856-D53C-82C6-78C1-CE86F095E76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r="90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84124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4890211"/>
          </a:xfrm>
        </p:spPr>
        <p:txBody>
          <a:bodyPr/>
          <a:lstStyle>
            <a:lvl1pPr>
              <a:buClr>
                <a:schemeClr val="tx1"/>
              </a:buClr>
              <a:defRPr sz="28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4pPr>
            <a:lvl5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32800" y="6477001"/>
            <a:ext cx="2844800" cy="24447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623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219" y="1"/>
            <a:ext cx="7416800" cy="83393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097300"/>
            <a:ext cx="5361517" cy="4114800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2718" y="1097300"/>
            <a:ext cx="5363633" cy="4114800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defRPr sz="1600">
                <a:latin typeface="Arial Narrow" pitchFamily="34" charset="0"/>
              </a:defRPr>
            </a:lvl4pPr>
            <a:lvl5pPr>
              <a:defRPr sz="1600">
                <a:latin typeface="Arial Narrow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32800" y="6477001"/>
            <a:ext cx="2844800" cy="24447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52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477001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2133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17" name="Picture 16" descr="Text, logo&#10;&#10;Description automatically generated">
            <a:extLst>
              <a:ext uri="{FF2B5EF4-FFF2-40B4-BE49-F238E27FC236}">
                <a16:creationId xmlns:a16="http://schemas.microsoft.com/office/drawing/2014/main" id="{54782887-490E-0144-831D-68E3D84E5E2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29B4E3-77EA-8607-736D-5A7B3EC41EC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l="208" r="208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D750FDE-2C1F-0237-67D9-0E156FC60F2F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65A0FB-53D2-D257-9A2D-FF80A7CD33CE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A85FD3-3D3E-319A-77BE-25186D06B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DBDE676-EE96-D8BE-61A7-D8B05F2F3BA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r="90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gif"/><Relationship Id="rId9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gif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7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jpe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jpeg"/><Relationship Id="rId10" Type="http://schemas.openxmlformats.org/officeDocument/2006/relationships/image" Target="../media/image117.png"/><Relationship Id="rId4" Type="http://schemas.openxmlformats.org/officeDocument/2006/relationships/image" Target="../media/image111.jpeg"/><Relationship Id="rId9" Type="http://schemas.openxmlformats.org/officeDocument/2006/relationships/image" Target="../media/image11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gif"/><Relationship Id="rId5" Type="http://schemas.openxmlformats.org/officeDocument/2006/relationships/image" Target="../media/image122.png"/><Relationship Id="rId4" Type="http://schemas.openxmlformats.org/officeDocument/2006/relationships/image" Target="../media/image121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s://play.google.com/store/apps/details?id=com.ken.arsensor&amp;hl=en_US&amp;gl=US" TargetMode="External"/><Relationship Id="rId13" Type="http://schemas.openxmlformats.org/officeDocument/2006/relationships/hyperlink" Target="https://bloomstaxonomy.net/" TargetMode="External"/><Relationship Id="rId3" Type="http://schemas.openxmlformats.org/officeDocument/2006/relationships/hyperlink" Target="https://airbusus.com/laser-communication/" TargetMode="External"/><Relationship Id="rId7" Type="http://schemas.openxmlformats.org/officeDocument/2006/relationships/hyperlink" Target="https://antennatestlab.com/antenna-education-tutorials/what-is-an-anechoic-chamber" TargetMode="External"/><Relationship Id="rId12" Type="http://schemas.openxmlformats.org/officeDocument/2006/relationships/hyperlink" Target="https://www.baesystems.com/en/product/unmanned-sigint-electronic-warfare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altium.com/subscription" TargetMode="External"/><Relationship Id="rId11" Type="http://schemas.openxmlformats.org/officeDocument/2006/relationships/hyperlink" Target="https://www.sciencedirect.com/science/article/pii/S0736585321001672" TargetMode="External"/><Relationship Id="rId5" Type="http://schemas.openxmlformats.org/officeDocument/2006/relationships/hyperlink" Target="https://iopscience.iop.org/article/10.1088/1755-1315/322/1/012002/pdf" TargetMode="External"/><Relationship Id="rId10" Type="http://schemas.openxmlformats.org/officeDocument/2006/relationships/hyperlink" Target="https://www.army.mil/article/254005/synthetic_training_environment_offers_multi_dimensional_combat_preparation" TargetMode="External"/><Relationship Id="rId4" Type="http://schemas.openxmlformats.org/officeDocument/2006/relationships/hyperlink" Target="https://medium.com/tempo-automation/improve-radio-range-by-lowering-emi-dac7135f77f9" TargetMode="External"/><Relationship Id="rId9" Type="http://schemas.openxmlformats.org/officeDocument/2006/relationships/hyperlink" Target="https://apps.apple.com/us/app/ar-wave-visualization-of-wifi/id1470866212" TargetMode="External"/><Relationship Id="rId14" Type="http://schemas.openxmlformats.org/officeDocument/2006/relationships/hyperlink" Target="https://frontiercomputercorp.com/specifying-the-right-antenna/" TargetMode="Externa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iehs.nih.gov/health/topics/agents/emf/index.cfm" TargetMode="External"/><Relationship Id="rId13" Type="http://schemas.openxmlformats.org/officeDocument/2006/relationships/hyperlink" Target="https://terasense.com/terahertz-technology/radio-frequency-bands/" TargetMode="External"/><Relationship Id="rId3" Type="http://schemas.openxmlformats.org/officeDocument/2006/relationships/hyperlink" Target="https://housetechlab.com/difference-between-spectrum-analyzer-and-oscilloscope/" TargetMode="External"/><Relationship Id="rId7" Type="http://schemas.openxmlformats.org/officeDocument/2006/relationships/hyperlink" Target="https://www.nbcnews.com/tech/innovation/app-visualizes-radio-waves-cell-towers-satellites-around-you-n469781" TargetMode="External"/><Relationship Id="rId12" Type="http://schemas.openxmlformats.org/officeDocument/2006/relationships/hyperlink" Target="https://militaryembedded.com/radar-ew/test/lvc-demonstration-completed-by-rockwell-collins-in-france-u-k-and-u-s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mckinsey.com/industries/technology-media-and-telecommunications/our-insights/the-road-to-5g-the-inevitable-growth-of-infrastructure-cost" TargetMode="External"/><Relationship Id="rId11" Type="http://schemas.openxmlformats.org/officeDocument/2006/relationships/hyperlink" Target="https://www.rfpage.com/what-are-radio-frequency-bands-and-its-uses/" TargetMode="External"/><Relationship Id="rId5" Type="http://schemas.openxmlformats.org/officeDocument/2006/relationships/hyperlink" Target="https://www.mdpi.com/1424-8220/20/3/690/htm" TargetMode="External"/><Relationship Id="rId10" Type="http://schemas.openxmlformats.org/officeDocument/2006/relationships/hyperlink" Target="https://blog.ui.com/2018/12/11/introducing-wifiman/" TargetMode="External"/><Relationship Id="rId4" Type="http://schemas.openxmlformats.org/officeDocument/2006/relationships/hyperlink" Target="https://info.ibwave.com/augmented-reality/" TargetMode="External"/><Relationship Id="rId9" Type="http://schemas.openxmlformats.org/officeDocument/2006/relationships/hyperlink" Target="https://www.ntia.doc.gov/files/ntia/publications/january_2016_spectrum_wall_chart.pdf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n_instructor_at_the_Defence_NBC_Centre_operates_the_Manportable_Chemical_Agent_Detector_MOD_45148143.jpg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3.weforum.org/docs/WEF_Immersive_Media_Technologies_2022.pdf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mailto:jad@badvr.com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suzanne@badvr.co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Signal Modeling: From Spectrum Analyzers</a:t>
            </a:r>
          </a:p>
          <a:p>
            <a:r>
              <a:rPr lang="en-US" sz="3000" dirty="0"/>
              <a:t>to Mixed Reality – Topic #25T65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623862" y="4437948"/>
            <a:ext cx="8478838" cy="1934127"/>
          </a:xfrm>
        </p:spPr>
        <p:txBody>
          <a:bodyPr/>
          <a:lstStyle/>
          <a:p>
            <a:r>
              <a:rPr lang="en-US" sz="2600" dirty="0">
                <a:latin typeface="Arial Narrow" pitchFamily="34" charset="0"/>
              </a:rPr>
              <a:t>Jad Meouchy, BadVR, Inc.</a:t>
            </a:r>
          </a:p>
          <a:p>
            <a:r>
              <a:rPr lang="en-US" sz="2600" dirty="0">
                <a:latin typeface="Arial Narrow" pitchFamily="34" charset="0"/>
              </a:rPr>
              <a:t>Suzanne Borders, BadVR, Inc.</a:t>
            </a:r>
          </a:p>
        </p:txBody>
      </p:sp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Introducing The Spectrum</a:t>
            </a:r>
          </a:p>
        </p:txBody>
      </p:sp>
      <p:sp>
        <p:nvSpPr>
          <p:cNvPr id="7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DD6CA1EF-BA3A-0E6A-8268-6C1B2B1388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1"/>
          <a:stretch/>
        </p:blipFill>
        <p:spPr bwMode="auto">
          <a:xfrm>
            <a:off x="1268439" y="2113005"/>
            <a:ext cx="9672584" cy="400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0EDF325-0D90-D438-65D0-34E2E66917F0}"/>
              </a:ext>
            </a:extLst>
          </p:cNvPr>
          <p:cNvSpPr txBox="1">
            <a:spLocks/>
          </p:cNvSpPr>
          <p:nvPr/>
        </p:nvSpPr>
        <p:spPr bwMode="auto">
          <a:xfrm>
            <a:off x="2387600" y="1202635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en-US" sz="35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Electromagnetic Spectrum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E21DB7-1E3B-2464-32A4-7B5F8D710CD4}"/>
              </a:ext>
            </a:extLst>
          </p:cNvPr>
          <p:cNvSpPr txBox="1"/>
          <p:nvPr/>
        </p:nvSpPr>
        <p:spPr>
          <a:xfrm>
            <a:off x="794106" y="5424615"/>
            <a:ext cx="5293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Hz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ACBC58-0FCE-D3A4-052E-EDCFEDA2727F}"/>
              </a:ext>
            </a:extLst>
          </p:cNvPr>
          <p:cNvSpPr txBox="1"/>
          <p:nvPr/>
        </p:nvSpPr>
        <p:spPr>
          <a:xfrm>
            <a:off x="10668159" y="5424615"/>
            <a:ext cx="5293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Hz</a:t>
            </a:r>
          </a:p>
        </p:txBody>
      </p:sp>
    </p:spTree>
    <p:extLst>
      <p:ext uri="{BB962C8B-B14F-4D97-AF65-F5344CB8AC3E}">
        <p14:creationId xmlns:p14="http://schemas.microsoft.com/office/powerpoint/2010/main" val="61743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drumroll.wav"/>
          </p:stSnd>
        </p:sndAc>
      </p:transition>
    </mc:Choice>
    <mc:Fallback xmlns="">
      <p:transition>
        <p:sndAc>
          <p:stSnd>
            <p:snd r:embed="rId5" name="drumroll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Radio Frequencies</a:t>
            </a:r>
          </a:p>
        </p:txBody>
      </p:sp>
      <p:sp>
        <p:nvSpPr>
          <p:cNvPr id="127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E9660550-934E-7E4A-8942-3B9BC5BC8C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t="23866"/>
          <a:stretch/>
        </p:blipFill>
        <p:spPr bwMode="auto">
          <a:xfrm>
            <a:off x="607351" y="869127"/>
            <a:ext cx="3048001" cy="121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AA19F8-CAA8-CD66-93DA-05CB9D814511}"/>
              </a:ext>
            </a:extLst>
          </p:cNvPr>
          <p:cNvSpPr/>
          <p:nvPr/>
        </p:nvSpPr>
        <p:spPr bwMode="auto">
          <a:xfrm>
            <a:off x="607350" y="992952"/>
            <a:ext cx="1050000" cy="104982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4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3D09B417-F696-F0E7-FD0E-AAFBC6B20B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"/>
          <a:stretch/>
        </p:blipFill>
        <p:spPr>
          <a:xfrm>
            <a:off x="1939839" y="2427863"/>
            <a:ext cx="7577253" cy="370182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3C5076C-CF28-ACA7-1546-89399E5D8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55596" y="2162776"/>
            <a:ext cx="9760086" cy="397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5CCE5E-6F42-54C6-2ADC-F913A23272E9}"/>
              </a:ext>
            </a:extLst>
          </p:cNvPr>
          <p:cNvCxnSpPr>
            <a:cxnSpLocks/>
            <a:stCxn id="3" idx="2"/>
          </p:cNvCxnSpPr>
          <p:nvPr/>
        </p:nvCxnSpPr>
        <p:spPr bwMode="auto">
          <a:xfrm>
            <a:off x="1132350" y="2042781"/>
            <a:ext cx="263902" cy="39460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526792-A5B5-8963-5E4F-C0390904F641}"/>
              </a:ext>
            </a:extLst>
          </p:cNvPr>
          <p:cNvCxnSpPr>
            <a:cxnSpLocks/>
            <a:stCxn id="3" idx="2"/>
          </p:cNvCxnSpPr>
          <p:nvPr/>
        </p:nvCxnSpPr>
        <p:spPr bwMode="auto">
          <a:xfrm>
            <a:off x="1132350" y="2042781"/>
            <a:ext cx="565661" cy="28843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D3102FD-9840-AE66-BC09-7BA237DF6994}"/>
              </a:ext>
            </a:extLst>
          </p:cNvPr>
          <p:cNvSpPr txBox="1"/>
          <p:nvPr/>
        </p:nvSpPr>
        <p:spPr>
          <a:xfrm>
            <a:off x="183105" y="6135504"/>
            <a:ext cx="610552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 b="1">
                <a:solidFill>
                  <a:srgbClr val="22458A"/>
                </a:solidFill>
              </a:defRPr>
            </a:lvl1pPr>
          </a:lstStyle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TeraSense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883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DoD Use Of Radio Spectrum</a:t>
            </a:r>
          </a:p>
        </p:txBody>
      </p:sp>
      <p:sp>
        <p:nvSpPr>
          <p:cNvPr id="127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2F061-BD9B-5625-05E8-3EC5C9C39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" b="1976"/>
          <a:stretch/>
        </p:blipFill>
        <p:spPr>
          <a:xfrm>
            <a:off x="1963215" y="930785"/>
            <a:ext cx="8265570" cy="545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06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Satellite Frequency Bands</a:t>
            </a:r>
            <a:endParaRPr lang="en-US" sz="2800" dirty="0"/>
          </a:p>
        </p:txBody>
      </p:sp>
      <p:sp>
        <p:nvSpPr>
          <p:cNvPr id="7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6F1DE3B-9B76-69F8-02A6-A80695528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77"/>
          <a:stretch/>
        </p:blipFill>
        <p:spPr bwMode="auto">
          <a:xfrm>
            <a:off x="4829175" y="1630501"/>
            <a:ext cx="6743700" cy="387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ommunication Technology | ShareTechnote">
            <a:extLst>
              <a:ext uri="{FF2B5EF4-FFF2-40B4-BE49-F238E27FC236}">
                <a16:creationId xmlns:a16="http://schemas.microsoft.com/office/drawing/2014/main" id="{7DF877A4-CD8A-8C23-D76C-640B47A73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89" y="1504950"/>
            <a:ext cx="4074011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821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0"/>
            <a:ext cx="8153400" cy="838200"/>
          </a:xfrm>
        </p:spPr>
        <p:txBody>
          <a:bodyPr/>
          <a:lstStyle/>
          <a:p>
            <a:pPr eaLnBrk="1" hangingPunct="1"/>
            <a:r>
              <a:rPr lang="en-US" dirty="0" err="1"/>
              <a:t>Starlink</a:t>
            </a:r>
            <a:r>
              <a:rPr lang="en-US" dirty="0"/>
              <a:t> Example</a:t>
            </a:r>
            <a:endParaRPr lang="en-US" sz="2800" dirty="0"/>
          </a:p>
        </p:txBody>
      </p:sp>
      <p:sp>
        <p:nvSpPr>
          <p:cNvPr id="11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2" descr="How Does Starlink Work">
            <a:extLst>
              <a:ext uri="{FF2B5EF4-FFF2-40B4-BE49-F238E27FC236}">
                <a16:creationId xmlns:a16="http://schemas.microsoft.com/office/drawing/2014/main" id="{AE34BE07-2A73-8BE5-F92E-D986FCE93E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" t="13367" r="1855" b="6077"/>
          <a:stretch/>
        </p:blipFill>
        <p:spPr bwMode="auto">
          <a:xfrm>
            <a:off x="825730" y="1187493"/>
            <a:ext cx="10540540" cy="494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591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Regulating The Spectrum</a:t>
            </a: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921C056-BF75-ACA8-3202-3D1CB31FA43B}"/>
              </a:ext>
            </a:extLst>
          </p:cNvPr>
          <p:cNvSpPr txBox="1">
            <a:spLocks/>
          </p:cNvSpPr>
          <p:nvPr/>
        </p:nvSpPr>
        <p:spPr>
          <a:xfrm>
            <a:off x="259363" y="1723675"/>
            <a:ext cx="5002513" cy="366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1200"/>
              </a:spcAft>
              <a:buFont typeface="Wingdings" charset="2"/>
              <a:buNone/>
            </a:pPr>
            <a:r>
              <a:rPr lang="en-US" sz="2600" b="1" kern="0" dirty="0">
                <a:latin typeface="Arial" panose="020B0604020202020204" pitchFamily="34" charset="0"/>
                <a:ea typeface="Roboto Black" panose="020B0604020202020204" pitchFamily="2" charset="0"/>
                <a:cs typeface="Arial" panose="020B0604020202020204" pitchFamily="34" charset="0"/>
              </a:rPr>
              <a:t>Federal Communications Commission (FCC)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Assign operating ranges for civ/mil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Certify RF-emitting devices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Prevent interference</a:t>
            </a:r>
          </a:p>
        </p:txBody>
      </p:sp>
      <p:pic>
        <p:nvPicPr>
          <p:cNvPr id="4" name="Picture 3" descr="A chart of different colored boxes&#10;&#10;Description automatically generated with medium confidence">
            <a:extLst>
              <a:ext uri="{FF2B5EF4-FFF2-40B4-BE49-F238E27FC236}">
                <a16:creationId xmlns:a16="http://schemas.microsoft.com/office/drawing/2014/main" id="{4D010B8C-F414-2B6E-D11A-58BBBB4EE4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6" t="1947" r="2697" b="7470"/>
          <a:stretch/>
        </p:blipFill>
        <p:spPr>
          <a:xfrm>
            <a:off x="5207850" y="954157"/>
            <a:ext cx="6724788" cy="527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22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+mj-lt"/>
              </a:rPr>
              <a:t>Anechoic Chambers</a:t>
            </a:r>
            <a:endParaRPr lang="en-US" dirty="0"/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272988-F808-E151-AB8F-0BDDB5F86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r="6453"/>
          <a:stretch>
            <a:fillRect/>
          </a:stretch>
        </p:blipFill>
        <p:spPr>
          <a:xfrm>
            <a:off x="457200" y="1198933"/>
            <a:ext cx="6132604" cy="4694237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B9BEE7B8-BB66-68CA-74C5-76E45B5C9A35}"/>
              </a:ext>
            </a:extLst>
          </p:cNvPr>
          <p:cNvSpPr txBox="1">
            <a:spLocks/>
          </p:cNvSpPr>
          <p:nvPr/>
        </p:nvSpPr>
        <p:spPr>
          <a:xfrm>
            <a:off x="6887935" y="1744937"/>
            <a:ext cx="4965187" cy="271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Wingdings" charset="2"/>
              <a:buNone/>
            </a:pPr>
            <a:r>
              <a:rPr lang="en-US" sz="2600" b="1" kern="0" dirty="0">
                <a:latin typeface="Arial" panose="020B0604020202020204" pitchFamily="34" charset="0"/>
                <a:cs typeface="Arial" panose="020B0604020202020204" pitchFamily="34" charset="0"/>
              </a:rPr>
              <a:t>Fully shielded room with RF-absorbing wall materials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Measure antenna gain, efficiency, and radiation pattern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Controlled evaluation of RF emission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Ensure compliance with standards</a:t>
            </a:r>
          </a:p>
        </p:txBody>
      </p:sp>
    </p:spTree>
    <p:extLst>
      <p:ext uri="{BB962C8B-B14F-4D97-AF65-F5344CB8AC3E}">
        <p14:creationId xmlns:p14="http://schemas.microsoft.com/office/powerpoint/2010/main" val="380262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Examples of Lab Testing Reports</a:t>
            </a: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558464-9C95-539E-FBCA-CF38288341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9" t="31346" r="18659"/>
          <a:stretch/>
        </p:blipFill>
        <p:spPr>
          <a:xfrm>
            <a:off x="8133876" y="1081530"/>
            <a:ext cx="3705699" cy="2204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80D3C3-B18C-F0A1-EBF8-FB83F4A2D4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48" b="6788"/>
          <a:stretch/>
        </p:blipFill>
        <p:spPr>
          <a:xfrm>
            <a:off x="8477250" y="3366404"/>
            <a:ext cx="3362325" cy="2934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8D93DB-6315-9073-7D81-D13397E02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63" y="948180"/>
            <a:ext cx="4098137" cy="5076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9B9EEF-D0AF-E4D7-F288-D628552AF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8290" y="1707149"/>
            <a:ext cx="3818960" cy="372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65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3A8C3-C4FC-BCBA-0BE6-2FA402AE0F1C}"/>
              </a:ext>
            </a:extLst>
          </p:cNvPr>
          <p:cNvSpPr txBox="1">
            <a:spLocks/>
          </p:cNvSpPr>
          <p:nvPr/>
        </p:nvSpPr>
        <p:spPr bwMode="auto">
          <a:xfrm>
            <a:off x="1924804" y="3031435"/>
            <a:ext cx="8342391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en-US" sz="4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Signal Visualization</a:t>
            </a:r>
          </a:p>
        </p:txBody>
      </p:sp>
    </p:spTree>
    <p:extLst>
      <p:ext uri="{BB962C8B-B14F-4D97-AF65-F5344CB8AC3E}">
        <p14:creationId xmlns:p14="http://schemas.microsoft.com/office/powerpoint/2010/main" val="3641314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Common Laboratory Equipment</a:t>
            </a: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7F3B7AA0-1A9B-E5D4-0733-CC244DEB2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6" y="1583585"/>
            <a:ext cx="4822947" cy="252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B0C7A127-82F4-CEC8-7FE7-57E04842D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067" y="1449286"/>
            <a:ext cx="4374047" cy="265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C7611B-0108-6DF8-B26D-4E163530CAB0}"/>
              </a:ext>
            </a:extLst>
          </p:cNvPr>
          <p:cNvSpPr txBox="1"/>
          <p:nvPr/>
        </p:nvSpPr>
        <p:spPr>
          <a:xfrm>
            <a:off x="6315928" y="3944799"/>
            <a:ext cx="443706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Spectrum Analyzer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2EE790-996D-B550-38BD-65CF254F51DA}"/>
              </a:ext>
            </a:extLst>
          </p:cNvPr>
          <p:cNvSpPr txBox="1"/>
          <p:nvPr/>
        </p:nvSpPr>
        <p:spPr>
          <a:xfrm>
            <a:off x="1439011" y="3944799"/>
            <a:ext cx="365060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Oscilloscope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8038EB-AD0A-0C6E-B06D-F24F424C07A5}"/>
              </a:ext>
            </a:extLst>
          </p:cNvPr>
          <p:cNvSpPr txBox="1"/>
          <p:nvPr/>
        </p:nvSpPr>
        <p:spPr>
          <a:xfrm>
            <a:off x="950935" y="4529574"/>
            <a:ext cx="4829755" cy="1236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Graphical indication of voltage change</a:t>
            </a:r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Plot of 1D signal over 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095E1C-C375-81A0-09C1-D5AF55CE5AE0}"/>
              </a:ext>
            </a:extLst>
          </p:cNvPr>
          <p:cNvSpPr txBox="1"/>
          <p:nvPr/>
        </p:nvSpPr>
        <p:spPr>
          <a:xfrm>
            <a:off x="6122986" y="4562367"/>
            <a:ext cx="5490945" cy="1236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Measure signal power across a frequency range</a:t>
            </a:r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Display amplitude over signal frequency</a:t>
            </a:r>
          </a:p>
        </p:txBody>
      </p:sp>
    </p:spTree>
    <p:extLst>
      <p:ext uri="{BB962C8B-B14F-4D97-AF65-F5344CB8AC3E}">
        <p14:creationId xmlns:p14="http://schemas.microsoft.com/office/powerpoint/2010/main" val="2547705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Overview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0B629E27-C5C2-2748-AD27-87CD7DE622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789951"/>
              </p:ext>
            </p:extLst>
          </p:nvPr>
        </p:nvGraphicFramePr>
        <p:xfrm>
          <a:off x="755283" y="1291240"/>
          <a:ext cx="7416800" cy="46863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30461">
                  <a:extLst>
                    <a:ext uri="{9D8B030D-6E8A-4147-A177-3AD203B41FA5}">
                      <a16:colId xmlns:a16="http://schemas.microsoft.com/office/drawing/2014/main" val="1088229044"/>
                    </a:ext>
                  </a:extLst>
                </a:gridCol>
                <a:gridCol w="5686339">
                  <a:extLst>
                    <a:ext uri="{9D8B030D-6E8A-4147-A177-3AD203B41FA5}">
                      <a16:colId xmlns:a16="http://schemas.microsoft.com/office/drawing/2014/main" val="2579665280"/>
                    </a:ext>
                  </a:extLst>
                </a:gridCol>
              </a:tblGrid>
              <a:tr h="669472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5 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Introduction and Learning Objectives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533250"/>
                  </a:ext>
                </a:extLst>
              </a:tr>
              <a:tr h="669472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10 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Background on Radio Frequencies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1845979"/>
                  </a:ext>
                </a:extLst>
              </a:tr>
              <a:tr h="669472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15 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Traditional Signal Visualization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422791"/>
                  </a:ext>
                </a:extLst>
              </a:tr>
              <a:tr h="669472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30 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Immersive Signal Visualization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30361285"/>
                  </a:ext>
                </a:extLst>
              </a:tr>
              <a:tr h="669472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10 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Summary and Conclusions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6845519"/>
                  </a:ext>
                </a:extLst>
              </a:tr>
              <a:tr h="669472">
                <a:tc>
                  <a:txBody>
                    <a:bodyPr/>
                    <a:lstStyle/>
                    <a:p>
                      <a:pPr algn="ctr"/>
                      <a:r>
                        <a:rPr lang="en-US" sz="26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5 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Acknowledgements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9206394"/>
                  </a:ext>
                </a:extLst>
              </a:tr>
              <a:tr h="669472">
                <a:tc>
                  <a:txBody>
                    <a:bodyPr/>
                    <a:lstStyle/>
                    <a:p>
                      <a:pPr algn="ctr"/>
                      <a:r>
                        <a:rPr lang="en-US" sz="26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10 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Q&amp;A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2164605"/>
                  </a:ext>
                </a:extLst>
              </a:tr>
            </a:tbl>
          </a:graphicData>
        </a:graphic>
      </p:graphicFrame>
      <p:pic>
        <p:nvPicPr>
          <p:cNvPr id="7" name="Picture 4" descr="828 Dish Antenna Drawing Illustrations &amp; Clip Art - iStock">
            <a:extLst>
              <a:ext uri="{FF2B5EF4-FFF2-40B4-BE49-F238E27FC236}">
                <a16:creationId xmlns:a16="http://schemas.microsoft.com/office/drawing/2014/main" id="{507D9815-67AE-FEFB-7C96-A5E3E9797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39" y="1773848"/>
            <a:ext cx="3781878" cy="40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75">
            <a:extLst>
              <a:ext uri="{FF2B5EF4-FFF2-40B4-BE49-F238E27FC236}">
                <a16:creationId xmlns:a16="http://schemas.microsoft.com/office/drawing/2014/main" id="{CEB378B9-03CE-EC39-4B5C-0FF2CC821579}"/>
              </a:ext>
            </a:extLst>
          </p:cNvPr>
          <p:cNvSpPr txBox="1">
            <a:spLocks/>
          </p:cNvSpPr>
          <p:nvPr/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fld id="{BDCA0626-601B-4F02-A9C8-F30D2C1F6B4A}" type="slidenum">
              <a:rPr lang="en-US" sz="1600" smtClean="0">
                <a:solidFill>
                  <a:srgbClr val="000000"/>
                </a:solidFill>
              </a:rPr>
              <a:pPr algn="r" eaLnBrk="1" hangingPunct="1"/>
              <a:t>2</a:t>
            </a:fld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667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Tahoma"/>
                <a:cs typeface="Tahoma"/>
              </a:rPr>
              <a:t>Portable Analysis Tools</a:t>
            </a:r>
            <a:endParaRPr lang="en-US" dirty="0"/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5" descr="A picture containing grass, outdoor, person, player&#10;&#10;Description automatically generated">
            <a:extLst>
              <a:ext uri="{FF2B5EF4-FFF2-40B4-BE49-F238E27FC236}">
                <a16:creationId xmlns:a16="http://schemas.microsoft.com/office/drawing/2014/main" id="{9D896FF4-1A95-D15A-17DB-BFCA26137F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4" b="1"/>
          <a:stretch/>
        </p:blipFill>
        <p:spPr>
          <a:xfrm>
            <a:off x="7187339" y="2011249"/>
            <a:ext cx="4180794" cy="4059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A1327C-E038-004A-87CC-67F9AB05BD06}"/>
              </a:ext>
            </a:extLst>
          </p:cNvPr>
          <p:cNvSpPr txBox="1"/>
          <p:nvPr/>
        </p:nvSpPr>
        <p:spPr>
          <a:xfrm>
            <a:off x="501271" y="1069744"/>
            <a:ext cx="111894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Field tools are made portable with mounted screens and audio outputs</a:t>
            </a:r>
          </a:p>
        </p:txBody>
      </p:sp>
      <p:pic>
        <p:nvPicPr>
          <p:cNvPr id="7" name="Picture 6" descr="A close-up of a device&#10;&#10;Description automatically generated">
            <a:extLst>
              <a:ext uri="{FF2B5EF4-FFF2-40B4-BE49-F238E27FC236}">
                <a16:creationId xmlns:a16="http://schemas.microsoft.com/office/drawing/2014/main" id="{E8CD8861-C868-F4EA-E325-0E34431C7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3" y="2259661"/>
            <a:ext cx="6334075" cy="356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31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Tahoma"/>
                <a:cs typeface="Tahoma"/>
              </a:rPr>
              <a:t>1D Signal Visualization</a:t>
            </a:r>
            <a:endParaRPr lang="en-US" dirty="0"/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4BA1C7-B63A-8691-FA98-87D1A1319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376" y="1865934"/>
            <a:ext cx="4925026" cy="25555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8E6D3A-B9D4-9EE4-5D6C-3752E2E6A922}"/>
              </a:ext>
            </a:extLst>
          </p:cNvPr>
          <p:cNvSpPr txBox="1"/>
          <p:nvPr/>
        </p:nvSpPr>
        <p:spPr>
          <a:xfrm>
            <a:off x="5898376" y="4736009"/>
            <a:ext cx="5442286" cy="14055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800"/>
              </a:spcAft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High information density</a:t>
            </a:r>
          </a:p>
          <a:p>
            <a:pPr marL="342900" indent="-342900">
              <a:spcAft>
                <a:spcPts val="800"/>
              </a:spcAft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Frequently on laptops and tablets</a:t>
            </a:r>
          </a:p>
          <a:p>
            <a:pPr marL="342900" indent="-342900">
              <a:spcAft>
                <a:spcPts val="800"/>
              </a:spcAft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Continuous scrolling top to bottom</a:t>
            </a:r>
          </a:p>
        </p:txBody>
      </p:sp>
      <p:pic>
        <p:nvPicPr>
          <p:cNvPr id="6" name="Picture 2" descr="Oscilloscope Vertical Offset and Dual Channel Display">
            <a:extLst>
              <a:ext uri="{FF2B5EF4-FFF2-40B4-BE49-F238E27FC236}">
                <a16:creationId xmlns:a16="http://schemas.microsoft.com/office/drawing/2014/main" id="{848E5471-23B1-9731-5260-C43309BD0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598" y="1865934"/>
            <a:ext cx="3602933" cy="27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F7B164-EA61-DBF2-A79C-30FFE7AAB196}"/>
              </a:ext>
            </a:extLst>
          </p:cNvPr>
          <p:cNvSpPr txBox="1"/>
          <p:nvPr/>
        </p:nvSpPr>
        <p:spPr>
          <a:xfrm>
            <a:off x="1368598" y="4736009"/>
            <a:ext cx="4212395" cy="14055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800"/>
              </a:spcAft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Low information density</a:t>
            </a:r>
          </a:p>
          <a:p>
            <a:pPr marL="342900" indent="-342900">
              <a:spcAft>
                <a:spcPts val="800"/>
              </a:spcAft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Small display sizes</a:t>
            </a:r>
          </a:p>
          <a:p>
            <a:pPr marL="342900" indent="-342900">
              <a:spcAft>
                <a:spcPts val="800"/>
              </a:spcAft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Needs logging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39F0A4-155A-53BC-DBD9-F647EFE4C971}"/>
              </a:ext>
            </a:extLst>
          </p:cNvPr>
          <p:cNvSpPr txBox="1"/>
          <p:nvPr/>
        </p:nvSpPr>
        <p:spPr>
          <a:xfrm>
            <a:off x="1368598" y="1264832"/>
            <a:ext cx="360293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Oscilloscope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1CEA30-B879-CFD3-A91D-C30CF1225DF7}"/>
              </a:ext>
            </a:extLst>
          </p:cNvPr>
          <p:cNvSpPr txBox="1"/>
          <p:nvPr/>
        </p:nvSpPr>
        <p:spPr>
          <a:xfrm>
            <a:off x="5898376" y="1264832"/>
            <a:ext cx="492502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Waterfall Display</a:t>
            </a:r>
          </a:p>
        </p:txBody>
      </p:sp>
    </p:spTree>
    <p:extLst>
      <p:ext uri="{BB962C8B-B14F-4D97-AF65-F5344CB8AC3E}">
        <p14:creationId xmlns:p14="http://schemas.microsoft.com/office/powerpoint/2010/main" val="3184690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ing Of Prussia, PA Wireless Site Survey Surveys &amp; Heat Mapping | IntegraONE">
            <a:extLst>
              <a:ext uri="{FF2B5EF4-FFF2-40B4-BE49-F238E27FC236}">
                <a16:creationId xmlns:a16="http://schemas.microsoft.com/office/drawing/2014/main" id="{1D552DA0-A1D5-A507-6F0D-25144448A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53" y="1578979"/>
            <a:ext cx="5826628" cy="448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Tahoma"/>
                <a:cs typeface="Tahoma"/>
              </a:rPr>
              <a:t>2D Signal Visualization</a:t>
            </a:r>
            <a:endParaRPr lang="en-US" dirty="0"/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D0F902-7918-3EDF-5B57-DA1652C97892}"/>
              </a:ext>
            </a:extLst>
          </p:cNvPr>
          <p:cNvSpPr txBox="1"/>
          <p:nvPr/>
        </p:nvSpPr>
        <p:spPr>
          <a:xfrm>
            <a:off x="135722" y="1863063"/>
            <a:ext cx="494529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Reflects real world space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Typically extrapolated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DCA12-8FDE-64E9-37A5-787B56A6259B}"/>
              </a:ext>
            </a:extLst>
          </p:cNvPr>
          <p:cNvSpPr txBox="1">
            <a:spLocks/>
          </p:cNvSpPr>
          <p:nvPr/>
        </p:nvSpPr>
        <p:spPr>
          <a:xfrm>
            <a:off x="328696" y="1118018"/>
            <a:ext cx="11534608" cy="397241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600" kern="0" dirty="0">
                <a:latin typeface="Arial" panose="020B0604020202020204" pitchFamily="34" charset="0"/>
                <a:cs typeface="Arial" panose="020B0604020202020204" pitchFamily="34" charset="0"/>
              </a:rPr>
              <a:t>Heatmaps represent X-Y samples and projected values of signal strength</a:t>
            </a:r>
          </a:p>
          <a:p>
            <a:pPr marL="0" indent="0" algn="ctr">
              <a:buFont typeface="Wingdings" charset="2"/>
              <a:buNone/>
            </a:pPr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F96B6AB-8819-05D8-34DD-6FDE1671B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12" y="2660120"/>
            <a:ext cx="4948434" cy="321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4EFC7CA-18FF-B4B8-3496-DBB23D7DB838}"/>
              </a:ext>
            </a:extLst>
          </p:cNvPr>
          <p:cNvSpPr txBox="1">
            <a:spLocks/>
          </p:cNvSpPr>
          <p:nvPr/>
        </p:nvSpPr>
        <p:spPr bwMode="auto">
          <a:xfrm>
            <a:off x="6776811" y="1863063"/>
            <a:ext cx="4595381" cy="812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“Can you hear me now?” only shows </a:t>
            </a:r>
            <a:r>
              <a:rPr lang="en-US" sz="2200" u="sng" kern="0" dirty="0">
                <a:latin typeface="Arial" panose="020B0604020202020204" pitchFamily="34" charset="0"/>
                <a:cs typeface="Arial" panose="020B0604020202020204" pitchFamily="34" charset="0"/>
              </a:rPr>
              <a:t>outdoor</a:t>
            </a: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 coverage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C40E51-3E90-5363-51BF-CFCCAB6E4D85}"/>
              </a:ext>
            </a:extLst>
          </p:cNvPr>
          <p:cNvSpPr txBox="1"/>
          <p:nvPr/>
        </p:nvSpPr>
        <p:spPr>
          <a:xfrm>
            <a:off x="1069430" y="5931099"/>
            <a:ext cx="98523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***Shows highest </a:t>
            </a:r>
            <a:r>
              <a:rPr lang="en-US" sz="2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speeds; </a:t>
            </a:r>
            <a:r>
              <a:rPr lang="en-US" sz="2200" b="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better coverage may be available at slower speeds</a:t>
            </a: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037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Tahoma"/>
                <a:cs typeface="Tahoma"/>
              </a:rPr>
              <a:t>3D Signal Visualization</a:t>
            </a:r>
            <a:endParaRPr lang="en-US" dirty="0"/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4" descr="The RF Map and Sampling Points in a Geographical Area | Download Scientific  Diagram">
            <a:extLst>
              <a:ext uri="{FF2B5EF4-FFF2-40B4-BE49-F238E27FC236}">
                <a16:creationId xmlns:a16="http://schemas.microsoft.com/office/drawing/2014/main" id="{954A6313-B276-199B-C741-81BB76882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088" y="3120886"/>
            <a:ext cx="4293008" cy="308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75A6C87-A8A1-1374-BABD-F0F68FAAE395}"/>
              </a:ext>
            </a:extLst>
          </p:cNvPr>
          <p:cNvSpPr txBox="1">
            <a:spLocks/>
          </p:cNvSpPr>
          <p:nvPr/>
        </p:nvSpPr>
        <p:spPr>
          <a:xfrm>
            <a:off x="279908" y="929073"/>
            <a:ext cx="5022706" cy="1410735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2100" kern="0" dirty="0">
                <a:latin typeface="Arial" panose="020B0604020202020204" pitchFamily="34" charset="0"/>
                <a:cs typeface="Arial" panose="020B0604020202020204" pitchFamily="34" charset="0"/>
              </a:rPr>
              <a:t>Adds Z dimension</a:t>
            </a:r>
          </a:p>
          <a:p>
            <a:pPr>
              <a:buFont typeface="Wingdings" pitchFamily="2" charset="2"/>
              <a:buChar char="§"/>
            </a:pPr>
            <a:r>
              <a:rPr lang="en-US" sz="2100" kern="0" dirty="0">
                <a:latin typeface="Arial" panose="020B0604020202020204" pitchFamily="34" charset="0"/>
                <a:cs typeface="Arial" panose="020B0604020202020204" pitchFamily="34" charset="0"/>
              </a:rPr>
              <a:t>Performs advanced modeling</a:t>
            </a:r>
          </a:p>
          <a:p>
            <a:pPr>
              <a:buFont typeface="Wingdings" pitchFamily="2" charset="2"/>
              <a:buChar char="§"/>
            </a:pPr>
            <a:r>
              <a:rPr lang="en-US" sz="2100" kern="0" dirty="0">
                <a:latin typeface="Arial" panose="020B0604020202020204" pitchFamily="34" charset="0"/>
                <a:cs typeface="Arial" panose="020B0604020202020204" pitchFamily="34" charset="0"/>
              </a:rPr>
              <a:t>Uses graphics and gaming engines</a:t>
            </a:r>
          </a:p>
          <a:p>
            <a:pPr>
              <a:buFont typeface="Wingdings" pitchFamily="2" charset="2"/>
              <a:buChar char="§"/>
            </a:pPr>
            <a:r>
              <a:rPr lang="en-US" sz="2100" kern="0" dirty="0">
                <a:latin typeface="Arial" panose="020B0604020202020204" pitchFamily="34" charset="0"/>
                <a:cs typeface="Arial" panose="020B0604020202020204" pitchFamily="34" charset="0"/>
              </a:rPr>
              <a:t>Important to keep up w/UAS tech progress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BDD012-180F-56D2-FAB0-EA63BBBFA5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3" t="35711" r="108" b="1"/>
          <a:stretch/>
        </p:blipFill>
        <p:spPr>
          <a:xfrm>
            <a:off x="5444202" y="960603"/>
            <a:ext cx="6467890" cy="2325756"/>
          </a:xfrm>
          <a:prstGeom prst="rect">
            <a:avLst/>
          </a:prstGeom>
        </p:spPr>
      </p:pic>
      <p:pic>
        <p:nvPicPr>
          <p:cNvPr id="9" name="Picture 8" descr="A person holding a tablet&#10;&#10;Description automatically generated">
            <a:extLst>
              <a:ext uri="{FF2B5EF4-FFF2-40B4-BE49-F238E27FC236}">
                <a16:creationId xmlns:a16="http://schemas.microsoft.com/office/drawing/2014/main" id="{85A0B8D6-2D03-EEAE-1D63-BB89C33407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9" b="15072"/>
          <a:stretch/>
        </p:blipFill>
        <p:spPr>
          <a:xfrm>
            <a:off x="569799" y="2868109"/>
            <a:ext cx="4732815" cy="359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17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Antenna Radiation Patterns</a:t>
            </a: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27F0BF-53DD-58E6-AF7F-521A2A7DCC86}"/>
              </a:ext>
            </a:extLst>
          </p:cNvPr>
          <p:cNvSpPr txBox="1"/>
          <p:nvPr/>
        </p:nvSpPr>
        <p:spPr>
          <a:xfrm>
            <a:off x="373117" y="1196517"/>
            <a:ext cx="114457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Graphic of the directional (Angular) dependence of the strength of the radio waves from the antenna or other source, power based on distance</a:t>
            </a:r>
          </a:p>
        </p:txBody>
      </p:sp>
      <p:pic>
        <p:nvPicPr>
          <p:cNvPr id="4" name="Picture 3" descr="A diagram of a physical and directional radiation&#10;&#10;Description automatically generated with medium confidence">
            <a:extLst>
              <a:ext uri="{FF2B5EF4-FFF2-40B4-BE49-F238E27FC236}">
                <a16:creationId xmlns:a16="http://schemas.microsoft.com/office/drawing/2014/main" id="{05ED4E05-29DF-7B0E-E82F-D0523DACBA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88" r="59848" b="7437"/>
          <a:stretch/>
        </p:blipFill>
        <p:spPr>
          <a:xfrm>
            <a:off x="1402480" y="2386673"/>
            <a:ext cx="3694671" cy="2084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427648-4C23-D9CB-5F9E-147E6F874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r="99"/>
          <a:stretch/>
        </p:blipFill>
        <p:spPr>
          <a:xfrm>
            <a:off x="3844343" y="4343470"/>
            <a:ext cx="5026937" cy="1698061"/>
          </a:xfrm>
          <a:prstGeom prst="rect">
            <a:avLst/>
          </a:prstGeom>
        </p:spPr>
      </p:pic>
      <p:pic>
        <p:nvPicPr>
          <p:cNvPr id="10" name="Picture 9" descr="A diagram of a physical and directional radiation&#10;&#10;Description automatically generated with medium confidence">
            <a:extLst>
              <a:ext uri="{FF2B5EF4-FFF2-40B4-BE49-F238E27FC236}">
                <a16:creationId xmlns:a16="http://schemas.microsoft.com/office/drawing/2014/main" id="{DBAEC083-BD90-6CBA-9D0D-ED343716BD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8" t="16845" b="37397"/>
          <a:stretch/>
        </p:blipFill>
        <p:spPr>
          <a:xfrm>
            <a:off x="7919488" y="2527995"/>
            <a:ext cx="3694671" cy="23684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05761E9-14F2-9C5E-DD02-09D764427887}"/>
              </a:ext>
            </a:extLst>
          </p:cNvPr>
          <p:cNvSpPr/>
          <p:nvPr/>
        </p:nvSpPr>
        <p:spPr bwMode="auto">
          <a:xfrm>
            <a:off x="3580514" y="3801361"/>
            <a:ext cx="14498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E3183-3C3C-EC5B-A3B8-2B37D8C629DD}"/>
              </a:ext>
            </a:extLst>
          </p:cNvPr>
          <p:cNvSpPr/>
          <p:nvPr/>
        </p:nvSpPr>
        <p:spPr bwMode="auto">
          <a:xfrm>
            <a:off x="7482336" y="5472017"/>
            <a:ext cx="14498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882567-7337-115C-93A6-1176D427A4E6}"/>
              </a:ext>
            </a:extLst>
          </p:cNvPr>
          <p:cNvSpPr/>
          <p:nvPr/>
        </p:nvSpPr>
        <p:spPr bwMode="auto">
          <a:xfrm>
            <a:off x="9884022" y="4366089"/>
            <a:ext cx="16633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C9874-1C72-93A7-1065-6D1E48824AF4}"/>
              </a:ext>
            </a:extLst>
          </p:cNvPr>
          <p:cNvSpPr/>
          <p:nvPr/>
        </p:nvSpPr>
        <p:spPr bwMode="auto">
          <a:xfrm>
            <a:off x="9982200" y="2224284"/>
            <a:ext cx="1583031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134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Interference</a:t>
            </a: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C9874-1C72-93A7-1065-6D1E48824AF4}"/>
              </a:ext>
            </a:extLst>
          </p:cNvPr>
          <p:cNvSpPr/>
          <p:nvPr/>
        </p:nvSpPr>
        <p:spPr bwMode="auto">
          <a:xfrm>
            <a:off x="9813839" y="2272186"/>
            <a:ext cx="16633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4638B7F-56D0-8CD4-930E-601CEC120CA0}"/>
              </a:ext>
            </a:extLst>
          </p:cNvPr>
          <p:cNvSpPr txBox="1">
            <a:spLocks/>
          </p:cNvSpPr>
          <p:nvPr/>
        </p:nvSpPr>
        <p:spPr>
          <a:xfrm>
            <a:off x="6096000" y="1391081"/>
            <a:ext cx="5925207" cy="383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Modern steel/concrete/tinted glass buildings are “radio opaque”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Material density causes attenuation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Trees and foliage can block RF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Metallic surfaces can cause counterintuitive radio reflections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Human bodies interfere also; remember “antenna gate”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C38472-9128-87F6-E414-335092A951F9}"/>
              </a:ext>
            </a:extLst>
          </p:cNvPr>
          <p:cNvSpPr txBox="1"/>
          <p:nvPr/>
        </p:nvSpPr>
        <p:spPr>
          <a:xfrm>
            <a:off x="193675" y="6166711"/>
            <a:ext cx="610552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 b="1">
                <a:solidFill>
                  <a:srgbClr val="22458A"/>
                </a:solidFill>
              </a:defRPr>
            </a:lvl1pPr>
          </a:lstStyle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Anderson (2017)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Good news: No more guessing to locate RF interference">
            <a:extLst>
              <a:ext uri="{FF2B5EF4-FFF2-40B4-BE49-F238E27FC236}">
                <a16:creationId xmlns:a16="http://schemas.microsoft.com/office/drawing/2014/main" id="{A8F4C3B0-BD29-1F50-3B29-E303E3288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0" r="15530"/>
          <a:stretch>
            <a:fillRect/>
          </a:stretch>
        </p:blipFill>
        <p:spPr bwMode="auto">
          <a:xfrm>
            <a:off x="755650" y="1391081"/>
            <a:ext cx="4981575" cy="391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pple's annual iPhone snafus - Antennagate (2) - CNNMoney">
            <a:extLst>
              <a:ext uri="{FF2B5EF4-FFF2-40B4-BE49-F238E27FC236}">
                <a16:creationId xmlns:a16="http://schemas.microsoft.com/office/drawing/2014/main" id="{3155DFB6-ED0F-D934-7EFB-FB4408737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t="1081" r="263" b="2589"/>
          <a:stretch/>
        </p:blipFill>
        <p:spPr bwMode="auto">
          <a:xfrm>
            <a:off x="8106788" y="5255280"/>
            <a:ext cx="1394972" cy="106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099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Channel Congestion</a:t>
            </a: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C9874-1C72-93A7-1065-6D1E48824AF4}"/>
              </a:ext>
            </a:extLst>
          </p:cNvPr>
          <p:cNvSpPr/>
          <p:nvPr/>
        </p:nvSpPr>
        <p:spPr bwMode="auto">
          <a:xfrm>
            <a:off x="9813839" y="2272186"/>
            <a:ext cx="16633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742BD3-015C-4566-4076-D3E9042672B9}"/>
              </a:ext>
            </a:extLst>
          </p:cNvPr>
          <p:cNvSpPr txBox="1">
            <a:spLocks/>
          </p:cNvSpPr>
          <p:nvPr/>
        </p:nvSpPr>
        <p:spPr>
          <a:xfrm>
            <a:off x="263415" y="1578224"/>
            <a:ext cx="6096000" cy="461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600" kern="0" dirty="0">
                <a:latin typeface="Arial" panose="020B0604020202020204" pitchFamily="34" charset="0"/>
                <a:cs typeface="Arial" panose="020B0604020202020204" pitchFamily="34" charset="0"/>
              </a:rPr>
              <a:t>There are a fixed number of Wi-Fi, Bluetooth, Cell, etc. channels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600" kern="0" dirty="0">
                <a:latin typeface="Arial" panose="020B0604020202020204" pitchFamily="34" charset="0"/>
                <a:cs typeface="Arial" panose="020B0604020202020204" pitchFamily="34" charset="0"/>
              </a:rPr>
              <a:t>With too many connected devices, channels become saturated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600" kern="0" dirty="0">
                <a:latin typeface="Arial" panose="020B0604020202020204" pitchFamily="34" charset="0"/>
                <a:cs typeface="Arial" panose="020B0604020202020204" pitchFamily="34" charset="0"/>
              </a:rPr>
              <a:t>Net result is denial of service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600" kern="0" dirty="0">
                <a:latin typeface="Arial" panose="020B0604020202020204" pitchFamily="34" charset="0"/>
                <a:cs typeface="Arial" panose="020B0604020202020204" pitchFamily="34" charset="0"/>
              </a:rPr>
              <a:t>Infrastructure never designed volume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600" kern="0" dirty="0">
                <a:latin typeface="Arial" panose="020B0604020202020204" pitchFamily="34" charset="0"/>
                <a:cs typeface="Arial" panose="020B0604020202020204" pitchFamily="34" charset="0"/>
              </a:rPr>
              <a:t>IoT is already a worst-case scenario</a:t>
            </a:r>
          </a:p>
        </p:txBody>
      </p:sp>
      <p:pic>
        <p:nvPicPr>
          <p:cNvPr id="5" name="Picture 2" descr="r/brisbane - 2.4ghz WiFi Channel VS dB graph of kangaroo Point. Basically every channel is smashed. Good luck download porn over WiFi with that">
            <a:extLst>
              <a:ext uri="{FF2B5EF4-FFF2-40B4-BE49-F238E27FC236}">
                <a16:creationId xmlns:a16="http://schemas.microsoft.com/office/drawing/2014/main" id="{F30307A0-D67E-4D94-0883-F99003EA1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499" y="1689692"/>
            <a:ext cx="4883650" cy="396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702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Challenges of 5G &amp; LEO</a:t>
            </a: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C9874-1C72-93A7-1065-6D1E48824AF4}"/>
              </a:ext>
            </a:extLst>
          </p:cNvPr>
          <p:cNvSpPr/>
          <p:nvPr/>
        </p:nvSpPr>
        <p:spPr bwMode="auto">
          <a:xfrm>
            <a:off x="9813839" y="2272186"/>
            <a:ext cx="16633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81868370-AE32-4938-37C8-9007D5BB5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594566"/>
              </p:ext>
            </p:extLst>
          </p:nvPr>
        </p:nvGraphicFramePr>
        <p:xfrm>
          <a:off x="1166812" y="1147323"/>
          <a:ext cx="9858375" cy="502299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286125">
                  <a:extLst>
                    <a:ext uri="{9D8B030D-6E8A-4147-A177-3AD203B41FA5}">
                      <a16:colId xmlns:a16="http://schemas.microsoft.com/office/drawing/2014/main" val="2356054228"/>
                    </a:ext>
                  </a:extLst>
                </a:gridCol>
                <a:gridCol w="3286125">
                  <a:extLst>
                    <a:ext uri="{9D8B030D-6E8A-4147-A177-3AD203B41FA5}">
                      <a16:colId xmlns:a16="http://schemas.microsoft.com/office/drawing/2014/main" val="1632806047"/>
                    </a:ext>
                  </a:extLst>
                </a:gridCol>
                <a:gridCol w="3286125">
                  <a:extLst>
                    <a:ext uri="{9D8B030D-6E8A-4147-A177-3AD203B41FA5}">
                      <a16:colId xmlns:a16="http://schemas.microsoft.com/office/drawing/2014/main" val="698491632"/>
                    </a:ext>
                  </a:extLst>
                </a:gridCol>
              </a:tblGrid>
              <a:tr h="61743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ea typeface="Roboto 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5G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LEO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6182320"/>
                  </a:ext>
                </a:extLst>
              </a:tr>
              <a:tr h="1059780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Infrastructure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Build 1M small cells and base stations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Manufacture and launch 30K satellites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470717"/>
                  </a:ext>
                </a:extLst>
              </a:tr>
              <a:tr h="1059780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Spectrum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Businesses fight for access to frequency bands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Managing constellations is highly technical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8291309"/>
                  </a:ext>
                </a:extLst>
              </a:tr>
              <a:tr h="1059780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Interference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mmWave blocked by foliage and buildings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Weather, handover, doppler shift, coexistence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8472986"/>
                  </a:ext>
                </a:extLst>
              </a:tr>
              <a:tr h="1059780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Latency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Needs edge compute resources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Large distances, must obey laws of physics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9083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3298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Tahoma"/>
                <a:cs typeface="Tahoma"/>
              </a:rPr>
              <a:t>SIGINT / TSCM in Practice</a:t>
            </a:r>
            <a:endParaRPr lang="en-US" dirty="0"/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28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61CC358-FBA8-A81E-2FE4-508811B02E08}"/>
              </a:ext>
            </a:extLst>
          </p:cNvPr>
          <p:cNvSpPr txBox="1">
            <a:spLocks/>
          </p:cNvSpPr>
          <p:nvPr/>
        </p:nvSpPr>
        <p:spPr>
          <a:xfrm>
            <a:off x="105322" y="1004940"/>
            <a:ext cx="120866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" charset="2"/>
              <a:buNone/>
            </a:pPr>
            <a:r>
              <a:rPr lang="en-US" sz="24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ability to seize, retain and exploit the spectrum is critical to battlefield superiority.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" charset="2"/>
              <a:buNone/>
            </a:pPr>
            <a:r>
              <a:rPr lang="en-US" sz="24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SIGINT &amp; EW capabilities are being added to manned and unmanned vehicles</a:t>
            </a:r>
            <a:r>
              <a:rPr lang="en-US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2400" kern="1200" dirty="0">
              <a:latin typeface="Arial" panose="020B0604020202020204" pitchFamily="34" charset="0"/>
              <a:ea typeface="Roboto Light"/>
              <a:cs typeface="Arial" panose="020B0604020202020204" pitchFamily="34" charset="0"/>
            </a:endParaRPr>
          </a:p>
        </p:txBody>
      </p:sp>
      <p:pic>
        <p:nvPicPr>
          <p:cNvPr id="10" name="Picture 9" descr="A group of soldiers in a desert&#10;&#10;Description automatically generated">
            <a:extLst>
              <a:ext uri="{FF2B5EF4-FFF2-40B4-BE49-F238E27FC236}">
                <a16:creationId xmlns:a16="http://schemas.microsoft.com/office/drawing/2014/main" id="{AF23F047-EAD0-842C-45E3-25F8EF6B3B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8" b="45803"/>
          <a:stretch/>
        </p:blipFill>
        <p:spPr>
          <a:xfrm>
            <a:off x="1487517" y="1936822"/>
            <a:ext cx="9216966" cy="44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05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Resilient Training Environments</a:t>
            </a:r>
            <a:endParaRPr lang="en-US" dirty="0">
              <a:ea typeface="Tahoma"/>
              <a:cs typeface="Tahoma"/>
            </a:endParaRP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29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C9874-1C72-93A7-1065-6D1E48824AF4}"/>
              </a:ext>
            </a:extLst>
          </p:cNvPr>
          <p:cNvSpPr/>
          <p:nvPr/>
        </p:nvSpPr>
        <p:spPr bwMode="auto">
          <a:xfrm>
            <a:off x="9813839" y="2272186"/>
            <a:ext cx="16633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16C53A8-294F-3F50-FF6F-16E3BA70DEEE}"/>
              </a:ext>
            </a:extLst>
          </p:cNvPr>
          <p:cNvSpPr txBox="1">
            <a:spLocks/>
          </p:cNvSpPr>
          <p:nvPr/>
        </p:nvSpPr>
        <p:spPr>
          <a:xfrm>
            <a:off x="292546" y="1391347"/>
            <a:ext cx="5803453" cy="5104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800"/>
              </a:spcAft>
              <a:buFont typeface="Wingdings" charset="2"/>
              <a:buNone/>
            </a:pPr>
            <a:r>
              <a:rPr lang="en-US" b="1" kern="0" dirty="0">
                <a:latin typeface="Arial" panose="020B0604020202020204" pitchFamily="34" charset="0"/>
                <a:ea typeface="Roboto Black"/>
                <a:cs typeface="Arial" panose="020B0604020202020204" pitchFamily="34" charset="0"/>
              </a:rPr>
              <a:t>LVC Simulation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kern="0" dirty="0">
                <a:latin typeface="Arial" panose="020B0604020202020204" pitchFamily="34" charset="0"/>
                <a:cs typeface="Arial" panose="020B0604020202020204" pitchFamily="34" charset="0"/>
              </a:rPr>
              <a:t>Everyone expects reliable comms fabric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kern="0" dirty="0">
                <a:latin typeface="Arial" panose="020B0604020202020204" pitchFamily="34" charset="0"/>
                <a:cs typeface="Arial" panose="020B0604020202020204" pitchFamily="34" charset="0"/>
              </a:rPr>
              <a:t>Must create testing/sims to prepare for degraded / disconnected activity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kern="0" dirty="0">
                <a:latin typeface="Arial" panose="020B0604020202020204" pitchFamily="34" charset="0"/>
                <a:cs typeface="Arial" panose="020B0604020202020204" pitchFamily="34" charset="0"/>
              </a:rPr>
              <a:t>Model jamming, injection, and cyberattacks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kern="0" dirty="0">
                <a:latin typeface="Arial" panose="020B0604020202020204" pitchFamily="34" charset="0"/>
                <a:cs typeface="Arial" panose="020B0604020202020204" pitchFamily="34" charset="0"/>
              </a:rPr>
              <a:t>Support both BLUFOR and OPFOR endeavors (comms, intel, EW, etc.)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u="sng" kern="0" dirty="0"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  <a:r>
              <a:rPr lang="en-US" sz="2300" kern="0" dirty="0">
                <a:latin typeface="Arial" panose="020B0604020202020204" pitchFamily="34" charset="0"/>
                <a:cs typeface="Arial" panose="020B0604020202020204" pitchFamily="34" charset="0"/>
              </a:rPr>
              <a:t>RF mesh network with connected ATAK during live training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8E0633B-DACD-B42F-B48F-8EC3F4B1C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594" y="1326504"/>
            <a:ext cx="5096832" cy="322824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3F66795-DE65-CF7D-4A0A-AAEBEC474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594" y="4555612"/>
            <a:ext cx="5096832" cy="126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14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5437" name="Slide Number Placeholder 775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CA0626-601B-4F02-A9C8-F30D2C1F6B4A}" type="slidenum">
              <a:rPr lang="en-US" smtClean="0">
                <a:solidFill>
                  <a:srgbClr val="000000"/>
                </a:solidFill>
              </a:rPr>
              <a:pPr eaLnBrk="1" hangingPunct="1"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6A06A74-41B5-A56C-B4D4-6457EFFC7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793" y="1272652"/>
            <a:ext cx="11398413" cy="4312695"/>
          </a:xfrm>
        </p:spPr>
        <p:txBody>
          <a:bodyPr/>
          <a:lstStyle/>
          <a:p>
            <a:pPr marL="514350" indent="-514350"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Understand limitations of existing radio signal modeling workflows </a:t>
            </a:r>
          </a:p>
          <a:p>
            <a:pPr marL="514350" indent="-514350"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Discover the benefits of using mixed reality for signals intelligence and electronic warfare</a:t>
            </a:r>
          </a:p>
          <a:p>
            <a:pPr marL="514350" indent="-514350"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Develop an understanding of the application of new tooling and techniques to both real and simulated SIGNIT environments</a:t>
            </a:r>
          </a:p>
          <a:p>
            <a:pPr marL="514350" indent="-514350"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Understand the impact of XR radio signal visualization; now and in the future</a:t>
            </a:r>
          </a:p>
        </p:txBody>
      </p:sp>
    </p:spTree>
    <p:extLst>
      <p:ext uri="{BB962C8B-B14F-4D97-AF65-F5344CB8AC3E}">
        <p14:creationId xmlns:p14="http://schemas.microsoft.com/office/powerpoint/2010/main" val="667086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30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1DFC64-72D8-800A-B69A-C91235EAFD11}"/>
              </a:ext>
            </a:extLst>
          </p:cNvPr>
          <p:cNvGrpSpPr/>
          <p:nvPr/>
        </p:nvGrpSpPr>
        <p:grpSpPr>
          <a:xfrm>
            <a:off x="1924804" y="2702075"/>
            <a:ext cx="8342391" cy="1453850"/>
            <a:chOff x="1924804" y="3031435"/>
            <a:chExt cx="8342391" cy="1453850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43A3A8C3-C4FC-BCBA-0BE6-2FA402AE0F1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24804" y="3031435"/>
              <a:ext cx="8342391" cy="795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5pPr>
              <a:lvl6pPr marL="60958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6pPr>
              <a:lvl7pPr marL="121917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7pPr>
              <a:lvl8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8pPr>
              <a:lvl9pPr marL="243833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9pPr>
            </a:lstStyle>
            <a:p>
              <a:r>
                <a:rPr lang="en-US" sz="4000" kern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Immersive Signal Visualization</a:t>
              </a:r>
            </a:p>
          </p:txBody>
        </p:sp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0BE628C9-E995-2A93-50F2-877DC44FA9A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87599" y="3690155"/>
              <a:ext cx="7416800" cy="795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5pPr>
              <a:lvl6pPr marL="60958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6pPr>
              <a:lvl7pPr marL="121917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7pPr>
              <a:lvl8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8pPr>
              <a:lvl9pPr marL="243833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9pPr>
            </a:lstStyle>
            <a:p>
              <a:r>
                <a:rPr lang="en-US" b="0" kern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Definition and Impact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2949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Immersive / AR / VR / Metaverse</a:t>
            </a:r>
            <a:endParaRPr lang="en-US" dirty="0">
              <a:ea typeface="Tahoma"/>
              <a:cs typeface="Tahoma"/>
            </a:endParaRP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31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C9874-1C72-93A7-1065-6D1E48824AF4}"/>
              </a:ext>
            </a:extLst>
          </p:cNvPr>
          <p:cNvSpPr/>
          <p:nvPr/>
        </p:nvSpPr>
        <p:spPr bwMode="auto">
          <a:xfrm>
            <a:off x="9813839" y="2272186"/>
            <a:ext cx="16633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6F8BC1-666B-0978-BE58-C4F9169B53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0" t="28822" r="3741" b="6715"/>
          <a:stretch/>
        </p:blipFill>
        <p:spPr>
          <a:xfrm>
            <a:off x="7362825" y="843434"/>
            <a:ext cx="4837633" cy="2773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132E9-341C-DFB4-5917-0F72BF9378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849"/>
          <a:stretch/>
        </p:blipFill>
        <p:spPr>
          <a:xfrm>
            <a:off x="-10407" y="833934"/>
            <a:ext cx="5749399" cy="34497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85C15D-9A0C-E6C5-F42F-7AC8C8BA81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57" t="12954" r="1168"/>
          <a:stretch/>
        </p:blipFill>
        <p:spPr>
          <a:xfrm>
            <a:off x="3923630" y="832227"/>
            <a:ext cx="4372646" cy="3239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7021A5-8F61-7AD9-2521-4101A4875D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79" r="17688"/>
          <a:stretch/>
        </p:blipFill>
        <p:spPr>
          <a:xfrm>
            <a:off x="-2992" y="2943798"/>
            <a:ext cx="3552438" cy="3449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7609FD-5BAC-3EB5-2096-42C8177B8A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864" r="7754"/>
          <a:stretch/>
        </p:blipFill>
        <p:spPr>
          <a:xfrm>
            <a:off x="6978125" y="3429000"/>
            <a:ext cx="5211096" cy="2961058"/>
          </a:xfrm>
          <a:prstGeom prst="rect">
            <a:avLst/>
          </a:prstGeom>
        </p:spPr>
      </p:pic>
      <p:pic>
        <p:nvPicPr>
          <p:cNvPr id="11" name="Picture 10" descr="A picture containing man&#10;&#10;Description automatically generated">
            <a:extLst>
              <a:ext uri="{FF2B5EF4-FFF2-40B4-BE49-F238E27FC236}">
                <a16:creationId xmlns:a16="http://schemas.microsoft.com/office/drawing/2014/main" id="{026C546A-6724-3373-67E6-EAF33F489A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89" y="4041099"/>
            <a:ext cx="3552438" cy="2348959"/>
          </a:xfrm>
          <a:prstGeom prst="rect">
            <a:avLst/>
          </a:prstGeom>
        </p:spPr>
      </p:pic>
      <p:pic>
        <p:nvPicPr>
          <p:cNvPr id="12" name="Picture 11" descr="A picture containing person, indoor, electronics, camera&#10;&#10;Description automatically generated">
            <a:extLst>
              <a:ext uri="{FF2B5EF4-FFF2-40B4-BE49-F238E27FC236}">
                <a16:creationId xmlns:a16="http://schemas.microsoft.com/office/drawing/2014/main" id="{E09A04D2-59CF-1D63-ADB9-AD95EBDFBCB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" r="6747"/>
          <a:stretch/>
        </p:blipFill>
        <p:spPr>
          <a:xfrm>
            <a:off x="3492189" y="1880460"/>
            <a:ext cx="3564954" cy="231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18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Augmented Reality (AR)</a:t>
            </a:r>
            <a:endParaRPr lang="en-US" dirty="0">
              <a:ea typeface="Tahoma"/>
              <a:cs typeface="Tahoma"/>
            </a:endParaRP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32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C9874-1C72-93A7-1065-6D1E48824AF4}"/>
              </a:ext>
            </a:extLst>
          </p:cNvPr>
          <p:cNvSpPr/>
          <p:nvPr/>
        </p:nvSpPr>
        <p:spPr bwMode="auto">
          <a:xfrm>
            <a:off x="9813839" y="2272186"/>
            <a:ext cx="16633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4" name="Picture 2" descr="Microsoft's HoloLens 2 Supports Essential Businesses With Mixed Reality">
            <a:extLst>
              <a:ext uri="{FF2B5EF4-FFF2-40B4-BE49-F238E27FC236}">
                <a16:creationId xmlns:a16="http://schemas.microsoft.com/office/drawing/2014/main" id="{22E19942-BE07-6D25-6492-B60E58DDD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6929" y="2416728"/>
            <a:ext cx="6578662" cy="370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5EA0743-51A5-3777-0F35-F66F73CE3352}"/>
              </a:ext>
            </a:extLst>
          </p:cNvPr>
          <p:cNvSpPr txBox="1">
            <a:spLocks/>
          </p:cNvSpPr>
          <p:nvPr/>
        </p:nvSpPr>
        <p:spPr>
          <a:xfrm>
            <a:off x="241739" y="1124750"/>
            <a:ext cx="10823930" cy="1001160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2600" kern="0" dirty="0">
                <a:latin typeface="Arial" panose="020B0604020202020204" pitchFamily="34" charset="0"/>
                <a:cs typeface="Arial" panose="020B0604020202020204" pitchFamily="34" charset="0"/>
              </a:rPr>
              <a:t>Overlay holograms into real-world objects and environments</a:t>
            </a:r>
          </a:p>
          <a:p>
            <a:pPr>
              <a:buFont typeface="Wingdings" pitchFamily="2" charset="2"/>
              <a:buChar char="§"/>
            </a:pPr>
            <a:r>
              <a:rPr lang="en-US" sz="2600" kern="0" dirty="0">
                <a:latin typeface="Arial" panose="020B0604020202020204" pitchFamily="34" charset="0"/>
                <a:cs typeface="Arial" panose="020B0604020202020204" pitchFamily="34" charset="0"/>
              </a:rPr>
              <a:t>Merge the real and the virtual using sensors and trackers</a:t>
            </a:r>
          </a:p>
        </p:txBody>
      </p:sp>
      <p:pic>
        <p:nvPicPr>
          <p:cNvPr id="6" name="Picture 2" descr="6 Ways Holograms Play an Important Role in Star Wars | StarWars.com">
            <a:extLst>
              <a:ext uri="{FF2B5EF4-FFF2-40B4-BE49-F238E27FC236}">
                <a16:creationId xmlns:a16="http://schemas.microsoft.com/office/drawing/2014/main" id="{9BD2CCD4-B72D-7480-351F-1E1C9AB09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 r="6667"/>
          <a:stretch/>
        </p:blipFill>
        <p:spPr bwMode="auto">
          <a:xfrm>
            <a:off x="6581774" y="2416727"/>
            <a:ext cx="5610226" cy="370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1688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  <a:endParaRPr lang="en-US" dirty="0">
              <a:ea typeface="Tahoma"/>
              <a:cs typeface="Tahoma"/>
            </a:endParaRP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33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C9874-1C72-93A7-1065-6D1E48824AF4}"/>
              </a:ext>
            </a:extLst>
          </p:cNvPr>
          <p:cNvSpPr/>
          <p:nvPr/>
        </p:nvSpPr>
        <p:spPr bwMode="auto">
          <a:xfrm>
            <a:off x="9813839" y="2272186"/>
            <a:ext cx="16633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4" name="Picture 6" descr="Pika-Who? How Pokémon Go Confused the Canadian Military - The New York Times">
            <a:extLst>
              <a:ext uri="{FF2B5EF4-FFF2-40B4-BE49-F238E27FC236}">
                <a16:creationId xmlns:a16="http://schemas.microsoft.com/office/drawing/2014/main" id="{5A919F8C-1063-FF14-5D0A-E9B1C0B6E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95" y="1191018"/>
            <a:ext cx="3521570" cy="234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Red 6: the future of combat pilot training with augmented reality - Skies  Mag">
            <a:extLst>
              <a:ext uri="{FF2B5EF4-FFF2-40B4-BE49-F238E27FC236}">
                <a16:creationId xmlns:a16="http://schemas.microsoft.com/office/drawing/2014/main" id="{942EACD0-878B-8BE7-968B-E511620C2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781" y="1184703"/>
            <a:ext cx="3521570" cy="234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Ikea Place ARKit App Brings Virtual Furniture Into Your Home - VRScout">
            <a:extLst>
              <a:ext uri="{FF2B5EF4-FFF2-40B4-BE49-F238E27FC236}">
                <a16:creationId xmlns:a16="http://schemas.microsoft.com/office/drawing/2014/main" id="{29DF40B0-2EBB-1095-66BA-57474F729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2" r="8551"/>
          <a:stretch/>
        </p:blipFill>
        <p:spPr bwMode="auto">
          <a:xfrm>
            <a:off x="4381820" y="3635802"/>
            <a:ext cx="3400105" cy="234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L'Oréal's Modiface Brings AI-powered Virtual Makeup Try-on To Amazon">
            <a:extLst>
              <a:ext uri="{FF2B5EF4-FFF2-40B4-BE49-F238E27FC236}">
                <a16:creationId xmlns:a16="http://schemas.microsoft.com/office/drawing/2014/main" id="{732A8D09-FDA0-B478-3BB5-FAB53D2D6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r="18513"/>
          <a:stretch/>
        </p:blipFill>
        <p:spPr bwMode="auto">
          <a:xfrm>
            <a:off x="245395" y="3625876"/>
            <a:ext cx="4055074" cy="236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he Weather Channel's Augmented Reality Segments">
            <a:extLst>
              <a:ext uri="{FF2B5EF4-FFF2-40B4-BE49-F238E27FC236}">
                <a16:creationId xmlns:a16="http://schemas.microsoft.com/office/drawing/2014/main" id="{2446F4FC-2846-F661-A8DD-4F35F8B0F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181" y="1187869"/>
            <a:ext cx="4464257" cy="234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AR image of the TAR system used by the US military. In October 2018,... |  Download Scientific Diagram">
            <a:extLst>
              <a:ext uri="{FF2B5EF4-FFF2-40B4-BE49-F238E27FC236}">
                <a16:creationId xmlns:a16="http://schemas.microsoft.com/office/drawing/2014/main" id="{8511E120-EF68-77BE-94A8-D1A1F96C2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" r="2587"/>
          <a:stretch/>
        </p:blipFill>
        <p:spPr bwMode="auto">
          <a:xfrm>
            <a:off x="7863276" y="3615947"/>
            <a:ext cx="4055075" cy="238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324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2387600" y="1"/>
            <a:ext cx="7416800" cy="833933"/>
          </a:xfrm>
        </p:spPr>
        <p:txBody>
          <a:bodyPr/>
          <a:lstStyle/>
          <a:p>
            <a:r>
              <a:rPr lang="en-US" dirty="0"/>
              <a:t>Spatial Awareness</a:t>
            </a:r>
            <a:endParaRPr lang="en-US" dirty="0">
              <a:ea typeface="Tahoma"/>
              <a:cs typeface="Tahoma"/>
            </a:endParaRP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34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C9874-1C72-93A7-1065-6D1E48824AF4}"/>
              </a:ext>
            </a:extLst>
          </p:cNvPr>
          <p:cNvSpPr/>
          <p:nvPr/>
        </p:nvSpPr>
        <p:spPr bwMode="auto">
          <a:xfrm>
            <a:off x="9813839" y="2272186"/>
            <a:ext cx="16633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2" name="Picture 2" descr="Augmented reality in cities - DARF DESIGN">
            <a:extLst>
              <a:ext uri="{FF2B5EF4-FFF2-40B4-BE49-F238E27FC236}">
                <a16:creationId xmlns:a16="http://schemas.microsoft.com/office/drawing/2014/main" id="{1CB96A23-75CA-C264-F21E-7372588E3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" b="5934"/>
          <a:stretch/>
        </p:blipFill>
        <p:spPr bwMode="auto">
          <a:xfrm>
            <a:off x="1719143" y="1985323"/>
            <a:ext cx="8753714" cy="412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B01386-8731-8063-C4BB-E016FAD7A526}"/>
              </a:ext>
            </a:extLst>
          </p:cNvPr>
          <p:cNvSpPr txBox="1"/>
          <p:nvPr/>
        </p:nvSpPr>
        <p:spPr>
          <a:xfrm>
            <a:off x="383627" y="932575"/>
            <a:ext cx="114247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Spatial mapping and computational geometry understand your physical space to provide situational awareness</a:t>
            </a:r>
          </a:p>
        </p:txBody>
      </p:sp>
    </p:spTree>
    <p:extLst>
      <p:ext uri="{BB962C8B-B14F-4D97-AF65-F5344CB8AC3E}">
        <p14:creationId xmlns:p14="http://schemas.microsoft.com/office/powerpoint/2010/main" val="1887256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</a:t>
            </a:r>
            <a:endParaRPr lang="en-US" dirty="0">
              <a:ea typeface="Tahoma"/>
              <a:cs typeface="Tahoma"/>
            </a:endParaRP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35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253237-9F0D-7C7C-D68D-52B01AD47D02}"/>
              </a:ext>
            </a:extLst>
          </p:cNvPr>
          <p:cNvSpPr txBox="1">
            <a:spLocks/>
          </p:cNvSpPr>
          <p:nvPr/>
        </p:nvSpPr>
        <p:spPr>
          <a:xfrm>
            <a:off x="213519" y="1535970"/>
            <a:ext cx="11764962" cy="521529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Popular current and upcoming AR headsets: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ABA68206-084C-9D73-BFF9-B98044B007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6" r="3807"/>
          <a:stretch/>
        </p:blipFill>
        <p:spPr bwMode="auto">
          <a:xfrm>
            <a:off x="136308" y="2586199"/>
            <a:ext cx="2368353" cy="185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9C6FA01-B795-9273-7595-3BA87E57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647" y="2586199"/>
            <a:ext cx="3300167" cy="187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E643CFF9-F828-B2FC-C07B-E0A374D3E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2" r="3559"/>
          <a:stretch/>
        </p:blipFill>
        <p:spPr bwMode="auto">
          <a:xfrm>
            <a:off x="2656015" y="2586199"/>
            <a:ext cx="3220278" cy="185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52B1-15FD-974B-0A9D-A1825E37470E}"/>
              </a:ext>
            </a:extLst>
          </p:cNvPr>
          <p:cNvSpPr txBox="1"/>
          <p:nvPr/>
        </p:nvSpPr>
        <p:spPr>
          <a:xfrm>
            <a:off x="136308" y="4459732"/>
            <a:ext cx="236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Magic Leap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4D50A1-0B87-FAEA-23FA-F85A5FD4BD80}"/>
              </a:ext>
            </a:extLst>
          </p:cNvPr>
          <p:cNvSpPr txBox="1"/>
          <p:nvPr/>
        </p:nvSpPr>
        <p:spPr>
          <a:xfrm>
            <a:off x="2650546" y="4459732"/>
            <a:ext cx="3220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Qualcomm </a:t>
            </a:r>
          </a:p>
          <a:p>
            <a:pPr algn="ctr"/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(Reference Design)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C2D0CF-8B42-EF28-DA51-B51E33A33898}"/>
              </a:ext>
            </a:extLst>
          </p:cNvPr>
          <p:cNvSpPr txBox="1"/>
          <p:nvPr/>
        </p:nvSpPr>
        <p:spPr>
          <a:xfrm>
            <a:off x="6027647" y="4459732"/>
            <a:ext cx="3300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Microsoft HoloLens 2</a:t>
            </a:r>
          </a:p>
        </p:txBody>
      </p:sp>
      <p:pic>
        <p:nvPicPr>
          <p:cNvPr id="1026" name="Picture 2" descr="Meta unveils new Orion smart glasses - GadgetMatch">
            <a:extLst>
              <a:ext uri="{FF2B5EF4-FFF2-40B4-BE49-F238E27FC236}">
                <a16:creationId xmlns:a16="http://schemas.microsoft.com/office/drawing/2014/main" id="{60E01A93-620B-11F3-15D1-B521C862A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1" r="10547"/>
          <a:stretch/>
        </p:blipFill>
        <p:spPr bwMode="auto">
          <a:xfrm>
            <a:off x="9479167" y="2586199"/>
            <a:ext cx="2576525" cy="187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0C791C-FE59-1FC2-1F1C-F7F0EDF4B001}"/>
              </a:ext>
            </a:extLst>
          </p:cNvPr>
          <p:cNvSpPr txBox="1"/>
          <p:nvPr/>
        </p:nvSpPr>
        <p:spPr>
          <a:xfrm>
            <a:off x="9479167" y="4459732"/>
            <a:ext cx="2576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Meta Orion</a:t>
            </a:r>
          </a:p>
        </p:txBody>
      </p:sp>
    </p:spTree>
    <p:extLst>
      <p:ext uri="{BB962C8B-B14F-4D97-AF65-F5344CB8AC3E}">
        <p14:creationId xmlns:p14="http://schemas.microsoft.com/office/powerpoint/2010/main" val="3663069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Tahoma"/>
                <a:cs typeface="Tahoma"/>
              </a:rPr>
              <a:t>Increased Adoption</a:t>
            </a: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36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C9874-1C72-93A7-1065-6D1E48824AF4}"/>
              </a:ext>
            </a:extLst>
          </p:cNvPr>
          <p:cNvSpPr/>
          <p:nvPr/>
        </p:nvSpPr>
        <p:spPr bwMode="auto">
          <a:xfrm>
            <a:off x="9813839" y="2272186"/>
            <a:ext cx="16633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8B11BF0B-9622-4157-DC8D-643B1C390D9E}"/>
              </a:ext>
            </a:extLst>
          </p:cNvPr>
          <p:cNvSpPr txBox="1">
            <a:spLocks/>
          </p:cNvSpPr>
          <p:nvPr/>
        </p:nvSpPr>
        <p:spPr>
          <a:xfrm>
            <a:off x="222418" y="994533"/>
            <a:ext cx="12121980" cy="1391685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240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Pandemic sped adoption of immersive technologies</a:t>
            </a:r>
          </a:p>
          <a:p>
            <a:pPr>
              <a:buFont typeface="Wingdings" pitchFamily="2" charset="2"/>
              <a:buChar char="§"/>
            </a:pPr>
            <a:r>
              <a:rPr lang="en-US" sz="240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Enhanced use in education, training, virtual events, etc.</a:t>
            </a:r>
          </a:p>
          <a:p>
            <a:pPr>
              <a:buFont typeface="Wingdings" pitchFamily="2" charset="2"/>
              <a:buChar char="§"/>
            </a:pPr>
            <a:r>
              <a:rPr lang="en-US" sz="2400" u="sng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Example: </a:t>
            </a:r>
            <a:r>
              <a:rPr lang="en-US" sz="240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US Army immersive combat training in Synthetic Training Environment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BC4CE5-2349-2926-7D9C-7992D1535011}"/>
              </a:ext>
            </a:extLst>
          </p:cNvPr>
          <p:cNvSpPr txBox="1"/>
          <p:nvPr/>
        </p:nvSpPr>
        <p:spPr>
          <a:xfrm>
            <a:off x="35010" y="6062042"/>
            <a:ext cx="610552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 b="1">
                <a:solidFill>
                  <a:srgbClr val="22458A"/>
                </a:solidFill>
              </a:defRPr>
            </a:lvl1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Source: Ball et. Al, 2021, World Economic Forum, 2022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0BFAF32-A115-81CA-F023-F03133716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" b="128"/>
          <a:stretch/>
        </p:blipFill>
        <p:spPr bwMode="auto">
          <a:xfrm>
            <a:off x="4883234" y="2535377"/>
            <a:ext cx="7273756" cy="341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E5E800-7846-71D5-84A5-3724081E6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5" r="10145"/>
          <a:stretch/>
        </p:blipFill>
        <p:spPr>
          <a:xfrm>
            <a:off x="35010" y="2553056"/>
            <a:ext cx="4810124" cy="338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485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Tahoma"/>
                <a:cs typeface="Tahoma"/>
              </a:rPr>
              <a:t>Device Pros and Cons</a:t>
            </a: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37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C9874-1C72-93A7-1065-6D1E48824AF4}"/>
              </a:ext>
            </a:extLst>
          </p:cNvPr>
          <p:cNvSpPr/>
          <p:nvPr/>
        </p:nvSpPr>
        <p:spPr bwMode="auto">
          <a:xfrm>
            <a:off x="9813839" y="1914836"/>
            <a:ext cx="16633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022F535F-5964-F0C2-3D21-9A84247ED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4029" y="1498081"/>
            <a:ext cx="2833237" cy="4374634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9C0C249A-F2F6-15B4-E58B-4DF2473DE5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22" r="5419" b="20320"/>
          <a:stretch/>
        </p:blipFill>
        <p:spPr>
          <a:xfrm>
            <a:off x="8189135" y="1284617"/>
            <a:ext cx="2828131" cy="1892988"/>
          </a:xfrm>
          <a:prstGeom prst="rect">
            <a:avLst/>
          </a:prstGeom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A7A46705-1CDC-6047-F93B-A7BE78CDB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505" y="1488507"/>
            <a:ext cx="2833238" cy="4384208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8AB13527-B9D9-1689-A5F2-049AC3C82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505" y="1488505"/>
            <a:ext cx="2833237" cy="1689100"/>
          </a:xfrm>
          <a:prstGeom prst="rect">
            <a:avLst/>
          </a:prstGeom>
          <a:solidFill>
            <a:schemeClr val="bg1">
              <a:lumMod val="65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89262FC-CED1-33FD-512C-2F1848847F44}"/>
              </a:ext>
            </a:extLst>
          </p:cNvPr>
          <p:cNvSpPr txBox="1">
            <a:spLocks/>
          </p:cNvSpPr>
          <p:nvPr/>
        </p:nvSpPr>
        <p:spPr>
          <a:xfrm>
            <a:off x="4756887" y="3418630"/>
            <a:ext cx="2728748" cy="18777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Weaknesses</a:t>
            </a:r>
          </a:p>
          <a:p>
            <a:r>
              <a:rPr lang="en-US" sz="2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Limited FOV</a:t>
            </a:r>
          </a:p>
          <a:p>
            <a:r>
              <a:rPr lang="en-US" sz="2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Durability &amp; brightness</a:t>
            </a:r>
          </a:p>
          <a:p>
            <a:r>
              <a:rPr lang="en-US" sz="2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High hardware cost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452053A-A520-0AB6-240C-68034DBDF23E}"/>
              </a:ext>
            </a:extLst>
          </p:cNvPr>
          <p:cNvSpPr txBox="1">
            <a:spLocks/>
          </p:cNvSpPr>
          <p:nvPr/>
        </p:nvSpPr>
        <p:spPr>
          <a:xfrm>
            <a:off x="8283411" y="3429140"/>
            <a:ext cx="2738350" cy="18777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</a:p>
          <a:p>
            <a:r>
              <a:rPr lang="en-US" sz="2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Size and weight</a:t>
            </a:r>
          </a:p>
          <a:p>
            <a:r>
              <a:rPr lang="en-US" sz="2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Integrated biometrics</a:t>
            </a:r>
          </a:p>
          <a:p>
            <a:r>
              <a:rPr lang="en-US" sz="2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AI/ML assistants</a:t>
            </a:r>
          </a:p>
          <a:p>
            <a:endParaRPr lang="en-US" sz="1400" dirty="0"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group of people wearing virtual reality goggles&#10;&#10;Description automatically generated with medium confidence">
            <a:extLst>
              <a:ext uri="{FF2B5EF4-FFF2-40B4-BE49-F238E27FC236}">
                <a16:creationId xmlns:a16="http://schemas.microsoft.com/office/drawing/2014/main" id="{2186BDE0-E963-8D9C-10E5-9A34860D0F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504" y="1287836"/>
            <a:ext cx="2838345" cy="1889769"/>
          </a:xfrm>
          <a:prstGeom prst="rect">
            <a:avLst/>
          </a:prstGeom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4FAD2C68-A690-648C-552B-A24401965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34" y="1491073"/>
            <a:ext cx="2833237" cy="4384208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4038BD5-A505-4D92-CF32-CB3F95146BF3}"/>
              </a:ext>
            </a:extLst>
          </p:cNvPr>
          <p:cNvSpPr txBox="1">
            <a:spLocks/>
          </p:cNvSpPr>
          <p:nvPr/>
        </p:nvSpPr>
        <p:spPr>
          <a:xfrm>
            <a:off x="1265486" y="3418630"/>
            <a:ext cx="2738353" cy="18777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Strengths</a:t>
            </a:r>
          </a:p>
          <a:p>
            <a:r>
              <a:rPr lang="en-US" sz="2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Good battery life</a:t>
            </a:r>
          </a:p>
          <a:p>
            <a:r>
              <a:rPr lang="en-US" sz="2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Wireless connectivity</a:t>
            </a:r>
          </a:p>
          <a:p>
            <a:r>
              <a:rPr lang="en-US" sz="2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Spatial awareness</a:t>
            </a:r>
          </a:p>
        </p:txBody>
      </p:sp>
      <p:pic>
        <p:nvPicPr>
          <p:cNvPr id="20" name="Picture 19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4D632D1A-7C51-80D3-073D-3AAB5BC540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207" b="25207"/>
          <a:stretch/>
        </p:blipFill>
        <p:spPr>
          <a:xfrm>
            <a:off x="1179840" y="1287836"/>
            <a:ext cx="2828132" cy="18897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46AC7D-1F64-4D14-0CA0-05B7A0C2407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9839" y="1284617"/>
            <a:ext cx="2834653" cy="18897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D1DCEF-77D6-E545-D9B4-0E336C581C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503" y="1284616"/>
            <a:ext cx="2828131" cy="18922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CCA0F4B-50B7-9735-BD3D-A1F09FED5E4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0550" y="1284616"/>
            <a:ext cx="2834654" cy="18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41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Tahoma"/>
                <a:cs typeface="Tahoma"/>
              </a:rPr>
              <a:t>XR Signal Visualization</a:t>
            </a: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38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C9874-1C72-93A7-1065-6D1E48824AF4}"/>
              </a:ext>
            </a:extLst>
          </p:cNvPr>
          <p:cNvSpPr/>
          <p:nvPr/>
        </p:nvSpPr>
        <p:spPr bwMode="auto">
          <a:xfrm>
            <a:off x="9813839" y="2272186"/>
            <a:ext cx="16633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3223DDB-FFEC-0846-FB52-98C7C53FFDA0}"/>
              </a:ext>
            </a:extLst>
          </p:cNvPr>
          <p:cNvSpPr txBox="1">
            <a:spLocks/>
          </p:cNvSpPr>
          <p:nvPr/>
        </p:nvSpPr>
        <p:spPr>
          <a:xfrm>
            <a:off x="470693" y="1278847"/>
            <a:ext cx="11250613" cy="50946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Early mainstream implementations of AR signals:</a:t>
            </a:r>
          </a:p>
        </p:txBody>
      </p:sp>
      <p:pic>
        <p:nvPicPr>
          <p:cNvPr id="3" name="Picture 2" descr="New Augmented Reality App Lets You See Radio Waves | eTeknix">
            <a:extLst>
              <a:ext uri="{FF2B5EF4-FFF2-40B4-BE49-F238E27FC236}">
                <a16:creationId xmlns:a16="http://schemas.microsoft.com/office/drawing/2014/main" id="{5F842180-0CD4-DCA3-7654-EE8000014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1" t="5004" r="8195" b="1235"/>
          <a:stretch/>
        </p:blipFill>
        <p:spPr bwMode="auto">
          <a:xfrm>
            <a:off x="7343107" y="2177677"/>
            <a:ext cx="3901826" cy="334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AR-WAVE-visualization of WiFi on the App Store">
            <a:extLst>
              <a:ext uri="{FF2B5EF4-FFF2-40B4-BE49-F238E27FC236}">
                <a16:creationId xmlns:a16="http://schemas.microsoft.com/office/drawing/2014/main" id="{7F00BC69-FD65-6485-77A8-7D4D70E8A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7" t="30715" r="13104"/>
          <a:stretch/>
        </p:blipFill>
        <p:spPr bwMode="auto">
          <a:xfrm>
            <a:off x="4623830" y="2177677"/>
            <a:ext cx="2631772" cy="334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8A9E12-45A9-C77C-8B80-F5F5176D7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462" y="2177676"/>
            <a:ext cx="1879256" cy="33408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032FB2-9638-47A6-7B91-9B5754635D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9223" y="2165193"/>
            <a:ext cx="1637102" cy="3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505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Tahoma"/>
                <a:cs typeface="Tahoma"/>
              </a:rPr>
              <a:t>XR Signal Visualization (CONT’D)</a:t>
            </a: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39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C9874-1C72-93A7-1065-6D1E48824AF4}"/>
              </a:ext>
            </a:extLst>
          </p:cNvPr>
          <p:cNvSpPr/>
          <p:nvPr/>
        </p:nvSpPr>
        <p:spPr bwMode="auto">
          <a:xfrm>
            <a:off x="9813839" y="2272186"/>
            <a:ext cx="16633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4" name="Picture 4" descr="Sensors 20 00690 g001">
            <a:extLst>
              <a:ext uri="{FF2B5EF4-FFF2-40B4-BE49-F238E27FC236}">
                <a16:creationId xmlns:a16="http://schemas.microsoft.com/office/drawing/2014/main" id="{3F6A9A3E-965A-B6A1-F8B3-7B40023FE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56" y="2798426"/>
            <a:ext cx="6496814" cy="273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9FFCC11-2B7B-7D2B-108D-1B9AD49775A7}"/>
              </a:ext>
            </a:extLst>
          </p:cNvPr>
          <p:cNvSpPr txBox="1">
            <a:spLocks/>
          </p:cNvSpPr>
          <p:nvPr/>
        </p:nvSpPr>
        <p:spPr bwMode="auto">
          <a:xfrm>
            <a:off x="420004" y="1286068"/>
            <a:ext cx="11610018" cy="83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Research focusing on AR, spatial mapping and ray tracing channel prediction algorithms to visualize wireless channels in real-time</a:t>
            </a:r>
          </a:p>
        </p:txBody>
      </p:sp>
      <p:pic>
        <p:nvPicPr>
          <p:cNvPr id="6" name="Picture 5" descr="A room with a broken glass door&#10;&#10;Description automatically generated">
            <a:extLst>
              <a:ext uri="{FF2B5EF4-FFF2-40B4-BE49-F238E27FC236}">
                <a16:creationId xmlns:a16="http://schemas.microsoft.com/office/drawing/2014/main" id="{C68E14F5-9202-026E-2E26-CD7B9E68DC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/>
          <a:stretch/>
        </p:blipFill>
        <p:spPr>
          <a:xfrm>
            <a:off x="7154012" y="2798426"/>
            <a:ext cx="4876010" cy="281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42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Terminology and Concepts</a:t>
            </a:r>
          </a:p>
        </p:txBody>
      </p:sp>
      <p:sp>
        <p:nvSpPr>
          <p:cNvPr id="6156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C889000-E796-9703-1A79-193B14D68D0A}"/>
              </a:ext>
            </a:extLst>
          </p:cNvPr>
          <p:cNvSpPr txBox="1">
            <a:spLocks/>
          </p:cNvSpPr>
          <p:nvPr/>
        </p:nvSpPr>
        <p:spPr>
          <a:xfrm>
            <a:off x="480133" y="1136586"/>
            <a:ext cx="5730167" cy="4584827"/>
          </a:xfrm>
          <a:prstGeom prst="rect">
            <a:avLst/>
          </a:prstGeom>
        </p:spPr>
        <p:txBody>
          <a:bodyPr numCol="1"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0"/>
              </a:spcAft>
              <a:buFont typeface="Wingdings" charset="2"/>
              <a:buNone/>
            </a:pPr>
            <a:r>
              <a:rPr lang="en-US" sz="225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Fourier Transform</a:t>
            </a:r>
            <a:r>
              <a:rPr lang="en-US" sz="225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– Mathematical function that converts time-domain signal data into frequency-domain magnitudes and phases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Font typeface="Wingdings" charset="2"/>
              <a:buNone/>
            </a:pPr>
            <a:r>
              <a:rPr lang="en-US" sz="225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Modulation/Demodulation</a:t>
            </a:r>
            <a:r>
              <a:rPr lang="en-US" sz="2250" b="1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5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– Encoding and extracting information from a carrier wave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Font typeface="Wingdings" charset="2"/>
              <a:buNone/>
            </a:pPr>
            <a:r>
              <a:rPr lang="en-US" sz="225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RSSI</a:t>
            </a:r>
            <a:r>
              <a:rPr lang="en-US" sz="225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– Received signal strength indication, a measurement of received power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Font typeface="Wingdings" charset="2"/>
              <a:buNone/>
            </a:pPr>
            <a:r>
              <a:rPr lang="en-US" sz="225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TSCM</a:t>
            </a:r>
            <a:r>
              <a:rPr lang="en-US" sz="225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– Technical Surveillance Countermeasures, colloquially understood as “bug hunting”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6EBCE-C5C4-00F5-955A-237197E39945}"/>
              </a:ext>
            </a:extLst>
          </p:cNvPr>
          <p:cNvSpPr txBox="1">
            <a:spLocks/>
          </p:cNvSpPr>
          <p:nvPr/>
        </p:nvSpPr>
        <p:spPr bwMode="auto">
          <a:xfrm>
            <a:off x="6284685" y="1136586"/>
            <a:ext cx="5537641" cy="4917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225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Immersion, AR, VR</a:t>
            </a:r>
            <a:r>
              <a:rPr lang="en-US" sz="2250" b="1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5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– a collection of holographic technologies including Augmented Reality and Virtual Reality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225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Metaverse</a:t>
            </a:r>
            <a:r>
              <a:rPr lang="en-US" sz="225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–</a:t>
            </a:r>
            <a:r>
              <a:rPr lang="en-US" sz="2250" b="1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5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Umbrella buzzword representing the next generation of 3D computing and connectivity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225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SIGINT</a:t>
            </a:r>
            <a:r>
              <a:rPr lang="en-US" sz="225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– Signals Intelligence, intelligence gathering by interception of signal communications between people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225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Spatial Anchors </a:t>
            </a:r>
            <a:r>
              <a:rPr lang="en-US" sz="225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– Specific locations in virtual space that persist in the real world</a:t>
            </a:r>
          </a:p>
        </p:txBody>
      </p:sp>
    </p:spTree>
    <p:extLst>
      <p:ext uri="{BB962C8B-B14F-4D97-AF65-F5344CB8AC3E}">
        <p14:creationId xmlns:p14="http://schemas.microsoft.com/office/powerpoint/2010/main" val="32254877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40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27DADF-ED4D-C259-747E-0937D1CBFDEF}"/>
              </a:ext>
            </a:extLst>
          </p:cNvPr>
          <p:cNvGrpSpPr/>
          <p:nvPr/>
        </p:nvGrpSpPr>
        <p:grpSpPr>
          <a:xfrm>
            <a:off x="1924804" y="2702075"/>
            <a:ext cx="8342391" cy="1453850"/>
            <a:chOff x="1924804" y="3031435"/>
            <a:chExt cx="8342391" cy="1453850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43A3A8C3-C4FC-BCBA-0BE6-2FA402AE0F1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24804" y="3031435"/>
              <a:ext cx="8342391" cy="795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5pPr>
              <a:lvl6pPr marL="60958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6pPr>
              <a:lvl7pPr marL="121917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7pPr>
              <a:lvl8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8pPr>
              <a:lvl9pPr marL="243833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9pPr>
            </a:lstStyle>
            <a:p>
              <a:r>
                <a:rPr lang="en-US" sz="4000" kern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Immersive Signal Visualization</a:t>
              </a:r>
            </a:p>
          </p:txBody>
        </p:sp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0BE628C9-E995-2A93-50F2-877DC44FA9A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87599" y="3690155"/>
              <a:ext cx="7416800" cy="795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5pPr>
              <a:lvl6pPr marL="60958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6pPr>
              <a:lvl7pPr marL="121917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7pPr>
              <a:lvl8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8pPr>
              <a:lvl9pPr marL="243833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267" b="1">
                  <a:solidFill>
                    <a:srgbClr val="F77B0B"/>
                  </a:solidFill>
                  <a:latin typeface="Tahoma" charset="0"/>
                </a:defRPr>
              </a:lvl9pPr>
            </a:lstStyle>
            <a:p>
              <a:r>
                <a:rPr lang="en-US" b="0" kern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 and Development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55403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Design Considerations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41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6EB584-A9DA-4CCD-3683-10B5C61AF01F}"/>
              </a:ext>
            </a:extLst>
          </p:cNvPr>
          <p:cNvSpPr txBox="1">
            <a:spLocks/>
          </p:cNvSpPr>
          <p:nvPr/>
        </p:nvSpPr>
        <p:spPr>
          <a:xfrm>
            <a:off x="7038733" y="1604416"/>
            <a:ext cx="5153267" cy="383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1200"/>
              </a:spcAft>
              <a:buFont typeface="Wingdings" charset="2"/>
              <a:buNone/>
            </a:pPr>
            <a:r>
              <a:rPr lang="en-US" sz="3200" b="1" kern="0" dirty="0">
                <a:latin typeface="Arial" panose="020B0604020202020204" pitchFamily="34" charset="0"/>
                <a:ea typeface="Roboto Black" panose="020B0604020202020204" pitchFamily="2" charset="0"/>
                <a:cs typeface="Arial" panose="020B0604020202020204" pitchFamily="34" charset="0"/>
              </a:rPr>
              <a:t>Hardware Display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Field-of-view (FOV) limitations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Indoor/outdoor affects holograms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Hands-free w/ gesture and voice</a:t>
            </a:r>
          </a:p>
        </p:txBody>
      </p:sp>
      <p:pic>
        <p:nvPicPr>
          <p:cNvPr id="6" name="Picture 4" descr="At long last, we get details on the Magic Leap One field of view - Digital  Bodies">
            <a:extLst>
              <a:ext uri="{FF2B5EF4-FFF2-40B4-BE49-F238E27FC236}">
                <a16:creationId xmlns:a16="http://schemas.microsoft.com/office/drawing/2014/main" id="{F30FF78F-47C0-3AF9-B0B2-67B5B65BD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23" y="1842540"/>
            <a:ext cx="6165903" cy="336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4221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Design Considerations (CONT’D)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42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95CB41F-3D06-E515-E774-DA53D0F85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2" t="2299" r="10714" b="271"/>
          <a:stretch/>
        </p:blipFill>
        <p:spPr bwMode="auto">
          <a:xfrm>
            <a:off x="6245224" y="1645929"/>
            <a:ext cx="5114925" cy="40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6A910CE-1C3D-C3FE-CF0C-B4D370082223}"/>
              </a:ext>
            </a:extLst>
          </p:cNvPr>
          <p:cNvSpPr txBox="1">
            <a:spLocks/>
          </p:cNvSpPr>
          <p:nvPr/>
        </p:nvSpPr>
        <p:spPr>
          <a:xfrm>
            <a:off x="682628" y="1865530"/>
            <a:ext cx="5264149" cy="383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1200"/>
              </a:spcAft>
              <a:buClr>
                <a:srgbClr val="000000"/>
              </a:buClr>
              <a:buFont typeface="Wingdings" charset="2"/>
              <a:buNone/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ea typeface="Roboto Black" panose="020B0604020202020204" pitchFamily="2" charset="0"/>
                <a:cs typeface="Arial" panose="020B0604020202020204" pitchFamily="34" charset="0"/>
              </a:rPr>
              <a:t>User Interface Design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kern="0" dirty="0">
                <a:latin typeface="Arial" panose="020B0604020202020204" pitchFamily="34" charset="0"/>
                <a:cs typeface="Arial" panose="020B0604020202020204" pitchFamily="34" charset="0"/>
              </a:rPr>
              <a:t>Ergonomics of interactables</a:t>
            </a:r>
          </a:p>
          <a:p>
            <a:pPr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interaction with objects versus onscreen controls</a:t>
            </a:r>
          </a:p>
          <a:p>
            <a:pPr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Colors, shapes, and symbology</a:t>
            </a:r>
          </a:p>
          <a:p>
            <a:pPr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Multi-User interactions</a:t>
            </a:r>
          </a:p>
        </p:txBody>
      </p:sp>
    </p:spTree>
    <p:extLst>
      <p:ext uri="{BB962C8B-B14F-4D97-AF65-F5344CB8AC3E}">
        <p14:creationId xmlns:p14="http://schemas.microsoft.com/office/powerpoint/2010/main" val="15608702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 of 3D Spatial Signals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43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E3D8BD-C2D0-F19C-03F9-C84117A343F4}"/>
              </a:ext>
            </a:extLst>
          </p:cNvPr>
          <p:cNvSpPr txBox="1">
            <a:spLocks/>
          </p:cNvSpPr>
          <p:nvPr/>
        </p:nvSpPr>
        <p:spPr bwMode="auto">
          <a:xfrm>
            <a:off x="480133" y="996159"/>
            <a:ext cx="10940342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Intuitive perception of Relative Signal Strength Indicator (RSSI)</a:t>
            </a:r>
          </a:p>
        </p:txBody>
      </p:sp>
      <p:pic>
        <p:nvPicPr>
          <p:cNvPr id="6" name="Picture 8" descr="Topography map Vectors &amp; Illustrations for Free Download | Freepik">
            <a:extLst>
              <a:ext uri="{FF2B5EF4-FFF2-40B4-BE49-F238E27FC236}">
                <a16:creationId xmlns:a16="http://schemas.microsoft.com/office/drawing/2014/main" id="{47D392B0-FE41-5B00-2518-C9D0F4B6E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"/>
          <a:stretch/>
        </p:blipFill>
        <p:spPr bwMode="auto">
          <a:xfrm>
            <a:off x="1291111" y="1733269"/>
            <a:ext cx="312524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DEB9A8-9C02-17A6-3974-7112E786F6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9" t="664" r="209" b="-44"/>
          <a:stretch/>
        </p:blipFill>
        <p:spPr>
          <a:xfrm>
            <a:off x="7818695" y="4067175"/>
            <a:ext cx="3082194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F5DD47-269F-6086-9B7B-9D9A00D266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371" y="1718703"/>
            <a:ext cx="40005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4E30B4-9785-17F4-39BE-EC7B4FE64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4889" y="1704694"/>
            <a:ext cx="2286000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C6DD80-9C5E-C638-F7FE-B49EFBE66F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1111" y="4095469"/>
            <a:ext cx="3668552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B7AC50-AA21-7EC7-7F40-07FBCD0FBE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98" r="9196"/>
          <a:stretch/>
        </p:blipFill>
        <p:spPr>
          <a:xfrm>
            <a:off x="5055197" y="4095469"/>
            <a:ext cx="265922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780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Interaction Methods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44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872DECC-B59C-D5BC-0A4B-50C71F021156}"/>
              </a:ext>
            </a:extLst>
          </p:cNvPr>
          <p:cNvSpPr txBox="1">
            <a:spLocks/>
          </p:cNvSpPr>
          <p:nvPr/>
        </p:nvSpPr>
        <p:spPr>
          <a:xfrm>
            <a:off x="190165" y="1474765"/>
            <a:ext cx="11684335" cy="566184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Enables users to access contextual information with simple movements and gestures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DB5648-1C29-09ED-2C2A-7852FCA195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45" r="2539" b="-145"/>
          <a:stretch/>
        </p:blipFill>
        <p:spPr>
          <a:xfrm>
            <a:off x="7296718" y="2570898"/>
            <a:ext cx="4723994" cy="3108960"/>
          </a:xfrm>
          <a:prstGeom prst="rect">
            <a:avLst/>
          </a:prstGeom>
        </p:spPr>
      </p:pic>
      <p:pic>
        <p:nvPicPr>
          <p:cNvPr id="12" name="Picture 4" descr="Tap or swipe mobile gestures in iOS &amp; Android app design - Justinmind">
            <a:extLst>
              <a:ext uri="{FF2B5EF4-FFF2-40B4-BE49-F238E27FC236}">
                <a16:creationId xmlns:a16="http://schemas.microsoft.com/office/drawing/2014/main" id="{51C3130F-2DE4-C947-7DB0-9FB3C14CB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7" t="-388" r="8075" b="388"/>
          <a:stretch/>
        </p:blipFill>
        <p:spPr bwMode="auto">
          <a:xfrm>
            <a:off x="190165" y="2570898"/>
            <a:ext cx="3353420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AF5742-17E3-6B93-5F1B-AB6A40123D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46"/>
          <a:stretch/>
        </p:blipFill>
        <p:spPr>
          <a:xfrm>
            <a:off x="3636562" y="2570898"/>
            <a:ext cx="3567178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462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Holographic Representation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45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47BF9-FC0C-F906-CF2A-C339D9F4BF8D}"/>
              </a:ext>
            </a:extLst>
          </p:cNvPr>
          <p:cNvSpPr txBox="1">
            <a:spLocks/>
          </p:cNvSpPr>
          <p:nvPr/>
        </p:nvSpPr>
        <p:spPr>
          <a:xfrm>
            <a:off x="952884" y="1189591"/>
            <a:ext cx="4827364" cy="1458360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700" kern="0" dirty="0">
                <a:latin typeface="Arial" panose="020B0604020202020204" pitchFamily="34" charset="0"/>
                <a:cs typeface="Arial" panose="020B0604020202020204" pitchFamily="34" charset="0"/>
              </a:rPr>
              <a:t>To skeuomorphism or not?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700" kern="0" dirty="0">
                <a:latin typeface="Arial" panose="020B0604020202020204" pitchFamily="34" charset="0"/>
                <a:cs typeface="Arial" panose="020B0604020202020204" pitchFamily="34" charset="0"/>
              </a:rPr>
              <a:t>Density of information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700" kern="0" dirty="0">
                <a:latin typeface="Arial" panose="020B0604020202020204" pitchFamily="34" charset="0"/>
                <a:cs typeface="Arial" panose="020B0604020202020204" pitchFamily="34" charset="0"/>
              </a:rPr>
              <a:t>Sizing of symbols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6DA1F7-8473-A788-B0C7-5162523A5D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15" b="6711"/>
          <a:stretch/>
        </p:blipFill>
        <p:spPr>
          <a:xfrm>
            <a:off x="6074306" y="1189591"/>
            <a:ext cx="5185934" cy="5011489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EAC581-627C-D94E-9868-A1A2B3F87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83" y="3066628"/>
            <a:ext cx="4827364" cy="30171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15B2F2-5113-99DD-F6AC-1476AA442B4E}"/>
              </a:ext>
            </a:extLst>
          </p:cNvPr>
          <p:cNvSpPr/>
          <p:nvPr/>
        </p:nvSpPr>
        <p:spPr bwMode="auto">
          <a:xfrm>
            <a:off x="6448186" y="1271057"/>
            <a:ext cx="2202038" cy="21027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E34D9B-86B8-6E1E-8122-CAEE97E40CCD}"/>
              </a:ext>
            </a:extLst>
          </p:cNvPr>
          <p:cNvSpPr txBox="1"/>
          <p:nvPr/>
        </p:nvSpPr>
        <p:spPr>
          <a:xfrm>
            <a:off x="6074306" y="1356231"/>
            <a:ext cx="28216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Use perfect cube as a “base”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D2BF2B-4B82-C23B-DB5A-76284B93CCC3}"/>
              </a:ext>
            </a:extLst>
          </p:cNvPr>
          <p:cNvSpPr txBox="1"/>
          <p:nvPr/>
        </p:nvSpPr>
        <p:spPr>
          <a:xfrm>
            <a:off x="5760682" y="5019508"/>
            <a:ext cx="1244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“Spatial Grid”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0D2DEB-9FE1-CDBE-E5F2-C65CF8565773}"/>
              </a:ext>
            </a:extLst>
          </p:cNvPr>
          <p:cNvSpPr/>
          <p:nvPr/>
        </p:nvSpPr>
        <p:spPr bwMode="auto">
          <a:xfrm>
            <a:off x="6448186" y="2231136"/>
            <a:ext cx="1735694" cy="3291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326F36-1C7B-0B62-5AF7-EFC9EB8E95B0}"/>
              </a:ext>
            </a:extLst>
          </p:cNvPr>
          <p:cNvSpPr txBox="1"/>
          <p:nvPr/>
        </p:nvSpPr>
        <p:spPr>
          <a:xfrm>
            <a:off x="6279000" y="2296710"/>
            <a:ext cx="20873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Types of Dimensions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9F0761-5312-1266-8BDC-EF9D43D17578}"/>
              </a:ext>
            </a:extLst>
          </p:cNvPr>
          <p:cNvSpPr/>
          <p:nvPr/>
        </p:nvSpPr>
        <p:spPr bwMode="auto">
          <a:xfrm>
            <a:off x="6448186" y="2647951"/>
            <a:ext cx="1625966" cy="10473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B7895-A087-32F0-E391-D873A251CFE5}"/>
              </a:ext>
            </a:extLst>
          </p:cNvPr>
          <p:cNvSpPr txBox="1"/>
          <p:nvPr/>
        </p:nvSpPr>
        <p:spPr>
          <a:xfrm>
            <a:off x="6406708" y="2623144"/>
            <a:ext cx="16674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Height below 0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Height above 0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Texture?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(Multi Networks)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7B94AB-0F27-029A-AD49-F88E7302A617}"/>
              </a:ext>
            </a:extLst>
          </p:cNvPr>
          <p:cNvSpPr/>
          <p:nvPr/>
        </p:nvSpPr>
        <p:spPr bwMode="auto">
          <a:xfrm>
            <a:off x="6448186" y="3913632"/>
            <a:ext cx="1101019" cy="2468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577616-D246-8ED4-DD20-83E44A2A76D2}"/>
              </a:ext>
            </a:extLst>
          </p:cNvPr>
          <p:cNvSpPr/>
          <p:nvPr/>
        </p:nvSpPr>
        <p:spPr bwMode="auto">
          <a:xfrm>
            <a:off x="7843263" y="4056001"/>
            <a:ext cx="1345544" cy="62997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48A0C3-72CC-B653-D2A5-18FFDCDE8582}"/>
              </a:ext>
            </a:extLst>
          </p:cNvPr>
          <p:cNvSpPr/>
          <p:nvPr/>
        </p:nvSpPr>
        <p:spPr bwMode="auto">
          <a:xfrm>
            <a:off x="7693531" y="4142232"/>
            <a:ext cx="1345544" cy="3149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EA22B1-2141-AF9D-AAD9-49C617515888}"/>
              </a:ext>
            </a:extLst>
          </p:cNvPr>
          <p:cNvSpPr txBox="1"/>
          <p:nvPr/>
        </p:nvSpPr>
        <p:spPr>
          <a:xfrm>
            <a:off x="7023560" y="3986428"/>
            <a:ext cx="1587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Wi-Fi (Opaque)</a:t>
            </a:r>
          </a:p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“stick”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C43FCA-F7D3-A5BB-5DCE-63BD95EAF50B}"/>
              </a:ext>
            </a:extLst>
          </p:cNvPr>
          <p:cNvSpPr/>
          <p:nvPr/>
        </p:nvSpPr>
        <p:spPr bwMode="auto">
          <a:xfrm>
            <a:off x="8183880" y="4767660"/>
            <a:ext cx="1345544" cy="8981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AD9AA2-4AEB-DFF7-395D-9D1D882F94BF}"/>
              </a:ext>
            </a:extLst>
          </p:cNvPr>
          <p:cNvSpPr txBox="1"/>
          <p:nvPr/>
        </p:nvSpPr>
        <p:spPr>
          <a:xfrm>
            <a:off x="8117314" y="4921536"/>
            <a:ext cx="1478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Cellular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(Transparent)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“ring”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2754B4-6F04-B593-8009-C7156D83BD67}"/>
              </a:ext>
            </a:extLst>
          </p:cNvPr>
          <p:cNvSpPr/>
          <p:nvPr/>
        </p:nvSpPr>
        <p:spPr bwMode="auto">
          <a:xfrm>
            <a:off x="9199539" y="1153380"/>
            <a:ext cx="1489797" cy="3279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307CD4-6309-BD25-331C-21707C2210FF}"/>
              </a:ext>
            </a:extLst>
          </p:cNvPr>
          <p:cNvSpPr txBox="1"/>
          <p:nvPr/>
        </p:nvSpPr>
        <p:spPr>
          <a:xfrm>
            <a:off x="9322059" y="1252155"/>
            <a:ext cx="1393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“Spatial Grid”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3DFBD2-2246-266C-20D8-915F9831DBB7}"/>
              </a:ext>
            </a:extLst>
          </p:cNvPr>
          <p:cNvSpPr/>
          <p:nvPr/>
        </p:nvSpPr>
        <p:spPr bwMode="auto">
          <a:xfrm>
            <a:off x="8967530" y="2902872"/>
            <a:ext cx="2206438" cy="103914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7D320A3-EB5F-48E0-AECF-EC21D68C650D}"/>
              </a:ext>
            </a:extLst>
          </p:cNvPr>
          <p:cNvSpPr/>
          <p:nvPr/>
        </p:nvSpPr>
        <p:spPr bwMode="auto">
          <a:xfrm>
            <a:off x="8759854" y="3121375"/>
            <a:ext cx="1041941" cy="103914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A6D371-5A84-2C67-5668-0CAD1256A14E}"/>
              </a:ext>
            </a:extLst>
          </p:cNvPr>
          <p:cNvSpPr txBox="1"/>
          <p:nvPr/>
        </p:nvSpPr>
        <p:spPr>
          <a:xfrm>
            <a:off x="8125803" y="2883835"/>
            <a:ext cx="28072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What other kinds</a:t>
            </a:r>
          </a:p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signal characteristics </a:t>
            </a:r>
          </a:p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could / should we represent?</a:t>
            </a:r>
          </a:p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Frequency? Speed? Band?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2C67F5-159D-1A93-CE73-6174410B51E1}"/>
              </a:ext>
            </a:extLst>
          </p:cNvPr>
          <p:cNvSpPr/>
          <p:nvPr/>
        </p:nvSpPr>
        <p:spPr bwMode="auto">
          <a:xfrm>
            <a:off x="9595989" y="4196584"/>
            <a:ext cx="1486539" cy="102013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67947A-1702-9C3C-9549-F75135522102}"/>
              </a:ext>
            </a:extLst>
          </p:cNvPr>
          <p:cNvSpPr txBox="1"/>
          <p:nvPr/>
        </p:nvSpPr>
        <p:spPr>
          <a:xfrm>
            <a:off x="9405414" y="4229460"/>
            <a:ext cx="1776674" cy="106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Can bands be a slider for Technical / Debug version? </a:t>
            </a:r>
          </a:p>
        </p:txBody>
      </p:sp>
    </p:spTree>
    <p:extLst>
      <p:ext uri="{BB962C8B-B14F-4D97-AF65-F5344CB8AC3E}">
        <p14:creationId xmlns:p14="http://schemas.microsoft.com/office/powerpoint/2010/main" val="957528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Direction Finding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46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2CB2651-E2E0-5F05-2264-C216249B3E34}"/>
              </a:ext>
            </a:extLst>
          </p:cNvPr>
          <p:cNvSpPr txBox="1">
            <a:spLocks/>
          </p:cNvSpPr>
          <p:nvPr/>
        </p:nvSpPr>
        <p:spPr>
          <a:xfrm>
            <a:off x="214758" y="1310765"/>
            <a:ext cx="11761349" cy="1036085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Find the strongest emitting device</a:t>
            </a:r>
          </a:p>
          <a:p>
            <a:pPr marL="0" indent="0" algn="ctr">
              <a:buFont typeface="Wingdings" charset="2"/>
              <a:buNone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Show relative distance and bearing, for navigation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B34828-137C-03AF-DF99-0489D7821B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2"/>
          <a:stretch/>
        </p:blipFill>
        <p:spPr>
          <a:xfrm>
            <a:off x="8358729" y="2676941"/>
            <a:ext cx="3617379" cy="28919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114F47-1E29-BEB6-23E2-1CC1CF00AE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228" t="30381" r="5213" b="34975"/>
          <a:stretch/>
        </p:blipFill>
        <p:spPr>
          <a:xfrm>
            <a:off x="3515390" y="2690244"/>
            <a:ext cx="4742396" cy="2874653"/>
          </a:xfrm>
          <a:prstGeom prst="rect">
            <a:avLst/>
          </a:prstGeom>
        </p:spPr>
      </p:pic>
      <p:pic>
        <p:nvPicPr>
          <p:cNvPr id="9" name="Picture 8" descr="A close-up of a compass&#10;&#10;Description automatically generated">
            <a:extLst>
              <a:ext uri="{FF2B5EF4-FFF2-40B4-BE49-F238E27FC236}">
                <a16:creationId xmlns:a16="http://schemas.microsoft.com/office/drawing/2014/main" id="{CDA0BB32-A1E4-0E4E-A0D1-2D74AD422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9" y="2690244"/>
            <a:ext cx="3194057" cy="287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334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HUD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47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B7E994A-B126-3F65-7225-E82CD84B0E23}"/>
              </a:ext>
            </a:extLst>
          </p:cNvPr>
          <p:cNvSpPr txBox="1">
            <a:spLocks/>
          </p:cNvSpPr>
          <p:nvPr/>
        </p:nvSpPr>
        <p:spPr>
          <a:xfrm>
            <a:off x="537437" y="1126193"/>
            <a:ext cx="4926013" cy="2068893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600"/>
              </a:spcAft>
              <a:buFont typeface="Wingdings" charset="2"/>
              <a:buNone/>
            </a:pPr>
            <a:r>
              <a:rPr lang="en-US" sz="30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Heads-Up Display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600" kern="0" dirty="0">
                <a:latin typeface="Arial" panose="020B0604020202020204" pitchFamily="34" charset="0"/>
                <a:cs typeface="Arial" panose="020B0604020202020204" pitchFamily="34" charset="0"/>
              </a:rPr>
              <a:t>Persistent information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600" kern="0" dirty="0">
                <a:latin typeface="Arial" panose="020B0604020202020204" pitchFamily="34" charset="0"/>
                <a:cs typeface="Arial" panose="020B0604020202020204" pitchFamily="34" charset="0"/>
              </a:rPr>
              <a:t>Track head angle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600" kern="0" dirty="0">
                <a:latin typeface="Arial" panose="020B0604020202020204" pitchFamily="34" charset="0"/>
                <a:cs typeface="Arial" panose="020B0604020202020204" pitchFamily="34" charset="0"/>
              </a:rPr>
              <a:t>Clear center area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356F3A1-269B-FEB2-4B08-F50F1CC4ED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1" t="3129" b="3129"/>
          <a:stretch/>
        </p:blipFill>
        <p:spPr>
          <a:xfrm>
            <a:off x="5679919" y="3429000"/>
            <a:ext cx="5454853" cy="2888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655193-8546-5B11-A9C2-1EEF94DC0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3391" y="991806"/>
            <a:ext cx="2501380" cy="2337669"/>
          </a:xfrm>
          <a:prstGeom prst="rect">
            <a:avLst/>
          </a:prstGeom>
        </p:spPr>
      </p:pic>
      <p:pic>
        <p:nvPicPr>
          <p:cNvPr id="10" name="Picture 9" descr="An inside look at F-35 pilot helmet fittings &gt; Air Combat Command &gt; Article  Display">
            <a:extLst>
              <a:ext uri="{FF2B5EF4-FFF2-40B4-BE49-F238E27FC236}">
                <a16:creationId xmlns:a16="http://schemas.microsoft.com/office/drawing/2014/main" id="{41288286-93A2-6CC9-BC8C-872A1682E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4" t="3713" r="8661"/>
          <a:stretch/>
        </p:blipFill>
        <p:spPr bwMode="auto">
          <a:xfrm>
            <a:off x="5679919" y="991806"/>
            <a:ext cx="2839466" cy="23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DDD0C2-F6C5-C794-059D-DD3A09161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975" y="3429000"/>
            <a:ext cx="5130938" cy="288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482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ontrol panel&#10;&#10;Description automatically generated">
            <a:extLst>
              <a:ext uri="{FF2B5EF4-FFF2-40B4-BE49-F238E27FC236}">
                <a16:creationId xmlns:a16="http://schemas.microsoft.com/office/drawing/2014/main" id="{07EDDE39-16ED-1893-6B61-A12313B5CC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9" r="19318" b="6158"/>
          <a:stretch/>
        </p:blipFill>
        <p:spPr>
          <a:xfrm>
            <a:off x="446567" y="1343040"/>
            <a:ext cx="8291139" cy="4958115"/>
          </a:xfrm>
          <a:prstGeom prst="rect">
            <a:avLst/>
          </a:prstGeom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HUD Implementation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48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4FB280-155A-D41B-094C-1A55C54FA482}"/>
              </a:ext>
            </a:extLst>
          </p:cNvPr>
          <p:cNvGrpSpPr/>
          <p:nvPr/>
        </p:nvGrpSpPr>
        <p:grpSpPr>
          <a:xfrm>
            <a:off x="6208378" y="1035263"/>
            <a:ext cx="5706533" cy="3209925"/>
            <a:chOff x="6209241" y="295275"/>
            <a:chExt cx="5706533" cy="3209925"/>
          </a:xfrm>
        </p:grpSpPr>
        <p:pic>
          <p:nvPicPr>
            <p:cNvPr id="8" name="Picture 7" descr="A picture containing text, indoor, ceiling&#10;&#10;Description automatically generated">
              <a:extLst>
                <a:ext uri="{FF2B5EF4-FFF2-40B4-BE49-F238E27FC236}">
                  <a16:creationId xmlns:a16="http://schemas.microsoft.com/office/drawing/2014/main" id="{A1091886-4066-3B9F-CA36-5C0E6F480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241" y="295275"/>
              <a:ext cx="5706533" cy="3209925"/>
            </a:xfrm>
            <a:prstGeom prst="rect">
              <a:avLst/>
            </a:prstGeom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B33151-C721-B312-13A0-AB88D7BB00E0}"/>
                </a:ext>
              </a:extLst>
            </p:cNvPr>
            <p:cNvSpPr txBox="1"/>
            <p:nvPr/>
          </p:nvSpPr>
          <p:spPr>
            <a:xfrm>
              <a:off x="6209241" y="295275"/>
              <a:ext cx="5706533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View seen through lens of heads-up display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73128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Relative Positioning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49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E919D68-D376-EE0F-526C-B75F154188CC}"/>
              </a:ext>
            </a:extLst>
          </p:cNvPr>
          <p:cNvSpPr txBox="1">
            <a:spLocks/>
          </p:cNvSpPr>
          <p:nvPr/>
        </p:nvSpPr>
        <p:spPr>
          <a:xfrm>
            <a:off x="428834" y="1087196"/>
            <a:ext cx="11250613" cy="841249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Show user in context with all available data,</a:t>
            </a:r>
          </a:p>
          <a:p>
            <a:pPr marL="0" indent="0" algn="ctr">
              <a:buFont typeface="Wingdings" charset="2"/>
              <a:buNone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track according to a single reference 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E16865-8EF2-4936-7210-6C11916089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047" y="2496928"/>
            <a:ext cx="3872706" cy="331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itHub - TinusHeystek/new-world-minimap-release: A Minimap overlay for New  World.">
            <a:extLst>
              <a:ext uri="{FF2B5EF4-FFF2-40B4-BE49-F238E27FC236}">
                <a16:creationId xmlns:a16="http://schemas.microsoft.com/office/drawing/2014/main" id="{9849E29C-94AB-ECEE-91D9-58965C13F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39" y="2483790"/>
            <a:ext cx="5626259" cy="330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632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283306" y="0"/>
            <a:ext cx="5562600" cy="84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77B0B"/>
                </a:solidFill>
                <a:latin typeface="Tahoma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77B0B"/>
                </a:solidFill>
                <a:latin typeface="Tahoma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77B0B"/>
                </a:solidFill>
                <a:latin typeface="Tahoma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77B0B"/>
                </a:solidFill>
                <a:latin typeface="Tahom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77B0B"/>
                </a:solidFill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77B0B"/>
                </a:solidFill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77B0B"/>
                </a:solidFill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The Challenge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DA2296-6457-BF0C-1459-95FFA38B802F}"/>
              </a:ext>
            </a:extLst>
          </p:cNvPr>
          <p:cNvSpPr/>
          <p:nvPr/>
        </p:nvSpPr>
        <p:spPr>
          <a:xfrm flipH="1">
            <a:off x="0" y="2590137"/>
            <a:ext cx="12192000" cy="2484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/>
          </a:p>
        </p:txBody>
      </p:sp>
      <p:pic>
        <p:nvPicPr>
          <p:cNvPr id="5" name="Picture 4" descr="A picture containing person, standing&#10;&#10;Description automatically generated">
            <a:extLst>
              <a:ext uri="{FF2B5EF4-FFF2-40B4-BE49-F238E27FC236}">
                <a16:creationId xmlns:a16="http://schemas.microsoft.com/office/drawing/2014/main" id="{ACA555B6-62D6-C5B5-AA48-A0F96846F5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3" r="8815"/>
          <a:stretch/>
        </p:blipFill>
        <p:spPr>
          <a:xfrm>
            <a:off x="6946364" y="2867266"/>
            <a:ext cx="2413007" cy="1811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AB378B-0CC7-AE08-0C54-3B3709495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26" y="2867266"/>
            <a:ext cx="2413006" cy="1811503"/>
          </a:xfrm>
          <a:prstGeom prst="rect">
            <a:avLst/>
          </a:prstGeom>
        </p:spPr>
      </p:pic>
      <p:pic>
        <p:nvPicPr>
          <p:cNvPr id="10" name="Picture 9" descr="A picture containing indoor, person, oven, putting&#10;&#10;Description automatically generated">
            <a:extLst>
              <a:ext uri="{FF2B5EF4-FFF2-40B4-BE49-F238E27FC236}">
                <a16:creationId xmlns:a16="http://schemas.microsoft.com/office/drawing/2014/main" id="{F2424EBA-D51C-6F4A-36B2-1DC4F3FC08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/>
          <a:stretch/>
        </p:blipFill>
        <p:spPr>
          <a:xfrm>
            <a:off x="242610" y="2867266"/>
            <a:ext cx="3786084" cy="1811255"/>
          </a:xfrm>
          <a:prstGeom prst="rect">
            <a:avLst/>
          </a:prstGeom>
        </p:spPr>
      </p:pic>
      <p:pic>
        <p:nvPicPr>
          <p:cNvPr id="11" name="Picture 10" descr="A picture containing military uniform, outdoor&#10;&#10;Description automatically generated">
            <a:extLst>
              <a:ext uri="{FF2B5EF4-FFF2-40B4-BE49-F238E27FC236}">
                <a16:creationId xmlns:a16="http://schemas.microsoft.com/office/drawing/2014/main" id="{BD3A9679-8A8A-8B80-D1D2-EAEDA26474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 r="9418"/>
          <a:stretch/>
        </p:blipFill>
        <p:spPr>
          <a:xfrm>
            <a:off x="9611704" y="2865397"/>
            <a:ext cx="2341874" cy="18152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F993C2-757C-2509-B54F-0FB22EB0522F}"/>
              </a:ext>
            </a:extLst>
          </p:cNvPr>
          <p:cNvSpPr txBox="1"/>
          <p:nvPr/>
        </p:nvSpPr>
        <p:spPr>
          <a:xfrm>
            <a:off x="242611" y="4646991"/>
            <a:ext cx="37860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Complicated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D52B15-280F-0025-CCD9-2BE7255FCCA0}"/>
              </a:ext>
            </a:extLst>
          </p:cNvPr>
          <p:cNvSpPr txBox="1"/>
          <p:nvPr/>
        </p:nvSpPr>
        <p:spPr>
          <a:xfrm>
            <a:off x="4281024" y="4646991"/>
            <a:ext cx="24130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Cumbersome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331044-CD44-6A6E-8414-362363599D7F}"/>
              </a:ext>
            </a:extLst>
          </p:cNvPr>
          <p:cNvSpPr txBox="1"/>
          <p:nvPr/>
        </p:nvSpPr>
        <p:spPr>
          <a:xfrm>
            <a:off x="9611704" y="4646991"/>
            <a:ext cx="233768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Distracting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C057BB-3266-50A0-28ED-899A361C576C}"/>
              </a:ext>
            </a:extLst>
          </p:cNvPr>
          <p:cNvSpPr txBox="1"/>
          <p:nvPr/>
        </p:nvSpPr>
        <p:spPr>
          <a:xfrm>
            <a:off x="6946361" y="4646991"/>
            <a:ext cx="24130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A2163AD0-CAFC-A8A4-9CF9-5AB87B478DB2}"/>
              </a:ext>
            </a:extLst>
          </p:cNvPr>
          <p:cNvSpPr txBox="1">
            <a:spLocks/>
          </p:cNvSpPr>
          <p:nvPr/>
        </p:nvSpPr>
        <p:spPr bwMode="auto">
          <a:xfrm>
            <a:off x="1577424" y="1431765"/>
            <a:ext cx="9423905" cy="812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600" kern="0" dirty="0">
                <a:latin typeface="Arial" panose="020B0604020202020204" pitchFamily="34" charset="0"/>
                <a:cs typeface="Arial" panose="020B0604020202020204" pitchFamily="34" charset="0"/>
              </a:rPr>
              <a:t>Traditional modeling and visualization tools are no longer suitable to address the scale and complexity of modern signals</a:t>
            </a:r>
          </a:p>
        </p:txBody>
      </p:sp>
    </p:spTree>
    <p:extLst>
      <p:ext uri="{BB962C8B-B14F-4D97-AF65-F5344CB8AC3E}">
        <p14:creationId xmlns:p14="http://schemas.microsoft.com/office/powerpoint/2010/main" val="22163311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User Engagement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50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5F42-0BEB-D8A8-E146-70C25924B359}"/>
              </a:ext>
            </a:extLst>
          </p:cNvPr>
          <p:cNvSpPr txBox="1">
            <a:spLocks/>
          </p:cNvSpPr>
          <p:nvPr/>
        </p:nvSpPr>
        <p:spPr>
          <a:xfrm>
            <a:off x="499183" y="5137870"/>
            <a:ext cx="5615868" cy="610635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Imbue tracked hands with surface modeling to “feel” wireless signals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515BC9-1EF8-4976-8D29-3EAA81F98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83" y="1925877"/>
            <a:ext cx="5615868" cy="3158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3EA8A6-40AF-6A12-CAD9-831D27AFA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094" y="1926071"/>
            <a:ext cx="5528120" cy="3158926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2BB61698-E9CC-AB8C-924D-D9992C4A9763}"/>
              </a:ext>
            </a:extLst>
          </p:cNvPr>
          <p:cNvSpPr txBox="1">
            <a:spLocks/>
          </p:cNvSpPr>
          <p:nvPr/>
        </p:nvSpPr>
        <p:spPr>
          <a:xfrm>
            <a:off x="428834" y="1071261"/>
            <a:ext cx="11250613" cy="610635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Augment user’s senses with surface patterns and a “slicing” tool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AF284FD-B5F0-9672-52CF-3A55DDE6A935}"/>
              </a:ext>
            </a:extLst>
          </p:cNvPr>
          <p:cNvSpPr txBox="1">
            <a:spLocks/>
          </p:cNvSpPr>
          <p:nvPr/>
        </p:nvSpPr>
        <p:spPr>
          <a:xfrm>
            <a:off x="6278094" y="5137870"/>
            <a:ext cx="5528120" cy="610635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Cut into 3D RF model volume to perform cross-section analysis</a:t>
            </a:r>
          </a:p>
        </p:txBody>
      </p:sp>
    </p:spTree>
    <p:extLst>
      <p:ext uri="{BB962C8B-B14F-4D97-AF65-F5344CB8AC3E}">
        <p14:creationId xmlns:p14="http://schemas.microsoft.com/office/powerpoint/2010/main" val="33717907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2851F-154C-AC26-3007-B451770E9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80CA9AC-6664-3D4C-6C90-71DE4AA155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Floorplan Modeling</a:t>
            </a:r>
          </a:p>
        </p:txBody>
      </p:sp>
      <p:sp>
        <p:nvSpPr>
          <p:cNvPr id="5" name="Slide Number Placeholder 58">
            <a:extLst>
              <a:ext uri="{FF2B5EF4-FFF2-40B4-BE49-F238E27FC236}">
                <a16:creationId xmlns:a16="http://schemas.microsoft.com/office/drawing/2014/main" id="{D25063C6-6418-9606-CB07-251FC2A3D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51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966B23A8-AF0F-02EF-27FE-7A29D6BBA12E}"/>
              </a:ext>
            </a:extLst>
          </p:cNvPr>
          <p:cNvSpPr txBox="1">
            <a:spLocks/>
          </p:cNvSpPr>
          <p:nvPr/>
        </p:nvSpPr>
        <p:spPr>
          <a:xfrm>
            <a:off x="189368" y="1002583"/>
            <a:ext cx="11729545" cy="610635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Enable precision overlay with real and virtual spaces, enabling integrated measurements and dimensionality</a:t>
            </a:r>
          </a:p>
        </p:txBody>
      </p:sp>
      <p:pic>
        <p:nvPicPr>
          <p:cNvPr id="8" name="Picture Placeholder 10">
            <a:extLst>
              <a:ext uri="{FF2B5EF4-FFF2-40B4-BE49-F238E27FC236}">
                <a16:creationId xmlns:a16="http://schemas.microsoft.com/office/drawing/2014/main" id="{7DC32499-6FB5-12E3-99C8-E5D43979F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2" t="20672" r="4683" b="46286"/>
          <a:stretch>
            <a:fillRect/>
          </a:stretch>
        </p:blipFill>
        <p:spPr>
          <a:xfrm>
            <a:off x="5069476" y="2179633"/>
            <a:ext cx="6601233" cy="383071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Picture Placeholder 30">
            <a:extLst>
              <a:ext uri="{FF2B5EF4-FFF2-40B4-BE49-F238E27FC236}">
                <a16:creationId xmlns:a16="http://schemas.microsoft.com/office/drawing/2014/main" id="{455E3B9E-75ED-4AC6-1694-2C81643C02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6" t="47886" r="13813" b="9715"/>
          <a:stretch/>
        </p:blipFill>
        <p:spPr>
          <a:xfrm>
            <a:off x="521291" y="2179633"/>
            <a:ext cx="4067343" cy="383071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7289900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Integration of Sensor Peripherals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52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A pair of black headphones&#10;&#10;Description automatically generated with low confidence">
            <a:extLst>
              <a:ext uri="{FF2B5EF4-FFF2-40B4-BE49-F238E27FC236}">
                <a16:creationId xmlns:a16="http://schemas.microsoft.com/office/drawing/2014/main" id="{7E1A0660-4A8E-AD62-C992-C7CEB51899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8" b="23129"/>
          <a:stretch/>
        </p:blipFill>
        <p:spPr>
          <a:xfrm>
            <a:off x="532545" y="1569567"/>
            <a:ext cx="3794905" cy="4422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E57C2E-339C-1068-3BF4-D15BE3FAC7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6" b="7669"/>
          <a:stretch/>
        </p:blipFill>
        <p:spPr>
          <a:xfrm flipH="1">
            <a:off x="4888713" y="3806170"/>
            <a:ext cx="2087526" cy="18500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0CBE37-9A55-6367-2487-AC623012A04D}"/>
              </a:ext>
            </a:extLst>
          </p:cNvPr>
          <p:cNvSpPr txBox="1"/>
          <p:nvPr/>
        </p:nvSpPr>
        <p:spPr>
          <a:xfrm>
            <a:off x="5003332" y="5732258"/>
            <a:ext cx="1858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Ubertooth One</a:t>
            </a:r>
          </a:p>
        </p:txBody>
      </p:sp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830D36B0-4BAB-9274-BAC3-B3B2B4D935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379" y="4017059"/>
            <a:ext cx="1628200" cy="16391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62A587-56A8-F440-A21F-A3F8B2992450}"/>
              </a:ext>
            </a:extLst>
          </p:cNvPr>
          <p:cNvSpPr txBox="1"/>
          <p:nvPr/>
        </p:nvSpPr>
        <p:spPr>
          <a:xfrm>
            <a:off x="7256335" y="5732258"/>
            <a:ext cx="1858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RTL-SDR</a:t>
            </a:r>
          </a:p>
        </p:txBody>
      </p:sp>
      <p:pic>
        <p:nvPicPr>
          <p:cNvPr id="13" name="Picture 12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F9400A04-0726-53B9-EFE3-33978042B5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" t="19679" r="4835" b="23514"/>
          <a:stretch/>
        </p:blipFill>
        <p:spPr>
          <a:xfrm>
            <a:off x="9394718" y="4263369"/>
            <a:ext cx="2264736" cy="13928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BAB3E1-5769-73CC-BCAE-672A5E1370B1}"/>
              </a:ext>
            </a:extLst>
          </p:cNvPr>
          <p:cNvSpPr txBox="1"/>
          <p:nvPr/>
        </p:nvSpPr>
        <p:spPr>
          <a:xfrm>
            <a:off x="9543490" y="5732258"/>
            <a:ext cx="1967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Enterprise SDR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34B93D-FBDF-1F18-5D3A-96380AE26EAC}"/>
              </a:ext>
            </a:extLst>
          </p:cNvPr>
          <p:cNvSpPr/>
          <p:nvPr/>
        </p:nvSpPr>
        <p:spPr>
          <a:xfrm>
            <a:off x="4888713" y="1569567"/>
            <a:ext cx="6770741" cy="1952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02A9ADFE-E039-74F8-8ACB-5CC63E2095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375" y="1799404"/>
            <a:ext cx="1315918" cy="736092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CC82DD63-DD26-EDF3-9B07-C667F9E3D6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660" y="2761873"/>
            <a:ext cx="1361794" cy="537908"/>
          </a:xfrm>
          <a:prstGeom prst="rect">
            <a:avLst/>
          </a:prstGeom>
        </p:spPr>
      </p:pic>
      <p:pic>
        <p:nvPicPr>
          <p:cNvPr id="18" name="Picture 17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8E9C47DA-302C-2046-D779-65F6D83D9F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015" y="2273506"/>
            <a:ext cx="1105481" cy="1105481"/>
          </a:xfrm>
          <a:prstGeom prst="rect">
            <a:avLst/>
          </a:prstGeom>
        </p:spPr>
      </p:pic>
      <p:pic>
        <p:nvPicPr>
          <p:cNvPr id="19" name="Picture 18" descr="A picture containing room, gambling house&#10;&#10;Description automatically generated">
            <a:extLst>
              <a:ext uri="{FF2B5EF4-FFF2-40B4-BE49-F238E27FC236}">
                <a16:creationId xmlns:a16="http://schemas.microsoft.com/office/drawing/2014/main" id="{61EE5384-C72D-140D-3E75-30AC0916F4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247" y="1690686"/>
            <a:ext cx="1801156" cy="772246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7F376210-5506-3946-20EA-FDD2085BF4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754" y="2167450"/>
            <a:ext cx="20574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841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9EFF2E-2DC9-2BC1-1C52-8A6C286D6AA0}"/>
              </a:ext>
            </a:extLst>
          </p:cNvPr>
          <p:cNvSpPr/>
          <p:nvPr/>
        </p:nvSpPr>
        <p:spPr bwMode="auto">
          <a:xfrm>
            <a:off x="60960" y="1523238"/>
            <a:ext cx="12131040" cy="478301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355" y="0"/>
            <a:ext cx="7717572" cy="841248"/>
          </a:xfrm>
        </p:spPr>
        <p:txBody>
          <a:bodyPr/>
          <a:lstStyle/>
          <a:p>
            <a:pPr eaLnBrk="1" hangingPunct="1"/>
            <a:r>
              <a:rPr lang="en-US" dirty="0"/>
              <a:t>Common Operating Picture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53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B978507-5147-67F9-B2E0-37C7512EC0F8}"/>
              </a:ext>
            </a:extLst>
          </p:cNvPr>
          <p:cNvSpPr txBox="1">
            <a:spLocks/>
          </p:cNvSpPr>
          <p:nvPr/>
        </p:nvSpPr>
        <p:spPr>
          <a:xfrm>
            <a:off x="480132" y="962299"/>
            <a:ext cx="11250613" cy="439888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Paint simulated signals and effects into a mission planning interface</a:t>
            </a:r>
          </a:p>
        </p:txBody>
      </p:sp>
      <p:pic>
        <p:nvPicPr>
          <p:cNvPr id="4" name="Picture 3" descr="A map of a mountain&#10;&#10;Description automatically generated">
            <a:extLst>
              <a:ext uri="{FF2B5EF4-FFF2-40B4-BE49-F238E27FC236}">
                <a16:creationId xmlns:a16="http://schemas.microsoft.com/office/drawing/2014/main" id="{4A3CCD52-8105-04C0-B2A5-60728EF440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6"/>
          <a:stretch/>
        </p:blipFill>
        <p:spPr>
          <a:xfrm>
            <a:off x="1435461" y="1535429"/>
            <a:ext cx="9321078" cy="467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187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Bridging 2D to AR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54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15F927-1224-489C-EF7A-D461AF46B17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5919" y="1046715"/>
            <a:ext cx="5059388" cy="50593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B7175C-A1C7-076D-904A-AC0F1073C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440" y="1194022"/>
            <a:ext cx="4501828" cy="25322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9B969C-F0E6-B83A-024E-05626AAF0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655" y="1618074"/>
            <a:ext cx="3488700" cy="34847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40AE3F6-F496-0233-9FDC-EF0024AEA475}"/>
              </a:ext>
            </a:extLst>
          </p:cNvPr>
          <p:cNvSpPr/>
          <p:nvPr/>
        </p:nvSpPr>
        <p:spPr bwMode="auto">
          <a:xfrm>
            <a:off x="6998440" y="3804413"/>
            <a:ext cx="4501828" cy="2317539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D4938DC-5371-53A0-6780-D1906E5A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15698" y="3807986"/>
            <a:ext cx="2291265" cy="229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6187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Spatial Signal Simulation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55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6D5045-0B4F-9290-4B2A-551EC7DBB7E9}"/>
              </a:ext>
            </a:extLst>
          </p:cNvPr>
          <p:cNvSpPr txBox="1">
            <a:spLocks/>
          </p:cNvSpPr>
          <p:nvPr/>
        </p:nvSpPr>
        <p:spPr>
          <a:xfrm>
            <a:off x="428834" y="1016463"/>
            <a:ext cx="11250613" cy="1448835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Spatial representation of observable signals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Highly dynamic indoor environment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Used for modeling networks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0BC414-B659-6837-80C1-12F300290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72869" y="2891021"/>
            <a:ext cx="4468256" cy="33375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8EA9E5-429D-167C-C5D8-D5A7ED1A44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2089" y="2787587"/>
            <a:ext cx="4165980" cy="36405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24FBF4-8B95-DC10-467D-C75D05E61157}"/>
              </a:ext>
            </a:extLst>
          </p:cNvPr>
          <p:cNvSpPr txBox="1"/>
          <p:nvPr/>
        </p:nvSpPr>
        <p:spPr>
          <a:xfrm>
            <a:off x="6489577" y="2787587"/>
            <a:ext cx="1456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Signal source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0811461-0162-CD69-EF6A-BBA54B2B2613}"/>
              </a:ext>
            </a:extLst>
          </p:cNvPr>
          <p:cNvCxnSpPr>
            <a:cxnSpLocks/>
            <a:stCxn id="11" idx="1"/>
          </p:cNvCxnSpPr>
          <p:nvPr/>
        </p:nvCxnSpPr>
        <p:spPr bwMode="auto">
          <a:xfrm flipH="1">
            <a:off x="4776186" y="3295419"/>
            <a:ext cx="1713391" cy="908131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C3E485-548F-40D0-8D11-C447508992A2}"/>
              </a:ext>
            </a:extLst>
          </p:cNvPr>
          <p:cNvCxnSpPr>
            <a:cxnSpLocks/>
            <a:stCxn id="11" idx="3"/>
          </p:cNvCxnSpPr>
          <p:nvPr/>
        </p:nvCxnSpPr>
        <p:spPr bwMode="auto">
          <a:xfrm>
            <a:off x="7945821" y="3295419"/>
            <a:ext cx="2281255" cy="69872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589164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Model Validation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56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AB789E0-D7A2-08A4-054D-0DE52F05B3EB}"/>
              </a:ext>
            </a:extLst>
          </p:cNvPr>
          <p:cNvSpPr txBox="1">
            <a:spLocks/>
          </p:cNvSpPr>
          <p:nvPr/>
        </p:nvSpPr>
        <p:spPr>
          <a:xfrm>
            <a:off x="415927" y="1965528"/>
            <a:ext cx="5525185" cy="3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On-site signal collection in network telecoms lab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Walk along path with device away from signal source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Collect data on position, direction and signal strength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0BD776-9282-1098-4664-86D62B945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20"/>
          <a:stretch/>
        </p:blipFill>
        <p:spPr>
          <a:xfrm>
            <a:off x="6096000" y="1741285"/>
            <a:ext cx="5681100" cy="403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499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Affiliation With AI/ML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57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4E7666-A185-666B-885F-D919662B9766}"/>
              </a:ext>
            </a:extLst>
          </p:cNvPr>
          <p:cNvSpPr/>
          <p:nvPr/>
        </p:nvSpPr>
        <p:spPr bwMode="auto">
          <a:xfrm>
            <a:off x="38098" y="2329803"/>
            <a:ext cx="12192001" cy="382801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45F9EF8-3222-26FB-5E01-3C178E81EE6B}"/>
              </a:ext>
            </a:extLst>
          </p:cNvPr>
          <p:cNvSpPr txBox="1">
            <a:spLocks/>
          </p:cNvSpPr>
          <p:nvPr/>
        </p:nvSpPr>
        <p:spPr>
          <a:xfrm>
            <a:off x="470693" y="1046715"/>
            <a:ext cx="11250613" cy="963904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On-the-fly control and interaction with the AI/ML algorithms</a:t>
            </a:r>
          </a:p>
          <a:p>
            <a:pPr marL="0" indent="0" algn="ctr">
              <a:buFont typeface="Wingdings" charset="2"/>
              <a:buNone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to assist the user in their quest for discovering insight</a:t>
            </a:r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5C17590-CD69-66BB-C37C-E8FB32685B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8"/>
          <a:stretch/>
        </p:blipFill>
        <p:spPr>
          <a:xfrm>
            <a:off x="2057226" y="2398713"/>
            <a:ext cx="8096424" cy="374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756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Defensive vs. Offensive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58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 descr="A picture containing grass, outdoor, person, child&#10;&#10;Description automatically generated">
            <a:extLst>
              <a:ext uri="{FF2B5EF4-FFF2-40B4-BE49-F238E27FC236}">
                <a16:creationId xmlns:a16="http://schemas.microsoft.com/office/drawing/2014/main" id="{0EE129C2-7E9E-29FC-5427-A9380A7C8F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" r="4078"/>
          <a:stretch/>
        </p:blipFill>
        <p:spPr>
          <a:xfrm>
            <a:off x="241300" y="1028700"/>
            <a:ext cx="8369300" cy="52578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E25DF3A-5D96-A5A4-E5E4-F86C62C388C7}"/>
              </a:ext>
            </a:extLst>
          </p:cNvPr>
          <p:cNvSpPr txBox="1">
            <a:spLocks/>
          </p:cNvSpPr>
          <p:nvPr/>
        </p:nvSpPr>
        <p:spPr>
          <a:xfrm>
            <a:off x="8815384" y="1303620"/>
            <a:ext cx="3187905" cy="3423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Find transmitting devices inside SCIF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Identify and locate target device, disable 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Model EW jamming range and source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Detect incoming drones</a:t>
            </a:r>
          </a:p>
          <a:p>
            <a:pPr marL="228600" indent="-2286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2217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Testing and Tuning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59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7D38F0-CD14-C1B8-9838-876FA2741E9A}"/>
              </a:ext>
            </a:extLst>
          </p:cNvPr>
          <p:cNvSpPr txBox="1">
            <a:spLocks/>
          </p:cNvSpPr>
          <p:nvPr/>
        </p:nvSpPr>
        <p:spPr>
          <a:xfrm>
            <a:off x="428834" y="886618"/>
            <a:ext cx="5557629" cy="1380331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Only 3-5 min hands-on training</a:t>
            </a:r>
          </a:p>
          <a:p>
            <a:pPr>
              <a:buFont typeface="Wingdings" pitchFamily="2" charset="2"/>
              <a:buChar char="§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Swift detection of random spectrum attack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7FD4A33-91E6-33A4-D825-EACD038D6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" b="3886"/>
          <a:stretch/>
        </p:blipFill>
        <p:spPr bwMode="auto">
          <a:xfrm>
            <a:off x="-46970" y="2266949"/>
            <a:ext cx="12238970" cy="404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0C274802-F794-ED24-E267-D65FBD2B2DD0}"/>
              </a:ext>
            </a:extLst>
          </p:cNvPr>
          <p:cNvSpPr txBox="1">
            <a:spLocks/>
          </p:cNvSpPr>
          <p:nvPr/>
        </p:nvSpPr>
        <p:spPr>
          <a:xfrm>
            <a:off x="6205539" y="1100210"/>
            <a:ext cx="5881583" cy="942183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Full physical discovery of source attack device</a:t>
            </a:r>
          </a:p>
        </p:txBody>
      </p:sp>
    </p:spTree>
    <p:extLst>
      <p:ext uri="{BB962C8B-B14F-4D97-AF65-F5344CB8AC3E}">
        <p14:creationId xmlns:p14="http://schemas.microsoft.com/office/powerpoint/2010/main" val="1373114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Security Implications</a:t>
            </a:r>
          </a:p>
        </p:txBody>
      </p:sp>
      <p:sp>
        <p:nvSpPr>
          <p:cNvPr id="24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524001" y="-22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1" y="966402"/>
            <a:ext cx="40799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 </a:t>
            </a:r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0" y="1556952"/>
            <a:ext cx="2712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ea typeface="Times New Roman" pitchFamily="18" charset="0"/>
              </a:rPr>
              <a:t>  </a:t>
            </a: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D26B4BD-D0AC-03D8-CF1B-A385DADC7976}"/>
              </a:ext>
            </a:extLst>
          </p:cNvPr>
          <p:cNvSpPr txBox="1">
            <a:spLocks/>
          </p:cNvSpPr>
          <p:nvPr/>
        </p:nvSpPr>
        <p:spPr>
          <a:xfrm>
            <a:off x="78982" y="1109650"/>
            <a:ext cx="6007665" cy="1731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Wireless is a primary attack vector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Backdoors are hidden inside chip firmware by foreign manufacturers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100’s millions people affected by breaches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72F2206-D867-2F6C-240E-7B4D7BC1D6D2}"/>
              </a:ext>
            </a:extLst>
          </p:cNvPr>
          <p:cNvSpPr txBox="1">
            <a:spLocks/>
          </p:cNvSpPr>
          <p:nvPr/>
        </p:nvSpPr>
        <p:spPr bwMode="auto">
          <a:xfrm>
            <a:off x="6305182" y="904309"/>
            <a:ext cx="5786950" cy="1731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200" baseline="0">
                <a:solidFill>
                  <a:schemeClr val="tx1"/>
                </a:solidFill>
                <a:latin typeface="Arial" panose="020B0604020202020204" pitchFamily="34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 baseline="0">
                <a:solidFill>
                  <a:schemeClr val="bg2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Defense industry spends billions each year for SIGINT, EW, and wireless security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Secure facilities typically restrict wireless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Meeting rooms are shielded from RF</a:t>
            </a:r>
          </a:p>
        </p:txBody>
      </p:sp>
      <p:pic>
        <p:nvPicPr>
          <p:cNvPr id="9" name="Picture 8" descr="SCIF Products and Services | Squadron Defense Group">
            <a:extLst>
              <a:ext uri="{FF2B5EF4-FFF2-40B4-BE49-F238E27FC236}">
                <a16:creationId xmlns:a16="http://schemas.microsoft.com/office/drawing/2014/main" id="{F0C24007-2A55-86FA-BD94-8DE5C08EDD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1" b="4991"/>
          <a:stretch/>
        </p:blipFill>
        <p:spPr bwMode="auto">
          <a:xfrm>
            <a:off x="2" y="3208941"/>
            <a:ext cx="12191998" cy="306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0639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Operational Deployment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60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 descr="A picture containing outdoor&#10;&#10;Description automatically generated">
            <a:extLst>
              <a:ext uri="{FF2B5EF4-FFF2-40B4-BE49-F238E27FC236}">
                <a16:creationId xmlns:a16="http://schemas.microsoft.com/office/drawing/2014/main" id="{394584CF-1C61-8DA8-B053-062EA7AAF6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4" b="8732"/>
          <a:stretch/>
        </p:blipFill>
        <p:spPr>
          <a:xfrm>
            <a:off x="0" y="795130"/>
            <a:ext cx="12192000" cy="519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021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Best Practices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61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4A2E000-674D-1FBC-6C4E-3C4CB5920F80}"/>
              </a:ext>
            </a:extLst>
          </p:cNvPr>
          <p:cNvSpPr txBox="1">
            <a:spLocks/>
          </p:cNvSpPr>
          <p:nvPr/>
        </p:nvSpPr>
        <p:spPr>
          <a:xfrm>
            <a:off x="6369049" y="1487270"/>
            <a:ext cx="5446713" cy="300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Leverage real-world concepts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Draw inspiration from media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Add visual/auditory feedback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Embrace ergonomics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Minimize text</a:t>
            </a:r>
          </a:p>
        </p:txBody>
      </p:sp>
      <p:pic>
        <p:nvPicPr>
          <p:cNvPr id="4" name="Picture 2" descr="The Iron Man HUD is Terrible — Pearl River Flow">
            <a:extLst>
              <a:ext uri="{FF2B5EF4-FFF2-40B4-BE49-F238E27FC236}">
                <a16:creationId xmlns:a16="http://schemas.microsoft.com/office/drawing/2014/main" id="{6060E526-8728-17BE-E8C2-13E1FB9CB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7" r="13257"/>
          <a:stretch>
            <a:fillRect/>
          </a:stretch>
        </p:blipFill>
        <p:spPr bwMode="auto">
          <a:xfrm>
            <a:off x="481012" y="1487270"/>
            <a:ext cx="5446713" cy="416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4194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62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3A8C3-C4FC-BCBA-0BE6-2FA402AE0F1C}"/>
              </a:ext>
            </a:extLst>
          </p:cNvPr>
          <p:cNvSpPr txBox="1">
            <a:spLocks/>
          </p:cNvSpPr>
          <p:nvPr/>
        </p:nvSpPr>
        <p:spPr bwMode="auto">
          <a:xfrm>
            <a:off x="1924804" y="3031435"/>
            <a:ext cx="8342391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en-US" sz="4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and Conclusion</a:t>
            </a:r>
          </a:p>
        </p:txBody>
      </p:sp>
    </p:spTree>
    <p:extLst>
      <p:ext uri="{BB962C8B-B14F-4D97-AF65-F5344CB8AC3E}">
        <p14:creationId xmlns:p14="http://schemas.microsoft.com/office/powerpoint/2010/main" val="28459443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Future Work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63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F12D5AE-35C0-CB6F-72BC-6CD714EF3173}"/>
              </a:ext>
            </a:extLst>
          </p:cNvPr>
          <p:cNvSpPr txBox="1">
            <a:spLocks/>
          </p:cNvSpPr>
          <p:nvPr/>
        </p:nvSpPr>
        <p:spPr>
          <a:xfrm>
            <a:off x="480132" y="1046715"/>
            <a:ext cx="4110529" cy="2032387"/>
          </a:xfrm>
          <a:prstGeom prst="rect">
            <a:avLst/>
          </a:prstGeom>
        </p:spPr>
        <p:txBody>
          <a:bodyPr numCol="1"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Smart Cities</a:t>
            </a:r>
          </a:p>
          <a:p>
            <a:pPr>
              <a:buFont typeface="Wingdings" pitchFamily="2" charset="2"/>
              <a:buChar char="§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IoT sensor networks</a:t>
            </a:r>
          </a:p>
          <a:p>
            <a:pPr>
              <a:buFont typeface="Wingdings" pitchFamily="2" charset="2"/>
              <a:buChar char="§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5G, 6G, 7G, and beyond</a:t>
            </a:r>
          </a:p>
          <a:p>
            <a:pPr>
              <a:buFont typeface="Wingdings" pitchFamily="2" charset="2"/>
              <a:buChar char="§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Construction preplanning</a:t>
            </a:r>
          </a:p>
        </p:txBody>
      </p:sp>
      <p:pic>
        <p:nvPicPr>
          <p:cNvPr id="4" name="Google Shape;650;p118">
            <a:extLst>
              <a:ext uri="{FF2B5EF4-FFF2-40B4-BE49-F238E27FC236}">
                <a16:creationId xmlns:a16="http://schemas.microsoft.com/office/drawing/2014/main" id="{8D85E577-93A6-014E-5847-F5B2DF553A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372" b="21074"/>
          <a:stretch/>
        </p:blipFill>
        <p:spPr>
          <a:xfrm>
            <a:off x="9439" y="2906291"/>
            <a:ext cx="12192000" cy="29925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5BB5D7F-AFE0-FA48-D854-B19F0F7936E7}"/>
              </a:ext>
            </a:extLst>
          </p:cNvPr>
          <p:cNvSpPr txBox="1">
            <a:spLocks/>
          </p:cNvSpPr>
          <p:nvPr/>
        </p:nvSpPr>
        <p:spPr>
          <a:xfrm>
            <a:off x="4490827" y="1046715"/>
            <a:ext cx="3867933" cy="2032387"/>
          </a:xfrm>
          <a:prstGeom prst="rect">
            <a:avLst/>
          </a:prstGeom>
        </p:spPr>
        <p:txBody>
          <a:bodyPr numCol="1"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Transportation</a:t>
            </a:r>
          </a:p>
          <a:p>
            <a:pPr>
              <a:buFont typeface="Wingdings" pitchFamily="2" charset="2"/>
              <a:buChar char="§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Aviation systems</a:t>
            </a:r>
          </a:p>
          <a:p>
            <a:pPr>
              <a:buFont typeface="Wingdings" pitchFamily="2" charset="2"/>
              <a:buChar char="§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Connected mobility</a:t>
            </a:r>
          </a:p>
          <a:p>
            <a:pPr>
              <a:buFont typeface="Wingdings" pitchFamily="2" charset="2"/>
              <a:buChar char="§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Traffic smart metering 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5DEA91B-3162-5098-93D0-B472C8E58933}"/>
              </a:ext>
            </a:extLst>
          </p:cNvPr>
          <p:cNvSpPr txBox="1">
            <a:spLocks/>
          </p:cNvSpPr>
          <p:nvPr/>
        </p:nvSpPr>
        <p:spPr>
          <a:xfrm>
            <a:off x="8111110" y="1046715"/>
            <a:ext cx="3873744" cy="2032387"/>
          </a:xfrm>
          <a:prstGeom prst="rect">
            <a:avLst/>
          </a:prstGeom>
        </p:spPr>
        <p:txBody>
          <a:bodyPr numCol="1"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Health</a:t>
            </a:r>
          </a:p>
          <a:p>
            <a:pPr>
              <a:buFont typeface="Wingdings" pitchFamily="2" charset="2"/>
              <a:buChar char="§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Safe training</a:t>
            </a:r>
          </a:p>
          <a:p>
            <a:pPr>
              <a:buFont typeface="Wingdings" pitchFamily="2" charset="2"/>
              <a:buChar char="§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Remote surgery</a:t>
            </a:r>
          </a:p>
          <a:p>
            <a:pPr>
              <a:buFont typeface="Wingdings" pitchFamily="2" charset="2"/>
              <a:buChar char="§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Extrasensory perception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43CA79-6518-1041-045F-C93CB81CF348}"/>
              </a:ext>
            </a:extLst>
          </p:cNvPr>
          <p:cNvSpPr txBox="1"/>
          <p:nvPr/>
        </p:nvSpPr>
        <p:spPr>
          <a:xfrm>
            <a:off x="66591" y="6048323"/>
            <a:ext cx="610552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 b="1">
                <a:solidFill>
                  <a:srgbClr val="22458A"/>
                </a:solidFill>
              </a:defRPr>
            </a:lvl1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Source: Alharbi et. Al. (2019) </a:t>
            </a:r>
          </a:p>
        </p:txBody>
      </p:sp>
    </p:spTree>
    <p:extLst>
      <p:ext uri="{BB962C8B-B14F-4D97-AF65-F5344CB8AC3E}">
        <p14:creationId xmlns:p14="http://schemas.microsoft.com/office/powerpoint/2010/main" val="10963750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Additional Signals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64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7DF9B7C-2754-D408-4C73-4AEA311F59E1}"/>
              </a:ext>
            </a:extLst>
          </p:cNvPr>
          <p:cNvSpPr txBox="1">
            <a:spLocks/>
          </p:cNvSpPr>
          <p:nvPr/>
        </p:nvSpPr>
        <p:spPr>
          <a:xfrm>
            <a:off x="381334" y="1075607"/>
            <a:ext cx="4726350" cy="3615876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</a:pPr>
            <a:r>
              <a:rPr lang="en-US" sz="2600" kern="0" dirty="0">
                <a:latin typeface="Arial" panose="020B0604020202020204" pitchFamily="34" charset="0"/>
                <a:cs typeface="Arial" panose="020B0604020202020204" pitchFamily="34" charset="0"/>
              </a:rPr>
              <a:t>Chemical, biological, radiological and nuclear (CBRN) sensor data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</a:pPr>
            <a:r>
              <a:rPr lang="en-US" sz="2600" kern="0" dirty="0">
                <a:latin typeface="Arial" panose="020B0604020202020204" pitchFamily="34" charset="0"/>
                <a:cs typeface="Arial" panose="020B0604020202020204" pitchFamily="34" charset="0"/>
              </a:rPr>
              <a:t>Software Defined Radios (SDR)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</a:pPr>
            <a:r>
              <a:rPr lang="en-US" sz="2600" kern="0" dirty="0">
                <a:latin typeface="Arial" panose="020B0604020202020204" pitchFamily="34" charset="0"/>
                <a:cs typeface="Arial" panose="020B0604020202020204" pitchFamily="34" charset="0"/>
              </a:rPr>
              <a:t>Ubertooth/Bluetooth devices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</a:pPr>
            <a:r>
              <a:rPr lang="en-US" sz="2600" kern="0" dirty="0">
                <a:latin typeface="Arial" panose="020B0604020202020204" pitchFamily="34" charset="0"/>
                <a:cs typeface="Arial" panose="020B0604020202020204" pitchFamily="34" charset="0"/>
              </a:rPr>
              <a:t>Medical devices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</a:pPr>
            <a:r>
              <a:rPr lang="en-US" sz="2600" kern="0" dirty="0">
                <a:latin typeface="Arial" panose="020B0604020202020204" pitchFamily="34" charset="0"/>
                <a:cs typeface="Arial" panose="020B0604020202020204" pitchFamily="34" charset="0"/>
              </a:rPr>
              <a:t>Utilize AI/ML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AA8C40-01CA-FDBA-F5BA-0DD72AEBA3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59" b="10485"/>
          <a:stretch/>
        </p:blipFill>
        <p:spPr>
          <a:xfrm>
            <a:off x="9117187" y="986189"/>
            <a:ext cx="2593682" cy="291031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0C547EF-53DE-4557-0C06-EBEE5F6C3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"/>
          <a:stretch/>
        </p:blipFill>
        <p:spPr bwMode="auto">
          <a:xfrm>
            <a:off x="5107684" y="986189"/>
            <a:ext cx="4136866" cy="291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lectric &amp; Magnetic Fields">
            <a:extLst>
              <a:ext uri="{FF2B5EF4-FFF2-40B4-BE49-F238E27FC236}">
                <a16:creationId xmlns:a16="http://schemas.microsoft.com/office/drawing/2014/main" id="{14D56E70-2D10-4414-1035-14A05E45F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96" y="3796730"/>
            <a:ext cx="6950093" cy="24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0071F0-20EA-370A-2038-D29474CC42F6}"/>
              </a:ext>
            </a:extLst>
          </p:cNvPr>
          <p:cNvSpPr txBox="1"/>
          <p:nvPr/>
        </p:nvSpPr>
        <p:spPr>
          <a:xfrm>
            <a:off x="180338" y="6169224"/>
            <a:ext cx="610552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 b="1">
                <a:solidFill>
                  <a:srgbClr val="22458A"/>
                </a:solidFill>
              </a:defRPr>
            </a:lvl1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Source: NIH (2022) , Wikimedia (2005)</a:t>
            </a:r>
          </a:p>
        </p:txBody>
      </p:sp>
    </p:spTree>
    <p:extLst>
      <p:ext uri="{BB962C8B-B14F-4D97-AF65-F5344CB8AC3E}">
        <p14:creationId xmlns:p14="http://schemas.microsoft.com/office/powerpoint/2010/main" val="9919343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Into Space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65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80D2056-E3B0-EF3A-8EA1-557CDFD56E3B}"/>
              </a:ext>
            </a:extLst>
          </p:cNvPr>
          <p:cNvSpPr txBox="1">
            <a:spLocks/>
          </p:cNvSpPr>
          <p:nvPr/>
        </p:nvSpPr>
        <p:spPr>
          <a:xfrm>
            <a:off x="205792" y="912721"/>
            <a:ext cx="5380035" cy="3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1200"/>
              </a:spcAft>
              <a:buFont typeface="Wingdings" charset="2"/>
              <a:buNone/>
            </a:pPr>
            <a:r>
              <a:rPr lang="en-US" sz="3400" b="1" kern="12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Space Defense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600" kern="1200" dirty="0">
                <a:latin typeface="Arial" panose="020B0604020202020204" pitchFamily="34" charset="0"/>
                <a:cs typeface="Arial" panose="020B0604020202020204" pitchFamily="34" charset="0"/>
              </a:rPr>
              <a:t>Improve modeling effectiveness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600" kern="1200" dirty="0">
                <a:latin typeface="Arial" panose="020B0604020202020204" pitchFamily="34" charset="0"/>
                <a:cs typeface="Arial" panose="020B0604020202020204" pitchFamily="34" charset="0"/>
              </a:rPr>
              <a:t>Anti-Access/Area denial strategies target RF communications to inhibit movement 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600" kern="1200" dirty="0">
                <a:latin typeface="Arial" panose="020B0604020202020204" pitchFamily="34" charset="0"/>
                <a:cs typeface="Arial" panose="020B0604020202020204" pitchFamily="34" charset="0"/>
              </a:rPr>
              <a:t>Jamming of signals for low-power satellites, and counter-jamming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600" kern="1200" dirty="0">
                <a:latin typeface="Arial" panose="020B0604020202020204" pitchFamily="34" charset="0"/>
                <a:cs typeface="Arial" panose="020B0604020202020204" pitchFamily="34" charset="0"/>
              </a:rPr>
              <a:t>Reduce freedom of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D1F0DC-A077-372B-DF20-F53A99B01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" t="-1416" r="2986" b="1426"/>
          <a:stretch/>
        </p:blipFill>
        <p:spPr bwMode="auto">
          <a:xfrm>
            <a:off x="5585827" y="1002158"/>
            <a:ext cx="6400382" cy="516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D5FE5F-16E4-8583-4439-CE760C5F3966}"/>
              </a:ext>
            </a:extLst>
          </p:cNvPr>
          <p:cNvSpPr txBox="1"/>
          <p:nvPr/>
        </p:nvSpPr>
        <p:spPr>
          <a:xfrm>
            <a:off x="205792" y="6169224"/>
            <a:ext cx="610552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 b="1">
                <a:solidFill>
                  <a:srgbClr val="22458A"/>
                </a:solidFill>
              </a:defRPr>
            </a:lvl1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Source: Airbus</a:t>
            </a:r>
          </a:p>
        </p:txBody>
      </p:sp>
    </p:spTree>
    <p:extLst>
      <p:ext uri="{BB962C8B-B14F-4D97-AF65-F5344CB8AC3E}">
        <p14:creationId xmlns:p14="http://schemas.microsoft.com/office/powerpoint/2010/main" val="33823253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Takeaway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66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8F258-8FE2-9826-96F6-4A43306C438D}"/>
              </a:ext>
            </a:extLst>
          </p:cNvPr>
          <p:cNvSpPr txBox="1">
            <a:spLocks/>
          </p:cNvSpPr>
          <p:nvPr/>
        </p:nvSpPr>
        <p:spPr bwMode="auto">
          <a:xfrm>
            <a:off x="455313" y="1078142"/>
            <a:ext cx="11250613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30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Immersive technology will enhance modeling of signals in real world</a:t>
            </a:r>
          </a:p>
          <a:p>
            <a:pPr marL="0" indent="0">
              <a:buNone/>
            </a:pPr>
            <a:endParaRPr lang="en-US" sz="2400" kern="0" dirty="0"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8" descr="R&amp;S®PR100 Portable Receiver">
            <a:extLst>
              <a:ext uri="{FF2B5EF4-FFF2-40B4-BE49-F238E27FC236}">
                <a16:creationId xmlns:a16="http://schemas.microsoft.com/office/drawing/2014/main" id="{DFD8B596-AADD-0452-1D5B-9291DC8ED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/>
          <a:stretch/>
        </p:blipFill>
        <p:spPr bwMode="auto">
          <a:xfrm>
            <a:off x="1293215" y="2085381"/>
            <a:ext cx="3992410" cy="332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7">
            <a:extLst>
              <a:ext uri="{FF2B5EF4-FFF2-40B4-BE49-F238E27FC236}">
                <a16:creationId xmlns:a16="http://schemas.microsoft.com/office/drawing/2014/main" id="{E61A5D05-D4A9-9C38-F7FA-DE1B484DC5BC}"/>
              </a:ext>
            </a:extLst>
          </p:cNvPr>
          <p:cNvSpPr/>
          <p:nvPr/>
        </p:nvSpPr>
        <p:spPr bwMode="auto">
          <a:xfrm>
            <a:off x="5591416" y="3503942"/>
            <a:ext cx="978408" cy="48463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DEAEDD-18D1-ADA6-5799-D1AB81EAE14E}"/>
              </a:ext>
            </a:extLst>
          </p:cNvPr>
          <p:cNvSpPr txBox="1"/>
          <p:nvPr/>
        </p:nvSpPr>
        <p:spPr>
          <a:xfrm>
            <a:off x="928313" y="5436194"/>
            <a:ext cx="4752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Cumbersome, focused on screen instead of scene, 1D/2D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426591-26E7-E05C-8B3A-753BAD866090}"/>
              </a:ext>
            </a:extLst>
          </p:cNvPr>
          <p:cNvSpPr txBox="1"/>
          <p:nvPr/>
        </p:nvSpPr>
        <p:spPr>
          <a:xfrm>
            <a:off x="6331556" y="5359481"/>
            <a:ext cx="51676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Preserve use of hands, ​maintain situational awareness,​ expand comprehension in 3D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2E4EC77-D118-2CCF-607D-060707D54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616" y="2085291"/>
            <a:ext cx="3992410" cy="3324338"/>
          </a:xfrm>
          <a:prstGeom prst="rect">
            <a:avLst/>
          </a:prstGeom>
        </p:spPr>
      </p:pic>
      <p:pic>
        <p:nvPicPr>
          <p:cNvPr id="11" name="Picture 10" descr="A close-up of soldiers using a computer&#10;&#10;Description automatically generated">
            <a:extLst>
              <a:ext uri="{FF2B5EF4-FFF2-40B4-BE49-F238E27FC236}">
                <a16:creationId xmlns:a16="http://schemas.microsoft.com/office/drawing/2014/main" id="{B834F09B-1F83-CE38-5106-5ED027D07D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1" r="4575" b="6809"/>
          <a:stretch/>
        </p:blipFill>
        <p:spPr>
          <a:xfrm>
            <a:off x="1293216" y="2087784"/>
            <a:ext cx="4023170" cy="331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504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Revisit Goals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67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9C445A7-A57B-12E6-2989-58318DB66BCC}"/>
              </a:ext>
            </a:extLst>
          </p:cNvPr>
          <p:cNvSpPr txBox="1">
            <a:spLocks/>
          </p:cNvSpPr>
          <p:nvPr/>
        </p:nvSpPr>
        <p:spPr>
          <a:xfrm>
            <a:off x="480132" y="1083001"/>
            <a:ext cx="10681354" cy="3750256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5000"/>
              </a:lnSpc>
              <a:spcBef>
                <a:spcPts val="0"/>
              </a:spcBef>
              <a:spcAft>
                <a:spcPts val="1600"/>
              </a:spcAft>
              <a:buFont typeface="Wingdings" charset="2"/>
              <a:buNone/>
            </a:pPr>
            <a:r>
              <a:rPr lang="en-US" sz="34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Confirm Learning Objectives</a:t>
            </a:r>
            <a:endParaRPr lang="en-US" sz="3400" kern="0" dirty="0"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spcAft>
                <a:spcPts val="1600"/>
              </a:spcAft>
              <a:buFont typeface="Wingdings" charset="2"/>
              <a:buChar char="ü"/>
            </a:pPr>
            <a:r>
              <a:rPr lang="en-US" sz="2600" kern="0" dirty="0"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Learned the limitations of existing workflow for radio signal modeling</a:t>
            </a: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spcAft>
                <a:spcPts val="1600"/>
              </a:spcAft>
              <a:buFont typeface="Wingdings" charset="2"/>
              <a:buChar char="ü"/>
            </a:pPr>
            <a:r>
              <a:rPr lang="en-US" sz="2600" kern="0" dirty="0"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Discovered the theory and practice of mixed reality for signals intelligence and electronic warfare</a:t>
            </a: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spcAft>
                <a:spcPts val="1600"/>
              </a:spcAft>
              <a:buFont typeface="Wingdings" charset="2"/>
              <a:buChar char="ü"/>
            </a:pPr>
            <a:r>
              <a:rPr lang="en-US" sz="2600" kern="0" dirty="0"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Developed technical insight into applying new tools and techniques in both real and simulated environments</a:t>
            </a: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spcAft>
                <a:spcPts val="1600"/>
              </a:spcAft>
              <a:buFont typeface="Wingdings" charset="2"/>
              <a:buChar char="ü"/>
            </a:pPr>
            <a:r>
              <a:rPr lang="en-US" sz="2600" kern="0" dirty="0"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Understood the impact of XR radio signal visualization now and in the future</a:t>
            </a:r>
          </a:p>
        </p:txBody>
      </p:sp>
    </p:spTree>
    <p:extLst>
      <p:ext uri="{BB962C8B-B14F-4D97-AF65-F5344CB8AC3E}">
        <p14:creationId xmlns:p14="http://schemas.microsoft.com/office/powerpoint/2010/main" val="40220004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Bibliography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68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875564C-87FC-9D42-27D0-6C6402C0D53A}"/>
              </a:ext>
            </a:extLst>
          </p:cNvPr>
          <p:cNvSpPr txBox="1">
            <a:spLocks/>
          </p:cNvSpPr>
          <p:nvPr/>
        </p:nvSpPr>
        <p:spPr>
          <a:xfrm>
            <a:off x="480132" y="1046715"/>
            <a:ext cx="11250613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Airbus.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https://airbusus.com/laser-communication/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Anderson (2017).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“Reduce EMI to Improve Radio Range”.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https://medium.com/tempo-automation/improve-radio-range-by-lowering-emi-dac7135f77f9</a:t>
            </a:r>
            <a:endParaRPr lang="en-US" sz="16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Alharbi et. Al. (2019).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“Roles and Challenges of Network Sensors in Smart Cities”.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https://iopscience.iop.org/article/10.1088/1755-1315/322/1/012002/pdf</a:t>
            </a:r>
            <a:endParaRPr lang="en-US" sz="16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Altium (2017).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“How to Choose a Test Lab for FCC Certification of IoT Products”.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https://www.altium.com/subscription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Antenna Test Lab.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“What is an Anechoic Chamber?”.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https://antennatestlab.com/antenna-education-tutorials/what-is-an-anechoic-chamber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ARSensor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https://play.google.com/store/apps/details?id=com.ken.arsensor&amp;hl=en_US&amp;gl=US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ARwave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https://apps.apple.com/us/app/ar-wave-visualization-of-wifi/id1470866212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Army Futures Command (2022).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“Synthetic Training Environment offers multi-dimensional combat preparation”.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https://www.army.mil/article/254005/synthetic_training_environment_offers_multi_dimensional_combat_preparation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Ball et. Al. (2021).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“Virtual reality adoption during the COVID-19 pandemic: A uses and gratifications perspective”. 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https://www.sciencedirect.com/science/article/pii/S0736585321001672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BAE.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"Unmanned SIGINT/Electronic Warfare". 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https://www.baesystems.com/en/product/unmanned-sigint-electronic-warfare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Bloom (2001).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“What is Bloom’s Taxonomy”.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https://bloomstaxonomy.net/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FrontierUS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https://frontiercomputercorp.com/specifying-the-right-antenna/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sz="16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9513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Bibliography (cont’d)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69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D7E3C-BAD7-1107-24D4-89D5F3625121}"/>
              </a:ext>
            </a:extLst>
          </p:cNvPr>
          <p:cNvSpPr txBox="1">
            <a:spLocks/>
          </p:cNvSpPr>
          <p:nvPr/>
        </p:nvSpPr>
        <p:spPr>
          <a:xfrm>
            <a:off x="480132" y="1046715"/>
            <a:ext cx="11250613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16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HouseTechLab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“Difference between spectrum analyzer and oscilloscope”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https://housetechlab.com/difference-between-spectrum-analyzer-and-oscilloscope/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iBWave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https://info.ibwave.com/augmented-reality/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Koutitas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 et. Al. (2020).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“In Situ Wireless Channel Visualization Using Augmented Reality and Ray Tracing”.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https://www.mdpi.com/1424-8220/20/3/690/htm</a:t>
            </a:r>
            <a:endParaRPr lang="en-US" sz="16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McKinsey (2018). “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The road to 5G: The inevitable growth of infrastructure cost”.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https://www.mckinsey.com/industries/technology-media-and-telecommunications/our-insights/the-road-to-5g-the-inevitable-growth-of-infrastructure-cost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NBC (2015).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“App Visualizes Radio Waves From Cell Towers, Satellites Around You”.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https://www.nbcnews.com/tech/innovation/app-visualizes-radio-waves-cell-towers-satellites-around-you-n469781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NIH (2022).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“Electric &amp; Magnetic Fields”.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https://www.niehs.nih.gov/health/topics/agents/emf/index.cfm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NTIA (2016).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https://www.ntia.doc.gov/files/ntia/publications/january_2016_spectrum_wall_chart.pdf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Pieper (2018).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“Introducing WiFiman”. https://blog.ui.com/2018/12/11/introducing-wifiman/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RF Page (2021).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“What are Radio Frequency bands and its uses?”.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https://www.rfpage.com/what-are-radio-frequency-bands-and-its-uses/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Rockwell Collins (2016).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"LVC demonstration completed by Rockwell Collins in France, U.K., and U.S." 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https://militaryembedded.com/radar-ew/test/lvc-demonstration-completed-by-rockwell-collins-in-france-u-k-and-u-s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TeraSense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“Radio Frequency Bands”.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https://terasense.com/terahertz-technology/radio-frequency-bands/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839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Impact</a:t>
            </a:r>
          </a:p>
        </p:txBody>
      </p:sp>
      <p:sp>
        <p:nvSpPr>
          <p:cNvPr id="6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1113A29-E13A-3D8F-8471-DA66DCCE6FF4}"/>
              </a:ext>
            </a:extLst>
          </p:cNvPr>
          <p:cNvSpPr txBox="1">
            <a:spLocks/>
          </p:cNvSpPr>
          <p:nvPr/>
        </p:nvSpPr>
        <p:spPr>
          <a:xfrm>
            <a:off x="390525" y="1425718"/>
            <a:ext cx="5791200" cy="436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Wingdings" charset="2"/>
              <a:buNone/>
            </a:pPr>
            <a:r>
              <a:rPr lang="en-US" sz="26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Training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Reduce education burden for learning RF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Increase access to signals awareness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Wingdings" charset="2"/>
              <a:buNone/>
            </a:pPr>
            <a:r>
              <a:rPr lang="en-US" sz="26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Modeling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AI/ML-powered radio propagation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Ideation and predictive analytics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Wingdings" charset="2"/>
              <a:buNone/>
            </a:pPr>
            <a:r>
              <a:rPr lang="en-US" sz="26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Simulation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Reproduction of complex signal fields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Comms systems planning and testing</a:t>
            </a:r>
          </a:p>
        </p:txBody>
      </p:sp>
      <p:pic>
        <p:nvPicPr>
          <p:cNvPr id="3" name="Google Shape;528;p96">
            <a:extLst>
              <a:ext uri="{FF2B5EF4-FFF2-40B4-BE49-F238E27FC236}">
                <a16:creationId xmlns:a16="http://schemas.microsoft.com/office/drawing/2014/main" id="{59E35DC9-AA48-034E-D2BE-6368EAEC5AF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9161" t="7275" r="19567" b="11541"/>
          <a:stretch/>
        </p:blipFill>
        <p:spPr>
          <a:xfrm>
            <a:off x="6332646" y="1494113"/>
            <a:ext cx="5468829" cy="4230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8282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Bibliography (cont’d)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70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1178E62-7074-57A9-5147-0E5B81319EAC}"/>
              </a:ext>
            </a:extLst>
          </p:cNvPr>
          <p:cNvSpPr txBox="1">
            <a:spLocks/>
          </p:cNvSpPr>
          <p:nvPr/>
        </p:nvSpPr>
        <p:spPr>
          <a:xfrm>
            <a:off x="480132" y="1046715"/>
            <a:ext cx="11250613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ea typeface="Roboto Light" panose="02000000000000000000"/>
                <a:cs typeface="Arial" panose="020B0604020202020204" pitchFamily="34" charset="0"/>
              </a:rPr>
              <a:t>Wikimedia (2005). </a:t>
            </a:r>
            <a:r>
              <a:rPr lang="en-US" sz="1600" kern="0" dirty="0">
                <a:latin typeface="Arial" panose="020B0604020202020204" pitchFamily="34" charset="0"/>
                <a:ea typeface="Roboto Light" panose="0200000000000000000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https://commons.wikimedia.org/wiki/File:An_instructor_at_the_Defence_NBC_Centre_operates_the_Manportable_Chemical_Agent_Detector_MOD_45148143.jpg</a:t>
            </a:r>
            <a:endParaRPr lang="en-US" sz="1600" kern="0" dirty="0">
              <a:latin typeface="Arial" panose="020B0604020202020204" pitchFamily="34" charset="0"/>
              <a:ea typeface="Roboto Light" panose="0200000000000000000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 err="1">
                <a:latin typeface="Arial" panose="020B0604020202020204" pitchFamily="34" charset="0"/>
                <a:ea typeface="Roboto Light" panose="02000000000000000000"/>
                <a:cs typeface="Arial" panose="020B0604020202020204" pitchFamily="34" charset="0"/>
              </a:rPr>
              <a:t>Wikitude</a:t>
            </a:r>
            <a:r>
              <a:rPr lang="en-US" sz="1600" b="1" kern="0" dirty="0">
                <a:latin typeface="Arial" panose="020B0604020202020204" pitchFamily="34" charset="0"/>
                <a:ea typeface="Roboto Light" panose="02000000000000000000"/>
                <a:cs typeface="Arial" panose="020B0604020202020204" pitchFamily="34" charset="0"/>
              </a:rPr>
              <a:t> (2021). </a:t>
            </a:r>
            <a:r>
              <a:rPr lang="en-US" sz="1600" kern="0" dirty="0">
                <a:latin typeface="Arial" panose="020B0604020202020204" pitchFamily="34" charset="0"/>
                <a:ea typeface="Roboto Light" panose="02000000000000000000"/>
                <a:cs typeface="Arial" panose="020B0604020202020204" pitchFamily="34" charset="0"/>
              </a:rPr>
              <a:t>“How to Apply UX Design Principles in Augmented Reality”. https://</a:t>
            </a:r>
            <a:r>
              <a:rPr lang="en-US" sz="1600" kern="0" dirty="0" err="1">
                <a:latin typeface="Arial" panose="020B0604020202020204" pitchFamily="34" charset="0"/>
                <a:ea typeface="Roboto Light" panose="02000000000000000000"/>
                <a:cs typeface="Arial" panose="020B0604020202020204" pitchFamily="34" charset="0"/>
              </a:rPr>
              <a:t>www.wikitude.com</a:t>
            </a:r>
            <a:r>
              <a:rPr lang="en-US" sz="1600" kern="0" dirty="0">
                <a:latin typeface="Arial" panose="020B0604020202020204" pitchFamily="34" charset="0"/>
                <a:ea typeface="Roboto Light" panose="02000000000000000000"/>
                <a:cs typeface="Arial" panose="020B0604020202020204" pitchFamily="34" charset="0"/>
              </a:rPr>
              <a:t>/blog-</a:t>
            </a:r>
            <a:r>
              <a:rPr lang="en-US" sz="1600" kern="0" dirty="0" err="1">
                <a:latin typeface="Arial" panose="020B0604020202020204" pitchFamily="34" charset="0"/>
                <a:ea typeface="Roboto Light" panose="02000000000000000000"/>
                <a:cs typeface="Arial" panose="020B0604020202020204" pitchFamily="34" charset="0"/>
              </a:rPr>
              <a:t>ux</a:t>
            </a:r>
            <a:r>
              <a:rPr lang="en-US" sz="1600" kern="0" dirty="0">
                <a:latin typeface="Arial" panose="020B0604020202020204" pitchFamily="34" charset="0"/>
                <a:ea typeface="Roboto Light" panose="02000000000000000000"/>
                <a:cs typeface="Arial" panose="020B0604020202020204" pitchFamily="34" charset="0"/>
              </a:rPr>
              <a:t>-design-for-augmented-reality/</a:t>
            </a:r>
            <a:endParaRPr lang="en-US" sz="1600" b="1" kern="0" dirty="0">
              <a:latin typeface="Arial" panose="020B0604020202020204" pitchFamily="34" charset="0"/>
              <a:ea typeface="Roboto Light" panose="0200000000000000000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ea typeface="Roboto Light" panose="02000000000000000000"/>
                <a:cs typeface="Arial" panose="020B0604020202020204" pitchFamily="34" charset="0"/>
              </a:rPr>
              <a:t>World Economic Forum (2022). </a:t>
            </a:r>
            <a:r>
              <a:rPr lang="en-US" sz="1600" kern="0" dirty="0">
                <a:latin typeface="Arial" panose="020B0604020202020204" pitchFamily="34" charset="0"/>
                <a:ea typeface="Roboto Light" panose="02000000000000000000"/>
                <a:cs typeface="Arial" panose="020B0604020202020204" pitchFamily="34" charset="0"/>
              </a:rPr>
              <a:t>“Immersive Media Technologies: The Acceleration of Augmented and Virtual Reality in the Wake of COVID-19”. </a:t>
            </a:r>
            <a:r>
              <a:rPr lang="en-US" sz="1600" kern="0" dirty="0">
                <a:latin typeface="Arial" panose="020B0604020202020204" pitchFamily="34" charset="0"/>
                <a:ea typeface="Roboto Light" panose="0200000000000000000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https://www3.weforum.org/docs/WEF_Immersive_Media_Technologies_2022.pdf</a:t>
            </a:r>
            <a:endParaRPr lang="en-US" sz="1600" kern="0" dirty="0">
              <a:latin typeface="Arial" panose="020B0604020202020204" pitchFamily="34" charset="0"/>
              <a:ea typeface="Roboto Light" panose="0200000000000000000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sz="1600" kern="0" dirty="0">
              <a:latin typeface="Arial" panose="020B0604020202020204" pitchFamily="34" charset="0"/>
              <a:ea typeface="Roboto Light" panose="0200000000000000000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8737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Contact Info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71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3F2E5C7-58EC-97DC-D4EF-49657108DA28}"/>
              </a:ext>
            </a:extLst>
          </p:cNvPr>
          <p:cNvSpPr txBox="1">
            <a:spLocks/>
          </p:cNvSpPr>
          <p:nvPr/>
        </p:nvSpPr>
        <p:spPr>
          <a:xfrm>
            <a:off x="1588126" y="1660004"/>
            <a:ext cx="8932029" cy="133491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4500" b="1" dirty="0">
                <a:solidFill>
                  <a:srgbClr val="C00000"/>
                </a:solidFill>
                <a:latin typeface="Arial"/>
                <a:ea typeface="Roboto Light"/>
                <a:cs typeface="Arial"/>
              </a:rPr>
              <a:t>BadVR, Inc.</a:t>
            </a:r>
          </a:p>
          <a:p>
            <a:pPr marL="0" indent="0" algn="ctr">
              <a:buFont typeface="Wingdings" charset="2"/>
              <a:buNone/>
            </a:pPr>
            <a:r>
              <a:rPr lang="en-US" sz="3000" kern="1200" dirty="0">
                <a:latin typeface="Arial"/>
                <a:ea typeface="Roboto Light"/>
                <a:cs typeface="Arial"/>
              </a:rPr>
              <a:t>10312 Norris Ave. Ste. D​</a:t>
            </a:r>
            <a:endParaRPr lang="en-US" sz="3000" dirty="0">
              <a:latin typeface="Arial"/>
              <a:cs typeface="Arial"/>
            </a:endParaRPr>
          </a:p>
          <a:p>
            <a:pPr marL="0" indent="0" algn="ctr">
              <a:buFont typeface="Wingdings" charset="2"/>
              <a:buNone/>
            </a:pPr>
            <a:r>
              <a:rPr lang="en-US" sz="3000" kern="1200" dirty="0"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Pacoima, CA 91331</a:t>
            </a:r>
          </a:p>
          <a:p>
            <a:pPr marL="0" indent="0" algn="ctr">
              <a:buNone/>
            </a:pPr>
            <a:r>
              <a:rPr lang="en-US" sz="3000" kern="1200" dirty="0"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(833) 600-DATA</a:t>
            </a:r>
          </a:p>
          <a:p>
            <a:pPr marL="0" indent="0">
              <a:buFont typeface="Wingdings" charset="2"/>
              <a:buNone/>
            </a:pPr>
            <a:endParaRPr lang="en-US" sz="3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821464-C20F-5748-5689-2ADB1B86D015}"/>
              </a:ext>
            </a:extLst>
          </p:cNvPr>
          <p:cNvSpPr txBox="1"/>
          <p:nvPr/>
        </p:nvSpPr>
        <p:spPr>
          <a:xfrm>
            <a:off x="717768" y="4749517"/>
            <a:ext cx="49220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Wingdings" charset="2"/>
              <a:buNone/>
            </a:pPr>
            <a:r>
              <a:rPr lang="en-US" sz="3000" b="1" kern="1200" dirty="0"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Jad</a:t>
            </a:r>
            <a:r>
              <a:rPr lang="en-US" sz="3000" b="1" kern="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000" b="1" kern="1200" dirty="0"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Meouchy, CTO​</a:t>
            </a:r>
          </a:p>
          <a:p>
            <a:pPr marL="0" indent="0" algn="ctr">
              <a:buFont typeface="Wingdings" charset="2"/>
              <a:buNone/>
            </a:pPr>
            <a:r>
              <a:rPr lang="en-US" sz="3000" dirty="0">
                <a:solidFill>
                  <a:srgbClr val="C00000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jad@badvr.com</a:t>
            </a:r>
            <a:endParaRPr lang="en-US" sz="3000" kern="1200" dirty="0">
              <a:solidFill>
                <a:srgbClr val="C00000"/>
              </a:solidFill>
              <a:latin typeface="Arial" panose="020B0604020202020204" pitchFamily="34" charset="0"/>
              <a:ea typeface="Roboto Light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95A30B-BE83-160F-A986-88142A8DAEBF}"/>
              </a:ext>
            </a:extLst>
          </p:cNvPr>
          <p:cNvSpPr txBox="1"/>
          <p:nvPr/>
        </p:nvSpPr>
        <p:spPr>
          <a:xfrm>
            <a:off x="6137861" y="4749516"/>
            <a:ext cx="49220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Wingdings" charset="2"/>
              <a:buNone/>
            </a:pPr>
            <a:r>
              <a:rPr lang="en-US" sz="3000" b="1" kern="1200" dirty="0"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Suzanne Borders, CEO​</a:t>
            </a:r>
          </a:p>
          <a:p>
            <a:pPr marL="0" indent="0" algn="ctr">
              <a:buFont typeface="Wingdings" charset="2"/>
              <a:buNone/>
            </a:pPr>
            <a:r>
              <a:rPr lang="en-US" sz="3000" kern="1200" dirty="0">
                <a:solidFill>
                  <a:srgbClr val="C00000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suzanne@badvr.com</a:t>
            </a:r>
            <a:endParaRPr lang="en-US" sz="3000" kern="1200" dirty="0">
              <a:solidFill>
                <a:srgbClr val="C00000"/>
              </a:solidFill>
              <a:latin typeface="Arial" panose="020B0604020202020204" pitchFamily="34" charset="0"/>
              <a:ea typeface="Roboto Ligh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83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Immersive Signal Visualization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A2F5A-85F8-7B8B-AC4B-1D31B9043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wearing a virtual reality headset&#10;&#10;Description automatically generated with medium confidence">
            <a:extLst>
              <a:ext uri="{FF2B5EF4-FFF2-40B4-BE49-F238E27FC236}">
                <a16:creationId xmlns:a16="http://schemas.microsoft.com/office/drawing/2014/main" id="{3EE7EAE2-7BF8-E7BE-71C7-1AA9BE4341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0" b="10222"/>
          <a:stretch/>
        </p:blipFill>
        <p:spPr>
          <a:xfrm>
            <a:off x="0" y="782264"/>
            <a:ext cx="12192000" cy="542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47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3A8C3-C4FC-BCBA-0BE6-2FA402AE0F1C}"/>
              </a:ext>
            </a:extLst>
          </p:cNvPr>
          <p:cNvSpPr txBox="1">
            <a:spLocks/>
          </p:cNvSpPr>
          <p:nvPr/>
        </p:nvSpPr>
        <p:spPr bwMode="auto">
          <a:xfrm>
            <a:off x="1267202" y="3031435"/>
            <a:ext cx="9657595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en-US" sz="4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on Radio Frequencies</a:t>
            </a:r>
          </a:p>
        </p:txBody>
      </p:sp>
    </p:spTree>
    <p:extLst>
      <p:ext uri="{BB962C8B-B14F-4D97-AF65-F5344CB8AC3E}">
        <p14:creationId xmlns:p14="http://schemas.microsoft.com/office/powerpoint/2010/main" val="534130858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TaxCatchAll xmlns="9d2a89b2-ea28-420a-aac3-d18c7a1af558" xsi:nil="true"/>
    <lcf76f155ced4ddcb4097134ff3c332f xmlns="ecf40127-03a1-4921-bc3a-1f6ef51b972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068E077499514C957B8B4ADE3E05E0" ma:contentTypeVersion="19" ma:contentTypeDescription="Create a new document." ma:contentTypeScope="" ma:versionID="6b41fb77539a29fea543e6367a0c33b9">
  <xsd:schema xmlns:xsd="http://www.w3.org/2001/XMLSchema" xmlns:xs="http://www.w3.org/2001/XMLSchema" xmlns:p="http://schemas.microsoft.com/office/2006/metadata/properties" xmlns:ns2="ecf40127-03a1-4921-bc3a-1f6ef51b972f" xmlns:ns3="9d2a89b2-ea28-420a-aac3-d18c7a1af558" targetNamespace="http://schemas.microsoft.com/office/2006/metadata/properties" ma:root="true" ma:fieldsID="4a85a5eb3030184e293928d621ed5202" ns2:_="" ns3:_="">
    <xsd:import namespace="ecf40127-03a1-4921-bc3a-1f6ef51b972f"/>
    <xsd:import namespace="9d2a89b2-ea28-420a-aac3-d18c7a1af5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f40127-03a1-4921-bc3a-1f6ef51b97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c67b0f0-5e06-4c92-a4cd-0e0ced1868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2a89b2-ea28-420a-aac3-d18c7a1af55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21f20dd-2b4b-4ec4-b80a-f392b765c4f7}" ma:internalName="TaxCatchAll" ma:showField="CatchAllData" ma:web="9d2a89b2-ea28-420a-aac3-d18c7a1af5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709B06-5FA7-40B8-A752-7128AA94FE0C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  <ds:schemaRef ds:uri="9d2a89b2-ea28-420a-aac3-d18c7a1af558"/>
    <ds:schemaRef ds:uri="ecf40127-03a1-4921-bc3a-1f6ef51b972f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1A90371-92E6-4821-A86E-65094EA5A8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f40127-03a1-4921-bc3a-1f6ef51b972f"/>
    <ds:schemaRef ds:uri="9d2a89b2-ea28-420a-aac3-d18c7a1af5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5150</TotalTime>
  <Words>2535</Words>
  <Application>Microsoft Macintosh PowerPoint</Application>
  <PresentationFormat>Widescreen</PresentationFormat>
  <Paragraphs>494</Paragraphs>
  <Slides>71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6" baseType="lpstr">
      <vt:lpstr>Arial</vt:lpstr>
      <vt:lpstr>Arial Narrow</vt:lpstr>
      <vt:lpstr>Tahoma</vt:lpstr>
      <vt:lpstr>Wingdings</vt:lpstr>
      <vt:lpstr>Blends</vt:lpstr>
      <vt:lpstr>PowerPoint Presentation</vt:lpstr>
      <vt:lpstr>Tutorial Overview</vt:lpstr>
      <vt:lpstr>Learning Objectives</vt:lpstr>
      <vt:lpstr>Terminology and Concepts</vt:lpstr>
      <vt:lpstr>PowerPoint Presentation</vt:lpstr>
      <vt:lpstr>Security Implications</vt:lpstr>
      <vt:lpstr>Impact</vt:lpstr>
      <vt:lpstr>Immersive Signal Visualization</vt:lpstr>
      <vt:lpstr>PowerPoint Presentation</vt:lpstr>
      <vt:lpstr>Introducing The Spectrum</vt:lpstr>
      <vt:lpstr>Radio Frequencies</vt:lpstr>
      <vt:lpstr>DoD Use Of Radio Spectrum</vt:lpstr>
      <vt:lpstr>Satellite Frequency Bands</vt:lpstr>
      <vt:lpstr>Starlink Example</vt:lpstr>
      <vt:lpstr>Regulating The Spectrum</vt:lpstr>
      <vt:lpstr>Anechoic Chambers</vt:lpstr>
      <vt:lpstr>Examples of Lab Testing Reports</vt:lpstr>
      <vt:lpstr>PowerPoint Presentation</vt:lpstr>
      <vt:lpstr>Common Laboratory Equipment</vt:lpstr>
      <vt:lpstr>Portable Analysis Tools</vt:lpstr>
      <vt:lpstr>1D Signal Visualization</vt:lpstr>
      <vt:lpstr>2D Signal Visualization</vt:lpstr>
      <vt:lpstr>3D Signal Visualization</vt:lpstr>
      <vt:lpstr>Antenna Radiation Patterns</vt:lpstr>
      <vt:lpstr>Interference</vt:lpstr>
      <vt:lpstr>Channel Congestion</vt:lpstr>
      <vt:lpstr>Challenges of 5G &amp; LEO</vt:lpstr>
      <vt:lpstr>SIGINT / TSCM in Practice</vt:lpstr>
      <vt:lpstr>Resilient Training Environments</vt:lpstr>
      <vt:lpstr>PowerPoint Presentation</vt:lpstr>
      <vt:lpstr>Immersive / AR / VR / Metaverse</vt:lpstr>
      <vt:lpstr>Augmented Reality (AR)</vt:lpstr>
      <vt:lpstr>Examples</vt:lpstr>
      <vt:lpstr>Spatial Awareness</vt:lpstr>
      <vt:lpstr>Equipment</vt:lpstr>
      <vt:lpstr>Increased Adoption</vt:lpstr>
      <vt:lpstr>Device Pros and Cons</vt:lpstr>
      <vt:lpstr>XR Signal Visualization</vt:lpstr>
      <vt:lpstr>XR Signal Visualization (CONT’D)</vt:lpstr>
      <vt:lpstr>PowerPoint Presentation</vt:lpstr>
      <vt:lpstr>Design Considerations</vt:lpstr>
      <vt:lpstr>Design Considerations (CONT’D)</vt:lpstr>
      <vt:lpstr>Example of 3D Spatial Signals</vt:lpstr>
      <vt:lpstr>Interaction Methods</vt:lpstr>
      <vt:lpstr>Holographic Representation</vt:lpstr>
      <vt:lpstr>Example: Direction Finding</vt:lpstr>
      <vt:lpstr>Example: HUD</vt:lpstr>
      <vt:lpstr>HUD Implementation</vt:lpstr>
      <vt:lpstr>Example: Relative Positioning</vt:lpstr>
      <vt:lpstr>User Engagement</vt:lpstr>
      <vt:lpstr>Floorplan Modeling</vt:lpstr>
      <vt:lpstr>Integration of Sensor Peripherals</vt:lpstr>
      <vt:lpstr>Common Operating Picture</vt:lpstr>
      <vt:lpstr>Bridging 2D to AR</vt:lpstr>
      <vt:lpstr>Spatial Signal Simulation</vt:lpstr>
      <vt:lpstr>Model Validation</vt:lpstr>
      <vt:lpstr>Affiliation With AI/ML</vt:lpstr>
      <vt:lpstr>Defensive vs. Offensive</vt:lpstr>
      <vt:lpstr>Testing and Tuning</vt:lpstr>
      <vt:lpstr>Operational Deployment</vt:lpstr>
      <vt:lpstr>Best Practices</vt:lpstr>
      <vt:lpstr>PowerPoint Presentation</vt:lpstr>
      <vt:lpstr>Future Work</vt:lpstr>
      <vt:lpstr>Additional Signals</vt:lpstr>
      <vt:lpstr>Into Space</vt:lpstr>
      <vt:lpstr>Takeaway</vt:lpstr>
      <vt:lpstr>Revisit Goals</vt:lpstr>
      <vt:lpstr>Bibliography</vt:lpstr>
      <vt:lpstr>Bibliography (cont’d)</vt:lpstr>
      <vt:lpstr>Bibliography (cont’d)</vt:lpstr>
      <vt:lpstr>Contact Info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Suzanne Borders</cp:lastModifiedBy>
  <cp:revision>50</cp:revision>
  <cp:lastPrinted>1601-01-01T00:00:00Z</cp:lastPrinted>
  <dcterms:created xsi:type="dcterms:W3CDTF">2016-03-29T15:29:36Z</dcterms:created>
  <dcterms:modified xsi:type="dcterms:W3CDTF">2025-10-07T00:06:04Z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0x01010002068E077499514C957B8B4ADE3E05E0</vt:lpwstr>
  </property>
  <property fmtid="{D5CDD505-2E9C-101B-9397-08002B2CF9AE}" pid="3" name="DocumentDescription">
    <vt:lpwstr>&lt;div class=ExternalClass9DF5FD6F97034AAA9FF0AABB8157F05A&gt; &lt;/div&gt;</vt:lpwstr>
  </property>
  <property fmtid="{D5CDD505-2E9C-101B-9397-08002B2CF9AE}" pid="4" name="MediaServiceImageTags">
    <vt:lpwstr/>
  </property>
</Properties>
</file>