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5.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6.xml" ContentType="application/vnd.openxmlformats-officedocument.presentationml.tags+xml"/>
  <Override PartName="/ppt/notesSlides/notesSlide54.xml" ContentType="application/vnd.openxmlformats-officedocument.presentationml.notesSlide+xml"/>
  <Override PartName="/ppt/tags/tag7.xml" ContentType="application/vnd.openxmlformats-officedocument.presentationml.tags+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B17_F19B579D.xml" ContentType="application/vnd.ms-powerpoint.comments+xml"/>
  <Override PartName="/ppt/comments/modernComment_B20_E870F4E0.xml" ContentType="application/vnd.ms-powerpoint.comments+xml"/>
  <Override PartName="/ppt/comments/modernComment_B27_DC1D0F14.xml" ContentType="application/vnd.ms-powerpoint.comments+xml"/>
  <Override PartName="/ppt/comments/modernComment_15E_2D812913.xml" ContentType="application/vnd.ms-powerpoint.comments+xml"/>
  <Override PartName="/ppt/comments/modernComment_B21_79D80FB5.xml" ContentType="application/vnd.ms-powerpoint.comments+xml"/>
  <Override PartName="/ppt/comments/modernComment_B26_3B22EBF8.xml" ContentType="application/vnd.ms-powerpoint.comments+xml"/>
  <Override PartName="/ppt/comments/modernComment_B08_571FF1EE.xml" ContentType="application/vnd.ms-powerpoint.comments+xml"/>
  <Override PartName="/ppt/comments/modernComment_B1F_160A9720.xml" ContentType="application/vnd.ms-powerpoint.comments+xml"/>
  <Override PartName="/ppt/comments/modernComment_B09_E5F5854C.xml" ContentType="application/vnd.ms-powerpoint.comments+xml"/>
  <Override PartName="/ppt/comments/modernComment_AD9_908EF551.xml" ContentType="application/vnd.ms-powerpoint.comments+xml"/>
  <Override PartName="/ppt/comments/modernComment_B24_E1935122.xml" ContentType="application/vnd.ms-powerpoint.comments+xml"/>
  <Override PartName="/ppt/comments/modernComment_B28_B9288CEA.xml" ContentType="application/vnd.ms-powerpoint.comment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80" r:id="rId5"/>
  </p:sldMasterIdLst>
  <p:notesMasterIdLst>
    <p:notesMasterId r:id="rId69"/>
  </p:notesMasterIdLst>
  <p:handoutMasterIdLst>
    <p:handoutMasterId r:id="rId70"/>
  </p:handoutMasterIdLst>
  <p:sldIdLst>
    <p:sldId id="289" r:id="rId6"/>
    <p:sldId id="2778" r:id="rId7"/>
    <p:sldId id="2733" r:id="rId8"/>
    <p:sldId id="2782" r:id="rId9"/>
    <p:sldId id="304" r:id="rId10"/>
    <p:sldId id="2735" r:id="rId11"/>
    <p:sldId id="335" r:id="rId12"/>
    <p:sldId id="2844" r:id="rId13"/>
    <p:sldId id="2808" r:id="rId14"/>
    <p:sldId id="2783" r:id="rId15"/>
    <p:sldId id="2799" r:id="rId16"/>
    <p:sldId id="2791" r:id="rId17"/>
    <p:sldId id="2800" r:id="rId18"/>
    <p:sldId id="305" r:id="rId19"/>
    <p:sldId id="370" r:id="rId20"/>
    <p:sldId id="2802" r:id="rId21"/>
    <p:sldId id="2863" r:id="rId22"/>
    <p:sldId id="2864" r:id="rId23"/>
    <p:sldId id="2865" r:id="rId24"/>
    <p:sldId id="2792" r:id="rId25"/>
    <p:sldId id="2742" r:id="rId26"/>
    <p:sldId id="2768" r:id="rId27"/>
    <p:sldId id="2784" r:id="rId28"/>
    <p:sldId id="2769" r:id="rId29"/>
    <p:sldId id="2786" r:id="rId30"/>
    <p:sldId id="2851" r:id="rId31"/>
    <p:sldId id="2793" r:id="rId32"/>
    <p:sldId id="2764" r:id="rId33"/>
    <p:sldId id="2765" r:id="rId34"/>
    <p:sldId id="2748" r:id="rId35"/>
    <p:sldId id="2794" r:id="rId36"/>
    <p:sldId id="2772" r:id="rId37"/>
    <p:sldId id="2752" r:id="rId38"/>
    <p:sldId id="2774" r:id="rId39"/>
    <p:sldId id="2788" r:id="rId40"/>
    <p:sldId id="2850" r:id="rId41"/>
    <p:sldId id="2813" r:id="rId42"/>
    <p:sldId id="2838" r:id="rId43"/>
    <p:sldId id="2839" r:id="rId44"/>
    <p:sldId id="2840" r:id="rId45"/>
    <p:sldId id="2842" r:id="rId46"/>
    <p:sldId id="2848" r:id="rId47"/>
    <p:sldId id="2754" r:id="rId48"/>
    <p:sldId id="2855" r:id="rId49"/>
    <p:sldId id="350" r:id="rId50"/>
    <p:sldId id="2849" r:id="rId51"/>
    <p:sldId id="2854" r:id="rId52"/>
    <p:sldId id="2824" r:id="rId53"/>
    <p:sldId id="2846" r:id="rId54"/>
    <p:sldId id="2847" r:id="rId55"/>
    <p:sldId id="2827" r:id="rId56"/>
    <p:sldId id="2861" r:id="rId57"/>
    <p:sldId id="2859" r:id="rId58"/>
    <p:sldId id="2857" r:id="rId59"/>
    <p:sldId id="2862" r:id="rId60"/>
    <p:sldId id="2825" r:id="rId61"/>
    <p:sldId id="2771" r:id="rId62"/>
    <p:sldId id="2760" r:id="rId63"/>
    <p:sldId id="2836" r:id="rId64"/>
    <p:sldId id="2845" r:id="rId65"/>
    <p:sldId id="2777" r:id="rId66"/>
    <p:sldId id="2852" r:id="rId67"/>
    <p:sldId id="2856" r:id="rId68"/>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D74309-BDAB-4AFE-D226-EF057F325E90}" name="McDowell, Perry (CIV)" initials="PM" userId="S::mcdowell@nps.edu::b349c3ba-4939-4556-8fc9-16435bd90232" providerId="AD"/>
  <p188:author id="{24830854-0FD3-B5B5-B486-AC9024EB1BE8}" name="bruce.haycock@uhn.ca" initials="br" userId="S::urn:spo:guest#bruce.haycock@uhn.ca::" providerId="AD"/>
  <p188:author id="{438539A8-C2B4-9FA1-A6E4-98B9288E1192}" name="nicholas.j.adriaanse.fm@us.navy.mil" initials="ni" userId="S::urn:spo:guest#nicholas.j.adriaanse.fm@us.navy.mil::" providerId="AD"/>
  <p188:author id="{0C8516D9-9EF6-358E-FA3C-81EC7BE9A7E4}" name="nicholas.adriaanse@gmail.com" initials="ni" userId="S::urn:spo:guest#nicholas.adriaanse@gmail.com::"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02955"/>
    <a:srgbClr val="D6DCE5"/>
    <a:srgbClr val="FFFFFF"/>
    <a:srgbClr val="112124"/>
    <a:srgbClr val="22458A"/>
    <a:srgbClr val="CC3300"/>
    <a:srgbClr val="2B56AB"/>
    <a:srgbClr val="0033CC"/>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E6CB3E-A3E7-3DBC-79E7-1505421AE8E7}" v="8" dt="2025-10-06T19:58:39.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17" autoAdjust="0"/>
  </p:normalViewPr>
  <p:slideViewPr>
    <p:cSldViewPr snapToGrid="0">
      <p:cViewPr varScale="1">
        <p:scale>
          <a:sx n="93" d="100"/>
          <a:sy n="93" d="100"/>
        </p:scale>
        <p:origin x="1248" y="67"/>
      </p:cViewPr>
      <p:guideLst>
        <p:guide orient="horz" pos="2160"/>
        <p:guide pos="3840"/>
      </p:guideLst>
    </p:cSldViewPr>
  </p:slideViewPr>
  <p:notesTextViewPr>
    <p:cViewPr>
      <p:scale>
        <a:sx n="3" d="2"/>
        <a:sy n="3" d="2"/>
      </p:scale>
      <p:origin x="0" y="0"/>
    </p:cViewPr>
  </p:notesTextViewPr>
  <p:notesViewPr>
    <p:cSldViewPr snapToGrid="0">
      <p:cViewPr>
        <p:scale>
          <a:sx n="1" d="2"/>
          <a:sy n="1" d="2"/>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microsoft.com/office/2018/10/relationships/authors" Target="authors.xml"/><Relationship Id="rId7" Type="http://schemas.openxmlformats.org/officeDocument/2006/relationships/slide" Target="slides/slide2.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s>
</file>

<file path=ppt/comments/modernComment_15E_2D812913.xml><?xml version="1.0" encoding="utf-8"?>
<p188:cmLst xmlns:a="http://schemas.openxmlformats.org/drawingml/2006/main" xmlns:r="http://schemas.openxmlformats.org/officeDocument/2006/relationships" xmlns:p188="http://schemas.microsoft.com/office/powerpoint/2018/8/main">
  <p188:cm id="{3D049D1E-B0BD-470A-A4A1-D780BA18543E}" authorId="{D2D74309-BDAB-4AFE-D226-EF057F325E90}" created="2025-06-13T15:47:51.105">
    <ac:deMkLst xmlns:ac="http://schemas.microsoft.com/office/drawing/2013/main/command">
      <pc:docMk xmlns:pc="http://schemas.microsoft.com/office/powerpoint/2013/main/command"/>
      <pc:sldMk xmlns:pc="http://schemas.microsoft.com/office/powerpoint/2013/main/command" cId="763439379" sldId="350"/>
      <ac:picMk id="8" creationId="{98712DA7-F6E6-6542-FEDA-6AD20F74F2D2}"/>
    </ac:deMkLst>
    <p188:txBody>
      <a:bodyPr/>
      <a:lstStyle/>
      <a:p>
        <a:r>
          <a:rPr lang="en-US"/>
          <a:t>Format.</a:t>
        </a:r>
      </a:p>
    </p188:txBody>
  </p188:cm>
</p188:cmLst>
</file>

<file path=ppt/comments/modernComment_AD9_908EF551.xml><?xml version="1.0" encoding="utf-8"?>
<p188:cmLst xmlns:a="http://schemas.openxmlformats.org/drawingml/2006/main" xmlns:r="http://schemas.openxmlformats.org/officeDocument/2006/relationships" xmlns:p188="http://schemas.microsoft.com/office/powerpoint/2018/8/main">
  <p188:cm id="{0F60AAA7-860E-4B94-8247-491572E7A158}" authorId="{D2D74309-BDAB-4AFE-D226-EF057F325E90}" created="2025-05-20T19:46:06.706">
    <ac:txMkLst xmlns:ac="http://schemas.microsoft.com/office/drawing/2013/main/command">
      <pc:docMk xmlns:pc="http://schemas.microsoft.com/office/powerpoint/2013/main/command"/>
      <pc:sldMk xmlns:pc="http://schemas.microsoft.com/office/powerpoint/2013/main/command" cId="2425288017" sldId="2777"/>
      <ac:spMk id="11" creationId="{9E6B8386-9641-AB21-7435-2B2276D7804A}"/>
      <ac:txMk cp="20" len="5">
        <ac:context len="305" hash="3762388002"/>
      </ac:txMk>
    </ac:txMkLst>
    <p188:pos x="4263136" y="242011"/>
    <p188:txBody>
      <a:bodyPr/>
      <a:lstStyle/>
      <a:p>
        <a:r>
          <a:rPr lang="en-US"/>
          <a:t>Update to new Los.</a:t>
        </a:r>
      </a:p>
    </p188:txBody>
  </p188:cm>
</p188:cmLst>
</file>

<file path=ppt/comments/modernComment_B08_571FF1EE.xml><?xml version="1.0" encoding="utf-8"?>
<p188:cmLst xmlns:a="http://schemas.openxmlformats.org/drawingml/2006/main" xmlns:r="http://schemas.openxmlformats.org/officeDocument/2006/relationships" xmlns:p188="http://schemas.microsoft.com/office/powerpoint/2018/8/main">
  <p188:cm id="{C7E7C198-84F6-4244-936F-1C0D6E629CF7}" authorId="{24830854-0FD3-B5B5-B486-AC9024EB1BE8}" created="2025-06-13T15:50:54.355">
    <pc:sldMkLst xmlns:pc="http://schemas.microsoft.com/office/powerpoint/2013/main/command">
      <pc:docMk/>
      <pc:sldMk cId="1461711342" sldId="2824"/>
    </pc:sldMkLst>
    <p188:txBody>
      <a:bodyPr/>
      <a:lstStyle/>
      <a:p>
        <a:r>
          <a:rPr lang="en-US"/>
          <a:t>I need to add tactile vest in here somewhere</a:t>
        </a:r>
      </a:p>
    </p188:txBody>
  </p188:cm>
</p188:cmLst>
</file>

<file path=ppt/comments/modernComment_B09_E5F5854C.xml><?xml version="1.0" encoding="utf-8"?>
<p188:cmLst xmlns:a="http://schemas.openxmlformats.org/drawingml/2006/main" xmlns:r="http://schemas.openxmlformats.org/officeDocument/2006/relationships" xmlns:p188="http://schemas.microsoft.com/office/powerpoint/2018/8/main">
  <p188:cm id="{9EF2DC56-B46A-47CD-8482-A452F180DAC3}" authorId="{D2D74309-BDAB-4AFE-D226-EF057F325E90}" created="2025-06-13T15:51:49.583">
    <ac:txMkLst xmlns:ac="http://schemas.microsoft.com/office/drawing/2013/main/command">
      <pc:docMk xmlns:pc="http://schemas.microsoft.com/office/powerpoint/2013/main/command"/>
      <pc:sldMk xmlns:pc="http://schemas.microsoft.com/office/powerpoint/2013/main/command" cId="3858072908" sldId="2825"/>
      <ac:spMk id="2" creationId="{5527144A-1385-733E-1A7A-F19A1A9323F2}"/>
      <ac:txMk cp="4" len="3">
        <ac:context len="8" hash="3108394725"/>
      </ac:txMk>
    </ac:txMkLst>
    <p188:pos x="2409795" y="209926"/>
    <p188:txBody>
      <a:bodyPr/>
      <a:lstStyle/>
      <a:p>
        <a:r>
          <a:rPr lang="en-US"/>
          <a:t>Need picture</a:t>
        </a:r>
      </a:p>
    </p188:txBody>
  </p188:cm>
</p188:cmLst>
</file>

<file path=ppt/comments/modernComment_B17_F19B579D.xml><?xml version="1.0" encoding="utf-8"?>
<p188:cmLst xmlns:a="http://schemas.openxmlformats.org/drawingml/2006/main" xmlns:r="http://schemas.openxmlformats.org/officeDocument/2006/relationships" xmlns:p188="http://schemas.microsoft.com/office/powerpoint/2018/8/main">
  <p188:cm id="{8F62F87E-799E-467E-9C2F-58847241B91F}" authorId="{D2D74309-BDAB-4AFE-D226-EF057F325E90}" created="2025-05-29T19:02:44.941">
    <ac:deMkLst xmlns:ac="http://schemas.microsoft.com/office/drawing/2013/main/command">
      <pc:docMk xmlns:pc="http://schemas.microsoft.com/office/powerpoint/2013/main/command"/>
      <pc:sldMk xmlns:pc="http://schemas.microsoft.com/office/powerpoint/2013/main/command" cId="2515731648" sldId="2838"/>
      <ac:picMk id="55" creationId="{4DF62D8A-B088-05E5-1440-F934E457D68C}"/>
    </ac:deMkLst>
    <p188:txBody>
      <a:bodyPr/>
      <a:lstStyle/>
      <a:p>
        <a:r>
          <a:rPr lang="en-US"/>
          <a:t>Get new citations and add attribution for icons.</a:t>
        </a:r>
      </a:p>
    </p188:txBody>
  </p188:cm>
</p188:cmLst>
</file>

<file path=ppt/comments/modernComment_B1F_160A9720.xml><?xml version="1.0" encoding="utf-8"?>
<p188:cmLst xmlns:a="http://schemas.openxmlformats.org/drawingml/2006/main" xmlns:r="http://schemas.openxmlformats.org/officeDocument/2006/relationships" xmlns:p188="http://schemas.microsoft.com/office/powerpoint/2018/8/main">
  <p188:cm id="{8E26C9CB-E7EE-4092-A331-C6D8398C1ECE}" authorId="{D2D74309-BDAB-4AFE-D226-EF057F325E90}" created="2025-06-06T17:26:42.767">
    <ac:txMkLst xmlns:ac="http://schemas.microsoft.com/office/drawing/2013/main/command">
      <pc:docMk xmlns:pc="http://schemas.microsoft.com/office/powerpoint/2013/main/command"/>
      <pc:sldMk xmlns:pc="http://schemas.microsoft.com/office/powerpoint/2013/main/command" cId="369792800" sldId="2847"/>
      <ac:spMk id="2" creationId="{C507A3F5-5B6E-47EE-F955-8DBD04D53328}"/>
      <ac:txMk cp="0" len="15">
        <ac:context len="16" hash="3120637040"/>
      </ac:txMk>
    </ac:txMkLst>
    <p188:pos x="740413" y="261685"/>
    <p188:txBody>
      <a:bodyPr/>
      <a:lstStyle/>
      <a:p>
        <a:r>
          <a:rPr lang="en-US"/>
          <a:t>Need references.</a:t>
        </a:r>
      </a:p>
    </p188:txBody>
  </p188:cm>
  <p188:cm id="{51E96142-733B-44D2-AA70-83CC27D52FFF}" authorId="{D2D74309-BDAB-4AFE-D226-EF057F325E90}" created="2025-06-13T15:50:38.258">
    <ac:txMkLst xmlns:ac="http://schemas.microsoft.com/office/drawing/2013/main/command">
      <pc:docMk xmlns:pc="http://schemas.microsoft.com/office/powerpoint/2013/main/command"/>
      <pc:sldMk xmlns:pc="http://schemas.microsoft.com/office/powerpoint/2013/main/command" cId="369792800" sldId="2847"/>
      <ac:spMk id="3" creationId="{A244EE07-5FFA-CEDD-60E0-20DB937C8810}"/>
      <ac:txMk cp="0" len="11">
        <ac:context len="12" hash="2309319728"/>
      </ac:txMk>
    </ac:txMkLst>
    <p188:pos x="3386860" y="2323728"/>
    <p188:txBody>
      <a:bodyPr/>
      <a:lstStyle/>
      <a:p>
        <a:r>
          <a:rPr lang="en-US"/>
          <a:t>Why same slide?</a:t>
        </a:r>
      </a:p>
    </p188:txBody>
  </p188:cm>
</p188:cmLst>
</file>

<file path=ppt/comments/modernComment_B20_E870F4E0.xml><?xml version="1.0" encoding="utf-8"?>
<p188:cmLst xmlns:a="http://schemas.openxmlformats.org/drawingml/2006/main" xmlns:r="http://schemas.openxmlformats.org/officeDocument/2006/relationships" xmlns:p188="http://schemas.microsoft.com/office/powerpoint/2018/8/main">
  <p188:cm id="{7A3A7B0B-7A7E-4E35-A2C0-DD2F8D236865}" authorId="{D2D74309-BDAB-4AFE-D226-EF057F325E90}" created="2025-05-29T19:02:44.941">
    <ac:deMkLst xmlns:ac="http://schemas.microsoft.com/office/drawing/2013/main/command">
      <pc:docMk xmlns:pc="http://schemas.microsoft.com/office/powerpoint/2013/main/command"/>
      <pc:sldMk xmlns:pc="http://schemas.microsoft.com/office/powerpoint/2013/main/command" cId="2515731648" sldId="2838"/>
      <ac:picMk id="55" creationId="{4DF62D8A-B088-05E5-1440-F934E457D68C}"/>
    </ac:deMkLst>
    <p188:txBody>
      <a:bodyPr/>
      <a:lstStyle/>
      <a:p>
        <a:r>
          <a:rPr lang="en-US"/>
          <a:t>Get new citations and add attribution for icons.</a:t>
        </a:r>
      </a:p>
    </p188:txBody>
  </p188:cm>
</p188:cmLst>
</file>

<file path=ppt/comments/modernComment_B21_79D80FB5.xml><?xml version="1.0" encoding="utf-8"?>
<p188:cmLst xmlns:a="http://schemas.openxmlformats.org/drawingml/2006/main" xmlns:r="http://schemas.openxmlformats.org/officeDocument/2006/relationships" xmlns:p188="http://schemas.microsoft.com/office/powerpoint/2018/8/main">
  <p188:cm id="{D21F5F05-AFA3-4307-B115-18EF3DCDB17F}" authorId="{D2D74309-BDAB-4AFE-D226-EF057F325E90}" created="2025-05-29T19:02:44.941">
    <ac:deMkLst xmlns:ac="http://schemas.microsoft.com/office/drawing/2013/main/command">
      <pc:docMk xmlns:pc="http://schemas.microsoft.com/office/powerpoint/2013/main/command"/>
      <pc:sldMk xmlns:pc="http://schemas.microsoft.com/office/powerpoint/2013/main/command" cId="2515731648" sldId="2838"/>
      <ac:picMk id="55" creationId="{4DF62D8A-B088-05E5-1440-F934E457D68C}"/>
    </ac:deMkLst>
    <p188:txBody>
      <a:bodyPr/>
      <a:lstStyle/>
      <a:p>
        <a:r>
          <a:rPr lang="en-US"/>
          <a:t>Get new citations and add attribution for icons.</a:t>
        </a:r>
      </a:p>
    </p188:txBody>
  </p188:cm>
</p188:cmLst>
</file>

<file path=ppt/comments/modernComment_B24_E1935122.xml><?xml version="1.0" encoding="utf-8"?>
<p188:cmLst xmlns:a="http://schemas.openxmlformats.org/drawingml/2006/main" xmlns:r="http://schemas.openxmlformats.org/officeDocument/2006/relationships" xmlns:p188="http://schemas.microsoft.com/office/powerpoint/2018/8/main">
  <p188:cm id="{6A540BA7-FF02-4482-A1CD-BAE08DC8E7EE}" authorId="{D2D74309-BDAB-4AFE-D226-EF057F325E90}" created="2025-06-13T20:50:31.251">
    <pc:sldMkLst xmlns:pc="http://schemas.microsoft.com/office/powerpoint/2013/main/command">
      <pc:docMk/>
      <pc:sldMk cId="3784528162" sldId="2852"/>
    </pc:sldMkLst>
    <p188:txBody>
      <a:bodyPr/>
      <a:lstStyle/>
      <a:p>
        <a:r>
          <a:rPr lang="en-US"/>
          <a:t>Format, change </a:t>
        </a:r>
      </a:p>
    </p188:txBody>
  </p188:cm>
</p188:cmLst>
</file>

<file path=ppt/comments/modernComment_B26_3B22EBF8.xml><?xml version="1.0" encoding="utf-8"?>
<p188:cmLst xmlns:a="http://schemas.openxmlformats.org/drawingml/2006/main" xmlns:r="http://schemas.openxmlformats.org/officeDocument/2006/relationships" xmlns:p188="http://schemas.microsoft.com/office/powerpoint/2018/8/main">
  <p188:cm id="{CACF08AF-8A33-4A8B-ADE2-56D70D2CEC2C}" authorId="{D2D74309-BDAB-4AFE-D226-EF057F325E90}" created="2025-05-29T19:02:44.941">
    <ac:deMkLst xmlns:ac="http://schemas.microsoft.com/office/drawing/2013/main/command">
      <pc:docMk xmlns:pc="http://schemas.microsoft.com/office/powerpoint/2013/main/command"/>
      <pc:sldMk xmlns:pc="http://schemas.microsoft.com/office/powerpoint/2013/main/command" cId="2515731648" sldId="2838"/>
      <ac:picMk id="55" creationId="{4DF62D8A-B088-05E5-1440-F934E457D68C}"/>
    </ac:deMkLst>
    <p188:txBody>
      <a:bodyPr/>
      <a:lstStyle/>
      <a:p>
        <a:r>
          <a:rPr lang="en-US"/>
          <a:t>Get new citations and add attribution for icons.</a:t>
        </a:r>
      </a:p>
    </p188:txBody>
  </p188:cm>
</p188:cmLst>
</file>

<file path=ppt/comments/modernComment_B27_DC1D0F14.xml><?xml version="1.0" encoding="utf-8"?>
<p188:cmLst xmlns:a="http://schemas.openxmlformats.org/drawingml/2006/main" xmlns:r="http://schemas.openxmlformats.org/officeDocument/2006/relationships" xmlns:p188="http://schemas.microsoft.com/office/powerpoint/2018/8/main">
  <p188:cm id="{C5445699-90A3-490A-BFA2-B10D459CEAFD}" authorId="{D2D74309-BDAB-4AFE-D226-EF057F325E90}" created="2025-05-29T19:02:44.941">
    <ac:deMkLst xmlns:ac="http://schemas.microsoft.com/office/drawing/2013/main/command">
      <pc:docMk xmlns:pc="http://schemas.microsoft.com/office/powerpoint/2013/main/command"/>
      <pc:sldMk xmlns:pc="http://schemas.microsoft.com/office/powerpoint/2013/main/command" cId="2515731648" sldId="2838"/>
      <ac:picMk id="55" creationId="{4DF62D8A-B088-05E5-1440-F934E457D68C}"/>
    </ac:deMkLst>
    <p188:txBody>
      <a:bodyPr/>
      <a:lstStyle/>
      <a:p>
        <a:r>
          <a:rPr lang="en-US"/>
          <a:t>Get new citations and add attribution for icons.</a:t>
        </a:r>
      </a:p>
    </p188:txBody>
  </p188:cm>
</p188:cmLst>
</file>

<file path=ppt/comments/modernComment_B28_B9288CEA.xml><?xml version="1.0" encoding="utf-8"?>
<p188:cmLst xmlns:a="http://schemas.openxmlformats.org/drawingml/2006/main" xmlns:r="http://schemas.openxmlformats.org/officeDocument/2006/relationships" xmlns:p188="http://schemas.microsoft.com/office/powerpoint/2018/8/main">
  <p188:cm id="{41A6D6F0-A009-46C4-914B-1DBF7C1AFDD2}" authorId="{D2D74309-BDAB-4AFE-D226-EF057F325E90}" created="2025-06-13T20:50:31.251">
    <pc:sldMkLst xmlns:pc="http://schemas.microsoft.com/office/powerpoint/2013/main/command">
      <pc:docMk/>
      <pc:sldMk cId="3784528162" sldId="2852"/>
    </pc:sldMkLst>
    <p188:txBody>
      <a:bodyPr/>
      <a:lstStyle/>
      <a:p>
        <a:r>
          <a:rPr lang="en-US"/>
          <a:t>Format, change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A6ED3-41B2-4551-BEDC-51EC14C5734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889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A6ED3-41B2-4551-BEDC-51EC14C5734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848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13</a:t>
            </a:fld>
            <a:endParaRPr lang="en-US"/>
          </a:p>
        </p:txBody>
      </p:sp>
    </p:spTree>
    <p:extLst>
      <p:ext uri="{BB962C8B-B14F-4D97-AF65-F5344CB8AC3E}">
        <p14:creationId xmlns:p14="http://schemas.microsoft.com/office/powerpoint/2010/main" val="1178707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a:p>
        </p:txBody>
      </p:sp>
    </p:spTree>
    <p:extLst>
      <p:ext uri="{BB962C8B-B14F-4D97-AF65-F5344CB8AC3E}">
        <p14:creationId xmlns:p14="http://schemas.microsoft.com/office/powerpoint/2010/main" val="1770681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atin typeface="Arial"/>
                <a:cs typeface="Arial"/>
              </a:rPr>
              <a:t>Perry – 2.5</a:t>
            </a:r>
          </a:p>
          <a:p>
            <a:endParaRPr lang="en-AU">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Arial"/>
                <a:cs typeface="Arial"/>
              </a:rPr>
              <a:t>As we cover the symptoms, it’s also important to remember that not every user suffers each of these symptoms – suffering one or more is sufficient to be considered to be suffering cybersickness.</a:t>
            </a:r>
          </a:p>
          <a:p>
            <a:endParaRPr lang="en-AU">
              <a:latin typeface="Arial"/>
              <a:cs typeface="Arial"/>
            </a:endParaRPr>
          </a:p>
          <a:p>
            <a:r>
              <a:rPr lang="en-AU">
                <a:latin typeface="Arial"/>
                <a:cs typeface="Arial"/>
              </a:rPr>
              <a:t>It’s also very important to note that our definition used the terms “during/after” because the symptoms of </a:t>
            </a:r>
            <a:r>
              <a:rPr lang="en-AU" err="1">
                <a:latin typeface="Arial"/>
                <a:cs typeface="Arial"/>
              </a:rPr>
              <a:t>CyS</a:t>
            </a:r>
            <a:r>
              <a:rPr lang="en-AU">
                <a:latin typeface="Arial"/>
                <a:cs typeface="Arial"/>
              </a:rPr>
              <a:t> don’t affect people only while they are in a VE. In fact, they can continue for several hours after leaving. And while many of the symptoms experienced during and after are similar, there are some differences.</a:t>
            </a:r>
          </a:p>
          <a:p>
            <a:endParaRPr lang="en-AU">
              <a:latin typeface="Arial"/>
              <a:cs typeface="Arial"/>
            </a:endParaRPr>
          </a:p>
          <a:p>
            <a:r>
              <a:rPr lang="en-AU">
                <a:latin typeface="Arial"/>
                <a:cs typeface="Arial"/>
              </a:rPr>
              <a:t>So let’s start with the symptoms users might suffer while in the environment are:</a:t>
            </a:r>
          </a:p>
          <a:p>
            <a:endParaRPr lang="en-AU">
              <a:latin typeface="Arial"/>
              <a:cs typeface="Arial"/>
            </a:endParaRPr>
          </a:p>
          <a:p>
            <a:pPr marL="285750" lvl="0" indent="-285750">
              <a:buFont typeface="Arial" panose="020B0604020202020204" pitchFamily="34" charset="0"/>
              <a:buChar char="•"/>
            </a:pPr>
            <a:r>
              <a:rPr lang="en-AU">
                <a:latin typeface="Arial"/>
                <a:cs typeface="Arial"/>
              </a:rPr>
              <a:t>Headache   	Dizziness 		Eye strain 	Vertigo 	</a:t>
            </a:r>
          </a:p>
          <a:p>
            <a:pPr marL="285750" lvl="0" indent="-285750">
              <a:buFont typeface="Arial" panose="020B0604020202020204" pitchFamily="34" charset="0"/>
              <a:buChar char="•"/>
            </a:pPr>
            <a:r>
              <a:rPr lang="en-AU">
                <a:latin typeface="Arial"/>
                <a:cs typeface="Arial"/>
              </a:rPr>
              <a:t>Sweating 		Nausea, up to reaching the point of Vomiting, albeit this severe a reaction is rare,</a:t>
            </a:r>
          </a:p>
          <a:p>
            <a:pPr marL="285750" indent="-285750">
              <a:buFont typeface="Arial" panose="020B0604020202020204" pitchFamily="34" charset="0"/>
              <a:buChar char="•"/>
            </a:pPr>
            <a:r>
              <a:rPr lang="en-AU">
                <a:latin typeface="Arial"/>
                <a:cs typeface="Arial"/>
              </a:rPr>
              <a:t>Burping 		Malaise 		Blurred vision		Rapid breathing 	Pallor </a:t>
            </a:r>
          </a:p>
          <a:p>
            <a:pPr marL="285750" indent="-285750">
              <a:buFont typeface="Arial" panose="020B0604020202020204" pitchFamily="34" charset="0"/>
              <a:buChar char="•"/>
            </a:pPr>
            <a:endParaRPr lang="en-AU">
              <a:latin typeface="Arial"/>
              <a:cs typeface="Arial"/>
            </a:endParaRPr>
          </a:p>
          <a:p>
            <a:pPr marL="0" indent="0">
              <a:buFont typeface="Arial" panose="020B0604020202020204" pitchFamily="34" charset="0"/>
              <a:buNone/>
            </a:pPr>
            <a:r>
              <a:rPr lang="en-AU">
                <a:latin typeface="Arial"/>
                <a:cs typeface="Arial"/>
              </a:rPr>
              <a:t>The symptoms suffered after leaving the environment include:</a:t>
            </a:r>
          </a:p>
          <a:p>
            <a:pPr marL="0" indent="0">
              <a:buFont typeface="Arial" panose="020B0604020202020204" pitchFamily="34" charset="0"/>
              <a:buNone/>
            </a:pPr>
            <a:endParaRPr lang="en-AU">
              <a:latin typeface="Arial"/>
              <a:cs typeface="Arial"/>
            </a:endParaRPr>
          </a:p>
          <a:p>
            <a:pPr marL="285750" indent="-285750">
              <a:buFont typeface="Arial" panose="020B0604020202020204" pitchFamily="34" charset="0"/>
              <a:buChar char="•"/>
            </a:pPr>
            <a:r>
              <a:rPr lang="en-AU">
                <a:latin typeface="Arial"/>
                <a:cs typeface="Arial"/>
              </a:rPr>
              <a:t>Ataxia (</a:t>
            </a:r>
            <a:r>
              <a:rPr lang="en-US">
                <a:latin typeface="Arial"/>
                <a:cs typeface="Arial"/>
              </a:rPr>
              <a:t>basically clumsy movements that affect walking, balance, speech, swallowing, and eye movements.)</a:t>
            </a:r>
          </a:p>
          <a:p>
            <a:pPr marL="285750" indent="-285750">
              <a:buFont typeface="Arial" panose="020B0604020202020204" pitchFamily="34" charset="0"/>
              <a:buChar char="•"/>
            </a:pPr>
            <a:r>
              <a:rPr lang="en-US">
                <a:latin typeface="Arial"/>
                <a:cs typeface="Arial"/>
              </a:rPr>
              <a:t>Sopite syndrome (Drowsiness, Fatigue, Mood changes, Apathy, and many similar feelings)</a:t>
            </a:r>
          </a:p>
          <a:p>
            <a:pPr marL="285750" indent="-285750">
              <a:buFont typeface="Arial" panose="020B0604020202020204" pitchFamily="34" charset="0"/>
              <a:buChar char="•"/>
            </a:pPr>
            <a:r>
              <a:rPr lang="en-US">
                <a:latin typeface="Arial"/>
                <a:cs typeface="Arial"/>
              </a:rPr>
              <a:t>Reduced dexterity</a:t>
            </a:r>
          </a:p>
          <a:p>
            <a:pPr marL="285750" indent="-285750">
              <a:buFont typeface="Arial" panose="020B0604020202020204" pitchFamily="34" charset="0"/>
              <a:buChar char="•"/>
            </a:pPr>
            <a:r>
              <a:rPr lang="en-US">
                <a:latin typeface="Arial"/>
                <a:cs typeface="Arial"/>
              </a:rPr>
              <a:t>Visual disturbances/blurred vision</a:t>
            </a:r>
          </a:p>
          <a:p>
            <a:pPr marL="0" indent="0">
              <a:buFont typeface="Arial" panose="020B0604020202020204" pitchFamily="34" charset="0"/>
              <a:buNone/>
            </a:pPr>
            <a:endParaRPr lang="en-AU">
              <a:latin typeface="Arial"/>
              <a:cs typeface="Arial"/>
            </a:endParaRPr>
          </a:p>
          <a:p>
            <a:pPr marL="0" indent="0">
              <a:buFont typeface="Arial" panose="020B0604020202020204" pitchFamily="34" charset="0"/>
              <a:buNone/>
            </a:pPr>
            <a:r>
              <a:rPr lang="en-AU">
                <a:latin typeface="Arial"/>
                <a:cs typeface="Arial"/>
              </a:rPr>
              <a:t>The most common way of quantifying these symptoms is via the simulation sickness questionnaire (SSQ), which Kennedy and other proposed in their 1993 paper:</a:t>
            </a:r>
            <a:r>
              <a:rPr lang="en-US">
                <a:latin typeface="Arial"/>
                <a:cs typeface="Arial"/>
              </a:rPr>
              <a:t>. Users are asked to rank their level of discomfort in each of these </a:t>
            </a:r>
            <a:r>
              <a:rPr lang="en-US" b="1">
                <a:latin typeface="Arial"/>
                <a:cs typeface="Arial"/>
              </a:rPr>
              <a:t>[LASE SCREEN</a:t>
            </a:r>
            <a:r>
              <a:rPr lang="en-US">
                <a:latin typeface="Arial"/>
                <a:cs typeface="Arial"/>
              </a:rPr>
              <a:t>] common symptom areas from 0 (none) to 4 (severe) before and after exposure to the simulator or VE.</a:t>
            </a:r>
          </a:p>
          <a:p>
            <a:pPr marL="0" indent="0">
              <a:buFont typeface="Arial" panose="020B0604020202020204" pitchFamily="34" charset="0"/>
              <a:buNone/>
            </a:pPr>
            <a:endParaRPr lang="en-US">
              <a:latin typeface="Arial"/>
              <a:cs typeface="Arial"/>
            </a:endParaRPr>
          </a:p>
          <a:p>
            <a:pPr marL="0" indent="0">
              <a:buFont typeface="Arial" panose="020B0604020202020204" pitchFamily="34" charset="0"/>
              <a:buNone/>
            </a:pPr>
            <a:r>
              <a:rPr lang="en-US">
                <a:latin typeface="Arial"/>
                <a:cs typeface="Arial"/>
              </a:rPr>
              <a:t>The SSQ breaks the symptoms down into three major areas: Ocular motor, Nausea, and Disorientation, where each of these </a:t>
            </a:r>
            <a:r>
              <a:rPr lang="en-US" b="1">
                <a:latin typeface="Arial"/>
                <a:cs typeface="Arial"/>
              </a:rPr>
              <a:t>[LASE SCREEN] </a:t>
            </a:r>
            <a:r>
              <a:rPr lang="en-US">
                <a:latin typeface="Arial"/>
                <a:cs typeface="Arial"/>
              </a:rPr>
              <a:t>symptoms falls into one of more of these categories. The users’ rankings are used to create a score in each area, and the three areas are combined in a weighted fashion to create an overall score.</a:t>
            </a:r>
            <a:endParaRPr lang="en-AU">
              <a:latin typeface="Arial"/>
              <a:cs typeface="Arial"/>
            </a:endParaRPr>
          </a:p>
          <a:p>
            <a:pPr marL="0" indent="0">
              <a:buFont typeface="Arial" panose="020B0604020202020204" pitchFamily="34" charset="0"/>
              <a:buNone/>
            </a:pPr>
            <a:endParaRPr lang="en-AU">
              <a:latin typeface="Arial"/>
              <a:cs typeface="Arial"/>
            </a:endParaRPr>
          </a:p>
          <a:p>
            <a:r>
              <a:rPr lang="en-AU">
                <a:latin typeface="Arial"/>
                <a:cs typeface="Arial"/>
              </a:rPr>
              <a:t>Just as there are many symptoms, there are also many names for these effects… [CLICK]</a:t>
            </a:r>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a:p>
        </p:txBody>
      </p:sp>
    </p:spTree>
    <p:extLst>
      <p:ext uri="{BB962C8B-B14F-4D97-AF65-F5344CB8AC3E}">
        <p14:creationId xmlns:p14="http://schemas.microsoft.com/office/powerpoint/2010/main" val="1469686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A6ED3-41B2-4551-BEDC-51EC14C5734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798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Numerous theories on how and why we experience MS.</a:t>
            </a:r>
          </a:p>
          <a:p>
            <a:r>
              <a:rPr lang="en-US">
                <a:latin typeface="Arial"/>
                <a:cs typeface="Arial"/>
              </a:rPr>
              <a:t>- SC will talk more about in a minute, most popular.</a:t>
            </a:r>
          </a:p>
          <a:p>
            <a:r>
              <a:rPr lang="en-US">
                <a:latin typeface="Arial"/>
                <a:cs typeface="Arial"/>
              </a:rPr>
              <a:t>- PI, MS arises from prolonged postural instability</a:t>
            </a:r>
          </a:p>
          <a:p>
            <a:r>
              <a:rPr lang="en-US">
                <a:latin typeface="Arial"/>
                <a:cs typeface="Arial"/>
              </a:rPr>
              <a:t>- Eye movements: limiting eye movements can reduce MS; fixation cross often used to reduce MS (can work to some extent)</a:t>
            </a:r>
            <a:endParaRPr lang="en-US">
              <a:cs typeface="Arial" charset="0"/>
            </a:endParaRPr>
          </a:p>
          <a:p>
            <a:pPr marL="0" indent="0">
              <a:buFontTx/>
              <a:buNone/>
            </a:pPr>
            <a:r>
              <a:rPr lang="en-US">
                <a:latin typeface="Arial"/>
                <a:cs typeface="Arial"/>
              </a:rPr>
              <a:t>- DVP: very new theory, suggesting that the lag causing differences in the virtual and physical head pose is the main cause of VR sickness</a:t>
            </a:r>
          </a:p>
          <a:p>
            <a:pPr marL="0" indent="0">
              <a:buFontTx/>
              <a:buNone/>
            </a:pPr>
            <a:r>
              <a:rPr lang="en-US">
                <a:cs typeface="Arial" charset="0"/>
              </a:rPr>
              <a:t>- </a:t>
            </a:r>
            <a:r>
              <a:rPr lang="en-US">
                <a:latin typeface="Arial"/>
                <a:cs typeface="Arial"/>
              </a:rPr>
              <a:t>Evolutionary hypothesis: not a theory explaining how you get sick, but rather tries to explain why you show the specific symptoms (nausea, vomiting)</a:t>
            </a:r>
            <a:endParaRPr lang="en-US">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A6ED3-41B2-4551-BEDC-51EC14C5734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707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A6ED3-41B2-4551-BEDC-51EC14C5734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760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Crucial aspect: neural store – storage that includes all sensory patterns of past motion (visual, vestibular, proprioceptive). </a:t>
            </a:r>
          </a:p>
          <a:p>
            <a:pPr marL="171450" indent="-171450">
              <a:buFontTx/>
              <a:buChar char="-"/>
            </a:pPr>
            <a:r>
              <a:rPr lang="en-US"/>
              <a:t>When adequate model found from the neural store matching the current actual sensation, no MS will occur</a:t>
            </a:r>
          </a:p>
          <a:p>
            <a:pPr marL="171450" indent="-171450">
              <a:buFontTx/>
              <a:buChar char="-"/>
            </a:pPr>
            <a:r>
              <a:rPr lang="en-US"/>
              <a:t>ONLY if the sensory conflict pattern is unique (i.e., no adequate expectation formed), then MS will occur (not conflict alone!)</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A6ED3-41B2-4551-BEDC-51EC14C5734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48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A6ED3-41B2-4551-BEDC-51EC14C5734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697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MS affects almost everyone, even the blind.</a:t>
            </a:r>
          </a:p>
          <a:p>
            <a:pPr marL="171450" indent="-171450">
              <a:buFontTx/>
              <a:buChar char="-"/>
            </a:pPr>
            <a:r>
              <a:rPr lang="en-US"/>
              <a:t>Only those with a complete bilateral vestibular loss cannot get MS</a:t>
            </a:r>
          </a:p>
          <a:p>
            <a:pPr marL="171450" indent="-171450">
              <a:buFontTx/>
              <a:buChar char="-"/>
            </a:pPr>
            <a:r>
              <a:rPr lang="en-US"/>
              <a:t>~35% highly susceptible to MS! Evidence this is hereditary, with</a:t>
            </a:r>
            <a:r>
              <a:rPr lang="en-US" baseline="0"/>
              <a:t> associated genetic markers.</a:t>
            </a:r>
            <a:endParaRPr lang="en-US"/>
          </a:p>
          <a:p>
            <a:pPr marL="171450" indent="-171450">
              <a:buFontTx/>
              <a:buChar char="-"/>
            </a:pPr>
            <a:r>
              <a:rPr lang="en-US"/>
              <a:t>MS is an old phenomenon – even ancient Greek knew MS; Still, MS is highly modern concern for the general population for two reasons…</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2</a:t>
            </a:fld>
            <a:endParaRPr lang="en-CA"/>
          </a:p>
        </p:txBody>
      </p:sp>
    </p:spTree>
    <p:extLst>
      <p:ext uri="{BB962C8B-B14F-4D97-AF65-F5344CB8AC3E}">
        <p14:creationId xmlns:p14="http://schemas.microsoft.com/office/powerpoint/2010/main" val="3144372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Sex: many studies suggest that women are more susceptible than men, but only in 50% of studies this was found. Potential explanation: hormonal differences or openness to report symptoms (gender effect). Particularly with </a:t>
            </a:r>
            <a:r>
              <a:rPr lang="en-US" err="1"/>
              <a:t>CyS</a:t>
            </a:r>
            <a:r>
              <a:rPr lang="en-US"/>
              <a:t>, some of this could be IPD with older devices</a:t>
            </a:r>
          </a:p>
          <a:p>
            <a:pPr marL="171450" indent="-171450">
              <a:buFontTx/>
              <a:buChar char="-"/>
            </a:pPr>
            <a:r>
              <a:rPr lang="en-US"/>
              <a:t>Age: babies immune to MS, peak susceptibility between 8-10 years, then decline in susceptibility. BUT: In VR there might be second peak in older adults (65+), although mixed findings have been reported. VR sickness in adolescents only sparsely tested, but the few studies suggested that kids are not prone to VR sickness</a:t>
            </a:r>
          </a:p>
          <a:p>
            <a:pPr marL="171450" indent="-171450">
              <a:buFontTx/>
              <a:buChar char="-"/>
            </a:pPr>
            <a:r>
              <a:rPr lang="en-US"/>
              <a:t>Ethnicity: east Asians potentially hyper-susceptible, but weak evidence in the literature</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21</a:t>
            </a:fld>
            <a:endParaRPr lang="en-CA"/>
          </a:p>
        </p:txBody>
      </p:sp>
    </p:spTree>
    <p:extLst>
      <p:ext uri="{BB962C8B-B14F-4D97-AF65-F5344CB8AC3E}">
        <p14:creationId xmlns:p14="http://schemas.microsoft.com/office/powerpoint/2010/main" val="3233535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Field of view: larger</a:t>
            </a:r>
            <a:r>
              <a:rPr lang="en-US" baseline="0"/>
              <a:t> -&gt; </a:t>
            </a:r>
            <a:r>
              <a:rPr lang="en-US"/>
              <a:t>stronger</a:t>
            </a:r>
            <a:r>
              <a:rPr lang="en-US" baseline="0"/>
              <a:t> </a:t>
            </a:r>
            <a:r>
              <a:rPr lang="en-US" baseline="0" err="1"/>
              <a:t>vection</a:t>
            </a:r>
            <a:r>
              <a:rPr lang="en-US" baseline="0"/>
              <a:t> -&gt; </a:t>
            </a:r>
            <a:r>
              <a:rPr lang="en-US"/>
              <a:t>more likely to experience VIMS</a:t>
            </a:r>
          </a:p>
          <a:p>
            <a:pPr marL="0" indent="0">
              <a:buFontTx/>
              <a:buNone/>
            </a:pPr>
            <a:r>
              <a:rPr lang="en-US"/>
              <a:t>Peripheral</a:t>
            </a:r>
            <a:r>
              <a:rPr lang="en-US" baseline="0"/>
              <a:t> vision often shown to be more impactful than central field – can be experienced with no forward view.</a:t>
            </a:r>
          </a:p>
          <a:p>
            <a:pPr marL="0" indent="0">
              <a:buFontTx/>
              <a:buNone/>
            </a:pPr>
            <a:r>
              <a:rPr lang="en-US" baseline="0"/>
              <a:t>But, can’t just go smaller!</a:t>
            </a:r>
            <a:endParaRPr lang="en-US"/>
          </a:p>
        </p:txBody>
      </p:sp>
      <p:sp>
        <p:nvSpPr>
          <p:cNvPr id="4" name="Slide Number Placeholder 3"/>
          <p:cNvSpPr>
            <a:spLocks noGrp="1"/>
          </p:cNvSpPr>
          <p:nvPr>
            <p:ph type="sldNum" sz="quarter" idx="5"/>
          </p:nvPr>
        </p:nvSpPr>
        <p:spPr/>
        <p:txBody>
          <a:bodyPr/>
          <a:lstStyle/>
          <a:p>
            <a:fld id="{0C8A6ED3-41B2-4551-BEDC-51EC14C5734B}" type="slidenum">
              <a:rPr lang="en-CA" smtClean="0"/>
              <a:t>22</a:t>
            </a:fld>
            <a:endParaRPr lang="en-CA"/>
          </a:p>
        </p:txBody>
      </p:sp>
    </p:spTree>
    <p:extLst>
      <p:ext uri="{BB962C8B-B14F-4D97-AF65-F5344CB8AC3E}">
        <p14:creationId xmlns:p14="http://schemas.microsoft.com/office/powerpoint/2010/main" val="2918661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Visual setup: All the things beyond FOV.</a:t>
            </a:r>
          </a:p>
          <a:p>
            <a:pPr marL="0" indent="0">
              <a:buFontTx/>
              <a:buNone/>
            </a:pPr>
            <a:r>
              <a:rPr lang="en-US"/>
              <a:t>Time lag being biggest</a:t>
            </a:r>
            <a:r>
              <a:rPr lang="en-US" baseline="0"/>
              <a:t> factor</a:t>
            </a:r>
            <a:r>
              <a:rPr lang="en-US"/>
              <a:t> – often thought of as refresh rate / frame rate (often locked),</a:t>
            </a:r>
          </a:p>
          <a:p>
            <a:pPr marL="0" indent="0">
              <a:buFontTx/>
              <a:buNone/>
            </a:pPr>
            <a:r>
              <a:rPr lang="en-US"/>
              <a:t>But</a:t>
            </a:r>
            <a:r>
              <a:rPr lang="en-US" baseline="0"/>
              <a:t> also frames of delay for rendering, processing in the display itself afterwards, VR motion tracking before.</a:t>
            </a:r>
            <a:endParaRPr lang="en-US"/>
          </a:p>
          <a:p>
            <a:pPr marL="0" indent="0">
              <a:buFontTx/>
              <a:buNone/>
            </a:pPr>
            <a:r>
              <a:rPr lang="en-US"/>
              <a:t>Resolution and LED switching</a:t>
            </a:r>
            <a:r>
              <a:rPr lang="en-US" baseline="0"/>
              <a:t> times</a:t>
            </a:r>
          </a:p>
          <a:p>
            <a:pPr marL="0" indent="0">
              <a:buFontTx/>
              <a:buNone/>
            </a:pPr>
            <a:r>
              <a:rPr lang="en-US" baseline="0" err="1"/>
              <a:t>Vergence</a:t>
            </a:r>
            <a:r>
              <a:rPr lang="en-US" baseline="0"/>
              <a:t> / accommodation mismatch. Focal distance of display vs. virtual distance of objects.</a:t>
            </a:r>
          </a:p>
          <a:p>
            <a:pPr marL="0" indent="0">
              <a:buFontTx/>
              <a:buNone/>
            </a:pPr>
            <a:r>
              <a:rPr lang="en-US" baseline="0"/>
              <a:t>Tracking errors.</a:t>
            </a:r>
            <a:endParaRPr lang="en-US"/>
          </a:p>
        </p:txBody>
      </p:sp>
      <p:sp>
        <p:nvSpPr>
          <p:cNvPr id="4" name="Slide Number Placeholder 3"/>
          <p:cNvSpPr>
            <a:spLocks noGrp="1"/>
          </p:cNvSpPr>
          <p:nvPr>
            <p:ph type="sldNum" sz="quarter" idx="5"/>
          </p:nvPr>
        </p:nvSpPr>
        <p:spPr/>
        <p:txBody>
          <a:bodyPr/>
          <a:lstStyle/>
          <a:p>
            <a:fld id="{0C8A6ED3-41B2-4551-BEDC-51EC14C5734B}" type="slidenum">
              <a:rPr lang="en-CA" smtClean="0"/>
              <a:t>23</a:t>
            </a:fld>
            <a:endParaRPr lang="en-CA"/>
          </a:p>
        </p:txBody>
      </p:sp>
    </p:spTree>
    <p:extLst>
      <p:ext uri="{BB962C8B-B14F-4D97-AF65-F5344CB8AC3E}">
        <p14:creationId xmlns:p14="http://schemas.microsoft.com/office/powerpoint/2010/main" val="1162560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latin typeface="Arial"/>
                <a:cs typeface="Arial"/>
              </a:rPr>
              <a:t>In addition to the hardware used to present experiences, factors</a:t>
            </a:r>
            <a:r>
              <a:rPr lang="en-US" baseline="0">
                <a:latin typeface="Arial"/>
                <a:cs typeface="Arial"/>
              </a:rPr>
              <a:t> arising from the actual content being presented.</a:t>
            </a:r>
            <a:endParaRPr lang="en-US">
              <a:latin typeface="Arial"/>
              <a:cs typeface="Arial"/>
            </a:endParaRPr>
          </a:p>
          <a:p>
            <a:pPr marL="0" indent="0">
              <a:buFontTx/>
              <a:buNone/>
            </a:pPr>
            <a:endParaRPr lang="en-US"/>
          </a:p>
          <a:p>
            <a:pPr marL="0" indent="0">
              <a:buFontTx/>
              <a:buNone/>
            </a:pPr>
            <a:r>
              <a:rPr lang="en-US">
                <a:latin typeface="Arial"/>
                <a:cs typeface="Arial"/>
              </a:rPr>
              <a:t>Optical flow:</a:t>
            </a:r>
          </a:p>
          <a:p>
            <a:pPr marL="0" indent="0">
              <a:buFontTx/>
              <a:buNone/>
            </a:pPr>
            <a:r>
              <a:rPr lang="en-US">
                <a:latin typeface="Arial"/>
                <a:cs typeface="Arial"/>
              </a:rPr>
              <a:t>directly impacts the level of self-motion perception (</a:t>
            </a:r>
            <a:r>
              <a:rPr lang="en-US" err="1">
                <a:latin typeface="Arial"/>
                <a:cs typeface="Arial"/>
              </a:rPr>
              <a:t>vection</a:t>
            </a:r>
            <a:r>
              <a:rPr lang="en-US">
                <a:latin typeface="Arial"/>
                <a:cs typeface="Arial"/>
              </a:rPr>
              <a:t>) and have also been shown to impact </a:t>
            </a:r>
            <a:r>
              <a:rPr lang="en-US" err="1">
                <a:latin typeface="Arial"/>
                <a:cs typeface="Arial"/>
              </a:rPr>
              <a:t>CyS</a:t>
            </a:r>
            <a:r>
              <a:rPr lang="en-US">
                <a:latin typeface="Arial"/>
                <a:cs typeface="Arial"/>
              </a:rPr>
              <a:t> – speed, density etc.,</a:t>
            </a:r>
            <a:endParaRPr lang="en-US" baseline="0">
              <a:latin typeface="Arial"/>
              <a:cs typeface="Arial"/>
            </a:endParaRPr>
          </a:p>
          <a:p>
            <a:pPr marL="0" indent="0">
              <a:buFontTx/>
              <a:buNone/>
            </a:pPr>
            <a:endParaRPr lang="en-US">
              <a:cs typeface="Arial"/>
            </a:endParaRPr>
          </a:p>
          <a:p>
            <a:r>
              <a:rPr lang="en-US">
                <a:latin typeface="Arial"/>
                <a:cs typeface="Arial"/>
              </a:rPr>
              <a:t>Flicker</a:t>
            </a:r>
          </a:p>
          <a:p>
            <a:r>
              <a:rPr lang="en-US">
                <a:latin typeface="Arial"/>
                <a:cs typeface="Arial"/>
              </a:rPr>
              <a:t>Visual lag</a:t>
            </a:r>
          </a:p>
          <a:p>
            <a:r>
              <a:rPr lang="en-US">
                <a:latin typeface="Arial"/>
                <a:cs typeface="Arial"/>
              </a:rPr>
              <a:t>Rest frames (countering flow or anchoring orientation)</a:t>
            </a:r>
          </a:p>
          <a:p>
            <a:pPr marL="0" indent="0">
              <a:buFontTx/>
              <a:buNone/>
            </a:pPr>
            <a:endParaRPr lang="en-US"/>
          </a:p>
        </p:txBody>
      </p:sp>
      <p:sp>
        <p:nvSpPr>
          <p:cNvPr id="4" name="Slide Number Placeholder 3"/>
          <p:cNvSpPr>
            <a:spLocks noGrp="1"/>
          </p:cNvSpPr>
          <p:nvPr>
            <p:ph type="sldNum" sz="quarter" idx="5"/>
          </p:nvPr>
        </p:nvSpPr>
        <p:spPr/>
        <p:txBody>
          <a:bodyPr/>
          <a:lstStyle/>
          <a:p>
            <a:fld id="{0C8A6ED3-41B2-4551-BEDC-51EC14C5734B}" type="slidenum">
              <a:rPr lang="en-CA" smtClean="0"/>
              <a:t>24</a:t>
            </a:fld>
            <a:endParaRPr lang="en-CA"/>
          </a:p>
        </p:txBody>
      </p:sp>
    </p:spTree>
    <p:extLst>
      <p:ext uri="{BB962C8B-B14F-4D97-AF65-F5344CB8AC3E}">
        <p14:creationId xmlns:p14="http://schemas.microsoft.com/office/powerpoint/2010/main" val="1085405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Visual rotations: combined axis rotations are quite bad for VIMS, tends</a:t>
            </a:r>
            <a:r>
              <a:rPr lang="en-US" baseline="0"/>
              <a:t> to be worse than single.</a:t>
            </a:r>
            <a:endParaRPr lang="en-US"/>
          </a:p>
          <a:p>
            <a:pPr marL="0" indent="0">
              <a:buFontTx/>
              <a:buNone/>
            </a:pPr>
            <a:r>
              <a:rPr lang="en-US"/>
              <a:t>yaw axis not as bad as pitch and roll in some instances</a:t>
            </a:r>
            <a:r>
              <a:rPr lang="en-US" baseline="0"/>
              <a:t> (</a:t>
            </a:r>
            <a:r>
              <a:rPr lang="en-US" baseline="0" err="1"/>
              <a:t>starfields</a:t>
            </a:r>
            <a:r>
              <a:rPr lang="en-US" baseline="0"/>
              <a:t> </a:t>
            </a:r>
            <a:r>
              <a:rPr lang="en-US" baseline="0" err="1"/>
              <a:t>etc</a:t>
            </a:r>
            <a:r>
              <a:rPr lang="en-US" baseline="0"/>
              <a:t>), large yaw can be very bad.</a:t>
            </a:r>
            <a:endParaRPr lang="en-US"/>
          </a:p>
        </p:txBody>
      </p:sp>
      <p:sp>
        <p:nvSpPr>
          <p:cNvPr id="4" name="Slide Number Placeholder 3"/>
          <p:cNvSpPr>
            <a:spLocks noGrp="1"/>
          </p:cNvSpPr>
          <p:nvPr>
            <p:ph type="sldNum" sz="quarter" idx="5"/>
          </p:nvPr>
        </p:nvSpPr>
        <p:spPr/>
        <p:txBody>
          <a:bodyPr/>
          <a:lstStyle/>
          <a:p>
            <a:fld id="{0C8A6ED3-41B2-4551-BEDC-51EC14C5734B}" type="slidenum">
              <a:rPr lang="en-CA" smtClean="0"/>
              <a:t>25</a:t>
            </a:fld>
            <a:endParaRPr lang="en-CA"/>
          </a:p>
        </p:txBody>
      </p:sp>
    </p:spTree>
    <p:extLst>
      <p:ext uri="{BB962C8B-B14F-4D97-AF65-F5344CB8AC3E}">
        <p14:creationId xmlns:p14="http://schemas.microsoft.com/office/powerpoint/2010/main" val="370644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95707-F964-298A-5361-FACEDC628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0BF6B-6413-FDCD-73A9-37317D20C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C86E8-E093-A24E-6798-59960DACD2A8}"/>
              </a:ext>
            </a:extLst>
          </p:cNvPr>
          <p:cNvSpPr>
            <a:spLocks noGrp="1"/>
          </p:cNvSpPr>
          <p:nvPr>
            <p:ph type="body" idx="1"/>
          </p:nvPr>
        </p:nvSpPr>
        <p:spPr/>
        <p:txBody>
          <a:bodyPr/>
          <a:lstStyle/>
          <a:p>
            <a:r>
              <a:rPr lang="en-US">
                <a:latin typeface="Arial"/>
                <a:cs typeface="Arial"/>
              </a:rPr>
              <a:t>Both can be heavily impacted / minimized by navigation type </a:t>
            </a:r>
            <a:r>
              <a:rPr lang="en-US" baseline="0">
                <a:latin typeface="Arial"/>
                <a:cs typeface="Arial"/>
              </a:rPr>
              <a:t>(</a:t>
            </a:r>
            <a:r>
              <a:rPr lang="en-US">
                <a:latin typeface="Arial"/>
                <a:cs typeface="Arial"/>
              </a:rPr>
              <a:t>hyperjump, teleport </a:t>
            </a:r>
            <a:r>
              <a:rPr lang="en-US" baseline="0">
                <a:latin typeface="Arial"/>
                <a:cs typeface="Arial"/>
              </a:rPr>
              <a:t>etc.</a:t>
            </a:r>
            <a:r>
              <a:rPr lang="en-US">
                <a:latin typeface="Arial"/>
                <a:cs typeface="Arial"/>
              </a:rPr>
              <a:t> to potentially avoid flow altogether)</a:t>
            </a:r>
          </a:p>
        </p:txBody>
      </p:sp>
      <p:sp>
        <p:nvSpPr>
          <p:cNvPr id="4" name="Slide Number Placeholder 3">
            <a:extLst>
              <a:ext uri="{FF2B5EF4-FFF2-40B4-BE49-F238E27FC236}">
                <a16:creationId xmlns:a16="http://schemas.microsoft.com/office/drawing/2014/main" id="{297AD03C-E5E4-CE82-4164-92D882FF15B4}"/>
              </a:ext>
            </a:extLst>
          </p:cNvPr>
          <p:cNvSpPr>
            <a:spLocks noGrp="1"/>
          </p:cNvSpPr>
          <p:nvPr>
            <p:ph type="sldNum" sz="quarter" idx="5"/>
          </p:nvPr>
        </p:nvSpPr>
        <p:spPr/>
        <p:txBody>
          <a:bodyPr/>
          <a:lstStyle/>
          <a:p>
            <a:fld id="{0C8A6ED3-41B2-4551-BEDC-51EC14C5734B}" type="slidenum">
              <a:rPr lang="en-CA" smtClean="0"/>
              <a:t>26</a:t>
            </a:fld>
            <a:endParaRPr lang="en-CA"/>
          </a:p>
        </p:txBody>
      </p:sp>
    </p:spTree>
    <p:extLst>
      <p:ext uri="{BB962C8B-B14F-4D97-AF65-F5344CB8AC3E}">
        <p14:creationId xmlns:p14="http://schemas.microsoft.com/office/powerpoint/2010/main" val="598710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A6ED3-41B2-4551-BEDC-51EC14C5734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435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Many different questionnaires exist – SSQ the most prominent one (several adaptations for VR have been proposed), but SSQ still the most used one. Adaptation of the MSAQ/MSQ</a:t>
            </a:r>
          </a:p>
          <a:p>
            <a:pPr marL="171450" indent="-171450">
              <a:buFontTx/>
              <a:buChar char="-"/>
            </a:pPr>
            <a:r>
              <a:rPr lang="en-US"/>
              <a:t>Misery scale: measures different symptoms in a single score, with different scores representing different severities. Simple, yet needs some training to be able to accurately use. </a:t>
            </a:r>
          </a:p>
          <a:p>
            <a:pPr marL="171450" indent="-171450">
              <a:buFontTx/>
              <a:buChar char="-"/>
            </a:pP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28</a:t>
            </a:fld>
            <a:endParaRPr lang="en-CA"/>
          </a:p>
        </p:txBody>
      </p:sp>
    </p:spTree>
    <p:extLst>
      <p:ext uri="{BB962C8B-B14F-4D97-AF65-F5344CB8AC3E}">
        <p14:creationId xmlns:p14="http://schemas.microsoft.com/office/powerpoint/2010/main" val="3436404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a:t>FMS: Simple and effective tool; 20 point scale; established as one of the most often used single-rating scales for the nausea aspect of motion sickness</a:t>
            </a:r>
          </a:p>
          <a:p>
            <a:pPr marL="285750" indent="-285750">
              <a:buFontTx/>
              <a:buChar char="-"/>
            </a:pPr>
            <a:endParaRPr lang="en-US"/>
          </a:p>
          <a:p>
            <a:pPr marL="285750" indent="-285750">
              <a:buFontTx/>
              <a:buChar char="-"/>
            </a:pPr>
            <a:r>
              <a:rPr lang="en-US"/>
              <a:t>Useful for getting IRB approval – NPS student study.</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29</a:t>
            </a:fld>
            <a:endParaRPr lang="en-CA"/>
          </a:p>
        </p:txBody>
      </p:sp>
    </p:spTree>
    <p:extLst>
      <p:ext uri="{BB962C8B-B14F-4D97-AF65-F5344CB8AC3E}">
        <p14:creationId xmlns:p14="http://schemas.microsoft.com/office/powerpoint/2010/main" val="3062000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[TARGET 45:00]</a:t>
            </a:r>
          </a:p>
          <a:p>
            <a:pPr marL="171450" indent="-171450">
              <a:buFontTx/>
              <a:buChar char="-"/>
            </a:pPr>
            <a:r>
              <a:rPr lang="en-US"/>
              <a:t>MANY studies looked into physiological correlates. Very mixed findings. </a:t>
            </a:r>
          </a:p>
          <a:p>
            <a:pPr marL="171450" indent="-171450">
              <a:buFontTx/>
              <a:buChar char="-"/>
            </a:pPr>
            <a:r>
              <a:rPr lang="en-CA"/>
              <a:t>Some interesting correlations, but nothing robust that could be used as an objective measure of MS</a:t>
            </a:r>
          </a:p>
          <a:p>
            <a:pPr marL="171450" indent="-171450">
              <a:buFontTx/>
              <a:buChar char="-"/>
            </a:pPr>
            <a:r>
              <a:rPr lang="en-CA" err="1"/>
              <a:t>Electrogastrography</a:t>
            </a:r>
            <a:r>
              <a:rPr lang="en-CA" baseline="0"/>
              <a:t> (</a:t>
            </a:r>
            <a:r>
              <a:rPr lang="en-CA"/>
              <a:t>EGG) showed good results, but a signal that is extremely prone to movement artifacts, making it de facto impractical. </a:t>
            </a:r>
          </a:p>
          <a:p>
            <a:pPr marL="171450" indent="-171450">
              <a:buFontTx/>
              <a:buChar char="-"/>
            </a:pPr>
            <a:endParaRPr lang="en-CA"/>
          </a:p>
          <a:p>
            <a:pPr marL="171450" indent="-171450">
              <a:buFontTx/>
              <a:buChar char="-"/>
            </a:pPr>
            <a:r>
              <a:rPr lang="en-CA"/>
              <a:t>LOOK INTO PUPILOMETRY.</a:t>
            </a:r>
          </a:p>
        </p:txBody>
      </p:sp>
      <p:sp>
        <p:nvSpPr>
          <p:cNvPr id="4" name="Slide Number Placeholder 3"/>
          <p:cNvSpPr>
            <a:spLocks noGrp="1"/>
          </p:cNvSpPr>
          <p:nvPr>
            <p:ph type="sldNum" sz="quarter" idx="5"/>
          </p:nvPr>
        </p:nvSpPr>
        <p:spPr/>
        <p:txBody>
          <a:bodyPr/>
          <a:lstStyle/>
          <a:p>
            <a:fld id="{0C8A6ED3-41B2-4551-BEDC-51EC14C5734B}" type="slidenum">
              <a:rPr lang="en-CA" smtClean="0"/>
              <a:t>30</a:t>
            </a:fld>
            <a:endParaRPr lang="en-CA"/>
          </a:p>
        </p:txBody>
      </p:sp>
    </p:spTree>
    <p:extLst>
      <p:ext uri="{BB962C8B-B14F-4D97-AF65-F5344CB8AC3E}">
        <p14:creationId xmlns:p14="http://schemas.microsoft.com/office/powerpoint/2010/main" val="2645926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Automated vehicles:</a:t>
            </a:r>
          </a:p>
          <a:p>
            <a:r>
              <a:rPr lang="en-US"/>
              <a:t>promise to increase safety,</a:t>
            </a:r>
            <a:r>
              <a:rPr lang="en-US" baseline="0"/>
              <a:t> reducing collision costs by billions, saving thousands of lives.</a:t>
            </a:r>
          </a:p>
          <a:p>
            <a:r>
              <a:rPr lang="en-US"/>
              <a:t>And, make more efficient use of your time (working, reading etc.) </a:t>
            </a:r>
            <a:r>
              <a:rPr lang="en-US">
                <a:sym typeface="Wingdings" panose="05000000000000000000" pitchFamily="2" charset="2"/>
              </a:rPr>
              <a:t> all those activities increase the risk of MS!</a:t>
            </a:r>
          </a:p>
        </p:txBody>
      </p:sp>
      <p:sp>
        <p:nvSpPr>
          <p:cNvPr id="4" name="Slide Number Placeholder 3"/>
          <p:cNvSpPr>
            <a:spLocks noGrp="1"/>
          </p:cNvSpPr>
          <p:nvPr>
            <p:ph type="sldNum" sz="quarter" idx="5"/>
          </p:nvPr>
        </p:nvSpPr>
        <p:spPr/>
        <p:txBody>
          <a:bodyPr/>
          <a:lstStyle/>
          <a:p>
            <a:fld id="{0C8A6ED3-41B2-4551-BEDC-51EC14C5734B}" type="slidenum">
              <a:rPr lang="en-CA" smtClean="0"/>
              <a:t>3</a:t>
            </a:fld>
            <a:endParaRPr lang="en-CA"/>
          </a:p>
        </p:txBody>
      </p:sp>
    </p:spTree>
    <p:extLst>
      <p:ext uri="{BB962C8B-B14F-4D97-AF65-F5344CB8AC3E}">
        <p14:creationId xmlns:p14="http://schemas.microsoft.com/office/powerpoint/2010/main" val="3795886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a:solidFill>
                  <a:schemeClr val="tx1"/>
                </a:solidFill>
                <a:effectLst/>
                <a:latin typeface="Arial" charset="0"/>
                <a:ea typeface="+mn-ea"/>
                <a:cs typeface="+mn-cs"/>
              </a:rPr>
              <a:t>Reducing </a:t>
            </a:r>
            <a:r>
              <a:rPr kumimoji="1" lang="en-US" sz="1600" kern="1200" err="1">
                <a:solidFill>
                  <a:schemeClr val="tx1"/>
                </a:solidFill>
                <a:effectLst/>
                <a:latin typeface="Arial" charset="0"/>
                <a:ea typeface="+mn-ea"/>
                <a:cs typeface="+mn-cs"/>
              </a:rPr>
              <a:t>CyS</a:t>
            </a:r>
            <a:r>
              <a:rPr kumimoji="1" lang="en-US" sz="1600" kern="1200">
                <a:solidFill>
                  <a:schemeClr val="tx1"/>
                </a:solidFill>
                <a:effectLst/>
                <a:latin typeface="Arial" charset="0"/>
                <a:ea typeface="+mn-ea"/>
                <a:cs typeface="+mn-cs"/>
              </a:rPr>
              <a:t> during the design and development stages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A6ED3-41B2-4551-BEDC-51EC14C5734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705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8A6ED3-41B2-4551-BEDC-51EC14C5734B}" type="slidenum">
              <a:rPr lang="en-CA" smtClean="0"/>
              <a:t>32</a:t>
            </a:fld>
            <a:endParaRPr lang="en-CA"/>
          </a:p>
        </p:txBody>
      </p:sp>
    </p:spTree>
    <p:extLst>
      <p:ext uri="{BB962C8B-B14F-4D97-AF65-F5344CB8AC3E}">
        <p14:creationId xmlns:p14="http://schemas.microsoft.com/office/powerpoint/2010/main" val="1909029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Overview of the many pharmacological solutions that exist</a:t>
            </a:r>
          </a:p>
          <a:p>
            <a:r>
              <a:rPr lang="en-US"/>
              <a:t>PRO: they do work for most people, inexpensive, easily accessible</a:t>
            </a:r>
          </a:p>
          <a:p>
            <a:r>
              <a:rPr lang="en-US"/>
              <a:t>CON: side effects (drowsy, temporary mild cognitive impairment etc.) – not useful for testing performance or attention in simulation studies. Need to find non-pharmacological solutions</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33</a:t>
            </a:fld>
            <a:endParaRPr lang="en-CA"/>
          </a:p>
        </p:txBody>
      </p:sp>
    </p:spTree>
    <p:extLst>
      <p:ext uri="{BB962C8B-B14F-4D97-AF65-F5344CB8AC3E}">
        <p14:creationId xmlns:p14="http://schemas.microsoft.com/office/powerpoint/2010/main" val="4263577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Time delays</a:t>
            </a:r>
            <a:r>
              <a:rPr lang="en-US" baseline="0"/>
              <a:t> are a killer. Reduced lag is always better for VIMS.</a:t>
            </a:r>
          </a:p>
          <a:p>
            <a:r>
              <a:rPr lang="en-US" baseline="0"/>
              <a:t>So high STABLE update rates beats pretty scenery</a:t>
            </a:r>
          </a:p>
          <a:p>
            <a:r>
              <a:rPr lang="en-US" baseline="0"/>
              <a:t>Check / try different rendering settings for fewer processing frames.</a:t>
            </a:r>
          </a:p>
          <a:p>
            <a:r>
              <a:rPr lang="en-US"/>
              <a:t>120</a:t>
            </a:r>
            <a:r>
              <a:rPr lang="en-US" baseline="0"/>
              <a:t> Hz beats 4K.</a:t>
            </a:r>
          </a:p>
          <a:p>
            <a:r>
              <a:rPr lang="en-US" baseline="0"/>
              <a:t>If head tracking within control, use lead (or look for headset with gyros, not just position tracking)</a:t>
            </a:r>
            <a:endParaRPr lang="en-US"/>
          </a:p>
        </p:txBody>
      </p:sp>
      <p:sp>
        <p:nvSpPr>
          <p:cNvPr id="4" name="Slide Number Placeholder 3"/>
          <p:cNvSpPr>
            <a:spLocks noGrp="1"/>
          </p:cNvSpPr>
          <p:nvPr>
            <p:ph type="sldNum" sz="quarter" idx="10"/>
          </p:nvPr>
        </p:nvSpPr>
        <p:spPr/>
        <p:txBody>
          <a:bodyPr/>
          <a:lstStyle/>
          <a:p>
            <a:fld id="{0C8A6ED3-41B2-4551-BEDC-51EC14C5734B}" type="slidenum">
              <a:rPr lang="en-CA" smtClean="0"/>
              <a:t>34</a:t>
            </a:fld>
            <a:endParaRPr lang="en-CA"/>
          </a:p>
        </p:txBody>
      </p:sp>
    </p:spTree>
    <p:extLst>
      <p:ext uri="{BB962C8B-B14F-4D97-AF65-F5344CB8AC3E}">
        <p14:creationId xmlns:p14="http://schemas.microsoft.com/office/powerpoint/2010/main" val="2232080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Stable ref frame. Keyword Stable.</a:t>
            </a:r>
          </a:p>
          <a:p>
            <a:r>
              <a:rPr lang="en-US"/>
              <a:t>Video pass through it not stable, optical pass</a:t>
            </a:r>
            <a:r>
              <a:rPr lang="en-US" baseline="0"/>
              <a:t> through is (typically).</a:t>
            </a:r>
          </a:p>
          <a:p>
            <a:r>
              <a:rPr lang="en-US" baseline="0"/>
              <a:t>Somewhat context dependent – can actually increase conflict if there are strong visual cues to the contrary.</a:t>
            </a:r>
          </a:p>
          <a:p>
            <a:r>
              <a:rPr lang="en-US" baseline="0"/>
              <a:t>As such, most useful with smaller FOV devices</a:t>
            </a:r>
            <a:endParaRPr lang="en-US"/>
          </a:p>
        </p:txBody>
      </p:sp>
      <p:sp>
        <p:nvSpPr>
          <p:cNvPr id="4" name="Slide Number Placeholder 3"/>
          <p:cNvSpPr>
            <a:spLocks noGrp="1"/>
          </p:cNvSpPr>
          <p:nvPr>
            <p:ph type="sldNum" sz="quarter" idx="10"/>
          </p:nvPr>
        </p:nvSpPr>
        <p:spPr/>
        <p:txBody>
          <a:bodyPr/>
          <a:lstStyle/>
          <a:p>
            <a:fld id="{0C8A6ED3-41B2-4551-BEDC-51EC14C5734B}" type="slidenum">
              <a:rPr lang="en-CA" smtClean="0"/>
              <a:t>35</a:t>
            </a:fld>
            <a:endParaRPr lang="en-CA"/>
          </a:p>
        </p:txBody>
      </p:sp>
    </p:spTree>
    <p:extLst>
      <p:ext uri="{BB962C8B-B14F-4D97-AF65-F5344CB8AC3E}">
        <p14:creationId xmlns:p14="http://schemas.microsoft.com/office/powerpoint/2010/main" val="3521512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20220-78FF-C619-7A6E-B9A6635B0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726EB-D6EB-A465-B192-3F09E7B37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EC8F9-6061-19F7-1D03-B89D7B877AA9}"/>
              </a:ext>
            </a:extLst>
          </p:cNvPr>
          <p:cNvSpPr>
            <a:spLocks noGrp="1"/>
          </p:cNvSpPr>
          <p:nvPr>
            <p:ph type="body" idx="1"/>
          </p:nvPr>
        </p:nvSpPr>
        <p:spPr/>
        <p:txBody>
          <a:bodyPr/>
          <a:lstStyle/>
          <a:p>
            <a:r>
              <a:rPr lang="en-US">
                <a:latin typeface="Arial"/>
                <a:cs typeface="Arial"/>
              </a:rPr>
              <a:t>Transcranial stimulation, vibratory tactile vests, </a:t>
            </a:r>
            <a:endParaRPr lang="en-US">
              <a:cs typeface="Arial"/>
            </a:endParaRPr>
          </a:p>
        </p:txBody>
      </p:sp>
      <p:sp>
        <p:nvSpPr>
          <p:cNvPr id="4" name="Slide Number Placeholder 3">
            <a:extLst>
              <a:ext uri="{FF2B5EF4-FFF2-40B4-BE49-F238E27FC236}">
                <a16:creationId xmlns:a16="http://schemas.microsoft.com/office/drawing/2014/main" id="{FAB9A13E-F690-D629-5C5F-B4E2FB5C100B}"/>
              </a:ext>
            </a:extLst>
          </p:cNvPr>
          <p:cNvSpPr>
            <a:spLocks noGrp="1"/>
          </p:cNvSpPr>
          <p:nvPr>
            <p:ph type="sldNum" sz="quarter" idx="10"/>
          </p:nvPr>
        </p:nvSpPr>
        <p:spPr/>
        <p:txBody>
          <a:bodyPr/>
          <a:lstStyle/>
          <a:p>
            <a:fld id="{0C8A6ED3-41B2-4551-BEDC-51EC14C5734B}" type="slidenum">
              <a:rPr lang="en-CA" smtClean="0"/>
              <a:t>36</a:t>
            </a:fld>
            <a:endParaRPr lang="en-CA"/>
          </a:p>
        </p:txBody>
      </p:sp>
    </p:spTree>
    <p:extLst>
      <p:ext uri="{BB962C8B-B14F-4D97-AF65-F5344CB8AC3E}">
        <p14:creationId xmlns:p14="http://schemas.microsoft.com/office/powerpoint/2010/main" val="1081799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9F16F-586F-76F0-EB51-EC36E2600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46FF5-11E0-2244-8BF1-265FBF9F74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95201-9D79-2BA3-A112-800F93ECB920}"/>
              </a:ext>
            </a:extLst>
          </p:cNvPr>
          <p:cNvSpPr>
            <a:spLocks noGrp="1"/>
          </p:cNvSpPr>
          <p:nvPr>
            <p:ph type="body" idx="1"/>
          </p:nvPr>
        </p:nvSpPr>
        <p:spPr/>
        <p:txBody>
          <a:bodyPr/>
          <a:lstStyle/>
          <a:p>
            <a:pPr marL="456565" indent="-456565"/>
            <a:r>
              <a:rPr lang="en-US" sz="3200" err="1">
                <a:latin typeface="Arial Narrow"/>
              </a:rPr>
              <a:t>CyS</a:t>
            </a:r>
            <a:r>
              <a:rPr lang="en-US" sz="3200">
                <a:latin typeface="Arial Narrow"/>
              </a:rPr>
              <a:t> must be THE key factor in design and development of XRs</a:t>
            </a:r>
          </a:p>
          <a:p>
            <a:pPr marL="456565" indent="-456565"/>
            <a:r>
              <a:rPr lang="en-US" sz="3200">
                <a:latin typeface="Arial Narrow"/>
              </a:rPr>
              <a:t>	I</a:t>
            </a:r>
            <a:r>
              <a:rPr lang="en-US"/>
              <a:t>f people can’t use it, does it matter how “good” the product is?</a:t>
            </a:r>
          </a:p>
          <a:p>
            <a:pPr marL="456565" indent="-456565"/>
            <a:endParaRPr lang="en-US"/>
          </a:p>
          <a:p>
            <a:pPr marL="456565" indent="-456565"/>
            <a:endParaRPr lang="en-US"/>
          </a:p>
          <a:p>
            <a:pPr marL="456565" indent="-456565"/>
            <a:r>
              <a:rPr lang="en-US"/>
              <a:t>Icons:</a:t>
            </a:r>
          </a:p>
          <a:p>
            <a:pPr marL="456565" indent="-456565"/>
            <a:r>
              <a:rPr lang="en-US"/>
              <a:t>Teleport taken from https://iconduck.com/icons/25968/teleport on June 13, 2025 under CC license.</a:t>
            </a:r>
          </a:p>
          <a:p>
            <a:pPr marL="456565" indent="-456565"/>
            <a:endParaRPr lang="en-US"/>
          </a:p>
          <a:p>
            <a:pPr marL="456565" indent="-456565"/>
            <a:r>
              <a:rPr lang="en-US"/>
              <a:t>Parallax from https://www.flaticon.com/free-icon/parallax_5560941?term=parallax&amp;page=1&amp;position=9&amp;origin=tag&amp;related_id=5560941</a:t>
            </a:r>
          </a:p>
          <a:p>
            <a:pPr marL="456565" indent="-456565"/>
            <a:endParaRPr lang="en-US"/>
          </a:p>
          <a:p>
            <a:pPr marL="456565" indent="-456565"/>
            <a:r>
              <a:rPr lang="it-IT" sz="1800">
                <a:effectLst/>
                <a:latin typeface="Segoe UI" panose="020B0502040204020203" pitchFamily="34" charset="0"/>
              </a:rPr>
              <a:t>Acceleration: https://www.flaticon.com/free-icon/acceleration_1819372</a:t>
            </a:r>
            <a:endParaRPr lang="en-US"/>
          </a:p>
          <a:p>
            <a:r>
              <a:rPr lang="en-US"/>
              <a:t>.  </a:t>
            </a:r>
            <a:endParaRPr lang="en-CA"/>
          </a:p>
        </p:txBody>
      </p:sp>
      <p:sp>
        <p:nvSpPr>
          <p:cNvPr id="4" name="Slide Number Placeholder 3">
            <a:extLst>
              <a:ext uri="{FF2B5EF4-FFF2-40B4-BE49-F238E27FC236}">
                <a16:creationId xmlns:a16="http://schemas.microsoft.com/office/drawing/2014/main" id="{2C76BBC0-7B8C-B27A-8124-463981077D77}"/>
              </a:ext>
            </a:extLst>
          </p:cNvPr>
          <p:cNvSpPr>
            <a:spLocks noGrp="1"/>
          </p:cNvSpPr>
          <p:nvPr>
            <p:ph type="sldNum" sz="quarter" idx="5"/>
          </p:nvPr>
        </p:nvSpPr>
        <p:spPr/>
        <p:txBody>
          <a:bodyPr/>
          <a:lstStyle/>
          <a:p>
            <a:fld id="{0C8A6ED3-41B2-4551-BEDC-51EC14C5734B}" type="slidenum">
              <a:rPr lang="en-CA" smtClean="0"/>
              <a:t>38</a:t>
            </a:fld>
            <a:endParaRPr lang="en-CA"/>
          </a:p>
        </p:txBody>
      </p:sp>
    </p:spTree>
    <p:extLst>
      <p:ext uri="{BB962C8B-B14F-4D97-AF65-F5344CB8AC3E}">
        <p14:creationId xmlns:p14="http://schemas.microsoft.com/office/powerpoint/2010/main" val="2096465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B4A9E-90ED-FADB-D5D9-FA5EB5C12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95854-34B2-BB8A-40AC-C9F18D5E37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4CE6EE-E687-526E-AE98-EDDE73DD11A9}"/>
              </a:ext>
            </a:extLst>
          </p:cNvPr>
          <p:cNvSpPr>
            <a:spLocks noGrp="1"/>
          </p:cNvSpPr>
          <p:nvPr>
            <p:ph type="body" idx="1"/>
          </p:nvPr>
        </p:nvSpPr>
        <p:spPr/>
        <p:txBody>
          <a:bodyPr/>
          <a:lstStyle/>
          <a:p>
            <a:r>
              <a:rPr lang="en-US">
                <a:latin typeface="Arial"/>
                <a:cs typeface="Arial"/>
              </a:rPr>
              <a:t>Focus on the fact that while the data being collected is focused on individual participants it is really only useful in aggregate for making design decisions at this stage.</a:t>
            </a:r>
          </a:p>
          <a:p>
            <a:endParaRPr lang="en-US">
              <a:latin typeface="Arial"/>
              <a:cs typeface="Arial"/>
            </a:endParaRPr>
          </a:p>
          <a:p>
            <a:endParaRPr lang="en-US">
              <a:latin typeface="Arial"/>
              <a:cs typeface="Arial"/>
            </a:endParaRPr>
          </a:p>
          <a:p>
            <a:r>
              <a:rPr lang="en-US">
                <a:latin typeface="Arial"/>
                <a:cs typeface="Arial"/>
              </a:rPr>
              <a:t>Nick – 2.5</a:t>
            </a:r>
            <a:endParaRPr lang="en-US"/>
          </a:p>
          <a:p>
            <a:endParaRPr lang="en-US"/>
          </a:p>
          <a:p>
            <a:pPr marL="285750" indent="-285750">
              <a:spcBef>
                <a:spcPct val="20000"/>
              </a:spcBef>
              <a:buFont typeface="Arial,Sans-Serif"/>
              <a:buChar char="•"/>
            </a:pPr>
            <a:r>
              <a:rPr lang="en-US">
                <a:latin typeface="Arial"/>
                <a:cs typeface="Arial"/>
              </a:rPr>
              <a:t>Optical flow</a:t>
            </a:r>
          </a:p>
          <a:p>
            <a:pPr marL="894715" lvl="1" indent="-285750">
              <a:spcBef>
                <a:spcPct val="20000"/>
              </a:spcBef>
              <a:buFont typeface="Arial,Sans-Serif"/>
              <a:buChar char="•"/>
            </a:pPr>
            <a:r>
              <a:rPr lang="en-US"/>
              <a:t>Cumulative optical flow entropy </a:t>
            </a:r>
          </a:p>
          <a:p>
            <a:pPr marL="894715" lvl="1" indent="-285750">
              <a:spcBef>
                <a:spcPct val="20000"/>
              </a:spcBef>
              <a:buFont typeface="Arial,Sans-Serif"/>
              <a:buChar char="•"/>
            </a:pPr>
            <a:r>
              <a:rPr lang="en-US"/>
              <a:t>Horizontal flow, vertical flow, magnitude – contribute differently</a:t>
            </a:r>
          </a:p>
          <a:p>
            <a:pPr marL="1522095" lvl="2" indent="-302895">
              <a:spcBef>
                <a:spcPct val="20000"/>
              </a:spcBef>
              <a:buFont typeface="Wingdings,Sans-Serif"/>
              <a:buChar char="v"/>
            </a:pPr>
            <a:r>
              <a:rPr lang="en-US"/>
              <a:t>Number of optical flow events can vary significantly between VE sequences (movement, elements in environment)</a:t>
            </a:r>
          </a:p>
          <a:p>
            <a:pPr marL="1522095" lvl="2" indent="-302895">
              <a:spcBef>
                <a:spcPct val="20000"/>
              </a:spcBef>
              <a:buFont typeface="Wingdings,Sans-Serif"/>
              <a:buChar char="v"/>
            </a:pPr>
            <a:r>
              <a:rPr lang="en-US"/>
              <a:t>Difference between focused vs peripheral vision</a:t>
            </a:r>
          </a:p>
          <a:p>
            <a:pPr marL="285750" indent="-285750">
              <a:spcBef>
                <a:spcPct val="20000"/>
              </a:spcBef>
              <a:buFont typeface="Wingdings,Sans-Serif"/>
              <a:buChar char="v"/>
            </a:pPr>
            <a:r>
              <a:rPr lang="en-US"/>
              <a:t>Questionnaires </a:t>
            </a:r>
          </a:p>
          <a:p>
            <a:pPr marL="894715" lvl="1" indent="-285750">
              <a:spcBef>
                <a:spcPct val="20000"/>
              </a:spcBef>
              <a:buFont typeface="Wingdings,Sans-Serif"/>
              <a:buChar char="v"/>
            </a:pPr>
            <a:r>
              <a:rPr lang="en-US" err="1"/>
              <a:t>CyS</a:t>
            </a:r>
            <a:r>
              <a:rPr lang="en-US"/>
              <a:t> susceptibility questionnaire (CSSQ)</a:t>
            </a:r>
          </a:p>
          <a:p>
            <a:pPr marL="894715" lvl="1" indent="-285750">
              <a:spcBef>
                <a:spcPct val="20000"/>
              </a:spcBef>
              <a:buFont typeface="Wingdings,Sans-Serif"/>
              <a:buChar char="v"/>
            </a:pPr>
            <a:r>
              <a:rPr lang="en-US"/>
              <a:t>Simulator sickness questionnaire (SSQ)</a:t>
            </a:r>
          </a:p>
          <a:p>
            <a:pPr marL="894715" lvl="1" indent="-285750">
              <a:spcBef>
                <a:spcPct val="20000"/>
              </a:spcBef>
              <a:buFont typeface="Wingdings,Sans-Serif"/>
              <a:buChar char="v"/>
            </a:pPr>
            <a:r>
              <a:rPr lang="en-US"/>
              <a:t>Visually induced motion sickness susceptibility questionnaire (VIMSSQ)</a:t>
            </a:r>
          </a:p>
          <a:p>
            <a:pPr marL="894715" lvl="1" indent="-285750">
              <a:spcBef>
                <a:spcPct val="20000"/>
              </a:spcBef>
              <a:buFont typeface="Wingdings,Sans-Serif"/>
              <a:buChar char="v"/>
            </a:pPr>
            <a:r>
              <a:rPr lang="en-US"/>
              <a:t>Virtual reality neuroscience questionnaire (VNSQ)</a:t>
            </a:r>
          </a:p>
          <a:p>
            <a:endParaRPr lang="en-US"/>
          </a:p>
          <a:p>
            <a:r>
              <a:rPr lang="en-US"/>
              <a:t>Optical flow is an approximation measure of image motion using projection of a 3D surface on a 2D plane. When analyzed in time sequence structures of the optical flow field can recover 3D motion and motion of the original sensor. Used in many computer vision tasks. It provides insight into motion regularity and complexity.</a:t>
            </a:r>
            <a:endParaRPr lang="en-AU"/>
          </a:p>
          <a:p>
            <a:endParaRPr lang="en-AU"/>
          </a:p>
          <a:p>
            <a:r>
              <a:rPr lang="en-AU"/>
              <a:t>Using entropy metrics to characterise the signal of optical flow </a:t>
            </a:r>
            <a:endParaRPr lang="en-US"/>
          </a:p>
          <a:p>
            <a:endParaRPr lang="en-AU"/>
          </a:p>
          <a:p>
            <a:r>
              <a:rPr lang="en-AU"/>
              <a:t>Tian, N., &amp; </a:t>
            </a:r>
            <a:r>
              <a:rPr lang="en-AU" err="1"/>
              <a:t>Boulic</a:t>
            </a:r>
            <a:r>
              <a:rPr lang="en-AU"/>
              <a:t>, R. (2024). The Least Increasing Aversion (LIA) Protocol: illustration on identifying individual susceptibility to cybersickness triggers. IEEE Transactions on Visualization and Computer Graphics</a:t>
            </a:r>
            <a:endParaRPr lang="en-US"/>
          </a:p>
          <a:p>
            <a:endParaRPr lang="en-US"/>
          </a:p>
          <a:p>
            <a:endParaRPr lang="en-US"/>
          </a:p>
          <a:p>
            <a:r>
              <a:rPr lang="en-US"/>
              <a:t>Smith, S. P. (2021). Comparing virtual environments for cybersickness using a cumulative optical flow entropy metric. </a:t>
            </a:r>
            <a:r>
              <a:rPr lang="en-US" i="1"/>
              <a:t>IEEE Access</a:t>
            </a:r>
            <a:r>
              <a:rPr lang="en-US"/>
              <a:t>, </a:t>
            </a:r>
            <a:r>
              <a:rPr lang="en-US" i="1"/>
              <a:t>9</a:t>
            </a:r>
            <a:r>
              <a:rPr lang="en-US"/>
              <a:t>, 68898-68904.</a:t>
            </a:r>
          </a:p>
          <a:p>
            <a:endParaRPr lang="en-US"/>
          </a:p>
          <a:p>
            <a:pPr marL="285750" indent="-285750">
              <a:buFont typeface="Arial,Sans-Serif"/>
              <a:buChar char="•"/>
            </a:pPr>
            <a:r>
              <a:rPr lang="en-US"/>
              <a:t>We really need more data here for longer learning type experiences. The data is often focused on short (&lt;15 minute), ride like experiences (rollercoasters) which doesn’t necessarily translate well into an educational setting.</a:t>
            </a:r>
          </a:p>
          <a:p>
            <a:pPr marL="285750" indent="-285750">
              <a:buFont typeface="Arial,Sans-Serif"/>
              <a:buChar char="•"/>
            </a:pPr>
            <a:r>
              <a:rPr lang="en-US"/>
              <a:t>Challenging to compare across systems as well. i.e. how much of the issue is due to limited resolution when comparing say Oculus DK 1 vs a Quest 3 or Varjo?</a:t>
            </a:r>
          </a:p>
          <a:p>
            <a:pPr marL="285750" indent="-285750">
              <a:buFont typeface="Arial,Sans-Serif"/>
              <a:buChar char="•"/>
            </a:pPr>
            <a:r>
              <a:rPr lang="en-US"/>
              <a:t>Does the frame rate that the data was captured at have an impact?</a:t>
            </a:r>
          </a:p>
          <a:p>
            <a:pPr marL="285750" indent="-285750">
              <a:buFont typeface="Arial,Sans-Serif"/>
              <a:buChar char="•"/>
            </a:pPr>
            <a:endParaRPr lang="en-US"/>
          </a:p>
          <a:p>
            <a:r>
              <a:rPr lang="en-US" err="1"/>
              <a:t>Kourtesis</a:t>
            </a:r>
            <a:r>
              <a:rPr lang="en-US"/>
              <a:t>, P., Collina, S., Doumas, L. A., &amp; MacPherson, S. E. (2019). Validation of the virtual reality neuroscience questionnaire</a:t>
            </a:r>
            <a:r>
              <a:rPr lang="en-US">
                <a:effectLst/>
              </a:rPr>
              <a:t>: </a:t>
            </a:r>
            <a:r>
              <a:rPr lang="en-US"/>
              <a:t>maximum duration of immersive virtual reality sessions without the presence of pertinent adverse symptomatology</a:t>
            </a:r>
            <a:r>
              <a:rPr lang="en-US">
                <a:effectLst/>
              </a:rPr>
              <a:t>.</a:t>
            </a:r>
            <a:r>
              <a:rPr lang="en-US"/>
              <a:t> </a:t>
            </a:r>
            <a:r>
              <a:rPr lang="en-US" i="1"/>
              <a:t>Frontiers in human neuroscience</a:t>
            </a:r>
            <a:r>
              <a:rPr lang="en-US"/>
              <a:t>, </a:t>
            </a:r>
            <a:r>
              <a:rPr lang="en-US" i="1"/>
              <a:t>13</a:t>
            </a:r>
            <a:r>
              <a:rPr lang="en-US"/>
              <a:t>, 417</a:t>
            </a:r>
            <a:r>
              <a:rPr lang="en-US">
                <a:effectLst/>
              </a:rPr>
              <a:t>.</a:t>
            </a:r>
            <a:endParaRPr lang="en-US"/>
          </a:p>
          <a:p>
            <a:pPr marL="285750" indent="-285750">
              <a:buFont typeface="Arial,Sans-Serif"/>
              <a:buChar char="•"/>
            </a:pPr>
            <a:endParaRPr lang="en-US"/>
          </a:p>
          <a:p>
            <a:endParaRPr lang="en-US"/>
          </a:p>
          <a:p>
            <a:r>
              <a:rPr lang="en-US"/>
              <a:t>MAKE QUESTIONNAIRES TOP LEVEL BULLET</a:t>
            </a:r>
          </a:p>
          <a:p>
            <a:r>
              <a:rPr lang="en-US"/>
              <a:t>ADD FMS TO LIST</a:t>
            </a:r>
          </a:p>
          <a:p>
            <a:r>
              <a:rPr lang="en-US"/>
              <a:t>REMOVES CSSQ BECAUSE IT IS PREDICTIVE???</a:t>
            </a:r>
          </a:p>
          <a:p>
            <a:r>
              <a:rPr lang="en-US"/>
              <a:t>Add biometrics under Questionnaires</a:t>
            </a:r>
          </a:p>
          <a:p>
            <a:r>
              <a:rPr lang="en-US">
                <a:latin typeface="Arial"/>
                <a:cs typeface="Arial"/>
              </a:rPr>
              <a:t>.  </a:t>
            </a:r>
            <a:endParaRPr lang="en-CA">
              <a:latin typeface="Arial"/>
              <a:cs typeface="Arial"/>
            </a:endParaRPr>
          </a:p>
        </p:txBody>
      </p:sp>
      <p:sp>
        <p:nvSpPr>
          <p:cNvPr id="4" name="Slide Number Placeholder 3">
            <a:extLst>
              <a:ext uri="{FF2B5EF4-FFF2-40B4-BE49-F238E27FC236}">
                <a16:creationId xmlns:a16="http://schemas.microsoft.com/office/drawing/2014/main" id="{DF349D53-CE11-12F0-D8EE-DA8358A46B43}"/>
              </a:ext>
            </a:extLst>
          </p:cNvPr>
          <p:cNvSpPr>
            <a:spLocks noGrp="1"/>
          </p:cNvSpPr>
          <p:nvPr>
            <p:ph type="sldNum" sz="quarter" idx="5"/>
          </p:nvPr>
        </p:nvSpPr>
        <p:spPr/>
        <p:txBody>
          <a:bodyPr/>
          <a:lstStyle/>
          <a:p>
            <a:fld id="{0C8A6ED3-41B2-4551-BEDC-51EC14C5734B}" type="slidenum">
              <a:rPr lang="en-CA" smtClean="0"/>
              <a:t>39</a:t>
            </a:fld>
            <a:endParaRPr lang="en-CA"/>
          </a:p>
        </p:txBody>
      </p:sp>
    </p:spTree>
    <p:extLst>
      <p:ext uri="{BB962C8B-B14F-4D97-AF65-F5344CB8AC3E}">
        <p14:creationId xmlns:p14="http://schemas.microsoft.com/office/powerpoint/2010/main" val="3330081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9E91F-BABC-8B7C-95BD-59DB060B0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11792-745D-4DBA-47E8-3A0C4FED2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251A43-F990-2E13-4BC8-663DAAB81D9A}"/>
              </a:ext>
            </a:extLst>
          </p:cNvPr>
          <p:cNvSpPr>
            <a:spLocks noGrp="1"/>
          </p:cNvSpPr>
          <p:nvPr>
            <p:ph type="body" idx="1"/>
          </p:nvPr>
        </p:nvSpPr>
        <p:spPr/>
        <p:txBody>
          <a:bodyPr/>
          <a:lstStyle/>
          <a:p>
            <a:r>
              <a:rPr lang="en-US">
                <a:latin typeface="Arial"/>
                <a:cs typeface="Arial"/>
              </a:rPr>
              <a:t>Focus on the fact that this is measuring the average time for a participant of your system to return to baseline. Or to determine the percentage of users of your system that will experience lingering aftereffects.</a:t>
            </a:r>
            <a:endParaRPr lang="en-US">
              <a:cs typeface="Arial"/>
            </a:endParaRPr>
          </a:p>
          <a:p>
            <a:endParaRPr lang="en-AU"/>
          </a:p>
          <a:p>
            <a:r>
              <a:rPr lang="en-AU"/>
              <a:t>Tian, N., &amp; </a:t>
            </a:r>
            <a:r>
              <a:rPr lang="en-AU" err="1"/>
              <a:t>Boulic</a:t>
            </a:r>
            <a:r>
              <a:rPr lang="en-AU"/>
              <a:t>, R. (2024). The Least Increasing Aversion (LIA) Protocol: illustration on identifying individual susceptibility to cybersickness triggers. IEEE Transactions on Visualization and Computer Graphics</a:t>
            </a:r>
            <a:endParaRPr lang="en-US"/>
          </a:p>
          <a:p>
            <a:endParaRPr lang="en-US"/>
          </a:p>
          <a:p>
            <a:endParaRPr lang="en-US"/>
          </a:p>
          <a:p>
            <a:r>
              <a:rPr lang="en-US"/>
              <a:t>Smith, S. P. (2021). Comparing virtual environments for cybersickness using a cumulative optical flow entropy metric. </a:t>
            </a:r>
            <a:r>
              <a:rPr lang="en-US" i="1"/>
              <a:t>IEEE Access</a:t>
            </a:r>
            <a:r>
              <a:rPr lang="en-US"/>
              <a:t>, </a:t>
            </a:r>
            <a:r>
              <a:rPr lang="en-US" i="1"/>
              <a:t>9</a:t>
            </a:r>
            <a:r>
              <a:rPr lang="en-US"/>
              <a:t>, 68898-68904.</a:t>
            </a:r>
          </a:p>
          <a:p>
            <a:endParaRPr lang="en-US"/>
          </a:p>
          <a:p>
            <a:pPr marL="285750" indent="-285750">
              <a:buFont typeface="Arial,Sans-Serif"/>
              <a:buChar char="•"/>
            </a:pPr>
            <a:r>
              <a:rPr lang="en-US"/>
              <a:t>We really need more data here for longer learning type experiences. The data is often focused on short (&lt;15 minute), ride like experiences (rollercoasters) which doesn’t necessarily translate well into an educational setting.</a:t>
            </a:r>
          </a:p>
          <a:p>
            <a:pPr marL="285750" indent="-285750">
              <a:buFont typeface="Arial,Sans-Serif"/>
              <a:buChar char="•"/>
            </a:pPr>
            <a:r>
              <a:rPr lang="en-US"/>
              <a:t>Challenging to compare across systems as well. i.e. how much of the issue is due to limited resolution when comparing say Oculus DK 1 vs a Quest 3 or Varjo?</a:t>
            </a:r>
          </a:p>
          <a:p>
            <a:pPr marL="285750" indent="-285750">
              <a:buFont typeface="Arial,Sans-Serif"/>
              <a:buChar char="•"/>
            </a:pPr>
            <a:r>
              <a:rPr lang="en-US"/>
              <a:t>Does the frame rate that the data was captured at have an impact?</a:t>
            </a:r>
          </a:p>
          <a:p>
            <a:pPr marL="285750" indent="-285750">
              <a:buFont typeface="Arial,Sans-Serif"/>
              <a:buChar char="•"/>
            </a:pPr>
            <a:endParaRPr lang="en-US"/>
          </a:p>
          <a:p>
            <a:r>
              <a:rPr lang="en-US" err="1">
                <a:latin typeface="Arial"/>
                <a:cs typeface="Arial"/>
              </a:rPr>
              <a:t>Kourtesis</a:t>
            </a:r>
            <a:r>
              <a:rPr lang="en-US">
                <a:latin typeface="Arial"/>
                <a:cs typeface="Arial"/>
              </a:rPr>
              <a:t>, P., Collina, S., Doumas, L. A., &amp; MacPherson, S. E. (2019). Validation of the virtual reality neuroscience questionnaire</a:t>
            </a:r>
            <a:r>
              <a:rPr lang="en-US">
                <a:effectLst/>
                <a:latin typeface="Arial"/>
                <a:cs typeface="Arial"/>
              </a:rPr>
              <a:t>: </a:t>
            </a:r>
            <a:r>
              <a:rPr lang="en-US">
                <a:latin typeface="Arial"/>
                <a:cs typeface="Arial"/>
              </a:rPr>
              <a:t>maximum duration of immersive virtual reality sessions without the presence of pertinent adverse symptomatology</a:t>
            </a:r>
            <a:r>
              <a:rPr lang="en-US">
                <a:effectLst/>
                <a:latin typeface="Arial"/>
                <a:cs typeface="Arial"/>
              </a:rPr>
              <a:t>.</a:t>
            </a:r>
            <a:r>
              <a:rPr lang="en-US">
                <a:latin typeface="Arial"/>
                <a:cs typeface="Arial"/>
              </a:rPr>
              <a:t> </a:t>
            </a:r>
            <a:r>
              <a:rPr lang="en-US" i="1">
                <a:latin typeface="Arial"/>
                <a:cs typeface="Arial"/>
              </a:rPr>
              <a:t>Frontiers in human neuroscience</a:t>
            </a:r>
            <a:r>
              <a:rPr lang="en-US">
                <a:latin typeface="Arial"/>
                <a:cs typeface="Arial"/>
              </a:rPr>
              <a:t>, </a:t>
            </a:r>
            <a:r>
              <a:rPr lang="en-US" i="1">
                <a:latin typeface="Arial"/>
                <a:cs typeface="Arial"/>
              </a:rPr>
              <a:t>13</a:t>
            </a:r>
            <a:r>
              <a:rPr lang="en-US">
                <a:latin typeface="Arial"/>
                <a:cs typeface="Arial"/>
              </a:rPr>
              <a:t>, 417</a:t>
            </a:r>
            <a:r>
              <a:rPr lang="en-US">
                <a:effectLst/>
                <a:latin typeface="Arial"/>
                <a:cs typeface="Arial"/>
              </a:rPr>
              <a:t>.</a:t>
            </a:r>
            <a:endParaRPr lang="en-US">
              <a:latin typeface="Arial"/>
              <a:cs typeface="Arial"/>
            </a:endParaRPr>
          </a:p>
          <a:p>
            <a:endParaRPr lang="en-US">
              <a:cs typeface="Arial" charset="0"/>
            </a:endParaRPr>
          </a:p>
          <a:p>
            <a:r>
              <a:rPr lang="en-US">
                <a:latin typeface="Arial"/>
                <a:cs typeface="Arial"/>
              </a:rPr>
              <a:t>.  </a:t>
            </a:r>
            <a:endParaRPr lang="en-CA">
              <a:latin typeface="Arial"/>
              <a:cs typeface="Arial"/>
            </a:endParaRPr>
          </a:p>
        </p:txBody>
      </p:sp>
      <p:sp>
        <p:nvSpPr>
          <p:cNvPr id="4" name="Slide Number Placeholder 3">
            <a:extLst>
              <a:ext uri="{FF2B5EF4-FFF2-40B4-BE49-F238E27FC236}">
                <a16:creationId xmlns:a16="http://schemas.microsoft.com/office/drawing/2014/main" id="{9A8BBD4C-67E3-0E19-A2B0-530BB0037209}"/>
              </a:ext>
            </a:extLst>
          </p:cNvPr>
          <p:cNvSpPr>
            <a:spLocks noGrp="1"/>
          </p:cNvSpPr>
          <p:nvPr>
            <p:ph type="sldNum" sz="quarter" idx="5"/>
          </p:nvPr>
        </p:nvSpPr>
        <p:spPr/>
        <p:txBody>
          <a:bodyPr/>
          <a:lstStyle/>
          <a:p>
            <a:fld id="{0C8A6ED3-41B2-4551-BEDC-51EC14C5734B}" type="slidenum">
              <a:rPr lang="en-CA" smtClean="0"/>
              <a:t>40</a:t>
            </a:fld>
            <a:endParaRPr lang="en-CA"/>
          </a:p>
        </p:txBody>
      </p:sp>
    </p:spTree>
    <p:extLst>
      <p:ext uri="{BB962C8B-B14F-4D97-AF65-F5344CB8AC3E}">
        <p14:creationId xmlns:p14="http://schemas.microsoft.com/office/powerpoint/2010/main" val="2729587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9D50A-5AC9-11A4-B244-FA546FC388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08B74-54E7-B70F-B1B3-ACAB2B574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BD9D8-8D3C-FC4E-EE2E-91D0131560F2}"/>
              </a:ext>
            </a:extLst>
          </p:cNvPr>
          <p:cNvSpPr>
            <a:spLocks noGrp="1"/>
          </p:cNvSpPr>
          <p:nvPr>
            <p:ph type="body" idx="1"/>
          </p:nvPr>
        </p:nvSpPr>
        <p:spPr/>
        <p:txBody>
          <a:bodyPr/>
          <a:lstStyle/>
          <a:p>
            <a:pPr marL="456565" indent="-456565">
              <a:spcBef>
                <a:spcPct val="20000"/>
              </a:spcBef>
              <a:buFont typeface="Arial"/>
              <a:buChar char="•"/>
            </a:pPr>
            <a:r>
              <a:rPr lang="en-US">
                <a:latin typeface="Arial"/>
                <a:cs typeface="Arial"/>
              </a:rPr>
              <a:t>What are the of your training audience?</a:t>
            </a:r>
          </a:p>
          <a:p>
            <a:pPr marL="456565" indent="-456565">
              <a:spcBef>
                <a:spcPct val="20000"/>
              </a:spcBef>
              <a:buFont typeface="Arial"/>
              <a:buChar char="•"/>
            </a:pPr>
            <a:r>
              <a:rPr lang="en-US">
                <a:latin typeface="Arial"/>
                <a:cs typeface="Arial"/>
              </a:rPr>
              <a:t>Identify trainees likely to have problems early</a:t>
            </a:r>
          </a:p>
          <a:p>
            <a:pPr marL="989965" lvl="1" indent="-380365">
              <a:spcBef>
                <a:spcPct val="20000"/>
              </a:spcBef>
              <a:buFont typeface="Arial"/>
              <a:buChar char="•"/>
            </a:pPr>
            <a:r>
              <a:rPr lang="en-US">
                <a:latin typeface="Arial"/>
                <a:cs typeface="Arial"/>
              </a:rPr>
              <a:t>Via MSSQ/</a:t>
            </a:r>
            <a:r>
              <a:rPr lang="en-US">
                <a:highlight>
                  <a:srgbClr val="FFFF00"/>
                </a:highlight>
                <a:latin typeface="Arial"/>
                <a:cs typeface="Arial"/>
              </a:rPr>
              <a:t>VIMSSQ</a:t>
            </a:r>
            <a:endParaRPr lang="en-US">
              <a:latin typeface="Arial"/>
              <a:cs typeface="Arial"/>
            </a:endParaRPr>
          </a:p>
          <a:p>
            <a:pPr marL="989965" lvl="1" indent="-380365">
              <a:spcBef>
                <a:spcPct val="20000"/>
              </a:spcBef>
              <a:buFont typeface="Arial"/>
              <a:buChar char="•"/>
            </a:pPr>
            <a:r>
              <a:rPr lang="en-US">
                <a:latin typeface="Arial"/>
                <a:cs typeface="Arial"/>
              </a:rPr>
              <a:t>Provide time for exposure/habituation</a:t>
            </a:r>
          </a:p>
          <a:p>
            <a:pPr marL="1523365" lvl="2" indent="-304165">
              <a:spcBef>
                <a:spcPct val="20000"/>
              </a:spcBef>
              <a:buFont typeface="Arial"/>
              <a:buChar char="•"/>
            </a:pPr>
            <a:r>
              <a:rPr lang="en-US">
                <a:latin typeface="Arial"/>
                <a:cs typeface="Arial"/>
              </a:rPr>
              <a:t>Place VR lessons later in curriculum to allow those susceptible time to adjust??</a:t>
            </a:r>
          </a:p>
          <a:p>
            <a:pPr marL="989965" lvl="1" indent="-380365">
              <a:spcBef>
                <a:spcPct val="20000"/>
              </a:spcBef>
              <a:buFont typeface="Arial"/>
              <a:buChar char="•"/>
            </a:pPr>
            <a:r>
              <a:rPr lang="en-US">
                <a:latin typeface="Arial"/>
                <a:cs typeface="Arial"/>
              </a:rPr>
              <a:t>Predict drop-out rate and determine acceptability DOES THIS BELONG HERE??</a:t>
            </a:r>
            <a:endParaRPr lang="en-US">
              <a:cs typeface="Arial"/>
            </a:endParaRPr>
          </a:p>
          <a:p>
            <a:r>
              <a:rPr lang="en-US">
                <a:latin typeface="Arial"/>
                <a:cs typeface="Arial"/>
              </a:rPr>
              <a:t>.  </a:t>
            </a:r>
            <a:endParaRPr lang="en-CA">
              <a:latin typeface="Arial"/>
              <a:cs typeface="Arial"/>
            </a:endParaRPr>
          </a:p>
        </p:txBody>
      </p:sp>
      <p:sp>
        <p:nvSpPr>
          <p:cNvPr id="4" name="Slide Number Placeholder 3">
            <a:extLst>
              <a:ext uri="{FF2B5EF4-FFF2-40B4-BE49-F238E27FC236}">
                <a16:creationId xmlns:a16="http://schemas.microsoft.com/office/drawing/2014/main" id="{D5122333-6746-3E8C-FEFA-E1301234B443}"/>
              </a:ext>
            </a:extLst>
          </p:cNvPr>
          <p:cNvSpPr>
            <a:spLocks noGrp="1"/>
          </p:cNvSpPr>
          <p:nvPr>
            <p:ph type="sldNum" sz="quarter" idx="5"/>
          </p:nvPr>
        </p:nvSpPr>
        <p:spPr/>
        <p:txBody>
          <a:bodyPr/>
          <a:lstStyle/>
          <a:p>
            <a:fld id="{0C8A6ED3-41B2-4551-BEDC-51EC14C5734B}" type="slidenum">
              <a:rPr lang="en-CA" smtClean="0"/>
              <a:t>42</a:t>
            </a:fld>
            <a:endParaRPr lang="en-CA"/>
          </a:p>
        </p:txBody>
      </p:sp>
    </p:spTree>
    <p:extLst>
      <p:ext uri="{BB962C8B-B14F-4D97-AF65-F5344CB8AC3E}">
        <p14:creationId xmlns:p14="http://schemas.microsoft.com/office/powerpoint/2010/main" val="138545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ym typeface="Wingdings" panose="05000000000000000000" pitchFamily="2" charset="2"/>
              </a:rPr>
              <a:t>VR:</a:t>
            </a:r>
          </a:p>
          <a:p>
            <a:r>
              <a:rPr lang="en-US">
                <a:sym typeface="Wingdings" panose="05000000000000000000" pitchFamily="2" charset="2"/>
              </a:rPr>
              <a:t>Mainstream in many domains, increasing application in various contexts such as health care, rehab, entertainment… market is set to grow dramatically and MS is a key limitation of VR success.</a:t>
            </a:r>
          </a:p>
          <a:p>
            <a:r>
              <a:rPr lang="en-US">
                <a:sym typeface="Wingdings" panose="05000000000000000000" pitchFamily="2" charset="2"/>
              </a:rPr>
              <a:t>Large contracts have been cancelled due to issues with MS in testing.</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4</a:t>
            </a:fld>
            <a:endParaRPr lang="en-CA"/>
          </a:p>
        </p:txBody>
      </p:sp>
    </p:spTree>
    <p:extLst>
      <p:ext uri="{BB962C8B-B14F-4D97-AF65-F5344CB8AC3E}">
        <p14:creationId xmlns:p14="http://schemas.microsoft.com/office/powerpoint/2010/main" val="32304836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Fallout VR vs </a:t>
            </a:r>
            <a:r>
              <a:rPr lang="en-US" err="1">
                <a:latin typeface="Arial"/>
                <a:cs typeface="Arial"/>
              </a:rPr>
              <a:t>Beatsaber</a:t>
            </a:r>
            <a:r>
              <a:rPr lang="en-US">
                <a:latin typeface="Arial"/>
                <a:cs typeface="Arial"/>
              </a:rPr>
              <a:t> (and associated popularity/success)</a:t>
            </a:r>
          </a:p>
          <a:p>
            <a:endParaRPr lang="en-US">
              <a:latin typeface="Arial"/>
              <a:cs typeface="Arial"/>
            </a:endParaRPr>
          </a:p>
          <a:p>
            <a:endParaRPr lang="en-US">
              <a:latin typeface="Arial"/>
              <a:cs typeface="Arial"/>
            </a:endParaRPr>
          </a:p>
          <a:p>
            <a:r>
              <a:rPr lang="en-US">
                <a:latin typeface="Arial"/>
                <a:cs typeface="Arial"/>
              </a:rPr>
              <a:t>BH – for content to be merged. Also, </a:t>
            </a:r>
            <a:r>
              <a:rPr lang="en-US" err="1">
                <a:latin typeface="Arial"/>
                <a:cs typeface="Arial"/>
              </a:rPr>
              <a:t>temperature+airflow</a:t>
            </a:r>
            <a:endParaRPr lang="en-US">
              <a:latin typeface="Arial"/>
              <a:cs typeface="Arial"/>
            </a:endParaRPr>
          </a:p>
          <a:p>
            <a:endParaRPr lang="en-US"/>
          </a:p>
          <a:p>
            <a:r>
              <a:rPr lang="en-US">
                <a:latin typeface="Arial"/>
                <a:cs typeface="Arial"/>
              </a:rPr>
              <a:t>Postural support: going back to the theory, providing support of the body (i.e., restricting motion) can indeed reduce MS, but not fully eliminate. Also mixed findings in the literature</a:t>
            </a:r>
          </a:p>
          <a:p>
            <a:r>
              <a:rPr lang="en-US">
                <a:latin typeface="Arial"/>
                <a:cs typeface="Arial"/>
              </a:rPr>
              <a:t>Breathing: controlled breathing has been shown across few studies to reduced MS significantly</a:t>
            </a:r>
          </a:p>
          <a:p>
            <a:r>
              <a:rPr lang="en-US">
                <a:latin typeface="Arial"/>
                <a:cs typeface="Arial"/>
              </a:rPr>
              <a:t>Exposure: stepwise adaptation to the simulator can be very useful in reducing the occurrence and severity of MS</a:t>
            </a:r>
          </a:p>
          <a:p>
            <a:r>
              <a:rPr lang="en-US">
                <a:latin typeface="Arial"/>
                <a:cs typeface="Arial"/>
              </a:rPr>
              <a:t>Habituation: best non-pharma treatment available. BUT: very time consuming, not pleasant for the user, expensive – not always feasible.  </a:t>
            </a:r>
            <a:endParaRPr lang="en-CA">
              <a:latin typeface="Arial"/>
              <a:cs typeface="Arial"/>
            </a:endParaRPr>
          </a:p>
        </p:txBody>
      </p:sp>
      <p:sp>
        <p:nvSpPr>
          <p:cNvPr id="4" name="Slide Number Placeholder 3"/>
          <p:cNvSpPr>
            <a:spLocks noGrp="1"/>
          </p:cNvSpPr>
          <p:nvPr>
            <p:ph type="sldNum" sz="quarter" idx="5"/>
          </p:nvPr>
        </p:nvSpPr>
        <p:spPr/>
        <p:txBody>
          <a:bodyPr/>
          <a:lstStyle/>
          <a:p>
            <a:fld id="{0C8A6ED3-41B2-4551-BEDC-51EC14C5734B}" type="slidenum">
              <a:rPr lang="en-CA" smtClean="0"/>
              <a:t>43</a:t>
            </a:fld>
            <a:endParaRPr lang="en-CA"/>
          </a:p>
        </p:txBody>
      </p:sp>
    </p:spTree>
    <p:extLst>
      <p:ext uri="{BB962C8B-B14F-4D97-AF65-F5344CB8AC3E}">
        <p14:creationId xmlns:p14="http://schemas.microsoft.com/office/powerpoint/2010/main" val="3666111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ACDB7-C376-2A7D-7BA6-A982454E0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1286F7-A26A-A0E1-FBC9-07448F9648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2DE676-7217-DC0B-2355-EC16E14DCDB6}"/>
              </a:ext>
            </a:extLst>
          </p:cNvPr>
          <p:cNvSpPr>
            <a:spLocks noGrp="1"/>
          </p:cNvSpPr>
          <p:nvPr>
            <p:ph type="body" idx="1"/>
          </p:nvPr>
        </p:nvSpPr>
        <p:spPr/>
        <p:txBody>
          <a:bodyPr/>
          <a:lstStyle/>
          <a:p>
            <a:pPr marL="456565" indent="-456565">
              <a:spcBef>
                <a:spcPct val="20000"/>
              </a:spcBef>
              <a:buFont typeface="Arial"/>
              <a:buChar char="•"/>
            </a:pPr>
            <a:endParaRPr lang="en-US">
              <a:cs typeface="Arial"/>
            </a:endParaRPr>
          </a:p>
          <a:p>
            <a:r>
              <a:rPr lang="en-US">
                <a:latin typeface="Arial"/>
                <a:cs typeface="Arial"/>
              </a:rPr>
              <a:t>.  </a:t>
            </a:r>
            <a:endParaRPr lang="en-CA">
              <a:latin typeface="Arial"/>
              <a:cs typeface="Arial"/>
            </a:endParaRPr>
          </a:p>
        </p:txBody>
      </p:sp>
      <p:sp>
        <p:nvSpPr>
          <p:cNvPr id="4" name="Slide Number Placeholder 3">
            <a:extLst>
              <a:ext uri="{FF2B5EF4-FFF2-40B4-BE49-F238E27FC236}">
                <a16:creationId xmlns:a16="http://schemas.microsoft.com/office/drawing/2014/main" id="{F2177328-0A6B-C2AA-3A90-4EE27F4286F2}"/>
              </a:ext>
            </a:extLst>
          </p:cNvPr>
          <p:cNvSpPr>
            <a:spLocks noGrp="1"/>
          </p:cNvSpPr>
          <p:nvPr>
            <p:ph type="sldNum" sz="quarter" idx="5"/>
          </p:nvPr>
        </p:nvSpPr>
        <p:spPr/>
        <p:txBody>
          <a:bodyPr/>
          <a:lstStyle/>
          <a:p>
            <a:fld id="{0C8A6ED3-41B2-4551-BEDC-51EC14C5734B}" type="slidenum">
              <a:rPr lang="en-CA" smtClean="0"/>
              <a:t>44</a:t>
            </a:fld>
            <a:endParaRPr lang="en-CA"/>
          </a:p>
        </p:txBody>
      </p:sp>
    </p:spTree>
    <p:extLst>
      <p:ext uri="{BB962C8B-B14F-4D97-AF65-F5344CB8AC3E}">
        <p14:creationId xmlns:p14="http://schemas.microsoft.com/office/powerpoint/2010/main" val="1535278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I’m going to leave you with a worst case that I’ll talk about again when talking about designing curricula.</a:t>
            </a:r>
          </a:p>
          <a:p>
            <a:endParaRPr lang="en-US"/>
          </a:p>
          <a:p>
            <a:r>
              <a:rPr lang="en-US"/>
              <a:t>Michael Schumacher won a record-setting seven Formula One World Drivers' Championship titles, a record which was tied by Lewis Hamilton in 2020. At the time of his retirement in 2006, Schumacher held the records for most wins (91), pole positions (68), and podium finishes (155), while some of his records still stand.</a:t>
            </a:r>
          </a:p>
          <a:p>
            <a:endParaRPr lang="en-US"/>
          </a:p>
          <a:p>
            <a:r>
              <a:rPr lang="en-US"/>
              <a:t>He returned to driving in 2010 for three years, he never won a race and never finished higher than eighth in the overall Formula One standings during his comeback. Now, there are lots of possible reasons for this, but one of them was that Schumacher suffered from </a:t>
            </a:r>
            <a:r>
              <a:rPr lang="en-US" err="1"/>
              <a:t>CyS</a:t>
            </a:r>
            <a:r>
              <a:rPr lang="en-US"/>
              <a:t> and could not use the simulators teams started to use to prepare drivers for new circuits.</a:t>
            </a:r>
          </a:p>
          <a:p>
            <a:endParaRPr lang="en-US"/>
          </a:p>
          <a:p>
            <a:r>
              <a:rPr lang="en-US"/>
              <a:t>So think about what we do with troops who are otherwise outstanding in their field but can’t use simulators or HMDs for training?</a:t>
            </a:r>
          </a:p>
          <a:p>
            <a:endParaRPr lang="en-US"/>
          </a:p>
          <a:p>
            <a:r>
              <a:rPr lang="en-US"/>
              <a:t>Now that I’ve covered a bit of the higher level items, our next speaker will be Claire Hughes, who will cover much of the science of </a:t>
            </a:r>
            <a:r>
              <a:rPr lang="en-US" err="1"/>
              <a:t>CyS</a:t>
            </a:r>
            <a:r>
              <a:rPr lang="en-US"/>
              <a:t>.</a:t>
            </a:r>
          </a:p>
          <a:p>
            <a:endParaRPr lang="en-US"/>
          </a:p>
        </p:txBody>
      </p:sp>
      <p:sp>
        <p:nvSpPr>
          <p:cNvPr id="4" name="Slide Number Placeholder 3"/>
          <p:cNvSpPr>
            <a:spLocks noGrp="1"/>
          </p:cNvSpPr>
          <p:nvPr>
            <p:ph type="sldNum" sz="quarter" idx="5"/>
          </p:nvPr>
        </p:nvSpPr>
        <p:spPr/>
        <p:txBody>
          <a:bodyPr/>
          <a:lstStyle/>
          <a:p>
            <a:fld id="{54F07B14-7DC2-4339-B66A-A9497B2BDD78}" type="slidenum">
              <a:rPr lang="en-US" smtClean="0"/>
              <a:t>45</a:t>
            </a:fld>
            <a:endParaRPr lang="en-US"/>
          </a:p>
        </p:txBody>
      </p:sp>
    </p:spTree>
    <p:extLst>
      <p:ext uri="{BB962C8B-B14F-4D97-AF65-F5344CB8AC3E}">
        <p14:creationId xmlns:p14="http://schemas.microsoft.com/office/powerpoint/2010/main" val="4001023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F39E2-867C-55D9-0C84-F46E5BBED9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32A0C-5812-2B8D-0557-E3CB80915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8E9122-26C1-3931-3BB8-82F8EC1D0B9B}"/>
              </a:ext>
            </a:extLst>
          </p:cNvPr>
          <p:cNvSpPr>
            <a:spLocks noGrp="1"/>
          </p:cNvSpPr>
          <p:nvPr>
            <p:ph type="body" idx="1"/>
          </p:nvPr>
        </p:nvSpPr>
        <p:spPr/>
        <p:txBody>
          <a:bodyPr/>
          <a:lstStyle/>
          <a:p>
            <a:pPr marL="456565" indent="-456565">
              <a:spcBef>
                <a:spcPct val="20000"/>
              </a:spcBef>
              <a:buFont typeface="Arial"/>
              <a:buChar char="•"/>
            </a:pPr>
            <a:endParaRPr lang="en-US">
              <a:cs typeface="Arial"/>
            </a:endParaRPr>
          </a:p>
          <a:p>
            <a:r>
              <a:rPr lang="en-US">
                <a:latin typeface="Arial"/>
                <a:cs typeface="Arial"/>
              </a:rPr>
              <a:t>.  </a:t>
            </a:r>
            <a:endParaRPr lang="en-CA">
              <a:latin typeface="Arial"/>
              <a:cs typeface="Arial"/>
            </a:endParaRPr>
          </a:p>
        </p:txBody>
      </p:sp>
      <p:sp>
        <p:nvSpPr>
          <p:cNvPr id="4" name="Slide Number Placeholder 3">
            <a:extLst>
              <a:ext uri="{FF2B5EF4-FFF2-40B4-BE49-F238E27FC236}">
                <a16:creationId xmlns:a16="http://schemas.microsoft.com/office/drawing/2014/main" id="{7A2F8478-87BA-7032-C4FE-6A316A143C03}"/>
              </a:ext>
            </a:extLst>
          </p:cNvPr>
          <p:cNvSpPr>
            <a:spLocks noGrp="1"/>
          </p:cNvSpPr>
          <p:nvPr>
            <p:ph type="sldNum" sz="quarter" idx="5"/>
          </p:nvPr>
        </p:nvSpPr>
        <p:spPr/>
        <p:txBody>
          <a:bodyPr/>
          <a:lstStyle/>
          <a:p>
            <a:fld id="{0C8A6ED3-41B2-4551-BEDC-51EC14C5734B}" type="slidenum">
              <a:rPr lang="en-CA" smtClean="0"/>
              <a:t>46</a:t>
            </a:fld>
            <a:endParaRPr lang="en-CA"/>
          </a:p>
        </p:txBody>
      </p:sp>
    </p:spTree>
    <p:extLst>
      <p:ext uri="{BB962C8B-B14F-4D97-AF65-F5344CB8AC3E}">
        <p14:creationId xmlns:p14="http://schemas.microsoft.com/office/powerpoint/2010/main" val="17788207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4418A-874E-8C2D-D74D-5655C69DF4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6A725-04EA-83FF-609A-A85C752EE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3059D-A3E0-5566-1B2D-E56125C465DE}"/>
              </a:ext>
            </a:extLst>
          </p:cNvPr>
          <p:cNvSpPr>
            <a:spLocks noGrp="1"/>
          </p:cNvSpPr>
          <p:nvPr>
            <p:ph type="body" idx="1"/>
          </p:nvPr>
        </p:nvSpPr>
        <p:spPr/>
        <p:txBody>
          <a:bodyPr/>
          <a:lstStyle/>
          <a:p>
            <a:pPr marL="456565" indent="-456565">
              <a:spcBef>
                <a:spcPct val="20000"/>
              </a:spcBef>
              <a:buFont typeface="Arial"/>
              <a:buChar char="•"/>
            </a:pPr>
            <a:endParaRPr lang="en-US">
              <a:cs typeface="Arial"/>
            </a:endParaRPr>
          </a:p>
          <a:p>
            <a:r>
              <a:rPr lang="en-US">
                <a:latin typeface="Arial"/>
                <a:cs typeface="Arial"/>
              </a:rPr>
              <a:t>.  </a:t>
            </a:r>
            <a:endParaRPr lang="en-CA">
              <a:latin typeface="Arial"/>
              <a:cs typeface="Arial"/>
            </a:endParaRPr>
          </a:p>
        </p:txBody>
      </p:sp>
      <p:sp>
        <p:nvSpPr>
          <p:cNvPr id="4" name="Slide Number Placeholder 3">
            <a:extLst>
              <a:ext uri="{FF2B5EF4-FFF2-40B4-BE49-F238E27FC236}">
                <a16:creationId xmlns:a16="http://schemas.microsoft.com/office/drawing/2014/main" id="{482421AF-20DD-F85D-9EF2-C214992AE151}"/>
              </a:ext>
            </a:extLst>
          </p:cNvPr>
          <p:cNvSpPr>
            <a:spLocks noGrp="1"/>
          </p:cNvSpPr>
          <p:nvPr>
            <p:ph type="sldNum" sz="quarter" idx="5"/>
          </p:nvPr>
        </p:nvSpPr>
        <p:spPr/>
        <p:txBody>
          <a:bodyPr/>
          <a:lstStyle/>
          <a:p>
            <a:fld id="{0C8A6ED3-41B2-4551-BEDC-51EC14C5734B}" type="slidenum">
              <a:rPr lang="en-CA" smtClean="0"/>
              <a:t>47</a:t>
            </a:fld>
            <a:endParaRPr lang="en-CA"/>
          </a:p>
        </p:txBody>
      </p:sp>
    </p:spTree>
    <p:extLst>
      <p:ext uri="{BB962C8B-B14F-4D97-AF65-F5344CB8AC3E}">
        <p14:creationId xmlns:p14="http://schemas.microsoft.com/office/powerpoint/2010/main" val="17590183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0A8AF-6F3E-6710-33A7-5BED72598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05DE5-BCB3-7BAE-4DFC-8312446AA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1C0C06-DAA7-1A05-35F7-4B79E6F595A2}"/>
              </a:ext>
            </a:extLst>
          </p:cNvPr>
          <p:cNvSpPr>
            <a:spLocks noGrp="1"/>
          </p:cNvSpPr>
          <p:nvPr>
            <p:ph type="body" idx="1"/>
          </p:nvPr>
        </p:nvSpPr>
        <p:spPr/>
        <p:txBody>
          <a:bodyPr/>
          <a:lstStyle/>
          <a:p>
            <a:r>
              <a:rPr kumimoji="1" lang="en-US" sz="1600" b="1" kern="1200" dirty="0">
                <a:solidFill>
                  <a:schemeClr val="tx1"/>
                </a:solidFill>
                <a:effectLst/>
                <a:latin typeface="Arial" charset="0"/>
                <a:ea typeface="+mn-ea"/>
                <a:cs typeface="+mn-cs"/>
              </a:rPr>
              <a:t>Problem:</a:t>
            </a:r>
            <a:endParaRPr kumimoji="1" lang="en-US" sz="1600" kern="1200" dirty="0">
              <a:solidFill>
                <a:schemeClr val="tx1"/>
              </a:solidFill>
              <a:effectLst/>
              <a:latin typeface="Arial" charset="0"/>
              <a:ea typeface="+mn-ea"/>
              <a:cs typeface="+mn-cs"/>
            </a:endParaRPr>
          </a:p>
          <a:p>
            <a:pPr lvl="0"/>
            <a:r>
              <a:rPr kumimoji="1" lang="en-US" sz="1600" kern="1200" dirty="0">
                <a:solidFill>
                  <a:schemeClr val="tx1"/>
                </a:solidFill>
                <a:effectLst/>
                <a:latin typeface="Arial" charset="0"/>
                <a:ea typeface="+mn-ea"/>
                <a:cs typeface="+mn-cs"/>
              </a:rPr>
              <a:t>The </a:t>
            </a:r>
            <a:r>
              <a:rPr kumimoji="1" lang="en-US" sz="1600" b="1" kern="1200" dirty="0">
                <a:solidFill>
                  <a:schemeClr val="tx1"/>
                </a:solidFill>
                <a:effectLst/>
                <a:latin typeface="Arial" charset="0"/>
                <a:ea typeface="+mn-ea"/>
                <a:cs typeface="+mn-cs"/>
              </a:rPr>
              <a:t>Oculus Rift Development Kits (DK1 &amp; DK2)</a:t>
            </a:r>
            <a:r>
              <a:rPr kumimoji="1" lang="en-US" sz="1600" kern="1200" dirty="0">
                <a:solidFill>
                  <a:schemeClr val="tx1"/>
                </a:solidFill>
                <a:effectLst/>
                <a:latin typeface="Arial" charset="0"/>
                <a:ea typeface="+mn-ea"/>
                <a:cs typeface="+mn-cs"/>
              </a:rPr>
              <a:t> were known for inducing cybersickness due to:</a:t>
            </a:r>
          </a:p>
          <a:p>
            <a:pPr lvl="1"/>
            <a:r>
              <a:rPr kumimoji="1" lang="en-US" sz="1600" kern="1200" dirty="0">
                <a:solidFill>
                  <a:schemeClr val="tx1"/>
                </a:solidFill>
                <a:effectLst/>
                <a:latin typeface="Arial" charset="0"/>
                <a:ea typeface="+mn-ea"/>
                <a:cs typeface="+mn-cs"/>
              </a:rPr>
              <a:t>High latency.</a:t>
            </a:r>
          </a:p>
          <a:p>
            <a:pPr lvl="1"/>
            <a:r>
              <a:rPr kumimoji="1" lang="en-US" sz="1600" kern="1200" dirty="0">
                <a:solidFill>
                  <a:schemeClr val="tx1"/>
                </a:solidFill>
                <a:effectLst/>
                <a:latin typeface="Arial" charset="0"/>
                <a:ea typeface="+mn-ea"/>
                <a:cs typeface="+mn-cs"/>
              </a:rPr>
              <a:t>Low refresh rates (60Hz).</a:t>
            </a:r>
          </a:p>
          <a:p>
            <a:pPr lvl="1"/>
            <a:r>
              <a:rPr kumimoji="1" lang="en-US" sz="1600" kern="1200" dirty="0">
                <a:solidFill>
                  <a:schemeClr val="tx1"/>
                </a:solidFill>
                <a:effectLst/>
                <a:latin typeface="Arial" charset="0"/>
                <a:ea typeface="+mn-ea"/>
                <a:cs typeface="+mn-cs"/>
              </a:rPr>
              <a:t>Lower resolution.</a:t>
            </a:r>
          </a:p>
          <a:p>
            <a:pPr lvl="1"/>
            <a:r>
              <a:rPr kumimoji="1" lang="en-US" sz="1600" kern="1200" dirty="0">
                <a:solidFill>
                  <a:schemeClr val="tx1"/>
                </a:solidFill>
                <a:effectLst/>
                <a:latin typeface="Arial" charset="0"/>
                <a:ea typeface="+mn-ea"/>
                <a:cs typeface="+mn-cs"/>
              </a:rPr>
              <a:t>Lack of positional tracking in DK1.</a:t>
            </a:r>
          </a:p>
          <a:p>
            <a:r>
              <a:rPr kumimoji="1" lang="en-US" sz="1600" b="1" kern="1200" dirty="0">
                <a:solidFill>
                  <a:schemeClr val="tx1"/>
                </a:solidFill>
                <a:effectLst/>
                <a:latin typeface="Arial" charset="0"/>
                <a:ea typeface="+mn-ea"/>
                <a:cs typeface="+mn-cs"/>
              </a:rPr>
              <a:t>Modifications:</a:t>
            </a:r>
            <a:endParaRPr kumimoji="1" lang="en-US" sz="1600" kern="1200" dirty="0">
              <a:solidFill>
                <a:schemeClr val="tx1"/>
              </a:solidFill>
              <a:effectLst/>
              <a:latin typeface="Arial" charset="0"/>
              <a:ea typeface="+mn-ea"/>
              <a:cs typeface="+mn-cs"/>
            </a:endParaRPr>
          </a:p>
          <a:p>
            <a:pPr lvl="0"/>
            <a:r>
              <a:rPr kumimoji="1" lang="en-US" sz="1600" kern="1200" dirty="0">
                <a:solidFill>
                  <a:schemeClr val="tx1"/>
                </a:solidFill>
                <a:effectLst/>
                <a:latin typeface="Arial" charset="0"/>
                <a:ea typeface="+mn-ea"/>
                <a:cs typeface="+mn-cs"/>
              </a:rPr>
              <a:t>Oculus improved the system in the </a:t>
            </a:r>
            <a:r>
              <a:rPr kumimoji="1" lang="en-US" sz="1600" b="1" kern="1200" dirty="0">
                <a:solidFill>
                  <a:schemeClr val="tx1"/>
                </a:solidFill>
                <a:effectLst/>
                <a:latin typeface="Arial" charset="0"/>
                <a:ea typeface="+mn-ea"/>
                <a:cs typeface="+mn-cs"/>
              </a:rPr>
              <a:t>Consumer Version (CV1)</a:t>
            </a:r>
            <a:r>
              <a:rPr kumimoji="1" lang="en-US" sz="1600" kern="1200" dirty="0">
                <a:solidFill>
                  <a:schemeClr val="tx1"/>
                </a:solidFill>
                <a:effectLst/>
                <a:latin typeface="Arial" charset="0"/>
                <a:ea typeface="+mn-ea"/>
                <a:cs typeface="+mn-cs"/>
              </a:rPr>
              <a:t> by:</a:t>
            </a:r>
          </a:p>
          <a:p>
            <a:pPr lvl="1"/>
            <a:r>
              <a:rPr kumimoji="1" lang="en-US" sz="1600" kern="1200" dirty="0">
                <a:solidFill>
                  <a:schemeClr val="tx1"/>
                </a:solidFill>
                <a:effectLst/>
                <a:latin typeface="Arial" charset="0"/>
                <a:ea typeface="+mn-ea"/>
                <a:cs typeface="+mn-cs"/>
              </a:rPr>
              <a:t>Increasing refresh rate to 90Hz.</a:t>
            </a:r>
          </a:p>
          <a:p>
            <a:pPr lvl="1"/>
            <a:r>
              <a:rPr kumimoji="1" lang="en-US" sz="1600" kern="1200" dirty="0">
                <a:solidFill>
                  <a:schemeClr val="tx1"/>
                </a:solidFill>
                <a:effectLst/>
                <a:latin typeface="Arial" charset="0"/>
                <a:ea typeface="+mn-ea"/>
                <a:cs typeface="+mn-cs"/>
              </a:rPr>
              <a:t>Improving screen resolution.</a:t>
            </a:r>
          </a:p>
          <a:p>
            <a:pPr lvl="1"/>
            <a:r>
              <a:rPr kumimoji="1" lang="en-US" sz="1600" kern="1200" dirty="0">
                <a:solidFill>
                  <a:schemeClr val="tx1"/>
                </a:solidFill>
                <a:effectLst/>
                <a:latin typeface="Arial" charset="0"/>
                <a:ea typeface="+mn-ea"/>
                <a:cs typeface="+mn-cs"/>
              </a:rPr>
              <a:t>Adding </a:t>
            </a:r>
            <a:r>
              <a:rPr kumimoji="1" lang="en-US" sz="1600" b="1" kern="1200" dirty="0">
                <a:solidFill>
                  <a:schemeClr val="tx1"/>
                </a:solidFill>
                <a:effectLst/>
                <a:latin typeface="Arial" charset="0"/>
                <a:ea typeface="+mn-ea"/>
                <a:cs typeface="+mn-cs"/>
              </a:rPr>
              <a:t>positional tracking</a:t>
            </a:r>
            <a:r>
              <a:rPr kumimoji="1" lang="en-US" sz="1600" kern="1200" dirty="0">
                <a:solidFill>
                  <a:schemeClr val="tx1"/>
                </a:solidFill>
                <a:effectLst/>
                <a:latin typeface="Arial" charset="0"/>
                <a:ea typeface="+mn-ea"/>
                <a:cs typeface="+mn-cs"/>
              </a:rPr>
              <a:t> ("constellation" tracking system).</a:t>
            </a:r>
          </a:p>
          <a:p>
            <a:pPr lvl="1"/>
            <a:r>
              <a:rPr kumimoji="1" lang="en-US" sz="1600" kern="1200" dirty="0">
                <a:solidFill>
                  <a:schemeClr val="tx1"/>
                </a:solidFill>
                <a:effectLst/>
                <a:latin typeface="Arial" charset="0"/>
                <a:ea typeface="+mn-ea"/>
                <a:cs typeface="+mn-cs"/>
              </a:rPr>
              <a:t>Reducing latency through </a:t>
            </a:r>
            <a:r>
              <a:rPr kumimoji="1" lang="en-US" sz="1600" b="1" kern="1200" dirty="0">
                <a:solidFill>
                  <a:schemeClr val="tx1"/>
                </a:solidFill>
                <a:effectLst/>
                <a:latin typeface="Arial" charset="0"/>
                <a:ea typeface="+mn-ea"/>
                <a:cs typeface="+mn-cs"/>
              </a:rPr>
              <a:t>asynchronous </a:t>
            </a:r>
            <a:r>
              <a:rPr kumimoji="1" lang="en-US" sz="1600" b="1" kern="1200" dirty="0" err="1">
                <a:solidFill>
                  <a:schemeClr val="tx1"/>
                </a:solidFill>
                <a:effectLst/>
                <a:latin typeface="Arial" charset="0"/>
                <a:ea typeface="+mn-ea"/>
                <a:cs typeface="+mn-cs"/>
              </a:rPr>
              <a:t>timewarp</a:t>
            </a:r>
            <a:r>
              <a:rPr kumimoji="1" lang="en-US" sz="1600" kern="1200" dirty="0">
                <a:solidFill>
                  <a:schemeClr val="tx1"/>
                </a:solidFill>
                <a:effectLst/>
                <a:latin typeface="Arial" charset="0"/>
                <a:ea typeface="+mn-ea"/>
                <a:cs typeface="+mn-cs"/>
              </a:rPr>
              <a:t> and better rendering pipelines.</a:t>
            </a:r>
          </a:p>
          <a:p>
            <a:r>
              <a:rPr kumimoji="1" lang="en-US" sz="1600" b="1" kern="1200" dirty="0">
                <a:solidFill>
                  <a:schemeClr val="tx1"/>
                </a:solidFill>
                <a:effectLst/>
                <a:latin typeface="Arial" charset="0"/>
                <a:ea typeface="+mn-ea"/>
                <a:cs typeface="+mn-cs"/>
              </a:rPr>
              <a:t>Result:</a:t>
            </a:r>
            <a:endParaRPr kumimoji="1" lang="en-US" sz="1600" kern="1200" dirty="0">
              <a:solidFill>
                <a:schemeClr val="tx1"/>
              </a:solidFill>
              <a:effectLst/>
              <a:latin typeface="Arial" charset="0"/>
              <a:ea typeface="+mn-ea"/>
              <a:cs typeface="+mn-cs"/>
            </a:endParaRPr>
          </a:p>
          <a:p>
            <a:pPr lvl="0"/>
            <a:r>
              <a:rPr kumimoji="1" lang="en-US" sz="1600" kern="1200" dirty="0">
                <a:solidFill>
                  <a:schemeClr val="tx1"/>
                </a:solidFill>
                <a:effectLst/>
                <a:latin typeface="Arial" charset="0"/>
                <a:ea typeface="+mn-ea"/>
                <a:cs typeface="+mn-cs"/>
              </a:rPr>
              <a:t>Dramatic decrease in cybersickness reports.</a:t>
            </a:r>
          </a:p>
          <a:p>
            <a:pPr lvl="0"/>
            <a:r>
              <a:rPr kumimoji="1" lang="en-US" sz="1600" kern="1200" dirty="0">
                <a:solidFill>
                  <a:schemeClr val="tx1"/>
                </a:solidFill>
                <a:effectLst/>
                <a:latin typeface="Arial" charset="0"/>
                <a:ea typeface="+mn-ea"/>
                <a:cs typeface="+mn-cs"/>
              </a:rPr>
              <a:t>Became viable for longer sessions and commercial applications.</a:t>
            </a:r>
          </a:p>
        </p:txBody>
      </p:sp>
      <p:sp>
        <p:nvSpPr>
          <p:cNvPr id="4" name="Slide Number Placeholder 3">
            <a:extLst>
              <a:ext uri="{FF2B5EF4-FFF2-40B4-BE49-F238E27FC236}">
                <a16:creationId xmlns:a16="http://schemas.microsoft.com/office/drawing/2014/main" id="{C0E61AA2-25D9-A444-4666-0E87F095F91C}"/>
              </a:ext>
            </a:extLst>
          </p:cNvPr>
          <p:cNvSpPr>
            <a:spLocks noGrp="1"/>
          </p:cNvSpPr>
          <p:nvPr>
            <p:ph type="sldNum" sz="quarter" idx="5"/>
          </p:nvPr>
        </p:nvSpPr>
        <p:spPr/>
        <p:txBody>
          <a:bodyPr/>
          <a:lstStyle/>
          <a:p>
            <a:fld id="{0C8A6ED3-41B2-4551-BEDC-51EC14C5734B}" type="slidenum">
              <a:rPr lang="en-CA" smtClean="0"/>
              <a:t>49</a:t>
            </a:fld>
            <a:endParaRPr lang="en-CA"/>
          </a:p>
        </p:txBody>
      </p:sp>
    </p:spTree>
    <p:extLst>
      <p:ext uri="{BB962C8B-B14F-4D97-AF65-F5344CB8AC3E}">
        <p14:creationId xmlns:p14="http://schemas.microsoft.com/office/powerpoint/2010/main" val="131281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EF65D-6C9E-687F-4B82-90B2A8F60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290814-FE88-E03C-F02B-9A15837F1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F92EF5-4A32-C72E-0DBB-D4F21BD9C849}"/>
              </a:ext>
            </a:extLst>
          </p:cNvPr>
          <p:cNvSpPr>
            <a:spLocks noGrp="1"/>
          </p:cNvSpPr>
          <p:nvPr>
            <p:ph type="body" idx="1"/>
          </p:nvPr>
        </p:nvSpPr>
        <p:spPr/>
        <p:txBody>
          <a:bodyPr/>
          <a:lstStyle/>
          <a:p>
            <a:r>
              <a:rPr kumimoji="1" lang="en-US" sz="1600" b="1" kern="1200" dirty="0">
                <a:solidFill>
                  <a:schemeClr val="tx1"/>
                </a:solidFill>
                <a:effectLst/>
                <a:latin typeface="Arial" charset="0"/>
                <a:ea typeface="+mn-ea"/>
                <a:cs typeface="+mn-cs"/>
              </a:rPr>
              <a:t>VR Training for Military Pilots (U.S. Navy)</a:t>
            </a:r>
            <a:endParaRPr kumimoji="1" lang="en-US" sz="1600" kern="1200" dirty="0">
              <a:solidFill>
                <a:schemeClr val="tx1"/>
              </a:solidFill>
              <a:effectLst/>
              <a:latin typeface="Arial" charset="0"/>
              <a:ea typeface="+mn-ea"/>
              <a:cs typeface="+mn-cs"/>
            </a:endParaRPr>
          </a:p>
          <a:p>
            <a:r>
              <a:rPr kumimoji="1" lang="en-US" sz="1600" b="1" kern="1200" dirty="0">
                <a:solidFill>
                  <a:schemeClr val="tx1"/>
                </a:solidFill>
                <a:effectLst/>
                <a:latin typeface="Arial" charset="0"/>
                <a:ea typeface="+mn-ea"/>
                <a:cs typeface="+mn-cs"/>
              </a:rPr>
              <a:t>Problem:</a:t>
            </a:r>
            <a:endParaRPr kumimoji="1" lang="en-US" sz="1600" kern="1200" dirty="0">
              <a:solidFill>
                <a:schemeClr val="tx1"/>
              </a:solidFill>
              <a:effectLst/>
              <a:latin typeface="Arial" charset="0"/>
              <a:ea typeface="+mn-ea"/>
              <a:cs typeface="+mn-cs"/>
            </a:endParaRPr>
          </a:p>
          <a:p>
            <a:pPr lvl="0"/>
            <a:r>
              <a:rPr kumimoji="1" lang="en-US" sz="1600" kern="1200" dirty="0">
                <a:solidFill>
                  <a:schemeClr val="tx1"/>
                </a:solidFill>
                <a:effectLst/>
                <a:latin typeface="Arial" charset="0"/>
                <a:ea typeface="+mn-ea"/>
                <a:cs typeface="+mn-cs"/>
              </a:rPr>
              <a:t>Early versions of VR-based flight simulators caused nausea in up to </a:t>
            </a:r>
            <a:r>
              <a:rPr kumimoji="1" lang="en-US" sz="1600" b="1" kern="1200" dirty="0">
                <a:solidFill>
                  <a:schemeClr val="tx1"/>
                </a:solidFill>
                <a:effectLst/>
                <a:latin typeface="Arial" charset="0"/>
                <a:ea typeface="+mn-ea"/>
                <a:cs typeface="+mn-cs"/>
              </a:rPr>
              <a:t>40% of trainees</a:t>
            </a:r>
            <a:r>
              <a:rPr kumimoji="1" lang="en-US" sz="1600" kern="1200" dirty="0">
                <a:solidFill>
                  <a:schemeClr val="tx1"/>
                </a:solidFill>
                <a:effectLst/>
                <a:latin typeface="Arial" charset="0"/>
                <a:ea typeface="+mn-ea"/>
                <a:cs typeface="+mn-cs"/>
              </a:rPr>
              <a:t> due to:</a:t>
            </a:r>
          </a:p>
          <a:p>
            <a:pPr lvl="1"/>
            <a:r>
              <a:rPr kumimoji="1" lang="en-US" sz="1600" kern="1200" dirty="0">
                <a:solidFill>
                  <a:schemeClr val="tx1"/>
                </a:solidFill>
                <a:effectLst/>
                <a:latin typeface="Arial" charset="0"/>
                <a:ea typeface="+mn-ea"/>
                <a:cs typeface="+mn-cs"/>
              </a:rPr>
              <a:t>Mismatch in motion cues.</a:t>
            </a:r>
          </a:p>
          <a:p>
            <a:pPr lvl="1"/>
            <a:r>
              <a:rPr kumimoji="1" lang="en-US" sz="1600" kern="1200" dirty="0">
                <a:solidFill>
                  <a:schemeClr val="tx1"/>
                </a:solidFill>
                <a:effectLst/>
                <a:latin typeface="Arial" charset="0"/>
                <a:ea typeface="+mn-ea"/>
                <a:cs typeface="+mn-cs"/>
              </a:rPr>
              <a:t>Poor synchronization between visual input and vestibular sensations.</a:t>
            </a:r>
          </a:p>
          <a:p>
            <a:pPr lvl="1"/>
            <a:endParaRPr kumimoji="1" lang="en-US" sz="1600" kern="1200" dirty="0">
              <a:solidFill>
                <a:schemeClr val="tx1"/>
              </a:solidFill>
              <a:effectLst/>
              <a:latin typeface="Arial" charset="0"/>
              <a:ea typeface="+mn-ea"/>
              <a:cs typeface="+mn-cs"/>
            </a:endParaRPr>
          </a:p>
          <a:p>
            <a:r>
              <a:rPr kumimoji="1" lang="en-US" sz="1600" b="1" kern="1200" dirty="0">
                <a:solidFill>
                  <a:schemeClr val="tx1"/>
                </a:solidFill>
                <a:effectLst/>
                <a:latin typeface="Arial" charset="0"/>
                <a:ea typeface="+mn-ea"/>
                <a:cs typeface="+mn-cs"/>
              </a:rPr>
              <a:t>Modifications:</a:t>
            </a:r>
            <a:endParaRPr kumimoji="1" lang="en-US" sz="1600" kern="1200" dirty="0">
              <a:solidFill>
                <a:schemeClr val="tx1"/>
              </a:solidFill>
              <a:effectLst/>
              <a:latin typeface="Arial" charset="0"/>
              <a:ea typeface="+mn-ea"/>
              <a:cs typeface="+mn-cs"/>
            </a:endParaRPr>
          </a:p>
          <a:p>
            <a:pPr lvl="0"/>
            <a:r>
              <a:rPr kumimoji="1" lang="en-US" sz="1600" kern="1200" dirty="0">
                <a:solidFill>
                  <a:schemeClr val="tx1"/>
                </a:solidFill>
                <a:effectLst/>
                <a:latin typeface="Arial" charset="0"/>
                <a:ea typeface="+mn-ea"/>
                <a:cs typeface="+mn-cs"/>
              </a:rPr>
              <a:t>Introduced </a:t>
            </a:r>
            <a:r>
              <a:rPr kumimoji="1" lang="en-US" sz="1600" b="1" kern="1200" dirty="0">
                <a:solidFill>
                  <a:schemeClr val="tx1"/>
                </a:solidFill>
                <a:effectLst/>
                <a:latin typeface="Arial" charset="0"/>
                <a:ea typeface="+mn-ea"/>
                <a:cs typeface="+mn-cs"/>
              </a:rPr>
              <a:t>predictive head tracking</a:t>
            </a:r>
            <a:r>
              <a:rPr kumimoji="1" lang="en-US" sz="1600" kern="1200" dirty="0">
                <a:solidFill>
                  <a:schemeClr val="tx1"/>
                </a:solidFill>
                <a:effectLst/>
                <a:latin typeface="Arial" charset="0"/>
                <a:ea typeface="+mn-ea"/>
                <a:cs typeface="+mn-cs"/>
              </a:rPr>
              <a:t>.</a:t>
            </a:r>
          </a:p>
          <a:p>
            <a:pPr lvl="0"/>
            <a:r>
              <a:rPr kumimoji="1" lang="en-US" sz="1600" kern="1200" dirty="0">
                <a:solidFill>
                  <a:schemeClr val="tx1"/>
                </a:solidFill>
                <a:effectLst/>
                <a:latin typeface="Arial" charset="0"/>
                <a:ea typeface="+mn-ea"/>
                <a:cs typeface="+mn-cs"/>
              </a:rPr>
              <a:t>Adjusted </a:t>
            </a:r>
            <a:r>
              <a:rPr kumimoji="1" lang="en-US" sz="1600" b="1" kern="1200" dirty="0">
                <a:solidFill>
                  <a:schemeClr val="tx1"/>
                </a:solidFill>
                <a:effectLst/>
                <a:latin typeface="Arial" charset="0"/>
                <a:ea typeface="+mn-ea"/>
                <a:cs typeface="+mn-cs"/>
              </a:rPr>
              <a:t>field of view (FOV)</a:t>
            </a:r>
            <a:r>
              <a:rPr kumimoji="1" lang="en-US" sz="1600" kern="1200" dirty="0">
                <a:solidFill>
                  <a:schemeClr val="tx1"/>
                </a:solidFill>
                <a:effectLst/>
                <a:latin typeface="Arial" charset="0"/>
                <a:ea typeface="+mn-ea"/>
                <a:cs typeface="+mn-cs"/>
              </a:rPr>
              <a:t> dynamically (aka </a:t>
            </a:r>
            <a:r>
              <a:rPr kumimoji="1" lang="en-US" sz="1600" b="1" kern="1200" dirty="0">
                <a:solidFill>
                  <a:schemeClr val="tx1"/>
                </a:solidFill>
                <a:effectLst/>
                <a:latin typeface="Arial" charset="0"/>
                <a:ea typeface="+mn-ea"/>
                <a:cs typeface="+mn-cs"/>
              </a:rPr>
              <a:t>FOV restrictors</a:t>
            </a:r>
            <a:r>
              <a:rPr kumimoji="1" lang="en-US" sz="1600" kern="1200" dirty="0">
                <a:solidFill>
                  <a:schemeClr val="tx1"/>
                </a:solidFill>
                <a:effectLst/>
                <a:latin typeface="Arial" charset="0"/>
                <a:ea typeface="+mn-ea"/>
                <a:cs typeface="+mn-cs"/>
              </a:rPr>
              <a:t> or "tunneling").</a:t>
            </a:r>
          </a:p>
          <a:p>
            <a:pPr lvl="0"/>
            <a:r>
              <a:rPr kumimoji="1" lang="en-US" sz="1600" kern="1200" dirty="0">
                <a:solidFill>
                  <a:schemeClr val="tx1"/>
                </a:solidFill>
                <a:effectLst/>
                <a:latin typeface="Arial" charset="0"/>
                <a:ea typeface="+mn-ea"/>
                <a:cs typeface="+mn-cs"/>
              </a:rPr>
              <a:t>Improved </a:t>
            </a:r>
            <a:r>
              <a:rPr kumimoji="1" lang="en-US" sz="1600" b="1" kern="1200" dirty="0">
                <a:solidFill>
                  <a:schemeClr val="tx1"/>
                </a:solidFill>
                <a:effectLst/>
                <a:latin typeface="Arial" charset="0"/>
                <a:ea typeface="+mn-ea"/>
                <a:cs typeface="+mn-cs"/>
              </a:rPr>
              <a:t>frame rates and latency</a:t>
            </a:r>
            <a:r>
              <a:rPr kumimoji="1" lang="en-US" sz="1600" kern="1200" dirty="0">
                <a:solidFill>
                  <a:schemeClr val="tx1"/>
                </a:solidFill>
                <a:effectLst/>
                <a:latin typeface="Arial" charset="0"/>
                <a:ea typeface="+mn-ea"/>
                <a:cs typeface="+mn-cs"/>
              </a:rPr>
              <a:t> with more powerful GPUs.</a:t>
            </a:r>
          </a:p>
          <a:p>
            <a:pPr lvl="0"/>
            <a:r>
              <a:rPr kumimoji="1" lang="en-US" sz="1600" kern="1200" dirty="0">
                <a:solidFill>
                  <a:schemeClr val="tx1"/>
                </a:solidFill>
                <a:effectLst/>
                <a:latin typeface="Arial" charset="0"/>
                <a:ea typeface="+mn-ea"/>
                <a:cs typeface="+mn-cs"/>
              </a:rPr>
              <a:t>Added </a:t>
            </a:r>
            <a:r>
              <a:rPr kumimoji="1" lang="en-US" sz="1600" b="1" kern="1200" dirty="0">
                <a:solidFill>
                  <a:schemeClr val="tx1"/>
                </a:solidFill>
                <a:effectLst/>
                <a:latin typeface="Arial" charset="0"/>
                <a:ea typeface="+mn-ea"/>
                <a:cs typeface="+mn-cs"/>
              </a:rPr>
              <a:t>motion platforms</a:t>
            </a:r>
            <a:r>
              <a:rPr kumimoji="1" lang="en-US" sz="1600" kern="1200" dirty="0">
                <a:solidFill>
                  <a:schemeClr val="tx1"/>
                </a:solidFill>
                <a:effectLst/>
                <a:latin typeface="Arial" charset="0"/>
                <a:ea typeface="+mn-ea"/>
                <a:cs typeface="+mn-cs"/>
              </a:rPr>
              <a:t> to give congruent physical sensations.</a:t>
            </a:r>
          </a:p>
          <a:p>
            <a:pPr lvl="0"/>
            <a:endParaRPr kumimoji="1" lang="en-US" sz="1600" kern="1200" dirty="0">
              <a:solidFill>
                <a:schemeClr val="tx1"/>
              </a:solidFill>
              <a:effectLst/>
              <a:latin typeface="Arial" charset="0"/>
              <a:ea typeface="+mn-ea"/>
              <a:cs typeface="+mn-cs"/>
            </a:endParaRPr>
          </a:p>
          <a:p>
            <a:r>
              <a:rPr kumimoji="1" lang="en-US" sz="1600" b="1" kern="1200" dirty="0">
                <a:solidFill>
                  <a:schemeClr val="tx1"/>
                </a:solidFill>
                <a:effectLst/>
                <a:latin typeface="Arial" charset="0"/>
                <a:ea typeface="+mn-ea"/>
                <a:cs typeface="+mn-cs"/>
              </a:rPr>
              <a:t>Result:</a:t>
            </a:r>
            <a:endParaRPr kumimoji="1" lang="en-US" sz="1600" kern="1200" dirty="0">
              <a:solidFill>
                <a:schemeClr val="tx1"/>
              </a:solidFill>
              <a:effectLst/>
              <a:latin typeface="Arial" charset="0"/>
              <a:ea typeface="+mn-ea"/>
              <a:cs typeface="+mn-cs"/>
            </a:endParaRPr>
          </a:p>
          <a:p>
            <a:pPr lvl="0"/>
            <a:r>
              <a:rPr kumimoji="1" lang="en-US" sz="1600" kern="1200" dirty="0">
                <a:solidFill>
                  <a:schemeClr val="tx1"/>
                </a:solidFill>
                <a:effectLst/>
                <a:latin typeface="Arial" charset="0"/>
                <a:ea typeface="+mn-ea"/>
                <a:cs typeface="+mn-cs"/>
              </a:rPr>
              <a:t>Drop in cybersickness incidence by over </a:t>
            </a:r>
            <a:r>
              <a:rPr kumimoji="1" lang="en-US" sz="1600" b="1" kern="1200" dirty="0">
                <a:solidFill>
                  <a:schemeClr val="tx1"/>
                </a:solidFill>
                <a:effectLst/>
                <a:latin typeface="Arial" charset="0"/>
                <a:ea typeface="+mn-ea"/>
                <a:cs typeface="+mn-cs"/>
              </a:rPr>
              <a:t>50%</a:t>
            </a:r>
            <a:r>
              <a:rPr kumimoji="1" lang="en-US" sz="1600" kern="1200" dirty="0">
                <a:solidFill>
                  <a:schemeClr val="tx1"/>
                </a:solidFill>
                <a:effectLst/>
                <a:latin typeface="Arial" charset="0"/>
                <a:ea typeface="+mn-ea"/>
                <a:cs typeface="+mn-cs"/>
              </a:rPr>
              <a:t> in test groups.</a:t>
            </a:r>
          </a:p>
          <a:p>
            <a:pPr lvl="0"/>
            <a:r>
              <a:rPr kumimoji="1" lang="en-US" sz="1600" kern="1200" dirty="0">
                <a:solidFill>
                  <a:schemeClr val="tx1"/>
                </a:solidFill>
                <a:effectLst/>
                <a:latin typeface="Arial" charset="0"/>
                <a:ea typeface="+mn-ea"/>
                <a:cs typeface="+mn-cs"/>
              </a:rPr>
              <a:t>Made systems acceptable for longer and more frequent training use.</a:t>
            </a:r>
          </a:p>
          <a:p>
            <a:pPr lvl="0"/>
            <a:endParaRPr kumimoji="1" lang="en-US" sz="1600" kern="1200" dirty="0">
              <a:solidFill>
                <a:schemeClr val="tx1"/>
              </a:solidFill>
              <a:effectLst/>
              <a:latin typeface="Arial" charset="0"/>
              <a:ea typeface="+mn-ea"/>
              <a:cs typeface="+mn-cs"/>
            </a:endParaRPr>
          </a:p>
        </p:txBody>
      </p:sp>
      <p:sp>
        <p:nvSpPr>
          <p:cNvPr id="4" name="Slide Number Placeholder 3">
            <a:extLst>
              <a:ext uri="{FF2B5EF4-FFF2-40B4-BE49-F238E27FC236}">
                <a16:creationId xmlns:a16="http://schemas.microsoft.com/office/drawing/2014/main" id="{10F5E2F8-6E4C-533C-1207-933AA561F96B}"/>
              </a:ext>
            </a:extLst>
          </p:cNvPr>
          <p:cNvSpPr>
            <a:spLocks noGrp="1"/>
          </p:cNvSpPr>
          <p:nvPr>
            <p:ph type="sldNum" sz="quarter" idx="5"/>
          </p:nvPr>
        </p:nvSpPr>
        <p:spPr/>
        <p:txBody>
          <a:bodyPr/>
          <a:lstStyle/>
          <a:p>
            <a:fld id="{0C8A6ED3-41B2-4551-BEDC-51EC14C5734B}" type="slidenum">
              <a:rPr lang="en-CA" smtClean="0"/>
              <a:t>50</a:t>
            </a:fld>
            <a:endParaRPr lang="en-CA"/>
          </a:p>
        </p:txBody>
      </p:sp>
    </p:spTree>
    <p:extLst>
      <p:ext uri="{BB962C8B-B14F-4D97-AF65-F5344CB8AC3E}">
        <p14:creationId xmlns:p14="http://schemas.microsoft.com/office/powerpoint/2010/main" val="20016089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9A070-7B12-43C0-1A98-43C04E57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E02A3-9D8C-D16B-7B9E-0464F45C36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580179-84A1-B131-6513-3B58DCFF30C7}"/>
              </a:ext>
            </a:extLst>
          </p:cNvPr>
          <p:cNvSpPr>
            <a:spLocks noGrp="1"/>
          </p:cNvSpPr>
          <p:nvPr>
            <p:ph type="body" idx="1"/>
          </p:nvPr>
        </p:nvSpPr>
        <p:spPr/>
        <p:txBody>
          <a:bodyPr/>
          <a:lstStyle/>
          <a:p>
            <a:endParaRPr kumimoji="1" lang="en-US" sz="16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Leveraged XAI for cybersickness predictions, explanations, and reduction through an interactive LLM-based dialogue engine for conversation” These are then mapped to appropriate cybersickness reduction techniques and recommended to users. We implemented </a:t>
            </a:r>
            <a:r>
              <a:rPr lang="en-US" dirty="0" err="1"/>
              <a:t>RelaxVR</a:t>
            </a:r>
            <a:r>
              <a:rPr lang="en-US" dirty="0"/>
              <a:t> on the HTC </a:t>
            </a:r>
            <a:r>
              <a:rPr lang="en-US" dirty="0" err="1"/>
              <a:t>Vive</a:t>
            </a:r>
            <a:r>
              <a:rPr lang="en-US" dirty="0"/>
              <a:t> Pro and conducted a mixed factorial user study, comparing the effects of different cybersickness reduction techniques with </a:t>
            </a:r>
            <a:r>
              <a:rPr lang="en-US" dirty="0" err="1"/>
              <a:t>RelaxVR</a:t>
            </a:r>
            <a:r>
              <a:rPr lang="en-US" dirty="0"/>
              <a:t>. Our user study revealed that the aptness of our proposed </a:t>
            </a:r>
            <a:r>
              <a:rPr lang="en-US" dirty="0" err="1"/>
              <a:t>RelaxVR</a:t>
            </a:r>
            <a:r>
              <a:rPr lang="en-US" dirty="0"/>
              <a:t> significantly reduces VR cybersickness with minimal impact on user immersion (UIX), and 94% of users agreed it is highly effective and easy to use for interacting with the cybersickness detection model through the dialogue engine.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icons downloaded on 6/26/25: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AI icon from: https://www.flaticon.com/free-icon/artificial-intelligence_5145108?term=artificial+intelligence&amp;page=1&amp;position=2&amp;origin=search&amp;related_id=5145108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Study icon from:  https://www.flaticon.com/free-icon/search_2717575?term=research&amp;related_id=2717575&amp;origin=search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Results: https://www.flaticon.com/free-icon/dashboard_11068820?term=results&amp;page=2&amp;position=3&amp;origin=search&amp;related_id=11068820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lvl="0"/>
            <a:endParaRPr kumimoji="1" lang="en-US" sz="1600" kern="1200" dirty="0">
              <a:solidFill>
                <a:schemeClr val="tx1"/>
              </a:solidFill>
              <a:effectLst/>
              <a:latin typeface="Arial" charset="0"/>
              <a:ea typeface="+mn-ea"/>
              <a:cs typeface="+mn-cs"/>
            </a:endParaRPr>
          </a:p>
        </p:txBody>
      </p:sp>
      <p:sp>
        <p:nvSpPr>
          <p:cNvPr id="4" name="Slide Number Placeholder 3">
            <a:extLst>
              <a:ext uri="{FF2B5EF4-FFF2-40B4-BE49-F238E27FC236}">
                <a16:creationId xmlns:a16="http://schemas.microsoft.com/office/drawing/2014/main" id="{E9DB0503-B367-974E-1600-3C67CCAE9C1C}"/>
              </a:ext>
            </a:extLst>
          </p:cNvPr>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0C8A6ED3-41B2-4551-BEDC-51EC14C5734B}" type="slidenum">
              <a:rPr kumimoji="0" lang="en-CA"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52</a:t>
            </a:fld>
            <a:endParaRPr kumimoji="0" lang="en-CA"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8616403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FEAEA-F025-C3B9-481E-995E3E1A7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CA4453-125F-08B4-BA62-3CEE9E0F06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4C84C-C627-2B3D-C599-DC9044824955}"/>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What’s important about this study is that we’re moving beyond the “Let’s see if this might work” stage and into the “We’ve shown it works, now we need to engineer solutions that are feasible for use in the real world” stage.</a:t>
            </a:r>
            <a:endParaRPr lang="en-US" kern="0" dirty="0"/>
          </a:p>
          <a:p>
            <a:endParaRPr lang="en-US" kern="0" dirty="0"/>
          </a:p>
          <a:p>
            <a:r>
              <a:rPr lang="en-US" kern="0" dirty="0"/>
              <a:t>Rosanne et al. answer three research questions: </a:t>
            </a:r>
          </a:p>
          <a:p>
            <a:pPr marL="855663" indent="-398463">
              <a:buFont typeface="+mj-lt"/>
              <a:buAutoNum type="arabicPeriod"/>
            </a:pPr>
            <a:r>
              <a:rPr lang="en-US" sz="1200" kern="0" dirty="0"/>
              <a:t>What neural patterns are indicative of cybersickness levels?</a:t>
            </a:r>
          </a:p>
          <a:p>
            <a:pPr marL="855663" indent="-398463">
              <a:buFont typeface="+mj-lt"/>
              <a:buAutoNum type="arabicPeriod"/>
            </a:pPr>
            <a:r>
              <a:rPr lang="en-US" sz="1200" kern="0" dirty="0"/>
              <a:t>Do EEG amplitude modulation features convey more important and explainable patterns?</a:t>
            </a:r>
          </a:p>
          <a:p>
            <a:pPr marL="855663" indent="-398463">
              <a:buFont typeface="+mj-lt"/>
              <a:buAutoNum type="arabicPeriod"/>
            </a:pPr>
            <a:r>
              <a:rPr lang="en-US" sz="1200" kern="0" dirty="0"/>
              <a:t>What role does EEG pre-processing play in overall cybersickness characterization?</a:t>
            </a:r>
          </a:p>
          <a:p>
            <a:r>
              <a:rPr lang="en-US" kern="0" dirty="0"/>
              <a:t>“Experimental results show that minimal pre-processing retains artifacts that may be useful for cybersickness detection (e.g., head and eye movements), while more advanced methods enable the extraction of more interpretable neural patterns that may help the research community gain additional insights on the neural underpinnings of cybersickness.” </a:t>
            </a:r>
          </a:p>
          <a:p>
            <a:endParaRPr kumimoji="1" lang="en-US" sz="16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icons downloaded on 6/26/25: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EEG icon from: https://www.flaticon.com/free-icon/eeg_4305203?term=eeg&amp;page=1&amp;position=1&amp;origin=search&amp;related_id=4305203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Study icon from:  https://www.flaticon.com/free-icon/search_2717575?term=research&amp;related_id=2717575&amp;origin=search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Results icon from: https://www.flaticon.com/free-icon/dashboard_11068820?term=results&amp;page=2&amp;position=3&amp;origin=search&amp;related_id=11068820</a:t>
            </a:r>
          </a:p>
          <a:p>
            <a:pPr lvl="0"/>
            <a:endParaRPr kumimoji="1" lang="en-US" sz="1600" kern="1200" dirty="0">
              <a:solidFill>
                <a:schemeClr val="tx1"/>
              </a:solidFill>
              <a:effectLst/>
              <a:latin typeface="Arial" charset="0"/>
              <a:ea typeface="+mn-ea"/>
              <a:cs typeface="+mn-cs"/>
            </a:endParaRPr>
          </a:p>
        </p:txBody>
      </p:sp>
      <p:sp>
        <p:nvSpPr>
          <p:cNvPr id="4" name="Slide Number Placeholder 3">
            <a:extLst>
              <a:ext uri="{FF2B5EF4-FFF2-40B4-BE49-F238E27FC236}">
                <a16:creationId xmlns:a16="http://schemas.microsoft.com/office/drawing/2014/main" id="{F957AA99-FF72-F40D-A10D-95647B2202A0}"/>
              </a:ext>
            </a:extLst>
          </p:cNvPr>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0C8A6ED3-41B2-4551-BEDC-51EC14C5734B}" type="slidenum">
              <a:rPr kumimoji="0" lang="en-CA"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55</a:t>
            </a:fld>
            <a:endParaRPr kumimoji="0" lang="en-CA"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1809812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from https://www.techexplorist.com/study-probes-effect-virtual-reality-learning/20730/</a:t>
            </a:r>
          </a:p>
        </p:txBody>
      </p:sp>
      <p:sp>
        <p:nvSpPr>
          <p:cNvPr id="4" name="Slide Number Placeholder 3"/>
          <p:cNvSpPr>
            <a:spLocks noGrp="1"/>
          </p:cNvSpPr>
          <p:nvPr>
            <p:ph type="sldNum" sz="quarter" idx="5"/>
          </p:nvPr>
        </p:nvSpPr>
        <p:spPr/>
        <p:txBody>
          <a:bodyPr/>
          <a:lstStyle/>
          <a:p>
            <a:fld id="{85D9B890-3B6E-417C-BD92-47816D5AB620}" type="slidenum">
              <a:rPr lang="en-US" smtClean="0"/>
              <a:pPr/>
              <a:t>56</a:t>
            </a:fld>
            <a:endParaRPr lang="en-US"/>
          </a:p>
        </p:txBody>
      </p:sp>
    </p:spTree>
    <p:extLst>
      <p:ext uri="{BB962C8B-B14F-4D97-AF65-F5344CB8AC3E}">
        <p14:creationId xmlns:p14="http://schemas.microsoft.com/office/powerpoint/2010/main" val="4026951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 2</a:t>
            </a:r>
          </a:p>
          <a:p>
            <a:endParaRPr lang="en-US"/>
          </a:p>
          <a:p>
            <a:r>
              <a:rPr lang="en-US"/>
              <a:t>Won’t bog you down with the science – but a little bit is necessary to ensure we are all talking with the correct vocabulary. This is about practical application of the science to fielding a VE in a training environment.</a:t>
            </a:r>
          </a:p>
          <a:p>
            <a:endParaRPr lang="en-US"/>
          </a:p>
          <a:p>
            <a:r>
              <a:rPr lang="en-US" sz="1800" b="1" i="0" u="none" strike="noStrike" baseline="0">
                <a:solidFill>
                  <a:srgbClr val="000000"/>
                </a:solidFill>
                <a:latin typeface="Calibri" panose="020F0502020204030204" pitchFamily="34" charset="0"/>
              </a:rPr>
              <a:t>Purpose: </a:t>
            </a:r>
            <a:r>
              <a:rPr lang="en-US" sz="1800" b="0" i="0" u="none" strike="noStrike" baseline="0">
                <a:solidFill>
                  <a:srgbClr val="000000"/>
                </a:solidFill>
                <a:latin typeface="Calibri" panose="020F0502020204030204" pitchFamily="34" charset="0"/>
              </a:rPr>
              <a:t>This tutorial is designed to provide those involved in producing and implementing VEs for training with a basic knowledge of CyS. This is significant because CyS can reduce the training effectiveness of systems utilizing VEs and visual simulations, even to the point of making it unusable. Mitigating the effects of CyS begins in the design of the system, where minor decisions can result in substantial differences in the CyS effects of the final system. Likewise, curricula design can greatly impact the degree that CyS affects students.</a:t>
            </a:r>
          </a:p>
          <a:p>
            <a:endParaRPr lang="en-US" sz="1800" b="0" i="0" u="none" strike="noStrike" baseline="0">
              <a:solidFill>
                <a:srgbClr val="000000"/>
              </a:solidFill>
              <a:latin typeface="Calibri" panose="020F0502020204030204" pitchFamily="34" charset="0"/>
            </a:endParaRPr>
          </a:p>
          <a:p>
            <a:r>
              <a:rPr lang="en-US" sz="1800" b="0" i="0" u="none" strike="noStrike" baseline="0">
                <a:solidFill>
                  <a:srgbClr val="000000"/>
                </a:solidFill>
                <a:latin typeface="Calibri" panose="020F0502020204030204" pitchFamily="34" charset="0"/>
              </a:rPr>
              <a:t>Militaries across the globe are planning on utilizing VEs to improve their training, whether they be traditional simulators using screens or the most up-to-date technology such as head mounted displays for virtual reality, augmented reality, mixed reality, or extended reality. There is a general belief among both the general public and the training community that the technological advancements in the latest generation of these devices have eliminated the effects of CyS.. However, this is decidedly not true</a:t>
            </a:r>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a:p>
        </p:txBody>
      </p:sp>
    </p:spTree>
    <p:extLst>
      <p:ext uri="{BB962C8B-B14F-4D97-AF65-F5344CB8AC3E}">
        <p14:creationId xmlns:p14="http://schemas.microsoft.com/office/powerpoint/2010/main" val="7587033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58</a:t>
            </a:fld>
            <a:endParaRPr lang="en-US"/>
          </a:p>
        </p:txBody>
      </p:sp>
    </p:spTree>
    <p:extLst>
      <p:ext uri="{BB962C8B-B14F-4D97-AF65-F5344CB8AC3E}">
        <p14:creationId xmlns:p14="http://schemas.microsoft.com/office/powerpoint/2010/main" val="9562907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1F6BD-0F1D-EAA6-E16B-8FB6F4AC5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249CAF-7B80-2B64-23FE-A06AF765A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638829-8EDD-777B-863F-C9E1B07B48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7139B8-B47C-302A-82CD-3133A69A379B}"/>
              </a:ext>
            </a:extLst>
          </p:cNvPr>
          <p:cNvSpPr>
            <a:spLocks noGrp="1"/>
          </p:cNvSpPr>
          <p:nvPr>
            <p:ph type="sldNum" sz="quarter" idx="5"/>
          </p:nvPr>
        </p:nvSpPr>
        <p:spPr/>
        <p:txBody>
          <a:bodyPr/>
          <a:lstStyle/>
          <a:p>
            <a:fld id="{85D9B890-3B6E-417C-BD92-47816D5AB620}" type="slidenum">
              <a:rPr lang="en-US" smtClean="0"/>
              <a:pPr/>
              <a:t>59</a:t>
            </a:fld>
            <a:endParaRPr lang="en-US"/>
          </a:p>
        </p:txBody>
      </p:sp>
    </p:spTree>
    <p:extLst>
      <p:ext uri="{BB962C8B-B14F-4D97-AF65-F5344CB8AC3E}">
        <p14:creationId xmlns:p14="http://schemas.microsoft.com/office/powerpoint/2010/main" val="13648638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991E8-1CB9-CBDD-A2C3-6C5D165DC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FF402E-77A9-84DF-8D75-93F3827076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3B55A-38CC-5E8C-D30C-641AA0B0B1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7FAB0F-54DE-B3B7-0481-5F997DFB7FF2}"/>
              </a:ext>
            </a:extLst>
          </p:cNvPr>
          <p:cNvSpPr>
            <a:spLocks noGrp="1"/>
          </p:cNvSpPr>
          <p:nvPr>
            <p:ph type="sldNum" sz="quarter" idx="5"/>
          </p:nvPr>
        </p:nvSpPr>
        <p:spPr/>
        <p:txBody>
          <a:bodyPr/>
          <a:lstStyle/>
          <a:p>
            <a:fld id="{85D9B890-3B6E-417C-BD92-47816D5AB620}" type="slidenum">
              <a:rPr lang="en-US" smtClean="0"/>
              <a:pPr/>
              <a:t>60</a:t>
            </a:fld>
            <a:endParaRPr lang="en-US"/>
          </a:p>
        </p:txBody>
      </p:sp>
    </p:spTree>
    <p:extLst>
      <p:ext uri="{BB962C8B-B14F-4D97-AF65-F5344CB8AC3E}">
        <p14:creationId xmlns:p14="http://schemas.microsoft.com/office/powerpoint/2010/main" val="30660138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latin typeface="Arial"/>
                <a:cs typeface="Arial"/>
              </a:rPr>
              <a:t>Describe the basic science and causes of cybersickness (</a:t>
            </a:r>
            <a:r>
              <a:rPr lang="en-US" err="1">
                <a:latin typeface="Arial"/>
                <a:cs typeface="Arial"/>
              </a:rPr>
              <a:t>CyS</a:t>
            </a:r>
            <a:r>
              <a:rPr lang="en-US">
                <a:latin typeface="Arial"/>
                <a:cs typeface="Arial"/>
              </a:rPr>
              <a:t>) </a:t>
            </a:r>
          </a:p>
          <a:p>
            <a:pPr>
              <a:lnSpc>
                <a:spcPct val="90000"/>
              </a:lnSpc>
              <a:spcBef>
                <a:spcPts val="1000"/>
              </a:spcBef>
            </a:pPr>
            <a:r>
              <a:rPr lang="en-US">
                <a:latin typeface="Arial"/>
                <a:cs typeface="Arial"/>
              </a:rPr>
              <a:t>Identify and measure </a:t>
            </a:r>
            <a:r>
              <a:rPr lang="en-US" err="1">
                <a:latin typeface="Arial"/>
                <a:cs typeface="Arial"/>
              </a:rPr>
              <a:t>CyS</a:t>
            </a:r>
            <a:r>
              <a:rPr lang="en-US">
                <a:latin typeface="Arial"/>
                <a:cs typeface="Arial"/>
              </a:rPr>
              <a:t> experienced by users </a:t>
            </a:r>
          </a:p>
          <a:p>
            <a:pPr>
              <a:lnSpc>
                <a:spcPct val="90000"/>
              </a:lnSpc>
              <a:spcBef>
                <a:spcPts val="1000"/>
              </a:spcBef>
            </a:pPr>
            <a:r>
              <a:rPr lang="en-US">
                <a:latin typeface="Arial"/>
                <a:cs typeface="Arial"/>
              </a:rPr>
              <a:t>Express how to design a VE to minimize </a:t>
            </a:r>
            <a:r>
              <a:rPr lang="en-US" err="1">
                <a:latin typeface="Arial"/>
                <a:cs typeface="Arial"/>
              </a:rPr>
              <a:t>CyS</a:t>
            </a:r>
            <a:r>
              <a:rPr lang="en-US">
                <a:latin typeface="Arial"/>
                <a:cs typeface="Arial"/>
              </a:rPr>
              <a:t> effects in users </a:t>
            </a:r>
          </a:p>
          <a:p>
            <a:pPr>
              <a:lnSpc>
                <a:spcPct val="90000"/>
              </a:lnSpc>
              <a:spcBef>
                <a:spcPts val="1000"/>
              </a:spcBef>
            </a:pPr>
            <a:r>
              <a:rPr lang="en-US">
                <a:latin typeface="Arial"/>
                <a:cs typeface="Arial"/>
              </a:rPr>
              <a:t>Use key actions/methods to design curricula which minimize </a:t>
            </a:r>
            <a:r>
              <a:rPr lang="en-US" err="1">
                <a:latin typeface="Arial"/>
                <a:cs typeface="Arial"/>
              </a:rPr>
              <a:t>CyS</a:t>
            </a:r>
            <a:r>
              <a:rPr lang="en-US">
                <a:latin typeface="Arial"/>
                <a:cs typeface="Arial"/>
              </a:rPr>
              <a:t> </a:t>
            </a:r>
          </a:p>
          <a:p>
            <a:pPr>
              <a:lnSpc>
                <a:spcPct val="90000"/>
              </a:lnSpc>
              <a:spcBef>
                <a:spcPts val="1000"/>
              </a:spcBef>
            </a:pPr>
            <a:r>
              <a:rPr lang="en-US">
                <a:latin typeface="Arial"/>
                <a:cs typeface="Arial"/>
              </a:rPr>
              <a:t>Apply protocols to minimize the </a:t>
            </a:r>
            <a:r>
              <a:rPr lang="en-US" err="1">
                <a:latin typeface="Arial"/>
                <a:cs typeface="Arial"/>
              </a:rPr>
              <a:t>CyS</a:t>
            </a:r>
            <a:r>
              <a:rPr lang="en-US">
                <a:latin typeface="Arial"/>
                <a:cs typeface="Arial"/>
              </a:rPr>
              <a:t> impact of a virtual environment (VE)</a:t>
            </a:r>
          </a:p>
          <a:p>
            <a:endParaRPr lang="en-US">
              <a:cs typeface="Arial"/>
            </a:endParaRPr>
          </a:p>
        </p:txBody>
      </p:sp>
      <p:sp>
        <p:nvSpPr>
          <p:cNvPr id="4" name="Slide Number Placeholder 3"/>
          <p:cNvSpPr>
            <a:spLocks noGrp="1"/>
          </p:cNvSpPr>
          <p:nvPr>
            <p:ph type="sldNum" sz="quarter" idx="10"/>
          </p:nvPr>
        </p:nvSpPr>
        <p:spPr/>
        <p:txBody>
          <a:bodyPr/>
          <a:lstStyle/>
          <a:p>
            <a:fld id="{0C8A6ED3-41B2-4551-BEDC-51EC14C5734B}" type="slidenum">
              <a:rPr lang="en-CA" smtClean="0"/>
              <a:t>61</a:t>
            </a:fld>
            <a:endParaRPr lang="en-CA"/>
          </a:p>
        </p:txBody>
      </p:sp>
    </p:spTree>
    <p:extLst>
      <p:ext uri="{BB962C8B-B14F-4D97-AF65-F5344CB8AC3E}">
        <p14:creationId xmlns:p14="http://schemas.microsoft.com/office/powerpoint/2010/main" val="6160256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91290-4A4E-AB93-B068-5FB5CE25B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28F99-786F-91B3-5597-F2D2D5BD5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7A77D-DCAF-E191-BF21-2F86A148794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6618660-9313-8F81-281E-27BE55B32333}"/>
              </a:ext>
            </a:extLst>
          </p:cNvPr>
          <p:cNvSpPr>
            <a:spLocks noGrp="1"/>
          </p:cNvSpPr>
          <p:nvPr>
            <p:ph type="sldNum" sz="quarter" idx="10"/>
          </p:nvPr>
        </p:nvSpPr>
        <p:spPr/>
        <p:txBody>
          <a:bodyPr/>
          <a:lstStyle/>
          <a:p>
            <a:fld id="{85D9B890-3B6E-417C-BD92-47816D5AB620}" type="slidenum">
              <a:rPr lang="en-US" smtClean="0"/>
              <a:pPr/>
              <a:t>62</a:t>
            </a:fld>
            <a:endParaRPr lang="en-US"/>
          </a:p>
        </p:txBody>
      </p:sp>
    </p:spTree>
    <p:extLst>
      <p:ext uri="{BB962C8B-B14F-4D97-AF65-F5344CB8AC3E}">
        <p14:creationId xmlns:p14="http://schemas.microsoft.com/office/powerpoint/2010/main" val="6872965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596D6-C15F-5F95-3829-D21FCE4B71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0C9A0-AA62-A184-63D4-34507BC039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17CB4-5556-B2C8-9903-9D248DB04EB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E8CF75B-8737-A831-D454-E652F74A1C23}"/>
              </a:ext>
            </a:extLst>
          </p:cNvPr>
          <p:cNvSpPr>
            <a:spLocks noGrp="1"/>
          </p:cNvSpPr>
          <p:nvPr>
            <p:ph type="sldNum" sz="quarter" idx="10"/>
          </p:nvPr>
        </p:nvSpPr>
        <p:spPr/>
        <p:txBody>
          <a:bodyPr/>
          <a:lstStyle/>
          <a:p>
            <a:fld id="{85D9B890-3B6E-417C-BD92-47816D5AB620}" type="slidenum">
              <a:rPr lang="en-US" smtClean="0"/>
              <a:pPr/>
              <a:t>63</a:t>
            </a:fld>
            <a:endParaRPr lang="en-US"/>
          </a:p>
        </p:txBody>
      </p:sp>
    </p:spTree>
    <p:extLst>
      <p:ext uri="{BB962C8B-B14F-4D97-AF65-F5344CB8AC3E}">
        <p14:creationId xmlns:p14="http://schemas.microsoft.com/office/powerpoint/2010/main" val="436345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Little intro with numbers: 1% highly underestimating the actual number of VR sickness (70%), but the lowest number that can be found in the literature. Taking this conservative number to get to the last number (1.7 mil) to show that even with this low number MS in VR is a huge issue</a:t>
            </a:r>
            <a:endParaRPr lang="en-CA"/>
          </a:p>
        </p:txBody>
      </p:sp>
      <p:sp>
        <p:nvSpPr>
          <p:cNvPr id="4" name="Slide Number Placeholder 3"/>
          <p:cNvSpPr>
            <a:spLocks noGrp="1"/>
          </p:cNvSpPr>
          <p:nvPr>
            <p:ph type="sldNum" sz="quarter" idx="5"/>
          </p:nvPr>
        </p:nvSpPr>
        <p:spPr/>
        <p:txBody>
          <a:bodyPr/>
          <a:lstStyle/>
          <a:p>
            <a:fld id="{0C8A6ED3-41B2-4551-BEDC-51EC14C5734B}" type="slidenum">
              <a:rPr lang="en-CA" smtClean="0"/>
              <a:t>6</a:t>
            </a:fld>
            <a:endParaRPr lang="en-CA"/>
          </a:p>
        </p:txBody>
      </p:sp>
    </p:spTree>
    <p:extLst>
      <p:ext uri="{BB962C8B-B14F-4D97-AF65-F5344CB8AC3E}">
        <p14:creationId xmlns:p14="http://schemas.microsoft.com/office/powerpoint/2010/main" val="3842904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Perry – 0</a:t>
            </a:r>
          </a:p>
          <a:p>
            <a:endParaRPr lang="en-US"/>
          </a:p>
          <a:p>
            <a:r>
              <a:rPr lang="en-US"/>
              <a:t>NEED TO REHEARSE THIS ONE.</a:t>
            </a:r>
          </a:p>
          <a:p>
            <a:endParaRPr lang="en-US"/>
          </a:p>
          <a:p>
            <a:r>
              <a:rPr lang="en-US"/>
              <a:t>It’s used for </a:t>
            </a:r>
          </a:p>
          <a:p>
            <a:endParaRPr lang="en-US"/>
          </a:p>
          <a:p>
            <a:pPr marL="285750" indent="-285750">
              <a:buFont typeface="Arial" panose="020B0604020202020204" pitchFamily="34" charset="0"/>
              <a:buChar char="•"/>
            </a:pPr>
            <a:r>
              <a:rPr lang="en-US"/>
              <a:t>parachuting training…</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pilot training by the USAF</a:t>
            </a:r>
          </a:p>
          <a:p>
            <a:pPr marL="285750" indent="-285750">
              <a:buFont typeface="Arial" panose="020B0604020202020204" pitchFamily="34" charset="0"/>
              <a:buChar char="•"/>
            </a:pPr>
            <a:r>
              <a:rPr lang="en-US"/>
              <a:t>Army for a wide range of training</a:t>
            </a:r>
          </a:p>
          <a:p>
            <a:pPr marL="285750" indent="-285750">
              <a:buFont typeface="Arial" panose="020B0604020202020204" pitchFamily="34" charset="0"/>
              <a:buChar char="•"/>
            </a:pPr>
            <a:r>
              <a:rPr lang="en-US"/>
              <a:t>By more and more companies both domestic and international</a:t>
            </a:r>
          </a:p>
          <a:p>
            <a:pPr marL="285750" indent="-285750">
              <a:buFont typeface="Arial" panose="020B0604020202020204" pitchFamily="34" charset="0"/>
              <a:buChar char="•"/>
            </a:pPr>
            <a:r>
              <a:rPr lang="en-US"/>
              <a:t>And what got us interested, the Navy for very basic training.</a:t>
            </a:r>
          </a:p>
          <a:p>
            <a:pPr marL="0" indent="0">
              <a:buFont typeface="Arial" panose="020B0604020202020204" pitchFamily="34" charset="0"/>
              <a:buNone/>
            </a:pPr>
            <a:endParaRPr lang="en-US"/>
          </a:p>
          <a:p>
            <a:pPr marL="0" indent="0">
              <a:buFont typeface="Arial" panose="020B0604020202020204" pitchFamily="34" charset="0"/>
              <a:buNone/>
            </a:pPr>
            <a:r>
              <a:rPr lang="en-US"/>
              <a:t>And beyond, training it’s also being implemented more for operational uses such as mission planning, visualization, even maintenance.</a:t>
            </a:r>
          </a:p>
          <a:p>
            <a:pPr marL="0" indent="0">
              <a:buFont typeface="Arial" panose="020B0604020202020204" pitchFamily="34" charset="0"/>
              <a:buNone/>
            </a:pPr>
            <a:endParaRPr lang="en-US"/>
          </a:p>
          <a:p>
            <a:pPr marL="0" indent="0">
              <a:buFont typeface="Arial" panose="020B0604020202020204" pitchFamily="34" charset="0"/>
              <a:buNone/>
            </a:pPr>
            <a:r>
              <a:rPr lang="en-US"/>
              <a:t>If you don’t believe me, when you walk the floor this week, see how many different booths have HMDs or simulators.</a:t>
            </a:r>
          </a:p>
          <a:p>
            <a:pPr marL="0" indent="0">
              <a:buFont typeface="Arial" panose="020B0604020202020204" pitchFamily="34" charset="0"/>
              <a:buNone/>
            </a:pPr>
            <a:endParaRPr lang="en-US"/>
          </a:p>
          <a:p>
            <a:pPr marL="0" indent="0">
              <a:buFont typeface="Arial" panose="020B0604020202020204" pitchFamily="34" charset="0"/>
              <a:buNone/>
            </a:pPr>
            <a:r>
              <a:rPr lang="en-US"/>
              <a:t>[CLICK]</a:t>
            </a:r>
          </a:p>
          <a:p>
            <a:endParaRPr lang="en-US"/>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a:p>
        </p:txBody>
      </p:sp>
    </p:spTree>
    <p:extLst>
      <p:ext uri="{BB962C8B-B14F-4D97-AF65-F5344CB8AC3E}">
        <p14:creationId xmlns:p14="http://schemas.microsoft.com/office/powerpoint/2010/main" val="2311180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1557A-09B0-EBD8-B65B-D1B32E4AE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04C73D-DF54-AE1C-7AFC-15801A030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F248FA-34BD-43AD-3075-A23831B5CA48}"/>
              </a:ext>
            </a:extLst>
          </p:cNvPr>
          <p:cNvSpPr>
            <a:spLocks noGrp="1"/>
          </p:cNvSpPr>
          <p:nvPr>
            <p:ph type="body" idx="1"/>
          </p:nvPr>
        </p:nvSpPr>
        <p:spPr/>
        <p:txBody>
          <a:bodyPr/>
          <a:lstStyle/>
          <a:p>
            <a:r>
              <a:rPr lang="en-US"/>
              <a:t>Perry – 1.5</a:t>
            </a:r>
          </a:p>
          <a:p>
            <a:endParaRPr lang="en-US"/>
          </a:p>
          <a:p>
            <a:r>
              <a:rPr lang="en-US"/>
              <a:t>But if the military is using this far more than in the past, shouldn’t it fully understand any potential issues with it?</a:t>
            </a:r>
          </a:p>
          <a:p>
            <a:endParaRPr lang="en-US"/>
          </a:p>
          <a:p>
            <a:r>
              <a:rPr lang="en-US"/>
              <a:t>If we’re putting Soldiers/Sailors/Airmen/Marines into these systems, we owe it to them that the systems are safe and aren’t causing issues for them.</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Because,  despite that claims of many of those building the latest and greatest head-worn systems, technology is unlikely to completely eliminate </a:t>
            </a:r>
            <a:r>
              <a:rPr lang="en-US" err="1"/>
              <a:t>CyS</a:t>
            </a:r>
            <a:r>
              <a:rPr lang="en-US"/>
              <a:t>. Claire will show you in a few minutes that the causes of </a:t>
            </a:r>
            <a:r>
              <a:rPr lang="en-US" err="1"/>
              <a:t>CyS</a:t>
            </a:r>
            <a:r>
              <a:rPr lang="en-US"/>
              <a:t> are not necessarily a hardware problem or a software problem, but primarily a wetware problem, i.e., .a human issue, that new technology is unlikely to eliminate for quite a while.</a:t>
            </a:r>
          </a:p>
          <a:p>
            <a:endParaRPr lang="en-US"/>
          </a:p>
          <a:p>
            <a:r>
              <a:rPr lang="en-US"/>
              <a:t>Also, we need to better understand the effects of  </a:t>
            </a:r>
            <a:r>
              <a:rPr lang="en-US" err="1"/>
              <a:t>CyS</a:t>
            </a:r>
            <a:r>
              <a:rPr lang="en-US"/>
              <a:t> upon this VE-based learning paradigm. Think about many of the symptoms of </a:t>
            </a:r>
            <a:r>
              <a:rPr lang="en-US" err="1"/>
              <a:t>cybersickness</a:t>
            </a:r>
            <a:r>
              <a:rPr lang="en-US"/>
              <a:t> when in an environment</a:t>
            </a:r>
          </a:p>
          <a:p>
            <a:endParaRPr lang="en-US"/>
          </a:p>
          <a:p>
            <a:pPr marL="285750" lvl="0" indent="-285750">
              <a:buFont typeface="Arial" panose="020B0604020202020204" pitchFamily="34" charset="0"/>
              <a:buChar char="•"/>
            </a:pPr>
            <a:r>
              <a:rPr lang="en-AU">
                <a:latin typeface="Arial"/>
                <a:cs typeface="Arial"/>
              </a:rPr>
              <a:t>Headache   	Dizziness 		Eye strain 	Vertigo 	Nausea 	Malaise 		Blurred vision	</a:t>
            </a:r>
          </a:p>
          <a:p>
            <a:pPr marL="0" lvl="0" indent="0">
              <a:buFont typeface="Arial" panose="020B0604020202020204" pitchFamily="34" charset="0"/>
              <a:buNone/>
            </a:pPr>
            <a:endParaRPr lang="en-AU">
              <a:latin typeface="Arial"/>
              <a:cs typeface="Arial"/>
            </a:endParaRPr>
          </a:p>
          <a:p>
            <a:pPr marL="0" lvl="0" indent="0">
              <a:buFont typeface="Arial" panose="020B0604020202020204" pitchFamily="34" charset="0"/>
              <a:buNone/>
            </a:pPr>
            <a:r>
              <a:rPr lang="en-AU">
                <a:latin typeface="Arial"/>
                <a:cs typeface="Arial"/>
              </a:rPr>
              <a:t>And think about how well you would learn from a lecture or perform when you’re suffering from some or all of these symptoms. I’m not going to ask for a show of hands, but did anyone ever show up to an eight o’clock class hungover from the night before?</a:t>
            </a:r>
          </a:p>
          <a:p>
            <a:pPr marL="0" lvl="0" indent="0">
              <a:buFont typeface="Arial" panose="020B0604020202020204" pitchFamily="34" charset="0"/>
              <a:buNone/>
            </a:pPr>
            <a:endParaRPr lang="en-AU">
              <a:latin typeface="Arial"/>
              <a:cs typeface="Arial"/>
            </a:endParaRPr>
          </a:p>
          <a:p>
            <a:pPr marL="0" lvl="0" indent="0">
              <a:buFont typeface="Arial" panose="020B0604020202020204" pitchFamily="34" charset="0"/>
              <a:buNone/>
            </a:pPr>
            <a:r>
              <a:rPr lang="en-AU">
                <a:latin typeface="Arial"/>
                <a:cs typeface="Arial"/>
              </a:rPr>
              <a:t>A quick personal anecdote: when I was a midshipman, we went to Pensacola for a week of aviation familiarization where we got to fly in T-34s. . (BTW, this was one month after Top Gun came out, so you can imagine what we were thinking walking around in flight suits.) I was smart enough not to go out the night before flying, but two nights before the flight, we all went out late. The next morning, I was suffering from </a:t>
            </a:r>
            <a:r>
              <a:rPr lang="en-AU" err="1">
                <a:latin typeface="Arial"/>
                <a:cs typeface="Arial"/>
              </a:rPr>
              <a:t>CyS</a:t>
            </a:r>
            <a:r>
              <a:rPr lang="en-AU">
                <a:latin typeface="Arial"/>
                <a:cs typeface="Arial"/>
              </a:rPr>
              <a:t> symptoms, and not paying attention to the class. I remember suddenly realizing that the subject being covered, although unlikely to be needed, would be extremely important to know if it was needed. The subject was “How to bail out of a T-34.” But even after realizing that, I don’t think I got very much out of the lecture. Luckily, my T-34 remained airborne.</a:t>
            </a:r>
          </a:p>
          <a:p>
            <a:pPr marL="0" lvl="0" indent="0">
              <a:buFont typeface="Arial" panose="020B0604020202020204" pitchFamily="34" charset="0"/>
              <a:buNone/>
            </a:pPr>
            <a:endParaRPr lang="en-AU">
              <a:latin typeface="Arial"/>
              <a:cs typeface="Arial"/>
            </a:endParaRPr>
          </a:p>
          <a:p>
            <a:pPr marL="0" lvl="0" indent="0">
              <a:buFont typeface="Arial" panose="020B0604020202020204" pitchFamily="34" charset="0"/>
              <a:buNone/>
            </a:pPr>
            <a:r>
              <a:rPr lang="en-AU">
                <a:latin typeface="Arial"/>
                <a:cs typeface="Arial"/>
              </a:rPr>
              <a:t>So, imagine users trying to learn in a VE while battling symptoms that mimic a hangover.</a:t>
            </a:r>
          </a:p>
          <a:p>
            <a:pPr marL="0" lvl="0" indent="0">
              <a:buFont typeface="Arial" panose="020B0604020202020204" pitchFamily="34" charset="0"/>
              <a:buNone/>
            </a:pPr>
            <a:endParaRPr lang="en-AU">
              <a:latin typeface="Arial"/>
              <a:cs typeface="Arial"/>
            </a:endParaRPr>
          </a:p>
          <a:p>
            <a:pPr marL="0" lvl="0" indent="0">
              <a:buFont typeface="Arial" panose="020B0604020202020204" pitchFamily="34" charset="0"/>
              <a:buNone/>
            </a:pPr>
            <a:r>
              <a:rPr lang="en-AU">
                <a:latin typeface="Arial"/>
                <a:cs typeface="Arial"/>
              </a:rPr>
              <a:t>Likewise, imagine utilizing an HMD for training in a morning class and then trying to learn in the afternoon when you are suffering from the post-exposure symptoms of </a:t>
            </a:r>
          </a:p>
          <a:p>
            <a:pPr marL="0" lvl="0" indent="0">
              <a:buFont typeface="Arial" panose="020B0604020202020204" pitchFamily="34" charset="0"/>
              <a:buNone/>
            </a:pPr>
            <a:endParaRPr lang="en-AU">
              <a:latin typeface="Arial"/>
              <a:cs typeface="Arial"/>
            </a:endParaRPr>
          </a:p>
          <a:p>
            <a:pPr marL="0" lvl="0" indent="0">
              <a:buFont typeface="Arial" panose="020B0604020202020204" pitchFamily="34" charset="0"/>
              <a:buNone/>
            </a:pPr>
            <a:r>
              <a:rPr lang="en-AU">
                <a:latin typeface="Arial"/>
                <a:cs typeface="Arial"/>
              </a:rPr>
              <a:t>Ataxia (the clumsy movements that affect walking, balance, speech, swallowing, and eye movements.), </a:t>
            </a:r>
          </a:p>
          <a:p>
            <a:pPr marL="0" lvl="0" indent="0">
              <a:buFont typeface="Arial" panose="020B0604020202020204" pitchFamily="34" charset="0"/>
              <a:buNone/>
            </a:pPr>
            <a:endParaRPr lang="en-AU">
              <a:latin typeface="Arial"/>
              <a:cs typeface="Arial"/>
            </a:endParaRPr>
          </a:p>
          <a:p>
            <a:pPr marL="0" lvl="0" indent="0">
              <a:buFont typeface="Arial" panose="020B0604020202020204" pitchFamily="34" charset="0"/>
              <a:buNone/>
            </a:pPr>
            <a:r>
              <a:rPr lang="en-AU" err="1">
                <a:latin typeface="Arial"/>
                <a:cs typeface="Arial"/>
              </a:rPr>
              <a:t>Sopite</a:t>
            </a:r>
            <a:r>
              <a:rPr lang="en-AU">
                <a:latin typeface="Arial"/>
                <a:cs typeface="Arial"/>
              </a:rPr>
              <a:t> syndrome (Drowsiness, Fatigue, Mood changes, Apathy, Depression, Lethargy, Irritability, Malaise, and Impaired concentration), Visual disturbances/blurred vision</a:t>
            </a:r>
          </a:p>
          <a:p>
            <a:pPr marL="0" lvl="0" indent="0">
              <a:buFont typeface="Arial" panose="020B0604020202020204" pitchFamily="34" charset="0"/>
              <a:buNone/>
            </a:pPr>
            <a:endParaRPr lang="en-AU">
              <a:latin typeface="Arial"/>
              <a:cs typeface="Arial"/>
            </a:endParaRPr>
          </a:p>
          <a:p>
            <a:pPr marL="0" lvl="0" indent="0">
              <a:buFont typeface="Arial" panose="020B0604020202020204" pitchFamily="34" charset="0"/>
              <a:buNone/>
            </a:pPr>
            <a:r>
              <a:rPr lang="en-AU">
                <a:latin typeface="Arial"/>
                <a:cs typeface="Arial"/>
              </a:rPr>
              <a:t>So VEs can be implemented to improve training effectiveness, but </a:t>
            </a:r>
            <a:r>
              <a:rPr lang="en-AU" err="1">
                <a:latin typeface="Arial"/>
                <a:cs typeface="Arial"/>
              </a:rPr>
              <a:t>CyS</a:t>
            </a:r>
            <a:r>
              <a:rPr lang="en-AU">
                <a:latin typeface="Arial"/>
                <a:cs typeface="Arial"/>
              </a:rPr>
              <a:t> might make it impossible to learn effectively in them.</a:t>
            </a:r>
          </a:p>
          <a:p>
            <a:pPr marL="171450" indent="-171450">
              <a:buFontTx/>
              <a:buChar char="-"/>
            </a:pPr>
            <a:endParaRPr lang="en-CA"/>
          </a:p>
        </p:txBody>
      </p:sp>
      <p:sp>
        <p:nvSpPr>
          <p:cNvPr id="4" name="Slide Number Placeholder 3">
            <a:extLst>
              <a:ext uri="{FF2B5EF4-FFF2-40B4-BE49-F238E27FC236}">
                <a16:creationId xmlns:a16="http://schemas.microsoft.com/office/drawing/2014/main" id="{4889835F-D6F4-5EC7-776F-0CC72153B703}"/>
              </a:ext>
            </a:extLst>
          </p:cNvPr>
          <p:cNvSpPr>
            <a:spLocks noGrp="1"/>
          </p:cNvSpPr>
          <p:nvPr>
            <p:ph type="sldNum" sz="quarter" idx="5"/>
          </p:nvPr>
        </p:nvSpPr>
        <p:spPr/>
        <p:txBody>
          <a:bodyPr/>
          <a:lstStyle/>
          <a:p>
            <a:fld id="{0C8A6ED3-41B2-4551-BEDC-51EC14C5734B}" type="slidenum">
              <a:rPr lang="en-CA" smtClean="0"/>
              <a:t>9</a:t>
            </a:fld>
            <a:endParaRPr lang="en-CA"/>
          </a:p>
        </p:txBody>
      </p:sp>
    </p:spTree>
    <p:extLst>
      <p:ext uri="{BB962C8B-B14F-4D97-AF65-F5344CB8AC3E}">
        <p14:creationId xmlns:p14="http://schemas.microsoft.com/office/powerpoint/2010/main" val="3790910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OBJECTIVES</a:t>
            </a:r>
          </a:p>
        </p:txBody>
      </p:sp>
      <p:sp>
        <p:nvSpPr>
          <p:cNvPr id="4" name="Slide Number Placeholder 3"/>
          <p:cNvSpPr>
            <a:spLocks noGrp="1"/>
          </p:cNvSpPr>
          <p:nvPr>
            <p:ph type="sldNum" sz="quarter" idx="10"/>
          </p:nvPr>
        </p:nvSpPr>
        <p:spPr/>
        <p:txBody>
          <a:bodyPr/>
          <a:lstStyle/>
          <a:p>
            <a:fld id="{0C8A6ED3-41B2-4551-BEDC-51EC14C5734B}" type="slidenum">
              <a:rPr lang="en-CA" smtClean="0"/>
              <a:t>10</a:t>
            </a:fld>
            <a:endParaRPr lang="en-CA"/>
          </a:p>
        </p:txBody>
      </p:sp>
    </p:spTree>
    <p:extLst>
      <p:ext uri="{BB962C8B-B14F-4D97-AF65-F5344CB8AC3E}">
        <p14:creationId xmlns:p14="http://schemas.microsoft.com/office/powerpoint/2010/main" val="4218649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70521"/>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srcRect/>
          <a:stretch/>
        </p:blipFill>
        <p:spPr>
          <a:xfrm>
            <a:off x="0" y="-16800"/>
            <a:ext cx="12207240" cy="1368171"/>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5" name="Slide Number Placeholder 2">
            <a:extLst>
              <a:ext uri="{FF2B5EF4-FFF2-40B4-BE49-F238E27FC236}">
                <a16:creationId xmlns:a16="http://schemas.microsoft.com/office/drawing/2014/main" id="{631C4A64-F7DE-C30E-7A5A-32344B55B296}"/>
              </a:ext>
            </a:extLst>
          </p:cNvPr>
          <p:cNvSpPr>
            <a:spLocks noGrp="1"/>
          </p:cNvSpPr>
          <p:nvPr>
            <p:ph type="sldNum" sz="quarter" idx="10"/>
          </p:nvPr>
        </p:nvSpPr>
        <p:spPr>
          <a:xfrm>
            <a:off x="10893288" y="6477001"/>
            <a:ext cx="821634" cy="340935"/>
          </a:xfrm>
        </p:spPr>
        <p:txBody>
          <a:body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lain IITSEC">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43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867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38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3DFBF3-00B1-4393-99AC-4824989DE2CA}" type="datetimeFigureOut">
              <a:rPr lang="en-CA" smtClean="0"/>
              <a:t>2025-10-06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F95605F-B9C8-4FD7-A273-477FF4A80899}" type="slidenum">
              <a:rPr lang="en-CA" smtClean="0"/>
              <a:t>‹#›</a:t>
            </a:fld>
            <a:endParaRPr lang="en-CA"/>
          </a:p>
        </p:txBody>
      </p:sp>
    </p:spTree>
    <p:extLst>
      <p:ext uri="{BB962C8B-B14F-4D97-AF65-F5344CB8AC3E}">
        <p14:creationId xmlns:p14="http://schemas.microsoft.com/office/powerpoint/2010/main" val="1582354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9"/>
          <a:srcRect l="208" r="208"/>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9" r:id="rId5"/>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2"/>
          <p:cNvSpPr>
            <a:spLocks noChangeArrowheads="1"/>
          </p:cNvSpPr>
          <p:nvPr userDrawn="1"/>
        </p:nvSpPr>
        <p:spPr bwMode="auto">
          <a:xfrm>
            <a:off x="0" y="0"/>
            <a:ext cx="12192000" cy="6858000"/>
          </a:xfrm>
          <a:prstGeom prst="rect">
            <a:avLst/>
          </a:prstGeom>
          <a:solidFill>
            <a:schemeClr val="tx2">
              <a:lumMod val="50000"/>
            </a:schemeClr>
          </a:solidFill>
          <a:ln w="38100" cmpd="sng" algn="ctr">
            <a:solidFill>
              <a:schemeClr val="tx1">
                <a:lumMod val="85000"/>
                <a:lumOff val="15000"/>
              </a:schemeClr>
            </a:solidFill>
            <a:miter lim="800000"/>
            <a:headEnd/>
            <a:tailEnd/>
          </a:ln>
        </p:spPr>
        <p:txBody>
          <a:bodyPr wrap="none" lIns="122748" tIns="61375" rIns="122748" bIns="61375" anchor="ctr"/>
          <a:lstStyle/>
          <a:p>
            <a:endParaRPr lang="en-US" sz="2400">
              <a:solidFill>
                <a:schemeClr val="tx2">
                  <a:lumMod val="50000"/>
                </a:schemeClr>
              </a:solidFill>
            </a:endParaRPr>
          </a:p>
        </p:txBody>
      </p:sp>
    </p:spTree>
    <p:extLst>
      <p:ext uri="{BB962C8B-B14F-4D97-AF65-F5344CB8AC3E}">
        <p14:creationId xmlns:p14="http://schemas.microsoft.com/office/powerpoint/2010/main" val="13500863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xStyles>
    <p:titleStyle>
      <a:lvl1pPr algn="ctr" defTabSz="550333" rtl="0" eaLnBrk="1" latinLnBrk="0" hangingPunct="1">
        <a:spcBef>
          <a:spcPct val="0"/>
        </a:spcBef>
        <a:buNone/>
        <a:defRPr sz="5333" kern="1200">
          <a:solidFill>
            <a:schemeClr val="tx1"/>
          </a:solidFill>
          <a:latin typeface="+mj-lt"/>
          <a:ea typeface="+mj-ea"/>
          <a:cs typeface="+mj-cs"/>
        </a:defRPr>
      </a:lvl1pPr>
    </p:titleStyle>
    <p:bodyStyle>
      <a:lvl1pPr marL="412750" indent="-412750" algn="l" defTabSz="550333" rtl="0" eaLnBrk="1" latinLnBrk="0" hangingPunct="1">
        <a:spcBef>
          <a:spcPct val="20000"/>
        </a:spcBef>
        <a:buFont typeface="Arial"/>
        <a:buChar char="•"/>
        <a:defRPr sz="3867" kern="1200">
          <a:solidFill>
            <a:schemeClr val="tx1"/>
          </a:solidFill>
          <a:latin typeface="+mn-lt"/>
          <a:ea typeface="+mn-ea"/>
          <a:cs typeface="+mn-cs"/>
        </a:defRPr>
      </a:lvl1pPr>
      <a:lvl2pPr marL="894291" indent="-343958" algn="l" defTabSz="550333" rtl="0" eaLnBrk="1" latinLnBrk="0" hangingPunct="1">
        <a:spcBef>
          <a:spcPct val="20000"/>
        </a:spcBef>
        <a:buFont typeface="Arial"/>
        <a:buChar char="–"/>
        <a:defRPr sz="3333" kern="1200">
          <a:solidFill>
            <a:schemeClr val="tx1"/>
          </a:solidFill>
          <a:latin typeface="+mn-lt"/>
          <a:ea typeface="+mn-ea"/>
          <a:cs typeface="+mn-cs"/>
        </a:defRPr>
      </a:lvl2pPr>
      <a:lvl3pPr marL="1375832" indent="-275166" algn="l" defTabSz="550333" rtl="0" eaLnBrk="1" latinLnBrk="0" hangingPunct="1">
        <a:spcBef>
          <a:spcPct val="20000"/>
        </a:spcBef>
        <a:buFont typeface="Arial"/>
        <a:buChar char="•"/>
        <a:defRPr sz="2933" kern="1200">
          <a:solidFill>
            <a:schemeClr val="tx1"/>
          </a:solidFill>
          <a:latin typeface="+mn-lt"/>
          <a:ea typeface="+mn-ea"/>
          <a:cs typeface="+mn-cs"/>
        </a:defRPr>
      </a:lvl3pPr>
      <a:lvl4pPr marL="1926167" indent="-275166" algn="l" defTabSz="550333" rtl="0" eaLnBrk="1" latinLnBrk="0" hangingPunct="1">
        <a:spcBef>
          <a:spcPct val="20000"/>
        </a:spcBef>
        <a:buFont typeface="Arial"/>
        <a:buChar char="–"/>
        <a:defRPr sz="2400" kern="1200">
          <a:solidFill>
            <a:schemeClr val="tx1"/>
          </a:solidFill>
          <a:latin typeface="+mn-lt"/>
          <a:ea typeface="+mn-ea"/>
          <a:cs typeface="+mn-cs"/>
        </a:defRPr>
      </a:lvl4pPr>
      <a:lvl5pPr marL="2476499" indent="-275166" algn="l" defTabSz="550333" rtl="0" eaLnBrk="1" latinLnBrk="0" hangingPunct="1">
        <a:spcBef>
          <a:spcPct val="20000"/>
        </a:spcBef>
        <a:buFont typeface="Arial"/>
        <a:buChar char="»"/>
        <a:defRPr sz="2400" kern="1200">
          <a:solidFill>
            <a:schemeClr val="tx1"/>
          </a:solidFill>
          <a:latin typeface="+mn-lt"/>
          <a:ea typeface="+mn-ea"/>
          <a:cs typeface="+mn-cs"/>
        </a:defRPr>
      </a:lvl5pPr>
      <a:lvl6pPr marL="3026832" indent="-275166" algn="l" defTabSz="550333" rtl="0" eaLnBrk="1" latinLnBrk="0" hangingPunct="1">
        <a:spcBef>
          <a:spcPct val="20000"/>
        </a:spcBef>
        <a:buFont typeface="Arial"/>
        <a:buChar char="•"/>
        <a:defRPr sz="2400" kern="1200">
          <a:solidFill>
            <a:schemeClr val="tx1"/>
          </a:solidFill>
          <a:latin typeface="+mn-lt"/>
          <a:ea typeface="+mn-ea"/>
          <a:cs typeface="+mn-cs"/>
        </a:defRPr>
      </a:lvl6pPr>
      <a:lvl7pPr marL="3577165" indent="-275166" algn="l" defTabSz="550333" rtl="0" eaLnBrk="1" latinLnBrk="0" hangingPunct="1">
        <a:spcBef>
          <a:spcPct val="20000"/>
        </a:spcBef>
        <a:buFont typeface="Arial"/>
        <a:buChar char="•"/>
        <a:defRPr sz="2400" kern="1200">
          <a:solidFill>
            <a:schemeClr val="tx1"/>
          </a:solidFill>
          <a:latin typeface="+mn-lt"/>
          <a:ea typeface="+mn-ea"/>
          <a:cs typeface="+mn-cs"/>
        </a:defRPr>
      </a:lvl7pPr>
      <a:lvl8pPr marL="4127498" indent="-275166" algn="l" defTabSz="550333" rtl="0" eaLnBrk="1" latinLnBrk="0" hangingPunct="1">
        <a:spcBef>
          <a:spcPct val="20000"/>
        </a:spcBef>
        <a:buFont typeface="Arial"/>
        <a:buChar char="•"/>
        <a:defRPr sz="2400" kern="1200">
          <a:solidFill>
            <a:schemeClr val="tx1"/>
          </a:solidFill>
          <a:latin typeface="+mn-lt"/>
          <a:ea typeface="+mn-ea"/>
          <a:cs typeface="+mn-cs"/>
        </a:defRPr>
      </a:lvl8pPr>
      <a:lvl9pPr marL="4677831" indent="-275166" algn="l" defTabSz="55033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50333" rtl="0" eaLnBrk="1" latinLnBrk="0" hangingPunct="1">
        <a:defRPr sz="2133" kern="1200">
          <a:solidFill>
            <a:schemeClr val="tx1"/>
          </a:solidFill>
          <a:latin typeface="+mn-lt"/>
          <a:ea typeface="+mn-ea"/>
          <a:cs typeface="+mn-cs"/>
        </a:defRPr>
      </a:lvl1pPr>
      <a:lvl2pPr marL="550333" algn="l" defTabSz="550333" rtl="0" eaLnBrk="1" latinLnBrk="0" hangingPunct="1">
        <a:defRPr sz="2133" kern="1200">
          <a:solidFill>
            <a:schemeClr val="tx1"/>
          </a:solidFill>
          <a:latin typeface="+mn-lt"/>
          <a:ea typeface="+mn-ea"/>
          <a:cs typeface="+mn-cs"/>
        </a:defRPr>
      </a:lvl2pPr>
      <a:lvl3pPr marL="1100666" algn="l" defTabSz="550333" rtl="0" eaLnBrk="1" latinLnBrk="0" hangingPunct="1">
        <a:defRPr sz="2133" kern="1200">
          <a:solidFill>
            <a:schemeClr val="tx1"/>
          </a:solidFill>
          <a:latin typeface="+mn-lt"/>
          <a:ea typeface="+mn-ea"/>
          <a:cs typeface="+mn-cs"/>
        </a:defRPr>
      </a:lvl3pPr>
      <a:lvl4pPr marL="1650999" algn="l" defTabSz="550333" rtl="0" eaLnBrk="1" latinLnBrk="0" hangingPunct="1">
        <a:defRPr sz="2133" kern="1200">
          <a:solidFill>
            <a:schemeClr val="tx1"/>
          </a:solidFill>
          <a:latin typeface="+mn-lt"/>
          <a:ea typeface="+mn-ea"/>
          <a:cs typeface="+mn-cs"/>
        </a:defRPr>
      </a:lvl4pPr>
      <a:lvl5pPr marL="2201333" algn="l" defTabSz="550333" rtl="0" eaLnBrk="1" latinLnBrk="0" hangingPunct="1">
        <a:defRPr sz="2133" kern="1200">
          <a:solidFill>
            <a:schemeClr val="tx1"/>
          </a:solidFill>
          <a:latin typeface="+mn-lt"/>
          <a:ea typeface="+mn-ea"/>
          <a:cs typeface="+mn-cs"/>
        </a:defRPr>
      </a:lvl5pPr>
      <a:lvl6pPr marL="2751666" algn="l" defTabSz="550333" rtl="0" eaLnBrk="1" latinLnBrk="0" hangingPunct="1">
        <a:defRPr sz="2133" kern="1200">
          <a:solidFill>
            <a:schemeClr val="tx1"/>
          </a:solidFill>
          <a:latin typeface="+mn-lt"/>
          <a:ea typeface="+mn-ea"/>
          <a:cs typeface="+mn-cs"/>
        </a:defRPr>
      </a:lvl6pPr>
      <a:lvl7pPr marL="3301999" algn="l" defTabSz="550333" rtl="0" eaLnBrk="1" latinLnBrk="0" hangingPunct="1">
        <a:defRPr sz="2133" kern="1200">
          <a:solidFill>
            <a:schemeClr val="tx1"/>
          </a:solidFill>
          <a:latin typeface="+mn-lt"/>
          <a:ea typeface="+mn-ea"/>
          <a:cs typeface="+mn-cs"/>
        </a:defRPr>
      </a:lvl7pPr>
      <a:lvl8pPr marL="3852332" algn="l" defTabSz="550333" rtl="0" eaLnBrk="1" latinLnBrk="0" hangingPunct="1">
        <a:defRPr sz="2133" kern="1200">
          <a:solidFill>
            <a:schemeClr val="tx1"/>
          </a:solidFill>
          <a:latin typeface="+mn-lt"/>
          <a:ea typeface="+mn-ea"/>
          <a:cs typeface="+mn-cs"/>
        </a:defRPr>
      </a:lvl8pPr>
      <a:lvl9pPr marL="4402665" algn="l" defTabSz="550333"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hyperlink" Target="https://www.pexels.com/photo/woman-wearing-a-virtual-reality-headset-7887258/?utm_content=attributionCopyText&amp;utm_medium=referral&amp;utm_source=pexels" TargetMode="External"/><Relationship Id="rId4" Type="http://schemas.openxmlformats.org/officeDocument/2006/relationships/hyperlink" Target="https://www.pexels.com/@mikhail-nilov?utm_content=attributionCopyText&amp;utm_medium=referral&amp;utm_source=pexel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pexels.com/fr-fr/photo/homme-moderne-loisir-gadget-7432041/?utm_content=attributionCopyText&amp;utm_medium=referral&amp;utm_source=pexel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hyperlink" Target="Photo%20by%20Tim%20Mossholder:%20https:/www.pexels.com/photo/male-and-female-signage-on-wall-172219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hyperlink" Target="Photo%20by%20Timur%20Weber:%20https:/www.pexels.com/photo/therapist-questioning-a-man-8560217/"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hyperlink" Target="https://unsplash.com/s/photos/music-train?utm_source=unsplash&amp;utm_medium=referral&amp;utm_content=creditCopyText" TargetMode="External"/><Relationship Id="rId4" Type="http://schemas.openxmlformats.org/officeDocument/2006/relationships/hyperlink" Target="https://unsplash.com/@zoltantasi?utm_source=unsplash&amp;utm_medium=referral&amp;utm_content=creditCopyText"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hyperlink" Target="https://doi.org/10.1097/WCO.0000000000000163" TargetMode="External"/><Relationship Id="rId5" Type="http://schemas.openxmlformats.org/officeDocument/2006/relationships/hyperlink" Target="https://doi.org/10.3357/AMHP.5456.2019" TargetMode="External"/><Relationship Id="rId4" Type="http://schemas.openxmlformats.org/officeDocument/2006/relationships/hyperlink" Target="https://doi.org/10.1159/000350185"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4.sv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hyperlink" Target="https://doi.org/10.1080/10447318.2020.1828535" TargetMode="External"/><Relationship Id="rId3" Type="http://schemas.openxmlformats.org/officeDocument/2006/relationships/image" Target="../media/image73.png"/><Relationship Id="rId7" Type="http://schemas.openxmlformats.org/officeDocument/2006/relationships/hyperlink" Target="https://doi.org/10.1007/s10055-024-01007-x"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62.png"/><Relationship Id="rId4" Type="http://schemas.openxmlformats.org/officeDocument/2006/relationships/image" Target="../media/image74.png"/><Relationship Id="rId9" Type="http://schemas.microsoft.com/office/2018/10/relationships/comments" Target="../comments/modernComment_B17_F19B579D.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hyperlink" Target="https://doi.org/10.1080/10447318.2020.1828535" TargetMode="External"/><Relationship Id="rId5" Type="http://schemas.openxmlformats.org/officeDocument/2006/relationships/image" Target="../media/image7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microsoft.com/office/2018/10/relationships/comments" Target="../comments/modernComment_B20_E870F4E0.xml"/><Relationship Id="rId5" Type="http://schemas.openxmlformats.org/officeDocument/2006/relationships/image" Target="../media/image7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microsoft.com/office/2018/10/relationships/comments" Target="../comments/modernComment_B27_DC1D0F14.xml"/><Relationship Id="rId5" Type="http://schemas.openxmlformats.org/officeDocument/2006/relationships/image" Target="../media/image83.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5.xml"/><Relationship Id="rId5" Type="http://schemas.microsoft.com/office/2018/10/relationships/comments" Target="../comments/modernComment_15E_2D812913.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microsoft.com/office/2018/10/relationships/comments" Target="../comments/modernComment_B21_79D80FB5.xml"/><Relationship Id="rId5" Type="http://schemas.openxmlformats.org/officeDocument/2006/relationships/image" Target="../media/image79.png"/><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microsoft.com/office/2018/10/relationships/comments" Target="../comments/modernComment_B26_3B22EBF8.xml"/><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microsoft.com/office/2018/10/relationships/comments" Target="../comments/modernComment_B08_571FF1EE.xml"/><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microsoft.com/office/2018/10/relationships/comments" Target="../comments/modernComment_B1F_160A9720.xml"/><Relationship Id="rId5" Type="http://schemas.openxmlformats.org/officeDocument/2006/relationships/image" Target="../media/image92.png"/><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doi.org/10.1109/ACCESS.2025.3566958"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1109/ACCESS.2025.3566958" TargetMode="External"/><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hyperlink" Target="https://doi.org/10.3389/frvir.2025.1468971" TargetMode="External"/><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microsoft.com/office/2018/10/relationships/comments" Target="../comments/modernComment_B09_E5F5854C.xml"/></Relationships>
</file>

<file path=ppt/slides/_rels/slide5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www.pexels.com/fr-fr/photo/homme-moderne-loisir-gadget-7432041/?utm_content=attributionCopyText&amp;utm_medium=referral&amp;utm_source=pexels" TargetMode="External"/><Relationship Id="rId4" Type="http://schemas.openxmlformats.org/officeDocument/2006/relationships/hyperlink" Target="https://www.pexels.com/fr-fr/@august-de-richelieu?utm_content=attributionCopyText&amp;utm_medium=referral&amp;utm_source=pexel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microsoft.com/office/2018/10/relationships/comments" Target="../comments/modernComment_AD9_908EF55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microsoft.com/office/2018/10/relationships/comments" Target="../comments/modernComment_B24_E1935122.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hyperlink" Target="mailto:nicholas.j.adriaanse.fm@us.navy.mil" TargetMode="External"/><Relationship Id="rId5" Type="http://schemas.openxmlformats.org/officeDocument/2006/relationships/hyperlink" Target="mailto:claire.hughes@designinteractive.net" TargetMode="External"/><Relationship Id="rId4" Type="http://schemas.openxmlformats.org/officeDocument/2006/relationships/hyperlink" Target="mailto:mcdowell@nps.edu"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www.flaticon.com/free-icons/online-class" TargetMode="External"/><Relationship Id="rId13" Type="http://schemas.openxmlformats.org/officeDocument/2006/relationships/hyperlink" Target="https://www.flaticon.com/free-icons/instructor" TargetMode="External"/><Relationship Id="rId3" Type="http://schemas.openxmlformats.org/officeDocument/2006/relationships/notesSlide" Target="../notesSlides/notesSlide55.xml"/><Relationship Id="rId7" Type="http://schemas.openxmlformats.org/officeDocument/2006/relationships/hyperlink" Target="https://www.flaticon.com/free-icons/problem" TargetMode="External"/><Relationship Id="rId12" Type="http://schemas.openxmlformats.org/officeDocument/2006/relationships/hyperlink" Target="https://www.flaticon.com/free-icons/emergency%22" TargetMode="External"/><Relationship Id="rId17" Type="http://schemas.microsoft.com/office/2018/10/relationships/comments" Target="../comments/modernComment_B28_B9288CEA.xml"/><Relationship Id="rId2" Type="http://schemas.openxmlformats.org/officeDocument/2006/relationships/slideLayout" Target="../slideLayouts/slideLayout2.xml"/><Relationship Id="rId16" Type="http://schemas.openxmlformats.org/officeDocument/2006/relationships/hyperlink" Target="https://www.flaticon.com/free-icon/dashboard_11068820?term=results&amp;page=2&amp;position=3&amp;origin=search&amp;related_id=11068820" TargetMode="External"/><Relationship Id="rId1" Type="http://schemas.openxmlformats.org/officeDocument/2006/relationships/tags" Target="../tags/tag7.xml"/><Relationship Id="rId6" Type="http://schemas.openxmlformats.org/officeDocument/2006/relationships/hyperlink" Target="https://www.flaticon.com/free-icon/performance" TargetMode="External"/><Relationship Id="rId11" Type="http://schemas.openxmlformats.org/officeDocument/2006/relationships/hyperlink" Target="https://www.flaticon.com/free-icons/purchase" TargetMode="External"/><Relationship Id="rId5" Type="http://schemas.openxmlformats.org/officeDocument/2006/relationships/hyperlink" Target="https://www.flaticon.com/free-icon/exam" TargetMode="External"/><Relationship Id="rId15" Type="http://schemas.openxmlformats.org/officeDocument/2006/relationships/hyperlink" Target="https://iconduck.com/icons/25968/teleport" TargetMode="External"/><Relationship Id="rId10" Type="http://schemas.openxmlformats.org/officeDocument/2006/relationships/hyperlink" Target="https://www.flaticon.com/free-icons/schedule" TargetMode="External"/><Relationship Id="rId4" Type="http://schemas.openxmlformats.org/officeDocument/2006/relationships/hyperlink" Target="https://www.flaticon.com/free-icons/movement" TargetMode="External"/><Relationship Id="rId9" Type="http://schemas.openxmlformats.org/officeDocument/2006/relationships/hyperlink" Target="https://www.flaticon.com/free-icons/stair" TargetMode="External"/><Relationship Id="rId14" Type="http://schemas.openxmlformats.org/officeDocument/2006/relationships/hyperlink" Target="https://www.flaticon.com/free-icons/parallax"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7.xml"/><Relationship Id="rId7" Type="http://schemas.openxmlformats.org/officeDocument/2006/relationships/image" Target="../media/image17.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www.pexels.com/fr-fr/photo/homme-moderne-loisir-gadget-7432041/?utm_content=attributionCopyText&amp;utm_medium=referral&amp;utm_source=pexe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451946"/>
            <a:ext cx="10449813" cy="1729404"/>
          </a:xfrm>
        </p:spPr>
        <p:txBody>
          <a:bodyPr/>
          <a:lstStyle/>
          <a:p>
            <a:pPr>
              <a:spcBef>
                <a:spcPts val="0"/>
              </a:spcBef>
            </a:pPr>
            <a:r>
              <a:rPr lang="en-US" sz="4000">
                <a:latin typeface="Calibri" panose="020F0502020204030204" pitchFamily="34" charset="0"/>
                <a:ea typeface="Calibri" panose="020F0502020204030204" pitchFamily="34" charset="0"/>
                <a:cs typeface="Calibri" panose="020F0502020204030204" pitchFamily="34" charset="0"/>
              </a:rPr>
              <a:t>Minimizing Cybersickness in the Design, </a:t>
            </a:r>
          </a:p>
          <a:p>
            <a:pPr>
              <a:spcBef>
                <a:spcPts val="0"/>
              </a:spcBef>
            </a:pPr>
            <a:r>
              <a:rPr lang="en-US" sz="4000">
                <a:latin typeface="Calibri" panose="020F0502020204030204" pitchFamily="34" charset="0"/>
                <a:ea typeface="Calibri" panose="020F0502020204030204" pitchFamily="34" charset="0"/>
                <a:cs typeface="Calibri" panose="020F0502020204030204" pitchFamily="34" charset="0"/>
              </a:rPr>
              <a:t>Implementation, and Management of Learning </a:t>
            </a:r>
          </a:p>
          <a:p>
            <a:pPr>
              <a:spcBef>
                <a:spcPts val="0"/>
              </a:spcBef>
            </a:pPr>
            <a:r>
              <a:rPr lang="en-US" sz="4000">
                <a:latin typeface="Calibri" panose="020F0502020204030204" pitchFamily="34" charset="0"/>
                <a:ea typeface="Calibri" panose="020F0502020204030204" pitchFamily="34" charset="0"/>
                <a:cs typeface="Calibri" panose="020F0502020204030204" pitchFamily="34" charset="0"/>
              </a:rPr>
              <a:t>Systems with Virtual Environments</a:t>
            </a:r>
          </a:p>
          <a:p>
            <a:endParaRPr lang="en-US" sz="4000">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9"/>
          <p:cNvSpPr>
            <a:spLocks noGrp="1"/>
          </p:cNvSpPr>
          <p:nvPr>
            <p:ph type="body" sz="quarter" idx="11"/>
          </p:nvPr>
        </p:nvSpPr>
        <p:spPr>
          <a:xfrm>
            <a:off x="1856579" y="3268793"/>
            <a:ext cx="8478838" cy="1588202"/>
          </a:xfrm>
        </p:spPr>
        <p:txBody>
          <a:bodyPr/>
          <a:lstStyle/>
          <a:p>
            <a:pPr eaLnBrk="1" hangingPunct="1"/>
            <a:r>
              <a:rPr lang="en-US">
                <a:latin typeface="Arial Narrow" pitchFamily="34" charset="0"/>
              </a:rPr>
              <a:t>Perry McDowell, </a:t>
            </a:r>
            <a:r>
              <a:rPr lang="en-US" sz="2800">
                <a:latin typeface="Calibri" panose="020F0502020204030204" pitchFamily="34" charset="0"/>
                <a:ea typeface="Calibri" panose="020F0502020204030204" pitchFamily="34" charset="0"/>
                <a:cs typeface="Calibri" panose="020F0502020204030204" pitchFamily="34" charset="0"/>
              </a:rPr>
              <a:t>MOVES</a:t>
            </a:r>
            <a:r>
              <a:rPr lang="en-US">
                <a:latin typeface="Arial Narrow" pitchFamily="34" charset="0"/>
              </a:rPr>
              <a:t> Institute/Naval Postgraduate School </a:t>
            </a:r>
          </a:p>
          <a:p>
            <a:pPr eaLnBrk="1" hangingPunct="1"/>
            <a:r>
              <a:rPr lang="en-US">
                <a:latin typeface="Arial Narrow" pitchFamily="34" charset="0"/>
              </a:rPr>
              <a:t>LCDR Nicholas </a:t>
            </a:r>
            <a:r>
              <a:rPr lang="en-US" err="1">
                <a:latin typeface="Arial Narrow" pitchFamily="34" charset="0"/>
              </a:rPr>
              <a:t>Adriaanse</a:t>
            </a:r>
            <a:r>
              <a:rPr lang="en-US">
                <a:latin typeface="Arial Narrow" pitchFamily="34" charset="0"/>
              </a:rPr>
              <a:t>, RAN, NSWCDD DNA</a:t>
            </a:r>
          </a:p>
          <a:p>
            <a:r>
              <a:rPr lang="en-US"/>
              <a:t>Dr. Bruce Haycock, University Health Network – KITE</a:t>
            </a:r>
          </a:p>
        </p:txBody>
      </p:sp>
      <p:pic>
        <p:nvPicPr>
          <p:cNvPr id="2" name="Picture 1">
            <a:extLst>
              <a:ext uri="{FF2B5EF4-FFF2-40B4-BE49-F238E27FC236}">
                <a16:creationId xmlns:a16="http://schemas.microsoft.com/office/drawing/2014/main" id="{FBC6B8F3-AA1C-BF2B-BA43-A071F3AB37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40278" y="4769699"/>
            <a:ext cx="4148841" cy="1336429"/>
          </a:xfrm>
          <a:prstGeom prst="rect">
            <a:avLst/>
          </a:prstGeom>
        </p:spPr>
      </p:pic>
      <p:pic>
        <p:nvPicPr>
          <p:cNvPr id="3" name="Picture 2">
            <a:extLst>
              <a:ext uri="{FF2B5EF4-FFF2-40B4-BE49-F238E27FC236}">
                <a16:creationId xmlns:a16="http://schemas.microsoft.com/office/drawing/2014/main" id="{D8A67403-A4C3-BC8A-D9DF-6F6B2C51F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876" y="4767928"/>
            <a:ext cx="2481958" cy="1333146"/>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4C047782-4706-C561-D6B2-0D3B44E86E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9015" y="4756548"/>
            <a:ext cx="4475374" cy="1357530"/>
          </a:xfrm>
          <a:prstGeom prst="rect">
            <a:avLst/>
          </a:prstGeom>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l="27461" r="27461"/>
          <a:stretch/>
        </p:blipFill>
        <p:spPr>
          <a:xfrm>
            <a:off x="0" y="828675"/>
            <a:ext cx="3675063" cy="5435600"/>
          </a:xfrm>
        </p:spPr>
      </p:pic>
      <p:sp>
        <p:nvSpPr>
          <p:cNvPr id="20" name="Title 1">
            <a:extLst>
              <a:ext uri="{FF2B5EF4-FFF2-40B4-BE49-F238E27FC236}">
                <a16:creationId xmlns:a16="http://schemas.microsoft.com/office/drawing/2014/main" id="{0172C7AC-FDD0-4608-95D9-6B8D11D5E931}"/>
              </a:ext>
            </a:extLst>
          </p:cNvPr>
          <p:cNvSpPr txBox="1">
            <a:spLocks/>
          </p:cNvSpPr>
          <p:nvPr/>
        </p:nvSpPr>
        <p:spPr>
          <a:xfrm>
            <a:off x="4879765" y="1838685"/>
            <a:ext cx="7069717" cy="25670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An overview of motion sickness</a:t>
            </a:r>
            <a: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t> </a:t>
            </a:r>
            <a:b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t>focusing on four components:</a:t>
            </a:r>
            <a:endParaRPr kumimoji="0" lang="en-US" sz="4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E3B03EFB-AE99-4C21-9903-ED5220885239}"/>
              </a:ext>
            </a:extLst>
          </p:cNvPr>
          <p:cNvSpPr txBox="1"/>
          <p:nvPr/>
        </p:nvSpPr>
        <p:spPr>
          <a:xfrm>
            <a:off x="530769" y="3136612"/>
            <a:ext cx="2499924"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Focus</a:t>
            </a:r>
          </a:p>
        </p:txBody>
      </p:sp>
      <p:sp>
        <p:nvSpPr>
          <p:cNvPr id="12" name="Title 1">
            <a:extLst>
              <a:ext uri="{FF2B5EF4-FFF2-40B4-BE49-F238E27FC236}">
                <a16:creationId xmlns:a16="http://schemas.microsoft.com/office/drawing/2014/main" id="{5C3B2A06-F48F-59AD-CB06-3A1A9C402F60}"/>
              </a:ext>
            </a:extLst>
          </p:cNvPr>
          <p:cNvSpPr txBox="1">
            <a:spLocks/>
          </p:cNvSpPr>
          <p:nvPr/>
        </p:nvSpPr>
        <p:spPr>
          <a:xfrm>
            <a:off x="2345741" y="146304"/>
            <a:ext cx="7416800" cy="694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panose="020F0502020204030204" pitchFamily="34" charset="0"/>
                <a:ea typeface="Calibri" panose="020F0502020204030204" pitchFamily="34" charset="0"/>
                <a:cs typeface="Calibri" panose="020F0502020204030204" pitchFamily="34" charset="0"/>
              </a:rPr>
              <a:t>Learning Objectives</a:t>
            </a:r>
          </a:p>
        </p:txBody>
      </p:sp>
      <p:sp>
        <p:nvSpPr>
          <p:cNvPr id="17" name="Content Placeholder 3">
            <a:extLst>
              <a:ext uri="{FF2B5EF4-FFF2-40B4-BE49-F238E27FC236}">
                <a16:creationId xmlns:a16="http://schemas.microsoft.com/office/drawing/2014/main" id="{9CCA570F-CC3B-4E0D-0277-8F2BD71E1A3E}"/>
              </a:ext>
            </a:extLst>
          </p:cNvPr>
          <p:cNvSpPr txBox="1">
            <a:spLocks/>
          </p:cNvSpPr>
          <p:nvPr/>
        </p:nvSpPr>
        <p:spPr>
          <a:xfrm>
            <a:off x="4230370" y="1106706"/>
            <a:ext cx="7351748" cy="14706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latin typeface="Calibri" panose="020F0502020204030204" pitchFamily="34" charset="0"/>
                <a:ea typeface="Calibri" panose="020F0502020204030204" pitchFamily="34" charset="0"/>
                <a:cs typeface="Calibri" panose="020F0502020204030204" pitchFamily="34" charset="0"/>
              </a:rPr>
              <a:t>The learning objectives are for attendees to be able to:</a:t>
            </a:r>
          </a:p>
          <a:p>
            <a:pPr marL="514350" indent="-514350">
              <a:buFont typeface="+mj-lt"/>
              <a:buAutoNum type="arabicPeriod"/>
            </a:pPr>
            <a:r>
              <a:rPr lang="en-US">
                <a:latin typeface="Calibri" panose="020F0502020204030204" pitchFamily="34" charset="0"/>
                <a:ea typeface="Calibri" panose="020F0502020204030204" pitchFamily="34" charset="0"/>
                <a:cs typeface="Calibri" panose="020F0502020204030204" pitchFamily="34" charset="0"/>
              </a:rPr>
              <a:t>Describe the basic science and causes of </a:t>
            </a:r>
            <a:r>
              <a:rPr lang="en-US" err="1">
                <a:latin typeface="Calibri" panose="020F0502020204030204" pitchFamily="34" charset="0"/>
                <a:ea typeface="Calibri" panose="020F0502020204030204" pitchFamily="34" charset="0"/>
                <a:cs typeface="Calibri" panose="020F0502020204030204" pitchFamily="34" charset="0"/>
              </a:rPr>
              <a:t>CyS</a:t>
            </a:r>
            <a:r>
              <a:rPr lang="en-US">
                <a:latin typeface="Calibri" panose="020F0502020204030204" pitchFamily="34" charset="0"/>
                <a:ea typeface="Calibri" panose="020F0502020204030204" pitchFamily="34" charset="0"/>
                <a:cs typeface="Calibri" panose="020F0502020204030204" pitchFamily="34" charset="0"/>
              </a:rPr>
              <a:t> </a:t>
            </a:r>
          </a:p>
          <a:p>
            <a:pPr marL="514350" indent="-514350">
              <a:buFont typeface="+mj-lt"/>
              <a:buAutoNum type="arabicPeriod"/>
            </a:pPr>
            <a:r>
              <a:rPr lang="en-US">
                <a:latin typeface="Calibri" panose="020F0502020204030204" pitchFamily="34" charset="0"/>
                <a:ea typeface="Calibri" panose="020F0502020204030204" pitchFamily="34" charset="0"/>
                <a:cs typeface="Calibri" panose="020F0502020204030204" pitchFamily="34" charset="0"/>
              </a:rPr>
              <a:t>Identify and measure </a:t>
            </a:r>
            <a:r>
              <a:rPr lang="en-US" err="1">
                <a:latin typeface="Calibri" panose="020F0502020204030204" pitchFamily="34" charset="0"/>
                <a:ea typeface="Calibri" panose="020F0502020204030204" pitchFamily="34" charset="0"/>
                <a:cs typeface="Calibri" panose="020F0502020204030204" pitchFamily="34" charset="0"/>
              </a:rPr>
              <a:t>CyS</a:t>
            </a:r>
            <a:r>
              <a:rPr lang="en-US">
                <a:latin typeface="Calibri" panose="020F0502020204030204" pitchFamily="34" charset="0"/>
                <a:ea typeface="Calibri" panose="020F0502020204030204" pitchFamily="34" charset="0"/>
                <a:cs typeface="Calibri" panose="020F0502020204030204" pitchFamily="34" charset="0"/>
              </a:rPr>
              <a:t> experienced by users </a:t>
            </a:r>
          </a:p>
          <a:p>
            <a:pPr marL="514350" indent="-514350">
              <a:buFont typeface="+mj-lt"/>
              <a:buAutoNum type="arabicPeriod"/>
            </a:pPr>
            <a:r>
              <a:rPr lang="en-US">
                <a:latin typeface="Calibri" panose="020F0502020204030204" pitchFamily="34" charset="0"/>
                <a:ea typeface="Calibri" panose="020F0502020204030204" pitchFamily="34" charset="0"/>
                <a:cs typeface="Calibri" panose="020F0502020204030204" pitchFamily="34" charset="0"/>
              </a:rPr>
              <a:t>Express how to design a VE to minimize </a:t>
            </a:r>
            <a:r>
              <a:rPr lang="en-US" err="1">
                <a:latin typeface="Calibri" panose="020F0502020204030204" pitchFamily="34" charset="0"/>
                <a:ea typeface="Calibri" panose="020F0502020204030204" pitchFamily="34" charset="0"/>
                <a:cs typeface="Calibri" panose="020F0502020204030204" pitchFamily="34" charset="0"/>
              </a:rPr>
              <a:t>CyS</a:t>
            </a:r>
            <a:r>
              <a:rPr lang="en-US">
                <a:latin typeface="Calibri" panose="020F0502020204030204" pitchFamily="34" charset="0"/>
                <a:ea typeface="Calibri" panose="020F0502020204030204" pitchFamily="34" charset="0"/>
                <a:cs typeface="Calibri" panose="020F0502020204030204" pitchFamily="34" charset="0"/>
              </a:rPr>
              <a:t> effects in users </a:t>
            </a:r>
          </a:p>
          <a:p>
            <a:pPr marL="514350" indent="-514350">
              <a:buFont typeface="+mj-lt"/>
              <a:buAutoNum type="arabicPeriod"/>
            </a:pPr>
            <a:r>
              <a:rPr lang="en-US">
                <a:latin typeface="Calibri" panose="020F0502020204030204" pitchFamily="34" charset="0"/>
                <a:ea typeface="Calibri" panose="020F0502020204030204" pitchFamily="34" charset="0"/>
                <a:cs typeface="Calibri" panose="020F0502020204030204" pitchFamily="34" charset="0"/>
              </a:rPr>
              <a:t>Minimize </a:t>
            </a:r>
            <a:r>
              <a:rPr lang="en-US" err="1">
                <a:latin typeface="Calibri" panose="020F0502020204030204" pitchFamily="34" charset="0"/>
                <a:ea typeface="Calibri" panose="020F0502020204030204" pitchFamily="34" charset="0"/>
                <a:cs typeface="Calibri" panose="020F0502020204030204" pitchFamily="34" charset="0"/>
              </a:rPr>
              <a:t>CyS</a:t>
            </a:r>
            <a:r>
              <a:rPr lang="en-US">
                <a:latin typeface="Calibri" panose="020F0502020204030204" pitchFamily="34" charset="0"/>
                <a:ea typeface="Calibri" panose="020F0502020204030204" pitchFamily="34" charset="0"/>
                <a:cs typeface="Calibri" panose="020F0502020204030204" pitchFamily="34" charset="0"/>
              </a:rPr>
              <a:t> through curricula design</a:t>
            </a:r>
          </a:p>
          <a:p>
            <a:pPr marL="514350" indent="-514350">
              <a:buFont typeface="+mj-lt"/>
              <a:buAutoNum type="arabicPeriod"/>
            </a:pPr>
            <a:r>
              <a:rPr lang="en-US">
                <a:latin typeface="Calibri" panose="020F0502020204030204" pitchFamily="34" charset="0"/>
                <a:ea typeface="Calibri" panose="020F0502020204030204" pitchFamily="34" charset="0"/>
                <a:cs typeface="Calibri" panose="020F0502020204030204" pitchFamily="34" charset="0"/>
              </a:rPr>
              <a:t>Apply protocols to minimize the </a:t>
            </a:r>
            <a:r>
              <a:rPr lang="en-US" err="1">
                <a:latin typeface="Calibri" panose="020F0502020204030204" pitchFamily="34" charset="0"/>
                <a:ea typeface="Calibri" panose="020F0502020204030204" pitchFamily="34" charset="0"/>
                <a:cs typeface="Calibri" panose="020F0502020204030204" pitchFamily="34" charset="0"/>
              </a:rPr>
              <a:t>CyS</a:t>
            </a:r>
            <a:r>
              <a:rPr lang="en-US">
                <a:latin typeface="Calibri" panose="020F0502020204030204" pitchFamily="34" charset="0"/>
                <a:ea typeface="Calibri" panose="020F0502020204030204" pitchFamily="34" charset="0"/>
                <a:cs typeface="Calibri" panose="020F0502020204030204" pitchFamily="34" charset="0"/>
              </a:rPr>
              <a:t> impact of a VE during usage</a:t>
            </a:r>
          </a:p>
          <a:p>
            <a:pPr marL="0" indent="0">
              <a:buNone/>
            </a:pPr>
            <a:endParaRPr lang="en-US" sz="3200">
              <a:latin typeface="Calibri" panose="020F0502020204030204" pitchFamily="34" charset="0"/>
              <a:ea typeface="Calibri" panose="020F0502020204030204" pitchFamily="34" charset="0"/>
              <a:cs typeface="Calibri" panose="020F0502020204030204" pitchFamily="34" charset="0"/>
            </a:endParaRPr>
          </a:p>
          <a:p>
            <a:pPr lvl="1"/>
            <a:endParaRPr lang="en-US" sz="28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066134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fade">
                                      <p:cBhvr>
                                        <p:cTn id="11" dur="500"/>
                                        <p:tgtEl>
                                          <p:spTgt spid="1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animEffect transition="in" filter="fade">
                                      <p:cBhvr>
                                        <p:cTn id="16" dur="500"/>
                                        <p:tgtEl>
                                          <p:spTgt spid="1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Effect transition="in" filter="fade">
                                      <p:cBhvr>
                                        <p:cTn id="21" dur="500"/>
                                        <p:tgtEl>
                                          <p:spTgt spid="1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xEl>
                                              <p:pRg st="4" end="4"/>
                                            </p:txEl>
                                          </p:spTgt>
                                        </p:tgtEl>
                                        <p:attrNameLst>
                                          <p:attrName>style.visibility</p:attrName>
                                        </p:attrNameLst>
                                      </p:cBhvr>
                                      <p:to>
                                        <p:strVal val="visible"/>
                                      </p:to>
                                    </p:set>
                                    <p:animEffect transition="in" filter="fade">
                                      <p:cBhvr>
                                        <p:cTn id="26" dur="500"/>
                                        <p:tgtEl>
                                          <p:spTgt spid="1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xEl>
                                              <p:pRg st="5" end="5"/>
                                            </p:txEl>
                                          </p:spTgt>
                                        </p:tgtEl>
                                        <p:attrNameLst>
                                          <p:attrName>style.visibility</p:attrName>
                                        </p:attrNameLst>
                                      </p:cBhvr>
                                      <p:to>
                                        <p:strVal val="visible"/>
                                      </p:to>
                                    </p:set>
                                    <p:animEffect transition="in" filter="fade">
                                      <p:cBhvr>
                                        <p:cTn id="31"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l="27461" r="27461"/>
          <a:stretch/>
        </p:blipFill>
        <p:spPr>
          <a:xfrm>
            <a:off x="0" y="828675"/>
            <a:ext cx="3675063" cy="5435600"/>
          </a:xfrm>
        </p:spPr>
      </p:pic>
      <p:sp>
        <p:nvSpPr>
          <p:cNvPr id="31" name="TextBox 30">
            <a:extLst>
              <a:ext uri="{FF2B5EF4-FFF2-40B4-BE49-F238E27FC236}">
                <a16:creationId xmlns:a16="http://schemas.microsoft.com/office/drawing/2014/main" id="{E3B03EFB-AE99-4C21-9903-ED5220885239}"/>
              </a:ext>
            </a:extLst>
          </p:cNvPr>
          <p:cNvSpPr txBox="1"/>
          <p:nvPr/>
        </p:nvSpPr>
        <p:spPr>
          <a:xfrm>
            <a:off x="530769" y="3136612"/>
            <a:ext cx="2499924"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Focus</a:t>
            </a:r>
          </a:p>
        </p:txBody>
      </p:sp>
      <p:sp>
        <p:nvSpPr>
          <p:cNvPr id="2" name="Freeform 23">
            <a:extLst>
              <a:ext uri="{FF2B5EF4-FFF2-40B4-BE49-F238E27FC236}">
                <a16:creationId xmlns:a16="http://schemas.microsoft.com/office/drawing/2014/main" id="{D3895985-9A65-1B6B-5E01-E40AAD29F447}"/>
              </a:ext>
            </a:extLst>
          </p:cNvPr>
          <p:cNvSpPr/>
          <p:nvPr/>
        </p:nvSpPr>
        <p:spPr>
          <a:xfrm>
            <a:off x="3913525" y="2946340"/>
            <a:ext cx="2247018" cy="3517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00295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 Susceptibility</a:t>
            </a:r>
            <a:r>
              <a:rPr kumimoji="0" lang="en-US" sz="2400" b="0" i="0" u="none" strike="noStrike" kern="1200" cap="none" spc="0" normalizeH="0" baseline="0" noProof="0">
                <a:ln>
                  <a:noFill/>
                </a:ln>
                <a:solidFill>
                  <a:srgbClr val="FFFFFF"/>
                </a:solidFill>
                <a:effectLst/>
                <a:uLnTx/>
                <a:uFillTx/>
                <a:latin typeface="Calibri Light"/>
                <a:ea typeface="+mn-ea"/>
                <a:cs typeface="Calibri Light"/>
              </a:rPr>
              <a:t> </a:t>
            </a:r>
          </a:p>
        </p:txBody>
      </p:sp>
      <p:sp>
        <p:nvSpPr>
          <p:cNvPr id="3" name="Freeform 23">
            <a:extLst>
              <a:ext uri="{FF2B5EF4-FFF2-40B4-BE49-F238E27FC236}">
                <a16:creationId xmlns:a16="http://schemas.microsoft.com/office/drawing/2014/main" id="{C853FD47-BCB9-5F71-5633-4758236EAB9B}"/>
              </a:ext>
            </a:extLst>
          </p:cNvPr>
          <p:cNvSpPr/>
          <p:nvPr/>
        </p:nvSpPr>
        <p:spPr>
          <a:xfrm>
            <a:off x="3913525" y="3907907"/>
            <a:ext cx="2247018" cy="3517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00295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 Measurement</a:t>
            </a:r>
            <a:r>
              <a:rPr kumimoji="0" lang="de-DE" sz="2400" b="0" i="0" u="none" strike="noStrike" kern="1200" cap="none" spc="0" normalizeH="0" baseline="0" noProof="0">
                <a:ln>
                  <a:noFill/>
                </a:ln>
                <a:solidFill>
                  <a:srgbClr val="FFFFFF"/>
                </a:solidFill>
                <a:effectLst/>
                <a:uLnTx/>
                <a:uFillTx/>
                <a:latin typeface="Calibri Light"/>
                <a:ea typeface="+mn-ea"/>
                <a:cs typeface="Calibri Light"/>
              </a:rPr>
              <a:t> </a:t>
            </a:r>
          </a:p>
        </p:txBody>
      </p:sp>
      <p:pic>
        <p:nvPicPr>
          <p:cNvPr id="4" name="Picture 3">
            <a:extLst>
              <a:ext uri="{FF2B5EF4-FFF2-40B4-BE49-F238E27FC236}">
                <a16:creationId xmlns:a16="http://schemas.microsoft.com/office/drawing/2014/main" id="{023FCB41-CBE2-99BB-5B4C-2E671E5583BF}"/>
              </a:ext>
            </a:extLst>
          </p:cNvPr>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6283696" y="3674747"/>
            <a:ext cx="771497" cy="771497"/>
          </a:xfrm>
          <a:prstGeom prst="rect">
            <a:avLst/>
          </a:prstGeom>
        </p:spPr>
      </p:pic>
      <p:sp>
        <p:nvSpPr>
          <p:cNvPr id="5" name="Freeform 23">
            <a:extLst>
              <a:ext uri="{FF2B5EF4-FFF2-40B4-BE49-F238E27FC236}">
                <a16:creationId xmlns:a16="http://schemas.microsoft.com/office/drawing/2014/main" id="{F7AC2B68-3FF6-386B-D7F1-60603556872F}"/>
              </a:ext>
            </a:extLst>
          </p:cNvPr>
          <p:cNvSpPr/>
          <p:nvPr/>
        </p:nvSpPr>
        <p:spPr>
          <a:xfrm>
            <a:off x="3913525" y="4869474"/>
            <a:ext cx="2247018" cy="3517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00295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 Solutions </a:t>
            </a:r>
          </a:p>
        </p:txBody>
      </p:sp>
      <p:pic>
        <p:nvPicPr>
          <p:cNvPr id="6" name="Picture 5">
            <a:extLst>
              <a:ext uri="{FF2B5EF4-FFF2-40B4-BE49-F238E27FC236}">
                <a16:creationId xmlns:a16="http://schemas.microsoft.com/office/drawing/2014/main" id="{9C48370A-6D08-50B9-F1FA-79C6E3A8E4E6}"/>
              </a:ext>
            </a:extLst>
          </p:cNvPr>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6296776" y="4647099"/>
            <a:ext cx="771497" cy="771497"/>
          </a:xfrm>
          <a:prstGeom prst="rect">
            <a:avLst/>
          </a:prstGeom>
        </p:spPr>
      </p:pic>
      <p:pic>
        <p:nvPicPr>
          <p:cNvPr id="8" name="Picture 7">
            <a:extLst>
              <a:ext uri="{FF2B5EF4-FFF2-40B4-BE49-F238E27FC236}">
                <a16:creationId xmlns:a16="http://schemas.microsoft.com/office/drawing/2014/main" id="{4300B760-CD1B-AA3D-AE23-F83E389CC3F1}"/>
              </a:ext>
            </a:extLst>
          </p:cNvPr>
          <p:cNvPicPr>
            <a:picLocks noChangeAspect="1"/>
          </p:cNvPicPr>
          <p:nvPr/>
        </p:nvPicPr>
        <p:blipFill>
          <a:blip r:embed="rId6">
            <a:biLevel thresh="75000"/>
          </a:blip>
          <a:stretch>
            <a:fillRect/>
          </a:stretch>
        </p:blipFill>
        <p:spPr>
          <a:xfrm>
            <a:off x="6273319" y="2756356"/>
            <a:ext cx="668855" cy="717536"/>
          </a:xfrm>
          <a:prstGeom prst="rect">
            <a:avLst/>
          </a:prstGeom>
        </p:spPr>
      </p:pic>
      <p:sp>
        <p:nvSpPr>
          <p:cNvPr id="9" name="Freeform 23">
            <a:extLst>
              <a:ext uri="{FF2B5EF4-FFF2-40B4-BE49-F238E27FC236}">
                <a16:creationId xmlns:a16="http://schemas.microsoft.com/office/drawing/2014/main" id="{8C2C45D8-B911-AFB5-421C-18B802C4A21B}"/>
              </a:ext>
            </a:extLst>
          </p:cNvPr>
          <p:cNvSpPr/>
          <p:nvPr/>
        </p:nvSpPr>
        <p:spPr>
          <a:xfrm>
            <a:off x="3913525" y="1984773"/>
            <a:ext cx="2247018" cy="3517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00295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 Foundation </a:t>
            </a:r>
          </a:p>
        </p:txBody>
      </p:sp>
      <p:pic>
        <p:nvPicPr>
          <p:cNvPr id="10" name="Picture 7">
            <a:extLst>
              <a:ext uri="{FF2B5EF4-FFF2-40B4-BE49-F238E27FC236}">
                <a16:creationId xmlns:a16="http://schemas.microsoft.com/office/drawing/2014/main" id="{D6808F97-6336-3747-2375-2B3DE222CB56}"/>
              </a:ext>
            </a:extLst>
          </p:cNvPr>
          <p:cNvPicPr>
            <a:picLocks noChangeAspect="1"/>
          </p:cNvPicPr>
          <p:nvPr/>
        </p:nvPicPr>
        <p:blipFill>
          <a:blip r:embed="rId7" cstate="print">
            <a:biLevel thresh="75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a:stretch/>
        </p:blipFill>
        <p:spPr>
          <a:xfrm>
            <a:off x="6224638" y="1837965"/>
            <a:ext cx="717536" cy="717536"/>
          </a:xfrm>
          <a:prstGeom prst="rect">
            <a:avLst/>
          </a:prstGeom>
        </p:spPr>
      </p:pic>
      <p:sp>
        <p:nvSpPr>
          <p:cNvPr id="11" name="Content Placeholder 3">
            <a:extLst>
              <a:ext uri="{FF2B5EF4-FFF2-40B4-BE49-F238E27FC236}">
                <a16:creationId xmlns:a16="http://schemas.microsoft.com/office/drawing/2014/main" id="{9E6B8386-9641-AB21-7435-2B2276D7804A}"/>
              </a:ext>
            </a:extLst>
          </p:cNvPr>
          <p:cNvSpPr txBox="1">
            <a:spLocks/>
          </p:cNvSpPr>
          <p:nvPr/>
        </p:nvSpPr>
        <p:spPr>
          <a:xfrm>
            <a:off x="4160520" y="1026959"/>
            <a:ext cx="7351748" cy="591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5 Segments:</a:t>
            </a:r>
          </a:p>
        </p:txBody>
      </p:sp>
      <p:sp>
        <p:nvSpPr>
          <p:cNvPr id="13" name="Freeform 23">
            <a:extLst>
              <a:ext uri="{FF2B5EF4-FFF2-40B4-BE49-F238E27FC236}">
                <a16:creationId xmlns:a16="http://schemas.microsoft.com/office/drawing/2014/main" id="{BBBEACCF-A6E2-F503-BB30-BE57D5108020}"/>
              </a:ext>
            </a:extLst>
          </p:cNvPr>
          <p:cNvSpPr/>
          <p:nvPr/>
        </p:nvSpPr>
        <p:spPr>
          <a:xfrm>
            <a:off x="3913524" y="5831041"/>
            <a:ext cx="2247018" cy="3517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00295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 Progress </a:t>
            </a:r>
          </a:p>
        </p:txBody>
      </p:sp>
      <p:pic>
        <p:nvPicPr>
          <p:cNvPr id="14" name="Picture 13">
            <a:extLst>
              <a:ext uri="{FF2B5EF4-FFF2-40B4-BE49-F238E27FC236}">
                <a16:creationId xmlns:a16="http://schemas.microsoft.com/office/drawing/2014/main" id="{92DD5033-B3D7-F503-CCC4-64C9B8EA64E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296775" y="5619452"/>
            <a:ext cx="771497" cy="771497"/>
          </a:xfrm>
          <a:prstGeom prst="rect">
            <a:avLst/>
          </a:prstGeom>
        </p:spPr>
      </p:pic>
      <p:sp>
        <p:nvSpPr>
          <p:cNvPr id="15" name="Title 1">
            <a:extLst>
              <a:ext uri="{FF2B5EF4-FFF2-40B4-BE49-F238E27FC236}">
                <a16:creationId xmlns:a16="http://schemas.microsoft.com/office/drawing/2014/main" id="{64B09A7E-8BC5-A374-A7F4-C6F74056D6C0}"/>
              </a:ext>
            </a:extLst>
          </p:cNvPr>
          <p:cNvSpPr txBox="1">
            <a:spLocks/>
          </p:cNvSpPr>
          <p:nvPr/>
        </p:nvSpPr>
        <p:spPr>
          <a:xfrm>
            <a:off x="2345741" y="146304"/>
            <a:ext cx="7416800" cy="694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Agenda</a:t>
            </a:r>
          </a:p>
        </p:txBody>
      </p:sp>
      <p:sp>
        <p:nvSpPr>
          <p:cNvPr id="16" name="Freeform 27647">
            <a:extLst>
              <a:ext uri="{FF2B5EF4-FFF2-40B4-BE49-F238E27FC236}">
                <a16:creationId xmlns:a16="http://schemas.microsoft.com/office/drawing/2014/main" id="{23ABA8D9-3F67-CF72-B14B-CADBEE0A9BBA}"/>
              </a:ext>
            </a:extLst>
          </p:cNvPr>
          <p:cNvSpPr/>
          <p:nvPr/>
        </p:nvSpPr>
        <p:spPr>
          <a:xfrm>
            <a:off x="7293823" y="1916123"/>
            <a:ext cx="3633833"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lvl="0" defTabSz="488950" fontAlgn="auto">
              <a:lnSpc>
                <a:spcPct val="90000"/>
              </a:lnSpc>
              <a:spcAft>
                <a:spcPct val="35000"/>
              </a:spcAft>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rPr>
              <a:t>Terminology, Theories, Symptomatology</a:t>
            </a:r>
            <a:r>
              <a:rPr lang="en-US" sz="2000">
                <a:solidFill>
                  <a:srgbClr val="000000"/>
                </a:solidFill>
                <a:latin typeface="Calibri" panose="020F0502020204030204"/>
                <a:cs typeface="Segoe UI" panose="020B0502040204020203" pitchFamily="34" charset="0"/>
              </a:rPr>
              <a:t>, Causes of </a:t>
            </a:r>
            <a:r>
              <a:rPr lang="en-US" sz="2000" err="1">
                <a:solidFill>
                  <a:srgbClr val="000000"/>
                </a:solidFill>
                <a:latin typeface="Calibri" panose="020F0502020204030204"/>
                <a:cs typeface="Segoe UI" panose="020B0502040204020203" pitchFamily="34" charset="0"/>
              </a:rPr>
              <a:t>CyS</a:t>
            </a:r>
            <a:r>
              <a:rPr lang="en-US" sz="2000">
                <a:solidFill>
                  <a:srgbClr val="000000"/>
                </a:solidFill>
                <a:latin typeface="Calibri" panose="020F0502020204030204"/>
                <a:cs typeface="Segoe UI" panose="020B0502040204020203" pitchFamily="34" charset="0"/>
              </a:rPr>
              <a:t> </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endParaRPr>
          </a:p>
        </p:txBody>
      </p:sp>
      <p:sp>
        <p:nvSpPr>
          <p:cNvPr id="17" name="Freeform 27647">
            <a:extLst>
              <a:ext uri="{FF2B5EF4-FFF2-40B4-BE49-F238E27FC236}">
                <a16:creationId xmlns:a16="http://schemas.microsoft.com/office/drawing/2014/main" id="{23E08FAF-D8C6-E303-5951-8220BFB0CF2D}"/>
              </a:ext>
            </a:extLst>
          </p:cNvPr>
          <p:cNvSpPr/>
          <p:nvPr/>
        </p:nvSpPr>
        <p:spPr>
          <a:xfrm>
            <a:off x="7293823" y="2877690"/>
            <a:ext cx="3633833"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lvl="0" defTabSz="488950" fontAlgn="auto">
              <a:lnSpc>
                <a:spcPct val="90000"/>
              </a:lnSpc>
              <a:spcAft>
                <a:spcPct val="35000"/>
              </a:spcAft>
            </a:pPr>
            <a:r>
              <a:rPr lang="en-US" sz="2000">
                <a:solidFill>
                  <a:srgbClr val="000000"/>
                </a:solidFill>
                <a:latin typeface="Calibri" panose="020F0502020204030204"/>
                <a:cs typeface="Segoe UI" panose="020B0502040204020203" pitchFamily="34" charset="0"/>
              </a:rPr>
              <a:t>Factors that affect </a:t>
            </a:r>
            <a:r>
              <a:rPr lang="en-US" sz="2000" err="1">
                <a:solidFill>
                  <a:srgbClr val="000000"/>
                </a:solidFill>
                <a:latin typeface="Calibri" panose="020F0502020204030204"/>
                <a:cs typeface="Segoe UI" panose="020B0502040204020203" pitchFamily="34" charset="0"/>
              </a:rPr>
              <a:t>CyS</a:t>
            </a:r>
            <a:r>
              <a:rPr lang="en-US" sz="2000">
                <a:solidFill>
                  <a:srgbClr val="000000"/>
                </a:solidFill>
                <a:latin typeface="Calibri" panose="020F0502020204030204"/>
                <a:cs typeface="Segoe UI" panose="020B0502040204020203" pitchFamily="34" charset="0"/>
              </a:rPr>
              <a:t>: Personal</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rPr>
              <a:t>, hardware, content</a:t>
            </a:r>
          </a:p>
        </p:txBody>
      </p:sp>
      <p:sp>
        <p:nvSpPr>
          <p:cNvPr id="18" name="Freeform 27647">
            <a:extLst>
              <a:ext uri="{FF2B5EF4-FFF2-40B4-BE49-F238E27FC236}">
                <a16:creationId xmlns:a16="http://schemas.microsoft.com/office/drawing/2014/main" id="{3CD53B7B-69CA-9B8A-5B36-8108C3A54D80}"/>
              </a:ext>
            </a:extLst>
          </p:cNvPr>
          <p:cNvSpPr/>
          <p:nvPr/>
        </p:nvSpPr>
        <p:spPr>
          <a:xfrm>
            <a:off x="7293823" y="3815986"/>
            <a:ext cx="3907577"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lvl="0" defTabSz="488950" fontAlgn="auto">
              <a:lnSpc>
                <a:spcPct val="90000"/>
              </a:lnSpc>
              <a:spcAft>
                <a:spcPct val="35000"/>
              </a:spcAft>
            </a:pPr>
            <a:r>
              <a:rPr lang="en-US" sz="2000">
                <a:solidFill>
                  <a:srgbClr val="000000"/>
                </a:solidFill>
                <a:latin typeface="Calibri" panose="020F0502020204030204"/>
                <a:cs typeface="Segoe UI" panose="020B0502040204020203" pitchFamily="34" charset="0"/>
              </a:rPr>
              <a:t>Measuring </a:t>
            </a:r>
            <a:r>
              <a:rPr lang="en-US" sz="2000" err="1">
                <a:solidFill>
                  <a:srgbClr val="000000"/>
                </a:solidFill>
                <a:latin typeface="Calibri" panose="020F0502020204030204"/>
                <a:cs typeface="Segoe UI" panose="020B0502040204020203" pitchFamily="34" charset="0"/>
              </a:rPr>
              <a:t>CyS</a:t>
            </a:r>
            <a:r>
              <a:rPr lang="en-US" sz="2000">
                <a:solidFill>
                  <a:srgbClr val="000000"/>
                </a:solidFill>
                <a:latin typeface="Calibri" panose="020F0502020204030204"/>
                <a:cs typeface="Segoe UI" panose="020B0502040204020203" pitchFamily="34" charset="0"/>
              </a:rPr>
              <a:t>: Questionnaires</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rPr>
              <a:t>, rating scales, physiological measures</a:t>
            </a:r>
          </a:p>
        </p:txBody>
      </p:sp>
      <p:sp>
        <p:nvSpPr>
          <p:cNvPr id="19" name="Freeform 27647">
            <a:extLst>
              <a:ext uri="{FF2B5EF4-FFF2-40B4-BE49-F238E27FC236}">
                <a16:creationId xmlns:a16="http://schemas.microsoft.com/office/drawing/2014/main" id="{30C6B54B-7DA6-C5BE-2356-1C0B9157AC40}"/>
              </a:ext>
            </a:extLst>
          </p:cNvPr>
          <p:cNvSpPr/>
          <p:nvPr/>
        </p:nvSpPr>
        <p:spPr>
          <a:xfrm>
            <a:off x="7293823" y="4800824"/>
            <a:ext cx="4656877"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lang="en-US" sz="2000">
                <a:solidFill>
                  <a:srgbClr val="000000"/>
                </a:solidFill>
                <a:latin typeface="Calibri" panose="020F0502020204030204"/>
                <a:cs typeface="Segoe UI" panose="020B0502040204020203" pitchFamily="34" charset="0"/>
              </a:rPr>
              <a:t>Reducing </a:t>
            </a:r>
            <a:r>
              <a:rPr lang="en-US" sz="2000" err="1">
                <a:solidFill>
                  <a:srgbClr val="000000"/>
                </a:solidFill>
                <a:latin typeface="Calibri" panose="020F0502020204030204"/>
                <a:cs typeface="Segoe UI" panose="020B0502040204020203" pitchFamily="34" charset="0"/>
              </a:rPr>
              <a:t>CyS</a:t>
            </a:r>
            <a:r>
              <a:rPr lang="en-US" sz="2000">
                <a:solidFill>
                  <a:srgbClr val="000000"/>
                </a:solidFill>
                <a:latin typeface="Calibri" panose="020F0502020204030204"/>
                <a:cs typeface="Segoe UI" panose="020B0502040204020203" pitchFamily="34" charset="0"/>
              </a:rPr>
              <a:t> during the design and development stages, Protocols to reduce </a:t>
            </a:r>
            <a:r>
              <a:rPr lang="en-US" sz="2000" err="1">
                <a:solidFill>
                  <a:srgbClr val="000000"/>
                </a:solidFill>
                <a:latin typeface="Calibri" panose="020F0502020204030204"/>
                <a:cs typeface="Segoe UI" panose="020B0502040204020203" pitchFamily="34" charset="0"/>
              </a:rPr>
              <a:t>CyS</a:t>
            </a:r>
            <a:endParaRPr lang="en-US" sz="2000">
              <a:solidFill>
                <a:srgbClr val="000000"/>
              </a:solidFill>
              <a:latin typeface="Calibri" panose="020F0502020204030204"/>
              <a:cs typeface="Segoe UI" panose="020B0502040204020203" pitchFamily="34" charset="0"/>
            </a:endParaRPr>
          </a:p>
        </p:txBody>
      </p:sp>
      <p:sp>
        <p:nvSpPr>
          <p:cNvPr id="21" name="Freeform 27647">
            <a:extLst>
              <a:ext uri="{FF2B5EF4-FFF2-40B4-BE49-F238E27FC236}">
                <a16:creationId xmlns:a16="http://schemas.microsoft.com/office/drawing/2014/main" id="{2C0E3462-5456-8BA4-5C34-174245BF5B48}"/>
              </a:ext>
            </a:extLst>
          </p:cNvPr>
          <p:cNvSpPr/>
          <p:nvPr/>
        </p:nvSpPr>
        <p:spPr>
          <a:xfrm>
            <a:off x="7293823" y="5760691"/>
            <a:ext cx="4449793"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lvl="0" defTabSz="488950" fontAlgn="auto">
              <a:spcAft>
                <a:spcPts val="0"/>
              </a:spcAft>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rPr>
              <a:t> </a:t>
            </a:r>
            <a:r>
              <a:rPr lang="en-US" sz="2000">
                <a:solidFill>
                  <a:srgbClr val="000000"/>
                </a:solidFill>
                <a:latin typeface="Calibri" panose="020F0502020204030204"/>
                <a:cs typeface="Segoe UI" panose="020B0502040204020203" pitchFamily="34" charset="0"/>
              </a:rPr>
              <a:t>Latest work in </a:t>
            </a:r>
            <a:r>
              <a:rPr lang="en-US" sz="2000" err="1">
                <a:solidFill>
                  <a:srgbClr val="000000"/>
                </a:solidFill>
                <a:latin typeface="Calibri" panose="020F0502020204030204"/>
                <a:cs typeface="Segoe UI" panose="020B0502040204020203" pitchFamily="34" charset="0"/>
              </a:rPr>
              <a:t>CyS</a:t>
            </a:r>
            <a:endParaRPr lang="en-US" sz="2000">
              <a:solidFill>
                <a:srgbClr val="000000"/>
              </a:solidFill>
              <a:latin typeface="Calibri" panose="020F0502020204030204"/>
              <a:cs typeface="Segoe UI" panose="020B0502040204020203" pitchFamily="34" charset="0"/>
            </a:endParaRPr>
          </a:p>
        </p:txBody>
      </p:sp>
      <p:sp>
        <p:nvSpPr>
          <p:cNvPr id="22" name="Content Placeholder 2">
            <a:extLst>
              <a:ext uri="{FF2B5EF4-FFF2-40B4-BE49-F238E27FC236}">
                <a16:creationId xmlns:a16="http://schemas.microsoft.com/office/drawing/2014/main" id="{5D8C7A82-D14C-9425-B894-DDC8705E71F9}"/>
              </a:ext>
            </a:extLst>
          </p:cNvPr>
          <p:cNvSpPr txBox="1">
            <a:spLocks/>
          </p:cNvSpPr>
          <p:nvPr/>
        </p:nvSpPr>
        <p:spPr bwMode="auto">
          <a:xfrm>
            <a:off x="10227163" y="5503426"/>
            <a:ext cx="1943821" cy="796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spcBef>
                <a:spcPts val="0"/>
              </a:spcBef>
              <a:buNone/>
            </a:pPr>
            <a:r>
              <a:rPr lang="en-US" sz="1400" b="1" u="sng" kern="0"/>
              <a:t>Acronyms</a:t>
            </a:r>
          </a:p>
          <a:p>
            <a:pPr marL="0" indent="0" algn="ctr">
              <a:spcBef>
                <a:spcPts val="0"/>
              </a:spcBef>
              <a:buNone/>
            </a:pPr>
            <a:r>
              <a:rPr lang="en-US" sz="1400" kern="0" err="1"/>
              <a:t>CyS</a:t>
            </a:r>
            <a:r>
              <a:rPr lang="en-US" sz="1400" kern="0"/>
              <a:t> - </a:t>
            </a:r>
            <a:r>
              <a:rPr lang="en-US" sz="1400" kern="0" err="1"/>
              <a:t>Cybersickness</a:t>
            </a:r>
            <a:endParaRPr lang="en-US" b="1" u="sng" kern="0"/>
          </a:p>
        </p:txBody>
      </p:sp>
    </p:spTree>
    <p:extLst>
      <p:ext uri="{BB962C8B-B14F-4D97-AF65-F5344CB8AC3E}">
        <p14:creationId xmlns:p14="http://schemas.microsoft.com/office/powerpoint/2010/main" val="329662959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animBg="1"/>
      <p:bldP spid="3" grpId="0" animBg="1"/>
      <p:bldP spid="5" grpId="0" animBg="1"/>
      <p:bldP spid="9" grpId="0" animBg="1"/>
      <p:bldP spid="11" grpId="0"/>
      <p:bldP spid="13" grpId="0" animBg="1"/>
      <p:bldP spid="16" grpId="0"/>
      <p:bldP spid="17" grpId="0"/>
      <p:bldP spid="18" grpId="0"/>
      <p:bldP spid="19"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38226" r="13164"/>
          <a:stretch/>
        </p:blipFill>
        <p:spPr>
          <a:xfrm>
            <a:off x="0" y="0"/>
            <a:ext cx="5002213" cy="6859588"/>
          </a:xfrm>
          <a:prstGeom prst="rect">
            <a:avLst/>
          </a:prstGeom>
        </p:spPr>
      </p:pic>
      <p:sp>
        <p:nvSpPr>
          <p:cNvPr id="20" name="Title 1">
            <a:extLst>
              <a:ext uri="{FF2B5EF4-FFF2-40B4-BE49-F238E27FC236}">
                <a16:creationId xmlns:a16="http://schemas.microsoft.com/office/drawing/2014/main" id="{0172C7AC-FDD0-4608-95D9-6B8D11D5E931}"/>
              </a:ext>
            </a:extLst>
          </p:cNvPr>
          <p:cNvSpPr txBox="1">
            <a:spLocks/>
          </p:cNvSpPr>
          <p:nvPr/>
        </p:nvSpPr>
        <p:spPr>
          <a:xfrm>
            <a:off x="4947794" y="1988952"/>
            <a:ext cx="7069717" cy="18547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4F81BD"/>
                </a:solidFill>
                <a:effectLst/>
                <a:uLnTx/>
                <a:uFillTx/>
                <a:latin typeface="Calibri"/>
                <a:ea typeface="Calibri"/>
                <a:cs typeface="Calibri"/>
              </a:rPr>
              <a:t>Theoretical Foundations</a:t>
            </a:r>
            <a:r>
              <a:rPr kumimoji="0" lang="en-US" sz="4800" b="1" i="0" u="none" strike="noStrike" kern="1200" cap="none" spc="0" normalizeH="0" baseline="0" noProof="0">
                <a:ln>
                  <a:noFill/>
                </a:ln>
                <a:solidFill>
                  <a:prstClr val="white"/>
                </a:solidFill>
                <a:effectLst/>
                <a:uLnTx/>
                <a:uFillTx/>
                <a:latin typeface="Calibri"/>
                <a:ea typeface="Calibri"/>
                <a:cs typeface="Calibri"/>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Calibri"/>
                <a:cs typeface="Calibri"/>
              </a:rPr>
              <a:t>of Visually Induced</a:t>
            </a:r>
            <a:endParaRPr lang="en-US" sz="4800" b="1" i="0" u="none" strike="noStrike" kern="1200" cap="none" spc="0" normalizeH="0" baseline="0" noProof="0">
              <a:ln>
                <a:noFill/>
              </a:ln>
              <a:solidFill>
                <a:prstClr val="white"/>
              </a:solidFill>
              <a:effectLst/>
              <a:uLnTx/>
              <a:uFillTx/>
              <a:latin typeface="Calibri"/>
              <a:ea typeface="Calibri"/>
              <a:cs typeface="Calibri"/>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Calibri"/>
                <a:cs typeface="Calibri"/>
              </a:rPr>
              <a:t>Motion Sickness (VIMS)</a:t>
            </a:r>
            <a:endParaRPr lang="en-US" sz="4800" b="1" i="0" u="none" strike="noStrike" kern="1200" cap="none" spc="0" normalizeH="0" baseline="0" noProof="0">
              <a:ln>
                <a:noFill/>
              </a:ln>
              <a:solidFill>
                <a:prstClr val="white"/>
              </a:solidFill>
              <a:effectLst/>
              <a:uLnTx/>
              <a:uFillTx/>
              <a:latin typeface="Calibri"/>
              <a:ea typeface="Calibri"/>
              <a:cs typeface="Calibri"/>
            </a:endParaRPr>
          </a:p>
          <a:p>
            <a:pPr algn="ctr" fontAlgn="auto">
              <a:spcAft>
                <a:spcPts val="0"/>
              </a:spcAft>
              <a:defRPr/>
            </a:pPr>
            <a:r>
              <a:rPr lang="en-US" sz="4800" b="1">
                <a:solidFill>
                  <a:prstClr val="white"/>
                </a:solidFill>
                <a:latin typeface="Calibri"/>
                <a:ea typeface="Calibri"/>
                <a:cs typeface="Calibri"/>
              </a:rPr>
              <a:t>and Cybersickness (</a:t>
            </a:r>
            <a:r>
              <a:rPr lang="en-US" sz="4800" b="1" err="1">
                <a:solidFill>
                  <a:prstClr val="white"/>
                </a:solidFill>
                <a:latin typeface="Calibri"/>
                <a:ea typeface="Calibri"/>
                <a:cs typeface="Calibri"/>
              </a:rPr>
              <a:t>CyS</a:t>
            </a:r>
            <a:r>
              <a:rPr lang="en-US" sz="4800" b="1">
                <a:solidFill>
                  <a:prstClr val="white"/>
                </a:solidFill>
                <a:latin typeface="Calibri"/>
                <a:ea typeface="Calibri"/>
                <a:cs typeface="Calibri"/>
              </a:rPr>
              <a:t>)</a:t>
            </a:r>
            <a:endParaRPr lang="en-US" sz="4800" b="1" i="0" u="none" strike="noStrike" kern="1200" cap="none" spc="0" normalizeH="0" baseline="0" noProof="0">
              <a:ln>
                <a:noFill/>
              </a:ln>
              <a:solidFill>
                <a:prstClr val="white"/>
              </a:solidFill>
              <a:effectLst/>
              <a:uLnTx/>
              <a:uFillTx/>
              <a:latin typeface="Calibri" panose="020F0502020204030204" pitchFamily="34" charset="0"/>
              <a:ea typeface="Calibri"/>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E3B03EFB-AE99-4C21-9903-ED5220885239}"/>
              </a:ext>
            </a:extLst>
          </p:cNvPr>
          <p:cNvSpPr txBox="1"/>
          <p:nvPr/>
        </p:nvSpPr>
        <p:spPr>
          <a:xfrm>
            <a:off x="1115985" y="3182429"/>
            <a:ext cx="2499924"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Background</a:t>
            </a:r>
          </a:p>
        </p:txBody>
      </p:sp>
      <p:sp>
        <p:nvSpPr>
          <p:cNvPr id="8" name="TextBox 7">
            <a:extLst>
              <a:ext uri="{FF2B5EF4-FFF2-40B4-BE49-F238E27FC236}">
                <a16:creationId xmlns:a16="http://schemas.microsoft.com/office/drawing/2014/main" id="{4706D75E-A1B4-436C-95AF-6CAAAD0BA17B}"/>
              </a:ext>
            </a:extLst>
          </p:cNvPr>
          <p:cNvSpPr txBox="1"/>
          <p:nvPr/>
        </p:nvSpPr>
        <p:spPr>
          <a:xfrm>
            <a:off x="0" y="6627168"/>
            <a:ext cx="4637246"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a:ln>
                  <a:noFill/>
                </a:ln>
                <a:solidFill>
                  <a:prstClr val="white"/>
                </a:solidFill>
                <a:effectLst/>
                <a:uLnTx/>
                <a:uFillTx/>
                <a:latin typeface="Calibri"/>
                <a:ea typeface="+mn-ea"/>
                <a:cs typeface="+mn-cs"/>
              </a:rPr>
              <a:t>Photo by </a:t>
            </a:r>
            <a:r>
              <a:rPr kumimoji="0" lang="en-CA" sz="700" b="1" i="0" u="none" strike="noStrike" kern="1200" cap="none" spc="0" normalizeH="0" baseline="0" noProof="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xmlns="" val="tx"/>
                    </a:ext>
                  </a:extLst>
                </a:hlinkClick>
              </a:rPr>
              <a:t>Mikhail </a:t>
            </a:r>
            <a:r>
              <a:rPr kumimoji="0" lang="en-CA" sz="700" b="1" i="0" u="none" strike="noStrike" kern="1200" cap="none" spc="0" normalizeH="0" baseline="0" noProof="0" err="1">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xmlns="" val="tx"/>
                    </a:ext>
                  </a:extLst>
                </a:hlinkClick>
              </a:rPr>
              <a:t>Nilov</a:t>
            </a:r>
            <a:r>
              <a:rPr kumimoji="0" lang="en-CA" sz="700" b="0" i="0" u="none" strike="noStrike" kern="1200" cap="none" spc="0" normalizeH="0" baseline="0" noProof="0">
                <a:ln>
                  <a:noFill/>
                </a:ln>
                <a:solidFill>
                  <a:prstClr val="white"/>
                </a:solidFill>
                <a:effectLst/>
                <a:uLnTx/>
                <a:uFillTx/>
                <a:latin typeface="Calibri"/>
                <a:ea typeface="+mn-ea"/>
                <a:cs typeface="+mn-cs"/>
              </a:rPr>
              <a:t> from </a:t>
            </a:r>
            <a:r>
              <a:rPr kumimoji="0" lang="en-CA" sz="700" b="1" i="0" u="none" strike="noStrike" kern="1200" cap="none" spc="0" normalizeH="0" baseline="0" noProof="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xmlns="" val="tx"/>
                    </a:ext>
                  </a:extLst>
                </a:hlinkClick>
              </a:rPr>
              <a:t>Pexels</a:t>
            </a:r>
            <a:endParaRPr kumimoji="0" lang="en-CA" sz="7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7">
            <a:extLst>
              <a:ext uri="{FF2B5EF4-FFF2-40B4-BE49-F238E27FC236}">
                <a16:creationId xmlns:a16="http://schemas.microsoft.com/office/drawing/2014/main" id="{6270D788-0D03-A545-5B5E-D637DD73EB6C}"/>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8123884" y="1113229"/>
            <a:ext cx="717536" cy="717536"/>
          </a:xfrm>
          <a:prstGeom prst="rect">
            <a:avLst/>
          </a:prstGeom>
        </p:spPr>
      </p:pic>
    </p:spTree>
    <p:extLst>
      <p:ext uri="{BB962C8B-B14F-4D97-AF65-F5344CB8AC3E}">
        <p14:creationId xmlns:p14="http://schemas.microsoft.com/office/powerpoint/2010/main" val="12275859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0" y="954088"/>
            <a:ext cx="3494088" cy="4930775"/>
          </a:xfrm>
        </p:spPr>
        <p:txBody>
          <a:bodyPr vert="horz" lIns="91440" tIns="45720" rIns="91440" bIns="45720" rtlCol="0">
            <a:normAutofit/>
          </a:bodyPr>
          <a:lstStyle/>
          <a:p>
            <a:pPr algn="r"/>
            <a:r>
              <a:rPr lang="en-US">
                <a:solidFill>
                  <a:srgbClr val="2F5496"/>
                </a:solidFill>
                <a:latin typeface="+mn-lt"/>
                <a:cs typeface="Calibri Light"/>
              </a:rPr>
              <a:t>Terminology</a:t>
            </a:r>
            <a:endParaRPr lang="en-US">
              <a:solidFill>
                <a:srgbClr val="2F5496"/>
              </a:solidFill>
              <a:latin typeface="+mn-lt"/>
            </a:endParaRPr>
          </a:p>
        </p:txBody>
      </p:sp>
      <p:sp>
        <p:nvSpPr>
          <p:cNvPr id="5" name="Freeform 16">
            <a:extLst>
              <a:ext uri="{FF2B5EF4-FFF2-40B4-BE49-F238E27FC236}">
                <a16:creationId xmlns:a16="http://schemas.microsoft.com/office/drawing/2014/main" id="{C7DC9D37-22B9-4B0B-BD06-7A253DE93453}"/>
              </a:ext>
            </a:extLst>
          </p:cNvPr>
          <p:cNvSpPr/>
          <p:nvPr/>
        </p:nvSpPr>
        <p:spPr>
          <a:xfrm>
            <a:off x="7913933" y="1443605"/>
            <a:ext cx="580469" cy="201485"/>
          </a:xfrm>
          <a:custGeom>
            <a:avLst/>
            <a:gdLst/>
            <a:ahLst/>
            <a:cxnLst/>
            <a:rect l="0" t="0" r="0" b="0"/>
            <a:pathLst>
              <a:path>
                <a:moveTo>
                  <a:pt x="0" y="0"/>
                </a:moveTo>
                <a:lnTo>
                  <a:pt x="0" y="100742"/>
                </a:lnTo>
                <a:lnTo>
                  <a:pt x="580469" y="100742"/>
                </a:lnTo>
                <a:lnTo>
                  <a:pt x="580469" y="201485"/>
                </a:lnTo>
              </a:path>
            </a:pathLst>
          </a:custGeom>
          <a:noFill/>
          <a:ln w="19050">
            <a:solidFill>
              <a:schemeClr val="accent4">
                <a:lumMod val="10000"/>
              </a:schemeClr>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6" name="Freeform 27">
            <a:extLst>
              <a:ext uri="{FF2B5EF4-FFF2-40B4-BE49-F238E27FC236}">
                <a16:creationId xmlns:a16="http://schemas.microsoft.com/office/drawing/2014/main" id="{95F3514E-3942-42A4-8F59-C4BF0952C402}"/>
              </a:ext>
            </a:extLst>
          </p:cNvPr>
          <p:cNvSpPr/>
          <p:nvPr/>
        </p:nvSpPr>
        <p:spPr>
          <a:xfrm>
            <a:off x="7333464" y="1443605"/>
            <a:ext cx="580469" cy="201485"/>
          </a:xfrm>
          <a:custGeom>
            <a:avLst/>
            <a:gdLst/>
            <a:ahLst/>
            <a:cxnLst/>
            <a:rect l="0" t="0" r="0" b="0"/>
            <a:pathLst>
              <a:path>
                <a:moveTo>
                  <a:pt x="580469" y="0"/>
                </a:moveTo>
                <a:lnTo>
                  <a:pt x="580469" y="100742"/>
                </a:lnTo>
                <a:lnTo>
                  <a:pt x="0" y="100742"/>
                </a:lnTo>
                <a:lnTo>
                  <a:pt x="0" y="201485"/>
                </a:lnTo>
              </a:path>
            </a:pathLst>
          </a:custGeom>
          <a:noFill/>
          <a:ln w="19050">
            <a:solidFill>
              <a:schemeClr val="accent4">
                <a:lumMod val="10000"/>
              </a:schemeClr>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Freeform 28">
            <a:extLst>
              <a:ext uri="{FF2B5EF4-FFF2-40B4-BE49-F238E27FC236}">
                <a16:creationId xmlns:a16="http://schemas.microsoft.com/office/drawing/2014/main" id="{854FCA37-D6D3-46E6-A2E2-CE9656C9BACE}"/>
              </a:ext>
            </a:extLst>
          </p:cNvPr>
          <p:cNvSpPr/>
          <p:nvPr/>
        </p:nvSpPr>
        <p:spPr>
          <a:xfrm>
            <a:off x="6837461" y="963877"/>
            <a:ext cx="2187940" cy="479726"/>
          </a:xfrm>
          <a:custGeom>
            <a:avLst/>
            <a:gdLst>
              <a:gd name="connsiteX0" fmla="*/ 0 w 1536305"/>
              <a:gd name="connsiteY0" fmla="*/ 0 h 479726"/>
              <a:gd name="connsiteX1" fmla="*/ 1536305 w 1536305"/>
              <a:gd name="connsiteY1" fmla="*/ 0 h 479726"/>
              <a:gd name="connsiteX2" fmla="*/ 1536305 w 1536305"/>
              <a:gd name="connsiteY2" fmla="*/ 479726 h 479726"/>
              <a:gd name="connsiteX3" fmla="*/ 0 w 1536305"/>
              <a:gd name="connsiteY3" fmla="*/ 479726 h 479726"/>
              <a:gd name="connsiteX4" fmla="*/ 0 w 1536305"/>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305" h="479726">
                <a:moveTo>
                  <a:pt x="0" y="0"/>
                </a:moveTo>
                <a:lnTo>
                  <a:pt x="1536305" y="0"/>
                </a:lnTo>
                <a:lnTo>
                  <a:pt x="1536305" y="479726"/>
                </a:lnTo>
                <a:lnTo>
                  <a:pt x="0" y="479726"/>
                </a:lnTo>
                <a:lnTo>
                  <a:pt x="0" y="0"/>
                </a:lnTo>
                <a:close/>
              </a:path>
            </a:pathLst>
          </a:custGeom>
          <a:solidFill>
            <a:srgbClr val="002955"/>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latin typeface="Calibri" panose="020F0502020204030204"/>
                <a:ea typeface="+mn-ea"/>
                <a:cs typeface="Segoe UI" panose="020B0502040204020203" pitchFamily="34" charset="0"/>
              </a:rPr>
              <a:t>Motion Sickness</a:t>
            </a:r>
          </a:p>
        </p:txBody>
      </p:sp>
      <p:sp>
        <p:nvSpPr>
          <p:cNvPr id="8" name="Freeform 29">
            <a:extLst>
              <a:ext uri="{FF2B5EF4-FFF2-40B4-BE49-F238E27FC236}">
                <a16:creationId xmlns:a16="http://schemas.microsoft.com/office/drawing/2014/main" id="{3E07FC25-E3D7-49FD-8287-FEC2CD805285}"/>
              </a:ext>
            </a:extLst>
          </p:cNvPr>
          <p:cNvSpPr/>
          <p:nvPr/>
        </p:nvSpPr>
        <p:spPr>
          <a:xfrm>
            <a:off x="8175691" y="1645527"/>
            <a:ext cx="2232200"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Segoe UI"/>
              </a:rPr>
              <a:t>Visually</a:t>
            </a:r>
            <a:r>
              <a:rPr kumimoji="0" lang="de-DE" sz="2400" b="0" i="0" u="none" strike="noStrike" kern="1200" cap="none" spc="0" normalizeH="0" baseline="0" noProof="0">
                <a:ln>
                  <a:noFill/>
                </a:ln>
                <a:solidFill>
                  <a:srgbClr val="FFFFFF"/>
                </a:solidFill>
                <a:effectLst/>
                <a:uLnTx/>
                <a:uFillTx/>
                <a:latin typeface="Calibri" panose="020F0502020204030204"/>
                <a:ea typeface="+mn-ea"/>
                <a:cs typeface="Segoe UI"/>
              </a:rPr>
              <a:t> Induced</a:t>
            </a:r>
            <a:r>
              <a:rPr kumimoji="0" lang="de-DE" sz="2400" b="0" i="0" u="none" strike="noStrike" kern="1200" cap="none" spc="0" normalizeH="0" baseline="30000" noProof="0">
                <a:ln>
                  <a:noFill/>
                </a:ln>
                <a:solidFill>
                  <a:srgbClr val="FFFFFF"/>
                </a:solidFill>
                <a:effectLst/>
                <a:uLnTx/>
                <a:uFillTx/>
                <a:latin typeface="Calibri" panose="020F0502020204030204"/>
                <a:ea typeface="+mn-ea"/>
                <a:cs typeface="Segoe UI"/>
              </a:rPr>
              <a:t>2</a:t>
            </a:r>
            <a:endParaRPr kumimoji="0" lang="de-DE" sz="2400" b="0" i="0" u="none" strike="noStrike" kern="1200" cap="none" spc="0" normalizeH="0" baseline="0" noProof="0">
              <a:ln>
                <a:noFill/>
              </a:ln>
              <a:solidFill>
                <a:srgbClr val="FFFFFF"/>
              </a:solidFill>
              <a:effectLst/>
              <a:uLnTx/>
              <a:uFillTx/>
              <a:latin typeface="Calibri" panose="020F0502020204030204"/>
              <a:ea typeface="+mn-ea"/>
              <a:cs typeface="Segoe UI"/>
            </a:endParaRPr>
          </a:p>
        </p:txBody>
      </p:sp>
      <p:sp>
        <p:nvSpPr>
          <p:cNvPr id="9" name="Freeform 30">
            <a:extLst>
              <a:ext uri="{FF2B5EF4-FFF2-40B4-BE49-F238E27FC236}">
                <a16:creationId xmlns:a16="http://schemas.microsoft.com/office/drawing/2014/main" id="{BBC9BEED-13DE-412F-86D7-194F01AF1B40}"/>
              </a:ext>
            </a:extLst>
          </p:cNvPr>
          <p:cNvSpPr/>
          <p:nvPr/>
        </p:nvSpPr>
        <p:spPr>
          <a:xfrm>
            <a:off x="8836748" y="3540269"/>
            <a:ext cx="2519468"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rPr>
              <a:t>  simulator sickness</a:t>
            </a:r>
            <a:r>
              <a:rPr kumimoji="0" lang="en-US" sz="2400" b="0" i="0" u="none" strike="noStrike" kern="1200" cap="none" spc="0" normalizeH="0" baseline="30000" noProof="0">
                <a:ln>
                  <a:noFill/>
                </a:ln>
                <a:solidFill>
                  <a:srgbClr val="000000"/>
                </a:solidFill>
                <a:effectLst/>
                <a:uLnTx/>
                <a:uFillTx/>
                <a:latin typeface="Calibri" panose="020F0502020204030204"/>
                <a:ea typeface="+mn-ea"/>
                <a:cs typeface="Segoe UI" panose="020B0502040204020203" pitchFamily="34" charset="0"/>
              </a:rPr>
              <a:t>3</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endParaRPr>
          </a:p>
        </p:txBody>
      </p:sp>
      <p:sp>
        <p:nvSpPr>
          <p:cNvPr id="10" name="Freeform 27647">
            <a:extLst>
              <a:ext uri="{FF2B5EF4-FFF2-40B4-BE49-F238E27FC236}">
                <a16:creationId xmlns:a16="http://schemas.microsoft.com/office/drawing/2014/main" id="{963502C2-A256-48F9-A5F0-EA12FC1EB1FC}"/>
              </a:ext>
            </a:extLst>
          </p:cNvPr>
          <p:cNvSpPr/>
          <p:nvPr/>
        </p:nvSpPr>
        <p:spPr>
          <a:xfrm>
            <a:off x="8876757" y="2319421"/>
            <a:ext cx="2530583"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rPr>
              <a:t>  </a:t>
            </a:r>
            <a:r>
              <a:rPr kumimoji="0" lang="en-US" sz="2400" b="0" i="0" u="none" strike="noStrike" kern="1200" cap="none" spc="0" normalizeH="0" baseline="0" noProof="0" err="1">
                <a:ln>
                  <a:noFill/>
                </a:ln>
                <a:solidFill>
                  <a:srgbClr val="000000"/>
                </a:solidFill>
                <a:effectLst/>
                <a:uLnTx/>
                <a:uFillTx/>
                <a:latin typeface="Calibri" panose="020F0502020204030204"/>
                <a:ea typeface="+mn-ea"/>
                <a:cs typeface="Segoe UI" panose="020B0502040204020203" pitchFamily="34" charset="0"/>
              </a:rPr>
              <a:t>cinerama</a:t>
            </a:r>
            <a:r>
              <a:rPr kumimoji="0" lang="en-US" sz="2400" b="0"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rPr>
              <a:t> sickness</a:t>
            </a:r>
          </a:p>
        </p:txBody>
      </p:sp>
      <p:sp>
        <p:nvSpPr>
          <p:cNvPr id="11" name="Freeform 27648">
            <a:extLst>
              <a:ext uri="{FF2B5EF4-FFF2-40B4-BE49-F238E27FC236}">
                <a16:creationId xmlns:a16="http://schemas.microsoft.com/office/drawing/2014/main" id="{836A0491-6D75-411B-B491-73299CF16883}"/>
              </a:ext>
            </a:extLst>
          </p:cNvPr>
          <p:cNvSpPr/>
          <p:nvPr/>
        </p:nvSpPr>
        <p:spPr>
          <a:xfrm>
            <a:off x="8836748" y="4148386"/>
            <a:ext cx="2530584"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2400" b="1" i="0" u="sng"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rPr>
              <a:t>  VR/cybersickness</a:t>
            </a:r>
            <a:r>
              <a:rPr kumimoji="0" lang="en-US" sz="2400" b="1" i="0" u="sng" strike="noStrike" kern="1200" cap="none" spc="0" normalizeH="0" baseline="30000" noProof="0">
                <a:ln>
                  <a:noFill/>
                </a:ln>
                <a:solidFill>
                  <a:srgbClr val="000000"/>
                </a:solidFill>
                <a:effectLst/>
                <a:uLnTx/>
                <a:uFillTx/>
                <a:latin typeface="Calibri" panose="020F0502020204030204"/>
                <a:ea typeface="+mn-ea"/>
                <a:cs typeface="Segoe UI" panose="020B0502040204020203" pitchFamily="34" charset="0"/>
              </a:rPr>
              <a:t>4</a:t>
            </a:r>
            <a:endParaRPr kumimoji="0" lang="en-US" sz="2400" b="1" i="0" u="sng"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endParaRPr>
          </a:p>
        </p:txBody>
      </p:sp>
      <p:sp>
        <p:nvSpPr>
          <p:cNvPr id="12" name="Freeform 27650">
            <a:extLst>
              <a:ext uri="{FF2B5EF4-FFF2-40B4-BE49-F238E27FC236}">
                <a16:creationId xmlns:a16="http://schemas.microsoft.com/office/drawing/2014/main" id="{A0C4AE9C-DE9F-409F-A5CB-C5DBD3B94EC8}"/>
              </a:ext>
            </a:extLst>
          </p:cNvPr>
          <p:cNvSpPr/>
          <p:nvPr/>
        </p:nvSpPr>
        <p:spPr>
          <a:xfrm>
            <a:off x="8870851" y="2928429"/>
            <a:ext cx="2519467"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rPr>
              <a:t>  </a:t>
            </a:r>
            <a:r>
              <a:rPr kumimoji="0" lang="en-US" sz="2400" b="0"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rPr>
              <a:t>gaming</a:t>
            </a:r>
            <a:r>
              <a:rPr kumimoji="0" lang="de-DE" sz="2400" b="0"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rPr>
              <a:t> sickness</a:t>
            </a:r>
          </a:p>
        </p:txBody>
      </p:sp>
      <p:sp>
        <p:nvSpPr>
          <p:cNvPr id="13" name="Freeform 27651">
            <a:extLst>
              <a:ext uri="{FF2B5EF4-FFF2-40B4-BE49-F238E27FC236}">
                <a16:creationId xmlns:a16="http://schemas.microsoft.com/office/drawing/2014/main" id="{7AD609D1-0FEE-41B2-9FF9-40F2D6A303C0}"/>
              </a:ext>
            </a:extLst>
          </p:cNvPr>
          <p:cNvSpPr/>
          <p:nvPr/>
        </p:nvSpPr>
        <p:spPr>
          <a:xfrm>
            <a:off x="5436116" y="1645089"/>
            <a:ext cx="2217539" cy="48901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latin typeface="Calibri" panose="020F0502020204030204"/>
                <a:ea typeface="+mn-ea"/>
                <a:cs typeface="Segoe UI" panose="020B0502040204020203" pitchFamily="34" charset="0"/>
              </a:rPr>
              <a:t>Traditional</a:t>
            </a:r>
            <a:r>
              <a:rPr kumimoji="0" lang="de-DE" sz="2400" b="0" i="0" u="none" strike="noStrike" kern="1200" cap="none" spc="0" normalizeH="0" baseline="30000" noProof="0">
                <a:ln>
                  <a:noFill/>
                </a:ln>
                <a:solidFill>
                  <a:srgbClr val="FFFFFF"/>
                </a:solidFill>
                <a:effectLst/>
                <a:uLnTx/>
                <a:uFillTx/>
                <a:latin typeface="Calibri" panose="020F0502020204030204"/>
                <a:ea typeface="+mn-ea"/>
                <a:cs typeface="Segoe UI" panose="020B0502040204020203" pitchFamily="34" charset="0"/>
              </a:rPr>
              <a:t>1</a:t>
            </a:r>
            <a:endParaRPr kumimoji="0" lang="de-DE" sz="2400" b="0" i="0" u="none" strike="noStrike" kern="1200" cap="none" spc="0" normalizeH="0" baseline="0" noProof="0">
              <a:ln>
                <a:noFill/>
              </a:ln>
              <a:solidFill>
                <a:srgbClr val="FFFFFF"/>
              </a:solidFill>
              <a:effectLst/>
              <a:uLnTx/>
              <a:uFillTx/>
              <a:latin typeface="Calibri" panose="020F0502020204030204"/>
              <a:ea typeface="+mn-ea"/>
              <a:cs typeface="Segoe UI" panose="020B0502040204020203" pitchFamily="34" charset="0"/>
            </a:endParaRPr>
          </a:p>
        </p:txBody>
      </p:sp>
      <p:sp>
        <p:nvSpPr>
          <p:cNvPr id="14" name="Freeform 43">
            <a:extLst>
              <a:ext uri="{FF2B5EF4-FFF2-40B4-BE49-F238E27FC236}">
                <a16:creationId xmlns:a16="http://schemas.microsoft.com/office/drawing/2014/main" id="{22E12C4D-BF7E-4917-85A9-1D5AE691AFC5}"/>
              </a:ext>
            </a:extLst>
          </p:cNvPr>
          <p:cNvSpPr/>
          <p:nvPr/>
        </p:nvSpPr>
        <p:spPr>
          <a:xfrm>
            <a:off x="4784336" y="2284796"/>
            <a:ext cx="2341571"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rPr>
              <a:t>    car sickness</a:t>
            </a:r>
          </a:p>
        </p:txBody>
      </p:sp>
      <p:sp>
        <p:nvSpPr>
          <p:cNvPr id="15" name="Freeform 44">
            <a:extLst>
              <a:ext uri="{FF2B5EF4-FFF2-40B4-BE49-F238E27FC236}">
                <a16:creationId xmlns:a16="http://schemas.microsoft.com/office/drawing/2014/main" id="{EEBE9ED5-67BD-4359-8ACB-DB85953EE77A}"/>
              </a:ext>
            </a:extLst>
          </p:cNvPr>
          <p:cNvSpPr/>
          <p:nvPr/>
        </p:nvSpPr>
        <p:spPr>
          <a:xfrm>
            <a:off x="4713200" y="4767167"/>
            <a:ext cx="2341554"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rPr>
              <a:t>      camel sickness</a:t>
            </a:r>
          </a:p>
        </p:txBody>
      </p:sp>
      <p:sp>
        <p:nvSpPr>
          <p:cNvPr id="16" name="Freeform 45">
            <a:extLst>
              <a:ext uri="{FF2B5EF4-FFF2-40B4-BE49-F238E27FC236}">
                <a16:creationId xmlns:a16="http://schemas.microsoft.com/office/drawing/2014/main" id="{41127D51-5DAE-456B-AF00-70352DA95463}"/>
              </a:ext>
            </a:extLst>
          </p:cNvPr>
          <p:cNvSpPr/>
          <p:nvPr/>
        </p:nvSpPr>
        <p:spPr>
          <a:xfrm>
            <a:off x="4841314" y="2896157"/>
            <a:ext cx="2341565" cy="47972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rPr>
              <a:t>   air sickness</a:t>
            </a:r>
          </a:p>
        </p:txBody>
      </p:sp>
      <p:sp>
        <p:nvSpPr>
          <p:cNvPr id="17" name="Freeform 46">
            <a:extLst>
              <a:ext uri="{FF2B5EF4-FFF2-40B4-BE49-F238E27FC236}">
                <a16:creationId xmlns:a16="http://schemas.microsoft.com/office/drawing/2014/main" id="{FEDA2C4F-2D71-4D84-B44B-262372494F3B}"/>
              </a:ext>
            </a:extLst>
          </p:cNvPr>
          <p:cNvSpPr/>
          <p:nvPr/>
        </p:nvSpPr>
        <p:spPr>
          <a:xfrm>
            <a:off x="4746924" y="3560016"/>
            <a:ext cx="2341561" cy="46114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rPr>
              <a:t>     sea sickness</a:t>
            </a:r>
          </a:p>
        </p:txBody>
      </p:sp>
      <p:sp>
        <p:nvSpPr>
          <p:cNvPr id="18" name="Freeform 47">
            <a:extLst>
              <a:ext uri="{FF2B5EF4-FFF2-40B4-BE49-F238E27FC236}">
                <a16:creationId xmlns:a16="http://schemas.microsoft.com/office/drawing/2014/main" id="{589A8FFC-AB2D-42B9-821B-DB9DA862AFC7}"/>
              </a:ext>
            </a:extLst>
          </p:cNvPr>
          <p:cNvSpPr/>
          <p:nvPr/>
        </p:nvSpPr>
        <p:spPr>
          <a:xfrm>
            <a:off x="4713196" y="4158704"/>
            <a:ext cx="2341558" cy="46114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Segoe UI" panose="020B0502040204020203" pitchFamily="34" charset="0"/>
              </a:rPr>
              <a:t>      space sickness</a:t>
            </a:r>
          </a:p>
        </p:txBody>
      </p:sp>
      <p:pic>
        <p:nvPicPr>
          <p:cNvPr id="29" name="Picture 28">
            <a:extLst>
              <a:ext uri="{FF2B5EF4-FFF2-40B4-BE49-F238E27FC236}">
                <a16:creationId xmlns:a16="http://schemas.microsoft.com/office/drawing/2014/main" id="{2337629B-CCDB-4328-AA94-9055CDE43F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3719" y="2350952"/>
            <a:ext cx="480931" cy="480931"/>
          </a:xfrm>
          <a:prstGeom prst="rect">
            <a:avLst/>
          </a:prstGeom>
        </p:spPr>
      </p:pic>
      <p:pic>
        <p:nvPicPr>
          <p:cNvPr id="31" name="Picture 30">
            <a:extLst>
              <a:ext uri="{FF2B5EF4-FFF2-40B4-BE49-F238E27FC236}">
                <a16:creationId xmlns:a16="http://schemas.microsoft.com/office/drawing/2014/main" id="{535B4A54-0BA5-458D-A04A-CA753AB859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1370" y="2839721"/>
            <a:ext cx="547928" cy="547928"/>
          </a:xfrm>
          <a:prstGeom prst="rect">
            <a:avLst/>
          </a:prstGeom>
        </p:spPr>
      </p:pic>
      <p:pic>
        <p:nvPicPr>
          <p:cNvPr id="33" name="Picture 32">
            <a:extLst>
              <a:ext uri="{FF2B5EF4-FFF2-40B4-BE49-F238E27FC236}">
                <a16:creationId xmlns:a16="http://schemas.microsoft.com/office/drawing/2014/main" id="{AE055ACE-1CDE-4E79-8C72-4112FABFFA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212"/>
          <a:stretch/>
        </p:blipFill>
        <p:spPr>
          <a:xfrm>
            <a:off x="8139928" y="3342706"/>
            <a:ext cx="454576" cy="750920"/>
          </a:xfrm>
          <a:prstGeom prst="rect">
            <a:avLst/>
          </a:prstGeom>
        </p:spPr>
      </p:pic>
      <p:pic>
        <p:nvPicPr>
          <p:cNvPr id="35" name="Picture 34">
            <a:extLst>
              <a:ext uri="{FF2B5EF4-FFF2-40B4-BE49-F238E27FC236}">
                <a16:creationId xmlns:a16="http://schemas.microsoft.com/office/drawing/2014/main" id="{E5669695-C45C-4DB8-9B55-68F5748E00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1360" y="4161361"/>
            <a:ext cx="670766" cy="378983"/>
          </a:xfrm>
          <a:prstGeom prst="rect">
            <a:avLst/>
          </a:prstGeom>
        </p:spPr>
      </p:pic>
      <p:pic>
        <p:nvPicPr>
          <p:cNvPr id="39" name="Picture 38">
            <a:extLst>
              <a:ext uri="{FF2B5EF4-FFF2-40B4-BE49-F238E27FC236}">
                <a16:creationId xmlns:a16="http://schemas.microsoft.com/office/drawing/2014/main" id="{FA453DC8-DC58-4840-8D65-90FA9F1B31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4137" y="2407611"/>
            <a:ext cx="670766" cy="232157"/>
          </a:xfrm>
          <a:prstGeom prst="rect">
            <a:avLst/>
          </a:prstGeom>
        </p:spPr>
      </p:pic>
      <p:pic>
        <p:nvPicPr>
          <p:cNvPr id="41" name="Picture 40">
            <a:extLst>
              <a:ext uri="{FF2B5EF4-FFF2-40B4-BE49-F238E27FC236}">
                <a16:creationId xmlns:a16="http://schemas.microsoft.com/office/drawing/2014/main" id="{E8F232DA-A595-42D9-9EE1-67CB1B37F1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41689" y="4779729"/>
            <a:ext cx="493214" cy="506865"/>
          </a:xfrm>
          <a:prstGeom prst="rect">
            <a:avLst/>
          </a:prstGeom>
        </p:spPr>
      </p:pic>
      <p:pic>
        <p:nvPicPr>
          <p:cNvPr id="45" name="Picture 44">
            <a:extLst>
              <a:ext uri="{FF2B5EF4-FFF2-40B4-BE49-F238E27FC236}">
                <a16:creationId xmlns:a16="http://schemas.microsoft.com/office/drawing/2014/main" id="{F4071523-3793-4995-95B4-168534EC6D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059497" y="2928148"/>
            <a:ext cx="480046" cy="461649"/>
          </a:xfrm>
          <a:prstGeom prst="rect">
            <a:avLst/>
          </a:prstGeom>
        </p:spPr>
      </p:pic>
      <p:pic>
        <p:nvPicPr>
          <p:cNvPr id="47" name="Picture 46">
            <a:extLst>
              <a:ext uri="{FF2B5EF4-FFF2-40B4-BE49-F238E27FC236}">
                <a16:creationId xmlns:a16="http://schemas.microsoft.com/office/drawing/2014/main" id="{83689006-4BCE-4CFB-BA6B-38FD4C529EC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216297" y="4157257"/>
            <a:ext cx="266268" cy="489018"/>
          </a:xfrm>
          <a:prstGeom prst="rect">
            <a:avLst/>
          </a:prstGeom>
        </p:spPr>
      </p:pic>
      <p:pic>
        <p:nvPicPr>
          <p:cNvPr id="49" name="Picture 48">
            <a:extLst>
              <a:ext uri="{FF2B5EF4-FFF2-40B4-BE49-F238E27FC236}">
                <a16:creationId xmlns:a16="http://schemas.microsoft.com/office/drawing/2014/main" id="{1608DD6E-E71A-4151-864D-C0801C8BEC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7145994" y="3521432"/>
            <a:ext cx="406874" cy="377150"/>
          </a:xfrm>
          <a:prstGeom prst="rect">
            <a:avLst/>
          </a:prstGeom>
        </p:spPr>
      </p:pic>
      <p:sp>
        <p:nvSpPr>
          <p:cNvPr id="3" name="TextBox 2">
            <a:extLst>
              <a:ext uri="{FF2B5EF4-FFF2-40B4-BE49-F238E27FC236}">
                <a16:creationId xmlns:a16="http://schemas.microsoft.com/office/drawing/2014/main" id="{102C78B0-17EF-4BD5-86B2-04E6BBE0176E}"/>
              </a:ext>
            </a:extLst>
          </p:cNvPr>
          <p:cNvSpPr txBox="1"/>
          <p:nvPr/>
        </p:nvSpPr>
        <p:spPr>
          <a:xfrm>
            <a:off x="321564" y="5676679"/>
            <a:ext cx="11548863" cy="86177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a:ln>
                  <a:noFill/>
                </a:ln>
                <a:solidFill>
                  <a:prstClr val="black"/>
                </a:solidFill>
                <a:effectLst/>
                <a:uLnTx/>
                <a:uFillTx/>
                <a:latin typeface="Calibri" panose="020F0502020204030204"/>
                <a:ea typeface="+mn-ea"/>
                <a:cs typeface="+mn-cs"/>
              </a:rPr>
              <a:t>1</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Keshavarz, B., &amp; Golding, J. F. (2022). Motion sickness: current concepts and management. </a:t>
            </a:r>
            <a:r>
              <a:rPr kumimoji="0" lang="en-US" sz="1000" b="0" i="1" u="none" strike="noStrike" kern="1200" cap="none" spc="0" normalizeH="0" baseline="0" noProof="0">
                <a:ln>
                  <a:noFill/>
                </a:ln>
                <a:solidFill>
                  <a:prstClr val="black"/>
                </a:solidFill>
                <a:effectLst/>
                <a:uLnTx/>
                <a:uFillTx/>
                <a:latin typeface="Calibri" panose="020F0502020204030204"/>
                <a:ea typeface="+mn-ea"/>
                <a:cs typeface="+mn-cs"/>
              </a:rPr>
              <a:t>Current Opinion in Neurology</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000" b="0" i="1" u="none" strike="noStrike" kern="1200" cap="none" spc="0" normalizeH="0" baseline="0" noProof="0">
                <a:ln>
                  <a:noFill/>
                </a:ln>
                <a:solidFill>
                  <a:prstClr val="black"/>
                </a:solidFill>
                <a:effectLst/>
                <a:uLnTx/>
                <a:uFillTx/>
                <a:latin typeface="Calibri" panose="020F0502020204030204"/>
                <a:ea typeface="+mn-ea"/>
                <a:cs typeface="+mn-cs"/>
              </a:rPr>
              <a:t>35</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(1), 107–112.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a:ln>
                  <a:noFill/>
                </a:ln>
                <a:solidFill>
                  <a:prstClr val="black"/>
                </a:solidFill>
                <a:effectLst/>
                <a:uLnTx/>
                <a:uFillTx/>
                <a:latin typeface="Calibri" panose="020F0502020204030204"/>
                <a:ea typeface="+mn-ea"/>
                <a:cs typeface="+mn-cs"/>
              </a:rPr>
              <a:t>2</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Keshavarz, B., Hecht, H., &amp; Lawson, B. D. (2014). Visually induced motion sickness: Characteristics, causes, and countermeasures. In K. S. Hale &amp; K. M. </a:t>
            </a:r>
            <a:r>
              <a:rPr kumimoji="0" lang="en-CA" sz="1000" b="0" i="0" u="none" strike="noStrike" kern="1200" cap="none" spc="0" normalizeH="0" baseline="0" noProof="0" err="1">
                <a:ln>
                  <a:noFill/>
                </a:ln>
                <a:solidFill>
                  <a:prstClr val="black"/>
                </a:solidFill>
                <a:effectLst/>
                <a:uLnTx/>
                <a:uFillTx/>
                <a:latin typeface="Calibri" panose="020F0502020204030204"/>
                <a:ea typeface="+mn-ea"/>
                <a:cs typeface="+mn-cs"/>
              </a:rPr>
              <a:t>Stanney</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 (Eds.), </a:t>
            </a:r>
            <a:r>
              <a:rPr kumimoji="0" lang="en-CA" sz="1000" b="0" i="1" u="none" strike="noStrike" kern="1200" cap="none" spc="0" normalizeH="0" baseline="0" noProof="0">
                <a:ln>
                  <a:noFill/>
                </a:ln>
                <a:solidFill>
                  <a:prstClr val="black"/>
                </a:solidFill>
                <a:effectLst/>
                <a:uLnTx/>
                <a:uFillTx/>
                <a:latin typeface="Calibri" panose="020F0502020204030204"/>
                <a:ea typeface="+mn-ea"/>
                <a:cs typeface="+mn-cs"/>
              </a:rPr>
              <a:t>Handbook of Virtual Environments:  Design, Implementation, and Applications</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 (2nd ed., pp. 648–697). CRC Press.</a:t>
            </a:r>
            <a:endParaRPr lang="en-CA" sz="1000" b="0" i="0" u="none" strike="noStrike" kern="1200" cap="none" spc="0" normalizeH="0" baseline="0" noProof="0">
              <a:ln>
                <a:noFill/>
              </a:ln>
              <a:solidFill>
                <a:prstClr val="black"/>
              </a:solidFill>
              <a:effectLst/>
              <a:uLnTx/>
              <a:uFillTx/>
              <a:latin typeface="Calibri" panose="020F0502020204030204"/>
              <a:ea typeface="Calibri"/>
              <a:cs typeface="Calibri"/>
            </a:endParaRPr>
          </a:p>
          <a:p>
            <a:pPr>
              <a:spcBef>
                <a:spcPts val="0"/>
              </a:spcBef>
              <a:spcAft>
                <a:spcPts val="0"/>
              </a:spcAft>
              <a:defRPr/>
            </a:pPr>
            <a:r>
              <a:rPr kumimoji="0" lang="en-CA" sz="1000" b="0" i="0" u="none" strike="noStrike" kern="1200" cap="none" spc="0" normalizeH="0" baseline="30000" noProof="0">
                <a:ln>
                  <a:noFill/>
                </a:ln>
                <a:solidFill>
                  <a:prstClr val="black"/>
                </a:solidFill>
                <a:effectLst/>
                <a:uLnTx/>
                <a:uFillTx/>
                <a:latin typeface="Calibri" panose="020F0502020204030204"/>
                <a:ea typeface="+mn-ea"/>
                <a:cs typeface="+mn-cs"/>
              </a:rPr>
              <a:t>3</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K</a:t>
            </a:r>
            <a:r>
              <a:rPr lang="en-US" sz="1000" err="1">
                <a:solidFill>
                  <a:prstClr val="black"/>
                </a:solidFill>
                <a:latin typeface="Calibri"/>
                <a:ea typeface="Calibri"/>
                <a:cs typeface="Calibri"/>
              </a:rPr>
              <a:t>ennedy</a:t>
            </a:r>
            <a:r>
              <a:rPr lang="en-US" sz="1000">
                <a:solidFill>
                  <a:prstClr val="black"/>
                </a:solidFill>
                <a:latin typeface="Calibri"/>
                <a:ea typeface="Calibri"/>
                <a:cs typeface="Calibri"/>
              </a:rPr>
              <a:t>, R. S., Hettinger, L. J., &amp; Lilienthal, M. G. (1990). Simulator sickness. In G. H. Crampton (Ed.), </a:t>
            </a:r>
            <a:r>
              <a:rPr lang="en-US" sz="1000" i="1">
                <a:solidFill>
                  <a:prstClr val="black"/>
                </a:solidFill>
                <a:latin typeface="Calibri"/>
                <a:ea typeface="Calibri"/>
                <a:cs typeface="Calibri"/>
              </a:rPr>
              <a:t>Motion and Space Sickness</a:t>
            </a:r>
            <a:r>
              <a:rPr lang="en-US" sz="1000">
                <a:solidFill>
                  <a:prstClr val="black"/>
                </a:solidFill>
                <a:latin typeface="Calibri"/>
                <a:ea typeface="Calibri"/>
                <a:cs typeface="Calibri"/>
              </a:rPr>
              <a:t>.</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 </a:t>
            </a:r>
            <a:endParaRPr lang="en-CA" sz="1000" b="0" i="0" u="none" strike="noStrike" kern="1200" cap="none" spc="0" normalizeH="0" baseline="0" noProof="0">
              <a:ln>
                <a:noFill/>
              </a:ln>
              <a:solidFill>
                <a:prstClr val="black"/>
              </a:solidFill>
              <a:effectLst/>
              <a:uLnTx/>
              <a:uFillTx/>
              <a:latin typeface="Calibri" panose="020F0502020204030204"/>
              <a:ea typeface="Calibri"/>
              <a:cs typeface="Calibri"/>
            </a:endParaRPr>
          </a:p>
          <a:p>
            <a:pPr>
              <a:spcBef>
                <a:spcPts val="0"/>
              </a:spcBef>
              <a:spcAft>
                <a:spcPts val="0"/>
              </a:spcAft>
              <a:defRPr/>
            </a:pPr>
            <a:r>
              <a:rPr lang="en-CA" sz="1000" baseline="30000">
                <a:solidFill>
                  <a:prstClr val="black"/>
                </a:solidFill>
                <a:latin typeface="Calibri"/>
                <a:ea typeface="Calibri"/>
                <a:cs typeface="Calibri"/>
              </a:rPr>
              <a:t>4</a:t>
            </a:r>
            <a:r>
              <a:rPr lang="en-US" sz="1000">
                <a:solidFill>
                  <a:prstClr val="black"/>
                </a:solidFill>
                <a:latin typeface="Calibri"/>
                <a:ea typeface="Calibri"/>
                <a:cs typeface="Calibri"/>
              </a:rPr>
              <a:t>R</a:t>
            </a:r>
            <a:r>
              <a:rPr lang="en-CA" sz="1000" err="1">
                <a:solidFill>
                  <a:prstClr val="black"/>
                </a:solidFill>
                <a:latin typeface="Calibri" panose="020F0502020204030204"/>
              </a:rPr>
              <a:t>ebenitsch</a:t>
            </a:r>
            <a:r>
              <a:rPr lang="en-CA" sz="1000">
                <a:solidFill>
                  <a:prstClr val="black"/>
                </a:solidFill>
                <a:latin typeface="Calibri" panose="020F0502020204030204"/>
              </a:rPr>
              <a:t>, L., &amp; Owen, C. (2016). Review on </a:t>
            </a:r>
            <a:r>
              <a:rPr lang="en-CA" sz="1000" err="1">
                <a:solidFill>
                  <a:prstClr val="black"/>
                </a:solidFill>
                <a:latin typeface="Calibri" panose="020F0502020204030204"/>
              </a:rPr>
              <a:t>Cybersickness</a:t>
            </a:r>
            <a:r>
              <a:rPr lang="en-CA" sz="1000">
                <a:solidFill>
                  <a:prstClr val="black"/>
                </a:solidFill>
                <a:latin typeface="Calibri" panose="020F0502020204030204"/>
              </a:rPr>
              <a:t> in Applications and Visual Displays. </a:t>
            </a:r>
            <a:r>
              <a:rPr lang="en-CA" sz="1000" i="1">
                <a:solidFill>
                  <a:prstClr val="black"/>
                </a:solidFill>
                <a:latin typeface="Calibri" panose="020F0502020204030204"/>
              </a:rPr>
              <a:t>Virtual Real.</a:t>
            </a:r>
            <a:r>
              <a:rPr lang="en-CA" sz="1000">
                <a:solidFill>
                  <a:prstClr val="black"/>
                </a:solidFill>
                <a:latin typeface="Calibri" panose="020F0502020204030204"/>
              </a:rPr>
              <a:t>, </a:t>
            </a:r>
            <a:r>
              <a:rPr lang="en-CA" sz="1000" i="1">
                <a:solidFill>
                  <a:prstClr val="black"/>
                </a:solidFill>
                <a:latin typeface="Calibri" panose="020F0502020204030204"/>
              </a:rPr>
              <a:t>20</a:t>
            </a:r>
            <a:r>
              <a:rPr lang="en-CA" sz="1000">
                <a:solidFill>
                  <a:prstClr val="black"/>
                </a:solidFill>
                <a:latin typeface="Calibri" panose="020F0502020204030204"/>
              </a:rPr>
              <a:t>(2), 101–125. </a:t>
            </a:r>
            <a:endParaRPr lang="en-US">
              <a:ea typeface="Tahoma"/>
              <a:cs typeface="Tahoma"/>
            </a:endParaRPr>
          </a:p>
        </p:txBody>
      </p:sp>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j-ea"/>
                <a:cs typeface="+mj-cs"/>
              </a:rPr>
              <a:t>Theoretical Foundations</a:t>
            </a:r>
          </a:p>
        </p:txBody>
      </p:sp>
    </p:spTree>
    <p:extLst>
      <p:ext uri="{BB962C8B-B14F-4D97-AF65-F5344CB8AC3E}">
        <p14:creationId xmlns:p14="http://schemas.microsoft.com/office/powerpoint/2010/main" val="11551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 presetClass="entr" presetSubtype="0"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nodeType="withEffect">
                                  <p:stCondLst>
                                    <p:cond delay="2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4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40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10" presetClass="entr" presetSubtype="0" fill="hold" nodeType="withEffect">
                                  <p:stCondLst>
                                    <p:cond delay="60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grpId="0" nodeType="withEffect">
                                  <p:stCondLst>
                                    <p:cond delay="6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80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nodeType="withEffect">
                                  <p:stCondLst>
                                    <p:cond delay="80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par>
                                <p:cTn id="58" presetID="1" presetClass="entr" presetSubtype="0" fill="hold" nodeType="withEffect">
                                  <p:stCondLst>
                                    <p:cond delay="0"/>
                                  </p:stCondLst>
                                  <p:childTnLst>
                                    <p:set>
                                      <p:cBhvr>
                                        <p:cTn id="59" dur="1" fill="hold">
                                          <p:stCondLst>
                                            <p:cond delay="0"/>
                                          </p:stCondLst>
                                        </p:cTn>
                                        <p:tgtEl>
                                          <p:spTgt spid="3">
                                            <p:txEl>
                                              <p:pRg st="1" end="1"/>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
                                            <p:txEl>
                                              <p:pRg st="2" end="2"/>
                                            </p:txEl>
                                          </p:spTgt>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par>
                                <p:cTn id="72" presetID="10" presetClass="entr" presetSubtype="0" fill="hold" grpId="0" nodeType="withEffect">
                                  <p:stCondLst>
                                    <p:cond delay="20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par>
                                <p:cTn id="75" presetID="10" presetClass="entr" presetSubtype="0" fill="hold" nodeType="withEffect">
                                  <p:stCondLst>
                                    <p:cond delay="20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par>
                                <p:cTn id="78" presetID="10" presetClass="entr" presetSubtype="0" fill="hold" nodeType="withEffect">
                                  <p:stCondLst>
                                    <p:cond delay="40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par>
                                <p:cTn id="81" presetID="10" presetClass="entr" presetSubtype="0" fill="hold" grpId="0" nodeType="withEffect">
                                  <p:stCondLst>
                                    <p:cond delay="40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500"/>
                                        <p:tgtEl>
                                          <p:spTgt spid="11"/>
                                        </p:tgtEl>
                                      </p:cBhvr>
                                    </p:animEffect>
                                  </p:childTnLst>
                                </p:cTn>
                              </p:par>
                              <p:par>
                                <p:cTn id="84" presetID="10" presetClass="entr" presetSubtype="0" fill="hold" nodeType="withEffect">
                                  <p:stCondLst>
                                    <p:cond delay="60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par>
                                <p:cTn id="87" presetID="10" presetClass="entr" presetSubtype="0" fill="hold" grpId="0" nodeType="withEffect">
                                  <p:stCondLst>
                                    <p:cond delay="600"/>
                                  </p:stCondLst>
                                  <p:childTnLst>
                                    <p:set>
                                      <p:cBhvr>
                                        <p:cTn id="88" dur="1" fill="hold">
                                          <p:stCondLst>
                                            <p:cond delay="0"/>
                                          </p:stCondLst>
                                        </p:cTn>
                                        <p:tgtEl>
                                          <p:spTgt spid="9"/>
                                        </p:tgtEl>
                                        <p:attrNameLst>
                                          <p:attrName>style.visibility</p:attrName>
                                        </p:attrNameLst>
                                      </p:cBhvr>
                                      <p:to>
                                        <p:strVal val="visible"/>
                                      </p:to>
                                    </p:set>
                                    <p:animEffect transition="in" filter="fade">
                                      <p:cBhvr>
                                        <p:cTn id="8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P spid="12" grpId="0"/>
      <p:bldP spid="13" grpId="0" animBg="1"/>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4087F1-B7A9-E5CF-D7B1-327080F98C05}"/>
              </a:ext>
            </a:extLst>
          </p:cNvPr>
          <p:cNvSpPr>
            <a:spLocks noGrp="1"/>
          </p:cNvSpPr>
          <p:nvPr>
            <p:ph sz="quarter" idx="11"/>
          </p:nvPr>
        </p:nvSpPr>
        <p:spPr>
          <a:xfrm>
            <a:off x="5632824" y="2025362"/>
            <a:ext cx="6155445" cy="3283985"/>
          </a:xfrm>
        </p:spPr>
        <p:txBody>
          <a:bodyPr/>
          <a:lstStyle/>
          <a:p>
            <a:pPr marL="0" indent="0">
              <a:buNone/>
            </a:pPr>
            <a:r>
              <a:rPr lang="en-US" sz="3200" err="1"/>
              <a:t>CyS</a:t>
            </a:r>
            <a:r>
              <a:rPr lang="en-US" sz="2800"/>
              <a:t> </a:t>
            </a:r>
            <a:r>
              <a:rPr lang="en-US" sz="3200"/>
              <a:t>is a phenomenon that occurs when individuals experience symptoms while/after using simulation technology, such as flight simulators or XR training systems </a:t>
            </a:r>
          </a:p>
        </p:txBody>
      </p:sp>
      <p:sp>
        <p:nvSpPr>
          <p:cNvPr id="6"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j-ea"/>
                <a:cs typeface="+mj-cs"/>
              </a:rPr>
              <a:t>Theoretical Foundations</a:t>
            </a:r>
          </a:p>
        </p:txBody>
      </p:sp>
      <p:sp>
        <p:nvSpPr>
          <p:cNvPr id="7"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0" y="954088"/>
            <a:ext cx="3494088" cy="4930775"/>
          </a:xfrm>
        </p:spPr>
        <p:txBody>
          <a:bodyPr vert="horz" lIns="91440" tIns="45720" rIns="91440" bIns="45720" rtlCol="0">
            <a:normAutofit/>
          </a:bodyPr>
          <a:lstStyle/>
          <a:p>
            <a:pPr algn="r"/>
            <a:r>
              <a:rPr lang="en-US" err="1">
                <a:solidFill>
                  <a:srgbClr val="2F5496"/>
                </a:solidFill>
                <a:latin typeface="+mn-lt"/>
                <a:cs typeface="Calibri Light"/>
              </a:rPr>
              <a:t>Cybersickness</a:t>
            </a:r>
            <a:endParaRPr lang="en-US">
              <a:solidFill>
                <a:srgbClr val="2F5496"/>
              </a:solidFill>
              <a:latin typeface="+mn-lt"/>
            </a:endParaRPr>
          </a:p>
        </p:txBody>
      </p:sp>
      <p:cxnSp>
        <p:nvCxnSpPr>
          <p:cNvPr id="8" name="Straight Connector 7"/>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5669695-C45C-4DB8-9B55-68F5748E00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9678" y="3229983"/>
            <a:ext cx="670766" cy="378983"/>
          </a:xfrm>
          <a:prstGeom prst="rect">
            <a:avLst/>
          </a:prstGeom>
        </p:spPr>
      </p:pic>
      <p:sp>
        <p:nvSpPr>
          <p:cNvPr id="4" name="TextBox 3">
            <a:extLst>
              <a:ext uri="{FF2B5EF4-FFF2-40B4-BE49-F238E27FC236}">
                <a16:creationId xmlns:a16="http://schemas.microsoft.com/office/drawing/2014/main" id="{16EB0373-D31A-AAAA-8B27-6C1124F2BD77}"/>
              </a:ext>
            </a:extLst>
          </p:cNvPr>
          <p:cNvSpPr txBox="1"/>
          <p:nvPr/>
        </p:nvSpPr>
        <p:spPr>
          <a:xfrm>
            <a:off x="321564" y="6235479"/>
            <a:ext cx="11548863" cy="246221"/>
          </a:xfrm>
          <a:prstGeom prst="rect">
            <a:avLst/>
          </a:prstGeom>
          <a:noFill/>
        </p:spPr>
        <p:txBody>
          <a:bodyPr wrap="square" lIns="91440" tIns="45720" rIns="91440" bIns="45720" rtlCol="0" anchor="t">
            <a:spAutoFit/>
          </a:bodyPr>
          <a:lstStyle/>
          <a:p>
            <a:pPr marL="0" marR="0" lvl="0" indent="0" algn="l" defTabSz="914400" rtl="0" eaLnBrk="1" latinLnBrk="0" hangingPunct="1">
              <a:lnSpc>
                <a:spcPct val="100000"/>
              </a:lnSpc>
              <a:spcBef>
                <a:spcPts val="0"/>
              </a:spcBef>
              <a:spcAft>
                <a:spcPts val="0"/>
              </a:spcAft>
              <a:buClrTx/>
              <a:buSzTx/>
              <a:buFontTx/>
              <a:buNone/>
              <a:tabLst/>
              <a:defRPr/>
            </a:pPr>
            <a:r>
              <a:rPr lang="en-CA" sz="1000" baseline="30000">
                <a:solidFill>
                  <a:prstClr val="black"/>
                </a:solidFill>
                <a:latin typeface="Calibri"/>
                <a:ea typeface="Calibri"/>
                <a:cs typeface="Calibri"/>
              </a:rPr>
              <a:t>1</a:t>
            </a:r>
            <a:r>
              <a:rPr lang="en-US" sz="1000">
                <a:solidFill>
                  <a:prstClr val="black"/>
                </a:solidFill>
                <a:latin typeface="Calibri"/>
                <a:ea typeface="Calibri"/>
                <a:cs typeface="Calibri"/>
              </a:rPr>
              <a:t>R</a:t>
            </a:r>
            <a:r>
              <a:rPr lang="en-CA" sz="1000" err="1">
                <a:solidFill>
                  <a:prstClr val="black"/>
                </a:solidFill>
                <a:latin typeface="Calibri" panose="020F0502020204030204"/>
              </a:rPr>
              <a:t>ebenitsch</a:t>
            </a:r>
            <a:r>
              <a:rPr lang="en-CA" sz="1000">
                <a:solidFill>
                  <a:prstClr val="black"/>
                </a:solidFill>
                <a:latin typeface="Calibri" panose="020F0502020204030204"/>
              </a:rPr>
              <a:t>, L., &amp; Owen, C. (2016). Review on Cybersickness in Applications and Visual Displays. </a:t>
            </a:r>
            <a:r>
              <a:rPr lang="en-CA" sz="1000" i="1">
                <a:solidFill>
                  <a:prstClr val="black"/>
                </a:solidFill>
                <a:latin typeface="Calibri" panose="020F0502020204030204"/>
              </a:rPr>
              <a:t>Virtual Real.</a:t>
            </a:r>
            <a:r>
              <a:rPr lang="en-CA" sz="1000">
                <a:solidFill>
                  <a:prstClr val="black"/>
                </a:solidFill>
                <a:latin typeface="Calibri" panose="020F0502020204030204"/>
              </a:rPr>
              <a:t>, </a:t>
            </a:r>
            <a:r>
              <a:rPr lang="en-CA" sz="1000" i="1">
                <a:solidFill>
                  <a:prstClr val="black"/>
                </a:solidFill>
                <a:latin typeface="Calibri" panose="020F0502020204030204"/>
              </a:rPr>
              <a:t>20</a:t>
            </a:r>
            <a:r>
              <a:rPr lang="en-CA" sz="1000">
                <a:solidFill>
                  <a:prstClr val="black"/>
                </a:solidFill>
                <a:latin typeface="Calibri" panose="020F0502020204030204"/>
              </a:rPr>
              <a:t>(2), 101–125. </a:t>
            </a:r>
            <a:endParaRPr lang="en-US">
              <a:solidFill>
                <a:prstClr val="black"/>
              </a:solidFill>
              <a:ea typeface="Tahoma"/>
              <a:cs typeface="Tahoma"/>
            </a:endParaRPr>
          </a:p>
        </p:txBody>
      </p:sp>
    </p:spTree>
    <p:custDataLst>
      <p:tags r:id="rId1"/>
    </p:custDataLst>
    <p:extLst>
      <p:ext uri="{BB962C8B-B14F-4D97-AF65-F5344CB8AC3E}">
        <p14:creationId xmlns:p14="http://schemas.microsoft.com/office/powerpoint/2010/main" val="336488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4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Mysterious Condition That Affects Your Balance: What is Ataxia?">
            <a:extLst>
              <a:ext uri="{FF2B5EF4-FFF2-40B4-BE49-F238E27FC236}">
                <a16:creationId xmlns:a16="http://schemas.microsoft.com/office/drawing/2014/main" id="{6B7E4C0D-2F9A-8DDD-553A-9EC5404322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02" r="53052"/>
          <a:stretch/>
        </p:blipFill>
        <p:spPr bwMode="auto">
          <a:xfrm>
            <a:off x="9938114" y="1972844"/>
            <a:ext cx="2154125" cy="30727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o you use screens often? You're probably at risk of 'cybersickness'.  Here's what to know | Euronews">
            <a:extLst>
              <a:ext uri="{FF2B5EF4-FFF2-40B4-BE49-F238E27FC236}">
                <a16:creationId xmlns:a16="http://schemas.microsoft.com/office/drawing/2014/main" id="{23B94D6C-E9C0-CCBB-72F5-C5E56FFA77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373" y="1746777"/>
            <a:ext cx="4529070" cy="25476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9D7036CA-991E-6C34-22CA-116B4950E76B}"/>
              </a:ext>
            </a:extLst>
          </p:cNvPr>
          <p:cNvGrpSpPr/>
          <p:nvPr/>
        </p:nvGrpSpPr>
        <p:grpSpPr>
          <a:xfrm>
            <a:off x="2855141" y="4093408"/>
            <a:ext cx="4251948" cy="2337420"/>
            <a:chOff x="7092519" y="1003582"/>
            <a:chExt cx="4251948" cy="2337420"/>
          </a:xfrm>
          <a:solidFill>
            <a:srgbClr val="1798E9"/>
          </a:solidFill>
        </p:grpSpPr>
        <p:sp>
          <p:nvSpPr>
            <p:cNvPr id="26" name="Oval 25">
              <a:extLst>
                <a:ext uri="{FF2B5EF4-FFF2-40B4-BE49-F238E27FC236}">
                  <a16:creationId xmlns:a16="http://schemas.microsoft.com/office/drawing/2014/main" id="{E1A2BEE9-C37B-1385-1A5D-B20067E69CA7}"/>
                </a:ext>
              </a:extLst>
            </p:cNvPr>
            <p:cNvSpPr/>
            <p:nvPr/>
          </p:nvSpPr>
          <p:spPr>
            <a:xfrm>
              <a:off x="7942988" y="1003582"/>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Headache</a:t>
              </a:r>
            </a:p>
          </p:txBody>
        </p:sp>
        <p:sp>
          <p:nvSpPr>
            <p:cNvPr id="27" name="Oval 26">
              <a:extLst>
                <a:ext uri="{FF2B5EF4-FFF2-40B4-BE49-F238E27FC236}">
                  <a16:creationId xmlns:a16="http://schemas.microsoft.com/office/drawing/2014/main" id="{FE4203D4-744F-0A2E-E000-9980739C9DE6}"/>
                </a:ext>
              </a:extLst>
            </p:cNvPr>
            <p:cNvSpPr/>
            <p:nvPr/>
          </p:nvSpPr>
          <p:spPr>
            <a:xfrm>
              <a:off x="8975509" y="1114707"/>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Pallor</a:t>
              </a:r>
            </a:p>
          </p:txBody>
        </p:sp>
        <p:sp>
          <p:nvSpPr>
            <p:cNvPr id="28" name="Oval 27">
              <a:extLst>
                <a:ext uri="{FF2B5EF4-FFF2-40B4-BE49-F238E27FC236}">
                  <a16:creationId xmlns:a16="http://schemas.microsoft.com/office/drawing/2014/main" id="{CC133C28-CD8C-420D-DA78-AF316DB649E6}"/>
                </a:ext>
              </a:extLst>
            </p:cNvPr>
            <p:cNvSpPr/>
            <p:nvPr/>
          </p:nvSpPr>
          <p:spPr>
            <a:xfrm>
              <a:off x="9775178" y="1375417"/>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Dizziness</a:t>
              </a:r>
            </a:p>
          </p:txBody>
        </p:sp>
        <p:sp>
          <p:nvSpPr>
            <p:cNvPr id="29" name="Oval 28">
              <a:extLst>
                <a:ext uri="{FF2B5EF4-FFF2-40B4-BE49-F238E27FC236}">
                  <a16:creationId xmlns:a16="http://schemas.microsoft.com/office/drawing/2014/main" id="{15542006-5FE4-F02E-9971-C35ED1D2828E}"/>
                </a:ext>
              </a:extLst>
            </p:cNvPr>
            <p:cNvSpPr/>
            <p:nvPr/>
          </p:nvSpPr>
          <p:spPr>
            <a:xfrm>
              <a:off x="7285558" y="1353777"/>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Rapid Breathing</a:t>
              </a:r>
            </a:p>
          </p:txBody>
        </p:sp>
        <p:sp>
          <p:nvSpPr>
            <p:cNvPr id="30" name="Oval 29">
              <a:extLst>
                <a:ext uri="{FF2B5EF4-FFF2-40B4-BE49-F238E27FC236}">
                  <a16:creationId xmlns:a16="http://schemas.microsoft.com/office/drawing/2014/main" id="{45D69BCE-739E-C80C-93C3-111AE8CF3C74}"/>
                </a:ext>
              </a:extLst>
            </p:cNvPr>
            <p:cNvSpPr/>
            <p:nvPr/>
          </p:nvSpPr>
          <p:spPr>
            <a:xfrm>
              <a:off x="10010967" y="2161899"/>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Vertigo</a:t>
              </a:r>
            </a:p>
          </p:txBody>
        </p:sp>
        <p:sp>
          <p:nvSpPr>
            <p:cNvPr id="31" name="Oval 30">
              <a:extLst>
                <a:ext uri="{FF2B5EF4-FFF2-40B4-BE49-F238E27FC236}">
                  <a16:creationId xmlns:a16="http://schemas.microsoft.com/office/drawing/2014/main" id="{FF571DEF-7269-1CDB-86CA-D4F7D4F2125B}"/>
                </a:ext>
              </a:extLst>
            </p:cNvPr>
            <p:cNvSpPr/>
            <p:nvPr/>
          </p:nvSpPr>
          <p:spPr>
            <a:xfrm>
              <a:off x="10010967" y="1763994"/>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Eye Strain</a:t>
              </a:r>
            </a:p>
          </p:txBody>
        </p:sp>
        <p:sp>
          <p:nvSpPr>
            <p:cNvPr id="32" name="Oval 31">
              <a:extLst>
                <a:ext uri="{FF2B5EF4-FFF2-40B4-BE49-F238E27FC236}">
                  <a16:creationId xmlns:a16="http://schemas.microsoft.com/office/drawing/2014/main" id="{6950B399-F7E4-8334-66FF-01665DC21E7E}"/>
                </a:ext>
              </a:extLst>
            </p:cNvPr>
            <p:cNvSpPr/>
            <p:nvPr/>
          </p:nvSpPr>
          <p:spPr>
            <a:xfrm>
              <a:off x="7092519" y="1797995"/>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Blurred Vision</a:t>
              </a:r>
            </a:p>
          </p:txBody>
        </p:sp>
        <p:sp>
          <p:nvSpPr>
            <p:cNvPr id="33" name="Oval 32">
              <a:extLst>
                <a:ext uri="{FF2B5EF4-FFF2-40B4-BE49-F238E27FC236}">
                  <a16:creationId xmlns:a16="http://schemas.microsoft.com/office/drawing/2014/main" id="{36FEC0BF-4C52-EECE-87D0-75FEC0F9FDA8}"/>
                </a:ext>
              </a:extLst>
            </p:cNvPr>
            <p:cNvSpPr/>
            <p:nvPr/>
          </p:nvSpPr>
          <p:spPr>
            <a:xfrm>
              <a:off x="7225438" y="2208269"/>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Malaise</a:t>
              </a:r>
            </a:p>
          </p:txBody>
        </p:sp>
        <p:sp>
          <p:nvSpPr>
            <p:cNvPr id="34" name="Oval 33">
              <a:extLst>
                <a:ext uri="{FF2B5EF4-FFF2-40B4-BE49-F238E27FC236}">
                  <a16:creationId xmlns:a16="http://schemas.microsoft.com/office/drawing/2014/main" id="{E419523C-5D28-846E-71E8-A69DD957D2DE}"/>
                </a:ext>
              </a:extLst>
            </p:cNvPr>
            <p:cNvSpPr/>
            <p:nvPr/>
          </p:nvSpPr>
          <p:spPr>
            <a:xfrm>
              <a:off x="9923756" y="2511926"/>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Sweating</a:t>
              </a:r>
            </a:p>
          </p:txBody>
        </p:sp>
        <p:sp>
          <p:nvSpPr>
            <p:cNvPr id="35" name="Oval 34">
              <a:extLst>
                <a:ext uri="{FF2B5EF4-FFF2-40B4-BE49-F238E27FC236}">
                  <a16:creationId xmlns:a16="http://schemas.microsoft.com/office/drawing/2014/main" id="{A1D3E8D4-A575-8513-7DCD-E04A0FFA33EA}"/>
                </a:ext>
              </a:extLst>
            </p:cNvPr>
            <p:cNvSpPr/>
            <p:nvPr/>
          </p:nvSpPr>
          <p:spPr>
            <a:xfrm>
              <a:off x="7491276" y="2629421"/>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Burping</a:t>
              </a:r>
            </a:p>
          </p:txBody>
        </p:sp>
        <p:sp>
          <p:nvSpPr>
            <p:cNvPr id="36" name="Oval 35">
              <a:extLst>
                <a:ext uri="{FF2B5EF4-FFF2-40B4-BE49-F238E27FC236}">
                  <a16:creationId xmlns:a16="http://schemas.microsoft.com/office/drawing/2014/main" id="{8F16966B-FB85-44D4-3773-93F6FAEE6B32}"/>
                </a:ext>
              </a:extLst>
            </p:cNvPr>
            <p:cNvSpPr/>
            <p:nvPr/>
          </p:nvSpPr>
          <p:spPr>
            <a:xfrm>
              <a:off x="8229991" y="2896502"/>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Nausea</a:t>
              </a:r>
            </a:p>
          </p:txBody>
        </p:sp>
        <p:sp>
          <p:nvSpPr>
            <p:cNvPr id="37" name="Oval 36">
              <a:extLst>
                <a:ext uri="{FF2B5EF4-FFF2-40B4-BE49-F238E27FC236}">
                  <a16:creationId xmlns:a16="http://schemas.microsoft.com/office/drawing/2014/main" id="{E228B80E-095D-8249-48F3-3E6934308921}"/>
                </a:ext>
              </a:extLst>
            </p:cNvPr>
            <p:cNvSpPr/>
            <p:nvPr/>
          </p:nvSpPr>
          <p:spPr>
            <a:xfrm>
              <a:off x="9328971" y="2840679"/>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Vomiting</a:t>
              </a:r>
            </a:p>
          </p:txBody>
        </p:sp>
        <p:sp>
          <p:nvSpPr>
            <p:cNvPr id="38" name="TextBox 37">
              <a:extLst>
                <a:ext uri="{FF2B5EF4-FFF2-40B4-BE49-F238E27FC236}">
                  <a16:creationId xmlns:a16="http://schemas.microsoft.com/office/drawing/2014/main" id="{0C147D88-EC35-586F-37FB-D4D93F5D70E4}"/>
                </a:ext>
              </a:extLst>
            </p:cNvPr>
            <p:cNvSpPr txBox="1"/>
            <p:nvPr/>
          </p:nvSpPr>
          <p:spPr>
            <a:xfrm>
              <a:off x="8449268" y="1958283"/>
              <a:ext cx="889987" cy="369332"/>
            </a:xfrm>
            <a:prstGeom prst="rect">
              <a:avLst/>
            </a:prstGeom>
            <a:noFill/>
            <a:ln>
              <a:noFill/>
            </a:ln>
          </p:spPr>
          <p:txBody>
            <a:bodyPr wrap="none" rtlCol="0">
              <a:spAutoFit/>
            </a:bodyPr>
            <a:lstStyle/>
            <a:p>
              <a:r>
                <a:rPr lang="en-US" b="1" i="1"/>
                <a:t>During</a:t>
              </a:r>
            </a:p>
          </p:txBody>
        </p:sp>
      </p:grpSp>
      <p:grpSp>
        <p:nvGrpSpPr>
          <p:cNvPr id="40" name="Group 39">
            <a:extLst>
              <a:ext uri="{FF2B5EF4-FFF2-40B4-BE49-F238E27FC236}">
                <a16:creationId xmlns:a16="http://schemas.microsoft.com/office/drawing/2014/main" id="{1E33F7C6-84AF-64C0-6F99-51FA38652CBF}"/>
              </a:ext>
            </a:extLst>
          </p:cNvPr>
          <p:cNvGrpSpPr/>
          <p:nvPr/>
        </p:nvGrpSpPr>
        <p:grpSpPr>
          <a:xfrm>
            <a:off x="6180408" y="2524799"/>
            <a:ext cx="3671053" cy="1551229"/>
            <a:chOff x="7910813" y="4455760"/>
            <a:chExt cx="3671053" cy="1551229"/>
          </a:xfrm>
          <a:solidFill>
            <a:srgbClr val="1798E9"/>
          </a:solidFill>
        </p:grpSpPr>
        <p:sp>
          <p:nvSpPr>
            <p:cNvPr id="41" name="Oval 40">
              <a:extLst>
                <a:ext uri="{FF2B5EF4-FFF2-40B4-BE49-F238E27FC236}">
                  <a16:creationId xmlns:a16="http://schemas.microsoft.com/office/drawing/2014/main" id="{2E14B08F-E325-C2C5-3FD2-9A317B7A8020}"/>
                </a:ext>
              </a:extLst>
            </p:cNvPr>
            <p:cNvSpPr/>
            <p:nvPr/>
          </p:nvSpPr>
          <p:spPr>
            <a:xfrm>
              <a:off x="9142288" y="4455760"/>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Ataxia</a:t>
              </a:r>
            </a:p>
          </p:txBody>
        </p:sp>
        <p:sp>
          <p:nvSpPr>
            <p:cNvPr id="42" name="Oval 41">
              <a:extLst>
                <a:ext uri="{FF2B5EF4-FFF2-40B4-BE49-F238E27FC236}">
                  <a16:creationId xmlns:a16="http://schemas.microsoft.com/office/drawing/2014/main" id="{DD7C6394-03F7-F6AC-D2FB-0EBE4EC94872}"/>
                </a:ext>
              </a:extLst>
            </p:cNvPr>
            <p:cNvSpPr/>
            <p:nvPr/>
          </p:nvSpPr>
          <p:spPr>
            <a:xfrm>
              <a:off x="10178187" y="4947710"/>
              <a:ext cx="1403679"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Sopite Syndrome</a:t>
              </a:r>
            </a:p>
          </p:txBody>
        </p:sp>
        <p:sp>
          <p:nvSpPr>
            <p:cNvPr id="43" name="Oval 42">
              <a:extLst>
                <a:ext uri="{FF2B5EF4-FFF2-40B4-BE49-F238E27FC236}">
                  <a16:creationId xmlns:a16="http://schemas.microsoft.com/office/drawing/2014/main" id="{4B61A783-24A1-0085-7A7D-4B4B32203BCF}"/>
                </a:ext>
              </a:extLst>
            </p:cNvPr>
            <p:cNvSpPr/>
            <p:nvPr/>
          </p:nvSpPr>
          <p:spPr>
            <a:xfrm>
              <a:off x="7910813" y="4835403"/>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Blurred Vision</a:t>
              </a:r>
            </a:p>
          </p:txBody>
        </p:sp>
        <p:sp>
          <p:nvSpPr>
            <p:cNvPr id="44" name="Oval 43">
              <a:extLst>
                <a:ext uri="{FF2B5EF4-FFF2-40B4-BE49-F238E27FC236}">
                  <a16:creationId xmlns:a16="http://schemas.microsoft.com/office/drawing/2014/main" id="{58C01D96-A858-9893-672C-CABD3C4CB5AF}"/>
                </a:ext>
              </a:extLst>
            </p:cNvPr>
            <p:cNvSpPr/>
            <p:nvPr/>
          </p:nvSpPr>
          <p:spPr>
            <a:xfrm>
              <a:off x="9814526" y="5554617"/>
              <a:ext cx="1333500"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Reduced Dexterity</a:t>
              </a:r>
            </a:p>
          </p:txBody>
        </p:sp>
        <p:sp>
          <p:nvSpPr>
            <p:cNvPr id="45" name="Oval 44">
              <a:extLst>
                <a:ext uri="{FF2B5EF4-FFF2-40B4-BE49-F238E27FC236}">
                  <a16:creationId xmlns:a16="http://schemas.microsoft.com/office/drawing/2014/main" id="{0084D7AF-6256-DADE-4EFA-FA9DAEF83DEA}"/>
                </a:ext>
              </a:extLst>
            </p:cNvPr>
            <p:cNvSpPr/>
            <p:nvPr/>
          </p:nvSpPr>
          <p:spPr>
            <a:xfrm>
              <a:off x="7950167" y="5562489"/>
              <a:ext cx="1693765" cy="444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Visual Disturbances</a:t>
              </a:r>
            </a:p>
          </p:txBody>
        </p:sp>
        <p:sp>
          <p:nvSpPr>
            <p:cNvPr id="46" name="TextBox 45">
              <a:extLst>
                <a:ext uri="{FF2B5EF4-FFF2-40B4-BE49-F238E27FC236}">
                  <a16:creationId xmlns:a16="http://schemas.microsoft.com/office/drawing/2014/main" id="{1A66B3EA-A329-7997-96B7-0C6C12BEFD22}"/>
                </a:ext>
              </a:extLst>
            </p:cNvPr>
            <p:cNvSpPr txBox="1"/>
            <p:nvPr/>
          </p:nvSpPr>
          <p:spPr>
            <a:xfrm>
              <a:off x="8927458" y="5022609"/>
              <a:ext cx="739305" cy="369332"/>
            </a:xfrm>
            <a:prstGeom prst="rect">
              <a:avLst/>
            </a:prstGeom>
            <a:noFill/>
          </p:spPr>
          <p:txBody>
            <a:bodyPr wrap="none" rtlCol="0">
              <a:spAutoFit/>
            </a:bodyPr>
            <a:lstStyle/>
            <a:p>
              <a:r>
                <a:rPr lang="en-US" b="1" i="1"/>
                <a:t>After</a:t>
              </a:r>
            </a:p>
          </p:txBody>
        </p:sp>
      </p:grpSp>
      <p:sp>
        <p:nvSpPr>
          <p:cNvPr id="47"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j-ea"/>
                <a:cs typeface="+mj-cs"/>
              </a:rPr>
              <a:t>Theoretical Foundations</a:t>
            </a:r>
          </a:p>
        </p:txBody>
      </p:sp>
      <p:sp>
        <p:nvSpPr>
          <p:cNvPr id="4" name="Content Placeholder 2">
            <a:extLst>
              <a:ext uri="{FF2B5EF4-FFF2-40B4-BE49-F238E27FC236}">
                <a16:creationId xmlns:a16="http://schemas.microsoft.com/office/drawing/2014/main" id="{D1A6790E-E1D4-4C54-9762-8B9049EE7FEA}"/>
              </a:ext>
            </a:extLst>
          </p:cNvPr>
          <p:cNvSpPr>
            <a:spLocks noGrp="1"/>
          </p:cNvSpPr>
          <p:nvPr/>
        </p:nvSpPr>
        <p:spPr bwMode="auto">
          <a:xfrm>
            <a:off x="476299" y="1028134"/>
            <a:ext cx="5142659" cy="199224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lr>
                <a:srgbClr val="C6B46A"/>
              </a:buClr>
              <a:buChar char="•"/>
              <a:defRPr sz="3200">
                <a:solidFill>
                  <a:srgbClr val="2A6EBB"/>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1" fontAlgn="base" hangingPunct="1">
              <a:spcBef>
                <a:spcPct val="20000"/>
              </a:spcBef>
              <a:spcAft>
                <a:spcPct val="0"/>
              </a:spcAft>
              <a:buClr>
                <a:srgbClr val="C6B46A"/>
              </a:buClr>
              <a:buChar char="–"/>
              <a:defRPr sz="2800">
                <a:solidFill>
                  <a:srgbClr val="2A6EBB"/>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Clr>
                <a:srgbClr val="C6B46A"/>
              </a:buClr>
              <a:buChar char="•"/>
              <a:defRPr sz="2400">
                <a:solidFill>
                  <a:srgbClr val="2A6EBB"/>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rtl="0" eaLnBrk="1" fontAlgn="base" hangingPunct="1">
              <a:spcBef>
                <a:spcPct val="20000"/>
              </a:spcBef>
              <a:spcAft>
                <a:spcPct val="0"/>
              </a:spcAft>
              <a:buClr>
                <a:srgbClr val="C6B46A"/>
              </a:buClr>
              <a:buChar char="»"/>
              <a:defRPr sz="2000">
                <a:solidFill>
                  <a:srgbClr val="2A6EBB"/>
                </a:solidFill>
                <a:latin typeface="+mn-lt"/>
                <a:ea typeface="+mn-ea"/>
              </a:defRPr>
            </a:lvl6pPr>
            <a:lvl7pPr marL="2971800" indent="-228600" algn="l" rtl="0" eaLnBrk="1" fontAlgn="base" hangingPunct="1">
              <a:spcBef>
                <a:spcPct val="20000"/>
              </a:spcBef>
              <a:spcAft>
                <a:spcPct val="0"/>
              </a:spcAft>
              <a:buClr>
                <a:srgbClr val="C6B46A"/>
              </a:buClr>
              <a:buChar char="»"/>
              <a:defRPr sz="2000">
                <a:solidFill>
                  <a:srgbClr val="2A6EBB"/>
                </a:solidFill>
                <a:latin typeface="+mn-lt"/>
                <a:ea typeface="+mn-ea"/>
              </a:defRPr>
            </a:lvl7pPr>
            <a:lvl8pPr marL="3429000" indent="-228600" algn="l" rtl="0" eaLnBrk="1" fontAlgn="base" hangingPunct="1">
              <a:spcBef>
                <a:spcPct val="20000"/>
              </a:spcBef>
              <a:spcAft>
                <a:spcPct val="0"/>
              </a:spcAft>
              <a:buClr>
                <a:srgbClr val="C6B46A"/>
              </a:buClr>
              <a:buChar char="»"/>
              <a:defRPr sz="2000">
                <a:solidFill>
                  <a:srgbClr val="2A6EBB"/>
                </a:solidFill>
                <a:latin typeface="+mn-lt"/>
                <a:ea typeface="+mn-ea"/>
              </a:defRPr>
            </a:lvl8pPr>
            <a:lvl9pPr marL="3886200" indent="-228600" algn="l" rtl="0" eaLnBrk="1" fontAlgn="base" hangingPunct="1">
              <a:spcBef>
                <a:spcPct val="20000"/>
              </a:spcBef>
              <a:spcAft>
                <a:spcPct val="0"/>
              </a:spcAft>
              <a:buClr>
                <a:srgbClr val="C6B46A"/>
              </a:buClr>
              <a:buChar char="»"/>
              <a:defRPr sz="2000">
                <a:solidFill>
                  <a:srgbClr val="2A6EBB"/>
                </a:solidFill>
                <a:latin typeface="+mn-lt"/>
                <a:ea typeface="+mn-ea"/>
              </a:defRPr>
            </a:lvl9pPr>
          </a:lstStyle>
          <a:p>
            <a:pPr>
              <a:lnSpc>
                <a:spcPct val="90000"/>
              </a:lnSpc>
              <a:buClr>
                <a:srgbClr val="1F4E79"/>
              </a:buClr>
              <a:defRPr/>
            </a:pPr>
            <a:r>
              <a:rPr lang="en-US" sz="3600" b="1">
                <a:solidFill>
                  <a:schemeClr val="tx1"/>
                </a:solidFill>
                <a:latin typeface="Calibri"/>
                <a:ea typeface="Calibri"/>
                <a:cs typeface="Calibri"/>
              </a:rPr>
              <a:t>During: XR Exposure</a:t>
            </a:r>
            <a:endParaRPr lang="en-US" sz="3600">
              <a:solidFill>
                <a:schemeClr val="tx1"/>
              </a:solidFill>
              <a:ea typeface="Calibri"/>
            </a:endParaRPr>
          </a:p>
          <a:p>
            <a:pPr marL="0" indent="0">
              <a:lnSpc>
                <a:spcPct val="90000"/>
              </a:lnSpc>
              <a:buClr>
                <a:srgbClr val="1F4E79"/>
              </a:buClr>
              <a:buNone/>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E638C8D0-3F84-AC26-35D9-5241C0E6E73E}"/>
              </a:ext>
            </a:extLst>
          </p:cNvPr>
          <p:cNvSpPr>
            <a:spLocks noGrp="1"/>
          </p:cNvSpPr>
          <p:nvPr/>
        </p:nvSpPr>
        <p:spPr bwMode="auto">
          <a:xfrm>
            <a:off x="6097286" y="1285432"/>
            <a:ext cx="6805204" cy="199224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lr>
                <a:srgbClr val="C6B46A"/>
              </a:buClr>
              <a:buChar char="•"/>
              <a:defRPr sz="3200">
                <a:solidFill>
                  <a:srgbClr val="2A6EBB"/>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1" fontAlgn="base" hangingPunct="1">
              <a:spcBef>
                <a:spcPct val="20000"/>
              </a:spcBef>
              <a:spcAft>
                <a:spcPct val="0"/>
              </a:spcAft>
              <a:buClr>
                <a:srgbClr val="C6B46A"/>
              </a:buClr>
              <a:buChar char="–"/>
              <a:defRPr sz="2800">
                <a:solidFill>
                  <a:srgbClr val="2A6EBB"/>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Clr>
                <a:srgbClr val="C6B46A"/>
              </a:buClr>
              <a:buChar char="•"/>
              <a:defRPr sz="2400">
                <a:solidFill>
                  <a:srgbClr val="2A6EBB"/>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rtl="0" eaLnBrk="1" fontAlgn="base" hangingPunct="1">
              <a:spcBef>
                <a:spcPct val="20000"/>
              </a:spcBef>
              <a:spcAft>
                <a:spcPct val="0"/>
              </a:spcAft>
              <a:buClr>
                <a:srgbClr val="C6B46A"/>
              </a:buClr>
              <a:buChar char="»"/>
              <a:defRPr sz="2000">
                <a:solidFill>
                  <a:srgbClr val="2A6EBB"/>
                </a:solidFill>
                <a:latin typeface="+mn-lt"/>
                <a:ea typeface="+mn-ea"/>
              </a:defRPr>
            </a:lvl6pPr>
            <a:lvl7pPr marL="2971800" indent="-228600" algn="l" rtl="0" eaLnBrk="1" fontAlgn="base" hangingPunct="1">
              <a:spcBef>
                <a:spcPct val="20000"/>
              </a:spcBef>
              <a:spcAft>
                <a:spcPct val="0"/>
              </a:spcAft>
              <a:buClr>
                <a:srgbClr val="C6B46A"/>
              </a:buClr>
              <a:buChar char="»"/>
              <a:defRPr sz="2000">
                <a:solidFill>
                  <a:srgbClr val="2A6EBB"/>
                </a:solidFill>
                <a:latin typeface="+mn-lt"/>
                <a:ea typeface="+mn-ea"/>
              </a:defRPr>
            </a:lvl7pPr>
            <a:lvl8pPr marL="3429000" indent="-228600" algn="l" rtl="0" eaLnBrk="1" fontAlgn="base" hangingPunct="1">
              <a:spcBef>
                <a:spcPct val="20000"/>
              </a:spcBef>
              <a:spcAft>
                <a:spcPct val="0"/>
              </a:spcAft>
              <a:buClr>
                <a:srgbClr val="C6B46A"/>
              </a:buClr>
              <a:buChar char="»"/>
              <a:defRPr sz="2000">
                <a:solidFill>
                  <a:srgbClr val="2A6EBB"/>
                </a:solidFill>
                <a:latin typeface="+mn-lt"/>
                <a:ea typeface="+mn-ea"/>
              </a:defRPr>
            </a:lvl8pPr>
            <a:lvl9pPr marL="3886200" indent="-228600" algn="l" rtl="0" eaLnBrk="1" fontAlgn="base" hangingPunct="1">
              <a:spcBef>
                <a:spcPct val="20000"/>
              </a:spcBef>
              <a:spcAft>
                <a:spcPct val="0"/>
              </a:spcAft>
              <a:buClr>
                <a:srgbClr val="C6B46A"/>
              </a:buClr>
              <a:buChar char="»"/>
              <a:defRPr sz="2000">
                <a:solidFill>
                  <a:srgbClr val="2A6EBB"/>
                </a:solidFill>
                <a:latin typeface="+mn-lt"/>
                <a:ea typeface="+mn-ea"/>
              </a:defRPr>
            </a:lvl9pPr>
          </a:lstStyle>
          <a:p>
            <a:pPr>
              <a:lnSpc>
                <a:spcPct val="90000"/>
              </a:lnSpc>
              <a:buClr>
                <a:srgbClr val="1F4E79"/>
              </a:buClr>
              <a:defRPr/>
            </a:pPr>
            <a:r>
              <a:rPr lang="en-US" sz="3600" b="1">
                <a:solidFill>
                  <a:schemeClr val="tx1"/>
                </a:solidFill>
                <a:latin typeface="Calibri"/>
                <a:ea typeface="Calibri"/>
                <a:cs typeface="Calibri"/>
              </a:rPr>
              <a:t>After: Adverse Physiological Maladaptation</a:t>
            </a:r>
            <a:endParaRPr lang="en-US" sz="3600">
              <a:solidFill>
                <a:schemeClr val="tx1"/>
              </a:solidFill>
              <a:ea typeface="Calibri"/>
            </a:endParaRPr>
          </a:p>
          <a:p>
            <a:pPr marL="0" indent="0">
              <a:lnSpc>
                <a:spcPct val="90000"/>
              </a:lnSpc>
              <a:buClr>
                <a:srgbClr val="1F4E79"/>
              </a:buClr>
              <a:buNone/>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276942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3E3B-19E1-1CF0-379E-55EC1C412EAC}"/>
              </a:ext>
            </a:extLst>
          </p:cNvPr>
          <p:cNvSpPr txBox="1">
            <a:spLocks/>
          </p:cNvSpPr>
          <p:nvPr/>
        </p:nvSpPr>
        <p:spPr>
          <a:xfrm>
            <a:off x="2345741" y="0"/>
            <a:ext cx="74168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j-ea"/>
                <a:cs typeface="+mj-cs"/>
              </a:rPr>
              <a:t>Theoretical </a:t>
            </a:r>
            <a:r>
              <a:rPr lang="en-US" sz="3600" b="1">
                <a:solidFill>
                  <a:prstClr val="white"/>
                </a:solidFill>
                <a:latin typeface="Calibri" panose="020F0502020204030204"/>
              </a:rPr>
              <a:t>Foundations</a:t>
            </a:r>
            <a:endParaRPr kumimoji="0" lang="en-US" sz="3600" b="1" i="0" u="none" strike="noStrike" kern="1200" cap="none" spc="0" normalizeH="0" baseline="0" noProof="0">
              <a:ln>
                <a:noFill/>
              </a:ln>
              <a:solidFill>
                <a:prstClr val="white"/>
              </a:solidFill>
              <a:effectLst/>
              <a:uLnTx/>
              <a:uFillTx/>
              <a:latin typeface="Calibri" panose="020F0502020204030204"/>
              <a:ea typeface="+mj-ea"/>
              <a:cs typeface="+mj-cs"/>
            </a:endParaRPr>
          </a:p>
        </p:txBody>
      </p:sp>
      <p:sp>
        <p:nvSpPr>
          <p:cNvPr id="3" name="Freeform 49">
            <a:extLst>
              <a:ext uri="{FF2B5EF4-FFF2-40B4-BE49-F238E27FC236}">
                <a16:creationId xmlns:a16="http://schemas.microsoft.com/office/drawing/2014/main" id="{6EF28BCB-1AAE-BFFF-8C88-FE29D6BC4437}"/>
              </a:ext>
            </a:extLst>
          </p:cNvPr>
          <p:cNvSpPr txBox="1">
            <a:spLocks/>
          </p:cNvSpPr>
          <p:nvPr/>
        </p:nvSpPr>
        <p:spPr>
          <a:xfrm>
            <a:off x="831273" y="1816041"/>
            <a:ext cx="10363200" cy="457200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hueOff val="0"/>
                    <a:satOff val="0"/>
                    <a:lumOff val="0"/>
                    <a:alphaOff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hueOff val="0"/>
                    <a:satOff val="0"/>
                    <a:lumOff val="0"/>
                    <a:alphaOff val="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hueOff val="0"/>
                    <a:satOff val="0"/>
                    <a:lumOff val="0"/>
                    <a:alphaOff val="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hueOff val="0"/>
                    <a:satOff val="0"/>
                    <a:lumOff val="0"/>
                    <a:alphaOff val="0"/>
                  </a:schemeClr>
                </a:solidFill>
                <a:latin typeface="+mn-lt"/>
                <a:ea typeface="+mn-ea"/>
                <a:cs typeface="+mn-cs"/>
              </a:defRPr>
            </a:lvl9pPr>
          </a:lstStyle>
          <a:p>
            <a:pPr marL="0" marR="0" lvl="0" indent="0" algn="l" defTabSz="14224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Calibri Light"/>
              </a:rPr>
              <a:t>Acute episode of MS/VIMS</a:t>
            </a:r>
            <a:r>
              <a:rPr kumimoji="0" lang="en-US" sz="2400" b="1" i="0" u="none" strike="noStrike" kern="1200" cap="none" spc="0" normalizeH="0" baseline="30000" noProof="0">
                <a:ln>
                  <a:noFill/>
                </a:ln>
                <a:solidFill>
                  <a:srgbClr val="000000"/>
                </a:solidFill>
                <a:effectLst/>
                <a:uLnTx/>
                <a:uFillTx/>
                <a:latin typeface="Calibri" panose="020F0502020204030204"/>
                <a:ea typeface="+mn-ea"/>
                <a:cs typeface="Calibri Light"/>
              </a:rPr>
              <a:t>1</a:t>
            </a: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Calibri Light"/>
            </a:endParaRPr>
          </a:p>
          <a:p>
            <a:pPr marL="457200" marR="0" lvl="0" indent="-457200" algn="l" defTabSz="1422400" rtl="0" eaLnBrk="1" fontAlgn="auto" latinLnBrk="0" hangingPunct="1">
              <a:lnSpc>
                <a:spcPct val="90000"/>
              </a:lnSpc>
              <a:spcBef>
                <a:spcPct val="0"/>
              </a:spcBef>
              <a:spcAft>
                <a:spcPct val="35000"/>
              </a:spcAft>
              <a:buClrTx/>
              <a:buSzTx/>
              <a:buFont typeface="+mj-lt"/>
              <a:buAutoNum type="alphaUcPeriod"/>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Light"/>
              </a:rPr>
              <a:t>At least one of the following: </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Light"/>
            </a:endParaRPr>
          </a:p>
          <a:p>
            <a:pPr marL="800100" marR="0" lvl="1" indent="-342900" algn="l" defTabSz="14224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rPr>
              <a:t>Nausea/gastrointestinal</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Light"/>
              </a:rPr>
              <a:t> disturbance</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Light"/>
            </a:endParaRPr>
          </a:p>
          <a:p>
            <a:pPr marL="800100" marR="0" lvl="1" indent="-342900" algn="l" defTabSz="14224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Light"/>
              </a:rPr>
              <a:t>Thermoregulatory disruption</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Light"/>
            </a:endParaRPr>
          </a:p>
          <a:p>
            <a:pPr marL="800100" marR="0" lvl="1" indent="-342900" algn="l" defTabSz="14224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Light"/>
              </a:rPr>
              <a:t>Alterations in arousal</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Light"/>
            </a:endParaRPr>
          </a:p>
          <a:p>
            <a:pPr marL="800100" marR="0" lvl="1" indent="-342900" algn="l" defTabSz="14224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Light"/>
              </a:rPr>
              <a:t>Dizziness and/or vertigo</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Light"/>
            </a:endParaRPr>
          </a:p>
          <a:p>
            <a:pPr marL="800100" marR="0" lvl="1" indent="-342900" algn="l" defTabSz="14224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Light"/>
              </a:rPr>
              <a:t>Headache and/or ocular strain</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Light"/>
            </a:endParaRPr>
          </a:p>
          <a:p>
            <a:pPr marL="457200" marR="0" lvl="0" indent="-457200" algn="l" defTabSz="1422400" rtl="0" eaLnBrk="1" fontAlgn="auto" latinLnBrk="0" hangingPunct="1">
              <a:lnSpc>
                <a:spcPct val="90000"/>
              </a:lnSpc>
              <a:spcBef>
                <a:spcPct val="0"/>
              </a:spcBef>
              <a:spcAft>
                <a:spcPct val="35000"/>
              </a:spcAft>
              <a:buClrTx/>
              <a:buSzTx/>
              <a:buFont typeface="+mj-lt"/>
              <a:buAutoNum type="alphaUcPeriod"/>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Light"/>
              </a:rPr>
              <a:t>Symptoms appear during real/visual motion exposure</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Light"/>
            </a:endParaRPr>
          </a:p>
          <a:p>
            <a:pPr marL="457200" indent="-457200" defTabSz="1422400" fontAlgn="auto">
              <a:spcBef>
                <a:spcPct val="0"/>
              </a:spcBef>
              <a:spcAft>
                <a:spcPct val="35000"/>
              </a:spcAft>
              <a:buFont typeface="+mj-lt"/>
              <a:buAutoNum type="alphaUcPeriod"/>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Light"/>
              </a:rPr>
              <a:t>Symptoms </a:t>
            </a:r>
            <a:r>
              <a:rPr lang="en-US" sz="2000">
                <a:solidFill>
                  <a:srgbClr val="000000"/>
                </a:solidFill>
                <a:latin typeface="Calibri" panose="020F0502020204030204"/>
                <a:cs typeface="Calibri Light"/>
              </a:rPr>
              <a:t>stop</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Light"/>
              </a:rPr>
              <a:t> </a:t>
            </a:r>
            <a:r>
              <a:rPr lang="en-US" sz="2000">
                <a:solidFill>
                  <a:srgbClr val="000000"/>
                </a:solidFill>
                <a:latin typeface="Calibri" panose="020F0502020204030204"/>
                <a:cs typeface="Calibri Light"/>
              </a:rPr>
              <a:t>(eventually) after</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Light"/>
              </a:rPr>
              <a:t> cessation of real/visual motion</a:t>
            </a:r>
            <a:r>
              <a:rPr kumimoji="0" lang="en-US" sz="2000" b="0" i="0" u="none" strike="noStrike" kern="1200" cap="none" spc="0" normalizeH="0" baseline="30000" noProof="0">
                <a:ln>
                  <a:noFill/>
                </a:ln>
                <a:solidFill>
                  <a:srgbClr val="000000"/>
                </a:solidFill>
                <a:effectLst/>
                <a:uLnTx/>
                <a:uFillTx/>
                <a:latin typeface="Calibri" panose="020F0502020204030204"/>
                <a:ea typeface="+mn-ea"/>
                <a:cs typeface="Calibri Light"/>
              </a:rPr>
              <a:t>2</a:t>
            </a:r>
            <a:endParaRPr lang="en-US" sz="2000" b="0" i="0" u="none" strike="noStrike" kern="1200" cap="none" spc="0" normalizeH="0" baseline="30000" noProof="0">
              <a:ln>
                <a:noFill/>
              </a:ln>
              <a:solidFill>
                <a:srgbClr val="000000"/>
              </a:solidFill>
              <a:effectLst/>
              <a:uLnTx/>
              <a:uFillTx/>
              <a:latin typeface="Calibri" panose="020F0502020204030204"/>
              <a:ea typeface="Calibri"/>
              <a:cs typeface="Calibri Light"/>
            </a:endParaRPr>
          </a:p>
          <a:p>
            <a:pPr marL="457200" marR="0" lvl="0" indent="-457200" algn="l" defTabSz="1422400" rtl="0" eaLnBrk="1" fontAlgn="auto" latinLnBrk="0" hangingPunct="1">
              <a:lnSpc>
                <a:spcPct val="90000"/>
              </a:lnSpc>
              <a:spcBef>
                <a:spcPct val="0"/>
              </a:spcBef>
              <a:spcAft>
                <a:spcPct val="35000"/>
              </a:spcAft>
              <a:buClrTx/>
              <a:buSzTx/>
              <a:buFont typeface="+mj-lt"/>
              <a:buAutoNum type="alphaUcPeriod"/>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Light"/>
              </a:rPr>
              <a:t>Symptoms are not better accounted for by another disease or disorder</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Light"/>
            </a:endParaRPr>
          </a:p>
          <a:p>
            <a:pPr marL="342900" marR="0" lvl="0" indent="-342900" algn="l" defTabSz="1422400" rtl="0" eaLnBrk="1" fontAlgn="auto" latinLnBrk="0" hangingPunct="1">
              <a:lnSpc>
                <a:spcPct val="90000"/>
              </a:lnSpc>
              <a:spcBef>
                <a:spcPct val="0"/>
              </a:spcBef>
              <a:spcAft>
                <a:spcPct val="35000"/>
              </a:spcAft>
              <a:buClrTx/>
              <a:buSzTx/>
              <a:buFont typeface="Arial" panose="020B0604020202020204" pitchFamily="34" charset="0"/>
              <a:buAutoNum type="alphaUcParenBoth"/>
              <a:tabLst/>
              <a:defRPr/>
            </a:pPr>
            <a:endParaRPr kumimoji="0" lang="en-US" sz="3200" b="0" i="1"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Freeform 51">
            <a:extLst>
              <a:ext uri="{FF2B5EF4-FFF2-40B4-BE49-F238E27FC236}">
                <a16:creationId xmlns:a16="http://schemas.microsoft.com/office/drawing/2014/main" id="{B505EE57-B9F7-500D-A381-2C515CF10A53}"/>
              </a:ext>
            </a:extLst>
          </p:cNvPr>
          <p:cNvSpPr/>
          <p:nvPr/>
        </p:nvSpPr>
        <p:spPr>
          <a:xfrm>
            <a:off x="7210425" y="1715209"/>
            <a:ext cx="4642916" cy="3132078"/>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CBD7E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rgbClr val="FFC000">
                    <a:lumMod val="10000"/>
                  </a:srgbClr>
                </a:solidFill>
                <a:effectLst/>
                <a:uLnTx/>
                <a:uFillTx/>
                <a:latin typeface="Calibri" panose="020F0502020204030204" pitchFamily="34" charset="0"/>
                <a:ea typeface="+mn-ea"/>
                <a:cs typeface="Calibri" panose="020F0502020204030204" pitchFamily="34" charset="0"/>
              </a:rPr>
              <a:t>IMPORTANT</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FFC000">
                    <a:lumMod val="10000"/>
                  </a:srgbClr>
                </a:solidFill>
                <a:effectLst/>
                <a:uLnTx/>
                <a:uFillTx/>
                <a:latin typeface="Calibri" panose="020F0502020204030204" pitchFamily="34" charset="0"/>
                <a:ea typeface="+mn-ea"/>
                <a:cs typeface="Calibri" panose="020F0502020204030204" pitchFamily="34" charset="0"/>
              </a:rPr>
              <a:t>MS/VIMS are natural responses and not disease or illness. </a:t>
            </a:r>
          </a:p>
          <a:p>
            <a:pPr marL="0" marR="0" lvl="0" indent="0" algn="ctr" defTabSz="48895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a:ln>
                <a:noFill/>
              </a:ln>
              <a:solidFill>
                <a:srgbClr val="FFC000">
                  <a:lumMod val="10000"/>
                </a:srgbClr>
              </a:solidFill>
              <a:effectLst/>
              <a:uLnTx/>
              <a:uFillTx/>
              <a:latin typeface="Calibri" panose="020F0502020204030204" pitchFamily="34" charset="0"/>
              <a:ea typeface="+mn-ea"/>
              <a:cs typeface="Calibri" panose="020F0502020204030204" pitchFamily="34" charset="0"/>
            </a:endParaRP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FFC000">
                    <a:lumMod val="10000"/>
                  </a:srgbClr>
                </a:solidFill>
                <a:effectLst/>
                <a:uLnTx/>
                <a:uFillTx/>
                <a:latin typeface="Calibri" panose="020F0502020204030204" pitchFamily="34" charset="0"/>
                <a:ea typeface="+mn-ea"/>
                <a:cs typeface="Calibri" panose="020F0502020204030204" pitchFamily="34" charset="0"/>
              </a:rPr>
              <a:t>Every healthy individual can get motion sick; patients</a:t>
            </a:r>
            <a:r>
              <a:rPr kumimoji="0" lang="de-DE" sz="2400" b="0" i="0" u="none" strike="noStrike" kern="1200" cap="none" spc="0" normalizeH="0" baseline="0" noProof="0">
                <a:ln>
                  <a:noFill/>
                </a:ln>
                <a:solidFill>
                  <a:srgbClr val="FFC000">
                    <a:lumMod val="10000"/>
                  </a:srgbClr>
                </a:solidFill>
                <a:effectLst/>
                <a:uLnTx/>
                <a:uFillTx/>
                <a:latin typeface="Calibri" panose="020F0502020204030204" pitchFamily="34" charset="0"/>
                <a:ea typeface="+mn-ea"/>
                <a:cs typeface="Calibri" panose="020F0502020204030204" pitchFamily="34" charset="0"/>
              </a:rPr>
              <a:t> with complete bilateral vestibular loss are </a:t>
            </a:r>
            <a:r>
              <a:rPr kumimoji="0" lang="en-US" sz="2400" b="0" i="0" u="none" strike="noStrike" kern="1200" cap="none" spc="0" normalizeH="0" baseline="0" noProof="0">
                <a:ln>
                  <a:noFill/>
                </a:ln>
                <a:solidFill>
                  <a:srgbClr val="FFC000">
                    <a:lumMod val="10000"/>
                  </a:srgbClr>
                </a:solidFill>
                <a:effectLst/>
                <a:uLnTx/>
                <a:uFillTx/>
                <a:latin typeface="Calibri" panose="020F0502020204030204" pitchFamily="34" charset="0"/>
                <a:ea typeface="+mn-ea"/>
                <a:cs typeface="Calibri" panose="020F0502020204030204" pitchFamily="34" charset="0"/>
              </a:rPr>
              <a:t>immune</a:t>
            </a:r>
            <a:r>
              <a:rPr kumimoji="0" lang="de-DE" sz="2400" b="0" i="0" u="none" strike="noStrike" kern="1200" cap="none" spc="0" normalizeH="0" baseline="0" noProof="0">
                <a:ln>
                  <a:noFill/>
                </a:ln>
                <a:solidFill>
                  <a:srgbClr val="FFC000">
                    <a:lumMod val="10000"/>
                  </a:srgbClr>
                </a:solidFill>
                <a:effectLst/>
                <a:uLnTx/>
                <a:uFillTx/>
                <a:latin typeface="Calibri" panose="020F0502020204030204" pitchFamily="34" charset="0"/>
                <a:ea typeface="+mn-ea"/>
                <a:cs typeface="Calibri" panose="020F0502020204030204" pitchFamily="34" charset="0"/>
              </a:rPr>
              <a:t> to motion sickness.</a:t>
            </a:r>
            <a:endParaRPr kumimoji="0" lang="en-US" sz="2400" b="0" i="0" u="none" strike="noStrike" kern="1200" cap="none" spc="0" normalizeH="0" baseline="0" noProof="0">
              <a:ln>
                <a:noFill/>
              </a:ln>
              <a:solidFill>
                <a:srgbClr val="FFC000">
                  <a:lumMod val="10000"/>
                </a:srgbClr>
              </a:solidFill>
              <a:effectLst/>
              <a:uLnTx/>
              <a:uFillTx/>
              <a:latin typeface="Calibri" panose="020F0502020204030204" pitchFamily="34" charset="0"/>
              <a:ea typeface="+mn-ea"/>
              <a:cs typeface="Calibri" panose="020F0502020204030204" pitchFamily="34" charset="0"/>
            </a:endParaRPr>
          </a:p>
        </p:txBody>
      </p:sp>
      <p:sp>
        <p:nvSpPr>
          <p:cNvPr id="5" name="Title 1">
            <a:extLst>
              <a:ext uri="{FF2B5EF4-FFF2-40B4-BE49-F238E27FC236}">
                <a16:creationId xmlns:a16="http://schemas.microsoft.com/office/drawing/2014/main" id="{7F83B5DC-1CEE-029B-7C69-745A39C8D193}"/>
              </a:ext>
            </a:extLst>
          </p:cNvPr>
          <p:cNvSpPr txBox="1">
            <a:spLocks/>
          </p:cNvSpPr>
          <p:nvPr/>
        </p:nvSpPr>
        <p:spPr>
          <a:xfrm>
            <a:off x="566929" y="984568"/>
            <a:ext cx="4462272" cy="1166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2F5496"/>
                </a:solidFill>
                <a:effectLst/>
                <a:uLnTx/>
                <a:uFillTx/>
                <a:latin typeface="Calibri" panose="020F0502020204030204"/>
                <a:ea typeface="+mj-ea"/>
                <a:cs typeface="Calibri Light"/>
              </a:rPr>
              <a:t>Diagnostic criteria</a:t>
            </a:r>
            <a:endParaRPr kumimoji="0" lang="en-US" sz="4400" b="0" i="0" u="none" strike="noStrike" kern="1200" cap="none" spc="0" normalizeH="0" baseline="0" noProof="0">
              <a:ln>
                <a:noFill/>
              </a:ln>
              <a:solidFill>
                <a:srgbClr val="2F5496"/>
              </a:solidFill>
              <a:effectLst/>
              <a:uLnTx/>
              <a:uFillTx/>
              <a:latin typeface="Calibri" panose="020F0502020204030204"/>
              <a:ea typeface="+mj-ea"/>
              <a:cs typeface="+mj-cs"/>
            </a:endParaRPr>
          </a:p>
        </p:txBody>
      </p:sp>
      <p:sp>
        <p:nvSpPr>
          <p:cNvPr id="6" name="TextBox 5">
            <a:extLst>
              <a:ext uri="{FF2B5EF4-FFF2-40B4-BE49-F238E27FC236}">
                <a16:creationId xmlns:a16="http://schemas.microsoft.com/office/drawing/2014/main" id="{C8214E5C-2EA7-3FA6-3A33-EB94985C24E7}"/>
              </a:ext>
            </a:extLst>
          </p:cNvPr>
          <p:cNvSpPr txBox="1"/>
          <p:nvPr/>
        </p:nvSpPr>
        <p:spPr>
          <a:xfrm>
            <a:off x="344424" y="5827383"/>
            <a:ext cx="1150315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prstClr val="black"/>
                </a:solidFill>
                <a:effectLst/>
                <a:uLnTx/>
                <a:uFillTx/>
                <a:latin typeface="Calibri" panose="020F0502020204030204"/>
                <a:ea typeface="+mn-ea"/>
                <a:cs typeface="Calibri Light" panose="020F0302020204030204" pitchFamily="34" charset="0"/>
              </a:rPr>
              <a:t>1</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Calibri Light" panose="020F0302020204030204" pitchFamily="34" charset="0"/>
              </a:rPr>
              <a:t>Cha, Y.-H., Golding, J., </a:t>
            </a:r>
            <a:r>
              <a:rPr kumimoji="0" lang="en-CA" sz="1000" b="0" i="0" u="none" strike="noStrike" kern="1200" cap="none" spc="0" normalizeH="0" baseline="0" noProof="0" err="1">
                <a:ln>
                  <a:noFill/>
                </a:ln>
                <a:solidFill>
                  <a:prstClr val="black"/>
                </a:solidFill>
                <a:effectLst/>
                <a:uLnTx/>
                <a:uFillTx/>
                <a:latin typeface="Calibri" panose="020F0502020204030204"/>
                <a:ea typeface="+mn-ea"/>
                <a:cs typeface="Calibri Light" panose="020F0302020204030204" pitchFamily="34" charset="0"/>
              </a:rPr>
              <a:t>Keshavarz</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Calibri Light" panose="020F0302020204030204" pitchFamily="34" charset="0"/>
              </a:rPr>
              <a:t>, B., Furman, J., Kim, J.-S., Lopez-</a:t>
            </a:r>
            <a:r>
              <a:rPr kumimoji="0" lang="en-CA" sz="1000" b="0" i="0" u="none" strike="noStrike" kern="1200" cap="none" spc="0" normalizeH="0" baseline="0" noProof="0" err="1">
                <a:ln>
                  <a:noFill/>
                </a:ln>
                <a:solidFill>
                  <a:prstClr val="black"/>
                </a:solidFill>
                <a:effectLst/>
                <a:uLnTx/>
                <a:uFillTx/>
                <a:latin typeface="Calibri" panose="020F0502020204030204"/>
                <a:ea typeface="+mn-ea"/>
                <a:cs typeface="Calibri Light" panose="020F0302020204030204" pitchFamily="34" charset="0"/>
              </a:rPr>
              <a:t>Escamez</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Calibri Light" panose="020F0302020204030204" pitchFamily="34" charset="0"/>
              </a:rPr>
              <a:t>, J. A., Magnusson, M., Yates, B. J., Lawson, B. D., </a:t>
            </a:r>
            <a:r>
              <a:rPr kumimoji="0" lang="en-CA" sz="1000" b="0" i="0" u="none" strike="noStrike" kern="1200" cap="none" spc="0" normalizeH="0" baseline="0" noProof="0" err="1">
                <a:ln>
                  <a:noFill/>
                </a:ln>
                <a:solidFill>
                  <a:prstClr val="black"/>
                </a:solidFill>
                <a:effectLst/>
                <a:uLnTx/>
                <a:uFillTx/>
                <a:latin typeface="Calibri" panose="020F0502020204030204"/>
                <a:ea typeface="+mn-ea"/>
                <a:cs typeface="Calibri Light" panose="020F0302020204030204" pitchFamily="34" charset="0"/>
              </a:rPr>
              <a:t>Staab</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Calibri Light" panose="020F0302020204030204" pitchFamily="34" charset="0"/>
              </a:rPr>
              <a:t>, J., &amp; </a:t>
            </a:r>
            <a:r>
              <a:rPr kumimoji="0" lang="en-CA" sz="1000" b="0" i="0" u="none" strike="noStrike" kern="1200" cap="none" spc="0" normalizeH="0" baseline="0" noProof="0" err="1">
                <a:ln>
                  <a:noFill/>
                </a:ln>
                <a:solidFill>
                  <a:prstClr val="black"/>
                </a:solidFill>
                <a:effectLst/>
                <a:uLnTx/>
                <a:uFillTx/>
                <a:latin typeface="Calibri" panose="020F0502020204030204"/>
                <a:ea typeface="+mn-ea"/>
                <a:cs typeface="Calibri Light" panose="020F0302020204030204" pitchFamily="34" charset="0"/>
              </a:rPr>
              <a:t>Bisdorff</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Calibri Light" panose="020F0302020204030204" pitchFamily="34" charset="0"/>
              </a:rPr>
              <a:t>, A. (2021). Motion sickness diagnostic criteria: Consensus document of the classification committee of the </a:t>
            </a:r>
            <a:r>
              <a:rPr kumimoji="0" lang="en-CA" sz="1000" b="0" i="0" u="none" strike="noStrike" kern="1200" cap="none" spc="0" normalizeH="0" baseline="0" noProof="0" err="1">
                <a:ln>
                  <a:noFill/>
                </a:ln>
                <a:solidFill>
                  <a:prstClr val="black"/>
                </a:solidFill>
                <a:effectLst/>
                <a:uLnTx/>
                <a:uFillTx/>
                <a:latin typeface="Calibri" panose="020F0502020204030204"/>
                <a:ea typeface="+mn-ea"/>
                <a:cs typeface="Calibri Light" panose="020F0302020204030204" pitchFamily="34" charset="0"/>
              </a:rPr>
              <a:t>Bárány</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Calibri Light" panose="020F0302020204030204" pitchFamily="34" charset="0"/>
              </a:rPr>
              <a:t> society. </a:t>
            </a:r>
            <a:r>
              <a:rPr kumimoji="0" lang="en-CA" sz="1000" b="0" i="1" u="none" strike="noStrike" kern="1200" cap="none" spc="0" normalizeH="0" baseline="0" noProof="0">
                <a:ln>
                  <a:noFill/>
                </a:ln>
                <a:solidFill>
                  <a:prstClr val="black"/>
                </a:solidFill>
                <a:effectLst/>
                <a:uLnTx/>
                <a:uFillTx/>
                <a:latin typeface="Calibri" panose="020F0502020204030204"/>
                <a:ea typeface="+mn-ea"/>
                <a:cs typeface="Calibri Light" panose="020F0302020204030204" pitchFamily="34" charset="0"/>
              </a:rPr>
              <a:t>Journal of Vestibular Research: Equilibrium &amp; Orientation</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Calibri Light" panose="020F03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000" baseline="30000">
                <a:solidFill>
                  <a:prstClr val="black"/>
                </a:solidFill>
                <a:latin typeface="Calibri" panose="020F0502020204030204"/>
                <a:cs typeface="Calibri Light" panose="020F0302020204030204" pitchFamily="34" charset="0"/>
              </a:rPr>
              <a:t>2</a:t>
            </a:r>
            <a:r>
              <a:rPr lang="en-CA" sz="1000">
                <a:solidFill>
                  <a:prstClr val="black"/>
                </a:solidFill>
                <a:latin typeface="Calibri" panose="020F0502020204030204"/>
                <a:cs typeface="Calibri Light" panose="020F0302020204030204" pitchFamily="34" charset="0"/>
              </a:rPr>
              <a:t>But not necessarily immediately.</a:t>
            </a:r>
            <a:endParaRPr kumimoji="0" lang="en-CA" sz="1000" b="0" i="0" u="none" strike="noStrike" kern="1200" cap="none" spc="0" normalizeH="0" baseline="0" noProof="0">
              <a:ln>
                <a:noFill/>
              </a:ln>
              <a:solidFill>
                <a:prstClr val="black"/>
              </a:solidFill>
              <a:effectLst/>
              <a:uLnTx/>
              <a:uFillTx/>
              <a:latin typeface="Calibri" panose="020F0502020204030204"/>
              <a:ea typeface="+mn-ea"/>
              <a:cs typeface="Calibri Light" panose="020F0302020204030204" pitchFamily="34" charset="0"/>
            </a:endParaRPr>
          </a:p>
        </p:txBody>
      </p:sp>
    </p:spTree>
    <p:extLst>
      <p:ext uri="{BB962C8B-B14F-4D97-AF65-F5344CB8AC3E}">
        <p14:creationId xmlns:p14="http://schemas.microsoft.com/office/powerpoint/2010/main" val="425022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4E5CC5-8D64-0654-8CF9-5A0614416F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5881" y="3027988"/>
            <a:ext cx="755427" cy="374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0" y="963613"/>
            <a:ext cx="3494088" cy="4930775"/>
          </a:xfrm>
        </p:spPr>
        <p:txBody>
          <a:bodyPr vert="horz" lIns="91440" tIns="45720" rIns="91440" bIns="45720" rtlCol="0">
            <a:normAutofit/>
          </a:bodyPr>
          <a:lstStyle/>
          <a:p>
            <a:pPr algn="r"/>
            <a:r>
              <a:rPr lang="en-US" sz="4400" b="0" kern="1200" dirty="0">
                <a:solidFill>
                  <a:srgbClr val="2F5496"/>
                </a:solidFill>
                <a:latin typeface="Calibri" panose="020F0502020204030204" pitchFamily="34" charset="0"/>
                <a:cs typeface="Calibri" panose="020F0502020204030204" pitchFamily="34" charset="0"/>
              </a:rPr>
              <a:t>Theories</a:t>
            </a:r>
          </a:p>
        </p:txBody>
      </p:sp>
      <p:sp>
        <p:nvSpPr>
          <p:cNvPr id="20" name="Freeform 17">
            <a:extLst>
              <a:ext uri="{FF2B5EF4-FFF2-40B4-BE49-F238E27FC236}">
                <a16:creationId xmlns:a16="http://schemas.microsoft.com/office/drawing/2014/main" id="{0FD08D93-64F0-431B-BEB0-DB7B11A7C249}"/>
              </a:ext>
            </a:extLst>
          </p:cNvPr>
          <p:cNvSpPr/>
          <p:nvPr/>
        </p:nvSpPr>
        <p:spPr>
          <a:xfrm>
            <a:off x="8857520" y="3515400"/>
            <a:ext cx="1450262" cy="571193"/>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a:ln>
                  <a:noFill/>
                </a:ln>
                <a:solidFill>
                  <a:srgbClr val="FFFFFF"/>
                </a:solidFill>
                <a:effectLst/>
                <a:uLnTx/>
                <a:uFillTx/>
                <a:latin typeface="Calibri" panose="020F0502020204030204"/>
                <a:ea typeface="+mn-ea"/>
                <a:cs typeface="Calibri Light"/>
              </a:rPr>
              <a:t>DVP</a:t>
            </a:r>
            <a:r>
              <a:rPr kumimoji="0" lang="de-DE" sz="1800" b="0" i="0" u="none" strike="noStrike" kern="1200" cap="none" spc="0" normalizeH="0" baseline="30000" noProof="0">
                <a:ln>
                  <a:noFill/>
                </a:ln>
                <a:solidFill>
                  <a:srgbClr val="FFFFFF"/>
                </a:solidFill>
                <a:effectLst/>
                <a:uLnTx/>
                <a:uFillTx/>
                <a:latin typeface="Calibri" panose="020F0502020204030204"/>
                <a:ea typeface="+mn-ea"/>
                <a:cs typeface="Calibri Light"/>
              </a:rPr>
              <a:t> </a:t>
            </a:r>
            <a:r>
              <a:rPr lang="de-DE" sz="1800" baseline="30000">
                <a:solidFill>
                  <a:srgbClr val="FFFFFF"/>
                </a:solidFill>
                <a:latin typeface="Calibri" panose="020F0502020204030204"/>
                <a:cs typeface="Calibri Light"/>
              </a:rPr>
              <a:t>4</a:t>
            </a:r>
            <a:r>
              <a:rPr kumimoji="0" lang="de-DE" sz="1800" b="0" i="0" u="none" strike="noStrike" kern="1200" cap="none" spc="0" normalizeH="0" baseline="30000" noProof="0">
                <a:ln>
                  <a:noFill/>
                </a:ln>
                <a:solidFill>
                  <a:srgbClr val="FFFFFF"/>
                </a:solidFill>
                <a:effectLst/>
                <a:uLnTx/>
                <a:uFillTx/>
                <a:latin typeface="Calibri" panose="020F0502020204030204"/>
                <a:ea typeface="+mn-ea"/>
                <a:cs typeface="Calibri Light"/>
              </a:rPr>
              <a:t> </a:t>
            </a:r>
            <a:r>
              <a:rPr lang="de-DE" sz="1400" b="0" i="0" u="none" strike="noStrike" kern="1200" cap="none" spc="0" normalizeH="0" baseline="30000" noProof="0">
                <a:ln>
                  <a:noFill/>
                </a:ln>
                <a:effectLst/>
                <a:uLnTx/>
                <a:uFillTx/>
                <a:latin typeface="Calibri" panose="020F0502020204030204"/>
                <a:cs typeface="Calibri Light"/>
              </a:rPr>
              <a:t/>
            </a:r>
            <a:br>
              <a:rPr lang="de-DE" sz="1400" b="0" i="0" u="none" strike="noStrike" kern="1200" cap="none" spc="0" normalizeH="0" baseline="30000" noProof="0">
                <a:ln>
                  <a:noFill/>
                </a:ln>
                <a:effectLst/>
                <a:uLnTx/>
                <a:uFillTx/>
                <a:latin typeface="Calibri" panose="020F0502020204030204"/>
                <a:cs typeface="Calibri Light"/>
              </a:rPr>
            </a:br>
            <a:r>
              <a:rPr kumimoji="0" lang="de-DE" sz="1200" b="0" i="0" u="none" strike="noStrike" kern="1200" cap="none" spc="0" normalizeH="0" baseline="0" noProof="0">
                <a:ln>
                  <a:noFill/>
                </a:ln>
                <a:solidFill>
                  <a:srgbClr val="FFFFFF"/>
                </a:solidFill>
                <a:effectLst/>
                <a:uLnTx/>
                <a:uFillTx/>
                <a:latin typeface="Calibri" panose="020F0502020204030204"/>
                <a:ea typeface="+mn-ea"/>
                <a:cs typeface="Calibri Light"/>
              </a:rPr>
              <a:t>(</a:t>
            </a:r>
            <a:r>
              <a:rPr kumimoji="0" lang="de-DE" sz="1200" b="0" i="0" u="none" strike="noStrike" kern="1200" cap="none" spc="0" normalizeH="0" baseline="0" noProof="0" err="1">
                <a:ln>
                  <a:noFill/>
                </a:ln>
                <a:solidFill>
                  <a:srgbClr val="FFFFFF"/>
                </a:solidFill>
                <a:effectLst/>
                <a:uLnTx/>
                <a:uFillTx/>
                <a:latin typeface="Calibri" panose="020F0502020204030204"/>
                <a:ea typeface="+mn-ea"/>
                <a:cs typeface="Calibri Light"/>
              </a:rPr>
              <a:t>diff</a:t>
            </a:r>
            <a:r>
              <a:rPr kumimoji="0" lang="de-DE" sz="1200" b="0" i="0" u="none" strike="noStrike" kern="1200" cap="none" spc="0" normalizeH="0" baseline="0" noProof="0">
                <a:ln>
                  <a:noFill/>
                </a:ln>
                <a:solidFill>
                  <a:srgbClr val="FFFFFF"/>
                </a:solidFill>
                <a:effectLst/>
                <a:uLnTx/>
                <a:uFillTx/>
                <a:latin typeface="Calibri" panose="020F0502020204030204"/>
                <a:ea typeface="+mn-ea"/>
                <a:cs typeface="Calibri Light"/>
              </a:rPr>
              <a:t> in virtual and </a:t>
            </a:r>
            <a:r>
              <a:rPr kumimoji="0" lang="de-DE" sz="1200" b="0" i="0" u="none" strike="noStrike" kern="1200" cap="none" spc="0" normalizeH="0" baseline="0" noProof="0" err="1">
                <a:ln>
                  <a:noFill/>
                </a:ln>
                <a:solidFill>
                  <a:srgbClr val="FFFFFF"/>
                </a:solidFill>
                <a:effectLst/>
                <a:uLnTx/>
                <a:uFillTx/>
                <a:latin typeface="Calibri" panose="020F0502020204030204"/>
                <a:ea typeface="+mn-ea"/>
                <a:cs typeface="Calibri Light"/>
              </a:rPr>
              <a:t>physical</a:t>
            </a:r>
            <a:r>
              <a:rPr kumimoji="0" lang="de-DE" sz="1200" b="0" i="0" u="none" strike="noStrike" kern="1200" cap="none" spc="0" normalizeH="0" baseline="0" noProof="0">
                <a:ln>
                  <a:noFill/>
                </a:ln>
                <a:solidFill>
                  <a:srgbClr val="FFFFFF"/>
                </a:solidFill>
                <a:effectLst/>
                <a:uLnTx/>
                <a:uFillTx/>
                <a:latin typeface="Calibri" panose="020F0502020204030204"/>
                <a:ea typeface="+mn-ea"/>
                <a:cs typeface="Calibri Light"/>
              </a:rPr>
              <a:t> </a:t>
            </a:r>
            <a:r>
              <a:rPr kumimoji="0" lang="de-DE" sz="1200" b="0" i="0" u="none" strike="noStrike" kern="1200" cap="none" spc="0" normalizeH="0" baseline="0" noProof="0" err="1">
                <a:ln>
                  <a:noFill/>
                </a:ln>
                <a:solidFill>
                  <a:srgbClr val="FFFFFF"/>
                </a:solidFill>
                <a:effectLst/>
                <a:uLnTx/>
                <a:uFillTx/>
                <a:latin typeface="Calibri" panose="020F0502020204030204"/>
                <a:ea typeface="+mn-ea"/>
                <a:cs typeface="Calibri Light"/>
              </a:rPr>
              <a:t>head</a:t>
            </a:r>
            <a:r>
              <a:rPr kumimoji="0" lang="de-DE" sz="1200" b="0" i="0" u="none" strike="noStrike" kern="1200" cap="none" spc="0" normalizeH="0" baseline="0" noProof="0">
                <a:ln>
                  <a:noFill/>
                </a:ln>
                <a:solidFill>
                  <a:srgbClr val="FFFFFF"/>
                </a:solidFill>
                <a:effectLst/>
                <a:uLnTx/>
                <a:uFillTx/>
                <a:latin typeface="Calibri" panose="020F0502020204030204"/>
                <a:ea typeface="+mn-ea"/>
                <a:cs typeface="Calibri Light"/>
              </a:rPr>
              <a:t> </a:t>
            </a:r>
            <a:r>
              <a:rPr kumimoji="0" lang="de-DE" sz="1200" b="0" i="0" u="none" strike="noStrike" kern="1200" cap="none" spc="0" normalizeH="0" baseline="0" noProof="0" err="1">
                <a:ln>
                  <a:noFill/>
                </a:ln>
                <a:solidFill>
                  <a:srgbClr val="FFFFFF"/>
                </a:solidFill>
                <a:effectLst/>
                <a:uLnTx/>
                <a:uFillTx/>
                <a:latin typeface="Calibri" panose="020F0502020204030204"/>
                <a:ea typeface="+mn-ea"/>
                <a:cs typeface="Calibri Light"/>
              </a:rPr>
              <a:t>pose</a:t>
            </a:r>
            <a:r>
              <a:rPr kumimoji="0" lang="de-DE" sz="1200" b="0" i="0" u="none" strike="noStrike" kern="1200" cap="none" spc="0" normalizeH="0" baseline="0" noProof="0">
                <a:ln>
                  <a:noFill/>
                </a:ln>
                <a:solidFill>
                  <a:srgbClr val="FFFFFF"/>
                </a:solidFill>
                <a:effectLst/>
                <a:uLnTx/>
                <a:uFillTx/>
                <a:latin typeface="Calibri" panose="020F0502020204030204"/>
                <a:ea typeface="+mn-ea"/>
                <a:cs typeface="Calibri Light"/>
              </a:rPr>
              <a:t>)</a:t>
            </a:r>
          </a:p>
        </p:txBody>
      </p:sp>
      <p:sp>
        <p:nvSpPr>
          <p:cNvPr id="23" name="Freeform 20">
            <a:extLst>
              <a:ext uri="{FF2B5EF4-FFF2-40B4-BE49-F238E27FC236}">
                <a16:creationId xmlns:a16="http://schemas.microsoft.com/office/drawing/2014/main" id="{A3D29171-51A1-48C9-8441-1972E1B64C23}"/>
              </a:ext>
            </a:extLst>
          </p:cNvPr>
          <p:cNvSpPr/>
          <p:nvPr/>
        </p:nvSpPr>
        <p:spPr>
          <a:xfrm>
            <a:off x="10423262" y="3508983"/>
            <a:ext cx="1259908" cy="56924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err="1">
                <a:ln>
                  <a:noFill/>
                </a:ln>
                <a:solidFill>
                  <a:srgbClr val="FFFFFF"/>
                </a:solidFill>
                <a:effectLst/>
                <a:uLnTx/>
                <a:uFillTx/>
                <a:latin typeface="Calibri" panose="020F0502020204030204"/>
                <a:ea typeface="+mn-ea"/>
                <a:cs typeface="Calibri Light"/>
              </a:rPr>
              <a:t>Evolutionary</a:t>
            </a:r>
            <a:r>
              <a:rPr kumimoji="0" lang="de-DE" sz="1800" b="0" i="0" u="none" strike="noStrike" kern="1200" cap="none" spc="0" normalizeH="0" baseline="0" noProof="0">
                <a:ln>
                  <a:noFill/>
                </a:ln>
                <a:solidFill>
                  <a:srgbClr val="FFFFFF"/>
                </a:solidFill>
                <a:effectLst/>
                <a:uLnTx/>
                <a:uFillTx/>
                <a:latin typeface="Calibri" panose="020F0502020204030204"/>
                <a:ea typeface="+mn-ea"/>
                <a:cs typeface="Calibri Light"/>
              </a:rPr>
              <a:t> </a:t>
            </a:r>
            <a:r>
              <a:rPr lang="de-DE" sz="1800">
                <a:solidFill>
                  <a:srgbClr val="FFFFFF"/>
                </a:solidFill>
                <a:latin typeface="Calibri" panose="020F0502020204030204"/>
                <a:cs typeface="Calibri"/>
              </a:rPr>
              <a:t>Hypothesis</a:t>
            </a:r>
            <a:r>
              <a:rPr lang="de-DE" sz="1800" baseline="30000">
                <a:solidFill>
                  <a:srgbClr val="FFFFFF"/>
                </a:solidFill>
                <a:latin typeface="Calibri" panose="020F0502020204030204"/>
                <a:cs typeface="Calibri"/>
              </a:rPr>
              <a:t>5</a:t>
            </a: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Calibri" panose="020F0502020204030204" pitchFamily="34" charset="0"/>
            </a:endParaRPr>
          </a:p>
        </p:txBody>
      </p:sp>
      <p:pic>
        <p:nvPicPr>
          <p:cNvPr id="5" name="Picture 4">
            <a:extLst>
              <a:ext uri="{FF2B5EF4-FFF2-40B4-BE49-F238E27FC236}">
                <a16:creationId xmlns:a16="http://schemas.microsoft.com/office/drawing/2014/main" id="{2A9EFA97-6090-450F-9505-386F93DE94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2256" y="2561675"/>
            <a:ext cx="652396" cy="841249"/>
          </a:xfrm>
          <a:prstGeom prst="rect">
            <a:avLst/>
          </a:prstGeom>
        </p:spPr>
      </p:pic>
      <p:sp>
        <p:nvSpPr>
          <p:cNvPr id="15" name="TextBox 14">
            <a:extLst>
              <a:ext uri="{FF2B5EF4-FFF2-40B4-BE49-F238E27FC236}">
                <a16:creationId xmlns:a16="http://schemas.microsoft.com/office/drawing/2014/main" id="{01FE3FF1-EDF9-4A10-84CB-A32721B3CC8F}"/>
              </a:ext>
            </a:extLst>
          </p:cNvPr>
          <p:cNvSpPr txBox="1"/>
          <p:nvPr/>
        </p:nvSpPr>
        <p:spPr>
          <a:xfrm>
            <a:off x="321564" y="5539368"/>
            <a:ext cx="11032232" cy="861774"/>
          </a:xfrm>
          <a:prstGeom prst="rect">
            <a:avLst/>
          </a:prstGeom>
          <a:noFill/>
        </p:spPr>
        <p:txBody>
          <a:bodyPr wrap="square" lIns="91440" tIns="45720" rIns="91440" bIns="45720" rtlCol="0" anchor="t">
            <a:spAutoFit/>
          </a:bodyPr>
          <a:lstStyle/>
          <a:p>
            <a:pPr>
              <a:defRPr/>
            </a:pPr>
            <a:r>
              <a:rPr lang="en-CA" sz="1000" baseline="30000">
                <a:solidFill>
                  <a:prstClr val="black"/>
                </a:solidFill>
                <a:latin typeface="Calibri" panose="020F0502020204030204"/>
                <a:ea typeface="Calibri"/>
                <a:cs typeface="Calibri"/>
              </a:rPr>
              <a:t>1</a:t>
            </a:r>
            <a:r>
              <a:rPr lang="en-CA" sz="1000">
                <a:solidFill>
                  <a:prstClr val="black"/>
                </a:solidFill>
                <a:latin typeface="Calibri" panose="020F0502020204030204"/>
              </a:rPr>
              <a:t>Riccio, G. E., &amp; Stoffregen, T. A. (1991). An ecological Theory of Motion Sickness and Postural Instability. Ecological Psychology, 3(3), 195–240. https://doi.org/10.1207/s15326969eco0303_2</a:t>
            </a:r>
            <a:endParaRPr lang="en-CA" sz="1000">
              <a:solidFill>
                <a:prstClr val="black"/>
              </a:solidFill>
              <a:latin typeface="Calibri" panose="020F0502020204030204"/>
              <a:ea typeface="Calibri"/>
              <a:cs typeface="Calibri"/>
            </a:endParaRPr>
          </a:p>
          <a:p>
            <a:pPr>
              <a:defRPr/>
            </a:pPr>
            <a:r>
              <a:rPr lang="en-CA" sz="1000" baseline="30000">
                <a:solidFill>
                  <a:prstClr val="black"/>
                </a:solidFill>
                <a:latin typeface="Calibri" panose="020F0502020204030204"/>
                <a:ea typeface="Calibri"/>
                <a:cs typeface="Calibri"/>
              </a:rPr>
              <a:t>2</a:t>
            </a:r>
            <a:r>
              <a:rPr lang="en-CA" sz="1000">
                <a:solidFill>
                  <a:prstClr val="black"/>
                </a:solidFill>
                <a:latin typeface="Calibri" panose="020F0502020204030204"/>
              </a:rPr>
              <a:t>Smart, L. J., Jr, Stoffregen, T. A., &amp; Bardy, B. G. (2002). Visually induced motion sickness predicted by postural instability. Human Factors, 44(3), 451–465.</a:t>
            </a:r>
            <a:endParaRPr lang="en-CA" sz="1000">
              <a:solidFill>
                <a:prstClr val="black"/>
              </a:solidFill>
              <a:latin typeface="Calibri" panose="020F0502020204030204"/>
              <a:ea typeface="Calibri"/>
              <a:cs typeface="Calibri"/>
            </a:endParaRPr>
          </a:p>
          <a:p>
            <a:pPr marL="0" marR="0" lvl="0" indent="0" algn="l" defTabSz="914400">
              <a:lnSpc>
                <a:spcPct val="100000"/>
              </a:lnSpc>
              <a:spcBef>
                <a:spcPts val="0"/>
              </a:spcBef>
              <a:spcAft>
                <a:spcPts val="0"/>
              </a:spcAft>
              <a:buClrTx/>
              <a:buSzTx/>
              <a:buFontTx/>
              <a:buNone/>
              <a:tabLst/>
              <a:defRPr/>
            </a:pPr>
            <a:r>
              <a:rPr lang="en-CA" sz="1000" baseline="30000">
                <a:solidFill>
                  <a:prstClr val="black"/>
                </a:solidFill>
                <a:latin typeface="Calibri" panose="020F0502020204030204"/>
              </a:rPr>
              <a:t>3</a:t>
            </a:r>
            <a:r>
              <a:rPr lang="en-CA" sz="1000">
                <a:solidFill>
                  <a:prstClr val="black"/>
                </a:solidFill>
                <a:latin typeface="Calibri" panose="020F0502020204030204"/>
              </a:rPr>
              <a:t>Ebenholtz</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 S. M., Cohen, M. M., &amp; Linder, B. J. (1994). The possible role of nystagmus in motion sickness: A hypothesis. </a:t>
            </a:r>
            <a:r>
              <a:rPr kumimoji="0" lang="en-CA" sz="1000" b="0" i="1" u="none" strike="noStrike" kern="1200" cap="none" spc="0" normalizeH="0" baseline="0" noProof="0">
                <a:ln>
                  <a:noFill/>
                </a:ln>
                <a:solidFill>
                  <a:prstClr val="black"/>
                </a:solidFill>
                <a:effectLst/>
                <a:uLnTx/>
                <a:uFillTx/>
                <a:latin typeface="Calibri" panose="020F0502020204030204"/>
                <a:ea typeface="+mn-ea"/>
                <a:cs typeface="+mn-cs"/>
              </a:rPr>
              <a:t>Aviation, Space, and Environmental Medicine</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CA" sz="1000" b="0" i="1" u="none" strike="noStrike" kern="1200" cap="none" spc="0" normalizeH="0" baseline="0" noProof="0">
                <a:ln>
                  <a:noFill/>
                </a:ln>
                <a:solidFill>
                  <a:prstClr val="black"/>
                </a:solidFill>
                <a:effectLst/>
                <a:uLnTx/>
                <a:uFillTx/>
                <a:latin typeface="Calibri" panose="020F0502020204030204"/>
                <a:ea typeface="+mn-ea"/>
                <a:cs typeface="+mn-cs"/>
              </a:rPr>
              <a:t>65</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(11), 1032–1035.</a:t>
            </a:r>
            <a:endParaRPr lang="en-CA">
              <a:solidFill>
                <a:prstClr val="black"/>
              </a:solidFil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000" baseline="30000">
                <a:solidFill>
                  <a:prstClr val="black"/>
                </a:solidFill>
                <a:latin typeface="Calibri" panose="020F0502020204030204"/>
              </a:rPr>
              <a:t>4</a:t>
            </a:r>
            <a:r>
              <a:rPr lang="en-CA" sz="1000">
                <a:solidFill>
                  <a:prstClr val="black"/>
                </a:solidFill>
                <a:latin typeface="Calibri" panose="020F0502020204030204"/>
              </a:rPr>
              <a:t>Palmisano</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 S., Allison, R. S., &amp; Kim, J. (2020). Cybersickness in Head-Mounted Displays Is Caused by Differences in the User’s Virtual and Physical Head Pose. </a:t>
            </a:r>
            <a:r>
              <a:rPr kumimoji="0" lang="en-CA" sz="1000" b="0" i="1" u="none" strike="noStrike" kern="1200" cap="none" spc="0" normalizeH="0" baseline="0" noProof="0">
                <a:ln>
                  <a:noFill/>
                </a:ln>
                <a:solidFill>
                  <a:prstClr val="black"/>
                </a:solidFill>
                <a:effectLst/>
                <a:uLnTx/>
                <a:uFillTx/>
                <a:latin typeface="Calibri" panose="020F0502020204030204"/>
                <a:ea typeface="+mn-ea"/>
                <a:cs typeface="+mn-cs"/>
              </a:rPr>
              <a:t>Frontiers in Virtual Reality</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CA" sz="1000" b="0" i="1" u="none" strike="noStrike" kern="1200" cap="none" spc="0" normalizeH="0" baseline="0" noProof="0">
                <a:ln>
                  <a:noFill/>
                </a:ln>
                <a:solidFill>
                  <a:prstClr val="black"/>
                </a:solidFill>
                <a:effectLst/>
                <a:uLnTx/>
                <a:uFillTx/>
                <a:latin typeface="Calibri" panose="020F0502020204030204"/>
                <a:ea typeface="+mn-ea"/>
                <a:cs typeface="+mn-cs"/>
              </a:rPr>
              <a:t>1</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 </a:t>
            </a:r>
            <a:endParaRPr lang="en-CA" sz="10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000" baseline="30000">
                <a:solidFill>
                  <a:prstClr val="black"/>
                </a:solidFill>
                <a:latin typeface="Calibri" panose="020F0502020204030204"/>
              </a:rPr>
              <a:t>5</a:t>
            </a:r>
            <a:r>
              <a:rPr lang="en-CA" sz="1000">
                <a:solidFill>
                  <a:prstClr val="black"/>
                </a:solidFill>
                <a:latin typeface="Calibri" panose="020F0502020204030204"/>
              </a:rPr>
              <a:t>Treisman</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 M. (1977). Motion sickness: An evolutionary hypothesis. </a:t>
            </a:r>
            <a:r>
              <a:rPr kumimoji="0" lang="en-CA" sz="1000" b="0" i="1" u="none" strike="noStrike" kern="1200" cap="none" spc="0" normalizeH="0" baseline="0" noProof="0">
                <a:ln>
                  <a:noFill/>
                </a:ln>
                <a:solidFill>
                  <a:prstClr val="black"/>
                </a:solidFill>
                <a:effectLst/>
                <a:uLnTx/>
                <a:uFillTx/>
                <a:latin typeface="Calibri" panose="020F0502020204030204"/>
                <a:ea typeface="+mn-ea"/>
                <a:cs typeface="+mn-cs"/>
              </a:rPr>
              <a:t>Science</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CA" sz="1000" b="0" i="1" u="none" strike="noStrike" kern="1200" cap="none" spc="0" normalizeH="0" baseline="0" noProof="0">
                <a:ln>
                  <a:noFill/>
                </a:ln>
                <a:solidFill>
                  <a:prstClr val="black"/>
                </a:solidFill>
                <a:effectLst/>
                <a:uLnTx/>
                <a:uFillTx/>
                <a:latin typeface="Calibri" panose="020F0502020204030204"/>
                <a:ea typeface="+mn-ea"/>
                <a:cs typeface="+mn-cs"/>
              </a:rPr>
              <a:t>197</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(4302), 493–495. </a:t>
            </a:r>
            <a:endParaRPr lang="en-CA" sz="10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4" name="Freeform 14">
            <a:extLst>
              <a:ext uri="{FF2B5EF4-FFF2-40B4-BE49-F238E27FC236}">
                <a16:creationId xmlns:a16="http://schemas.microsoft.com/office/drawing/2014/main" id="{FB6013C3-7F9E-A9F4-5DD0-B7506DD21AD4}"/>
              </a:ext>
            </a:extLst>
          </p:cNvPr>
          <p:cNvSpPr/>
          <p:nvPr/>
        </p:nvSpPr>
        <p:spPr>
          <a:xfrm>
            <a:off x="7458880" y="3507929"/>
            <a:ext cx="1209028" cy="570295"/>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Calibri" panose="020F0502020204030204"/>
                <a:ea typeface="+mn-ea"/>
                <a:cs typeface="Calibri Light"/>
              </a:rPr>
              <a:t>Eye </a:t>
            </a:r>
            <a:r>
              <a:rPr lang="de-DE" sz="1800" dirty="0">
                <a:solidFill>
                  <a:srgbClr val="FFFFFF"/>
                </a:solidFill>
                <a:latin typeface="Calibri" panose="020F0502020204030204"/>
                <a:cs typeface="Calibri Light"/>
              </a:rPr>
              <a:t>movements</a:t>
            </a:r>
            <a:r>
              <a:rPr lang="de-DE" sz="1800" baseline="30000" dirty="0">
                <a:solidFill>
                  <a:srgbClr val="FFFFFF"/>
                </a:solidFill>
                <a:latin typeface="Calibri" panose="020F0502020204030204"/>
                <a:cs typeface="Calibri Light"/>
              </a:rPr>
              <a:t>3</a:t>
            </a:r>
            <a:endParaRPr kumimoji="0" lang="de-DE" sz="1800" b="0" i="0" u="none" strike="noStrike" kern="1200" cap="none" spc="0" normalizeH="0" baseline="0" noProof="0" dirty="0">
              <a:ln>
                <a:noFill/>
              </a:ln>
              <a:solidFill>
                <a:srgbClr val="FFFFFF"/>
              </a:solidFill>
              <a:effectLst/>
              <a:uLnTx/>
              <a:uFillTx/>
              <a:latin typeface="Calibri" panose="020F0502020204030204"/>
              <a:ea typeface="+mn-ea"/>
              <a:cs typeface="Calibri Light"/>
            </a:endParaRPr>
          </a:p>
        </p:txBody>
      </p:sp>
      <p:pic>
        <p:nvPicPr>
          <p:cNvPr id="7" name="Picture 6">
            <a:extLst>
              <a:ext uri="{FF2B5EF4-FFF2-40B4-BE49-F238E27FC236}">
                <a16:creationId xmlns:a16="http://schemas.microsoft.com/office/drawing/2014/main" id="{82FCC22C-EB79-4C07-7BC1-E373185266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51199" y="2759074"/>
            <a:ext cx="755428" cy="755428"/>
          </a:xfrm>
          <a:prstGeom prst="rect">
            <a:avLst/>
          </a:prstGeom>
        </p:spPr>
      </p:pic>
      <p:cxnSp>
        <p:nvCxnSpPr>
          <p:cNvPr id="14" name="Straight Connector 13"/>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j-ea"/>
                <a:cs typeface="+mj-cs"/>
              </a:rPr>
              <a:t>Theoretical Foundation of VIMS</a:t>
            </a:r>
          </a:p>
        </p:txBody>
      </p:sp>
      <p:sp>
        <p:nvSpPr>
          <p:cNvPr id="9" name="Freeform 17">
            <a:extLst>
              <a:ext uri="{FF2B5EF4-FFF2-40B4-BE49-F238E27FC236}">
                <a16:creationId xmlns:a16="http://schemas.microsoft.com/office/drawing/2014/main" id="{A028BFC4-3C00-7D36-6F4C-E9BCD0C3FC04}"/>
              </a:ext>
            </a:extLst>
          </p:cNvPr>
          <p:cNvSpPr/>
          <p:nvPr/>
        </p:nvSpPr>
        <p:spPr>
          <a:xfrm>
            <a:off x="6055573" y="3506133"/>
            <a:ext cx="1205400" cy="57209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Calibri" panose="020F0502020204030204"/>
                <a:ea typeface="+mn-ea"/>
                <a:cs typeface="Calibri Light"/>
              </a:rPr>
              <a:t>Postural </a:t>
            </a:r>
            <a:r>
              <a:rPr lang="de-DE" sz="1800" dirty="0">
                <a:solidFill>
                  <a:srgbClr val="FFFFFF"/>
                </a:solidFill>
                <a:latin typeface="Calibri" panose="020F0502020204030204"/>
                <a:cs typeface="Calibri Light"/>
              </a:rPr>
              <a:t>instability</a:t>
            </a:r>
            <a:r>
              <a:rPr lang="de-DE" sz="1800" baseline="30000" dirty="0">
                <a:solidFill>
                  <a:srgbClr val="FFFFFF"/>
                </a:solidFill>
                <a:latin typeface="Calibri" panose="020F0502020204030204"/>
                <a:cs typeface="Calibri Light"/>
              </a:rPr>
              <a:t>1,2</a:t>
            </a:r>
            <a:endParaRPr lang="de-DE" sz="1800" b="0" i="0" u="none" strike="noStrike" kern="1200" cap="none" spc="0" normalizeH="0" baseline="30000" noProof="0" dirty="0">
              <a:ln>
                <a:noFill/>
              </a:ln>
              <a:solidFill>
                <a:srgbClr val="FFFFFF"/>
              </a:solidFill>
              <a:effectLst/>
              <a:uLnTx/>
              <a:uFillTx/>
              <a:latin typeface="Calibri" panose="020F0502020204030204"/>
              <a:ea typeface="Calibri"/>
              <a:cs typeface="Calibri Light"/>
            </a:endParaRPr>
          </a:p>
        </p:txBody>
      </p:sp>
      <p:pic>
        <p:nvPicPr>
          <p:cNvPr id="10" name="Picture 9">
            <a:extLst>
              <a:ext uri="{FF2B5EF4-FFF2-40B4-BE49-F238E27FC236}">
                <a16:creationId xmlns:a16="http://schemas.microsoft.com/office/drawing/2014/main" id="{D94D892D-E350-793A-7FD1-FB0DBF4942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p:blipFill>
        <p:spPr>
          <a:xfrm>
            <a:off x="6393767" y="2696610"/>
            <a:ext cx="531519" cy="755428"/>
          </a:xfrm>
          <a:prstGeom prst="rect">
            <a:avLst/>
          </a:prstGeom>
        </p:spPr>
      </p:pic>
      <p:sp>
        <p:nvSpPr>
          <p:cNvPr id="11" name="Freeform 17">
            <a:extLst>
              <a:ext uri="{FF2B5EF4-FFF2-40B4-BE49-F238E27FC236}">
                <a16:creationId xmlns:a16="http://schemas.microsoft.com/office/drawing/2014/main" id="{FF89E707-8456-A913-6332-41A9C6792014}"/>
              </a:ext>
            </a:extLst>
          </p:cNvPr>
          <p:cNvSpPr/>
          <p:nvPr/>
        </p:nvSpPr>
        <p:spPr>
          <a:xfrm>
            <a:off x="4679143" y="3506133"/>
            <a:ext cx="1073320" cy="57209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a:ln>
                  <a:noFill/>
                </a:ln>
                <a:solidFill>
                  <a:srgbClr val="FFFFFF"/>
                </a:solidFill>
                <a:effectLst/>
                <a:uLnTx/>
                <a:uFillTx/>
                <a:latin typeface="Calibri" panose="020F0502020204030204"/>
                <a:ea typeface="+mn-ea"/>
                <a:cs typeface="Calibri Light"/>
              </a:rPr>
              <a:t>Sensory conflict</a:t>
            </a:r>
          </a:p>
        </p:txBody>
      </p:sp>
      <p:pic>
        <p:nvPicPr>
          <p:cNvPr id="12" name="Picture 11">
            <a:extLst>
              <a:ext uri="{FF2B5EF4-FFF2-40B4-BE49-F238E27FC236}">
                <a16:creationId xmlns:a16="http://schemas.microsoft.com/office/drawing/2014/main" id="{3FB59AD0-B751-DDE6-F1AE-34FA1B1ECBE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838888" y="2696610"/>
            <a:ext cx="755428" cy="725303"/>
          </a:xfrm>
          <a:prstGeom prst="rect">
            <a:avLst/>
          </a:prstGeom>
        </p:spPr>
      </p:pic>
    </p:spTree>
    <p:extLst>
      <p:ext uri="{BB962C8B-B14F-4D97-AF65-F5344CB8AC3E}">
        <p14:creationId xmlns:p14="http://schemas.microsoft.com/office/powerpoint/2010/main" val="162571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4" grpId="0"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8">
            <a:extLst>
              <a:ext uri="{FF2B5EF4-FFF2-40B4-BE49-F238E27FC236}">
                <a16:creationId xmlns:a16="http://schemas.microsoft.com/office/drawing/2014/main" id="{859360C5-2D0B-494B-85C3-3F707C23B9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9956" y="3859543"/>
            <a:ext cx="619961" cy="622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pic>
        <p:nvPicPr>
          <p:cNvPr id="20" name="Picture 19" descr="Image result for inner ear drawing">
            <a:extLst>
              <a:ext uri="{FF2B5EF4-FFF2-40B4-BE49-F238E27FC236}">
                <a16:creationId xmlns:a16="http://schemas.microsoft.com/office/drawing/2014/main" id="{AE30011D-AA1B-4AA6-BA88-F1A83794A7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80" r="18708"/>
          <a:stretch/>
        </p:blipFill>
        <p:spPr bwMode="auto">
          <a:xfrm flipH="1">
            <a:off x="4495669" y="2677479"/>
            <a:ext cx="1116683" cy="6760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Image result for brain icon">
            <a:extLst>
              <a:ext uri="{FF2B5EF4-FFF2-40B4-BE49-F238E27FC236}">
                <a16:creationId xmlns:a16="http://schemas.microsoft.com/office/drawing/2014/main" id="{71D8CE1E-B380-4B82-BF14-BBECCA945C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7483" y="2208615"/>
            <a:ext cx="199123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4B8D4DD-3172-45A1-B044-4ECFC95E0B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2144" y="1788886"/>
            <a:ext cx="875584" cy="43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0" y="963613"/>
            <a:ext cx="4408488" cy="4930775"/>
          </a:xfrm>
        </p:spPr>
        <p:txBody>
          <a:bodyPr vert="horz" lIns="91440" tIns="45720" rIns="91440" bIns="45720" rtlCol="0">
            <a:normAutofit/>
          </a:bodyPr>
          <a:lstStyle/>
          <a:p>
            <a:pPr algn="r"/>
            <a:r>
              <a:rPr lang="en-US" sz="4400" b="0" dirty="0">
                <a:solidFill>
                  <a:srgbClr val="2F5496"/>
                </a:solidFill>
                <a:latin typeface="Calibri" panose="020F0502020204030204" pitchFamily="34" charset="0"/>
                <a:ea typeface="Calibri" panose="020F0502020204030204" pitchFamily="34" charset="0"/>
                <a:cs typeface="Calibri" panose="020F0502020204030204" pitchFamily="34" charset="0"/>
              </a:rPr>
              <a:t>Sensory Conflict</a:t>
            </a:r>
            <a:r>
              <a:rPr lang="en-US" sz="4400" b="0" baseline="30000" dirty="0">
                <a:solidFill>
                  <a:srgbClr val="2F5496"/>
                </a:solidFill>
                <a:latin typeface="Calibri" panose="020F0502020204030204" pitchFamily="34" charset="0"/>
                <a:ea typeface="Calibri" panose="020F0502020204030204" pitchFamily="34" charset="0"/>
                <a:cs typeface="Calibri" panose="020F0502020204030204" pitchFamily="34" charset="0"/>
              </a:rPr>
              <a:t>1,2</a:t>
            </a:r>
            <a:endParaRPr lang="en-US" sz="4400" b="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01FE3FF1-EDF9-4A10-84CB-A32721B3CC8F}"/>
              </a:ext>
            </a:extLst>
          </p:cNvPr>
          <p:cNvSpPr txBox="1"/>
          <p:nvPr/>
        </p:nvSpPr>
        <p:spPr>
          <a:xfrm>
            <a:off x="315365" y="6146976"/>
            <a:ext cx="110322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a:ln>
                  <a:noFill/>
                </a:ln>
                <a:solidFill>
                  <a:prstClr val="black"/>
                </a:solidFill>
                <a:effectLst/>
                <a:uLnTx/>
                <a:uFillTx/>
                <a:latin typeface="Calibri" panose="020F0502020204030204"/>
                <a:ea typeface="+mn-ea"/>
                <a:cs typeface="Segoe UI" panose="020B0502040204020203" pitchFamily="34" charset="0"/>
              </a:rPr>
              <a:t>1</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Reason, J. T., &amp; Brand, J. J. (1975). </a:t>
            </a:r>
            <a:r>
              <a:rPr kumimoji="0" lang="en-CA" sz="1000" b="0" i="1"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Motion sickness</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 Academic Press.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a:ln>
                  <a:noFill/>
                </a:ln>
                <a:solidFill>
                  <a:prstClr val="black"/>
                </a:solidFill>
                <a:effectLst/>
                <a:uLnTx/>
                <a:uFillTx/>
                <a:latin typeface="Calibri" panose="020F0502020204030204"/>
                <a:ea typeface="+mn-ea"/>
                <a:cs typeface="Segoe UI" panose="020B0502040204020203" pitchFamily="34" charset="0"/>
              </a:rPr>
              <a:t>2</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Bles, W., Bos, J. E., de Graaf, B., Groen, E., &amp; Wertheim, A. H. (1998). Motion sickness: Only one provocative conflict? </a:t>
            </a:r>
            <a:r>
              <a:rPr kumimoji="0" lang="en-CA" sz="1000" b="0" i="1"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Brain Research Bulletin</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 </a:t>
            </a:r>
            <a:r>
              <a:rPr kumimoji="0" lang="en-CA" sz="1000" b="0" i="1"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47</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rPr>
              <a:t>(5), 481–487.</a:t>
            </a:r>
          </a:p>
        </p:txBody>
      </p:sp>
      <p:pic>
        <p:nvPicPr>
          <p:cNvPr id="26" name="Picture 25">
            <a:extLst>
              <a:ext uri="{FF2B5EF4-FFF2-40B4-BE49-F238E27FC236}">
                <a16:creationId xmlns:a16="http://schemas.microsoft.com/office/drawing/2014/main" id="{DEF0A1F3-FFA6-4583-873B-376D830E71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3271" y="2569002"/>
            <a:ext cx="456501" cy="456501"/>
          </a:xfrm>
          <a:prstGeom prst="rect">
            <a:avLst/>
          </a:prstGeom>
        </p:spPr>
      </p:pic>
      <p:sp>
        <p:nvSpPr>
          <p:cNvPr id="16" name="Freeform 27647">
            <a:extLst>
              <a:ext uri="{FF2B5EF4-FFF2-40B4-BE49-F238E27FC236}">
                <a16:creationId xmlns:a16="http://schemas.microsoft.com/office/drawing/2014/main" id="{32DA38AE-F999-446D-9477-3F3630327766}"/>
              </a:ext>
            </a:extLst>
          </p:cNvPr>
          <p:cNvSpPr/>
          <p:nvPr/>
        </p:nvSpPr>
        <p:spPr>
          <a:xfrm>
            <a:off x="7686419" y="2080373"/>
            <a:ext cx="429902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Visual-vestibular conflict (Type II): reading in a car</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 name="Freeform 27647">
            <a:extLst>
              <a:ext uri="{FF2B5EF4-FFF2-40B4-BE49-F238E27FC236}">
                <a16:creationId xmlns:a16="http://schemas.microsoft.com/office/drawing/2014/main" id="{1014BE13-AD87-44AD-BE0E-A88B7D9C4303}"/>
              </a:ext>
            </a:extLst>
          </p:cNvPr>
          <p:cNvSpPr/>
          <p:nvPr/>
        </p:nvSpPr>
        <p:spPr>
          <a:xfrm>
            <a:off x="7686419" y="3496633"/>
            <a:ext cx="429902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Visual-vestibular conflict (Type III):</a:t>
            </a:r>
            <a:b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driving simulator</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13" name="Straight Connector 12"/>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j-ea"/>
                <a:cs typeface="+mj-cs"/>
              </a:rPr>
              <a:t>Theoretical Foundation of VIMS</a:t>
            </a:r>
          </a:p>
        </p:txBody>
      </p:sp>
    </p:spTree>
    <p:extLst>
      <p:ext uri="{BB962C8B-B14F-4D97-AF65-F5344CB8AC3E}">
        <p14:creationId xmlns:p14="http://schemas.microsoft.com/office/powerpoint/2010/main" val="14484149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20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40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26" presetClass="emph" presetSubtype="0" repeatCount="4000" fill="hold" nodeType="withEffect">
                                  <p:stCondLst>
                                    <p:cond delay="1000"/>
                                  </p:stCondLst>
                                  <p:childTnLst>
                                    <p:animEffect transition="out" filter="fade">
                                      <p:cBhvr>
                                        <p:cTn id="19" dur="1000" tmFilter="0, 0; .2, .5; .8, .5; 1, 0"/>
                                        <p:tgtEl>
                                          <p:spTgt spid="26"/>
                                        </p:tgtEl>
                                      </p:cBhvr>
                                    </p:animEffect>
                                    <p:animScale>
                                      <p:cBhvr>
                                        <p:cTn id="20" dur="500" autoRev="1" fill="hold"/>
                                        <p:tgtEl>
                                          <p:spTgt spid="26"/>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1F8777BA-DC1B-4022-B57B-088773EB79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7628"/>
          <a:stretch/>
        </p:blipFill>
        <p:spPr bwMode="auto">
          <a:xfrm>
            <a:off x="5032705" y="1418563"/>
            <a:ext cx="799136" cy="4020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a:extLst>
              <a:ext uri="{FF2B5EF4-FFF2-40B4-BE49-F238E27FC236}">
                <a16:creationId xmlns:a16="http://schemas.microsoft.com/office/drawing/2014/main" id="{F32EDDAD-9DAC-4569-BB42-10C85DD994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472"/>
          <a:stretch/>
        </p:blipFill>
        <p:spPr bwMode="auto">
          <a:xfrm>
            <a:off x="5032705" y="1418563"/>
            <a:ext cx="1713535" cy="4020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a:extLst>
              <a:ext uri="{FF2B5EF4-FFF2-40B4-BE49-F238E27FC236}">
                <a16:creationId xmlns:a16="http://schemas.microsoft.com/office/drawing/2014/main" id="{8FEF9E72-E681-4D91-993E-BBD8CE9049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577"/>
          <a:stretch/>
        </p:blipFill>
        <p:spPr bwMode="auto">
          <a:xfrm>
            <a:off x="5032705" y="1418563"/>
            <a:ext cx="5259376" cy="4020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a:extLst>
              <a:ext uri="{FF2B5EF4-FFF2-40B4-BE49-F238E27FC236}">
                <a16:creationId xmlns:a16="http://schemas.microsoft.com/office/drawing/2014/main" id="{CC8C7068-FB65-4D75-B0D4-F0C05167F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600" y="1257303"/>
            <a:ext cx="6948000" cy="4324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01FE3FF1-EDF9-4A10-84CB-A32721B3CC8F}"/>
              </a:ext>
            </a:extLst>
          </p:cNvPr>
          <p:cNvSpPr txBox="1"/>
          <p:nvPr/>
        </p:nvSpPr>
        <p:spPr>
          <a:xfrm>
            <a:off x="321564" y="6150621"/>
            <a:ext cx="110322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a:ln>
                  <a:noFill/>
                </a:ln>
                <a:solidFill>
                  <a:prstClr val="black"/>
                </a:solidFill>
                <a:effectLst/>
                <a:uLnTx/>
                <a:uFillTx/>
                <a:latin typeface="Calibri" panose="020F0502020204030204"/>
                <a:ea typeface="+mn-ea"/>
                <a:cs typeface="+mn-cs"/>
              </a:rPr>
              <a:t>1</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Reason, J. T. (1978). Motion sickness adaptation: A neural mismatch model. </a:t>
            </a:r>
            <a:r>
              <a:rPr kumimoji="0" lang="en-CA" sz="1000" b="0" i="1" u="none" strike="noStrike" kern="1200" cap="none" spc="0" normalizeH="0" baseline="0" noProof="0">
                <a:ln>
                  <a:noFill/>
                </a:ln>
                <a:solidFill>
                  <a:prstClr val="black"/>
                </a:solidFill>
                <a:effectLst/>
                <a:uLnTx/>
                <a:uFillTx/>
                <a:latin typeface="Calibri" panose="020F0502020204030204"/>
                <a:ea typeface="+mn-ea"/>
                <a:cs typeface="+mn-cs"/>
              </a:rPr>
              <a:t>Journal of the Royal Society of Medicine</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CA" sz="1000" b="0" i="1" u="none" strike="noStrike" kern="1200" cap="none" spc="0" normalizeH="0" baseline="0" noProof="0">
                <a:ln>
                  <a:noFill/>
                </a:ln>
                <a:solidFill>
                  <a:prstClr val="black"/>
                </a:solidFill>
                <a:effectLst/>
                <a:uLnTx/>
                <a:uFillTx/>
                <a:latin typeface="Calibri" panose="020F0502020204030204"/>
                <a:ea typeface="+mn-ea"/>
                <a:cs typeface="+mn-cs"/>
              </a:rPr>
              <a:t>71</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(11), 819–829.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a:ln>
                  <a:noFill/>
                </a:ln>
                <a:solidFill>
                  <a:prstClr val="black"/>
                </a:solidFill>
                <a:effectLst/>
                <a:uLnTx/>
                <a:uFillTx/>
                <a:latin typeface="Calibri" panose="020F0502020204030204"/>
                <a:ea typeface="+mn-ea"/>
                <a:cs typeface="+mn-cs"/>
              </a:rPr>
              <a:t>2</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Oman, C. M. (1990). Motion sickness: A synthesis and evaluation of the sensory conflict theory. </a:t>
            </a:r>
            <a:r>
              <a:rPr kumimoji="0" lang="en-CA" sz="1000" b="0" i="1" u="none" strike="noStrike" kern="1200" cap="none" spc="0" normalizeH="0" baseline="0" noProof="0">
                <a:ln>
                  <a:noFill/>
                </a:ln>
                <a:solidFill>
                  <a:prstClr val="black"/>
                </a:solidFill>
                <a:effectLst/>
                <a:uLnTx/>
                <a:uFillTx/>
                <a:latin typeface="Calibri" panose="020F0502020204030204"/>
                <a:ea typeface="+mn-ea"/>
                <a:cs typeface="+mn-cs"/>
              </a:rPr>
              <a:t>Canadian Journal of Physiology and Pharmacology</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CA" sz="1000" b="0" i="1" u="none" strike="noStrike" kern="1200" cap="none" spc="0" normalizeH="0" baseline="0" noProof="0">
                <a:ln>
                  <a:noFill/>
                </a:ln>
                <a:solidFill>
                  <a:prstClr val="black"/>
                </a:solidFill>
                <a:effectLst/>
                <a:uLnTx/>
                <a:uFillTx/>
                <a:latin typeface="Calibri" panose="020F0502020204030204"/>
                <a:ea typeface="+mn-ea"/>
                <a:cs typeface="+mn-cs"/>
              </a:rPr>
              <a:t>68</a:t>
            </a:r>
            <a:r>
              <a:rPr kumimoji="0" lang="en-CA" sz="1000" b="0" i="0" u="none" strike="noStrike" kern="1200" cap="none" spc="0" normalizeH="0" baseline="0" noProof="0">
                <a:ln>
                  <a:noFill/>
                </a:ln>
                <a:solidFill>
                  <a:prstClr val="black"/>
                </a:solidFill>
                <a:effectLst/>
                <a:uLnTx/>
                <a:uFillTx/>
                <a:latin typeface="Calibri" panose="020F0502020204030204"/>
                <a:ea typeface="+mn-ea"/>
                <a:cs typeface="+mn-cs"/>
              </a:rPr>
              <a:t>(2), 294–303.</a:t>
            </a:r>
          </a:p>
        </p:txBody>
      </p:sp>
      <p:sp>
        <p:nvSpPr>
          <p:cNvPr id="6" name="Rectangle 5">
            <a:extLst>
              <a:ext uri="{FF2B5EF4-FFF2-40B4-BE49-F238E27FC236}">
                <a16:creationId xmlns:a16="http://schemas.microsoft.com/office/drawing/2014/main" id="{8A88FEA1-85F2-45DA-A266-B61A49C3DEB6}"/>
              </a:ext>
            </a:extLst>
          </p:cNvPr>
          <p:cNvSpPr/>
          <p:nvPr/>
        </p:nvSpPr>
        <p:spPr>
          <a:xfrm>
            <a:off x="6742800" y="2945268"/>
            <a:ext cx="896400" cy="611531"/>
          </a:xfrm>
          <a:prstGeom prst="rect">
            <a:avLst/>
          </a:prstGeom>
          <a:solidFill>
            <a:srgbClr val="4472C4">
              <a:alpha val="30196"/>
            </a:srgbClr>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2C8B15C-A181-108D-DF01-2D4E7AC90FE2}"/>
              </a:ext>
            </a:extLst>
          </p:cNvPr>
          <p:cNvSpPr txBox="1"/>
          <p:nvPr/>
        </p:nvSpPr>
        <p:spPr>
          <a:xfrm>
            <a:off x="4654296" y="5389074"/>
            <a:ext cx="718578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a:ln>
                  <a:noFill/>
                </a:ln>
                <a:solidFill>
                  <a:prstClr val="black"/>
                </a:solidFill>
                <a:effectLst/>
                <a:uLnTx/>
                <a:uFillTx/>
                <a:latin typeface="Calibri Light" panose="020F0302020204030204"/>
                <a:ea typeface="+mn-ea"/>
                <a:cs typeface="+mn-cs"/>
              </a:rPr>
              <a:t>Picture taken from A. Benson</a:t>
            </a:r>
          </a:p>
        </p:txBody>
      </p:sp>
      <p:cxnSp>
        <p:nvCxnSpPr>
          <p:cNvPr id="13" name="Straight Connector 12"/>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j-ea"/>
                <a:cs typeface="+mj-cs"/>
              </a:rPr>
              <a:t>Theoretical Foundation of VIMS</a:t>
            </a:r>
          </a:p>
        </p:txBody>
      </p:sp>
      <p:sp>
        <p:nvSpPr>
          <p:cNvPr id="18" name="Title 1">
            <a:extLst>
              <a:ext uri="{FF2B5EF4-FFF2-40B4-BE49-F238E27FC236}">
                <a16:creationId xmlns:a16="http://schemas.microsoft.com/office/drawing/2014/main" id="{73741EE7-3EF8-49B3-82ED-D87D62144258}"/>
              </a:ext>
            </a:extLst>
          </p:cNvPr>
          <p:cNvSpPr txBox="1">
            <a:spLocks/>
          </p:cNvSpPr>
          <p:nvPr/>
        </p:nvSpPr>
        <p:spPr>
          <a:xfrm>
            <a:off x="0" y="963613"/>
            <a:ext cx="4419600"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2F5496"/>
                </a:solidFill>
                <a:effectLst/>
                <a:uLnTx/>
                <a:uFillTx/>
                <a:latin typeface="Calibri" panose="020F0502020204030204"/>
                <a:ea typeface="+mj-ea"/>
                <a:cs typeface="Calibri Light"/>
              </a:rPr>
              <a:t>Sensory Conflict</a:t>
            </a:r>
            <a:r>
              <a:rPr kumimoji="0" lang="en-US" sz="4400" b="0" i="0" u="none" strike="noStrike" kern="1200" cap="none" spc="0" normalizeH="0" baseline="30000" noProof="0">
                <a:ln>
                  <a:noFill/>
                </a:ln>
                <a:solidFill>
                  <a:srgbClr val="2F5496"/>
                </a:solidFill>
                <a:effectLst/>
                <a:uLnTx/>
                <a:uFillTx/>
                <a:latin typeface="Calibri" panose="020F0502020204030204"/>
                <a:ea typeface="+mj-ea"/>
                <a:cs typeface="Calibri Light"/>
              </a:rPr>
              <a:t>1,2</a:t>
            </a:r>
            <a:endParaRPr kumimoji="0" lang="en-US" sz="4400" b="0" i="0" u="none" strike="noStrike" kern="1200" cap="none" spc="0" normalizeH="0" baseline="0" noProof="0">
              <a:ln>
                <a:noFill/>
              </a:ln>
              <a:solidFill>
                <a:srgbClr val="2F5496"/>
              </a:solidFill>
              <a:effectLst/>
              <a:uLnTx/>
              <a:uFillTx/>
              <a:latin typeface="Calibri" panose="020F0502020204030204"/>
              <a:ea typeface="+mj-ea"/>
              <a:cs typeface="+mj-cs"/>
            </a:endParaRPr>
          </a:p>
        </p:txBody>
      </p:sp>
      <p:sp>
        <p:nvSpPr>
          <p:cNvPr id="21" name="Oval 20">
            <a:extLst>
              <a:ext uri="{FF2B5EF4-FFF2-40B4-BE49-F238E27FC236}">
                <a16:creationId xmlns:a16="http://schemas.microsoft.com/office/drawing/2014/main" id="{BB847442-081A-4EA9-B9E4-5AA035FC0C90}"/>
              </a:ext>
            </a:extLst>
          </p:cNvPr>
          <p:cNvSpPr/>
          <p:nvPr/>
        </p:nvSpPr>
        <p:spPr>
          <a:xfrm>
            <a:off x="6852394" y="4152473"/>
            <a:ext cx="678805" cy="372465"/>
          </a:xfrm>
          <a:prstGeom prst="ellipse">
            <a:avLst/>
          </a:prstGeom>
          <a:solidFill>
            <a:srgbClr val="FFC000">
              <a:lumMod val="60000"/>
              <a:lumOff val="40000"/>
              <a:alpha val="30196"/>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21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600">
                <a:latin typeface="Calibri" panose="020F0502020204030204" pitchFamily="34" charset="0"/>
                <a:cs typeface="Calibri" panose="020F0502020204030204" pitchFamily="34" charset="0"/>
              </a:rPr>
              <a:t>Why is it important?</a:t>
            </a:r>
          </a:p>
        </p:txBody>
      </p:sp>
      <p:pic>
        <p:nvPicPr>
          <p:cNvPr id="12" name="Content Placeholder 6">
            <a:extLst>
              <a:ext uri="{FF2B5EF4-FFF2-40B4-BE49-F238E27FC236}">
                <a16:creationId xmlns:a16="http://schemas.microsoft.com/office/drawing/2014/main" id="{E77772B3-B45B-4E33-A69B-8A5B2B5E1F9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4175" r="4175"/>
          <a:stretch/>
        </p:blipFill>
        <p:spPr>
          <a:xfrm>
            <a:off x="0" y="811019"/>
            <a:ext cx="3790950" cy="5606418"/>
          </a:xfrm>
        </p:spPr>
      </p:pic>
      <p:sp>
        <p:nvSpPr>
          <p:cNvPr id="3" name="TextBox 2">
            <a:extLst>
              <a:ext uri="{FF2B5EF4-FFF2-40B4-BE49-F238E27FC236}">
                <a16:creationId xmlns:a16="http://schemas.microsoft.com/office/drawing/2014/main" id="{98A9DA46-4D35-8B10-4CA3-A05E0B8BB008}"/>
              </a:ext>
            </a:extLst>
          </p:cNvPr>
          <p:cNvSpPr txBox="1"/>
          <p:nvPr/>
        </p:nvSpPr>
        <p:spPr>
          <a:xfrm>
            <a:off x="-12767" y="6213397"/>
            <a:ext cx="2499924" cy="200055"/>
          </a:xfrm>
          <a:prstGeom prst="rect">
            <a:avLst/>
          </a:prstGeom>
          <a:noFill/>
        </p:spPr>
        <p:txBody>
          <a:bodyPr wrap="square">
            <a:spAutoFit/>
          </a:bodyPr>
          <a:lstStyle/>
          <a:p>
            <a:r>
              <a:rPr lang="fr-FR" sz="700" b="0" i="0">
                <a:effectLst/>
                <a:latin typeface="+mj-lt"/>
              </a:rPr>
              <a:t>Photo by</a:t>
            </a:r>
            <a:r>
              <a:rPr lang="fr-FR" sz="700" i="0">
                <a:effectLst/>
                <a:latin typeface="+mj-lt"/>
              </a:rPr>
              <a:t> </a:t>
            </a:r>
            <a:r>
              <a:rPr lang="fr-FR" sz="700" i="0" u="none" strike="noStrike" err="1">
                <a:effectLst/>
                <a:latin typeface="+mj-lt"/>
              </a:rPr>
              <a:t>Pixabay</a:t>
            </a:r>
            <a:r>
              <a:rPr lang="fr-FR" sz="700" i="0" u="none" strike="noStrike">
                <a:effectLst/>
                <a:latin typeface="+mj-lt"/>
              </a:rPr>
              <a:t> </a:t>
            </a:r>
            <a:r>
              <a:rPr lang="fr-FR" sz="700" i="0" err="1">
                <a:effectLst/>
                <a:latin typeface="+mj-lt"/>
              </a:rPr>
              <a:t>from</a:t>
            </a:r>
            <a:r>
              <a:rPr lang="fr-FR" sz="700" i="0">
                <a:effectLst/>
                <a:latin typeface="+mj-lt"/>
              </a:rPr>
              <a:t> </a:t>
            </a:r>
            <a:r>
              <a:rPr lang="fr-FR" sz="700" i="0" u="none" strike="noStrike" err="1">
                <a:effectLst/>
                <a:latin typeface="+mj-lt"/>
                <a:hlinkClick r:id="rId4">
                  <a:extLst>
                    <a:ext uri="{A12FA001-AC4F-418D-AE19-62706E023703}">
                      <ahyp:hlinkClr xmlns:ahyp="http://schemas.microsoft.com/office/drawing/2018/hyperlinkcolor" xmlns="" val="tx"/>
                    </a:ext>
                  </a:extLst>
                </a:hlinkClick>
              </a:rPr>
              <a:t>Pexels</a:t>
            </a:r>
            <a:endParaRPr lang="en-CA" sz="700">
              <a:latin typeface="+mj-lt"/>
            </a:endParaRPr>
          </a:p>
        </p:txBody>
      </p:sp>
      <p:sp>
        <p:nvSpPr>
          <p:cNvPr id="14" name="Content Placeholder 2">
            <a:extLst>
              <a:ext uri="{FF2B5EF4-FFF2-40B4-BE49-F238E27FC236}">
                <a16:creationId xmlns:a16="http://schemas.microsoft.com/office/drawing/2014/main" id="{7610E12D-2B2C-BDDE-54BE-EFB791AD2B76}"/>
              </a:ext>
            </a:extLst>
          </p:cNvPr>
          <p:cNvSpPr>
            <a:spLocks noGrp="1"/>
          </p:cNvSpPr>
          <p:nvPr/>
        </p:nvSpPr>
        <p:spPr bwMode="auto">
          <a:xfrm>
            <a:off x="5065838" y="2281681"/>
            <a:ext cx="6025291" cy="293236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lr>
                <a:srgbClr val="C6B46A"/>
              </a:buClr>
              <a:buChar char="•"/>
              <a:defRPr sz="3200">
                <a:solidFill>
                  <a:srgbClr val="2A6EBB"/>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1" fontAlgn="base" hangingPunct="1">
              <a:spcBef>
                <a:spcPct val="20000"/>
              </a:spcBef>
              <a:spcAft>
                <a:spcPct val="0"/>
              </a:spcAft>
              <a:buClr>
                <a:srgbClr val="C6B46A"/>
              </a:buClr>
              <a:buChar char="–"/>
              <a:defRPr sz="2800">
                <a:solidFill>
                  <a:srgbClr val="2A6EBB"/>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Clr>
                <a:srgbClr val="C6B46A"/>
              </a:buClr>
              <a:buChar char="•"/>
              <a:defRPr sz="2400">
                <a:solidFill>
                  <a:srgbClr val="2A6EBB"/>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rtl="0" eaLnBrk="1" fontAlgn="base" hangingPunct="1">
              <a:spcBef>
                <a:spcPct val="20000"/>
              </a:spcBef>
              <a:spcAft>
                <a:spcPct val="0"/>
              </a:spcAft>
              <a:buClr>
                <a:srgbClr val="C6B46A"/>
              </a:buClr>
              <a:buChar char="»"/>
              <a:defRPr sz="2000">
                <a:solidFill>
                  <a:srgbClr val="2A6EBB"/>
                </a:solidFill>
                <a:latin typeface="+mn-lt"/>
                <a:ea typeface="+mn-ea"/>
              </a:defRPr>
            </a:lvl6pPr>
            <a:lvl7pPr marL="2971800" indent="-228600" algn="l" rtl="0" eaLnBrk="1" fontAlgn="base" hangingPunct="1">
              <a:spcBef>
                <a:spcPct val="20000"/>
              </a:spcBef>
              <a:spcAft>
                <a:spcPct val="0"/>
              </a:spcAft>
              <a:buClr>
                <a:srgbClr val="C6B46A"/>
              </a:buClr>
              <a:buChar char="»"/>
              <a:defRPr sz="2000">
                <a:solidFill>
                  <a:srgbClr val="2A6EBB"/>
                </a:solidFill>
                <a:latin typeface="+mn-lt"/>
                <a:ea typeface="+mn-ea"/>
              </a:defRPr>
            </a:lvl7pPr>
            <a:lvl8pPr marL="3429000" indent="-228600" algn="l" rtl="0" eaLnBrk="1" fontAlgn="base" hangingPunct="1">
              <a:spcBef>
                <a:spcPct val="20000"/>
              </a:spcBef>
              <a:spcAft>
                <a:spcPct val="0"/>
              </a:spcAft>
              <a:buClr>
                <a:srgbClr val="C6B46A"/>
              </a:buClr>
              <a:buChar char="»"/>
              <a:defRPr sz="2000">
                <a:solidFill>
                  <a:srgbClr val="2A6EBB"/>
                </a:solidFill>
                <a:latin typeface="+mn-lt"/>
                <a:ea typeface="+mn-ea"/>
              </a:defRPr>
            </a:lvl8pPr>
            <a:lvl9pPr marL="3886200" indent="-228600" algn="l" rtl="0" eaLnBrk="1" fontAlgn="base" hangingPunct="1">
              <a:spcBef>
                <a:spcPct val="20000"/>
              </a:spcBef>
              <a:spcAft>
                <a:spcPct val="0"/>
              </a:spcAft>
              <a:buClr>
                <a:srgbClr val="C6B46A"/>
              </a:buClr>
              <a:buChar char="»"/>
              <a:defRPr sz="2000">
                <a:solidFill>
                  <a:srgbClr val="2A6EBB"/>
                </a:solidFill>
                <a:latin typeface="+mn-lt"/>
                <a:ea typeface="+mn-ea"/>
              </a:defRPr>
            </a:lvl9pPr>
          </a:lstStyle>
          <a:p>
            <a:pPr marL="342900" marR="0" lvl="0" indent="-342900" algn="l" defTabSz="914400" rtl="0" eaLnBrk="1" fontAlgn="base" latinLnBrk="0" hangingPunct="1">
              <a:lnSpc>
                <a:spcPct val="90000"/>
              </a:lnSpc>
              <a:spcBef>
                <a:spcPct val="20000"/>
              </a:spcBef>
              <a:spcAft>
                <a:spcPct val="0"/>
              </a:spcAft>
              <a:buClr>
                <a:srgbClr val="1F4E79"/>
              </a:buClr>
              <a:buSzTx/>
              <a:buFontTx/>
              <a:buChar char="•"/>
              <a:tabLst/>
              <a:defRPr/>
            </a:pPr>
            <a:r>
              <a:rPr kumimoji="0" lang="en-US"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Motion sickness affects everyone</a:t>
            </a:r>
          </a:p>
          <a:p>
            <a:pPr marL="342900" marR="0" lvl="0" indent="-342900" algn="l" defTabSz="914400" rtl="0" eaLnBrk="1" fontAlgn="base" latinLnBrk="0" hangingPunct="1">
              <a:lnSpc>
                <a:spcPct val="90000"/>
              </a:lnSpc>
              <a:spcBef>
                <a:spcPct val="20000"/>
              </a:spcBef>
              <a:spcAft>
                <a:spcPct val="0"/>
              </a:spcAft>
              <a:buClr>
                <a:srgbClr val="1F4E79"/>
              </a:buClr>
              <a:buSzTx/>
              <a:buFontTx/>
              <a:buChar char="•"/>
              <a:tabLst/>
              <a:defRPr/>
            </a:pPr>
            <a:r>
              <a:rPr kumimoji="0" lang="en-US" b="1"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1 in 3 people are considered highly susceptible</a:t>
            </a:r>
            <a:endParaRPr kumimoji="0" lang="en-US" b="1" i="0" u="sng"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90000"/>
              </a:lnSpc>
              <a:spcBef>
                <a:spcPct val="20000"/>
              </a:spcBef>
              <a:spcAft>
                <a:spcPct val="0"/>
              </a:spcAft>
              <a:buClr>
                <a:srgbClr val="1F4E79"/>
              </a:buClr>
              <a:buSzTx/>
              <a:buFontTx/>
              <a:buChar char="•"/>
              <a:tabLst/>
              <a:defRPr/>
            </a:pPr>
            <a:r>
              <a:rPr kumimoji="0" lang="en-US"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Two mega-trends make motion sickness highly relevant today:</a:t>
            </a:r>
            <a:r>
              <a:rPr kumimoji="0" lang="en-US" b="1" i="0" u="none" strike="noStrike" kern="1200" cap="none" spc="0" normalizeH="0" baseline="0" noProof="0">
                <a:ln>
                  <a:noFill/>
                </a:ln>
                <a:solidFill>
                  <a:srgbClr val="4472C4">
                    <a:lumMod val="60000"/>
                    <a:lumOff val="40000"/>
                  </a:srgbClr>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base" latinLnBrk="0" hangingPunct="1">
              <a:lnSpc>
                <a:spcPct val="90000"/>
              </a:lnSpc>
              <a:spcBef>
                <a:spcPct val="20000"/>
              </a:spcBef>
              <a:spcAft>
                <a:spcPct val="0"/>
              </a:spcAft>
              <a:buClr>
                <a:srgbClr val="1F4E79"/>
              </a:buClr>
              <a:buSzTx/>
              <a:buFontTx/>
              <a:buNone/>
              <a:tabLst/>
              <a:defRPr/>
            </a:pPr>
            <a:endParaRPr kumimoji="0" lang="en-US"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E3B03EFB-AE99-4C21-9903-ED5220885239}"/>
              </a:ext>
            </a:extLst>
          </p:cNvPr>
          <p:cNvSpPr txBox="1"/>
          <p:nvPr/>
        </p:nvSpPr>
        <p:spPr>
          <a:xfrm>
            <a:off x="874685" y="3455479"/>
            <a:ext cx="2499924" cy="584775"/>
          </a:xfrm>
          <a:prstGeom prst="rect">
            <a:avLst/>
          </a:prstGeom>
          <a:solidFill>
            <a:srgbClr val="1F4E79">
              <a:alpha val="80000"/>
            </a:srgbClr>
          </a:solidFill>
        </p:spPr>
        <p:txBody>
          <a:bodyPr wrap="square" rtlCol="0" anchor="ctr" anchorCtr="0">
            <a:spAutoFit/>
          </a:bodyPr>
          <a:lstStyle/>
          <a:p>
            <a:pPr algn="ctr"/>
            <a:r>
              <a:rPr lang="en-US" sz="3200">
                <a:solidFill>
                  <a:schemeClr val="bg1"/>
                </a:solidFill>
                <a:latin typeface="Calibri" panose="020F0502020204030204" pitchFamily="34" charset="0"/>
                <a:cs typeface="Calibri" panose="020F0502020204030204" pitchFamily="34" charset="0"/>
              </a:rPr>
              <a:t>Relevance</a:t>
            </a:r>
          </a:p>
        </p:txBody>
      </p:sp>
    </p:spTree>
    <p:extLst>
      <p:ext uri="{BB962C8B-B14F-4D97-AF65-F5344CB8AC3E}">
        <p14:creationId xmlns:p14="http://schemas.microsoft.com/office/powerpoint/2010/main" val="365559891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44130" t="367" r="9968" b="188"/>
          <a:stretch/>
        </p:blipFill>
        <p:spPr>
          <a:xfrm>
            <a:off x="0" y="0"/>
            <a:ext cx="4779963" cy="6858000"/>
          </a:xfrm>
          <a:prstGeom prst="rect">
            <a:avLst/>
          </a:prstGeom>
        </p:spPr>
      </p:pic>
      <p:sp>
        <p:nvSpPr>
          <p:cNvPr id="20" name="Title 1">
            <a:extLst>
              <a:ext uri="{FF2B5EF4-FFF2-40B4-BE49-F238E27FC236}">
                <a16:creationId xmlns:a16="http://schemas.microsoft.com/office/drawing/2014/main" id="{0172C7AC-FDD0-4608-95D9-6B8D11D5E931}"/>
              </a:ext>
            </a:extLst>
          </p:cNvPr>
          <p:cNvSpPr txBox="1">
            <a:spLocks/>
          </p:cNvSpPr>
          <p:nvPr/>
        </p:nvSpPr>
        <p:spPr>
          <a:xfrm>
            <a:off x="4731894" y="2839852"/>
            <a:ext cx="7069717" cy="185470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fontAlgn="auto">
              <a:spcAft>
                <a:spcPts val="0"/>
              </a:spcAft>
              <a:defRPr/>
            </a:pPr>
            <a:r>
              <a:rPr kumimoji="0" lang="en-US" sz="4800" b="1" i="0" u="none" strike="noStrike" kern="1200" cap="none" spc="0" normalizeH="0" baseline="0" noProof="0">
                <a:ln>
                  <a:noFill/>
                </a:ln>
                <a:solidFill>
                  <a:prstClr val="white"/>
                </a:solidFill>
                <a:effectLst/>
                <a:uLnTx/>
                <a:uFillTx/>
                <a:latin typeface="Calibri"/>
                <a:ea typeface="Calibri"/>
                <a:cs typeface="Calibri"/>
              </a:rPr>
              <a:t>Factors determining the </a:t>
            </a:r>
            <a:r>
              <a:rPr kumimoji="0" lang="en-US" sz="4800" b="1" i="0" u="none" strike="noStrike" kern="1200" cap="none" spc="0" normalizeH="0" baseline="0" noProof="0">
                <a:ln>
                  <a:noFill/>
                </a:ln>
                <a:solidFill>
                  <a:srgbClr val="4F81BD"/>
                </a:solidFill>
                <a:effectLst/>
                <a:uLnTx/>
                <a:uFillTx/>
                <a:latin typeface="Calibri"/>
                <a:ea typeface="Calibri"/>
                <a:cs typeface="Calibri"/>
              </a:rPr>
              <a:t>susceptibility</a:t>
            </a:r>
            <a:r>
              <a:rPr kumimoji="0" lang="en-US" sz="4800" b="1" i="0" u="none" strike="noStrike" kern="1200" cap="none" spc="0" normalizeH="0" baseline="0" noProof="0">
                <a:ln>
                  <a:noFill/>
                </a:ln>
                <a:solidFill>
                  <a:prstClr val="white"/>
                </a:solidFill>
                <a:effectLst/>
                <a:uLnTx/>
                <a:uFillTx/>
                <a:latin typeface="Calibri"/>
                <a:ea typeface="Calibri"/>
                <a:cs typeface="Calibri"/>
              </a:rPr>
              <a:t> to </a:t>
            </a:r>
            <a:r>
              <a:rPr lang="en-US" sz="4800" b="1">
                <a:solidFill>
                  <a:prstClr val="white"/>
                </a:solidFill>
                <a:latin typeface="Calibri" panose="020F0502020204030204" pitchFamily="34" charset="0"/>
                <a:cs typeface="Calibri" panose="020F0502020204030204" pitchFamily="34" charset="0"/>
              </a:rPr>
              <a:t>Cybersickness</a:t>
            </a: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mj-ea"/>
              <a:cs typeface="Calibri" panose="020F0502020204030204" pitchFamily="34" charset="0"/>
            </a:endParaRPr>
          </a:p>
        </p:txBody>
      </p:sp>
      <p:sp>
        <p:nvSpPr>
          <p:cNvPr id="31" name="TextBox 30">
            <a:extLst>
              <a:ext uri="{FF2B5EF4-FFF2-40B4-BE49-F238E27FC236}">
                <a16:creationId xmlns:a16="http://schemas.microsoft.com/office/drawing/2014/main" id="{E3B03EFB-AE99-4C21-9903-ED5220885239}"/>
              </a:ext>
            </a:extLst>
          </p:cNvPr>
          <p:cNvSpPr txBox="1"/>
          <p:nvPr/>
        </p:nvSpPr>
        <p:spPr>
          <a:xfrm>
            <a:off x="1115985" y="3182429"/>
            <a:ext cx="2499924"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Prediction</a:t>
            </a:r>
          </a:p>
        </p:txBody>
      </p:sp>
      <p:sp>
        <p:nvSpPr>
          <p:cNvPr id="8" name="TextBox 7">
            <a:extLst>
              <a:ext uri="{FF2B5EF4-FFF2-40B4-BE49-F238E27FC236}">
                <a16:creationId xmlns:a16="http://schemas.microsoft.com/office/drawing/2014/main" id="{4706D75E-A1B4-436C-95AF-6CAAAD0BA17B}"/>
              </a:ext>
            </a:extLst>
          </p:cNvPr>
          <p:cNvSpPr txBox="1"/>
          <p:nvPr/>
        </p:nvSpPr>
        <p:spPr>
          <a:xfrm>
            <a:off x="0" y="6627168"/>
            <a:ext cx="4637246"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a:ln>
                  <a:noFill/>
                </a:ln>
                <a:solidFill>
                  <a:prstClr val="white"/>
                </a:solidFill>
                <a:effectLst/>
                <a:uLnTx/>
                <a:uFillTx/>
                <a:latin typeface="Calibri"/>
                <a:ea typeface="+mn-ea"/>
                <a:cs typeface="+mn-cs"/>
              </a:rPr>
              <a:t>Photo by </a:t>
            </a:r>
            <a:r>
              <a:rPr kumimoji="0" lang="en-CA" sz="700" b="1" i="0" u="none" strike="noStrike" kern="1200" cap="none" spc="0" normalizeH="0" baseline="0" noProof="0">
                <a:ln>
                  <a:noFill/>
                </a:ln>
                <a:solidFill>
                  <a:prstClr val="white"/>
                </a:solidFill>
                <a:effectLst/>
                <a:uLnTx/>
                <a:uFillTx/>
                <a:latin typeface="Calibri"/>
                <a:ea typeface="+mn-ea"/>
                <a:cs typeface="+mn-cs"/>
              </a:rPr>
              <a:t>Tim </a:t>
            </a:r>
            <a:r>
              <a:rPr kumimoji="0" lang="en-CA" sz="700" b="1" i="0" u="none" strike="noStrike" kern="1200" cap="none" spc="0" normalizeH="0" baseline="0" noProof="0" err="1">
                <a:ln>
                  <a:noFill/>
                </a:ln>
                <a:solidFill>
                  <a:prstClr val="white"/>
                </a:solidFill>
                <a:effectLst/>
                <a:uLnTx/>
                <a:uFillTx/>
                <a:latin typeface="Calibri"/>
                <a:ea typeface="+mn-ea"/>
                <a:cs typeface="+mn-cs"/>
              </a:rPr>
              <a:t>Mossholder</a:t>
            </a:r>
            <a:r>
              <a:rPr kumimoji="0" lang="en-CA" sz="700" b="1" i="0" u="none" strike="noStrike" kern="1200" cap="none" spc="0" normalizeH="0" baseline="0" noProof="0">
                <a:ln>
                  <a:noFill/>
                </a:ln>
                <a:solidFill>
                  <a:prstClr val="white"/>
                </a:solidFill>
                <a:effectLst/>
                <a:uLnTx/>
                <a:uFillTx/>
                <a:latin typeface="Calibri"/>
                <a:ea typeface="+mn-ea"/>
                <a:cs typeface="+mn-cs"/>
              </a:rPr>
              <a:t> </a:t>
            </a:r>
            <a:r>
              <a:rPr kumimoji="0" lang="en-CA" sz="700" b="0" i="0" u="none" strike="noStrike" kern="1200" cap="none" spc="0" normalizeH="0" baseline="0" noProof="0">
                <a:ln>
                  <a:noFill/>
                </a:ln>
                <a:solidFill>
                  <a:prstClr val="white"/>
                </a:solidFill>
                <a:effectLst/>
                <a:uLnTx/>
                <a:uFillTx/>
                <a:latin typeface="Calibri"/>
                <a:ea typeface="+mn-ea"/>
                <a:cs typeface="+mn-cs"/>
              </a:rPr>
              <a:t>from </a:t>
            </a:r>
            <a:r>
              <a:rPr kumimoji="0" lang="en-CA" sz="700" b="1" i="0" u="none" strike="noStrike" kern="1200" cap="none" spc="0" normalizeH="0" baseline="0" noProof="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xmlns="" val="tx"/>
                    </a:ext>
                  </a:extLst>
                </a:hlinkClick>
              </a:rPr>
              <a:t>Pexels</a:t>
            </a:r>
            <a:endParaRPr kumimoji="0" lang="en-CA" sz="7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70E136F-8D2B-0310-7A9D-8714F3F93694}"/>
              </a:ext>
            </a:extLst>
          </p:cNvPr>
          <p:cNvPicPr>
            <a:picLocks noChangeAspect="1"/>
          </p:cNvPicPr>
          <p:nvPr/>
        </p:nvPicPr>
        <p:blipFill>
          <a:blip r:embed="rId5">
            <a:lum bright="70000" contrast="-70000"/>
          </a:blip>
          <a:stretch>
            <a:fillRect/>
          </a:stretch>
        </p:blipFill>
        <p:spPr>
          <a:xfrm>
            <a:off x="8080196" y="2076472"/>
            <a:ext cx="668855" cy="717536"/>
          </a:xfrm>
          <a:prstGeom prst="rect">
            <a:avLst/>
          </a:prstGeom>
        </p:spPr>
      </p:pic>
    </p:spTree>
    <p:extLst>
      <p:ext uri="{BB962C8B-B14F-4D97-AF65-F5344CB8AC3E}">
        <p14:creationId xmlns:p14="http://schemas.microsoft.com/office/powerpoint/2010/main" val="379811007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A7EB42-26F3-7CA7-5867-3052B7A888C8}"/>
              </a:ext>
            </a:extLst>
          </p:cNvPr>
          <p:cNvGrpSpPr/>
          <p:nvPr/>
        </p:nvGrpSpPr>
        <p:grpSpPr>
          <a:xfrm>
            <a:off x="7026257" y="1842392"/>
            <a:ext cx="2014184" cy="1436232"/>
            <a:chOff x="7026257" y="1842392"/>
            <a:chExt cx="2014184" cy="1436232"/>
          </a:xfrm>
        </p:grpSpPr>
        <p:sp>
          <p:nvSpPr>
            <p:cNvPr id="13" name="Freeform 24">
              <a:extLst>
                <a:ext uri="{FF2B5EF4-FFF2-40B4-BE49-F238E27FC236}">
                  <a16:creationId xmlns:a16="http://schemas.microsoft.com/office/drawing/2014/main" id="{42C86805-A7AE-4861-86A8-7B84DECC0D8C}"/>
                </a:ext>
              </a:extLst>
            </p:cNvPr>
            <p:cNvSpPr/>
            <p:nvPr/>
          </p:nvSpPr>
          <p:spPr>
            <a:xfrm>
              <a:off x="7264934" y="2834183"/>
              <a:ext cx="1536830" cy="44444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Age</a:t>
              </a:r>
              <a:r>
                <a:rPr kumimoji="0" lang="de-DE" sz="2400" b="0" i="0" u="none" strike="noStrike" kern="1200" cap="none" spc="0" normalizeH="0" baseline="3000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2</a:t>
              </a:r>
              <a:endPar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3">
              <a:extLst>
                <a:ext uri="{FF2B5EF4-FFF2-40B4-BE49-F238E27FC236}">
                  <a16:creationId xmlns:a16="http://schemas.microsoft.com/office/drawing/2014/main" id="{8E281F1B-9D3F-44CD-A655-488EB1D68D90}"/>
                </a:ext>
              </a:extLst>
            </p:cNvPr>
            <p:cNvPicPr>
              <a:picLocks noChangeAspect="1"/>
            </p:cNvPicPr>
            <p:nvPr/>
          </p:nvPicPr>
          <p:blipFill>
            <a:blip r:embed="rId3"/>
            <a:stretch>
              <a:fillRect/>
            </a:stretch>
          </p:blipFill>
          <p:spPr>
            <a:xfrm>
              <a:off x="7026257" y="1842392"/>
              <a:ext cx="2014184" cy="680775"/>
            </a:xfrm>
            <a:prstGeom prst="rect">
              <a:avLst/>
            </a:prstGeom>
          </p:spPr>
        </p:pic>
      </p:grpSp>
      <p:grpSp>
        <p:nvGrpSpPr>
          <p:cNvPr id="7" name="Group 6">
            <a:extLst>
              <a:ext uri="{FF2B5EF4-FFF2-40B4-BE49-F238E27FC236}">
                <a16:creationId xmlns:a16="http://schemas.microsoft.com/office/drawing/2014/main" id="{4F046F43-C472-A1E2-287C-EF44C2BE2188}"/>
              </a:ext>
            </a:extLst>
          </p:cNvPr>
          <p:cNvGrpSpPr/>
          <p:nvPr/>
        </p:nvGrpSpPr>
        <p:grpSpPr>
          <a:xfrm>
            <a:off x="4966763" y="1801367"/>
            <a:ext cx="1702868" cy="1495685"/>
            <a:chOff x="4935058" y="1801367"/>
            <a:chExt cx="1702868" cy="1495685"/>
          </a:xfrm>
        </p:grpSpPr>
        <p:sp>
          <p:nvSpPr>
            <p:cNvPr id="12" name="Freeform 23">
              <a:extLst>
                <a:ext uri="{FF2B5EF4-FFF2-40B4-BE49-F238E27FC236}">
                  <a16:creationId xmlns:a16="http://schemas.microsoft.com/office/drawing/2014/main" id="{B13EE2A5-D3F8-4B46-83AE-C6E66B0FA27F}"/>
                </a:ext>
              </a:extLst>
            </p:cNvPr>
            <p:cNvSpPr/>
            <p:nvPr/>
          </p:nvSpPr>
          <p:spPr>
            <a:xfrm>
              <a:off x="4935058" y="2832450"/>
              <a:ext cx="1702868" cy="46460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Sex/Gender</a:t>
              </a:r>
              <a:r>
                <a:rPr kumimoji="0" lang="de-DE" sz="2400" b="0" i="0" u="none" strike="noStrike" kern="1200" cap="none" spc="0" normalizeH="0" baseline="3000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1</a:t>
              </a:r>
              <a:endPar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2" name="Picture 7">
              <a:extLst>
                <a:ext uri="{FF2B5EF4-FFF2-40B4-BE49-F238E27FC236}">
                  <a16:creationId xmlns:a16="http://schemas.microsoft.com/office/drawing/2014/main" id="{E15BFE7B-9206-4CAE-9E95-C9DE7A7D917E}"/>
                </a:ext>
              </a:extLst>
            </p:cNvPr>
            <p:cNvPicPr>
              <a:picLocks noChangeAspect="1"/>
            </p:cNvPicPr>
            <p:nvPr/>
          </p:nvPicPr>
          <p:blipFill>
            <a:blip r:embed="rId4"/>
            <a:stretch>
              <a:fillRect/>
            </a:stretch>
          </p:blipFill>
          <p:spPr>
            <a:xfrm>
              <a:off x="5450077" y="1801367"/>
              <a:ext cx="672830" cy="721800"/>
            </a:xfrm>
            <a:prstGeom prst="rect">
              <a:avLst/>
            </a:prstGeom>
          </p:spPr>
        </p:pic>
      </p:grpSp>
      <p:grpSp>
        <p:nvGrpSpPr>
          <p:cNvPr id="6" name="Group 5">
            <a:extLst>
              <a:ext uri="{FF2B5EF4-FFF2-40B4-BE49-F238E27FC236}">
                <a16:creationId xmlns:a16="http://schemas.microsoft.com/office/drawing/2014/main" id="{17E23678-CDBD-7A8E-F3CB-09338FFC1173}"/>
              </a:ext>
            </a:extLst>
          </p:cNvPr>
          <p:cNvGrpSpPr/>
          <p:nvPr/>
        </p:nvGrpSpPr>
        <p:grpSpPr>
          <a:xfrm>
            <a:off x="9726123" y="1846125"/>
            <a:ext cx="1534212" cy="1432825"/>
            <a:chOff x="9664282" y="1846125"/>
            <a:chExt cx="1534212" cy="1432825"/>
          </a:xfrm>
        </p:grpSpPr>
        <p:pic>
          <p:nvPicPr>
            <p:cNvPr id="21" name="Picture 8">
              <a:extLst>
                <a:ext uri="{FF2B5EF4-FFF2-40B4-BE49-F238E27FC236}">
                  <a16:creationId xmlns:a16="http://schemas.microsoft.com/office/drawing/2014/main" id="{077E7AF1-CA38-4F88-A2B2-DE21C647AF4C}"/>
                </a:ext>
              </a:extLst>
            </p:cNvPr>
            <p:cNvPicPr>
              <a:picLocks noChangeAspect="1"/>
            </p:cNvPicPr>
            <p:nvPr/>
          </p:nvPicPr>
          <p:blipFill>
            <a:blip r:embed="rId5"/>
            <a:stretch>
              <a:fillRect/>
            </a:stretch>
          </p:blipFill>
          <p:spPr>
            <a:xfrm>
              <a:off x="10069868" y="1846125"/>
              <a:ext cx="723041" cy="721992"/>
            </a:xfrm>
            <a:prstGeom prst="rect">
              <a:avLst/>
            </a:prstGeom>
          </p:spPr>
        </p:pic>
        <p:sp>
          <p:nvSpPr>
            <p:cNvPr id="24" name="Freeform 25">
              <a:extLst>
                <a:ext uri="{FF2B5EF4-FFF2-40B4-BE49-F238E27FC236}">
                  <a16:creationId xmlns:a16="http://schemas.microsoft.com/office/drawing/2014/main" id="{58D1A1CD-A967-4A75-AD51-24F42E3B5E29}"/>
                </a:ext>
              </a:extLst>
            </p:cNvPr>
            <p:cNvSpPr/>
            <p:nvPr/>
          </p:nvSpPr>
          <p:spPr>
            <a:xfrm>
              <a:off x="9664282" y="2834509"/>
              <a:ext cx="1534212" cy="444441"/>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Ethnicity</a:t>
              </a:r>
              <a:r>
                <a:rPr kumimoji="0" lang="de-DE" sz="2400" b="0" i="0" u="none" strike="noStrike" kern="1200" cap="none" spc="0" normalizeH="0" baseline="3000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3</a:t>
              </a:r>
              <a:endPar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4AAEC015-CEB7-4CDC-89E5-2F7CEEC89C0B}"/>
              </a:ext>
            </a:extLst>
          </p:cNvPr>
          <p:cNvSpPr txBox="1"/>
          <p:nvPr/>
        </p:nvSpPr>
        <p:spPr>
          <a:xfrm>
            <a:off x="314940" y="5836190"/>
            <a:ext cx="115488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a:ln>
                  <a:noFill/>
                </a:ln>
                <a:solidFill>
                  <a:prstClr val="black"/>
                </a:solidFill>
                <a:effectLst/>
                <a:uLnTx/>
                <a:uFillTx/>
                <a:ea typeface="+mn-ea"/>
                <a:cs typeface="+mn-cs"/>
              </a:rPr>
              <a:t>1</a:t>
            </a:r>
            <a:r>
              <a:rPr kumimoji="0" lang="en-CA" sz="1000" b="0" i="0" u="none" strike="noStrike" kern="1200" cap="none" spc="0" normalizeH="0" baseline="0" noProof="0">
                <a:ln>
                  <a:noFill/>
                </a:ln>
                <a:solidFill>
                  <a:prstClr val="black"/>
                </a:solidFill>
                <a:effectLst/>
                <a:uLnTx/>
                <a:uFillTx/>
                <a:ea typeface="+mn-ea"/>
                <a:cs typeface="+mn-cs"/>
              </a:rPr>
              <a:t>Flanagan, M. B., May, J. G., &amp; Dobie, T. G. (2005). Sex differences in tolerance to visually-induced motion sickness. </a:t>
            </a:r>
            <a:r>
              <a:rPr kumimoji="0" lang="en-CA" sz="1000" b="0" i="1" u="none" strike="noStrike" kern="1200" cap="none" spc="0" normalizeH="0" baseline="0" noProof="0">
                <a:ln>
                  <a:noFill/>
                </a:ln>
                <a:solidFill>
                  <a:prstClr val="black"/>
                </a:solidFill>
                <a:effectLst/>
                <a:uLnTx/>
                <a:uFillTx/>
                <a:ea typeface="+mn-ea"/>
                <a:cs typeface="+mn-cs"/>
              </a:rPr>
              <a:t>Aviation, Space, and Environmental Medicine</a:t>
            </a:r>
            <a:r>
              <a:rPr kumimoji="0" lang="en-CA" sz="1000" b="0" i="0" u="none" strike="noStrike" kern="1200" cap="none" spc="0" normalizeH="0" baseline="0" noProof="0">
                <a:ln>
                  <a:noFill/>
                </a:ln>
                <a:solidFill>
                  <a:prstClr val="black"/>
                </a:solidFill>
                <a:effectLst/>
                <a:uLnTx/>
                <a:uFillTx/>
                <a:ea typeface="+mn-ea"/>
                <a:cs typeface="+mn-cs"/>
              </a:rPr>
              <a:t>, </a:t>
            </a:r>
            <a:r>
              <a:rPr kumimoji="0" lang="en-CA" sz="1000" b="0" i="1" u="none" strike="noStrike" kern="1200" cap="none" spc="0" normalizeH="0" baseline="0" noProof="0">
                <a:ln>
                  <a:noFill/>
                </a:ln>
                <a:solidFill>
                  <a:prstClr val="black"/>
                </a:solidFill>
                <a:effectLst/>
                <a:uLnTx/>
                <a:uFillTx/>
                <a:ea typeface="+mn-ea"/>
                <a:cs typeface="+mn-cs"/>
              </a:rPr>
              <a:t>76</a:t>
            </a:r>
            <a:r>
              <a:rPr kumimoji="0" lang="en-CA" sz="1000" b="0" i="0" u="none" strike="noStrike" kern="1200" cap="none" spc="0" normalizeH="0" baseline="0" noProof="0">
                <a:ln>
                  <a:noFill/>
                </a:ln>
                <a:solidFill>
                  <a:prstClr val="black"/>
                </a:solidFill>
                <a:effectLst/>
                <a:uLnTx/>
                <a:uFillTx/>
                <a:ea typeface="+mn-ea"/>
                <a:cs typeface="+mn-cs"/>
              </a:rPr>
              <a:t>(7), 642–646.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a:ln>
                  <a:noFill/>
                </a:ln>
                <a:solidFill>
                  <a:prstClr val="black"/>
                </a:solidFill>
                <a:effectLst/>
                <a:uLnTx/>
                <a:uFillTx/>
                <a:ea typeface="+mn-ea"/>
                <a:cs typeface="+mn-cs"/>
              </a:rPr>
              <a:t>2</a:t>
            </a:r>
            <a:r>
              <a:rPr kumimoji="0" lang="en-CA" sz="1000" b="0" i="0" u="none" strike="noStrike" kern="1200" cap="none" spc="0" normalizeH="0" baseline="0" noProof="0">
                <a:ln>
                  <a:noFill/>
                </a:ln>
                <a:solidFill>
                  <a:prstClr val="black"/>
                </a:solidFill>
                <a:effectLst/>
                <a:uLnTx/>
                <a:uFillTx/>
                <a:ea typeface="+mn-ea"/>
                <a:cs typeface="+mn-cs"/>
              </a:rPr>
              <a:t>Keshavarz, B., Ramkhalawansingh, R., Haycock, B., Shahab, S., &amp; Campos, J. L. (2018). Comparing simulator sickness in younger and older adults during simulated driving under different multisensory conditions. </a:t>
            </a:r>
            <a:r>
              <a:rPr kumimoji="0" lang="en-CA" sz="1000" b="0" i="1" u="none" strike="noStrike" kern="1200" cap="none" spc="0" normalizeH="0" baseline="0" noProof="0">
                <a:ln>
                  <a:noFill/>
                </a:ln>
                <a:solidFill>
                  <a:prstClr val="black"/>
                </a:solidFill>
                <a:effectLst/>
                <a:uLnTx/>
                <a:uFillTx/>
                <a:ea typeface="+mn-ea"/>
                <a:cs typeface="+mn-cs"/>
              </a:rPr>
              <a:t>Transportation Research Part F: Traffic Psychology and Behaviour</a:t>
            </a:r>
            <a:r>
              <a:rPr kumimoji="0" lang="en-CA" sz="1000" b="0" i="0" u="none" strike="noStrike" kern="1200" cap="none" spc="0" normalizeH="0" baseline="0" noProof="0">
                <a:ln>
                  <a:noFill/>
                </a:ln>
                <a:solidFill>
                  <a:prstClr val="black"/>
                </a:solidFill>
                <a:effectLst/>
                <a:uLnTx/>
                <a:uFillTx/>
                <a:ea typeface="+mn-ea"/>
                <a:cs typeface="+mn-cs"/>
              </a:rPr>
              <a:t>, </a:t>
            </a:r>
            <a:r>
              <a:rPr kumimoji="0" lang="en-CA" sz="1000" b="0" i="1" u="none" strike="noStrike" kern="1200" cap="none" spc="0" normalizeH="0" baseline="0" noProof="0">
                <a:ln>
                  <a:noFill/>
                </a:ln>
                <a:solidFill>
                  <a:prstClr val="black"/>
                </a:solidFill>
                <a:effectLst/>
                <a:uLnTx/>
                <a:uFillTx/>
                <a:ea typeface="+mn-ea"/>
                <a:cs typeface="+mn-cs"/>
              </a:rPr>
              <a:t>54</a:t>
            </a:r>
            <a:r>
              <a:rPr kumimoji="0" lang="en-CA" sz="1000" b="0" i="0" u="none" strike="noStrike" kern="1200" cap="none" spc="0" normalizeH="0" baseline="0" noProof="0">
                <a:ln>
                  <a:noFill/>
                </a:ln>
                <a:solidFill>
                  <a:prstClr val="black"/>
                </a:solidFill>
                <a:effectLst/>
                <a:uLnTx/>
                <a:uFillTx/>
                <a:ea typeface="+mn-ea"/>
                <a:cs typeface="+mn-cs"/>
              </a:rPr>
              <a:t>, 47–62. </a:t>
            </a:r>
            <a:endParaRPr kumimoji="0" lang="en-CA" sz="1000" b="0" i="0" u="none" strike="noStrike" kern="1200" cap="none" spc="0" normalizeH="0" baseline="3000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a:ln>
                  <a:noFill/>
                </a:ln>
                <a:solidFill>
                  <a:prstClr val="black"/>
                </a:solidFill>
                <a:effectLst/>
                <a:uLnTx/>
                <a:uFillTx/>
                <a:ea typeface="+mn-ea"/>
                <a:cs typeface="+mn-cs"/>
              </a:rPr>
              <a:t>3</a:t>
            </a:r>
            <a:r>
              <a:rPr kumimoji="0" lang="en-CA" sz="1000" b="0" i="0" u="none" strike="noStrike" kern="1200" cap="none" spc="0" normalizeH="0" baseline="0" noProof="0">
                <a:ln>
                  <a:noFill/>
                </a:ln>
                <a:solidFill>
                  <a:prstClr val="black"/>
                </a:solidFill>
                <a:effectLst/>
                <a:uLnTx/>
                <a:uFillTx/>
                <a:ea typeface="+mn-ea"/>
                <a:cs typeface="+mn-cs"/>
              </a:rPr>
              <a:t>Klosterhalfen, S., Pan, F., Kellermann, S., &amp; Enck, P. (2006). Gender and race as determinants of nausea induced by circular vection. </a:t>
            </a:r>
            <a:r>
              <a:rPr kumimoji="0" lang="en-CA" sz="1000" b="0" i="1" u="none" strike="noStrike" kern="1200" cap="none" spc="0" normalizeH="0" baseline="0" noProof="0">
                <a:ln>
                  <a:noFill/>
                </a:ln>
                <a:solidFill>
                  <a:prstClr val="black"/>
                </a:solidFill>
                <a:effectLst/>
                <a:uLnTx/>
                <a:uFillTx/>
                <a:ea typeface="+mn-ea"/>
                <a:cs typeface="+mn-cs"/>
              </a:rPr>
              <a:t>Gender Medicine</a:t>
            </a:r>
            <a:r>
              <a:rPr kumimoji="0" lang="en-CA" sz="1000" b="0" i="0" u="none" strike="noStrike" kern="1200" cap="none" spc="0" normalizeH="0" baseline="0" noProof="0">
                <a:ln>
                  <a:noFill/>
                </a:ln>
                <a:solidFill>
                  <a:prstClr val="black"/>
                </a:solidFill>
                <a:effectLst/>
                <a:uLnTx/>
                <a:uFillTx/>
                <a:ea typeface="+mn-ea"/>
                <a:cs typeface="+mn-cs"/>
              </a:rPr>
              <a:t>, </a:t>
            </a:r>
            <a:r>
              <a:rPr kumimoji="0" lang="en-CA" sz="1000" b="0" i="1" u="none" strike="noStrike" kern="1200" cap="none" spc="0" normalizeH="0" baseline="0" noProof="0">
                <a:ln>
                  <a:noFill/>
                </a:ln>
                <a:solidFill>
                  <a:prstClr val="black"/>
                </a:solidFill>
                <a:effectLst/>
                <a:uLnTx/>
                <a:uFillTx/>
                <a:ea typeface="+mn-ea"/>
                <a:cs typeface="+mn-cs"/>
              </a:rPr>
              <a:t>3</a:t>
            </a:r>
            <a:r>
              <a:rPr kumimoji="0" lang="en-CA" sz="1000" b="0" i="0" u="none" strike="noStrike" kern="1200" cap="none" spc="0" normalizeH="0" baseline="0" noProof="0">
                <a:ln>
                  <a:noFill/>
                </a:ln>
                <a:solidFill>
                  <a:prstClr val="black"/>
                </a:solidFill>
                <a:effectLst/>
                <a:uLnTx/>
                <a:uFillTx/>
                <a:ea typeface="+mn-ea"/>
                <a:cs typeface="+mn-cs"/>
              </a:rPr>
              <a:t>(3), 236–242.</a:t>
            </a:r>
            <a:endParaRPr kumimoji="0" lang="en-CA" sz="1000" b="0" i="0" u="none" strike="noStrike" kern="1200" cap="none" spc="0" normalizeH="0" baseline="30000" noProof="0">
              <a:ln>
                <a:noFill/>
              </a:ln>
              <a:solidFill>
                <a:prstClr val="black"/>
              </a:solidFill>
              <a:effectLst/>
              <a:uLnTx/>
              <a:uFillTx/>
              <a:ea typeface="+mn-ea"/>
              <a:cs typeface="+mn-cs"/>
            </a:endParaRPr>
          </a:p>
        </p:txBody>
      </p:sp>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a:xfrm>
            <a:off x="0" y="0"/>
            <a:ext cx="121920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a:ea typeface="Calibri"/>
                <a:cs typeface="Calibri"/>
              </a:rPr>
              <a:t>Factors Determining Susceptibility to </a:t>
            </a:r>
            <a:r>
              <a:rPr lang="en-US" sz="3600" b="1">
                <a:solidFill>
                  <a:prstClr val="white"/>
                </a:solidFill>
                <a:latin typeface="Calibri" panose="020F0502020204030204" pitchFamily="34" charset="0"/>
                <a:cs typeface="Calibri" panose="020F0502020204030204" pitchFamily="34" charset="0"/>
              </a:rPr>
              <a:t>Cybersickness</a:t>
            </a:r>
            <a:endParaRPr lang="en-US" sz="3600"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Freeform 27647">
            <a:extLst>
              <a:ext uri="{FF2B5EF4-FFF2-40B4-BE49-F238E27FC236}">
                <a16:creationId xmlns:a16="http://schemas.microsoft.com/office/drawing/2014/main" id="{914583A2-D2F8-1CFE-116F-2747A2E920BE}"/>
              </a:ext>
            </a:extLst>
          </p:cNvPr>
          <p:cNvSpPr/>
          <p:nvPr/>
        </p:nvSpPr>
        <p:spPr>
          <a:xfrm>
            <a:off x="4989250" y="3589640"/>
            <a:ext cx="1657894" cy="178704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rPr>
              <a:t>Women more susceptible</a:t>
            </a:r>
            <a:r>
              <a:rPr kumimoji="0" lang="en-US" sz="2400" b="0" i="0" u="none" strike="noStrike" kern="1200" cap="none" spc="0" normalizeH="0">
                <a:ln>
                  <a:noFill/>
                </a:ln>
                <a:solidFill>
                  <a:srgbClr val="000000"/>
                </a:solidFill>
                <a:effectLst/>
                <a:uLnTx/>
                <a:uFillTx/>
                <a:latin typeface="Calibri" panose="020F0502020204030204" pitchFamily="34" charset="0"/>
                <a:cs typeface="Calibri" panose="020F0502020204030204" pitchFamily="34" charset="0"/>
              </a:rPr>
              <a:t> than men?</a:t>
            </a:r>
            <a:endParaRPr kumimoji="0" lang="en-US" sz="2400" b="0"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b="0" i="0" u="none" strike="noStrike" kern="1200" cap="none" spc="0" normalizeH="0" baseline="0">
              <a:ln>
                <a:noFill/>
              </a:ln>
              <a:solidFill>
                <a:srgbClr val="000000"/>
              </a:solidFill>
              <a:effectLst/>
              <a:uLnTx/>
              <a:uFillTx/>
              <a:latin typeface="Calibri" panose="020F0502020204030204" pitchFamily="34" charset="0"/>
              <a:cs typeface="Calibri" panose="020F0502020204030204" pitchFamily="34" charset="0"/>
            </a:endParaRPr>
          </a:p>
        </p:txBody>
      </p:sp>
      <p:sp>
        <p:nvSpPr>
          <p:cNvPr id="3" name="Freeform 27647">
            <a:extLst>
              <a:ext uri="{FF2B5EF4-FFF2-40B4-BE49-F238E27FC236}">
                <a16:creationId xmlns:a16="http://schemas.microsoft.com/office/drawing/2014/main" id="{7CAF6CC1-81F2-A9EA-85D9-CF635BF251D5}"/>
              </a:ext>
            </a:extLst>
          </p:cNvPr>
          <p:cNvSpPr/>
          <p:nvPr/>
        </p:nvSpPr>
        <p:spPr>
          <a:xfrm>
            <a:off x="7204402" y="3589640"/>
            <a:ext cx="1657894" cy="2246550"/>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Calibri"/>
                <a:cs typeface="Calibri"/>
              </a:rPr>
              <a:t>Peak 8-10 yrs. for traditional MS. </a:t>
            </a:r>
            <a:r>
              <a:rPr lang="en-US" sz="2400">
                <a:solidFill>
                  <a:srgbClr val="000000"/>
                </a:solidFill>
                <a:latin typeface="Calibri"/>
                <a:ea typeface="Calibri"/>
                <a:cs typeface="Calibri"/>
              </a:rPr>
              <a:t>Older </a:t>
            </a:r>
            <a:r>
              <a:rPr kumimoji="0" lang="en-US" sz="2400" b="0" i="0" u="none" strike="noStrike" kern="1200" cap="none" spc="0" normalizeH="0" noProof="0">
                <a:ln>
                  <a:noFill/>
                </a:ln>
                <a:solidFill>
                  <a:srgbClr val="000000"/>
                </a:solidFill>
                <a:effectLst/>
                <a:uLnTx/>
                <a:uFillTx/>
                <a:latin typeface="Calibri"/>
                <a:ea typeface="Calibri"/>
                <a:cs typeface="Calibri"/>
              </a:rPr>
              <a:t>adults</a:t>
            </a:r>
            <a:r>
              <a:rPr lang="en-US" sz="2400" noProof="0">
                <a:solidFill>
                  <a:srgbClr val="000000"/>
                </a:solidFill>
                <a:latin typeface="Calibri"/>
                <a:ea typeface="Calibri"/>
                <a:cs typeface="Calibri"/>
              </a:rPr>
              <a:t> more susceptible to </a:t>
            </a:r>
            <a:r>
              <a:rPr lang="en-US" sz="2400" err="1">
                <a:solidFill>
                  <a:srgbClr val="000000"/>
                </a:solidFill>
                <a:latin typeface="Calibri"/>
                <a:ea typeface="Calibri"/>
                <a:cs typeface="Calibri"/>
              </a:rPr>
              <a:t>CyS</a:t>
            </a:r>
            <a:r>
              <a:rPr lang="en-US" sz="2400" noProof="0">
                <a:solidFill>
                  <a:srgbClr val="000000"/>
                </a:solidFill>
                <a:latin typeface="Calibri"/>
                <a:ea typeface="Calibri"/>
                <a:cs typeface="Calibri"/>
              </a:rPr>
              <a:t>?</a:t>
            </a:r>
            <a:endParaRPr kumimoji="0" lang="en-US" sz="3600" b="0" i="0" u="none" strike="noStrike" kern="1200" cap="none" spc="0" normalizeH="0" baseline="0" noProof="0">
              <a:ln>
                <a:noFill/>
              </a:ln>
              <a:solidFill>
                <a:srgbClr val="000000"/>
              </a:solidFill>
              <a:effectLst/>
              <a:uLnTx/>
              <a:uFillTx/>
              <a:latin typeface="Calibri"/>
              <a:ea typeface="Calibri"/>
              <a:cs typeface="Calibri"/>
            </a:endParaRPr>
          </a:p>
        </p:txBody>
      </p:sp>
      <p:sp>
        <p:nvSpPr>
          <p:cNvPr id="4" name="Freeform 27647">
            <a:extLst>
              <a:ext uri="{FF2B5EF4-FFF2-40B4-BE49-F238E27FC236}">
                <a16:creationId xmlns:a16="http://schemas.microsoft.com/office/drawing/2014/main" id="{E5B68071-41A5-2CE6-FA0B-6D150332B5B0}"/>
              </a:ext>
            </a:extLst>
          </p:cNvPr>
          <p:cNvSpPr/>
          <p:nvPr/>
        </p:nvSpPr>
        <p:spPr>
          <a:xfrm>
            <a:off x="9664282" y="3589640"/>
            <a:ext cx="1657894" cy="1582193"/>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en-US" sz="2400">
                <a:solidFill>
                  <a:srgbClr val="000000"/>
                </a:solidFill>
                <a:latin typeface="Calibri"/>
                <a:ea typeface="Calibri"/>
                <a:cs typeface="Calibri"/>
              </a:rPr>
              <a:t>East Asians potentially more susceptible to </a:t>
            </a:r>
            <a:r>
              <a:rPr lang="en-US" sz="2400" err="1">
                <a:solidFill>
                  <a:srgbClr val="000000"/>
                </a:solidFill>
                <a:latin typeface="Calibri"/>
                <a:ea typeface="Calibri"/>
                <a:cs typeface="Calibri"/>
              </a:rPr>
              <a:t>CyS</a:t>
            </a:r>
            <a:r>
              <a:rPr lang="en-US" sz="2400">
                <a:solidFill>
                  <a:srgbClr val="000000"/>
                </a:solidFill>
                <a:latin typeface="Calibri"/>
                <a:ea typeface="Calibri"/>
                <a:cs typeface="Calibri"/>
              </a:rPr>
              <a:t>?</a:t>
            </a:r>
            <a:endParaRPr kumimoji="0" lang="en-US" sz="3600" b="0" i="0" u="none" strike="noStrike" kern="1200" cap="none" spc="0" normalizeH="0" baseline="0" noProof="0">
              <a:ln>
                <a:noFill/>
              </a:ln>
              <a:solidFill>
                <a:srgbClr val="000000"/>
              </a:solidFill>
              <a:effectLst/>
              <a:uLnTx/>
              <a:uFillTx/>
              <a:latin typeface="Calibri"/>
              <a:ea typeface="Calibri"/>
              <a:cs typeface="Calibri"/>
            </a:endParaRPr>
          </a:p>
        </p:txBody>
      </p:sp>
      <p:sp>
        <p:nvSpPr>
          <p:cNvPr id="28" name="Title 1">
            <a:extLst>
              <a:ext uri="{FF2B5EF4-FFF2-40B4-BE49-F238E27FC236}">
                <a16:creationId xmlns:a16="http://schemas.microsoft.com/office/drawing/2014/main" id="{73741EE7-3EF8-49B3-82ED-D87D62144258}"/>
              </a:ext>
            </a:extLst>
          </p:cNvPr>
          <p:cNvSpPr txBox="1">
            <a:spLocks/>
          </p:cNvSpPr>
          <p:nvPr/>
        </p:nvSpPr>
        <p:spPr>
          <a:xfrm>
            <a:off x="795527" y="963613"/>
            <a:ext cx="3264409"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Calibri" panose="020F0502020204030204" pitchFamily="34" charset="0"/>
                <a:ea typeface="Calibri" panose="020F0502020204030204" pitchFamily="34" charset="0"/>
                <a:cs typeface="Calibri" panose="020F0502020204030204" pitchFamily="34" charset="0"/>
              </a:rPr>
              <a:t>Personal Factors</a:t>
            </a:r>
          </a:p>
        </p:txBody>
      </p:sp>
    </p:spTree>
    <p:extLst>
      <p:ext uri="{BB962C8B-B14F-4D97-AF65-F5344CB8AC3E}">
        <p14:creationId xmlns:p14="http://schemas.microsoft.com/office/powerpoint/2010/main" val="135303706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6">
            <a:extLst>
              <a:ext uri="{FF2B5EF4-FFF2-40B4-BE49-F238E27FC236}">
                <a16:creationId xmlns:a16="http://schemas.microsoft.com/office/drawing/2014/main" id="{07DD7662-1C54-49C7-87B6-43DC22E20624}"/>
              </a:ext>
            </a:extLst>
          </p:cNvPr>
          <p:cNvSpPr/>
          <p:nvPr/>
        </p:nvSpPr>
        <p:spPr>
          <a:xfrm>
            <a:off x="4778549" y="3256314"/>
            <a:ext cx="2014421" cy="4463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Field of view</a:t>
            </a:r>
            <a:r>
              <a:rPr kumimoji="0" lang="de-DE" sz="2400" b="0" i="0" u="none" strike="noStrike" kern="1200" cap="none" spc="0" normalizeH="0" baseline="3000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1</a:t>
            </a:r>
            <a:endPar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2">
            <a:extLst>
              <a:ext uri="{FF2B5EF4-FFF2-40B4-BE49-F238E27FC236}">
                <a16:creationId xmlns:a16="http://schemas.microsoft.com/office/drawing/2014/main" id="{1D6097C6-DD55-4D65-B2FD-B047EA1566D5}"/>
              </a:ext>
            </a:extLst>
          </p:cNvPr>
          <p:cNvPicPr>
            <a:picLocks noChangeAspect="1"/>
          </p:cNvPicPr>
          <p:nvPr/>
        </p:nvPicPr>
        <p:blipFill>
          <a:blip r:embed="rId3"/>
          <a:stretch>
            <a:fillRect/>
          </a:stretch>
        </p:blipFill>
        <p:spPr>
          <a:xfrm>
            <a:off x="5269865" y="2210240"/>
            <a:ext cx="981269" cy="704118"/>
          </a:xfrm>
          <a:prstGeom prst="rect">
            <a:avLst/>
          </a:prstGeom>
        </p:spPr>
      </p:pic>
      <p:sp>
        <p:nvSpPr>
          <p:cNvPr id="18" name="TextBox 17">
            <a:extLst>
              <a:ext uri="{FF2B5EF4-FFF2-40B4-BE49-F238E27FC236}">
                <a16:creationId xmlns:a16="http://schemas.microsoft.com/office/drawing/2014/main" id="{4AAEC015-CEB7-4CDC-89E5-2F7CEEC89C0B}"/>
              </a:ext>
            </a:extLst>
          </p:cNvPr>
          <p:cNvSpPr txBox="1"/>
          <p:nvPr/>
        </p:nvSpPr>
        <p:spPr>
          <a:xfrm>
            <a:off x="320371" y="5999535"/>
            <a:ext cx="114533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a:ln>
                  <a:noFill/>
                </a:ln>
                <a:solidFill>
                  <a:prstClr val="black"/>
                </a:solidFill>
                <a:effectLst/>
                <a:uLnTx/>
                <a:uFillTx/>
              </a:rPr>
              <a:t>1</a:t>
            </a:r>
            <a:r>
              <a:rPr kumimoji="0" lang="en-CA" sz="1000" b="0" i="0" u="none" strike="noStrike" kern="1200" cap="none" spc="0" normalizeH="0" baseline="0" noProof="0">
                <a:ln>
                  <a:noFill/>
                </a:ln>
                <a:solidFill>
                  <a:prstClr val="black"/>
                </a:solidFill>
                <a:effectLst/>
                <a:uLnTx/>
                <a:uFillTx/>
              </a:rPr>
              <a:t>Bos, J. E., de </a:t>
            </a:r>
            <a:r>
              <a:rPr kumimoji="0" lang="en-CA" sz="1000" b="0" i="0" u="none" strike="noStrike" kern="1200" cap="none" spc="0" normalizeH="0" baseline="0" noProof="0" err="1">
                <a:ln>
                  <a:noFill/>
                </a:ln>
                <a:solidFill>
                  <a:prstClr val="black"/>
                </a:solidFill>
                <a:effectLst/>
                <a:uLnTx/>
                <a:uFillTx/>
              </a:rPr>
              <a:t>Vries</a:t>
            </a:r>
            <a:r>
              <a:rPr kumimoji="0" lang="en-CA" sz="1000" b="0" i="0" u="none" strike="noStrike" kern="1200" cap="none" spc="0" normalizeH="0" baseline="0" noProof="0">
                <a:ln>
                  <a:noFill/>
                </a:ln>
                <a:solidFill>
                  <a:prstClr val="black"/>
                </a:solidFill>
                <a:effectLst/>
                <a:uLnTx/>
                <a:uFillTx/>
              </a:rPr>
              <a:t>, S. C., van </a:t>
            </a:r>
            <a:r>
              <a:rPr kumimoji="0" lang="en-CA" sz="1000" b="0" i="0" u="none" strike="noStrike" kern="1200" cap="none" spc="0" normalizeH="0" baseline="0" noProof="0" err="1">
                <a:ln>
                  <a:noFill/>
                </a:ln>
                <a:solidFill>
                  <a:prstClr val="black"/>
                </a:solidFill>
                <a:effectLst/>
                <a:uLnTx/>
                <a:uFillTx/>
              </a:rPr>
              <a:t>Emmerik</a:t>
            </a:r>
            <a:r>
              <a:rPr kumimoji="0" lang="en-CA" sz="1000" b="0" i="0" u="none" strike="noStrike" kern="1200" cap="none" spc="0" normalizeH="0" baseline="0" noProof="0">
                <a:ln>
                  <a:noFill/>
                </a:ln>
                <a:solidFill>
                  <a:prstClr val="black"/>
                </a:solidFill>
                <a:effectLst/>
                <a:uLnTx/>
                <a:uFillTx/>
              </a:rPr>
              <a:t>, M. L., &amp; </a:t>
            </a:r>
            <a:r>
              <a:rPr kumimoji="0" lang="en-CA" sz="1000" b="0" i="0" u="none" strike="noStrike" kern="1200" cap="none" spc="0" normalizeH="0" baseline="0" noProof="0" err="1">
                <a:ln>
                  <a:noFill/>
                </a:ln>
                <a:solidFill>
                  <a:prstClr val="black"/>
                </a:solidFill>
                <a:effectLst/>
                <a:uLnTx/>
                <a:uFillTx/>
              </a:rPr>
              <a:t>Groen</a:t>
            </a:r>
            <a:r>
              <a:rPr kumimoji="0" lang="en-CA" sz="1000" b="0" i="0" u="none" strike="noStrike" kern="1200" cap="none" spc="0" normalizeH="0" baseline="0" noProof="0">
                <a:ln>
                  <a:noFill/>
                </a:ln>
                <a:solidFill>
                  <a:prstClr val="black"/>
                </a:solidFill>
                <a:effectLst/>
                <a:uLnTx/>
                <a:uFillTx/>
              </a:rPr>
              <a:t>, E. L. (2010). The effect of internal and external fields of view on visually induced motion sickness. </a:t>
            </a:r>
            <a:r>
              <a:rPr kumimoji="0" lang="en-CA" sz="1000" b="0" i="1" u="none" strike="noStrike" kern="1200" cap="none" spc="0" normalizeH="0" baseline="0" noProof="0">
                <a:ln>
                  <a:noFill/>
                </a:ln>
                <a:solidFill>
                  <a:prstClr val="black"/>
                </a:solidFill>
                <a:effectLst/>
                <a:uLnTx/>
                <a:uFillTx/>
              </a:rPr>
              <a:t>Applied Ergonomics</a:t>
            </a:r>
            <a:r>
              <a:rPr kumimoji="0" lang="en-CA" sz="1000" b="0" i="0" u="none" strike="noStrike" kern="1200" cap="none" spc="0" normalizeH="0" baseline="0" noProof="0">
                <a:ln>
                  <a:noFill/>
                </a:ln>
                <a:solidFill>
                  <a:prstClr val="black"/>
                </a:solidFill>
                <a:effectLst/>
                <a:uLnTx/>
                <a:uFillTx/>
              </a:rPr>
              <a:t>, </a:t>
            </a:r>
            <a:r>
              <a:rPr kumimoji="0" lang="en-CA" sz="1000" b="0" i="1" u="none" strike="noStrike" kern="1200" cap="none" spc="0" normalizeH="0" baseline="0" noProof="0">
                <a:ln>
                  <a:noFill/>
                </a:ln>
                <a:solidFill>
                  <a:prstClr val="black"/>
                </a:solidFill>
                <a:effectLst/>
                <a:uLnTx/>
                <a:uFillTx/>
              </a:rPr>
              <a:t>41</a:t>
            </a:r>
            <a:r>
              <a:rPr kumimoji="0" lang="en-CA" sz="1000" b="0" i="0" u="none" strike="noStrike" kern="1200" cap="none" spc="0" normalizeH="0" baseline="0" noProof="0">
                <a:ln>
                  <a:noFill/>
                </a:ln>
                <a:solidFill>
                  <a:prstClr val="black"/>
                </a:solidFill>
                <a:effectLst/>
                <a:uLnTx/>
                <a:uFillTx/>
              </a:rPr>
              <a:t>(4), 516–521. </a:t>
            </a:r>
          </a:p>
          <a:p>
            <a:pPr>
              <a:defRPr/>
            </a:pPr>
            <a:endParaRPr lang="en-CA" sz="1000"/>
          </a:p>
        </p:txBody>
      </p:sp>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73741EE7-3EF8-49B3-82ED-D87D62144258}"/>
              </a:ext>
            </a:extLst>
          </p:cNvPr>
          <p:cNvSpPr txBox="1">
            <a:spLocks/>
          </p:cNvSpPr>
          <p:nvPr/>
        </p:nvSpPr>
        <p:spPr>
          <a:xfrm>
            <a:off x="795527" y="963613"/>
            <a:ext cx="3264409"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Calibri" panose="020F0502020204030204" pitchFamily="34" charset="0"/>
                <a:ea typeface="Calibri" panose="020F0502020204030204" pitchFamily="34" charset="0"/>
                <a:cs typeface="Calibri" panose="020F0502020204030204" pitchFamily="34" charset="0"/>
              </a:rPr>
              <a:t>Hardware Factors</a:t>
            </a:r>
          </a:p>
        </p:txBody>
      </p:sp>
      <p:sp>
        <p:nvSpPr>
          <p:cNvPr id="2" name="Freeform 27647">
            <a:extLst>
              <a:ext uri="{FF2B5EF4-FFF2-40B4-BE49-F238E27FC236}">
                <a16:creationId xmlns:a16="http://schemas.microsoft.com/office/drawing/2014/main" id="{CA61FAC6-08FD-868D-3CC1-CEED8CAB96A7}"/>
              </a:ext>
            </a:extLst>
          </p:cNvPr>
          <p:cNvSpPr/>
          <p:nvPr/>
        </p:nvSpPr>
        <p:spPr>
          <a:xfrm>
            <a:off x="4748321" y="3876007"/>
            <a:ext cx="1852177"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Larger FOV often increases</a:t>
            </a:r>
            <a:r>
              <a:rPr kumimoji="0" lang="de-DE" sz="2000" b="0" i="0" u="none" strike="noStrike" kern="1200" cap="none" spc="0" normalizeH="0" noProof="0">
                <a:ln>
                  <a:noFill/>
                </a:ln>
                <a:solidFill>
                  <a:srgbClr val="000000"/>
                </a:solidFill>
                <a:effectLst/>
                <a:uLnTx/>
                <a:uFillTx/>
                <a:latin typeface="Calibri" panose="020F0502020204030204" pitchFamily="34" charset="0"/>
                <a:cs typeface="Calibri" panose="020F0502020204030204" pitchFamily="34" charset="0"/>
              </a:rPr>
              <a:t> CyS</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C58D616C-01F5-C778-7627-2558E7C2ADBB}"/>
              </a:ext>
            </a:extLst>
          </p:cNvPr>
          <p:cNvSpPr txBox="1">
            <a:spLocks/>
          </p:cNvSpPr>
          <p:nvPr/>
        </p:nvSpPr>
        <p:spPr>
          <a:xfrm>
            <a:off x="0" y="0"/>
            <a:ext cx="121920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a:ea typeface="Calibri"/>
                <a:cs typeface="Calibri"/>
              </a:rPr>
              <a:t>Factors Determining Susceptibility to </a:t>
            </a:r>
            <a:r>
              <a:rPr lang="en-US" sz="3600" b="1">
                <a:solidFill>
                  <a:prstClr val="white"/>
                </a:solidFill>
                <a:latin typeface="Calibri" panose="020F0502020204030204" pitchFamily="34" charset="0"/>
                <a:cs typeface="Calibri" panose="020F0502020204030204" pitchFamily="34" charset="0"/>
              </a:rPr>
              <a:t>Cybersickness</a:t>
            </a:r>
            <a:endParaRPr lang="en-US" sz="3600"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861542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1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6">
            <a:extLst>
              <a:ext uri="{FF2B5EF4-FFF2-40B4-BE49-F238E27FC236}">
                <a16:creationId xmlns:a16="http://schemas.microsoft.com/office/drawing/2014/main" id="{07DD7662-1C54-49C7-87B6-43DC22E20624}"/>
              </a:ext>
            </a:extLst>
          </p:cNvPr>
          <p:cNvSpPr/>
          <p:nvPr/>
        </p:nvSpPr>
        <p:spPr>
          <a:xfrm>
            <a:off x="4778549" y="3256314"/>
            <a:ext cx="2014421" cy="4463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Field of view</a:t>
            </a:r>
            <a:r>
              <a:rPr kumimoji="0" lang="de-DE" sz="2400" b="0" i="0" u="none" strike="noStrike" kern="1200" cap="none" spc="0" normalizeH="0" baseline="3000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1</a:t>
            </a:r>
            <a:endPar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Freeform 27">
            <a:extLst>
              <a:ext uri="{FF2B5EF4-FFF2-40B4-BE49-F238E27FC236}">
                <a16:creationId xmlns:a16="http://schemas.microsoft.com/office/drawing/2014/main" id="{34038F14-CF25-4258-85C2-5436F8D370B7}"/>
              </a:ext>
            </a:extLst>
          </p:cNvPr>
          <p:cNvSpPr/>
          <p:nvPr/>
        </p:nvSpPr>
        <p:spPr>
          <a:xfrm>
            <a:off x="8369278" y="3258373"/>
            <a:ext cx="1818005" cy="45096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Visual Setup</a:t>
            </a:r>
            <a:r>
              <a:rPr kumimoji="0" lang="de-DE" sz="2400" b="0" i="0" u="none" strike="noStrike" kern="1200" cap="none" spc="0" normalizeH="0" baseline="3000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2</a:t>
            </a:r>
            <a:endPar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2">
            <a:extLst>
              <a:ext uri="{FF2B5EF4-FFF2-40B4-BE49-F238E27FC236}">
                <a16:creationId xmlns:a16="http://schemas.microsoft.com/office/drawing/2014/main" id="{1D6097C6-DD55-4D65-B2FD-B047EA1566D5}"/>
              </a:ext>
            </a:extLst>
          </p:cNvPr>
          <p:cNvPicPr>
            <a:picLocks noChangeAspect="1"/>
          </p:cNvPicPr>
          <p:nvPr/>
        </p:nvPicPr>
        <p:blipFill>
          <a:blip r:embed="rId3"/>
          <a:stretch>
            <a:fillRect/>
          </a:stretch>
        </p:blipFill>
        <p:spPr>
          <a:xfrm>
            <a:off x="5269865" y="2210240"/>
            <a:ext cx="981269" cy="704118"/>
          </a:xfrm>
          <a:prstGeom prst="rect">
            <a:avLst/>
          </a:prstGeom>
        </p:spPr>
      </p:pic>
      <p:pic>
        <p:nvPicPr>
          <p:cNvPr id="25" name="Picture 9">
            <a:extLst>
              <a:ext uri="{FF2B5EF4-FFF2-40B4-BE49-F238E27FC236}">
                <a16:creationId xmlns:a16="http://schemas.microsoft.com/office/drawing/2014/main" id="{FF4430B8-451F-47D6-8A44-5AE1EB5FF3EE}"/>
              </a:ext>
            </a:extLst>
          </p:cNvPr>
          <p:cNvPicPr>
            <a:picLocks noChangeAspect="1"/>
          </p:cNvPicPr>
          <p:nvPr/>
        </p:nvPicPr>
        <p:blipFill>
          <a:blip r:embed="rId4"/>
          <a:stretch>
            <a:fillRect/>
          </a:stretch>
        </p:blipFill>
        <p:spPr>
          <a:xfrm>
            <a:off x="8912211" y="2210240"/>
            <a:ext cx="704118" cy="704118"/>
          </a:xfrm>
          <a:prstGeom prst="rect">
            <a:avLst/>
          </a:prstGeom>
        </p:spPr>
      </p:pic>
      <p:sp>
        <p:nvSpPr>
          <p:cNvPr id="18" name="TextBox 17">
            <a:extLst>
              <a:ext uri="{FF2B5EF4-FFF2-40B4-BE49-F238E27FC236}">
                <a16:creationId xmlns:a16="http://schemas.microsoft.com/office/drawing/2014/main" id="{4AAEC015-CEB7-4CDC-89E5-2F7CEEC89C0B}"/>
              </a:ext>
            </a:extLst>
          </p:cNvPr>
          <p:cNvSpPr txBox="1"/>
          <p:nvPr/>
        </p:nvSpPr>
        <p:spPr>
          <a:xfrm>
            <a:off x="320371" y="5999535"/>
            <a:ext cx="1145336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a:ln>
                  <a:noFill/>
                </a:ln>
                <a:solidFill>
                  <a:prstClr val="black"/>
                </a:solidFill>
                <a:effectLst/>
                <a:uLnTx/>
                <a:uFillTx/>
              </a:rPr>
              <a:t>1</a:t>
            </a:r>
            <a:r>
              <a:rPr kumimoji="0" lang="en-CA" sz="1000" b="0" i="0" u="none" strike="noStrike" kern="1200" cap="none" spc="0" normalizeH="0" baseline="0" noProof="0">
                <a:ln>
                  <a:noFill/>
                </a:ln>
                <a:solidFill>
                  <a:prstClr val="black"/>
                </a:solidFill>
                <a:effectLst/>
                <a:uLnTx/>
                <a:uFillTx/>
              </a:rPr>
              <a:t>Bos, J. E., de </a:t>
            </a:r>
            <a:r>
              <a:rPr kumimoji="0" lang="en-CA" sz="1000" b="0" i="0" u="none" strike="noStrike" kern="1200" cap="none" spc="0" normalizeH="0" baseline="0" noProof="0" err="1">
                <a:ln>
                  <a:noFill/>
                </a:ln>
                <a:solidFill>
                  <a:prstClr val="black"/>
                </a:solidFill>
                <a:effectLst/>
                <a:uLnTx/>
                <a:uFillTx/>
              </a:rPr>
              <a:t>Vries</a:t>
            </a:r>
            <a:r>
              <a:rPr kumimoji="0" lang="en-CA" sz="1000" b="0" i="0" u="none" strike="noStrike" kern="1200" cap="none" spc="0" normalizeH="0" baseline="0" noProof="0">
                <a:ln>
                  <a:noFill/>
                </a:ln>
                <a:solidFill>
                  <a:prstClr val="black"/>
                </a:solidFill>
                <a:effectLst/>
                <a:uLnTx/>
                <a:uFillTx/>
              </a:rPr>
              <a:t>, S. C., van </a:t>
            </a:r>
            <a:r>
              <a:rPr kumimoji="0" lang="en-CA" sz="1000" b="0" i="0" u="none" strike="noStrike" kern="1200" cap="none" spc="0" normalizeH="0" baseline="0" noProof="0" err="1">
                <a:ln>
                  <a:noFill/>
                </a:ln>
                <a:solidFill>
                  <a:prstClr val="black"/>
                </a:solidFill>
                <a:effectLst/>
                <a:uLnTx/>
                <a:uFillTx/>
              </a:rPr>
              <a:t>Emmerik</a:t>
            </a:r>
            <a:r>
              <a:rPr kumimoji="0" lang="en-CA" sz="1000" b="0" i="0" u="none" strike="noStrike" kern="1200" cap="none" spc="0" normalizeH="0" baseline="0" noProof="0">
                <a:ln>
                  <a:noFill/>
                </a:ln>
                <a:solidFill>
                  <a:prstClr val="black"/>
                </a:solidFill>
                <a:effectLst/>
                <a:uLnTx/>
                <a:uFillTx/>
              </a:rPr>
              <a:t>, M. L., &amp; </a:t>
            </a:r>
            <a:r>
              <a:rPr kumimoji="0" lang="en-CA" sz="1000" b="0" i="0" u="none" strike="noStrike" kern="1200" cap="none" spc="0" normalizeH="0" baseline="0" noProof="0" err="1">
                <a:ln>
                  <a:noFill/>
                </a:ln>
                <a:solidFill>
                  <a:prstClr val="black"/>
                </a:solidFill>
                <a:effectLst/>
                <a:uLnTx/>
                <a:uFillTx/>
              </a:rPr>
              <a:t>Groen</a:t>
            </a:r>
            <a:r>
              <a:rPr kumimoji="0" lang="en-CA" sz="1000" b="0" i="0" u="none" strike="noStrike" kern="1200" cap="none" spc="0" normalizeH="0" baseline="0" noProof="0">
                <a:ln>
                  <a:noFill/>
                </a:ln>
                <a:solidFill>
                  <a:prstClr val="black"/>
                </a:solidFill>
                <a:effectLst/>
                <a:uLnTx/>
                <a:uFillTx/>
              </a:rPr>
              <a:t>, E. L. (2010). The effect of internal and external fields of view on visually induced motion sickness. </a:t>
            </a:r>
            <a:r>
              <a:rPr kumimoji="0" lang="en-CA" sz="1000" b="0" i="1" u="none" strike="noStrike" kern="1200" cap="none" spc="0" normalizeH="0" baseline="0" noProof="0">
                <a:ln>
                  <a:noFill/>
                </a:ln>
                <a:solidFill>
                  <a:prstClr val="black"/>
                </a:solidFill>
                <a:effectLst/>
                <a:uLnTx/>
                <a:uFillTx/>
              </a:rPr>
              <a:t>Applied Ergonomics</a:t>
            </a:r>
            <a:r>
              <a:rPr kumimoji="0" lang="en-CA" sz="1000" b="0" i="0" u="none" strike="noStrike" kern="1200" cap="none" spc="0" normalizeH="0" baseline="0" noProof="0">
                <a:ln>
                  <a:noFill/>
                </a:ln>
                <a:solidFill>
                  <a:prstClr val="black"/>
                </a:solidFill>
                <a:effectLst/>
                <a:uLnTx/>
                <a:uFillTx/>
              </a:rPr>
              <a:t>, </a:t>
            </a:r>
            <a:r>
              <a:rPr kumimoji="0" lang="en-CA" sz="1000" b="0" i="1" u="none" strike="noStrike" kern="1200" cap="none" spc="0" normalizeH="0" baseline="0" noProof="0">
                <a:ln>
                  <a:noFill/>
                </a:ln>
                <a:solidFill>
                  <a:prstClr val="black"/>
                </a:solidFill>
                <a:effectLst/>
                <a:uLnTx/>
                <a:uFillTx/>
              </a:rPr>
              <a:t>41</a:t>
            </a:r>
            <a:r>
              <a:rPr kumimoji="0" lang="en-CA" sz="1000" b="0" i="0" u="none" strike="noStrike" kern="1200" cap="none" spc="0" normalizeH="0" baseline="0" noProof="0">
                <a:ln>
                  <a:noFill/>
                </a:ln>
                <a:solidFill>
                  <a:prstClr val="black"/>
                </a:solidFill>
                <a:effectLst/>
                <a:uLnTx/>
                <a:uFillTx/>
              </a:rPr>
              <a:t>(4), 516–521. </a:t>
            </a:r>
          </a:p>
          <a:p>
            <a:pPr>
              <a:defRPr/>
            </a:pPr>
            <a:r>
              <a:rPr kumimoji="0" lang="en-CA" sz="1000" b="0" i="0" u="none" strike="noStrike" kern="1200" cap="none" spc="0" normalizeH="0" baseline="30000" noProof="0">
                <a:ln>
                  <a:noFill/>
                </a:ln>
                <a:solidFill>
                  <a:prstClr val="black"/>
                </a:solidFill>
                <a:effectLst/>
                <a:uLnTx/>
                <a:uFillTx/>
              </a:rPr>
              <a:t>2</a:t>
            </a:r>
            <a:r>
              <a:rPr lang="en-CA" sz="1000" err="1"/>
              <a:t>Saredakis</a:t>
            </a:r>
            <a:r>
              <a:rPr lang="en-CA" sz="1000"/>
              <a:t>, D., </a:t>
            </a:r>
            <a:r>
              <a:rPr lang="en-CA" sz="1000" err="1"/>
              <a:t>Szpak</a:t>
            </a:r>
            <a:r>
              <a:rPr lang="en-CA" sz="1000"/>
              <a:t>, A., </a:t>
            </a:r>
            <a:r>
              <a:rPr lang="en-CA" sz="1000" err="1"/>
              <a:t>Birckhead</a:t>
            </a:r>
            <a:r>
              <a:rPr lang="en-CA" sz="1000"/>
              <a:t>, B., </a:t>
            </a:r>
            <a:r>
              <a:rPr lang="en-CA" sz="1000" err="1"/>
              <a:t>Keage</a:t>
            </a:r>
            <a:r>
              <a:rPr lang="en-CA" sz="1000"/>
              <a:t>, H. A. D., Rizzo, A., &amp; </a:t>
            </a:r>
            <a:r>
              <a:rPr lang="en-CA" sz="1000" err="1"/>
              <a:t>Loetscher</a:t>
            </a:r>
            <a:r>
              <a:rPr lang="en-CA" sz="1000"/>
              <a:t>, T. (2020). Factors Associated With Virtual Reality Sickness in Head-Mounted Displays: A Systematic Review and Meta-Analysis. </a:t>
            </a:r>
            <a:r>
              <a:rPr lang="en-CA" sz="1000" i="1"/>
              <a:t>Frontiers in Human Neuroscience</a:t>
            </a:r>
            <a:r>
              <a:rPr lang="en-CA" sz="1000"/>
              <a:t>, </a:t>
            </a:r>
            <a:r>
              <a:rPr lang="en-CA" sz="1000" i="1"/>
              <a:t>14</a:t>
            </a:r>
            <a:r>
              <a:rPr lang="en-CA" sz="1000"/>
              <a:t>. </a:t>
            </a:r>
          </a:p>
        </p:txBody>
      </p:sp>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73741EE7-3EF8-49B3-82ED-D87D62144258}"/>
              </a:ext>
            </a:extLst>
          </p:cNvPr>
          <p:cNvSpPr txBox="1">
            <a:spLocks/>
          </p:cNvSpPr>
          <p:nvPr/>
        </p:nvSpPr>
        <p:spPr>
          <a:xfrm>
            <a:off x="795527" y="963613"/>
            <a:ext cx="3264409"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Calibri" panose="020F0502020204030204" pitchFamily="34" charset="0"/>
                <a:ea typeface="Calibri" panose="020F0502020204030204" pitchFamily="34" charset="0"/>
                <a:cs typeface="Calibri" panose="020F0502020204030204" pitchFamily="34" charset="0"/>
              </a:rPr>
              <a:t>Hardware Factors</a:t>
            </a:r>
          </a:p>
        </p:txBody>
      </p:sp>
      <p:sp>
        <p:nvSpPr>
          <p:cNvPr id="2" name="Freeform 27647">
            <a:extLst>
              <a:ext uri="{FF2B5EF4-FFF2-40B4-BE49-F238E27FC236}">
                <a16:creationId xmlns:a16="http://schemas.microsoft.com/office/drawing/2014/main" id="{CA61FAC6-08FD-868D-3CC1-CEED8CAB96A7}"/>
              </a:ext>
            </a:extLst>
          </p:cNvPr>
          <p:cNvSpPr/>
          <p:nvPr/>
        </p:nvSpPr>
        <p:spPr>
          <a:xfrm>
            <a:off x="4748321" y="3876007"/>
            <a:ext cx="1852177"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Larger FOV often increases</a:t>
            </a:r>
            <a:r>
              <a:rPr kumimoji="0" lang="de-DE" sz="2000" b="0" i="0" u="none" strike="noStrike" kern="1200" cap="none" spc="0" normalizeH="0" noProof="0">
                <a:ln>
                  <a:noFill/>
                </a:ln>
                <a:solidFill>
                  <a:srgbClr val="000000"/>
                </a:solidFill>
                <a:effectLst/>
                <a:uLnTx/>
                <a:uFillTx/>
                <a:latin typeface="Calibri" panose="020F0502020204030204" pitchFamily="34" charset="0"/>
                <a:cs typeface="Calibri" panose="020F0502020204030204" pitchFamily="34" charset="0"/>
              </a:rPr>
              <a:t> CyS</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 name="Freeform 27647">
            <a:extLst>
              <a:ext uri="{FF2B5EF4-FFF2-40B4-BE49-F238E27FC236}">
                <a16:creationId xmlns:a16="http://schemas.microsoft.com/office/drawing/2014/main" id="{CFE30DA3-F7AF-0F41-CF2A-F10D3E31A49D}"/>
              </a:ext>
            </a:extLst>
          </p:cNvPr>
          <p:cNvSpPr/>
          <p:nvPr/>
        </p:nvSpPr>
        <p:spPr>
          <a:xfrm>
            <a:off x="8075687" y="3878247"/>
            <a:ext cx="236868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a:solidFill>
                  <a:srgbClr val="000000"/>
                </a:solidFill>
                <a:latin typeface="Calibri" panose="020F0502020204030204" pitchFamily="34" charset="0"/>
                <a:cs typeface="Calibri" panose="020F0502020204030204" pitchFamily="34" charset="0"/>
              </a:rPr>
              <a:t>Screen resolution, refresh rate, </a:t>
            </a:r>
            <a:r>
              <a:rPr kumimoji="0" lang="de-DE" sz="2000" b="0" i="0" u="none" strike="noStrike" kern="1200" cap="none" spc="0" normalizeH="0" noProof="0">
                <a:ln>
                  <a:noFill/>
                </a:ln>
                <a:solidFill>
                  <a:srgbClr val="000000"/>
                </a:solidFill>
                <a:effectLst/>
                <a:uLnTx/>
                <a:uFillTx/>
                <a:latin typeface="Calibri" panose="020F0502020204030204" pitchFamily="34" charset="0"/>
                <a:cs typeface="Calibri" panose="020F0502020204030204" pitchFamily="34" charset="0"/>
              </a:rPr>
              <a:t>time lag</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CA61F5E9-580F-3A60-7475-E56F305D914B}"/>
              </a:ext>
            </a:extLst>
          </p:cNvPr>
          <p:cNvSpPr txBox="1">
            <a:spLocks/>
          </p:cNvSpPr>
          <p:nvPr/>
        </p:nvSpPr>
        <p:spPr>
          <a:xfrm>
            <a:off x="0" y="0"/>
            <a:ext cx="121920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a:ea typeface="Calibri"/>
                <a:cs typeface="Calibri"/>
              </a:rPr>
              <a:t>Factors Determining Susceptibility to </a:t>
            </a:r>
            <a:r>
              <a:rPr lang="en-US" sz="3600" b="1">
                <a:solidFill>
                  <a:prstClr val="white"/>
                </a:solidFill>
                <a:latin typeface="Calibri" panose="020F0502020204030204" pitchFamily="34" charset="0"/>
                <a:cs typeface="Calibri" panose="020F0502020204030204" pitchFamily="34" charset="0"/>
              </a:rPr>
              <a:t>Cybersickness</a:t>
            </a:r>
            <a:endParaRPr lang="en-US" sz="3600"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0880050"/>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fade">
                                      <p:cBhvr>
                                        <p:cTn id="13" dur="500"/>
                                        <p:tgtEl>
                                          <p:spTgt spid="18">
                                            <p:txEl>
                                              <p:pRg st="1" end="1"/>
                                            </p:txEl>
                                          </p:spTgt>
                                        </p:tgtEl>
                                      </p:cBhvr>
                                    </p:animEffect>
                                  </p:childTnLst>
                                </p:cTn>
                              </p:par>
                            </p:childTnLst>
                          </p:cTn>
                        </p:par>
                        <p:par>
                          <p:cTn id="14" fill="hold">
                            <p:stCondLst>
                              <p:cond delay="500"/>
                            </p:stCondLst>
                            <p:childTnLst>
                              <p:par>
                                <p:cTn id="15" presetID="10" presetClass="entr" presetSubtype="0" fill="hold" grpId="0" nodeType="afterEffect">
                                  <p:stCondLst>
                                    <p:cond delay="1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6">
            <a:extLst>
              <a:ext uri="{FF2B5EF4-FFF2-40B4-BE49-F238E27FC236}">
                <a16:creationId xmlns:a16="http://schemas.microsoft.com/office/drawing/2014/main" id="{07DD7662-1C54-49C7-87B6-43DC22E20624}"/>
              </a:ext>
            </a:extLst>
          </p:cNvPr>
          <p:cNvSpPr/>
          <p:nvPr/>
        </p:nvSpPr>
        <p:spPr>
          <a:xfrm>
            <a:off x="4732251" y="3346982"/>
            <a:ext cx="2049059" cy="4463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a:solidFill>
                  <a:srgbClr val="FFFFFF"/>
                </a:solidFill>
                <a:latin typeface="Calibri" panose="020F0502020204030204" pitchFamily="34" charset="0"/>
                <a:ea typeface="Calibri" panose="020F0502020204030204" pitchFamily="34" charset="0"/>
                <a:cs typeface="Calibri" panose="020F0502020204030204" pitchFamily="34" charset="0"/>
              </a:rPr>
              <a:t>Optical Flow</a:t>
            </a:r>
            <a:r>
              <a:rPr lang="de-DE" sz="2400" baseline="30000">
                <a:solidFill>
                  <a:srgbClr val="FFFFFF"/>
                </a:solidFill>
                <a:latin typeface="Calibri" panose="020F0502020204030204" pitchFamily="34" charset="0"/>
                <a:ea typeface="Calibri" panose="020F0502020204030204" pitchFamily="34" charset="0"/>
                <a:cs typeface="Calibri" panose="020F0502020204030204" pitchFamily="34" charset="0"/>
              </a:rPr>
              <a:t>1</a:t>
            </a:r>
            <a:endPar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2">
            <a:extLst>
              <a:ext uri="{FF2B5EF4-FFF2-40B4-BE49-F238E27FC236}">
                <a16:creationId xmlns:a16="http://schemas.microsoft.com/office/drawing/2014/main" id="{1D6097C6-DD55-4D65-B2FD-B047EA1566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36459" y="2179613"/>
            <a:ext cx="841248" cy="841248"/>
          </a:xfrm>
          <a:prstGeom prst="rect">
            <a:avLst/>
          </a:prstGeom>
        </p:spPr>
      </p:pic>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F342AF-3C51-1370-FAA4-77DBC2EBA0FB}"/>
              </a:ext>
            </a:extLst>
          </p:cNvPr>
          <p:cNvSpPr txBox="1">
            <a:spLocks/>
          </p:cNvSpPr>
          <p:nvPr/>
        </p:nvSpPr>
        <p:spPr>
          <a:xfrm>
            <a:off x="1188894" y="963613"/>
            <a:ext cx="2871042"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Calibri" panose="020F0502020204030204" pitchFamily="34" charset="0"/>
                <a:ea typeface="Calibri" panose="020F0502020204030204" pitchFamily="34" charset="0"/>
                <a:cs typeface="Calibri" panose="020F0502020204030204" pitchFamily="34" charset="0"/>
              </a:rPr>
              <a:t>Content Factors</a:t>
            </a:r>
          </a:p>
        </p:txBody>
      </p:sp>
      <p:sp>
        <p:nvSpPr>
          <p:cNvPr id="3" name="Freeform 27647">
            <a:extLst>
              <a:ext uri="{FF2B5EF4-FFF2-40B4-BE49-F238E27FC236}">
                <a16:creationId xmlns:a16="http://schemas.microsoft.com/office/drawing/2014/main" id="{CC7CC3D3-B583-C127-48BB-A05695EFF54F}"/>
              </a:ext>
            </a:extLst>
          </p:cNvPr>
          <p:cNvSpPr/>
          <p:nvPr/>
        </p:nvSpPr>
        <p:spPr>
          <a:xfrm>
            <a:off x="4505264" y="3984610"/>
            <a:ext cx="250303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a:solidFill>
                  <a:srgbClr val="000000"/>
                </a:solidFill>
                <a:latin typeface="Calibri"/>
                <a:ea typeface="Calibri"/>
                <a:cs typeface="Calibri"/>
              </a:rPr>
              <a:t>Scene </a:t>
            </a:r>
            <a:r>
              <a:rPr lang="de-DE" sz="2000" err="1">
                <a:solidFill>
                  <a:srgbClr val="000000"/>
                </a:solidFill>
                <a:latin typeface="Calibri"/>
                <a:ea typeface="Calibri"/>
                <a:cs typeface="Calibri"/>
              </a:rPr>
              <a:t>characteristics</a:t>
            </a:r>
            <a:r>
              <a:rPr lang="de-DE" sz="2000">
                <a:solidFill>
                  <a:srgbClr val="000000"/>
                </a:solidFill>
                <a:latin typeface="Calibri"/>
                <a:ea typeface="Calibri"/>
                <a:cs typeface="Calibri"/>
              </a:rPr>
              <a:t> (</a:t>
            </a:r>
            <a:r>
              <a:rPr lang="de-DE" sz="2000" err="1">
                <a:solidFill>
                  <a:srgbClr val="000000"/>
                </a:solidFill>
                <a:latin typeface="Calibri"/>
                <a:ea typeface="Calibri"/>
                <a:cs typeface="Calibri"/>
              </a:rPr>
              <a:t>density</a:t>
            </a:r>
            <a:r>
              <a:rPr lang="de-DE" sz="2000">
                <a:solidFill>
                  <a:srgbClr val="000000"/>
                </a:solidFill>
                <a:latin typeface="Calibri"/>
                <a:ea typeface="Calibri"/>
                <a:cs typeface="Calibri"/>
              </a:rPr>
              <a:t>, retinal speed)</a:t>
            </a:r>
            <a:endParaRPr lang="de-DE" sz="20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endParaRPr>
          </a:p>
        </p:txBody>
      </p:sp>
      <p:sp>
        <p:nvSpPr>
          <p:cNvPr id="4" name="TextBox 3">
            <a:extLst>
              <a:ext uri="{FF2B5EF4-FFF2-40B4-BE49-F238E27FC236}">
                <a16:creationId xmlns:a16="http://schemas.microsoft.com/office/drawing/2014/main" id="{AC046315-8CD3-5863-AE71-01DBA83E862A}"/>
              </a:ext>
            </a:extLst>
          </p:cNvPr>
          <p:cNvSpPr txBox="1"/>
          <p:nvPr/>
        </p:nvSpPr>
        <p:spPr>
          <a:xfrm>
            <a:off x="322486" y="5844699"/>
            <a:ext cx="11364461" cy="246221"/>
          </a:xfrm>
          <a:prstGeom prst="rect">
            <a:avLst/>
          </a:prstGeom>
          <a:noFill/>
        </p:spPr>
        <p:txBody>
          <a:bodyPr wrap="square" rtlCol="0">
            <a:spAutoFit/>
          </a:bodyPr>
          <a:lstStyle/>
          <a:p>
            <a:pPr>
              <a:defRPr/>
            </a:pPr>
            <a:r>
              <a:rPr kumimoji="0" lang="en-CA" sz="1000" b="0" i="0" u="none" strike="noStrike" kern="1200" cap="none" spc="0" normalizeH="0" baseline="30000" noProof="0">
                <a:ln>
                  <a:noFill/>
                </a:ln>
                <a:solidFill>
                  <a:prstClr val="black"/>
                </a:solidFill>
                <a:effectLst/>
                <a:uLnTx/>
                <a:uFillTx/>
              </a:rPr>
              <a:t>1</a:t>
            </a:r>
            <a:r>
              <a:rPr lang="en-CA" sz="1000"/>
              <a:t>Keshavarz, B., Philipp-Muller, A. E., </a:t>
            </a:r>
            <a:r>
              <a:rPr lang="en-CA" sz="1000" err="1"/>
              <a:t>Hemmerich</a:t>
            </a:r>
            <a:r>
              <a:rPr lang="en-CA" sz="1000"/>
              <a:t>, W., </a:t>
            </a:r>
            <a:r>
              <a:rPr lang="en-CA" sz="1000" err="1"/>
              <a:t>Riecke</a:t>
            </a:r>
            <a:r>
              <a:rPr lang="en-CA" sz="1000"/>
              <a:t>, B. E., &amp; Campos, J. L. (2019). The effect of visual motion stimulus characteristics on </a:t>
            </a:r>
            <a:r>
              <a:rPr lang="en-CA" sz="1000" err="1"/>
              <a:t>vection</a:t>
            </a:r>
            <a:r>
              <a:rPr lang="en-CA" sz="1000"/>
              <a:t> and visually induced motion sickness. </a:t>
            </a:r>
            <a:r>
              <a:rPr lang="en-CA" sz="1000" i="1"/>
              <a:t>Displays</a:t>
            </a:r>
            <a:r>
              <a:rPr lang="en-CA" sz="1000"/>
              <a:t>, </a:t>
            </a:r>
            <a:r>
              <a:rPr lang="en-CA" sz="1000" i="1"/>
              <a:t>58</a:t>
            </a:r>
            <a:r>
              <a:rPr lang="en-CA" sz="1000"/>
              <a:t>, 71–81. </a:t>
            </a:r>
          </a:p>
        </p:txBody>
      </p:sp>
      <p:sp>
        <p:nvSpPr>
          <p:cNvPr id="6" name="Title 1">
            <a:extLst>
              <a:ext uri="{FF2B5EF4-FFF2-40B4-BE49-F238E27FC236}">
                <a16:creationId xmlns:a16="http://schemas.microsoft.com/office/drawing/2014/main" id="{3E45D93B-8CD8-ED86-F6F4-40C4719A1336}"/>
              </a:ext>
            </a:extLst>
          </p:cNvPr>
          <p:cNvSpPr txBox="1">
            <a:spLocks/>
          </p:cNvSpPr>
          <p:nvPr/>
        </p:nvSpPr>
        <p:spPr>
          <a:xfrm>
            <a:off x="0" y="0"/>
            <a:ext cx="121920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a:ea typeface="Calibri"/>
                <a:cs typeface="Calibri"/>
              </a:rPr>
              <a:t>Factors Determining Susceptibility to </a:t>
            </a:r>
            <a:r>
              <a:rPr lang="en-US" sz="3600" b="1">
                <a:solidFill>
                  <a:prstClr val="white"/>
                </a:solidFill>
                <a:latin typeface="Calibri" panose="020F0502020204030204" pitchFamily="34" charset="0"/>
                <a:cs typeface="Calibri" panose="020F0502020204030204" pitchFamily="34" charset="0"/>
              </a:rPr>
              <a:t>Cybersickness</a:t>
            </a:r>
            <a:endParaRPr lang="en-US" sz="3600"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49960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6">
            <a:extLst>
              <a:ext uri="{FF2B5EF4-FFF2-40B4-BE49-F238E27FC236}">
                <a16:creationId xmlns:a16="http://schemas.microsoft.com/office/drawing/2014/main" id="{07DD7662-1C54-49C7-87B6-43DC22E20624}"/>
              </a:ext>
            </a:extLst>
          </p:cNvPr>
          <p:cNvSpPr/>
          <p:nvPr/>
        </p:nvSpPr>
        <p:spPr>
          <a:xfrm>
            <a:off x="4732251" y="3346982"/>
            <a:ext cx="2049059" cy="4463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a:solidFill>
                  <a:srgbClr val="FFFFFF"/>
                </a:solidFill>
                <a:latin typeface="Calibri" panose="020F0502020204030204" pitchFamily="34" charset="0"/>
                <a:ea typeface="Calibri" panose="020F0502020204030204" pitchFamily="34" charset="0"/>
                <a:cs typeface="Calibri" panose="020F0502020204030204" pitchFamily="34" charset="0"/>
              </a:rPr>
              <a:t>Optical Flow</a:t>
            </a:r>
            <a:r>
              <a:rPr lang="de-DE" sz="2400" baseline="30000">
                <a:solidFill>
                  <a:srgbClr val="FFFFFF"/>
                </a:solidFill>
                <a:latin typeface="Calibri" panose="020F0502020204030204" pitchFamily="34" charset="0"/>
                <a:ea typeface="Calibri" panose="020F0502020204030204" pitchFamily="34" charset="0"/>
                <a:cs typeface="Calibri" panose="020F0502020204030204" pitchFamily="34" charset="0"/>
              </a:rPr>
              <a:t>1</a:t>
            </a:r>
            <a:endPar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Freeform 27">
            <a:extLst>
              <a:ext uri="{FF2B5EF4-FFF2-40B4-BE49-F238E27FC236}">
                <a16:creationId xmlns:a16="http://schemas.microsoft.com/office/drawing/2014/main" id="{34038F14-CF25-4258-85C2-5436F8D370B7}"/>
              </a:ext>
            </a:extLst>
          </p:cNvPr>
          <p:cNvSpPr/>
          <p:nvPr/>
        </p:nvSpPr>
        <p:spPr>
          <a:xfrm>
            <a:off x="7083573" y="3349041"/>
            <a:ext cx="2300634" cy="45096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a:solidFill>
                  <a:srgbClr val="FFFFFF"/>
                </a:solidFill>
                <a:latin typeface="Calibri" panose="020F0502020204030204" pitchFamily="34" charset="0"/>
                <a:ea typeface="Calibri" panose="020F0502020204030204" pitchFamily="34" charset="0"/>
                <a:cs typeface="Calibri" panose="020F0502020204030204" pitchFamily="34" charset="0"/>
              </a:rPr>
              <a:t>Visual Rotations</a:t>
            </a:r>
            <a:r>
              <a:rPr lang="de-DE" sz="2400" baseline="30000">
                <a:solidFill>
                  <a:srgbClr val="FFFFFF"/>
                </a:solidFill>
                <a:latin typeface="Calibri" panose="020F0502020204030204" pitchFamily="34" charset="0"/>
                <a:ea typeface="Calibri" panose="020F0502020204030204" pitchFamily="34" charset="0"/>
                <a:cs typeface="Calibri" panose="020F0502020204030204" pitchFamily="34" charset="0"/>
              </a:rPr>
              <a:t>2</a:t>
            </a:r>
            <a:endPar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2">
            <a:extLst>
              <a:ext uri="{FF2B5EF4-FFF2-40B4-BE49-F238E27FC236}">
                <a16:creationId xmlns:a16="http://schemas.microsoft.com/office/drawing/2014/main" id="{1D6097C6-DD55-4D65-B2FD-B047EA1566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36459" y="2179613"/>
            <a:ext cx="841248" cy="841248"/>
          </a:xfrm>
          <a:prstGeom prst="rect">
            <a:avLst/>
          </a:prstGeom>
        </p:spPr>
      </p:pic>
      <p:pic>
        <p:nvPicPr>
          <p:cNvPr id="25" name="Picture 9">
            <a:extLst>
              <a:ext uri="{FF2B5EF4-FFF2-40B4-BE49-F238E27FC236}">
                <a16:creationId xmlns:a16="http://schemas.microsoft.com/office/drawing/2014/main" id="{FF4430B8-451F-47D6-8A44-5AE1EB5FF3E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69671" y="2172435"/>
            <a:ext cx="704118" cy="704118"/>
          </a:xfrm>
          <a:prstGeom prst="rect">
            <a:avLst/>
          </a:prstGeom>
        </p:spPr>
      </p:pic>
      <p:cxnSp>
        <p:nvCxnSpPr>
          <p:cNvPr id="20" name="Straight Connector 19"/>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F342AF-3C51-1370-FAA4-77DBC2EBA0FB}"/>
              </a:ext>
            </a:extLst>
          </p:cNvPr>
          <p:cNvSpPr txBox="1">
            <a:spLocks/>
          </p:cNvSpPr>
          <p:nvPr/>
        </p:nvSpPr>
        <p:spPr>
          <a:xfrm>
            <a:off x="1188894" y="963613"/>
            <a:ext cx="2871042"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Calibri" panose="020F0502020204030204" pitchFamily="34" charset="0"/>
                <a:ea typeface="Calibri" panose="020F0502020204030204" pitchFamily="34" charset="0"/>
                <a:cs typeface="Calibri" panose="020F0502020204030204" pitchFamily="34" charset="0"/>
              </a:rPr>
              <a:t>Content Factors</a:t>
            </a:r>
          </a:p>
        </p:txBody>
      </p:sp>
      <p:sp>
        <p:nvSpPr>
          <p:cNvPr id="3" name="Freeform 27647">
            <a:extLst>
              <a:ext uri="{FF2B5EF4-FFF2-40B4-BE49-F238E27FC236}">
                <a16:creationId xmlns:a16="http://schemas.microsoft.com/office/drawing/2014/main" id="{CC7CC3D3-B583-C127-48BB-A05695EFF54F}"/>
              </a:ext>
            </a:extLst>
          </p:cNvPr>
          <p:cNvSpPr/>
          <p:nvPr/>
        </p:nvSpPr>
        <p:spPr>
          <a:xfrm>
            <a:off x="4505264" y="3984610"/>
            <a:ext cx="250303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a:solidFill>
                  <a:srgbClr val="000000"/>
                </a:solidFill>
                <a:latin typeface="Calibri"/>
                <a:ea typeface="Calibri"/>
                <a:cs typeface="Calibri"/>
              </a:rPr>
              <a:t>Scene </a:t>
            </a:r>
            <a:r>
              <a:rPr lang="de-DE" sz="2000" err="1">
                <a:solidFill>
                  <a:srgbClr val="000000"/>
                </a:solidFill>
                <a:latin typeface="Calibri"/>
                <a:ea typeface="Calibri"/>
                <a:cs typeface="Calibri"/>
              </a:rPr>
              <a:t>characteristics</a:t>
            </a:r>
            <a:r>
              <a:rPr lang="de-DE" sz="2000">
                <a:solidFill>
                  <a:srgbClr val="000000"/>
                </a:solidFill>
                <a:latin typeface="Calibri"/>
                <a:ea typeface="Calibri"/>
                <a:cs typeface="Calibri"/>
              </a:rPr>
              <a:t> (</a:t>
            </a:r>
            <a:r>
              <a:rPr lang="de-DE" sz="2000" err="1">
                <a:solidFill>
                  <a:srgbClr val="000000"/>
                </a:solidFill>
                <a:latin typeface="Calibri"/>
                <a:ea typeface="Calibri"/>
                <a:cs typeface="Calibri"/>
              </a:rPr>
              <a:t>density</a:t>
            </a:r>
            <a:r>
              <a:rPr lang="de-DE" sz="2000">
                <a:solidFill>
                  <a:srgbClr val="000000"/>
                </a:solidFill>
                <a:latin typeface="Calibri"/>
                <a:ea typeface="Calibri"/>
                <a:cs typeface="Calibri"/>
              </a:rPr>
              <a:t>, retinal speed)</a:t>
            </a:r>
            <a:endParaRPr lang="de-DE" sz="20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endParaRPr>
          </a:p>
        </p:txBody>
      </p:sp>
      <p:sp>
        <p:nvSpPr>
          <p:cNvPr id="4" name="TextBox 3">
            <a:extLst>
              <a:ext uri="{FF2B5EF4-FFF2-40B4-BE49-F238E27FC236}">
                <a16:creationId xmlns:a16="http://schemas.microsoft.com/office/drawing/2014/main" id="{AC046315-8CD3-5863-AE71-01DBA83E862A}"/>
              </a:ext>
            </a:extLst>
          </p:cNvPr>
          <p:cNvSpPr txBox="1"/>
          <p:nvPr/>
        </p:nvSpPr>
        <p:spPr>
          <a:xfrm>
            <a:off x="322486" y="5844699"/>
            <a:ext cx="11364461" cy="400110"/>
          </a:xfrm>
          <a:prstGeom prst="rect">
            <a:avLst/>
          </a:prstGeom>
          <a:noFill/>
        </p:spPr>
        <p:txBody>
          <a:bodyPr wrap="square" rtlCol="0">
            <a:spAutoFit/>
          </a:bodyPr>
          <a:lstStyle/>
          <a:p>
            <a:pPr>
              <a:defRPr/>
            </a:pPr>
            <a:r>
              <a:rPr kumimoji="0" lang="en-CA" sz="1000" b="0" i="0" u="none" strike="noStrike" kern="1200" cap="none" spc="0" normalizeH="0" baseline="30000" noProof="0">
                <a:ln>
                  <a:noFill/>
                </a:ln>
                <a:solidFill>
                  <a:prstClr val="black"/>
                </a:solidFill>
                <a:effectLst/>
                <a:uLnTx/>
                <a:uFillTx/>
              </a:rPr>
              <a:t>1</a:t>
            </a:r>
            <a:r>
              <a:rPr lang="en-CA" sz="1000"/>
              <a:t>Keshavarz, B., Philipp-Muller, A. E., </a:t>
            </a:r>
            <a:r>
              <a:rPr lang="en-CA" sz="1000" err="1"/>
              <a:t>Hemmerich</a:t>
            </a:r>
            <a:r>
              <a:rPr lang="en-CA" sz="1000"/>
              <a:t>, W., </a:t>
            </a:r>
            <a:r>
              <a:rPr lang="en-CA" sz="1000" err="1"/>
              <a:t>Riecke</a:t>
            </a:r>
            <a:r>
              <a:rPr lang="en-CA" sz="1000"/>
              <a:t>, B. E., &amp; Campos, J. L. (2019). The effect of visual motion stimulus characteristics on </a:t>
            </a:r>
            <a:r>
              <a:rPr lang="en-CA" sz="1000" err="1"/>
              <a:t>vection</a:t>
            </a:r>
            <a:r>
              <a:rPr lang="en-CA" sz="1000"/>
              <a:t> and visually induced motion sickness. </a:t>
            </a:r>
            <a:r>
              <a:rPr lang="en-CA" sz="1000" i="1"/>
              <a:t>Displays</a:t>
            </a:r>
            <a:r>
              <a:rPr lang="en-CA" sz="1000"/>
              <a:t>, </a:t>
            </a:r>
            <a:r>
              <a:rPr lang="en-CA" sz="1000" i="1"/>
              <a:t>58</a:t>
            </a:r>
            <a:r>
              <a:rPr lang="en-CA" sz="1000"/>
              <a:t>, 71–81. </a:t>
            </a:r>
          </a:p>
          <a:p>
            <a:pPr>
              <a:defRPr/>
            </a:pPr>
            <a:r>
              <a:rPr kumimoji="0" lang="en-CA" sz="1000" b="0" i="0" u="none" strike="noStrike" kern="1200" cap="none" spc="0" normalizeH="0" baseline="30000" noProof="0">
                <a:ln>
                  <a:noFill/>
                </a:ln>
                <a:solidFill>
                  <a:prstClr val="black"/>
                </a:solidFill>
                <a:effectLst/>
                <a:uLnTx/>
                <a:uFillTx/>
              </a:rPr>
              <a:t>2</a:t>
            </a:r>
            <a:r>
              <a:rPr lang="en-CA" sz="1000"/>
              <a:t>Keshavarz, B., &amp; Hecht, H. (2011). Axis Rotation and Visually Induced Motion Sickness: The Role of Combined Roll, Pitch, and Yaw Motion. </a:t>
            </a:r>
            <a:r>
              <a:rPr lang="en-CA" sz="1000" i="1"/>
              <a:t>Aviation, Space, and Environmental Medicine</a:t>
            </a:r>
            <a:r>
              <a:rPr lang="en-CA" sz="1000"/>
              <a:t>, </a:t>
            </a:r>
            <a:r>
              <a:rPr lang="en-CA" sz="1000" i="1"/>
              <a:t>82</a:t>
            </a:r>
            <a:r>
              <a:rPr lang="en-CA" sz="1000"/>
              <a:t>(11), 1023–1029. </a:t>
            </a:r>
          </a:p>
        </p:txBody>
      </p:sp>
      <p:sp>
        <p:nvSpPr>
          <p:cNvPr id="5" name="Freeform 27647">
            <a:extLst>
              <a:ext uri="{FF2B5EF4-FFF2-40B4-BE49-F238E27FC236}">
                <a16:creationId xmlns:a16="http://schemas.microsoft.com/office/drawing/2014/main" id="{585F0D5F-8C5D-1CFD-FD66-0780980B794D}"/>
              </a:ext>
            </a:extLst>
          </p:cNvPr>
          <p:cNvSpPr/>
          <p:nvPr/>
        </p:nvSpPr>
        <p:spPr>
          <a:xfrm>
            <a:off x="7105270" y="3984433"/>
            <a:ext cx="2232920"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lvl="0" algn="ctr" defTabSz="488950">
              <a:lnSpc>
                <a:spcPct val="90000"/>
              </a:lnSpc>
              <a:spcBef>
                <a:spcPct val="0"/>
              </a:spcBef>
              <a:spcAft>
                <a:spcPct val="35000"/>
              </a:spcAft>
              <a:defRPr/>
            </a:pPr>
            <a:r>
              <a:rPr lang="de-DE" sz="2000">
                <a:solidFill>
                  <a:srgbClr val="000000"/>
                </a:solidFill>
                <a:latin typeface="Calibri" panose="020F0502020204030204" pitchFamily="34" charset="0"/>
                <a:cs typeface="Calibri" panose="020F0502020204030204" pitchFamily="34" charset="0"/>
              </a:rPr>
              <a:t>Single vs. combined axes, angular rates</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E1622F3B-9F7B-A95F-BBB0-91F6AFD7BCC1}"/>
              </a:ext>
            </a:extLst>
          </p:cNvPr>
          <p:cNvSpPr txBox="1">
            <a:spLocks/>
          </p:cNvSpPr>
          <p:nvPr/>
        </p:nvSpPr>
        <p:spPr>
          <a:xfrm>
            <a:off x="0" y="0"/>
            <a:ext cx="121920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a:ea typeface="Calibri"/>
                <a:cs typeface="Calibri"/>
              </a:rPr>
              <a:t>Factors Determining Susceptibility to </a:t>
            </a:r>
            <a:r>
              <a:rPr lang="en-US" sz="3600" b="1">
                <a:solidFill>
                  <a:prstClr val="white"/>
                </a:solidFill>
                <a:latin typeface="Calibri" panose="020F0502020204030204" pitchFamily="34" charset="0"/>
                <a:cs typeface="Calibri" panose="020F0502020204030204" pitchFamily="34" charset="0"/>
              </a:rPr>
              <a:t>Cybersickness</a:t>
            </a:r>
            <a:endParaRPr lang="en-US" sz="3600"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895972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F6A27-D0B6-2687-AC89-940594EFC010}"/>
            </a:ext>
          </a:extLst>
        </p:cNvPr>
        <p:cNvGrpSpPr/>
        <p:nvPr/>
      </p:nvGrpSpPr>
      <p:grpSpPr>
        <a:xfrm>
          <a:off x="0" y="0"/>
          <a:ext cx="0" cy="0"/>
          <a:chOff x="0" y="0"/>
          <a:chExt cx="0" cy="0"/>
        </a:xfrm>
      </p:grpSpPr>
      <p:sp>
        <p:nvSpPr>
          <p:cNvPr id="14" name="Freeform 26">
            <a:extLst>
              <a:ext uri="{FF2B5EF4-FFF2-40B4-BE49-F238E27FC236}">
                <a16:creationId xmlns:a16="http://schemas.microsoft.com/office/drawing/2014/main" id="{B9934D74-8F79-3AD6-A9B6-71C43788682B}"/>
              </a:ext>
            </a:extLst>
          </p:cNvPr>
          <p:cNvSpPr/>
          <p:nvPr/>
        </p:nvSpPr>
        <p:spPr>
          <a:xfrm>
            <a:off x="4732251" y="3346982"/>
            <a:ext cx="2049059" cy="4463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a:solidFill>
                  <a:srgbClr val="FFFFFF"/>
                </a:solidFill>
                <a:latin typeface="Calibri" panose="020F0502020204030204" pitchFamily="34" charset="0"/>
                <a:ea typeface="Calibri" panose="020F0502020204030204" pitchFamily="34" charset="0"/>
                <a:cs typeface="Calibri" panose="020F0502020204030204" pitchFamily="34" charset="0"/>
              </a:rPr>
              <a:t>Optical Flow</a:t>
            </a:r>
            <a:r>
              <a:rPr lang="de-DE" sz="2400" baseline="30000">
                <a:solidFill>
                  <a:srgbClr val="FFFFFF"/>
                </a:solidFill>
                <a:latin typeface="Calibri" panose="020F0502020204030204" pitchFamily="34" charset="0"/>
                <a:ea typeface="Calibri" panose="020F0502020204030204" pitchFamily="34" charset="0"/>
                <a:cs typeface="Calibri" panose="020F0502020204030204" pitchFamily="34" charset="0"/>
              </a:rPr>
              <a:t>1</a:t>
            </a:r>
            <a:endPar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Freeform 27">
            <a:extLst>
              <a:ext uri="{FF2B5EF4-FFF2-40B4-BE49-F238E27FC236}">
                <a16:creationId xmlns:a16="http://schemas.microsoft.com/office/drawing/2014/main" id="{8DBCB006-8364-F5C6-62DE-E3185D20860C}"/>
              </a:ext>
            </a:extLst>
          </p:cNvPr>
          <p:cNvSpPr/>
          <p:nvPr/>
        </p:nvSpPr>
        <p:spPr>
          <a:xfrm>
            <a:off x="7083573" y="3349041"/>
            <a:ext cx="2300634" cy="45096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400">
                <a:solidFill>
                  <a:srgbClr val="FFFFFF"/>
                </a:solidFill>
                <a:latin typeface="Calibri" panose="020F0502020204030204" pitchFamily="34" charset="0"/>
                <a:ea typeface="Calibri" panose="020F0502020204030204" pitchFamily="34" charset="0"/>
                <a:cs typeface="Calibri" panose="020F0502020204030204" pitchFamily="34" charset="0"/>
              </a:rPr>
              <a:t>Visual Rotations</a:t>
            </a:r>
            <a:r>
              <a:rPr lang="de-DE" sz="2400" baseline="30000">
                <a:solidFill>
                  <a:srgbClr val="FFFFFF"/>
                </a:solidFill>
                <a:latin typeface="Calibri" panose="020F0502020204030204" pitchFamily="34" charset="0"/>
                <a:ea typeface="Calibri" panose="020F0502020204030204" pitchFamily="34" charset="0"/>
                <a:cs typeface="Calibri" panose="020F0502020204030204" pitchFamily="34" charset="0"/>
              </a:rPr>
              <a:t>2</a:t>
            </a:r>
            <a:endParaRPr kumimoji="0" lang="de-DE" sz="24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2">
            <a:extLst>
              <a:ext uri="{FF2B5EF4-FFF2-40B4-BE49-F238E27FC236}">
                <a16:creationId xmlns:a16="http://schemas.microsoft.com/office/drawing/2014/main" id="{EB9AC1FB-6C0B-90CC-D861-99D107E3B8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36459" y="2179613"/>
            <a:ext cx="841248" cy="841248"/>
          </a:xfrm>
          <a:prstGeom prst="rect">
            <a:avLst/>
          </a:prstGeom>
        </p:spPr>
      </p:pic>
      <p:pic>
        <p:nvPicPr>
          <p:cNvPr id="25" name="Picture 9">
            <a:extLst>
              <a:ext uri="{FF2B5EF4-FFF2-40B4-BE49-F238E27FC236}">
                <a16:creationId xmlns:a16="http://schemas.microsoft.com/office/drawing/2014/main" id="{E534632B-D83A-FD20-DF41-6D4CEB838C1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69671" y="2172435"/>
            <a:ext cx="704118" cy="704118"/>
          </a:xfrm>
          <a:prstGeom prst="rect">
            <a:avLst/>
          </a:prstGeom>
        </p:spPr>
      </p:pic>
      <p:cxnSp>
        <p:nvCxnSpPr>
          <p:cNvPr id="20" name="Straight Connector 19">
            <a:extLst>
              <a:ext uri="{FF2B5EF4-FFF2-40B4-BE49-F238E27FC236}">
                <a16:creationId xmlns:a16="http://schemas.microsoft.com/office/drawing/2014/main" id="{10B3B5EC-461A-1E23-5CBD-7B7A352D3A7C}"/>
              </a:ext>
            </a:extLst>
          </p:cNvPr>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D06E9BE-9F0C-FAC9-C589-A20032E8C541}"/>
              </a:ext>
            </a:extLst>
          </p:cNvPr>
          <p:cNvSpPr txBox="1">
            <a:spLocks/>
          </p:cNvSpPr>
          <p:nvPr/>
        </p:nvSpPr>
        <p:spPr>
          <a:xfrm>
            <a:off x="1188894" y="963613"/>
            <a:ext cx="2871042"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Calibri" panose="020F0502020204030204" pitchFamily="34" charset="0"/>
                <a:ea typeface="Calibri" panose="020F0502020204030204" pitchFamily="34" charset="0"/>
                <a:cs typeface="Calibri" panose="020F0502020204030204" pitchFamily="34" charset="0"/>
              </a:rPr>
              <a:t>Content Factors</a:t>
            </a:r>
          </a:p>
        </p:txBody>
      </p:sp>
      <p:sp>
        <p:nvSpPr>
          <p:cNvPr id="3" name="Freeform 27647">
            <a:extLst>
              <a:ext uri="{FF2B5EF4-FFF2-40B4-BE49-F238E27FC236}">
                <a16:creationId xmlns:a16="http://schemas.microsoft.com/office/drawing/2014/main" id="{463C1990-8CF8-2C78-057D-167C83B77735}"/>
              </a:ext>
            </a:extLst>
          </p:cNvPr>
          <p:cNvSpPr/>
          <p:nvPr/>
        </p:nvSpPr>
        <p:spPr>
          <a:xfrm>
            <a:off x="4505264" y="3984610"/>
            <a:ext cx="250303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a:solidFill>
                  <a:srgbClr val="000000"/>
                </a:solidFill>
                <a:latin typeface="Calibri"/>
                <a:ea typeface="Calibri"/>
                <a:cs typeface="Calibri"/>
              </a:rPr>
              <a:t>Scene </a:t>
            </a:r>
            <a:r>
              <a:rPr lang="de-DE" sz="2000" err="1">
                <a:solidFill>
                  <a:srgbClr val="000000"/>
                </a:solidFill>
                <a:latin typeface="Calibri"/>
                <a:ea typeface="Calibri"/>
                <a:cs typeface="Calibri"/>
              </a:rPr>
              <a:t>characteristics</a:t>
            </a:r>
            <a:r>
              <a:rPr lang="de-DE" sz="2000">
                <a:solidFill>
                  <a:srgbClr val="000000"/>
                </a:solidFill>
                <a:latin typeface="Calibri"/>
                <a:ea typeface="Calibri"/>
                <a:cs typeface="Calibri"/>
              </a:rPr>
              <a:t> (</a:t>
            </a:r>
            <a:r>
              <a:rPr lang="de-DE" sz="2000" err="1">
                <a:solidFill>
                  <a:srgbClr val="000000"/>
                </a:solidFill>
                <a:latin typeface="Calibri"/>
                <a:ea typeface="Calibri"/>
                <a:cs typeface="Calibri"/>
              </a:rPr>
              <a:t>density</a:t>
            </a:r>
            <a:r>
              <a:rPr lang="de-DE" sz="2000">
                <a:solidFill>
                  <a:srgbClr val="000000"/>
                </a:solidFill>
                <a:latin typeface="Calibri"/>
                <a:ea typeface="Calibri"/>
                <a:cs typeface="Calibri"/>
              </a:rPr>
              <a:t>, retinal </a:t>
            </a:r>
            <a:r>
              <a:rPr lang="de-DE" sz="2000" err="1">
                <a:solidFill>
                  <a:srgbClr val="000000"/>
                </a:solidFill>
                <a:latin typeface="Calibri"/>
                <a:ea typeface="Calibri"/>
                <a:cs typeface="Calibri"/>
              </a:rPr>
              <a:t>speed</a:t>
            </a:r>
            <a:r>
              <a:rPr lang="de-DE" sz="2000">
                <a:solidFill>
                  <a:srgbClr val="000000"/>
                </a:solidFill>
                <a:latin typeface="Calibri"/>
                <a:ea typeface="Calibri"/>
                <a:cs typeface="Calibri"/>
              </a:rPr>
              <a:t>)</a:t>
            </a:r>
            <a:endParaRPr lang="de-DE" sz="20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endParaRPr>
          </a:p>
        </p:txBody>
      </p:sp>
      <p:sp>
        <p:nvSpPr>
          <p:cNvPr id="4" name="TextBox 3">
            <a:extLst>
              <a:ext uri="{FF2B5EF4-FFF2-40B4-BE49-F238E27FC236}">
                <a16:creationId xmlns:a16="http://schemas.microsoft.com/office/drawing/2014/main" id="{CFF0746C-1D1F-FEF2-D255-AF97B17A0F12}"/>
              </a:ext>
            </a:extLst>
          </p:cNvPr>
          <p:cNvSpPr txBox="1"/>
          <p:nvPr/>
        </p:nvSpPr>
        <p:spPr>
          <a:xfrm>
            <a:off x="322486" y="5844699"/>
            <a:ext cx="11364461" cy="400110"/>
          </a:xfrm>
          <a:prstGeom prst="rect">
            <a:avLst/>
          </a:prstGeom>
          <a:noFill/>
        </p:spPr>
        <p:txBody>
          <a:bodyPr wrap="square" rtlCol="0">
            <a:spAutoFit/>
          </a:bodyPr>
          <a:lstStyle/>
          <a:p>
            <a:pPr>
              <a:defRPr/>
            </a:pPr>
            <a:r>
              <a:rPr kumimoji="0" lang="en-CA" sz="1000" b="0" i="0" u="none" strike="noStrike" kern="1200" cap="none" spc="0" normalizeH="0" baseline="30000" noProof="0">
                <a:ln>
                  <a:noFill/>
                </a:ln>
                <a:solidFill>
                  <a:prstClr val="black"/>
                </a:solidFill>
                <a:effectLst/>
                <a:uLnTx/>
                <a:uFillTx/>
              </a:rPr>
              <a:t>1</a:t>
            </a:r>
            <a:r>
              <a:rPr lang="en-CA" sz="1000"/>
              <a:t>Keshavarz, B., Philipp-Muller, A. E., </a:t>
            </a:r>
            <a:r>
              <a:rPr lang="en-CA" sz="1000" err="1"/>
              <a:t>Hemmerich</a:t>
            </a:r>
            <a:r>
              <a:rPr lang="en-CA" sz="1000"/>
              <a:t>, W., </a:t>
            </a:r>
            <a:r>
              <a:rPr lang="en-CA" sz="1000" err="1"/>
              <a:t>Riecke</a:t>
            </a:r>
            <a:r>
              <a:rPr lang="en-CA" sz="1000"/>
              <a:t>, B. E., &amp; Campos, J. L. (2019). The effect of visual motion stimulus characteristics on </a:t>
            </a:r>
            <a:r>
              <a:rPr lang="en-CA" sz="1000" err="1"/>
              <a:t>vection</a:t>
            </a:r>
            <a:r>
              <a:rPr lang="en-CA" sz="1000"/>
              <a:t> and visually induced motion sickness. </a:t>
            </a:r>
            <a:r>
              <a:rPr lang="en-CA" sz="1000" i="1"/>
              <a:t>Displays</a:t>
            </a:r>
            <a:r>
              <a:rPr lang="en-CA" sz="1000"/>
              <a:t>, </a:t>
            </a:r>
            <a:r>
              <a:rPr lang="en-CA" sz="1000" i="1"/>
              <a:t>58</a:t>
            </a:r>
            <a:r>
              <a:rPr lang="en-CA" sz="1000"/>
              <a:t>, 71–81. </a:t>
            </a:r>
          </a:p>
          <a:p>
            <a:pPr>
              <a:defRPr/>
            </a:pPr>
            <a:r>
              <a:rPr kumimoji="0" lang="en-CA" sz="1000" b="0" i="0" u="none" strike="noStrike" kern="1200" cap="none" spc="0" normalizeH="0" baseline="30000" noProof="0">
                <a:ln>
                  <a:noFill/>
                </a:ln>
                <a:solidFill>
                  <a:prstClr val="black"/>
                </a:solidFill>
                <a:effectLst/>
                <a:uLnTx/>
                <a:uFillTx/>
              </a:rPr>
              <a:t>2</a:t>
            </a:r>
            <a:r>
              <a:rPr lang="en-CA" sz="1000"/>
              <a:t>Keshavarz, B., &amp; Hecht, H. (2011). Axis Rotation and Visually Induced Motion Sickness: The Role of Combined Roll, Pitch, and Yaw Motion. </a:t>
            </a:r>
            <a:r>
              <a:rPr lang="en-CA" sz="1000" i="1"/>
              <a:t>Aviation, Space, and Environmental Medicine</a:t>
            </a:r>
            <a:r>
              <a:rPr lang="en-CA" sz="1000"/>
              <a:t>, </a:t>
            </a:r>
            <a:r>
              <a:rPr lang="en-CA" sz="1000" i="1"/>
              <a:t>82</a:t>
            </a:r>
            <a:r>
              <a:rPr lang="en-CA" sz="1000"/>
              <a:t>(11), 1023–1029. </a:t>
            </a:r>
          </a:p>
        </p:txBody>
      </p:sp>
      <p:sp>
        <p:nvSpPr>
          <p:cNvPr id="5" name="Freeform 27647">
            <a:extLst>
              <a:ext uri="{FF2B5EF4-FFF2-40B4-BE49-F238E27FC236}">
                <a16:creationId xmlns:a16="http://schemas.microsoft.com/office/drawing/2014/main" id="{C14B90C5-7D19-B54B-3D58-04719187A5FC}"/>
              </a:ext>
            </a:extLst>
          </p:cNvPr>
          <p:cNvSpPr/>
          <p:nvPr/>
        </p:nvSpPr>
        <p:spPr>
          <a:xfrm>
            <a:off x="7105270" y="3984433"/>
            <a:ext cx="2232920"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lvl="0" algn="ctr" defTabSz="488950">
              <a:lnSpc>
                <a:spcPct val="90000"/>
              </a:lnSpc>
              <a:spcBef>
                <a:spcPct val="0"/>
              </a:spcBef>
              <a:spcAft>
                <a:spcPct val="35000"/>
              </a:spcAft>
              <a:defRPr/>
            </a:pPr>
            <a:r>
              <a:rPr lang="de-DE" sz="2000">
                <a:solidFill>
                  <a:srgbClr val="000000"/>
                </a:solidFill>
                <a:latin typeface="Calibri" panose="020F0502020204030204" pitchFamily="34" charset="0"/>
                <a:cs typeface="Calibri" panose="020F0502020204030204" pitchFamily="34" charset="0"/>
              </a:rPr>
              <a:t>Single vs. combined axes, angular rates</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69550995-9CF9-32CD-70E8-8FCEA55FA4A8}"/>
              </a:ext>
            </a:extLst>
          </p:cNvPr>
          <p:cNvSpPr txBox="1">
            <a:spLocks/>
          </p:cNvSpPr>
          <p:nvPr/>
        </p:nvSpPr>
        <p:spPr>
          <a:xfrm>
            <a:off x="0" y="0"/>
            <a:ext cx="121920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a:ea typeface="Calibri"/>
                <a:cs typeface="Calibri"/>
              </a:rPr>
              <a:t>Factors Determining Susceptibility to </a:t>
            </a:r>
            <a:r>
              <a:rPr lang="en-US" sz="3600" b="1">
                <a:solidFill>
                  <a:prstClr val="white"/>
                </a:solidFill>
                <a:latin typeface="Calibri" panose="020F0502020204030204" pitchFamily="34" charset="0"/>
                <a:cs typeface="Calibri" panose="020F0502020204030204" pitchFamily="34" charset="0"/>
              </a:rPr>
              <a:t>Cybersickness</a:t>
            </a:r>
            <a:endParaRPr lang="en-US" sz="3600"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Freeform 27">
            <a:extLst>
              <a:ext uri="{FF2B5EF4-FFF2-40B4-BE49-F238E27FC236}">
                <a16:creationId xmlns:a16="http://schemas.microsoft.com/office/drawing/2014/main" id="{173AFE37-8661-F38B-ABAC-161E8FDB49ED}"/>
              </a:ext>
            </a:extLst>
          </p:cNvPr>
          <p:cNvSpPr/>
          <p:nvPr/>
        </p:nvSpPr>
        <p:spPr>
          <a:xfrm>
            <a:off x="9578839" y="3342217"/>
            <a:ext cx="2300634" cy="45096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Aft>
                <a:spcPct val="35000"/>
              </a:spcAft>
              <a:defRPr/>
            </a:pPr>
            <a:r>
              <a:rPr lang="de-DE" sz="2400">
                <a:latin typeface="Calibri"/>
                <a:ea typeface="Calibri"/>
                <a:cs typeface="Calibri"/>
              </a:rPr>
              <a:t>Navigation Type</a:t>
            </a:r>
          </a:p>
        </p:txBody>
      </p:sp>
      <p:sp>
        <p:nvSpPr>
          <p:cNvPr id="12" name="Freeform 27647">
            <a:extLst>
              <a:ext uri="{FF2B5EF4-FFF2-40B4-BE49-F238E27FC236}">
                <a16:creationId xmlns:a16="http://schemas.microsoft.com/office/drawing/2014/main" id="{43DFFE95-4984-D2E1-C6F0-E9D38C134CB2}"/>
              </a:ext>
            </a:extLst>
          </p:cNvPr>
          <p:cNvSpPr/>
          <p:nvPr/>
        </p:nvSpPr>
        <p:spPr>
          <a:xfrm>
            <a:off x="9600536" y="3977609"/>
            <a:ext cx="2232920"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a:lnSpc>
                <a:spcPct val="90000"/>
              </a:lnSpc>
              <a:spcAft>
                <a:spcPct val="35000"/>
              </a:spcAft>
              <a:defRPr/>
            </a:pPr>
            <a:r>
              <a:rPr lang="de-DE" sz="2000">
                <a:solidFill>
                  <a:srgbClr val="000000"/>
                </a:solidFill>
                <a:latin typeface="Calibri"/>
                <a:ea typeface="Calibri"/>
                <a:cs typeface="Calibri"/>
              </a:rPr>
              <a:t>POV </a:t>
            </a:r>
            <a:r>
              <a:rPr lang="de-DE" sz="2000" err="1">
                <a:solidFill>
                  <a:srgbClr val="000000"/>
                </a:solidFill>
                <a:latin typeface="Calibri"/>
                <a:ea typeface="Calibri"/>
                <a:cs typeface="Calibri"/>
              </a:rPr>
              <a:t>walking</a:t>
            </a:r>
            <a:r>
              <a:rPr lang="de-DE" sz="2000">
                <a:solidFill>
                  <a:srgbClr val="000000"/>
                </a:solidFill>
                <a:latin typeface="Calibri"/>
                <a:ea typeface="Calibri"/>
                <a:cs typeface="Calibri"/>
              </a:rPr>
              <a:t> vs. smooth vs. </a:t>
            </a:r>
            <a:r>
              <a:rPr lang="de-DE" sz="2000" err="1">
                <a:solidFill>
                  <a:srgbClr val="000000"/>
                </a:solidFill>
                <a:latin typeface="Calibri"/>
                <a:ea typeface="Calibri"/>
                <a:cs typeface="Calibri"/>
              </a:rPr>
              <a:t>teleport</a:t>
            </a:r>
            <a:endParaRPr lang="de-DE" sz="2000">
              <a:solidFill>
                <a:srgbClr val="000000"/>
              </a:solidFill>
              <a:latin typeface="Calibri"/>
              <a:ea typeface="Calibri"/>
              <a:cs typeface="Calibri"/>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D1444388-3FEE-A926-8A64-5E9002BF13B5}"/>
              </a:ext>
            </a:extLst>
          </p:cNvPr>
          <p:cNvPicPr>
            <a:picLocks noChangeAspect="1"/>
          </p:cNvPicPr>
          <p:nvPr/>
        </p:nvPicPr>
        <p:blipFill>
          <a:blip r:embed="rId5"/>
          <a:srcRect t="2332" b="3679"/>
          <a:stretch>
            <a:fillRect/>
          </a:stretch>
        </p:blipFill>
        <p:spPr>
          <a:xfrm>
            <a:off x="10083202" y="2017107"/>
            <a:ext cx="1268557" cy="998604"/>
          </a:xfrm>
          <a:prstGeom prst="rect">
            <a:avLst/>
          </a:prstGeom>
        </p:spPr>
      </p:pic>
    </p:spTree>
    <p:extLst>
      <p:ext uri="{BB962C8B-B14F-4D97-AF65-F5344CB8AC3E}">
        <p14:creationId xmlns:p14="http://schemas.microsoft.com/office/powerpoint/2010/main" val="112930594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10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0"/>
            <a:ext cx="4637088" cy="6858000"/>
          </a:xfrm>
          <a:prstGeom prst="rect">
            <a:avLst/>
          </a:prstGeom>
        </p:spPr>
      </p:pic>
      <p:sp>
        <p:nvSpPr>
          <p:cNvPr id="20" name="Title 1">
            <a:extLst>
              <a:ext uri="{FF2B5EF4-FFF2-40B4-BE49-F238E27FC236}">
                <a16:creationId xmlns:a16="http://schemas.microsoft.com/office/drawing/2014/main" id="{0172C7AC-FDD0-4608-95D9-6B8D11D5E931}"/>
              </a:ext>
            </a:extLst>
          </p:cNvPr>
          <p:cNvSpPr txBox="1">
            <a:spLocks/>
          </p:cNvSpPr>
          <p:nvPr/>
        </p:nvSpPr>
        <p:spPr>
          <a:xfrm>
            <a:off x="4731896" y="2870639"/>
            <a:ext cx="7069717" cy="15693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4F81BD"/>
                </a:solidFill>
                <a:effectLst/>
                <a:uLnTx/>
                <a:uFillTx/>
                <a:latin typeface="Calibri" panose="020F0502020204030204" pitchFamily="34" charset="0"/>
                <a:ea typeface="+mj-ea"/>
                <a:cs typeface="Calibri" panose="020F0502020204030204" pitchFamily="34" charset="0"/>
              </a:rPr>
              <a:t>Measuring</a:t>
            </a:r>
            <a:r>
              <a:rPr kumimoji="0" lang="en-US" sz="4800" b="1" i="0" u="none" strike="noStrike" kern="1200" cap="none" spc="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 </a:t>
            </a:r>
            <a:br>
              <a:rPr kumimoji="0" lang="en-US" sz="4800" b="1" i="0" u="none" strike="noStrike" kern="1200" cap="none" spc="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br>
            <a:r>
              <a:rPr kumimoji="0" lang="en-US" sz="4800" b="1" i="0" u="none" strike="noStrike" kern="1200" cap="none" spc="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Cybersickness</a:t>
            </a:r>
          </a:p>
        </p:txBody>
      </p:sp>
      <p:sp>
        <p:nvSpPr>
          <p:cNvPr id="31" name="TextBox 30">
            <a:extLst>
              <a:ext uri="{FF2B5EF4-FFF2-40B4-BE49-F238E27FC236}">
                <a16:creationId xmlns:a16="http://schemas.microsoft.com/office/drawing/2014/main" id="{E3B03EFB-AE99-4C21-9903-ED5220885239}"/>
              </a:ext>
            </a:extLst>
          </p:cNvPr>
          <p:cNvSpPr txBox="1"/>
          <p:nvPr/>
        </p:nvSpPr>
        <p:spPr>
          <a:xfrm>
            <a:off x="1115985" y="3182429"/>
            <a:ext cx="2499924"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Measures</a:t>
            </a:r>
          </a:p>
        </p:txBody>
      </p:sp>
      <p:sp>
        <p:nvSpPr>
          <p:cNvPr id="8" name="TextBox 7">
            <a:extLst>
              <a:ext uri="{FF2B5EF4-FFF2-40B4-BE49-F238E27FC236}">
                <a16:creationId xmlns:a16="http://schemas.microsoft.com/office/drawing/2014/main" id="{4706D75E-A1B4-436C-95AF-6CAAAD0BA17B}"/>
              </a:ext>
            </a:extLst>
          </p:cNvPr>
          <p:cNvSpPr txBox="1"/>
          <p:nvPr/>
        </p:nvSpPr>
        <p:spPr>
          <a:xfrm>
            <a:off x="0" y="6627168"/>
            <a:ext cx="4637246"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a:ln>
                  <a:noFill/>
                </a:ln>
                <a:solidFill>
                  <a:prstClr val="white"/>
                </a:solidFill>
                <a:effectLst/>
                <a:uLnTx/>
                <a:uFillTx/>
                <a:latin typeface="Calibri"/>
                <a:ea typeface="+mn-ea"/>
                <a:cs typeface="+mn-cs"/>
              </a:rPr>
              <a:t>Photo by </a:t>
            </a:r>
            <a:r>
              <a:rPr kumimoji="0" lang="en-CA" sz="700" b="1" i="0" u="none" strike="noStrike" kern="1200" cap="none" spc="0" normalizeH="0" baseline="0" noProof="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xmlns="" val="tx"/>
                    </a:ext>
                  </a:extLst>
                </a:hlinkClick>
              </a:rPr>
              <a:t>Timur Weber</a:t>
            </a:r>
            <a:r>
              <a:rPr kumimoji="0" lang="en-CA" sz="700" b="0" i="0" u="none" strike="noStrike" kern="1200" cap="none" spc="0" normalizeH="0" baseline="0" noProof="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xmlns="" val="tx"/>
                    </a:ext>
                  </a:extLst>
                </a:hlinkClick>
              </a:rPr>
              <a:t> from </a:t>
            </a:r>
            <a:r>
              <a:rPr kumimoji="0" lang="en-CA" sz="700" b="1" i="0" u="none" strike="noStrike" kern="1200" cap="none" spc="0" normalizeH="0" baseline="0" noProof="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xmlns="" val="tx"/>
                    </a:ext>
                  </a:extLst>
                </a:hlinkClick>
              </a:rPr>
              <a:t>Pexels</a:t>
            </a:r>
            <a:endParaRPr kumimoji="0" lang="en-CA" sz="7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16145A10-50F6-D1BC-370F-85A95973A032}"/>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881005" y="2099142"/>
            <a:ext cx="771497" cy="771497"/>
          </a:xfrm>
          <a:prstGeom prst="rect">
            <a:avLst/>
          </a:prstGeom>
        </p:spPr>
      </p:pic>
    </p:spTree>
    <p:extLst>
      <p:ext uri="{BB962C8B-B14F-4D97-AF65-F5344CB8AC3E}">
        <p14:creationId xmlns:p14="http://schemas.microsoft.com/office/powerpoint/2010/main" val="38463800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1106423" y="963613"/>
            <a:ext cx="3002721" cy="4930775"/>
          </a:xfrm>
        </p:spPr>
        <p:txBody>
          <a:bodyPr vert="horz" lIns="91440" tIns="45720" rIns="91440" bIns="45720" rtlCol="0">
            <a:normAutofit/>
          </a:bodyPr>
          <a:lstStyle/>
          <a:p>
            <a:pPr algn="r"/>
            <a:r>
              <a:rPr lang="en-US" dirty="0">
                <a:solidFill>
                  <a:srgbClr val="2F5496"/>
                </a:solidFill>
                <a:latin typeface="+mn-lt"/>
                <a:cs typeface="Calibri Light"/>
              </a:rPr>
              <a:t>Measures</a:t>
            </a:r>
            <a:endParaRPr lang="en-US" dirty="0">
              <a:solidFill>
                <a:srgbClr val="2F5496"/>
              </a:solidFill>
              <a:latin typeface="+mn-lt"/>
            </a:endParaRPr>
          </a:p>
        </p:txBody>
      </p:sp>
      <p:sp>
        <p:nvSpPr>
          <p:cNvPr id="13" name="Freeform 23">
            <a:extLst>
              <a:ext uri="{FF2B5EF4-FFF2-40B4-BE49-F238E27FC236}">
                <a16:creationId xmlns:a16="http://schemas.microsoft.com/office/drawing/2014/main" id="{FA5315E9-BE08-4E72-BC6A-2913BD7F2892}"/>
              </a:ext>
            </a:extLst>
          </p:cNvPr>
          <p:cNvSpPr/>
          <p:nvPr/>
        </p:nvSpPr>
        <p:spPr>
          <a:xfrm>
            <a:off x="4666008" y="3637733"/>
            <a:ext cx="1930632" cy="45703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de-DE" sz="2000">
                <a:solidFill>
                  <a:srgbClr val="FFFFFF"/>
                </a:solidFill>
                <a:cs typeface="Calibri Light"/>
              </a:rPr>
              <a:t>Questionnaires</a:t>
            </a:r>
          </a:p>
        </p:txBody>
      </p:sp>
      <p:pic>
        <p:nvPicPr>
          <p:cNvPr id="14" name="Picture 6" descr="Questionnaire Icons - Download Free Vector Icons | Noun Project">
            <a:extLst>
              <a:ext uri="{FF2B5EF4-FFF2-40B4-BE49-F238E27FC236}">
                <a16:creationId xmlns:a16="http://schemas.microsoft.com/office/drawing/2014/main" id="{1887ED25-20C7-4A33-AF6F-A7DAFFA53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994" y="2594210"/>
            <a:ext cx="852660" cy="852660"/>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49">
            <a:extLst>
              <a:ext uri="{FF2B5EF4-FFF2-40B4-BE49-F238E27FC236}">
                <a16:creationId xmlns:a16="http://schemas.microsoft.com/office/drawing/2014/main" id="{C25BF946-D8FB-4EC7-817C-4FFC8651FCE7}"/>
              </a:ext>
            </a:extLst>
          </p:cNvPr>
          <p:cNvSpPr/>
          <p:nvPr/>
        </p:nvSpPr>
        <p:spPr>
          <a:xfrm>
            <a:off x="6703081" y="1417320"/>
            <a:ext cx="5365488" cy="371094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000">
                <a:solidFill>
                  <a:schemeClr val="accent4">
                    <a:lumMod val="10000"/>
                  </a:schemeClr>
                </a:solidFill>
                <a:cs typeface="Segoe UI"/>
              </a:rPr>
              <a:t>Simulator Sickness Questionnaire</a:t>
            </a:r>
            <a:r>
              <a:rPr lang="en-US" sz="2000" baseline="30000">
                <a:solidFill>
                  <a:schemeClr val="accent4">
                    <a:lumMod val="10000"/>
                  </a:schemeClr>
                </a:solidFill>
                <a:cs typeface="Segoe UI"/>
              </a:rPr>
              <a:t>1</a:t>
            </a:r>
            <a:r>
              <a:rPr lang="en-US" sz="2000">
                <a:solidFill>
                  <a:schemeClr val="accent4">
                    <a:lumMod val="10000"/>
                  </a:schemeClr>
                </a:solidFill>
                <a:cs typeface="Segoe UI"/>
              </a:rPr>
              <a:t> (SSQ) – 16 items</a:t>
            </a:r>
          </a:p>
          <a:p>
            <a:pPr defTabSz="1422400">
              <a:lnSpc>
                <a:spcPct val="90000"/>
              </a:lnSpc>
              <a:spcBef>
                <a:spcPct val="0"/>
              </a:spcBef>
              <a:spcAft>
                <a:spcPct val="35000"/>
              </a:spcAft>
            </a:pPr>
            <a:r>
              <a:rPr lang="en-US" sz="2000">
                <a:solidFill>
                  <a:schemeClr val="accent4">
                    <a:lumMod val="10000"/>
                  </a:schemeClr>
                </a:solidFill>
                <a:cs typeface="Segoe UI"/>
              </a:rPr>
              <a:t>Nausea Profile</a:t>
            </a:r>
            <a:r>
              <a:rPr lang="en-US" sz="2000" baseline="30000">
                <a:solidFill>
                  <a:schemeClr val="accent4">
                    <a:lumMod val="10000"/>
                  </a:schemeClr>
                </a:solidFill>
                <a:cs typeface="Segoe UI"/>
              </a:rPr>
              <a:t>2</a:t>
            </a:r>
            <a:r>
              <a:rPr lang="en-US" sz="2000">
                <a:solidFill>
                  <a:schemeClr val="accent4">
                    <a:lumMod val="10000"/>
                  </a:schemeClr>
                </a:solidFill>
                <a:cs typeface="Segoe UI"/>
              </a:rPr>
              <a:t> (NP) – 0-100% overall, 3 subscales</a:t>
            </a:r>
            <a:endParaRPr lang="en-US" sz="2000">
              <a:solidFill>
                <a:schemeClr val="accent4">
                  <a:lumMod val="10000"/>
                </a:schemeClr>
              </a:solidFill>
              <a:ea typeface="Tahoma"/>
              <a:cs typeface="Segoe UI"/>
            </a:endParaRPr>
          </a:p>
          <a:p>
            <a:pPr defTabSz="1422400">
              <a:lnSpc>
                <a:spcPct val="90000"/>
              </a:lnSpc>
              <a:spcBef>
                <a:spcPct val="0"/>
              </a:spcBef>
              <a:spcAft>
                <a:spcPct val="35000"/>
              </a:spcAft>
            </a:pPr>
            <a:r>
              <a:rPr lang="en-US" sz="2000">
                <a:solidFill>
                  <a:schemeClr val="accent4">
                    <a:lumMod val="10000"/>
                  </a:schemeClr>
                </a:solidFill>
                <a:cs typeface="Segoe UI"/>
              </a:rPr>
              <a:t>Misery Scale</a:t>
            </a:r>
            <a:r>
              <a:rPr lang="en-US" sz="2000" baseline="30000">
                <a:solidFill>
                  <a:schemeClr val="accent4">
                    <a:lumMod val="10000"/>
                  </a:schemeClr>
                </a:solidFill>
                <a:cs typeface="Segoe UI"/>
              </a:rPr>
              <a:t>3</a:t>
            </a:r>
            <a:r>
              <a:rPr lang="en-US" sz="2000">
                <a:solidFill>
                  <a:schemeClr val="accent4">
                    <a:lumMod val="10000"/>
                  </a:schemeClr>
                </a:solidFill>
                <a:cs typeface="Segoe UI"/>
              </a:rPr>
              <a:t> (MISC) – 0-9 scale</a:t>
            </a:r>
            <a:endParaRPr lang="en-US" sz="2000">
              <a:solidFill>
                <a:schemeClr val="accent4">
                  <a:lumMod val="10000"/>
                </a:schemeClr>
              </a:solidFill>
              <a:ea typeface="Tahoma"/>
              <a:cs typeface="Segoe UI"/>
            </a:endParaRPr>
          </a:p>
          <a:p>
            <a:pPr defTabSz="1422400">
              <a:lnSpc>
                <a:spcPct val="90000"/>
              </a:lnSpc>
              <a:spcAft>
                <a:spcPct val="35000"/>
              </a:spcAft>
            </a:pPr>
            <a:r>
              <a:rPr lang="en-US" sz="2000" err="1">
                <a:solidFill>
                  <a:schemeClr val="accent4">
                    <a:lumMod val="10000"/>
                  </a:schemeClr>
                </a:solidFill>
                <a:cs typeface="Segoe UI"/>
              </a:rPr>
              <a:t>CyS</a:t>
            </a:r>
            <a:r>
              <a:rPr lang="en-US" sz="2000">
                <a:solidFill>
                  <a:schemeClr val="accent4">
                    <a:lumMod val="10000"/>
                  </a:schemeClr>
                </a:solidFill>
                <a:cs typeface="Segoe UI"/>
              </a:rPr>
              <a:t> susceptibility A</a:t>
            </a:r>
            <a:r>
              <a:rPr lang="en-US" sz="2000" baseline="30000">
                <a:solidFill>
                  <a:schemeClr val="accent4">
                    <a:lumMod val="10000"/>
                  </a:schemeClr>
                </a:solidFill>
                <a:cs typeface="Segoe UI"/>
              </a:rPr>
              <a:t>4</a:t>
            </a:r>
            <a:r>
              <a:rPr lang="en-US" sz="2000">
                <a:solidFill>
                  <a:schemeClr val="accent4">
                    <a:lumMod val="10000"/>
                  </a:schemeClr>
                </a:solidFill>
                <a:cs typeface="Segoe UI"/>
              </a:rPr>
              <a:t> (CSSQ)</a:t>
            </a:r>
            <a:endParaRPr lang="en-US" sz="2000">
              <a:solidFill>
                <a:schemeClr val="accent4">
                  <a:lumMod val="10000"/>
                </a:schemeClr>
              </a:solidFill>
              <a:ea typeface="Tahoma"/>
              <a:cs typeface="Segoe UI"/>
            </a:endParaRPr>
          </a:p>
          <a:p>
            <a:pPr defTabSz="1422400">
              <a:lnSpc>
                <a:spcPct val="90000"/>
              </a:lnSpc>
              <a:spcAft>
                <a:spcPct val="35000"/>
              </a:spcAft>
            </a:pPr>
            <a:r>
              <a:rPr lang="en-US" sz="2000">
                <a:solidFill>
                  <a:schemeClr val="accent4">
                    <a:lumMod val="10000"/>
                  </a:schemeClr>
                </a:solidFill>
                <a:cs typeface="Segoe UI"/>
              </a:rPr>
              <a:t>Visually induced motion sickness susceptibility questionnaire</a:t>
            </a:r>
            <a:r>
              <a:rPr lang="en-US" sz="2000" baseline="30000">
                <a:solidFill>
                  <a:schemeClr val="accent4">
                    <a:lumMod val="10000"/>
                  </a:schemeClr>
                </a:solidFill>
                <a:cs typeface="Segoe UI"/>
              </a:rPr>
              <a:t>5</a:t>
            </a:r>
            <a:r>
              <a:rPr lang="en-US" sz="2000">
                <a:solidFill>
                  <a:schemeClr val="accent4">
                    <a:lumMod val="10000"/>
                  </a:schemeClr>
                </a:solidFill>
                <a:cs typeface="Segoe UI"/>
              </a:rPr>
              <a:t> (VIMSSQ)</a:t>
            </a:r>
            <a:endParaRPr lang="en-US" sz="2000">
              <a:solidFill>
                <a:schemeClr val="accent4">
                  <a:lumMod val="10000"/>
                </a:schemeClr>
              </a:solidFill>
              <a:ea typeface="Tahoma"/>
              <a:cs typeface="Segoe UI"/>
            </a:endParaRPr>
          </a:p>
          <a:p>
            <a:pPr defTabSz="1422400">
              <a:lnSpc>
                <a:spcPct val="90000"/>
              </a:lnSpc>
              <a:spcAft>
                <a:spcPct val="35000"/>
              </a:spcAft>
            </a:pPr>
            <a:r>
              <a:rPr lang="en-US" sz="2000">
                <a:solidFill>
                  <a:schemeClr val="accent4">
                    <a:lumMod val="10000"/>
                  </a:schemeClr>
                </a:solidFill>
                <a:cs typeface="Segoe UI"/>
              </a:rPr>
              <a:t>Virtual reality neuroscience questionnaire (VNSQ)</a:t>
            </a:r>
            <a:endParaRPr lang="en-US" sz="2000">
              <a:solidFill>
                <a:schemeClr val="accent4">
                  <a:lumMod val="10000"/>
                </a:schemeClr>
              </a:solidFill>
              <a:ea typeface="Tahoma"/>
              <a:cs typeface="Segoe UI"/>
            </a:endParaRPr>
          </a:p>
        </p:txBody>
      </p:sp>
      <p:sp>
        <p:nvSpPr>
          <p:cNvPr id="17" name="TextBox 16">
            <a:extLst>
              <a:ext uri="{FF2B5EF4-FFF2-40B4-BE49-F238E27FC236}">
                <a16:creationId xmlns:a16="http://schemas.microsoft.com/office/drawing/2014/main" id="{01FE3FF1-EDF9-4A10-84CB-A32721B3CC8F}"/>
              </a:ext>
            </a:extLst>
          </p:cNvPr>
          <p:cNvSpPr txBox="1"/>
          <p:nvPr/>
        </p:nvSpPr>
        <p:spPr>
          <a:xfrm>
            <a:off x="364094" y="4996196"/>
            <a:ext cx="11827906" cy="1477328"/>
          </a:xfrm>
          <a:prstGeom prst="rect">
            <a:avLst/>
          </a:prstGeom>
          <a:noFill/>
        </p:spPr>
        <p:txBody>
          <a:bodyPr wrap="square" lIns="91440" tIns="45720" rIns="91440" bIns="45720" rtlCol="0" anchor="t">
            <a:spAutoFit/>
          </a:bodyPr>
          <a:lstStyle/>
          <a:p>
            <a:r>
              <a:rPr lang="en-US" sz="1000" baseline="30000">
                <a:latin typeface="Tahoma"/>
                <a:ea typeface="Tahoma"/>
                <a:cs typeface="Tahoma"/>
              </a:rPr>
              <a:t>1</a:t>
            </a:r>
            <a:r>
              <a:rPr lang="en-US" sz="1000">
                <a:latin typeface="Tahoma"/>
                <a:ea typeface="Tahoma"/>
                <a:cs typeface="Tahoma"/>
              </a:rPr>
              <a:t>Kennedy, R. S., Lane, N. E., Berbaum, K. S., &amp; Lilienthal, M. G. (1993). Simulator Sickness Questionnaire: An Enhanced Method for Quantifying Simulator Sickness. </a:t>
            </a:r>
            <a:r>
              <a:rPr lang="en-US" sz="1000" i="1">
                <a:latin typeface="Tahoma"/>
                <a:ea typeface="Tahoma"/>
                <a:cs typeface="Tahoma"/>
              </a:rPr>
              <a:t>The International Journal of Aviation Psychology</a:t>
            </a:r>
            <a:r>
              <a:rPr lang="en-US" sz="1000">
                <a:latin typeface="Tahoma"/>
                <a:ea typeface="Tahoma"/>
                <a:cs typeface="Tahoma"/>
              </a:rPr>
              <a:t>, </a:t>
            </a:r>
            <a:r>
              <a:rPr lang="en-US" sz="1000" i="1">
                <a:latin typeface="Tahoma"/>
                <a:ea typeface="Tahoma"/>
                <a:cs typeface="Tahoma"/>
              </a:rPr>
              <a:t>3</a:t>
            </a:r>
            <a:r>
              <a:rPr lang="en-US" sz="1000">
                <a:latin typeface="Tahoma"/>
                <a:ea typeface="Tahoma"/>
                <a:cs typeface="Tahoma"/>
              </a:rPr>
              <a:t>(3), 203–220. </a:t>
            </a:r>
          </a:p>
          <a:p>
            <a:r>
              <a:rPr lang="en-US" sz="1000" baseline="30000">
                <a:latin typeface="Tahoma"/>
                <a:ea typeface="Tahoma"/>
                <a:cs typeface="Tahoma"/>
              </a:rPr>
              <a:t>2</a:t>
            </a:r>
            <a:r>
              <a:rPr lang="en-US" sz="1000">
                <a:latin typeface="Tahoma"/>
                <a:ea typeface="Tahoma"/>
                <a:cs typeface="Tahoma"/>
              </a:rPr>
              <a:t>Muth, E. R., Stern, R. M., Thayer, J. F., &amp; Koch, K. L. (1996). Assessment of the multiple dimensions of nausea: the Nausea Profile (NP). </a:t>
            </a:r>
            <a:r>
              <a:rPr lang="en-US" sz="1000" i="1">
                <a:latin typeface="Tahoma"/>
                <a:ea typeface="Tahoma"/>
                <a:cs typeface="Tahoma"/>
              </a:rPr>
              <a:t>Journal of psychosomatic research</a:t>
            </a:r>
            <a:r>
              <a:rPr lang="en-US" sz="1000">
                <a:latin typeface="Tahoma"/>
                <a:ea typeface="Tahoma"/>
                <a:cs typeface="Tahoma"/>
              </a:rPr>
              <a:t>, 40(5), 511–520. </a:t>
            </a:r>
          </a:p>
          <a:p>
            <a:r>
              <a:rPr lang="en-US" sz="1000" baseline="30000">
                <a:latin typeface="Tahoma"/>
                <a:ea typeface="Tahoma"/>
                <a:cs typeface="Tahoma"/>
              </a:rPr>
              <a:t>3</a:t>
            </a:r>
            <a:r>
              <a:rPr lang="en-US" sz="1000">
                <a:latin typeface="Tahoma"/>
                <a:ea typeface="Tahoma"/>
                <a:cs typeface="Tahoma"/>
              </a:rPr>
              <a:t>Bos, J. E., MacKinnon, S. N., &amp; Patterson, A. (2005). Motion sickness symptoms in a ship motion simulator: effects of inside, outside, and no view. </a:t>
            </a:r>
            <a:r>
              <a:rPr lang="en-US" sz="1000" i="1">
                <a:latin typeface="Tahoma"/>
                <a:ea typeface="Tahoma"/>
                <a:cs typeface="Tahoma"/>
              </a:rPr>
              <a:t>Aviation,</a:t>
            </a:r>
          </a:p>
          <a:p>
            <a:r>
              <a:rPr lang="en-US" sz="1000" i="1">
                <a:latin typeface="Tahoma"/>
                <a:ea typeface="Tahoma"/>
                <a:cs typeface="Tahoma"/>
              </a:rPr>
              <a:t>Space, and Environmental Medicine</a:t>
            </a:r>
            <a:r>
              <a:rPr lang="en-US" sz="1000">
                <a:latin typeface="Tahoma"/>
                <a:ea typeface="Tahoma"/>
                <a:cs typeface="Tahoma"/>
              </a:rPr>
              <a:t>, </a:t>
            </a:r>
            <a:r>
              <a:rPr lang="en-US" sz="1000" i="1">
                <a:latin typeface="Tahoma"/>
                <a:ea typeface="Tahoma"/>
                <a:cs typeface="Tahoma"/>
              </a:rPr>
              <a:t>76</a:t>
            </a:r>
            <a:r>
              <a:rPr lang="en-US" sz="1000">
                <a:latin typeface="Tahoma"/>
                <a:ea typeface="Tahoma"/>
                <a:cs typeface="Tahoma"/>
              </a:rPr>
              <a:t>(12), 1111–1118.</a:t>
            </a:r>
          </a:p>
          <a:p>
            <a:r>
              <a:rPr lang="en-US" sz="1000" baseline="30000">
                <a:latin typeface="Tahoma"/>
                <a:ea typeface="Tahoma"/>
                <a:cs typeface="Tahoma"/>
              </a:rPr>
              <a:t>4</a:t>
            </a:r>
            <a:r>
              <a:rPr lang="en-US" sz="1000">
                <a:latin typeface="Tahoma"/>
                <a:ea typeface="Tahoma"/>
                <a:cs typeface="Tahoma"/>
              </a:rPr>
              <a:t>Freiwald, J.P, Göbel, Y., </a:t>
            </a:r>
            <a:r>
              <a:rPr lang="en-US" sz="1000" err="1">
                <a:latin typeface="Tahoma"/>
                <a:ea typeface="Tahoma"/>
                <a:cs typeface="Tahoma"/>
              </a:rPr>
              <a:t>Mostajeran</a:t>
            </a:r>
            <a:r>
              <a:rPr lang="en-US" sz="1000">
                <a:latin typeface="Tahoma"/>
                <a:ea typeface="Tahoma"/>
                <a:cs typeface="Tahoma"/>
              </a:rPr>
              <a:t>, F., and </a:t>
            </a:r>
            <a:r>
              <a:rPr lang="en-US" sz="1000" err="1">
                <a:latin typeface="Tahoma"/>
                <a:ea typeface="Tahoma"/>
                <a:cs typeface="Tahoma"/>
              </a:rPr>
              <a:t>Steinicke,F</a:t>
            </a:r>
            <a:r>
              <a:rPr lang="en-US" sz="1000">
                <a:latin typeface="Tahoma"/>
                <a:ea typeface="Tahoma"/>
                <a:cs typeface="Tahoma"/>
              </a:rPr>
              <a:t>. (2020). The cybersickness susceptibility questionnaire: predicting virtual reality tolerance. In Proceedings of Mensch und Computer 2020 (</a:t>
            </a:r>
            <a:r>
              <a:rPr lang="en-US" sz="1000" err="1">
                <a:latin typeface="Tahoma"/>
                <a:ea typeface="Tahoma"/>
                <a:cs typeface="Tahoma"/>
              </a:rPr>
              <a:t>MuC</a:t>
            </a:r>
            <a:r>
              <a:rPr lang="en-US" sz="1000">
                <a:latin typeface="Tahoma"/>
                <a:ea typeface="Tahoma"/>
                <a:cs typeface="Tahoma"/>
              </a:rPr>
              <a:t> '20). Association for Computing Machinery, 115–118.</a:t>
            </a:r>
          </a:p>
          <a:p>
            <a:r>
              <a:rPr lang="en-US" sz="1000" baseline="30000">
                <a:latin typeface="Tahoma"/>
                <a:ea typeface="Tahoma"/>
                <a:cs typeface="Tahoma"/>
              </a:rPr>
              <a:t>5</a:t>
            </a:r>
            <a:r>
              <a:rPr lang="en-US" sz="1000">
                <a:latin typeface="Tahoma"/>
                <a:ea typeface="Tahoma"/>
                <a:cs typeface="Tahoma"/>
              </a:rPr>
              <a:t>Keshavarz, B., </a:t>
            </a:r>
            <a:r>
              <a:rPr lang="en-US" sz="1000" err="1">
                <a:latin typeface="Tahoma"/>
                <a:ea typeface="Tahoma"/>
                <a:cs typeface="Tahoma"/>
              </a:rPr>
              <a:t>Murovec</a:t>
            </a:r>
            <a:r>
              <a:rPr lang="en-US" sz="1000">
                <a:latin typeface="Tahoma"/>
                <a:ea typeface="Tahoma"/>
                <a:cs typeface="Tahoma"/>
              </a:rPr>
              <a:t>, B., Mohanathas, N., &amp; Golding, J. F. (2023). The Visually Induced Motion Sickness Susceptibility Questionnaire (VIMSSQ): Estimating Individual Susceptibility to Motion Sickness-Like Symptoms When Using Visual Devices. Human factors, 65(1), 107–124. https://doi.org/10.1177/00187208211008687</a:t>
            </a:r>
          </a:p>
        </p:txBody>
      </p:sp>
      <p:cxnSp>
        <p:nvCxnSpPr>
          <p:cNvPr id="15" name="Straight Connector 14"/>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2345741" y="0"/>
            <a:ext cx="74168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a:ea typeface="Calibri"/>
                <a:cs typeface="Calibri"/>
              </a:rPr>
              <a:t>Measuring Cybersickness</a:t>
            </a:r>
          </a:p>
        </p:txBody>
      </p:sp>
    </p:spTree>
    <p:extLst>
      <p:ext uri="{BB962C8B-B14F-4D97-AF65-F5344CB8AC3E}">
        <p14:creationId xmlns:p14="http://schemas.microsoft.com/office/powerpoint/2010/main" val="9528638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4000"/>
                                        <p:tgtEl>
                                          <p:spTgt spid="1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4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reeform 49">
            <a:extLst>
              <a:ext uri="{FF2B5EF4-FFF2-40B4-BE49-F238E27FC236}">
                <a16:creationId xmlns:a16="http://schemas.microsoft.com/office/drawing/2014/main" id="{A5B43B0B-75C2-04E1-E283-170BE81BEA54}"/>
              </a:ext>
            </a:extLst>
          </p:cNvPr>
          <p:cNvSpPr/>
          <p:nvPr/>
        </p:nvSpPr>
        <p:spPr>
          <a:xfrm>
            <a:off x="4871467" y="1216152"/>
            <a:ext cx="6695269" cy="548640"/>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400">
                <a:solidFill>
                  <a:schemeClr val="accent4">
                    <a:lumMod val="10000"/>
                  </a:schemeClr>
                </a:solidFill>
                <a:cs typeface="Calibri" panose="020F0502020204030204" pitchFamily="34" charset="0"/>
              </a:rPr>
              <a:t>Fast Motion Sickness Scale (FMS)</a:t>
            </a:r>
            <a:r>
              <a:rPr lang="en-US" sz="2400" baseline="30000">
                <a:solidFill>
                  <a:schemeClr val="accent4">
                    <a:lumMod val="10000"/>
                  </a:schemeClr>
                </a:solidFill>
                <a:cs typeface="Calibri" panose="020F0502020204030204" pitchFamily="34" charset="0"/>
              </a:rPr>
              <a:t>1</a:t>
            </a:r>
            <a:endParaRPr lang="en-US" sz="2400">
              <a:solidFill>
                <a:schemeClr val="accent4">
                  <a:lumMod val="10000"/>
                </a:schemeClr>
              </a:solidFill>
              <a:cs typeface="Segoe UI" panose="020B0502040204020203" pitchFamily="34" charset="0"/>
            </a:endParaRPr>
          </a:p>
        </p:txBody>
      </p:sp>
      <p:pic>
        <p:nvPicPr>
          <p:cNvPr id="9" name="Picture 8">
            <a:extLst>
              <a:ext uri="{FF2B5EF4-FFF2-40B4-BE49-F238E27FC236}">
                <a16:creationId xmlns:a16="http://schemas.microsoft.com/office/drawing/2014/main" id="{A0A34281-1B3A-6AB2-4CF0-E813ACF4139D}"/>
              </a:ext>
            </a:extLst>
          </p:cNvPr>
          <p:cNvPicPr>
            <a:picLocks noChangeAspect="1"/>
          </p:cNvPicPr>
          <p:nvPr/>
        </p:nvPicPr>
        <p:blipFill>
          <a:blip r:embed="rId3"/>
          <a:stretch>
            <a:fillRect/>
          </a:stretch>
        </p:blipFill>
        <p:spPr>
          <a:xfrm>
            <a:off x="4597147" y="2139696"/>
            <a:ext cx="7518072" cy="2956441"/>
          </a:xfrm>
          <a:prstGeom prst="rect">
            <a:avLst/>
          </a:prstGeom>
        </p:spPr>
      </p:pic>
      <p:sp>
        <p:nvSpPr>
          <p:cNvPr id="4" name="Title 1">
            <a:extLst>
              <a:ext uri="{FF2B5EF4-FFF2-40B4-BE49-F238E27FC236}">
                <a16:creationId xmlns:a16="http://schemas.microsoft.com/office/drawing/2014/main" id="{CCDA01F8-E05E-A067-3FA4-3EDB23B6410C}"/>
              </a:ext>
            </a:extLst>
          </p:cNvPr>
          <p:cNvSpPr txBox="1">
            <a:spLocks/>
          </p:cNvSpPr>
          <p:nvPr/>
        </p:nvSpPr>
        <p:spPr>
          <a:xfrm>
            <a:off x="1106423" y="963613"/>
            <a:ext cx="3002721"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Measures</a:t>
            </a:r>
            <a:endParaRPr lang="en-US" dirty="0">
              <a:solidFill>
                <a:srgbClr val="2F5496"/>
              </a:solidFill>
              <a:latin typeface="+mn-lt"/>
            </a:endParaRPr>
          </a:p>
        </p:txBody>
      </p:sp>
      <p:sp>
        <p:nvSpPr>
          <p:cNvPr id="5" name="TextBox 4">
            <a:extLst>
              <a:ext uri="{FF2B5EF4-FFF2-40B4-BE49-F238E27FC236}">
                <a16:creationId xmlns:a16="http://schemas.microsoft.com/office/drawing/2014/main" id="{DB8A7E27-611A-6D94-0125-7ED9C337D791}"/>
              </a:ext>
            </a:extLst>
          </p:cNvPr>
          <p:cNvSpPr txBox="1"/>
          <p:nvPr/>
        </p:nvSpPr>
        <p:spPr>
          <a:xfrm>
            <a:off x="316532" y="6161304"/>
            <a:ext cx="11032232" cy="246221"/>
          </a:xfrm>
          <a:prstGeom prst="rect">
            <a:avLst/>
          </a:prstGeom>
          <a:noFill/>
        </p:spPr>
        <p:txBody>
          <a:bodyPr wrap="square" rtlCol="0">
            <a:spAutoFit/>
          </a:bodyPr>
          <a:lstStyle/>
          <a:p>
            <a:r>
              <a:rPr lang="en-US" sz="1000" baseline="30000"/>
              <a:t>1</a:t>
            </a:r>
            <a:r>
              <a:rPr lang="en-CA" sz="1000">
                <a:effectLst/>
              </a:rPr>
              <a:t>Keshavarz, B., &amp; Hecht, H. (2011). Validating an Efficient Method to Quantify Motion Sickness. </a:t>
            </a:r>
            <a:r>
              <a:rPr lang="en-CA" sz="1000" i="1">
                <a:effectLst/>
              </a:rPr>
              <a:t>Human Factors: The Journal of the Human Factors and Ergonomics Society</a:t>
            </a:r>
            <a:r>
              <a:rPr lang="en-CA" sz="1000">
                <a:effectLst/>
              </a:rPr>
              <a:t>, </a:t>
            </a:r>
            <a:r>
              <a:rPr lang="en-CA" sz="1000" i="1">
                <a:effectLst/>
              </a:rPr>
              <a:t>53</a:t>
            </a:r>
            <a:r>
              <a:rPr lang="en-CA" sz="1000">
                <a:effectLst/>
              </a:rPr>
              <a:t>(4), 415–426. </a:t>
            </a:r>
          </a:p>
        </p:txBody>
      </p:sp>
      <p:sp>
        <p:nvSpPr>
          <p:cNvPr id="6" name="Title 1">
            <a:extLst>
              <a:ext uri="{FF2B5EF4-FFF2-40B4-BE49-F238E27FC236}">
                <a16:creationId xmlns:a16="http://schemas.microsoft.com/office/drawing/2014/main" id="{BE183D0A-4A12-6395-655B-A40AA3F91591}"/>
              </a:ext>
            </a:extLst>
          </p:cNvPr>
          <p:cNvSpPr txBox="1">
            <a:spLocks/>
          </p:cNvSpPr>
          <p:nvPr/>
        </p:nvSpPr>
        <p:spPr>
          <a:xfrm>
            <a:off x="2345741" y="0"/>
            <a:ext cx="74168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a:ea typeface="Calibri"/>
                <a:cs typeface="Calibri"/>
              </a:rPr>
              <a:t>Measuring Cybersickness</a:t>
            </a:r>
          </a:p>
        </p:txBody>
      </p:sp>
    </p:spTree>
    <p:extLst>
      <p:ext uri="{BB962C8B-B14F-4D97-AF65-F5344CB8AC3E}">
        <p14:creationId xmlns:p14="http://schemas.microsoft.com/office/powerpoint/2010/main" val="23973133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6365-9625-4094-A3B8-EFF514E3925B}"/>
              </a:ext>
            </a:extLst>
          </p:cNvPr>
          <p:cNvSpPr>
            <a:spLocks noGrp="1"/>
          </p:cNvSpPr>
          <p:nvPr>
            <p:ph type="title"/>
          </p:nvPr>
        </p:nvSpPr>
        <p:spPr/>
        <p:txBody>
          <a:bodyPr vert="horz" lIns="91440" tIns="45720" rIns="91440" bIns="45720" rtlCol="0" anchor="ctr">
            <a:normAutofit/>
          </a:bodyPr>
          <a:lstStyle/>
          <a:p>
            <a:pPr algn="ctr"/>
            <a:r>
              <a:rPr lang="en-US" sz="3600">
                <a:solidFill>
                  <a:srgbClr val="F2F2F2"/>
                </a:solidFill>
                <a:latin typeface="Calibri" panose="020F0502020204030204" pitchFamily="34" charset="0"/>
                <a:cs typeface="Calibri" panose="020F0502020204030204" pitchFamily="34" charset="0"/>
              </a:rPr>
              <a:t>Current challenges</a:t>
            </a:r>
            <a:endParaRPr lang="en-US" sz="3600" kern="1200">
              <a:solidFill>
                <a:srgbClr val="F2F2F2"/>
              </a:solidFill>
              <a:latin typeface="Calibri" panose="020F0502020204030204" pitchFamily="34" charset="0"/>
              <a:cs typeface="Calibri" panose="020F0502020204030204" pitchFamily="34" charset="0"/>
            </a:endParaRPr>
          </a:p>
        </p:txBody>
      </p:sp>
      <p:pic>
        <p:nvPicPr>
          <p:cNvPr id="8" name="Picture 22">
            <a:extLst>
              <a:ext uri="{FF2B5EF4-FFF2-40B4-BE49-F238E27FC236}">
                <a16:creationId xmlns:a16="http://schemas.microsoft.com/office/drawing/2014/main" id="{8F93E75F-EA52-4245-AA6C-9D9B64B4B612}"/>
              </a:ext>
            </a:extLst>
          </p:cNvPr>
          <p:cNvPicPr>
            <a:picLocks noChangeAspect="1"/>
          </p:cNvPicPr>
          <p:nvPr/>
        </p:nvPicPr>
        <p:blipFill>
          <a:blip r:embed="rId3" cstate="print">
            <a:extLst>
              <a:ext uri="{28A0092B-C50C-407E-A947-70E740481C1C}">
                <a14:useLocalDpi xmlns:a14="http://schemas.microsoft.com/office/drawing/2010/main" val="0"/>
              </a:ext>
            </a:extLst>
          </a:blip>
          <a:srcRect t="17694" b="17694"/>
          <a:stretch/>
        </p:blipFill>
        <p:spPr>
          <a:xfrm>
            <a:off x="609600" y="1730957"/>
            <a:ext cx="5212080" cy="3856948"/>
          </a:xfrm>
          <a:prstGeom prst="rect">
            <a:avLst/>
          </a:prstGeom>
        </p:spPr>
      </p:pic>
      <p:sp>
        <p:nvSpPr>
          <p:cNvPr id="7" name="Freeform: Shape 6">
            <a:extLst>
              <a:ext uri="{FF2B5EF4-FFF2-40B4-BE49-F238E27FC236}">
                <a16:creationId xmlns:a16="http://schemas.microsoft.com/office/drawing/2014/main" id="{B8C65881-1082-4223-A91D-283744660213}"/>
              </a:ext>
            </a:extLst>
          </p:cNvPr>
          <p:cNvSpPr/>
          <p:nvPr/>
        </p:nvSpPr>
        <p:spPr>
          <a:xfrm>
            <a:off x="1518588" y="1964329"/>
            <a:ext cx="3394103" cy="525722"/>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Automated vehicles </a:t>
            </a:r>
          </a:p>
        </p:txBody>
      </p:sp>
      <p:sp>
        <p:nvSpPr>
          <p:cNvPr id="11" name="Freeform: Shape 10">
            <a:extLst>
              <a:ext uri="{FF2B5EF4-FFF2-40B4-BE49-F238E27FC236}">
                <a16:creationId xmlns:a16="http://schemas.microsoft.com/office/drawing/2014/main" id="{87583DD6-0B74-49A2-B1B0-6A845291F535}"/>
              </a:ext>
            </a:extLst>
          </p:cNvPr>
          <p:cNvSpPr/>
          <p:nvPr/>
        </p:nvSpPr>
        <p:spPr>
          <a:xfrm>
            <a:off x="974035" y="3197456"/>
            <a:ext cx="4323522" cy="1218534"/>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Reducing current collision costs at $37B CAD and saving thousands </a:t>
            </a:r>
            <a:br>
              <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br>
            <a:r>
              <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 lives</a:t>
            </a:r>
          </a:p>
        </p:txBody>
      </p:sp>
    </p:spTree>
    <p:extLst>
      <p:ext uri="{BB962C8B-B14F-4D97-AF65-F5344CB8AC3E}">
        <p14:creationId xmlns:p14="http://schemas.microsoft.com/office/powerpoint/2010/main" val="216947066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grpId="0" nodeType="withEffect">
                                  <p:stCondLst>
                                    <p:cond delay="5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1FE3FF1-EDF9-4A10-84CB-A32721B3CC8F}"/>
              </a:ext>
            </a:extLst>
          </p:cNvPr>
          <p:cNvSpPr txBox="1"/>
          <p:nvPr/>
        </p:nvSpPr>
        <p:spPr>
          <a:xfrm>
            <a:off x="316015" y="5690555"/>
            <a:ext cx="9253287" cy="861774"/>
          </a:xfrm>
          <a:prstGeom prst="rect">
            <a:avLst/>
          </a:prstGeom>
          <a:noFill/>
        </p:spPr>
        <p:txBody>
          <a:bodyPr wrap="square" rtlCol="0">
            <a:spAutoFit/>
          </a:bodyPr>
          <a:lstStyle/>
          <a:p>
            <a:r>
              <a:rPr lang="en-US" sz="1000" baseline="30000"/>
              <a:t>1</a:t>
            </a:r>
            <a:r>
              <a:rPr lang="en-US" sz="1000"/>
              <a:t>Tauscher, J.-P., Witt, A., Bosse, S., Schottky, F. W., </a:t>
            </a:r>
            <a:r>
              <a:rPr lang="en-US" sz="1000" err="1"/>
              <a:t>Grogorick</a:t>
            </a:r>
            <a:r>
              <a:rPr lang="en-US" sz="1000"/>
              <a:t>, S., Castillo, S., &amp; </a:t>
            </a:r>
            <a:r>
              <a:rPr lang="en-US" sz="1000" err="1"/>
              <a:t>Magnor</a:t>
            </a:r>
            <a:r>
              <a:rPr lang="en-US" sz="1000"/>
              <a:t>, M. (2020). Exploring neural and peripheral physiological correlates of simulator sickness. </a:t>
            </a:r>
            <a:r>
              <a:rPr lang="en-US" sz="1000" i="1"/>
              <a:t>Computer Animation and Virtual Worlds</a:t>
            </a:r>
            <a:r>
              <a:rPr lang="en-US" sz="1000"/>
              <a:t>, </a:t>
            </a:r>
            <a:r>
              <a:rPr lang="en-US" sz="1000" i="1"/>
              <a:t>31</a:t>
            </a:r>
            <a:r>
              <a:rPr lang="en-US" sz="1000"/>
              <a:t>(4–5), e1953.</a:t>
            </a:r>
          </a:p>
          <a:p>
            <a:r>
              <a:rPr lang="en-CA" sz="1000" baseline="30000">
                <a:effectLst/>
              </a:rPr>
              <a:t>2</a:t>
            </a:r>
            <a:r>
              <a:rPr lang="en-CA" sz="1000">
                <a:effectLst/>
              </a:rPr>
              <a:t>Dennison, M. S., Wisti, A. Z., &amp; </a:t>
            </a:r>
            <a:r>
              <a:rPr lang="en-CA" sz="1000" err="1">
                <a:effectLst/>
              </a:rPr>
              <a:t>D’Zmura</a:t>
            </a:r>
            <a:r>
              <a:rPr lang="en-CA" sz="1000">
                <a:effectLst/>
              </a:rPr>
              <a:t>, M. (2016). Use of physiological signals to predict cybersickness. </a:t>
            </a:r>
            <a:r>
              <a:rPr lang="en-CA" sz="1000" i="1">
                <a:effectLst/>
              </a:rPr>
              <a:t>Displays</a:t>
            </a:r>
            <a:r>
              <a:rPr lang="en-CA" sz="1000">
                <a:effectLst/>
              </a:rPr>
              <a:t>, </a:t>
            </a:r>
            <a:r>
              <a:rPr lang="en-CA" sz="1000" i="1">
                <a:effectLst/>
              </a:rPr>
              <a:t>44</a:t>
            </a:r>
            <a:r>
              <a:rPr lang="en-CA" sz="1000">
                <a:effectLst/>
              </a:rPr>
              <a:t>, 42–52.</a:t>
            </a:r>
          </a:p>
          <a:p>
            <a:r>
              <a:rPr lang="en-CA" sz="1000" baseline="30000">
                <a:effectLst/>
              </a:rPr>
              <a:t>3</a:t>
            </a:r>
            <a:r>
              <a:rPr lang="en-CA" sz="1000">
                <a:effectLst/>
              </a:rPr>
              <a:t>Hu, S., Grant, W. F., Stern, R. M., &amp; Koch, K. L. (1991). Motion sickness severity and physiological correlates during repeated exposures to a rotating optokinetic drum. </a:t>
            </a:r>
            <a:r>
              <a:rPr lang="en-CA" sz="1000" i="1">
                <a:effectLst/>
              </a:rPr>
              <a:t>Aviation, Space, and Environmental Medicine</a:t>
            </a:r>
            <a:r>
              <a:rPr lang="en-CA" sz="1000">
                <a:effectLst/>
              </a:rPr>
              <a:t>, </a:t>
            </a:r>
            <a:r>
              <a:rPr lang="en-CA" sz="1000" i="1">
                <a:effectLst/>
              </a:rPr>
              <a:t>62</a:t>
            </a:r>
            <a:r>
              <a:rPr lang="en-CA" sz="1000">
                <a:effectLst/>
              </a:rPr>
              <a:t>(4), 308–314.</a:t>
            </a:r>
            <a:r>
              <a:rPr lang="en-US" sz="1000"/>
              <a:t> </a:t>
            </a:r>
            <a:endParaRPr kumimoji="0" lang="en-CA" sz="1000" b="0" i="0" u="none" strike="noStrike" kern="1200" cap="none" spc="0" normalizeH="0" baseline="0" noProof="0">
              <a:ln>
                <a:noFill/>
              </a:ln>
              <a:solidFill>
                <a:prstClr val="black"/>
              </a:solidFill>
              <a:effectLst/>
              <a:uLnTx/>
              <a:uFillTx/>
            </a:endParaRPr>
          </a:p>
        </p:txBody>
      </p:sp>
      <p:sp>
        <p:nvSpPr>
          <p:cNvPr id="10" name="Freeform 23">
            <a:extLst>
              <a:ext uri="{FF2B5EF4-FFF2-40B4-BE49-F238E27FC236}">
                <a16:creationId xmlns:a16="http://schemas.microsoft.com/office/drawing/2014/main" id="{FA5315E9-BE08-4E72-BC6A-2913BD7F2892}"/>
              </a:ext>
            </a:extLst>
          </p:cNvPr>
          <p:cNvSpPr/>
          <p:nvPr/>
        </p:nvSpPr>
        <p:spPr>
          <a:xfrm>
            <a:off x="4874281" y="3597475"/>
            <a:ext cx="1828345" cy="45703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de-DE" sz="2000">
                <a:solidFill>
                  <a:srgbClr val="FFFFFF"/>
                </a:solidFill>
                <a:cs typeface="Calibri Light"/>
              </a:rPr>
              <a:t>Physiology</a:t>
            </a:r>
            <a:r>
              <a:rPr lang="de-DE" sz="2000" baseline="30000">
                <a:solidFill>
                  <a:srgbClr val="FFFFFF"/>
                </a:solidFill>
                <a:cs typeface="Calibri Light"/>
              </a:rPr>
              <a:t>1,2,3</a:t>
            </a:r>
            <a:endParaRPr lang="de-DE" sz="2000">
              <a:solidFill>
                <a:srgbClr val="FFFFFF"/>
              </a:solidFill>
              <a:cs typeface="Calibri Light"/>
            </a:endParaRPr>
          </a:p>
        </p:txBody>
      </p:sp>
      <p:pic>
        <p:nvPicPr>
          <p:cNvPr id="11" name="Picture 6">
            <a:extLst>
              <a:ext uri="{FF2B5EF4-FFF2-40B4-BE49-F238E27FC236}">
                <a16:creationId xmlns:a16="http://schemas.microsoft.com/office/drawing/2014/main" id="{1887ED25-20C7-4A33-AF6F-A7DAFFA53F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362123" y="2591293"/>
            <a:ext cx="852660" cy="85266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49">
            <a:extLst>
              <a:ext uri="{FF2B5EF4-FFF2-40B4-BE49-F238E27FC236}">
                <a16:creationId xmlns:a16="http://schemas.microsoft.com/office/drawing/2014/main" id="{C25BF946-D8FB-4EC7-817C-4FFC8651FCE7}"/>
              </a:ext>
            </a:extLst>
          </p:cNvPr>
          <p:cNvSpPr/>
          <p:nvPr/>
        </p:nvSpPr>
        <p:spPr>
          <a:xfrm>
            <a:off x="7244662" y="2366100"/>
            <a:ext cx="4388712" cy="1916732"/>
          </a:xfrm>
          <a:custGeom>
            <a:avLst/>
            <a:gdLst>
              <a:gd name="connsiteX0" fmla="*/ 0 w 2835752"/>
              <a:gd name="connsiteY0" fmla="*/ 0 h 734974"/>
              <a:gd name="connsiteX1" fmla="*/ 2835752 w 2835752"/>
              <a:gd name="connsiteY1" fmla="*/ 0 h 734974"/>
              <a:gd name="connsiteX2" fmla="*/ 2835752 w 2835752"/>
              <a:gd name="connsiteY2" fmla="*/ 734974 h 734974"/>
              <a:gd name="connsiteX3" fmla="*/ 0 w 2835752"/>
              <a:gd name="connsiteY3" fmla="*/ 734974 h 734974"/>
              <a:gd name="connsiteX4" fmla="*/ 0 w 2835752"/>
              <a:gd name="connsiteY4" fmla="*/ 0 h 734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52" h="734974">
                <a:moveTo>
                  <a:pt x="0" y="0"/>
                </a:moveTo>
                <a:lnTo>
                  <a:pt x="2835752" y="0"/>
                </a:lnTo>
                <a:lnTo>
                  <a:pt x="2835752" y="734974"/>
                </a:lnTo>
                <a:lnTo>
                  <a:pt x="0" y="7349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defTabSz="1422400">
              <a:lnSpc>
                <a:spcPct val="90000"/>
              </a:lnSpc>
              <a:spcBef>
                <a:spcPct val="0"/>
              </a:spcBef>
              <a:spcAft>
                <a:spcPct val="35000"/>
              </a:spcAft>
            </a:pPr>
            <a:r>
              <a:rPr lang="en-US" sz="2000">
                <a:solidFill>
                  <a:schemeClr val="accent4">
                    <a:lumMod val="10000"/>
                  </a:schemeClr>
                </a:solidFill>
                <a:cs typeface="Segoe UI" panose="020B0502040204020203" pitchFamily="34" charset="0"/>
              </a:rPr>
              <a:t>Gastric activity (EGG)</a:t>
            </a:r>
          </a:p>
          <a:p>
            <a:pPr defTabSz="1422400">
              <a:lnSpc>
                <a:spcPct val="90000"/>
              </a:lnSpc>
              <a:spcBef>
                <a:spcPct val="0"/>
              </a:spcBef>
              <a:spcAft>
                <a:spcPct val="35000"/>
              </a:spcAft>
            </a:pPr>
            <a:r>
              <a:rPr lang="en-US" sz="2000">
                <a:solidFill>
                  <a:schemeClr val="accent4">
                    <a:lumMod val="10000"/>
                  </a:schemeClr>
                </a:solidFill>
                <a:cs typeface="Segoe UI" panose="020B0502040204020203" pitchFamily="34" charset="0"/>
              </a:rPr>
              <a:t>Heart Rate &amp; HR variability (ECG)</a:t>
            </a:r>
          </a:p>
          <a:p>
            <a:pPr defTabSz="1422400">
              <a:lnSpc>
                <a:spcPct val="90000"/>
              </a:lnSpc>
              <a:spcBef>
                <a:spcPct val="0"/>
              </a:spcBef>
              <a:spcAft>
                <a:spcPct val="35000"/>
              </a:spcAft>
            </a:pPr>
            <a:r>
              <a:rPr lang="en-US" sz="2000">
                <a:solidFill>
                  <a:schemeClr val="accent4">
                    <a:lumMod val="10000"/>
                  </a:schemeClr>
                </a:solidFill>
                <a:cs typeface="Segoe UI" panose="020B0502040204020203" pitchFamily="34" charset="0"/>
              </a:rPr>
              <a:t>Sweating response (EDA)</a:t>
            </a:r>
          </a:p>
          <a:p>
            <a:pPr defTabSz="1422400">
              <a:lnSpc>
                <a:spcPct val="90000"/>
              </a:lnSpc>
              <a:spcBef>
                <a:spcPct val="0"/>
              </a:spcBef>
              <a:spcAft>
                <a:spcPct val="35000"/>
              </a:spcAft>
            </a:pPr>
            <a:r>
              <a:rPr lang="en-US" sz="2000">
                <a:solidFill>
                  <a:schemeClr val="accent4">
                    <a:lumMod val="10000"/>
                  </a:schemeClr>
                </a:solidFill>
                <a:cs typeface="Segoe UI" panose="020B0502040204020203" pitchFamily="34" charset="0"/>
              </a:rPr>
              <a:t>Breathing rate</a:t>
            </a:r>
          </a:p>
          <a:p>
            <a:pPr defTabSz="1422400">
              <a:lnSpc>
                <a:spcPct val="90000"/>
              </a:lnSpc>
              <a:spcBef>
                <a:spcPct val="0"/>
              </a:spcBef>
              <a:spcAft>
                <a:spcPct val="35000"/>
              </a:spcAft>
            </a:pPr>
            <a:r>
              <a:rPr lang="en-US" sz="2000">
                <a:solidFill>
                  <a:schemeClr val="accent4">
                    <a:lumMod val="10000"/>
                  </a:schemeClr>
                </a:solidFill>
                <a:cs typeface="Segoe UI" panose="020B0502040204020203" pitchFamily="34" charset="0"/>
              </a:rPr>
              <a:t>Body temperature</a:t>
            </a:r>
          </a:p>
        </p:txBody>
      </p:sp>
      <p:cxnSp>
        <p:nvCxnSpPr>
          <p:cNvPr id="15" name="Straight Connector 14"/>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896E948-040D-0F5A-581D-27171A908FA6}"/>
              </a:ext>
            </a:extLst>
          </p:cNvPr>
          <p:cNvSpPr txBox="1">
            <a:spLocks/>
          </p:cNvSpPr>
          <p:nvPr/>
        </p:nvSpPr>
        <p:spPr>
          <a:xfrm>
            <a:off x="1106423" y="963613"/>
            <a:ext cx="3002721"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solidFill>
                  <a:srgbClr val="2F5496"/>
                </a:solidFill>
                <a:latin typeface="+mn-lt"/>
                <a:cs typeface="Calibri Light"/>
              </a:rPr>
              <a:t>Measures</a:t>
            </a:r>
            <a:endParaRPr lang="en-US" dirty="0">
              <a:solidFill>
                <a:srgbClr val="2F5496"/>
              </a:solidFill>
              <a:latin typeface="+mn-lt"/>
            </a:endParaRPr>
          </a:p>
        </p:txBody>
      </p:sp>
      <p:sp>
        <p:nvSpPr>
          <p:cNvPr id="4" name="Title 1">
            <a:extLst>
              <a:ext uri="{FF2B5EF4-FFF2-40B4-BE49-F238E27FC236}">
                <a16:creationId xmlns:a16="http://schemas.microsoft.com/office/drawing/2014/main" id="{9737E30B-A3C8-160C-B2EF-0AD3D2F34808}"/>
              </a:ext>
            </a:extLst>
          </p:cNvPr>
          <p:cNvSpPr txBox="1">
            <a:spLocks/>
          </p:cNvSpPr>
          <p:nvPr/>
        </p:nvSpPr>
        <p:spPr>
          <a:xfrm>
            <a:off x="2345741" y="0"/>
            <a:ext cx="74168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a:ea typeface="Calibri"/>
                <a:cs typeface="Calibri"/>
              </a:rPr>
              <a:t>Measuring Cybersickness</a:t>
            </a:r>
          </a:p>
        </p:txBody>
      </p:sp>
    </p:spTree>
    <p:extLst>
      <p:ext uri="{BB962C8B-B14F-4D97-AF65-F5344CB8AC3E}">
        <p14:creationId xmlns:p14="http://schemas.microsoft.com/office/powerpoint/2010/main" val="254218245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6">
            <a:extLst>
              <a:ext uri="{FF2B5EF4-FFF2-40B4-BE49-F238E27FC236}">
                <a16:creationId xmlns:a16="http://schemas.microsoft.com/office/drawing/2014/main" id="{72FE8171-9F2A-47D0-B7CD-A61A1AEB58B4}"/>
              </a:ext>
            </a:extLst>
          </p:cNvPr>
          <p:cNvPicPr>
            <a:picLocks noChangeAspect="1"/>
          </p:cNvPicPr>
          <p:nvPr/>
        </p:nvPicPr>
        <p:blipFill>
          <a:blip r:embed="rId3" cstate="print">
            <a:extLst>
              <a:ext uri="{28A0092B-C50C-407E-A947-70E740481C1C}">
                <a14:useLocalDpi xmlns:a14="http://schemas.microsoft.com/office/drawing/2010/main" val="0"/>
              </a:ext>
            </a:extLst>
          </a:blip>
          <a:srcRect t="733" b="733"/>
          <a:stretch/>
        </p:blipFill>
        <p:spPr>
          <a:xfrm>
            <a:off x="-1" y="0"/>
            <a:ext cx="4637246" cy="6858000"/>
          </a:xfrm>
          <a:prstGeom prst="rect">
            <a:avLst/>
          </a:prstGeom>
        </p:spPr>
      </p:pic>
      <p:sp>
        <p:nvSpPr>
          <p:cNvPr id="12" name="TextBox 11">
            <a:extLst>
              <a:ext uri="{FF2B5EF4-FFF2-40B4-BE49-F238E27FC236}">
                <a16:creationId xmlns:a16="http://schemas.microsoft.com/office/drawing/2014/main" id="{DF5BBBCF-08A2-4565-BB98-E4C74E608B33}"/>
              </a:ext>
            </a:extLst>
          </p:cNvPr>
          <p:cNvSpPr txBox="1"/>
          <p:nvPr/>
        </p:nvSpPr>
        <p:spPr>
          <a:xfrm>
            <a:off x="1794" y="6657945"/>
            <a:ext cx="4635451"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prstClr val="white"/>
                </a:solidFill>
                <a:effectLst/>
                <a:uLnTx/>
                <a:uFillTx/>
                <a:latin typeface="Calibri"/>
                <a:ea typeface="+mn-ea"/>
                <a:cs typeface="+mn-cs"/>
              </a:rPr>
              <a:t>Photo by </a:t>
            </a:r>
            <a:r>
              <a:rPr kumimoji="0" lang="fi-FI" sz="700" b="0" i="0" u="none" strike="noStrike" kern="1200" cap="none" spc="0" normalizeH="0" baseline="0" noProof="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xmlns="" val="tx"/>
                    </a:ext>
                  </a:extLst>
                </a:hlinkClick>
              </a:rPr>
              <a:t>Zoltan Tasi</a:t>
            </a:r>
            <a:r>
              <a:rPr kumimoji="0" lang="fi-FI" sz="700" b="0" i="0" u="none" strike="noStrike" kern="1200" cap="none" spc="0" normalizeH="0" baseline="0" noProof="0">
                <a:ln>
                  <a:noFill/>
                </a:ln>
                <a:solidFill>
                  <a:prstClr val="white"/>
                </a:solidFill>
                <a:effectLst/>
                <a:uLnTx/>
                <a:uFillTx/>
                <a:latin typeface="Calibri"/>
                <a:ea typeface="+mn-ea"/>
                <a:cs typeface="+mn-cs"/>
              </a:rPr>
              <a:t> on </a:t>
            </a:r>
            <a:r>
              <a:rPr kumimoji="0" lang="fi-FI" sz="700" b="0" i="0" u="none" strike="noStrike" kern="1200" cap="none" spc="0" normalizeH="0" baseline="0" noProof="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xmlns="" val="tx"/>
                    </a:ext>
                  </a:extLst>
                </a:hlinkClick>
              </a:rPr>
              <a:t>Unsplash</a:t>
            </a:r>
            <a:r>
              <a:rPr kumimoji="0" lang="fi-FI" sz="700" b="0" i="0" u="none" strike="noStrike" kern="1200" cap="none" spc="0" normalizeH="0" baseline="0" noProof="0">
                <a:ln>
                  <a:noFill/>
                </a:ln>
                <a:solidFill>
                  <a:prstClr val="white"/>
                </a:solidFill>
                <a:effectLst/>
                <a:uLnTx/>
                <a:uFillTx/>
                <a:latin typeface="Calibri"/>
                <a:ea typeface="+mn-ea"/>
                <a:cs typeface="+mn-cs"/>
              </a:rPr>
              <a:t> </a:t>
            </a:r>
            <a:endParaRPr kumimoji="0" lang="en-CA" sz="7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E3B03EFB-AE99-4C21-9903-ED5220885239}"/>
              </a:ext>
            </a:extLst>
          </p:cNvPr>
          <p:cNvSpPr txBox="1"/>
          <p:nvPr/>
        </p:nvSpPr>
        <p:spPr>
          <a:xfrm>
            <a:off x="591671" y="3182428"/>
            <a:ext cx="3420931"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Solutions</a:t>
            </a:r>
          </a:p>
        </p:txBody>
      </p:sp>
      <p:sp>
        <p:nvSpPr>
          <p:cNvPr id="10" name="Title 1">
            <a:extLst>
              <a:ext uri="{FF2B5EF4-FFF2-40B4-BE49-F238E27FC236}">
                <a16:creationId xmlns:a16="http://schemas.microsoft.com/office/drawing/2014/main" id="{0172C7AC-FDD0-4608-95D9-6B8D11D5E931}"/>
              </a:ext>
            </a:extLst>
          </p:cNvPr>
          <p:cNvSpPr txBox="1">
            <a:spLocks/>
          </p:cNvSpPr>
          <p:nvPr/>
        </p:nvSpPr>
        <p:spPr>
          <a:xfrm>
            <a:off x="4769994" y="2547463"/>
            <a:ext cx="7069717" cy="185470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4F81BD"/>
                </a:solidFill>
                <a:effectLst/>
                <a:uLnTx/>
                <a:uFillTx/>
                <a:latin typeface="Calibri"/>
                <a:ea typeface="+mj-ea"/>
                <a:cs typeface="+mj-cs"/>
              </a:rPr>
              <a:t>Countermeasures against </a:t>
            </a:r>
            <a:r>
              <a:rPr lang="en-US" sz="4800" b="1">
                <a:solidFill>
                  <a:prstClr val="white"/>
                </a:solidFill>
                <a:latin typeface="Calibri"/>
              </a:rPr>
              <a:t>Cybersickness</a:t>
            </a:r>
            <a:endParaRPr kumimoji="0" lang="en-US" sz="4800" b="1" i="0" u="none" strike="noStrike" kern="1200" cap="none" spc="0" normalizeH="0" baseline="0" noProof="0">
              <a:ln>
                <a:noFill/>
              </a:ln>
              <a:solidFill>
                <a:prstClr val="white"/>
              </a:solidFill>
              <a:effectLst/>
              <a:uLnTx/>
              <a:uFillTx/>
              <a:latin typeface="Calibri"/>
              <a:ea typeface="+mj-ea"/>
              <a:cs typeface="+mj-cs"/>
            </a:endParaRPr>
          </a:p>
        </p:txBody>
      </p:sp>
      <p:pic>
        <p:nvPicPr>
          <p:cNvPr id="2" name="Picture 1">
            <a:extLst>
              <a:ext uri="{FF2B5EF4-FFF2-40B4-BE49-F238E27FC236}">
                <a16:creationId xmlns:a16="http://schemas.microsoft.com/office/drawing/2014/main" id="{D457CA81-E7B9-F385-121A-25357F4CBFDE}"/>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7919103" y="1775966"/>
            <a:ext cx="771497" cy="771497"/>
          </a:xfrm>
          <a:prstGeom prst="rect">
            <a:avLst/>
          </a:prstGeom>
        </p:spPr>
      </p:pic>
    </p:spTree>
    <p:extLst>
      <p:ext uri="{BB962C8B-B14F-4D97-AF65-F5344CB8AC3E}">
        <p14:creationId xmlns:p14="http://schemas.microsoft.com/office/powerpoint/2010/main" val="34677199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320041" y="963613"/>
            <a:ext cx="3721606" cy="4930775"/>
          </a:xfrm>
        </p:spPr>
        <p:txBody>
          <a:bodyPr vert="horz" lIns="91440" tIns="45720" rIns="91440" bIns="45720" rtlCol="0">
            <a:normAutofit/>
          </a:bodyPr>
          <a:lstStyle/>
          <a:p>
            <a:pPr algn="r"/>
            <a:r>
              <a:rPr lang="en-US" sz="3600" dirty="0">
                <a:solidFill>
                  <a:srgbClr val="2F5496"/>
                </a:solidFill>
                <a:latin typeface="Calibri" panose="020F0502020204030204" pitchFamily="34" charset="0"/>
                <a:ea typeface="Calibri" panose="020F0502020204030204" pitchFamily="34" charset="0"/>
                <a:cs typeface="Calibri" panose="020F0502020204030204" pitchFamily="34" charset="0"/>
              </a:rPr>
              <a:t>Countermeasures</a:t>
            </a:r>
          </a:p>
        </p:txBody>
      </p:sp>
      <p:cxnSp>
        <p:nvCxnSpPr>
          <p:cNvPr id="31" name="Straight Connector 30"/>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panose="020F0502020204030204" pitchFamily="34" charset="0"/>
                <a:ea typeface="Calibri" panose="020F0502020204030204" pitchFamily="34" charset="0"/>
                <a:cs typeface="Calibri" panose="020F0502020204030204" pitchFamily="34" charset="0"/>
              </a:rPr>
              <a:t>Reducing Cybersickness</a:t>
            </a:r>
          </a:p>
        </p:txBody>
      </p:sp>
      <p:sp>
        <p:nvSpPr>
          <p:cNvPr id="11" name="TextBox 10">
            <a:extLst>
              <a:ext uri="{FF2B5EF4-FFF2-40B4-BE49-F238E27FC236}">
                <a16:creationId xmlns:a16="http://schemas.microsoft.com/office/drawing/2014/main" id="{7724B07E-9FF2-A5DB-B650-693146C51877}"/>
              </a:ext>
            </a:extLst>
          </p:cNvPr>
          <p:cNvSpPr txBox="1"/>
          <p:nvPr/>
        </p:nvSpPr>
        <p:spPr>
          <a:xfrm>
            <a:off x="5183306" y="2911416"/>
            <a:ext cx="2589095"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Pharmacological</a:t>
            </a:r>
          </a:p>
        </p:txBody>
      </p:sp>
      <p:sp>
        <p:nvSpPr>
          <p:cNvPr id="12" name="TextBox 11">
            <a:extLst>
              <a:ext uri="{FF2B5EF4-FFF2-40B4-BE49-F238E27FC236}">
                <a16:creationId xmlns:a16="http://schemas.microsoft.com/office/drawing/2014/main" id="{D9558A0C-2C23-8278-341C-1CF9F78302E8}"/>
              </a:ext>
            </a:extLst>
          </p:cNvPr>
          <p:cNvSpPr txBox="1"/>
          <p:nvPr/>
        </p:nvSpPr>
        <p:spPr>
          <a:xfrm>
            <a:off x="8369300" y="2911416"/>
            <a:ext cx="2589095"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Non-pharmacological</a:t>
            </a:r>
          </a:p>
        </p:txBody>
      </p:sp>
      <p:sp>
        <p:nvSpPr>
          <p:cNvPr id="14" name="TextBox 13">
            <a:extLst>
              <a:ext uri="{FF2B5EF4-FFF2-40B4-BE49-F238E27FC236}">
                <a16:creationId xmlns:a16="http://schemas.microsoft.com/office/drawing/2014/main" id="{96317ACB-6438-86AF-C95B-C1E41FAA25ED}"/>
              </a:ext>
            </a:extLst>
          </p:cNvPr>
          <p:cNvSpPr txBox="1"/>
          <p:nvPr/>
        </p:nvSpPr>
        <p:spPr>
          <a:xfrm>
            <a:off x="6770806" y="2029525"/>
            <a:ext cx="2589095" cy="424732"/>
          </a:xfrm>
          <a:prstGeom prst="rect">
            <a:avLst/>
          </a:prstGeom>
          <a:solidFill>
            <a:srgbClr val="1F4E79"/>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Method</a:t>
            </a:r>
          </a:p>
        </p:txBody>
      </p:sp>
      <p:cxnSp>
        <p:nvCxnSpPr>
          <p:cNvPr id="33" name="Connector: Elbow 32">
            <a:extLst>
              <a:ext uri="{FF2B5EF4-FFF2-40B4-BE49-F238E27FC236}">
                <a16:creationId xmlns:a16="http://schemas.microsoft.com/office/drawing/2014/main" id="{ECA418F3-AC0D-33D1-D6E7-59190ADE43D9}"/>
              </a:ext>
            </a:extLst>
          </p:cNvPr>
          <p:cNvCxnSpPr>
            <a:cxnSpLocks/>
            <a:stCxn id="14" idx="2"/>
            <a:endCxn id="11" idx="0"/>
          </p:cNvCxnSpPr>
          <p:nvPr/>
        </p:nvCxnSpPr>
        <p:spPr>
          <a:xfrm rot="5400000">
            <a:off x="7043025" y="1889086"/>
            <a:ext cx="457159" cy="1587500"/>
          </a:xfrm>
          <a:prstGeom prst="bentConnector3">
            <a:avLst/>
          </a:prstGeom>
        </p:spPr>
        <p:style>
          <a:lnRef idx="1">
            <a:schemeClr val="dk1"/>
          </a:lnRef>
          <a:fillRef idx="0">
            <a:schemeClr val="dk1"/>
          </a:fillRef>
          <a:effectRef idx="0">
            <a:schemeClr val="dk1"/>
          </a:effectRef>
          <a:fontRef idx="minor">
            <a:schemeClr val="tx1"/>
          </a:fontRef>
        </p:style>
      </p:cxnSp>
      <p:cxnSp>
        <p:nvCxnSpPr>
          <p:cNvPr id="40" name="Connector: Elbow 39">
            <a:extLst>
              <a:ext uri="{FF2B5EF4-FFF2-40B4-BE49-F238E27FC236}">
                <a16:creationId xmlns:a16="http://schemas.microsoft.com/office/drawing/2014/main" id="{E851EF20-89BB-7564-479A-5A5EBE5585D8}"/>
              </a:ext>
            </a:extLst>
          </p:cNvPr>
          <p:cNvCxnSpPr>
            <a:cxnSpLocks/>
            <a:stCxn id="14" idx="2"/>
            <a:endCxn id="12" idx="0"/>
          </p:cNvCxnSpPr>
          <p:nvPr/>
        </p:nvCxnSpPr>
        <p:spPr>
          <a:xfrm rot="16200000" flipH="1">
            <a:off x="8636022" y="1883589"/>
            <a:ext cx="457159" cy="1598494"/>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4341D2A9-BC35-0130-E709-ED54108EEFCC}"/>
              </a:ext>
            </a:extLst>
          </p:cNvPr>
          <p:cNvSpPr txBox="1"/>
          <p:nvPr/>
        </p:nvSpPr>
        <p:spPr>
          <a:xfrm>
            <a:off x="9094906" y="4244651"/>
            <a:ext cx="2589095"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err="1">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behavioural</a:t>
            </a:r>
            <a:endParaRPr kumimoji="0" lang="en-US" sz="20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743B1B5A-928C-6272-6EA3-8CB40DA65F1F}"/>
              </a:ext>
            </a:extLst>
          </p:cNvPr>
          <p:cNvSpPr txBox="1"/>
          <p:nvPr/>
        </p:nvSpPr>
        <p:spPr>
          <a:xfrm>
            <a:off x="9086877" y="4982480"/>
            <a:ext cx="2589095"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lang="en-US" sz="200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situational</a:t>
            </a:r>
            <a:endParaRPr kumimoji="0" lang="en-US" sz="20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0603ACC2-39DA-D323-B5FD-76168145C6F5}"/>
              </a:ext>
            </a:extLst>
          </p:cNvPr>
          <p:cNvSpPr txBox="1"/>
          <p:nvPr/>
        </p:nvSpPr>
        <p:spPr>
          <a:xfrm>
            <a:off x="9094906" y="3553241"/>
            <a:ext cx="2589095"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technological</a:t>
            </a:r>
          </a:p>
        </p:txBody>
      </p:sp>
      <p:grpSp>
        <p:nvGrpSpPr>
          <p:cNvPr id="4" name="Group 3">
            <a:extLst>
              <a:ext uri="{FF2B5EF4-FFF2-40B4-BE49-F238E27FC236}">
                <a16:creationId xmlns:a16="http://schemas.microsoft.com/office/drawing/2014/main" id="{0BCF2BB5-3939-7967-E1AE-AB8A9AA450F4}"/>
              </a:ext>
            </a:extLst>
          </p:cNvPr>
          <p:cNvGrpSpPr/>
          <p:nvPr/>
        </p:nvGrpSpPr>
        <p:grpSpPr>
          <a:xfrm>
            <a:off x="8150355" y="3106587"/>
            <a:ext cx="947882" cy="2139533"/>
            <a:chOff x="7930735" y="3096083"/>
            <a:chExt cx="947882" cy="2139533"/>
          </a:xfrm>
        </p:grpSpPr>
        <p:cxnSp>
          <p:nvCxnSpPr>
            <p:cNvPr id="50" name="Connector: Elbow 49">
              <a:extLst>
                <a:ext uri="{FF2B5EF4-FFF2-40B4-BE49-F238E27FC236}">
                  <a16:creationId xmlns:a16="http://schemas.microsoft.com/office/drawing/2014/main" id="{9662A94B-9FC4-1E35-B274-D930B048C116}"/>
                </a:ext>
              </a:extLst>
            </p:cNvPr>
            <p:cNvCxnSpPr>
              <a:cxnSpLocks/>
            </p:cNvCxnSpPr>
            <p:nvPr/>
          </p:nvCxnSpPr>
          <p:spPr>
            <a:xfrm rot="10800000">
              <a:off x="7930735" y="3737907"/>
              <a:ext cx="933866" cy="1497709"/>
            </a:xfrm>
            <a:prstGeom prst="bentConnector2">
              <a:avLst/>
            </a:prstGeom>
          </p:spPr>
          <p:style>
            <a:lnRef idx="1">
              <a:schemeClr val="dk1"/>
            </a:lnRef>
            <a:fillRef idx="0">
              <a:schemeClr val="dk1"/>
            </a:fillRef>
            <a:effectRef idx="0">
              <a:schemeClr val="dk1"/>
            </a:effectRef>
            <a:fontRef idx="minor">
              <a:schemeClr val="tx1"/>
            </a:fontRef>
          </p:style>
        </p:cxnSp>
        <p:grpSp>
          <p:nvGrpSpPr>
            <p:cNvPr id="3" name="Group 2">
              <a:extLst>
                <a:ext uri="{FF2B5EF4-FFF2-40B4-BE49-F238E27FC236}">
                  <a16:creationId xmlns:a16="http://schemas.microsoft.com/office/drawing/2014/main" id="{922D1626-4BA6-75F8-A058-6852F637B2FA}"/>
                </a:ext>
              </a:extLst>
            </p:cNvPr>
            <p:cNvGrpSpPr/>
            <p:nvPr/>
          </p:nvGrpSpPr>
          <p:grpSpPr>
            <a:xfrm>
              <a:off x="8153011" y="3096083"/>
              <a:ext cx="725606" cy="1333235"/>
              <a:chOff x="8153011" y="3096083"/>
              <a:chExt cx="725606" cy="1333235"/>
            </a:xfrm>
          </p:grpSpPr>
          <p:cxnSp>
            <p:nvCxnSpPr>
              <p:cNvPr id="46" name="Connector: Elbow 45">
                <a:extLst>
                  <a:ext uri="{FF2B5EF4-FFF2-40B4-BE49-F238E27FC236}">
                    <a16:creationId xmlns:a16="http://schemas.microsoft.com/office/drawing/2014/main" id="{E9299A53-EFDD-CC9C-56A1-3D8B08CFF42B}"/>
                  </a:ext>
                </a:extLst>
              </p:cNvPr>
              <p:cNvCxnSpPr>
                <a:cxnSpLocks/>
              </p:cNvCxnSpPr>
              <p:nvPr/>
            </p:nvCxnSpPr>
            <p:spPr>
              <a:xfrm rot="10800000">
                <a:off x="8153011" y="3096083"/>
                <a:ext cx="725606" cy="1333235"/>
              </a:xfrm>
              <a:prstGeom prst="bentConnector3">
                <a:avLst>
                  <a:gd name="adj1" fmla="val 131505"/>
                </a:avLst>
              </a:prstGeom>
            </p:spPr>
            <p:style>
              <a:lnRef idx="1">
                <a:schemeClr val="dk1"/>
              </a:lnRef>
              <a:fillRef idx="0">
                <a:schemeClr val="dk1"/>
              </a:fillRef>
              <a:effectRef idx="0">
                <a:schemeClr val="dk1"/>
              </a:effectRef>
              <a:fontRef idx="minor">
                <a:schemeClr val="tx1"/>
              </a:fontRef>
            </p:style>
          </p:cxnSp>
          <p:cxnSp>
            <p:nvCxnSpPr>
              <p:cNvPr id="53" name="Connector: Elbow 52">
                <a:extLst>
                  <a:ext uri="{FF2B5EF4-FFF2-40B4-BE49-F238E27FC236}">
                    <a16:creationId xmlns:a16="http://schemas.microsoft.com/office/drawing/2014/main" id="{29014F5C-4D8F-4B05-DEF6-6AA7DFC919B8}"/>
                  </a:ext>
                </a:extLst>
              </p:cNvPr>
              <p:cNvCxnSpPr>
                <a:cxnSpLocks/>
              </p:cNvCxnSpPr>
              <p:nvPr/>
            </p:nvCxnSpPr>
            <p:spPr>
              <a:xfrm rot="10800000">
                <a:off x="8153011" y="3096083"/>
                <a:ext cx="725606" cy="641825"/>
              </a:xfrm>
              <a:prstGeom prst="bentConnector3">
                <a:avLst>
                  <a:gd name="adj1" fmla="val 131505"/>
                </a:avLst>
              </a:prstGeom>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11258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1" fill="hold" nodeType="afterEffect">
                                  <p:stCondLst>
                                    <p:cond delay="500"/>
                                  </p:stCondLst>
                                  <p:childTnLst>
                                    <p:set>
                                      <p:cBhvr>
                                        <p:cTn id="10" dur="1" fill="hold">
                                          <p:stCondLst>
                                            <p:cond delay="0"/>
                                          </p:stCondLst>
                                        </p:cTn>
                                        <p:tgtEl>
                                          <p:spTgt spid="33"/>
                                        </p:tgtEl>
                                        <p:attrNameLst>
                                          <p:attrName>style.visibility</p:attrName>
                                        </p:attrNameLst>
                                      </p:cBhvr>
                                      <p:to>
                                        <p:strVal val="visible"/>
                                      </p:to>
                                    </p:set>
                                    <p:animEffect transition="in" filter="wipe(up)">
                                      <p:cBhvr>
                                        <p:cTn id="11" dur="500"/>
                                        <p:tgtEl>
                                          <p:spTgt spid="33"/>
                                        </p:tgtEl>
                                      </p:cBhvr>
                                    </p:animEffect>
                                  </p:childTnLst>
                                </p:cTn>
                              </p:par>
                              <p:par>
                                <p:cTn id="12" presetID="22" presetClass="entr" presetSubtype="1" fill="hold" nodeType="withEffect">
                                  <p:stCondLst>
                                    <p:cond delay="500"/>
                                  </p:stCondLst>
                                  <p:childTnLst>
                                    <p:set>
                                      <p:cBhvr>
                                        <p:cTn id="13" dur="1" fill="hold">
                                          <p:stCondLst>
                                            <p:cond delay="0"/>
                                          </p:stCondLst>
                                        </p:cTn>
                                        <p:tgtEl>
                                          <p:spTgt spid="40"/>
                                        </p:tgtEl>
                                        <p:attrNameLst>
                                          <p:attrName>style.visibility</p:attrName>
                                        </p:attrNameLst>
                                      </p:cBhvr>
                                      <p:to>
                                        <p:strVal val="visible"/>
                                      </p:to>
                                    </p:set>
                                    <p:animEffect transition="in" filter="wipe(up)">
                                      <p:cBhvr>
                                        <p:cTn id="14" dur="500"/>
                                        <p:tgtEl>
                                          <p:spTgt spid="40"/>
                                        </p:tgtEl>
                                      </p:cBhvr>
                                    </p:animEffect>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par>
                          <p:cTn id="23" fill="hold">
                            <p:stCondLst>
                              <p:cond delay="2500"/>
                            </p:stCondLst>
                            <p:childTnLst>
                              <p:par>
                                <p:cTn id="24" presetID="22" presetClass="entr" presetSubtype="1"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500"/>
                                        <p:tgtEl>
                                          <p:spTgt spid="4"/>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left)">
                                      <p:cBhvr>
                                        <p:cTn id="33" dur="500"/>
                                        <p:tgtEl>
                                          <p:spTgt spid="4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left)">
                                      <p:cBhvr>
                                        <p:cTn id="3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43" grpId="0" animBg="1"/>
      <p:bldP spid="44" grpId="0" animBg="1"/>
      <p:bldP spid="4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1EE7-3EF8-49B3-82ED-D87D62144258}"/>
              </a:ext>
            </a:extLst>
          </p:cNvPr>
          <p:cNvSpPr>
            <a:spLocks noGrp="1"/>
          </p:cNvSpPr>
          <p:nvPr>
            <p:ph type="title" idx="4294967295"/>
          </p:nvPr>
        </p:nvSpPr>
        <p:spPr>
          <a:xfrm>
            <a:off x="228771" y="965832"/>
            <a:ext cx="3981019" cy="4930775"/>
          </a:xfrm>
        </p:spPr>
        <p:txBody>
          <a:bodyPr vert="horz" lIns="91440" tIns="45720" rIns="91440" bIns="45720" rtlCol="0">
            <a:normAutofit/>
          </a:bodyPr>
          <a:lstStyle/>
          <a:p>
            <a:pPr algn="r"/>
            <a:r>
              <a:rPr lang="en-US" sz="3600" dirty="0">
                <a:solidFill>
                  <a:srgbClr val="2F5496"/>
                </a:solidFill>
                <a:latin typeface="Calibri" panose="020F0502020204030204" pitchFamily="34" charset="0"/>
                <a:ea typeface="Calibri" panose="020F0502020204030204" pitchFamily="34" charset="0"/>
                <a:cs typeface="Calibri" panose="020F0502020204030204" pitchFamily="34" charset="0"/>
              </a:rPr>
              <a:t>Pharmacological Treatments</a:t>
            </a:r>
            <a:r>
              <a:rPr lang="en-US" sz="3600" baseline="30000" dirty="0">
                <a:solidFill>
                  <a:srgbClr val="2F5496"/>
                </a:solidFill>
                <a:latin typeface="Calibri" panose="020F0502020204030204" pitchFamily="34" charset="0"/>
                <a:ea typeface="Calibri" panose="020F0502020204030204" pitchFamily="34" charset="0"/>
                <a:cs typeface="Calibri" panose="020F0502020204030204" pitchFamily="34" charset="0"/>
              </a:rPr>
              <a:t>1,2,3</a:t>
            </a:r>
            <a:endParaRPr lang="en-US" sz="3600" dirty="0">
              <a:solidFill>
                <a:srgbClr val="2F549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1FC888B-6991-F42C-84BB-5FF4603E5523}"/>
              </a:ext>
            </a:extLst>
          </p:cNvPr>
          <p:cNvSpPr txBox="1"/>
          <p:nvPr/>
        </p:nvSpPr>
        <p:spPr>
          <a:xfrm>
            <a:off x="7471726" y="1542185"/>
            <a:ext cx="2800350"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ea typeface="+mn-ea"/>
                <a:cs typeface="Segoe UI" panose="020B0502040204020203" pitchFamily="34" charset="0"/>
              </a:rPr>
              <a:t>Cholinergic</a:t>
            </a:r>
            <a:endParaRPr kumimoji="0" lang="en-US" sz="600" b="0" i="0" u="none" strike="noStrike" kern="1200" cap="none" spc="0" normalizeH="0" baseline="0" noProof="0">
              <a:ln>
                <a:noFill/>
              </a:ln>
              <a:solidFill>
                <a:sysClr val="windowText" lastClr="000000"/>
              </a:solidFill>
              <a:effectLst/>
              <a:uLnTx/>
              <a:uFillTx/>
              <a:ea typeface="+mn-ea"/>
              <a:cs typeface="Segoe UI" panose="020B0502040204020203" pitchFamily="34" charset="0"/>
            </a:endParaRPr>
          </a:p>
        </p:txBody>
      </p:sp>
      <p:sp>
        <p:nvSpPr>
          <p:cNvPr id="4" name="TextBox 3">
            <a:extLst>
              <a:ext uri="{FF2B5EF4-FFF2-40B4-BE49-F238E27FC236}">
                <a16:creationId xmlns:a16="http://schemas.microsoft.com/office/drawing/2014/main" id="{58F6AE4B-89D6-D561-CE2E-C365B160B449}"/>
              </a:ext>
            </a:extLst>
          </p:cNvPr>
          <p:cNvSpPr txBox="1"/>
          <p:nvPr/>
        </p:nvSpPr>
        <p:spPr>
          <a:xfrm>
            <a:off x="7471726" y="5359871"/>
            <a:ext cx="2800350"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ea typeface="+mn-ea"/>
                <a:cs typeface="Segoe UI" panose="020B0502040204020203" pitchFamily="34" charset="0"/>
              </a:rPr>
              <a:t>Barbiturates</a:t>
            </a:r>
          </a:p>
        </p:txBody>
      </p:sp>
      <p:sp>
        <p:nvSpPr>
          <p:cNvPr id="5" name="TextBox 4">
            <a:extLst>
              <a:ext uri="{FF2B5EF4-FFF2-40B4-BE49-F238E27FC236}">
                <a16:creationId xmlns:a16="http://schemas.microsoft.com/office/drawing/2014/main" id="{EDB82EAE-5B9C-BED5-D01A-6EBEA4E29CC1}"/>
              </a:ext>
            </a:extLst>
          </p:cNvPr>
          <p:cNvSpPr txBox="1"/>
          <p:nvPr/>
        </p:nvSpPr>
        <p:spPr>
          <a:xfrm>
            <a:off x="7891345" y="2286860"/>
            <a:ext cx="2800350"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ea typeface="+mn-ea"/>
                <a:cs typeface="Segoe UI" panose="020B0502040204020203" pitchFamily="34" charset="0"/>
              </a:rPr>
              <a:t>Histaminergic</a:t>
            </a:r>
          </a:p>
        </p:txBody>
      </p:sp>
      <p:sp>
        <p:nvSpPr>
          <p:cNvPr id="6" name="TextBox 5">
            <a:extLst>
              <a:ext uri="{FF2B5EF4-FFF2-40B4-BE49-F238E27FC236}">
                <a16:creationId xmlns:a16="http://schemas.microsoft.com/office/drawing/2014/main" id="{C590B7F3-887D-E136-74DA-91CC3E8E2205}"/>
              </a:ext>
            </a:extLst>
          </p:cNvPr>
          <p:cNvSpPr txBox="1"/>
          <p:nvPr/>
        </p:nvSpPr>
        <p:spPr>
          <a:xfrm>
            <a:off x="7891344" y="4569054"/>
            <a:ext cx="3050975"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ea typeface="+mn-ea"/>
                <a:cs typeface="Segoe UI" panose="020B0502040204020203" pitchFamily="34" charset="0"/>
              </a:rPr>
              <a:t>Neurokinin-1 antagonists</a:t>
            </a:r>
          </a:p>
        </p:txBody>
      </p:sp>
      <p:sp>
        <p:nvSpPr>
          <p:cNvPr id="7" name="TextBox 6">
            <a:extLst>
              <a:ext uri="{FF2B5EF4-FFF2-40B4-BE49-F238E27FC236}">
                <a16:creationId xmlns:a16="http://schemas.microsoft.com/office/drawing/2014/main" id="{17AC53D6-DF75-FE07-E666-9BB332B1FE90}"/>
              </a:ext>
            </a:extLst>
          </p:cNvPr>
          <p:cNvSpPr txBox="1"/>
          <p:nvPr/>
        </p:nvSpPr>
        <p:spPr>
          <a:xfrm>
            <a:off x="8557011" y="3031432"/>
            <a:ext cx="2800350"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ea typeface="+mn-ea"/>
                <a:cs typeface="Segoe UI" panose="020B0502040204020203" pitchFamily="34" charset="0"/>
              </a:rPr>
              <a:t>Antipsychotics</a:t>
            </a:r>
          </a:p>
        </p:txBody>
      </p:sp>
      <p:sp>
        <p:nvSpPr>
          <p:cNvPr id="8" name="TextBox 7">
            <a:extLst>
              <a:ext uri="{FF2B5EF4-FFF2-40B4-BE49-F238E27FC236}">
                <a16:creationId xmlns:a16="http://schemas.microsoft.com/office/drawing/2014/main" id="{104D6D4E-88DA-015B-5F32-CA2AA7D5B9BF}"/>
              </a:ext>
            </a:extLst>
          </p:cNvPr>
          <p:cNvSpPr txBox="1"/>
          <p:nvPr/>
        </p:nvSpPr>
        <p:spPr>
          <a:xfrm>
            <a:off x="8557011" y="3789244"/>
            <a:ext cx="2800350" cy="369332"/>
          </a:xfrm>
          <a:prstGeom prst="rect">
            <a:avLst/>
          </a:prstGeom>
          <a:solidFill>
            <a:schemeClr val="tx2">
              <a:lumMod val="40000"/>
              <a:lumOff val="60000"/>
            </a:schemeClr>
          </a:solidFill>
          <a:ln>
            <a:noFill/>
          </a:ln>
        </p:spPr>
        <p:txBody>
          <a:bodyPr wrap="square" rtlCol="0">
            <a:spAutoFit/>
          </a:bodyP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ea typeface="+mn-ea"/>
                <a:cs typeface="Segoe UI" panose="020B0502040204020203" pitchFamily="34" charset="0"/>
              </a:rPr>
              <a:t>Benzodiazepines</a:t>
            </a:r>
          </a:p>
        </p:txBody>
      </p:sp>
      <p:pic>
        <p:nvPicPr>
          <p:cNvPr id="9" name="Picture 8">
            <a:extLst>
              <a:ext uri="{FF2B5EF4-FFF2-40B4-BE49-F238E27FC236}">
                <a16:creationId xmlns:a16="http://schemas.microsoft.com/office/drawing/2014/main" id="{896F46C6-33F3-C041-38DD-86C8B6A8A9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7186" y="2663092"/>
            <a:ext cx="1419943" cy="1419943"/>
          </a:xfrm>
          <a:prstGeom prst="rect">
            <a:avLst/>
          </a:prstGeom>
        </p:spPr>
      </p:pic>
      <p:cxnSp>
        <p:nvCxnSpPr>
          <p:cNvPr id="10" name="Straight Connector 9">
            <a:extLst>
              <a:ext uri="{FF2B5EF4-FFF2-40B4-BE49-F238E27FC236}">
                <a16:creationId xmlns:a16="http://schemas.microsoft.com/office/drawing/2014/main" id="{EBA3B787-4E58-29F5-5F8A-BF49EABED08E}"/>
              </a:ext>
            </a:extLst>
          </p:cNvPr>
          <p:cNvCxnSpPr>
            <a:cxnSpLocks/>
            <a:stCxn id="9" idx="3"/>
            <a:endCxn id="3" idx="1"/>
          </p:cNvCxnSpPr>
          <p:nvPr/>
        </p:nvCxnSpPr>
        <p:spPr>
          <a:xfrm flipV="1">
            <a:off x="6597129" y="1726851"/>
            <a:ext cx="874597" cy="1646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1559F38-5378-3239-E588-CAE2ACD22468}"/>
              </a:ext>
            </a:extLst>
          </p:cNvPr>
          <p:cNvCxnSpPr>
            <a:cxnSpLocks/>
            <a:stCxn id="9" idx="3"/>
            <a:endCxn id="5" idx="1"/>
          </p:cNvCxnSpPr>
          <p:nvPr/>
        </p:nvCxnSpPr>
        <p:spPr>
          <a:xfrm flipV="1">
            <a:off x="6597129" y="2471526"/>
            <a:ext cx="1294216" cy="901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B8A0135-8E81-69A6-2642-1F0454028567}"/>
              </a:ext>
            </a:extLst>
          </p:cNvPr>
          <p:cNvCxnSpPr>
            <a:cxnSpLocks/>
            <a:stCxn id="9" idx="3"/>
            <a:endCxn id="7" idx="1"/>
          </p:cNvCxnSpPr>
          <p:nvPr/>
        </p:nvCxnSpPr>
        <p:spPr>
          <a:xfrm flipV="1">
            <a:off x="6597129" y="3216098"/>
            <a:ext cx="1959882" cy="1569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9C59234-1226-8D9F-3AB6-8D6B8F82C6E8}"/>
              </a:ext>
            </a:extLst>
          </p:cNvPr>
          <p:cNvCxnSpPr>
            <a:cxnSpLocks/>
            <a:stCxn id="9" idx="3"/>
            <a:endCxn id="8" idx="1"/>
          </p:cNvCxnSpPr>
          <p:nvPr/>
        </p:nvCxnSpPr>
        <p:spPr>
          <a:xfrm>
            <a:off x="6597129" y="3373064"/>
            <a:ext cx="1959882" cy="600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4FFF95-8F57-94BE-B592-FA3AA5D03218}"/>
              </a:ext>
            </a:extLst>
          </p:cNvPr>
          <p:cNvCxnSpPr>
            <a:cxnSpLocks/>
            <a:stCxn id="9" idx="3"/>
            <a:endCxn id="6" idx="1"/>
          </p:cNvCxnSpPr>
          <p:nvPr/>
        </p:nvCxnSpPr>
        <p:spPr>
          <a:xfrm>
            <a:off x="6597129" y="3373064"/>
            <a:ext cx="1294215" cy="1380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0E671C-6FA6-284B-D58F-4FB44862D75F}"/>
              </a:ext>
            </a:extLst>
          </p:cNvPr>
          <p:cNvCxnSpPr>
            <a:cxnSpLocks/>
            <a:stCxn id="9" idx="3"/>
            <a:endCxn id="4" idx="1"/>
          </p:cNvCxnSpPr>
          <p:nvPr/>
        </p:nvCxnSpPr>
        <p:spPr>
          <a:xfrm>
            <a:off x="6597129" y="3373064"/>
            <a:ext cx="874597" cy="21714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67441F7-F160-EBBB-726A-254A0B1DFE21}"/>
              </a:ext>
            </a:extLst>
          </p:cNvPr>
          <p:cNvSpPr txBox="1"/>
          <p:nvPr/>
        </p:nvSpPr>
        <p:spPr>
          <a:xfrm>
            <a:off x="321566" y="5796745"/>
            <a:ext cx="115488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a:ln>
                  <a:noFill/>
                </a:ln>
                <a:effectLst/>
                <a:uLnTx/>
                <a:uFillTx/>
                <a:ea typeface="+mn-ea"/>
                <a:cs typeface="+mn-cs"/>
              </a:rPr>
              <a:t>1</a:t>
            </a:r>
            <a:r>
              <a:rPr kumimoji="0" lang="en-CA" sz="1000" b="0" i="0" u="none" strike="noStrike" kern="1200" cap="none" spc="0" normalizeH="0" baseline="0" noProof="0">
                <a:ln>
                  <a:noFill/>
                </a:ln>
                <a:effectLst/>
                <a:uLnTx/>
                <a:uFillTx/>
                <a:ea typeface="+mn-ea"/>
                <a:cs typeface="+mn-cs"/>
              </a:rPr>
              <a:t>Schmäl, F. (2013). Neuronal mechanisms and the treatment of motion sickness. </a:t>
            </a:r>
            <a:r>
              <a:rPr kumimoji="0" lang="en-CA" sz="1000" b="0" i="1" u="none" strike="noStrike" kern="1200" cap="none" spc="0" normalizeH="0" baseline="0" noProof="0">
                <a:ln>
                  <a:noFill/>
                </a:ln>
                <a:effectLst/>
                <a:uLnTx/>
                <a:uFillTx/>
                <a:ea typeface="+mn-ea"/>
                <a:cs typeface="+mn-cs"/>
              </a:rPr>
              <a:t>Pharmacology</a:t>
            </a:r>
            <a:r>
              <a:rPr kumimoji="0" lang="en-CA" sz="1000" b="0" i="0" u="none" strike="noStrike" kern="1200" cap="none" spc="0" normalizeH="0" baseline="0" noProof="0">
                <a:ln>
                  <a:noFill/>
                </a:ln>
                <a:effectLst/>
                <a:uLnTx/>
                <a:uFillTx/>
                <a:ea typeface="+mn-ea"/>
                <a:cs typeface="+mn-cs"/>
              </a:rPr>
              <a:t>, </a:t>
            </a:r>
            <a:r>
              <a:rPr kumimoji="0" lang="en-CA" sz="1000" b="0" i="1" u="none" strike="noStrike" kern="1200" cap="none" spc="0" normalizeH="0" baseline="0" noProof="0">
                <a:ln>
                  <a:noFill/>
                </a:ln>
                <a:effectLst/>
                <a:uLnTx/>
                <a:uFillTx/>
                <a:ea typeface="+mn-ea"/>
                <a:cs typeface="+mn-cs"/>
              </a:rPr>
              <a:t>91</a:t>
            </a:r>
            <a:r>
              <a:rPr kumimoji="0" lang="en-CA" sz="1000" b="0" i="0" u="none" strike="noStrike" kern="1200" cap="none" spc="0" normalizeH="0" baseline="0" noProof="0">
                <a:ln>
                  <a:noFill/>
                </a:ln>
                <a:effectLst/>
                <a:uLnTx/>
                <a:uFillTx/>
                <a:ea typeface="+mn-ea"/>
                <a:cs typeface="+mn-cs"/>
              </a:rPr>
              <a:t>(3–4), 229–241. </a:t>
            </a:r>
            <a:r>
              <a:rPr kumimoji="0" lang="en-CA" sz="1000" b="0" i="0" u="none" strike="noStrike" kern="1200" cap="none" spc="0" normalizeH="0" baseline="0" noProof="0">
                <a:ln>
                  <a:noFill/>
                </a:ln>
                <a:effectLst/>
                <a:uLnTx/>
                <a:uFillTx/>
                <a:ea typeface="+mn-ea"/>
                <a:cs typeface="+mn-cs"/>
                <a:hlinkClick r:id="rId4">
                  <a:extLst>
                    <a:ext uri="{A12FA001-AC4F-418D-AE19-62706E023703}">
                      <ahyp:hlinkClr xmlns:ahyp="http://schemas.microsoft.com/office/drawing/2018/hyperlinkcolor" xmlns="" val="tx"/>
                    </a:ext>
                  </a:extLst>
                </a:hlinkClick>
              </a:rPr>
              <a:t>https://doi.org/10.1159/000350185</a:t>
            </a:r>
            <a:endParaRPr kumimoji="0" lang="en-CA" sz="1000" b="0" i="0" u="none" strike="noStrike" kern="1200" cap="none" spc="0" normalizeH="0" baseline="0" noProof="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a:ln>
                  <a:noFill/>
                </a:ln>
                <a:effectLst/>
                <a:uLnTx/>
                <a:uFillTx/>
                <a:ea typeface="+mn-ea"/>
                <a:cs typeface="+mn-cs"/>
              </a:rPr>
              <a:t>2</a:t>
            </a:r>
            <a:r>
              <a:rPr kumimoji="0" lang="en-CA" sz="1000" b="0" i="0" u="none" strike="noStrike" kern="1200" cap="none" spc="0" normalizeH="0" baseline="0" noProof="0">
                <a:ln>
                  <a:noFill/>
                </a:ln>
                <a:effectLst/>
                <a:uLnTx/>
                <a:uFillTx/>
                <a:ea typeface="+mn-ea"/>
                <a:cs typeface="+mn-cs"/>
              </a:rPr>
              <a:t>Stankovic, A. S., Alvarenga, D. L., Coleman Daniels, V. R., Simmons, R. G., Buckey, J. C., &amp; Putcha, L. (2019). Intranasal Scopolamine for Motion Sickness. </a:t>
            </a:r>
            <a:r>
              <a:rPr kumimoji="0" lang="en-CA" sz="1000" b="0" i="1" u="none" strike="noStrike" kern="1200" cap="none" spc="0" normalizeH="0" baseline="0" noProof="0">
                <a:ln>
                  <a:noFill/>
                </a:ln>
                <a:effectLst/>
                <a:uLnTx/>
                <a:uFillTx/>
                <a:ea typeface="+mn-ea"/>
                <a:cs typeface="+mn-cs"/>
              </a:rPr>
              <a:t>Aerospace Medicine and Human Performance</a:t>
            </a:r>
            <a:r>
              <a:rPr kumimoji="0" lang="en-CA" sz="1000" b="0" i="0" u="none" strike="noStrike" kern="1200" cap="none" spc="0" normalizeH="0" baseline="0" noProof="0">
                <a:ln>
                  <a:noFill/>
                </a:ln>
                <a:effectLst/>
                <a:uLnTx/>
                <a:uFillTx/>
                <a:ea typeface="+mn-ea"/>
                <a:cs typeface="+mn-cs"/>
              </a:rPr>
              <a:t>, </a:t>
            </a:r>
            <a:r>
              <a:rPr kumimoji="0" lang="en-CA" sz="1000" b="0" i="1" u="none" strike="noStrike" kern="1200" cap="none" spc="0" normalizeH="0" baseline="0" noProof="0">
                <a:ln>
                  <a:noFill/>
                </a:ln>
                <a:effectLst/>
                <a:uLnTx/>
                <a:uFillTx/>
                <a:ea typeface="+mn-ea"/>
                <a:cs typeface="+mn-cs"/>
              </a:rPr>
              <a:t>90</a:t>
            </a:r>
            <a:r>
              <a:rPr kumimoji="0" lang="en-CA" sz="1000" b="0" i="0" u="none" strike="noStrike" kern="1200" cap="none" spc="0" normalizeH="0" baseline="0" noProof="0">
                <a:ln>
                  <a:noFill/>
                </a:ln>
                <a:effectLst/>
                <a:uLnTx/>
                <a:uFillTx/>
                <a:ea typeface="+mn-ea"/>
                <a:cs typeface="+mn-cs"/>
              </a:rPr>
              <a:t>(11), 917–924. </a:t>
            </a:r>
            <a:r>
              <a:rPr kumimoji="0" lang="en-CA" sz="1000" b="0" i="0" u="none" strike="noStrike" kern="1200" cap="none" spc="0" normalizeH="0" baseline="0" noProof="0">
                <a:ln>
                  <a:noFill/>
                </a:ln>
                <a:effectLst/>
                <a:uLnTx/>
                <a:uFillTx/>
                <a:ea typeface="+mn-ea"/>
                <a:cs typeface="+mn-cs"/>
                <a:hlinkClick r:id="rId5">
                  <a:extLst>
                    <a:ext uri="{A12FA001-AC4F-418D-AE19-62706E023703}">
                      <ahyp:hlinkClr xmlns:ahyp="http://schemas.microsoft.com/office/drawing/2018/hyperlinkcolor" xmlns="" val="tx"/>
                    </a:ext>
                  </a:extLst>
                </a:hlinkClick>
              </a:rPr>
              <a:t>https://doi.org/10.3357/AMHP.5456.2019</a:t>
            </a:r>
            <a:endParaRPr kumimoji="0" lang="en-CA" sz="1000" b="0" i="0" u="none" strike="noStrike" kern="1200" cap="none" spc="0" normalizeH="0" baseline="0" noProof="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30000" noProof="0">
                <a:ln>
                  <a:noFill/>
                </a:ln>
                <a:effectLst/>
                <a:uLnTx/>
                <a:uFillTx/>
                <a:ea typeface="+mn-ea"/>
                <a:cs typeface="+mn-cs"/>
              </a:rPr>
              <a:t>3</a:t>
            </a:r>
            <a:r>
              <a:rPr kumimoji="0" lang="en-CA" sz="1000" b="0" i="0" u="none" strike="noStrike" kern="1200" cap="none" spc="0" normalizeH="0" baseline="0" noProof="0">
                <a:ln>
                  <a:noFill/>
                </a:ln>
                <a:effectLst/>
                <a:uLnTx/>
                <a:uFillTx/>
                <a:ea typeface="+mn-ea"/>
                <a:cs typeface="+mn-cs"/>
              </a:rPr>
              <a:t>Golding, J. F., &amp; Gresty, M. A. (2015). Pathophysiology and treatment of motion sickness: </a:t>
            </a:r>
            <a:r>
              <a:rPr kumimoji="0" lang="en-CA" sz="1000" b="0" i="1" u="none" strike="noStrike" kern="1200" cap="none" spc="0" normalizeH="0" baseline="0" noProof="0">
                <a:ln>
                  <a:noFill/>
                </a:ln>
                <a:effectLst/>
                <a:uLnTx/>
                <a:uFillTx/>
                <a:ea typeface="+mn-ea"/>
                <a:cs typeface="+mn-cs"/>
              </a:rPr>
              <a:t>Current Opinion in Neurology</a:t>
            </a:r>
            <a:r>
              <a:rPr kumimoji="0" lang="en-CA" sz="1000" b="0" i="0" u="none" strike="noStrike" kern="1200" cap="none" spc="0" normalizeH="0" baseline="0" noProof="0">
                <a:ln>
                  <a:noFill/>
                </a:ln>
                <a:effectLst/>
                <a:uLnTx/>
                <a:uFillTx/>
                <a:ea typeface="+mn-ea"/>
                <a:cs typeface="+mn-cs"/>
              </a:rPr>
              <a:t>, </a:t>
            </a:r>
            <a:r>
              <a:rPr kumimoji="0" lang="en-CA" sz="1000" b="0" i="1" u="none" strike="noStrike" kern="1200" cap="none" spc="0" normalizeH="0" baseline="0" noProof="0">
                <a:ln>
                  <a:noFill/>
                </a:ln>
                <a:effectLst/>
                <a:uLnTx/>
                <a:uFillTx/>
                <a:ea typeface="+mn-ea"/>
                <a:cs typeface="+mn-cs"/>
              </a:rPr>
              <a:t>28</a:t>
            </a:r>
            <a:r>
              <a:rPr kumimoji="0" lang="en-CA" sz="1000" b="0" i="0" u="none" strike="noStrike" kern="1200" cap="none" spc="0" normalizeH="0" baseline="0" noProof="0">
                <a:ln>
                  <a:noFill/>
                </a:ln>
                <a:effectLst/>
                <a:uLnTx/>
                <a:uFillTx/>
                <a:ea typeface="+mn-ea"/>
                <a:cs typeface="+mn-cs"/>
              </a:rPr>
              <a:t>(1), 83–88. </a:t>
            </a:r>
            <a:r>
              <a:rPr kumimoji="0" lang="en-CA" sz="1000" b="0" i="0" u="none" strike="noStrike" kern="1200" cap="none" spc="0" normalizeH="0" baseline="0" noProof="0">
                <a:ln>
                  <a:noFill/>
                </a:ln>
                <a:effectLst/>
                <a:uLnTx/>
                <a:uFillTx/>
                <a:ea typeface="+mn-ea"/>
                <a:cs typeface="+mn-cs"/>
                <a:hlinkClick r:id="rId6">
                  <a:extLst>
                    <a:ext uri="{A12FA001-AC4F-418D-AE19-62706E023703}">
                      <ahyp:hlinkClr xmlns:ahyp="http://schemas.microsoft.com/office/drawing/2018/hyperlinkcolor" xmlns="" val="tx"/>
                    </a:ext>
                  </a:extLst>
                </a:hlinkClick>
              </a:rPr>
              <a:t>https://doi.org/10.1097/WCO.0000000000000163</a:t>
            </a:r>
            <a:endParaRPr kumimoji="0" lang="en-CA" sz="1000" b="0" i="0" u="none" strike="noStrike" kern="1200" cap="none" spc="0" normalizeH="0" baseline="0" noProof="0">
              <a:ln>
                <a:noFill/>
              </a:ln>
              <a:effectLst/>
              <a:uLnTx/>
              <a:uFillTx/>
              <a:ea typeface="+mn-ea"/>
              <a:cs typeface="+mn-cs"/>
            </a:endParaRPr>
          </a:p>
        </p:txBody>
      </p:sp>
      <p:cxnSp>
        <p:nvCxnSpPr>
          <p:cNvPr id="19" name="Straight Connector 18"/>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panose="020F0502020204030204" pitchFamily="34" charset="0"/>
                <a:ea typeface="Calibri" panose="020F0502020204030204" pitchFamily="34" charset="0"/>
                <a:cs typeface="Calibri" panose="020F0502020204030204" pitchFamily="34" charset="0"/>
              </a:rPr>
              <a:t>Reducing Cybersickness</a:t>
            </a:r>
          </a:p>
        </p:txBody>
      </p:sp>
    </p:spTree>
    <p:extLst>
      <p:ext uri="{BB962C8B-B14F-4D97-AF65-F5344CB8AC3E}">
        <p14:creationId xmlns:p14="http://schemas.microsoft.com/office/powerpoint/2010/main" val="300255815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20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grpId="0" nodeType="withEffect">
                                  <p:stCondLst>
                                    <p:cond delay="20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40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40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2" presetClass="entr" presetSubtype="8" fill="hold" nodeType="withEffect">
                                  <p:stCondLst>
                                    <p:cond delay="6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par>
                                <p:cTn id="30" presetID="22" presetClass="entr" presetSubtype="8" fill="hold" grpId="0" nodeType="withEffect">
                                  <p:stCondLst>
                                    <p:cond delay="60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22" presetClass="entr" presetSubtype="8" fill="hold" nodeType="withEffect">
                                  <p:stCondLst>
                                    <p:cond delay="80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22" presetClass="entr" presetSubtype="8" fill="hold" grpId="0" nodeType="withEffect">
                                  <p:stCondLst>
                                    <p:cond delay="80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22" presetClass="entr" presetSubtype="8" fill="hold" nodeType="withEffect">
                                  <p:stCondLst>
                                    <p:cond delay="100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22" presetClass="entr" presetSubtype="8" fill="hold" grpId="0" nodeType="withEffect">
                                  <p:stCondLst>
                                    <p:cond delay="100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reeform 23">
            <a:extLst>
              <a:ext uri="{FF2B5EF4-FFF2-40B4-BE49-F238E27FC236}">
                <a16:creationId xmlns:a16="http://schemas.microsoft.com/office/drawing/2014/main" id="{454E4734-5109-1B6F-2A4F-BEFBF6B7E699}"/>
              </a:ext>
            </a:extLst>
          </p:cNvPr>
          <p:cNvSpPr/>
          <p:nvPr/>
        </p:nvSpPr>
        <p:spPr>
          <a:xfrm>
            <a:off x="4770122" y="3218097"/>
            <a:ext cx="215299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Time Lag</a:t>
            </a:r>
            <a:r>
              <a:rPr kumimoji="0" lang="de-DE" sz="2400" b="0" i="0" u="none" strike="noStrike" kern="1200" cap="none" spc="0" normalizeH="0" baseline="30000" noProof="0">
                <a:ln>
                  <a:noFill/>
                </a:ln>
                <a:solidFill>
                  <a:srgbClr val="FFFFFF"/>
                </a:solidFill>
                <a:effectLst/>
                <a:uLnTx/>
                <a:uFillTx/>
                <a:ea typeface="+mn-ea"/>
                <a:cs typeface="Calibri Light"/>
              </a:rPr>
              <a:t>1</a:t>
            </a:r>
            <a:endParaRPr kumimoji="0" lang="de-DE" sz="2400" b="0" i="0" u="none" strike="noStrike" kern="1200" cap="none" spc="0" normalizeH="0" baseline="0" noProof="0">
              <a:ln>
                <a:noFill/>
              </a:ln>
              <a:solidFill>
                <a:srgbClr val="FFFFFF"/>
              </a:solidFill>
              <a:effectLst/>
              <a:uLnTx/>
              <a:uFillTx/>
              <a:ea typeface="+mn-ea"/>
              <a:cs typeface="Calibri Light"/>
            </a:endParaRPr>
          </a:p>
        </p:txBody>
      </p:sp>
      <p:sp>
        <p:nvSpPr>
          <p:cNvPr id="14" name="Title 1">
            <a:extLst>
              <a:ext uri="{FF2B5EF4-FFF2-40B4-BE49-F238E27FC236}">
                <a16:creationId xmlns:a16="http://schemas.microsoft.com/office/drawing/2014/main" id="{73741EE7-3EF8-49B3-82ED-D87D62144258}"/>
              </a:ext>
            </a:extLst>
          </p:cNvPr>
          <p:cNvSpPr txBox="1">
            <a:spLocks/>
          </p:cNvSpPr>
          <p:nvPr/>
        </p:nvSpPr>
        <p:spPr>
          <a:xfrm>
            <a:off x="-1" y="963613"/>
            <a:ext cx="4069080"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solidFill>
                  <a:srgbClr val="2F5496"/>
                </a:solidFill>
                <a:latin typeface="Calibri" panose="020F0502020204030204" pitchFamily="34" charset="0"/>
                <a:ea typeface="Calibri" panose="020F0502020204030204" pitchFamily="34" charset="0"/>
                <a:cs typeface="Calibri" panose="020F0502020204030204" pitchFamily="34" charset="0"/>
              </a:rPr>
              <a:t>Technological</a:t>
            </a:r>
          </a:p>
        </p:txBody>
      </p:sp>
      <p:pic>
        <p:nvPicPr>
          <p:cNvPr id="17" name="Picture 16">
            <a:extLst>
              <a:ext uri="{FF2B5EF4-FFF2-40B4-BE49-F238E27FC236}">
                <a16:creationId xmlns:a16="http://schemas.microsoft.com/office/drawing/2014/main" id="{BB9695D6-B696-4D16-B1E2-1874A6568A5C}"/>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5258467" y="2119504"/>
            <a:ext cx="1120172" cy="1120172"/>
          </a:xfrm>
          <a:prstGeom prst="rect">
            <a:avLst/>
          </a:prstGeom>
        </p:spPr>
      </p:pic>
      <p:sp>
        <p:nvSpPr>
          <p:cNvPr id="2" name="TextBox 1">
            <a:extLst>
              <a:ext uri="{FF2B5EF4-FFF2-40B4-BE49-F238E27FC236}">
                <a16:creationId xmlns:a16="http://schemas.microsoft.com/office/drawing/2014/main" id="{C5E14AD4-E2A3-AA1E-4CC7-FB644E310C04}"/>
              </a:ext>
            </a:extLst>
          </p:cNvPr>
          <p:cNvSpPr txBox="1"/>
          <p:nvPr/>
        </p:nvSpPr>
        <p:spPr>
          <a:xfrm>
            <a:off x="315494" y="5454859"/>
            <a:ext cx="11025902" cy="246221"/>
          </a:xfrm>
          <a:prstGeom prst="rect">
            <a:avLst/>
          </a:prstGeom>
          <a:noFill/>
        </p:spPr>
        <p:txBody>
          <a:bodyPr wrap="square" rtlCol="0">
            <a:spAutoFit/>
          </a:bodyPr>
          <a:lstStyle/>
          <a:p>
            <a:pPr>
              <a:defRPr/>
            </a:pPr>
            <a:r>
              <a:rPr kumimoji="0" lang="en-CA" sz="1000" b="0" i="0" u="none" strike="noStrike" kern="1200" cap="none" spc="0" normalizeH="0" baseline="30000" noProof="0">
                <a:ln>
                  <a:noFill/>
                </a:ln>
                <a:solidFill>
                  <a:prstClr val="black"/>
                </a:solidFill>
                <a:effectLst/>
                <a:uLnTx/>
                <a:uFillTx/>
              </a:rPr>
              <a:t>1</a:t>
            </a:r>
            <a:r>
              <a:rPr lang="en-CA" sz="1000"/>
              <a:t>Moss, J. D., &amp; </a:t>
            </a:r>
            <a:r>
              <a:rPr lang="en-CA" sz="1000" err="1"/>
              <a:t>Muth</a:t>
            </a:r>
            <a:r>
              <a:rPr lang="en-CA" sz="1000"/>
              <a:t>, E. R. (2011). Characteristics of Head-Mounted Displays and Their Effects on Simulator Sickness. </a:t>
            </a:r>
            <a:r>
              <a:rPr lang="en-CA" sz="1000" i="1"/>
              <a:t>Human Factors: The Journal of the Human Factors and Ergonomics Society</a:t>
            </a:r>
            <a:r>
              <a:rPr lang="en-CA" sz="1000"/>
              <a:t>, </a:t>
            </a:r>
            <a:r>
              <a:rPr lang="en-CA" sz="1000" i="1"/>
              <a:t>53</a:t>
            </a:r>
            <a:r>
              <a:rPr lang="en-CA" sz="1000"/>
              <a:t>(3), 308–319.  </a:t>
            </a:r>
            <a:endParaRPr kumimoji="0" lang="en-CA" sz="1000" b="0" i="0" u="none" strike="noStrike" kern="1200" cap="none" spc="0" normalizeH="0" baseline="0" noProof="0">
              <a:ln>
                <a:noFill/>
              </a:ln>
              <a:solidFill>
                <a:prstClr val="black"/>
              </a:solidFill>
              <a:effectLst/>
              <a:uLnTx/>
              <a:uFillTx/>
            </a:endParaRPr>
          </a:p>
        </p:txBody>
      </p:sp>
      <p:sp>
        <p:nvSpPr>
          <p:cNvPr id="3" name="Freeform 27647">
            <a:extLst>
              <a:ext uri="{FF2B5EF4-FFF2-40B4-BE49-F238E27FC236}">
                <a16:creationId xmlns:a16="http://schemas.microsoft.com/office/drawing/2014/main" id="{30B63A6F-0284-318E-BE38-FE48F320B745}"/>
              </a:ext>
            </a:extLst>
          </p:cNvPr>
          <p:cNvSpPr/>
          <p:nvPr/>
        </p:nvSpPr>
        <p:spPr>
          <a:xfrm>
            <a:off x="4889199" y="3858619"/>
            <a:ext cx="1858708"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a:solidFill>
                  <a:srgbClr val="000000"/>
                </a:solidFill>
                <a:latin typeface="Calibri" panose="020F0502020204030204" pitchFamily="34" charset="0"/>
                <a:cs typeface="Calibri" panose="020F0502020204030204" pitchFamily="34" charset="0"/>
              </a:rPr>
              <a:t>Higher update rates and minimal buffering</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9"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panose="020F0502020204030204" pitchFamily="34" charset="0"/>
                <a:ea typeface="Calibri" panose="020F0502020204030204" pitchFamily="34" charset="0"/>
                <a:cs typeface="Calibri" panose="020F0502020204030204" pitchFamily="34" charset="0"/>
              </a:rPr>
              <a:t>Reducing Cybersickness</a:t>
            </a:r>
          </a:p>
        </p:txBody>
      </p:sp>
    </p:spTree>
    <p:extLst>
      <p:ext uri="{BB962C8B-B14F-4D97-AF65-F5344CB8AC3E}">
        <p14:creationId xmlns:p14="http://schemas.microsoft.com/office/powerpoint/2010/main" val="21777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1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3">
            <a:extLst>
              <a:ext uri="{FF2B5EF4-FFF2-40B4-BE49-F238E27FC236}">
                <a16:creationId xmlns:a16="http://schemas.microsoft.com/office/drawing/2014/main" id="{44530767-86F8-4903-949B-38D250E644CB}"/>
              </a:ext>
            </a:extLst>
          </p:cNvPr>
          <p:cNvSpPr/>
          <p:nvPr/>
        </p:nvSpPr>
        <p:spPr>
          <a:xfrm>
            <a:off x="7088814" y="3228607"/>
            <a:ext cx="2351346" cy="435614"/>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defRPr/>
            </a:pPr>
            <a:r>
              <a:rPr lang="de-DE" sz="2000">
                <a:solidFill>
                  <a:srgbClr val="FFFFFF"/>
                </a:solidFill>
                <a:cs typeface="Calibri Light"/>
              </a:rPr>
              <a:t>Reference Frame</a:t>
            </a:r>
            <a:r>
              <a:rPr lang="de-DE" sz="2000" baseline="30000">
                <a:solidFill>
                  <a:srgbClr val="FFFFFF"/>
                </a:solidFill>
                <a:cs typeface="Calibri Light"/>
              </a:rPr>
              <a:t>2</a:t>
            </a:r>
            <a:endParaRPr kumimoji="0" lang="de-DE" sz="2000" b="0" i="0" u="none" strike="noStrike" kern="1200" cap="none" spc="0" normalizeH="0" baseline="0" noProof="0">
              <a:ln>
                <a:noFill/>
              </a:ln>
              <a:solidFill>
                <a:srgbClr val="FFFFFF"/>
              </a:solidFill>
              <a:effectLst/>
              <a:uLnTx/>
              <a:uFillTx/>
              <a:cs typeface="Calibri Light"/>
            </a:endParaRPr>
          </a:p>
        </p:txBody>
      </p:sp>
      <p:cxnSp>
        <p:nvCxnSpPr>
          <p:cNvPr id="19" name="Straight Connector 18"/>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reeform 23">
            <a:extLst>
              <a:ext uri="{FF2B5EF4-FFF2-40B4-BE49-F238E27FC236}">
                <a16:creationId xmlns:a16="http://schemas.microsoft.com/office/drawing/2014/main" id="{454E4734-5109-1B6F-2A4F-BEFBF6B7E699}"/>
              </a:ext>
            </a:extLst>
          </p:cNvPr>
          <p:cNvSpPr/>
          <p:nvPr/>
        </p:nvSpPr>
        <p:spPr>
          <a:xfrm>
            <a:off x="4770122" y="3218097"/>
            <a:ext cx="215299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Time Lag</a:t>
            </a:r>
            <a:r>
              <a:rPr kumimoji="0" lang="de-DE" sz="2400" b="0" i="0" u="none" strike="noStrike" kern="1200" cap="none" spc="0" normalizeH="0" baseline="30000" noProof="0">
                <a:ln>
                  <a:noFill/>
                </a:ln>
                <a:solidFill>
                  <a:srgbClr val="FFFFFF"/>
                </a:solidFill>
                <a:effectLst/>
                <a:uLnTx/>
                <a:uFillTx/>
                <a:ea typeface="+mn-ea"/>
                <a:cs typeface="Calibri Light"/>
              </a:rPr>
              <a:t>1</a:t>
            </a:r>
            <a:endParaRPr kumimoji="0" lang="de-DE" sz="2400" b="0" i="0" u="none" strike="noStrike" kern="1200" cap="none" spc="0" normalizeH="0" baseline="0" noProof="0">
              <a:ln>
                <a:noFill/>
              </a:ln>
              <a:solidFill>
                <a:srgbClr val="FFFFFF"/>
              </a:solidFill>
              <a:effectLst/>
              <a:uLnTx/>
              <a:uFillTx/>
              <a:ea typeface="+mn-ea"/>
              <a:cs typeface="Calibri Light"/>
            </a:endParaRPr>
          </a:p>
        </p:txBody>
      </p:sp>
      <p:sp>
        <p:nvSpPr>
          <p:cNvPr id="14" name="Title 1">
            <a:extLst>
              <a:ext uri="{FF2B5EF4-FFF2-40B4-BE49-F238E27FC236}">
                <a16:creationId xmlns:a16="http://schemas.microsoft.com/office/drawing/2014/main" id="{73741EE7-3EF8-49B3-82ED-D87D62144258}"/>
              </a:ext>
            </a:extLst>
          </p:cNvPr>
          <p:cNvSpPr txBox="1">
            <a:spLocks/>
          </p:cNvSpPr>
          <p:nvPr/>
        </p:nvSpPr>
        <p:spPr>
          <a:xfrm>
            <a:off x="-1" y="963613"/>
            <a:ext cx="4069080"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solidFill>
                  <a:srgbClr val="2F5496"/>
                </a:solidFill>
                <a:latin typeface="Calibri" panose="020F0502020204030204" pitchFamily="34" charset="0"/>
                <a:ea typeface="Calibri" panose="020F0502020204030204" pitchFamily="34" charset="0"/>
                <a:cs typeface="Calibri" panose="020F0502020204030204" pitchFamily="34" charset="0"/>
              </a:rPr>
              <a:t>Technological</a:t>
            </a:r>
          </a:p>
        </p:txBody>
      </p:sp>
      <p:pic>
        <p:nvPicPr>
          <p:cNvPr id="15" name="Picture 6">
            <a:extLst>
              <a:ext uri="{FF2B5EF4-FFF2-40B4-BE49-F238E27FC236}">
                <a16:creationId xmlns:a16="http://schemas.microsoft.com/office/drawing/2014/main" id="{441C86A8-AA98-4A08-A4F7-F94C11D05BA6}"/>
              </a:ext>
            </a:extLst>
          </p:cNvPr>
          <p:cNvPicPr>
            <a:picLocks noChangeAspect="1"/>
          </p:cNvPicPr>
          <p:nvPr/>
        </p:nvPicPr>
        <p:blipFill>
          <a:blip r:embed="rId3">
            <a:grayscl/>
          </a:blip>
          <a:stretch>
            <a:fillRect/>
          </a:stretch>
        </p:blipFill>
        <p:spPr>
          <a:xfrm>
            <a:off x="7908502" y="2350903"/>
            <a:ext cx="711969" cy="711969"/>
          </a:xfrm>
          <a:prstGeom prst="ellipse">
            <a:avLst/>
          </a:prstGeom>
          <a:ln w="12700">
            <a:solidFill>
              <a:schemeClr val="bg1"/>
            </a:solidFill>
          </a:ln>
        </p:spPr>
      </p:pic>
      <p:pic>
        <p:nvPicPr>
          <p:cNvPr id="17" name="Picture 16">
            <a:extLst>
              <a:ext uri="{FF2B5EF4-FFF2-40B4-BE49-F238E27FC236}">
                <a16:creationId xmlns:a16="http://schemas.microsoft.com/office/drawing/2014/main" id="{BB9695D6-B696-4D16-B1E2-1874A6568A5C}"/>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5258467" y="2119504"/>
            <a:ext cx="1120172" cy="1120172"/>
          </a:xfrm>
          <a:prstGeom prst="rect">
            <a:avLst/>
          </a:prstGeom>
        </p:spPr>
      </p:pic>
      <p:sp>
        <p:nvSpPr>
          <p:cNvPr id="2" name="TextBox 1">
            <a:extLst>
              <a:ext uri="{FF2B5EF4-FFF2-40B4-BE49-F238E27FC236}">
                <a16:creationId xmlns:a16="http://schemas.microsoft.com/office/drawing/2014/main" id="{C5E14AD4-E2A3-AA1E-4CC7-FB644E310C04}"/>
              </a:ext>
            </a:extLst>
          </p:cNvPr>
          <p:cNvSpPr txBox="1"/>
          <p:nvPr/>
        </p:nvSpPr>
        <p:spPr>
          <a:xfrm>
            <a:off x="315494" y="5445016"/>
            <a:ext cx="11025902" cy="553998"/>
          </a:xfrm>
          <a:prstGeom prst="rect">
            <a:avLst/>
          </a:prstGeom>
          <a:noFill/>
        </p:spPr>
        <p:txBody>
          <a:bodyPr wrap="square" rtlCol="0">
            <a:spAutoFit/>
          </a:bodyPr>
          <a:lstStyle/>
          <a:p>
            <a:pPr>
              <a:defRPr/>
            </a:pPr>
            <a:r>
              <a:rPr kumimoji="0" lang="en-CA" sz="1000" b="0" i="0" u="none" strike="noStrike" kern="1200" cap="none" spc="0" normalizeH="0" baseline="30000" noProof="0">
                <a:ln>
                  <a:noFill/>
                </a:ln>
                <a:solidFill>
                  <a:prstClr val="black"/>
                </a:solidFill>
                <a:effectLst/>
                <a:uLnTx/>
                <a:uFillTx/>
              </a:rPr>
              <a:t>1</a:t>
            </a:r>
            <a:r>
              <a:rPr lang="en-CA" sz="1000"/>
              <a:t>Moss, J. D., &amp; </a:t>
            </a:r>
            <a:r>
              <a:rPr lang="en-CA" sz="1000" err="1"/>
              <a:t>Muth</a:t>
            </a:r>
            <a:r>
              <a:rPr lang="en-CA" sz="1000"/>
              <a:t>, E. R. (2011). Characteristics of Head-Mounted Displays and Their Effects on Simulator Sickness. </a:t>
            </a:r>
            <a:r>
              <a:rPr lang="en-CA" sz="1000" i="1"/>
              <a:t>Human Factors: The Journal of the Human Factors and Ergonomics Society</a:t>
            </a:r>
            <a:r>
              <a:rPr lang="en-CA" sz="1000"/>
              <a:t>, </a:t>
            </a:r>
            <a:r>
              <a:rPr lang="en-CA" sz="1000" i="1"/>
              <a:t>53</a:t>
            </a:r>
            <a:r>
              <a:rPr lang="en-CA" sz="1000"/>
              <a:t>(3), 308–319. </a:t>
            </a:r>
          </a:p>
          <a:p>
            <a:pPr>
              <a:defRPr/>
            </a:pPr>
            <a:r>
              <a:rPr kumimoji="0" lang="en-CA" sz="1000" b="0" i="0" u="none" strike="noStrike" kern="1200" cap="none" spc="0" normalizeH="0" baseline="30000" noProof="0">
                <a:ln>
                  <a:noFill/>
                </a:ln>
                <a:solidFill>
                  <a:prstClr val="black"/>
                </a:solidFill>
                <a:effectLst/>
                <a:uLnTx/>
                <a:uFillTx/>
              </a:rPr>
              <a:t>2</a:t>
            </a:r>
            <a:r>
              <a:rPr lang="en-CA" sz="1000" err="1"/>
              <a:t>Prothero</a:t>
            </a:r>
            <a:r>
              <a:rPr lang="en-CA" sz="1000"/>
              <a:t>, J. D., Draper, M. H., Furness, T. A., 3rd, Parker, D. E., &amp; Wells, M. J. (1999). The use of an independent visual background to reduce simulator side-effects. </a:t>
            </a:r>
            <a:r>
              <a:rPr lang="en-CA" sz="1000" i="1"/>
              <a:t>Aviation, Space, and Environmental Medicine</a:t>
            </a:r>
            <a:r>
              <a:rPr lang="en-CA" sz="1000"/>
              <a:t>, </a:t>
            </a:r>
            <a:r>
              <a:rPr lang="en-CA" sz="1000" i="1"/>
              <a:t>70</a:t>
            </a:r>
            <a:r>
              <a:rPr lang="en-CA" sz="1000"/>
              <a:t>(3 Pt 1), 277–283.</a:t>
            </a:r>
            <a:endParaRPr kumimoji="0" lang="en-CA" sz="1000" b="0" i="0" u="none" strike="noStrike" kern="1200" cap="none" spc="0" normalizeH="0" noProof="0">
              <a:ln>
                <a:noFill/>
              </a:ln>
              <a:solidFill>
                <a:prstClr val="black"/>
              </a:solidFill>
              <a:effectLst/>
              <a:uLnTx/>
              <a:uFillTx/>
            </a:endParaRPr>
          </a:p>
        </p:txBody>
      </p:sp>
      <p:sp>
        <p:nvSpPr>
          <p:cNvPr id="3" name="Freeform 27647">
            <a:extLst>
              <a:ext uri="{FF2B5EF4-FFF2-40B4-BE49-F238E27FC236}">
                <a16:creationId xmlns:a16="http://schemas.microsoft.com/office/drawing/2014/main" id="{30B63A6F-0284-318E-BE38-FE48F320B745}"/>
              </a:ext>
            </a:extLst>
          </p:cNvPr>
          <p:cNvSpPr/>
          <p:nvPr/>
        </p:nvSpPr>
        <p:spPr>
          <a:xfrm>
            <a:off x="4889199" y="3858619"/>
            <a:ext cx="1858708"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dirty="0">
                <a:solidFill>
                  <a:srgbClr val="000000"/>
                </a:solidFill>
                <a:latin typeface="Calibri" panose="020F0502020204030204" pitchFamily="34" charset="0"/>
                <a:cs typeface="Calibri" panose="020F0502020204030204" pitchFamily="34" charset="0"/>
              </a:rPr>
              <a:t>Higher update rates and minimal buffering</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5" name="Freeform 27647">
            <a:extLst>
              <a:ext uri="{FF2B5EF4-FFF2-40B4-BE49-F238E27FC236}">
                <a16:creationId xmlns:a16="http://schemas.microsoft.com/office/drawing/2014/main" id="{E29649DD-0A3F-F190-27EB-E2AA5E238D7F}"/>
              </a:ext>
            </a:extLst>
          </p:cNvPr>
          <p:cNvSpPr/>
          <p:nvPr/>
        </p:nvSpPr>
        <p:spPr>
          <a:xfrm>
            <a:off x="7435539" y="3867124"/>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a:solidFill>
                  <a:srgbClr val="000000"/>
                </a:solidFill>
                <a:latin typeface="Calibri" panose="020F0502020204030204" pitchFamily="34" charset="0"/>
                <a:cs typeface="Calibri" panose="020F0502020204030204" pitchFamily="34" charset="0"/>
              </a:rPr>
              <a:t>Provide stable visual reference or horizon</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panose="020F0502020204030204" pitchFamily="34" charset="0"/>
                <a:ea typeface="Calibri" panose="020F0502020204030204" pitchFamily="34" charset="0"/>
                <a:cs typeface="Calibri" panose="020F0502020204030204" pitchFamily="34" charset="0"/>
              </a:rPr>
              <a:t>Reducing Cybersickness</a:t>
            </a:r>
          </a:p>
        </p:txBody>
      </p:sp>
    </p:spTree>
    <p:extLst>
      <p:ext uri="{BB962C8B-B14F-4D97-AF65-F5344CB8AC3E}">
        <p14:creationId xmlns:p14="http://schemas.microsoft.com/office/powerpoint/2010/main" val="150938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par>
                          <p:cTn id="14" fill="hold">
                            <p:stCondLst>
                              <p:cond delay="500"/>
                            </p:stCondLst>
                            <p:childTnLst>
                              <p:par>
                                <p:cTn id="15" presetID="10" presetClass="entr" presetSubtype="0" fill="hold" grpId="0" nodeType="after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26801-8FE9-6120-E674-322FF23A44B2}"/>
            </a:ext>
          </a:extLst>
        </p:cNvPr>
        <p:cNvGrpSpPr/>
        <p:nvPr/>
      </p:nvGrpSpPr>
      <p:grpSpPr>
        <a:xfrm>
          <a:off x="0" y="0"/>
          <a:ext cx="0" cy="0"/>
          <a:chOff x="0" y="0"/>
          <a:chExt cx="0" cy="0"/>
        </a:xfrm>
      </p:grpSpPr>
      <p:sp>
        <p:nvSpPr>
          <p:cNvPr id="46" name="Freeform 23">
            <a:extLst>
              <a:ext uri="{FF2B5EF4-FFF2-40B4-BE49-F238E27FC236}">
                <a16:creationId xmlns:a16="http://schemas.microsoft.com/office/drawing/2014/main" id="{A40B1E13-B7CF-E0D5-78AF-09CDBCAE1033}"/>
              </a:ext>
            </a:extLst>
          </p:cNvPr>
          <p:cNvSpPr/>
          <p:nvPr/>
        </p:nvSpPr>
        <p:spPr>
          <a:xfrm>
            <a:off x="7088814" y="3228607"/>
            <a:ext cx="2351346" cy="435614"/>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defRPr/>
            </a:pPr>
            <a:r>
              <a:rPr lang="de-DE" sz="2000">
                <a:solidFill>
                  <a:srgbClr val="FFFFFF"/>
                </a:solidFill>
                <a:cs typeface="Calibri Light"/>
              </a:rPr>
              <a:t>Reference Frame</a:t>
            </a:r>
            <a:r>
              <a:rPr lang="de-DE" sz="2000" baseline="30000">
                <a:solidFill>
                  <a:srgbClr val="FFFFFF"/>
                </a:solidFill>
                <a:cs typeface="Calibri Light"/>
              </a:rPr>
              <a:t>2</a:t>
            </a:r>
            <a:endParaRPr kumimoji="0" lang="de-DE" sz="2000" b="0" i="0" u="none" strike="noStrike" kern="1200" cap="none" spc="0" normalizeH="0" baseline="0" noProof="0">
              <a:ln>
                <a:noFill/>
              </a:ln>
              <a:solidFill>
                <a:srgbClr val="FFFFFF"/>
              </a:solidFill>
              <a:effectLst/>
              <a:uLnTx/>
              <a:uFillTx/>
              <a:cs typeface="Calibri Light"/>
            </a:endParaRPr>
          </a:p>
        </p:txBody>
      </p:sp>
      <p:cxnSp>
        <p:nvCxnSpPr>
          <p:cNvPr id="19" name="Straight Connector 18">
            <a:extLst>
              <a:ext uri="{FF2B5EF4-FFF2-40B4-BE49-F238E27FC236}">
                <a16:creationId xmlns:a16="http://schemas.microsoft.com/office/drawing/2014/main" id="{55BC7576-19CC-AAE8-729D-08ABC4E8F170}"/>
              </a:ext>
            </a:extLst>
          </p:cNvPr>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reeform 23">
            <a:extLst>
              <a:ext uri="{FF2B5EF4-FFF2-40B4-BE49-F238E27FC236}">
                <a16:creationId xmlns:a16="http://schemas.microsoft.com/office/drawing/2014/main" id="{AA46F431-615B-99A6-2D5C-CDA0FAC3940E}"/>
              </a:ext>
            </a:extLst>
          </p:cNvPr>
          <p:cNvSpPr/>
          <p:nvPr/>
        </p:nvSpPr>
        <p:spPr>
          <a:xfrm>
            <a:off x="4770122" y="3218097"/>
            <a:ext cx="215299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Time Lag</a:t>
            </a:r>
            <a:r>
              <a:rPr kumimoji="0" lang="de-DE" sz="2400" b="0" i="0" u="none" strike="noStrike" kern="1200" cap="none" spc="0" normalizeH="0" baseline="30000" noProof="0">
                <a:ln>
                  <a:noFill/>
                </a:ln>
                <a:solidFill>
                  <a:srgbClr val="FFFFFF"/>
                </a:solidFill>
                <a:effectLst/>
                <a:uLnTx/>
                <a:uFillTx/>
                <a:ea typeface="+mn-ea"/>
                <a:cs typeface="Calibri Light"/>
              </a:rPr>
              <a:t>1</a:t>
            </a:r>
            <a:endParaRPr kumimoji="0" lang="de-DE" sz="2400" b="0" i="0" u="none" strike="noStrike" kern="1200" cap="none" spc="0" normalizeH="0" baseline="0" noProof="0">
              <a:ln>
                <a:noFill/>
              </a:ln>
              <a:solidFill>
                <a:srgbClr val="FFFFFF"/>
              </a:solidFill>
              <a:effectLst/>
              <a:uLnTx/>
              <a:uFillTx/>
              <a:ea typeface="+mn-ea"/>
              <a:cs typeface="Calibri Light"/>
            </a:endParaRPr>
          </a:p>
        </p:txBody>
      </p:sp>
      <p:sp>
        <p:nvSpPr>
          <p:cNvPr id="14" name="Title 1">
            <a:extLst>
              <a:ext uri="{FF2B5EF4-FFF2-40B4-BE49-F238E27FC236}">
                <a16:creationId xmlns:a16="http://schemas.microsoft.com/office/drawing/2014/main" id="{5FA7AFAF-846F-6C74-FCAB-2CCB165D04AC}"/>
              </a:ext>
            </a:extLst>
          </p:cNvPr>
          <p:cNvSpPr txBox="1">
            <a:spLocks/>
          </p:cNvSpPr>
          <p:nvPr/>
        </p:nvSpPr>
        <p:spPr>
          <a:xfrm>
            <a:off x="-1" y="963613"/>
            <a:ext cx="4069080"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solidFill>
                  <a:srgbClr val="2F5496"/>
                </a:solidFill>
                <a:latin typeface="Calibri" panose="020F0502020204030204" pitchFamily="34" charset="0"/>
                <a:ea typeface="Calibri" panose="020F0502020204030204" pitchFamily="34" charset="0"/>
                <a:cs typeface="Calibri" panose="020F0502020204030204" pitchFamily="34" charset="0"/>
              </a:rPr>
              <a:t>Technological</a:t>
            </a:r>
          </a:p>
        </p:txBody>
      </p:sp>
      <p:pic>
        <p:nvPicPr>
          <p:cNvPr id="15" name="Picture 6">
            <a:extLst>
              <a:ext uri="{FF2B5EF4-FFF2-40B4-BE49-F238E27FC236}">
                <a16:creationId xmlns:a16="http://schemas.microsoft.com/office/drawing/2014/main" id="{D4AAF1C6-48F4-8547-31FF-69AB8732914E}"/>
              </a:ext>
            </a:extLst>
          </p:cNvPr>
          <p:cNvPicPr>
            <a:picLocks noChangeAspect="1"/>
          </p:cNvPicPr>
          <p:nvPr/>
        </p:nvPicPr>
        <p:blipFill>
          <a:blip r:embed="rId3">
            <a:grayscl/>
          </a:blip>
          <a:stretch>
            <a:fillRect/>
          </a:stretch>
        </p:blipFill>
        <p:spPr>
          <a:xfrm>
            <a:off x="7908502" y="2350903"/>
            <a:ext cx="711969" cy="711969"/>
          </a:xfrm>
          <a:prstGeom prst="ellipse">
            <a:avLst/>
          </a:prstGeom>
          <a:ln w="12700">
            <a:solidFill>
              <a:schemeClr val="bg1"/>
            </a:solidFill>
          </a:ln>
        </p:spPr>
      </p:pic>
      <p:pic>
        <p:nvPicPr>
          <p:cNvPr id="17" name="Picture 16">
            <a:extLst>
              <a:ext uri="{FF2B5EF4-FFF2-40B4-BE49-F238E27FC236}">
                <a16:creationId xmlns:a16="http://schemas.microsoft.com/office/drawing/2014/main" id="{4764EF59-DA91-B696-4ECD-9D5D2C1A83BE}"/>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5258467" y="2119504"/>
            <a:ext cx="1120172" cy="1120172"/>
          </a:xfrm>
          <a:prstGeom prst="rect">
            <a:avLst/>
          </a:prstGeom>
        </p:spPr>
      </p:pic>
      <p:sp>
        <p:nvSpPr>
          <p:cNvPr id="2" name="TextBox 1">
            <a:extLst>
              <a:ext uri="{FF2B5EF4-FFF2-40B4-BE49-F238E27FC236}">
                <a16:creationId xmlns:a16="http://schemas.microsoft.com/office/drawing/2014/main" id="{81A6D883-3F25-07D5-FB12-6BE174B27B39}"/>
              </a:ext>
            </a:extLst>
          </p:cNvPr>
          <p:cNvSpPr txBox="1"/>
          <p:nvPr/>
        </p:nvSpPr>
        <p:spPr>
          <a:xfrm>
            <a:off x="315494" y="5439468"/>
            <a:ext cx="11202462" cy="1169551"/>
          </a:xfrm>
          <a:prstGeom prst="rect">
            <a:avLst/>
          </a:prstGeom>
          <a:noFill/>
        </p:spPr>
        <p:txBody>
          <a:bodyPr wrap="square" lIns="91440" tIns="45720" rIns="91440" bIns="45720" rtlCol="0" anchor="t">
            <a:spAutoFit/>
          </a:bodyPr>
          <a:lstStyle/>
          <a:p>
            <a:pPr>
              <a:defRPr/>
            </a:pPr>
            <a:r>
              <a:rPr kumimoji="0" lang="en-CA" sz="1000" b="0" i="0" u="none" strike="noStrike" kern="1200" cap="none" spc="0" normalizeH="0" baseline="30000" noProof="0">
                <a:ln>
                  <a:noFill/>
                </a:ln>
                <a:solidFill>
                  <a:prstClr val="black"/>
                </a:solidFill>
                <a:effectLst/>
                <a:uLnTx/>
                <a:uFillTx/>
                <a:latin typeface="Tahoma"/>
                <a:ea typeface="Tahoma"/>
                <a:cs typeface="Tahoma"/>
              </a:rPr>
              <a:t>1</a:t>
            </a:r>
            <a:r>
              <a:rPr lang="en-CA" sz="1000">
                <a:latin typeface="Tahoma"/>
                <a:ea typeface="Tahoma"/>
                <a:cs typeface="Tahoma"/>
              </a:rPr>
              <a:t>Moss, J. D., &amp; Muth, E. R. (2011). Characteristics of Head-Mounted Displays and Their Effects on Simulator Sickness. </a:t>
            </a:r>
            <a:r>
              <a:rPr lang="en-CA" sz="1000" i="1">
                <a:latin typeface="Tahoma"/>
                <a:ea typeface="Tahoma"/>
                <a:cs typeface="Tahoma"/>
              </a:rPr>
              <a:t>Human Factors: The Journal of the Human Factors and Ergonomics Society</a:t>
            </a:r>
            <a:r>
              <a:rPr lang="en-CA" sz="1000">
                <a:latin typeface="Tahoma"/>
                <a:ea typeface="Tahoma"/>
                <a:cs typeface="Tahoma"/>
              </a:rPr>
              <a:t>, </a:t>
            </a:r>
            <a:r>
              <a:rPr lang="en-CA" sz="1000" i="1">
                <a:latin typeface="Tahoma"/>
                <a:ea typeface="Tahoma"/>
                <a:cs typeface="Tahoma"/>
              </a:rPr>
              <a:t>53</a:t>
            </a:r>
            <a:r>
              <a:rPr lang="en-CA" sz="1000">
                <a:latin typeface="Tahoma"/>
                <a:ea typeface="Tahoma"/>
                <a:cs typeface="Tahoma"/>
              </a:rPr>
              <a:t>(3), 308–319. </a:t>
            </a:r>
          </a:p>
          <a:p>
            <a:pPr>
              <a:defRPr/>
            </a:pPr>
            <a:r>
              <a:rPr kumimoji="0" lang="en-CA" sz="1000" b="0" i="0" u="none" strike="noStrike" kern="1200" cap="none" spc="0" normalizeH="0" baseline="30000" noProof="0">
                <a:ln>
                  <a:noFill/>
                </a:ln>
                <a:solidFill>
                  <a:prstClr val="black"/>
                </a:solidFill>
                <a:effectLst/>
                <a:uLnTx/>
                <a:uFillTx/>
                <a:latin typeface="Tahoma"/>
                <a:ea typeface="Tahoma"/>
                <a:cs typeface="Tahoma"/>
              </a:rPr>
              <a:t>2</a:t>
            </a:r>
            <a:r>
              <a:rPr lang="en-CA" sz="1000">
                <a:latin typeface="Tahoma"/>
                <a:ea typeface="Tahoma"/>
                <a:cs typeface="Tahoma"/>
              </a:rPr>
              <a:t>Prothero, J. D., Draper, M. H., Furness, T. A., 3rd, Parker, D. E., &amp; Wells, M. J. (1999). The use of an independent visual background to reduce simulator side-effects. </a:t>
            </a:r>
            <a:r>
              <a:rPr lang="en-CA" sz="1000" i="1">
                <a:latin typeface="Tahoma"/>
                <a:ea typeface="Tahoma"/>
                <a:cs typeface="Tahoma"/>
              </a:rPr>
              <a:t>Aviation, Space, and Environmental Medicine</a:t>
            </a:r>
            <a:r>
              <a:rPr lang="en-CA" sz="1000">
                <a:latin typeface="Tahoma"/>
                <a:ea typeface="Tahoma"/>
                <a:cs typeface="Tahoma"/>
              </a:rPr>
              <a:t>, </a:t>
            </a:r>
            <a:r>
              <a:rPr lang="en-CA" sz="1000" i="1">
                <a:latin typeface="Tahoma"/>
                <a:ea typeface="Tahoma"/>
                <a:cs typeface="Tahoma"/>
              </a:rPr>
              <a:t>70</a:t>
            </a:r>
            <a:r>
              <a:rPr lang="en-CA" sz="1000">
                <a:latin typeface="Tahoma"/>
                <a:ea typeface="Tahoma"/>
                <a:cs typeface="Tahoma"/>
              </a:rPr>
              <a:t>(3 Pt 1), 277–283.</a:t>
            </a:r>
          </a:p>
          <a:p>
            <a:pPr>
              <a:defRPr/>
            </a:pPr>
            <a:r>
              <a:rPr lang="en-CA" sz="1000" baseline="30000">
                <a:solidFill>
                  <a:prstClr val="black"/>
                </a:solidFill>
                <a:latin typeface="Tahoma"/>
                <a:ea typeface="Tahoma"/>
                <a:cs typeface="Tahoma"/>
              </a:rPr>
              <a:t>3</a:t>
            </a:r>
            <a:r>
              <a:rPr lang="en-CA" sz="1000">
                <a:solidFill>
                  <a:prstClr val="black"/>
                </a:solidFill>
                <a:latin typeface="Tahoma"/>
                <a:ea typeface="Tahoma"/>
                <a:cs typeface="Tahoma"/>
              </a:rPr>
              <a:t>Keshavarz, B. (In progress). Improving user experience and comfort in Virtual Reality applications with smart wearables.</a:t>
            </a:r>
          </a:p>
          <a:p>
            <a:pPr>
              <a:defRPr/>
            </a:pPr>
            <a:r>
              <a:rPr lang="en-CA" sz="1000" baseline="30000">
                <a:solidFill>
                  <a:prstClr val="black"/>
                </a:solidFill>
                <a:latin typeface="Tahoma"/>
                <a:ea typeface="Tahoma"/>
                <a:cs typeface="Tahoma"/>
              </a:rPr>
              <a:t>4</a:t>
            </a:r>
            <a:r>
              <a:rPr lang="en-CA" sz="1000">
                <a:solidFill>
                  <a:prstClr val="black"/>
                </a:solidFill>
                <a:latin typeface="Tahoma"/>
                <a:ea typeface="Tahoma"/>
                <a:cs typeface="Tahoma"/>
              </a:rPr>
              <a:t>Benelli A. et al., (2023). Frequency-Dependent Reduction of Cybersickness in Virtual Reality by Transcranial Oscillatory Stimulation of the Vestibular Cortex. Neurotherapeutics 20(6), 1796-1807.</a:t>
            </a:r>
            <a:endParaRPr lang="en-CA">
              <a:solidFill>
                <a:prstClr val="black"/>
              </a:solidFill>
              <a:latin typeface="Tahoma"/>
              <a:ea typeface="Tahoma"/>
              <a:cs typeface="Tahoma"/>
            </a:endParaRPr>
          </a:p>
          <a:p>
            <a:pPr>
              <a:defRPr/>
            </a:pPr>
            <a:endParaRPr lang="en-CA" sz="1000">
              <a:solidFill>
                <a:prstClr val="black"/>
              </a:solidFill>
              <a:ea typeface="Tahoma"/>
              <a:cs typeface="Tahoma"/>
            </a:endParaRPr>
          </a:p>
        </p:txBody>
      </p:sp>
      <p:sp>
        <p:nvSpPr>
          <p:cNvPr id="3" name="Freeform 27647">
            <a:extLst>
              <a:ext uri="{FF2B5EF4-FFF2-40B4-BE49-F238E27FC236}">
                <a16:creationId xmlns:a16="http://schemas.microsoft.com/office/drawing/2014/main" id="{5EE201CC-6086-C822-76C4-1E5A4D4A4F56}"/>
              </a:ext>
            </a:extLst>
          </p:cNvPr>
          <p:cNvSpPr/>
          <p:nvPr/>
        </p:nvSpPr>
        <p:spPr>
          <a:xfrm>
            <a:off x="4889199" y="3858619"/>
            <a:ext cx="1858708"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a:solidFill>
                  <a:srgbClr val="000000"/>
                </a:solidFill>
                <a:latin typeface="Calibri" panose="020F0502020204030204" pitchFamily="34" charset="0"/>
                <a:cs typeface="Calibri" panose="020F0502020204030204" pitchFamily="34" charset="0"/>
              </a:rPr>
              <a:t>Higher update rates and minimal buffering</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5" name="Freeform 27647">
            <a:extLst>
              <a:ext uri="{FF2B5EF4-FFF2-40B4-BE49-F238E27FC236}">
                <a16:creationId xmlns:a16="http://schemas.microsoft.com/office/drawing/2014/main" id="{9F485B99-69A6-DCA9-DDA7-6871622C51F7}"/>
              </a:ext>
            </a:extLst>
          </p:cNvPr>
          <p:cNvSpPr/>
          <p:nvPr/>
        </p:nvSpPr>
        <p:spPr>
          <a:xfrm>
            <a:off x="7435539" y="3867124"/>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a:solidFill>
                  <a:srgbClr val="000000"/>
                </a:solidFill>
                <a:latin typeface="Calibri" panose="020F0502020204030204" pitchFamily="34" charset="0"/>
                <a:cs typeface="Calibri" panose="020F0502020204030204" pitchFamily="34" charset="0"/>
              </a:rPr>
              <a:t>Provide stable visual reference or horizon</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Freeform 23">
            <a:extLst>
              <a:ext uri="{FF2B5EF4-FFF2-40B4-BE49-F238E27FC236}">
                <a16:creationId xmlns:a16="http://schemas.microsoft.com/office/drawing/2014/main" id="{9309B48E-F98A-CECB-01C8-C7F4E79CA840}"/>
              </a:ext>
            </a:extLst>
          </p:cNvPr>
          <p:cNvSpPr/>
          <p:nvPr/>
        </p:nvSpPr>
        <p:spPr>
          <a:xfrm>
            <a:off x="9607425" y="3220586"/>
            <a:ext cx="2351346" cy="435614"/>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Aft>
                <a:spcPct val="35000"/>
              </a:spcAft>
              <a:defRPr/>
            </a:pPr>
            <a:r>
              <a:rPr lang="de-DE" sz="2000">
                <a:solidFill>
                  <a:srgbClr val="FFFFFF"/>
                </a:solidFill>
                <a:cs typeface="Calibri Light"/>
              </a:rPr>
              <a:t>Wearable Tech</a:t>
            </a:r>
            <a:r>
              <a:rPr lang="de-DE" sz="2000" baseline="30000">
                <a:solidFill>
                  <a:srgbClr val="FFFFFF"/>
                </a:solidFill>
                <a:ea typeface="Tahoma"/>
                <a:cs typeface="Calibri Light"/>
              </a:rPr>
              <a:t>3,4</a:t>
            </a:r>
            <a:endParaRPr kumimoji="0" lang="de-DE" sz="2000" b="0" i="0" u="none" strike="noStrike" kern="1200" cap="none" spc="0" normalizeH="0" baseline="0" noProof="0">
              <a:ln>
                <a:noFill/>
              </a:ln>
              <a:solidFill>
                <a:srgbClr val="FFFFFF"/>
              </a:solidFill>
              <a:effectLst/>
              <a:uLnTx/>
              <a:uFillTx/>
              <a:cs typeface="Calibri Light"/>
            </a:endParaRPr>
          </a:p>
        </p:txBody>
      </p:sp>
      <p:sp>
        <p:nvSpPr>
          <p:cNvPr id="11" name="Freeform 27647">
            <a:extLst>
              <a:ext uri="{FF2B5EF4-FFF2-40B4-BE49-F238E27FC236}">
                <a16:creationId xmlns:a16="http://schemas.microsoft.com/office/drawing/2014/main" id="{D0D0B9BC-91D3-B50D-A9D3-31792C847C9C}"/>
              </a:ext>
            </a:extLst>
          </p:cNvPr>
          <p:cNvSpPr/>
          <p:nvPr/>
        </p:nvSpPr>
        <p:spPr>
          <a:xfrm>
            <a:off x="9954150" y="3859103"/>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a:lnSpc>
                <a:spcPct val="90000"/>
              </a:lnSpc>
              <a:spcAft>
                <a:spcPct val="35000"/>
              </a:spcAft>
              <a:defRPr/>
            </a:pPr>
            <a:r>
              <a:rPr lang="de-DE" sz="2000" err="1">
                <a:solidFill>
                  <a:srgbClr val="000000"/>
                </a:solidFill>
                <a:latin typeface="Calibri"/>
                <a:ea typeface="Calibri"/>
                <a:cs typeface="Calibri"/>
              </a:rPr>
              <a:t>Reduce</a:t>
            </a:r>
            <a:r>
              <a:rPr lang="de-DE" sz="2000">
                <a:solidFill>
                  <a:srgbClr val="000000"/>
                </a:solidFill>
                <a:latin typeface="Calibri"/>
                <a:ea typeface="Calibri"/>
                <a:cs typeface="Calibri"/>
              </a:rPr>
              <a:t> </a:t>
            </a:r>
            <a:r>
              <a:rPr lang="de-DE" sz="2000" err="1">
                <a:solidFill>
                  <a:srgbClr val="000000"/>
                </a:solidFill>
                <a:latin typeface="Calibri"/>
                <a:ea typeface="Calibri"/>
                <a:cs typeface="Calibri"/>
              </a:rPr>
              <a:t>sensory</a:t>
            </a:r>
            <a:r>
              <a:rPr lang="de-DE" sz="2000">
                <a:solidFill>
                  <a:srgbClr val="000000"/>
                </a:solidFill>
                <a:latin typeface="Calibri"/>
                <a:ea typeface="Calibri"/>
                <a:cs typeface="Calibri"/>
              </a:rPr>
              <a:t> </a:t>
            </a:r>
            <a:r>
              <a:rPr lang="de-DE" sz="2000" err="1">
                <a:solidFill>
                  <a:srgbClr val="000000"/>
                </a:solidFill>
                <a:latin typeface="Calibri"/>
                <a:ea typeface="Calibri"/>
                <a:cs typeface="Calibri"/>
              </a:rPr>
              <a:t>conflicts</a:t>
            </a:r>
          </a:p>
        </p:txBody>
      </p:sp>
      <p:pic>
        <p:nvPicPr>
          <p:cNvPr id="10" name="Picture 9">
            <a:extLst>
              <a:ext uri="{FF2B5EF4-FFF2-40B4-BE49-F238E27FC236}">
                <a16:creationId xmlns:a16="http://schemas.microsoft.com/office/drawing/2014/main" id="{1E323356-CC3C-9ADC-0631-5EF979FA4736}"/>
              </a:ext>
            </a:extLst>
          </p:cNvPr>
          <p:cNvPicPr>
            <a:picLocks noChangeAspect="1"/>
          </p:cNvPicPr>
          <p:nvPr/>
        </p:nvPicPr>
        <p:blipFill>
          <a:blip r:embed="rId5"/>
          <a:stretch>
            <a:fillRect/>
          </a:stretch>
        </p:blipFill>
        <p:spPr>
          <a:xfrm>
            <a:off x="10208327" y="2149743"/>
            <a:ext cx="1137063" cy="1113684"/>
          </a:xfrm>
          <a:prstGeom prst="rect">
            <a:avLst/>
          </a:prstGeom>
        </p:spPr>
      </p:pic>
      <p:sp>
        <p:nvSpPr>
          <p:cNvPr id="16"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Reducing </a:t>
            </a:r>
            <a:r>
              <a:rPr lang="en-US" sz="3600" b="1" dirty="0" err="1">
                <a:solidFill>
                  <a:schemeClr val="bg1"/>
                </a:solidFill>
                <a:latin typeface="Calibri" panose="020F0502020204030204" pitchFamily="34" charset="0"/>
                <a:ea typeface="Calibri" panose="020F0502020204030204" pitchFamily="34" charset="0"/>
                <a:cs typeface="Calibri" panose="020F0502020204030204" pitchFamily="34" charset="0"/>
              </a:rPr>
              <a:t>Cybersickness</a:t>
            </a:r>
            <a:endPar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205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0ACB88-EA60-2970-EFBA-DF8ECFAEB2CB}"/>
              </a:ext>
            </a:extLst>
          </p:cNvPr>
          <p:cNvPicPr>
            <a:picLocks noChangeAspect="1"/>
          </p:cNvPicPr>
          <p:nvPr/>
        </p:nvPicPr>
        <p:blipFill>
          <a:blip r:embed="rId2"/>
          <a:srcRect l="-1" r="47713"/>
          <a:stretch>
            <a:fillRect/>
          </a:stretch>
        </p:blipFill>
        <p:spPr>
          <a:xfrm>
            <a:off x="0" y="0"/>
            <a:ext cx="4596753" cy="6858000"/>
          </a:xfrm>
          <a:prstGeom prst="rect">
            <a:avLst/>
          </a:prstGeom>
        </p:spPr>
      </p:pic>
      <p:sp>
        <p:nvSpPr>
          <p:cNvPr id="2" name="Title 1">
            <a:extLst>
              <a:ext uri="{FF2B5EF4-FFF2-40B4-BE49-F238E27FC236}">
                <a16:creationId xmlns:a16="http://schemas.microsoft.com/office/drawing/2014/main" id="{8328B0A2-45FE-C634-EF50-1437A019E889}"/>
              </a:ext>
            </a:extLst>
          </p:cNvPr>
          <p:cNvSpPr txBox="1">
            <a:spLocks/>
          </p:cNvSpPr>
          <p:nvPr/>
        </p:nvSpPr>
        <p:spPr>
          <a:xfrm>
            <a:off x="4769994" y="2547463"/>
            <a:ext cx="7069717" cy="185470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kumimoji="0" lang="en-US" sz="4800" b="1" i="0" u="none" strike="noStrike" kern="1200" cap="none" spc="0" normalizeH="0" baseline="0" noProof="0">
                <a:ln>
                  <a:noFill/>
                </a:ln>
                <a:solidFill>
                  <a:srgbClr val="4F81BD"/>
                </a:solidFill>
                <a:effectLst/>
                <a:uLnTx/>
                <a:uFillTx/>
                <a:latin typeface="Calibri"/>
                <a:ea typeface="+mj-ea"/>
                <a:cs typeface="+mj-cs"/>
              </a:rPr>
              <a:t>Protocols to reduce </a:t>
            </a:r>
            <a:r>
              <a:rPr lang="en-US" sz="4800" b="1">
                <a:solidFill>
                  <a:prstClr val="white"/>
                </a:solidFill>
                <a:latin typeface="Calibri"/>
              </a:rPr>
              <a:t>cyber</a:t>
            </a:r>
            <a:r>
              <a:rPr kumimoji="0" lang="en-US" sz="4800" b="1" i="0" u="none" strike="noStrike" kern="1200" cap="none" spc="0" normalizeH="0" baseline="0" noProof="0">
                <a:ln>
                  <a:noFill/>
                </a:ln>
                <a:solidFill>
                  <a:prstClr val="white"/>
                </a:solidFill>
                <a:effectLst/>
                <a:uLnTx/>
                <a:uFillTx/>
                <a:latin typeface="Calibri"/>
                <a:ea typeface="+mj-ea"/>
                <a:cs typeface="+mj-cs"/>
              </a:rPr>
              <a:t>sickness</a:t>
            </a:r>
            <a:r>
              <a:rPr lang="en-US" sz="4800" b="1">
                <a:solidFill>
                  <a:prstClr val="white"/>
                </a:solidFill>
                <a:latin typeface="Calibri"/>
              </a:rPr>
              <a:t> in design and development</a:t>
            </a:r>
            <a:endParaRPr kumimoji="0" lang="en-US" sz="4800" b="1" i="0" u="none" strike="noStrike" kern="1200" cap="none" spc="0" normalizeH="0" baseline="0" noProof="0">
              <a:ln>
                <a:noFill/>
              </a:ln>
              <a:solidFill>
                <a:prstClr val="white"/>
              </a:solidFill>
              <a:effectLst/>
              <a:uLnTx/>
              <a:uFillTx/>
              <a:latin typeface="Calibri"/>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j-ea"/>
              <a:cs typeface="+mj-cs"/>
            </a:endParaRPr>
          </a:p>
        </p:txBody>
      </p:sp>
      <p:sp>
        <p:nvSpPr>
          <p:cNvPr id="3" name="TextBox 2">
            <a:extLst>
              <a:ext uri="{FF2B5EF4-FFF2-40B4-BE49-F238E27FC236}">
                <a16:creationId xmlns:a16="http://schemas.microsoft.com/office/drawing/2014/main" id="{2CFEAFBD-9997-3180-904B-FF50BFC24A5D}"/>
              </a:ext>
            </a:extLst>
          </p:cNvPr>
          <p:cNvSpPr txBox="1"/>
          <p:nvPr/>
        </p:nvSpPr>
        <p:spPr>
          <a:xfrm>
            <a:off x="591671" y="3182428"/>
            <a:ext cx="3420931"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Solutions</a:t>
            </a:r>
          </a:p>
        </p:txBody>
      </p:sp>
    </p:spTree>
    <p:extLst>
      <p:ext uri="{BB962C8B-B14F-4D97-AF65-F5344CB8AC3E}">
        <p14:creationId xmlns:p14="http://schemas.microsoft.com/office/powerpoint/2010/main" val="286969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7ECD4-DA0C-BF6F-FB00-53B1B2C80BD3}"/>
            </a:ext>
          </a:extLst>
        </p:cNvPr>
        <p:cNvGrpSpPr/>
        <p:nvPr/>
      </p:nvGrpSpPr>
      <p:grpSpPr>
        <a:xfrm>
          <a:off x="0" y="0"/>
          <a:ext cx="0" cy="0"/>
          <a:chOff x="0" y="0"/>
          <a:chExt cx="0" cy="0"/>
        </a:xfrm>
      </p:grpSpPr>
      <p:sp>
        <p:nvSpPr>
          <p:cNvPr id="46" name="Freeform 23">
            <a:extLst>
              <a:ext uri="{FF2B5EF4-FFF2-40B4-BE49-F238E27FC236}">
                <a16:creationId xmlns:a16="http://schemas.microsoft.com/office/drawing/2014/main" id="{A88D09E3-2EE5-C0D6-19BB-B88295815A0F}"/>
              </a:ext>
            </a:extLst>
          </p:cNvPr>
          <p:cNvSpPr/>
          <p:nvPr/>
        </p:nvSpPr>
        <p:spPr>
          <a:xfrm>
            <a:off x="6525025" y="3186357"/>
            <a:ext cx="1664374" cy="416863"/>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fontAlgn="auto">
              <a:lnSpc>
                <a:spcPct val="90000"/>
              </a:lnSpc>
              <a:spcAft>
                <a:spcPct val="35000"/>
              </a:spcAft>
              <a:defRPr/>
            </a:pPr>
            <a:r>
              <a:rPr lang="de-DE" sz="2000">
                <a:solidFill>
                  <a:srgbClr val="FFFFFF"/>
                </a:solidFill>
                <a:cs typeface="Calibri Light"/>
              </a:rPr>
              <a:t>Teleportation</a:t>
            </a:r>
            <a:r>
              <a:rPr kumimoji="0" lang="de-DE" sz="2000" b="0" i="0" u="none" strike="noStrike" kern="1200" cap="none" spc="0" normalizeH="0" baseline="0" noProof="0">
                <a:ln>
                  <a:noFill/>
                </a:ln>
                <a:solidFill>
                  <a:srgbClr val="FFFFFF"/>
                </a:solidFill>
                <a:effectLst/>
                <a:uLnTx/>
                <a:uFillTx/>
                <a:ea typeface="+mn-ea"/>
                <a:cs typeface="Calibri Light"/>
              </a:rPr>
              <a:t> </a:t>
            </a:r>
            <a:r>
              <a:rPr lang="de-DE" sz="2000" baseline="30000">
                <a:solidFill>
                  <a:srgbClr val="FFFFFF"/>
                </a:solidFill>
                <a:cs typeface="Calibri Light"/>
              </a:rPr>
              <a:t>1</a:t>
            </a:r>
            <a:r>
              <a:rPr lang="de-DE" sz="2400" baseline="30000">
                <a:solidFill>
                  <a:srgbClr val="FFFFFF"/>
                </a:solidFill>
                <a:cs typeface="Calibri Light"/>
              </a:rPr>
              <a:t> </a:t>
            </a:r>
            <a:endParaRPr kumimoji="0" lang="de-DE" sz="2400" b="0" i="0" u="none" strike="noStrike" kern="1200" cap="none" spc="0" normalizeH="0" baseline="30000" noProof="0">
              <a:ln>
                <a:noFill/>
              </a:ln>
              <a:solidFill>
                <a:srgbClr val="FFFFFF"/>
              </a:solidFill>
              <a:effectLst/>
              <a:uLnTx/>
              <a:uFillTx/>
              <a:ea typeface="+mn-ea"/>
              <a:cs typeface="Calibri Light"/>
            </a:endParaRPr>
          </a:p>
        </p:txBody>
      </p:sp>
      <p:sp>
        <p:nvSpPr>
          <p:cNvPr id="47" name="Freeform 23">
            <a:extLst>
              <a:ext uri="{FF2B5EF4-FFF2-40B4-BE49-F238E27FC236}">
                <a16:creationId xmlns:a16="http://schemas.microsoft.com/office/drawing/2014/main" id="{98B58522-B965-2A43-B972-B73DAC1BC3CE}"/>
              </a:ext>
            </a:extLst>
          </p:cNvPr>
          <p:cNvSpPr/>
          <p:nvPr/>
        </p:nvSpPr>
        <p:spPr>
          <a:xfrm>
            <a:off x="8379077" y="3186249"/>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000" b="0" i="0" u="none" strike="noStrike" kern="1200" cap="none" spc="0" normalizeH="0" baseline="0" noProof="0">
                <a:ln>
                  <a:noFill/>
                </a:ln>
                <a:solidFill>
                  <a:srgbClr val="FFFFFF"/>
                </a:solidFill>
                <a:effectLst/>
                <a:uLnTx/>
                <a:uFillTx/>
                <a:ea typeface="+mn-ea"/>
                <a:cs typeface="Calibri Light"/>
              </a:rPr>
              <a:t>Acceleration</a:t>
            </a:r>
            <a:r>
              <a:rPr kumimoji="0" lang="de-DE" sz="2400" b="0" i="0" u="none" strike="noStrike" kern="1200" cap="none" spc="0" normalizeH="0" baseline="0" noProof="0">
                <a:ln>
                  <a:noFill/>
                </a:ln>
                <a:solidFill>
                  <a:srgbClr val="FFFFFF"/>
                </a:solidFill>
                <a:effectLst/>
                <a:uLnTx/>
                <a:uFillTx/>
                <a:ea typeface="+mn-ea"/>
                <a:cs typeface="Calibri Light"/>
              </a:rPr>
              <a:t> </a:t>
            </a:r>
          </a:p>
        </p:txBody>
      </p:sp>
      <p:sp>
        <p:nvSpPr>
          <p:cNvPr id="52" name="Freeform 23">
            <a:extLst>
              <a:ext uri="{FF2B5EF4-FFF2-40B4-BE49-F238E27FC236}">
                <a16:creationId xmlns:a16="http://schemas.microsoft.com/office/drawing/2014/main" id="{D22B8978-80BB-5F6A-AEC8-0CD182F9C1B4}"/>
              </a:ext>
            </a:extLst>
          </p:cNvPr>
          <p:cNvSpPr/>
          <p:nvPr/>
        </p:nvSpPr>
        <p:spPr>
          <a:xfrm>
            <a:off x="10244157" y="3181414"/>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000" b="0" i="0" u="none" strike="noStrike" kern="1200" cap="none" spc="0" normalizeH="0" baseline="0" noProof="0">
                <a:ln>
                  <a:noFill/>
                </a:ln>
                <a:solidFill>
                  <a:srgbClr val="FFFFFF"/>
                </a:solidFill>
                <a:effectLst/>
                <a:uLnTx/>
                <a:uFillTx/>
                <a:ea typeface="+mn-ea"/>
                <a:cs typeface="Calibri Light"/>
              </a:rPr>
              <a:t>FOV</a:t>
            </a:r>
          </a:p>
        </p:txBody>
      </p:sp>
      <p:cxnSp>
        <p:nvCxnSpPr>
          <p:cNvPr id="19" name="Straight Connector 18">
            <a:extLst>
              <a:ext uri="{FF2B5EF4-FFF2-40B4-BE49-F238E27FC236}">
                <a16:creationId xmlns:a16="http://schemas.microsoft.com/office/drawing/2014/main" id="{8D20C8C6-FE5A-D26E-F06B-71CF2E645407}"/>
              </a:ext>
            </a:extLst>
          </p:cNvPr>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BAF91BC8-C634-B120-B16F-00BE22315513}"/>
              </a:ext>
            </a:extLst>
          </p:cNvPr>
          <p:cNvSpPr txBox="1">
            <a:spLocks/>
          </p:cNvSpPr>
          <p:nvPr/>
        </p:nvSpPr>
        <p:spPr>
          <a:xfrm>
            <a:off x="580109" y="963613"/>
            <a:ext cx="3455183"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Design</a:t>
            </a:r>
          </a:p>
          <a:p>
            <a:pPr algn="r"/>
            <a:r>
              <a:rPr lang="en-US">
                <a:solidFill>
                  <a:srgbClr val="2F5496"/>
                </a:solidFill>
                <a:latin typeface="+mn-lt"/>
                <a:cs typeface="Calibri Light"/>
              </a:rPr>
              <a:t>the System</a:t>
            </a:r>
            <a:endParaRPr lang="en-US">
              <a:solidFill>
                <a:srgbClr val="2F5496"/>
              </a:solidFill>
              <a:latin typeface="+mn-lt"/>
            </a:endParaRPr>
          </a:p>
        </p:txBody>
      </p:sp>
      <p:sp>
        <p:nvSpPr>
          <p:cNvPr id="4" name="Freeform 23">
            <a:extLst>
              <a:ext uri="{FF2B5EF4-FFF2-40B4-BE49-F238E27FC236}">
                <a16:creationId xmlns:a16="http://schemas.microsoft.com/office/drawing/2014/main" id="{157922F4-B4FA-BE8D-E1B1-BA32EF805A3D}"/>
              </a:ext>
            </a:extLst>
          </p:cNvPr>
          <p:cNvSpPr/>
          <p:nvPr/>
        </p:nvSpPr>
        <p:spPr>
          <a:xfrm>
            <a:off x="4538661" y="3193254"/>
            <a:ext cx="1836356"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1800" dirty="0">
                <a:solidFill>
                  <a:srgbClr val="FFFFFF"/>
                </a:solidFill>
                <a:cs typeface="Calibri Light"/>
              </a:rPr>
              <a:t>Parallax</a:t>
            </a:r>
            <a:r>
              <a:rPr kumimoji="0" lang="de-DE" sz="1800" b="0" i="0" u="none" strike="noStrike" kern="1200" cap="none" spc="0" normalizeH="0" baseline="0" noProof="0" dirty="0">
                <a:ln>
                  <a:noFill/>
                </a:ln>
                <a:solidFill>
                  <a:srgbClr val="FFFFFF"/>
                </a:solidFill>
                <a:effectLst/>
                <a:uLnTx/>
                <a:uFillTx/>
                <a:ea typeface="+mn-ea"/>
                <a:cs typeface="Calibri Light"/>
              </a:rPr>
              <a:t> Cues</a:t>
            </a:r>
            <a:endParaRPr lang="de-DE" sz="1800" b="0" i="0" u="none" strike="noStrike" kern="1200" cap="none" spc="0" normalizeH="0" baseline="0" noProof="0" dirty="0">
              <a:ln>
                <a:noFill/>
              </a:ln>
              <a:solidFill>
                <a:srgbClr val="FFFFFF"/>
              </a:solidFill>
              <a:effectLst/>
              <a:uLnTx/>
              <a:uFillTx/>
              <a:ea typeface="Tahoma"/>
              <a:cs typeface="Calibri Light"/>
            </a:endParaRPr>
          </a:p>
        </p:txBody>
      </p:sp>
      <p:sp>
        <p:nvSpPr>
          <p:cNvPr id="6" name="Freeform 27647">
            <a:extLst>
              <a:ext uri="{FF2B5EF4-FFF2-40B4-BE49-F238E27FC236}">
                <a16:creationId xmlns:a16="http://schemas.microsoft.com/office/drawing/2014/main" id="{4D518B2B-32D1-D6FB-07DB-667382177038}"/>
              </a:ext>
            </a:extLst>
          </p:cNvPr>
          <p:cNvSpPr/>
          <p:nvPr/>
        </p:nvSpPr>
        <p:spPr>
          <a:xfrm>
            <a:off x="4627892" y="3757647"/>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lvl="0" algn="ctr" defTabSz="488950" fontAlgn="auto">
              <a:lnSpc>
                <a:spcPct val="90000"/>
              </a:lnSpc>
              <a:spcAft>
                <a:spcPct val="35000"/>
              </a:spcAft>
              <a:defRPr/>
            </a:pPr>
            <a:r>
              <a:rPr lang="en-US" sz="2000" dirty="0">
                <a:solidFill>
                  <a:srgbClr val="000000"/>
                </a:solidFill>
                <a:latin typeface="Calibri" panose="020F0502020204030204" pitchFamily="34" charset="0"/>
                <a:cs typeface="Calibri" panose="020F0502020204030204" pitchFamily="34" charset="0"/>
              </a:rPr>
              <a:t>Minimize motion parallax cues, especially early in sim</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Freeform 27647">
            <a:extLst>
              <a:ext uri="{FF2B5EF4-FFF2-40B4-BE49-F238E27FC236}">
                <a16:creationId xmlns:a16="http://schemas.microsoft.com/office/drawing/2014/main" id="{7ECDD485-F738-72EE-9CA1-3E790644EE60}"/>
              </a:ext>
            </a:extLst>
          </p:cNvPr>
          <p:cNvSpPr/>
          <p:nvPr/>
        </p:nvSpPr>
        <p:spPr>
          <a:xfrm>
            <a:off x="6466803" y="3749085"/>
            <a:ext cx="179130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lvl="0" algn="ctr" defTabSz="488950" fontAlgn="auto">
              <a:lnSpc>
                <a:spcPct val="90000"/>
              </a:lnSpc>
              <a:spcAft>
                <a:spcPct val="35000"/>
              </a:spcAft>
              <a:defRPr/>
            </a:pPr>
            <a:r>
              <a:rPr lang="en-US" sz="2000">
                <a:solidFill>
                  <a:srgbClr val="000000"/>
                </a:solidFill>
                <a:latin typeface="Calibri" panose="020F0502020204030204" pitchFamily="34" charset="0"/>
                <a:cs typeface="Calibri" panose="020F0502020204030204" pitchFamily="34" charset="0"/>
              </a:rPr>
              <a:t>Reduces </a:t>
            </a:r>
            <a:r>
              <a:rPr lang="en-US" sz="2000" err="1">
                <a:solidFill>
                  <a:srgbClr val="000000"/>
                </a:solidFill>
                <a:latin typeface="Calibri" panose="020F0502020204030204" pitchFamily="34" charset="0"/>
                <a:cs typeface="Calibri" panose="020F0502020204030204" pitchFamily="34" charset="0"/>
              </a:rPr>
              <a:t>CyS</a:t>
            </a:r>
            <a:r>
              <a:rPr lang="en-US" sz="2000">
                <a:solidFill>
                  <a:srgbClr val="000000"/>
                </a:solidFill>
                <a:latin typeface="Calibri" panose="020F0502020204030204" pitchFamily="34" charset="0"/>
                <a:cs typeface="Calibri" panose="020F0502020204030204" pitchFamily="34" charset="0"/>
              </a:rPr>
              <a:t>, but can increase disorientation/ hinder spatial awareness</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Freeform 27647">
            <a:extLst>
              <a:ext uri="{FF2B5EF4-FFF2-40B4-BE49-F238E27FC236}">
                <a16:creationId xmlns:a16="http://schemas.microsoft.com/office/drawing/2014/main" id="{3DB8AC0E-8F71-F1E3-49B9-1C020C32B02B}"/>
              </a:ext>
            </a:extLst>
          </p:cNvPr>
          <p:cNvSpPr/>
          <p:nvPr/>
        </p:nvSpPr>
        <p:spPr>
          <a:xfrm>
            <a:off x="8355301" y="3751368"/>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lvl="0" algn="ctr" defTabSz="488950" fontAlgn="auto">
              <a:lnSpc>
                <a:spcPct val="90000"/>
              </a:lnSpc>
              <a:spcAft>
                <a:spcPct val="35000"/>
              </a:spcAft>
              <a:defRPr/>
            </a:pPr>
            <a:r>
              <a:rPr lang="en-US" sz="2000">
                <a:solidFill>
                  <a:srgbClr val="000000"/>
                </a:solidFill>
                <a:latin typeface="Calibri" panose="020F0502020204030204" pitchFamily="34" charset="0"/>
                <a:cs typeface="Calibri" panose="020F0502020204030204" pitchFamily="34" charset="0"/>
              </a:rPr>
              <a:t>Limit or slow forward speed/ acceleration</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9" name="Freeform 27647">
            <a:extLst>
              <a:ext uri="{FF2B5EF4-FFF2-40B4-BE49-F238E27FC236}">
                <a16:creationId xmlns:a16="http://schemas.microsoft.com/office/drawing/2014/main" id="{E5A26E3A-83B6-21AD-2235-BE2BD46E7AFF}"/>
              </a:ext>
            </a:extLst>
          </p:cNvPr>
          <p:cNvSpPr/>
          <p:nvPr/>
        </p:nvSpPr>
        <p:spPr>
          <a:xfrm>
            <a:off x="10244157" y="3749085"/>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lvl="0" algn="ctr" defTabSz="488950" fontAlgn="auto">
              <a:lnSpc>
                <a:spcPct val="90000"/>
              </a:lnSpc>
              <a:spcAft>
                <a:spcPct val="35000"/>
              </a:spcAft>
              <a:defRPr/>
            </a:pPr>
            <a:r>
              <a:rPr lang="en-US" sz="2000">
                <a:solidFill>
                  <a:srgbClr val="000000"/>
                </a:solidFill>
                <a:latin typeface="Calibri" panose="020F0502020204030204" pitchFamily="34" charset="0"/>
                <a:cs typeface="Calibri" panose="020F0502020204030204" pitchFamily="34" charset="0"/>
              </a:rPr>
              <a:t>Modify FOV based on speed and angular velocity</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4FD31CF1-06E7-AA6E-38F9-BA548A809920}"/>
              </a:ext>
            </a:extLst>
          </p:cNvPr>
          <p:cNvSpPr txBox="1">
            <a:spLocks/>
          </p:cNvSpPr>
          <p:nvPr/>
        </p:nvSpPr>
        <p:spPr>
          <a:xfrm>
            <a:off x="2345741" y="0"/>
            <a:ext cx="74168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ptos"/>
              </a:rPr>
              <a:t>Design VE Stimulus to Minimize Adverse Effects</a:t>
            </a:r>
            <a:endParaRPr lang="en-US" dirty="0"/>
          </a:p>
        </p:txBody>
      </p:sp>
      <p:pic>
        <p:nvPicPr>
          <p:cNvPr id="13" name="Picture 12" descr="A black background with a black square&#10;&#10;AI-generated content may be incorrect.">
            <a:extLst>
              <a:ext uri="{FF2B5EF4-FFF2-40B4-BE49-F238E27FC236}">
                <a16:creationId xmlns:a16="http://schemas.microsoft.com/office/drawing/2014/main" id="{21E7F5C5-5973-87EF-AF8E-7121C10F99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5817" y="2107837"/>
            <a:ext cx="940861" cy="940861"/>
          </a:xfrm>
          <a:prstGeom prst="rect">
            <a:avLst/>
          </a:prstGeom>
        </p:spPr>
      </p:pic>
      <p:pic>
        <p:nvPicPr>
          <p:cNvPr id="5" name="Picture 4">
            <a:extLst>
              <a:ext uri="{FF2B5EF4-FFF2-40B4-BE49-F238E27FC236}">
                <a16:creationId xmlns:a16="http://schemas.microsoft.com/office/drawing/2014/main" id="{8D1C2593-2596-9100-3431-51DCBAAE9904}"/>
              </a:ext>
            </a:extLst>
          </p:cNvPr>
          <p:cNvPicPr>
            <a:picLocks noChangeAspect="1"/>
          </p:cNvPicPr>
          <p:nvPr/>
        </p:nvPicPr>
        <p:blipFill>
          <a:blip r:embed="rId4"/>
          <a:stretch>
            <a:fillRect/>
          </a:stretch>
        </p:blipFill>
        <p:spPr>
          <a:xfrm>
            <a:off x="8568266" y="2027766"/>
            <a:ext cx="1193801" cy="1204384"/>
          </a:xfrm>
          <a:prstGeom prst="rect">
            <a:avLst/>
          </a:prstGeom>
        </p:spPr>
      </p:pic>
      <p:pic>
        <p:nvPicPr>
          <p:cNvPr id="10" name="Picture 9">
            <a:extLst>
              <a:ext uri="{FF2B5EF4-FFF2-40B4-BE49-F238E27FC236}">
                <a16:creationId xmlns:a16="http://schemas.microsoft.com/office/drawing/2014/main" id="{B7C71C1B-DC23-E569-1005-298624D001F1}"/>
              </a:ext>
            </a:extLst>
          </p:cNvPr>
          <p:cNvPicPr>
            <a:picLocks noChangeAspect="1"/>
          </p:cNvPicPr>
          <p:nvPr/>
        </p:nvPicPr>
        <p:blipFill>
          <a:blip r:embed="rId5"/>
          <a:stretch>
            <a:fillRect/>
          </a:stretch>
        </p:blipFill>
        <p:spPr>
          <a:xfrm>
            <a:off x="10407683" y="2107156"/>
            <a:ext cx="1320915" cy="943511"/>
          </a:xfrm>
          <a:prstGeom prst="rect">
            <a:avLst/>
          </a:prstGeom>
        </p:spPr>
      </p:pic>
      <p:pic>
        <p:nvPicPr>
          <p:cNvPr id="14" name="Graphic 13">
            <a:extLst>
              <a:ext uri="{FF2B5EF4-FFF2-40B4-BE49-F238E27FC236}">
                <a16:creationId xmlns:a16="http://schemas.microsoft.com/office/drawing/2014/main" id="{76632632-AA39-E26F-A215-1DFA631A783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924392" y="2107836"/>
            <a:ext cx="940863" cy="940863"/>
          </a:xfrm>
          <a:prstGeom prst="rect">
            <a:avLst/>
          </a:prstGeom>
        </p:spPr>
      </p:pic>
      <p:sp>
        <p:nvSpPr>
          <p:cNvPr id="11" name="TextBox 10">
            <a:extLst>
              <a:ext uri="{FF2B5EF4-FFF2-40B4-BE49-F238E27FC236}">
                <a16:creationId xmlns:a16="http://schemas.microsoft.com/office/drawing/2014/main" id="{7F80DC6F-51D5-7B0F-64C9-5F2FF70C1919}"/>
              </a:ext>
            </a:extLst>
          </p:cNvPr>
          <p:cNvSpPr txBox="1"/>
          <p:nvPr/>
        </p:nvSpPr>
        <p:spPr>
          <a:xfrm>
            <a:off x="315494" y="5439468"/>
            <a:ext cx="11202462" cy="553998"/>
          </a:xfrm>
          <a:prstGeom prst="rect">
            <a:avLst/>
          </a:prstGeom>
          <a:noFill/>
        </p:spPr>
        <p:txBody>
          <a:bodyPr wrap="square" lIns="91440" tIns="45720" rIns="91440" bIns="45720" rtlCol="0" anchor="t">
            <a:spAutoFit/>
          </a:bodyPr>
          <a:lstStyle/>
          <a:p>
            <a:pPr>
              <a:defRPr/>
            </a:pPr>
            <a:r>
              <a:rPr lang="en-CA" sz="1000" baseline="30000" dirty="0">
                <a:solidFill>
                  <a:prstClr val="black"/>
                </a:solidFill>
                <a:latin typeface="Tahoma"/>
                <a:ea typeface="Tahoma"/>
                <a:cs typeface="Tahoma"/>
              </a:rPr>
              <a:t>1</a:t>
            </a:r>
            <a:r>
              <a:rPr lang="en-CA" sz="1000" dirty="0">
                <a:solidFill>
                  <a:prstClr val="black"/>
                </a:solidFill>
                <a:latin typeface="Tahoma"/>
                <a:ea typeface="Tahoma"/>
                <a:cs typeface="Tahoma"/>
              </a:rPr>
              <a:t>Joel Teixeira, Sebastien </a:t>
            </a:r>
            <a:r>
              <a:rPr lang="en-CA" sz="1000" dirty="0" err="1">
                <a:solidFill>
                  <a:prstClr val="black"/>
                </a:solidFill>
                <a:latin typeface="Tahoma"/>
                <a:ea typeface="Tahoma"/>
                <a:cs typeface="Tahoma"/>
              </a:rPr>
              <a:t>Miellet</a:t>
            </a:r>
            <a:r>
              <a:rPr lang="en-CA" sz="1000" dirty="0">
                <a:solidFill>
                  <a:prstClr val="black"/>
                </a:solidFill>
                <a:latin typeface="Tahoma"/>
                <a:ea typeface="Tahoma"/>
                <a:cs typeface="Tahoma"/>
              </a:rPr>
              <a:t> &amp; Stephen Palmisano (03 Apr 2024): Investigating the Relative Contributions of Unexpected Vection and Postural Instability to VR Cybersickness, International Journal of Human–Computer Interaction, DOI: 10.1080/10447318.2024.2330041</a:t>
            </a:r>
          </a:p>
          <a:p>
            <a:pPr>
              <a:defRPr/>
            </a:pPr>
            <a:endParaRPr lang="en-CA" sz="1000" dirty="0">
              <a:solidFill>
                <a:prstClr val="black"/>
              </a:solidFill>
              <a:ea typeface="Tahoma"/>
              <a:cs typeface="Tahoma"/>
            </a:endParaRPr>
          </a:p>
        </p:txBody>
      </p:sp>
    </p:spTree>
    <p:extLst>
      <p:ext uri="{BB962C8B-B14F-4D97-AF65-F5344CB8AC3E}">
        <p14:creationId xmlns:p14="http://schemas.microsoft.com/office/powerpoint/2010/main" val="251573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52" grpId="0" animBg="1"/>
      <p:bldP spid="4" grpId="0" animBg="1"/>
      <p:bldP spid="6" grpId="0"/>
      <p:bldP spid="7"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F5D51-93B3-4692-F284-0B59C753819B}"/>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359DF89E-7C33-B9D7-9D73-8EADA880F275}"/>
              </a:ext>
            </a:extLst>
          </p:cNvPr>
          <p:cNvPicPr>
            <a:picLocks noChangeAspect="1"/>
          </p:cNvPicPr>
          <p:nvPr/>
        </p:nvPicPr>
        <p:blipFill>
          <a:blip r:embed="rId3"/>
          <a:stretch>
            <a:fillRect/>
          </a:stretch>
        </p:blipFill>
        <p:spPr>
          <a:xfrm>
            <a:off x="10541650" y="1974034"/>
            <a:ext cx="1073315" cy="1118903"/>
          </a:xfrm>
          <a:prstGeom prst="rect">
            <a:avLst/>
          </a:prstGeom>
        </p:spPr>
      </p:pic>
      <p:sp>
        <p:nvSpPr>
          <p:cNvPr id="2" name="TextBox 1">
            <a:extLst>
              <a:ext uri="{FF2B5EF4-FFF2-40B4-BE49-F238E27FC236}">
                <a16:creationId xmlns:a16="http://schemas.microsoft.com/office/drawing/2014/main" id="{73333457-6810-0E50-6C82-24B2E9D62676}"/>
              </a:ext>
            </a:extLst>
          </p:cNvPr>
          <p:cNvSpPr txBox="1"/>
          <p:nvPr/>
        </p:nvSpPr>
        <p:spPr>
          <a:xfrm>
            <a:off x="8943825" y="3629935"/>
            <a:ext cx="614253" cy="1200329"/>
          </a:xfrm>
          <a:prstGeom prst="rect">
            <a:avLst/>
          </a:prstGeom>
          <a:noFill/>
        </p:spPr>
        <p:txBody>
          <a:bodyPr wrap="square" rtlCol="0">
            <a:spAutoFit/>
          </a:bodyPr>
          <a:lstStyle/>
          <a:p>
            <a:r>
              <a:rPr lang="en-US" sz="7200">
                <a:solidFill>
                  <a:srgbClr val="00B050"/>
                </a:solidFill>
              </a:rPr>
              <a:t>$</a:t>
            </a:r>
            <a:endParaRPr lang="en-US">
              <a:solidFill>
                <a:srgbClr val="00B050"/>
              </a:solidFill>
            </a:endParaRPr>
          </a:p>
        </p:txBody>
      </p:sp>
      <p:sp>
        <p:nvSpPr>
          <p:cNvPr id="46" name="Freeform 23">
            <a:extLst>
              <a:ext uri="{FF2B5EF4-FFF2-40B4-BE49-F238E27FC236}">
                <a16:creationId xmlns:a16="http://schemas.microsoft.com/office/drawing/2014/main" id="{32978893-9C2C-45B6-06D0-AA5662F1D1A0}"/>
              </a:ext>
            </a:extLst>
          </p:cNvPr>
          <p:cNvSpPr/>
          <p:nvPr/>
        </p:nvSpPr>
        <p:spPr>
          <a:xfrm>
            <a:off x="6475228" y="3186357"/>
            <a:ext cx="1859757" cy="423375"/>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a:solidFill>
                  <a:srgbClr val="FFFFFF"/>
                </a:solidFill>
                <a:cs typeface="Calibri Light"/>
              </a:rPr>
              <a:t>Questionnaires</a:t>
            </a:r>
            <a:r>
              <a:rPr kumimoji="0" lang="de-DE" sz="2400" b="0" i="0" u="none" strike="noStrike" kern="1200" cap="none" spc="0" normalizeH="0" baseline="0" noProof="0">
                <a:ln>
                  <a:noFill/>
                </a:ln>
                <a:solidFill>
                  <a:srgbClr val="FFFFFF"/>
                </a:solidFill>
                <a:effectLst/>
                <a:uLnTx/>
                <a:uFillTx/>
                <a:ea typeface="+mn-ea"/>
                <a:cs typeface="Calibri Light"/>
              </a:rPr>
              <a:t> </a:t>
            </a:r>
          </a:p>
        </p:txBody>
      </p:sp>
      <p:sp>
        <p:nvSpPr>
          <p:cNvPr id="47" name="Freeform 23">
            <a:extLst>
              <a:ext uri="{FF2B5EF4-FFF2-40B4-BE49-F238E27FC236}">
                <a16:creationId xmlns:a16="http://schemas.microsoft.com/office/drawing/2014/main" id="{887AE7B1-2786-6D2F-DCC1-A9A93EA441AC}"/>
              </a:ext>
            </a:extLst>
          </p:cNvPr>
          <p:cNvSpPr/>
          <p:nvPr/>
        </p:nvSpPr>
        <p:spPr>
          <a:xfrm>
            <a:off x="8431334" y="3186249"/>
            <a:ext cx="1718902"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fontAlgn="auto">
              <a:lnSpc>
                <a:spcPct val="90000"/>
              </a:lnSpc>
              <a:spcAft>
                <a:spcPct val="35000"/>
              </a:spcAft>
              <a:defRPr/>
            </a:pPr>
            <a:r>
              <a:rPr lang="de-DE" sz="2000">
                <a:solidFill>
                  <a:srgbClr val="FFFFFF"/>
                </a:solidFill>
                <a:cs typeface="Calibri Light"/>
              </a:rPr>
              <a:t>Physiology</a:t>
            </a:r>
            <a:r>
              <a:rPr kumimoji="0" lang="de-DE" sz="2400" b="0" i="0" u="none" strike="noStrike" kern="1200" cap="none" spc="0" normalizeH="0" baseline="0" noProof="0">
                <a:ln>
                  <a:noFill/>
                </a:ln>
                <a:solidFill>
                  <a:srgbClr val="FFFFFF"/>
                </a:solidFill>
                <a:effectLst/>
                <a:uLnTx/>
                <a:uFillTx/>
                <a:ea typeface="+mn-ea"/>
                <a:cs typeface="Calibri Light"/>
              </a:rPr>
              <a:t> </a:t>
            </a:r>
          </a:p>
        </p:txBody>
      </p:sp>
      <p:sp>
        <p:nvSpPr>
          <p:cNvPr id="52" name="Freeform 23">
            <a:extLst>
              <a:ext uri="{FF2B5EF4-FFF2-40B4-BE49-F238E27FC236}">
                <a16:creationId xmlns:a16="http://schemas.microsoft.com/office/drawing/2014/main" id="{CD8AE93C-0561-C0A5-57CC-E573DAF56A23}"/>
              </a:ext>
            </a:extLst>
          </p:cNvPr>
          <p:cNvSpPr/>
          <p:nvPr/>
        </p:nvSpPr>
        <p:spPr>
          <a:xfrm>
            <a:off x="10244157" y="3181414"/>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fontAlgn="auto">
              <a:lnSpc>
                <a:spcPct val="90000"/>
              </a:lnSpc>
              <a:spcAft>
                <a:spcPct val="35000"/>
              </a:spcAft>
              <a:defRPr/>
            </a:pPr>
            <a:r>
              <a:rPr lang="de-DE" sz="2000">
                <a:solidFill>
                  <a:srgbClr val="FFFFFF"/>
                </a:solidFill>
                <a:ea typeface="Tahoma"/>
                <a:cs typeface="Calibri Light"/>
              </a:rPr>
              <a:t>Performance</a:t>
            </a:r>
            <a:endParaRPr lang="de-DE" sz="2000" b="0" i="0" u="none" strike="noStrike" kern="1200" cap="none" spc="0" normalizeH="0" baseline="0" noProof="0">
              <a:ln>
                <a:noFill/>
              </a:ln>
              <a:solidFill>
                <a:srgbClr val="FFFFFF"/>
              </a:solidFill>
              <a:effectLst/>
              <a:uLnTx/>
              <a:uFillTx/>
              <a:ea typeface="Tahoma"/>
              <a:cs typeface="Calibri Light"/>
            </a:endParaRPr>
          </a:p>
        </p:txBody>
      </p:sp>
      <p:cxnSp>
        <p:nvCxnSpPr>
          <p:cNvPr id="19" name="Straight Connector 18">
            <a:extLst>
              <a:ext uri="{FF2B5EF4-FFF2-40B4-BE49-F238E27FC236}">
                <a16:creationId xmlns:a16="http://schemas.microsoft.com/office/drawing/2014/main" id="{9F4F11CE-D2AB-A9BF-C9BF-CCB8207E1608}"/>
              </a:ext>
            </a:extLst>
          </p:cNvPr>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reeform 23">
            <a:extLst>
              <a:ext uri="{FF2B5EF4-FFF2-40B4-BE49-F238E27FC236}">
                <a16:creationId xmlns:a16="http://schemas.microsoft.com/office/drawing/2014/main" id="{EA8FB0CC-BAAC-3D88-7C81-CF59C88639B4}"/>
              </a:ext>
            </a:extLst>
          </p:cNvPr>
          <p:cNvSpPr/>
          <p:nvPr/>
        </p:nvSpPr>
        <p:spPr>
          <a:xfrm>
            <a:off x="4538661" y="3193254"/>
            <a:ext cx="1836356"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fontAlgn="auto">
              <a:lnSpc>
                <a:spcPct val="90000"/>
              </a:lnSpc>
              <a:spcAft>
                <a:spcPct val="35000"/>
              </a:spcAft>
              <a:defRPr/>
            </a:pPr>
            <a:r>
              <a:rPr lang="de-DE" sz="1800">
                <a:solidFill>
                  <a:srgbClr val="FFFFFF"/>
                </a:solidFill>
                <a:cs typeface="Calibri Light"/>
              </a:rPr>
              <a:t>Test</a:t>
            </a:r>
            <a:endParaRPr lang="de-DE" sz="1800" b="0" i="0" u="none" strike="noStrike" kern="1200" cap="none" spc="0" normalizeH="0" baseline="0" noProof="0">
              <a:ln>
                <a:noFill/>
              </a:ln>
              <a:solidFill>
                <a:srgbClr val="FFFFFF"/>
              </a:solidFill>
              <a:effectLst/>
              <a:uLnTx/>
              <a:uFillTx/>
              <a:ea typeface="Tahoma"/>
              <a:cs typeface="Calibri Light"/>
            </a:endParaRPr>
          </a:p>
        </p:txBody>
      </p:sp>
      <p:sp>
        <p:nvSpPr>
          <p:cNvPr id="6" name="Freeform 27647">
            <a:extLst>
              <a:ext uri="{FF2B5EF4-FFF2-40B4-BE49-F238E27FC236}">
                <a16:creationId xmlns:a16="http://schemas.microsoft.com/office/drawing/2014/main" id="{10A4922A-FE7F-CB1E-FF53-7C6588F575DF}"/>
              </a:ext>
            </a:extLst>
          </p:cNvPr>
          <p:cNvSpPr/>
          <p:nvPr/>
        </p:nvSpPr>
        <p:spPr>
          <a:xfrm>
            <a:off x="4627892" y="3757647"/>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fontAlgn="auto">
              <a:lnSpc>
                <a:spcPct val="90000"/>
              </a:lnSpc>
              <a:spcAft>
                <a:spcPct val="35000"/>
              </a:spcAft>
              <a:defRPr/>
            </a:pPr>
            <a:r>
              <a:rPr lang="en-US" sz="2000">
                <a:solidFill>
                  <a:srgbClr val="000000"/>
                </a:solidFill>
                <a:latin typeface="Calibri"/>
                <a:ea typeface="Calibri"/>
                <a:cs typeface="Calibri"/>
              </a:rPr>
              <a:t>Test early and test often</a:t>
            </a:r>
            <a:endParaRPr lang="en-US" sz="20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endParaRPr>
          </a:p>
        </p:txBody>
      </p:sp>
      <p:sp>
        <p:nvSpPr>
          <p:cNvPr id="7" name="Freeform 27647">
            <a:extLst>
              <a:ext uri="{FF2B5EF4-FFF2-40B4-BE49-F238E27FC236}">
                <a16:creationId xmlns:a16="http://schemas.microsoft.com/office/drawing/2014/main" id="{6F4FF2E7-3B59-51A6-5CB0-4644AA27B4F4}"/>
              </a:ext>
            </a:extLst>
          </p:cNvPr>
          <p:cNvSpPr/>
          <p:nvPr/>
        </p:nvSpPr>
        <p:spPr>
          <a:xfrm>
            <a:off x="6466803" y="3749085"/>
            <a:ext cx="179130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fontAlgn="auto">
              <a:lnSpc>
                <a:spcPct val="90000"/>
              </a:lnSpc>
              <a:spcAft>
                <a:spcPct val="35000"/>
              </a:spcAft>
              <a:defRPr/>
            </a:pPr>
            <a:r>
              <a:rPr lang="en-US" sz="2000">
                <a:solidFill>
                  <a:srgbClr val="000000"/>
                </a:solidFill>
                <a:latin typeface="Calibri"/>
                <a:ea typeface="Calibri"/>
                <a:cs typeface="Calibri"/>
              </a:rPr>
              <a:t>Collection of data to evaluate system, not individuals</a:t>
            </a:r>
            <a:endParaRPr lang="en-US" sz="20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endParaRPr>
          </a:p>
          <a:p>
            <a:pPr defTabSz="488950" fontAlgn="auto">
              <a:lnSpc>
                <a:spcPct val="90000"/>
              </a:lnSpc>
              <a:spcAft>
                <a:spcPct val="35000"/>
              </a:spcAft>
              <a:defRPr/>
            </a:pPr>
            <a:endParaRPr lang="de-DE" sz="200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Freeform 27647">
            <a:extLst>
              <a:ext uri="{FF2B5EF4-FFF2-40B4-BE49-F238E27FC236}">
                <a16:creationId xmlns:a16="http://schemas.microsoft.com/office/drawing/2014/main" id="{3C13CF17-A846-3F52-4059-DB93BA0F43A6}"/>
              </a:ext>
            </a:extLst>
          </p:cNvPr>
          <p:cNvSpPr/>
          <p:nvPr/>
        </p:nvSpPr>
        <p:spPr>
          <a:xfrm>
            <a:off x="8355301" y="3751368"/>
            <a:ext cx="179130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a:lnSpc>
                <a:spcPct val="90000"/>
              </a:lnSpc>
              <a:spcAft>
                <a:spcPct val="35000"/>
              </a:spcAft>
              <a:defRPr/>
            </a:pPr>
            <a:r>
              <a:rPr lang="en-US" sz="2000">
                <a:solidFill>
                  <a:srgbClr val="000000"/>
                </a:solidFill>
                <a:latin typeface="Calibri"/>
                <a:ea typeface="Calibri"/>
                <a:cs typeface="Calibri"/>
              </a:rPr>
              <a:t>Collection of data to evaluate system, not individuals</a:t>
            </a:r>
            <a:endParaRPr lang="en-US"/>
          </a:p>
        </p:txBody>
      </p:sp>
      <p:sp>
        <p:nvSpPr>
          <p:cNvPr id="9" name="Freeform 27647">
            <a:extLst>
              <a:ext uri="{FF2B5EF4-FFF2-40B4-BE49-F238E27FC236}">
                <a16:creationId xmlns:a16="http://schemas.microsoft.com/office/drawing/2014/main" id="{C8B6E301-2AAD-BDEC-00E5-6F427DBDC003}"/>
              </a:ext>
            </a:extLst>
          </p:cNvPr>
          <p:cNvSpPr/>
          <p:nvPr/>
        </p:nvSpPr>
        <p:spPr>
          <a:xfrm>
            <a:off x="9561483" y="3735478"/>
            <a:ext cx="2423314" cy="120781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608965" lvl="1" algn="ctr" defTabSz="488950">
              <a:lnSpc>
                <a:spcPct val="90000"/>
              </a:lnSpc>
              <a:spcAft>
                <a:spcPct val="35000"/>
              </a:spcAft>
              <a:defRPr/>
            </a:pPr>
            <a:r>
              <a:rPr lang="en-US" sz="2000">
                <a:solidFill>
                  <a:srgbClr val="000000"/>
                </a:solidFill>
                <a:latin typeface="Calibri"/>
                <a:ea typeface="Calibri"/>
                <a:cs typeface="Calibri"/>
              </a:rPr>
              <a:t>Does the system perform to baseline expectations (FPS, Lag, Delay)</a:t>
            </a:r>
            <a:endParaRPr lang="en-US">
              <a:ea typeface="Tahoma"/>
              <a:cs typeface="Tahoma"/>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1" name="Picture 10" descr="Questionnaire Icons - Download Free Vector Icons | Noun Project">
            <a:extLst>
              <a:ext uri="{FF2B5EF4-FFF2-40B4-BE49-F238E27FC236}">
                <a16:creationId xmlns:a16="http://schemas.microsoft.com/office/drawing/2014/main" id="{B133AB82-2384-85DA-66C3-1B580B80B8EC}"/>
              </a:ext>
            </a:extLst>
          </p:cNvPr>
          <p:cNvPicPr>
            <a:picLocks noChangeAspect="1"/>
          </p:cNvPicPr>
          <p:nvPr/>
        </p:nvPicPr>
        <p:blipFill>
          <a:blip r:embed="rId4"/>
          <a:stretch>
            <a:fillRect/>
          </a:stretch>
        </p:blipFill>
        <p:spPr>
          <a:xfrm>
            <a:off x="6976452" y="2108119"/>
            <a:ext cx="857250" cy="857250"/>
          </a:xfrm>
          <a:prstGeom prst="rect">
            <a:avLst/>
          </a:prstGeom>
        </p:spPr>
      </p:pic>
      <p:pic>
        <p:nvPicPr>
          <p:cNvPr id="15" name="Picture 6">
            <a:extLst>
              <a:ext uri="{FF2B5EF4-FFF2-40B4-BE49-F238E27FC236}">
                <a16:creationId xmlns:a16="http://schemas.microsoft.com/office/drawing/2014/main" id="{3CE63FCF-5CCA-E56F-1EF4-ACD8E9A6D1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8866020" y="2109344"/>
            <a:ext cx="852660" cy="8526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633FEE3-49D5-B6F1-241C-05FC16638F8F}"/>
              </a:ext>
            </a:extLst>
          </p:cNvPr>
          <p:cNvPicPr>
            <a:picLocks noChangeAspect="1"/>
          </p:cNvPicPr>
          <p:nvPr/>
        </p:nvPicPr>
        <p:blipFill>
          <a:blip r:embed="rId6"/>
          <a:stretch>
            <a:fillRect/>
          </a:stretch>
        </p:blipFill>
        <p:spPr>
          <a:xfrm>
            <a:off x="5038316" y="2110803"/>
            <a:ext cx="838854" cy="845365"/>
          </a:xfrm>
          <a:prstGeom prst="rect">
            <a:avLst/>
          </a:prstGeom>
        </p:spPr>
      </p:pic>
      <p:sp>
        <p:nvSpPr>
          <p:cNvPr id="13" name="TextBox 12">
            <a:extLst>
              <a:ext uri="{FF2B5EF4-FFF2-40B4-BE49-F238E27FC236}">
                <a16:creationId xmlns:a16="http://schemas.microsoft.com/office/drawing/2014/main" id="{33A786DA-F0B7-0DF2-A3A4-F8BF06CD8190}"/>
              </a:ext>
            </a:extLst>
          </p:cNvPr>
          <p:cNvSpPr txBox="1"/>
          <p:nvPr/>
        </p:nvSpPr>
        <p:spPr>
          <a:xfrm>
            <a:off x="138601" y="5439468"/>
            <a:ext cx="11202462" cy="1169551"/>
          </a:xfrm>
          <a:prstGeom prst="rect">
            <a:avLst/>
          </a:prstGeom>
          <a:noFill/>
        </p:spPr>
        <p:txBody>
          <a:bodyPr wrap="square" lIns="91440" tIns="45720" rIns="91440" bIns="45720" rtlCol="0" anchor="t">
            <a:spAutoFit/>
          </a:bodyPr>
          <a:lstStyle/>
          <a:p>
            <a:pPr>
              <a:defRPr/>
            </a:pPr>
            <a:r>
              <a:rPr lang="en-CA" sz="1000" baseline="30000">
                <a:solidFill>
                  <a:prstClr val="black"/>
                </a:solidFill>
                <a:latin typeface="Tahoma"/>
                <a:ea typeface="Tahoma"/>
                <a:cs typeface="Tahoma"/>
              </a:rPr>
              <a:t>1  </a:t>
            </a:r>
            <a:r>
              <a:rPr lang="en-CA" sz="1000">
                <a:solidFill>
                  <a:srgbClr val="222222"/>
                </a:solidFill>
                <a:latin typeface="Tahoma"/>
                <a:ea typeface="Tahoma"/>
                <a:cs typeface="Tahoma"/>
              </a:rPr>
              <a:t>Vlahovic, S., </a:t>
            </a:r>
            <a:r>
              <a:rPr lang="en-CA" sz="1000" err="1">
                <a:solidFill>
                  <a:srgbClr val="222222"/>
                </a:solidFill>
                <a:latin typeface="Tahoma"/>
                <a:ea typeface="Tahoma"/>
                <a:cs typeface="Tahoma"/>
              </a:rPr>
              <a:t>Skorin-Kapov</a:t>
            </a:r>
            <a:r>
              <a:rPr lang="en-CA" sz="1000">
                <a:solidFill>
                  <a:srgbClr val="222222"/>
                </a:solidFill>
                <a:latin typeface="Tahoma"/>
                <a:ea typeface="Tahoma"/>
                <a:cs typeface="Tahoma"/>
              </a:rPr>
              <a:t>, L., </a:t>
            </a:r>
            <a:r>
              <a:rPr lang="en-CA" sz="1000" err="1">
                <a:solidFill>
                  <a:srgbClr val="222222"/>
                </a:solidFill>
                <a:latin typeface="Tahoma"/>
                <a:ea typeface="Tahoma"/>
                <a:cs typeface="Tahoma"/>
              </a:rPr>
              <a:t>Suznjevic</a:t>
            </a:r>
            <a:r>
              <a:rPr lang="en-CA" sz="1000">
                <a:solidFill>
                  <a:srgbClr val="222222"/>
                </a:solidFill>
                <a:latin typeface="Tahoma"/>
                <a:ea typeface="Tahoma"/>
                <a:cs typeface="Tahoma"/>
              </a:rPr>
              <a:t>, M. </a:t>
            </a:r>
            <a:r>
              <a:rPr lang="en-CA" sz="1000" i="1">
                <a:solidFill>
                  <a:srgbClr val="222222"/>
                </a:solidFill>
                <a:latin typeface="Tahoma"/>
                <a:ea typeface="Tahoma"/>
                <a:cs typeface="Tahoma"/>
              </a:rPr>
              <a:t>et al.</a:t>
            </a:r>
            <a:r>
              <a:rPr lang="en-CA" sz="1000">
                <a:solidFill>
                  <a:srgbClr val="222222"/>
                </a:solidFill>
                <a:latin typeface="Tahoma"/>
                <a:ea typeface="Tahoma"/>
                <a:cs typeface="Tahoma"/>
              </a:rPr>
              <a:t> Not just cybersickness: short-term effects of popular VR game mechanics on physical discomfort and reaction time. </a:t>
            </a:r>
            <a:r>
              <a:rPr lang="en-CA" sz="1000" i="1">
                <a:solidFill>
                  <a:srgbClr val="222222"/>
                </a:solidFill>
                <a:latin typeface="Tahoma"/>
                <a:ea typeface="Tahoma"/>
                <a:cs typeface="Tahoma"/>
              </a:rPr>
              <a:t>Virtual Reality</a:t>
            </a:r>
            <a:r>
              <a:rPr lang="en-CA" sz="1000">
                <a:solidFill>
                  <a:srgbClr val="222222"/>
                </a:solidFill>
                <a:latin typeface="Tahoma"/>
                <a:ea typeface="Tahoma"/>
                <a:cs typeface="Tahoma"/>
              </a:rPr>
              <a:t> </a:t>
            </a:r>
            <a:r>
              <a:rPr lang="en-CA" sz="1000" b="1">
                <a:solidFill>
                  <a:srgbClr val="222222"/>
                </a:solidFill>
                <a:latin typeface="Tahoma"/>
                <a:ea typeface="Tahoma"/>
                <a:cs typeface="Tahoma"/>
              </a:rPr>
              <a:t>28</a:t>
            </a:r>
            <a:r>
              <a:rPr lang="en-CA" sz="1000">
                <a:solidFill>
                  <a:srgbClr val="222222"/>
                </a:solidFill>
                <a:latin typeface="Tahoma"/>
                <a:ea typeface="Tahoma"/>
                <a:cs typeface="Tahoma"/>
              </a:rPr>
              <a:t>, 108 (2024). </a:t>
            </a:r>
            <a:r>
              <a:rPr lang="en-CA" sz="1000">
                <a:solidFill>
                  <a:srgbClr val="222222"/>
                </a:solidFill>
                <a:latin typeface="Tahoma"/>
                <a:ea typeface="Tahoma"/>
                <a:cs typeface="Tahoma"/>
                <a:hlinkClick r:id="rId7"/>
              </a:rPr>
              <a:t>https://doi.org/10.1007/s10055-024-01007-x</a:t>
            </a:r>
            <a:endParaRPr lang="en-CA" sz="1000">
              <a:solidFill>
                <a:prstClr val="black"/>
              </a:solidFill>
              <a:latin typeface="Tahoma"/>
              <a:ea typeface="Tahoma"/>
              <a:cs typeface="Tahoma"/>
            </a:endParaRPr>
          </a:p>
          <a:p>
            <a:pPr>
              <a:defRPr/>
            </a:pPr>
            <a:r>
              <a:rPr lang="en-CA" sz="1000" baseline="30000">
                <a:solidFill>
                  <a:srgbClr val="222222"/>
                </a:solidFill>
                <a:latin typeface="Tahoma"/>
                <a:ea typeface="Tahoma"/>
                <a:cs typeface="Tahoma"/>
              </a:rPr>
              <a:t>2  </a:t>
            </a:r>
            <a:r>
              <a:rPr lang="en-CA" sz="1000" err="1">
                <a:solidFill>
                  <a:srgbClr val="222222"/>
                </a:solidFill>
                <a:latin typeface="Tahoma"/>
                <a:ea typeface="Tahoma"/>
                <a:cs typeface="Tahoma"/>
              </a:rPr>
              <a:t>Stanney</a:t>
            </a:r>
            <a:r>
              <a:rPr lang="en-CA" sz="1000">
                <a:solidFill>
                  <a:srgbClr val="222222"/>
                </a:solidFill>
                <a:latin typeface="Tahoma"/>
                <a:ea typeface="Tahoma"/>
                <a:cs typeface="Tahoma"/>
              </a:rPr>
              <a:t>, K., Lawson, B. D., Rokers, B., Dennison, M., </a:t>
            </a:r>
            <a:r>
              <a:rPr lang="en-CA" sz="1000" err="1">
                <a:solidFill>
                  <a:srgbClr val="222222"/>
                </a:solidFill>
                <a:latin typeface="Tahoma"/>
                <a:ea typeface="Tahoma"/>
                <a:cs typeface="Tahoma"/>
              </a:rPr>
              <a:t>Fidopiastis</a:t>
            </a:r>
            <a:r>
              <a:rPr lang="en-CA" sz="1000">
                <a:solidFill>
                  <a:srgbClr val="222222"/>
                </a:solidFill>
                <a:latin typeface="Tahoma"/>
                <a:ea typeface="Tahoma"/>
                <a:cs typeface="Tahoma"/>
              </a:rPr>
              <a:t>, C., Stoffregen, T., … Fulvio, J. M. (2020). Identifying Causes of and Solutions for Cybersickness in Immersive Technology: Reformulation of a Research and Development Agenda. International Journal of Human–Computer Interaction, 36(19), 1783–1803. </a:t>
            </a:r>
            <a:r>
              <a:rPr lang="en-CA" sz="1000">
                <a:solidFill>
                  <a:srgbClr val="222222"/>
                </a:solidFill>
                <a:latin typeface="Tahoma"/>
                <a:ea typeface="Tahoma"/>
                <a:cs typeface="Tahoma"/>
                <a:hlinkClick r:id="rId8"/>
              </a:rPr>
              <a:t>https://doi.org/10.1080/10447318.2020.1828535</a:t>
            </a:r>
            <a:endParaRPr lang="en-CA" sz="1000">
              <a:solidFill>
                <a:srgbClr val="222222"/>
              </a:solidFill>
              <a:latin typeface="Tahoma"/>
              <a:ea typeface="Tahoma"/>
              <a:cs typeface="Tahoma"/>
            </a:endParaRPr>
          </a:p>
          <a:p>
            <a:pPr>
              <a:defRPr/>
            </a:pPr>
            <a:r>
              <a:rPr lang="en-CA" sz="1000" baseline="30000">
                <a:solidFill>
                  <a:srgbClr val="222222"/>
                </a:solidFill>
                <a:latin typeface="Tahoma"/>
                <a:ea typeface="Tahoma"/>
                <a:cs typeface="Tahoma"/>
              </a:rPr>
              <a:t>3</a:t>
            </a:r>
            <a:r>
              <a:rPr lang="en-CA" sz="1000">
                <a:solidFill>
                  <a:srgbClr val="222222"/>
                </a:solidFill>
                <a:latin typeface="Tahoma"/>
                <a:ea typeface="Tahoma"/>
                <a:cs typeface="Tahoma"/>
              </a:rPr>
              <a:t>Stanney, K. M., Hughes, C. L., Bailey, P., Ruiz, E., &amp; </a:t>
            </a:r>
            <a:r>
              <a:rPr lang="en-CA" sz="1000" err="1">
                <a:solidFill>
                  <a:srgbClr val="222222"/>
                </a:solidFill>
                <a:latin typeface="Tahoma"/>
                <a:ea typeface="Tahoma"/>
                <a:cs typeface="Tahoma"/>
              </a:rPr>
              <a:t>Fidopiastis</a:t>
            </a:r>
            <a:r>
              <a:rPr lang="en-CA" sz="1000">
                <a:solidFill>
                  <a:srgbClr val="222222"/>
                </a:solidFill>
                <a:latin typeface="Tahoma"/>
                <a:ea typeface="Tahoma"/>
                <a:cs typeface="Tahoma"/>
              </a:rPr>
              <a:t>, C. (2023). Cybersickness in immersive training environments. In Human Factors in Simulation and Training (pp. 159-180). CRC Press.</a:t>
            </a:r>
          </a:p>
          <a:p>
            <a:pPr>
              <a:defRPr/>
            </a:pPr>
            <a:endParaRPr lang="en-CA" sz="1000">
              <a:solidFill>
                <a:prstClr val="black"/>
              </a:solidFill>
              <a:ea typeface="Tahoma"/>
              <a:cs typeface="Tahoma"/>
            </a:endParaRPr>
          </a:p>
        </p:txBody>
      </p:sp>
      <p:sp>
        <p:nvSpPr>
          <p:cNvPr id="3" name="Title 1">
            <a:extLst>
              <a:ext uri="{FF2B5EF4-FFF2-40B4-BE49-F238E27FC236}">
                <a16:creationId xmlns:a16="http://schemas.microsoft.com/office/drawing/2014/main" id="{F089A9C8-A448-C656-B98D-C541C4513D12}"/>
              </a:ext>
            </a:extLst>
          </p:cNvPr>
          <p:cNvSpPr txBox="1">
            <a:spLocks/>
          </p:cNvSpPr>
          <p:nvPr/>
        </p:nvSpPr>
        <p:spPr>
          <a:xfrm>
            <a:off x="580109" y="963613"/>
            <a:ext cx="3455183"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Quantify</a:t>
            </a:r>
          </a:p>
          <a:p>
            <a:pPr algn="r"/>
            <a:r>
              <a:rPr lang="en-US">
                <a:solidFill>
                  <a:srgbClr val="2F5496"/>
                </a:solidFill>
                <a:latin typeface="+mn-lt"/>
                <a:cs typeface="Calibri Light"/>
              </a:rPr>
              <a:t>the System</a:t>
            </a:r>
            <a:endParaRPr lang="en-US">
              <a:solidFill>
                <a:srgbClr val="2F5496"/>
              </a:solidFill>
              <a:latin typeface="+mn-lt"/>
            </a:endParaRPr>
          </a:p>
        </p:txBody>
      </p:sp>
      <p:sp>
        <p:nvSpPr>
          <p:cNvPr id="18" name="Title 1">
            <a:extLst>
              <a:ext uri="{FF2B5EF4-FFF2-40B4-BE49-F238E27FC236}">
                <a16:creationId xmlns:a16="http://schemas.microsoft.com/office/drawing/2014/main" id="{F7D2AB1F-6933-ECEB-4369-39F05D3BBCF9}"/>
              </a:ext>
            </a:extLst>
          </p:cNvPr>
          <p:cNvSpPr txBox="1">
            <a:spLocks/>
          </p:cNvSpPr>
          <p:nvPr/>
        </p:nvSpPr>
        <p:spPr>
          <a:xfrm>
            <a:off x="2345741" y="0"/>
            <a:ext cx="74168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solidFill>
                  <a:schemeClr val="bg1"/>
                </a:solidFill>
                <a:latin typeface="Aptos"/>
              </a:rPr>
              <a:t>Quantify VE Stimulus Intensity</a:t>
            </a:r>
            <a:endParaRPr lang="en-US"/>
          </a:p>
        </p:txBody>
      </p:sp>
    </p:spTree>
    <p:extLst>
      <p:ext uri="{BB962C8B-B14F-4D97-AF65-F5344CB8AC3E}">
        <p14:creationId xmlns:p14="http://schemas.microsoft.com/office/powerpoint/2010/main" val="405348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6" grpId="0" animBg="1"/>
      <p:bldP spid="47" grpId="0" animBg="1"/>
      <p:bldP spid="52" grpId="0" animBg="1"/>
      <p:bldP spid="4" grpId="0" animBg="1"/>
      <p:bldP spid="6" grpId="0"/>
      <p:bldP spid="7" grpId="0"/>
      <p:bldP spid="8" grpId="0"/>
      <p:bldP spid="9" grpId="0"/>
    </p:bldLst>
  </p:timing>
  <p:extLst>
    <p:ext uri="{6950BFC3-D8DA-4A85-94F7-54DA5524770B}">
      <p188:commentRel xmlns:p188="http://schemas.microsoft.com/office/powerpoint/2018/8/main" xmlns="" r:id="rId9"/>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6365-9625-4094-A3B8-EFF514E3925B}"/>
              </a:ext>
            </a:extLst>
          </p:cNvPr>
          <p:cNvSpPr>
            <a:spLocks noGrp="1"/>
          </p:cNvSpPr>
          <p:nvPr>
            <p:ph type="title"/>
          </p:nvPr>
        </p:nvSpPr>
        <p:spPr/>
        <p:txBody>
          <a:bodyPr vert="horz" lIns="91440" tIns="45720" rIns="91440" bIns="45720" rtlCol="0" anchor="ctr">
            <a:normAutofit/>
          </a:bodyPr>
          <a:lstStyle/>
          <a:p>
            <a:pPr algn="ctr"/>
            <a:r>
              <a:rPr lang="en-US" sz="3600">
                <a:solidFill>
                  <a:srgbClr val="F2F2F2"/>
                </a:solidFill>
                <a:latin typeface="Calibri" panose="020F0502020204030204" pitchFamily="34" charset="0"/>
                <a:cs typeface="Calibri" panose="020F0502020204030204" pitchFamily="34" charset="0"/>
              </a:rPr>
              <a:t>Current challenges</a:t>
            </a:r>
            <a:endParaRPr lang="en-US" sz="3600" kern="1200">
              <a:solidFill>
                <a:srgbClr val="F2F2F2"/>
              </a:solidFill>
              <a:latin typeface="Calibri" panose="020F0502020204030204" pitchFamily="34" charset="0"/>
              <a:cs typeface="Calibri" panose="020F0502020204030204" pitchFamily="34" charset="0"/>
            </a:endParaRPr>
          </a:p>
        </p:txBody>
      </p:sp>
      <p:pic>
        <p:nvPicPr>
          <p:cNvPr id="8" name="Picture 22">
            <a:extLst>
              <a:ext uri="{FF2B5EF4-FFF2-40B4-BE49-F238E27FC236}">
                <a16:creationId xmlns:a16="http://schemas.microsoft.com/office/drawing/2014/main" id="{8F93E75F-EA52-4245-AA6C-9D9B64B4B612}"/>
              </a:ext>
            </a:extLst>
          </p:cNvPr>
          <p:cNvPicPr>
            <a:picLocks noChangeAspect="1"/>
          </p:cNvPicPr>
          <p:nvPr/>
        </p:nvPicPr>
        <p:blipFill>
          <a:blip r:embed="rId3" cstate="print">
            <a:extLst>
              <a:ext uri="{28A0092B-C50C-407E-A947-70E740481C1C}">
                <a14:useLocalDpi xmlns:a14="http://schemas.microsoft.com/office/drawing/2010/main" val="0"/>
              </a:ext>
            </a:extLst>
          </a:blip>
          <a:srcRect t="17694" b="17694"/>
          <a:stretch/>
        </p:blipFill>
        <p:spPr>
          <a:xfrm>
            <a:off x="609600" y="1730957"/>
            <a:ext cx="5212080" cy="3856948"/>
          </a:xfrm>
          <a:prstGeom prst="rect">
            <a:avLst/>
          </a:prstGeom>
        </p:spPr>
      </p:pic>
      <p:pic>
        <p:nvPicPr>
          <p:cNvPr id="6" name="Picture 6">
            <a:extLst>
              <a:ext uri="{FF2B5EF4-FFF2-40B4-BE49-F238E27FC236}">
                <a16:creationId xmlns:a16="http://schemas.microsoft.com/office/drawing/2014/main" id="{552CCB92-57A2-4FB8-A0E9-7040C0943B85}"/>
              </a:ext>
            </a:extLst>
          </p:cNvPr>
          <p:cNvPicPr>
            <a:picLocks noChangeAspect="1"/>
          </p:cNvPicPr>
          <p:nvPr/>
        </p:nvPicPr>
        <p:blipFill>
          <a:blip r:embed="rId4" cstate="print">
            <a:extLst>
              <a:ext uri="{28A0092B-C50C-407E-A947-70E740481C1C}">
                <a14:useLocalDpi xmlns:a14="http://schemas.microsoft.com/office/drawing/2010/main" val="0"/>
              </a:ext>
            </a:extLst>
          </a:blip>
          <a:srcRect l="4926" r="4926"/>
          <a:stretch/>
        </p:blipFill>
        <p:spPr>
          <a:xfrm>
            <a:off x="6370320" y="1730317"/>
            <a:ext cx="5212080" cy="3857568"/>
          </a:xfrm>
          <a:prstGeom prst="rect">
            <a:avLst/>
          </a:prstGeom>
        </p:spPr>
      </p:pic>
      <p:sp>
        <p:nvSpPr>
          <p:cNvPr id="7" name="Freeform: Shape 6">
            <a:extLst>
              <a:ext uri="{FF2B5EF4-FFF2-40B4-BE49-F238E27FC236}">
                <a16:creationId xmlns:a16="http://schemas.microsoft.com/office/drawing/2014/main" id="{B8C65881-1082-4223-A91D-283744660213}"/>
              </a:ext>
            </a:extLst>
          </p:cNvPr>
          <p:cNvSpPr/>
          <p:nvPr/>
        </p:nvSpPr>
        <p:spPr>
          <a:xfrm>
            <a:off x="1518588" y="1964329"/>
            <a:ext cx="3394103" cy="525722"/>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Automated vehicles </a:t>
            </a:r>
          </a:p>
        </p:txBody>
      </p:sp>
      <p:sp>
        <p:nvSpPr>
          <p:cNvPr id="9" name="Freeform: Shape 8">
            <a:extLst>
              <a:ext uri="{FF2B5EF4-FFF2-40B4-BE49-F238E27FC236}">
                <a16:creationId xmlns:a16="http://schemas.microsoft.com/office/drawing/2014/main" id="{691B629E-8FC5-416D-9CCC-2B0241A7D6A4}"/>
              </a:ext>
            </a:extLst>
          </p:cNvPr>
          <p:cNvSpPr/>
          <p:nvPr/>
        </p:nvSpPr>
        <p:spPr>
          <a:xfrm>
            <a:off x="6367962" y="1964329"/>
            <a:ext cx="5216795" cy="525722"/>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algn="ctr" defTabSz="889000" fontAlgn="auto">
              <a:lnSpc>
                <a:spcPct val="90000"/>
              </a:lnSpc>
              <a:spcBef>
                <a:spcPts val="0"/>
              </a:spcBef>
              <a:spcAft>
                <a:spcPct val="35000"/>
              </a:spcAft>
              <a:defRPr/>
            </a:pPr>
            <a:r>
              <a:rPr lang="en-US">
                <a:solidFill>
                  <a:prstClr val="white"/>
                </a:solidFill>
                <a:latin typeface="Calibri"/>
                <a:ea typeface="Calibri"/>
                <a:cs typeface="Calibri"/>
              </a:rPr>
              <a:t>Virtual reality</a:t>
            </a:r>
            <a:r>
              <a:rPr kumimoji="0" lang="en-US" sz="3200" b="0" i="0" u="none" strike="noStrike" kern="1200" cap="none" spc="0" normalizeH="0" baseline="0" noProof="0">
                <a:ln>
                  <a:noFill/>
                </a:ln>
                <a:solidFill>
                  <a:prstClr val="white"/>
                </a:solidFill>
                <a:effectLst/>
                <a:uLnTx/>
                <a:uFillTx/>
                <a:latin typeface="Calibri"/>
                <a:ea typeface="Calibri"/>
                <a:cs typeface="Calibri"/>
              </a:rPr>
              <a:t> applications</a:t>
            </a:r>
          </a:p>
        </p:txBody>
      </p:sp>
      <p:sp>
        <p:nvSpPr>
          <p:cNvPr id="11" name="Freeform: Shape 10">
            <a:extLst>
              <a:ext uri="{FF2B5EF4-FFF2-40B4-BE49-F238E27FC236}">
                <a16:creationId xmlns:a16="http://schemas.microsoft.com/office/drawing/2014/main" id="{87583DD6-0B74-49A2-B1B0-6A845291F535}"/>
              </a:ext>
            </a:extLst>
          </p:cNvPr>
          <p:cNvSpPr/>
          <p:nvPr/>
        </p:nvSpPr>
        <p:spPr>
          <a:xfrm>
            <a:off x="974035" y="3197456"/>
            <a:ext cx="4323522" cy="1218534"/>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Reducing current collision costs at $37B CAD and saving thousands </a:t>
            </a:r>
            <a:br>
              <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br>
            <a:r>
              <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 lives</a:t>
            </a:r>
          </a:p>
        </p:txBody>
      </p:sp>
      <p:sp>
        <p:nvSpPr>
          <p:cNvPr id="12" name="Freeform: Shape 11">
            <a:extLst>
              <a:ext uri="{FF2B5EF4-FFF2-40B4-BE49-F238E27FC236}">
                <a16:creationId xmlns:a16="http://schemas.microsoft.com/office/drawing/2014/main" id="{BDB7DCAA-275B-46FC-BECF-8394EDFB869B}"/>
              </a:ext>
            </a:extLst>
          </p:cNvPr>
          <p:cNvSpPr/>
          <p:nvPr/>
        </p:nvSpPr>
        <p:spPr>
          <a:xfrm>
            <a:off x="6814598" y="3197456"/>
            <a:ext cx="4323522" cy="1218534"/>
          </a:xfrm>
          <a:custGeom>
            <a:avLst/>
            <a:gdLst>
              <a:gd name="connsiteX0" fmla="*/ 0 w 2898490"/>
              <a:gd name="connsiteY0" fmla="*/ 0 h 701126"/>
              <a:gd name="connsiteX1" fmla="*/ 2898490 w 2898490"/>
              <a:gd name="connsiteY1" fmla="*/ 0 h 701126"/>
              <a:gd name="connsiteX2" fmla="*/ 2898490 w 2898490"/>
              <a:gd name="connsiteY2" fmla="*/ 701126 h 701126"/>
              <a:gd name="connsiteX3" fmla="*/ 0 w 2898490"/>
              <a:gd name="connsiteY3" fmla="*/ 701126 h 701126"/>
              <a:gd name="connsiteX4" fmla="*/ 0 w 2898490"/>
              <a:gd name="connsiteY4" fmla="*/ 0 h 70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90" h="701126">
                <a:moveTo>
                  <a:pt x="0" y="0"/>
                </a:moveTo>
                <a:lnTo>
                  <a:pt x="2898490" y="0"/>
                </a:lnTo>
                <a:lnTo>
                  <a:pt x="2898490" y="701126"/>
                </a:lnTo>
                <a:lnTo>
                  <a:pt x="0" y="701126"/>
                </a:lnTo>
                <a:lnTo>
                  <a:pt x="0" y="0"/>
                </a:lnTo>
                <a:close/>
              </a:path>
            </a:pathLst>
          </a:custGeom>
          <a:solidFill>
            <a:srgbClr val="0D0D0D">
              <a:alpha val="69804"/>
            </a:srgbClr>
          </a:solidFill>
          <a:ln>
            <a:noFill/>
          </a:ln>
          <a:effectLst/>
        </p:spPr>
        <p:style>
          <a:lnRef idx="2">
            <a:scrgbClr r="0" g="0" b="0"/>
          </a:lnRef>
          <a:fillRef idx="1">
            <a:schemeClr val="lt1">
              <a:hueOff val="0"/>
              <a:satOff val="0"/>
              <a:lumOff val="0"/>
              <a:alphaOff val="0"/>
            </a:schemeClr>
          </a:fillRef>
          <a:effectRef idx="0">
            <a:scrgbClr r="0" g="0" b="0"/>
          </a:effectRef>
          <a:fontRef idx="minor">
            <a:schemeClr val="dk2">
              <a:hueOff val="0"/>
              <a:satOff val="0"/>
              <a:lumOff val="0"/>
              <a:alphaOff val="0"/>
            </a:schemeClr>
          </a:fontRef>
        </p:style>
        <p:txBody>
          <a:bodyPr lIns="12700" tIns="12700" rIns="12700" bIns="12700" spcCol="1270" anchor="ctr"/>
          <a:lstStyle/>
          <a:p>
            <a:pPr marL="0" marR="0" lvl="0" indent="0" algn="ctr" defTabSz="8890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Million of users worldwide with an estimated market value of </a:t>
            </a:r>
            <a:br>
              <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br>
            <a:r>
              <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$14.8B USD</a:t>
            </a:r>
          </a:p>
        </p:txBody>
      </p:sp>
    </p:spTree>
    <p:extLst>
      <p:ext uri="{BB962C8B-B14F-4D97-AF65-F5344CB8AC3E}">
        <p14:creationId xmlns:p14="http://schemas.microsoft.com/office/powerpoint/2010/main" val="422252691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95BDF-0447-48B4-7A96-4BA136C49F8B}"/>
            </a:ext>
          </a:extLst>
        </p:cNvPr>
        <p:cNvGrpSpPr/>
        <p:nvPr/>
      </p:nvGrpSpPr>
      <p:grpSpPr>
        <a:xfrm>
          <a:off x="0" y="0"/>
          <a:ext cx="0" cy="0"/>
          <a:chOff x="0" y="0"/>
          <a:chExt cx="0" cy="0"/>
        </a:xfrm>
      </p:grpSpPr>
      <p:sp>
        <p:nvSpPr>
          <p:cNvPr id="46" name="Freeform 23">
            <a:extLst>
              <a:ext uri="{FF2B5EF4-FFF2-40B4-BE49-F238E27FC236}">
                <a16:creationId xmlns:a16="http://schemas.microsoft.com/office/drawing/2014/main" id="{906B9ECA-871F-398C-A9F5-3B0DBDF4F62F}"/>
              </a:ext>
            </a:extLst>
          </p:cNvPr>
          <p:cNvSpPr/>
          <p:nvPr/>
        </p:nvSpPr>
        <p:spPr>
          <a:xfrm>
            <a:off x="4886100" y="3186357"/>
            <a:ext cx="1859757" cy="423375"/>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a:solidFill>
                  <a:srgbClr val="FFFFFF"/>
                </a:solidFill>
                <a:cs typeface="Calibri Light"/>
              </a:rPr>
              <a:t>Questionnaires</a:t>
            </a:r>
            <a:r>
              <a:rPr kumimoji="0" lang="de-DE" sz="2400" b="0" i="0" u="none" strike="noStrike" kern="1200" cap="none" spc="0" normalizeH="0" baseline="0" noProof="0">
                <a:ln>
                  <a:noFill/>
                </a:ln>
                <a:solidFill>
                  <a:srgbClr val="FFFFFF"/>
                </a:solidFill>
                <a:effectLst/>
                <a:uLnTx/>
                <a:uFillTx/>
                <a:ea typeface="+mn-ea"/>
                <a:cs typeface="Calibri Light"/>
              </a:rPr>
              <a:t> </a:t>
            </a:r>
          </a:p>
        </p:txBody>
      </p:sp>
      <p:sp>
        <p:nvSpPr>
          <p:cNvPr id="47" name="Freeform 23">
            <a:extLst>
              <a:ext uri="{FF2B5EF4-FFF2-40B4-BE49-F238E27FC236}">
                <a16:creationId xmlns:a16="http://schemas.microsoft.com/office/drawing/2014/main" id="{0A78B6DB-D904-44F8-54EA-D13B8913D491}"/>
              </a:ext>
            </a:extLst>
          </p:cNvPr>
          <p:cNvSpPr/>
          <p:nvPr/>
        </p:nvSpPr>
        <p:spPr>
          <a:xfrm>
            <a:off x="7662821" y="3186249"/>
            <a:ext cx="1718902"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fontAlgn="auto">
              <a:lnSpc>
                <a:spcPct val="90000"/>
              </a:lnSpc>
              <a:spcAft>
                <a:spcPct val="35000"/>
              </a:spcAft>
              <a:defRPr/>
            </a:pPr>
            <a:r>
              <a:rPr lang="de-DE" sz="2000" dirty="0">
                <a:solidFill>
                  <a:srgbClr val="FFFFFF"/>
                </a:solidFill>
                <a:cs typeface="Calibri Light"/>
              </a:rPr>
              <a:t>Physiology</a:t>
            </a:r>
            <a:r>
              <a:rPr kumimoji="0" lang="de-DE" sz="2400" b="0" i="0" u="none" strike="noStrike" kern="1200" cap="none" spc="0" normalizeH="0" baseline="0" noProof="0" dirty="0">
                <a:ln>
                  <a:noFill/>
                </a:ln>
                <a:solidFill>
                  <a:srgbClr val="FFFFFF"/>
                </a:solidFill>
                <a:effectLst/>
                <a:uLnTx/>
                <a:uFillTx/>
                <a:ea typeface="+mn-ea"/>
                <a:cs typeface="Calibri Light"/>
              </a:rPr>
              <a:t> </a:t>
            </a:r>
          </a:p>
        </p:txBody>
      </p:sp>
      <p:sp>
        <p:nvSpPr>
          <p:cNvPr id="52" name="Freeform 23">
            <a:extLst>
              <a:ext uri="{FF2B5EF4-FFF2-40B4-BE49-F238E27FC236}">
                <a16:creationId xmlns:a16="http://schemas.microsoft.com/office/drawing/2014/main" id="{E25F6206-E980-6A7E-5A96-6E3F7D72DF34}"/>
              </a:ext>
            </a:extLst>
          </p:cNvPr>
          <p:cNvSpPr/>
          <p:nvPr/>
        </p:nvSpPr>
        <p:spPr>
          <a:xfrm>
            <a:off x="10244157" y="3181414"/>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fontAlgn="auto">
              <a:lnSpc>
                <a:spcPct val="90000"/>
              </a:lnSpc>
              <a:spcAft>
                <a:spcPct val="35000"/>
              </a:spcAft>
              <a:defRPr/>
            </a:pPr>
            <a:r>
              <a:rPr lang="de-DE" sz="2000">
                <a:solidFill>
                  <a:srgbClr val="FFFFFF"/>
                </a:solidFill>
                <a:ea typeface="Tahoma"/>
                <a:cs typeface="Calibri Light"/>
              </a:rPr>
              <a:t>Performance</a:t>
            </a:r>
            <a:endParaRPr lang="de-DE" sz="2000" b="0" i="0" u="none" strike="noStrike" kern="1200" cap="none" spc="0" normalizeH="0" baseline="0" noProof="0">
              <a:ln>
                <a:noFill/>
              </a:ln>
              <a:solidFill>
                <a:srgbClr val="FFFFFF"/>
              </a:solidFill>
              <a:effectLst/>
              <a:uLnTx/>
              <a:uFillTx/>
              <a:ea typeface="Tahoma"/>
              <a:cs typeface="Calibri Light"/>
            </a:endParaRPr>
          </a:p>
        </p:txBody>
      </p:sp>
      <p:cxnSp>
        <p:nvCxnSpPr>
          <p:cNvPr id="19" name="Straight Connector 18">
            <a:extLst>
              <a:ext uri="{FF2B5EF4-FFF2-40B4-BE49-F238E27FC236}">
                <a16:creationId xmlns:a16="http://schemas.microsoft.com/office/drawing/2014/main" id="{8FB8BB20-93D0-4B22-1743-C1AD39CA529E}"/>
              </a:ext>
            </a:extLst>
          </p:cNvPr>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1789F09-9566-BF6A-4A1F-53510FA3513C}"/>
              </a:ext>
            </a:extLst>
          </p:cNvPr>
          <p:cNvSpPr txBox="1">
            <a:spLocks/>
          </p:cNvSpPr>
          <p:nvPr/>
        </p:nvSpPr>
        <p:spPr>
          <a:xfrm>
            <a:off x="580109" y="963613"/>
            <a:ext cx="3455183"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Quantify</a:t>
            </a:r>
          </a:p>
          <a:p>
            <a:pPr algn="r"/>
            <a:r>
              <a:rPr lang="en-US">
                <a:solidFill>
                  <a:srgbClr val="2F5496"/>
                </a:solidFill>
                <a:latin typeface="+mn-lt"/>
                <a:cs typeface="Calibri Light"/>
              </a:rPr>
              <a:t>the System’s Aftereffects</a:t>
            </a:r>
            <a:endParaRPr lang="en-US">
              <a:solidFill>
                <a:srgbClr val="2F5496"/>
              </a:solidFill>
              <a:latin typeface="+mn-lt"/>
            </a:endParaRPr>
          </a:p>
        </p:txBody>
      </p:sp>
      <p:sp>
        <p:nvSpPr>
          <p:cNvPr id="7" name="Freeform 27647">
            <a:extLst>
              <a:ext uri="{FF2B5EF4-FFF2-40B4-BE49-F238E27FC236}">
                <a16:creationId xmlns:a16="http://schemas.microsoft.com/office/drawing/2014/main" id="{F92E0198-BB1F-7309-062B-1F86D2D47C7C}"/>
              </a:ext>
            </a:extLst>
          </p:cNvPr>
          <p:cNvSpPr/>
          <p:nvPr/>
        </p:nvSpPr>
        <p:spPr>
          <a:xfrm>
            <a:off x="4877675" y="3749085"/>
            <a:ext cx="179130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a:lnSpc>
                <a:spcPct val="90000"/>
              </a:lnSpc>
              <a:spcAft>
                <a:spcPct val="35000"/>
              </a:spcAft>
              <a:defRPr/>
            </a:pPr>
            <a:r>
              <a:rPr lang="en-US" sz="2000">
                <a:solidFill>
                  <a:srgbClr val="000000"/>
                </a:solidFill>
                <a:latin typeface="Calibri"/>
                <a:ea typeface="Calibri"/>
                <a:cs typeface="Calibri"/>
              </a:rPr>
              <a:t>Capture Data on Aftereffects</a:t>
            </a:r>
          </a:p>
          <a:p>
            <a:pPr defTabSz="488950" fontAlgn="auto">
              <a:lnSpc>
                <a:spcPct val="90000"/>
              </a:lnSpc>
              <a:spcAft>
                <a:spcPct val="35000"/>
              </a:spcAft>
              <a:defRPr/>
            </a:pPr>
            <a:endParaRPr lang="de-DE" sz="200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Freeform 27647">
            <a:extLst>
              <a:ext uri="{FF2B5EF4-FFF2-40B4-BE49-F238E27FC236}">
                <a16:creationId xmlns:a16="http://schemas.microsoft.com/office/drawing/2014/main" id="{0D6143C8-50BB-D49B-3AEF-0D9BF5ACDB00}"/>
              </a:ext>
            </a:extLst>
          </p:cNvPr>
          <p:cNvSpPr/>
          <p:nvPr/>
        </p:nvSpPr>
        <p:spPr>
          <a:xfrm>
            <a:off x="7586788" y="3751368"/>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a:lnSpc>
                <a:spcPct val="90000"/>
              </a:lnSpc>
              <a:spcAft>
                <a:spcPct val="35000"/>
              </a:spcAft>
              <a:defRPr/>
            </a:pPr>
            <a:r>
              <a:rPr lang="en-US" sz="2000">
                <a:solidFill>
                  <a:srgbClr val="000000"/>
                </a:solidFill>
                <a:latin typeface="Calibri"/>
                <a:ea typeface="Calibri"/>
                <a:cs typeface="Calibri"/>
              </a:rPr>
              <a:t>Capture Data on Aftereffects</a:t>
            </a:r>
            <a:endParaRPr lang="en-US"/>
          </a:p>
        </p:txBody>
      </p:sp>
      <p:sp>
        <p:nvSpPr>
          <p:cNvPr id="9" name="Freeform 27647">
            <a:extLst>
              <a:ext uri="{FF2B5EF4-FFF2-40B4-BE49-F238E27FC236}">
                <a16:creationId xmlns:a16="http://schemas.microsoft.com/office/drawing/2014/main" id="{80913037-0F2F-EE6F-5CAD-0CD62C23090A}"/>
              </a:ext>
            </a:extLst>
          </p:cNvPr>
          <p:cNvSpPr/>
          <p:nvPr/>
        </p:nvSpPr>
        <p:spPr>
          <a:xfrm>
            <a:off x="10244157" y="3749085"/>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a:lnSpc>
                <a:spcPct val="90000"/>
              </a:lnSpc>
              <a:spcAft>
                <a:spcPct val="35000"/>
              </a:spcAft>
              <a:defRPr/>
            </a:pPr>
            <a:r>
              <a:rPr lang="en-US" sz="2000">
                <a:solidFill>
                  <a:srgbClr val="000000"/>
                </a:solidFill>
                <a:latin typeface="Calibri"/>
                <a:ea typeface="Calibri"/>
                <a:cs typeface="Calibri"/>
              </a:rPr>
              <a:t>Evaluate Aftereffects on ability to perform basic tasks</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4EF70B3A-592D-3A8A-401F-274D56927C5D}"/>
              </a:ext>
            </a:extLst>
          </p:cNvPr>
          <p:cNvSpPr txBox="1">
            <a:spLocks/>
          </p:cNvSpPr>
          <p:nvPr/>
        </p:nvSpPr>
        <p:spPr>
          <a:xfrm>
            <a:off x="2345741" y="0"/>
            <a:ext cx="74168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solidFill>
                  <a:schemeClr val="bg1"/>
                </a:solidFill>
                <a:latin typeface="Aptos"/>
              </a:rPr>
              <a:t>Quantify VE Aftereffects of Target System</a:t>
            </a:r>
            <a:endParaRPr lang="en-US"/>
          </a:p>
        </p:txBody>
      </p:sp>
      <p:pic>
        <p:nvPicPr>
          <p:cNvPr id="11" name="Picture 10" descr="Questionnaire Icons - Download Free Vector Icons | Noun Project">
            <a:extLst>
              <a:ext uri="{FF2B5EF4-FFF2-40B4-BE49-F238E27FC236}">
                <a16:creationId xmlns:a16="http://schemas.microsoft.com/office/drawing/2014/main" id="{7B5E6C86-6871-3363-82F9-C033C6025E27}"/>
              </a:ext>
            </a:extLst>
          </p:cNvPr>
          <p:cNvPicPr>
            <a:picLocks noChangeAspect="1"/>
          </p:cNvPicPr>
          <p:nvPr/>
        </p:nvPicPr>
        <p:blipFill>
          <a:blip r:embed="rId3"/>
          <a:stretch>
            <a:fillRect/>
          </a:stretch>
        </p:blipFill>
        <p:spPr>
          <a:xfrm>
            <a:off x="5387324" y="2108119"/>
            <a:ext cx="857250" cy="857250"/>
          </a:xfrm>
          <a:prstGeom prst="rect">
            <a:avLst/>
          </a:prstGeom>
        </p:spPr>
      </p:pic>
      <p:pic>
        <p:nvPicPr>
          <p:cNvPr id="15" name="Picture 6">
            <a:extLst>
              <a:ext uri="{FF2B5EF4-FFF2-40B4-BE49-F238E27FC236}">
                <a16:creationId xmlns:a16="http://schemas.microsoft.com/office/drawing/2014/main" id="{38861ED5-CE98-6D2A-23DC-7F6373FC8B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8097507" y="2109344"/>
            <a:ext cx="852660" cy="8526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B714EF0-1348-2764-6147-6A4C13A46704}"/>
              </a:ext>
            </a:extLst>
          </p:cNvPr>
          <p:cNvPicPr>
            <a:picLocks noChangeAspect="1"/>
          </p:cNvPicPr>
          <p:nvPr/>
        </p:nvPicPr>
        <p:blipFill>
          <a:blip r:embed="rId5"/>
          <a:stretch>
            <a:fillRect/>
          </a:stretch>
        </p:blipFill>
        <p:spPr>
          <a:xfrm>
            <a:off x="10541650" y="1974034"/>
            <a:ext cx="1073315" cy="1118903"/>
          </a:xfrm>
          <a:prstGeom prst="rect">
            <a:avLst/>
          </a:prstGeom>
        </p:spPr>
      </p:pic>
      <p:sp>
        <p:nvSpPr>
          <p:cNvPr id="4" name="TextBox 3">
            <a:extLst>
              <a:ext uri="{FF2B5EF4-FFF2-40B4-BE49-F238E27FC236}">
                <a16:creationId xmlns:a16="http://schemas.microsoft.com/office/drawing/2014/main" id="{64488ACE-644D-3242-9E99-70C0E679323C}"/>
              </a:ext>
            </a:extLst>
          </p:cNvPr>
          <p:cNvSpPr txBox="1"/>
          <p:nvPr/>
        </p:nvSpPr>
        <p:spPr>
          <a:xfrm>
            <a:off x="179422" y="5534718"/>
            <a:ext cx="11202462" cy="1169551"/>
          </a:xfrm>
          <a:prstGeom prst="rect">
            <a:avLst/>
          </a:prstGeom>
          <a:noFill/>
        </p:spPr>
        <p:txBody>
          <a:bodyPr wrap="square" lIns="91440" tIns="45720" rIns="91440" bIns="45720" rtlCol="0" anchor="t">
            <a:spAutoFit/>
          </a:bodyPr>
          <a:lstStyle/>
          <a:p>
            <a:pPr>
              <a:defRPr/>
            </a:pPr>
            <a:r>
              <a:rPr lang="en-CA" sz="1000" baseline="30000">
                <a:solidFill>
                  <a:prstClr val="black"/>
                </a:solidFill>
                <a:latin typeface="Tahoma"/>
                <a:ea typeface="Tahoma"/>
                <a:cs typeface="Tahoma"/>
              </a:rPr>
              <a:t>1  </a:t>
            </a:r>
            <a:r>
              <a:rPr lang="en-CA" sz="1000" err="1">
                <a:solidFill>
                  <a:prstClr val="black"/>
                </a:solidFill>
                <a:latin typeface="Tahoma"/>
                <a:ea typeface="Tahoma"/>
                <a:cs typeface="Tahoma"/>
              </a:rPr>
              <a:t>Kourtesis</a:t>
            </a:r>
            <a:r>
              <a:rPr lang="en-CA" sz="1000">
                <a:solidFill>
                  <a:prstClr val="black"/>
                </a:solidFill>
                <a:latin typeface="Tahoma"/>
                <a:ea typeface="Tahoma"/>
                <a:cs typeface="Tahoma"/>
              </a:rPr>
              <a:t>, P., Collina, S., Doumas, L. A., &amp; MacPherson, S. E. (2019). Validation of the virtual reality neuroscience questionnaire: maximum duration of immersive virtual reality sessions without the presence of pertinent adverse symptomatology. Frontiers in human neuroscience, 13, 417.</a:t>
            </a:r>
          </a:p>
          <a:p>
            <a:pPr>
              <a:defRPr/>
            </a:pPr>
            <a:r>
              <a:rPr lang="en-CA" sz="1000" baseline="30000">
                <a:solidFill>
                  <a:srgbClr val="222222"/>
                </a:solidFill>
                <a:latin typeface="Tahoma"/>
                <a:ea typeface="Tahoma"/>
                <a:cs typeface="Tahoma"/>
              </a:rPr>
              <a:t>2  </a:t>
            </a:r>
            <a:r>
              <a:rPr lang="en-CA" sz="1000" err="1">
                <a:solidFill>
                  <a:srgbClr val="222222"/>
                </a:solidFill>
                <a:latin typeface="Tahoma"/>
                <a:ea typeface="Tahoma"/>
                <a:cs typeface="Tahoma"/>
              </a:rPr>
              <a:t>Stanney</a:t>
            </a:r>
            <a:r>
              <a:rPr lang="en-CA" sz="1000">
                <a:solidFill>
                  <a:srgbClr val="222222"/>
                </a:solidFill>
                <a:latin typeface="Tahoma"/>
                <a:ea typeface="Tahoma"/>
                <a:cs typeface="Tahoma"/>
              </a:rPr>
              <a:t>, K., Lawson, B. D., Rokers, B., Dennison, M., </a:t>
            </a:r>
            <a:r>
              <a:rPr lang="en-CA" sz="1000" err="1">
                <a:solidFill>
                  <a:srgbClr val="222222"/>
                </a:solidFill>
                <a:latin typeface="Tahoma"/>
                <a:ea typeface="Tahoma"/>
                <a:cs typeface="Tahoma"/>
              </a:rPr>
              <a:t>Fidopiastis</a:t>
            </a:r>
            <a:r>
              <a:rPr lang="en-CA" sz="1000">
                <a:solidFill>
                  <a:srgbClr val="222222"/>
                </a:solidFill>
                <a:latin typeface="Tahoma"/>
                <a:ea typeface="Tahoma"/>
                <a:cs typeface="Tahoma"/>
              </a:rPr>
              <a:t>, C., Stoffregen, T., … Fulvio, J. M. (2020). Identifying Causes of and Solutions for Cybersickness in Immersive Technology: Reformulation of a Research and Development Agenda. International Journal of Human–Computer Interaction, 36(19), 1783–1803. </a:t>
            </a:r>
            <a:r>
              <a:rPr lang="en-CA" sz="1000">
                <a:solidFill>
                  <a:srgbClr val="222222"/>
                </a:solidFill>
                <a:latin typeface="Tahoma"/>
                <a:ea typeface="Tahoma"/>
                <a:cs typeface="Tahoma"/>
                <a:hlinkClick r:id="rId6"/>
              </a:rPr>
              <a:t>https://doi.org/10.1080/10447318.2020.1828535</a:t>
            </a:r>
            <a:endParaRPr lang="en-CA" sz="1000">
              <a:solidFill>
                <a:srgbClr val="222222"/>
              </a:solidFill>
              <a:latin typeface="Tahoma"/>
              <a:ea typeface="Tahoma"/>
              <a:cs typeface="Tahoma"/>
            </a:endParaRPr>
          </a:p>
          <a:p>
            <a:pPr>
              <a:defRPr/>
            </a:pPr>
            <a:r>
              <a:rPr lang="en-CA" sz="1000" baseline="30000">
                <a:solidFill>
                  <a:srgbClr val="222222"/>
                </a:solidFill>
                <a:latin typeface="Tahoma"/>
                <a:ea typeface="Tahoma"/>
                <a:cs typeface="Tahoma"/>
              </a:rPr>
              <a:t>3</a:t>
            </a:r>
            <a:r>
              <a:rPr lang="en-CA" sz="1000">
                <a:solidFill>
                  <a:srgbClr val="222222"/>
                </a:solidFill>
                <a:latin typeface="Tahoma"/>
                <a:ea typeface="Tahoma"/>
                <a:cs typeface="Tahoma"/>
              </a:rPr>
              <a:t>Stanney, K. M., Hughes, C. L., Bailey, P., Ruiz, E., &amp; </a:t>
            </a:r>
            <a:r>
              <a:rPr lang="en-CA" sz="1000" err="1">
                <a:solidFill>
                  <a:srgbClr val="222222"/>
                </a:solidFill>
                <a:latin typeface="Tahoma"/>
                <a:ea typeface="Tahoma"/>
                <a:cs typeface="Tahoma"/>
              </a:rPr>
              <a:t>Fidopiastis</a:t>
            </a:r>
            <a:r>
              <a:rPr lang="en-CA" sz="1000">
                <a:solidFill>
                  <a:srgbClr val="222222"/>
                </a:solidFill>
                <a:latin typeface="Tahoma"/>
                <a:ea typeface="Tahoma"/>
                <a:cs typeface="Tahoma"/>
              </a:rPr>
              <a:t>, C. (2023). Cybersickness in immersive training environments. In Human Factors in Simulation and Training (pp. 159-180). CRC Press.</a:t>
            </a:r>
          </a:p>
          <a:p>
            <a:pPr>
              <a:defRPr/>
            </a:pPr>
            <a:endParaRPr lang="en-CA" sz="1000">
              <a:solidFill>
                <a:prstClr val="black"/>
              </a:solidFill>
              <a:ea typeface="Tahoma"/>
              <a:cs typeface="Tahoma"/>
            </a:endParaRPr>
          </a:p>
        </p:txBody>
      </p:sp>
    </p:spTree>
    <p:extLst>
      <p:ext uri="{BB962C8B-B14F-4D97-AF65-F5344CB8AC3E}">
        <p14:creationId xmlns:p14="http://schemas.microsoft.com/office/powerpoint/2010/main" val="380644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52" grpId="0" animBg="1"/>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73315-BD63-FD7D-1FD1-7C6896AA30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5DA7E8-A42A-234B-4363-65593D32A630}"/>
              </a:ext>
            </a:extLst>
          </p:cNvPr>
          <p:cNvSpPr txBox="1">
            <a:spLocks/>
          </p:cNvSpPr>
          <p:nvPr/>
        </p:nvSpPr>
        <p:spPr>
          <a:xfrm>
            <a:off x="4769994" y="2547463"/>
            <a:ext cx="7069717" cy="185470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kumimoji="0" lang="en-US" sz="4800" b="1" i="0" u="none" strike="noStrike" kern="1200" cap="none" spc="0" normalizeH="0" baseline="0" noProof="0">
                <a:ln>
                  <a:noFill/>
                </a:ln>
                <a:solidFill>
                  <a:srgbClr val="4F81BD"/>
                </a:solidFill>
                <a:effectLst/>
                <a:uLnTx/>
                <a:uFillTx/>
                <a:latin typeface="Calibri"/>
                <a:ea typeface="+mj-ea"/>
                <a:cs typeface="+mj-cs"/>
              </a:rPr>
              <a:t>Protocols to reduce </a:t>
            </a:r>
            <a:r>
              <a:rPr lang="en-US" sz="4800" b="1">
                <a:solidFill>
                  <a:prstClr val="white"/>
                </a:solidFill>
                <a:latin typeface="Calibri"/>
              </a:rPr>
              <a:t>cyber</a:t>
            </a:r>
            <a:r>
              <a:rPr kumimoji="0" lang="en-US" sz="4800" b="1" i="0" u="none" strike="noStrike" kern="1200" cap="none" spc="0" normalizeH="0" baseline="0" noProof="0">
                <a:ln>
                  <a:noFill/>
                </a:ln>
                <a:solidFill>
                  <a:prstClr val="white"/>
                </a:solidFill>
                <a:effectLst/>
                <a:uLnTx/>
                <a:uFillTx/>
                <a:latin typeface="Calibri"/>
                <a:ea typeface="+mj-ea"/>
                <a:cs typeface="+mj-cs"/>
              </a:rPr>
              <a:t>sickness</a:t>
            </a:r>
            <a:r>
              <a:rPr lang="en-US" sz="4800" b="1">
                <a:solidFill>
                  <a:prstClr val="white"/>
                </a:solidFill>
                <a:latin typeface="Calibri"/>
              </a:rPr>
              <a:t> in implementation</a:t>
            </a:r>
            <a:endParaRPr kumimoji="0" lang="en-US" sz="4800" b="1" i="0" u="none" strike="noStrike" kern="1200" cap="none" spc="0" normalizeH="0" baseline="0" noProof="0">
              <a:ln>
                <a:noFill/>
              </a:ln>
              <a:solidFill>
                <a:prstClr val="white"/>
              </a:solidFill>
              <a:effectLst/>
              <a:uLnTx/>
              <a:uFillTx/>
              <a:latin typeface="Calibri"/>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a:ea typeface="+mj-ea"/>
              <a:cs typeface="+mj-cs"/>
            </a:endParaRPr>
          </a:p>
        </p:txBody>
      </p:sp>
      <p:pic>
        <p:nvPicPr>
          <p:cNvPr id="5" name="Picture 4">
            <a:extLst>
              <a:ext uri="{FF2B5EF4-FFF2-40B4-BE49-F238E27FC236}">
                <a16:creationId xmlns:a16="http://schemas.microsoft.com/office/drawing/2014/main" id="{8BD76CAA-8A23-6E42-1935-60E6F53AE9E5}"/>
              </a:ext>
            </a:extLst>
          </p:cNvPr>
          <p:cNvPicPr>
            <a:picLocks noChangeAspect="1"/>
          </p:cNvPicPr>
          <p:nvPr/>
        </p:nvPicPr>
        <p:blipFill>
          <a:blip r:embed="rId2"/>
          <a:srcRect l="71183" t="2321" r="5171" b="-2475"/>
          <a:stretch/>
        </p:blipFill>
        <p:spPr>
          <a:xfrm>
            <a:off x="0" y="-1"/>
            <a:ext cx="4225580" cy="7088221"/>
          </a:xfrm>
          <a:prstGeom prst="rect">
            <a:avLst/>
          </a:prstGeom>
        </p:spPr>
      </p:pic>
      <p:sp>
        <p:nvSpPr>
          <p:cNvPr id="3" name="TextBox 2">
            <a:extLst>
              <a:ext uri="{FF2B5EF4-FFF2-40B4-BE49-F238E27FC236}">
                <a16:creationId xmlns:a16="http://schemas.microsoft.com/office/drawing/2014/main" id="{54E8FE61-6B06-BA7A-A414-BC3CFD7322AD}"/>
              </a:ext>
            </a:extLst>
          </p:cNvPr>
          <p:cNvSpPr txBox="1"/>
          <p:nvPr/>
        </p:nvSpPr>
        <p:spPr>
          <a:xfrm>
            <a:off x="591671" y="3182428"/>
            <a:ext cx="3420931"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Solutions</a:t>
            </a:r>
          </a:p>
        </p:txBody>
      </p:sp>
    </p:spTree>
    <p:extLst>
      <p:ext uri="{BB962C8B-B14F-4D97-AF65-F5344CB8AC3E}">
        <p14:creationId xmlns:p14="http://schemas.microsoft.com/office/powerpoint/2010/main" val="158880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3B1B5-5EFF-FF23-DC50-D8033E336C90}"/>
            </a:ext>
          </a:extLst>
        </p:cNvPr>
        <p:cNvGrpSpPr/>
        <p:nvPr/>
      </p:nvGrpSpPr>
      <p:grpSpPr>
        <a:xfrm>
          <a:off x="0" y="0"/>
          <a:ext cx="0" cy="0"/>
          <a:chOff x="0" y="0"/>
          <a:chExt cx="0" cy="0"/>
        </a:xfrm>
      </p:grpSpPr>
      <p:sp>
        <p:nvSpPr>
          <p:cNvPr id="46" name="Freeform 23">
            <a:extLst>
              <a:ext uri="{FF2B5EF4-FFF2-40B4-BE49-F238E27FC236}">
                <a16:creationId xmlns:a16="http://schemas.microsoft.com/office/drawing/2014/main" id="{FD46D5A5-7017-0056-56C6-AEF047F62A65}"/>
              </a:ext>
            </a:extLst>
          </p:cNvPr>
          <p:cNvSpPr/>
          <p:nvPr/>
        </p:nvSpPr>
        <p:spPr>
          <a:xfrm>
            <a:off x="7373383" y="3330130"/>
            <a:ext cx="1859757" cy="423375"/>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a:solidFill>
                  <a:srgbClr val="FFFFFF"/>
                </a:solidFill>
                <a:cs typeface="Calibri Light"/>
              </a:rPr>
              <a:t>Questionnaires</a:t>
            </a:r>
            <a:r>
              <a:rPr kumimoji="0" lang="de-DE" sz="2400" b="0" i="0" u="none" strike="noStrike" kern="1200" cap="none" spc="0" normalizeH="0" baseline="0" noProof="0">
                <a:ln>
                  <a:noFill/>
                </a:ln>
                <a:solidFill>
                  <a:srgbClr val="FFFFFF"/>
                </a:solidFill>
                <a:effectLst/>
                <a:uLnTx/>
                <a:uFillTx/>
                <a:ea typeface="+mn-ea"/>
                <a:cs typeface="Calibri Light"/>
              </a:rPr>
              <a:t> </a:t>
            </a:r>
          </a:p>
        </p:txBody>
      </p:sp>
      <p:sp>
        <p:nvSpPr>
          <p:cNvPr id="47" name="Freeform 23">
            <a:extLst>
              <a:ext uri="{FF2B5EF4-FFF2-40B4-BE49-F238E27FC236}">
                <a16:creationId xmlns:a16="http://schemas.microsoft.com/office/drawing/2014/main" id="{258D1471-7702-8896-9A4C-8749439D20BE}"/>
              </a:ext>
            </a:extLst>
          </p:cNvPr>
          <p:cNvSpPr/>
          <p:nvPr/>
        </p:nvSpPr>
        <p:spPr>
          <a:xfrm>
            <a:off x="4988633" y="3330023"/>
            <a:ext cx="2092712" cy="407429"/>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fontAlgn="auto">
              <a:lnSpc>
                <a:spcPct val="90000"/>
              </a:lnSpc>
              <a:spcAft>
                <a:spcPct val="35000"/>
              </a:spcAft>
              <a:defRPr/>
            </a:pPr>
            <a:r>
              <a:rPr lang="de-DE" sz="2000">
                <a:solidFill>
                  <a:srgbClr val="FFFFFF"/>
                </a:solidFill>
                <a:cs typeface="Calibri Light"/>
              </a:rPr>
              <a:t>Target Population</a:t>
            </a:r>
            <a:endParaRPr lang="de-DE" sz="2400" b="0" i="0" u="none" strike="noStrike" kern="1200" cap="none" spc="0" normalizeH="0" baseline="0" noProof="0">
              <a:ln>
                <a:noFill/>
              </a:ln>
              <a:solidFill>
                <a:srgbClr val="FFFFFF"/>
              </a:solidFill>
              <a:effectLst/>
              <a:uLnTx/>
              <a:uFillTx/>
              <a:ea typeface="Tahoma"/>
              <a:cs typeface="Calibri Light"/>
            </a:endParaRPr>
          </a:p>
        </p:txBody>
      </p:sp>
      <p:sp>
        <p:nvSpPr>
          <p:cNvPr id="52" name="Freeform 23">
            <a:extLst>
              <a:ext uri="{FF2B5EF4-FFF2-40B4-BE49-F238E27FC236}">
                <a16:creationId xmlns:a16="http://schemas.microsoft.com/office/drawing/2014/main" id="{10CCFE91-7715-1ACF-CBD4-AF022A2B9986}"/>
              </a:ext>
            </a:extLst>
          </p:cNvPr>
          <p:cNvSpPr/>
          <p:nvPr/>
        </p:nvSpPr>
        <p:spPr>
          <a:xfrm>
            <a:off x="9855968" y="3267678"/>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fontAlgn="auto">
              <a:lnSpc>
                <a:spcPct val="90000"/>
              </a:lnSpc>
              <a:spcAft>
                <a:spcPct val="35000"/>
              </a:spcAft>
              <a:defRPr/>
            </a:pPr>
            <a:r>
              <a:rPr lang="de-DE" sz="2000">
                <a:solidFill>
                  <a:srgbClr val="FFFFFF"/>
                </a:solidFill>
                <a:ea typeface="Tahoma"/>
                <a:cs typeface="Calibri Light"/>
              </a:rPr>
              <a:t>Performance</a:t>
            </a:r>
            <a:endParaRPr lang="de-DE" sz="2000" b="0" i="0" u="none" strike="noStrike" kern="1200" cap="none" spc="0" normalizeH="0" baseline="0" noProof="0">
              <a:ln>
                <a:noFill/>
              </a:ln>
              <a:solidFill>
                <a:srgbClr val="FFFFFF"/>
              </a:solidFill>
              <a:effectLst/>
              <a:uLnTx/>
              <a:uFillTx/>
              <a:ea typeface="Tahoma"/>
              <a:cs typeface="Calibri Light"/>
            </a:endParaRPr>
          </a:p>
        </p:txBody>
      </p:sp>
      <p:cxnSp>
        <p:nvCxnSpPr>
          <p:cNvPr id="19" name="Straight Connector 18">
            <a:extLst>
              <a:ext uri="{FF2B5EF4-FFF2-40B4-BE49-F238E27FC236}">
                <a16:creationId xmlns:a16="http://schemas.microsoft.com/office/drawing/2014/main" id="{BF7A9FC8-4E02-80B3-6A28-838EB2C6CBA0}"/>
              </a:ext>
            </a:extLst>
          </p:cNvPr>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99F1E9E3-C768-D1B7-F037-DC608B52D066}"/>
              </a:ext>
            </a:extLst>
          </p:cNvPr>
          <p:cNvSpPr txBox="1">
            <a:spLocks/>
          </p:cNvSpPr>
          <p:nvPr/>
        </p:nvSpPr>
        <p:spPr>
          <a:xfrm>
            <a:off x="580109" y="963613"/>
            <a:ext cx="3455183"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Tahoma"/>
                <a:ea typeface="Tahoma"/>
                <a:cs typeface="Tahoma"/>
              </a:rPr>
              <a:t>Identify Individual Capacity of Target User Population</a:t>
            </a:r>
            <a:endParaRPr lang="en-US">
              <a:solidFill>
                <a:srgbClr val="2F5496"/>
              </a:solidFill>
              <a:ea typeface="Tahoma"/>
              <a:cs typeface="Tahoma"/>
            </a:endParaRPr>
          </a:p>
        </p:txBody>
      </p:sp>
      <p:sp>
        <p:nvSpPr>
          <p:cNvPr id="7" name="Freeform 27647">
            <a:extLst>
              <a:ext uri="{FF2B5EF4-FFF2-40B4-BE49-F238E27FC236}">
                <a16:creationId xmlns:a16="http://schemas.microsoft.com/office/drawing/2014/main" id="{FE26B073-2D4C-9F3A-1D59-7E997309723A}"/>
              </a:ext>
            </a:extLst>
          </p:cNvPr>
          <p:cNvSpPr/>
          <p:nvPr/>
        </p:nvSpPr>
        <p:spPr>
          <a:xfrm>
            <a:off x="7364958" y="3892858"/>
            <a:ext cx="179130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a:lnSpc>
                <a:spcPct val="90000"/>
              </a:lnSpc>
              <a:spcAft>
                <a:spcPct val="35000"/>
              </a:spcAft>
              <a:defRPr/>
            </a:pPr>
            <a:r>
              <a:rPr lang="en-US" sz="2000">
                <a:solidFill>
                  <a:srgbClr val="000000"/>
                </a:solidFill>
                <a:latin typeface="Calibri"/>
                <a:ea typeface="Calibri"/>
                <a:cs typeface="Calibri"/>
              </a:rPr>
              <a:t>Identify Early</a:t>
            </a:r>
          </a:p>
          <a:p>
            <a:pPr defTabSz="488950" fontAlgn="auto">
              <a:lnSpc>
                <a:spcPct val="90000"/>
              </a:lnSpc>
              <a:spcAft>
                <a:spcPct val="35000"/>
              </a:spcAft>
              <a:defRPr/>
            </a:pPr>
            <a:endParaRPr lang="de-DE" sz="200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Freeform 27647">
            <a:extLst>
              <a:ext uri="{FF2B5EF4-FFF2-40B4-BE49-F238E27FC236}">
                <a16:creationId xmlns:a16="http://schemas.microsoft.com/office/drawing/2014/main" id="{33B888BD-CFBC-E61A-83FD-A0DB0270896C}"/>
              </a:ext>
            </a:extLst>
          </p:cNvPr>
          <p:cNvSpPr/>
          <p:nvPr/>
        </p:nvSpPr>
        <p:spPr>
          <a:xfrm>
            <a:off x="4970109" y="3895142"/>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a:lnSpc>
                <a:spcPct val="90000"/>
              </a:lnSpc>
              <a:spcAft>
                <a:spcPct val="35000"/>
              </a:spcAft>
              <a:defRPr/>
            </a:pPr>
            <a:r>
              <a:rPr lang="en-US" sz="2000" dirty="0">
                <a:solidFill>
                  <a:srgbClr val="000000"/>
                </a:solidFill>
                <a:latin typeface="Calibri"/>
                <a:ea typeface="Calibri"/>
                <a:cs typeface="Calibri"/>
              </a:rPr>
              <a:t>Expected Personal Factors </a:t>
            </a:r>
            <a:endParaRPr lang="en-US" dirty="0"/>
          </a:p>
        </p:txBody>
      </p:sp>
      <p:sp>
        <p:nvSpPr>
          <p:cNvPr id="9" name="Freeform 27647">
            <a:extLst>
              <a:ext uri="{FF2B5EF4-FFF2-40B4-BE49-F238E27FC236}">
                <a16:creationId xmlns:a16="http://schemas.microsoft.com/office/drawing/2014/main" id="{547772F8-E81B-3253-DFC0-4B031DEAD20B}"/>
              </a:ext>
            </a:extLst>
          </p:cNvPr>
          <p:cNvSpPr/>
          <p:nvPr/>
        </p:nvSpPr>
        <p:spPr>
          <a:xfrm>
            <a:off x="9855968" y="3835349"/>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a:lnSpc>
                <a:spcPct val="90000"/>
              </a:lnSpc>
              <a:spcAft>
                <a:spcPct val="35000"/>
              </a:spcAft>
              <a:defRPr/>
            </a:pPr>
            <a:r>
              <a:rPr lang="en-US" sz="2000" dirty="0">
                <a:solidFill>
                  <a:srgbClr val="000000"/>
                </a:solidFill>
                <a:latin typeface="Calibri"/>
                <a:ea typeface="Calibri"/>
                <a:cs typeface="Calibri"/>
              </a:rPr>
              <a:t>Predict Dropout Rate/ Determine Acceptability </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B2F2A676-4225-4152-F302-F4D620D59CBB}"/>
              </a:ext>
            </a:extLst>
          </p:cNvPr>
          <p:cNvSpPr txBox="1">
            <a:spLocks/>
          </p:cNvSpPr>
          <p:nvPr/>
        </p:nvSpPr>
        <p:spPr>
          <a:xfrm>
            <a:off x="2345741" y="0"/>
            <a:ext cx="74168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solidFill>
                  <a:schemeClr val="bg1"/>
                </a:solidFill>
                <a:latin typeface="Aptos"/>
              </a:rPr>
              <a:t>Identify Individual Capacity of Target User Population to Resist Adverse Effects of VE Exposure</a:t>
            </a:r>
            <a:endParaRPr lang="en-US">
              <a:solidFill>
                <a:schemeClr val="bg1"/>
              </a:solidFill>
            </a:endParaRPr>
          </a:p>
        </p:txBody>
      </p:sp>
      <p:pic>
        <p:nvPicPr>
          <p:cNvPr id="11" name="Picture 10" descr="Questionnaire Icons - Download Free Vector Icons | Noun Project">
            <a:extLst>
              <a:ext uri="{FF2B5EF4-FFF2-40B4-BE49-F238E27FC236}">
                <a16:creationId xmlns:a16="http://schemas.microsoft.com/office/drawing/2014/main" id="{8E4E8099-488F-0D7F-F182-FF4A0C03736E}"/>
              </a:ext>
            </a:extLst>
          </p:cNvPr>
          <p:cNvPicPr>
            <a:picLocks noChangeAspect="1"/>
          </p:cNvPicPr>
          <p:nvPr/>
        </p:nvPicPr>
        <p:blipFill>
          <a:blip r:embed="rId3"/>
          <a:stretch>
            <a:fillRect/>
          </a:stretch>
        </p:blipFill>
        <p:spPr>
          <a:xfrm>
            <a:off x="7874607" y="2251892"/>
            <a:ext cx="857250" cy="857250"/>
          </a:xfrm>
          <a:prstGeom prst="rect">
            <a:avLst/>
          </a:prstGeom>
        </p:spPr>
      </p:pic>
      <p:pic>
        <p:nvPicPr>
          <p:cNvPr id="15" name="Picture 6">
            <a:extLst>
              <a:ext uri="{FF2B5EF4-FFF2-40B4-BE49-F238E27FC236}">
                <a16:creationId xmlns:a16="http://schemas.microsoft.com/office/drawing/2014/main" id="{0E11FD5D-2E44-60F7-612D-BBE197E524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480828" y="2253118"/>
            <a:ext cx="852660" cy="8526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055CE4-5345-3039-268D-AA41F0DC3003}"/>
              </a:ext>
            </a:extLst>
          </p:cNvPr>
          <p:cNvPicPr>
            <a:picLocks noChangeAspect="1"/>
          </p:cNvPicPr>
          <p:nvPr/>
        </p:nvPicPr>
        <p:blipFill>
          <a:blip r:embed="rId5"/>
          <a:stretch>
            <a:fillRect/>
          </a:stretch>
        </p:blipFill>
        <p:spPr>
          <a:xfrm>
            <a:off x="10153461" y="2060298"/>
            <a:ext cx="1073315" cy="1118903"/>
          </a:xfrm>
          <a:prstGeom prst="rect">
            <a:avLst/>
          </a:prstGeom>
        </p:spPr>
      </p:pic>
      <p:sp>
        <p:nvSpPr>
          <p:cNvPr id="4" name="TextBox 3">
            <a:extLst>
              <a:ext uri="{FF2B5EF4-FFF2-40B4-BE49-F238E27FC236}">
                <a16:creationId xmlns:a16="http://schemas.microsoft.com/office/drawing/2014/main" id="{F81A1A4E-D267-A380-E757-4E1C309B4DA0}"/>
              </a:ext>
            </a:extLst>
          </p:cNvPr>
          <p:cNvSpPr txBox="1"/>
          <p:nvPr/>
        </p:nvSpPr>
        <p:spPr>
          <a:xfrm>
            <a:off x="233851" y="6024575"/>
            <a:ext cx="11202462" cy="553998"/>
          </a:xfrm>
          <a:prstGeom prst="rect">
            <a:avLst/>
          </a:prstGeom>
          <a:noFill/>
        </p:spPr>
        <p:txBody>
          <a:bodyPr wrap="square" lIns="91440" tIns="45720" rIns="91440" bIns="45720" rtlCol="0" anchor="t">
            <a:spAutoFit/>
          </a:bodyPr>
          <a:lstStyle/>
          <a:p>
            <a:pPr>
              <a:defRPr/>
            </a:pPr>
            <a:r>
              <a:rPr lang="en-CA" sz="1000" baseline="30000">
                <a:solidFill>
                  <a:prstClr val="black"/>
                </a:solidFill>
                <a:latin typeface="Tahoma"/>
                <a:ea typeface="Tahoma"/>
                <a:cs typeface="Tahoma"/>
              </a:rPr>
              <a:t>1  </a:t>
            </a:r>
            <a:r>
              <a:rPr lang="en-CA" sz="1000">
                <a:solidFill>
                  <a:srgbClr val="222222"/>
                </a:solidFill>
                <a:latin typeface="Tahoma"/>
                <a:ea typeface="Tahoma"/>
                <a:cs typeface="Tahoma"/>
              </a:rPr>
              <a:t>Tian, N., Lopes, P. &amp; </a:t>
            </a:r>
            <a:r>
              <a:rPr lang="en-CA" sz="1000" err="1">
                <a:solidFill>
                  <a:srgbClr val="222222"/>
                </a:solidFill>
                <a:latin typeface="Tahoma"/>
                <a:ea typeface="Tahoma"/>
                <a:cs typeface="Tahoma"/>
              </a:rPr>
              <a:t>Boulic</a:t>
            </a:r>
            <a:r>
              <a:rPr lang="en-CA" sz="1000">
                <a:solidFill>
                  <a:srgbClr val="222222"/>
                </a:solidFill>
                <a:latin typeface="Tahoma"/>
                <a:ea typeface="Tahoma"/>
                <a:cs typeface="Tahoma"/>
              </a:rPr>
              <a:t>, R. A review of cybersickness in head-mounted displays: raising attention to individual susceptibility. Virtual Reality 26, 1409–1441 (2022). https://doi.org/10.1007/s10055-022-00638-2</a:t>
            </a:r>
          </a:p>
          <a:p>
            <a:pPr>
              <a:defRPr/>
            </a:pPr>
            <a:endParaRPr lang="en-CA" sz="1000">
              <a:solidFill>
                <a:prstClr val="black"/>
              </a:solidFill>
              <a:ea typeface="Tahoma"/>
              <a:cs typeface="Tahoma"/>
            </a:endParaRPr>
          </a:p>
        </p:txBody>
      </p:sp>
    </p:spTree>
    <p:extLst>
      <p:ext uri="{BB962C8B-B14F-4D97-AF65-F5344CB8AC3E}">
        <p14:creationId xmlns:p14="http://schemas.microsoft.com/office/powerpoint/2010/main" val="389971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52" grpId="0" animBg="1"/>
      <p:bldP spid="7" grpId="0"/>
      <p:bldP spid="8" grpId="0"/>
      <p:bldP spid="9" grpId="0"/>
    </p:bldLst>
  </p:timing>
  <p:extLst>
    <p:ext uri="{6950BFC3-D8DA-4A85-94F7-54DA5524770B}">
      <p188:commentRel xmlns:p188="http://schemas.microsoft.com/office/powerpoint/2018/8/main" xmlns="" r:id="rId6"/>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3">
            <a:extLst>
              <a:ext uri="{FF2B5EF4-FFF2-40B4-BE49-F238E27FC236}">
                <a16:creationId xmlns:a16="http://schemas.microsoft.com/office/drawing/2014/main" id="{44530767-86F8-4903-949B-38D250E644CB}"/>
              </a:ext>
            </a:extLst>
          </p:cNvPr>
          <p:cNvSpPr/>
          <p:nvPr/>
        </p:nvSpPr>
        <p:spPr>
          <a:xfrm>
            <a:off x="6525025" y="3186357"/>
            <a:ext cx="1664374" cy="416863"/>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Breathing</a:t>
            </a:r>
            <a:r>
              <a:rPr kumimoji="0" lang="de-DE" sz="2400" b="0" i="0" u="none" strike="noStrike" kern="1200" cap="none" spc="0" normalizeH="0" baseline="30000" noProof="0">
                <a:ln>
                  <a:noFill/>
                </a:ln>
                <a:solidFill>
                  <a:srgbClr val="FFFFFF"/>
                </a:solidFill>
                <a:effectLst/>
                <a:uLnTx/>
                <a:uFillTx/>
                <a:ea typeface="+mn-ea"/>
                <a:cs typeface="Calibri Light"/>
              </a:rPr>
              <a:t>2</a:t>
            </a:r>
            <a:r>
              <a:rPr kumimoji="0" lang="de-DE" sz="2400" b="0" i="0" u="none" strike="noStrike" kern="1200" cap="none" spc="0" normalizeH="0" baseline="0" noProof="0">
                <a:ln>
                  <a:noFill/>
                </a:ln>
                <a:solidFill>
                  <a:srgbClr val="FFFFFF"/>
                </a:solidFill>
                <a:effectLst/>
                <a:uLnTx/>
                <a:uFillTx/>
                <a:ea typeface="+mn-ea"/>
                <a:cs typeface="Calibri Light"/>
              </a:rPr>
              <a:t> </a:t>
            </a:r>
          </a:p>
        </p:txBody>
      </p:sp>
      <p:sp>
        <p:nvSpPr>
          <p:cNvPr id="47" name="Freeform 23">
            <a:extLst>
              <a:ext uri="{FF2B5EF4-FFF2-40B4-BE49-F238E27FC236}">
                <a16:creationId xmlns:a16="http://schemas.microsoft.com/office/drawing/2014/main" id="{1833423E-DD36-467E-A0B7-D550A3300345}"/>
              </a:ext>
            </a:extLst>
          </p:cNvPr>
          <p:cNvSpPr/>
          <p:nvPr/>
        </p:nvSpPr>
        <p:spPr>
          <a:xfrm>
            <a:off x="8379077" y="3186249"/>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Exposure</a:t>
            </a:r>
            <a:r>
              <a:rPr kumimoji="0" lang="de-DE" sz="2400" b="0" i="0" u="none" strike="noStrike" kern="1200" cap="none" spc="0" normalizeH="0" baseline="30000" noProof="0">
                <a:ln>
                  <a:noFill/>
                </a:ln>
                <a:solidFill>
                  <a:srgbClr val="FFFFFF"/>
                </a:solidFill>
                <a:effectLst/>
                <a:uLnTx/>
                <a:uFillTx/>
                <a:ea typeface="+mn-ea"/>
                <a:cs typeface="Calibri Light"/>
              </a:rPr>
              <a:t>3</a:t>
            </a:r>
            <a:r>
              <a:rPr kumimoji="0" lang="de-DE" sz="2400" b="0" i="0" u="none" strike="noStrike" kern="1200" cap="none" spc="0" normalizeH="0" baseline="0" noProof="0">
                <a:ln>
                  <a:noFill/>
                </a:ln>
                <a:solidFill>
                  <a:srgbClr val="FFFFFF"/>
                </a:solidFill>
                <a:effectLst/>
                <a:uLnTx/>
                <a:uFillTx/>
                <a:ea typeface="+mn-ea"/>
                <a:cs typeface="Calibri Light"/>
              </a:rPr>
              <a:t> </a:t>
            </a:r>
          </a:p>
        </p:txBody>
      </p:sp>
      <p:pic>
        <p:nvPicPr>
          <p:cNvPr id="48" name="Picture 6">
            <a:extLst>
              <a:ext uri="{FF2B5EF4-FFF2-40B4-BE49-F238E27FC236}">
                <a16:creationId xmlns:a16="http://schemas.microsoft.com/office/drawing/2014/main" id="{DF2049D3-56C1-4671-A339-2787EFAB3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930136" y="2237222"/>
            <a:ext cx="837801" cy="83780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F227A505-3ABD-4499-8ADA-07D703BFA9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90320" y="2212865"/>
            <a:ext cx="837803" cy="837803"/>
          </a:xfrm>
          <a:prstGeom prst="rect">
            <a:avLst/>
          </a:prstGeom>
        </p:spPr>
      </p:pic>
      <p:sp>
        <p:nvSpPr>
          <p:cNvPr id="52" name="Freeform 23">
            <a:extLst>
              <a:ext uri="{FF2B5EF4-FFF2-40B4-BE49-F238E27FC236}">
                <a16:creationId xmlns:a16="http://schemas.microsoft.com/office/drawing/2014/main" id="{6F5EC653-76FA-4CF0-A0D0-EB0CC4A71DCA}"/>
              </a:ext>
            </a:extLst>
          </p:cNvPr>
          <p:cNvSpPr/>
          <p:nvPr/>
        </p:nvSpPr>
        <p:spPr>
          <a:xfrm>
            <a:off x="10244157" y="3181414"/>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000" b="0" i="0" u="none" strike="noStrike" kern="1200" cap="none" spc="0" normalizeH="0" baseline="0" noProof="0">
                <a:ln>
                  <a:noFill/>
                </a:ln>
                <a:solidFill>
                  <a:srgbClr val="FFFFFF"/>
                </a:solidFill>
                <a:effectLst/>
                <a:uLnTx/>
                <a:uFillTx/>
                <a:ea typeface="+mn-ea"/>
                <a:cs typeface="Calibri Light"/>
              </a:rPr>
              <a:t>Habituation</a:t>
            </a:r>
            <a:r>
              <a:rPr kumimoji="0" lang="de-DE" sz="2000" b="0" i="0" u="none" strike="noStrike" kern="1200" cap="none" spc="0" normalizeH="0" baseline="30000" noProof="0">
                <a:ln>
                  <a:noFill/>
                </a:ln>
                <a:solidFill>
                  <a:srgbClr val="FFFFFF"/>
                </a:solidFill>
                <a:effectLst/>
                <a:uLnTx/>
                <a:uFillTx/>
                <a:ea typeface="+mn-ea"/>
                <a:cs typeface="Calibri Light"/>
              </a:rPr>
              <a:t>4</a:t>
            </a:r>
            <a:endParaRPr kumimoji="0" lang="de-DE" sz="2000" b="0" i="0" u="none" strike="noStrike" kern="1200" cap="none" spc="0" normalizeH="0" baseline="0" noProof="0">
              <a:ln>
                <a:noFill/>
              </a:ln>
              <a:solidFill>
                <a:srgbClr val="FFFFFF"/>
              </a:solidFill>
              <a:effectLst/>
              <a:uLnTx/>
              <a:uFillTx/>
              <a:ea typeface="+mn-ea"/>
              <a:cs typeface="Calibri Light"/>
            </a:endParaRPr>
          </a:p>
        </p:txBody>
      </p:sp>
      <p:pic>
        <p:nvPicPr>
          <p:cNvPr id="55" name="Picture 8">
            <a:extLst>
              <a:ext uri="{FF2B5EF4-FFF2-40B4-BE49-F238E27FC236}">
                <a16:creationId xmlns:a16="http://schemas.microsoft.com/office/drawing/2014/main" id="{4EFF9A21-C72D-42CE-9F05-8A48963FC0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659753" y="2237222"/>
            <a:ext cx="837270" cy="846893"/>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02E0F50C-065E-7084-0904-B2DB47F9D3B6}"/>
              </a:ext>
            </a:extLst>
          </p:cNvPr>
          <p:cNvSpPr txBox="1">
            <a:spLocks/>
          </p:cNvSpPr>
          <p:nvPr/>
        </p:nvSpPr>
        <p:spPr>
          <a:xfrm>
            <a:off x="580109" y="963613"/>
            <a:ext cx="3455183"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err="1">
                <a:solidFill>
                  <a:srgbClr val="2F5496"/>
                </a:solidFill>
                <a:latin typeface="+mn-lt"/>
                <a:cs typeface="Calibri Light"/>
              </a:rPr>
              <a:t>Behavioural</a:t>
            </a:r>
            <a:endParaRPr lang="en-US">
              <a:solidFill>
                <a:srgbClr val="2F5496"/>
              </a:solidFill>
              <a:latin typeface="+mn-lt"/>
            </a:endParaRPr>
          </a:p>
        </p:txBody>
      </p:sp>
      <p:sp>
        <p:nvSpPr>
          <p:cNvPr id="4" name="Freeform 23">
            <a:extLst>
              <a:ext uri="{FF2B5EF4-FFF2-40B4-BE49-F238E27FC236}">
                <a16:creationId xmlns:a16="http://schemas.microsoft.com/office/drawing/2014/main" id="{454E4734-5109-1B6F-2A4F-BEFBF6B7E699}"/>
              </a:ext>
            </a:extLst>
          </p:cNvPr>
          <p:cNvSpPr/>
          <p:nvPr/>
        </p:nvSpPr>
        <p:spPr>
          <a:xfrm>
            <a:off x="4538661" y="3193254"/>
            <a:ext cx="1836356"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a:ln>
                  <a:noFill/>
                </a:ln>
                <a:solidFill>
                  <a:srgbClr val="FFFFFF"/>
                </a:solidFill>
                <a:effectLst/>
                <a:uLnTx/>
                <a:uFillTx/>
                <a:ea typeface="+mn-ea"/>
                <a:cs typeface="Calibri Light"/>
              </a:rPr>
              <a:t>Postural support</a:t>
            </a:r>
            <a:r>
              <a:rPr kumimoji="0" lang="de-DE" sz="1800" b="0" i="0" u="none" strike="noStrike" kern="1200" cap="none" spc="0" normalizeH="0" baseline="30000" noProof="0">
                <a:ln>
                  <a:noFill/>
                </a:ln>
                <a:solidFill>
                  <a:srgbClr val="FFFFFF"/>
                </a:solidFill>
                <a:effectLst/>
                <a:uLnTx/>
                <a:uFillTx/>
                <a:ea typeface="+mn-ea"/>
                <a:cs typeface="Calibri Light"/>
              </a:rPr>
              <a:t>1</a:t>
            </a:r>
            <a:endParaRPr kumimoji="0" lang="de-DE" sz="1800" b="0" i="0" u="none" strike="noStrike" kern="1200" cap="none" spc="0" normalizeH="0" baseline="0" noProof="0">
              <a:ln>
                <a:noFill/>
              </a:ln>
              <a:solidFill>
                <a:srgbClr val="FFFFFF"/>
              </a:solidFill>
              <a:effectLst/>
              <a:uLnTx/>
              <a:uFillTx/>
              <a:ea typeface="+mn-ea"/>
              <a:cs typeface="Calibri Light"/>
            </a:endParaRPr>
          </a:p>
        </p:txBody>
      </p:sp>
      <p:pic>
        <p:nvPicPr>
          <p:cNvPr id="5" name="Picture 4">
            <a:extLst>
              <a:ext uri="{FF2B5EF4-FFF2-40B4-BE49-F238E27FC236}">
                <a16:creationId xmlns:a16="http://schemas.microsoft.com/office/drawing/2014/main" id="{2927F9B7-66FE-5E4A-B0BC-69E3F1F384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8865" y="2351537"/>
            <a:ext cx="538390" cy="699131"/>
          </a:xfrm>
          <a:prstGeom prst="rect">
            <a:avLst/>
          </a:prstGeom>
        </p:spPr>
      </p:pic>
      <p:sp>
        <p:nvSpPr>
          <p:cNvPr id="2" name="TextBox 1">
            <a:extLst>
              <a:ext uri="{FF2B5EF4-FFF2-40B4-BE49-F238E27FC236}">
                <a16:creationId xmlns:a16="http://schemas.microsoft.com/office/drawing/2014/main" id="{92537766-B0EC-76DB-D6C4-E11DEF6504C9}"/>
              </a:ext>
            </a:extLst>
          </p:cNvPr>
          <p:cNvSpPr txBox="1"/>
          <p:nvPr/>
        </p:nvSpPr>
        <p:spPr>
          <a:xfrm>
            <a:off x="313946" y="5252707"/>
            <a:ext cx="11721578" cy="1169551"/>
          </a:xfrm>
          <a:prstGeom prst="rect">
            <a:avLst/>
          </a:prstGeom>
          <a:noFill/>
        </p:spPr>
        <p:txBody>
          <a:bodyPr wrap="square" rtlCol="0">
            <a:spAutoFit/>
          </a:bodyPr>
          <a:lstStyle/>
          <a:p>
            <a:r>
              <a:rPr lang="en-CA" sz="1000" baseline="30000"/>
              <a:t>1</a:t>
            </a:r>
            <a:r>
              <a:rPr lang="en-CA" sz="1000"/>
              <a:t>Keshavarz, B., Novak, A. C., Hettinger, L. J., Stoffregen, T. A., &amp; Campos, J. L. (2017). Passive restraint reduces visually induced motion sickness in older adults. </a:t>
            </a:r>
            <a:r>
              <a:rPr lang="en-CA" sz="1000" i="1"/>
              <a:t>Journal of Experimental Psychology: Applied</a:t>
            </a:r>
            <a:r>
              <a:rPr lang="en-CA" sz="1000"/>
              <a:t>, </a:t>
            </a:r>
            <a:r>
              <a:rPr lang="en-CA" sz="1000" i="1"/>
              <a:t>23</a:t>
            </a:r>
            <a:r>
              <a:rPr lang="en-CA" sz="1000"/>
              <a:t>(1), 85–99. </a:t>
            </a:r>
          </a:p>
          <a:p>
            <a:r>
              <a:rPr kumimoji="0" lang="en-CA" sz="1000" b="0" i="0" u="none" strike="noStrike" kern="1200" cap="none" spc="0" normalizeH="0" baseline="30000" noProof="0">
                <a:ln>
                  <a:noFill/>
                </a:ln>
                <a:effectLst/>
                <a:uLnTx/>
                <a:uFillTx/>
              </a:rPr>
              <a:t>2</a:t>
            </a:r>
            <a:r>
              <a:rPr lang="en-CA" sz="1000"/>
              <a:t>Yen Pik Sang, F. D., </a:t>
            </a:r>
            <a:r>
              <a:rPr lang="en-CA" sz="1000" err="1"/>
              <a:t>Billar</a:t>
            </a:r>
            <a:r>
              <a:rPr lang="en-CA" sz="1000"/>
              <a:t>, J. P., Golding, J. F., &amp; Gresty, M. A. (2003). Behavioral methods of alleviating motion sickness: Effectiveness of controlled breathing and a music audiotape. </a:t>
            </a:r>
            <a:r>
              <a:rPr lang="en-CA" sz="1000" i="1"/>
              <a:t>Journal of Travel Medicine</a:t>
            </a:r>
            <a:r>
              <a:rPr lang="en-CA" sz="1000"/>
              <a:t>, </a:t>
            </a:r>
            <a:r>
              <a:rPr lang="en-CA" sz="1000" i="1"/>
              <a:t>10</a:t>
            </a:r>
            <a:r>
              <a:rPr lang="en-CA" sz="1000"/>
              <a:t>(2), 108–111.</a:t>
            </a:r>
            <a:endParaRPr kumimoji="0" lang="en-CA" sz="1000" b="0" i="0" u="none" strike="noStrike" kern="1200" cap="none" spc="0" normalizeH="0" baseline="30000" noProof="0">
              <a:ln>
                <a:noFill/>
              </a:ln>
              <a:effectLst/>
              <a:uLnTx/>
              <a:uFillTx/>
            </a:endParaRPr>
          </a:p>
          <a:p>
            <a:pPr>
              <a:defRPr/>
            </a:pPr>
            <a:r>
              <a:rPr kumimoji="0" lang="en-CA" sz="1000" b="0" i="0" u="none" strike="noStrike" kern="1200" cap="none" spc="0" normalizeH="0" baseline="30000" noProof="0">
                <a:ln>
                  <a:noFill/>
                </a:ln>
                <a:effectLst/>
                <a:uLnTx/>
                <a:uFillTx/>
              </a:rPr>
              <a:t>3</a:t>
            </a:r>
            <a:r>
              <a:rPr lang="en-CA" sz="1000"/>
              <a:t>Domeyer, J. E., Cassavaugh, N. D., &amp; Backs, R. W. (2013). The use of adaptation to reduce simulator sickness in driving assessment and research. </a:t>
            </a:r>
            <a:r>
              <a:rPr lang="en-CA" sz="1000" i="1"/>
              <a:t>Accident Analysis &amp; Prevention</a:t>
            </a:r>
            <a:r>
              <a:rPr lang="en-CA" sz="1000"/>
              <a:t>, </a:t>
            </a:r>
            <a:r>
              <a:rPr lang="en-CA" sz="1000" i="1"/>
              <a:t>53</a:t>
            </a:r>
            <a:r>
              <a:rPr lang="en-CA" sz="1000"/>
              <a:t>, 127–132. </a:t>
            </a:r>
          </a:p>
          <a:p>
            <a:pPr>
              <a:defRPr/>
            </a:pPr>
            <a:r>
              <a:rPr lang="en-CA" sz="1000" baseline="30000"/>
              <a:t>4</a:t>
            </a:r>
            <a:r>
              <a:rPr lang="en-CA" sz="1000"/>
              <a:t>Stanney, K. M., Kennedy, R. S., Drexler, J. M., &amp; Harm, D. L. (1999). Motion sickness and proprioceptive aftereffects following virtual environment exposure.</a:t>
            </a:r>
          </a:p>
          <a:p>
            <a:pPr>
              <a:defRPr/>
            </a:pPr>
            <a:r>
              <a:rPr lang="en-CA" sz="1000" i="1"/>
              <a:t>Applied Ergonomics</a:t>
            </a:r>
            <a:r>
              <a:rPr lang="en-CA" sz="1000"/>
              <a:t>, </a:t>
            </a:r>
            <a:r>
              <a:rPr lang="en-CA" sz="1000" i="1"/>
              <a:t>30</a:t>
            </a:r>
            <a:r>
              <a:rPr lang="en-CA" sz="1000"/>
              <a:t>(1), 27–38.</a:t>
            </a:r>
            <a:endParaRPr kumimoji="0" lang="en-CA" sz="1000" b="0" i="0" u="none" strike="noStrike" kern="1200" cap="none" spc="0" normalizeH="0" noProof="0">
              <a:ln>
                <a:noFill/>
              </a:ln>
              <a:effectLst/>
              <a:uLnTx/>
              <a:uFillTx/>
            </a:endParaRPr>
          </a:p>
        </p:txBody>
      </p:sp>
      <p:sp>
        <p:nvSpPr>
          <p:cNvPr id="6" name="Freeform 27647">
            <a:extLst>
              <a:ext uri="{FF2B5EF4-FFF2-40B4-BE49-F238E27FC236}">
                <a16:creationId xmlns:a16="http://schemas.microsoft.com/office/drawing/2014/main" id="{6C21593A-5D21-7994-2502-12D401EC058E}"/>
              </a:ext>
            </a:extLst>
          </p:cNvPr>
          <p:cNvSpPr/>
          <p:nvPr/>
        </p:nvSpPr>
        <p:spPr>
          <a:xfrm>
            <a:off x="4627892" y="3757647"/>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a:solidFill>
                  <a:srgbClr val="000000"/>
                </a:solidFill>
                <a:latin typeface="Calibri" panose="020F0502020204030204" pitchFamily="34" charset="0"/>
                <a:cs typeface="Calibri" panose="020F0502020204030204" pitchFamily="34" charset="0"/>
              </a:rPr>
              <a:t>Resticting body movements may reduce MS</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Freeform 27647">
            <a:extLst>
              <a:ext uri="{FF2B5EF4-FFF2-40B4-BE49-F238E27FC236}">
                <a16:creationId xmlns:a16="http://schemas.microsoft.com/office/drawing/2014/main" id="{76D99245-3681-4F21-381C-BB459A6188C9}"/>
              </a:ext>
            </a:extLst>
          </p:cNvPr>
          <p:cNvSpPr/>
          <p:nvPr/>
        </p:nvSpPr>
        <p:spPr>
          <a:xfrm>
            <a:off x="6466803" y="3749085"/>
            <a:ext cx="179130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a:solidFill>
                  <a:srgbClr val="000000"/>
                </a:solidFill>
                <a:latin typeface="Calibri" panose="020F0502020204030204" pitchFamily="34" charset="0"/>
                <a:cs typeface="Calibri" panose="020F0502020204030204" pitchFamily="34" charset="0"/>
              </a:rPr>
              <a:t>Controlled breathing has shown promising results </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Freeform 27647">
            <a:extLst>
              <a:ext uri="{FF2B5EF4-FFF2-40B4-BE49-F238E27FC236}">
                <a16:creationId xmlns:a16="http://schemas.microsoft.com/office/drawing/2014/main" id="{5A339B98-9827-6091-DAF6-583206B8B518}"/>
              </a:ext>
            </a:extLst>
          </p:cNvPr>
          <p:cNvSpPr/>
          <p:nvPr/>
        </p:nvSpPr>
        <p:spPr>
          <a:xfrm>
            <a:off x="8355301" y="3751368"/>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a:solidFill>
                  <a:srgbClr val="000000"/>
                </a:solidFill>
                <a:latin typeface="Calibri" panose="020F0502020204030204" pitchFamily="34" charset="0"/>
                <a:cs typeface="Calibri" panose="020F0502020204030204" pitchFamily="34" charset="0"/>
              </a:rPr>
              <a:t>Stepwise exposure is helpful </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9" name="Freeform 27647">
            <a:extLst>
              <a:ext uri="{FF2B5EF4-FFF2-40B4-BE49-F238E27FC236}">
                <a16:creationId xmlns:a16="http://schemas.microsoft.com/office/drawing/2014/main" id="{1250D7EB-4F7E-1E0A-4A98-71CC35AB7F44}"/>
              </a:ext>
            </a:extLst>
          </p:cNvPr>
          <p:cNvSpPr/>
          <p:nvPr/>
        </p:nvSpPr>
        <p:spPr>
          <a:xfrm>
            <a:off x="10244157" y="3749085"/>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a:solidFill>
                  <a:srgbClr val="000000"/>
                </a:solidFill>
                <a:latin typeface="Calibri" panose="020F0502020204030204" pitchFamily="34" charset="0"/>
                <a:cs typeface="Calibri" panose="020F0502020204030204" pitchFamily="34" charset="0"/>
              </a:rPr>
              <a:t>Best method, but has some disadvantages </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p:cNvSpPr txBox="1">
            <a:spLocks/>
          </p:cNvSpPr>
          <p:nvPr/>
        </p:nvSpPr>
        <p:spPr>
          <a:xfrm>
            <a:off x="2345741" y="0"/>
            <a:ext cx="74168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Countermeasures</a:t>
            </a:r>
          </a:p>
        </p:txBody>
      </p:sp>
    </p:spTree>
    <p:extLst>
      <p:ext uri="{BB962C8B-B14F-4D97-AF65-F5344CB8AC3E}">
        <p14:creationId xmlns:p14="http://schemas.microsoft.com/office/powerpoint/2010/main" val="343978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par>
                          <p:cTn id="14" fill="hold">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par>
                          <p:cTn id="28" fill="hold">
                            <p:stCondLst>
                              <p:cond delay="500"/>
                            </p:stCondLst>
                            <p:childTnLst>
                              <p:par>
                                <p:cTn id="29" presetID="1" presetClass="entr" presetSubtype="0" fill="hold" grpId="0" nodeType="afterEffect">
                                  <p:stCondLst>
                                    <p:cond delay="100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fade">
                                      <p:cBhvr>
                                        <p:cTn id="41" dur="500"/>
                                        <p:tgtEl>
                                          <p:spTgt spid="2">
                                            <p:txEl>
                                              <p:pRg st="2" end="2"/>
                                            </p:txEl>
                                          </p:spTgt>
                                        </p:tgtEl>
                                      </p:cBhvr>
                                    </p:animEffect>
                                  </p:childTnLst>
                                </p:cTn>
                              </p:par>
                            </p:childTnLst>
                          </p:cTn>
                        </p:par>
                        <p:par>
                          <p:cTn id="42" fill="hold">
                            <p:stCondLst>
                              <p:cond delay="500"/>
                            </p:stCondLst>
                            <p:childTnLst>
                              <p:par>
                                <p:cTn id="43" presetID="1" presetClass="entr" presetSubtype="0" fill="hold" grpId="0" nodeType="afterEffect">
                                  <p:stCondLst>
                                    <p:cond delay="100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par>
                                <p:cTn id="53" presetID="10" presetClass="entr" presetSubtype="0" fill="hold" nodeType="with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Effect transition="in" filter="fade">
                                      <p:cBhvr>
                                        <p:cTn id="55" dur="500"/>
                                        <p:tgtEl>
                                          <p:spTgt spid="2">
                                            <p:txEl>
                                              <p:pRg st="3" end="3"/>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2">
                                            <p:txEl>
                                              <p:pRg st="4" end="4"/>
                                            </p:txEl>
                                          </p:spTgt>
                                        </p:tgtEl>
                                        <p:attrNameLst>
                                          <p:attrName>style.visibility</p:attrName>
                                        </p:attrNameLst>
                                      </p:cBhvr>
                                      <p:to>
                                        <p:strVal val="visible"/>
                                      </p:to>
                                    </p:set>
                                    <p:animEffect transition="in" filter="fade">
                                      <p:cBhvr>
                                        <p:cTn id="58" dur="500"/>
                                        <p:tgtEl>
                                          <p:spTgt spid="2">
                                            <p:txEl>
                                              <p:pRg st="4" end="4"/>
                                            </p:txEl>
                                          </p:spTgt>
                                        </p:tgtEl>
                                      </p:cBhvr>
                                    </p:animEffect>
                                  </p:childTnLst>
                                </p:cTn>
                              </p:par>
                            </p:childTnLst>
                          </p:cTn>
                        </p:par>
                        <p:par>
                          <p:cTn id="59" fill="hold">
                            <p:stCondLst>
                              <p:cond delay="500"/>
                            </p:stCondLst>
                            <p:childTnLst>
                              <p:par>
                                <p:cTn id="60" presetID="1" presetClass="entr" presetSubtype="0" fill="hold" grpId="0" nodeType="afterEffect">
                                  <p:stCondLst>
                                    <p:cond delay="1000"/>
                                  </p:stCondLst>
                                  <p:childTnLst>
                                    <p:set>
                                      <p:cBhvr>
                                        <p:cTn id="6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52" grpId="0" animBg="1"/>
      <p:bldP spid="4" grpId="0" animBg="1"/>
      <p:bldP spid="6" grpId="0"/>
      <p:bldP spid="7"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8E22A-BE63-AB51-B6A2-742D31238944}"/>
            </a:ext>
          </a:extLst>
        </p:cNvPr>
        <p:cNvGrpSpPr/>
        <p:nvPr/>
      </p:nvGrpSpPr>
      <p:grpSpPr>
        <a:xfrm>
          <a:off x="0" y="0"/>
          <a:ext cx="0" cy="0"/>
          <a:chOff x="0" y="0"/>
          <a:chExt cx="0" cy="0"/>
        </a:xfrm>
      </p:grpSpPr>
      <p:sp>
        <p:nvSpPr>
          <p:cNvPr id="46" name="Freeform 23">
            <a:extLst>
              <a:ext uri="{FF2B5EF4-FFF2-40B4-BE49-F238E27FC236}">
                <a16:creationId xmlns:a16="http://schemas.microsoft.com/office/drawing/2014/main" id="{9218AF2A-6045-007B-CAB6-E3B7AADDCE72}"/>
              </a:ext>
            </a:extLst>
          </p:cNvPr>
          <p:cNvSpPr/>
          <p:nvPr/>
        </p:nvSpPr>
        <p:spPr>
          <a:xfrm>
            <a:off x="6998803" y="3287769"/>
            <a:ext cx="2865142" cy="409383"/>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fontAlgn="auto">
              <a:lnSpc>
                <a:spcPct val="90000"/>
              </a:lnSpc>
              <a:spcAft>
                <a:spcPct val="35000"/>
              </a:spcAft>
              <a:defRPr/>
            </a:pPr>
            <a:r>
              <a:rPr lang="de-DE" sz="2000" dirty="0">
                <a:solidFill>
                  <a:srgbClr val="FFFFFF"/>
                </a:solidFill>
                <a:cs typeface="Calibri Light"/>
              </a:rPr>
              <a:t>Management Protocols</a:t>
            </a:r>
            <a:r>
              <a:rPr kumimoji="0" lang="de-DE" sz="2400" b="0" i="0" u="none" strike="noStrike" kern="1200" cap="none" spc="0" normalizeH="0" baseline="0" noProof="0" dirty="0">
                <a:ln>
                  <a:noFill/>
                </a:ln>
                <a:solidFill>
                  <a:srgbClr val="FFFFFF"/>
                </a:solidFill>
                <a:effectLst/>
                <a:uLnTx/>
                <a:uFillTx/>
                <a:ea typeface="+mn-ea"/>
                <a:cs typeface="Calibri Light"/>
              </a:rPr>
              <a:t> </a:t>
            </a:r>
          </a:p>
        </p:txBody>
      </p:sp>
      <p:sp>
        <p:nvSpPr>
          <p:cNvPr id="52" name="Freeform 23">
            <a:extLst>
              <a:ext uri="{FF2B5EF4-FFF2-40B4-BE49-F238E27FC236}">
                <a16:creationId xmlns:a16="http://schemas.microsoft.com/office/drawing/2014/main" id="{3FF19EAF-1784-837F-AA98-6B258EAAE935}"/>
              </a:ext>
            </a:extLst>
          </p:cNvPr>
          <p:cNvSpPr/>
          <p:nvPr/>
        </p:nvSpPr>
        <p:spPr>
          <a:xfrm>
            <a:off x="10094093" y="3281285"/>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Aft>
                <a:spcPct val="35000"/>
              </a:spcAft>
              <a:defRPr/>
            </a:pPr>
            <a:r>
              <a:rPr lang="de-DE" sz="2000">
                <a:solidFill>
                  <a:srgbClr val="FFFFFF"/>
                </a:solidFill>
                <a:ea typeface="Tahoma"/>
                <a:cs typeface="Calibri Light"/>
              </a:rPr>
              <a:t>Training</a:t>
            </a:r>
            <a:endParaRPr lang="en-US"/>
          </a:p>
        </p:txBody>
      </p:sp>
      <p:cxnSp>
        <p:nvCxnSpPr>
          <p:cNvPr id="19" name="Straight Connector 18">
            <a:extLst>
              <a:ext uri="{FF2B5EF4-FFF2-40B4-BE49-F238E27FC236}">
                <a16:creationId xmlns:a16="http://schemas.microsoft.com/office/drawing/2014/main" id="{6DAB3B46-D63B-70E5-EE34-88064F87062C}"/>
              </a:ext>
            </a:extLst>
          </p:cNvPr>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339A8469-FB07-8B2F-7A7B-135865F9B8B2}"/>
              </a:ext>
            </a:extLst>
          </p:cNvPr>
          <p:cNvSpPr txBox="1">
            <a:spLocks/>
          </p:cNvSpPr>
          <p:nvPr/>
        </p:nvSpPr>
        <p:spPr>
          <a:xfrm>
            <a:off x="580109" y="963613"/>
            <a:ext cx="3455183"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Tahoma"/>
                <a:ea typeface="Tahoma"/>
                <a:cs typeface="Tahoma"/>
              </a:rPr>
              <a:t>Provide Warnings for those with Severe Susceptibility to </a:t>
            </a:r>
            <a:r>
              <a:rPr lang="en-US" err="1">
                <a:solidFill>
                  <a:srgbClr val="2F5496"/>
                </a:solidFill>
                <a:latin typeface="Tahoma"/>
                <a:ea typeface="Tahoma"/>
                <a:cs typeface="Tahoma"/>
              </a:rPr>
              <a:t>CyS</a:t>
            </a:r>
          </a:p>
        </p:txBody>
      </p:sp>
      <p:sp>
        <p:nvSpPr>
          <p:cNvPr id="7" name="Freeform 27647">
            <a:extLst>
              <a:ext uri="{FF2B5EF4-FFF2-40B4-BE49-F238E27FC236}">
                <a16:creationId xmlns:a16="http://schemas.microsoft.com/office/drawing/2014/main" id="{9A264066-54C8-EEE1-0A15-BA50A6A7C599}"/>
              </a:ext>
            </a:extLst>
          </p:cNvPr>
          <p:cNvSpPr/>
          <p:nvPr/>
        </p:nvSpPr>
        <p:spPr>
          <a:xfrm>
            <a:off x="7535723" y="3878509"/>
            <a:ext cx="179130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a:lnSpc>
                <a:spcPct val="90000"/>
              </a:lnSpc>
              <a:spcAft>
                <a:spcPct val="35000"/>
              </a:spcAft>
              <a:defRPr/>
            </a:pPr>
            <a:r>
              <a:rPr lang="en-US" sz="2000" dirty="0">
                <a:solidFill>
                  <a:srgbClr val="000000"/>
                </a:solidFill>
                <a:latin typeface="Calibri"/>
                <a:ea typeface="Calibri"/>
                <a:cs typeface="Calibri"/>
              </a:rPr>
              <a:t>Articulate management protocols for affected users</a:t>
            </a:r>
            <a:endParaRPr lang="en-US" dirty="0"/>
          </a:p>
        </p:txBody>
      </p:sp>
      <p:sp>
        <p:nvSpPr>
          <p:cNvPr id="9" name="Freeform 27647">
            <a:extLst>
              <a:ext uri="{FF2B5EF4-FFF2-40B4-BE49-F238E27FC236}">
                <a16:creationId xmlns:a16="http://schemas.microsoft.com/office/drawing/2014/main" id="{28198FD6-5E68-FC2C-5DC5-93E73C04862E}"/>
              </a:ext>
            </a:extLst>
          </p:cNvPr>
          <p:cNvSpPr/>
          <p:nvPr/>
        </p:nvSpPr>
        <p:spPr>
          <a:xfrm>
            <a:off x="10066403" y="3837216"/>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a:lnSpc>
                <a:spcPct val="90000"/>
              </a:lnSpc>
              <a:spcAft>
                <a:spcPct val="35000"/>
              </a:spcAft>
              <a:defRPr/>
            </a:pPr>
            <a:r>
              <a:rPr lang="en-US" sz="2000" dirty="0">
                <a:solidFill>
                  <a:srgbClr val="000000"/>
                </a:solidFill>
                <a:latin typeface="Calibri"/>
                <a:ea typeface="Calibri"/>
                <a:cs typeface="Calibri"/>
              </a:rPr>
              <a:t>Training for Instructors </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BAC336CF-402C-7B31-8EC5-A1B8EF232900}"/>
              </a:ext>
            </a:extLst>
          </p:cNvPr>
          <p:cNvSpPr txBox="1">
            <a:spLocks/>
          </p:cNvSpPr>
          <p:nvPr/>
        </p:nvSpPr>
        <p:spPr>
          <a:xfrm>
            <a:off x="2345741" y="0"/>
            <a:ext cx="74168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solidFill>
                  <a:schemeClr val="bg1"/>
                </a:solidFill>
                <a:latin typeface="Aptos"/>
              </a:rPr>
              <a:t>Provide Warnings for those with Severe Susceptibility to </a:t>
            </a:r>
            <a:r>
              <a:rPr lang="en-US" sz="2400" b="1" err="1">
                <a:solidFill>
                  <a:schemeClr val="bg1"/>
                </a:solidFill>
                <a:latin typeface="Aptos"/>
              </a:rPr>
              <a:t>CyS</a:t>
            </a:r>
          </a:p>
        </p:txBody>
      </p:sp>
      <p:pic>
        <p:nvPicPr>
          <p:cNvPr id="11" name="Picture 10">
            <a:extLst>
              <a:ext uri="{FF2B5EF4-FFF2-40B4-BE49-F238E27FC236}">
                <a16:creationId xmlns:a16="http://schemas.microsoft.com/office/drawing/2014/main" id="{123B2A32-AC8A-43EA-6834-FA7DD40FADAD}"/>
              </a:ext>
            </a:extLst>
          </p:cNvPr>
          <p:cNvPicPr>
            <a:picLocks noChangeAspect="1"/>
          </p:cNvPicPr>
          <p:nvPr/>
        </p:nvPicPr>
        <p:blipFill>
          <a:blip r:embed="rId3"/>
          <a:stretch>
            <a:fillRect/>
          </a:stretch>
        </p:blipFill>
        <p:spPr>
          <a:xfrm>
            <a:off x="8002749" y="2249162"/>
            <a:ext cx="857250" cy="857250"/>
          </a:xfrm>
          <a:prstGeom prst="rect">
            <a:avLst/>
          </a:prstGeom>
        </p:spPr>
      </p:pic>
      <p:pic>
        <p:nvPicPr>
          <p:cNvPr id="17" name="Picture 16">
            <a:extLst>
              <a:ext uri="{FF2B5EF4-FFF2-40B4-BE49-F238E27FC236}">
                <a16:creationId xmlns:a16="http://schemas.microsoft.com/office/drawing/2014/main" id="{074A1E0C-173D-7466-92F9-B0519609366E}"/>
              </a:ext>
            </a:extLst>
          </p:cNvPr>
          <p:cNvPicPr>
            <a:picLocks noChangeAspect="1"/>
          </p:cNvPicPr>
          <p:nvPr/>
        </p:nvPicPr>
        <p:blipFill>
          <a:blip r:embed="rId4"/>
          <a:stretch>
            <a:fillRect/>
          </a:stretch>
        </p:blipFill>
        <p:spPr>
          <a:xfrm>
            <a:off x="10453047" y="2249162"/>
            <a:ext cx="934552" cy="934552"/>
          </a:xfrm>
          <a:prstGeom prst="rect">
            <a:avLst/>
          </a:prstGeom>
        </p:spPr>
      </p:pic>
      <p:sp>
        <p:nvSpPr>
          <p:cNvPr id="14" name="Freeform 23">
            <a:extLst>
              <a:ext uri="{FF2B5EF4-FFF2-40B4-BE49-F238E27FC236}">
                <a16:creationId xmlns:a16="http://schemas.microsoft.com/office/drawing/2014/main" id="{75ED46B7-5BDA-6289-C469-474C7CDFB899}"/>
              </a:ext>
            </a:extLst>
          </p:cNvPr>
          <p:cNvSpPr/>
          <p:nvPr/>
        </p:nvSpPr>
        <p:spPr>
          <a:xfrm>
            <a:off x="4876010" y="3283212"/>
            <a:ext cx="1864395" cy="435413"/>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fontAlgn="auto">
              <a:lnSpc>
                <a:spcPct val="90000"/>
              </a:lnSpc>
              <a:spcAft>
                <a:spcPct val="35000"/>
              </a:spcAft>
              <a:defRPr/>
            </a:pPr>
            <a:r>
              <a:rPr lang="de-DE" sz="2000">
                <a:solidFill>
                  <a:srgbClr val="FFFFFF"/>
                </a:solidFill>
                <a:cs typeface="Calibri Light"/>
              </a:rPr>
              <a:t>Post-Experience</a:t>
            </a:r>
            <a:endParaRPr lang="de-DE" sz="2000" b="0" i="0" u="none" strike="noStrike" kern="1200" cap="none" spc="0" normalizeH="0" baseline="30000" noProof="0">
              <a:ln>
                <a:noFill/>
              </a:ln>
              <a:solidFill>
                <a:srgbClr val="FFFFFF"/>
              </a:solidFill>
              <a:effectLst/>
              <a:uLnTx/>
              <a:uFillTx/>
              <a:ea typeface="Tahoma"/>
              <a:cs typeface="Calibri Light"/>
            </a:endParaRPr>
          </a:p>
        </p:txBody>
      </p:sp>
      <p:pic>
        <p:nvPicPr>
          <p:cNvPr id="20" name="Picture 8">
            <a:extLst>
              <a:ext uri="{FF2B5EF4-FFF2-40B4-BE49-F238E27FC236}">
                <a16:creationId xmlns:a16="http://schemas.microsoft.com/office/drawing/2014/main" id="{1965E4D7-6A18-306B-5025-8D06294B31C3}"/>
              </a:ext>
            </a:extLst>
          </p:cNvPr>
          <p:cNvPicPr>
            <a:picLocks noChangeAspect="1" noChangeArrowheads="1"/>
          </p:cNvPicPr>
          <p:nvPr/>
        </p:nvPicPr>
        <p:blipFill>
          <a:blip r:embed="rId5"/>
          <a:srcRect/>
          <a:stretch/>
        </p:blipFill>
        <p:spPr bwMode="auto">
          <a:xfrm>
            <a:off x="5389571" y="2366000"/>
            <a:ext cx="837270" cy="837270"/>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7647">
            <a:extLst>
              <a:ext uri="{FF2B5EF4-FFF2-40B4-BE49-F238E27FC236}">
                <a16:creationId xmlns:a16="http://schemas.microsoft.com/office/drawing/2014/main" id="{7AF96577-A47D-4B8F-8D90-1A62131F2ECD}"/>
              </a:ext>
            </a:extLst>
          </p:cNvPr>
          <p:cNvSpPr/>
          <p:nvPr/>
        </p:nvSpPr>
        <p:spPr>
          <a:xfrm>
            <a:off x="4954287" y="3878509"/>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fontAlgn="auto">
              <a:lnSpc>
                <a:spcPct val="90000"/>
              </a:lnSpc>
              <a:spcAft>
                <a:spcPct val="35000"/>
              </a:spcAft>
              <a:defRPr/>
            </a:pPr>
            <a:r>
              <a:rPr lang="de-DE" sz="2000" dirty="0">
                <a:solidFill>
                  <a:srgbClr val="000000"/>
                </a:solidFill>
                <a:latin typeface="Calibri"/>
                <a:ea typeface="Calibri"/>
                <a:cs typeface="Calibri"/>
              </a:rPr>
              <a:t>Articulate limitations and observation periods </a:t>
            </a:r>
            <a:endParaRPr lang="de-DE" sz="20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289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2" grpId="0" animBg="1"/>
      <p:bldP spid="7" grpId="0"/>
      <p:bldP spid="9" grpId="0"/>
      <p:bldP spid="14" grpId="0" animBg="1"/>
      <p:bldP spid="22" grpId="0"/>
    </p:bldLst>
  </p:timing>
  <p:extLst>
    <p:ext uri="{6950BFC3-D8DA-4A85-94F7-54DA5524770B}">
      <p188:commentRel xmlns:p188="http://schemas.microsoft.com/office/powerpoint/2018/8/main" xmlns="" r:id="rId6"/>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omputer&#10;&#10;Description automatically generated">
            <a:extLst>
              <a:ext uri="{FF2B5EF4-FFF2-40B4-BE49-F238E27FC236}">
                <a16:creationId xmlns:a16="http://schemas.microsoft.com/office/drawing/2014/main" id="{98712DA7-F6E6-6542-FEDA-6AD20F74F2D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5087" t="10942" r="40881" b="4228"/>
          <a:stretch/>
        </p:blipFill>
        <p:spPr>
          <a:xfrm>
            <a:off x="2897111" y="1915"/>
            <a:ext cx="6397778" cy="6719560"/>
          </a:xfrm>
        </p:spPr>
      </p:pic>
      <p:sp>
        <p:nvSpPr>
          <p:cNvPr id="5" name="Footer Placeholder 4">
            <a:extLst>
              <a:ext uri="{FF2B5EF4-FFF2-40B4-BE49-F238E27FC236}">
                <a16:creationId xmlns:a16="http://schemas.microsoft.com/office/drawing/2014/main" id="{3AFFD18C-FC3A-4DFA-104A-72FDD2609318}"/>
              </a:ext>
            </a:extLst>
          </p:cNvPr>
          <p:cNvSpPr>
            <a:spLocks noGrp="1"/>
          </p:cNvSpPr>
          <p:nvPr>
            <p:ph type="ftr" sz="quarter" idx="11"/>
          </p:nvPr>
        </p:nvSpPr>
        <p:spPr>
          <a:xfrm>
            <a:off x="3028950" y="6356350"/>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a:solidFill>
                  <a:prstClr val="black">
                    <a:tint val="75000"/>
                  </a:prstClr>
                </a:solidFill>
                <a:latin typeface="Calibri" panose="020F0502020204030204"/>
              </a:rPr>
              <a:t>NPS MV4002</a:t>
            </a:r>
            <a:endParaRPr lang="en-US" sz="120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EAE55BBE-7368-2ED6-1E43-DD93373363A1}"/>
              </a:ext>
            </a:extLst>
          </p:cNvPr>
          <p:cNvSpPr>
            <a:spLocks noGrp="1"/>
          </p:cNvSpPr>
          <p:nvPr>
            <p:ph type="sldNum" sz="quarter" idx="12"/>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289B6B2D-FD4F-4B32-9302-8E8BFC9002DA}" type="slidenum">
              <a:rPr lang="en-US" smtClean="0">
                <a:solidFill>
                  <a:prstClr val="black">
                    <a:tint val="75000"/>
                  </a:prstClr>
                </a:solidFill>
                <a:latin typeface="Calibri" panose="020F0502020204030204"/>
              </a:rPr>
              <a:pPr algn="r" fontAlgn="auto">
                <a:spcBef>
                  <a:spcPts val="0"/>
                </a:spcBef>
                <a:spcAft>
                  <a:spcPts val="0"/>
                </a:spcAft>
                <a:defRPr/>
              </a:pPr>
              <a:t>45</a:t>
            </a:fld>
            <a:endParaRPr lang="en-US" sz="1200">
              <a:solidFill>
                <a:prstClr val="black">
                  <a:tint val="75000"/>
                </a:prstClr>
              </a:solidFill>
              <a:latin typeface="Calibri" panose="020F0502020204030204"/>
            </a:endParaRPr>
          </a:p>
        </p:txBody>
      </p:sp>
    </p:spTree>
    <p:custDataLst>
      <p:tags r:id="rId1"/>
    </p:custDataLst>
    <p:extLst>
      <p:ext uri="{BB962C8B-B14F-4D97-AF65-F5344CB8AC3E}">
        <p14:creationId xmlns:p14="http://schemas.microsoft.com/office/powerpoint/2010/main" val="763439379"/>
      </p:ext>
    </p:extLst>
  </p:cSld>
  <p:clrMapOvr>
    <a:masterClrMapping/>
  </p:clrMapOvr>
  <p:extLst>
    <p:ext uri="{6950BFC3-D8DA-4A85-94F7-54DA5524770B}">
      <p188:commentRel xmlns:p188="http://schemas.microsoft.com/office/powerpoint/2018/8/main" xmlns="" r:id="rId5"/>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48209-A625-D1FB-4C28-707F46723352}"/>
            </a:ext>
          </a:extLst>
        </p:cNvPr>
        <p:cNvGrpSpPr/>
        <p:nvPr/>
      </p:nvGrpSpPr>
      <p:grpSpPr>
        <a:xfrm>
          <a:off x="0" y="0"/>
          <a:ext cx="0" cy="0"/>
          <a:chOff x="0" y="0"/>
          <a:chExt cx="0" cy="0"/>
        </a:xfrm>
      </p:grpSpPr>
      <p:sp>
        <p:nvSpPr>
          <p:cNvPr id="46" name="Freeform 23">
            <a:extLst>
              <a:ext uri="{FF2B5EF4-FFF2-40B4-BE49-F238E27FC236}">
                <a16:creationId xmlns:a16="http://schemas.microsoft.com/office/drawing/2014/main" id="{A79C6522-437F-32DE-0681-C94E2BDAF42F}"/>
              </a:ext>
            </a:extLst>
          </p:cNvPr>
          <p:cNvSpPr/>
          <p:nvPr/>
        </p:nvSpPr>
        <p:spPr>
          <a:xfrm>
            <a:off x="7366195" y="3301376"/>
            <a:ext cx="2212000" cy="41618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fontAlgn="auto">
              <a:lnSpc>
                <a:spcPct val="90000"/>
              </a:lnSpc>
              <a:spcAft>
                <a:spcPct val="35000"/>
              </a:spcAft>
              <a:defRPr/>
            </a:pPr>
            <a:r>
              <a:rPr lang="de-DE" sz="2000" dirty="0">
                <a:solidFill>
                  <a:srgbClr val="FFFFFF"/>
                </a:solidFill>
                <a:cs typeface="Calibri Light"/>
              </a:rPr>
              <a:t>Stepwise Exposure</a:t>
            </a:r>
            <a:r>
              <a:rPr kumimoji="0" lang="de-DE" sz="2400" b="0" i="0" u="none" strike="noStrike" kern="1200" cap="none" spc="0" normalizeH="0" baseline="0" noProof="0" dirty="0">
                <a:ln>
                  <a:noFill/>
                </a:ln>
                <a:solidFill>
                  <a:srgbClr val="FFFFFF"/>
                </a:solidFill>
                <a:effectLst/>
                <a:uLnTx/>
                <a:uFillTx/>
                <a:ea typeface="+mn-ea"/>
                <a:cs typeface="Calibri Light"/>
              </a:rPr>
              <a:t> </a:t>
            </a:r>
          </a:p>
        </p:txBody>
      </p:sp>
      <p:sp>
        <p:nvSpPr>
          <p:cNvPr id="52" name="Freeform 23">
            <a:extLst>
              <a:ext uri="{FF2B5EF4-FFF2-40B4-BE49-F238E27FC236}">
                <a16:creationId xmlns:a16="http://schemas.microsoft.com/office/drawing/2014/main" id="{7D221E3D-AC2D-9D41-0375-FCADDD409E6B}"/>
              </a:ext>
            </a:extLst>
          </p:cNvPr>
          <p:cNvSpPr/>
          <p:nvPr/>
        </p:nvSpPr>
        <p:spPr>
          <a:xfrm>
            <a:off x="9855968" y="3267678"/>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fontAlgn="auto">
              <a:lnSpc>
                <a:spcPct val="90000"/>
              </a:lnSpc>
              <a:spcAft>
                <a:spcPct val="35000"/>
              </a:spcAft>
              <a:defRPr/>
            </a:pPr>
            <a:r>
              <a:rPr lang="de-DE" sz="2000" dirty="0">
                <a:solidFill>
                  <a:srgbClr val="FFFFFF"/>
                </a:solidFill>
                <a:ea typeface="Tahoma"/>
                <a:cs typeface="Calibri Light"/>
              </a:rPr>
              <a:t>Course Length</a:t>
            </a:r>
            <a:endParaRPr lang="de-DE" sz="2000" b="0" i="0" u="none" strike="noStrike" kern="1200" cap="none" spc="0" normalizeH="0" baseline="0" noProof="0" dirty="0">
              <a:ln>
                <a:noFill/>
              </a:ln>
              <a:solidFill>
                <a:srgbClr val="FFFFFF"/>
              </a:solidFill>
              <a:effectLst/>
              <a:uLnTx/>
              <a:uFillTx/>
              <a:ea typeface="Tahoma"/>
              <a:cs typeface="Calibri Light"/>
            </a:endParaRPr>
          </a:p>
        </p:txBody>
      </p:sp>
      <p:cxnSp>
        <p:nvCxnSpPr>
          <p:cNvPr id="19" name="Straight Connector 18">
            <a:extLst>
              <a:ext uri="{FF2B5EF4-FFF2-40B4-BE49-F238E27FC236}">
                <a16:creationId xmlns:a16="http://schemas.microsoft.com/office/drawing/2014/main" id="{A6FC4439-4BDA-5AAF-646D-E8683BD10D7E}"/>
              </a:ext>
            </a:extLst>
          </p:cNvPr>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3AC65844-F199-93D3-959D-BB305E14981D}"/>
              </a:ext>
            </a:extLst>
          </p:cNvPr>
          <p:cNvSpPr txBox="1">
            <a:spLocks/>
          </p:cNvSpPr>
          <p:nvPr/>
        </p:nvSpPr>
        <p:spPr>
          <a:xfrm>
            <a:off x="580109" y="963613"/>
            <a:ext cx="3455183"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Tahoma"/>
                <a:ea typeface="Tahoma"/>
                <a:cs typeface="Tahoma"/>
              </a:rPr>
              <a:t>Placement of VE Sessions</a:t>
            </a:r>
            <a:endParaRPr lang="en-US"/>
          </a:p>
        </p:txBody>
      </p:sp>
      <p:sp>
        <p:nvSpPr>
          <p:cNvPr id="7" name="Freeform 27647">
            <a:extLst>
              <a:ext uri="{FF2B5EF4-FFF2-40B4-BE49-F238E27FC236}">
                <a16:creationId xmlns:a16="http://schemas.microsoft.com/office/drawing/2014/main" id="{D824A42D-D521-33E0-B833-AEDF194E1695}"/>
              </a:ext>
            </a:extLst>
          </p:cNvPr>
          <p:cNvSpPr/>
          <p:nvPr/>
        </p:nvSpPr>
        <p:spPr>
          <a:xfrm>
            <a:off x="7576544" y="3902263"/>
            <a:ext cx="179130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a:lnSpc>
                <a:spcPct val="90000"/>
              </a:lnSpc>
              <a:spcAft>
                <a:spcPct val="35000"/>
              </a:spcAft>
              <a:defRPr/>
            </a:pPr>
            <a:r>
              <a:rPr lang="en-US" sz="2000" dirty="0">
                <a:solidFill>
                  <a:srgbClr val="000000"/>
                </a:solidFill>
                <a:latin typeface="Calibri"/>
                <a:ea typeface="Calibri"/>
                <a:cs typeface="Calibri"/>
              </a:rPr>
              <a:t>Build Exposure Length over time</a:t>
            </a:r>
          </a:p>
          <a:p>
            <a:pPr defTabSz="488950" fontAlgn="auto">
              <a:lnSpc>
                <a:spcPct val="90000"/>
              </a:lnSpc>
              <a:spcAft>
                <a:spcPct val="35000"/>
              </a:spcAft>
              <a:defRPr/>
            </a:pPr>
            <a:endParaRPr lang="de-DE"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Freeform 27647">
            <a:extLst>
              <a:ext uri="{FF2B5EF4-FFF2-40B4-BE49-F238E27FC236}">
                <a16:creationId xmlns:a16="http://schemas.microsoft.com/office/drawing/2014/main" id="{5F1DC8E7-369F-9E7B-0C8A-80891698A6BF}"/>
              </a:ext>
            </a:extLst>
          </p:cNvPr>
          <p:cNvSpPr/>
          <p:nvPr/>
        </p:nvSpPr>
        <p:spPr>
          <a:xfrm>
            <a:off x="9855968" y="3835349"/>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a:lnSpc>
                <a:spcPct val="90000"/>
              </a:lnSpc>
              <a:spcAft>
                <a:spcPct val="35000"/>
              </a:spcAft>
              <a:defRPr/>
            </a:pPr>
            <a:r>
              <a:rPr lang="en-US" sz="2000" dirty="0">
                <a:solidFill>
                  <a:srgbClr val="000000"/>
                </a:solidFill>
                <a:latin typeface="Calibri"/>
                <a:ea typeface="Calibri"/>
                <a:cs typeface="Calibri"/>
              </a:rPr>
              <a:t>Work within the available time </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955C9E85-E69C-168F-79B5-B9079A55D03A}"/>
              </a:ext>
            </a:extLst>
          </p:cNvPr>
          <p:cNvSpPr txBox="1">
            <a:spLocks/>
          </p:cNvSpPr>
          <p:nvPr/>
        </p:nvSpPr>
        <p:spPr>
          <a:xfrm>
            <a:off x="2345741" y="0"/>
            <a:ext cx="74168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solidFill>
                  <a:schemeClr val="bg1"/>
                </a:solidFill>
                <a:latin typeface="Aptos"/>
              </a:rPr>
              <a:t>Placement of VE Sessions</a:t>
            </a:r>
            <a:endParaRPr lang="en-US"/>
          </a:p>
        </p:txBody>
      </p:sp>
      <p:pic>
        <p:nvPicPr>
          <p:cNvPr id="11" name="Picture 10">
            <a:extLst>
              <a:ext uri="{FF2B5EF4-FFF2-40B4-BE49-F238E27FC236}">
                <a16:creationId xmlns:a16="http://schemas.microsoft.com/office/drawing/2014/main" id="{AA87E14F-4C63-0FE7-F963-9F3A288A711E}"/>
              </a:ext>
            </a:extLst>
          </p:cNvPr>
          <p:cNvPicPr>
            <a:picLocks noChangeAspect="1"/>
          </p:cNvPicPr>
          <p:nvPr/>
        </p:nvPicPr>
        <p:blipFill>
          <a:blip r:embed="rId3"/>
          <a:stretch>
            <a:fillRect/>
          </a:stretch>
        </p:blipFill>
        <p:spPr>
          <a:xfrm>
            <a:off x="8043570" y="2272630"/>
            <a:ext cx="857250" cy="857250"/>
          </a:xfrm>
          <a:prstGeom prst="rect">
            <a:avLst/>
          </a:prstGeom>
        </p:spPr>
      </p:pic>
      <p:pic>
        <p:nvPicPr>
          <p:cNvPr id="17" name="Picture 16">
            <a:extLst>
              <a:ext uri="{FF2B5EF4-FFF2-40B4-BE49-F238E27FC236}">
                <a16:creationId xmlns:a16="http://schemas.microsoft.com/office/drawing/2014/main" id="{65998C75-2735-3DA7-2C77-AFAB8A2E8352}"/>
              </a:ext>
            </a:extLst>
          </p:cNvPr>
          <p:cNvPicPr>
            <a:picLocks noChangeAspect="1"/>
          </p:cNvPicPr>
          <p:nvPr/>
        </p:nvPicPr>
        <p:blipFill>
          <a:blip r:embed="rId4"/>
          <a:stretch>
            <a:fillRect/>
          </a:stretch>
        </p:blipFill>
        <p:spPr>
          <a:xfrm>
            <a:off x="10255016" y="2251892"/>
            <a:ext cx="904515" cy="904515"/>
          </a:xfrm>
          <a:prstGeom prst="rect">
            <a:avLst/>
          </a:prstGeom>
        </p:spPr>
      </p:pic>
      <p:sp>
        <p:nvSpPr>
          <p:cNvPr id="14" name="Freeform 23">
            <a:extLst>
              <a:ext uri="{FF2B5EF4-FFF2-40B4-BE49-F238E27FC236}">
                <a16:creationId xmlns:a16="http://schemas.microsoft.com/office/drawing/2014/main" id="{10D0B6A9-6E08-EBBA-F9C9-13923D83177A}"/>
              </a:ext>
            </a:extLst>
          </p:cNvPr>
          <p:cNvSpPr/>
          <p:nvPr/>
        </p:nvSpPr>
        <p:spPr>
          <a:xfrm>
            <a:off x="5161760" y="3303622"/>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lang="de-DE" sz="2000">
                <a:solidFill>
                  <a:srgbClr val="FFFFFF"/>
                </a:solidFill>
                <a:cs typeface="Calibri Light"/>
              </a:rPr>
              <a:t>Habituation</a:t>
            </a:r>
            <a:endParaRPr lang="de-DE" sz="2000" b="0" i="0" u="none" strike="noStrike" kern="1200" cap="none" spc="0" normalizeH="0" baseline="30000" noProof="0">
              <a:ln>
                <a:noFill/>
              </a:ln>
              <a:solidFill>
                <a:srgbClr val="FFFFFF"/>
              </a:solidFill>
              <a:effectLst/>
              <a:uLnTx/>
              <a:uFillTx/>
              <a:ea typeface="Tahoma"/>
              <a:cs typeface="Calibri Light"/>
            </a:endParaRPr>
          </a:p>
        </p:txBody>
      </p:sp>
      <p:pic>
        <p:nvPicPr>
          <p:cNvPr id="20" name="Picture 8">
            <a:extLst>
              <a:ext uri="{FF2B5EF4-FFF2-40B4-BE49-F238E27FC236}">
                <a16:creationId xmlns:a16="http://schemas.microsoft.com/office/drawing/2014/main" id="{C8307752-7F4E-A0CF-1A08-B8DC15BDBF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577356" y="2359430"/>
            <a:ext cx="837270" cy="846893"/>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7647">
            <a:extLst>
              <a:ext uri="{FF2B5EF4-FFF2-40B4-BE49-F238E27FC236}">
                <a16:creationId xmlns:a16="http://schemas.microsoft.com/office/drawing/2014/main" id="{B7C048D4-5C9C-6F95-0C4F-2D9DE3C4DFE7}"/>
              </a:ext>
            </a:extLst>
          </p:cNvPr>
          <p:cNvSpPr/>
          <p:nvPr/>
        </p:nvSpPr>
        <p:spPr>
          <a:xfrm>
            <a:off x="5161760" y="3871293"/>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fontAlgn="auto">
              <a:lnSpc>
                <a:spcPct val="90000"/>
              </a:lnSpc>
              <a:spcAft>
                <a:spcPct val="35000"/>
              </a:spcAft>
              <a:defRPr/>
            </a:pPr>
            <a:r>
              <a:rPr lang="de-DE" sz="2000" dirty="0">
                <a:solidFill>
                  <a:srgbClr val="000000"/>
                </a:solidFill>
                <a:latin typeface="Calibri"/>
                <a:ea typeface="Calibri"/>
                <a:cs typeface="Calibri"/>
              </a:rPr>
              <a:t>Early and Often </a:t>
            </a:r>
            <a:endParaRPr lang="de-DE" sz="20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420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500"/>
                            </p:stCondLst>
                            <p:childTnLst>
                              <p:par>
                                <p:cTn id="23" presetID="1" presetClass="entr" presetSubtype="0" fill="hold" grpId="0" nodeType="afterEffect">
                                  <p:stCondLst>
                                    <p:cond delay="100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par>
                          <p:cTn id="33" fill="hold">
                            <p:stCondLst>
                              <p:cond delay="500"/>
                            </p:stCondLst>
                            <p:childTnLst>
                              <p:par>
                                <p:cTn id="34" presetID="1" presetClass="entr" presetSubtype="0" fill="hold" grpId="0" nodeType="afterEffect">
                                  <p:stCondLst>
                                    <p:cond delay="100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2" grpId="0" animBg="1"/>
      <p:bldP spid="7" grpId="0"/>
      <p:bldP spid="9" grpId="0"/>
      <p:bldP spid="14" grpId="0" animBg="1"/>
      <p:bldP spid="22" grpId="0"/>
    </p:bldLst>
  </p:timing>
  <p:extLst>
    <p:ext uri="{6950BFC3-D8DA-4A85-94F7-54DA5524770B}">
      <p188:commentRel xmlns:p188="http://schemas.microsoft.com/office/powerpoint/2018/8/main" xmlns="" r:id="rId6"/>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78D1C-A0AF-28BC-05D6-CF871610EE16}"/>
            </a:ext>
          </a:extLst>
        </p:cNvPr>
        <p:cNvGrpSpPr/>
        <p:nvPr/>
      </p:nvGrpSpPr>
      <p:grpSpPr>
        <a:xfrm>
          <a:off x="0" y="0"/>
          <a:ext cx="0" cy="0"/>
          <a:chOff x="0" y="0"/>
          <a:chExt cx="0" cy="0"/>
        </a:xfrm>
      </p:grpSpPr>
      <p:sp>
        <p:nvSpPr>
          <p:cNvPr id="52" name="Freeform 23">
            <a:extLst>
              <a:ext uri="{FF2B5EF4-FFF2-40B4-BE49-F238E27FC236}">
                <a16:creationId xmlns:a16="http://schemas.microsoft.com/office/drawing/2014/main" id="{EB2C70F7-D7BE-B5D3-ECBD-0AF4195A5362}"/>
              </a:ext>
            </a:extLst>
          </p:cNvPr>
          <p:cNvSpPr/>
          <p:nvPr/>
        </p:nvSpPr>
        <p:spPr>
          <a:xfrm>
            <a:off x="9297460" y="3282055"/>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Aft>
                <a:spcPct val="35000"/>
              </a:spcAft>
              <a:defRPr/>
            </a:pPr>
            <a:r>
              <a:rPr lang="de-DE" sz="2000">
                <a:solidFill>
                  <a:srgbClr val="FFFFFF"/>
                </a:solidFill>
                <a:ea typeface="Tahoma"/>
                <a:cs typeface="Calibri Light"/>
              </a:rPr>
              <a:t>Schedule</a:t>
            </a:r>
            <a:endParaRPr lang="en-US"/>
          </a:p>
        </p:txBody>
      </p:sp>
      <p:cxnSp>
        <p:nvCxnSpPr>
          <p:cNvPr id="19" name="Straight Connector 18">
            <a:extLst>
              <a:ext uri="{FF2B5EF4-FFF2-40B4-BE49-F238E27FC236}">
                <a16:creationId xmlns:a16="http://schemas.microsoft.com/office/drawing/2014/main" id="{7ACBF3BE-C916-08F9-9DF6-48426B266F9D}"/>
              </a:ext>
            </a:extLst>
          </p:cNvPr>
          <p:cNvCxnSpPr/>
          <p:nvPr/>
        </p:nvCxnSpPr>
        <p:spPr>
          <a:xfrm>
            <a:off x="4419600" y="2029525"/>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C08A0F8B-B28F-B8F0-ADB0-592EDE7D46BB}"/>
              </a:ext>
            </a:extLst>
          </p:cNvPr>
          <p:cNvSpPr txBox="1">
            <a:spLocks/>
          </p:cNvSpPr>
          <p:nvPr/>
        </p:nvSpPr>
        <p:spPr>
          <a:xfrm>
            <a:off x="580109" y="963613"/>
            <a:ext cx="3455183"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Tahoma"/>
                <a:ea typeface="Tahoma"/>
                <a:cs typeface="Tahoma"/>
              </a:rPr>
              <a:t>Length of VE Sessions</a:t>
            </a:r>
            <a:endParaRPr lang="en-US"/>
          </a:p>
        </p:txBody>
      </p:sp>
      <p:sp>
        <p:nvSpPr>
          <p:cNvPr id="9" name="Freeform 27647">
            <a:extLst>
              <a:ext uri="{FF2B5EF4-FFF2-40B4-BE49-F238E27FC236}">
                <a16:creationId xmlns:a16="http://schemas.microsoft.com/office/drawing/2014/main" id="{6C314301-40D8-6B48-6161-48355381A6A4}"/>
              </a:ext>
            </a:extLst>
          </p:cNvPr>
          <p:cNvSpPr/>
          <p:nvPr/>
        </p:nvSpPr>
        <p:spPr>
          <a:xfrm>
            <a:off x="9273685" y="3849726"/>
            <a:ext cx="1707839" cy="368187"/>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a:lnSpc>
                <a:spcPct val="90000"/>
              </a:lnSpc>
              <a:spcAft>
                <a:spcPct val="35000"/>
              </a:spcAft>
              <a:defRPr/>
            </a:pPr>
            <a:r>
              <a:rPr lang="en-US" sz="2000" dirty="0">
                <a:solidFill>
                  <a:srgbClr val="000000"/>
                </a:solidFill>
                <a:latin typeface="Calibri"/>
                <a:ea typeface="Calibri"/>
                <a:cs typeface="Calibri"/>
              </a:rPr>
              <a:t>Is it achievable?</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5E829614-5271-B4F3-8458-58B35F726600}"/>
              </a:ext>
            </a:extLst>
          </p:cNvPr>
          <p:cNvSpPr txBox="1">
            <a:spLocks/>
          </p:cNvSpPr>
          <p:nvPr/>
        </p:nvSpPr>
        <p:spPr>
          <a:xfrm>
            <a:off x="2345741" y="0"/>
            <a:ext cx="74168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solidFill>
                  <a:schemeClr val="bg1"/>
                </a:solidFill>
                <a:latin typeface="Aptos"/>
              </a:rPr>
              <a:t>Length of VE Sessions</a:t>
            </a:r>
            <a:endParaRPr lang="en-US"/>
          </a:p>
        </p:txBody>
      </p:sp>
      <p:pic>
        <p:nvPicPr>
          <p:cNvPr id="17" name="Picture 16">
            <a:extLst>
              <a:ext uri="{FF2B5EF4-FFF2-40B4-BE49-F238E27FC236}">
                <a16:creationId xmlns:a16="http://schemas.microsoft.com/office/drawing/2014/main" id="{9304CDE2-42AB-246A-FA80-7B9EAC964DC9}"/>
              </a:ext>
            </a:extLst>
          </p:cNvPr>
          <p:cNvPicPr>
            <a:picLocks noChangeAspect="1"/>
          </p:cNvPicPr>
          <p:nvPr/>
        </p:nvPicPr>
        <p:blipFill>
          <a:blip r:embed="rId3"/>
          <a:stretch>
            <a:fillRect/>
          </a:stretch>
        </p:blipFill>
        <p:spPr>
          <a:xfrm>
            <a:off x="9706980" y="2294942"/>
            <a:ext cx="841248" cy="841248"/>
          </a:xfrm>
          <a:prstGeom prst="rect">
            <a:avLst/>
          </a:prstGeom>
        </p:spPr>
      </p:pic>
      <p:sp>
        <p:nvSpPr>
          <p:cNvPr id="14" name="Freeform 23">
            <a:extLst>
              <a:ext uri="{FF2B5EF4-FFF2-40B4-BE49-F238E27FC236}">
                <a16:creationId xmlns:a16="http://schemas.microsoft.com/office/drawing/2014/main" id="{16BFEF5F-63BE-3F28-01CF-4FE6275B209A}"/>
              </a:ext>
            </a:extLst>
          </p:cNvPr>
          <p:cNvSpPr/>
          <p:nvPr/>
        </p:nvSpPr>
        <p:spPr>
          <a:xfrm>
            <a:off x="5161760" y="3303622"/>
            <a:ext cx="2264135"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algn="ctr" defTabSz="488950" fontAlgn="auto">
              <a:lnSpc>
                <a:spcPct val="90000"/>
              </a:lnSpc>
              <a:spcAft>
                <a:spcPct val="35000"/>
              </a:spcAft>
              <a:defRPr/>
            </a:pPr>
            <a:r>
              <a:rPr lang="de-DE" sz="1800" dirty="0">
                <a:solidFill>
                  <a:srgbClr val="FFFFFF"/>
                </a:solidFill>
                <a:cs typeface="Calibri Light"/>
              </a:rPr>
              <a:t>Learning Outcomes</a:t>
            </a:r>
            <a:r>
              <a:rPr lang="de-DE" sz="1800" baseline="30000" dirty="0">
                <a:solidFill>
                  <a:srgbClr val="FFFFFF"/>
                </a:solidFill>
                <a:cs typeface="Calibri Light"/>
              </a:rPr>
              <a:t>1</a:t>
            </a:r>
            <a:endParaRPr lang="de-DE" sz="1800" b="0" i="0" u="none" strike="noStrike" kern="1200" cap="none" spc="0" normalizeH="0" baseline="30000" noProof="0" dirty="0">
              <a:ln>
                <a:noFill/>
              </a:ln>
              <a:solidFill>
                <a:srgbClr val="FFFFFF"/>
              </a:solidFill>
              <a:effectLst/>
              <a:uLnTx/>
              <a:uFillTx/>
              <a:ea typeface="Tahoma"/>
              <a:cs typeface="Calibri Light"/>
            </a:endParaRPr>
          </a:p>
        </p:txBody>
      </p:sp>
      <p:pic>
        <p:nvPicPr>
          <p:cNvPr id="20" name="Picture 8">
            <a:extLst>
              <a:ext uri="{FF2B5EF4-FFF2-40B4-BE49-F238E27FC236}">
                <a16:creationId xmlns:a16="http://schemas.microsoft.com/office/drawing/2014/main" id="{C81F2D88-9890-552C-F54C-44EE303DA9D5}"/>
              </a:ext>
            </a:extLst>
          </p:cNvPr>
          <p:cNvPicPr>
            <a:picLocks noChangeAspect="1" noChangeArrowheads="1"/>
          </p:cNvPicPr>
          <p:nvPr/>
        </p:nvPicPr>
        <p:blipFill>
          <a:blip r:embed="rId4"/>
          <a:srcRect/>
          <a:stretch/>
        </p:blipFill>
        <p:spPr bwMode="auto">
          <a:xfrm>
            <a:off x="5875191" y="2357139"/>
            <a:ext cx="837270" cy="837270"/>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7647">
            <a:extLst>
              <a:ext uri="{FF2B5EF4-FFF2-40B4-BE49-F238E27FC236}">
                <a16:creationId xmlns:a16="http://schemas.microsoft.com/office/drawing/2014/main" id="{1C336DB2-E704-54DB-1607-A97BEC18B109}"/>
              </a:ext>
            </a:extLst>
          </p:cNvPr>
          <p:cNvSpPr/>
          <p:nvPr/>
        </p:nvSpPr>
        <p:spPr>
          <a:xfrm>
            <a:off x="5439907" y="3857497"/>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algn="ctr" defTabSz="488950" fontAlgn="auto">
              <a:lnSpc>
                <a:spcPct val="90000"/>
              </a:lnSpc>
              <a:spcAft>
                <a:spcPct val="35000"/>
              </a:spcAft>
              <a:defRPr/>
            </a:pPr>
            <a:r>
              <a:rPr lang="de-DE" sz="2000" dirty="0">
                <a:solidFill>
                  <a:srgbClr val="000000"/>
                </a:solidFill>
                <a:latin typeface="Calibri"/>
                <a:ea typeface="Calibri"/>
                <a:cs typeface="Calibri"/>
              </a:rPr>
              <a:t>Does it achieve the Learning Outcomes? </a:t>
            </a:r>
            <a:endParaRPr lang="de-DE" sz="20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9BCDB5-63E1-6D7C-AD12-E1D6C4D74BCF}"/>
              </a:ext>
            </a:extLst>
          </p:cNvPr>
          <p:cNvSpPr txBox="1"/>
          <p:nvPr/>
        </p:nvSpPr>
        <p:spPr>
          <a:xfrm>
            <a:off x="233851" y="6133432"/>
            <a:ext cx="11202462" cy="553998"/>
          </a:xfrm>
          <a:prstGeom prst="rect">
            <a:avLst/>
          </a:prstGeom>
          <a:noFill/>
        </p:spPr>
        <p:txBody>
          <a:bodyPr wrap="square" lIns="91440" tIns="45720" rIns="91440" bIns="45720" rtlCol="0" anchor="t">
            <a:spAutoFit/>
          </a:bodyPr>
          <a:lstStyle/>
          <a:p>
            <a:pPr>
              <a:defRPr/>
            </a:pPr>
            <a:r>
              <a:rPr lang="en-CA" sz="1000" baseline="30000">
                <a:solidFill>
                  <a:prstClr val="black"/>
                </a:solidFill>
                <a:latin typeface="Tahoma"/>
                <a:ea typeface="Tahoma"/>
                <a:cs typeface="Tahoma"/>
              </a:rPr>
              <a:t>1  </a:t>
            </a:r>
            <a:r>
              <a:rPr lang="en-CA" sz="1000">
                <a:solidFill>
                  <a:prstClr val="black"/>
                </a:solidFill>
                <a:latin typeface="Tahoma"/>
                <a:ea typeface="Tahoma"/>
                <a:cs typeface="Tahoma"/>
              </a:rPr>
              <a:t>Ng WX, Cheng ZY, Peh LC. Application of Virtual Reality (VR) in Facility Management Competency-based Training (CBT) in the Era of Industrie 5.0. </a:t>
            </a:r>
            <a:r>
              <a:rPr lang="en-CA" sz="1000" err="1">
                <a:solidFill>
                  <a:prstClr val="black"/>
                </a:solidFill>
                <a:latin typeface="Tahoma"/>
                <a:ea typeface="Tahoma"/>
                <a:cs typeface="Tahoma"/>
              </a:rPr>
              <a:t>IgMin</a:t>
            </a:r>
            <a:r>
              <a:rPr lang="en-CA" sz="1000">
                <a:solidFill>
                  <a:prstClr val="black"/>
                </a:solidFill>
                <a:latin typeface="Tahoma"/>
                <a:ea typeface="Tahoma"/>
                <a:cs typeface="Tahoma"/>
              </a:rPr>
              <a:t> Res. April 09, 2024; 2(4): 189-198. </a:t>
            </a:r>
            <a:r>
              <a:rPr lang="en-CA" sz="1000" err="1">
                <a:solidFill>
                  <a:prstClr val="black"/>
                </a:solidFill>
                <a:latin typeface="Tahoma"/>
                <a:ea typeface="Tahoma"/>
                <a:cs typeface="Tahoma"/>
              </a:rPr>
              <a:t>IgMin</a:t>
            </a:r>
            <a:r>
              <a:rPr lang="en-CA" sz="1000">
                <a:solidFill>
                  <a:prstClr val="black"/>
                </a:solidFill>
                <a:latin typeface="Tahoma"/>
                <a:ea typeface="Tahoma"/>
                <a:cs typeface="Tahoma"/>
              </a:rPr>
              <a:t> ID: igmin165; DOI: 10.61927/igmin165; Available at: </a:t>
            </a:r>
            <a:r>
              <a:rPr lang="en-CA" sz="1000" err="1">
                <a:solidFill>
                  <a:prstClr val="black"/>
                </a:solidFill>
                <a:latin typeface="Tahoma"/>
                <a:ea typeface="Tahoma"/>
                <a:cs typeface="Tahoma"/>
              </a:rPr>
              <a:t>igmin.link</a:t>
            </a:r>
            <a:r>
              <a:rPr lang="en-CA" sz="1000">
                <a:solidFill>
                  <a:prstClr val="black"/>
                </a:solidFill>
                <a:latin typeface="Tahoma"/>
                <a:ea typeface="Tahoma"/>
                <a:cs typeface="Tahoma"/>
              </a:rPr>
              <a:t>/p165</a:t>
            </a:r>
          </a:p>
          <a:p>
            <a:pPr>
              <a:defRPr/>
            </a:pPr>
            <a:endParaRPr lang="en-CA" sz="1000">
              <a:solidFill>
                <a:prstClr val="black"/>
              </a:solidFill>
              <a:ea typeface="Tahoma"/>
              <a:cs typeface="Tahoma"/>
            </a:endParaRPr>
          </a:p>
        </p:txBody>
      </p:sp>
    </p:spTree>
    <p:extLst>
      <p:ext uri="{BB962C8B-B14F-4D97-AF65-F5344CB8AC3E}">
        <p14:creationId xmlns:p14="http://schemas.microsoft.com/office/powerpoint/2010/main" val="99214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 presetClass="entr" presetSubtype="0" fill="hold" grpId="0" nodeType="afterEffect">
                                  <p:stCondLst>
                                    <p:cond delay="100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9" grpId="0"/>
      <p:bldP spid="14" grpId="0" animBg="1"/>
      <p:bldP spid="22" grpId="0"/>
    </p:bldLst>
  </p:timing>
  <p:extLst>
    <p:ext uri="{6950BFC3-D8DA-4A85-94F7-54DA5524770B}">
      <p188:commentRel xmlns:p188="http://schemas.microsoft.com/office/powerpoint/2018/8/main" xmlns="" r:id="rId5"/>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27C6-F89F-1AF3-F84B-859A2585259D}"/>
              </a:ext>
            </a:extLst>
          </p:cNvPr>
          <p:cNvSpPr txBox="1">
            <a:spLocks/>
          </p:cNvSpPr>
          <p:nvPr/>
        </p:nvSpPr>
        <p:spPr>
          <a:xfrm>
            <a:off x="4769994" y="2547463"/>
            <a:ext cx="7069717" cy="81182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4F81BD"/>
                </a:solidFill>
                <a:effectLst/>
                <a:uLnTx/>
                <a:uFillTx/>
                <a:latin typeface="Calibri"/>
                <a:ea typeface="+mj-ea"/>
                <a:cs typeface="+mj-cs"/>
              </a:rPr>
              <a:t>Success Stories</a:t>
            </a:r>
            <a:endParaRPr kumimoji="0" lang="en-US" sz="4800" b="1" i="0" u="none" strike="noStrike" kern="1200" cap="none" spc="0" normalizeH="0" baseline="0" noProof="0">
              <a:ln>
                <a:noFill/>
              </a:ln>
              <a:solidFill>
                <a:prstClr val="white"/>
              </a:solidFill>
              <a:effectLst/>
              <a:uLnTx/>
              <a:uFillTx/>
              <a:latin typeface="Calibri"/>
              <a:ea typeface="+mj-ea"/>
              <a:cs typeface="+mj-cs"/>
            </a:endParaRPr>
          </a:p>
        </p:txBody>
      </p:sp>
      <p:pic>
        <p:nvPicPr>
          <p:cNvPr id="4" name="Picture 3">
            <a:extLst>
              <a:ext uri="{FF2B5EF4-FFF2-40B4-BE49-F238E27FC236}">
                <a16:creationId xmlns:a16="http://schemas.microsoft.com/office/drawing/2014/main" id="{944D2265-89D4-E6B3-2021-27F071A6F46F}"/>
              </a:ext>
            </a:extLst>
          </p:cNvPr>
          <p:cNvPicPr>
            <a:picLocks noChangeAspect="1"/>
          </p:cNvPicPr>
          <p:nvPr/>
        </p:nvPicPr>
        <p:blipFill>
          <a:blip r:embed="rId2"/>
          <a:srcRect l="31682" t="1773" r="33987"/>
          <a:stretch>
            <a:fillRect/>
          </a:stretch>
        </p:blipFill>
        <p:spPr>
          <a:xfrm>
            <a:off x="0" y="-8918"/>
            <a:ext cx="4604426" cy="6891711"/>
          </a:xfrm>
          <a:prstGeom prst="rect">
            <a:avLst/>
          </a:prstGeom>
        </p:spPr>
      </p:pic>
      <p:sp>
        <p:nvSpPr>
          <p:cNvPr id="3" name="TextBox 2">
            <a:extLst>
              <a:ext uri="{FF2B5EF4-FFF2-40B4-BE49-F238E27FC236}">
                <a16:creationId xmlns:a16="http://schemas.microsoft.com/office/drawing/2014/main" id="{5EB30633-6B53-73B8-5A6C-A3CB6EBDA9FF}"/>
              </a:ext>
            </a:extLst>
          </p:cNvPr>
          <p:cNvSpPr txBox="1"/>
          <p:nvPr/>
        </p:nvSpPr>
        <p:spPr>
          <a:xfrm>
            <a:off x="591671" y="3182428"/>
            <a:ext cx="3420931" cy="584775"/>
          </a:xfrm>
          <a:prstGeom prst="rect">
            <a:avLst/>
          </a:prstGeom>
          <a:solidFill>
            <a:srgbClr val="1F4E79">
              <a:alpha val="80000"/>
            </a:srgbClr>
          </a:solidFill>
        </p:spPr>
        <p:txBody>
          <a:bodyPr wrap="square" lIns="91440" tIns="45720" rIns="91440" bIns="4572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Calibri"/>
              </a:rPr>
              <a:t>Progress</a:t>
            </a:r>
            <a:endParaRPr kumimoji="0" lang="en-US" sz="32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6171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extLst>
    <p:ext uri="{6950BFC3-D8DA-4A85-94F7-54DA5524770B}">
      <p188:commentRel xmlns:p188="http://schemas.microsoft.com/office/powerpoint/2018/8/main" xmlns=""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0AD22-BA9A-8052-1035-FA0C071A20F1}"/>
            </a:ext>
          </a:extLst>
        </p:cNvPr>
        <p:cNvGrpSpPr/>
        <p:nvPr/>
      </p:nvGrpSpPr>
      <p:grpSpPr>
        <a:xfrm>
          <a:off x="0" y="0"/>
          <a:ext cx="0" cy="0"/>
          <a:chOff x="0" y="0"/>
          <a:chExt cx="0" cy="0"/>
        </a:xfrm>
      </p:grpSpPr>
      <p:sp>
        <p:nvSpPr>
          <p:cNvPr id="46" name="Freeform 23">
            <a:extLst>
              <a:ext uri="{FF2B5EF4-FFF2-40B4-BE49-F238E27FC236}">
                <a16:creationId xmlns:a16="http://schemas.microsoft.com/office/drawing/2014/main" id="{7810169C-73A0-F7EB-6197-EA98F08E1FD5}"/>
              </a:ext>
            </a:extLst>
          </p:cNvPr>
          <p:cNvSpPr/>
          <p:nvPr/>
        </p:nvSpPr>
        <p:spPr>
          <a:xfrm>
            <a:off x="7158564" y="3198197"/>
            <a:ext cx="1664374" cy="416863"/>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Modified </a:t>
            </a:r>
          </a:p>
        </p:txBody>
      </p:sp>
      <p:sp>
        <p:nvSpPr>
          <p:cNvPr id="47" name="Freeform 23">
            <a:extLst>
              <a:ext uri="{FF2B5EF4-FFF2-40B4-BE49-F238E27FC236}">
                <a16:creationId xmlns:a16="http://schemas.microsoft.com/office/drawing/2014/main" id="{4EAD55C5-2A8E-94A2-FE8C-A059FF01E657}"/>
              </a:ext>
            </a:extLst>
          </p:cNvPr>
          <p:cNvSpPr/>
          <p:nvPr/>
        </p:nvSpPr>
        <p:spPr>
          <a:xfrm>
            <a:off x="9465198" y="3204043"/>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Result  </a:t>
            </a:r>
          </a:p>
        </p:txBody>
      </p:sp>
      <p:cxnSp>
        <p:nvCxnSpPr>
          <p:cNvPr id="19" name="Straight Connector 18">
            <a:extLst>
              <a:ext uri="{FF2B5EF4-FFF2-40B4-BE49-F238E27FC236}">
                <a16:creationId xmlns:a16="http://schemas.microsoft.com/office/drawing/2014/main" id="{04B6B896-D886-5937-4E01-12448E5F6099}"/>
              </a:ext>
            </a:extLst>
          </p:cNvPr>
          <p:cNvCxnSpPr/>
          <p:nvPr/>
        </p:nvCxnSpPr>
        <p:spPr>
          <a:xfrm>
            <a:off x="4307632" y="2006932"/>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3B1744C5-70AF-D4AE-A7AA-0CE515370EB1}"/>
              </a:ext>
            </a:extLst>
          </p:cNvPr>
          <p:cNvSpPr txBox="1">
            <a:spLocks/>
          </p:cNvSpPr>
          <p:nvPr/>
        </p:nvSpPr>
        <p:spPr>
          <a:xfrm>
            <a:off x="580109" y="963613"/>
            <a:ext cx="3455183"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Development</a:t>
            </a:r>
            <a:endParaRPr lang="en-US">
              <a:solidFill>
                <a:srgbClr val="2F5496"/>
              </a:solidFill>
              <a:latin typeface="+mn-lt"/>
            </a:endParaRPr>
          </a:p>
        </p:txBody>
      </p:sp>
      <p:sp>
        <p:nvSpPr>
          <p:cNvPr id="4" name="Freeform 23">
            <a:extLst>
              <a:ext uri="{FF2B5EF4-FFF2-40B4-BE49-F238E27FC236}">
                <a16:creationId xmlns:a16="http://schemas.microsoft.com/office/drawing/2014/main" id="{6F8AE7CE-2AD0-3461-0CE6-3E6355F35C61}"/>
              </a:ext>
            </a:extLst>
          </p:cNvPr>
          <p:cNvSpPr/>
          <p:nvPr/>
        </p:nvSpPr>
        <p:spPr>
          <a:xfrm>
            <a:off x="4873854" y="3193254"/>
            <a:ext cx="1836356"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a:ln>
                  <a:noFill/>
                </a:ln>
                <a:solidFill>
                  <a:srgbClr val="FFFFFF"/>
                </a:solidFill>
                <a:effectLst/>
                <a:uLnTx/>
                <a:uFillTx/>
                <a:ea typeface="+mn-ea"/>
                <a:cs typeface="Calibri Light"/>
              </a:rPr>
              <a:t>Problem</a:t>
            </a:r>
          </a:p>
        </p:txBody>
      </p:sp>
      <p:sp>
        <p:nvSpPr>
          <p:cNvPr id="2" name="TextBox 1">
            <a:extLst>
              <a:ext uri="{FF2B5EF4-FFF2-40B4-BE49-F238E27FC236}">
                <a16:creationId xmlns:a16="http://schemas.microsoft.com/office/drawing/2014/main" id="{235D3C17-6506-F950-D614-5CC29B80266C}"/>
              </a:ext>
            </a:extLst>
          </p:cNvPr>
          <p:cNvSpPr txBox="1"/>
          <p:nvPr/>
        </p:nvSpPr>
        <p:spPr>
          <a:xfrm>
            <a:off x="355236" y="5977855"/>
            <a:ext cx="11721578" cy="246221"/>
          </a:xfrm>
          <a:prstGeom prst="rect">
            <a:avLst/>
          </a:prstGeom>
          <a:noFill/>
        </p:spPr>
        <p:txBody>
          <a:bodyPr wrap="square" rtlCol="0">
            <a:spAutoFit/>
          </a:bodyPr>
          <a:lstStyle/>
          <a:p>
            <a:r>
              <a:rPr lang="en-CA" sz="1000" baseline="30000" dirty="0"/>
              <a:t>From</a:t>
            </a:r>
            <a:r>
              <a:rPr lang="en-CA" sz="1000" dirty="0"/>
              <a:t> </a:t>
            </a:r>
            <a:r>
              <a:rPr lang="en-CA" sz="1000" baseline="30000" dirty="0"/>
              <a:t>https://en.wikipedia.org/wiki/Oculus_Rift#:~:text=In%20June%202013%2C%20a%20prototype,main%20criticism%20of%20the%20DK1.ferences</a:t>
            </a:r>
            <a:endParaRPr kumimoji="0" lang="en-CA" sz="1000" b="0" i="0" u="none" strike="noStrike" kern="1200" cap="none" spc="0" normalizeH="0" noProof="0" dirty="0">
              <a:ln>
                <a:noFill/>
              </a:ln>
              <a:effectLst/>
              <a:uLnTx/>
              <a:uFillTx/>
            </a:endParaRPr>
          </a:p>
        </p:txBody>
      </p:sp>
      <p:sp>
        <p:nvSpPr>
          <p:cNvPr id="6" name="Freeform 27647">
            <a:extLst>
              <a:ext uri="{FF2B5EF4-FFF2-40B4-BE49-F238E27FC236}">
                <a16:creationId xmlns:a16="http://schemas.microsoft.com/office/drawing/2014/main" id="{9F944926-22FE-E9D3-676F-28D51F644DD8}"/>
              </a:ext>
            </a:extLst>
          </p:cNvPr>
          <p:cNvSpPr/>
          <p:nvPr/>
        </p:nvSpPr>
        <p:spPr>
          <a:xfrm>
            <a:off x="4963085" y="3757647"/>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lvl="0" algn="ctr" defTabSz="488950" fontAlgn="auto">
              <a:lnSpc>
                <a:spcPct val="90000"/>
              </a:lnSpc>
              <a:spcAft>
                <a:spcPct val="35000"/>
              </a:spcAft>
              <a:defRPr/>
            </a:pPr>
            <a:r>
              <a:rPr lang="en-US" sz="2000">
                <a:solidFill>
                  <a:srgbClr val="000000"/>
                </a:solidFill>
                <a:latin typeface="Calibri" panose="020F0502020204030204" pitchFamily="34" charset="0"/>
                <a:cs typeface="Calibri" panose="020F0502020204030204" pitchFamily="34" charset="0"/>
              </a:rPr>
              <a:t>Oculus Rift DK1 &amp; DK2 induced unacceptable </a:t>
            </a:r>
            <a:r>
              <a:rPr lang="en-US" sz="2000" err="1">
                <a:solidFill>
                  <a:srgbClr val="000000"/>
                </a:solidFill>
                <a:latin typeface="Calibri" panose="020F0502020204030204" pitchFamily="34" charset="0"/>
                <a:cs typeface="Calibri" panose="020F0502020204030204" pitchFamily="34" charset="0"/>
              </a:rPr>
              <a:t>CyS</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Freeform 27647">
            <a:extLst>
              <a:ext uri="{FF2B5EF4-FFF2-40B4-BE49-F238E27FC236}">
                <a16:creationId xmlns:a16="http://schemas.microsoft.com/office/drawing/2014/main" id="{516BE2F7-7556-1609-4FDD-A13DE6200B67}"/>
              </a:ext>
            </a:extLst>
          </p:cNvPr>
          <p:cNvSpPr/>
          <p:nvPr/>
        </p:nvSpPr>
        <p:spPr>
          <a:xfrm>
            <a:off x="7100342" y="3760925"/>
            <a:ext cx="179130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lvl="0" algn="ctr" defTabSz="488950" fontAlgn="auto">
              <a:lnSpc>
                <a:spcPct val="90000"/>
              </a:lnSpc>
              <a:spcAft>
                <a:spcPct val="35000"/>
              </a:spcAft>
              <a:defRPr/>
            </a:pPr>
            <a:r>
              <a:rPr lang="de-DE" sz="2000">
                <a:solidFill>
                  <a:srgbClr val="000000"/>
                </a:solidFill>
                <a:latin typeface="Calibri" panose="020F0502020204030204" pitchFamily="34" charset="0"/>
                <a:cs typeface="Calibri" panose="020F0502020204030204" pitchFamily="34" charset="0"/>
              </a:rPr>
              <a:t>CV1     refresh rate, screen resoultion, tracking, </a:t>
            </a:r>
            <a:r>
              <a:rPr lang="de-DE" sz="2000">
                <a:solidFill>
                  <a:srgbClr val="000000"/>
                </a:solidFill>
                <a:latin typeface="The Hand" panose="03070502030502020204" pitchFamily="66" charset="0"/>
                <a:cs typeface="Calibri" panose="020F0502020204030204" pitchFamily="34" charset="0"/>
              </a:rPr>
              <a:t> </a:t>
            </a:r>
            <a:r>
              <a:rPr lang="de-DE" sz="1800">
                <a:solidFill>
                  <a:srgbClr val="000000"/>
                </a:solidFill>
                <a:cs typeface="Calibri" panose="020F0502020204030204" pitchFamily="34" charset="0"/>
              </a:rPr>
              <a:t> </a:t>
            </a:r>
            <a:r>
              <a:rPr lang="de-DE" sz="1800">
                <a:solidFill>
                  <a:srgbClr val="000000"/>
                </a:solidFill>
                <a:latin typeface="Calibri" panose="020F0502020204030204" pitchFamily="34" charset="0"/>
                <a:ea typeface="Calibri" panose="020F0502020204030204" pitchFamily="34" charset="0"/>
                <a:cs typeface="Calibri" panose="020F0502020204030204" pitchFamily="34" charset="0"/>
              </a:rPr>
              <a:t>latency</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Freeform 27647">
            <a:extLst>
              <a:ext uri="{FF2B5EF4-FFF2-40B4-BE49-F238E27FC236}">
                <a16:creationId xmlns:a16="http://schemas.microsoft.com/office/drawing/2014/main" id="{06D962C5-11DA-A85F-36DB-1B0450AE8951}"/>
              </a:ext>
            </a:extLst>
          </p:cNvPr>
          <p:cNvSpPr/>
          <p:nvPr/>
        </p:nvSpPr>
        <p:spPr>
          <a:xfrm>
            <a:off x="9441422" y="3769162"/>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lvl="0" algn="ctr" defTabSz="488950" fontAlgn="auto">
              <a:lnSpc>
                <a:spcPct val="90000"/>
              </a:lnSpc>
              <a:spcAft>
                <a:spcPct val="35000"/>
              </a:spcAft>
              <a:defRPr/>
            </a:pPr>
            <a:r>
              <a:rPr lang="en-US" sz="2000">
                <a:solidFill>
                  <a:srgbClr val="000000"/>
                </a:solidFill>
                <a:latin typeface="Calibri" panose="020F0502020204030204" pitchFamily="34" charset="0"/>
                <a:cs typeface="Calibri" panose="020F0502020204030204" pitchFamily="34" charset="0"/>
              </a:rPr>
              <a:t>Dramatic decrease in </a:t>
            </a:r>
            <a:r>
              <a:rPr lang="en-US" sz="2000" err="1">
                <a:solidFill>
                  <a:srgbClr val="000000"/>
                </a:solidFill>
                <a:latin typeface="Calibri" panose="020F0502020204030204" pitchFamily="34" charset="0"/>
                <a:cs typeface="Calibri" panose="020F0502020204030204" pitchFamily="34" charset="0"/>
              </a:rPr>
              <a:t>CyS</a:t>
            </a:r>
            <a:r>
              <a:rPr lang="en-US" sz="2000">
                <a:solidFill>
                  <a:srgbClr val="000000"/>
                </a:solidFill>
                <a:latin typeface="Calibri" panose="020F0502020204030204" pitchFamily="34" charset="0"/>
                <a:cs typeface="Calibri" panose="020F0502020204030204" pitchFamily="34" charset="0"/>
              </a:rPr>
              <a:t> and allowed longer sessions and commercial applications</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FAA756AD-D90B-5B6C-960E-890385FFC53A}"/>
              </a:ext>
            </a:extLst>
          </p:cNvPr>
          <p:cNvSpPr txBox="1">
            <a:spLocks/>
          </p:cNvSpPr>
          <p:nvPr/>
        </p:nvSpPr>
        <p:spPr>
          <a:xfrm>
            <a:off x="2345741" y="0"/>
            <a:ext cx="74168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Oculus Rift CV1</a:t>
            </a:r>
          </a:p>
        </p:txBody>
      </p:sp>
      <p:sp>
        <p:nvSpPr>
          <p:cNvPr id="10" name="Arrow: Right 9">
            <a:extLst>
              <a:ext uri="{FF2B5EF4-FFF2-40B4-BE49-F238E27FC236}">
                <a16:creationId xmlns:a16="http://schemas.microsoft.com/office/drawing/2014/main" id="{0C8D7866-30A7-AE9D-9DB0-93C6CC1C2E89}"/>
              </a:ext>
            </a:extLst>
          </p:cNvPr>
          <p:cNvSpPr/>
          <p:nvPr/>
        </p:nvSpPr>
        <p:spPr bwMode="auto">
          <a:xfrm rot="16200000">
            <a:off x="7638670" y="3780452"/>
            <a:ext cx="344665" cy="202695"/>
          </a:xfrm>
          <a:prstGeom prst="rightArrow">
            <a:avLst/>
          </a:prstGeom>
          <a:solidFill>
            <a:srgbClr val="00295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Arrow: Right 10">
            <a:extLst>
              <a:ext uri="{FF2B5EF4-FFF2-40B4-BE49-F238E27FC236}">
                <a16:creationId xmlns:a16="http://schemas.microsoft.com/office/drawing/2014/main" id="{3D895C7B-0F26-B014-937C-771D0E5EADB7}"/>
              </a:ext>
            </a:extLst>
          </p:cNvPr>
          <p:cNvSpPr/>
          <p:nvPr/>
        </p:nvSpPr>
        <p:spPr bwMode="auto">
          <a:xfrm rot="5400000">
            <a:off x="7923348" y="4623162"/>
            <a:ext cx="344665" cy="202695"/>
          </a:xfrm>
          <a:prstGeom prst="rightArrow">
            <a:avLst/>
          </a:prstGeom>
          <a:solidFill>
            <a:srgbClr val="00295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3" name="Picture 12" descr="A black background with a black square&#10;&#10;AI-generated content may be incorrect.">
            <a:extLst>
              <a:ext uri="{FF2B5EF4-FFF2-40B4-BE49-F238E27FC236}">
                <a16:creationId xmlns:a16="http://schemas.microsoft.com/office/drawing/2014/main" id="{DDE4A14E-3124-2508-BB1E-A0BE3306C8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4308" y="2280243"/>
            <a:ext cx="841717" cy="841717"/>
          </a:xfrm>
          <a:prstGeom prst="rect">
            <a:avLst/>
          </a:prstGeom>
        </p:spPr>
      </p:pic>
      <p:pic>
        <p:nvPicPr>
          <p:cNvPr id="15" name="Picture 14" descr="A black background with a black square&#10;&#10;AI-generated content may be incorrect.">
            <a:extLst>
              <a:ext uri="{FF2B5EF4-FFF2-40B4-BE49-F238E27FC236}">
                <a16:creationId xmlns:a16="http://schemas.microsoft.com/office/drawing/2014/main" id="{92D3CD8E-73B1-EE81-DDC0-3439A15A3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3474" y="2280243"/>
            <a:ext cx="841717" cy="841717"/>
          </a:xfrm>
          <a:prstGeom prst="rect">
            <a:avLst/>
          </a:prstGeom>
        </p:spPr>
      </p:pic>
      <p:pic>
        <p:nvPicPr>
          <p:cNvPr id="17" name="Picture 16" descr="A black background with a black square&#10;&#10;AI-generated content may be incorrect.">
            <a:extLst>
              <a:ext uri="{FF2B5EF4-FFF2-40B4-BE49-F238E27FC236}">
                <a16:creationId xmlns:a16="http://schemas.microsoft.com/office/drawing/2014/main" id="{FF79AD31-DD11-A307-B66D-393BE14C4F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7338" y="2287593"/>
            <a:ext cx="841718" cy="841718"/>
          </a:xfrm>
          <a:prstGeom prst="rect">
            <a:avLst/>
          </a:prstGeom>
        </p:spPr>
      </p:pic>
    </p:spTree>
    <p:extLst>
      <p:ext uri="{BB962C8B-B14F-4D97-AF65-F5344CB8AC3E}">
        <p14:creationId xmlns:p14="http://schemas.microsoft.com/office/powerpoint/2010/main" val="166532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par>
                          <p:cTn id="41" fill="hold">
                            <p:stCondLst>
                              <p:cond delay="500"/>
                            </p:stCondLst>
                            <p:childTnLst>
                              <p:par>
                                <p:cTn id="42" presetID="1" presetClass="entr" presetSubtype="0" fill="hold" grpId="0" nodeType="afterEffect">
                                  <p:stCondLst>
                                    <p:cond delay="1000"/>
                                  </p:stCondLst>
                                  <p:childTnLst>
                                    <p:set>
                                      <p:cBhvr>
                                        <p:cTn id="4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 grpId="0" animBg="1"/>
      <p:bldP spid="6" grpId="0"/>
      <p:bldP spid="7" grpId="0"/>
      <p:bldP spid="8" grpId="0"/>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3496C-4EDD-482B-2F6C-99673CB313B9}"/>
              </a:ext>
            </a:extLst>
          </p:cNvPr>
          <p:cNvSpPr>
            <a:spLocks noGrp="1"/>
          </p:cNvSpPr>
          <p:nvPr>
            <p:ph type="title"/>
          </p:nvPr>
        </p:nvSpPr>
        <p:spPr/>
        <p:txBody>
          <a:bodyPr/>
          <a:lstStyle/>
          <a:p>
            <a:r>
              <a:rPr lang="en-US" sz="3600">
                <a:latin typeface="Calibri" panose="020F0502020204030204" pitchFamily="34" charset="0"/>
                <a:ea typeface="Calibri" panose="020F0502020204030204" pitchFamily="34" charset="0"/>
                <a:cs typeface="Calibri" panose="020F0502020204030204" pitchFamily="34" charset="0"/>
              </a:rPr>
              <a:t>Audience</a:t>
            </a:r>
          </a:p>
        </p:txBody>
      </p:sp>
      <p:sp>
        <p:nvSpPr>
          <p:cNvPr id="5" name="Content Placeholder 2">
            <a:extLst>
              <a:ext uri="{FF2B5EF4-FFF2-40B4-BE49-F238E27FC236}">
                <a16:creationId xmlns:a16="http://schemas.microsoft.com/office/drawing/2014/main" id="{6FFB44EB-8733-2793-18E7-B0F971EAAB26}"/>
              </a:ext>
            </a:extLst>
          </p:cNvPr>
          <p:cNvSpPr>
            <a:spLocks noGrp="1"/>
          </p:cNvSpPr>
          <p:nvPr/>
        </p:nvSpPr>
        <p:spPr bwMode="auto">
          <a:xfrm>
            <a:off x="1333002" y="1394289"/>
            <a:ext cx="9526633" cy="293236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lr>
                <a:srgbClr val="C6B46A"/>
              </a:buClr>
              <a:buChar char="•"/>
              <a:defRPr sz="3200">
                <a:solidFill>
                  <a:srgbClr val="2A6EBB"/>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1" fontAlgn="base" hangingPunct="1">
              <a:spcBef>
                <a:spcPct val="20000"/>
              </a:spcBef>
              <a:spcAft>
                <a:spcPct val="0"/>
              </a:spcAft>
              <a:buClr>
                <a:srgbClr val="C6B46A"/>
              </a:buClr>
              <a:buChar char="–"/>
              <a:defRPr sz="2800">
                <a:solidFill>
                  <a:srgbClr val="2A6EBB"/>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Clr>
                <a:srgbClr val="C6B46A"/>
              </a:buClr>
              <a:buChar char="•"/>
              <a:defRPr sz="2400">
                <a:solidFill>
                  <a:srgbClr val="2A6EBB"/>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rtl="0" eaLnBrk="1" fontAlgn="base" hangingPunct="1">
              <a:spcBef>
                <a:spcPct val="20000"/>
              </a:spcBef>
              <a:spcAft>
                <a:spcPct val="0"/>
              </a:spcAft>
              <a:buClr>
                <a:srgbClr val="C6B46A"/>
              </a:buClr>
              <a:buChar char="»"/>
              <a:defRPr sz="2000">
                <a:solidFill>
                  <a:srgbClr val="2A6EBB"/>
                </a:solidFill>
                <a:latin typeface="+mn-lt"/>
                <a:ea typeface="+mn-ea"/>
              </a:defRPr>
            </a:lvl6pPr>
            <a:lvl7pPr marL="2971800" indent="-228600" algn="l" rtl="0" eaLnBrk="1" fontAlgn="base" hangingPunct="1">
              <a:spcBef>
                <a:spcPct val="20000"/>
              </a:spcBef>
              <a:spcAft>
                <a:spcPct val="0"/>
              </a:spcAft>
              <a:buClr>
                <a:srgbClr val="C6B46A"/>
              </a:buClr>
              <a:buChar char="»"/>
              <a:defRPr sz="2000">
                <a:solidFill>
                  <a:srgbClr val="2A6EBB"/>
                </a:solidFill>
                <a:latin typeface="+mn-lt"/>
                <a:ea typeface="+mn-ea"/>
              </a:defRPr>
            </a:lvl7pPr>
            <a:lvl8pPr marL="3429000" indent="-228600" algn="l" rtl="0" eaLnBrk="1" fontAlgn="base" hangingPunct="1">
              <a:spcBef>
                <a:spcPct val="20000"/>
              </a:spcBef>
              <a:spcAft>
                <a:spcPct val="0"/>
              </a:spcAft>
              <a:buClr>
                <a:srgbClr val="C6B46A"/>
              </a:buClr>
              <a:buChar char="»"/>
              <a:defRPr sz="2000">
                <a:solidFill>
                  <a:srgbClr val="2A6EBB"/>
                </a:solidFill>
                <a:latin typeface="+mn-lt"/>
                <a:ea typeface="+mn-ea"/>
              </a:defRPr>
            </a:lvl8pPr>
            <a:lvl9pPr marL="3886200" indent="-228600" algn="l" rtl="0" eaLnBrk="1" fontAlgn="base" hangingPunct="1">
              <a:spcBef>
                <a:spcPct val="20000"/>
              </a:spcBef>
              <a:spcAft>
                <a:spcPct val="0"/>
              </a:spcAft>
              <a:buClr>
                <a:srgbClr val="C6B46A"/>
              </a:buClr>
              <a:buChar char="»"/>
              <a:defRPr sz="2000">
                <a:solidFill>
                  <a:srgbClr val="2A6EBB"/>
                </a:solidFill>
                <a:latin typeface="+mn-lt"/>
                <a:ea typeface="+mn-ea"/>
              </a:defRPr>
            </a:lvl9pPr>
          </a:lstStyle>
          <a:p>
            <a:pPr>
              <a:lnSpc>
                <a:spcPct val="90000"/>
              </a:lnSpc>
              <a:buClr>
                <a:srgbClr val="1F4E79"/>
              </a:buClr>
              <a:defRPr/>
            </a:pPr>
            <a:r>
              <a:rPr lang="en-US" sz="3600" b="1">
                <a:solidFill>
                  <a:schemeClr val="tx1"/>
                </a:solidFill>
                <a:latin typeface="Calibri"/>
                <a:ea typeface="Calibri"/>
                <a:cs typeface="Calibri"/>
              </a:rPr>
              <a:t>Designers of Virtual Environments (VEs)</a:t>
            </a:r>
            <a:endParaRPr lang="en-US" sz="3600">
              <a:solidFill>
                <a:schemeClr val="tx1"/>
              </a:solidFill>
              <a:ea typeface="Calibri"/>
            </a:endParaRPr>
          </a:p>
          <a:p>
            <a:pPr>
              <a:lnSpc>
                <a:spcPct val="90000"/>
              </a:lnSpc>
              <a:buClr>
                <a:srgbClr val="1F4E79"/>
              </a:buClr>
              <a:defRPr/>
            </a:pPr>
            <a:r>
              <a:rPr lang="en-US" sz="3600" b="1">
                <a:solidFill>
                  <a:schemeClr val="tx1"/>
                </a:solidFill>
                <a:latin typeface="Calibri"/>
                <a:ea typeface="Calibri"/>
                <a:cs typeface="Calibri"/>
              </a:rPr>
              <a:t>Program managers involved in acquisition, creation and implementation of training systems utilizing VEs</a:t>
            </a:r>
            <a:endParaRPr lang="en-US" sz="3600">
              <a:solidFill>
                <a:schemeClr val="tx1"/>
              </a:solidFill>
              <a:ea typeface="Calibri"/>
            </a:endParaRPr>
          </a:p>
          <a:p>
            <a:pPr>
              <a:lnSpc>
                <a:spcPct val="90000"/>
              </a:lnSpc>
              <a:buClr>
                <a:srgbClr val="1F4E79"/>
              </a:buClr>
              <a:defRPr/>
            </a:pPr>
            <a:r>
              <a:rPr lang="en-US" sz="3600" b="1">
                <a:solidFill>
                  <a:schemeClr val="tx1"/>
                </a:solidFill>
                <a:latin typeface="Calibri"/>
                <a:ea typeface="Calibri"/>
                <a:cs typeface="Calibri"/>
              </a:rPr>
              <a:t>Curriculum managers incorporating VEs in their courses</a:t>
            </a:r>
          </a:p>
          <a:p>
            <a:pPr>
              <a:lnSpc>
                <a:spcPct val="90000"/>
              </a:lnSpc>
              <a:buClr>
                <a:srgbClr val="1F4E79"/>
              </a:buClr>
              <a:defRPr/>
            </a:pPr>
            <a:r>
              <a:rPr lang="en-US" sz="3600" b="1">
                <a:solidFill>
                  <a:schemeClr val="tx1"/>
                </a:solidFill>
                <a:latin typeface="Calibri"/>
                <a:ea typeface="Calibri"/>
                <a:cs typeface="Calibri"/>
              </a:rPr>
              <a:t>Instructors operating and managing VEs in their classrooms</a:t>
            </a:r>
          </a:p>
          <a:p>
            <a:pPr marL="0" indent="0">
              <a:lnSpc>
                <a:spcPct val="90000"/>
              </a:lnSpc>
              <a:buClr>
                <a:srgbClr val="1F4E79"/>
              </a:buClr>
              <a:buNone/>
              <a:defRPr/>
            </a:pPr>
            <a:endPar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273877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3500"/>
                            </p:stCondLst>
                            <p:childTnLst>
                              <p:par>
                                <p:cTn id="9" presetID="10" presetClass="entr" presetSubtype="0" fill="hold" grpId="0" nodeType="afterEffect">
                                  <p:stCondLst>
                                    <p:cond delay="30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7000"/>
                            </p:stCondLst>
                            <p:childTnLst>
                              <p:par>
                                <p:cTn id="13" presetID="10" presetClass="entr" presetSubtype="0" fill="hold" grpId="0" nodeType="afterEffect">
                                  <p:stCondLst>
                                    <p:cond delay="3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0500"/>
                            </p:stCondLst>
                            <p:childTnLst>
                              <p:par>
                                <p:cTn id="17" presetID="10" presetClass="entr" presetSubtype="0" fill="hold" grpId="0" nodeType="afterEffect">
                                  <p:stCondLst>
                                    <p:cond delay="30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7F5A38-5B86-0321-3899-88B7AEFBE298}"/>
            </a:ext>
          </a:extLst>
        </p:cNvPr>
        <p:cNvGrpSpPr/>
        <p:nvPr/>
      </p:nvGrpSpPr>
      <p:grpSpPr>
        <a:xfrm>
          <a:off x="0" y="0"/>
          <a:ext cx="0" cy="0"/>
          <a:chOff x="0" y="0"/>
          <a:chExt cx="0" cy="0"/>
        </a:xfrm>
      </p:grpSpPr>
      <p:sp>
        <p:nvSpPr>
          <p:cNvPr id="46" name="Freeform 23">
            <a:extLst>
              <a:ext uri="{FF2B5EF4-FFF2-40B4-BE49-F238E27FC236}">
                <a16:creationId xmlns:a16="http://schemas.microsoft.com/office/drawing/2014/main" id="{21F1E4A7-4760-BE55-F8B4-1137DBCB9915}"/>
              </a:ext>
            </a:extLst>
          </p:cNvPr>
          <p:cNvSpPr/>
          <p:nvPr/>
        </p:nvSpPr>
        <p:spPr>
          <a:xfrm>
            <a:off x="7158564" y="3198197"/>
            <a:ext cx="1664374" cy="416863"/>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Modified </a:t>
            </a:r>
          </a:p>
        </p:txBody>
      </p:sp>
      <p:sp>
        <p:nvSpPr>
          <p:cNvPr id="47" name="Freeform 23">
            <a:extLst>
              <a:ext uri="{FF2B5EF4-FFF2-40B4-BE49-F238E27FC236}">
                <a16:creationId xmlns:a16="http://schemas.microsoft.com/office/drawing/2014/main" id="{69D76DCA-9EC2-CB26-9F23-2530FBDE0DBA}"/>
              </a:ext>
            </a:extLst>
          </p:cNvPr>
          <p:cNvSpPr/>
          <p:nvPr/>
        </p:nvSpPr>
        <p:spPr>
          <a:xfrm>
            <a:off x="9465198" y="3204043"/>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a:ln>
                  <a:noFill/>
                </a:ln>
                <a:solidFill>
                  <a:srgbClr val="FFFFFF"/>
                </a:solidFill>
                <a:effectLst/>
                <a:uLnTx/>
                <a:uFillTx/>
                <a:ea typeface="+mn-ea"/>
                <a:cs typeface="Calibri Light"/>
              </a:rPr>
              <a:t>Result  </a:t>
            </a:r>
          </a:p>
        </p:txBody>
      </p:sp>
      <p:cxnSp>
        <p:nvCxnSpPr>
          <p:cNvPr id="19" name="Straight Connector 18">
            <a:extLst>
              <a:ext uri="{FF2B5EF4-FFF2-40B4-BE49-F238E27FC236}">
                <a16:creationId xmlns:a16="http://schemas.microsoft.com/office/drawing/2014/main" id="{96C6D671-4EE4-B5B8-04D3-AA5E194221CA}"/>
              </a:ext>
            </a:extLst>
          </p:cNvPr>
          <p:cNvCxnSpPr/>
          <p:nvPr/>
        </p:nvCxnSpPr>
        <p:spPr>
          <a:xfrm>
            <a:off x="4307632" y="2006932"/>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A244EE07-5FFA-CEDD-60E0-20DB937C8810}"/>
              </a:ext>
            </a:extLst>
          </p:cNvPr>
          <p:cNvSpPr txBox="1">
            <a:spLocks/>
          </p:cNvSpPr>
          <p:nvPr/>
        </p:nvSpPr>
        <p:spPr>
          <a:xfrm>
            <a:off x="612767" y="1019765"/>
            <a:ext cx="3455183"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rgbClr val="2F5496"/>
                </a:solidFill>
                <a:latin typeface="+mn-lt"/>
                <a:cs typeface="Calibri Light"/>
              </a:rPr>
              <a:t>Development</a:t>
            </a:r>
            <a:endParaRPr lang="en-US">
              <a:solidFill>
                <a:srgbClr val="2F5496"/>
              </a:solidFill>
              <a:latin typeface="+mn-lt"/>
            </a:endParaRPr>
          </a:p>
        </p:txBody>
      </p:sp>
      <p:sp>
        <p:nvSpPr>
          <p:cNvPr id="4" name="Freeform 23">
            <a:extLst>
              <a:ext uri="{FF2B5EF4-FFF2-40B4-BE49-F238E27FC236}">
                <a16:creationId xmlns:a16="http://schemas.microsoft.com/office/drawing/2014/main" id="{7CD58B36-2541-466B-C6E7-6A1ED57D178B}"/>
              </a:ext>
            </a:extLst>
          </p:cNvPr>
          <p:cNvSpPr/>
          <p:nvPr/>
        </p:nvSpPr>
        <p:spPr>
          <a:xfrm>
            <a:off x="4873854" y="3193254"/>
            <a:ext cx="1836356"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a:ln>
                  <a:noFill/>
                </a:ln>
                <a:solidFill>
                  <a:srgbClr val="FFFFFF"/>
                </a:solidFill>
                <a:effectLst/>
                <a:uLnTx/>
                <a:uFillTx/>
                <a:ea typeface="+mn-ea"/>
                <a:cs typeface="Calibri Light"/>
              </a:rPr>
              <a:t>Problem</a:t>
            </a:r>
          </a:p>
        </p:txBody>
      </p:sp>
      <p:sp>
        <p:nvSpPr>
          <p:cNvPr id="2" name="TextBox 1">
            <a:extLst>
              <a:ext uri="{FF2B5EF4-FFF2-40B4-BE49-F238E27FC236}">
                <a16:creationId xmlns:a16="http://schemas.microsoft.com/office/drawing/2014/main" id="{C507A3F5-5B6E-47EE-F955-8DBD04D53328}"/>
              </a:ext>
            </a:extLst>
          </p:cNvPr>
          <p:cNvSpPr txBox="1"/>
          <p:nvPr/>
        </p:nvSpPr>
        <p:spPr>
          <a:xfrm>
            <a:off x="313946" y="5252707"/>
            <a:ext cx="11721578" cy="246221"/>
          </a:xfrm>
          <a:prstGeom prst="rect">
            <a:avLst/>
          </a:prstGeom>
          <a:noFill/>
        </p:spPr>
        <p:txBody>
          <a:bodyPr wrap="square" rtlCol="0">
            <a:spAutoFit/>
          </a:bodyPr>
          <a:lstStyle/>
          <a:p>
            <a:r>
              <a:rPr lang="en-CA" sz="1000" baseline="30000"/>
              <a:t>Find references</a:t>
            </a:r>
            <a:endParaRPr kumimoji="0" lang="en-CA" sz="1000" b="0" i="0" u="none" strike="noStrike" kern="1200" cap="none" spc="0" normalizeH="0" noProof="0">
              <a:ln>
                <a:noFill/>
              </a:ln>
              <a:effectLst/>
              <a:uLnTx/>
              <a:uFillTx/>
            </a:endParaRPr>
          </a:p>
        </p:txBody>
      </p:sp>
      <p:sp>
        <p:nvSpPr>
          <p:cNvPr id="6" name="Freeform 27647">
            <a:extLst>
              <a:ext uri="{FF2B5EF4-FFF2-40B4-BE49-F238E27FC236}">
                <a16:creationId xmlns:a16="http://schemas.microsoft.com/office/drawing/2014/main" id="{D92DD398-C228-6E18-8FBA-B4C3266B5D0A}"/>
              </a:ext>
            </a:extLst>
          </p:cNvPr>
          <p:cNvSpPr/>
          <p:nvPr/>
        </p:nvSpPr>
        <p:spPr>
          <a:xfrm>
            <a:off x="4963085" y="3757647"/>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lvl="0" algn="ctr" defTabSz="488950" fontAlgn="auto">
              <a:lnSpc>
                <a:spcPct val="90000"/>
              </a:lnSpc>
              <a:spcAft>
                <a:spcPct val="35000"/>
              </a:spcAft>
              <a:defRPr/>
            </a:pPr>
            <a:r>
              <a:rPr lang="en-US" sz="2000">
                <a:solidFill>
                  <a:srgbClr val="000000"/>
                </a:solidFill>
                <a:latin typeface="Calibri" panose="020F0502020204030204" pitchFamily="34" charset="0"/>
                <a:cs typeface="Calibri" panose="020F0502020204030204" pitchFamily="34" charset="0"/>
              </a:rPr>
              <a:t>Early version caused </a:t>
            </a:r>
            <a:r>
              <a:rPr lang="en-US" sz="2000" err="1">
                <a:solidFill>
                  <a:srgbClr val="000000"/>
                </a:solidFill>
                <a:latin typeface="Calibri" panose="020F0502020204030204" pitchFamily="34" charset="0"/>
                <a:cs typeface="Calibri" panose="020F0502020204030204" pitchFamily="34" charset="0"/>
              </a:rPr>
              <a:t>CyS</a:t>
            </a:r>
            <a:r>
              <a:rPr lang="en-US" sz="2000">
                <a:solidFill>
                  <a:srgbClr val="000000"/>
                </a:solidFill>
                <a:latin typeface="Calibri" panose="020F0502020204030204" pitchFamily="34" charset="0"/>
                <a:cs typeface="Calibri" panose="020F0502020204030204" pitchFamily="34" charset="0"/>
              </a:rPr>
              <a:t> in 40% of trainees</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Freeform 27647">
            <a:extLst>
              <a:ext uri="{FF2B5EF4-FFF2-40B4-BE49-F238E27FC236}">
                <a16:creationId xmlns:a16="http://schemas.microsoft.com/office/drawing/2014/main" id="{8857F8BF-F8BC-9E27-BD79-44458A7DDC43}"/>
              </a:ext>
            </a:extLst>
          </p:cNvPr>
          <p:cNvSpPr/>
          <p:nvPr/>
        </p:nvSpPr>
        <p:spPr>
          <a:xfrm>
            <a:off x="7100342" y="3760925"/>
            <a:ext cx="179130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lvl="0" algn="ctr" defTabSz="488950" fontAlgn="auto">
              <a:lnSpc>
                <a:spcPct val="90000"/>
              </a:lnSpc>
              <a:spcAft>
                <a:spcPct val="35000"/>
              </a:spcAft>
              <a:defRPr/>
            </a:pPr>
            <a:r>
              <a:rPr lang="de-DE" sz="2000">
                <a:solidFill>
                  <a:srgbClr val="000000"/>
                </a:solidFill>
                <a:latin typeface="Calibri" panose="020F0502020204030204" pitchFamily="34" charset="0"/>
                <a:cs typeface="Calibri" panose="020F0502020204030204" pitchFamily="34" charset="0"/>
              </a:rPr>
              <a:t>Added predictive head tracking, FOV, frame rate/latency, added motion</a:t>
            </a:r>
            <a:endParaRPr kumimoji="0" lang="de-DE" sz="2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Freeform 27647">
            <a:extLst>
              <a:ext uri="{FF2B5EF4-FFF2-40B4-BE49-F238E27FC236}">
                <a16:creationId xmlns:a16="http://schemas.microsoft.com/office/drawing/2014/main" id="{545B9CCA-6135-2A58-6E2D-7423AA2CEB0A}"/>
              </a:ext>
            </a:extLst>
          </p:cNvPr>
          <p:cNvSpPr/>
          <p:nvPr/>
        </p:nvSpPr>
        <p:spPr>
          <a:xfrm>
            <a:off x="9441422" y="3769162"/>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lvl="0" algn="ctr" defTabSz="488950" fontAlgn="auto">
              <a:lnSpc>
                <a:spcPct val="90000"/>
              </a:lnSpc>
              <a:spcAft>
                <a:spcPct val="35000"/>
              </a:spcAft>
              <a:defRPr/>
            </a:pPr>
            <a:r>
              <a:rPr lang="en-US" sz="2000" err="1">
                <a:solidFill>
                  <a:srgbClr val="000000"/>
                </a:solidFill>
                <a:latin typeface="Calibri" panose="020F0502020204030204" pitchFamily="34" charset="0"/>
                <a:cs typeface="Calibri" panose="020F0502020204030204" pitchFamily="34" charset="0"/>
              </a:rPr>
              <a:t>CyS</a:t>
            </a:r>
            <a:r>
              <a:rPr lang="en-US" sz="2000">
                <a:solidFill>
                  <a:srgbClr val="000000"/>
                </a:solidFill>
                <a:latin typeface="Calibri" panose="020F0502020204030204" pitchFamily="34" charset="0"/>
                <a:cs typeface="Calibri" panose="020F0502020204030204" pitchFamily="34" charset="0"/>
              </a:rPr>
              <a:t> reduced by over 50%, allowed longer and more frequent training use</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2131C5C9-FF9C-6516-9F56-A25F6E46E671}"/>
              </a:ext>
            </a:extLst>
          </p:cNvPr>
          <p:cNvSpPr txBox="1">
            <a:spLocks/>
          </p:cNvSpPr>
          <p:nvPr/>
        </p:nvSpPr>
        <p:spPr>
          <a:xfrm>
            <a:off x="2345741" y="0"/>
            <a:ext cx="74168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VR Training for Navy Pilots</a:t>
            </a:r>
          </a:p>
        </p:txBody>
      </p:sp>
      <p:pic>
        <p:nvPicPr>
          <p:cNvPr id="9" name="Picture 8" descr="A black background with a black square&#10;&#10;AI-generated content may be incorrect.">
            <a:extLst>
              <a:ext uri="{FF2B5EF4-FFF2-40B4-BE49-F238E27FC236}">
                <a16:creationId xmlns:a16="http://schemas.microsoft.com/office/drawing/2014/main" id="{0F99EE91-F288-3337-B4AD-3D6C5FBD0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325" y="2197437"/>
            <a:ext cx="841717" cy="841717"/>
          </a:xfrm>
          <a:prstGeom prst="rect">
            <a:avLst/>
          </a:prstGeom>
        </p:spPr>
      </p:pic>
      <p:pic>
        <p:nvPicPr>
          <p:cNvPr id="12" name="Picture 11" descr="A black background with a black square&#10;&#10;AI-generated content may be incorrect.">
            <a:extLst>
              <a:ext uri="{FF2B5EF4-FFF2-40B4-BE49-F238E27FC236}">
                <a16:creationId xmlns:a16="http://schemas.microsoft.com/office/drawing/2014/main" id="{3F9200B3-43D3-8254-DA51-A9F1B4352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1491" y="2197437"/>
            <a:ext cx="841717" cy="841717"/>
          </a:xfrm>
          <a:prstGeom prst="rect">
            <a:avLst/>
          </a:prstGeom>
        </p:spPr>
      </p:pic>
      <p:pic>
        <p:nvPicPr>
          <p:cNvPr id="13" name="Picture 12" descr="A black background with a black square&#10;&#10;AI-generated content may be incorrect.">
            <a:extLst>
              <a:ext uri="{FF2B5EF4-FFF2-40B4-BE49-F238E27FC236}">
                <a16:creationId xmlns:a16="http://schemas.microsoft.com/office/drawing/2014/main" id="{9FB627B4-7B8F-106F-5E9B-D91A09954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5355" y="2204787"/>
            <a:ext cx="841718" cy="841718"/>
          </a:xfrm>
          <a:prstGeom prst="rect">
            <a:avLst/>
          </a:prstGeom>
        </p:spPr>
      </p:pic>
    </p:spTree>
    <p:extLst>
      <p:ext uri="{BB962C8B-B14F-4D97-AF65-F5344CB8AC3E}">
        <p14:creationId xmlns:p14="http://schemas.microsoft.com/office/powerpoint/2010/main" val="3697928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50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par>
                          <p:cTn id="11" fill="hold">
                            <p:stCondLst>
                              <p:cond delay="1000"/>
                            </p:stCondLst>
                            <p:childTnLst>
                              <p:par>
                                <p:cTn id="12" presetID="1" presetClass="entr" presetSubtype="0" fill="hold" grpId="0" nodeType="afterEffect">
                                  <p:stCondLst>
                                    <p:cond delay="1000"/>
                                  </p:stCondLst>
                                  <p:childTnLst>
                                    <p:set>
                                      <p:cBhvr>
                                        <p:cTn id="13" dur="1" fill="hold">
                                          <p:stCondLst>
                                            <p:cond delay="0"/>
                                          </p:stCondLst>
                                        </p:cTn>
                                        <p:tgtEl>
                                          <p:spTgt spid="6"/>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childTnLst>
                          </p:cTn>
                        </p:par>
                        <p:par>
                          <p:cTn id="17" fill="hold">
                            <p:stCondLst>
                              <p:cond delay="2000"/>
                            </p:stCondLst>
                            <p:childTnLst>
                              <p:par>
                                <p:cTn id="18" presetID="1" presetClass="entr" presetSubtype="0" fill="hold" grpId="0" nodeType="afterEffect">
                                  <p:stCondLst>
                                    <p:cond delay="1000"/>
                                  </p:stCondLst>
                                  <p:childTnLst>
                                    <p:set>
                                      <p:cBhvr>
                                        <p:cTn id="19" dur="1" fill="hold">
                                          <p:stCondLst>
                                            <p:cond delay="0"/>
                                          </p:stCondLst>
                                        </p:cTn>
                                        <p:tgtEl>
                                          <p:spTgt spid="7"/>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par>
                          <p:cTn id="23" fill="hold">
                            <p:stCondLst>
                              <p:cond delay="3000"/>
                            </p:stCondLst>
                            <p:childTnLst>
                              <p:par>
                                <p:cTn id="24" presetID="1" presetClass="entr" presetSubtype="0" fill="hold" grpId="0" nodeType="afterEffect">
                                  <p:stCondLst>
                                    <p:cond delay="100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 grpId="0" animBg="1"/>
      <p:bldP spid="6" grpId="0"/>
      <p:bldP spid="7" grpId="0"/>
      <p:bldP spid="8" grpId="0"/>
    </p:bldLst>
  </p:timing>
  <p:extLst>
    <p:ext uri="{6950BFC3-D8DA-4A85-94F7-54DA5524770B}">
      <p188:commentRel xmlns:p188="http://schemas.microsoft.com/office/powerpoint/2018/8/main" xmlns="" r:id="rId6"/>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686675-FFDF-3573-B71C-2B85112383F5}"/>
              </a:ext>
            </a:extLst>
          </p:cNvPr>
          <p:cNvGrpSpPr/>
          <p:nvPr/>
        </p:nvGrpSpPr>
        <p:grpSpPr>
          <a:xfrm>
            <a:off x="517596" y="0"/>
            <a:ext cx="3697781" cy="6858000"/>
            <a:chOff x="517596" y="0"/>
            <a:chExt cx="3697781" cy="6858000"/>
          </a:xfrm>
        </p:grpSpPr>
        <p:pic>
          <p:nvPicPr>
            <p:cNvPr id="4" name="Picture 3">
              <a:extLst>
                <a:ext uri="{FF2B5EF4-FFF2-40B4-BE49-F238E27FC236}">
                  <a16:creationId xmlns:a16="http://schemas.microsoft.com/office/drawing/2014/main" id="{D3190215-66B7-39A3-A102-126C1FEA12F6}"/>
                </a:ext>
              </a:extLst>
            </p:cNvPr>
            <p:cNvPicPr>
              <a:picLocks noChangeAspect="1"/>
            </p:cNvPicPr>
            <p:nvPr/>
          </p:nvPicPr>
          <p:blipFill>
            <a:blip r:embed="rId2"/>
            <a:srcRect l="789" t="9643" r="50000" b="26904"/>
            <a:stretch>
              <a:fillRect/>
            </a:stretch>
          </p:blipFill>
          <p:spPr>
            <a:xfrm>
              <a:off x="517596" y="0"/>
              <a:ext cx="3697780" cy="3575957"/>
            </a:xfrm>
            <a:prstGeom prst="rect">
              <a:avLst/>
            </a:prstGeom>
          </p:spPr>
        </p:pic>
        <p:pic>
          <p:nvPicPr>
            <p:cNvPr id="5" name="Picture 4">
              <a:extLst>
                <a:ext uri="{FF2B5EF4-FFF2-40B4-BE49-F238E27FC236}">
                  <a16:creationId xmlns:a16="http://schemas.microsoft.com/office/drawing/2014/main" id="{48342E7C-1B46-563E-BF9F-CD90D6C65E8F}"/>
                </a:ext>
              </a:extLst>
            </p:cNvPr>
            <p:cNvPicPr>
              <a:picLocks noChangeAspect="1"/>
            </p:cNvPicPr>
            <p:nvPr/>
          </p:nvPicPr>
          <p:blipFill>
            <a:blip r:embed="rId2"/>
            <a:srcRect l="50490" t="28966" b="12442"/>
            <a:stretch>
              <a:fillRect/>
            </a:stretch>
          </p:blipFill>
          <p:spPr>
            <a:xfrm>
              <a:off x="517597" y="3575957"/>
              <a:ext cx="3697780" cy="3282043"/>
            </a:xfrm>
            <a:prstGeom prst="rect">
              <a:avLst/>
            </a:prstGeom>
          </p:spPr>
        </p:pic>
      </p:grpSp>
      <p:sp>
        <p:nvSpPr>
          <p:cNvPr id="2" name="Title 1">
            <a:extLst>
              <a:ext uri="{FF2B5EF4-FFF2-40B4-BE49-F238E27FC236}">
                <a16:creationId xmlns:a16="http://schemas.microsoft.com/office/drawing/2014/main" id="{5A70C7BA-1CEE-AF8C-DAA8-59CE01E11B2E}"/>
              </a:ext>
            </a:extLst>
          </p:cNvPr>
          <p:cNvSpPr txBox="1">
            <a:spLocks/>
          </p:cNvSpPr>
          <p:nvPr/>
        </p:nvSpPr>
        <p:spPr>
          <a:xfrm>
            <a:off x="4769994" y="2547463"/>
            <a:ext cx="7069717" cy="811822"/>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a:solidFill>
                  <a:srgbClr val="4F81BD"/>
                </a:solidFill>
                <a:latin typeface="Calibri"/>
              </a:rPr>
              <a:t>Latest Work in Cybersickness</a:t>
            </a:r>
            <a:endParaRPr kumimoji="0" lang="en-US" sz="4800" b="1" i="0" u="none" strike="noStrike" kern="1200" cap="none" spc="0" normalizeH="0" baseline="0" noProof="0">
              <a:ln>
                <a:noFill/>
              </a:ln>
              <a:solidFill>
                <a:prstClr val="white"/>
              </a:solidFill>
              <a:effectLst/>
              <a:uLnTx/>
              <a:uFillTx/>
              <a:latin typeface="Calibri"/>
              <a:ea typeface="+mj-ea"/>
              <a:cs typeface="+mj-cs"/>
            </a:endParaRPr>
          </a:p>
        </p:txBody>
      </p:sp>
      <p:sp>
        <p:nvSpPr>
          <p:cNvPr id="3" name="TextBox 2">
            <a:extLst>
              <a:ext uri="{FF2B5EF4-FFF2-40B4-BE49-F238E27FC236}">
                <a16:creationId xmlns:a16="http://schemas.microsoft.com/office/drawing/2014/main" id="{442FE2D3-D451-AD93-8155-FBB4998920A1}"/>
              </a:ext>
            </a:extLst>
          </p:cNvPr>
          <p:cNvSpPr txBox="1"/>
          <p:nvPr/>
        </p:nvSpPr>
        <p:spPr>
          <a:xfrm>
            <a:off x="591671" y="3182428"/>
            <a:ext cx="3420931" cy="584775"/>
          </a:xfrm>
          <a:prstGeom prst="rect">
            <a:avLst/>
          </a:prstGeom>
          <a:solidFill>
            <a:srgbClr val="1F4E79">
              <a:alpha val="80000"/>
            </a:srgbClr>
          </a:solidFill>
        </p:spPr>
        <p:txBody>
          <a:bodyPr wrap="square" lIns="91440" tIns="45720" rIns="91440" bIns="4572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Calibri"/>
              </a:rPr>
              <a:t>Progress</a:t>
            </a:r>
            <a:endParaRPr lang="en-US" sz="3200" b="1" i="0" u="none" strike="noStrike" kern="1200" cap="none" spc="0" normalizeH="0" baseline="0" noProof="0">
              <a:ln>
                <a:noFill/>
              </a:ln>
              <a:solidFill>
                <a:prstClr val="white"/>
              </a:solidFill>
              <a:effectLst/>
              <a:uLnTx/>
              <a:uFillTx/>
              <a:latin typeface="Calibri"/>
              <a:ea typeface="Calibri"/>
              <a:cs typeface="Calibri"/>
            </a:endParaRPr>
          </a:p>
        </p:txBody>
      </p:sp>
    </p:spTree>
    <p:extLst>
      <p:ext uri="{BB962C8B-B14F-4D97-AF65-F5344CB8AC3E}">
        <p14:creationId xmlns:p14="http://schemas.microsoft.com/office/powerpoint/2010/main" val="348378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F73A4-8D98-FB90-E814-6EFF2465CFFB}"/>
            </a:ext>
          </a:extLst>
        </p:cNvPr>
        <p:cNvGrpSpPr/>
        <p:nvPr/>
      </p:nvGrpSpPr>
      <p:grpSpPr>
        <a:xfrm>
          <a:off x="0" y="0"/>
          <a:ext cx="0" cy="0"/>
          <a:chOff x="0" y="0"/>
          <a:chExt cx="0" cy="0"/>
        </a:xfrm>
      </p:grpSpPr>
      <p:sp>
        <p:nvSpPr>
          <p:cNvPr id="46" name="Freeform 23">
            <a:extLst>
              <a:ext uri="{FF2B5EF4-FFF2-40B4-BE49-F238E27FC236}">
                <a16:creationId xmlns:a16="http://schemas.microsoft.com/office/drawing/2014/main" id="{4C6F7E8C-B664-902F-D1A0-9901403128E2}"/>
              </a:ext>
            </a:extLst>
          </p:cNvPr>
          <p:cNvSpPr/>
          <p:nvPr/>
        </p:nvSpPr>
        <p:spPr>
          <a:xfrm>
            <a:off x="7158564" y="3198197"/>
            <a:ext cx="1664374" cy="416863"/>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Tahoma"/>
                <a:ea typeface="+mn-ea"/>
                <a:cs typeface="Calibri Light"/>
              </a:rPr>
              <a:t>Study </a:t>
            </a:r>
          </a:p>
        </p:txBody>
      </p:sp>
      <p:sp>
        <p:nvSpPr>
          <p:cNvPr id="47" name="Freeform 23">
            <a:extLst>
              <a:ext uri="{FF2B5EF4-FFF2-40B4-BE49-F238E27FC236}">
                <a16:creationId xmlns:a16="http://schemas.microsoft.com/office/drawing/2014/main" id="{71391D62-D259-5059-DD47-5F8959226DE2}"/>
              </a:ext>
            </a:extLst>
          </p:cNvPr>
          <p:cNvSpPr/>
          <p:nvPr/>
        </p:nvSpPr>
        <p:spPr>
          <a:xfrm>
            <a:off x="9465198" y="3204043"/>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Tahoma"/>
                <a:ea typeface="+mn-ea"/>
                <a:cs typeface="Calibri Light"/>
              </a:rPr>
              <a:t>Results  </a:t>
            </a:r>
          </a:p>
        </p:txBody>
      </p:sp>
      <p:cxnSp>
        <p:nvCxnSpPr>
          <p:cNvPr id="19" name="Straight Connector 18">
            <a:extLst>
              <a:ext uri="{FF2B5EF4-FFF2-40B4-BE49-F238E27FC236}">
                <a16:creationId xmlns:a16="http://schemas.microsoft.com/office/drawing/2014/main" id="{2DB02679-E9F1-F23D-8634-06493FCC1346}"/>
              </a:ext>
            </a:extLst>
          </p:cNvPr>
          <p:cNvCxnSpPr/>
          <p:nvPr/>
        </p:nvCxnSpPr>
        <p:spPr>
          <a:xfrm>
            <a:off x="4307632" y="2006932"/>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EF2B792E-8A6D-BDC3-1BE7-02C1B48FF27C}"/>
              </a:ext>
            </a:extLst>
          </p:cNvPr>
          <p:cNvSpPr txBox="1">
            <a:spLocks/>
          </p:cNvSpPr>
          <p:nvPr/>
        </p:nvSpPr>
        <p:spPr>
          <a:xfrm>
            <a:off x="612767" y="1019765"/>
            <a:ext cx="3455183"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2F5496"/>
                </a:solidFill>
                <a:effectLst/>
                <a:uLnTx/>
                <a:uFillTx/>
                <a:latin typeface="Tahoma"/>
                <a:ea typeface="+mj-ea"/>
                <a:cs typeface="Calibri Light"/>
              </a:rPr>
              <a:t>Explainable AI (XAI)</a:t>
            </a:r>
            <a:endParaRPr kumimoji="0" lang="en-US" sz="4400" b="0" i="0" u="none" strike="noStrike" kern="1200" cap="none" spc="0" normalizeH="0" baseline="0" noProof="0" dirty="0">
              <a:ln>
                <a:noFill/>
              </a:ln>
              <a:solidFill>
                <a:srgbClr val="2F5496"/>
              </a:solidFill>
              <a:effectLst/>
              <a:uLnTx/>
              <a:uFillTx/>
              <a:latin typeface="Tahoma"/>
              <a:ea typeface="+mj-ea"/>
              <a:cs typeface="+mj-cs"/>
            </a:endParaRPr>
          </a:p>
        </p:txBody>
      </p:sp>
      <p:sp>
        <p:nvSpPr>
          <p:cNvPr id="4" name="Freeform 23">
            <a:extLst>
              <a:ext uri="{FF2B5EF4-FFF2-40B4-BE49-F238E27FC236}">
                <a16:creationId xmlns:a16="http://schemas.microsoft.com/office/drawing/2014/main" id="{0BA80B96-1638-C70A-6B3B-4418FEBD93F6}"/>
              </a:ext>
            </a:extLst>
          </p:cNvPr>
          <p:cNvSpPr/>
          <p:nvPr/>
        </p:nvSpPr>
        <p:spPr>
          <a:xfrm>
            <a:off x="4873854" y="3193254"/>
            <a:ext cx="1836356"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Tahoma"/>
                <a:ea typeface="+mn-ea"/>
                <a:cs typeface="Calibri Light"/>
              </a:rPr>
              <a:t>Train AI</a:t>
            </a:r>
          </a:p>
        </p:txBody>
      </p:sp>
      <p:sp>
        <p:nvSpPr>
          <p:cNvPr id="6" name="Freeform 27647">
            <a:extLst>
              <a:ext uri="{FF2B5EF4-FFF2-40B4-BE49-F238E27FC236}">
                <a16:creationId xmlns:a16="http://schemas.microsoft.com/office/drawing/2014/main" id="{83B6633C-4B80-00D2-3622-CB7786E2EACD}"/>
              </a:ext>
            </a:extLst>
          </p:cNvPr>
          <p:cNvSpPr/>
          <p:nvPr/>
        </p:nvSpPr>
        <p:spPr>
          <a:xfrm>
            <a:off x="4963085" y="3757647"/>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LLM trained to detect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CyS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from physiological readings </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 name="Freeform 27647">
            <a:extLst>
              <a:ext uri="{FF2B5EF4-FFF2-40B4-BE49-F238E27FC236}">
                <a16:creationId xmlns:a16="http://schemas.microsoft.com/office/drawing/2014/main" id="{489D7D56-6D50-00EA-8F66-8E7FA8BBA336}"/>
              </a:ext>
            </a:extLst>
          </p:cNvPr>
          <p:cNvSpPr/>
          <p:nvPr/>
        </p:nvSpPr>
        <p:spPr>
          <a:xfrm>
            <a:off x="7100342" y="3760925"/>
            <a:ext cx="179130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Compared reduction in CyS</a:t>
            </a:r>
            <a:r>
              <a:rPr kumimoji="0" lang="de-DE" sz="2000" b="0"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from traditional methods and XAI methods</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Freeform 27647">
            <a:extLst>
              <a:ext uri="{FF2B5EF4-FFF2-40B4-BE49-F238E27FC236}">
                <a16:creationId xmlns:a16="http://schemas.microsoft.com/office/drawing/2014/main" id="{1CFCAA9B-733C-1F07-DCA3-565007759D22}"/>
              </a:ext>
            </a:extLst>
          </p:cNvPr>
          <p:cNvSpPr/>
          <p:nvPr/>
        </p:nvSpPr>
        <p:spPr>
          <a:xfrm>
            <a:off x="9441422" y="3769162"/>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XAI</a:t>
            </a:r>
            <a:r>
              <a:rPr kumimoji="0" lang="en-US" sz="2000" b="0"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significantly reduced </a:t>
            </a:r>
            <a:r>
              <a:rPr kumimoji="0" lang="en-US" sz="2000" b="0"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CyS</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5BBFCF99-6DA9-DD48-CA48-063E45303553}"/>
              </a:ext>
            </a:extLst>
          </p:cNvPr>
          <p:cNvSpPr txBox="1"/>
          <p:nvPr/>
        </p:nvSpPr>
        <p:spPr>
          <a:xfrm>
            <a:off x="235211" y="6005011"/>
            <a:ext cx="11721578" cy="400110"/>
          </a:xfrm>
          <a:prstGeom prst="rect">
            <a:avLst/>
          </a:prstGeom>
          <a:noFill/>
        </p:spPr>
        <p:txBody>
          <a:bodyPr wrap="square" rtlCol="0">
            <a:spAutoFit/>
          </a:bodyPr>
          <a:lstStyle/>
          <a:p>
            <a:r>
              <a:rPr lang="en-US" sz="1000" dirty="0"/>
              <a:t>Kumar K. R., &amp; </a:t>
            </a:r>
            <a:r>
              <a:rPr lang="en-US" sz="1000" dirty="0" err="1"/>
              <a:t>Anuarul</a:t>
            </a:r>
            <a:r>
              <a:rPr lang="en-US" sz="1000" dirty="0"/>
              <a:t> H. K. (2025). </a:t>
            </a:r>
            <a:r>
              <a:rPr lang="en-US" sz="1000" dirty="0" err="1"/>
              <a:t>RelaxVR</a:t>
            </a:r>
            <a:r>
              <a:rPr lang="en-US" sz="1000" dirty="0"/>
              <a:t>: Cybersickness Reduction in Immersive Virtual Reality Through Explainable AI and Large Language Models. </a:t>
            </a:r>
            <a:r>
              <a:rPr lang="en-US" sz="1000" i="1" dirty="0"/>
              <a:t>IEEE Access</a:t>
            </a:r>
            <a:r>
              <a:rPr lang="en-US" sz="1000" dirty="0"/>
              <a:t>, </a:t>
            </a:r>
            <a:r>
              <a:rPr lang="en-US" sz="1000" i="1" dirty="0"/>
              <a:t>13</a:t>
            </a:r>
            <a:r>
              <a:rPr lang="en-US" sz="1000" dirty="0"/>
              <a:t>, 84689–84712. </a:t>
            </a:r>
            <a:r>
              <a:rPr lang="en-US" sz="1000" dirty="0">
                <a:hlinkClick r:id="rId3"/>
              </a:rPr>
              <a:t>https://doi.org/10.1109/ACCESS.2025.3566958</a:t>
            </a:r>
            <a:endParaRPr lang="en-US" sz="1000" dirty="0">
              <a:effectLst/>
            </a:endParaRPr>
          </a:p>
        </p:txBody>
      </p:sp>
      <p:pic>
        <p:nvPicPr>
          <p:cNvPr id="11" name="Picture 10" descr="A black background with a black square&#10;&#10;AI-generated content may be incorrect.">
            <a:extLst>
              <a:ext uri="{FF2B5EF4-FFF2-40B4-BE49-F238E27FC236}">
                <a16:creationId xmlns:a16="http://schemas.microsoft.com/office/drawing/2014/main" id="{BEA9131E-8C8E-8FD0-7755-CEE0CCCFA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9892" y="2283547"/>
            <a:ext cx="841718" cy="841718"/>
          </a:xfrm>
          <a:prstGeom prst="rect">
            <a:avLst/>
          </a:prstGeom>
        </p:spPr>
      </p:pic>
      <p:pic>
        <p:nvPicPr>
          <p:cNvPr id="15" name="Picture 14" descr="A black background with a black square&#10;&#10;AI-generated content may be incorrect.">
            <a:extLst>
              <a:ext uri="{FF2B5EF4-FFF2-40B4-BE49-F238E27FC236}">
                <a16:creationId xmlns:a16="http://schemas.microsoft.com/office/drawing/2014/main" id="{94290E0B-A830-3CC9-BFF2-A61D819938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4224" y="2272259"/>
            <a:ext cx="774246" cy="774246"/>
          </a:xfrm>
          <a:prstGeom prst="rect">
            <a:avLst/>
          </a:prstGeom>
        </p:spPr>
      </p:pic>
      <p:pic>
        <p:nvPicPr>
          <p:cNvPr id="17" name="Picture 16" descr="A black background with a black square&#10;&#10;AI-generated content may be incorrect.">
            <a:extLst>
              <a:ext uri="{FF2B5EF4-FFF2-40B4-BE49-F238E27FC236}">
                <a16:creationId xmlns:a16="http://schemas.microsoft.com/office/drawing/2014/main" id="{DF21FDFB-45DD-77C3-551F-146CB777D9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8476" y="2267101"/>
            <a:ext cx="774247" cy="774247"/>
          </a:xfrm>
          <a:prstGeom prst="rect">
            <a:avLst/>
          </a:prstGeom>
        </p:spPr>
      </p:pic>
      <p:sp>
        <p:nvSpPr>
          <p:cNvPr id="22" name="Title 1">
            <a:extLst>
              <a:ext uri="{FF2B5EF4-FFF2-40B4-BE49-F238E27FC236}">
                <a16:creationId xmlns:a16="http://schemas.microsoft.com/office/drawing/2014/main" id="{79D30E7B-36CC-8A06-F765-ECA507D27CAC}"/>
              </a:ext>
            </a:extLst>
          </p:cNvPr>
          <p:cNvSpPr txBox="1">
            <a:spLocks/>
          </p:cNvSpPr>
          <p:nvPr/>
        </p:nvSpPr>
        <p:spPr>
          <a:xfrm>
            <a:off x="2345741" y="197708"/>
            <a:ext cx="7416800" cy="841248"/>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400" kern="0" dirty="0" smtClean="0"/>
              <a:t>Latest Work in </a:t>
            </a:r>
            <a:r>
              <a:rPr lang="en-US" sz="2400" kern="0" dirty="0" err="1" smtClean="0"/>
              <a:t>CyS</a:t>
            </a:r>
            <a:r>
              <a:rPr lang="en-US" sz="2400" kern="0" dirty="0" smtClean="0"/>
              <a:t>: XAI to Reduce </a:t>
            </a:r>
            <a:r>
              <a:rPr lang="en-US" sz="2400" kern="0" dirty="0" err="1" smtClean="0"/>
              <a:t>CyS</a:t>
            </a:r>
            <a:endParaRPr lang="en-US" sz="2400" kern="0" dirty="0"/>
          </a:p>
        </p:txBody>
      </p:sp>
    </p:spTree>
    <p:extLst>
      <p:ext uri="{BB962C8B-B14F-4D97-AF65-F5344CB8AC3E}">
        <p14:creationId xmlns:p14="http://schemas.microsoft.com/office/powerpoint/2010/main" val="423934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1000"/>
                            </p:stCondLst>
                            <p:childTnLst>
                              <p:par>
                                <p:cTn id="12" presetID="1" presetClass="entr" presetSubtype="0" fill="hold" grpId="0" nodeType="afterEffect">
                                  <p:stCondLst>
                                    <p:cond delay="100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500"/>
                            </p:stCondLst>
                            <p:childTnLst>
                              <p:par>
                                <p:cTn id="23" presetID="1" presetClass="entr" presetSubtype="0" fill="hold" grpId="0" nodeType="afterEffect">
                                  <p:stCondLst>
                                    <p:cond delay="100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par>
                          <p:cTn id="33" fill="hold">
                            <p:stCondLst>
                              <p:cond delay="500"/>
                            </p:stCondLst>
                            <p:childTnLst>
                              <p:par>
                                <p:cTn id="34" presetID="1" presetClass="entr" presetSubtype="0" fill="hold" grpId="0" nodeType="afterEffect">
                                  <p:stCondLst>
                                    <p:cond delay="100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 grpId="0" animBg="1"/>
      <p:bldP spid="6" grpId="0"/>
      <p:bldP spid="7"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DCF8E5-0227-DF17-8A63-398E1CCFB992}"/>
              </a:ext>
            </a:extLst>
          </p:cNvPr>
          <p:cNvPicPr>
            <a:picLocks noChangeAspect="1"/>
          </p:cNvPicPr>
          <p:nvPr/>
        </p:nvPicPr>
        <p:blipFill>
          <a:blip r:embed="rId2"/>
          <a:stretch>
            <a:fillRect/>
          </a:stretch>
        </p:blipFill>
        <p:spPr>
          <a:xfrm>
            <a:off x="177579" y="1121943"/>
            <a:ext cx="11753123" cy="3153277"/>
          </a:xfrm>
          <a:prstGeom prst="rect">
            <a:avLst/>
          </a:prstGeom>
        </p:spPr>
      </p:pic>
      <p:pic>
        <p:nvPicPr>
          <p:cNvPr id="8" name="Picture 7">
            <a:extLst>
              <a:ext uri="{FF2B5EF4-FFF2-40B4-BE49-F238E27FC236}">
                <a16:creationId xmlns:a16="http://schemas.microsoft.com/office/drawing/2014/main" id="{033610B0-14A9-3500-1AF5-0500FF3E3896}"/>
              </a:ext>
            </a:extLst>
          </p:cNvPr>
          <p:cNvPicPr>
            <a:picLocks noChangeAspect="1"/>
          </p:cNvPicPr>
          <p:nvPr/>
        </p:nvPicPr>
        <p:blipFill>
          <a:blip r:embed="rId3"/>
          <a:stretch>
            <a:fillRect/>
          </a:stretch>
        </p:blipFill>
        <p:spPr>
          <a:xfrm>
            <a:off x="1105240" y="4275220"/>
            <a:ext cx="5238750" cy="2228850"/>
          </a:xfrm>
          <a:prstGeom prst="rect">
            <a:avLst/>
          </a:prstGeom>
        </p:spPr>
      </p:pic>
      <p:pic>
        <p:nvPicPr>
          <p:cNvPr id="9" name="Picture 8">
            <a:extLst>
              <a:ext uri="{FF2B5EF4-FFF2-40B4-BE49-F238E27FC236}">
                <a16:creationId xmlns:a16="http://schemas.microsoft.com/office/drawing/2014/main" id="{02A99AFD-B319-5642-6F9A-A441A173324C}"/>
              </a:ext>
            </a:extLst>
          </p:cNvPr>
          <p:cNvPicPr>
            <a:picLocks noChangeAspect="1"/>
          </p:cNvPicPr>
          <p:nvPr/>
        </p:nvPicPr>
        <p:blipFill>
          <a:blip r:embed="rId4"/>
          <a:stretch>
            <a:fillRect/>
          </a:stretch>
        </p:blipFill>
        <p:spPr>
          <a:xfrm>
            <a:off x="7291137" y="4322475"/>
            <a:ext cx="4113684" cy="2535525"/>
          </a:xfrm>
          <a:prstGeom prst="rect">
            <a:avLst/>
          </a:prstGeom>
        </p:spPr>
      </p:pic>
      <p:sp>
        <p:nvSpPr>
          <p:cNvPr id="6" name="Title 1">
            <a:extLst>
              <a:ext uri="{FF2B5EF4-FFF2-40B4-BE49-F238E27FC236}">
                <a16:creationId xmlns:a16="http://schemas.microsoft.com/office/drawing/2014/main" id="{79D30E7B-36CC-8A06-F765-ECA507D27CAC}"/>
              </a:ext>
            </a:extLst>
          </p:cNvPr>
          <p:cNvSpPr>
            <a:spLocks noGrp="1"/>
          </p:cNvSpPr>
          <p:nvPr>
            <p:ph type="title"/>
          </p:nvPr>
        </p:nvSpPr>
        <p:spPr>
          <a:xfrm>
            <a:off x="2345741" y="0"/>
            <a:ext cx="7416800" cy="841248"/>
          </a:xfrm>
        </p:spPr>
        <p:txBody>
          <a:bodyPr/>
          <a:lstStyle/>
          <a:p>
            <a:r>
              <a:rPr lang="en-US" dirty="0"/>
              <a:t>Latest Work in </a:t>
            </a:r>
            <a:r>
              <a:rPr lang="en-US" dirty="0" err="1"/>
              <a:t>CyS</a:t>
            </a:r>
            <a:r>
              <a:rPr lang="en-US" dirty="0"/>
              <a:t>: XAI to Reduce </a:t>
            </a:r>
            <a:r>
              <a:rPr lang="en-US" dirty="0" err="1"/>
              <a:t>CyS</a:t>
            </a:r>
            <a:endParaRPr lang="en-US" dirty="0"/>
          </a:p>
        </p:txBody>
      </p:sp>
    </p:spTree>
    <p:extLst>
      <p:ext uri="{BB962C8B-B14F-4D97-AF65-F5344CB8AC3E}">
        <p14:creationId xmlns:p14="http://schemas.microsoft.com/office/powerpoint/2010/main" val="26578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0AD5C8B-FC6B-C89D-FE3A-0C9D104F1CAB}"/>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79D30E7B-36CC-8A06-F765-ECA507D27CAC}"/>
              </a:ext>
            </a:extLst>
          </p:cNvPr>
          <p:cNvSpPr>
            <a:spLocks noGrp="1"/>
          </p:cNvSpPr>
          <p:nvPr>
            <p:ph type="title"/>
          </p:nvPr>
        </p:nvSpPr>
        <p:spPr/>
        <p:txBody>
          <a:bodyPr/>
          <a:lstStyle/>
          <a:p>
            <a:r>
              <a:rPr lang="en-US" dirty="0"/>
              <a:t>Latest Work in </a:t>
            </a:r>
            <a:r>
              <a:rPr lang="en-US" dirty="0" err="1"/>
              <a:t>CyS</a:t>
            </a:r>
            <a:r>
              <a:rPr lang="en-US" dirty="0"/>
              <a:t>: XAI to Reduce </a:t>
            </a:r>
            <a:r>
              <a:rPr lang="en-US" dirty="0" err="1"/>
              <a:t>CyS</a:t>
            </a:r>
            <a:endParaRPr lang="en-US" dirty="0"/>
          </a:p>
        </p:txBody>
      </p:sp>
      <p:pic>
        <p:nvPicPr>
          <p:cNvPr id="4" name="Picture 3">
            <a:extLst>
              <a:ext uri="{FF2B5EF4-FFF2-40B4-BE49-F238E27FC236}">
                <a16:creationId xmlns:a16="http://schemas.microsoft.com/office/drawing/2014/main" id="{1338C55C-BAE7-2097-1352-BB547B62C4C8}"/>
              </a:ext>
            </a:extLst>
          </p:cNvPr>
          <p:cNvPicPr>
            <a:picLocks noChangeAspect="1"/>
          </p:cNvPicPr>
          <p:nvPr/>
        </p:nvPicPr>
        <p:blipFill>
          <a:blip r:embed="rId2"/>
          <a:stretch>
            <a:fillRect/>
          </a:stretch>
        </p:blipFill>
        <p:spPr>
          <a:xfrm>
            <a:off x="333375" y="1502694"/>
            <a:ext cx="10204768" cy="4561222"/>
          </a:xfrm>
          <a:prstGeom prst="rect">
            <a:avLst/>
          </a:prstGeom>
        </p:spPr>
      </p:pic>
      <p:sp>
        <p:nvSpPr>
          <p:cNvPr id="5" name="TextBox 4">
            <a:extLst>
              <a:ext uri="{FF2B5EF4-FFF2-40B4-BE49-F238E27FC236}">
                <a16:creationId xmlns:a16="http://schemas.microsoft.com/office/drawing/2014/main" id="{CCD449FC-4BB2-893B-4A64-E67144AB42A1}"/>
              </a:ext>
            </a:extLst>
          </p:cNvPr>
          <p:cNvSpPr txBox="1"/>
          <p:nvPr/>
        </p:nvSpPr>
        <p:spPr>
          <a:xfrm>
            <a:off x="235211" y="6005011"/>
            <a:ext cx="11721578" cy="400110"/>
          </a:xfrm>
          <a:prstGeom prst="rect">
            <a:avLst/>
          </a:prstGeom>
          <a:noFill/>
        </p:spPr>
        <p:txBody>
          <a:bodyPr wrap="square" rtlCol="0">
            <a:spAutoFit/>
          </a:bodyPr>
          <a:lstStyle/>
          <a:p>
            <a:r>
              <a:rPr lang="en-US" sz="1000"/>
              <a:t>Kumar K. R., &amp; </a:t>
            </a:r>
            <a:r>
              <a:rPr lang="en-US" sz="1000" err="1"/>
              <a:t>Anuarul</a:t>
            </a:r>
            <a:r>
              <a:rPr lang="en-US" sz="1000"/>
              <a:t> H. K. (2025). </a:t>
            </a:r>
            <a:r>
              <a:rPr lang="en-US" sz="1000" err="1"/>
              <a:t>RelaxVR</a:t>
            </a:r>
            <a:r>
              <a:rPr lang="en-US" sz="1000"/>
              <a:t>: Cybersickness Reduction in Immersive Virtual Reality Through Explainable AI and Large Language Models. </a:t>
            </a:r>
            <a:r>
              <a:rPr lang="en-US" sz="1000" i="1"/>
              <a:t>IEEE Access</a:t>
            </a:r>
            <a:r>
              <a:rPr lang="en-US" sz="1000"/>
              <a:t>, </a:t>
            </a:r>
            <a:r>
              <a:rPr lang="en-US" sz="1000" i="1"/>
              <a:t>13</a:t>
            </a:r>
            <a:r>
              <a:rPr lang="en-US" sz="1000"/>
              <a:t>, 84689–84712. </a:t>
            </a:r>
            <a:r>
              <a:rPr lang="en-US" sz="1000">
                <a:hlinkClick r:id="rId3"/>
              </a:rPr>
              <a:t>https://doi.org/10.1109/ACCESS.2025.3566958</a:t>
            </a:r>
            <a:endParaRPr lang="en-US" sz="1000">
              <a:effectLst/>
            </a:endParaRPr>
          </a:p>
        </p:txBody>
      </p:sp>
      <p:sp>
        <p:nvSpPr>
          <p:cNvPr id="9" name="AutoShape 2" descr="FIGURE 1. - An overview of RelaxVR framework.">
            <a:extLst>
              <a:ext uri="{FF2B5EF4-FFF2-40B4-BE49-F238E27FC236}">
                <a16:creationId xmlns:a16="http://schemas.microsoft.com/office/drawing/2014/main" id="{95E4B034-7D77-6879-A190-1CB56F77DC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530254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44D71-D9D5-9E4F-6864-7B278B6DAA02}"/>
            </a:ext>
          </a:extLst>
        </p:cNvPr>
        <p:cNvGrpSpPr/>
        <p:nvPr/>
      </p:nvGrpSpPr>
      <p:grpSpPr>
        <a:xfrm>
          <a:off x="0" y="0"/>
          <a:ext cx="0" cy="0"/>
          <a:chOff x="0" y="0"/>
          <a:chExt cx="0" cy="0"/>
        </a:xfrm>
      </p:grpSpPr>
      <p:sp>
        <p:nvSpPr>
          <p:cNvPr id="46" name="Freeform 23">
            <a:extLst>
              <a:ext uri="{FF2B5EF4-FFF2-40B4-BE49-F238E27FC236}">
                <a16:creationId xmlns:a16="http://schemas.microsoft.com/office/drawing/2014/main" id="{B7533C77-C62F-DE80-F886-354D3EB442D7}"/>
              </a:ext>
            </a:extLst>
          </p:cNvPr>
          <p:cNvSpPr/>
          <p:nvPr/>
        </p:nvSpPr>
        <p:spPr>
          <a:xfrm>
            <a:off x="7158564" y="3198197"/>
            <a:ext cx="1664374" cy="416863"/>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Tahoma"/>
                <a:ea typeface="+mn-ea"/>
                <a:cs typeface="Calibri Light"/>
              </a:rPr>
              <a:t>Study </a:t>
            </a:r>
          </a:p>
        </p:txBody>
      </p:sp>
      <p:sp>
        <p:nvSpPr>
          <p:cNvPr id="47" name="Freeform 23">
            <a:extLst>
              <a:ext uri="{FF2B5EF4-FFF2-40B4-BE49-F238E27FC236}">
                <a16:creationId xmlns:a16="http://schemas.microsoft.com/office/drawing/2014/main" id="{7261F26C-C165-1237-8E23-730E5527676F}"/>
              </a:ext>
            </a:extLst>
          </p:cNvPr>
          <p:cNvSpPr/>
          <p:nvPr/>
        </p:nvSpPr>
        <p:spPr>
          <a:xfrm>
            <a:off x="9465198" y="3204043"/>
            <a:ext cx="1660288"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Tahoma"/>
                <a:ea typeface="+mn-ea"/>
                <a:cs typeface="Calibri Light"/>
              </a:rPr>
              <a:t>Results  </a:t>
            </a:r>
          </a:p>
        </p:txBody>
      </p:sp>
      <p:cxnSp>
        <p:nvCxnSpPr>
          <p:cNvPr id="19" name="Straight Connector 18">
            <a:extLst>
              <a:ext uri="{FF2B5EF4-FFF2-40B4-BE49-F238E27FC236}">
                <a16:creationId xmlns:a16="http://schemas.microsoft.com/office/drawing/2014/main" id="{0EEAD332-92BF-1866-8C0F-41845BBFDF7D}"/>
              </a:ext>
            </a:extLst>
          </p:cNvPr>
          <p:cNvCxnSpPr/>
          <p:nvPr/>
        </p:nvCxnSpPr>
        <p:spPr>
          <a:xfrm>
            <a:off x="4307632" y="2006932"/>
            <a:ext cx="0" cy="2956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01A332A4-D808-4664-7C41-F3A3D04D3BF3}"/>
              </a:ext>
            </a:extLst>
          </p:cNvPr>
          <p:cNvSpPr txBox="1">
            <a:spLocks/>
          </p:cNvSpPr>
          <p:nvPr/>
        </p:nvSpPr>
        <p:spPr>
          <a:xfrm>
            <a:off x="81117" y="1019765"/>
            <a:ext cx="3986834" cy="4930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r>
              <a:rPr lang="en-US" dirty="0">
                <a:solidFill>
                  <a:srgbClr val="2F5496"/>
                </a:solidFill>
                <a:latin typeface="Tahoma"/>
                <a:cs typeface="Calibri Light"/>
              </a:rPr>
              <a:t>E</a:t>
            </a:r>
            <a:r>
              <a:rPr kumimoji="0" lang="en-US" sz="4400" b="0" i="0" u="none" strike="noStrike" kern="1200" cap="none" spc="0" normalizeH="0" baseline="0" noProof="0" dirty="0" err="1">
                <a:ln>
                  <a:noFill/>
                </a:ln>
                <a:solidFill>
                  <a:srgbClr val="2F5496"/>
                </a:solidFill>
                <a:effectLst/>
                <a:uLnTx/>
                <a:uFillTx/>
                <a:latin typeface="Tahoma"/>
                <a:ea typeface="+mj-ea"/>
                <a:cs typeface="Calibri Light"/>
              </a:rPr>
              <a:t>lectro</a:t>
            </a:r>
            <a:r>
              <a:rPr kumimoji="0" lang="en-US" sz="4400" b="0" i="0" u="none" strike="noStrike" kern="1200" cap="none" spc="0" normalizeH="0" baseline="0" noProof="0" dirty="0">
                <a:ln>
                  <a:noFill/>
                </a:ln>
                <a:solidFill>
                  <a:srgbClr val="2F5496"/>
                </a:solidFill>
                <a:effectLst/>
                <a:uLnTx/>
                <a:uFillTx/>
                <a:latin typeface="Tahoma"/>
                <a:ea typeface="+mj-ea"/>
                <a:cs typeface="Calibri Light"/>
              </a:rPr>
              <a:t>-encephalogram (EEG)</a:t>
            </a:r>
            <a:endParaRPr kumimoji="0" lang="en-US" sz="4400" b="0" i="0" u="none" strike="noStrike" kern="1200" cap="none" spc="0" normalizeH="0" baseline="0" noProof="0" dirty="0">
              <a:ln>
                <a:noFill/>
              </a:ln>
              <a:solidFill>
                <a:srgbClr val="2F5496"/>
              </a:solidFill>
              <a:effectLst/>
              <a:uLnTx/>
              <a:uFillTx/>
              <a:latin typeface="Tahoma"/>
              <a:ea typeface="+mj-ea"/>
              <a:cs typeface="+mj-cs"/>
            </a:endParaRPr>
          </a:p>
        </p:txBody>
      </p:sp>
      <p:sp>
        <p:nvSpPr>
          <p:cNvPr id="4" name="Freeform 23">
            <a:extLst>
              <a:ext uri="{FF2B5EF4-FFF2-40B4-BE49-F238E27FC236}">
                <a16:creationId xmlns:a16="http://schemas.microsoft.com/office/drawing/2014/main" id="{1E7334ED-A528-E338-74C8-3AA4DB39EC32}"/>
              </a:ext>
            </a:extLst>
          </p:cNvPr>
          <p:cNvSpPr/>
          <p:nvPr/>
        </p:nvSpPr>
        <p:spPr>
          <a:xfrm>
            <a:off x="4873854" y="3193254"/>
            <a:ext cx="1836356" cy="421806"/>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solidFill>
            <a:srgbClr val="1F4E7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Tahoma"/>
                <a:ea typeface="+mn-ea"/>
                <a:cs typeface="Calibri Light"/>
              </a:rPr>
              <a:t>EEGs</a:t>
            </a:r>
            <a:endParaRPr kumimoji="0" lang="de-DE" sz="1800" b="0" i="0" u="none" strike="noStrike" kern="1200" cap="none" spc="0" normalizeH="0" baseline="0" noProof="0" dirty="0">
              <a:ln>
                <a:noFill/>
              </a:ln>
              <a:solidFill>
                <a:srgbClr val="FFFFFF"/>
              </a:solidFill>
              <a:effectLst/>
              <a:uLnTx/>
              <a:uFillTx/>
              <a:latin typeface="Tahoma"/>
              <a:ea typeface="+mn-ea"/>
              <a:cs typeface="Calibri Light"/>
            </a:endParaRPr>
          </a:p>
        </p:txBody>
      </p:sp>
      <p:sp>
        <p:nvSpPr>
          <p:cNvPr id="6" name="Freeform 27647">
            <a:extLst>
              <a:ext uri="{FF2B5EF4-FFF2-40B4-BE49-F238E27FC236}">
                <a16:creationId xmlns:a16="http://schemas.microsoft.com/office/drawing/2014/main" id="{C995700C-323D-29AB-8A29-C6654974F35D}"/>
              </a:ext>
            </a:extLst>
          </p:cNvPr>
          <p:cNvSpPr/>
          <p:nvPr/>
        </p:nvSpPr>
        <p:spPr>
          <a:xfrm>
            <a:off x="4963085" y="3757647"/>
            <a:ext cx="1657894"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EEGs</a:t>
            </a:r>
            <a:r>
              <a:rPr kumimoji="0" lang="en-US" sz="2000" b="0"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have been proven to detect </a:t>
            </a:r>
            <a:r>
              <a:rPr kumimoji="0" lang="en-US" sz="2000" b="0"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CyS</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 name="Freeform 27647">
            <a:extLst>
              <a:ext uri="{FF2B5EF4-FFF2-40B4-BE49-F238E27FC236}">
                <a16:creationId xmlns:a16="http://schemas.microsoft.com/office/drawing/2014/main" id="{A2D79E3F-D402-361C-5FCF-17DC307A2D29}"/>
              </a:ext>
            </a:extLst>
          </p:cNvPr>
          <p:cNvSpPr/>
          <p:nvPr/>
        </p:nvSpPr>
        <p:spPr>
          <a:xfrm>
            <a:off x="7100342" y="3760925"/>
            <a:ext cx="1791302"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Compared different methods of preprocessing</a:t>
            </a:r>
            <a:r>
              <a:rPr kumimoji="0" lang="de-DE" sz="2000" b="0"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EEGs</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Freeform 27647">
            <a:extLst>
              <a:ext uri="{FF2B5EF4-FFF2-40B4-BE49-F238E27FC236}">
                <a16:creationId xmlns:a16="http://schemas.microsoft.com/office/drawing/2014/main" id="{25478508-CFCE-221B-2E70-DE58CFE206F2}"/>
              </a:ext>
            </a:extLst>
          </p:cNvPr>
          <p:cNvSpPr/>
          <p:nvPr/>
        </p:nvSpPr>
        <p:spPr>
          <a:xfrm>
            <a:off x="9441422" y="3769162"/>
            <a:ext cx="1707839" cy="1194212"/>
          </a:xfrm>
          <a:custGeom>
            <a:avLst/>
            <a:gdLst>
              <a:gd name="connsiteX0" fmla="*/ 0 w 959453"/>
              <a:gd name="connsiteY0" fmla="*/ 0 h 479726"/>
              <a:gd name="connsiteX1" fmla="*/ 959453 w 959453"/>
              <a:gd name="connsiteY1" fmla="*/ 0 h 479726"/>
              <a:gd name="connsiteX2" fmla="*/ 959453 w 959453"/>
              <a:gd name="connsiteY2" fmla="*/ 479726 h 479726"/>
              <a:gd name="connsiteX3" fmla="*/ 0 w 959453"/>
              <a:gd name="connsiteY3" fmla="*/ 479726 h 479726"/>
              <a:gd name="connsiteX4" fmla="*/ 0 w 959453"/>
              <a:gd name="connsiteY4" fmla="*/ 0 h 47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53" h="479726">
                <a:moveTo>
                  <a:pt x="0" y="0"/>
                </a:moveTo>
                <a:lnTo>
                  <a:pt x="959453" y="0"/>
                </a:lnTo>
                <a:lnTo>
                  <a:pt x="959453" y="479726"/>
                </a:lnTo>
                <a:lnTo>
                  <a:pt x="0" y="47972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t" anchorCtr="0">
            <a:noAutofit/>
          </a:bodyPr>
          <a:lstStyle/>
          <a:p>
            <a:pPr lvl="0" algn="ctr" defTabSz="488950" fontAlgn="auto">
              <a:lnSpc>
                <a:spcPct val="90000"/>
              </a:lnSpc>
              <a:spcAft>
                <a:spcPct val="35000"/>
              </a:spcAft>
              <a:defRPr/>
            </a:pPr>
            <a:r>
              <a:rPr lang="en-US" sz="2000" dirty="0">
                <a:solidFill>
                  <a:srgbClr val="000000"/>
                </a:solidFill>
                <a:latin typeface="Calibri" panose="020F0502020204030204" pitchFamily="34" charset="0"/>
                <a:cs typeface="Calibri" panose="020F0502020204030204" pitchFamily="34" charset="0"/>
              </a:rPr>
              <a:t>Both minimal and advanced pre-processing shows improvement in </a:t>
            </a:r>
            <a:r>
              <a:rPr lang="en-US" sz="2000" dirty="0" err="1">
                <a:solidFill>
                  <a:srgbClr val="000000"/>
                </a:solidFill>
                <a:latin typeface="Calibri" panose="020F0502020204030204" pitchFamily="34" charset="0"/>
                <a:cs typeface="Calibri" panose="020F0502020204030204" pitchFamily="34" charset="0"/>
              </a:rPr>
              <a:t>CyS</a:t>
            </a:r>
            <a:r>
              <a:rPr lang="en-US" sz="2000" dirty="0">
                <a:solidFill>
                  <a:srgbClr val="000000"/>
                </a:solidFill>
                <a:latin typeface="Calibri" panose="020F0502020204030204" pitchFamily="34" charset="0"/>
                <a:cs typeface="Calibri" panose="020F0502020204030204" pitchFamily="34" charset="0"/>
              </a:rPr>
              <a:t> detection</a:t>
            </a:r>
            <a:endParaRPr kumimoji="0" lang="de-DE"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8" name="Title 1">
            <a:extLst>
              <a:ext uri="{FF2B5EF4-FFF2-40B4-BE49-F238E27FC236}">
                <a16:creationId xmlns:a16="http://schemas.microsoft.com/office/drawing/2014/main" id="{8C458EB3-2699-0CDC-64D2-E4A8B17137FF}"/>
              </a:ext>
            </a:extLst>
          </p:cNvPr>
          <p:cNvSpPr txBox="1">
            <a:spLocks/>
          </p:cNvSpPr>
          <p:nvPr/>
        </p:nvSpPr>
        <p:spPr>
          <a:xfrm>
            <a:off x="0" y="0"/>
            <a:ext cx="12191999"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a:ea typeface="+mj-ea"/>
                <a:cs typeface="+mj-cs"/>
              </a:rPr>
              <a:t>Latest Work in </a:t>
            </a:r>
            <a:r>
              <a:rPr kumimoji="0" lang="en-US" sz="2400" b="1" i="0" u="none" strike="noStrike" kern="1200" cap="none" spc="0" normalizeH="0" baseline="0" noProof="0" dirty="0" err="1">
                <a:ln>
                  <a:noFill/>
                </a:ln>
                <a:solidFill>
                  <a:srgbClr val="FFFFFF"/>
                </a:solidFill>
                <a:effectLst/>
                <a:uLnTx/>
                <a:uFillTx/>
                <a:latin typeface="Tahoma"/>
                <a:ea typeface="+mj-ea"/>
                <a:cs typeface="+mj-cs"/>
              </a:rPr>
              <a:t>CyS</a:t>
            </a:r>
            <a:r>
              <a:rPr kumimoji="0" lang="en-US" sz="2400" b="1" i="0" u="none" strike="noStrike" kern="1200" cap="none" spc="0" normalizeH="0" baseline="0" noProof="0" dirty="0">
                <a:ln>
                  <a:noFill/>
                </a:ln>
                <a:solidFill>
                  <a:srgbClr val="FFFFFF"/>
                </a:solidFill>
                <a:effectLst/>
                <a:uLnTx/>
                <a:uFillTx/>
                <a:latin typeface="Tahoma"/>
                <a:ea typeface="+mj-ea"/>
                <a:cs typeface="+mj-cs"/>
              </a:rPr>
              <a:t>: </a:t>
            </a:r>
            <a:r>
              <a:rPr kumimoji="0" lang="en-US" sz="2400" b="1" i="0" u="none" strike="noStrike" kern="1200" cap="none" spc="0" normalizeH="0" baseline="0" noProof="0" dirty="0" smtClean="0">
                <a:ln>
                  <a:noFill/>
                </a:ln>
                <a:solidFill>
                  <a:srgbClr val="FFFFFF"/>
                </a:solidFill>
                <a:effectLst/>
                <a:uLnTx/>
                <a:uFillTx/>
                <a:latin typeface="Tahoma"/>
                <a:ea typeface="+mj-ea"/>
                <a:cs typeface="+mj-cs"/>
              </a:rPr>
              <a:t>Preprocessing </a:t>
            </a:r>
            <a:r>
              <a:rPr kumimoji="0" lang="en-US" sz="2400" b="1" i="0" u="none" strike="noStrike" kern="1200" cap="none" spc="0" normalizeH="0" baseline="0" noProof="0" dirty="0">
                <a:ln>
                  <a:noFill/>
                </a:ln>
                <a:solidFill>
                  <a:srgbClr val="FFFFFF"/>
                </a:solidFill>
                <a:effectLst/>
                <a:uLnTx/>
                <a:uFillTx/>
                <a:latin typeface="Tahoma"/>
                <a:ea typeface="+mj-ea"/>
                <a:cs typeface="+mj-cs"/>
              </a:rPr>
              <a:t>EEG to Reduce </a:t>
            </a:r>
            <a:r>
              <a:rPr kumimoji="0" lang="en-US" sz="2400" b="1" i="0" u="none" strike="noStrike" kern="1200" cap="none" spc="0" normalizeH="0" baseline="0" noProof="0" dirty="0" err="1">
                <a:ln>
                  <a:noFill/>
                </a:ln>
                <a:solidFill>
                  <a:srgbClr val="FFFFFF"/>
                </a:solidFill>
                <a:effectLst/>
                <a:uLnTx/>
                <a:uFillTx/>
                <a:latin typeface="Tahoma"/>
                <a:ea typeface="+mj-ea"/>
                <a:cs typeface="+mj-cs"/>
              </a:rPr>
              <a:t>CyS</a:t>
            </a:r>
            <a:endParaRPr kumimoji="0" lang="en-US" sz="2400" b="1" i="0" u="none" strike="noStrike" kern="1200" cap="none" spc="0" normalizeH="0" baseline="0" noProof="0" dirty="0">
              <a:ln>
                <a:noFill/>
              </a:ln>
              <a:solidFill>
                <a:srgbClr val="FFFFFF"/>
              </a:solidFill>
              <a:effectLst/>
              <a:uLnTx/>
              <a:uFillTx/>
              <a:latin typeface="Tahoma"/>
              <a:ea typeface="+mj-ea"/>
              <a:cs typeface="+mj-cs"/>
            </a:endParaRPr>
          </a:p>
        </p:txBody>
      </p:sp>
      <p:pic>
        <p:nvPicPr>
          <p:cNvPr id="11" name="Picture 10" descr="A black background with a black square&#10;&#10;AI-generated content may be incorrect.">
            <a:extLst>
              <a:ext uri="{FF2B5EF4-FFF2-40B4-BE49-F238E27FC236}">
                <a16:creationId xmlns:a16="http://schemas.microsoft.com/office/drawing/2014/main" id="{E9711761-A7E2-B440-8C19-C1234B33D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892" y="2283547"/>
            <a:ext cx="841718" cy="841718"/>
          </a:xfrm>
          <a:prstGeom prst="rect">
            <a:avLst/>
          </a:prstGeom>
        </p:spPr>
      </p:pic>
      <p:pic>
        <p:nvPicPr>
          <p:cNvPr id="17" name="Picture 16" descr="A black background with a black square&#10;&#10;AI-generated content may be incorrect.">
            <a:extLst>
              <a:ext uri="{FF2B5EF4-FFF2-40B4-BE49-F238E27FC236}">
                <a16:creationId xmlns:a16="http://schemas.microsoft.com/office/drawing/2014/main" id="{6B72CC25-EC9D-FE0A-F144-689C614F8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8476" y="2267101"/>
            <a:ext cx="774247" cy="774247"/>
          </a:xfrm>
          <a:prstGeom prst="rect">
            <a:avLst/>
          </a:prstGeom>
        </p:spPr>
      </p:pic>
      <p:sp>
        <p:nvSpPr>
          <p:cNvPr id="2" name="Content Placeholder 2">
            <a:extLst>
              <a:ext uri="{FF2B5EF4-FFF2-40B4-BE49-F238E27FC236}">
                <a16:creationId xmlns:a16="http://schemas.microsoft.com/office/drawing/2014/main" id="{38ED1159-9F3D-5BA2-EF30-984E99FDC2A7}"/>
              </a:ext>
            </a:extLst>
          </p:cNvPr>
          <p:cNvSpPr txBox="1">
            <a:spLocks/>
          </p:cNvSpPr>
          <p:nvPr/>
        </p:nvSpPr>
        <p:spPr>
          <a:xfrm>
            <a:off x="327171" y="5927396"/>
            <a:ext cx="10928351" cy="956553"/>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US" sz="1400" kern="0" dirty="0"/>
              <a:t>Rosanne, O., Benesch, D., </a:t>
            </a:r>
            <a:r>
              <a:rPr lang="en-US" sz="1400" kern="0" dirty="0" err="1"/>
              <a:t>Kratzig</a:t>
            </a:r>
            <a:r>
              <a:rPr lang="en-US" sz="1400" kern="0" dirty="0"/>
              <a:t>, G., Paré, S., Bolt, N., &amp; Falk, T. H. (2025). To pre-process or not to pre-process? On the role of EEG enhancement for cybersickness characterization and the importance of amplitude modulation features. </a:t>
            </a:r>
            <a:r>
              <a:rPr lang="en-US" sz="1400" i="1" kern="0" dirty="0"/>
              <a:t>Frontiers in Virtual Reality</a:t>
            </a:r>
            <a:r>
              <a:rPr lang="en-US" sz="1400" kern="0" dirty="0"/>
              <a:t>, </a:t>
            </a:r>
            <a:r>
              <a:rPr lang="en-US" sz="1400" i="1" kern="0" dirty="0"/>
              <a:t>6</a:t>
            </a:r>
            <a:r>
              <a:rPr lang="en-US" sz="1400" kern="0" dirty="0"/>
              <a:t>. </a:t>
            </a:r>
            <a:r>
              <a:rPr lang="en-US" sz="1400" kern="0" dirty="0">
                <a:hlinkClick r:id="rId5"/>
              </a:rPr>
              <a:t>https://doi.org/10.3389/frvir.2025.1468971</a:t>
            </a:r>
            <a:endParaRPr lang="en-US" kern="0" dirty="0"/>
          </a:p>
        </p:txBody>
      </p:sp>
      <p:pic>
        <p:nvPicPr>
          <p:cNvPr id="10" name="Picture 9" descr="A black background with a black square&#10;&#10;AI-generated content may be incorrect.">
            <a:extLst>
              <a:ext uri="{FF2B5EF4-FFF2-40B4-BE49-F238E27FC236}">
                <a16:creationId xmlns:a16="http://schemas.microsoft.com/office/drawing/2014/main" id="{1F3AF9BC-5D82-AB5E-0948-803645615A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8744" y="2341804"/>
            <a:ext cx="725204" cy="725204"/>
          </a:xfrm>
          <a:prstGeom prst="rect">
            <a:avLst/>
          </a:prstGeom>
        </p:spPr>
      </p:pic>
    </p:spTree>
    <p:extLst>
      <p:ext uri="{BB962C8B-B14F-4D97-AF65-F5344CB8AC3E}">
        <p14:creationId xmlns:p14="http://schemas.microsoft.com/office/powerpoint/2010/main" val="297744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500"/>
                            </p:stCondLst>
                            <p:childTnLst>
                              <p:par>
                                <p:cTn id="23" presetID="1" presetClass="entr" presetSubtype="0" fill="hold" grpId="0" nodeType="afterEffect">
                                  <p:stCondLst>
                                    <p:cond delay="50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par>
                          <p:cTn id="33" fill="hold">
                            <p:stCondLst>
                              <p:cond delay="500"/>
                            </p:stCondLst>
                            <p:childTnLst>
                              <p:par>
                                <p:cTn id="34" presetID="1" presetClass="entr" presetSubtype="0" fill="hold" grpId="0" nodeType="afterEffect">
                                  <p:stCondLst>
                                    <p:cond delay="50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 grpId="0" animBg="1"/>
      <p:bldP spid="6" grpId="0"/>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AD29F8-0DF0-9DAD-B728-80345BD90B55}"/>
              </a:ext>
            </a:extLst>
          </p:cNvPr>
          <p:cNvPicPr>
            <a:picLocks noChangeAspect="1"/>
          </p:cNvPicPr>
          <p:nvPr/>
        </p:nvPicPr>
        <p:blipFill>
          <a:blip r:embed="rId3"/>
          <a:srcRect l="33242" r="24305"/>
          <a:stretch>
            <a:fillRect/>
          </a:stretch>
        </p:blipFill>
        <p:spPr>
          <a:xfrm>
            <a:off x="0" y="214312"/>
            <a:ext cx="4876800" cy="6429375"/>
          </a:xfrm>
          <a:prstGeom prst="rect">
            <a:avLst/>
          </a:prstGeom>
        </p:spPr>
      </p:pic>
      <p:sp>
        <p:nvSpPr>
          <p:cNvPr id="2" name="TextBox 1">
            <a:extLst>
              <a:ext uri="{FF2B5EF4-FFF2-40B4-BE49-F238E27FC236}">
                <a16:creationId xmlns:a16="http://schemas.microsoft.com/office/drawing/2014/main" id="{5527144A-1385-733E-1A7A-F19A1A9323F2}"/>
              </a:ext>
            </a:extLst>
          </p:cNvPr>
          <p:cNvSpPr txBox="1"/>
          <p:nvPr/>
        </p:nvSpPr>
        <p:spPr>
          <a:xfrm>
            <a:off x="591671" y="3182428"/>
            <a:ext cx="3420931"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The End</a:t>
            </a:r>
          </a:p>
        </p:txBody>
      </p:sp>
      <p:sp>
        <p:nvSpPr>
          <p:cNvPr id="3" name="Title 1">
            <a:extLst>
              <a:ext uri="{FF2B5EF4-FFF2-40B4-BE49-F238E27FC236}">
                <a16:creationId xmlns:a16="http://schemas.microsoft.com/office/drawing/2014/main" id="{E9522F49-149D-078C-DE1B-41E840FDD8FC}"/>
              </a:ext>
            </a:extLst>
          </p:cNvPr>
          <p:cNvSpPr txBox="1">
            <a:spLocks/>
          </p:cNvSpPr>
          <p:nvPr/>
        </p:nvSpPr>
        <p:spPr>
          <a:xfrm>
            <a:off x="4769994" y="2547463"/>
            <a:ext cx="7069717" cy="81182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4F81BD"/>
                </a:solidFill>
                <a:effectLst/>
                <a:uLnTx/>
                <a:uFillTx/>
                <a:latin typeface="Calibri"/>
                <a:ea typeface="+mj-ea"/>
                <a:cs typeface="+mj-cs"/>
              </a:rPr>
              <a:t>Summary</a:t>
            </a:r>
            <a:endParaRPr kumimoji="0" lang="en-US" sz="4800" b="1" i="0" u="none" strike="noStrike" kern="1200" cap="none" spc="0" normalizeH="0" baseline="0" noProof="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385807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extLst>
    <p:ext uri="{6950BFC3-D8DA-4A85-94F7-54DA5524770B}">
      <p188:commentRel xmlns:p188="http://schemas.microsoft.com/office/powerpoint/2018/8/main" xmlns="" r:id="rId4"/>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E256519B-2406-4E84-B0B6-04606B13B6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922" r="20160"/>
          <a:stretch/>
        </p:blipFill>
        <p:spPr>
          <a:xfrm>
            <a:off x="-1" y="828989"/>
            <a:ext cx="3789020" cy="5603562"/>
          </a:xfrm>
          <a:prstGeom prst="rect">
            <a:avLst/>
          </a:prstGeom>
        </p:spPr>
      </p:pic>
      <p:sp>
        <p:nvSpPr>
          <p:cNvPr id="5" name="TextBox 4">
            <a:extLst>
              <a:ext uri="{FF2B5EF4-FFF2-40B4-BE49-F238E27FC236}">
                <a16:creationId xmlns:a16="http://schemas.microsoft.com/office/drawing/2014/main" id="{C8F66423-FA5E-4240-8B69-277251AFB1AC}"/>
              </a:ext>
            </a:extLst>
          </p:cNvPr>
          <p:cNvSpPr txBox="1"/>
          <p:nvPr/>
        </p:nvSpPr>
        <p:spPr>
          <a:xfrm>
            <a:off x="132384" y="3399937"/>
            <a:ext cx="3524249" cy="461665"/>
          </a:xfrm>
          <a:prstGeom prst="rect">
            <a:avLst/>
          </a:prstGeom>
          <a:solidFill>
            <a:srgbClr val="1F4E79">
              <a:alpha val="80000"/>
            </a:srgbClr>
          </a:solidFill>
        </p:spPr>
        <p:txBody>
          <a:bodyPr wrap="square" rtlCol="0" anchor="ctr" anchorCtr="0">
            <a:spAutoFit/>
          </a:bodyPr>
          <a:lstStyle/>
          <a:p>
            <a:pPr algn="ctr"/>
            <a:r>
              <a:rPr lang="en-US" sz="2400" b="1">
                <a:solidFill>
                  <a:schemeClr val="bg1"/>
                </a:solidFill>
                <a:latin typeface="Calibri"/>
                <a:ea typeface="Calibri"/>
                <a:cs typeface="Calibri"/>
              </a:rPr>
              <a:t>Take home message </a:t>
            </a:r>
          </a:p>
        </p:txBody>
      </p:sp>
      <p:sp>
        <p:nvSpPr>
          <p:cNvPr id="13" name="Title 1">
            <a:extLst>
              <a:ext uri="{FF2B5EF4-FFF2-40B4-BE49-F238E27FC236}">
                <a16:creationId xmlns:a16="http://schemas.microsoft.com/office/drawing/2014/main" id="{705D2F34-6C07-4396-98AA-1136D774F9BF}"/>
              </a:ext>
            </a:extLst>
          </p:cNvPr>
          <p:cNvSpPr txBox="1">
            <a:spLocks/>
          </p:cNvSpPr>
          <p:nvPr/>
        </p:nvSpPr>
        <p:spPr>
          <a:xfrm>
            <a:off x="4116895" y="955989"/>
            <a:ext cx="7611607" cy="37022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indent="0">
              <a:buNone/>
              <a:defRPr/>
            </a:pPr>
            <a:r>
              <a:rPr lang="en-US" sz="2600">
                <a:latin typeface="Calibri"/>
                <a:ea typeface="Calibri"/>
                <a:cs typeface="Calibri"/>
              </a:rPr>
              <a:t>Cybersickness is a </a:t>
            </a:r>
            <a:r>
              <a:rPr lang="en-US" sz="2600" b="1" i="1">
                <a:solidFill>
                  <a:srgbClr val="1F4E79"/>
                </a:solidFill>
                <a:latin typeface="Calibri"/>
                <a:ea typeface="Calibri"/>
                <a:cs typeface="Calibri"/>
              </a:rPr>
              <a:t>key limitation</a:t>
            </a:r>
            <a:r>
              <a:rPr lang="en-US" sz="2600" i="1">
                <a:latin typeface="Calibri"/>
                <a:ea typeface="Calibri"/>
                <a:cs typeface="Calibri"/>
              </a:rPr>
              <a:t> </a:t>
            </a:r>
            <a:r>
              <a:rPr lang="en-US" sz="2600">
                <a:latin typeface="Calibri"/>
                <a:ea typeface="Calibri"/>
                <a:cs typeface="Calibri"/>
              </a:rPr>
              <a:t>of modern technologies that needs to be addressed to allow the full potential of the technology to unfold</a:t>
            </a:r>
          </a:p>
          <a:p>
            <a:pPr marL="0" lvl="1" indent="0">
              <a:buNone/>
              <a:defRPr/>
            </a:pPr>
            <a:endParaRPr lang="en-US" sz="2600">
              <a:latin typeface="Calibri"/>
              <a:ea typeface="Calibri"/>
              <a:cs typeface="Calibri"/>
            </a:endParaRPr>
          </a:p>
          <a:p>
            <a:pPr marL="0" lvl="1" indent="0">
              <a:buNone/>
              <a:defRPr/>
            </a:pPr>
            <a:r>
              <a:rPr lang="en-US" sz="2600">
                <a:latin typeface="Calibri"/>
                <a:ea typeface="Calibri"/>
                <a:cs typeface="Calibri"/>
              </a:rPr>
              <a:t>Various factors affect the susceptibility to cybersickness, making accurate </a:t>
            </a:r>
            <a:r>
              <a:rPr lang="en-US" sz="2600" b="1" i="1">
                <a:solidFill>
                  <a:srgbClr val="1F4E79"/>
                </a:solidFill>
                <a:latin typeface="Calibri"/>
                <a:ea typeface="Calibri"/>
                <a:cs typeface="Calibri"/>
              </a:rPr>
              <a:t>predictions challenging</a:t>
            </a:r>
            <a:endParaRPr lang="en-US" sz="2600">
              <a:latin typeface="Calibri"/>
              <a:ea typeface="Calibri"/>
              <a:cs typeface="Calibri"/>
            </a:endParaRPr>
          </a:p>
          <a:p>
            <a:pPr marL="342900" lvl="1" indent="-342900">
              <a:buFontTx/>
              <a:buChar char="•"/>
              <a:defRPr/>
            </a:pPr>
            <a:endParaRPr lang="en-US" sz="2600" b="1">
              <a:latin typeface="Calibri"/>
              <a:ea typeface="Calibri"/>
              <a:cs typeface="Calibri"/>
            </a:endParaRPr>
          </a:p>
          <a:p>
            <a:pPr marL="0" lvl="1">
              <a:defRPr/>
            </a:pPr>
            <a:r>
              <a:rPr lang="en-US" sz="2600" b="1" i="1">
                <a:solidFill>
                  <a:srgbClr val="1F4E79"/>
                </a:solidFill>
                <a:latin typeface="Calibri"/>
                <a:ea typeface="Calibri"/>
                <a:cs typeface="Calibri"/>
              </a:rPr>
              <a:t>Objective measurements</a:t>
            </a:r>
            <a:r>
              <a:rPr lang="en-US" sz="2600" b="1" i="1">
                <a:latin typeface="Calibri"/>
                <a:ea typeface="Calibri"/>
                <a:cs typeface="Calibri"/>
              </a:rPr>
              <a:t> </a:t>
            </a:r>
            <a:r>
              <a:rPr lang="en-US" sz="2600">
                <a:latin typeface="Calibri"/>
                <a:ea typeface="Calibri"/>
                <a:cs typeface="Calibri"/>
              </a:rPr>
              <a:t>for cybersickness do not currently exist, self-report measures are currently the most useful</a:t>
            </a:r>
          </a:p>
          <a:p>
            <a:pPr marL="0" lvl="1" indent="0">
              <a:buNone/>
              <a:defRPr/>
            </a:pPr>
            <a:endParaRPr lang="en-US" sz="2600">
              <a:latin typeface="Calibri"/>
              <a:ea typeface="Calibri"/>
              <a:cs typeface="Calibri"/>
            </a:endParaRPr>
          </a:p>
          <a:p>
            <a:pPr marL="0" lvl="1" indent="0">
              <a:buNone/>
              <a:defRPr/>
            </a:pPr>
            <a:r>
              <a:rPr lang="en-US" sz="2600">
                <a:latin typeface="Calibri"/>
                <a:ea typeface="Calibri"/>
                <a:cs typeface="Calibri"/>
              </a:rPr>
              <a:t>Non-pharmacological treatments exist, but they </a:t>
            </a:r>
            <a:r>
              <a:rPr lang="en-US" sz="2600" b="1" i="1">
                <a:solidFill>
                  <a:srgbClr val="1F4E79"/>
                </a:solidFill>
                <a:latin typeface="Calibri"/>
                <a:ea typeface="Calibri"/>
                <a:cs typeface="Calibri"/>
              </a:rPr>
              <a:t>cannot fully prevent</a:t>
            </a:r>
            <a:r>
              <a:rPr lang="en-US" sz="2600" i="1">
                <a:latin typeface="Calibri"/>
                <a:ea typeface="Calibri"/>
                <a:cs typeface="Calibri"/>
              </a:rPr>
              <a:t> </a:t>
            </a:r>
            <a:r>
              <a:rPr lang="en-US" sz="2600">
                <a:latin typeface="Calibri"/>
                <a:ea typeface="Calibri"/>
                <a:cs typeface="Calibri"/>
              </a:rPr>
              <a:t>cybersickness</a:t>
            </a:r>
            <a:endParaRPr lang="en-US" sz="2600">
              <a:solidFill>
                <a:schemeClr val="bg1"/>
              </a:solidFill>
              <a:latin typeface="Calibri"/>
              <a:ea typeface="Calibri"/>
              <a:cs typeface="Calibri"/>
            </a:endParaRPr>
          </a:p>
        </p:txBody>
      </p:sp>
      <p:sp>
        <p:nvSpPr>
          <p:cNvPr id="7"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a:ea typeface="Calibri"/>
                <a:cs typeface="Calibri"/>
              </a:rPr>
              <a:t>Summary</a:t>
            </a:r>
          </a:p>
        </p:txBody>
      </p:sp>
    </p:spTree>
    <p:extLst>
      <p:ext uri="{BB962C8B-B14F-4D97-AF65-F5344CB8AC3E}">
        <p14:creationId xmlns:p14="http://schemas.microsoft.com/office/powerpoint/2010/main" val="122158892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E256519B-2406-4E84-B0B6-04606B13B6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22" r="20160"/>
          <a:stretch/>
        </p:blipFill>
        <p:spPr>
          <a:xfrm>
            <a:off x="-1" y="828989"/>
            <a:ext cx="3789020" cy="5603562"/>
          </a:xfrm>
          <a:prstGeom prst="rect">
            <a:avLst/>
          </a:prstGeom>
        </p:spPr>
      </p:pic>
      <p:sp>
        <p:nvSpPr>
          <p:cNvPr id="5" name="TextBox 4">
            <a:extLst>
              <a:ext uri="{FF2B5EF4-FFF2-40B4-BE49-F238E27FC236}">
                <a16:creationId xmlns:a16="http://schemas.microsoft.com/office/drawing/2014/main" id="{C8F66423-FA5E-4240-8B69-277251AFB1AC}"/>
              </a:ext>
            </a:extLst>
          </p:cNvPr>
          <p:cNvSpPr txBox="1"/>
          <p:nvPr/>
        </p:nvSpPr>
        <p:spPr>
          <a:xfrm>
            <a:off x="132384" y="3399937"/>
            <a:ext cx="3524249" cy="461665"/>
          </a:xfrm>
          <a:prstGeom prst="rect">
            <a:avLst/>
          </a:prstGeom>
          <a:solidFill>
            <a:srgbClr val="1F4E79">
              <a:alpha val="80000"/>
            </a:srgbClr>
          </a:solidFill>
        </p:spPr>
        <p:txBody>
          <a:bodyPr wrap="square" rtlCol="0" anchor="ctr" anchorCtr="0">
            <a:spAutoFit/>
          </a:bodyPr>
          <a:lstStyle/>
          <a:p>
            <a:pPr algn="ctr"/>
            <a:r>
              <a:rPr lang="en-US" sz="2400" b="1">
                <a:solidFill>
                  <a:schemeClr val="bg1"/>
                </a:solidFill>
              </a:rPr>
              <a:t>Take home message </a:t>
            </a:r>
          </a:p>
        </p:txBody>
      </p:sp>
      <p:sp>
        <p:nvSpPr>
          <p:cNvPr id="13" name="Title 1">
            <a:extLst>
              <a:ext uri="{FF2B5EF4-FFF2-40B4-BE49-F238E27FC236}">
                <a16:creationId xmlns:a16="http://schemas.microsoft.com/office/drawing/2014/main" id="{705D2F34-6C07-4396-98AA-1136D774F9BF}"/>
              </a:ext>
            </a:extLst>
          </p:cNvPr>
          <p:cNvSpPr txBox="1">
            <a:spLocks/>
          </p:cNvSpPr>
          <p:nvPr/>
        </p:nvSpPr>
        <p:spPr>
          <a:xfrm>
            <a:off x="4196651" y="956733"/>
            <a:ext cx="7849247" cy="517339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indent="0">
              <a:buNone/>
              <a:defRPr/>
            </a:pPr>
            <a:r>
              <a:rPr lang="en-US" sz="2800" b="1" i="1">
                <a:solidFill>
                  <a:srgbClr val="1F4E79"/>
                </a:solidFill>
                <a:latin typeface="Tahoma"/>
                <a:ea typeface="Tahoma"/>
                <a:cs typeface="Tahoma"/>
              </a:rPr>
              <a:t>Key recommendations</a:t>
            </a:r>
            <a:r>
              <a:rPr lang="en-US" sz="2800">
                <a:latin typeface="Tahoma"/>
                <a:ea typeface="Tahoma"/>
                <a:cs typeface="Tahoma"/>
              </a:rPr>
              <a:t> as related to points given</a:t>
            </a:r>
            <a:r>
              <a:rPr lang="en-US" sz="2000">
                <a:latin typeface="Tahoma"/>
                <a:ea typeface="Tahoma"/>
                <a:cs typeface="Tahoma"/>
              </a:rPr>
              <a:t>:</a:t>
            </a:r>
          </a:p>
          <a:p>
            <a:pPr marL="608965" lvl="1" indent="-457200">
              <a:spcBef>
                <a:spcPts val="1200"/>
              </a:spcBef>
              <a:buFont typeface="+mj-lt"/>
              <a:buAutoNum type="arabicPeriod"/>
              <a:defRPr/>
            </a:pPr>
            <a:r>
              <a:rPr lang="en-US" sz="2400">
                <a:latin typeface="Tahoma"/>
                <a:ea typeface="Tahoma"/>
                <a:cs typeface="Tahoma"/>
              </a:rPr>
              <a:t>Design your stimulus with regards to the training objective: Avoid unnecessary elements causing visual clutter/optical flow</a:t>
            </a:r>
          </a:p>
          <a:p>
            <a:pPr marL="1218550" lvl="2" indent="-457200">
              <a:spcBef>
                <a:spcPts val="600"/>
              </a:spcBef>
              <a:buFont typeface="+mj-lt"/>
              <a:buAutoNum type="alphaLcPeriod"/>
              <a:defRPr/>
            </a:pPr>
            <a:r>
              <a:rPr lang="en-US" sz="2400">
                <a:latin typeface="Tahoma"/>
                <a:ea typeface="Tahoma"/>
                <a:cs typeface="Tahoma"/>
              </a:rPr>
              <a:t>Minimize excessive or abrupt visual motion.</a:t>
            </a:r>
            <a:r>
              <a:rPr lang="en-US" sz="2400" b="1">
                <a:latin typeface="Tahoma"/>
                <a:ea typeface="Tahoma"/>
                <a:cs typeface="Tahoma"/>
              </a:rPr>
              <a:t> </a:t>
            </a:r>
            <a:r>
              <a:rPr lang="en-US" sz="2400">
                <a:latin typeface="Tahoma"/>
                <a:ea typeface="Tahoma"/>
                <a:cs typeface="Tahoma"/>
              </a:rPr>
              <a:t>No motion is better than bad motion!</a:t>
            </a:r>
          </a:p>
          <a:p>
            <a:pPr marL="1218550" lvl="2" indent="-457200">
              <a:spcBef>
                <a:spcPts val="600"/>
              </a:spcBef>
              <a:buFont typeface="+mj-lt"/>
              <a:buAutoNum type="alphaLcPeriod"/>
              <a:defRPr/>
            </a:pPr>
            <a:r>
              <a:rPr lang="en-US" sz="2400">
                <a:latin typeface="Tahoma"/>
                <a:ea typeface="Tahoma"/>
                <a:cs typeface="Tahoma"/>
              </a:rPr>
              <a:t>Provide a multisensory simulation (vision, hearing, touch, vestibular, physical motion, etc.) only as necessary to meet training objectives</a:t>
            </a:r>
          </a:p>
          <a:p>
            <a:pPr marL="1218550" lvl="2" indent="-457200">
              <a:spcBef>
                <a:spcPts val="600"/>
              </a:spcBef>
              <a:buFont typeface="+mj-lt"/>
              <a:buAutoNum type="alphaLcPeriod"/>
              <a:defRPr/>
            </a:pPr>
            <a:r>
              <a:rPr lang="en-US" sz="2400">
                <a:latin typeface="Tahoma"/>
                <a:ea typeface="Tahoma"/>
                <a:cs typeface="Tahoma"/>
              </a:rPr>
              <a:t>Test early to determine and correct </a:t>
            </a:r>
            <a:r>
              <a:rPr lang="en-US" sz="2400" err="1">
                <a:latin typeface="Tahoma"/>
                <a:ea typeface="Tahoma"/>
                <a:cs typeface="Tahoma"/>
              </a:rPr>
              <a:t>CyS</a:t>
            </a:r>
            <a:r>
              <a:rPr lang="en-US" sz="2400">
                <a:latin typeface="Tahoma"/>
                <a:ea typeface="Tahoma"/>
                <a:cs typeface="Tahoma"/>
              </a:rPr>
              <a:t> issues</a:t>
            </a:r>
          </a:p>
        </p:txBody>
      </p:sp>
      <p:sp>
        <p:nvSpPr>
          <p:cNvPr id="7"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Summary</a:t>
            </a:r>
          </a:p>
        </p:txBody>
      </p:sp>
    </p:spTree>
    <p:extLst>
      <p:ext uri="{BB962C8B-B14F-4D97-AF65-F5344CB8AC3E}">
        <p14:creationId xmlns:p14="http://schemas.microsoft.com/office/powerpoint/2010/main" val="1265517112"/>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974A3-752D-708D-77DB-E15CC315B5F2}"/>
            </a:ext>
          </a:extLst>
        </p:cNvPr>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FBD7579A-3E97-D187-8B34-814AF6183C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22" r="20160"/>
          <a:stretch/>
        </p:blipFill>
        <p:spPr>
          <a:xfrm>
            <a:off x="-1" y="828989"/>
            <a:ext cx="3789020" cy="5603562"/>
          </a:xfrm>
          <a:prstGeom prst="rect">
            <a:avLst/>
          </a:prstGeom>
        </p:spPr>
      </p:pic>
      <p:sp>
        <p:nvSpPr>
          <p:cNvPr id="5" name="TextBox 4">
            <a:extLst>
              <a:ext uri="{FF2B5EF4-FFF2-40B4-BE49-F238E27FC236}">
                <a16:creationId xmlns:a16="http://schemas.microsoft.com/office/drawing/2014/main" id="{DAF91C4B-C15E-2F51-5E51-5C7ABA25D935}"/>
              </a:ext>
            </a:extLst>
          </p:cNvPr>
          <p:cNvSpPr txBox="1"/>
          <p:nvPr/>
        </p:nvSpPr>
        <p:spPr>
          <a:xfrm>
            <a:off x="132384" y="3399937"/>
            <a:ext cx="3524249" cy="461665"/>
          </a:xfrm>
          <a:prstGeom prst="rect">
            <a:avLst/>
          </a:prstGeom>
          <a:solidFill>
            <a:srgbClr val="1F4E79">
              <a:alpha val="80000"/>
            </a:srgbClr>
          </a:solidFill>
        </p:spPr>
        <p:txBody>
          <a:bodyPr wrap="square" rtlCol="0" anchor="ctr" anchorCtr="0">
            <a:spAutoFit/>
          </a:bodyPr>
          <a:lstStyle/>
          <a:p>
            <a:pPr algn="ctr"/>
            <a:r>
              <a:rPr lang="en-US" sz="2400" b="1">
                <a:solidFill>
                  <a:schemeClr val="bg1"/>
                </a:solidFill>
              </a:rPr>
              <a:t>Take home message </a:t>
            </a:r>
          </a:p>
        </p:txBody>
      </p:sp>
      <p:sp>
        <p:nvSpPr>
          <p:cNvPr id="13" name="Title 1">
            <a:extLst>
              <a:ext uri="{FF2B5EF4-FFF2-40B4-BE49-F238E27FC236}">
                <a16:creationId xmlns:a16="http://schemas.microsoft.com/office/drawing/2014/main" id="{28E36E79-827D-B358-7B7B-DBDC0E673613}"/>
              </a:ext>
            </a:extLst>
          </p:cNvPr>
          <p:cNvSpPr txBox="1">
            <a:spLocks/>
          </p:cNvSpPr>
          <p:nvPr/>
        </p:nvSpPr>
        <p:spPr>
          <a:xfrm>
            <a:off x="4196651" y="956733"/>
            <a:ext cx="7849247" cy="517339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indent="0">
              <a:buNone/>
              <a:defRPr/>
            </a:pPr>
            <a:r>
              <a:rPr lang="en-US" sz="2800" b="1" i="1">
                <a:solidFill>
                  <a:srgbClr val="1F4E79"/>
                </a:solidFill>
                <a:latin typeface="Tahoma"/>
                <a:ea typeface="Tahoma"/>
                <a:cs typeface="Tahoma"/>
              </a:rPr>
              <a:t>Key recommendations</a:t>
            </a:r>
            <a:r>
              <a:rPr lang="en-US" sz="2800">
                <a:latin typeface="Tahoma"/>
                <a:ea typeface="Tahoma"/>
                <a:cs typeface="Tahoma"/>
              </a:rPr>
              <a:t> as related to points given</a:t>
            </a:r>
            <a:r>
              <a:rPr lang="en-US" sz="2000">
                <a:latin typeface="Tahoma"/>
                <a:ea typeface="Tahoma"/>
                <a:cs typeface="Tahoma"/>
              </a:rPr>
              <a:t>:</a:t>
            </a:r>
          </a:p>
          <a:p>
            <a:pPr marL="0" lvl="1" indent="0">
              <a:buNone/>
              <a:defRPr/>
            </a:pPr>
            <a:endParaRPr lang="en-US" sz="2000"/>
          </a:p>
          <a:p>
            <a:pPr marL="608965" lvl="1" indent="-457200">
              <a:spcBef>
                <a:spcPts val="1200"/>
              </a:spcBef>
              <a:buFont typeface="+mj-lt"/>
              <a:buAutoNum type="arabicPeriod" startAt="2"/>
              <a:defRPr/>
            </a:pPr>
            <a:r>
              <a:rPr lang="en-US" sz="2400">
                <a:latin typeface="Tahoma"/>
                <a:ea typeface="Tahoma"/>
                <a:cs typeface="Tahoma"/>
              </a:rPr>
              <a:t>Use questionnaires to assess susceptibility of trainees to </a:t>
            </a:r>
            <a:r>
              <a:rPr lang="en-US" sz="2400" err="1">
                <a:latin typeface="Tahoma"/>
                <a:ea typeface="Tahoma"/>
                <a:cs typeface="Tahoma"/>
              </a:rPr>
              <a:t>CyS</a:t>
            </a:r>
            <a:r>
              <a:rPr lang="en-US" sz="2400">
                <a:latin typeface="Tahoma"/>
                <a:ea typeface="Tahoma"/>
                <a:cs typeface="Tahoma"/>
              </a:rPr>
              <a:t> and act accordingly</a:t>
            </a:r>
          </a:p>
          <a:p>
            <a:pPr marL="608965" lvl="1" indent="-457200">
              <a:spcBef>
                <a:spcPts val="1200"/>
              </a:spcBef>
              <a:buFont typeface="+mj-lt"/>
              <a:buAutoNum type="arabicPeriod" startAt="2"/>
              <a:defRPr/>
            </a:pPr>
            <a:r>
              <a:rPr lang="en-US" sz="2400">
                <a:latin typeface="Tahoma"/>
                <a:ea typeface="Tahoma"/>
                <a:cs typeface="Tahoma"/>
              </a:rPr>
              <a:t>Let users slowly familiarize themselves with the VE </a:t>
            </a:r>
          </a:p>
          <a:p>
            <a:pPr marL="608965" lvl="1" indent="-457200">
              <a:spcBef>
                <a:spcPts val="1200"/>
              </a:spcBef>
              <a:buFont typeface="+mj-lt"/>
              <a:buAutoNum type="arabicPeriod" startAt="2"/>
              <a:defRPr/>
            </a:pPr>
            <a:r>
              <a:rPr lang="en-US" sz="2400">
                <a:latin typeface="Tahoma"/>
                <a:ea typeface="Tahoma"/>
                <a:cs typeface="Tahoma"/>
              </a:rPr>
              <a:t>Provide a comfortable environment for the user (airflow, water, etc.)</a:t>
            </a:r>
          </a:p>
        </p:txBody>
      </p:sp>
      <p:sp>
        <p:nvSpPr>
          <p:cNvPr id="7" name="Title 1">
            <a:extLst>
              <a:ext uri="{FF2B5EF4-FFF2-40B4-BE49-F238E27FC236}">
                <a16:creationId xmlns:a16="http://schemas.microsoft.com/office/drawing/2014/main" id="{DBC0A1B4-D659-0B36-18FC-10B7A894C135}"/>
              </a:ext>
            </a:extLst>
          </p:cNvPr>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Summary</a:t>
            </a:r>
          </a:p>
        </p:txBody>
      </p:sp>
    </p:spTree>
    <p:extLst>
      <p:ext uri="{BB962C8B-B14F-4D97-AF65-F5344CB8AC3E}">
        <p14:creationId xmlns:p14="http://schemas.microsoft.com/office/powerpoint/2010/main" val="355569049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latin typeface="Calibri" panose="020F0502020204030204" pitchFamily="34" charset="0"/>
                <a:cs typeface="Calibri" panose="020F0502020204030204" pitchFamily="34" charset="0"/>
              </a:rPr>
              <a:t>Let’s look at some stats...</a:t>
            </a:r>
          </a:p>
        </p:txBody>
      </p:sp>
      <p:pic>
        <p:nvPicPr>
          <p:cNvPr id="7" name="Content Placeholder 6">
            <a:extLst>
              <a:ext uri="{FF2B5EF4-FFF2-40B4-BE49-F238E27FC236}">
                <a16:creationId xmlns:a16="http://schemas.microsoft.com/office/drawing/2014/main" id="{E77772B3-B45B-4E33-A69B-8A5B2B5E1F9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p:blipFill>
        <p:spPr>
          <a:xfrm>
            <a:off x="-1" y="822960"/>
            <a:ext cx="3700889" cy="5560364"/>
          </a:xfrm>
        </p:spPr>
      </p:pic>
      <p:sp>
        <p:nvSpPr>
          <p:cNvPr id="21" name="Content Placeholder 2">
            <a:extLst>
              <a:ext uri="{FF2B5EF4-FFF2-40B4-BE49-F238E27FC236}">
                <a16:creationId xmlns:a16="http://schemas.microsoft.com/office/drawing/2014/main" id="{D5E09430-3888-438C-99F1-915101B2C96F}"/>
              </a:ext>
            </a:extLst>
          </p:cNvPr>
          <p:cNvSpPr>
            <a:spLocks noGrp="1"/>
          </p:cNvSpPr>
          <p:nvPr/>
        </p:nvSpPr>
        <p:spPr bwMode="auto">
          <a:xfrm>
            <a:off x="4430179" y="1542871"/>
            <a:ext cx="6140449" cy="225402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lr>
                <a:srgbClr val="C6B46A"/>
              </a:buClr>
              <a:buChar char="•"/>
              <a:defRPr sz="3200">
                <a:solidFill>
                  <a:srgbClr val="2A6EBB"/>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1" fontAlgn="base" hangingPunct="1">
              <a:spcBef>
                <a:spcPct val="20000"/>
              </a:spcBef>
              <a:spcAft>
                <a:spcPct val="0"/>
              </a:spcAft>
              <a:buClr>
                <a:srgbClr val="C6B46A"/>
              </a:buClr>
              <a:buChar char="–"/>
              <a:defRPr sz="2800">
                <a:solidFill>
                  <a:srgbClr val="2A6EBB"/>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Clr>
                <a:srgbClr val="C6B46A"/>
              </a:buClr>
              <a:buChar char="•"/>
              <a:defRPr sz="2400">
                <a:solidFill>
                  <a:srgbClr val="2A6EBB"/>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rtl="0" eaLnBrk="1" fontAlgn="base" hangingPunct="1">
              <a:spcBef>
                <a:spcPct val="20000"/>
              </a:spcBef>
              <a:spcAft>
                <a:spcPct val="0"/>
              </a:spcAft>
              <a:buClr>
                <a:srgbClr val="C6B46A"/>
              </a:buClr>
              <a:buChar char="»"/>
              <a:defRPr sz="2000">
                <a:solidFill>
                  <a:srgbClr val="2A6EBB"/>
                </a:solidFill>
                <a:latin typeface="+mn-lt"/>
                <a:ea typeface="+mn-ea"/>
              </a:defRPr>
            </a:lvl6pPr>
            <a:lvl7pPr marL="2971800" indent="-228600" algn="l" rtl="0" eaLnBrk="1" fontAlgn="base" hangingPunct="1">
              <a:spcBef>
                <a:spcPct val="20000"/>
              </a:spcBef>
              <a:spcAft>
                <a:spcPct val="0"/>
              </a:spcAft>
              <a:buClr>
                <a:srgbClr val="C6B46A"/>
              </a:buClr>
              <a:buChar char="»"/>
              <a:defRPr sz="2000">
                <a:solidFill>
                  <a:srgbClr val="2A6EBB"/>
                </a:solidFill>
                <a:latin typeface="+mn-lt"/>
                <a:ea typeface="+mn-ea"/>
              </a:defRPr>
            </a:lvl7pPr>
            <a:lvl8pPr marL="3429000" indent="-228600" algn="l" rtl="0" eaLnBrk="1" fontAlgn="base" hangingPunct="1">
              <a:spcBef>
                <a:spcPct val="20000"/>
              </a:spcBef>
              <a:spcAft>
                <a:spcPct val="0"/>
              </a:spcAft>
              <a:buClr>
                <a:srgbClr val="C6B46A"/>
              </a:buClr>
              <a:buChar char="»"/>
              <a:defRPr sz="2000">
                <a:solidFill>
                  <a:srgbClr val="2A6EBB"/>
                </a:solidFill>
                <a:latin typeface="+mn-lt"/>
                <a:ea typeface="+mn-ea"/>
              </a:defRPr>
            </a:lvl8pPr>
            <a:lvl9pPr marL="3886200" indent="-228600" algn="l" rtl="0" eaLnBrk="1" fontAlgn="base" hangingPunct="1">
              <a:spcBef>
                <a:spcPct val="20000"/>
              </a:spcBef>
              <a:spcAft>
                <a:spcPct val="0"/>
              </a:spcAft>
              <a:buClr>
                <a:srgbClr val="C6B46A"/>
              </a:buClr>
              <a:buChar char="»"/>
              <a:defRPr sz="2000">
                <a:solidFill>
                  <a:srgbClr val="2A6EBB"/>
                </a:solidFill>
                <a:latin typeface="+mn-lt"/>
                <a:ea typeface="+mn-ea"/>
              </a:defRPr>
            </a:lvl9pPr>
          </a:lstStyle>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a:ln>
                  <a:noFill/>
                </a:ln>
                <a:solidFill>
                  <a:srgbClr val="4472C4"/>
                </a:solidFill>
                <a:effectLst/>
                <a:uLnTx/>
                <a:uFillTx/>
                <a:latin typeface="Calibri"/>
                <a:ea typeface="Calibri"/>
                <a:cs typeface="Calibri"/>
              </a:rPr>
              <a:t>1 </a:t>
            </a:r>
            <a:endParaRPr kumimoji="0" lang="en-US" sz="3200" b="0" i="0" u="none" strike="noStrike" kern="0" cap="none" spc="0" normalizeH="0" baseline="0" noProof="0">
              <a:ln>
                <a:noFill/>
              </a:ln>
              <a:solidFill>
                <a:srgbClr val="4472C4"/>
              </a:solidFill>
              <a:effectLst/>
              <a:uLnTx/>
              <a:uFillTx/>
              <a:latin typeface="Calibri"/>
              <a:ea typeface="Calibri"/>
              <a:cs typeface="Calibri"/>
            </a:endParaRP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a:ln>
                  <a:noFill/>
                </a:ln>
                <a:solidFill>
                  <a:srgbClr val="4472C4"/>
                </a:solidFill>
                <a:effectLst/>
                <a:uLnTx/>
                <a:uFillTx/>
                <a:latin typeface="Calibri"/>
                <a:ea typeface="Calibri"/>
                <a:cs typeface="Calibri"/>
              </a:rPr>
              <a:t>15</a:t>
            </a:r>
            <a:endParaRPr kumimoji="0" lang="en-US" sz="3200" b="0" i="0" u="none" strike="noStrike" kern="0" cap="none" spc="0" normalizeH="0" baseline="0" noProof="0">
              <a:ln>
                <a:noFill/>
              </a:ln>
              <a:solidFill>
                <a:srgbClr val="4472C4"/>
              </a:solidFill>
              <a:effectLst/>
              <a:uLnTx/>
              <a:uFillTx/>
              <a:latin typeface="Calibri"/>
              <a:ea typeface="Calibri"/>
              <a:cs typeface="Calibri"/>
            </a:endParaRP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lang="en-US" sz="2400" kern="0">
                <a:solidFill>
                  <a:srgbClr val="4472C4"/>
                </a:solidFill>
                <a:latin typeface="Calibri"/>
                <a:ea typeface="Calibri"/>
                <a:cs typeface="Calibri"/>
              </a:rPr>
              <a:t>31</a:t>
            </a:r>
            <a:endParaRPr lang="en-US" sz="2400" b="0" i="0" u="none" strike="noStrike" kern="0" cap="none" spc="0" normalizeH="0" baseline="0" noProof="0">
              <a:ln>
                <a:noFill/>
              </a:ln>
              <a:solidFill>
                <a:srgbClr val="4472C4"/>
              </a:solidFill>
              <a:effectLst/>
              <a:uLnTx/>
              <a:uFillTx/>
              <a:latin typeface="Calibri"/>
              <a:ea typeface="Calibri"/>
              <a:cs typeface="Calibri"/>
            </a:endParaRP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a:ln>
                  <a:noFill/>
                </a:ln>
                <a:solidFill>
                  <a:srgbClr val="4472C4"/>
                </a:solidFill>
                <a:effectLst/>
                <a:uLnTx/>
                <a:uFillTx/>
                <a:latin typeface="Calibri"/>
                <a:ea typeface="Calibri"/>
                <a:cs typeface="Calibri"/>
              </a:rPr>
              <a:t>15,000 </a:t>
            </a:r>
            <a:endParaRPr lang="en-US" sz="2400" b="0" i="0" u="none" strike="noStrike" kern="0" cap="none" spc="0" normalizeH="0" baseline="0" noProof="0">
              <a:ln>
                <a:noFill/>
              </a:ln>
              <a:solidFill>
                <a:srgbClr val="4472C4"/>
              </a:solidFill>
              <a:effectLst/>
              <a:uLnTx/>
              <a:uFillTx/>
              <a:latin typeface="Calibri"/>
              <a:ea typeface="Calibri"/>
              <a:cs typeface="Calibri"/>
            </a:endParaRP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a:ln>
                  <a:noFill/>
                </a:ln>
                <a:solidFill>
                  <a:srgbClr val="4472C4"/>
                </a:solidFill>
                <a:effectLst/>
                <a:uLnTx/>
                <a:uFillTx/>
                <a:latin typeface="Calibri"/>
                <a:ea typeface="Calibri"/>
                <a:cs typeface="Calibri"/>
              </a:rPr>
              <a:t>364,000 </a:t>
            </a:r>
            <a:endParaRPr lang="en-US" sz="2400" b="0" i="0" u="none" strike="noStrike" kern="0" cap="none" spc="0" normalizeH="0" baseline="0" noProof="0">
              <a:ln>
                <a:noFill/>
              </a:ln>
              <a:solidFill>
                <a:srgbClr val="4472C4"/>
              </a:solidFill>
              <a:effectLst/>
              <a:uLnTx/>
              <a:uFillTx/>
              <a:latin typeface="Calibri"/>
              <a:ea typeface="Calibri"/>
              <a:cs typeface="Calibri"/>
            </a:endParaRP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a:ln>
                  <a:noFill/>
                </a:ln>
                <a:solidFill>
                  <a:srgbClr val="4472C4"/>
                </a:solidFill>
                <a:effectLst/>
                <a:uLnTx/>
                <a:uFillTx/>
                <a:latin typeface="Calibri"/>
                <a:ea typeface="Calibri"/>
                <a:cs typeface="Calibri"/>
              </a:rPr>
              <a:t>9,600,000 </a:t>
            </a:r>
            <a:endParaRPr lang="en-US" sz="2400" b="0" i="0" u="none" strike="noStrike" kern="0" cap="none" spc="0" normalizeH="0" baseline="0" noProof="0">
              <a:ln>
                <a:noFill/>
              </a:ln>
              <a:solidFill>
                <a:srgbClr val="4472C4"/>
              </a:solidFill>
              <a:effectLst/>
              <a:uLnTx/>
              <a:uFillTx/>
              <a:latin typeface="Calibri"/>
              <a:ea typeface="Calibri"/>
              <a:cs typeface="Calibri"/>
            </a:endParaRP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sz="2400" b="0" i="0" u="none" strike="noStrike" kern="0" cap="none" spc="0" normalizeH="0" baseline="0" noProof="0">
                <a:ln>
                  <a:noFill/>
                </a:ln>
                <a:solidFill>
                  <a:srgbClr val="4472C4"/>
                </a:solidFill>
                <a:effectLst/>
                <a:uLnTx/>
                <a:uFillTx/>
                <a:latin typeface="Calibri"/>
                <a:ea typeface="Calibri"/>
                <a:cs typeface="Calibri"/>
              </a:rPr>
              <a:t>171,000,000</a:t>
            </a:r>
            <a:endParaRPr lang="en-US" sz="2400" b="0" i="0" u="none" strike="noStrike" kern="0" cap="none" spc="0" normalizeH="0" baseline="0" noProof="0">
              <a:ln>
                <a:noFill/>
              </a:ln>
              <a:solidFill>
                <a:srgbClr val="4472C4"/>
              </a:solidFill>
              <a:effectLst/>
              <a:uLnTx/>
              <a:uFillTx/>
              <a:latin typeface="Calibri"/>
              <a:ea typeface="Calibri"/>
              <a:cs typeface="Calibri"/>
            </a:endParaRP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lang="en-US" sz="2400" kern="0">
                <a:solidFill>
                  <a:srgbClr val="4472C4"/>
                </a:solidFill>
                <a:latin typeface="Calibri"/>
                <a:ea typeface="Calibri"/>
                <a:cs typeface="Calibri"/>
              </a:rPr>
              <a:t>105</a:t>
            </a:r>
            <a:r>
              <a:rPr kumimoji="0" lang="en-US" sz="2400" b="0" i="0" u="none" strike="noStrike" kern="0" cap="none" spc="0" normalizeH="0" baseline="0" noProof="0">
                <a:ln>
                  <a:noFill/>
                </a:ln>
                <a:solidFill>
                  <a:srgbClr val="4472C4"/>
                </a:solidFill>
                <a:effectLst/>
                <a:uLnTx/>
                <a:uFillTx/>
                <a:latin typeface="Calibri"/>
                <a:ea typeface="Calibri"/>
                <a:cs typeface="Calibri"/>
              </a:rPr>
              <a:t>,890,000,000</a:t>
            </a:r>
            <a:endParaRPr lang="en-US" sz="2400" b="0" i="0" u="none" strike="noStrike" kern="0" cap="none" spc="0" normalizeH="0" baseline="0" noProof="0">
              <a:ln>
                <a:noFill/>
              </a:ln>
              <a:solidFill>
                <a:srgbClr val="4472C4"/>
              </a:solidFill>
              <a:effectLst/>
              <a:uLnTx/>
              <a:uFillTx/>
              <a:latin typeface="Calibri"/>
              <a:ea typeface="Calibri"/>
              <a:cs typeface="Calibri"/>
            </a:endParaRPr>
          </a:p>
          <a:p>
            <a:pPr marL="0" marR="0" lvl="0" indent="-228600" algn="l" defTabSz="914400" rtl="0" eaLnBrk="1" fontAlgn="base" latinLnBrk="0" hangingPunct="1">
              <a:lnSpc>
                <a:spcPct val="90000"/>
              </a:lnSpc>
              <a:spcBef>
                <a:spcPct val="20000"/>
              </a:spcBef>
              <a:spcAft>
                <a:spcPct val="0"/>
              </a:spcAft>
              <a:buClr>
                <a:srgbClr val="C6B46A"/>
              </a:buClr>
              <a:buSzTx/>
              <a:buFont typeface="Arial" panose="020B0604020202020204" pitchFamily="34" charset="0"/>
              <a:buChar char="•"/>
              <a:tabLst/>
              <a:defRPr/>
            </a:pPr>
            <a:endParaRPr kumimoji="0" lang="en-US" sz="2400" b="1" i="0" u="none" strike="noStrike" kern="0" cap="none" spc="0" normalizeH="0" baseline="0" noProof="0">
              <a:ln>
                <a:noFill/>
              </a:ln>
              <a:solidFill>
                <a:srgbClr val="4472C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90000"/>
              </a:lnSpc>
              <a:spcBef>
                <a:spcPct val="20000"/>
              </a:spcBef>
              <a:spcAft>
                <a:spcPct val="0"/>
              </a:spcAft>
              <a:buClr>
                <a:srgbClr val="C6B46A"/>
              </a:buClr>
              <a:buSzTx/>
              <a:buFontTx/>
              <a:buNone/>
              <a:tabLst/>
              <a:defRPr/>
            </a:pPr>
            <a:r>
              <a:rPr kumimoji="0" lang="en-US" b="1" i="0" u="none" strike="noStrike" kern="0" cap="none" spc="0" normalizeH="0" baseline="0" noProof="0">
                <a:ln>
                  <a:noFill/>
                </a:ln>
                <a:solidFill>
                  <a:srgbClr val="4472C4"/>
                </a:solidFill>
                <a:effectLst/>
                <a:uLnTx/>
                <a:uFillTx/>
                <a:latin typeface="Calibri"/>
                <a:ea typeface="Calibri"/>
                <a:cs typeface="Calibri"/>
              </a:rPr>
              <a:t>1,710,000</a:t>
            </a:r>
            <a:endParaRPr lang="en-US" b="0" i="0" u="none" strike="noStrike" kern="0" cap="none" spc="0" normalizeH="0" baseline="0" noProof="0">
              <a:ln>
                <a:noFill/>
              </a:ln>
              <a:solidFill>
                <a:srgbClr val="4472C4"/>
              </a:solidFill>
              <a:effectLst/>
              <a:uLnTx/>
              <a:uFillTx/>
              <a:latin typeface="Calibri"/>
              <a:ea typeface="Calibri"/>
              <a:cs typeface="Calibri"/>
            </a:endParaRPr>
          </a:p>
        </p:txBody>
      </p:sp>
      <p:sp>
        <p:nvSpPr>
          <p:cNvPr id="22" name="TextBox 21">
            <a:extLst>
              <a:ext uri="{FF2B5EF4-FFF2-40B4-BE49-F238E27FC236}">
                <a16:creationId xmlns:a16="http://schemas.microsoft.com/office/drawing/2014/main" id="{BFCE4553-750D-4A6E-9D6F-AC37D9A51D96}"/>
              </a:ext>
            </a:extLst>
          </p:cNvPr>
          <p:cNvSpPr txBox="1"/>
          <p:nvPr/>
        </p:nvSpPr>
        <p:spPr>
          <a:xfrm>
            <a:off x="4694288" y="1542871"/>
            <a:ext cx="7212789"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effectLst/>
                <a:uLnTx/>
                <a:uFillTx/>
                <a:latin typeface="Calibri" panose="020F0502020204030204" pitchFamily="34" charset="0"/>
                <a:cs typeface="Calibri" panose="020F0502020204030204" pitchFamily="34" charset="0"/>
              </a:rPr>
              <a:t>–  % of people experiencing motion sickness in VEs</a:t>
            </a:r>
          </a:p>
        </p:txBody>
      </p:sp>
      <p:sp>
        <p:nvSpPr>
          <p:cNvPr id="23" name="TextBox 22">
            <a:extLst>
              <a:ext uri="{FF2B5EF4-FFF2-40B4-BE49-F238E27FC236}">
                <a16:creationId xmlns:a16="http://schemas.microsoft.com/office/drawing/2014/main" id="{569D0AF9-6FF3-47C3-B19A-492BC13BE9E2}"/>
              </a:ext>
            </a:extLst>
          </p:cNvPr>
          <p:cNvSpPr txBox="1"/>
          <p:nvPr/>
        </p:nvSpPr>
        <p:spPr>
          <a:xfrm>
            <a:off x="4847729" y="1946080"/>
            <a:ext cx="6566648"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effectLst/>
                <a:uLnTx/>
                <a:uFillTx/>
                <a:latin typeface="Calibri" panose="020F0502020204030204" pitchFamily="34" charset="0"/>
                <a:cs typeface="Calibri" panose="020F0502020204030204" pitchFamily="34" charset="0"/>
              </a:rPr>
              <a:t>– number of minutes until Oculus Rift V2 sold out</a:t>
            </a:r>
          </a:p>
        </p:txBody>
      </p:sp>
      <p:sp>
        <p:nvSpPr>
          <p:cNvPr id="24" name="TextBox 23">
            <a:extLst>
              <a:ext uri="{FF2B5EF4-FFF2-40B4-BE49-F238E27FC236}">
                <a16:creationId xmlns:a16="http://schemas.microsoft.com/office/drawing/2014/main" id="{FB2FBB71-AE9C-421B-B5D4-0272F4402ECE}"/>
              </a:ext>
            </a:extLst>
          </p:cNvPr>
          <p:cNvSpPr txBox="1"/>
          <p:nvPr/>
        </p:nvSpPr>
        <p:spPr>
          <a:xfrm>
            <a:off x="4847729" y="2336372"/>
            <a:ext cx="635149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kumimoji="0" lang="en-US" sz="2000" i="0" u="none" strike="noStrike" kern="1200" cap="none" spc="0" normalizeH="0" baseline="0" noProof="0">
                <a:ln>
                  <a:noFill/>
                </a:ln>
                <a:effectLst/>
                <a:uLnTx/>
                <a:uFillTx/>
                <a:latin typeface="Calibri"/>
                <a:ea typeface="Calibri"/>
                <a:cs typeface="Calibri"/>
              </a:rPr>
              <a:t>– % of users who use </a:t>
            </a:r>
            <a:r>
              <a:rPr lang="en-US" sz="2000">
                <a:latin typeface="Calibri"/>
                <a:ea typeface="Calibri"/>
                <a:cs typeface="Calibri"/>
              </a:rPr>
              <a:t>Virtual Reality </a:t>
            </a:r>
            <a:r>
              <a:rPr kumimoji="0" lang="en-US" sz="2000" i="0" u="none" strike="noStrike" kern="1200" cap="none" spc="0" normalizeH="0" baseline="0" noProof="0">
                <a:ln>
                  <a:noFill/>
                </a:ln>
                <a:effectLst/>
                <a:uLnTx/>
                <a:uFillTx/>
                <a:latin typeface="Calibri"/>
                <a:ea typeface="Calibri"/>
                <a:cs typeface="Calibri"/>
              </a:rPr>
              <a:t>at least once a month</a:t>
            </a:r>
          </a:p>
        </p:txBody>
      </p:sp>
      <p:sp>
        <p:nvSpPr>
          <p:cNvPr id="25" name="TextBox 24">
            <a:extLst>
              <a:ext uri="{FF2B5EF4-FFF2-40B4-BE49-F238E27FC236}">
                <a16:creationId xmlns:a16="http://schemas.microsoft.com/office/drawing/2014/main" id="{59D48E54-EB85-4A2D-B302-A2893F5EEF7B}"/>
              </a:ext>
            </a:extLst>
          </p:cNvPr>
          <p:cNvSpPr txBox="1"/>
          <p:nvPr/>
        </p:nvSpPr>
        <p:spPr>
          <a:xfrm>
            <a:off x="5410811" y="2755350"/>
            <a:ext cx="607358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pitchFamily="34" charset="0"/>
                <a:cs typeface="Calibri" panose="020F0502020204030204" pitchFamily="34" charset="0"/>
              </a:rPr>
              <a:t>– number of HTC </a:t>
            </a:r>
            <a:r>
              <a:rPr kumimoji="0" lang="en-US" sz="2000" b="0" i="0" u="none" strike="noStrike" kern="1200" cap="none" spc="0" normalizeH="0" baseline="0" noProof="0" err="1">
                <a:ln>
                  <a:noFill/>
                </a:ln>
                <a:effectLst/>
                <a:uLnTx/>
                <a:uFillTx/>
                <a:latin typeface="Calibri" panose="020F0502020204030204" pitchFamily="34" charset="0"/>
                <a:cs typeface="Calibri" panose="020F0502020204030204" pitchFamily="34" charset="0"/>
              </a:rPr>
              <a:t>Vive</a:t>
            </a:r>
            <a:r>
              <a:rPr kumimoji="0" lang="en-US" sz="2000" b="0" i="0" u="none" strike="noStrike" kern="1200" cap="none" spc="0" normalizeH="0" baseline="0" noProof="0">
                <a:ln>
                  <a:noFill/>
                </a:ln>
                <a:effectLst/>
                <a:uLnTx/>
                <a:uFillTx/>
                <a:latin typeface="Calibri" panose="020F0502020204030204" pitchFamily="34" charset="0"/>
                <a:cs typeface="Calibri" panose="020F0502020204030204" pitchFamily="34" charset="0"/>
              </a:rPr>
              <a:t> headsets sold in first 10 minutes </a:t>
            </a:r>
          </a:p>
        </p:txBody>
      </p:sp>
      <p:sp>
        <p:nvSpPr>
          <p:cNvPr id="26" name="TextBox 25">
            <a:extLst>
              <a:ext uri="{FF2B5EF4-FFF2-40B4-BE49-F238E27FC236}">
                <a16:creationId xmlns:a16="http://schemas.microsoft.com/office/drawing/2014/main" id="{7B9816CB-0DFF-46C9-973E-3D86F254ED8B}"/>
              </a:ext>
            </a:extLst>
          </p:cNvPr>
          <p:cNvSpPr txBox="1"/>
          <p:nvPr/>
        </p:nvSpPr>
        <p:spPr>
          <a:xfrm>
            <a:off x="6135038" y="3924060"/>
            <a:ext cx="534744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pitchFamily="34" charset="0"/>
                <a:cs typeface="Calibri" panose="020F0502020204030204" pitchFamily="34" charset="0"/>
              </a:rPr>
              <a:t>– number of VR users worldwide in 2022</a:t>
            </a:r>
          </a:p>
        </p:txBody>
      </p:sp>
      <p:sp>
        <p:nvSpPr>
          <p:cNvPr id="27" name="TextBox 26">
            <a:extLst>
              <a:ext uri="{FF2B5EF4-FFF2-40B4-BE49-F238E27FC236}">
                <a16:creationId xmlns:a16="http://schemas.microsoft.com/office/drawing/2014/main" id="{7B8643E5-62D6-434F-904F-5441827A7223}"/>
              </a:ext>
            </a:extLst>
          </p:cNvPr>
          <p:cNvSpPr txBox="1"/>
          <p:nvPr/>
        </p:nvSpPr>
        <p:spPr>
          <a:xfrm>
            <a:off x="6655989" y="4366325"/>
            <a:ext cx="494403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pitchFamily="34" charset="0"/>
                <a:cs typeface="Calibri" panose="020F0502020204030204" pitchFamily="34" charset="0"/>
              </a:rPr>
              <a:t>– Projected VR market value in 2030 </a:t>
            </a:r>
            <a:r>
              <a:rPr kumimoji="0" lang="en-US" sz="2000" b="0" i="0" u="none" strike="noStrike" kern="1200" cap="none" spc="0" normalizeH="0" baseline="0" noProof="0">
                <a:ln>
                  <a:noFill/>
                </a:ln>
                <a:effectLst/>
                <a:uLnTx/>
                <a:uFillTx/>
                <a:latin typeface="Calibri" panose="020F0502020204030204" pitchFamily="34" charset="0"/>
                <a:ea typeface="Calibri" panose="020F0502020204030204"/>
                <a:cs typeface="Calibri" panose="020F0502020204030204" pitchFamily="34" charset="0"/>
              </a:rPr>
              <a:t>(USD)</a:t>
            </a:r>
            <a:endParaRPr kumimoji="0" lang="en-US" sz="2000" b="0"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96442DA5-21C2-43E1-B79F-1A72688F3F12}"/>
              </a:ext>
            </a:extLst>
          </p:cNvPr>
          <p:cNvSpPr txBox="1"/>
          <p:nvPr/>
        </p:nvSpPr>
        <p:spPr>
          <a:xfrm>
            <a:off x="4845980" y="5558811"/>
            <a:ext cx="705731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kumimoji="0" lang="en-US" sz="2000" b="1" i="0" u="none" strike="noStrike" kern="1200" cap="none" spc="0" normalizeH="0" baseline="0" noProof="0">
                <a:ln>
                  <a:noFill/>
                </a:ln>
                <a:effectLst/>
                <a:uLnTx/>
                <a:uFillTx/>
                <a:latin typeface="Calibri"/>
                <a:ea typeface="Calibri"/>
                <a:cs typeface="Calibri"/>
              </a:rPr>
              <a:t>– </a:t>
            </a:r>
            <a:r>
              <a:rPr lang="en-US" sz="2000" b="1">
                <a:latin typeface="Calibri"/>
                <a:ea typeface="Calibri"/>
                <a:cs typeface="Calibri"/>
              </a:rPr>
              <a:t>Number</a:t>
            </a:r>
            <a:r>
              <a:rPr kumimoji="0" lang="en-US" sz="2000" b="1" i="0" u="none" strike="noStrike" kern="1200" cap="none" spc="0" normalizeH="0" baseline="0" noProof="0">
                <a:ln>
                  <a:noFill/>
                </a:ln>
                <a:effectLst/>
                <a:uLnTx/>
                <a:uFillTx/>
                <a:latin typeface="Calibri"/>
                <a:ea typeface="Calibri"/>
                <a:cs typeface="Calibri"/>
              </a:rPr>
              <a:t> of users who are at </a:t>
            </a:r>
            <a:r>
              <a:rPr lang="en-US" sz="2000" b="1">
                <a:latin typeface="Calibri"/>
                <a:ea typeface="Calibri"/>
                <a:cs typeface="Calibri"/>
              </a:rPr>
              <a:t>risk of experiencing cybersickness</a:t>
            </a:r>
            <a:r>
              <a:rPr kumimoji="0" lang="en-US" sz="2000" b="1" i="0" u="none" strike="noStrike" kern="1200" cap="none" spc="0" normalizeH="0" baseline="0" noProof="0">
                <a:ln>
                  <a:noFill/>
                </a:ln>
                <a:effectLst/>
                <a:uLnTx/>
                <a:uFillTx/>
                <a:latin typeface="Calibri"/>
                <a:ea typeface="Calibri"/>
                <a:cs typeface="Calibri"/>
              </a:rPr>
              <a:t> </a:t>
            </a:r>
            <a:endParaRPr lang="en-US" b="1">
              <a:ea typeface="Tahoma"/>
              <a:cs typeface="Tahoma"/>
            </a:endParaRPr>
          </a:p>
        </p:txBody>
      </p:sp>
      <p:sp>
        <p:nvSpPr>
          <p:cNvPr id="29" name="TextBox 28">
            <a:extLst>
              <a:ext uri="{FF2B5EF4-FFF2-40B4-BE49-F238E27FC236}">
                <a16:creationId xmlns:a16="http://schemas.microsoft.com/office/drawing/2014/main" id="{12CC4913-515F-4AD4-A319-DA10B011EC85}"/>
              </a:ext>
            </a:extLst>
          </p:cNvPr>
          <p:cNvSpPr txBox="1"/>
          <p:nvPr/>
        </p:nvSpPr>
        <p:spPr>
          <a:xfrm>
            <a:off x="5557676" y="3130559"/>
            <a:ext cx="6907356"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pitchFamily="34" charset="0"/>
                <a:cs typeface="Calibri" panose="020F0502020204030204" pitchFamily="34" charset="0"/>
              </a:rPr>
              <a:t>– number of google hits for “VR sickness” OR “cyber sickness”</a:t>
            </a:r>
          </a:p>
        </p:txBody>
      </p:sp>
      <p:sp>
        <p:nvSpPr>
          <p:cNvPr id="30" name="TextBox 29">
            <a:extLst>
              <a:ext uri="{FF2B5EF4-FFF2-40B4-BE49-F238E27FC236}">
                <a16:creationId xmlns:a16="http://schemas.microsoft.com/office/drawing/2014/main" id="{0C0180F6-CA38-4DA8-91A6-DCFB33C7429E}"/>
              </a:ext>
            </a:extLst>
          </p:cNvPr>
          <p:cNvSpPr txBox="1"/>
          <p:nvPr/>
        </p:nvSpPr>
        <p:spPr>
          <a:xfrm>
            <a:off x="5895974" y="3564620"/>
            <a:ext cx="6124454"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a:ea typeface="Calibri"/>
                <a:cs typeface="Calibri"/>
              </a:rPr>
              <a:t>– number of non-mobile VR</a:t>
            </a:r>
            <a:r>
              <a:rPr lang="en-US" sz="2000">
                <a:latin typeface="Calibri"/>
                <a:ea typeface="Calibri"/>
                <a:cs typeface="Calibri"/>
              </a:rPr>
              <a:t>/</a:t>
            </a:r>
            <a:r>
              <a:rPr kumimoji="0" lang="en-US" sz="2000" b="0" i="0" u="none" strike="noStrike" kern="1200" cap="none" spc="0" normalizeH="0" baseline="0" noProof="0">
                <a:ln>
                  <a:noFill/>
                </a:ln>
                <a:effectLst/>
                <a:uLnTx/>
                <a:uFillTx/>
                <a:latin typeface="Calibri"/>
                <a:ea typeface="Calibri"/>
                <a:cs typeface="Calibri"/>
              </a:rPr>
              <a:t>AR headsets sold in 2022</a:t>
            </a:r>
          </a:p>
        </p:txBody>
      </p:sp>
      <p:sp>
        <p:nvSpPr>
          <p:cNvPr id="31" name="TextBox 30">
            <a:extLst>
              <a:ext uri="{FF2B5EF4-FFF2-40B4-BE49-F238E27FC236}">
                <a16:creationId xmlns:a16="http://schemas.microsoft.com/office/drawing/2014/main" id="{E3B03EFB-AE99-4C21-9903-ED5220885239}"/>
              </a:ext>
            </a:extLst>
          </p:cNvPr>
          <p:cNvSpPr txBox="1"/>
          <p:nvPr/>
        </p:nvSpPr>
        <p:spPr>
          <a:xfrm>
            <a:off x="571147" y="2875168"/>
            <a:ext cx="2499924" cy="584775"/>
          </a:xfrm>
          <a:prstGeom prst="rect">
            <a:avLst/>
          </a:prstGeom>
          <a:solidFill>
            <a:srgbClr val="1F4E79">
              <a:alpha val="80000"/>
            </a:srgbClr>
          </a:solid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VR sickness</a:t>
            </a:r>
          </a:p>
        </p:txBody>
      </p:sp>
      <p:sp>
        <p:nvSpPr>
          <p:cNvPr id="18" name="TextBox 17">
            <a:extLst>
              <a:ext uri="{FF2B5EF4-FFF2-40B4-BE49-F238E27FC236}">
                <a16:creationId xmlns:a16="http://schemas.microsoft.com/office/drawing/2014/main" id="{C65D3CA2-108E-4238-9A53-62AEB6F4F969}"/>
              </a:ext>
            </a:extLst>
          </p:cNvPr>
          <p:cNvSpPr txBox="1"/>
          <p:nvPr/>
        </p:nvSpPr>
        <p:spPr>
          <a:xfrm>
            <a:off x="0" y="6201557"/>
            <a:ext cx="2499924"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a:ln>
                  <a:noFill/>
                </a:ln>
                <a:solidFill>
                  <a:prstClr val="white"/>
                </a:solidFill>
                <a:effectLst/>
                <a:uLnTx/>
                <a:uFillTx/>
                <a:latin typeface="Calibri Light" panose="020F0302020204030204"/>
                <a:ea typeface="+mn-ea"/>
                <a:cs typeface="+mn-cs"/>
              </a:rPr>
              <a:t>Photo by </a:t>
            </a:r>
            <a:r>
              <a:rPr kumimoji="0" lang="fr-FR" sz="700" b="1" i="0" u="none" strike="noStrike" kern="1200" cap="none" spc="0" normalizeH="0" baseline="0" noProof="0">
                <a:ln>
                  <a:noFill/>
                </a:ln>
                <a:solidFill>
                  <a:prstClr val="white"/>
                </a:solidFill>
                <a:effectLst/>
                <a:uLnTx/>
                <a:uFillTx/>
                <a:latin typeface="Calibri Light" panose="020F0302020204030204"/>
                <a:ea typeface="+mn-ea"/>
                <a:cs typeface="+mn-cs"/>
                <a:hlinkClick r:id="rId4">
                  <a:extLst>
                    <a:ext uri="{A12FA001-AC4F-418D-AE19-62706E023703}">
                      <ahyp:hlinkClr xmlns:ahyp="http://schemas.microsoft.com/office/drawing/2018/hyperlinkcolor" xmlns="" val="tx"/>
                    </a:ext>
                  </a:extLst>
                </a:hlinkClick>
              </a:rPr>
              <a:t>August de Richelieu</a:t>
            </a:r>
            <a:r>
              <a:rPr kumimoji="0" lang="fr-FR" sz="700" b="0" i="0" u="none" strike="noStrike" kern="1200" cap="none" spc="0" normalizeH="0" baseline="0" noProof="0">
                <a:ln>
                  <a:noFill/>
                </a:ln>
                <a:solidFill>
                  <a:prstClr val="white"/>
                </a:solidFill>
                <a:effectLst/>
                <a:uLnTx/>
                <a:uFillTx/>
                <a:latin typeface="Calibri Light" panose="020F0302020204030204"/>
                <a:ea typeface="+mn-ea"/>
                <a:cs typeface="+mn-cs"/>
              </a:rPr>
              <a:t> </a:t>
            </a:r>
            <a:r>
              <a:rPr kumimoji="0" lang="fr-FR" sz="700" b="0" i="0" u="none" strike="noStrike" kern="1200" cap="none" spc="0" normalizeH="0" baseline="0" noProof="0" err="1">
                <a:ln>
                  <a:noFill/>
                </a:ln>
                <a:solidFill>
                  <a:prstClr val="white"/>
                </a:solidFill>
                <a:effectLst/>
                <a:uLnTx/>
                <a:uFillTx/>
                <a:latin typeface="Calibri Light" panose="020F0302020204030204"/>
                <a:ea typeface="+mn-ea"/>
                <a:cs typeface="+mn-cs"/>
              </a:rPr>
              <a:t>from</a:t>
            </a:r>
            <a:r>
              <a:rPr kumimoji="0" lang="fr-FR" sz="700" b="0" i="0" u="none" strike="noStrike" kern="1200" cap="none" spc="0" normalizeH="0" baseline="0" noProof="0">
                <a:ln>
                  <a:noFill/>
                </a:ln>
                <a:solidFill>
                  <a:prstClr val="white"/>
                </a:solidFill>
                <a:effectLst/>
                <a:uLnTx/>
                <a:uFillTx/>
                <a:latin typeface="Calibri Light" panose="020F0302020204030204"/>
                <a:ea typeface="+mn-ea"/>
                <a:cs typeface="+mn-cs"/>
              </a:rPr>
              <a:t> </a:t>
            </a:r>
            <a:r>
              <a:rPr kumimoji="0" lang="fr-FR" sz="700" b="1" i="0" u="none" strike="noStrike" kern="1200" cap="none" spc="0" normalizeH="0" baseline="0" noProof="0" err="1">
                <a:ln>
                  <a:noFill/>
                </a:ln>
                <a:solidFill>
                  <a:prstClr val="white"/>
                </a:solidFill>
                <a:effectLst/>
                <a:uLnTx/>
                <a:uFillTx/>
                <a:latin typeface="Calibri Light" panose="020F0302020204030204"/>
                <a:ea typeface="+mn-ea"/>
                <a:cs typeface="+mn-cs"/>
                <a:hlinkClick r:id="rId5">
                  <a:extLst>
                    <a:ext uri="{A12FA001-AC4F-418D-AE19-62706E023703}">
                      <ahyp:hlinkClr xmlns:ahyp="http://schemas.microsoft.com/office/drawing/2018/hyperlinkcolor" xmlns="" val="tx"/>
                    </a:ext>
                  </a:extLst>
                </a:hlinkClick>
              </a:rPr>
              <a:t>Pexels</a:t>
            </a:r>
            <a:endParaRPr kumimoji="0" lang="en-CA" sz="7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67737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0CD6B-D2ED-8451-3D36-95397DA06E55}"/>
            </a:ext>
          </a:extLst>
        </p:cNvPr>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39E574E1-0561-CB80-7DB2-9BAD7C311A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22" r="20160"/>
          <a:stretch/>
        </p:blipFill>
        <p:spPr>
          <a:xfrm>
            <a:off x="-1" y="828989"/>
            <a:ext cx="3789020" cy="5603562"/>
          </a:xfrm>
          <a:prstGeom prst="rect">
            <a:avLst/>
          </a:prstGeom>
        </p:spPr>
      </p:pic>
      <p:sp>
        <p:nvSpPr>
          <p:cNvPr id="5" name="TextBox 4">
            <a:extLst>
              <a:ext uri="{FF2B5EF4-FFF2-40B4-BE49-F238E27FC236}">
                <a16:creationId xmlns:a16="http://schemas.microsoft.com/office/drawing/2014/main" id="{047AE987-1574-3EB6-ED80-1631E9924367}"/>
              </a:ext>
            </a:extLst>
          </p:cNvPr>
          <p:cNvSpPr txBox="1"/>
          <p:nvPr/>
        </p:nvSpPr>
        <p:spPr>
          <a:xfrm>
            <a:off x="132384" y="3399937"/>
            <a:ext cx="3524249" cy="461665"/>
          </a:xfrm>
          <a:prstGeom prst="rect">
            <a:avLst/>
          </a:prstGeom>
          <a:solidFill>
            <a:srgbClr val="1F4E79">
              <a:alpha val="80000"/>
            </a:srgbClr>
          </a:solidFill>
        </p:spPr>
        <p:txBody>
          <a:bodyPr wrap="square" rtlCol="0" anchor="ctr" anchorCtr="0">
            <a:spAutoFit/>
          </a:bodyPr>
          <a:lstStyle/>
          <a:p>
            <a:pPr algn="ctr"/>
            <a:r>
              <a:rPr lang="en-US" sz="2400" b="1">
                <a:solidFill>
                  <a:schemeClr val="bg1"/>
                </a:solidFill>
              </a:rPr>
              <a:t>Take home message </a:t>
            </a:r>
          </a:p>
        </p:txBody>
      </p:sp>
      <p:sp>
        <p:nvSpPr>
          <p:cNvPr id="13" name="Title 1">
            <a:extLst>
              <a:ext uri="{FF2B5EF4-FFF2-40B4-BE49-F238E27FC236}">
                <a16:creationId xmlns:a16="http://schemas.microsoft.com/office/drawing/2014/main" id="{60783695-EF84-97FE-4FAC-9970A4FB0D1C}"/>
              </a:ext>
            </a:extLst>
          </p:cNvPr>
          <p:cNvSpPr txBox="1">
            <a:spLocks/>
          </p:cNvSpPr>
          <p:nvPr/>
        </p:nvSpPr>
        <p:spPr>
          <a:xfrm>
            <a:off x="4196651" y="956733"/>
            <a:ext cx="7849247" cy="517339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indent="0">
              <a:buNone/>
              <a:defRPr/>
            </a:pPr>
            <a:r>
              <a:rPr lang="en-US" sz="2800" b="1" i="1">
                <a:solidFill>
                  <a:srgbClr val="1F4E79"/>
                </a:solidFill>
                <a:latin typeface="Tahoma"/>
                <a:ea typeface="Tahoma"/>
                <a:cs typeface="Tahoma"/>
              </a:rPr>
              <a:t>Key recommendations</a:t>
            </a:r>
            <a:r>
              <a:rPr lang="en-US" sz="2800">
                <a:latin typeface="Tahoma"/>
                <a:ea typeface="Tahoma"/>
                <a:cs typeface="Tahoma"/>
              </a:rPr>
              <a:t> as related to points given</a:t>
            </a:r>
            <a:r>
              <a:rPr lang="en-US" sz="2000">
                <a:latin typeface="Tahoma"/>
                <a:ea typeface="Tahoma"/>
                <a:cs typeface="Tahoma"/>
              </a:rPr>
              <a:t>:</a:t>
            </a:r>
          </a:p>
          <a:p>
            <a:pPr marL="0" lvl="1" indent="0">
              <a:buNone/>
              <a:defRPr/>
            </a:pPr>
            <a:endParaRPr lang="en-US" sz="2000"/>
          </a:p>
          <a:p>
            <a:pPr marL="608965" lvl="1" indent="-457200">
              <a:spcBef>
                <a:spcPts val="1200"/>
              </a:spcBef>
              <a:buFont typeface="+mj-lt"/>
              <a:buAutoNum type="arabicPeriod" startAt="5"/>
              <a:defRPr/>
            </a:pPr>
            <a:r>
              <a:rPr lang="en-US" sz="2400">
                <a:latin typeface="Tahoma"/>
                <a:ea typeface="Tahoma"/>
                <a:cs typeface="Tahoma"/>
              </a:rPr>
              <a:t>Monitor signs of </a:t>
            </a:r>
            <a:r>
              <a:rPr lang="en-US" sz="2400" err="1">
                <a:latin typeface="Tahoma"/>
                <a:ea typeface="Tahoma"/>
                <a:cs typeface="Tahoma"/>
              </a:rPr>
              <a:t>CyS</a:t>
            </a:r>
            <a:r>
              <a:rPr lang="en-US" sz="2400">
                <a:latin typeface="Tahoma"/>
                <a:ea typeface="Tahoma"/>
                <a:cs typeface="Tahoma"/>
              </a:rPr>
              <a:t> closely and use appropriate measures</a:t>
            </a:r>
          </a:p>
          <a:p>
            <a:pPr marL="608965" lvl="1" indent="-457200">
              <a:spcBef>
                <a:spcPts val="1200"/>
              </a:spcBef>
              <a:buFont typeface="+mj-lt"/>
              <a:buAutoNum type="arabicPeriod" startAt="5"/>
              <a:defRPr/>
            </a:pPr>
            <a:r>
              <a:rPr lang="en-US" sz="2400">
                <a:latin typeface="Tahoma"/>
                <a:ea typeface="Tahoma"/>
                <a:cs typeface="Tahoma"/>
              </a:rPr>
              <a:t>Create a testing protocol to ensure there are no </a:t>
            </a:r>
            <a:r>
              <a:rPr lang="en-US" sz="2400" err="1">
                <a:latin typeface="Tahoma"/>
                <a:ea typeface="Tahoma"/>
                <a:cs typeface="Tahoma"/>
              </a:rPr>
              <a:t>CyS</a:t>
            </a:r>
            <a:r>
              <a:rPr lang="en-US" sz="2400">
                <a:latin typeface="Tahoma"/>
                <a:ea typeface="Tahoma"/>
                <a:cs typeface="Tahoma"/>
              </a:rPr>
              <a:t> issues initially and periodically thereafter</a:t>
            </a:r>
          </a:p>
          <a:p>
            <a:pPr marL="608965" lvl="1" indent="-457200">
              <a:spcBef>
                <a:spcPts val="1200"/>
              </a:spcBef>
              <a:buFont typeface="+mj-lt"/>
              <a:buAutoNum type="arabicPeriod" startAt="5"/>
              <a:defRPr/>
            </a:pPr>
            <a:r>
              <a:rPr lang="en-US" sz="2400">
                <a:latin typeface="Tahoma"/>
                <a:ea typeface="Tahoma"/>
                <a:cs typeface="Tahoma"/>
              </a:rPr>
              <a:t>Have a plan if students cannot utilize the training system due to </a:t>
            </a:r>
            <a:r>
              <a:rPr lang="en-US" sz="2400" err="1">
                <a:latin typeface="Tahoma"/>
                <a:ea typeface="Tahoma"/>
                <a:cs typeface="Tahoma"/>
              </a:rPr>
              <a:t>CyS</a:t>
            </a:r>
            <a:endParaRPr lang="en-US" sz="2400">
              <a:latin typeface="Tahoma"/>
              <a:ea typeface="Tahoma"/>
              <a:cs typeface="Tahoma"/>
            </a:endParaRPr>
          </a:p>
        </p:txBody>
      </p:sp>
      <p:sp>
        <p:nvSpPr>
          <p:cNvPr id="7" name="Title 1">
            <a:extLst>
              <a:ext uri="{FF2B5EF4-FFF2-40B4-BE49-F238E27FC236}">
                <a16:creationId xmlns:a16="http://schemas.microsoft.com/office/drawing/2014/main" id="{11B7430F-4298-E4E1-29D8-0F6D94114BC3}"/>
              </a:ext>
            </a:extLst>
          </p:cNvPr>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Summary</a:t>
            </a:r>
          </a:p>
        </p:txBody>
      </p:sp>
    </p:spTree>
    <p:extLst>
      <p:ext uri="{BB962C8B-B14F-4D97-AF65-F5344CB8AC3E}">
        <p14:creationId xmlns:p14="http://schemas.microsoft.com/office/powerpoint/2010/main" val="381210398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0172C7AC-FDD0-4608-95D9-6B8D11D5E931}"/>
              </a:ext>
            </a:extLst>
          </p:cNvPr>
          <p:cNvSpPr txBox="1">
            <a:spLocks/>
          </p:cNvSpPr>
          <p:nvPr/>
        </p:nvSpPr>
        <p:spPr>
          <a:xfrm>
            <a:off x="4879765" y="1838685"/>
            <a:ext cx="7069717" cy="25670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An overview of motion sickness</a:t>
            </a:r>
            <a: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t> </a:t>
            </a:r>
            <a:b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noProof="0">
                <a:ln>
                  <a:noFill/>
                </a:ln>
                <a:solidFill>
                  <a:prstClr val="white"/>
                </a:solidFill>
                <a:effectLst/>
                <a:uLnTx/>
                <a:uFillTx/>
                <a:latin typeface="Calibri" panose="020F0502020204030204" pitchFamily="34" charset="0"/>
                <a:cs typeface="Calibri" panose="020F0502020204030204" pitchFamily="34" charset="0"/>
              </a:rPr>
              <a:t>focusing on four components:</a:t>
            </a:r>
            <a:endParaRPr kumimoji="0" lang="en-US" sz="4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Content Placeholder 3">
            <a:extLst>
              <a:ext uri="{FF2B5EF4-FFF2-40B4-BE49-F238E27FC236}">
                <a16:creationId xmlns:a16="http://schemas.microsoft.com/office/drawing/2014/main" id="{9E6B8386-9641-AB21-7435-2B2276D7804A}"/>
              </a:ext>
            </a:extLst>
          </p:cNvPr>
          <p:cNvSpPr txBox="1">
            <a:spLocks/>
          </p:cNvSpPr>
          <p:nvPr/>
        </p:nvSpPr>
        <p:spPr>
          <a:xfrm>
            <a:off x="4169664" y="1053389"/>
            <a:ext cx="7351748" cy="45025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t>Learning Objectives Recap</a:t>
            </a:r>
          </a:p>
          <a:p>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Describe the basic science and causes of cybersickness</a:t>
            </a:r>
            <a:r>
              <a:rPr lang="en-US" sz="2400" dirty="0"/>
              <a:t>.</a:t>
            </a:r>
            <a:endParaRPr lang="en-US" sz="3600" dirty="0">
              <a:solidFill>
                <a:srgbClr val="00B050"/>
              </a:solidFill>
              <a:sym typeface="Wingdings" panose="05000000000000000000" pitchFamily="2" charset="2"/>
            </a:endParaRPr>
          </a:p>
          <a:p>
            <a:pPr>
              <a:lnSpc>
                <a:spcPct val="100000"/>
              </a:lnSpc>
              <a:spcBef>
                <a:spcPct val="0"/>
              </a:spcBef>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Identify and measure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CyS</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experienced by users </a:t>
            </a:r>
          </a:p>
          <a:p>
            <a:pPr>
              <a:lnSpc>
                <a:spcPct val="100000"/>
              </a:lnSpc>
              <a:spcBef>
                <a:spcPct val="0"/>
              </a:spcBef>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Express how to design a VE to minimize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CyS</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effects in users </a:t>
            </a:r>
          </a:p>
          <a:p>
            <a:pPr>
              <a:lnSpc>
                <a:spcPct val="100000"/>
              </a:lnSpc>
              <a:spcBef>
                <a:spcPct val="0"/>
              </a:spcBef>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Use key actions/methods to design curricula which minimize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CyS</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a:lnSpc>
                <a:spcPct val="100000"/>
              </a:lnSpc>
              <a:spcBef>
                <a:spcPct val="0"/>
              </a:spcBef>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Apply protocols to minimize the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CyS</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impact of a VE</a:t>
            </a:r>
          </a:p>
        </p:txBody>
      </p:sp>
      <p:pic>
        <p:nvPicPr>
          <p:cNvPr id="8" name="Content Placeholder 6">
            <a:extLst>
              <a:ext uri="{FF2B5EF4-FFF2-40B4-BE49-F238E27FC236}">
                <a16:creationId xmlns:a16="http://schemas.microsoft.com/office/drawing/2014/main" id="{E256519B-2406-4E84-B0B6-04606B13B6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22" r="20160"/>
          <a:stretch/>
        </p:blipFill>
        <p:spPr>
          <a:xfrm>
            <a:off x="-1" y="828989"/>
            <a:ext cx="3789020" cy="5603562"/>
          </a:xfrm>
          <a:prstGeom prst="rect">
            <a:avLst/>
          </a:prstGeom>
        </p:spPr>
      </p:pic>
      <p:sp>
        <p:nvSpPr>
          <p:cNvPr id="9" name="TextBox 8">
            <a:extLst>
              <a:ext uri="{FF2B5EF4-FFF2-40B4-BE49-F238E27FC236}">
                <a16:creationId xmlns:a16="http://schemas.microsoft.com/office/drawing/2014/main" id="{C8F66423-FA5E-4240-8B69-277251AFB1AC}"/>
              </a:ext>
            </a:extLst>
          </p:cNvPr>
          <p:cNvSpPr txBox="1"/>
          <p:nvPr/>
        </p:nvSpPr>
        <p:spPr>
          <a:xfrm>
            <a:off x="132384" y="3399937"/>
            <a:ext cx="3524249" cy="461665"/>
          </a:xfrm>
          <a:prstGeom prst="rect">
            <a:avLst/>
          </a:prstGeom>
          <a:solidFill>
            <a:srgbClr val="1F4E79">
              <a:alpha val="80000"/>
            </a:srgbClr>
          </a:solidFill>
        </p:spPr>
        <p:txBody>
          <a:bodyPr wrap="square" rtlCol="0" anchor="ctr" anchorCtr="0">
            <a:spAutoFit/>
          </a:bodyPr>
          <a:lstStyle/>
          <a:p>
            <a:pPr algn="ctr"/>
            <a:r>
              <a:rPr lang="en-US" sz="2400" b="1">
                <a:solidFill>
                  <a:schemeClr val="bg1"/>
                </a:solidFill>
              </a:rPr>
              <a:t>Take home message </a:t>
            </a:r>
          </a:p>
        </p:txBody>
      </p:sp>
      <p:sp>
        <p:nvSpPr>
          <p:cNvPr id="3" name="TextBox 2">
            <a:extLst>
              <a:ext uri="{FF2B5EF4-FFF2-40B4-BE49-F238E27FC236}">
                <a16:creationId xmlns:a16="http://schemas.microsoft.com/office/drawing/2014/main" id="{C14D1CFE-0EDA-31E4-C93C-2BF316BE5AB5}"/>
              </a:ext>
            </a:extLst>
          </p:cNvPr>
          <p:cNvSpPr txBox="1"/>
          <p:nvPr/>
        </p:nvSpPr>
        <p:spPr>
          <a:xfrm>
            <a:off x="11344247" y="1430366"/>
            <a:ext cx="354330" cy="707886"/>
          </a:xfrm>
          <a:prstGeom prst="rect">
            <a:avLst/>
          </a:prstGeom>
          <a:noFill/>
        </p:spPr>
        <p:txBody>
          <a:bodyPr wrap="square">
            <a:spAutoFit/>
          </a:bodyPr>
          <a:lstStyle/>
          <a:p>
            <a:r>
              <a:rPr lang="en-US" sz="4000">
                <a:solidFill>
                  <a:srgbClr val="00B050"/>
                </a:solidFill>
                <a:sym typeface="Wingdings" panose="05000000000000000000" pitchFamily="2" charset="2"/>
              </a:rPr>
              <a:t></a:t>
            </a:r>
            <a:endParaRPr lang="en-US" sz="4000">
              <a:solidFill>
                <a:srgbClr val="00B050"/>
              </a:solidFill>
            </a:endParaRPr>
          </a:p>
        </p:txBody>
      </p:sp>
      <p:sp>
        <p:nvSpPr>
          <p:cNvPr id="4" name="TextBox 3">
            <a:extLst>
              <a:ext uri="{FF2B5EF4-FFF2-40B4-BE49-F238E27FC236}">
                <a16:creationId xmlns:a16="http://schemas.microsoft.com/office/drawing/2014/main" id="{45B8207C-7D1C-8143-3B5E-64C76EA5C36F}"/>
              </a:ext>
            </a:extLst>
          </p:cNvPr>
          <p:cNvSpPr txBox="1"/>
          <p:nvPr/>
        </p:nvSpPr>
        <p:spPr>
          <a:xfrm>
            <a:off x="11344247" y="2487309"/>
            <a:ext cx="354330" cy="707886"/>
          </a:xfrm>
          <a:prstGeom prst="rect">
            <a:avLst/>
          </a:prstGeom>
          <a:noFill/>
        </p:spPr>
        <p:txBody>
          <a:bodyPr wrap="square">
            <a:spAutoFit/>
          </a:bodyPr>
          <a:lstStyle/>
          <a:p>
            <a:r>
              <a:rPr lang="en-US" sz="4000">
                <a:solidFill>
                  <a:srgbClr val="00B050"/>
                </a:solidFill>
                <a:sym typeface="Wingdings" panose="05000000000000000000" pitchFamily="2" charset="2"/>
              </a:rPr>
              <a:t></a:t>
            </a:r>
            <a:endParaRPr lang="en-US" sz="4000">
              <a:solidFill>
                <a:srgbClr val="00B050"/>
              </a:solidFill>
            </a:endParaRPr>
          </a:p>
        </p:txBody>
      </p:sp>
      <p:sp>
        <p:nvSpPr>
          <p:cNvPr id="5" name="TextBox 4">
            <a:extLst>
              <a:ext uri="{FF2B5EF4-FFF2-40B4-BE49-F238E27FC236}">
                <a16:creationId xmlns:a16="http://schemas.microsoft.com/office/drawing/2014/main" id="{783C592E-45BE-FA63-9608-97B38C9B166E}"/>
              </a:ext>
            </a:extLst>
          </p:cNvPr>
          <p:cNvSpPr txBox="1"/>
          <p:nvPr/>
        </p:nvSpPr>
        <p:spPr>
          <a:xfrm>
            <a:off x="11344247" y="3454131"/>
            <a:ext cx="354330" cy="707886"/>
          </a:xfrm>
          <a:prstGeom prst="rect">
            <a:avLst/>
          </a:prstGeom>
          <a:noFill/>
        </p:spPr>
        <p:txBody>
          <a:bodyPr wrap="square">
            <a:spAutoFit/>
          </a:bodyPr>
          <a:lstStyle/>
          <a:p>
            <a:r>
              <a:rPr lang="en-US" sz="4000">
                <a:solidFill>
                  <a:srgbClr val="00B050"/>
                </a:solidFill>
                <a:sym typeface="Wingdings" panose="05000000000000000000" pitchFamily="2" charset="2"/>
              </a:rPr>
              <a:t></a:t>
            </a:r>
            <a:endParaRPr lang="en-US" sz="4000">
              <a:solidFill>
                <a:srgbClr val="00B050"/>
              </a:solidFill>
            </a:endParaRPr>
          </a:p>
        </p:txBody>
      </p:sp>
      <p:sp>
        <p:nvSpPr>
          <p:cNvPr id="6" name="TextBox 5">
            <a:extLst>
              <a:ext uri="{FF2B5EF4-FFF2-40B4-BE49-F238E27FC236}">
                <a16:creationId xmlns:a16="http://schemas.microsoft.com/office/drawing/2014/main" id="{45153B3E-E15F-1F71-79C8-05CBABA0B14C}"/>
              </a:ext>
            </a:extLst>
          </p:cNvPr>
          <p:cNvSpPr txBox="1"/>
          <p:nvPr/>
        </p:nvSpPr>
        <p:spPr>
          <a:xfrm>
            <a:off x="11344247" y="4433664"/>
            <a:ext cx="354330" cy="707886"/>
          </a:xfrm>
          <a:prstGeom prst="rect">
            <a:avLst/>
          </a:prstGeom>
          <a:noFill/>
        </p:spPr>
        <p:txBody>
          <a:bodyPr wrap="square">
            <a:spAutoFit/>
          </a:bodyPr>
          <a:lstStyle/>
          <a:p>
            <a:r>
              <a:rPr lang="en-US" sz="4000">
                <a:solidFill>
                  <a:srgbClr val="00B050"/>
                </a:solidFill>
                <a:sym typeface="Wingdings" panose="05000000000000000000" pitchFamily="2" charset="2"/>
              </a:rPr>
              <a:t></a:t>
            </a:r>
            <a:endParaRPr lang="en-US" sz="4000">
              <a:solidFill>
                <a:srgbClr val="00B050"/>
              </a:solidFill>
            </a:endParaRPr>
          </a:p>
        </p:txBody>
      </p:sp>
      <p:sp>
        <p:nvSpPr>
          <p:cNvPr id="13" name="Title 1"/>
          <p:cNvSpPr txBox="1">
            <a:spLocks/>
          </p:cNvSpPr>
          <p:nvPr/>
        </p:nvSpPr>
        <p:spPr>
          <a:xfrm>
            <a:off x="2345741" y="0"/>
            <a:ext cx="7416800" cy="84124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Summary</a:t>
            </a:r>
          </a:p>
        </p:txBody>
      </p:sp>
      <p:sp>
        <p:nvSpPr>
          <p:cNvPr id="2" name="TextBox 1">
            <a:extLst>
              <a:ext uri="{FF2B5EF4-FFF2-40B4-BE49-F238E27FC236}">
                <a16:creationId xmlns:a16="http://schemas.microsoft.com/office/drawing/2014/main" id="{28C525B5-ACF8-E84D-D662-89060A5C4650}"/>
              </a:ext>
            </a:extLst>
          </p:cNvPr>
          <p:cNvSpPr txBox="1"/>
          <p:nvPr/>
        </p:nvSpPr>
        <p:spPr>
          <a:xfrm>
            <a:off x="11344247" y="5312247"/>
            <a:ext cx="354330" cy="707886"/>
          </a:xfrm>
          <a:prstGeom prst="rect">
            <a:avLst/>
          </a:prstGeom>
          <a:noFill/>
        </p:spPr>
        <p:txBody>
          <a:bodyPr wrap="square">
            <a:spAutoFit/>
          </a:bodyPr>
          <a:lstStyle/>
          <a:p>
            <a:r>
              <a:rPr lang="en-US" sz="4000">
                <a:solidFill>
                  <a:srgbClr val="00B050"/>
                </a:solidFill>
                <a:sym typeface="Wingdings" panose="05000000000000000000" pitchFamily="2" charset="2"/>
              </a:rPr>
              <a:t></a:t>
            </a:r>
            <a:endParaRPr lang="en-US" sz="4000">
              <a:solidFill>
                <a:srgbClr val="00B050"/>
              </a:solidFill>
            </a:endParaRPr>
          </a:p>
        </p:txBody>
      </p:sp>
    </p:spTree>
    <p:extLst>
      <p:ext uri="{BB962C8B-B14F-4D97-AF65-F5344CB8AC3E}">
        <p14:creationId xmlns:p14="http://schemas.microsoft.com/office/powerpoint/2010/main" val="242528801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2" grpId="0"/>
    </p:bldLst>
  </p:timing>
  <p:extLst>
    <p:ext uri="{6950BFC3-D8DA-4A85-94F7-54DA5524770B}">
      <p188:commentRel xmlns:p188="http://schemas.microsoft.com/office/powerpoint/2018/8/main" xmlns="" r:id="rId4"/>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E6081-8229-C00D-8071-213AB978B9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F3ACCD-A3AE-21AD-6248-5ECA6EC30768}"/>
              </a:ext>
            </a:extLst>
          </p:cNvPr>
          <p:cNvSpPr>
            <a:spLocks noGrp="1"/>
          </p:cNvSpPr>
          <p:nvPr>
            <p:ph sz="quarter" idx="11"/>
          </p:nvPr>
        </p:nvSpPr>
        <p:spPr>
          <a:xfrm>
            <a:off x="242789" y="1046715"/>
            <a:ext cx="4512281" cy="5075237"/>
          </a:xfrm>
        </p:spPr>
        <p:txBody>
          <a:bodyPr/>
          <a:lstStyle/>
          <a:p>
            <a:pPr marL="0" indent="0">
              <a:buNone/>
            </a:pPr>
            <a:r>
              <a:rPr lang="en-AU" sz="4400">
                <a:latin typeface="Arial Narrow"/>
              </a:rPr>
              <a:t>Contact Details:</a:t>
            </a:r>
          </a:p>
          <a:p>
            <a:pPr marL="0" indent="0">
              <a:buNone/>
            </a:pPr>
            <a:endParaRPr lang="en-AU" sz="2400"/>
          </a:p>
          <a:p>
            <a:pPr marL="0" indent="0">
              <a:buNone/>
            </a:pPr>
            <a:endParaRPr lang="en-AU" sz="2400"/>
          </a:p>
          <a:p>
            <a:pPr marL="0" indent="0">
              <a:buNone/>
            </a:pPr>
            <a:endParaRPr lang="en-AU" sz="2400"/>
          </a:p>
          <a:p>
            <a:pPr marL="0" indent="0">
              <a:buNone/>
            </a:pPr>
            <a:endParaRPr lang="en-AU" sz="2400"/>
          </a:p>
          <a:p>
            <a:pPr marL="0" indent="0">
              <a:buNone/>
            </a:pPr>
            <a:endParaRPr lang="en-AU" sz="2400"/>
          </a:p>
        </p:txBody>
      </p:sp>
      <p:sp>
        <p:nvSpPr>
          <p:cNvPr id="6" name="Content Placeholder 2">
            <a:extLst>
              <a:ext uri="{FF2B5EF4-FFF2-40B4-BE49-F238E27FC236}">
                <a16:creationId xmlns:a16="http://schemas.microsoft.com/office/drawing/2014/main" id="{29E4ADC9-99FA-F6B7-B359-652433859F2D}"/>
              </a:ext>
            </a:extLst>
          </p:cNvPr>
          <p:cNvSpPr txBox="1">
            <a:spLocks/>
          </p:cNvSpPr>
          <p:nvPr/>
        </p:nvSpPr>
        <p:spPr bwMode="auto">
          <a:xfrm>
            <a:off x="242788" y="2388339"/>
            <a:ext cx="5615868" cy="238228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AU" sz="3200" b="1" kern="0"/>
              <a:t>Perry McDowell</a:t>
            </a:r>
          </a:p>
          <a:p>
            <a:pPr marL="0" indent="0">
              <a:buFont typeface="Wingdings" charset="2"/>
              <a:buNone/>
            </a:pPr>
            <a:endParaRPr lang="en-AU" sz="2400" kern="0"/>
          </a:p>
          <a:p>
            <a:pPr marL="0" indent="0">
              <a:buFont typeface="Wingdings" charset="2"/>
              <a:buNone/>
            </a:pPr>
            <a:r>
              <a:rPr lang="en-AU" sz="2400" kern="0">
                <a:hlinkClick r:id="rId4"/>
              </a:rPr>
              <a:t>mcdowell@nps.edu</a:t>
            </a:r>
            <a:r>
              <a:rPr lang="en-AU" sz="2400" kern="0"/>
              <a:t> </a:t>
            </a:r>
          </a:p>
          <a:p>
            <a:pPr marL="0" indent="0">
              <a:buFont typeface="Wingdings" charset="2"/>
              <a:buNone/>
            </a:pPr>
            <a:r>
              <a:rPr lang="en-AU" sz="2400" kern="0"/>
              <a:t>C: +1 831 915 8396</a:t>
            </a:r>
          </a:p>
          <a:p>
            <a:pPr marL="0" indent="0">
              <a:buFont typeface="Wingdings" charset="2"/>
              <a:buNone/>
            </a:pPr>
            <a:r>
              <a:rPr lang="en-AU" sz="2400" kern="0"/>
              <a:t>W: +1 831 656 7591</a:t>
            </a:r>
          </a:p>
        </p:txBody>
      </p:sp>
      <p:sp>
        <p:nvSpPr>
          <p:cNvPr id="4" name="Content Placeholder 2">
            <a:extLst>
              <a:ext uri="{FF2B5EF4-FFF2-40B4-BE49-F238E27FC236}">
                <a16:creationId xmlns:a16="http://schemas.microsoft.com/office/drawing/2014/main" id="{30F7B123-1A40-4004-4880-2722FA31FC96}"/>
              </a:ext>
            </a:extLst>
          </p:cNvPr>
          <p:cNvSpPr txBox="1">
            <a:spLocks/>
          </p:cNvSpPr>
          <p:nvPr/>
        </p:nvSpPr>
        <p:spPr bwMode="auto">
          <a:xfrm>
            <a:off x="8111660" y="2391579"/>
            <a:ext cx="3704623" cy="238228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None/>
            </a:pPr>
            <a:r>
              <a:rPr lang="en-AU" sz="3200" b="1" kern="0">
                <a:latin typeface="Arial Narrow"/>
              </a:rPr>
              <a:t>Dr. Bruce Haycock</a:t>
            </a:r>
            <a:endParaRPr lang="en-US"/>
          </a:p>
          <a:p>
            <a:pPr marL="0" indent="0">
              <a:buFont typeface="Wingdings" charset="2"/>
              <a:buNone/>
            </a:pPr>
            <a:endParaRPr lang="en-AU" sz="2400" kern="0"/>
          </a:p>
          <a:p>
            <a:pPr marL="0" indent="0">
              <a:buNone/>
            </a:pPr>
            <a:r>
              <a:rPr lang="en-AU" sz="2400" kern="0">
                <a:latin typeface="Arial Narrow"/>
                <a:hlinkClick r:id="rId5"/>
              </a:rPr>
              <a:t>bruce.haycock@uhn.ca</a:t>
            </a:r>
            <a:r>
              <a:rPr lang="en-AU" sz="2400" kern="0">
                <a:latin typeface="Arial Narrow"/>
              </a:rPr>
              <a:t>  </a:t>
            </a:r>
          </a:p>
          <a:p>
            <a:pPr marL="0" indent="0">
              <a:buFont typeface="Wingdings" charset="2"/>
              <a:buNone/>
            </a:pPr>
            <a:r>
              <a:rPr lang="en-AU" sz="2400" kern="0">
                <a:latin typeface="Arial Narrow"/>
              </a:rPr>
              <a:t>C: +1 416 312 7157</a:t>
            </a:r>
          </a:p>
        </p:txBody>
      </p:sp>
      <p:sp>
        <p:nvSpPr>
          <p:cNvPr id="12" name="Title 1">
            <a:extLst>
              <a:ext uri="{FF2B5EF4-FFF2-40B4-BE49-F238E27FC236}">
                <a16:creationId xmlns:a16="http://schemas.microsoft.com/office/drawing/2014/main" id="{B46B003B-8765-DDDD-C841-2B5F5140EC73}"/>
              </a:ext>
            </a:extLst>
          </p:cNvPr>
          <p:cNvSpPr txBox="1">
            <a:spLocks/>
          </p:cNvSpPr>
          <p:nvPr/>
        </p:nvSpPr>
        <p:spPr>
          <a:xfrm>
            <a:off x="0" y="0"/>
            <a:ext cx="121920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a:ea typeface="Calibri"/>
                <a:cs typeface="Calibri"/>
              </a:rPr>
              <a:t>Questions?</a:t>
            </a:r>
            <a:endParaRPr lang="en-US"/>
          </a:p>
        </p:txBody>
      </p:sp>
      <p:sp>
        <p:nvSpPr>
          <p:cNvPr id="14" name="Content Placeholder 2">
            <a:extLst>
              <a:ext uri="{FF2B5EF4-FFF2-40B4-BE49-F238E27FC236}">
                <a16:creationId xmlns:a16="http://schemas.microsoft.com/office/drawing/2014/main" id="{844375BC-E4D0-9B17-06FF-C80DAA7E078D}"/>
              </a:ext>
            </a:extLst>
          </p:cNvPr>
          <p:cNvSpPr txBox="1">
            <a:spLocks/>
          </p:cNvSpPr>
          <p:nvPr/>
        </p:nvSpPr>
        <p:spPr bwMode="auto">
          <a:xfrm>
            <a:off x="3605582" y="2385837"/>
            <a:ext cx="4512281" cy="296412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AU" sz="3200" b="1" kern="0"/>
              <a:t>LCDR Nick Adriaanse</a:t>
            </a:r>
            <a:endParaRPr lang="en-US"/>
          </a:p>
          <a:p>
            <a:pPr marL="0" indent="0">
              <a:buFont typeface="Wingdings" charset="2"/>
              <a:buNone/>
            </a:pPr>
            <a:endParaRPr lang="en-AU" sz="2400" kern="0"/>
          </a:p>
          <a:p>
            <a:pPr marL="0" indent="0">
              <a:buFont typeface="Wingdings" charset="2"/>
              <a:buNone/>
            </a:pPr>
            <a:r>
              <a:rPr lang="en-AU" sz="2400" kern="0">
                <a:latin typeface="Arial Narrow"/>
                <a:hlinkClick r:id="rId6"/>
              </a:rPr>
              <a:t>nicholas.j.adriaanse.fm@us.navy.mil</a:t>
            </a:r>
            <a:endParaRPr lang="en-AU" sz="2400" kern="0">
              <a:latin typeface="Arial Narrow"/>
            </a:endParaRPr>
          </a:p>
          <a:p>
            <a:pPr marL="0" indent="0">
              <a:buFont typeface="Wingdings" charset="2"/>
              <a:buNone/>
            </a:pPr>
            <a:r>
              <a:rPr lang="en-AU" sz="2400" kern="0">
                <a:latin typeface="Arial Narrow"/>
              </a:rPr>
              <a:t>C: +1 419 908 9894</a:t>
            </a:r>
          </a:p>
          <a:p>
            <a:pPr marL="0" indent="0">
              <a:buFont typeface="Wingdings" charset="2"/>
              <a:buNone/>
            </a:pPr>
            <a:r>
              <a:rPr lang="en-AU" sz="2400" kern="0">
                <a:latin typeface="Arial Narrow"/>
              </a:rPr>
              <a:t>W: +1 757 492 8362</a:t>
            </a:r>
          </a:p>
        </p:txBody>
      </p:sp>
    </p:spTree>
    <p:custDataLst>
      <p:tags r:id="rId1"/>
    </p:custDataLst>
    <p:extLst>
      <p:ext uri="{BB962C8B-B14F-4D97-AF65-F5344CB8AC3E}">
        <p14:creationId xmlns:p14="http://schemas.microsoft.com/office/powerpoint/2010/main" val="3784528162"/>
      </p:ext>
    </p:extLst>
  </p:cSld>
  <p:clrMapOvr>
    <a:masterClrMapping/>
  </p:clrMapOvr>
  <p:extLst>
    <p:ext uri="{6950BFC3-D8DA-4A85-94F7-54DA5524770B}">
      <p188:commentRel xmlns:p188="http://schemas.microsoft.com/office/powerpoint/2018/8/main" xmlns="" r:id="rId7"/>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0E52B-1160-6AEE-246D-837F7DA22E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BCB26-A7BC-F6D0-310A-C355F43C99A2}"/>
              </a:ext>
            </a:extLst>
          </p:cNvPr>
          <p:cNvSpPr>
            <a:spLocks noGrp="1"/>
          </p:cNvSpPr>
          <p:nvPr>
            <p:ph sz="quarter" idx="11"/>
          </p:nvPr>
        </p:nvSpPr>
        <p:spPr>
          <a:xfrm>
            <a:off x="242789" y="1046715"/>
            <a:ext cx="11687781" cy="5075237"/>
          </a:xfrm>
        </p:spPr>
        <p:txBody>
          <a:bodyPr/>
          <a:lstStyle/>
          <a:p>
            <a:pPr marL="0" indent="0">
              <a:buNone/>
            </a:pPr>
            <a:r>
              <a:rPr lang="en-AU" sz="1200" dirty="0">
                <a:solidFill>
                  <a:schemeClr val="tx2"/>
                </a:solidFill>
                <a:latin typeface="Arial"/>
                <a:cs typeface="Segoe UI"/>
              </a:rPr>
              <a:t>Movement icons created by </a:t>
            </a:r>
            <a:r>
              <a:rPr lang="en-AU" sz="1200" dirty="0" err="1">
                <a:solidFill>
                  <a:schemeClr val="tx2"/>
                </a:solidFill>
                <a:latin typeface="Arial"/>
                <a:cs typeface="Segoe UI"/>
              </a:rPr>
              <a:t>Freepik</a:t>
            </a:r>
            <a:r>
              <a:rPr lang="en-AU" sz="1200" dirty="0">
                <a:solidFill>
                  <a:schemeClr val="tx2"/>
                </a:solidFill>
                <a:latin typeface="Arial"/>
                <a:cs typeface="Segoe UI"/>
              </a:rPr>
              <a:t> - </a:t>
            </a:r>
            <a:r>
              <a:rPr lang="en-AU" sz="1200" dirty="0" err="1">
                <a:solidFill>
                  <a:schemeClr val="tx2"/>
                </a:solidFill>
                <a:latin typeface="Arial"/>
                <a:cs typeface="Segoe UI"/>
              </a:rPr>
              <a:t>Flaticon</a:t>
            </a:r>
            <a:r>
              <a:rPr lang="en-AU" sz="1200" dirty="0">
                <a:solidFill>
                  <a:schemeClr val="tx2"/>
                </a:solidFill>
                <a:latin typeface="Arial"/>
                <a:cs typeface="Segoe UI"/>
              </a:rPr>
              <a:t>: </a:t>
            </a:r>
            <a:r>
              <a:rPr lang="en-AU" sz="1200" dirty="0">
                <a:solidFill>
                  <a:schemeClr val="tx2"/>
                </a:solidFill>
                <a:latin typeface="Arial"/>
                <a:cs typeface="Segoe UI"/>
                <a:hlinkClick r:id="rId4">
                  <a:extLst>
                    <a:ext uri="{A12FA001-AC4F-418D-AE19-62706E023703}">
                      <ahyp:hlinkClr xmlns:ahyp="http://schemas.microsoft.com/office/drawing/2018/hyperlinkcolor" xmlns="" val="tx"/>
                    </a:ext>
                  </a:extLst>
                </a:hlinkClick>
              </a:rPr>
              <a:t>https://www.flaticon.com/free-icons/movement</a:t>
            </a:r>
            <a:r>
              <a:rPr lang="en-AU" sz="1200" dirty="0">
                <a:solidFill>
                  <a:schemeClr val="tx2"/>
                </a:solidFill>
                <a:latin typeface="Arial"/>
                <a:cs typeface="Segoe UI"/>
              </a:rPr>
              <a:t> </a:t>
            </a:r>
            <a:endParaRPr lang="en-US" dirty="0">
              <a:solidFill>
                <a:schemeClr val="tx2"/>
              </a:solidFill>
            </a:endParaRPr>
          </a:p>
          <a:p>
            <a:pPr marL="0" indent="0">
              <a:buNone/>
            </a:pPr>
            <a:r>
              <a:rPr lang="en-AU" sz="1200" dirty="0">
                <a:solidFill>
                  <a:schemeClr val="tx2"/>
                </a:solidFill>
                <a:latin typeface="Arial"/>
                <a:cs typeface="Segoe UI"/>
              </a:rPr>
              <a:t>Exam icons created by </a:t>
            </a:r>
            <a:r>
              <a:rPr lang="en-AU" sz="1200" dirty="0" err="1">
                <a:solidFill>
                  <a:schemeClr val="tx2"/>
                </a:solidFill>
                <a:latin typeface="Arial"/>
                <a:cs typeface="Segoe UI"/>
              </a:rPr>
              <a:t>Freepik</a:t>
            </a:r>
            <a:r>
              <a:rPr lang="en-AU" sz="1200" dirty="0">
                <a:solidFill>
                  <a:schemeClr val="tx2"/>
                </a:solidFill>
                <a:latin typeface="Arial"/>
                <a:cs typeface="Segoe UI"/>
              </a:rPr>
              <a:t> - </a:t>
            </a:r>
            <a:r>
              <a:rPr lang="en-AU" sz="1200" dirty="0" err="1">
                <a:solidFill>
                  <a:schemeClr val="tx2"/>
                </a:solidFill>
                <a:latin typeface="Arial"/>
                <a:cs typeface="Segoe UI"/>
              </a:rPr>
              <a:t>Flaticon</a:t>
            </a:r>
            <a:r>
              <a:rPr lang="en-AU" sz="1200" dirty="0">
                <a:solidFill>
                  <a:schemeClr val="tx2"/>
                </a:solidFill>
                <a:latin typeface="Arial"/>
                <a:cs typeface="Segoe UI"/>
              </a:rPr>
              <a:t>: </a:t>
            </a:r>
            <a:r>
              <a:rPr lang="en-AU" sz="1200" dirty="0">
                <a:solidFill>
                  <a:schemeClr val="tx2"/>
                </a:solidFill>
                <a:latin typeface="Arial"/>
                <a:cs typeface="Segoe UI"/>
                <a:hlinkClick r:id="rId5">
                  <a:extLst>
                    <a:ext uri="{A12FA001-AC4F-418D-AE19-62706E023703}">
                      <ahyp:hlinkClr xmlns:ahyp="http://schemas.microsoft.com/office/drawing/2018/hyperlinkcolor" xmlns="" val="tx"/>
                    </a:ext>
                  </a:extLst>
                </a:hlinkClick>
              </a:rPr>
              <a:t>https://www.flaticon.com/free-icon/exam</a:t>
            </a:r>
            <a:r>
              <a:rPr lang="en-AU" sz="1200" dirty="0">
                <a:solidFill>
                  <a:schemeClr val="tx2"/>
                </a:solidFill>
                <a:latin typeface="Arial"/>
                <a:cs typeface="Segoe UI"/>
              </a:rPr>
              <a:t> </a:t>
            </a:r>
          </a:p>
          <a:p>
            <a:pPr marL="0" indent="0">
              <a:buNone/>
            </a:pPr>
            <a:r>
              <a:rPr lang="en-AU" sz="1200" dirty="0">
                <a:solidFill>
                  <a:schemeClr val="tx2"/>
                </a:solidFill>
                <a:latin typeface="Arial"/>
                <a:cs typeface="Segoe UI"/>
              </a:rPr>
              <a:t>Performance icons created by </a:t>
            </a:r>
            <a:r>
              <a:rPr lang="en-AU" sz="1200" dirty="0" err="1">
                <a:solidFill>
                  <a:schemeClr val="tx2"/>
                </a:solidFill>
                <a:latin typeface="Arial"/>
                <a:cs typeface="Segoe UI"/>
              </a:rPr>
              <a:t>Freepik</a:t>
            </a:r>
            <a:r>
              <a:rPr lang="en-AU" sz="1200" dirty="0">
                <a:solidFill>
                  <a:schemeClr val="tx2"/>
                </a:solidFill>
                <a:latin typeface="Arial"/>
                <a:cs typeface="Segoe UI"/>
              </a:rPr>
              <a:t> - </a:t>
            </a:r>
            <a:r>
              <a:rPr lang="en-AU" sz="1200" dirty="0" err="1">
                <a:solidFill>
                  <a:schemeClr val="tx2"/>
                </a:solidFill>
                <a:latin typeface="Arial"/>
                <a:cs typeface="Segoe UI"/>
              </a:rPr>
              <a:t>Flaticon</a:t>
            </a:r>
            <a:r>
              <a:rPr lang="en-AU" sz="1200" dirty="0">
                <a:solidFill>
                  <a:schemeClr val="tx2"/>
                </a:solidFill>
                <a:latin typeface="Arial"/>
                <a:cs typeface="Segoe UI"/>
              </a:rPr>
              <a:t>: </a:t>
            </a:r>
            <a:r>
              <a:rPr lang="en-AU" sz="1200" dirty="0">
                <a:solidFill>
                  <a:schemeClr val="tx2"/>
                </a:solidFill>
                <a:latin typeface="Arial"/>
                <a:cs typeface="Segoe UI"/>
                <a:hlinkClick r:id="rId6">
                  <a:extLst>
                    <a:ext uri="{A12FA001-AC4F-418D-AE19-62706E023703}">
                      <ahyp:hlinkClr xmlns:ahyp="http://schemas.microsoft.com/office/drawing/2018/hyperlinkcolor" xmlns="" val="tx"/>
                    </a:ext>
                  </a:extLst>
                </a:hlinkClick>
              </a:rPr>
              <a:t>https://www.flaticon.com/free-icon/performance</a:t>
            </a:r>
            <a:r>
              <a:rPr lang="en-AU" sz="1200" dirty="0">
                <a:solidFill>
                  <a:schemeClr val="tx2"/>
                </a:solidFill>
                <a:latin typeface="Arial"/>
                <a:cs typeface="Segoe UI"/>
              </a:rPr>
              <a:t> </a:t>
            </a:r>
          </a:p>
          <a:p>
            <a:pPr marL="0" indent="0">
              <a:buNone/>
            </a:pPr>
            <a:r>
              <a:rPr lang="en-AU" sz="1200" dirty="0">
                <a:solidFill>
                  <a:schemeClr val="tx2"/>
                </a:solidFill>
                <a:latin typeface="Arial"/>
                <a:cs typeface="Segoe UI"/>
              </a:rPr>
              <a:t>Problem icons created by </a:t>
            </a:r>
            <a:r>
              <a:rPr lang="en-AU" sz="1200" dirty="0" err="1">
                <a:solidFill>
                  <a:schemeClr val="tx2"/>
                </a:solidFill>
                <a:latin typeface="Arial"/>
                <a:cs typeface="Segoe UI"/>
              </a:rPr>
              <a:t>Freepik</a:t>
            </a:r>
            <a:r>
              <a:rPr lang="en-AU" sz="1200" dirty="0">
                <a:solidFill>
                  <a:schemeClr val="tx2"/>
                </a:solidFill>
                <a:latin typeface="Arial"/>
                <a:cs typeface="Segoe UI"/>
              </a:rPr>
              <a:t> - </a:t>
            </a:r>
            <a:r>
              <a:rPr lang="en-AU" sz="1200" dirty="0" err="1">
                <a:solidFill>
                  <a:schemeClr val="tx2"/>
                </a:solidFill>
                <a:latin typeface="Arial"/>
                <a:cs typeface="Segoe UI"/>
              </a:rPr>
              <a:t>Flaticon</a:t>
            </a:r>
            <a:r>
              <a:rPr lang="en-AU" sz="1200" dirty="0">
                <a:solidFill>
                  <a:schemeClr val="tx2"/>
                </a:solidFill>
                <a:latin typeface="Arial"/>
                <a:cs typeface="Segoe UI"/>
              </a:rPr>
              <a:t>: </a:t>
            </a:r>
            <a:r>
              <a:rPr lang="en-AU" sz="1200" dirty="0">
                <a:solidFill>
                  <a:schemeClr val="tx2"/>
                </a:solidFill>
                <a:latin typeface="Arial"/>
                <a:cs typeface="Segoe UI"/>
                <a:hlinkClick r:id="rId7">
                  <a:extLst>
                    <a:ext uri="{A12FA001-AC4F-418D-AE19-62706E023703}">
                      <ahyp:hlinkClr xmlns:ahyp="http://schemas.microsoft.com/office/drawing/2018/hyperlinkcolor" xmlns="" val="tx"/>
                    </a:ext>
                  </a:extLst>
                </a:hlinkClick>
              </a:rPr>
              <a:t>https://www.flaticon.com/free-icons/problem</a:t>
            </a:r>
            <a:r>
              <a:rPr lang="en-AU" sz="1200" dirty="0">
                <a:solidFill>
                  <a:schemeClr val="tx2"/>
                </a:solidFill>
                <a:latin typeface="Arial"/>
                <a:cs typeface="Segoe UI"/>
              </a:rPr>
              <a:t> </a:t>
            </a:r>
          </a:p>
          <a:p>
            <a:pPr marL="0" indent="0">
              <a:buNone/>
            </a:pPr>
            <a:r>
              <a:rPr lang="en-AU" sz="1200" dirty="0">
                <a:solidFill>
                  <a:schemeClr val="tx2"/>
                </a:solidFill>
                <a:latin typeface="Arial"/>
                <a:cs typeface="Segoe UI"/>
              </a:rPr>
              <a:t>Online class icons created by </a:t>
            </a:r>
            <a:r>
              <a:rPr lang="en-AU" sz="1200" dirty="0" err="1">
                <a:solidFill>
                  <a:schemeClr val="tx2"/>
                </a:solidFill>
                <a:latin typeface="Arial"/>
                <a:cs typeface="Segoe UI"/>
              </a:rPr>
              <a:t>muh</a:t>
            </a:r>
            <a:r>
              <a:rPr lang="en-AU" sz="1200" dirty="0">
                <a:solidFill>
                  <a:schemeClr val="tx2"/>
                </a:solidFill>
                <a:latin typeface="Arial"/>
                <a:cs typeface="Segoe UI"/>
              </a:rPr>
              <a:t> </a:t>
            </a:r>
            <a:r>
              <a:rPr lang="en-AU" sz="1200" dirty="0" err="1">
                <a:solidFill>
                  <a:schemeClr val="tx2"/>
                </a:solidFill>
                <a:latin typeface="Arial"/>
                <a:cs typeface="Segoe UI"/>
              </a:rPr>
              <a:t>zakaria</a:t>
            </a:r>
            <a:r>
              <a:rPr lang="en-AU" sz="1200" dirty="0">
                <a:solidFill>
                  <a:schemeClr val="tx2"/>
                </a:solidFill>
                <a:latin typeface="Arial"/>
                <a:cs typeface="Segoe UI"/>
              </a:rPr>
              <a:t> – </a:t>
            </a:r>
            <a:r>
              <a:rPr lang="en-AU" sz="1200" dirty="0" err="1">
                <a:solidFill>
                  <a:schemeClr val="tx2"/>
                </a:solidFill>
                <a:latin typeface="Arial"/>
                <a:cs typeface="Segoe UI"/>
              </a:rPr>
              <a:t>Flaticon</a:t>
            </a:r>
            <a:r>
              <a:rPr lang="en-AU" sz="1200" dirty="0">
                <a:solidFill>
                  <a:schemeClr val="tx2"/>
                </a:solidFill>
                <a:latin typeface="Arial"/>
                <a:cs typeface="Segoe UI"/>
              </a:rPr>
              <a:t>:</a:t>
            </a:r>
            <a:r>
              <a:rPr lang="en-AU" sz="1200" dirty="0">
                <a:solidFill>
                  <a:schemeClr val="tx2"/>
                </a:solidFill>
                <a:latin typeface="Arial"/>
                <a:ea typeface="Calibri"/>
                <a:cs typeface="Calibri"/>
              </a:rPr>
              <a:t> </a:t>
            </a:r>
            <a:r>
              <a:rPr lang="en-AU" sz="1200" dirty="0">
                <a:solidFill>
                  <a:schemeClr val="tx2"/>
                </a:solidFill>
                <a:latin typeface="Arial"/>
                <a:cs typeface="Segoe UI"/>
                <a:hlinkClick r:id="rId8">
                  <a:extLst>
                    <a:ext uri="{A12FA001-AC4F-418D-AE19-62706E023703}">
                      <ahyp:hlinkClr xmlns:ahyp="http://schemas.microsoft.com/office/drawing/2018/hyperlinkcolor" xmlns="" val="tx"/>
                    </a:ext>
                  </a:extLst>
                </a:hlinkClick>
              </a:rPr>
              <a:t>https://www.flaticon.com/free-icons/online-class</a:t>
            </a:r>
            <a:r>
              <a:rPr lang="en-AU" sz="1200" dirty="0">
                <a:solidFill>
                  <a:schemeClr val="tx2"/>
                </a:solidFill>
                <a:latin typeface="Arial"/>
                <a:cs typeface="Segoe UI"/>
              </a:rPr>
              <a:t> </a:t>
            </a:r>
          </a:p>
          <a:p>
            <a:pPr marL="0" indent="0">
              <a:buNone/>
            </a:pPr>
            <a:r>
              <a:rPr lang="en-AU" sz="1200" dirty="0">
                <a:solidFill>
                  <a:schemeClr val="tx2"/>
                </a:solidFill>
                <a:latin typeface="Arial"/>
                <a:cs typeface="Arial"/>
              </a:rPr>
              <a:t>Stair icons created by Those Icons – </a:t>
            </a:r>
            <a:r>
              <a:rPr lang="en-AU" sz="1200" dirty="0" err="1">
                <a:solidFill>
                  <a:schemeClr val="tx2"/>
                </a:solidFill>
                <a:latin typeface="Arial"/>
                <a:cs typeface="Arial"/>
              </a:rPr>
              <a:t>Flaticon</a:t>
            </a:r>
            <a:r>
              <a:rPr lang="en-AU" sz="1200" dirty="0">
                <a:solidFill>
                  <a:schemeClr val="tx2"/>
                </a:solidFill>
                <a:latin typeface="Arial"/>
                <a:cs typeface="Arial"/>
              </a:rPr>
              <a:t>: </a:t>
            </a:r>
            <a:r>
              <a:rPr lang="en-AU" sz="1200" dirty="0">
                <a:solidFill>
                  <a:schemeClr val="tx2"/>
                </a:solidFill>
                <a:latin typeface="Arial"/>
                <a:cs typeface="Segoe UI"/>
                <a:hlinkClick r:id="rId9">
                  <a:extLst>
                    <a:ext uri="{A12FA001-AC4F-418D-AE19-62706E023703}">
                      <ahyp:hlinkClr xmlns:ahyp="http://schemas.microsoft.com/office/drawing/2018/hyperlinkcolor" xmlns="" val="tx"/>
                    </a:ext>
                  </a:extLst>
                </a:hlinkClick>
              </a:rPr>
              <a:t>https://www.flaticon.com/free-icons/stair</a:t>
            </a:r>
            <a:r>
              <a:rPr lang="en-AU" sz="1200" dirty="0">
                <a:solidFill>
                  <a:schemeClr val="tx2"/>
                </a:solidFill>
                <a:latin typeface="Arial"/>
                <a:cs typeface="Segoe UI"/>
              </a:rPr>
              <a:t> </a:t>
            </a:r>
          </a:p>
          <a:p>
            <a:pPr marL="0" indent="0">
              <a:buNone/>
            </a:pPr>
            <a:r>
              <a:rPr lang="en-AU" sz="1200" dirty="0">
                <a:solidFill>
                  <a:schemeClr val="tx2"/>
                </a:solidFill>
                <a:latin typeface="Arial"/>
                <a:cs typeface="Arial"/>
              </a:rPr>
              <a:t>Schedule icons created by </a:t>
            </a:r>
            <a:r>
              <a:rPr lang="en-AU" sz="1200" dirty="0" err="1">
                <a:solidFill>
                  <a:schemeClr val="tx2"/>
                </a:solidFill>
                <a:latin typeface="Arial"/>
                <a:cs typeface="Arial"/>
              </a:rPr>
              <a:t>Freepik</a:t>
            </a:r>
            <a:r>
              <a:rPr lang="en-AU" sz="1200" dirty="0">
                <a:solidFill>
                  <a:schemeClr val="tx2"/>
                </a:solidFill>
                <a:latin typeface="Arial"/>
                <a:cs typeface="Arial"/>
              </a:rPr>
              <a:t> – </a:t>
            </a:r>
            <a:r>
              <a:rPr lang="en-AU" sz="1200" dirty="0" err="1">
                <a:solidFill>
                  <a:schemeClr val="tx2"/>
                </a:solidFill>
                <a:latin typeface="Arial"/>
                <a:cs typeface="Arial"/>
              </a:rPr>
              <a:t>Flaticon</a:t>
            </a:r>
            <a:r>
              <a:rPr lang="en-AU" sz="1200" dirty="0">
                <a:solidFill>
                  <a:schemeClr val="tx2"/>
                </a:solidFill>
                <a:latin typeface="Arial"/>
                <a:cs typeface="Arial"/>
              </a:rPr>
              <a:t>: </a:t>
            </a:r>
            <a:r>
              <a:rPr lang="en-AU" sz="1200" dirty="0">
                <a:solidFill>
                  <a:schemeClr val="tx2"/>
                </a:solidFill>
                <a:latin typeface="Arial"/>
                <a:cs typeface="Segoe UI"/>
                <a:hlinkClick r:id="rId10">
                  <a:extLst>
                    <a:ext uri="{A12FA001-AC4F-418D-AE19-62706E023703}">
                      <ahyp:hlinkClr xmlns:ahyp="http://schemas.microsoft.com/office/drawing/2018/hyperlinkcolor" xmlns="" val="tx"/>
                    </a:ext>
                  </a:extLst>
                </a:hlinkClick>
              </a:rPr>
              <a:t>https://www.flaticon.com/free-icons/schedule</a:t>
            </a:r>
            <a:r>
              <a:rPr lang="en-AU" sz="1200" dirty="0">
                <a:solidFill>
                  <a:schemeClr val="tx2"/>
                </a:solidFill>
                <a:latin typeface="Arial"/>
                <a:cs typeface="Segoe UI"/>
              </a:rPr>
              <a:t> </a:t>
            </a:r>
          </a:p>
          <a:p>
            <a:pPr marL="0" indent="0">
              <a:buNone/>
            </a:pPr>
            <a:r>
              <a:rPr lang="en-AU" sz="1200" dirty="0">
                <a:solidFill>
                  <a:schemeClr val="tx2"/>
                </a:solidFill>
                <a:latin typeface="Arial"/>
                <a:cs typeface="Arial"/>
              </a:rPr>
              <a:t>Purchase icons created by </a:t>
            </a:r>
            <a:r>
              <a:rPr lang="en-AU" sz="1200" dirty="0" err="1">
                <a:solidFill>
                  <a:schemeClr val="tx2"/>
                </a:solidFill>
                <a:latin typeface="Arial"/>
                <a:cs typeface="Arial"/>
              </a:rPr>
              <a:t>fatihicon</a:t>
            </a:r>
            <a:r>
              <a:rPr lang="en-AU" sz="1200" dirty="0">
                <a:solidFill>
                  <a:schemeClr val="tx2"/>
                </a:solidFill>
                <a:latin typeface="Arial"/>
                <a:cs typeface="Arial"/>
              </a:rPr>
              <a:t> – </a:t>
            </a:r>
            <a:r>
              <a:rPr lang="en-AU" sz="1200" dirty="0" err="1">
                <a:solidFill>
                  <a:schemeClr val="tx2"/>
                </a:solidFill>
                <a:latin typeface="Arial"/>
                <a:cs typeface="Arial"/>
              </a:rPr>
              <a:t>Flaticon</a:t>
            </a:r>
            <a:r>
              <a:rPr lang="en-AU" sz="1200" dirty="0">
                <a:solidFill>
                  <a:schemeClr val="tx2"/>
                </a:solidFill>
                <a:latin typeface="Arial"/>
                <a:cs typeface="Arial"/>
              </a:rPr>
              <a:t>: </a:t>
            </a:r>
            <a:r>
              <a:rPr lang="en-AU" sz="1200" dirty="0">
                <a:solidFill>
                  <a:schemeClr val="tx2"/>
                </a:solidFill>
                <a:latin typeface="Arial"/>
                <a:cs typeface="Segoe UI"/>
                <a:hlinkClick r:id="rId11">
                  <a:extLst>
                    <a:ext uri="{A12FA001-AC4F-418D-AE19-62706E023703}">
                      <ahyp:hlinkClr xmlns:ahyp="http://schemas.microsoft.com/office/drawing/2018/hyperlinkcolor" xmlns="" val="tx"/>
                    </a:ext>
                  </a:extLst>
                </a:hlinkClick>
              </a:rPr>
              <a:t>https://www.flaticon.com/free-icons/purchase</a:t>
            </a:r>
            <a:r>
              <a:rPr lang="en-AU" sz="1200" dirty="0">
                <a:solidFill>
                  <a:schemeClr val="tx2"/>
                </a:solidFill>
                <a:latin typeface="Arial"/>
                <a:cs typeface="Segoe UI"/>
              </a:rPr>
              <a:t> </a:t>
            </a:r>
          </a:p>
          <a:p>
            <a:pPr marL="0" indent="0">
              <a:buNone/>
            </a:pPr>
            <a:r>
              <a:rPr lang="en-AU" sz="1200" dirty="0">
                <a:solidFill>
                  <a:schemeClr val="tx2"/>
                </a:solidFill>
                <a:latin typeface="Arial"/>
                <a:cs typeface="Arial"/>
              </a:rPr>
              <a:t>Emergency icons created by HAJICON – </a:t>
            </a:r>
            <a:r>
              <a:rPr lang="en-AU" sz="1200" dirty="0" err="1">
                <a:solidFill>
                  <a:schemeClr val="tx2"/>
                </a:solidFill>
                <a:latin typeface="Arial"/>
                <a:cs typeface="Arial"/>
              </a:rPr>
              <a:t>Flaticon</a:t>
            </a:r>
            <a:r>
              <a:rPr lang="en-AU" sz="1200" dirty="0">
                <a:solidFill>
                  <a:schemeClr val="tx2"/>
                </a:solidFill>
                <a:latin typeface="Arial"/>
                <a:cs typeface="Arial"/>
              </a:rPr>
              <a:t>: h</a:t>
            </a:r>
            <a:r>
              <a:rPr lang="en-AU" sz="1200" dirty="0">
                <a:solidFill>
                  <a:schemeClr val="tx2"/>
                </a:solidFill>
                <a:latin typeface="Arial"/>
                <a:cs typeface="Segoe UI"/>
                <a:hlinkClick r:id="rId12">
                  <a:extLst>
                    <a:ext uri="{A12FA001-AC4F-418D-AE19-62706E023703}">
                      <ahyp:hlinkClr xmlns:ahyp="http://schemas.microsoft.com/office/drawing/2018/hyperlinkcolor" xmlns="" val="tx"/>
                    </a:ext>
                  </a:extLst>
                </a:hlinkClick>
              </a:rPr>
              <a:t>ttps://www.flaticon.com/free-icons/emergency</a:t>
            </a:r>
            <a:endParaRPr lang="en-AU" sz="1200" dirty="0">
              <a:solidFill>
                <a:schemeClr val="tx2"/>
              </a:solidFill>
              <a:latin typeface="Arial"/>
              <a:cs typeface="Segoe UI"/>
            </a:endParaRPr>
          </a:p>
          <a:p>
            <a:pPr marL="0" indent="0">
              <a:buNone/>
            </a:pPr>
            <a:r>
              <a:rPr lang="en-AU" sz="1200" dirty="0">
                <a:solidFill>
                  <a:schemeClr val="tx2"/>
                </a:solidFill>
                <a:latin typeface="Arial"/>
                <a:cs typeface="Arial"/>
              </a:rPr>
              <a:t>Instructor icons created by Dewi Sari – </a:t>
            </a:r>
            <a:r>
              <a:rPr lang="en-AU" sz="1200" dirty="0" err="1">
                <a:solidFill>
                  <a:schemeClr val="tx2"/>
                </a:solidFill>
                <a:latin typeface="Arial"/>
                <a:cs typeface="Arial"/>
              </a:rPr>
              <a:t>Flaticon</a:t>
            </a:r>
            <a:r>
              <a:rPr lang="en-AU" sz="1200" dirty="0">
                <a:solidFill>
                  <a:schemeClr val="tx2"/>
                </a:solidFill>
                <a:latin typeface="Arial"/>
                <a:cs typeface="Arial"/>
              </a:rPr>
              <a:t>: </a:t>
            </a:r>
            <a:r>
              <a:rPr lang="en-AU" sz="1200" dirty="0">
                <a:solidFill>
                  <a:schemeClr val="tx2"/>
                </a:solidFill>
                <a:latin typeface="Arial"/>
                <a:cs typeface="Segoe UI"/>
                <a:hlinkClick r:id="rId13">
                  <a:extLst>
                    <a:ext uri="{A12FA001-AC4F-418D-AE19-62706E023703}">
                      <ahyp:hlinkClr xmlns:ahyp="http://schemas.microsoft.com/office/drawing/2018/hyperlinkcolor" xmlns="" val="tx"/>
                    </a:ext>
                  </a:extLst>
                </a:hlinkClick>
              </a:rPr>
              <a:t>https://www.flaticon.com/free-icons/instructor</a:t>
            </a:r>
            <a:r>
              <a:rPr lang="en-AU" sz="1200" dirty="0">
                <a:solidFill>
                  <a:schemeClr val="tx2"/>
                </a:solidFill>
                <a:latin typeface="Arial"/>
                <a:cs typeface="Segoe UI"/>
              </a:rPr>
              <a:t> </a:t>
            </a:r>
          </a:p>
          <a:p>
            <a:pPr marL="456565" indent="-456565">
              <a:spcBef>
                <a:spcPct val="30000"/>
              </a:spcBef>
              <a:buNone/>
            </a:pPr>
            <a:r>
              <a:rPr lang="en-US" sz="1200" dirty="0">
                <a:solidFill>
                  <a:schemeClr val="tx2"/>
                </a:solidFill>
                <a:latin typeface="Arial"/>
                <a:cs typeface="Arial"/>
              </a:rPr>
              <a:t>Parallax icons created by </a:t>
            </a:r>
            <a:r>
              <a:rPr lang="en-US" sz="1200" dirty="0" err="1">
                <a:solidFill>
                  <a:schemeClr val="tx2"/>
                </a:solidFill>
                <a:latin typeface="Arial"/>
                <a:cs typeface="Arial"/>
              </a:rPr>
              <a:t>Freepik</a:t>
            </a:r>
            <a:r>
              <a:rPr lang="en-US" sz="1200" dirty="0">
                <a:solidFill>
                  <a:schemeClr val="tx2"/>
                </a:solidFill>
                <a:latin typeface="Arial"/>
                <a:cs typeface="Arial"/>
              </a:rPr>
              <a:t> – </a:t>
            </a:r>
            <a:r>
              <a:rPr lang="en-US" sz="1200" dirty="0" err="1">
                <a:solidFill>
                  <a:schemeClr val="tx2"/>
                </a:solidFill>
                <a:latin typeface="Arial"/>
                <a:cs typeface="Arial"/>
              </a:rPr>
              <a:t>Flaticon</a:t>
            </a:r>
            <a:r>
              <a:rPr lang="en-US" sz="1200" dirty="0">
                <a:solidFill>
                  <a:schemeClr val="tx2"/>
                </a:solidFill>
                <a:latin typeface="Arial"/>
                <a:cs typeface="Arial"/>
              </a:rPr>
              <a:t>: </a:t>
            </a:r>
            <a:r>
              <a:rPr lang="en-US" sz="1200" dirty="0">
                <a:solidFill>
                  <a:schemeClr val="tx2"/>
                </a:solidFill>
                <a:latin typeface="Arial"/>
                <a:cs typeface="Arial"/>
                <a:hlinkClick r:id="rId14">
                  <a:extLst>
                    <a:ext uri="{A12FA001-AC4F-418D-AE19-62706E023703}">
                      <ahyp:hlinkClr xmlns:ahyp="http://schemas.microsoft.com/office/drawing/2018/hyperlinkcolor" xmlns="" val="tx"/>
                    </a:ext>
                  </a:extLst>
                </a:hlinkClick>
              </a:rPr>
              <a:t>https://www.flaticon.com/free-icons/parallax</a:t>
            </a:r>
            <a:endParaRPr lang="en-US" dirty="0">
              <a:solidFill>
                <a:schemeClr val="tx2"/>
              </a:solidFill>
              <a:latin typeface="Arial"/>
            </a:endParaRPr>
          </a:p>
          <a:p>
            <a:pPr marL="456565" indent="-456565">
              <a:spcBef>
                <a:spcPct val="30000"/>
              </a:spcBef>
              <a:buNone/>
            </a:pPr>
            <a:r>
              <a:rPr lang="en-US" sz="1200" dirty="0">
                <a:solidFill>
                  <a:schemeClr val="tx2"/>
                </a:solidFill>
                <a:latin typeface="Arial"/>
                <a:cs typeface="Arial"/>
              </a:rPr>
              <a:t>Teleport taken from </a:t>
            </a:r>
            <a:r>
              <a:rPr lang="en-US" sz="1200" dirty="0">
                <a:solidFill>
                  <a:schemeClr val="tx2"/>
                </a:solidFill>
                <a:latin typeface="Arial"/>
                <a:cs typeface="Arial"/>
                <a:hlinkClick r:id="rId15">
                  <a:extLst>
                    <a:ext uri="{A12FA001-AC4F-418D-AE19-62706E023703}">
                      <ahyp:hlinkClr xmlns:ahyp="http://schemas.microsoft.com/office/drawing/2018/hyperlinkcolor" xmlns="" val="tx"/>
                    </a:ext>
                  </a:extLst>
                </a:hlinkClick>
              </a:rPr>
              <a:t>https://iconduck.com/icons/25968/teleport</a:t>
            </a:r>
            <a:r>
              <a:rPr lang="en-US" sz="1200" dirty="0">
                <a:solidFill>
                  <a:schemeClr val="tx2"/>
                </a:solidFill>
                <a:latin typeface="Arial"/>
                <a:cs typeface="Arial"/>
              </a:rPr>
              <a:t> under CC license 13 Jun 2025</a:t>
            </a:r>
          </a:p>
          <a:p>
            <a:pPr marL="456565" indent="-456565">
              <a:spcBef>
                <a:spcPct val="30000"/>
              </a:spcBef>
              <a:buNone/>
            </a:pPr>
            <a:r>
              <a:rPr lang="en-US" sz="1200" dirty="0">
                <a:solidFill>
                  <a:schemeClr val="tx2"/>
                </a:solidFill>
                <a:latin typeface="Arial"/>
                <a:cs typeface="Arial"/>
              </a:rPr>
              <a:t>AI taken from: https://www.flaticon.com/free-icon/artificial-intelligence_5145108?term=artificial+intelligence&amp;page=1&amp;position=2&amp;origin=search&amp;related_id=5145108</a:t>
            </a:r>
          </a:p>
          <a:p>
            <a:pPr marL="456565" indent="-456565">
              <a:spcBef>
                <a:spcPct val="30000"/>
              </a:spcBef>
              <a:buNone/>
            </a:pPr>
            <a:r>
              <a:rPr lang="en-US" sz="1200" dirty="0">
                <a:solidFill>
                  <a:schemeClr val="tx2"/>
                </a:solidFill>
                <a:latin typeface="Arial"/>
                <a:cs typeface="Arial"/>
              </a:rPr>
              <a:t>Study taken from:  https://www.flaticon.com/free-icon/search_2717575?term=research&amp;related_id=2717575&amp;origin=search</a:t>
            </a:r>
          </a:p>
          <a:p>
            <a:pPr marL="456565" indent="-456565">
              <a:spcBef>
                <a:spcPct val="30000"/>
              </a:spcBef>
              <a:buNone/>
            </a:pPr>
            <a:r>
              <a:rPr lang="en-US" sz="1200" dirty="0">
                <a:solidFill>
                  <a:schemeClr val="tx2"/>
                </a:solidFill>
                <a:latin typeface="Arial"/>
                <a:cs typeface="Arial"/>
              </a:rPr>
              <a:t>Results taken from: </a:t>
            </a:r>
            <a:r>
              <a:rPr lang="en-US" sz="1200" dirty="0">
                <a:solidFill>
                  <a:schemeClr val="tx2"/>
                </a:solidFill>
                <a:latin typeface="Arial"/>
                <a:cs typeface="Arial"/>
                <a:hlinkClick r:id="rId16"/>
              </a:rPr>
              <a:t>https://www.flaticon.com/free-icon/dashboard_11068820?term=results&amp;page=2&amp;position=3&amp;origin=search&amp;related_id=11068820</a:t>
            </a:r>
            <a:endParaRPr lang="en-US" sz="1200" dirty="0">
              <a:solidFill>
                <a:schemeClr val="tx2"/>
              </a:solidFill>
              <a:latin typeface="Arial"/>
              <a:cs typeface="Arial"/>
            </a:endParaRPr>
          </a:p>
          <a:p>
            <a:pPr marL="456565" indent="-456565">
              <a:spcBef>
                <a:spcPct val="30000"/>
              </a:spcBef>
              <a:buNone/>
            </a:pPr>
            <a:r>
              <a:rPr lang="en-US" sz="1200" dirty="0">
                <a:solidFill>
                  <a:schemeClr val="tx2"/>
                </a:solidFill>
                <a:latin typeface="Arial"/>
                <a:cs typeface="Arial"/>
              </a:rPr>
              <a:t>EEG taken from: https://www.flaticon.com/free-icon/eeg_4305203?term=eeg&amp;page=1&amp;position=1&amp;origin=search&amp;related_id=4305203</a:t>
            </a:r>
          </a:p>
          <a:p>
            <a:pPr marL="456565" indent="-456565">
              <a:spcBef>
                <a:spcPct val="30000"/>
              </a:spcBef>
              <a:buNone/>
            </a:pPr>
            <a:endParaRPr lang="en-US" sz="1200" dirty="0">
              <a:solidFill>
                <a:schemeClr val="tx2"/>
              </a:solidFill>
              <a:latin typeface="Arial"/>
              <a:cs typeface="Arial"/>
            </a:endParaRPr>
          </a:p>
          <a:p>
            <a:pPr marL="456565" indent="-456565">
              <a:spcBef>
                <a:spcPct val="30000"/>
              </a:spcBef>
              <a:buNone/>
            </a:pPr>
            <a:endParaRPr lang="en-US" sz="1200" dirty="0">
              <a:solidFill>
                <a:schemeClr val="tx2"/>
              </a:solidFill>
              <a:latin typeface="Arial"/>
              <a:cs typeface="Arial"/>
            </a:endParaRPr>
          </a:p>
          <a:p>
            <a:pPr marL="456565" indent="-456565">
              <a:spcBef>
                <a:spcPct val="30000"/>
              </a:spcBef>
              <a:buNone/>
            </a:pPr>
            <a:endParaRPr lang="en-US" sz="1200" dirty="0">
              <a:solidFill>
                <a:schemeClr val="tx2"/>
              </a:solidFill>
              <a:latin typeface="Arial"/>
              <a:cs typeface="Arial"/>
            </a:endParaRPr>
          </a:p>
          <a:p>
            <a:pPr marL="456565" indent="-456565">
              <a:spcBef>
                <a:spcPct val="30000"/>
              </a:spcBef>
              <a:buNone/>
            </a:pPr>
            <a:endParaRPr lang="en-US" dirty="0">
              <a:solidFill>
                <a:schemeClr val="tx2"/>
              </a:solidFill>
            </a:endParaRPr>
          </a:p>
        </p:txBody>
      </p:sp>
      <p:sp>
        <p:nvSpPr>
          <p:cNvPr id="12" name="Title 1">
            <a:extLst>
              <a:ext uri="{FF2B5EF4-FFF2-40B4-BE49-F238E27FC236}">
                <a16:creationId xmlns:a16="http://schemas.microsoft.com/office/drawing/2014/main" id="{1EB7F18C-42E2-8151-A579-099DC8747277}"/>
              </a:ext>
            </a:extLst>
          </p:cNvPr>
          <p:cNvSpPr txBox="1">
            <a:spLocks/>
          </p:cNvSpPr>
          <p:nvPr/>
        </p:nvSpPr>
        <p:spPr>
          <a:xfrm>
            <a:off x="0" y="0"/>
            <a:ext cx="12192000" cy="84124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a:ea typeface="Calibri"/>
                <a:cs typeface="Calibri"/>
              </a:rPr>
              <a:t>Icon Attributions</a:t>
            </a:r>
            <a:endParaRPr lang="en-US"/>
          </a:p>
        </p:txBody>
      </p:sp>
    </p:spTree>
    <p:custDataLst>
      <p:tags r:id="rId1"/>
    </p:custDataLst>
    <p:extLst>
      <p:ext uri="{BB962C8B-B14F-4D97-AF65-F5344CB8AC3E}">
        <p14:creationId xmlns:p14="http://schemas.microsoft.com/office/powerpoint/2010/main" val="3106442474"/>
      </p:ext>
    </p:extLst>
  </p:cSld>
  <p:clrMapOvr>
    <a:masterClrMapping/>
  </p:clrMapOvr>
  <p:extLst>
    <p:ext uri="{6950BFC3-D8DA-4A85-94F7-54DA5524770B}">
      <p188:commentRel xmlns:p188="http://schemas.microsoft.com/office/powerpoint/2018/8/main" xmlns="" r:id="rId17"/>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00DB1-B3A0-DFE5-7C54-8101BBBC90AF}"/>
              </a:ext>
            </a:extLst>
          </p:cNvPr>
          <p:cNvSpPr>
            <a:spLocks noGrp="1"/>
          </p:cNvSpPr>
          <p:nvPr>
            <p:ph type="title"/>
          </p:nvPr>
        </p:nvSpPr>
        <p:spPr/>
        <p:txBody>
          <a:bodyPr/>
          <a:lstStyle/>
          <a:p>
            <a:r>
              <a:rPr lang="en-US"/>
              <a:t>DoD using </a:t>
            </a:r>
            <a:r>
              <a:rPr lang="en-US" sz="3600">
                <a:latin typeface="Calibri" panose="020F0502020204030204" pitchFamily="34" charset="0"/>
                <a:ea typeface="Calibri" panose="020F0502020204030204" pitchFamily="34" charset="0"/>
                <a:cs typeface="Calibri" panose="020F0502020204030204" pitchFamily="34" charset="0"/>
              </a:rPr>
              <a:t>More</a:t>
            </a:r>
            <a:r>
              <a:rPr lang="en-US"/>
              <a:t> AR/VR/MR/XR</a:t>
            </a:r>
          </a:p>
        </p:txBody>
      </p:sp>
      <p:pic>
        <p:nvPicPr>
          <p:cNvPr id="13" name="Picture 12">
            <a:extLst>
              <a:ext uri="{FF2B5EF4-FFF2-40B4-BE49-F238E27FC236}">
                <a16:creationId xmlns:a16="http://schemas.microsoft.com/office/drawing/2014/main" id="{E85DF988-9D90-912A-8860-4D3C5D13CDA2}"/>
              </a:ext>
            </a:extLst>
          </p:cNvPr>
          <p:cNvPicPr>
            <a:picLocks noChangeAspect="1"/>
          </p:cNvPicPr>
          <p:nvPr/>
        </p:nvPicPr>
        <p:blipFill>
          <a:blip r:embed="rId4" cstate="print">
            <a:extLst>
              <a:ext uri="{28A0092B-C50C-407E-A947-70E740481C1C}">
                <a14:useLocalDpi xmlns:a14="http://schemas.microsoft.com/office/drawing/2010/main" val="0"/>
              </a:ext>
            </a:extLst>
          </a:blip>
          <a:srcRect l="3461" t="9777" r="25288"/>
          <a:stretch/>
        </p:blipFill>
        <p:spPr>
          <a:xfrm>
            <a:off x="1737" y="420624"/>
            <a:ext cx="4927287" cy="3401528"/>
          </a:xfrm>
          <a:prstGeom prst="rect">
            <a:avLst/>
          </a:prstGeom>
        </p:spPr>
      </p:pic>
      <p:pic>
        <p:nvPicPr>
          <p:cNvPr id="17" name="Picture 16">
            <a:extLst>
              <a:ext uri="{FF2B5EF4-FFF2-40B4-BE49-F238E27FC236}">
                <a16:creationId xmlns:a16="http://schemas.microsoft.com/office/drawing/2014/main" id="{C658DC14-5ACA-5747-9399-29C4C55616DB}"/>
              </a:ext>
            </a:extLst>
          </p:cNvPr>
          <p:cNvPicPr>
            <a:picLocks noChangeAspect="1"/>
          </p:cNvPicPr>
          <p:nvPr/>
        </p:nvPicPr>
        <p:blipFill>
          <a:blip r:embed="rId5" cstate="print">
            <a:extLst>
              <a:ext uri="{28A0092B-C50C-407E-A947-70E740481C1C}">
                <a14:useLocalDpi xmlns:a14="http://schemas.microsoft.com/office/drawing/2010/main" val="0"/>
              </a:ext>
            </a:extLst>
          </a:blip>
          <a:srcRect l="25962" t="8570" r="27654" b="-108"/>
          <a:stretch/>
        </p:blipFill>
        <p:spPr>
          <a:xfrm>
            <a:off x="603492" y="2105060"/>
            <a:ext cx="3863850" cy="4157003"/>
          </a:xfrm>
          <a:prstGeom prst="rect">
            <a:avLst/>
          </a:prstGeom>
        </p:spPr>
      </p:pic>
      <p:pic>
        <p:nvPicPr>
          <p:cNvPr id="22" name="Picture 21">
            <a:extLst>
              <a:ext uri="{FF2B5EF4-FFF2-40B4-BE49-F238E27FC236}">
                <a16:creationId xmlns:a16="http://schemas.microsoft.com/office/drawing/2014/main" id="{F7968D23-28C4-8F7D-81AF-5C33DA85EFC5}"/>
              </a:ext>
            </a:extLst>
          </p:cNvPr>
          <p:cNvPicPr>
            <a:picLocks noChangeAspect="1"/>
          </p:cNvPicPr>
          <p:nvPr/>
        </p:nvPicPr>
        <p:blipFill>
          <a:blip r:embed="rId6" cstate="print">
            <a:extLst>
              <a:ext uri="{28A0092B-C50C-407E-A947-70E740481C1C}">
                <a14:useLocalDpi xmlns:a14="http://schemas.microsoft.com/office/drawing/2010/main" val="0"/>
              </a:ext>
            </a:extLst>
          </a:blip>
          <a:srcRect l="22846" t="20846" r="25693"/>
          <a:stretch/>
        </p:blipFill>
        <p:spPr>
          <a:xfrm>
            <a:off x="3003812" y="3310275"/>
            <a:ext cx="4130569" cy="3463666"/>
          </a:xfrm>
          <a:prstGeom prst="rect">
            <a:avLst/>
          </a:prstGeom>
        </p:spPr>
      </p:pic>
      <p:pic>
        <p:nvPicPr>
          <p:cNvPr id="24" name="Picture 23">
            <a:extLst>
              <a:ext uri="{FF2B5EF4-FFF2-40B4-BE49-F238E27FC236}">
                <a16:creationId xmlns:a16="http://schemas.microsoft.com/office/drawing/2014/main" id="{F74A4F61-6FFB-EC8E-5B77-4B9C81EFFC79}"/>
              </a:ext>
            </a:extLst>
          </p:cNvPr>
          <p:cNvPicPr>
            <a:picLocks noChangeAspect="1"/>
          </p:cNvPicPr>
          <p:nvPr/>
        </p:nvPicPr>
        <p:blipFill>
          <a:blip r:embed="rId7" cstate="print">
            <a:extLst>
              <a:ext uri="{28A0092B-C50C-407E-A947-70E740481C1C}">
                <a14:useLocalDpi xmlns:a14="http://schemas.microsoft.com/office/drawing/2010/main" val="0"/>
              </a:ext>
            </a:extLst>
          </a:blip>
          <a:srcRect l="33231" t="24126" r="30654"/>
          <a:stretch/>
        </p:blipFill>
        <p:spPr>
          <a:xfrm>
            <a:off x="6792720" y="2839387"/>
            <a:ext cx="3508670" cy="4018613"/>
          </a:xfrm>
          <a:prstGeom prst="rect">
            <a:avLst/>
          </a:prstGeom>
        </p:spPr>
      </p:pic>
      <p:pic>
        <p:nvPicPr>
          <p:cNvPr id="26" name="Picture 25">
            <a:extLst>
              <a:ext uri="{FF2B5EF4-FFF2-40B4-BE49-F238E27FC236}">
                <a16:creationId xmlns:a16="http://schemas.microsoft.com/office/drawing/2014/main" id="{EA48C754-35DC-F4DC-DD8C-35852079CFFF}"/>
              </a:ext>
            </a:extLst>
          </p:cNvPr>
          <p:cNvPicPr>
            <a:picLocks noChangeAspect="1"/>
          </p:cNvPicPr>
          <p:nvPr/>
        </p:nvPicPr>
        <p:blipFill>
          <a:blip r:embed="rId8" cstate="print">
            <a:extLst>
              <a:ext uri="{28A0092B-C50C-407E-A947-70E740481C1C}">
                <a14:useLocalDpi xmlns:a14="http://schemas.microsoft.com/office/drawing/2010/main" val="0"/>
              </a:ext>
            </a:extLst>
          </a:blip>
          <a:srcRect l="23424" t="19682" r="41483"/>
          <a:stretch/>
        </p:blipFill>
        <p:spPr>
          <a:xfrm>
            <a:off x="8164022" y="2260334"/>
            <a:ext cx="3303516" cy="4121877"/>
          </a:xfrm>
          <a:prstGeom prst="rect">
            <a:avLst/>
          </a:prstGeom>
        </p:spPr>
      </p:pic>
      <p:pic>
        <p:nvPicPr>
          <p:cNvPr id="28" name="Picture 27">
            <a:extLst>
              <a:ext uri="{FF2B5EF4-FFF2-40B4-BE49-F238E27FC236}">
                <a16:creationId xmlns:a16="http://schemas.microsoft.com/office/drawing/2014/main" id="{281255FA-4785-F5C6-0E4D-2174EBFBB94F}"/>
              </a:ext>
            </a:extLst>
          </p:cNvPr>
          <p:cNvPicPr>
            <a:picLocks noChangeAspect="1"/>
          </p:cNvPicPr>
          <p:nvPr/>
        </p:nvPicPr>
        <p:blipFill>
          <a:blip r:embed="rId9" cstate="print">
            <a:extLst>
              <a:ext uri="{28A0092B-C50C-407E-A947-70E740481C1C}">
                <a14:useLocalDpi xmlns:a14="http://schemas.microsoft.com/office/drawing/2010/main" val="0"/>
              </a:ext>
            </a:extLst>
          </a:blip>
          <a:srcRect l="8308" t="8676" r="17442"/>
          <a:stretch/>
        </p:blipFill>
        <p:spPr>
          <a:xfrm>
            <a:off x="6972037" y="418493"/>
            <a:ext cx="5229228" cy="3506393"/>
          </a:xfrm>
          <a:prstGeom prst="rect">
            <a:avLst/>
          </a:prstGeom>
        </p:spPr>
      </p:pic>
      <p:pic>
        <p:nvPicPr>
          <p:cNvPr id="6" name="Picture 5" descr="A computer screen shot of a map&#10;&#10;AI-generated content may be incorrect.">
            <a:extLst>
              <a:ext uri="{FF2B5EF4-FFF2-40B4-BE49-F238E27FC236}">
                <a16:creationId xmlns:a16="http://schemas.microsoft.com/office/drawing/2014/main" id="{2FDB7664-A1E9-72F9-9C38-92BD40349863}"/>
              </a:ext>
            </a:extLst>
          </p:cNvPr>
          <p:cNvPicPr>
            <a:picLocks noChangeAspect="1"/>
          </p:cNvPicPr>
          <p:nvPr/>
        </p:nvPicPr>
        <p:blipFill>
          <a:blip r:embed="rId10">
            <a:extLst>
              <a:ext uri="{28A0092B-C50C-407E-A947-70E740481C1C}">
                <a14:useLocalDpi xmlns:a14="http://schemas.microsoft.com/office/drawing/2010/main" val="0"/>
              </a:ext>
            </a:extLst>
          </a:blip>
          <a:srcRect l="25448" t="8968" r="13174" b="5234"/>
          <a:stretch/>
        </p:blipFill>
        <p:spPr>
          <a:xfrm>
            <a:off x="2327115" y="755475"/>
            <a:ext cx="7416800" cy="5652098"/>
          </a:xfrm>
          <a:prstGeom prst="rect">
            <a:avLst/>
          </a:prstGeom>
        </p:spPr>
      </p:pic>
    </p:spTree>
    <p:custDataLst>
      <p:tags r:id="rId1"/>
    </p:custDataLst>
    <p:extLst>
      <p:ext uri="{BB962C8B-B14F-4D97-AF65-F5344CB8AC3E}">
        <p14:creationId xmlns:p14="http://schemas.microsoft.com/office/powerpoint/2010/main" val="363749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200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nodeType="afterEffect">
                                  <p:stCondLst>
                                    <p:cond delay="2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nodeType="afterEffect">
                                  <p:stCondLst>
                                    <p:cond delay="20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8000"/>
                            </p:stCondLst>
                            <p:childTnLst>
                              <p:par>
                                <p:cTn id="20" presetID="1" presetClass="entr" presetSubtype="0" fill="hold" nodeType="afterEffect">
                                  <p:stCondLst>
                                    <p:cond delay="200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644F4-91B3-A673-29FC-713A7E09E8DC}"/>
              </a:ext>
            </a:extLst>
          </p:cNvPr>
          <p:cNvSpPr>
            <a:spLocks noGrp="1"/>
          </p:cNvSpPr>
          <p:nvPr>
            <p:ph type="title"/>
          </p:nvPr>
        </p:nvSpPr>
        <p:spPr/>
        <p:txBody>
          <a:bodyPr/>
          <a:lstStyle/>
          <a:p>
            <a:r>
              <a:rPr lang="en-US"/>
              <a:t>2024 Best Paper</a:t>
            </a:r>
          </a:p>
        </p:txBody>
      </p:sp>
      <p:pic>
        <p:nvPicPr>
          <p:cNvPr id="5" name="Picture 4">
            <a:extLst>
              <a:ext uri="{FF2B5EF4-FFF2-40B4-BE49-F238E27FC236}">
                <a16:creationId xmlns:a16="http://schemas.microsoft.com/office/drawing/2014/main" id="{E5DD45A0-24E0-B347-93F9-FC34D3E0A0A1}"/>
              </a:ext>
            </a:extLst>
          </p:cNvPr>
          <p:cNvPicPr>
            <a:picLocks noChangeAspect="1"/>
          </p:cNvPicPr>
          <p:nvPr/>
        </p:nvPicPr>
        <p:blipFill>
          <a:blip r:embed="rId2"/>
          <a:srcRect l="38450" t="13034" r="26766" b="4242"/>
          <a:stretch/>
        </p:blipFill>
        <p:spPr>
          <a:xfrm>
            <a:off x="276125" y="927746"/>
            <a:ext cx="4236953" cy="5493380"/>
          </a:xfrm>
          <a:prstGeom prst="rect">
            <a:avLst/>
          </a:prstGeom>
          <a:ln>
            <a:solidFill>
              <a:schemeClr val="tx1"/>
            </a:solidFill>
          </a:ln>
        </p:spPr>
      </p:pic>
      <p:sp>
        <p:nvSpPr>
          <p:cNvPr id="4" name="TextBox 3">
            <a:extLst>
              <a:ext uri="{FF2B5EF4-FFF2-40B4-BE49-F238E27FC236}">
                <a16:creationId xmlns:a16="http://schemas.microsoft.com/office/drawing/2014/main" id="{53B34B4B-E150-1658-119F-0B78EE9014F5}"/>
              </a:ext>
            </a:extLst>
          </p:cNvPr>
          <p:cNvSpPr txBox="1"/>
          <p:nvPr/>
        </p:nvSpPr>
        <p:spPr>
          <a:xfrm>
            <a:off x="874685" y="3455479"/>
            <a:ext cx="2499924" cy="584775"/>
          </a:xfrm>
          <a:prstGeom prst="rect">
            <a:avLst/>
          </a:prstGeom>
          <a:solidFill>
            <a:srgbClr val="1F4E79">
              <a:alpha val="80000"/>
            </a:srgbClr>
          </a:solidFill>
        </p:spPr>
        <p:txBody>
          <a:bodyPr wrap="square" rtlCol="0" anchor="ctr" anchorCtr="0">
            <a:spAutoFit/>
          </a:bodyPr>
          <a:lstStyle/>
          <a:p>
            <a:pPr algn="ctr"/>
            <a:r>
              <a:rPr lang="en-US" sz="3200">
                <a:solidFill>
                  <a:schemeClr val="bg1"/>
                </a:solidFill>
                <a:latin typeface="Calibri" panose="020F0502020204030204" pitchFamily="34" charset="0"/>
                <a:cs typeface="Calibri" panose="020F0502020204030204" pitchFamily="34" charset="0"/>
              </a:rPr>
              <a:t>Inclusion</a:t>
            </a:r>
          </a:p>
        </p:txBody>
      </p:sp>
      <p:sp>
        <p:nvSpPr>
          <p:cNvPr id="7" name="Content Placeholder 2">
            <a:extLst>
              <a:ext uri="{FF2B5EF4-FFF2-40B4-BE49-F238E27FC236}">
                <a16:creationId xmlns:a16="http://schemas.microsoft.com/office/drawing/2014/main" id="{57220A00-D9FD-5317-211C-19C618C170C1}"/>
              </a:ext>
            </a:extLst>
          </p:cNvPr>
          <p:cNvSpPr>
            <a:spLocks noGrp="1"/>
          </p:cNvSpPr>
          <p:nvPr/>
        </p:nvSpPr>
        <p:spPr bwMode="auto">
          <a:xfrm>
            <a:off x="5228231" y="1894435"/>
            <a:ext cx="6250143" cy="336958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lr>
                <a:srgbClr val="C6B46A"/>
              </a:buClr>
              <a:buChar char="•"/>
              <a:defRPr sz="3200">
                <a:solidFill>
                  <a:srgbClr val="2A6EBB"/>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1" fontAlgn="base" hangingPunct="1">
              <a:spcBef>
                <a:spcPct val="20000"/>
              </a:spcBef>
              <a:spcAft>
                <a:spcPct val="0"/>
              </a:spcAft>
              <a:buClr>
                <a:srgbClr val="C6B46A"/>
              </a:buClr>
              <a:buChar char="–"/>
              <a:defRPr sz="2800">
                <a:solidFill>
                  <a:srgbClr val="2A6EBB"/>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Clr>
                <a:srgbClr val="C6B46A"/>
              </a:buClr>
              <a:buChar char="•"/>
              <a:defRPr sz="2400">
                <a:solidFill>
                  <a:srgbClr val="2A6EBB"/>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rtl="0" eaLnBrk="1" fontAlgn="base" hangingPunct="1">
              <a:spcBef>
                <a:spcPct val="20000"/>
              </a:spcBef>
              <a:spcAft>
                <a:spcPct val="0"/>
              </a:spcAft>
              <a:buClr>
                <a:srgbClr val="C6B46A"/>
              </a:buClr>
              <a:buChar char="»"/>
              <a:defRPr sz="2000">
                <a:solidFill>
                  <a:srgbClr val="2A6EBB"/>
                </a:solidFill>
                <a:latin typeface="+mn-lt"/>
                <a:ea typeface="+mn-ea"/>
              </a:defRPr>
            </a:lvl6pPr>
            <a:lvl7pPr marL="2971800" indent="-228600" algn="l" rtl="0" eaLnBrk="1" fontAlgn="base" hangingPunct="1">
              <a:spcBef>
                <a:spcPct val="20000"/>
              </a:spcBef>
              <a:spcAft>
                <a:spcPct val="0"/>
              </a:spcAft>
              <a:buClr>
                <a:srgbClr val="C6B46A"/>
              </a:buClr>
              <a:buChar char="»"/>
              <a:defRPr sz="2000">
                <a:solidFill>
                  <a:srgbClr val="2A6EBB"/>
                </a:solidFill>
                <a:latin typeface="+mn-lt"/>
                <a:ea typeface="+mn-ea"/>
              </a:defRPr>
            </a:lvl7pPr>
            <a:lvl8pPr marL="3429000" indent="-228600" algn="l" rtl="0" eaLnBrk="1" fontAlgn="base" hangingPunct="1">
              <a:spcBef>
                <a:spcPct val="20000"/>
              </a:spcBef>
              <a:spcAft>
                <a:spcPct val="0"/>
              </a:spcAft>
              <a:buClr>
                <a:srgbClr val="C6B46A"/>
              </a:buClr>
              <a:buChar char="»"/>
              <a:defRPr sz="2000">
                <a:solidFill>
                  <a:srgbClr val="2A6EBB"/>
                </a:solidFill>
                <a:latin typeface="+mn-lt"/>
                <a:ea typeface="+mn-ea"/>
              </a:defRPr>
            </a:lvl8pPr>
            <a:lvl9pPr marL="3886200" indent="-228600" algn="l" rtl="0" eaLnBrk="1" fontAlgn="base" hangingPunct="1">
              <a:spcBef>
                <a:spcPct val="20000"/>
              </a:spcBef>
              <a:spcAft>
                <a:spcPct val="0"/>
              </a:spcAft>
              <a:buClr>
                <a:srgbClr val="C6B46A"/>
              </a:buClr>
              <a:buChar char="»"/>
              <a:defRPr sz="2000">
                <a:solidFill>
                  <a:srgbClr val="2A6EBB"/>
                </a:solidFill>
                <a:latin typeface="+mn-lt"/>
                <a:ea typeface="+mn-ea"/>
              </a:defRPr>
            </a:lvl9pPr>
          </a:lstStyle>
          <a:p>
            <a:pPr>
              <a:lnSpc>
                <a:spcPct val="90000"/>
              </a:lnSpc>
              <a:spcBef>
                <a:spcPts val="20"/>
              </a:spcBef>
              <a:buClr>
                <a:srgbClr val="1F4E79"/>
              </a:buClr>
              <a:defRPr/>
            </a:pPr>
            <a:r>
              <a:rPr lang="en-US" b="1">
                <a:solidFill>
                  <a:schemeClr val="tx1"/>
                </a:solidFill>
                <a:latin typeface="Calibri"/>
                <a:ea typeface="Calibri"/>
                <a:cs typeface="Calibri"/>
              </a:rPr>
              <a:t>Last year’s best paper showed the effectiveness of VR-based trainers</a:t>
            </a:r>
          </a:p>
          <a:p>
            <a:pPr>
              <a:lnSpc>
                <a:spcPct val="90000"/>
              </a:lnSpc>
              <a:spcBef>
                <a:spcPts val="20"/>
              </a:spcBef>
              <a:buClr>
                <a:srgbClr val="1F4E79"/>
              </a:buClr>
              <a:defRPr/>
            </a:pPr>
            <a:r>
              <a:rPr lang="en-US" b="1">
                <a:solidFill>
                  <a:schemeClr val="tx1"/>
                </a:solidFill>
                <a:latin typeface="Calibri"/>
                <a:ea typeface="Calibri"/>
                <a:cs typeface="Calibri"/>
              </a:rPr>
              <a:t>The system wouldn’t have been effective if the students were sick while using the simulator</a:t>
            </a:r>
          </a:p>
          <a:p>
            <a:pPr>
              <a:lnSpc>
                <a:spcPct val="90000"/>
              </a:lnSpc>
              <a:spcBef>
                <a:spcPts val="20"/>
              </a:spcBef>
              <a:buClr>
                <a:srgbClr val="1F4E79"/>
              </a:buClr>
              <a:defRPr/>
            </a:pPr>
            <a:r>
              <a:rPr lang="en-US" b="1">
                <a:solidFill>
                  <a:schemeClr val="tx1"/>
                </a:solidFill>
                <a:latin typeface="Calibri"/>
                <a:ea typeface="Calibri"/>
                <a:cs typeface="Calibri"/>
              </a:rPr>
              <a:t>Likely more future utilization of VR trainers</a:t>
            </a:r>
          </a:p>
          <a:p>
            <a:pPr marL="0" marR="0" lvl="0" indent="0" algn="l" defTabSz="914400">
              <a:lnSpc>
                <a:spcPct val="90000"/>
              </a:lnSpc>
              <a:spcBef>
                <a:spcPct val="20000"/>
              </a:spcBef>
              <a:spcAft>
                <a:spcPct val="0"/>
              </a:spcAft>
              <a:buClr>
                <a:srgbClr val="1F4E79"/>
              </a:buClr>
              <a:buSzTx/>
              <a:buNone/>
              <a:tabLst/>
              <a:defRPr/>
            </a:pPr>
            <a:endParaRPr kumimoji="0" lang="en-US"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28468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A0AEE-CC81-CE24-2ED1-B7286CA291B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2967A00-5D3F-67C3-0149-7B470E9F13F1}"/>
              </a:ext>
            </a:extLst>
          </p:cNvPr>
          <p:cNvSpPr>
            <a:spLocks noGrp="1"/>
          </p:cNvSpPr>
          <p:nvPr>
            <p:ph type="title"/>
          </p:nvPr>
        </p:nvSpPr>
        <p:spPr/>
        <p:txBody>
          <a:bodyPr/>
          <a:lstStyle/>
          <a:p>
            <a:r>
              <a:rPr lang="en-US" sz="3600">
                <a:latin typeface="Calibri"/>
                <a:ea typeface="Calibri"/>
                <a:cs typeface="Calibri"/>
              </a:rPr>
              <a:t>Why is </a:t>
            </a:r>
            <a:r>
              <a:rPr lang="en-US" sz="3600" err="1">
                <a:latin typeface="Calibri"/>
                <a:ea typeface="Calibri"/>
                <a:cs typeface="Calibri"/>
              </a:rPr>
              <a:t>cybersickness</a:t>
            </a:r>
            <a:r>
              <a:rPr lang="en-US" sz="3600">
                <a:latin typeface="Calibri"/>
                <a:ea typeface="Calibri"/>
                <a:cs typeface="Calibri"/>
              </a:rPr>
              <a:t> important?</a:t>
            </a:r>
          </a:p>
        </p:txBody>
      </p:sp>
      <p:pic>
        <p:nvPicPr>
          <p:cNvPr id="12" name="Content Placeholder 6">
            <a:extLst>
              <a:ext uri="{FF2B5EF4-FFF2-40B4-BE49-F238E27FC236}">
                <a16:creationId xmlns:a16="http://schemas.microsoft.com/office/drawing/2014/main" id="{0CF15DDE-B7A4-B409-2CBF-98ED49F977C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4175" r="4175"/>
          <a:stretch/>
        </p:blipFill>
        <p:spPr>
          <a:xfrm>
            <a:off x="0" y="811019"/>
            <a:ext cx="3790950" cy="5606418"/>
          </a:xfrm>
        </p:spPr>
      </p:pic>
      <p:sp>
        <p:nvSpPr>
          <p:cNvPr id="3" name="TextBox 2">
            <a:extLst>
              <a:ext uri="{FF2B5EF4-FFF2-40B4-BE49-F238E27FC236}">
                <a16:creationId xmlns:a16="http://schemas.microsoft.com/office/drawing/2014/main" id="{69E05F89-666F-3328-5677-EC8D80CFE19B}"/>
              </a:ext>
            </a:extLst>
          </p:cNvPr>
          <p:cNvSpPr txBox="1"/>
          <p:nvPr/>
        </p:nvSpPr>
        <p:spPr>
          <a:xfrm>
            <a:off x="-12767" y="6213397"/>
            <a:ext cx="2499924" cy="200055"/>
          </a:xfrm>
          <a:prstGeom prst="rect">
            <a:avLst/>
          </a:prstGeom>
          <a:noFill/>
        </p:spPr>
        <p:txBody>
          <a:bodyPr wrap="square">
            <a:spAutoFit/>
          </a:bodyPr>
          <a:lstStyle/>
          <a:p>
            <a:r>
              <a:rPr lang="fr-FR" sz="700" b="0" i="0">
                <a:effectLst/>
                <a:latin typeface="+mj-lt"/>
              </a:rPr>
              <a:t>Photo by</a:t>
            </a:r>
            <a:r>
              <a:rPr lang="fr-FR" sz="700" i="0">
                <a:effectLst/>
                <a:latin typeface="+mj-lt"/>
              </a:rPr>
              <a:t> </a:t>
            </a:r>
            <a:r>
              <a:rPr lang="fr-FR" sz="700" i="0" u="none" strike="noStrike" err="1">
                <a:effectLst/>
                <a:latin typeface="+mj-lt"/>
              </a:rPr>
              <a:t>Pixabay</a:t>
            </a:r>
            <a:r>
              <a:rPr lang="fr-FR" sz="700" i="0" u="none" strike="noStrike">
                <a:effectLst/>
                <a:latin typeface="+mj-lt"/>
              </a:rPr>
              <a:t> </a:t>
            </a:r>
            <a:r>
              <a:rPr lang="fr-FR" sz="700" i="0" err="1">
                <a:effectLst/>
                <a:latin typeface="+mj-lt"/>
              </a:rPr>
              <a:t>from</a:t>
            </a:r>
            <a:r>
              <a:rPr lang="fr-FR" sz="700" i="0">
                <a:effectLst/>
                <a:latin typeface="+mj-lt"/>
              </a:rPr>
              <a:t> </a:t>
            </a:r>
            <a:r>
              <a:rPr lang="fr-FR" sz="700" i="0" u="none" strike="noStrike" err="1">
                <a:effectLst/>
                <a:latin typeface="+mj-lt"/>
                <a:hlinkClick r:id="rId4">
                  <a:extLst>
                    <a:ext uri="{A12FA001-AC4F-418D-AE19-62706E023703}">
                      <ahyp:hlinkClr xmlns:ahyp="http://schemas.microsoft.com/office/drawing/2018/hyperlinkcolor" xmlns="" val="tx"/>
                    </a:ext>
                  </a:extLst>
                </a:hlinkClick>
              </a:rPr>
              <a:t>Pexels</a:t>
            </a:r>
            <a:endParaRPr lang="en-CA" sz="700">
              <a:latin typeface="+mj-lt"/>
            </a:endParaRPr>
          </a:p>
        </p:txBody>
      </p:sp>
      <p:sp>
        <p:nvSpPr>
          <p:cNvPr id="14" name="Content Placeholder 2">
            <a:extLst>
              <a:ext uri="{FF2B5EF4-FFF2-40B4-BE49-F238E27FC236}">
                <a16:creationId xmlns:a16="http://schemas.microsoft.com/office/drawing/2014/main" id="{A2B2C1F4-814B-DFEE-5BFD-6878E3C0765D}"/>
              </a:ext>
            </a:extLst>
          </p:cNvPr>
          <p:cNvSpPr>
            <a:spLocks noGrp="1"/>
          </p:cNvSpPr>
          <p:nvPr/>
        </p:nvSpPr>
        <p:spPr bwMode="auto">
          <a:xfrm>
            <a:off x="5065838" y="1710181"/>
            <a:ext cx="6025291" cy="293236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lr>
                <a:srgbClr val="C6B46A"/>
              </a:buClr>
              <a:buChar char="•"/>
              <a:defRPr sz="3200">
                <a:solidFill>
                  <a:srgbClr val="2A6EBB"/>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rtl="0" eaLnBrk="1" fontAlgn="base" hangingPunct="1">
              <a:spcBef>
                <a:spcPct val="20000"/>
              </a:spcBef>
              <a:spcAft>
                <a:spcPct val="0"/>
              </a:spcAft>
              <a:buClr>
                <a:srgbClr val="C6B46A"/>
              </a:buClr>
              <a:buChar char="–"/>
              <a:defRPr sz="2800">
                <a:solidFill>
                  <a:srgbClr val="2A6EBB"/>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Clr>
                <a:srgbClr val="C6B46A"/>
              </a:buClr>
              <a:buChar char="•"/>
              <a:defRPr sz="2400">
                <a:solidFill>
                  <a:srgbClr val="2A6EBB"/>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rtl="0" eaLnBrk="1" fontAlgn="base" hangingPunct="1">
              <a:spcBef>
                <a:spcPct val="20000"/>
              </a:spcBef>
              <a:spcAft>
                <a:spcPct val="0"/>
              </a:spcAft>
              <a:buClr>
                <a:srgbClr val="C6B46A"/>
              </a:buClr>
              <a:buChar char="»"/>
              <a:defRPr sz="2000">
                <a:solidFill>
                  <a:srgbClr val="2A6EBB"/>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rtl="0" eaLnBrk="1" fontAlgn="base" hangingPunct="1">
              <a:spcBef>
                <a:spcPct val="20000"/>
              </a:spcBef>
              <a:spcAft>
                <a:spcPct val="0"/>
              </a:spcAft>
              <a:buClr>
                <a:srgbClr val="C6B46A"/>
              </a:buClr>
              <a:buChar char="»"/>
              <a:defRPr sz="2000">
                <a:solidFill>
                  <a:srgbClr val="2A6EBB"/>
                </a:solidFill>
                <a:latin typeface="+mn-lt"/>
                <a:ea typeface="+mn-ea"/>
              </a:defRPr>
            </a:lvl6pPr>
            <a:lvl7pPr marL="2971800" indent="-228600" algn="l" rtl="0" eaLnBrk="1" fontAlgn="base" hangingPunct="1">
              <a:spcBef>
                <a:spcPct val="20000"/>
              </a:spcBef>
              <a:spcAft>
                <a:spcPct val="0"/>
              </a:spcAft>
              <a:buClr>
                <a:srgbClr val="C6B46A"/>
              </a:buClr>
              <a:buChar char="»"/>
              <a:defRPr sz="2000">
                <a:solidFill>
                  <a:srgbClr val="2A6EBB"/>
                </a:solidFill>
                <a:latin typeface="+mn-lt"/>
                <a:ea typeface="+mn-ea"/>
              </a:defRPr>
            </a:lvl7pPr>
            <a:lvl8pPr marL="3429000" indent="-228600" algn="l" rtl="0" eaLnBrk="1" fontAlgn="base" hangingPunct="1">
              <a:spcBef>
                <a:spcPct val="20000"/>
              </a:spcBef>
              <a:spcAft>
                <a:spcPct val="0"/>
              </a:spcAft>
              <a:buClr>
                <a:srgbClr val="C6B46A"/>
              </a:buClr>
              <a:buChar char="»"/>
              <a:defRPr sz="2000">
                <a:solidFill>
                  <a:srgbClr val="2A6EBB"/>
                </a:solidFill>
                <a:latin typeface="+mn-lt"/>
                <a:ea typeface="+mn-ea"/>
              </a:defRPr>
            </a:lvl8pPr>
            <a:lvl9pPr marL="3886200" indent="-228600" algn="l" rtl="0" eaLnBrk="1" fontAlgn="base" hangingPunct="1">
              <a:spcBef>
                <a:spcPct val="20000"/>
              </a:spcBef>
              <a:spcAft>
                <a:spcPct val="0"/>
              </a:spcAft>
              <a:buClr>
                <a:srgbClr val="C6B46A"/>
              </a:buClr>
              <a:buChar char="»"/>
              <a:defRPr sz="2000">
                <a:solidFill>
                  <a:srgbClr val="2A6EBB"/>
                </a:solidFill>
                <a:latin typeface="+mn-lt"/>
                <a:ea typeface="+mn-ea"/>
              </a:defRPr>
            </a:lvl9pPr>
          </a:lstStyle>
          <a:p>
            <a:pPr>
              <a:lnSpc>
                <a:spcPct val="90000"/>
              </a:lnSpc>
              <a:spcBef>
                <a:spcPts val="20"/>
              </a:spcBef>
              <a:buClr>
                <a:srgbClr val="1F4E79"/>
              </a:buClr>
              <a:buFont typeface="Arial,Sans-Serif"/>
              <a:defRPr/>
            </a:pPr>
            <a:r>
              <a:rPr lang="en-US" b="1">
                <a:solidFill>
                  <a:schemeClr val="tx1"/>
                </a:solidFill>
                <a:latin typeface="Calibri"/>
                <a:ea typeface="Calibri"/>
                <a:cs typeface="Calibri"/>
              </a:rPr>
              <a:t>Military using far more AR/VR/MR/XR in multiple areas</a:t>
            </a:r>
            <a:endParaRPr lang="en-US">
              <a:solidFill>
                <a:schemeClr val="tx1"/>
              </a:solidFill>
              <a:latin typeface="Calibri"/>
              <a:ea typeface="Calibri"/>
              <a:cs typeface="Calibri"/>
            </a:endParaRPr>
          </a:p>
          <a:p>
            <a:pPr>
              <a:lnSpc>
                <a:spcPct val="90000"/>
              </a:lnSpc>
              <a:spcBef>
                <a:spcPts val="20"/>
              </a:spcBef>
              <a:buClr>
                <a:srgbClr val="1F4E79"/>
              </a:buClr>
              <a:buFont typeface="Arial,Sans-Serif"/>
              <a:defRPr/>
            </a:pPr>
            <a:r>
              <a:rPr lang="en-US" b="1">
                <a:solidFill>
                  <a:schemeClr val="tx1"/>
                </a:solidFill>
                <a:latin typeface="Calibri"/>
                <a:ea typeface="Calibri"/>
                <a:cs typeface="Calibri"/>
              </a:rPr>
              <a:t>Despite claims, technology is unlikely to eliminate </a:t>
            </a:r>
            <a:r>
              <a:rPr lang="en-US" b="1" err="1">
                <a:solidFill>
                  <a:schemeClr val="tx1"/>
                </a:solidFill>
                <a:latin typeface="Calibri"/>
                <a:ea typeface="Calibri"/>
                <a:cs typeface="Calibri"/>
              </a:rPr>
              <a:t>CyS</a:t>
            </a:r>
            <a:endParaRPr lang="en-US">
              <a:solidFill>
                <a:schemeClr val="tx1"/>
              </a:solidFill>
              <a:latin typeface="Calibri"/>
              <a:ea typeface="Calibri"/>
              <a:cs typeface="Calibri"/>
            </a:endParaRPr>
          </a:p>
          <a:p>
            <a:pPr>
              <a:lnSpc>
                <a:spcPct val="90000"/>
              </a:lnSpc>
              <a:spcBef>
                <a:spcPts val="20"/>
              </a:spcBef>
              <a:buClr>
                <a:srgbClr val="1F4E79"/>
              </a:buClr>
              <a:buFont typeface="Arial,Sans-Serif"/>
              <a:defRPr/>
            </a:pPr>
            <a:r>
              <a:rPr lang="en-US" b="1" err="1">
                <a:solidFill>
                  <a:schemeClr val="tx1"/>
                </a:solidFill>
                <a:latin typeface="Calibri"/>
                <a:ea typeface="Calibri"/>
                <a:cs typeface="Calibri"/>
              </a:rPr>
              <a:t>CyS</a:t>
            </a:r>
            <a:r>
              <a:rPr lang="en-US" b="1">
                <a:solidFill>
                  <a:schemeClr val="tx1"/>
                </a:solidFill>
                <a:latin typeface="Calibri"/>
                <a:ea typeface="Calibri"/>
                <a:cs typeface="Calibri"/>
              </a:rPr>
              <a:t> will affect learners in/after virtual environments</a:t>
            </a:r>
            <a:endParaRPr lang="en-US">
              <a:solidFill>
                <a:schemeClr val="tx1"/>
              </a:solidFill>
              <a:latin typeface="Calibri"/>
              <a:ea typeface="Calibri"/>
              <a:cs typeface="Calibri"/>
            </a:endParaRPr>
          </a:p>
          <a:p>
            <a:pPr>
              <a:lnSpc>
                <a:spcPct val="90000"/>
              </a:lnSpc>
              <a:spcBef>
                <a:spcPts val="20"/>
              </a:spcBef>
              <a:buClr>
                <a:srgbClr val="1F4E79"/>
              </a:buClr>
              <a:buFont typeface="Arial,Sans-Serif"/>
              <a:defRPr/>
            </a:pPr>
            <a:r>
              <a:rPr lang="en-US" b="1" err="1">
                <a:solidFill>
                  <a:schemeClr val="tx1"/>
                </a:solidFill>
                <a:latin typeface="Calibri"/>
                <a:ea typeface="Calibri"/>
                <a:cs typeface="Calibri"/>
              </a:rPr>
              <a:t>CyS</a:t>
            </a:r>
            <a:r>
              <a:rPr lang="en-US" b="1">
                <a:solidFill>
                  <a:schemeClr val="tx1"/>
                </a:solidFill>
                <a:latin typeface="Calibri"/>
                <a:ea typeface="Calibri"/>
                <a:cs typeface="Calibri"/>
              </a:rPr>
              <a:t> can have significant impact upon learning</a:t>
            </a:r>
            <a:endParaRPr lang="en-US">
              <a:solidFill>
                <a:schemeClr val="tx1"/>
              </a:solidFill>
              <a:latin typeface="Calibri"/>
              <a:ea typeface="Calibri"/>
              <a:cs typeface="Calibri"/>
            </a:endParaRPr>
          </a:p>
          <a:p>
            <a:pPr>
              <a:lnSpc>
                <a:spcPct val="90000"/>
              </a:lnSpc>
              <a:buClr>
                <a:srgbClr val="1F4E79"/>
              </a:buClr>
              <a:buFont typeface="Arial"/>
              <a:defRPr/>
            </a:pPr>
            <a:endParaRPr lang="en-US" b="1">
              <a:solidFill>
                <a:srgbClr val="FFFFFF"/>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buClr>
                <a:srgbClr val="1F4E79"/>
              </a:buClr>
              <a:buFont typeface="Arial"/>
              <a:buChar char="•"/>
              <a:defRPr/>
            </a:pPr>
            <a:endParaRPr lang="en-US" b="1">
              <a:solidFill>
                <a:schemeClr val="tx1"/>
              </a:solidFill>
              <a:latin typeface="Calibri"/>
              <a:ea typeface="Calibri"/>
              <a:cs typeface="Calibri"/>
            </a:endParaRPr>
          </a:p>
        </p:txBody>
      </p:sp>
      <p:sp>
        <p:nvSpPr>
          <p:cNvPr id="15" name="TextBox 14">
            <a:extLst>
              <a:ext uri="{FF2B5EF4-FFF2-40B4-BE49-F238E27FC236}">
                <a16:creationId xmlns:a16="http://schemas.microsoft.com/office/drawing/2014/main" id="{6DC57840-31EF-4515-69FC-18FF97527FA5}"/>
              </a:ext>
            </a:extLst>
          </p:cNvPr>
          <p:cNvSpPr txBox="1"/>
          <p:nvPr/>
        </p:nvSpPr>
        <p:spPr>
          <a:xfrm>
            <a:off x="874685" y="3455479"/>
            <a:ext cx="2499924" cy="584775"/>
          </a:xfrm>
          <a:prstGeom prst="rect">
            <a:avLst/>
          </a:prstGeom>
          <a:solidFill>
            <a:srgbClr val="1F4E79">
              <a:alpha val="80000"/>
            </a:srgbClr>
          </a:solidFill>
        </p:spPr>
        <p:txBody>
          <a:bodyPr wrap="square" rtlCol="0" anchor="ctr" anchorCtr="0">
            <a:spAutoFit/>
          </a:bodyPr>
          <a:lstStyle/>
          <a:p>
            <a:pPr algn="ctr"/>
            <a:r>
              <a:rPr lang="en-US" sz="3200">
                <a:solidFill>
                  <a:schemeClr val="bg1"/>
                </a:solidFill>
                <a:latin typeface="Calibri" panose="020F0502020204030204" pitchFamily="34" charset="0"/>
                <a:cs typeface="Calibri" panose="020F0502020204030204" pitchFamily="34" charset="0"/>
              </a:rPr>
              <a:t>Relevance</a:t>
            </a:r>
          </a:p>
        </p:txBody>
      </p:sp>
    </p:spTree>
    <p:extLst>
      <p:ext uri="{BB962C8B-B14F-4D97-AF65-F5344CB8AC3E}">
        <p14:creationId xmlns:p14="http://schemas.microsoft.com/office/powerpoint/2010/main" val="149798058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purl.org/dc/dcmitype/"/>
    <ds:schemaRef ds:uri="http://www.w3.org/XML/1998/namespace"/>
  </ds:schemaRefs>
</ds:datastoreItem>
</file>

<file path=customXml/itemProps2.xml><?xml version="1.0" encoding="utf-8"?>
<ds:datastoreItem xmlns:ds="http://schemas.openxmlformats.org/officeDocument/2006/customXml" ds:itemID="{FC5F1E05-96DA-4377-A6E4-484D5E715A88}">
  <ds:schemaRefs>
    <ds:schemaRef ds:uri="http://purl.org/dc/elements/1.1/"/>
    <ds:schemaRef ds:uri="http://purl.org/dc/terms/"/>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ternal/2005/internalDocumentation"/>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82</TotalTime>
  <Words>9002</Words>
  <Application>Microsoft Office PowerPoint</Application>
  <PresentationFormat>Widescreen</PresentationFormat>
  <Paragraphs>875</Paragraphs>
  <Slides>63</Slides>
  <Notes>55</Notes>
  <HiddenSlides>2</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63</vt:i4>
      </vt:variant>
    </vt:vector>
  </HeadingPairs>
  <TitlesOfParts>
    <vt:vector size="76" baseType="lpstr">
      <vt:lpstr>Aptos</vt:lpstr>
      <vt:lpstr>Arial</vt:lpstr>
      <vt:lpstr>Arial Narrow</vt:lpstr>
      <vt:lpstr>Arial,Sans-Serif</vt:lpstr>
      <vt:lpstr>Calibri</vt:lpstr>
      <vt:lpstr>Calibri Light</vt:lpstr>
      <vt:lpstr>Segoe UI</vt:lpstr>
      <vt:lpstr>Tahoma</vt:lpstr>
      <vt:lpstr>The Hand</vt:lpstr>
      <vt:lpstr>Wingdings</vt:lpstr>
      <vt:lpstr>Wingdings,Sans-Serif</vt:lpstr>
      <vt:lpstr>Blends</vt:lpstr>
      <vt:lpstr>8_Custom Design</vt:lpstr>
      <vt:lpstr>PowerPoint Presentation</vt:lpstr>
      <vt:lpstr>Why is it important?</vt:lpstr>
      <vt:lpstr>Current challenges</vt:lpstr>
      <vt:lpstr>Current challenges</vt:lpstr>
      <vt:lpstr>Audience</vt:lpstr>
      <vt:lpstr>Let’s look at some stats...</vt:lpstr>
      <vt:lpstr>DoD using More AR/VR/MR/XR</vt:lpstr>
      <vt:lpstr>2024 Best Paper</vt:lpstr>
      <vt:lpstr>Why is cybersickness important?</vt:lpstr>
      <vt:lpstr>PowerPoint Presentation</vt:lpstr>
      <vt:lpstr>PowerPoint Presentation</vt:lpstr>
      <vt:lpstr>PowerPoint Presentation</vt:lpstr>
      <vt:lpstr>Terminology</vt:lpstr>
      <vt:lpstr>Cybersickness</vt:lpstr>
      <vt:lpstr>PowerPoint Presentation</vt:lpstr>
      <vt:lpstr>PowerPoint Presentation</vt:lpstr>
      <vt:lpstr>Theories</vt:lpstr>
      <vt:lpstr>Sensory Conflict1,2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Measures</vt:lpstr>
      <vt:lpstr>PowerPoint Presentation</vt:lpstr>
      <vt:lpstr>PowerPoint Presentation</vt:lpstr>
      <vt:lpstr>PowerPoint Presentation</vt:lpstr>
      <vt:lpstr>Countermeasures</vt:lpstr>
      <vt:lpstr>Pharmacological Treatments1,2,3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Latest Work in CyS: XAI to Reduce CyS</vt:lpstr>
      <vt:lpstr>Latest Work in CyS: XAI to Reduce CyS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Haycock, Bruce</cp:lastModifiedBy>
  <cp:revision>9</cp:revision>
  <cp:lastPrinted>1601-01-01T00:00:00Z</cp:lastPrinted>
  <dcterms:created xsi:type="dcterms:W3CDTF">2016-03-29T15:29:36Z</dcterms:created>
  <dcterms:modified xsi:type="dcterms:W3CDTF">2025-10-06T20:40:20Z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y fmtid="{D5CDD505-2E9C-101B-9397-08002B2CF9AE}" pid="4" name="MSIP_Label_acbbd4a6-dc2f-44d9-ad2c-c28d4679873f_Enabled">
    <vt:lpwstr>true</vt:lpwstr>
  </property>
  <property fmtid="{D5CDD505-2E9C-101B-9397-08002B2CF9AE}" pid="5" name="MSIP_Label_acbbd4a6-dc2f-44d9-ad2c-c28d4679873f_SetDate">
    <vt:lpwstr>2025-04-21T18:11:47Z</vt:lpwstr>
  </property>
  <property fmtid="{D5CDD505-2E9C-101B-9397-08002B2CF9AE}" pid="6" name="MSIP_Label_acbbd4a6-dc2f-44d9-ad2c-c28d4679873f_Method">
    <vt:lpwstr>Standard</vt:lpwstr>
  </property>
  <property fmtid="{D5CDD505-2E9C-101B-9397-08002B2CF9AE}" pid="7" name="MSIP_Label_acbbd4a6-dc2f-44d9-ad2c-c28d4679873f_Name">
    <vt:lpwstr>No Label</vt:lpwstr>
  </property>
  <property fmtid="{D5CDD505-2E9C-101B-9397-08002B2CF9AE}" pid="8" name="MSIP_Label_acbbd4a6-dc2f-44d9-ad2c-c28d4679873f_SiteId">
    <vt:lpwstr>6d936231-a517-40ea-9199-f7578963378e</vt:lpwstr>
  </property>
  <property fmtid="{D5CDD505-2E9C-101B-9397-08002B2CF9AE}" pid="9" name="MSIP_Label_acbbd4a6-dc2f-44d9-ad2c-c28d4679873f_ActionId">
    <vt:lpwstr>ecf26090-04f5-4632-8e21-e7ded17c9aef</vt:lpwstr>
  </property>
  <property fmtid="{D5CDD505-2E9C-101B-9397-08002B2CF9AE}" pid="10" name="MSIP_Label_acbbd4a6-dc2f-44d9-ad2c-c28d4679873f_ContentBits">
    <vt:lpwstr>0</vt:lpwstr>
  </property>
  <property fmtid="{D5CDD505-2E9C-101B-9397-08002B2CF9AE}" pid="11" name="MSIP_Label_acbbd4a6-dc2f-44d9-ad2c-c28d4679873f_Tag">
    <vt:lpwstr>10, 3, 0, 1</vt:lpwstr>
  </property>
</Properties>
</file>