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48"/>
  </p:notesMasterIdLst>
  <p:handoutMasterIdLst>
    <p:handoutMasterId r:id="rId49"/>
  </p:handoutMasterIdLst>
  <p:sldIdLst>
    <p:sldId id="289" r:id="rId5"/>
    <p:sldId id="1225" r:id="rId6"/>
    <p:sldId id="1220" r:id="rId7"/>
    <p:sldId id="1221" r:id="rId8"/>
    <p:sldId id="1223" r:id="rId9"/>
    <p:sldId id="1224" r:id="rId10"/>
    <p:sldId id="1222" r:id="rId11"/>
    <p:sldId id="1229" r:id="rId12"/>
    <p:sldId id="1244" r:id="rId13"/>
    <p:sldId id="1226" r:id="rId14"/>
    <p:sldId id="1227" r:id="rId15"/>
    <p:sldId id="1228" r:id="rId16"/>
    <p:sldId id="1180" r:id="rId17"/>
    <p:sldId id="1181" r:id="rId18"/>
    <p:sldId id="1184" r:id="rId19"/>
    <p:sldId id="1204" r:id="rId20"/>
    <p:sldId id="1205" r:id="rId21"/>
    <p:sldId id="1243" r:id="rId22"/>
    <p:sldId id="1230" r:id="rId23"/>
    <p:sldId id="1189" r:id="rId24"/>
    <p:sldId id="1190" r:id="rId25"/>
    <p:sldId id="1215" r:id="rId26"/>
    <p:sldId id="1216" r:id="rId27"/>
    <p:sldId id="1231" r:id="rId28"/>
    <p:sldId id="1210" r:id="rId29"/>
    <p:sldId id="1232" r:id="rId30"/>
    <p:sldId id="1191" r:id="rId31"/>
    <p:sldId id="1233" r:id="rId32"/>
    <p:sldId id="1237" r:id="rId33"/>
    <p:sldId id="1236" r:id="rId34"/>
    <p:sldId id="1239" r:id="rId35"/>
    <p:sldId id="1240" r:id="rId36"/>
    <p:sldId id="1211" r:id="rId37"/>
    <p:sldId id="1192" r:id="rId38"/>
    <p:sldId id="1217" r:id="rId39"/>
    <p:sldId id="1218" r:id="rId40"/>
    <p:sldId id="1212" r:id="rId41"/>
    <p:sldId id="1213" r:id="rId42"/>
    <p:sldId id="1219" r:id="rId43"/>
    <p:sldId id="1241" r:id="rId44"/>
    <p:sldId id="1242" r:id="rId45"/>
    <p:sldId id="1207" r:id="rId46"/>
    <p:sldId id="1208" r:id="rId4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9AB9D35A-6ADF-491C-A394-FDB67A9F66AC}">
          <p14:sldIdLst>
            <p14:sldId id="289"/>
          </p14:sldIdLst>
        </p14:section>
        <p14:section name="Intro + Overview" id="{0A34A0EC-BC6D-48BF-8A5E-5E3F76ECE958}">
          <p14:sldIdLst>
            <p14:sldId id="1225"/>
            <p14:sldId id="1220"/>
            <p14:sldId id="1221"/>
            <p14:sldId id="1223"/>
            <p14:sldId id="1224"/>
            <p14:sldId id="1222"/>
            <p14:sldId id="1229"/>
            <p14:sldId id="1244"/>
            <p14:sldId id="1226"/>
            <p14:sldId id="1227"/>
            <p14:sldId id="1228"/>
          </p14:sldIdLst>
        </p14:section>
        <p14:section name="Part I: HAI Team Science" id="{258E6AA0-4454-4258-9BAA-06021F8D4DB1}">
          <p14:sldIdLst>
            <p14:sldId id="1180"/>
            <p14:sldId id="1181"/>
            <p14:sldId id="1184"/>
            <p14:sldId id="1204"/>
            <p14:sldId id="1205"/>
            <p14:sldId id="1243"/>
          </p14:sldIdLst>
        </p14:section>
        <p14:section name="Part II: Architecture" id="{439702EF-BB24-488D-9791-7455EB98EB78}">
          <p14:sldIdLst>
            <p14:sldId id="1230"/>
            <p14:sldId id="1189"/>
            <p14:sldId id="1190"/>
            <p14:sldId id="1215"/>
            <p14:sldId id="1216"/>
            <p14:sldId id="1231"/>
            <p14:sldId id="1210"/>
            <p14:sldId id="1232"/>
            <p14:sldId id="1191"/>
            <p14:sldId id="1233"/>
            <p14:sldId id="1237"/>
            <p14:sldId id="1236"/>
            <p14:sldId id="1239"/>
            <p14:sldId id="1240"/>
            <p14:sldId id="1211"/>
            <p14:sldId id="1192"/>
            <p14:sldId id="1217"/>
            <p14:sldId id="1218"/>
            <p14:sldId id="1212"/>
            <p14:sldId id="1213"/>
            <p14:sldId id="1219"/>
            <p14:sldId id="1241"/>
          </p14:sldIdLst>
        </p14:section>
        <p14:section name="Wrap up + Q&amp;A" id="{1B90BE7A-13B9-4E7B-AFB5-9BC370AD452F}">
          <p14:sldIdLst>
            <p14:sldId id="1242"/>
            <p14:sldId id="1207"/>
            <p14:sldId id="1208"/>
          </p14:sldIdLst>
        </p14:section>
        <p14:section name="Backup Slides" id="{8828639B-9DF6-AE4C-A106-17AA32E92D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AF1839-1BF1-E054-FC85-A0465F9EC88C}" name="Gabe Ganberg" initials="GG" userId="S::ganberg@aptima.com::e47b51fc-c881-4362-a3a3-ea41d12e74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731"/>
  </p:normalViewPr>
  <p:slideViewPr>
    <p:cSldViewPr snapToGrid="0">
      <p:cViewPr varScale="1">
        <p:scale>
          <a:sx n="152" d="100"/>
          <a:sy n="152" d="100"/>
        </p:scale>
        <p:origin x="536" y="7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Klinefelter" userId="98707784-2822-4a1d-9b02-185da2f2f16f" providerId="ADAL" clId="{BDECE645-103C-4235-9B22-6FD6B189C1C0}"/>
    <pc:docChg chg="modSld">
      <pc:chgData name="Zachary Klinefelter" userId="98707784-2822-4a1d-9b02-185da2f2f16f" providerId="ADAL" clId="{BDECE645-103C-4235-9B22-6FD6B189C1C0}" dt="2025-10-01T14:01:34.556" v="0" actId="20577"/>
      <pc:docMkLst>
        <pc:docMk/>
      </pc:docMkLst>
      <pc:sldChg chg="modSp mod">
        <pc:chgData name="Zachary Klinefelter" userId="98707784-2822-4a1d-9b02-185da2f2f16f" providerId="ADAL" clId="{BDECE645-103C-4235-9B22-6FD6B189C1C0}" dt="2025-10-01T14:01:34.556" v="0" actId="20577"/>
        <pc:sldMkLst>
          <pc:docMk/>
          <pc:sldMk cId="3664686379" sldId="289"/>
        </pc:sldMkLst>
        <pc:spChg chg="mod">
          <ac:chgData name="Zachary Klinefelter" userId="98707784-2822-4a1d-9b02-185da2f2f16f" providerId="ADAL" clId="{BDECE645-103C-4235-9B22-6FD6B189C1C0}" dt="2025-10-01T14:01:34.556" v="0" actId="20577"/>
          <ac:spMkLst>
            <pc:docMk/>
            <pc:sldMk cId="3664686379" sldId="289"/>
            <ac:spMk id="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D84E0D-E2F7-40EE-9F52-CCC5A2C79890}" type="slidenum">
              <a:rPr lang="en-US" smtClean="0"/>
              <a:t>14</a:t>
            </a:fld>
            <a:endParaRPr lang="en-US"/>
          </a:p>
        </p:txBody>
      </p:sp>
    </p:spTree>
    <p:extLst>
      <p:ext uri="{BB962C8B-B14F-4D97-AF65-F5344CB8AC3E}">
        <p14:creationId xmlns:p14="http://schemas.microsoft.com/office/powerpoint/2010/main" val="9247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D84E0D-E2F7-40EE-9F52-CCC5A2C79890}" type="slidenum">
              <a:rPr lang="en-US" smtClean="0"/>
              <a:t>36</a:t>
            </a:fld>
            <a:endParaRPr lang="en-US"/>
          </a:p>
        </p:txBody>
      </p:sp>
    </p:spTree>
    <p:extLst>
      <p:ext uri="{BB962C8B-B14F-4D97-AF65-F5344CB8AC3E}">
        <p14:creationId xmlns:p14="http://schemas.microsoft.com/office/powerpoint/2010/main" val="4202235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8"/>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201.11903"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Architecting Compound AI for Training and Augmenting Human-AI Teams</a:t>
            </a:r>
          </a:p>
          <a:p>
            <a:endParaRPr lang="en-US" sz="2000" dirty="0">
              <a:solidFill>
                <a:srgbClr val="00B050"/>
              </a:solidFill>
            </a:endParaRPr>
          </a:p>
          <a:p>
            <a:r>
              <a:rPr lang="en-US" sz="1800" dirty="0"/>
              <a:t>I/ITSEC 2025 Master Tutorial</a:t>
            </a:r>
          </a:p>
          <a:p>
            <a:r>
              <a:rPr lang="en-US" sz="1800" dirty="0"/>
              <a:t>November 2025</a:t>
            </a:r>
          </a:p>
          <a:p>
            <a:r>
              <a:rPr lang="en-US" sz="1800" dirty="0"/>
              <a:t>Presented by: </a:t>
            </a:r>
          </a:p>
          <a:p>
            <a:endParaRPr lang="en-US" dirty="0"/>
          </a:p>
          <a:p>
            <a:endParaRPr lang="en-US" dirty="0"/>
          </a:p>
        </p:txBody>
      </p:sp>
      <p:sp>
        <p:nvSpPr>
          <p:cNvPr id="10" name="Text Placeholder 9"/>
          <p:cNvSpPr>
            <a:spLocks noGrp="1"/>
          </p:cNvSpPr>
          <p:nvPr>
            <p:ph type="body" sz="quarter" idx="11"/>
          </p:nvPr>
        </p:nvSpPr>
        <p:spPr>
          <a:xfrm>
            <a:off x="1856580" y="4429559"/>
            <a:ext cx="8478838" cy="1934127"/>
          </a:xfrm>
        </p:spPr>
        <p:txBody>
          <a:bodyPr/>
          <a:lstStyle/>
          <a:p>
            <a:pPr eaLnBrk="1" hangingPunct="1"/>
            <a:r>
              <a:rPr lang="en-US" dirty="0">
                <a:latin typeface="Arial Narrow" pitchFamily="34" charset="0"/>
              </a:rPr>
              <a:t>Dr. Zach Klinefelter, Aptima, Inc.</a:t>
            </a:r>
          </a:p>
          <a:p>
            <a:pPr eaLnBrk="1" hangingPunct="1"/>
            <a:r>
              <a:rPr lang="en-US" dirty="0">
                <a:latin typeface="Arial Narrow" pitchFamily="34" charset="0"/>
              </a:rPr>
              <a:t>Gabe Ganberg, Aptima, Inc.</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11F2-28A9-A701-C0F5-63379F5EBF40}"/>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86F34FDC-463F-8774-E184-B47A35B68A03}"/>
              </a:ext>
            </a:extLst>
          </p:cNvPr>
          <p:cNvSpPr>
            <a:spLocks noGrp="1" noChangeArrowheads="1"/>
          </p:cNvSpPr>
          <p:nvPr>
            <p:ph type="title"/>
          </p:nvPr>
        </p:nvSpPr>
        <p:spPr/>
        <p:txBody>
          <a:bodyPr/>
          <a:lstStyle/>
          <a:p>
            <a:pPr eaLnBrk="1" hangingPunct="1"/>
            <a:r>
              <a:rPr lang="en-US"/>
              <a:t>Installation vs. Onboarding</a:t>
            </a:r>
          </a:p>
        </p:txBody>
      </p:sp>
      <p:sp>
        <p:nvSpPr>
          <p:cNvPr id="6" name="Slide Number Placeholder 58">
            <a:extLst>
              <a:ext uri="{FF2B5EF4-FFF2-40B4-BE49-F238E27FC236}">
                <a16:creationId xmlns:a16="http://schemas.microsoft.com/office/drawing/2014/main" id="{B0A1BB78-8505-9BD4-74A2-262FEA05C9B5}"/>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10</a:t>
            </a:fld>
            <a:endParaRPr lang="en-US">
              <a:solidFill>
                <a:srgbClr val="000000"/>
              </a:solidFill>
            </a:endParaRPr>
          </a:p>
        </p:txBody>
      </p:sp>
      <p:sp>
        <p:nvSpPr>
          <p:cNvPr id="5" name="Rectangle 3">
            <a:extLst>
              <a:ext uri="{FF2B5EF4-FFF2-40B4-BE49-F238E27FC236}">
                <a16:creationId xmlns:a16="http://schemas.microsoft.com/office/drawing/2014/main" id="{86C1FCE3-D09A-C6E5-1BBC-EEDF235090E8}"/>
              </a:ext>
            </a:extLst>
          </p:cNvPr>
          <p:cNvSpPr txBox="1">
            <a:spLocks noChangeArrowheads="1"/>
          </p:cNvSpPr>
          <p:nvPr/>
        </p:nvSpPr>
        <p:spPr bwMode="auto">
          <a:xfrm>
            <a:off x="433352" y="1436182"/>
            <a:ext cx="7035634" cy="4525963"/>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AI systems are often designed/deployed as tools but expected to behave like collaborators.</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Teams expect initiative, awareness, adaptability</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Treating AI as a team member means thinking about:</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What it knows</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How it learns</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How it communicates</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How it adapts</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Beyond user interface design; full system design</a:t>
            </a:r>
            <a:endParaRPr lang="en-US" sz="1400" i="1" kern="0">
              <a:solidFill>
                <a:srgbClr val="000000"/>
              </a:solidFill>
              <a:latin typeface="Tahoma" pitchFamily="34" charset="0"/>
            </a:endParaRPr>
          </a:p>
        </p:txBody>
      </p:sp>
      <p:pic>
        <p:nvPicPr>
          <p:cNvPr id="3" name="Picture 2">
            <a:extLst>
              <a:ext uri="{FF2B5EF4-FFF2-40B4-BE49-F238E27FC236}">
                <a16:creationId xmlns:a16="http://schemas.microsoft.com/office/drawing/2014/main" id="{E6ED6171-7460-4EB3-6DAD-31B895C4D561}"/>
              </a:ext>
            </a:extLst>
          </p:cNvPr>
          <p:cNvPicPr>
            <a:picLocks noChangeAspect="1"/>
          </p:cNvPicPr>
          <p:nvPr/>
        </p:nvPicPr>
        <p:blipFill>
          <a:blip r:embed="rId2"/>
          <a:stretch>
            <a:fillRect/>
          </a:stretch>
        </p:blipFill>
        <p:spPr>
          <a:xfrm>
            <a:off x="7719688" y="2373284"/>
            <a:ext cx="4251960" cy="2834640"/>
          </a:xfrm>
          <a:prstGeom prst="rect">
            <a:avLst/>
          </a:prstGeom>
        </p:spPr>
      </p:pic>
    </p:spTree>
    <p:extLst>
      <p:ext uri="{BB962C8B-B14F-4D97-AF65-F5344CB8AC3E}">
        <p14:creationId xmlns:p14="http://schemas.microsoft.com/office/powerpoint/2010/main" val="1432716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43BAC-4DAB-D9A8-CC1E-9A3856F2379E}"/>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F52479C2-D049-D58E-5C9E-C99AC2751162}"/>
              </a:ext>
            </a:extLst>
          </p:cNvPr>
          <p:cNvSpPr>
            <a:spLocks noGrp="1" noChangeArrowheads="1"/>
          </p:cNvSpPr>
          <p:nvPr>
            <p:ph type="title"/>
          </p:nvPr>
        </p:nvSpPr>
        <p:spPr/>
        <p:txBody>
          <a:bodyPr/>
          <a:lstStyle/>
          <a:p>
            <a:pPr eaLnBrk="1" hangingPunct="1"/>
            <a:r>
              <a:rPr lang="en-US"/>
              <a:t>A Brief History of Team Science</a:t>
            </a:r>
          </a:p>
        </p:txBody>
      </p:sp>
      <p:sp>
        <p:nvSpPr>
          <p:cNvPr id="6" name="Slide Number Placeholder 58">
            <a:extLst>
              <a:ext uri="{FF2B5EF4-FFF2-40B4-BE49-F238E27FC236}">
                <a16:creationId xmlns:a16="http://schemas.microsoft.com/office/drawing/2014/main" id="{52A4A81F-748D-4B6C-D288-D7A1885AD258}"/>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11</a:t>
            </a:fld>
            <a:endParaRPr lang="en-US">
              <a:solidFill>
                <a:srgbClr val="000000"/>
              </a:solidFill>
            </a:endParaRPr>
          </a:p>
        </p:txBody>
      </p:sp>
      <p:sp>
        <p:nvSpPr>
          <p:cNvPr id="5" name="Rectangle 3">
            <a:extLst>
              <a:ext uri="{FF2B5EF4-FFF2-40B4-BE49-F238E27FC236}">
                <a16:creationId xmlns:a16="http://schemas.microsoft.com/office/drawing/2014/main" id="{22E789F6-F4DF-6A4E-90C4-E1E0318C25E4}"/>
              </a:ext>
            </a:extLst>
          </p:cNvPr>
          <p:cNvSpPr txBox="1">
            <a:spLocks noChangeArrowheads="1"/>
          </p:cNvSpPr>
          <p:nvPr/>
        </p:nvSpPr>
        <p:spPr bwMode="auto">
          <a:xfrm>
            <a:off x="266008" y="1022465"/>
            <a:ext cx="11633662" cy="5070764"/>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200" kern="0">
                <a:solidFill>
                  <a:srgbClr val="000000"/>
                </a:solidFill>
                <a:latin typeface="Arial" pitchFamily="34" charset="0"/>
                <a:cs typeface="Arial" pitchFamily="34" charset="0"/>
              </a:rPr>
              <a:t>Early team research focused on team process</a:t>
            </a:r>
          </a:p>
          <a:p>
            <a:pPr marL="952485" lvl="1" indent="-342900">
              <a:lnSpc>
                <a:spcPct val="90000"/>
              </a:lnSpc>
              <a:spcBef>
                <a:spcPct val="20000"/>
              </a:spcBef>
              <a:buFontTx/>
              <a:buChar char="•"/>
              <a:defRPr/>
            </a:pPr>
            <a:r>
              <a:rPr lang="en-US" sz="1800" b="1" kern="0">
                <a:solidFill>
                  <a:srgbClr val="000000"/>
                </a:solidFill>
                <a:latin typeface="Arial" pitchFamily="34" charset="0"/>
                <a:cs typeface="Arial" pitchFamily="34" charset="0"/>
              </a:rPr>
              <a:t>Input-process-output: </a:t>
            </a:r>
            <a:r>
              <a:rPr lang="en-US" sz="1800" kern="0">
                <a:solidFill>
                  <a:srgbClr val="000000"/>
                </a:solidFill>
                <a:latin typeface="Arial" pitchFamily="34" charset="0"/>
                <a:cs typeface="Arial" pitchFamily="34" charset="0"/>
              </a:rPr>
              <a:t>emphasized that to impact team outputs (performance), organizations could change inputs or processes</a:t>
            </a:r>
          </a:p>
          <a:p>
            <a:pPr marL="342900" indent="-342900">
              <a:lnSpc>
                <a:spcPct val="90000"/>
              </a:lnSpc>
              <a:spcBef>
                <a:spcPct val="20000"/>
              </a:spcBef>
              <a:buFontTx/>
              <a:buChar char="•"/>
              <a:defRPr/>
            </a:pPr>
            <a:r>
              <a:rPr lang="en-US" sz="2200" kern="0">
                <a:solidFill>
                  <a:srgbClr val="000000"/>
                </a:solidFill>
                <a:latin typeface="Arial" pitchFamily="34" charset="0"/>
                <a:cs typeface="Arial" pitchFamily="34" charset="0"/>
              </a:rPr>
              <a:t>Team cognition models brought focus to how teams think and act together</a:t>
            </a:r>
          </a:p>
          <a:p>
            <a:pPr marL="952485" lvl="1" indent="-342900">
              <a:lnSpc>
                <a:spcPct val="90000"/>
              </a:lnSpc>
              <a:spcBef>
                <a:spcPct val="20000"/>
              </a:spcBef>
              <a:buFontTx/>
              <a:buChar char="•"/>
              <a:defRPr/>
            </a:pPr>
            <a:r>
              <a:rPr lang="en-US" sz="1800" b="1" kern="0">
                <a:solidFill>
                  <a:srgbClr val="000000"/>
                </a:solidFill>
                <a:latin typeface="Arial" pitchFamily="34" charset="0"/>
                <a:cs typeface="Arial" pitchFamily="34" charset="0"/>
              </a:rPr>
              <a:t>Shared Mental Models: </a:t>
            </a:r>
            <a:r>
              <a:rPr lang="en-US" sz="1800" kern="0">
                <a:solidFill>
                  <a:srgbClr val="000000"/>
                </a:solidFill>
                <a:latin typeface="Arial" pitchFamily="34" charset="0"/>
                <a:cs typeface="Arial" pitchFamily="34" charset="0"/>
              </a:rPr>
              <a:t>the extent to which the team shares understanding of norms and how the team shares information and performs tasks</a:t>
            </a:r>
          </a:p>
          <a:p>
            <a:pPr marL="952485" lvl="1" indent="-342900">
              <a:lnSpc>
                <a:spcPct val="90000"/>
              </a:lnSpc>
              <a:spcBef>
                <a:spcPct val="20000"/>
              </a:spcBef>
              <a:buFontTx/>
              <a:buChar char="•"/>
              <a:defRPr/>
            </a:pPr>
            <a:r>
              <a:rPr lang="en-US" sz="1800" b="1" kern="0">
                <a:solidFill>
                  <a:srgbClr val="000000"/>
                </a:solidFill>
                <a:latin typeface="Arial" pitchFamily="34" charset="0"/>
                <a:cs typeface="Arial" pitchFamily="34" charset="0"/>
              </a:rPr>
              <a:t>Transactive Memory Systems: </a:t>
            </a:r>
            <a:r>
              <a:rPr lang="en-US" sz="1800" kern="0">
                <a:solidFill>
                  <a:srgbClr val="000000"/>
                </a:solidFill>
                <a:latin typeface="Arial" pitchFamily="34" charset="0"/>
                <a:cs typeface="Arial" pitchFamily="34" charset="0"/>
              </a:rPr>
              <a:t>who knows what and how is information shared</a:t>
            </a:r>
          </a:p>
          <a:p>
            <a:pPr marL="952485" lvl="1" indent="-342900">
              <a:lnSpc>
                <a:spcPct val="90000"/>
              </a:lnSpc>
              <a:spcBef>
                <a:spcPct val="20000"/>
              </a:spcBef>
              <a:buFontTx/>
              <a:buChar char="•"/>
              <a:defRPr/>
            </a:pPr>
            <a:r>
              <a:rPr lang="en-US" sz="1800" kern="0">
                <a:solidFill>
                  <a:srgbClr val="000000"/>
                </a:solidFill>
                <a:latin typeface="Arial" pitchFamily="34" charset="0"/>
                <a:cs typeface="Arial" pitchFamily="34" charset="0"/>
              </a:rPr>
              <a:t>Other examples:</a:t>
            </a:r>
          </a:p>
          <a:p>
            <a:pPr marL="1504920" lvl="2" indent="-285750">
              <a:buFont typeface="Arial" panose="020B0604020202020204" pitchFamily="34" charset="0"/>
              <a:buChar char="•"/>
            </a:pPr>
            <a:r>
              <a:rPr lang="en-US" sz="1800">
                <a:latin typeface="Arial"/>
                <a:cs typeface="Arial"/>
              </a:rPr>
              <a:t>Distributed cognition</a:t>
            </a:r>
          </a:p>
          <a:p>
            <a:pPr marL="1504920" lvl="2" indent="-285750">
              <a:buFont typeface="Arial" panose="020B0604020202020204" pitchFamily="34" charset="0"/>
              <a:buChar char="•"/>
            </a:pPr>
            <a:r>
              <a:rPr lang="en-US" sz="1800">
                <a:latin typeface="Arial"/>
                <a:cs typeface="Arial"/>
              </a:rPr>
              <a:t>Team situational awareness</a:t>
            </a:r>
            <a:endParaRPr lang="en-US" sz="1800" kern="0">
              <a:solidFill>
                <a:srgbClr val="000000"/>
              </a:solidFill>
              <a:latin typeface="Arial" pitchFamily="34" charset="0"/>
              <a:cs typeface="Arial" pitchFamily="34" charset="0"/>
            </a:endParaRPr>
          </a:p>
          <a:p>
            <a:pPr marL="342900" indent="-342900">
              <a:lnSpc>
                <a:spcPct val="90000"/>
              </a:lnSpc>
              <a:spcBef>
                <a:spcPct val="20000"/>
              </a:spcBef>
              <a:buFontTx/>
              <a:buChar char="•"/>
              <a:defRPr/>
            </a:pPr>
            <a:r>
              <a:rPr lang="en-US" sz="2200" b="1" kern="0">
                <a:solidFill>
                  <a:srgbClr val="000000"/>
                </a:solidFill>
                <a:latin typeface="Arial" pitchFamily="34" charset="0"/>
                <a:cs typeface="Arial" pitchFamily="34" charset="0"/>
              </a:rPr>
              <a:t>Dynamic and interactive team modeling approaches are the current frontier</a:t>
            </a:r>
          </a:p>
          <a:p>
            <a:pPr marL="952485" lvl="1" indent="-342900">
              <a:lnSpc>
                <a:spcPct val="90000"/>
              </a:lnSpc>
              <a:spcBef>
                <a:spcPct val="20000"/>
              </a:spcBef>
              <a:buFontTx/>
              <a:buChar char="•"/>
              <a:defRPr/>
            </a:pPr>
            <a:r>
              <a:rPr lang="en-US" sz="1800" b="1" kern="0">
                <a:solidFill>
                  <a:srgbClr val="000000"/>
                </a:solidFill>
                <a:latin typeface="Arial" pitchFamily="34" charset="0"/>
                <a:cs typeface="Arial" pitchFamily="34" charset="0"/>
              </a:rPr>
              <a:t>Interactive Team Cognition: </a:t>
            </a:r>
            <a:r>
              <a:rPr lang="en-US" sz="1800" kern="0">
                <a:solidFill>
                  <a:srgbClr val="000000"/>
                </a:solidFill>
                <a:latin typeface="Arial" pitchFamily="34" charset="0"/>
                <a:cs typeface="Arial" pitchFamily="34" charset="0"/>
              </a:rPr>
              <a:t>Teams adapt and evolve in real time, and those dynamics are evident in their communication</a:t>
            </a:r>
            <a:endParaRPr lang="en-US" sz="1800" b="1" ker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32458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DB900-6FE8-FBD6-D8F6-02296641F2B8}"/>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085F782D-BF7D-AA71-7281-930E1E6D8A7D}"/>
              </a:ext>
            </a:extLst>
          </p:cNvPr>
          <p:cNvSpPr>
            <a:spLocks noGrp="1" noChangeArrowheads="1"/>
          </p:cNvSpPr>
          <p:nvPr>
            <p:ph type="title"/>
          </p:nvPr>
        </p:nvSpPr>
        <p:spPr/>
        <p:txBody>
          <a:bodyPr/>
          <a:lstStyle/>
          <a:p>
            <a:pPr eaLnBrk="1" hangingPunct="1"/>
            <a:r>
              <a:rPr lang="en-US"/>
              <a:t>Transactive Memory Systems</a:t>
            </a:r>
          </a:p>
        </p:txBody>
      </p:sp>
      <p:sp>
        <p:nvSpPr>
          <p:cNvPr id="6" name="Slide Number Placeholder 58">
            <a:extLst>
              <a:ext uri="{FF2B5EF4-FFF2-40B4-BE49-F238E27FC236}">
                <a16:creationId xmlns:a16="http://schemas.microsoft.com/office/drawing/2014/main" id="{E5F20340-2DD2-2541-76CA-80E835B1DEC8}"/>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12</a:t>
            </a:fld>
            <a:endParaRPr lang="en-US">
              <a:solidFill>
                <a:srgbClr val="000000"/>
              </a:solidFill>
            </a:endParaRPr>
          </a:p>
        </p:txBody>
      </p:sp>
      <p:sp>
        <p:nvSpPr>
          <p:cNvPr id="2" name="Rectangle 3">
            <a:extLst>
              <a:ext uri="{FF2B5EF4-FFF2-40B4-BE49-F238E27FC236}">
                <a16:creationId xmlns:a16="http://schemas.microsoft.com/office/drawing/2014/main" id="{AD20F4FE-4425-EDA1-D5B0-7EEFF06A2E8D}"/>
              </a:ext>
            </a:extLst>
          </p:cNvPr>
          <p:cNvSpPr txBox="1">
            <a:spLocks noChangeArrowheads="1"/>
          </p:cNvSpPr>
          <p:nvPr/>
        </p:nvSpPr>
        <p:spPr bwMode="auto">
          <a:xfrm>
            <a:off x="266008" y="1022465"/>
            <a:ext cx="7086599" cy="5070764"/>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000">
                <a:latin typeface="Arial"/>
                <a:cs typeface="Arial"/>
              </a:rPr>
              <a:t>Shared meta-memory that teams use to encode, store, and retrieve specialized knowledge.</a:t>
            </a:r>
          </a:p>
          <a:p>
            <a:pPr marL="952485" lvl="1" indent="-342900">
              <a:lnSpc>
                <a:spcPct val="90000"/>
              </a:lnSpc>
              <a:spcBef>
                <a:spcPct val="20000"/>
              </a:spcBef>
              <a:buFontTx/>
              <a:buChar char="•"/>
              <a:defRPr/>
            </a:pPr>
            <a:r>
              <a:rPr lang="en-US" sz="2000" b="1">
                <a:latin typeface="Arial"/>
                <a:cs typeface="Arial"/>
              </a:rPr>
              <a:t>Bottom line:</a:t>
            </a:r>
            <a:r>
              <a:rPr lang="en-US" sz="2000">
                <a:latin typeface="Arial"/>
                <a:cs typeface="Arial"/>
              </a:rPr>
              <a:t> who knows what, and how is the meta-information stored and shared in teams?</a:t>
            </a:r>
          </a:p>
          <a:p>
            <a:pPr marL="342900" indent="-342900">
              <a:lnSpc>
                <a:spcPct val="90000"/>
              </a:lnSpc>
              <a:spcBef>
                <a:spcPct val="20000"/>
              </a:spcBef>
              <a:buFontTx/>
              <a:buChar char="•"/>
              <a:defRPr/>
            </a:pPr>
            <a:r>
              <a:rPr lang="en-US" sz="2000">
                <a:latin typeface="Arial"/>
                <a:cs typeface="Arial"/>
              </a:rPr>
              <a:t>Key Components:</a:t>
            </a:r>
          </a:p>
          <a:p>
            <a:pPr marL="952485" lvl="1" indent="-342900">
              <a:lnSpc>
                <a:spcPct val="90000"/>
              </a:lnSpc>
              <a:spcBef>
                <a:spcPct val="20000"/>
              </a:spcBef>
              <a:buFontTx/>
              <a:buChar char="•"/>
              <a:defRPr/>
            </a:pPr>
            <a:r>
              <a:rPr lang="en-US" sz="2000" b="1">
                <a:latin typeface="Arial"/>
                <a:cs typeface="Arial"/>
              </a:rPr>
              <a:t>Specialization</a:t>
            </a:r>
            <a:r>
              <a:rPr lang="en-US" sz="2000">
                <a:latin typeface="Arial"/>
                <a:cs typeface="Arial"/>
              </a:rPr>
              <a:t>: expertise of team members</a:t>
            </a:r>
          </a:p>
          <a:p>
            <a:pPr marL="952485" lvl="1" indent="-342900">
              <a:lnSpc>
                <a:spcPct val="90000"/>
              </a:lnSpc>
              <a:spcBef>
                <a:spcPct val="20000"/>
              </a:spcBef>
              <a:buFontTx/>
              <a:buChar char="•"/>
              <a:defRPr/>
            </a:pPr>
            <a:r>
              <a:rPr lang="en-US" sz="2000" b="1">
                <a:latin typeface="Arial"/>
                <a:cs typeface="Arial"/>
              </a:rPr>
              <a:t>Credibility</a:t>
            </a:r>
            <a:r>
              <a:rPr lang="en-US" sz="2000">
                <a:latin typeface="Arial"/>
                <a:cs typeface="Arial"/>
              </a:rPr>
              <a:t>: models of trust between team members</a:t>
            </a:r>
          </a:p>
          <a:p>
            <a:pPr marL="952485" lvl="1" indent="-342900">
              <a:lnSpc>
                <a:spcPct val="90000"/>
              </a:lnSpc>
              <a:spcBef>
                <a:spcPct val="20000"/>
              </a:spcBef>
              <a:buFontTx/>
              <a:buChar char="•"/>
              <a:defRPr/>
            </a:pPr>
            <a:r>
              <a:rPr lang="en-US" sz="2000" b="1">
                <a:latin typeface="Arial"/>
                <a:cs typeface="Arial"/>
              </a:rPr>
              <a:t>Coordination</a:t>
            </a:r>
            <a:r>
              <a:rPr lang="en-US" sz="2000">
                <a:latin typeface="Arial"/>
                <a:cs typeface="Arial"/>
              </a:rPr>
              <a:t>: how knowledge is located and shared within teams</a:t>
            </a:r>
          </a:p>
          <a:p>
            <a:pPr marL="342900" indent="-342900">
              <a:lnSpc>
                <a:spcPct val="90000"/>
              </a:lnSpc>
              <a:spcBef>
                <a:spcPct val="20000"/>
              </a:spcBef>
              <a:buFontTx/>
              <a:buChar char="•"/>
              <a:defRPr/>
            </a:pPr>
            <a:r>
              <a:rPr lang="en-US" sz="2000">
                <a:latin typeface="Arial"/>
                <a:cs typeface="Arial"/>
              </a:rPr>
              <a:t>Often used to graph organizational knowledge management (who do I go to for x?)</a:t>
            </a:r>
          </a:p>
          <a:p>
            <a:pPr marL="342900" indent="-342900">
              <a:lnSpc>
                <a:spcPct val="90000"/>
              </a:lnSpc>
              <a:spcBef>
                <a:spcPct val="20000"/>
              </a:spcBef>
              <a:buFont typeface="Arial" panose="020B0604020202020204" pitchFamily="34" charset="0"/>
              <a:buChar char="•"/>
              <a:defRPr/>
            </a:pPr>
            <a:r>
              <a:rPr lang="en-US" sz="2000"/>
              <a:t>TMS can vary widely in </a:t>
            </a:r>
            <a:r>
              <a:rPr lang="en-US" sz="2000" b="1"/>
              <a:t>level of formality</a:t>
            </a:r>
          </a:p>
          <a:p>
            <a:pPr marL="952485" lvl="1" indent="-342900">
              <a:lnSpc>
                <a:spcPct val="90000"/>
              </a:lnSpc>
              <a:spcBef>
                <a:spcPct val="20000"/>
              </a:spcBef>
              <a:buFont typeface="Arial" panose="020B0604020202020204" pitchFamily="34" charset="0"/>
              <a:buChar char="•"/>
              <a:defRPr/>
            </a:pPr>
            <a:r>
              <a:rPr lang="en-US" sz="2000"/>
              <a:t>E.g., strictly documented vs. implicitly understood</a:t>
            </a:r>
          </a:p>
          <a:p>
            <a:pPr marL="952485" lvl="1" indent="-342900">
              <a:lnSpc>
                <a:spcPct val="90000"/>
              </a:lnSpc>
              <a:spcBef>
                <a:spcPct val="20000"/>
              </a:spcBef>
              <a:buFontTx/>
              <a:buChar char="•"/>
              <a:defRPr/>
            </a:pPr>
            <a:endParaRPr lang="en-US" sz="1600"/>
          </a:p>
        </p:txBody>
      </p:sp>
      <p:pic>
        <p:nvPicPr>
          <p:cNvPr id="7" name="Picture 6">
            <a:extLst>
              <a:ext uri="{FF2B5EF4-FFF2-40B4-BE49-F238E27FC236}">
                <a16:creationId xmlns:a16="http://schemas.microsoft.com/office/drawing/2014/main" id="{6AA9AFF7-05BD-28E9-166A-C6CC75F72350}"/>
              </a:ext>
            </a:extLst>
          </p:cNvPr>
          <p:cNvPicPr>
            <a:picLocks noChangeAspect="1"/>
          </p:cNvPicPr>
          <p:nvPr/>
        </p:nvPicPr>
        <p:blipFill>
          <a:blip r:embed="rId2"/>
          <a:stretch>
            <a:fillRect/>
          </a:stretch>
        </p:blipFill>
        <p:spPr>
          <a:xfrm>
            <a:off x="7975304" y="1770610"/>
            <a:ext cx="3574473" cy="3574473"/>
          </a:xfrm>
          <a:prstGeom prst="rect">
            <a:avLst/>
          </a:prstGeom>
        </p:spPr>
      </p:pic>
    </p:spTree>
    <p:extLst>
      <p:ext uri="{BB962C8B-B14F-4D97-AF65-F5344CB8AC3E}">
        <p14:creationId xmlns:p14="http://schemas.microsoft.com/office/powerpoint/2010/main" val="3439409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B5816-6927-C227-CFC2-638DDEA0A288}"/>
              </a:ext>
            </a:extLst>
          </p:cNvPr>
          <p:cNvSpPr>
            <a:spLocks noGrp="1"/>
          </p:cNvSpPr>
          <p:nvPr>
            <p:ph type="title"/>
          </p:nvPr>
        </p:nvSpPr>
        <p:spPr/>
        <p:txBody>
          <a:bodyPr>
            <a:normAutofit/>
          </a:bodyPr>
          <a:lstStyle/>
          <a:p>
            <a:r>
              <a:rPr lang="en-US"/>
              <a:t>AI in Transactive Memory Systems</a:t>
            </a:r>
            <a:endParaRPr lang="en-US" b="0"/>
          </a:p>
        </p:txBody>
      </p:sp>
      <p:sp>
        <p:nvSpPr>
          <p:cNvPr id="6" name="Content Placeholder 5">
            <a:extLst>
              <a:ext uri="{FF2B5EF4-FFF2-40B4-BE49-F238E27FC236}">
                <a16:creationId xmlns:a16="http://schemas.microsoft.com/office/drawing/2014/main" id="{9C8B632D-EDDF-9486-DEE7-8E4C46EB4EC5}"/>
              </a:ext>
            </a:extLst>
          </p:cNvPr>
          <p:cNvSpPr>
            <a:spLocks noGrp="1"/>
          </p:cNvSpPr>
          <p:nvPr>
            <p:ph idx="1"/>
          </p:nvPr>
        </p:nvSpPr>
        <p:spPr>
          <a:xfrm>
            <a:off x="164296" y="1203024"/>
            <a:ext cx="6278067" cy="4786296"/>
          </a:xfrm>
        </p:spPr>
        <p:txBody>
          <a:bodyPr/>
          <a:lstStyle/>
          <a:p>
            <a:pPr>
              <a:buFont typeface="Arial" panose="020B0604020202020204" pitchFamily="34" charset="0"/>
              <a:buChar char="•"/>
            </a:pPr>
            <a:r>
              <a:rPr lang="en-US" sz="2200">
                <a:latin typeface="Arial" panose="020B0604020202020204" pitchFamily="34" charset="0"/>
                <a:cs typeface="Arial" panose="020B0604020202020204" pitchFamily="34" charset="0"/>
              </a:rPr>
              <a:t>Agent can be a facilitator of TMS</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Task assignment/allocation based on “expertise”</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Relevant for systems where tasks are not pre-assigned</a:t>
            </a:r>
          </a:p>
          <a:p>
            <a:pPr>
              <a:buFont typeface="Arial" panose="020B0604020202020204" pitchFamily="34" charset="0"/>
              <a:buChar char="•"/>
            </a:pPr>
            <a:r>
              <a:rPr lang="en-US" sz="2200">
                <a:latin typeface="Arial" panose="020B0604020202020204" pitchFamily="34" charset="0"/>
                <a:cs typeface="Arial" panose="020B0604020202020204" pitchFamily="34" charset="0"/>
              </a:rPr>
              <a:t>Agent can be a team member within the TMS</a:t>
            </a:r>
          </a:p>
          <a:p>
            <a:pPr lvl="1">
              <a:buFont typeface="Arial" panose="020B0604020202020204" pitchFamily="34" charset="0"/>
              <a:buChar char="•"/>
            </a:pPr>
            <a:r>
              <a:rPr lang="en-US" sz="1800" b="1">
                <a:latin typeface="Arial" panose="020B0604020202020204" pitchFamily="34" charset="0"/>
                <a:cs typeface="Arial" panose="020B0604020202020204" pitchFamily="34" charset="0"/>
              </a:rPr>
              <a:t>Specialization</a:t>
            </a:r>
            <a:r>
              <a:rPr lang="en-US" sz="1800">
                <a:latin typeface="Arial" panose="020B0604020202020204" pitchFamily="34" charset="0"/>
                <a:cs typeface="Arial" panose="020B0604020202020204" pitchFamily="34" charset="0"/>
              </a:rPr>
              <a:t>: Define which tasks are better handled by humans or agents.</a:t>
            </a:r>
          </a:p>
          <a:p>
            <a:pPr lvl="1">
              <a:buFont typeface="Arial" panose="020B0604020202020204" pitchFamily="34" charset="0"/>
              <a:buChar char="•"/>
            </a:pPr>
            <a:r>
              <a:rPr lang="en-US" sz="1800" b="1">
                <a:latin typeface="Arial" panose="020B0604020202020204" pitchFamily="34" charset="0"/>
                <a:cs typeface="Arial" panose="020B0604020202020204" pitchFamily="34" charset="0"/>
              </a:rPr>
              <a:t>Credibility</a:t>
            </a:r>
            <a:r>
              <a:rPr lang="en-US" sz="1800">
                <a:latin typeface="Arial" panose="020B0604020202020204" pitchFamily="34" charset="0"/>
                <a:cs typeface="Arial" panose="020B0604020202020204" pitchFamily="34" charset="0"/>
              </a:rPr>
              <a:t>: Confidence scores, performance metrics visible to all teammates</a:t>
            </a:r>
          </a:p>
          <a:p>
            <a:pPr lvl="2">
              <a:buFont typeface="Arial" panose="020B0604020202020204" pitchFamily="34" charset="0"/>
              <a:buChar char="•"/>
            </a:pPr>
            <a:r>
              <a:rPr lang="en-US" sz="1600">
                <a:latin typeface="Arial" panose="020B0604020202020204" pitchFamily="34" charset="0"/>
                <a:cs typeface="Arial" panose="020B0604020202020204" pitchFamily="34" charset="0"/>
              </a:rPr>
              <a:t>Help teammates understand agent capabilities</a:t>
            </a:r>
          </a:p>
          <a:p>
            <a:pPr lvl="1">
              <a:buFont typeface="Arial" panose="020B0604020202020204" pitchFamily="34" charset="0"/>
              <a:buChar char="•"/>
            </a:pPr>
            <a:r>
              <a:rPr lang="en-US" sz="1800" b="1">
                <a:latin typeface="Arial" panose="020B0604020202020204" pitchFamily="34" charset="0"/>
                <a:cs typeface="Arial" panose="020B0604020202020204" pitchFamily="34" charset="0"/>
              </a:rPr>
              <a:t>Coordination</a:t>
            </a:r>
            <a:r>
              <a:rPr lang="en-US" sz="1800">
                <a:latin typeface="Arial" panose="020B0604020202020204" pitchFamily="34" charset="0"/>
                <a:cs typeface="Arial" panose="020B0604020202020204" pitchFamily="34" charset="0"/>
              </a:rPr>
              <a:t>: HAT communication methods, user dashboards</a:t>
            </a:r>
          </a:p>
        </p:txBody>
      </p:sp>
      <p:sp>
        <p:nvSpPr>
          <p:cNvPr id="4" name="Slide Number Placeholder 3">
            <a:extLst>
              <a:ext uri="{FF2B5EF4-FFF2-40B4-BE49-F238E27FC236}">
                <a16:creationId xmlns:a16="http://schemas.microsoft.com/office/drawing/2014/main" id="{17890E6E-DA55-460C-990D-E4860748F3C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13</a:t>
            </a:fld>
            <a:endParaRPr lang="en-US"/>
          </a:p>
        </p:txBody>
      </p:sp>
      <p:pic>
        <p:nvPicPr>
          <p:cNvPr id="7" name="Picture 6">
            <a:extLst>
              <a:ext uri="{FF2B5EF4-FFF2-40B4-BE49-F238E27FC236}">
                <a16:creationId xmlns:a16="http://schemas.microsoft.com/office/drawing/2014/main" id="{C5EE7A5A-F3F9-5134-DCA3-CB99785F9DFD}"/>
              </a:ext>
            </a:extLst>
          </p:cNvPr>
          <p:cNvPicPr>
            <a:picLocks noChangeAspect="1"/>
          </p:cNvPicPr>
          <p:nvPr/>
        </p:nvPicPr>
        <p:blipFill>
          <a:blip r:embed="rId2"/>
          <a:stretch>
            <a:fillRect/>
          </a:stretch>
        </p:blipFill>
        <p:spPr>
          <a:xfrm>
            <a:off x="6652825" y="1858295"/>
            <a:ext cx="5057593" cy="3982855"/>
          </a:xfrm>
          <a:prstGeom prst="rect">
            <a:avLst/>
          </a:prstGeom>
        </p:spPr>
      </p:pic>
    </p:spTree>
    <p:extLst>
      <p:ext uri="{BB962C8B-B14F-4D97-AF65-F5344CB8AC3E}">
        <p14:creationId xmlns:p14="http://schemas.microsoft.com/office/powerpoint/2010/main" val="1676874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B5816-6927-C227-CFC2-638DDEA0A288}"/>
              </a:ext>
            </a:extLst>
          </p:cNvPr>
          <p:cNvSpPr>
            <a:spLocks noGrp="1"/>
          </p:cNvSpPr>
          <p:nvPr>
            <p:ph type="title"/>
          </p:nvPr>
        </p:nvSpPr>
        <p:spPr/>
        <p:txBody>
          <a:bodyPr>
            <a:normAutofit/>
          </a:bodyPr>
          <a:lstStyle/>
          <a:p>
            <a:r>
              <a:rPr lang="en-US"/>
              <a:t>Extensions of TMS</a:t>
            </a:r>
            <a:endParaRPr lang="en-US" b="0"/>
          </a:p>
        </p:txBody>
      </p:sp>
      <p:sp>
        <p:nvSpPr>
          <p:cNvPr id="4" name="Slide Number Placeholder 3">
            <a:extLst>
              <a:ext uri="{FF2B5EF4-FFF2-40B4-BE49-F238E27FC236}">
                <a16:creationId xmlns:a16="http://schemas.microsoft.com/office/drawing/2014/main" id="{17890E6E-DA55-460C-990D-E4860748F3C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14</a:t>
            </a:fld>
            <a:endParaRPr lang="en-US"/>
          </a:p>
        </p:txBody>
      </p:sp>
      <p:sp>
        <p:nvSpPr>
          <p:cNvPr id="9" name="Content Placeholder 5">
            <a:extLst>
              <a:ext uri="{FF2B5EF4-FFF2-40B4-BE49-F238E27FC236}">
                <a16:creationId xmlns:a16="http://schemas.microsoft.com/office/drawing/2014/main" id="{41685E59-1F93-89FE-5948-B04248991F47}"/>
              </a:ext>
            </a:extLst>
          </p:cNvPr>
          <p:cNvSpPr txBox="1">
            <a:spLocks/>
          </p:cNvSpPr>
          <p:nvPr/>
        </p:nvSpPr>
        <p:spPr bwMode="auto">
          <a:xfrm>
            <a:off x="164296" y="1203024"/>
            <a:ext cx="10463525" cy="47862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None/>
            </a:pPr>
            <a:r>
              <a:rPr lang="en-US" sz="2200" kern="0" dirty="0">
                <a:latin typeface="Arial" panose="020B0604020202020204" pitchFamily="34" charset="0"/>
                <a:cs typeface="Arial" panose="020B0604020202020204" pitchFamily="34" charset="0"/>
              </a:rPr>
              <a:t>TMS has been used and extended in many ways</a:t>
            </a:r>
          </a:p>
          <a:p>
            <a:pPr>
              <a:buFont typeface="Arial" panose="020B0604020202020204" pitchFamily="34" charset="0"/>
              <a:buChar char="•"/>
            </a:pPr>
            <a:r>
              <a:rPr lang="en-US" sz="2200" kern="0" dirty="0">
                <a:latin typeface="Arial" panose="020B0604020202020204" pitchFamily="34" charset="0"/>
                <a:cs typeface="Arial" panose="020B0604020202020204" pitchFamily="34" charset="0"/>
              </a:rPr>
              <a:t>Networks of TMS and specialized TMS</a:t>
            </a:r>
          </a:p>
          <a:p>
            <a:pPr>
              <a:buFont typeface="Arial" panose="020B0604020202020204" pitchFamily="34" charset="0"/>
              <a:buChar char="•"/>
            </a:pPr>
            <a:r>
              <a:rPr lang="en-US" sz="2200" kern="0" dirty="0" err="1">
                <a:latin typeface="Arial" panose="020B0604020202020204" pitchFamily="34" charset="0"/>
                <a:cs typeface="Arial" panose="020B0604020202020204" pitchFamily="34" charset="0"/>
              </a:rPr>
              <a:t>BioSage</a:t>
            </a:r>
            <a:r>
              <a:rPr lang="en-US" sz="2200" kern="0" dirty="0">
                <a:latin typeface="Arial" panose="020B0604020202020204" pitchFamily="34" charset="0"/>
                <a:cs typeface="Arial" panose="020B0604020202020204" pitchFamily="34" charset="0"/>
              </a:rPr>
              <a:t> example</a:t>
            </a:r>
          </a:p>
          <a:p>
            <a:pPr lvl="1">
              <a:buFont typeface="Arial" panose="020B0604020202020204" pitchFamily="34" charset="0"/>
              <a:buChar char="•"/>
            </a:pPr>
            <a:r>
              <a:rPr lang="en-US" sz="1800" kern="0" dirty="0">
                <a:latin typeface="Arial" panose="020B0604020202020204" pitchFamily="34" charset="0"/>
                <a:cs typeface="Arial" panose="020B0604020202020204" pitchFamily="34" charset="0"/>
              </a:rPr>
              <a:t>How do the human scientist and the multi-agent system </a:t>
            </a:r>
            <a:r>
              <a:rPr lang="en-US" sz="1800" kern="0" dirty="0" err="1">
                <a:latin typeface="Arial" panose="020B0604020202020204" pitchFamily="34" charset="0"/>
                <a:cs typeface="Arial" panose="020B0604020202020204" pitchFamily="34" charset="0"/>
              </a:rPr>
              <a:t>BioSage</a:t>
            </a:r>
            <a:r>
              <a:rPr lang="en-US" sz="1800" kern="0" dirty="0">
                <a:latin typeface="Arial" panose="020B0604020202020204" pitchFamily="34" charset="0"/>
                <a:cs typeface="Arial" panose="020B0604020202020204" pitchFamily="34" charset="0"/>
              </a:rPr>
              <a:t> learn who knows what? </a:t>
            </a:r>
          </a:p>
          <a:p>
            <a:pPr lvl="2">
              <a:buFont typeface="Arial" panose="020B0604020202020204" pitchFamily="34" charset="0"/>
              <a:buChar char="•"/>
            </a:pPr>
            <a:r>
              <a:rPr lang="en-US" sz="1600" kern="0" dirty="0">
                <a:latin typeface="Arial" panose="020B0604020202020204" pitchFamily="34" charset="0"/>
                <a:cs typeface="Arial" panose="020B0604020202020204" pitchFamily="34" charset="0"/>
              </a:rPr>
              <a:t>On startup: teach human user what knowledge </a:t>
            </a:r>
            <a:r>
              <a:rPr lang="en-US" sz="1600" kern="0" dirty="0" err="1">
                <a:latin typeface="Arial" panose="020B0604020202020204" pitchFamily="34" charset="0"/>
                <a:cs typeface="Arial" panose="020B0604020202020204" pitchFamily="34" charset="0"/>
              </a:rPr>
              <a:t>BioSage</a:t>
            </a:r>
            <a:r>
              <a:rPr lang="en-US" sz="1600" kern="0" dirty="0">
                <a:latin typeface="Arial" panose="020B0604020202020204" pitchFamily="34" charset="0"/>
                <a:cs typeface="Arial" panose="020B0604020202020204" pitchFamily="34" charset="0"/>
              </a:rPr>
              <a:t> has access to</a:t>
            </a:r>
          </a:p>
          <a:p>
            <a:pPr lvl="2">
              <a:buFont typeface="Arial" panose="020B0604020202020204" pitchFamily="34" charset="0"/>
              <a:buChar char="•"/>
            </a:pPr>
            <a:r>
              <a:rPr lang="en-US" sz="1600" kern="0" dirty="0">
                <a:latin typeface="Arial" panose="020B0604020202020204" pitchFamily="34" charset="0"/>
                <a:cs typeface="Arial" panose="020B0604020202020204" pitchFamily="34" charset="0"/>
              </a:rPr>
              <a:t>Teach </a:t>
            </a:r>
            <a:r>
              <a:rPr lang="en-US" sz="1600" kern="0" dirty="0" err="1">
                <a:latin typeface="Arial" panose="020B0604020202020204" pitchFamily="34" charset="0"/>
                <a:cs typeface="Arial" panose="020B0604020202020204" pitchFamily="34" charset="0"/>
              </a:rPr>
              <a:t>BioSage</a:t>
            </a:r>
            <a:r>
              <a:rPr lang="en-US" sz="1600" kern="0" dirty="0">
                <a:latin typeface="Arial" panose="020B0604020202020204" pitchFamily="34" charset="0"/>
                <a:cs typeface="Arial" panose="020B0604020202020204" pitchFamily="34" charset="0"/>
              </a:rPr>
              <a:t> information about human’s education and background (user profile)</a:t>
            </a:r>
          </a:p>
          <a:p>
            <a:pPr lvl="1">
              <a:buFont typeface="Arial" panose="020B0604020202020204" pitchFamily="34" charset="0"/>
              <a:buChar char="•"/>
            </a:pPr>
            <a:r>
              <a:rPr lang="en-US" sz="1800" kern="0" dirty="0">
                <a:latin typeface="Arial" panose="020B0604020202020204" pitchFamily="34" charset="0"/>
                <a:cs typeface="Arial" panose="020B0604020202020204" pitchFamily="34" charset="0"/>
              </a:rPr>
              <a:t>These establish early TMS and allow Human-</a:t>
            </a:r>
            <a:r>
              <a:rPr lang="en-US" sz="1800" kern="0" dirty="0" err="1">
                <a:latin typeface="Arial" panose="020B0604020202020204" pitchFamily="34" charset="0"/>
                <a:cs typeface="Arial" panose="020B0604020202020204" pitchFamily="34" charset="0"/>
              </a:rPr>
              <a:t>BioSage</a:t>
            </a:r>
            <a:r>
              <a:rPr lang="en-US" sz="1800" kern="0" dirty="0">
                <a:latin typeface="Arial" panose="020B0604020202020204" pitchFamily="34" charset="0"/>
                <a:cs typeface="Arial" panose="020B0604020202020204" pitchFamily="34" charset="0"/>
              </a:rPr>
              <a:t> team to work more optimally</a:t>
            </a:r>
          </a:p>
          <a:p>
            <a:pPr>
              <a:buFont typeface="Arial" panose="020B0604020202020204" pitchFamily="34" charset="0"/>
              <a:buChar char="•"/>
            </a:pPr>
            <a:r>
              <a:rPr lang="en-US" sz="2200" kern="0" dirty="0">
                <a:latin typeface="Arial" panose="020B0604020202020204" pitchFamily="34" charset="0"/>
                <a:cs typeface="Arial" panose="020B0604020202020204" pitchFamily="34" charset="0"/>
              </a:rPr>
              <a:t>Surgical team example</a:t>
            </a:r>
          </a:p>
          <a:p>
            <a:pPr lvl="1">
              <a:buFont typeface="Arial" panose="020B0604020202020204" pitchFamily="34" charset="0"/>
              <a:buChar char="•"/>
            </a:pPr>
            <a:r>
              <a:rPr lang="en-US" sz="1800" kern="0" dirty="0">
                <a:latin typeface="Arial" panose="020B0604020202020204" pitchFamily="34" charset="0"/>
                <a:cs typeface="Arial" panose="020B0604020202020204" pitchFamily="34" charset="0"/>
              </a:rPr>
              <a:t>How do team members know who knows what?</a:t>
            </a:r>
          </a:p>
          <a:p>
            <a:pPr lvl="2">
              <a:buFont typeface="Arial" panose="020B0604020202020204" pitchFamily="34" charset="0"/>
              <a:buChar char="•"/>
            </a:pPr>
            <a:r>
              <a:rPr lang="en-US" sz="1600" kern="0" dirty="0">
                <a:latin typeface="Arial" panose="020B0604020202020204" pitchFamily="34" charset="0"/>
                <a:cs typeface="Arial" panose="020B0604020202020204" pitchFamily="34" charset="0"/>
              </a:rPr>
              <a:t>Early TMS established by formal roles, titles, and training (e.g., surgeon vs. radiologist vs. anesthesiologist vs. nurse)</a:t>
            </a:r>
          </a:p>
          <a:p>
            <a:pPr lvl="2">
              <a:buFont typeface="Arial" panose="020B0604020202020204" pitchFamily="34" charset="0"/>
              <a:buChar char="•"/>
            </a:pPr>
            <a:r>
              <a:rPr lang="en-US" sz="1600" kern="0" dirty="0">
                <a:latin typeface="Arial" panose="020B0604020202020204" pitchFamily="34" charset="0"/>
                <a:cs typeface="Arial" panose="020B0604020202020204" pitchFamily="34" charset="0"/>
              </a:rPr>
              <a:t>Surgical teams role play and run simulations together before major surgeries</a:t>
            </a:r>
          </a:p>
          <a:p>
            <a:pPr lvl="2">
              <a:buFont typeface="Arial" panose="020B0604020202020204" pitchFamily="34" charset="0"/>
              <a:buChar char="•"/>
            </a:pPr>
            <a:r>
              <a:rPr lang="en-US" sz="1600" b="1" kern="0" dirty="0">
                <a:latin typeface="Arial" panose="020B0604020202020204" pitchFamily="34" charset="0"/>
                <a:cs typeface="Arial" panose="020B0604020202020204" pitchFamily="34" charset="0"/>
              </a:rPr>
              <a:t>TMS establishes, strengthens, and adapts over time</a:t>
            </a:r>
          </a:p>
        </p:txBody>
      </p:sp>
    </p:spTree>
    <p:extLst>
      <p:ext uri="{BB962C8B-B14F-4D97-AF65-F5344CB8AC3E}">
        <p14:creationId xmlns:p14="http://schemas.microsoft.com/office/powerpoint/2010/main" val="309023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B5816-6927-C227-CFC2-638DDEA0A288}"/>
              </a:ext>
            </a:extLst>
          </p:cNvPr>
          <p:cNvSpPr>
            <a:spLocks noGrp="1"/>
          </p:cNvSpPr>
          <p:nvPr>
            <p:ph type="title"/>
          </p:nvPr>
        </p:nvSpPr>
        <p:spPr/>
        <p:txBody>
          <a:bodyPr>
            <a:normAutofit/>
          </a:bodyPr>
          <a:lstStyle/>
          <a:p>
            <a:r>
              <a:rPr lang="en-US"/>
              <a:t>Assessment of TMS</a:t>
            </a:r>
            <a:endParaRPr lang="en-US" b="0"/>
          </a:p>
        </p:txBody>
      </p:sp>
      <p:sp>
        <p:nvSpPr>
          <p:cNvPr id="6" name="Content Placeholder 5">
            <a:extLst>
              <a:ext uri="{FF2B5EF4-FFF2-40B4-BE49-F238E27FC236}">
                <a16:creationId xmlns:a16="http://schemas.microsoft.com/office/drawing/2014/main" id="{9C8B632D-EDDF-9486-DEE7-8E4C46EB4EC5}"/>
              </a:ext>
            </a:extLst>
          </p:cNvPr>
          <p:cNvSpPr>
            <a:spLocks noGrp="1"/>
          </p:cNvSpPr>
          <p:nvPr>
            <p:ph idx="1"/>
          </p:nvPr>
        </p:nvSpPr>
        <p:spPr>
          <a:xfrm>
            <a:off x="513907" y="1347160"/>
            <a:ext cx="10515600" cy="4351338"/>
          </a:xfrm>
        </p:spPr>
        <p:txBody>
          <a:bodyPr>
            <a:normAutofit/>
          </a:bodyPr>
          <a:lstStyle/>
          <a:p>
            <a:pPr>
              <a:buFont typeface="Arial" panose="020B0604020202020204" pitchFamily="34" charset="0"/>
              <a:buChar char="•"/>
            </a:pPr>
            <a:r>
              <a:rPr lang="en-US" sz="2200">
                <a:latin typeface="Arial" panose="020B0604020202020204" pitchFamily="34" charset="0"/>
                <a:cs typeface="Arial" panose="020B0604020202020204" pitchFamily="34" charset="0"/>
              </a:rPr>
              <a:t>Most often measured via self-report questionnaires on team member specialization, trust, and coordination. </a:t>
            </a:r>
          </a:p>
          <a:p>
            <a:pPr>
              <a:buFont typeface="Arial" panose="020B0604020202020204" pitchFamily="34" charset="0"/>
              <a:buChar char="•"/>
            </a:pPr>
            <a:r>
              <a:rPr lang="en-US" sz="2200">
                <a:latin typeface="Arial" panose="020B0604020202020204" pitchFamily="34" charset="0"/>
                <a:cs typeface="Arial" panose="020B0604020202020204" pitchFamily="34" charset="0"/>
              </a:rPr>
              <a:t>Modern approaches emphasize observability of good vs. bad TMS</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How well/fast information is shared among team members</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Social network analysis looking at the extent to which team members trust other team members for certain types of information</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Analysis of communication data for evidence of TMS (e.g., Kush et al., 2024)</a:t>
            </a:r>
          </a:p>
          <a:p>
            <a:pPr lvl="2">
              <a:buFont typeface="Arial" panose="020B0604020202020204" pitchFamily="34" charset="0"/>
              <a:buChar char="•"/>
            </a:pPr>
            <a:r>
              <a:rPr lang="en-US" sz="1400">
                <a:latin typeface="Arial" panose="020B0604020202020204" pitchFamily="34" charset="0"/>
                <a:cs typeface="Arial" panose="020B0604020202020204" pitchFamily="34" charset="0"/>
              </a:rPr>
              <a:t>I.e., do messages between teammates show that they have good understanding of who has what expertise?</a:t>
            </a:r>
          </a:p>
          <a:p>
            <a:pPr>
              <a:buFont typeface="Arial" panose="020B0604020202020204" pitchFamily="34" charset="0"/>
              <a:buChar char="•"/>
            </a:pPr>
            <a:r>
              <a:rPr lang="en-US" sz="2200">
                <a:latin typeface="Arial" panose="020B0604020202020204" pitchFamily="34" charset="0"/>
                <a:cs typeface="Arial" panose="020B0604020202020204" pitchFamily="34" charset="0"/>
              </a:rPr>
              <a:t>Key takeaways:</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TMS is a robust framework for understanding team knowledge sharing</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Implications for role designation, knowledge sharing mechanisms, and trust</a:t>
            </a:r>
          </a:p>
          <a:p>
            <a:endParaRPr lang="en-US" sz="2200"/>
          </a:p>
        </p:txBody>
      </p:sp>
      <p:sp>
        <p:nvSpPr>
          <p:cNvPr id="4" name="Slide Number Placeholder 3">
            <a:extLst>
              <a:ext uri="{FF2B5EF4-FFF2-40B4-BE49-F238E27FC236}">
                <a16:creationId xmlns:a16="http://schemas.microsoft.com/office/drawing/2014/main" id="{17890E6E-DA55-460C-990D-E4860748F3C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15</a:t>
            </a:fld>
            <a:endParaRPr lang="en-US"/>
          </a:p>
        </p:txBody>
      </p:sp>
    </p:spTree>
    <p:extLst>
      <p:ext uri="{BB962C8B-B14F-4D97-AF65-F5344CB8AC3E}">
        <p14:creationId xmlns:p14="http://schemas.microsoft.com/office/powerpoint/2010/main" val="1442698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479A1-9975-19BF-3658-667155F26C77}"/>
              </a:ext>
            </a:extLst>
          </p:cNvPr>
          <p:cNvSpPr>
            <a:spLocks noGrp="1"/>
          </p:cNvSpPr>
          <p:nvPr>
            <p:ph type="title"/>
          </p:nvPr>
        </p:nvSpPr>
        <p:spPr/>
        <p:txBody>
          <a:bodyPr/>
          <a:lstStyle/>
          <a:p>
            <a:r>
              <a:rPr lang="en-US"/>
              <a:t>Challenges in HAI Teaming</a:t>
            </a:r>
          </a:p>
        </p:txBody>
      </p:sp>
      <p:sp>
        <p:nvSpPr>
          <p:cNvPr id="2" name="Content Placeholder 1">
            <a:extLst>
              <a:ext uri="{FF2B5EF4-FFF2-40B4-BE49-F238E27FC236}">
                <a16:creationId xmlns:a16="http://schemas.microsoft.com/office/drawing/2014/main" id="{344D4DCC-2F4F-8D71-0EA0-459363CF8637}"/>
              </a:ext>
            </a:extLst>
          </p:cNvPr>
          <p:cNvSpPr>
            <a:spLocks noGrp="1"/>
          </p:cNvSpPr>
          <p:nvPr>
            <p:ph idx="1"/>
          </p:nvPr>
        </p:nvSpPr>
        <p:spPr>
          <a:xfrm>
            <a:off x="558830" y="1253331"/>
            <a:ext cx="10515600" cy="4351338"/>
          </a:xfrm>
        </p:spPr>
        <p:txBody>
          <a:bodyPr/>
          <a:lstStyle/>
          <a:p>
            <a:pPr>
              <a:lnSpc>
                <a:spcPct val="107000"/>
              </a:lnSpc>
              <a:buFont typeface="Arial" panose="020B0604020202020204" pitchFamily="34" charset="0"/>
              <a:buChar char="•"/>
              <a:tabLst>
                <a:tab pos="914400" algn="l"/>
              </a:tabLst>
            </a:pPr>
            <a:r>
              <a:rPr lang="en-US" sz="2200" kern="100">
                <a:effectLst/>
                <a:latin typeface="Arial" panose="020B0604020202020204" pitchFamily="34" charset="0"/>
                <a:ea typeface="Calibri" panose="020F0502020204030204" pitchFamily="34" charset="0"/>
                <a:cs typeface="Arial" panose="020B0604020202020204" pitchFamily="34" charset="0"/>
              </a:rPr>
              <a:t>A strong TMS is one of many frameworks shown to be predictive of critical team outcomes:</a:t>
            </a:r>
          </a:p>
          <a:p>
            <a:pPr lvl="1">
              <a:lnSpc>
                <a:spcPct val="107000"/>
              </a:lnSpc>
              <a:buFont typeface="Arial" panose="020B0604020202020204" pitchFamily="34" charset="0"/>
              <a:buChar char="•"/>
              <a:tabLst>
                <a:tab pos="914400" algn="l"/>
              </a:tabLst>
            </a:pPr>
            <a:r>
              <a:rPr lang="en-US" sz="1800" kern="100">
                <a:latin typeface="Arial" panose="020B0604020202020204" pitchFamily="34" charset="0"/>
                <a:ea typeface="Calibri" panose="020F0502020204030204" pitchFamily="34" charset="0"/>
                <a:cs typeface="Arial" panose="020B0604020202020204" pitchFamily="34" charset="0"/>
              </a:rPr>
              <a:t>Performance</a:t>
            </a:r>
          </a:p>
          <a:p>
            <a:pPr lvl="1">
              <a:lnSpc>
                <a:spcPct val="107000"/>
              </a:lnSpc>
              <a:buFont typeface="Arial" panose="020B0604020202020204" pitchFamily="34" charset="0"/>
              <a:buChar char="•"/>
              <a:tabLst>
                <a:tab pos="914400" algn="l"/>
              </a:tabLst>
            </a:pPr>
            <a:r>
              <a:rPr lang="en-US" sz="1800" kern="100">
                <a:effectLst/>
                <a:latin typeface="Arial" panose="020B0604020202020204" pitchFamily="34" charset="0"/>
                <a:ea typeface="Calibri" panose="020F0502020204030204" pitchFamily="34" charset="0"/>
                <a:cs typeface="Arial" panose="020B0604020202020204" pitchFamily="34" charset="0"/>
              </a:rPr>
              <a:t>Cohesion</a:t>
            </a:r>
          </a:p>
          <a:p>
            <a:pPr lvl="1">
              <a:lnSpc>
                <a:spcPct val="107000"/>
              </a:lnSpc>
              <a:buFont typeface="Arial" panose="020B0604020202020204" pitchFamily="34" charset="0"/>
              <a:buChar char="•"/>
              <a:tabLst>
                <a:tab pos="914400" algn="l"/>
              </a:tabLst>
            </a:pPr>
            <a:r>
              <a:rPr lang="en-US" sz="1800" kern="100">
                <a:effectLst/>
                <a:latin typeface="Arial" panose="020B0604020202020204" pitchFamily="34" charset="0"/>
                <a:ea typeface="Calibri" panose="020F0502020204030204" pitchFamily="34" charset="0"/>
                <a:cs typeface="Arial" panose="020B0604020202020204" pitchFamily="34" charset="0"/>
              </a:rPr>
              <a:t>Team Resilience</a:t>
            </a:r>
          </a:p>
          <a:p>
            <a:pPr>
              <a:lnSpc>
                <a:spcPct val="107000"/>
              </a:lnSpc>
              <a:buFont typeface="Arial" panose="020B0604020202020204" pitchFamily="34" charset="0"/>
              <a:buChar char="•"/>
              <a:tabLst>
                <a:tab pos="914400" algn="l"/>
              </a:tabLst>
            </a:pPr>
            <a:r>
              <a:rPr lang="en-US" sz="2200" kern="100">
                <a:effectLst/>
                <a:latin typeface="Arial" panose="020B0604020202020204" pitchFamily="34" charset="0"/>
                <a:ea typeface="Calibri" panose="020F0502020204030204" pitchFamily="34" charset="0"/>
                <a:cs typeface="Arial" panose="020B0604020202020204" pitchFamily="34" charset="0"/>
              </a:rPr>
              <a:t>However, it is only one of many factors in facilitating successful HAI teaming.</a:t>
            </a:r>
          </a:p>
          <a:p>
            <a:pPr>
              <a:lnSpc>
                <a:spcPct val="107000"/>
              </a:lnSpc>
              <a:buFont typeface="Arial" panose="020B0604020202020204" pitchFamily="34" charset="0"/>
              <a:buChar char="•"/>
              <a:tabLst>
                <a:tab pos="914400" algn="l"/>
              </a:tabLst>
            </a:pPr>
            <a:r>
              <a:rPr lang="en-US" sz="2200" kern="100">
                <a:effectLst/>
                <a:latin typeface="Arial" panose="020B0604020202020204" pitchFamily="34" charset="0"/>
                <a:ea typeface="Calibri" panose="020F0502020204030204" pitchFamily="34" charset="0"/>
                <a:cs typeface="Arial" panose="020B0604020202020204" pitchFamily="34" charset="0"/>
              </a:rPr>
              <a:t>When building AI for teaming, you must consider:</a:t>
            </a:r>
          </a:p>
          <a:p>
            <a:pPr lvl="1">
              <a:lnSpc>
                <a:spcPct val="107000"/>
              </a:lnSpc>
              <a:buFont typeface="Arial" panose="020B0604020202020204" pitchFamily="34" charset="0"/>
              <a:buChar char="•"/>
              <a:tabLst>
                <a:tab pos="914400" algn="l"/>
              </a:tabLst>
            </a:pPr>
            <a:r>
              <a:rPr lang="en-US" sz="1800" kern="100">
                <a:latin typeface="Arial" panose="020B0604020202020204" pitchFamily="34" charset="0"/>
                <a:ea typeface="Calibri" panose="020F0502020204030204" pitchFamily="34" charset="0"/>
                <a:cs typeface="Arial" panose="020B0604020202020204" pitchFamily="34" charset="0"/>
              </a:rPr>
              <a:t>Agent c</a:t>
            </a:r>
            <a:r>
              <a:rPr lang="en-US" sz="1800" kern="100">
                <a:effectLst/>
                <a:latin typeface="Arial" panose="020B0604020202020204" pitchFamily="34" charset="0"/>
                <a:ea typeface="Calibri" panose="020F0502020204030204" pitchFamily="34" charset="0"/>
                <a:cs typeface="Arial" panose="020B0604020202020204" pitchFamily="34" charset="0"/>
              </a:rPr>
              <a:t>ommunication: how the AI interacts with teammates</a:t>
            </a:r>
          </a:p>
          <a:p>
            <a:pPr lvl="1">
              <a:lnSpc>
                <a:spcPct val="107000"/>
              </a:lnSpc>
              <a:buFont typeface="Arial" panose="020B0604020202020204" pitchFamily="34" charset="0"/>
              <a:buChar char="•"/>
              <a:tabLst>
                <a:tab pos="914400" algn="l"/>
              </a:tabLst>
            </a:pPr>
            <a:r>
              <a:rPr lang="en-US" sz="1800" kern="100">
                <a:effectLst/>
                <a:latin typeface="Arial" panose="020B0604020202020204" pitchFamily="34" charset="0"/>
                <a:ea typeface="Calibri" panose="020F0502020204030204" pitchFamily="34" charset="0"/>
                <a:cs typeface="Arial" panose="020B0604020202020204" pitchFamily="34" charset="0"/>
              </a:rPr>
              <a:t>Agent knowledge base: what the AI knows</a:t>
            </a:r>
          </a:p>
          <a:p>
            <a:pPr lvl="1">
              <a:lnSpc>
                <a:spcPct val="107000"/>
              </a:lnSpc>
              <a:buFont typeface="Arial" panose="020B0604020202020204" pitchFamily="34" charset="0"/>
              <a:buChar char="•"/>
              <a:tabLst>
                <a:tab pos="914400" algn="l"/>
              </a:tabLst>
            </a:pPr>
            <a:r>
              <a:rPr lang="en-US" sz="1800" kern="100">
                <a:latin typeface="Arial" panose="020B0604020202020204" pitchFamily="34" charset="0"/>
                <a:ea typeface="Calibri" panose="020F0502020204030204" pitchFamily="34" charset="0"/>
                <a:cs typeface="Arial" panose="020B0604020202020204" pitchFamily="34" charset="0"/>
              </a:rPr>
              <a:t>Agent learning: how the AI takes in new information and makes adjustments</a:t>
            </a:r>
            <a:endParaRPr lang="en-US" sz="1800" kern="10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buFont typeface="Arial" panose="020B0604020202020204" pitchFamily="34" charset="0"/>
              <a:buChar char="•"/>
              <a:tabLst>
                <a:tab pos="914400" algn="l"/>
              </a:tabLst>
            </a:pPr>
            <a:r>
              <a:rPr lang="en-US" sz="1800" kern="100">
                <a:latin typeface="Arial" panose="020B0604020202020204" pitchFamily="34" charset="0"/>
                <a:ea typeface="Calibri" panose="020F0502020204030204" pitchFamily="34" charset="0"/>
                <a:cs typeface="Arial" panose="020B0604020202020204" pitchFamily="34" charset="0"/>
              </a:rPr>
              <a:t>Agent actions/behaviors: what the AI actually does in the team setting</a:t>
            </a:r>
            <a:endParaRPr lang="en-US" sz="1800" kern="1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B67930-A0C3-6D2B-2B4C-A7AF0474C8F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16</a:t>
            </a:fld>
            <a:endParaRPr lang="en-US"/>
          </a:p>
        </p:txBody>
      </p:sp>
    </p:spTree>
    <p:extLst>
      <p:ext uri="{BB962C8B-B14F-4D97-AF65-F5344CB8AC3E}">
        <p14:creationId xmlns:p14="http://schemas.microsoft.com/office/powerpoint/2010/main" val="2226840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A00D5-1B5B-5D41-4179-1668904EF0A4}"/>
              </a:ext>
            </a:extLst>
          </p:cNvPr>
          <p:cNvSpPr>
            <a:spLocks noGrp="1"/>
          </p:cNvSpPr>
          <p:nvPr>
            <p:ph type="title"/>
          </p:nvPr>
        </p:nvSpPr>
        <p:spPr/>
        <p:txBody>
          <a:bodyPr/>
          <a:lstStyle/>
          <a:p>
            <a:r>
              <a:rPr lang="en-US"/>
              <a:t>HAI Evaluation</a:t>
            </a:r>
          </a:p>
        </p:txBody>
      </p:sp>
      <p:sp>
        <p:nvSpPr>
          <p:cNvPr id="2" name="Content Placeholder 1">
            <a:extLst>
              <a:ext uri="{FF2B5EF4-FFF2-40B4-BE49-F238E27FC236}">
                <a16:creationId xmlns:a16="http://schemas.microsoft.com/office/drawing/2014/main" id="{6C6E2F88-0B68-948C-2B79-13A3F05CDC1E}"/>
              </a:ext>
            </a:extLst>
          </p:cNvPr>
          <p:cNvSpPr>
            <a:spLocks noGrp="1"/>
          </p:cNvSpPr>
          <p:nvPr>
            <p:ph idx="1"/>
          </p:nvPr>
        </p:nvSpPr>
        <p:spPr/>
        <p:txBody>
          <a:bodyPr/>
          <a:lstStyle/>
          <a:p>
            <a:pPr marR="0" lvl="0">
              <a:lnSpc>
                <a:spcPct val="107000"/>
              </a:lnSpc>
              <a:buFont typeface="Arial" panose="020B0604020202020204" pitchFamily="34" charset="0"/>
              <a:buChar char="•"/>
            </a:pPr>
            <a:r>
              <a:rPr lang="en-US" kern="100">
                <a:effectLst/>
                <a:latin typeface="Calibri" panose="020F0502020204030204" pitchFamily="34" charset="0"/>
                <a:ea typeface="Calibri" panose="020F0502020204030204" pitchFamily="34" charset="0"/>
                <a:cs typeface="Calibri" panose="020F0502020204030204" pitchFamily="34" charset="0"/>
              </a:rPr>
              <a:t>Measuring HAI Team Performance</a:t>
            </a:r>
            <a:endParaRPr lang="en-US" kern="10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buFont typeface="Arial" panose="020B0604020202020204" pitchFamily="34" charset="0"/>
              <a:buChar char="•"/>
            </a:pPr>
            <a:r>
              <a:rPr lang="en-US" sz="2200" kern="100">
                <a:effectLst/>
                <a:latin typeface="Calibri" panose="020F0502020204030204" pitchFamily="34" charset="0"/>
                <a:ea typeface="Calibri" panose="020F0502020204030204" pitchFamily="34" charset="0"/>
                <a:cs typeface="Calibri" panose="020F0502020204030204" pitchFamily="34" charset="0"/>
              </a:rPr>
              <a:t>What Does Success Look Like?</a:t>
            </a:r>
          </a:p>
          <a:p>
            <a:pPr>
              <a:lnSpc>
                <a:spcPct val="107000"/>
              </a:lnSpc>
              <a:buFont typeface="Arial" panose="020B0604020202020204" pitchFamily="34" charset="0"/>
              <a:buChar char="•"/>
            </a:pPr>
            <a:r>
              <a:rPr lang="en-US" sz="2800" kern="100">
                <a:latin typeface="Calibri" panose="020F0502020204030204" pitchFamily="34" charset="0"/>
                <a:ea typeface="Calibri" panose="020F0502020204030204" pitchFamily="34" charset="0"/>
                <a:cs typeface="Calibri" panose="020F0502020204030204" pitchFamily="34" charset="0"/>
              </a:rPr>
              <a:t>Agent Evaluation</a:t>
            </a:r>
          </a:p>
          <a:p>
            <a:pPr lvl="1">
              <a:lnSpc>
                <a:spcPct val="107000"/>
              </a:lnSpc>
              <a:buFont typeface="Arial" panose="020B0604020202020204" pitchFamily="34" charset="0"/>
              <a:buChar char="•"/>
            </a:pPr>
            <a:r>
              <a:rPr lang="en-US" sz="2200" kern="100">
                <a:latin typeface="Calibri" panose="020F0502020204030204" pitchFamily="34" charset="0"/>
                <a:ea typeface="Calibri" panose="020F0502020204030204" pitchFamily="34" charset="0"/>
                <a:cs typeface="Calibri" panose="020F0502020204030204" pitchFamily="34" charset="0"/>
              </a:rPr>
              <a:t>Agent benchmarks</a:t>
            </a:r>
            <a:endParaRPr lang="en-US" sz="2200" kern="100">
              <a:latin typeface="Calibri" panose="020F0502020204030204" pitchFamily="34" charset="0"/>
              <a:ea typeface="Calibri" panose="020F0502020204030204" pitchFamily="34" charset="0"/>
              <a:cs typeface="Arial" panose="020B0604020202020204" pitchFamily="34" charset="0"/>
            </a:endParaRPr>
          </a:p>
          <a:p>
            <a:pPr>
              <a:lnSpc>
                <a:spcPct val="107000"/>
              </a:lnSpc>
              <a:buFont typeface="Arial" panose="020B0604020202020204" pitchFamily="34" charset="0"/>
              <a:buChar char="•"/>
            </a:pPr>
            <a:r>
              <a:rPr lang="en-US" sz="2800" kern="100">
                <a:latin typeface="Calibri" panose="020F0502020204030204" pitchFamily="34" charset="0"/>
                <a:ea typeface="Calibri" panose="020F0502020204030204" pitchFamily="34" charset="0"/>
                <a:cs typeface="Calibri" panose="020F0502020204030204" pitchFamily="34" charset="0"/>
              </a:rPr>
              <a:t>Workflow evaluation</a:t>
            </a:r>
          </a:p>
          <a:p>
            <a:pPr lvl="1">
              <a:lnSpc>
                <a:spcPct val="107000"/>
              </a:lnSpc>
              <a:buFont typeface="Arial" panose="020B0604020202020204" pitchFamily="34" charset="0"/>
              <a:buChar char="•"/>
            </a:pPr>
            <a:r>
              <a:rPr lang="en-US" sz="2200" kern="100">
                <a:latin typeface="Calibri" panose="020F0502020204030204" pitchFamily="34" charset="0"/>
                <a:ea typeface="Calibri" panose="020F0502020204030204" pitchFamily="34" charset="0"/>
                <a:cs typeface="Calibri" panose="020F0502020204030204" pitchFamily="34" charset="0"/>
              </a:rPr>
              <a:t>Evaluation of specific workflows</a:t>
            </a:r>
          </a:p>
          <a:p>
            <a:pPr lvl="2">
              <a:lnSpc>
                <a:spcPct val="107000"/>
              </a:lnSpc>
              <a:buFont typeface="Arial" panose="020B0604020202020204" pitchFamily="34" charset="0"/>
              <a:buChar char="•"/>
            </a:pPr>
            <a:r>
              <a:rPr lang="en-US" sz="1800" kern="100" err="1">
                <a:latin typeface="Calibri" panose="020F0502020204030204" pitchFamily="34" charset="0"/>
                <a:ea typeface="Calibri" panose="020F0502020204030204" pitchFamily="34" charset="0"/>
                <a:cs typeface="Calibri" panose="020F0502020204030204" pitchFamily="34" charset="0"/>
              </a:rPr>
              <a:t>BioSage</a:t>
            </a:r>
            <a:r>
              <a:rPr lang="en-US" sz="1800" kern="100">
                <a:latin typeface="Calibri" panose="020F0502020204030204" pitchFamily="34" charset="0"/>
                <a:ea typeface="Calibri" panose="020F0502020204030204" pitchFamily="34" charset="0"/>
                <a:cs typeface="Calibri" panose="020F0502020204030204" pitchFamily="34" charset="0"/>
              </a:rPr>
              <a:t> Example: brainstorming, debate, etc.</a:t>
            </a:r>
          </a:p>
          <a:p>
            <a:pPr>
              <a:lnSpc>
                <a:spcPct val="107000"/>
              </a:lnSpc>
              <a:buFont typeface="Arial" panose="020B0604020202020204" pitchFamily="34" charset="0"/>
              <a:buChar char="•"/>
            </a:pPr>
            <a:r>
              <a:rPr lang="en-US" sz="2800" kern="100">
                <a:effectLst/>
                <a:latin typeface="Calibri" panose="020F0502020204030204" pitchFamily="34" charset="0"/>
                <a:ea typeface="Calibri" panose="020F0502020204030204" pitchFamily="34" charset="0"/>
                <a:cs typeface="Calibri" panose="020F0502020204030204" pitchFamily="34" charset="0"/>
              </a:rPr>
              <a:t>HAI Teaming evaluation</a:t>
            </a:r>
          </a:p>
          <a:p>
            <a:pPr lvl="1">
              <a:lnSpc>
                <a:spcPct val="107000"/>
              </a:lnSpc>
              <a:buFont typeface="Arial" panose="020B0604020202020204" pitchFamily="34" charset="0"/>
              <a:buChar char="•"/>
            </a:pPr>
            <a:r>
              <a:rPr lang="en-US" sz="2200" kern="100">
                <a:latin typeface="Calibri" panose="020F0502020204030204" pitchFamily="34" charset="0"/>
                <a:ea typeface="Calibri" panose="020F0502020204030204" pitchFamily="34" charset="0"/>
                <a:cs typeface="Calibri" panose="020F0502020204030204" pitchFamily="34" charset="0"/>
              </a:rPr>
              <a:t>Very little work published in this space so far</a:t>
            </a:r>
          </a:p>
          <a:p>
            <a:pPr lvl="1">
              <a:lnSpc>
                <a:spcPct val="107000"/>
              </a:lnSpc>
              <a:buFont typeface="Arial" panose="020B0604020202020204" pitchFamily="34" charset="0"/>
              <a:buChar char="•"/>
            </a:pPr>
            <a:r>
              <a:rPr lang="en-US" sz="2200" kern="100">
                <a:latin typeface="Calibri" panose="020F0502020204030204" pitchFamily="34" charset="0"/>
                <a:ea typeface="Calibri" panose="020F0502020204030204" pitchFamily="34" charset="0"/>
                <a:cs typeface="Calibri" panose="020F0502020204030204" pitchFamily="34" charset="0"/>
              </a:rPr>
              <a:t>Collaborative agent failure modes</a:t>
            </a:r>
          </a:p>
          <a:p>
            <a:pPr lvl="2">
              <a:lnSpc>
                <a:spcPct val="107000"/>
              </a:lnSpc>
              <a:buFont typeface="Arial" panose="020B0604020202020204" pitchFamily="34" charset="0"/>
              <a:buChar char="•"/>
            </a:pPr>
            <a:r>
              <a:rPr lang="en-US" sz="1800" kern="100">
                <a:effectLst/>
                <a:latin typeface="Calibri" panose="020F0502020204030204" pitchFamily="34" charset="0"/>
                <a:ea typeface="Calibri" panose="020F0502020204030204" pitchFamily="34" charset="0"/>
                <a:cs typeface="Calibri" panose="020F0502020204030204" pitchFamily="34" charset="0"/>
              </a:rPr>
              <a:t>Communication breakdown, information overload, over/</a:t>
            </a:r>
            <a:r>
              <a:rPr lang="en-US" sz="1800" kern="100" err="1">
                <a:effectLst/>
                <a:latin typeface="Calibri" panose="020F0502020204030204" pitchFamily="34" charset="0"/>
                <a:ea typeface="Calibri" panose="020F0502020204030204" pitchFamily="34" charset="0"/>
                <a:cs typeface="Calibri" panose="020F0502020204030204" pitchFamily="34" charset="0"/>
              </a:rPr>
              <a:t>undertrust</a:t>
            </a:r>
            <a:r>
              <a:rPr lang="en-US" sz="1800" kern="100">
                <a:effectLst/>
                <a:latin typeface="Calibri" panose="020F0502020204030204" pitchFamily="34" charset="0"/>
                <a:ea typeface="Calibri" panose="020F0502020204030204" pitchFamily="34" charset="0"/>
                <a:cs typeface="Calibri" panose="020F0502020204030204" pitchFamily="34" charset="0"/>
              </a:rPr>
              <a:t>, goal misalignment</a:t>
            </a:r>
          </a:p>
        </p:txBody>
      </p:sp>
      <p:sp>
        <p:nvSpPr>
          <p:cNvPr id="4" name="Slide Number Placeholder 3">
            <a:extLst>
              <a:ext uri="{FF2B5EF4-FFF2-40B4-BE49-F238E27FC236}">
                <a16:creationId xmlns:a16="http://schemas.microsoft.com/office/drawing/2014/main" id="{4A6F57F4-ADE2-DA8E-442C-10FBA009E1D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17</a:t>
            </a:fld>
            <a:endParaRPr lang="en-US"/>
          </a:p>
        </p:txBody>
      </p:sp>
      <p:pic>
        <p:nvPicPr>
          <p:cNvPr id="3074" name="Picture 2" descr="Generated image">
            <a:extLst>
              <a:ext uri="{FF2B5EF4-FFF2-40B4-BE49-F238E27FC236}">
                <a16:creationId xmlns:a16="http://schemas.microsoft.com/office/drawing/2014/main" id="{799EACE3-FCAE-5968-F0B1-68A1A45AB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246" y="1238763"/>
            <a:ext cx="3653444" cy="3653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604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1C6C1-E53B-6DDD-8C45-5C64C01131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95F603-3DC6-2D58-4AF1-9D06732E701A}"/>
              </a:ext>
            </a:extLst>
          </p:cNvPr>
          <p:cNvSpPr>
            <a:spLocks noGrp="1"/>
          </p:cNvSpPr>
          <p:nvPr>
            <p:ph type="title"/>
          </p:nvPr>
        </p:nvSpPr>
        <p:spPr/>
        <p:txBody>
          <a:bodyPr/>
          <a:lstStyle/>
          <a:p>
            <a:r>
              <a:rPr lang="en-US" dirty="0"/>
              <a:t>Workflow Design and Evaluation</a:t>
            </a:r>
          </a:p>
        </p:txBody>
      </p:sp>
      <p:sp>
        <p:nvSpPr>
          <p:cNvPr id="2" name="Content Placeholder 1">
            <a:extLst>
              <a:ext uri="{FF2B5EF4-FFF2-40B4-BE49-F238E27FC236}">
                <a16:creationId xmlns:a16="http://schemas.microsoft.com/office/drawing/2014/main" id="{3AC0B955-88F0-0A45-10BF-0C53037AF285}"/>
              </a:ext>
            </a:extLst>
          </p:cNvPr>
          <p:cNvSpPr>
            <a:spLocks noGrp="1"/>
          </p:cNvSpPr>
          <p:nvPr>
            <p:ph idx="1"/>
          </p:nvPr>
        </p:nvSpPr>
        <p:spPr>
          <a:xfrm>
            <a:off x="593062" y="1053389"/>
            <a:ext cx="5821594" cy="4890211"/>
          </a:xfrm>
        </p:spPr>
        <p:txBody>
          <a:bodyPr/>
          <a:lstStyle/>
          <a:p>
            <a:pPr marL="0" marR="0" lvl="0" indent="0">
              <a:lnSpc>
                <a:spcPct val="107000"/>
              </a:lnSpc>
              <a:buNone/>
            </a:pPr>
            <a:r>
              <a:rPr lang="en-US" sz="1800" kern="100" dirty="0">
                <a:latin typeface="Arial" panose="020B0604020202020204" pitchFamily="34" charset="0"/>
                <a:ea typeface="Calibri" panose="020F0502020204030204" pitchFamily="34" charset="0"/>
                <a:cs typeface="Arial" panose="020B0604020202020204" pitchFamily="34" charset="0"/>
              </a:rPr>
              <a:t>Example: Brainstorming workflow for </a:t>
            </a:r>
            <a:r>
              <a:rPr lang="en-US" sz="1800" kern="100" dirty="0" err="1">
                <a:latin typeface="Arial" panose="020B0604020202020204" pitchFamily="34" charset="0"/>
                <a:ea typeface="Calibri" panose="020F0502020204030204" pitchFamily="34" charset="0"/>
                <a:cs typeface="Arial" panose="020B0604020202020204" pitchFamily="34" charset="0"/>
              </a:rPr>
              <a:t>BioSage</a:t>
            </a:r>
            <a:r>
              <a:rPr lang="en-US" sz="1800" kern="100" dirty="0">
                <a:latin typeface="Arial" panose="020B0604020202020204" pitchFamily="34" charset="0"/>
                <a:ea typeface="Calibri" panose="020F0502020204030204" pitchFamily="34" charset="0"/>
                <a:cs typeface="Arial" panose="020B0604020202020204" pitchFamily="34" charset="0"/>
              </a:rPr>
              <a:t>:</a:t>
            </a:r>
          </a:p>
          <a:p>
            <a:pPr marL="0" indent="0">
              <a:buNone/>
            </a:pPr>
            <a:r>
              <a:rPr lang="en-US" sz="1600" b="1" dirty="0">
                <a:latin typeface="+mj-lt"/>
              </a:rPr>
              <a:t>Objective: </a:t>
            </a:r>
            <a:r>
              <a:rPr lang="en-US" sz="1600" dirty="0">
                <a:latin typeface="+mj-lt"/>
              </a:rPr>
              <a:t>Generate ideas, hypotheses, or creative connections. </a:t>
            </a:r>
          </a:p>
          <a:p>
            <a:pPr marL="209564" indent="-285750">
              <a:buFont typeface="Arial" panose="020B0604020202020204" pitchFamily="34" charset="0"/>
              <a:buChar char="•"/>
            </a:pPr>
            <a:r>
              <a:rPr lang="en-US" sz="1600" dirty="0">
                <a:latin typeface="+mj-lt"/>
              </a:rPr>
              <a:t>Encourage lateral thinking and idea generation with less emphasis on accuracy and objectivity. </a:t>
            </a:r>
            <a:endParaRPr lang="en-US" sz="1600" b="1"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Evaluation Focus</a:t>
            </a:r>
          </a:p>
          <a:p>
            <a:pPr marL="342900" lvl="0"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Does the system spark creativity and expand idea space?</a:t>
            </a:r>
          </a:p>
          <a:p>
            <a:pPr marL="342900" lvl="0"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Is it responsive, relevant, and collaborative in tone?</a:t>
            </a: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Criteria</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Idea Quantity: Number and diversity of ideas generated</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Idea Novelty: Creativity or non-obviousness of suggestions</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Relevance: Alignment of ideas with research framing</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Triggering Effect: Does it stimulate user-led extensions?</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Clarity: Are ideas easy to understand and act on?</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Support or Justification: Are ideas backed by reasoning?</a:t>
            </a:r>
          </a:p>
          <a:p>
            <a:pPr marL="266714" indent="-342900">
              <a:buSzPts val="1000"/>
              <a:buFont typeface="Symbol" panose="05050102010706020507" pitchFamily="18" charset="2"/>
              <a:buChar char=""/>
              <a:tabLst>
                <a:tab pos="457200" algn="l"/>
              </a:tabLst>
            </a:pPr>
            <a:r>
              <a:rPr lang="en-US" sz="1600" dirty="0">
                <a:effectLst/>
                <a:latin typeface="Arial" panose="020B0604020202020204" pitchFamily="34" charset="0"/>
                <a:cs typeface="Arial" panose="020B0604020202020204" pitchFamily="34" charset="0"/>
              </a:rPr>
              <a:t>Collaborative Feel: Does it feel like co-thinking, not just output?</a:t>
            </a:r>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1487CF-FF27-4E58-2CBD-D74F7C0A8D94}"/>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18</a:t>
            </a:fld>
            <a:endParaRPr lang="en-US"/>
          </a:p>
        </p:txBody>
      </p:sp>
      <p:pic>
        <p:nvPicPr>
          <p:cNvPr id="5" name="Picture 2">
            <a:extLst>
              <a:ext uri="{FF2B5EF4-FFF2-40B4-BE49-F238E27FC236}">
                <a16:creationId xmlns:a16="http://schemas.microsoft.com/office/drawing/2014/main" id="{F170A45B-103A-4A0A-36E3-7C222C76A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383" y="841247"/>
            <a:ext cx="5854617" cy="563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32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35BC07-74A2-D735-123C-F62265C79407}"/>
              </a:ext>
            </a:extLst>
          </p:cNvPr>
          <p:cNvPicPr>
            <a:picLocks noChangeAspect="1"/>
          </p:cNvPicPr>
          <p:nvPr/>
        </p:nvPicPr>
        <p:blipFill>
          <a:blip r:embed="rId2"/>
          <a:stretch>
            <a:fillRect/>
          </a:stretch>
        </p:blipFill>
        <p:spPr>
          <a:xfrm>
            <a:off x="377456" y="2063377"/>
            <a:ext cx="11437087" cy="2731245"/>
          </a:xfrm>
          <a:prstGeom prst="rect">
            <a:avLst/>
          </a:prstGeom>
        </p:spPr>
      </p:pic>
    </p:spTree>
    <p:extLst>
      <p:ext uri="{BB962C8B-B14F-4D97-AF65-F5344CB8AC3E}">
        <p14:creationId xmlns:p14="http://schemas.microsoft.com/office/powerpoint/2010/main" val="26422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C5D91-F067-8BF8-263C-42D607057710}"/>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C14C01F7-C6D2-1061-3E59-E3D944551A65}"/>
              </a:ext>
            </a:extLst>
          </p:cNvPr>
          <p:cNvSpPr>
            <a:spLocks noGrp="1" noChangeArrowheads="1"/>
          </p:cNvSpPr>
          <p:nvPr>
            <p:ph type="title"/>
          </p:nvPr>
        </p:nvSpPr>
        <p:spPr/>
        <p:txBody>
          <a:bodyPr/>
          <a:lstStyle/>
          <a:p>
            <a:pPr eaLnBrk="1" hangingPunct="1"/>
            <a:r>
              <a:rPr lang="en-US"/>
              <a:t>Overview and Objectives</a:t>
            </a:r>
          </a:p>
        </p:txBody>
      </p:sp>
      <p:sp>
        <p:nvSpPr>
          <p:cNvPr id="6" name="Slide Number Placeholder 58">
            <a:extLst>
              <a:ext uri="{FF2B5EF4-FFF2-40B4-BE49-F238E27FC236}">
                <a16:creationId xmlns:a16="http://schemas.microsoft.com/office/drawing/2014/main" id="{411908AD-75D4-7CC0-C5C0-E20C2875DD0D}"/>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2</a:t>
            </a:fld>
            <a:endParaRPr lang="en-US">
              <a:solidFill>
                <a:srgbClr val="000000"/>
              </a:solidFill>
            </a:endParaRPr>
          </a:p>
        </p:txBody>
      </p:sp>
      <p:sp>
        <p:nvSpPr>
          <p:cNvPr id="5" name="Rectangle 3">
            <a:extLst>
              <a:ext uri="{FF2B5EF4-FFF2-40B4-BE49-F238E27FC236}">
                <a16:creationId xmlns:a16="http://schemas.microsoft.com/office/drawing/2014/main" id="{FE55E620-9121-8AC3-D7DF-2624C5DA2382}"/>
              </a:ext>
            </a:extLst>
          </p:cNvPr>
          <p:cNvSpPr txBox="1">
            <a:spLocks noChangeArrowheads="1"/>
          </p:cNvSpPr>
          <p:nvPr/>
        </p:nvSpPr>
        <p:spPr bwMode="auto">
          <a:xfrm>
            <a:off x="735676" y="1249681"/>
            <a:ext cx="9646625" cy="4525963"/>
          </a:xfrm>
          <a:prstGeom prst="rect">
            <a:avLst/>
          </a:prstGeom>
          <a:noFill/>
          <a:ln w="9525">
            <a:noFill/>
            <a:miter lim="800000"/>
            <a:headEnd/>
            <a:tailEnd/>
          </a:ln>
        </p:spPr>
        <p:txBody>
          <a:bodyPr/>
          <a:lstStyle/>
          <a:p>
            <a:pPr>
              <a:lnSpc>
                <a:spcPct val="90000"/>
              </a:lnSpc>
              <a:spcBef>
                <a:spcPct val="20000"/>
              </a:spcBef>
              <a:defRPr/>
            </a:pPr>
            <a:r>
              <a:rPr lang="en-US" sz="2400" b="1" kern="0">
                <a:solidFill>
                  <a:srgbClr val="000000"/>
                </a:solidFill>
                <a:latin typeface="Arial" pitchFamily="34" charset="0"/>
                <a:cs typeface="Arial" pitchFamily="34" charset="0"/>
              </a:rPr>
              <a:t>Agenda:</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Part 1: Foundations from Team Science</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Part 2: Architecting AI systems for Team Integration</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Wrap-up: Q&amp;A, Discussion</a:t>
            </a:r>
          </a:p>
          <a:p>
            <a:pPr>
              <a:lnSpc>
                <a:spcPct val="90000"/>
              </a:lnSpc>
              <a:spcBef>
                <a:spcPct val="20000"/>
              </a:spcBef>
              <a:defRPr/>
            </a:pPr>
            <a:r>
              <a:rPr lang="en-US" sz="2400" b="1" kern="0">
                <a:solidFill>
                  <a:srgbClr val="000000"/>
                </a:solidFill>
                <a:latin typeface="Arial" pitchFamily="34" charset="0"/>
                <a:cs typeface="Arial" pitchFamily="34" charset="0"/>
              </a:rPr>
              <a:t>Learning Objectives:</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Interpret team science frameworks and how they apply to human-AI (HAI) teams and multi-agent AI systems.</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Assess state-of-the-art methods for team cognition, performance assessment, and benchmarking in HAI. </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Identify compound AI architectures and design principles that enable effective HAI collaboration and assessment.</a:t>
            </a:r>
          </a:p>
          <a:p>
            <a:pPr marL="342900" indent="-342900">
              <a:lnSpc>
                <a:spcPct val="90000"/>
              </a:lnSpc>
              <a:spcBef>
                <a:spcPct val="20000"/>
              </a:spcBef>
              <a:buFontTx/>
              <a:buChar char="•"/>
              <a:defRPr/>
            </a:pPr>
            <a:r>
              <a:rPr lang="en-US" sz="2000" kern="0">
                <a:solidFill>
                  <a:srgbClr val="000000"/>
                </a:solidFill>
                <a:latin typeface="Arial" pitchFamily="34" charset="0"/>
                <a:cs typeface="Arial" pitchFamily="34" charset="0"/>
              </a:rPr>
              <a:t>Develop strategies for seamless modeling and system design to support modern HAI collaboration.</a:t>
            </a:r>
          </a:p>
        </p:txBody>
      </p:sp>
    </p:spTree>
    <p:extLst>
      <p:ext uri="{BB962C8B-B14F-4D97-AF65-F5344CB8AC3E}">
        <p14:creationId xmlns:p14="http://schemas.microsoft.com/office/powerpoint/2010/main" val="215777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3B47D-A980-8930-F9A7-8C7FFF4BCD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AA5E25-EA2E-4809-7692-68C4405EA552}"/>
              </a:ext>
            </a:extLst>
          </p:cNvPr>
          <p:cNvSpPr>
            <a:spLocks noGrp="1"/>
          </p:cNvSpPr>
          <p:nvPr>
            <p:ph type="title"/>
          </p:nvPr>
        </p:nvSpPr>
        <p:spPr/>
        <p:txBody>
          <a:bodyPr>
            <a:normAutofit/>
          </a:bodyPr>
          <a:lstStyle/>
          <a:p>
            <a:r>
              <a:rPr lang="en-US"/>
              <a:t>HAI Requirements: Communication</a:t>
            </a:r>
          </a:p>
        </p:txBody>
      </p:sp>
      <p:sp>
        <p:nvSpPr>
          <p:cNvPr id="6" name="Content Placeholder 5">
            <a:extLst>
              <a:ext uri="{FF2B5EF4-FFF2-40B4-BE49-F238E27FC236}">
                <a16:creationId xmlns:a16="http://schemas.microsoft.com/office/drawing/2014/main" id="{AB0D2E4E-D66A-EB7A-F8BB-2A0176384E84}"/>
              </a:ext>
            </a:extLst>
          </p:cNvPr>
          <p:cNvSpPr>
            <a:spLocks noGrp="1"/>
          </p:cNvSpPr>
          <p:nvPr>
            <p:ph idx="1"/>
          </p:nvPr>
        </p:nvSpPr>
        <p:spPr>
          <a:xfrm>
            <a:off x="199697" y="1426131"/>
            <a:ext cx="5707117" cy="4351338"/>
          </a:xfrm>
        </p:spPr>
        <p:txBody>
          <a:bodyPr>
            <a:normAutofit fontScale="92500" lnSpcReduction="20000"/>
          </a:bodyPr>
          <a:lstStyle/>
          <a:p>
            <a:pPr>
              <a:buFont typeface="Arial" panose="020B0604020202020204" pitchFamily="34" charset="0"/>
              <a:buChar char="•"/>
            </a:pPr>
            <a:r>
              <a:rPr lang="en-US" sz="2000">
                <a:latin typeface="Arial" panose="020B0604020202020204" pitchFamily="34" charset="0"/>
                <a:cs typeface="Arial" panose="020B0604020202020204" pitchFamily="34" charset="0"/>
              </a:rPr>
              <a:t>Presence in standard comms channels (e.g. Teams, Slack, etc.)</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AI cannot act as a true teammate if it is not present in the places that teams interact</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Human teammates who are excluded from a comms channel won’t be effective either</a:t>
            </a:r>
          </a:p>
          <a:p>
            <a:pPr>
              <a:buFont typeface="Arial" panose="020B0604020202020204" pitchFamily="34" charset="0"/>
              <a:buChar char="•"/>
            </a:pPr>
            <a:r>
              <a:rPr lang="en-US" sz="2000">
                <a:latin typeface="Arial" panose="020B0604020202020204" pitchFamily="34" charset="0"/>
                <a:cs typeface="Arial" panose="020B0604020202020204" pitchFamily="34" charset="0"/>
              </a:rPr>
              <a:t>Understand and produce unstructured text, diagrams/figures, images, etc.</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In distributed asynchronous teamwork, most communication comes in the form of unstructured natural language text and visuals</a:t>
            </a:r>
          </a:p>
          <a:p>
            <a:pPr>
              <a:buFont typeface="Arial" panose="020B0604020202020204" pitchFamily="34" charset="0"/>
              <a:buChar char="•"/>
            </a:pPr>
            <a:r>
              <a:rPr lang="en-US" sz="2000">
                <a:latin typeface="Arial" panose="020B0604020202020204" pitchFamily="34" charset="0"/>
                <a:cs typeface="Arial" panose="020B0604020202020204" pitchFamily="34" charset="0"/>
              </a:rPr>
              <a:t>Communicate goals, status, results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Clarify task intent and success criteria</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Provide regular status updates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Summarize outcomes in team-relevant language</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Support traceability of actions and decisions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Adapt communication detail to audience needs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Acknowledge when goals shift or are unclear</a:t>
            </a:r>
          </a:p>
          <a:p>
            <a:endParaRPr lang="en-US" sz="2000"/>
          </a:p>
        </p:txBody>
      </p:sp>
      <p:sp>
        <p:nvSpPr>
          <p:cNvPr id="4" name="Slide Number Placeholder 3">
            <a:extLst>
              <a:ext uri="{FF2B5EF4-FFF2-40B4-BE49-F238E27FC236}">
                <a16:creationId xmlns:a16="http://schemas.microsoft.com/office/drawing/2014/main" id="{B388CD4A-93DA-4C52-375F-7EB50D40E628}"/>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20</a:t>
            </a:fld>
            <a:endParaRPr lang="en-US"/>
          </a:p>
        </p:txBody>
      </p:sp>
      <p:pic>
        <p:nvPicPr>
          <p:cNvPr id="7" name="Picture 6">
            <a:extLst>
              <a:ext uri="{FF2B5EF4-FFF2-40B4-BE49-F238E27FC236}">
                <a16:creationId xmlns:a16="http://schemas.microsoft.com/office/drawing/2014/main" id="{22C46B34-4BC2-0C20-3ADC-C5639A148E1F}"/>
              </a:ext>
            </a:extLst>
          </p:cNvPr>
          <p:cNvPicPr>
            <a:picLocks noChangeAspect="1"/>
          </p:cNvPicPr>
          <p:nvPr/>
        </p:nvPicPr>
        <p:blipFill>
          <a:blip r:embed="rId2"/>
          <a:stretch>
            <a:fillRect/>
          </a:stretch>
        </p:blipFill>
        <p:spPr>
          <a:xfrm>
            <a:off x="5782985" y="1750703"/>
            <a:ext cx="6409015" cy="4300193"/>
          </a:xfrm>
          <a:prstGeom prst="rect">
            <a:avLst/>
          </a:prstGeom>
        </p:spPr>
      </p:pic>
    </p:spTree>
    <p:extLst>
      <p:ext uri="{BB962C8B-B14F-4D97-AF65-F5344CB8AC3E}">
        <p14:creationId xmlns:p14="http://schemas.microsoft.com/office/powerpoint/2010/main" val="3701205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4E3C-A2AD-9A0B-77FB-9A2789BF05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57D8F6-8DCD-BBBE-11A0-E55D9C92CC34}"/>
              </a:ext>
            </a:extLst>
          </p:cNvPr>
          <p:cNvSpPr>
            <a:spLocks noGrp="1"/>
          </p:cNvSpPr>
          <p:nvPr>
            <p:ph type="title"/>
          </p:nvPr>
        </p:nvSpPr>
        <p:spPr/>
        <p:txBody>
          <a:bodyPr>
            <a:normAutofit/>
          </a:bodyPr>
          <a:lstStyle/>
          <a:p>
            <a:r>
              <a:rPr lang="en-US"/>
              <a:t>LLMs (and VLMs)</a:t>
            </a:r>
          </a:p>
        </p:txBody>
      </p:sp>
      <p:sp>
        <p:nvSpPr>
          <p:cNvPr id="6" name="Content Placeholder 5">
            <a:extLst>
              <a:ext uri="{FF2B5EF4-FFF2-40B4-BE49-F238E27FC236}">
                <a16:creationId xmlns:a16="http://schemas.microsoft.com/office/drawing/2014/main" id="{8C2F128C-EBAA-E3F6-250D-6720C4630940}"/>
              </a:ext>
            </a:extLst>
          </p:cNvPr>
          <p:cNvSpPr>
            <a:spLocks noGrp="1"/>
          </p:cNvSpPr>
          <p:nvPr>
            <p:ph idx="1"/>
          </p:nvPr>
        </p:nvSpPr>
        <p:spPr>
          <a:xfrm>
            <a:off x="218096" y="951506"/>
            <a:ext cx="5316251" cy="4351338"/>
          </a:xfrm>
        </p:spPr>
        <p:txBody>
          <a:bodyPr>
            <a:normAutofit/>
          </a:bodyPr>
          <a:lstStyle/>
          <a:p>
            <a:pPr marL="0" indent="0">
              <a:buNone/>
            </a:pPr>
            <a:r>
              <a:rPr lang="en-US" sz="2200">
                <a:effectLst/>
                <a:latin typeface="Arial" panose="020B0604020202020204" pitchFamily="34" charset="0"/>
                <a:cs typeface="Arial" panose="020B0604020202020204" pitchFamily="34" charset="0"/>
              </a:rPr>
              <a:t>Large Language Models (LLM)</a:t>
            </a:r>
          </a:p>
          <a:p>
            <a:pPr>
              <a:lnSpc>
                <a:spcPct val="107000"/>
              </a:lnSpc>
              <a:buFont typeface="Arial" panose="020B0604020202020204" pitchFamily="34" charset="0"/>
              <a:buChar char="•"/>
            </a:pPr>
            <a:r>
              <a:rPr lang="en-US" sz="1800" kern="100">
                <a:latin typeface="Arial" panose="020B0604020202020204" pitchFamily="34" charset="0"/>
                <a:cs typeface="Arial" panose="020B0604020202020204" pitchFamily="34" charset="0"/>
              </a:rPr>
              <a:t>Human/AI communication through natural language</a:t>
            </a:r>
          </a:p>
          <a:p>
            <a:pPr>
              <a:lnSpc>
                <a:spcPct val="107000"/>
              </a:lnSpc>
              <a:buFont typeface="Arial" panose="020B0604020202020204" pitchFamily="34" charset="0"/>
              <a:buChar char="•"/>
            </a:pPr>
            <a:r>
              <a:rPr lang="en-US" sz="1800" kern="100">
                <a:latin typeface="Arial" panose="020B0604020202020204" pitchFamily="34" charset="0"/>
                <a:cs typeface="Arial" panose="020B0604020202020204" pitchFamily="34" charset="0"/>
              </a:rPr>
              <a:t>LLM training, fine-tuning, and inference</a:t>
            </a:r>
          </a:p>
          <a:p>
            <a:pPr lvl="1">
              <a:lnSpc>
                <a:spcPct val="107000"/>
              </a:lnSpc>
              <a:buFont typeface="Arial" panose="020B0604020202020204" pitchFamily="34" charset="0"/>
              <a:buChar char="•"/>
            </a:pPr>
            <a:r>
              <a:rPr lang="en-US" sz="1600" kern="100">
                <a:effectLst/>
                <a:latin typeface="Arial" panose="020B0604020202020204" pitchFamily="34" charset="0"/>
                <a:ea typeface="Aptos" panose="020B0004020202020204" pitchFamily="34" charset="0"/>
                <a:cs typeface="Arial" panose="020B0604020202020204" pitchFamily="34" charset="0"/>
              </a:rPr>
              <a:t>weights are static, model "learning" is not real time</a:t>
            </a:r>
          </a:p>
          <a:p>
            <a:pPr>
              <a:lnSpc>
                <a:spcPct val="107000"/>
              </a:lnSpc>
              <a:buFont typeface="Arial" panose="020B0604020202020204" pitchFamily="34" charset="0"/>
              <a:buChar char="•"/>
            </a:pPr>
            <a:r>
              <a:rPr lang="en-US" sz="1800" kern="100">
                <a:latin typeface="Arial" panose="020B0604020202020204" pitchFamily="34" charset="0"/>
                <a:ea typeface="Aptos" panose="020B0004020202020204" pitchFamily="34" charset="0"/>
                <a:cs typeface="Arial" panose="020B0604020202020204" pitchFamily="34" charset="0"/>
              </a:rPr>
              <a:t>Context window management</a:t>
            </a:r>
          </a:p>
          <a:p>
            <a:pPr lvl="1">
              <a:lnSpc>
                <a:spcPct val="107000"/>
              </a:lnSpc>
              <a:buFont typeface="Arial" panose="020B0604020202020204" pitchFamily="34" charset="0"/>
              <a:buChar char="•"/>
            </a:pPr>
            <a:r>
              <a:rPr lang="en-US" sz="1400" kern="100" dirty="0">
                <a:latin typeface="Arial" panose="020B0604020202020204" pitchFamily="34" charset="0"/>
                <a:ea typeface="Aptos" panose="020B0004020202020204" pitchFamily="34" charset="0"/>
                <a:cs typeface="Arial" panose="020B0604020202020204" pitchFamily="34" charset="0"/>
              </a:rPr>
              <a:t>Input prompt is finite (but expanding) so need to choose what to include</a:t>
            </a:r>
          </a:p>
          <a:p>
            <a:pPr>
              <a:lnSpc>
                <a:spcPct val="107000"/>
              </a:lnSpc>
              <a:buFont typeface="Arial" panose="020B0604020202020204" pitchFamily="34" charset="0"/>
              <a:buChar char="•"/>
            </a:pPr>
            <a:r>
              <a:rPr lang="en-US" sz="1800" kern="100" dirty="0">
                <a:latin typeface="Arial" panose="020B0604020202020204" pitchFamily="34" charset="0"/>
                <a:ea typeface="Aptos" panose="020B0004020202020204" pitchFamily="34" charset="0"/>
                <a:cs typeface="Arial" panose="020B0604020202020204" pitchFamily="34" charset="0"/>
              </a:rPr>
              <a:t>Tool calling</a:t>
            </a:r>
          </a:p>
          <a:p>
            <a:pPr>
              <a:lnSpc>
                <a:spcPct val="107000"/>
              </a:lnSpc>
              <a:buFont typeface="Arial" panose="020B0604020202020204" pitchFamily="34" charset="0"/>
              <a:buChar char="•"/>
            </a:pPr>
            <a:r>
              <a:rPr lang="en-US" sz="1800" kern="100">
                <a:latin typeface="Arial" panose="020B0604020202020204" pitchFamily="34" charset="0"/>
                <a:ea typeface="Aptos" panose="020B0004020202020204" pitchFamily="34" charset="0"/>
                <a:cs typeface="Arial" panose="020B0604020202020204" pitchFamily="34" charset="0"/>
              </a:rPr>
              <a:t>Problem of hallucination</a:t>
            </a:r>
          </a:p>
          <a:p>
            <a:pPr lvl="1">
              <a:lnSpc>
                <a:spcPct val="107000"/>
              </a:lnSpc>
            </a:pPr>
            <a:endParaRPr lang="en-US" sz="1300" kern="10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000"/>
          </a:p>
        </p:txBody>
      </p:sp>
      <p:sp>
        <p:nvSpPr>
          <p:cNvPr id="4" name="Slide Number Placeholder 3">
            <a:extLst>
              <a:ext uri="{FF2B5EF4-FFF2-40B4-BE49-F238E27FC236}">
                <a16:creationId xmlns:a16="http://schemas.microsoft.com/office/drawing/2014/main" id="{2282A807-7BC1-3E81-C336-1B6E0C3C3A1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21</a:t>
            </a:fld>
            <a:endParaRPr lang="en-US"/>
          </a:p>
        </p:txBody>
      </p:sp>
      <p:pic>
        <p:nvPicPr>
          <p:cNvPr id="2" name="Picture 1">
            <a:extLst>
              <a:ext uri="{FF2B5EF4-FFF2-40B4-BE49-F238E27FC236}">
                <a16:creationId xmlns:a16="http://schemas.microsoft.com/office/drawing/2014/main" id="{E1283F8C-1638-72BB-973E-D64F21592649}"/>
              </a:ext>
            </a:extLst>
          </p:cNvPr>
          <p:cNvPicPr>
            <a:picLocks noChangeAspect="1"/>
          </p:cNvPicPr>
          <p:nvPr/>
        </p:nvPicPr>
        <p:blipFill>
          <a:blip r:embed="rId2"/>
          <a:stretch>
            <a:fillRect/>
          </a:stretch>
        </p:blipFill>
        <p:spPr>
          <a:xfrm>
            <a:off x="6096000" y="824144"/>
            <a:ext cx="5577483" cy="1624249"/>
          </a:xfrm>
          <a:prstGeom prst="rect">
            <a:avLst/>
          </a:prstGeom>
        </p:spPr>
      </p:pic>
      <p:pic>
        <p:nvPicPr>
          <p:cNvPr id="5" name="Picture 4">
            <a:extLst>
              <a:ext uri="{FF2B5EF4-FFF2-40B4-BE49-F238E27FC236}">
                <a16:creationId xmlns:a16="http://schemas.microsoft.com/office/drawing/2014/main" id="{CCB31E84-B03A-488D-46BE-11AEE95CA66E}"/>
              </a:ext>
            </a:extLst>
          </p:cNvPr>
          <p:cNvPicPr>
            <a:picLocks noChangeAspect="1"/>
          </p:cNvPicPr>
          <p:nvPr/>
        </p:nvPicPr>
        <p:blipFill>
          <a:blip r:embed="rId3"/>
          <a:stretch>
            <a:fillRect/>
          </a:stretch>
        </p:blipFill>
        <p:spPr>
          <a:xfrm>
            <a:off x="5947036" y="2461579"/>
            <a:ext cx="5254350" cy="2031764"/>
          </a:xfrm>
          <a:prstGeom prst="rect">
            <a:avLst/>
          </a:prstGeom>
        </p:spPr>
      </p:pic>
      <p:pic>
        <p:nvPicPr>
          <p:cNvPr id="7" name="Picture 6">
            <a:extLst>
              <a:ext uri="{FF2B5EF4-FFF2-40B4-BE49-F238E27FC236}">
                <a16:creationId xmlns:a16="http://schemas.microsoft.com/office/drawing/2014/main" id="{0AE3AFD4-1CE8-BA52-D5BB-526F9DD4E2C9}"/>
              </a:ext>
            </a:extLst>
          </p:cNvPr>
          <p:cNvPicPr>
            <a:picLocks noChangeAspect="1"/>
          </p:cNvPicPr>
          <p:nvPr/>
        </p:nvPicPr>
        <p:blipFill>
          <a:blip r:embed="rId4"/>
          <a:stretch>
            <a:fillRect/>
          </a:stretch>
        </p:blipFill>
        <p:spPr>
          <a:xfrm>
            <a:off x="6029538" y="4582624"/>
            <a:ext cx="4963313" cy="2231747"/>
          </a:xfrm>
          <a:prstGeom prst="rect">
            <a:avLst/>
          </a:prstGeom>
        </p:spPr>
      </p:pic>
      <p:pic>
        <p:nvPicPr>
          <p:cNvPr id="8" name="Picture 7">
            <a:extLst>
              <a:ext uri="{FF2B5EF4-FFF2-40B4-BE49-F238E27FC236}">
                <a16:creationId xmlns:a16="http://schemas.microsoft.com/office/drawing/2014/main" id="{0D28BDC1-BDED-2F6C-3730-FE83EA72F9B7}"/>
              </a:ext>
            </a:extLst>
          </p:cNvPr>
          <p:cNvPicPr>
            <a:picLocks noChangeAspect="1"/>
          </p:cNvPicPr>
          <p:nvPr/>
        </p:nvPicPr>
        <p:blipFill>
          <a:blip r:embed="rId5"/>
          <a:stretch>
            <a:fillRect/>
          </a:stretch>
        </p:blipFill>
        <p:spPr>
          <a:xfrm>
            <a:off x="614606" y="4582624"/>
            <a:ext cx="4919741" cy="1839659"/>
          </a:xfrm>
          <a:prstGeom prst="rect">
            <a:avLst/>
          </a:prstGeom>
        </p:spPr>
      </p:pic>
    </p:spTree>
    <p:extLst>
      <p:ext uri="{BB962C8B-B14F-4D97-AF65-F5344CB8AC3E}">
        <p14:creationId xmlns:p14="http://schemas.microsoft.com/office/powerpoint/2010/main" val="852374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3DE0B-CEAD-1C30-18BE-6CB2B294B6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949E0D-D917-4F19-186F-F0D13AD97EA3}"/>
              </a:ext>
            </a:extLst>
          </p:cNvPr>
          <p:cNvSpPr>
            <a:spLocks noGrp="1"/>
          </p:cNvSpPr>
          <p:nvPr>
            <p:ph type="title"/>
          </p:nvPr>
        </p:nvSpPr>
        <p:spPr/>
        <p:txBody>
          <a:bodyPr>
            <a:normAutofit/>
          </a:bodyPr>
          <a:lstStyle/>
          <a:p>
            <a:r>
              <a:rPr lang="en-US"/>
              <a:t>Prompting techniques</a:t>
            </a:r>
          </a:p>
        </p:txBody>
      </p:sp>
      <p:sp>
        <p:nvSpPr>
          <p:cNvPr id="4" name="Slide Number Placeholder 3">
            <a:extLst>
              <a:ext uri="{FF2B5EF4-FFF2-40B4-BE49-F238E27FC236}">
                <a16:creationId xmlns:a16="http://schemas.microsoft.com/office/drawing/2014/main" id="{29849EC4-089B-20EA-B721-5CE9D8A7DCE1}"/>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22</a:t>
            </a:fld>
            <a:endParaRPr lang="en-US"/>
          </a:p>
        </p:txBody>
      </p:sp>
      <p:sp>
        <p:nvSpPr>
          <p:cNvPr id="7" name="TextBox 6">
            <a:extLst>
              <a:ext uri="{FF2B5EF4-FFF2-40B4-BE49-F238E27FC236}">
                <a16:creationId xmlns:a16="http://schemas.microsoft.com/office/drawing/2014/main" id="{808B2B97-4379-BEB0-91DD-91F48C90E706}"/>
              </a:ext>
            </a:extLst>
          </p:cNvPr>
          <p:cNvSpPr txBox="1"/>
          <p:nvPr/>
        </p:nvSpPr>
        <p:spPr>
          <a:xfrm>
            <a:off x="490158" y="1196211"/>
            <a:ext cx="2781659" cy="461665"/>
          </a:xfrm>
          <a:prstGeom prst="rect">
            <a:avLst/>
          </a:prstGeom>
          <a:noFill/>
        </p:spPr>
        <p:txBody>
          <a:bodyPr wrap="none" rtlCol="0">
            <a:spAutoFit/>
          </a:bodyPr>
          <a:lstStyle/>
          <a:p>
            <a:r>
              <a:rPr lang="en-US" sz="2400"/>
              <a:t>Zero-Shot Prompting</a:t>
            </a:r>
          </a:p>
        </p:txBody>
      </p:sp>
      <p:pic>
        <p:nvPicPr>
          <p:cNvPr id="8" name="Picture 7">
            <a:extLst>
              <a:ext uri="{FF2B5EF4-FFF2-40B4-BE49-F238E27FC236}">
                <a16:creationId xmlns:a16="http://schemas.microsoft.com/office/drawing/2014/main" id="{10CD28B8-22FD-CD02-5B20-B32FF09D4133}"/>
              </a:ext>
            </a:extLst>
          </p:cNvPr>
          <p:cNvPicPr>
            <a:picLocks noChangeAspect="1"/>
          </p:cNvPicPr>
          <p:nvPr/>
        </p:nvPicPr>
        <p:blipFill>
          <a:blip r:embed="rId2"/>
          <a:stretch>
            <a:fillRect/>
          </a:stretch>
        </p:blipFill>
        <p:spPr>
          <a:xfrm>
            <a:off x="340890" y="1793491"/>
            <a:ext cx="7575704" cy="2607451"/>
          </a:xfrm>
          <a:prstGeom prst="rect">
            <a:avLst/>
          </a:prstGeom>
        </p:spPr>
      </p:pic>
      <p:sp>
        <p:nvSpPr>
          <p:cNvPr id="9" name="TextBox 8">
            <a:extLst>
              <a:ext uri="{FF2B5EF4-FFF2-40B4-BE49-F238E27FC236}">
                <a16:creationId xmlns:a16="http://schemas.microsoft.com/office/drawing/2014/main" id="{393296F2-09DE-3C36-613F-6D2C88DA748A}"/>
              </a:ext>
            </a:extLst>
          </p:cNvPr>
          <p:cNvSpPr txBox="1"/>
          <p:nvPr/>
        </p:nvSpPr>
        <p:spPr>
          <a:xfrm>
            <a:off x="373190" y="4536557"/>
            <a:ext cx="3755552" cy="461665"/>
          </a:xfrm>
          <a:prstGeom prst="rect">
            <a:avLst/>
          </a:prstGeom>
          <a:noFill/>
        </p:spPr>
        <p:txBody>
          <a:bodyPr wrap="square" rtlCol="0">
            <a:spAutoFit/>
          </a:bodyPr>
          <a:lstStyle/>
          <a:p>
            <a:r>
              <a:rPr lang="en-US" sz="1200"/>
              <a:t>Source: https://</a:t>
            </a:r>
            <a:r>
              <a:rPr lang="en-US" sz="1200" err="1"/>
              <a:t>www.promptingguide.ai</a:t>
            </a:r>
            <a:r>
              <a:rPr lang="en-US" sz="1200"/>
              <a:t>/techniques/</a:t>
            </a:r>
            <a:r>
              <a:rPr lang="en-US" sz="1200" err="1"/>
              <a:t>zeroshot</a:t>
            </a:r>
            <a:endParaRPr lang="en-US" sz="1200"/>
          </a:p>
        </p:txBody>
      </p:sp>
      <p:pic>
        <p:nvPicPr>
          <p:cNvPr id="12" name="Picture 11">
            <a:extLst>
              <a:ext uri="{FF2B5EF4-FFF2-40B4-BE49-F238E27FC236}">
                <a16:creationId xmlns:a16="http://schemas.microsoft.com/office/drawing/2014/main" id="{1BB2931B-F021-482D-3070-E5023848BF01}"/>
              </a:ext>
            </a:extLst>
          </p:cNvPr>
          <p:cNvPicPr>
            <a:picLocks noChangeAspect="1"/>
          </p:cNvPicPr>
          <p:nvPr/>
        </p:nvPicPr>
        <p:blipFill>
          <a:blip r:embed="rId3"/>
          <a:stretch>
            <a:fillRect/>
          </a:stretch>
        </p:blipFill>
        <p:spPr>
          <a:xfrm>
            <a:off x="4281892" y="3010031"/>
            <a:ext cx="7772400" cy="3155309"/>
          </a:xfrm>
          <a:prstGeom prst="rect">
            <a:avLst/>
          </a:prstGeom>
        </p:spPr>
      </p:pic>
      <p:sp>
        <p:nvSpPr>
          <p:cNvPr id="13" name="TextBox 12">
            <a:extLst>
              <a:ext uri="{FF2B5EF4-FFF2-40B4-BE49-F238E27FC236}">
                <a16:creationId xmlns:a16="http://schemas.microsoft.com/office/drawing/2014/main" id="{8AD55FF2-1E89-4D3D-BC8D-DC09F9B3CEE7}"/>
              </a:ext>
            </a:extLst>
          </p:cNvPr>
          <p:cNvSpPr txBox="1"/>
          <p:nvPr/>
        </p:nvSpPr>
        <p:spPr>
          <a:xfrm>
            <a:off x="8384685" y="2394399"/>
            <a:ext cx="2725939" cy="461665"/>
          </a:xfrm>
          <a:prstGeom prst="rect">
            <a:avLst/>
          </a:prstGeom>
          <a:noFill/>
        </p:spPr>
        <p:txBody>
          <a:bodyPr wrap="none" rtlCol="0">
            <a:spAutoFit/>
          </a:bodyPr>
          <a:lstStyle/>
          <a:p>
            <a:r>
              <a:rPr lang="en-US" sz="2400"/>
              <a:t>Few-Shot Prompting</a:t>
            </a:r>
          </a:p>
        </p:txBody>
      </p:sp>
      <p:sp>
        <p:nvSpPr>
          <p:cNvPr id="14" name="TextBox 13">
            <a:extLst>
              <a:ext uri="{FF2B5EF4-FFF2-40B4-BE49-F238E27FC236}">
                <a16:creationId xmlns:a16="http://schemas.microsoft.com/office/drawing/2014/main" id="{131F4038-1565-577A-1F08-0837E176B621}"/>
              </a:ext>
            </a:extLst>
          </p:cNvPr>
          <p:cNvSpPr txBox="1"/>
          <p:nvPr/>
        </p:nvSpPr>
        <p:spPr>
          <a:xfrm>
            <a:off x="5401187" y="6569725"/>
            <a:ext cx="4815726" cy="276999"/>
          </a:xfrm>
          <a:prstGeom prst="rect">
            <a:avLst/>
          </a:prstGeom>
          <a:noFill/>
        </p:spPr>
        <p:txBody>
          <a:bodyPr wrap="square" rtlCol="0">
            <a:spAutoFit/>
          </a:bodyPr>
          <a:lstStyle/>
          <a:p>
            <a:r>
              <a:rPr lang="en-US" sz="1200"/>
              <a:t>Source: https://</a:t>
            </a:r>
            <a:r>
              <a:rPr lang="en-US" sz="1200" err="1"/>
              <a:t>www.promptingguide.ai</a:t>
            </a:r>
            <a:r>
              <a:rPr lang="en-US" sz="1200"/>
              <a:t>/techniques/</a:t>
            </a:r>
            <a:r>
              <a:rPr lang="en-US" sz="1200" err="1"/>
              <a:t>fewshot</a:t>
            </a:r>
            <a:endParaRPr lang="en-US" sz="1200"/>
          </a:p>
        </p:txBody>
      </p:sp>
    </p:spTree>
    <p:extLst>
      <p:ext uri="{BB962C8B-B14F-4D97-AF65-F5344CB8AC3E}">
        <p14:creationId xmlns:p14="http://schemas.microsoft.com/office/powerpoint/2010/main" val="127595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C3190-7408-CA60-67E6-25469DC795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ED9F0A-43D2-FFBD-E424-326D5516A421}"/>
              </a:ext>
            </a:extLst>
          </p:cNvPr>
          <p:cNvSpPr>
            <a:spLocks noGrp="1"/>
          </p:cNvSpPr>
          <p:nvPr>
            <p:ph type="title"/>
          </p:nvPr>
        </p:nvSpPr>
        <p:spPr/>
        <p:txBody>
          <a:bodyPr>
            <a:normAutofit/>
          </a:bodyPr>
          <a:lstStyle/>
          <a:p>
            <a:r>
              <a:rPr lang="en-US"/>
              <a:t>Chain-of-Thought Prompting</a:t>
            </a:r>
          </a:p>
        </p:txBody>
      </p:sp>
      <p:sp>
        <p:nvSpPr>
          <p:cNvPr id="4" name="Slide Number Placeholder 3">
            <a:extLst>
              <a:ext uri="{FF2B5EF4-FFF2-40B4-BE49-F238E27FC236}">
                <a16:creationId xmlns:a16="http://schemas.microsoft.com/office/drawing/2014/main" id="{10BA85D7-C1E0-7006-2EBC-DB1046557918}"/>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23</a:t>
            </a:fld>
            <a:endParaRPr lang="en-US"/>
          </a:p>
        </p:txBody>
      </p:sp>
      <p:pic>
        <p:nvPicPr>
          <p:cNvPr id="2" name="Picture 2" descr="COT">
            <a:extLst>
              <a:ext uri="{FF2B5EF4-FFF2-40B4-BE49-F238E27FC236}">
                <a16:creationId xmlns:a16="http://schemas.microsoft.com/office/drawing/2014/main" id="{8FB6AC54-45ED-F27D-A952-6AC5B0C27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97" y="1516819"/>
            <a:ext cx="9204206" cy="46314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1810C8-83F6-D26A-4024-92AE6730CD3E}"/>
              </a:ext>
            </a:extLst>
          </p:cNvPr>
          <p:cNvSpPr txBox="1"/>
          <p:nvPr/>
        </p:nvSpPr>
        <p:spPr>
          <a:xfrm>
            <a:off x="4615191" y="6138447"/>
            <a:ext cx="3099246" cy="338554"/>
          </a:xfrm>
          <a:prstGeom prst="rect">
            <a:avLst/>
          </a:prstGeom>
          <a:noFill/>
        </p:spPr>
        <p:txBody>
          <a:bodyPr wrap="none" rtlCol="0">
            <a:spAutoFit/>
          </a:bodyPr>
          <a:lstStyle/>
          <a:p>
            <a:r>
              <a:rPr lang="en-US" sz="1600"/>
              <a:t>Image Source: </a:t>
            </a:r>
            <a:r>
              <a:rPr lang="en-US" sz="1600">
                <a:hlinkClick r:id="rId3"/>
              </a:rPr>
              <a:t>Wei et al. (2022)</a:t>
            </a:r>
            <a:endParaRPr lang="en-US" sz="1600"/>
          </a:p>
        </p:txBody>
      </p:sp>
    </p:spTree>
    <p:extLst>
      <p:ext uri="{BB962C8B-B14F-4D97-AF65-F5344CB8AC3E}">
        <p14:creationId xmlns:p14="http://schemas.microsoft.com/office/powerpoint/2010/main" val="287481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B183-1584-3056-026F-0280F7FE2E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9D2347-3688-1C80-C854-BF1B2408A39A}"/>
              </a:ext>
            </a:extLst>
          </p:cNvPr>
          <p:cNvSpPr>
            <a:spLocks noGrp="1"/>
          </p:cNvSpPr>
          <p:nvPr>
            <p:ph type="title"/>
          </p:nvPr>
        </p:nvSpPr>
        <p:spPr/>
        <p:txBody>
          <a:bodyPr>
            <a:normAutofit/>
          </a:bodyPr>
          <a:lstStyle/>
          <a:p>
            <a:r>
              <a:rPr lang="en-US" dirty="0"/>
              <a:t>Compound AI Systems</a:t>
            </a:r>
          </a:p>
        </p:txBody>
      </p:sp>
      <p:sp>
        <p:nvSpPr>
          <p:cNvPr id="4" name="Slide Number Placeholder 3">
            <a:extLst>
              <a:ext uri="{FF2B5EF4-FFF2-40B4-BE49-F238E27FC236}">
                <a16:creationId xmlns:a16="http://schemas.microsoft.com/office/drawing/2014/main" id="{FDDB5F4C-D843-481E-6D76-8284B5A6C992}"/>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24</a:t>
            </a:fld>
            <a:endParaRPr lang="en-US"/>
          </a:p>
        </p:txBody>
      </p:sp>
      <p:pic>
        <p:nvPicPr>
          <p:cNvPr id="7" name="Picture 6">
            <a:extLst>
              <a:ext uri="{FF2B5EF4-FFF2-40B4-BE49-F238E27FC236}">
                <a16:creationId xmlns:a16="http://schemas.microsoft.com/office/drawing/2014/main" id="{1FEE909E-B14A-3EA7-5A4A-35B4D4C379B0}"/>
              </a:ext>
            </a:extLst>
          </p:cNvPr>
          <p:cNvPicPr>
            <a:picLocks noChangeAspect="1"/>
          </p:cNvPicPr>
          <p:nvPr/>
        </p:nvPicPr>
        <p:blipFill>
          <a:blip r:embed="rId2"/>
          <a:stretch>
            <a:fillRect/>
          </a:stretch>
        </p:blipFill>
        <p:spPr>
          <a:xfrm>
            <a:off x="5199185" y="2354366"/>
            <a:ext cx="6907823" cy="3260765"/>
          </a:xfrm>
          <a:prstGeom prst="rect">
            <a:avLst/>
          </a:prstGeom>
        </p:spPr>
      </p:pic>
      <p:sp>
        <p:nvSpPr>
          <p:cNvPr id="11" name="Content Placeholder 5">
            <a:extLst>
              <a:ext uri="{FF2B5EF4-FFF2-40B4-BE49-F238E27FC236}">
                <a16:creationId xmlns:a16="http://schemas.microsoft.com/office/drawing/2014/main" id="{18545A92-D7E6-F3EA-F5A5-1E5E93CE2BAC}"/>
              </a:ext>
            </a:extLst>
          </p:cNvPr>
          <p:cNvSpPr>
            <a:spLocks noGrp="1"/>
          </p:cNvSpPr>
          <p:nvPr>
            <p:ph idx="1"/>
          </p:nvPr>
        </p:nvSpPr>
        <p:spPr>
          <a:xfrm>
            <a:off x="389155" y="914401"/>
            <a:ext cx="4736582" cy="5442437"/>
          </a:xfrm>
        </p:spPr>
        <p:txBody>
          <a:bodyPr>
            <a:normAutofit fontScale="92500" lnSpcReduction="10000"/>
          </a:bodyPr>
          <a:lstStyle/>
          <a:p>
            <a:pPr marL="456565" indent="-456565">
              <a:buFont typeface="Arial" panose="020B0604020202020204" pitchFamily="34" charset="0"/>
              <a:buChar char="•"/>
            </a:pPr>
            <a:r>
              <a:rPr lang="en-US" sz="2000" dirty="0">
                <a:latin typeface="Aptos"/>
              </a:rPr>
              <a:t>Modular workflows: Combine multiple specialized models (e.g., VLMs, LLMs, image generators) into a single processing pipeline</a:t>
            </a:r>
          </a:p>
          <a:p>
            <a:pPr marL="456565" indent="-456565">
              <a:buFont typeface="Arial" panose="020B0604020202020204" pitchFamily="34" charset="0"/>
              <a:buChar char="•"/>
            </a:pPr>
            <a:r>
              <a:rPr lang="en-US" sz="2000" dirty="0">
                <a:latin typeface="Aptos"/>
              </a:rPr>
              <a:t>Model orchestration: Output of one model becomes structured input for the next—enabling complex, multi-step reasoning and generation</a:t>
            </a:r>
          </a:p>
          <a:p>
            <a:pPr marL="456565" indent="-456565">
              <a:buFont typeface="Arial" panose="020B0604020202020204" pitchFamily="34" charset="0"/>
              <a:buChar char="•"/>
            </a:pPr>
            <a:r>
              <a:rPr lang="en-US" sz="2000" dirty="0">
                <a:latin typeface="Aptos"/>
              </a:rPr>
              <a:t>Tool augmentation: Non-model tools (e.g., retrieval systems, data filters, format converters) operate alongside models to enhance performance and control.</a:t>
            </a:r>
          </a:p>
          <a:p>
            <a:pPr marL="456565" indent="-456565">
              <a:buFont typeface="Arial" panose="020B0604020202020204" pitchFamily="34" charset="0"/>
              <a:buChar char="•"/>
            </a:pPr>
            <a:r>
              <a:rPr lang="en-US" sz="2000" dirty="0">
                <a:latin typeface="Aptos"/>
              </a:rPr>
              <a:t>Flexible architecture: Systems can be adapted by swapping, upgrading, or inserting components without redesigning the full stack.</a:t>
            </a:r>
          </a:p>
          <a:p>
            <a:pPr marL="456565" indent="-456565">
              <a:buFont typeface="Arial" panose="020B0604020202020204" pitchFamily="34" charset="0"/>
              <a:buChar char="•"/>
            </a:pPr>
            <a:r>
              <a:rPr lang="en-US" sz="2000" dirty="0">
                <a:latin typeface="Aptos"/>
              </a:rPr>
              <a:t>ChatGPT is a Compound AI System</a:t>
            </a:r>
          </a:p>
          <a:p>
            <a:pPr marL="989965" lvl="1" indent="-380365">
              <a:buFont typeface="Arial" panose="020B0604020202020204" pitchFamily="34" charset="0"/>
              <a:buChar char="•"/>
            </a:pPr>
            <a:r>
              <a:rPr lang="en-US" sz="1600" dirty="0">
                <a:latin typeface="Aptos"/>
              </a:rPr>
              <a:t>GPT models vs application</a:t>
            </a:r>
          </a:p>
        </p:txBody>
      </p:sp>
    </p:spTree>
    <p:extLst>
      <p:ext uri="{BB962C8B-B14F-4D97-AF65-F5344CB8AC3E}">
        <p14:creationId xmlns:p14="http://schemas.microsoft.com/office/powerpoint/2010/main" val="200745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23A7D-7BE2-4637-8EB1-EFA4B52010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40DBBF-3002-231D-9844-21C01D8B8640}"/>
              </a:ext>
            </a:extLst>
          </p:cNvPr>
          <p:cNvSpPr>
            <a:spLocks noGrp="1"/>
          </p:cNvSpPr>
          <p:nvPr>
            <p:ph type="title"/>
          </p:nvPr>
        </p:nvSpPr>
        <p:spPr/>
        <p:txBody>
          <a:bodyPr>
            <a:normAutofit/>
          </a:bodyPr>
          <a:lstStyle/>
          <a:p>
            <a:r>
              <a:rPr lang="en-US"/>
              <a:t>HAI Requirements: Domain knowledge</a:t>
            </a:r>
          </a:p>
        </p:txBody>
      </p:sp>
      <p:sp>
        <p:nvSpPr>
          <p:cNvPr id="6" name="Content Placeholder 5">
            <a:extLst>
              <a:ext uri="{FF2B5EF4-FFF2-40B4-BE49-F238E27FC236}">
                <a16:creationId xmlns:a16="http://schemas.microsoft.com/office/drawing/2014/main" id="{ACF5F699-7436-F039-75E7-72F30C97A929}"/>
              </a:ext>
            </a:extLst>
          </p:cNvPr>
          <p:cNvSpPr>
            <a:spLocks noGrp="1"/>
          </p:cNvSpPr>
          <p:nvPr>
            <p:ph idx="1"/>
          </p:nvPr>
        </p:nvSpPr>
        <p:spPr>
          <a:xfrm>
            <a:off x="477078" y="1093076"/>
            <a:ext cx="7237515" cy="5383925"/>
          </a:xfrm>
        </p:spPr>
        <p:txBody>
          <a:bodyPr>
            <a:normAutofit fontScale="85000" lnSpcReduction="10000"/>
          </a:bodyPr>
          <a:lstStyle/>
          <a:p>
            <a:pPr marL="0" indent="0">
              <a:buNone/>
            </a:pPr>
            <a:r>
              <a:rPr lang="en-US" sz="2200" dirty="0">
                <a:latin typeface="Aptos"/>
                <a:cs typeface="Arial"/>
              </a:rPr>
              <a:t>AI systems must access and integrate with the organization's specialized knowledge assets to function effectively as teammates. Key requirements include:</a:t>
            </a:r>
          </a:p>
          <a:p>
            <a:pPr marL="456565" indent="-456565">
              <a:buFont typeface="Arial" panose="020B0604020202020204" pitchFamily="34" charset="0"/>
              <a:buChar char="•"/>
            </a:pPr>
            <a:r>
              <a:rPr lang="en-US" sz="2200" dirty="0">
                <a:latin typeface="Aptos"/>
                <a:cs typeface="Arial"/>
              </a:rPr>
              <a:t>Reference Materials</a:t>
            </a:r>
          </a:p>
          <a:p>
            <a:pPr marL="989965" lvl="1" indent="-380365">
              <a:buFont typeface="Arial" panose="020B0604020202020204" pitchFamily="34" charset="0"/>
              <a:buChar char="•"/>
            </a:pPr>
            <a:r>
              <a:rPr lang="en-US" sz="1800" dirty="0">
                <a:latin typeface="Aptos"/>
                <a:cs typeface="Arial"/>
              </a:rPr>
              <a:t>Access to manuals, glossaries, technical specifications</a:t>
            </a:r>
          </a:p>
          <a:p>
            <a:pPr marL="989965" lvl="1" indent="-380365">
              <a:buFont typeface="Arial" panose="020B0604020202020204" pitchFamily="34" charset="0"/>
              <a:buChar char="•"/>
            </a:pPr>
            <a:r>
              <a:rPr lang="en-US" sz="1800" dirty="0">
                <a:latin typeface="Aptos"/>
                <a:cs typeface="Arial"/>
              </a:rPr>
              <a:t>Interpretive context for core concepts and terminology</a:t>
            </a:r>
          </a:p>
          <a:p>
            <a:pPr marL="456565" indent="-456565">
              <a:buFont typeface="Arial" panose="020B0604020202020204" pitchFamily="34" charset="0"/>
              <a:buChar char="•"/>
            </a:pPr>
            <a:r>
              <a:rPr lang="en-US" sz="2200" dirty="0">
                <a:latin typeface="Aptos"/>
                <a:cs typeface="Arial"/>
              </a:rPr>
              <a:t>Structured Knowledge Repository</a:t>
            </a:r>
          </a:p>
          <a:p>
            <a:pPr marL="989965" lvl="1" indent="-380365">
              <a:buFont typeface="Arial" panose="020B0604020202020204" pitchFamily="34" charset="0"/>
              <a:buChar char="•"/>
            </a:pPr>
            <a:r>
              <a:rPr lang="en-US" sz="1800" dirty="0">
                <a:latin typeface="Aptos"/>
                <a:cs typeface="Arial"/>
              </a:rPr>
              <a:t>Integration with databases, ontologies, or knowledge graphs</a:t>
            </a:r>
          </a:p>
          <a:p>
            <a:pPr marL="989965" lvl="1" indent="-380365">
              <a:buFont typeface="Arial" panose="020B0604020202020204" pitchFamily="34" charset="0"/>
              <a:buChar char="•"/>
            </a:pPr>
            <a:r>
              <a:rPr lang="en-US" sz="1800" dirty="0">
                <a:latin typeface="Aptos"/>
                <a:cs typeface="Arial"/>
              </a:rPr>
              <a:t>Retrieval mechanisms for relevant entities, relationships, and facts</a:t>
            </a:r>
          </a:p>
          <a:p>
            <a:pPr marL="456565" indent="-456565">
              <a:buFont typeface="Arial" panose="020B0604020202020204" pitchFamily="34" charset="0"/>
              <a:buChar char="•"/>
            </a:pPr>
            <a:r>
              <a:rPr lang="en-US" sz="2200" dirty="0">
                <a:latin typeface="Aptos"/>
                <a:cs typeface="Arial"/>
              </a:rPr>
              <a:t>Documentation</a:t>
            </a:r>
          </a:p>
          <a:p>
            <a:pPr marL="989965" lvl="1" indent="-380365">
              <a:buFont typeface="Arial" panose="020B0604020202020204" pitchFamily="34" charset="0"/>
              <a:buChar char="•"/>
            </a:pPr>
            <a:r>
              <a:rPr lang="en-US" sz="1800" dirty="0">
                <a:latin typeface="Aptos"/>
                <a:cs typeface="Arial"/>
              </a:rPr>
              <a:t>Internal wikis</a:t>
            </a:r>
          </a:p>
          <a:p>
            <a:pPr marL="989965" lvl="1" indent="-380365">
              <a:buFont typeface="Arial" panose="020B0604020202020204" pitchFamily="34" charset="0"/>
              <a:buChar char="•"/>
            </a:pPr>
            <a:r>
              <a:rPr lang="en-US" sz="1800" dirty="0">
                <a:latin typeface="Aptos"/>
                <a:cs typeface="Arial"/>
              </a:rPr>
              <a:t>Versioning and authorship tracking to assess reliability and context</a:t>
            </a:r>
          </a:p>
          <a:p>
            <a:pPr marL="456565" indent="-456565">
              <a:buFont typeface="Arial" panose="020B0604020202020204" pitchFamily="34" charset="0"/>
              <a:buChar char="•"/>
            </a:pPr>
            <a:r>
              <a:rPr lang="en-US" sz="2200" dirty="0">
                <a:latin typeface="Aptos"/>
                <a:cs typeface="Arial"/>
              </a:rPr>
              <a:t>Past Work Products</a:t>
            </a:r>
          </a:p>
          <a:p>
            <a:pPr marL="989965" lvl="1" indent="-380365">
              <a:buFont typeface="Arial" panose="020B0604020202020204" pitchFamily="34" charset="0"/>
              <a:buChar char="•"/>
            </a:pPr>
            <a:r>
              <a:rPr lang="en-US" sz="1800" dirty="0">
                <a:latin typeface="Aptos"/>
                <a:cs typeface="Arial"/>
              </a:rPr>
              <a:t>Project reports, design artifacts, presentations, and code repositories</a:t>
            </a:r>
          </a:p>
          <a:p>
            <a:pPr marL="989965" lvl="1" indent="-380365">
              <a:buFont typeface="Arial" panose="020B0604020202020204" pitchFamily="34" charset="0"/>
              <a:buChar char="•"/>
            </a:pPr>
            <a:r>
              <a:rPr lang="en-US" sz="1800" dirty="0">
                <a:latin typeface="Aptos"/>
                <a:cs typeface="Arial"/>
              </a:rPr>
              <a:t>Mechanisms to assess relevance, quality, and applicability to current tasks</a:t>
            </a:r>
          </a:p>
          <a:p>
            <a:pPr marL="456565" indent="-456565">
              <a:buFont typeface="Arial" panose="020B0604020202020204" pitchFamily="34" charset="0"/>
              <a:buChar char="•"/>
            </a:pPr>
            <a:r>
              <a:rPr lang="en-US" sz="2200" dirty="0">
                <a:latin typeface="Aptos"/>
                <a:cs typeface="Arial"/>
              </a:rPr>
              <a:t>Process and Workflow</a:t>
            </a:r>
          </a:p>
          <a:p>
            <a:pPr marL="989965" lvl="1" indent="-380365">
              <a:buFont typeface="Arial" panose="020B0604020202020204" pitchFamily="34" charset="0"/>
              <a:buChar char="•"/>
            </a:pPr>
            <a:r>
              <a:rPr lang="en-US" sz="1800" dirty="0">
                <a:latin typeface="Aptos"/>
                <a:cs typeface="Arial"/>
              </a:rPr>
              <a:t>Understanding standard operating procedures, decision logs, handoffs</a:t>
            </a:r>
          </a:p>
          <a:p>
            <a:pPr marL="989965" lvl="1" indent="-380365">
              <a:buFont typeface="Arial" panose="020B0604020202020204" pitchFamily="34" charset="0"/>
              <a:buChar char="•"/>
            </a:pPr>
            <a:r>
              <a:rPr lang="en-US" sz="1800" dirty="0">
                <a:latin typeface="Aptos"/>
                <a:cs typeface="Arial"/>
              </a:rPr>
              <a:t>Awareness of constraints, timing, and role responsibilities</a:t>
            </a:r>
          </a:p>
          <a:p>
            <a:pPr marL="989965" lvl="1" indent="-380365"/>
            <a:endParaRPr lang="en-US" sz="1600" dirty="0">
              <a:latin typeface="Aptos"/>
            </a:endParaRPr>
          </a:p>
          <a:p>
            <a:pPr marL="456565" indent="-456565"/>
            <a:endParaRPr lang="en-US" sz="2000" dirty="0">
              <a:latin typeface="Aptos"/>
            </a:endParaRPr>
          </a:p>
        </p:txBody>
      </p:sp>
      <p:sp>
        <p:nvSpPr>
          <p:cNvPr id="4" name="Slide Number Placeholder 3">
            <a:extLst>
              <a:ext uri="{FF2B5EF4-FFF2-40B4-BE49-F238E27FC236}">
                <a16:creationId xmlns:a16="http://schemas.microsoft.com/office/drawing/2014/main" id="{73B8AE97-AC4B-9609-27EF-8EEF7990A4F7}"/>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25</a:t>
            </a:fld>
            <a:endParaRPr lang="en-US"/>
          </a:p>
        </p:txBody>
      </p:sp>
      <p:sp>
        <p:nvSpPr>
          <p:cNvPr id="5" name="TextBox 4">
            <a:extLst>
              <a:ext uri="{FF2B5EF4-FFF2-40B4-BE49-F238E27FC236}">
                <a16:creationId xmlns:a16="http://schemas.microsoft.com/office/drawing/2014/main" id="{77F73637-7B1E-F742-E1AB-7F837CF50F5E}"/>
              </a:ext>
            </a:extLst>
          </p:cNvPr>
          <p:cNvSpPr txBox="1"/>
          <p:nvPr/>
        </p:nvSpPr>
        <p:spPr>
          <a:xfrm>
            <a:off x="9040589" y="2344473"/>
            <a:ext cx="1944629" cy="219007"/>
          </a:xfrm>
          <a:prstGeom prst="rect">
            <a:avLst/>
          </a:prstGeom>
          <a:noFill/>
        </p:spPr>
        <p:txBody>
          <a:bodyPr wrap="square">
            <a:spAutoFit/>
          </a:bodyPr>
          <a:lstStyle/>
          <a:p>
            <a:endParaRPr lang="en-US"/>
          </a:p>
        </p:txBody>
      </p:sp>
      <p:pic>
        <p:nvPicPr>
          <p:cNvPr id="7170" name="Picture 2">
            <a:extLst>
              <a:ext uri="{FF2B5EF4-FFF2-40B4-BE49-F238E27FC236}">
                <a16:creationId xmlns:a16="http://schemas.microsoft.com/office/drawing/2014/main" id="{4DD74617-8977-2B95-EFD6-D6ACC5057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04" y="1842155"/>
            <a:ext cx="4066674" cy="406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211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23D5-7861-4EDD-BC35-B8144C44E1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5E8790-5642-B815-10E9-437D74266A8C}"/>
              </a:ext>
            </a:extLst>
          </p:cNvPr>
          <p:cNvSpPr>
            <a:spLocks noGrp="1"/>
          </p:cNvSpPr>
          <p:nvPr>
            <p:ph type="title"/>
          </p:nvPr>
        </p:nvSpPr>
        <p:spPr/>
        <p:txBody>
          <a:bodyPr>
            <a:normAutofit/>
          </a:bodyPr>
          <a:lstStyle/>
          <a:p>
            <a:r>
              <a:rPr lang="en-US" dirty="0"/>
              <a:t>Retrieval-Augmented Generation (RAG)</a:t>
            </a:r>
          </a:p>
        </p:txBody>
      </p:sp>
      <p:sp>
        <p:nvSpPr>
          <p:cNvPr id="6" name="Content Placeholder 5">
            <a:extLst>
              <a:ext uri="{FF2B5EF4-FFF2-40B4-BE49-F238E27FC236}">
                <a16:creationId xmlns:a16="http://schemas.microsoft.com/office/drawing/2014/main" id="{57BF42B0-420D-86CA-3651-074C0CBCF288}"/>
              </a:ext>
            </a:extLst>
          </p:cNvPr>
          <p:cNvSpPr>
            <a:spLocks noGrp="1"/>
          </p:cNvSpPr>
          <p:nvPr>
            <p:ph idx="1"/>
          </p:nvPr>
        </p:nvSpPr>
        <p:spPr>
          <a:xfrm>
            <a:off x="229173" y="1100931"/>
            <a:ext cx="3366881" cy="4351338"/>
          </a:xfrm>
        </p:spPr>
        <p:txBody>
          <a:bodyPr>
            <a:normAutofit/>
          </a:bodyPr>
          <a:lstStyle/>
          <a:p>
            <a:pPr>
              <a:lnSpc>
                <a:spcPct val="107000"/>
              </a:lnSpc>
              <a:buFont typeface="Arial" panose="020B0604020202020204" pitchFamily="34" charset="0"/>
              <a:buChar char="•"/>
            </a:pPr>
            <a:r>
              <a:rPr lang="en-US" sz="1800" b="1" kern="100" dirty="0">
                <a:latin typeface="Arial" panose="020B0604020202020204" pitchFamily="34" charset="0"/>
                <a:ea typeface="Aptos" panose="020B0004020202020204" pitchFamily="34" charset="0"/>
                <a:cs typeface="Arial" panose="020B0604020202020204" pitchFamily="34" charset="0"/>
              </a:rPr>
              <a:t>Dynamic knowledge access</a:t>
            </a:r>
            <a:r>
              <a:rPr lang="en-US" sz="1800" kern="100" dirty="0">
                <a:latin typeface="Arial" panose="020B0604020202020204" pitchFamily="34" charset="0"/>
                <a:ea typeface="Aptos" panose="020B0004020202020204" pitchFamily="34" charset="0"/>
                <a:cs typeface="Arial" panose="020B0604020202020204" pitchFamily="34" charset="0"/>
              </a:rPr>
              <a:t>: Instead of relying solely on static training, RAG systems retrieve up-to-date information from a structured knowledge repository (e.g., prior work, documentation, procedures).</a:t>
            </a:r>
          </a:p>
          <a:p>
            <a:pPr>
              <a:lnSpc>
                <a:spcPct val="107000"/>
              </a:lnSpc>
              <a:buFont typeface="Arial" panose="020B0604020202020204" pitchFamily="34" charset="0"/>
              <a:buChar char="•"/>
            </a:pPr>
            <a:r>
              <a:rPr lang="en-US" sz="1600" b="1" kern="100" dirty="0">
                <a:latin typeface="Arial" panose="020B0604020202020204" pitchFamily="34" charset="0"/>
                <a:ea typeface="Aptos" panose="020B0004020202020204" pitchFamily="34" charset="0"/>
                <a:cs typeface="Arial" panose="020B0604020202020204" pitchFamily="34" charset="0"/>
              </a:rPr>
              <a:t>Response traceability</a:t>
            </a:r>
            <a:r>
              <a:rPr lang="en-US" sz="1600" kern="100" dirty="0">
                <a:latin typeface="Arial" panose="020B0604020202020204" pitchFamily="34" charset="0"/>
                <a:ea typeface="Aptos" panose="020B0004020202020204" pitchFamily="34" charset="0"/>
                <a:cs typeface="Arial" panose="020B0604020202020204" pitchFamily="34" charset="0"/>
              </a:rPr>
              <a:t>: RAG enables outputs to be linked back to their knowledge sources—critical for transparency, auditability, and trust in team settings.</a:t>
            </a:r>
          </a:p>
        </p:txBody>
      </p:sp>
      <p:sp>
        <p:nvSpPr>
          <p:cNvPr id="4" name="Slide Number Placeholder 3">
            <a:extLst>
              <a:ext uri="{FF2B5EF4-FFF2-40B4-BE49-F238E27FC236}">
                <a16:creationId xmlns:a16="http://schemas.microsoft.com/office/drawing/2014/main" id="{CB34EDB2-1F8C-46BE-019B-3290C440901B}"/>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26</a:t>
            </a:fld>
            <a:endParaRPr lang="en-US"/>
          </a:p>
        </p:txBody>
      </p:sp>
      <p:pic>
        <p:nvPicPr>
          <p:cNvPr id="2" name="Picture 2" descr="Retrieval Augmented Generation">
            <a:extLst>
              <a:ext uri="{FF2B5EF4-FFF2-40B4-BE49-F238E27FC236}">
                <a16:creationId xmlns:a16="http://schemas.microsoft.com/office/drawing/2014/main" id="{8441CA12-37F6-FC04-524A-E3FED94BA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32" y="1604293"/>
            <a:ext cx="8291361" cy="334461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Graph">
            <a:extLst>
              <a:ext uri="{FF2B5EF4-FFF2-40B4-BE49-F238E27FC236}">
                <a16:creationId xmlns:a16="http://schemas.microsoft.com/office/drawing/2014/main" id="{D3A729E8-6EC9-C82E-5A94-ED96D7D23F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6520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657EC-8534-5A5B-8BCC-D2A6784FD9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EF0303-D4B5-FCC5-6CF3-42D1FEE89528}"/>
              </a:ext>
            </a:extLst>
          </p:cNvPr>
          <p:cNvSpPr>
            <a:spLocks noGrp="1"/>
          </p:cNvSpPr>
          <p:nvPr>
            <p:ph type="title"/>
          </p:nvPr>
        </p:nvSpPr>
        <p:spPr/>
        <p:txBody>
          <a:bodyPr>
            <a:normAutofit/>
          </a:bodyPr>
          <a:lstStyle/>
          <a:p>
            <a:r>
              <a:rPr lang="en-US" dirty="0"/>
              <a:t>Embeddings </a:t>
            </a:r>
            <a:r>
              <a:rPr lang="en-US"/>
              <a:t>and </a:t>
            </a:r>
            <a:r>
              <a:rPr lang="en-US" dirty="0"/>
              <a:t>Semantic Retrieval</a:t>
            </a:r>
            <a:endParaRPr lang="en-US"/>
          </a:p>
        </p:txBody>
      </p:sp>
      <p:sp>
        <p:nvSpPr>
          <p:cNvPr id="6" name="Content Placeholder 5">
            <a:extLst>
              <a:ext uri="{FF2B5EF4-FFF2-40B4-BE49-F238E27FC236}">
                <a16:creationId xmlns:a16="http://schemas.microsoft.com/office/drawing/2014/main" id="{20C31E73-8ADE-F889-20B7-EC968702B9B0}"/>
              </a:ext>
            </a:extLst>
          </p:cNvPr>
          <p:cNvSpPr>
            <a:spLocks noGrp="1"/>
          </p:cNvSpPr>
          <p:nvPr>
            <p:ph idx="1"/>
          </p:nvPr>
        </p:nvSpPr>
        <p:spPr>
          <a:xfrm>
            <a:off x="229173" y="1100931"/>
            <a:ext cx="6713820" cy="4351338"/>
          </a:xfrm>
        </p:spPr>
        <p:txBody>
          <a:bodyPr>
            <a:normAutofit fontScale="77500" lnSpcReduction="20000"/>
          </a:bodyPr>
          <a:lstStyle/>
          <a:p>
            <a:pPr>
              <a:lnSpc>
                <a:spcPct val="107000"/>
              </a:lnSpc>
              <a:buFont typeface="Arial" panose="020B0604020202020204" pitchFamily="34" charset="0"/>
              <a:buChar char="•"/>
            </a:pPr>
            <a:r>
              <a:rPr lang="en-US" sz="2600" kern="100">
                <a:latin typeface="Arial" panose="020B0604020202020204" pitchFamily="34" charset="0"/>
                <a:ea typeface="Aptos" panose="020B0004020202020204" pitchFamily="34" charset="0"/>
                <a:cs typeface="Arial" panose="020B0604020202020204" pitchFamily="34" charset="0"/>
              </a:rPr>
              <a:t>Text embeddings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Semantic encoding: Captures the meaning of text beyond surface-level word forms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Fixed-size vectors: Represents variable-length input (words, sentences, documents) as fixed-dimensional vectors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Proximity reflects similarity: Similar meanings → vectors close in embedding space (e.g., cosine similarity).</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Contextual sensitivity: Embeddings reflect meaning based on surrounding text (especially with transformer-based models).</a:t>
            </a:r>
          </a:p>
          <a:p>
            <a:pPr>
              <a:lnSpc>
                <a:spcPct val="107000"/>
              </a:lnSpc>
              <a:buFont typeface="Arial" panose="020B0604020202020204" pitchFamily="34" charset="0"/>
              <a:buChar char="•"/>
            </a:pPr>
            <a:r>
              <a:rPr lang="en-US" sz="2600" kern="100">
                <a:latin typeface="Arial" panose="020B0604020202020204" pitchFamily="34" charset="0"/>
                <a:ea typeface="Aptos" panose="020B0004020202020204" pitchFamily="34" charset="0"/>
                <a:cs typeface="Arial" panose="020B0604020202020204" pitchFamily="34" charset="0"/>
              </a:rPr>
              <a:t>Semantic Retrieval through Vector Database</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Approximate nearest neighbor (ANN) search: Efficiently finds vectors semantically closest to a query</a:t>
            </a:r>
          </a:p>
          <a:p>
            <a:pPr lvl="1">
              <a:lnSpc>
                <a:spcPct val="107000"/>
              </a:lnSpc>
              <a:buFont typeface="Arial" panose="020B0604020202020204" pitchFamily="34" charset="0"/>
              <a:buChar char="•"/>
            </a:pPr>
            <a:r>
              <a:rPr lang="en-US" sz="2100"/>
              <a:t>Enables retrieval based on meaning rather than exact keyword matches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Can combine semantic similarity with structured filters (e.g., tags, timestamps) for hybrid retrieval.</a:t>
            </a:r>
          </a:p>
        </p:txBody>
      </p:sp>
      <p:sp>
        <p:nvSpPr>
          <p:cNvPr id="4" name="Slide Number Placeholder 3">
            <a:extLst>
              <a:ext uri="{FF2B5EF4-FFF2-40B4-BE49-F238E27FC236}">
                <a16:creationId xmlns:a16="http://schemas.microsoft.com/office/drawing/2014/main" id="{79F6A098-C387-AA61-AFCC-19F2A35A8C49}"/>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27</a:t>
            </a:fld>
            <a:endParaRPr lang="en-US"/>
          </a:p>
        </p:txBody>
      </p:sp>
      <p:sp>
        <p:nvSpPr>
          <p:cNvPr id="7" name="AutoShape 6" descr="Graph">
            <a:extLst>
              <a:ext uri="{FF2B5EF4-FFF2-40B4-BE49-F238E27FC236}">
                <a16:creationId xmlns:a16="http://schemas.microsoft.com/office/drawing/2014/main" id="{B3AAD71A-E526-7FB8-55AA-489F4FF9B8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1AB77E6-3040-F3AE-C59E-492985D869CB}"/>
              </a:ext>
            </a:extLst>
          </p:cNvPr>
          <p:cNvPicPr>
            <a:picLocks noChangeAspect="1"/>
          </p:cNvPicPr>
          <p:nvPr/>
        </p:nvPicPr>
        <p:blipFill>
          <a:blip r:embed="rId2"/>
          <a:stretch>
            <a:fillRect/>
          </a:stretch>
        </p:blipFill>
        <p:spPr>
          <a:xfrm>
            <a:off x="7126447" y="1100931"/>
            <a:ext cx="4836379" cy="2051538"/>
          </a:xfrm>
          <a:prstGeom prst="rect">
            <a:avLst/>
          </a:prstGeom>
        </p:spPr>
      </p:pic>
      <p:pic>
        <p:nvPicPr>
          <p:cNvPr id="10" name="Picture 9">
            <a:extLst>
              <a:ext uri="{FF2B5EF4-FFF2-40B4-BE49-F238E27FC236}">
                <a16:creationId xmlns:a16="http://schemas.microsoft.com/office/drawing/2014/main" id="{363D849D-87B2-3086-844E-C89D65BD1020}"/>
              </a:ext>
            </a:extLst>
          </p:cNvPr>
          <p:cNvPicPr>
            <a:picLocks noChangeAspect="1"/>
          </p:cNvPicPr>
          <p:nvPr/>
        </p:nvPicPr>
        <p:blipFill>
          <a:blip r:embed="rId3"/>
          <a:stretch>
            <a:fillRect/>
          </a:stretch>
        </p:blipFill>
        <p:spPr>
          <a:xfrm>
            <a:off x="6942993" y="3705531"/>
            <a:ext cx="4555631" cy="1940211"/>
          </a:xfrm>
          <a:prstGeom prst="rect">
            <a:avLst/>
          </a:prstGeom>
        </p:spPr>
      </p:pic>
    </p:spTree>
    <p:extLst>
      <p:ext uri="{BB962C8B-B14F-4D97-AF65-F5344CB8AC3E}">
        <p14:creationId xmlns:p14="http://schemas.microsoft.com/office/powerpoint/2010/main" val="3870350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C91CF-521B-4E5A-917D-CF76D64982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78B1E4-CD03-3988-064F-4C542171B4E6}"/>
              </a:ext>
            </a:extLst>
          </p:cNvPr>
          <p:cNvSpPr>
            <a:spLocks noGrp="1"/>
          </p:cNvSpPr>
          <p:nvPr>
            <p:ph type="title"/>
          </p:nvPr>
        </p:nvSpPr>
        <p:spPr>
          <a:xfrm>
            <a:off x="3618901" y="70738"/>
            <a:ext cx="5524237" cy="667817"/>
          </a:xfrm>
        </p:spPr>
        <p:txBody>
          <a:bodyPr>
            <a:normAutofit/>
          </a:bodyPr>
          <a:lstStyle/>
          <a:p>
            <a:r>
              <a:rPr lang="en-US" dirty="0"/>
              <a:t>Operationalizing RAG</a:t>
            </a:r>
          </a:p>
        </p:txBody>
      </p:sp>
      <p:sp>
        <p:nvSpPr>
          <p:cNvPr id="6" name="Content Placeholder 5">
            <a:extLst>
              <a:ext uri="{FF2B5EF4-FFF2-40B4-BE49-F238E27FC236}">
                <a16:creationId xmlns:a16="http://schemas.microsoft.com/office/drawing/2014/main" id="{06186285-210E-C5D1-5E06-B6D277BF4446}"/>
              </a:ext>
            </a:extLst>
          </p:cNvPr>
          <p:cNvSpPr>
            <a:spLocks noGrp="1"/>
          </p:cNvSpPr>
          <p:nvPr>
            <p:ph idx="1"/>
          </p:nvPr>
        </p:nvSpPr>
        <p:spPr>
          <a:xfrm>
            <a:off x="229172" y="1100930"/>
            <a:ext cx="3639443" cy="5273493"/>
          </a:xfrm>
        </p:spPr>
        <p:txBody>
          <a:bodyPr>
            <a:normAutofit/>
          </a:bodyPr>
          <a:lstStyle/>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Extracting clean text content from documents is not trivial</a:t>
            </a:r>
          </a:p>
          <a:p>
            <a:pPr lvl="1">
              <a:lnSpc>
                <a:spcPct val="107000"/>
              </a:lnSpc>
              <a:buFont typeface="Arial" panose="020B0604020202020204" pitchFamily="34" charset="0"/>
              <a:buChar char="•"/>
            </a:pPr>
            <a:r>
              <a:rPr lang="en-US" sz="1200" kern="100" dirty="0">
                <a:latin typeface="Arial" panose="020B0604020202020204" pitchFamily="34" charset="0"/>
                <a:ea typeface="Aptos" panose="020B0004020202020204" pitchFamily="34" charset="0"/>
                <a:cs typeface="Arial" panose="020B0604020202020204" pitchFamily="34" charset="0"/>
              </a:rPr>
              <a:t>Each format presents its own challenges</a:t>
            </a:r>
          </a:p>
          <a:p>
            <a:pPr lvl="1">
              <a:lnSpc>
                <a:spcPct val="107000"/>
              </a:lnSpc>
              <a:buFont typeface="Arial" panose="020B0604020202020204" pitchFamily="34" charset="0"/>
              <a:buChar char="•"/>
            </a:pPr>
            <a:r>
              <a:rPr lang="en-US" sz="1200" kern="100" dirty="0">
                <a:latin typeface="Arial" panose="020B0604020202020204" pitchFamily="34" charset="0"/>
                <a:ea typeface="Aptos" panose="020B0004020202020204" pitchFamily="34" charset="0"/>
                <a:cs typeface="Arial" panose="020B0604020202020204" pitchFamily="34" charset="0"/>
              </a:rPr>
              <a:t>Multiple text columns</a:t>
            </a:r>
          </a:p>
          <a:p>
            <a:pPr lvl="1">
              <a:lnSpc>
                <a:spcPct val="107000"/>
              </a:lnSpc>
              <a:buFont typeface="Arial" panose="020B0604020202020204" pitchFamily="34" charset="0"/>
              <a:buChar char="•"/>
            </a:pPr>
            <a:r>
              <a:rPr lang="en-US" sz="1200" kern="100" dirty="0">
                <a:latin typeface="Arial" panose="020B0604020202020204" pitchFamily="34" charset="0"/>
                <a:ea typeface="Aptos" panose="020B0004020202020204" pitchFamily="34" charset="0"/>
                <a:cs typeface="Arial" panose="020B0604020202020204" pitchFamily="34" charset="0"/>
              </a:rPr>
              <a:t>Absolute positioning of text</a:t>
            </a:r>
          </a:p>
          <a:p>
            <a:pPr lvl="1">
              <a:lnSpc>
                <a:spcPct val="107000"/>
              </a:lnSpc>
              <a:buFont typeface="Arial" panose="020B0604020202020204" pitchFamily="34" charset="0"/>
              <a:buChar char="•"/>
            </a:pPr>
            <a:r>
              <a:rPr lang="en-US" sz="1200" kern="100" dirty="0">
                <a:latin typeface="Arial" panose="020B0604020202020204" pitchFamily="34" charset="0"/>
                <a:ea typeface="Aptos" panose="020B0004020202020204" pitchFamily="34" charset="0"/>
                <a:cs typeface="Arial" panose="020B0604020202020204" pitchFamily="34" charset="0"/>
              </a:rPr>
              <a:t>Libraries like </a:t>
            </a:r>
            <a:r>
              <a:rPr lang="en-US" sz="1200" kern="100" dirty="0" err="1">
                <a:latin typeface="Arial" panose="020B0604020202020204" pitchFamily="34" charset="0"/>
                <a:ea typeface="Aptos" panose="020B0004020202020204" pitchFamily="34" charset="0"/>
                <a:cs typeface="Arial" panose="020B0604020202020204" pitchFamily="34" charset="0"/>
              </a:rPr>
              <a:t>Docling</a:t>
            </a:r>
            <a:r>
              <a:rPr lang="en-US" sz="1200" kern="100" dirty="0">
                <a:latin typeface="Arial" panose="020B0604020202020204" pitchFamily="34" charset="0"/>
                <a:ea typeface="Aptos" panose="020B0004020202020204" pitchFamily="34" charset="0"/>
                <a:cs typeface="Arial" panose="020B0604020202020204" pitchFamily="34" charset="0"/>
              </a:rPr>
              <a:t> can help, but will never provide the 100% general solution</a:t>
            </a:r>
          </a:p>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Large documents need to be chunked into small text blocks that can be retrieved as context for a query</a:t>
            </a:r>
          </a:p>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At query-time, the ability to select specific sub-corpuses or perform term filtering can improve the results of semantic similarity search</a:t>
            </a:r>
          </a:p>
        </p:txBody>
      </p:sp>
      <p:sp>
        <p:nvSpPr>
          <p:cNvPr id="4" name="Slide Number Placeholder 3">
            <a:extLst>
              <a:ext uri="{FF2B5EF4-FFF2-40B4-BE49-F238E27FC236}">
                <a16:creationId xmlns:a16="http://schemas.microsoft.com/office/drawing/2014/main" id="{EC125039-740F-24E7-79F9-BF4144F2D5D3}"/>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28</a:t>
            </a:fld>
            <a:endParaRPr lang="en-US"/>
          </a:p>
        </p:txBody>
      </p:sp>
      <p:sp>
        <p:nvSpPr>
          <p:cNvPr id="7" name="AutoShape 6" descr="Graph">
            <a:extLst>
              <a:ext uri="{FF2B5EF4-FFF2-40B4-BE49-F238E27FC236}">
                <a16:creationId xmlns:a16="http://schemas.microsoft.com/office/drawing/2014/main" id="{C6EB93B2-057D-0C8E-8342-93B2E50D5D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32B991E4-0198-1BD9-6B53-1CBE98DDA99C}"/>
              </a:ext>
            </a:extLst>
          </p:cNvPr>
          <p:cNvPicPr>
            <a:picLocks noChangeAspect="1"/>
          </p:cNvPicPr>
          <p:nvPr/>
        </p:nvPicPr>
        <p:blipFill>
          <a:blip r:embed="rId2"/>
          <a:stretch>
            <a:fillRect/>
          </a:stretch>
        </p:blipFill>
        <p:spPr>
          <a:xfrm>
            <a:off x="3942522" y="1297811"/>
            <a:ext cx="7772400" cy="3957578"/>
          </a:xfrm>
          <a:prstGeom prst="rect">
            <a:avLst/>
          </a:prstGeom>
        </p:spPr>
      </p:pic>
    </p:spTree>
    <p:extLst>
      <p:ext uri="{BB962C8B-B14F-4D97-AF65-F5344CB8AC3E}">
        <p14:creationId xmlns:p14="http://schemas.microsoft.com/office/powerpoint/2010/main" val="4015921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1486-9FDB-65B8-3BAC-ED74CF99FC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DECA74-DBB9-27F4-440F-BF4F855DD488}"/>
              </a:ext>
            </a:extLst>
          </p:cNvPr>
          <p:cNvSpPr>
            <a:spLocks noGrp="1"/>
          </p:cNvSpPr>
          <p:nvPr>
            <p:ph type="title"/>
          </p:nvPr>
        </p:nvSpPr>
        <p:spPr/>
        <p:txBody>
          <a:bodyPr>
            <a:normAutofit/>
          </a:bodyPr>
          <a:lstStyle/>
          <a:p>
            <a:r>
              <a:rPr lang="en-US" dirty="0"/>
              <a:t>Multi-modal Document Ingest</a:t>
            </a:r>
          </a:p>
        </p:txBody>
      </p:sp>
      <p:sp>
        <p:nvSpPr>
          <p:cNvPr id="6" name="Content Placeholder 5">
            <a:extLst>
              <a:ext uri="{FF2B5EF4-FFF2-40B4-BE49-F238E27FC236}">
                <a16:creationId xmlns:a16="http://schemas.microsoft.com/office/drawing/2014/main" id="{9D8951B5-9E2E-F327-BE12-82DE186565E3}"/>
              </a:ext>
            </a:extLst>
          </p:cNvPr>
          <p:cNvSpPr>
            <a:spLocks noGrp="1"/>
          </p:cNvSpPr>
          <p:nvPr>
            <p:ph idx="1"/>
          </p:nvPr>
        </p:nvSpPr>
        <p:spPr>
          <a:xfrm>
            <a:off x="229173" y="1100931"/>
            <a:ext cx="11297542" cy="1738984"/>
          </a:xfrm>
        </p:spPr>
        <p:txBody>
          <a:bodyPr numCol="2">
            <a:normAutofit/>
          </a:bodyPr>
          <a:lstStyle/>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PDFs, Word docs, Power Points, and HTML are multi-modal formats where critical information can be in non-textual form</a:t>
            </a:r>
          </a:p>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Multi-modal documents can be extracted into linearized sequence of text, images, tables, and diagrams</a:t>
            </a:r>
          </a:p>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Vision Language Models can be used to summarize visual elements within the context of the surrounding text</a:t>
            </a:r>
          </a:p>
          <a:p>
            <a:pPr>
              <a:lnSpc>
                <a:spcPct val="107000"/>
              </a:lnSpc>
              <a:buFont typeface="Arial" panose="020B0604020202020204" pitchFamily="34" charset="0"/>
              <a:buChar char="•"/>
            </a:pPr>
            <a:r>
              <a:rPr lang="en-US" sz="1600" kern="100" dirty="0">
                <a:latin typeface="Arial" panose="020B0604020202020204" pitchFamily="34" charset="0"/>
                <a:ea typeface="Aptos" panose="020B0004020202020204" pitchFamily="34" charset="0"/>
                <a:cs typeface="Arial" panose="020B0604020202020204" pitchFamily="34" charset="0"/>
              </a:rPr>
              <a:t>Multi-modal RAG query can retrieve based on text summaries, but re-summarize with respect to the query at generation time</a:t>
            </a:r>
          </a:p>
        </p:txBody>
      </p:sp>
      <p:sp>
        <p:nvSpPr>
          <p:cNvPr id="4" name="Slide Number Placeholder 3">
            <a:extLst>
              <a:ext uri="{FF2B5EF4-FFF2-40B4-BE49-F238E27FC236}">
                <a16:creationId xmlns:a16="http://schemas.microsoft.com/office/drawing/2014/main" id="{CCB64C69-8C62-C99B-E7CD-34799414D0FD}"/>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29</a:t>
            </a:fld>
            <a:endParaRPr lang="en-US"/>
          </a:p>
        </p:txBody>
      </p:sp>
      <p:sp>
        <p:nvSpPr>
          <p:cNvPr id="7" name="AutoShape 6" descr="Graph">
            <a:extLst>
              <a:ext uri="{FF2B5EF4-FFF2-40B4-BE49-F238E27FC236}">
                <a16:creationId xmlns:a16="http://schemas.microsoft.com/office/drawing/2014/main" id="{D6ECCC2E-C57B-3085-6A2A-E897D343DB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Multimodal Ingest">
            <a:extLst>
              <a:ext uri="{FF2B5EF4-FFF2-40B4-BE49-F238E27FC236}">
                <a16:creationId xmlns:a16="http://schemas.microsoft.com/office/drawing/2014/main" id="{3AA57951-A94F-040D-7569-DF16FAD7E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337" y="2970551"/>
            <a:ext cx="9756526" cy="339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78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F8A2-0A78-7885-74E3-162E92615461}"/>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8931F88C-1AF9-179E-282B-AC20667F8930}"/>
              </a:ext>
            </a:extLst>
          </p:cNvPr>
          <p:cNvSpPr>
            <a:spLocks noGrp="1" noChangeArrowheads="1"/>
          </p:cNvSpPr>
          <p:nvPr>
            <p:ph type="title"/>
          </p:nvPr>
        </p:nvSpPr>
        <p:spPr/>
        <p:txBody>
          <a:bodyPr/>
          <a:lstStyle/>
          <a:p>
            <a:pPr eaLnBrk="1" hangingPunct="1"/>
            <a:r>
              <a:rPr lang="en-US"/>
              <a:t>Why this Talk Now?</a:t>
            </a:r>
          </a:p>
        </p:txBody>
      </p:sp>
      <p:sp>
        <p:nvSpPr>
          <p:cNvPr id="6" name="Slide Number Placeholder 58">
            <a:extLst>
              <a:ext uri="{FF2B5EF4-FFF2-40B4-BE49-F238E27FC236}">
                <a16:creationId xmlns:a16="http://schemas.microsoft.com/office/drawing/2014/main" id="{4168F2A3-AD03-678C-3758-BB3FAD87559A}"/>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3</a:t>
            </a:fld>
            <a:endParaRPr lang="en-US">
              <a:solidFill>
                <a:srgbClr val="000000"/>
              </a:solidFill>
            </a:endParaRPr>
          </a:p>
        </p:txBody>
      </p:sp>
      <p:sp>
        <p:nvSpPr>
          <p:cNvPr id="5" name="Rectangle 3">
            <a:extLst>
              <a:ext uri="{FF2B5EF4-FFF2-40B4-BE49-F238E27FC236}">
                <a16:creationId xmlns:a16="http://schemas.microsoft.com/office/drawing/2014/main" id="{E51DE541-4EFD-C76C-4A26-F9CFAD80C924}"/>
              </a:ext>
            </a:extLst>
          </p:cNvPr>
          <p:cNvSpPr txBox="1">
            <a:spLocks noChangeArrowheads="1"/>
          </p:cNvSpPr>
          <p:nvPr/>
        </p:nvSpPr>
        <p:spPr bwMode="auto">
          <a:xfrm>
            <a:off x="848148" y="1369919"/>
            <a:ext cx="10495703" cy="4501321"/>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Decades of research and implementation have taught us many keys to effective human teaming</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E.g., shared goals, trust, communication, coordination</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Rapid advances in AI have made AI teammates a real option</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Solve complex problems, process more data quickly, adapt and reason, and generate real-time insights</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AI does not automatically work as a teammate – not because it’s unintelligent, but because it’s uncooperative</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Most AI today isn’t designed to reason about roles, adapt to teammates, or learn social coordination patterns. </a:t>
            </a:r>
          </a:p>
          <a:p>
            <a:pPr marL="342900" indent="-342900">
              <a:lnSpc>
                <a:spcPct val="90000"/>
              </a:lnSpc>
              <a:spcBef>
                <a:spcPct val="20000"/>
              </a:spcBef>
              <a:buFontTx/>
              <a:buChar char="•"/>
              <a:defRPr/>
            </a:pPr>
            <a:r>
              <a:rPr lang="en-US" sz="2400" b="1" kern="0">
                <a:solidFill>
                  <a:srgbClr val="000000"/>
                </a:solidFill>
                <a:latin typeface="Arial" pitchFamily="34" charset="0"/>
                <a:cs typeface="Arial" pitchFamily="34" charset="0"/>
              </a:rPr>
              <a:t>Goal: converge team science and advanced AI systems to build AI that teams</a:t>
            </a:r>
          </a:p>
        </p:txBody>
      </p:sp>
    </p:spTree>
    <p:extLst>
      <p:ext uri="{BB962C8B-B14F-4D97-AF65-F5344CB8AC3E}">
        <p14:creationId xmlns:p14="http://schemas.microsoft.com/office/powerpoint/2010/main" val="3335153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C6FB-202F-AD93-4156-9B7C6388F9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ABE24F-E882-9619-E0C1-A1392F10D68B}"/>
              </a:ext>
            </a:extLst>
          </p:cNvPr>
          <p:cNvSpPr>
            <a:spLocks noGrp="1"/>
          </p:cNvSpPr>
          <p:nvPr>
            <p:ph type="title"/>
          </p:nvPr>
        </p:nvSpPr>
        <p:spPr/>
        <p:txBody>
          <a:bodyPr>
            <a:normAutofit/>
          </a:bodyPr>
          <a:lstStyle/>
          <a:p>
            <a:r>
              <a:rPr lang="en-US" dirty="0"/>
              <a:t>Graph RAG</a:t>
            </a:r>
          </a:p>
        </p:txBody>
      </p:sp>
      <p:sp>
        <p:nvSpPr>
          <p:cNvPr id="6" name="Content Placeholder 5">
            <a:extLst>
              <a:ext uri="{FF2B5EF4-FFF2-40B4-BE49-F238E27FC236}">
                <a16:creationId xmlns:a16="http://schemas.microsoft.com/office/drawing/2014/main" id="{FE4054D4-E197-0714-F1C4-86FCF4CDD589}"/>
              </a:ext>
            </a:extLst>
          </p:cNvPr>
          <p:cNvSpPr>
            <a:spLocks noGrp="1"/>
          </p:cNvSpPr>
          <p:nvPr>
            <p:ph idx="1"/>
          </p:nvPr>
        </p:nvSpPr>
        <p:spPr>
          <a:xfrm>
            <a:off x="229172" y="1100931"/>
            <a:ext cx="6019228" cy="5188358"/>
          </a:xfrm>
        </p:spPr>
        <p:txBody>
          <a:bodyPr>
            <a:normAutofit fontScale="70000" lnSpcReduction="20000"/>
          </a:bodyPr>
          <a:lstStyle/>
          <a:p>
            <a:pPr>
              <a:lnSpc>
                <a:spcPct val="107000"/>
              </a:lnSpc>
              <a:buFont typeface="Arial" panose="020B0604020202020204" pitchFamily="34" charset="0"/>
              <a:buChar char="•"/>
            </a:pPr>
            <a:r>
              <a:rPr lang="en-US" sz="2600" kern="100">
                <a:latin typeface="Arial" panose="020B0604020202020204" pitchFamily="34" charset="0"/>
                <a:ea typeface="Aptos" panose="020B0004020202020204" pitchFamily="34" charset="0"/>
                <a:cs typeface="Arial" panose="020B0604020202020204" pitchFamily="34" charset="0"/>
              </a:rPr>
              <a:t>Lexical Graphs: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Nodes represent text chunks; edges connect chunks with overlapping vocabulary or key terms.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Captures surface-level textual relationships—useful for bridging loosely related documents.</a:t>
            </a:r>
          </a:p>
          <a:p>
            <a:pPr>
              <a:lnSpc>
                <a:spcPct val="107000"/>
              </a:lnSpc>
              <a:buFont typeface="Arial" panose="020B0604020202020204" pitchFamily="34" charset="0"/>
              <a:buChar char="•"/>
            </a:pPr>
            <a:r>
              <a:rPr lang="en-US" sz="2600" kern="100">
                <a:latin typeface="Arial" panose="020B0604020202020204" pitchFamily="34" charset="0"/>
                <a:ea typeface="Aptos" panose="020B0004020202020204" pitchFamily="34" charset="0"/>
                <a:cs typeface="Arial" panose="020B0604020202020204" pitchFamily="34" charset="0"/>
              </a:rPr>
              <a:t>Domain Graphs: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Nodes represent concepts or entities; edges encode expert-defined or data-derived relationships.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Reflects structured domain knowledge (e.g., ontology, taxonomy, workflow).</a:t>
            </a:r>
          </a:p>
          <a:p>
            <a:pPr>
              <a:lnSpc>
                <a:spcPct val="107000"/>
              </a:lnSpc>
              <a:buFont typeface="Arial" panose="020B0604020202020204" pitchFamily="34" charset="0"/>
              <a:buChar char="•"/>
            </a:pPr>
            <a:r>
              <a:rPr lang="en-US" sz="2600" kern="100">
                <a:latin typeface="Arial" panose="020B0604020202020204" pitchFamily="34" charset="0"/>
                <a:ea typeface="Aptos" panose="020B0004020202020204" pitchFamily="34" charset="0"/>
                <a:cs typeface="Arial" panose="020B0604020202020204" pitchFamily="34" charset="0"/>
              </a:rPr>
              <a:t>Hybrid Graphs: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Combine lexical proximity with structured domain edges.</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Enable both fuzzy similarity search and precise, logic-based navigation.</a:t>
            </a:r>
          </a:p>
          <a:p>
            <a:pPr>
              <a:lnSpc>
                <a:spcPct val="107000"/>
              </a:lnSpc>
              <a:buFont typeface="Arial" panose="020B0604020202020204" pitchFamily="34" charset="0"/>
              <a:buChar char="•"/>
            </a:pPr>
            <a:r>
              <a:rPr lang="en-US" sz="2600" kern="100">
                <a:latin typeface="Arial" panose="020B0604020202020204" pitchFamily="34" charset="0"/>
                <a:ea typeface="Aptos" panose="020B0004020202020204" pitchFamily="34" charset="0"/>
                <a:cs typeface="Arial" panose="020B0604020202020204" pitchFamily="34" charset="0"/>
              </a:rPr>
              <a:t>Use in Graph RAG:</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Graph traversal surfaces context-relevant nodes for prompt augmentation.</a:t>
            </a:r>
          </a:p>
          <a:p>
            <a:pPr lvl="1">
              <a:lnSpc>
                <a:spcPct val="107000"/>
              </a:lnSpc>
              <a:buFont typeface="Arial" panose="020B0604020202020204" pitchFamily="34" charset="0"/>
              <a:buChar char="•"/>
            </a:pPr>
            <a:r>
              <a:rPr lang="en-US" sz="2100" kern="100">
                <a:latin typeface="Arial" panose="020B0604020202020204" pitchFamily="34" charset="0"/>
                <a:ea typeface="Aptos" panose="020B0004020202020204" pitchFamily="34" charset="0"/>
                <a:cs typeface="Arial" panose="020B0604020202020204" pitchFamily="34" charset="0"/>
              </a:rPr>
              <a:t>Allows retrieval to follow meaningful paths—semantic, conceptual, or procedural—rather than relying on dense vector similarity alone</a:t>
            </a:r>
          </a:p>
        </p:txBody>
      </p:sp>
      <p:sp>
        <p:nvSpPr>
          <p:cNvPr id="4" name="Slide Number Placeholder 3">
            <a:extLst>
              <a:ext uri="{FF2B5EF4-FFF2-40B4-BE49-F238E27FC236}">
                <a16:creationId xmlns:a16="http://schemas.microsoft.com/office/drawing/2014/main" id="{E2AC6361-89D8-E3EE-5C26-A61F1A3E1109}"/>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30</a:t>
            </a:fld>
            <a:endParaRPr lang="en-US"/>
          </a:p>
        </p:txBody>
      </p:sp>
      <p:sp>
        <p:nvSpPr>
          <p:cNvPr id="7" name="AutoShape 6" descr="Graph">
            <a:extLst>
              <a:ext uri="{FF2B5EF4-FFF2-40B4-BE49-F238E27FC236}">
                <a16:creationId xmlns:a16="http://schemas.microsoft.com/office/drawing/2014/main" id="{29BA0247-1BCB-8998-1662-A8809B47C1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A81451C0-D6AB-4B06-2DB7-B512473093F2}"/>
              </a:ext>
            </a:extLst>
          </p:cNvPr>
          <p:cNvPicPr>
            <a:picLocks noChangeAspect="1"/>
          </p:cNvPicPr>
          <p:nvPr/>
        </p:nvPicPr>
        <p:blipFill>
          <a:blip r:embed="rId2"/>
          <a:stretch>
            <a:fillRect/>
          </a:stretch>
        </p:blipFill>
        <p:spPr>
          <a:xfrm>
            <a:off x="6500818" y="1835692"/>
            <a:ext cx="5456547" cy="2690169"/>
          </a:xfrm>
          <a:prstGeom prst="rect">
            <a:avLst/>
          </a:prstGeom>
        </p:spPr>
      </p:pic>
      <p:sp>
        <p:nvSpPr>
          <p:cNvPr id="10" name="TextBox 9">
            <a:extLst>
              <a:ext uri="{FF2B5EF4-FFF2-40B4-BE49-F238E27FC236}">
                <a16:creationId xmlns:a16="http://schemas.microsoft.com/office/drawing/2014/main" id="{79591E2D-55D5-59C9-1D54-EEFAECB583CA}"/>
              </a:ext>
            </a:extLst>
          </p:cNvPr>
          <p:cNvSpPr txBox="1"/>
          <p:nvPr/>
        </p:nvSpPr>
        <p:spPr>
          <a:xfrm>
            <a:off x="6639295" y="5356996"/>
            <a:ext cx="5462008" cy="338554"/>
          </a:xfrm>
          <a:prstGeom prst="rect">
            <a:avLst/>
          </a:prstGeom>
          <a:noFill/>
        </p:spPr>
        <p:txBody>
          <a:bodyPr wrap="none" rtlCol="0">
            <a:spAutoFit/>
          </a:bodyPr>
          <a:lstStyle/>
          <a:p>
            <a:r>
              <a:rPr lang="en-US" sz="1600" dirty="0"/>
              <a:t>Source: https://</a:t>
            </a:r>
            <a:r>
              <a:rPr lang="en-US" sz="1600"/>
              <a:t>graphrag.com</a:t>
            </a:r>
            <a:r>
              <a:rPr lang="en-US" sz="1600" dirty="0"/>
              <a:t>/concepts/intro-to-</a:t>
            </a:r>
            <a:r>
              <a:rPr lang="en-US" sz="1600"/>
              <a:t>graphrag</a:t>
            </a:r>
            <a:r>
              <a:rPr lang="en-US" sz="1600" dirty="0"/>
              <a:t>/</a:t>
            </a:r>
          </a:p>
        </p:txBody>
      </p:sp>
    </p:spTree>
    <p:extLst>
      <p:ext uri="{BB962C8B-B14F-4D97-AF65-F5344CB8AC3E}">
        <p14:creationId xmlns:p14="http://schemas.microsoft.com/office/powerpoint/2010/main" val="3794838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FF83-0C0D-9EBF-7998-B585D255D1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F86300-D48F-1A05-47E3-1EE9DD38FAF0}"/>
              </a:ext>
            </a:extLst>
          </p:cNvPr>
          <p:cNvSpPr>
            <a:spLocks noGrp="1"/>
          </p:cNvSpPr>
          <p:nvPr>
            <p:ph type="title"/>
          </p:nvPr>
        </p:nvSpPr>
        <p:spPr/>
        <p:txBody>
          <a:bodyPr>
            <a:normAutofit/>
          </a:bodyPr>
          <a:lstStyle/>
          <a:p>
            <a:r>
              <a:rPr lang="en-US" dirty="0"/>
              <a:t>AI Stack: Vector DB</a:t>
            </a:r>
          </a:p>
        </p:txBody>
      </p:sp>
      <p:sp>
        <p:nvSpPr>
          <p:cNvPr id="8" name="Content Placeholder 5">
            <a:extLst>
              <a:ext uri="{FF2B5EF4-FFF2-40B4-BE49-F238E27FC236}">
                <a16:creationId xmlns:a16="http://schemas.microsoft.com/office/drawing/2014/main" id="{F04E1AD4-1534-EB3E-BC29-A84AE57BB7A2}"/>
              </a:ext>
            </a:extLst>
          </p:cNvPr>
          <p:cNvSpPr>
            <a:spLocks noGrp="1"/>
          </p:cNvSpPr>
          <p:nvPr>
            <p:ph idx="1"/>
          </p:nvPr>
        </p:nvSpPr>
        <p:spPr>
          <a:xfrm>
            <a:off x="243399" y="1330250"/>
            <a:ext cx="7239069" cy="4780617"/>
          </a:xfrm>
        </p:spPr>
        <p:txBody>
          <a:bodyPr>
            <a:normAutofit fontScale="85000" lnSpcReduction="10000"/>
          </a:bodyPr>
          <a:lstStyle/>
          <a:p>
            <a:pPr>
              <a:buFont typeface="Arial" panose="020B0604020202020204" pitchFamily="34" charset="0"/>
              <a:buChar char="•"/>
            </a:pPr>
            <a:r>
              <a:rPr lang="en-US" dirty="0">
                <a:latin typeface="Aptos" panose="020B0004020202020204" pitchFamily="34" charset="0"/>
              </a:rPr>
              <a:t>Specialized options:</a:t>
            </a:r>
          </a:p>
          <a:p>
            <a:pPr lvl="1">
              <a:buFont typeface="Arial" panose="020B0604020202020204" pitchFamily="34" charset="0"/>
              <a:buChar char="•"/>
            </a:pPr>
            <a:r>
              <a:rPr lang="en-US" dirty="0">
                <a:latin typeface="Aptos" panose="020B0004020202020204" pitchFamily="34" charset="0"/>
              </a:rPr>
              <a:t>Designed for high-performance similarity search and ANN (approximate nearest neighbor).</a:t>
            </a:r>
          </a:p>
          <a:p>
            <a:pPr lvl="1">
              <a:buFont typeface="Arial" panose="020B0604020202020204" pitchFamily="34" charset="0"/>
              <a:buChar char="•"/>
            </a:pPr>
            <a:r>
              <a:rPr lang="en-US" dirty="0">
                <a:latin typeface="Aptos" panose="020B0004020202020204" pitchFamily="34" charset="0"/>
              </a:rPr>
              <a:t>Examples: Pinecone, </a:t>
            </a:r>
            <a:r>
              <a:rPr lang="en-US" dirty="0" err="1">
                <a:latin typeface="Aptos" panose="020B0004020202020204" pitchFamily="34" charset="0"/>
              </a:rPr>
              <a:t>Weaviate</a:t>
            </a:r>
            <a:r>
              <a:rPr lang="en-US" dirty="0">
                <a:latin typeface="Aptos" panose="020B0004020202020204" pitchFamily="34" charset="0"/>
              </a:rPr>
              <a:t>, Chroma, </a:t>
            </a:r>
            <a:r>
              <a:rPr lang="en-US" dirty="0" err="1">
                <a:latin typeface="Aptos" panose="020B0004020202020204" pitchFamily="34" charset="0"/>
              </a:rPr>
              <a:t>Faiss</a:t>
            </a:r>
            <a:r>
              <a:rPr lang="en-US" dirty="0">
                <a:latin typeface="Aptos" panose="020B0004020202020204" pitchFamily="34" charset="0"/>
              </a:rPr>
              <a:t>.</a:t>
            </a:r>
          </a:p>
          <a:p>
            <a:pPr>
              <a:buFont typeface="Arial" panose="020B0604020202020204" pitchFamily="34" charset="0"/>
              <a:buChar char="•"/>
            </a:pPr>
            <a:r>
              <a:rPr lang="en-US" dirty="0">
                <a:latin typeface="Aptos" panose="020B0004020202020204" pitchFamily="34" charset="0"/>
              </a:rPr>
              <a:t>General-purpose databases evolving:</a:t>
            </a:r>
          </a:p>
          <a:p>
            <a:pPr lvl="1">
              <a:buFont typeface="Arial" panose="020B0604020202020204" pitchFamily="34" charset="0"/>
              <a:buChar char="•"/>
            </a:pPr>
            <a:r>
              <a:rPr lang="en-US" dirty="0">
                <a:latin typeface="Aptos" panose="020B0004020202020204" pitchFamily="34" charset="0"/>
              </a:rPr>
              <a:t>Adding vector support to reduce stack complexity and leverage existing infrastructure.</a:t>
            </a:r>
          </a:p>
          <a:p>
            <a:pPr lvl="1">
              <a:buFont typeface="Arial" panose="020B0604020202020204" pitchFamily="34" charset="0"/>
              <a:buChar char="•"/>
            </a:pPr>
            <a:r>
              <a:rPr lang="en-US" dirty="0">
                <a:latin typeface="Aptos" panose="020B0004020202020204" pitchFamily="34" charset="0"/>
              </a:rPr>
              <a:t>Examples: PostgreSQL (</a:t>
            </a:r>
            <a:r>
              <a:rPr lang="en-US" dirty="0" err="1">
                <a:latin typeface="Aptos" panose="020B0004020202020204" pitchFamily="34" charset="0"/>
              </a:rPr>
              <a:t>pgvector</a:t>
            </a:r>
            <a:r>
              <a:rPr lang="en-US" dirty="0">
                <a:latin typeface="Aptos" panose="020B0004020202020204" pitchFamily="34" charset="0"/>
              </a:rPr>
              <a:t>), OpenSearch, Elasticsearch, Neo4j (with graph + embedding synergy).</a:t>
            </a:r>
          </a:p>
          <a:p>
            <a:pPr>
              <a:buFont typeface="Arial" panose="020B0604020202020204" pitchFamily="34" charset="0"/>
              <a:buChar char="•"/>
            </a:pPr>
            <a:r>
              <a:rPr lang="en-US" dirty="0">
                <a:latin typeface="Aptos" panose="020B0004020202020204" pitchFamily="34" charset="0"/>
              </a:rPr>
              <a:t>Considerations:</a:t>
            </a:r>
          </a:p>
          <a:p>
            <a:pPr lvl="1">
              <a:buFont typeface="Arial" panose="020B0604020202020204" pitchFamily="34" charset="0"/>
              <a:buChar char="•"/>
            </a:pPr>
            <a:r>
              <a:rPr lang="en-US" dirty="0">
                <a:latin typeface="Aptos" panose="020B0004020202020204" pitchFamily="34" charset="0"/>
              </a:rPr>
              <a:t>Tradeoff between optimized retrieval performance and ecosystem integration.</a:t>
            </a:r>
          </a:p>
          <a:p>
            <a:pPr lvl="1">
              <a:buFont typeface="Arial" panose="020B0604020202020204" pitchFamily="34" charset="0"/>
              <a:buChar char="•"/>
            </a:pPr>
            <a:r>
              <a:rPr lang="en-US" dirty="0">
                <a:latin typeface="Aptos" panose="020B0004020202020204" pitchFamily="34" charset="0"/>
              </a:rPr>
              <a:t>Evaluate scalability, hosting model (managed vs self-hosted), and hybrid retrieval support.</a:t>
            </a:r>
          </a:p>
          <a:p>
            <a:pPr lvl="2">
              <a:lnSpc>
                <a:spcPct val="107000"/>
              </a:lnSpc>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99C367C-0015-B0CC-B1F5-157189ECD6C2}"/>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31</a:t>
            </a:fld>
            <a:endParaRPr lang="en-US"/>
          </a:p>
        </p:txBody>
      </p:sp>
      <p:pic>
        <p:nvPicPr>
          <p:cNvPr id="2" name="Picture 1">
            <a:extLst>
              <a:ext uri="{FF2B5EF4-FFF2-40B4-BE49-F238E27FC236}">
                <a16:creationId xmlns:a16="http://schemas.microsoft.com/office/drawing/2014/main" id="{3E92EFD0-4650-E860-36FC-8CCC9234A89B}"/>
              </a:ext>
            </a:extLst>
          </p:cNvPr>
          <p:cNvPicPr>
            <a:picLocks noChangeAspect="1"/>
          </p:cNvPicPr>
          <p:nvPr/>
        </p:nvPicPr>
        <p:blipFill>
          <a:blip r:embed="rId2"/>
          <a:stretch>
            <a:fillRect/>
          </a:stretch>
        </p:blipFill>
        <p:spPr>
          <a:xfrm>
            <a:off x="9264650" y="1171188"/>
            <a:ext cx="1892300" cy="635000"/>
          </a:xfrm>
          <a:prstGeom prst="rect">
            <a:avLst/>
          </a:prstGeom>
        </p:spPr>
      </p:pic>
      <p:pic>
        <p:nvPicPr>
          <p:cNvPr id="5" name="Picture 4">
            <a:extLst>
              <a:ext uri="{FF2B5EF4-FFF2-40B4-BE49-F238E27FC236}">
                <a16:creationId xmlns:a16="http://schemas.microsoft.com/office/drawing/2014/main" id="{E6FC1A39-F1AE-1053-54C7-FD21A0241484}"/>
              </a:ext>
            </a:extLst>
          </p:cNvPr>
          <p:cNvPicPr>
            <a:picLocks noChangeAspect="1"/>
          </p:cNvPicPr>
          <p:nvPr/>
        </p:nvPicPr>
        <p:blipFill>
          <a:blip r:embed="rId3"/>
          <a:stretch>
            <a:fillRect/>
          </a:stretch>
        </p:blipFill>
        <p:spPr>
          <a:xfrm>
            <a:off x="7277100" y="1856368"/>
            <a:ext cx="2933700" cy="660400"/>
          </a:xfrm>
          <a:prstGeom prst="rect">
            <a:avLst/>
          </a:prstGeom>
        </p:spPr>
      </p:pic>
      <p:pic>
        <p:nvPicPr>
          <p:cNvPr id="6" name="Picture 5">
            <a:extLst>
              <a:ext uri="{FF2B5EF4-FFF2-40B4-BE49-F238E27FC236}">
                <a16:creationId xmlns:a16="http://schemas.microsoft.com/office/drawing/2014/main" id="{38EF9573-A93E-4DD4-B240-409F49A0E0D4}"/>
              </a:ext>
            </a:extLst>
          </p:cNvPr>
          <p:cNvPicPr>
            <a:picLocks noChangeAspect="1"/>
          </p:cNvPicPr>
          <p:nvPr/>
        </p:nvPicPr>
        <p:blipFill>
          <a:blip r:embed="rId4"/>
          <a:stretch>
            <a:fillRect/>
          </a:stretch>
        </p:blipFill>
        <p:spPr>
          <a:xfrm>
            <a:off x="9591047" y="2455436"/>
            <a:ext cx="2357554" cy="663608"/>
          </a:xfrm>
          <a:prstGeom prst="rect">
            <a:avLst/>
          </a:prstGeom>
        </p:spPr>
      </p:pic>
      <p:pic>
        <p:nvPicPr>
          <p:cNvPr id="7" name="Picture 6">
            <a:extLst>
              <a:ext uri="{FF2B5EF4-FFF2-40B4-BE49-F238E27FC236}">
                <a16:creationId xmlns:a16="http://schemas.microsoft.com/office/drawing/2014/main" id="{5210457E-A008-5AC7-DED1-8676D8A75636}"/>
              </a:ext>
            </a:extLst>
          </p:cNvPr>
          <p:cNvPicPr>
            <a:picLocks noChangeAspect="1"/>
          </p:cNvPicPr>
          <p:nvPr/>
        </p:nvPicPr>
        <p:blipFill>
          <a:blip r:embed="rId5"/>
          <a:stretch>
            <a:fillRect/>
          </a:stretch>
        </p:blipFill>
        <p:spPr>
          <a:xfrm>
            <a:off x="7813213" y="3325966"/>
            <a:ext cx="672864" cy="694047"/>
          </a:xfrm>
          <a:prstGeom prst="rect">
            <a:avLst/>
          </a:prstGeom>
        </p:spPr>
      </p:pic>
      <p:sp>
        <p:nvSpPr>
          <p:cNvPr id="11" name="TextBox 10">
            <a:extLst>
              <a:ext uri="{FF2B5EF4-FFF2-40B4-BE49-F238E27FC236}">
                <a16:creationId xmlns:a16="http://schemas.microsoft.com/office/drawing/2014/main" id="{AE60206D-2C10-A085-557C-43EE6791AD81}"/>
              </a:ext>
            </a:extLst>
          </p:cNvPr>
          <p:cNvSpPr txBox="1"/>
          <p:nvPr/>
        </p:nvSpPr>
        <p:spPr>
          <a:xfrm>
            <a:off x="8486077" y="3414349"/>
            <a:ext cx="1815539" cy="707886"/>
          </a:xfrm>
          <a:prstGeom prst="rect">
            <a:avLst/>
          </a:prstGeom>
          <a:noFill/>
        </p:spPr>
        <p:txBody>
          <a:bodyPr wrap="square" rtlCol="0">
            <a:spAutoFit/>
          </a:bodyPr>
          <a:lstStyle/>
          <a:p>
            <a:r>
              <a:rPr lang="en-US" sz="2000" b="1" dirty="0"/>
              <a:t>PostgreSQL</a:t>
            </a:r>
          </a:p>
          <a:p>
            <a:endParaRPr lang="en-US" sz="2000" dirty="0"/>
          </a:p>
        </p:txBody>
      </p:sp>
      <p:pic>
        <p:nvPicPr>
          <p:cNvPr id="12" name="Picture 11">
            <a:extLst>
              <a:ext uri="{FF2B5EF4-FFF2-40B4-BE49-F238E27FC236}">
                <a16:creationId xmlns:a16="http://schemas.microsoft.com/office/drawing/2014/main" id="{F796BBD8-E889-D323-C75E-7A24E32AE05E}"/>
              </a:ext>
            </a:extLst>
          </p:cNvPr>
          <p:cNvPicPr>
            <a:picLocks noChangeAspect="1"/>
          </p:cNvPicPr>
          <p:nvPr/>
        </p:nvPicPr>
        <p:blipFill>
          <a:blip r:embed="rId6"/>
          <a:stretch>
            <a:fillRect/>
          </a:stretch>
        </p:blipFill>
        <p:spPr>
          <a:xfrm>
            <a:off x="9762541" y="4016625"/>
            <a:ext cx="1727200" cy="685800"/>
          </a:xfrm>
          <a:prstGeom prst="rect">
            <a:avLst/>
          </a:prstGeom>
        </p:spPr>
      </p:pic>
      <p:pic>
        <p:nvPicPr>
          <p:cNvPr id="13" name="Picture 12">
            <a:extLst>
              <a:ext uri="{FF2B5EF4-FFF2-40B4-BE49-F238E27FC236}">
                <a16:creationId xmlns:a16="http://schemas.microsoft.com/office/drawing/2014/main" id="{96487889-3AAC-B261-5C19-15AB0196B730}"/>
              </a:ext>
            </a:extLst>
          </p:cNvPr>
          <p:cNvPicPr>
            <a:picLocks noChangeAspect="1"/>
          </p:cNvPicPr>
          <p:nvPr/>
        </p:nvPicPr>
        <p:blipFill>
          <a:blip r:embed="rId7"/>
          <a:stretch>
            <a:fillRect/>
          </a:stretch>
        </p:blipFill>
        <p:spPr>
          <a:xfrm>
            <a:off x="7983034" y="4702425"/>
            <a:ext cx="1727200" cy="749300"/>
          </a:xfrm>
          <a:prstGeom prst="rect">
            <a:avLst/>
          </a:prstGeom>
        </p:spPr>
      </p:pic>
    </p:spTree>
    <p:extLst>
      <p:ext uri="{BB962C8B-B14F-4D97-AF65-F5344CB8AC3E}">
        <p14:creationId xmlns:p14="http://schemas.microsoft.com/office/powerpoint/2010/main" val="2947565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043A6-6D97-0E79-3172-65F66A47D7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3E9E93-F777-DC11-86FD-DF22FE9384AC}"/>
              </a:ext>
            </a:extLst>
          </p:cNvPr>
          <p:cNvSpPr>
            <a:spLocks noGrp="1"/>
          </p:cNvSpPr>
          <p:nvPr>
            <p:ph type="title"/>
          </p:nvPr>
        </p:nvSpPr>
        <p:spPr/>
        <p:txBody>
          <a:bodyPr>
            <a:normAutofit/>
          </a:bodyPr>
          <a:lstStyle/>
          <a:p>
            <a:r>
              <a:rPr lang="en-US" dirty="0"/>
              <a:t>AI Stack: RAG Libraries</a:t>
            </a:r>
          </a:p>
        </p:txBody>
      </p:sp>
      <p:sp>
        <p:nvSpPr>
          <p:cNvPr id="8" name="Content Placeholder 5">
            <a:extLst>
              <a:ext uri="{FF2B5EF4-FFF2-40B4-BE49-F238E27FC236}">
                <a16:creationId xmlns:a16="http://schemas.microsoft.com/office/drawing/2014/main" id="{310E46E9-3243-1C96-BA17-E908E70C5AAC}"/>
              </a:ext>
            </a:extLst>
          </p:cNvPr>
          <p:cNvSpPr>
            <a:spLocks noGrp="1"/>
          </p:cNvSpPr>
          <p:nvPr>
            <p:ph idx="1"/>
          </p:nvPr>
        </p:nvSpPr>
        <p:spPr>
          <a:xfrm>
            <a:off x="243399" y="1330250"/>
            <a:ext cx="7239069" cy="4780617"/>
          </a:xfrm>
        </p:spPr>
        <p:txBody>
          <a:bodyPr>
            <a:normAutofit fontScale="92500" lnSpcReduction="10000"/>
          </a:bodyPr>
          <a:lstStyle/>
          <a:p>
            <a:pPr>
              <a:buFont typeface="Arial" panose="020B0604020202020204" pitchFamily="34" charset="0"/>
              <a:buChar char="•"/>
            </a:pPr>
            <a:r>
              <a:rPr lang="en-US" dirty="0">
                <a:latin typeface="Aptos" panose="020B0004020202020204" pitchFamily="34" charset="0"/>
              </a:rPr>
              <a:t>Simplify retrieval-augmented generation pipelines: chunking, indexing, retrieval, prompt construction.</a:t>
            </a:r>
          </a:p>
          <a:p>
            <a:pPr>
              <a:buFont typeface="Arial" panose="020B0604020202020204" pitchFamily="34" charset="0"/>
              <a:buChar char="•"/>
            </a:pPr>
            <a:r>
              <a:rPr lang="en-US" dirty="0">
                <a:latin typeface="Aptos" panose="020B0004020202020204" pitchFamily="34" charset="0"/>
              </a:rPr>
              <a:t>Examples:</a:t>
            </a:r>
          </a:p>
          <a:p>
            <a:pPr lvl="1">
              <a:buFont typeface="Arial" panose="020B0604020202020204" pitchFamily="34" charset="0"/>
              <a:buChar char="•"/>
            </a:pPr>
            <a:r>
              <a:rPr lang="en-US" dirty="0" err="1">
                <a:latin typeface="Aptos" panose="020B0004020202020204" pitchFamily="34" charset="0"/>
              </a:rPr>
              <a:t>LangChain</a:t>
            </a:r>
            <a:r>
              <a:rPr lang="en-US" dirty="0">
                <a:latin typeface="Aptos" panose="020B0004020202020204" pitchFamily="34" charset="0"/>
              </a:rPr>
              <a:t>, </a:t>
            </a:r>
            <a:r>
              <a:rPr lang="en-US" dirty="0" err="1">
                <a:latin typeface="Aptos" panose="020B0004020202020204" pitchFamily="34" charset="0"/>
              </a:rPr>
              <a:t>LlamaIndex</a:t>
            </a:r>
            <a:r>
              <a:rPr lang="en-US" dirty="0">
                <a:latin typeface="Aptos" panose="020B0004020202020204" pitchFamily="34" charset="0"/>
              </a:rPr>
              <a:t>, Haystack.</a:t>
            </a:r>
          </a:p>
          <a:p>
            <a:pPr>
              <a:buFont typeface="Arial" panose="020B0604020202020204" pitchFamily="34" charset="0"/>
              <a:buChar char="•"/>
            </a:pPr>
            <a:r>
              <a:rPr lang="en-US" dirty="0">
                <a:latin typeface="Aptos" panose="020B0004020202020204" pitchFamily="34" charset="0"/>
              </a:rPr>
              <a:t>Trend:</a:t>
            </a:r>
          </a:p>
          <a:p>
            <a:pPr lvl="1">
              <a:buFont typeface="Arial" panose="020B0604020202020204" pitchFamily="34" charset="0"/>
              <a:buChar char="•"/>
            </a:pPr>
            <a:r>
              <a:rPr lang="en-US" dirty="0">
                <a:latin typeface="Aptos" panose="020B0004020202020204" pitchFamily="34" charset="0"/>
              </a:rPr>
              <a:t>Increasing overlap with agent orchestration and tool use.</a:t>
            </a:r>
          </a:p>
          <a:p>
            <a:pPr>
              <a:buFont typeface="Arial" panose="020B0604020202020204" pitchFamily="34" charset="0"/>
              <a:buChar char="•"/>
            </a:pPr>
            <a:r>
              <a:rPr lang="en-US" dirty="0">
                <a:latin typeface="Aptos" panose="020B0004020202020204" pitchFamily="34" charset="0"/>
              </a:rPr>
              <a:t>Considerations:</a:t>
            </a:r>
          </a:p>
          <a:p>
            <a:pPr lvl="1">
              <a:buFont typeface="Arial" panose="020B0604020202020204" pitchFamily="34" charset="0"/>
              <a:buChar char="•"/>
            </a:pPr>
            <a:r>
              <a:rPr lang="en-US" dirty="0">
                <a:latin typeface="Aptos" panose="020B0004020202020204" pitchFamily="34" charset="0"/>
              </a:rPr>
              <a:t>Abstracts complexity but may constrain flexibility.</a:t>
            </a:r>
          </a:p>
          <a:p>
            <a:pPr lvl="1">
              <a:buFont typeface="Arial" panose="020B0604020202020204" pitchFamily="34" charset="0"/>
              <a:buChar char="•"/>
            </a:pPr>
            <a:r>
              <a:rPr lang="en-US" dirty="0">
                <a:latin typeface="Aptos" panose="020B0004020202020204" pitchFamily="34" charset="0"/>
              </a:rPr>
              <a:t>Pay attention to how libraries manage prompt formatting, caching, observability.</a:t>
            </a:r>
          </a:p>
          <a:p>
            <a:pPr lvl="2">
              <a:lnSpc>
                <a:spcPct val="107000"/>
              </a:lnSpc>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DDB0D7E-02ED-07D4-6818-A9437AABDADE}"/>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32</a:t>
            </a:fld>
            <a:endParaRPr lang="en-US"/>
          </a:p>
        </p:txBody>
      </p:sp>
      <p:pic>
        <p:nvPicPr>
          <p:cNvPr id="2" name="Picture 1">
            <a:extLst>
              <a:ext uri="{FF2B5EF4-FFF2-40B4-BE49-F238E27FC236}">
                <a16:creationId xmlns:a16="http://schemas.microsoft.com/office/drawing/2014/main" id="{83F7DF73-5866-5ECB-A67D-D148DFB479F6}"/>
              </a:ext>
            </a:extLst>
          </p:cNvPr>
          <p:cNvPicPr>
            <a:picLocks noChangeAspect="1"/>
          </p:cNvPicPr>
          <p:nvPr/>
        </p:nvPicPr>
        <p:blipFill>
          <a:blip r:embed="rId2"/>
          <a:stretch>
            <a:fillRect/>
          </a:stretch>
        </p:blipFill>
        <p:spPr>
          <a:xfrm>
            <a:off x="7622478" y="1403248"/>
            <a:ext cx="2946400" cy="698500"/>
          </a:xfrm>
          <a:prstGeom prst="rect">
            <a:avLst/>
          </a:prstGeom>
        </p:spPr>
      </p:pic>
      <p:pic>
        <p:nvPicPr>
          <p:cNvPr id="5" name="Picture 4">
            <a:extLst>
              <a:ext uri="{FF2B5EF4-FFF2-40B4-BE49-F238E27FC236}">
                <a16:creationId xmlns:a16="http://schemas.microsoft.com/office/drawing/2014/main" id="{8F784C9F-252B-72B9-957E-81B52BACD274}"/>
              </a:ext>
            </a:extLst>
          </p:cNvPr>
          <p:cNvPicPr>
            <a:picLocks noChangeAspect="1"/>
          </p:cNvPicPr>
          <p:nvPr/>
        </p:nvPicPr>
        <p:blipFill>
          <a:blip r:embed="rId3"/>
          <a:stretch>
            <a:fillRect/>
          </a:stretch>
        </p:blipFill>
        <p:spPr>
          <a:xfrm>
            <a:off x="9121078" y="3137468"/>
            <a:ext cx="2895600" cy="635000"/>
          </a:xfrm>
          <a:prstGeom prst="rect">
            <a:avLst/>
          </a:prstGeom>
        </p:spPr>
      </p:pic>
      <p:pic>
        <p:nvPicPr>
          <p:cNvPr id="6" name="Picture 5">
            <a:extLst>
              <a:ext uri="{FF2B5EF4-FFF2-40B4-BE49-F238E27FC236}">
                <a16:creationId xmlns:a16="http://schemas.microsoft.com/office/drawing/2014/main" id="{C7C7E249-3510-CB39-71FD-FE88C8FC4377}"/>
              </a:ext>
            </a:extLst>
          </p:cNvPr>
          <p:cNvPicPr>
            <a:picLocks noChangeAspect="1"/>
          </p:cNvPicPr>
          <p:nvPr/>
        </p:nvPicPr>
        <p:blipFill>
          <a:blip r:embed="rId4"/>
          <a:stretch>
            <a:fillRect/>
          </a:stretch>
        </p:blipFill>
        <p:spPr>
          <a:xfrm>
            <a:off x="8076271" y="4808188"/>
            <a:ext cx="2324100" cy="749300"/>
          </a:xfrm>
          <a:prstGeom prst="rect">
            <a:avLst/>
          </a:prstGeom>
        </p:spPr>
      </p:pic>
    </p:spTree>
    <p:extLst>
      <p:ext uri="{BB962C8B-B14F-4D97-AF65-F5344CB8AC3E}">
        <p14:creationId xmlns:p14="http://schemas.microsoft.com/office/powerpoint/2010/main" val="3529977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375F-AC43-3CE3-A514-57A64FC15F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9D065E-E417-77A3-55CB-F431F3C86C69}"/>
              </a:ext>
            </a:extLst>
          </p:cNvPr>
          <p:cNvSpPr>
            <a:spLocks noGrp="1"/>
          </p:cNvSpPr>
          <p:nvPr>
            <p:ph type="title"/>
          </p:nvPr>
        </p:nvSpPr>
        <p:spPr/>
        <p:txBody>
          <a:bodyPr>
            <a:normAutofit/>
          </a:bodyPr>
          <a:lstStyle/>
          <a:p>
            <a:r>
              <a:rPr lang="en-US"/>
              <a:t>HAI Requirements: Learn</a:t>
            </a:r>
          </a:p>
        </p:txBody>
      </p:sp>
      <p:sp>
        <p:nvSpPr>
          <p:cNvPr id="6" name="Content Placeholder 5">
            <a:extLst>
              <a:ext uri="{FF2B5EF4-FFF2-40B4-BE49-F238E27FC236}">
                <a16:creationId xmlns:a16="http://schemas.microsoft.com/office/drawing/2014/main" id="{9BD6730A-B740-F9A9-5380-21B3B5614EE0}"/>
              </a:ext>
            </a:extLst>
          </p:cNvPr>
          <p:cNvSpPr>
            <a:spLocks noGrp="1"/>
          </p:cNvSpPr>
          <p:nvPr>
            <p:ph idx="1"/>
          </p:nvPr>
        </p:nvSpPr>
        <p:spPr>
          <a:xfrm>
            <a:off x="146043" y="956441"/>
            <a:ext cx="8230701" cy="5433849"/>
          </a:xfrm>
        </p:spPr>
        <p:txBody>
          <a:bodyPr>
            <a:normAutofit fontScale="92500" lnSpcReduction="20000"/>
          </a:bodyPr>
          <a:lstStyle/>
          <a:p>
            <a:pPr marL="0" indent="0">
              <a:buNone/>
            </a:pPr>
            <a:r>
              <a:rPr lang="en-US" sz="2000">
                <a:latin typeface="Arial" panose="020B0604020202020204" pitchFamily="34" charset="0"/>
                <a:cs typeface="Arial" panose="020B0604020202020204" pitchFamily="34" charset="0"/>
              </a:rPr>
              <a:t>Effective human-AI teaming requires the ability to learn from experience, adapt to evolving conditions, and maintain awareness of team knowledge distribution</a:t>
            </a:r>
          </a:p>
          <a:p>
            <a:pPr>
              <a:buFont typeface="Arial" panose="020B0604020202020204" pitchFamily="34" charset="0"/>
              <a:buChar char="•"/>
            </a:pPr>
            <a:r>
              <a:rPr lang="en-US" sz="2000">
                <a:latin typeface="Arial" panose="020B0604020202020204" pitchFamily="34" charset="0"/>
                <a:cs typeface="Arial" panose="020B0604020202020204" pitchFamily="34" charset="0"/>
              </a:rPr>
              <a:t>Short-Term Memory</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Maintain context across a current interaction or task thread</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Track immediate goals, decisions, and references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Enable coherent multi-turn exchanges and follow-through</a:t>
            </a:r>
          </a:p>
          <a:p>
            <a:pPr>
              <a:buFont typeface="Arial" panose="020B0604020202020204" pitchFamily="34" charset="0"/>
              <a:buChar char="•"/>
            </a:pPr>
            <a:r>
              <a:rPr lang="en-US" sz="2000">
                <a:latin typeface="Arial" panose="020B0604020202020204" pitchFamily="34" charset="0"/>
                <a:cs typeface="Arial" panose="020B0604020202020204" pitchFamily="34" charset="0"/>
              </a:rPr>
              <a:t>Long-Term Memory</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Retain relevant past interactions, outcomes, and decisions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Generalize patterns to inform future behavior and recommendations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Support personalization by adapting to user/team preferences over time</a:t>
            </a:r>
          </a:p>
          <a:p>
            <a:pPr>
              <a:buFont typeface="Arial" panose="020B0604020202020204" pitchFamily="34" charset="0"/>
              <a:buChar char="•"/>
            </a:pPr>
            <a:r>
              <a:rPr lang="en-US" sz="2000">
                <a:latin typeface="Arial" panose="020B0604020202020204" pitchFamily="34" charset="0"/>
                <a:cs typeface="Arial" panose="020B0604020202020204" pitchFamily="34" charset="0"/>
              </a:rPr>
              <a:t>Transactive Memory System (TMS)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Track who knows what across the team—both human and AI roles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Identify and update responsibility assignments (e.g., who owns task X)</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Route questions and tasks to the right teammate (human or AI)</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Adapt to dynamic team structures (e.g., onboarding, departures)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Maintain awareness of shifting roles, cross-training, or evolving expertise</a:t>
            </a:r>
          </a:p>
          <a:p>
            <a:pPr>
              <a:buFont typeface="Arial" panose="020B0604020202020204" pitchFamily="34" charset="0"/>
              <a:buChar char="•"/>
            </a:pPr>
            <a:r>
              <a:rPr lang="en-US" sz="2000">
                <a:latin typeface="Arial" panose="020B0604020202020204" pitchFamily="34" charset="0"/>
                <a:cs typeface="Arial" panose="020B0604020202020204" pitchFamily="34" charset="0"/>
              </a:rPr>
              <a:t>Continuous Learning &amp; Adaptation</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Incorporate user feedback (explicit and implicit)</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Adjust behavior based on task outcomes and social cues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Identify and fill knowledge gaps</a:t>
            </a:r>
          </a:p>
          <a:p>
            <a:pPr lvl="1">
              <a:buFont typeface="Arial" panose="020B0604020202020204" pitchFamily="34" charset="0"/>
              <a:buChar char="•"/>
            </a:pPr>
            <a:r>
              <a:rPr lang="en-US" sz="1600">
                <a:latin typeface="Arial" panose="020B0604020202020204" pitchFamily="34" charset="0"/>
                <a:cs typeface="Arial" panose="020B0604020202020204" pitchFamily="34" charset="0"/>
              </a:rPr>
              <a:t>Refine models of team norms, preferences, and communication styles</a:t>
            </a:r>
          </a:p>
          <a:p>
            <a:pPr lvl="1"/>
            <a:endParaRPr lang="en-US" sz="1600"/>
          </a:p>
        </p:txBody>
      </p:sp>
      <p:sp>
        <p:nvSpPr>
          <p:cNvPr id="4" name="Slide Number Placeholder 3">
            <a:extLst>
              <a:ext uri="{FF2B5EF4-FFF2-40B4-BE49-F238E27FC236}">
                <a16:creationId xmlns:a16="http://schemas.microsoft.com/office/drawing/2014/main" id="{8B81A098-397A-2118-3CB7-6A0E149B8B4D}"/>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33</a:t>
            </a:fld>
            <a:endParaRPr lang="en-US"/>
          </a:p>
        </p:txBody>
      </p:sp>
      <p:pic>
        <p:nvPicPr>
          <p:cNvPr id="2" name="Picture 1">
            <a:extLst>
              <a:ext uri="{FF2B5EF4-FFF2-40B4-BE49-F238E27FC236}">
                <a16:creationId xmlns:a16="http://schemas.microsoft.com/office/drawing/2014/main" id="{A10F0173-3F5A-E9EC-1CDF-9C49985B3CE6}"/>
              </a:ext>
            </a:extLst>
          </p:cNvPr>
          <p:cNvPicPr>
            <a:picLocks noChangeAspect="1"/>
          </p:cNvPicPr>
          <p:nvPr/>
        </p:nvPicPr>
        <p:blipFill>
          <a:blip r:embed="rId2"/>
          <a:stretch>
            <a:fillRect/>
          </a:stretch>
        </p:blipFill>
        <p:spPr>
          <a:xfrm>
            <a:off x="7612591" y="1723911"/>
            <a:ext cx="4102331" cy="4102331"/>
          </a:xfrm>
          <a:prstGeom prst="rect">
            <a:avLst/>
          </a:prstGeom>
        </p:spPr>
      </p:pic>
    </p:spTree>
    <p:extLst>
      <p:ext uri="{BB962C8B-B14F-4D97-AF65-F5344CB8AC3E}">
        <p14:creationId xmlns:p14="http://schemas.microsoft.com/office/powerpoint/2010/main" val="45813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59142-5822-8B11-CEE5-878BA3A8B0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291346-1B3A-B3D4-B827-79F615AD24A1}"/>
              </a:ext>
            </a:extLst>
          </p:cNvPr>
          <p:cNvSpPr>
            <a:spLocks noGrp="1"/>
          </p:cNvSpPr>
          <p:nvPr>
            <p:ph type="title"/>
          </p:nvPr>
        </p:nvSpPr>
        <p:spPr/>
        <p:txBody>
          <a:bodyPr>
            <a:normAutofit/>
          </a:bodyPr>
          <a:lstStyle/>
          <a:p>
            <a:r>
              <a:rPr lang="en-US"/>
              <a:t>Agent Memory</a:t>
            </a:r>
          </a:p>
        </p:txBody>
      </p:sp>
      <p:sp>
        <p:nvSpPr>
          <p:cNvPr id="4" name="Slide Number Placeholder 3">
            <a:extLst>
              <a:ext uri="{FF2B5EF4-FFF2-40B4-BE49-F238E27FC236}">
                <a16:creationId xmlns:a16="http://schemas.microsoft.com/office/drawing/2014/main" id="{5D246000-DD4E-CBD6-A7C3-468B2A5DF3D1}"/>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34</a:t>
            </a:fld>
            <a:endParaRPr lang="en-US"/>
          </a:p>
        </p:txBody>
      </p:sp>
      <p:pic>
        <p:nvPicPr>
          <p:cNvPr id="1028" name="Picture 4">
            <a:extLst>
              <a:ext uri="{FF2B5EF4-FFF2-40B4-BE49-F238E27FC236}">
                <a16:creationId xmlns:a16="http://schemas.microsoft.com/office/drawing/2014/main" id="{8B703679-F499-9B6F-5F36-92B4B2F99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529" y="1588653"/>
            <a:ext cx="6647759" cy="393071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a:extLst>
              <a:ext uri="{FF2B5EF4-FFF2-40B4-BE49-F238E27FC236}">
                <a16:creationId xmlns:a16="http://schemas.microsoft.com/office/drawing/2014/main" id="{53BC93C2-64AE-0998-EF0F-73867A49B306}"/>
              </a:ext>
            </a:extLst>
          </p:cNvPr>
          <p:cNvSpPr>
            <a:spLocks noGrp="1"/>
          </p:cNvSpPr>
          <p:nvPr>
            <p:ph idx="1"/>
          </p:nvPr>
        </p:nvSpPr>
        <p:spPr>
          <a:xfrm>
            <a:off x="118334" y="927064"/>
            <a:ext cx="4970742" cy="5567689"/>
          </a:xfrm>
        </p:spPr>
        <p:txBody>
          <a:bodyPr>
            <a:normAutofit fontScale="85000" lnSpcReduction="20000"/>
          </a:bodyPr>
          <a:lstStyle/>
          <a:p>
            <a:pPr marL="456565" indent="-456565">
              <a:buFont typeface="Arial" charset="2"/>
              <a:buChar char="•"/>
            </a:pPr>
            <a:r>
              <a:rPr lang="en-US" sz="2400" dirty="0">
                <a:latin typeface="Arial"/>
                <a:cs typeface="Arial"/>
              </a:rPr>
              <a:t>Memory Architecture</a:t>
            </a:r>
            <a:endParaRPr lang="en-US" sz="2400" dirty="0">
              <a:latin typeface="Arial" panose="020B0604020202020204" pitchFamily="34" charset="0"/>
              <a:cs typeface="Arial" panose="020B0604020202020204" pitchFamily="34" charset="0"/>
            </a:endParaRPr>
          </a:p>
          <a:p>
            <a:pPr marL="989965" lvl="1" indent="-380365">
              <a:buFont typeface="Arial" charset="2"/>
              <a:buChar char="•"/>
            </a:pPr>
            <a:r>
              <a:rPr lang="en-US" sz="2000" dirty="0">
                <a:latin typeface="Arial"/>
                <a:cs typeface="Arial"/>
              </a:rPr>
              <a:t>Episodic memory captures discrete past experiences</a:t>
            </a:r>
          </a:p>
          <a:p>
            <a:pPr marL="989965" lvl="1" indent="-380365">
              <a:buFont typeface="Arial" charset="2"/>
              <a:buChar char="•"/>
            </a:pPr>
            <a:r>
              <a:rPr lang="en-US" sz="2000" dirty="0">
                <a:latin typeface="Arial"/>
                <a:cs typeface="Arial"/>
              </a:rPr>
              <a:t>Semantic memory stores distilled, generalizable knowledge</a:t>
            </a:r>
          </a:p>
          <a:p>
            <a:pPr marL="456565" indent="-456565">
              <a:buFont typeface="Arial" charset="2"/>
              <a:buChar char="•"/>
            </a:pPr>
            <a:r>
              <a:rPr lang="en-US" sz="2400" dirty="0">
                <a:latin typeface="Arial"/>
                <a:cs typeface="Arial"/>
              </a:rPr>
              <a:t>Memory Distillation</a:t>
            </a:r>
          </a:p>
          <a:p>
            <a:pPr marL="989965" lvl="1" indent="-380365">
              <a:buFont typeface="Arial" charset="2"/>
              <a:buChar char="•"/>
            </a:pPr>
            <a:r>
              <a:rPr lang="en-US" sz="2000" dirty="0">
                <a:latin typeface="Arial"/>
                <a:cs typeface="Arial"/>
              </a:rPr>
              <a:t>Agents convert episodic memories into semantic knowledge through:</a:t>
            </a:r>
          </a:p>
          <a:p>
            <a:pPr marL="1523365" lvl="2" indent="-304165">
              <a:buFont typeface="Arial" charset="2"/>
              <a:buChar char="•"/>
            </a:pPr>
            <a:r>
              <a:rPr lang="en-US" sz="1600" dirty="0">
                <a:latin typeface="Arial"/>
                <a:cs typeface="Arial"/>
              </a:rPr>
              <a:t>Pattern recognition across tasks</a:t>
            </a:r>
          </a:p>
          <a:p>
            <a:pPr marL="1523365" lvl="2" indent="-304165">
              <a:buFont typeface="Arial" charset="2"/>
              <a:buChar char="•"/>
            </a:pPr>
            <a:r>
              <a:rPr lang="en-US" sz="1600" dirty="0">
                <a:latin typeface="Arial"/>
                <a:cs typeface="Arial"/>
              </a:rPr>
              <a:t>Outcome-based evaluation</a:t>
            </a:r>
          </a:p>
          <a:p>
            <a:pPr marL="1523365" lvl="2" indent="-304165">
              <a:buFont typeface="Arial" charset="2"/>
              <a:buChar char="•"/>
            </a:pPr>
            <a:r>
              <a:rPr lang="en-US" sz="1600" dirty="0">
                <a:latin typeface="Arial"/>
                <a:cs typeface="Arial"/>
              </a:rPr>
              <a:t>Abstraction of reusable knowledge</a:t>
            </a:r>
          </a:p>
          <a:p>
            <a:pPr marL="989965" lvl="1" indent="-380365">
              <a:buFont typeface="Arial" charset="2"/>
              <a:buChar char="•"/>
            </a:pPr>
            <a:r>
              <a:rPr lang="en-US" sz="2000" dirty="0">
                <a:latin typeface="Arial"/>
                <a:cs typeface="Arial"/>
              </a:rPr>
              <a:t>This process is key for long-term learning and reducing redundant reasoning</a:t>
            </a:r>
          </a:p>
          <a:p>
            <a:pPr marL="456565" indent="-456565">
              <a:buFont typeface="Arial" charset="2"/>
              <a:buChar char="•"/>
            </a:pPr>
            <a:r>
              <a:rPr lang="en-US" sz="2400" dirty="0">
                <a:latin typeface="Arial"/>
                <a:cs typeface="Arial"/>
              </a:rPr>
              <a:t>Why it matters for HAI teams</a:t>
            </a:r>
          </a:p>
          <a:p>
            <a:pPr marL="989965" lvl="1" indent="-380365">
              <a:buFont typeface="Arial" charset="2"/>
              <a:buChar char="•"/>
            </a:pPr>
            <a:r>
              <a:rPr lang="en-US" sz="2000" dirty="0">
                <a:latin typeface="Arial"/>
                <a:cs typeface="Arial"/>
              </a:rPr>
              <a:t>Builds agent understanding of domain norms, workflows, and best practices</a:t>
            </a:r>
          </a:p>
          <a:p>
            <a:pPr marL="989965" lvl="1" indent="-380365">
              <a:buFont typeface="Arial" charset="2"/>
              <a:buChar char="•"/>
            </a:pPr>
            <a:r>
              <a:rPr lang="en-US" sz="2000" dirty="0">
                <a:latin typeface="Arial"/>
                <a:cs typeface="Arial"/>
              </a:rPr>
              <a:t>Enables agents to explain, justify, or revise behavior based on history</a:t>
            </a:r>
          </a:p>
          <a:p>
            <a:pPr marL="989965" lvl="1" indent="-380365">
              <a:buFont typeface="Arial" charset="2"/>
              <a:buChar char="•"/>
            </a:pPr>
            <a:r>
              <a:rPr lang="en-US" sz="2000" dirty="0">
                <a:latin typeface="Arial"/>
                <a:cs typeface="Arial"/>
              </a:rPr>
              <a:t>Supports lifelong learning, contextual reasoning, and shared team memory</a:t>
            </a:r>
          </a:p>
          <a:p>
            <a:pPr marL="989965" lvl="1" indent="-380365">
              <a:buFont typeface="Arial" charset="2"/>
              <a:buChar char="•"/>
            </a:pPr>
            <a:endParaRPr lang="en-US" sz="2000" dirty="0">
              <a:latin typeface="Arial"/>
              <a:cs typeface="Arial"/>
            </a:endParaRPr>
          </a:p>
          <a:p>
            <a:pPr marL="456565" indent="-456565">
              <a:buFont typeface="Arial" panose="020B0604020202020204" pitchFamily="34" charset="0"/>
              <a:buChar char="•"/>
            </a:pPr>
            <a:endParaRPr lang="en-US" sz="2400" dirty="0">
              <a:latin typeface="Arial"/>
              <a:cs typeface="Arial"/>
            </a:endParaRPr>
          </a:p>
        </p:txBody>
      </p:sp>
    </p:spTree>
    <p:extLst>
      <p:ext uri="{BB962C8B-B14F-4D97-AF65-F5344CB8AC3E}">
        <p14:creationId xmlns:p14="http://schemas.microsoft.com/office/powerpoint/2010/main" val="3743310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8CDBD-2F4E-B9F1-407F-4C57FE5DC3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19BC5F-D9C1-7BB8-CDB7-E2684BD890C5}"/>
              </a:ext>
            </a:extLst>
          </p:cNvPr>
          <p:cNvSpPr>
            <a:spLocks noGrp="1"/>
          </p:cNvSpPr>
          <p:nvPr>
            <p:ph type="title"/>
          </p:nvPr>
        </p:nvSpPr>
        <p:spPr/>
        <p:txBody>
          <a:bodyPr>
            <a:normAutofit/>
          </a:bodyPr>
          <a:lstStyle/>
          <a:p>
            <a:r>
              <a:rPr lang="en-US"/>
              <a:t>Natural Language User Profiles</a:t>
            </a:r>
          </a:p>
        </p:txBody>
      </p:sp>
      <p:sp>
        <p:nvSpPr>
          <p:cNvPr id="8" name="Content Placeholder 5">
            <a:extLst>
              <a:ext uri="{FF2B5EF4-FFF2-40B4-BE49-F238E27FC236}">
                <a16:creationId xmlns:a16="http://schemas.microsoft.com/office/drawing/2014/main" id="{AE0E70DA-9318-0D7E-814B-F413D62C9D09}"/>
              </a:ext>
            </a:extLst>
          </p:cNvPr>
          <p:cNvSpPr>
            <a:spLocks noGrp="1"/>
          </p:cNvSpPr>
          <p:nvPr>
            <p:ph idx="1"/>
          </p:nvPr>
        </p:nvSpPr>
        <p:spPr>
          <a:xfrm>
            <a:off x="301931" y="981400"/>
            <a:ext cx="11201016" cy="4351338"/>
          </a:xfrm>
        </p:spPr>
        <p:txBody>
          <a:bodyPr>
            <a:normAutofit/>
          </a:bodyPr>
          <a:lstStyle/>
          <a:p>
            <a:pPr marL="456565" indent="-456565">
              <a:buFont typeface="Arial" panose="020B0604020202020204" pitchFamily="34" charset="0"/>
              <a:buChar char="•"/>
            </a:pPr>
            <a:r>
              <a:rPr lang="en-US" sz="2000">
                <a:latin typeface="Arial" panose="020B0604020202020204" pitchFamily="34" charset="0"/>
                <a:cs typeface="Arial" panose="020B0604020202020204" pitchFamily="34" charset="0"/>
              </a:rPr>
              <a:t>Distil knowledge about a user into text form</a:t>
            </a:r>
            <a:endParaRPr lang="en-US"/>
          </a:p>
          <a:p>
            <a:pPr marL="456565" indent="-456565">
              <a:buFont typeface="Arial" panose="020B0604020202020204" pitchFamily="34" charset="0"/>
              <a:buChar char="•"/>
            </a:pPr>
            <a:r>
              <a:rPr lang="en-US" sz="2000" dirty="0">
                <a:latin typeface="Arial"/>
                <a:cs typeface="Arial"/>
              </a:rPr>
              <a:t>Supports transparency because the user can understand exactly what the AI knows</a:t>
            </a:r>
            <a:endParaRPr lang="en-US" sz="2000" dirty="0">
              <a:latin typeface="Arial" panose="020B0604020202020204" pitchFamily="34" charset="0"/>
              <a:cs typeface="Arial" panose="020B0604020202020204" pitchFamily="34" charset="0"/>
            </a:endParaRPr>
          </a:p>
          <a:p>
            <a:pPr marL="456565" indent="-456565">
              <a:buFont typeface="Arial" panose="020B0604020202020204" pitchFamily="34" charset="0"/>
              <a:buChar char="•"/>
            </a:pPr>
            <a:r>
              <a:rPr lang="en-US" sz="2000" dirty="0">
                <a:latin typeface="Arial"/>
                <a:cs typeface="Arial"/>
              </a:rPr>
              <a:t>User can proactively correct the AI understanding through editing text representation</a:t>
            </a:r>
            <a:endParaRPr lang="en-US" sz="1600" dirty="0">
              <a:latin typeface="Arial" panose="020B0604020202020204" pitchFamily="34" charset="0"/>
              <a:cs typeface="Arial" panose="020B0604020202020204" pitchFamily="34" charset="0"/>
            </a:endParaRPr>
          </a:p>
          <a:p>
            <a:pPr marL="989965" lvl="1" indent="-380365"/>
            <a:endParaRPr lang="en-US" sz="1600" dirty="0"/>
          </a:p>
        </p:txBody>
      </p:sp>
      <p:sp>
        <p:nvSpPr>
          <p:cNvPr id="4" name="Slide Number Placeholder 3">
            <a:extLst>
              <a:ext uri="{FF2B5EF4-FFF2-40B4-BE49-F238E27FC236}">
                <a16:creationId xmlns:a16="http://schemas.microsoft.com/office/drawing/2014/main" id="{92267F2A-AF2E-BC07-7E3E-F4F68A6F827B}"/>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35</a:t>
            </a:fld>
            <a:endParaRPr lang="en-US"/>
          </a:p>
        </p:txBody>
      </p:sp>
      <p:pic>
        <p:nvPicPr>
          <p:cNvPr id="5122" name="Picture 2" descr="Diagram&#10;&#10;Description automatically generated">
            <a:extLst>
              <a:ext uri="{FF2B5EF4-FFF2-40B4-BE49-F238E27FC236}">
                <a16:creationId xmlns:a16="http://schemas.microsoft.com/office/drawing/2014/main" id="{613CA749-CD3B-7078-8646-C36D06F57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389" y="2025589"/>
            <a:ext cx="9128100" cy="3959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997E56-9573-96EB-6589-FF49A3254391}"/>
              </a:ext>
            </a:extLst>
          </p:cNvPr>
          <p:cNvSpPr txBox="1"/>
          <p:nvPr/>
        </p:nvSpPr>
        <p:spPr>
          <a:xfrm>
            <a:off x="3612685" y="5984665"/>
            <a:ext cx="6149856" cy="553998"/>
          </a:xfrm>
          <a:prstGeom prst="rect">
            <a:avLst/>
          </a:prstGeom>
          <a:noFill/>
        </p:spPr>
        <p:txBody>
          <a:bodyPr wrap="square">
            <a:spAutoFit/>
          </a:bodyPr>
          <a:lstStyle/>
          <a:p>
            <a:r>
              <a:rPr lang="en-US" sz="1000"/>
              <a:t>Radlinski, Filip et al. 2022. “On Natural Language User Profiles for Transparent and Scrutable Recommendation.” In Proceedings of the 45th International ACM SIGIR Conference on Research and Development in Information Retrieval, 2863–74. doi:10.1145/3477495.3531873</a:t>
            </a:r>
          </a:p>
        </p:txBody>
      </p:sp>
    </p:spTree>
    <p:extLst>
      <p:ext uri="{BB962C8B-B14F-4D97-AF65-F5344CB8AC3E}">
        <p14:creationId xmlns:p14="http://schemas.microsoft.com/office/powerpoint/2010/main" val="738446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FFF2A-E17B-2634-98B5-C03348BFF2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4DB751-862E-E7DE-5353-9CA0963BA0E9}"/>
              </a:ext>
            </a:extLst>
          </p:cNvPr>
          <p:cNvPicPr>
            <a:picLocks noChangeAspect="1"/>
          </p:cNvPicPr>
          <p:nvPr/>
        </p:nvPicPr>
        <p:blipFill>
          <a:blip r:embed="rId3"/>
          <a:stretch>
            <a:fillRect/>
          </a:stretch>
        </p:blipFill>
        <p:spPr>
          <a:xfrm>
            <a:off x="1715382" y="1554357"/>
            <a:ext cx="8888831" cy="4913148"/>
          </a:xfrm>
          <a:prstGeom prst="rect">
            <a:avLst/>
          </a:prstGeom>
        </p:spPr>
      </p:pic>
      <p:sp>
        <p:nvSpPr>
          <p:cNvPr id="3" name="Title 2">
            <a:extLst>
              <a:ext uri="{FF2B5EF4-FFF2-40B4-BE49-F238E27FC236}">
                <a16:creationId xmlns:a16="http://schemas.microsoft.com/office/drawing/2014/main" id="{5A2EF63B-0190-8D4E-4C5D-C4F37987CF97}"/>
              </a:ext>
            </a:extLst>
          </p:cNvPr>
          <p:cNvSpPr>
            <a:spLocks noGrp="1"/>
          </p:cNvSpPr>
          <p:nvPr>
            <p:ph type="title"/>
          </p:nvPr>
        </p:nvSpPr>
        <p:spPr/>
        <p:txBody>
          <a:bodyPr>
            <a:normAutofit/>
          </a:bodyPr>
          <a:lstStyle/>
          <a:p>
            <a:r>
              <a:rPr lang="en-US"/>
              <a:t>Artificial Transactive Memory System</a:t>
            </a:r>
          </a:p>
        </p:txBody>
      </p:sp>
      <p:sp>
        <p:nvSpPr>
          <p:cNvPr id="6" name="Content Placeholder 5">
            <a:extLst>
              <a:ext uri="{FF2B5EF4-FFF2-40B4-BE49-F238E27FC236}">
                <a16:creationId xmlns:a16="http://schemas.microsoft.com/office/drawing/2014/main" id="{F0AC848E-F9FC-462D-5AEF-135D5363EEDE}"/>
              </a:ext>
            </a:extLst>
          </p:cNvPr>
          <p:cNvSpPr>
            <a:spLocks noGrp="1"/>
          </p:cNvSpPr>
          <p:nvPr>
            <p:ph idx="1"/>
          </p:nvPr>
        </p:nvSpPr>
        <p:spPr>
          <a:xfrm>
            <a:off x="434936" y="952305"/>
            <a:ext cx="11153005" cy="4351338"/>
          </a:xfrm>
        </p:spPr>
        <p:txBody>
          <a:bodyPr>
            <a:normAutofit/>
          </a:bodyPr>
          <a:lstStyle/>
          <a:p>
            <a:pPr>
              <a:lnSpc>
                <a:spcPct val="107000"/>
              </a:lnSpc>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Observing interactions with the environment allows inference of skills and interests of team participants</a:t>
            </a:r>
          </a:p>
          <a:p>
            <a:pPr>
              <a:lnSpc>
                <a:spcPct val="107000"/>
              </a:lnSpc>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Represented as multi-layered knowledge graph</a:t>
            </a:r>
          </a:p>
        </p:txBody>
      </p:sp>
      <p:sp>
        <p:nvSpPr>
          <p:cNvPr id="4" name="Slide Number Placeholder 3">
            <a:extLst>
              <a:ext uri="{FF2B5EF4-FFF2-40B4-BE49-F238E27FC236}">
                <a16:creationId xmlns:a16="http://schemas.microsoft.com/office/drawing/2014/main" id="{DAA7E0BD-74A4-EF5B-5E0F-32FE9F801DC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36</a:t>
            </a:fld>
            <a:endParaRPr lang="en-US"/>
          </a:p>
        </p:txBody>
      </p:sp>
    </p:spTree>
    <p:extLst>
      <p:ext uri="{BB962C8B-B14F-4D97-AF65-F5344CB8AC3E}">
        <p14:creationId xmlns:p14="http://schemas.microsoft.com/office/powerpoint/2010/main" val="3591009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6A4E3-9D95-5C05-23D1-CADB2D2541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39E011-10D3-22AE-1D8D-E842BA725BC5}"/>
              </a:ext>
            </a:extLst>
          </p:cNvPr>
          <p:cNvSpPr>
            <a:spLocks noGrp="1"/>
          </p:cNvSpPr>
          <p:nvPr>
            <p:ph type="title"/>
          </p:nvPr>
        </p:nvSpPr>
        <p:spPr/>
        <p:txBody>
          <a:bodyPr>
            <a:normAutofit/>
          </a:bodyPr>
          <a:lstStyle/>
          <a:p>
            <a:r>
              <a:rPr lang="en-US"/>
              <a:t>HAI Requirements: Action</a:t>
            </a:r>
          </a:p>
        </p:txBody>
      </p:sp>
      <p:sp>
        <p:nvSpPr>
          <p:cNvPr id="6" name="Content Placeholder 5">
            <a:extLst>
              <a:ext uri="{FF2B5EF4-FFF2-40B4-BE49-F238E27FC236}">
                <a16:creationId xmlns:a16="http://schemas.microsoft.com/office/drawing/2014/main" id="{B26876F3-5954-B5E8-E246-FAABE4179ADB}"/>
              </a:ext>
            </a:extLst>
          </p:cNvPr>
          <p:cNvSpPr>
            <a:spLocks noGrp="1"/>
          </p:cNvSpPr>
          <p:nvPr>
            <p:ph idx="1"/>
          </p:nvPr>
        </p:nvSpPr>
        <p:spPr>
          <a:xfrm>
            <a:off x="450843" y="1157974"/>
            <a:ext cx="10711141" cy="4874964"/>
          </a:xfrm>
        </p:spPr>
        <p:txBody>
          <a:bodyPr>
            <a:normAutofit fontScale="70000" lnSpcReduction="20000"/>
          </a:bodyPr>
          <a:lstStyle/>
          <a:p>
            <a:pPr>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0" indent="0">
              <a:buNone/>
            </a:pPr>
            <a:r>
              <a:rPr lang="en-US" sz="2400">
                <a:latin typeface="Arial" panose="020B0604020202020204" pitchFamily="34" charset="0"/>
                <a:cs typeface="Arial" panose="020B0604020202020204" pitchFamily="34" charset="0"/>
              </a:rPr>
              <a:t>AI must be able to take meaningful actions within team workflows, not just observe or advise.</a:t>
            </a:r>
          </a:p>
          <a:p>
            <a:pPr>
              <a:buFont typeface="Arial" panose="020B0604020202020204" pitchFamily="34" charset="0"/>
              <a:buChar char="•"/>
            </a:pPr>
            <a:r>
              <a:rPr lang="en-US" sz="2400">
                <a:latin typeface="Arial" panose="020B0604020202020204" pitchFamily="34" charset="0"/>
                <a:cs typeface="Arial" panose="020B0604020202020204" pitchFamily="34" charset="0"/>
              </a:rPr>
              <a:t>Presence in Work Channels</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Operate directly in productivity tools (e.g., Word, PowerPoint, Excel)</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Integrate with coordination platforms (e.g., Jira, GitLab, Trello)</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Act within the same environments as human teammates to avoid friction</a:t>
            </a:r>
          </a:p>
          <a:p>
            <a:pPr>
              <a:buFont typeface="Arial" panose="020B0604020202020204" pitchFamily="34" charset="0"/>
              <a:buChar char="•"/>
            </a:pPr>
            <a:r>
              <a:rPr lang="en-US" sz="2400">
                <a:latin typeface="Arial" panose="020B0604020202020204" pitchFamily="34" charset="0"/>
                <a:cs typeface="Arial" panose="020B0604020202020204" pitchFamily="34" charset="0"/>
              </a:rPr>
              <a:t>Reactive vs. Proactive</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Respond to human prompts and tasks (reactive)</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Anticipate needs, flag issues, or initiate steps without waiting (proactive)</a:t>
            </a:r>
          </a:p>
          <a:p>
            <a:pPr>
              <a:buFont typeface="Arial" panose="020B0604020202020204" pitchFamily="34" charset="0"/>
              <a:buChar char="•"/>
            </a:pPr>
            <a:r>
              <a:rPr lang="en-US" sz="2400">
                <a:latin typeface="Arial" panose="020B0604020202020204" pitchFamily="34" charset="0"/>
                <a:cs typeface="Arial" panose="020B0604020202020204" pitchFamily="34" charset="0"/>
              </a:rPr>
              <a:t>Suggest / Recommend vs. Do</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Provide options or advice with rationale when appropriate</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Take autonomous action when trust, clarity, or low-risk conditions are met</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Allow human teammates to toggle between suggestion and execution modes</a:t>
            </a:r>
          </a:p>
          <a:p>
            <a:pPr>
              <a:buFont typeface="Arial" panose="020B0604020202020204" pitchFamily="34" charset="0"/>
              <a:buChar char="•"/>
            </a:pPr>
            <a:r>
              <a:rPr lang="en-US" sz="2400">
                <a:latin typeface="Arial" panose="020B0604020202020204" pitchFamily="34" charset="0"/>
                <a:cs typeface="Arial" panose="020B0604020202020204" pitchFamily="34" charset="0"/>
              </a:rPr>
              <a:t>Create Content</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Draft reports, slides, summaries, plans, or code</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Refine and iterate based on feedback</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Match tone, structure, and format to team norms</a:t>
            </a:r>
          </a:p>
          <a:p>
            <a:pPr>
              <a:buFont typeface="Arial" panose="020B0604020202020204" pitchFamily="34" charset="0"/>
              <a:buChar char="•"/>
            </a:pPr>
            <a:r>
              <a:rPr lang="en-US" sz="2400">
                <a:latin typeface="Arial" panose="020B0604020202020204" pitchFamily="34" charset="0"/>
                <a:cs typeface="Arial" panose="020B0604020202020204" pitchFamily="34" charset="0"/>
              </a:rPr>
              <a:t>Plan and Coordinate</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Help define milestones, dependencies, and task breakdowns</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Track progress, flag blockers, and reassign work as needed</a:t>
            </a:r>
          </a:p>
          <a:p>
            <a:pPr lvl="1">
              <a:buFont typeface="Arial" panose="020B0604020202020204" pitchFamily="34" charset="0"/>
              <a:buChar char="•"/>
            </a:pPr>
            <a:r>
              <a:rPr lang="en-US" sz="2000">
                <a:latin typeface="Arial" panose="020B0604020202020204" pitchFamily="34" charset="0"/>
                <a:cs typeface="Arial" panose="020B0604020202020204" pitchFamily="34" charset="0"/>
              </a:rPr>
              <a:t>Align actions with shared team goals and timelines</a:t>
            </a:r>
          </a:p>
          <a:p>
            <a:endParaRPr lang="en-US" sz="2000"/>
          </a:p>
        </p:txBody>
      </p:sp>
      <p:sp>
        <p:nvSpPr>
          <p:cNvPr id="4" name="Slide Number Placeholder 3">
            <a:extLst>
              <a:ext uri="{FF2B5EF4-FFF2-40B4-BE49-F238E27FC236}">
                <a16:creationId xmlns:a16="http://schemas.microsoft.com/office/drawing/2014/main" id="{1AC7774C-CE08-0CC1-59B4-D0CEF8A04B36}"/>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37</a:t>
            </a:fld>
            <a:endParaRPr lang="en-US"/>
          </a:p>
        </p:txBody>
      </p:sp>
    </p:spTree>
    <p:extLst>
      <p:ext uri="{BB962C8B-B14F-4D97-AF65-F5344CB8AC3E}">
        <p14:creationId xmlns:p14="http://schemas.microsoft.com/office/powerpoint/2010/main" val="789039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7B0B-0334-FAC9-4615-F0D16AB14D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633B9-65C3-07D8-30FA-C72D614D07E4}"/>
              </a:ext>
            </a:extLst>
          </p:cNvPr>
          <p:cNvSpPr>
            <a:spLocks noGrp="1"/>
          </p:cNvSpPr>
          <p:nvPr>
            <p:ph type="title"/>
          </p:nvPr>
        </p:nvSpPr>
        <p:spPr/>
        <p:txBody>
          <a:bodyPr>
            <a:normAutofit/>
          </a:bodyPr>
          <a:lstStyle/>
          <a:p>
            <a:r>
              <a:rPr lang="en-US"/>
              <a:t>Agentic Systems</a:t>
            </a:r>
          </a:p>
        </p:txBody>
      </p:sp>
      <p:sp>
        <p:nvSpPr>
          <p:cNvPr id="7" name="Content Placeholder 6">
            <a:extLst>
              <a:ext uri="{FF2B5EF4-FFF2-40B4-BE49-F238E27FC236}">
                <a16:creationId xmlns:a16="http://schemas.microsoft.com/office/drawing/2014/main" id="{5110E613-AF59-02A7-87C9-AC0C096DCD1F}"/>
              </a:ext>
            </a:extLst>
          </p:cNvPr>
          <p:cNvSpPr>
            <a:spLocks noGrp="1"/>
          </p:cNvSpPr>
          <p:nvPr>
            <p:ph idx="1"/>
          </p:nvPr>
        </p:nvSpPr>
        <p:spPr>
          <a:xfrm>
            <a:off x="148304" y="1080871"/>
            <a:ext cx="2786322" cy="5174456"/>
          </a:xfrm>
        </p:spPr>
        <p:txBody>
          <a:bodyPr/>
          <a:lstStyle/>
          <a:p>
            <a:pPr>
              <a:buFont typeface="Arial" panose="020B0604020202020204" pitchFamily="34" charset="0"/>
              <a:buChar char="•"/>
            </a:pPr>
            <a:r>
              <a:rPr lang="en-US" sz="2200">
                <a:latin typeface="Arial" panose="020B0604020202020204" pitchFamily="34" charset="0"/>
                <a:cs typeface="Arial" panose="020B0604020202020204" pitchFamily="34" charset="0"/>
              </a:rPr>
              <a:t>Observing the environment</a:t>
            </a:r>
          </a:p>
          <a:p>
            <a:pPr>
              <a:buFont typeface="Arial" panose="020B0604020202020204" pitchFamily="34" charset="0"/>
              <a:buChar char="•"/>
            </a:pPr>
            <a:r>
              <a:rPr lang="en-US" sz="2200">
                <a:latin typeface="Arial" panose="020B0604020202020204" pitchFamily="34" charset="0"/>
                <a:cs typeface="Arial" panose="020B0604020202020204" pitchFamily="34" charset="0"/>
              </a:rPr>
              <a:t>Reacting to stimulus</a:t>
            </a:r>
          </a:p>
          <a:p>
            <a:pPr>
              <a:buFont typeface="Arial" panose="020B0604020202020204" pitchFamily="34" charset="0"/>
              <a:buChar char="•"/>
            </a:pPr>
            <a:r>
              <a:rPr lang="en-US" sz="2200">
                <a:latin typeface="Arial" panose="020B0604020202020204" pitchFamily="34" charset="0"/>
                <a:cs typeface="Arial" panose="020B0604020202020204" pitchFamily="34" charset="0"/>
              </a:rPr>
              <a:t>Reasoning over current situation as well as historical</a:t>
            </a:r>
          </a:p>
          <a:p>
            <a:pPr>
              <a:buFont typeface="Arial" panose="020B0604020202020204" pitchFamily="34" charset="0"/>
              <a:buChar char="•"/>
            </a:pPr>
            <a:r>
              <a:rPr lang="en-US" sz="2200">
                <a:latin typeface="Arial" panose="020B0604020202020204" pitchFamily="34" charset="0"/>
                <a:cs typeface="Arial" panose="020B0604020202020204" pitchFamily="34" charset="0"/>
              </a:rPr>
              <a:t>Acting in environment</a:t>
            </a:r>
          </a:p>
        </p:txBody>
      </p:sp>
      <p:sp>
        <p:nvSpPr>
          <p:cNvPr id="4" name="Slide Number Placeholder 3">
            <a:extLst>
              <a:ext uri="{FF2B5EF4-FFF2-40B4-BE49-F238E27FC236}">
                <a16:creationId xmlns:a16="http://schemas.microsoft.com/office/drawing/2014/main" id="{CA691E7F-9DD0-A473-7371-51B4D09918ED}"/>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38</a:t>
            </a:fld>
            <a:endParaRPr lang="en-US"/>
          </a:p>
        </p:txBody>
      </p:sp>
      <p:pic>
        <p:nvPicPr>
          <p:cNvPr id="8194" name="Picture 2">
            <a:extLst>
              <a:ext uri="{FF2B5EF4-FFF2-40B4-BE49-F238E27FC236}">
                <a16:creationId xmlns:a16="http://schemas.microsoft.com/office/drawing/2014/main" id="{1B3C7220-4B5E-AAC9-F35C-DEC9C9581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4379" y="1080871"/>
            <a:ext cx="9085344" cy="5309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22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C306-9539-F2D5-BB21-51CD45DAAE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941EA0-A56A-949D-FECF-6E3DC9E6DE29}"/>
              </a:ext>
            </a:extLst>
          </p:cNvPr>
          <p:cNvSpPr>
            <a:spLocks noGrp="1"/>
          </p:cNvSpPr>
          <p:nvPr>
            <p:ph type="title"/>
          </p:nvPr>
        </p:nvSpPr>
        <p:spPr/>
        <p:txBody>
          <a:bodyPr>
            <a:normAutofit/>
          </a:bodyPr>
          <a:lstStyle/>
          <a:p>
            <a:r>
              <a:rPr lang="en-US"/>
              <a:t>Example: </a:t>
            </a:r>
            <a:r>
              <a:rPr lang="en-US" err="1"/>
              <a:t>BioSage</a:t>
            </a:r>
            <a:endParaRPr lang="en-US"/>
          </a:p>
        </p:txBody>
      </p:sp>
      <p:sp>
        <p:nvSpPr>
          <p:cNvPr id="8" name="Content Placeholder 5">
            <a:extLst>
              <a:ext uri="{FF2B5EF4-FFF2-40B4-BE49-F238E27FC236}">
                <a16:creationId xmlns:a16="http://schemas.microsoft.com/office/drawing/2014/main" id="{5479A273-FB48-500A-FC36-9BAC9F0B880B}"/>
              </a:ext>
            </a:extLst>
          </p:cNvPr>
          <p:cNvSpPr>
            <a:spLocks noGrp="1"/>
          </p:cNvSpPr>
          <p:nvPr>
            <p:ph idx="1"/>
          </p:nvPr>
        </p:nvSpPr>
        <p:spPr>
          <a:xfrm>
            <a:off x="243399" y="1330251"/>
            <a:ext cx="3523258" cy="4706164"/>
          </a:xfrm>
        </p:spPr>
        <p:txBody>
          <a:bodyPr>
            <a:normAutofit/>
          </a:bodyPr>
          <a:lstStyle/>
          <a:p>
            <a:pPr>
              <a:lnSpc>
                <a:spcPct val="107000"/>
              </a:lnSpc>
              <a:buFont typeface="Arial" panose="020B0604020202020204" pitchFamily="34" charset="0"/>
              <a:buChar char="•"/>
            </a:pPr>
            <a:r>
              <a:rPr lang="en-US" sz="2200" kern="100">
                <a:effectLst/>
                <a:latin typeface="Aptos" panose="020B0004020202020204" pitchFamily="34" charset="0"/>
                <a:ea typeface="Aptos" panose="020B0004020202020204" pitchFamily="34" charset="0"/>
                <a:cs typeface="Times New Roman" panose="02020603050405020304" pitchFamily="18" charset="0"/>
              </a:rPr>
              <a:t>Defined AI agent roles &amp; communication patterns with other agents and humans</a:t>
            </a:r>
          </a:p>
          <a:p>
            <a:pPr>
              <a:lnSpc>
                <a:spcPct val="107000"/>
              </a:lnSpc>
              <a:buFont typeface="Arial" panose="020B0604020202020204" pitchFamily="34" charset="0"/>
              <a:buChar char="•"/>
            </a:pPr>
            <a:r>
              <a:rPr lang="en-US" sz="2200" kern="100">
                <a:latin typeface="Aptos" panose="020B0004020202020204" pitchFamily="34" charset="0"/>
                <a:ea typeface="Aptos" panose="020B0004020202020204" pitchFamily="34" charset="0"/>
                <a:cs typeface="Times New Roman" panose="02020603050405020304" pitchFamily="18" charset="0"/>
              </a:rPr>
              <a:t>Problem decomposition</a:t>
            </a:r>
          </a:p>
          <a:p>
            <a:pPr>
              <a:lnSpc>
                <a:spcPct val="107000"/>
              </a:lnSpc>
              <a:buFont typeface="Arial" panose="020B0604020202020204" pitchFamily="34" charset="0"/>
              <a:buChar char="•"/>
            </a:pPr>
            <a:r>
              <a:rPr lang="en-US" sz="2200" kern="100">
                <a:effectLst/>
                <a:latin typeface="Aptos" panose="020B0004020202020204" pitchFamily="34" charset="0"/>
                <a:ea typeface="Aptos" panose="020B0004020202020204" pitchFamily="34" charset="0"/>
                <a:cs typeface="Times New Roman" panose="02020603050405020304" pitchFamily="18" charset="0"/>
              </a:rPr>
              <a:t>Coordinating across multiple experts</a:t>
            </a:r>
          </a:p>
        </p:txBody>
      </p:sp>
      <p:sp>
        <p:nvSpPr>
          <p:cNvPr id="4" name="Slide Number Placeholder 3">
            <a:extLst>
              <a:ext uri="{FF2B5EF4-FFF2-40B4-BE49-F238E27FC236}">
                <a16:creationId xmlns:a16="http://schemas.microsoft.com/office/drawing/2014/main" id="{8295D09A-4430-DA36-9905-7FBD5D366FEF}"/>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39</a:t>
            </a:fld>
            <a:endParaRPr lang="en-US"/>
          </a:p>
        </p:txBody>
      </p:sp>
      <p:pic>
        <p:nvPicPr>
          <p:cNvPr id="10242" name="Picture 2">
            <a:extLst>
              <a:ext uri="{FF2B5EF4-FFF2-40B4-BE49-F238E27FC236}">
                <a16:creationId xmlns:a16="http://schemas.microsoft.com/office/drawing/2014/main" id="{F08EB275-B636-1AFE-0028-2B7553F72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523" y="841247"/>
            <a:ext cx="7634707" cy="563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40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15078-C6CA-0A5E-B4EB-0464AD67C9DB}"/>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91C92AAF-3B4A-DB6D-E37A-79028DA6E805}"/>
              </a:ext>
            </a:extLst>
          </p:cNvPr>
          <p:cNvSpPr>
            <a:spLocks noGrp="1" noChangeArrowheads="1"/>
          </p:cNvSpPr>
          <p:nvPr>
            <p:ph type="title"/>
          </p:nvPr>
        </p:nvSpPr>
        <p:spPr/>
        <p:txBody>
          <a:bodyPr/>
          <a:lstStyle/>
          <a:p>
            <a:pPr eaLnBrk="1" hangingPunct="1"/>
            <a:r>
              <a:rPr lang="en-US"/>
              <a:t>How Are Teams Formed?</a:t>
            </a:r>
          </a:p>
        </p:txBody>
      </p:sp>
      <p:sp>
        <p:nvSpPr>
          <p:cNvPr id="6" name="Slide Number Placeholder 58">
            <a:extLst>
              <a:ext uri="{FF2B5EF4-FFF2-40B4-BE49-F238E27FC236}">
                <a16:creationId xmlns:a16="http://schemas.microsoft.com/office/drawing/2014/main" id="{6D1809FD-2FAA-646F-3C1C-B77996C80402}"/>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4</a:t>
            </a:fld>
            <a:endParaRPr lang="en-US">
              <a:solidFill>
                <a:srgbClr val="000000"/>
              </a:solidFill>
            </a:endParaRPr>
          </a:p>
        </p:txBody>
      </p:sp>
      <p:sp>
        <p:nvSpPr>
          <p:cNvPr id="5" name="Rectangle 3">
            <a:extLst>
              <a:ext uri="{FF2B5EF4-FFF2-40B4-BE49-F238E27FC236}">
                <a16:creationId xmlns:a16="http://schemas.microsoft.com/office/drawing/2014/main" id="{7A7D6B15-8222-210C-906E-B4F89B98019B}"/>
              </a:ext>
            </a:extLst>
          </p:cNvPr>
          <p:cNvSpPr txBox="1">
            <a:spLocks noChangeArrowheads="1"/>
          </p:cNvSpPr>
          <p:nvPr/>
        </p:nvSpPr>
        <p:spPr bwMode="auto">
          <a:xfrm>
            <a:off x="470112" y="1315969"/>
            <a:ext cx="7245485" cy="4818824"/>
          </a:xfrm>
          <a:prstGeom prst="rect">
            <a:avLst/>
          </a:prstGeom>
          <a:noFill/>
          <a:ln w="9525">
            <a:noFill/>
            <a:miter lim="800000"/>
            <a:headEnd/>
            <a:tailEnd/>
          </a:ln>
        </p:spPr>
        <p:txBody>
          <a:bodyPr/>
          <a:lstStyle/>
          <a:p>
            <a:pPr marL="0" indent="0">
              <a:buNone/>
            </a:pPr>
            <a:r>
              <a:rPr lang="en-US" sz="2600" b="1" dirty="0"/>
              <a:t>Think back to a time when you were new on a team at work</a:t>
            </a:r>
          </a:p>
          <a:p>
            <a:pPr marL="285750" indent="-285750">
              <a:buFont typeface="Arial" panose="020B0604020202020204" pitchFamily="34" charset="0"/>
              <a:buChar char="•"/>
            </a:pPr>
            <a:r>
              <a:rPr lang="en-US" sz="2000" dirty="0"/>
              <a:t>What did you need to be an effective member of that team? </a:t>
            </a:r>
          </a:p>
          <a:p>
            <a:pPr marL="285750" indent="-285750">
              <a:buFont typeface="Arial" panose="020B0604020202020204" pitchFamily="34" charset="0"/>
              <a:buChar char="•"/>
            </a:pPr>
            <a:r>
              <a:rPr lang="en-US" sz="2000" dirty="0"/>
              <a:t>How did you go beyond tasking to learn the context? The mission? The culture?</a:t>
            </a:r>
          </a:p>
          <a:p>
            <a:pPr marL="285750" indent="-285750">
              <a:buFont typeface="Arial" panose="020B0604020202020204" pitchFamily="34" charset="0"/>
              <a:buChar char="•"/>
            </a:pPr>
            <a:r>
              <a:rPr lang="en-US" sz="2000" dirty="0"/>
              <a:t>You needed to understand the people.</a:t>
            </a:r>
          </a:p>
          <a:p>
            <a:pPr marL="285750" indent="-285750">
              <a:buFont typeface="Arial" panose="020B0604020202020204" pitchFamily="34" charset="0"/>
              <a:buChar char="•"/>
            </a:pPr>
            <a:r>
              <a:rPr lang="en-US" sz="2000" dirty="0"/>
              <a:t>You had to figure out:</a:t>
            </a:r>
          </a:p>
          <a:p>
            <a:pPr marL="895335" lvl="1" indent="-285750">
              <a:buFont typeface="Arial" panose="020B0604020202020204" pitchFamily="34" charset="0"/>
              <a:buChar char="•"/>
            </a:pPr>
            <a:r>
              <a:rPr lang="en-US" sz="2000" dirty="0"/>
              <a:t>Who knows what?</a:t>
            </a:r>
          </a:p>
          <a:p>
            <a:pPr marL="895335" lvl="1" indent="-285750">
              <a:buFont typeface="Arial" panose="020B0604020202020204" pitchFamily="34" charset="0"/>
              <a:buChar char="•"/>
            </a:pPr>
            <a:r>
              <a:rPr lang="en-US" sz="2000" dirty="0"/>
              <a:t>Who decides what?</a:t>
            </a:r>
          </a:p>
          <a:p>
            <a:pPr marL="895335" lvl="1" indent="-285750">
              <a:buFont typeface="Arial" panose="020B0604020202020204" pitchFamily="34" charset="0"/>
              <a:buChar char="•"/>
            </a:pPr>
            <a:r>
              <a:rPr lang="en-US" sz="2000" dirty="0"/>
              <a:t>How does information flow?</a:t>
            </a:r>
          </a:p>
          <a:p>
            <a:pPr marL="285750" indent="-285750">
              <a:buFont typeface="Arial" panose="020B0604020202020204" pitchFamily="34" charset="0"/>
              <a:buChar char="•"/>
            </a:pPr>
            <a:r>
              <a:rPr lang="en-US" sz="2000" dirty="0"/>
              <a:t>You learned through observation, conversation, and mistakes.</a:t>
            </a:r>
          </a:p>
          <a:p>
            <a:pPr marL="285750" indent="-285750">
              <a:buFont typeface="Arial" panose="020B0604020202020204" pitchFamily="34" charset="0"/>
              <a:buChar char="•"/>
            </a:pPr>
            <a:r>
              <a:rPr lang="en-US" sz="2000" dirty="0"/>
              <a:t>Over time, you built mental models of the team. </a:t>
            </a:r>
          </a:p>
          <a:p>
            <a:pPr marL="285750" indent="-285750">
              <a:buFont typeface="Arial" panose="020B0604020202020204" pitchFamily="34" charset="0"/>
              <a:buChar char="•"/>
            </a:pPr>
            <a:r>
              <a:rPr lang="en-US" sz="2000" b="1" dirty="0"/>
              <a:t>Much of this applies to AI!</a:t>
            </a:r>
          </a:p>
        </p:txBody>
      </p:sp>
      <p:pic>
        <p:nvPicPr>
          <p:cNvPr id="2" name="Picture 1">
            <a:extLst>
              <a:ext uri="{FF2B5EF4-FFF2-40B4-BE49-F238E27FC236}">
                <a16:creationId xmlns:a16="http://schemas.microsoft.com/office/drawing/2014/main" id="{668FA0C3-8CCE-40F8-9B26-196E99B7A18E}"/>
              </a:ext>
            </a:extLst>
          </p:cNvPr>
          <p:cNvPicPr>
            <a:picLocks noChangeAspect="1"/>
          </p:cNvPicPr>
          <p:nvPr/>
        </p:nvPicPr>
        <p:blipFill>
          <a:blip r:embed="rId2"/>
          <a:stretch>
            <a:fillRect/>
          </a:stretch>
        </p:blipFill>
        <p:spPr>
          <a:xfrm>
            <a:off x="7848600" y="2509596"/>
            <a:ext cx="4117571" cy="2745047"/>
          </a:xfrm>
          <a:prstGeom prst="rect">
            <a:avLst/>
          </a:prstGeom>
        </p:spPr>
      </p:pic>
    </p:spTree>
    <p:extLst>
      <p:ext uri="{BB962C8B-B14F-4D97-AF65-F5344CB8AC3E}">
        <p14:creationId xmlns:p14="http://schemas.microsoft.com/office/powerpoint/2010/main" val="368198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7A017-F080-08BB-8859-754FE68B85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4D3CBA-6800-B515-52A5-2C9C7A4AA642}"/>
              </a:ext>
            </a:extLst>
          </p:cNvPr>
          <p:cNvSpPr>
            <a:spLocks noGrp="1"/>
          </p:cNvSpPr>
          <p:nvPr>
            <p:ph type="title"/>
          </p:nvPr>
        </p:nvSpPr>
        <p:spPr/>
        <p:txBody>
          <a:bodyPr>
            <a:normAutofit/>
          </a:bodyPr>
          <a:lstStyle/>
          <a:p>
            <a:r>
              <a:rPr lang="en-US" dirty="0"/>
              <a:t>AI Stack: Agent Frameworks</a:t>
            </a:r>
          </a:p>
        </p:txBody>
      </p:sp>
      <p:sp>
        <p:nvSpPr>
          <p:cNvPr id="8" name="Content Placeholder 5">
            <a:extLst>
              <a:ext uri="{FF2B5EF4-FFF2-40B4-BE49-F238E27FC236}">
                <a16:creationId xmlns:a16="http://schemas.microsoft.com/office/drawing/2014/main" id="{1070BD8B-11CD-35F9-D26D-478A625A918B}"/>
              </a:ext>
            </a:extLst>
          </p:cNvPr>
          <p:cNvSpPr>
            <a:spLocks noGrp="1"/>
          </p:cNvSpPr>
          <p:nvPr>
            <p:ph idx="1"/>
          </p:nvPr>
        </p:nvSpPr>
        <p:spPr>
          <a:xfrm>
            <a:off x="243399" y="1330250"/>
            <a:ext cx="7239069" cy="4780617"/>
          </a:xfrm>
        </p:spPr>
        <p:txBody>
          <a:bodyPr>
            <a:normAutofit fontScale="92500" lnSpcReduction="20000"/>
          </a:bodyPr>
          <a:lstStyle/>
          <a:p>
            <a:pPr>
              <a:buFont typeface="Arial" panose="020B0604020202020204" pitchFamily="34" charset="0"/>
              <a:buChar char="•"/>
            </a:pPr>
            <a:r>
              <a:rPr lang="en-US" dirty="0">
                <a:latin typeface="Aptos" panose="020B0004020202020204" pitchFamily="34" charset="0"/>
              </a:rPr>
              <a:t>Enable autonomous and semi-autonomous behavior using LLMs with memory, planning, and tool-use capabilities.</a:t>
            </a:r>
          </a:p>
          <a:p>
            <a:pPr>
              <a:buFont typeface="Arial" panose="020B0604020202020204" pitchFamily="34" charset="0"/>
              <a:buChar char="•"/>
            </a:pPr>
            <a:r>
              <a:rPr lang="en-US" dirty="0">
                <a:latin typeface="Aptos" panose="020B0004020202020204" pitchFamily="34" charset="0"/>
              </a:rPr>
              <a:t>Examples:</a:t>
            </a:r>
          </a:p>
          <a:p>
            <a:pPr lvl="1">
              <a:buFont typeface="Arial" panose="020B0604020202020204" pitchFamily="34" charset="0"/>
              <a:buChar char="•"/>
            </a:pPr>
            <a:r>
              <a:rPr lang="en-US" dirty="0" err="1">
                <a:latin typeface="Aptos" panose="020B0004020202020204" pitchFamily="34" charset="0"/>
              </a:rPr>
              <a:t>AutoGen</a:t>
            </a:r>
            <a:r>
              <a:rPr lang="en-US" dirty="0">
                <a:latin typeface="Aptos" panose="020B0004020202020204" pitchFamily="34" charset="0"/>
              </a:rPr>
              <a:t>, </a:t>
            </a:r>
            <a:r>
              <a:rPr lang="en-US" dirty="0" err="1">
                <a:latin typeface="Aptos" panose="020B0004020202020204" pitchFamily="34" charset="0"/>
              </a:rPr>
              <a:t>PydanticAI</a:t>
            </a:r>
            <a:r>
              <a:rPr lang="en-US" dirty="0">
                <a:latin typeface="Aptos" panose="020B0004020202020204" pitchFamily="34" charset="0"/>
              </a:rPr>
              <a:t>, </a:t>
            </a:r>
            <a:r>
              <a:rPr lang="en-US" dirty="0" err="1">
                <a:latin typeface="Aptos" panose="020B0004020202020204" pitchFamily="34" charset="0"/>
              </a:rPr>
              <a:t>LangGraph</a:t>
            </a:r>
            <a:r>
              <a:rPr lang="en-US" dirty="0">
                <a:latin typeface="Aptos" panose="020B0004020202020204" pitchFamily="34" charset="0"/>
              </a:rPr>
              <a:t>, </a:t>
            </a:r>
            <a:r>
              <a:rPr lang="en-US" dirty="0" err="1">
                <a:latin typeface="Aptos" panose="020B0004020202020204" pitchFamily="34" charset="0"/>
              </a:rPr>
              <a:t>CrewAI</a:t>
            </a:r>
            <a:r>
              <a:rPr lang="en-US" dirty="0">
                <a:latin typeface="Aptos" panose="020B0004020202020204" pitchFamily="34" charset="0"/>
              </a:rPr>
              <a:t>, </a:t>
            </a:r>
            <a:r>
              <a:rPr lang="en-US" dirty="0" err="1">
                <a:latin typeface="Aptos" panose="020B0004020202020204" pitchFamily="34" charset="0"/>
              </a:rPr>
              <a:t>AutoGPT</a:t>
            </a:r>
            <a:r>
              <a:rPr lang="en-US" dirty="0">
                <a:latin typeface="Aptos" panose="020B0004020202020204" pitchFamily="34" charset="0"/>
              </a:rPr>
              <a:t>.</a:t>
            </a:r>
          </a:p>
          <a:p>
            <a:pPr>
              <a:buFont typeface="Arial" panose="020B0604020202020204" pitchFamily="34" charset="0"/>
              <a:buChar char="•"/>
            </a:pPr>
            <a:r>
              <a:rPr lang="en-US" dirty="0">
                <a:latin typeface="Aptos" panose="020B0004020202020204" pitchFamily="34" charset="0"/>
              </a:rPr>
              <a:t>Trends:</a:t>
            </a:r>
          </a:p>
          <a:p>
            <a:pPr lvl="1">
              <a:buFont typeface="Arial" panose="020B0604020202020204" pitchFamily="34" charset="0"/>
              <a:buChar char="•"/>
            </a:pPr>
            <a:r>
              <a:rPr lang="en-US" dirty="0">
                <a:latin typeface="Aptos" panose="020B0004020202020204" pitchFamily="34" charset="0"/>
              </a:rPr>
              <a:t>Rapid evolution; early-stage fragmentation; emerging standards for agent memory and coordination.</a:t>
            </a:r>
          </a:p>
          <a:p>
            <a:pPr>
              <a:buFont typeface="Arial" panose="020B0604020202020204" pitchFamily="34" charset="0"/>
              <a:buChar char="•"/>
            </a:pPr>
            <a:r>
              <a:rPr lang="en-US" dirty="0">
                <a:latin typeface="Aptos" panose="020B0004020202020204" pitchFamily="34" charset="0"/>
              </a:rPr>
              <a:t>Considerations:</a:t>
            </a:r>
          </a:p>
          <a:p>
            <a:pPr lvl="1">
              <a:buFont typeface="Arial" panose="020B0604020202020204" pitchFamily="34" charset="0"/>
              <a:buChar char="•"/>
            </a:pPr>
            <a:r>
              <a:rPr lang="en-US" dirty="0">
                <a:latin typeface="Aptos" panose="020B0004020202020204" pitchFamily="34" charset="0"/>
              </a:rPr>
              <a:t>Many frameworks tightly couple to specific models or libraries—watch for lock-in.</a:t>
            </a:r>
          </a:p>
          <a:p>
            <a:pPr lvl="1">
              <a:buFont typeface="Arial" panose="020B0604020202020204" pitchFamily="34" charset="0"/>
              <a:buChar char="•"/>
            </a:pPr>
            <a:endParaRPr lang="en-US" dirty="0">
              <a:latin typeface="Aptos" panose="020B0004020202020204" pitchFamily="34" charset="0"/>
            </a:endParaRPr>
          </a:p>
          <a:p>
            <a:pPr lvl="1">
              <a:buFont typeface="Arial" panose="020B0604020202020204" pitchFamily="34" charset="0"/>
              <a:buChar char="•"/>
            </a:pPr>
            <a:endParaRPr lang="en-US" dirty="0">
              <a:latin typeface="Aptos" panose="020B0004020202020204" pitchFamily="34" charset="0"/>
            </a:endParaRPr>
          </a:p>
          <a:p>
            <a:pPr lvl="2">
              <a:lnSpc>
                <a:spcPct val="107000"/>
              </a:lnSpc>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1399FED-7C52-A02A-55CC-0BACB78F70DB}"/>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40</a:t>
            </a:fld>
            <a:endParaRPr lang="en-US"/>
          </a:p>
        </p:txBody>
      </p:sp>
      <p:pic>
        <p:nvPicPr>
          <p:cNvPr id="2" name="Picture 1">
            <a:extLst>
              <a:ext uri="{FF2B5EF4-FFF2-40B4-BE49-F238E27FC236}">
                <a16:creationId xmlns:a16="http://schemas.microsoft.com/office/drawing/2014/main" id="{29AD466C-CAC0-7F61-5275-4F6D97D2348D}"/>
              </a:ext>
            </a:extLst>
          </p:cNvPr>
          <p:cNvPicPr>
            <a:picLocks noChangeAspect="1"/>
          </p:cNvPicPr>
          <p:nvPr/>
        </p:nvPicPr>
        <p:blipFill>
          <a:blip r:embed="rId2"/>
          <a:stretch>
            <a:fillRect/>
          </a:stretch>
        </p:blipFill>
        <p:spPr>
          <a:xfrm>
            <a:off x="8583101" y="1533292"/>
            <a:ext cx="3365500" cy="609600"/>
          </a:xfrm>
          <a:prstGeom prst="rect">
            <a:avLst/>
          </a:prstGeom>
        </p:spPr>
      </p:pic>
      <p:pic>
        <p:nvPicPr>
          <p:cNvPr id="5" name="Picture 4">
            <a:extLst>
              <a:ext uri="{FF2B5EF4-FFF2-40B4-BE49-F238E27FC236}">
                <a16:creationId xmlns:a16="http://schemas.microsoft.com/office/drawing/2014/main" id="{D65955D0-8C5B-5304-E08A-50509AB4A73D}"/>
              </a:ext>
            </a:extLst>
          </p:cNvPr>
          <p:cNvPicPr>
            <a:picLocks noChangeAspect="1"/>
          </p:cNvPicPr>
          <p:nvPr/>
        </p:nvPicPr>
        <p:blipFill>
          <a:blip r:embed="rId3"/>
          <a:stretch>
            <a:fillRect/>
          </a:stretch>
        </p:blipFill>
        <p:spPr>
          <a:xfrm>
            <a:off x="7023135" y="3092450"/>
            <a:ext cx="2019300" cy="673100"/>
          </a:xfrm>
          <a:prstGeom prst="rect">
            <a:avLst/>
          </a:prstGeom>
        </p:spPr>
      </p:pic>
      <p:pic>
        <p:nvPicPr>
          <p:cNvPr id="6" name="Picture 5">
            <a:extLst>
              <a:ext uri="{FF2B5EF4-FFF2-40B4-BE49-F238E27FC236}">
                <a16:creationId xmlns:a16="http://schemas.microsoft.com/office/drawing/2014/main" id="{90D2DAC0-1764-2A6F-9F25-A83EDFCD8BAF}"/>
              </a:ext>
            </a:extLst>
          </p:cNvPr>
          <p:cNvPicPr>
            <a:picLocks noChangeAspect="1"/>
          </p:cNvPicPr>
          <p:nvPr/>
        </p:nvPicPr>
        <p:blipFill>
          <a:blip r:embed="rId4"/>
          <a:stretch>
            <a:fillRect/>
          </a:stretch>
        </p:blipFill>
        <p:spPr>
          <a:xfrm>
            <a:off x="9886122" y="4359508"/>
            <a:ext cx="1828800" cy="965200"/>
          </a:xfrm>
          <a:prstGeom prst="rect">
            <a:avLst/>
          </a:prstGeom>
        </p:spPr>
      </p:pic>
    </p:spTree>
    <p:extLst>
      <p:ext uri="{BB962C8B-B14F-4D97-AF65-F5344CB8AC3E}">
        <p14:creationId xmlns:p14="http://schemas.microsoft.com/office/powerpoint/2010/main" val="231046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A61B-645A-12BD-9C9C-7688747C96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47E953-C0B4-CF76-8F33-29DEE91587F0}"/>
              </a:ext>
            </a:extLst>
          </p:cNvPr>
          <p:cNvSpPr>
            <a:spLocks noGrp="1"/>
          </p:cNvSpPr>
          <p:nvPr>
            <p:ph type="title"/>
          </p:nvPr>
        </p:nvSpPr>
        <p:spPr/>
        <p:txBody>
          <a:bodyPr>
            <a:normAutofit/>
          </a:bodyPr>
          <a:lstStyle/>
          <a:p>
            <a:r>
              <a:rPr lang="en-US" dirty="0"/>
              <a:t>AI Stack: Cross-Cutting Concerns</a:t>
            </a:r>
          </a:p>
        </p:txBody>
      </p:sp>
      <p:sp>
        <p:nvSpPr>
          <p:cNvPr id="8" name="Content Placeholder 5">
            <a:extLst>
              <a:ext uri="{FF2B5EF4-FFF2-40B4-BE49-F238E27FC236}">
                <a16:creationId xmlns:a16="http://schemas.microsoft.com/office/drawing/2014/main" id="{21C9905A-6467-976E-32C6-E4D3418A6ECE}"/>
              </a:ext>
            </a:extLst>
          </p:cNvPr>
          <p:cNvSpPr>
            <a:spLocks noGrp="1"/>
          </p:cNvSpPr>
          <p:nvPr>
            <p:ph idx="1"/>
          </p:nvPr>
        </p:nvSpPr>
        <p:spPr>
          <a:xfrm>
            <a:off x="243399" y="1330250"/>
            <a:ext cx="7416800" cy="4780617"/>
          </a:xfrm>
        </p:spPr>
        <p:txBody>
          <a:bodyPr>
            <a:normAutofit fontScale="85000" lnSpcReduction="20000"/>
          </a:bodyPr>
          <a:lstStyle/>
          <a:p>
            <a:pPr>
              <a:buFont typeface="Arial" panose="020B0604020202020204" pitchFamily="34" charset="0"/>
              <a:buChar char="•"/>
            </a:pPr>
            <a:r>
              <a:rPr lang="en-US" dirty="0">
                <a:latin typeface="Aptos" panose="020B0004020202020204" pitchFamily="34" charset="0"/>
              </a:rPr>
              <a:t>Speed vs control:</a:t>
            </a:r>
          </a:p>
          <a:p>
            <a:pPr lvl="1">
              <a:buFont typeface="Arial" panose="020B0604020202020204" pitchFamily="34" charset="0"/>
              <a:buChar char="•"/>
            </a:pPr>
            <a:r>
              <a:rPr lang="en-US" dirty="0">
                <a:latin typeface="Aptos" panose="020B0004020202020204" pitchFamily="34" charset="0"/>
              </a:rPr>
              <a:t>Rapid prototyping tools help validate value, but may become bottlenecks in production.</a:t>
            </a:r>
          </a:p>
          <a:p>
            <a:pPr lvl="1">
              <a:buFont typeface="Arial" panose="020B0604020202020204" pitchFamily="34" charset="0"/>
              <a:buChar char="•"/>
            </a:pPr>
            <a:r>
              <a:rPr lang="en-US" dirty="0">
                <a:latin typeface="Aptos" panose="020B0004020202020204" pitchFamily="34" charset="0"/>
              </a:rPr>
              <a:t>Plan migration paths from POC to robust infrastructure.</a:t>
            </a:r>
          </a:p>
          <a:p>
            <a:pPr>
              <a:buFont typeface="Arial" panose="020B0604020202020204" pitchFamily="34" charset="0"/>
              <a:buChar char="•"/>
            </a:pPr>
            <a:r>
              <a:rPr lang="en-US" dirty="0">
                <a:latin typeface="Aptos" panose="020B0004020202020204" pitchFamily="34" charset="0"/>
              </a:rPr>
              <a:t>Standard software architecture principles still apply:</a:t>
            </a:r>
          </a:p>
          <a:p>
            <a:pPr lvl="1">
              <a:buFont typeface="Arial" panose="020B0604020202020204" pitchFamily="34" charset="0"/>
              <a:buChar char="•"/>
            </a:pPr>
            <a:r>
              <a:rPr lang="en-US" dirty="0">
                <a:latin typeface="Aptos" panose="020B0004020202020204" pitchFamily="34" charset="0"/>
              </a:rPr>
              <a:t>Favor stability, avoid vendor lock-in, and prioritize modular designs with defined APIs.</a:t>
            </a:r>
          </a:p>
          <a:p>
            <a:pPr lvl="1">
              <a:buFont typeface="Arial" panose="020B0604020202020204" pitchFamily="34" charset="0"/>
              <a:buChar char="•"/>
            </a:pPr>
            <a:r>
              <a:rPr lang="en-US" dirty="0">
                <a:latin typeface="Aptos" panose="020B0004020202020204" pitchFamily="34" charset="0"/>
              </a:rPr>
              <a:t>Isolate unstable components behind stable abstractions</a:t>
            </a:r>
          </a:p>
          <a:p>
            <a:pPr>
              <a:buFont typeface="Arial" panose="020B0604020202020204" pitchFamily="34" charset="0"/>
              <a:buChar char="•"/>
            </a:pPr>
            <a:r>
              <a:rPr lang="en-US" dirty="0">
                <a:latin typeface="Aptos" panose="020B0004020202020204" pitchFamily="34" charset="0"/>
              </a:rPr>
              <a:t>Observability and debugging:</a:t>
            </a:r>
          </a:p>
          <a:p>
            <a:pPr lvl="1">
              <a:buFont typeface="Arial" panose="020B0604020202020204" pitchFamily="34" charset="0"/>
              <a:buChar char="•"/>
            </a:pPr>
            <a:r>
              <a:rPr lang="en-US" dirty="0">
                <a:latin typeface="Aptos" panose="020B0004020202020204" pitchFamily="34" charset="0"/>
              </a:rPr>
              <a:t>AI pipelines require inspection at multiple levels: retrieval logs, prompt traces, model outputs, tool calls.</a:t>
            </a:r>
          </a:p>
          <a:p>
            <a:pPr lvl="1">
              <a:buFont typeface="Arial" panose="020B0604020202020204" pitchFamily="34" charset="0"/>
              <a:buChar char="•"/>
            </a:pPr>
            <a:r>
              <a:rPr lang="en-US" dirty="0">
                <a:latin typeface="Aptos" panose="020B0004020202020204" pitchFamily="34" charset="0"/>
              </a:rPr>
              <a:t>These are complex, non-deterministic distributed systems!</a:t>
            </a:r>
          </a:p>
          <a:p>
            <a:pPr>
              <a:buFont typeface="Arial" panose="020B0604020202020204" pitchFamily="34" charset="0"/>
              <a:buChar char="•"/>
            </a:pPr>
            <a:r>
              <a:rPr lang="en-US" dirty="0">
                <a:latin typeface="Aptos" panose="020B0004020202020204" pitchFamily="34" charset="0"/>
              </a:rPr>
              <a:t>Choosing no-framework is a valid decision</a:t>
            </a:r>
          </a:p>
          <a:p>
            <a:pPr lvl="1">
              <a:buFont typeface="Arial" panose="020B0604020202020204" pitchFamily="34" charset="0"/>
              <a:buChar char="•"/>
            </a:pPr>
            <a:endParaRPr lang="en-US" dirty="0">
              <a:latin typeface="Aptos" panose="020B0004020202020204" pitchFamily="34" charset="0"/>
            </a:endParaRPr>
          </a:p>
          <a:p>
            <a:pPr lvl="1">
              <a:buFont typeface="Arial" panose="020B0604020202020204" pitchFamily="34" charset="0"/>
              <a:buChar char="•"/>
            </a:pPr>
            <a:endParaRPr lang="en-US" dirty="0">
              <a:latin typeface="Aptos" panose="020B0004020202020204" pitchFamily="34" charset="0"/>
            </a:endParaRPr>
          </a:p>
          <a:p>
            <a:pPr lvl="2">
              <a:lnSpc>
                <a:spcPct val="107000"/>
              </a:lnSpc>
              <a:buFont typeface="Arial" panose="020B0604020202020204" pitchFamily="34" charset="0"/>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574D253-920D-6D19-E5B6-80289EA6B428}"/>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41</a:t>
            </a:fld>
            <a:endParaRPr lang="en-US"/>
          </a:p>
        </p:txBody>
      </p:sp>
    </p:spTree>
    <p:extLst>
      <p:ext uri="{BB962C8B-B14F-4D97-AF65-F5344CB8AC3E}">
        <p14:creationId xmlns:p14="http://schemas.microsoft.com/office/powerpoint/2010/main" val="417283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BDCF9B-C9C8-E2CD-6AE7-7C4CEE8F4372}"/>
              </a:ext>
            </a:extLst>
          </p:cNvPr>
          <p:cNvSpPr>
            <a:spLocks noGrp="1"/>
          </p:cNvSpPr>
          <p:nvPr>
            <p:ph type="title"/>
          </p:nvPr>
        </p:nvSpPr>
        <p:spPr/>
        <p:txBody>
          <a:bodyPr/>
          <a:lstStyle/>
          <a:p>
            <a:r>
              <a:rPr lang="en-US"/>
              <a:t>Conclusion</a:t>
            </a:r>
          </a:p>
        </p:txBody>
      </p:sp>
      <p:sp>
        <p:nvSpPr>
          <p:cNvPr id="2" name="Content Placeholder 1">
            <a:extLst>
              <a:ext uri="{FF2B5EF4-FFF2-40B4-BE49-F238E27FC236}">
                <a16:creationId xmlns:a16="http://schemas.microsoft.com/office/drawing/2014/main" id="{AC2D92F0-C173-85FE-FF30-E862DED17F25}"/>
              </a:ext>
            </a:extLst>
          </p:cNvPr>
          <p:cNvSpPr>
            <a:spLocks noGrp="1"/>
          </p:cNvSpPr>
          <p:nvPr>
            <p:ph idx="1"/>
          </p:nvPr>
        </p:nvSpPr>
        <p:spPr/>
        <p:txBody>
          <a:bodyPr/>
          <a:lstStyle/>
          <a:p>
            <a:pPr>
              <a:buFont typeface="Arial" panose="020B0604020202020204" pitchFamily="34" charset="0"/>
              <a:buChar char="•"/>
            </a:pPr>
            <a:r>
              <a:rPr lang="en-US" sz="2200">
                <a:latin typeface="Arial" panose="020B0604020202020204" pitchFamily="34" charset="0"/>
                <a:cs typeface="Arial" panose="020B0604020202020204" pitchFamily="34" charset="0"/>
              </a:rPr>
              <a:t>Grounding in team science and innovative architecture are both critical for successful HAI implementation</a:t>
            </a:r>
          </a:p>
          <a:p>
            <a:pPr>
              <a:buFont typeface="Arial" panose="020B0604020202020204" pitchFamily="34" charset="0"/>
              <a:buChar char="•"/>
            </a:pPr>
            <a:r>
              <a:rPr lang="en-US" sz="2200">
                <a:latin typeface="Arial" panose="020B0604020202020204" pitchFamily="34" charset="0"/>
                <a:cs typeface="Arial" panose="020B0604020202020204" pitchFamily="34" charset="0"/>
              </a:rPr>
              <a:t>Teaming frameworks like TMS and shared mental models teach us ways to build AI that participates in teams</a:t>
            </a:r>
          </a:p>
          <a:p>
            <a:pPr>
              <a:buFont typeface="Arial" panose="020B0604020202020204" pitchFamily="34" charset="0"/>
              <a:buChar char="•"/>
            </a:pPr>
            <a:r>
              <a:rPr lang="en-US" sz="2200">
                <a:latin typeface="Arial" panose="020B0604020202020204" pitchFamily="34" charset="0"/>
                <a:cs typeface="Arial" panose="020B0604020202020204" pitchFamily="34" charset="0"/>
              </a:rPr>
              <a:t>AI capabilities and architecture techniques are advancing rapidly</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It is increasingly feasible to integrate AI as a teammate</a:t>
            </a:r>
          </a:p>
          <a:p>
            <a:pPr>
              <a:buFont typeface="Arial" panose="020B0604020202020204" pitchFamily="34" charset="0"/>
              <a:buChar char="•"/>
            </a:pPr>
            <a:r>
              <a:rPr lang="en-US" sz="2200">
                <a:latin typeface="Arial" panose="020B0604020202020204" pitchFamily="34" charset="0"/>
                <a:cs typeface="Arial" panose="020B0604020202020204" pitchFamily="34" charset="0"/>
              </a:rPr>
              <a:t>Building AI teammates instead of just tools allows</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Optimal user-centered workflows</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Adaptive interaction and agent performance</a:t>
            </a:r>
          </a:p>
          <a:p>
            <a:pPr lvl="1">
              <a:buFont typeface="Arial" panose="020B0604020202020204" pitchFamily="34" charset="0"/>
              <a:buChar char="•"/>
            </a:pPr>
            <a:r>
              <a:rPr lang="en-US" sz="1800">
                <a:latin typeface="Arial" panose="020B0604020202020204" pitchFamily="34" charset="0"/>
                <a:cs typeface="Arial" panose="020B0604020202020204" pitchFamily="34" charset="0"/>
              </a:rPr>
              <a:t>Successful integration of AI with shared trust and improved team outcomes</a:t>
            </a:r>
          </a:p>
          <a:p>
            <a:pPr>
              <a:buFont typeface="Arial" panose="020B0604020202020204" pitchFamily="34" charset="0"/>
              <a:buChar char="•"/>
            </a:pPr>
            <a:endParaRPr lang="en-US" sz="22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BB44EC-6F7E-8F54-2273-08E95529E436}"/>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42</a:t>
            </a:fld>
            <a:endParaRPr lang="en-US"/>
          </a:p>
        </p:txBody>
      </p:sp>
    </p:spTree>
    <p:extLst>
      <p:ext uri="{BB962C8B-B14F-4D97-AF65-F5344CB8AC3E}">
        <p14:creationId xmlns:p14="http://schemas.microsoft.com/office/powerpoint/2010/main" val="3980333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E81847-BB12-B6A5-A820-D4AD60721A26}"/>
              </a:ext>
            </a:extLst>
          </p:cNvPr>
          <p:cNvSpPr>
            <a:spLocks noGrp="1"/>
          </p:cNvSpPr>
          <p:nvPr>
            <p:ph type="title"/>
          </p:nvPr>
        </p:nvSpPr>
        <p:spPr/>
        <p:txBody>
          <a:bodyPr/>
          <a:lstStyle/>
          <a:p>
            <a:r>
              <a:rPr lang="en-US"/>
              <a:t>Thank you!</a:t>
            </a:r>
          </a:p>
        </p:txBody>
      </p:sp>
      <p:sp>
        <p:nvSpPr>
          <p:cNvPr id="2" name="Content Placeholder 1">
            <a:extLst>
              <a:ext uri="{FF2B5EF4-FFF2-40B4-BE49-F238E27FC236}">
                <a16:creationId xmlns:a16="http://schemas.microsoft.com/office/drawing/2014/main" id="{25FB9418-8CCC-3F5F-2331-1B08BBA4D670}"/>
              </a:ext>
            </a:extLst>
          </p:cNvPr>
          <p:cNvSpPr>
            <a:spLocks noGrp="1"/>
          </p:cNvSpPr>
          <p:nvPr>
            <p:ph idx="1"/>
          </p:nvPr>
        </p:nvSpPr>
        <p:spPr>
          <a:xfrm>
            <a:off x="593061" y="1053389"/>
            <a:ext cx="10928351" cy="1394709"/>
          </a:xfrm>
        </p:spPr>
        <p:txBody>
          <a:bodyPr/>
          <a:lstStyle/>
          <a:p>
            <a:pPr>
              <a:buFont typeface="Arial" panose="020B0604020202020204" pitchFamily="34" charset="0"/>
              <a:buChar char="•"/>
            </a:pPr>
            <a:r>
              <a:rPr lang="en-US">
                <a:latin typeface="Arial" panose="020B0604020202020204" pitchFamily="34" charset="0"/>
                <a:cs typeface="Arial" panose="020B0604020202020204" pitchFamily="34" charset="0"/>
              </a:rPr>
              <a:t>Questions?</a:t>
            </a:r>
          </a:p>
        </p:txBody>
      </p:sp>
      <p:sp>
        <p:nvSpPr>
          <p:cNvPr id="4" name="Slide Number Placeholder 3">
            <a:extLst>
              <a:ext uri="{FF2B5EF4-FFF2-40B4-BE49-F238E27FC236}">
                <a16:creationId xmlns:a16="http://schemas.microsoft.com/office/drawing/2014/main" id="{B31BD30C-3EC7-67DA-67AC-41FCCC07F2F8}"/>
              </a:ext>
            </a:extLst>
          </p:cNvPr>
          <p:cNvSpPr>
            <a:spLocks noGrp="1"/>
          </p:cNvSpPr>
          <p:nvPr>
            <p:ph type="sldNum" sz="quarter" idx="10"/>
          </p:nvPr>
        </p:nvSpPr>
        <p:spPr>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032F4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A21A14-3D06-4710-A891-9FFFCC1248E3}" type="slidenum">
              <a:rPr lang="en-US" smtClean="0"/>
              <a:pPr/>
              <a:t>43</a:t>
            </a:fld>
            <a:endParaRPr lang="en-US"/>
          </a:p>
        </p:txBody>
      </p:sp>
      <p:sp>
        <p:nvSpPr>
          <p:cNvPr id="5" name="Content Placeholder 1">
            <a:extLst>
              <a:ext uri="{FF2B5EF4-FFF2-40B4-BE49-F238E27FC236}">
                <a16:creationId xmlns:a16="http://schemas.microsoft.com/office/drawing/2014/main" id="{0205EA73-CCD3-28CF-C46D-C1C8AAAEF7F2}"/>
              </a:ext>
            </a:extLst>
          </p:cNvPr>
          <p:cNvSpPr txBox="1">
            <a:spLocks/>
          </p:cNvSpPr>
          <p:nvPr/>
        </p:nvSpPr>
        <p:spPr bwMode="auto">
          <a:xfrm>
            <a:off x="2150313" y="4168833"/>
            <a:ext cx="3834851" cy="22481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1600" kern="0">
                <a:latin typeface="Arial" panose="020B0604020202020204" pitchFamily="34" charset="0"/>
                <a:cs typeface="Arial" panose="020B0604020202020204" pitchFamily="34" charset="0"/>
              </a:rPr>
              <a:t>Dr. Zach Klinefelter</a:t>
            </a:r>
          </a:p>
          <a:p>
            <a:pPr marL="0" indent="0" algn="ctr">
              <a:buNone/>
            </a:pPr>
            <a:r>
              <a:rPr lang="en-US" sz="1600" kern="0">
                <a:latin typeface="Arial" panose="020B0604020202020204" pitchFamily="34" charset="0"/>
                <a:cs typeface="Arial" panose="020B0604020202020204" pitchFamily="34" charset="0"/>
              </a:rPr>
              <a:t>Senior Scientist</a:t>
            </a:r>
          </a:p>
          <a:p>
            <a:pPr marL="0" indent="0" algn="ctr">
              <a:buNone/>
            </a:pPr>
            <a:r>
              <a:rPr lang="en-US" sz="1600" kern="0">
                <a:latin typeface="Arial" panose="020B0604020202020204" pitchFamily="34" charset="0"/>
                <a:cs typeface="Arial" panose="020B0604020202020204" pitchFamily="34" charset="0"/>
              </a:rPr>
              <a:t>Lead, Collaborative AI Science</a:t>
            </a:r>
          </a:p>
          <a:p>
            <a:pPr marL="0" indent="0" algn="ctr">
              <a:buNone/>
            </a:pPr>
            <a:r>
              <a:rPr lang="en-US" sz="1600" kern="0">
                <a:latin typeface="Arial" panose="020B0604020202020204" pitchFamily="34" charset="0"/>
                <a:cs typeface="Arial" panose="020B0604020202020204" pitchFamily="34" charset="0"/>
              </a:rPr>
              <a:t>Aptima, Inc.</a:t>
            </a:r>
          </a:p>
          <a:p>
            <a:pPr marL="0" indent="0" algn="ctr">
              <a:buNone/>
            </a:pPr>
            <a:r>
              <a:rPr lang="en-US" sz="1600" kern="0">
                <a:latin typeface="Arial" panose="020B0604020202020204" pitchFamily="34" charset="0"/>
                <a:cs typeface="Arial" panose="020B0604020202020204" pitchFamily="34" charset="0"/>
              </a:rPr>
              <a:t>zklinefelter@aptima.com</a:t>
            </a:r>
          </a:p>
        </p:txBody>
      </p:sp>
      <p:sp>
        <p:nvSpPr>
          <p:cNvPr id="6" name="Content Placeholder 1">
            <a:extLst>
              <a:ext uri="{FF2B5EF4-FFF2-40B4-BE49-F238E27FC236}">
                <a16:creationId xmlns:a16="http://schemas.microsoft.com/office/drawing/2014/main" id="{54A44EBA-8E58-7609-DD5C-93130193FEE5}"/>
              </a:ext>
            </a:extLst>
          </p:cNvPr>
          <p:cNvSpPr txBox="1">
            <a:spLocks/>
          </p:cNvSpPr>
          <p:nvPr/>
        </p:nvSpPr>
        <p:spPr bwMode="auto">
          <a:xfrm>
            <a:off x="6170815" y="4168832"/>
            <a:ext cx="3834851" cy="22481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1600" kern="0" dirty="0">
                <a:latin typeface="Arial" panose="020B0604020202020204" pitchFamily="34" charset="0"/>
                <a:cs typeface="Arial" panose="020B0604020202020204" pitchFamily="34" charset="0"/>
              </a:rPr>
              <a:t>Gabe Ganberg</a:t>
            </a:r>
          </a:p>
          <a:p>
            <a:pPr marL="0" indent="0" algn="ctr">
              <a:buNone/>
            </a:pPr>
            <a:r>
              <a:rPr lang="en-US" sz="1600" kern="0" dirty="0">
                <a:latin typeface="Arial" panose="020B0604020202020204" pitchFamily="34" charset="0"/>
                <a:cs typeface="Arial" panose="020B0604020202020204" pitchFamily="34" charset="0"/>
              </a:rPr>
              <a:t>Chief Architect</a:t>
            </a:r>
          </a:p>
          <a:p>
            <a:pPr marL="0" indent="0" algn="ctr">
              <a:buNone/>
            </a:pPr>
            <a:r>
              <a:rPr lang="en-US" sz="1600" kern="0" dirty="0">
                <a:latin typeface="Arial" panose="020B0604020202020204" pitchFamily="34" charset="0"/>
                <a:cs typeface="Arial" panose="020B0604020202020204" pitchFamily="34" charset="0"/>
              </a:rPr>
              <a:t>Technical Operations</a:t>
            </a:r>
          </a:p>
          <a:p>
            <a:pPr marL="0" indent="0" algn="ctr">
              <a:buNone/>
            </a:pPr>
            <a:r>
              <a:rPr lang="en-US" sz="1600" kern="0" dirty="0">
                <a:latin typeface="Arial" panose="020B0604020202020204" pitchFamily="34" charset="0"/>
                <a:cs typeface="Arial" panose="020B0604020202020204" pitchFamily="34" charset="0"/>
              </a:rPr>
              <a:t>Aptima, Inc.</a:t>
            </a:r>
          </a:p>
          <a:p>
            <a:pPr marL="0" indent="0" algn="ctr">
              <a:buNone/>
            </a:pPr>
            <a:r>
              <a:rPr lang="en-US" sz="1600" kern="0" dirty="0" err="1">
                <a:latin typeface="Arial" panose="020B0604020202020204" pitchFamily="34" charset="0"/>
                <a:cs typeface="Arial" panose="020B0604020202020204" pitchFamily="34" charset="0"/>
              </a:rPr>
              <a:t>ganberg@aptima.com</a:t>
            </a:r>
            <a:endParaRPr lang="en-US" sz="1600" kern="0" dirty="0">
              <a:latin typeface="Arial" panose="020B0604020202020204" pitchFamily="34" charset="0"/>
              <a:cs typeface="Arial" panose="020B0604020202020204" pitchFamily="34" charset="0"/>
            </a:endParaRPr>
          </a:p>
        </p:txBody>
      </p:sp>
      <p:pic>
        <p:nvPicPr>
          <p:cNvPr id="7" name="Picture 6" descr="A person smiling for the camera&#10;&#10;AI-generated content may be incorrect.">
            <a:extLst>
              <a:ext uri="{FF2B5EF4-FFF2-40B4-BE49-F238E27FC236}">
                <a16:creationId xmlns:a16="http://schemas.microsoft.com/office/drawing/2014/main" id="{EF717F45-AE0F-253F-DF2C-2BA132F61A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7544" y="2509806"/>
            <a:ext cx="1480387" cy="1541376"/>
          </a:xfrm>
          <a:prstGeom prst="rect">
            <a:avLst/>
          </a:prstGeom>
        </p:spPr>
      </p:pic>
      <p:pic>
        <p:nvPicPr>
          <p:cNvPr id="8" name="Picture 7">
            <a:extLst>
              <a:ext uri="{FF2B5EF4-FFF2-40B4-BE49-F238E27FC236}">
                <a16:creationId xmlns:a16="http://schemas.microsoft.com/office/drawing/2014/main" id="{9754FF37-FD5C-50A4-FDF0-233B764252BD}"/>
              </a:ext>
            </a:extLst>
          </p:cNvPr>
          <p:cNvPicPr>
            <a:picLocks noChangeAspect="1"/>
          </p:cNvPicPr>
          <p:nvPr/>
        </p:nvPicPr>
        <p:blipFill rotWithShape="1">
          <a:blip r:embed="rId3"/>
          <a:srcRect l="5785" t="8342" r="15036" b="10869"/>
          <a:stretch>
            <a:fillRect/>
          </a:stretch>
        </p:blipFill>
        <p:spPr>
          <a:xfrm>
            <a:off x="7468986" y="2448098"/>
            <a:ext cx="1223697" cy="1664793"/>
          </a:xfrm>
          <a:prstGeom prst="rect">
            <a:avLst/>
          </a:prstGeom>
        </p:spPr>
      </p:pic>
    </p:spTree>
    <p:extLst>
      <p:ext uri="{BB962C8B-B14F-4D97-AF65-F5344CB8AC3E}">
        <p14:creationId xmlns:p14="http://schemas.microsoft.com/office/powerpoint/2010/main" val="322862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1BE8-752B-28B6-D988-056CE9994F46}"/>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500F1960-6913-D4C0-6F64-69D25CF5962D}"/>
              </a:ext>
            </a:extLst>
          </p:cNvPr>
          <p:cNvSpPr>
            <a:spLocks noGrp="1" noChangeArrowheads="1"/>
          </p:cNvSpPr>
          <p:nvPr>
            <p:ph type="title"/>
          </p:nvPr>
        </p:nvSpPr>
        <p:spPr/>
        <p:txBody>
          <a:bodyPr/>
          <a:lstStyle/>
          <a:p>
            <a:pPr eaLnBrk="1" hangingPunct="1"/>
            <a:r>
              <a:rPr lang="en-US"/>
              <a:t>What Is a Team?</a:t>
            </a:r>
          </a:p>
        </p:txBody>
      </p:sp>
      <p:sp>
        <p:nvSpPr>
          <p:cNvPr id="6" name="Slide Number Placeholder 58">
            <a:extLst>
              <a:ext uri="{FF2B5EF4-FFF2-40B4-BE49-F238E27FC236}">
                <a16:creationId xmlns:a16="http://schemas.microsoft.com/office/drawing/2014/main" id="{054E0361-EBEE-B922-B85D-1487072D0158}"/>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5</a:t>
            </a:fld>
            <a:endParaRPr lang="en-US">
              <a:solidFill>
                <a:srgbClr val="000000"/>
              </a:solidFill>
            </a:endParaRPr>
          </a:p>
        </p:txBody>
      </p:sp>
      <p:sp>
        <p:nvSpPr>
          <p:cNvPr id="5" name="Rectangle 3">
            <a:extLst>
              <a:ext uri="{FF2B5EF4-FFF2-40B4-BE49-F238E27FC236}">
                <a16:creationId xmlns:a16="http://schemas.microsoft.com/office/drawing/2014/main" id="{F1B20816-D6C2-06F4-CC4A-C269F3093A0B}"/>
              </a:ext>
            </a:extLst>
          </p:cNvPr>
          <p:cNvSpPr txBox="1">
            <a:spLocks noChangeArrowheads="1"/>
          </p:cNvSpPr>
          <p:nvPr/>
        </p:nvSpPr>
        <p:spPr bwMode="auto">
          <a:xfrm>
            <a:off x="1352145" y="1872574"/>
            <a:ext cx="9030156" cy="3903070"/>
          </a:xfrm>
          <a:prstGeom prst="rect">
            <a:avLst/>
          </a:prstGeom>
          <a:noFill/>
          <a:ln w="9525">
            <a:noFill/>
            <a:miter lim="800000"/>
            <a:headEnd/>
            <a:tailEnd/>
          </a:ln>
        </p:spPr>
        <p:txBody>
          <a:bodyPr/>
          <a:lstStyle/>
          <a:p>
            <a:r>
              <a:rPr lang="en-US" sz="2200" b="0" i="0">
                <a:solidFill>
                  <a:srgbClr val="333333"/>
                </a:solidFill>
                <a:effectLst/>
                <a:highlight>
                  <a:srgbClr val="FFFFFF"/>
                </a:highlight>
                <a:latin typeface="Open Sans" panose="020B0606030504020204" pitchFamily="34" charset="0"/>
              </a:rPr>
              <a:t>“A team can be defined as (a) </a:t>
            </a:r>
            <a:r>
              <a:rPr lang="en-US" sz="2200" b="1" i="0">
                <a:solidFill>
                  <a:srgbClr val="333333"/>
                </a:solidFill>
                <a:effectLst/>
                <a:highlight>
                  <a:srgbClr val="FFFFFF"/>
                </a:highlight>
                <a:latin typeface="Open Sans" panose="020B0606030504020204" pitchFamily="34" charset="0"/>
              </a:rPr>
              <a:t>two or more individuals </a:t>
            </a:r>
            <a:r>
              <a:rPr lang="en-US" sz="2200" b="0" i="0">
                <a:solidFill>
                  <a:srgbClr val="333333"/>
                </a:solidFill>
                <a:effectLst/>
                <a:highlight>
                  <a:srgbClr val="FFFFFF"/>
                </a:highlight>
                <a:latin typeface="Open Sans" panose="020B0606030504020204" pitchFamily="34" charset="0"/>
              </a:rPr>
              <a:t>who (b) </a:t>
            </a:r>
            <a:r>
              <a:rPr lang="en-US" sz="2200" b="1" i="0">
                <a:solidFill>
                  <a:srgbClr val="333333"/>
                </a:solidFill>
                <a:effectLst/>
                <a:highlight>
                  <a:srgbClr val="FFFFFF"/>
                </a:highlight>
                <a:latin typeface="Open Sans" panose="020B0606030504020204" pitchFamily="34" charset="0"/>
              </a:rPr>
              <a:t>socially interact </a:t>
            </a:r>
            <a:r>
              <a:rPr lang="en-US" sz="2200" b="0" i="0">
                <a:solidFill>
                  <a:srgbClr val="333333"/>
                </a:solidFill>
                <a:effectLst/>
                <a:highlight>
                  <a:srgbClr val="FFFFFF"/>
                </a:highlight>
                <a:latin typeface="Open Sans" panose="020B0606030504020204" pitchFamily="34" charset="0"/>
              </a:rPr>
              <a:t>(face-to-face or, increasingly, virtually); (c) possess one or more </a:t>
            </a:r>
            <a:r>
              <a:rPr lang="en-US" sz="2200" b="1" i="0">
                <a:solidFill>
                  <a:srgbClr val="333333"/>
                </a:solidFill>
                <a:effectLst/>
                <a:highlight>
                  <a:srgbClr val="FFFFFF"/>
                </a:highlight>
                <a:latin typeface="Open Sans" panose="020B0606030504020204" pitchFamily="34" charset="0"/>
              </a:rPr>
              <a:t>common goals</a:t>
            </a:r>
            <a:r>
              <a:rPr lang="en-US" sz="2200" b="0" i="0">
                <a:solidFill>
                  <a:srgbClr val="333333"/>
                </a:solidFill>
                <a:effectLst/>
                <a:highlight>
                  <a:srgbClr val="FFFFFF"/>
                </a:highlight>
                <a:latin typeface="Open Sans" panose="020B0606030504020204" pitchFamily="34" charset="0"/>
              </a:rPr>
              <a:t>; (d) are brought together</a:t>
            </a:r>
            <a:r>
              <a:rPr lang="en-US" sz="2200" b="1" i="0">
                <a:solidFill>
                  <a:srgbClr val="333333"/>
                </a:solidFill>
                <a:effectLst/>
                <a:highlight>
                  <a:srgbClr val="FFFFFF"/>
                </a:highlight>
                <a:latin typeface="Open Sans" panose="020B0606030504020204" pitchFamily="34" charset="0"/>
              </a:rPr>
              <a:t> to perform </a:t>
            </a:r>
            <a:r>
              <a:rPr lang="en-US" sz="2200" b="0" i="0">
                <a:solidFill>
                  <a:srgbClr val="333333"/>
                </a:solidFill>
                <a:effectLst/>
                <a:highlight>
                  <a:srgbClr val="FFFFFF"/>
                </a:highlight>
                <a:latin typeface="Open Sans" panose="020B0606030504020204" pitchFamily="34" charset="0"/>
              </a:rPr>
              <a:t>organizationally relevant tasks; (e) </a:t>
            </a:r>
            <a:r>
              <a:rPr lang="en-US" sz="2200" b="1" i="0">
                <a:solidFill>
                  <a:srgbClr val="333333"/>
                </a:solidFill>
                <a:effectLst/>
                <a:highlight>
                  <a:srgbClr val="FFFFFF"/>
                </a:highlight>
                <a:latin typeface="Open Sans" panose="020B0606030504020204" pitchFamily="34" charset="0"/>
              </a:rPr>
              <a:t>exhibit interdependencies </a:t>
            </a:r>
            <a:r>
              <a:rPr lang="en-US" sz="2200" b="0" i="0">
                <a:solidFill>
                  <a:srgbClr val="333333"/>
                </a:solidFill>
                <a:effectLst/>
                <a:highlight>
                  <a:srgbClr val="FFFFFF"/>
                </a:highlight>
                <a:latin typeface="Open Sans" panose="020B0606030504020204" pitchFamily="34" charset="0"/>
              </a:rPr>
              <a:t>with respect to workflow, goals, and outcomes; (f) </a:t>
            </a:r>
            <a:r>
              <a:rPr lang="en-US" sz="2200" b="1" i="0">
                <a:solidFill>
                  <a:srgbClr val="333333"/>
                </a:solidFill>
                <a:effectLst/>
                <a:highlight>
                  <a:srgbClr val="FFFFFF"/>
                </a:highlight>
                <a:latin typeface="Open Sans" panose="020B0606030504020204" pitchFamily="34" charset="0"/>
              </a:rPr>
              <a:t>have different roles and responsibilities</a:t>
            </a:r>
            <a:r>
              <a:rPr lang="en-US" sz="2200" b="0" i="0">
                <a:solidFill>
                  <a:srgbClr val="333333"/>
                </a:solidFill>
                <a:effectLst/>
                <a:highlight>
                  <a:srgbClr val="FFFFFF"/>
                </a:highlight>
                <a:latin typeface="Open Sans" panose="020B0606030504020204" pitchFamily="34" charset="0"/>
              </a:rPr>
              <a:t>; and (g) are </a:t>
            </a:r>
            <a:r>
              <a:rPr lang="en-US" sz="2200" b="1" i="0">
                <a:solidFill>
                  <a:srgbClr val="333333"/>
                </a:solidFill>
                <a:effectLst/>
                <a:highlight>
                  <a:srgbClr val="FFFFFF"/>
                </a:highlight>
                <a:latin typeface="Open Sans" panose="020B0606030504020204" pitchFamily="34" charset="0"/>
              </a:rPr>
              <a:t>together embedded </a:t>
            </a:r>
            <a:r>
              <a:rPr lang="en-US" sz="2200" b="0" i="0">
                <a:solidFill>
                  <a:srgbClr val="333333"/>
                </a:solidFill>
                <a:effectLst/>
                <a:highlight>
                  <a:srgbClr val="FFFFFF"/>
                </a:highlight>
                <a:latin typeface="Open Sans" panose="020B0606030504020204" pitchFamily="34" charset="0"/>
              </a:rPr>
              <a:t>in an encompassing organizational system, with boundaries and linkages to the broader system context and task environment.”</a:t>
            </a:r>
          </a:p>
          <a:p>
            <a:endParaRPr lang="en-US" sz="2000" b="0" i="0">
              <a:solidFill>
                <a:srgbClr val="333333"/>
              </a:solidFill>
              <a:effectLst/>
              <a:highlight>
                <a:srgbClr val="FFFFFF"/>
              </a:highlight>
              <a:latin typeface="Open Sans" panose="020B0606030504020204" pitchFamily="34" charset="0"/>
            </a:endParaRPr>
          </a:p>
          <a:p>
            <a:r>
              <a:rPr lang="en-US" sz="2000" b="0">
                <a:solidFill>
                  <a:srgbClr val="333333"/>
                </a:solidFill>
                <a:highlight>
                  <a:srgbClr val="FFFFFF"/>
                </a:highlight>
                <a:latin typeface="Open Sans" panose="020B0606030504020204" pitchFamily="34" charset="0"/>
              </a:rPr>
              <a:t>Kozlowski &amp; </a:t>
            </a:r>
            <a:r>
              <a:rPr lang="en-US" sz="2000" b="0" err="1">
                <a:solidFill>
                  <a:srgbClr val="333333"/>
                </a:solidFill>
                <a:highlight>
                  <a:srgbClr val="FFFFFF"/>
                </a:highlight>
                <a:latin typeface="Open Sans" panose="020B0606030504020204" pitchFamily="34" charset="0"/>
              </a:rPr>
              <a:t>Ilgen</a:t>
            </a:r>
            <a:r>
              <a:rPr lang="en-US" sz="2000" b="0">
                <a:solidFill>
                  <a:srgbClr val="333333"/>
                </a:solidFill>
                <a:highlight>
                  <a:srgbClr val="FFFFFF"/>
                </a:highlight>
                <a:latin typeface="Open Sans" panose="020B0606030504020204" pitchFamily="34" charset="0"/>
              </a:rPr>
              <a:t>, 2006</a:t>
            </a:r>
            <a:endParaRPr lang="en-US" sz="2000"/>
          </a:p>
        </p:txBody>
      </p:sp>
    </p:spTree>
    <p:extLst>
      <p:ext uri="{BB962C8B-B14F-4D97-AF65-F5344CB8AC3E}">
        <p14:creationId xmlns:p14="http://schemas.microsoft.com/office/powerpoint/2010/main" val="398737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7E2B7-0D4A-E4F7-6137-9AC51D31BEDF}"/>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E7AC18F5-D8FC-3B0A-1F58-1CD40DE22356}"/>
              </a:ext>
            </a:extLst>
          </p:cNvPr>
          <p:cNvSpPr>
            <a:spLocks noGrp="1" noChangeArrowheads="1"/>
          </p:cNvSpPr>
          <p:nvPr>
            <p:ph type="title"/>
          </p:nvPr>
        </p:nvSpPr>
        <p:spPr/>
        <p:txBody>
          <a:bodyPr/>
          <a:lstStyle/>
          <a:p>
            <a:pPr eaLnBrk="1" hangingPunct="1"/>
            <a:r>
              <a:rPr lang="en-US"/>
              <a:t>Why Should AI Be a Teammate?</a:t>
            </a:r>
          </a:p>
        </p:txBody>
      </p:sp>
      <p:sp>
        <p:nvSpPr>
          <p:cNvPr id="6" name="Slide Number Placeholder 58">
            <a:extLst>
              <a:ext uri="{FF2B5EF4-FFF2-40B4-BE49-F238E27FC236}">
                <a16:creationId xmlns:a16="http://schemas.microsoft.com/office/drawing/2014/main" id="{00EEFE0B-A2DA-56CD-1416-8FEA5206F2A4}"/>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6</a:t>
            </a:fld>
            <a:endParaRPr lang="en-US">
              <a:solidFill>
                <a:srgbClr val="000000"/>
              </a:solidFill>
            </a:endParaRPr>
          </a:p>
        </p:txBody>
      </p:sp>
      <p:sp>
        <p:nvSpPr>
          <p:cNvPr id="5" name="Rectangle 3">
            <a:extLst>
              <a:ext uri="{FF2B5EF4-FFF2-40B4-BE49-F238E27FC236}">
                <a16:creationId xmlns:a16="http://schemas.microsoft.com/office/drawing/2014/main" id="{967704C8-9C33-AA5A-65E0-25D495AAC7B8}"/>
              </a:ext>
            </a:extLst>
          </p:cNvPr>
          <p:cNvSpPr txBox="1">
            <a:spLocks noChangeArrowheads="1"/>
          </p:cNvSpPr>
          <p:nvPr/>
        </p:nvSpPr>
        <p:spPr bwMode="auto">
          <a:xfrm>
            <a:off x="6054141" y="1766277"/>
            <a:ext cx="5663060" cy="4210574"/>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From tool to teammate</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Maybe it shouldn’t… in some cases!</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E.g., when AI makes a good tool</a:t>
            </a:r>
          </a:p>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As AI capabilities increase, it becomes more beneficial to design it into the team</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Communication, aligned goals, team process and knowledge, more!</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AI can often do more for a team if it has features of a teammate</a:t>
            </a:r>
          </a:p>
        </p:txBody>
      </p:sp>
      <p:pic>
        <p:nvPicPr>
          <p:cNvPr id="2050" name="Picture 2" descr="Generated image">
            <a:extLst>
              <a:ext uri="{FF2B5EF4-FFF2-40B4-BE49-F238E27FC236}">
                <a16:creationId xmlns:a16="http://schemas.microsoft.com/office/drawing/2014/main" id="{FBC18B78-B19A-6876-D3FD-F5DA1C47C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54" y="1314736"/>
            <a:ext cx="4289898" cy="428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053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4A51F-831D-1AE9-97AB-7358B5D57D3B}"/>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AC7C96C6-B9D3-02F7-0839-5A7A61B0F87C}"/>
              </a:ext>
            </a:extLst>
          </p:cNvPr>
          <p:cNvSpPr>
            <a:spLocks noGrp="1" noChangeArrowheads="1"/>
          </p:cNvSpPr>
          <p:nvPr>
            <p:ph type="title"/>
          </p:nvPr>
        </p:nvSpPr>
        <p:spPr/>
        <p:txBody>
          <a:bodyPr/>
          <a:lstStyle/>
          <a:p>
            <a:pPr eaLnBrk="1" hangingPunct="1"/>
            <a:r>
              <a:rPr lang="en-US"/>
              <a:t>How Are Teams Formed?</a:t>
            </a:r>
          </a:p>
        </p:txBody>
      </p:sp>
      <p:sp>
        <p:nvSpPr>
          <p:cNvPr id="6" name="Slide Number Placeholder 58">
            <a:extLst>
              <a:ext uri="{FF2B5EF4-FFF2-40B4-BE49-F238E27FC236}">
                <a16:creationId xmlns:a16="http://schemas.microsoft.com/office/drawing/2014/main" id="{78BD4E3F-BC20-60B9-20C3-22C76B172DB3}"/>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7</a:t>
            </a:fld>
            <a:endParaRPr lang="en-US">
              <a:solidFill>
                <a:srgbClr val="000000"/>
              </a:solidFill>
            </a:endParaRPr>
          </a:p>
        </p:txBody>
      </p:sp>
      <p:sp>
        <p:nvSpPr>
          <p:cNvPr id="5" name="Rectangle 3">
            <a:extLst>
              <a:ext uri="{FF2B5EF4-FFF2-40B4-BE49-F238E27FC236}">
                <a16:creationId xmlns:a16="http://schemas.microsoft.com/office/drawing/2014/main" id="{EDDA1FE8-2431-3936-BB51-E0C3DDE1B856}"/>
              </a:ext>
            </a:extLst>
          </p:cNvPr>
          <p:cNvSpPr txBox="1">
            <a:spLocks noChangeArrowheads="1"/>
          </p:cNvSpPr>
          <p:nvPr/>
        </p:nvSpPr>
        <p:spPr bwMode="auto">
          <a:xfrm>
            <a:off x="916346" y="1465812"/>
            <a:ext cx="9881886" cy="4677294"/>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400" kern="0">
                <a:solidFill>
                  <a:srgbClr val="000000"/>
                </a:solidFill>
                <a:latin typeface="Arial" pitchFamily="34" charset="0"/>
                <a:cs typeface="Arial" pitchFamily="34" charset="0"/>
              </a:rPr>
              <a:t>Now imagine integrating an AI system as a new teammate:</a:t>
            </a:r>
          </a:p>
          <a:p>
            <a:pPr marL="952485" lvl="1" indent="-342900">
              <a:lnSpc>
                <a:spcPct val="90000"/>
              </a:lnSpc>
              <a:spcBef>
                <a:spcPct val="20000"/>
              </a:spcBef>
              <a:buFontTx/>
              <a:buChar char="•"/>
              <a:defRPr/>
            </a:pPr>
            <a:r>
              <a:rPr lang="en-US" sz="2400" kern="0">
                <a:solidFill>
                  <a:srgbClr val="000000"/>
                </a:solidFill>
                <a:latin typeface="Arial" pitchFamily="34" charset="0"/>
                <a:cs typeface="Arial" pitchFamily="34" charset="0"/>
              </a:rPr>
              <a:t>How do we go beyond building an effective task-performing agent to an agent that can team? </a:t>
            </a:r>
          </a:p>
          <a:p>
            <a:pPr marL="952485" lvl="1" indent="-342900">
              <a:lnSpc>
                <a:spcPct val="90000"/>
              </a:lnSpc>
              <a:spcBef>
                <a:spcPct val="20000"/>
              </a:spcBef>
              <a:buFontTx/>
              <a:buChar char="•"/>
              <a:defRPr/>
            </a:pPr>
            <a:r>
              <a:rPr lang="en-US" sz="2400" b="1" kern="0">
                <a:solidFill>
                  <a:srgbClr val="000000"/>
                </a:solidFill>
                <a:latin typeface="Arial" pitchFamily="34" charset="0"/>
                <a:cs typeface="Arial" pitchFamily="34" charset="0"/>
              </a:rPr>
              <a:t>What does it need to be an effective member of the team? </a:t>
            </a:r>
          </a:p>
          <a:p>
            <a:pPr marL="1562070" lvl="2" indent="-342900">
              <a:lnSpc>
                <a:spcPct val="90000"/>
              </a:lnSpc>
              <a:spcBef>
                <a:spcPct val="20000"/>
              </a:spcBef>
              <a:buFontTx/>
              <a:buChar char="•"/>
              <a:defRPr/>
            </a:pPr>
            <a:r>
              <a:rPr lang="en-US" sz="2400" b="1" kern="0">
                <a:solidFill>
                  <a:srgbClr val="000000"/>
                </a:solidFill>
                <a:latin typeface="Arial" pitchFamily="34" charset="0"/>
                <a:cs typeface="Arial" pitchFamily="34" charset="0"/>
              </a:rPr>
              <a:t>What data, memory, skills, abilities, protocols?</a:t>
            </a:r>
          </a:p>
          <a:p>
            <a:pPr marL="342900" indent="-342900">
              <a:lnSpc>
                <a:spcPct val="90000"/>
              </a:lnSpc>
              <a:spcBef>
                <a:spcPct val="20000"/>
              </a:spcBef>
              <a:buFontTx/>
              <a:buChar char="•"/>
              <a:defRPr/>
            </a:pPr>
            <a:endParaRPr lang="en-US" sz="2400" kern="0">
              <a:solidFill>
                <a:srgbClr val="000000"/>
              </a:solidFill>
              <a:latin typeface="Arial" pitchFamily="34" charset="0"/>
              <a:cs typeface="Arial" pitchFamily="34" charset="0"/>
            </a:endParaRPr>
          </a:p>
          <a:p>
            <a:pPr marL="342900" indent="-342900">
              <a:lnSpc>
                <a:spcPct val="90000"/>
              </a:lnSpc>
              <a:spcBef>
                <a:spcPct val="20000"/>
              </a:spcBef>
              <a:buFont typeface="Arial" panose="020B0604020202020204" pitchFamily="34" charset="0"/>
              <a:buChar char="•"/>
              <a:defRPr/>
            </a:pPr>
            <a:r>
              <a:rPr lang="en-US" sz="2400" kern="0">
                <a:solidFill>
                  <a:srgbClr val="000000"/>
                </a:solidFill>
                <a:latin typeface="Arial" pitchFamily="34" charset="0"/>
                <a:cs typeface="Arial" pitchFamily="34" charset="0"/>
              </a:rPr>
              <a:t>To effectively integrate AI systems in teams, they must be designed from the start to account for and facilitate teaming</a:t>
            </a:r>
          </a:p>
          <a:p>
            <a:pPr marL="342900" indent="-342900">
              <a:lnSpc>
                <a:spcPct val="90000"/>
              </a:lnSpc>
              <a:spcBef>
                <a:spcPct val="20000"/>
              </a:spcBef>
              <a:buFont typeface="Arial" panose="020B0604020202020204" pitchFamily="34" charset="0"/>
              <a:buChar char="•"/>
              <a:defRPr/>
            </a:pPr>
            <a:r>
              <a:rPr lang="en-US" sz="2400" kern="0">
                <a:solidFill>
                  <a:srgbClr val="000000"/>
                </a:solidFill>
                <a:latin typeface="Arial" pitchFamily="34" charset="0"/>
                <a:cs typeface="Arial" pitchFamily="34" charset="0"/>
              </a:rPr>
              <a:t>We have the knowledge from team science on </a:t>
            </a:r>
            <a:r>
              <a:rPr lang="en-US" sz="2400" b="1" kern="0">
                <a:solidFill>
                  <a:srgbClr val="000000"/>
                </a:solidFill>
                <a:latin typeface="Arial" pitchFamily="34" charset="0"/>
                <a:cs typeface="Arial" pitchFamily="34" charset="0"/>
              </a:rPr>
              <a:t>what</a:t>
            </a:r>
            <a:r>
              <a:rPr lang="en-US" sz="2400" kern="0">
                <a:solidFill>
                  <a:srgbClr val="000000"/>
                </a:solidFill>
                <a:latin typeface="Arial" pitchFamily="34" charset="0"/>
                <a:cs typeface="Arial" pitchFamily="34" charset="0"/>
              </a:rPr>
              <a:t> is important and </a:t>
            </a:r>
            <a:r>
              <a:rPr lang="en-US" sz="2400" b="1" kern="0">
                <a:solidFill>
                  <a:srgbClr val="000000"/>
                </a:solidFill>
                <a:latin typeface="Arial" pitchFamily="34" charset="0"/>
                <a:cs typeface="Arial" pitchFamily="34" charset="0"/>
              </a:rPr>
              <a:t>why</a:t>
            </a:r>
            <a:r>
              <a:rPr lang="en-US" sz="2400" kern="0">
                <a:solidFill>
                  <a:srgbClr val="000000"/>
                </a:solidFill>
                <a:latin typeface="Arial" pitchFamily="34" charset="0"/>
                <a:cs typeface="Arial" pitchFamily="34" charset="0"/>
              </a:rPr>
              <a:t>, and we have the knowledge and techniques from CS/AI to know </a:t>
            </a:r>
            <a:r>
              <a:rPr lang="en-US" sz="2400" b="1" kern="0">
                <a:solidFill>
                  <a:srgbClr val="000000"/>
                </a:solidFill>
                <a:latin typeface="Arial" pitchFamily="34" charset="0"/>
                <a:cs typeface="Arial" pitchFamily="34" charset="0"/>
              </a:rPr>
              <a:t>how</a:t>
            </a:r>
            <a:r>
              <a:rPr lang="en-US" sz="2400" kern="0">
                <a:solidFill>
                  <a:srgbClr val="000000"/>
                </a:solidFill>
                <a:latin typeface="Arial" pitchFamily="34" charset="0"/>
                <a:cs typeface="Arial" pitchFamily="34" charset="0"/>
              </a:rPr>
              <a:t>. </a:t>
            </a:r>
          </a:p>
        </p:txBody>
      </p:sp>
    </p:spTree>
    <p:extLst>
      <p:ext uri="{BB962C8B-B14F-4D97-AF65-F5344CB8AC3E}">
        <p14:creationId xmlns:p14="http://schemas.microsoft.com/office/powerpoint/2010/main" val="1113848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F19F1-0C1E-FAD6-CF38-E3DF981CBACC}"/>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6A81D3BD-C151-DD3B-C534-8D751E757B65}"/>
              </a:ext>
            </a:extLst>
          </p:cNvPr>
          <p:cNvSpPr>
            <a:spLocks noGrp="1" noChangeArrowheads="1"/>
          </p:cNvSpPr>
          <p:nvPr>
            <p:ph type="title"/>
          </p:nvPr>
        </p:nvSpPr>
        <p:spPr/>
        <p:txBody>
          <a:bodyPr/>
          <a:lstStyle/>
          <a:p>
            <a:pPr eaLnBrk="1" hangingPunct="1"/>
            <a:r>
              <a:rPr lang="en-US"/>
              <a:t>Multi-Agent AI Example</a:t>
            </a:r>
          </a:p>
        </p:txBody>
      </p:sp>
      <p:sp>
        <p:nvSpPr>
          <p:cNvPr id="6" name="Slide Number Placeholder 58">
            <a:extLst>
              <a:ext uri="{FF2B5EF4-FFF2-40B4-BE49-F238E27FC236}">
                <a16:creationId xmlns:a16="http://schemas.microsoft.com/office/drawing/2014/main" id="{1F4FBD13-21F1-BBC5-3C47-C5CB1F41B9E4}"/>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8</a:t>
            </a:fld>
            <a:endParaRPr lang="en-US">
              <a:solidFill>
                <a:srgbClr val="000000"/>
              </a:solidFill>
            </a:endParaRPr>
          </a:p>
        </p:txBody>
      </p:sp>
      <p:sp>
        <p:nvSpPr>
          <p:cNvPr id="5" name="Rectangle 3">
            <a:extLst>
              <a:ext uri="{FF2B5EF4-FFF2-40B4-BE49-F238E27FC236}">
                <a16:creationId xmlns:a16="http://schemas.microsoft.com/office/drawing/2014/main" id="{2D8A9C52-0C5E-19EC-9972-E3E40113DEEC}"/>
              </a:ext>
            </a:extLst>
          </p:cNvPr>
          <p:cNvSpPr txBox="1">
            <a:spLocks noChangeArrowheads="1"/>
          </p:cNvSpPr>
          <p:nvPr/>
        </p:nvSpPr>
        <p:spPr bwMode="auto">
          <a:xfrm>
            <a:off x="157943" y="1018642"/>
            <a:ext cx="8262850" cy="5458359"/>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200" kern="0" dirty="0" err="1">
                <a:solidFill>
                  <a:srgbClr val="000000"/>
                </a:solidFill>
                <a:latin typeface="Arial" pitchFamily="34" charset="0"/>
                <a:cs typeface="Arial" pitchFamily="34" charset="0"/>
              </a:rPr>
              <a:t>BioSage</a:t>
            </a:r>
            <a:r>
              <a:rPr lang="en-US" sz="2200" kern="0" dirty="0">
                <a:solidFill>
                  <a:srgbClr val="000000"/>
                </a:solidFill>
                <a:latin typeface="Arial" pitchFamily="34" charset="0"/>
                <a:cs typeface="Arial" pitchFamily="34" charset="0"/>
              </a:rPr>
              <a:t> is a purpose-built multi-agent AI teammate</a:t>
            </a:r>
          </a:p>
          <a:p>
            <a:pPr marL="952485" lvl="1" indent="-342900">
              <a:lnSpc>
                <a:spcPct val="90000"/>
              </a:lnSpc>
              <a:spcBef>
                <a:spcPct val="20000"/>
              </a:spcBef>
              <a:buFontTx/>
              <a:buChar char="•"/>
              <a:defRPr/>
            </a:pPr>
            <a:r>
              <a:rPr lang="en-US" sz="1800" kern="0" dirty="0">
                <a:solidFill>
                  <a:srgbClr val="000000"/>
                </a:solidFill>
                <a:latin typeface="Arial" pitchFamily="34" charset="0"/>
                <a:cs typeface="Arial" pitchFamily="34" charset="0"/>
              </a:rPr>
              <a:t>Motivated by rapidly increasing research literature and need to help researchers synthesize research findings from multiple disciplines</a:t>
            </a:r>
          </a:p>
          <a:p>
            <a:pPr marL="342900" indent="-342900">
              <a:lnSpc>
                <a:spcPct val="90000"/>
              </a:lnSpc>
              <a:spcBef>
                <a:spcPct val="20000"/>
              </a:spcBef>
              <a:buFontTx/>
              <a:buChar char="•"/>
              <a:defRPr/>
            </a:pPr>
            <a:r>
              <a:rPr lang="en-US" sz="2200" kern="0" dirty="0">
                <a:solidFill>
                  <a:srgbClr val="000000"/>
                </a:solidFill>
                <a:latin typeface="Tahoma" pitchFamily="34" charset="0"/>
              </a:rPr>
              <a:t>Designed as a research collaborator with expertise in biodefense and AI</a:t>
            </a:r>
          </a:p>
          <a:p>
            <a:pPr marL="342900" indent="-342900">
              <a:lnSpc>
                <a:spcPct val="90000"/>
              </a:lnSpc>
              <a:spcBef>
                <a:spcPct val="20000"/>
              </a:spcBef>
              <a:buFontTx/>
              <a:buChar char="•"/>
              <a:defRPr/>
            </a:pPr>
            <a:r>
              <a:rPr lang="en-US" sz="2200" kern="0" dirty="0" err="1">
                <a:solidFill>
                  <a:srgbClr val="000000"/>
                </a:solidFill>
                <a:latin typeface="Tahoma" pitchFamily="34" charset="0"/>
              </a:rPr>
              <a:t>BioSage</a:t>
            </a:r>
            <a:r>
              <a:rPr lang="en-US" sz="2200" kern="0" dirty="0">
                <a:solidFill>
                  <a:srgbClr val="000000"/>
                </a:solidFill>
                <a:latin typeface="Tahoma" pitchFamily="34" charset="0"/>
              </a:rPr>
              <a:t> offers a chat and visualization interface for natural language communication and sharing and synthesizing content from the literature. </a:t>
            </a:r>
          </a:p>
          <a:p>
            <a:pPr marL="342900" indent="-342900">
              <a:lnSpc>
                <a:spcPct val="90000"/>
              </a:lnSpc>
              <a:spcBef>
                <a:spcPct val="20000"/>
              </a:spcBef>
              <a:buFontTx/>
              <a:buChar char="•"/>
              <a:defRPr/>
            </a:pPr>
            <a:r>
              <a:rPr lang="en-US" sz="2200" kern="0" dirty="0">
                <a:solidFill>
                  <a:srgbClr val="000000"/>
                </a:solidFill>
                <a:latin typeface="Tahoma" pitchFamily="34" charset="0"/>
              </a:rPr>
              <a:t>In collaboration with human scientists, </a:t>
            </a:r>
            <a:r>
              <a:rPr lang="en-US" sz="2200" kern="0" dirty="0" err="1">
                <a:solidFill>
                  <a:srgbClr val="000000"/>
                </a:solidFill>
                <a:latin typeface="Tahoma" pitchFamily="34" charset="0"/>
              </a:rPr>
              <a:t>BioSage</a:t>
            </a:r>
            <a:r>
              <a:rPr lang="en-US" sz="2200" kern="0" dirty="0">
                <a:solidFill>
                  <a:srgbClr val="000000"/>
                </a:solidFill>
                <a:latin typeface="Tahoma" pitchFamily="34" charset="0"/>
              </a:rPr>
              <a:t> can</a:t>
            </a:r>
          </a:p>
          <a:p>
            <a:pPr marL="952485" lvl="1" indent="-342900">
              <a:lnSpc>
                <a:spcPct val="90000"/>
              </a:lnSpc>
              <a:spcBef>
                <a:spcPct val="20000"/>
              </a:spcBef>
              <a:buFontTx/>
              <a:buChar char="•"/>
              <a:defRPr/>
            </a:pPr>
            <a:r>
              <a:rPr lang="en-US" sz="1800" kern="0" dirty="0">
                <a:solidFill>
                  <a:srgbClr val="000000"/>
                </a:solidFill>
                <a:latin typeface="Tahoma" pitchFamily="34" charset="0"/>
              </a:rPr>
              <a:t>Debate</a:t>
            </a:r>
          </a:p>
          <a:p>
            <a:pPr marL="952485" lvl="1" indent="-342900">
              <a:lnSpc>
                <a:spcPct val="90000"/>
              </a:lnSpc>
              <a:spcBef>
                <a:spcPct val="20000"/>
              </a:spcBef>
              <a:buFontTx/>
              <a:buChar char="•"/>
              <a:defRPr/>
            </a:pPr>
            <a:r>
              <a:rPr lang="en-US" sz="1800" kern="0" dirty="0">
                <a:solidFill>
                  <a:srgbClr val="000000"/>
                </a:solidFill>
                <a:latin typeface="Tahoma" pitchFamily="34" charset="0"/>
              </a:rPr>
              <a:t>Summarize</a:t>
            </a:r>
          </a:p>
          <a:p>
            <a:pPr marL="952485" lvl="1" indent="-342900">
              <a:lnSpc>
                <a:spcPct val="90000"/>
              </a:lnSpc>
              <a:spcBef>
                <a:spcPct val="20000"/>
              </a:spcBef>
              <a:buFontTx/>
              <a:buChar char="•"/>
              <a:defRPr/>
            </a:pPr>
            <a:r>
              <a:rPr lang="en-US" sz="1800" kern="0" dirty="0">
                <a:solidFill>
                  <a:srgbClr val="000000"/>
                </a:solidFill>
                <a:latin typeface="Tahoma" pitchFamily="34" charset="0"/>
              </a:rPr>
              <a:t>Brainstorm</a:t>
            </a:r>
          </a:p>
          <a:p>
            <a:pPr marL="952485" lvl="1" indent="-342900">
              <a:lnSpc>
                <a:spcPct val="90000"/>
              </a:lnSpc>
              <a:spcBef>
                <a:spcPct val="20000"/>
              </a:spcBef>
              <a:buFontTx/>
              <a:buChar char="•"/>
              <a:defRPr/>
            </a:pPr>
            <a:r>
              <a:rPr lang="en-US" sz="1800" kern="0" dirty="0">
                <a:solidFill>
                  <a:srgbClr val="000000"/>
                </a:solidFill>
                <a:latin typeface="Tahoma" pitchFamily="34" charset="0"/>
              </a:rPr>
              <a:t>Design experiments</a:t>
            </a:r>
          </a:p>
          <a:p>
            <a:pPr marL="342900" indent="-342900">
              <a:lnSpc>
                <a:spcPct val="90000"/>
              </a:lnSpc>
              <a:spcBef>
                <a:spcPct val="20000"/>
              </a:spcBef>
              <a:buFontTx/>
              <a:buChar char="•"/>
              <a:defRPr/>
            </a:pPr>
            <a:r>
              <a:rPr lang="en-US" sz="2200" kern="0" dirty="0" err="1">
                <a:solidFill>
                  <a:srgbClr val="000000"/>
                </a:solidFill>
                <a:latin typeface="Tahoma" pitchFamily="34" charset="0"/>
              </a:rPr>
              <a:t>BioSage</a:t>
            </a:r>
            <a:r>
              <a:rPr lang="en-US" sz="2200" kern="0" dirty="0">
                <a:solidFill>
                  <a:srgbClr val="000000"/>
                </a:solidFill>
                <a:latin typeface="Tahoma" pitchFamily="34" charset="0"/>
              </a:rPr>
              <a:t> can review and synthesize vast amounts of scientific literature quickly and bring that knowledge to the human teammate.</a:t>
            </a:r>
          </a:p>
        </p:txBody>
      </p:sp>
      <p:pic>
        <p:nvPicPr>
          <p:cNvPr id="2" name="Picture 1">
            <a:extLst>
              <a:ext uri="{FF2B5EF4-FFF2-40B4-BE49-F238E27FC236}">
                <a16:creationId xmlns:a16="http://schemas.microsoft.com/office/drawing/2014/main" id="{E101CC21-BEB9-13DD-A5ED-E01DD6201133}"/>
              </a:ext>
            </a:extLst>
          </p:cNvPr>
          <p:cNvPicPr>
            <a:picLocks noChangeAspect="1"/>
          </p:cNvPicPr>
          <p:nvPr/>
        </p:nvPicPr>
        <p:blipFill>
          <a:blip r:embed="rId2"/>
          <a:stretch>
            <a:fillRect/>
          </a:stretch>
        </p:blipFill>
        <p:spPr>
          <a:xfrm>
            <a:off x="8474825" y="2403903"/>
            <a:ext cx="3559232" cy="2372821"/>
          </a:xfrm>
          <a:prstGeom prst="rect">
            <a:avLst/>
          </a:prstGeom>
        </p:spPr>
      </p:pic>
    </p:spTree>
    <p:extLst>
      <p:ext uri="{BB962C8B-B14F-4D97-AF65-F5344CB8AC3E}">
        <p14:creationId xmlns:p14="http://schemas.microsoft.com/office/powerpoint/2010/main" val="2783086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44C7-8CE9-451F-E714-2C93E67074ED}"/>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0CAD1A26-BFE1-CEE7-4555-ABC758DD6FB8}"/>
              </a:ext>
            </a:extLst>
          </p:cNvPr>
          <p:cNvSpPr>
            <a:spLocks noGrp="1" noChangeArrowheads="1"/>
          </p:cNvSpPr>
          <p:nvPr>
            <p:ph type="title"/>
          </p:nvPr>
        </p:nvSpPr>
        <p:spPr/>
        <p:txBody>
          <a:bodyPr/>
          <a:lstStyle/>
          <a:p>
            <a:pPr eaLnBrk="1" hangingPunct="1"/>
            <a:r>
              <a:rPr lang="en-US" err="1"/>
              <a:t>BioSage</a:t>
            </a:r>
            <a:r>
              <a:rPr lang="en-US"/>
              <a:t> Example</a:t>
            </a:r>
          </a:p>
        </p:txBody>
      </p:sp>
      <p:sp>
        <p:nvSpPr>
          <p:cNvPr id="6" name="Slide Number Placeholder 58">
            <a:extLst>
              <a:ext uri="{FF2B5EF4-FFF2-40B4-BE49-F238E27FC236}">
                <a16:creationId xmlns:a16="http://schemas.microsoft.com/office/drawing/2014/main" id="{B22F3B99-6668-0B51-BC0F-DBD9931B59DA}"/>
              </a:ext>
            </a:extLst>
          </p:cNvPr>
          <p:cNvSpPr>
            <a:spLocks noGrp="1"/>
          </p:cNvSpPr>
          <p:nvPr>
            <p:ph type="sldNum" sz="quarter" idx="10"/>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372D9-D4FB-4982-A634-8204ACEB1D42}" type="slidenum">
              <a:rPr lang="en-US" smtClean="0">
                <a:solidFill>
                  <a:srgbClr val="000000"/>
                </a:solidFill>
              </a:rPr>
              <a:pPr eaLnBrk="1" hangingPunct="1"/>
              <a:t>9</a:t>
            </a:fld>
            <a:endParaRPr lang="en-US">
              <a:solidFill>
                <a:srgbClr val="000000"/>
              </a:solidFill>
            </a:endParaRPr>
          </a:p>
        </p:txBody>
      </p:sp>
      <p:sp>
        <p:nvSpPr>
          <p:cNvPr id="5" name="Rectangle 3">
            <a:extLst>
              <a:ext uri="{FF2B5EF4-FFF2-40B4-BE49-F238E27FC236}">
                <a16:creationId xmlns:a16="http://schemas.microsoft.com/office/drawing/2014/main" id="{F351447A-B7D2-DCE6-2B35-FB3BCEEB95B4}"/>
              </a:ext>
            </a:extLst>
          </p:cNvPr>
          <p:cNvSpPr txBox="1">
            <a:spLocks noChangeArrowheads="1"/>
          </p:cNvSpPr>
          <p:nvPr/>
        </p:nvSpPr>
        <p:spPr bwMode="auto">
          <a:xfrm>
            <a:off x="157943" y="1018642"/>
            <a:ext cx="4871257" cy="5458359"/>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sz="2400" kern="0" dirty="0">
                <a:solidFill>
                  <a:srgbClr val="000000"/>
                </a:solidFill>
                <a:latin typeface="Tahoma" pitchFamily="34" charset="0"/>
              </a:rPr>
              <a:t>Key design questions in terms of agents and abilities:</a:t>
            </a:r>
          </a:p>
          <a:p>
            <a:pPr marL="952485" lvl="1" indent="-342900">
              <a:lnSpc>
                <a:spcPct val="90000"/>
              </a:lnSpc>
              <a:spcBef>
                <a:spcPct val="20000"/>
              </a:spcBef>
              <a:buFontTx/>
              <a:buChar char="•"/>
              <a:defRPr/>
            </a:pPr>
            <a:r>
              <a:rPr lang="en-US" sz="2000" kern="0" dirty="0">
                <a:solidFill>
                  <a:srgbClr val="000000"/>
                </a:solidFill>
                <a:latin typeface="Tahoma" pitchFamily="34" charset="0"/>
              </a:rPr>
              <a:t>What knowledge does it need? How should it learn and retain that information? </a:t>
            </a:r>
          </a:p>
          <a:p>
            <a:pPr marL="342900" indent="-342900">
              <a:lnSpc>
                <a:spcPct val="90000"/>
              </a:lnSpc>
              <a:spcBef>
                <a:spcPct val="20000"/>
              </a:spcBef>
              <a:buFontTx/>
              <a:buChar char="•"/>
              <a:defRPr/>
            </a:pPr>
            <a:r>
              <a:rPr lang="en-US" sz="2400" kern="0" dirty="0">
                <a:solidFill>
                  <a:srgbClr val="000000"/>
                </a:solidFill>
                <a:latin typeface="Tahoma" pitchFamily="34" charset="0"/>
              </a:rPr>
              <a:t>Perhaps more important – collaboration design questions:</a:t>
            </a:r>
          </a:p>
          <a:p>
            <a:pPr marL="952485" lvl="1" indent="-342900">
              <a:lnSpc>
                <a:spcPct val="90000"/>
              </a:lnSpc>
              <a:spcBef>
                <a:spcPct val="20000"/>
              </a:spcBef>
              <a:buFontTx/>
              <a:buChar char="•"/>
              <a:defRPr/>
            </a:pPr>
            <a:r>
              <a:rPr lang="en-US" sz="2000" kern="0" dirty="0">
                <a:solidFill>
                  <a:srgbClr val="000000"/>
                </a:solidFill>
                <a:latin typeface="Tahoma" pitchFamily="34" charset="0"/>
              </a:rPr>
              <a:t>How and how much should it communicate to human teammate?</a:t>
            </a:r>
          </a:p>
          <a:p>
            <a:pPr marL="952485" lvl="1" indent="-342900">
              <a:lnSpc>
                <a:spcPct val="90000"/>
              </a:lnSpc>
              <a:spcBef>
                <a:spcPct val="20000"/>
              </a:spcBef>
              <a:buFontTx/>
              <a:buChar char="•"/>
              <a:defRPr/>
            </a:pPr>
            <a:r>
              <a:rPr lang="en-US" sz="2000" kern="0" dirty="0">
                <a:solidFill>
                  <a:srgbClr val="000000"/>
                </a:solidFill>
                <a:latin typeface="Tahoma" pitchFamily="34" charset="0"/>
              </a:rPr>
              <a:t>How will it adapt to user needs? </a:t>
            </a:r>
          </a:p>
          <a:p>
            <a:pPr marL="952485" lvl="1" indent="-342900">
              <a:lnSpc>
                <a:spcPct val="90000"/>
              </a:lnSpc>
              <a:spcBef>
                <a:spcPct val="20000"/>
              </a:spcBef>
              <a:buFontTx/>
              <a:buChar char="•"/>
              <a:defRPr/>
            </a:pPr>
            <a:r>
              <a:rPr lang="en-US" sz="2000" kern="0" dirty="0">
                <a:solidFill>
                  <a:srgbClr val="000000"/>
                </a:solidFill>
                <a:latin typeface="Tahoma" pitchFamily="34" charset="0"/>
              </a:rPr>
              <a:t>How can </a:t>
            </a:r>
            <a:r>
              <a:rPr lang="en-US" sz="2000" kern="0" dirty="0" err="1">
                <a:solidFill>
                  <a:srgbClr val="000000"/>
                </a:solidFill>
                <a:latin typeface="Tahoma" pitchFamily="34" charset="0"/>
              </a:rPr>
              <a:t>BioSage</a:t>
            </a:r>
            <a:r>
              <a:rPr lang="en-US" sz="2000" kern="0" dirty="0">
                <a:solidFill>
                  <a:srgbClr val="000000"/>
                </a:solidFill>
                <a:latin typeface="Tahoma" pitchFamily="34" charset="0"/>
              </a:rPr>
              <a:t> be an effective teammate for biodefense experts? </a:t>
            </a:r>
          </a:p>
          <a:p>
            <a:pPr marL="952485" lvl="1" indent="-342900">
              <a:lnSpc>
                <a:spcPct val="90000"/>
              </a:lnSpc>
              <a:spcBef>
                <a:spcPct val="20000"/>
              </a:spcBef>
              <a:buFontTx/>
              <a:buChar char="•"/>
              <a:defRPr/>
            </a:pPr>
            <a:r>
              <a:rPr lang="en-US" sz="2000" kern="0" dirty="0">
                <a:solidFill>
                  <a:srgbClr val="000000"/>
                </a:solidFill>
                <a:latin typeface="Tahoma" pitchFamily="34" charset="0"/>
              </a:rPr>
              <a:t>How should human user learn to use </a:t>
            </a:r>
            <a:r>
              <a:rPr lang="en-US" sz="2000" kern="0" dirty="0" err="1">
                <a:solidFill>
                  <a:srgbClr val="000000"/>
                </a:solidFill>
                <a:latin typeface="Tahoma" pitchFamily="34" charset="0"/>
              </a:rPr>
              <a:t>BioSage</a:t>
            </a:r>
            <a:r>
              <a:rPr lang="en-US" sz="2000" kern="0" dirty="0">
                <a:solidFill>
                  <a:srgbClr val="000000"/>
                </a:solidFill>
                <a:latin typeface="Tahoma" pitchFamily="34" charset="0"/>
              </a:rPr>
              <a:t> optimally?</a:t>
            </a:r>
          </a:p>
        </p:txBody>
      </p:sp>
      <p:pic>
        <p:nvPicPr>
          <p:cNvPr id="3" name="Picture 2">
            <a:extLst>
              <a:ext uri="{FF2B5EF4-FFF2-40B4-BE49-F238E27FC236}">
                <a16:creationId xmlns:a16="http://schemas.microsoft.com/office/drawing/2014/main" id="{FD2BEF67-2ED7-83A6-5045-979C15109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564" y="1679575"/>
            <a:ext cx="6691745" cy="4530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43510"/>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01309973-7b0d-4fce-a74a-0e6c38c3f034">
      <Terms xmlns="http://schemas.microsoft.com/office/infopath/2007/PartnerControls"/>
    </lcf76f155ced4ddcb4097134ff3c332f>
    <TaxCatchAll xmlns="cdd35c34-951b-43d5-ab55-39ebfe0d9e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1988AB3C6D594DB16124EB05033CA1" ma:contentTypeVersion="20" ma:contentTypeDescription="Create a new document." ma:contentTypeScope="" ma:versionID="8bf08972b8add60389ca2a7fa8e62ae6">
  <xsd:schema xmlns:xsd="http://www.w3.org/2001/XMLSchema" xmlns:xs="http://www.w3.org/2001/XMLSchema" xmlns:p="http://schemas.microsoft.com/office/2006/metadata/properties" xmlns:ns2="01309973-7b0d-4fce-a74a-0e6c38c3f034" xmlns:ns3="cdd35c34-951b-43d5-ab55-39ebfe0d9ed9" targetNamespace="http://schemas.microsoft.com/office/2006/metadata/properties" ma:root="true" ma:fieldsID="9d22faa79ebbc065d6c2ecb00882990d" ns2:_="" ns3:_="">
    <xsd:import namespace="01309973-7b0d-4fce-a74a-0e6c38c3f034"/>
    <xsd:import namespace="cdd35c34-951b-43d5-ab55-39ebfe0d9e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309973-7b0d-4fce-a74a-0e6c38c3f0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93c513b-d286-4d0e-a3f9-a4207c31086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d35c34-951b-43d5-ab55-39ebfe0d9e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a8c1a14-e371-49ce-bce2-11b501ad8751}" ma:internalName="TaxCatchAll" ma:showField="CatchAllData" ma:web="cdd35c34-951b-43d5-ab55-39ebfe0d9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01309973-7b0d-4fce-a74a-0e6c38c3f034"/>
    <ds:schemaRef ds:uri="cdd35c34-951b-43d5-ab55-39ebfe0d9e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B7F5D9-7693-49B3-B606-FFDDF4F602B1}">
  <ds:schemaRefs>
    <ds:schemaRef ds:uri="01309973-7b0d-4fce-a74a-0e6c38c3f034"/>
    <ds:schemaRef ds:uri="cdd35c34-951b-43d5-ab55-39ebfe0d9e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0b8bdd8-d286-4b74-bc5c-a60cf60f6939}" enabled="1" method="Standard" siteId="{f84861f0-b682-4e29-8d67-014158fc4021}" removed="0"/>
</clbl:labelList>
</file>

<file path=docProps/app.xml><?xml version="1.0" encoding="utf-8"?>
<Properties xmlns="http://schemas.openxmlformats.org/officeDocument/2006/extended-properties" xmlns:vt="http://schemas.openxmlformats.org/officeDocument/2006/docPropsVTypes">
  <Template/>
  <TotalTime>10166</TotalTime>
  <Words>3701</Words>
  <Application>Microsoft Office PowerPoint</Application>
  <PresentationFormat>Widescreen</PresentationFormat>
  <Paragraphs>448</Paragraphs>
  <Slides>43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Aptos</vt:lpstr>
      <vt:lpstr>Arial</vt:lpstr>
      <vt:lpstr>Arial Narrow</vt:lpstr>
      <vt:lpstr>Calibri</vt:lpstr>
      <vt:lpstr>Open Sans</vt:lpstr>
      <vt:lpstr>Symbol</vt:lpstr>
      <vt:lpstr>Tahoma</vt:lpstr>
      <vt:lpstr>Wingdings</vt:lpstr>
      <vt:lpstr>Blends</vt:lpstr>
      <vt:lpstr>PowerPoint Presentation</vt:lpstr>
      <vt:lpstr>Overview and Objectives</vt:lpstr>
      <vt:lpstr>Why this Talk Now?</vt:lpstr>
      <vt:lpstr>How Are Teams Formed?</vt:lpstr>
      <vt:lpstr>What Is a Team?</vt:lpstr>
      <vt:lpstr>Why Should AI Be a Teammate?</vt:lpstr>
      <vt:lpstr>How Are Teams Formed?</vt:lpstr>
      <vt:lpstr>Multi-Agent AI Example</vt:lpstr>
      <vt:lpstr>BioSage Example</vt:lpstr>
      <vt:lpstr>Installation vs. Onboarding</vt:lpstr>
      <vt:lpstr>A Brief History of Team Science</vt:lpstr>
      <vt:lpstr>Transactive Memory Systems</vt:lpstr>
      <vt:lpstr>AI in Transactive Memory Systems</vt:lpstr>
      <vt:lpstr>Extensions of TMS</vt:lpstr>
      <vt:lpstr>Assessment of TMS</vt:lpstr>
      <vt:lpstr>Challenges in HAI Teaming</vt:lpstr>
      <vt:lpstr>HAI Evaluation</vt:lpstr>
      <vt:lpstr>Workflow Design and Evaluation</vt:lpstr>
      <vt:lpstr>PowerPoint Presentation</vt:lpstr>
      <vt:lpstr>HAI Requirements: Communication</vt:lpstr>
      <vt:lpstr>LLMs (and VLMs)</vt:lpstr>
      <vt:lpstr>Prompting techniques</vt:lpstr>
      <vt:lpstr>Chain-of-Thought Prompting</vt:lpstr>
      <vt:lpstr>Compound AI Systems</vt:lpstr>
      <vt:lpstr>HAI Requirements: Domain knowledge</vt:lpstr>
      <vt:lpstr>Retrieval-Augmented Generation (RAG)</vt:lpstr>
      <vt:lpstr>Embeddings and Semantic Retrieval</vt:lpstr>
      <vt:lpstr>Operationalizing RAG</vt:lpstr>
      <vt:lpstr>Multi-modal Document Ingest</vt:lpstr>
      <vt:lpstr>Graph RAG</vt:lpstr>
      <vt:lpstr>AI Stack: Vector DB</vt:lpstr>
      <vt:lpstr>AI Stack: RAG Libraries</vt:lpstr>
      <vt:lpstr>HAI Requirements: Learn</vt:lpstr>
      <vt:lpstr>Agent Memory</vt:lpstr>
      <vt:lpstr>Natural Language User Profiles</vt:lpstr>
      <vt:lpstr>Artificial Transactive Memory System</vt:lpstr>
      <vt:lpstr>HAI Requirements: Action</vt:lpstr>
      <vt:lpstr>Agentic Systems</vt:lpstr>
      <vt:lpstr>Example: BioSage</vt:lpstr>
      <vt:lpstr>AI Stack: Agent Frameworks</vt:lpstr>
      <vt:lpstr>AI Stack: Cross-Cutting Concerns</vt:lpstr>
      <vt:lpstr>Conclusion</vt:lpstr>
      <vt:lpstr>Thank you!</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Zachary Klinefelter</cp:lastModifiedBy>
  <cp:revision>2</cp:revision>
  <cp:lastPrinted>1601-01-01T00:00:00Z</cp:lastPrinted>
  <dcterms:created xsi:type="dcterms:W3CDTF">2016-03-29T15:29:36Z</dcterms:created>
  <dcterms:modified xsi:type="dcterms:W3CDTF">2025-10-01T14:01:43Z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0x010100A61988AB3C6D594DB16124EB05033CA1</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