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59" r:id="rId1"/>
  </p:sldMasterIdLst>
  <p:notesMasterIdLst>
    <p:notesMasterId r:id="rId63"/>
  </p:notesMasterIdLst>
  <p:handoutMasterIdLst>
    <p:handoutMasterId r:id="rId64"/>
  </p:handoutMasterIdLst>
  <p:sldIdLst>
    <p:sldId id="303" r:id="rId2"/>
    <p:sldId id="1082" r:id="rId3"/>
    <p:sldId id="1160" r:id="rId4"/>
    <p:sldId id="304" r:id="rId5"/>
    <p:sldId id="1068" r:id="rId6"/>
    <p:sldId id="1069" r:id="rId7"/>
    <p:sldId id="1241" r:id="rId8"/>
    <p:sldId id="1065" r:id="rId9"/>
    <p:sldId id="1193" r:id="rId10"/>
    <p:sldId id="1229" r:id="rId11"/>
    <p:sldId id="1237" r:id="rId12"/>
    <p:sldId id="1235" r:id="rId13"/>
    <p:sldId id="1064" r:id="rId14"/>
    <p:sldId id="260" r:id="rId15"/>
    <p:sldId id="1050" r:id="rId16"/>
    <p:sldId id="307" r:id="rId17"/>
    <p:sldId id="1071" r:id="rId18"/>
    <p:sldId id="311" r:id="rId19"/>
    <p:sldId id="1081" r:id="rId20"/>
    <p:sldId id="1063" r:id="rId21"/>
    <p:sldId id="1201" r:id="rId22"/>
    <p:sldId id="892" r:id="rId23"/>
    <p:sldId id="1086" r:id="rId24"/>
    <p:sldId id="1036" r:id="rId25"/>
    <p:sldId id="1242" r:id="rId26"/>
    <p:sldId id="1095" r:id="rId27"/>
    <p:sldId id="1054" r:id="rId28"/>
    <p:sldId id="1165" r:id="rId29"/>
    <p:sldId id="1249" r:id="rId30"/>
    <p:sldId id="1072" r:id="rId31"/>
    <p:sldId id="1197" r:id="rId32"/>
    <p:sldId id="1139" r:id="rId33"/>
    <p:sldId id="1138" r:id="rId34"/>
    <p:sldId id="1140" r:id="rId35"/>
    <p:sldId id="1252" r:id="rId36"/>
    <p:sldId id="1073" r:id="rId37"/>
    <p:sldId id="1246" r:id="rId38"/>
    <p:sldId id="1196" r:id="rId39"/>
    <p:sldId id="1097" r:id="rId40"/>
    <p:sldId id="1074" r:id="rId41"/>
    <p:sldId id="1177" r:id="rId42"/>
    <p:sldId id="1176" r:id="rId43"/>
    <p:sldId id="1232" r:id="rId44"/>
    <p:sldId id="261" r:id="rId45"/>
    <p:sldId id="1199" r:id="rId46"/>
    <p:sldId id="1076" r:id="rId47"/>
    <p:sldId id="1075" r:id="rId48"/>
    <p:sldId id="1243" r:id="rId49"/>
    <p:sldId id="534" r:id="rId50"/>
    <p:sldId id="1230" r:id="rId51"/>
    <p:sldId id="1247" r:id="rId52"/>
    <p:sldId id="308" r:id="rId53"/>
    <p:sldId id="1093" r:id="rId54"/>
    <p:sldId id="1206" r:id="rId55"/>
    <p:sldId id="1122" r:id="rId56"/>
    <p:sldId id="1233" r:id="rId57"/>
    <p:sldId id="1079" r:id="rId58"/>
    <p:sldId id="1080" r:id="rId59"/>
    <p:sldId id="1250" r:id="rId60"/>
    <p:sldId id="1253" r:id="rId61"/>
    <p:sldId id="1251" r:id="rId62"/>
  </p:sldIdLst>
  <p:sldSz cx="12192000" cy="6858000"/>
  <p:notesSz cx="7315200" cy="9601200"/>
  <p:defaultTextStyle>
    <a:defPPr>
      <a:defRPr lang="en-US"/>
    </a:defPPr>
    <a:lvl1pPr algn="l" rtl="0" fontAlgn="base">
      <a:spcBef>
        <a:spcPct val="0"/>
      </a:spcBef>
      <a:spcAft>
        <a:spcPct val="0"/>
      </a:spcAft>
      <a:defRPr sz="3200" kern="1200">
        <a:solidFill>
          <a:schemeClr val="tx1"/>
        </a:solidFill>
        <a:latin typeface="Tahoma" charset="0"/>
        <a:ea typeface="+mn-ea"/>
        <a:cs typeface="+mn-cs"/>
      </a:defRPr>
    </a:lvl1pPr>
    <a:lvl2pPr marL="609585" algn="l" rtl="0" fontAlgn="base">
      <a:spcBef>
        <a:spcPct val="0"/>
      </a:spcBef>
      <a:spcAft>
        <a:spcPct val="0"/>
      </a:spcAft>
      <a:defRPr sz="3200" kern="1200">
        <a:solidFill>
          <a:schemeClr val="tx1"/>
        </a:solidFill>
        <a:latin typeface="Tahoma" charset="0"/>
        <a:ea typeface="+mn-ea"/>
        <a:cs typeface="+mn-cs"/>
      </a:defRPr>
    </a:lvl2pPr>
    <a:lvl3pPr marL="1219170" algn="l" rtl="0" fontAlgn="base">
      <a:spcBef>
        <a:spcPct val="0"/>
      </a:spcBef>
      <a:spcAft>
        <a:spcPct val="0"/>
      </a:spcAft>
      <a:defRPr sz="3200" kern="1200">
        <a:solidFill>
          <a:schemeClr val="tx1"/>
        </a:solidFill>
        <a:latin typeface="Tahoma" charset="0"/>
        <a:ea typeface="+mn-ea"/>
        <a:cs typeface="+mn-cs"/>
      </a:defRPr>
    </a:lvl3pPr>
    <a:lvl4pPr marL="1828754" algn="l" rtl="0" fontAlgn="base">
      <a:spcBef>
        <a:spcPct val="0"/>
      </a:spcBef>
      <a:spcAft>
        <a:spcPct val="0"/>
      </a:spcAft>
      <a:defRPr sz="3200" kern="1200">
        <a:solidFill>
          <a:schemeClr val="tx1"/>
        </a:solidFill>
        <a:latin typeface="Tahoma" charset="0"/>
        <a:ea typeface="+mn-ea"/>
        <a:cs typeface="+mn-cs"/>
      </a:defRPr>
    </a:lvl4pPr>
    <a:lvl5pPr marL="2438339" algn="l" rtl="0" fontAlgn="base">
      <a:spcBef>
        <a:spcPct val="0"/>
      </a:spcBef>
      <a:spcAft>
        <a:spcPct val="0"/>
      </a:spcAft>
      <a:defRPr sz="3200" kern="1200">
        <a:solidFill>
          <a:schemeClr val="tx1"/>
        </a:solidFill>
        <a:latin typeface="Tahoma" charset="0"/>
        <a:ea typeface="+mn-ea"/>
        <a:cs typeface="+mn-cs"/>
      </a:defRPr>
    </a:lvl5pPr>
    <a:lvl6pPr marL="3047924" algn="l" defTabSz="1219170" rtl="0" eaLnBrk="1" latinLnBrk="0" hangingPunct="1">
      <a:defRPr sz="3200" kern="1200">
        <a:solidFill>
          <a:schemeClr val="tx1"/>
        </a:solidFill>
        <a:latin typeface="Tahoma" charset="0"/>
        <a:ea typeface="+mn-ea"/>
        <a:cs typeface="+mn-cs"/>
      </a:defRPr>
    </a:lvl6pPr>
    <a:lvl7pPr marL="3657509" algn="l" defTabSz="1219170" rtl="0" eaLnBrk="1" latinLnBrk="0" hangingPunct="1">
      <a:defRPr sz="3200" kern="1200">
        <a:solidFill>
          <a:schemeClr val="tx1"/>
        </a:solidFill>
        <a:latin typeface="Tahoma" charset="0"/>
        <a:ea typeface="+mn-ea"/>
        <a:cs typeface="+mn-cs"/>
      </a:defRPr>
    </a:lvl7pPr>
    <a:lvl8pPr marL="4267093" algn="l" defTabSz="1219170" rtl="0" eaLnBrk="1" latinLnBrk="0" hangingPunct="1">
      <a:defRPr sz="3200" kern="1200">
        <a:solidFill>
          <a:schemeClr val="tx1"/>
        </a:solidFill>
        <a:latin typeface="Tahoma" charset="0"/>
        <a:ea typeface="+mn-ea"/>
        <a:cs typeface="+mn-cs"/>
      </a:defRPr>
    </a:lvl8pPr>
    <a:lvl9pPr marL="4876678" algn="l" defTabSz="1219170" rtl="0" eaLnBrk="1" latinLnBrk="0" hangingPunct="1">
      <a:defRPr sz="3200" kern="1200">
        <a:solidFill>
          <a:schemeClr val="tx1"/>
        </a:solidFill>
        <a:latin typeface="Tahoma" charset="0"/>
        <a:ea typeface="+mn-ea"/>
        <a:cs typeface="+mn-cs"/>
      </a:defRPr>
    </a:lvl9pPr>
  </p:defaultTextStyle>
  <p:extLst>
    <p:ext uri="{521415D9-36F7-43E2-AB2F-B90AF26B5E84}">
      <p14:sectionLst xmlns:p14="http://schemas.microsoft.com/office/powerpoint/2010/main">
        <p14:section name="Opening" id="{B124F036-AC74-47EF-89FB-A266F390ED06}">
          <p14:sldIdLst>
            <p14:sldId id="303"/>
          </p14:sldIdLst>
        </p14:section>
        <p14:section name="Introduction" id="{E2BBA10C-0020-4548-9B81-043AAA5F794E}">
          <p14:sldIdLst>
            <p14:sldId id="1082"/>
            <p14:sldId id="1160"/>
            <p14:sldId id="304"/>
          </p14:sldIdLst>
        </p14:section>
        <p14:section name="Space Education" id="{4DBB5113-EBA9-42BB-9559-D5D4B257303A}">
          <p14:sldIdLst>
            <p14:sldId id="1068"/>
            <p14:sldId id="1069"/>
            <p14:sldId id="1241"/>
            <p14:sldId id="1065"/>
          </p14:sldIdLst>
        </p14:section>
        <p14:section name="Extended Reality as a Teaching Tool" id="{58A27F10-9BD8-4129-970F-57E03A0C7E6D}">
          <p14:sldIdLst>
            <p14:sldId id="1193"/>
            <p14:sldId id="1229"/>
            <p14:sldId id="1237"/>
            <p14:sldId id="1235"/>
            <p14:sldId id="1064"/>
            <p14:sldId id="260"/>
            <p14:sldId id="1050"/>
            <p14:sldId id="307"/>
            <p14:sldId id="1071"/>
            <p14:sldId id="311"/>
            <p14:sldId id="1081"/>
            <p14:sldId id="1063"/>
            <p14:sldId id="1201"/>
            <p14:sldId id="892"/>
          </p14:sldIdLst>
        </p14:section>
        <p14:section name="Teaching Space Domain Awareness Using XR" id="{23F02DE1-AAE8-4305-82D3-423DA47400CB}">
          <p14:sldIdLst>
            <p14:sldId id="1086"/>
            <p14:sldId id="1036"/>
            <p14:sldId id="1242"/>
            <p14:sldId id="1095"/>
            <p14:sldId id="1054"/>
          </p14:sldIdLst>
        </p14:section>
        <p14:section name="Enabling Exploration of Orbital Regimes in XR" id="{1A966079-0B6E-4A96-B8B7-8DED62B0A67E}">
          <p14:sldIdLst>
            <p14:sldId id="1165"/>
            <p14:sldId id="1249"/>
            <p14:sldId id="1072"/>
            <p14:sldId id="1197"/>
            <p14:sldId id="1139"/>
            <p14:sldId id="1138"/>
            <p14:sldId id="1140"/>
            <p14:sldId id="1252"/>
          </p14:sldIdLst>
        </p14:section>
        <p14:section name="Benefits of Using XR to Teach Satellite Constellations" id="{E4F10DE6-B3CB-46D4-A8FB-F7EBD7BC7870}">
          <p14:sldIdLst>
            <p14:sldId id="1073"/>
            <p14:sldId id="1246"/>
            <p14:sldId id="1196"/>
            <p14:sldId id="1097"/>
            <p14:sldId id="1074"/>
            <p14:sldId id="1177"/>
            <p14:sldId id="1176"/>
            <p14:sldId id="1232"/>
            <p14:sldId id="261"/>
            <p14:sldId id="1199"/>
          </p14:sldIdLst>
        </p14:section>
        <p14:section name="Deciphering Orbital Mechanics Using XR" id="{DF2974F8-9901-408F-B196-E277C138796B}">
          <p14:sldIdLst>
            <p14:sldId id="1076"/>
            <p14:sldId id="1075"/>
            <p14:sldId id="1243"/>
            <p14:sldId id="534"/>
            <p14:sldId id="1230"/>
            <p14:sldId id="1247"/>
            <p14:sldId id="308"/>
            <p14:sldId id="1093"/>
          </p14:sldIdLst>
        </p14:section>
        <p14:section name="Making Classical Orbital Elements Intuitive with XR" id="{EFF1DDB5-1A19-4D3E-96C1-724E78405F7B}">
          <p14:sldIdLst>
            <p14:sldId id="1206"/>
            <p14:sldId id="1122"/>
            <p14:sldId id="1233"/>
          </p14:sldIdLst>
        </p14:section>
        <p14:section name="Giving Feedback with XR Technology and Lessons Learned" id="{861119E2-A6CC-4560-980B-B18998775DCF}">
          <p14:sldIdLst>
            <p14:sldId id="1079"/>
            <p14:sldId id="1080"/>
            <p14:sldId id="1250"/>
            <p14:sldId id="1253"/>
            <p14:sldId id="1251"/>
          </p14:sldIdLst>
        </p14:section>
        <p14:section name="Closing" id="{9819340B-603C-4E69-9B1D-E98D92326D45}">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24" userDrawn="1">
          <p15:clr>
            <a:srgbClr val="A4A3A4"/>
          </p15:clr>
        </p15:guide>
        <p15:guide id="2" pos="2304"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22458A"/>
    <a:srgbClr val="21509D"/>
    <a:srgbClr val="0033CC"/>
    <a:srgbClr val="005595"/>
    <a:srgbClr val="CC3300"/>
    <a:srgbClr val="2B56AB"/>
    <a:srgbClr val="3366CC"/>
    <a:srgbClr val="0066CC"/>
    <a:srgbClr val="F77B0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333963-F5A7-4ABC-BCFE-DE50A100F981}" v="7" dt="2025-10-06T19:47:41.6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04" autoAdjust="0"/>
    <p:restoredTop sz="69976" autoAdjust="0"/>
  </p:normalViewPr>
  <p:slideViewPr>
    <p:cSldViewPr snapToGrid="0">
      <p:cViewPr varScale="1">
        <p:scale>
          <a:sx n="74" d="100"/>
          <a:sy n="74" d="100"/>
        </p:scale>
        <p:origin x="1848" y="5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25" d="100"/>
        <a:sy n="125" d="100"/>
      </p:scale>
      <p:origin x="0" y="0"/>
    </p:cViewPr>
  </p:sorterViewPr>
  <p:notesViewPr>
    <p:cSldViewPr snapToGrid="0">
      <p:cViewPr>
        <p:scale>
          <a:sx n="66" d="100"/>
          <a:sy n="66" d="100"/>
        </p:scale>
        <p:origin x="4116" y="432"/>
      </p:cViewPr>
      <p:guideLst>
        <p:guide orient="horz" pos="3024"/>
        <p:guide pos="2304"/>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8546" name="Rectangle 2"/>
          <p:cNvSpPr>
            <a:spLocks noGrp="1" noChangeArrowheads="1"/>
          </p:cNvSpPr>
          <p:nvPr>
            <p:ph type="hdr" sz="quarter"/>
          </p:nvPr>
        </p:nvSpPr>
        <p:spPr bwMode="auto">
          <a:xfrm>
            <a:off x="0" y="1"/>
            <a:ext cx="3169920" cy="481073"/>
          </a:xfrm>
          <a:prstGeom prst="rect">
            <a:avLst/>
          </a:prstGeom>
          <a:noFill/>
          <a:ln w="9525">
            <a:noFill/>
            <a:miter lim="800000"/>
            <a:headEnd/>
            <a:tailEnd/>
          </a:ln>
          <a:effectLst/>
        </p:spPr>
        <p:txBody>
          <a:bodyPr vert="horz" wrap="square" lIns="96635" tIns="48318" rIns="96635" bIns="48318" numCol="1" anchor="t" anchorCtr="0" compatLnSpc="1">
            <a:prstTxWarp prst="textNoShape">
              <a:avLst/>
            </a:prstTxWarp>
          </a:bodyPr>
          <a:lstStyle>
            <a:lvl1pPr defTabSz="966693">
              <a:defRPr sz="1200"/>
            </a:lvl1pPr>
          </a:lstStyle>
          <a:p>
            <a:endParaRPr lang="en-US" dirty="0"/>
          </a:p>
        </p:txBody>
      </p:sp>
      <p:sp>
        <p:nvSpPr>
          <p:cNvPr id="108547" name="Rectangle 3"/>
          <p:cNvSpPr>
            <a:spLocks noGrp="1" noChangeArrowheads="1"/>
          </p:cNvSpPr>
          <p:nvPr>
            <p:ph type="dt" sz="quarter" idx="1"/>
          </p:nvPr>
        </p:nvSpPr>
        <p:spPr bwMode="auto">
          <a:xfrm>
            <a:off x="4145280" y="1"/>
            <a:ext cx="3169920" cy="481073"/>
          </a:xfrm>
          <a:prstGeom prst="rect">
            <a:avLst/>
          </a:prstGeom>
          <a:noFill/>
          <a:ln w="9525">
            <a:noFill/>
            <a:miter lim="800000"/>
            <a:headEnd/>
            <a:tailEnd/>
          </a:ln>
          <a:effectLst/>
        </p:spPr>
        <p:txBody>
          <a:bodyPr vert="horz" wrap="square" lIns="96635" tIns="48318" rIns="96635" bIns="48318" numCol="1" anchor="t" anchorCtr="0" compatLnSpc="1">
            <a:prstTxWarp prst="textNoShape">
              <a:avLst/>
            </a:prstTxWarp>
          </a:bodyPr>
          <a:lstStyle>
            <a:lvl1pPr algn="r" defTabSz="966693">
              <a:defRPr sz="1200"/>
            </a:lvl1pPr>
          </a:lstStyle>
          <a:p>
            <a:endParaRPr lang="en-US" dirty="0"/>
          </a:p>
        </p:txBody>
      </p:sp>
      <p:sp>
        <p:nvSpPr>
          <p:cNvPr id="108548" name="Rectangle 4"/>
          <p:cNvSpPr>
            <a:spLocks noGrp="1" noChangeArrowheads="1"/>
          </p:cNvSpPr>
          <p:nvPr>
            <p:ph type="ftr" sz="quarter" idx="2"/>
          </p:nvPr>
        </p:nvSpPr>
        <p:spPr bwMode="auto">
          <a:xfrm>
            <a:off x="0" y="9120128"/>
            <a:ext cx="3169920" cy="481072"/>
          </a:xfrm>
          <a:prstGeom prst="rect">
            <a:avLst/>
          </a:prstGeom>
          <a:noFill/>
          <a:ln w="9525">
            <a:noFill/>
            <a:miter lim="800000"/>
            <a:headEnd/>
            <a:tailEnd/>
          </a:ln>
          <a:effectLst/>
        </p:spPr>
        <p:txBody>
          <a:bodyPr vert="horz" wrap="square" lIns="96635" tIns="48318" rIns="96635" bIns="48318" numCol="1" anchor="b" anchorCtr="0" compatLnSpc="1">
            <a:prstTxWarp prst="textNoShape">
              <a:avLst/>
            </a:prstTxWarp>
          </a:bodyPr>
          <a:lstStyle>
            <a:lvl1pPr defTabSz="966693">
              <a:defRPr sz="1200"/>
            </a:lvl1pPr>
          </a:lstStyle>
          <a:p>
            <a:endParaRPr lang="en-US" dirty="0"/>
          </a:p>
        </p:txBody>
      </p:sp>
      <p:sp>
        <p:nvSpPr>
          <p:cNvPr id="108549" name="Rectangle 5"/>
          <p:cNvSpPr>
            <a:spLocks noGrp="1" noChangeArrowheads="1"/>
          </p:cNvSpPr>
          <p:nvPr>
            <p:ph type="sldNum" sz="quarter" idx="3"/>
          </p:nvPr>
        </p:nvSpPr>
        <p:spPr bwMode="auto">
          <a:xfrm>
            <a:off x="4145280" y="9120128"/>
            <a:ext cx="3169920" cy="481072"/>
          </a:xfrm>
          <a:prstGeom prst="rect">
            <a:avLst/>
          </a:prstGeom>
          <a:noFill/>
          <a:ln w="9525">
            <a:noFill/>
            <a:miter lim="800000"/>
            <a:headEnd/>
            <a:tailEnd/>
          </a:ln>
          <a:effectLst/>
        </p:spPr>
        <p:txBody>
          <a:bodyPr vert="horz" wrap="square" lIns="96635" tIns="48318" rIns="96635" bIns="48318" numCol="1" anchor="b" anchorCtr="0" compatLnSpc="1">
            <a:prstTxWarp prst="textNoShape">
              <a:avLst/>
            </a:prstTxWarp>
          </a:bodyPr>
          <a:lstStyle>
            <a:lvl1pPr algn="r" defTabSz="966693">
              <a:defRPr sz="1200"/>
            </a:lvl1pPr>
          </a:lstStyle>
          <a:p>
            <a:fld id="{4F2942F5-6495-4924-A5BF-A11924438D24}" type="slidenum">
              <a:rPr lang="en-US"/>
              <a:pPr/>
              <a:t>‹#›</a:t>
            </a:fld>
            <a:endParaRPr lang="en-US" dirty="0"/>
          </a:p>
        </p:txBody>
      </p:sp>
    </p:spTree>
    <p:extLst>
      <p:ext uri="{BB962C8B-B14F-4D97-AF65-F5344CB8AC3E}">
        <p14:creationId xmlns:p14="http://schemas.microsoft.com/office/powerpoint/2010/main" val="40371026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474" name="Rectangle 2"/>
          <p:cNvSpPr>
            <a:spLocks noGrp="1" noChangeArrowheads="1"/>
          </p:cNvSpPr>
          <p:nvPr>
            <p:ph type="hdr" sz="quarter"/>
          </p:nvPr>
        </p:nvSpPr>
        <p:spPr bwMode="auto">
          <a:xfrm>
            <a:off x="0" y="1"/>
            <a:ext cx="3169920" cy="481073"/>
          </a:xfrm>
          <a:prstGeom prst="rect">
            <a:avLst/>
          </a:prstGeom>
          <a:noFill/>
          <a:ln w="9525">
            <a:noFill/>
            <a:miter lim="800000"/>
            <a:headEnd/>
            <a:tailEnd/>
          </a:ln>
          <a:effectLst/>
        </p:spPr>
        <p:txBody>
          <a:bodyPr vert="horz" wrap="square" lIns="96635" tIns="48318" rIns="96635" bIns="48318" numCol="1" anchor="t" anchorCtr="0" compatLnSpc="1">
            <a:prstTxWarp prst="textNoShape">
              <a:avLst/>
            </a:prstTxWarp>
          </a:bodyPr>
          <a:lstStyle>
            <a:lvl1pPr defTabSz="966693">
              <a:defRPr sz="1200"/>
            </a:lvl1pPr>
          </a:lstStyle>
          <a:p>
            <a:endParaRPr lang="en-US" dirty="0"/>
          </a:p>
        </p:txBody>
      </p:sp>
      <p:sp>
        <p:nvSpPr>
          <p:cNvPr id="105475" name="Rectangle 3"/>
          <p:cNvSpPr>
            <a:spLocks noGrp="1" noChangeArrowheads="1"/>
          </p:cNvSpPr>
          <p:nvPr>
            <p:ph type="dt" idx="1"/>
          </p:nvPr>
        </p:nvSpPr>
        <p:spPr bwMode="auto">
          <a:xfrm>
            <a:off x="4145280" y="1"/>
            <a:ext cx="3169920" cy="481073"/>
          </a:xfrm>
          <a:prstGeom prst="rect">
            <a:avLst/>
          </a:prstGeom>
          <a:noFill/>
          <a:ln w="9525">
            <a:noFill/>
            <a:miter lim="800000"/>
            <a:headEnd/>
            <a:tailEnd/>
          </a:ln>
          <a:effectLst/>
        </p:spPr>
        <p:txBody>
          <a:bodyPr vert="horz" wrap="square" lIns="96635" tIns="48318" rIns="96635" bIns="48318" numCol="1" anchor="t" anchorCtr="0" compatLnSpc="1">
            <a:prstTxWarp prst="textNoShape">
              <a:avLst/>
            </a:prstTxWarp>
          </a:bodyPr>
          <a:lstStyle>
            <a:lvl1pPr algn="r" defTabSz="966693">
              <a:defRPr sz="1200"/>
            </a:lvl1pPr>
          </a:lstStyle>
          <a:p>
            <a:endParaRPr lang="en-US" dirty="0"/>
          </a:p>
        </p:txBody>
      </p:sp>
      <p:sp>
        <p:nvSpPr>
          <p:cNvPr id="105476" name="Rectangle 4"/>
          <p:cNvSpPr>
            <a:spLocks noGrp="1" noRot="1" noChangeAspect="1" noChangeArrowheads="1" noTextEdit="1"/>
          </p:cNvSpPr>
          <p:nvPr>
            <p:ph type="sldImg" idx="2"/>
          </p:nvPr>
        </p:nvSpPr>
        <p:spPr bwMode="auto">
          <a:xfrm>
            <a:off x="1460843" y="190026"/>
            <a:ext cx="4141788" cy="2328862"/>
          </a:xfrm>
          <a:prstGeom prst="rect">
            <a:avLst/>
          </a:prstGeom>
          <a:noFill/>
          <a:ln w="9525">
            <a:solidFill>
              <a:srgbClr val="000000"/>
            </a:solidFill>
            <a:miter lim="800000"/>
            <a:headEnd/>
            <a:tailEnd/>
          </a:ln>
          <a:effectLst/>
        </p:spPr>
      </p:sp>
      <p:sp>
        <p:nvSpPr>
          <p:cNvPr id="105477" name="Rectangle 5"/>
          <p:cNvSpPr>
            <a:spLocks noGrp="1" noChangeArrowheads="1"/>
          </p:cNvSpPr>
          <p:nvPr>
            <p:ph type="body" sz="quarter" idx="3"/>
          </p:nvPr>
        </p:nvSpPr>
        <p:spPr bwMode="auto">
          <a:xfrm>
            <a:off x="222421" y="2518889"/>
            <a:ext cx="6845643" cy="6785750"/>
          </a:xfrm>
          <a:prstGeom prst="rect">
            <a:avLst/>
          </a:prstGeom>
          <a:noFill/>
          <a:ln w="9525">
            <a:noFill/>
            <a:miter lim="800000"/>
            <a:headEnd/>
            <a:tailEnd/>
          </a:ln>
          <a:effectLst/>
        </p:spPr>
        <p:txBody>
          <a:bodyPr vert="horz" wrap="square" lIns="96635" tIns="48318" rIns="96635" bIns="48318"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5478" name="Rectangle 6"/>
          <p:cNvSpPr>
            <a:spLocks noGrp="1" noChangeArrowheads="1"/>
          </p:cNvSpPr>
          <p:nvPr>
            <p:ph type="ftr" sz="quarter" idx="4"/>
          </p:nvPr>
        </p:nvSpPr>
        <p:spPr bwMode="auto">
          <a:xfrm>
            <a:off x="0" y="9120128"/>
            <a:ext cx="3169920" cy="481072"/>
          </a:xfrm>
          <a:prstGeom prst="rect">
            <a:avLst/>
          </a:prstGeom>
          <a:noFill/>
          <a:ln w="9525">
            <a:noFill/>
            <a:miter lim="800000"/>
            <a:headEnd/>
            <a:tailEnd/>
          </a:ln>
          <a:effectLst/>
        </p:spPr>
        <p:txBody>
          <a:bodyPr vert="horz" wrap="square" lIns="96635" tIns="48318" rIns="96635" bIns="48318" numCol="1" anchor="b" anchorCtr="0" compatLnSpc="1">
            <a:prstTxWarp prst="textNoShape">
              <a:avLst/>
            </a:prstTxWarp>
          </a:bodyPr>
          <a:lstStyle>
            <a:lvl1pPr defTabSz="966693">
              <a:defRPr sz="1200"/>
            </a:lvl1pPr>
          </a:lstStyle>
          <a:p>
            <a:endParaRPr lang="en-US" dirty="0"/>
          </a:p>
        </p:txBody>
      </p:sp>
      <p:sp>
        <p:nvSpPr>
          <p:cNvPr id="105479" name="Rectangle 7"/>
          <p:cNvSpPr>
            <a:spLocks noGrp="1" noChangeArrowheads="1"/>
          </p:cNvSpPr>
          <p:nvPr>
            <p:ph type="sldNum" sz="quarter" idx="5"/>
          </p:nvPr>
        </p:nvSpPr>
        <p:spPr bwMode="auto">
          <a:xfrm>
            <a:off x="4145280" y="9120128"/>
            <a:ext cx="3169920" cy="481072"/>
          </a:xfrm>
          <a:prstGeom prst="rect">
            <a:avLst/>
          </a:prstGeom>
          <a:noFill/>
          <a:ln w="9525">
            <a:noFill/>
            <a:miter lim="800000"/>
            <a:headEnd/>
            <a:tailEnd/>
          </a:ln>
          <a:effectLst/>
        </p:spPr>
        <p:txBody>
          <a:bodyPr vert="horz" wrap="square" lIns="96635" tIns="48318" rIns="96635" bIns="48318" numCol="1" anchor="b" anchorCtr="0" compatLnSpc="1">
            <a:prstTxWarp prst="textNoShape">
              <a:avLst/>
            </a:prstTxWarp>
          </a:bodyPr>
          <a:lstStyle>
            <a:lvl1pPr algn="r" defTabSz="966693">
              <a:defRPr sz="1200"/>
            </a:lvl1pPr>
          </a:lstStyle>
          <a:p>
            <a:fld id="{85D9B890-3B6E-417C-BD92-47816D5AB620}" type="slidenum">
              <a:rPr lang="en-US"/>
              <a:pPr/>
              <a:t>‹#›</a:t>
            </a:fld>
            <a:endParaRPr lang="en-US" dirty="0"/>
          </a:p>
        </p:txBody>
      </p:sp>
    </p:spTree>
    <p:extLst>
      <p:ext uri="{BB962C8B-B14F-4D97-AF65-F5344CB8AC3E}">
        <p14:creationId xmlns:p14="http://schemas.microsoft.com/office/powerpoint/2010/main" val="328056145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600" kern="1200">
        <a:solidFill>
          <a:schemeClr val="tx1"/>
        </a:solidFill>
        <a:latin typeface="Arial" charset="0"/>
        <a:ea typeface="+mn-ea"/>
        <a:cs typeface="+mn-cs"/>
      </a:defRPr>
    </a:lvl1pPr>
    <a:lvl2pPr marL="609585" algn="l" rtl="0" eaLnBrk="0" fontAlgn="base" hangingPunct="0">
      <a:spcBef>
        <a:spcPct val="30000"/>
      </a:spcBef>
      <a:spcAft>
        <a:spcPct val="0"/>
      </a:spcAft>
      <a:defRPr kumimoji="1" sz="1600" kern="1200">
        <a:solidFill>
          <a:schemeClr val="tx1"/>
        </a:solidFill>
        <a:latin typeface="Arial" charset="0"/>
        <a:ea typeface="+mn-ea"/>
        <a:cs typeface="+mn-cs"/>
      </a:defRPr>
    </a:lvl2pPr>
    <a:lvl3pPr marL="1219170" algn="l" rtl="0" eaLnBrk="0" fontAlgn="base" hangingPunct="0">
      <a:spcBef>
        <a:spcPct val="30000"/>
      </a:spcBef>
      <a:spcAft>
        <a:spcPct val="0"/>
      </a:spcAft>
      <a:defRPr kumimoji="1" sz="1600" kern="1200">
        <a:solidFill>
          <a:schemeClr val="tx1"/>
        </a:solidFill>
        <a:latin typeface="Arial" charset="0"/>
        <a:ea typeface="+mn-ea"/>
        <a:cs typeface="+mn-cs"/>
      </a:defRPr>
    </a:lvl3pPr>
    <a:lvl4pPr marL="1828754" algn="l" rtl="0" eaLnBrk="0" fontAlgn="base" hangingPunct="0">
      <a:spcBef>
        <a:spcPct val="30000"/>
      </a:spcBef>
      <a:spcAft>
        <a:spcPct val="0"/>
      </a:spcAft>
      <a:defRPr kumimoji="1" sz="1600" kern="1200">
        <a:solidFill>
          <a:schemeClr val="tx1"/>
        </a:solidFill>
        <a:latin typeface="Arial" charset="0"/>
        <a:ea typeface="+mn-ea"/>
        <a:cs typeface="+mn-cs"/>
      </a:defRPr>
    </a:lvl4pPr>
    <a:lvl5pPr marL="2438339" algn="l" rtl="0" eaLnBrk="0" fontAlgn="base" hangingPunct="0">
      <a:spcBef>
        <a:spcPct val="30000"/>
      </a:spcBef>
      <a:spcAft>
        <a:spcPct val="0"/>
      </a:spcAft>
      <a:defRPr kumimoji="1" sz="1600" kern="1200">
        <a:solidFill>
          <a:schemeClr val="tx1"/>
        </a:solidFill>
        <a:latin typeface="Arial" charset="0"/>
        <a:ea typeface="+mn-ea"/>
        <a:cs typeface="+mn-cs"/>
      </a:defRPr>
    </a:lvl5pPr>
    <a:lvl6pPr marL="3047924" algn="l" defTabSz="1219170" rtl="0" eaLnBrk="1" latinLnBrk="0" hangingPunct="1">
      <a:defRPr sz="1600" kern="1200">
        <a:solidFill>
          <a:schemeClr val="tx1"/>
        </a:solidFill>
        <a:latin typeface="+mn-lt"/>
        <a:ea typeface="+mn-ea"/>
        <a:cs typeface="+mn-cs"/>
      </a:defRPr>
    </a:lvl6pPr>
    <a:lvl7pPr marL="3657509" algn="l" defTabSz="1219170" rtl="0" eaLnBrk="1" latinLnBrk="0" hangingPunct="1">
      <a:defRPr sz="1600" kern="1200">
        <a:solidFill>
          <a:schemeClr val="tx1"/>
        </a:solidFill>
        <a:latin typeface="+mn-lt"/>
        <a:ea typeface="+mn-ea"/>
        <a:cs typeface="+mn-cs"/>
      </a:defRPr>
    </a:lvl7pPr>
    <a:lvl8pPr marL="4267093" algn="l" defTabSz="1219170" rtl="0" eaLnBrk="1" latinLnBrk="0" hangingPunct="1">
      <a:defRPr sz="1600" kern="1200">
        <a:solidFill>
          <a:schemeClr val="tx1"/>
        </a:solidFill>
        <a:latin typeface="+mn-lt"/>
        <a:ea typeface="+mn-ea"/>
        <a:cs typeface="+mn-cs"/>
      </a:defRPr>
    </a:lvl8pPr>
    <a:lvl9pPr marL="4876678" algn="l" defTabSz="121917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C86FA95-754A-4FEF-9130-0A7EC231E6A0}" type="slidenum">
              <a:rPr lang="en-US"/>
              <a:pPr/>
              <a:t>1</a:t>
            </a:fld>
            <a:endParaRPr lang="en-US"/>
          </a:p>
        </p:txBody>
      </p:sp>
      <p:sp>
        <p:nvSpPr>
          <p:cNvPr id="132098" name="Rectangle 2"/>
          <p:cNvSpPr>
            <a:spLocks noGrp="1" noRot="1" noChangeAspect="1" noChangeArrowheads="1" noTextEdit="1"/>
          </p:cNvSpPr>
          <p:nvPr>
            <p:ph type="sldImg"/>
          </p:nvPr>
        </p:nvSpPr>
        <p:spPr>
          <a:xfrm>
            <a:off x="1617663" y="174625"/>
            <a:ext cx="3879850" cy="2182813"/>
          </a:xfrm>
          <a:ln/>
        </p:spPr>
      </p:sp>
      <p:sp>
        <p:nvSpPr>
          <p:cNvPr id="3" name="Notes Placeholder 2">
            <a:extLst>
              <a:ext uri="{FF2B5EF4-FFF2-40B4-BE49-F238E27FC236}">
                <a16:creationId xmlns:a16="http://schemas.microsoft.com/office/drawing/2014/main" id="{0FAF28ED-172D-59CA-13A2-7EBE3C1A5FD8}"/>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785981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2</a:t>
            </a:fld>
            <a:endParaRPr lang="en-US"/>
          </a:p>
        </p:txBody>
      </p:sp>
      <p:sp>
        <p:nvSpPr>
          <p:cNvPr id="6" name="Notes Placeholder 5">
            <a:extLst>
              <a:ext uri="{FF2B5EF4-FFF2-40B4-BE49-F238E27FC236}">
                <a16:creationId xmlns:a16="http://schemas.microsoft.com/office/drawing/2014/main" id="{3C6993E7-01DD-2389-5C2D-959CDE0D5C34}"/>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419249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60500" y="387350"/>
            <a:ext cx="4141788"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3</a:t>
            </a:fld>
            <a:endParaRPr lang="en-US"/>
          </a:p>
        </p:txBody>
      </p:sp>
      <p:sp>
        <p:nvSpPr>
          <p:cNvPr id="6" name="Notes Placeholder 5">
            <a:extLst>
              <a:ext uri="{FF2B5EF4-FFF2-40B4-BE49-F238E27FC236}">
                <a16:creationId xmlns:a16="http://schemas.microsoft.com/office/drawing/2014/main" id="{71E50E2F-755F-6AA8-BFF9-F9181E18D2CD}"/>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821000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3200" y="573088"/>
            <a:ext cx="4140200" cy="2328862"/>
          </a:xfrm>
        </p:spPr>
      </p:sp>
      <p:sp>
        <p:nvSpPr>
          <p:cNvPr id="4" name="Slide Number Placeholder 3"/>
          <p:cNvSpPr>
            <a:spLocks noGrp="1"/>
          </p:cNvSpPr>
          <p:nvPr>
            <p:ph type="sldNum" sz="quarter" idx="5"/>
          </p:nvPr>
        </p:nvSpPr>
        <p:spPr/>
        <p:txBody>
          <a:bodyPr/>
          <a:lstStyle/>
          <a:p>
            <a:fld id="{85D9B890-3B6E-417C-BD92-47816D5AB620}" type="slidenum">
              <a:rPr lang="en-US" smtClean="0"/>
              <a:pPr/>
              <a:t>4</a:t>
            </a:fld>
            <a:endParaRPr lang="en-US"/>
          </a:p>
        </p:txBody>
      </p:sp>
      <p:sp>
        <p:nvSpPr>
          <p:cNvPr id="6" name="Notes Placeholder 5">
            <a:extLst>
              <a:ext uri="{FF2B5EF4-FFF2-40B4-BE49-F238E27FC236}">
                <a16:creationId xmlns:a16="http://schemas.microsoft.com/office/drawing/2014/main" id="{58D009EB-9507-914D-B198-B585F57C7AE1}"/>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4049847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3200" y="296863"/>
            <a:ext cx="4140200" cy="2328862"/>
          </a:xfrm>
        </p:spPr>
      </p:sp>
      <p:sp>
        <p:nvSpPr>
          <p:cNvPr id="4" name="Slide Number Placeholder 3"/>
          <p:cNvSpPr>
            <a:spLocks noGrp="1"/>
          </p:cNvSpPr>
          <p:nvPr>
            <p:ph type="sldNum" sz="quarter" idx="5"/>
          </p:nvPr>
        </p:nvSpPr>
        <p:spPr/>
        <p:txBody>
          <a:bodyPr/>
          <a:lstStyle/>
          <a:p>
            <a:fld id="{85D9B890-3B6E-417C-BD92-47816D5AB620}" type="slidenum">
              <a:rPr lang="en-US" smtClean="0"/>
              <a:pPr/>
              <a:t>5</a:t>
            </a:fld>
            <a:endParaRPr lang="en-US" dirty="0"/>
          </a:p>
        </p:txBody>
      </p:sp>
      <p:sp>
        <p:nvSpPr>
          <p:cNvPr id="6" name="Notes Placeholder 5">
            <a:extLst>
              <a:ext uri="{FF2B5EF4-FFF2-40B4-BE49-F238E27FC236}">
                <a16:creationId xmlns:a16="http://schemas.microsoft.com/office/drawing/2014/main" id="{0F93AA3A-26E1-490F-F4F2-C0F22D1F22D8}"/>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368700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85900" y="296863"/>
            <a:ext cx="4140200" cy="2328862"/>
          </a:xfrm>
        </p:spPr>
      </p:sp>
      <p:sp>
        <p:nvSpPr>
          <p:cNvPr id="4" name="Slide Number Placeholder 3"/>
          <p:cNvSpPr>
            <a:spLocks noGrp="1"/>
          </p:cNvSpPr>
          <p:nvPr>
            <p:ph type="sldNum" sz="quarter" idx="5"/>
          </p:nvPr>
        </p:nvSpPr>
        <p:spPr/>
        <p:txBody>
          <a:bodyPr/>
          <a:lstStyle/>
          <a:p>
            <a:fld id="{85D9B890-3B6E-417C-BD92-47816D5AB620}" type="slidenum">
              <a:rPr lang="en-US" smtClean="0"/>
              <a:pPr/>
              <a:t>6</a:t>
            </a:fld>
            <a:endParaRPr lang="en-US"/>
          </a:p>
        </p:txBody>
      </p:sp>
      <p:sp>
        <p:nvSpPr>
          <p:cNvPr id="6" name="Notes Placeholder 5">
            <a:extLst>
              <a:ext uri="{FF2B5EF4-FFF2-40B4-BE49-F238E27FC236}">
                <a16:creationId xmlns:a16="http://schemas.microsoft.com/office/drawing/2014/main" id="{AFF306B0-3B26-C94F-3869-3EFB2388D482}"/>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272961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3200" y="474663"/>
            <a:ext cx="4140200" cy="2328862"/>
          </a:xfrm>
        </p:spPr>
      </p:sp>
      <p:sp>
        <p:nvSpPr>
          <p:cNvPr id="4" name="Slide Number Placeholder 3"/>
          <p:cNvSpPr>
            <a:spLocks noGrp="1"/>
          </p:cNvSpPr>
          <p:nvPr>
            <p:ph type="sldNum" sz="quarter" idx="5"/>
          </p:nvPr>
        </p:nvSpPr>
        <p:spPr/>
        <p:txBody>
          <a:bodyPr/>
          <a:lstStyle/>
          <a:p>
            <a:fld id="{A36F7384-BC1F-495A-AC23-52D09E7A932C}" type="slidenum">
              <a:rPr lang="en-US" smtClean="0"/>
              <a:pPr/>
              <a:t>7</a:t>
            </a:fld>
            <a:endParaRPr lang="en-US"/>
          </a:p>
        </p:txBody>
      </p:sp>
      <p:sp>
        <p:nvSpPr>
          <p:cNvPr id="6" name="Notes Placeholder 5">
            <a:extLst>
              <a:ext uri="{FF2B5EF4-FFF2-40B4-BE49-F238E27FC236}">
                <a16:creationId xmlns:a16="http://schemas.microsoft.com/office/drawing/2014/main" id="{4FF8032B-F371-774C-CD1A-C232B1062BEC}"/>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0709459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98600" y="26670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8</a:t>
            </a:fld>
            <a:endParaRPr lang="en-US"/>
          </a:p>
        </p:txBody>
      </p:sp>
      <p:sp>
        <p:nvSpPr>
          <p:cNvPr id="6" name="Notes Placeholder 5">
            <a:extLst>
              <a:ext uri="{FF2B5EF4-FFF2-40B4-BE49-F238E27FC236}">
                <a16:creationId xmlns:a16="http://schemas.microsoft.com/office/drawing/2014/main" id="{5BD091B0-3B83-2A4D-0902-873DEDC57452}"/>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2522580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85900" y="19050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9</a:t>
            </a:fld>
            <a:endParaRPr lang="en-US" dirty="0"/>
          </a:p>
        </p:txBody>
      </p:sp>
      <p:sp>
        <p:nvSpPr>
          <p:cNvPr id="6" name="Notes Placeholder 5">
            <a:extLst>
              <a:ext uri="{FF2B5EF4-FFF2-40B4-BE49-F238E27FC236}">
                <a16:creationId xmlns:a16="http://schemas.microsoft.com/office/drawing/2014/main" id="{DAC605DE-B09B-F5BF-B211-A5B59E0D3D9F}"/>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283035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3200" y="239713"/>
            <a:ext cx="4140200" cy="2328862"/>
          </a:xfrm>
        </p:spPr>
      </p:sp>
      <p:sp>
        <p:nvSpPr>
          <p:cNvPr id="4" name="Slide Number Placeholder 3"/>
          <p:cNvSpPr>
            <a:spLocks noGrp="1"/>
          </p:cNvSpPr>
          <p:nvPr>
            <p:ph type="sldNum" sz="quarter" idx="5"/>
          </p:nvPr>
        </p:nvSpPr>
        <p:spPr/>
        <p:txBody>
          <a:bodyPr/>
          <a:lstStyle/>
          <a:p>
            <a:fld id="{A36F7384-BC1F-495A-AC23-52D09E7A932C}" type="slidenum">
              <a:rPr lang="en-US" smtClean="0"/>
              <a:pPr/>
              <a:t>10</a:t>
            </a:fld>
            <a:endParaRPr lang="en-US"/>
          </a:p>
        </p:txBody>
      </p:sp>
      <p:sp>
        <p:nvSpPr>
          <p:cNvPr id="6" name="Notes Placeholder 5">
            <a:extLst>
              <a:ext uri="{FF2B5EF4-FFF2-40B4-BE49-F238E27FC236}">
                <a16:creationId xmlns:a16="http://schemas.microsoft.com/office/drawing/2014/main" id="{AE4BB0DC-EFC2-501A-9DE6-B5FC1A90A7F4}"/>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6416017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87500" y="153988"/>
            <a:ext cx="4140200" cy="2328862"/>
          </a:xfrm>
        </p:spPr>
      </p:sp>
      <p:sp>
        <p:nvSpPr>
          <p:cNvPr id="4" name="Slide Number Placeholder 3"/>
          <p:cNvSpPr>
            <a:spLocks noGrp="1"/>
          </p:cNvSpPr>
          <p:nvPr>
            <p:ph type="sldNum" sz="quarter" idx="5"/>
          </p:nvPr>
        </p:nvSpPr>
        <p:spPr/>
        <p:txBody>
          <a:bodyPr/>
          <a:lstStyle/>
          <a:p>
            <a:fld id="{A36F7384-BC1F-495A-AC23-52D09E7A932C}" type="slidenum">
              <a:rPr lang="en-US" smtClean="0"/>
              <a:pPr/>
              <a:t>11</a:t>
            </a:fld>
            <a:endParaRPr lang="en-US"/>
          </a:p>
        </p:txBody>
      </p:sp>
      <p:sp>
        <p:nvSpPr>
          <p:cNvPr id="6" name="Notes Placeholder 5">
            <a:extLst>
              <a:ext uri="{FF2B5EF4-FFF2-40B4-BE49-F238E27FC236}">
                <a16:creationId xmlns:a16="http://schemas.microsoft.com/office/drawing/2014/main" id="{77463882-2D14-0E2D-F365-59FB8CFCAEDD}"/>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607134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85900" y="19050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12</a:t>
            </a:fld>
            <a:endParaRPr lang="en-US"/>
          </a:p>
        </p:txBody>
      </p:sp>
      <p:sp>
        <p:nvSpPr>
          <p:cNvPr id="6" name="Notes Placeholder 5">
            <a:extLst>
              <a:ext uri="{FF2B5EF4-FFF2-40B4-BE49-F238E27FC236}">
                <a16:creationId xmlns:a16="http://schemas.microsoft.com/office/drawing/2014/main" id="{A249AC03-5AC0-4AC6-9202-ACEA69341B6A}"/>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9083181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3200"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13</a:t>
            </a:fld>
            <a:endParaRPr lang="en-US"/>
          </a:p>
        </p:txBody>
      </p:sp>
      <p:sp>
        <p:nvSpPr>
          <p:cNvPr id="6" name="Notes Placeholder 5">
            <a:extLst>
              <a:ext uri="{FF2B5EF4-FFF2-40B4-BE49-F238E27FC236}">
                <a16:creationId xmlns:a16="http://schemas.microsoft.com/office/drawing/2014/main" id="{E5F02428-EE8F-40A5-8AD8-CD8CB978D73D}"/>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41308188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9050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14</a:t>
            </a:fld>
            <a:endParaRPr lang="en-US" dirty="0"/>
          </a:p>
        </p:txBody>
      </p:sp>
      <p:sp>
        <p:nvSpPr>
          <p:cNvPr id="6" name="Notes Placeholder 5">
            <a:extLst>
              <a:ext uri="{FF2B5EF4-FFF2-40B4-BE49-F238E27FC236}">
                <a16:creationId xmlns:a16="http://schemas.microsoft.com/office/drawing/2014/main" id="{1F64FF2C-2281-8B79-DD6A-4815C179D39F}"/>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5166314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9050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15</a:t>
            </a:fld>
            <a:endParaRPr lang="en-US"/>
          </a:p>
        </p:txBody>
      </p:sp>
      <p:sp>
        <p:nvSpPr>
          <p:cNvPr id="6" name="Notes Placeholder 5">
            <a:extLst>
              <a:ext uri="{FF2B5EF4-FFF2-40B4-BE49-F238E27FC236}">
                <a16:creationId xmlns:a16="http://schemas.microsoft.com/office/drawing/2014/main" id="{6D83CB1E-32A1-AC71-D631-08A9D0088D64}"/>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5203702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16</a:t>
            </a:fld>
            <a:endParaRPr lang="en-US" dirty="0"/>
          </a:p>
        </p:txBody>
      </p:sp>
      <p:sp>
        <p:nvSpPr>
          <p:cNvPr id="6" name="Notes Placeholder 5">
            <a:extLst>
              <a:ext uri="{FF2B5EF4-FFF2-40B4-BE49-F238E27FC236}">
                <a16:creationId xmlns:a16="http://schemas.microsoft.com/office/drawing/2014/main" id="{11FF9081-BA43-BBC5-CB77-C1870BC21A6A}"/>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7655289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524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17</a:t>
            </a:fld>
            <a:endParaRPr lang="en-US"/>
          </a:p>
        </p:txBody>
      </p:sp>
      <p:sp>
        <p:nvSpPr>
          <p:cNvPr id="6" name="Notes Placeholder 5">
            <a:extLst>
              <a:ext uri="{FF2B5EF4-FFF2-40B4-BE49-F238E27FC236}">
                <a16:creationId xmlns:a16="http://schemas.microsoft.com/office/drawing/2014/main" id="{55220F76-827D-2BF1-5398-9AA1399BC220}"/>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40212365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3200"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18</a:t>
            </a:fld>
            <a:endParaRPr lang="en-US"/>
          </a:p>
        </p:txBody>
      </p:sp>
      <p:sp>
        <p:nvSpPr>
          <p:cNvPr id="6" name="Notes Placeholder 5">
            <a:extLst>
              <a:ext uri="{FF2B5EF4-FFF2-40B4-BE49-F238E27FC236}">
                <a16:creationId xmlns:a16="http://schemas.microsoft.com/office/drawing/2014/main" id="{408604E9-F130-0CA3-F32D-01B570AA5687}"/>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7809172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35100" y="190500"/>
            <a:ext cx="4141788"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19</a:t>
            </a:fld>
            <a:endParaRPr lang="en-US" dirty="0"/>
          </a:p>
        </p:txBody>
      </p:sp>
      <p:sp>
        <p:nvSpPr>
          <p:cNvPr id="6" name="Notes Placeholder 5">
            <a:extLst>
              <a:ext uri="{FF2B5EF4-FFF2-40B4-BE49-F238E27FC236}">
                <a16:creationId xmlns:a16="http://schemas.microsoft.com/office/drawing/2014/main" id="{BD21E768-7915-D6DC-85CB-45BE48C0ED1E}"/>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0395146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71550" y="185738"/>
            <a:ext cx="5249863" cy="2952750"/>
          </a:xfrm>
        </p:spPr>
      </p:sp>
      <p:sp>
        <p:nvSpPr>
          <p:cNvPr id="4" name="Slide Number Placeholder 3"/>
          <p:cNvSpPr>
            <a:spLocks noGrp="1"/>
          </p:cNvSpPr>
          <p:nvPr>
            <p:ph type="sldNum" sz="quarter" idx="5"/>
          </p:nvPr>
        </p:nvSpPr>
        <p:spPr/>
        <p:txBody>
          <a:bodyPr/>
          <a:lstStyle/>
          <a:p>
            <a:fld id="{A36F7384-BC1F-495A-AC23-52D09E7A932C}" type="slidenum">
              <a:rPr lang="en-US" smtClean="0"/>
              <a:pPr/>
              <a:t>20</a:t>
            </a:fld>
            <a:endParaRPr lang="en-US"/>
          </a:p>
        </p:txBody>
      </p:sp>
      <p:sp>
        <p:nvSpPr>
          <p:cNvPr id="6" name="Notes Placeholder 5">
            <a:extLst>
              <a:ext uri="{FF2B5EF4-FFF2-40B4-BE49-F238E27FC236}">
                <a16:creationId xmlns:a16="http://schemas.microsoft.com/office/drawing/2014/main" id="{B7FB7A24-5DE2-8687-4FDD-C6B75CE637DC}"/>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4649466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3200" y="573088"/>
            <a:ext cx="4140200" cy="2328862"/>
          </a:xfrm>
        </p:spPr>
      </p:sp>
      <p:sp>
        <p:nvSpPr>
          <p:cNvPr id="4" name="Slide Number Placeholder 3"/>
          <p:cNvSpPr>
            <a:spLocks noGrp="1"/>
          </p:cNvSpPr>
          <p:nvPr>
            <p:ph type="sldNum" sz="quarter" idx="5"/>
          </p:nvPr>
        </p:nvSpPr>
        <p:spPr/>
        <p:txBody>
          <a:bodyPr/>
          <a:lstStyle/>
          <a:p>
            <a:fld id="{A36F7384-BC1F-495A-AC23-52D09E7A932C}" type="slidenum">
              <a:rPr lang="en-US" smtClean="0"/>
              <a:pPr/>
              <a:t>21</a:t>
            </a:fld>
            <a:endParaRPr lang="en-US"/>
          </a:p>
        </p:txBody>
      </p:sp>
      <p:sp>
        <p:nvSpPr>
          <p:cNvPr id="6" name="Notes Placeholder 5">
            <a:extLst>
              <a:ext uri="{FF2B5EF4-FFF2-40B4-BE49-F238E27FC236}">
                <a16:creationId xmlns:a16="http://schemas.microsoft.com/office/drawing/2014/main" id="{38A504F1-5F8A-54F1-A5E8-96AADDF5EB92}"/>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1070951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27150" y="444500"/>
            <a:ext cx="4518025" cy="2541588"/>
          </a:xfrm>
        </p:spPr>
      </p:sp>
      <p:sp>
        <p:nvSpPr>
          <p:cNvPr id="4" name="Slide Number Placeholder 3"/>
          <p:cNvSpPr>
            <a:spLocks noGrp="1"/>
          </p:cNvSpPr>
          <p:nvPr>
            <p:ph type="sldNum" sz="quarter" idx="5"/>
          </p:nvPr>
        </p:nvSpPr>
        <p:spPr/>
        <p:txBody>
          <a:bodyPr/>
          <a:lstStyle/>
          <a:p>
            <a:fld id="{A36F7384-BC1F-495A-AC23-52D09E7A932C}" type="slidenum">
              <a:rPr lang="en-US" smtClean="0"/>
              <a:pPr/>
              <a:t>22</a:t>
            </a:fld>
            <a:endParaRPr lang="en-US"/>
          </a:p>
        </p:txBody>
      </p:sp>
      <p:sp>
        <p:nvSpPr>
          <p:cNvPr id="6" name="Notes Placeholder 5">
            <a:extLst>
              <a:ext uri="{FF2B5EF4-FFF2-40B4-BE49-F238E27FC236}">
                <a16:creationId xmlns:a16="http://schemas.microsoft.com/office/drawing/2014/main" id="{447E2BC3-4B3E-388F-EAC7-11FCAC60FD16}"/>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055120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296863"/>
            <a:ext cx="4140200" cy="2328862"/>
          </a:xfrm>
        </p:spPr>
      </p:sp>
      <p:sp>
        <p:nvSpPr>
          <p:cNvPr id="4" name="Slide Number Placeholder 3"/>
          <p:cNvSpPr>
            <a:spLocks noGrp="1"/>
          </p:cNvSpPr>
          <p:nvPr>
            <p:ph type="sldNum" sz="quarter" idx="5"/>
          </p:nvPr>
        </p:nvSpPr>
        <p:spPr/>
        <p:txBody>
          <a:bodyPr/>
          <a:lstStyle/>
          <a:p>
            <a:fld id="{85D9B890-3B6E-417C-BD92-47816D5AB620}" type="slidenum">
              <a:rPr lang="en-US" smtClean="0"/>
              <a:pPr/>
              <a:t>23</a:t>
            </a:fld>
            <a:endParaRPr lang="en-US" dirty="0"/>
          </a:p>
        </p:txBody>
      </p:sp>
      <p:sp>
        <p:nvSpPr>
          <p:cNvPr id="6" name="Notes Placeholder 5">
            <a:extLst>
              <a:ext uri="{FF2B5EF4-FFF2-40B4-BE49-F238E27FC236}">
                <a16:creationId xmlns:a16="http://schemas.microsoft.com/office/drawing/2014/main" id="{13863C61-882D-8C3B-4F58-0A04F36CB03A}"/>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769797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90675" y="153988"/>
            <a:ext cx="4140200" cy="2328862"/>
          </a:xfrm>
        </p:spPr>
      </p:sp>
      <p:sp>
        <p:nvSpPr>
          <p:cNvPr id="4" name="Slide Number Placeholder 3"/>
          <p:cNvSpPr>
            <a:spLocks noGrp="1"/>
          </p:cNvSpPr>
          <p:nvPr>
            <p:ph type="sldNum" sz="quarter" idx="5"/>
          </p:nvPr>
        </p:nvSpPr>
        <p:spPr/>
        <p:txBody>
          <a:bodyPr/>
          <a:lstStyle/>
          <a:p>
            <a:fld id="{A36F7384-BC1F-495A-AC23-52D09E7A932C}" type="slidenum">
              <a:rPr lang="en-US" smtClean="0"/>
              <a:pPr/>
              <a:t>24</a:t>
            </a:fld>
            <a:endParaRPr lang="en-US" dirty="0"/>
          </a:p>
        </p:txBody>
      </p:sp>
      <p:sp>
        <p:nvSpPr>
          <p:cNvPr id="6" name="Notes Placeholder 5">
            <a:extLst>
              <a:ext uri="{FF2B5EF4-FFF2-40B4-BE49-F238E27FC236}">
                <a16:creationId xmlns:a16="http://schemas.microsoft.com/office/drawing/2014/main" id="{DEF132AF-871F-FAEF-F965-5EBF2B14E87F}"/>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9281282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27150" y="285750"/>
            <a:ext cx="4660900" cy="2622550"/>
          </a:xfrm>
        </p:spPr>
      </p:sp>
      <p:sp>
        <p:nvSpPr>
          <p:cNvPr id="4" name="Slide Number Placeholder 3"/>
          <p:cNvSpPr>
            <a:spLocks noGrp="1"/>
          </p:cNvSpPr>
          <p:nvPr>
            <p:ph type="sldNum" sz="quarter" idx="5"/>
          </p:nvPr>
        </p:nvSpPr>
        <p:spPr/>
        <p:txBody>
          <a:bodyPr/>
          <a:lstStyle/>
          <a:p>
            <a:fld id="{A36F7384-BC1F-495A-AC23-52D09E7A932C}" type="slidenum">
              <a:rPr lang="en-US" smtClean="0"/>
              <a:pPr/>
              <a:t>25</a:t>
            </a:fld>
            <a:endParaRPr lang="en-US"/>
          </a:p>
        </p:txBody>
      </p:sp>
      <p:sp>
        <p:nvSpPr>
          <p:cNvPr id="8" name="Notes Placeholder 7">
            <a:extLst>
              <a:ext uri="{FF2B5EF4-FFF2-40B4-BE49-F238E27FC236}">
                <a16:creationId xmlns:a16="http://schemas.microsoft.com/office/drawing/2014/main" id="{906ED319-B548-CF18-F932-D87CA904EDFC}"/>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055120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87500" y="382588"/>
            <a:ext cx="4140200" cy="2328862"/>
          </a:xfrm>
        </p:spPr>
      </p:sp>
      <p:sp>
        <p:nvSpPr>
          <p:cNvPr id="4" name="Slide Number Placeholder 3"/>
          <p:cNvSpPr>
            <a:spLocks noGrp="1"/>
          </p:cNvSpPr>
          <p:nvPr>
            <p:ph type="sldNum" sz="quarter" idx="5"/>
          </p:nvPr>
        </p:nvSpPr>
        <p:spPr/>
        <p:txBody>
          <a:bodyPr/>
          <a:lstStyle/>
          <a:p>
            <a:fld id="{A36F7384-BC1F-495A-AC23-52D09E7A932C}" type="slidenum">
              <a:rPr lang="en-US" smtClean="0"/>
              <a:pPr/>
              <a:t>26</a:t>
            </a:fld>
            <a:endParaRPr lang="en-US" dirty="0"/>
          </a:p>
        </p:txBody>
      </p:sp>
      <p:sp>
        <p:nvSpPr>
          <p:cNvPr id="6" name="Notes Placeholder 5">
            <a:extLst>
              <a:ext uri="{FF2B5EF4-FFF2-40B4-BE49-F238E27FC236}">
                <a16:creationId xmlns:a16="http://schemas.microsoft.com/office/drawing/2014/main" id="{120A83FA-0877-0618-BEFD-2258FB6BC569}"/>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5882239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87500" y="32385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27</a:t>
            </a:fld>
            <a:endParaRPr lang="en-US" dirty="0"/>
          </a:p>
        </p:txBody>
      </p:sp>
      <p:sp>
        <p:nvSpPr>
          <p:cNvPr id="6" name="Notes Placeholder 5">
            <a:extLst>
              <a:ext uri="{FF2B5EF4-FFF2-40B4-BE49-F238E27FC236}">
                <a16:creationId xmlns:a16="http://schemas.microsoft.com/office/drawing/2014/main" id="{A7BCB2C4-AEE2-B98D-75A3-43988ACC8B41}"/>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9057313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3200" y="573088"/>
            <a:ext cx="4140200" cy="2328862"/>
          </a:xfrm>
        </p:spPr>
      </p:sp>
      <p:sp>
        <p:nvSpPr>
          <p:cNvPr id="4" name="Slide Number Placeholder 3"/>
          <p:cNvSpPr>
            <a:spLocks noGrp="1"/>
          </p:cNvSpPr>
          <p:nvPr>
            <p:ph type="sldNum" sz="quarter" idx="5"/>
          </p:nvPr>
        </p:nvSpPr>
        <p:spPr/>
        <p:txBody>
          <a:bodyPr/>
          <a:lstStyle/>
          <a:p>
            <a:fld id="{85D9B890-3B6E-417C-BD92-47816D5AB620}" type="slidenum">
              <a:rPr lang="en-US" smtClean="0"/>
              <a:pPr/>
              <a:t>28</a:t>
            </a:fld>
            <a:endParaRPr lang="en-US"/>
          </a:p>
        </p:txBody>
      </p:sp>
      <p:sp>
        <p:nvSpPr>
          <p:cNvPr id="6" name="Notes Placeholder 5">
            <a:extLst>
              <a:ext uri="{FF2B5EF4-FFF2-40B4-BE49-F238E27FC236}">
                <a16:creationId xmlns:a16="http://schemas.microsoft.com/office/drawing/2014/main" id="{E41E6808-022A-312B-E537-3E4115082A97}"/>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9603332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19E2A-AA36-09AD-BF5F-F88E647C5A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AEE60C-46A5-3386-AB72-B549AF50AF5E}"/>
              </a:ext>
            </a:extLst>
          </p:cNvPr>
          <p:cNvSpPr>
            <a:spLocks noGrp="1" noRot="1" noChangeAspect="1"/>
          </p:cNvSpPr>
          <p:nvPr>
            <p:ph type="sldImg"/>
          </p:nvPr>
        </p:nvSpPr>
        <p:spPr>
          <a:xfrm>
            <a:off x="1427163" y="285750"/>
            <a:ext cx="4459287" cy="2508250"/>
          </a:xfrm>
        </p:spPr>
      </p:sp>
      <p:sp>
        <p:nvSpPr>
          <p:cNvPr id="4" name="Slide Number Placeholder 3">
            <a:extLst>
              <a:ext uri="{FF2B5EF4-FFF2-40B4-BE49-F238E27FC236}">
                <a16:creationId xmlns:a16="http://schemas.microsoft.com/office/drawing/2014/main" id="{FF00F529-7696-8649-194C-DB99BE550792}"/>
              </a:ext>
            </a:extLst>
          </p:cNvPr>
          <p:cNvSpPr>
            <a:spLocks noGrp="1"/>
          </p:cNvSpPr>
          <p:nvPr>
            <p:ph type="sldNum" sz="quarter" idx="5"/>
          </p:nvPr>
        </p:nvSpPr>
        <p:spPr/>
        <p:txBody>
          <a:bodyPr/>
          <a:lstStyle/>
          <a:p>
            <a:fld id="{A36F7384-BC1F-495A-AC23-52D09E7A932C}" type="slidenum">
              <a:rPr lang="en-US" smtClean="0"/>
              <a:pPr/>
              <a:t>29</a:t>
            </a:fld>
            <a:endParaRPr lang="en-US"/>
          </a:p>
        </p:txBody>
      </p:sp>
      <p:sp>
        <p:nvSpPr>
          <p:cNvPr id="6" name="Notes Placeholder 5">
            <a:extLst>
              <a:ext uri="{FF2B5EF4-FFF2-40B4-BE49-F238E27FC236}">
                <a16:creationId xmlns:a16="http://schemas.microsoft.com/office/drawing/2014/main" id="{B7681681-DEBE-A126-23D0-E0A4EDCCCF78}"/>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9693886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7950" y="296863"/>
            <a:ext cx="4140200" cy="2328862"/>
          </a:xfrm>
        </p:spPr>
      </p:sp>
      <p:sp>
        <p:nvSpPr>
          <p:cNvPr id="4" name="Slide Number Placeholder 3"/>
          <p:cNvSpPr>
            <a:spLocks noGrp="1"/>
          </p:cNvSpPr>
          <p:nvPr>
            <p:ph type="sldNum" sz="quarter" idx="5"/>
          </p:nvPr>
        </p:nvSpPr>
        <p:spPr/>
        <p:txBody>
          <a:bodyPr/>
          <a:lstStyle/>
          <a:p>
            <a:fld id="{85D9B890-3B6E-417C-BD92-47816D5AB620}" type="slidenum">
              <a:rPr lang="en-US" smtClean="0"/>
              <a:pPr/>
              <a:t>30</a:t>
            </a:fld>
            <a:endParaRPr lang="en-US" dirty="0"/>
          </a:p>
        </p:txBody>
      </p:sp>
      <p:sp>
        <p:nvSpPr>
          <p:cNvPr id="6" name="Notes Placeholder 5">
            <a:extLst>
              <a:ext uri="{FF2B5EF4-FFF2-40B4-BE49-F238E27FC236}">
                <a16:creationId xmlns:a16="http://schemas.microsoft.com/office/drawing/2014/main" id="{ED7040AE-8342-E65E-EE4E-1BF9FD96E9AB}"/>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6987247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89063" y="247650"/>
            <a:ext cx="4344987" cy="2444750"/>
          </a:xfrm>
        </p:spPr>
      </p:sp>
      <p:sp>
        <p:nvSpPr>
          <p:cNvPr id="4" name="Slide Number Placeholder 3"/>
          <p:cNvSpPr>
            <a:spLocks noGrp="1"/>
          </p:cNvSpPr>
          <p:nvPr>
            <p:ph type="sldNum" sz="quarter" idx="5"/>
          </p:nvPr>
        </p:nvSpPr>
        <p:spPr/>
        <p:txBody>
          <a:bodyPr/>
          <a:lstStyle/>
          <a:p>
            <a:fld id="{A36F7384-BC1F-495A-AC23-52D09E7A932C}" type="slidenum">
              <a:rPr lang="en-US" smtClean="0"/>
              <a:pPr/>
              <a:t>31</a:t>
            </a:fld>
            <a:endParaRPr lang="en-US" dirty="0"/>
          </a:p>
        </p:txBody>
      </p:sp>
      <p:sp>
        <p:nvSpPr>
          <p:cNvPr id="6" name="Notes Placeholder 5">
            <a:extLst>
              <a:ext uri="{FF2B5EF4-FFF2-40B4-BE49-F238E27FC236}">
                <a16:creationId xmlns:a16="http://schemas.microsoft.com/office/drawing/2014/main" id="{2C9D4EAD-8953-CC7A-0494-0ACACC48291F}"/>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0760253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296863"/>
            <a:ext cx="4140200" cy="2328862"/>
          </a:xfrm>
        </p:spPr>
      </p:sp>
      <p:sp>
        <p:nvSpPr>
          <p:cNvPr id="4" name="Slide Number Placeholder 3"/>
          <p:cNvSpPr>
            <a:spLocks noGrp="1"/>
          </p:cNvSpPr>
          <p:nvPr>
            <p:ph type="sldNum" sz="quarter" idx="5"/>
          </p:nvPr>
        </p:nvSpPr>
        <p:spPr/>
        <p:txBody>
          <a:bodyPr/>
          <a:lstStyle/>
          <a:p>
            <a:fld id="{A36F7384-BC1F-495A-AC23-52D09E7A932C}" type="slidenum">
              <a:rPr lang="en-US" smtClean="0"/>
              <a:pPr/>
              <a:t>32</a:t>
            </a:fld>
            <a:endParaRPr lang="en-US"/>
          </a:p>
        </p:txBody>
      </p:sp>
      <p:sp>
        <p:nvSpPr>
          <p:cNvPr id="6" name="Notes Placeholder 5">
            <a:extLst>
              <a:ext uri="{FF2B5EF4-FFF2-40B4-BE49-F238E27FC236}">
                <a16:creationId xmlns:a16="http://schemas.microsoft.com/office/drawing/2014/main" id="{E62B4239-85D5-D635-1601-BE1B93F425A9}"/>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5890471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87500" y="153988"/>
            <a:ext cx="4140200" cy="2328862"/>
          </a:xfrm>
        </p:spPr>
      </p:sp>
      <p:sp>
        <p:nvSpPr>
          <p:cNvPr id="4" name="Slide Number Placeholder 3"/>
          <p:cNvSpPr>
            <a:spLocks noGrp="1"/>
          </p:cNvSpPr>
          <p:nvPr>
            <p:ph type="sldNum" sz="quarter" idx="5"/>
          </p:nvPr>
        </p:nvSpPr>
        <p:spPr/>
        <p:txBody>
          <a:bodyPr/>
          <a:lstStyle/>
          <a:p>
            <a:fld id="{A36F7384-BC1F-495A-AC23-52D09E7A932C}" type="slidenum">
              <a:rPr lang="en-US" smtClean="0"/>
              <a:pPr/>
              <a:t>33</a:t>
            </a:fld>
            <a:endParaRPr lang="en-US" dirty="0"/>
          </a:p>
        </p:txBody>
      </p:sp>
      <p:sp>
        <p:nvSpPr>
          <p:cNvPr id="6" name="Notes Placeholder 5">
            <a:extLst>
              <a:ext uri="{FF2B5EF4-FFF2-40B4-BE49-F238E27FC236}">
                <a16:creationId xmlns:a16="http://schemas.microsoft.com/office/drawing/2014/main" id="{82865D5F-D573-1464-8CAF-2611C5F15C01}"/>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8424803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296863"/>
            <a:ext cx="4140200" cy="2328862"/>
          </a:xfrm>
        </p:spPr>
      </p:sp>
      <p:sp>
        <p:nvSpPr>
          <p:cNvPr id="4" name="Slide Number Placeholder 3"/>
          <p:cNvSpPr>
            <a:spLocks noGrp="1"/>
          </p:cNvSpPr>
          <p:nvPr>
            <p:ph type="sldNum" sz="quarter" idx="5"/>
          </p:nvPr>
        </p:nvSpPr>
        <p:spPr/>
        <p:txBody>
          <a:bodyPr/>
          <a:lstStyle/>
          <a:p>
            <a:fld id="{A36F7384-BC1F-495A-AC23-52D09E7A932C}" type="slidenum">
              <a:rPr lang="en-US" smtClean="0"/>
              <a:pPr/>
              <a:t>34</a:t>
            </a:fld>
            <a:endParaRPr lang="en-US" dirty="0"/>
          </a:p>
        </p:txBody>
      </p:sp>
      <p:sp>
        <p:nvSpPr>
          <p:cNvPr id="6" name="Notes Placeholder 5">
            <a:extLst>
              <a:ext uri="{FF2B5EF4-FFF2-40B4-BE49-F238E27FC236}">
                <a16:creationId xmlns:a16="http://schemas.microsoft.com/office/drawing/2014/main" id="{A1509284-6F24-C928-85BF-6DCFE5B25F07}"/>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8363068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46275" y="173038"/>
            <a:ext cx="3422650" cy="1925637"/>
          </a:xfrm>
        </p:spPr>
      </p:sp>
      <p:sp>
        <p:nvSpPr>
          <p:cNvPr id="4" name="Slide Number Placeholder 3"/>
          <p:cNvSpPr>
            <a:spLocks noGrp="1"/>
          </p:cNvSpPr>
          <p:nvPr>
            <p:ph type="sldNum" sz="quarter" idx="5"/>
          </p:nvPr>
        </p:nvSpPr>
        <p:spPr/>
        <p:txBody>
          <a:bodyPr/>
          <a:lstStyle/>
          <a:p>
            <a:fld id="{A36F7384-BC1F-495A-AC23-52D09E7A932C}" type="slidenum">
              <a:rPr lang="en-US" smtClean="0"/>
              <a:pPr/>
              <a:t>35</a:t>
            </a:fld>
            <a:endParaRPr lang="en-US" dirty="0"/>
          </a:p>
        </p:txBody>
      </p:sp>
      <p:sp>
        <p:nvSpPr>
          <p:cNvPr id="6" name="Notes Placeholder 5">
            <a:extLst>
              <a:ext uri="{FF2B5EF4-FFF2-40B4-BE49-F238E27FC236}">
                <a16:creationId xmlns:a16="http://schemas.microsoft.com/office/drawing/2014/main" id="{BEA5C65E-4E2F-1DD5-B6BA-462D5C34FDFF}"/>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3334773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60500"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36</a:t>
            </a:fld>
            <a:endParaRPr lang="en-US"/>
          </a:p>
        </p:txBody>
      </p:sp>
      <p:sp>
        <p:nvSpPr>
          <p:cNvPr id="6" name="Notes Placeholder 5">
            <a:extLst>
              <a:ext uri="{FF2B5EF4-FFF2-40B4-BE49-F238E27FC236}">
                <a16:creationId xmlns:a16="http://schemas.microsoft.com/office/drawing/2014/main" id="{15DDC6D9-0813-FA44-D611-4309DB2379F3}"/>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2522824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82738" y="344488"/>
            <a:ext cx="4140200" cy="2328862"/>
          </a:xfrm>
        </p:spPr>
      </p:sp>
      <p:sp>
        <p:nvSpPr>
          <p:cNvPr id="4" name="Slide Number Placeholder 3"/>
          <p:cNvSpPr>
            <a:spLocks noGrp="1"/>
          </p:cNvSpPr>
          <p:nvPr>
            <p:ph type="sldNum" sz="quarter" idx="5"/>
          </p:nvPr>
        </p:nvSpPr>
        <p:spPr/>
        <p:txBody>
          <a:bodyPr/>
          <a:lstStyle/>
          <a:p>
            <a:fld id="{A36F7384-BC1F-495A-AC23-52D09E7A932C}" type="slidenum">
              <a:rPr lang="en-US" smtClean="0"/>
              <a:pPr/>
              <a:t>37</a:t>
            </a:fld>
            <a:endParaRPr lang="en-US" dirty="0"/>
          </a:p>
        </p:txBody>
      </p:sp>
      <p:sp>
        <p:nvSpPr>
          <p:cNvPr id="6" name="Notes Placeholder 5">
            <a:extLst>
              <a:ext uri="{FF2B5EF4-FFF2-40B4-BE49-F238E27FC236}">
                <a16:creationId xmlns:a16="http://schemas.microsoft.com/office/drawing/2014/main" id="{F70FB8B2-7274-5B05-D38F-4422B563CD1B}"/>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49302747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3200" y="296863"/>
            <a:ext cx="4140200" cy="2328862"/>
          </a:xfrm>
        </p:spPr>
      </p:sp>
      <p:sp>
        <p:nvSpPr>
          <p:cNvPr id="4" name="Slide Number Placeholder 3"/>
          <p:cNvSpPr>
            <a:spLocks noGrp="1"/>
          </p:cNvSpPr>
          <p:nvPr>
            <p:ph type="sldNum" sz="quarter" idx="5"/>
          </p:nvPr>
        </p:nvSpPr>
        <p:spPr/>
        <p:txBody>
          <a:bodyPr/>
          <a:lstStyle/>
          <a:p>
            <a:fld id="{A36F7384-BC1F-495A-AC23-52D09E7A932C}" type="slidenum">
              <a:rPr lang="en-US" smtClean="0"/>
              <a:pPr/>
              <a:t>38</a:t>
            </a:fld>
            <a:endParaRPr lang="en-US"/>
          </a:p>
        </p:txBody>
      </p:sp>
      <p:sp>
        <p:nvSpPr>
          <p:cNvPr id="6" name="Notes Placeholder 5">
            <a:extLst>
              <a:ext uri="{FF2B5EF4-FFF2-40B4-BE49-F238E27FC236}">
                <a16:creationId xmlns:a16="http://schemas.microsoft.com/office/drawing/2014/main" id="{150DDEF6-9A37-6471-F124-9E0C298E6C3B}"/>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50883613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3200" y="19050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39</a:t>
            </a:fld>
            <a:endParaRPr lang="en-US" dirty="0"/>
          </a:p>
        </p:txBody>
      </p:sp>
      <p:sp>
        <p:nvSpPr>
          <p:cNvPr id="6" name="Notes Placeholder 5">
            <a:extLst>
              <a:ext uri="{FF2B5EF4-FFF2-40B4-BE49-F238E27FC236}">
                <a16:creationId xmlns:a16="http://schemas.microsoft.com/office/drawing/2014/main" id="{DF232FCE-9867-9E30-6502-93588EA382E9}"/>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2423072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39875"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40</a:t>
            </a:fld>
            <a:endParaRPr lang="en-US"/>
          </a:p>
        </p:txBody>
      </p:sp>
      <p:sp>
        <p:nvSpPr>
          <p:cNvPr id="6" name="Notes Placeholder 5">
            <a:extLst>
              <a:ext uri="{FF2B5EF4-FFF2-40B4-BE49-F238E27FC236}">
                <a16:creationId xmlns:a16="http://schemas.microsoft.com/office/drawing/2014/main" id="{2051426D-4456-28B4-3BD8-4094A404D6FD}"/>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09403411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41</a:t>
            </a:fld>
            <a:endParaRPr lang="en-US" dirty="0"/>
          </a:p>
        </p:txBody>
      </p:sp>
      <p:sp>
        <p:nvSpPr>
          <p:cNvPr id="8" name="Notes Placeholder 7">
            <a:extLst>
              <a:ext uri="{FF2B5EF4-FFF2-40B4-BE49-F238E27FC236}">
                <a16:creationId xmlns:a16="http://schemas.microsoft.com/office/drawing/2014/main" id="{EC200A5B-A84F-7B55-38B9-85A59DCC2179}"/>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68078056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9050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42</a:t>
            </a:fld>
            <a:endParaRPr lang="en-US" dirty="0"/>
          </a:p>
        </p:txBody>
      </p:sp>
      <p:sp>
        <p:nvSpPr>
          <p:cNvPr id="6" name="Notes Placeholder 5">
            <a:extLst>
              <a:ext uri="{FF2B5EF4-FFF2-40B4-BE49-F238E27FC236}">
                <a16:creationId xmlns:a16="http://schemas.microsoft.com/office/drawing/2014/main" id="{67A1F334-6B8C-1990-0DA7-B5A3E802ABA1}"/>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96089286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92C16E-11AE-1054-430D-A1D1FA5843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777777-7987-7210-C05A-0A5C0D6D5A42}"/>
              </a:ext>
            </a:extLst>
          </p:cNvPr>
          <p:cNvSpPr>
            <a:spLocks noGrp="1" noRot="1" noChangeAspect="1"/>
          </p:cNvSpPr>
          <p:nvPr>
            <p:ph type="sldImg"/>
          </p:nvPr>
        </p:nvSpPr>
        <p:spPr>
          <a:xfrm>
            <a:off x="1538288" y="457200"/>
            <a:ext cx="4140200" cy="2328863"/>
          </a:xfrm>
        </p:spPr>
      </p:sp>
      <p:sp>
        <p:nvSpPr>
          <p:cNvPr id="4" name="Slide Number Placeholder 3">
            <a:extLst>
              <a:ext uri="{FF2B5EF4-FFF2-40B4-BE49-F238E27FC236}">
                <a16:creationId xmlns:a16="http://schemas.microsoft.com/office/drawing/2014/main" id="{2E807108-FE3E-D064-DABF-BE538F541D8B}"/>
              </a:ext>
            </a:extLst>
          </p:cNvPr>
          <p:cNvSpPr>
            <a:spLocks noGrp="1"/>
          </p:cNvSpPr>
          <p:nvPr>
            <p:ph type="sldNum" sz="quarter" idx="5"/>
          </p:nvPr>
        </p:nvSpPr>
        <p:spPr/>
        <p:txBody>
          <a:bodyPr/>
          <a:lstStyle/>
          <a:p>
            <a:fld id="{A36F7384-BC1F-495A-AC23-52D09E7A932C}" type="slidenum">
              <a:rPr lang="en-US" smtClean="0"/>
              <a:pPr/>
              <a:t>43</a:t>
            </a:fld>
            <a:endParaRPr lang="en-US" dirty="0"/>
          </a:p>
        </p:txBody>
      </p:sp>
      <p:sp>
        <p:nvSpPr>
          <p:cNvPr id="6" name="Notes Placeholder 5">
            <a:extLst>
              <a:ext uri="{FF2B5EF4-FFF2-40B4-BE49-F238E27FC236}">
                <a16:creationId xmlns:a16="http://schemas.microsoft.com/office/drawing/2014/main" id="{5FC13CF4-7FFE-206B-0254-194D901399A3}"/>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42608850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3200" y="573088"/>
            <a:ext cx="4140200" cy="2328862"/>
          </a:xfrm>
        </p:spPr>
      </p:sp>
      <p:sp>
        <p:nvSpPr>
          <p:cNvPr id="4" name="Slide Number Placeholder 3"/>
          <p:cNvSpPr>
            <a:spLocks noGrp="1"/>
          </p:cNvSpPr>
          <p:nvPr>
            <p:ph type="sldNum" sz="quarter" idx="5"/>
          </p:nvPr>
        </p:nvSpPr>
        <p:spPr/>
        <p:txBody>
          <a:bodyPr/>
          <a:lstStyle/>
          <a:p>
            <a:fld id="{1246AB6C-C878-45CE-AA34-E74661711784}" type="slidenum">
              <a:rPr lang="en-US" smtClean="0"/>
              <a:t>44</a:t>
            </a:fld>
            <a:endParaRPr lang="en-US"/>
          </a:p>
        </p:txBody>
      </p:sp>
      <p:sp>
        <p:nvSpPr>
          <p:cNvPr id="6" name="Notes Placeholder 5">
            <a:extLst>
              <a:ext uri="{FF2B5EF4-FFF2-40B4-BE49-F238E27FC236}">
                <a16:creationId xmlns:a16="http://schemas.microsoft.com/office/drawing/2014/main" id="{8A799739-F837-B6B6-D333-BF0F28D81B39}"/>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33106036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9050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45</a:t>
            </a:fld>
            <a:endParaRPr lang="en-US" dirty="0"/>
          </a:p>
        </p:txBody>
      </p:sp>
      <p:sp>
        <p:nvSpPr>
          <p:cNvPr id="6" name="Notes Placeholder 5">
            <a:extLst>
              <a:ext uri="{FF2B5EF4-FFF2-40B4-BE49-F238E27FC236}">
                <a16:creationId xmlns:a16="http://schemas.microsoft.com/office/drawing/2014/main" id="{4B2F055D-9138-8D04-697A-0ABC32621335}"/>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2436977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87500"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46</a:t>
            </a:fld>
            <a:endParaRPr lang="en-US"/>
          </a:p>
        </p:txBody>
      </p:sp>
      <p:sp>
        <p:nvSpPr>
          <p:cNvPr id="6" name="Notes Placeholder 5">
            <a:extLst>
              <a:ext uri="{FF2B5EF4-FFF2-40B4-BE49-F238E27FC236}">
                <a16:creationId xmlns:a16="http://schemas.microsoft.com/office/drawing/2014/main" id="{D2D011C3-90B7-37E7-D75E-259DE478268C}"/>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39965085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85900"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47</a:t>
            </a:fld>
            <a:endParaRPr lang="en-US" dirty="0"/>
          </a:p>
        </p:txBody>
      </p:sp>
      <p:sp>
        <p:nvSpPr>
          <p:cNvPr id="6" name="Notes Placeholder 5">
            <a:extLst>
              <a:ext uri="{FF2B5EF4-FFF2-40B4-BE49-F238E27FC236}">
                <a16:creationId xmlns:a16="http://schemas.microsoft.com/office/drawing/2014/main" id="{08AF84CA-A2DB-B9B4-BAC7-62884F6B9303}"/>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81934444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8E154-DAF2-9875-0E05-A080A152A4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1CEC0F-F5D4-5278-70A5-9F03B2DF5ECC}"/>
              </a:ext>
            </a:extLst>
          </p:cNvPr>
          <p:cNvSpPr>
            <a:spLocks noGrp="1" noRot="1" noChangeAspect="1"/>
          </p:cNvSpPr>
          <p:nvPr>
            <p:ph type="sldImg"/>
          </p:nvPr>
        </p:nvSpPr>
        <p:spPr>
          <a:xfrm>
            <a:off x="1609725" y="301625"/>
            <a:ext cx="3822700" cy="2149475"/>
          </a:xfrm>
        </p:spPr>
      </p:sp>
      <p:sp>
        <p:nvSpPr>
          <p:cNvPr id="4" name="Slide Number Placeholder 3">
            <a:extLst>
              <a:ext uri="{FF2B5EF4-FFF2-40B4-BE49-F238E27FC236}">
                <a16:creationId xmlns:a16="http://schemas.microsoft.com/office/drawing/2014/main" id="{E37AFF80-E09B-8824-CF29-A4B431193002}"/>
              </a:ext>
            </a:extLst>
          </p:cNvPr>
          <p:cNvSpPr>
            <a:spLocks noGrp="1"/>
          </p:cNvSpPr>
          <p:nvPr>
            <p:ph type="sldNum" sz="quarter" idx="5"/>
          </p:nvPr>
        </p:nvSpPr>
        <p:spPr/>
        <p:txBody>
          <a:bodyPr/>
          <a:lstStyle/>
          <a:p>
            <a:fld id="{A36F7384-BC1F-495A-AC23-52D09E7A932C}" type="slidenum">
              <a:rPr lang="en-US" smtClean="0"/>
              <a:pPr/>
              <a:t>48</a:t>
            </a:fld>
            <a:endParaRPr lang="en-US" dirty="0"/>
          </a:p>
        </p:txBody>
      </p:sp>
      <p:sp>
        <p:nvSpPr>
          <p:cNvPr id="6" name="Notes Placeholder 5">
            <a:extLst>
              <a:ext uri="{FF2B5EF4-FFF2-40B4-BE49-F238E27FC236}">
                <a16:creationId xmlns:a16="http://schemas.microsoft.com/office/drawing/2014/main" id="{7A5ECCB3-BCF1-0BB0-EBFA-7AC43DF42569}"/>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94006300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60500" y="19050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49</a:t>
            </a:fld>
            <a:endParaRPr lang="en-US"/>
          </a:p>
        </p:txBody>
      </p:sp>
      <p:sp>
        <p:nvSpPr>
          <p:cNvPr id="6" name="Notes Placeholder 5">
            <a:extLst>
              <a:ext uri="{FF2B5EF4-FFF2-40B4-BE49-F238E27FC236}">
                <a16:creationId xmlns:a16="http://schemas.microsoft.com/office/drawing/2014/main" id="{F3EAE79D-058F-7FBA-95B1-5F38747C57D6}"/>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413048814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DD086-F21B-4F40-2E76-26A1EE7CB0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3173F7-2BC3-E099-8394-C7D64D5101DA}"/>
              </a:ext>
            </a:extLst>
          </p:cNvPr>
          <p:cNvSpPr>
            <a:spLocks noGrp="1" noRot="1" noChangeAspect="1"/>
          </p:cNvSpPr>
          <p:nvPr>
            <p:ph type="sldImg"/>
          </p:nvPr>
        </p:nvSpPr>
        <p:spPr>
          <a:xfrm>
            <a:off x="1473200" y="573088"/>
            <a:ext cx="4140200" cy="2328862"/>
          </a:xfrm>
        </p:spPr>
      </p:sp>
      <p:sp>
        <p:nvSpPr>
          <p:cNvPr id="4" name="Slide Number Placeholder 3">
            <a:extLst>
              <a:ext uri="{FF2B5EF4-FFF2-40B4-BE49-F238E27FC236}">
                <a16:creationId xmlns:a16="http://schemas.microsoft.com/office/drawing/2014/main" id="{F1EF7CB5-BEC6-B7AD-E95E-E77077002099}"/>
              </a:ext>
            </a:extLst>
          </p:cNvPr>
          <p:cNvSpPr>
            <a:spLocks noGrp="1"/>
          </p:cNvSpPr>
          <p:nvPr>
            <p:ph type="sldNum" sz="quarter" idx="5"/>
          </p:nvPr>
        </p:nvSpPr>
        <p:spPr/>
        <p:txBody>
          <a:bodyPr/>
          <a:lstStyle/>
          <a:p>
            <a:fld id="{A36F7384-BC1F-495A-AC23-52D09E7A932C}" type="slidenum">
              <a:rPr lang="en-US" smtClean="0"/>
              <a:pPr/>
              <a:t>50</a:t>
            </a:fld>
            <a:endParaRPr lang="en-US" dirty="0"/>
          </a:p>
        </p:txBody>
      </p:sp>
      <p:sp>
        <p:nvSpPr>
          <p:cNvPr id="6" name="Notes Placeholder 5">
            <a:extLst>
              <a:ext uri="{FF2B5EF4-FFF2-40B4-BE49-F238E27FC236}">
                <a16:creationId xmlns:a16="http://schemas.microsoft.com/office/drawing/2014/main" id="{88EA215D-F812-22B2-0AA4-BCCEF920A2F2}"/>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74222342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42EB0C-4BEA-2355-D924-CE3D6BF8F0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0F0A0A-95BC-6EFE-3710-C26A9AFAF45C}"/>
              </a:ext>
            </a:extLst>
          </p:cNvPr>
          <p:cNvSpPr>
            <a:spLocks noGrp="1" noRot="1" noChangeAspect="1"/>
          </p:cNvSpPr>
          <p:nvPr>
            <p:ph type="sldImg"/>
          </p:nvPr>
        </p:nvSpPr>
        <p:spPr>
          <a:xfrm>
            <a:off x="1590675" y="190500"/>
            <a:ext cx="4140200" cy="2328863"/>
          </a:xfrm>
        </p:spPr>
      </p:sp>
      <p:sp>
        <p:nvSpPr>
          <p:cNvPr id="4" name="Slide Number Placeholder 3">
            <a:extLst>
              <a:ext uri="{FF2B5EF4-FFF2-40B4-BE49-F238E27FC236}">
                <a16:creationId xmlns:a16="http://schemas.microsoft.com/office/drawing/2014/main" id="{B6C1D061-472E-0537-5702-E806789689D5}"/>
              </a:ext>
            </a:extLst>
          </p:cNvPr>
          <p:cNvSpPr>
            <a:spLocks noGrp="1"/>
          </p:cNvSpPr>
          <p:nvPr>
            <p:ph type="sldNum" sz="quarter" idx="5"/>
          </p:nvPr>
        </p:nvSpPr>
        <p:spPr/>
        <p:txBody>
          <a:bodyPr/>
          <a:lstStyle/>
          <a:p>
            <a:fld id="{A36F7384-BC1F-495A-AC23-52D09E7A932C}" type="slidenum">
              <a:rPr lang="en-US" smtClean="0"/>
              <a:pPr/>
              <a:t>51</a:t>
            </a:fld>
            <a:endParaRPr lang="en-US"/>
          </a:p>
        </p:txBody>
      </p:sp>
      <p:sp>
        <p:nvSpPr>
          <p:cNvPr id="6" name="Notes Placeholder 5">
            <a:extLst>
              <a:ext uri="{FF2B5EF4-FFF2-40B4-BE49-F238E27FC236}">
                <a16:creationId xmlns:a16="http://schemas.microsoft.com/office/drawing/2014/main" id="{91D52874-6BE6-B7F9-232C-D4ED4BAD1BF0}"/>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47749004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92263" y="342900"/>
            <a:ext cx="3938587" cy="2216150"/>
          </a:xfrm>
        </p:spPr>
      </p:sp>
      <p:sp>
        <p:nvSpPr>
          <p:cNvPr id="4" name="Slide Number Placeholder 3"/>
          <p:cNvSpPr>
            <a:spLocks noGrp="1"/>
          </p:cNvSpPr>
          <p:nvPr>
            <p:ph type="sldNum" sz="quarter" idx="5"/>
          </p:nvPr>
        </p:nvSpPr>
        <p:spPr/>
        <p:txBody>
          <a:bodyPr/>
          <a:lstStyle/>
          <a:p>
            <a:fld id="{85D9B890-3B6E-417C-BD92-47816D5AB620}" type="slidenum">
              <a:rPr lang="en-US" smtClean="0"/>
              <a:pPr/>
              <a:t>52</a:t>
            </a:fld>
            <a:endParaRPr lang="en-US"/>
          </a:p>
        </p:txBody>
      </p:sp>
      <p:sp>
        <p:nvSpPr>
          <p:cNvPr id="6" name="Notes Placeholder 5">
            <a:extLst>
              <a:ext uri="{FF2B5EF4-FFF2-40B4-BE49-F238E27FC236}">
                <a16:creationId xmlns:a16="http://schemas.microsoft.com/office/drawing/2014/main" id="{55DA2989-5260-EDC0-7193-198AE773F133}"/>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69312813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19225" y="184150"/>
            <a:ext cx="4214813" cy="2370138"/>
          </a:xfrm>
        </p:spPr>
      </p:sp>
      <p:sp>
        <p:nvSpPr>
          <p:cNvPr id="4" name="Slide Number Placeholder 3"/>
          <p:cNvSpPr>
            <a:spLocks noGrp="1"/>
          </p:cNvSpPr>
          <p:nvPr>
            <p:ph type="sldNum" sz="quarter" idx="5"/>
          </p:nvPr>
        </p:nvSpPr>
        <p:spPr/>
        <p:txBody>
          <a:bodyPr/>
          <a:lstStyle/>
          <a:p>
            <a:fld id="{A36F7384-BC1F-495A-AC23-52D09E7A932C}" type="slidenum">
              <a:rPr lang="en-US" smtClean="0"/>
              <a:pPr/>
              <a:t>53</a:t>
            </a:fld>
            <a:endParaRPr lang="en-US"/>
          </a:p>
        </p:txBody>
      </p:sp>
      <p:sp>
        <p:nvSpPr>
          <p:cNvPr id="6" name="Notes Placeholder 5">
            <a:extLst>
              <a:ext uri="{FF2B5EF4-FFF2-40B4-BE49-F238E27FC236}">
                <a16:creationId xmlns:a16="http://schemas.microsoft.com/office/drawing/2014/main" id="{68E8374E-9E0A-764D-AE22-104C1A01C7AD}"/>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02819358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9050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54</a:t>
            </a:fld>
            <a:endParaRPr lang="en-US" dirty="0"/>
          </a:p>
        </p:txBody>
      </p:sp>
      <p:sp>
        <p:nvSpPr>
          <p:cNvPr id="6" name="Notes Placeholder 5">
            <a:extLst>
              <a:ext uri="{FF2B5EF4-FFF2-40B4-BE49-F238E27FC236}">
                <a16:creationId xmlns:a16="http://schemas.microsoft.com/office/drawing/2014/main" id="{07C089BF-1B6F-07D2-105A-1F79133DB406}"/>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423626151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90500"/>
            <a:ext cx="4140200" cy="2328863"/>
          </a:xfrm>
        </p:spPr>
      </p:sp>
      <p:sp>
        <p:nvSpPr>
          <p:cNvPr id="4" name="Slide Number Placeholder 3"/>
          <p:cNvSpPr>
            <a:spLocks noGrp="1"/>
          </p:cNvSpPr>
          <p:nvPr>
            <p:ph type="sldNum" sz="quarter" idx="5"/>
          </p:nvPr>
        </p:nvSpPr>
        <p:spPr/>
        <p:txBody>
          <a:bodyPr/>
          <a:lstStyle/>
          <a:p>
            <a:fld id="{A36F7384-BC1F-495A-AC23-52D09E7A932C}" type="slidenum">
              <a:rPr lang="en-US" smtClean="0"/>
              <a:pPr/>
              <a:t>55</a:t>
            </a:fld>
            <a:endParaRPr lang="en-US" dirty="0"/>
          </a:p>
        </p:txBody>
      </p:sp>
      <p:sp>
        <p:nvSpPr>
          <p:cNvPr id="6" name="Notes Placeholder 5">
            <a:extLst>
              <a:ext uri="{FF2B5EF4-FFF2-40B4-BE49-F238E27FC236}">
                <a16:creationId xmlns:a16="http://schemas.microsoft.com/office/drawing/2014/main" id="{C3AFB8D0-0D53-189E-9791-43545A200455}"/>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83511434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AA129-0B80-BEF8-9219-F660A11491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3FECCB-FD7C-5E39-D68E-22DDE7613E2B}"/>
              </a:ext>
            </a:extLst>
          </p:cNvPr>
          <p:cNvSpPr>
            <a:spLocks noGrp="1" noRot="1" noChangeAspect="1"/>
          </p:cNvSpPr>
          <p:nvPr>
            <p:ph type="sldImg"/>
          </p:nvPr>
        </p:nvSpPr>
        <p:spPr>
          <a:xfrm>
            <a:off x="1428750" y="144463"/>
            <a:ext cx="3873500" cy="2178050"/>
          </a:xfrm>
        </p:spPr>
      </p:sp>
      <p:sp>
        <p:nvSpPr>
          <p:cNvPr id="4" name="Slide Number Placeholder 3">
            <a:extLst>
              <a:ext uri="{FF2B5EF4-FFF2-40B4-BE49-F238E27FC236}">
                <a16:creationId xmlns:a16="http://schemas.microsoft.com/office/drawing/2014/main" id="{1AD153B1-D3CC-5962-7CF7-D41548582050}"/>
              </a:ext>
            </a:extLst>
          </p:cNvPr>
          <p:cNvSpPr>
            <a:spLocks noGrp="1"/>
          </p:cNvSpPr>
          <p:nvPr>
            <p:ph type="sldNum" sz="quarter" idx="5"/>
          </p:nvPr>
        </p:nvSpPr>
        <p:spPr/>
        <p:txBody>
          <a:bodyPr/>
          <a:lstStyle/>
          <a:p>
            <a:fld id="{A36F7384-BC1F-495A-AC23-52D09E7A932C}" type="slidenum">
              <a:rPr lang="en-US" smtClean="0"/>
              <a:pPr/>
              <a:t>56</a:t>
            </a:fld>
            <a:endParaRPr lang="en-US" dirty="0"/>
          </a:p>
        </p:txBody>
      </p:sp>
      <p:sp>
        <p:nvSpPr>
          <p:cNvPr id="6" name="Notes Placeholder 5">
            <a:extLst>
              <a:ext uri="{FF2B5EF4-FFF2-40B4-BE49-F238E27FC236}">
                <a16:creationId xmlns:a16="http://schemas.microsoft.com/office/drawing/2014/main" id="{FC7666DD-ADCC-EAA5-32B4-B3008F49B461}"/>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48145572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57</a:t>
            </a:fld>
            <a:endParaRPr lang="en-US" dirty="0"/>
          </a:p>
        </p:txBody>
      </p:sp>
      <p:sp>
        <p:nvSpPr>
          <p:cNvPr id="6" name="Notes Placeholder 5">
            <a:extLst>
              <a:ext uri="{FF2B5EF4-FFF2-40B4-BE49-F238E27FC236}">
                <a16:creationId xmlns:a16="http://schemas.microsoft.com/office/drawing/2014/main" id="{D9655A7B-AA58-FE7E-ACB0-82092D1FA64D}"/>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14048381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39875"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58</a:t>
            </a:fld>
            <a:endParaRPr lang="en-US"/>
          </a:p>
        </p:txBody>
      </p:sp>
      <p:sp>
        <p:nvSpPr>
          <p:cNvPr id="6" name="Notes Placeholder 5">
            <a:extLst>
              <a:ext uri="{FF2B5EF4-FFF2-40B4-BE49-F238E27FC236}">
                <a16:creationId xmlns:a16="http://schemas.microsoft.com/office/drawing/2014/main" id="{D3019474-436D-349B-7247-FCE7564EF3EE}"/>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418932852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59</a:t>
            </a:fld>
            <a:endParaRPr lang="en-US" dirty="0"/>
          </a:p>
        </p:txBody>
      </p:sp>
      <p:sp>
        <p:nvSpPr>
          <p:cNvPr id="6" name="Notes Placeholder 5">
            <a:extLst>
              <a:ext uri="{FF2B5EF4-FFF2-40B4-BE49-F238E27FC236}">
                <a16:creationId xmlns:a16="http://schemas.microsoft.com/office/drawing/2014/main" id="{6320507E-059D-9526-BAE4-C9922C6B0D6C}"/>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02188533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4800" y="98425"/>
            <a:ext cx="4141788" cy="2328863"/>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60</a:t>
            </a:fld>
            <a:endParaRPr lang="en-US" dirty="0"/>
          </a:p>
        </p:txBody>
      </p:sp>
    </p:spTree>
    <p:extLst>
      <p:ext uri="{BB962C8B-B14F-4D97-AF65-F5344CB8AC3E}">
        <p14:creationId xmlns:p14="http://schemas.microsoft.com/office/powerpoint/2010/main" val="343491837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11288" y="190500"/>
            <a:ext cx="4140200" cy="2328863"/>
          </a:xfrm>
        </p:spPr>
      </p:sp>
      <p:sp>
        <p:nvSpPr>
          <p:cNvPr id="4" name="Slide Number Placeholder 3"/>
          <p:cNvSpPr>
            <a:spLocks noGrp="1"/>
          </p:cNvSpPr>
          <p:nvPr>
            <p:ph type="sldNum" sz="quarter" idx="5"/>
          </p:nvPr>
        </p:nvSpPr>
        <p:spPr/>
        <p:txBody>
          <a:bodyPr/>
          <a:lstStyle/>
          <a:p>
            <a:fld id="{85D9B890-3B6E-417C-BD92-47816D5AB620}" type="slidenum">
              <a:rPr lang="en-US" smtClean="0"/>
              <a:pPr/>
              <a:t>61</a:t>
            </a:fld>
            <a:endParaRPr lang="en-US" dirty="0"/>
          </a:p>
        </p:txBody>
      </p:sp>
      <p:sp>
        <p:nvSpPr>
          <p:cNvPr id="6" name="Notes Placeholder 5">
            <a:extLst>
              <a:ext uri="{FF2B5EF4-FFF2-40B4-BE49-F238E27FC236}">
                <a16:creationId xmlns:a16="http://schemas.microsoft.com/office/drawing/2014/main" id="{C2EBF8AA-F87F-3D68-6389-6B405BFED576}"/>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0812927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39" name="Text Placeholder 38"/>
          <p:cNvSpPr>
            <a:spLocks noGrp="1"/>
          </p:cNvSpPr>
          <p:nvPr>
            <p:ph type="body" sz="quarter" idx="10"/>
          </p:nvPr>
        </p:nvSpPr>
        <p:spPr>
          <a:xfrm>
            <a:off x="871093" y="1858346"/>
            <a:ext cx="10449813" cy="1229411"/>
          </a:xfrm>
        </p:spPr>
        <p:txBody>
          <a:bodyPr/>
          <a:lstStyle>
            <a:lvl1pPr marL="0" indent="0" algn="ctr">
              <a:buNone/>
              <a:defRPr sz="2800" b="1">
                <a:solidFill>
                  <a:srgbClr val="CC3300"/>
                </a:solidFill>
                <a:latin typeface="+mj-lt"/>
              </a:defRPr>
            </a:lvl1pPr>
          </a:lstStyle>
          <a:p>
            <a:pPr lvl="0"/>
            <a:r>
              <a:rPr lang="en-US"/>
              <a:t>Click to edit Master text styles</a:t>
            </a:r>
          </a:p>
        </p:txBody>
      </p:sp>
      <p:sp>
        <p:nvSpPr>
          <p:cNvPr id="41" name="Text Placeholder 40"/>
          <p:cNvSpPr>
            <a:spLocks noGrp="1"/>
          </p:cNvSpPr>
          <p:nvPr>
            <p:ph type="body" sz="quarter" idx="11"/>
          </p:nvPr>
        </p:nvSpPr>
        <p:spPr>
          <a:xfrm>
            <a:off x="2070100" y="3565525"/>
            <a:ext cx="8478838" cy="1934127"/>
          </a:xfrm>
        </p:spPr>
        <p:txBody>
          <a:bodyPr/>
          <a:lstStyle>
            <a:lvl1pPr marL="0" indent="0" algn="ctr">
              <a:buNone/>
              <a:defRPr sz="2400" b="1">
                <a:latin typeface="Arial Narrow" charset="0"/>
                <a:ea typeface="Arial Narrow" charset="0"/>
                <a:cs typeface="Arial Narrow" charset="0"/>
              </a:defRPr>
            </a:lvl1pPr>
          </a:lstStyle>
          <a:p>
            <a:pPr lvl="0"/>
            <a:r>
              <a:rPr lang="en-US"/>
              <a:t>Click to edit Master text styles</a:t>
            </a:r>
          </a:p>
        </p:txBody>
      </p:sp>
      <p:grpSp>
        <p:nvGrpSpPr>
          <p:cNvPr id="20" name="Group 19"/>
          <p:cNvGrpSpPr/>
          <p:nvPr userDrawn="1"/>
        </p:nvGrpSpPr>
        <p:grpSpPr>
          <a:xfrm>
            <a:off x="1183204" y="6502435"/>
            <a:ext cx="1338900" cy="276999"/>
            <a:chOff x="2207996" y="6472185"/>
            <a:chExt cx="1338900" cy="276999"/>
          </a:xfrm>
        </p:grpSpPr>
        <p:pic>
          <p:nvPicPr>
            <p:cNvPr id="21" name="Picture 20" descr="YouTube_icon_block.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2" name="Rectangle 21"/>
            <p:cNvSpPr/>
            <p:nvPr/>
          </p:nvSpPr>
          <p:spPr>
            <a:xfrm>
              <a:off x="2513023" y="6472185"/>
              <a:ext cx="1033873" cy="276999"/>
            </a:xfrm>
            <a:prstGeom prst="rect">
              <a:avLst/>
            </a:prstGeom>
          </p:spPr>
          <p:txBody>
            <a:bodyPr wrap="none">
              <a:spAutoFit/>
            </a:bodyPr>
            <a:lstStyle/>
            <a:p>
              <a:r>
                <a:rPr lang="en-US" sz="1200" b="1">
                  <a:latin typeface="Arial"/>
                  <a:cs typeface="Arial"/>
                </a:rPr>
                <a:t>NTSAToday</a:t>
              </a:r>
            </a:p>
          </p:txBody>
        </p:sp>
      </p:grpSp>
      <p:cxnSp>
        <p:nvCxnSpPr>
          <p:cNvPr id="2" name="Straight Connector 1">
            <a:extLst>
              <a:ext uri="{FF2B5EF4-FFF2-40B4-BE49-F238E27FC236}">
                <a16:creationId xmlns:a16="http://schemas.microsoft.com/office/drawing/2014/main" id="{763CD88B-3D8E-5930-8860-B89DE42D2953}"/>
              </a:ext>
            </a:extLst>
          </p:cNvPr>
          <p:cNvCxnSpPr/>
          <p:nvPr userDrawn="1"/>
        </p:nvCxnSpPr>
        <p:spPr bwMode="auto">
          <a:xfrm>
            <a:off x="0" y="1370521"/>
            <a:ext cx="12192000" cy="0"/>
          </a:xfrm>
          <a:prstGeom prst="line">
            <a:avLst/>
          </a:prstGeom>
          <a:ln>
            <a:headEnd type="none" w="med" len="med"/>
            <a:tailEnd type="none" w="med" len="med"/>
          </a:ln>
        </p:spPr>
        <p:style>
          <a:lnRef idx="3">
            <a:schemeClr val="accent6"/>
          </a:lnRef>
          <a:fillRef idx="0">
            <a:schemeClr val="accent6"/>
          </a:fillRef>
          <a:effectRef idx="2">
            <a:schemeClr val="accent6"/>
          </a:effectRef>
          <a:fontRef idx="minor">
            <a:schemeClr val="tx1"/>
          </a:fontRef>
        </p:style>
      </p:cxnSp>
      <p:pic>
        <p:nvPicPr>
          <p:cNvPr id="5" name="Picture 4">
            <a:extLst>
              <a:ext uri="{FF2B5EF4-FFF2-40B4-BE49-F238E27FC236}">
                <a16:creationId xmlns:a16="http://schemas.microsoft.com/office/drawing/2014/main" id="{C33F177E-FD1D-3429-0967-6E068024731E}"/>
              </a:ext>
            </a:extLst>
          </p:cNvPr>
          <p:cNvPicPr>
            <a:picLocks noChangeAspect="1"/>
          </p:cNvPicPr>
          <p:nvPr userDrawn="1"/>
        </p:nvPicPr>
        <p:blipFill>
          <a:blip r:embed="rId3"/>
          <a:srcRect/>
          <a:stretch/>
        </p:blipFill>
        <p:spPr>
          <a:xfrm>
            <a:off x="0" y="-16800"/>
            <a:ext cx="12207240" cy="1368171"/>
          </a:xfrm>
          <a:prstGeom prst="rect">
            <a:avLst/>
          </a:prstGeom>
        </p:spPr>
      </p:pic>
      <p:grpSp>
        <p:nvGrpSpPr>
          <p:cNvPr id="3" name="Group 2">
            <a:extLst>
              <a:ext uri="{FF2B5EF4-FFF2-40B4-BE49-F238E27FC236}">
                <a16:creationId xmlns:a16="http://schemas.microsoft.com/office/drawing/2014/main" id="{D3790B48-04B0-C7FD-F0C1-BEFEA9C62337}"/>
              </a:ext>
            </a:extLst>
          </p:cNvPr>
          <p:cNvGrpSpPr/>
          <p:nvPr userDrawn="1"/>
        </p:nvGrpSpPr>
        <p:grpSpPr>
          <a:xfrm>
            <a:off x="128782" y="6492927"/>
            <a:ext cx="1044262" cy="282877"/>
            <a:chOff x="260862" y="6503087"/>
            <a:chExt cx="1044262" cy="282877"/>
          </a:xfrm>
        </p:grpSpPr>
        <p:sp>
          <p:nvSpPr>
            <p:cNvPr id="6" name="Rectangle 5">
              <a:extLst>
                <a:ext uri="{FF2B5EF4-FFF2-40B4-BE49-F238E27FC236}">
                  <a16:creationId xmlns:a16="http://schemas.microsoft.com/office/drawing/2014/main" id="{365A881C-A917-6498-85C6-F1C8BEBFFF0A}"/>
                </a:ext>
              </a:extLst>
            </p:cNvPr>
            <p:cNvSpPr/>
            <p:nvPr/>
          </p:nvSpPr>
          <p:spPr>
            <a:xfrm>
              <a:off x="468035" y="6508965"/>
              <a:ext cx="837089" cy="276999"/>
            </a:xfrm>
            <a:prstGeom prst="rect">
              <a:avLst/>
            </a:prstGeom>
          </p:spPr>
          <p:txBody>
            <a:bodyPr wrap="none">
              <a:spAutoFit/>
            </a:bodyPr>
            <a:lstStyle/>
            <a:p>
              <a:r>
                <a:rPr lang="en-US" sz="1200" b="1">
                  <a:latin typeface="Arial"/>
                  <a:cs typeface="Arial"/>
                </a:rPr>
                <a:t>@IITSEC</a:t>
              </a:r>
            </a:p>
          </p:txBody>
        </p:sp>
        <p:pic>
          <p:nvPicPr>
            <p:cNvPr id="7" name="Picture 6">
              <a:extLst>
                <a:ext uri="{FF2B5EF4-FFF2-40B4-BE49-F238E27FC236}">
                  <a16:creationId xmlns:a16="http://schemas.microsoft.com/office/drawing/2014/main" id="{176AF24A-A2C7-4537-ED5B-1FB8F20C863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pic>
        <p:nvPicPr>
          <p:cNvPr id="8" name="Picture 7">
            <a:extLst>
              <a:ext uri="{FF2B5EF4-FFF2-40B4-BE49-F238E27FC236}">
                <a16:creationId xmlns:a16="http://schemas.microsoft.com/office/drawing/2014/main" id="{22007856-D53C-82C6-78C1-CE86F095E76D}"/>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11649829" y="6333477"/>
            <a:ext cx="473689" cy="475488"/>
          </a:xfrm>
          <a:prstGeom prst="rect">
            <a:avLst/>
          </a:prstGeom>
        </p:spPr>
      </p:pic>
      <p:sp>
        <p:nvSpPr>
          <p:cNvPr id="9" name="TextBox 8">
            <a:extLst>
              <a:ext uri="{FF2B5EF4-FFF2-40B4-BE49-F238E27FC236}">
                <a16:creationId xmlns:a16="http://schemas.microsoft.com/office/drawing/2014/main" id="{6E9D328A-29EA-BD59-281D-FF3687C66D80}"/>
              </a:ext>
            </a:extLst>
          </p:cNvPr>
          <p:cNvSpPr txBox="1"/>
          <p:nvPr userDrawn="1"/>
        </p:nvSpPr>
        <p:spPr>
          <a:xfrm>
            <a:off x="2712771" y="6358733"/>
            <a:ext cx="7101068" cy="502702"/>
          </a:xfrm>
          <a:prstGeom prst="rect">
            <a:avLst/>
          </a:prstGeom>
          <a:noFill/>
        </p:spPr>
        <p:txBody>
          <a:bodyPr wrap="square">
            <a:spAutoFit/>
          </a:bodyPr>
          <a:lstStyle/>
          <a:p>
            <a:pPr algn="ctr">
              <a:lnSpc>
                <a:spcPts val="1600"/>
              </a:lnSpc>
            </a:pPr>
            <a:r>
              <a:rPr lang="en-US" sz="1600">
                <a:effectLst/>
                <a:latin typeface="Arial Narrow" panose="020B0606020202030204" pitchFamily="34" charset="0"/>
                <a:ea typeface="Aptos" panose="020B0004020202020204" pitchFamily="34" charset="0"/>
                <a:cs typeface="Aptos" panose="020B0004020202020204" pitchFamily="34" charset="0"/>
              </a:rPr>
              <a:t>Approved for Public Release; Distribution Unlimited:</a:t>
            </a:r>
            <a:br>
              <a:rPr lang="en-US" sz="1600">
                <a:effectLst/>
                <a:latin typeface="Arial Narrow" panose="020B0606020202030204" pitchFamily="34" charset="0"/>
                <a:ea typeface="Aptos" panose="020B0004020202020204" pitchFamily="34" charset="0"/>
                <a:cs typeface="Aptos" panose="020B0004020202020204" pitchFamily="34" charset="0"/>
              </a:rPr>
            </a:br>
            <a:r>
              <a:rPr lang="en-US" sz="1600">
                <a:effectLst/>
                <a:latin typeface="Arial Narrow" panose="020B0606020202030204" pitchFamily="34" charset="0"/>
                <a:ea typeface="Aptos" panose="020B0004020202020204" pitchFamily="34" charset="0"/>
                <a:cs typeface="Aptos" panose="020B0004020202020204" pitchFamily="34" charset="0"/>
              </a:rPr>
              <a:t>AFRL/PA Case No. AFRL-2025-3566 and AFRL-2025-3582 </a:t>
            </a:r>
            <a:endParaRPr lang="en-US" sz="1100">
              <a:latin typeface="Arial Narrow" panose="020B0606020202030204" pitchFamily="34" charset="0"/>
            </a:endParaRPr>
          </a:p>
        </p:txBody>
      </p:sp>
      <p:pic>
        <p:nvPicPr>
          <p:cNvPr id="10" name="Picture 9" descr="Text, logo&#10;&#10;Description automatically generated">
            <a:extLst>
              <a:ext uri="{FF2B5EF4-FFF2-40B4-BE49-F238E27FC236}">
                <a16:creationId xmlns:a16="http://schemas.microsoft.com/office/drawing/2014/main" id="{7D983ED5-7227-10E3-2CD9-FBB90D2599B5}"/>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9937392" y="6352841"/>
            <a:ext cx="1094689" cy="438303"/>
          </a:xfrm>
          <a:prstGeom prst="rect">
            <a:avLst/>
          </a:prstGeom>
        </p:spPr>
      </p:pic>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ed Text">
    <p:spTree>
      <p:nvGrpSpPr>
        <p:cNvPr id="1" name=""/>
        <p:cNvGrpSpPr/>
        <p:nvPr/>
      </p:nvGrpSpPr>
      <p:grpSpPr>
        <a:xfrm>
          <a:off x="0" y="0"/>
          <a:ext cx="0" cy="0"/>
          <a:chOff x="0" y="0"/>
          <a:chExt cx="0" cy="0"/>
        </a:xfrm>
      </p:grpSpPr>
      <p:sp>
        <p:nvSpPr>
          <p:cNvPr id="4" name="Title 3"/>
          <p:cNvSpPr>
            <a:spLocks noGrp="1"/>
          </p:cNvSpPr>
          <p:nvPr>
            <p:ph type="title"/>
          </p:nvPr>
        </p:nvSpPr>
        <p:spPr>
          <a:xfrm>
            <a:off x="463137" y="11875"/>
            <a:ext cx="9610725" cy="795130"/>
          </a:xfrm>
        </p:spPr>
        <p:txBody>
          <a:bodyPr/>
          <a:lstStyle>
            <a:lvl1pPr algn="l">
              <a:defRPr/>
            </a:lvl1pPr>
          </a:lstStyle>
          <a:p>
            <a:r>
              <a:rPr lang="en-US"/>
              <a:t>Click to edit Master title style</a:t>
            </a:r>
          </a:p>
        </p:txBody>
      </p:sp>
      <p:sp>
        <p:nvSpPr>
          <p:cNvPr id="7" name="Content Placeholder 6"/>
          <p:cNvSpPr>
            <a:spLocks noGrp="1"/>
          </p:cNvSpPr>
          <p:nvPr>
            <p:ph sz="quarter" idx="11"/>
          </p:nvPr>
        </p:nvSpPr>
        <p:spPr>
          <a:xfrm>
            <a:off x="480132" y="1046715"/>
            <a:ext cx="11250613" cy="5075237"/>
          </a:xfrm>
        </p:spPr>
        <p:txBody>
          <a:bodyPr/>
          <a:lstStyle>
            <a:lvl3pPr marL="1523962" indent="-304792">
              <a:buClr>
                <a:schemeClr val="tx1"/>
              </a:buClr>
              <a:buFont typeface="Wingdings" charset="2"/>
              <a:buChar char="v"/>
              <a:defRPr sz="2000">
                <a:latin typeface="Arial Narrow" charset="0"/>
                <a:ea typeface="Arial Narrow" charset="0"/>
                <a:cs typeface="Arial Narrow" charset="0"/>
              </a:defRPr>
            </a:lvl3pPr>
          </a:lstStyle>
          <a:p>
            <a:pPr lvl="0"/>
            <a:r>
              <a:rPr lang="en-US"/>
              <a:t>Click to edit Master text styles</a:t>
            </a:r>
          </a:p>
          <a:p>
            <a:pPr lvl="1"/>
            <a:r>
              <a:rPr lang="en-US"/>
              <a:t>Second level</a:t>
            </a:r>
          </a:p>
          <a:p>
            <a:pPr lvl="2"/>
            <a:r>
              <a:rPr lang="en-US"/>
              <a:t>Third level</a:t>
            </a:r>
          </a:p>
        </p:txBody>
      </p:sp>
      <p:sp>
        <p:nvSpPr>
          <p:cNvPr id="2" name="TextBox 1">
            <a:extLst>
              <a:ext uri="{FF2B5EF4-FFF2-40B4-BE49-F238E27FC236}">
                <a16:creationId xmlns:a16="http://schemas.microsoft.com/office/drawing/2014/main" id="{D20AED04-DF1D-9960-DF30-1B4477810098}"/>
              </a:ext>
            </a:extLst>
          </p:cNvPr>
          <p:cNvSpPr txBox="1"/>
          <p:nvPr userDrawn="1"/>
        </p:nvSpPr>
        <p:spPr>
          <a:xfrm>
            <a:off x="2712771" y="6358733"/>
            <a:ext cx="7101068" cy="502702"/>
          </a:xfrm>
          <a:prstGeom prst="rect">
            <a:avLst/>
          </a:prstGeom>
          <a:noFill/>
        </p:spPr>
        <p:txBody>
          <a:bodyPr wrap="square">
            <a:spAutoFit/>
          </a:bodyPr>
          <a:lstStyle/>
          <a:p>
            <a:pPr algn="ctr">
              <a:lnSpc>
                <a:spcPts val="1600"/>
              </a:lnSpc>
            </a:pPr>
            <a:r>
              <a:rPr lang="en-US" sz="1600">
                <a:effectLst/>
                <a:latin typeface="Arial Narrow" panose="020B0606020202030204" pitchFamily="34" charset="0"/>
                <a:ea typeface="Aptos" panose="020B0004020202020204" pitchFamily="34" charset="0"/>
                <a:cs typeface="Aptos" panose="020B0004020202020204" pitchFamily="34" charset="0"/>
              </a:rPr>
              <a:t>Approved for Public Release; Distribution Unlimited:</a:t>
            </a:r>
            <a:br>
              <a:rPr lang="en-US" sz="1600">
                <a:effectLst/>
                <a:latin typeface="Arial Narrow" panose="020B0606020202030204" pitchFamily="34" charset="0"/>
                <a:ea typeface="Aptos" panose="020B0004020202020204" pitchFamily="34" charset="0"/>
                <a:cs typeface="Aptos" panose="020B0004020202020204" pitchFamily="34" charset="0"/>
              </a:rPr>
            </a:br>
            <a:r>
              <a:rPr lang="en-US" sz="1600">
                <a:effectLst/>
                <a:latin typeface="Arial Narrow" panose="020B0606020202030204" pitchFamily="34" charset="0"/>
                <a:ea typeface="Aptos" panose="020B0004020202020204" pitchFamily="34" charset="0"/>
                <a:cs typeface="Aptos" panose="020B0004020202020204" pitchFamily="34" charset="0"/>
              </a:rPr>
              <a:t>AFRL/PA Case No. AFRL-2025-3566 and AFRL-2025-3582 </a:t>
            </a:r>
            <a:endParaRPr lang="en-US" sz="1100">
              <a:latin typeface="Arial Narrow" panose="020B0606020202030204" pitchFamily="34" charset="0"/>
            </a:endParaRPr>
          </a:p>
        </p:txBody>
      </p:sp>
      <p:pic>
        <p:nvPicPr>
          <p:cNvPr id="5" name="Picture 4" descr="Icon&#10;&#10;AI-generated content may be incorrect.">
            <a:extLst>
              <a:ext uri="{FF2B5EF4-FFF2-40B4-BE49-F238E27FC236}">
                <a16:creationId xmlns:a16="http://schemas.microsoft.com/office/drawing/2014/main" id="{98D03BB5-2532-F6BA-1228-3B55052E8C8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1142155" y="192716"/>
            <a:ext cx="848360" cy="441013"/>
          </a:xfrm>
          <a:prstGeom prst="rect">
            <a:avLst/>
          </a:prstGeom>
          <a:effectLst>
            <a:outerShdw blurRad="50800" dist="7584" dir="5400000" algn="ctr" rotWithShape="0">
              <a:srgbClr val="000000">
                <a:alpha val="70000"/>
              </a:srgbClr>
            </a:outerShdw>
          </a:effectLst>
        </p:spPr>
      </p:pic>
    </p:spTree>
    <p:extLst>
      <p:ext uri="{BB962C8B-B14F-4D97-AF65-F5344CB8AC3E}">
        <p14:creationId xmlns:p14="http://schemas.microsoft.com/office/powerpoint/2010/main" val="1981083248"/>
      </p:ext>
    </p:extLst>
  </p:cSld>
  <p:clrMapOvr>
    <a:masterClrMapping/>
  </p:clrMapOvr>
  <p:extLst>
    <p:ext uri="{DCECCB84-F9BA-43D5-87BE-67443E8EF086}">
      <p15:sldGuideLst xmlns:p15="http://schemas.microsoft.com/office/powerpoint/2012/main">
        <p15:guide id="1" pos="264" userDrawn="1">
          <p15:clr>
            <a:srgbClr val="FBAE40"/>
          </p15:clr>
        </p15:guide>
        <p15:guide id="2" orient="horz" pos="216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userDrawn="1">
  <p:cSld name="Black Space Background">
    <p:bg>
      <p:bgPr>
        <a:solidFill>
          <a:schemeClr val="tx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46EBA28-89AB-E114-3FAF-2089445CDE9D}"/>
              </a:ext>
            </a:extLst>
          </p:cNvPr>
          <p:cNvSpPr/>
          <p:nvPr userDrawn="1"/>
        </p:nvSpPr>
        <p:spPr bwMode="auto">
          <a:xfrm>
            <a:off x="-6027" y="6257925"/>
            <a:ext cx="12198027" cy="600075"/>
          </a:xfrm>
          <a:prstGeom prst="rect">
            <a:avLst/>
          </a:prstGeom>
          <a:solidFill>
            <a:schemeClr val="bg1"/>
          </a:solidFill>
          <a:ln w="9525" cap="flat" cmpd="sng" algn="ctr">
            <a:solidFill>
              <a:schemeClr val="bg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7" name="Title 1">
            <a:extLst>
              <a:ext uri="{FF2B5EF4-FFF2-40B4-BE49-F238E27FC236}">
                <a16:creationId xmlns:a16="http://schemas.microsoft.com/office/drawing/2014/main" id="{E67AAD73-2FF2-7D57-D95D-4762658D5ECB}"/>
              </a:ext>
            </a:extLst>
          </p:cNvPr>
          <p:cNvSpPr>
            <a:spLocks noGrp="1"/>
          </p:cNvSpPr>
          <p:nvPr>
            <p:ph type="title"/>
          </p:nvPr>
        </p:nvSpPr>
        <p:spPr>
          <a:xfrm>
            <a:off x="299064" y="94613"/>
            <a:ext cx="11550036" cy="769158"/>
          </a:xfrm>
        </p:spPr>
        <p:txBody>
          <a:bodyPr>
            <a:normAutofit/>
          </a:bodyPr>
          <a:lstStyle>
            <a:lvl1pPr>
              <a:defRPr sz="2800" b="1"/>
            </a:lvl1pPr>
          </a:lstStyle>
          <a:p>
            <a:r>
              <a:rPr lang="en-US" dirty="0"/>
              <a:t>Click to edit Master title style</a:t>
            </a:r>
          </a:p>
        </p:txBody>
      </p:sp>
      <p:grpSp>
        <p:nvGrpSpPr>
          <p:cNvPr id="3" name="Group 2">
            <a:extLst>
              <a:ext uri="{FF2B5EF4-FFF2-40B4-BE49-F238E27FC236}">
                <a16:creationId xmlns:a16="http://schemas.microsoft.com/office/drawing/2014/main" id="{D0A96D51-4AAA-02B1-CFCC-3D62B2D5BC5F}"/>
              </a:ext>
            </a:extLst>
          </p:cNvPr>
          <p:cNvGrpSpPr/>
          <p:nvPr userDrawn="1"/>
        </p:nvGrpSpPr>
        <p:grpSpPr>
          <a:xfrm>
            <a:off x="1305124" y="6512595"/>
            <a:ext cx="1338900" cy="276999"/>
            <a:chOff x="2207996" y="6472185"/>
            <a:chExt cx="1338900" cy="276999"/>
          </a:xfrm>
        </p:grpSpPr>
        <p:pic>
          <p:nvPicPr>
            <p:cNvPr id="4" name="Picture 3" descr="YouTube_icon_block.png">
              <a:extLst>
                <a:ext uri="{FF2B5EF4-FFF2-40B4-BE49-F238E27FC236}">
                  <a16:creationId xmlns:a16="http://schemas.microsoft.com/office/drawing/2014/main" id="{59E07EFD-DAC7-9D36-5215-82C32EB6011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6" name="Rectangle 5">
              <a:extLst>
                <a:ext uri="{FF2B5EF4-FFF2-40B4-BE49-F238E27FC236}">
                  <a16:creationId xmlns:a16="http://schemas.microsoft.com/office/drawing/2014/main" id="{DABFCDF7-37A5-48A2-6C31-71DF587B0F77}"/>
                </a:ext>
              </a:extLst>
            </p:cNvPr>
            <p:cNvSpPr/>
            <p:nvPr/>
          </p:nvSpPr>
          <p:spPr>
            <a:xfrm>
              <a:off x="2513023" y="6472185"/>
              <a:ext cx="1033873" cy="276999"/>
            </a:xfrm>
            <a:prstGeom prst="rect">
              <a:avLst/>
            </a:prstGeom>
          </p:spPr>
          <p:txBody>
            <a:bodyPr wrap="none">
              <a:spAutoFit/>
            </a:bodyPr>
            <a:lstStyle/>
            <a:p>
              <a:r>
                <a:rPr lang="en-US" sz="1200" b="1" dirty="0">
                  <a:solidFill>
                    <a:schemeClr val="bg1"/>
                  </a:solidFill>
                  <a:latin typeface="Arial"/>
                  <a:cs typeface="Arial"/>
                </a:rPr>
                <a:t>NTSAToday</a:t>
              </a:r>
            </a:p>
          </p:txBody>
        </p:sp>
      </p:grpSp>
      <p:pic>
        <p:nvPicPr>
          <p:cNvPr id="8" name="Picture 7" descr="Text, logo&#10;&#10;Description automatically generated">
            <a:extLst>
              <a:ext uri="{FF2B5EF4-FFF2-40B4-BE49-F238E27FC236}">
                <a16:creationId xmlns:a16="http://schemas.microsoft.com/office/drawing/2014/main" id="{EA575BFF-EAB7-0A48-A810-4CE22AE20FE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937392" y="6352841"/>
            <a:ext cx="1094689" cy="438303"/>
          </a:xfrm>
          <a:prstGeom prst="rect">
            <a:avLst/>
          </a:prstGeom>
        </p:spPr>
      </p:pic>
      <p:grpSp>
        <p:nvGrpSpPr>
          <p:cNvPr id="9" name="Group 8">
            <a:extLst>
              <a:ext uri="{FF2B5EF4-FFF2-40B4-BE49-F238E27FC236}">
                <a16:creationId xmlns:a16="http://schemas.microsoft.com/office/drawing/2014/main" id="{5E0B908A-606F-FBF7-579A-92629E113BE5}"/>
              </a:ext>
            </a:extLst>
          </p:cNvPr>
          <p:cNvGrpSpPr/>
          <p:nvPr userDrawn="1"/>
        </p:nvGrpSpPr>
        <p:grpSpPr>
          <a:xfrm>
            <a:off x="260862" y="6503087"/>
            <a:ext cx="1044262" cy="282877"/>
            <a:chOff x="260862" y="6503087"/>
            <a:chExt cx="1044262" cy="282877"/>
          </a:xfrm>
        </p:grpSpPr>
        <p:sp>
          <p:nvSpPr>
            <p:cNvPr id="10" name="Rectangle 9">
              <a:extLst>
                <a:ext uri="{FF2B5EF4-FFF2-40B4-BE49-F238E27FC236}">
                  <a16:creationId xmlns:a16="http://schemas.microsoft.com/office/drawing/2014/main" id="{F8CE2DA0-A0FD-988D-B476-576EF900908B}"/>
                </a:ext>
              </a:extLst>
            </p:cNvPr>
            <p:cNvSpPr/>
            <p:nvPr/>
          </p:nvSpPr>
          <p:spPr>
            <a:xfrm>
              <a:off x="468035" y="6508965"/>
              <a:ext cx="837089" cy="276999"/>
            </a:xfrm>
            <a:prstGeom prst="rect">
              <a:avLst/>
            </a:prstGeom>
          </p:spPr>
          <p:txBody>
            <a:bodyPr wrap="none">
              <a:spAutoFit/>
            </a:bodyPr>
            <a:lstStyle/>
            <a:p>
              <a:r>
                <a:rPr lang="en-US" sz="1200" b="1" dirty="0">
                  <a:solidFill>
                    <a:schemeClr val="bg1"/>
                  </a:solidFill>
                  <a:latin typeface="Arial"/>
                  <a:cs typeface="Arial"/>
                </a:rPr>
                <a:t>@IITSEC</a:t>
              </a:r>
            </a:p>
          </p:txBody>
        </p:sp>
        <p:pic>
          <p:nvPicPr>
            <p:cNvPr id="11" name="Picture 10">
              <a:extLst>
                <a:ext uri="{FF2B5EF4-FFF2-40B4-BE49-F238E27FC236}">
                  <a16:creationId xmlns:a16="http://schemas.microsoft.com/office/drawing/2014/main" id="{BF1608B7-848E-9764-AD86-189B1D18454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pic>
        <p:nvPicPr>
          <p:cNvPr id="12" name="Picture 11">
            <a:extLst>
              <a:ext uri="{FF2B5EF4-FFF2-40B4-BE49-F238E27FC236}">
                <a16:creationId xmlns:a16="http://schemas.microsoft.com/office/drawing/2014/main" id="{96E395B5-CF2F-142D-4720-054199041D51}"/>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11720949" y="6333477"/>
            <a:ext cx="473689" cy="475488"/>
          </a:xfrm>
          <a:prstGeom prst="rect">
            <a:avLst/>
          </a:prstGeom>
        </p:spPr>
      </p:pic>
      <p:sp>
        <p:nvSpPr>
          <p:cNvPr id="2" name="TextBox 1">
            <a:extLst>
              <a:ext uri="{FF2B5EF4-FFF2-40B4-BE49-F238E27FC236}">
                <a16:creationId xmlns:a16="http://schemas.microsoft.com/office/drawing/2014/main" id="{3E742CE3-99B9-AAEB-2B4F-247A67E00262}"/>
              </a:ext>
            </a:extLst>
          </p:cNvPr>
          <p:cNvSpPr txBox="1"/>
          <p:nvPr userDrawn="1"/>
        </p:nvSpPr>
        <p:spPr>
          <a:xfrm>
            <a:off x="2712771" y="6358733"/>
            <a:ext cx="7101068" cy="502702"/>
          </a:xfrm>
          <a:prstGeom prst="rect">
            <a:avLst/>
          </a:prstGeom>
          <a:noFill/>
        </p:spPr>
        <p:txBody>
          <a:bodyPr wrap="square">
            <a:spAutoFit/>
          </a:bodyPr>
          <a:lstStyle/>
          <a:p>
            <a:pPr algn="ctr">
              <a:lnSpc>
                <a:spcPts val="1600"/>
              </a:lnSpc>
            </a:pPr>
            <a:r>
              <a:rPr lang="en-US" sz="1600" dirty="0">
                <a:effectLst/>
                <a:latin typeface="Arial Narrow" panose="020B0606020202030204" pitchFamily="34" charset="0"/>
                <a:ea typeface="Aptos" panose="020B0004020202020204" pitchFamily="34" charset="0"/>
                <a:cs typeface="Aptos" panose="020B0004020202020204" pitchFamily="34" charset="0"/>
              </a:rPr>
              <a:t>Approved for Public Release; Distribution Unlimited:</a:t>
            </a:r>
            <a:br>
              <a:rPr lang="en-US" sz="1600" dirty="0">
                <a:effectLst/>
                <a:latin typeface="Arial Narrow" panose="020B0606020202030204" pitchFamily="34" charset="0"/>
                <a:ea typeface="Aptos" panose="020B0004020202020204" pitchFamily="34" charset="0"/>
                <a:cs typeface="Aptos" panose="020B0004020202020204" pitchFamily="34" charset="0"/>
              </a:rPr>
            </a:br>
            <a:r>
              <a:rPr lang="en-US" sz="1600" dirty="0">
                <a:effectLst/>
                <a:latin typeface="Arial Narrow" panose="020B0606020202030204" pitchFamily="34" charset="0"/>
                <a:ea typeface="Aptos" panose="020B0004020202020204" pitchFamily="34" charset="0"/>
                <a:cs typeface="Aptos" panose="020B0004020202020204" pitchFamily="34" charset="0"/>
              </a:rPr>
              <a:t>AFRL/PA Case No. AFRL-2025-3566 and AFRL-2025-3582 </a:t>
            </a:r>
          </a:p>
        </p:txBody>
      </p:sp>
      <p:sp>
        <p:nvSpPr>
          <p:cNvPr id="17" name="Rectangle 16">
            <a:extLst>
              <a:ext uri="{FF2B5EF4-FFF2-40B4-BE49-F238E27FC236}">
                <a16:creationId xmlns:a16="http://schemas.microsoft.com/office/drawing/2014/main" id="{BFD7F496-9552-BECB-2787-7EEB3C698F70}"/>
              </a:ext>
            </a:extLst>
          </p:cNvPr>
          <p:cNvSpPr/>
          <p:nvPr/>
        </p:nvSpPr>
        <p:spPr>
          <a:xfrm>
            <a:off x="1617077" y="6509130"/>
            <a:ext cx="1033873" cy="276999"/>
          </a:xfrm>
          <a:prstGeom prst="rect">
            <a:avLst/>
          </a:prstGeom>
        </p:spPr>
        <p:txBody>
          <a:bodyPr wrap="none">
            <a:spAutoFit/>
          </a:bodyPr>
          <a:lstStyle/>
          <a:p>
            <a:r>
              <a:rPr lang="en-US" sz="1200" b="1" dirty="0">
                <a:latin typeface="Arial"/>
                <a:cs typeface="Arial"/>
              </a:rPr>
              <a:t>NTSAToday</a:t>
            </a:r>
          </a:p>
        </p:txBody>
      </p:sp>
      <p:sp>
        <p:nvSpPr>
          <p:cNvPr id="19" name="Rectangle 18">
            <a:extLst>
              <a:ext uri="{FF2B5EF4-FFF2-40B4-BE49-F238E27FC236}">
                <a16:creationId xmlns:a16="http://schemas.microsoft.com/office/drawing/2014/main" id="{85D43AC7-F327-1081-A89B-61A3C4E1B00E}"/>
              </a:ext>
            </a:extLst>
          </p:cNvPr>
          <p:cNvSpPr/>
          <p:nvPr/>
        </p:nvSpPr>
        <p:spPr>
          <a:xfrm>
            <a:off x="474961" y="6505500"/>
            <a:ext cx="837089" cy="276999"/>
          </a:xfrm>
          <a:prstGeom prst="rect">
            <a:avLst/>
          </a:prstGeom>
        </p:spPr>
        <p:txBody>
          <a:bodyPr wrap="none">
            <a:spAutoFit/>
          </a:bodyPr>
          <a:lstStyle/>
          <a:p>
            <a:r>
              <a:rPr lang="en-US" sz="1200" b="1" dirty="0">
                <a:latin typeface="Arial"/>
                <a:cs typeface="Arial"/>
              </a:rPr>
              <a:t>@IITSEC</a:t>
            </a:r>
          </a:p>
        </p:txBody>
      </p:sp>
      <p:sp>
        <p:nvSpPr>
          <p:cNvPr id="5" name="Slide Number Placeholder 2">
            <a:extLst>
              <a:ext uri="{FF2B5EF4-FFF2-40B4-BE49-F238E27FC236}">
                <a16:creationId xmlns:a16="http://schemas.microsoft.com/office/drawing/2014/main" id="{5A694EC7-F810-EB9A-507E-3FDCE014375D}"/>
              </a:ext>
            </a:extLst>
          </p:cNvPr>
          <p:cNvSpPr txBox="1">
            <a:spLocks/>
          </p:cNvSpPr>
          <p:nvPr userDrawn="1"/>
        </p:nvSpPr>
        <p:spPr bwMode="auto">
          <a:xfrm>
            <a:off x="10893288" y="6391276"/>
            <a:ext cx="821634" cy="34093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marL="0" indent="0" algn="ctr" rtl="0" eaLnBrk="1" fontAlgn="base" hangingPunct="1">
              <a:spcBef>
                <a:spcPct val="20000"/>
              </a:spcBef>
              <a:spcAft>
                <a:spcPct val="0"/>
              </a:spcAft>
              <a:buClr>
                <a:schemeClr val="tx1"/>
              </a:buClr>
              <a:buSzPct val="75000"/>
              <a:buFont typeface="Wingdings" charset="2"/>
              <a:buNone/>
              <a:defRPr sz="2800" b="1">
                <a:solidFill>
                  <a:srgbClr val="CC3300"/>
                </a:solidFill>
                <a:latin typeface="+mj-lt"/>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a:defRPr/>
            </a:pPr>
            <a:fld id="{D68E8870-17DE-45C4-A8DD-7644B2422933}" type="slidenum">
              <a:rPr lang="en-US" sz="1800" b="0" kern="0" smtClean="0">
                <a:solidFill>
                  <a:schemeClr val="tx1"/>
                </a:solidFill>
                <a:latin typeface="Arial" panose="020B0604020202020204" pitchFamily="34" charset="0"/>
              </a:rPr>
              <a:pPr>
                <a:defRPr/>
              </a:pPr>
              <a:t>‹#›</a:t>
            </a:fld>
            <a:endParaRPr lang="en-US" sz="1800" b="0" kern="0" dirty="0">
              <a:solidFill>
                <a:schemeClr val="tx1"/>
              </a:solidFill>
              <a:latin typeface="Arial" panose="020B0604020202020204" pitchFamily="34" charset="0"/>
            </a:endParaRPr>
          </a:p>
        </p:txBody>
      </p:sp>
    </p:spTree>
    <p:extLst>
      <p:ext uri="{BB962C8B-B14F-4D97-AF65-F5344CB8AC3E}">
        <p14:creationId xmlns:p14="http://schemas.microsoft.com/office/powerpoint/2010/main" val="3657041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DDC4CD3-8B40-62A5-1DBF-F87054680EA2}"/>
              </a:ext>
            </a:extLst>
          </p:cNvPr>
          <p:cNvPicPr>
            <a:picLocks noChangeAspect="1"/>
          </p:cNvPicPr>
          <p:nvPr userDrawn="1"/>
        </p:nvPicPr>
        <p:blipFill rotWithShape="1">
          <a:blip r:embed="rId2">
            <a:alphaModFix amt="67000"/>
          </a:blip>
          <a:srcRect b="27988"/>
          <a:stretch/>
        </p:blipFill>
        <p:spPr>
          <a:xfrm>
            <a:off x="0" y="833230"/>
            <a:ext cx="12178877" cy="6024770"/>
          </a:xfrm>
          <a:prstGeom prst="rect">
            <a:avLst/>
          </a:prstGeom>
          <a:solidFill>
            <a:schemeClr val="bg1"/>
          </a:solidFill>
          <a:ln>
            <a:noFill/>
          </a:ln>
        </p:spPr>
      </p:pic>
      <p:sp>
        <p:nvSpPr>
          <p:cNvPr id="3" name="Rectangle 2">
            <a:extLst>
              <a:ext uri="{FF2B5EF4-FFF2-40B4-BE49-F238E27FC236}">
                <a16:creationId xmlns:a16="http://schemas.microsoft.com/office/drawing/2014/main" id="{50CA6986-BD16-2DE7-2425-80078404E4A3}"/>
              </a:ext>
            </a:extLst>
          </p:cNvPr>
          <p:cNvSpPr/>
          <p:nvPr userDrawn="1"/>
        </p:nvSpPr>
        <p:spPr bwMode="auto">
          <a:xfrm>
            <a:off x="0" y="6253514"/>
            <a:ext cx="12192000" cy="604486"/>
          </a:xfrm>
          <a:prstGeom prst="rect">
            <a:avLst/>
          </a:prstGeom>
          <a:solidFill>
            <a:schemeClr val="bg1"/>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 name="Title 1">
            <a:extLst>
              <a:ext uri="{FF2B5EF4-FFF2-40B4-BE49-F238E27FC236}">
                <a16:creationId xmlns:a16="http://schemas.microsoft.com/office/drawing/2014/main" id="{0B45E6BB-5C7C-174F-5B3D-BDA9DEE5ECC1}"/>
              </a:ext>
            </a:extLst>
          </p:cNvPr>
          <p:cNvSpPr>
            <a:spLocks noGrp="1"/>
          </p:cNvSpPr>
          <p:nvPr>
            <p:ph type="title"/>
          </p:nvPr>
        </p:nvSpPr>
        <p:spPr/>
        <p:txBody>
          <a:bodyPr/>
          <a:lstStyle/>
          <a:p>
            <a:r>
              <a:rPr lang="en-US"/>
              <a:t>Click to edit Master title style</a:t>
            </a:r>
          </a:p>
        </p:txBody>
      </p:sp>
      <p:sp>
        <p:nvSpPr>
          <p:cNvPr id="5" name="TextBox 4">
            <a:extLst>
              <a:ext uri="{FF2B5EF4-FFF2-40B4-BE49-F238E27FC236}">
                <a16:creationId xmlns:a16="http://schemas.microsoft.com/office/drawing/2014/main" id="{18F375A0-314F-6B2B-77E6-BC6CC6632B18}"/>
              </a:ext>
            </a:extLst>
          </p:cNvPr>
          <p:cNvSpPr txBox="1"/>
          <p:nvPr userDrawn="1"/>
        </p:nvSpPr>
        <p:spPr>
          <a:xfrm>
            <a:off x="2712771" y="6349855"/>
            <a:ext cx="7101068" cy="502702"/>
          </a:xfrm>
          <a:prstGeom prst="rect">
            <a:avLst/>
          </a:prstGeom>
          <a:noFill/>
        </p:spPr>
        <p:txBody>
          <a:bodyPr wrap="square">
            <a:spAutoFit/>
          </a:bodyPr>
          <a:lstStyle/>
          <a:p>
            <a:pPr algn="ctr">
              <a:lnSpc>
                <a:spcPts val="1600"/>
              </a:lnSpc>
            </a:pPr>
            <a:r>
              <a:rPr lang="en-US" sz="1600" dirty="0">
                <a:effectLst/>
                <a:latin typeface="Arial Narrow" panose="020B0606020202030204" pitchFamily="34" charset="0"/>
                <a:ea typeface="Aptos" panose="020B0004020202020204" pitchFamily="34" charset="0"/>
                <a:cs typeface="Aptos" panose="020B0004020202020204" pitchFamily="34" charset="0"/>
              </a:rPr>
              <a:t>Approved for Public Release; Distribution Unlimited:</a:t>
            </a:r>
            <a:br>
              <a:rPr lang="en-US" sz="1600" dirty="0">
                <a:effectLst/>
                <a:latin typeface="Arial Narrow" panose="020B0606020202030204" pitchFamily="34" charset="0"/>
                <a:ea typeface="Aptos" panose="020B0004020202020204" pitchFamily="34" charset="0"/>
                <a:cs typeface="Aptos" panose="020B0004020202020204" pitchFamily="34" charset="0"/>
              </a:rPr>
            </a:br>
            <a:r>
              <a:rPr lang="en-US" sz="1600" dirty="0">
                <a:effectLst/>
                <a:latin typeface="Arial Narrow" panose="020B0606020202030204" pitchFamily="34" charset="0"/>
                <a:ea typeface="Aptos" panose="020B0004020202020204" pitchFamily="34" charset="0"/>
                <a:cs typeface="Aptos" panose="020B0004020202020204" pitchFamily="34" charset="0"/>
              </a:rPr>
              <a:t>AFRL/PA Case No. AFRL-2025-3566 and AFRL-2025-3582 </a:t>
            </a:r>
          </a:p>
        </p:txBody>
      </p:sp>
      <p:grpSp>
        <p:nvGrpSpPr>
          <p:cNvPr id="6" name="Group 5">
            <a:extLst>
              <a:ext uri="{FF2B5EF4-FFF2-40B4-BE49-F238E27FC236}">
                <a16:creationId xmlns:a16="http://schemas.microsoft.com/office/drawing/2014/main" id="{E695B488-E8AC-8DCB-626C-DDC09E776458}"/>
              </a:ext>
            </a:extLst>
          </p:cNvPr>
          <p:cNvGrpSpPr/>
          <p:nvPr userDrawn="1"/>
        </p:nvGrpSpPr>
        <p:grpSpPr>
          <a:xfrm>
            <a:off x="1305124" y="6512595"/>
            <a:ext cx="1338900" cy="276999"/>
            <a:chOff x="2207996" y="6472185"/>
            <a:chExt cx="1338900" cy="276999"/>
          </a:xfrm>
        </p:grpSpPr>
        <p:pic>
          <p:nvPicPr>
            <p:cNvPr id="7" name="Picture 6" descr="YouTube_icon_block.png">
              <a:extLst>
                <a:ext uri="{FF2B5EF4-FFF2-40B4-BE49-F238E27FC236}">
                  <a16:creationId xmlns:a16="http://schemas.microsoft.com/office/drawing/2014/main" id="{4E6A64D9-E36F-6258-F855-B32D3CED911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8" name="Rectangle 7">
              <a:extLst>
                <a:ext uri="{FF2B5EF4-FFF2-40B4-BE49-F238E27FC236}">
                  <a16:creationId xmlns:a16="http://schemas.microsoft.com/office/drawing/2014/main" id="{5513A811-3D5D-58EE-6F47-8DBEA7FB15BA}"/>
                </a:ext>
              </a:extLst>
            </p:cNvPr>
            <p:cNvSpPr/>
            <p:nvPr/>
          </p:nvSpPr>
          <p:spPr>
            <a:xfrm>
              <a:off x="2513023" y="6472185"/>
              <a:ext cx="1033873" cy="276999"/>
            </a:xfrm>
            <a:prstGeom prst="rect">
              <a:avLst/>
            </a:prstGeom>
          </p:spPr>
          <p:txBody>
            <a:bodyPr wrap="none">
              <a:spAutoFit/>
            </a:bodyPr>
            <a:lstStyle/>
            <a:p>
              <a:r>
                <a:rPr lang="en-US" sz="1200" b="1" dirty="0">
                  <a:latin typeface="Arial"/>
                  <a:cs typeface="Arial"/>
                </a:rPr>
                <a:t>NTSAToday</a:t>
              </a:r>
            </a:p>
          </p:txBody>
        </p:sp>
      </p:grpSp>
      <p:pic>
        <p:nvPicPr>
          <p:cNvPr id="9" name="Picture 8" descr="Text, logo&#10;&#10;Description automatically generated">
            <a:extLst>
              <a:ext uri="{FF2B5EF4-FFF2-40B4-BE49-F238E27FC236}">
                <a16:creationId xmlns:a16="http://schemas.microsoft.com/office/drawing/2014/main" id="{1E2363D9-DD23-C2AA-7A65-82A94D98E773}"/>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9937392" y="6352841"/>
            <a:ext cx="1094689" cy="438303"/>
          </a:xfrm>
          <a:prstGeom prst="rect">
            <a:avLst/>
          </a:prstGeom>
        </p:spPr>
      </p:pic>
      <p:grpSp>
        <p:nvGrpSpPr>
          <p:cNvPr id="10" name="Group 9">
            <a:extLst>
              <a:ext uri="{FF2B5EF4-FFF2-40B4-BE49-F238E27FC236}">
                <a16:creationId xmlns:a16="http://schemas.microsoft.com/office/drawing/2014/main" id="{15E258A7-53CA-3A3A-4C63-85AED48C1AFA}"/>
              </a:ext>
            </a:extLst>
          </p:cNvPr>
          <p:cNvGrpSpPr/>
          <p:nvPr userDrawn="1"/>
        </p:nvGrpSpPr>
        <p:grpSpPr>
          <a:xfrm>
            <a:off x="260862" y="6503087"/>
            <a:ext cx="1044262" cy="282877"/>
            <a:chOff x="260862" y="6503087"/>
            <a:chExt cx="1044262" cy="282877"/>
          </a:xfrm>
        </p:grpSpPr>
        <p:sp>
          <p:nvSpPr>
            <p:cNvPr id="11" name="Rectangle 10">
              <a:extLst>
                <a:ext uri="{FF2B5EF4-FFF2-40B4-BE49-F238E27FC236}">
                  <a16:creationId xmlns:a16="http://schemas.microsoft.com/office/drawing/2014/main" id="{F711F581-62DB-5888-8609-8CEB6DFDEE78}"/>
                </a:ext>
              </a:extLst>
            </p:cNvPr>
            <p:cNvSpPr/>
            <p:nvPr/>
          </p:nvSpPr>
          <p:spPr>
            <a:xfrm>
              <a:off x="468035" y="6508965"/>
              <a:ext cx="837089" cy="276999"/>
            </a:xfrm>
            <a:prstGeom prst="rect">
              <a:avLst/>
            </a:prstGeom>
          </p:spPr>
          <p:txBody>
            <a:bodyPr wrap="none">
              <a:spAutoFit/>
            </a:bodyPr>
            <a:lstStyle/>
            <a:p>
              <a:r>
                <a:rPr lang="en-US" sz="1200" b="1" dirty="0">
                  <a:latin typeface="Arial"/>
                  <a:cs typeface="Arial"/>
                </a:rPr>
                <a:t>@IITSEC</a:t>
              </a:r>
            </a:p>
          </p:txBody>
        </p:sp>
        <p:pic>
          <p:nvPicPr>
            <p:cNvPr id="12" name="Picture 11">
              <a:extLst>
                <a:ext uri="{FF2B5EF4-FFF2-40B4-BE49-F238E27FC236}">
                  <a16:creationId xmlns:a16="http://schemas.microsoft.com/office/drawing/2014/main" id="{37CEF19C-1DE2-AF23-A11D-F620A73819E4}"/>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pic>
        <p:nvPicPr>
          <p:cNvPr id="13" name="Picture 12">
            <a:extLst>
              <a:ext uri="{FF2B5EF4-FFF2-40B4-BE49-F238E27FC236}">
                <a16:creationId xmlns:a16="http://schemas.microsoft.com/office/drawing/2014/main" id="{AE94A4CD-F5C0-C54E-EBD6-429FB3D5F8DD}"/>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a:stretch/>
        </p:blipFill>
        <p:spPr>
          <a:xfrm>
            <a:off x="11720949" y="6333477"/>
            <a:ext cx="473689" cy="475488"/>
          </a:xfrm>
          <a:prstGeom prst="rect">
            <a:avLst/>
          </a:prstGeom>
        </p:spPr>
      </p:pic>
      <p:sp>
        <p:nvSpPr>
          <p:cNvPr id="14" name="Slide Number Placeholder 2">
            <a:extLst>
              <a:ext uri="{FF2B5EF4-FFF2-40B4-BE49-F238E27FC236}">
                <a16:creationId xmlns:a16="http://schemas.microsoft.com/office/drawing/2014/main" id="{5F54E040-02A6-F578-49AB-AC9DACD303F9}"/>
              </a:ext>
            </a:extLst>
          </p:cNvPr>
          <p:cNvSpPr txBox="1">
            <a:spLocks/>
          </p:cNvSpPr>
          <p:nvPr userDrawn="1"/>
        </p:nvSpPr>
        <p:spPr bwMode="auto">
          <a:xfrm>
            <a:off x="10893288" y="6391276"/>
            <a:ext cx="821634" cy="34093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marL="0" indent="0" algn="ctr" rtl="0" eaLnBrk="1" fontAlgn="base" hangingPunct="1">
              <a:spcBef>
                <a:spcPct val="20000"/>
              </a:spcBef>
              <a:spcAft>
                <a:spcPct val="0"/>
              </a:spcAft>
              <a:buClr>
                <a:schemeClr val="tx1"/>
              </a:buClr>
              <a:buSzPct val="75000"/>
              <a:buFont typeface="Wingdings" charset="2"/>
              <a:buNone/>
              <a:defRPr sz="2800" b="1">
                <a:solidFill>
                  <a:srgbClr val="CC3300"/>
                </a:solidFill>
                <a:latin typeface="+mj-lt"/>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a:defRPr/>
            </a:pPr>
            <a:fld id="{D68E8870-17DE-45C4-A8DD-7644B2422933}" type="slidenum">
              <a:rPr lang="en-US" sz="1800" b="0" kern="0" smtClean="0">
                <a:solidFill>
                  <a:schemeClr val="tx1"/>
                </a:solidFill>
                <a:latin typeface="Arial" panose="020B0604020202020204" pitchFamily="34" charset="0"/>
              </a:rPr>
              <a:pPr>
                <a:defRPr/>
              </a:pPr>
              <a:t>‹#›</a:t>
            </a:fld>
            <a:endParaRPr lang="en-US" sz="1800" b="0" kern="0" dirty="0">
              <a:solidFill>
                <a:schemeClr val="tx1"/>
              </a:solidFill>
              <a:latin typeface="Arial" panose="020B0604020202020204" pitchFamily="34" charset="0"/>
            </a:endParaRPr>
          </a:p>
        </p:txBody>
      </p:sp>
    </p:spTree>
    <p:extLst>
      <p:ext uri="{BB962C8B-B14F-4D97-AF65-F5344CB8AC3E}">
        <p14:creationId xmlns:p14="http://schemas.microsoft.com/office/powerpoint/2010/main" val="4014885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11" Type="http://schemas.openxmlformats.org/officeDocument/2006/relationships/image" Target="../media/image6.png"/><Relationship Id="rId5" Type="http://schemas.openxmlformats.org/officeDocument/2006/relationships/theme" Target="../theme/theme1.xml"/><Relationship Id="rId10" Type="http://schemas.openxmlformats.org/officeDocument/2006/relationships/image" Target="../media/image5.png"/><Relationship Id="rId4" Type="http://schemas.openxmlformats.org/officeDocument/2006/relationships/slideLayout" Target="../slideLayouts/slideLayout4.xml"/><Relationship Id="rId9"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314" name="Rectangle 10"/>
          <p:cNvSpPr>
            <a:spLocks noGrp="1" noChangeArrowheads="1"/>
          </p:cNvSpPr>
          <p:nvPr>
            <p:ph type="body" idx="1"/>
          </p:nvPr>
        </p:nvSpPr>
        <p:spPr bwMode="auto">
          <a:xfrm>
            <a:off x="601963" y="989946"/>
            <a:ext cx="11006952" cy="489667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p:txBody>
      </p:sp>
      <p:sp>
        <p:nvSpPr>
          <p:cNvPr id="98324" name="Rectangle 20"/>
          <p:cNvSpPr>
            <a:spLocks noGrp="1" noChangeArrowheads="1"/>
          </p:cNvSpPr>
          <p:nvPr>
            <p:ph type="title"/>
          </p:nvPr>
        </p:nvSpPr>
        <p:spPr bwMode="auto">
          <a:xfrm>
            <a:off x="2397039" y="0"/>
            <a:ext cx="7416800" cy="7951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a:t>
            </a:r>
          </a:p>
        </p:txBody>
      </p:sp>
      <p:grpSp>
        <p:nvGrpSpPr>
          <p:cNvPr id="5" name="Group 4"/>
          <p:cNvGrpSpPr/>
          <p:nvPr userDrawn="1"/>
        </p:nvGrpSpPr>
        <p:grpSpPr>
          <a:xfrm>
            <a:off x="1305124" y="6512595"/>
            <a:ext cx="1338900" cy="276999"/>
            <a:chOff x="2207996" y="6472185"/>
            <a:chExt cx="1338900" cy="276999"/>
          </a:xfrm>
        </p:grpSpPr>
        <p:pic>
          <p:nvPicPr>
            <p:cNvPr id="25" name="Picture 24" descr="YouTube_icon_block.png"/>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6" name="Rectangle 25"/>
            <p:cNvSpPr/>
            <p:nvPr/>
          </p:nvSpPr>
          <p:spPr>
            <a:xfrm>
              <a:off x="2513023" y="6472185"/>
              <a:ext cx="1033873" cy="276999"/>
            </a:xfrm>
            <a:prstGeom prst="rect">
              <a:avLst/>
            </a:prstGeom>
          </p:spPr>
          <p:txBody>
            <a:bodyPr wrap="none">
              <a:spAutoFit/>
            </a:bodyPr>
            <a:lstStyle/>
            <a:p>
              <a:r>
                <a:rPr lang="en-US" sz="1200" b="1">
                  <a:latin typeface="Arial"/>
                  <a:cs typeface="Arial"/>
                </a:rPr>
                <a:t>NTSAToday</a:t>
              </a:r>
            </a:p>
          </p:txBody>
        </p:sp>
      </p:grpSp>
      <p:pic>
        <p:nvPicPr>
          <p:cNvPr id="17" name="Picture 16" descr="Text, logo&#10;&#10;Description automatically generated">
            <a:extLst>
              <a:ext uri="{FF2B5EF4-FFF2-40B4-BE49-F238E27FC236}">
                <a16:creationId xmlns:a16="http://schemas.microsoft.com/office/drawing/2014/main" id="{54782887-490E-0144-831D-68E3D84E5E2D}"/>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9937392" y="6352841"/>
            <a:ext cx="1094689" cy="438303"/>
          </a:xfrm>
          <a:prstGeom prst="rect">
            <a:avLst/>
          </a:prstGeom>
        </p:spPr>
      </p:pic>
      <p:pic>
        <p:nvPicPr>
          <p:cNvPr id="2" name="Picture 1">
            <a:extLst>
              <a:ext uri="{FF2B5EF4-FFF2-40B4-BE49-F238E27FC236}">
                <a16:creationId xmlns:a16="http://schemas.microsoft.com/office/drawing/2014/main" id="{E329B4E3-77EA-8607-736D-5A7B3EC41ECC}"/>
              </a:ext>
            </a:extLst>
          </p:cNvPr>
          <p:cNvPicPr>
            <a:picLocks noChangeAspect="1"/>
          </p:cNvPicPr>
          <p:nvPr userDrawn="1"/>
        </p:nvPicPr>
        <p:blipFill>
          <a:blip r:embed="rId8"/>
          <a:srcRect l="208" r="208"/>
          <a:stretch/>
        </p:blipFill>
        <p:spPr>
          <a:xfrm>
            <a:off x="0" y="1474"/>
            <a:ext cx="12212320" cy="823509"/>
          </a:xfrm>
          <a:prstGeom prst="rect">
            <a:avLst/>
          </a:prstGeom>
        </p:spPr>
      </p:pic>
      <p:grpSp>
        <p:nvGrpSpPr>
          <p:cNvPr id="7" name="Group 6">
            <a:extLst>
              <a:ext uri="{FF2B5EF4-FFF2-40B4-BE49-F238E27FC236}">
                <a16:creationId xmlns:a16="http://schemas.microsoft.com/office/drawing/2014/main" id="{5D750FDE-2C1F-0237-67D9-0E156FC60F2F}"/>
              </a:ext>
            </a:extLst>
          </p:cNvPr>
          <p:cNvGrpSpPr/>
          <p:nvPr userDrawn="1"/>
        </p:nvGrpSpPr>
        <p:grpSpPr>
          <a:xfrm>
            <a:off x="260862" y="6503087"/>
            <a:ext cx="1044262" cy="282877"/>
            <a:chOff x="260862" y="6503087"/>
            <a:chExt cx="1044262" cy="282877"/>
          </a:xfrm>
        </p:grpSpPr>
        <p:sp>
          <p:nvSpPr>
            <p:cNvPr id="8" name="Rectangle 7">
              <a:extLst>
                <a:ext uri="{FF2B5EF4-FFF2-40B4-BE49-F238E27FC236}">
                  <a16:creationId xmlns:a16="http://schemas.microsoft.com/office/drawing/2014/main" id="{A065A0FB-53D2-D257-9A2D-FF80A7CD33CE}"/>
                </a:ext>
              </a:extLst>
            </p:cNvPr>
            <p:cNvSpPr/>
            <p:nvPr/>
          </p:nvSpPr>
          <p:spPr>
            <a:xfrm>
              <a:off x="468035" y="6508965"/>
              <a:ext cx="837089" cy="276999"/>
            </a:xfrm>
            <a:prstGeom prst="rect">
              <a:avLst/>
            </a:prstGeom>
          </p:spPr>
          <p:txBody>
            <a:bodyPr wrap="none">
              <a:spAutoFit/>
            </a:bodyPr>
            <a:lstStyle/>
            <a:p>
              <a:r>
                <a:rPr lang="en-US" sz="1200" b="1">
                  <a:latin typeface="Arial"/>
                  <a:cs typeface="Arial"/>
                </a:rPr>
                <a:t>@IITSEC</a:t>
              </a:r>
            </a:p>
          </p:txBody>
        </p:sp>
        <p:pic>
          <p:nvPicPr>
            <p:cNvPr id="9" name="Picture 8">
              <a:extLst>
                <a:ext uri="{FF2B5EF4-FFF2-40B4-BE49-F238E27FC236}">
                  <a16:creationId xmlns:a16="http://schemas.microsoft.com/office/drawing/2014/main" id="{16A85FD3-3D3E-319A-77BE-25186D06BB45}"/>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pic>
        <p:nvPicPr>
          <p:cNvPr id="11" name="Picture 10">
            <a:extLst>
              <a:ext uri="{FF2B5EF4-FFF2-40B4-BE49-F238E27FC236}">
                <a16:creationId xmlns:a16="http://schemas.microsoft.com/office/drawing/2014/main" id="{CDBDE676-EE96-D8BE-61A7-D8B05F2F3BA8}"/>
              </a:ext>
            </a:extLst>
          </p:cNvPr>
          <p:cNvPicPr>
            <a:picLocks noChangeAspect="1"/>
          </p:cNvPicPr>
          <p:nvPr userDrawn="1"/>
        </p:nvPicPr>
        <p:blipFill>
          <a:blip r:embed="rId10" cstate="print">
            <a:extLst>
              <a:ext uri="{28A0092B-C50C-407E-A947-70E740481C1C}">
                <a14:useLocalDpi xmlns:a14="http://schemas.microsoft.com/office/drawing/2010/main" val="0"/>
              </a:ext>
            </a:extLst>
          </a:blip>
          <a:srcRect/>
          <a:stretch/>
        </p:blipFill>
        <p:spPr>
          <a:xfrm>
            <a:off x="11670149" y="6333477"/>
            <a:ext cx="473689" cy="475488"/>
          </a:xfrm>
          <a:prstGeom prst="rect">
            <a:avLst/>
          </a:prstGeom>
        </p:spPr>
      </p:pic>
      <p:sp>
        <p:nvSpPr>
          <p:cNvPr id="3" name="Slide Number Placeholder 2">
            <a:extLst>
              <a:ext uri="{FF2B5EF4-FFF2-40B4-BE49-F238E27FC236}">
                <a16:creationId xmlns:a16="http://schemas.microsoft.com/office/drawing/2014/main" id="{408F7EAD-92D6-5D9E-3A71-A58ADF2D75F1}"/>
              </a:ext>
            </a:extLst>
          </p:cNvPr>
          <p:cNvSpPr txBox="1">
            <a:spLocks/>
          </p:cNvSpPr>
          <p:nvPr userDrawn="1"/>
        </p:nvSpPr>
        <p:spPr bwMode="auto">
          <a:xfrm>
            <a:off x="10893288" y="6391276"/>
            <a:ext cx="821634" cy="34093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marL="0" indent="0" algn="ctr" rtl="0" eaLnBrk="1" fontAlgn="base" hangingPunct="1">
              <a:spcBef>
                <a:spcPct val="20000"/>
              </a:spcBef>
              <a:spcAft>
                <a:spcPct val="0"/>
              </a:spcAft>
              <a:buClr>
                <a:schemeClr val="tx1"/>
              </a:buClr>
              <a:buSzPct val="75000"/>
              <a:buFont typeface="Wingdings" charset="2"/>
              <a:buNone/>
              <a:defRPr sz="2800" b="1">
                <a:solidFill>
                  <a:srgbClr val="CC3300"/>
                </a:solidFill>
                <a:latin typeface="+mj-lt"/>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a:defRPr/>
            </a:pPr>
            <a:fld id="{D68E8870-17DE-45C4-A8DD-7644B2422933}" type="slidenum">
              <a:rPr lang="en-US" sz="1800" b="0" kern="0" smtClean="0">
                <a:solidFill>
                  <a:schemeClr val="tx1"/>
                </a:solidFill>
                <a:latin typeface="Arial" panose="020B0604020202020204" pitchFamily="34" charset="0"/>
              </a:rPr>
              <a:pPr>
                <a:defRPr/>
              </a:pPr>
              <a:t>‹#›</a:t>
            </a:fld>
            <a:endParaRPr lang="en-US" sz="1800" b="0" kern="0">
              <a:solidFill>
                <a:schemeClr val="tx1"/>
              </a:solidFill>
              <a:latin typeface="Arial" panose="020B0604020202020204" pitchFamily="34" charset="0"/>
            </a:endParaRPr>
          </a:p>
        </p:txBody>
      </p:sp>
      <p:pic>
        <p:nvPicPr>
          <p:cNvPr id="4" name="Picture 3" descr="Icon&#10;&#10;AI-generated content may be incorrect.">
            <a:extLst>
              <a:ext uri="{FF2B5EF4-FFF2-40B4-BE49-F238E27FC236}">
                <a16:creationId xmlns:a16="http://schemas.microsoft.com/office/drawing/2014/main" id="{7A6E8918-CDF5-0442-D490-4411CED1D76E}"/>
              </a:ext>
            </a:extLst>
          </p:cNvPr>
          <p:cNvPicPr>
            <a:picLocks noChangeAspect="1"/>
          </p:cNvPicPr>
          <p:nvPr userDrawn="1"/>
        </p:nvPicPr>
        <p:blipFill>
          <a:blip r:embed="rId11" cstate="print">
            <a:extLst>
              <a:ext uri="{28A0092B-C50C-407E-A947-70E740481C1C}">
                <a14:useLocalDpi xmlns:a14="http://schemas.microsoft.com/office/drawing/2010/main" val="0"/>
              </a:ext>
            </a:extLst>
          </a:blip>
          <a:stretch>
            <a:fillRect/>
          </a:stretch>
        </p:blipFill>
        <p:spPr>
          <a:xfrm>
            <a:off x="11142155" y="192716"/>
            <a:ext cx="848360" cy="441013"/>
          </a:xfrm>
          <a:prstGeom prst="rect">
            <a:avLst/>
          </a:prstGeom>
          <a:effectLst>
            <a:outerShdw blurRad="50800" dist="7584" dir="5400000" algn="ctr" rotWithShape="0">
              <a:srgbClr val="000000">
                <a:alpha val="70000"/>
              </a:srgbClr>
            </a:outerShdw>
          </a:effectLst>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81" r:id="rId3"/>
    <p:sldLayoutId id="2147483682" r:id="rId4"/>
  </p:sldLayoutIdLst>
  <p:txStyles>
    <p:titleStyle>
      <a:lvl1pPr algn="ctr" rtl="0" eaLnBrk="1" fontAlgn="base" hangingPunct="1">
        <a:spcBef>
          <a:spcPct val="0"/>
        </a:spcBef>
        <a:spcAft>
          <a:spcPct val="0"/>
        </a:spcAft>
        <a:defRPr sz="2800" b="1">
          <a:solidFill>
            <a:schemeClr val="bg1"/>
          </a:solidFill>
          <a:latin typeface="+mj-lt"/>
          <a:ea typeface="+mj-ea"/>
          <a:cs typeface="+mj-cs"/>
        </a:defRPr>
      </a:lvl1pPr>
      <a:lvl2pPr algn="l" rtl="0" eaLnBrk="1" fontAlgn="base" hangingPunct="1">
        <a:spcBef>
          <a:spcPct val="0"/>
        </a:spcBef>
        <a:spcAft>
          <a:spcPct val="0"/>
        </a:spcAft>
        <a:defRPr sz="4267" b="1">
          <a:solidFill>
            <a:srgbClr val="F77B0B"/>
          </a:solidFill>
          <a:latin typeface="Tahoma" charset="0"/>
        </a:defRPr>
      </a:lvl2pPr>
      <a:lvl3pPr algn="l" rtl="0" eaLnBrk="1" fontAlgn="base" hangingPunct="1">
        <a:spcBef>
          <a:spcPct val="0"/>
        </a:spcBef>
        <a:spcAft>
          <a:spcPct val="0"/>
        </a:spcAft>
        <a:defRPr sz="4267" b="1">
          <a:solidFill>
            <a:srgbClr val="F77B0B"/>
          </a:solidFill>
          <a:latin typeface="Tahoma" charset="0"/>
        </a:defRPr>
      </a:lvl3pPr>
      <a:lvl4pPr algn="l" rtl="0" eaLnBrk="1" fontAlgn="base" hangingPunct="1">
        <a:spcBef>
          <a:spcPct val="0"/>
        </a:spcBef>
        <a:spcAft>
          <a:spcPct val="0"/>
        </a:spcAft>
        <a:defRPr sz="4267" b="1">
          <a:solidFill>
            <a:srgbClr val="F77B0B"/>
          </a:solidFill>
          <a:latin typeface="Tahoma" charset="0"/>
        </a:defRPr>
      </a:lvl4pPr>
      <a:lvl5pPr algn="l" rtl="0" eaLnBrk="1" fontAlgn="base" hangingPunct="1">
        <a:spcBef>
          <a:spcPct val="0"/>
        </a:spcBef>
        <a:spcAft>
          <a:spcPct val="0"/>
        </a:spcAft>
        <a:defRPr sz="4267" b="1">
          <a:solidFill>
            <a:srgbClr val="F77B0B"/>
          </a:solidFill>
          <a:latin typeface="Tahoma" charset="0"/>
        </a:defRPr>
      </a:lvl5pPr>
      <a:lvl6pPr marL="609585" algn="l" rtl="0" eaLnBrk="1" fontAlgn="base" hangingPunct="1">
        <a:spcBef>
          <a:spcPct val="0"/>
        </a:spcBef>
        <a:spcAft>
          <a:spcPct val="0"/>
        </a:spcAft>
        <a:defRPr sz="4267" b="1">
          <a:solidFill>
            <a:srgbClr val="F77B0B"/>
          </a:solidFill>
          <a:latin typeface="Tahoma" charset="0"/>
        </a:defRPr>
      </a:lvl6pPr>
      <a:lvl7pPr marL="1219170" algn="l" rtl="0" eaLnBrk="1" fontAlgn="base" hangingPunct="1">
        <a:spcBef>
          <a:spcPct val="0"/>
        </a:spcBef>
        <a:spcAft>
          <a:spcPct val="0"/>
        </a:spcAft>
        <a:defRPr sz="4267" b="1">
          <a:solidFill>
            <a:srgbClr val="F77B0B"/>
          </a:solidFill>
          <a:latin typeface="Tahoma" charset="0"/>
        </a:defRPr>
      </a:lvl7pPr>
      <a:lvl8pPr marL="1828754" algn="l" rtl="0" eaLnBrk="1" fontAlgn="base" hangingPunct="1">
        <a:spcBef>
          <a:spcPct val="0"/>
        </a:spcBef>
        <a:spcAft>
          <a:spcPct val="0"/>
        </a:spcAft>
        <a:defRPr sz="4267" b="1">
          <a:solidFill>
            <a:srgbClr val="F77B0B"/>
          </a:solidFill>
          <a:latin typeface="Tahoma" charset="0"/>
        </a:defRPr>
      </a:lvl8pPr>
      <a:lvl9pPr marL="2438339" algn="l" rtl="0" eaLnBrk="1" fontAlgn="base" hangingPunct="1">
        <a:spcBef>
          <a:spcPct val="0"/>
        </a:spcBef>
        <a:spcAft>
          <a:spcPct val="0"/>
        </a:spcAft>
        <a:defRPr sz="4267" b="1">
          <a:solidFill>
            <a:srgbClr val="F77B0B"/>
          </a:solidFill>
          <a:latin typeface="Tahoma" charset="0"/>
        </a:defRPr>
      </a:lvl9pPr>
    </p:titleStyle>
    <p:body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panose="020B0604020202020204" pitchFamily="34" charset="0"/>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5.emf"/><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8" Type="http://schemas.openxmlformats.org/officeDocument/2006/relationships/hyperlink" Target="https://www.ajpe.org/content/ajpe/83/3/7456.full.pdf" TargetMode="External"/><Relationship Id="rId13" Type="http://schemas.openxmlformats.org/officeDocument/2006/relationships/hyperlink" Target="https://ejmste.com/article/a-study-on-the-effect-of-virtual-reality-3d-exploratory-education-on-students-creativity-and-4820" TargetMode="External"/><Relationship Id="rId3" Type="http://schemas.openxmlformats.org/officeDocument/2006/relationships/hyperlink" Target="https://www.pwc.com/us/en/tech-effect/emerging-tech/virtual-reality-study.html" TargetMode="External"/><Relationship Id="rId7" Type="http://schemas.openxmlformats.org/officeDocument/2006/relationships/hyperlink" Target="https://ieeexplore.ieee.org/document/9177354" TargetMode="External"/><Relationship Id="rId12" Type="http://schemas.openxmlformats.org/officeDocument/2006/relationships/hyperlink" Target="https://tech.ed.gov/files/2023/05/ai-future-of-teaching-and-learning-report.pdf" TargetMode="External"/><Relationship Id="rId17" Type="http://schemas.openxmlformats.org/officeDocument/2006/relationships/hyperlink" Target="https://www.tandfonline.com/doi/full/10.1080/14480220.2024.2431482" TargetMode="External"/><Relationship Id="rId2" Type="http://schemas.openxmlformats.org/officeDocument/2006/relationships/notesSlide" Target="../notesSlides/notesSlide11.xml"/><Relationship Id="rId16" Type="http://schemas.openxmlformats.org/officeDocument/2006/relationships/hyperlink" Target="https://doi.org/10.1080/03043797.2020.1742664" TargetMode="External"/><Relationship Id="rId1" Type="http://schemas.openxmlformats.org/officeDocument/2006/relationships/slideLayout" Target="../slideLayouts/slideLayout2.xml"/><Relationship Id="rId6" Type="http://schemas.openxmlformats.org/officeDocument/2006/relationships/hyperlink" Target="https://journal.alt.ac.uk/index.php/rlt/article/view/2140" TargetMode="External"/><Relationship Id="rId11" Type="http://schemas.openxmlformats.org/officeDocument/2006/relationships/hyperlink" Target="https://www.gettingsmart.com/whitepaper/artificial-intelligence/" TargetMode="External"/><Relationship Id="rId5" Type="http://schemas.openxmlformats.org/officeDocument/2006/relationships/hyperlink" Target="https://obj.umiacs.umd.edu/virtual_reality_study/10.1007-s10055-018-0346-3.pdf" TargetMode="External"/><Relationship Id="rId15" Type="http://schemas.openxmlformats.org/officeDocument/2006/relationships/hyperlink" Target="https://curioxr.com/vr-ar-benefits-and-studies" TargetMode="External"/><Relationship Id="rId10" Type="http://schemas.openxmlformats.org/officeDocument/2006/relationships/hyperlink" Target="https://files.eric.ed.gov/fulltext/EJ1289874.pdf" TargetMode="External"/><Relationship Id="rId4" Type="http://schemas.openxmlformats.org/officeDocument/2006/relationships/hyperlink" Target="https://www.sciencedirect.com/science/article/pii/S1747938X22000033/pdfft?md5=80be404244ae5fcc261a02e85c286d1b&amp;pid=1-s2.0-S1747938X22000033-main.pdf" TargetMode="External"/><Relationship Id="rId9" Type="http://schemas.openxmlformats.org/officeDocument/2006/relationships/hyperlink" Target="https://www.brookings.edu/articles/a-whole-new-world-education-meets-the-metaverse/" TargetMode="External"/><Relationship Id="rId14" Type="http://schemas.openxmlformats.org/officeDocument/2006/relationships/hyperlink" Target="https://umdrightnow.umd.edu/people-recall-information-better-through-virtual-reality-says-new-umd-study"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0.jpeg"/><Relationship Id="rId7"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2.png"/><Relationship Id="rId5" Type="http://schemas.microsoft.com/office/2007/relationships/hdphoto" Target="../media/hdphoto1.wdp"/><Relationship Id="rId4" Type="http://schemas.openxmlformats.org/officeDocument/2006/relationships/image" Target="../media/image31.png"/><Relationship Id="rId9" Type="http://schemas.openxmlformats.org/officeDocument/2006/relationships/image" Target="../media/image35.jpe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1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16.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 Id="rId9" Type="http://schemas.openxmlformats.org/officeDocument/2006/relationships/image" Target="../media/image48.png"/></Relationships>
</file>

<file path=ppt/slides/_rels/slide17.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2.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51.png"/><Relationship Id="rId5" Type="http://schemas.microsoft.com/office/2007/relationships/hdphoto" Target="../media/hdphoto2.wdp"/><Relationship Id="rId4" Type="http://schemas.openxmlformats.org/officeDocument/2006/relationships/image" Target="../media/image50.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2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syvnews.com/news/local/military/gen-whiting-visits-vafb-discusses-changes/article_e9c3cffa-8f59-5fbb-b8fc-18a641060940.html"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61.jpeg"/><Relationship Id="rId5" Type="http://schemas.openxmlformats.org/officeDocument/2006/relationships/image" Target="../media/image60.jpeg"/><Relationship Id="rId4" Type="http://schemas.openxmlformats.org/officeDocument/2006/relationships/image" Target="../media/image59.jpeg"/></Relationships>
</file>

<file path=ppt/slides/_rels/slide2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image" Target="../media/image69.jpeg"/><Relationship Id="rId3" Type="http://schemas.openxmlformats.org/officeDocument/2006/relationships/image" Target="../media/image63.jpeg"/><Relationship Id="rId7" Type="http://schemas.microsoft.com/office/2007/relationships/hdphoto" Target="../media/hdphoto3.wdp"/><Relationship Id="rId12" Type="http://schemas.openxmlformats.org/officeDocument/2006/relationships/image" Target="../media/image68.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66.png"/><Relationship Id="rId11" Type="http://schemas.openxmlformats.org/officeDocument/2006/relationships/image" Target="../media/image4.png"/><Relationship Id="rId5" Type="http://schemas.openxmlformats.org/officeDocument/2006/relationships/image" Target="../media/image65.emf"/><Relationship Id="rId10" Type="http://schemas.openxmlformats.org/officeDocument/2006/relationships/image" Target="../media/image2.png"/><Relationship Id="rId4" Type="http://schemas.openxmlformats.org/officeDocument/2006/relationships/image" Target="../media/image64.jpeg"/><Relationship Id="rId9" Type="http://schemas.openxmlformats.org/officeDocument/2006/relationships/image" Target="../media/image1.png"/><Relationship Id="rId14" Type="http://schemas.openxmlformats.org/officeDocument/2006/relationships/image" Target="../media/image70.png"/></Relationships>
</file>

<file path=ppt/slides/_rels/slide2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1.png"/><Relationship Id="rId4" Type="http://schemas.openxmlformats.org/officeDocument/2006/relationships/image" Target="../media/image72.png"/></Relationships>
</file>

<file path=ppt/slides/_rels/slide26.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73.png"/><Relationship Id="rId7" Type="http://schemas.openxmlformats.org/officeDocument/2006/relationships/image" Target="../media/image76.png"/><Relationship Id="rId12" Type="http://schemas.microsoft.com/office/2007/relationships/hdphoto" Target="../media/hdphoto7.wdp"/><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75.png"/><Relationship Id="rId11" Type="http://schemas.openxmlformats.org/officeDocument/2006/relationships/image" Target="../media/image78.png"/><Relationship Id="rId5" Type="http://schemas.microsoft.com/office/2007/relationships/hdphoto" Target="../media/hdphoto4.wdp"/><Relationship Id="rId10" Type="http://schemas.microsoft.com/office/2007/relationships/hdphoto" Target="../media/hdphoto6.wdp"/><Relationship Id="rId4" Type="http://schemas.openxmlformats.org/officeDocument/2006/relationships/image" Target="../media/image74.png"/><Relationship Id="rId9" Type="http://schemas.openxmlformats.org/officeDocument/2006/relationships/image" Target="../media/image77.png"/></Relationships>
</file>

<file path=ppt/slides/_rels/slide2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80.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microsoft.com/office/2007/relationships/hdphoto" Target="../media/hdphoto9.wdp"/><Relationship Id="rId5" Type="http://schemas.openxmlformats.org/officeDocument/2006/relationships/image" Target="../media/image82.png"/><Relationship Id="rId4" Type="http://schemas.microsoft.com/office/2007/relationships/hdphoto" Target="../media/hdphoto8.wdp"/></Relationships>
</file>

<file path=ppt/slides/_rels/slide30.xml.rels><?xml version="1.0" encoding="UTF-8" standalone="yes"?>
<Relationships xmlns="http://schemas.openxmlformats.org/package/2006/relationships"><Relationship Id="rId8" Type="http://schemas.microsoft.com/office/2007/relationships/hdphoto" Target="../media/hdphoto11.wdp"/><Relationship Id="rId3" Type="http://schemas.openxmlformats.org/officeDocument/2006/relationships/image" Target="../media/image83.png"/><Relationship Id="rId7" Type="http://schemas.openxmlformats.org/officeDocument/2006/relationships/image" Target="../media/image85.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microsoft.com/office/2007/relationships/hdphoto" Target="../media/hdphoto10.wdp"/><Relationship Id="rId5" Type="http://schemas.openxmlformats.org/officeDocument/2006/relationships/image" Target="../media/image84.png"/><Relationship Id="rId4" Type="http://schemas.microsoft.com/office/2007/relationships/hdphoto" Target="../media/hdphoto8.wdp"/></Relationships>
</file>

<file path=ppt/slides/_rels/slide3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81.png"/><Relationship Id="rId4" Type="http://schemas.microsoft.com/office/2007/relationships/hdphoto" Target="../media/hdphoto12.wdp"/></Relationships>
</file>

<file path=ppt/slides/_rels/slide3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81.png"/><Relationship Id="rId4" Type="http://schemas.microsoft.com/office/2007/relationships/hdphoto" Target="../media/hdphoto13.wdp"/></Relationships>
</file>

<file path=ppt/slides/_rels/slide3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81.png"/><Relationship Id="rId4" Type="http://schemas.microsoft.com/office/2007/relationships/hdphoto" Target="../media/hdphoto14.wdp"/></Relationships>
</file>

<file path=ppt/slides/_rels/slide3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81.png"/><Relationship Id="rId4" Type="http://schemas.microsoft.com/office/2007/relationships/hdphoto" Target="../media/hdphoto15.wdp"/></Relationships>
</file>

<file path=ppt/slides/_rels/slide35.xml.rels><?xml version="1.0" encoding="UTF-8" standalone="yes"?>
<Relationships xmlns="http://schemas.openxmlformats.org/package/2006/relationships"><Relationship Id="rId8" Type="http://schemas.microsoft.com/office/2007/relationships/hdphoto" Target="../media/hdphoto8.wdp"/><Relationship Id="rId3" Type="http://schemas.openxmlformats.org/officeDocument/2006/relationships/slideLayout" Target="../slideLayouts/slideLayout3.xml"/><Relationship Id="rId7" Type="http://schemas.openxmlformats.org/officeDocument/2006/relationships/image" Target="../media/image81.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9.png"/><Relationship Id="rId5" Type="http://schemas.openxmlformats.org/officeDocument/2006/relationships/image" Target="../media/image90.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image" Target="../media/image91.png"/><Relationship Id="rId7" Type="http://schemas.openxmlformats.org/officeDocument/2006/relationships/image" Target="../media/image93.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microsoft.com/office/2007/relationships/hdphoto" Target="../media/hdphoto17.wdp"/><Relationship Id="rId5" Type="http://schemas.openxmlformats.org/officeDocument/2006/relationships/image" Target="../media/image92.png"/><Relationship Id="rId10" Type="http://schemas.openxmlformats.org/officeDocument/2006/relationships/image" Target="../media/image96.png"/><Relationship Id="rId4" Type="http://schemas.microsoft.com/office/2007/relationships/hdphoto" Target="../media/hdphoto16.wdp"/><Relationship Id="rId9" Type="http://schemas.openxmlformats.org/officeDocument/2006/relationships/image" Target="../media/image95.png"/></Relationships>
</file>

<file path=ppt/slides/_rels/slide37.xml.rels><?xml version="1.0" encoding="UTF-8" standalone="yes"?>
<Relationships xmlns="http://schemas.openxmlformats.org/package/2006/relationships"><Relationship Id="rId8" Type="http://schemas.openxmlformats.org/officeDocument/2006/relationships/image" Target="../media/image98.png"/><Relationship Id="rId3" Type="http://schemas.openxmlformats.org/officeDocument/2006/relationships/slideLayout" Target="../slideLayouts/slideLayout3.xml"/><Relationship Id="rId7" Type="http://schemas.openxmlformats.org/officeDocument/2006/relationships/image" Target="../media/image94.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97.png"/><Relationship Id="rId5" Type="http://schemas.openxmlformats.org/officeDocument/2006/relationships/image" Target="../media/image93.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101.png"/><Relationship Id="rId4" Type="http://schemas.openxmlformats.org/officeDocument/2006/relationships/image" Target="../media/image100.png"/></Relationships>
</file>

<file path=ppt/slides/_rels/slide39.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103.png"/></Relationships>
</file>

<file path=ppt/slides/_rels/slide40.xml.rels><?xml version="1.0" encoding="UTF-8" standalone="yes"?>
<Relationships xmlns="http://schemas.openxmlformats.org/package/2006/relationships"><Relationship Id="rId8" Type="http://schemas.openxmlformats.org/officeDocument/2006/relationships/image" Target="../media/image107.png"/><Relationship Id="rId3" Type="http://schemas.openxmlformats.org/officeDocument/2006/relationships/image" Target="../media/image104.png"/><Relationship Id="rId7" Type="http://schemas.openxmlformats.org/officeDocument/2006/relationships/image" Target="../media/image106.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microsoft.com/office/2007/relationships/hdphoto" Target="../media/hdphoto19.wdp"/><Relationship Id="rId5" Type="http://schemas.openxmlformats.org/officeDocument/2006/relationships/image" Target="../media/image105.png"/><Relationship Id="rId4" Type="http://schemas.microsoft.com/office/2007/relationships/hdphoto" Target="../media/hdphoto18.wdp"/></Relationships>
</file>

<file path=ppt/slides/_rels/slide41.xml.rels><?xml version="1.0" encoding="UTF-8" standalone="yes"?>
<Relationships xmlns="http://schemas.openxmlformats.org/package/2006/relationships"><Relationship Id="rId8" Type="http://schemas.microsoft.com/office/2007/relationships/hdphoto" Target="../media/hdphoto22.wdp"/><Relationship Id="rId3" Type="http://schemas.openxmlformats.org/officeDocument/2006/relationships/image" Target="../media/image108.png"/><Relationship Id="rId7" Type="http://schemas.openxmlformats.org/officeDocument/2006/relationships/image" Target="../media/image110.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microsoft.com/office/2007/relationships/hdphoto" Target="../media/hdphoto21.wdp"/><Relationship Id="rId5" Type="http://schemas.openxmlformats.org/officeDocument/2006/relationships/image" Target="../media/image109.png"/><Relationship Id="rId4" Type="http://schemas.microsoft.com/office/2007/relationships/hdphoto" Target="../media/hdphoto20.wdp"/></Relationships>
</file>

<file path=ppt/slides/_rels/slide42.xml.rels><?xml version="1.0" encoding="UTF-8" standalone="yes"?>
<Relationships xmlns="http://schemas.openxmlformats.org/package/2006/relationships"><Relationship Id="rId8" Type="http://schemas.microsoft.com/office/2007/relationships/hdphoto" Target="../media/hdphoto25.wdp"/><Relationship Id="rId13" Type="http://schemas.openxmlformats.org/officeDocument/2006/relationships/image" Target="../media/image115.jpeg"/><Relationship Id="rId3" Type="http://schemas.openxmlformats.org/officeDocument/2006/relationships/image" Target="../media/image111.png"/><Relationship Id="rId7" Type="http://schemas.openxmlformats.org/officeDocument/2006/relationships/image" Target="../media/image113.png"/><Relationship Id="rId12" Type="http://schemas.microsoft.com/office/2007/relationships/hdphoto" Target="../media/hdphoto26.wdp"/><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microsoft.com/office/2007/relationships/hdphoto" Target="../media/hdphoto24.wdp"/><Relationship Id="rId11" Type="http://schemas.openxmlformats.org/officeDocument/2006/relationships/image" Target="../media/image114.png"/><Relationship Id="rId5" Type="http://schemas.openxmlformats.org/officeDocument/2006/relationships/image" Target="../media/image112.png"/><Relationship Id="rId10" Type="http://schemas.microsoft.com/office/2007/relationships/hdphoto" Target="../media/hdphoto17.wdp"/><Relationship Id="rId4" Type="http://schemas.microsoft.com/office/2007/relationships/hdphoto" Target="../media/hdphoto23.wdp"/><Relationship Id="rId9" Type="http://schemas.openxmlformats.org/officeDocument/2006/relationships/image" Target="../media/image92.png"/></Relationships>
</file>

<file path=ppt/slides/_rels/slide43.xml.rels><?xml version="1.0" encoding="UTF-8" standalone="yes"?>
<Relationships xmlns="http://schemas.openxmlformats.org/package/2006/relationships"><Relationship Id="rId8" Type="http://schemas.microsoft.com/office/2007/relationships/hdphoto" Target="../media/hdphoto24.wdp"/><Relationship Id="rId13" Type="http://schemas.openxmlformats.org/officeDocument/2006/relationships/image" Target="../media/image116.png"/><Relationship Id="rId3" Type="http://schemas.openxmlformats.org/officeDocument/2006/relationships/slideLayout" Target="../slideLayouts/slideLayout3.xml"/><Relationship Id="rId7" Type="http://schemas.openxmlformats.org/officeDocument/2006/relationships/image" Target="../media/image112.png"/><Relationship Id="rId12" Type="http://schemas.microsoft.com/office/2007/relationships/hdphoto" Target="../media/hdphoto17.wdp"/><Relationship Id="rId2" Type="http://schemas.openxmlformats.org/officeDocument/2006/relationships/video" Target="../media/media3.mp4"/><Relationship Id="rId16" Type="http://schemas.openxmlformats.org/officeDocument/2006/relationships/image" Target="../media/image90.png"/><Relationship Id="rId1" Type="http://schemas.microsoft.com/office/2007/relationships/media" Target="../media/media3.mp4"/><Relationship Id="rId6" Type="http://schemas.microsoft.com/office/2007/relationships/hdphoto" Target="../media/hdphoto23.wdp"/><Relationship Id="rId11" Type="http://schemas.openxmlformats.org/officeDocument/2006/relationships/image" Target="../media/image92.png"/><Relationship Id="rId5" Type="http://schemas.openxmlformats.org/officeDocument/2006/relationships/image" Target="../media/image111.png"/><Relationship Id="rId15" Type="http://schemas.openxmlformats.org/officeDocument/2006/relationships/image" Target="../media/image117.jpeg"/><Relationship Id="rId10" Type="http://schemas.microsoft.com/office/2007/relationships/hdphoto" Target="../media/hdphoto25.wdp"/><Relationship Id="rId4" Type="http://schemas.openxmlformats.org/officeDocument/2006/relationships/notesSlide" Target="../notesSlides/notesSlide43.xml"/><Relationship Id="rId9" Type="http://schemas.openxmlformats.org/officeDocument/2006/relationships/image" Target="../media/image113.png"/><Relationship Id="rId14" Type="http://schemas.microsoft.com/office/2007/relationships/hdphoto" Target="../media/hdphoto27.wdp"/></Relationships>
</file>

<file path=ppt/slides/_rels/slide44.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121.jpeg"/><Relationship Id="rId5" Type="http://schemas.openxmlformats.org/officeDocument/2006/relationships/image" Target="../media/image120.jpeg"/><Relationship Id="rId4" Type="http://schemas.openxmlformats.org/officeDocument/2006/relationships/image" Target="../media/image119.jpeg"/></Relationships>
</file>

<file path=ppt/slides/_rels/slide45.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microsoft.com/office/2007/relationships/hdphoto" Target="../media/hdphoto28.wdp"/></Relationships>
</file>

<file path=ppt/slides/_rels/slide46.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microsoft.com/office/2007/relationships/hdphoto" Target="../media/hdphoto30.wdp"/><Relationship Id="rId3" Type="http://schemas.openxmlformats.org/officeDocument/2006/relationships/image" Target="../media/image124.png"/><Relationship Id="rId7" Type="http://schemas.openxmlformats.org/officeDocument/2006/relationships/image" Target="../media/image127.pn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126.png"/><Relationship Id="rId5" Type="http://schemas.microsoft.com/office/2007/relationships/hdphoto" Target="../media/hdphoto29.wdp"/><Relationship Id="rId4" Type="http://schemas.openxmlformats.org/officeDocument/2006/relationships/image" Target="../media/image125.png"/></Relationships>
</file>

<file path=ppt/slides/_rels/slide4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82.png"/></Relationships>
</file>

<file path=ppt/slides/_rels/slide49.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microsoft.com/office/2007/relationships/hdphoto" Target="../media/hdphoto32.wdp"/><Relationship Id="rId5" Type="http://schemas.openxmlformats.org/officeDocument/2006/relationships/image" Target="../media/image129.png"/><Relationship Id="rId4" Type="http://schemas.microsoft.com/office/2007/relationships/hdphoto" Target="../media/hdphoto31.wdp"/></Relationships>
</file>

<file path=ppt/slides/_rels/slide50.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slideLayout" Target="../slideLayouts/slideLayout3.xml"/><Relationship Id="rId7" Type="http://schemas.openxmlformats.org/officeDocument/2006/relationships/image" Target="../media/image90.png"/><Relationship Id="rId2" Type="http://schemas.openxmlformats.org/officeDocument/2006/relationships/video" Target="../media/media4.mp4"/><Relationship Id="rId1" Type="http://schemas.microsoft.com/office/2007/relationships/media" Target="../media/media4.mp4"/><Relationship Id="rId6" Type="http://schemas.microsoft.com/office/2007/relationships/hdphoto" Target="../media/hdphoto33.wdp"/><Relationship Id="rId5" Type="http://schemas.openxmlformats.org/officeDocument/2006/relationships/image" Target="../media/image130.png"/><Relationship Id="rId10" Type="http://schemas.microsoft.com/office/2007/relationships/hdphoto" Target="../media/hdphoto34.wdp"/><Relationship Id="rId4" Type="http://schemas.openxmlformats.org/officeDocument/2006/relationships/notesSlide" Target="../notesSlides/notesSlide50.xml"/><Relationship Id="rId9" Type="http://schemas.openxmlformats.org/officeDocument/2006/relationships/image" Target="../media/image131.png"/></Relationships>
</file>

<file path=ppt/slides/_rels/slide51.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133.jpeg"/></Relationships>
</file>

<file path=ppt/slides/_rels/slide52.xml.rels><?xml version="1.0" encoding="UTF-8" standalone="yes"?>
<Relationships xmlns="http://schemas.openxmlformats.org/package/2006/relationships"><Relationship Id="rId8" Type="http://schemas.microsoft.com/office/2007/relationships/hdphoto" Target="../media/hdphoto37.wdp"/><Relationship Id="rId13" Type="http://schemas.openxmlformats.org/officeDocument/2006/relationships/image" Target="../media/image139.png"/><Relationship Id="rId3" Type="http://schemas.openxmlformats.org/officeDocument/2006/relationships/image" Target="../media/image134.png"/><Relationship Id="rId7" Type="http://schemas.openxmlformats.org/officeDocument/2006/relationships/image" Target="../media/image136.png"/><Relationship Id="rId12" Type="http://schemas.microsoft.com/office/2007/relationships/hdphoto" Target="../media/hdphoto39.wdp"/><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microsoft.com/office/2007/relationships/hdphoto" Target="../media/hdphoto36.wdp"/><Relationship Id="rId11" Type="http://schemas.openxmlformats.org/officeDocument/2006/relationships/image" Target="../media/image138.png"/><Relationship Id="rId5" Type="http://schemas.openxmlformats.org/officeDocument/2006/relationships/image" Target="../media/image135.png"/><Relationship Id="rId10" Type="http://schemas.microsoft.com/office/2007/relationships/hdphoto" Target="../media/hdphoto38.wdp"/><Relationship Id="rId4" Type="http://schemas.microsoft.com/office/2007/relationships/hdphoto" Target="../media/hdphoto35.wdp"/><Relationship Id="rId9" Type="http://schemas.openxmlformats.org/officeDocument/2006/relationships/image" Target="../media/image137.png"/><Relationship Id="rId14" Type="http://schemas.microsoft.com/office/2007/relationships/hdphoto" Target="../media/hdphoto40.wdp"/></Relationships>
</file>

<file path=ppt/slides/_rels/slide53.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140.png"/><Relationship Id="rId7" Type="http://schemas.openxmlformats.org/officeDocument/2006/relationships/image" Target="../media/image76.png"/><Relationship Id="rId12" Type="http://schemas.microsoft.com/office/2007/relationships/hdphoto" Target="../media/hdphoto43.wdp"/><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microsoft.com/office/2007/relationships/hdphoto" Target="../media/hdphoto42.wdp"/><Relationship Id="rId11" Type="http://schemas.openxmlformats.org/officeDocument/2006/relationships/image" Target="../media/image142.png"/><Relationship Id="rId5" Type="http://schemas.openxmlformats.org/officeDocument/2006/relationships/image" Target="../media/image141.png"/><Relationship Id="rId10" Type="http://schemas.microsoft.com/office/2007/relationships/hdphoto" Target="../media/hdphoto6.wdp"/><Relationship Id="rId4" Type="http://schemas.microsoft.com/office/2007/relationships/hdphoto" Target="../media/hdphoto41.wdp"/><Relationship Id="rId9" Type="http://schemas.openxmlformats.org/officeDocument/2006/relationships/image" Target="../media/image77.png"/></Relationships>
</file>

<file path=ppt/slides/_rels/slide54.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54.xml"/><Relationship Id="rId1" Type="http://schemas.openxmlformats.org/officeDocument/2006/relationships/slideLayout" Target="../slideLayouts/slideLayout2.xml"/><Relationship Id="rId6" Type="http://schemas.microsoft.com/office/2007/relationships/hdphoto" Target="../media/hdphoto29.wdp"/><Relationship Id="rId5" Type="http://schemas.openxmlformats.org/officeDocument/2006/relationships/image" Target="../media/image125.png"/><Relationship Id="rId4" Type="http://schemas.openxmlformats.org/officeDocument/2006/relationships/image" Target="../media/image124.png"/></Relationships>
</file>

<file path=ppt/slides/_rels/slide55.xml.rels><?xml version="1.0" encoding="UTF-8" standalone="yes"?>
<Relationships xmlns="http://schemas.openxmlformats.org/package/2006/relationships"><Relationship Id="rId8" Type="http://schemas.microsoft.com/office/2007/relationships/hdphoto" Target="../media/hdphoto44.wdp"/><Relationship Id="rId3" Type="http://schemas.openxmlformats.org/officeDocument/2006/relationships/image" Target="../media/image1400.png"/><Relationship Id="rId7" Type="http://schemas.openxmlformats.org/officeDocument/2006/relationships/image" Target="../media/image145.png"/><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image" Target="../media/image144.png"/><Relationship Id="rId5" Type="http://schemas.openxmlformats.org/officeDocument/2006/relationships/image" Target="../media/image146.png"/><Relationship Id="rId4" Type="http://schemas.openxmlformats.org/officeDocument/2006/relationships/image" Target="../media/image1410.png"/><Relationship Id="rId9" Type="http://schemas.openxmlformats.org/officeDocument/2006/relationships/image" Target="../media/image146.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5.emf"/><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48.png"/><Relationship Id="rId5" Type="http://schemas.openxmlformats.org/officeDocument/2006/relationships/image" Target="../media/image147.png"/><Relationship Id="rId4"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49.emf"/><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8" Type="http://schemas.openxmlformats.org/officeDocument/2006/relationships/hyperlink" Target="https://www.gettingsmart.com/whitepaper/artificial-intelligence/" TargetMode="External"/><Relationship Id="rId13" Type="http://schemas.openxmlformats.org/officeDocument/2006/relationships/hyperlink" Target="https://pubmed.ncbi.nlm.nih.gov/24084308/" TargetMode="External"/><Relationship Id="rId18" Type="http://schemas.openxmlformats.org/officeDocument/2006/relationships/hyperlink" Target="https://umdrightnow.umd.edu/news/people-recall-information-better-through-virtual-reality-says-new-umd-study" TargetMode="External"/><Relationship Id="rId3" Type="http://schemas.openxmlformats.org/officeDocument/2006/relationships/hyperlink" Target="https://www.brookings.edu/articles/a-whole-new-world-education-meets-the-metaverse/" TargetMode="External"/><Relationship Id="rId7" Type="http://schemas.openxmlformats.org/officeDocument/2006/relationships/hyperlink" Target="https://doi.org/10.1080/03043797.2020.1742664" TargetMode="External"/><Relationship Id="rId12" Type="http://schemas.openxmlformats.org/officeDocument/2006/relationships/hyperlink" Target="https://www.mathedleadership.org/position-papers/" TargetMode="External"/><Relationship Id="rId17" Type="http://schemas.openxmlformats.org/officeDocument/2006/relationships/hyperlink" Target="https://exhibits.iitsec.org/2023/Public/SessionDetails.aspx?FromPage=Sessions.aspx&amp;SessionID=7665&amp;SessionDateID=144" TargetMode="External"/><Relationship Id="rId2" Type="http://schemas.openxmlformats.org/officeDocument/2006/relationships/notesSlide" Target="../notesSlides/notesSlide60.xml"/><Relationship Id="rId16" Type="http://schemas.openxmlformats.org/officeDocument/2006/relationships/hyperlink" Target="https://amostech.com/TechnicalPapers/2021/Poster/Stouch.pdf" TargetMode="External"/><Relationship Id="rId20" Type="http://schemas.openxmlformats.org/officeDocument/2006/relationships/hyperlink" Target="https://doi.org/10.1016/B978-044481862-1.50092-3" TargetMode="External"/><Relationship Id="rId1" Type="http://schemas.openxmlformats.org/officeDocument/2006/relationships/slideLayout" Target="../slideLayouts/slideLayout2.xml"/><Relationship Id="rId6" Type="http://schemas.openxmlformats.org/officeDocument/2006/relationships/hyperlink" Target="https://doi.org/10.12973/eurasia.2017.00709a" TargetMode="External"/><Relationship Id="rId11" Type="http://schemas.openxmlformats.org/officeDocument/2006/relationships/hyperlink" Target="https://doi.org/10.29140/jaltcall.v16n3.388" TargetMode="External"/><Relationship Id="rId5" Type="http://schemas.openxmlformats.org/officeDocument/2006/relationships/hyperlink" Target="https://doi.org/10.1016/j.edurev.2021.100434" TargetMode="External"/><Relationship Id="rId15" Type="http://schemas.openxmlformats.org/officeDocument/2006/relationships/hyperlink" Target="https://doi.org/10.25304/rlt.v26.2140" TargetMode="External"/><Relationship Id="rId10" Type="http://schemas.openxmlformats.org/officeDocument/2006/relationships/hyperlink" Target="https://doi.org/10.1080/14480220.2024.2431482" TargetMode="External"/><Relationship Id="rId19" Type="http://schemas.openxmlformats.org/officeDocument/2006/relationships/hyperlink" Target="https://doi.org/10.1007/s10055-018-0346-3" TargetMode="External"/><Relationship Id="rId4" Type="http://schemas.openxmlformats.org/officeDocument/2006/relationships/hyperlink" Target="https://tech.ed.gov/files/2023/05/ai-future-of-teaching-and-learning-report.pdf" TargetMode="External"/><Relationship Id="rId9" Type="http://schemas.openxmlformats.org/officeDocument/2006/relationships/hyperlink" Target="https://ieeexplore.ieee.org/document/9177354" TargetMode="External"/><Relationship Id="rId14" Type="http://schemas.openxmlformats.org/officeDocument/2006/relationships/hyperlink" Target="https://www.pwc.com/us/en/tech-effect/emerging-tech/virtual-reality-study.html" TargetMode="Externa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0"/>
          </p:nvPr>
        </p:nvSpPr>
        <p:spPr>
          <a:xfrm>
            <a:off x="840611" y="1747310"/>
            <a:ext cx="10449813" cy="1229411"/>
          </a:xfrm>
        </p:spPr>
        <p:txBody>
          <a:bodyPr/>
          <a:lstStyle/>
          <a:p>
            <a:r>
              <a:rPr lang="en-US" sz="3600">
                <a:solidFill>
                  <a:srgbClr val="22458A"/>
                </a:solidFill>
              </a:rPr>
              <a:t>Effective XR Space Domain Training </a:t>
            </a:r>
            <a:br>
              <a:rPr lang="en-US" sz="3600">
                <a:solidFill>
                  <a:srgbClr val="22458A"/>
                </a:solidFill>
              </a:rPr>
            </a:br>
            <a:r>
              <a:rPr lang="en-US" sz="3600">
                <a:solidFill>
                  <a:srgbClr val="22458A"/>
                </a:solidFill>
              </a:rPr>
              <a:t>for Guardian Proficiency</a:t>
            </a:r>
          </a:p>
        </p:txBody>
      </p:sp>
      <p:sp>
        <p:nvSpPr>
          <p:cNvPr id="10" name="Text Placeholder 9"/>
          <p:cNvSpPr>
            <a:spLocks noGrp="1"/>
          </p:cNvSpPr>
          <p:nvPr>
            <p:ph type="body" sz="quarter" idx="11"/>
          </p:nvPr>
        </p:nvSpPr>
        <p:spPr>
          <a:xfrm>
            <a:off x="1031439" y="5314556"/>
            <a:ext cx="10006675" cy="759673"/>
          </a:xfrm>
        </p:spPr>
        <p:txBody>
          <a:bodyPr/>
          <a:lstStyle/>
          <a:p>
            <a:pPr eaLnBrk="1" hangingPunct="1"/>
            <a:r>
              <a:rPr lang="en-US" sz="2000">
                <a:solidFill>
                  <a:srgbClr val="21509D"/>
                </a:solidFill>
                <a:latin typeface="+mj-lt"/>
              </a:rPr>
              <a:t>Daniel Stouch, Dr. Susan Latiff, Rob Hyland, Daniel Duggan, Patrick Hosman</a:t>
            </a:r>
          </a:p>
          <a:p>
            <a:pPr eaLnBrk="1" hangingPunct="1"/>
            <a:r>
              <a:rPr lang="en-US" sz="2000">
                <a:solidFill>
                  <a:srgbClr val="21509D"/>
                </a:solidFill>
                <a:latin typeface="+mj-lt"/>
              </a:rPr>
              <a:t>Charles River Analytics</a:t>
            </a:r>
          </a:p>
        </p:txBody>
      </p:sp>
      <p:sp>
        <p:nvSpPr>
          <p:cNvPr id="11" name="Rectangle 10">
            <a:extLst>
              <a:ext uri="{FF2B5EF4-FFF2-40B4-BE49-F238E27FC236}">
                <a16:creationId xmlns:a16="http://schemas.microsoft.com/office/drawing/2014/main" id="{046B8455-CEDE-B925-AA32-7D4DC771230B}"/>
              </a:ext>
            </a:extLst>
          </p:cNvPr>
          <p:cNvSpPr/>
          <p:nvPr/>
        </p:nvSpPr>
        <p:spPr bwMode="auto">
          <a:xfrm>
            <a:off x="6061165" y="3405628"/>
            <a:ext cx="45719" cy="1405218"/>
          </a:xfrm>
          <a:prstGeom prst="rect">
            <a:avLst/>
          </a:prstGeom>
          <a:solidFill>
            <a:srgbClr val="21509D"/>
          </a:solidFill>
          <a:ln w="9525" cap="flat" cmpd="sng" algn="ctr">
            <a:solidFill>
              <a:srgbClr val="005595"/>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13" name="Slide Number Placeholder 2">
            <a:extLst>
              <a:ext uri="{FF2B5EF4-FFF2-40B4-BE49-F238E27FC236}">
                <a16:creationId xmlns:a16="http://schemas.microsoft.com/office/drawing/2014/main" id="{D492B852-A287-1DCF-B0AF-8D75C8BF9F75}"/>
              </a:ext>
            </a:extLst>
          </p:cNvPr>
          <p:cNvSpPr txBox="1">
            <a:spLocks/>
          </p:cNvSpPr>
          <p:nvPr/>
        </p:nvSpPr>
        <p:spPr bwMode="auto">
          <a:xfrm>
            <a:off x="10893288" y="6391276"/>
            <a:ext cx="821634" cy="34093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marL="0" indent="0" algn="ctr" rtl="0" eaLnBrk="1" fontAlgn="base" hangingPunct="1">
              <a:spcBef>
                <a:spcPct val="20000"/>
              </a:spcBef>
              <a:spcAft>
                <a:spcPct val="0"/>
              </a:spcAft>
              <a:buClr>
                <a:schemeClr val="tx1"/>
              </a:buClr>
              <a:buSzPct val="75000"/>
              <a:buFont typeface="Wingdings" charset="2"/>
              <a:buNone/>
              <a:defRPr sz="2800" b="1">
                <a:solidFill>
                  <a:srgbClr val="CC3300"/>
                </a:solidFill>
                <a:latin typeface="+mj-lt"/>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a:defRPr/>
            </a:pPr>
            <a:fld id="{D68E8870-17DE-45C4-A8DD-7644B2422933}" type="slidenum">
              <a:rPr lang="en-US" sz="1800" b="0" kern="0" smtClean="0">
                <a:solidFill>
                  <a:schemeClr val="tx1"/>
                </a:solidFill>
                <a:latin typeface="Arial" panose="020B0604020202020204" pitchFamily="34" charset="0"/>
              </a:rPr>
              <a:pPr>
                <a:defRPr/>
              </a:pPr>
              <a:t>1</a:t>
            </a:fld>
            <a:endParaRPr lang="en-US" sz="1800" b="0" kern="0">
              <a:solidFill>
                <a:schemeClr val="tx1"/>
              </a:solidFill>
              <a:latin typeface="Arial" panose="020B0604020202020204" pitchFamily="34" charset="0"/>
            </a:endParaRPr>
          </a:p>
        </p:txBody>
      </p:sp>
      <p:pic>
        <p:nvPicPr>
          <p:cNvPr id="3" name="Picture 2" descr="Logo&#10;&#10;AI-generated content may be incorrect.">
            <a:extLst>
              <a:ext uri="{FF2B5EF4-FFF2-40B4-BE49-F238E27FC236}">
                <a16:creationId xmlns:a16="http://schemas.microsoft.com/office/drawing/2014/main" id="{83AE26E4-3C17-F79F-756D-EF574AC867D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63147" y="3477490"/>
            <a:ext cx="2626281" cy="1365249"/>
          </a:xfrm>
          <a:prstGeom prst="rect">
            <a:avLst/>
          </a:prstGeom>
        </p:spPr>
      </p:pic>
      <p:pic>
        <p:nvPicPr>
          <p:cNvPr id="12" name="Picture 11" descr="A picture containing text&#10;&#10;AI-generated content may be incorrect.">
            <a:extLst>
              <a:ext uri="{FF2B5EF4-FFF2-40B4-BE49-F238E27FC236}">
                <a16:creationId xmlns:a16="http://schemas.microsoft.com/office/drawing/2014/main" id="{A92EE039-A6CD-8109-99E5-191A93DFA5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20685" y="3456302"/>
            <a:ext cx="3614057" cy="1360129"/>
          </a:xfrm>
          <a:prstGeom prst="rect">
            <a:avLst/>
          </a:prstGeom>
        </p:spPr>
      </p:pic>
    </p:spTree>
    <p:extLst>
      <p:ext uri="{BB962C8B-B14F-4D97-AF65-F5344CB8AC3E}">
        <p14:creationId xmlns:p14="http://schemas.microsoft.com/office/powerpoint/2010/main" val="244935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25514-662E-AA1A-DFD7-A5FCA423B793}"/>
              </a:ext>
            </a:extLst>
          </p:cNvPr>
          <p:cNvSpPr>
            <a:spLocks noGrp="1"/>
          </p:cNvSpPr>
          <p:nvPr>
            <p:ph type="title"/>
          </p:nvPr>
        </p:nvSpPr>
        <p:spPr>
          <a:xfrm>
            <a:off x="1401289" y="0"/>
            <a:ext cx="9610725" cy="795130"/>
          </a:xfrm>
        </p:spPr>
        <p:txBody>
          <a:bodyPr/>
          <a:lstStyle/>
          <a:p>
            <a:pPr algn="ctr"/>
            <a:r>
              <a:rPr lang="en-US"/>
              <a:t>Tutorial Outline</a:t>
            </a:r>
          </a:p>
        </p:txBody>
      </p:sp>
      <p:sp>
        <p:nvSpPr>
          <p:cNvPr id="3" name="Content Placeholder 2">
            <a:extLst>
              <a:ext uri="{FF2B5EF4-FFF2-40B4-BE49-F238E27FC236}">
                <a16:creationId xmlns:a16="http://schemas.microsoft.com/office/drawing/2014/main" id="{28A8109C-DD0C-EB24-2BBB-3BB822E9B7DA}"/>
              </a:ext>
            </a:extLst>
          </p:cNvPr>
          <p:cNvSpPr>
            <a:spLocks noGrp="1"/>
          </p:cNvSpPr>
          <p:nvPr>
            <p:ph sz="quarter" idx="11"/>
          </p:nvPr>
        </p:nvSpPr>
        <p:spPr>
          <a:xfrm>
            <a:off x="4000500" y="1173957"/>
            <a:ext cx="8001000" cy="5075237"/>
          </a:xfrm>
        </p:spPr>
        <p:txBody>
          <a:bodyPr/>
          <a:lstStyle/>
          <a:p>
            <a:pPr marL="455613" indent="-336550"/>
            <a:r>
              <a:rPr lang="en-US" sz="2400">
                <a:latin typeface="Arial" panose="020B0604020202020204" pitchFamily="34" charset="0"/>
                <a:cs typeface="Arial" panose="020B0604020202020204" pitchFamily="34" charset="0"/>
              </a:rPr>
              <a:t>Introductions</a:t>
            </a:r>
          </a:p>
          <a:p>
            <a:pPr marL="455613" indent="-336550"/>
            <a:r>
              <a:rPr lang="en-US" sz="2400">
                <a:latin typeface="Arial" panose="020B0604020202020204" pitchFamily="34" charset="0"/>
                <a:cs typeface="Arial" panose="020B0604020202020204" pitchFamily="34" charset="0"/>
              </a:rPr>
              <a:t>Space Education</a:t>
            </a:r>
          </a:p>
          <a:p>
            <a:pPr marL="455613" indent="-336550"/>
            <a:r>
              <a:rPr lang="en-US" sz="2400">
                <a:latin typeface="Arial" panose="020B0604020202020204" pitchFamily="34" charset="0"/>
                <a:cs typeface="Arial" panose="020B0604020202020204" pitchFamily="34" charset="0"/>
              </a:rPr>
              <a:t>Extended Reality (XR) as a Teaching Tool</a:t>
            </a:r>
          </a:p>
          <a:p>
            <a:pPr marL="455613" indent="-336550"/>
            <a:r>
              <a:rPr lang="en-US" sz="2400">
                <a:latin typeface="Arial" panose="020B0604020202020204" pitchFamily="34" charset="0"/>
                <a:cs typeface="Arial" panose="020B0604020202020204" pitchFamily="34" charset="0"/>
              </a:rPr>
              <a:t>Teaching Space Domain Awareness Using XR</a:t>
            </a:r>
          </a:p>
          <a:p>
            <a:pPr marL="455613" indent="-336550"/>
            <a:r>
              <a:rPr lang="en-US" sz="2400">
                <a:latin typeface="Arial" panose="020B0604020202020204" pitchFamily="34" charset="0"/>
                <a:cs typeface="Arial" panose="020B0604020202020204" pitchFamily="34" charset="0"/>
              </a:rPr>
              <a:t>Enabling Exploration of Orbital Regimes in XR</a:t>
            </a:r>
          </a:p>
          <a:p>
            <a:pPr marL="455613" indent="-336550"/>
            <a:r>
              <a:rPr lang="en-US" sz="2400">
                <a:latin typeface="Arial" panose="020B0604020202020204" pitchFamily="34" charset="0"/>
                <a:cs typeface="Arial" panose="020B0604020202020204" pitchFamily="34" charset="0"/>
              </a:rPr>
              <a:t>Benefits of Using XR to Teach Satellite Constellations</a:t>
            </a:r>
          </a:p>
          <a:p>
            <a:pPr marL="455613" indent="-336550"/>
            <a:r>
              <a:rPr lang="en-US" sz="2400">
                <a:latin typeface="Arial" panose="020B0604020202020204" pitchFamily="34" charset="0"/>
                <a:cs typeface="Arial" panose="020B0604020202020204" pitchFamily="34" charset="0"/>
              </a:rPr>
              <a:t>Deciphering Orbital Mechanics Using XR</a:t>
            </a:r>
          </a:p>
          <a:p>
            <a:pPr marL="455613" indent="-336550"/>
            <a:r>
              <a:rPr lang="en-US" sz="2400">
                <a:latin typeface="Arial" panose="020B0604020202020204" pitchFamily="34" charset="0"/>
                <a:cs typeface="Arial" panose="020B0604020202020204" pitchFamily="34" charset="0"/>
              </a:rPr>
              <a:t>Making Classical Orbital Elements Intuitive with XR</a:t>
            </a:r>
          </a:p>
          <a:p>
            <a:pPr marL="455613" indent="-336550"/>
            <a:r>
              <a:rPr lang="en-US" sz="2400">
                <a:latin typeface="Arial" panose="020B0604020202020204" pitchFamily="34" charset="0"/>
                <a:cs typeface="Arial" panose="020B0604020202020204" pitchFamily="34" charset="0"/>
              </a:rPr>
              <a:t>Giving Feedback with XR Technology and </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Lessons Learned</a:t>
            </a:r>
          </a:p>
        </p:txBody>
      </p:sp>
      <p:pic>
        <p:nvPicPr>
          <p:cNvPr id="7" name="Picture 6">
            <a:extLst>
              <a:ext uri="{FF2B5EF4-FFF2-40B4-BE49-F238E27FC236}">
                <a16:creationId xmlns:a16="http://schemas.microsoft.com/office/drawing/2014/main" id="{3275D47B-AEEF-6DA5-4633-4550B2240B22}"/>
              </a:ext>
            </a:extLst>
          </p:cNvPr>
          <p:cNvPicPr>
            <a:picLocks noChangeAspect="1"/>
          </p:cNvPicPr>
          <p:nvPr/>
        </p:nvPicPr>
        <p:blipFill>
          <a:blip r:embed="rId3"/>
          <a:stretch>
            <a:fillRect/>
          </a:stretch>
        </p:blipFill>
        <p:spPr>
          <a:xfrm>
            <a:off x="355600" y="1069976"/>
            <a:ext cx="3522133" cy="5283200"/>
          </a:xfrm>
          <a:prstGeom prst="rect">
            <a:avLst/>
          </a:prstGeom>
        </p:spPr>
      </p:pic>
    </p:spTree>
    <p:extLst>
      <p:ext uri="{BB962C8B-B14F-4D97-AF65-F5344CB8AC3E}">
        <p14:creationId xmlns:p14="http://schemas.microsoft.com/office/powerpoint/2010/main" val="1345569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1810D-BD0F-A5F2-934A-3B439CA7D645}"/>
              </a:ext>
            </a:extLst>
          </p:cNvPr>
          <p:cNvSpPr>
            <a:spLocks noGrp="1"/>
          </p:cNvSpPr>
          <p:nvPr>
            <p:ph type="title"/>
          </p:nvPr>
        </p:nvSpPr>
        <p:spPr>
          <a:xfrm>
            <a:off x="0" y="0"/>
            <a:ext cx="12192000" cy="795130"/>
          </a:xfrm>
        </p:spPr>
        <p:txBody>
          <a:bodyPr>
            <a:normAutofit/>
          </a:bodyPr>
          <a:lstStyle/>
          <a:p>
            <a:r>
              <a:rPr lang="en-US" sz="3200"/>
              <a:t>Co-Authors</a:t>
            </a:r>
          </a:p>
        </p:txBody>
      </p:sp>
      <p:pic>
        <p:nvPicPr>
          <p:cNvPr id="7" name="Picture 6" descr="A person in a blue shirt&#10;&#10;Description automatically generated with medium confidence">
            <a:extLst>
              <a:ext uri="{FF2B5EF4-FFF2-40B4-BE49-F238E27FC236}">
                <a16:creationId xmlns:a16="http://schemas.microsoft.com/office/drawing/2014/main" id="{D9CC0AE0-1AFE-8F84-4A8E-0C5BFF1C524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61259" y="1192609"/>
            <a:ext cx="2011680" cy="2011680"/>
          </a:xfrm>
          <a:prstGeom prst="ellipse">
            <a:avLst/>
          </a:prstGeom>
          <a:ln w="63500" cap="rnd">
            <a:solidFill>
              <a:schemeClr val="bg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Picture 7">
            <a:extLst>
              <a:ext uri="{FF2B5EF4-FFF2-40B4-BE49-F238E27FC236}">
                <a16:creationId xmlns:a16="http://schemas.microsoft.com/office/drawing/2014/main" id="{C333693E-B2A0-21E4-080D-FF31C841753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106800" y="2744747"/>
            <a:ext cx="2011680" cy="2011680"/>
          </a:xfrm>
          <a:prstGeom prst="ellipse">
            <a:avLst/>
          </a:prstGeom>
          <a:ln w="63500" cap="rnd">
            <a:solidFill>
              <a:schemeClr val="bg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5" name="Picture 14">
            <a:extLst>
              <a:ext uri="{FF2B5EF4-FFF2-40B4-BE49-F238E27FC236}">
                <a16:creationId xmlns:a16="http://schemas.microsoft.com/office/drawing/2014/main" id="{A94B7ECD-59A0-1D03-EBE0-2BF63D505B6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6968079" y="1063999"/>
            <a:ext cx="2011680" cy="2011680"/>
          </a:xfrm>
          <a:prstGeom prst="ellipse">
            <a:avLst/>
          </a:prstGeom>
          <a:ln w="63500" cap="rnd">
            <a:solidFill>
              <a:schemeClr val="bg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Title 1">
            <a:extLst>
              <a:ext uri="{FF2B5EF4-FFF2-40B4-BE49-F238E27FC236}">
                <a16:creationId xmlns:a16="http://schemas.microsoft.com/office/drawing/2014/main" id="{196E2957-FDF9-DD05-A5C3-44394FB0A973}"/>
              </a:ext>
            </a:extLst>
          </p:cNvPr>
          <p:cNvSpPr txBox="1">
            <a:spLocks/>
          </p:cNvSpPr>
          <p:nvPr/>
        </p:nvSpPr>
        <p:spPr>
          <a:xfrm>
            <a:off x="2135298" y="1399545"/>
            <a:ext cx="3725502" cy="1192456"/>
          </a:xfrm>
          <a:prstGeom prst="roundRect">
            <a:avLst/>
          </a:prstGeom>
          <a:solidFill>
            <a:srgbClr val="297DE3">
              <a:alpha val="74596"/>
            </a:srgbClr>
          </a:solidFill>
        </p:spPr>
        <p:txBody>
          <a:bodyPr vert="horz" lIns="0" tIns="45720" rIns="45720" bIns="45720" numCol="1" rtlCol="0" anchor="t" anchorCtr="0">
            <a:noAutofit/>
          </a:bodyPr>
          <a:lstStyle>
            <a:lvl1pPr algn="ctr" defTabSz="685800" rtl="0" eaLnBrk="1" latinLnBrk="0" hangingPunct="1">
              <a:spcBef>
                <a:spcPct val="0"/>
              </a:spcBef>
              <a:buNone/>
              <a:defRPr lang="en-US" sz="4000" b="1" kern="1200" dirty="0">
                <a:solidFill>
                  <a:schemeClr val="tx2"/>
                </a:solidFill>
                <a:latin typeface="+mj-lt"/>
                <a:ea typeface="+mj-ea"/>
                <a:cs typeface="+mj-cs"/>
              </a:defRPr>
            </a:lvl1pPr>
          </a:lstStyle>
          <a:p>
            <a:pPr marL="112712" algn="l" fontAlgn="auto">
              <a:spcBef>
                <a:spcPts val="0"/>
              </a:spcBef>
              <a:spcAft>
                <a:spcPts val="0"/>
              </a:spcAft>
            </a:pPr>
            <a:r>
              <a:rPr lang="en-US" sz="1800">
                <a:solidFill>
                  <a:schemeClr val="bg1"/>
                </a:solidFill>
                <a:latin typeface="+mn-lt"/>
                <a:ea typeface="Cabin"/>
                <a:cs typeface="Cabin"/>
                <a:sym typeface="Cabin"/>
              </a:rPr>
              <a:t>Daniel Stouch, PMP, PMI-ACP</a:t>
            </a:r>
          </a:p>
          <a:p>
            <a:pPr marL="112712" algn="l" fontAlgn="auto">
              <a:spcBef>
                <a:spcPts val="0"/>
              </a:spcBef>
              <a:spcAft>
                <a:spcPts val="0"/>
              </a:spcAft>
            </a:pPr>
            <a:r>
              <a:rPr lang="en-US" sz="1600" b="0" i="1">
                <a:solidFill>
                  <a:schemeClr val="bg1"/>
                </a:solidFill>
                <a:latin typeface="+mn-lt"/>
                <a:ea typeface="Cabin"/>
                <a:cs typeface="Cabin"/>
                <a:sym typeface="Cabin"/>
              </a:rPr>
              <a:t>Director, Space &amp; Airborne Systems</a:t>
            </a:r>
          </a:p>
          <a:p>
            <a:pPr marL="112712" algn="l" fontAlgn="auto">
              <a:spcBef>
                <a:spcPts val="0"/>
              </a:spcBef>
              <a:spcAft>
                <a:spcPts val="0"/>
              </a:spcAft>
            </a:pPr>
            <a:r>
              <a:rPr lang="en-US" sz="1600" b="0" i="1">
                <a:solidFill>
                  <a:schemeClr val="bg1"/>
                </a:solidFill>
                <a:latin typeface="+mn-lt"/>
                <a:ea typeface="Cabin"/>
                <a:cs typeface="Cabin"/>
                <a:sym typeface="Cabin"/>
              </a:rPr>
              <a:t>Sensing, Perception, &amp; </a:t>
            </a:r>
            <a:br>
              <a:rPr lang="en-US" sz="1600" b="0" i="1">
                <a:solidFill>
                  <a:schemeClr val="bg1"/>
                </a:solidFill>
                <a:latin typeface="+mn-lt"/>
                <a:ea typeface="Cabin"/>
                <a:cs typeface="Cabin"/>
                <a:sym typeface="Cabin"/>
              </a:rPr>
            </a:br>
            <a:r>
              <a:rPr lang="en-US" sz="1600" b="0" i="1">
                <a:solidFill>
                  <a:schemeClr val="bg1"/>
                </a:solidFill>
                <a:latin typeface="+mn-lt"/>
                <a:ea typeface="Cabin"/>
                <a:cs typeface="Cabin"/>
                <a:sym typeface="Cabin"/>
              </a:rPr>
              <a:t>Applied Robotics Division</a:t>
            </a:r>
          </a:p>
        </p:txBody>
      </p:sp>
      <p:sp>
        <p:nvSpPr>
          <p:cNvPr id="5" name="Title 1">
            <a:extLst>
              <a:ext uri="{FF2B5EF4-FFF2-40B4-BE49-F238E27FC236}">
                <a16:creationId xmlns:a16="http://schemas.microsoft.com/office/drawing/2014/main" id="{DC5AB93E-6059-7147-3F64-B378EB7E9BEF}"/>
              </a:ext>
            </a:extLst>
          </p:cNvPr>
          <p:cNvSpPr txBox="1">
            <a:spLocks/>
          </p:cNvSpPr>
          <p:nvPr/>
        </p:nvSpPr>
        <p:spPr>
          <a:xfrm>
            <a:off x="4796349" y="3227694"/>
            <a:ext cx="2883541" cy="904800"/>
          </a:xfrm>
          <a:prstGeom prst="roundRect">
            <a:avLst/>
          </a:prstGeom>
          <a:solidFill>
            <a:srgbClr val="297DE3">
              <a:alpha val="74596"/>
            </a:srgbClr>
          </a:solidFill>
        </p:spPr>
        <p:txBody>
          <a:bodyPr vert="horz" lIns="0" tIns="45720" rIns="45720" bIns="45720" numCol="1" rtlCol="0" anchor="t" anchorCtr="0">
            <a:noAutofit/>
          </a:bodyPr>
          <a:lstStyle>
            <a:lvl1pPr algn="ctr" defTabSz="685800" rtl="0" eaLnBrk="1" latinLnBrk="0" hangingPunct="1">
              <a:spcBef>
                <a:spcPct val="0"/>
              </a:spcBef>
              <a:buNone/>
              <a:defRPr lang="en-US" sz="4000" b="1" kern="1200" dirty="0">
                <a:solidFill>
                  <a:schemeClr val="tx2"/>
                </a:solidFill>
                <a:latin typeface="+mj-lt"/>
                <a:ea typeface="+mj-ea"/>
                <a:cs typeface="+mj-cs"/>
              </a:defRPr>
            </a:lvl1pPr>
          </a:lstStyle>
          <a:p>
            <a:pPr marL="112712" algn="l" fontAlgn="auto">
              <a:spcBef>
                <a:spcPts val="0"/>
              </a:spcBef>
              <a:spcAft>
                <a:spcPts val="0"/>
              </a:spcAft>
            </a:pPr>
            <a:r>
              <a:rPr lang="en-US" sz="1800">
                <a:solidFill>
                  <a:schemeClr val="bg1"/>
                </a:solidFill>
                <a:latin typeface="+mn-lt"/>
                <a:ea typeface="Cabin"/>
                <a:cs typeface="Cabin"/>
                <a:sym typeface="Cabin"/>
              </a:rPr>
              <a:t>Robert Hyland</a:t>
            </a:r>
          </a:p>
          <a:p>
            <a:pPr marL="112712" algn="l" fontAlgn="auto">
              <a:spcBef>
                <a:spcPts val="0"/>
              </a:spcBef>
              <a:spcAft>
                <a:spcPts val="0"/>
              </a:spcAft>
            </a:pPr>
            <a:r>
              <a:rPr lang="en-US" sz="1600" b="0" i="1">
                <a:solidFill>
                  <a:schemeClr val="bg1"/>
                </a:solidFill>
                <a:latin typeface="+mn-lt"/>
                <a:ea typeface="Cabin"/>
                <a:cs typeface="Cabin"/>
                <a:sym typeface="Cabin"/>
              </a:rPr>
              <a:t>Director, Program Transition</a:t>
            </a:r>
          </a:p>
          <a:p>
            <a:pPr marL="112712" algn="l" fontAlgn="auto">
              <a:spcBef>
                <a:spcPts val="0"/>
              </a:spcBef>
              <a:spcAft>
                <a:spcPts val="0"/>
              </a:spcAft>
            </a:pPr>
            <a:r>
              <a:rPr lang="en-US" sz="1600" b="0" i="1">
                <a:solidFill>
                  <a:schemeClr val="bg1"/>
                </a:solidFill>
                <a:latin typeface="+mn-lt"/>
                <a:ea typeface="Cabin"/>
                <a:cs typeface="Cabin"/>
                <a:sym typeface="Cabin"/>
              </a:rPr>
              <a:t>Human-Centered AI Division</a:t>
            </a:r>
          </a:p>
        </p:txBody>
      </p:sp>
      <p:sp>
        <p:nvSpPr>
          <p:cNvPr id="16" name="Title 1">
            <a:extLst>
              <a:ext uri="{FF2B5EF4-FFF2-40B4-BE49-F238E27FC236}">
                <a16:creationId xmlns:a16="http://schemas.microsoft.com/office/drawing/2014/main" id="{F5BF45D3-0D78-D6FA-D83E-709B595BEB11}"/>
              </a:ext>
            </a:extLst>
          </p:cNvPr>
          <p:cNvSpPr txBox="1">
            <a:spLocks/>
          </p:cNvSpPr>
          <p:nvPr/>
        </p:nvSpPr>
        <p:spPr>
          <a:xfrm>
            <a:off x="8890582" y="1576800"/>
            <a:ext cx="2579019" cy="900000"/>
          </a:xfrm>
          <a:prstGeom prst="roundRect">
            <a:avLst/>
          </a:prstGeom>
          <a:solidFill>
            <a:srgbClr val="297DE3">
              <a:alpha val="74596"/>
            </a:srgbClr>
          </a:solidFill>
        </p:spPr>
        <p:txBody>
          <a:bodyPr vert="horz" lIns="0" tIns="45720" rIns="45720" bIns="45720" numCol="1" rtlCol="0" anchor="t" anchorCtr="0">
            <a:noAutofit/>
          </a:bodyPr>
          <a:lstStyle>
            <a:lvl1pPr algn="ctr" defTabSz="685800" rtl="0" eaLnBrk="1" latinLnBrk="0" hangingPunct="1">
              <a:spcBef>
                <a:spcPct val="0"/>
              </a:spcBef>
              <a:buNone/>
              <a:defRPr lang="en-US" sz="4000" b="1" kern="1200" dirty="0">
                <a:solidFill>
                  <a:schemeClr val="tx2"/>
                </a:solidFill>
                <a:latin typeface="+mj-lt"/>
                <a:ea typeface="+mj-ea"/>
                <a:cs typeface="+mj-cs"/>
              </a:defRPr>
            </a:lvl1pPr>
          </a:lstStyle>
          <a:p>
            <a:pPr marL="112712" algn="l" fontAlgn="auto">
              <a:spcBef>
                <a:spcPts val="0"/>
              </a:spcBef>
              <a:spcAft>
                <a:spcPts val="0"/>
              </a:spcAft>
            </a:pPr>
            <a:r>
              <a:rPr lang="en-US" sz="1800">
                <a:solidFill>
                  <a:schemeClr val="bg1"/>
                </a:solidFill>
                <a:latin typeface="+mn-lt"/>
                <a:ea typeface="Cabin"/>
                <a:cs typeface="Cabin"/>
                <a:sym typeface="Cabin"/>
              </a:rPr>
              <a:t>Susan Latiff, PhD</a:t>
            </a:r>
          </a:p>
          <a:p>
            <a:pPr marL="112712" algn="l" fontAlgn="auto">
              <a:spcBef>
                <a:spcPts val="0"/>
              </a:spcBef>
              <a:spcAft>
                <a:spcPts val="0"/>
              </a:spcAft>
            </a:pPr>
            <a:r>
              <a:rPr lang="en-US" sz="1600" b="0" i="1">
                <a:solidFill>
                  <a:schemeClr val="bg1"/>
                </a:solidFill>
                <a:latin typeface="+mn-lt"/>
                <a:ea typeface="Cabin"/>
                <a:cs typeface="Cabin"/>
                <a:sym typeface="Cabin"/>
              </a:rPr>
              <a:t>User Experience Scientist</a:t>
            </a:r>
          </a:p>
          <a:p>
            <a:pPr marL="112712" algn="l" fontAlgn="auto">
              <a:spcBef>
                <a:spcPts val="0"/>
              </a:spcBef>
              <a:spcAft>
                <a:spcPts val="0"/>
              </a:spcAft>
            </a:pPr>
            <a:r>
              <a:rPr lang="fr-FR" sz="1600" b="0" i="1">
                <a:solidFill>
                  <a:schemeClr val="bg1"/>
                </a:solidFill>
                <a:latin typeface="+mn-lt"/>
                <a:ea typeface="Cabin"/>
                <a:cs typeface="Cabin"/>
                <a:sym typeface="Cabin"/>
              </a:rPr>
              <a:t>UX Innovation Division</a:t>
            </a:r>
          </a:p>
        </p:txBody>
      </p:sp>
      <p:pic>
        <p:nvPicPr>
          <p:cNvPr id="4" name="Picture 3">
            <a:extLst>
              <a:ext uri="{FF2B5EF4-FFF2-40B4-BE49-F238E27FC236}">
                <a16:creationId xmlns:a16="http://schemas.microsoft.com/office/drawing/2014/main" id="{D33528E4-3C3B-CF6D-0929-1D48BEC398EE}"/>
              </a:ext>
            </a:extLst>
          </p:cNvPr>
          <p:cNvPicPr>
            <a:picLocks noChangeAspect="1"/>
          </p:cNvPicPr>
          <p:nvPr/>
        </p:nvPicPr>
        <p:blipFill>
          <a:blip r:embed="rId6">
            <a:extLst>
              <a:ext uri="{28A0092B-C50C-407E-A947-70E740481C1C}">
                <a14:useLocalDpi xmlns:a14="http://schemas.microsoft.com/office/drawing/2010/main" val="0"/>
              </a:ext>
            </a:extLst>
          </a:blip>
          <a:srcRect l="2406" r="2406"/>
          <a:stretch/>
        </p:blipFill>
        <p:spPr>
          <a:xfrm>
            <a:off x="261259" y="3940718"/>
            <a:ext cx="2011680" cy="2113388"/>
          </a:xfrm>
          <a:prstGeom prst="ellipse">
            <a:avLst/>
          </a:prstGeom>
          <a:ln w="63500" cap="rnd">
            <a:solidFill>
              <a:schemeClr val="bg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8">
            <a:extLst>
              <a:ext uri="{FF2B5EF4-FFF2-40B4-BE49-F238E27FC236}">
                <a16:creationId xmlns:a16="http://schemas.microsoft.com/office/drawing/2014/main" id="{3A942433-7D44-DBF3-BFE9-439385C2251C}"/>
              </a:ext>
            </a:extLst>
          </p:cNvPr>
          <p:cNvPicPr>
            <a:picLocks/>
          </p:cNvPicPr>
          <p:nvPr/>
        </p:nvPicPr>
        <p:blipFill>
          <a:blip r:embed="rId7" cstate="print">
            <a:extLst>
              <a:ext uri="{28A0092B-C50C-407E-A947-70E740481C1C}">
                <a14:useLocalDpi xmlns:a14="http://schemas.microsoft.com/office/drawing/2010/main" val="0"/>
              </a:ext>
            </a:extLst>
          </a:blip>
          <a:srcRect/>
          <a:stretch/>
        </p:blipFill>
        <p:spPr>
          <a:xfrm>
            <a:off x="7307339" y="4093647"/>
            <a:ext cx="2011680" cy="2011680"/>
          </a:xfrm>
          <a:prstGeom prst="ellipse">
            <a:avLst/>
          </a:prstGeom>
          <a:ln w="63500" cap="rnd">
            <a:solidFill>
              <a:schemeClr val="bg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0" name="Title 1">
            <a:extLst>
              <a:ext uri="{FF2B5EF4-FFF2-40B4-BE49-F238E27FC236}">
                <a16:creationId xmlns:a16="http://schemas.microsoft.com/office/drawing/2014/main" id="{DDCFF696-D700-9731-C9A9-DFF83251B5BB}"/>
              </a:ext>
            </a:extLst>
          </p:cNvPr>
          <p:cNvSpPr txBox="1">
            <a:spLocks/>
          </p:cNvSpPr>
          <p:nvPr/>
        </p:nvSpPr>
        <p:spPr>
          <a:xfrm>
            <a:off x="2090464" y="4909174"/>
            <a:ext cx="2705885" cy="901226"/>
          </a:xfrm>
          <a:prstGeom prst="roundRect">
            <a:avLst/>
          </a:prstGeom>
          <a:solidFill>
            <a:srgbClr val="297DE3">
              <a:alpha val="74596"/>
            </a:srgbClr>
          </a:solidFill>
        </p:spPr>
        <p:txBody>
          <a:bodyPr vert="horz" lIns="0" tIns="45720" rIns="45720" bIns="45720" numCol="1" rtlCol="0" anchor="t" anchorCtr="0">
            <a:noAutofit/>
          </a:bodyPr>
          <a:lstStyle>
            <a:lvl1pPr algn="ctr" defTabSz="685800" rtl="0" eaLnBrk="1" latinLnBrk="0" hangingPunct="1">
              <a:spcBef>
                <a:spcPct val="0"/>
              </a:spcBef>
              <a:buNone/>
              <a:defRPr lang="en-US" sz="4000" b="1" kern="1200" dirty="0">
                <a:solidFill>
                  <a:schemeClr val="tx2"/>
                </a:solidFill>
                <a:latin typeface="+mj-lt"/>
                <a:ea typeface="+mj-ea"/>
                <a:cs typeface="+mj-cs"/>
              </a:defRPr>
            </a:lvl1pPr>
          </a:lstStyle>
          <a:p>
            <a:pPr marL="112712" algn="l" fontAlgn="auto">
              <a:spcBef>
                <a:spcPts val="0"/>
              </a:spcBef>
              <a:spcAft>
                <a:spcPts val="0"/>
              </a:spcAft>
            </a:pPr>
            <a:r>
              <a:rPr lang="en-US" sz="1800">
                <a:solidFill>
                  <a:schemeClr val="bg1"/>
                </a:solidFill>
                <a:latin typeface="+mn-lt"/>
                <a:ea typeface="Cabin"/>
                <a:cs typeface="Cabin"/>
                <a:sym typeface="Cabin"/>
              </a:rPr>
              <a:t>Dan Duggan</a:t>
            </a:r>
          </a:p>
          <a:p>
            <a:pPr marL="112712" algn="l" fontAlgn="auto">
              <a:spcBef>
                <a:spcPts val="0"/>
              </a:spcBef>
              <a:spcAft>
                <a:spcPts val="0"/>
              </a:spcAft>
            </a:pPr>
            <a:r>
              <a:rPr lang="en-US" sz="1600" b="0" i="1">
                <a:solidFill>
                  <a:schemeClr val="bg1"/>
                </a:solidFill>
                <a:latin typeface="+mn-lt"/>
                <a:ea typeface="Cabin"/>
                <a:cs typeface="Cabin"/>
                <a:sym typeface="Cabin"/>
              </a:rPr>
              <a:t>Senior Software Engineer</a:t>
            </a:r>
          </a:p>
          <a:p>
            <a:pPr marL="112712" algn="l" fontAlgn="auto">
              <a:spcBef>
                <a:spcPts val="0"/>
              </a:spcBef>
              <a:spcAft>
                <a:spcPts val="0"/>
              </a:spcAft>
            </a:pPr>
            <a:r>
              <a:rPr lang="en-US" sz="1600" b="0" i="1">
                <a:solidFill>
                  <a:schemeClr val="bg1"/>
                </a:solidFill>
                <a:latin typeface="+mn-lt"/>
                <a:ea typeface="Cabin"/>
                <a:cs typeface="Cabin"/>
                <a:sym typeface="Cabin"/>
              </a:rPr>
              <a:t>UX Innovation Division</a:t>
            </a:r>
          </a:p>
        </p:txBody>
      </p:sp>
      <p:sp>
        <p:nvSpPr>
          <p:cNvPr id="11" name="Title 1">
            <a:extLst>
              <a:ext uri="{FF2B5EF4-FFF2-40B4-BE49-F238E27FC236}">
                <a16:creationId xmlns:a16="http://schemas.microsoft.com/office/drawing/2014/main" id="{425D2C05-CC3B-9F56-07DE-99C0142746B2}"/>
              </a:ext>
            </a:extLst>
          </p:cNvPr>
          <p:cNvSpPr txBox="1">
            <a:spLocks/>
          </p:cNvSpPr>
          <p:nvPr/>
        </p:nvSpPr>
        <p:spPr>
          <a:xfrm>
            <a:off x="9018321" y="4441174"/>
            <a:ext cx="2811688" cy="900000"/>
          </a:xfrm>
          <a:prstGeom prst="roundRect">
            <a:avLst/>
          </a:prstGeom>
          <a:solidFill>
            <a:srgbClr val="297DE3">
              <a:alpha val="74596"/>
            </a:srgbClr>
          </a:solidFill>
        </p:spPr>
        <p:txBody>
          <a:bodyPr vert="horz" lIns="0" tIns="45720" rIns="45720" bIns="45720" numCol="1" rtlCol="0" anchor="t" anchorCtr="0">
            <a:noAutofit/>
          </a:bodyPr>
          <a:lstStyle>
            <a:lvl1pPr algn="ctr" defTabSz="685800" rtl="0" eaLnBrk="1" latinLnBrk="0" hangingPunct="1">
              <a:spcBef>
                <a:spcPct val="0"/>
              </a:spcBef>
              <a:buNone/>
              <a:defRPr lang="en-US" sz="4000" b="1" kern="1200" dirty="0">
                <a:solidFill>
                  <a:schemeClr val="tx2"/>
                </a:solidFill>
                <a:latin typeface="+mj-lt"/>
                <a:ea typeface="+mj-ea"/>
                <a:cs typeface="+mj-cs"/>
              </a:defRPr>
            </a:lvl1pPr>
          </a:lstStyle>
          <a:p>
            <a:pPr marL="112712" algn="l" fontAlgn="auto">
              <a:spcBef>
                <a:spcPts val="0"/>
              </a:spcBef>
              <a:spcAft>
                <a:spcPts val="0"/>
              </a:spcAft>
            </a:pPr>
            <a:r>
              <a:rPr lang="en-US" sz="1800">
                <a:solidFill>
                  <a:schemeClr val="bg1"/>
                </a:solidFill>
                <a:latin typeface="+mn-lt"/>
                <a:ea typeface="Cabin"/>
                <a:cs typeface="Cabin"/>
                <a:sym typeface="Cabin"/>
              </a:rPr>
              <a:t>Pat Hosman</a:t>
            </a:r>
          </a:p>
          <a:p>
            <a:pPr marL="112712" algn="l" fontAlgn="auto">
              <a:spcBef>
                <a:spcPts val="0"/>
              </a:spcBef>
              <a:spcAft>
                <a:spcPts val="0"/>
              </a:spcAft>
            </a:pPr>
            <a:r>
              <a:rPr lang="en-US" sz="1600" b="0" i="1">
                <a:solidFill>
                  <a:schemeClr val="bg1"/>
                </a:solidFill>
                <a:latin typeface="+mn-lt"/>
                <a:ea typeface="Cabin"/>
                <a:cs typeface="Cabin"/>
                <a:sym typeface="Cabin"/>
              </a:rPr>
              <a:t>Software Engineer</a:t>
            </a:r>
          </a:p>
          <a:p>
            <a:pPr marL="112712" algn="l" fontAlgn="auto">
              <a:spcBef>
                <a:spcPts val="0"/>
              </a:spcBef>
              <a:spcAft>
                <a:spcPts val="0"/>
              </a:spcAft>
            </a:pPr>
            <a:r>
              <a:rPr lang="en-US" sz="1600" b="0" i="1">
                <a:solidFill>
                  <a:schemeClr val="bg1"/>
                </a:solidFill>
                <a:latin typeface="+mn-lt"/>
                <a:ea typeface="Cabin"/>
                <a:cs typeface="Cabin"/>
                <a:sym typeface="Cabin"/>
              </a:rPr>
              <a:t>Human-Centered AI Division</a:t>
            </a:r>
          </a:p>
        </p:txBody>
      </p:sp>
    </p:spTree>
    <p:extLst>
      <p:ext uri="{BB962C8B-B14F-4D97-AF65-F5344CB8AC3E}">
        <p14:creationId xmlns:p14="http://schemas.microsoft.com/office/powerpoint/2010/main" val="1232175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636" y="0"/>
            <a:ext cx="9610725" cy="795130"/>
          </a:xfrm>
        </p:spPr>
        <p:txBody>
          <a:bodyPr/>
          <a:lstStyle/>
          <a:p>
            <a:pPr algn="l"/>
            <a:r>
              <a:rPr lang="en-US"/>
              <a:t>Learning Objectives</a:t>
            </a:r>
          </a:p>
        </p:txBody>
      </p:sp>
      <p:sp>
        <p:nvSpPr>
          <p:cNvPr id="4" name="Content Placeholder 3"/>
          <p:cNvSpPr>
            <a:spLocks noGrp="1"/>
          </p:cNvSpPr>
          <p:nvPr>
            <p:ph sz="quarter" idx="11"/>
          </p:nvPr>
        </p:nvSpPr>
        <p:spPr>
          <a:xfrm>
            <a:off x="183950" y="979001"/>
            <a:ext cx="6772451" cy="5524414"/>
          </a:xfrm>
        </p:spPr>
        <p:txBody>
          <a:bodyPr/>
          <a:lstStyle/>
          <a:p>
            <a:pPr>
              <a:spcBef>
                <a:spcPts val="600"/>
              </a:spcBef>
              <a:spcAft>
                <a:spcPts val="800"/>
              </a:spcAft>
            </a:pPr>
            <a:r>
              <a:rPr lang="en-US" sz="2400">
                <a:latin typeface="Arial" panose="020B0604020202020204" pitchFamily="34" charset="0"/>
                <a:cs typeface="Arial" panose="020B0604020202020204" pitchFamily="34" charset="0"/>
              </a:rPr>
              <a:t>Describe the current state of the art in </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space education</a:t>
            </a:r>
          </a:p>
          <a:p>
            <a:pPr>
              <a:spcBef>
                <a:spcPts val="600"/>
              </a:spcBef>
              <a:spcAft>
                <a:spcPts val="800"/>
              </a:spcAft>
            </a:pPr>
            <a:r>
              <a:rPr lang="en-US" sz="2400">
                <a:latin typeface="Arial" panose="020B0604020202020204" pitchFamily="34" charset="0"/>
                <a:cs typeface="Arial" panose="020B0604020202020204" pitchFamily="34" charset="0"/>
              </a:rPr>
              <a:t>Identify how XR can help students comprehend and master the space domain</a:t>
            </a:r>
          </a:p>
          <a:p>
            <a:pPr>
              <a:spcBef>
                <a:spcPts val="600"/>
              </a:spcBef>
              <a:spcAft>
                <a:spcPts val="800"/>
              </a:spcAft>
            </a:pPr>
            <a:r>
              <a:rPr lang="en-US" sz="2400">
                <a:latin typeface="Arial" panose="020B0604020202020204" pitchFamily="34" charset="0"/>
                <a:cs typeface="Arial" panose="020B0604020202020204" pitchFamily="34" charset="0"/>
              </a:rPr>
              <a:t>Explain how to teach about space domain awareness (SDA) as an operational art</a:t>
            </a:r>
          </a:p>
          <a:p>
            <a:pPr>
              <a:spcBef>
                <a:spcPts val="600"/>
              </a:spcBef>
              <a:spcAft>
                <a:spcPts val="800"/>
              </a:spcAft>
            </a:pPr>
            <a:r>
              <a:rPr lang="en-US" sz="2400">
                <a:latin typeface="Arial" panose="020B0604020202020204" pitchFamily="34" charset="0"/>
                <a:cs typeface="Arial" panose="020B0604020202020204" pitchFamily="34" charset="0"/>
              </a:rPr>
              <a:t>Demonstrate how to teach students about orbital regimes, satellite constellations, orbital mechanics, classical orbital elements, reference frames, space threats, satellite communications, and cislunar Lagrange points </a:t>
            </a:r>
          </a:p>
        </p:txBody>
      </p:sp>
      <p:pic>
        <p:nvPicPr>
          <p:cNvPr id="3" name="Picture 2" descr="A person playing a music instrument&#10;&#10;Description automatically generated with low confidence">
            <a:extLst>
              <a:ext uri="{FF2B5EF4-FFF2-40B4-BE49-F238E27FC236}">
                <a16:creationId xmlns:a16="http://schemas.microsoft.com/office/drawing/2014/main" id="{146A8F55-77E7-3456-8F43-D9FD81F21BB3}"/>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7080226" y="1069848"/>
            <a:ext cx="4837454" cy="5217124"/>
          </a:xfrm>
          <a:prstGeom prst="rect">
            <a:avLst/>
          </a:prstGeom>
          <a:solidFill>
            <a:srgbClr val="FFFFFF">
              <a:shade val="85000"/>
            </a:srgbClr>
          </a:solidFill>
          <a:ln w="88900" cap="sq">
            <a:noFill/>
            <a:miter lim="800000"/>
          </a:ln>
          <a:effectLst>
            <a:outerShdw blurRad="55000" dist="18000" dir="5400000" algn="tl" rotWithShape="0">
              <a:srgbClr val="000000">
                <a:alpha val="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858905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9F071EF4-720F-9548-C48C-3BEE453CC6C0}"/>
              </a:ext>
            </a:extLst>
          </p:cNvPr>
          <p:cNvSpPr txBox="1">
            <a:spLocks/>
          </p:cNvSpPr>
          <p:nvPr/>
        </p:nvSpPr>
        <p:spPr bwMode="auto">
          <a:xfrm>
            <a:off x="251531" y="960024"/>
            <a:ext cx="11275853" cy="507523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tx1"/>
              </a:buClr>
              <a:buSzPct val="50000"/>
              <a:buFont typeface="Wingdings" charset="2"/>
              <a:buChar char="v"/>
              <a:defRPr sz="2000">
                <a:solidFill>
                  <a:schemeClr val="tx1"/>
                </a:solidFill>
                <a:latin typeface="Arial Narrow" charset="0"/>
                <a:ea typeface="Arial Narrow" charset="0"/>
                <a:cs typeface="Arial Narrow" charset="0"/>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r>
              <a:rPr lang="en-US" sz="2400" kern="0">
                <a:latin typeface="Arial" panose="020B0604020202020204" pitchFamily="34" charset="0"/>
                <a:cs typeface="Arial" panose="020B0604020202020204" pitchFamily="34" charset="0"/>
              </a:rPr>
              <a:t>Space is exciting and </a:t>
            </a:r>
            <a:r>
              <a:rPr lang="en-US" sz="2400" b="1" u="sng" kern="0">
                <a:latin typeface="Arial" panose="020B0604020202020204" pitchFamily="34" charset="0"/>
                <a:cs typeface="Arial" panose="020B0604020202020204" pitchFamily="34" charset="0"/>
              </a:rPr>
              <a:t>critical</a:t>
            </a:r>
            <a:r>
              <a:rPr lang="en-US" sz="2400" kern="0">
                <a:latin typeface="Arial" panose="020B0604020202020204" pitchFamily="34" charset="0"/>
                <a:cs typeface="Arial" panose="020B0604020202020204" pitchFamily="34" charset="0"/>
              </a:rPr>
              <a:t> to our way of life; however, many students struggle to understand it and many teachers seek better tools to help explain it</a:t>
            </a:r>
          </a:p>
          <a:p>
            <a:r>
              <a:rPr lang="en-US" sz="2400" kern="0">
                <a:latin typeface="Arial" panose="020B0604020202020204" pitchFamily="34" charset="0"/>
                <a:cs typeface="Arial" panose="020B0604020202020204" pitchFamily="34" charset="0"/>
              </a:rPr>
              <a:t>Understanding the space domain and the relationship of objects within it presents these challenges:</a:t>
            </a:r>
          </a:p>
          <a:p>
            <a:pPr lvl="1"/>
            <a:r>
              <a:rPr lang="en-US" kern="0">
                <a:latin typeface="Arial" panose="020B0604020202020204" pitchFamily="34" charset="0"/>
                <a:cs typeface="Arial" panose="020B0604020202020204" pitchFamily="34" charset="0"/>
              </a:rPr>
              <a:t>Limited sensory perception </a:t>
            </a:r>
            <a:br>
              <a:rPr lang="en-US" kern="0">
                <a:latin typeface="Arial" panose="020B0604020202020204" pitchFamily="34" charset="0"/>
                <a:cs typeface="Arial" panose="020B0604020202020204" pitchFamily="34" charset="0"/>
              </a:rPr>
            </a:br>
            <a:r>
              <a:rPr lang="en-US" kern="0">
                <a:latin typeface="Arial" panose="020B0604020202020204" pitchFamily="34" charset="0"/>
                <a:cs typeface="Arial" panose="020B0604020202020204" pitchFamily="34" charset="0"/>
              </a:rPr>
              <a:t>and observation</a:t>
            </a:r>
          </a:p>
          <a:p>
            <a:pPr lvl="1"/>
            <a:r>
              <a:rPr lang="en-US" kern="0">
                <a:latin typeface="Arial" panose="020B0604020202020204" pitchFamily="34" charset="0"/>
                <a:cs typeface="Arial" panose="020B0604020202020204" pitchFamily="34" charset="0"/>
              </a:rPr>
              <a:t>Complex physics</a:t>
            </a:r>
          </a:p>
          <a:p>
            <a:pPr lvl="1"/>
            <a:r>
              <a:rPr lang="en-US" kern="0">
                <a:latin typeface="Arial" panose="020B0604020202020204" pitchFamily="34" charset="0"/>
                <a:cs typeface="Arial" panose="020B0604020202020204" pitchFamily="34" charset="0"/>
              </a:rPr>
              <a:t>Vast scales and distances</a:t>
            </a:r>
          </a:p>
          <a:p>
            <a:pPr lvl="1"/>
            <a:r>
              <a:rPr lang="en-US" kern="0">
                <a:latin typeface="Arial" panose="020B0604020202020204" pitchFamily="34" charset="0"/>
                <a:cs typeface="Arial" panose="020B0604020202020204" pitchFamily="34" charset="0"/>
              </a:rPr>
              <a:t>Multiple frames of reference</a:t>
            </a:r>
          </a:p>
          <a:p>
            <a:pPr lvl="1"/>
            <a:r>
              <a:rPr lang="en-US" kern="0">
                <a:latin typeface="Arial" panose="020B0604020202020204" pitchFamily="34" charset="0"/>
                <a:cs typeface="Arial" panose="020B0604020202020204" pitchFamily="34" charset="0"/>
              </a:rPr>
              <a:t>Nonintuitive concepts</a:t>
            </a:r>
          </a:p>
          <a:p>
            <a:pPr lvl="1"/>
            <a:r>
              <a:rPr lang="en-US" kern="0">
                <a:latin typeface="Arial" panose="020B0604020202020204" pitchFamily="34" charset="0"/>
                <a:cs typeface="Arial" panose="020B0604020202020204" pitchFamily="34" charset="0"/>
              </a:rPr>
              <a:t>Mental abstraction</a:t>
            </a:r>
          </a:p>
        </p:txBody>
      </p:sp>
      <p:sp>
        <p:nvSpPr>
          <p:cNvPr id="2" name="Title 1">
            <a:extLst>
              <a:ext uri="{FF2B5EF4-FFF2-40B4-BE49-F238E27FC236}">
                <a16:creationId xmlns:a16="http://schemas.microsoft.com/office/drawing/2014/main" id="{60568F37-EAAE-A6BC-D85F-44287F503240}"/>
              </a:ext>
            </a:extLst>
          </p:cNvPr>
          <p:cNvSpPr>
            <a:spLocks noGrp="1"/>
          </p:cNvSpPr>
          <p:nvPr>
            <p:ph type="title"/>
          </p:nvPr>
        </p:nvSpPr>
        <p:spPr/>
        <p:txBody>
          <a:bodyPr/>
          <a:lstStyle/>
          <a:p>
            <a:r>
              <a:rPr lang="en-US"/>
              <a:t>Space Education Challenges</a:t>
            </a:r>
          </a:p>
        </p:txBody>
      </p:sp>
      <p:pic>
        <p:nvPicPr>
          <p:cNvPr id="3078" name="Picture 6">
            <a:extLst>
              <a:ext uri="{FF2B5EF4-FFF2-40B4-BE49-F238E27FC236}">
                <a16:creationId xmlns:a16="http://schemas.microsoft.com/office/drawing/2014/main" id="{481FC43F-E1D7-C264-BB62-6FFB39A3B3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939" y="2295030"/>
            <a:ext cx="5802445" cy="3868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6078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9F071EF4-720F-9548-C48C-3BEE453CC6C0}"/>
              </a:ext>
            </a:extLst>
          </p:cNvPr>
          <p:cNvSpPr txBox="1">
            <a:spLocks/>
          </p:cNvSpPr>
          <p:nvPr/>
        </p:nvSpPr>
        <p:spPr bwMode="auto">
          <a:xfrm>
            <a:off x="232480" y="892436"/>
            <a:ext cx="11521370" cy="246007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tx1"/>
              </a:buClr>
              <a:buSzPct val="50000"/>
              <a:buFont typeface="Wingdings" charset="2"/>
              <a:buChar char="v"/>
              <a:defRPr sz="2000">
                <a:solidFill>
                  <a:schemeClr val="tx1"/>
                </a:solidFill>
                <a:latin typeface="Arial Narrow" charset="0"/>
                <a:ea typeface="Arial Narrow" charset="0"/>
                <a:cs typeface="Arial Narrow" charset="0"/>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r>
              <a:rPr lang="en-US" sz="2400" kern="0">
                <a:latin typeface="Arial" panose="020B0604020202020204" pitchFamily="34" charset="0"/>
                <a:cs typeface="Arial" panose="020B0604020202020204" pitchFamily="34" charset="0"/>
              </a:rPr>
              <a:t>Current tools (e.g., 2D displays, physical visual aids) place high cognitive demands on learners because they require:</a:t>
            </a:r>
          </a:p>
          <a:p>
            <a:pPr lvl="1"/>
            <a:r>
              <a:rPr lang="en-US" kern="0">
                <a:latin typeface="Arial" panose="020B0604020202020204" pitchFamily="34" charset="0"/>
                <a:cs typeface="Arial" panose="020B0604020202020204" pitchFamily="34" charset="0"/>
              </a:rPr>
              <a:t>Complex spatial reasoning: mental manipulation and comprehension of </a:t>
            </a:r>
            <a:br>
              <a:rPr lang="en-US" kern="0">
                <a:latin typeface="Arial" panose="020B0604020202020204" pitchFamily="34" charset="0"/>
                <a:cs typeface="Arial" panose="020B0604020202020204" pitchFamily="34" charset="0"/>
              </a:rPr>
            </a:br>
            <a:r>
              <a:rPr lang="en-US" kern="0">
                <a:latin typeface="Arial" panose="020B0604020202020204" pitchFamily="34" charset="0"/>
                <a:cs typeface="Arial" panose="020B0604020202020204" pitchFamily="34" charset="0"/>
              </a:rPr>
              <a:t>orientation and relationship between multiple objects</a:t>
            </a:r>
          </a:p>
          <a:p>
            <a:pPr lvl="1"/>
            <a:r>
              <a:rPr lang="en-US" kern="0">
                <a:latin typeface="Arial" panose="020B0604020202020204" pitchFamily="34" charset="0"/>
                <a:cs typeface="Arial" panose="020B0604020202020204" pitchFamily="34" charset="0"/>
              </a:rPr>
              <a:t>Real-time translation of 2D representations into 3D mental images</a:t>
            </a:r>
          </a:p>
        </p:txBody>
      </p:sp>
      <p:sp>
        <p:nvSpPr>
          <p:cNvPr id="2" name="Title 1">
            <a:extLst>
              <a:ext uri="{FF2B5EF4-FFF2-40B4-BE49-F238E27FC236}">
                <a16:creationId xmlns:a16="http://schemas.microsoft.com/office/drawing/2014/main" id="{60568F37-EAAE-A6BC-D85F-44287F503240}"/>
              </a:ext>
            </a:extLst>
          </p:cNvPr>
          <p:cNvSpPr>
            <a:spLocks noGrp="1"/>
          </p:cNvSpPr>
          <p:nvPr>
            <p:ph type="title"/>
          </p:nvPr>
        </p:nvSpPr>
        <p:spPr/>
        <p:txBody>
          <a:bodyPr/>
          <a:lstStyle/>
          <a:p>
            <a:r>
              <a:rPr lang="en-US"/>
              <a:t>Space Education Challenges</a:t>
            </a:r>
          </a:p>
        </p:txBody>
      </p:sp>
      <p:pic>
        <p:nvPicPr>
          <p:cNvPr id="4" name="Picture 3" descr="P35C1T4#yIS1">
            <a:extLst>
              <a:ext uri="{FF2B5EF4-FFF2-40B4-BE49-F238E27FC236}">
                <a16:creationId xmlns:a16="http://schemas.microsoft.com/office/drawing/2014/main" id="{561C9308-84D3-D35A-094D-51D15DFE3CD9}"/>
              </a:ext>
            </a:extLst>
          </p:cNvPr>
          <p:cNvPicPr>
            <a:picLocks noChangeAspect="1"/>
          </p:cNvPicPr>
          <p:nvPr/>
        </p:nvPicPr>
        <p:blipFill>
          <a:blip r:embed="rId3"/>
          <a:stretch>
            <a:fillRect/>
          </a:stretch>
        </p:blipFill>
        <p:spPr>
          <a:xfrm>
            <a:off x="2641341" y="3113974"/>
            <a:ext cx="2815361" cy="2944537"/>
          </a:xfrm>
          <a:prstGeom prst="rect">
            <a:avLst/>
          </a:prstGeom>
          <a:effectLst>
            <a:outerShdw blurRad="50800" dist="38100" algn="l" rotWithShape="0">
              <a:prstClr val="black">
                <a:alpha val="40000"/>
              </a:prstClr>
            </a:outerShdw>
          </a:effectLst>
        </p:spPr>
      </p:pic>
      <p:sp>
        <p:nvSpPr>
          <p:cNvPr id="6" name="TextBox 5">
            <a:extLst>
              <a:ext uri="{FF2B5EF4-FFF2-40B4-BE49-F238E27FC236}">
                <a16:creationId xmlns:a16="http://schemas.microsoft.com/office/drawing/2014/main" id="{7E23C80E-F4BB-AECD-7BE1-E445183D5D0F}"/>
              </a:ext>
            </a:extLst>
          </p:cNvPr>
          <p:cNvSpPr txBox="1"/>
          <p:nvPr/>
        </p:nvSpPr>
        <p:spPr>
          <a:xfrm>
            <a:off x="0" y="3674927"/>
            <a:ext cx="2581276" cy="1938992"/>
          </a:xfrm>
          <a:prstGeom prst="rect">
            <a:avLst/>
          </a:prstGeom>
          <a:noFill/>
        </p:spPr>
        <p:txBody>
          <a:bodyPr wrap="square">
            <a:spAutoFit/>
          </a:bodyPr>
          <a:lstStyle/>
          <a:p>
            <a:pPr algn="r"/>
            <a:r>
              <a:rPr lang="en-US" sz="2000" b="1">
                <a:latin typeface="Arial" panose="020B0604020202020204" pitchFamily="34" charset="0"/>
                <a:cs typeface="Arial" panose="020B0604020202020204" pitchFamily="34" charset="0"/>
              </a:rPr>
              <a:t>Orbital trainer models lack dynamic visualization </a:t>
            </a:r>
            <a:br>
              <a:rPr lang="en-US" sz="2000" b="1">
                <a:latin typeface="Arial" panose="020B0604020202020204" pitchFamily="34" charset="0"/>
                <a:cs typeface="Arial" panose="020B0604020202020204" pitchFamily="34" charset="0"/>
              </a:rPr>
            </a:br>
            <a:r>
              <a:rPr lang="en-US" sz="2000" b="1">
                <a:latin typeface="Arial" panose="020B0604020202020204" pitchFamily="34" charset="0"/>
                <a:cs typeface="Arial" panose="020B0604020202020204" pitchFamily="34" charset="0"/>
              </a:rPr>
              <a:t>from multiple reference frames</a:t>
            </a:r>
          </a:p>
        </p:txBody>
      </p:sp>
      <p:sp>
        <p:nvSpPr>
          <p:cNvPr id="3" name="TextBox 2">
            <a:extLst>
              <a:ext uri="{FF2B5EF4-FFF2-40B4-BE49-F238E27FC236}">
                <a16:creationId xmlns:a16="http://schemas.microsoft.com/office/drawing/2014/main" id="{A067ED02-EC87-D7F6-3943-BCBC41BCC030}"/>
              </a:ext>
            </a:extLst>
          </p:cNvPr>
          <p:cNvSpPr txBox="1"/>
          <p:nvPr/>
        </p:nvSpPr>
        <p:spPr>
          <a:xfrm>
            <a:off x="9372601" y="3674927"/>
            <a:ext cx="2730930" cy="1938992"/>
          </a:xfrm>
          <a:prstGeom prst="rect">
            <a:avLst/>
          </a:prstGeom>
          <a:noFill/>
        </p:spPr>
        <p:txBody>
          <a:bodyPr wrap="square">
            <a:spAutoFit/>
          </a:bodyPr>
          <a:lstStyle/>
          <a:p>
            <a:r>
              <a:rPr lang="en-US" sz="2000" b="1">
                <a:latin typeface="Arial" panose="020B0604020202020204" pitchFamily="34" charset="0"/>
                <a:cs typeface="Arial" panose="020B0604020202020204" pitchFamily="34" charset="0"/>
              </a:rPr>
              <a:t>Beach balls and hula hoops are fun, and work for simple concepts, but quickly lose effectiveness</a:t>
            </a:r>
          </a:p>
        </p:txBody>
      </p:sp>
      <p:pic>
        <p:nvPicPr>
          <p:cNvPr id="2052" name="Picture 4">
            <a:extLst>
              <a:ext uri="{FF2B5EF4-FFF2-40B4-BE49-F238E27FC236}">
                <a16:creationId xmlns:a16="http://schemas.microsoft.com/office/drawing/2014/main" id="{81CDAF04-15A7-3AEB-719A-E8D90A8188D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370" r="5736"/>
          <a:stretch/>
        </p:blipFill>
        <p:spPr bwMode="auto">
          <a:xfrm>
            <a:off x="5640740" y="3113974"/>
            <a:ext cx="3705408" cy="294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8817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0D75-E066-BEC0-6741-44D204135287}"/>
              </a:ext>
            </a:extLst>
          </p:cNvPr>
          <p:cNvSpPr>
            <a:spLocks noGrp="1"/>
          </p:cNvSpPr>
          <p:nvPr>
            <p:ph type="title"/>
          </p:nvPr>
        </p:nvSpPr>
        <p:spPr>
          <a:xfrm>
            <a:off x="523875" y="0"/>
            <a:ext cx="8747039" cy="795130"/>
          </a:xfrm>
        </p:spPr>
        <p:txBody>
          <a:bodyPr>
            <a:normAutofit/>
          </a:bodyPr>
          <a:lstStyle/>
          <a:p>
            <a:r>
              <a:rPr lang="en-US"/>
              <a:t>Basic Astrodynamics Skills and Misconceptions</a:t>
            </a:r>
          </a:p>
        </p:txBody>
      </p:sp>
      <p:pic>
        <p:nvPicPr>
          <p:cNvPr id="6" name="Picture 5">
            <a:extLst>
              <a:ext uri="{FF2B5EF4-FFF2-40B4-BE49-F238E27FC236}">
                <a16:creationId xmlns:a16="http://schemas.microsoft.com/office/drawing/2014/main" id="{9B7A8CB1-8FE9-3FB7-322C-B58F5750A23C}"/>
              </a:ext>
            </a:extLst>
          </p:cNvPr>
          <p:cNvPicPr>
            <a:picLocks noChangeAspect="1"/>
          </p:cNvPicPr>
          <p:nvPr/>
        </p:nvPicPr>
        <p:blipFill>
          <a:blip r:embed="rId3"/>
          <a:srcRect b="39306"/>
          <a:stretch/>
        </p:blipFill>
        <p:spPr>
          <a:xfrm>
            <a:off x="261259" y="4371115"/>
            <a:ext cx="3406227" cy="2018969"/>
          </a:xfrm>
          <a:prstGeom prst="rect">
            <a:avLst/>
          </a:prstGeom>
          <a:ln>
            <a:noFill/>
          </a:ln>
          <a:effectLst>
            <a:softEdge rad="112500"/>
          </a:effectLst>
        </p:spPr>
      </p:pic>
      <p:pic>
        <p:nvPicPr>
          <p:cNvPr id="9" name="Picture 8" descr="A picture containing text&#10;&#10;Description automatically generated">
            <a:extLst>
              <a:ext uri="{FF2B5EF4-FFF2-40B4-BE49-F238E27FC236}">
                <a16:creationId xmlns:a16="http://schemas.microsoft.com/office/drawing/2014/main" id="{F3B93BCB-4883-F13A-11A7-C473A6C088F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rot="5400000">
            <a:off x="4018645" y="4270720"/>
            <a:ext cx="2030994" cy="2207735"/>
          </a:xfrm>
          <a:prstGeom prst="rect">
            <a:avLst/>
          </a:prstGeom>
          <a:ln>
            <a:noFill/>
          </a:ln>
          <a:effectLst>
            <a:softEdge rad="112500"/>
          </a:effectLst>
        </p:spPr>
      </p:pic>
      <p:graphicFrame>
        <p:nvGraphicFramePr>
          <p:cNvPr id="7" name="Table 6">
            <a:extLst>
              <a:ext uri="{FF2B5EF4-FFF2-40B4-BE49-F238E27FC236}">
                <a16:creationId xmlns:a16="http://schemas.microsoft.com/office/drawing/2014/main" id="{8641AD51-8C83-32FD-C9E3-A85864343AC4}"/>
              </a:ext>
            </a:extLst>
          </p:cNvPr>
          <p:cNvGraphicFramePr>
            <a:graphicFrameLocks noGrp="1"/>
          </p:cNvGraphicFramePr>
          <p:nvPr>
            <p:extLst>
              <p:ext uri="{D42A27DB-BD31-4B8C-83A1-F6EECF244321}">
                <p14:modId xmlns:p14="http://schemas.microsoft.com/office/powerpoint/2010/main" val="2062001298"/>
              </p:ext>
            </p:extLst>
          </p:nvPr>
        </p:nvGraphicFramePr>
        <p:xfrm>
          <a:off x="6343649" y="1051264"/>
          <a:ext cx="5529942" cy="4617433"/>
        </p:xfrm>
        <a:graphic>
          <a:graphicData uri="http://schemas.openxmlformats.org/drawingml/2006/table">
            <a:tbl>
              <a:tblPr firstRow="1" bandRow="1"/>
              <a:tblGrid>
                <a:gridCol w="5529942">
                  <a:extLst>
                    <a:ext uri="{9D8B030D-6E8A-4147-A177-3AD203B41FA5}">
                      <a16:colId xmlns:a16="http://schemas.microsoft.com/office/drawing/2014/main" val="299023843"/>
                    </a:ext>
                  </a:extLst>
                </a:gridCol>
              </a:tblGrid>
              <a:tr h="400670">
                <a:tc>
                  <a:txBody>
                    <a:bodyPr/>
                    <a:lstStyle>
                      <a:lvl1pPr marL="0" algn="l" defTabSz="1219170" rtl="0" eaLnBrk="1" latinLnBrk="0" hangingPunct="1">
                        <a:defRPr sz="2400" b="1" kern="1200">
                          <a:solidFill>
                            <a:schemeClr val="lt1"/>
                          </a:solidFill>
                          <a:latin typeface="Arial"/>
                          <a:ea typeface="ＭＳ Ｐゴシック"/>
                        </a:defRPr>
                      </a:lvl1pPr>
                      <a:lvl2pPr marL="609585" algn="l" defTabSz="1219170" rtl="0" eaLnBrk="1" latinLnBrk="0" hangingPunct="1">
                        <a:defRPr sz="2400" b="1" kern="1200">
                          <a:solidFill>
                            <a:schemeClr val="lt1"/>
                          </a:solidFill>
                          <a:latin typeface="Arial"/>
                          <a:ea typeface="ＭＳ Ｐゴシック"/>
                        </a:defRPr>
                      </a:lvl2pPr>
                      <a:lvl3pPr marL="1219170" algn="l" defTabSz="1219170" rtl="0" eaLnBrk="1" latinLnBrk="0" hangingPunct="1">
                        <a:defRPr sz="2400" b="1" kern="1200">
                          <a:solidFill>
                            <a:schemeClr val="lt1"/>
                          </a:solidFill>
                          <a:latin typeface="Arial"/>
                          <a:ea typeface="ＭＳ Ｐゴシック"/>
                        </a:defRPr>
                      </a:lvl3pPr>
                      <a:lvl4pPr marL="1828754" algn="l" defTabSz="1219170" rtl="0" eaLnBrk="1" latinLnBrk="0" hangingPunct="1">
                        <a:defRPr sz="2400" b="1" kern="1200">
                          <a:solidFill>
                            <a:schemeClr val="lt1"/>
                          </a:solidFill>
                          <a:latin typeface="Arial"/>
                          <a:ea typeface="ＭＳ Ｐゴシック"/>
                        </a:defRPr>
                      </a:lvl4pPr>
                      <a:lvl5pPr marL="2438339" algn="l" defTabSz="1219170" rtl="0" eaLnBrk="1" latinLnBrk="0" hangingPunct="1">
                        <a:defRPr sz="2400" b="1" kern="1200">
                          <a:solidFill>
                            <a:schemeClr val="lt1"/>
                          </a:solidFill>
                          <a:latin typeface="Arial"/>
                          <a:ea typeface="ＭＳ Ｐゴシック"/>
                        </a:defRPr>
                      </a:lvl5pPr>
                      <a:lvl6pPr marL="3047924" algn="l" defTabSz="1219170" rtl="0" eaLnBrk="1" latinLnBrk="0" hangingPunct="1">
                        <a:defRPr sz="2400" b="1" kern="1200">
                          <a:solidFill>
                            <a:schemeClr val="lt1"/>
                          </a:solidFill>
                          <a:latin typeface="Arial"/>
                          <a:ea typeface="ＭＳ Ｐゴシック"/>
                        </a:defRPr>
                      </a:lvl6pPr>
                      <a:lvl7pPr marL="3657509" algn="l" defTabSz="1219170" rtl="0" eaLnBrk="1" latinLnBrk="0" hangingPunct="1">
                        <a:defRPr sz="2400" b="1" kern="1200">
                          <a:solidFill>
                            <a:schemeClr val="lt1"/>
                          </a:solidFill>
                          <a:latin typeface="Arial"/>
                          <a:ea typeface="ＭＳ Ｐゴシック"/>
                        </a:defRPr>
                      </a:lvl7pPr>
                      <a:lvl8pPr marL="4267093" algn="l" defTabSz="1219170" rtl="0" eaLnBrk="1" latinLnBrk="0" hangingPunct="1">
                        <a:defRPr sz="2400" b="1" kern="1200">
                          <a:solidFill>
                            <a:schemeClr val="lt1"/>
                          </a:solidFill>
                          <a:latin typeface="Arial"/>
                          <a:ea typeface="ＭＳ Ｐゴシック"/>
                        </a:defRPr>
                      </a:lvl8pPr>
                      <a:lvl9pPr marL="4876678" algn="l" defTabSz="1219170" rtl="0" eaLnBrk="1" latinLnBrk="0" hangingPunct="1">
                        <a:defRPr sz="2400" b="1" kern="1200">
                          <a:solidFill>
                            <a:schemeClr val="lt1"/>
                          </a:solidFill>
                          <a:latin typeface="Arial"/>
                          <a:ea typeface="ＭＳ Ｐゴシック"/>
                        </a:defRPr>
                      </a:lvl9pPr>
                    </a:lstStyle>
                    <a:p>
                      <a:pPr algn="ctr"/>
                      <a:r>
                        <a:rPr lang="en-US" sz="2000"/>
                        <a:t>Common Misconceptions</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38100" cap="flat" cmpd="sng" algn="ctr">
                      <a:solidFill>
                        <a:srgbClr val="00AEEF"/>
                      </a:solidFill>
                      <a:prstDash val="solid"/>
                      <a:round/>
                      <a:headEnd type="none" w="med" len="med"/>
                      <a:tailEnd type="none" w="med" len="med"/>
                    </a:lnT>
                    <a:lnB w="12700" cmpd="sng">
                      <a:solidFill>
                        <a:srgbClr val="00AEEF"/>
                      </a:solidFill>
                    </a:lnB>
                    <a:lnTlToBr w="12700" cmpd="sng">
                      <a:noFill/>
                      <a:prstDash val="solid"/>
                    </a:lnTlToBr>
                    <a:lnBlToTr w="12700" cmpd="sng">
                      <a:noFill/>
                      <a:prstDash val="solid"/>
                    </a:lnBlToTr>
                    <a:solidFill>
                      <a:srgbClr val="00AEEF"/>
                    </a:solidFill>
                  </a:tcPr>
                </a:tc>
                <a:extLst>
                  <a:ext uri="{0D108BD9-81ED-4DB2-BD59-A6C34878D82A}">
                    <a16:rowId xmlns:a16="http://schemas.microsoft.com/office/drawing/2014/main" val="1454292647"/>
                  </a:ext>
                </a:extLst>
              </a:tr>
              <a:tr h="406235">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r>
                        <a:rPr lang="en-US" sz="2000"/>
                        <a:t>Confusing the orbital elements</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extLst>
                  <a:ext uri="{0D108BD9-81ED-4DB2-BD59-A6C34878D82A}">
                    <a16:rowId xmlns:a16="http://schemas.microsoft.com/office/drawing/2014/main" val="1763081445"/>
                  </a:ext>
                </a:extLst>
              </a:tr>
              <a:tr h="701172">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r>
                        <a:rPr lang="en-US" sz="2000"/>
                        <a:t>Thinking that satellites move faster in their orbits with increasing altitude</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350782263"/>
                  </a:ext>
                </a:extLst>
              </a:tr>
              <a:tr h="701172">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r>
                        <a:rPr lang="en-US" sz="2000"/>
                        <a:t>Thinking that geostationary satellites are not moving relative to the stars</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extLst>
                  <a:ext uri="{0D108BD9-81ED-4DB2-BD59-A6C34878D82A}">
                    <a16:rowId xmlns:a16="http://schemas.microsoft.com/office/drawing/2014/main" val="2845096270"/>
                  </a:ext>
                </a:extLst>
              </a:tr>
              <a:tr h="701172">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r>
                        <a:rPr lang="en-US" sz="2000"/>
                        <a:t>Forgetting that the Earth rotates when considering ground tracks</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927589153"/>
                  </a:ext>
                </a:extLst>
              </a:tr>
              <a:tr h="701172">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r>
                        <a:rPr lang="en-US" sz="2000"/>
                        <a:t>Thinking that a Hohmann transfer is composed of  only one burn</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extLst>
                  <a:ext uri="{0D108BD9-81ED-4DB2-BD59-A6C34878D82A}">
                    <a16:rowId xmlns:a16="http://schemas.microsoft.com/office/drawing/2014/main" val="658106427"/>
                  </a:ext>
                </a:extLst>
              </a:tr>
              <a:tr h="1001674">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Thinking that for a chaser spacecraft to catch up with a target in orbit in a rendezvous, it must accelerate in the same orbit</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38100" cap="flat" cmpd="sng" algn="ctr">
                      <a:solidFill>
                        <a:srgbClr val="00AEE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657399970"/>
                  </a:ext>
                </a:extLst>
              </a:tr>
            </a:tbl>
          </a:graphicData>
        </a:graphic>
      </p:graphicFrame>
      <p:graphicFrame>
        <p:nvGraphicFramePr>
          <p:cNvPr id="13" name="Table 12">
            <a:extLst>
              <a:ext uri="{FF2B5EF4-FFF2-40B4-BE49-F238E27FC236}">
                <a16:creationId xmlns:a16="http://schemas.microsoft.com/office/drawing/2014/main" id="{62DADB0A-34EE-FF0E-074F-56D7237DC8BD}"/>
              </a:ext>
            </a:extLst>
          </p:cNvPr>
          <p:cNvGraphicFramePr>
            <a:graphicFrameLocks noGrp="1"/>
          </p:cNvGraphicFramePr>
          <p:nvPr>
            <p:extLst>
              <p:ext uri="{D42A27DB-BD31-4B8C-83A1-F6EECF244321}">
                <p14:modId xmlns:p14="http://schemas.microsoft.com/office/powerpoint/2010/main" val="767860000"/>
              </p:ext>
            </p:extLst>
          </p:nvPr>
        </p:nvGraphicFramePr>
        <p:xfrm>
          <a:off x="388578" y="1050333"/>
          <a:ext cx="5520415" cy="3169920"/>
        </p:xfrm>
        <a:graphic>
          <a:graphicData uri="http://schemas.openxmlformats.org/drawingml/2006/table">
            <a:tbl>
              <a:tblPr firstRow="1" bandRow="1"/>
              <a:tblGrid>
                <a:gridCol w="5520415">
                  <a:extLst>
                    <a:ext uri="{9D8B030D-6E8A-4147-A177-3AD203B41FA5}">
                      <a16:colId xmlns:a16="http://schemas.microsoft.com/office/drawing/2014/main" val="299023843"/>
                    </a:ext>
                  </a:extLst>
                </a:gridCol>
              </a:tblGrid>
              <a:tr h="370840">
                <a:tc>
                  <a:txBody>
                    <a:bodyPr/>
                    <a:lstStyle>
                      <a:lvl1pPr marL="0" algn="l" defTabSz="1219170" rtl="0" eaLnBrk="1" latinLnBrk="0" hangingPunct="1">
                        <a:defRPr sz="2400" b="1" kern="1200">
                          <a:solidFill>
                            <a:schemeClr val="lt1"/>
                          </a:solidFill>
                          <a:latin typeface="Arial"/>
                          <a:ea typeface="ＭＳ Ｐゴシック"/>
                        </a:defRPr>
                      </a:lvl1pPr>
                      <a:lvl2pPr marL="609585" algn="l" defTabSz="1219170" rtl="0" eaLnBrk="1" latinLnBrk="0" hangingPunct="1">
                        <a:defRPr sz="2400" b="1" kern="1200">
                          <a:solidFill>
                            <a:schemeClr val="lt1"/>
                          </a:solidFill>
                          <a:latin typeface="Arial"/>
                          <a:ea typeface="ＭＳ Ｐゴシック"/>
                        </a:defRPr>
                      </a:lvl2pPr>
                      <a:lvl3pPr marL="1219170" algn="l" defTabSz="1219170" rtl="0" eaLnBrk="1" latinLnBrk="0" hangingPunct="1">
                        <a:defRPr sz="2400" b="1" kern="1200">
                          <a:solidFill>
                            <a:schemeClr val="lt1"/>
                          </a:solidFill>
                          <a:latin typeface="Arial"/>
                          <a:ea typeface="ＭＳ Ｐゴシック"/>
                        </a:defRPr>
                      </a:lvl3pPr>
                      <a:lvl4pPr marL="1828754" algn="l" defTabSz="1219170" rtl="0" eaLnBrk="1" latinLnBrk="0" hangingPunct="1">
                        <a:defRPr sz="2400" b="1" kern="1200">
                          <a:solidFill>
                            <a:schemeClr val="lt1"/>
                          </a:solidFill>
                          <a:latin typeface="Arial"/>
                          <a:ea typeface="ＭＳ Ｐゴシック"/>
                        </a:defRPr>
                      </a:lvl4pPr>
                      <a:lvl5pPr marL="2438339" algn="l" defTabSz="1219170" rtl="0" eaLnBrk="1" latinLnBrk="0" hangingPunct="1">
                        <a:defRPr sz="2400" b="1" kern="1200">
                          <a:solidFill>
                            <a:schemeClr val="lt1"/>
                          </a:solidFill>
                          <a:latin typeface="Arial"/>
                          <a:ea typeface="ＭＳ Ｐゴシック"/>
                        </a:defRPr>
                      </a:lvl5pPr>
                      <a:lvl6pPr marL="3047924" algn="l" defTabSz="1219170" rtl="0" eaLnBrk="1" latinLnBrk="0" hangingPunct="1">
                        <a:defRPr sz="2400" b="1" kern="1200">
                          <a:solidFill>
                            <a:schemeClr val="lt1"/>
                          </a:solidFill>
                          <a:latin typeface="Arial"/>
                          <a:ea typeface="ＭＳ Ｐゴシック"/>
                        </a:defRPr>
                      </a:lvl6pPr>
                      <a:lvl7pPr marL="3657509" algn="l" defTabSz="1219170" rtl="0" eaLnBrk="1" latinLnBrk="0" hangingPunct="1">
                        <a:defRPr sz="2400" b="1" kern="1200">
                          <a:solidFill>
                            <a:schemeClr val="lt1"/>
                          </a:solidFill>
                          <a:latin typeface="Arial"/>
                          <a:ea typeface="ＭＳ Ｐゴシック"/>
                        </a:defRPr>
                      </a:lvl7pPr>
                      <a:lvl8pPr marL="4267093" algn="l" defTabSz="1219170" rtl="0" eaLnBrk="1" latinLnBrk="0" hangingPunct="1">
                        <a:defRPr sz="2400" b="1" kern="1200">
                          <a:solidFill>
                            <a:schemeClr val="lt1"/>
                          </a:solidFill>
                          <a:latin typeface="Arial"/>
                          <a:ea typeface="ＭＳ Ｐゴシック"/>
                        </a:defRPr>
                      </a:lvl8pPr>
                      <a:lvl9pPr marL="4876678" algn="l" defTabSz="1219170" rtl="0" eaLnBrk="1" latinLnBrk="0" hangingPunct="1">
                        <a:defRPr sz="2400" b="1" kern="1200">
                          <a:solidFill>
                            <a:schemeClr val="lt1"/>
                          </a:solidFill>
                          <a:latin typeface="Arial"/>
                          <a:ea typeface="ＭＳ Ｐゴシック"/>
                        </a:defRPr>
                      </a:lvl9pPr>
                    </a:lstStyle>
                    <a:p>
                      <a:pPr algn="ctr"/>
                      <a:r>
                        <a:rPr lang="en-US" sz="2000"/>
                        <a:t>Basic Introductory Skills</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38100" cap="flat" cmpd="sng" algn="ctr">
                      <a:solidFill>
                        <a:srgbClr val="00AEEF"/>
                      </a:solidFill>
                      <a:prstDash val="solid"/>
                      <a:round/>
                      <a:headEnd type="none" w="med" len="med"/>
                      <a:tailEnd type="none" w="med" len="med"/>
                    </a:lnT>
                    <a:lnB w="12700" cmpd="sng">
                      <a:solidFill>
                        <a:srgbClr val="00AEEF"/>
                      </a:solidFill>
                    </a:lnB>
                    <a:lnTlToBr w="12700" cmpd="sng">
                      <a:noFill/>
                      <a:prstDash val="solid"/>
                    </a:lnTlToBr>
                    <a:lnBlToTr w="12700" cmpd="sng">
                      <a:noFill/>
                      <a:prstDash val="solid"/>
                    </a:lnBlToTr>
                    <a:solidFill>
                      <a:srgbClr val="00AEEF"/>
                    </a:solidFill>
                  </a:tcPr>
                </a:tc>
                <a:extLst>
                  <a:ext uri="{0D108BD9-81ED-4DB2-BD59-A6C34878D82A}">
                    <a16:rowId xmlns:a16="http://schemas.microsoft.com/office/drawing/2014/main" val="1454292647"/>
                  </a:ext>
                </a:extLst>
              </a:tr>
              <a:tr h="370840">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r>
                        <a:rPr lang="en-US" sz="2000"/>
                        <a:t>Varying and understanding orbital elements</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extLst>
                  <a:ext uri="{0D108BD9-81ED-4DB2-BD59-A6C34878D82A}">
                    <a16:rowId xmlns:a16="http://schemas.microsoft.com/office/drawing/2014/main" val="1763081445"/>
                  </a:ext>
                </a:extLst>
              </a:tr>
              <a:tr h="370840">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r>
                        <a:rPr lang="en-US" sz="2000"/>
                        <a:t>Interpreting ground tracks</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350782263"/>
                  </a:ext>
                </a:extLst>
              </a:tr>
              <a:tr h="370840">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r>
                        <a:rPr lang="en-US" sz="2000"/>
                        <a:t>Exploring different orbits</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extLst>
                  <a:ext uri="{0D108BD9-81ED-4DB2-BD59-A6C34878D82A}">
                    <a16:rowId xmlns:a16="http://schemas.microsoft.com/office/drawing/2014/main" val="2845096270"/>
                  </a:ext>
                </a:extLst>
              </a:tr>
              <a:tr h="370840">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r>
                        <a:rPr lang="en-US" sz="2000"/>
                        <a:t>Understanding pro and retrograde burns</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927589153"/>
                  </a:ext>
                </a:extLst>
              </a:tr>
              <a:tr h="370840">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r>
                        <a:rPr lang="en-US" sz="2000"/>
                        <a:t>Performing inclination changes</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extLst>
                  <a:ext uri="{0D108BD9-81ED-4DB2-BD59-A6C34878D82A}">
                    <a16:rowId xmlns:a16="http://schemas.microsoft.com/office/drawing/2014/main" val="658106427"/>
                  </a:ext>
                </a:extLst>
              </a:tr>
              <a:tr h="370840">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r>
                        <a:rPr lang="en-US" sz="2000"/>
                        <a:t>Performing Hohmann transfers</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657399970"/>
                  </a:ext>
                </a:extLst>
              </a:tr>
              <a:tr h="370840">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Understanding frames of reference</a:t>
                      </a:r>
                    </a:p>
                  </a:txBody>
                  <a:tcPr>
                    <a:lnL w="38100" cap="flat" cmpd="sng" algn="ctr">
                      <a:solidFill>
                        <a:srgbClr val="00AEEF"/>
                      </a:solidFill>
                      <a:prstDash val="solid"/>
                      <a:round/>
                      <a:headEnd type="none" w="med" len="med"/>
                      <a:tailEnd type="none" w="med" len="med"/>
                    </a:lnL>
                    <a:lnR w="38100" cap="flat" cmpd="sng" algn="ctr">
                      <a:solidFill>
                        <a:srgbClr val="00AEEF"/>
                      </a:solidFill>
                      <a:prstDash val="solid"/>
                      <a:round/>
                      <a:headEnd type="none" w="med" len="med"/>
                      <a:tailEnd type="none" w="med" len="med"/>
                    </a:lnR>
                    <a:lnT w="12700" cmpd="sng">
                      <a:solidFill>
                        <a:srgbClr val="00AEEF"/>
                      </a:solidFill>
                    </a:lnT>
                    <a:lnB w="38100" cap="flat" cmpd="sng" algn="ctr">
                      <a:solidFill>
                        <a:srgbClr val="00AEEF"/>
                      </a:solidFill>
                      <a:prstDash val="solid"/>
                      <a:round/>
                      <a:headEnd type="none" w="med" len="med"/>
                      <a:tailEnd type="none" w="med" len="med"/>
                    </a:lnB>
                    <a:lnTlToBr w="12700" cmpd="sng">
                      <a:noFill/>
                      <a:prstDash val="solid"/>
                    </a:lnTlToBr>
                    <a:lnBlToTr w="12700" cmpd="sng">
                      <a:noFill/>
                      <a:prstDash val="solid"/>
                    </a:lnBlToTr>
                    <a:solidFill>
                      <a:srgbClr val="00AEEF">
                        <a:tint val="20000"/>
                      </a:srgbClr>
                    </a:solidFill>
                  </a:tcPr>
                </a:tc>
                <a:extLst>
                  <a:ext uri="{0D108BD9-81ED-4DB2-BD59-A6C34878D82A}">
                    <a16:rowId xmlns:a16="http://schemas.microsoft.com/office/drawing/2014/main" val="3578483333"/>
                  </a:ext>
                </a:extLst>
              </a:tr>
            </a:tbl>
          </a:graphicData>
        </a:graphic>
      </p:graphicFrame>
    </p:spTree>
    <p:extLst>
      <p:ext uri="{BB962C8B-B14F-4D97-AF65-F5344CB8AC3E}">
        <p14:creationId xmlns:p14="http://schemas.microsoft.com/office/powerpoint/2010/main" val="626338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Box 24">
            <a:extLst>
              <a:ext uri="{FF2B5EF4-FFF2-40B4-BE49-F238E27FC236}">
                <a16:creationId xmlns:a16="http://schemas.microsoft.com/office/drawing/2014/main" id="{A883E93A-20D2-4001-0E91-9775C27930ED}"/>
              </a:ext>
            </a:extLst>
          </p:cNvPr>
          <p:cNvSpPr txBox="1"/>
          <p:nvPr/>
        </p:nvSpPr>
        <p:spPr>
          <a:xfrm>
            <a:off x="3226699" y="2381259"/>
            <a:ext cx="1833484" cy="2795402"/>
          </a:xfrm>
          <a:prstGeom prst="rect">
            <a:avLst/>
          </a:prstGeom>
          <a:noFill/>
          <a:ln>
            <a:noFill/>
          </a:ln>
        </p:spPr>
        <p:txBody>
          <a:bodyPr vert="horz" lIns="18288" tIns="18288" rIns="18288" bIns="18288" rtlCol="0" anchor="ctr" anchorCtr="0">
            <a:noAutofit/>
          </a:bodyPr>
          <a:lstStyle>
            <a:defPPr>
              <a:defRPr lang="en-US"/>
            </a:defPPr>
            <a:lvl1pPr marL="111125" indent="0" algn="ctr" defTabSz="914400" eaLnBrk="1" fontAlgn="auto" latinLnBrk="0" hangingPunct="1">
              <a:spcBef>
                <a:spcPts val="0"/>
              </a:spcBef>
              <a:spcAft>
                <a:spcPts val="0"/>
              </a:spcAft>
              <a:buClr>
                <a:schemeClr val="accent1"/>
              </a:buClr>
              <a:buFont typeface="Wingdings" pitchFamily="2" charset="2"/>
              <a:buNone/>
              <a:defRPr sz="3200" b="1">
                <a:solidFill>
                  <a:schemeClr val="bg1"/>
                </a:solidFill>
                <a:latin typeface="+mn-lt"/>
                <a:ea typeface="+mn-ea"/>
              </a:defRPr>
            </a:lvl1pPr>
            <a:lvl2pPr indent="-228600" defTabSz="914400" eaLnBrk="1" latinLnBrk="0" hangingPunct="1">
              <a:spcBef>
                <a:spcPts val="300"/>
              </a:spcBef>
              <a:buClr>
                <a:schemeClr val="accent1"/>
              </a:buClr>
              <a:buFont typeface="Wingdings" pitchFamily="2" charset="2"/>
              <a:buChar char=""/>
              <a:defRPr sz="1800">
                <a:latin typeface="+mn-lt"/>
                <a:ea typeface="+mn-ea"/>
              </a:defRPr>
            </a:lvl2pPr>
            <a:lvl3pPr marL="685800" indent="-228600" defTabSz="914400" eaLnBrk="1" latinLnBrk="0" hangingPunct="1">
              <a:spcBef>
                <a:spcPts val="200"/>
              </a:spcBef>
              <a:buClr>
                <a:schemeClr val="accent1"/>
              </a:buClr>
              <a:buFont typeface="Wingdings" pitchFamily="2" charset="2"/>
              <a:buChar char=""/>
              <a:defRPr sz="1600">
                <a:latin typeface="+mn-lt"/>
                <a:ea typeface="+mn-ea"/>
              </a:defRPr>
            </a:lvl3pPr>
            <a:lvl4pPr marL="914400" indent="-228600" defTabSz="914400" eaLnBrk="1" latinLnBrk="0" hangingPunct="1">
              <a:spcBef>
                <a:spcPts val="100"/>
              </a:spcBef>
              <a:buClr>
                <a:schemeClr val="accent1"/>
              </a:buClr>
              <a:buFont typeface="Wingdings" pitchFamily="2" charset="2"/>
              <a:buChar char=""/>
              <a:defRPr sz="1400">
                <a:latin typeface="+mn-lt"/>
                <a:ea typeface="+mn-ea"/>
              </a:defRPr>
            </a:lvl4pPr>
            <a:lvl5pPr marL="1143000" indent="-228600" defTabSz="914400" eaLnBrk="1" latinLnBrk="0" hangingPunct="1">
              <a:spcBef>
                <a:spcPts val="0"/>
              </a:spcBef>
              <a:buClr>
                <a:schemeClr val="accent1"/>
              </a:buClr>
              <a:buFont typeface="Wingdings" pitchFamily="2" charset="2"/>
              <a:buChar char=""/>
              <a:defRPr sz="1200">
                <a:latin typeface="+mn-lt"/>
                <a:ea typeface="+mn-ea"/>
              </a:defRPr>
            </a:lvl5pPr>
            <a:lvl6pPr marL="2514600" indent="-228600">
              <a:spcBef>
                <a:spcPct val="20000"/>
              </a:spcBef>
              <a:buFont typeface="Arial" pitchFamily="34" charset="0"/>
              <a:buChar char="•"/>
              <a:defRPr sz="2000">
                <a:latin typeface="+mn-lt"/>
                <a:ea typeface="+mn-ea"/>
              </a:defRPr>
            </a:lvl6pPr>
            <a:lvl7pPr marL="2971800" indent="-228600">
              <a:spcBef>
                <a:spcPct val="20000"/>
              </a:spcBef>
              <a:buFont typeface="Arial" pitchFamily="34" charset="0"/>
              <a:buChar char="•"/>
              <a:defRPr sz="2000">
                <a:latin typeface="+mn-lt"/>
                <a:ea typeface="+mn-ea"/>
              </a:defRPr>
            </a:lvl7pPr>
            <a:lvl8pPr marL="3429000" indent="-228600">
              <a:spcBef>
                <a:spcPct val="20000"/>
              </a:spcBef>
              <a:buFont typeface="Arial" pitchFamily="34" charset="0"/>
              <a:buChar char="•"/>
              <a:defRPr sz="2000">
                <a:latin typeface="+mn-lt"/>
                <a:ea typeface="+mn-ea"/>
              </a:defRPr>
            </a:lvl8pPr>
            <a:lvl9pPr marL="3886200" indent="-228600">
              <a:spcBef>
                <a:spcPct val="20000"/>
              </a:spcBef>
              <a:buFont typeface="Arial" pitchFamily="34" charset="0"/>
              <a:buChar char="•"/>
              <a:defRPr sz="2000">
                <a:latin typeface="+mn-lt"/>
                <a:ea typeface="+mn-ea"/>
              </a:defRPr>
            </a:lvl9pPr>
          </a:lstStyle>
          <a:p>
            <a:pPr marL="0"/>
            <a:r>
              <a:rPr lang="en-US" sz="2400">
                <a:solidFill>
                  <a:srgbClr val="22458A"/>
                </a:solidFill>
                <a:latin typeface="Arial" panose="020B0604020202020204" pitchFamily="34" charset="0"/>
                <a:cs typeface="Arial" panose="020B0604020202020204" pitchFamily="34" charset="0"/>
              </a:rPr>
              <a:t>From static models</a:t>
            </a:r>
            <a:br>
              <a:rPr lang="en-US" sz="2400">
                <a:solidFill>
                  <a:srgbClr val="22458A"/>
                </a:solidFill>
                <a:latin typeface="Arial" panose="020B0604020202020204" pitchFamily="34" charset="0"/>
                <a:cs typeface="Arial" panose="020B0604020202020204" pitchFamily="34" charset="0"/>
              </a:rPr>
            </a:br>
            <a:br>
              <a:rPr lang="en-US" sz="2400">
                <a:solidFill>
                  <a:srgbClr val="22458A"/>
                </a:solidFill>
                <a:latin typeface="Arial" panose="020B0604020202020204" pitchFamily="34" charset="0"/>
                <a:cs typeface="Arial" panose="020B0604020202020204" pitchFamily="34" charset="0"/>
              </a:rPr>
            </a:br>
            <a:r>
              <a:rPr lang="en-US" sz="2400">
                <a:solidFill>
                  <a:srgbClr val="22458A"/>
                </a:solidFill>
                <a:latin typeface="Arial" panose="020B0604020202020204" pitchFamily="34" charset="0"/>
                <a:cs typeface="Arial" panose="020B0604020202020204" pitchFamily="34" charset="0"/>
              </a:rPr>
              <a:t>to 4D interactive experiences</a:t>
            </a:r>
          </a:p>
        </p:txBody>
      </p:sp>
      <p:sp>
        <p:nvSpPr>
          <p:cNvPr id="7" name="Title 6">
            <a:extLst>
              <a:ext uri="{FF2B5EF4-FFF2-40B4-BE49-F238E27FC236}">
                <a16:creationId xmlns:a16="http://schemas.microsoft.com/office/drawing/2014/main" id="{A3787B90-F714-4BC8-AC4A-06DA7F62C19D}"/>
              </a:ext>
            </a:extLst>
          </p:cNvPr>
          <p:cNvSpPr>
            <a:spLocks noGrp="1"/>
          </p:cNvSpPr>
          <p:nvPr>
            <p:ph type="title"/>
          </p:nvPr>
        </p:nvSpPr>
        <p:spPr>
          <a:xfrm>
            <a:off x="338203" y="0"/>
            <a:ext cx="9610725" cy="795130"/>
          </a:xfrm>
        </p:spPr>
        <p:txBody>
          <a:bodyPr>
            <a:normAutofit/>
          </a:bodyPr>
          <a:lstStyle/>
          <a:p>
            <a:r>
              <a:rPr lang="en-US" sz="2800"/>
              <a:t>Making Concepts Attainable and Retainable</a:t>
            </a:r>
          </a:p>
        </p:txBody>
      </p:sp>
      <p:sp>
        <p:nvSpPr>
          <p:cNvPr id="10" name="TextBox 9">
            <a:extLst>
              <a:ext uri="{FF2B5EF4-FFF2-40B4-BE49-F238E27FC236}">
                <a16:creationId xmlns:a16="http://schemas.microsoft.com/office/drawing/2014/main" id="{8B713B6C-118F-4488-B4EA-BDB4F5EE819B}"/>
              </a:ext>
            </a:extLst>
          </p:cNvPr>
          <p:cNvSpPr txBox="1"/>
          <p:nvPr/>
        </p:nvSpPr>
        <p:spPr>
          <a:xfrm>
            <a:off x="9809468" y="1034535"/>
            <a:ext cx="2218681" cy="1694996"/>
          </a:xfrm>
          <a:prstGeom prst="rect">
            <a:avLst/>
          </a:prstGeom>
          <a:solidFill>
            <a:srgbClr val="22458A"/>
          </a:solidFill>
          <a:ln>
            <a:noFill/>
          </a:ln>
        </p:spPr>
        <p:txBody>
          <a:bodyPr vert="horz" lIns="36576" tIns="18288" rIns="36576" bIns="18288" rtlCol="0" anchor="ctr" anchorCtr="0">
            <a:noAutofit/>
          </a:bodyPr>
          <a:lstStyle>
            <a:defPPr>
              <a:defRPr lang="en-US"/>
            </a:defPPr>
            <a:lvl1pPr marL="111125" indent="0" algn="ctr" defTabSz="914400" eaLnBrk="1" fontAlgn="auto" latinLnBrk="0" hangingPunct="1">
              <a:spcBef>
                <a:spcPts val="0"/>
              </a:spcBef>
              <a:spcAft>
                <a:spcPts val="0"/>
              </a:spcAft>
              <a:buClr>
                <a:schemeClr val="accent1"/>
              </a:buClr>
              <a:buFont typeface="Wingdings" pitchFamily="2" charset="2"/>
              <a:buNone/>
              <a:defRPr sz="3200" b="1">
                <a:solidFill>
                  <a:schemeClr val="bg1"/>
                </a:solidFill>
                <a:latin typeface="+mn-lt"/>
                <a:ea typeface="+mn-ea"/>
              </a:defRPr>
            </a:lvl1pPr>
            <a:lvl2pPr indent="-228600" defTabSz="914400" eaLnBrk="1" latinLnBrk="0" hangingPunct="1">
              <a:spcBef>
                <a:spcPts val="300"/>
              </a:spcBef>
              <a:buClr>
                <a:schemeClr val="accent1"/>
              </a:buClr>
              <a:buFont typeface="Wingdings" pitchFamily="2" charset="2"/>
              <a:buChar char=""/>
              <a:defRPr sz="1800">
                <a:latin typeface="+mn-lt"/>
                <a:ea typeface="+mn-ea"/>
              </a:defRPr>
            </a:lvl2pPr>
            <a:lvl3pPr marL="685800" indent="-228600" defTabSz="914400" eaLnBrk="1" latinLnBrk="0" hangingPunct="1">
              <a:spcBef>
                <a:spcPts val="200"/>
              </a:spcBef>
              <a:buClr>
                <a:schemeClr val="accent1"/>
              </a:buClr>
              <a:buFont typeface="Wingdings" pitchFamily="2" charset="2"/>
              <a:buChar char=""/>
              <a:defRPr sz="1600">
                <a:latin typeface="+mn-lt"/>
                <a:ea typeface="+mn-ea"/>
              </a:defRPr>
            </a:lvl3pPr>
            <a:lvl4pPr marL="914400" indent="-228600" defTabSz="914400" eaLnBrk="1" latinLnBrk="0" hangingPunct="1">
              <a:spcBef>
                <a:spcPts val="100"/>
              </a:spcBef>
              <a:buClr>
                <a:schemeClr val="accent1"/>
              </a:buClr>
              <a:buFont typeface="Wingdings" pitchFamily="2" charset="2"/>
              <a:buChar char=""/>
              <a:defRPr sz="1400">
                <a:latin typeface="+mn-lt"/>
                <a:ea typeface="+mn-ea"/>
              </a:defRPr>
            </a:lvl4pPr>
            <a:lvl5pPr marL="1143000" indent="-228600" defTabSz="914400" eaLnBrk="1" latinLnBrk="0" hangingPunct="1">
              <a:spcBef>
                <a:spcPts val="0"/>
              </a:spcBef>
              <a:buClr>
                <a:schemeClr val="accent1"/>
              </a:buClr>
              <a:buFont typeface="Wingdings" pitchFamily="2" charset="2"/>
              <a:buChar char=""/>
              <a:defRPr sz="1200">
                <a:latin typeface="+mn-lt"/>
                <a:ea typeface="+mn-ea"/>
              </a:defRPr>
            </a:lvl5pPr>
            <a:lvl6pPr marL="2514600" indent="-228600">
              <a:spcBef>
                <a:spcPct val="20000"/>
              </a:spcBef>
              <a:buFont typeface="Arial" pitchFamily="34" charset="0"/>
              <a:buChar char="•"/>
              <a:defRPr sz="2000">
                <a:latin typeface="+mn-lt"/>
                <a:ea typeface="+mn-ea"/>
              </a:defRPr>
            </a:lvl6pPr>
            <a:lvl7pPr marL="2971800" indent="-228600">
              <a:spcBef>
                <a:spcPct val="20000"/>
              </a:spcBef>
              <a:buFont typeface="Arial" pitchFamily="34" charset="0"/>
              <a:buChar char="•"/>
              <a:defRPr sz="2000">
                <a:latin typeface="+mn-lt"/>
                <a:ea typeface="+mn-ea"/>
              </a:defRPr>
            </a:lvl7pPr>
            <a:lvl8pPr marL="3429000" indent="-228600">
              <a:spcBef>
                <a:spcPct val="20000"/>
              </a:spcBef>
              <a:buFont typeface="Arial" pitchFamily="34" charset="0"/>
              <a:buChar char="•"/>
              <a:defRPr sz="2000">
                <a:latin typeface="+mn-lt"/>
                <a:ea typeface="+mn-ea"/>
              </a:defRPr>
            </a:lvl8pPr>
            <a:lvl9pPr marL="3886200" indent="-228600">
              <a:spcBef>
                <a:spcPct val="20000"/>
              </a:spcBef>
              <a:buFont typeface="Arial" pitchFamily="34" charset="0"/>
              <a:buChar char="•"/>
              <a:defRPr sz="2000">
                <a:latin typeface="+mn-lt"/>
                <a:ea typeface="+mn-ea"/>
              </a:defRPr>
            </a:lvl9pPr>
          </a:lstStyle>
          <a:p>
            <a:pPr marL="0"/>
            <a:r>
              <a:rPr lang="en-US" sz="2000" b="0" i="1"/>
              <a:t>“This is how it all works and how </a:t>
            </a:r>
            <a:br>
              <a:rPr lang="en-US" sz="2000" b="0" i="1"/>
            </a:br>
            <a:r>
              <a:rPr lang="en-US" sz="2000" b="0" i="1"/>
              <a:t>things run, and I didn't understand until I saw it.”</a:t>
            </a:r>
          </a:p>
        </p:txBody>
      </p:sp>
      <p:sp>
        <p:nvSpPr>
          <p:cNvPr id="11" name="TextBox 10">
            <a:extLst>
              <a:ext uri="{FF2B5EF4-FFF2-40B4-BE49-F238E27FC236}">
                <a16:creationId xmlns:a16="http://schemas.microsoft.com/office/drawing/2014/main" id="{1CF6E9AF-06EA-45E4-9DE6-851DAB0B79A8}"/>
              </a:ext>
            </a:extLst>
          </p:cNvPr>
          <p:cNvSpPr txBox="1"/>
          <p:nvPr/>
        </p:nvSpPr>
        <p:spPr>
          <a:xfrm>
            <a:off x="9745266" y="2805830"/>
            <a:ext cx="2218681" cy="2666658"/>
          </a:xfrm>
          <a:prstGeom prst="rect">
            <a:avLst/>
          </a:prstGeom>
          <a:noFill/>
          <a:ln>
            <a:noFill/>
          </a:ln>
        </p:spPr>
        <p:txBody>
          <a:bodyPr vert="horz" lIns="0" tIns="0" rIns="0" bIns="0" rtlCol="0" anchor="ctr" anchorCtr="0">
            <a:noAutofit/>
          </a:bodyPr>
          <a:lstStyle>
            <a:defPPr>
              <a:defRPr lang="en-US"/>
            </a:defPPr>
            <a:lvl1pPr marL="111125" indent="0" algn="ctr" defTabSz="914400" eaLnBrk="1" fontAlgn="auto" latinLnBrk="0" hangingPunct="1">
              <a:spcBef>
                <a:spcPts val="0"/>
              </a:spcBef>
              <a:spcAft>
                <a:spcPts val="0"/>
              </a:spcAft>
              <a:buClr>
                <a:schemeClr val="accent1"/>
              </a:buClr>
              <a:buFont typeface="Wingdings" pitchFamily="2" charset="2"/>
              <a:buNone/>
              <a:defRPr sz="1400" b="1">
                <a:solidFill>
                  <a:schemeClr val="bg1"/>
                </a:solidFill>
                <a:latin typeface="+mn-lt"/>
                <a:ea typeface="+mn-ea"/>
              </a:defRPr>
            </a:lvl1pPr>
            <a:lvl2pPr indent="-228600" defTabSz="914400" eaLnBrk="1" latinLnBrk="0" hangingPunct="1">
              <a:spcBef>
                <a:spcPts val="300"/>
              </a:spcBef>
              <a:buClr>
                <a:schemeClr val="accent1"/>
              </a:buClr>
              <a:buFont typeface="Wingdings" pitchFamily="2" charset="2"/>
              <a:buChar char=""/>
              <a:defRPr sz="1800">
                <a:latin typeface="+mn-lt"/>
                <a:ea typeface="+mn-ea"/>
              </a:defRPr>
            </a:lvl2pPr>
            <a:lvl3pPr marL="685800" indent="-228600" defTabSz="914400" eaLnBrk="1" latinLnBrk="0" hangingPunct="1">
              <a:spcBef>
                <a:spcPts val="200"/>
              </a:spcBef>
              <a:buClr>
                <a:schemeClr val="accent1"/>
              </a:buClr>
              <a:buFont typeface="Wingdings" pitchFamily="2" charset="2"/>
              <a:buChar char=""/>
              <a:defRPr sz="1600">
                <a:latin typeface="+mn-lt"/>
                <a:ea typeface="+mn-ea"/>
              </a:defRPr>
            </a:lvl3pPr>
            <a:lvl4pPr marL="914400" indent="-228600" defTabSz="914400" eaLnBrk="1" latinLnBrk="0" hangingPunct="1">
              <a:spcBef>
                <a:spcPts val="100"/>
              </a:spcBef>
              <a:buClr>
                <a:schemeClr val="accent1"/>
              </a:buClr>
              <a:buFont typeface="Wingdings" pitchFamily="2" charset="2"/>
              <a:buChar char=""/>
              <a:defRPr sz="1400">
                <a:latin typeface="+mn-lt"/>
                <a:ea typeface="+mn-ea"/>
              </a:defRPr>
            </a:lvl4pPr>
            <a:lvl5pPr marL="1143000" indent="-228600" defTabSz="914400" eaLnBrk="1" latinLnBrk="0" hangingPunct="1">
              <a:spcBef>
                <a:spcPts val="0"/>
              </a:spcBef>
              <a:buClr>
                <a:schemeClr val="accent1"/>
              </a:buClr>
              <a:buFont typeface="Wingdings" pitchFamily="2" charset="2"/>
              <a:buChar char=""/>
              <a:defRPr sz="1200">
                <a:latin typeface="+mn-lt"/>
                <a:ea typeface="+mn-ea"/>
              </a:defRPr>
            </a:lvl5pPr>
            <a:lvl6pPr marL="2514600" indent="-228600">
              <a:spcBef>
                <a:spcPct val="20000"/>
              </a:spcBef>
              <a:buFont typeface="Arial" pitchFamily="34" charset="0"/>
              <a:buChar char="•"/>
              <a:defRPr sz="2000">
                <a:latin typeface="+mn-lt"/>
                <a:ea typeface="+mn-ea"/>
              </a:defRPr>
            </a:lvl6pPr>
            <a:lvl7pPr marL="2971800" indent="-228600">
              <a:spcBef>
                <a:spcPct val="20000"/>
              </a:spcBef>
              <a:buFont typeface="Arial" pitchFamily="34" charset="0"/>
              <a:buChar char="•"/>
              <a:defRPr sz="2000">
                <a:latin typeface="+mn-lt"/>
                <a:ea typeface="+mn-ea"/>
              </a:defRPr>
            </a:lvl7pPr>
            <a:lvl8pPr marL="3429000" indent="-228600">
              <a:spcBef>
                <a:spcPct val="20000"/>
              </a:spcBef>
              <a:buFont typeface="Arial" pitchFamily="34" charset="0"/>
              <a:buChar char="•"/>
              <a:defRPr sz="2000">
                <a:latin typeface="+mn-lt"/>
                <a:ea typeface="+mn-ea"/>
              </a:defRPr>
            </a:lvl8pPr>
            <a:lvl9pPr marL="3886200" indent="-228600">
              <a:spcBef>
                <a:spcPct val="20000"/>
              </a:spcBef>
              <a:buFont typeface="Arial" pitchFamily="34" charset="0"/>
              <a:buChar char="•"/>
              <a:defRPr sz="2000">
                <a:latin typeface="+mn-lt"/>
                <a:ea typeface="+mn-ea"/>
              </a:defRPr>
            </a:lvl9pPr>
          </a:lstStyle>
          <a:p>
            <a:r>
              <a:rPr lang="en-US" sz="1600" b="0">
                <a:solidFill>
                  <a:srgbClr val="22458A"/>
                </a:solidFill>
                <a:latin typeface="Arial" panose="020B0604020202020204" pitchFamily="34" charset="0"/>
                <a:cs typeface="Arial" panose="020B0604020202020204" pitchFamily="34" charset="0"/>
              </a:rPr>
              <a:t>Understanding the strategic implications of orbital regimes, opportunities, </a:t>
            </a:r>
            <a:br>
              <a:rPr lang="en-US" sz="1600" b="0">
                <a:solidFill>
                  <a:srgbClr val="22458A"/>
                </a:solidFill>
                <a:latin typeface="Arial" panose="020B0604020202020204" pitchFamily="34" charset="0"/>
                <a:cs typeface="Arial" panose="020B0604020202020204" pitchFamily="34" charset="0"/>
              </a:rPr>
            </a:br>
            <a:r>
              <a:rPr lang="en-US" sz="1600" b="0">
                <a:solidFill>
                  <a:srgbClr val="22458A"/>
                </a:solidFill>
                <a:latin typeface="Arial" panose="020B0604020202020204" pitchFamily="34" charset="0"/>
                <a:cs typeface="Arial" panose="020B0604020202020204" pitchFamily="34" charset="0"/>
              </a:rPr>
              <a:t>and risks</a:t>
            </a:r>
          </a:p>
          <a:p>
            <a:endParaRPr lang="en-US" sz="1600" b="0">
              <a:solidFill>
                <a:srgbClr val="22458A"/>
              </a:solidFill>
              <a:latin typeface="Arial" panose="020B0604020202020204" pitchFamily="34" charset="0"/>
              <a:cs typeface="Arial" panose="020B0604020202020204" pitchFamily="34" charset="0"/>
            </a:endParaRPr>
          </a:p>
          <a:p>
            <a:r>
              <a:rPr lang="en-US" sz="1600" b="0">
                <a:solidFill>
                  <a:srgbClr val="22458A"/>
                </a:solidFill>
                <a:latin typeface="Arial" panose="020B0604020202020204" pitchFamily="34" charset="0"/>
                <a:cs typeface="Arial" panose="020B0604020202020204" pitchFamily="34" charset="0"/>
              </a:rPr>
              <a:t>Interactions in 3D space with the dynamics of changes over time</a:t>
            </a:r>
          </a:p>
        </p:txBody>
      </p:sp>
      <p:pic>
        <p:nvPicPr>
          <p:cNvPr id="17" name="Picture 16" descr="A picture containing text, person&#10;&#10;Description automatically generated">
            <a:extLst>
              <a:ext uri="{FF2B5EF4-FFF2-40B4-BE49-F238E27FC236}">
                <a16:creationId xmlns:a16="http://schemas.microsoft.com/office/drawing/2014/main" id="{9B0EB507-B478-90D2-FD47-B51446E634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8984" y="966068"/>
            <a:ext cx="4653739" cy="5268264"/>
          </a:xfrm>
          <a:prstGeom prst="rect">
            <a:avLst/>
          </a:prstGeom>
          <a:effectLst>
            <a:softEdge rad="63500"/>
          </a:effectLst>
        </p:spPr>
      </p:pic>
      <p:cxnSp>
        <p:nvCxnSpPr>
          <p:cNvPr id="24" name="Straight Arrow Connector 23">
            <a:extLst>
              <a:ext uri="{FF2B5EF4-FFF2-40B4-BE49-F238E27FC236}">
                <a16:creationId xmlns:a16="http://schemas.microsoft.com/office/drawing/2014/main" id="{815C0AE8-9D4E-281B-376F-B359CD2EAA8C}"/>
              </a:ext>
            </a:extLst>
          </p:cNvPr>
          <p:cNvCxnSpPr>
            <a:cxnSpLocks/>
          </p:cNvCxnSpPr>
          <p:nvPr/>
        </p:nvCxnSpPr>
        <p:spPr>
          <a:xfrm>
            <a:off x="-1" y="3630311"/>
            <a:ext cx="4983736" cy="0"/>
          </a:xfrm>
          <a:prstGeom prst="straightConnector1">
            <a:avLst/>
          </a:prstGeom>
          <a:ln w="152400">
            <a:solidFill>
              <a:schemeClr val="accent4">
                <a:lumMod val="50000"/>
              </a:schemeClr>
            </a:solidFill>
            <a:tailEnd type="stealth"/>
          </a:ln>
        </p:spPr>
        <p:style>
          <a:lnRef idx="1">
            <a:schemeClr val="accent1"/>
          </a:lnRef>
          <a:fillRef idx="0">
            <a:schemeClr val="accent1"/>
          </a:fillRef>
          <a:effectRef idx="0">
            <a:schemeClr val="accent1"/>
          </a:effectRef>
          <a:fontRef idx="minor">
            <a:schemeClr val="tx1"/>
          </a:fontRef>
        </p:style>
      </p:cxnSp>
      <p:pic>
        <p:nvPicPr>
          <p:cNvPr id="19" name="Picture 18" descr="Diagram&#10;&#10;Description automatically generated">
            <a:extLst>
              <a:ext uri="{FF2B5EF4-FFF2-40B4-BE49-F238E27FC236}">
                <a16:creationId xmlns:a16="http://schemas.microsoft.com/office/drawing/2014/main" id="{A48AF2C0-CE81-2A7D-AB91-17465E28B9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73" y="3758751"/>
            <a:ext cx="3226701" cy="3064493"/>
          </a:xfrm>
          <a:prstGeom prst="rect">
            <a:avLst/>
          </a:prstGeom>
          <a:ln w="38100">
            <a:noFill/>
          </a:ln>
          <a:effectLst>
            <a:softEdge rad="63500"/>
          </a:effectLst>
        </p:spPr>
      </p:pic>
      <p:pic>
        <p:nvPicPr>
          <p:cNvPr id="3" name="Picture 2">
            <a:extLst>
              <a:ext uri="{FF2B5EF4-FFF2-40B4-BE49-F238E27FC236}">
                <a16:creationId xmlns:a16="http://schemas.microsoft.com/office/drawing/2014/main" id="{6E19AE2E-A1D9-9871-EAC7-63A0396B6ECB}"/>
              </a:ext>
            </a:extLst>
          </p:cNvPr>
          <p:cNvPicPr>
            <a:picLocks noChangeAspect="1"/>
          </p:cNvPicPr>
          <p:nvPr/>
        </p:nvPicPr>
        <p:blipFill>
          <a:blip r:embed="rId5"/>
          <a:stretch>
            <a:fillRect/>
          </a:stretch>
        </p:blipFill>
        <p:spPr>
          <a:xfrm>
            <a:off x="0" y="949941"/>
            <a:ext cx="3280988" cy="2580552"/>
          </a:xfrm>
          <a:prstGeom prst="rect">
            <a:avLst/>
          </a:prstGeom>
          <a:ln>
            <a:noFill/>
          </a:ln>
          <a:effectLst>
            <a:softEdge rad="63500"/>
          </a:effectLst>
        </p:spPr>
      </p:pic>
    </p:spTree>
    <p:extLst>
      <p:ext uri="{BB962C8B-B14F-4D97-AF65-F5344CB8AC3E}">
        <p14:creationId xmlns:p14="http://schemas.microsoft.com/office/powerpoint/2010/main" val="4001040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83BC-5DCA-3C53-6976-921BC4FDED28}"/>
              </a:ext>
            </a:extLst>
          </p:cNvPr>
          <p:cNvSpPr>
            <a:spLocks noGrp="1"/>
          </p:cNvSpPr>
          <p:nvPr>
            <p:ph type="title"/>
          </p:nvPr>
        </p:nvSpPr>
        <p:spPr/>
        <p:txBody>
          <a:bodyPr>
            <a:normAutofit/>
          </a:bodyPr>
          <a:lstStyle/>
          <a:p>
            <a:r>
              <a:rPr lang="en-US" sz="2800" dirty="0"/>
              <a:t>Notional Concept of Training Operations</a:t>
            </a:r>
          </a:p>
        </p:txBody>
      </p:sp>
      <p:pic>
        <p:nvPicPr>
          <p:cNvPr id="7" name="Content Placeholder 4" descr="A picture containing diagram&#10;&#10;Description automatically generated">
            <a:extLst>
              <a:ext uri="{FF2B5EF4-FFF2-40B4-BE49-F238E27FC236}">
                <a16:creationId xmlns:a16="http://schemas.microsoft.com/office/drawing/2014/main" id="{A21788A8-FE08-3EE3-33B5-65067A4335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430" y="1049595"/>
            <a:ext cx="10550218" cy="5275109"/>
          </a:xfrm>
          <a:prstGeom prst="rect">
            <a:avLst/>
          </a:prstGeom>
        </p:spPr>
      </p:pic>
    </p:spTree>
    <p:extLst>
      <p:ext uri="{BB962C8B-B14F-4D97-AF65-F5344CB8AC3E}">
        <p14:creationId xmlns:p14="http://schemas.microsoft.com/office/powerpoint/2010/main" val="3188988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A5266-8253-D13C-991A-0D2CDAE1BF50}"/>
              </a:ext>
            </a:extLst>
          </p:cNvPr>
          <p:cNvSpPr>
            <a:spLocks noGrp="1"/>
          </p:cNvSpPr>
          <p:nvPr>
            <p:ph type="title"/>
          </p:nvPr>
        </p:nvSpPr>
        <p:spPr/>
        <p:txBody>
          <a:bodyPr>
            <a:normAutofit/>
          </a:bodyPr>
          <a:lstStyle/>
          <a:p>
            <a:r>
              <a:rPr lang="en-US"/>
              <a:t>Immersive Education and Training Benefits</a:t>
            </a:r>
          </a:p>
        </p:txBody>
      </p:sp>
      <p:sp>
        <p:nvSpPr>
          <p:cNvPr id="3" name="Content Placeholder 2">
            <a:extLst>
              <a:ext uri="{FF2B5EF4-FFF2-40B4-BE49-F238E27FC236}">
                <a16:creationId xmlns:a16="http://schemas.microsoft.com/office/drawing/2014/main" id="{9FD7E040-4B6C-EC29-2D06-F0492393BF61}"/>
              </a:ext>
            </a:extLst>
          </p:cNvPr>
          <p:cNvSpPr>
            <a:spLocks noGrp="1"/>
          </p:cNvSpPr>
          <p:nvPr>
            <p:ph sz="quarter" idx="11"/>
          </p:nvPr>
        </p:nvSpPr>
        <p:spPr>
          <a:xfrm>
            <a:off x="1755827" y="1080654"/>
            <a:ext cx="10436173" cy="4457700"/>
          </a:xfrm>
        </p:spPr>
        <p:txBody>
          <a:bodyPr>
            <a:noAutofit/>
          </a:bodyPr>
          <a:lstStyle/>
          <a:p>
            <a:pPr marL="0" indent="0">
              <a:buSzPct val="150000"/>
              <a:buNone/>
            </a:pPr>
            <a:r>
              <a:rPr lang="en-US" sz="2000" b="1">
                <a:latin typeface="Arial" panose="020B0604020202020204" pitchFamily="34" charset="0"/>
                <a:cs typeface="Arial" panose="020B0604020202020204" pitchFamily="34" charset="0"/>
              </a:rPr>
              <a:t>Learning Retention and Knowledge Gain</a:t>
            </a:r>
          </a:p>
          <a:p>
            <a:pPr marL="379413" lvl="1" indent="-379413">
              <a:lnSpc>
                <a:spcPts val="2000"/>
              </a:lnSpc>
              <a:buSzPct val="150000"/>
              <a:buFont typeface="Arial" panose="020B0604020202020204" pitchFamily="34" charset="0"/>
              <a:buChar char="•"/>
            </a:pPr>
            <a:r>
              <a:rPr lang="en-US" sz="2000">
                <a:latin typeface="Arial" panose="020B0604020202020204" pitchFamily="34" charset="0"/>
                <a:cs typeface="Arial" panose="020B0604020202020204" pitchFamily="34" charset="0"/>
              </a:rPr>
              <a:t>Long-term retention rates: 75% with VR learning, 10% with reading, 5% with lectures</a:t>
            </a:r>
          </a:p>
          <a:p>
            <a:pPr marL="379413" lvl="1" indent="-379413">
              <a:lnSpc>
                <a:spcPts val="2000"/>
              </a:lnSpc>
              <a:buSzPct val="150000"/>
              <a:buFont typeface="Arial" panose="020B0604020202020204" pitchFamily="34" charset="0"/>
              <a:buChar char="•"/>
            </a:pPr>
            <a:r>
              <a:rPr lang="en-US" sz="2000">
                <a:latin typeface="Arial" panose="020B0604020202020204" pitchFamily="34" charset="0"/>
                <a:cs typeface="Arial" panose="020B0604020202020204" pitchFamily="34" charset="0"/>
              </a:rPr>
              <a:t>VR training resulted in a 230% increase in knowledge gain </a:t>
            </a:r>
          </a:p>
          <a:p>
            <a:pPr marL="379413" lvl="1" indent="-379413">
              <a:lnSpc>
                <a:spcPts val="2000"/>
              </a:lnSpc>
              <a:buSzPct val="150000"/>
              <a:buFont typeface="Arial" panose="020B0604020202020204" pitchFamily="34" charset="0"/>
              <a:buChar char="•"/>
            </a:pPr>
            <a:r>
              <a:rPr lang="en-US" sz="2000">
                <a:latin typeface="Arial" panose="020B0604020202020204" pitchFamily="34" charset="0"/>
                <a:cs typeface="Arial" panose="020B0604020202020204" pitchFamily="34" charset="0"/>
              </a:rPr>
              <a:t>VR training resulted in a 52% reduction in skill fade</a:t>
            </a:r>
          </a:p>
          <a:p>
            <a:pPr marL="0" indent="0">
              <a:spcBef>
                <a:spcPts val="1200"/>
              </a:spcBef>
              <a:buSzPct val="150000"/>
              <a:buNone/>
            </a:pPr>
            <a:r>
              <a:rPr lang="en-US" sz="2000" b="1">
                <a:latin typeface="Arial" panose="020B0604020202020204" pitchFamily="34" charset="0"/>
                <a:cs typeface="Arial" panose="020B0604020202020204" pitchFamily="34" charset="0"/>
              </a:rPr>
              <a:t>Soft Skills</a:t>
            </a:r>
          </a:p>
          <a:p>
            <a:pPr marL="379413" lvl="1" indent="-379413">
              <a:lnSpc>
                <a:spcPts val="2000"/>
              </a:lnSpc>
              <a:buSzPct val="150000"/>
              <a:buFont typeface="Arial" panose="020B0604020202020204" pitchFamily="34" charset="0"/>
              <a:buChar char="•"/>
            </a:pPr>
            <a:r>
              <a:rPr lang="en-US" sz="2000">
                <a:latin typeface="Arial" panose="020B0604020202020204" pitchFamily="34" charset="0"/>
                <a:cs typeface="Arial" panose="020B0604020202020204" pitchFamily="34" charset="0"/>
              </a:rPr>
              <a:t>VR-trained employees are 275% more confident to act on what they learned</a:t>
            </a:r>
          </a:p>
          <a:p>
            <a:pPr marL="379413" lvl="1" indent="-379413">
              <a:lnSpc>
                <a:spcPts val="2000"/>
              </a:lnSpc>
              <a:buSzPct val="150000"/>
              <a:buFont typeface="Arial" panose="020B0604020202020204" pitchFamily="34" charset="0"/>
              <a:buChar char="•"/>
            </a:pPr>
            <a:r>
              <a:rPr lang="en-US" sz="2000">
                <a:latin typeface="Arial" panose="020B0604020202020204" pitchFamily="34" charset="0"/>
                <a:cs typeface="Arial" panose="020B0604020202020204" pitchFamily="34" charset="0"/>
              </a:rPr>
              <a:t>VR training curricula resulted in a 10% increase in customer satisfaction</a:t>
            </a:r>
          </a:p>
          <a:p>
            <a:pPr marL="379413" lvl="1" indent="-379413">
              <a:lnSpc>
                <a:spcPts val="2000"/>
              </a:lnSpc>
              <a:buSzPct val="150000"/>
              <a:buFont typeface="Arial" panose="020B0604020202020204" pitchFamily="34" charset="0"/>
              <a:buChar char="•"/>
            </a:pPr>
            <a:r>
              <a:rPr lang="en-US" sz="2000" spc="-10">
                <a:latin typeface="Arial" panose="020B0604020202020204" pitchFamily="34" charset="0"/>
                <a:cs typeface="Arial" panose="020B0604020202020204" pitchFamily="34" charset="0"/>
              </a:rPr>
              <a:t>VR-trained learners felt a 2.3x greater emotional connection to content than e-learners</a:t>
            </a:r>
          </a:p>
          <a:p>
            <a:pPr marL="0" indent="0">
              <a:spcBef>
                <a:spcPts val="1200"/>
              </a:spcBef>
              <a:buSzPct val="150000"/>
              <a:buNone/>
            </a:pPr>
            <a:r>
              <a:rPr lang="en-US" sz="2000" b="1">
                <a:latin typeface="Arial" panose="020B0604020202020204" pitchFamily="34" charset="0"/>
                <a:cs typeface="Arial" panose="020B0604020202020204" pitchFamily="34" charset="0"/>
              </a:rPr>
              <a:t>Outcomes, Cost, and Efficiency</a:t>
            </a:r>
          </a:p>
          <a:p>
            <a:pPr marL="379413" lvl="1" indent="-379413">
              <a:lnSpc>
                <a:spcPts val="2000"/>
              </a:lnSpc>
              <a:buSzPct val="150000"/>
              <a:buFont typeface="Arial" panose="020B0604020202020204" pitchFamily="34" charset="0"/>
              <a:buChar char="•"/>
            </a:pPr>
            <a:r>
              <a:rPr lang="en-US" sz="2000">
                <a:latin typeface="Arial" panose="020B0604020202020204" pitchFamily="34" charset="0"/>
                <a:cs typeface="Arial" panose="020B0604020202020204" pitchFamily="34" charset="0"/>
              </a:rPr>
              <a:t>VR shows a 75% reduction in required training time over classroom-based learning</a:t>
            </a:r>
          </a:p>
          <a:p>
            <a:pPr marL="379413" lvl="1" indent="-379413">
              <a:lnSpc>
                <a:spcPts val="2000"/>
              </a:lnSpc>
              <a:buSzPct val="150000"/>
              <a:buFont typeface="Arial" panose="020B0604020202020204" pitchFamily="34" charset="0"/>
              <a:buChar char="•"/>
            </a:pPr>
            <a:r>
              <a:rPr lang="en-US" sz="2000">
                <a:latin typeface="Arial" panose="020B0604020202020204" pitchFamily="34" charset="0"/>
                <a:cs typeface="Arial" panose="020B0604020202020204" pitchFamily="34" charset="0"/>
              </a:rPr>
              <a:t>VR training is 83% less expensive than traditional in-person training</a:t>
            </a:r>
          </a:p>
          <a:p>
            <a:pPr marL="379413" lvl="1" indent="-379413">
              <a:lnSpc>
                <a:spcPts val="2000"/>
              </a:lnSpc>
              <a:buSzPct val="150000"/>
              <a:buFont typeface="Arial" panose="020B0604020202020204" pitchFamily="34" charset="0"/>
              <a:buChar char="•"/>
            </a:pPr>
            <a:r>
              <a:rPr lang="en-US" sz="2000">
                <a:latin typeface="Arial" panose="020B0604020202020204" pitchFamily="34" charset="0"/>
                <a:cs typeface="Arial" panose="020B0604020202020204" pitchFamily="34" charset="0"/>
              </a:rPr>
              <a:t>VR-trained surgeons were found to make 83% fewer errors</a:t>
            </a:r>
          </a:p>
          <a:p>
            <a:pPr marL="379413" lvl="1" indent="-379413">
              <a:lnSpc>
                <a:spcPts val="2000"/>
              </a:lnSpc>
              <a:buSzPct val="150000"/>
              <a:buFont typeface="Arial" panose="020B0604020202020204" pitchFamily="34" charset="0"/>
              <a:buChar char="•"/>
            </a:pPr>
            <a:r>
              <a:rPr lang="en-US" sz="2000">
                <a:latin typeface="Arial" panose="020B0604020202020204" pitchFamily="34" charset="0"/>
                <a:cs typeface="Arial" panose="020B0604020202020204" pitchFamily="34" charset="0"/>
              </a:rPr>
              <a:t>VR-trained med students had a 250% improvement in completing safety procedures</a:t>
            </a:r>
          </a:p>
        </p:txBody>
      </p:sp>
      <p:pic>
        <p:nvPicPr>
          <p:cNvPr id="9" name="Picture 8">
            <a:extLst>
              <a:ext uri="{FF2B5EF4-FFF2-40B4-BE49-F238E27FC236}">
                <a16:creationId xmlns:a16="http://schemas.microsoft.com/office/drawing/2014/main" id="{1D0639EA-3BE8-C661-8DE5-14D080F2FCE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8920" y="1081509"/>
            <a:ext cx="1348466" cy="13484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Picture 10">
            <a:extLst>
              <a:ext uri="{FF2B5EF4-FFF2-40B4-BE49-F238E27FC236}">
                <a16:creationId xmlns:a16="http://schemas.microsoft.com/office/drawing/2014/main" id="{1E976004-FE10-309F-BE07-97CCBAC1480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8920" y="2651853"/>
            <a:ext cx="1348466" cy="13484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3" name="Picture 12">
            <a:extLst>
              <a:ext uri="{FF2B5EF4-FFF2-40B4-BE49-F238E27FC236}">
                <a16:creationId xmlns:a16="http://schemas.microsoft.com/office/drawing/2014/main" id="{FC6DDDA5-4367-24B7-3E8E-5B001A4AEC7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8920" y="4222197"/>
            <a:ext cx="1348466" cy="13484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TextBox 5">
            <a:extLst>
              <a:ext uri="{FF2B5EF4-FFF2-40B4-BE49-F238E27FC236}">
                <a16:creationId xmlns:a16="http://schemas.microsoft.com/office/drawing/2014/main" id="{BD922967-66AD-ED97-636C-05F18CFE8FD4}"/>
              </a:ext>
            </a:extLst>
          </p:cNvPr>
          <p:cNvSpPr txBox="1"/>
          <p:nvPr/>
        </p:nvSpPr>
        <p:spPr>
          <a:xfrm>
            <a:off x="2377215" y="5720565"/>
            <a:ext cx="9709477" cy="523220"/>
          </a:xfrm>
          <a:prstGeom prst="rect">
            <a:avLst/>
          </a:prstGeom>
          <a:noFill/>
        </p:spPr>
        <p:txBody>
          <a:bodyPr wrap="square">
            <a:spAutoFit/>
          </a:bodyPr>
          <a:lstStyle/>
          <a:p>
            <a:pPr algn="r"/>
            <a:r>
              <a:rPr lang="en-US" sz="1400" i="1"/>
              <a:t>From VR Training Benefits: Real-World Stats (HTC), based on data from PwC, the National Training Laboratory,</a:t>
            </a:r>
            <a:br>
              <a:rPr lang="en-US" sz="1400" i="1"/>
            </a:br>
            <a:r>
              <a:rPr lang="en-US" sz="1400" i="1"/>
              <a:t>Talespin, the Icahn School of Medicine, Baylor Health Care, the Yale University School of Medicine, and Virti</a:t>
            </a:r>
            <a:endParaRPr lang="en-US" sz="1400"/>
          </a:p>
        </p:txBody>
      </p:sp>
    </p:spTree>
    <p:extLst>
      <p:ext uri="{BB962C8B-B14F-4D97-AF65-F5344CB8AC3E}">
        <p14:creationId xmlns:p14="http://schemas.microsoft.com/office/powerpoint/2010/main" val="2210059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7CF32-6868-6525-472E-1DA5DEBE0482}"/>
              </a:ext>
            </a:extLst>
          </p:cNvPr>
          <p:cNvSpPr>
            <a:spLocks noGrp="1"/>
          </p:cNvSpPr>
          <p:nvPr>
            <p:ph type="title"/>
          </p:nvPr>
        </p:nvSpPr>
        <p:spPr>
          <a:xfrm>
            <a:off x="969873" y="0"/>
            <a:ext cx="8843966" cy="795130"/>
          </a:xfrm>
        </p:spPr>
        <p:txBody>
          <a:bodyPr>
            <a:normAutofit fontScale="90000"/>
          </a:bodyPr>
          <a:lstStyle/>
          <a:p>
            <a:r>
              <a:rPr lang="en-US"/>
              <a:t>XR Increases Engagement, Learning, and Retention</a:t>
            </a:r>
          </a:p>
        </p:txBody>
      </p:sp>
      <p:sp>
        <p:nvSpPr>
          <p:cNvPr id="7" name="TextBox 6">
            <a:extLst>
              <a:ext uri="{FF2B5EF4-FFF2-40B4-BE49-F238E27FC236}">
                <a16:creationId xmlns:a16="http://schemas.microsoft.com/office/drawing/2014/main" id="{2AA878FF-6B87-3AD6-CCA9-AFD7A05F840B}"/>
              </a:ext>
            </a:extLst>
          </p:cNvPr>
          <p:cNvSpPr txBox="1"/>
          <p:nvPr/>
        </p:nvSpPr>
        <p:spPr>
          <a:xfrm>
            <a:off x="7902051" y="2766131"/>
            <a:ext cx="3279165" cy="908138"/>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What does virtual reality and the metaverse mean for training?</a:t>
            </a:r>
            <a:endParaRPr lang="en-US" sz="1600" b="1" i="0">
              <a:solidFill>
                <a:srgbClr val="0033CC"/>
              </a:solidFill>
              <a:effectLst/>
              <a:latin typeface="Arial" panose="020B0604020202020204" pitchFamily="34" charset="0"/>
              <a:cs typeface="Arial" panose="020B0604020202020204" pitchFamily="34" charset="0"/>
            </a:endParaRPr>
          </a:p>
          <a:p>
            <a:pPr algn="ctr" fontAlgn="auto">
              <a:spcBef>
                <a:spcPts val="0"/>
              </a:spcBef>
              <a:spcAft>
                <a:spcPts val="0"/>
              </a:spcAft>
            </a:pPr>
            <a:r>
              <a:rPr lang="en-US" sz="1600">
                <a:latin typeface="Arial" panose="020B0604020202020204" pitchFamily="34" charset="0"/>
                <a:cs typeface="Arial" panose="020B0604020202020204" pitchFamily="34" charset="0"/>
              </a:rPr>
              <a:t>PwC, 2022</a:t>
            </a:r>
          </a:p>
        </p:txBody>
      </p:sp>
      <p:sp>
        <p:nvSpPr>
          <p:cNvPr id="8" name="TextBox 7">
            <a:extLst>
              <a:ext uri="{FF2B5EF4-FFF2-40B4-BE49-F238E27FC236}">
                <a16:creationId xmlns:a16="http://schemas.microsoft.com/office/drawing/2014/main" id="{3C8E3B91-734A-73CD-F959-A09D9A11D324}"/>
              </a:ext>
            </a:extLst>
          </p:cNvPr>
          <p:cNvSpPr txBox="1"/>
          <p:nvPr/>
        </p:nvSpPr>
        <p:spPr>
          <a:xfrm>
            <a:off x="397221" y="957999"/>
            <a:ext cx="4404434" cy="698568"/>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Effects of virtual reality on learning outcomes in K-6 education: A meta-analysis</a:t>
            </a:r>
            <a:endParaRPr lang="en-US" sz="1600" b="1" i="0">
              <a:solidFill>
                <a:srgbClr val="0033CC"/>
              </a:solidFill>
              <a:effectLst/>
              <a:latin typeface="Arial" panose="020B0604020202020204" pitchFamily="34" charset="0"/>
              <a:cs typeface="Arial" panose="020B0604020202020204" pitchFamily="34" charset="0"/>
            </a:endParaRPr>
          </a:p>
          <a:p>
            <a:pPr algn="ctr" fontAlgn="auto">
              <a:spcBef>
                <a:spcPts val="0"/>
              </a:spcBef>
              <a:spcAft>
                <a:spcPts val="0"/>
              </a:spcAft>
            </a:pPr>
            <a:r>
              <a:rPr lang="en-US" sz="1600" b="0" i="1">
                <a:effectLst/>
                <a:latin typeface="Arial" panose="020B0604020202020204" pitchFamily="34" charset="0"/>
                <a:cs typeface="Arial" panose="020B0604020202020204" pitchFamily="34" charset="0"/>
              </a:rPr>
              <a:t>Educational Research Review, 2022</a:t>
            </a:r>
            <a:endParaRPr lang="en-US" sz="160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6F776DD6-C32F-CC32-EC3B-EBF2B08DD94D}"/>
              </a:ext>
            </a:extLst>
          </p:cNvPr>
          <p:cNvSpPr txBox="1"/>
          <p:nvPr/>
        </p:nvSpPr>
        <p:spPr>
          <a:xfrm>
            <a:off x="8988836" y="956190"/>
            <a:ext cx="2621512" cy="698568"/>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Virtual memory palaces: immersion aids recall </a:t>
            </a:r>
            <a:endParaRPr lang="en-US" sz="1600" b="1" i="0">
              <a:solidFill>
                <a:srgbClr val="0033CC"/>
              </a:solidFill>
              <a:effectLst/>
              <a:latin typeface="Arial" panose="020B0604020202020204" pitchFamily="34" charset="0"/>
              <a:cs typeface="Arial" panose="020B0604020202020204" pitchFamily="34" charset="0"/>
            </a:endParaRPr>
          </a:p>
          <a:p>
            <a:pPr algn="ctr" fontAlgn="auto">
              <a:spcBef>
                <a:spcPts val="0"/>
              </a:spcBef>
              <a:spcAft>
                <a:spcPts val="0"/>
              </a:spcAft>
            </a:pPr>
            <a:r>
              <a:rPr lang="en-US" sz="1600" b="0" i="1">
                <a:effectLst/>
                <a:latin typeface="Arial" panose="020B0604020202020204" pitchFamily="34" charset="0"/>
                <a:cs typeface="Arial" panose="020B0604020202020204" pitchFamily="34" charset="0"/>
              </a:rPr>
              <a:t>Virtual Reality journal, 2019</a:t>
            </a:r>
            <a:endParaRPr lang="en-US" sz="160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3E795307-3CAC-030E-541F-AD70CF394C29}"/>
              </a:ext>
            </a:extLst>
          </p:cNvPr>
          <p:cNvSpPr txBox="1"/>
          <p:nvPr/>
        </p:nvSpPr>
        <p:spPr>
          <a:xfrm>
            <a:off x="782482" y="1885310"/>
            <a:ext cx="3960706" cy="698568"/>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Learning in virtual reality: Effects on performance, emotion and engagement</a:t>
            </a:r>
            <a:endParaRPr lang="en-US" sz="1600" b="1" i="0">
              <a:solidFill>
                <a:srgbClr val="0033CC"/>
              </a:solidFill>
              <a:effectLst/>
              <a:latin typeface="Arial" panose="020B0604020202020204" pitchFamily="34" charset="0"/>
              <a:cs typeface="Arial" panose="020B0604020202020204" pitchFamily="34" charset="0"/>
            </a:endParaRPr>
          </a:p>
          <a:p>
            <a:pPr algn="ctr" fontAlgn="auto">
              <a:spcBef>
                <a:spcPts val="0"/>
              </a:spcBef>
              <a:spcAft>
                <a:spcPts val="0"/>
              </a:spcAft>
            </a:pPr>
            <a:r>
              <a:rPr lang="en-US" sz="1600" b="0" i="1">
                <a:effectLst/>
                <a:latin typeface="Arial" panose="020B0604020202020204" pitchFamily="34" charset="0"/>
                <a:cs typeface="Arial" panose="020B0604020202020204" pitchFamily="34" charset="0"/>
              </a:rPr>
              <a:t>Research in Learning Technology, 2018</a:t>
            </a:r>
          </a:p>
        </p:txBody>
      </p:sp>
      <p:sp>
        <p:nvSpPr>
          <p:cNvPr id="12" name="TextBox 11">
            <a:extLst>
              <a:ext uri="{FF2B5EF4-FFF2-40B4-BE49-F238E27FC236}">
                <a16:creationId xmlns:a16="http://schemas.microsoft.com/office/drawing/2014/main" id="{59FB0FF3-4334-AB6B-57ED-C74C372FC6E4}"/>
              </a:ext>
            </a:extLst>
          </p:cNvPr>
          <p:cNvSpPr txBox="1"/>
          <p:nvPr/>
        </p:nvSpPr>
        <p:spPr>
          <a:xfrm>
            <a:off x="4953232" y="3944912"/>
            <a:ext cx="3279166" cy="908138"/>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A scoping review of immersive virtual reality in STEM education</a:t>
            </a:r>
            <a:endParaRPr lang="en-US" sz="1600" b="1" i="0">
              <a:solidFill>
                <a:srgbClr val="0033CC"/>
              </a:solidFill>
              <a:effectLst/>
              <a:latin typeface="Arial" panose="020B0604020202020204" pitchFamily="34" charset="0"/>
              <a:cs typeface="Arial" panose="020B0604020202020204" pitchFamily="34" charset="0"/>
            </a:endParaRPr>
          </a:p>
          <a:p>
            <a:pPr algn="ctr" fontAlgn="auto">
              <a:spcBef>
                <a:spcPts val="0"/>
              </a:spcBef>
              <a:spcAft>
                <a:spcPts val="0"/>
              </a:spcAft>
            </a:pPr>
            <a:r>
              <a:rPr lang="en-US" sz="1600" b="0" i="1">
                <a:effectLst/>
                <a:latin typeface="Arial" panose="020B0604020202020204" pitchFamily="34" charset="0"/>
                <a:cs typeface="Arial" panose="020B0604020202020204" pitchFamily="34" charset="0"/>
              </a:rPr>
              <a:t>IEEE Transactions on</a:t>
            </a:r>
            <a:br>
              <a:rPr lang="en-US" sz="1600" b="0" i="1">
                <a:effectLst/>
                <a:latin typeface="Arial" panose="020B0604020202020204" pitchFamily="34" charset="0"/>
                <a:cs typeface="Arial" panose="020B0604020202020204" pitchFamily="34" charset="0"/>
              </a:rPr>
            </a:br>
            <a:r>
              <a:rPr lang="en-US" sz="1600" b="0" i="1">
                <a:effectLst/>
                <a:latin typeface="Arial" panose="020B0604020202020204" pitchFamily="34" charset="0"/>
                <a:cs typeface="Arial" panose="020B0604020202020204" pitchFamily="34" charset="0"/>
              </a:rPr>
              <a:t>Learning Technologies, 2020</a:t>
            </a:r>
            <a:endParaRPr lang="en-US" sz="160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16B5D3DD-33C2-6B97-E826-BEE87F08DAC5}"/>
              </a:ext>
            </a:extLst>
          </p:cNvPr>
          <p:cNvSpPr txBox="1"/>
          <p:nvPr/>
        </p:nvSpPr>
        <p:spPr>
          <a:xfrm>
            <a:off x="5169992" y="1898111"/>
            <a:ext cx="6022497" cy="698568"/>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Using Virtual Reality in the Classroom: Reflections of STEM Teachers on the Use of Teaching and Learning Tools</a:t>
            </a:r>
            <a:endParaRPr lang="en-US" sz="1600" b="1" i="0">
              <a:solidFill>
                <a:srgbClr val="0033CC"/>
              </a:solidFill>
              <a:effectLst/>
              <a:latin typeface="Arial" panose="020B0604020202020204" pitchFamily="34" charset="0"/>
              <a:cs typeface="Arial" panose="020B0604020202020204" pitchFamily="34" charset="0"/>
            </a:endParaRPr>
          </a:p>
          <a:p>
            <a:pPr algn="ctr" fontAlgn="auto">
              <a:spcBef>
                <a:spcPts val="0"/>
              </a:spcBef>
              <a:spcAft>
                <a:spcPts val="0"/>
              </a:spcAft>
            </a:pPr>
            <a:r>
              <a:rPr lang="en-US" sz="1600" b="0" i="1">
                <a:effectLst/>
                <a:latin typeface="Arial" panose="020B0604020202020204" pitchFamily="34" charset="0"/>
                <a:cs typeface="Arial" panose="020B0604020202020204" pitchFamily="34" charset="0"/>
              </a:rPr>
              <a:t>Journal of Education in Science, Environment and Health, 2020</a:t>
            </a:r>
            <a:endParaRPr lang="en-US" sz="160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5BF120BE-597F-0657-3E18-396B72C99514}"/>
              </a:ext>
            </a:extLst>
          </p:cNvPr>
          <p:cNvSpPr txBox="1"/>
          <p:nvPr/>
        </p:nvSpPr>
        <p:spPr>
          <a:xfrm>
            <a:off x="5306281" y="5050855"/>
            <a:ext cx="2926117" cy="873956"/>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Leading with Technology:</a:t>
            </a:r>
          </a:p>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Enhancing Mathematics for All Students</a:t>
            </a:r>
            <a:endParaRPr lang="en-US" sz="1600" b="1" i="0">
              <a:solidFill>
                <a:srgbClr val="0033CC"/>
              </a:solidFill>
              <a:effectLst/>
              <a:latin typeface="Arial" panose="020B0604020202020204" pitchFamily="34" charset="0"/>
              <a:cs typeface="Arial" panose="020B0604020202020204" pitchFamily="34" charset="0"/>
            </a:endParaRPr>
          </a:p>
          <a:p>
            <a:pPr algn="ctr" fontAlgn="auto">
              <a:spcBef>
                <a:spcPts val="0"/>
              </a:spcBef>
              <a:spcAft>
                <a:spcPts val="0"/>
              </a:spcAft>
            </a:pPr>
            <a:r>
              <a:rPr lang="en-US" sz="1600" b="0" i="1">
                <a:effectLst/>
                <a:latin typeface="Arial" panose="020B0604020202020204" pitchFamily="34" charset="0"/>
                <a:cs typeface="Arial" panose="020B0604020202020204" pitchFamily="34" charset="0"/>
              </a:rPr>
              <a:t>NCSM, 2024</a:t>
            </a:r>
            <a:endParaRPr lang="en-US" sz="160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603D2D40-3736-2DE0-AB13-097AB99136B3}"/>
              </a:ext>
            </a:extLst>
          </p:cNvPr>
          <p:cNvSpPr txBox="1"/>
          <p:nvPr/>
        </p:nvSpPr>
        <p:spPr>
          <a:xfrm>
            <a:off x="8789851" y="4651665"/>
            <a:ext cx="3067469" cy="698568"/>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A whole new world: Education meets the metaverse</a:t>
            </a:r>
            <a:endParaRPr lang="en-US" sz="1600" b="1" i="0">
              <a:solidFill>
                <a:srgbClr val="0033CC"/>
              </a:solidFill>
              <a:effectLst/>
              <a:latin typeface="Arial" panose="020B0604020202020204" pitchFamily="34" charset="0"/>
              <a:cs typeface="Arial" panose="020B0604020202020204" pitchFamily="34" charset="0"/>
            </a:endParaRPr>
          </a:p>
          <a:p>
            <a:pPr fontAlgn="auto">
              <a:spcBef>
                <a:spcPts val="0"/>
              </a:spcBef>
              <a:spcAft>
                <a:spcPts val="0"/>
              </a:spcAft>
            </a:pPr>
            <a:r>
              <a:rPr lang="en-US" sz="1600" b="0" i="1">
                <a:solidFill>
                  <a:srgbClr val="0033CC"/>
                </a:solidFill>
                <a:effectLst/>
                <a:latin typeface="Arial" panose="020B0604020202020204" pitchFamily="34" charset="0"/>
                <a:cs typeface="Arial" panose="020B0604020202020204" pitchFamily="34" charset="0"/>
              </a:rPr>
              <a:t>            </a:t>
            </a:r>
            <a:r>
              <a:rPr lang="en-US" sz="1600" b="0" i="1">
                <a:effectLst/>
                <a:latin typeface="Arial" panose="020B0604020202020204" pitchFamily="34" charset="0"/>
                <a:cs typeface="Arial" panose="020B0604020202020204" pitchFamily="34" charset="0"/>
              </a:rPr>
              <a:t>Brookings, 2022</a:t>
            </a:r>
            <a:endParaRPr lang="en-US" sz="160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58BF6C3-B422-4232-189E-0517F0720A65}"/>
              </a:ext>
            </a:extLst>
          </p:cNvPr>
          <p:cNvSpPr txBox="1"/>
          <p:nvPr/>
        </p:nvSpPr>
        <p:spPr>
          <a:xfrm>
            <a:off x="5063851" y="957999"/>
            <a:ext cx="3320125" cy="698568"/>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Virtual reality in education: The promise, progress, and challenge</a:t>
            </a:r>
            <a:endParaRPr lang="en-US" sz="1600" b="1" i="0">
              <a:solidFill>
                <a:srgbClr val="0033CC"/>
              </a:solidFill>
              <a:effectLst/>
              <a:latin typeface="Arial" panose="020B0604020202020204" pitchFamily="34" charset="0"/>
              <a:cs typeface="Arial" panose="020B0604020202020204" pitchFamily="34" charset="0"/>
            </a:endParaRPr>
          </a:p>
          <a:p>
            <a:pPr algn="ctr" fontAlgn="auto">
              <a:spcBef>
                <a:spcPts val="0"/>
              </a:spcBef>
              <a:spcAft>
                <a:spcPts val="0"/>
              </a:spcAft>
            </a:pPr>
            <a:r>
              <a:rPr lang="en-US" sz="1600" i="1">
                <a:effectLst/>
                <a:latin typeface="Arial" panose="020B0604020202020204" pitchFamily="34" charset="0"/>
                <a:cs typeface="Arial" panose="020B0604020202020204" pitchFamily="34" charset="0"/>
              </a:rPr>
              <a:t>JALT CALL Journa</a:t>
            </a:r>
            <a:r>
              <a:rPr lang="en-US" sz="1600" i="1">
                <a:latin typeface="Arial" panose="020B0604020202020204" pitchFamily="34" charset="0"/>
                <a:cs typeface="Arial" panose="020B0604020202020204" pitchFamily="34" charset="0"/>
              </a:rPr>
              <a:t>l</a:t>
            </a:r>
            <a:r>
              <a:rPr lang="en-US" sz="1600" b="0" i="1">
                <a:effectLst/>
                <a:latin typeface="Arial" panose="020B0604020202020204" pitchFamily="34" charset="0"/>
                <a:cs typeface="Arial" panose="020B0604020202020204" pitchFamily="34" charset="0"/>
              </a:rPr>
              <a:t>, 2020</a:t>
            </a:r>
            <a:endParaRPr lang="en-US" sz="1600" i="1">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87A1056E-97A8-449D-C3EE-725D361D7B23}"/>
              </a:ext>
            </a:extLst>
          </p:cNvPr>
          <p:cNvSpPr txBox="1"/>
          <p:nvPr/>
        </p:nvSpPr>
        <p:spPr>
          <a:xfrm>
            <a:off x="8383976" y="5502914"/>
            <a:ext cx="2171700" cy="565532"/>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AI in Education</a:t>
            </a:r>
            <a:endParaRPr lang="en-US" sz="1600" b="1" i="0">
              <a:solidFill>
                <a:srgbClr val="0033CC"/>
              </a:solidFill>
              <a:effectLst/>
              <a:latin typeface="Arial" panose="020B0604020202020204" pitchFamily="34" charset="0"/>
              <a:cs typeface="Arial" panose="020B0604020202020204" pitchFamily="34" charset="0"/>
            </a:endParaRPr>
          </a:p>
          <a:p>
            <a:pPr algn="ctr" fontAlgn="auto">
              <a:spcBef>
                <a:spcPts val="0"/>
              </a:spcBef>
              <a:spcAft>
                <a:spcPts val="0"/>
              </a:spcAft>
            </a:pPr>
            <a:r>
              <a:rPr lang="en-US" sz="1600" b="0" i="1">
                <a:effectLst/>
                <a:latin typeface="Arial" panose="020B0604020202020204" pitchFamily="34" charset="0"/>
                <a:cs typeface="Arial" panose="020B0604020202020204" pitchFamily="34" charset="0"/>
              </a:rPr>
              <a:t>Getting Smart, 2023</a:t>
            </a:r>
          </a:p>
        </p:txBody>
      </p:sp>
      <p:sp>
        <p:nvSpPr>
          <p:cNvPr id="18" name="TextBox 17">
            <a:extLst>
              <a:ext uri="{FF2B5EF4-FFF2-40B4-BE49-F238E27FC236}">
                <a16:creationId xmlns:a16="http://schemas.microsoft.com/office/drawing/2014/main" id="{F6E9A311-C78E-3C55-9984-7DD69ACA3632}"/>
              </a:ext>
            </a:extLst>
          </p:cNvPr>
          <p:cNvSpPr txBox="1"/>
          <p:nvPr/>
        </p:nvSpPr>
        <p:spPr>
          <a:xfrm>
            <a:off x="8383976" y="3635580"/>
            <a:ext cx="3701143" cy="908138"/>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Artificial Intelligence and the Future of Teaching and Learning</a:t>
            </a:r>
            <a:endParaRPr lang="en-US" sz="1600" b="1" i="0">
              <a:solidFill>
                <a:srgbClr val="0033CC"/>
              </a:solidFill>
              <a:effectLst/>
              <a:latin typeface="Arial" panose="020B0604020202020204" pitchFamily="34" charset="0"/>
              <a:cs typeface="Arial" panose="020B0604020202020204" pitchFamily="34" charset="0"/>
            </a:endParaRPr>
          </a:p>
          <a:p>
            <a:pPr algn="ctr" fontAlgn="auto">
              <a:spcBef>
                <a:spcPts val="0"/>
              </a:spcBef>
              <a:spcAft>
                <a:spcPts val="0"/>
              </a:spcAft>
            </a:pPr>
            <a:r>
              <a:rPr lang="en-US" sz="1600" b="0" i="1">
                <a:effectLst/>
                <a:latin typeface="Arial" panose="020B0604020202020204" pitchFamily="34" charset="0"/>
                <a:cs typeface="Arial" panose="020B0604020202020204" pitchFamily="34" charset="0"/>
              </a:rPr>
              <a:t>DOE Office of Education Technology, 2023</a:t>
            </a:r>
          </a:p>
        </p:txBody>
      </p:sp>
      <p:sp>
        <p:nvSpPr>
          <p:cNvPr id="19" name="TextBox 18">
            <a:extLst>
              <a:ext uri="{FF2B5EF4-FFF2-40B4-BE49-F238E27FC236}">
                <a16:creationId xmlns:a16="http://schemas.microsoft.com/office/drawing/2014/main" id="{E5036E1E-7263-9C5B-2DEB-52184FE2DF61}"/>
              </a:ext>
            </a:extLst>
          </p:cNvPr>
          <p:cNvSpPr txBox="1"/>
          <p:nvPr/>
        </p:nvSpPr>
        <p:spPr>
          <a:xfrm>
            <a:off x="150188" y="3844936"/>
            <a:ext cx="4651467" cy="908138"/>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A Study on the Effect of Virtual Reality 3D Exploratory Education on Students’ Creativity and Leadership</a:t>
            </a:r>
            <a:endParaRPr lang="en-US" sz="1600" b="1" i="0">
              <a:solidFill>
                <a:srgbClr val="0033CC"/>
              </a:solidFill>
              <a:effectLst/>
              <a:latin typeface="Arial" panose="020B0604020202020204" pitchFamily="34" charset="0"/>
              <a:cs typeface="Arial" panose="020B0604020202020204" pitchFamily="34" charset="0"/>
            </a:endParaRPr>
          </a:p>
          <a:p>
            <a:pPr algn="ctr" fontAlgn="auto">
              <a:spcBef>
                <a:spcPts val="0"/>
              </a:spcBef>
              <a:spcAft>
                <a:spcPts val="0"/>
              </a:spcAft>
            </a:pPr>
            <a:r>
              <a:rPr lang="en-US" sz="1600" b="0" i="1">
                <a:effectLst/>
                <a:latin typeface="Arial" panose="020B0604020202020204" pitchFamily="34" charset="0"/>
                <a:cs typeface="Arial" panose="020B0604020202020204" pitchFamily="34" charset="0"/>
              </a:rPr>
              <a:t>Eurasia Journal of Mathematics, Science </a:t>
            </a:r>
            <a:br>
              <a:rPr lang="en-US" sz="1600" b="0" i="1">
                <a:effectLst/>
                <a:latin typeface="Arial" panose="020B0604020202020204" pitchFamily="34" charset="0"/>
                <a:cs typeface="Arial" panose="020B0604020202020204" pitchFamily="34" charset="0"/>
              </a:rPr>
            </a:br>
            <a:r>
              <a:rPr lang="en-US" sz="1600" b="0" i="1">
                <a:effectLst/>
                <a:latin typeface="Arial" panose="020B0604020202020204" pitchFamily="34" charset="0"/>
                <a:cs typeface="Arial" panose="020B0604020202020204" pitchFamily="34" charset="0"/>
              </a:rPr>
              <a:t>and Technology Education, 2017</a:t>
            </a:r>
          </a:p>
        </p:txBody>
      </p:sp>
      <p:sp>
        <p:nvSpPr>
          <p:cNvPr id="20" name="TextBox 19">
            <a:extLst>
              <a:ext uri="{FF2B5EF4-FFF2-40B4-BE49-F238E27FC236}">
                <a16:creationId xmlns:a16="http://schemas.microsoft.com/office/drawing/2014/main" id="{3AF236F0-286D-101F-8DE7-525DC7AC6CC0}"/>
              </a:ext>
            </a:extLst>
          </p:cNvPr>
          <p:cNvSpPr txBox="1"/>
          <p:nvPr/>
        </p:nvSpPr>
        <p:spPr>
          <a:xfrm>
            <a:off x="397221" y="2781742"/>
            <a:ext cx="3279166" cy="814102"/>
          </a:xfrm>
          <a:prstGeom prst="rect">
            <a:avLst/>
          </a:prstGeom>
        </p:spPr>
        <p:txBody>
          <a:bodyPr wrap="square" lIns="18288" tIns="18288" rIns="18288" bIns="18288" rtlCol="0">
            <a:noAutofit/>
          </a:bodyPr>
          <a:lstStyle/>
          <a:p>
            <a:pPr algn="ctr" fontAlgn="auto">
              <a:spcBef>
                <a:spcPts val="0"/>
              </a:spcBef>
              <a:spcAft>
                <a:spcPts val="0"/>
              </a:spcAft>
            </a:pPr>
            <a:r>
              <a:rPr lang="en-US" sz="1600" b="1">
                <a:solidFill>
                  <a:srgbClr val="0033CC"/>
                </a:solidFill>
                <a:latin typeface="Arial" panose="020B060402020202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People Recall Information Better Through Virtual Reality</a:t>
            </a:r>
            <a:br>
              <a:rPr lang="en-US" sz="1600" b="1">
                <a:solidFill>
                  <a:srgbClr val="0033CC"/>
                </a:solidFill>
                <a:latin typeface="Arial" panose="020B0604020202020204" pitchFamily="34" charset="0"/>
                <a:cs typeface="Arial" panose="020B0604020202020204" pitchFamily="34" charset="0"/>
              </a:rPr>
            </a:br>
            <a:r>
              <a:rPr lang="en-US" sz="1600" b="0" i="1">
                <a:effectLst/>
                <a:latin typeface="Arial" panose="020B0604020202020204" pitchFamily="34" charset="0"/>
                <a:cs typeface="Arial" panose="020B0604020202020204" pitchFamily="34" charset="0"/>
              </a:rPr>
              <a:t>University of Maryland, 2018</a:t>
            </a:r>
          </a:p>
        </p:txBody>
      </p:sp>
      <p:sp>
        <p:nvSpPr>
          <p:cNvPr id="22" name="TextBox 21">
            <a:extLst>
              <a:ext uri="{FF2B5EF4-FFF2-40B4-BE49-F238E27FC236}">
                <a16:creationId xmlns:a16="http://schemas.microsoft.com/office/drawing/2014/main" id="{667234FF-10BE-C359-CF06-9281E6245DD4}"/>
              </a:ext>
            </a:extLst>
          </p:cNvPr>
          <p:cNvSpPr txBox="1"/>
          <p:nvPr/>
        </p:nvSpPr>
        <p:spPr>
          <a:xfrm>
            <a:off x="10648963" y="5544542"/>
            <a:ext cx="1436156" cy="584775"/>
          </a:xfrm>
          <a:prstGeom prst="rect">
            <a:avLst/>
          </a:prstGeom>
          <a:noFill/>
          <a:ln>
            <a:solidFill>
              <a:schemeClr val="tx2">
                <a:lumMod val="60000"/>
                <a:lumOff val="40000"/>
              </a:schemeClr>
            </a:solidFill>
          </a:ln>
        </p:spPr>
        <p:txBody>
          <a:bodyPr wrap="square">
            <a:spAutoFit/>
          </a:bodyPr>
          <a:lstStyle/>
          <a:p>
            <a:pPr algn="ctr"/>
            <a:r>
              <a:rPr lang="en-US" sz="1600" i="1">
                <a:latin typeface="+mj-lt"/>
              </a:rPr>
              <a:t>References from </a:t>
            </a:r>
            <a:r>
              <a:rPr lang="en-US" sz="1600" i="1">
                <a:latin typeface="+mj-lt"/>
                <a:hlinkClick r:id="rId15"/>
              </a:rPr>
              <a:t>curio XR</a:t>
            </a:r>
            <a:endParaRPr lang="en-US" sz="1600" i="1">
              <a:latin typeface="+mj-lt"/>
            </a:endParaRPr>
          </a:p>
        </p:txBody>
      </p:sp>
      <p:sp>
        <p:nvSpPr>
          <p:cNvPr id="23" name="TextBox 22">
            <a:extLst>
              <a:ext uri="{FF2B5EF4-FFF2-40B4-BE49-F238E27FC236}">
                <a16:creationId xmlns:a16="http://schemas.microsoft.com/office/drawing/2014/main" id="{6A069C13-C17A-8B7A-2C26-7771DCC09D01}"/>
              </a:ext>
            </a:extLst>
          </p:cNvPr>
          <p:cNvSpPr txBox="1"/>
          <p:nvPr/>
        </p:nvSpPr>
        <p:spPr>
          <a:xfrm>
            <a:off x="4099808" y="2778721"/>
            <a:ext cx="3279165" cy="908138"/>
          </a:xfrm>
          <a:prstGeom prst="rect">
            <a:avLst/>
          </a:prstGeom>
        </p:spPr>
        <p:txBody>
          <a:bodyPr wrap="square" lIns="18288" tIns="18288" rIns="18288" bIns="18288" rtlCol="0">
            <a:noAutofit/>
          </a:bodyPr>
          <a:lstStyle/>
          <a:p>
            <a:pPr algn="ctr" fontAlgn="auto">
              <a:spcBef>
                <a:spcPts val="0"/>
              </a:spcBef>
              <a:spcAft>
                <a:spcPts val="0"/>
              </a:spcAft>
            </a:pPr>
            <a:r>
              <a:rPr lang="en-US" sz="1600" b="1">
                <a:solidFill>
                  <a:srgbClr val="0033CC"/>
                </a:solidFill>
                <a:latin typeface="Arial" panose="020B0604020202020204" pitchFamily="34" charset="0"/>
                <a:cs typeface="Arial" panose="020B0604020202020204" pitchFamily="34" charset="0"/>
                <a:hlinkClick r:id="rId16">
                  <a:extLst>
                    <a:ext uri="{A12FA001-AC4F-418D-AE19-62706E023703}">
                      <ahyp:hlinkClr xmlns:ahyp="http://schemas.microsoft.com/office/drawing/2018/hyperlinkcolor" val="tx"/>
                    </a:ext>
                  </a:extLst>
                </a:hlinkClick>
              </a:rPr>
              <a:t>Using visualizations to develop skills in astrodynamics</a:t>
            </a:r>
            <a:br>
              <a:rPr lang="en-US" sz="1600" b="1">
                <a:solidFill>
                  <a:srgbClr val="0033CC"/>
                </a:solidFill>
                <a:latin typeface="Arial" panose="020B0604020202020204" pitchFamily="34" charset="0"/>
                <a:cs typeface="Arial" panose="020B0604020202020204" pitchFamily="34" charset="0"/>
              </a:rPr>
            </a:br>
            <a:r>
              <a:rPr lang="en-US" sz="1600" b="0" i="1">
                <a:effectLst/>
                <a:latin typeface="Arial" panose="020B0604020202020204" pitchFamily="34" charset="0"/>
                <a:cs typeface="Arial" panose="020B0604020202020204" pitchFamily="34" charset="0"/>
              </a:rPr>
              <a:t>European Journal of Engineering Education, 2020</a:t>
            </a:r>
          </a:p>
        </p:txBody>
      </p:sp>
      <p:sp>
        <p:nvSpPr>
          <p:cNvPr id="3" name="TextBox 2">
            <a:extLst>
              <a:ext uri="{FF2B5EF4-FFF2-40B4-BE49-F238E27FC236}">
                <a16:creationId xmlns:a16="http://schemas.microsoft.com/office/drawing/2014/main" id="{A9598055-94F0-67C2-B854-A46F9B964FF4}"/>
              </a:ext>
            </a:extLst>
          </p:cNvPr>
          <p:cNvSpPr txBox="1"/>
          <p:nvPr/>
        </p:nvSpPr>
        <p:spPr>
          <a:xfrm>
            <a:off x="334680" y="5203790"/>
            <a:ext cx="4729171" cy="810342"/>
          </a:xfrm>
          <a:prstGeom prst="rect">
            <a:avLst/>
          </a:prstGeom>
        </p:spPr>
        <p:txBody>
          <a:bodyPr wrap="square" lIns="18288" tIns="18288" rIns="18288" bIns="18288" rtlCol="0">
            <a:noAutofit/>
          </a:bodyPr>
          <a:lstStyle/>
          <a:p>
            <a:pPr algn="ctr" fontAlgn="auto">
              <a:spcBef>
                <a:spcPts val="0"/>
              </a:spcBef>
              <a:spcAft>
                <a:spcPts val="0"/>
              </a:spcAft>
            </a:pPr>
            <a:r>
              <a:rPr lang="en-US" sz="1600" b="1" i="0">
                <a:solidFill>
                  <a:srgbClr val="0033CC"/>
                </a:solidFill>
                <a:effectLst/>
                <a:latin typeface="Arial" panose="020B0604020202020204" pitchFamily="34" charset="0"/>
                <a:cs typeface="Arial" panose="020B0604020202020204" pitchFamily="34" charset="0"/>
                <a:hlinkClick r:id="rId17">
                  <a:extLst>
                    <a:ext uri="{A12FA001-AC4F-418D-AE19-62706E023703}">
                      <ahyp:hlinkClr xmlns:ahyp="http://schemas.microsoft.com/office/drawing/2018/hyperlinkcolor" val="tx"/>
                    </a:ext>
                  </a:extLst>
                </a:hlinkClick>
              </a:rPr>
              <a:t>Emerging technologies in military space operations: current applications and future research for educational and training purposes</a:t>
            </a:r>
            <a:br>
              <a:rPr lang="en-US" sz="1600" b="1" i="0">
                <a:solidFill>
                  <a:srgbClr val="0033CC"/>
                </a:solidFill>
                <a:effectLst/>
                <a:latin typeface="Arial" panose="020B0604020202020204" pitchFamily="34" charset="0"/>
                <a:cs typeface="Arial" panose="020B0604020202020204" pitchFamily="34" charset="0"/>
              </a:rPr>
            </a:br>
            <a:r>
              <a:rPr lang="en-US" sz="1600" b="0" i="1">
                <a:effectLst/>
                <a:latin typeface="Arial" panose="020B0604020202020204" pitchFamily="34" charset="0"/>
                <a:cs typeface="Arial" panose="020B0604020202020204" pitchFamily="34" charset="0"/>
              </a:rPr>
              <a:t>International Journal of Training Research, 2024</a:t>
            </a:r>
          </a:p>
        </p:txBody>
      </p:sp>
    </p:spTree>
    <p:extLst>
      <p:ext uri="{BB962C8B-B14F-4D97-AF65-F5344CB8AC3E}">
        <p14:creationId xmlns:p14="http://schemas.microsoft.com/office/powerpoint/2010/main" val="1219300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5C0BAB6B-CE1B-4A1E-0413-370C9852820C}"/>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441734" y="5025373"/>
            <a:ext cx="1233471" cy="805337"/>
          </a:xfrm>
          <a:prstGeom prst="rect">
            <a:avLst/>
          </a:prstGeom>
          <a:noFill/>
          <a:extLst>
            <a:ext uri="{909E8E84-426E-40DD-AFC4-6F175D3DCCD1}">
              <a14:hiddenFill xmlns:a14="http://schemas.microsoft.com/office/drawing/2010/main">
                <a:solidFill>
                  <a:srgbClr val="FFFFFF"/>
                </a:solidFill>
              </a14:hiddenFill>
            </a:ext>
          </a:extLst>
        </p:spPr>
      </p:pic>
      <p:pic>
        <p:nvPicPr>
          <p:cNvPr id="24" name="Content Placeholder 47" descr="Diagram&#10;&#10;Description automatically generated">
            <a:extLst>
              <a:ext uri="{FF2B5EF4-FFF2-40B4-BE49-F238E27FC236}">
                <a16:creationId xmlns:a16="http://schemas.microsoft.com/office/drawing/2014/main" id="{49512733-DA0A-1637-EC89-2C0B81F63924}"/>
              </a:ext>
            </a:extLst>
          </p:cNvPr>
          <p:cNvPicPr preferRelativeResize="0">
            <a:picLocks noChangeAspect="1"/>
          </p:cNvPicPr>
          <p:nvPr/>
        </p:nvPicPr>
        <p:blipFill>
          <a:blip r:embed="rId4" cstate="print">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tretch>
            <a:fillRect/>
          </a:stretch>
        </p:blipFill>
        <p:spPr>
          <a:xfrm>
            <a:off x="2764491" y="2465487"/>
            <a:ext cx="3266192" cy="3093772"/>
          </a:xfrm>
          <a:prstGeom prst="roundRect">
            <a:avLst>
              <a:gd name="adj" fmla="val 8594"/>
            </a:avLst>
          </a:prstGeom>
          <a:solidFill>
            <a:srgbClr val="FFFFFF">
              <a:shade val="85000"/>
            </a:srgbClr>
          </a:solidFill>
          <a:ln>
            <a:noFill/>
          </a:ln>
          <a:effectLst/>
        </p:spPr>
      </p:pic>
      <p:pic>
        <p:nvPicPr>
          <p:cNvPr id="26" name="Picture 2" descr="A picture containing person, decorated&#10;&#10;Description automatically generated">
            <a:extLst>
              <a:ext uri="{FF2B5EF4-FFF2-40B4-BE49-F238E27FC236}">
                <a16:creationId xmlns:a16="http://schemas.microsoft.com/office/drawing/2014/main" id="{C5FAAB34-090E-5EC2-8590-5C98B4F79D0C}"/>
              </a:ext>
            </a:extLst>
          </p:cNvPr>
          <p:cNvPicPr preferRelativeResize="0">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07896" y="2437493"/>
            <a:ext cx="3131796" cy="3160357"/>
          </a:xfrm>
          <a:prstGeom prst="roundRect">
            <a:avLst>
              <a:gd name="adj" fmla="val 8594"/>
            </a:avLst>
          </a:prstGeom>
          <a:solidFill>
            <a:srgbClr val="FFFFFF">
              <a:shade val="85000"/>
            </a:srgbClr>
          </a:solidFill>
          <a:ln>
            <a:noFill/>
          </a:ln>
          <a:effectLst/>
        </p:spPr>
      </p:pic>
      <p:sp>
        <p:nvSpPr>
          <p:cNvPr id="2" name="Title 1">
            <a:extLst>
              <a:ext uri="{FF2B5EF4-FFF2-40B4-BE49-F238E27FC236}">
                <a16:creationId xmlns:a16="http://schemas.microsoft.com/office/drawing/2014/main" id="{B81466BF-59C8-996E-E465-3B9C02CD2647}"/>
              </a:ext>
            </a:extLst>
          </p:cNvPr>
          <p:cNvSpPr>
            <a:spLocks noGrp="1"/>
          </p:cNvSpPr>
          <p:nvPr>
            <p:ph type="title"/>
          </p:nvPr>
        </p:nvSpPr>
        <p:spPr>
          <a:xfrm>
            <a:off x="600195" y="4038"/>
            <a:ext cx="8480339" cy="795130"/>
          </a:xfrm>
        </p:spPr>
        <p:txBody>
          <a:bodyPr>
            <a:normAutofit fontScale="90000"/>
          </a:bodyPr>
          <a:lstStyle/>
          <a:p>
            <a:r>
              <a:rPr lang="en-US"/>
              <a:t>Augmented, Virtual, Mixed, and Extended Reality</a:t>
            </a:r>
          </a:p>
        </p:txBody>
      </p:sp>
      <p:sp>
        <p:nvSpPr>
          <p:cNvPr id="5" name="Content Placeholder 4">
            <a:extLst>
              <a:ext uri="{FF2B5EF4-FFF2-40B4-BE49-F238E27FC236}">
                <a16:creationId xmlns:a16="http://schemas.microsoft.com/office/drawing/2014/main" id="{D8A514CA-3B1F-8A6D-CCF1-FDE912BBBECA}"/>
              </a:ext>
            </a:extLst>
          </p:cNvPr>
          <p:cNvSpPr>
            <a:spLocks noGrp="1"/>
          </p:cNvSpPr>
          <p:nvPr>
            <p:ph sz="quarter" idx="11"/>
          </p:nvPr>
        </p:nvSpPr>
        <p:spPr>
          <a:xfrm>
            <a:off x="166689" y="997344"/>
            <a:ext cx="11958635" cy="1503883"/>
          </a:xfrm>
        </p:spPr>
        <p:txBody>
          <a:bodyPr vert="horz" lIns="0" tIns="18288" rIns="91440" bIns="18288" rtlCol="0">
            <a:normAutofit fontScale="85000" lnSpcReduction="10000"/>
          </a:bodyPr>
          <a:lstStyle/>
          <a:p>
            <a:pPr marL="285750" indent="-285750">
              <a:spcBef>
                <a:spcPts val="400"/>
              </a:spcBef>
              <a:buFont typeface="Wingdings" panose="05000000000000000000" pitchFamily="2" charset="2"/>
              <a:buChar char="Ø"/>
            </a:pPr>
            <a:r>
              <a:rPr lang="en-US" sz="2400" b="1">
                <a:latin typeface="Arial" panose="020B0604020202020204" pitchFamily="34" charset="0"/>
                <a:cs typeface="Arial" panose="020B0604020202020204" pitchFamily="34" charset="0"/>
              </a:rPr>
              <a:t>Augmented Reality (AR):</a:t>
            </a:r>
            <a:r>
              <a:rPr lang="en-US" sz="2400">
                <a:latin typeface="Arial" panose="020B0604020202020204" pitchFamily="34" charset="0"/>
                <a:cs typeface="Arial" panose="020B0604020202020204" pitchFamily="34" charset="0"/>
              </a:rPr>
              <a:t> Enhances the real world by overlaying digital information</a:t>
            </a:r>
          </a:p>
          <a:p>
            <a:pPr marL="285750" indent="-285750">
              <a:spcBef>
                <a:spcPts val="400"/>
              </a:spcBef>
              <a:buFont typeface="Wingdings" panose="05000000000000000000" pitchFamily="2" charset="2"/>
              <a:buChar char="Ø"/>
            </a:pPr>
            <a:r>
              <a:rPr lang="en-US" sz="2400" b="1">
                <a:latin typeface="Arial" panose="020B0604020202020204" pitchFamily="34" charset="0"/>
                <a:cs typeface="Arial" panose="020B0604020202020204" pitchFamily="34" charset="0"/>
              </a:rPr>
              <a:t>Virtual Reality (VR): </a:t>
            </a:r>
            <a:r>
              <a:rPr lang="en-US" sz="2400">
                <a:latin typeface="Arial" panose="020B0604020202020204" pitchFamily="34" charset="0"/>
                <a:cs typeface="Arial" panose="020B0604020202020204" pitchFamily="34" charset="0"/>
              </a:rPr>
              <a:t>Immerses users in a fully digital environment, blocking out the physical world </a:t>
            </a:r>
          </a:p>
          <a:p>
            <a:pPr marL="285750" indent="-285750">
              <a:spcBef>
                <a:spcPts val="400"/>
              </a:spcBef>
              <a:buFont typeface="Wingdings" panose="05000000000000000000" pitchFamily="2" charset="2"/>
              <a:buChar char="Ø"/>
            </a:pPr>
            <a:r>
              <a:rPr lang="en-US" sz="2400" b="1">
                <a:latin typeface="Arial" panose="020B0604020202020204" pitchFamily="34" charset="0"/>
                <a:cs typeface="Arial" panose="020B0604020202020204" pitchFamily="34" charset="0"/>
              </a:rPr>
              <a:t>Mixed Reality (MR): </a:t>
            </a:r>
            <a:r>
              <a:rPr lang="en-US" sz="2400">
                <a:latin typeface="Arial" panose="020B0604020202020204" pitchFamily="34" charset="0"/>
                <a:cs typeface="Arial" panose="020B0604020202020204" pitchFamily="34" charset="0"/>
              </a:rPr>
              <a:t>Blends real and virtual, allowing interaction with both digital and physical objects</a:t>
            </a:r>
          </a:p>
          <a:p>
            <a:pPr marL="285750" indent="-285750">
              <a:spcBef>
                <a:spcPts val="400"/>
              </a:spcBef>
              <a:buFont typeface="Wingdings" panose="05000000000000000000" pitchFamily="2" charset="2"/>
              <a:buChar char="Ø"/>
            </a:pPr>
            <a:r>
              <a:rPr lang="en-US" sz="2400" b="1">
                <a:latin typeface="Arial" panose="020B0604020202020204" pitchFamily="34" charset="0"/>
                <a:cs typeface="Arial" panose="020B0604020202020204" pitchFamily="34" charset="0"/>
              </a:rPr>
              <a:t>Extended Reality (XR): </a:t>
            </a:r>
            <a:r>
              <a:rPr lang="en-US" sz="2400">
                <a:latin typeface="Arial" panose="020B0604020202020204" pitchFamily="34" charset="0"/>
                <a:cs typeface="Arial" panose="020B0604020202020204" pitchFamily="34" charset="0"/>
              </a:rPr>
              <a:t>Umbrella term encompassing AR, VR, and MR, representing immersive tech</a:t>
            </a:r>
          </a:p>
        </p:txBody>
      </p:sp>
      <p:pic>
        <p:nvPicPr>
          <p:cNvPr id="13" name="Picture 4">
            <a:extLst>
              <a:ext uri="{FF2B5EF4-FFF2-40B4-BE49-F238E27FC236}">
                <a16:creationId xmlns:a16="http://schemas.microsoft.com/office/drawing/2014/main" id="{20E65D7A-14DE-54CB-4B28-D2034FAACB27}"/>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605864" y="3835607"/>
            <a:ext cx="1198039" cy="80533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5">
            <a:extLst>
              <a:ext uri="{FF2B5EF4-FFF2-40B4-BE49-F238E27FC236}">
                <a16:creationId xmlns:a16="http://schemas.microsoft.com/office/drawing/2014/main" id="{5CD77ECE-3205-235E-F2FE-BE380ABFA73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552003" y="5138919"/>
            <a:ext cx="1251524" cy="558845"/>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a:extLst>
              <a:ext uri="{FF2B5EF4-FFF2-40B4-BE49-F238E27FC236}">
                <a16:creationId xmlns:a16="http://schemas.microsoft.com/office/drawing/2014/main" id="{C95B047A-402E-005B-F12B-BB35D6F1E213}"/>
              </a:ext>
            </a:extLst>
          </p:cNvPr>
          <p:cNvPicPr>
            <a:picLocks noChangeAspect="1" noChangeArrowheads="1"/>
          </p:cNvPicPr>
          <p:nvPr/>
        </p:nvPicPr>
        <p:blipFill>
          <a:blip r:embed="rId9"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398706" y="4177090"/>
            <a:ext cx="972253" cy="848283"/>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8FC3918-C097-76FF-8185-41F88C1CDB36}"/>
              </a:ext>
            </a:extLst>
          </p:cNvPr>
          <p:cNvSpPr txBox="1"/>
          <p:nvPr/>
        </p:nvSpPr>
        <p:spPr>
          <a:xfrm>
            <a:off x="10386448" y="4662175"/>
            <a:ext cx="1649620" cy="369332"/>
          </a:xfrm>
          <a:prstGeom prst="rect">
            <a:avLst/>
          </a:prstGeom>
          <a:noFill/>
        </p:spPr>
        <p:txBody>
          <a:bodyPr wrap="square">
            <a:spAutoFit/>
          </a:bodyPr>
          <a:lstStyle/>
          <a:p>
            <a:pPr algn="ctr" fontAlgn="auto">
              <a:spcAft>
                <a:spcPts val="0"/>
              </a:spcAft>
            </a:pPr>
            <a:r>
              <a:rPr lang="en-US" sz="1800" b="1" i="1">
                <a:latin typeface="Arial" panose="020B0604020202020204" pitchFamily="34" charset="0"/>
                <a:cs typeface="Arial" panose="020B0604020202020204" pitchFamily="34" charset="0"/>
              </a:rPr>
              <a:t>Magic Leap 2</a:t>
            </a:r>
          </a:p>
        </p:txBody>
      </p:sp>
      <p:sp>
        <p:nvSpPr>
          <p:cNvPr id="20" name="TextBox 19">
            <a:extLst>
              <a:ext uri="{FF2B5EF4-FFF2-40B4-BE49-F238E27FC236}">
                <a16:creationId xmlns:a16="http://schemas.microsoft.com/office/drawing/2014/main" id="{A9961FF5-9178-5EB4-7020-D941EC7327F5}"/>
              </a:ext>
            </a:extLst>
          </p:cNvPr>
          <p:cNvSpPr txBox="1"/>
          <p:nvPr/>
        </p:nvSpPr>
        <p:spPr>
          <a:xfrm>
            <a:off x="9427509" y="5746027"/>
            <a:ext cx="1500513" cy="369332"/>
          </a:xfrm>
          <a:prstGeom prst="rect">
            <a:avLst/>
          </a:prstGeom>
          <a:noFill/>
        </p:spPr>
        <p:txBody>
          <a:bodyPr wrap="square">
            <a:spAutoFit/>
          </a:bodyPr>
          <a:lstStyle/>
          <a:p>
            <a:pPr algn="ctr" fontAlgn="auto">
              <a:spcAft>
                <a:spcPts val="0"/>
              </a:spcAft>
            </a:pPr>
            <a:r>
              <a:rPr lang="en-US" sz="1800" b="1" i="1">
                <a:latin typeface="Arial" panose="020B0604020202020204" pitchFamily="34" charset="0"/>
                <a:cs typeface="Arial" panose="020B0604020202020204" pitchFamily="34" charset="0"/>
              </a:rPr>
              <a:t>HoloLens 2</a:t>
            </a:r>
          </a:p>
        </p:txBody>
      </p:sp>
      <p:sp>
        <p:nvSpPr>
          <p:cNvPr id="21" name="TextBox 20">
            <a:extLst>
              <a:ext uri="{FF2B5EF4-FFF2-40B4-BE49-F238E27FC236}">
                <a16:creationId xmlns:a16="http://schemas.microsoft.com/office/drawing/2014/main" id="{482C12CA-220A-6C56-73EC-5366D4982160}"/>
              </a:ext>
            </a:extLst>
          </p:cNvPr>
          <p:cNvSpPr txBox="1"/>
          <p:nvPr/>
        </p:nvSpPr>
        <p:spPr>
          <a:xfrm>
            <a:off x="1241269" y="5813519"/>
            <a:ext cx="1713841" cy="369332"/>
          </a:xfrm>
          <a:prstGeom prst="rect">
            <a:avLst/>
          </a:prstGeom>
          <a:noFill/>
        </p:spPr>
        <p:txBody>
          <a:bodyPr wrap="square">
            <a:spAutoFit/>
          </a:bodyPr>
          <a:lstStyle/>
          <a:p>
            <a:pPr algn="ctr" fontAlgn="auto">
              <a:spcAft>
                <a:spcPts val="0"/>
              </a:spcAft>
            </a:pPr>
            <a:r>
              <a:rPr lang="en-US" sz="1800" b="1" i="1">
                <a:latin typeface="Arial" panose="020B0604020202020204" pitchFamily="34" charset="0"/>
                <a:cs typeface="Arial" panose="020B0604020202020204" pitchFamily="34" charset="0"/>
              </a:rPr>
              <a:t>Meta Quest 3</a:t>
            </a:r>
          </a:p>
        </p:txBody>
      </p:sp>
      <p:sp>
        <p:nvSpPr>
          <p:cNvPr id="22" name="TextBox 21">
            <a:extLst>
              <a:ext uri="{FF2B5EF4-FFF2-40B4-BE49-F238E27FC236}">
                <a16:creationId xmlns:a16="http://schemas.microsoft.com/office/drawing/2014/main" id="{E5BCAE66-C53A-01DF-8E03-48F8CB912F24}"/>
              </a:ext>
            </a:extLst>
          </p:cNvPr>
          <p:cNvSpPr txBox="1"/>
          <p:nvPr/>
        </p:nvSpPr>
        <p:spPr>
          <a:xfrm>
            <a:off x="129690" y="5071107"/>
            <a:ext cx="1403194" cy="369332"/>
          </a:xfrm>
          <a:prstGeom prst="rect">
            <a:avLst/>
          </a:prstGeom>
          <a:noFill/>
        </p:spPr>
        <p:txBody>
          <a:bodyPr wrap="square">
            <a:spAutoFit/>
          </a:bodyPr>
          <a:lstStyle/>
          <a:p>
            <a:pPr algn="ctr" fontAlgn="auto">
              <a:spcAft>
                <a:spcPts val="0"/>
              </a:spcAft>
            </a:pPr>
            <a:r>
              <a:rPr lang="en-US" sz="1800" b="1" i="1">
                <a:latin typeface="Arial" panose="020B0604020202020204" pitchFamily="34" charset="0"/>
                <a:cs typeface="Arial" panose="020B0604020202020204" pitchFamily="34" charset="0"/>
              </a:rPr>
              <a:t>HTC VIVE</a:t>
            </a:r>
          </a:p>
        </p:txBody>
      </p:sp>
      <p:sp>
        <p:nvSpPr>
          <p:cNvPr id="3" name="Content Placeholder 4">
            <a:extLst>
              <a:ext uri="{FF2B5EF4-FFF2-40B4-BE49-F238E27FC236}">
                <a16:creationId xmlns:a16="http://schemas.microsoft.com/office/drawing/2014/main" id="{6CE95132-27B2-512B-2D3B-5A805B0A7ADB}"/>
              </a:ext>
            </a:extLst>
          </p:cNvPr>
          <p:cNvSpPr txBox="1">
            <a:spLocks/>
          </p:cNvSpPr>
          <p:nvPr/>
        </p:nvSpPr>
        <p:spPr bwMode="auto">
          <a:xfrm>
            <a:off x="4871505" y="5653694"/>
            <a:ext cx="2709006" cy="46166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0" indent="0" algn="l" rtl="0" eaLnBrk="1" fontAlgn="base" hangingPunct="1">
              <a:spcBef>
                <a:spcPct val="20000"/>
              </a:spcBef>
              <a:spcAft>
                <a:spcPct val="0"/>
              </a:spcAft>
              <a:buClr>
                <a:schemeClr val="tx1"/>
              </a:buClr>
              <a:buSzPct val="75000"/>
              <a:buFont typeface="Wingdings" charset="2"/>
              <a:buNone/>
              <a:defRPr sz="2800" b="1">
                <a:solidFill>
                  <a:schemeClr val="tx1"/>
                </a:solidFill>
                <a:latin typeface="Arial" panose="020B0604020202020204" pitchFamily="34" charset="0"/>
                <a:ea typeface="Arial" panose="020B0604020202020204" pitchFamily="34" charset="0"/>
                <a:cs typeface="Arial" panose="020B0604020202020204" pitchFamily="34" charset="0"/>
              </a:defRPr>
            </a:lvl1pPr>
            <a:lvl2pPr marL="182880"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365760"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548640"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73152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algn="ctr">
              <a:spcBef>
                <a:spcPts val="0"/>
              </a:spcBef>
            </a:pPr>
            <a:r>
              <a:rPr lang="en-US" kern="0">
                <a:sym typeface="Wingdings" panose="05000000000000000000" pitchFamily="2" charset="2"/>
              </a:rPr>
              <a:t> VR     AR </a:t>
            </a:r>
            <a:endParaRPr lang="en-US" sz="2800" b="1" kern="0"/>
          </a:p>
        </p:txBody>
      </p:sp>
      <p:sp>
        <p:nvSpPr>
          <p:cNvPr id="30" name="TextBox 29">
            <a:extLst>
              <a:ext uri="{FF2B5EF4-FFF2-40B4-BE49-F238E27FC236}">
                <a16:creationId xmlns:a16="http://schemas.microsoft.com/office/drawing/2014/main" id="{EB8089FC-0460-9414-4A16-1A737314C09B}"/>
              </a:ext>
            </a:extLst>
          </p:cNvPr>
          <p:cNvSpPr txBox="1"/>
          <p:nvPr/>
        </p:nvSpPr>
        <p:spPr>
          <a:xfrm>
            <a:off x="9510467" y="2558797"/>
            <a:ext cx="2454826" cy="1631216"/>
          </a:xfrm>
          <a:prstGeom prst="rect">
            <a:avLst/>
          </a:prstGeom>
          <a:noFill/>
        </p:spPr>
        <p:txBody>
          <a:bodyPr wrap="square">
            <a:spAutoFit/>
          </a:bodyPr>
          <a:lstStyle/>
          <a:p>
            <a:r>
              <a:rPr lang="en-US" sz="2000" b="1">
                <a:latin typeface="Arial" panose="020B0604020202020204" pitchFamily="34" charset="0"/>
                <a:cs typeface="Arial" panose="020B0604020202020204" pitchFamily="34" charset="0"/>
              </a:rPr>
              <a:t>Augmented reality:</a:t>
            </a:r>
          </a:p>
          <a:p>
            <a:r>
              <a:rPr lang="en-US" sz="2000">
                <a:latin typeface="Arial" panose="020B0604020202020204" pitchFamily="34" charset="0"/>
                <a:cs typeface="Arial" panose="020B0604020202020204" pitchFamily="34" charset="0"/>
              </a:rPr>
              <a:t>virtual environment overlaid on the real world</a:t>
            </a:r>
          </a:p>
        </p:txBody>
      </p:sp>
      <p:sp>
        <p:nvSpPr>
          <p:cNvPr id="32" name="TextBox 31">
            <a:extLst>
              <a:ext uri="{FF2B5EF4-FFF2-40B4-BE49-F238E27FC236}">
                <a16:creationId xmlns:a16="http://schemas.microsoft.com/office/drawing/2014/main" id="{D95830F2-6740-354C-6A7A-CE7071AE5DE7}"/>
              </a:ext>
            </a:extLst>
          </p:cNvPr>
          <p:cNvSpPr txBox="1"/>
          <p:nvPr/>
        </p:nvSpPr>
        <p:spPr>
          <a:xfrm>
            <a:off x="166688" y="2558797"/>
            <a:ext cx="2466975" cy="1938992"/>
          </a:xfrm>
          <a:prstGeom prst="rect">
            <a:avLst/>
          </a:prstGeom>
          <a:noFill/>
        </p:spPr>
        <p:txBody>
          <a:bodyPr wrap="square">
            <a:spAutoFit/>
          </a:bodyPr>
          <a:lstStyle/>
          <a:p>
            <a:pPr algn="r"/>
            <a:r>
              <a:rPr lang="en-US" sz="2000" b="1">
                <a:latin typeface="Arial" panose="020B0604020202020204" pitchFamily="34" charset="0"/>
                <a:cs typeface="Arial" panose="020B0604020202020204" pitchFamily="34" charset="0"/>
              </a:rPr>
              <a:t>Virtual reality:</a:t>
            </a:r>
          </a:p>
          <a:p>
            <a:pPr algn="r"/>
            <a:r>
              <a:rPr lang="en-US" sz="2000">
                <a:latin typeface="Arial" panose="020B0604020202020204" pitchFamily="34" charset="0"/>
                <a:cs typeface="Arial" panose="020B0604020202020204" pitchFamily="34" charset="0"/>
              </a:rPr>
              <a:t>surrounded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entirely by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virtual-/computer-generated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content</a:t>
            </a:r>
          </a:p>
        </p:txBody>
      </p:sp>
    </p:spTree>
    <p:extLst>
      <p:ext uri="{BB962C8B-B14F-4D97-AF65-F5344CB8AC3E}">
        <p14:creationId xmlns:p14="http://schemas.microsoft.com/office/powerpoint/2010/main" val="1049833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C3307-81F9-AC47-5A5A-906BA02A9424}"/>
              </a:ext>
            </a:extLst>
          </p:cNvPr>
          <p:cNvSpPr>
            <a:spLocks noGrp="1"/>
          </p:cNvSpPr>
          <p:nvPr>
            <p:ph type="title"/>
          </p:nvPr>
        </p:nvSpPr>
        <p:spPr/>
        <p:txBody>
          <a:bodyPr/>
          <a:lstStyle/>
          <a:p>
            <a:r>
              <a:rPr lang="en-US"/>
              <a:t>AR vs. VR Use Cases</a:t>
            </a:r>
          </a:p>
        </p:txBody>
      </p:sp>
      <p:sp>
        <p:nvSpPr>
          <p:cNvPr id="3" name="Content Placeholder 2">
            <a:extLst>
              <a:ext uri="{FF2B5EF4-FFF2-40B4-BE49-F238E27FC236}">
                <a16:creationId xmlns:a16="http://schemas.microsoft.com/office/drawing/2014/main" id="{E799D265-B749-529A-FF40-3430C2C68110}"/>
              </a:ext>
            </a:extLst>
          </p:cNvPr>
          <p:cNvSpPr>
            <a:spLocks noGrp="1"/>
          </p:cNvSpPr>
          <p:nvPr>
            <p:ph sz="quarter" idx="11"/>
          </p:nvPr>
        </p:nvSpPr>
        <p:spPr>
          <a:xfrm>
            <a:off x="229042" y="925738"/>
            <a:ext cx="5042611" cy="2626094"/>
          </a:xfrm>
        </p:spPr>
        <p:txBody>
          <a:bodyPr numCol="1"/>
          <a:lstStyle/>
          <a:p>
            <a:pPr marL="0" indent="0" algn="ctr">
              <a:buNone/>
            </a:pPr>
            <a:r>
              <a:rPr lang="en-US" sz="2200" b="1"/>
              <a:t>Virtual Reality (VR)</a:t>
            </a:r>
          </a:p>
          <a:p>
            <a:pPr marL="455613" indent="-346075"/>
            <a:r>
              <a:rPr lang="en-US" sz="2200"/>
              <a:t>Immersive scenarios when sense of presence is important</a:t>
            </a:r>
          </a:p>
          <a:p>
            <a:pPr marL="455613" indent="-346075"/>
            <a:r>
              <a:rPr lang="en-US" sz="2200"/>
              <a:t>Distributed classroom/collaboration</a:t>
            </a:r>
          </a:p>
          <a:p>
            <a:pPr marL="455613" indent="-346075"/>
            <a:r>
              <a:rPr lang="en-US" sz="2200"/>
              <a:t>Virtual exploration of simulated environments</a:t>
            </a:r>
          </a:p>
        </p:txBody>
      </p:sp>
      <p:sp>
        <p:nvSpPr>
          <p:cNvPr id="5" name="Content Placeholder 2">
            <a:extLst>
              <a:ext uri="{FF2B5EF4-FFF2-40B4-BE49-F238E27FC236}">
                <a16:creationId xmlns:a16="http://schemas.microsoft.com/office/drawing/2014/main" id="{98E77588-2612-934F-B65A-5999D5815C17}"/>
              </a:ext>
            </a:extLst>
          </p:cNvPr>
          <p:cNvSpPr txBox="1">
            <a:spLocks/>
          </p:cNvSpPr>
          <p:nvPr/>
        </p:nvSpPr>
        <p:spPr bwMode="auto">
          <a:xfrm>
            <a:off x="5419144" y="925738"/>
            <a:ext cx="6772856" cy="224809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panose="020B0604020202020204" pitchFamily="34" charset="0"/>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tx1"/>
              </a:buClr>
              <a:buSzPct val="50000"/>
              <a:buFont typeface="Wingdings" charset="2"/>
              <a:buChar char="v"/>
              <a:defRPr sz="2000">
                <a:solidFill>
                  <a:schemeClr val="tx1"/>
                </a:solidFill>
                <a:latin typeface="Arial Narrow" charset="0"/>
                <a:ea typeface="Arial Narrow" charset="0"/>
                <a:cs typeface="Arial Narrow" charset="0"/>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0" indent="0" algn="ctr">
              <a:buFont typeface="Wingdings" charset="2"/>
              <a:buNone/>
            </a:pPr>
            <a:r>
              <a:rPr lang="en-US" sz="2200" b="1" kern="0"/>
              <a:t>Augmented Reality (AR)</a:t>
            </a:r>
          </a:p>
          <a:p>
            <a:pPr marL="455613" indent="-346075"/>
            <a:r>
              <a:rPr lang="en-US" sz="2200" kern="0"/>
              <a:t>Enables interaction with virtual objects while also maintaining awareness of physical environment</a:t>
            </a:r>
          </a:p>
          <a:p>
            <a:pPr marL="455613" indent="-346075"/>
            <a:r>
              <a:rPr lang="en-US" sz="2200" kern="0"/>
              <a:t>Real-time navigation and wayfinding</a:t>
            </a:r>
          </a:p>
          <a:p>
            <a:pPr marL="455613" indent="-346075"/>
            <a:r>
              <a:rPr lang="en-US" sz="2200" kern="0"/>
              <a:t>Interactive object visualization/overlay </a:t>
            </a:r>
          </a:p>
          <a:p>
            <a:pPr marL="455613" indent="-346075"/>
            <a:r>
              <a:rPr lang="en-US" sz="2200" kern="0"/>
              <a:t>Just-in-time (JIT) procedural assistance</a:t>
            </a:r>
          </a:p>
        </p:txBody>
      </p:sp>
      <p:pic>
        <p:nvPicPr>
          <p:cNvPr id="8194" name="Picture 2">
            <a:extLst>
              <a:ext uri="{FF2B5EF4-FFF2-40B4-BE49-F238E27FC236}">
                <a16:creationId xmlns:a16="http://schemas.microsoft.com/office/drawing/2014/main" id="{BAC8C6FD-F450-9689-6940-3FCB6FA90B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317218"/>
            <a:ext cx="4289211" cy="285947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8200" name="Picture 8">
            <a:extLst>
              <a:ext uri="{FF2B5EF4-FFF2-40B4-BE49-F238E27FC236}">
                <a16:creationId xmlns:a16="http://schemas.microsoft.com/office/drawing/2014/main" id="{70E3E782-758C-2CE6-F67E-D3CC15C7A4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3287" y="3332099"/>
            <a:ext cx="4315441" cy="287696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7331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5162D3D6-A36B-1806-2E91-3C055686DC5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70166" y="935605"/>
            <a:ext cx="4883910" cy="318872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8F75C4A5-A01C-FF83-C00A-5A45412F891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4400079" y="2840659"/>
            <a:ext cx="3480607" cy="2514076"/>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Connector 4">
            <a:extLst>
              <a:ext uri="{FF2B5EF4-FFF2-40B4-BE49-F238E27FC236}">
                <a16:creationId xmlns:a16="http://schemas.microsoft.com/office/drawing/2014/main" id="{BB1D0547-1EF7-4721-BCBC-C76BFF6B5C92}"/>
              </a:ext>
            </a:extLst>
          </p:cNvPr>
          <p:cNvCxnSpPr>
            <a:cxnSpLocks/>
          </p:cNvCxnSpPr>
          <p:nvPr/>
        </p:nvCxnSpPr>
        <p:spPr>
          <a:xfrm>
            <a:off x="6027576" y="2093662"/>
            <a:ext cx="418404" cy="10400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2BF5349-0111-422A-ADC7-8AFE4EC04766}"/>
              </a:ext>
            </a:extLst>
          </p:cNvPr>
          <p:cNvCxnSpPr>
            <a:cxnSpLocks/>
          </p:cNvCxnSpPr>
          <p:nvPr/>
        </p:nvCxnSpPr>
        <p:spPr>
          <a:xfrm flipH="1">
            <a:off x="7458900" y="2945286"/>
            <a:ext cx="793078" cy="1673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233A127-0FBB-4E4B-B976-8066A8C2E013}"/>
              </a:ext>
            </a:extLst>
          </p:cNvPr>
          <p:cNvCxnSpPr>
            <a:cxnSpLocks/>
          </p:cNvCxnSpPr>
          <p:nvPr/>
        </p:nvCxnSpPr>
        <p:spPr>
          <a:xfrm flipH="1" flipV="1">
            <a:off x="7243667" y="4440549"/>
            <a:ext cx="611772" cy="6928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A779397-9CEF-4908-82FD-C6B2F6DBCB84}"/>
              </a:ext>
            </a:extLst>
          </p:cNvPr>
          <p:cNvCxnSpPr>
            <a:cxnSpLocks/>
          </p:cNvCxnSpPr>
          <p:nvPr/>
        </p:nvCxnSpPr>
        <p:spPr>
          <a:xfrm flipV="1">
            <a:off x="2919845" y="4200525"/>
            <a:ext cx="2623705" cy="58643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0EBF3F8E-796D-4167-B394-32AFA7D13134}"/>
              </a:ext>
            </a:extLst>
          </p:cNvPr>
          <p:cNvSpPr txBox="1"/>
          <p:nvPr/>
        </p:nvSpPr>
        <p:spPr>
          <a:xfrm>
            <a:off x="8251978" y="2758037"/>
            <a:ext cx="3916237" cy="1682512"/>
          </a:xfrm>
          <a:prstGeom prst="rect">
            <a:avLst/>
          </a:prstGeom>
          <a:noFill/>
        </p:spPr>
        <p:txBody>
          <a:bodyPr wrap="square" rtlCol="0">
            <a:spAutoFit/>
          </a:bodyPr>
          <a:lstStyle/>
          <a:p>
            <a:r>
              <a:rPr lang="en-US" sz="2000" b="1" dirty="0">
                <a:latin typeface="+mn-lt"/>
              </a:rPr>
              <a:t>Thumbstick</a:t>
            </a:r>
          </a:p>
          <a:p>
            <a:pPr marL="179388" lvl="1" indent="-179388" defTabSz="685800" eaLnBrk="1" hangingPunct="1">
              <a:spcBef>
                <a:spcPts val="200"/>
              </a:spcBef>
              <a:buClr>
                <a:srgbClr val="005595"/>
              </a:buClr>
              <a:buFont typeface="Arial" panose="020B0604020202020204" pitchFamily="34" charset="0"/>
              <a:buChar char="•"/>
            </a:pPr>
            <a:r>
              <a:rPr lang="en-US" sz="2000" dirty="0">
                <a:latin typeface="+mn-lt"/>
                <a:ea typeface="+mn-ea"/>
              </a:rPr>
              <a:t>Left and right to scale objects in move and scale mode</a:t>
            </a:r>
          </a:p>
          <a:p>
            <a:pPr marL="179388" lvl="1" indent="-179388" defTabSz="685800" eaLnBrk="1" hangingPunct="1">
              <a:spcBef>
                <a:spcPts val="200"/>
              </a:spcBef>
              <a:buClr>
                <a:srgbClr val="005595"/>
              </a:buClr>
              <a:buFont typeface="Arial" panose="020B0604020202020204" pitchFamily="34" charset="0"/>
              <a:buChar char="•"/>
            </a:pPr>
            <a:r>
              <a:rPr lang="en-US" sz="2000" dirty="0">
                <a:latin typeface="+mn-lt"/>
                <a:ea typeface="+mn-ea"/>
              </a:rPr>
              <a:t>Top and bottom to move objects toward/away from you</a:t>
            </a:r>
          </a:p>
        </p:txBody>
      </p:sp>
      <p:sp>
        <p:nvSpPr>
          <p:cNvPr id="22" name="TextBox 21">
            <a:extLst>
              <a:ext uri="{FF2B5EF4-FFF2-40B4-BE49-F238E27FC236}">
                <a16:creationId xmlns:a16="http://schemas.microsoft.com/office/drawing/2014/main" id="{FCC0384D-1694-4772-9670-BD3211527AA8}"/>
              </a:ext>
            </a:extLst>
          </p:cNvPr>
          <p:cNvSpPr txBox="1"/>
          <p:nvPr/>
        </p:nvSpPr>
        <p:spPr>
          <a:xfrm>
            <a:off x="4905578" y="1026703"/>
            <a:ext cx="6191047" cy="1066959"/>
          </a:xfrm>
          <a:prstGeom prst="rect">
            <a:avLst/>
          </a:prstGeom>
          <a:noFill/>
        </p:spPr>
        <p:txBody>
          <a:bodyPr wrap="square" rtlCol="0">
            <a:spAutoFit/>
          </a:bodyPr>
          <a:lstStyle/>
          <a:p>
            <a:r>
              <a:rPr lang="en-US" sz="2000" b="1" dirty="0">
                <a:latin typeface="+mn-lt"/>
              </a:rPr>
              <a:t>“Oculus” Menu</a:t>
            </a:r>
          </a:p>
          <a:p>
            <a:pPr marL="179388" lvl="1" indent="-179388" defTabSz="685800" eaLnBrk="1" hangingPunct="1">
              <a:spcBef>
                <a:spcPts val="200"/>
              </a:spcBef>
              <a:buClr>
                <a:srgbClr val="005595"/>
              </a:buClr>
              <a:buFont typeface="Arial" panose="020B0604020202020204" pitchFamily="34" charset="0"/>
              <a:buChar char="•"/>
            </a:pPr>
            <a:r>
              <a:rPr lang="en-US" sz="2000" dirty="0">
                <a:latin typeface="+mn-lt"/>
                <a:ea typeface="+mn-ea"/>
              </a:rPr>
              <a:t>Press to exit application</a:t>
            </a:r>
          </a:p>
          <a:p>
            <a:pPr marL="179388" lvl="1" indent="-179388" defTabSz="685800" eaLnBrk="1" hangingPunct="1">
              <a:spcBef>
                <a:spcPts val="200"/>
              </a:spcBef>
              <a:buClr>
                <a:srgbClr val="005595"/>
              </a:buClr>
              <a:buFont typeface="Arial" panose="020B0604020202020204" pitchFamily="34" charset="0"/>
              <a:buChar char="•"/>
            </a:pPr>
            <a:r>
              <a:rPr lang="en-US" sz="2000" dirty="0">
                <a:latin typeface="+mn-lt"/>
                <a:ea typeface="+mn-ea"/>
              </a:rPr>
              <a:t>Tap to take screenshot or to start recording</a:t>
            </a:r>
          </a:p>
        </p:txBody>
      </p:sp>
      <p:sp>
        <p:nvSpPr>
          <p:cNvPr id="23" name="TextBox 22">
            <a:extLst>
              <a:ext uri="{FF2B5EF4-FFF2-40B4-BE49-F238E27FC236}">
                <a16:creationId xmlns:a16="http://schemas.microsoft.com/office/drawing/2014/main" id="{13C3EE24-6710-4CA0-93DF-5416334D0946}"/>
              </a:ext>
            </a:extLst>
          </p:cNvPr>
          <p:cNvSpPr txBox="1"/>
          <p:nvPr/>
        </p:nvSpPr>
        <p:spPr>
          <a:xfrm>
            <a:off x="5917015" y="4861419"/>
            <a:ext cx="6274986" cy="1400383"/>
          </a:xfrm>
          <a:prstGeom prst="rect">
            <a:avLst/>
          </a:prstGeom>
          <a:noFill/>
        </p:spPr>
        <p:txBody>
          <a:bodyPr wrap="square" rtlCol="0">
            <a:spAutoFit/>
          </a:bodyPr>
          <a:lstStyle/>
          <a:p>
            <a:r>
              <a:rPr lang="en-US" sz="2000" b="1" dirty="0">
                <a:latin typeface="+mn-lt"/>
              </a:rPr>
              <a:t>Trigger</a:t>
            </a:r>
          </a:p>
          <a:p>
            <a:pPr marL="179388" lvl="1" indent="-179388" defTabSz="685800">
              <a:spcBef>
                <a:spcPts val="200"/>
              </a:spcBef>
              <a:buClr>
                <a:srgbClr val="005595"/>
              </a:buClr>
              <a:buFont typeface="Arial" panose="020B0604020202020204" pitchFamily="34" charset="0"/>
              <a:buChar char="•"/>
            </a:pPr>
            <a:r>
              <a:rPr lang="en-US" sz="2000" dirty="0">
                <a:latin typeface="+mn-lt"/>
              </a:rPr>
              <a:t>Pull once to place objects in object placement mode</a:t>
            </a:r>
          </a:p>
          <a:p>
            <a:pPr marL="179388" lvl="1" indent="-179388" defTabSz="685800" eaLnBrk="1" hangingPunct="1">
              <a:spcBef>
                <a:spcPts val="200"/>
              </a:spcBef>
              <a:buClr>
                <a:srgbClr val="005595"/>
              </a:buClr>
              <a:buFont typeface="Arial" panose="020B0604020202020204" pitchFamily="34" charset="0"/>
              <a:buChar char="•"/>
            </a:pPr>
            <a:r>
              <a:rPr lang="en-US" sz="2000" dirty="0">
                <a:latin typeface="+mn-lt"/>
                <a:ea typeface="+mn-ea"/>
              </a:rPr>
              <a:t>Pull once to select anything in display</a:t>
            </a:r>
          </a:p>
          <a:p>
            <a:pPr marL="179388" lvl="1" indent="-179388" defTabSz="685800" eaLnBrk="1" hangingPunct="1">
              <a:spcBef>
                <a:spcPts val="200"/>
              </a:spcBef>
              <a:buClr>
                <a:srgbClr val="005595"/>
              </a:buClr>
              <a:buFont typeface="Arial" panose="020B0604020202020204" pitchFamily="34" charset="0"/>
              <a:buChar char="•"/>
            </a:pPr>
            <a:r>
              <a:rPr lang="en-US" sz="2000" dirty="0">
                <a:latin typeface="+mn-lt"/>
                <a:ea typeface="+mn-ea"/>
              </a:rPr>
              <a:t>Hold down to draw in draw mode</a:t>
            </a:r>
          </a:p>
        </p:txBody>
      </p:sp>
      <p:sp>
        <p:nvSpPr>
          <p:cNvPr id="24" name="TextBox 23">
            <a:extLst>
              <a:ext uri="{FF2B5EF4-FFF2-40B4-BE49-F238E27FC236}">
                <a16:creationId xmlns:a16="http://schemas.microsoft.com/office/drawing/2014/main" id="{D6052921-382C-4284-9DE8-69E0C5BF169A}"/>
              </a:ext>
            </a:extLst>
          </p:cNvPr>
          <p:cNvSpPr txBox="1"/>
          <p:nvPr/>
        </p:nvSpPr>
        <p:spPr>
          <a:xfrm>
            <a:off x="608731" y="4472633"/>
            <a:ext cx="3583415" cy="1682512"/>
          </a:xfrm>
          <a:prstGeom prst="rect">
            <a:avLst/>
          </a:prstGeom>
          <a:noFill/>
        </p:spPr>
        <p:txBody>
          <a:bodyPr wrap="square" rtlCol="0">
            <a:spAutoFit/>
          </a:bodyPr>
          <a:lstStyle/>
          <a:p>
            <a:r>
              <a:rPr lang="en-US" sz="2000" b="1" dirty="0">
                <a:latin typeface="+mn-lt"/>
              </a:rPr>
              <a:t>“Escape” Grip</a:t>
            </a:r>
          </a:p>
          <a:p>
            <a:pPr marL="179388" lvl="1" indent="-179388" defTabSz="685800" eaLnBrk="1" hangingPunct="1">
              <a:spcBef>
                <a:spcPts val="200"/>
              </a:spcBef>
              <a:buClr>
                <a:srgbClr val="005595"/>
              </a:buClr>
              <a:buFont typeface="Arial" panose="020B0604020202020204" pitchFamily="34" charset="0"/>
              <a:buChar char="•"/>
            </a:pPr>
            <a:r>
              <a:rPr lang="en-US" sz="2000" dirty="0">
                <a:latin typeface="+mn-lt"/>
                <a:ea typeface="+mn-ea"/>
              </a:rPr>
              <a:t>Hold down to summon Control Panel to controller</a:t>
            </a:r>
          </a:p>
          <a:p>
            <a:pPr marL="179388" lvl="1" indent="-179388" defTabSz="685800" eaLnBrk="1" hangingPunct="1">
              <a:spcBef>
                <a:spcPts val="200"/>
              </a:spcBef>
              <a:buClr>
                <a:srgbClr val="005595"/>
              </a:buClr>
              <a:buFont typeface="Arial" panose="020B0604020202020204" pitchFamily="34" charset="0"/>
              <a:buChar char="•"/>
            </a:pPr>
            <a:r>
              <a:rPr lang="en-US" sz="2000" dirty="0">
                <a:latin typeface="+mn-lt"/>
                <a:ea typeface="+mn-ea"/>
              </a:rPr>
              <a:t>Press to exit drawing and object placement mode</a:t>
            </a:r>
          </a:p>
        </p:txBody>
      </p:sp>
      <p:sp>
        <p:nvSpPr>
          <p:cNvPr id="2" name="Title 1">
            <a:extLst>
              <a:ext uri="{FF2B5EF4-FFF2-40B4-BE49-F238E27FC236}">
                <a16:creationId xmlns:a16="http://schemas.microsoft.com/office/drawing/2014/main" id="{3FD6CF7B-6BA2-3D61-4FA5-87C97E5E48AD}"/>
              </a:ext>
            </a:extLst>
          </p:cNvPr>
          <p:cNvSpPr>
            <a:spLocks noGrp="1"/>
          </p:cNvSpPr>
          <p:nvPr>
            <p:ph type="title"/>
          </p:nvPr>
        </p:nvSpPr>
        <p:spPr/>
        <p:txBody>
          <a:bodyPr/>
          <a:lstStyle/>
          <a:p>
            <a:r>
              <a:rPr lang="en-US" dirty="0"/>
              <a:t>Virtual Reality: Meta Quest 3</a:t>
            </a:r>
          </a:p>
        </p:txBody>
      </p:sp>
    </p:spTree>
    <p:extLst>
      <p:ext uri="{BB962C8B-B14F-4D97-AF65-F5344CB8AC3E}">
        <p14:creationId xmlns:p14="http://schemas.microsoft.com/office/powerpoint/2010/main" val="2069276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CF2E73EF-5714-CA87-E31C-1B1FFB6D6C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847725" y="3129821"/>
            <a:ext cx="2514393" cy="3033429"/>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9">
            <a:extLst>
              <a:ext uri="{FF2B5EF4-FFF2-40B4-BE49-F238E27FC236}">
                <a16:creationId xmlns:a16="http://schemas.microsoft.com/office/drawing/2014/main" id="{4C9779B1-C385-B5DE-1ED1-57D7B1E59922}"/>
              </a:ext>
            </a:extLst>
          </p:cNvPr>
          <p:cNvSpPr>
            <a:spLocks noGrp="1"/>
          </p:cNvSpPr>
          <p:nvPr>
            <p:ph type="title"/>
          </p:nvPr>
        </p:nvSpPr>
        <p:spPr/>
        <p:txBody>
          <a:bodyPr/>
          <a:lstStyle/>
          <a:p>
            <a:r>
              <a:rPr lang="en-US"/>
              <a:t>Augmented Reality: Magic Leap 2</a:t>
            </a:r>
          </a:p>
        </p:txBody>
      </p:sp>
      <p:sp>
        <p:nvSpPr>
          <p:cNvPr id="6" name="TextBox 5">
            <a:extLst>
              <a:ext uri="{FF2B5EF4-FFF2-40B4-BE49-F238E27FC236}">
                <a16:creationId xmlns:a16="http://schemas.microsoft.com/office/drawing/2014/main" id="{83BDF657-4A17-4BEF-6BFA-3E1F684418B3}"/>
              </a:ext>
            </a:extLst>
          </p:cNvPr>
          <p:cNvSpPr txBox="1"/>
          <p:nvPr/>
        </p:nvSpPr>
        <p:spPr>
          <a:xfrm>
            <a:off x="296759" y="1303013"/>
            <a:ext cx="4192549" cy="1682512"/>
          </a:xfrm>
          <a:prstGeom prst="rect">
            <a:avLst/>
          </a:prstGeom>
          <a:noFill/>
        </p:spPr>
        <p:txBody>
          <a:bodyPr wrap="square" rtlCol="0">
            <a:spAutoFit/>
          </a:bodyPr>
          <a:lstStyle/>
          <a:p>
            <a:r>
              <a:rPr lang="en-US" sz="2000" b="1">
                <a:latin typeface="+mn-lt"/>
              </a:rPr>
              <a:t>Touchpad</a:t>
            </a:r>
          </a:p>
          <a:p>
            <a:pPr marL="179388" lvl="1" indent="-179388" defTabSz="685800" eaLnBrk="1" hangingPunct="1">
              <a:spcBef>
                <a:spcPts val="200"/>
              </a:spcBef>
              <a:buClr>
                <a:srgbClr val="005595"/>
              </a:buClr>
              <a:buFont typeface="Arial" panose="020B0604020202020204" pitchFamily="34" charset="0"/>
              <a:buChar char="•"/>
            </a:pPr>
            <a:r>
              <a:rPr lang="en-US" sz="2000">
                <a:latin typeface="+mn-lt"/>
                <a:ea typeface="+mn-ea"/>
              </a:rPr>
              <a:t>Left and right to scale objects in move and scale mode</a:t>
            </a:r>
          </a:p>
          <a:p>
            <a:pPr marL="179388" lvl="1" indent="-179388" defTabSz="685800" eaLnBrk="1" hangingPunct="1">
              <a:spcBef>
                <a:spcPts val="200"/>
              </a:spcBef>
              <a:buClr>
                <a:srgbClr val="005595"/>
              </a:buClr>
              <a:buFont typeface="Arial" panose="020B0604020202020204" pitchFamily="34" charset="0"/>
              <a:buChar char="•"/>
            </a:pPr>
            <a:r>
              <a:rPr lang="en-US" sz="2000">
                <a:latin typeface="+mn-lt"/>
                <a:ea typeface="+mn-ea"/>
              </a:rPr>
              <a:t>Top and bottom to move objects toward/away from you</a:t>
            </a:r>
          </a:p>
        </p:txBody>
      </p:sp>
      <p:sp>
        <p:nvSpPr>
          <p:cNvPr id="7" name="TextBox 6">
            <a:extLst>
              <a:ext uri="{FF2B5EF4-FFF2-40B4-BE49-F238E27FC236}">
                <a16:creationId xmlns:a16="http://schemas.microsoft.com/office/drawing/2014/main" id="{0A042EC2-6B48-365A-B00F-05BA46936BCD}"/>
              </a:ext>
            </a:extLst>
          </p:cNvPr>
          <p:cNvSpPr txBox="1"/>
          <p:nvPr/>
        </p:nvSpPr>
        <p:spPr>
          <a:xfrm>
            <a:off x="5123536" y="3739069"/>
            <a:ext cx="6138764" cy="1066959"/>
          </a:xfrm>
          <a:prstGeom prst="rect">
            <a:avLst/>
          </a:prstGeom>
          <a:noFill/>
        </p:spPr>
        <p:txBody>
          <a:bodyPr wrap="square" rtlCol="0">
            <a:spAutoFit/>
          </a:bodyPr>
          <a:lstStyle/>
          <a:p>
            <a:r>
              <a:rPr lang="en-US" sz="2000" b="1">
                <a:latin typeface="+mn-lt"/>
              </a:rPr>
              <a:t>Bumper</a:t>
            </a:r>
          </a:p>
          <a:p>
            <a:pPr marL="179388" lvl="1" indent="-179388" defTabSz="685800" eaLnBrk="1" hangingPunct="1">
              <a:spcBef>
                <a:spcPts val="200"/>
              </a:spcBef>
              <a:buClr>
                <a:srgbClr val="005595"/>
              </a:buClr>
              <a:buFont typeface="Arial" panose="020B0604020202020204" pitchFamily="34" charset="0"/>
              <a:buChar char="•"/>
            </a:pPr>
            <a:r>
              <a:rPr lang="en-US" sz="2000">
                <a:latin typeface="+mn-lt"/>
                <a:ea typeface="+mn-ea"/>
              </a:rPr>
              <a:t>Hold down to summon Control Panel to controller</a:t>
            </a:r>
          </a:p>
          <a:p>
            <a:pPr marL="179388" lvl="1" indent="-179388" defTabSz="685800" eaLnBrk="1" hangingPunct="1">
              <a:spcBef>
                <a:spcPts val="200"/>
              </a:spcBef>
              <a:buClr>
                <a:srgbClr val="005595"/>
              </a:buClr>
              <a:buFont typeface="Arial" panose="020B0604020202020204" pitchFamily="34" charset="0"/>
              <a:buChar char="•"/>
            </a:pPr>
            <a:r>
              <a:rPr lang="en-US" sz="2000">
                <a:latin typeface="+mn-lt"/>
                <a:ea typeface="+mn-ea"/>
              </a:rPr>
              <a:t>Press to exit drawing and object placement mode</a:t>
            </a:r>
          </a:p>
        </p:txBody>
      </p:sp>
      <p:cxnSp>
        <p:nvCxnSpPr>
          <p:cNvPr id="9" name="Straight Connector 8">
            <a:extLst>
              <a:ext uri="{FF2B5EF4-FFF2-40B4-BE49-F238E27FC236}">
                <a16:creationId xmlns:a16="http://schemas.microsoft.com/office/drawing/2014/main" id="{DE4873EF-7C17-0431-143A-6CB96021AAB8}"/>
              </a:ext>
            </a:extLst>
          </p:cNvPr>
          <p:cNvCxnSpPr>
            <a:cxnSpLocks/>
          </p:cNvCxnSpPr>
          <p:nvPr/>
        </p:nvCxnSpPr>
        <p:spPr>
          <a:xfrm>
            <a:off x="1162091" y="3012034"/>
            <a:ext cx="942830" cy="41696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7F7432C-829F-3E60-C84C-E4A531465A21}"/>
              </a:ext>
            </a:extLst>
          </p:cNvPr>
          <p:cNvCxnSpPr>
            <a:cxnSpLocks/>
          </p:cNvCxnSpPr>
          <p:nvPr/>
        </p:nvCxnSpPr>
        <p:spPr>
          <a:xfrm>
            <a:off x="3362118" y="3660342"/>
            <a:ext cx="1697596" cy="6389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A33F780-3A85-35E1-C630-239C7CE17BD3}"/>
              </a:ext>
            </a:extLst>
          </p:cNvPr>
          <p:cNvSpPr/>
          <p:nvPr/>
        </p:nvSpPr>
        <p:spPr>
          <a:xfrm>
            <a:off x="3957483" y="5056020"/>
            <a:ext cx="1260356" cy="10927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a:p>
        </p:txBody>
      </p:sp>
      <p:sp>
        <p:nvSpPr>
          <p:cNvPr id="8" name="TextBox 7">
            <a:extLst>
              <a:ext uri="{FF2B5EF4-FFF2-40B4-BE49-F238E27FC236}">
                <a16:creationId xmlns:a16="http://schemas.microsoft.com/office/drawing/2014/main" id="{8520BD01-0C6C-B115-DCEE-0471241597B4}"/>
              </a:ext>
            </a:extLst>
          </p:cNvPr>
          <p:cNvSpPr txBox="1"/>
          <p:nvPr/>
        </p:nvSpPr>
        <p:spPr>
          <a:xfrm>
            <a:off x="3647515" y="4783764"/>
            <a:ext cx="6481664" cy="1400383"/>
          </a:xfrm>
          <a:prstGeom prst="rect">
            <a:avLst/>
          </a:prstGeom>
          <a:noFill/>
        </p:spPr>
        <p:txBody>
          <a:bodyPr wrap="square" rtlCol="0">
            <a:spAutoFit/>
          </a:bodyPr>
          <a:lstStyle/>
          <a:p>
            <a:r>
              <a:rPr lang="en-US" sz="2000" b="1">
                <a:latin typeface="+mn-lt"/>
              </a:rPr>
              <a:t>Trigger</a:t>
            </a:r>
          </a:p>
          <a:p>
            <a:pPr marL="228600" lvl="1" indent="-228600" defTabSz="685800" eaLnBrk="1" hangingPunct="1">
              <a:spcBef>
                <a:spcPts val="200"/>
              </a:spcBef>
              <a:buClr>
                <a:srgbClr val="005595"/>
              </a:buClr>
              <a:buFont typeface="Arial" panose="020B0604020202020204" pitchFamily="34" charset="0"/>
              <a:buChar char="•"/>
            </a:pPr>
            <a:r>
              <a:rPr lang="en-US" sz="2000">
                <a:latin typeface="+mn-lt"/>
                <a:ea typeface="+mn-ea"/>
              </a:rPr>
              <a:t>Pull once to select anything in display</a:t>
            </a:r>
          </a:p>
          <a:p>
            <a:pPr marL="228600" lvl="1" indent="-228600" defTabSz="685800" eaLnBrk="1" hangingPunct="1">
              <a:spcBef>
                <a:spcPts val="200"/>
              </a:spcBef>
              <a:buClr>
                <a:srgbClr val="005595"/>
              </a:buClr>
              <a:buFont typeface="Arial" panose="020B0604020202020204" pitchFamily="34" charset="0"/>
              <a:buChar char="•"/>
            </a:pPr>
            <a:r>
              <a:rPr lang="en-US" sz="2000">
                <a:latin typeface="+mn-lt"/>
                <a:ea typeface="+mn-ea"/>
              </a:rPr>
              <a:t>Hold down to draw in draw mode</a:t>
            </a:r>
          </a:p>
          <a:p>
            <a:pPr marL="228600" lvl="1" indent="-228600" defTabSz="685800" eaLnBrk="1" hangingPunct="1">
              <a:spcBef>
                <a:spcPts val="200"/>
              </a:spcBef>
              <a:buClr>
                <a:srgbClr val="005595"/>
              </a:buClr>
              <a:buFont typeface="Arial" panose="020B0604020202020204" pitchFamily="34" charset="0"/>
              <a:buChar char="•"/>
            </a:pPr>
            <a:r>
              <a:rPr lang="en-US" sz="2000">
                <a:latin typeface="+mn-lt"/>
                <a:ea typeface="+mn-ea"/>
              </a:rPr>
              <a:t>Pull once to place objects</a:t>
            </a:r>
          </a:p>
        </p:txBody>
      </p:sp>
      <p:cxnSp>
        <p:nvCxnSpPr>
          <p:cNvPr id="3" name="Straight Connector 2">
            <a:extLst>
              <a:ext uri="{FF2B5EF4-FFF2-40B4-BE49-F238E27FC236}">
                <a16:creationId xmlns:a16="http://schemas.microsoft.com/office/drawing/2014/main" id="{175970EA-BB13-AE89-E129-A2CD52FEE597}"/>
              </a:ext>
            </a:extLst>
          </p:cNvPr>
          <p:cNvCxnSpPr>
            <a:cxnSpLocks/>
          </p:cNvCxnSpPr>
          <p:nvPr/>
        </p:nvCxnSpPr>
        <p:spPr>
          <a:xfrm>
            <a:off x="3048454" y="4654659"/>
            <a:ext cx="546801" cy="3194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122" name="Picture 2">
            <a:extLst>
              <a:ext uri="{FF2B5EF4-FFF2-40B4-BE49-F238E27FC236}">
                <a16:creationId xmlns:a16="http://schemas.microsoft.com/office/drawing/2014/main" id="{819586B5-1D20-FEFB-2F4F-C4309F2ED7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90344" y="879393"/>
            <a:ext cx="5378695" cy="3065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26033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2A91F-2C64-0339-F1D2-F3BB76D2B949}"/>
              </a:ext>
            </a:extLst>
          </p:cNvPr>
          <p:cNvSpPr>
            <a:spLocks noGrp="1"/>
          </p:cNvSpPr>
          <p:nvPr>
            <p:ph type="title"/>
          </p:nvPr>
        </p:nvSpPr>
        <p:spPr>
          <a:xfrm>
            <a:off x="419100" y="11875"/>
            <a:ext cx="7985039" cy="795130"/>
          </a:xfrm>
        </p:spPr>
        <p:txBody>
          <a:bodyPr/>
          <a:lstStyle/>
          <a:p>
            <a:r>
              <a:rPr lang="en-US" dirty="0"/>
              <a:t>Considerations When Selecting a Headset</a:t>
            </a:r>
          </a:p>
        </p:txBody>
      </p:sp>
      <p:pic>
        <p:nvPicPr>
          <p:cNvPr id="4" name="Picture 3">
            <a:extLst>
              <a:ext uri="{FF2B5EF4-FFF2-40B4-BE49-F238E27FC236}">
                <a16:creationId xmlns:a16="http://schemas.microsoft.com/office/drawing/2014/main" id="{4C2529B5-B9DE-B2A7-0849-F0366CD13E95}"/>
              </a:ext>
            </a:extLst>
          </p:cNvPr>
          <p:cNvPicPr>
            <a:picLocks noChangeAspect="1"/>
          </p:cNvPicPr>
          <p:nvPr/>
        </p:nvPicPr>
        <p:blipFill>
          <a:blip r:embed="rId3"/>
          <a:stretch>
            <a:fillRect/>
          </a:stretch>
        </p:blipFill>
        <p:spPr>
          <a:xfrm>
            <a:off x="8648386" y="4105965"/>
            <a:ext cx="2330905" cy="907667"/>
          </a:xfrm>
          <a:prstGeom prst="rect">
            <a:avLst/>
          </a:prstGeom>
        </p:spPr>
      </p:pic>
      <p:pic>
        <p:nvPicPr>
          <p:cNvPr id="5" name="Picture 4">
            <a:extLst>
              <a:ext uri="{FF2B5EF4-FFF2-40B4-BE49-F238E27FC236}">
                <a16:creationId xmlns:a16="http://schemas.microsoft.com/office/drawing/2014/main" id="{C6770F9F-33CB-AFE5-0809-2924862AF6AB}"/>
              </a:ext>
            </a:extLst>
          </p:cNvPr>
          <p:cNvPicPr>
            <a:picLocks noChangeAspect="1"/>
          </p:cNvPicPr>
          <p:nvPr/>
        </p:nvPicPr>
        <p:blipFill>
          <a:blip r:embed="rId4"/>
          <a:stretch>
            <a:fillRect/>
          </a:stretch>
        </p:blipFill>
        <p:spPr>
          <a:xfrm>
            <a:off x="6248125" y="4967226"/>
            <a:ext cx="2606016" cy="1351184"/>
          </a:xfrm>
          <a:prstGeom prst="rect">
            <a:avLst/>
          </a:prstGeom>
        </p:spPr>
      </p:pic>
      <p:pic>
        <p:nvPicPr>
          <p:cNvPr id="7" name="Picture 6">
            <a:extLst>
              <a:ext uri="{FF2B5EF4-FFF2-40B4-BE49-F238E27FC236}">
                <a16:creationId xmlns:a16="http://schemas.microsoft.com/office/drawing/2014/main" id="{EFA9C0C5-437C-667C-9853-7EE97ADD4496}"/>
              </a:ext>
            </a:extLst>
          </p:cNvPr>
          <p:cNvPicPr>
            <a:picLocks noChangeAspect="1"/>
          </p:cNvPicPr>
          <p:nvPr/>
        </p:nvPicPr>
        <p:blipFill>
          <a:blip r:embed="rId5"/>
          <a:stretch>
            <a:fillRect/>
          </a:stretch>
        </p:blipFill>
        <p:spPr>
          <a:xfrm>
            <a:off x="9185335" y="5367275"/>
            <a:ext cx="2396565" cy="832135"/>
          </a:xfrm>
          <a:prstGeom prst="rect">
            <a:avLst/>
          </a:prstGeom>
        </p:spPr>
      </p:pic>
      <p:pic>
        <p:nvPicPr>
          <p:cNvPr id="8" name="Picture 7">
            <a:extLst>
              <a:ext uri="{FF2B5EF4-FFF2-40B4-BE49-F238E27FC236}">
                <a16:creationId xmlns:a16="http://schemas.microsoft.com/office/drawing/2014/main" id="{9CD625EE-7FB5-7952-C730-C63E6626ADB9}"/>
              </a:ext>
            </a:extLst>
          </p:cNvPr>
          <p:cNvPicPr>
            <a:picLocks noChangeAspect="1"/>
          </p:cNvPicPr>
          <p:nvPr/>
        </p:nvPicPr>
        <p:blipFill>
          <a:blip r:embed="rId6"/>
          <a:stretch>
            <a:fillRect/>
          </a:stretch>
        </p:blipFill>
        <p:spPr>
          <a:xfrm>
            <a:off x="8939853" y="2836252"/>
            <a:ext cx="2887528" cy="907667"/>
          </a:xfrm>
          <a:prstGeom prst="rect">
            <a:avLst/>
          </a:prstGeom>
        </p:spPr>
      </p:pic>
      <p:pic>
        <p:nvPicPr>
          <p:cNvPr id="9" name="Picture 8">
            <a:extLst>
              <a:ext uri="{FF2B5EF4-FFF2-40B4-BE49-F238E27FC236}">
                <a16:creationId xmlns:a16="http://schemas.microsoft.com/office/drawing/2014/main" id="{089AB586-D2C1-5CC4-C0A7-31FE2EF2EC9D}"/>
              </a:ext>
            </a:extLst>
          </p:cNvPr>
          <p:cNvPicPr>
            <a:picLocks noChangeAspect="1"/>
          </p:cNvPicPr>
          <p:nvPr/>
        </p:nvPicPr>
        <p:blipFill>
          <a:blip r:embed="rId7"/>
          <a:stretch>
            <a:fillRect/>
          </a:stretch>
        </p:blipFill>
        <p:spPr>
          <a:xfrm>
            <a:off x="5644109" y="2807057"/>
            <a:ext cx="2330905" cy="1790157"/>
          </a:xfrm>
          <a:prstGeom prst="rect">
            <a:avLst/>
          </a:prstGeom>
        </p:spPr>
      </p:pic>
      <p:pic>
        <p:nvPicPr>
          <p:cNvPr id="10" name="Content Placeholder 13">
            <a:extLst>
              <a:ext uri="{FF2B5EF4-FFF2-40B4-BE49-F238E27FC236}">
                <a16:creationId xmlns:a16="http://schemas.microsoft.com/office/drawing/2014/main" id="{C07AC09E-CDEB-F845-5789-13A05E5B719A}"/>
              </a:ext>
            </a:extLst>
          </p:cNvPr>
          <p:cNvPicPr>
            <a:picLocks noChangeAspect="1"/>
          </p:cNvPicPr>
          <p:nvPr/>
        </p:nvPicPr>
        <p:blipFill rotWithShape="1">
          <a:blip r:embed="rId8">
            <a:extLst>
              <a:ext uri="{28A0092B-C50C-407E-A947-70E740481C1C}">
                <a14:useLocalDpi xmlns:a14="http://schemas.microsoft.com/office/drawing/2010/main" val="0"/>
              </a:ext>
            </a:extLst>
          </a:blip>
          <a:srcRect t="36022" b="30044"/>
          <a:stretch/>
        </p:blipFill>
        <p:spPr bwMode="auto">
          <a:xfrm>
            <a:off x="3962400" y="1195835"/>
            <a:ext cx="4211182" cy="1428990"/>
          </a:xfrm>
          <a:prstGeom prst="rect">
            <a:avLst/>
          </a:prstGeom>
          <a:noFill/>
          <a:ln w="9525">
            <a:noFill/>
            <a:miter lim="800000"/>
            <a:headEnd/>
            <a:tailEnd/>
          </a:ln>
          <a:effectLst/>
        </p:spPr>
      </p:pic>
      <p:pic>
        <p:nvPicPr>
          <p:cNvPr id="11" name="Picture 10">
            <a:extLst>
              <a:ext uri="{FF2B5EF4-FFF2-40B4-BE49-F238E27FC236}">
                <a16:creationId xmlns:a16="http://schemas.microsoft.com/office/drawing/2014/main" id="{5795AE82-4B49-557E-F1DB-E6D0E5BEBF63}"/>
              </a:ext>
            </a:extLst>
          </p:cNvPr>
          <p:cNvPicPr>
            <a:picLocks noChangeAspect="1"/>
          </p:cNvPicPr>
          <p:nvPr/>
        </p:nvPicPr>
        <p:blipFill>
          <a:blip r:embed="rId9"/>
          <a:stretch>
            <a:fillRect/>
          </a:stretch>
        </p:blipFill>
        <p:spPr>
          <a:xfrm>
            <a:off x="8236731" y="907974"/>
            <a:ext cx="3154214" cy="1716851"/>
          </a:xfrm>
          <a:prstGeom prst="rect">
            <a:avLst/>
          </a:prstGeom>
        </p:spPr>
      </p:pic>
      <p:sp>
        <p:nvSpPr>
          <p:cNvPr id="3" name="Content Placeholder 2">
            <a:extLst>
              <a:ext uri="{FF2B5EF4-FFF2-40B4-BE49-F238E27FC236}">
                <a16:creationId xmlns:a16="http://schemas.microsoft.com/office/drawing/2014/main" id="{D197A53C-A573-7F86-4FE8-89078E174D5E}"/>
              </a:ext>
            </a:extLst>
          </p:cNvPr>
          <p:cNvSpPr>
            <a:spLocks noGrp="1"/>
          </p:cNvSpPr>
          <p:nvPr>
            <p:ph sz="quarter" idx="11"/>
          </p:nvPr>
        </p:nvSpPr>
        <p:spPr>
          <a:xfrm>
            <a:off x="248725" y="927535"/>
            <a:ext cx="6515969" cy="5351967"/>
          </a:xfrm>
        </p:spPr>
        <p:txBody>
          <a:bodyPr/>
          <a:lstStyle/>
          <a:p>
            <a:r>
              <a:rPr lang="en-US" sz="2400" dirty="0"/>
              <a:t>Cost ($500 to $20,000+)</a:t>
            </a:r>
          </a:p>
          <a:p>
            <a:r>
              <a:rPr lang="en-US" sz="2400" dirty="0"/>
              <a:t>Field of view</a:t>
            </a:r>
          </a:p>
          <a:p>
            <a:r>
              <a:rPr lang="en-US" sz="2400" dirty="0"/>
              <a:t>Resolution</a:t>
            </a:r>
          </a:p>
          <a:p>
            <a:r>
              <a:rPr lang="en-US" sz="2400" dirty="0"/>
              <a:t>Refresh rate</a:t>
            </a:r>
          </a:p>
          <a:p>
            <a:r>
              <a:rPr lang="en-US" sz="2400" dirty="0"/>
              <a:t>Portability and </a:t>
            </a:r>
            <a:r>
              <a:rPr lang="en-US" sz="2400"/>
              <a:t>setup</a:t>
            </a:r>
          </a:p>
          <a:p>
            <a:r>
              <a:rPr lang="en-US" sz="2400" dirty="0"/>
              <a:t>Standalone vs</a:t>
            </a:r>
            <a:r>
              <a:rPr lang="en-US" sz="2400"/>
              <a:t>.</a:t>
            </a:r>
            <a:r>
              <a:rPr lang="en-US" sz="2400" dirty="0"/>
              <a:t> tethered</a:t>
            </a:r>
          </a:p>
          <a:p>
            <a:r>
              <a:rPr lang="en-US" sz="2400" dirty="0"/>
              <a:t>Processing power</a:t>
            </a:r>
          </a:p>
          <a:p>
            <a:r>
              <a:rPr lang="en-US" sz="2400" dirty="0"/>
              <a:t>Weight</a:t>
            </a:r>
          </a:p>
          <a:p>
            <a:r>
              <a:rPr lang="en-US" sz="2400" dirty="0"/>
              <a:t>Battery</a:t>
            </a:r>
          </a:p>
          <a:p>
            <a:r>
              <a:rPr lang="en-US" sz="2400" dirty="0"/>
              <a:t>Controls (voice, hand-tracking, controllers)</a:t>
            </a:r>
          </a:p>
          <a:p>
            <a:r>
              <a:rPr lang="en-US" sz="2400" dirty="0"/>
              <a:t>Tracking (inside-out, base stations)</a:t>
            </a:r>
          </a:p>
          <a:p>
            <a:r>
              <a:rPr lang="en-US" sz="2400" dirty="0"/>
              <a:t>Case durability and portability</a:t>
            </a:r>
          </a:p>
        </p:txBody>
      </p:sp>
    </p:spTree>
    <p:extLst>
      <p:ext uri="{BB962C8B-B14F-4D97-AF65-F5344CB8AC3E}">
        <p14:creationId xmlns:p14="http://schemas.microsoft.com/office/powerpoint/2010/main" val="2867184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079D9F-1549-F807-B43F-0DDE5D3CEACD}"/>
              </a:ext>
            </a:extLst>
          </p:cNvPr>
          <p:cNvSpPr>
            <a:spLocks noGrp="1"/>
          </p:cNvSpPr>
          <p:nvPr>
            <p:ph type="title"/>
          </p:nvPr>
        </p:nvSpPr>
        <p:spPr>
          <a:xfrm>
            <a:off x="419100" y="0"/>
            <a:ext cx="10292317" cy="795130"/>
          </a:xfrm>
        </p:spPr>
        <p:txBody>
          <a:bodyPr/>
          <a:lstStyle/>
          <a:p>
            <a:r>
              <a:rPr lang="en-US"/>
              <a:t>Considerations for Use of XR in Space Education</a:t>
            </a:r>
          </a:p>
        </p:txBody>
      </p:sp>
      <p:sp>
        <p:nvSpPr>
          <p:cNvPr id="4" name="Content Placeholder 3">
            <a:extLst>
              <a:ext uri="{FF2B5EF4-FFF2-40B4-BE49-F238E27FC236}">
                <a16:creationId xmlns:a16="http://schemas.microsoft.com/office/drawing/2014/main" id="{CA8E5644-8B7C-97A8-CE51-AF5A72956156}"/>
              </a:ext>
            </a:extLst>
          </p:cNvPr>
          <p:cNvSpPr>
            <a:spLocks noGrp="1"/>
          </p:cNvSpPr>
          <p:nvPr>
            <p:ph sz="quarter" idx="11"/>
          </p:nvPr>
        </p:nvSpPr>
        <p:spPr>
          <a:xfrm>
            <a:off x="92648" y="943293"/>
            <a:ext cx="11250613" cy="5368048"/>
          </a:xfrm>
        </p:spPr>
        <p:txBody>
          <a:bodyPr/>
          <a:lstStyle/>
          <a:p>
            <a:pPr marL="455613" indent="-346075"/>
            <a:r>
              <a:rPr lang="en-US" sz="2400"/>
              <a:t>Identify specific learning objectives</a:t>
            </a:r>
          </a:p>
          <a:p>
            <a:pPr marL="455613" indent="-346075"/>
            <a:r>
              <a:rPr lang="en-US" sz="2400"/>
              <a:t>Age of learners</a:t>
            </a:r>
          </a:p>
          <a:p>
            <a:pPr marL="455613" indent="-346075"/>
            <a:r>
              <a:rPr lang="en-US" sz="2400"/>
              <a:t>Time: limit time in headset to 15–30 minutes</a:t>
            </a:r>
          </a:p>
          <a:p>
            <a:pPr marL="455613" indent="-346075"/>
            <a:r>
              <a:rPr lang="en-US" sz="2400"/>
              <a:t>Group size: account for diversity among users </a:t>
            </a:r>
            <a:br>
              <a:rPr lang="en-US" sz="2400"/>
            </a:br>
            <a:r>
              <a:rPr lang="en-US" sz="2400"/>
              <a:t>(e.g., comfort in headset)</a:t>
            </a:r>
          </a:p>
          <a:p>
            <a:pPr marL="455613" indent="-346075"/>
            <a:r>
              <a:rPr lang="en-US" sz="2400"/>
              <a:t>Previous experience with XR (learning curve)</a:t>
            </a:r>
          </a:p>
          <a:p>
            <a:pPr marL="455613" indent="-346075"/>
            <a:r>
              <a:rPr lang="en-US" sz="2400"/>
              <a:t>Hardware and software usability</a:t>
            </a:r>
          </a:p>
          <a:p>
            <a:pPr marL="455613" indent="-346075"/>
            <a:r>
              <a:rPr lang="en-US" sz="2400"/>
              <a:t>Teaching format</a:t>
            </a:r>
          </a:p>
          <a:p>
            <a:pPr marL="989013" lvl="1" indent="-306388"/>
            <a:r>
              <a:rPr lang="en-US"/>
              <a:t>Guided instruction</a:t>
            </a:r>
          </a:p>
          <a:p>
            <a:pPr marL="989013" lvl="1" indent="-306388"/>
            <a:r>
              <a:rPr lang="en-US"/>
              <a:t>Peer-to-peer</a:t>
            </a:r>
          </a:p>
          <a:p>
            <a:pPr marL="989013" lvl="1" indent="-306388"/>
            <a:r>
              <a:rPr lang="en-US"/>
              <a:t>Self-paced exploration and discovery</a:t>
            </a:r>
          </a:p>
          <a:p>
            <a:pPr marL="455613" indent="-346075"/>
            <a:r>
              <a:rPr lang="en-US" sz="2400" b="1"/>
              <a:t>Know your learners and customize the content!</a:t>
            </a:r>
          </a:p>
        </p:txBody>
      </p:sp>
      <p:pic>
        <p:nvPicPr>
          <p:cNvPr id="6" name="Picture 5">
            <a:extLst>
              <a:ext uri="{FF2B5EF4-FFF2-40B4-BE49-F238E27FC236}">
                <a16:creationId xmlns:a16="http://schemas.microsoft.com/office/drawing/2014/main" id="{3CD1229E-F28D-F55D-0A6A-9F58564C8522}"/>
              </a:ext>
            </a:extLst>
          </p:cNvPr>
          <p:cNvPicPr>
            <a:picLocks noChangeAspect="1"/>
          </p:cNvPicPr>
          <p:nvPr/>
        </p:nvPicPr>
        <p:blipFill rotWithShape="1">
          <a:blip r:embed="rId3"/>
          <a:srcRect l="43935"/>
          <a:stretch/>
        </p:blipFill>
        <p:spPr>
          <a:xfrm>
            <a:off x="9958438" y="1029800"/>
            <a:ext cx="1981643" cy="2460257"/>
          </a:xfrm>
          <a:prstGeom prst="rect">
            <a:avLst/>
          </a:prstGeom>
          <a:effectLst>
            <a:outerShdw blurRad="50800" dist="38100" dir="5400000" algn="t" rotWithShape="0">
              <a:prstClr val="black">
                <a:alpha val="40000"/>
              </a:prstClr>
            </a:outerShdw>
          </a:effectLst>
        </p:spPr>
      </p:pic>
      <p:pic>
        <p:nvPicPr>
          <p:cNvPr id="1026" name="Picture 2">
            <a:extLst>
              <a:ext uri="{FF2B5EF4-FFF2-40B4-BE49-F238E27FC236}">
                <a16:creationId xmlns:a16="http://schemas.microsoft.com/office/drawing/2014/main" id="{0C2AA91E-5778-739F-3D0A-76812755310D}"/>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14000"/>
                    </a14:imgEffect>
                  </a14:imgLayer>
                </a14:imgProps>
              </a:ext>
              <a:ext uri="{28A0092B-C50C-407E-A947-70E740481C1C}">
                <a14:useLocalDpi xmlns:a14="http://schemas.microsoft.com/office/drawing/2010/main" val="0"/>
              </a:ext>
            </a:extLst>
          </a:blip>
          <a:srcRect/>
          <a:stretch/>
        </p:blipFill>
        <p:spPr bwMode="auto">
          <a:xfrm>
            <a:off x="5206481" y="3764640"/>
            <a:ext cx="2379280" cy="1459806"/>
          </a:xfrm>
          <a:prstGeom prst="rect">
            <a:avLst/>
          </a:prstGeom>
          <a:noFill/>
          <a:ln>
            <a:noFill/>
          </a:ln>
          <a:effectLst>
            <a:outerShdw blurRad="508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a:extLst>
              <a:ext uri="{FF2B5EF4-FFF2-40B4-BE49-F238E27FC236}">
                <a16:creationId xmlns:a16="http://schemas.microsoft.com/office/drawing/2014/main" id="{9525E198-95A8-9985-A218-14187F867346}"/>
              </a:ext>
            </a:extLst>
          </p:cNvPr>
          <p:cNvPicPr>
            <a:picLocks noChangeAspect="1"/>
          </p:cNvPicPr>
          <p:nvPr/>
        </p:nvPicPr>
        <p:blipFill rotWithShape="1">
          <a:blip r:embed="rId6"/>
          <a:srcRect b="20124"/>
          <a:stretch/>
        </p:blipFill>
        <p:spPr>
          <a:xfrm>
            <a:off x="7781366" y="3693087"/>
            <a:ext cx="4158716" cy="2519656"/>
          </a:xfrm>
          <a:prstGeom prst="rect">
            <a:avLst/>
          </a:prstGeom>
          <a:effectLst>
            <a:outerShdw blurRad="50800" dist="38100" dir="5400000" algn="t" rotWithShape="0">
              <a:prstClr val="black">
                <a:alpha val="40000"/>
              </a:prstClr>
            </a:outerShdw>
          </a:effectLst>
        </p:spPr>
      </p:pic>
      <p:pic>
        <p:nvPicPr>
          <p:cNvPr id="15" name="Picture 14">
            <a:extLst>
              <a:ext uri="{FF2B5EF4-FFF2-40B4-BE49-F238E27FC236}">
                <a16:creationId xmlns:a16="http://schemas.microsoft.com/office/drawing/2014/main" id="{5C9148C0-B3C8-7CAF-B6DA-8180F12849F3}"/>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36353"/>
          <a:stretch/>
        </p:blipFill>
        <p:spPr>
          <a:xfrm>
            <a:off x="7061197" y="1094567"/>
            <a:ext cx="2687905" cy="2395490"/>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767289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16EAF-20B5-8C2D-2C80-B6E930F52141}"/>
              </a:ext>
            </a:extLst>
          </p:cNvPr>
          <p:cNvSpPr>
            <a:spLocks noGrp="1"/>
          </p:cNvSpPr>
          <p:nvPr>
            <p:ph type="title"/>
          </p:nvPr>
        </p:nvSpPr>
        <p:spPr>
          <a:xfrm>
            <a:off x="439387" y="11875"/>
            <a:ext cx="9610725" cy="795130"/>
          </a:xfrm>
        </p:spPr>
        <p:txBody>
          <a:bodyPr/>
          <a:lstStyle/>
          <a:p>
            <a:r>
              <a:rPr lang="en-US"/>
              <a:t>Extended Reality As A Teaching Tool</a:t>
            </a:r>
          </a:p>
        </p:txBody>
      </p:sp>
      <p:sp>
        <p:nvSpPr>
          <p:cNvPr id="3" name="Content Placeholder 2">
            <a:extLst>
              <a:ext uri="{FF2B5EF4-FFF2-40B4-BE49-F238E27FC236}">
                <a16:creationId xmlns:a16="http://schemas.microsoft.com/office/drawing/2014/main" id="{AB7D3374-4924-BD47-254F-60BBDA7F0A00}"/>
              </a:ext>
            </a:extLst>
          </p:cNvPr>
          <p:cNvSpPr>
            <a:spLocks noGrp="1"/>
          </p:cNvSpPr>
          <p:nvPr>
            <p:ph sz="quarter" idx="11"/>
          </p:nvPr>
        </p:nvSpPr>
        <p:spPr>
          <a:xfrm>
            <a:off x="223935" y="1464541"/>
            <a:ext cx="11476653" cy="5048225"/>
          </a:xfrm>
        </p:spPr>
        <p:txBody>
          <a:bodyPr/>
          <a:lstStyle/>
          <a:p>
            <a:pPr marL="0" indent="0">
              <a:buNone/>
            </a:pPr>
            <a:r>
              <a:rPr lang="en-US" sz="2200" b="1" i="0">
                <a:effectLst/>
                <a:latin typeface="Arial" panose="020B0604020202020204" pitchFamily="34" charset="0"/>
              </a:rPr>
              <a:t>XR is useful for:</a:t>
            </a:r>
          </a:p>
          <a:p>
            <a:pPr marL="519113" indent="-341313">
              <a:lnSpc>
                <a:spcPts val="2400"/>
              </a:lnSpc>
            </a:pPr>
            <a:r>
              <a:rPr lang="en-US" sz="2200" b="0" i="0">
                <a:effectLst/>
                <a:latin typeface="Arial" panose="020B0604020202020204" pitchFamily="34" charset="0"/>
              </a:rPr>
              <a:t>Comprehension and recall of spatial information </a:t>
            </a:r>
            <a:br>
              <a:rPr lang="en-US" sz="2200" b="0" i="0">
                <a:effectLst/>
                <a:latin typeface="Arial" panose="020B0604020202020204" pitchFamily="34" charset="0"/>
              </a:rPr>
            </a:br>
            <a:r>
              <a:rPr lang="en-US" sz="2200" b="0" i="0">
                <a:effectLst/>
                <a:latin typeface="Arial" panose="020B0604020202020204" pitchFamily="34" charset="0"/>
              </a:rPr>
              <a:t>(</a:t>
            </a:r>
            <a:r>
              <a:rPr lang="en-US" sz="2200" b="0" i="1">
                <a:effectLst/>
                <a:latin typeface="Arial" panose="020B0604020202020204" pitchFamily="34" charset="0"/>
              </a:rPr>
              <a:t>e.g., astrophysical phenomena, molecular structures</a:t>
            </a:r>
            <a:r>
              <a:rPr lang="en-US" sz="2200" b="0" i="0">
                <a:effectLst/>
                <a:latin typeface="Arial" panose="020B0604020202020204" pitchFamily="34" charset="0"/>
              </a:rPr>
              <a:t>) </a:t>
            </a:r>
          </a:p>
          <a:p>
            <a:pPr marL="519113" indent="-341313">
              <a:lnSpc>
                <a:spcPts val="2400"/>
              </a:lnSpc>
            </a:pPr>
            <a:r>
              <a:rPr lang="en-US" sz="2200">
                <a:latin typeface="Arial" panose="020B0604020202020204" pitchFamily="34" charset="0"/>
              </a:rPr>
              <a:t>Training and rehearsing scenarios where spatial relationships </a:t>
            </a:r>
            <a:br>
              <a:rPr lang="en-US" sz="2200">
                <a:latin typeface="Arial" panose="020B0604020202020204" pitchFamily="34" charset="0"/>
              </a:rPr>
            </a:br>
            <a:r>
              <a:rPr lang="en-US" sz="2200">
                <a:latin typeface="Arial" panose="020B0604020202020204" pitchFamily="34" charset="0"/>
              </a:rPr>
              <a:t>and locations are critical to success</a:t>
            </a:r>
            <a:endParaRPr lang="en-US" sz="2200" b="0" i="0">
              <a:effectLst/>
              <a:latin typeface="Arial" panose="020B0604020202020204" pitchFamily="34" charset="0"/>
            </a:endParaRPr>
          </a:p>
          <a:p>
            <a:pPr marL="519113" indent="-341313">
              <a:lnSpc>
                <a:spcPts val="2400"/>
              </a:lnSpc>
            </a:pPr>
            <a:r>
              <a:rPr lang="en-US" sz="2200">
                <a:latin typeface="Arial" panose="020B0604020202020204" pitchFamily="34" charset="0"/>
              </a:rPr>
              <a:t>Simulation of scenarios that are dangerous or costly to replicate</a:t>
            </a:r>
          </a:p>
          <a:p>
            <a:pPr marL="0" indent="0">
              <a:spcBef>
                <a:spcPts val="1800"/>
              </a:spcBef>
              <a:buNone/>
            </a:pPr>
            <a:r>
              <a:rPr lang="en-US" sz="2200" b="1" i="0">
                <a:effectLst/>
                <a:latin typeface="Arial" panose="020B0604020202020204" pitchFamily="34" charset="0"/>
              </a:rPr>
              <a:t>XR is less useful for:</a:t>
            </a:r>
            <a:endParaRPr lang="en-US" sz="2200">
              <a:latin typeface="Arial" panose="020B0604020202020204" pitchFamily="34" charset="0"/>
            </a:endParaRPr>
          </a:p>
          <a:p>
            <a:pPr marL="519113" indent="-341313">
              <a:lnSpc>
                <a:spcPts val="2400"/>
              </a:lnSpc>
            </a:pPr>
            <a:r>
              <a:rPr lang="en-US" sz="2200">
                <a:latin typeface="Arial" panose="020B0604020202020204" pitchFamily="34" charset="0"/>
              </a:rPr>
              <a:t>Text-heavy content</a:t>
            </a:r>
          </a:p>
          <a:p>
            <a:pPr marL="519113" indent="-341313">
              <a:lnSpc>
                <a:spcPts val="2400"/>
              </a:lnSpc>
            </a:pPr>
            <a:r>
              <a:rPr lang="en-US" sz="2200">
                <a:latin typeface="Arial" panose="020B0604020202020204" pitchFamily="34" charset="0"/>
              </a:rPr>
              <a:t>Practicing procedures where precise tactile sensation is a critical aspect of learning (without incorporating precise haptic feedback into training)</a:t>
            </a:r>
          </a:p>
          <a:p>
            <a:pPr marL="519113" indent="-341313">
              <a:lnSpc>
                <a:spcPts val="2400"/>
              </a:lnSpc>
            </a:pPr>
            <a:r>
              <a:rPr lang="en-US" sz="2200"/>
              <a:t>T</a:t>
            </a:r>
            <a:r>
              <a:rPr lang="en-US" sz="2200">
                <a:latin typeface="Arial" panose="020B0604020202020204" pitchFamily="34" charset="0"/>
              </a:rPr>
              <a:t>otal replacement for hands-on training and apprenticeships</a:t>
            </a:r>
            <a:endParaRPr lang="en-US" sz="2200"/>
          </a:p>
        </p:txBody>
      </p:sp>
      <p:sp>
        <p:nvSpPr>
          <p:cNvPr id="5" name="TextBox 4">
            <a:extLst>
              <a:ext uri="{FF2B5EF4-FFF2-40B4-BE49-F238E27FC236}">
                <a16:creationId xmlns:a16="http://schemas.microsoft.com/office/drawing/2014/main" id="{0D2BC03C-656F-519B-2109-1C64C2A6EF6F}"/>
              </a:ext>
            </a:extLst>
          </p:cNvPr>
          <p:cNvSpPr txBox="1"/>
          <p:nvPr/>
        </p:nvSpPr>
        <p:spPr>
          <a:xfrm>
            <a:off x="0" y="939910"/>
            <a:ext cx="12192000" cy="461665"/>
          </a:xfrm>
          <a:prstGeom prst="rect">
            <a:avLst/>
          </a:prstGeom>
          <a:solidFill>
            <a:srgbClr val="00B0F0"/>
          </a:solidFill>
        </p:spPr>
        <p:txBody>
          <a:bodyPr wrap="square">
            <a:spAutoFit/>
          </a:bodyPr>
          <a:lstStyle/>
          <a:p>
            <a:r>
              <a:rPr lang="en-US" sz="2400" b="1">
                <a:solidFill>
                  <a:schemeClr val="bg1"/>
                </a:solidFill>
                <a:latin typeface="Arial" panose="020B0604020202020204" pitchFamily="34" charset="0"/>
              </a:rPr>
              <a:t> If the only tool you have is a hammer, every problem is a nail.</a:t>
            </a:r>
          </a:p>
        </p:txBody>
      </p:sp>
    </p:spTree>
    <p:extLst>
      <p:ext uri="{BB962C8B-B14F-4D97-AF65-F5344CB8AC3E}">
        <p14:creationId xmlns:p14="http://schemas.microsoft.com/office/powerpoint/2010/main" val="42914690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013FB-A3DE-A8E9-3F1A-AF5E2FDC2F00}"/>
              </a:ext>
            </a:extLst>
          </p:cNvPr>
          <p:cNvSpPr>
            <a:spLocks noGrp="1"/>
          </p:cNvSpPr>
          <p:nvPr>
            <p:ph type="title"/>
          </p:nvPr>
        </p:nvSpPr>
        <p:spPr>
          <a:xfrm>
            <a:off x="439388" y="23751"/>
            <a:ext cx="9610725" cy="795130"/>
          </a:xfrm>
        </p:spPr>
        <p:txBody>
          <a:bodyPr/>
          <a:lstStyle/>
          <a:p>
            <a:r>
              <a:rPr lang="en-US" dirty="0"/>
              <a:t>Current XR Training </a:t>
            </a:r>
          </a:p>
        </p:txBody>
      </p:sp>
      <p:pic>
        <p:nvPicPr>
          <p:cNvPr id="5" name="Picture 4">
            <a:extLst>
              <a:ext uri="{FF2B5EF4-FFF2-40B4-BE49-F238E27FC236}">
                <a16:creationId xmlns:a16="http://schemas.microsoft.com/office/drawing/2014/main" id="{94D14E92-8769-9350-DF5B-17F6ED285967}"/>
              </a:ext>
            </a:extLst>
          </p:cNvPr>
          <p:cNvPicPr>
            <a:picLocks noChangeAspect="1"/>
          </p:cNvPicPr>
          <p:nvPr/>
        </p:nvPicPr>
        <p:blipFill>
          <a:blip r:embed="rId3"/>
          <a:stretch>
            <a:fillRect/>
          </a:stretch>
        </p:blipFill>
        <p:spPr>
          <a:xfrm>
            <a:off x="909089" y="1000490"/>
            <a:ext cx="4276187" cy="2293182"/>
          </a:xfrm>
          <a:prstGeom prst="rect">
            <a:avLst/>
          </a:prstGeom>
        </p:spPr>
      </p:pic>
      <p:sp>
        <p:nvSpPr>
          <p:cNvPr id="7" name="TextBox 6">
            <a:extLst>
              <a:ext uri="{FF2B5EF4-FFF2-40B4-BE49-F238E27FC236}">
                <a16:creationId xmlns:a16="http://schemas.microsoft.com/office/drawing/2014/main" id="{6C9EFC47-B8B0-3E28-2897-248A317AF0F8}"/>
              </a:ext>
            </a:extLst>
          </p:cNvPr>
          <p:cNvSpPr txBox="1"/>
          <p:nvPr/>
        </p:nvSpPr>
        <p:spPr>
          <a:xfrm>
            <a:off x="1016737" y="3242001"/>
            <a:ext cx="4060890" cy="584775"/>
          </a:xfrm>
          <a:prstGeom prst="rect">
            <a:avLst/>
          </a:prstGeom>
          <a:noFill/>
        </p:spPr>
        <p:txBody>
          <a:bodyPr wrap="square">
            <a:spAutoFit/>
          </a:bodyPr>
          <a:lstStyle/>
          <a:p>
            <a:pPr algn="ctr"/>
            <a:r>
              <a:rPr lang="en-US" sz="1600" u="sng" dirty="0">
                <a:solidFill>
                  <a:srgbClr val="22458A"/>
                </a:solidFill>
              </a:rPr>
              <a:t>l3harris.com/newsroom/editorial/2020/12/embracing-training-shift</a:t>
            </a:r>
          </a:p>
        </p:txBody>
      </p:sp>
      <p:pic>
        <p:nvPicPr>
          <p:cNvPr id="9" name="Picture 8">
            <a:extLst>
              <a:ext uri="{FF2B5EF4-FFF2-40B4-BE49-F238E27FC236}">
                <a16:creationId xmlns:a16="http://schemas.microsoft.com/office/drawing/2014/main" id="{E056E1BF-235E-363C-E05B-5272EB8D164F}"/>
              </a:ext>
            </a:extLst>
          </p:cNvPr>
          <p:cNvPicPr>
            <a:picLocks noChangeAspect="1"/>
          </p:cNvPicPr>
          <p:nvPr/>
        </p:nvPicPr>
        <p:blipFill>
          <a:blip r:embed="rId4"/>
          <a:stretch>
            <a:fillRect/>
          </a:stretch>
        </p:blipFill>
        <p:spPr>
          <a:xfrm>
            <a:off x="6279189" y="1072244"/>
            <a:ext cx="4396816" cy="1682209"/>
          </a:xfrm>
          <a:prstGeom prst="rect">
            <a:avLst/>
          </a:prstGeom>
        </p:spPr>
      </p:pic>
      <p:sp>
        <p:nvSpPr>
          <p:cNvPr id="11" name="TextBox 10">
            <a:extLst>
              <a:ext uri="{FF2B5EF4-FFF2-40B4-BE49-F238E27FC236}">
                <a16:creationId xmlns:a16="http://schemas.microsoft.com/office/drawing/2014/main" id="{E44FFD02-766F-0E53-3B31-270EFE1722AA}"/>
              </a:ext>
            </a:extLst>
          </p:cNvPr>
          <p:cNvSpPr txBox="1"/>
          <p:nvPr/>
        </p:nvSpPr>
        <p:spPr>
          <a:xfrm>
            <a:off x="5878716" y="2809548"/>
            <a:ext cx="5247219" cy="584775"/>
          </a:xfrm>
          <a:prstGeom prst="rect">
            <a:avLst/>
          </a:prstGeom>
          <a:noFill/>
        </p:spPr>
        <p:txBody>
          <a:bodyPr wrap="square">
            <a:spAutoFit/>
          </a:bodyPr>
          <a:lstStyle/>
          <a:p>
            <a:pPr algn="ctr"/>
            <a:r>
              <a:rPr lang="en-US" sz="1600" u="sng" dirty="0">
                <a:solidFill>
                  <a:srgbClr val="22458A"/>
                </a:solidFill>
              </a:rPr>
              <a:t>kstp.com/kstp-news/top-news/first-of-its-kind-virtual-reality-training-for-nurses-launches-in-minnesota/</a:t>
            </a:r>
          </a:p>
        </p:txBody>
      </p:sp>
      <p:pic>
        <p:nvPicPr>
          <p:cNvPr id="13" name="Picture 12">
            <a:extLst>
              <a:ext uri="{FF2B5EF4-FFF2-40B4-BE49-F238E27FC236}">
                <a16:creationId xmlns:a16="http://schemas.microsoft.com/office/drawing/2014/main" id="{EEDFA420-AA1C-8859-C1D5-544127D0EA83}"/>
              </a:ext>
            </a:extLst>
          </p:cNvPr>
          <p:cNvPicPr>
            <a:picLocks noChangeAspect="1"/>
          </p:cNvPicPr>
          <p:nvPr/>
        </p:nvPicPr>
        <p:blipFill>
          <a:blip r:embed="rId5"/>
          <a:stretch>
            <a:fillRect/>
          </a:stretch>
        </p:blipFill>
        <p:spPr>
          <a:xfrm>
            <a:off x="4498253" y="3914253"/>
            <a:ext cx="3561873" cy="1806186"/>
          </a:xfrm>
          <a:prstGeom prst="rect">
            <a:avLst/>
          </a:prstGeom>
        </p:spPr>
      </p:pic>
      <p:sp>
        <p:nvSpPr>
          <p:cNvPr id="15" name="TextBox 14">
            <a:extLst>
              <a:ext uri="{FF2B5EF4-FFF2-40B4-BE49-F238E27FC236}">
                <a16:creationId xmlns:a16="http://schemas.microsoft.com/office/drawing/2014/main" id="{8BD68420-186B-AE7A-0D83-BC8EC842FA87}"/>
              </a:ext>
            </a:extLst>
          </p:cNvPr>
          <p:cNvSpPr txBox="1"/>
          <p:nvPr/>
        </p:nvSpPr>
        <p:spPr>
          <a:xfrm>
            <a:off x="4213025" y="5762430"/>
            <a:ext cx="4251790" cy="584775"/>
          </a:xfrm>
          <a:prstGeom prst="rect">
            <a:avLst/>
          </a:prstGeom>
          <a:noFill/>
        </p:spPr>
        <p:txBody>
          <a:bodyPr wrap="square">
            <a:spAutoFit/>
          </a:bodyPr>
          <a:lstStyle/>
          <a:p>
            <a:pPr algn="ctr"/>
            <a:r>
              <a:rPr lang="en-US" sz="1600" u="sng" dirty="0">
                <a:solidFill>
                  <a:srgbClr val="22458A"/>
                </a:solidFill>
              </a:rPr>
              <a:t>health.pitt.edu/news/transforming-learning-pitt-pharmacy-augmented-and-virtual-reality</a:t>
            </a:r>
          </a:p>
        </p:txBody>
      </p:sp>
      <p:pic>
        <p:nvPicPr>
          <p:cNvPr id="20" name="Picture 19">
            <a:extLst>
              <a:ext uri="{FF2B5EF4-FFF2-40B4-BE49-F238E27FC236}">
                <a16:creationId xmlns:a16="http://schemas.microsoft.com/office/drawing/2014/main" id="{4A3A4781-6488-9849-4579-12940265A8A2}"/>
              </a:ext>
            </a:extLst>
          </p:cNvPr>
          <p:cNvPicPr>
            <a:picLocks noChangeAspect="1"/>
          </p:cNvPicPr>
          <p:nvPr/>
        </p:nvPicPr>
        <p:blipFill>
          <a:blip r:embed="rId6"/>
          <a:stretch>
            <a:fillRect/>
          </a:stretch>
        </p:blipFill>
        <p:spPr>
          <a:xfrm>
            <a:off x="450234" y="3914253"/>
            <a:ext cx="3619740" cy="1823033"/>
          </a:xfrm>
          <a:prstGeom prst="rect">
            <a:avLst/>
          </a:prstGeom>
        </p:spPr>
      </p:pic>
      <p:sp>
        <p:nvSpPr>
          <p:cNvPr id="22" name="TextBox 21">
            <a:extLst>
              <a:ext uri="{FF2B5EF4-FFF2-40B4-BE49-F238E27FC236}">
                <a16:creationId xmlns:a16="http://schemas.microsoft.com/office/drawing/2014/main" id="{51140F00-EEBE-FBDB-CFA3-87707576232D}"/>
              </a:ext>
            </a:extLst>
          </p:cNvPr>
          <p:cNvSpPr txBox="1"/>
          <p:nvPr/>
        </p:nvSpPr>
        <p:spPr>
          <a:xfrm>
            <a:off x="233937" y="5737286"/>
            <a:ext cx="4052333" cy="584775"/>
          </a:xfrm>
          <a:prstGeom prst="rect">
            <a:avLst/>
          </a:prstGeom>
          <a:noFill/>
        </p:spPr>
        <p:txBody>
          <a:bodyPr wrap="square">
            <a:spAutoFit/>
          </a:bodyPr>
          <a:lstStyle/>
          <a:p>
            <a:pPr algn="ctr"/>
            <a:r>
              <a:rPr lang="en-US" sz="1600" u="sng" dirty="0">
                <a:solidFill>
                  <a:srgbClr val="22458A"/>
                </a:solidFill>
              </a:rPr>
              <a:t>xrtoday.com/augmented-reality/ar-remote-guidance-service-comes-to-quest-3/</a:t>
            </a:r>
          </a:p>
        </p:txBody>
      </p:sp>
      <p:pic>
        <p:nvPicPr>
          <p:cNvPr id="25" name="Picture 24">
            <a:extLst>
              <a:ext uri="{FF2B5EF4-FFF2-40B4-BE49-F238E27FC236}">
                <a16:creationId xmlns:a16="http://schemas.microsoft.com/office/drawing/2014/main" id="{E50E32D8-B3DA-FAAF-6DAC-1EF777A387CA}"/>
              </a:ext>
            </a:extLst>
          </p:cNvPr>
          <p:cNvPicPr>
            <a:picLocks noChangeAspect="1"/>
          </p:cNvPicPr>
          <p:nvPr/>
        </p:nvPicPr>
        <p:blipFill>
          <a:blip r:embed="rId7"/>
          <a:stretch>
            <a:fillRect/>
          </a:stretch>
        </p:blipFill>
        <p:spPr>
          <a:xfrm>
            <a:off x="8464815" y="3484484"/>
            <a:ext cx="3391110" cy="2049002"/>
          </a:xfrm>
          <a:prstGeom prst="rect">
            <a:avLst/>
          </a:prstGeom>
        </p:spPr>
      </p:pic>
      <p:sp>
        <p:nvSpPr>
          <p:cNvPr id="27" name="TextBox 26">
            <a:extLst>
              <a:ext uri="{FF2B5EF4-FFF2-40B4-BE49-F238E27FC236}">
                <a16:creationId xmlns:a16="http://schemas.microsoft.com/office/drawing/2014/main" id="{E547E1E1-5CD6-366C-AD16-89977156A3DB}"/>
              </a:ext>
            </a:extLst>
          </p:cNvPr>
          <p:cNvSpPr txBox="1"/>
          <p:nvPr/>
        </p:nvSpPr>
        <p:spPr>
          <a:xfrm>
            <a:off x="8502325" y="5533486"/>
            <a:ext cx="3407979" cy="830997"/>
          </a:xfrm>
          <a:prstGeom prst="rect">
            <a:avLst/>
          </a:prstGeom>
          <a:noFill/>
        </p:spPr>
        <p:txBody>
          <a:bodyPr wrap="square">
            <a:spAutoFit/>
          </a:bodyPr>
          <a:lstStyle/>
          <a:p>
            <a:pPr algn="ctr"/>
            <a:r>
              <a:rPr lang="en-US" sz="1600" u="sng" dirty="0">
                <a:solidFill>
                  <a:srgbClr val="22458A"/>
                </a:solidFill>
              </a:rPr>
              <a:t>thedefensepost.com/2023/06/29/us-mixed-reality-generator-maintenance/</a:t>
            </a:r>
          </a:p>
        </p:txBody>
      </p:sp>
    </p:spTree>
    <p:extLst>
      <p:ext uri="{BB962C8B-B14F-4D97-AF65-F5344CB8AC3E}">
        <p14:creationId xmlns:p14="http://schemas.microsoft.com/office/powerpoint/2010/main" val="21963851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B96EF-3BF9-F2D0-5CB1-65E302357A9D}"/>
              </a:ext>
            </a:extLst>
          </p:cNvPr>
          <p:cNvSpPr>
            <a:spLocks noGrp="1"/>
          </p:cNvSpPr>
          <p:nvPr>
            <p:ph type="title"/>
          </p:nvPr>
        </p:nvSpPr>
        <p:spPr>
          <a:xfrm>
            <a:off x="439387" y="11875"/>
            <a:ext cx="9610725" cy="795130"/>
          </a:xfrm>
        </p:spPr>
        <p:txBody>
          <a:bodyPr/>
          <a:lstStyle/>
          <a:p>
            <a:r>
              <a:rPr lang="en-US"/>
              <a:t>Incorporating AR/VR into Training</a:t>
            </a:r>
          </a:p>
        </p:txBody>
      </p:sp>
      <p:sp>
        <p:nvSpPr>
          <p:cNvPr id="9" name="Content Placeholder 8">
            <a:extLst>
              <a:ext uri="{FF2B5EF4-FFF2-40B4-BE49-F238E27FC236}">
                <a16:creationId xmlns:a16="http://schemas.microsoft.com/office/drawing/2014/main" id="{42E39021-5474-E2FA-5E75-AE31A6FE8151}"/>
              </a:ext>
            </a:extLst>
          </p:cNvPr>
          <p:cNvSpPr>
            <a:spLocks noGrp="1"/>
          </p:cNvSpPr>
          <p:nvPr>
            <p:ph sz="quarter" idx="4294967295"/>
          </p:nvPr>
        </p:nvSpPr>
        <p:spPr>
          <a:xfrm>
            <a:off x="5812971" y="1069849"/>
            <a:ext cx="6379029" cy="4714875"/>
          </a:xfrm>
        </p:spPr>
        <p:txBody>
          <a:bodyPr>
            <a:noAutofit/>
          </a:bodyPr>
          <a:lstStyle/>
          <a:p>
            <a:pPr marL="341313" indent="-341313">
              <a:lnSpc>
                <a:spcPts val="2400"/>
              </a:lnSpc>
              <a:spcBef>
                <a:spcPts val="1200"/>
              </a:spcBef>
              <a:buSzPct val="74000"/>
              <a:buFont typeface="Arial" panose="020B0604020202020204" pitchFamily="34" charset="0"/>
              <a:buChar char="■"/>
            </a:pPr>
            <a:r>
              <a:rPr lang="en-US" sz="2400"/>
              <a:t>Overlays information such as instructions, maps, and labels</a:t>
            </a:r>
          </a:p>
          <a:p>
            <a:pPr marL="341313" indent="-341313">
              <a:lnSpc>
                <a:spcPts val="2400"/>
              </a:lnSpc>
              <a:spcBef>
                <a:spcPts val="1200"/>
              </a:spcBef>
              <a:buSzPct val="74000"/>
              <a:buFont typeface="Arial" panose="020B0604020202020204" pitchFamily="34" charset="0"/>
              <a:buChar char="■"/>
            </a:pPr>
            <a:r>
              <a:rPr lang="en-US" sz="2400"/>
              <a:t>Delivers a multisensory experience that can lead to more holistic understanding</a:t>
            </a:r>
          </a:p>
          <a:p>
            <a:pPr marL="2513012" indent="-342900">
              <a:lnSpc>
                <a:spcPts val="2400"/>
              </a:lnSpc>
              <a:spcBef>
                <a:spcPts val="1200"/>
              </a:spcBef>
              <a:buSzPct val="74000"/>
              <a:buFont typeface="Arial" panose="020B0604020202020204" pitchFamily="34" charset="0"/>
              <a:buChar char="■"/>
            </a:pPr>
            <a:r>
              <a:rPr lang="en-US" sz="2400"/>
              <a:t>Enables manipulation </a:t>
            </a:r>
            <a:br>
              <a:rPr lang="en-US" sz="2400"/>
            </a:br>
            <a:r>
              <a:rPr lang="en-US" sz="2400"/>
              <a:t>and exploration for </a:t>
            </a:r>
            <a:br>
              <a:rPr lang="en-US" sz="2400"/>
            </a:br>
            <a:r>
              <a:rPr lang="en-US" sz="2400"/>
              <a:t>visual learning</a:t>
            </a:r>
          </a:p>
          <a:p>
            <a:pPr marL="2513012" indent="-342900">
              <a:lnSpc>
                <a:spcPts val="2400"/>
              </a:lnSpc>
              <a:spcBef>
                <a:spcPts val="1200"/>
              </a:spcBef>
              <a:buSzPct val="74000"/>
              <a:buFont typeface="Arial" panose="020B0604020202020204" pitchFamily="34" charset="0"/>
              <a:buChar char="■"/>
            </a:pPr>
            <a:r>
              <a:rPr lang="en-US" sz="2400"/>
              <a:t>Provides immediate feedback</a:t>
            </a:r>
          </a:p>
          <a:p>
            <a:pPr marL="2513012" indent="-342900">
              <a:lnSpc>
                <a:spcPts val="2400"/>
              </a:lnSpc>
              <a:spcBef>
                <a:spcPts val="1200"/>
              </a:spcBef>
              <a:buSzPct val="74000"/>
              <a:buFont typeface="Arial" panose="020B0604020202020204" pitchFamily="34" charset="0"/>
              <a:buChar char="■"/>
            </a:pPr>
            <a:r>
              <a:rPr lang="en-US" sz="2400"/>
              <a:t>Provides safe and controlled environment </a:t>
            </a:r>
            <a:br>
              <a:rPr lang="en-US" sz="2400"/>
            </a:br>
            <a:r>
              <a:rPr lang="en-US" sz="2400"/>
              <a:t>to practice complex </a:t>
            </a:r>
            <a:br>
              <a:rPr lang="en-US" sz="2400"/>
            </a:br>
            <a:r>
              <a:rPr lang="en-US" sz="2400"/>
              <a:t>and risky scenarios</a:t>
            </a:r>
          </a:p>
        </p:txBody>
      </p:sp>
      <p:pic>
        <p:nvPicPr>
          <p:cNvPr id="6146" name="Picture 2">
            <a:extLst>
              <a:ext uri="{FF2B5EF4-FFF2-40B4-BE49-F238E27FC236}">
                <a16:creationId xmlns:a16="http://schemas.microsoft.com/office/drawing/2014/main" id="{B495C6D5-E358-93D8-B8E7-819E7280D4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6852" y="2618509"/>
            <a:ext cx="3609335" cy="3609335"/>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4">
            <a:extLst>
              <a:ext uri="{FF2B5EF4-FFF2-40B4-BE49-F238E27FC236}">
                <a16:creationId xmlns:a16="http://schemas.microsoft.com/office/drawing/2014/main" id="{5664FDB6-7FF8-1537-6F77-182C6FDF4B82}"/>
              </a:ext>
            </a:extLst>
          </p:cNvPr>
          <p:cNvSpPr txBox="1">
            <a:spLocks/>
          </p:cNvSpPr>
          <p:nvPr/>
        </p:nvSpPr>
        <p:spPr>
          <a:xfrm>
            <a:off x="274320" y="1069849"/>
            <a:ext cx="5821680" cy="4883276"/>
          </a:xfrm>
          <a:prstGeom prst="rect">
            <a:avLst/>
          </a:prstGeom>
        </p:spPr>
        <p:txBody>
          <a:bodyPr>
            <a:normAutofit lnSpcReduction="10000"/>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panose="020B0604020202020204" pitchFamily="34" charset="0"/>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341313" indent="-341313">
              <a:spcBef>
                <a:spcPts val="1200"/>
              </a:spcBef>
              <a:buSzPct val="74000"/>
              <a:buFont typeface="Wingdings" panose="05000000000000000000" pitchFamily="2" charset="2"/>
              <a:buChar char="Ø"/>
            </a:pPr>
            <a:r>
              <a:rPr lang="en-US" sz="2400" b="1" kern="0"/>
              <a:t>Manufacturing and industrial training:</a:t>
            </a:r>
            <a:r>
              <a:rPr lang="en-US" sz="2400" kern="0"/>
              <a:t> Practice maintenance, assembly, and safety protocols</a:t>
            </a:r>
          </a:p>
          <a:p>
            <a:pPr marL="341313" indent="-341313">
              <a:spcBef>
                <a:spcPts val="1200"/>
              </a:spcBef>
              <a:buSzPct val="74000"/>
              <a:buFont typeface="Wingdings" panose="05000000000000000000" pitchFamily="2" charset="2"/>
              <a:buChar char="Ø"/>
            </a:pPr>
            <a:r>
              <a:rPr lang="en-US" sz="2400" b="1" kern="0"/>
              <a:t>Military: </a:t>
            </a:r>
            <a:r>
              <a:rPr lang="en-US" sz="2400" kern="0"/>
              <a:t>Combat </a:t>
            </a:r>
            <a:br>
              <a:rPr lang="en-US" sz="2400" kern="0"/>
            </a:br>
            <a:r>
              <a:rPr lang="en-US" sz="2400" kern="0"/>
              <a:t>simulations and </a:t>
            </a:r>
            <a:br>
              <a:rPr lang="en-US" sz="2400" kern="0"/>
            </a:br>
            <a:r>
              <a:rPr lang="en-US" sz="2400" kern="0"/>
              <a:t>mission rehearsals</a:t>
            </a:r>
          </a:p>
          <a:p>
            <a:pPr marL="341313" indent="-341313">
              <a:spcBef>
                <a:spcPts val="1200"/>
              </a:spcBef>
              <a:buSzPct val="74000"/>
              <a:buFont typeface="Wingdings" panose="05000000000000000000" pitchFamily="2" charset="2"/>
              <a:buChar char="Ø"/>
            </a:pPr>
            <a:r>
              <a:rPr lang="en-US" sz="2400" b="1" kern="0"/>
              <a:t>Medical simulation: </a:t>
            </a:r>
            <a:br>
              <a:rPr lang="en-US" sz="2400" b="1" kern="0"/>
            </a:br>
            <a:r>
              <a:rPr lang="en-US" sz="2400" kern="0"/>
              <a:t>Practice procedures, </a:t>
            </a:r>
            <a:br>
              <a:rPr lang="en-US" sz="2400" kern="0"/>
            </a:br>
            <a:r>
              <a:rPr lang="en-US" sz="2400" kern="0"/>
              <a:t>patient interactions </a:t>
            </a:r>
          </a:p>
          <a:p>
            <a:pPr marL="341313" indent="-341313">
              <a:spcBef>
                <a:spcPts val="1200"/>
              </a:spcBef>
              <a:buSzPct val="74000"/>
              <a:buFont typeface="Wingdings" panose="05000000000000000000" pitchFamily="2" charset="2"/>
              <a:buChar char="Ø"/>
            </a:pPr>
            <a:r>
              <a:rPr lang="en-US" sz="2400" b="1" kern="0"/>
              <a:t>Flight simulation: </a:t>
            </a:r>
            <a:br>
              <a:rPr lang="en-US" sz="2400" b="1" kern="0"/>
            </a:br>
            <a:r>
              <a:rPr lang="en-US" sz="2400" kern="0"/>
              <a:t>Practice and improve </a:t>
            </a:r>
            <a:br>
              <a:rPr lang="en-US" sz="2400" kern="0"/>
            </a:br>
            <a:r>
              <a:rPr lang="en-US" sz="2400" kern="0"/>
              <a:t>skills in safe and </a:t>
            </a:r>
            <a:br>
              <a:rPr lang="en-US" sz="2400" kern="0"/>
            </a:br>
            <a:r>
              <a:rPr lang="en-US" sz="2400" kern="0"/>
              <a:t>controlled environment</a:t>
            </a:r>
          </a:p>
        </p:txBody>
      </p:sp>
    </p:spTree>
    <p:extLst>
      <p:ext uri="{BB962C8B-B14F-4D97-AF65-F5344CB8AC3E}">
        <p14:creationId xmlns:p14="http://schemas.microsoft.com/office/powerpoint/2010/main" val="1204920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8B20-64AB-0B61-89E4-A32D83EC1207}"/>
              </a:ext>
            </a:extLst>
          </p:cNvPr>
          <p:cNvSpPr>
            <a:spLocks noGrp="1"/>
          </p:cNvSpPr>
          <p:nvPr>
            <p:ph type="title"/>
          </p:nvPr>
        </p:nvSpPr>
        <p:spPr>
          <a:xfrm>
            <a:off x="439387" y="11875"/>
            <a:ext cx="9610725" cy="795130"/>
          </a:xfrm>
        </p:spPr>
        <p:txBody>
          <a:bodyPr/>
          <a:lstStyle/>
          <a:p>
            <a:r>
              <a:rPr lang="en-US"/>
              <a:t>Spheres of Academic Impact</a:t>
            </a:r>
          </a:p>
        </p:txBody>
      </p:sp>
      <p:sp>
        <p:nvSpPr>
          <p:cNvPr id="5" name="TextBox 4">
            <a:extLst>
              <a:ext uri="{FF2B5EF4-FFF2-40B4-BE49-F238E27FC236}">
                <a16:creationId xmlns:a16="http://schemas.microsoft.com/office/drawing/2014/main" id="{9F0A9582-1A40-D47A-EF1C-AD2E89C0147F}"/>
              </a:ext>
            </a:extLst>
          </p:cNvPr>
          <p:cNvSpPr txBox="1"/>
          <p:nvPr/>
        </p:nvSpPr>
        <p:spPr>
          <a:xfrm>
            <a:off x="6117087" y="1035698"/>
            <a:ext cx="5801467" cy="5210493"/>
          </a:xfrm>
          <a:prstGeom prst="rect">
            <a:avLst/>
          </a:prstGeom>
        </p:spPr>
        <p:txBody>
          <a:bodyPr wrap="square" lIns="18288" tIns="18288" rIns="18288" bIns="18288" rtlCol="0">
            <a:noAutofit/>
          </a:bodyPr>
          <a:lstStyle/>
          <a:p>
            <a:pPr marL="341313" indent="-341313">
              <a:spcAft>
                <a:spcPts val="900"/>
              </a:spcAft>
              <a:buClr>
                <a:srgbClr val="22458A"/>
              </a:buClr>
              <a:buSzPct val="100000"/>
              <a:buFont typeface="Wingdings" panose="05000000000000000000" pitchFamily="2" charset="2"/>
              <a:buChar char="Ø"/>
              <a:tabLst>
                <a:tab pos="1025525" algn="l"/>
              </a:tabLst>
            </a:pPr>
            <a:r>
              <a:rPr lang="en-US" sz="2400" b="1">
                <a:solidFill>
                  <a:srgbClr val="22458A"/>
                </a:solidFill>
                <a:latin typeface="Arial" panose="020B0604020202020204" pitchFamily="34" charset="0"/>
                <a:cs typeface="Arial" panose="020B0604020202020204" pitchFamily="34" charset="0"/>
              </a:rPr>
              <a:t>History and Philosophy of Science: </a:t>
            </a:r>
            <a:r>
              <a:rPr lang="en-US" sz="2400">
                <a:latin typeface="Arial" panose="020B0604020202020204" pitchFamily="34" charset="0"/>
                <a:cs typeface="Arial" panose="020B0604020202020204" pitchFamily="34" charset="0"/>
              </a:rPr>
              <a:t>Contextualizing historical space events </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and the interdisciplinary nature of space science</a:t>
            </a:r>
          </a:p>
          <a:p>
            <a:pPr marL="341313" indent="-341313">
              <a:spcAft>
                <a:spcPts val="900"/>
              </a:spcAft>
              <a:buClr>
                <a:srgbClr val="22458A"/>
              </a:buClr>
              <a:buSzPct val="100000"/>
              <a:buFont typeface="Wingdings" panose="05000000000000000000" pitchFamily="2" charset="2"/>
              <a:buChar char="Ø"/>
              <a:tabLst>
                <a:tab pos="1025525" algn="l"/>
              </a:tabLst>
            </a:pPr>
            <a:r>
              <a:rPr lang="en-US" sz="2400" b="1">
                <a:solidFill>
                  <a:srgbClr val="22458A"/>
                </a:solidFill>
                <a:latin typeface="Arial" panose="020B0604020202020204" pitchFamily="34" charset="0"/>
                <a:cs typeface="Arial" panose="020B0604020202020204" pitchFamily="34" charset="0"/>
              </a:rPr>
              <a:t>Space Policy and Law: </a:t>
            </a:r>
            <a:r>
              <a:rPr lang="en-US" sz="2400">
                <a:latin typeface="Arial" panose="020B0604020202020204" pitchFamily="34" charset="0"/>
                <a:cs typeface="Arial" panose="020B0604020202020204" pitchFamily="34" charset="0"/>
              </a:rPr>
              <a:t>Understanding and context are critical for discussions around space regulations and treaties</a:t>
            </a:r>
          </a:p>
          <a:p>
            <a:pPr marL="341313" indent="-341313">
              <a:spcAft>
                <a:spcPts val="900"/>
              </a:spcAft>
              <a:buClr>
                <a:srgbClr val="22458A"/>
              </a:buClr>
              <a:buSzPct val="100000"/>
              <a:buFont typeface="Wingdings" panose="05000000000000000000" pitchFamily="2" charset="2"/>
              <a:buChar char="Ø"/>
              <a:tabLst>
                <a:tab pos="1025525" algn="l"/>
              </a:tabLst>
            </a:pPr>
            <a:r>
              <a:rPr lang="en-US" sz="2400" b="1">
                <a:solidFill>
                  <a:srgbClr val="22458A"/>
                </a:solidFill>
                <a:latin typeface="Arial" panose="020B0604020202020204" pitchFamily="34" charset="0"/>
                <a:cs typeface="Arial" panose="020B0604020202020204" pitchFamily="34" charset="0"/>
              </a:rPr>
              <a:t>Education Technology: </a:t>
            </a:r>
            <a:r>
              <a:rPr lang="en-US" sz="2400">
                <a:latin typeface="Arial" panose="020B0604020202020204" pitchFamily="34" charset="0"/>
                <a:cs typeface="Arial" panose="020B0604020202020204" pitchFamily="34" charset="0"/>
              </a:rPr>
              <a:t>Innovative teaching tools and methods</a:t>
            </a:r>
          </a:p>
          <a:p>
            <a:pPr marL="341313" indent="-341313">
              <a:spcAft>
                <a:spcPts val="900"/>
              </a:spcAft>
              <a:buClr>
                <a:srgbClr val="22458A"/>
              </a:buClr>
              <a:buSzPct val="100000"/>
              <a:buFont typeface="Wingdings" panose="05000000000000000000" pitchFamily="2" charset="2"/>
              <a:buChar char="Ø"/>
              <a:tabLst>
                <a:tab pos="1025525" algn="l"/>
              </a:tabLst>
            </a:pPr>
            <a:r>
              <a:rPr lang="en-US" sz="2400" b="1">
                <a:solidFill>
                  <a:srgbClr val="22458A"/>
                </a:solidFill>
                <a:latin typeface="Arial" panose="020B0604020202020204" pitchFamily="34" charset="0"/>
                <a:cs typeface="Arial" panose="020B0604020202020204" pitchFamily="34" charset="0"/>
              </a:rPr>
              <a:t>Interdisciplinary Research Institutes:</a:t>
            </a:r>
            <a:r>
              <a:rPr lang="en-US" sz="2400">
                <a:solidFill>
                  <a:srgbClr val="22458A"/>
                </a:solidFill>
                <a:latin typeface="Arial" panose="020B0604020202020204" pitchFamily="34" charset="0"/>
                <a:cs typeface="Arial" panose="020B0604020202020204" pitchFamily="34" charset="0"/>
              </a:rPr>
              <a:t> </a:t>
            </a:r>
            <a:br>
              <a:rPr lang="en-US" sz="2400">
                <a:solidFill>
                  <a:srgbClr val="297DE3"/>
                </a:solidFill>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A strategic asset for collaborative projects within space-focused research centers or institutes</a:t>
            </a:r>
          </a:p>
          <a:p>
            <a:pPr marL="285750" indent="-285750">
              <a:spcAft>
                <a:spcPts val="1200"/>
              </a:spcAft>
              <a:buClr>
                <a:schemeClr val="accent1"/>
              </a:buClr>
              <a:buSzPct val="100000"/>
              <a:buFont typeface="System Font Regular"/>
              <a:buChar char="→"/>
              <a:tabLst>
                <a:tab pos="1025525" algn="l"/>
              </a:tabLst>
            </a:pPr>
            <a:endParaRPr lang="en-US" sz="2400">
              <a:latin typeface="Arial" panose="020B0604020202020204" pitchFamily="34" charset="0"/>
              <a:cs typeface="Arial" panose="020B0604020202020204" pitchFamily="34" charset="0"/>
            </a:endParaRPr>
          </a:p>
          <a:p>
            <a:pPr marL="285750" indent="-285750">
              <a:spcAft>
                <a:spcPts val="1200"/>
              </a:spcAft>
              <a:buClr>
                <a:schemeClr val="accent1"/>
              </a:buClr>
              <a:buSzPct val="100000"/>
              <a:buFont typeface="System Font Regular"/>
              <a:buChar char="→"/>
              <a:tabLst>
                <a:tab pos="1025525" algn="l"/>
              </a:tabLst>
            </a:pPr>
            <a:endParaRPr lang="en-US" sz="24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4AE9795-6DD4-8C3C-0ADF-BAAA80F0880A}"/>
              </a:ext>
            </a:extLst>
          </p:cNvPr>
          <p:cNvSpPr txBox="1"/>
          <p:nvPr/>
        </p:nvSpPr>
        <p:spPr>
          <a:xfrm>
            <a:off x="273446" y="1035698"/>
            <a:ext cx="5597835" cy="5210493"/>
          </a:xfrm>
          <a:prstGeom prst="rect">
            <a:avLst/>
          </a:prstGeom>
        </p:spPr>
        <p:txBody>
          <a:bodyPr wrap="square" lIns="18288" tIns="18288" rIns="18288" bIns="18288" rtlCol="0">
            <a:noAutofit/>
          </a:bodyPr>
          <a:lstStyle/>
          <a:p>
            <a:pPr marL="341313" indent="-341313">
              <a:spcAft>
                <a:spcPts val="900"/>
              </a:spcAft>
              <a:buClr>
                <a:srgbClr val="22458A"/>
              </a:buClr>
              <a:buSzPct val="100000"/>
              <a:buFont typeface="Wingdings" panose="05000000000000000000" pitchFamily="2" charset="2"/>
              <a:buChar char="Ø"/>
              <a:tabLst>
                <a:tab pos="1025525" algn="l"/>
              </a:tabLst>
            </a:pPr>
            <a:r>
              <a:rPr lang="en-US" sz="2400" b="1">
                <a:solidFill>
                  <a:srgbClr val="22458A"/>
                </a:solidFill>
                <a:latin typeface="Arial" panose="020B0604020202020204" pitchFamily="34" charset="0"/>
                <a:cs typeface="Arial" panose="020B0604020202020204" pitchFamily="34" charset="0"/>
              </a:rPr>
              <a:t>Aerospace Engineering:</a:t>
            </a:r>
            <a:r>
              <a:rPr lang="en-US" sz="2400" b="1">
                <a:latin typeface="Arial" panose="020B0604020202020204" pitchFamily="34" charset="0"/>
                <a:cs typeface="Arial" panose="020B0604020202020204" pitchFamily="34" charset="0"/>
              </a:rPr>
              <a:t> </a:t>
            </a:r>
            <a:r>
              <a:rPr lang="en-US" sz="2400">
                <a:latin typeface="Arial" panose="020B0604020202020204" pitchFamily="34" charset="0"/>
                <a:cs typeface="Arial" panose="020B0604020202020204" pitchFamily="34" charset="0"/>
              </a:rPr>
              <a:t>Spacecraft dynamics, deployment strategies, and satellite operations</a:t>
            </a:r>
          </a:p>
          <a:p>
            <a:pPr marL="341313" indent="-341313">
              <a:spcAft>
                <a:spcPts val="900"/>
              </a:spcAft>
              <a:buClr>
                <a:srgbClr val="22458A"/>
              </a:buClr>
              <a:buSzPct val="100000"/>
              <a:buFont typeface="Wingdings" panose="05000000000000000000" pitchFamily="2" charset="2"/>
              <a:buChar char="Ø"/>
              <a:tabLst>
                <a:tab pos="1025525" algn="l"/>
              </a:tabLst>
            </a:pPr>
            <a:r>
              <a:rPr lang="en-US" sz="2400" b="1">
                <a:solidFill>
                  <a:srgbClr val="22458A"/>
                </a:solidFill>
                <a:latin typeface="Arial" panose="020B0604020202020204" pitchFamily="34" charset="0"/>
                <a:cs typeface="Arial" panose="020B0604020202020204" pitchFamily="34" charset="0"/>
              </a:rPr>
              <a:t>Physics: </a:t>
            </a:r>
            <a:r>
              <a:rPr lang="en-US" sz="2400">
                <a:latin typeface="Arial" panose="020B0604020202020204" pitchFamily="34" charset="0"/>
                <a:cs typeface="Arial" panose="020B0604020202020204" pitchFamily="34" charset="0"/>
              </a:rPr>
              <a:t>Celestial mechanics and gravitational physics</a:t>
            </a:r>
          </a:p>
          <a:p>
            <a:pPr marL="341313" indent="-341313">
              <a:spcAft>
                <a:spcPts val="900"/>
              </a:spcAft>
              <a:buClr>
                <a:srgbClr val="22458A"/>
              </a:buClr>
              <a:buSzPct val="100000"/>
              <a:buFont typeface="Wingdings" panose="05000000000000000000" pitchFamily="2" charset="2"/>
              <a:buChar char="Ø"/>
              <a:tabLst>
                <a:tab pos="1025525" algn="l"/>
              </a:tabLst>
            </a:pPr>
            <a:r>
              <a:rPr lang="en-US" sz="2400" b="1">
                <a:solidFill>
                  <a:srgbClr val="22458A"/>
                </a:solidFill>
                <a:latin typeface="Arial" panose="020B0604020202020204" pitchFamily="34" charset="0"/>
                <a:cs typeface="Arial" panose="020B0604020202020204" pitchFamily="34" charset="0"/>
              </a:rPr>
              <a:t>Astronomy and Astrophysics: </a:t>
            </a:r>
            <a:r>
              <a:rPr lang="en-US" sz="2400">
                <a:latin typeface="Arial" panose="020B0604020202020204" pitchFamily="34" charset="0"/>
                <a:cs typeface="Arial" panose="020B0604020202020204" pitchFamily="34" charset="0"/>
              </a:rPr>
              <a:t>Celestial bodies and orbital patterns </a:t>
            </a:r>
          </a:p>
          <a:p>
            <a:pPr marL="341313" indent="-341313">
              <a:spcAft>
                <a:spcPts val="900"/>
              </a:spcAft>
              <a:buClr>
                <a:srgbClr val="22458A"/>
              </a:buClr>
              <a:buSzPct val="100000"/>
              <a:buFont typeface="Wingdings" panose="05000000000000000000" pitchFamily="2" charset="2"/>
              <a:buChar char="Ø"/>
              <a:tabLst>
                <a:tab pos="1025525" algn="l"/>
              </a:tabLst>
            </a:pPr>
            <a:r>
              <a:rPr lang="en-US" sz="2400" b="1">
                <a:solidFill>
                  <a:srgbClr val="22458A"/>
                </a:solidFill>
                <a:latin typeface="Arial" panose="020B0604020202020204" pitchFamily="34" charset="0"/>
                <a:cs typeface="Arial" panose="020B0604020202020204" pitchFamily="34" charset="0"/>
              </a:rPr>
              <a:t>Electrical and Computer Engineering: </a:t>
            </a:r>
            <a:r>
              <a:rPr lang="en-US" sz="2400">
                <a:latin typeface="Arial" panose="020B0604020202020204" pitchFamily="34" charset="0"/>
                <a:cs typeface="Arial" panose="020B0604020202020204" pitchFamily="34" charset="0"/>
              </a:rPr>
              <a:t>Designing and testing space systems</a:t>
            </a:r>
          </a:p>
          <a:p>
            <a:pPr marL="341313" indent="-341313">
              <a:spcAft>
                <a:spcPts val="900"/>
              </a:spcAft>
              <a:buClr>
                <a:srgbClr val="22458A"/>
              </a:buClr>
              <a:buSzPct val="100000"/>
              <a:buFont typeface="Wingdings" panose="05000000000000000000" pitchFamily="2" charset="2"/>
              <a:buChar char="Ø"/>
              <a:tabLst>
                <a:tab pos="1025525" algn="l"/>
              </a:tabLst>
            </a:pPr>
            <a:r>
              <a:rPr lang="en-US" sz="2400" b="1">
                <a:solidFill>
                  <a:srgbClr val="22458A"/>
                </a:solidFill>
                <a:latin typeface="Arial" panose="020B0604020202020204" pitchFamily="34" charset="0"/>
                <a:cs typeface="Arial" panose="020B0604020202020204" pitchFamily="34" charset="0"/>
              </a:rPr>
              <a:t>Earth and Space Sciences: </a:t>
            </a:r>
            <a:r>
              <a:rPr lang="en-US" sz="2400">
                <a:latin typeface="Arial" panose="020B0604020202020204" pitchFamily="34" charset="0"/>
                <a:cs typeface="Arial" panose="020B0604020202020204" pitchFamily="34" charset="0"/>
              </a:rPr>
              <a:t>Planetary sciences, remote sensing, and Earth observation</a:t>
            </a:r>
          </a:p>
          <a:p>
            <a:pPr marL="285750" indent="-285750">
              <a:spcAft>
                <a:spcPts val="1200"/>
              </a:spcAft>
              <a:buClr>
                <a:schemeClr val="accent1"/>
              </a:buClr>
              <a:buSzPct val="100000"/>
              <a:buFont typeface="System Font Regular"/>
              <a:buChar char="→"/>
              <a:tabLst>
                <a:tab pos="1025525" algn="l"/>
              </a:tabLst>
            </a:pP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44127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64277-FEC7-4875-86E0-70DF4A608CAC}"/>
              </a:ext>
            </a:extLst>
          </p:cNvPr>
          <p:cNvSpPr>
            <a:spLocks noGrp="1"/>
          </p:cNvSpPr>
          <p:nvPr>
            <p:ph type="title"/>
          </p:nvPr>
        </p:nvSpPr>
        <p:spPr>
          <a:xfrm>
            <a:off x="442850" y="147831"/>
            <a:ext cx="9623339" cy="523220"/>
          </a:xfrm>
        </p:spPr>
        <p:txBody>
          <a:bodyPr wrap="square">
            <a:spAutoFit/>
          </a:bodyPr>
          <a:lstStyle/>
          <a:p>
            <a:r>
              <a:rPr lang="en-US" sz="2800"/>
              <a:t>XR Enhances Understanding During Space Education</a:t>
            </a:r>
          </a:p>
        </p:txBody>
      </p:sp>
      <p:sp>
        <p:nvSpPr>
          <p:cNvPr id="10" name="Content Placeholder 5">
            <a:extLst>
              <a:ext uri="{FF2B5EF4-FFF2-40B4-BE49-F238E27FC236}">
                <a16:creationId xmlns:a16="http://schemas.microsoft.com/office/drawing/2014/main" id="{C3EC4115-AC26-4D38-B746-A56BC309BACD}"/>
              </a:ext>
            </a:extLst>
          </p:cNvPr>
          <p:cNvSpPr txBox="1">
            <a:spLocks/>
          </p:cNvSpPr>
          <p:nvPr/>
        </p:nvSpPr>
        <p:spPr>
          <a:xfrm>
            <a:off x="299067" y="935595"/>
            <a:ext cx="5147540" cy="5521036"/>
          </a:xfrm>
          <a:prstGeom prst="rect">
            <a:avLst/>
          </a:prstGeom>
        </p:spPr>
        <p:txBody>
          <a:bodyPr lIns="0" tIns="0" rIns="34290" bIns="34290" anchor="t"/>
          <a:lstStyle>
            <a:lvl1pPr marL="182880" indent="-182880" algn="l" defTabSz="9144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9144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9144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9144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9144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US" sz="2000" b="1"/>
              <a:t>Immersive Space Domain Awareness  </a:t>
            </a:r>
          </a:p>
          <a:p>
            <a:pPr marL="290513" lvl="1" indent="-290513" defTabSz="685800" fontAlgn="auto">
              <a:spcBef>
                <a:spcPts val="400"/>
              </a:spcBef>
              <a:spcAft>
                <a:spcPts val="0"/>
              </a:spcAft>
              <a:buClr>
                <a:schemeClr val="tx1"/>
              </a:buClr>
              <a:buSzPct val="75000"/>
              <a:buFont typeface="Wingdings" panose="05000000000000000000" pitchFamily="2" charset="2"/>
              <a:buChar char="Ø"/>
            </a:pPr>
            <a:r>
              <a:rPr lang="en-US" sz="2000" b="1">
                <a:solidFill>
                  <a:srgbClr val="22458A"/>
                </a:solidFill>
              </a:rPr>
              <a:t>Hands-on</a:t>
            </a:r>
            <a:r>
              <a:rPr lang="en-US" sz="2000"/>
              <a:t> experience </a:t>
            </a:r>
          </a:p>
          <a:p>
            <a:pPr marL="290513" lvl="1" indent="-290513" defTabSz="685800" fontAlgn="auto">
              <a:spcBef>
                <a:spcPts val="400"/>
              </a:spcBef>
              <a:spcAft>
                <a:spcPts val="0"/>
              </a:spcAft>
              <a:buClr>
                <a:schemeClr val="tx1"/>
              </a:buClr>
              <a:buSzPct val="75000"/>
              <a:buFont typeface="Wingdings" panose="05000000000000000000" pitchFamily="2" charset="2"/>
              <a:buChar char="Ø"/>
            </a:pPr>
            <a:r>
              <a:rPr lang="en-US" sz="2000"/>
              <a:t>S</a:t>
            </a:r>
            <a:r>
              <a:rPr lang="en-US" sz="2000">
                <a:cs typeface="Arial"/>
              </a:rPr>
              <a:t>tructured and free-form exploration</a:t>
            </a:r>
            <a:endParaRPr lang="en-US" sz="2000"/>
          </a:p>
          <a:p>
            <a:pPr marL="290513" lvl="1" indent="-290513" defTabSz="685800" fontAlgn="auto">
              <a:spcBef>
                <a:spcPts val="400"/>
              </a:spcBef>
              <a:spcAft>
                <a:spcPts val="0"/>
              </a:spcAft>
              <a:buClr>
                <a:schemeClr val="tx1"/>
              </a:buClr>
              <a:buSzPct val="75000"/>
              <a:buFont typeface="Wingdings" panose="05000000000000000000" pitchFamily="2" charset="2"/>
              <a:buChar char="Ø"/>
            </a:pPr>
            <a:r>
              <a:rPr lang="en-US" sz="2000"/>
              <a:t>Visualizes scope </a:t>
            </a:r>
            <a:r>
              <a:rPr lang="en-US" sz="2000">
                <a:cs typeface="Arial"/>
              </a:rPr>
              <a:t>of space domain and </a:t>
            </a:r>
            <a:br>
              <a:rPr lang="en-US" sz="2000">
                <a:cs typeface="Arial"/>
              </a:rPr>
            </a:br>
            <a:r>
              <a:rPr lang="en-US" sz="2000" b="1">
                <a:solidFill>
                  <a:srgbClr val="22458A"/>
                </a:solidFill>
              </a:rPr>
              <a:t>multinational presence</a:t>
            </a:r>
            <a:endParaRPr lang="en-US" sz="2000">
              <a:solidFill>
                <a:srgbClr val="22458A"/>
              </a:solidFill>
              <a:cs typeface="Arial"/>
            </a:endParaRPr>
          </a:p>
          <a:p>
            <a:pPr marL="0" indent="0" fontAlgn="auto">
              <a:spcAft>
                <a:spcPts val="0"/>
              </a:spcAft>
              <a:buNone/>
            </a:pPr>
            <a:r>
              <a:rPr lang="en-US" sz="2000" b="1"/>
              <a:t>Mission and Strategy Understanding</a:t>
            </a:r>
          </a:p>
          <a:p>
            <a:pPr marL="290513" lvl="1" indent="-290513" defTabSz="685800" fontAlgn="auto">
              <a:spcBef>
                <a:spcPts val="400"/>
              </a:spcBef>
              <a:spcAft>
                <a:spcPts val="0"/>
              </a:spcAft>
              <a:buClr>
                <a:schemeClr val="tx1"/>
              </a:buClr>
              <a:buSzPct val="75000"/>
              <a:buFont typeface="Wingdings" panose="05000000000000000000" pitchFamily="2" charset="2"/>
              <a:buChar char="Ø"/>
            </a:pPr>
            <a:r>
              <a:rPr lang="en-US" sz="2000"/>
              <a:t>Understand various orbits and missions </a:t>
            </a:r>
          </a:p>
          <a:p>
            <a:pPr marL="290513" lvl="1" indent="-290513" defTabSz="685800" fontAlgn="auto">
              <a:spcBef>
                <a:spcPts val="400"/>
              </a:spcBef>
              <a:spcAft>
                <a:spcPts val="0"/>
              </a:spcAft>
              <a:buClr>
                <a:schemeClr val="tx1"/>
              </a:buClr>
              <a:buSzPct val="75000"/>
              <a:buFont typeface="Wingdings" panose="05000000000000000000" pitchFamily="2" charset="2"/>
              <a:buChar char="Ø"/>
            </a:pPr>
            <a:r>
              <a:rPr lang="en-US" sz="2000"/>
              <a:t>Search for specific satellite types</a:t>
            </a:r>
          </a:p>
          <a:p>
            <a:pPr marL="290513" lvl="1" indent="-290513" defTabSz="685800" fontAlgn="auto">
              <a:spcBef>
                <a:spcPts val="400"/>
              </a:spcBef>
              <a:spcAft>
                <a:spcPts val="0"/>
              </a:spcAft>
              <a:buClr>
                <a:schemeClr val="tx1"/>
              </a:buClr>
              <a:buSzPct val="75000"/>
              <a:buFont typeface="Wingdings" panose="05000000000000000000" pitchFamily="2" charset="2"/>
              <a:buChar char="Ø"/>
            </a:pPr>
            <a:r>
              <a:rPr lang="en-US" sz="2000"/>
              <a:t>Find specific resident space objects </a:t>
            </a:r>
            <a:br>
              <a:rPr lang="en-US" sz="2000"/>
            </a:br>
            <a:r>
              <a:rPr lang="en-US" sz="2000"/>
              <a:t>(RSOs) and view orbits</a:t>
            </a:r>
          </a:p>
          <a:p>
            <a:pPr marL="290513" lvl="1" indent="-290513" defTabSz="685800" fontAlgn="auto">
              <a:spcBef>
                <a:spcPts val="400"/>
              </a:spcBef>
              <a:spcAft>
                <a:spcPts val="0"/>
              </a:spcAft>
              <a:buClr>
                <a:schemeClr val="tx1"/>
              </a:buClr>
              <a:buSzPct val="75000"/>
              <a:buFont typeface="Wingdings" panose="05000000000000000000" pitchFamily="2" charset="2"/>
              <a:buChar char="Ø"/>
            </a:pPr>
            <a:r>
              <a:rPr lang="en-US" sz="2000"/>
              <a:t>Manipulate mission-specific </a:t>
            </a:r>
            <a:br>
              <a:rPr lang="en-US" sz="2000">
                <a:cs typeface="Arial"/>
              </a:rPr>
            </a:br>
            <a:r>
              <a:rPr lang="en-US" sz="2000" b="1">
                <a:solidFill>
                  <a:srgbClr val="22458A"/>
                </a:solidFill>
              </a:rPr>
              <a:t>watchlists and scenarios</a:t>
            </a:r>
          </a:p>
          <a:p>
            <a:pPr marL="0" indent="0" fontAlgn="auto">
              <a:spcAft>
                <a:spcPts val="0"/>
              </a:spcAft>
              <a:buNone/>
            </a:pPr>
            <a:r>
              <a:rPr lang="en-US" sz="2000" b="1"/>
              <a:t>Threat and Hazard Understanding</a:t>
            </a:r>
          </a:p>
          <a:p>
            <a:pPr marL="290513" lvl="1" indent="-290513" defTabSz="685800" fontAlgn="auto">
              <a:spcBef>
                <a:spcPts val="400"/>
              </a:spcBef>
              <a:spcAft>
                <a:spcPts val="0"/>
              </a:spcAft>
              <a:buClr>
                <a:schemeClr val="tx1"/>
              </a:buClr>
              <a:buSzPct val="75000"/>
              <a:buFont typeface="Wingdings" panose="05000000000000000000" pitchFamily="2" charset="2"/>
              <a:buChar char="Ø"/>
            </a:pPr>
            <a:r>
              <a:rPr lang="en-US" sz="2000"/>
              <a:t>View examples of congested, contested, competitive, and degraded environments</a:t>
            </a:r>
          </a:p>
          <a:p>
            <a:pPr marL="290513" lvl="1" indent="-290513" defTabSz="685800" fontAlgn="auto">
              <a:spcBef>
                <a:spcPts val="400"/>
              </a:spcBef>
              <a:spcAft>
                <a:spcPts val="0"/>
              </a:spcAft>
              <a:buClr>
                <a:schemeClr val="tx1"/>
              </a:buClr>
              <a:buSzPct val="75000"/>
              <a:buFont typeface="Wingdings" panose="05000000000000000000" pitchFamily="2" charset="2"/>
              <a:buChar char="Ø"/>
            </a:pPr>
            <a:r>
              <a:rPr lang="en-US" sz="2000"/>
              <a:t>Perform </a:t>
            </a:r>
            <a:r>
              <a:rPr lang="en-US" sz="2000" b="1">
                <a:solidFill>
                  <a:srgbClr val="22458A"/>
                </a:solidFill>
              </a:rPr>
              <a:t>what-if scenarios</a:t>
            </a:r>
            <a:endParaRPr lang="en-US" sz="2000">
              <a:solidFill>
                <a:srgbClr val="22458A"/>
              </a:solidFill>
            </a:endParaRPr>
          </a:p>
          <a:p>
            <a:pPr marL="0" lvl="1" indent="0" fontAlgn="auto">
              <a:spcAft>
                <a:spcPts val="0"/>
              </a:spcAft>
              <a:buNone/>
            </a:pPr>
            <a:endParaRPr lang="en-US" sz="2000">
              <a:cs typeface="Arial"/>
            </a:endParaRPr>
          </a:p>
          <a:p>
            <a:pPr marL="102870" lvl="1" indent="-102870" fontAlgn="auto">
              <a:spcAft>
                <a:spcPts val="0"/>
              </a:spcAft>
            </a:pPr>
            <a:endParaRPr lang="en-US" sz="2000">
              <a:cs typeface="Arial"/>
            </a:endParaRPr>
          </a:p>
        </p:txBody>
      </p:sp>
      <p:sp>
        <p:nvSpPr>
          <p:cNvPr id="11" name="Content Placeholder 5">
            <a:extLst>
              <a:ext uri="{FF2B5EF4-FFF2-40B4-BE49-F238E27FC236}">
                <a16:creationId xmlns:a16="http://schemas.microsoft.com/office/drawing/2014/main" id="{9E25068E-53CC-41D4-9342-189C3B6A16C0}"/>
              </a:ext>
            </a:extLst>
          </p:cNvPr>
          <p:cNvSpPr txBox="1">
            <a:spLocks/>
          </p:cNvSpPr>
          <p:nvPr/>
        </p:nvSpPr>
        <p:spPr>
          <a:xfrm>
            <a:off x="5446607" y="933782"/>
            <a:ext cx="5017786" cy="5241903"/>
          </a:xfrm>
          <a:prstGeom prst="rect">
            <a:avLst/>
          </a:prstGeom>
        </p:spPr>
        <p:txBody>
          <a:bodyPr lIns="0" tIns="0" rIns="34290" bIns="34290" anchor="t"/>
          <a:lstStyle>
            <a:lvl1pPr marL="182880" indent="-182880" algn="l" defTabSz="9144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9144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9144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9144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9144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US" sz="2000" b="1"/>
              <a:t>Expand Knowledge Sharing</a:t>
            </a:r>
          </a:p>
          <a:p>
            <a:pPr marL="342900" lvl="1" indent="-342900" defTabSz="685800" fontAlgn="auto">
              <a:spcBef>
                <a:spcPts val="400"/>
              </a:spcBef>
              <a:spcAft>
                <a:spcPts val="0"/>
              </a:spcAft>
              <a:buClr>
                <a:schemeClr val="tx1"/>
              </a:buClr>
              <a:buFont typeface="Wingdings" panose="05000000000000000000" pitchFamily="2" charset="2"/>
              <a:buChar char="Ø"/>
            </a:pPr>
            <a:r>
              <a:rPr lang="en-US" sz="2000">
                <a:latin typeface="Arial" panose="020B0604020202020204" pitchFamily="34" charset="0"/>
                <a:cs typeface="Arial" panose="020B0604020202020204" pitchFamily="34" charset="0"/>
              </a:rPr>
              <a:t>Explore concepts collaboratively</a:t>
            </a:r>
          </a:p>
          <a:p>
            <a:pPr marL="342900" lvl="1" indent="-342900" defTabSz="685800" fontAlgn="auto">
              <a:spcBef>
                <a:spcPts val="400"/>
              </a:spcBef>
              <a:spcAft>
                <a:spcPts val="0"/>
              </a:spcAft>
              <a:buClr>
                <a:schemeClr val="tx1"/>
              </a:buClr>
              <a:buFont typeface="Wingdings" panose="05000000000000000000" pitchFamily="2" charset="2"/>
              <a:buChar char="Ø"/>
            </a:pPr>
            <a:r>
              <a:rPr lang="en-US" sz="2000">
                <a:latin typeface="Arial" panose="020B0604020202020204" pitchFamily="34" charset="0"/>
                <a:cs typeface="Arial" panose="020B0604020202020204" pitchFamily="34" charset="0"/>
              </a:rPr>
              <a:t>Enable </a:t>
            </a:r>
            <a:r>
              <a:rPr lang="en-US" sz="2000" b="1">
                <a:solidFill>
                  <a:srgbClr val="22458A"/>
                </a:solidFill>
                <a:latin typeface="Arial" panose="020B0604020202020204" pitchFamily="34" charset="0"/>
                <a:cs typeface="Arial" panose="020B0604020202020204" pitchFamily="34" charset="0"/>
              </a:rPr>
              <a:t>peer-to-peer</a:t>
            </a:r>
            <a:r>
              <a:rPr lang="en-US" sz="2000">
                <a:solidFill>
                  <a:srgbClr val="22458A"/>
                </a:solidFill>
                <a:latin typeface="Arial" panose="020B0604020202020204" pitchFamily="34" charset="0"/>
                <a:cs typeface="Arial" panose="020B0604020202020204" pitchFamily="34" charset="0"/>
              </a:rPr>
              <a:t> </a:t>
            </a:r>
            <a:r>
              <a:rPr lang="en-US" sz="2000" b="1">
                <a:solidFill>
                  <a:srgbClr val="22458A"/>
                </a:solidFill>
                <a:latin typeface="Arial" panose="020B0604020202020204" pitchFamily="34" charset="0"/>
                <a:cs typeface="Arial" panose="020B0604020202020204" pitchFamily="34" charset="0"/>
              </a:rPr>
              <a:t>teaching</a:t>
            </a:r>
          </a:p>
          <a:p>
            <a:pPr marL="0" indent="0" fontAlgn="auto">
              <a:spcAft>
                <a:spcPts val="0"/>
              </a:spcAft>
              <a:buNone/>
            </a:pPr>
            <a:r>
              <a:rPr lang="en-US" sz="2000" b="1"/>
              <a:t>Hands-On Orbital Design </a:t>
            </a:r>
          </a:p>
          <a:p>
            <a:pPr marL="342900" lvl="1" indent="-342900" defTabSz="685800" fontAlgn="auto">
              <a:spcBef>
                <a:spcPts val="400"/>
              </a:spcBef>
              <a:spcAft>
                <a:spcPts val="0"/>
              </a:spcAft>
              <a:buClr>
                <a:schemeClr val="tx1"/>
              </a:buClr>
              <a:buFont typeface="Wingdings" panose="05000000000000000000" pitchFamily="2" charset="2"/>
              <a:buChar char="Ø"/>
            </a:pPr>
            <a:r>
              <a:rPr lang="en-US" sz="2000">
                <a:latin typeface="Arial" panose="020B0604020202020204" pitchFamily="34" charset="0"/>
                <a:cs typeface="Arial" panose="020B0604020202020204" pitchFamily="34" charset="0"/>
              </a:rPr>
              <a:t>Experience diverse orbits</a:t>
            </a:r>
          </a:p>
          <a:p>
            <a:pPr marL="342900" lvl="1" indent="-342900" defTabSz="685800" fontAlgn="auto">
              <a:spcBef>
                <a:spcPts val="400"/>
              </a:spcBef>
              <a:spcAft>
                <a:spcPts val="0"/>
              </a:spcAft>
              <a:buClr>
                <a:schemeClr val="tx1"/>
              </a:buClr>
              <a:buFont typeface="Wingdings" panose="05000000000000000000" pitchFamily="2" charset="2"/>
              <a:buChar char="Ø"/>
            </a:pPr>
            <a:r>
              <a:rPr lang="en-US" sz="2000">
                <a:latin typeface="Arial" panose="020B0604020202020204" pitchFamily="34" charset="0"/>
                <a:cs typeface="Arial" panose="020B0604020202020204" pitchFamily="34" charset="0"/>
              </a:rPr>
              <a:t>Explore ground sites</a:t>
            </a:r>
          </a:p>
          <a:p>
            <a:pPr marL="342900" lvl="1" indent="-342900" defTabSz="685800" fontAlgn="auto">
              <a:spcBef>
                <a:spcPts val="400"/>
              </a:spcBef>
              <a:spcAft>
                <a:spcPts val="0"/>
              </a:spcAft>
              <a:buClr>
                <a:schemeClr val="tx1"/>
              </a:buClr>
              <a:buFont typeface="Wingdings" panose="05000000000000000000" pitchFamily="2" charset="2"/>
              <a:buChar char="Ø"/>
            </a:pPr>
            <a:r>
              <a:rPr lang="en-US" sz="2000">
                <a:latin typeface="Arial" panose="020B0604020202020204" pitchFamily="34" charset="0"/>
                <a:cs typeface="Arial" panose="020B0604020202020204" pitchFamily="34" charset="0"/>
              </a:rPr>
              <a:t>Experiment with </a:t>
            </a:r>
            <a:r>
              <a:rPr lang="en-US" sz="2000" b="1">
                <a:solidFill>
                  <a:srgbClr val="22458A"/>
                </a:solidFill>
                <a:latin typeface="Arial" panose="020B0604020202020204" pitchFamily="34" charset="0"/>
                <a:cs typeface="Arial" panose="020B0604020202020204" pitchFamily="34" charset="0"/>
              </a:rPr>
              <a:t>classical </a:t>
            </a:r>
            <a:br>
              <a:rPr lang="en-US" sz="2000" b="1">
                <a:solidFill>
                  <a:srgbClr val="22458A"/>
                </a:solidFill>
                <a:latin typeface="Arial" panose="020B0604020202020204" pitchFamily="34" charset="0"/>
                <a:cs typeface="Arial" panose="020B0604020202020204" pitchFamily="34" charset="0"/>
              </a:rPr>
            </a:br>
            <a:r>
              <a:rPr lang="en-US" sz="2000" b="1">
                <a:solidFill>
                  <a:srgbClr val="22458A"/>
                </a:solidFill>
                <a:latin typeface="Arial" panose="020B0604020202020204" pitchFamily="34" charset="0"/>
                <a:cs typeface="Arial" panose="020B0604020202020204" pitchFamily="34" charset="0"/>
              </a:rPr>
              <a:t>orbital element (COE) </a:t>
            </a:r>
            <a:br>
              <a:rPr lang="en-US" sz="2000" b="1">
                <a:solidFill>
                  <a:srgbClr val="22458A"/>
                </a:solidFill>
                <a:latin typeface="Arial" panose="020B0604020202020204" pitchFamily="34" charset="0"/>
                <a:cs typeface="Arial" panose="020B0604020202020204" pitchFamily="34" charset="0"/>
              </a:rPr>
            </a:br>
            <a:r>
              <a:rPr lang="en-US" sz="2000" b="1">
                <a:solidFill>
                  <a:srgbClr val="22458A"/>
                </a:solidFill>
                <a:latin typeface="Arial" panose="020B0604020202020204" pitchFamily="34" charset="0"/>
                <a:cs typeface="Arial" panose="020B0604020202020204" pitchFamily="34" charset="0"/>
              </a:rPr>
              <a:t>specifications</a:t>
            </a:r>
          </a:p>
          <a:p>
            <a:pPr marL="0" indent="0" fontAlgn="auto">
              <a:spcAft>
                <a:spcPts val="0"/>
              </a:spcAft>
              <a:buNone/>
            </a:pPr>
            <a:r>
              <a:rPr lang="en-US" sz="2000" b="1"/>
              <a:t>Visualize Spacecraft Models</a:t>
            </a:r>
          </a:p>
          <a:p>
            <a:pPr marL="342900" lvl="1" indent="-342900" defTabSz="685800" fontAlgn="auto">
              <a:spcBef>
                <a:spcPts val="400"/>
              </a:spcBef>
              <a:spcAft>
                <a:spcPts val="0"/>
              </a:spcAft>
              <a:buClr>
                <a:schemeClr val="tx1"/>
              </a:buClr>
              <a:buFont typeface="Wingdings" panose="05000000000000000000" pitchFamily="2" charset="2"/>
              <a:buChar char="Ø"/>
            </a:pPr>
            <a:r>
              <a:rPr lang="en-US" sz="2000">
                <a:latin typeface="Arial" panose="020B0604020202020204" pitchFamily="34" charset="0"/>
                <a:cs typeface="Arial" panose="020B0604020202020204" pitchFamily="34" charset="0"/>
              </a:rPr>
              <a:t>Explore and investigate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resizable </a:t>
            </a:r>
            <a:r>
              <a:rPr lang="en-US" sz="2000" b="1">
                <a:solidFill>
                  <a:srgbClr val="22458A"/>
                </a:solidFill>
                <a:latin typeface="Arial" panose="020B0604020202020204" pitchFamily="34" charset="0"/>
                <a:cs typeface="Arial" panose="020B0604020202020204" pitchFamily="34" charset="0"/>
              </a:rPr>
              <a:t>3D models</a:t>
            </a:r>
            <a:endParaRPr lang="en-US" sz="2000">
              <a:solidFill>
                <a:srgbClr val="22458A"/>
              </a:solidFill>
              <a:latin typeface="Arial" panose="020B0604020202020204" pitchFamily="34" charset="0"/>
              <a:cs typeface="Arial" panose="020B0604020202020204" pitchFamily="34" charset="0"/>
            </a:endParaRPr>
          </a:p>
          <a:p>
            <a:pPr marL="342900" lvl="1" indent="-342900" defTabSz="685800" fontAlgn="auto">
              <a:spcBef>
                <a:spcPts val="400"/>
              </a:spcBef>
              <a:spcAft>
                <a:spcPts val="0"/>
              </a:spcAft>
              <a:buClr>
                <a:schemeClr val="tx1"/>
              </a:buClr>
              <a:buFont typeface="Wingdings" panose="05000000000000000000" pitchFamily="2" charset="2"/>
              <a:buChar char="Ø"/>
            </a:pPr>
            <a:r>
              <a:rPr lang="en-US" sz="2000">
                <a:latin typeface="Arial" panose="020B0604020202020204" pitchFamily="34" charset="0"/>
                <a:cs typeface="Arial" panose="020B0604020202020204" pitchFamily="34" charset="0"/>
              </a:rPr>
              <a:t>Annotate components</a:t>
            </a:r>
          </a:p>
          <a:p>
            <a:pPr marL="342900" lvl="1" indent="-342900" defTabSz="685800" fontAlgn="auto">
              <a:spcBef>
                <a:spcPts val="400"/>
              </a:spcBef>
              <a:spcAft>
                <a:spcPts val="0"/>
              </a:spcAft>
              <a:buClr>
                <a:schemeClr val="tx1"/>
              </a:buClr>
              <a:buFont typeface="Wingdings" panose="05000000000000000000" pitchFamily="2" charset="2"/>
              <a:buChar char="Ø"/>
            </a:pPr>
            <a:r>
              <a:rPr lang="en-US" sz="2000">
                <a:latin typeface="Arial" panose="020B0604020202020204" pitchFamily="34" charset="0"/>
                <a:cs typeface="Arial" panose="020B0604020202020204" pitchFamily="34" charset="0"/>
              </a:rPr>
              <a:t>Identify payloads and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review missions </a:t>
            </a:r>
          </a:p>
        </p:txBody>
      </p:sp>
      <p:cxnSp>
        <p:nvCxnSpPr>
          <p:cNvPr id="5" name="Straight Connector 4">
            <a:extLst>
              <a:ext uri="{FF2B5EF4-FFF2-40B4-BE49-F238E27FC236}">
                <a16:creationId xmlns:a16="http://schemas.microsoft.com/office/drawing/2014/main" id="{4CE03604-0A07-2737-D8D0-0B60EA55DF40}"/>
              </a:ext>
            </a:extLst>
          </p:cNvPr>
          <p:cNvCxnSpPr/>
          <p:nvPr/>
        </p:nvCxnSpPr>
        <p:spPr>
          <a:xfrm>
            <a:off x="5303205" y="987778"/>
            <a:ext cx="0" cy="5143500"/>
          </a:xfrm>
          <a:prstGeom prst="line">
            <a:avLst/>
          </a:prstGeom>
          <a:ln w="34925">
            <a:solidFill>
              <a:srgbClr val="2A91FA"/>
            </a:solidFill>
          </a:ln>
        </p:spPr>
        <p:style>
          <a:lnRef idx="1">
            <a:schemeClr val="accent1"/>
          </a:lnRef>
          <a:fillRef idx="0">
            <a:schemeClr val="accent1"/>
          </a:fillRef>
          <a:effectRef idx="0">
            <a:schemeClr val="accent1"/>
          </a:effectRef>
          <a:fontRef idx="minor">
            <a:schemeClr val="tx1"/>
          </a:fontRef>
        </p:style>
      </p:cxnSp>
      <p:pic>
        <p:nvPicPr>
          <p:cNvPr id="9" name="Picture 8">
            <a:hlinkClick r:id="rId3"/>
            <a:extLst>
              <a:ext uri="{FF2B5EF4-FFF2-40B4-BE49-F238E27FC236}">
                <a16:creationId xmlns:a16="http://schemas.microsoft.com/office/drawing/2014/main" id="{13CD6ACF-69B7-7AA3-202A-79BA58FE08E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9123218" y="2562173"/>
            <a:ext cx="2842007" cy="183455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2" name="Picture 11">
            <a:extLst>
              <a:ext uri="{FF2B5EF4-FFF2-40B4-BE49-F238E27FC236}">
                <a16:creationId xmlns:a16="http://schemas.microsoft.com/office/drawing/2014/main" id="{77B75410-ADFC-EC07-AAEB-EF66C5FC6BB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a:stretch/>
        </p:blipFill>
        <p:spPr>
          <a:xfrm>
            <a:off x="8707583" y="4652547"/>
            <a:ext cx="3257642" cy="164350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3" name="Picture 12">
            <a:extLst>
              <a:ext uri="{FF2B5EF4-FFF2-40B4-BE49-F238E27FC236}">
                <a16:creationId xmlns:a16="http://schemas.microsoft.com/office/drawing/2014/main" id="{F06E2091-ABA2-C8CF-8206-162D3276128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a:stretch/>
        </p:blipFill>
        <p:spPr>
          <a:xfrm>
            <a:off x="9691356" y="1022316"/>
            <a:ext cx="2273868" cy="128403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610220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FD124-6C64-9725-C0CD-7BAD6022D2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E8E82C-7259-E3B9-24DF-9B5D8DA0EDD9}"/>
              </a:ext>
            </a:extLst>
          </p:cNvPr>
          <p:cNvSpPr>
            <a:spLocks noGrp="1"/>
          </p:cNvSpPr>
          <p:nvPr>
            <p:ph type="title"/>
          </p:nvPr>
        </p:nvSpPr>
        <p:spPr>
          <a:xfrm>
            <a:off x="430975" y="11875"/>
            <a:ext cx="10126133" cy="795130"/>
          </a:xfrm>
        </p:spPr>
        <p:txBody>
          <a:bodyPr/>
          <a:lstStyle/>
          <a:p>
            <a:r>
              <a:rPr lang="en-US" dirty="0"/>
              <a:t>Teaching Space Domain Awareness Using XR</a:t>
            </a:r>
          </a:p>
        </p:txBody>
      </p:sp>
      <p:sp>
        <p:nvSpPr>
          <p:cNvPr id="3" name="Content Placeholder 2">
            <a:extLst>
              <a:ext uri="{FF2B5EF4-FFF2-40B4-BE49-F238E27FC236}">
                <a16:creationId xmlns:a16="http://schemas.microsoft.com/office/drawing/2014/main" id="{C4DD7383-6E68-CFF2-50CB-3EF365BED7A1}"/>
              </a:ext>
            </a:extLst>
          </p:cNvPr>
          <p:cNvSpPr>
            <a:spLocks noGrp="1"/>
          </p:cNvSpPr>
          <p:nvPr>
            <p:ph sz="quarter" idx="11"/>
          </p:nvPr>
        </p:nvSpPr>
        <p:spPr>
          <a:xfrm>
            <a:off x="470693" y="891381"/>
            <a:ext cx="11250613" cy="5075237"/>
          </a:xfrm>
        </p:spPr>
        <p:txBody>
          <a:bodyPr/>
          <a:lstStyle/>
          <a:p>
            <a:r>
              <a:rPr lang="en-US" sz="2400" dirty="0"/>
              <a:t>Earth, sun, and moon system</a:t>
            </a:r>
          </a:p>
          <a:p>
            <a:r>
              <a:rPr lang="en-US" sz="2400" dirty="0"/>
              <a:t>Satellite missions</a:t>
            </a:r>
          </a:p>
          <a:p>
            <a:r>
              <a:rPr lang="en-US" sz="2400" dirty="0"/>
              <a:t>RSO types: payloads, rocket bodies, debris</a:t>
            </a:r>
          </a:p>
          <a:p>
            <a:r>
              <a:rPr lang="en-US" sz="2400" dirty="0"/>
              <a:t>Orbit paths</a:t>
            </a:r>
          </a:p>
          <a:p>
            <a:r>
              <a:rPr lang="en-US" sz="2400" dirty="0"/>
              <a:t>Satellite maneuvers</a:t>
            </a:r>
          </a:p>
          <a:p>
            <a:r>
              <a:rPr lang="en-US" sz="2400" dirty="0"/>
              <a:t>Line of sight connectivity</a:t>
            </a:r>
          </a:p>
          <a:p>
            <a:r>
              <a:rPr lang="en-US" sz="2400" dirty="0"/>
              <a:t>Managing uncertainty and incomplete data</a:t>
            </a:r>
          </a:p>
          <a:p>
            <a:r>
              <a:rPr lang="en-US" sz="2400" dirty="0"/>
              <a:t>Conjunction distance </a:t>
            </a:r>
          </a:p>
          <a:p>
            <a:r>
              <a:rPr lang="en-US" sz="2400" dirty="0"/>
              <a:t>Understanding hazards</a:t>
            </a:r>
          </a:p>
          <a:p>
            <a:r>
              <a:rPr lang="en-US" sz="2400" dirty="0"/>
              <a:t>Satellite communications</a:t>
            </a:r>
          </a:p>
          <a:p>
            <a:r>
              <a:rPr lang="en-US" sz="2400" dirty="0"/>
              <a:t>Cislunar space</a:t>
            </a:r>
          </a:p>
          <a:p>
            <a:r>
              <a:rPr lang="en-US" sz="2400" dirty="0"/>
              <a:t>Available data sources</a:t>
            </a:r>
          </a:p>
        </p:txBody>
      </p:sp>
      <p:pic>
        <p:nvPicPr>
          <p:cNvPr id="6" name="Content Placeholder 6">
            <a:extLst>
              <a:ext uri="{FF2B5EF4-FFF2-40B4-BE49-F238E27FC236}">
                <a16:creationId xmlns:a16="http://schemas.microsoft.com/office/drawing/2014/main" id="{8A7A7269-6755-F7E6-CA28-9D4F93CB0FE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7419109" y="1001226"/>
            <a:ext cx="4603172" cy="52944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714084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172699" y="1055460"/>
            <a:ext cx="3959031" cy="5461817"/>
          </a:xfrm>
          <a:prstGeom prst="rect">
            <a:avLst/>
          </a:prstGeom>
        </p:spPr>
        <p:txBody>
          <a:bodyPr wrap="square" lIns="0" tIns="45720" rIns="45720" bIns="45720" anchor="t">
            <a:noAutofit/>
          </a:bodyPr>
          <a:lstStyle/>
          <a:p>
            <a:pPr>
              <a:spcBef>
                <a:spcPts val="0"/>
              </a:spcBef>
              <a:spcAft>
                <a:spcPts val="1200"/>
              </a:spcAft>
            </a:pPr>
            <a:r>
              <a:rPr lang="en-US" sz="2000" b="1">
                <a:solidFill>
                  <a:srgbClr val="297DE3"/>
                </a:solidFill>
                <a:latin typeface="+mn-lt"/>
                <a:ea typeface="Verdana"/>
              </a:rPr>
              <a:t>Student benefits: </a:t>
            </a:r>
            <a:r>
              <a:rPr lang="en-US" sz="2000">
                <a:latin typeface="+mn-lt"/>
                <a:ea typeface="ＭＳ Ｐゴシック"/>
              </a:rPr>
              <a:t>XR is </a:t>
            </a:r>
            <a:br>
              <a:rPr lang="en-US" sz="2000">
                <a:latin typeface="+mn-lt"/>
                <a:ea typeface="ＭＳ Ｐゴシック"/>
              </a:rPr>
            </a:br>
            <a:r>
              <a:rPr lang="en-US" sz="2000">
                <a:latin typeface="+mn-lt"/>
                <a:ea typeface="ＭＳ Ｐゴシック"/>
              </a:rPr>
              <a:t>proven to reduce cognitive load, </a:t>
            </a:r>
            <a:br>
              <a:rPr lang="en-US" sz="2000">
                <a:latin typeface="+mn-lt"/>
                <a:ea typeface="ＭＳ Ｐゴシック"/>
              </a:rPr>
            </a:br>
            <a:r>
              <a:rPr lang="en-US" sz="2000">
                <a:latin typeface="+mn-lt"/>
                <a:ea typeface="ＭＳ Ｐゴシック"/>
              </a:rPr>
              <a:t>help users quickly understand complex scenarios, and enable longer retention of complex </a:t>
            </a:r>
            <a:br>
              <a:rPr lang="en-US" sz="2000">
                <a:latin typeface="+mn-lt"/>
                <a:ea typeface="ＭＳ Ｐゴシック"/>
              </a:rPr>
            </a:br>
            <a:r>
              <a:rPr lang="en-US" sz="2000">
                <a:latin typeface="+mn-lt"/>
                <a:ea typeface="ＭＳ Ｐゴシック"/>
              </a:rPr>
              <a:t>concepts</a:t>
            </a:r>
          </a:p>
          <a:p>
            <a:pPr>
              <a:spcBef>
                <a:spcPts val="0"/>
              </a:spcBef>
              <a:spcAft>
                <a:spcPts val="1200"/>
              </a:spcAft>
            </a:pPr>
            <a:r>
              <a:rPr lang="en-US" sz="2000" b="1">
                <a:solidFill>
                  <a:srgbClr val="297DE3"/>
                </a:solidFill>
                <a:latin typeface="+mn-lt"/>
                <a:ea typeface="Verdana"/>
              </a:rPr>
              <a:t>3D visualizations: </a:t>
            </a:r>
            <a:r>
              <a:rPr lang="en-US" sz="2000">
                <a:solidFill>
                  <a:srgbClr val="000000"/>
                </a:solidFill>
                <a:latin typeface="+mn-lt"/>
                <a:ea typeface="Verdana"/>
              </a:rPr>
              <a:t>Volumetrics provide enhanced spatiotemporal understanding of natural and debris-related threat assessments, and tactical maneuver planning</a:t>
            </a:r>
          </a:p>
          <a:p>
            <a:pPr>
              <a:spcBef>
                <a:spcPts val="0"/>
              </a:spcBef>
              <a:spcAft>
                <a:spcPts val="1200"/>
              </a:spcAft>
            </a:pPr>
            <a:r>
              <a:rPr lang="en-US" sz="2000" b="1">
                <a:solidFill>
                  <a:srgbClr val="297DE3"/>
                </a:solidFill>
                <a:latin typeface="+mn-lt"/>
                <a:ea typeface="Verdana"/>
              </a:rPr>
              <a:t>Synchronized overlays: </a:t>
            </a:r>
            <a:r>
              <a:rPr lang="en-US" sz="2000">
                <a:solidFill>
                  <a:srgbClr val="000000"/>
                </a:solidFill>
                <a:latin typeface="+mn-lt"/>
                <a:ea typeface="Verdana"/>
              </a:rPr>
              <a:t>XR provides shared information overlays to provide immediate context and share insights</a:t>
            </a:r>
            <a:endParaRPr lang="en-US" sz="2000">
              <a:solidFill>
                <a:srgbClr val="000000"/>
              </a:solidFill>
              <a:latin typeface="+mn-lt"/>
              <a:ea typeface="Verdana"/>
              <a:cs typeface="Arial"/>
            </a:endParaRPr>
          </a:p>
        </p:txBody>
      </p:sp>
      <p:sp>
        <p:nvSpPr>
          <p:cNvPr id="4" name="Title 3"/>
          <p:cNvSpPr>
            <a:spLocks noGrp="1"/>
          </p:cNvSpPr>
          <p:nvPr>
            <p:ph type="title"/>
          </p:nvPr>
        </p:nvSpPr>
        <p:spPr>
          <a:xfrm>
            <a:off x="419100" y="23750"/>
            <a:ext cx="9610725" cy="678568"/>
          </a:xfrm>
        </p:spPr>
        <p:txBody>
          <a:bodyPr anchor="b" anchorCtr="0">
            <a:noAutofit/>
          </a:bodyPr>
          <a:lstStyle/>
          <a:p>
            <a:pPr>
              <a:lnSpc>
                <a:spcPts val="3000"/>
              </a:lnSpc>
            </a:pPr>
            <a:r>
              <a:rPr lang="en-US" sz="2800"/>
              <a:t>Reduce Cognitive Load and Accelerate Learning</a:t>
            </a:r>
          </a:p>
        </p:txBody>
      </p:sp>
      <p:pic>
        <p:nvPicPr>
          <p:cNvPr id="2" name="Picture 1"/>
          <p:cNvPicPr>
            <a:picLocks noChangeAspect="1"/>
          </p:cNvPicPr>
          <p:nvPr/>
        </p:nvPicPr>
        <p:blipFill rotWithShape="1">
          <a:blip r:embed="rId3" cstate="email">
            <a:extLst>
              <a:ext uri="{28A0092B-C50C-407E-A947-70E740481C1C}">
                <a14:useLocalDpi xmlns:a14="http://schemas.microsoft.com/office/drawing/2010/main"/>
              </a:ext>
            </a:extLst>
          </a:blip>
          <a:srcRect t="15432" r="34542"/>
          <a:stretch/>
        </p:blipFill>
        <p:spPr>
          <a:xfrm>
            <a:off x="4012857" y="1000803"/>
            <a:ext cx="2710897" cy="2268644"/>
          </a:xfrm>
          <a:prstGeom prst="rect">
            <a:avLst/>
          </a:prstGeom>
        </p:spPr>
      </p:pic>
      <p:pic>
        <p:nvPicPr>
          <p:cNvPr id="9" name="Picture 8"/>
          <p:cNvPicPr>
            <a:picLocks noChangeAspect="1"/>
          </p:cNvPicPr>
          <p:nvPr/>
        </p:nvPicPr>
        <p:blipFill rotWithShape="1">
          <a:blip r:embed="rId4" cstate="email">
            <a:extLst>
              <a:ext uri="{28A0092B-C50C-407E-A947-70E740481C1C}">
                <a14:useLocalDpi xmlns:a14="http://schemas.microsoft.com/office/drawing/2010/main"/>
              </a:ext>
            </a:extLst>
          </a:blip>
          <a:srcRect l="23789" r="-1"/>
          <a:stretch/>
        </p:blipFill>
        <p:spPr>
          <a:xfrm>
            <a:off x="9824353" y="997340"/>
            <a:ext cx="2172895" cy="2286205"/>
          </a:xfrm>
          <a:prstGeom prst="rect">
            <a:avLst/>
          </a:prstGeom>
        </p:spPr>
      </p:pic>
      <p:pic>
        <p:nvPicPr>
          <p:cNvPr id="13" name="Picture 12"/>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809728" y="997341"/>
            <a:ext cx="2928651" cy="2286205"/>
          </a:xfrm>
          <a:prstGeom prst="rect">
            <a:avLst/>
          </a:prstGeom>
        </p:spPr>
      </p:pic>
      <p:sp>
        <p:nvSpPr>
          <p:cNvPr id="14" name="Slide Number Placeholder 2">
            <a:extLst>
              <a:ext uri="{FF2B5EF4-FFF2-40B4-BE49-F238E27FC236}">
                <a16:creationId xmlns:a16="http://schemas.microsoft.com/office/drawing/2014/main" id="{A4D0BF6A-97B9-23FF-6AE8-BA434FB2E9AD}"/>
              </a:ext>
            </a:extLst>
          </p:cNvPr>
          <p:cNvSpPr txBox="1">
            <a:spLocks/>
          </p:cNvSpPr>
          <p:nvPr/>
        </p:nvSpPr>
        <p:spPr>
          <a:xfrm>
            <a:off x="286546" y="6493653"/>
            <a:ext cx="694944" cy="347472"/>
          </a:xfrm>
          <a:prstGeom prst="rect">
            <a:avLst/>
          </a:prstGeom>
          <a:noFill/>
        </p:spPr>
        <p:txBody>
          <a:bodyPr wrap="square" lIns="0" tIns="0" rIns="0" bIns="0" rtlCol="0" anchor="t" anchorCtr="0">
            <a:noAutofit/>
          </a:bodyPr>
          <a:lstStyle>
            <a:defPPr>
              <a:defRPr lang="en-US"/>
            </a:defPPr>
            <a:lvl1pPr algn="l" rtl="0" eaLnBrk="0" fontAlgn="base" hangingPunct="0">
              <a:spcBef>
                <a:spcPct val="0"/>
              </a:spcBef>
              <a:spcAft>
                <a:spcPct val="0"/>
              </a:spcAft>
              <a:defRPr lang="en-US" sz="1000" kern="1200" smtClean="0">
                <a:solidFill>
                  <a:schemeClr val="bg1">
                    <a:lumMod val="75000"/>
                  </a:schemeClr>
                </a:solidFill>
                <a:latin typeface="+mn-lt"/>
                <a:ea typeface="ＭＳ Ｐゴシック" pitchFamily="-56" charset="-128"/>
                <a:cs typeface="+mn-cs"/>
              </a:defRPr>
            </a:lvl1pPr>
            <a:lvl2pPr marL="457200" algn="l" rtl="0" eaLnBrk="0" fontAlgn="base" hangingPunct="0">
              <a:spcBef>
                <a:spcPct val="0"/>
              </a:spcBef>
              <a:spcAft>
                <a:spcPct val="0"/>
              </a:spcAft>
              <a:defRPr sz="2400" kern="1200">
                <a:solidFill>
                  <a:schemeClr val="tx1"/>
                </a:solidFill>
                <a:latin typeface="Verdana" pitchFamily="34" charset="0"/>
                <a:ea typeface="ＭＳ Ｐゴシック" pitchFamily="-56" charset="-128"/>
                <a:cs typeface="+mn-cs"/>
              </a:defRPr>
            </a:lvl2pPr>
            <a:lvl3pPr marL="914400" algn="l" rtl="0" eaLnBrk="0" fontAlgn="base" hangingPunct="0">
              <a:spcBef>
                <a:spcPct val="0"/>
              </a:spcBef>
              <a:spcAft>
                <a:spcPct val="0"/>
              </a:spcAft>
              <a:defRPr sz="2400" kern="1200">
                <a:solidFill>
                  <a:schemeClr val="tx1"/>
                </a:solidFill>
                <a:latin typeface="Verdana" pitchFamily="34" charset="0"/>
                <a:ea typeface="ＭＳ Ｐゴシック" pitchFamily="-56" charset="-128"/>
                <a:cs typeface="+mn-cs"/>
              </a:defRPr>
            </a:lvl3pPr>
            <a:lvl4pPr marL="1371600" algn="l" rtl="0" eaLnBrk="0" fontAlgn="base" hangingPunct="0">
              <a:spcBef>
                <a:spcPct val="0"/>
              </a:spcBef>
              <a:spcAft>
                <a:spcPct val="0"/>
              </a:spcAft>
              <a:defRPr sz="2400" kern="1200">
                <a:solidFill>
                  <a:schemeClr val="tx1"/>
                </a:solidFill>
                <a:latin typeface="Verdana" pitchFamily="34" charset="0"/>
                <a:ea typeface="ＭＳ Ｐゴシック" pitchFamily="-56" charset="-128"/>
                <a:cs typeface="+mn-cs"/>
              </a:defRPr>
            </a:lvl4pPr>
            <a:lvl5pPr marL="1828800" algn="l" rtl="0" eaLnBrk="0" fontAlgn="base" hangingPunct="0">
              <a:spcBef>
                <a:spcPct val="0"/>
              </a:spcBef>
              <a:spcAft>
                <a:spcPct val="0"/>
              </a:spcAft>
              <a:defRPr sz="2400" kern="1200">
                <a:solidFill>
                  <a:schemeClr val="tx1"/>
                </a:solidFill>
                <a:latin typeface="Verdana" pitchFamily="34" charset="0"/>
                <a:ea typeface="ＭＳ Ｐゴシック" pitchFamily="-56" charset="-128"/>
                <a:cs typeface="+mn-cs"/>
              </a:defRPr>
            </a:lvl5pPr>
            <a:lvl6pPr marL="2286000" algn="l" defTabSz="914400" rtl="0" eaLnBrk="1" latinLnBrk="0" hangingPunct="1">
              <a:defRPr sz="2400" kern="1200">
                <a:solidFill>
                  <a:schemeClr val="tx1"/>
                </a:solidFill>
                <a:latin typeface="Verdana" pitchFamily="34" charset="0"/>
                <a:ea typeface="ＭＳ Ｐゴシック" pitchFamily="-56" charset="-128"/>
                <a:cs typeface="+mn-cs"/>
              </a:defRPr>
            </a:lvl6pPr>
            <a:lvl7pPr marL="2743200" algn="l" defTabSz="914400" rtl="0" eaLnBrk="1" latinLnBrk="0" hangingPunct="1">
              <a:defRPr sz="2400" kern="1200">
                <a:solidFill>
                  <a:schemeClr val="tx1"/>
                </a:solidFill>
                <a:latin typeface="Verdana" pitchFamily="34" charset="0"/>
                <a:ea typeface="ＭＳ Ｐゴシック" pitchFamily="-56" charset="-128"/>
                <a:cs typeface="+mn-cs"/>
              </a:defRPr>
            </a:lvl7pPr>
            <a:lvl8pPr marL="3200400" algn="l" defTabSz="914400" rtl="0" eaLnBrk="1" latinLnBrk="0" hangingPunct="1">
              <a:defRPr sz="2400" kern="1200">
                <a:solidFill>
                  <a:schemeClr val="tx1"/>
                </a:solidFill>
                <a:latin typeface="Verdana" pitchFamily="34" charset="0"/>
                <a:ea typeface="ＭＳ Ｐゴシック" pitchFamily="-56" charset="-128"/>
                <a:cs typeface="+mn-cs"/>
              </a:defRPr>
            </a:lvl8pPr>
            <a:lvl9pPr marL="3657600" algn="l" defTabSz="914400" rtl="0" eaLnBrk="1" latinLnBrk="0" hangingPunct="1">
              <a:defRPr sz="2400" kern="1200">
                <a:solidFill>
                  <a:schemeClr val="tx1"/>
                </a:solidFill>
                <a:latin typeface="Verdana" pitchFamily="34" charset="0"/>
                <a:ea typeface="ＭＳ Ｐゴシック" pitchFamily="-56" charset="-128"/>
                <a:cs typeface="+mn-cs"/>
              </a:defRPr>
            </a:lvl9pPr>
          </a:lstStyle>
          <a:p>
            <a:fld id="{D437884E-E6BB-47BF-9E39-055BA69E4404}" type="slidenum">
              <a:rPr lang="en-US" smtClean="0"/>
              <a:pPr/>
              <a:t>24</a:t>
            </a:fld>
            <a:r>
              <a:rPr lang="en-US"/>
              <a:t> </a:t>
            </a:r>
          </a:p>
        </p:txBody>
      </p:sp>
      <p:pic>
        <p:nvPicPr>
          <p:cNvPr id="10" name="Picture 9">
            <a:extLst>
              <a:ext uri="{FF2B5EF4-FFF2-40B4-BE49-F238E27FC236}">
                <a16:creationId xmlns:a16="http://schemas.microsoft.com/office/drawing/2014/main" id="{5ACFF68B-A144-B4CA-F0E8-7A608FBD6118}"/>
              </a:ext>
            </a:extLst>
          </p:cNvPr>
          <p:cNvPicPr>
            <a:picLocks noChangeAspect="1"/>
          </p:cNvPicPr>
          <p:nvPr/>
        </p:nvPicPr>
        <p:blipFill rotWithShape="1">
          <a:blip r:embed="rId6" cstate="email">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a:ext>
            </a:extLst>
          </a:blip>
          <a:srcRect l="2640" t="7360" r="4353" b="2400"/>
          <a:stretch/>
        </p:blipFill>
        <p:spPr bwMode="auto">
          <a:xfrm>
            <a:off x="8471971" y="3366739"/>
            <a:ext cx="3525277" cy="1817839"/>
          </a:xfrm>
          <a:prstGeom prst="rect">
            <a:avLst/>
          </a:prstGeom>
          <a:ln>
            <a:noFill/>
          </a:ln>
          <a:extLst>
            <a:ext uri="{53640926-AAD7-44D8-BBD7-CCE9431645EC}">
              <a14:shadowObscured xmlns:a14="http://schemas.microsoft.com/office/drawing/2010/main"/>
            </a:ext>
          </a:extLst>
        </p:spPr>
      </p:pic>
      <p:pic>
        <p:nvPicPr>
          <p:cNvPr id="24" name="Picture 23">
            <a:extLst>
              <a:ext uri="{FF2B5EF4-FFF2-40B4-BE49-F238E27FC236}">
                <a16:creationId xmlns:a16="http://schemas.microsoft.com/office/drawing/2014/main" id="{62A2AC73-D867-7A7E-CB19-62564897FDA0}"/>
              </a:ext>
            </a:extLst>
          </p:cNvPr>
          <p:cNvPicPr>
            <a:picLocks noChangeAspect="1"/>
          </p:cNvPicPr>
          <p:nvPr/>
        </p:nvPicPr>
        <p:blipFill>
          <a:blip r:embed="rId8"/>
          <a:stretch>
            <a:fillRect/>
          </a:stretch>
        </p:blipFill>
        <p:spPr>
          <a:xfrm>
            <a:off x="10087540" y="5230261"/>
            <a:ext cx="1889082" cy="1076897"/>
          </a:xfrm>
          <a:prstGeom prst="rect">
            <a:avLst/>
          </a:prstGeom>
        </p:spPr>
      </p:pic>
      <p:sp>
        <p:nvSpPr>
          <p:cNvPr id="26" name="Content Placeholder 1">
            <a:extLst>
              <a:ext uri="{FF2B5EF4-FFF2-40B4-BE49-F238E27FC236}">
                <a16:creationId xmlns:a16="http://schemas.microsoft.com/office/drawing/2014/main" id="{F6560C6A-46B1-D6DD-B540-7193807CA459}"/>
              </a:ext>
            </a:extLst>
          </p:cNvPr>
          <p:cNvSpPr txBox="1">
            <a:spLocks/>
          </p:cNvSpPr>
          <p:nvPr/>
        </p:nvSpPr>
        <p:spPr>
          <a:xfrm>
            <a:off x="8587480" y="5442204"/>
            <a:ext cx="1500060" cy="591864"/>
          </a:xfrm>
          <a:prstGeom prst="rect">
            <a:avLst/>
          </a:prstGeom>
        </p:spPr>
        <p:txBody>
          <a:bodyPr vert="horz" lIns="0" tIns="45720" rIns="45720" bIns="45720" rtlCol="0" anchor="t">
            <a:noAutofit/>
          </a:bodyPr>
          <a:lstStyle>
            <a:lvl1pPr marL="228600" indent="-228600" algn="l" defTabSz="914400" rtl="0" eaLnBrk="1" latinLnBrk="0" hangingPunct="1">
              <a:spcBef>
                <a:spcPts val="600"/>
              </a:spcBef>
              <a:buClr>
                <a:schemeClr val="accent1"/>
              </a:buClr>
              <a:buFont typeface="Wingdings" pitchFamily="2" charset="2"/>
              <a:buChar char=""/>
              <a:defRPr lang="en-US" sz="2000" kern="1200">
                <a:solidFill>
                  <a:schemeClr val="tx1"/>
                </a:solidFill>
                <a:latin typeface="+mn-lt"/>
                <a:ea typeface="+mn-ea"/>
                <a:cs typeface="+mn-cs"/>
              </a:defRPr>
            </a:lvl1pPr>
            <a:lvl2pPr marL="457200" indent="-228600" algn="l" defTabSz="914400" rtl="0" eaLnBrk="1" latinLnBrk="0" hangingPunct="1">
              <a:spcBef>
                <a:spcPts val="300"/>
              </a:spcBef>
              <a:buClr>
                <a:schemeClr val="accent1"/>
              </a:buClr>
              <a:buFont typeface="Wingdings" pitchFamily="2" charset="2"/>
              <a:buChar char=""/>
              <a:defRPr lang="en-US" sz="1800" kern="1200" smtClean="0">
                <a:solidFill>
                  <a:schemeClr val="tx1"/>
                </a:solidFill>
                <a:latin typeface="+mn-lt"/>
                <a:ea typeface="+mn-ea"/>
                <a:cs typeface="+mn-cs"/>
              </a:defRPr>
            </a:lvl2pPr>
            <a:lvl3pPr marL="685800" indent="-228600" algn="l" defTabSz="914400" rtl="0" eaLnBrk="1" latinLnBrk="0" hangingPunct="1">
              <a:spcBef>
                <a:spcPts val="200"/>
              </a:spcBef>
              <a:buClr>
                <a:schemeClr val="accent1"/>
              </a:buClr>
              <a:buFont typeface="Wingdings" pitchFamily="2" charset="2"/>
              <a:buChar char=""/>
              <a:defRPr lang="en-US" sz="1600" kern="1200" smtClean="0">
                <a:solidFill>
                  <a:schemeClr val="tx1"/>
                </a:solidFill>
                <a:latin typeface="+mn-lt"/>
                <a:ea typeface="+mn-ea"/>
                <a:cs typeface="+mn-cs"/>
              </a:defRPr>
            </a:lvl3pPr>
            <a:lvl4pPr marL="914400" indent="-228600" algn="l" defTabSz="914400" rtl="0" eaLnBrk="1" latinLnBrk="0" hangingPunct="1">
              <a:spcBef>
                <a:spcPts val="100"/>
              </a:spcBef>
              <a:buClr>
                <a:schemeClr val="accent1"/>
              </a:buClr>
              <a:buFont typeface="Wingdings" pitchFamily="2" charset="2"/>
              <a:buChar char=""/>
              <a:defRPr lang="en-US" sz="1400" kern="1200" smtClean="0">
                <a:solidFill>
                  <a:schemeClr val="tx1"/>
                </a:solidFill>
                <a:latin typeface="+mn-lt"/>
                <a:ea typeface="+mn-ea"/>
                <a:cs typeface="+mn-cs"/>
              </a:defRPr>
            </a:lvl4pPr>
            <a:lvl5pPr marL="1143000" indent="-228600" algn="l" defTabSz="914400" rtl="0" eaLnBrk="1" latinLnBrk="0" hangingPunct="1">
              <a:spcBef>
                <a:spcPts val="0"/>
              </a:spcBef>
              <a:buClr>
                <a:schemeClr val="accent1"/>
              </a:buClr>
              <a:buFont typeface="Wingdings" pitchFamily="2" charset="2"/>
              <a:buChar char=""/>
              <a:defRPr lang="en-US" sz="1200" kern="1200" dirty="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fontAlgn="auto">
              <a:spcAft>
                <a:spcPts val="600"/>
              </a:spcAft>
              <a:buNone/>
            </a:pPr>
            <a:r>
              <a:rPr lang="en-US" altLang="en-US" sz="1600" b="1" i="1">
                <a:latin typeface="Verdana"/>
                <a:ea typeface="Verdana"/>
              </a:rPr>
              <a:t>Apple Vision</a:t>
            </a:r>
            <a:br>
              <a:rPr lang="en-US" altLang="en-US" sz="1600" b="1" i="1">
                <a:latin typeface="Verdana"/>
                <a:ea typeface="Verdana"/>
              </a:rPr>
            </a:br>
            <a:r>
              <a:rPr lang="en-US" altLang="en-US" sz="1600" b="1" i="1">
                <a:latin typeface="Verdana"/>
                <a:ea typeface="Verdana"/>
              </a:rPr>
              <a:t>Pro </a:t>
            </a:r>
            <a:r>
              <a:rPr lang="en-US" sz="1600" b="1" i="1">
                <a:latin typeface="Verdana"/>
                <a:ea typeface="Verdana"/>
              </a:rPr>
              <a:t>(VR)</a:t>
            </a:r>
            <a:endParaRPr lang="en-US" sz="2400" b="1" i="1">
              <a:latin typeface="Verdana"/>
              <a:ea typeface="Verdana"/>
            </a:endParaRPr>
          </a:p>
        </p:txBody>
      </p:sp>
      <p:grpSp>
        <p:nvGrpSpPr>
          <p:cNvPr id="5" name="Group 4">
            <a:extLst>
              <a:ext uri="{FF2B5EF4-FFF2-40B4-BE49-F238E27FC236}">
                <a16:creationId xmlns:a16="http://schemas.microsoft.com/office/drawing/2014/main" id="{A33DB29D-5869-9C40-8058-480C19B7F534}"/>
              </a:ext>
            </a:extLst>
          </p:cNvPr>
          <p:cNvGrpSpPr/>
          <p:nvPr/>
        </p:nvGrpSpPr>
        <p:grpSpPr>
          <a:xfrm>
            <a:off x="1305124" y="6512595"/>
            <a:ext cx="1338900" cy="276999"/>
            <a:chOff x="2207996" y="6472185"/>
            <a:chExt cx="1338900" cy="276999"/>
          </a:xfrm>
        </p:grpSpPr>
        <p:pic>
          <p:nvPicPr>
            <p:cNvPr id="18" name="Picture 17" descr="YouTube_icon_block.png">
              <a:extLst>
                <a:ext uri="{FF2B5EF4-FFF2-40B4-BE49-F238E27FC236}">
                  <a16:creationId xmlns:a16="http://schemas.microsoft.com/office/drawing/2014/main" id="{5D67F9B1-257E-1603-5D24-B18E0FDCA4CF}"/>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1" name="Rectangle 20">
              <a:extLst>
                <a:ext uri="{FF2B5EF4-FFF2-40B4-BE49-F238E27FC236}">
                  <a16:creationId xmlns:a16="http://schemas.microsoft.com/office/drawing/2014/main" id="{C932182D-D8BB-02E0-C70E-1D9FB4060917}"/>
                </a:ext>
              </a:extLst>
            </p:cNvPr>
            <p:cNvSpPr/>
            <p:nvPr/>
          </p:nvSpPr>
          <p:spPr>
            <a:xfrm>
              <a:off x="2513023" y="6472185"/>
              <a:ext cx="1033873" cy="276999"/>
            </a:xfrm>
            <a:prstGeom prst="rect">
              <a:avLst/>
            </a:prstGeom>
          </p:spPr>
          <p:txBody>
            <a:bodyPr wrap="none">
              <a:spAutoFit/>
            </a:bodyPr>
            <a:lstStyle/>
            <a:p>
              <a:r>
                <a:rPr lang="en-US" sz="1200" b="1">
                  <a:latin typeface="Arial"/>
                  <a:cs typeface="Arial"/>
                </a:rPr>
                <a:t>NTSAToday</a:t>
              </a:r>
            </a:p>
          </p:txBody>
        </p:sp>
      </p:grpSp>
      <p:pic>
        <p:nvPicPr>
          <p:cNvPr id="22" name="Picture 21" descr="Text, logo&#10;&#10;Description automatically generated">
            <a:extLst>
              <a:ext uri="{FF2B5EF4-FFF2-40B4-BE49-F238E27FC236}">
                <a16:creationId xmlns:a16="http://schemas.microsoft.com/office/drawing/2014/main" id="{CCE912F0-CFDB-3F6A-FD81-8A62681D5C9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937392" y="6352841"/>
            <a:ext cx="1094689" cy="438303"/>
          </a:xfrm>
          <a:prstGeom prst="rect">
            <a:avLst/>
          </a:prstGeom>
        </p:spPr>
      </p:pic>
      <p:grpSp>
        <p:nvGrpSpPr>
          <p:cNvPr id="23" name="Group 22">
            <a:extLst>
              <a:ext uri="{FF2B5EF4-FFF2-40B4-BE49-F238E27FC236}">
                <a16:creationId xmlns:a16="http://schemas.microsoft.com/office/drawing/2014/main" id="{8A8DD9E2-A52C-CC19-410F-54C1FC8F4C3B}"/>
              </a:ext>
            </a:extLst>
          </p:cNvPr>
          <p:cNvGrpSpPr/>
          <p:nvPr/>
        </p:nvGrpSpPr>
        <p:grpSpPr>
          <a:xfrm>
            <a:off x="260862" y="6503087"/>
            <a:ext cx="1044262" cy="282877"/>
            <a:chOff x="260862" y="6503087"/>
            <a:chExt cx="1044262" cy="282877"/>
          </a:xfrm>
        </p:grpSpPr>
        <p:sp>
          <p:nvSpPr>
            <p:cNvPr id="25" name="Rectangle 24">
              <a:extLst>
                <a:ext uri="{FF2B5EF4-FFF2-40B4-BE49-F238E27FC236}">
                  <a16:creationId xmlns:a16="http://schemas.microsoft.com/office/drawing/2014/main" id="{B45656AB-163D-9E47-90FC-7DCE88A5DF6C}"/>
                </a:ext>
              </a:extLst>
            </p:cNvPr>
            <p:cNvSpPr/>
            <p:nvPr/>
          </p:nvSpPr>
          <p:spPr>
            <a:xfrm>
              <a:off x="468035" y="6508965"/>
              <a:ext cx="837089" cy="276999"/>
            </a:xfrm>
            <a:prstGeom prst="rect">
              <a:avLst/>
            </a:prstGeom>
          </p:spPr>
          <p:txBody>
            <a:bodyPr wrap="none">
              <a:spAutoFit/>
            </a:bodyPr>
            <a:lstStyle/>
            <a:p>
              <a:r>
                <a:rPr lang="en-US" sz="1200" b="1">
                  <a:latin typeface="Arial"/>
                  <a:cs typeface="Arial"/>
                </a:rPr>
                <a:t>@IITSEC</a:t>
              </a:r>
            </a:p>
          </p:txBody>
        </p:sp>
        <p:pic>
          <p:nvPicPr>
            <p:cNvPr id="32" name="Picture 31">
              <a:extLst>
                <a:ext uri="{FF2B5EF4-FFF2-40B4-BE49-F238E27FC236}">
                  <a16:creationId xmlns:a16="http://schemas.microsoft.com/office/drawing/2014/main" id="{8F023303-3A42-235F-5E0B-67E6742CAC18}"/>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pic>
        <p:nvPicPr>
          <p:cNvPr id="35" name="Picture 2" descr="Varjo XR-4 Secure Edition | Professional mixed reality headset">
            <a:extLst>
              <a:ext uri="{FF2B5EF4-FFF2-40B4-BE49-F238E27FC236}">
                <a16:creationId xmlns:a16="http://schemas.microsoft.com/office/drawing/2014/main" id="{A7F7C94F-7A3A-7C71-C337-8E3BC0C35FCA}"/>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982398" y="4006700"/>
            <a:ext cx="2154281" cy="2316201"/>
          </a:xfrm>
          <a:prstGeom prst="rect">
            <a:avLst/>
          </a:prstGeom>
          <a:noFill/>
          <a:extLst>
            <a:ext uri="{909E8E84-426E-40DD-AFC4-6F175D3DCCD1}">
              <a14:hiddenFill xmlns:a14="http://schemas.microsoft.com/office/drawing/2010/main">
                <a:solidFill>
                  <a:srgbClr val="FFFFFF"/>
                </a:solidFill>
              </a14:hiddenFill>
            </a:ext>
          </a:extLst>
        </p:spPr>
      </p:pic>
      <p:sp>
        <p:nvSpPr>
          <p:cNvPr id="36" name="Content Placeholder 1">
            <a:extLst>
              <a:ext uri="{FF2B5EF4-FFF2-40B4-BE49-F238E27FC236}">
                <a16:creationId xmlns:a16="http://schemas.microsoft.com/office/drawing/2014/main" id="{BD2D2DBC-25EC-87C1-B446-469293003923}"/>
              </a:ext>
            </a:extLst>
          </p:cNvPr>
          <p:cNvSpPr txBox="1">
            <a:spLocks/>
          </p:cNvSpPr>
          <p:nvPr/>
        </p:nvSpPr>
        <p:spPr>
          <a:xfrm>
            <a:off x="4439711" y="3450438"/>
            <a:ext cx="1333292" cy="591864"/>
          </a:xfrm>
          <a:prstGeom prst="rect">
            <a:avLst/>
          </a:prstGeom>
        </p:spPr>
        <p:txBody>
          <a:bodyPr vert="horz" lIns="0" tIns="45720" rIns="45720" bIns="45720" rtlCol="0" anchor="t">
            <a:noAutofit/>
          </a:bodyPr>
          <a:lstStyle>
            <a:lvl1pPr marL="228600" indent="-228600" algn="l" defTabSz="914400" rtl="0" eaLnBrk="1" latinLnBrk="0" hangingPunct="1">
              <a:spcBef>
                <a:spcPts val="600"/>
              </a:spcBef>
              <a:buClr>
                <a:schemeClr val="accent1"/>
              </a:buClr>
              <a:buFont typeface="Wingdings" pitchFamily="2" charset="2"/>
              <a:buChar char=""/>
              <a:defRPr lang="en-US" sz="2000" kern="1200">
                <a:solidFill>
                  <a:schemeClr val="tx1"/>
                </a:solidFill>
                <a:latin typeface="+mn-lt"/>
                <a:ea typeface="+mn-ea"/>
                <a:cs typeface="+mn-cs"/>
              </a:defRPr>
            </a:lvl1pPr>
            <a:lvl2pPr marL="457200" indent="-228600" algn="l" defTabSz="914400" rtl="0" eaLnBrk="1" latinLnBrk="0" hangingPunct="1">
              <a:spcBef>
                <a:spcPts val="300"/>
              </a:spcBef>
              <a:buClr>
                <a:schemeClr val="accent1"/>
              </a:buClr>
              <a:buFont typeface="Wingdings" pitchFamily="2" charset="2"/>
              <a:buChar char=""/>
              <a:defRPr lang="en-US" sz="1800" kern="1200" smtClean="0">
                <a:solidFill>
                  <a:schemeClr val="tx1"/>
                </a:solidFill>
                <a:latin typeface="+mn-lt"/>
                <a:ea typeface="+mn-ea"/>
                <a:cs typeface="+mn-cs"/>
              </a:defRPr>
            </a:lvl2pPr>
            <a:lvl3pPr marL="685800" indent="-228600" algn="l" defTabSz="914400" rtl="0" eaLnBrk="1" latinLnBrk="0" hangingPunct="1">
              <a:spcBef>
                <a:spcPts val="200"/>
              </a:spcBef>
              <a:buClr>
                <a:schemeClr val="accent1"/>
              </a:buClr>
              <a:buFont typeface="Wingdings" pitchFamily="2" charset="2"/>
              <a:buChar char=""/>
              <a:defRPr lang="en-US" sz="1600" kern="1200" smtClean="0">
                <a:solidFill>
                  <a:schemeClr val="tx1"/>
                </a:solidFill>
                <a:latin typeface="+mn-lt"/>
                <a:ea typeface="+mn-ea"/>
                <a:cs typeface="+mn-cs"/>
              </a:defRPr>
            </a:lvl3pPr>
            <a:lvl4pPr marL="914400" indent="-228600" algn="l" defTabSz="914400" rtl="0" eaLnBrk="1" latinLnBrk="0" hangingPunct="1">
              <a:spcBef>
                <a:spcPts val="100"/>
              </a:spcBef>
              <a:buClr>
                <a:schemeClr val="accent1"/>
              </a:buClr>
              <a:buFont typeface="Wingdings" pitchFamily="2" charset="2"/>
              <a:buChar char=""/>
              <a:defRPr lang="en-US" sz="1400" kern="1200" smtClean="0">
                <a:solidFill>
                  <a:schemeClr val="tx1"/>
                </a:solidFill>
                <a:latin typeface="+mn-lt"/>
                <a:ea typeface="+mn-ea"/>
                <a:cs typeface="+mn-cs"/>
              </a:defRPr>
            </a:lvl4pPr>
            <a:lvl5pPr marL="1143000" indent="-228600" algn="l" defTabSz="914400" rtl="0" eaLnBrk="1" latinLnBrk="0" hangingPunct="1">
              <a:spcBef>
                <a:spcPts val="0"/>
              </a:spcBef>
              <a:buClr>
                <a:schemeClr val="accent1"/>
              </a:buClr>
              <a:buFont typeface="Wingdings" pitchFamily="2" charset="2"/>
              <a:buChar char=""/>
              <a:defRPr lang="en-US" sz="1200" kern="1200" dirty="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fontAlgn="auto">
              <a:spcAft>
                <a:spcPts val="600"/>
              </a:spcAft>
              <a:buNone/>
            </a:pPr>
            <a:r>
              <a:rPr lang="en-US" altLang="en-US" sz="1600" b="1" i="1">
                <a:latin typeface="Verdana"/>
                <a:ea typeface="Verdana"/>
              </a:rPr>
              <a:t>Varjo XR-4 Secure</a:t>
            </a:r>
            <a:endParaRPr lang="en-US" sz="2400" b="1" i="1">
              <a:latin typeface="Verdana"/>
              <a:ea typeface="Verdana"/>
            </a:endParaRPr>
          </a:p>
        </p:txBody>
      </p:sp>
      <p:pic>
        <p:nvPicPr>
          <p:cNvPr id="1030" name="Picture 6">
            <a:extLst>
              <a:ext uri="{FF2B5EF4-FFF2-40B4-BE49-F238E27FC236}">
                <a16:creationId xmlns:a16="http://schemas.microsoft.com/office/drawing/2014/main" id="{D614A2D7-F690-162F-DC00-51D884BA499E}"/>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a:stretch/>
        </p:blipFill>
        <p:spPr bwMode="auto">
          <a:xfrm>
            <a:off x="6426103" y="4188548"/>
            <a:ext cx="1848163" cy="1143987"/>
          </a:xfrm>
          <a:prstGeom prst="rect">
            <a:avLst/>
          </a:prstGeom>
          <a:noFill/>
          <a:extLst>
            <a:ext uri="{909E8E84-426E-40DD-AFC4-6F175D3DCCD1}">
              <a14:hiddenFill xmlns:a14="http://schemas.microsoft.com/office/drawing/2010/main">
                <a:solidFill>
                  <a:srgbClr val="FFFFFF"/>
                </a:solidFill>
              </a14:hiddenFill>
            </a:ext>
          </a:extLst>
        </p:spPr>
      </p:pic>
      <p:sp>
        <p:nvSpPr>
          <p:cNvPr id="37" name="Content Placeholder 1">
            <a:extLst>
              <a:ext uri="{FF2B5EF4-FFF2-40B4-BE49-F238E27FC236}">
                <a16:creationId xmlns:a16="http://schemas.microsoft.com/office/drawing/2014/main" id="{48CEFCF1-7B12-B6F5-EECF-4D3349AA50FA}"/>
              </a:ext>
            </a:extLst>
          </p:cNvPr>
          <p:cNvSpPr txBox="1">
            <a:spLocks/>
          </p:cNvSpPr>
          <p:nvPr/>
        </p:nvSpPr>
        <p:spPr>
          <a:xfrm>
            <a:off x="6523586" y="3490436"/>
            <a:ext cx="1676986" cy="591864"/>
          </a:xfrm>
          <a:prstGeom prst="rect">
            <a:avLst/>
          </a:prstGeom>
        </p:spPr>
        <p:txBody>
          <a:bodyPr vert="horz" lIns="0" tIns="45720" rIns="45720" bIns="45720" rtlCol="0" anchor="t">
            <a:noAutofit/>
          </a:bodyPr>
          <a:lstStyle>
            <a:lvl1pPr marL="228600" indent="-228600" algn="l" defTabSz="914400" rtl="0" eaLnBrk="1" latinLnBrk="0" hangingPunct="1">
              <a:spcBef>
                <a:spcPts val="600"/>
              </a:spcBef>
              <a:buClr>
                <a:schemeClr val="accent1"/>
              </a:buClr>
              <a:buFont typeface="Wingdings" pitchFamily="2" charset="2"/>
              <a:buChar char=""/>
              <a:defRPr lang="en-US" sz="2000" kern="1200">
                <a:solidFill>
                  <a:schemeClr val="tx1"/>
                </a:solidFill>
                <a:latin typeface="+mn-lt"/>
                <a:ea typeface="+mn-ea"/>
                <a:cs typeface="+mn-cs"/>
              </a:defRPr>
            </a:lvl1pPr>
            <a:lvl2pPr marL="457200" indent="-228600" algn="l" defTabSz="914400" rtl="0" eaLnBrk="1" latinLnBrk="0" hangingPunct="1">
              <a:spcBef>
                <a:spcPts val="300"/>
              </a:spcBef>
              <a:buClr>
                <a:schemeClr val="accent1"/>
              </a:buClr>
              <a:buFont typeface="Wingdings" pitchFamily="2" charset="2"/>
              <a:buChar char=""/>
              <a:defRPr lang="en-US" sz="1800" kern="1200" smtClean="0">
                <a:solidFill>
                  <a:schemeClr val="tx1"/>
                </a:solidFill>
                <a:latin typeface="+mn-lt"/>
                <a:ea typeface="+mn-ea"/>
                <a:cs typeface="+mn-cs"/>
              </a:defRPr>
            </a:lvl2pPr>
            <a:lvl3pPr marL="685800" indent="-228600" algn="l" defTabSz="914400" rtl="0" eaLnBrk="1" latinLnBrk="0" hangingPunct="1">
              <a:spcBef>
                <a:spcPts val="200"/>
              </a:spcBef>
              <a:buClr>
                <a:schemeClr val="accent1"/>
              </a:buClr>
              <a:buFont typeface="Wingdings" pitchFamily="2" charset="2"/>
              <a:buChar char=""/>
              <a:defRPr lang="en-US" sz="1600" kern="1200" smtClean="0">
                <a:solidFill>
                  <a:schemeClr val="tx1"/>
                </a:solidFill>
                <a:latin typeface="+mn-lt"/>
                <a:ea typeface="+mn-ea"/>
                <a:cs typeface="+mn-cs"/>
              </a:defRPr>
            </a:lvl3pPr>
            <a:lvl4pPr marL="914400" indent="-228600" algn="l" defTabSz="914400" rtl="0" eaLnBrk="1" latinLnBrk="0" hangingPunct="1">
              <a:spcBef>
                <a:spcPts val="100"/>
              </a:spcBef>
              <a:buClr>
                <a:schemeClr val="accent1"/>
              </a:buClr>
              <a:buFont typeface="Wingdings" pitchFamily="2" charset="2"/>
              <a:buChar char=""/>
              <a:defRPr lang="en-US" sz="1400" kern="1200" smtClean="0">
                <a:solidFill>
                  <a:schemeClr val="tx1"/>
                </a:solidFill>
                <a:latin typeface="+mn-lt"/>
                <a:ea typeface="+mn-ea"/>
                <a:cs typeface="+mn-cs"/>
              </a:defRPr>
            </a:lvl4pPr>
            <a:lvl5pPr marL="1143000" indent="-228600" algn="l" defTabSz="914400" rtl="0" eaLnBrk="1" latinLnBrk="0" hangingPunct="1">
              <a:spcBef>
                <a:spcPts val="0"/>
              </a:spcBef>
              <a:buClr>
                <a:schemeClr val="accent1"/>
              </a:buClr>
              <a:buFont typeface="Wingdings" pitchFamily="2" charset="2"/>
              <a:buChar char=""/>
              <a:defRPr lang="en-US" sz="1200" kern="1200" dirty="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fontAlgn="auto">
              <a:spcAft>
                <a:spcPts val="600"/>
              </a:spcAft>
              <a:buNone/>
            </a:pPr>
            <a:r>
              <a:rPr lang="en-US" altLang="en-US" sz="1600" b="1" i="1">
                <a:latin typeface="Verdana"/>
                <a:ea typeface="Verdana"/>
              </a:rPr>
              <a:t>HTC VIVE Focus Vision</a:t>
            </a:r>
            <a:endParaRPr lang="en-US" sz="2400" b="1" i="1">
              <a:latin typeface="Verdana"/>
              <a:ea typeface="Verdana"/>
            </a:endParaRPr>
          </a:p>
        </p:txBody>
      </p:sp>
      <p:pic>
        <p:nvPicPr>
          <p:cNvPr id="7" name="Picture 6">
            <a:extLst>
              <a:ext uri="{FF2B5EF4-FFF2-40B4-BE49-F238E27FC236}">
                <a16:creationId xmlns:a16="http://schemas.microsoft.com/office/drawing/2014/main" id="{DBDA0281-91D7-9668-2AC7-447FA2EFCACB}"/>
              </a:ext>
            </a:extLst>
          </p:cNvPr>
          <p:cNvPicPr>
            <a:picLocks noChangeAspect="1"/>
          </p:cNvPicPr>
          <p:nvPr/>
        </p:nvPicPr>
        <p:blipFill>
          <a:blip r:embed="rId14"/>
          <a:stretch>
            <a:fillRect/>
          </a:stretch>
        </p:blipFill>
        <p:spPr>
          <a:xfrm>
            <a:off x="6582531" y="5426392"/>
            <a:ext cx="1540822" cy="798754"/>
          </a:xfrm>
          <a:prstGeom prst="rect">
            <a:avLst/>
          </a:prstGeom>
        </p:spPr>
      </p:pic>
    </p:spTree>
    <p:extLst>
      <p:ext uri="{BB962C8B-B14F-4D97-AF65-F5344CB8AC3E}">
        <p14:creationId xmlns:p14="http://schemas.microsoft.com/office/powerpoint/2010/main" val="11973168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03BE40D-454B-844A-3AA2-7D8A50C66436}"/>
              </a:ext>
            </a:extLst>
          </p:cNvPr>
          <p:cNvSpPr/>
          <p:nvPr/>
        </p:nvSpPr>
        <p:spPr>
          <a:xfrm>
            <a:off x="3175" y="795131"/>
            <a:ext cx="3857623" cy="6062870"/>
          </a:xfrm>
          <a:prstGeom prst="rect">
            <a:avLst/>
          </a:prstGeom>
          <a:solidFill>
            <a:srgbClr val="2A91FA"/>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a:p>
        </p:txBody>
      </p:sp>
      <p:sp>
        <p:nvSpPr>
          <p:cNvPr id="2" name="Title 1">
            <a:extLst>
              <a:ext uri="{FF2B5EF4-FFF2-40B4-BE49-F238E27FC236}">
                <a16:creationId xmlns:a16="http://schemas.microsoft.com/office/drawing/2014/main" id="{32364277-FEC7-4875-86E0-70DF4A608CAC}"/>
              </a:ext>
            </a:extLst>
          </p:cNvPr>
          <p:cNvSpPr>
            <a:spLocks noGrp="1"/>
          </p:cNvSpPr>
          <p:nvPr>
            <p:ph type="title"/>
          </p:nvPr>
        </p:nvSpPr>
        <p:spPr>
          <a:xfrm>
            <a:off x="419100" y="0"/>
            <a:ext cx="10388600" cy="795130"/>
          </a:xfrm>
        </p:spPr>
        <p:txBody>
          <a:bodyPr>
            <a:noAutofit/>
          </a:bodyPr>
          <a:lstStyle/>
          <a:p>
            <a:pPr>
              <a:lnSpc>
                <a:spcPct val="80000"/>
              </a:lnSpc>
              <a:tabLst>
                <a:tab pos="5884863" algn="l"/>
              </a:tabLst>
            </a:pPr>
            <a:r>
              <a:rPr lang="en-US" sz="2600"/>
              <a:t>Immersive Experiences for Space Training and Education</a:t>
            </a:r>
          </a:p>
        </p:txBody>
      </p:sp>
      <p:sp>
        <p:nvSpPr>
          <p:cNvPr id="8" name="Content Placeholder 1">
            <a:extLst>
              <a:ext uri="{FF2B5EF4-FFF2-40B4-BE49-F238E27FC236}">
                <a16:creationId xmlns:a16="http://schemas.microsoft.com/office/drawing/2014/main" id="{8CAA6B81-B419-4274-B3C0-75990E52D1C0}"/>
              </a:ext>
            </a:extLst>
          </p:cNvPr>
          <p:cNvSpPr txBox="1">
            <a:spLocks/>
          </p:cNvSpPr>
          <p:nvPr/>
        </p:nvSpPr>
        <p:spPr>
          <a:xfrm>
            <a:off x="183669" y="2832157"/>
            <a:ext cx="3337453" cy="1562100"/>
          </a:xfrm>
          <a:prstGeom prst="rect">
            <a:avLst/>
          </a:prstGeom>
          <a:noFill/>
        </p:spPr>
        <p:txBody>
          <a:bodyPr vert="horz" lIns="34290" tIns="34290" rIns="34290" bIns="34290" rtlCol="0" anchor="t">
            <a:noAutofit/>
          </a:bodyPr>
          <a:lstStyle>
            <a:lvl1pPr marL="342900" indent="-342900" algn="l" defTabSz="914400" rtl="0" eaLnBrk="1" latinLnBrk="0" hangingPunct="1">
              <a:spcBef>
                <a:spcPct val="20000"/>
              </a:spcBef>
              <a:buClr>
                <a:schemeClr val="accent1"/>
              </a:buClr>
              <a:buFont typeface="Wingdings" pitchFamily="2" charset="2"/>
              <a:buChar char=""/>
              <a:defRPr lang="en-US" sz="2000" kern="1200" dirty="0" smtClean="0">
                <a:solidFill>
                  <a:schemeClr val="tx1"/>
                </a:solidFill>
                <a:latin typeface="+mn-lt"/>
                <a:ea typeface="+mn-ea"/>
                <a:cs typeface="+mn-cs"/>
              </a:defRPr>
            </a:lvl1pPr>
            <a:lvl2pPr marL="457200" indent="-228600" algn="l" defTabSz="914400" rtl="0" eaLnBrk="1" latinLnBrk="0" hangingPunct="1">
              <a:spcBef>
                <a:spcPts val="300"/>
              </a:spcBef>
              <a:buClr>
                <a:schemeClr val="accent1"/>
              </a:buClr>
              <a:buFont typeface="Wingdings" pitchFamily="2" charset="2"/>
              <a:buChar char=""/>
              <a:defRPr lang="en-US" sz="1800" kern="1200" smtClean="0">
                <a:solidFill>
                  <a:schemeClr val="tx1"/>
                </a:solidFill>
                <a:latin typeface="+mn-lt"/>
                <a:ea typeface="+mn-ea"/>
                <a:cs typeface="+mn-cs"/>
              </a:defRPr>
            </a:lvl2pPr>
            <a:lvl3pPr marL="685800" indent="-228600" algn="l" defTabSz="914400" rtl="0" eaLnBrk="1" latinLnBrk="0" hangingPunct="1">
              <a:spcBef>
                <a:spcPts val="200"/>
              </a:spcBef>
              <a:buClr>
                <a:schemeClr val="accent1"/>
              </a:buClr>
              <a:buFont typeface="Wingdings" pitchFamily="2" charset="2"/>
              <a:buChar char=""/>
              <a:defRPr lang="en-US" sz="1600" kern="1200" smtClean="0">
                <a:solidFill>
                  <a:schemeClr val="tx1"/>
                </a:solidFill>
                <a:latin typeface="+mn-lt"/>
                <a:ea typeface="+mn-ea"/>
                <a:cs typeface="+mn-cs"/>
              </a:defRPr>
            </a:lvl3pPr>
            <a:lvl4pPr marL="914400" indent="-228600" algn="l" defTabSz="914400" rtl="0" eaLnBrk="1" latinLnBrk="0" hangingPunct="1">
              <a:spcBef>
                <a:spcPts val="100"/>
              </a:spcBef>
              <a:buClr>
                <a:schemeClr val="accent1"/>
              </a:buClr>
              <a:buFont typeface="Wingdings" pitchFamily="2" charset="2"/>
              <a:buChar char=""/>
              <a:defRPr lang="en-US" sz="1400" kern="1200" smtClean="0">
                <a:solidFill>
                  <a:schemeClr val="tx1"/>
                </a:solidFill>
                <a:latin typeface="+mn-lt"/>
                <a:ea typeface="+mn-ea"/>
                <a:cs typeface="+mn-cs"/>
              </a:defRPr>
            </a:lvl4pPr>
            <a:lvl5pPr marL="1143000" indent="-228600" algn="l" defTabSz="914400" rtl="0" eaLnBrk="1" latinLnBrk="0" hangingPunct="1">
              <a:spcBef>
                <a:spcPts val="0"/>
              </a:spcBef>
              <a:buClr>
                <a:schemeClr val="accent1"/>
              </a:buClr>
              <a:buFont typeface="Wingdings" pitchFamily="2" charset="2"/>
              <a:buChar char=""/>
              <a:defRPr lang="en-US" sz="1200" kern="1200" dirty="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83344" indent="0" algn="ctr" fontAlgn="auto">
              <a:lnSpc>
                <a:spcPts val="2800"/>
              </a:lnSpc>
              <a:spcBef>
                <a:spcPts val="0"/>
              </a:spcBef>
              <a:spcAft>
                <a:spcPts val="0"/>
              </a:spcAft>
              <a:buNone/>
            </a:pPr>
            <a:r>
              <a:rPr lang="en-US" sz="2800" b="1">
                <a:solidFill>
                  <a:schemeClr val="bg1"/>
                </a:solidFill>
                <a:latin typeface="Arial" panose="020B0604020202020204" pitchFamily="34" charset="0"/>
                <a:cs typeface="Arial" panose="020B0604020202020204" pitchFamily="34" charset="0"/>
              </a:rPr>
              <a:t>Immersion enhances intuition for space education</a:t>
            </a:r>
          </a:p>
        </p:txBody>
      </p:sp>
      <p:sp>
        <p:nvSpPr>
          <p:cNvPr id="10" name="Content Placeholder 5">
            <a:extLst>
              <a:ext uri="{FF2B5EF4-FFF2-40B4-BE49-F238E27FC236}">
                <a16:creationId xmlns:a16="http://schemas.microsoft.com/office/drawing/2014/main" id="{C3EC4115-AC26-4D38-B746-A56BC309BACD}"/>
              </a:ext>
            </a:extLst>
          </p:cNvPr>
          <p:cNvSpPr txBox="1">
            <a:spLocks/>
          </p:cNvSpPr>
          <p:nvPr/>
        </p:nvSpPr>
        <p:spPr>
          <a:xfrm>
            <a:off x="4051228" y="953829"/>
            <a:ext cx="4434979" cy="5345725"/>
          </a:xfrm>
          <a:prstGeom prst="rect">
            <a:avLst/>
          </a:prstGeom>
        </p:spPr>
        <p:txBody>
          <a:bodyPr lIns="0" tIns="0" rIns="34290" bIns="34290" anchor="t"/>
          <a:lstStyle>
            <a:lvl1pPr marL="182880" indent="-182880" algn="l" defTabSz="9144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9144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9144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9144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9144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US" sz="2000" b="1">
                <a:latin typeface="Arial" panose="020B0604020202020204" pitchFamily="34" charset="0"/>
                <a:cs typeface="Arial" panose="020B0604020202020204" pitchFamily="34" charset="0"/>
              </a:rPr>
              <a:t>Immersive hands-on space </a:t>
            </a:r>
            <a:br>
              <a:rPr lang="en-US" sz="2000" b="1">
                <a:latin typeface="Arial" panose="020B0604020202020204" pitchFamily="34" charset="0"/>
                <a:cs typeface="Arial" panose="020B0604020202020204" pitchFamily="34" charset="0"/>
              </a:rPr>
            </a:br>
            <a:r>
              <a:rPr lang="en-US" sz="2000" b="1">
                <a:latin typeface="Arial" panose="020B0604020202020204" pitchFamily="34" charset="0"/>
                <a:cs typeface="Arial" panose="020B0604020202020204" pitchFamily="34" charset="0"/>
              </a:rPr>
              <a:t>domain awareness experience </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Free-form and structured exploration</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Visualize scope of space domain and multinational presence in orbit</a:t>
            </a:r>
          </a:p>
          <a:p>
            <a:pPr marL="0" indent="0" fontAlgn="auto">
              <a:spcAft>
                <a:spcPts val="0"/>
              </a:spcAft>
              <a:buNone/>
            </a:pPr>
            <a:r>
              <a:rPr lang="en-US" sz="2000" b="1">
                <a:latin typeface="Arial" panose="020B0604020202020204" pitchFamily="34" charset="0"/>
                <a:cs typeface="Arial" panose="020B0604020202020204" pitchFamily="34" charset="0"/>
              </a:rPr>
              <a:t>Mission and strategy understanding</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Understand orbits and missions </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Search for specific satellite types</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Find specific RSOs and view orbits</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Manipulate mission-specific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watchlists and scenarios</a:t>
            </a:r>
            <a:endParaRPr lang="en-US" sz="2000" b="1">
              <a:latin typeface="Arial" panose="020B0604020202020204" pitchFamily="34" charset="0"/>
              <a:cs typeface="Arial" panose="020B0604020202020204" pitchFamily="34" charset="0"/>
            </a:endParaRPr>
          </a:p>
          <a:p>
            <a:pPr marL="0" indent="0" fontAlgn="auto">
              <a:spcAft>
                <a:spcPts val="0"/>
              </a:spcAft>
              <a:buNone/>
            </a:pPr>
            <a:r>
              <a:rPr lang="en-US" sz="2000" b="1">
                <a:latin typeface="Arial" panose="020B0604020202020204" pitchFamily="34" charset="0"/>
                <a:cs typeface="Arial" panose="020B0604020202020204" pitchFamily="34" charset="0"/>
              </a:rPr>
              <a:t>Threat and hazard understanding</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View examples of congested, contested, competitive, and degraded environments</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Perform what-if scenarios for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candidate maneuvers</a:t>
            </a:r>
          </a:p>
        </p:txBody>
      </p:sp>
      <p:sp>
        <p:nvSpPr>
          <p:cNvPr id="11" name="Content Placeholder 5">
            <a:extLst>
              <a:ext uri="{FF2B5EF4-FFF2-40B4-BE49-F238E27FC236}">
                <a16:creationId xmlns:a16="http://schemas.microsoft.com/office/drawing/2014/main" id="{9E25068E-53CC-41D4-9342-189C3B6A16C0}"/>
              </a:ext>
            </a:extLst>
          </p:cNvPr>
          <p:cNvSpPr txBox="1">
            <a:spLocks/>
          </p:cNvSpPr>
          <p:nvPr/>
        </p:nvSpPr>
        <p:spPr>
          <a:xfrm>
            <a:off x="8677134" y="953829"/>
            <a:ext cx="3511690" cy="5046921"/>
          </a:xfrm>
          <a:prstGeom prst="rect">
            <a:avLst/>
          </a:prstGeom>
        </p:spPr>
        <p:txBody>
          <a:bodyPr lIns="0" tIns="0" rIns="34290" bIns="34290" anchor="t"/>
          <a:lstStyle>
            <a:lvl1pPr marL="182880" indent="-182880" algn="l" defTabSz="9144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9144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9144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9144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9144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US" sz="2000" b="1">
                <a:latin typeface="Arial" panose="020B0604020202020204" pitchFamily="34" charset="0"/>
                <a:cs typeface="Arial" panose="020B0604020202020204" pitchFamily="34" charset="0"/>
              </a:rPr>
              <a:t>Expand knowledge sharing</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Learn the space domain</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deeply to help teach</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Collaborative exploration</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Peer-to-peer teaching</a:t>
            </a:r>
            <a:endParaRPr lang="en-US" sz="2000" b="1">
              <a:latin typeface="Arial" panose="020B0604020202020204" pitchFamily="34" charset="0"/>
              <a:cs typeface="Arial" panose="020B0604020202020204" pitchFamily="34" charset="0"/>
            </a:endParaRPr>
          </a:p>
          <a:p>
            <a:pPr marL="228600" indent="-228600" fontAlgn="auto">
              <a:spcAft>
                <a:spcPts val="0"/>
              </a:spcAft>
              <a:buNone/>
            </a:pPr>
            <a:r>
              <a:rPr lang="en-US" sz="2000" b="1">
                <a:latin typeface="Arial" panose="020B0604020202020204" pitchFamily="34" charset="0"/>
                <a:cs typeface="Arial" panose="020B0604020202020204" pitchFamily="34" charset="0"/>
              </a:rPr>
              <a:t>Hands-on orbital design </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Experience orbit types</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Explore ground sites</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Experiment with orbital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element specifications</a:t>
            </a:r>
            <a:endParaRPr lang="en-US" sz="2000" b="1">
              <a:latin typeface="Arial" panose="020B0604020202020204" pitchFamily="34" charset="0"/>
              <a:cs typeface="Arial" panose="020B0604020202020204" pitchFamily="34" charset="0"/>
            </a:endParaRPr>
          </a:p>
          <a:p>
            <a:pPr marL="228600" indent="-228600" fontAlgn="auto">
              <a:spcAft>
                <a:spcPts val="0"/>
              </a:spcAft>
              <a:buNone/>
            </a:pPr>
            <a:r>
              <a:rPr lang="en-US" sz="2000" b="1">
                <a:latin typeface="Arial" panose="020B0604020202020204" pitchFamily="34" charset="0"/>
                <a:cs typeface="Arial" panose="020B0604020202020204" pitchFamily="34" charset="0"/>
              </a:rPr>
              <a:t>Visualize spacecraft models</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Annotate components</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Identify and review payloads </a:t>
            </a:r>
          </a:p>
          <a:p>
            <a:pPr marL="228600" lvl="1" indent="-228600" defTabSz="685800" fontAlgn="auto">
              <a:lnSpc>
                <a:spcPts val="2200"/>
              </a:lnSpc>
              <a:spcBef>
                <a:spcPts val="400"/>
              </a:spcBef>
              <a:spcAft>
                <a:spcPts val="0"/>
              </a:spcAft>
              <a:buClr>
                <a:schemeClr val="tx1"/>
              </a:buClr>
              <a:buSzPct val="75000"/>
              <a:buFont typeface="Wingdings" panose="05000000000000000000" pitchFamily="2" charset="2"/>
              <a:buChar char="Ø"/>
            </a:pPr>
            <a:r>
              <a:rPr lang="en-US" sz="2000">
                <a:latin typeface="Arial" panose="020B0604020202020204" pitchFamily="34" charset="0"/>
                <a:cs typeface="Arial" panose="020B0604020202020204" pitchFamily="34" charset="0"/>
              </a:rPr>
              <a:t>Walk around resizable 3D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satellite models</a:t>
            </a:r>
          </a:p>
        </p:txBody>
      </p:sp>
      <p:cxnSp>
        <p:nvCxnSpPr>
          <p:cNvPr id="5" name="Straight Connector 4">
            <a:extLst>
              <a:ext uri="{FF2B5EF4-FFF2-40B4-BE49-F238E27FC236}">
                <a16:creationId xmlns:a16="http://schemas.microsoft.com/office/drawing/2014/main" id="{4CE03604-0A07-2737-D8D0-0B60EA55DF40}"/>
              </a:ext>
            </a:extLst>
          </p:cNvPr>
          <p:cNvCxnSpPr>
            <a:cxnSpLocks/>
          </p:cNvCxnSpPr>
          <p:nvPr/>
        </p:nvCxnSpPr>
        <p:spPr>
          <a:xfrm>
            <a:off x="8486209" y="989412"/>
            <a:ext cx="0" cy="5351358"/>
          </a:xfrm>
          <a:prstGeom prst="line">
            <a:avLst/>
          </a:prstGeom>
          <a:ln w="34925">
            <a:solidFill>
              <a:srgbClr val="2A91FA"/>
            </a:solidFill>
          </a:ln>
        </p:spPr>
        <p:style>
          <a:lnRef idx="1">
            <a:schemeClr val="accent1"/>
          </a:lnRef>
          <a:fillRef idx="0">
            <a:schemeClr val="accent1"/>
          </a:fillRef>
          <a:effectRef idx="0">
            <a:schemeClr val="accent1"/>
          </a:effectRef>
          <a:fontRef idx="minor">
            <a:schemeClr val="tx1"/>
          </a:fontRef>
        </p:style>
      </p:cxnSp>
      <p:pic>
        <p:nvPicPr>
          <p:cNvPr id="12" name="Picture 2">
            <a:extLst>
              <a:ext uri="{FF2B5EF4-FFF2-40B4-BE49-F238E27FC236}">
                <a16:creationId xmlns:a16="http://schemas.microsoft.com/office/drawing/2014/main" id="{9767A96D-4DE5-B4A2-50ED-F497131C0FC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5583" y="4527780"/>
            <a:ext cx="3439317" cy="181251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B1C94BC2-A6E6-0C78-B909-0ACFA2439824}"/>
              </a:ext>
            </a:extLst>
          </p:cNvPr>
          <p:cNvPicPr>
            <a:picLocks noChangeAspect="1"/>
          </p:cNvPicPr>
          <p:nvPr/>
        </p:nvPicPr>
        <p:blipFill>
          <a:blip r:embed="rId4"/>
          <a:stretch>
            <a:fillRect/>
          </a:stretch>
        </p:blipFill>
        <p:spPr>
          <a:xfrm>
            <a:off x="183669" y="1166022"/>
            <a:ext cx="3472845" cy="143073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4" name="Group 3">
            <a:extLst>
              <a:ext uri="{FF2B5EF4-FFF2-40B4-BE49-F238E27FC236}">
                <a16:creationId xmlns:a16="http://schemas.microsoft.com/office/drawing/2014/main" id="{DF68BFEB-61E9-434A-421F-8FF0652BAF6D}"/>
              </a:ext>
            </a:extLst>
          </p:cNvPr>
          <p:cNvGrpSpPr/>
          <p:nvPr/>
        </p:nvGrpSpPr>
        <p:grpSpPr>
          <a:xfrm>
            <a:off x="1305124" y="6512595"/>
            <a:ext cx="1338900" cy="276999"/>
            <a:chOff x="2207996" y="6472185"/>
            <a:chExt cx="1338900" cy="276999"/>
          </a:xfrm>
        </p:grpSpPr>
        <p:pic>
          <p:nvPicPr>
            <p:cNvPr id="7" name="Picture 6" descr="YouTube_icon_block.png">
              <a:extLst>
                <a:ext uri="{FF2B5EF4-FFF2-40B4-BE49-F238E27FC236}">
                  <a16:creationId xmlns:a16="http://schemas.microsoft.com/office/drawing/2014/main" id="{7AADDF72-128E-0EA9-38EB-A2CB52D6F21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13" name="Rectangle 12">
              <a:extLst>
                <a:ext uri="{FF2B5EF4-FFF2-40B4-BE49-F238E27FC236}">
                  <a16:creationId xmlns:a16="http://schemas.microsoft.com/office/drawing/2014/main" id="{0CF89BDE-DE41-7D3A-E97A-92AC9FD229DD}"/>
                </a:ext>
              </a:extLst>
            </p:cNvPr>
            <p:cNvSpPr/>
            <p:nvPr/>
          </p:nvSpPr>
          <p:spPr>
            <a:xfrm>
              <a:off x="2513023" y="6472185"/>
              <a:ext cx="1033873" cy="276999"/>
            </a:xfrm>
            <a:prstGeom prst="rect">
              <a:avLst/>
            </a:prstGeom>
          </p:spPr>
          <p:txBody>
            <a:bodyPr wrap="none">
              <a:spAutoFit/>
            </a:bodyPr>
            <a:lstStyle/>
            <a:p>
              <a:r>
                <a:rPr lang="en-US" sz="1200" b="1">
                  <a:latin typeface="Arial"/>
                  <a:cs typeface="Arial"/>
                </a:rPr>
                <a:t>NTSAToday</a:t>
              </a:r>
            </a:p>
          </p:txBody>
        </p:sp>
      </p:grpSp>
      <p:grpSp>
        <p:nvGrpSpPr>
          <p:cNvPr id="14" name="Group 13">
            <a:extLst>
              <a:ext uri="{FF2B5EF4-FFF2-40B4-BE49-F238E27FC236}">
                <a16:creationId xmlns:a16="http://schemas.microsoft.com/office/drawing/2014/main" id="{9877EE39-AD3A-964F-842B-68C68247BAB6}"/>
              </a:ext>
            </a:extLst>
          </p:cNvPr>
          <p:cNvGrpSpPr/>
          <p:nvPr/>
        </p:nvGrpSpPr>
        <p:grpSpPr>
          <a:xfrm>
            <a:off x="260862" y="6503087"/>
            <a:ext cx="1044262" cy="282877"/>
            <a:chOff x="260862" y="6503087"/>
            <a:chExt cx="1044262" cy="282877"/>
          </a:xfrm>
        </p:grpSpPr>
        <p:sp>
          <p:nvSpPr>
            <p:cNvPr id="16" name="Rectangle 15">
              <a:extLst>
                <a:ext uri="{FF2B5EF4-FFF2-40B4-BE49-F238E27FC236}">
                  <a16:creationId xmlns:a16="http://schemas.microsoft.com/office/drawing/2014/main" id="{0AD1AD2A-96BE-9211-9809-185D5F9C163F}"/>
                </a:ext>
              </a:extLst>
            </p:cNvPr>
            <p:cNvSpPr/>
            <p:nvPr/>
          </p:nvSpPr>
          <p:spPr>
            <a:xfrm>
              <a:off x="468035" y="6508965"/>
              <a:ext cx="837089" cy="276999"/>
            </a:xfrm>
            <a:prstGeom prst="rect">
              <a:avLst/>
            </a:prstGeom>
          </p:spPr>
          <p:txBody>
            <a:bodyPr wrap="none">
              <a:spAutoFit/>
            </a:bodyPr>
            <a:lstStyle/>
            <a:p>
              <a:r>
                <a:rPr lang="en-US" sz="1200" b="1">
                  <a:latin typeface="Arial"/>
                  <a:cs typeface="Arial"/>
                </a:rPr>
                <a:t>@IITSEC</a:t>
              </a:r>
            </a:p>
          </p:txBody>
        </p:sp>
        <p:pic>
          <p:nvPicPr>
            <p:cNvPr id="17" name="Picture 16">
              <a:extLst>
                <a:ext uri="{FF2B5EF4-FFF2-40B4-BE49-F238E27FC236}">
                  <a16:creationId xmlns:a16="http://schemas.microsoft.com/office/drawing/2014/main" id="{123850FD-CC61-7D35-BC90-BA9ECB2F3184}"/>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spTree>
    <p:extLst>
      <p:ext uri="{BB962C8B-B14F-4D97-AF65-F5344CB8AC3E}">
        <p14:creationId xmlns:p14="http://schemas.microsoft.com/office/powerpoint/2010/main" val="1745485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BACBB43-D3D7-BF8F-2B55-4A07200923B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3067" t="38502" r="67003" b="12135"/>
          <a:stretch/>
        </p:blipFill>
        <p:spPr>
          <a:xfrm>
            <a:off x="210622" y="4468384"/>
            <a:ext cx="2017744" cy="1857375"/>
          </a:xfrm>
          <a:prstGeom prst="rect">
            <a:avLst/>
          </a:prstGeom>
          <a:ln w="38100">
            <a:solidFill>
              <a:schemeClr val="bg1"/>
            </a:solidFill>
          </a:ln>
          <a:effectLst>
            <a:outerShdw blurRad="50800" dist="38100" dir="8100000" algn="tr" rotWithShape="0">
              <a:prstClr val="black">
                <a:alpha val="40000"/>
              </a:prstClr>
            </a:outerShdw>
          </a:effectLst>
        </p:spPr>
      </p:pic>
      <p:pic>
        <p:nvPicPr>
          <p:cNvPr id="9" name="Picture 8">
            <a:extLst>
              <a:ext uri="{FF2B5EF4-FFF2-40B4-BE49-F238E27FC236}">
                <a16:creationId xmlns:a16="http://schemas.microsoft.com/office/drawing/2014/main" id="{0A9486E9-B8D1-B601-EE34-A742598E1614}"/>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32000"/>
                    </a14:imgEffect>
                  </a14:imgLayer>
                </a14:imgProps>
              </a:ext>
            </a:extLst>
          </a:blip>
          <a:stretch>
            <a:fillRect/>
          </a:stretch>
        </p:blipFill>
        <p:spPr>
          <a:xfrm rot="16200000">
            <a:off x="1008896" y="2873597"/>
            <a:ext cx="2550562" cy="1614142"/>
          </a:xfrm>
          <a:prstGeom prst="rect">
            <a:avLst/>
          </a:prstGeom>
          <a:noFill/>
          <a:ln w="38100">
            <a:solidFill>
              <a:schemeClr val="bg1"/>
            </a:solidFill>
          </a:ln>
          <a:effectLst>
            <a:outerShdw blurRad="50800" dist="38100" dir="8100000" algn="tr" rotWithShape="0">
              <a:prstClr val="black">
                <a:alpha val="40000"/>
              </a:prstClr>
            </a:outerShdw>
          </a:effectLst>
        </p:spPr>
      </p:pic>
      <p:sp>
        <p:nvSpPr>
          <p:cNvPr id="2" name="Title 1">
            <a:extLst>
              <a:ext uri="{FF2B5EF4-FFF2-40B4-BE49-F238E27FC236}">
                <a16:creationId xmlns:a16="http://schemas.microsoft.com/office/drawing/2014/main" id="{2B1179E3-3AC2-45C5-B102-5F67E88498FA}"/>
              </a:ext>
            </a:extLst>
          </p:cNvPr>
          <p:cNvSpPr>
            <a:spLocks noGrp="1"/>
          </p:cNvSpPr>
          <p:nvPr>
            <p:ph type="title"/>
          </p:nvPr>
        </p:nvSpPr>
        <p:spPr>
          <a:xfrm>
            <a:off x="430975" y="11875"/>
            <a:ext cx="9610725" cy="795130"/>
          </a:xfrm>
        </p:spPr>
        <p:txBody>
          <a:bodyPr>
            <a:normAutofit fontScale="90000"/>
          </a:bodyPr>
          <a:lstStyle/>
          <a:p>
            <a:r>
              <a:rPr lang="en-US" sz="2800" dirty="0"/>
              <a:t>Multiple Information Panels and Navigation Elements</a:t>
            </a:r>
          </a:p>
        </p:txBody>
      </p:sp>
      <p:pic>
        <p:nvPicPr>
          <p:cNvPr id="3" name="Picture 2">
            <a:extLst>
              <a:ext uri="{FF2B5EF4-FFF2-40B4-BE49-F238E27FC236}">
                <a16:creationId xmlns:a16="http://schemas.microsoft.com/office/drawing/2014/main" id="{607A19C5-C1A2-F993-BED5-35F22D7EDF25}"/>
              </a:ext>
            </a:extLst>
          </p:cNvPr>
          <p:cNvPicPr>
            <a:picLocks noChangeAspect="1"/>
          </p:cNvPicPr>
          <p:nvPr/>
        </p:nvPicPr>
        <p:blipFill>
          <a:blip r:embed="rId6"/>
          <a:stretch>
            <a:fillRect/>
          </a:stretch>
        </p:blipFill>
        <p:spPr>
          <a:xfrm>
            <a:off x="3261929" y="1259732"/>
            <a:ext cx="5470004" cy="4841869"/>
          </a:xfrm>
          <a:prstGeom prst="rect">
            <a:avLst/>
          </a:prstGeom>
          <a:ln w="38100">
            <a:solidFill>
              <a:schemeClr val="bg1"/>
            </a:solidFill>
          </a:ln>
          <a:effectLst>
            <a:outerShdw blurRad="50800" dist="38100" dir="8100000" algn="tr" rotWithShape="0">
              <a:prstClr val="black">
                <a:alpha val="40000"/>
              </a:prstClr>
            </a:outerShdw>
          </a:effectLst>
        </p:spPr>
      </p:pic>
      <p:pic>
        <p:nvPicPr>
          <p:cNvPr id="7" name="Picture 6">
            <a:extLst>
              <a:ext uri="{FF2B5EF4-FFF2-40B4-BE49-F238E27FC236}">
                <a16:creationId xmlns:a16="http://schemas.microsoft.com/office/drawing/2014/main" id="{18D08969-CDE1-E50C-0173-344A54473123}"/>
              </a:ext>
            </a:extLst>
          </p:cNvPr>
          <p:cNvPicPr>
            <a:picLocks noChangeAspect="1"/>
          </p:cNvPicPr>
          <p:nvPr/>
        </p:nvPicPr>
        <p:blipFill rotWithShape="1">
          <a:blip r:embed="rId7">
            <a:extLst>
              <a:ext uri="{BEBA8EAE-BF5A-486C-A8C5-ECC9F3942E4B}">
                <a14:imgProps xmlns:a14="http://schemas.microsoft.com/office/drawing/2010/main">
                  <a14:imgLayer r:embed="rId8">
                    <a14:imgEffect>
                      <a14:brightnessContrast bright="64000"/>
                    </a14:imgEffect>
                  </a14:imgLayer>
                </a14:imgProps>
              </a:ext>
            </a:extLst>
          </a:blip>
          <a:srcRect l="28421" t="24795" r="25233" b="8539"/>
          <a:stretch/>
        </p:blipFill>
        <p:spPr>
          <a:xfrm>
            <a:off x="10193722" y="1332369"/>
            <a:ext cx="1896417" cy="1837500"/>
          </a:xfrm>
          <a:prstGeom prst="rect">
            <a:avLst/>
          </a:prstGeom>
          <a:ln w="38100">
            <a:solidFill>
              <a:schemeClr val="bg1"/>
            </a:solidFill>
          </a:ln>
          <a:effectLst>
            <a:outerShdw blurRad="50800" dist="38100" dir="8100000" algn="tr" rotWithShape="0">
              <a:prstClr val="black">
                <a:alpha val="40000"/>
              </a:prstClr>
            </a:outerShdw>
          </a:effectLst>
        </p:spPr>
      </p:pic>
      <p:pic>
        <p:nvPicPr>
          <p:cNvPr id="8" name="Picture 7">
            <a:extLst>
              <a:ext uri="{FF2B5EF4-FFF2-40B4-BE49-F238E27FC236}">
                <a16:creationId xmlns:a16="http://schemas.microsoft.com/office/drawing/2014/main" id="{FE616489-C443-A76F-1C87-7069B798666C}"/>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27000"/>
                    </a14:imgEffect>
                  </a14:imgLayer>
                </a14:imgProps>
              </a:ext>
            </a:extLst>
          </a:blip>
          <a:stretch>
            <a:fillRect/>
          </a:stretch>
        </p:blipFill>
        <p:spPr>
          <a:xfrm>
            <a:off x="8921663" y="1066800"/>
            <a:ext cx="1896417" cy="1837500"/>
          </a:xfrm>
          <a:prstGeom prst="rect">
            <a:avLst/>
          </a:prstGeom>
          <a:ln w="38100">
            <a:solidFill>
              <a:schemeClr val="bg1"/>
            </a:solidFill>
          </a:ln>
          <a:effectLst>
            <a:outerShdw blurRad="50800" dist="38100" dir="8100000" algn="tr" rotWithShape="0">
              <a:prstClr val="black">
                <a:alpha val="40000"/>
              </a:prstClr>
            </a:outerShdw>
          </a:effectLst>
        </p:spPr>
      </p:pic>
      <p:pic>
        <p:nvPicPr>
          <p:cNvPr id="10" name="Picture 9">
            <a:extLst>
              <a:ext uri="{FF2B5EF4-FFF2-40B4-BE49-F238E27FC236}">
                <a16:creationId xmlns:a16="http://schemas.microsoft.com/office/drawing/2014/main" id="{ABBF5E40-4C86-A3AA-D5C5-36D17320797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68406" t="30103" r="1664" b="5851"/>
          <a:stretch/>
        </p:blipFill>
        <p:spPr>
          <a:xfrm>
            <a:off x="267239" y="1066800"/>
            <a:ext cx="1784823" cy="2131643"/>
          </a:xfrm>
          <a:prstGeom prst="rect">
            <a:avLst/>
          </a:prstGeom>
          <a:ln w="38100">
            <a:solidFill>
              <a:schemeClr val="bg1"/>
            </a:solidFill>
          </a:ln>
          <a:effectLst>
            <a:outerShdw blurRad="50800" dist="38100" dir="8100000" algn="tr" rotWithShape="0">
              <a:prstClr val="black">
                <a:alpha val="40000"/>
              </a:prstClr>
            </a:outerShdw>
          </a:effectLst>
        </p:spPr>
      </p:pic>
      <p:grpSp>
        <p:nvGrpSpPr>
          <p:cNvPr id="14" name="Group 13">
            <a:extLst>
              <a:ext uri="{FF2B5EF4-FFF2-40B4-BE49-F238E27FC236}">
                <a16:creationId xmlns:a16="http://schemas.microsoft.com/office/drawing/2014/main" id="{F54868A3-54AF-3AFA-2C83-8B4FB94EE845}"/>
              </a:ext>
            </a:extLst>
          </p:cNvPr>
          <p:cNvGrpSpPr/>
          <p:nvPr/>
        </p:nvGrpSpPr>
        <p:grpSpPr>
          <a:xfrm>
            <a:off x="8989545" y="3541529"/>
            <a:ext cx="2991833" cy="2411105"/>
            <a:chOff x="9212239" y="3680666"/>
            <a:chExt cx="2418613" cy="1844965"/>
          </a:xfrm>
        </p:grpSpPr>
        <p:pic>
          <p:nvPicPr>
            <p:cNvPr id="5" name="Picture 4">
              <a:extLst>
                <a:ext uri="{FF2B5EF4-FFF2-40B4-BE49-F238E27FC236}">
                  <a16:creationId xmlns:a16="http://schemas.microsoft.com/office/drawing/2014/main" id="{8E026B55-020A-BB72-C403-EC783800A7AF}"/>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50000"/>
                      </a14:imgEffect>
                    </a14:imgLayer>
                  </a14:imgProps>
                </a:ext>
                <a:ext uri="{28A0092B-C50C-407E-A947-70E740481C1C}">
                  <a14:useLocalDpi xmlns:a14="http://schemas.microsoft.com/office/drawing/2010/main" val="0"/>
                </a:ext>
              </a:extLst>
            </a:blip>
            <a:srcRect l="4998" t="12678" r="53893" b="8818"/>
            <a:stretch/>
          </p:blipFill>
          <p:spPr>
            <a:xfrm>
              <a:off x="9212239" y="4533894"/>
              <a:ext cx="1223749" cy="991737"/>
            </a:xfrm>
            <a:prstGeom prst="rect">
              <a:avLst/>
            </a:prstGeom>
            <a:ln w="38100">
              <a:solidFill>
                <a:schemeClr val="bg1"/>
              </a:solidFill>
            </a:ln>
            <a:effectLst>
              <a:outerShdw blurRad="50800" dist="38100" dir="8100000" algn="tr" rotWithShape="0">
                <a:prstClr val="black">
                  <a:alpha val="40000"/>
                </a:prstClr>
              </a:outerShdw>
            </a:effectLst>
          </p:spPr>
        </p:pic>
        <p:pic>
          <p:nvPicPr>
            <p:cNvPr id="12" name="Picture 11">
              <a:extLst>
                <a:ext uri="{FF2B5EF4-FFF2-40B4-BE49-F238E27FC236}">
                  <a16:creationId xmlns:a16="http://schemas.microsoft.com/office/drawing/2014/main" id="{837B0071-6B66-47F8-E308-934E372E5D2B}"/>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50000"/>
                      </a14:imgEffect>
                    </a14:imgLayer>
                  </a14:imgProps>
                </a:ext>
                <a:ext uri="{28A0092B-C50C-407E-A947-70E740481C1C}">
                  <a14:useLocalDpi xmlns:a14="http://schemas.microsoft.com/office/drawing/2010/main" val="0"/>
                </a:ext>
              </a:extLst>
            </a:blip>
            <a:srcRect l="51991"/>
            <a:stretch/>
          </p:blipFill>
          <p:spPr>
            <a:xfrm>
              <a:off x="10201736" y="3680666"/>
              <a:ext cx="1429116" cy="1263288"/>
            </a:xfrm>
            <a:prstGeom prst="rect">
              <a:avLst/>
            </a:prstGeom>
            <a:ln w="38100">
              <a:solidFill>
                <a:schemeClr val="bg1"/>
              </a:solidFill>
            </a:ln>
            <a:effectLst>
              <a:outerShdw blurRad="50800" dist="38100" dir="8100000" algn="tr" rotWithShape="0">
                <a:prstClr val="black">
                  <a:alpha val="40000"/>
                </a:prstClr>
              </a:outerShdw>
            </a:effectLst>
          </p:spPr>
        </p:pic>
      </p:grpSp>
    </p:spTree>
    <p:extLst>
      <p:ext uri="{BB962C8B-B14F-4D97-AF65-F5344CB8AC3E}">
        <p14:creationId xmlns:p14="http://schemas.microsoft.com/office/powerpoint/2010/main" val="7514542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5">
            <a:extLst>
              <a:ext uri="{FF2B5EF4-FFF2-40B4-BE49-F238E27FC236}">
                <a16:creationId xmlns:a16="http://schemas.microsoft.com/office/drawing/2014/main" id="{78A3BF15-6614-C7B8-6F8C-967AC0A01256}"/>
              </a:ext>
            </a:extLst>
          </p:cNvPr>
          <p:cNvSpPr txBox="1">
            <a:spLocks noChangeArrowheads="1"/>
          </p:cNvSpPr>
          <p:nvPr/>
        </p:nvSpPr>
        <p:spPr bwMode="auto">
          <a:xfrm>
            <a:off x="188563" y="4262693"/>
            <a:ext cx="2733380" cy="16187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27432" tIns="27432" rIns="27432" bIns="27432" numCol="1" anchor="t" anchorCtr="0" compatLnSpc="1">
            <a:prstTxWarp prst="textNoShape">
              <a:avLst/>
            </a:prstTxWarp>
          </a:bodyPr>
          <a:lstStyle/>
          <a:p>
            <a:r>
              <a:rPr lang="en-US" altLang="en-US" sz="2000" b="1" dirty="0">
                <a:latin typeface="Arial" panose="020B0604020202020204" pitchFamily="34" charset="0"/>
                <a:ea typeface="Times New Roman" panose="02020603050405020304" pitchFamily="18" charset="0"/>
                <a:cs typeface="Arial" panose="020B0604020202020204" pitchFamily="34" charset="0"/>
              </a:rPr>
              <a:t>Filter and select different RSOs to understand their behaviors and orbital characteristics</a:t>
            </a:r>
            <a:endParaRPr lang="en-US" altLang="en-US" sz="2000" b="1"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3A313BDF-A685-5F22-61B7-3AFAAD9B3F87}"/>
              </a:ext>
            </a:extLst>
          </p:cNvPr>
          <p:cNvSpPr>
            <a:spLocks noGrp="1"/>
          </p:cNvSpPr>
          <p:nvPr>
            <p:ph type="title"/>
          </p:nvPr>
        </p:nvSpPr>
        <p:spPr/>
        <p:txBody>
          <a:bodyPr>
            <a:normAutofit/>
          </a:bodyPr>
          <a:lstStyle/>
          <a:p>
            <a:r>
              <a:rPr lang="en-US" sz="2800" dirty="0"/>
              <a:t>Interacting at Multiple Levels in XR</a:t>
            </a:r>
          </a:p>
        </p:txBody>
      </p:sp>
      <p:sp>
        <p:nvSpPr>
          <p:cNvPr id="8" name="Text Box 2">
            <a:extLst>
              <a:ext uri="{FF2B5EF4-FFF2-40B4-BE49-F238E27FC236}">
                <a16:creationId xmlns:a16="http://schemas.microsoft.com/office/drawing/2014/main" id="{E27E58C3-5B8F-B0D8-FE17-B1FE1171B092}"/>
              </a:ext>
            </a:extLst>
          </p:cNvPr>
          <p:cNvSpPr txBox="1">
            <a:spLocks noChangeArrowheads="1"/>
          </p:cNvSpPr>
          <p:nvPr/>
        </p:nvSpPr>
        <p:spPr bwMode="auto">
          <a:xfrm>
            <a:off x="9070132" y="1355015"/>
            <a:ext cx="2904221" cy="227854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27432" tIns="27432" rIns="27432" bIns="27432" numCol="1" anchor="t" anchorCtr="0" compatLnSpc="1">
            <a:prstTxWarp prst="textNoShape">
              <a:avLst/>
            </a:prstTxWarp>
          </a:bodyPr>
          <a:lstStyle/>
          <a:p>
            <a:r>
              <a:rPr lang="en-US" altLang="en-US" sz="2000" b="1" dirty="0">
                <a:latin typeface="Arial" panose="020B0604020202020204" pitchFamily="34" charset="0"/>
                <a:ea typeface="Times New Roman" panose="02020603050405020304" pitchFamily="18" charset="0"/>
                <a:cs typeface="Arial" panose="020B0604020202020204" pitchFamily="34" charset="0"/>
              </a:rPr>
              <a:t>Rewind or fast forward through time to view how the behavior and positioning of RSOs changes, and search to find a specific date/time of interest</a:t>
            </a:r>
            <a:endParaRPr lang="en-US" altLang="en-US" sz="2000" b="1" dirty="0">
              <a:latin typeface="Arial" panose="020B0604020202020204" pitchFamily="34" charset="0"/>
              <a:cs typeface="Arial" panose="020B0604020202020204" pitchFamily="34" charset="0"/>
            </a:endParaRPr>
          </a:p>
        </p:txBody>
      </p:sp>
      <p:sp>
        <p:nvSpPr>
          <p:cNvPr id="10" name="Text Box 2">
            <a:extLst>
              <a:ext uri="{FF2B5EF4-FFF2-40B4-BE49-F238E27FC236}">
                <a16:creationId xmlns:a16="http://schemas.microsoft.com/office/drawing/2014/main" id="{5048904D-FC1D-BE13-DEB1-335B57D73C9C}"/>
              </a:ext>
            </a:extLst>
          </p:cNvPr>
          <p:cNvSpPr txBox="1">
            <a:spLocks noChangeArrowheads="1"/>
          </p:cNvSpPr>
          <p:nvPr/>
        </p:nvSpPr>
        <p:spPr bwMode="auto">
          <a:xfrm>
            <a:off x="260916" y="1427726"/>
            <a:ext cx="2391057" cy="228546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27432" tIns="27432" rIns="27432" bIns="27432" numCol="1" anchor="t" anchorCtr="0" compatLnSpc="1">
            <a:prstTxWarp prst="textNoShape">
              <a:avLst/>
            </a:prstTxWarp>
          </a:bodyPr>
          <a:lstStyle/>
          <a:p>
            <a:r>
              <a:rPr lang="en-US" altLang="en-US" sz="2000" b="1" dirty="0">
                <a:latin typeface="Arial" panose="020B0604020202020204" pitchFamily="34" charset="0"/>
                <a:ea typeface="Times New Roman" panose="02020603050405020304" pitchFamily="18" charset="0"/>
                <a:cs typeface="Arial" panose="020B0604020202020204" pitchFamily="34" charset="0"/>
              </a:rPr>
              <a:t>Use annotations, shapes, satellite icons, or 3D models to add additional context to the virtual environment</a:t>
            </a:r>
            <a:endParaRPr lang="en-US" altLang="en-US" sz="2000" b="1" dirty="0">
              <a:latin typeface="Arial" panose="020B0604020202020204" pitchFamily="34" charset="0"/>
              <a:cs typeface="Arial" panose="020B0604020202020204" pitchFamily="34" charset="0"/>
            </a:endParaRPr>
          </a:p>
        </p:txBody>
      </p:sp>
      <p:sp>
        <p:nvSpPr>
          <p:cNvPr id="13" name="Text Box 7">
            <a:extLst>
              <a:ext uri="{FF2B5EF4-FFF2-40B4-BE49-F238E27FC236}">
                <a16:creationId xmlns:a16="http://schemas.microsoft.com/office/drawing/2014/main" id="{C5D1CFE7-3F8D-AEFF-2B1A-7B8FE1943A92}"/>
              </a:ext>
            </a:extLst>
          </p:cNvPr>
          <p:cNvSpPr txBox="1">
            <a:spLocks noChangeArrowheads="1"/>
          </p:cNvSpPr>
          <p:nvPr/>
        </p:nvSpPr>
        <p:spPr bwMode="auto">
          <a:xfrm>
            <a:off x="9003861" y="4023209"/>
            <a:ext cx="3150067" cy="16348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27432" tIns="27432" rIns="27432" bIns="27432" numCol="1" anchor="t" anchorCtr="0" compatLnSpc="1">
            <a:prstTxWarp prst="textNoShape">
              <a:avLst/>
            </a:prstTxWarp>
          </a:bodyPr>
          <a:lstStyle/>
          <a:p>
            <a:r>
              <a:rPr lang="en-US" altLang="en-US" sz="2000" b="1" dirty="0">
                <a:latin typeface="Arial" panose="020B0604020202020204" pitchFamily="34" charset="0"/>
                <a:ea typeface="Times New Roman" panose="02020603050405020304" pitchFamily="18" charset="0"/>
                <a:cs typeface="Arial" panose="020B0604020202020204" pitchFamily="34" charset="0"/>
              </a:rPr>
              <a:t>Change characteristics and locations of objects and assets within the environment to visualize various scenes </a:t>
            </a:r>
            <a:endParaRPr lang="en-US" altLang="en-US" sz="2000" b="1" dirty="0">
              <a:latin typeface="Arial" panose="020B0604020202020204" pitchFamily="34" charset="0"/>
              <a:cs typeface="Arial" panose="020B0604020202020204" pitchFamily="34" charset="0"/>
            </a:endParaRPr>
          </a:p>
        </p:txBody>
      </p:sp>
      <p:sp>
        <p:nvSpPr>
          <p:cNvPr id="16" name="Rectangle 10">
            <a:extLst>
              <a:ext uri="{FF2B5EF4-FFF2-40B4-BE49-F238E27FC236}">
                <a16:creationId xmlns:a16="http://schemas.microsoft.com/office/drawing/2014/main" id="{70C677A0-AF4E-61F2-DB66-B35425533EA0}"/>
              </a:ext>
            </a:extLst>
          </p:cNvPr>
          <p:cNvSpPr>
            <a:spLocks noChangeArrowheads="1"/>
          </p:cNvSpPr>
          <p:nvPr/>
        </p:nvSpPr>
        <p:spPr bwMode="auto">
          <a:xfrm>
            <a:off x="1524001" y="-2232"/>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p>
        </p:txBody>
      </p:sp>
      <p:sp>
        <p:nvSpPr>
          <p:cNvPr id="17" name="Rectangle 15">
            <a:extLst>
              <a:ext uri="{FF2B5EF4-FFF2-40B4-BE49-F238E27FC236}">
                <a16:creationId xmlns:a16="http://schemas.microsoft.com/office/drawing/2014/main" id="{FF061FFC-796C-138A-8D49-706B41B443B6}"/>
              </a:ext>
            </a:extLst>
          </p:cNvPr>
          <p:cNvSpPr>
            <a:spLocks noChangeArrowheads="1"/>
          </p:cNvSpPr>
          <p:nvPr/>
        </p:nvSpPr>
        <p:spPr bwMode="auto">
          <a:xfrm>
            <a:off x="1524005" y="302573"/>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p>
        </p:txBody>
      </p:sp>
      <p:sp>
        <p:nvSpPr>
          <p:cNvPr id="18" name="Rectangle 16">
            <a:extLst>
              <a:ext uri="{FF2B5EF4-FFF2-40B4-BE49-F238E27FC236}">
                <a16:creationId xmlns:a16="http://schemas.microsoft.com/office/drawing/2014/main" id="{AA3D19C3-4E7C-98D3-C9F6-6F8BE7201D83}"/>
              </a:ext>
            </a:extLst>
          </p:cNvPr>
          <p:cNvSpPr>
            <a:spLocks noChangeArrowheads="1"/>
          </p:cNvSpPr>
          <p:nvPr/>
        </p:nvSpPr>
        <p:spPr bwMode="auto">
          <a:xfrm>
            <a:off x="1524000" y="3313083"/>
            <a:ext cx="248786"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ltLang="en-US" sz="1000" dirty="0">
              <a:latin typeface="Times New Roman" panose="02020603050405020304" pitchFamily="18" charset="0"/>
              <a:ea typeface="Times New Roman" panose="02020603050405020304" pitchFamily="18" charset="0"/>
            </a:endParaRPr>
          </a:p>
          <a:p>
            <a:r>
              <a:rPr lang="en-US" altLang="en-US" sz="1000" dirty="0">
                <a:latin typeface="Times New Roman" panose="02020603050405020304" pitchFamily="18" charset="0"/>
                <a:ea typeface="Times New Roman" panose="02020603050405020304" pitchFamily="18" charset="0"/>
              </a:rPr>
              <a:t>  </a:t>
            </a:r>
            <a:endParaRPr lang="en-US" altLang="en-US" sz="1800" dirty="0">
              <a:latin typeface="Arial" panose="020B0604020202020204" pitchFamily="34" charset="0"/>
            </a:endParaRPr>
          </a:p>
        </p:txBody>
      </p:sp>
      <p:pic>
        <p:nvPicPr>
          <p:cNvPr id="4" name="Picture 3">
            <a:extLst>
              <a:ext uri="{FF2B5EF4-FFF2-40B4-BE49-F238E27FC236}">
                <a16:creationId xmlns:a16="http://schemas.microsoft.com/office/drawing/2014/main" id="{7C2BD179-C188-36E6-ECC3-29745EC3D6BF}"/>
              </a:ext>
            </a:extLst>
          </p:cNvPr>
          <p:cNvPicPr>
            <a:picLocks noChangeAspect="1"/>
          </p:cNvPicPr>
          <p:nvPr/>
        </p:nvPicPr>
        <p:blipFill>
          <a:blip r:embed="rId3"/>
          <a:stretch>
            <a:fillRect/>
          </a:stretch>
        </p:blipFill>
        <p:spPr>
          <a:xfrm>
            <a:off x="3007536" y="918048"/>
            <a:ext cx="5415467" cy="5400969"/>
          </a:xfrm>
          <a:prstGeom prst="rect">
            <a:avLst/>
          </a:prstGeom>
        </p:spPr>
      </p:pic>
      <p:cxnSp>
        <p:nvCxnSpPr>
          <p:cNvPr id="9" name="Straight Arrow Connector 8">
            <a:extLst>
              <a:ext uri="{FF2B5EF4-FFF2-40B4-BE49-F238E27FC236}">
                <a16:creationId xmlns:a16="http://schemas.microsoft.com/office/drawing/2014/main" id="{71E5EF3E-DFED-F72B-B287-C848E5CBD126}"/>
              </a:ext>
            </a:extLst>
          </p:cNvPr>
          <p:cNvCxnSpPr>
            <a:cxnSpLocks/>
          </p:cNvCxnSpPr>
          <p:nvPr/>
        </p:nvCxnSpPr>
        <p:spPr>
          <a:xfrm flipH="1">
            <a:off x="8409586" y="1843506"/>
            <a:ext cx="593608" cy="0"/>
          </a:xfrm>
          <a:prstGeom prst="straightConnector1">
            <a:avLst/>
          </a:prstGeom>
          <a:ln w="41275">
            <a:solidFill>
              <a:srgbClr val="FF0000"/>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C07691F8-65F5-A1DE-EAB0-CADB3D1457B3}"/>
              </a:ext>
            </a:extLst>
          </p:cNvPr>
          <p:cNvCxnSpPr>
            <a:cxnSpLocks/>
          </p:cNvCxnSpPr>
          <p:nvPr/>
        </p:nvCxnSpPr>
        <p:spPr>
          <a:xfrm>
            <a:off x="2313992" y="5066897"/>
            <a:ext cx="721237" cy="0"/>
          </a:xfrm>
          <a:prstGeom prst="straightConnector1">
            <a:avLst/>
          </a:prstGeom>
          <a:ln w="41275">
            <a:solidFill>
              <a:srgbClr val="FF0000"/>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FBE0D3-E5F6-C8A4-63B6-E58739FD4210}"/>
              </a:ext>
            </a:extLst>
          </p:cNvPr>
          <p:cNvCxnSpPr>
            <a:cxnSpLocks/>
          </p:cNvCxnSpPr>
          <p:nvPr/>
        </p:nvCxnSpPr>
        <p:spPr>
          <a:xfrm flipH="1">
            <a:off x="8409586" y="4262693"/>
            <a:ext cx="523542" cy="0"/>
          </a:xfrm>
          <a:prstGeom prst="straightConnector1">
            <a:avLst/>
          </a:prstGeom>
          <a:ln w="41275">
            <a:solidFill>
              <a:srgbClr val="FF0000"/>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35EC16D-7FB6-EE8F-AE00-146D67E42ED7}"/>
              </a:ext>
            </a:extLst>
          </p:cNvPr>
          <p:cNvCxnSpPr>
            <a:cxnSpLocks/>
          </p:cNvCxnSpPr>
          <p:nvPr/>
        </p:nvCxnSpPr>
        <p:spPr>
          <a:xfrm>
            <a:off x="2132742" y="2538453"/>
            <a:ext cx="902487" cy="0"/>
          </a:xfrm>
          <a:prstGeom prst="straightConnector1">
            <a:avLst/>
          </a:prstGeom>
          <a:ln w="41275">
            <a:solidFill>
              <a:srgbClr val="FF0000"/>
            </a:solidFill>
            <a:tailEnd type="triangle" w="lg" len="lg"/>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2D1014B2-AC37-A139-4B85-C52D5D353201}"/>
              </a:ext>
            </a:extLst>
          </p:cNvPr>
          <p:cNvSpPr/>
          <p:nvPr/>
        </p:nvSpPr>
        <p:spPr bwMode="auto">
          <a:xfrm>
            <a:off x="4513517" y="1033670"/>
            <a:ext cx="2600325" cy="285750"/>
          </a:xfrm>
          <a:prstGeom prst="rect">
            <a:avLst/>
          </a:prstGeom>
          <a:solidFill>
            <a:schemeClr val="tx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pic>
        <p:nvPicPr>
          <p:cNvPr id="6" name="Picture 5">
            <a:extLst>
              <a:ext uri="{FF2B5EF4-FFF2-40B4-BE49-F238E27FC236}">
                <a16:creationId xmlns:a16="http://schemas.microsoft.com/office/drawing/2014/main" id="{8637FE66-1296-6F9E-8755-2E40B46AD7C9}"/>
              </a:ext>
            </a:extLst>
          </p:cNvPr>
          <p:cNvPicPr>
            <a:picLocks noChangeAspect="1"/>
          </p:cNvPicPr>
          <p:nvPr/>
        </p:nvPicPr>
        <p:blipFill>
          <a:blip r:embed="rId4"/>
          <a:stretch>
            <a:fillRect/>
          </a:stretch>
        </p:blipFill>
        <p:spPr>
          <a:xfrm>
            <a:off x="5148531" y="1071770"/>
            <a:ext cx="1133475" cy="247650"/>
          </a:xfrm>
          <a:prstGeom prst="rect">
            <a:avLst/>
          </a:prstGeom>
        </p:spPr>
      </p:pic>
    </p:spTree>
    <p:extLst>
      <p:ext uri="{BB962C8B-B14F-4D97-AF65-F5344CB8AC3E}">
        <p14:creationId xmlns:p14="http://schemas.microsoft.com/office/powerpoint/2010/main" val="2846008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E9564-928A-FEED-E67E-1431B5823FDB}"/>
              </a:ext>
            </a:extLst>
          </p:cNvPr>
          <p:cNvSpPr>
            <a:spLocks noGrp="1"/>
          </p:cNvSpPr>
          <p:nvPr>
            <p:ph type="title"/>
          </p:nvPr>
        </p:nvSpPr>
        <p:spPr>
          <a:xfrm>
            <a:off x="439387" y="11875"/>
            <a:ext cx="9610725" cy="795130"/>
          </a:xfrm>
        </p:spPr>
        <p:txBody>
          <a:bodyPr>
            <a:noAutofit/>
          </a:bodyPr>
          <a:lstStyle/>
          <a:p>
            <a:r>
              <a:rPr lang="en-US" sz="2800"/>
              <a:t>Representative Education Objectives with Skill Sets</a:t>
            </a:r>
          </a:p>
        </p:txBody>
      </p:sp>
      <p:graphicFrame>
        <p:nvGraphicFramePr>
          <p:cNvPr id="4" name="Table 3">
            <a:extLst>
              <a:ext uri="{FF2B5EF4-FFF2-40B4-BE49-F238E27FC236}">
                <a16:creationId xmlns:a16="http://schemas.microsoft.com/office/drawing/2014/main" id="{A89E1CB8-76C6-8AA1-5EE2-20BBB1DCE7BB}"/>
              </a:ext>
            </a:extLst>
          </p:cNvPr>
          <p:cNvGraphicFramePr>
            <a:graphicFrameLocks noGrp="1"/>
          </p:cNvGraphicFramePr>
          <p:nvPr>
            <p:extLst>
              <p:ext uri="{D42A27DB-BD31-4B8C-83A1-F6EECF244321}">
                <p14:modId xmlns:p14="http://schemas.microsoft.com/office/powerpoint/2010/main" val="124048165"/>
              </p:ext>
            </p:extLst>
          </p:nvPr>
        </p:nvGraphicFramePr>
        <p:xfrm>
          <a:off x="299064" y="1197864"/>
          <a:ext cx="11550036" cy="4909022"/>
        </p:xfrm>
        <a:graphic>
          <a:graphicData uri="http://schemas.openxmlformats.org/drawingml/2006/table">
            <a:tbl>
              <a:tblPr firstRow="1" bandRow="1"/>
              <a:tblGrid>
                <a:gridCol w="3850012">
                  <a:extLst>
                    <a:ext uri="{9D8B030D-6E8A-4147-A177-3AD203B41FA5}">
                      <a16:colId xmlns:a16="http://schemas.microsoft.com/office/drawing/2014/main" val="4009186699"/>
                    </a:ext>
                  </a:extLst>
                </a:gridCol>
                <a:gridCol w="3546134">
                  <a:extLst>
                    <a:ext uri="{9D8B030D-6E8A-4147-A177-3AD203B41FA5}">
                      <a16:colId xmlns:a16="http://schemas.microsoft.com/office/drawing/2014/main" val="947407709"/>
                    </a:ext>
                  </a:extLst>
                </a:gridCol>
                <a:gridCol w="4153890">
                  <a:extLst>
                    <a:ext uri="{9D8B030D-6E8A-4147-A177-3AD203B41FA5}">
                      <a16:colId xmlns:a16="http://schemas.microsoft.com/office/drawing/2014/main" val="820263053"/>
                    </a:ext>
                  </a:extLst>
                </a:gridCol>
              </a:tblGrid>
              <a:tr h="818170">
                <a:tc>
                  <a:txBody>
                    <a:bodyPr/>
                    <a:lstStyle>
                      <a:lvl1pPr marL="0" algn="l" defTabSz="1219170" rtl="0" eaLnBrk="1" latinLnBrk="0" hangingPunct="1">
                        <a:defRPr sz="2400" b="1" kern="1200">
                          <a:solidFill>
                            <a:schemeClr val="lt1"/>
                          </a:solidFill>
                          <a:latin typeface="Arial"/>
                          <a:ea typeface="ＭＳ Ｐゴシック"/>
                        </a:defRPr>
                      </a:lvl1pPr>
                      <a:lvl2pPr marL="609585" algn="l" defTabSz="1219170" rtl="0" eaLnBrk="1" latinLnBrk="0" hangingPunct="1">
                        <a:defRPr sz="2400" b="1" kern="1200">
                          <a:solidFill>
                            <a:schemeClr val="lt1"/>
                          </a:solidFill>
                          <a:latin typeface="Arial"/>
                          <a:ea typeface="ＭＳ Ｐゴシック"/>
                        </a:defRPr>
                      </a:lvl2pPr>
                      <a:lvl3pPr marL="1219170" algn="l" defTabSz="1219170" rtl="0" eaLnBrk="1" latinLnBrk="0" hangingPunct="1">
                        <a:defRPr sz="2400" b="1" kern="1200">
                          <a:solidFill>
                            <a:schemeClr val="lt1"/>
                          </a:solidFill>
                          <a:latin typeface="Arial"/>
                          <a:ea typeface="ＭＳ Ｐゴシック"/>
                        </a:defRPr>
                      </a:lvl3pPr>
                      <a:lvl4pPr marL="1828754" algn="l" defTabSz="1219170" rtl="0" eaLnBrk="1" latinLnBrk="0" hangingPunct="1">
                        <a:defRPr sz="2400" b="1" kern="1200">
                          <a:solidFill>
                            <a:schemeClr val="lt1"/>
                          </a:solidFill>
                          <a:latin typeface="Arial"/>
                          <a:ea typeface="ＭＳ Ｐゴシック"/>
                        </a:defRPr>
                      </a:lvl4pPr>
                      <a:lvl5pPr marL="2438339" algn="l" defTabSz="1219170" rtl="0" eaLnBrk="1" latinLnBrk="0" hangingPunct="1">
                        <a:defRPr sz="2400" b="1" kern="1200">
                          <a:solidFill>
                            <a:schemeClr val="lt1"/>
                          </a:solidFill>
                          <a:latin typeface="Arial"/>
                          <a:ea typeface="ＭＳ Ｐゴシック"/>
                        </a:defRPr>
                      </a:lvl5pPr>
                      <a:lvl6pPr marL="3047924" algn="l" defTabSz="1219170" rtl="0" eaLnBrk="1" latinLnBrk="0" hangingPunct="1">
                        <a:defRPr sz="2400" b="1" kern="1200">
                          <a:solidFill>
                            <a:schemeClr val="lt1"/>
                          </a:solidFill>
                          <a:latin typeface="Arial"/>
                          <a:ea typeface="ＭＳ Ｐゴシック"/>
                        </a:defRPr>
                      </a:lvl6pPr>
                      <a:lvl7pPr marL="3657509" algn="l" defTabSz="1219170" rtl="0" eaLnBrk="1" latinLnBrk="0" hangingPunct="1">
                        <a:defRPr sz="2400" b="1" kern="1200">
                          <a:solidFill>
                            <a:schemeClr val="lt1"/>
                          </a:solidFill>
                          <a:latin typeface="Arial"/>
                          <a:ea typeface="ＭＳ Ｐゴシック"/>
                        </a:defRPr>
                      </a:lvl7pPr>
                      <a:lvl8pPr marL="4267093" algn="l" defTabSz="1219170" rtl="0" eaLnBrk="1" latinLnBrk="0" hangingPunct="1">
                        <a:defRPr sz="2400" b="1" kern="1200">
                          <a:solidFill>
                            <a:schemeClr val="lt1"/>
                          </a:solidFill>
                          <a:latin typeface="Arial"/>
                          <a:ea typeface="ＭＳ Ｐゴシック"/>
                        </a:defRPr>
                      </a:lvl8pPr>
                      <a:lvl9pPr marL="4876678" algn="l" defTabSz="1219170" rtl="0" eaLnBrk="1" latinLnBrk="0" hangingPunct="1">
                        <a:defRPr sz="2400" b="1" kern="1200">
                          <a:solidFill>
                            <a:schemeClr val="lt1"/>
                          </a:solidFill>
                          <a:latin typeface="Arial"/>
                          <a:ea typeface="ＭＳ Ｐゴシック"/>
                        </a:defRPr>
                      </a:lvl9pPr>
                    </a:lstStyle>
                    <a:p>
                      <a:pPr marL="0" marR="0" algn="ctr">
                        <a:spcBef>
                          <a:spcPts val="0"/>
                        </a:spcBef>
                        <a:spcAft>
                          <a:spcPts val="0"/>
                        </a:spcAft>
                      </a:pPr>
                      <a:r>
                        <a:rPr lang="en-US" sz="2000" b="1">
                          <a:solidFill>
                            <a:schemeClr val="bg1"/>
                          </a:solidFill>
                          <a:effectLst/>
                        </a:rPr>
                        <a:t>Classical Orbital Element (COE) Definitions</a:t>
                      </a:r>
                      <a:endParaRPr lang="en-US" sz="20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38100" cap="flat" cmpd="sng" algn="ctr">
                      <a:solidFill>
                        <a:srgbClr val="00AEEF"/>
                      </a:solidFill>
                      <a:prstDash val="solid"/>
                      <a:round/>
                      <a:headEnd type="none" w="med" len="med"/>
                      <a:tailEnd type="none" w="med" len="med"/>
                    </a:lnL>
                    <a:lnR>
                      <a:noFill/>
                    </a:lnR>
                    <a:lnT w="38100" cap="flat" cmpd="sng" algn="ctr">
                      <a:solidFill>
                        <a:srgbClr val="00AEEF"/>
                      </a:solidFill>
                      <a:prstDash val="solid"/>
                      <a:round/>
                      <a:headEnd type="none" w="med" len="med"/>
                      <a:tailEnd type="none" w="med" len="med"/>
                    </a:lnT>
                    <a:lnB w="12700" cmpd="sng">
                      <a:solidFill>
                        <a:srgbClr val="00AEEF"/>
                      </a:solidFill>
                    </a:lnB>
                    <a:lnTlToBr w="12700" cmpd="sng">
                      <a:noFill/>
                      <a:prstDash val="solid"/>
                    </a:lnTlToBr>
                    <a:lnBlToTr w="12700" cmpd="sng">
                      <a:noFill/>
                      <a:prstDash val="solid"/>
                    </a:lnBlToTr>
                    <a:solidFill>
                      <a:srgbClr val="00AEEF"/>
                    </a:solidFill>
                  </a:tcPr>
                </a:tc>
                <a:tc>
                  <a:txBody>
                    <a:bodyPr/>
                    <a:lstStyle>
                      <a:lvl1pPr marL="0" algn="l" defTabSz="1219170" rtl="0" eaLnBrk="1" latinLnBrk="0" hangingPunct="1">
                        <a:defRPr sz="2400" b="1" kern="1200">
                          <a:solidFill>
                            <a:schemeClr val="lt1"/>
                          </a:solidFill>
                          <a:latin typeface="Arial"/>
                          <a:ea typeface="ＭＳ Ｐゴシック"/>
                        </a:defRPr>
                      </a:lvl1pPr>
                      <a:lvl2pPr marL="609585" algn="l" defTabSz="1219170" rtl="0" eaLnBrk="1" latinLnBrk="0" hangingPunct="1">
                        <a:defRPr sz="2400" b="1" kern="1200">
                          <a:solidFill>
                            <a:schemeClr val="lt1"/>
                          </a:solidFill>
                          <a:latin typeface="Arial"/>
                          <a:ea typeface="ＭＳ Ｐゴシック"/>
                        </a:defRPr>
                      </a:lvl2pPr>
                      <a:lvl3pPr marL="1219170" algn="l" defTabSz="1219170" rtl="0" eaLnBrk="1" latinLnBrk="0" hangingPunct="1">
                        <a:defRPr sz="2400" b="1" kern="1200">
                          <a:solidFill>
                            <a:schemeClr val="lt1"/>
                          </a:solidFill>
                          <a:latin typeface="Arial"/>
                          <a:ea typeface="ＭＳ Ｐゴシック"/>
                        </a:defRPr>
                      </a:lvl3pPr>
                      <a:lvl4pPr marL="1828754" algn="l" defTabSz="1219170" rtl="0" eaLnBrk="1" latinLnBrk="0" hangingPunct="1">
                        <a:defRPr sz="2400" b="1" kern="1200">
                          <a:solidFill>
                            <a:schemeClr val="lt1"/>
                          </a:solidFill>
                          <a:latin typeface="Arial"/>
                          <a:ea typeface="ＭＳ Ｐゴシック"/>
                        </a:defRPr>
                      </a:lvl4pPr>
                      <a:lvl5pPr marL="2438339" algn="l" defTabSz="1219170" rtl="0" eaLnBrk="1" latinLnBrk="0" hangingPunct="1">
                        <a:defRPr sz="2400" b="1" kern="1200">
                          <a:solidFill>
                            <a:schemeClr val="lt1"/>
                          </a:solidFill>
                          <a:latin typeface="Arial"/>
                          <a:ea typeface="ＭＳ Ｐゴシック"/>
                        </a:defRPr>
                      </a:lvl5pPr>
                      <a:lvl6pPr marL="3047924" algn="l" defTabSz="1219170" rtl="0" eaLnBrk="1" latinLnBrk="0" hangingPunct="1">
                        <a:defRPr sz="2400" b="1" kern="1200">
                          <a:solidFill>
                            <a:schemeClr val="lt1"/>
                          </a:solidFill>
                          <a:latin typeface="Arial"/>
                          <a:ea typeface="ＭＳ Ｐゴシック"/>
                        </a:defRPr>
                      </a:lvl6pPr>
                      <a:lvl7pPr marL="3657509" algn="l" defTabSz="1219170" rtl="0" eaLnBrk="1" latinLnBrk="0" hangingPunct="1">
                        <a:defRPr sz="2400" b="1" kern="1200">
                          <a:solidFill>
                            <a:schemeClr val="lt1"/>
                          </a:solidFill>
                          <a:latin typeface="Arial"/>
                          <a:ea typeface="ＭＳ Ｐゴシック"/>
                        </a:defRPr>
                      </a:lvl7pPr>
                      <a:lvl8pPr marL="4267093" algn="l" defTabSz="1219170" rtl="0" eaLnBrk="1" latinLnBrk="0" hangingPunct="1">
                        <a:defRPr sz="2400" b="1" kern="1200">
                          <a:solidFill>
                            <a:schemeClr val="lt1"/>
                          </a:solidFill>
                          <a:latin typeface="Arial"/>
                          <a:ea typeface="ＭＳ Ｐゴシック"/>
                        </a:defRPr>
                      </a:lvl8pPr>
                      <a:lvl9pPr marL="4876678" algn="l" defTabSz="1219170" rtl="0" eaLnBrk="1" latinLnBrk="0" hangingPunct="1">
                        <a:defRPr sz="2400" b="1" kern="1200">
                          <a:solidFill>
                            <a:schemeClr val="lt1"/>
                          </a:solidFill>
                          <a:latin typeface="Arial"/>
                          <a:ea typeface="ＭＳ Ｐゴシック"/>
                        </a:defRPr>
                      </a:lvl9pPr>
                    </a:lstStyle>
                    <a:p>
                      <a:pPr marL="0" marR="0" algn="ctr">
                        <a:spcBef>
                          <a:spcPts val="0"/>
                        </a:spcBef>
                        <a:spcAft>
                          <a:spcPts val="0"/>
                        </a:spcAft>
                      </a:pPr>
                      <a:r>
                        <a:rPr lang="en-US" sz="2000" b="1">
                          <a:solidFill>
                            <a:schemeClr val="bg1"/>
                          </a:solidFill>
                          <a:effectLst/>
                        </a:rPr>
                        <a:t>Ground Tracks</a:t>
                      </a:r>
                      <a:endParaRPr lang="en-US" sz="20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a:noFill/>
                    </a:lnL>
                    <a:lnR>
                      <a:noFill/>
                    </a:lnR>
                    <a:lnT w="38100" cap="flat" cmpd="sng" algn="ctr">
                      <a:solidFill>
                        <a:srgbClr val="00AEEF"/>
                      </a:solidFill>
                      <a:prstDash val="solid"/>
                      <a:round/>
                      <a:headEnd type="none" w="med" len="med"/>
                      <a:tailEnd type="none" w="med" len="med"/>
                    </a:lnT>
                    <a:lnB w="12700" cmpd="sng">
                      <a:solidFill>
                        <a:srgbClr val="00AEEF"/>
                      </a:solidFill>
                    </a:lnB>
                    <a:lnTlToBr w="12700" cmpd="sng">
                      <a:noFill/>
                      <a:prstDash val="solid"/>
                    </a:lnTlToBr>
                    <a:lnBlToTr w="12700" cmpd="sng">
                      <a:noFill/>
                      <a:prstDash val="solid"/>
                    </a:lnBlToTr>
                    <a:solidFill>
                      <a:srgbClr val="00AEEF"/>
                    </a:solidFill>
                  </a:tcPr>
                </a:tc>
                <a:tc>
                  <a:txBody>
                    <a:bodyPr/>
                    <a:lstStyle>
                      <a:lvl1pPr marL="0" algn="l" defTabSz="1219170" rtl="0" eaLnBrk="1" latinLnBrk="0" hangingPunct="1">
                        <a:defRPr sz="2400" b="1" kern="1200">
                          <a:solidFill>
                            <a:schemeClr val="lt1"/>
                          </a:solidFill>
                          <a:latin typeface="Arial"/>
                          <a:ea typeface="ＭＳ Ｐゴシック"/>
                        </a:defRPr>
                      </a:lvl1pPr>
                      <a:lvl2pPr marL="609585" algn="l" defTabSz="1219170" rtl="0" eaLnBrk="1" latinLnBrk="0" hangingPunct="1">
                        <a:defRPr sz="2400" b="1" kern="1200">
                          <a:solidFill>
                            <a:schemeClr val="lt1"/>
                          </a:solidFill>
                          <a:latin typeface="Arial"/>
                          <a:ea typeface="ＭＳ Ｐゴシック"/>
                        </a:defRPr>
                      </a:lvl2pPr>
                      <a:lvl3pPr marL="1219170" algn="l" defTabSz="1219170" rtl="0" eaLnBrk="1" latinLnBrk="0" hangingPunct="1">
                        <a:defRPr sz="2400" b="1" kern="1200">
                          <a:solidFill>
                            <a:schemeClr val="lt1"/>
                          </a:solidFill>
                          <a:latin typeface="Arial"/>
                          <a:ea typeface="ＭＳ Ｐゴシック"/>
                        </a:defRPr>
                      </a:lvl3pPr>
                      <a:lvl4pPr marL="1828754" algn="l" defTabSz="1219170" rtl="0" eaLnBrk="1" latinLnBrk="0" hangingPunct="1">
                        <a:defRPr sz="2400" b="1" kern="1200">
                          <a:solidFill>
                            <a:schemeClr val="lt1"/>
                          </a:solidFill>
                          <a:latin typeface="Arial"/>
                          <a:ea typeface="ＭＳ Ｐゴシック"/>
                        </a:defRPr>
                      </a:lvl4pPr>
                      <a:lvl5pPr marL="2438339" algn="l" defTabSz="1219170" rtl="0" eaLnBrk="1" latinLnBrk="0" hangingPunct="1">
                        <a:defRPr sz="2400" b="1" kern="1200">
                          <a:solidFill>
                            <a:schemeClr val="lt1"/>
                          </a:solidFill>
                          <a:latin typeface="Arial"/>
                          <a:ea typeface="ＭＳ Ｐゴシック"/>
                        </a:defRPr>
                      </a:lvl5pPr>
                      <a:lvl6pPr marL="3047924" algn="l" defTabSz="1219170" rtl="0" eaLnBrk="1" latinLnBrk="0" hangingPunct="1">
                        <a:defRPr sz="2400" b="1" kern="1200">
                          <a:solidFill>
                            <a:schemeClr val="lt1"/>
                          </a:solidFill>
                          <a:latin typeface="Arial"/>
                          <a:ea typeface="ＭＳ Ｐゴシック"/>
                        </a:defRPr>
                      </a:lvl6pPr>
                      <a:lvl7pPr marL="3657509" algn="l" defTabSz="1219170" rtl="0" eaLnBrk="1" latinLnBrk="0" hangingPunct="1">
                        <a:defRPr sz="2400" b="1" kern="1200">
                          <a:solidFill>
                            <a:schemeClr val="lt1"/>
                          </a:solidFill>
                          <a:latin typeface="Arial"/>
                          <a:ea typeface="ＭＳ Ｐゴシック"/>
                        </a:defRPr>
                      </a:lvl7pPr>
                      <a:lvl8pPr marL="4267093" algn="l" defTabSz="1219170" rtl="0" eaLnBrk="1" latinLnBrk="0" hangingPunct="1">
                        <a:defRPr sz="2400" b="1" kern="1200">
                          <a:solidFill>
                            <a:schemeClr val="lt1"/>
                          </a:solidFill>
                          <a:latin typeface="Arial"/>
                          <a:ea typeface="ＭＳ Ｐゴシック"/>
                        </a:defRPr>
                      </a:lvl8pPr>
                      <a:lvl9pPr marL="4876678" algn="l" defTabSz="1219170" rtl="0" eaLnBrk="1" latinLnBrk="0" hangingPunct="1">
                        <a:defRPr sz="2400" b="1" kern="1200">
                          <a:solidFill>
                            <a:schemeClr val="lt1"/>
                          </a:solidFill>
                          <a:latin typeface="Arial"/>
                          <a:ea typeface="ＭＳ Ｐゴシック"/>
                        </a:defRPr>
                      </a:lvl9pPr>
                    </a:lstStyle>
                    <a:p>
                      <a:pPr marL="0" marR="0" algn="ctr">
                        <a:spcBef>
                          <a:spcPts val="0"/>
                        </a:spcBef>
                        <a:spcAft>
                          <a:spcPts val="0"/>
                        </a:spcAft>
                      </a:pPr>
                      <a:r>
                        <a:rPr lang="en-US" sz="2000" b="1">
                          <a:solidFill>
                            <a:schemeClr val="bg1"/>
                          </a:solidFill>
                          <a:effectLst/>
                        </a:rPr>
                        <a:t>Relative Motion and </a:t>
                      </a:r>
                      <a:br>
                        <a:rPr lang="en-US" sz="2000" b="1">
                          <a:solidFill>
                            <a:schemeClr val="bg1"/>
                          </a:solidFill>
                          <a:effectLst/>
                        </a:rPr>
                      </a:br>
                      <a:r>
                        <a:rPr lang="en-US" sz="2000" b="1">
                          <a:solidFill>
                            <a:schemeClr val="bg1"/>
                          </a:solidFill>
                          <a:effectLst/>
                        </a:rPr>
                        <a:t>Proximity Operations</a:t>
                      </a:r>
                      <a:endParaRPr lang="en-US" sz="20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a:noFill/>
                    </a:lnL>
                    <a:lnR w="38100" cap="flat" cmpd="sng" algn="ctr">
                      <a:solidFill>
                        <a:srgbClr val="00AEEF"/>
                      </a:solidFill>
                      <a:prstDash val="solid"/>
                      <a:round/>
                      <a:headEnd type="none" w="med" len="med"/>
                      <a:tailEnd type="none" w="med" len="med"/>
                    </a:lnR>
                    <a:lnT w="38100" cap="flat" cmpd="sng" algn="ctr">
                      <a:solidFill>
                        <a:srgbClr val="00AEEF"/>
                      </a:solidFill>
                      <a:prstDash val="solid"/>
                      <a:round/>
                      <a:headEnd type="none" w="med" len="med"/>
                      <a:tailEnd type="none" w="med" len="med"/>
                    </a:lnT>
                    <a:lnB w="12700" cmpd="sng">
                      <a:solidFill>
                        <a:srgbClr val="00AEEF"/>
                      </a:solidFill>
                    </a:lnB>
                    <a:lnTlToBr w="12700" cmpd="sng">
                      <a:noFill/>
                      <a:prstDash val="solid"/>
                    </a:lnTlToBr>
                    <a:lnBlToTr w="12700" cmpd="sng">
                      <a:noFill/>
                      <a:prstDash val="solid"/>
                    </a:lnBlToTr>
                    <a:solidFill>
                      <a:srgbClr val="00AEEF"/>
                    </a:solidFill>
                  </a:tcPr>
                </a:tc>
                <a:extLst>
                  <a:ext uri="{0D108BD9-81ED-4DB2-BD59-A6C34878D82A}">
                    <a16:rowId xmlns:a16="http://schemas.microsoft.com/office/drawing/2014/main" val="2929466416"/>
                  </a:ext>
                </a:extLst>
              </a:tr>
              <a:tr h="818170">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a:effectLst/>
                        </a:rPr>
                        <a:t>Define the six COEs</a:t>
                      </a:r>
                      <a:endParaRPr lang="en-US" sz="20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38100" cap="flat" cmpd="sng" algn="ctr">
                      <a:solidFill>
                        <a:srgbClr val="00AEEF"/>
                      </a:solidFill>
                      <a:prstDash val="solid"/>
                      <a:round/>
                      <a:headEnd type="none" w="med" len="med"/>
                      <a:tailEnd type="none" w="med" len="med"/>
                    </a:lnL>
                    <a:lnR>
                      <a:noFill/>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a:effectLst/>
                        </a:rPr>
                        <a:t>Calculate the semimajor axis ground tracks</a:t>
                      </a:r>
                      <a:endParaRPr lang="en-US" sz="20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a:noFill/>
                    </a:lnL>
                    <a:lnR>
                      <a:noFill/>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a:effectLst/>
                        </a:rPr>
                        <a:t>Understand the relative motion satellites</a:t>
                      </a:r>
                      <a:endParaRPr lang="en-US" sz="20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a:noFill/>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extLst>
                  <a:ext uri="{0D108BD9-81ED-4DB2-BD59-A6C34878D82A}">
                    <a16:rowId xmlns:a16="http://schemas.microsoft.com/office/drawing/2014/main" val="3280240323"/>
                  </a:ext>
                </a:extLst>
              </a:tr>
              <a:tr h="1090894">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a:effectLst/>
                        </a:rPr>
                        <a:t>Describe how inclination and eccentricity affect orbits</a:t>
                      </a:r>
                      <a:endParaRPr lang="en-US" sz="20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38100" cap="flat" cmpd="sng" algn="ctr">
                      <a:solidFill>
                        <a:srgbClr val="00AEEF"/>
                      </a:solidFill>
                      <a:prstDash val="solid"/>
                      <a:round/>
                      <a:headEnd type="none" w="med" len="med"/>
                      <a:tailEnd type="none" w="med" len="med"/>
                    </a:lnL>
                    <a:lnR>
                      <a:noFill/>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FFFFFF"/>
                    </a:solidFill>
                  </a:tcPr>
                </a:tc>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a:effectLst/>
                        </a:rPr>
                        <a:t>Describe mission-specific orbit types</a:t>
                      </a:r>
                      <a:endParaRPr lang="en-US" sz="20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a:noFill/>
                    </a:lnL>
                    <a:lnR>
                      <a:noFill/>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FFFFFF"/>
                    </a:solidFill>
                  </a:tcPr>
                </a:tc>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a:effectLst/>
                        </a:rPr>
                        <a:t>Describe the relative motion between two satellites with </a:t>
                      </a:r>
                      <a:br>
                        <a:rPr lang="en-US" sz="2000">
                          <a:effectLst/>
                        </a:rPr>
                      </a:br>
                      <a:r>
                        <a:rPr lang="en-US" sz="2000">
                          <a:effectLst/>
                        </a:rPr>
                        <a:t>different semimajor axes </a:t>
                      </a:r>
                      <a:endParaRPr lang="en-US" sz="20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a:noFill/>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681813188"/>
                  </a:ext>
                </a:extLst>
              </a:tr>
              <a:tr h="1090894">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a:effectLst/>
                        </a:rPr>
                        <a:t>Explain why COEs are preferred over position and velocity state vectors</a:t>
                      </a:r>
                      <a:endParaRPr lang="en-US" sz="20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38100" cap="flat" cmpd="sng" algn="ctr">
                      <a:solidFill>
                        <a:srgbClr val="00AEEF"/>
                      </a:solidFill>
                      <a:prstDash val="solid"/>
                      <a:round/>
                      <a:headEnd type="none" w="med" len="med"/>
                      <a:tailEnd type="none" w="med" len="med"/>
                    </a:lnL>
                    <a:lnR>
                      <a:noFill/>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a:effectLst/>
                        </a:rPr>
                        <a:t>Draw ground tracks defined by inclination, eccentricity, and true anomaly </a:t>
                      </a:r>
                      <a:endParaRPr lang="en-US" sz="20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a:noFill/>
                    </a:lnL>
                    <a:lnR>
                      <a:noFill/>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a:effectLst/>
                        </a:rPr>
                        <a:t>Identify the fuel needed to engage proximity operations in GEO</a:t>
                      </a:r>
                      <a:endParaRPr lang="en-US" sz="20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a:noFill/>
                    </a:lnL>
                    <a:lnR w="38100" cap="flat" cmpd="sng" algn="ctr">
                      <a:solidFill>
                        <a:srgbClr val="00AEEF"/>
                      </a:solidFill>
                      <a:prstDash val="solid"/>
                      <a:round/>
                      <a:headEnd type="none" w="med" len="med"/>
                      <a:tailEnd type="none" w="med" len="med"/>
                    </a:lnR>
                    <a:lnT w="12700" cmpd="sng">
                      <a:solidFill>
                        <a:srgbClr val="00AEEF"/>
                      </a:solidFill>
                    </a:lnT>
                    <a:lnB w="12700" cmpd="sng">
                      <a:solidFill>
                        <a:srgbClr val="00AEEF"/>
                      </a:solidFill>
                    </a:lnB>
                    <a:lnTlToBr w="12700" cmpd="sng">
                      <a:noFill/>
                      <a:prstDash val="solid"/>
                    </a:lnTlToBr>
                    <a:lnBlToTr w="12700" cmpd="sng">
                      <a:noFill/>
                      <a:prstDash val="solid"/>
                    </a:lnBlToTr>
                    <a:solidFill>
                      <a:srgbClr val="00AEEF">
                        <a:tint val="20000"/>
                      </a:srgbClr>
                    </a:solidFill>
                  </a:tcPr>
                </a:tc>
                <a:extLst>
                  <a:ext uri="{0D108BD9-81ED-4DB2-BD59-A6C34878D82A}">
                    <a16:rowId xmlns:a16="http://schemas.microsoft.com/office/drawing/2014/main" val="3588109551"/>
                  </a:ext>
                </a:extLst>
              </a:tr>
              <a:tr h="1090894">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a:effectLst/>
                        </a:rPr>
                        <a:t>Explain when and why some COEs are undefined</a:t>
                      </a:r>
                      <a:endParaRPr lang="en-US" sz="20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38100" cap="flat" cmpd="sng" algn="ctr">
                      <a:solidFill>
                        <a:srgbClr val="00AEEF"/>
                      </a:solidFill>
                      <a:prstDash val="solid"/>
                      <a:round/>
                      <a:headEnd type="none" w="med" len="med"/>
                      <a:tailEnd type="none" w="med" len="med"/>
                    </a:lnL>
                    <a:lnR>
                      <a:noFill/>
                    </a:lnR>
                    <a:lnT w="12700" cmpd="sng">
                      <a:solidFill>
                        <a:srgbClr val="00AEEF"/>
                      </a:solidFill>
                    </a:lnT>
                    <a:lnB w="38100" cap="flat" cmpd="sng" algn="ctr">
                      <a:solidFill>
                        <a:srgbClr val="00AEE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a:effectLst/>
                        </a:rPr>
                        <a:t>Identify whether a ground track is circular or elliptical</a:t>
                      </a:r>
                      <a:endParaRPr lang="en-US" sz="20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a:noFill/>
                    </a:lnL>
                    <a:lnR>
                      <a:noFill/>
                    </a:lnR>
                    <a:lnT w="12700" cmpd="sng">
                      <a:solidFill>
                        <a:srgbClr val="00AEEF"/>
                      </a:solidFill>
                    </a:lnT>
                    <a:lnB w="38100" cap="flat" cmpd="sng" algn="ctr">
                      <a:solidFill>
                        <a:srgbClr val="00AEE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1219170" rtl="0" eaLnBrk="1" latinLnBrk="0" hangingPunct="1">
                        <a:defRPr sz="2400" kern="1200">
                          <a:solidFill>
                            <a:schemeClr val="dk1"/>
                          </a:solidFill>
                          <a:latin typeface="Arial"/>
                          <a:ea typeface="ＭＳ Ｐゴシック"/>
                        </a:defRPr>
                      </a:lvl1pPr>
                      <a:lvl2pPr marL="609585" algn="l" defTabSz="1219170" rtl="0" eaLnBrk="1" latinLnBrk="0" hangingPunct="1">
                        <a:defRPr sz="2400" kern="1200">
                          <a:solidFill>
                            <a:schemeClr val="dk1"/>
                          </a:solidFill>
                          <a:latin typeface="Arial"/>
                          <a:ea typeface="ＭＳ Ｐゴシック"/>
                        </a:defRPr>
                      </a:lvl2pPr>
                      <a:lvl3pPr marL="1219170" algn="l" defTabSz="1219170" rtl="0" eaLnBrk="1" latinLnBrk="0" hangingPunct="1">
                        <a:defRPr sz="2400" kern="1200">
                          <a:solidFill>
                            <a:schemeClr val="dk1"/>
                          </a:solidFill>
                          <a:latin typeface="Arial"/>
                          <a:ea typeface="ＭＳ Ｐゴシック"/>
                        </a:defRPr>
                      </a:lvl3pPr>
                      <a:lvl4pPr marL="1828754" algn="l" defTabSz="1219170" rtl="0" eaLnBrk="1" latinLnBrk="0" hangingPunct="1">
                        <a:defRPr sz="2400" kern="1200">
                          <a:solidFill>
                            <a:schemeClr val="dk1"/>
                          </a:solidFill>
                          <a:latin typeface="Arial"/>
                          <a:ea typeface="ＭＳ Ｐゴシック"/>
                        </a:defRPr>
                      </a:lvl4pPr>
                      <a:lvl5pPr marL="2438339" algn="l" defTabSz="1219170" rtl="0" eaLnBrk="1" latinLnBrk="0" hangingPunct="1">
                        <a:defRPr sz="2400" kern="1200">
                          <a:solidFill>
                            <a:schemeClr val="dk1"/>
                          </a:solidFill>
                          <a:latin typeface="Arial"/>
                          <a:ea typeface="ＭＳ Ｐゴシック"/>
                        </a:defRPr>
                      </a:lvl5pPr>
                      <a:lvl6pPr marL="3047924" algn="l" defTabSz="1219170" rtl="0" eaLnBrk="1" latinLnBrk="0" hangingPunct="1">
                        <a:defRPr sz="2400" kern="1200">
                          <a:solidFill>
                            <a:schemeClr val="dk1"/>
                          </a:solidFill>
                          <a:latin typeface="Arial"/>
                          <a:ea typeface="ＭＳ Ｐゴシック"/>
                        </a:defRPr>
                      </a:lvl6pPr>
                      <a:lvl7pPr marL="3657509" algn="l" defTabSz="1219170" rtl="0" eaLnBrk="1" latinLnBrk="0" hangingPunct="1">
                        <a:defRPr sz="2400" kern="1200">
                          <a:solidFill>
                            <a:schemeClr val="dk1"/>
                          </a:solidFill>
                          <a:latin typeface="Arial"/>
                          <a:ea typeface="ＭＳ Ｐゴシック"/>
                        </a:defRPr>
                      </a:lvl7pPr>
                      <a:lvl8pPr marL="4267093" algn="l" defTabSz="1219170" rtl="0" eaLnBrk="1" latinLnBrk="0" hangingPunct="1">
                        <a:defRPr sz="2400" kern="1200">
                          <a:solidFill>
                            <a:schemeClr val="dk1"/>
                          </a:solidFill>
                          <a:latin typeface="Arial"/>
                          <a:ea typeface="ＭＳ Ｐゴシック"/>
                        </a:defRPr>
                      </a:lvl8pPr>
                      <a:lvl9pPr marL="4876678" algn="l" defTabSz="1219170" rtl="0" eaLnBrk="1" latinLnBrk="0" hangingPunct="1">
                        <a:defRPr sz="2400" kern="1200">
                          <a:solidFill>
                            <a:schemeClr val="dk1"/>
                          </a:solidFill>
                          <a:latin typeface="Arial"/>
                          <a:ea typeface="ＭＳ Ｐゴシック"/>
                        </a:defRPr>
                      </a:lvl9pPr>
                    </a:lstStyle>
                    <a:p>
                      <a:pPr marL="0" marR="0" algn="ctr">
                        <a:spcBef>
                          <a:spcPts val="0"/>
                        </a:spcBef>
                        <a:spcAft>
                          <a:spcPts val="0"/>
                        </a:spcAft>
                      </a:pPr>
                      <a:r>
                        <a:rPr lang="en-US" sz="2000" dirty="0">
                          <a:effectLst/>
                        </a:rPr>
                        <a:t>Describe launch trajectories to approach a GEO satellite</a:t>
                      </a:r>
                      <a:endParaRPr lang="en-US" sz="20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a:noFill/>
                    </a:lnL>
                    <a:lnR w="38100" cap="flat" cmpd="sng" algn="ctr">
                      <a:solidFill>
                        <a:srgbClr val="00AEEF"/>
                      </a:solidFill>
                      <a:prstDash val="solid"/>
                      <a:round/>
                      <a:headEnd type="none" w="med" len="med"/>
                      <a:tailEnd type="none" w="med" len="med"/>
                    </a:lnR>
                    <a:lnT w="12700" cmpd="sng">
                      <a:solidFill>
                        <a:srgbClr val="00AEEF"/>
                      </a:solidFill>
                    </a:lnT>
                    <a:lnB w="38100" cap="flat" cmpd="sng" algn="ctr">
                      <a:solidFill>
                        <a:srgbClr val="00AEE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237398171"/>
                  </a:ext>
                </a:extLst>
              </a:tr>
            </a:tbl>
          </a:graphicData>
        </a:graphic>
      </p:graphicFrame>
    </p:spTree>
    <p:extLst>
      <p:ext uri="{BB962C8B-B14F-4D97-AF65-F5344CB8AC3E}">
        <p14:creationId xmlns:p14="http://schemas.microsoft.com/office/powerpoint/2010/main" val="3564308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C1540-3902-0CCA-3144-081CC7CCC9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A834E9-DE82-A8C9-96EC-29135657C115}"/>
              </a:ext>
            </a:extLst>
          </p:cNvPr>
          <p:cNvSpPr>
            <a:spLocks noGrp="1"/>
          </p:cNvSpPr>
          <p:nvPr>
            <p:ph type="title"/>
          </p:nvPr>
        </p:nvSpPr>
        <p:spPr>
          <a:xfrm>
            <a:off x="439387" y="11875"/>
            <a:ext cx="9610725" cy="795130"/>
          </a:xfrm>
        </p:spPr>
        <p:txBody>
          <a:bodyPr>
            <a:noAutofit/>
          </a:bodyPr>
          <a:lstStyle/>
          <a:p>
            <a:r>
              <a:rPr lang="en-US" sz="2800"/>
              <a:t>Orbital Regimes</a:t>
            </a:r>
          </a:p>
        </p:txBody>
      </p:sp>
      <p:sp>
        <p:nvSpPr>
          <p:cNvPr id="21" name="Content Placeholder 7">
            <a:extLst>
              <a:ext uri="{FF2B5EF4-FFF2-40B4-BE49-F238E27FC236}">
                <a16:creationId xmlns:a16="http://schemas.microsoft.com/office/drawing/2014/main" id="{7D9D8495-5BEF-B883-6A4E-84928B39BE35}"/>
              </a:ext>
            </a:extLst>
          </p:cNvPr>
          <p:cNvSpPr txBox="1">
            <a:spLocks/>
          </p:cNvSpPr>
          <p:nvPr/>
        </p:nvSpPr>
        <p:spPr>
          <a:xfrm>
            <a:off x="559350" y="1188108"/>
            <a:ext cx="5379303" cy="2126495"/>
          </a:xfrm>
          <a:prstGeom prst="rect">
            <a:avLst/>
          </a:prstGeom>
        </p:spPr>
        <p:txBody>
          <a:bodyPr/>
          <a:lstStyle>
            <a:lvl1pPr marL="182880" indent="-182880" algn="l" defTabSz="6858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6858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6858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6858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6858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fontAlgn="auto">
              <a:spcBef>
                <a:spcPts val="0"/>
              </a:spcBef>
              <a:spcAft>
                <a:spcPts val="0"/>
              </a:spcAft>
              <a:buClr>
                <a:schemeClr val="tx1"/>
              </a:buClr>
              <a:buSzPct val="75000"/>
              <a:buFont typeface="Wingdings" panose="05000000000000000000" pitchFamily="2" charset="2"/>
              <a:buChar char="Ø"/>
            </a:pPr>
            <a:r>
              <a:rPr lang="en-US" sz="2400">
                <a:latin typeface="Arial" panose="020B0604020202020204" pitchFamily="34" charset="0"/>
                <a:cs typeface="Arial" panose="020B0604020202020204" pitchFamily="34" charset="0"/>
              </a:rPr>
              <a:t>Low Earth orbit (LEO)</a:t>
            </a:r>
          </a:p>
          <a:p>
            <a:pPr marL="342900" indent="-342900" fontAlgn="auto">
              <a:spcBef>
                <a:spcPts val="0"/>
              </a:spcBef>
              <a:spcAft>
                <a:spcPts val="0"/>
              </a:spcAft>
              <a:buClr>
                <a:schemeClr val="tx1"/>
              </a:buClr>
              <a:buSzPct val="75000"/>
              <a:buFont typeface="Wingdings" panose="05000000000000000000" pitchFamily="2" charset="2"/>
              <a:buChar char="Ø"/>
            </a:pPr>
            <a:r>
              <a:rPr lang="en-US" sz="2400">
                <a:latin typeface="Arial" panose="020B0604020202020204" pitchFamily="34" charset="0"/>
                <a:cs typeface="Arial" panose="020B0604020202020204" pitchFamily="34" charset="0"/>
              </a:rPr>
              <a:t>Medium Earth orbit (MEO)</a:t>
            </a:r>
          </a:p>
          <a:p>
            <a:pPr marL="342900" indent="-342900" fontAlgn="auto">
              <a:spcBef>
                <a:spcPts val="0"/>
              </a:spcBef>
              <a:spcAft>
                <a:spcPts val="0"/>
              </a:spcAft>
              <a:buClr>
                <a:schemeClr val="tx1"/>
              </a:buClr>
              <a:buSzPct val="75000"/>
              <a:buFont typeface="Wingdings" panose="05000000000000000000" pitchFamily="2" charset="2"/>
              <a:buChar char="Ø"/>
            </a:pPr>
            <a:r>
              <a:rPr lang="en-US" sz="2400">
                <a:latin typeface="Arial" panose="020B0604020202020204" pitchFamily="34" charset="0"/>
                <a:cs typeface="Arial" panose="020B0604020202020204" pitchFamily="34" charset="0"/>
              </a:rPr>
              <a:t>Highly elliptical orbit (HEO)</a:t>
            </a:r>
          </a:p>
          <a:p>
            <a:pPr marL="342900" indent="-342900" fontAlgn="auto">
              <a:spcBef>
                <a:spcPts val="0"/>
              </a:spcBef>
              <a:spcAft>
                <a:spcPts val="0"/>
              </a:spcAft>
              <a:buClr>
                <a:schemeClr val="tx1"/>
              </a:buClr>
              <a:buSzPct val="75000"/>
              <a:buFont typeface="Wingdings" panose="05000000000000000000" pitchFamily="2" charset="2"/>
              <a:buChar char="Ø"/>
            </a:pPr>
            <a:r>
              <a:rPr lang="en-US" sz="2400">
                <a:latin typeface="Arial" panose="020B0604020202020204" pitchFamily="34" charset="0"/>
                <a:cs typeface="Arial" panose="020B0604020202020204" pitchFamily="34" charset="0"/>
              </a:rPr>
              <a:t>Geosynchronous Earth orbit (GEO)</a:t>
            </a:r>
          </a:p>
          <a:p>
            <a:pPr marL="342900" indent="-342900" fontAlgn="auto">
              <a:spcBef>
                <a:spcPts val="0"/>
              </a:spcBef>
              <a:spcAft>
                <a:spcPts val="0"/>
              </a:spcAft>
              <a:buClr>
                <a:schemeClr val="tx1"/>
              </a:buClr>
              <a:buSzPct val="75000"/>
              <a:buFont typeface="Wingdings" panose="05000000000000000000" pitchFamily="2" charset="2"/>
              <a:buChar char="Ø"/>
            </a:pPr>
            <a:r>
              <a:rPr lang="en-US" sz="2400">
                <a:latin typeface="Arial" panose="020B0604020202020204" pitchFamily="34" charset="0"/>
                <a:cs typeface="Arial" panose="020B0604020202020204" pitchFamily="34" charset="0"/>
              </a:rPr>
              <a:t>Cislunar orbit (XGEO)</a:t>
            </a:r>
          </a:p>
        </p:txBody>
      </p:sp>
      <p:pic>
        <p:nvPicPr>
          <p:cNvPr id="3" name="Picture 2">
            <a:extLst>
              <a:ext uri="{FF2B5EF4-FFF2-40B4-BE49-F238E27FC236}">
                <a16:creationId xmlns:a16="http://schemas.microsoft.com/office/drawing/2014/main" id="{5BDFCDF7-D7BF-0DFA-F503-F7C2ADB06EB2}"/>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41000"/>
                    </a14:imgEffect>
                  </a14:imgLayer>
                </a14:imgProps>
              </a:ext>
            </a:extLst>
          </a:blip>
          <a:srcRect l="5622"/>
          <a:stretch/>
        </p:blipFill>
        <p:spPr>
          <a:xfrm>
            <a:off x="6690288" y="1202396"/>
            <a:ext cx="5401399" cy="4917717"/>
          </a:xfrm>
          <a:prstGeom prst="rect">
            <a:avLst/>
          </a:prstGeom>
          <a:ln>
            <a:noFill/>
          </a:ln>
          <a:effectLst>
            <a:softEdge rad="112500"/>
          </a:effectLst>
        </p:spPr>
      </p:pic>
      <p:cxnSp>
        <p:nvCxnSpPr>
          <p:cNvPr id="23" name="Straight Arrow Connector 22">
            <a:extLst>
              <a:ext uri="{FF2B5EF4-FFF2-40B4-BE49-F238E27FC236}">
                <a16:creationId xmlns:a16="http://schemas.microsoft.com/office/drawing/2014/main" id="{A296CA7D-E34C-CA88-B5E6-31A086401F68}"/>
              </a:ext>
            </a:extLst>
          </p:cNvPr>
          <p:cNvCxnSpPr>
            <a:cxnSpLocks/>
          </p:cNvCxnSpPr>
          <p:nvPr/>
        </p:nvCxnSpPr>
        <p:spPr>
          <a:xfrm>
            <a:off x="7347138" y="2871664"/>
            <a:ext cx="1586881" cy="982293"/>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C4BA8A56-BB54-09BA-0FD2-2C5FCC39AD0F}"/>
              </a:ext>
            </a:extLst>
          </p:cNvPr>
          <p:cNvCxnSpPr>
            <a:cxnSpLocks/>
          </p:cNvCxnSpPr>
          <p:nvPr/>
        </p:nvCxnSpPr>
        <p:spPr>
          <a:xfrm flipH="1" flipV="1">
            <a:off x="10304232" y="2321184"/>
            <a:ext cx="916815" cy="490544"/>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08BC9334-7E1E-BDC2-21CF-C5B9AD5458EC}"/>
              </a:ext>
            </a:extLst>
          </p:cNvPr>
          <p:cNvCxnSpPr>
            <a:cxnSpLocks/>
            <a:stCxn id="28" idx="0"/>
          </p:cNvCxnSpPr>
          <p:nvPr/>
        </p:nvCxnSpPr>
        <p:spPr>
          <a:xfrm flipV="1">
            <a:off x="11169908" y="4649090"/>
            <a:ext cx="170144" cy="472983"/>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EBDC49BC-CF7F-9AE1-852E-007CDBA71720}"/>
              </a:ext>
            </a:extLst>
          </p:cNvPr>
          <p:cNvCxnSpPr>
            <a:cxnSpLocks/>
            <a:stCxn id="30" idx="3"/>
          </p:cNvCxnSpPr>
          <p:nvPr/>
        </p:nvCxnSpPr>
        <p:spPr>
          <a:xfrm>
            <a:off x="8047543" y="5384649"/>
            <a:ext cx="692640" cy="64541"/>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6" name="Rectangle: Rounded Corners 25">
            <a:extLst>
              <a:ext uri="{FF2B5EF4-FFF2-40B4-BE49-F238E27FC236}">
                <a16:creationId xmlns:a16="http://schemas.microsoft.com/office/drawing/2014/main" id="{FF318512-86DA-5B2B-0599-57BF207B6CB4}"/>
              </a:ext>
            </a:extLst>
          </p:cNvPr>
          <p:cNvSpPr/>
          <p:nvPr/>
        </p:nvSpPr>
        <p:spPr>
          <a:xfrm>
            <a:off x="10783095" y="2635720"/>
            <a:ext cx="916815"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a:latin typeface="Calibri" panose="020F0502020204030204" pitchFamily="34" charset="0"/>
                <a:cs typeface="Calibri" panose="020F0502020204030204" pitchFamily="34" charset="0"/>
              </a:rPr>
              <a:t>HEO</a:t>
            </a:r>
          </a:p>
        </p:txBody>
      </p:sp>
      <p:sp>
        <p:nvSpPr>
          <p:cNvPr id="20" name="Rectangle: Rounded Corners 19">
            <a:extLst>
              <a:ext uri="{FF2B5EF4-FFF2-40B4-BE49-F238E27FC236}">
                <a16:creationId xmlns:a16="http://schemas.microsoft.com/office/drawing/2014/main" id="{70113A33-000F-84D5-043A-2C2B1EF22EA5}"/>
              </a:ext>
            </a:extLst>
          </p:cNvPr>
          <p:cNvSpPr/>
          <p:nvPr/>
        </p:nvSpPr>
        <p:spPr>
          <a:xfrm>
            <a:off x="7166141" y="2777480"/>
            <a:ext cx="743976"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a:latin typeface="Calibri" panose="020F0502020204030204" pitchFamily="34" charset="0"/>
                <a:cs typeface="Calibri" panose="020F0502020204030204" pitchFamily="34" charset="0"/>
              </a:rPr>
              <a:t>LEO</a:t>
            </a:r>
          </a:p>
        </p:txBody>
      </p:sp>
      <p:sp>
        <p:nvSpPr>
          <p:cNvPr id="28" name="Rectangle: Rounded Corners 27">
            <a:extLst>
              <a:ext uri="{FF2B5EF4-FFF2-40B4-BE49-F238E27FC236}">
                <a16:creationId xmlns:a16="http://schemas.microsoft.com/office/drawing/2014/main" id="{071460A4-0107-1308-FFA6-0B7A99AC17C2}"/>
              </a:ext>
            </a:extLst>
          </p:cNvPr>
          <p:cNvSpPr/>
          <p:nvPr/>
        </p:nvSpPr>
        <p:spPr>
          <a:xfrm>
            <a:off x="10711500" y="5122073"/>
            <a:ext cx="916815"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a:latin typeface="Calibri" panose="020F0502020204030204" pitchFamily="34" charset="0"/>
                <a:cs typeface="Calibri" panose="020F0502020204030204" pitchFamily="34" charset="0"/>
              </a:rPr>
              <a:t>GEO</a:t>
            </a:r>
          </a:p>
        </p:txBody>
      </p:sp>
      <p:sp>
        <p:nvSpPr>
          <p:cNvPr id="30" name="Rectangle: Rounded Corners 29">
            <a:extLst>
              <a:ext uri="{FF2B5EF4-FFF2-40B4-BE49-F238E27FC236}">
                <a16:creationId xmlns:a16="http://schemas.microsoft.com/office/drawing/2014/main" id="{D400D98B-76AA-F14B-690C-83D7D5918015}"/>
              </a:ext>
            </a:extLst>
          </p:cNvPr>
          <p:cNvSpPr/>
          <p:nvPr/>
        </p:nvSpPr>
        <p:spPr>
          <a:xfrm>
            <a:off x="7130728" y="5184890"/>
            <a:ext cx="916815"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a:latin typeface="Calibri" panose="020F0502020204030204" pitchFamily="34" charset="0"/>
                <a:cs typeface="Calibri" panose="020F0502020204030204" pitchFamily="34" charset="0"/>
              </a:rPr>
              <a:t>MEO</a:t>
            </a:r>
          </a:p>
        </p:txBody>
      </p:sp>
      <p:pic>
        <p:nvPicPr>
          <p:cNvPr id="8" name="Picture 7">
            <a:extLst>
              <a:ext uri="{FF2B5EF4-FFF2-40B4-BE49-F238E27FC236}">
                <a16:creationId xmlns:a16="http://schemas.microsoft.com/office/drawing/2014/main" id="{8940B029-8205-B089-CDD8-C16532C01C1F}"/>
              </a:ext>
            </a:extLst>
          </p:cNvPr>
          <p:cNvPicPr>
            <a:picLocks noChangeAspect="1"/>
          </p:cNvPicPr>
          <p:nvPr/>
        </p:nvPicPr>
        <p:blipFill>
          <a:blip r:embed="rId5" cstate="print">
            <a:extLst>
              <a:ext uri="{BEBA8EAE-BF5A-486C-A8C5-ECC9F3942E4B}">
                <a14:imgProps xmlns:a14="http://schemas.microsoft.com/office/drawing/2010/main">
                  <a14:imgLayer r:embed="rId6">
                    <a14:imgEffect>
                      <a14:sharpenSoften amount="15000"/>
                    </a14:imgEffect>
                    <a14:imgEffect>
                      <a14:brightnessContrast bright="58000"/>
                    </a14:imgEffect>
                  </a14:imgLayer>
                </a14:imgProps>
              </a:ext>
              <a:ext uri="{28A0092B-C50C-407E-A947-70E740481C1C}">
                <a14:useLocalDpi xmlns:a14="http://schemas.microsoft.com/office/drawing/2010/main" val="0"/>
              </a:ext>
            </a:extLst>
          </a:blip>
          <a:srcRect l="16310" t="25170" r="12874" b="39745"/>
          <a:stretch/>
        </p:blipFill>
        <p:spPr>
          <a:xfrm>
            <a:off x="559350" y="3429000"/>
            <a:ext cx="5401399" cy="2537338"/>
          </a:xfrm>
          <a:prstGeom prst="rect">
            <a:avLst/>
          </a:prstGeom>
          <a:ln>
            <a:noFill/>
          </a:ln>
          <a:effectLst>
            <a:softEdge rad="112500"/>
          </a:effectLst>
        </p:spPr>
      </p:pic>
      <p:cxnSp>
        <p:nvCxnSpPr>
          <p:cNvPr id="9" name="Straight Arrow Connector 8">
            <a:extLst>
              <a:ext uri="{FF2B5EF4-FFF2-40B4-BE49-F238E27FC236}">
                <a16:creationId xmlns:a16="http://schemas.microsoft.com/office/drawing/2014/main" id="{2DE7D8C8-16F9-E546-FD7A-55AC4D02AEB2}"/>
              </a:ext>
            </a:extLst>
          </p:cNvPr>
          <p:cNvCxnSpPr>
            <a:cxnSpLocks/>
            <a:stCxn id="10" idx="3"/>
          </p:cNvCxnSpPr>
          <p:nvPr/>
        </p:nvCxnSpPr>
        <p:spPr>
          <a:xfrm>
            <a:off x="2005275" y="3945879"/>
            <a:ext cx="508232" cy="386673"/>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0" name="Rectangle: Rounded Corners 9">
            <a:extLst>
              <a:ext uri="{FF2B5EF4-FFF2-40B4-BE49-F238E27FC236}">
                <a16:creationId xmlns:a16="http://schemas.microsoft.com/office/drawing/2014/main" id="{E086DC25-4AB4-85A6-E6BD-31A3BA75166D}"/>
              </a:ext>
            </a:extLst>
          </p:cNvPr>
          <p:cNvSpPr/>
          <p:nvPr/>
        </p:nvSpPr>
        <p:spPr>
          <a:xfrm>
            <a:off x="845057" y="3728821"/>
            <a:ext cx="1160218" cy="434116"/>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a:latin typeface="Calibri" panose="020F0502020204030204" pitchFamily="34" charset="0"/>
                <a:cs typeface="Calibri" panose="020F0502020204030204" pitchFamily="34" charset="0"/>
              </a:rPr>
              <a:t>XGEO</a:t>
            </a:r>
          </a:p>
        </p:txBody>
      </p:sp>
    </p:spTree>
    <p:extLst>
      <p:ext uri="{BB962C8B-B14F-4D97-AF65-F5344CB8AC3E}">
        <p14:creationId xmlns:p14="http://schemas.microsoft.com/office/powerpoint/2010/main" val="8577883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738F2-BD7C-151B-680F-EB685A65B4FE}"/>
              </a:ext>
            </a:extLst>
          </p:cNvPr>
          <p:cNvSpPr>
            <a:spLocks noGrp="1"/>
          </p:cNvSpPr>
          <p:nvPr>
            <p:ph type="title"/>
          </p:nvPr>
        </p:nvSpPr>
        <p:spPr>
          <a:xfrm>
            <a:off x="439387" y="11875"/>
            <a:ext cx="9610725" cy="795130"/>
          </a:xfrm>
        </p:spPr>
        <p:txBody>
          <a:bodyPr/>
          <a:lstStyle/>
          <a:p>
            <a:r>
              <a:rPr lang="en-US" dirty="0"/>
              <a:t>Orbital Regimes in XR</a:t>
            </a:r>
          </a:p>
        </p:txBody>
      </p:sp>
      <p:sp>
        <p:nvSpPr>
          <p:cNvPr id="3" name="Content Placeholder 2">
            <a:extLst>
              <a:ext uri="{FF2B5EF4-FFF2-40B4-BE49-F238E27FC236}">
                <a16:creationId xmlns:a16="http://schemas.microsoft.com/office/drawing/2014/main" id="{3F162B7D-7067-00B7-7022-003A1E26CB2E}"/>
              </a:ext>
            </a:extLst>
          </p:cNvPr>
          <p:cNvSpPr>
            <a:spLocks noGrp="1"/>
          </p:cNvSpPr>
          <p:nvPr>
            <p:ph sz="quarter" idx="11"/>
          </p:nvPr>
        </p:nvSpPr>
        <p:spPr>
          <a:xfrm>
            <a:off x="480131" y="1046715"/>
            <a:ext cx="11555925" cy="5075237"/>
          </a:xfrm>
        </p:spPr>
        <p:txBody>
          <a:bodyPr/>
          <a:lstStyle/>
          <a:p>
            <a:pPr marL="0" indent="0">
              <a:buNone/>
            </a:pPr>
            <a:r>
              <a:rPr lang="en-US" sz="2400" b="1" dirty="0"/>
              <a:t>Immersive and interactive tools enable discovery and discussion of topics</a:t>
            </a:r>
          </a:p>
          <a:p>
            <a:pPr marL="342900" indent="-342900"/>
            <a:r>
              <a:rPr lang="en-US" sz="2400" dirty="0"/>
              <a:t>Distance from Earth across orbital regimes</a:t>
            </a:r>
          </a:p>
          <a:p>
            <a:pPr marL="342900" indent="-342900"/>
            <a:r>
              <a:rPr lang="en-US" sz="2400" dirty="0"/>
              <a:t>Density of active satellites at each regime</a:t>
            </a:r>
          </a:p>
          <a:p>
            <a:pPr marL="342900" indent="-342900"/>
            <a:r>
              <a:rPr lang="en-US" sz="2400" dirty="0"/>
              <a:t>Orbit characteristics (e.g., dwell times, shape)</a:t>
            </a:r>
          </a:p>
          <a:p>
            <a:pPr marL="342900" indent="-342900"/>
            <a:r>
              <a:rPr lang="en-US" sz="2400" dirty="0"/>
              <a:t>Types of missions </a:t>
            </a:r>
          </a:p>
          <a:p>
            <a:endParaRPr lang="en-US" sz="2400" dirty="0"/>
          </a:p>
          <a:p>
            <a:endParaRPr lang="en-US" sz="2400" dirty="0"/>
          </a:p>
        </p:txBody>
      </p:sp>
      <p:pic>
        <p:nvPicPr>
          <p:cNvPr id="4" name="Picture 3">
            <a:extLst>
              <a:ext uri="{FF2B5EF4-FFF2-40B4-BE49-F238E27FC236}">
                <a16:creationId xmlns:a16="http://schemas.microsoft.com/office/drawing/2014/main" id="{BCD73C1B-2226-C250-1856-E900E6339EB3}"/>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59000"/>
                    </a14:imgEffect>
                  </a14:imgLayer>
                </a14:imgProps>
              </a:ext>
            </a:extLst>
          </a:blip>
          <a:srcRect l="5622"/>
          <a:stretch/>
        </p:blipFill>
        <p:spPr>
          <a:xfrm>
            <a:off x="7716768" y="2059720"/>
            <a:ext cx="4194142" cy="3818567"/>
          </a:xfrm>
          <a:prstGeom prst="rect">
            <a:avLst/>
          </a:prstGeom>
          <a:effectLst>
            <a:outerShdw blurRad="50800" dist="38100" dir="5400000" algn="t" rotWithShape="0">
              <a:prstClr val="black">
                <a:alpha val="40000"/>
              </a:prstClr>
            </a:outerShdw>
          </a:effectLst>
        </p:spPr>
      </p:pic>
      <p:sp>
        <p:nvSpPr>
          <p:cNvPr id="5" name="Content Placeholder 7">
            <a:extLst>
              <a:ext uri="{FF2B5EF4-FFF2-40B4-BE49-F238E27FC236}">
                <a16:creationId xmlns:a16="http://schemas.microsoft.com/office/drawing/2014/main" id="{796D87D9-C680-CAAE-874F-BD2B65167B1F}"/>
              </a:ext>
            </a:extLst>
          </p:cNvPr>
          <p:cNvSpPr txBox="1">
            <a:spLocks/>
          </p:cNvSpPr>
          <p:nvPr/>
        </p:nvSpPr>
        <p:spPr>
          <a:xfrm>
            <a:off x="7535929" y="5915065"/>
            <a:ext cx="4656071" cy="461853"/>
          </a:xfrm>
          <a:prstGeom prst="rect">
            <a:avLst/>
          </a:prstGeom>
        </p:spPr>
        <p:txBody>
          <a:bodyPr/>
          <a:lstStyle>
            <a:lvl1pPr marL="182880" indent="-182880" algn="l" defTabSz="6858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6858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6858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6858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6858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fontAlgn="auto">
              <a:spcBef>
                <a:spcPts val="1200"/>
              </a:spcBef>
              <a:spcAft>
                <a:spcPts val="0"/>
              </a:spcAft>
              <a:buNone/>
            </a:pPr>
            <a:r>
              <a:rPr lang="en-US" sz="2000" dirty="0">
                <a:latin typeface="Arial" panose="020B0604020202020204" pitchFamily="34" charset="0"/>
                <a:cs typeface="Arial" panose="020B0604020202020204" pitchFamily="34" charset="0"/>
              </a:rPr>
              <a:t>Multiple Simultaneous Orbits</a:t>
            </a:r>
          </a:p>
        </p:txBody>
      </p:sp>
      <p:sp>
        <p:nvSpPr>
          <p:cNvPr id="8" name="Content Placeholder 7">
            <a:extLst>
              <a:ext uri="{FF2B5EF4-FFF2-40B4-BE49-F238E27FC236}">
                <a16:creationId xmlns:a16="http://schemas.microsoft.com/office/drawing/2014/main" id="{60662393-2AC4-A4E6-F267-E9022E0C7BDB}"/>
              </a:ext>
            </a:extLst>
          </p:cNvPr>
          <p:cNvSpPr txBox="1">
            <a:spLocks/>
          </p:cNvSpPr>
          <p:nvPr/>
        </p:nvSpPr>
        <p:spPr>
          <a:xfrm>
            <a:off x="520720" y="5223073"/>
            <a:ext cx="2989264" cy="461853"/>
          </a:xfrm>
          <a:prstGeom prst="rect">
            <a:avLst/>
          </a:prstGeom>
        </p:spPr>
        <p:txBody>
          <a:bodyPr/>
          <a:lstStyle>
            <a:lvl1pPr marL="182880" indent="-182880" algn="l" defTabSz="6858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6858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6858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6858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6858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fontAlgn="auto">
              <a:spcBef>
                <a:spcPts val="1200"/>
              </a:spcBef>
              <a:spcAft>
                <a:spcPts val="0"/>
              </a:spcAft>
              <a:buNone/>
            </a:pPr>
            <a:r>
              <a:rPr lang="en-US" sz="2000" dirty="0">
                <a:latin typeface="Arial" panose="020B0604020202020204" pitchFamily="34" charset="0"/>
                <a:cs typeface="Arial" panose="020B0604020202020204" pitchFamily="34" charset="0"/>
              </a:rPr>
              <a:t>Density at GEO</a:t>
            </a:r>
          </a:p>
        </p:txBody>
      </p:sp>
      <p:sp>
        <p:nvSpPr>
          <p:cNvPr id="9" name="Content Placeholder 7">
            <a:extLst>
              <a:ext uri="{FF2B5EF4-FFF2-40B4-BE49-F238E27FC236}">
                <a16:creationId xmlns:a16="http://schemas.microsoft.com/office/drawing/2014/main" id="{588E6371-208C-8A83-E323-78507D6B06B7}"/>
              </a:ext>
            </a:extLst>
          </p:cNvPr>
          <p:cNvSpPr txBox="1">
            <a:spLocks/>
          </p:cNvSpPr>
          <p:nvPr/>
        </p:nvSpPr>
        <p:spPr>
          <a:xfrm>
            <a:off x="4559973" y="5777155"/>
            <a:ext cx="2553346" cy="358876"/>
          </a:xfrm>
          <a:prstGeom prst="rect">
            <a:avLst/>
          </a:prstGeom>
        </p:spPr>
        <p:txBody>
          <a:bodyPr/>
          <a:lstStyle>
            <a:lvl1pPr marL="182880" indent="-182880" algn="l" defTabSz="6858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6858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6858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6858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6858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fontAlgn="auto">
              <a:spcBef>
                <a:spcPts val="1200"/>
              </a:spcBef>
              <a:spcAft>
                <a:spcPts val="0"/>
              </a:spcAft>
              <a:buNone/>
            </a:pPr>
            <a:r>
              <a:rPr lang="en-US" sz="2000" dirty="0">
                <a:latin typeface="Arial" panose="020B0604020202020204" pitchFamily="34" charset="0"/>
                <a:cs typeface="Arial" panose="020B0604020202020204" pitchFamily="34" charset="0"/>
              </a:rPr>
              <a:t>Density at LEO</a:t>
            </a:r>
          </a:p>
        </p:txBody>
      </p:sp>
      <p:pic>
        <p:nvPicPr>
          <p:cNvPr id="1026" name="Picture 2">
            <a:extLst>
              <a:ext uri="{FF2B5EF4-FFF2-40B4-BE49-F238E27FC236}">
                <a16:creationId xmlns:a16="http://schemas.microsoft.com/office/drawing/2014/main" id="{7D454681-A6AD-16E6-F3AD-D57DCA8EFA9A}"/>
              </a:ext>
            </a:extLst>
          </p:cNvPr>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rightnessContrast bright="54000"/>
                    </a14:imgEffect>
                  </a14:imgLayer>
                </a14:imgProps>
              </a:ext>
              <a:ext uri="{28A0092B-C50C-407E-A947-70E740481C1C}">
                <a14:useLocalDpi xmlns:a14="http://schemas.microsoft.com/office/drawing/2010/main" val="0"/>
              </a:ext>
            </a:extLst>
          </a:blip>
          <a:srcRect l="12555" t="30105" r="2374" b="41405"/>
          <a:stretch/>
        </p:blipFill>
        <p:spPr bwMode="auto">
          <a:xfrm>
            <a:off x="150771" y="3901283"/>
            <a:ext cx="3812405" cy="1276760"/>
          </a:xfrm>
          <a:prstGeom prst="rect">
            <a:avLst/>
          </a:prstGeom>
          <a:effectLst>
            <a:outerShdw blurRad="508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BFB51A6B-247F-D7B9-3173-E8DD83F84D2D}"/>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rightnessContrast bright="17000"/>
                    </a14:imgEffect>
                  </a14:imgLayer>
                </a14:imgProps>
              </a:ext>
              <a:ext uri="{28A0092B-C50C-407E-A947-70E740481C1C}">
                <a14:useLocalDpi xmlns:a14="http://schemas.microsoft.com/office/drawing/2010/main" val="0"/>
              </a:ext>
            </a:extLst>
          </a:blip>
          <a:srcRect l="28766" t="24463" r="21916" b="39084"/>
          <a:stretch/>
        </p:blipFill>
        <p:spPr bwMode="auto">
          <a:xfrm>
            <a:off x="4124040" y="3167744"/>
            <a:ext cx="3426750" cy="2532812"/>
          </a:xfrm>
          <a:prstGeom prst="rect">
            <a:avLst/>
          </a:prstGeom>
          <a:effectLst>
            <a:outerShdw blurRad="508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00000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B96EF-3BF9-F2D0-5CB1-65E302357A9D}"/>
              </a:ext>
            </a:extLst>
          </p:cNvPr>
          <p:cNvSpPr>
            <a:spLocks noGrp="1"/>
          </p:cNvSpPr>
          <p:nvPr>
            <p:ph type="title"/>
          </p:nvPr>
        </p:nvSpPr>
        <p:spPr>
          <a:xfrm>
            <a:off x="439387" y="11875"/>
            <a:ext cx="9610725" cy="795130"/>
          </a:xfrm>
        </p:spPr>
        <p:txBody>
          <a:bodyPr>
            <a:noAutofit/>
          </a:bodyPr>
          <a:lstStyle/>
          <a:p>
            <a:r>
              <a:rPr lang="en-US" sz="2800" dirty="0"/>
              <a:t>Common Orbit Types and Mission Objectives: LEO</a:t>
            </a:r>
          </a:p>
        </p:txBody>
      </p:sp>
      <p:sp>
        <p:nvSpPr>
          <p:cNvPr id="21" name="Content Placeholder 7">
            <a:extLst>
              <a:ext uri="{FF2B5EF4-FFF2-40B4-BE49-F238E27FC236}">
                <a16:creationId xmlns:a16="http://schemas.microsoft.com/office/drawing/2014/main" id="{C4D43F80-27CE-1138-3C22-3BD25B919280}"/>
              </a:ext>
            </a:extLst>
          </p:cNvPr>
          <p:cNvSpPr txBox="1">
            <a:spLocks/>
          </p:cNvSpPr>
          <p:nvPr/>
        </p:nvSpPr>
        <p:spPr>
          <a:xfrm>
            <a:off x="261260" y="834066"/>
            <a:ext cx="6088740" cy="1654082"/>
          </a:xfrm>
          <a:prstGeom prst="rect">
            <a:avLst/>
          </a:prstGeom>
        </p:spPr>
        <p:txBody>
          <a:bodyPr/>
          <a:lstStyle>
            <a:lvl1pPr marL="182880" indent="-182880" algn="l" defTabSz="6858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6858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6858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6858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6858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92100" indent="-292100" fontAlgn="auto">
              <a:spcBef>
                <a:spcPts val="0"/>
              </a:spcBef>
              <a:spcAft>
                <a:spcPts val="0"/>
              </a:spcAft>
              <a:buClr>
                <a:schemeClr val="tx1"/>
              </a:buClr>
              <a:buSzPct val="75000"/>
              <a:buFont typeface="Wingdings" panose="05000000000000000000" pitchFamily="2" charset="2"/>
              <a:buChar char="Ø"/>
            </a:pPr>
            <a:r>
              <a:rPr lang="en-US" sz="2400" b="1" dirty="0">
                <a:latin typeface="Arial" panose="020B0604020202020204" pitchFamily="34" charset="0"/>
                <a:cs typeface="Arial" panose="020B0604020202020204" pitchFamily="34" charset="0"/>
              </a:rPr>
              <a:t>Low Earth Orbit (LEO)</a:t>
            </a:r>
          </a:p>
          <a:p>
            <a:pPr marL="292100" indent="-292100" fontAlgn="auto">
              <a:spcBef>
                <a:spcPts val="0"/>
              </a:spcBef>
              <a:spcAft>
                <a:spcPts val="0"/>
              </a:spcAft>
              <a:buClr>
                <a:schemeClr val="tx1"/>
              </a:buClr>
              <a:buSzPct val="75000"/>
              <a:buFont typeface="Wingdings" panose="05000000000000000000" pitchFamily="2" charset="2"/>
              <a:buChar char="Ø"/>
            </a:pPr>
            <a:r>
              <a:rPr lang="en-US" sz="2400" dirty="0">
                <a:latin typeface="Arial" panose="020B0604020202020204" pitchFamily="34" charset="0"/>
                <a:cs typeface="Arial" panose="020B0604020202020204" pitchFamily="34" charset="0"/>
              </a:rPr>
              <a:t>60 to 2,000 kilometers above Earth</a:t>
            </a:r>
          </a:p>
          <a:p>
            <a:pPr marL="292100" indent="-292100" fontAlgn="auto">
              <a:spcBef>
                <a:spcPts val="0"/>
              </a:spcBef>
              <a:spcAft>
                <a:spcPts val="0"/>
              </a:spcAft>
              <a:buClr>
                <a:schemeClr val="tx1"/>
              </a:buClr>
              <a:buSzPct val="75000"/>
              <a:buFont typeface="Wingdings" panose="05000000000000000000" pitchFamily="2" charset="2"/>
              <a:buChar char="Ø"/>
            </a:pPr>
            <a:r>
              <a:rPr lang="en-US" sz="2400" dirty="0">
                <a:latin typeface="Arial" panose="020B0604020202020204" pitchFamily="34" charset="0"/>
                <a:cs typeface="Arial" panose="020B0604020202020204" pitchFamily="34" charset="0"/>
              </a:rPr>
              <a:t>Earth observation, communication, ISS</a:t>
            </a:r>
          </a:p>
          <a:p>
            <a:pPr marL="292100" indent="-292100" fontAlgn="auto">
              <a:spcBef>
                <a:spcPts val="0"/>
              </a:spcBef>
              <a:spcAft>
                <a:spcPts val="0"/>
              </a:spcAft>
              <a:buClr>
                <a:schemeClr val="tx1"/>
              </a:buClr>
              <a:buSzPct val="75000"/>
              <a:buFont typeface="Wingdings" panose="05000000000000000000" pitchFamily="2" charset="2"/>
              <a:buChar char="Ø"/>
            </a:pPr>
            <a:r>
              <a:rPr lang="en-US" sz="2400" dirty="0">
                <a:latin typeface="Arial" panose="020B0604020202020204" pitchFamily="34" charset="0"/>
                <a:cs typeface="Arial" panose="020B0604020202020204" pitchFamily="34" charset="0"/>
              </a:rPr>
              <a:t>Orbital period is 90 to 120 minutes</a:t>
            </a:r>
          </a:p>
        </p:txBody>
      </p:sp>
      <p:pic>
        <p:nvPicPr>
          <p:cNvPr id="6" name="Picture 5">
            <a:extLst>
              <a:ext uri="{FF2B5EF4-FFF2-40B4-BE49-F238E27FC236}">
                <a16:creationId xmlns:a16="http://schemas.microsoft.com/office/drawing/2014/main" id="{2E56C93E-78D8-799B-B46C-52294A193940}"/>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tretch>
            <a:fillRect/>
          </a:stretch>
        </p:blipFill>
        <p:spPr>
          <a:xfrm>
            <a:off x="1358900" y="2439538"/>
            <a:ext cx="4551742" cy="3917483"/>
          </a:xfrm>
          <a:prstGeom prst="rect">
            <a:avLst/>
          </a:prstGeom>
          <a:ln>
            <a:noFill/>
          </a:ln>
          <a:effectLst>
            <a:softEdge rad="112500"/>
          </a:effectLst>
        </p:spPr>
      </p:pic>
      <p:pic>
        <p:nvPicPr>
          <p:cNvPr id="3" name="Picture 2">
            <a:extLst>
              <a:ext uri="{FF2B5EF4-FFF2-40B4-BE49-F238E27FC236}">
                <a16:creationId xmlns:a16="http://schemas.microsoft.com/office/drawing/2014/main" id="{88FFA9A8-271C-E43D-93F4-5D6E70FB65A8}"/>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41000"/>
                    </a14:imgEffect>
                  </a14:imgLayer>
                </a14:imgProps>
              </a:ext>
            </a:extLst>
          </a:blip>
          <a:srcRect l="5622"/>
          <a:stretch/>
        </p:blipFill>
        <p:spPr>
          <a:xfrm>
            <a:off x="6621513" y="1280246"/>
            <a:ext cx="5401399" cy="4917717"/>
          </a:xfrm>
          <a:prstGeom prst="rect">
            <a:avLst/>
          </a:prstGeom>
          <a:ln>
            <a:noFill/>
          </a:ln>
          <a:effectLst>
            <a:softEdge rad="112500"/>
          </a:effectLst>
        </p:spPr>
      </p:pic>
      <p:cxnSp>
        <p:nvCxnSpPr>
          <p:cNvPr id="23" name="Straight Arrow Connector 22">
            <a:extLst>
              <a:ext uri="{FF2B5EF4-FFF2-40B4-BE49-F238E27FC236}">
                <a16:creationId xmlns:a16="http://schemas.microsoft.com/office/drawing/2014/main" id="{567B9057-3126-10CD-7BCE-390309B31FE1}"/>
              </a:ext>
            </a:extLst>
          </p:cNvPr>
          <p:cNvCxnSpPr>
            <a:cxnSpLocks/>
          </p:cNvCxnSpPr>
          <p:nvPr/>
        </p:nvCxnSpPr>
        <p:spPr>
          <a:xfrm>
            <a:off x="7385238" y="2973264"/>
            <a:ext cx="1586881" cy="982293"/>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CAA80772-AA0B-8AF2-9803-A772AC223D33}"/>
              </a:ext>
            </a:extLst>
          </p:cNvPr>
          <p:cNvCxnSpPr>
            <a:cxnSpLocks/>
          </p:cNvCxnSpPr>
          <p:nvPr/>
        </p:nvCxnSpPr>
        <p:spPr>
          <a:xfrm flipH="1" flipV="1">
            <a:off x="10342332" y="2422784"/>
            <a:ext cx="916815" cy="490544"/>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0C6C0AA7-8FEF-F671-B29A-A30789F0638A}"/>
              </a:ext>
            </a:extLst>
          </p:cNvPr>
          <p:cNvCxnSpPr>
            <a:cxnSpLocks/>
            <a:stCxn id="28" idx="0"/>
          </p:cNvCxnSpPr>
          <p:nvPr/>
        </p:nvCxnSpPr>
        <p:spPr>
          <a:xfrm flipV="1">
            <a:off x="11101133" y="4726940"/>
            <a:ext cx="170144" cy="472983"/>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888CF97E-7FA5-A9D0-52C6-C5C1E8F55AD4}"/>
              </a:ext>
            </a:extLst>
          </p:cNvPr>
          <p:cNvCxnSpPr>
            <a:cxnSpLocks/>
            <a:stCxn id="30" idx="3"/>
          </p:cNvCxnSpPr>
          <p:nvPr/>
        </p:nvCxnSpPr>
        <p:spPr>
          <a:xfrm>
            <a:off x="7978768" y="5462499"/>
            <a:ext cx="692640" cy="64541"/>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6" name="Rectangle: Rounded Corners 25">
            <a:extLst>
              <a:ext uri="{FF2B5EF4-FFF2-40B4-BE49-F238E27FC236}">
                <a16:creationId xmlns:a16="http://schemas.microsoft.com/office/drawing/2014/main" id="{0326CA96-8F0C-341E-4867-1D25CC940589}"/>
              </a:ext>
            </a:extLst>
          </p:cNvPr>
          <p:cNvSpPr/>
          <p:nvPr/>
        </p:nvSpPr>
        <p:spPr>
          <a:xfrm>
            <a:off x="10714320" y="2713570"/>
            <a:ext cx="916815"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HEO</a:t>
            </a:r>
          </a:p>
        </p:txBody>
      </p:sp>
      <p:sp>
        <p:nvSpPr>
          <p:cNvPr id="20" name="Rectangle: Rounded Corners 19">
            <a:extLst>
              <a:ext uri="{FF2B5EF4-FFF2-40B4-BE49-F238E27FC236}">
                <a16:creationId xmlns:a16="http://schemas.microsoft.com/office/drawing/2014/main" id="{BB393516-9C32-B821-5DD0-7D12C1F171AD}"/>
              </a:ext>
            </a:extLst>
          </p:cNvPr>
          <p:cNvSpPr/>
          <p:nvPr/>
        </p:nvSpPr>
        <p:spPr>
          <a:xfrm>
            <a:off x="7097366" y="2855330"/>
            <a:ext cx="743976"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LEO</a:t>
            </a:r>
          </a:p>
        </p:txBody>
      </p:sp>
      <p:sp>
        <p:nvSpPr>
          <p:cNvPr id="28" name="Rectangle: Rounded Corners 27">
            <a:extLst>
              <a:ext uri="{FF2B5EF4-FFF2-40B4-BE49-F238E27FC236}">
                <a16:creationId xmlns:a16="http://schemas.microsoft.com/office/drawing/2014/main" id="{F8FB507F-A9A3-4327-A0BF-D5343612A9F8}"/>
              </a:ext>
            </a:extLst>
          </p:cNvPr>
          <p:cNvSpPr/>
          <p:nvPr/>
        </p:nvSpPr>
        <p:spPr>
          <a:xfrm>
            <a:off x="10642725" y="5199923"/>
            <a:ext cx="916815"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GEO</a:t>
            </a:r>
          </a:p>
        </p:txBody>
      </p:sp>
      <p:sp>
        <p:nvSpPr>
          <p:cNvPr id="30" name="Rectangle: Rounded Corners 29">
            <a:extLst>
              <a:ext uri="{FF2B5EF4-FFF2-40B4-BE49-F238E27FC236}">
                <a16:creationId xmlns:a16="http://schemas.microsoft.com/office/drawing/2014/main" id="{9095CFD8-FD16-4F8E-6D60-08F3E368F884}"/>
              </a:ext>
            </a:extLst>
          </p:cNvPr>
          <p:cNvSpPr/>
          <p:nvPr/>
        </p:nvSpPr>
        <p:spPr>
          <a:xfrm>
            <a:off x="7061953" y="5262740"/>
            <a:ext cx="916815"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MEO</a:t>
            </a:r>
          </a:p>
        </p:txBody>
      </p:sp>
    </p:spTree>
    <p:extLst>
      <p:ext uri="{BB962C8B-B14F-4D97-AF65-F5344CB8AC3E}">
        <p14:creationId xmlns:p14="http://schemas.microsoft.com/office/powerpoint/2010/main" val="14872766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B96EF-3BF9-F2D0-5CB1-65E302357A9D}"/>
              </a:ext>
            </a:extLst>
          </p:cNvPr>
          <p:cNvSpPr>
            <a:spLocks noGrp="1"/>
          </p:cNvSpPr>
          <p:nvPr>
            <p:ph type="title"/>
          </p:nvPr>
        </p:nvSpPr>
        <p:spPr/>
        <p:txBody>
          <a:bodyPr>
            <a:noAutofit/>
          </a:bodyPr>
          <a:lstStyle/>
          <a:p>
            <a:r>
              <a:rPr lang="en-US" sz="2800"/>
              <a:t>Common Orbit Types and Mission Objectives: GEO</a:t>
            </a:r>
          </a:p>
        </p:txBody>
      </p:sp>
      <p:sp>
        <p:nvSpPr>
          <p:cNvPr id="21" name="Content Placeholder 7">
            <a:extLst>
              <a:ext uri="{FF2B5EF4-FFF2-40B4-BE49-F238E27FC236}">
                <a16:creationId xmlns:a16="http://schemas.microsoft.com/office/drawing/2014/main" id="{C4D43F80-27CE-1138-3C22-3BD25B919280}"/>
              </a:ext>
            </a:extLst>
          </p:cNvPr>
          <p:cNvSpPr txBox="1">
            <a:spLocks/>
          </p:cNvSpPr>
          <p:nvPr/>
        </p:nvSpPr>
        <p:spPr>
          <a:xfrm>
            <a:off x="250868" y="1069854"/>
            <a:ext cx="6808398" cy="2292956"/>
          </a:xfrm>
          <a:prstGeom prst="rect">
            <a:avLst/>
          </a:prstGeom>
        </p:spPr>
        <p:txBody>
          <a:bodyPr/>
          <a:lstStyle>
            <a:lvl1pPr marL="182880" indent="-182880" algn="l" defTabSz="6858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6858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6858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6858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6858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fontAlgn="auto">
              <a:spcBef>
                <a:spcPts val="0"/>
              </a:spcBef>
              <a:spcAft>
                <a:spcPts val="0"/>
              </a:spcAft>
              <a:buNone/>
            </a:pPr>
            <a:r>
              <a:rPr lang="en-US" sz="2400" b="1">
                <a:latin typeface="Arial" panose="020B0604020202020204" pitchFamily="34" charset="0"/>
                <a:cs typeface="Arial" panose="020B0604020202020204" pitchFamily="34" charset="0"/>
              </a:rPr>
              <a:t>Geostationary Orbit (GEO)</a:t>
            </a:r>
            <a:endParaRPr lang="en-US" sz="2400">
              <a:latin typeface="Arial" panose="020B0604020202020204" pitchFamily="34" charset="0"/>
              <a:cs typeface="Arial" panose="020B0604020202020204" pitchFamily="34" charset="0"/>
            </a:endParaRPr>
          </a:p>
          <a:p>
            <a:pPr marL="342900" indent="-342900" fontAlgn="auto">
              <a:spcBef>
                <a:spcPts val="0"/>
              </a:spcBef>
              <a:spcAft>
                <a:spcPts val="0"/>
              </a:spcAft>
              <a:buClr>
                <a:schemeClr val="tx1"/>
              </a:buClr>
              <a:buSzPct val="75000"/>
              <a:buFont typeface="Wingdings" panose="05000000000000000000" pitchFamily="2" charset="2"/>
              <a:buChar char="Ø"/>
            </a:pPr>
            <a:r>
              <a:rPr lang="en-US" sz="2400">
                <a:latin typeface="Arial" panose="020B0604020202020204" pitchFamily="34" charset="0"/>
                <a:cs typeface="Arial" panose="020B0604020202020204" pitchFamily="34" charset="0"/>
              </a:rPr>
              <a:t>~35,786 kilometers above Earth’s equator</a:t>
            </a:r>
          </a:p>
          <a:p>
            <a:pPr marL="342900" indent="-342900" fontAlgn="auto">
              <a:spcBef>
                <a:spcPts val="0"/>
              </a:spcBef>
              <a:spcAft>
                <a:spcPts val="0"/>
              </a:spcAft>
              <a:buClr>
                <a:schemeClr val="tx1"/>
              </a:buClr>
              <a:buSzPct val="75000"/>
              <a:buFont typeface="Wingdings" panose="05000000000000000000" pitchFamily="2" charset="2"/>
              <a:buChar char="Ø"/>
            </a:pPr>
            <a:r>
              <a:rPr lang="en-US" sz="2400">
                <a:latin typeface="Arial" panose="020B0604020202020204" pitchFamily="34" charset="0"/>
                <a:cs typeface="Arial" panose="020B0604020202020204" pitchFamily="34" charset="0"/>
              </a:rPr>
              <a:t>Communications, weather observation, </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and broadcasting</a:t>
            </a:r>
          </a:p>
          <a:p>
            <a:pPr marL="342900" indent="-342900" fontAlgn="auto">
              <a:spcBef>
                <a:spcPts val="0"/>
              </a:spcBef>
              <a:spcAft>
                <a:spcPts val="0"/>
              </a:spcAft>
              <a:buClr>
                <a:schemeClr val="tx1"/>
              </a:buClr>
              <a:buSzPct val="75000"/>
              <a:buFont typeface="Wingdings" panose="05000000000000000000" pitchFamily="2" charset="2"/>
              <a:buChar char="Ø"/>
            </a:pPr>
            <a:r>
              <a:rPr lang="en-US" sz="2400">
                <a:latin typeface="Arial" panose="020B0604020202020204" pitchFamily="34" charset="0"/>
                <a:cs typeface="Arial" panose="020B0604020202020204" pitchFamily="34" charset="0"/>
              </a:rPr>
              <a:t>24-hour orbit enables satellites to stay in </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fixed positions relative to Earth’s surface</a:t>
            </a:r>
          </a:p>
        </p:txBody>
      </p:sp>
      <p:pic>
        <p:nvPicPr>
          <p:cNvPr id="23" name="Picture 22">
            <a:extLst>
              <a:ext uri="{FF2B5EF4-FFF2-40B4-BE49-F238E27FC236}">
                <a16:creationId xmlns:a16="http://schemas.microsoft.com/office/drawing/2014/main" id="{29E6F020-CC09-EB49-008F-AE68BF8BF1EA}"/>
              </a:ext>
            </a:extLst>
          </p:cNvPr>
          <p:cNvPicPr>
            <a:picLocks noChangeAspect="1"/>
          </p:cNvPicPr>
          <p:nvPr/>
        </p:nvPicPr>
        <p:blipFill>
          <a:blip r:embed="rId3" cstate="print">
            <a:extLst>
              <a:ext uri="{BEBA8EAE-BF5A-486C-A8C5-ECC9F3942E4B}">
                <a14:imgProps xmlns:a14="http://schemas.microsoft.com/office/drawing/2010/main">
                  <a14:imgLayer r:embed="rId4">
                    <a14:imgEffect>
                      <a14:sharpenSoften amount="26000"/>
                    </a14:imgEffect>
                    <a14:imgEffect>
                      <a14:brightnessContrast bright="40000"/>
                    </a14:imgEffect>
                  </a14:imgLayer>
                </a14:imgProps>
              </a:ext>
              <a:ext uri="{28A0092B-C50C-407E-A947-70E740481C1C}">
                <a14:useLocalDpi xmlns:a14="http://schemas.microsoft.com/office/drawing/2010/main" val="0"/>
              </a:ext>
            </a:extLst>
          </a:blip>
          <a:srcRect t="7397" b="7397"/>
          <a:stretch/>
        </p:blipFill>
        <p:spPr>
          <a:xfrm>
            <a:off x="433932" y="3655187"/>
            <a:ext cx="6021422" cy="2413288"/>
          </a:xfrm>
          <a:prstGeom prst="rect">
            <a:avLst/>
          </a:prstGeom>
          <a:ln>
            <a:noFill/>
          </a:ln>
          <a:effectLst>
            <a:softEdge rad="112500"/>
          </a:effectLst>
        </p:spPr>
      </p:pic>
      <p:pic>
        <p:nvPicPr>
          <p:cNvPr id="3" name="Picture 2">
            <a:extLst>
              <a:ext uri="{FF2B5EF4-FFF2-40B4-BE49-F238E27FC236}">
                <a16:creationId xmlns:a16="http://schemas.microsoft.com/office/drawing/2014/main" id="{A8633C65-33DD-309D-69FC-5A198FF4ADAF}"/>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41000"/>
                    </a14:imgEffect>
                  </a14:imgLayer>
                </a14:imgProps>
              </a:ext>
            </a:extLst>
          </a:blip>
          <a:srcRect l="5622"/>
          <a:stretch/>
        </p:blipFill>
        <p:spPr>
          <a:xfrm>
            <a:off x="6583413" y="1178646"/>
            <a:ext cx="5401399" cy="4917717"/>
          </a:xfrm>
          <a:prstGeom prst="rect">
            <a:avLst/>
          </a:prstGeom>
          <a:ln>
            <a:noFill/>
          </a:ln>
          <a:effectLst>
            <a:softEdge rad="112500"/>
          </a:effectLst>
        </p:spPr>
      </p:pic>
      <p:cxnSp>
        <p:nvCxnSpPr>
          <p:cNvPr id="4" name="Straight Arrow Connector 3">
            <a:extLst>
              <a:ext uri="{FF2B5EF4-FFF2-40B4-BE49-F238E27FC236}">
                <a16:creationId xmlns:a16="http://schemas.microsoft.com/office/drawing/2014/main" id="{8D9E4AB5-6AF0-8645-A971-3CCFC5BC36D3}"/>
              </a:ext>
            </a:extLst>
          </p:cNvPr>
          <p:cNvCxnSpPr>
            <a:cxnSpLocks/>
          </p:cNvCxnSpPr>
          <p:nvPr/>
        </p:nvCxnSpPr>
        <p:spPr>
          <a:xfrm>
            <a:off x="7347138" y="2871664"/>
            <a:ext cx="1586881" cy="982293"/>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1BC67EA-88B0-947A-FEF1-F8B2C666C3D5}"/>
              </a:ext>
            </a:extLst>
          </p:cNvPr>
          <p:cNvCxnSpPr>
            <a:cxnSpLocks/>
          </p:cNvCxnSpPr>
          <p:nvPr/>
        </p:nvCxnSpPr>
        <p:spPr>
          <a:xfrm flipH="1" flipV="1">
            <a:off x="10304232" y="2321184"/>
            <a:ext cx="916815" cy="490544"/>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1AD10921-FA0C-FD5C-49DE-749AA38AA990}"/>
              </a:ext>
            </a:extLst>
          </p:cNvPr>
          <p:cNvCxnSpPr>
            <a:cxnSpLocks/>
            <a:stCxn id="27" idx="0"/>
          </p:cNvCxnSpPr>
          <p:nvPr/>
        </p:nvCxnSpPr>
        <p:spPr>
          <a:xfrm flipV="1">
            <a:off x="11098830" y="4625340"/>
            <a:ext cx="134347" cy="472983"/>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0FDEE4B3-70F6-D147-36C1-75C323F1E405}"/>
              </a:ext>
            </a:extLst>
          </p:cNvPr>
          <p:cNvCxnSpPr>
            <a:cxnSpLocks/>
            <a:stCxn id="28" idx="3"/>
          </p:cNvCxnSpPr>
          <p:nvPr/>
        </p:nvCxnSpPr>
        <p:spPr>
          <a:xfrm>
            <a:off x="7940668" y="5360899"/>
            <a:ext cx="692640" cy="64541"/>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5" name="Rectangle: Rounded Corners 24">
            <a:extLst>
              <a:ext uri="{FF2B5EF4-FFF2-40B4-BE49-F238E27FC236}">
                <a16:creationId xmlns:a16="http://schemas.microsoft.com/office/drawing/2014/main" id="{4822E8C5-5780-12B3-DCC1-C7597672F032}"/>
              </a:ext>
            </a:extLst>
          </p:cNvPr>
          <p:cNvSpPr/>
          <p:nvPr/>
        </p:nvSpPr>
        <p:spPr>
          <a:xfrm>
            <a:off x="10676220" y="2611970"/>
            <a:ext cx="916815"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a:latin typeface="Calibri" panose="020F0502020204030204" pitchFamily="34" charset="0"/>
                <a:cs typeface="Calibri" panose="020F0502020204030204" pitchFamily="34" charset="0"/>
              </a:rPr>
              <a:t>HEO</a:t>
            </a:r>
          </a:p>
        </p:txBody>
      </p:sp>
      <p:sp>
        <p:nvSpPr>
          <p:cNvPr id="26" name="Rectangle: Rounded Corners 25">
            <a:extLst>
              <a:ext uri="{FF2B5EF4-FFF2-40B4-BE49-F238E27FC236}">
                <a16:creationId xmlns:a16="http://schemas.microsoft.com/office/drawing/2014/main" id="{4D35F098-4AEB-732F-AAC0-303EC0B093A0}"/>
              </a:ext>
            </a:extLst>
          </p:cNvPr>
          <p:cNvSpPr/>
          <p:nvPr/>
        </p:nvSpPr>
        <p:spPr>
          <a:xfrm>
            <a:off x="7059266" y="2753730"/>
            <a:ext cx="743976"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a:latin typeface="Calibri" panose="020F0502020204030204" pitchFamily="34" charset="0"/>
                <a:cs typeface="Calibri" panose="020F0502020204030204" pitchFamily="34" charset="0"/>
              </a:rPr>
              <a:t>LEO</a:t>
            </a:r>
          </a:p>
        </p:txBody>
      </p:sp>
      <p:sp>
        <p:nvSpPr>
          <p:cNvPr id="27" name="Rectangle: Rounded Corners 26">
            <a:extLst>
              <a:ext uri="{FF2B5EF4-FFF2-40B4-BE49-F238E27FC236}">
                <a16:creationId xmlns:a16="http://schemas.microsoft.com/office/drawing/2014/main" id="{71D90E06-B70A-BC26-E16B-391C65DB4316}"/>
              </a:ext>
            </a:extLst>
          </p:cNvPr>
          <p:cNvSpPr/>
          <p:nvPr/>
        </p:nvSpPr>
        <p:spPr>
          <a:xfrm>
            <a:off x="10676220" y="5098323"/>
            <a:ext cx="845220"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a:latin typeface="Calibri" panose="020F0502020204030204" pitchFamily="34" charset="0"/>
                <a:cs typeface="Calibri" panose="020F0502020204030204" pitchFamily="34" charset="0"/>
              </a:rPr>
              <a:t>GEO</a:t>
            </a:r>
          </a:p>
        </p:txBody>
      </p:sp>
      <p:sp>
        <p:nvSpPr>
          <p:cNvPr id="28" name="Rectangle: Rounded Corners 27">
            <a:extLst>
              <a:ext uri="{FF2B5EF4-FFF2-40B4-BE49-F238E27FC236}">
                <a16:creationId xmlns:a16="http://schemas.microsoft.com/office/drawing/2014/main" id="{92D09573-A2C3-692A-0912-39FE4A0322EE}"/>
              </a:ext>
            </a:extLst>
          </p:cNvPr>
          <p:cNvSpPr/>
          <p:nvPr/>
        </p:nvSpPr>
        <p:spPr>
          <a:xfrm>
            <a:off x="6981825" y="5161140"/>
            <a:ext cx="958843"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a:latin typeface="Calibri" panose="020F0502020204030204" pitchFamily="34" charset="0"/>
                <a:cs typeface="Calibri" panose="020F0502020204030204" pitchFamily="34" charset="0"/>
              </a:rPr>
              <a:t>MEO</a:t>
            </a:r>
          </a:p>
        </p:txBody>
      </p:sp>
    </p:spTree>
    <p:extLst>
      <p:ext uri="{BB962C8B-B14F-4D97-AF65-F5344CB8AC3E}">
        <p14:creationId xmlns:p14="http://schemas.microsoft.com/office/powerpoint/2010/main" val="25036656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B96EF-3BF9-F2D0-5CB1-65E302357A9D}"/>
              </a:ext>
            </a:extLst>
          </p:cNvPr>
          <p:cNvSpPr>
            <a:spLocks noGrp="1"/>
          </p:cNvSpPr>
          <p:nvPr>
            <p:ph type="title"/>
          </p:nvPr>
        </p:nvSpPr>
        <p:spPr/>
        <p:txBody>
          <a:bodyPr>
            <a:noAutofit/>
          </a:bodyPr>
          <a:lstStyle/>
          <a:p>
            <a:r>
              <a:rPr lang="en-US" sz="2800" dirty="0"/>
              <a:t>Common Orbit Types and Mission Objectives: MEO</a:t>
            </a:r>
          </a:p>
        </p:txBody>
      </p:sp>
      <p:sp>
        <p:nvSpPr>
          <p:cNvPr id="21" name="Content Placeholder 7">
            <a:extLst>
              <a:ext uri="{FF2B5EF4-FFF2-40B4-BE49-F238E27FC236}">
                <a16:creationId xmlns:a16="http://schemas.microsoft.com/office/drawing/2014/main" id="{C4D43F80-27CE-1138-3C22-3BD25B919280}"/>
              </a:ext>
            </a:extLst>
          </p:cNvPr>
          <p:cNvSpPr txBox="1">
            <a:spLocks/>
          </p:cNvSpPr>
          <p:nvPr/>
        </p:nvSpPr>
        <p:spPr>
          <a:xfrm>
            <a:off x="49166" y="936217"/>
            <a:ext cx="6534247" cy="1688441"/>
          </a:xfrm>
          <a:prstGeom prst="rect">
            <a:avLst/>
          </a:prstGeom>
        </p:spPr>
        <p:txBody>
          <a:bodyPr/>
          <a:lstStyle>
            <a:lvl1pPr marL="182880" indent="-182880" algn="l" defTabSz="6858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6858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6858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6858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6858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fontAlgn="auto">
              <a:spcBef>
                <a:spcPts val="0"/>
              </a:spcBef>
              <a:spcAft>
                <a:spcPts val="0"/>
              </a:spcAft>
              <a:buNone/>
            </a:pPr>
            <a:r>
              <a:rPr lang="en-US" sz="2400" b="1" dirty="0">
                <a:latin typeface="Arial" panose="020B0604020202020204" pitchFamily="34" charset="0"/>
                <a:cs typeface="Arial" panose="020B0604020202020204" pitchFamily="34" charset="0"/>
              </a:rPr>
              <a:t>Medium Earth Orbit (MEO)</a:t>
            </a:r>
          </a:p>
          <a:p>
            <a:pPr marL="342900" indent="-342900" fontAlgn="auto">
              <a:spcBef>
                <a:spcPts val="0"/>
              </a:spcBef>
              <a:spcAft>
                <a:spcPts val="0"/>
              </a:spcAft>
              <a:buClr>
                <a:schemeClr val="tx1"/>
              </a:buClr>
              <a:buSzPct val="75000"/>
              <a:buFont typeface="Wingdings" panose="05000000000000000000" pitchFamily="2" charset="2"/>
              <a:buChar char="Ø"/>
            </a:pPr>
            <a:r>
              <a:rPr lang="en-US" sz="2400" dirty="0">
                <a:latin typeface="Arial" panose="020B0604020202020204" pitchFamily="34" charset="0"/>
                <a:cs typeface="Arial" panose="020B0604020202020204" pitchFamily="34" charset="0"/>
              </a:rPr>
              <a:t>Between LEO and GEO orbits</a:t>
            </a:r>
          </a:p>
          <a:p>
            <a:pPr marL="342900" indent="-342900" fontAlgn="auto">
              <a:spcBef>
                <a:spcPts val="0"/>
              </a:spcBef>
              <a:spcAft>
                <a:spcPts val="0"/>
              </a:spcAft>
              <a:buClr>
                <a:schemeClr val="tx1"/>
              </a:buClr>
              <a:buSzPct val="75000"/>
              <a:buFont typeface="Wingdings" panose="05000000000000000000" pitchFamily="2" charset="2"/>
              <a:buChar char="Ø"/>
            </a:pPr>
            <a:r>
              <a:rPr lang="en-US" sz="2400" dirty="0">
                <a:latin typeface="Arial" panose="020B0604020202020204" pitchFamily="34" charset="0"/>
                <a:cs typeface="Arial" panose="020B0604020202020204" pitchFamily="34" charset="0"/>
              </a:rPr>
              <a:t>Commonly used for navigation systems</a:t>
            </a:r>
          </a:p>
          <a:p>
            <a:pPr marL="342900" indent="-342900" fontAlgn="auto">
              <a:spcBef>
                <a:spcPts val="0"/>
              </a:spcBef>
              <a:spcAft>
                <a:spcPts val="0"/>
              </a:spcAft>
              <a:buClr>
                <a:schemeClr val="tx1"/>
              </a:buClr>
              <a:buSzPct val="75000"/>
              <a:buFont typeface="Wingdings" panose="05000000000000000000" pitchFamily="2" charset="2"/>
              <a:buChar char="Ø"/>
            </a:pPr>
            <a:r>
              <a:rPr lang="en-US" sz="2400" dirty="0">
                <a:latin typeface="Arial" panose="020B0604020202020204" pitchFamily="34" charset="0"/>
                <a:cs typeface="Arial" panose="020B0604020202020204" pitchFamily="34" charset="0"/>
              </a:rPr>
              <a:t>Orbital period is a few hours to several days</a:t>
            </a:r>
          </a:p>
        </p:txBody>
      </p:sp>
      <p:pic>
        <p:nvPicPr>
          <p:cNvPr id="20" name="Picture 19">
            <a:extLst>
              <a:ext uri="{FF2B5EF4-FFF2-40B4-BE49-F238E27FC236}">
                <a16:creationId xmlns:a16="http://schemas.microsoft.com/office/drawing/2014/main" id="{3FA5E276-6092-1B6C-4F13-5E8465CFE438}"/>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3000"/>
                    </a14:imgEffect>
                  </a14:imgLayer>
                </a14:imgProps>
              </a:ext>
            </a:extLst>
          </a:blip>
          <a:stretch>
            <a:fillRect/>
          </a:stretch>
        </p:blipFill>
        <p:spPr>
          <a:xfrm>
            <a:off x="1409701" y="2515530"/>
            <a:ext cx="4801724" cy="3875746"/>
          </a:xfrm>
          <a:prstGeom prst="rect">
            <a:avLst/>
          </a:prstGeom>
          <a:ln>
            <a:noFill/>
          </a:ln>
          <a:effectLst>
            <a:softEdge rad="112500"/>
          </a:effectLst>
        </p:spPr>
      </p:pic>
      <p:pic>
        <p:nvPicPr>
          <p:cNvPr id="3" name="Picture 2">
            <a:extLst>
              <a:ext uri="{FF2B5EF4-FFF2-40B4-BE49-F238E27FC236}">
                <a16:creationId xmlns:a16="http://schemas.microsoft.com/office/drawing/2014/main" id="{04B0C84F-D2A7-5C2B-9DD4-403264EF0CD6}"/>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41000"/>
                    </a14:imgEffect>
                  </a14:imgLayer>
                </a14:imgProps>
              </a:ext>
            </a:extLst>
          </a:blip>
          <a:srcRect l="5622"/>
          <a:stretch/>
        </p:blipFill>
        <p:spPr>
          <a:xfrm>
            <a:off x="6583413" y="1178646"/>
            <a:ext cx="5401399" cy="4917717"/>
          </a:xfrm>
          <a:prstGeom prst="rect">
            <a:avLst/>
          </a:prstGeom>
          <a:ln>
            <a:noFill/>
          </a:ln>
          <a:effectLst>
            <a:softEdge rad="112500"/>
          </a:effectLst>
        </p:spPr>
      </p:pic>
      <p:cxnSp>
        <p:nvCxnSpPr>
          <p:cNvPr id="4" name="Straight Arrow Connector 3">
            <a:extLst>
              <a:ext uri="{FF2B5EF4-FFF2-40B4-BE49-F238E27FC236}">
                <a16:creationId xmlns:a16="http://schemas.microsoft.com/office/drawing/2014/main" id="{629081ED-0D23-3C43-97A2-3771D7B02E9C}"/>
              </a:ext>
            </a:extLst>
          </p:cNvPr>
          <p:cNvCxnSpPr>
            <a:cxnSpLocks/>
          </p:cNvCxnSpPr>
          <p:nvPr/>
        </p:nvCxnSpPr>
        <p:spPr>
          <a:xfrm>
            <a:off x="7347138" y="2871664"/>
            <a:ext cx="1586881" cy="982293"/>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F5AE587-C051-F844-7F0A-EA76776B78ED}"/>
              </a:ext>
            </a:extLst>
          </p:cNvPr>
          <p:cNvCxnSpPr>
            <a:cxnSpLocks/>
          </p:cNvCxnSpPr>
          <p:nvPr/>
        </p:nvCxnSpPr>
        <p:spPr>
          <a:xfrm flipH="1" flipV="1">
            <a:off x="10304232" y="2321184"/>
            <a:ext cx="916815" cy="490544"/>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0CBCF56-72A6-F30C-CB2A-8461E7E0E17D}"/>
              </a:ext>
            </a:extLst>
          </p:cNvPr>
          <p:cNvCxnSpPr>
            <a:cxnSpLocks/>
            <a:stCxn id="27" idx="0"/>
          </p:cNvCxnSpPr>
          <p:nvPr/>
        </p:nvCxnSpPr>
        <p:spPr>
          <a:xfrm flipV="1">
            <a:off x="11046782" y="4625340"/>
            <a:ext cx="186395" cy="472983"/>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4F265B3-3F60-AB78-8FC5-095726BD0AB0}"/>
              </a:ext>
            </a:extLst>
          </p:cNvPr>
          <p:cNvCxnSpPr>
            <a:cxnSpLocks/>
            <a:stCxn id="28" idx="3"/>
          </p:cNvCxnSpPr>
          <p:nvPr/>
        </p:nvCxnSpPr>
        <p:spPr>
          <a:xfrm>
            <a:off x="7940669" y="5360899"/>
            <a:ext cx="692639" cy="64541"/>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5" name="Rectangle: Rounded Corners 24">
            <a:extLst>
              <a:ext uri="{FF2B5EF4-FFF2-40B4-BE49-F238E27FC236}">
                <a16:creationId xmlns:a16="http://schemas.microsoft.com/office/drawing/2014/main" id="{7AD28768-7B0F-84C2-6EF8-0F454C7A1664}"/>
              </a:ext>
            </a:extLst>
          </p:cNvPr>
          <p:cNvSpPr/>
          <p:nvPr/>
        </p:nvSpPr>
        <p:spPr>
          <a:xfrm>
            <a:off x="10643718" y="2611970"/>
            <a:ext cx="949318"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HEO</a:t>
            </a:r>
          </a:p>
        </p:txBody>
      </p:sp>
      <p:sp>
        <p:nvSpPr>
          <p:cNvPr id="26" name="Rectangle: Rounded Corners 25">
            <a:extLst>
              <a:ext uri="{FF2B5EF4-FFF2-40B4-BE49-F238E27FC236}">
                <a16:creationId xmlns:a16="http://schemas.microsoft.com/office/drawing/2014/main" id="{FD7E3EEC-B1B4-EECA-3E25-E998AF0662C3}"/>
              </a:ext>
            </a:extLst>
          </p:cNvPr>
          <p:cNvSpPr/>
          <p:nvPr/>
        </p:nvSpPr>
        <p:spPr>
          <a:xfrm>
            <a:off x="7059266" y="2753730"/>
            <a:ext cx="743976"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LEO</a:t>
            </a:r>
          </a:p>
        </p:txBody>
      </p:sp>
      <p:sp>
        <p:nvSpPr>
          <p:cNvPr id="27" name="Rectangle: Rounded Corners 26">
            <a:extLst>
              <a:ext uri="{FF2B5EF4-FFF2-40B4-BE49-F238E27FC236}">
                <a16:creationId xmlns:a16="http://schemas.microsoft.com/office/drawing/2014/main" id="{036DFB8E-69E4-DEC6-DC7A-52930E5EE3AE}"/>
              </a:ext>
            </a:extLst>
          </p:cNvPr>
          <p:cNvSpPr/>
          <p:nvPr/>
        </p:nvSpPr>
        <p:spPr>
          <a:xfrm>
            <a:off x="10572123" y="5098323"/>
            <a:ext cx="949318"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GEO</a:t>
            </a:r>
          </a:p>
        </p:txBody>
      </p:sp>
      <p:sp>
        <p:nvSpPr>
          <p:cNvPr id="28" name="Rectangle: Rounded Corners 27">
            <a:extLst>
              <a:ext uri="{FF2B5EF4-FFF2-40B4-BE49-F238E27FC236}">
                <a16:creationId xmlns:a16="http://schemas.microsoft.com/office/drawing/2014/main" id="{27695DFC-A8DA-A91A-4B83-41315C77BEB2}"/>
              </a:ext>
            </a:extLst>
          </p:cNvPr>
          <p:cNvSpPr/>
          <p:nvPr/>
        </p:nvSpPr>
        <p:spPr>
          <a:xfrm>
            <a:off x="6991351" y="5161140"/>
            <a:ext cx="949318"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MEO</a:t>
            </a:r>
          </a:p>
        </p:txBody>
      </p:sp>
    </p:spTree>
    <p:extLst>
      <p:ext uri="{BB962C8B-B14F-4D97-AF65-F5344CB8AC3E}">
        <p14:creationId xmlns:p14="http://schemas.microsoft.com/office/powerpoint/2010/main" val="30880487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B96EF-3BF9-F2D0-5CB1-65E302357A9D}"/>
              </a:ext>
            </a:extLst>
          </p:cNvPr>
          <p:cNvSpPr>
            <a:spLocks noGrp="1"/>
          </p:cNvSpPr>
          <p:nvPr>
            <p:ph type="title"/>
          </p:nvPr>
        </p:nvSpPr>
        <p:spPr/>
        <p:txBody>
          <a:bodyPr>
            <a:noAutofit/>
          </a:bodyPr>
          <a:lstStyle/>
          <a:p>
            <a:r>
              <a:rPr lang="en-US" sz="2800" dirty="0"/>
              <a:t>Common Orbit Types and Mission Objectives: HEO</a:t>
            </a:r>
          </a:p>
        </p:txBody>
      </p:sp>
      <p:sp>
        <p:nvSpPr>
          <p:cNvPr id="21" name="Content Placeholder 7">
            <a:extLst>
              <a:ext uri="{FF2B5EF4-FFF2-40B4-BE49-F238E27FC236}">
                <a16:creationId xmlns:a16="http://schemas.microsoft.com/office/drawing/2014/main" id="{C4D43F80-27CE-1138-3C22-3BD25B919280}"/>
              </a:ext>
            </a:extLst>
          </p:cNvPr>
          <p:cNvSpPr txBox="1">
            <a:spLocks/>
          </p:cNvSpPr>
          <p:nvPr/>
        </p:nvSpPr>
        <p:spPr>
          <a:xfrm>
            <a:off x="207188" y="913064"/>
            <a:ext cx="7397212" cy="1958600"/>
          </a:xfrm>
          <a:prstGeom prst="rect">
            <a:avLst/>
          </a:prstGeom>
        </p:spPr>
        <p:txBody>
          <a:bodyPr/>
          <a:lstStyle>
            <a:lvl1pPr marL="182880" indent="-182880" algn="l" defTabSz="685800" rtl="0" eaLnBrk="1" latinLnBrk="0" hangingPunct="1">
              <a:spcBef>
                <a:spcPts val="400"/>
              </a:spcBef>
              <a:buClr>
                <a:srgbClr val="005595"/>
              </a:buClr>
              <a:buFont typeface="Wingdings" panose="05000000000000000000" pitchFamily="2" charset="2"/>
              <a:buChar char="§"/>
              <a:defRPr lang="en-US" sz="1600" kern="1200" dirty="0" smtClean="0">
                <a:solidFill>
                  <a:schemeClr val="tx1"/>
                </a:solidFill>
                <a:latin typeface="+mn-lt"/>
                <a:ea typeface="+mn-ea"/>
                <a:cs typeface="+mn-cs"/>
              </a:defRPr>
            </a:lvl1pPr>
            <a:lvl2pPr marL="365760" indent="-182880" algn="l" defTabSz="685800" rtl="0" eaLnBrk="1" latinLnBrk="0" hangingPunct="1">
              <a:spcBef>
                <a:spcPts val="200"/>
              </a:spcBef>
              <a:buClr>
                <a:srgbClr val="005595"/>
              </a:buClr>
              <a:buFont typeface="Wingdings" panose="05000000000000000000" pitchFamily="2" charset="2"/>
              <a:buChar char="§"/>
              <a:tabLst/>
              <a:defRPr lang="en-US" sz="1600" kern="1200" dirty="0" smtClean="0">
                <a:solidFill>
                  <a:schemeClr val="tx1"/>
                </a:solidFill>
                <a:latin typeface="+mn-lt"/>
                <a:ea typeface="+mn-ea"/>
                <a:cs typeface="+mn-cs"/>
              </a:defRPr>
            </a:lvl2pPr>
            <a:lvl3pPr marL="548640" indent="-182880" algn="l" defTabSz="685800" rtl="0" eaLnBrk="1" latinLnBrk="0" hangingPunct="1">
              <a:spcBef>
                <a:spcPts val="10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3pPr>
            <a:lvl4pPr marL="731520" indent="-182880" algn="l" defTabSz="685800" rtl="0" eaLnBrk="1" latinLnBrk="0" hangingPunct="1">
              <a:spcBef>
                <a:spcPts val="0"/>
              </a:spcBef>
              <a:buClr>
                <a:srgbClr val="005595"/>
              </a:buClr>
              <a:buFont typeface="Wingdings" panose="05000000000000000000" pitchFamily="2" charset="2"/>
              <a:buChar char="§"/>
              <a:tabLst/>
              <a:defRPr lang="en-US" sz="1400" kern="1200" dirty="0" smtClean="0">
                <a:solidFill>
                  <a:schemeClr val="tx1"/>
                </a:solidFill>
                <a:latin typeface="+mn-lt"/>
                <a:ea typeface="+mn-ea"/>
                <a:cs typeface="+mn-cs"/>
              </a:defRPr>
            </a:lvl4pPr>
            <a:lvl5pPr marL="914400" indent="-182880" algn="l" defTabSz="685800" rtl="0" eaLnBrk="1" latinLnBrk="0" hangingPunct="1">
              <a:spcBef>
                <a:spcPts val="0"/>
              </a:spcBef>
              <a:buClr>
                <a:srgbClr val="005595"/>
              </a:buClr>
              <a:buFont typeface="Wingdings" panose="05000000000000000000" pitchFamily="2" charset="2"/>
              <a:buChar char="§"/>
              <a:tabLst/>
              <a:defRPr lang="en-US" sz="1400" kern="1200" dirty="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fontAlgn="auto">
              <a:spcBef>
                <a:spcPts val="0"/>
              </a:spcBef>
              <a:spcAft>
                <a:spcPts val="0"/>
              </a:spcAft>
              <a:buNone/>
            </a:pPr>
            <a:r>
              <a:rPr lang="en-US" sz="2400" b="1" dirty="0">
                <a:latin typeface="Arial" panose="020B0604020202020204" pitchFamily="34" charset="0"/>
                <a:cs typeface="Arial" panose="020B0604020202020204" pitchFamily="34" charset="0"/>
              </a:rPr>
              <a:t>Highly Elliptical Orbit (HEO)</a:t>
            </a:r>
          </a:p>
          <a:p>
            <a:pPr marL="292100" indent="-292100" fontAlgn="auto">
              <a:spcBef>
                <a:spcPts val="0"/>
              </a:spcBef>
              <a:spcAft>
                <a:spcPts val="0"/>
              </a:spcAft>
              <a:buClr>
                <a:schemeClr val="tx1"/>
              </a:buClr>
              <a:buSzPct val="75000"/>
              <a:buFont typeface="Wingdings" panose="05000000000000000000" pitchFamily="2" charset="2"/>
              <a:buChar char="Ø"/>
            </a:pPr>
            <a:r>
              <a:rPr lang="en-US" sz="2400" dirty="0">
                <a:latin typeface="Arial" panose="020B0604020202020204" pitchFamily="34" charset="0"/>
                <a:cs typeface="Arial" panose="020B0604020202020204" pitchFamily="34" charset="0"/>
              </a:rPr>
              <a:t>Highly eccentric orbit</a:t>
            </a:r>
          </a:p>
          <a:p>
            <a:pPr marL="292100" indent="-292100" fontAlgn="auto">
              <a:spcBef>
                <a:spcPts val="0"/>
              </a:spcBef>
              <a:spcAft>
                <a:spcPts val="0"/>
              </a:spcAft>
              <a:buClr>
                <a:schemeClr val="tx1"/>
              </a:buClr>
              <a:buSzPct val="75000"/>
              <a:buFont typeface="Wingdings" panose="05000000000000000000" pitchFamily="2" charset="2"/>
              <a:buChar char="Ø"/>
            </a:pPr>
            <a:r>
              <a:rPr lang="en-US" sz="2400" dirty="0">
                <a:latin typeface="Arial" panose="020B0604020202020204" pitchFamily="34" charset="0"/>
                <a:cs typeface="Arial" panose="020B0604020202020204" pitchFamily="34" charset="0"/>
              </a:rPr>
              <a:t>Scientific research, Earth observation, and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communications</a:t>
            </a:r>
          </a:p>
          <a:p>
            <a:pPr marL="292100" indent="-292100" fontAlgn="auto">
              <a:spcBef>
                <a:spcPts val="0"/>
              </a:spcBef>
              <a:spcAft>
                <a:spcPts val="0"/>
              </a:spcAft>
              <a:buClr>
                <a:schemeClr val="tx1"/>
              </a:buClr>
              <a:buSzPct val="75000"/>
              <a:buFont typeface="Wingdings" panose="05000000000000000000" pitchFamily="2" charset="2"/>
              <a:buChar char="Ø"/>
            </a:pPr>
            <a:r>
              <a:rPr lang="en-US" sz="2400" dirty="0">
                <a:latin typeface="Arial" panose="020B0604020202020204" pitchFamily="34" charset="0"/>
                <a:cs typeface="Arial" panose="020B0604020202020204" pitchFamily="34" charset="0"/>
              </a:rPr>
              <a:t>Enables extended dwell time over regions</a:t>
            </a:r>
          </a:p>
        </p:txBody>
      </p:sp>
      <p:pic>
        <p:nvPicPr>
          <p:cNvPr id="14" name="Picture 13">
            <a:extLst>
              <a:ext uri="{FF2B5EF4-FFF2-40B4-BE49-F238E27FC236}">
                <a16:creationId xmlns:a16="http://schemas.microsoft.com/office/drawing/2014/main" id="{10E9C650-4081-5819-603E-2B5E9AF3214B}"/>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71000"/>
                    </a14:imgEffect>
                  </a14:imgLayer>
                </a14:imgProps>
              </a:ext>
            </a:extLst>
          </a:blip>
          <a:srcRect r="3202"/>
          <a:stretch/>
        </p:blipFill>
        <p:spPr>
          <a:xfrm>
            <a:off x="1172042" y="2802174"/>
            <a:ext cx="4843118" cy="3539988"/>
          </a:xfrm>
          <a:prstGeom prst="rect">
            <a:avLst/>
          </a:prstGeom>
          <a:ln>
            <a:noFill/>
          </a:ln>
          <a:effectLst>
            <a:softEdge rad="112500"/>
          </a:effectLst>
        </p:spPr>
      </p:pic>
      <p:pic>
        <p:nvPicPr>
          <p:cNvPr id="3" name="Picture 2">
            <a:extLst>
              <a:ext uri="{FF2B5EF4-FFF2-40B4-BE49-F238E27FC236}">
                <a16:creationId xmlns:a16="http://schemas.microsoft.com/office/drawing/2014/main" id="{B78BF945-4B32-CC9D-31B3-D54C78BD1A04}"/>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41000"/>
                    </a14:imgEffect>
                  </a14:imgLayer>
                </a14:imgProps>
              </a:ext>
            </a:extLst>
          </a:blip>
          <a:srcRect l="5622"/>
          <a:stretch/>
        </p:blipFill>
        <p:spPr>
          <a:xfrm>
            <a:off x="6583413" y="1178646"/>
            <a:ext cx="5401399" cy="4917717"/>
          </a:xfrm>
          <a:prstGeom prst="rect">
            <a:avLst/>
          </a:prstGeom>
          <a:ln>
            <a:noFill/>
          </a:ln>
          <a:effectLst>
            <a:softEdge rad="112500"/>
          </a:effectLst>
        </p:spPr>
      </p:pic>
      <p:cxnSp>
        <p:nvCxnSpPr>
          <p:cNvPr id="4" name="Straight Arrow Connector 3">
            <a:extLst>
              <a:ext uri="{FF2B5EF4-FFF2-40B4-BE49-F238E27FC236}">
                <a16:creationId xmlns:a16="http://schemas.microsoft.com/office/drawing/2014/main" id="{099D1A08-4601-CD29-E4C1-D914D7447D29}"/>
              </a:ext>
            </a:extLst>
          </p:cNvPr>
          <p:cNvCxnSpPr>
            <a:cxnSpLocks/>
          </p:cNvCxnSpPr>
          <p:nvPr/>
        </p:nvCxnSpPr>
        <p:spPr>
          <a:xfrm>
            <a:off x="7347138" y="2871664"/>
            <a:ext cx="1586881" cy="982293"/>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B3D4185-884D-223C-5DDE-418472587CBA}"/>
              </a:ext>
            </a:extLst>
          </p:cNvPr>
          <p:cNvCxnSpPr>
            <a:cxnSpLocks/>
          </p:cNvCxnSpPr>
          <p:nvPr/>
        </p:nvCxnSpPr>
        <p:spPr>
          <a:xfrm flipH="1" flipV="1">
            <a:off x="10304232" y="2321184"/>
            <a:ext cx="916815" cy="490544"/>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295E338-404C-518B-6DEC-151E1B09500E}"/>
              </a:ext>
            </a:extLst>
          </p:cNvPr>
          <p:cNvCxnSpPr>
            <a:cxnSpLocks/>
            <a:stCxn id="27" idx="0"/>
          </p:cNvCxnSpPr>
          <p:nvPr/>
        </p:nvCxnSpPr>
        <p:spPr>
          <a:xfrm flipH="1" flipV="1">
            <a:off x="11233177" y="4625340"/>
            <a:ext cx="2694" cy="472983"/>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034A9D6-FB90-4768-218E-E7345DF03BB6}"/>
              </a:ext>
            </a:extLst>
          </p:cNvPr>
          <p:cNvCxnSpPr>
            <a:cxnSpLocks/>
            <a:stCxn id="28" idx="3"/>
          </p:cNvCxnSpPr>
          <p:nvPr/>
        </p:nvCxnSpPr>
        <p:spPr>
          <a:xfrm>
            <a:off x="8113506" y="5365933"/>
            <a:ext cx="519802" cy="71382"/>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5" name="Rectangle: Rounded Corners 24">
            <a:extLst>
              <a:ext uri="{FF2B5EF4-FFF2-40B4-BE49-F238E27FC236}">
                <a16:creationId xmlns:a16="http://schemas.microsoft.com/office/drawing/2014/main" id="{AF388D86-17B6-C579-1744-E6437E4797CF}"/>
              </a:ext>
            </a:extLst>
          </p:cNvPr>
          <p:cNvSpPr/>
          <p:nvPr/>
        </p:nvSpPr>
        <p:spPr>
          <a:xfrm>
            <a:off x="10849058" y="2611970"/>
            <a:ext cx="916815" cy="54127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HEO</a:t>
            </a:r>
          </a:p>
        </p:txBody>
      </p:sp>
      <p:sp>
        <p:nvSpPr>
          <p:cNvPr id="26" name="Rectangle: Rounded Corners 25">
            <a:extLst>
              <a:ext uri="{FF2B5EF4-FFF2-40B4-BE49-F238E27FC236}">
                <a16:creationId xmlns:a16="http://schemas.microsoft.com/office/drawing/2014/main" id="{6D90B38F-615D-14E4-50C6-EEC73272E1F4}"/>
              </a:ext>
            </a:extLst>
          </p:cNvPr>
          <p:cNvSpPr/>
          <p:nvPr/>
        </p:nvSpPr>
        <p:spPr>
          <a:xfrm>
            <a:off x="7059266" y="2753730"/>
            <a:ext cx="743976" cy="399517"/>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LEO</a:t>
            </a:r>
          </a:p>
        </p:txBody>
      </p:sp>
      <p:sp>
        <p:nvSpPr>
          <p:cNvPr id="27" name="Rectangle: Rounded Corners 26">
            <a:extLst>
              <a:ext uri="{FF2B5EF4-FFF2-40B4-BE49-F238E27FC236}">
                <a16:creationId xmlns:a16="http://schemas.microsoft.com/office/drawing/2014/main" id="{5BB24EB2-4465-6378-1E1F-50BF1EA0EF6C}"/>
              </a:ext>
            </a:extLst>
          </p:cNvPr>
          <p:cNvSpPr/>
          <p:nvPr/>
        </p:nvSpPr>
        <p:spPr>
          <a:xfrm>
            <a:off x="10777463" y="5098323"/>
            <a:ext cx="916815" cy="462334"/>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GEO</a:t>
            </a:r>
          </a:p>
        </p:txBody>
      </p:sp>
      <p:sp>
        <p:nvSpPr>
          <p:cNvPr id="28" name="Rectangle: Rounded Corners 27">
            <a:extLst>
              <a:ext uri="{FF2B5EF4-FFF2-40B4-BE49-F238E27FC236}">
                <a16:creationId xmlns:a16="http://schemas.microsoft.com/office/drawing/2014/main" id="{768B1658-8B15-D51C-D2D6-142199873BAF}"/>
              </a:ext>
            </a:extLst>
          </p:cNvPr>
          <p:cNvSpPr/>
          <p:nvPr/>
        </p:nvSpPr>
        <p:spPr>
          <a:xfrm>
            <a:off x="7196691" y="5173015"/>
            <a:ext cx="916815" cy="385835"/>
          </a:xfrm>
          <a:prstGeom prst="round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r>
              <a:rPr lang="en-US" b="1" dirty="0">
                <a:latin typeface="Calibri" panose="020F0502020204030204" pitchFamily="34" charset="0"/>
                <a:cs typeface="Calibri" panose="020F0502020204030204" pitchFamily="34" charset="0"/>
              </a:rPr>
              <a:t>MEO</a:t>
            </a:r>
          </a:p>
        </p:txBody>
      </p:sp>
    </p:spTree>
    <p:extLst>
      <p:ext uri="{BB962C8B-B14F-4D97-AF65-F5344CB8AC3E}">
        <p14:creationId xmlns:p14="http://schemas.microsoft.com/office/powerpoint/2010/main" val="7992224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7A9D3-29CB-7035-BDE0-6E5943D373C2}"/>
              </a:ext>
            </a:extLst>
          </p:cNvPr>
          <p:cNvSpPr>
            <a:spLocks noGrp="1"/>
          </p:cNvSpPr>
          <p:nvPr>
            <p:ph type="title"/>
          </p:nvPr>
        </p:nvSpPr>
        <p:spPr/>
        <p:txBody>
          <a:bodyPr>
            <a:normAutofit/>
          </a:bodyPr>
          <a:lstStyle/>
          <a:p>
            <a:r>
              <a:rPr lang="en-US" sz="2800" dirty="0"/>
              <a:t>Video: Orbital Regimes</a:t>
            </a:r>
          </a:p>
        </p:txBody>
      </p:sp>
      <p:pic>
        <p:nvPicPr>
          <p:cNvPr id="4" name="Orbital Regimes">
            <a:hlinkClick r:id="" action="ppaction://media"/>
            <a:extLst>
              <a:ext uri="{FF2B5EF4-FFF2-40B4-BE49-F238E27FC236}">
                <a16:creationId xmlns:a16="http://schemas.microsoft.com/office/drawing/2014/main" id="{3A2DD312-72E5-B459-E1F4-427AE1612D8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95567" y="1050879"/>
            <a:ext cx="5035709" cy="5035709"/>
          </a:xfrm>
          <a:prstGeom prst="rect">
            <a:avLst/>
          </a:prstGeom>
        </p:spPr>
      </p:pic>
      <p:pic>
        <p:nvPicPr>
          <p:cNvPr id="7" name="Picture 6">
            <a:extLst>
              <a:ext uri="{FF2B5EF4-FFF2-40B4-BE49-F238E27FC236}">
                <a16:creationId xmlns:a16="http://schemas.microsoft.com/office/drawing/2014/main" id="{BF7C7C15-97F1-096C-9519-B56B04CE8835}"/>
              </a:ext>
            </a:extLst>
          </p:cNvPr>
          <p:cNvPicPr>
            <a:picLocks noChangeAspect="1"/>
          </p:cNvPicPr>
          <p:nvPr/>
        </p:nvPicPr>
        <p:blipFill>
          <a:blip r:embed="rId6"/>
          <a:srcRect l="5028" t="67468" r="2631" b="16931"/>
          <a:stretch/>
        </p:blipFill>
        <p:spPr>
          <a:xfrm>
            <a:off x="6540934" y="1050879"/>
            <a:ext cx="5200650" cy="876300"/>
          </a:xfrm>
          <a:prstGeom prst="rect">
            <a:avLst/>
          </a:prstGeom>
        </p:spPr>
      </p:pic>
      <p:pic>
        <p:nvPicPr>
          <p:cNvPr id="14" name="Picture 13">
            <a:extLst>
              <a:ext uri="{FF2B5EF4-FFF2-40B4-BE49-F238E27FC236}">
                <a16:creationId xmlns:a16="http://schemas.microsoft.com/office/drawing/2014/main" id="{05C092F3-7A2C-88C7-532C-F9EB2D499241}"/>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41000"/>
                    </a14:imgEffect>
                  </a14:imgLayer>
                </a14:imgProps>
              </a:ext>
            </a:extLst>
          </a:blip>
          <a:stretch>
            <a:fillRect/>
          </a:stretch>
        </p:blipFill>
        <p:spPr>
          <a:xfrm>
            <a:off x="6793239" y="2181907"/>
            <a:ext cx="4544188" cy="3904681"/>
          </a:xfrm>
          <a:prstGeom prst="rect">
            <a:avLst/>
          </a:prstGeom>
        </p:spPr>
      </p:pic>
      <p:cxnSp>
        <p:nvCxnSpPr>
          <p:cNvPr id="9" name="Straight Arrow Connector 8">
            <a:extLst>
              <a:ext uri="{FF2B5EF4-FFF2-40B4-BE49-F238E27FC236}">
                <a16:creationId xmlns:a16="http://schemas.microsoft.com/office/drawing/2014/main" id="{AB7E859C-505F-5FDE-AAB8-3F4E46536AE8}"/>
              </a:ext>
            </a:extLst>
          </p:cNvPr>
          <p:cNvCxnSpPr>
            <a:cxnSpLocks/>
          </p:cNvCxnSpPr>
          <p:nvPr/>
        </p:nvCxnSpPr>
        <p:spPr>
          <a:xfrm flipH="1">
            <a:off x="8993514" y="1735023"/>
            <a:ext cx="352425" cy="2533650"/>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3F6FC45-3367-537A-F1E6-31CD65A439DE}"/>
              </a:ext>
            </a:extLst>
          </p:cNvPr>
          <p:cNvCxnSpPr>
            <a:cxnSpLocks/>
          </p:cNvCxnSpPr>
          <p:nvPr/>
        </p:nvCxnSpPr>
        <p:spPr>
          <a:xfrm flipH="1">
            <a:off x="9600379" y="1735023"/>
            <a:ext cx="176212" cy="904875"/>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48EF5F4-0AE8-9C45-4A94-FF18E4DA8BD9}"/>
              </a:ext>
            </a:extLst>
          </p:cNvPr>
          <p:cNvCxnSpPr>
            <a:cxnSpLocks/>
          </p:cNvCxnSpPr>
          <p:nvPr/>
        </p:nvCxnSpPr>
        <p:spPr>
          <a:xfrm flipH="1">
            <a:off x="9508155" y="1735023"/>
            <a:ext cx="686062" cy="2466975"/>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866FE11F-E1B0-EF4F-D394-F58A66C5CBC6}"/>
              </a:ext>
            </a:extLst>
          </p:cNvPr>
          <p:cNvCxnSpPr>
            <a:cxnSpLocks/>
          </p:cNvCxnSpPr>
          <p:nvPr/>
        </p:nvCxnSpPr>
        <p:spPr>
          <a:xfrm flipH="1">
            <a:off x="10269864" y="1735023"/>
            <a:ext cx="355005" cy="2676525"/>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9514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738F2-BD7C-151B-680F-EB685A65B4FE}"/>
              </a:ext>
            </a:extLst>
          </p:cNvPr>
          <p:cNvSpPr>
            <a:spLocks noGrp="1"/>
          </p:cNvSpPr>
          <p:nvPr>
            <p:ph type="title"/>
          </p:nvPr>
        </p:nvSpPr>
        <p:spPr/>
        <p:txBody>
          <a:bodyPr/>
          <a:lstStyle/>
          <a:p>
            <a:r>
              <a:rPr lang="en-US"/>
              <a:t>Satellites and Constellations in AR/VR</a:t>
            </a:r>
          </a:p>
        </p:txBody>
      </p:sp>
      <p:sp>
        <p:nvSpPr>
          <p:cNvPr id="3" name="Content Placeholder 2">
            <a:extLst>
              <a:ext uri="{FF2B5EF4-FFF2-40B4-BE49-F238E27FC236}">
                <a16:creationId xmlns:a16="http://schemas.microsoft.com/office/drawing/2014/main" id="{3F162B7D-7067-00B7-7022-003A1E26CB2E}"/>
              </a:ext>
            </a:extLst>
          </p:cNvPr>
          <p:cNvSpPr>
            <a:spLocks noGrp="1"/>
          </p:cNvSpPr>
          <p:nvPr>
            <p:ph sz="quarter" idx="11"/>
          </p:nvPr>
        </p:nvSpPr>
        <p:spPr>
          <a:xfrm>
            <a:off x="189122" y="857160"/>
            <a:ext cx="11375171" cy="1943346"/>
          </a:xfrm>
        </p:spPr>
        <p:txBody>
          <a:bodyPr/>
          <a:lstStyle/>
          <a:p>
            <a:pPr marL="0" indent="0">
              <a:buNone/>
            </a:pPr>
            <a:r>
              <a:rPr lang="en-US" sz="2000" b="1"/>
              <a:t>Immersive and interactive tools enable discovery </a:t>
            </a:r>
            <a:br>
              <a:rPr lang="en-US" sz="2000" b="1"/>
            </a:br>
            <a:r>
              <a:rPr lang="en-US" sz="2000" b="1"/>
              <a:t>and discussion of topics such as:</a:t>
            </a:r>
          </a:p>
          <a:p>
            <a:pPr marL="455613" indent="-277813"/>
            <a:r>
              <a:rPr lang="en-US" sz="2000"/>
              <a:t>Satellite components and functions</a:t>
            </a:r>
          </a:p>
          <a:p>
            <a:pPr marL="455613" indent="-277813"/>
            <a:r>
              <a:rPr lang="en-US" sz="2000"/>
              <a:t>Types of missions</a:t>
            </a:r>
          </a:p>
          <a:p>
            <a:pPr marL="455613" indent="-277813"/>
            <a:r>
              <a:rPr lang="en-US" sz="2000"/>
              <a:t>How constellation location and density vary </a:t>
            </a:r>
            <a:br>
              <a:rPr lang="en-US" sz="2000"/>
            </a:br>
            <a:r>
              <a:rPr lang="en-US" sz="2000"/>
              <a:t>depending on mission</a:t>
            </a:r>
          </a:p>
        </p:txBody>
      </p:sp>
      <p:pic>
        <p:nvPicPr>
          <p:cNvPr id="10" name="Content Placeholder 47" descr="Diagram&#10;&#10;Description automatically generated">
            <a:extLst>
              <a:ext uri="{FF2B5EF4-FFF2-40B4-BE49-F238E27FC236}">
                <a16:creationId xmlns:a16="http://schemas.microsoft.com/office/drawing/2014/main" id="{D820DB96-72CF-31AE-8D63-8C80D81E31FD}"/>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57000"/>
                    </a14:imgEffect>
                  </a14:imgLayer>
                </a14:imgProps>
              </a:ext>
              <a:ext uri="{28A0092B-C50C-407E-A947-70E740481C1C}">
                <a14:useLocalDpi xmlns:a14="http://schemas.microsoft.com/office/drawing/2010/main" val="0"/>
              </a:ext>
            </a:extLst>
          </a:blip>
          <a:srcRect l="13709" t="12578" r="14491" b="8478"/>
          <a:stretch/>
        </p:blipFill>
        <p:spPr bwMode="auto">
          <a:xfrm>
            <a:off x="2655560" y="3049724"/>
            <a:ext cx="3102376" cy="3230984"/>
          </a:xfrm>
          <a:prstGeom prst="rect">
            <a:avLst/>
          </a:prstGeom>
          <a:noFill/>
          <a:ln w="9525">
            <a:noFill/>
            <a:miter lim="800000"/>
            <a:headEnd/>
            <a:tailEnd/>
          </a:ln>
          <a:effectLst>
            <a:outerShdw blurRad="50800" dist="38100" dir="8100000" algn="tr" rotWithShape="0">
              <a:prstClr val="black">
                <a:alpha val="40000"/>
              </a:prstClr>
            </a:outerShdw>
          </a:effectLst>
        </p:spPr>
      </p:pic>
      <p:pic>
        <p:nvPicPr>
          <p:cNvPr id="11" name="Picture 10">
            <a:extLst>
              <a:ext uri="{FF2B5EF4-FFF2-40B4-BE49-F238E27FC236}">
                <a16:creationId xmlns:a16="http://schemas.microsoft.com/office/drawing/2014/main" id="{97C8C422-D526-BA52-AA0D-BB64314347BF}"/>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55000"/>
                    </a14:imgEffect>
                  </a14:imgLayer>
                </a14:imgProps>
              </a:ext>
            </a:extLst>
          </a:blip>
          <a:srcRect l="24363" t="7627" r="23651" b="34132"/>
          <a:stretch/>
        </p:blipFill>
        <p:spPr>
          <a:xfrm>
            <a:off x="590784" y="4802869"/>
            <a:ext cx="1998921" cy="1626782"/>
          </a:xfrm>
          <a:prstGeom prst="rect">
            <a:avLst/>
          </a:prstGeom>
        </p:spPr>
      </p:pic>
      <p:pic>
        <p:nvPicPr>
          <p:cNvPr id="12" name="Picture 11">
            <a:extLst>
              <a:ext uri="{FF2B5EF4-FFF2-40B4-BE49-F238E27FC236}">
                <a16:creationId xmlns:a16="http://schemas.microsoft.com/office/drawing/2014/main" id="{29B8CABF-962F-0597-761C-38B042F3010B}"/>
              </a:ext>
            </a:extLst>
          </p:cNvPr>
          <p:cNvPicPr>
            <a:picLocks noChangeAspect="1"/>
          </p:cNvPicPr>
          <p:nvPr/>
        </p:nvPicPr>
        <p:blipFill>
          <a:blip r:embed="rId7"/>
          <a:stretch>
            <a:fillRect/>
          </a:stretch>
        </p:blipFill>
        <p:spPr>
          <a:xfrm>
            <a:off x="8477250" y="972065"/>
            <a:ext cx="3378052" cy="2884959"/>
          </a:xfrm>
          <a:prstGeom prst="rect">
            <a:avLst/>
          </a:prstGeom>
        </p:spPr>
      </p:pic>
      <p:pic>
        <p:nvPicPr>
          <p:cNvPr id="13" name="Picture 12">
            <a:extLst>
              <a:ext uri="{FF2B5EF4-FFF2-40B4-BE49-F238E27FC236}">
                <a16:creationId xmlns:a16="http://schemas.microsoft.com/office/drawing/2014/main" id="{87636B91-B8B1-7DF4-0402-7D0D67F151C2}"/>
              </a:ext>
            </a:extLst>
          </p:cNvPr>
          <p:cNvPicPr>
            <a:picLocks noChangeAspect="1"/>
          </p:cNvPicPr>
          <p:nvPr/>
        </p:nvPicPr>
        <p:blipFill>
          <a:blip r:embed="rId8"/>
          <a:stretch>
            <a:fillRect/>
          </a:stretch>
        </p:blipFill>
        <p:spPr>
          <a:xfrm>
            <a:off x="6433255" y="4488716"/>
            <a:ext cx="3102376" cy="1753975"/>
          </a:xfrm>
          <a:prstGeom prst="rect">
            <a:avLst/>
          </a:prstGeom>
        </p:spPr>
      </p:pic>
      <p:sp>
        <p:nvSpPr>
          <p:cNvPr id="14" name="TextBox 13">
            <a:extLst>
              <a:ext uri="{FF2B5EF4-FFF2-40B4-BE49-F238E27FC236}">
                <a16:creationId xmlns:a16="http://schemas.microsoft.com/office/drawing/2014/main" id="{8A7A2A52-229D-093B-C935-0A5342C2CBC7}"/>
              </a:ext>
            </a:extLst>
          </p:cNvPr>
          <p:cNvSpPr txBox="1"/>
          <p:nvPr/>
        </p:nvSpPr>
        <p:spPr>
          <a:xfrm>
            <a:off x="8370921" y="6267767"/>
            <a:ext cx="1177782" cy="266619"/>
          </a:xfrm>
          <a:prstGeom prst="rect">
            <a:avLst/>
          </a:prstGeom>
        </p:spPr>
        <p:txBody>
          <a:bodyPr wrap="square" lIns="18288" tIns="18288" rIns="18288" bIns="18288" rtlCol="0">
            <a:noAutofit/>
          </a:bodyPr>
          <a:lstStyle/>
          <a:p>
            <a:pPr algn="r" fontAlgn="auto">
              <a:spcBef>
                <a:spcPts val="0"/>
              </a:spcBef>
              <a:spcAft>
                <a:spcPts val="0"/>
              </a:spcAft>
            </a:pPr>
            <a:r>
              <a:rPr lang="en-US" sz="1600" b="1">
                <a:latin typeface="+mn-lt"/>
              </a:rPr>
              <a:t>OBSV SAT</a:t>
            </a:r>
          </a:p>
        </p:txBody>
      </p:sp>
      <p:sp>
        <p:nvSpPr>
          <p:cNvPr id="15" name="TextBox 14">
            <a:extLst>
              <a:ext uri="{FF2B5EF4-FFF2-40B4-BE49-F238E27FC236}">
                <a16:creationId xmlns:a16="http://schemas.microsoft.com/office/drawing/2014/main" id="{C49E1506-5D36-DA55-6162-FD70B18687D5}"/>
              </a:ext>
            </a:extLst>
          </p:cNvPr>
          <p:cNvSpPr txBox="1"/>
          <p:nvPr/>
        </p:nvSpPr>
        <p:spPr>
          <a:xfrm>
            <a:off x="9332836" y="3857024"/>
            <a:ext cx="1666880" cy="251580"/>
          </a:xfrm>
          <a:prstGeom prst="rect">
            <a:avLst/>
          </a:prstGeom>
        </p:spPr>
        <p:txBody>
          <a:bodyPr wrap="square" lIns="18288" tIns="18288" rIns="18288" bIns="18288" rtlCol="0">
            <a:noAutofit/>
          </a:bodyPr>
          <a:lstStyle/>
          <a:p>
            <a:pPr fontAlgn="auto">
              <a:spcBef>
                <a:spcPts val="0"/>
              </a:spcBef>
              <a:spcAft>
                <a:spcPts val="0"/>
              </a:spcAft>
            </a:pPr>
            <a:r>
              <a:rPr lang="en-US" sz="1600" b="1">
                <a:latin typeface="+mn-lt"/>
              </a:rPr>
              <a:t>GENERIC SAT</a:t>
            </a:r>
          </a:p>
        </p:txBody>
      </p:sp>
      <p:sp>
        <p:nvSpPr>
          <p:cNvPr id="16" name="TextBox 15">
            <a:extLst>
              <a:ext uri="{FF2B5EF4-FFF2-40B4-BE49-F238E27FC236}">
                <a16:creationId xmlns:a16="http://schemas.microsoft.com/office/drawing/2014/main" id="{AACE189F-5C7D-72B1-3B59-07FCDB085D19}"/>
              </a:ext>
            </a:extLst>
          </p:cNvPr>
          <p:cNvSpPr txBox="1"/>
          <p:nvPr/>
        </p:nvSpPr>
        <p:spPr>
          <a:xfrm>
            <a:off x="6639952" y="4160067"/>
            <a:ext cx="1177782" cy="266619"/>
          </a:xfrm>
          <a:prstGeom prst="rect">
            <a:avLst/>
          </a:prstGeom>
        </p:spPr>
        <p:txBody>
          <a:bodyPr wrap="square" lIns="18288" tIns="18288" rIns="18288" bIns="18288" rtlCol="0">
            <a:noAutofit/>
          </a:bodyPr>
          <a:lstStyle/>
          <a:p>
            <a:pPr algn="ctr" fontAlgn="auto">
              <a:spcBef>
                <a:spcPts val="0"/>
              </a:spcBef>
              <a:spcAft>
                <a:spcPts val="0"/>
              </a:spcAft>
            </a:pPr>
            <a:r>
              <a:rPr lang="en-US" sz="1600" b="1">
                <a:latin typeface="+mn-lt"/>
              </a:rPr>
              <a:t>GOES-R</a:t>
            </a:r>
          </a:p>
        </p:txBody>
      </p:sp>
      <p:pic>
        <p:nvPicPr>
          <p:cNvPr id="17" name="Picture 16">
            <a:extLst>
              <a:ext uri="{FF2B5EF4-FFF2-40B4-BE49-F238E27FC236}">
                <a16:creationId xmlns:a16="http://schemas.microsoft.com/office/drawing/2014/main" id="{707D159E-5AA2-A21D-EA63-9B728FF3D5D5}"/>
              </a:ext>
            </a:extLst>
          </p:cNvPr>
          <p:cNvPicPr>
            <a:picLocks noChangeAspect="1"/>
          </p:cNvPicPr>
          <p:nvPr/>
        </p:nvPicPr>
        <p:blipFill>
          <a:blip r:embed="rId9"/>
          <a:stretch>
            <a:fillRect/>
          </a:stretch>
        </p:blipFill>
        <p:spPr>
          <a:xfrm>
            <a:off x="6639952" y="1036654"/>
            <a:ext cx="1259208" cy="3088277"/>
          </a:xfrm>
          <a:prstGeom prst="rect">
            <a:avLst/>
          </a:prstGeom>
        </p:spPr>
      </p:pic>
      <p:pic>
        <p:nvPicPr>
          <p:cNvPr id="18" name="Picture 17">
            <a:extLst>
              <a:ext uri="{FF2B5EF4-FFF2-40B4-BE49-F238E27FC236}">
                <a16:creationId xmlns:a16="http://schemas.microsoft.com/office/drawing/2014/main" id="{4133C81A-0553-B2AD-7EF1-767F852915C6}"/>
              </a:ext>
            </a:extLst>
          </p:cNvPr>
          <p:cNvPicPr>
            <a:picLocks noChangeAspect="1"/>
          </p:cNvPicPr>
          <p:nvPr/>
        </p:nvPicPr>
        <p:blipFill>
          <a:blip r:embed="rId10"/>
          <a:stretch>
            <a:fillRect/>
          </a:stretch>
        </p:blipFill>
        <p:spPr>
          <a:xfrm>
            <a:off x="9796509" y="4288135"/>
            <a:ext cx="2085692" cy="1780974"/>
          </a:xfrm>
          <a:prstGeom prst="rect">
            <a:avLst/>
          </a:prstGeom>
        </p:spPr>
      </p:pic>
      <p:sp>
        <p:nvSpPr>
          <p:cNvPr id="19" name="TextBox 18">
            <a:extLst>
              <a:ext uri="{FF2B5EF4-FFF2-40B4-BE49-F238E27FC236}">
                <a16:creationId xmlns:a16="http://schemas.microsoft.com/office/drawing/2014/main" id="{9EE2295D-C009-37B0-AA78-3D4908E716C0}"/>
              </a:ext>
            </a:extLst>
          </p:cNvPr>
          <p:cNvSpPr txBox="1"/>
          <p:nvPr/>
        </p:nvSpPr>
        <p:spPr>
          <a:xfrm>
            <a:off x="10585492" y="6123645"/>
            <a:ext cx="647041" cy="266619"/>
          </a:xfrm>
          <a:prstGeom prst="rect">
            <a:avLst/>
          </a:prstGeom>
        </p:spPr>
        <p:txBody>
          <a:bodyPr wrap="square" lIns="18288" tIns="18288" rIns="18288" bIns="18288" rtlCol="0">
            <a:noAutofit/>
          </a:bodyPr>
          <a:lstStyle/>
          <a:p>
            <a:pPr fontAlgn="auto">
              <a:spcBef>
                <a:spcPts val="0"/>
              </a:spcBef>
              <a:spcAft>
                <a:spcPts val="0"/>
              </a:spcAft>
            </a:pPr>
            <a:r>
              <a:rPr lang="en-US" sz="1600" b="1">
                <a:latin typeface="+mn-lt"/>
              </a:rPr>
              <a:t>GPS3</a:t>
            </a:r>
          </a:p>
        </p:txBody>
      </p:sp>
      <p:sp>
        <p:nvSpPr>
          <p:cNvPr id="20" name="TextBox 19">
            <a:extLst>
              <a:ext uri="{FF2B5EF4-FFF2-40B4-BE49-F238E27FC236}">
                <a16:creationId xmlns:a16="http://schemas.microsoft.com/office/drawing/2014/main" id="{08006FAB-098C-02BC-E340-9AC2D199A95B}"/>
              </a:ext>
            </a:extLst>
          </p:cNvPr>
          <p:cNvSpPr txBox="1"/>
          <p:nvPr/>
        </p:nvSpPr>
        <p:spPr>
          <a:xfrm>
            <a:off x="189122" y="3876153"/>
            <a:ext cx="2466438" cy="944062"/>
          </a:xfrm>
          <a:prstGeom prst="rect">
            <a:avLst/>
          </a:prstGeom>
        </p:spPr>
        <p:txBody>
          <a:bodyPr wrap="square" lIns="18288" tIns="18288" rIns="18288" bIns="18288" rtlCol="0">
            <a:noAutofit/>
          </a:bodyPr>
          <a:lstStyle/>
          <a:p>
            <a:pPr algn="ctr" fontAlgn="auto">
              <a:spcBef>
                <a:spcPts val="0"/>
              </a:spcBef>
              <a:spcAft>
                <a:spcPts val="0"/>
              </a:spcAft>
            </a:pPr>
            <a:r>
              <a:rPr lang="en-US" sz="1800" b="1">
                <a:solidFill>
                  <a:srgbClr val="22458A"/>
                </a:solidFill>
                <a:latin typeface="Arial" panose="020B0604020202020204" pitchFamily="34" charset="0"/>
                <a:cs typeface="Arial" panose="020B0604020202020204" pitchFamily="34" charset="0"/>
              </a:rPr>
              <a:t>Starlink constellation (bottom), NAVSTAR constellation (right)</a:t>
            </a:r>
          </a:p>
        </p:txBody>
      </p:sp>
    </p:spTree>
    <p:extLst>
      <p:ext uri="{BB962C8B-B14F-4D97-AF65-F5344CB8AC3E}">
        <p14:creationId xmlns:p14="http://schemas.microsoft.com/office/powerpoint/2010/main" val="12192184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C7F5D-B7A1-AA33-99C6-C7CA445323A9}"/>
              </a:ext>
            </a:extLst>
          </p:cNvPr>
          <p:cNvSpPr>
            <a:spLocks noGrp="1"/>
          </p:cNvSpPr>
          <p:nvPr>
            <p:ph type="title"/>
          </p:nvPr>
        </p:nvSpPr>
        <p:spPr/>
        <p:txBody>
          <a:bodyPr>
            <a:normAutofit/>
          </a:bodyPr>
          <a:lstStyle/>
          <a:p>
            <a:r>
              <a:rPr lang="en-US" sz="2800" dirty="0"/>
              <a:t>Video: Interactive </a:t>
            </a:r>
            <a:r>
              <a:rPr lang="en-US" sz="2800"/>
              <a:t>High-Resolution</a:t>
            </a:r>
            <a:r>
              <a:rPr lang="en-US" sz="2800" dirty="0"/>
              <a:t> 2D Satellite Models</a:t>
            </a:r>
          </a:p>
        </p:txBody>
      </p:sp>
      <p:pic>
        <p:nvPicPr>
          <p:cNvPr id="8" name="Picture 7">
            <a:extLst>
              <a:ext uri="{FF2B5EF4-FFF2-40B4-BE49-F238E27FC236}">
                <a16:creationId xmlns:a16="http://schemas.microsoft.com/office/drawing/2014/main" id="{A2AEB3D8-D5E1-943D-CF6F-BD539860BB5D}"/>
              </a:ext>
            </a:extLst>
          </p:cNvPr>
          <p:cNvPicPr>
            <a:picLocks noChangeAspect="1"/>
          </p:cNvPicPr>
          <p:nvPr/>
        </p:nvPicPr>
        <p:blipFill>
          <a:blip r:embed="rId5"/>
          <a:stretch>
            <a:fillRect/>
          </a:stretch>
        </p:blipFill>
        <p:spPr>
          <a:xfrm>
            <a:off x="5933404" y="596288"/>
            <a:ext cx="3229257" cy="2757884"/>
          </a:xfrm>
          <a:prstGeom prst="rect">
            <a:avLst/>
          </a:prstGeom>
          <a:ln>
            <a:noFill/>
          </a:ln>
          <a:effectLst>
            <a:softEdge rad="112500"/>
          </a:effectLst>
        </p:spPr>
      </p:pic>
      <p:pic>
        <p:nvPicPr>
          <p:cNvPr id="10" name="Picture 9">
            <a:extLst>
              <a:ext uri="{FF2B5EF4-FFF2-40B4-BE49-F238E27FC236}">
                <a16:creationId xmlns:a16="http://schemas.microsoft.com/office/drawing/2014/main" id="{58C43D60-1951-149C-BA37-1E80A426ED49}"/>
              </a:ext>
            </a:extLst>
          </p:cNvPr>
          <p:cNvPicPr>
            <a:picLocks noChangeAspect="1"/>
          </p:cNvPicPr>
          <p:nvPr/>
        </p:nvPicPr>
        <p:blipFill>
          <a:blip r:embed="rId6"/>
          <a:stretch>
            <a:fillRect/>
          </a:stretch>
        </p:blipFill>
        <p:spPr>
          <a:xfrm>
            <a:off x="8932288" y="1190150"/>
            <a:ext cx="3215145" cy="3176577"/>
          </a:xfrm>
          <a:prstGeom prst="rect">
            <a:avLst/>
          </a:prstGeom>
          <a:ln>
            <a:noFill/>
          </a:ln>
          <a:effectLst>
            <a:softEdge rad="112500"/>
          </a:effectLst>
        </p:spPr>
      </p:pic>
      <p:pic>
        <p:nvPicPr>
          <p:cNvPr id="9" name="Picture 8">
            <a:extLst>
              <a:ext uri="{FF2B5EF4-FFF2-40B4-BE49-F238E27FC236}">
                <a16:creationId xmlns:a16="http://schemas.microsoft.com/office/drawing/2014/main" id="{37C70153-1D2B-0798-3470-F4B77C99D6C0}"/>
              </a:ext>
            </a:extLst>
          </p:cNvPr>
          <p:cNvPicPr>
            <a:picLocks noChangeAspect="1"/>
          </p:cNvPicPr>
          <p:nvPr/>
        </p:nvPicPr>
        <p:blipFill>
          <a:blip r:embed="rId7"/>
          <a:stretch>
            <a:fillRect/>
          </a:stretch>
        </p:blipFill>
        <p:spPr>
          <a:xfrm>
            <a:off x="5933404" y="3680551"/>
            <a:ext cx="4284142" cy="2422104"/>
          </a:xfrm>
          <a:prstGeom prst="rect">
            <a:avLst/>
          </a:prstGeom>
          <a:ln>
            <a:noFill/>
          </a:ln>
          <a:effectLst>
            <a:softEdge rad="112500"/>
          </a:effectLst>
        </p:spPr>
      </p:pic>
      <p:pic>
        <p:nvPicPr>
          <p:cNvPr id="3" name="3D Satellites">
            <a:hlinkClick r:id="" action="ppaction://media"/>
            <a:extLst>
              <a:ext uri="{FF2B5EF4-FFF2-40B4-BE49-F238E27FC236}">
                <a16:creationId xmlns:a16="http://schemas.microsoft.com/office/drawing/2014/main" id="{3EAC64A8-354A-B4D0-C413-722AF3152A56}"/>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458645" y="863770"/>
            <a:ext cx="4814074" cy="5350417"/>
          </a:xfrm>
          <a:prstGeom prst="rect">
            <a:avLst/>
          </a:prstGeom>
        </p:spPr>
      </p:pic>
    </p:spTree>
    <p:extLst>
      <p:ext uri="{BB962C8B-B14F-4D97-AF65-F5344CB8AC3E}">
        <p14:creationId xmlns:p14="http://schemas.microsoft.com/office/powerpoint/2010/main" val="2560882238"/>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86961-E042-59CF-E664-9A05E1CFC738}"/>
              </a:ext>
            </a:extLst>
          </p:cNvPr>
          <p:cNvSpPr>
            <a:spLocks noGrp="1"/>
          </p:cNvSpPr>
          <p:nvPr>
            <p:ph type="title"/>
          </p:nvPr>
        </p:nvSpPr>
        <p:spPr/>
        <p:txBody>
          <a:bodyPr>
            <a:normAutofit/>
          </a:bodyPr>
          <a:lstStyle/>
          <a:p>
            <a:r>
              <a:rPr lang="en-US" sz="2800"/>
              <a:t>Informational Satellite Displays</a:t>
            </a:r>
          </a:p>
        </p:txBody>
      </p:sp>
      <p:pic>
        <p:nvPicPr>
          <p:cNvPr id="4100" name="Picture 1028">
            <a:extLst>
              <a:ext uri="{FF2B5EF4-FFF2-40B4-BE49-F238E27FC236}">
                <a16:creationId xmlns:a16="http://schemas.microsoft.com/office/drawing/2014/main" id="{F19BE397-40B7-6E90-0E11-1B0989771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979" y="1066799"/>
            <a:ext cx="3268064" cy="428889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EE527D9-7367-9D1F-8F6C-2656485B7CB6}"/>
              </a:ext>
            </a:extLst>
          </p:cNvPr>
          <p:cNvSpPr txBox="1"/>
          <p:nvPr/>
        </p:nvSpPr>
        <p:spPr>
          <a:xfrm>
            <a:off x="5828724" y="2073287"/>
            <a:ext cx="3615527" cy="938719"/>
          </a:xfrm>
          <a:prstGeom prst="rect">
            <a:avLst/>
          </a:prstGeom>
          <a:noFill/>
        </p:spPr>
        <p:txBody>
          <a:bodyPr wrap="square">
            <a:spAutoFit/>
          </a:bodyPr>
          <a:lstStyle/>
          <a:p>
            <a:pPr algn="r">
              <a:lnSpc>
                <a:spcPts val="2200"/>
              </a:lnSpc>
              <a:spcBef>
                <a:spcPts val="0"/>
              </a:spcBef>
              <a:spcAft>
                <a:spcPts val="300"/>
              </a:spcAft>
              <a:tabLst>
                <a:tab pos="228600" algn="l"/>
              </a:tabLst>
            </a:pPr>
            <a:r>
              <a:rPr lang="en-US" sz="2200">
                <a:latin typeface="Arial" panose="020B0604020202020204" pitchFamily="34" charset="0"/>
                <a:cs typeface="Arial" panose="020B0604020202020204" pitchFamily="34" charset="0"/>
              </a:rPr>
              <a:t>Customizable Watch Lists enable users to filter by RSOs of interest</a:t>
            </a:r>
          </a:p>
        </p:txBody>
      </p:sp>
      <p:sp>
        <p:nvSpPr>
          <p:cNvPr id="14" name="TextBox 13">
            <a:extLst>
              <a:ext uri="{FF2B5EF4-FFF2-40B4-BE49-F238E27FC236}">
                <a16:creationId xmlns:a16="http://schemas.microsoft.com/office/drawing/2014/main" id="{9DBFD8F3-37CA-EF1A-BB82-AB0F2A4EB83D}"/>
              </a:ext>
            </a:extLst>
          </p:cNvPr>
          <p:cNvSpPr txBox="1"/>
          <p:nvPr/>
        </p:nvSpPr>
        <p:spPr>
          <a:xfrm>
            <a:off x="3493827" y="988623"/>
            <a:ext cx="4752648" cy="1220847"/>
          </a:xfrm>
          <a:prstGeom prst="rect">
            <a:avLst/>
          </a:prstGeom>
          <a:noFill/>
        </p:spPr>
        <p:txBody>
          <a:bodyPr wrap="square">
            <a:spAutoFit/>
          </a:bodyPr>
          <a:lstStyle/>
          <a:p>
            <a:pPr>
              <a:lnSpc>
                <a:spcPts val="2200"/>
              </a:lnSpc>
            </a:pPr>
            <a:r>
              <a:rPr lang="en-US" sz="2200">
                <a:latin typeface="Arial" panose="020B0604020202020204" pitchFamily="34" charset="0"/>
                <a:cs typeface="Arial" panose="020B0604020202020204" pitchFamily="34" charset="0"/>
              </a:rPr>
              <a:t>The Recent RSOs panel enables users to return to their most recent RSO actions in a rapidly changing virtual scene</a:t>
            </a:r>
          </a:p>
        </p:txBody>
      </p:sp>
      <p:pic>
        <p:nvPicPr>
          <p:cNvPr id="6" name="Picture 5">
            <a:extLst>
              <a:ext uri="{FF2B5EF4-FFF2-40B4-BE49-F238E27FC236}">
                <a16:creationId xmlns:a16="http://schemas.microsoft.com/office/drawing/2014/main" id="{72714077-9BBA-0549-5CB5-6AF7EA02D684}"/>
              </a:ext>
            </a:extLst>
          </p:cNvPr>
          <p:cNvPicPr>
            <a:picLocks noChangeAspect="1"/>
          </p:cNvPicPr>
          <p:nvPr/>
        </p:nvPicPr>
        <p:blipFill>
          <a:blip r:embed="rId4"/>
          <a:srcRect r="14477"/>
          <a:stretch/>
        </p:blipFill>
        <p:spPr>
          <a:xfrm>
            <a:off x="9546886" y="1033032"/>
            <a:ext cx="2526135" cy="4483378"/>
          </a:xfrm>
          <a:prstGeom prst="rect">
            <a:avLst/>
          </a:prstGeom>
        </p:spPr>
      </p:pic>
      <p:sp>
        <p:nvSpPr>
          <p:cNvPr id="10" name="TextBox 9">
            <a:extLst>
              <a:ext uri="{FF2B5EF4-FFF2-40B4-BE49-F238E27FC236}">
                <a16:creationId xmlns:a16="http://schemas.microsoft.com/office/drawing/2014/main" id="{C6684FE3-0680-D377-F534-1E02155D3B2D}"/>
              </a:ext>
            </a:extLst>
          </p:cNvPr>
          <p:cNvSpPr txBox="1"/>
          <p:nvPr/>
        </p:nvSpPr>
        <p:spPr>
          <a:xfrm>
            <a:off x="652586" y="5464534"/>
            <a:ext cx="3181923" cy="938719"/>
          </a:xfrm>
          <a:prstGeom prst="rect">
            <a:avLst/>
          </a:prstGeom>
          <a:noFill/>
        </p:spPr>
        <p:txBody>
          <a:bodyPr wrap="square">
            <a:spAutoFit/>
          </a:bodyPr>
          <a:lstStyle/>
          <a:p>
            <a:pPr algn="r">
              <a:lnSpc>
                <a:spcPts val="2200"/>
              </a:lnSpc>
              <a:spcBef>
                <a:spcPts val="0"/>
              </a:spcBef>
              <a:spcAft>
                <a:spcPts val="300"/>
              </a:spcAft>
              <a:tabLst>
                <a:tab pos="228600" algn="l"/>
              </a:tabLst>
            </a:pPr>
            <a:r>
              <a:rPr lang="en-US" sz="2200" spc="-10">
                <a:latin typeface="Arial" panose="020B0604020202020204" pitchFamily="34" charset="0"/>
                <a:cs typeface="Arial" panose="020B0604020202020204" pitchFamily="34" charset="0"/>
              </a:rPr>
              <a:t>“</a:t>
            </a:r>
            <a:r>
              <a:rPr lang="en-US" sz="2200">
                <a:latin typeface="Arial" panose="020B0604020202020204" pitchFamily="34" charset="0"/>
                <a:cs typeface="Arial" panose="020B0604020202020204" pitchFamily="34" charset="0"/>
              </a:rPr>
              <a:t>Spaceball Cards” show at‑a‑glance information </a:t>
            </a:r>
            <a:br>
              <a:rPr lang="en-US" sz="2200">
                <a:latin typeface="Arial" panose="020B0604020202020204" pitchFamily="34" charset="0"/>
                <a:cs typeface="Arial" panose="020B0604020202020204" pitchFamily="34" charset="0"/>
              </a:rPr>
            </a:br>
            <a:r>
              <a:rPr lang="en-US" sz="2200">
                <a:latin typeface="Arial" panose="020B0604020202020204" pitchFamily="34" charset="0"/>
                <a:cs typeface="Arial" panose="020B0604020202020204" pitchFamily="34" charset="0"/>
              </a:rPr>
              <a:t>about selected RSOs </a:t>
            </a:r>
          </a:p>
        </p:txBody>
      </p:sp>
      <p:pic>
        <p:nvPicPr>
          <p:cNvPr id="11" name="Picture 10">
            <a:extLst>
              <a:ext uri="{FF2B5EF4-FFF2-40B4-BE49-F238E27FC236}">
                <a16:creationId xmlns:a16="http://schemas.microsoft.com/office/drawing/2014/main" id="{F703B286-80A4-5DD0-36BA-2E6BFD38603A}"/>
              </a:ext>
            </a:extLst>
          </p:cNvPr>
          <p:cNvPicPr>
            <a:picLocks noChangeAspect="1"/>
          </p:cNvPicPr>
          <p:nvPr/>
        </p:nvPicPr>
        <p:blipFill>
          <a:blip r:embed="rId5"/>
          <a:stretch>
            <a:fillRect/>
          </a:stretch>
        </p:blipFill>
        <p:spPr>
          <a:xfrm>
            <a:off x="3913123" y="3130957"/>
            <a:ext cx="5230152" cy="3128200"/>
          </a:xfrm>
          <a:prstGeom prst="rect">
            <a:avLst/>
          </a:prstGeom>
          <a:ln w="38100">
            <a:solidFill>
              <a:schemeClr val="bg1"/>
            </a:solidFill>
          </a:ln>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15006814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19BB2A-3BBE-A896-4D93-BD056614C25D}"/>
              </a:ext>
            </a:extLst>
          </p:cNvPr>
          <p:cNvSpPr>
            <a:spLocks noGrp="1"/>
          </p:cNvSpPr>
          <p:nvPr>
            <p:ph type="title"/>
          </p:nvPr>
        </p:nvSpPr>
        <p:spPr/>
        <p:txBody>
          <a:bodyPr>
            <a:normAutofit/>
          </a:bodyPr>
          <a:lstStyle/>
          <a:p>
            <a:r>
              <a:rPr lang="en-US" sz="2800" dirty="0"/>
              <a:t>Interactive Volumetric Visualizations</a:t>
            </a:r>
          </a:p>
        </p:txBody>
      </p:sp>
      <p:pic>
        <p:nvPicPr>
          <p:cNvPr id="2" name="Picture 1">
            <a:extLst>
              <a:ext uri="{FF2B5EF4-FFF2-40B4-BE49-F238E27FC236}">
                <a16:creationId xmlns:a16="http://schemas.microsoft.com/office/drawing/2014/main" id="{EC243231-6465-17EC-8830-0C1CDB20E690}"/>
              </a:ext>
            </a:extLst>
          </p:cNvPr>
          <p:cNvPicPr>
            <a:picLocks noChangeAspect="1"/>
          </p:cNvPicPr>
          <p:nvPr/>
        </p:nvPicPr>
        <p:blipFill>
          <a:blip r:embed="rId3"/>
          <a:stretch>
            <a:fillRect/>
          </a:stretch>
        </p:blipFill>
        <p:spPr>
          <a:xfrm>
            <a:off x="132374" y="1306286"/>
            <a:ext cx="4469754" cy="5135299"/>
          </a:xfrm>
          <a:prstGeom prst="rect">
            <a:avLst/>
          </a:prstGeom>
          <a:ln>
            <a:noFill/>
          </a:ln>
          <a:effectLst>
            <a:softEdge rad="112500"/>
          </a:effectLst>
        </p:spPr>
      </p:pic>
      <p:sp>
        <p:nvSpPr>
          <p:cNvPr id="8" name="TextBox 7">
            <a:extLst>
              <a:ext uri="{FF2B5EF4-FFF2-40B4-BE49-F238E27FC236}">
                <a16:creationId xmlns:a16="http://schemas.microsoft.com/office/drawing/2014/main" id="{DBCD997D-D726-3F69-EB2E-FFD442BD7669}"/>
              </a:ext>
            </a:extLst>
          </p:cNvPr>
          <p:cNvSpPr txBox="1"/>
          <p:nvPr/>
        </p:nvSpPr>
        <p:spPr>
          <a:xfrm>
            <a:off x="4665818" y="4871581"/>
            <a:ext cx="4879618" cy="1066703"/>
          </a:xfrm>
          <a:prstGeom prst="rect">
            <a:avLst/>
          </a:prstGeom>
        </p:spPr>
        <p:txBody>
          <a:bodyPr wrap="square" lIns="18288" tIns="18288" rIns="18288" bIns="18288" rtlCol="0">
            <a:noAutofit/>
          </a:bodyPr>
          <a:lstStyle/>
          <a:p>
            <a:pPr fontAlgn="auto">
              <a:spcBef>
                <a:spcPts val="0"/>
              </a:spcBef>
              <a:spcAft>
                <a:spcPts val="0"/>
              </a:spcAft>
            </a:pPr>
            <a:r>
              <a:rPr lang="en-US" sz="2400" dirty="0">
                <a:latin typeface="Arial" panose="020B0604020202020204" pitchFamily="34" charset="0"/>
                <a:cs typeface="Arial" panose="020B0604020202020204" pitchFamily="34" charset="0"/>
              </a:rPr>
              <a:t>Visibility cones and RF propagation models help with communications and sensor management</a:t>
            </a:r>
          </a:p>
        </p:txBody>
      </p:sp>
      <p:pic>
        <p:nvPicPr>
          <p:cNvPr id="6" name="Picture 5">
            <a:extLst>
              <a:ext uri="{FF2B5EF4-FFF2-40B4-BE49-F238E27FC236}">
                <a16:creationId xmlns:a16="http://schemas.microsoft.com/office/drawing/2014/main" id="{42F642C2-6C19-5B53-7914-318805891BDC}"/>
              </a:ext>
            </a:extLst>
          </p:cNvPr>
          <p:cNvPicPr>
            <a:picLocks noChangeAspect="1"/>
          </p:cNvPicPr>
          <p:nvPr/>
        </p:nvPicPr>
        <p:blipFill>
          <a:blip r:embed="rId4"/>
          <a:stretch>
            <a:fillRect/>
          </a:stretch>
        </p:blipFill>
        <p:spPr>
          <a:xfrm>
            <a:off x="4804229" y="1055133"/>
            <a:ext cx="7255397" cy="2046061"/>
          </a:xfrm>
          <a:prstGeom prst="rect">
            <a:avLst/>
          </a:prstGeom>
          <a:ln>
            <a:noFill/>
          </a:ln>
          <a:effectLst>
            <a:softEdge rad="112500"/>
          </a:effectLst>
        </p:spPr>
      </p:pic>
      <p:sp>
        <p:nvSpPr>
          <p:cNvPr id="9" name="TextBox 8">
            <a:extLst>
              <a:ext uri="{FF2B5EF4-FFF2-40B4-BE49-F238E27FC236}">
                <a16:creationId xmlns:a16="http://schemas.microsoft.com/office/drawing/2014/main" id="{5EE88E97-BEEB-3082-016E-71BE7DE2D94F}"/>
              </a:ext>
            </a:extLst>
          </p:cNvPr>
          <p:cNvSpPr txBox="1"/>
          <p:nvPr/>
        </p:nvSpPr>
        <p:spPr>
          <a:xfrm>
            <a:off x="4981433" y="3118651"/>
            <a:ext cx="6744766" cy="1066703"/>
          </a:xfrm>
          <a:prstGeom prst="rect">
            <a:avLst/>
          </a:prstGeom>
        </p:spPr>
        <p:txBody>
          <a:bodyPr wrap="square" lIns="18288" tIns="18288" rIns="18288" bIns="18288" rtlCol="0">
            <a:noAutofit/>
          </a:bodyPr>
          <a:lstStyle/>
          <a:p>
            <a:pPr fontAlgn="auto">
              <a:spcBef>
                <a:spcPts val="0"/>
              </a:spcBef>
              <a:spcAft>
                <a:spcPts val="0"/>
              </a:spcAft>
            </a:pPr>
            <a:r>
              <a:rPr lang="en-US" sz="2400" dirty="0">
                <a:latin typeface="Arial" panose="020B0604020202020204" pitchFamily="34" charset="0"/>
                <a:cs typeface="Arial" panose="020B0604020202020204" pitchFamily="34" charset="0"/>
              </a:rPr>
              <a:t>Radiation belt visualization with adjustable parameters enables detailed discussion of effects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on satellites from space weather</a:t>
            </a: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03123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18FE0-005E-787E-2D96-D03270D4A021}"/>
              </a:ext>
            </a:extLst>
          </p:cNvPr>
          <p:cNvSpPr>
            <a:spLocks noGrp="1"/>
          </p:cNvSpPr>
          <p:nvPr>
            <p:ph type="title"/>
          </p:nvPr>
        </p:nvSpPr>
        <p:spPr/>
        <p:txBody>
          <a:bodyPr/>
          <a:lstStyle/>
          <a:p>
            <a:r>
              <a:rPr lang="en-US"/>
              <a:t>RSO Density and Debris</a:t>
            </a:r>
          </a:p>
        </p:txBody>
      </p:sp>
      <p:sp>
        <p:nvSpPr>
          <p:cNvPr id="3" name="Content Placeholder 2">
            <a:extLst>
              <a:ext uri="{FF2B5EF4-FFF2-40B4-BE49-F238E27FC236}">
                <a16:creationId xmlns:a16="http://schemas.microsoft.com/office/drawing/2014/main" id="{776FFED6-A66C-872D-BA9D-77F53D4930D5}"/>
              </a:ext>
            </a:extLst>
          </p:cNvPr>
          <p:cNvSpPr>
            <a:spLocks noGrp="1"/>
          </p:cNvSpPr>
          <p:nvPr>
            <p:ph sz="quarter" idx="11"/>
          </p:nvPr>
        </p:nvSpPr>
        <p:spPr>
          <a:xfrm>
            <a:off x="249907" y="976842"/>
            <a:ext cx="11250613" cy="5375350"/>
          </a:xfrm>
        </p:spPr>
        <p:txBody>
          <a:bodyPr/>
          <a:lstStyle/>
          <a:p>
            <a:pPr marL="0" indent="0">
              <a:buNone/>
            </a:pPr>
            <a:r>
              <a:rPr lang="en-US" sz="2000" b="1"/>
              <a:t>Immersive and interactive tools enable discovery and discussion of topics</a:t>
            </a:r>
          </a:p>
          <a:p>
            <a:pPr marL="455613" indent="-277813"/>
            <a:r>
              <a:rPr lang="en-US" sz="2000"/>
              <a:t>Increase in objects over time</a:t>
            </a:r>
          </a:p>
          <a:p>
            <a:pPr marL="455613" indent="-277813"/>
            <a:r>
              <a:rPr lang="en-US" sz="2000"/>
              <a:t>Proportion of active to inactive RSOs</a:t>
            </a:r>
          </a:p>
          <a:p>
            <a:pPr marL="455613" indent="-277813"/>
            <a:r>
              <a:rPr lang="en-US" sz="2000"/>
              <a:t>Impacts of debris and conjunctions</a:t>
            </a:r>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r>
              <a:rPr lang="en-US" sz="2000"/>
              <a:t>*</a:t>
            </a:r>
            <a:r>
              <a:rPr lang="en-US" sz="2000" i="1"/>
              <a:t> Objects must be rendered to be visible, which can lead to an inaccurate perception of density, such as comparing the number of RSOs in the scene to the number of cars on the highway</a:t>
            </a:r>
            <a:endParaRPr lang="en-US" sz="2000"/>
          </a:p>
        </p:txBody>
      </p:sp>
      <p:grpSp>
        <p:nvGrpSpPr>
          <p:cNvPr id="12" name="Group 11">
            <a:extLst>
              <a:ext uri="{FF2B5EF4-FFF2-40B4-BE49-F238E27FC236}">
                <a16:creationId xmlns:a16="http://schemas.microsoft.com/office/drawing/2014/main" id="{8A5EF8B5-B24F-F5C7-C74B-6C34C695663B}"/>
              </a:ext>
            </a:extLst>
          </p:cNvPr>
          <p:cNvGrpSpPr/>
          <p:nvPr/>
        </p:nvGrpSpPr>
        <p:grpSpPr>
          <a:xfrm>
            <a:off x="8388409" y="1456337"/>
            <a:ext cx="3438786" cy="1737147"/>
            <a:chOff x="355099" y="3400700"/>
            <a:chExt cx="4552336" cy="2065765"/>
          </a:xfrm>
          <a:effectLst>
            <a:outerShdw blurRad="50800" dist="38100" dir="5400000" algn="t" rotWithShape="0">
              <a:prstClr val="black">
                <a:alpha val="40000"/>
              </a:prstClr>
            </a:outerShdw>
          </a:effectLst>
        </p:grpSpPr>
        <p:pic>
          <p:nvPicPr>
            <p:cNvPr id="7" name="Picture 6">
              <a:extLst>
                <a:ext uri="{FF2B5EF4-FFF2-40B4-BE49-F238E27FC236}">
                  <a16:creationId xmlns:a16="http://schemas.microsoft.com/office/drawing/2014/main" id="{A2679065-69C9-931B-4BDE-C9ACAADE8528}"/>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30000"/>
                      </a14:imgEffect>
                    </a14:imgLayer>
                  </a14:imgProps>
                </a:ext>
              </a:extLst>
            </a:blip>
            <a:stretch>
              <a:fillRect/>
            </a:stretch>
          </p:blipFill>
          <p:spPr>
            <a:xfrm>
              <a:off x="355099" y="3400700"/>
              <a:ext cx="4552336" cy="2065765"/>
            </a:xfrm>
            <a:prstGeom prst="rect">
              <a:avLst/>
            </a:prstGeom>
          </p:spPr>
        </p:pic>
        <p:sp>
          <p:nvSpPr>
            <p:cNvPr id="5" name="TextBox 4">
              <a:extLst>
                <a:ext uri="{FF2B5EF4-FFF2-40B4-BE49-F238E27FC236}">
                  <a16:creationId xmlns:a16="http://schemas.microsoft.com/office/drawing/2014/main" id="{9BD50370-33C2-738F-A7AB-BBA4833DC05B}"/>
                </a:ext>
              </a:extLst>
            </p:cNvPr>
            <p:cNvSpPr txBox="1"/>
            <p:nvPr/>
          </p:nvSpPr>
          <p:spPr>
            <a:xfrm>
              <a:off x="887391" y="5024561"/>
              <a:ext cx="3587584" cy="441904"/>
            </a:xfrm>
            <a:prstGeom prst="rect">
              <a:avLst/>
            </a:prstGeom>
          </p:spPr>
          <p:txBody>
            <a:bodyPr wrap="none" lIns="18288" tIns="18288" rIns="18288" bIns="18288" rtlCol="0">
              <a:noAutofit/>
            </a:bodyPr>
            <a:lstStyle/>
            <a:p>
              <a:pPr algn="ctr" fontAlgn="auto">
                <a:spcBef>
                  <a:spcPts val="0"/>
                </a:spcBef>
                <a:spcAft>
                  <a:spcPts val="0"/>
                </a:spcAft>
              </a:pPr>
              <a:r>
                <a:rPr lang="en-US" sz="2000" b="1">
                  <a:solidFill>
                    <a:schemeClr val="bg1">
                      <a:lumMod val="95000"/>
                    </a:schemeClr>
                  </a:solidFill>
                  <a:latin typeface="Arial" panose="020B0604020202020204" pitchFamily="34" charset="0"/>
                  <a:cs typeface="Arial" panose="020B0604020202020204" pitchFamily="34" charset="0"/>
                </a:rPr>
                <a:t>Active Satellites (2023)</a:t>
              </a:r>
            </a:p>
          </p:txBody>
        </p:sp>
      </p:grpSp>
      <p:grpSp>
        <p:nvGrpSpPr>
          <p:cNvPr id="13" name="Group 12">
            <a:extLst>
              <a:ext uri="{FF2B5EF4-FFF2-40B4-BE49-F238E27FC236}">
                <a16:creationId xmlns:a16="http://schemas.microsoft.com/office/drawing/2014/main" id="{19ADF775-6FDB-CCB1-B412-29790F621ECA}"/>
              </a:ext>
            </a:extLst>
          </p:cNvPr>
          <p:cNvGrpSpPr/>
          <p:nvPr/>
        </p:nvGrpSpPr>
        <p:grpSpPr>
          <a:xfrm>
            <a:off x="8391264" y="3346975"/>
            <a:ext cx="3438786" cy="1967975"/>
            <a:chOff x="5744455" y="3400699"/>
            <a:chExt cx="4552336" cy="2079878"/>
          </a:xfrm>
          <a:effectLst>
            <a:outerShdw blurRad="50800" dist="38100" dir="5400000" algn="t" rotWithShape="0">
              <a:prstClr val="black">
                <a:alpha val="40000"/>
              </a:prstClr>
            </a:outerShdw>
          </a:effectLst>
        </p:grpSpPr>
        <p:pic>
          <p:nvPicPr>
            <p:cNvPr id="8" name="Picture 7">
              <a:extLst>
                <a:ext uri="{FF2B5EF4-FFF2-40B4-BE49-F238E27FC236}">
                  <a16:creationId xmlns:a16="http://schemas.microsoft.com/office/drawing/2014/main" id="{84130ACB-5D85-6F7F-8E7A-7E09B0741D97}"/>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75000"/>
                      </a14:imgEffect>
                    </a14:imgLayer>
                  </a14:imgProps>
                </a:ext>
              </a:extLst>
            </a:blip>
            <a:stretch>
              <a:fillRect/>
            </a:stretch>
          </p:blipFill>
          <p:spPr>
            <a:xfrm>
              <a:off x="5744455" y="3400699"/>
              <a:ext cx="4552336" cy="2065766"/>
            </a:xfrm>
            <a:prstGeom prst="rect">
              <a:avLst/>
            </a:prstGeom>
          </p:spPr>
        </p:pic>
        <p:sp>
          <p:nvSpPr>
            <p:cNvPr id="6" name="TextBox 5">
              <a:extLst>
                <a:ext uri="{FF2B5EF4-FFF2-40B4-BE49-F238E27FC236}">
                  <a16:creationId xmlns:a16="http://schemas.microsoft.com/office/drawing/2014/main" id="{6D5B8F87-5B59-AA8C-2023-06105990C79A}"/>
                </a:ext>
              </a:extLst>
            </p:cNvPr>
            <p:cNvSpPr txBox="1"/>
            <p:nvPr/>
          </p:nvSpPr>
          <p:spPr>
            <a:xfrm>
              <a:off x="6015986" y="5038673"/>
              <a:ext cx="4247535" cy="441904"/>
            </a:xfrm>
            <a:prstGeom prst="rect">
              <a:avLst/>
            </a:prstGeom>
          </p:spPr>
          <p:txBody>
            <a:bodyPr wrap="none" lIns="18288" tIns="18288" rIns="18288" bIns="18288" rtlCol="0">
              <a:noAutofit/>
            </a:bodyPr>
            <a:lstStyle/>
            <a:p>
              <a:pPr algn="ctr" fontAlgn="auto">
                <a:spcBef>
                  <a:spcPts val="0"/>
                </a:spcBef>
                <a:spcAft>
                  <a:spcPts val="0"/>
                </a:spcAft>
              </a:pPr>
              <a:r>
                <a:rPr lang="en-US" sz="2000" b="1">
                  <a:solidFill>
                    <a:schemeClr val="accent1">
                      <a:lumMod val="20000"/>
                      <a:lumOff val="80000"/>
                    </a:schemeClr>
                  </a:solidFill>
                  <a:latin typeface="Arial" panose="020B0604020202020204" pitchFamily="34" charset="0"/>
                  <a:cs typeface="Arial" panose="020B0604020202020204" pitchFamily="34" charset="0"/>
                </a:rPr>
                <a:t>Total inactive/debris (2023)</a:t>
              </a:r>
            </a:p>
          </p:txBody>
        </p:sp>
      </p:grpSp>
      <p:pic>
        <p:nvPicPr>
          <p:cNvPr id="11" name="Picture 10">
            <a:extLst>
              <a:ext uri="{FF2B5EF4-FFF2-40B4-BE49-F238E27FC236}">
                <a16:creationId xmlns:a16="http://schemas.microsoft.com/office/drawing/2014/main" id="{F3A383FC-144C-5F0A-B9C1-D716F3F5529E}"/>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a:stretch/>
        </p:blipFill>
        <p:spPr>
          <a:xfrm>
            <a:off x="5068167" y="1481250"/>
            <a:ext cx="2881615" cy="3810878"/>
          </a:xfrm>
          <a:prstGeom prst="rect">
            <a:avLst/>
          </a:prstGeom>
        </p:spPr>
      </p:pic>
      <p:pic>
        <p:nvPicPr>
          <p:cNvPr id="9" name="Picture 8">
            <a:extLst>
              <a:ext uri="{FF2B5EF4-FFF2-40B4-BE49-F238E27FC236}">
                <a16:creationId xmlns:a16="http://schemas.microsoft.com/office/drawing/2014/main" id="{22F37612-2BF8-4FB0-1BEB-7222F23861AB}"/>
              </a:ext>
            </a:extLst>
          </p:cNvPr>
          <p:cNvPicPr>
            <a:picLocks noChangeAspect="1"/>
          </p:cNvPicPr>
          <p:nvPr/>
        </p:nvPicPr>
        <p:blipFill rotWithShape="1">
          <a:blip r:embed="rId8"/>
          <a:srcRect l="38172" t="25598" r="30373" b="14367"/>
          <a:stretch/>
        </p:blipFill>
        <p:spPr>
          <a:xfrm>
            <a:off x="1130299" y="2541274"/>
            <a:ext cx="3430343" cy="2740612"/>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3579320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49AF6-C828-581A-3933-D464047C3378}"/>
              </a:ext>
            </a:extLst>
          </p:cNvPr>
          <p:cNvSpPr>
            <a:spLocks noGrp="1"/>
          </p:cNvSpPr>
          <p:nvPr>
            <p:ph type="title"/>
          </p:nvPr>
        </p:nvSpPr>
        <p:spPr/>
        <p:txBody>
          <a:bodyPr>
            <a:normAutofit/>
          </a:bodyPr>
          <a:lstStyle/>
          <a:p>
            <a:r>
              <a:rPr lang="en-US" sz="2800" dirty="0"/>
              <a:t> Interactive Visualizations for Density by Type</a:t>
            </a:r>
          </a:p>
        </p:txBody>
      </p:sp>
      <p:sp>
        <p:nvSpPr>
          <p:cNvPr id="12" name="TextBox 11">
            <a:extLst>
              <a:ext uri="{FF2B5EF4-FFF2-40B4-BE49-F238E27FC236}">
                <a16:creationId xmlns:a16="http://schemas.microsoft.com/office/drawing/2014/main" id="{1237E362-4443-BC40-BF6E-EAD8C3F57C2A}"/>
              </a:ext>
            </a:extLst>
          </p:cNvPr>
          <p:cNvSpPr txBox="1"/>
          <p:nvPr/>
        </p:nvSpPr>
        <p:spPr>
          <a:xfrm>
            <a:off x="1033356" y="5585503"/>
            <a:ext cx="2486165" cy="426155"/>
          </a:xfrm>
          <a:prstGeom prst="rect">
            <a:avLst/>
          </a:prstGeom>
        </p:spPr>
        <p:txBody>
          <a:bodyPr wrap="none" lIns="18288" tIns="18288" rIns="18288" bIns="18288" rtlCol="0">
            <a:noAutofit/>
          </a:bodyPr>
          <a:lstStyle/>
          <a:p>
            <a:pPr algn="r" fontAlgn="auto">
              <a:spcBef>
                <a:spcPts val="0"/>
              </a:spcBef>
              <a:spcAft>
                <a:spcPts val="0"/>
              </a:spcAft>
            </a:pPr>
            <a:r>
              <a:rPr lang="en-US" sz="2000" b="1" dirty="0">
                <a:latin typeface="Arial" panose="020B0604020202020204" pitchFamily="34" charset="0"/>
                <a:cs typeface="Arial" panose="020B0604020202020204" pitchFamily="34" charset="0"/>
              </a:rPr>
              <a:t>Entire SATCAT</a:t>
            </a: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in 2025</a:t>
            </a:r>
          </a:p>
        </p:txBody>
      </p:sp>
      <p:sp>
        <p:nvSpPr>
          <p:cNvPr id="13" name="TextBox 12">
            <a:extLst>
              <a:ext uri="{FF2B5EF4-FFF2-40B4-BE49-F238E27FC236}">
                <a16:creationId xmlns:a16="http://schemas.microsoft.com/office/drawing/2014/main" id="{A4524513-9FEC-5E96-D363-FD96F57D8DD5}"/>
              </a:ext>
            </a:extLst>
          </p:cNvPr>
          <p:cNvSpPr txBox="1"/>
          <p:nvPr/>
        </p:nvSpPr>
        <p:spPr>
          <a:xfrm>
            <a:off x="271279" y="4259819"/>
            <a:ext cx="2553582" cy="491564"/>
          </a:xfrm>
          <a:prstGeom prst="rect">
            <a:avLst/>
          </a:prstGeom>
        </p:spPr>
        <p:txBody>
          <a:bodyPr wrap="none" lIns="18288" tIns="18288" rIns="18288" bIns="18288" rtlCol="0">
            <a:noAutofit/>
          </a:bodyPr>
          <a:lstStyle/>
          <a:p>
            <a:pPr fontAlgn="auto">
              <a:spcBef>
                <a:spcPts val="0"/>
              </a:spcBef>
              <a:spcAft>
                <a:spcPts val="0"/>
              </a:spcAft>
            </a:pPr>
            <a:r>
              <a:rPr lang="en-US" sz="2000" b="1" dirty="0">
                <a:latin typeface="Arial" panose="020B0604020202020204" pitchFamily="34" charset="0"/>
                <a:cs typeface="Arial" panose="020B0604020202020204" pitchFamily="34" charset="0"/>
              </a:rPr>
              <a:t>Active Satellites in 2025</a:t>
            </a:r>
            <a:endParaRPr lang="en-US" sz="2000" b="1" dirty="0">
              <a:highlight>
                <a:srgbClr val="FFFF00"/>
              </a:highligh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32DEFB56-31E4-60E5-C298-5D77A746CC2C}"/>
              </a:ext>
            </a:extLst>
          </p:cNvPr>
          <p:cNvSpPr txBox="1"/>
          <p:nvPr/>
        </p:nvSpPr>
        <p:spPr>
          <a:xfrm>
            <a:off x="8649366" y="4259819"/>
            <a:ext cx="3378200" cy="347473"/>
          </a:xfrm>
          <a:prstGeom prst="rect">
            <a:avLst/>
          </a:prstGeom>
        </p:spPr>
        <p:txBody>
          <a:bodyPr wrap="none" lIns="18288" tIns="18288" rIns="18288" bIns="18288" rtlCol="0">
            <a:noAutofit/>
          </a:bodyPr>
          <a:lstStyle/>
          <a:p>
            <a:pPr algn="r" fontAlgn="auto">
              <a:spcBef>
                <a:spcPts val="0"/>
              </a:spcBef>
              <a:spcAft>
                <a:spcPts val="0"/>
              </a:spcAft>
            </a:pPr>
            <a:r>
              <a:rPr lang="en-US" sz="2000" b="1" dirty="0">
                <a:latin typeface="Arial" panose="020B0604020202020204" pitchFamily="34" charset="0"/>
                <a:cs typeface="Arial" panose="020B0604020202020204" pitchFamily="34" charset="0"/>
              </a:rPr>
              <a:t>Inactive/Debris in 2023</a:t>
            </a:r>
          </a:p>
        </p:txBody>
      </p:sp>
      <p:pic>
        <p:nvPicPr>
          <p:cNvPr id="6" name="Picture 5" descr="A screenshot of a computer&#10;&#10;Description automatically generated with medium confidence">
            <a:extLst>
              <a:ext uri="{FF2B5EF4-FFF2-40B4-BE49-F238E27FC236}">
                <a16:creationId xmlns:a16="http://schemas.microsoft.com/office/drawing/2014/main" id="{A3B8AEF1-4773-8845-C65C-AA73B1011D08}"/>
              </a:ext>
            </a:extLst>
          </p:cNvPr>
          <p:cNvPicPr>
            <a:picLocks noChangeAspect="1"/>
          </p:cNvPicPr>
          <p:nvPr/>
        </p:nvPicPr>
        <p:blipFill>
          <a:blip r:embed="rId3" cstate="print">
            <a:extLst>
              <a:ext uri="{BEBA8EAE-BF5A-486C-A8C5-ECC9F3942E4B}">
                <a14:imgProps xmlns:a14="http://schemas.microsoft.com/office/drawing/2010/main">
                  <a14:imgLayer r:embed="rId4">
                    <a14:imgEffect>
                      <a14:brightnessContrast bright="41000"/>
                    </a14:imgEffect>
                  </a14:imgLayer>
                </a14:imgProps>
              </a:ext>
              <a:ext uri="{28A0092B-C50C-407E-A947-70E740481C1C}">
                <a14:useLocalDpi xmlns:a14="http://schemas.microsoft.com/office/drawing/2010/main" val="0"/>
              </a:ext>
            </a:extLst>
          </a:blip>
          <a:srcRect t="22592" b="19074"/>
          <a:stretch/>
        </p:blipFill>
        <p:spPr>
          <a:xfrm>
            <a:off x="3585912" y="3151183"/>
            <a:ext cx="5486402" cy="3200400"/>
          </a:xfrm>
          <a:prstGeom prst="rect">
            <a:avLst/>
          </a:prstGeom>
          <a:ln>
            <a:noFill/>
          </a:ln>
          <a:effectLst>
            <a:softEdge rad="112500"/>
          </a:effectLst>
        </p:spPr>
      </p:pic>
      <p:pic>
        <p:nvPicPr>
          <p:cNvPr id="10" name="Picture 9" descr="A screenshot of a computer">
            <a:extLst>
              <a:ext uri="{FF2B5EF4-FFF2-40B4-BE49-F238E27FC236}">
                <a16:creationId xmlns:a16="http://schemas.microsoft.com/office/drawing/2014/main" id="{F4597707-DA6F-F1BC-C020-509CA14FEE67}"/>
              </a:ext>
            </a:extLst>
          </p:cNvPr>
          <p:cNvPicPr>
            <a:picLocks noChangeAspect="1"/>
          </p:cNvPicPr>
          <p:nvPr/>
        </p:nvPicPr>
        <p:blipFill>
          <a:blip r:embed="rId5" cstate="print">
            <a:extLst>
              <a:ext uri="{BEBA8EAE-BF5A-486C-A8C5-ECC9F3942E4B}">
                <a14:imgProps xmlns:a14="http://schemas.microsoft.com/office/drawing/2010/main">
                  <a14:imgLayer r:embed="rId6">
                    <a14:imgEffect>
                      <a14:brightnessContrast bright="21000"/>
                    </a14:imgEffect>
                  </a14:imgLayer>
                </a14:imgProps>
              </a:ext>
              <a:ext uri="{28A0092B-C50C-407E-A947-70E740481C1C}">
                <a14:useLocalDpi xmlns:a14="http://schemas.microsoft.com/office/drawing/2010/main" val="0"/>
              </a:ext>
            </a:extLst>
          </a:blip>
          <a:srcRect t="23153" b="18514"/>
          <a:stretch/>
        </p:blipFill>
        <p:spPr>
          <a:xfrm>
            <a:off x="6667498" y="1059419"/>
            <a:ext cx="5486402" cy="3200400"/>
          </a:xfrm>
          <a:prstGeom prst="rect">
            <a:avLst/>
          </a:prstGeom>
          <a:ln>
            <a:noFill/>
          </a:ln>
          <a:effectLst>
            <a:softEdge rad="112500"/>
          </a:effectLst>
        </p:spPr>
      </p:pic>
      <p:pic>
        <p:nvPicPr>
          <p:cNvPr id="14" name="Picture 13" descr="Graphical user interface">
            <a:extLst>
              <a:ext uri="{FF2B5EF4-FFF2-40B4-BE49-F238E27FC236}">
                <a16:creationId xmlns:a16="http://schemas.microsoft.com/office/drawing/2014/main" id="{D402400A-F19C-0FD7-FEE2-EAD96C74A3A5}"/>
              </a:ext>
            </a:extLst>
          </p:cNvPr>
          <p:cNvPicPr>
            <a:picLocks noChangeAspect="1"/>
          </p:cNvPicPr>
          <p:nvPr/>
        </p:nvPicPr>
        <p:blipFill>
          <a:blip r:embed="rId7" cstate="print">
            <a:extLst>
              <a:ext uri="{BEBA8EAE-BF5A-486C-A8C5-ECC9F3942E4B}">
                <a14:imgProps xmlns:a14="http://schemas.microsoft.com/office/drawing/2010/main">
                  <a14:imgLayer r:embed="rId8">
                    <a14:imgEffect>
                      <a14:brightnessContrast bright="40000"/>
                    </a14:imgEffect>
                  </a14:imgLayer>
                </a14:imgProps>
              </a:ext>
              <a:ext uri="{28A0092B-C50C-407E-A947-70E740481C1C}">
                <a14:useLocalDpi xmlns:a14="http://schemas.microsoft.com/office/drawing/2010/main" val="0"/>
              </a:ext>
            </a:extLst>
          </a:blip>
          <a:srcRect t="21222" b="20445"/>
          <a:stretch/>
        </p:blipFill>
        <p:spPr>
          <a:xfrm>
            <a:off x="141223" y="1059419"/>
            <a:ext cx="5486402" cy="3200400"/>
          </a:xfrm>
          <a:prstGeom prst="rect">
            <a:avLst/>
          </a:prstGeom>
          <a:ln>
            <a:noFill/>
          </a:ln>
          <a:effectLst>
            <a:softEdge rad="112500"/>
          </a:effectLst>
        </p:spPr>
      </p:pic>
    </p:spTree>
    <p:extLst>
      <p:ext uri="{BB962C8B-B14F-4D97-AF65-F5344CB8AC3E}">
        <p14:creationId xmlns:p14="http://schemas.microsoft.com/office/powerpoint/2010/main" val="36285469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B335F8A-9D4A-CDD0-6C58-69739EA3A8B6}"/>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3000"/>
                    </a14:imgEffect>
                  </a14:imgLayer>
                </a14:imgProps>
              </a:ext>
            </a:extLst>
          </a:blip>
          <a:stretch>
            <a:fillRect/>
          </a:stretch>
        </p:blipFill>
        <p:spPr>
          <a:xfrm>
            <a:off x="7747674" y="1047542"/>
            <a:ext cx="4389784" cy="2560320"/>
          </a:xfrm>
          <a:prstGeom prst="rect">
            <a:avLst/>
          </a:prstGeom>
          <a:ln>
            <a:noFill/>
          </a:ln>
          <a:effectLst>
            <a:softEdge rad="112500"/>
          </a:effectLst>
        </p:spPr>
      </p:pic>
      <p:sp>
        <p:nvSpPr>
          <p:cNvPr id="2" name="Title 1">
            <a:extLst>
              <a:ext uri="{FF2B5EF4-FFF2-40B4-BE49-F238E27FC236}">
                <a16:creationId xmlns:a16="http://schemas.microsoft.com/office/drawing/2014/main" id="{F9E49AF6-C828-581A-3933-D464047C3378}"/>
              </a:ext>
            </a:extLst>
          </p:cNvPr>
          <p:cNvSpPr>
            <a:spLocks noGrp="1"/>
          </p:cNvSpPr>
          <p:nvPr>
            <p:ph type="title"/>
          </p:nvPr>
        </p:nvSpPr>
        <p:spPr/>
        <p:txBody>
          <a:bodyPr wrap="square">
            <a:spAutoFit/>
          </a:bodyPr>
          <a:lstStyle/>
          <a:p>
            <a:r>
              <a:rPr lang="en-US" sz="2800" dirty="0"/>
              <a:t>RSO Density by Starlink Over Time</a:t>
            </a:r>
          </a:p>
        </p:txBody>
      </p:sp>
      <p:pic>
        <p:nvPicPr>
          <p:cNvPr id="8" name="Picture 7">
            <a:extLst>
              <a:ext uri="{FF2B5EF4-FFF2-40B4-BE49-F238E27FC236}">
                <a16:creationId xmlns:a16="http://schemas.microsoft.com/office/drawing/2014/main" id="{3310E5CE-C9FF-2A52-2689-7ED53892C01F}"/>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47000"/>
                    </a14:imgEffect>
                  </a14:imgLayer>
                </a14:imgProps>
              </a:ext>
            </a:extLst>
          </a:blip>
          <a:srcRect t="7929"/>
          <a:stretch/>
        </p:blipFill>
        <p:spPr>
          <a:xfrm>
            <a:off x="3892331" y="1047542"/>
            <a:ext cx="3864504" cy="2560320"/>
          </a:xfrm>
          <a:prstGeom prst="rect">
            <a:avLst/>
          </a:prstGeom>
          <a:ln>
            <a:noFill/>
          </a:ln>
          <a:effectLst>
            <a:softEdge rad="112500"/>
          </a:effectLst>
        </p:spPr>
      </p:pic>
      <p:pic>
        <p:nvPicPr>
          <p:cNvPr id="5" name="Picture 4">
            <a:extLst>
              <a:ext uri="{FF2B5EF4-FFF2-40B4-BE49-F238E27FC236}">
                <a16:creationId xmlns:a16="http://schemas.microsoft.com/office/drawing/2014/main" id="{1F1E7F8A-1A37-4DC5-AD9F-FE0728013A5F}"/>
              </a:ext>
            </a:extLst>
          </p:cNvPr>
          <p:cNvPicPr>
            <a:picLocks noChangeAspect="1"/>
          </p:cNvPicPr>
          <p:nvPr/>
        </p:nvPicPr>
        <p:blipFill rotWithShape="1">
          <a:blip r:embed="rId7">
            <a:extLst>
              <a:ext uri="{BEBA8EAE-BF5A-486C-A8C5-ECC9F3942E4B}">
                <a14:imgProps xmlns:a14="http://schemas.microsoft.com/office/drawing/2010/main">
                  <a14:imgLayer r:embed="rId8">
                    <a14:imgEffect>
                      <a14:brightnessContrast bright="50000"/>
                    </a14:imgEffect>
                  </a14:imgLayer>
                </a14:imgProps>
              </a:ext>
            </a:extLst>
          </a:blip>
          <a:srcRect t="7664"/>
          <a:stretch/>
        </p:blipFill>
        <p:spPr>
          <a:xfrm>
            <a:off x="49541" y="1047542"/>
            <a:ext cx="3904600" cy="2560320"/>
          </a:xfrm>
          <a:prstGeom prst="rect">
            <a:avLst/>
          </a:prstGeom>
          <a:ln>
            <a:noFill/>
          </a:ln>
          <a:effectLst>
            <a:softEdge rad="112500"/>
          </a:effectLst>
        </p:spPr>
      </p:pic>
      <p:sp>
        <p:nvSpPr>
          <p:cNvPr id="3" name="TextBox 2">
            <a:extLst>
              <a:ext uri="{FF2B5EF4-FFF2-40B4-BE49-F238E27FC236}">
                <a16:creationId xmlns:a16="http://schemas.microsoft.com/office/drawing/2014/main" id="{46C78BA3-BF51-F65E-01C5-2290657A82EB}"/>
              </a:ext>
            </a:extLst>
          </p:cNvPr>
          <p:cNvSpPr txBox="1"/>
          <p:nvPr/>
        </p:nvSpPr>
        <p:spPr>
          <a:xfrm>
            <a:off x="4108998" y="1215474"/>
            <a:ext cx="1163516" cy="288838"/>
          </a:xfrm>
          <a:prstGeom prst="rect">
            <a:avLst/>
          </a:prstGeom>
        </p:spPr>
        <p:txBody>
          <a:bodyPr wrap="square" lIns="18288" tIns="18288" rIns="18288" bIns="18288" rtlCol="0">
            <a:noAutofit/>
          </a:bodyPr>
          <a:lstStyle/>
          <a:p>
            <a:pPr fontAlgn="auto">
              <a:spcBef>
                <a:spcPts val="0"/>
              </a:spcBef>
              <a:spcAft>
                <a:spcPts val="0"/>
              </a:spcAft>
            </a:pPr>
            <a:r>
              <a:rPr lang="en-US" sz="1800" b="1" i="1" dirty="0">
                <a:solidFill>
                  <a:schemeClr val="accent3">
                    <a:lumMod val="75000"/>
                  </a:schemeClr>
                </a:solidFill>
                <a:latin typeface="Arial" panose="020B0604020202020204" pitchFamily="34" charset="0"/>
                <a:cs typeface="Arial" panose="020B0604020202020204" pitchFamily="34" charset="0"/>
              </a:rPr>
              <a:t>2021</a:t>
            </a:r>
          </a:p>
        </p:txBody>
      </p:sp>
      <p:pic>
        <p:nvPicPr>
          <p:cNvPr id="18" name="Picture 17">
            <a:extLst>
              <a:ext uri="{FF2B5EF4-FFF2-40B4-BE49-F238E27FC236}">
                <a16:creationId xmlns:a16="http://schemas.microsoft.com/office/drawing/2014/main" id="{855A382F-4F99-AAEF-6ACA-CA9CFD331146}"/>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55000"/>
                    </a14:imgEffect>
                  </a14:imgLayer>
                </a14:imgProps>
              </a:ext>
            </a:extLst>
          </a:blip>
          <a:stretch>
            <a:fillRect/>
          </a:stretch>
        </p:blipFill>
        <p:spPr>
          <a:xfrm>
            <a:off x="52873" y="3727658"/>
            <a:ext cx="3815594" cy="2723871"/>
          </a:xfrm>
          <a:prstGeom prst="rect">
            <a:avLst/>
          </a:prstGeom>
          <a:ln>
            <a:noFill/>
          </a:ln>
          <a:effectLst>
            <a:softEdge rad="112500"/>
          </a:effectLst>
        </p:spPr>
      </p:pic>
      <p:sp>
        <p:nvSpPr>
          <p:cNvPr id="4" name="TextBox 3">
            <a:extLst>
              <a:ext uri="{FF2B5EF4-FFF2-40B4-BE49-F238E27FC236}">
                <a16:creationId xmlns:a16="http://schemas.microsoft.com/office/drawing/2014/main" id="{E7F5D1DD-2483-1B49-44D6-23242FF3BF8A}"/>
              </a:ext>
            </a:extLst>
          </p:cNvPr>
          <p:cNvSpPr txBox="1"/>
          <p:nvPr/>
        </p:nvSpPr>
        <p:spPr>
          <a:xfrm>
            <a:off x="732556" y="3991583"/>
            <a:ext cx="1201551" cy="288838"/>
          </a:xfrm>
          <a:prstGeom prst="rect">
            <a:avLst/>
          </a:prstGeom>
        </p:spPr>
        <p:txBody>
          <a:bodyPr wrap="square" lIns="18288" tIns="18288" rIns="18288" bIns="18288" rtlCol="0">
            <a:noAutofit/>
          </a:bodyPr>
          <a:lstStyle/>
          <a:p>
            <a:pPr fontAlgn="auto">
              <a:spcBef>
                <a:spcPts val="0"/>
              </a:spcBef>
              <a:spcAft>
                <a:spcPts val="0"/>
              </a:spcAft>
            </a:pPr>
            <a:r>
              <a:rPr lang="en-US" sz="1800" b="1" i="1" dirty="0">
                <a:solidFill>
                  <a:schemeClr val="accent3">
                    <a:lumMod val="75000"/>
                  </a:schemeClr>
                </a:solidFill>
                <a:latin typeface="Arial" panose="020B0604020202020204" pitchFamily="34" charset="0"/>
                <a:cs typeface="Arial" panose="020B0604020202020204" pitchFamily="34" charset="0"/>
              </a:rPr>
              <a:t>2023</a:t>
            </a:r>
            <a:endParaRPr lang="en-US" sz="2000" b="1" i="1" dirty="0">
              <a:solidFill>
                <a:schemeClr val="accent3">
                  <a:lumMod val="75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BF587D6-EB5F-C9D6-6830-035C188D94CD}"/>
              </a:ext>
            </a:extLst>
          </p:cNvPr>
          <p:cNvSpPr txBox="1"/>
          <p:nvPr/>
        </p:nvSpPr>
        <p:spPr>
          <a:xfrm>
            <a:off x="253707" y="1219098"/>
            <a:ext cx="1163516" cy="288838"/>
          </a:xfrm>
          <a:prstGeom prst="rect">
            <a:avLst/>
          </a:prstGeom>
        </p:spPr>
        <p:txBody>
          <a:bodyPr wrap="square" lIns="18288" tIns="18288" rIns="18288" bIns="18288" rtlCol="0">
            <a:noAutofit/>
          </a:bodyPr>
          <a:lstStyle/>
          <a:p>
            <a:pPr fontAlgn="auto">
              <a:spcBef>
                <a:spcPts val="0"/>
              </a:spcBef>
              <a:spcAft>
                <a:spcPts val="0"/>
              </a:spcAft>
            </a:pPr>
            <a:r>
              <a:rPr lang="en-US" sz="1800" b="1" i="1" dirty="0">
                <a:solidFill>
                  <a:schemeClr val="accent3">
                    <a:lumMod val="75000"/>
                  </a:schemeClr>
                </a:solidFill>
                <a:latin typeface="Arial" panose="020B0604020202020204" pitchFamily="34" charset="0"/>
                <a:cs typeface="Arial" panose="020B0604020202020204" pitchFamily="34" charset="0"/>
              </a:rPr>
              <a:t>2020</a:t>
            </a:r>
          </a:p>
        </p:txBody>
      </p:sp>
      <p:sp>
        <p:nvSpPr>
          <p:cNvPr id="10" name="TextBox 9">
            <a:extLst>
              <a:ext uri="{FF2B5EF4-FFF2-40B4-BE49-F238E27FC236}">
                <a16:creationId xmlns:a16="http://schemas.microsoft.com/office/drawing/2014/main" id="{C5EB0B23-8687-D472-808A-6E294CC92FDB}"/>
              </a:ext>
            </a:extLst>
          </p:cNvPr>
          <p:cNvSpPr txBox="1"/>
          <p:nvPr/>
        </p:nvSpPr>
        <p:spPr>
          <a:xfrm>
            <a:off x="7976032" y="1222258"/>
            <a:ext cx="1163516" cy="288838"/>
          </a:xfrm>
          <a:prstGeom prst="rect">
            <a:avLst/>
          </a:prstGeom>
        </p:spPr>
        <p:txBody>
          <a:bodyPr wrap="square" lIns="18288" tIns="18288" rIns="18288" bIns="18288" rtlCol="0">
            <a:noAutofit/>
          </a:bodyPr>
          <a:lstStyle/>
          <a:p>
            <a:pPr fontAlgn="auto">
              <a:spcBef>
                <a:spcPts val="0"/>
              </a:spcBef>
              <a:spcAft>
                <a:spcPts val="0"/>
              </a:spcAft>
            </a:pPr>
            <a:r>
              <a:rPr lang="en-US" sz="1800" b="1" i="1" dirty="0">
                <a:solidFill>
                  <a:schemeClr val="accent3">
                    <a:lumMod val="75000"/>
                  </a:schemeClr>
                </a:solidFill>
                <a:latin typeface="Arial" panose="020B0604020202020204" pitchFamily="34" charset="0"/>
                <a:cs typeface="Arial" panose="020B0604020202020204" pitchFamily="34" charset="0"/>
              </a:rPr>
              <a:t>2022</a:t>
            </a:r>
          </a:p>
        </p:txBody>
      </p:sp>
      <p:pic>
        <p:nvPicPr>
          <p:cNvPr id="13" name="Picture 12" descr="Diagram&#10;&#10;Description automatically generated">
            <a:extLst>
              <a:ext uri="{FF2B5EF4-FFF2-40B4-BE49-F238E27FC236}">
                <a16:creationId xmlns:a16="http://schemas.microsoft.com/office/drawing/2014/main" id="{997FA35F-89E0-029A-BC53-192ABE5B64AB}"/>
              </a:ext>
            </a:extLst>
          </p:cNvPr>
          <p:cNvPicPr>
            <a:picLocks noChangeAspect="1"/>
          </p:cNvPicPr>
          <p:nvPr/>
        </p:nvPicPr>
        <p:blipFill>
          <a:blip r:embed="rId11" cstate="print">
            <a:extLst>
              <a:ext uri="{BEBA8EAE-BF5A-486C-A8C5-ECC9F3942E4B}">
                <a14:imgProps xmlns:a14="http://schemas.microsoft.com/office/drawing/2010/main">
                  <a14:imgLayer r:embed="rId12">
                    <a14:imgEffect>
                      <a14:brightnessContrast bright="30000"/>
                    </a14:imgEffect>
                  </a14:imgLayer>
                </a14:imgProps>
              </a:ext>
              <a:ext uri="{28A0092B-C50C-407E-A947-70E740481C1C}">
                <a14:useLocalDpi xmlns:a14="http://schemas.microsoft.com/office/drawing/2010/main" val="0"/>
              </a:ext>
            </a:extLst>
          </a:blip>
          <a:srcRect l="26225" t="24855" r="11351" b="28518"/>
          <a:stretch/>
        </p:blipFill>
        <p:spPr>
          <a:xfrm>
            <a:off x="4094103" y="3727658"/>
            <a:ext cx="3445035" cy="2608471"/>
          </a:xfrm>
          <a:prstGeom prst="rect">
            <a:avLst/>
          </a:prstGeom>
          <a:ln>
            <a:noFill/>
          </a:ln>
          <a:effectLst>
            <a:softEdge rad="112500"/>
          </a:effectLst>
        </p:spPr>
      </p:pic>
      <p:sp>
        <p:nvSpPr>
          <p:cNvPr id="14" name="TextBox 13">
            <a:extLst>
              <a:ext uri="{FF2B5EF4-FFF2-40B4-BE49-F238E27FC236}">
                <a16:creationId xmlns:a16="http://schemas.microsoft.com/office/drawing/2014/main" id="{B53A09AD-BC0E-58D7-A215-9DAAA2CEFFF3}"/>
              </a:ext>
            </a:extLst>
          </p:cNvPr>
          <p:cNvSpPr txBox="1"/>
          <p:nvPr/>
        </p:nvSpPr>
        <p:spPr>
          <a:xfrm>
            <a:off x="4265638" y="3900815"/>
            <a:ext cx="1118845" cy="277443"/>
          </a:xfrm>
          <a:prstGeom prst="rect">
            <a:avLst/>
          </a:prstGeom>
        </p:spPr>
        <p:txBody>
          <a:bodyPr wrap="square" lIns="18288" tIns="18288" rIns="18288" bIns="18288" rtlCol="0">
            <a:noAutofit/>
          </a:bodyPr>
          <a:lstStyle/>
          <a:p>
            <a:pPr fontAlgn="auto">
              <a:spcBef>
                <a:spcPts val="0"/>
              </a:spcBef>
              <a:spcAft>
                <a:spcPts val="0"/>
              </a:spcAft>
            </a:pPr>
            <a:r>
              <a:rPr lang="en-US" sz="1800" b="1" i="1" dirty="0">
                <a:solidFill>
                  <a:schemeClr val="accent3">
                    <a:lumMod val="75000"/>
                  </a:schemeClr>
                </a:solidFill>
                <a:latin typeface="Arial" panose="020B0604020202020204" pitchFamily="34" charset="0"/>
                <a:cs typeface="Arial" panose="020B0604020202020204" pitchFamily="34" charset="0"/>
              </a:rPr>
              <a:t>2024</a:t>
            </a:r>
          </a:p>
        </p:txBody>
      </p:sp>
      <p:pic>
        <p:nvPicPr>
          <p:cNvPr id="22" name="Picture 21" descr="Diagram&#10;&#10;Description automatically generated">
            <a:extLst>
              <a:ext uri="{FF2B5EF4-FFF2-40B4-BE49-F238E27FC236}">
                <a16:creationId xmlns:a16="http://schemas.microsoft.com/office/drawing/2014/main" id="{BB16677B-6CEB-293C-DEEE-C5B164D3E727}"/>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a:xfrm>
            <a:off x="7865885" y="3727658"/>
            <a:ext cx="4271573" cy="2676672"/>
          </a:xfrm>
          <a:prstGeom prst="rect">
            <a:avLst/>
          </a:prstGeom>
          <a:ln>
            <a:noFill/>
          </a:ln>
          <a:effectLst>
            <a:softEdge rad="112500"/>
          </a:effectLst>
        </p:spPr>
      </p:pic>
      <p:sp>
        <p:nvSpPr>
          <p:cNvPr id="23" name="TextBox 22">
            <a:extLst>
              <a:ext uri="{FF2B5EF4-FFF2-40B4-BE49-F238E27FC236}">
                <a16:creationId xmlns:a16="http://schemas.microsoft.com/office/drawing/2014/main" id="{97A8D7A4-583A-B179-6BDF-04765F113F02}"/>
              </a:ext>
            </a:extLst>
          </p:cNvPr>
          <p:cNvSpPr txBox="1"/>
          <p:nvPr/>
        </p:nvSpPr>
        <p:spPr>
          <a:xfrm>
            <a:off x="8128928" y="3910948"/>
            <a:ext cx="1118845" cy="277443"/>
          </a:xfrm>
          <a:prstGeom prst="rect">
            <a:avLst/>
          </a:prstGeom>
        </p:spPr>
        <p:txBody>
          <a:bodyPr wrap="square" lIns="18288" tIns="18288" rIns="18288" bIns="18288" rtlCol="0">
            <a:noAutofit/>
          </a:bodyPr>
          <a:lstStyle/>
          <a:p>
            <a:pPr fontAlgn="auto">
              <a:spcBef>
                <a:spcPts val="0"/>
              </a:spcBef>
              <a:spcAft>
                <a:spcPts val="0"/>
              </a:spcAft>
            </a:pPr>
            <a:r>
              <a:rPr lang="en-US" sz="1800" b="1" i="1" dirty="0">
                <a:solidFill>
                  <a:schemeClr val="accent3">
                    <a:lumMod val="75000"/>
                  </a:schemeClr>
                </a:solidFill>
                <a:latin typeface="Arial" panose="020B0604020202020204" pitchFamily="34" charset="0"/>
                <a:cs typeface="Arial" panose="020B0604020202020204" pitchFamily="34" charset="0"/>
              </a:rPr>
              <a:t>2025</a:t>
            </a:r>
          </a:p>
        </p:txBody>
      </p:sp>
    </p:spTree>
    <p:extLst>
      <p:ext uri="{BB962C8B-B14F-4D97-AF65-F5344CB8AC3E}">
        <p14:creationId xmlns:p14="http://schemas.microsoft.com/office/powerpoint/2010/main" val="7490095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C6E294-4847-221C-3686-97AFE49325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537F7C-C28E-9AAC-1717-8C66CA32C204}"/>
              </a:ext>
            </a:extLst>
          </p:cNvPr>
          <p:cNvSpPr>
            <a:spLocks noGrp="1"/>
          </p:cNvSpPr>
          <p:nvPr>
            <p:ph type="title"/>
          </p:nvPr>
        </p:nvSpPr>
        <p:spPr/>
        <p:txBody>
          <a:bodyPr>
            <a:normAutofit/>
          </a:bodyPr>
          <a:lstStyle/>
          <a:p>
            <a:r>
              <a:rPr lang="en-US" sz="2800" dirty="0"/>
              <a:t>Video: Satellite Density Over Time</a:t>
            </a:r>
          </a:p>
        </p:txBody>
      </p:sp>
      <p:pic>
        <p:nvPicPr>
          <p:cNvPr id="3" name="Picture 2">
            <a:extLst>
              <a:ext uri="{FF2B5EF4-FFF2-40B4-BE49-F238E27FC236}">
                <a16:creationId xmlns:a16="http://schemas.microsoft.com/office/drawing/2014/main" id="{5EC157FB-2BAB-545F-F9B3-20D436CBEB5C}"/>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3000"/>
                    </a14:imgEffect>
                  </a14:imgLayer>
                </a14:imgProps>
              </a:ext>
            </a:extLst>
          </a:blip>
          <a:srcRect l="28787" t="4527" r="30202" b="39069"/>
          <a:stretch/>
        </p:blipFill>
        <p:spPr>
          <a:xfrm>
            <a:off x="10255496" y="1505136"/>
            <a:ext cx="1950568" cy="1828800"/>
          </a:xfrm>
          <a:prstGeom prst="rect">
            <a:avLst/>
          </a:prstGeom>
          <a:ln>
            <a:noFill/>
          </a:ln>
          <a:effectLst>
            <a:softEdge rad="112500"/>
          </a:effectLst>
        </p:spPr>
      </p:pic>
      <p:pic>
        <p:nvPicPr>
          <p:cNvPr id="4" name="Picture 3">
            <a:extLst>
              <a:ext uri="{FF2B5EF4-FFF2-40B4-BE49-F238E27FC236}">
                <a16:creationId xmlns:a16="http://schemas.microsoft.com/office/drawing/2014/main" id="{4B9D666E-D452-7B8C-8415-BDD407448245}"/>
              </a:ext>
            </a:extLst>
          </p:cNvPr>
          <p:cNvPicPr>
            <a:picLocks noChangeAspect="1"/>
          </p:cNvPicPr>
          <p:nvPr/>
        </p:nvPicPr>
        <p:blipFill rotWithShape="1">
          <a:blip r:embed="rId7">
            <a:extLst>
              <a:ext uri="{BEBA8EAE-BF5A-486C-A8C5-ECC9F3942E4B}">
                <a14:imgProps xmlns:a14="http://schemas.microsoft.com/office/drawing/2010/main">
                  <a14:imgLayer r:embed="rId8">
                    <a14:imgEffect>
                      <a14:brightnessContrast bright="47000"/>
                    </a14:imgEffect>
                  </a14:imgLayer>
                </a14:imgProps>
              </a:ext>
            </a:extLst>
          </a:blip>
          <a:srcRect l="27004" t="4789" r="36295" b="45764"/>
          <a:stretch/>
        </p:blipFill>
        <p:spPr>
          <a:xfrm>
            <a:off x="8439543" y="663697"/>
            <a:ext cx="1886364" cy="1828800"/>
          </a:xfrm>
          <a:prstGeom prst="rect">
            <a:avLst/>
          </a:prstGeom>
          <a:ln>
            <a:noFill/>
          </a:ln>
          <a:effectLst>
            <a:softEdge rad="112500"/>
          </a:effectLst>
        </p:spPr>
      </p:pic>
      <p:pic>
        <p:nvPicPr>
          <p:cNvPr id="7" name="Picture 6">
            <a:extLst>
              <a:ext uri="{FF2B5EF4-FFF2-40B4-BE49-F238E27FC236}">
                <a16:creationId xmlns:a16="http://schemas.microsoft.com/office/drawing/2014/main" id="{208D9F73-CC05-9EDF-73D3-A83C5EF19742}"/>
              </a:ext>
            </a:extLst>
          </p:cNvPr>
          <p:cNvPicPr>
            <a:picLocks noChangeAspect="1"/>
          </p:cNvPicPr>
          <p:nvPr/>
        </p:nvPicPr>
        <p:blipFill rotWithShape="1">
          <a:blip r:embed="rId9">
            <a:extLst>
              <a:ext uri="{BEBA8EAE-BF5A-486C-A8C5-ECC9F3942E4B}">
                <a14:imgProps xmlns:a14="http://schemas.microsoft.com/office/drawing/2010/main">
                  <a14:imgLayer r:embed="rId10">
                    <a14:imgEffect>
                      <a14:brightnessContrast bright="50000"/>
                    </a14:imgEffect>
                  </a14:imgLayer>
                </a14:imgProps>
              </a:ext>
            </a:extLst>
          </a:blip>
          <a:srcRect l="27153" t="7664" r="36524" b="42747"/>
          <a:stretch/>
        </p:blipFill>
        <p:spPr>
          <a:xfrm>
            <a:off x="6555829" y="1661455"/>
            <a:ext cx="1950568" cy="1891045"/>
          </a:xfrm>
          <a:prstGeom prst="rect">
            <a:avLst/>
          </a:prstGeom>
          <a:ln>
            <a:noFill/>
          </a:ln>
          <a:effectLst>
            <a:softEdge rad="112500"/>
          </a:effectLst>
        </p:spPr>
      </p:pic>
      <p:pic>
        <p:nvPicPr>
          <p:cNvPr id="8" name="Picture 7">
            <a:extLst>
              <a:ext uri="{FF2B5EF4-FFF2-40B4-BE49-F238E27FC236}">
                <a16:creationId xmlns:a16="http://schemas.microsoft.com/office/drawing/2014/main" id="{EA16C68E-578B-A76C-5D25-779131BFF711}"/>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55000"/>
                    </a14:imgEffect>
                  </a14:imgLayer>
                </a14:imgProps>
              </a:ext>
            </a:extLst>
          </a:blip>
          <a:srcRect l="31999" t="8341" r="28495" b="37670"/>
          <a:stretch/>
        </p:blipFill>
        <p:spPr>
          <a:xfrm>
            <a:off x="6717930" y="3713680"/>
            <a:ext cx="1874522" cy="1828800"/>
          </a:xfrm>
          <a:prstGeom prst="rect">
            <a:avLst/>
          </a:prstGeom>
          <a:ln>
            <a:noFill/>
          </a:ln>
          <a:effectLst>
            <a:softEdge rad="112500"/>
          </a:effectLst>
        </p:spPr>
      </p:pic>
      <p:pic>
        <p:nvPicPr>
          <p:cNvPr id="9" name="Picture 8" descr="Diagram&#10;&#10;Description automatically generated">
            <a:extLst>
              <a:ext uri="{FF2B5EF4-FFF2-40B4-BE49-F238E27FC236}">
                <a16:creationId xmlns:a16="http://schemas.microsoft.com/office/drawing/2014/main" id="{713E0BA8-304D-87C4-8AF1-15E9962D5B6A}"/>
              </a:ext>
            </a:extLst>
          </p:cNvPr>
          <p:cNvPicPr>
            <a:picLocks noChangeAspect="1"/>
          </p:cNvPicPr>
          <p:nvPr/>
        </p:nvPicPr>
        <p:blipFill>
          <a:blip r:embed="rId13" cstate="print">
            <a:extLst>
              <a:ext uri="{BEBA8EAE-BF5A-486C-A8C5-ECC9F3942E4B}">
                <a14:imgProps xmlns:a14="http://schemas.microsoft.com/office/drawing/2010/main">
                  <a14:imgLayer r:embed="rId14">
                    <a14:imgEffect>
                      <a14:brightnessContrast bright="30000"/>
                    </a14:imgEffect>
                  </a14:imgLayer>
                </a14:imgProps>
              </a:ext>
              <a:ext uri="{28A0092B-C50C-407E-A947-70E740481C1C}">
                <a14:useLocalDpi xmlns:a14="http://schemas.microsoft.com/office/drawing/2010/main" val="0"/>
              </a:ext>
            </a:extLst>
          </a:blip>
          <a:srcRect/>
          <a:stretch/>
        </p:blipFill>
        <p:spPr>
          <a:xfrm>
            <a:off x="8592452" y="4248679"/>
            <a:ext cx="1793060" cy="1992552"/>
          </a:xfrm>
          <a:prstGeom prst="rect">
            <a:avLst/>
          </a:prstGeom>
          <a:ln>
            <a:noFill/>
          </a:ln>
          <a:effectLst>
            <a:softEdge rad="112500"/>
          </a:effectLst>
        </p:spPr>
      </p:pic>
      <p:pic>
        <p:nvPicPr>
          <p:cNvPr id="10" name="Picture 9" descr="Diagram&#10;&#10;Description automatically generated">
            <a:extLst>
              <a:ext uri="{FF2B5EF4-FFF2-40B4-BE49-F238E27FC236}">
                <a16:creationId xmlns:a16="http://schemas.microsoft.com/office/drawing/2014/main" id="{A7D9D279-076A-0CE7-87F6-AD1E7D6D2734}"/>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10327907" y="3452464"/>
            <a:ext cx="1765706" cy="1900400"/>
          </a:xfrm>
          <a:prstGeom prst="rect">
            <a:avLst/>
          </a:prstGeom>
          <a:ln>
            <a:noFill/>
          </a:ln>
          <a:effectLst>
            <a:softEdge rad="112500"/>
          </a:effectLst>
        </p:spPr>
      </p:pic>
      <p:pic>
        <p:nvPicPr>
          <p:cNvPr id="5" name="Density Over Time">
            <a:hlinkClick r:id="" action="ppaction://media"/>
            <a:extLst>
              <a:ext uri="{FF2B5EF4-FFF2-40B4-BE49-F238E27FC236}">
                <a16:creationId xmlns:a16="http://schemas.microsoft.com/office/drawing/2014/main" id="{9E50B651-6AE3-F2EE-54AB-396B07D91278}"/>
              </a:ext>
            </a:extLst>
          </p:cNvPr>
          <p:cNvPicPr>
            <a:picLocks noChangeAspect="1"/>
          </p:cNvPicPr>
          <p:nvPr>
            <a:videoFile r:link="rId2"/>
            <p:extLst>
              <p:ext uri="{DAA4B4D4-6D71-4841-9C94-3DE7FCFB9230}">
                <p14:media xmlns:p14="http://schemas.microsoft.com/office/powerpoint/2010/main" r:embed="rId1"/>
              </p:ext>
            </p:extLst>
          </p:nvPr>
        </p:nvPicPr>
        <p:blipFill>
          <a:blip r:embed="rId16"/>
          <a:stretch>
            <a:fillRect/>
          </a:stretch>
        </p:blipFill>
        <p:spPr>
          <a:xfrm>
            <a:off x="17403" y="663697"/>
            <a:ext cx="6538426" cy="5577534"/>
          </a:xfrm>
          <a:prstGeom prst="rect">
            <a:avLst/>
          </a:prstGeom>
        </p:spPr>
      </p:pic>
      <p:sp>
        <p:nvSpPr>
          <p:cNvPr id="13" name="Rectangle 12">
            <a:extLst>
              <a:ext uri="{FF2B5EF4-FFF2-40B4-BE49-F238E27FC236}">
                <a16:creationId xmlns:a16="http://schemas.microsoft.com/office/drawing/2014/main" id="{7F1A78B9-8C33-64E2-208B-333E686D966F}"/>
              </a:ext>
            </a:extLst>
          </p:cNvPr>
          <p:cNvSpPr/>
          <p:nvPr/>
        </p:nvSpPr>
        <p:spPr>
          <a:xfrm>
            <a:off x="8430943" y="2650368"/>
            <a:ext cx="1886364" cy="1548136"/>
          </a:xfrm>
          <a:prstGeom prst="rect">
            <a:avLst/>
          </a:prstGeom>
          <a:noFill/>
        </p:spPr>
        <p:txBody>
          <a:bodyPr wrap="square" lIns="91440" tIns="45720" rIns="91440" bIns="45720">
            <a:prstTxWarp prst="textArchUp">
              <a:avLst/>
            </a:prstTxWarp>
            <a:spAutoFit/>
            <a:scene3d>
              <a:camera prst="orthographicFront"/>
              <a:lightRig rig="soft" dir="t">
                <a:rot lat="0" lon="0" rev="15600000"/>
              </a:lightRig>
            </a:scene3d>
            <a:sp3d extrusionH="57150" prstMaterial="softEdge">
              <a:bevelT w="25400" h="38100"/>
            </a:sp3d>
          </a:bodyPr>
          <a:lstStyle/>
          <a:p>
            <a:pPr algn="ctr"/>
            <a:r>
              <a:rPr lang="en-US" sz="4000" dirty="0">
                <a:solidFill>
                  <a:schemeClr val="bg1"/>
                </a:solidFill>
              </a:rPr>
              <a:t>2020 2021 2022</a:t>
            </a:r>
            <a:endParaRPr lang="en-US" sz="4000" b="1" cap="none" spc="0" dirty="0">
              <a:ln/>
              <a:solidFill>
                <a:schemeClr val="bg1"/>
              </a:solidFill>
              <a:effectLst/>
            </a:endParaRPr>
          </a:p>
        </p:txBody>
      </p:sp>
      <p:sp>
        <p:nvSpPr>
          <p:cNvPr id="14" name="Rectangle 13">
            <a:extLst>
              <a:ext uri="{FF2B5EF4-FFF2-40B4-BE49-F238E27FC236}">
                <a16:creationId xmlns:a16="http://schemas.microsoft.com/office/drawing/2014/main" id="{5E312459-86D0-A284-2E7D-19540CE87DC9}"/>
              </a:ext>
            </a:extLst>
          </p:cNvPr>
          <p:cNvSpPr/>
          <p:nvPr/>
        </p:nvSpPr>
        <p:spPr>
          <a:xfrm>
            <a:off x="8371782" y="2836841"/>
            <a:ext cx="2046370" cy="1494966"/>
          </a:xfrm>
          <a:prstGeom prst="rect">
            <a:avLst/>
          </a:prstGeom>
          <a:noFill/>
        </p:spPr>
        <p:txBody>
          <a:bodyPr wrap="square" lIns="91440" tIns="45720" rIns="91440" bIns="45720">
            <a:prstTxWarp prst="textArchDown">
              <a:avLst/>
            </a:prstTxWarp>
            <a:spAutoFit/>
            <a:scene3d>
              <a:camera prst="orthographicFront"/>
              <a:lightRig rig="soft" dir="t">
                <a:rot lat="0" lon="0" rev="15600000"/>
              </a:lightRig>
            </a:scene3d>
            <a:sp3d extrusionH="57150" prstMaterial="softEdge">
              <a:bevelT w="25400" h="38100"/>
            </a:sp3d>
          </a:bodyPr>
          <a:lstStyle/>
          <a:p>
            <a:pPr algn="ctr"/>
            <a:r>
              <a:rPr lang="en-US" sz="4000" dirty="0">
                <a:solidFill>
                  <a:schemeClr val="bg1"/>
                </a:solidFill>
              </a:rPr>
              <a:t>2025 2024 2023</a:t>
            </a:r>
          </a:p>
          <a:p>
            <a:pPr algn="ctr"/>
            <a:endParaRPr lang="en-US" sz="4000" b="1" cap="none" spc="0" dirty="0">
              <a:ln/>
              <a:solidFill>
                <a:schemeClr val="bg1"/>
              </a:solidFill>
              <a:effectLst/>
            </a:endParaRPr>
          </a:p>
        </p:txBody>
      </p:sp>
    </p:spTree>
    <p:extLst>
      <p:ext uri="{BB962C8B-B14F-4D97-AF65-F5344CB8AC3E}">
        <p14:creationId xmlns:p14="http://schemas.microsoft.com/office/powerpoint/2010/main" val="3274233079"/>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76FC8-3022-466F-60BC-C96439B31A24}"/>
              </a:ext>
            </a:extLst>
          </p:cNvPr>
          <p:cNvSpPr>
            <a:spLocks noGrp="1"/>
          </p:cNvSpPr>
          <p:nvPr>
            <p:ph type="title"/>
          </p:nvPr>
        </p:nvSpPr>
        <p:spPr>
          <a:xfrm>
            <a:off x="419100" y="0"/>
            <a:ext cx="10065648" cy="795130"/>
          </a:xfrm>
        </p:spPr>
        <p:txBody>
          <a:bodyPr>
            <a:noAutofit/>
          </a:bodyPr>
          <a:lstStyle/>
          <a:p>
            <a:pPr algn="l"/>
            <a:r>
              <a:rPr lang="en-US" sz="2800"/>
              <a:t>Chinese G60 Qianfan (Gwanwang) Mega Constellation</a:t>
            </a:r>
          </a:p>
        </p:txBody>
      </p:sp>
      <p:sp>
        <p:nvSpPr>
          <p:cNvPr id="3" name="Content Placeholder 2">
            <a:extLst>
              <a:ext uri="{FF2B5EF4-FFF2-40B4-BE49-F238E27FC236}">
                <a16:creationId xmlns:a16="http://schemas.microsoft.com/office/drawing/2014/main" id="{0CF29109-733F-01CE-402D-8B0B8483C125}"/>
              </a:ext>
            </a:extLst>
          </p:cNvPr>
          <p:cNvSpPr>
            <a:spLocks noGrp="1"/>
          </p:cNvSpPr>
          <p:nvPr>
            <p:ph sz="quarter" idx="11"/>
          </p:nvPr>
        </p:nvSpPr>
        <p:spPr>
          <a:xfrm>
            <a:off x="480132" y="893699"/>
            <a:ext cx="11250613" cy="5228253"/>
          </a:xfrm>
        </p:spPr>
        <p:txBody>
          <a:bodyPr>
            <a:normAutofit/>
          </a:bodyPr>
          <a:lstStyle/>
          <a:p>
            <a:pPr marL="342900" indent="-342900">
              <a:buFont typeface="Wingdings" panose="05000000000000000000" pitchFamily="2" charset="2"/>
              <a:buChar char="Ø"/>
            </a:pPr>
            <a:r>
              <a:rPr lang="en-US" sz="2400">
                <a:latin typeface="Arial" panose="020B0604020202020204" pitchFamily="34" charset="0"/>
                <a:cs typeface="Arial" panose="020B0604020202020204" pitchFamily="34" charset="0"/>
              </a:rPr>
              <a:t>18 satellites are already in plane and operating nominally</a:t>
            </a:r>
          </a:p>
          <a:p>
            <a:pPr marL="342900" indent="-342900">
              <a:buFont typeface="Wingdings" panose="05000000000000000000" pitchFamily="2" charset="2"/>
              <a:buChar char="Ø"/>
            </a:pPr>
            <a:r>
              <a:rPr lang="en-US" sz="2400">
                <a:latin typeface="Arial" panose="020B0604020202020204" pitchFamily="34" charset="0"/>
                <a:cs typeface="Arial" panose="020B0604020202020204" pitchFamily="34" charset="0"/>
              </a:rPr>
              <a:t>Phase 1 is 1,296 RSOs, and Phase 2 is 4,000 RSOs in LEO</a:t>
            </a:r>
          </a:p>
          <a:p>
            <a:pPr marL="342900" indent="-342900">
              <a:buFont typeface="Wingdings" panose="05000000000000000000" pitchFamily="2" charset="2"/>
              <a:buChar char="Ø"/>
            </a:pPr>
            <a:r>
              <a:rPr lang="en-US" sz="2400">
                <a:latin typeface="Arial" panose="020B0604020202020204" pitchFamily="34" charset="0"/>
                <a:cs typeface="Arial" panose="020B0604020202020204" pitchFamily="34" charset="0"/>
              </a:rPr>
              <a:t>G60 satellites weigh ~100 lbs more than Starlink and orbit ~300km</a:t>
            </a:r>
          </a:p>
          <a:p>
            <a:pPr marL="342900" indent="-342900">
              <a:buFont typeface="Wingdings" panose="05000000000000000000" pitchFamily="2" charset="2"/>
              <a:buChar char="Ø"/>
            </a:pPr>
            <a:r>
              <a:rPr lang="en-US" sz="2400">
                <a:latin typeface="Arial" panose="020B0604020202020204" pitchFamily="34" charset="0"/>
                <a:cs typeface="Arial" panose="020B0604020202020204" pitchFamily="34" charset="0"/>
              </a:rPr>
              <a:t>The CZ6-A launch platform creates significantly more debris</a:t>
            </a:r>
          </a:p>
        </p:txBody>
      </p:sp>
      <p:pic>
        <p:nvPicPr>
          <p:cNvPr id="5" name="Picture 4">
            <a:extLst>
              <a:ext uri="{FF2B5EF4-FFF2-40B4-BE49-F238E27FC236}">
                <a16:creationId xmlns:a16="http://schemas.microsoft.com/office/drawing/2014/main" id="{B81D6DBA-3404-250B-446C-352A58A8421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3035381" y="2974746"/>
            <a:ext cx="2926248" cy="2812131"/>
          </a:xfrm>
          <a:prstGeom prst="rect">
            <a:avLst/>
          </a:prstGeom>
          <a:ln>
            <a:noFill/>
          </a:ln>
          <a:effectLst>
            <a:softEdge rad="112500"/>
          </a:effectLst>
        </p:spPr>
      </p:pic>
      <p:pic>
        <p:nvPicPr>
          <p:cNvPr id="7" name="Picture 6">
            <a:extLst>
              <a:ext uri="{FF2B5EF4-FFF2-40B4-BE49-F238E27FC236}">
                <a16:creationId xmlns:a16="http://schemas.microsoft.com/office/drawing/2014/main" id="{AA5E3C6B-C7F9-0143-14CE-BB318FB9D85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86058" y="2974746"/>
            <a:ext cx="2926248" cy="2812095"/>
          </a:xfrm>
          <a:prstGeom prst="rect">
            <a:avLst/>
          </a:prstGeom>
          <a:ln>
            <a:noFill/>
          </a:ln>
          <a:effectLst>
            <a:softEdge rad="112500"/>
          </a:effectLst>
        </p:spPr>
      </p:pic>
      <p:pic>
        <p:nvPicPr>
          <p:cNvPr id="9" name="Picture 8">
            <a:extLst>
              <a:ext uri="{FF2B5EF4-FFF2-40B4-BE49-F238E27FC236}">
                <a16:creationId xmlns:a16="http://schemas.microsoft.com/office/drawing/2014/main" id="{AC79B36B-747D-8FD0-EBDA-89ED6C68AB5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8934027" y="2974781"/>
            <a:ext cx="3176940" cy="2812060"/>
          </a:xfrm>
          <a:prstGeom prst="rect">
            <a:avLst/>
          </a:prstGeom>
          <a:ln>
            <a:noFill/>
          </a:ln>
          <a:effectLst>
            <a:softEdge rad="112500"/>
          </a:effectLst>
        </p:spPr>
      </p:pic>
      <p:pic>
        <p:nvPicPr>
          <p:cNvPr id="11" name="Picture 10">
            <a:extLst>
              <a:ext uri="{FF2B5EF4-FFF2-40B4-BE49-F238E27FC236}">
                <a16:creationId xmlns:a16="http://schemas.microsoft.com/office/drawing/2014/main" id="{1B63DE7E-4E51-854B-89C7-30569BA2DF80}"/>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5984704" y="2974781"/>
            <a:ext cx="2926248" cy="2812060"/>
          </a:xfrm>
          <a:prstGeom prst="rect">
            <a:avLst/>
          </a:prstGeom>
          <a:ln>
            <a:noFill/>
          </a:ln>
          <a:effectLst>
            <a:softEdge rad="112500"/>
          </a:effectLst>
        </p:spPr>
      </p:pic>
      <p:sp>
        <p:nvSpPr>
          <p:cNvPr id="4" name="TextBox 3">
            <a:extLst>
              <a:ext uri="{FF2B5EF4-FFF2-40B4-BE49-F238E27FC236}">
                <a16:creationId xmlns:a16="http://schemas.microsoft.com/office/drawing/2014/main" id="{B508DB7C-BACB-5DCE-1A20-7A566DCCB486}"/>
              </a:ext>
            </a:extLst>
          </p:cNvPr>
          <p:cNvSpPr txBox="1"/>
          <p:nvPr/>
        </p:nvSpPr>
        <p:spPr>
          <a:xfrm>
            <a:off x="220430" y="5786841"/>
            <a:ext cx="5741199" cy="385155"/>
          </a:xfrm>
          <a:prstGeom prst="rect">
            <a:avLst/>
          </a:prstGeom>
        </p:spPr>
        <p:txBody>
          <a:bodyPr wrap="square" lIns="18288" tIns="18288" rIns="18288" bIns="18288" rtlCol="0">
            <a:noAutofit/>
          </a:bodyPr>
          <a:lstStyle/>
          <a:p>
            <a:pPr algn="ctr" fontAlgn="auto">
              <a:spcBef>
                <a:spcPts val="0"/>
              </a:spcBef>
              <a:spcAft>
                <a:spcPts val="0"/>
              </a:spcAft>
            </a:pPr>
            <a:r>
              <a:rPr lang="en-US" sz="1800" b="1">
                <a:solidFill>
                  <a:schemeClr val="tx1"/>
                </a:solidFill>
                <a:latin typeface="Arial" panose="020B0604020202020204" pitchFamily="34" charset="0"/>
                <a:cs typeface="Arial" panose="020B0604020202020204" pitchFamily="34" charset="0"/>
              </a:rPr>
              <a:t>18 Current Qianfan satellites from two perspectives</a:t>
            </a:r>
          </a:p>
        </p:txBody>
      </p:sp>
      <p:sp>
        <p:nvSpPr>
          <p:cNvPr id="10" name="TextBox 9">
            <a:extLst>
              <a:ext uri="{FF2B5EF4-FFF2-40B4-BE49-F238E27FC236}">
                <a16:creationId xmlns:a16="http://schemas.microsoft.com/office/drawing/2014/main" id="{F0F9D297-B42A-DBCF-5C25-45362F0F2AA4}"/>
              </a:ext>
            </a:extLst>
          </p:cNvPr>
          <p:cNvSpPr txBox="1"/>
          <p:nvPr/>
        </p:nvSpPr>
        <p:spPr>
          <a:xfrm>
            <a:off x="6197748" y="5775312"/>
            <a:ext cx="5994252" cy="385155"/>
          </a:xfrm>
          <a:prstGeom prst="rect">
            <a:avLst/>
          </a:prstGeom>
        </p:spPr>
        <p:txBody>
          <a:bodyPr wrap="square" lIns="18288" tIns="18288" rIns="18288" bIns="18288" rtlCol="0">
            <a:noAutofit/>
          </a:bodyPr>
          <a:lstStyle/>
          <a:p>
            <a:pPr algn="ctr" fontAlgn="auto">
              <a:spcBef>
                <a:spcPts val="0"/>
              </a:spcBef>
              <a:spcAft>
                <a:spcPts val="0"/>
              </a:spcAft>
            </a:pPr>
            <a:r>
              <a:rPr lang="en-US" sz="1800" b="1">
                <a:solidFill>
                  <a:schemeClr val="tx1"/>
                </a:solidFill>
                <a:latin typeface="Arial" panose="020B0604020202020204" pitchFamily="34" charset="0"/>
                <a:cs typeface="Arial" panose="020B0604020202020204" pitchFamily="34" charset="0"/>
              </a:rPr>
              <a:t>145 debris objects remaining from the launch event</a:t>
            </a:r>
          </a:p>
        </p:txBody>
      </p:sp>
    </p:spTree>
    <p:extLst>
      <p:ext uri="{BB962C8B-B14F-4D97-AF65-F5344CB8AC3E}">
        <p14:creationId xmlns:p14="http://schemas.microsoft.com/office/powerpoint/2010/main" val="10538671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D19AA-1091-9DFD-DBD2-7B6B1183780E}"/>
              </a:ext>
            </a:extLst>
          </p:cNvPr>
          <p:cNvSpPr>
            <a:spLocks noGrp="1"/>
          </p:cNvSpPr>
          <p:nvPr>
            <p:ph type="title"/>
          </p:nvPr>
        </p:nvSpPr>
        <p:spPr/>
        <p:txBody>
          <a:bodyPr>
            <a:normAutofit/>
          </a:bodyPr>
          <a:lstStyle/>
          <a:p>
            <a:r>
              <a:rPr lang="en-US" sz="2800" dirty="0"/>
              <a:t>RSO Density Change After Events</a:t>
            </a:r>
          </a:p>
        </p:txBody>
      </p:sp>
      <p:pic>
        <p:nvPicPr>
          <p:cNvPr id="11" name="Picture 10">
            <a:extLst>
              <a:ext uri="{FF2B5EF4-FFF2-40B4-BE49-F238E27FC236}">
                <a16:creationId xmlns:a16="http://schemas.microsoft.com/office/drawing/2014/main" id="{BD82128F-A2D9-551F-2044-EDCAA4067435}"/>
              </a:ext>
            </a:extLst>
          </p:cNvPr>
          <p:cNvPicPr>
            <a:picLocks noChangeAspect="1"/>
          </p:cNvPicPr>
          <p:nvPr/>
        </p:nvPicPr>
        <p:blipFill>
          <a:blip r:embed="rId3" cstate="print">
            <a:extLst>
              <a:ext uri="{BEBA8EAE-BF5A-486C-A8C5-ECC9F3942E4B}">
                <a14:imgProps xmlns:a14="http://schemas.microsoft.com/office/drawing/2010/main">
                  <a14:imgLayer r:embed="rId4">
                    <a14:imgEffect>
                      <a14:brightnessContrast bright="17000"/>
                    </a14:imgEffect>
                  </a14:imgLayer>
                </a14:imgProps>
              </a:ext>
              <a:ext uri="{28A0092B-C50C-407E-A947-70E740481C1C}">
                <a14:useLocalDpi xmlns:a14="http://schemas.microsoft.com/office/drawing/2010/main" val="0"/>
              </a:ext>
            </a:extLst>
          </a:blip>
          <a:srcRect t="26778" b="23215"/>
          <a:stretch/>
        </p:blipFill>
        <p:spPr>
          <a:xfrm>
            <a:off x="2283456" y="2677975"/>
            <a:ext cx="7327269" cy="3664226"/>
          </a:xfrm>
          <a:prstGeom prst="rect">
            <a:avLst/>
          </a:prstGeom>
          <a:ln>
            <a:noFill/>
          </a:ln>
          <a:effectLst>
            <a:softEdge rad="112500"/>
          </a:effectLst>
        </p:spPr>
      </p:pic>
      <p:sp>
        <p:nvSpPr>
          <p:cNvPr id="10" name="Content Placeholder 5">
            <a:extLst>
              <a:ext uri="{FF2B5EF4-FFF2-40B4-BE49-F238E27FC236}">
                <a16:creationId xmlns:a16="http://schemas.microsoft.com/office/drawing/2014/main" id="{4C9A4365-D4D9-8FCD-2BDA-9AB116D9157F}"/>
              </a:ext>
            </a:extLst>
          </p:cNvPr>
          <p:cNvSpPr txBox="1">
            <a:spLocks/>
          </p:cNvSpPr>
          <p:nvPr/>
        </p:nvSpPr>
        <p:spPr>
          <a:xfrm>
            <a:off x="274320" y="1069853"/>
            <a:ext cx="11765280" cy="1559047"/>
          </a:xfrm>
          <a:prstGeom prst="rect">
            <a:avLst/>
          </a:prstGeom>
        </p:spPr>
        <p:txBody>
          <a:bodyPr>
            <a:noAutofit/>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panose="020B0604020202020204" pitchFamily="34" charset="0"/>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228600" indent="-228600">
              <a:buFont typeface="Wingdings" panose="05000000000000000000" pitchFamily="2" charset="2"/>
              <a:buChar char="Ø"/>
            </a:pPr>
            <a:r>
              <a:rPr lang="en-US" sz="2000" kern="0" dirty="0"/>
              <a:t>Fengyun-1C was one of four meteorological satellites launched by China between 1998 and 2005</a:t>
            </a:r>
          </a:p>
          <a:p>
            <a:pPr marL="228600" indent="-228600">
              <a:buFont typeface="Wingdings" panose="05000000000000000000" pitchFamily="2" charset="2"/>
              <a:buChar char="Ø"/>
            </a:pPr>
            <a:r>
              <a:rPr lang="en-US" sz="2000" kern="0" dirty="0"/>
              <a:t>A Chinese anti-satellite (ASAT) ballistic missile weapon collided with Fengyun-1C on 11 Jan 2007</a:t>
            </a:r>
          </a:p>
          <a:p>
            <a:pPr marL="774700" lvl="1" indent="-342900">
              <a:buFont typeface="Arial" panose="020B0604020202020204" pitchFamily="34" charset="0"/>
              <a:buChar char="■"/>
            </a:pPr>
            <a:r>
              <a:rPr lang="en-US" sz="2000" kern="0" dirty="0"/>
              <a:t>The relative velocity was 32,400 km/h</a:t>
            </a:r>
            <a:endParaRPr lang="en-US" sz="2000" kern="0"/>
          </a:p>
          <a:p>
            <a:pPr marL="774700" lvl="1" indent="-342900">
              <a:buFont typeface="Arial" panose="020B0604020202020204" pitchFamily="34" charset="0"/>
              <a:buChar char="■"/>
            </a:pPr>
            <a:r>
              <a:rPr lang="en-US" sz="2000" kern="0" dirty="0"/>
              <a:t>This resulted in 3,000+ tracked pieces of debris, and an estimated 32,000+ smaller pieces</a:t>
            </a:r>
            <a:endParaRPr lang="en-US" sz="2000" kern="0"/>
          </a:p>
        </p:txBody>
      </p:sp>
    </p:spTree>
    <p:extLst>
      <p:ext uri="{BB962C8B-B14F-4D97-AF65-F5344CB8AC3E}">
        <p14:creationId xmlns:p14="http://schemas.microsoft.com/office/powerpoint/2010/main" val="1780794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DAB40-1885-58D0-CCED-A294B7E7BC33}"/>
              </a:ext>
            </a:extLst>
          </p:cNvPr>
          <p:cNvSpPr>
            <a:spLocks noGrp="1"/>
          </p:cNvSpPr>
          <p:nvPr>
            <p:ph type="title"/>
          </p:nvPr>
        </p:nvSpPr>
        <p:spPr>
          <a:xfrm>
            <a:off x="442850" y="23751"/>
            <a:ext cx="9610725" cy="795130"/>
          </a:xfrm>
        </p:spPr>
        <p:txBody>
          <a:bodyPr/>
          <a:lstStyle/>
          <a:p>
            <a:r>
              <a:rPr lang="en-US"/>
              <a:t>Orbital Mechanics in AR/VR</a:t>
            </a:r>
          </a:p>
        </p:txBody>
      </p:sp>
      <p:sp>
        <p:nvSpPr>
          <p:cNvPr id="3" name="Content Placeholder 2">
            <a:extLst>
              <a:ext uri="{FF2B5EF4-FFF2-40B4-BE49-F238E27FC236}">
                <a16:creationId xmlns:a16="http://schemas.microsoft.com/office/drawing/2014/main" id="{2DA3CC58-C956-C9C0-AAAE-F46357870B59}"/>
              </a:ext>
            </a:extLst>
          </p:cNvPr>
          <p:cNvSpPr>
            <a:spLocks noGrp="1"/>
          </p:cNvSpPr>
          <p:nvPr>
            <p:ph sz="quarter" idx="11"/>
          </p:nvPr>
        </p:nvSpPr>
        <p:spPr>
          <a:xfrm>
            <a:off x="578534" y="1627167"/>
            <a:ext cx="5846239" cy="4058545"/>
          </a:xfrm>
        </p:spPr>
        <p:txBody>
          <a:bodyPr/>
          <a:lstStyle/>
          <a:p>
            <a:pPr marL="0" indent="0">
              <a:buNone/>
            </a:pPr>
            <a:r>
              <a:rPr lang="en-US" sz="2400" b="1"/>
              <a:t>Immersive and interactive tools enable discovery and discussion of topics such as: </a:t>
            </a:r>
            <a:r>
              <a:rPr lang="en-US" sz="2400"/>
              <a:t>Exploration and observation of the relationships between Earth rotation, time, aperture angle, and orbit path on coverage area.</a:t>
            </a:r>
          </a:p>
          <a:p>
            <a:endParaRPr lang="en-US" sz="2400"/>
          </a:p>
          <a:p>
            <a:endParaRPr lang="en-US" sz="2400"/>
          </a:p>
        </p:txBody>
      </p:sp>
      <p:pic>
        <p:nvPicPr>
          <p:cNvPr id="9" name="Picture 8">
            <a:extLst>
              <a:ext uri="{FF2B5EF4-FFF2-40B4-BE49-F238E27FC236}">
                <a16:creationId xmlns:a16="http://schemas.microsoft.com/office/drawing/2014/main" id="{38A46144-6233-EF23-A887-84F2A9CD137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711599" y="1090400"/>
            <a:ext cx="5106227" cy="4058545"/>
          </a:xfrm>
          <a:prstGeom prst="rect">
            <a:avLst/>
          </a:prstGeom>
          <a:ln w="38100">
            <a:solidFill>
              <a:schemeClr val="bg1"/>
            </a:solidFill>
          </a:ln>
        </p:spPr>
      </p:pic>
      <p:sp>
        <p:nvSpPr>
          <p:cNvPr id="10" name="Content Placeholder 1">
            <a:extLst>
              <a:ext uri="{FF2B5EF4-FFF2-40B4-BE49-F238E27FC236}">
                <a16:creationId xmlns:a16="http://schemas.microsoft.com/office/drawing/2014/main" id="{169CEED4-3474-5A63-31F6-A8911CA01B52}"/>
              </a:ext>
            </a:extLst>
          </p:cNvPr>
          <p:cNvSpPr txBox="1">
            <a:spLocks/>
          </p:cNvSpPr>
          <p:nvPr/>
        </p:nvSpPr>
        <p:spPr>
          <a:xfrm>
            <a:off x="578534" y="5529859"/>
            <a:ext cx="11034927" cy="902245"/>
          </a:xfrm>
          <a:prstGeom prst="rect">
            <a:avLst/>
          </a:prstGeom>
          <a:noFill/>
        </p:spPr>
        <p:txBody>
          <a:bodyPr vert="horz" lIns="34290" tIns="34290" rIns="34290" bIns="34290" rtlCol="0" anchor="t">
            <a:noAutofit/>
          </a:bodyPr>
          <a:lstStyle>
            <a:lvl1pPr marL="342900" indent="-342900" algn="l" defTabSz="914400" rtl="0" eaLnBrk="1" latinLnBrk="0" hangingPunct="1">
              <a:spcBef>
                <a:spcPct val="20000"/>
              </a:spcBef>
              <a:buClr>
                <a:schemeClr val="accent1"/>
              </a:buClr>
              <a:buFont typeface="Wingdings" pitchFamily="2" charset="2"/>
              <a:buChar char=""/>
              <a:defRPr lang="en-US" sz="2000" kern="1200" dirty="0" smtClean="0">
                <a:solidFill>
                  <a:schemeClr val="tx1"/>
                </a:solidFill>
                <a:latin typeface="+mn-lt"/>
                <a:ea typeface="+mn-ea"/>
                <a:cs typeface="+mn-cs"/>
              </a:defRPr>
            </a:lvl1pPr>
            <a:lvl2pPr marL="457200" indent="-228600" algn="l" defTabSz="914400" rtl="0" eaLnBrk="1" latinLnBrk="0" hangingPunct="1">
              <a:spcBef>
                <a:spcPts val="300"/>
              </a:spcBef>
              <a:buClr>
                <a:schemeClr val="accent1"/>
              </a:buClr>
              <a:buFont typeface="Wingdings" pitchFamily="2" charset="2"/>
              <a:buChar char=""/>
              <a:defRPr lang="en-US" sz="1800" kern="1200" smtClean="0">
                <a:solidFill>
                  <a:schemeClr val="tx1"/>
                </a:solidFill>
                <a:latin typeface="+mn-lt"/>
                <a:ea typeface="+mn-ea"/>
                <a:cs typeface="+mn-cs"/>
              </a:defRPr>
            </a:lvl2pPr>
            <a:lvl3pPr marL="685800" indent="-228600" algn="l" defTabSz="914400" rtl="0" eaLnBrk="1" latinLnBrk="0" hangingPunct="1">
              <a:spcBef>
                <a:spcPts val="200"/>
              </a:spcBef>
              <a:buClr>
                <a:schemeClr val="accent1"/>
              </a:buClr>
              <a:buFont typeface="Wingdings" pitchFamily="2" charset="2"/>
              <a:buChar char=""/>
              <a:defRPr lang="en-US" sz="1600" kern="1200" smtClean="0">
                <a:solidFill>
                  <a:schemeClr val="tx1"/>
                </a:solidFill>
                <a:latin typeface="+mn-lt"/>
                <a:ea typeface="+mn-ea"/>
                <a:cs typeface="+mn-cs"/>
              </a:defRPr>
            </a:lvl3pPr>
            <a:lvl4pPr marL="914400" indent="-228600" algn="l" defTabSz="914400" rtl="0" eaLnBrk="1" latinLnBrk="0" hangingPunct="1">
              <a:spcBef>
                <a:spcPts val="100"/>
              </a:spcBef>
              <a:buClr>
                <a:schemeClr val="accent1"/>
              </a:buClr>
              <a:buFont typeface="Wingdings" pitchFamily="2" charset="2"/>
              <a:buChar char=""/>
              <a:defRPr lang="en-US" sz="1400" kern="1200" smtClean="0">
                <a:solidFill>
                  <a:schemeClr val="tx1"/>
                </a:solidFill>
                <a:latin typeface="+mn-lt"/>
                <a:ea typeface="+mn-ea"/>
                <a:cs typeface="+mn-cs"/>
              </a:defRPr>
            </a:lvl4pPr>
            <a:lvl5pPr marL="1143000" indent="-228600" algn="l" defTabSz="914400" rtl="0" eaLnBrk="1" latinLnBrk="0" hangingPunct="1">
              <a:spcBef>
                <a:spcPts val="0"/>
              </a:spcBef>
              <a:buClr>
                <a:schemeClr val="accent1"/>
              </a:buClr>
              <a:buFont typeface="Wingdings" pitchFamily="2" charset="2"/>
              <a:buChar char=""/>
              <a:defRPr lang="en-US" sz="1200" kern="1200" dirty="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83344" indent="0" algn="ctr" fontAlgn="auto">
              <a:spcBef>
                <a:spcPts val="0"/>
              </a:spcBef>
              <a:spcAft>
                <a:spcPts val="0"/>
              </a:spcAft>
              <a:buNone/>
            </a:pPr>
            <a:r>
              <a:rPr lang="en-US" sz="1800" b="1"/>
              <a:t>“We need them to understand, they can’t just dial a satellite like they see in the movies.”</a:t>
            </a:r>
            <a:br>
              <a:rPr lang="en-US" sz="1800" b="1"/>
            </a:br>
            <a:r>
              <a:rPr lang="en-US" sz="1800" i="1"/>
              <a:t>Multi-domain mission planning training objective</a:t>
            </a:r>
            <a:endParaRPr lang="en-US" sz="1800" b="1">
              <a:cs typeface="Arial"/>
            </a:endParaRPr>
          </a:p>
        </p:txBody>
      </p:sp>
      <p:sp>
        <p:nvSpPr>
          <p:cNvPr id="11" name="TextBox 10">
            <a:extLst>
              <a:ext uri="{FF2B5EF4-FFF2-40B4-BE49-F238E27FC236}">
                <a16:creationId xmlns:a16="http://schemas.microsoft.com/office/drawing/2014/main" id="{26799264-2B64-B2BA-4227-C77DCB9E5AC8}"/>
              </a:ext>
            </a:extLst>
          </p:cNvPr>
          <p:cNvSpPr txBox="1"/>
          <p:nvPr/>
        </p:nvSpPr>
        <p:spPr>
          <a:xfrm>
            <a:off x="6708230" y="5148945"/>
            <a:ext cx="5189603" cy="344710"/>
          </a:xfrm>
          <a:prstGeom prst="rect">
            <a:avLst/>
          </a:prstGeom>
        </p:spPr>
        <p:txBody>
          <a:bodyPr wrap="square" lIns="18288" tIns="18288" rIns="18288" bIns="18288" rtlCol="0">
            <a:spAutoFit/>
          </a:bodyPr>
          <a:lstStyle/>
          <a:p>
            <a:pPr algn="ctr" fontAlgn="auto">
              <a:spcBef>
                <a:spcPts val="0"/>
              </a:spcBef>
              <a:spcAft>
                <a:spcPts val="0"/>
              </a:spcAft>
            </a:pPr>
            <a:r>
              <a:rPr lang="en-US" sz="1000" i="1">
                <a:solidFill>
                  <a:schemeClr val="bg1">
                    <a:lumMod val="50000"/>
                  </a:schemeClr>
                </a:solidFill>
                <a:effectLst/>
                <a:latin typeface="+mn-lt"/>
                <a:ea typeface="Calibri" panose="020F0502020204030204" pitchFamily="34" charset="0"/>
              </a:rPr>
              <a:t>The appearance of US Department of Defense (DoD) visual information does not imply or constitute DoD endorsement.</a:t>
            </a:r>
            <a:endParaRPr lang="en-US" sz="1000" i="1">
              <a:solidFill>
                <a:schemeClr val="bg1">
                  <a:lumMod val="50000"/>
                </a:schemeClr>
              </a:solidFill>
              <a:latin typeface="+mn-lt"/>
            </a:endParaRPr>
          </a:p>
        </p:txBody>
      </p:sp>
    </p:spTree>
    <p:extLst>
      <p:ext uri="{BB962C8B-B14F-4D97-AF65-F5344CB8AC3E}">
        <p14:creationId xmlns:p14="http://schemas.microsoft.com/office/powerpoint/2010/main" val="7195864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DAB40-1885-58D0-CCED-A294B7E7BC33}"/>
              </a:ext>
            </a:extLst>
          </p:cNvPr>
          <p:cNvSpPr>
            <a:spLocks noGrp="1"/>
          </p:cNvSpPr>
          <p:nvPr>
            <p:ph type="title"/>
          </p:nvPr>
        </p:nvSpPr>
        <p:spPr/>
        <p:txBody>
          <a:bodyPr/>
          <a:lstStyle/>
          <a:p>
            <a:r>
              <a:rPr lang="en-US" dirty="0"/>
              <a:t>Orbital Mechanics in AR/VR</a:t>
            </a:r>
          </a:p>
        </p:txBody>
      </p:sp>
      <p:sp>
        <p:nvSpPr>
          <p:cNvPr id="3" name="Content Placeholder 2">
            <a:extLst>
              <a:ext uri="{FF2B5EF4-FFF2-40B4-BE49-F238E27FC236}">
                <a16:creationId xmlns:a16="http://schemas.microsoft.com/office/drawing/2014/main" id="{2DA3CC58-C956-C9C0-AAAE-F46357870B59}"/>
              </a:ext>
            </a:extLst>
          </p:cNvPr>
          <p:cNvSpPr>
            <a:spLocks noGrp="1"/>
          </p:cNvSpPr>
          <p:nvPr>
            <p:ph sz="quarter" idx="11"/>
          </p:nvPr>
        </p:nvSpPr>
        <p:spPr>
          <a:xfrm>
            <a:off x="470693" y="1046714"/>
            <a:ext cx="11250613" cy="5075237"/>
          </a:xfrm>
        </p:spPr>
        <p:txBody>
          <a:bodyPr/>
          <a:lstStyle/>
          <a:p>
            <a:pPr marL="0" indent="0">
              <a:buNone/>
            </a:pPr>
            <a:r>
              <a:rPr lang="en-US" sz="2400" b="1" dirty="0"/>
              <a:t>Immersive and interactive tools enable discovery and discussion of topics such as: </a:t>
            </a:r>
            <a:r>
              <a:rPr lang="en-US" sz="2400" dirty="0"/>
              <a:t>Impact of adjusting classical orbital elements (COEs) on the shape, orientation, and position of an RSO’s orbit</a:t>
            </a:r>
          </a:p>
          <a:p>
            <a:endParaRPr lang="en-US" sz="2400" dirty="0"/>
          </a:p>
          <a:p>
            <a:endParaRPr lang="en-US" sz="2400" dirty="0"/>
          </a:p>
        </p:txBody>
      </p:sp>
      <p:pic>
        <p:nvPicPr>
          <p:cNvPr id="5" name="Picture 4">
            <a:extLst>
              <a:ext uri="{FF2B5EF4-FFF2-40B4-BE49-F238E27FC236}">
                <a16:creationId xmlns:a16="http://schemas.microsoft.com/office/drawing/2014/main" id="{1B2851B7-38EF-6B3F-C581-588A7200F471}"/>
              </a:ext>
            </a:extLst>
          </p:cNvPr>
          <p:cNvPicPr>
            <a:picLocks noChangeAspect="1"/>
          </p:cNvPicPr>
          <p:nvPr/>
        </p:nvPicPr>
        <p:blipFill rotWithShape="1">
          <a:blip r:embed="rId3"/>
          <a:srcRect l="5539" b="53404"/>
          <a:stretch/>
        </p:blipFill>
        <p:spPr>
          <a:xfrm>
            <a:off x="4503641" y="2621987"/>
            <a:ext cx="2886662" cy="1530221"/>
          </a:xfrm>
          <a:prstGeom prst="rect">
            <a:avLst/>
          </a:prstGeom>
        </p:spPr>
      </p:pic>
      <p:pic>
        <p:nvPicPr>
          <p:cNvPr id="6" name="Picture 5">
            <a:extLst>
              <a:ext uri="{FF2B5EF4-FFF2-40B4-BE49-F238E27FC236}">
                <a16:creationId xmlns:a16="http://schemas.microsoft.com/office/drawing/2014/main" id="{981DD868-6839-86BD-FAA5-A6A808F2CB93}"/>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57000"/>
                    </a14:imgEffect>
                  </a14:imgLayer>
                </a14:imgProps>
              </a:ext>
            </a:extLst>
          </a:blip>
          <a:stretch>
            <a:fillRect/>
          </a:stretch>
        </p:blipFill>
        <p:spPr>
          <a:xfrm>
            <a:off x="7848600" y="1981907"/>
            <a:ext cx="4081850" cy="3685681"/>
          </a:xfrm>
          <a:prstGeom prst="rect">
            <a:avLst/>
          </a:prstGeom>
          <a:ln>
            <a:noFill/>
          </a:ln>
          <a:effectLst>
            <a:softEdge rad="112500"/>
          </a:effectLst>
        </p:spPr>
      </p:pic>
      <p:pic>
        <p:nvPicPr>
          <p:cNvPr id="7" name="Picture 6" descr="Graphical user interface&#10;&#10;Description automatically generated">
            <a:extLst>
              <a:ext uri="{FF2B5EF4-FFF2-40B4-BE49-F238E27FC236}">
                <a16:creationId xmlns:a16="http://schemas.microsoft.com/office/drawing/2014/main" id="{FFA65332-077E-4710-3900-BFCE6BEA426B}"/>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a:stretch/>
        </p:blipFill>
        <p:spPr bwMode="auto">
          <a:xfrm>
            <a:off x="301819" y="2522913"/>
            <a:ext cx="3475586" cy="3058033"/>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DFDD2A0D-521E-A443-25B1-E8B613C0339F}"/>
              </a:ext>
            </a:extLst>
          </p:cNvPr>
          <p:cNvSpPr txBox="1"/>
          <p:nvPr/>
        </p:nvSpPr>
        <p:spPr>
          <a:xfrm>
            <a:off x="4331319" y="4256782"/>
            <a:ext cx="3231306" cy="502844"/>
          </a:xfrm>
          <a:prstGeom prst="rect">
            <a:avLst/>
          </a:prstGeom>
        </p:spPr>
        <p:txBody>
          <a:bodyPr wrap="none" lIns="18288" tIns="18288" rIns="18288" bIns="18288" rtlCol="0">
            <a:noAutofit/>
          </a:bodyPr>
          <a:lstStyle/>
          <a:p>
            <a:pPr algn="ctr" fontAlgn="auto">
              <a:spcBef>
                <a:spcPts val="0"/>
              </a:spcBef>
              <a:spcAft>
                <a:spcPts val="0"/>
              </a:spcAft>
            </a:pPr>
            <a:r>
              <a:rPr lang="en-US" sz="1800" b="1" dirty="0">
                <a:latin typeface="Arial" panose="020B0604020202020204" pitchFamily="34" charset="0"/>
                <a:cs typeface="Arial" panose="020B0604020202020204" pitchFamily="34" charset="0"/>
              </a:rPr>
              <a:t>Adjusted inclination</a:t>
            </a:r>
          </a:p>
        </p:txBody>
      </p:sp>
      <p:pic>
        <p:nvPicPr>
          <p:cNvPr id="11" name="Picture 10">
            <a:extLst>
              <a:ext uri="{FF2B5EF4-FFF2-40B4-BE49-F238E27FC236}">
                <a16:creationId xmlns:a16="http://schemas.microsoft.com/office/drawing/2014/main" id="{451AA859-96C1-1055-2543-756060CF3E3D}"/>
              </a:ext>
            </a:extLst>
          </p:cNvPr>
          <p:cNvPicPr>
            <a:picLocks noChangeAspect="1"/>
          </p:cNvPicPr>
          <p:nvPr/>
        </p:nvPicPr>
        <p:blipFill rotWithShape="1">
          <a:blip r:embed="rId7">
            <a:extLst>
              <a:ext uri="{BEBA8EAE-BF5A-486C-A8C5-ECC9F3942E4B}">
                <a14:imgProps xmlns:a14="http://schemas.microsoft.com/office/drawing/2010/main">
                  <a14:imgLayer r:embed="rId8">
                    <a14:imgEffect>
                      <a14:brightnessContrast contrast="-40000"/>
                    </a14:imgEffect>
                  </a14:imgLayer>
                </a14:imgProps>
              </a:ext>
              <a:ext uri="{28A0092B-C50C-407E-A947-70E740481C1C}">
                <a14:useLocalDpi xmlns:a14="http://schemas.microsoft.com/office/drawing/2010/main" val="0"/>
              </a:ext>
            </a:extLst>
          </a:blip>
          <a:srcRect/>
          <a:stretch/>
        </p:blipFill>
        <p:spPr>
          <a:xfrm>
            <a:off x="3670264" y="5041241"/>
            <a:ext cx="5437076" cy="1183984"/>
          </a:xfrm>
          <a:prstGeom prst="rect">
            <a:avLst/>
          </a:prstGeom>
          <a:ln w="3175">
            <a:solidFill>
              <a:schemeClr val="tx1"/>
            </a:solidFill>
          </a:ln>
        </p:spPr>
      </p:pic>
    </p:spTree>
    <p:extLst>
      <p:ext uri="{BB962C8B-B14F-4D97-AF65-F5344CB8AC3E}">
        <p14:creationId xmlns:p14="http://schemas.microsoft.com/office/powerpoint/2010/main" val="30153567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2BD22-A640-E55D-461D-DC288DDF17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70FE9B-71B5-2AFB-A73B-052B23BC654E}"/>
              </a:ext>
            </a:extLst>
          </p:cNvPr>
          <p:cNvSpPr>
            <a:spLocks noGrp="1"/>
          </p:cNvSpPr>
          <p:nvPr>
            <p:ph type="title"/>
          </p:nvPr>
        </p:nvSpPr>
        <p:spPr/>
        <p:txBody>
          <a:bodyPr>
            <a:normAutofit/>
          </a:bodyPr>
          <a:lstStyle/>
          <a:p>
            <a:r>
              <a:rPr lang="en-US" sz="2800" dirty="0"/>
              <a:t>Positional Uncertainty and the Earth-Moon System</a:t>
            </a:r>
          </a:p>
        </p:txBody>
      </p:sp>
      <p:sp>
        <p:nvSpPr>
          <p:cNvPr id="10" name="TextBox 9">
            <a:extLst>
              <a:ext uri="{FF2B5EF4-FFF2-40B4-BE49-F238E27FC236}">
                <a16:creationId xmlns:a16="http://schemas.microsoft.com/office/drawing/2014/main" id="{D9F5420A-F809-54C3-8227-49E104588EB1}"/>
              </a:ext>
            </a:extLst>
          </p:cNvPr>
          <p:cNvSpPr txBox="1"/>
          <p:nvPr/>
        </p:nvSpPr>
        <p:spPr>
          <a:xfrm>
            <a:off x="124023" y="4450727"/>
            <a:ext cx="5304320" cy="1938992"/>
          </a:xfrm>
          <a:prstGeom prst="rect">
            <a:avLst/>
          </a:prstGeom>
          <a:noFill/>
        </p:spPr>
        <p:txBody>
          <a:bodyPr wrap="square">
            <a:spAutoFit/>
          </a:bodyPr>
          <a:lstStyle/>
          <a:p>
            <a:pPr algn="ctr">
              <a:lnSpc>
                <a:spcPts val="2400"/>
              </a:lnSpc>
              <a:spcBef>
                <a:spcPts val="0"/>
              </a:spcBef>
              <a:spcAft>
                <a:spcPts val="300"/>
              </a:spcAft>
              <a:tabLst>
                <a:tab pos="228600" algn="l"/>
              </a:tabLst>
            </a:pPr>
            <a:r>
              <a:rPr lang="en-US" sz="2200" spc="-10" dirty="0">
                <a:latin typeface="Arial" panose="020B0604020202020204" pitchFamily="34" charset="0"/>
                <a:cs typeface="Arial" panose="020B0604020202020204" pitchFamily="34" charset="0"/>
              </a:rPr>
              <a:t>Lagrange points provide stable locations, fundamental for efficient, cost-effective, and sustainable operations in the </a:t>
            </a:r>
            <a:br>
              <a:rPr lang="en-US" sz="2200" spc="-10" dirty="0">
                <a:latin typeface="Arial" panose="020B0604020202020204" pitchFamily="34" charset="0"/>
                <a:cs typeface="Arial" panose="020B0604020202020204" pitchFamily="34" charset="0"/>
              </a:rPr>
            </a:br>
            <a:r>
              <a:rPr lang="en-US" sz="2200" spc="-10" dirty="0">
                <a:latin typeface="Arial" panose="020B0604020202020204" pitchFamily="34" charset="0"/>
                <a:cs typeface="Arial" panose="020B0604020202020204" pitchFamily="34" charset="0"/>
              </a:rPr>
              <a:t>Earth-Moon system, supporting scientific, exploratory, and communication objectives in cislunar space</a:t>
            </a:r>
            <a:endParaRPr lang="en-US"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5AA60F6-6C6C-0BC5-DACE-02C9453408F0}"/>
              </a:ext>
            </a:extLst>
          </p:cNvPr>
          <p:cNvSpPr txBox="1"/>
          <p:nvPr/>
        </p:nvSpPr>
        <p:spPr>
          <a:xfrm>
            <a:off x="5733143" y="4502061"/>
            <a:ext cx="5923140" cy="2123658"/>
          </a:xfrm>
          <a:prstGeom prst="rect">
            <a:avLst/>
          </a:prstGeom>
        </p:spPr>
        <p:txBody>
          <a:bodyPr wrap="square" lIns="18288" tIns="18288" rIns="18288" bIns="18288" rtlCol="0">
            <a:noAutofit/>
          </a:bodyPr>
          <a:lstStyle/>
          <a:p>
            <a:pPr algn="ctr" fontAlgn="auto">
              <a:lnSpc>
                <a:spcPts val="2400"/>
              </a:lnSpc>
              <a:spcBef>
                <a:spcPts val="0"/>
              </a:spcBef>
              <a:spcAft>
                <a:spcPts val="0"/>
              </a:spcAft>
            </a:pPr>
            <a:r>
              <a:rPr lang="en-US" sz="2200" dirty="0">
                <a:latin typeface="Arial" panose="020B0604020202020204" pitchFamily="34" charset="0"/>
                <a:cs typeface="Arial" panose="020B0604020202020204" pitchFamily="34" charset="0"/>
              </a:rPr>
              <a:t>Covariance estimates in satellite positions are essential to quantify positional uncertainty, to understand how modeling and measurement errors propagate through orbital dynamics, which is crucial for mission planning and collision avoidance</a:t>
            </a:r>
          </a:p>
        </p:txBody>
      </p:sp>
      <p:pic>
        <p:nvPicPr>
          <p:cNvPr id="7" name="Picture 6">
            <a:extLst>
              <a:ext uri="{FF2B5EF4-FFF2-40B4-BE49-F238E27FC236}">
                <a16:creationId xmlns:a16="http://schemas.microsoft.com/office/drawing/2014/main" id="{BB00A7E5-FB2E-F41E-37D4-647286758AEE}"/>
              </a:ext>
            </a:extLst>
          </p:cNvPr>
          <p:cNvPicPr>
            <a:picLocks noChangeAspect="1"/>
          </p:cNvPicPr>
          <p:nvPr/>
        </p:nvPicPr>
        <p:blipFill rotWithShape="1">
          <a:blip r:embed="rId3"/>
          <a:srcRect b="27988"/>
          <a:stretch/>
        </p:blipFill>
        <p:spPr>
          <a:xfrm>
            <a:off x="5733143" y="1043477"/>
            <a:ext cx="6264079" cy="3463584"/>
          </a:xfrm>
          <a:prstGeom prst="rect">
            <a:avLst/>
          </a:prstGeom>
          <a:ln>
            <a:noFill/>
          </a:ln>
          <a:effectLst>
            <a:softEdge rad="112500"/>
          </a:effectLst>
        </p:spPr>
      </p:pic>
      <p:pic>
        <p:nvPicPr>
          <p:cNvPr id="4" name="Picture 3">
            <a:extLst>
              <a:ext uri="{FF2B5EF4-FFF2-40B4-BE49-F238E27FC236}">
                <a16:creationId xmlns:a16="http://schemas.microsoft.com/office/drawing/2014/main" id="{51CA6ADA-0F22-A07F-AEED-BCD5ECCEDAC6}"/>
              </a:ext>
            </a:extLst>
          </p:cNvPr>
          <p:cNvPicPr>
            <a:picLocks noChangeAspect="1"/>
          </p:cNvPicPr>
          <p:nvPr/>
        </p:nvPicPr>
        <p:blipFill>
          <a:blip r:embed="rId4" cstate="print">
            <a:extLst>
              <a:ext uri="{BEBA8EAE-BF5A-486C-A8C5-ECC9F3942E4B}">
                <a14:imgProps xmlns:a14="http://schemas.microsoft.com/office/drawing/2010/main">
                  <a14:imgLayer r:embed="rId5">
                    <a14:imgEffect>
                      <a14:sharpenSoften amount="15000"/>
                    </a14:imgEffect>
                    <a14:imgEffect>
                      <a14:brightnessContrast bright="58000"/>
                    </a14:imgEffect>
                  </a14:imgLayer>
                </a14:imgProps>
              </a:ext>
              <a:ext uri="{28A0092B-C50C-407E-A947-70E740481C1C}">
                <a14:useLocalDpi xmlns:a14="http://schemas.microsoft.com/office/drawing/2010/main" val="0"/>
              </a:ext>
            </a:extLst>
          </a:blip>
          <a:srcRect l="16310" t="25170" r="12874" b="21925"/>
          <a:stretch/>
        </p:blipFill>
        <p:spPr>
          <a:xfrm>
            <a:off x="281861" y="1072505"/>
            <a:ext cx="4841681" cy="3429556"/>
          </a:xfrm>
          <a:prstGeom prst="rect">
            <a:avLst/>
          </a:prstGeom>
          <a:ln>
            <a:noFill/>
          </a:ln>
          <a:effectLst>
            <a:softEdge rad="112500"/>
          </a:effectLst>
        </p:spPr>
      </p:pic>
    </p:spTree>
    <p:extLst>
      <p:ext uri="{BB962C8B-B14F-4D97-AF65-F5344CB8AC3E}">
        <p14:creationId xmlns:p14="http://schemas.microsoft.com/office/powerpoint/2010/main" val="20066704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B96EF-3BF9-F2D0-5CB1-65E302357A9D}"/>
              </a:ext>
            </a:extLst>
          </p:cNvPr>
          <p:cNvSpPr>
            <a:spLocks noGrp="1"/>
          </p:cNvSpPr>
          <p:nvPr>
            <p:ph type="title"/>
          </p:nvPr>
        </p:nvSpPr>
        <p:spPr/>
        <p:txBody>
          <a:bodyPr>
            <a:noAutofit/>
          </a:bodyPr>
          <a:lstStyle/>
          <a:p>
            <a:pPr>
              <a:lnSpc>
                <a:spcPts val="3000"/>
              </a:lnSpc>
            </a:pPr>
            <a:r>
              <a:rPr lang="en-US" sz="2800"/>
              <a:t>Earth Reference Frames</a:t>
            </a:r>
          </a:p>
        </p:txBody>
      </p:sp>
      <p:pic>
        <p:nvPicPr>
          <p:cNvPr id="5" name="Picture 4">
            <a:extLst>
              <a:ext uri="{FF2B5EF4-FFF2-40B4-BE49-F238E27FC236}">
                <a16:creationId xmlns:a16="http://schemas.microsoft.com/office/drawing/2014/main" id="{99E9F281-925F-9B09-B69E-7528561E34C5}"/>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64000"/>
                    </a14:imgEffect>
                  </a14:imgLayer>
                </a14:imgProps>
              </a:ext>
            </a:extLst>
          </a:blip>
          <a:srcRect l="7227" t="35298" r="5691"/>
          <a:stretch/>
        </p:blipFill>
        <p:spPr>
          <a:xfrm>
            <a:off x="6244712" y="1456922"/>
            <a:ext cx="5852280" cy="1184604"/>
          </a:xfrm>
          <a:prstGeom prst="rect">
            <a:avLst/>
          </a:prstGeom>
          <a:ln>
            <a:noFill/>
          </a:ln>
          <a:effectLst>
            <a:softEdge rad="112500"/>
          </a:effectLst>
        </p:spPr>
      </p:pic>
      <p:pic>
        <p:nvPicPr>
          <p:cNvPr id="11" name="Picture 10">
            <a:extLst>
              <a:ext uri="{FF2B5EF4-FFF2-40B4-BE49-F238E27FC236}">
                <a16:creationId xmlns:a16="http://schemas.microsoft.com/office/drawing/2014/main" id="{1FD28F09-5A3E-FC56-1D11-D4488DAA0FCF}"/>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52000"/>
                    </a14:imgEffect>
                  </a14:imgLayer>
                </a14:imgProps>
              </a:ext>
            </a:extLst>
          </a:blip>
          <a:srcRect l="7812" r="11031"/>
          <a:stretch/>
        </p:blipFill>
        <p:spPr>
          <a:xfrm>
            <a:off x="6244712" y="3019465"/>
            <a:ext cx="5852280" cy="3190835"/>
          </a:xfrm>
          <a:prstGeom prst="rect">
            <a:avLst/>
          </a:prstGeom>
          <a:ln>
            <a:noFill/>
          </a:ln>
          <a:effectLst>
            <a:softEdge rad="112500"/>
          </a:effectLst>
        </p:spPr>
      </p:pic>
      <p:sp>
        <p:nvSpPr>
          <p:cNvPr id="3" name="TextBox 2">
            <a:extLst>
              <a:ext uri="{FF2B5EF4-FFF2-40B4-BE49-F238E27FC236}">
                <a16:creationId xmlns:a16="http://schemas.microsoft.com/office/drawing/2014/main" id="{ABFC2F06-A348-22CF-0AF7-35AB939AAC61}"/>
              </a:ext>
            </a:extLst>
          </p:cNvPr>
          <p:cNvSpPr txBox="1"/>
          <p:nvPr/>
        </p:nvSpPr>
        <p:spPr>
          <a:xfrm>
            <a:off x="6986371" y="1164343"/>
            <a:ext cx="1995039" cy="292579"/>
          </a:xfrm>
          <a:prstGeom prst="rect">
            <a:avLst/>
          </a:prstGeom>
        </p:spPr>
        <p:txBody>
          <a:bodyPr wrap="none" lIns="18288" tIns="18288" rIns="18288" bIns="18288" rtlCol="0">
            <a:noAutofit/>
          </a:bodyPr>
          <a:lstStyle/>
          <a:p>
            <a:pPr fontAlgn="auto">
              <a:spcBef>
                <a:spcPts val="0"/>
              </a:spcBef>
              <a:spcAft>
                <a:spcPts val="0"/>
              </a:spcAft>
            </a:pPr>
            <a:r>
              <a:rPr lang="en-US" sz="2000" b="1">
                <a:latin typeface="+mn-lt"/>
              </a:rPr>
              <a:t>ECI</a:t>
            </a:r>
          </a:p>
        </p:txBody>
      </p:sp>
      <p:sp>
        <p:nvSpPr>
          <p:cNvPr id="7" name="TextBox 6">
            <a:extLst>
              <a:ext uri="{FF2B5EF4-FFF2-40B4-BE49-F238E27FC236}">
                <a16:creationId xmlns:a16="http://schemas.microsoft.com/office/drawing/2014/main" id="{BA949CA8-93D6-CC5B-5B59-5E92144B7AA3}"/>
              </a:ext>
            </a:extLst>
          </p:cNvPr>
          <p:cNvSpPr txBox="1"/>
          <p:nvPr/>
        </p:nvSpPr>
        <p:spPr>
          <a:xfrm>
            <a:off x="6986371" y="2726886"/>
            <a:ext cx="1995039" cy="292579"/>
          </a:xfrm>
          <a:prstGeom prst="rect">
            <a:avLst/>
          </a:prstGeom>
        </p:spPr>
        <p:txBody>
          <a:bodyPr wrap="none" lIns="18288" tIns="18288" rIns="18288" bIns="18288" rtlCol="0">
            <a:noAutofit/>
          </a:bodyPr>
          <a:lstStyle/>
          <a:p>
            <a:pPr fontAlgn="auto">
              <a:spcBef>
                <a:spcPts val="0"/>
              </a:spcBef>
              <a:spcAft>
                <a:spcPts val="0"/>
              </a:spcAft>
            </a:pPr>
            <a:r>
              <a:rPr lang="en-US" sz="2000" b="1">
                <a:latin typeface="+mn-lt"/>
              </a:rPr>
              <a:t>ECEF</a:t>
            </a:r>
          </a:p>
        </p:txBody>
      </p:sp>
      <p:sp>
        <p:nvSpPr>
          <p:cNvPr id="10" name="Content Placeholder 8">
            <a:extLst>
              <a:ext uri="{FF2B5EF4-FFF2-40B4-BE49-F238E27FC236}">
                <a16:creationId xmlns:a16="http://schemas.microsoft.com/office/drawing/2014/main" id="{CF70A675-0D04-90A1-2FEF-5F782C197198}"/>
              </a:ext>
            </a:extLst>
          </p:cNvPr>
          <p:cNvSpPr txBox="1">
            <a:spLocks/>
          </p:cNvSpPr>
          <p:nvPr/>
        </p:nvSpPr>
        <p:spPr>
          <a:xfrm>
            <a:off x="261259" y="893972"/>
            <a:ext cx="6100173" cy="5633087"/>
          </a:xfrm>
          <a:prstGeom prst="rect">
            <a:avLst/>
          </a:prstGeom>
        </p:spPr>
        <p:txBody>
          <a:bodyPr>
            <a:noAutofit/>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panose="020B0604020202020204" pitchFamily="34" charset="0"/>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0" indent="0">
              <a:spcBef>
                <a:spcPts val="900"/>
              </a:spcBef>
              <a:buFont typeface="Wingdings" charset="2"/>
              <a:buNone/>
            </a:pPr>
            <a:r>
              <a:rPr lang="en-US" sz="2000" kern="0">
                <a:latin typeface="+mn-lt"/>
              </a:rPr>
              <a:t>Reference frames provide a coordinate system to describe the position, orientation, and motion of objects in space</a:t>
            </a:r>
            <a:endParaRPr lang="en-US" sz="2000" kern="0"/>
          </a:p>
          <a:p>
            <a:pPr marL="0" indent="0">
              <a:spcBef>
                <a:spcPts val="900"/>
              </a:spcBef>
              <a:buFont typeface="Wingdings" charset="2"/>
              <a:buNone/>
            </a:pPr>
            <a:r>
              <a:rPr lang="en-US" sz="2000" b="1" kern="0"/>
              <a:t>Earth-Centered inertial (ECI) </a:t>
            </a:r>
          </a:p>
          <a:p>
            <a:pPr marL="344488" indent="-344488">
              <a:lnSpc>
                <a:spcPts val="2200"/>
              </a:lnSpc>
              <a:buFont typeface="Wingdings" panose="05000000000000000000" pitchFamily="2" charset="2"/>
              <a:buChar char="Ø"/>
            </a:pPr>
            <a:r>
              <a:rPr lang="en-US" sz="2000" kern="0"/>
              <a:t>Inertial reference frame fixed with </a:t>
            </a:r>
            <a:br>
              <a:rPr lang="en-US" sz="2000" kern="0"/>
            </a:br>
            <a:r>
              <a:rPr lang="en-US" sz="2000" kern="0"/>
              <a:t>respect to the stars</a:t>
            </a:r>
          </a:p>
          <a:p>
            <a:pPr marL="344488" indent="-344488">
              <a:lnSpc>
                <a:spcPts val="2200"/>
              </a:lnSpc>
              <a:buFont typeface="Wingdings" panose="05000000000000000000" pitchFamily="2" charset="2"/>
              <a:buChar char="Ø"/>
            </a:pPr>
            <a:r>
              <a:rPr lang="en-US" sz="2000" kern="0"/>
              <a:t>Stable and nonrotating frame of reference</a:t>
            </a:r>
          </a:p>
          <a:p>
            <a:pPr marL="344488" indent="-344488">
              <a:lnSpc>
                <a:spcPts val="2200"/>
              </a:lnSpc>
              <a:buFont typeface="Wingdings" panose="05000000000000000000" pitchFamily="2" charset="2"/>
              <a:buChar char="Ø"/>
            </a:pPr>
            <a:r>
              <a:rPr lang="en-US" sz="2000" kern="0"/>
              <a:t>Useful for calculations of orbits, simplifying spacecraft trajectory analysis</a:t>
            </a:r>
          </a:p>
          <a:p>
            <a:pPr marL="0" indent="0">
              <a:spcBef>
                <a:spcPts val="900"/>
              </a:spcBef>
              <a:buFont typeface="Wingdings" charset="2"/>
              <a:buNone/>
            </a:pPr>
            <a:r>
              <a:rPr lang="en-US" sz="2000" b="1" kern="0"/>
              <a:t>Earth-Centered Earth-Fixed (ECEF)</a:t>
            </a:r>
          </a:p>
          <a:p>
            <a:pPr marL="344488" indent="-344488">
              <a:lnSpc>
                <a:spcPts val="2200"/>
              </a:lnSpc>
              <a:buFont typeface="Wingdings" panose="05000000000000000000" pitchFamily="2" charset="2"/>
              <a:buChar char="Ø"/>
            </a:pPr>
            <a:r>
              <a:rPr lang="en-US" sz="2000" kern="0"/>
              <a:t>Origin is Earth’s center</a:t>
            </a:r>
          </a:p>
          <a:p>
            <a:pPr marL="344488" indent="-344488">
              <a:lnSpc>
                <a:spcPts val="2200"/>
              </a:lnSpc>
              <a:buFont typeface="Wingdings" panose="05000000000000000000" pitchFamily="2" charset="2"/>
              <a:buChar char="Ø"/>
            </a:pPr>
            <a:r>
              <a:rPr lang="en-US" sz="2000" kern="0"/>
              <a:t>Axis is fixed relative to Earth's surface</a:t>
            </a:r>
          </a:p>
          <a:p>
            <a:pPr marL="344488" indent="-344488">
              <a:lnSpc>
                <a:spcPts val="2200"/>
              </a:lnSpc>
              <a:buFont typeface="Wingdings" panose="05000000000000000000" pitchFamily="2" charset="2"/>
              <a:buChar char="Ø"/>
            </a:pPr>
            <a:r>
              <a:rPr lang="en-US" sz="2000" kern="0"/>
              <a:t>Position and motion of an object are described relative to a fixed point on Earth's surface</a:t>
            </a:r>
          </a:p>
          <a:p>
            <a:pPr marL="344488" indent="-344488">
              <a:lnSpc>
                <a:spcPts val="2200"/>
              </a:lnSpc>
              <a:buFont typeface="Wingdings" panose="05000000000000000000" pitchFamily="2" charset="2"/>
              <a:buChar char="Ø"/>
            </a:pPr>
            <a:r>
              <a:rPr lang="en-US" sz="2000" kern="0"/>
              <a:t>Useful for applications involving navigation and positioning, mapping, and spatial analysis</a:t>
            </a:r>
          </a:p>
        </p:txBody>
      </p:sp>
    </p:spTree>
    <p:extLst>
      <p:ext uri="{BB962C8B-B14F-4D97-AF65-F5344CB8AC3E}">
        <p14:creationId xmlns:p14="http://schemas.microsoft.com/office/powerpoint/2010/main" val="9027276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BA16D-F154-4F6D-E06A-7037742EE0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458E96-76FC-29BC-3330-34C958DBD65C}"/>
              </a:ext>
            </a:extLst>
          </p:cNvPr>
          <p:cNvSpPr>
            <a:spLocks noGrp="1"/>
          </p:cNvSpPr>
          <p:nvPr>
            <p:ph type="title"/>
          </p:nvPr>
        </p:nvSpPr>
        <p:spPr/>
        <p:txBody>
          <a:bodyPr>
            <a:normAutofit/>
          </a:bodyPr>
          <a:lstStyle/>
          <a:p>
            <a:r>
              <a:rPr lang="en-US" sz="2800" dirty="0"/>
              <a:t>Video: ECI and ECEF Reference Frames</a:t>
            </a:r>
          </a:p>
        </p:txBody>
      </p:sp>
      <p:pic>
        <p:nvPicPr>
          <p:cNvPr id="12" name="Picture 11">
            <a:extLst>
              <a:ext uri="{FF2B5EF4-FFF2-40B4-BE49-F238E27FC236}">
                <a16:creationId xmlns:a16="http://schemas.microsoft.com/office/drawing/2014/main" id="{47286467-1881-C309-F676-0638A8F0DC98}"/>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70000"/>
                    </a14:imgEffect>
                  </a14:imgLayer>
                </a14:imgProps>
              </a:ext>
            </a:extLst>
          </a:blip>
          <a:srcRect t="10572"/>
          <a:stretch/>
        </p:blipFill>
        <p:spPr>
          <a:xfrm>
            <a:off x="8248458" y="2081369"/>
            <a:ext cx="2824477" cy="2561123"/>
          </a:xfrm>
          <a:prstGeom prst="rect">
            <a:avLst/>
          </a:prstGeom>
        </p:spPr>
      </p:pic>
      <p:pic>
        <p:nvPicPr>
          <p:cNvPr id="4" name="ECI ECF">
            <a:hlinkClick r:id="" action="ppaction://media"/>
            <a:extLst>
              <a:ext uri="{FF2B5EF4-FFF2-40B4-BE49-F238E27FC236}">
                <a16:creationId xmlns:a16="http://schemas.microsoft.com/office/drawing/2014/main" id="{77382617-8D90-DE50-1107-290C4B4D2928}"/>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 y="619734"/>
            <a:ext cx="5615495" cy="5615495"/>
          </a:xfrm>
          <a:prstGeom prst="rect">
            <a:avLst/>
          </a:prstGeom>
        </p:spPr>
      </p:pic>
      <p:pic>
        <p:nvPicPr>
          <p:cNvPr id="3" name="Picture 2">
            <a:extLst>
              <a:ext uri="{FF2B5EF4-FFF2-40B4-BE49-F238E27FC236}">
                <a16:creationId xmlns:a16="http://schemas.microsoft.com/office/drawing/2014/main" id="{71F9D09D-1A85-EF6E-3C7E-D0D6D8589D27}"/>
              </a:ext>
            </a:extLst>
          </p:cNvPr>
          <p:cNvPicPr>
            <a:picLocks noChangeAspect="1"/>
          </p:cNvPicPr>
          <p:nvPr/>
        </p:nvPicPr>
        <p:blipFill>
          <a:blip r:embed="rId8"/>
          <a:srcRect l="5028" t="53702" r="2631" b="31205"/>
          <a:stretch/>
        </p:blipFill>
        <p:spPr>
          <a:xfrm>
            <a:off x="6201111" y="1063870"/>
            <a:ext cx="5200650" cy="847725"/>
          </a:xfrm>
          <a:prstGeom prst="rect">
            <a:avLst/>
          </a:prstGeom>
        </p:spPr>
      </p:pic>
      <p:pic>
        <p:nvPicPr>
          <p:cNvPr id="10" name="Picture 9">
            <a:extLst>
              <a:ext uri="{FF2B5EF4-FFF2-40B4-BE49-F238E27FC236}">
                <a16:creationId xmlns:a16="http://schemas.microsoft.com/office/drawing/2014/main" id="{1270E6F1-5E33-CDB2-13E4-20266F46357F}"/>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76000"/>
                    </a14:imgEffect>
                  </a14:imgLayer>
                </a14:imgProps>
              </a:ext>
            </a:extLst>
          </a:blip>
          <a:stretch>
            <a:fillRect/>
          </a:stretch>
        </p:blipFill>
        <p:spPr>
          <a:xfrm>
            <a:off x="6178354" y="3994763"/>
            <a:ext cx="3304647" cy="2046697"/>
          </a:xfrm>
          <a:prstGeom prst="rect">
            <a:avLst/>
          </a:prstGeom>
        </p:spPr>
      </p:pic>
      <p:cxnSp>
        <p:nvCxnSpPr>
          <p:cNvPr id="5" name="Straight Arrow Connector 4">
            <a:extLst>
              <a:ext uri="{FF2B5EF4-FFF2-40B4-BE49-F238E27FC236}">
                <a16:creationId xmlns:a16="http://schemas.microsoft.com/office/drawing/2014/main" id="{5E99A2C9-213E-F8E8-ADDB-A01F24B81B1E}"/>
              </a:ext>
            </a:extLst>
          </p:cNvPr>
          <p:cNvCxnSpPr>
            <a:cxnSpLocks/>
          </p:cNvCxnSpPr>
          <p:nvPr/>
        </p:nvCxnSpPr>
        <p:spPr>
          <a:xfrm>
            <a:off x="6576506" y="1735299"/>
            <a:ext cx="976627" cy="3271755"/>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580AFF7D-1D86-0357-D219-2F26D74305EF}"/>
              </a:ext>
            </a:extLst>
          </p:cNvPr>
          <p:cNvCxnSpPr>
            <a:cxnSpLocks/>
          </p:cNvCxnSpPr>
          <p:nvPr/>
        </p:nvCxnSpPr>
        <p:spPr>
          <a:xfrm>
            <a:off x="6963111" y="1735299"/>
            <a:ext cx="3304647" cy="1225058"/>
          </a:xfrm>
          <a:prstGeom prst="straightConnector1">
            <a:avLst/>
          </a:prstGeom>
          <a:ln w="57150">
            <a:solidFill>
              <a:schemeClr val="accent3">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119682"/>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601EAE-0B64-B230-225A-2A9140EFAC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F153E7-624F-D1C2-E6D0-83D93DF4F6AD}"/>
              </a:ext>
            </a:extLst>
          </p:cNvPr>
          <p:cNvSpPr>
            <a:spLocks noGrp="1"/>
          </p:cNvSpPr>
          <p:nvPr>
            <p:ph type="title"/>
          </p:nvPr>
        </p:nvSpPr>
        <p:spPr>
          <a:xfrm>
            <a:off x="419100" y="0"/>
            <a:ext cx="10495128" cy="795130"/>
          </a:xfrm>
        </p:spPr>
        <p:txBody>
          <a:bodyPr>
            <a:noAutofit/>
          </a:bodyPr>
          <a:lstStyle/>
          <a:p>
            <a:pPr>
              <a:lnSpc>
                <a:spcPts val="3000"/>
              </a:lnSpc>
            </a:pPr>
            <a:r>
              <a:rPr lang="en-US" sz="2600"/>
              <a:t>Radial, In-Track, and Cross-Track (RIC) Reference Frame</a:t>
            </a:r>
          </a:p>
        </p:txBody>
      </p:sp>
      <p:pic>
        <p:nvPicPr>
          <p:cNvPr id="6" name="Picture 5" descr="A satellite in space&#10;&#10;AI-generated content may be incorrect.">
            <a:extLst>
              <a:ext uri="{FF2B5EF4-FFF2-40B4-BE49-F238E27FC236}">
                <a16:creationId xmlns:a16="http://schemas.microsoft.com/office/drawing/2014/main" id="{83B1A0B0-A7BE-7BB9-0EC3-8A51B4DE2BB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096000" y="966372"/>
            <a:ext cx="3489211" cy="2988150"/>
          </a:xfrm>
          <a:prstGeom prst="rect">
            <a:avLst/>
          </a:prstGeom>
          <a:ln>
            <a:noFill/>
          </a:ln>
          <a:effectLst>
            <a:softEdge rad="112500"/>
          </a:effectLst>
        </p:spPr>
      </p:pic>
      <p:pic>
        <p:nvPicPr>
          <p:cNvPr id="10" name="Picture 9" descr="A satellite in space&#10;&#10;AI-generated content may be incorrect.">
            <a:extLst>
              <a:ext uri="{FF2B5EF4-FFF2-40B4-BE49-F238E27FC236}">
                <a16:creationId xmlns:a16="http://schemas.microsoft.com/office/drawing/2014/main" id="{CBE2C295-1BA1-9C93-54EB-E11660627F4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05774" y="2870056"/>
            <a:ext cx="3922009" cy="3427141"/>
          </a:xfrm>
          <a:prstGeom prst="rect">
            <a:avLst/>
          </a:prstGeom>
          <a:ln>
            <a:noFill/>
          </a:ln>
          <a:effectLst>
            <a:softEdge rad="112500"/>
          </a:effectLst>
        </p:spPr>
      </p:pic>
      <p:sp>
        <p:nvSpPr>
          <p:cNvPr id="7" name="Content Placeholder 8">
            <a:extLst>
              <a:ext uri="{FF2B5EF4-FFF2-40B4-BE49-F238E27FC236}">
                <a16:creationId xmlns:a16="http://schemas.microsoft.com/office/drawing/2014/main" id="{267DC88C-D3D9-7C02-9BD9-775E2C69E630}"/>
              </a:ext>
            </a:extLst>
          </p:cNvPr>
          <p:cNvSpPr txBox="1">
            <a:spLocks/>
          </p:cNvSpPr>
          <p:nvPr/>
        </p:nvSpPr>
        <p:spPr>
          <a:xfrm>
            <a:off x="1259" y="874398"/>
            <a:ext cx="5920116" cy="5633087"/>
          </a:xfrm>
          <a:prstGeom prst="rect">
            <a:avLst/>
          </a:prstGeom>
        </p:spPr>
        <p:txBody>
          <a:bodyPr>
            <a:noAutofit/>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panose="020B0604020202020204" pitchFamily="34" charset="0"/>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342900" indent="-342900">
              <a:spcBef>
                <a:spcPts val="900"/>
              </a:spcBef>
              <a:buFont typeface="Wingdings" panose="05000000000000000000" pitchFamily="2" charset="2"/>
              <a:buChar char="Ø"/>
            </a:pPr>
            <a:r>
              <a:rPr lang="en-US" sz="2000" b="1" kern="0"/>
              <a:t>Intuitive Spatial Context</a:t>
            </a:r>
            <a:r>
              <a:rPr lang="en-US" sz="2000" kern="0"/>
              <a:t>: RIC frames align with the satellite's orbit, offering operators a natural understanding of position and motion relative to the spacecraft</a:t>
            </a:r>
          </a:p>
          <a:p>
            <a:pPr marL="342900" indent="-342900">
              <a:spcBef>
                <a:spcPts val="900"/>
              </a:spcBef>
              <a:buFont typeface="Wingdings" panose="05000000000000000000" pitchFamily="2" charset="2"/>
              <a:buChar char="Ø"/>
            </a:pPr>
            <a:r>
              <a:rPr lang="en-US" sz="2000" b="1" kern="0"/>
              <a:t>Collision Avoidance and Conjunction Analysis</a:t>
            </a:r>
            <a:r>
              <a:rPr lang="en-US" sz="2000" kern="0"/>
              <a:t>: Helps visualize relative motion between satellites or debris, making it easier to assess collision risk and plan safe maneuvers</a:t>
            </a:r>
          </a:p>
          <a:p>
            <a:pPr marL="342900" indent="-342900">
              <a:spcBef>
                <a:spcPts val="900"/>
              </a:spcBef>
              <a:buFont typeface="Wingdings" panose="05000000000000000000" pitchFamily="2" charset="2"/>
              <a:buChar char="Ø"/>
            </a:pPr>
            <a:r>
              <a:rPr lang="en-US" sz="2000" b="1" kern="0"/>
              <a:t>Efficient Maneuver Planning</a:t>
            </a:r>
            <a:r>
              <a:rPr lang="en-US" sz="2000" kern="0"/>
              <a:t>: Allows operators to directly assess required delta-v components (radial, along-track, cross-track) for orbit adjustments or station-keeping</a:t>
            </a:r>
          </a:p>
        </p:txBody>
      </p:sp>
      <p:sp>
        <p:nvSpPr>
          <p:cNvPr id="3" name="Content Placeholder 8">
            <a:extLst>
              <a:ext uri="{FF2B5EF4-FFF2-40B4-BE49-F238E27FC236}">
                <a16:creationId xmlns:a16="http://schemas.microsoft.com/office/drawing/2014/main" id="{E0B26F3F-F3BA-1352-F08B-591DD06FF453}"/>
              </a:ext>
            </a:extLst>
          </p:cNvPr>
          <p:cNvSpPr txBox="1">
            <a:spLocks/>
          </p:cNvSpPr>
          <p:nvPr/>
        </p:nvSpPr>
        <p:spPr>
          <a:xfrm>
            <a:off x="-13649" y="4872254"/>
            <a:ext cx="7506269" cy="1520480"/>
          </a:xfrm>
          <a:prstGeom prst="rect">
            <a:avLst/>
          </a:prstGeom>
        </p:spPr>
        <p:txBody>
          <a:bodyPr>
            <a:noAutofit/>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panose="020B0604020202020204" pitchFamily="34" charset="0"/>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342900" indent="-342900">
              <a:spcBef>
                <a:spcPts val="900"/>
              </a:spcBef>
              <a:buFont typeface="Wingdings" panose="05000000000000000000" pitchFamily="2" charset="2"/>
              <a:buChar char="Ø"/>
            </a:pPr>
            <a:r>
              <a:rPr lang="en-US" sz="2000" b="1" kern="0"/>
              <a:t>Simplifies Communication and Decision-Making</a:t>
            </a:r>
            <a:r>
              <a:rPr lang="en-US" sz="2000" kern="0"/>
              <a:t>: Standardizes situational awareness across teams, improving coordination during mission planning, anomaly resolution, or emergency responses</a:t>
            </a:r>
          </a:p>
        </p:txBody>
      </p:sp>
    </p:spTree>
    <p:extLst>
      <p:ext uri="{BB962C8B-B14F-4D97-AF65-F5344CB8AC3E}">
        <p14:creationId xmlns:p14="http://schemas.microsoft.com/office/powerpoint/2010/main" val="105653965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a:t>Orbital Propagation: Perturbation Models</a:t>
            </a:r>
          </a:p>
        </p:txBody>
      </p:sp>
      <p:sp>
        <p:nvSpPr>
          <p:cNvPr id="7" name="Content Placeholder 4">
            <a:extLst>
              <a:ext uri="{FF2B5EF4-FFF2-40B4-BE49-F238E27FC236}">
                <a16:creationId xmlns:a16="http://schemas.microsoft.com/office/drawing/2014/main" id="{7C479C97-23D5-9C07-5ECB-2C37E5E47C1A}"/>
              </a:ext>
            </a:extLst>
          </p:cNvPr>
          <p:cNvSpPr txBox="1">
            <a:spLocks/>
          </p:cNvSpPr>
          <p:nvPr/>
        </p:nvSpPr>
        <p:spPr>
          <a:xfrm>
            <a:off x="141580" y="914400"/>
            <a:ext cx="11908839" cy="2097158"/>
          </a:xfrm>
          <a:prstGeom prst="rect">
            <a:avLst/>
          </a:prstGeom>
        </p:spPr>
        <p:txBody>
          <a:bodyPr>
            <a:normAutofit/>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panose="020B0604020202020204" pitchFamily="34" charset="0"/>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233363" indent="-233363">
              <a:lnSpc>
                <a:spcPts val="2200"/>
              </a:lnSpc>
              <a:buFont typeface="Wingdings" panose="05000000000000000000" pitchFamily="2" charset="2"/>
              <a:buChar char="Ø"/>
            </a:pPr>
            <a:r>
              <a:rPr lang="en-US" sz="2400" b="1" kern="0"/>
              <a:t>Propagation: </a:t>
            </a:r>
            <a:r>
              <a:rPr lang="en-US" sz="2400" kern="0"/>
              <a:t>Prediction of future position and motion of a satellite</a:t>
            </a:r>
          </a:p>
          <a:p>
            <a:pPr marL="233363" indent="-233363">
              <a:lnSpc>
                <a:spcPts val="2200"/>
              </a:lnSpc>
              <a:buFont typeface="Wingdings" panose="05000000000000000000" pitchFamily="2" charset="2"/>
              <a:buChar char="Ø"/>
            </a:pPr>
            <a:r>
              <a:rPr lang="en-US" sz="2400" b="1" kern="0"/>
              <a:t>Perturbation: </a:t>
            </a:r>
            <a:r>
              <a:rPr lang="en-US" sz="2400" kern="0"/>
              <a:t>External forces that influence or deviate the RSO trajectory </a:t>
            </a:r>
          </a:p>
          <a:p>
            <a:pPr marL="682625" lvl="1" indent="-287338">
              <a:lnSpc>
                <a:spcPts val="2200"/>
              </a:lnSpc>
              <a:buFont typeface="Arial" panose="020B0604020202020204" pitchFamily="34" charset="0"/>
              <a:buChar char="■"/>
            </a:pPr>
            <a:r>
              <a:rPr lang="en-US" sz="2000" kern="0"/>
              <a:t>Set of mathematical models to calculate orbital state vectors of satellites</a:t>
            </a:r>
          </a:p>
          <a:p>
            <a:pPr marL="682625" lvl="1" indent="-287338">
              <a:lnSpc>
                <a:spcPts val="2200"/>
              </a:lnSpc>
              <a:buFont typeface="Arial" panose="020B0604020202020204" pitchFamily="34" charset="0"/>
              <a:buChar char="■"/>
            </a:pPr>
            <a:r>
              <a:rPr lang="en-US" sz="2000" kern="0"/>
              <a:t>Simplified General Perturbations (SGPs): Orbital period &lt; 225 minutes</a:t>
            </a:r>
          </a:p>
          <a:p>
            <a:pPr marL="682625" lvl="1" indent="-287338">
              <a:lnSpc>
                <a:spcPts val="2200"/>
              </a:lnSpc>
              <a:buFont typeface="Arial" panose="020B0604020202020204" pitchFamily="34" charset="0"/>
              <a:buChar char="■"/>
            </a:pPr>
            <a:r>
              <a:rPr lang="en-US" sz="2000" kern="0"/>
              <a:t>Simplified Deep Space Perturbations (SDPs): Higher orbits with longer periods</a:t>
            </a:r>
          </a:p>
          <a:p>
            <a:pPr>
              <a:buFont typeface="Wingdings" panose="05000000000000000000" pitchFamily="2" charset="2"/>
              <a:buChar char="Ø"/>
              <a:tabLst>
                <a:tab pos="1028700" algn="l"/>
              </a:tabLst>
            </a:pPr>
            <a:endParaRPr lang="en-US" sz="2400" kern="0"/>
          </a:p>
        </p:txBody>
      </p:sp>
      <p:grpSp>
        <p:nvGrpSpPr>
          <p:cNvPr id="8" name="Group 7">
            <a:extLst>
              <a:ext uri="{FF2B5EF4-FFF2-40B4-BE49-F238E27FC236}">
                <a16:creationId xmlns:a16="http://schemas.microsoft.com/office/drawing/2014/main" id="{13CC5144-2ABE-70E9-1504-267FF2087443}"/>
              </a:ext>
            </a:extLst>
          </p:cNvPr>
          <p:cNvGrpSpPr/>
          <p:nvPr/>
        </p:nvGrpSpPr>
        <p:grpSpPr>
          <a:xfrm>
            <a:off x="285263" y="2600303"/>
            <a:ext cx="9814561" cy="3819145"/>
            <a:chOff x="387101" y="3446306"/>
            <a:chExt cx="11373102" cy="3382381"/>
          </a:xfrm>
        </p:grpSpPr>
        <p:pic>
          <p:nvPicPr>
            <p:cNvPr id="9" name="Picture 8">
              <a:extLst>
                <a:ext uri="{FF2B5EF4-FFF2-40B4-BE49-F238E27FC236}">
                  <a16:creationId xmlns:a16="http://schemas.microsoft.com/office/drawing/2014/main" id="{F8772104-98A8-0AB8-3511-1593136C4B47}"/>
                </a:ext>
              </a:extLst>
            </p:cNvPr>
            <p:cNvPicPr preferRelativeResize="0">
              <a:picLocks/>
            </p:cNvPicPr>
            <p:nvPr/>
          </p:nvPicPr>
          <p:blipFill>
            <a:blip r:embed="rId3">
              <a:extLst>
                <a:ext uri="{BEBA8EAE-BF5A-486C-A8C5-ECC9F3942E4B}">
                  <a14:imgProps xmlns:a14="http://schemas.microsoft.com/office/drawing/2010/main">
                    <a14:imgLayer r:embed="rId4">
                      <a14:imgEffect>
                        <a14:brightnessContrast bright="82000"/>
                      </a14:imgEffect>
                    </a14:imgLayer>
                  </a14:imgProps>
                </a:ext>
              </a:extLst>
            </a:blip>
            <a:stretch>
              <a:fillRect/>
            </a:stretch>
          </p:blipFill>
          <p:spPr>
            <a:xfrm>
              <a:off x="387967" y="3446306"/>
              <a:ext cx="3776472" cy="1682496"/>
            </a:xfrm>
            <a:prstGeom prst="rect">
              <a:avLst/>
            </a:prstGeom>
            <a:ln>
              <a:noFill/>
            </a:ln>
            <a:effectLst>
              <a:softEdge rad="112500"/>
            </a:effectLst>
          </p:spPr>
        </p:pic>
        <p:pic>
          <p:nvPicPr>
            <p:cNvPr id="10" name="Picture 9">
              <a:extLst>
                <a:ext uri="{FF2B5EF4-FFF2-40B4-BE49-F238E27FC236}">
                  <a16:creationId xmlns:a16="http://schemas.microsoft.com/office/drawing/2014/main" id="{291F67E9-64A9-8C21-2BC0-EF20F9F70759}"/>
                </a:ext>
              </a:extLst>
            </p:cNvPr>
            <p:cNvPicPr preferRelativeResize="0">
              <a:picLocks/>
            </p:cNvPicPr>
            <p:nvPr/>
          </p:nvPicPr>
          <p:blipFill>
            <a:blip r:embed="rId5">
              <a:extLst>
                <a:ext uri="{BEBA8EAE-BF5A-486C-A8C5-ECC9F3942E4B}">
                  <a14:imgProps xmlns:a14="http://schemas.microsoft.com/office/drawing/2010/main">
                    <a14:imgLayer r:embed="rId6">
                      <a14:imgEffect>
                        <a14:brightnessContrast bright="65000"/>
                      </a14:imgEffect>
                    </a14:imgLayer>
                  </a14:imgProps>
                </a:ext>
              </a:extLst>
            </a:blip>
            <a:stretch>
              <a:fillRect/>
            </a:stretch>
          </p:blipFill>
          <p:spPr>
            <a:xfrm>
              <a:off x="4185849" y="3446306"/>
              <a:ext cx="3776472" cy="1682496"/>
            </a:xfrm>
            <a:prstGeom prst="rect">
              <a:avLst/>
            </a:prstGeom>
            <a:ln>
              <a:noFill/>
            </a:ln>
            <a:effectLst>
              <a:softEdge rad="112500"/>
            </a:effectLst>
          </p:spPr>
        </p:pic>
        <p:pic>
          <p:nvPicPr>
            <p:cNvPr id="11" name="Picture 10">
              <a:extLst>
                <a:ext uri="{FF2B5EF4-FFF2-40B4-BE49-F238E27FC236}">
                  <a16:creationId xmlns:a16="http://schemas.microsoft.com/office/drawing/2014/main" id="{E7CD47D8-B41F-FEE8-5E9F-81EF83FD9383}"/>
                </a:ext>
              </a:extLst>
            </p:cNvPr>
            <p:cNvPicPr preferRelativeResize="0">
              <a:picLocks/>
            </p:cNvPicPr>
            <p:nvPr/>
          </p:nvPicPr>
          <p:blipFill>
            <a:blip r:embed="rId7">
              <a:extLst>
                <a:ext uri="{BEBA8EAE-BF5A-486C-A8C5-ECC9F3942E4B}">
                  <a14:imgProps xmlns:a14="http://schemas.microsoft.com/office/drawing/2010/main">
                    <a14:imgLayer r:embed="rId8">
                      <a14:imgEffect>
                        <a14:brightnessContrast bright="76000"/>
                      </a14:imgEffect>
                    </a14:imgLayer>
                  </a14:imgProps>
                </a:ext>
              </a:extLst>
            </a:blip>
            <a:stretch>
              <a:fillRect/>
            </a:stretch>
          </p:blipFill>
          <p:spPr>
            <a:xfrm>
              <a:off x="7983731" y="3446306"/>
              <a:ext cx="3776472" cy="1682496"/>
            </a:xfrm>
            <a:prstGeom prst="rect">
              <a:avLst/>
            </a:prstGeom>
            <a:ln>
              <a:noFill/>
            </a:ln>
            <a:effectLst>
              <a:softEdge rad="112500"/>
            </a:effectLst>
          </p:spPr>
        </p:pic>
        <p:pic>
          <p:nvPicPr>
            <p:cNvPr id="12" name="Picture 11">
              <a:extLst>
                <a:ext uri="{FF2B5EF4-FFF2-40B4-BE49-F238E27FC236}">
                  <a16:creationId xmlns:a16="http://schemas.microsoft.com/office/drawing/2014/main" id="{3E7BAFA1-0585-945F-400C-567592841A53}"/>
                </a:ext>
              </a:extLst>
            </p:cNvPr>
            <p:cNvPicPr preferRelativeResize="0">
              <a:picLocks/>
            </p:cNvPicPr>
            <p:nvPr/>
          </p:nvPicPr>
          <p:blipFill>
            <a:blip r:embed="rId9">
              <a:extLst>
                <a:ext uri="{BEBA8EAE-BF5A-486C-A8C5-ECC9F3942E4B}">
                  <a14:imgProps xmlns:a14="http://schemas.microsoft.com/office/drawing/2010/main">
                    <a14:imgLayer r:embed="rId10">
                      <a14:imgEffect>
                        <a14:brightnessContrast bright="70000"/>
                      </a14:imgEffect>
                    </a14:imgLayer>
                  </a14:imgProps>
                </a:ext>
              </a:extLst>
            </a:blip>
            <a:stretch>
              <a:fillRect/>
            </a:stretch>
          </p:blipFill>
          <p:spPr>
            <a:xfrm>
              <a:off x="387101" y="5142467"/>
              <a:ext cx="3776472" cy="1682497"/>
            </a:xfrm>
            <a:prstGeom prst="rect">
              <a:avLst/>
            </a:prstGeom>
            <a:ln>
              <a:noFill/>
            </a:ln>
            <a:effectLst>
              <a:softEdge rad="112500"/>
            </a:effectLst>
          </p:spPr>
        </p:pic>
        <p:pic>
          <p:nvPicPr>
            <p:cNvPr id="13" name="Picture 12">
              <a:extLst>
                <a:ext uri="{FF2B5EF4-FFF2-40B4-BE49-F238E27FC236}">
                  <a16:creationId xmlns:a16="http://schemas.microsoft.com/office/drawing/2014/main" id="{80AAAA44-A821-E732-8395-B37475A140E0}"/>
                </a:ext>
              </a:extLst>
            </p:cNvPr>
            <p:cNvPicPr preferRelativeResize="0">
              <a:picLocks/>
            </p:cNvPicPr>
            <p:nvPr/>
          </p:nvPicPr>
          <p:blipFill>
            <a:blip r:embed="rId11">
              <a:extLst>
                <a:ext uri="{BEBA8EAE-BF5A-486C-A8C5-ECC9F3942E4B}">
                  <a14:imgProps xmlns:a14="http://schemas.microsoft.com/office/drawing/2010/main">
                    <a14:imgLayer r:embed="rId12">
                      <a14:imgEffect>
                        <a14:brightnessContrast bright="72000"/>
                      </a14:imgEffect>
                    </a14:imgLayer>
                  </a14:imgProps>
                </a:ext>
              </a:extLst>
            </a:blip>
            <a:stretch>
              <a:fillRect/>
            </a:stretch>
          </p:blipFill>
          <p:spPr>
            <a:xfrm>
              <a:off x="4195064" y="5141880"/>
              <a:ext cx="3776472" cy="1682496"/>
            </a:xfrm>
            <a:prstGeom prst="rect">
              <a:avLst/>
            </a:prstGeom>
            <a:ln>
              <a:noFill/>
            </a:ln>
            <a:effectLst>
              <a:softEdge rad="112500"/>
            </a:effectLst>
          </p:spPr>
        </p:pic>
        <p:pic>
          <p:nvPicPr>
            <p:cNvPr id="14" name="Picture 13">
              <a:extLst>
                <a:ext uri="{FF2B5EF4-FFF2-40B4-BE49-F238E27FC236}">
                  <a16:creationId xmlns:a16="http://schemas.microsoft.com/office/drawing/2014/main" id="{DD415796-312A-D260-674F-CC25D44736EB}"/>
                </a:ext>
              </a:extLst>
            </p:cNvPr>
            <p:cNvPicPr preferRelativeResize="0">
              <a:picLocks/>
            </p:cNvPicPr>
            <p:nvPr/>
          </p:nvPicPr>
          <p:blipFill>
            <a:blip r:embed="rId13">
              <a:extLst>
                <a:ext uri="{BEBA8EAE-BF5A-486C-A8C5-ECC9F3942E4B}">
                  <a14:imgProps xmlns:a14="http://schemas.microsoft.com/office/drawing/2010/main">
                    <a14:imgLayer r:embed="rId14">
                      <a14:imgEffect>
                        <a14:brightnessContrast bright="84000"/>
                      </a14:imgEffect>
                    </a14:imgLayer>
                  </a14:imgProps>
                </a:ext>
              </a:extLst>
            </a:blip>
            <a:stretch>
              <a:fillRect/>
            </a:stretch>
          </p:blipFill>
          <p:spPr>
            <a:xfrm>
              <a:off x="7983731" y="5146191"/>
              <a:ext cx="3776472" cy="1682496"/>
            </a:xfrm>
            <a:prstGeom prst="rect">
              <a:avLst/>
            </a:prstGeom>
            <a:ln>
              <a:noFill/>
            </a:ln>
            <a:effectLst>
              <a:softEdge rad="112500"/>
            </a:effectLst>
          </p:spPr>
        </p:pic>
      </p:grpSp>
    </p:spTree>
    <p:extLst>
      <p:ext uri="{BB962C8B-B14F-4D97-AF65-F5344CB8AC3E}">
        <p14:creationId xmlns:p14="http://schemas.microsoft.com/office/powerpoint/2010/main" val="1216779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7ADCCBE-114C-F4A7-7BB7-C487529781B2}"/>
              </a:ext>
            </a:extLst>
          </p:cNvPr>
          <p:cNvSpPr/>
          <p:nvPr/>
        </p:nvSpPr>
        <p:spPr>
          <a:xfrm>
            <a:off x="9854831" y="2056404"/>
            <a:ext cx="2151832" cy="3197984"/>
          </a:xfrm>
          <a:prstGeom prst="rect">
            <a:avLst/>
          </a:prstGeom>
          <a:solidFill>
            <a:srgbClr val="005595"/>
          </a:solidFill>
          <a:ln w="57150">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a:p>
        </p:txBody>
      </p:sp>
      <p:sp>
        <p:nvSpPr>
          <p:cNvPr id="17" name="Rectangle 16">
            <a:extLst>
              <a:ext uri="{FF2B5EF4-FFF2-40B4-BE49-F238E27FC236}">
                <a16:creationId xmlns:a16="http://schemas.microsoft.com/office/drawing/2014/main" id="{D5A9F50F-BF0C-8628-D8E7-DEBA4F3F3670}"/>
              </a:ext>
            </a:extLst>
          </p:cNvPr>
          <p:cNvSpPr/>
          <p:nvPr/>
        </p:nvSpPr>
        <p:spPr>
          <a:xfrm>
            <a:off x="9969700" y="2437045"/>
            <a:ext cx="1908463" cy="2649815"/>
          </a:xfrm>
          <a:prstGeom prst="rect">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a:p>
        </p:txBody>
      </p:sp>
      <p:sp>
        <p:nvSpPr>
          <p:cNvPr id="3" name="Rectangle 2">
            <a:extLst>
              <a:ext uri="{FF2B5EF4-FFF2-40B4-BE49-F238E27FC236}">
                <a16:creationId xmlns:a16="http://schemas.microsoft.com/office/drawing/2014/main" id="{3A85E39B-A953-BDF7-E3E9-774326D27054}"/>
              </a:ext>
            </a:extLst>
          </p:cNvPr>
          <p:cNvSpPr/>
          <p:nvPr/>
        </p:nvSpPr>
        <p:spPr>
          <a:xfrm>
            <a:off x="185337" y="2047285"/>
            <a:ext cx="9519615" cy="4316195"/>
          </a:xfrm>
          <a:prstGeom prst="rect">
            <a:avLst/>
          </a:prstGeom>
          <a:solidFill>
            <a:srgbClr val="2A91FA"/>
          </a:solidFill>
          <a:ln w="57150">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a:p>
        </p:txBody>
      </p:sp>
      <p:sp>
        <p:nvSpPr>
          <p:cNvPr id="7" name="Rectangle 6">
            <a:extLst>
              <a:ext uri="{FF2B5EF4-FFF2-40B4-BE49-F238E27FC236}">
                <a16:creationId xmlns:a16="http://schemas.microsoft.com/office/drawing/2014/main" id="{77E5637D-31BD-BFCB-1EAE-4C8F45DF8325}"/>
              </a:ext>
            </a:extLst>
          </p:cNvPr>
          <p:cNvSpPr/>
          <p:nvPr/>
        </p:nvSpPr>
        <p:spPr>
          <a:xfrm>
            <a:off x="7384280" y="2437047"/>
            <a:ext cx="2121408" cy="3807664"/>
          </a:xfrm>
          <a:prstGeom prst="rect">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a:p>
        </p:txBody>
      </p:sp>
      <p:sp>
        <p:nvSpPr>
          <p:cNvPr id="19" name="Rectangle 18">
            <a:extLst>
              <a:ext uri="{FF2B5EF4-FFF2-40B4-BE49-F238E27FC236}">
                <a16:creationId xmlns:a16="http://schemas.microsoft.com/office/drawing/2014/main" id="{F44C2A2B-B41A-3888-4851-F446D53C0AD4}"/>
              </a:ext>
            </a:extLst>
          </p:cNvPr>
          <p:cNvSpPr/>
          <p:nvPr/>
        </p:nvSpPr>
        <p:spPr>
          <a:xfrm>
            <a:off x="5040630" y="2437046"/>
            <a:ext cx="2121408" cy="3807666"/>
          </a:xfrm>
          <a:prstGeom prst="rect">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a:p>
        </p:txBody>
      </p:sp>
      <p:sp>
        <p:nvSpPr>
          <p:cNvPr id="22" name="Rectangle 21">
            <a:extLst>
              <a:ext uri="{FF2B5EF4-FFF2-40B4-BE49-F238E27FC236}">
                <a16:creationId xmlns:a16="http://schemas.microsoft.com/office/drawing/2014/main" id="{B6DD7BAA-08D0-D96D-F8A0-4190418B7690}"/>
              </a:ext>
            </a:extLst>
          </p:cNvPr>
          <p:cNvSpPr/>
          <p:nvPr/>
        </p:nvSpPr>
        <p:spPr>
          <a:xfrm>
            <a:off x="2698431" y="2437045"/>
            <a:ext cx="2119957" cy="3807666"/>
          </a:xfrm>
          <a:prstGeom prst="rect">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a:p>
        </p:txBody>
      </p:sp>
      <p:sp>
        <p:nvSpPr>
          <p:cNvPr id="25" name="Rectangle 24">
            <a:extLst>
              <a:ext uri="{FF2B5EF4-FFF2-40B4-BE49-F238E27FC236}">
                <a16:creationId xmlns:a16="http://schemas.microsoft.com/office/drawing/2014/main" id="{E27C5C83-1357-894D-234E-83B456BD892F}"/>
              </a:ext>
            </a:extLst>
          </p:cNvPr>
          <p:cNvSpPr/>
          <p:nvPr/>
        </p:nvSpPr>
        <p:spPr>
          <a:xfrm>
            <a:off x="354781" y="2437046"/>
            <a:ext cx="2121408" cy="3809362"/>
          </a:xfrm>
          <a:prstGeom prst="rect">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a:p>
        </p:txBody>
      </p:sp>
      <p:sp>
        <p:nvSpPr>
          <p:cNvPr id="2" name="Title 1">
            <a:extLst>
              <a:ext uri="{FF2B5EF4-FFF2-40B4-BE49-F238E27FC236}">
                <a16:creationId xmlns:a16="http://schemas.microsoft.com/office/drawing/2014/main" id="{BB73E89E-9C33-C433-018F-0FF54AFC32CB}"/>
              </a:ext>
            </a:extLst>
          </p:cNvPr>
          <p:cNvSpPr>
            <a:spLocks noGrp="1"/>
          </p:cNvSpPr>
          <p:nvPr>
            <p:ph type="title"/>
          </p:nvPr>
        </p:nvSpPr>
        <p:spPr/>
        <p:txBody>
          <a:bodyPr>
            <a:normAutofit/>
          </a:bodyPr>
          <a:lstStyle/>
          <a:p>
            <a:r>
              <a:rPr lang="en-US" sz="2800"/>
              <a:t>Circumnavigation and Relative Motion</a:t>
            </a:r>
          </a:p>
        </p:txBody>
      </p:sp>
      <p:pic>
        <p:nvPicPr>
          <p:cNvPr id="9" name="Picture 8">
            <a:extLst>
              <a:ext uri="{FF2B5EF4-FFF2-40B4-BE49-F238E27FC236}">
                <a16:creationId xmlns:a16="http://schemas.microsoft.com/office/drawing/2014/main" id="{004A03CB-DFE1-4C3C-C15F-10CAC9E447D9}"/>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5000"/>
                    </a14:imgEffect>
                  </a14:imgLayer>
                </a14:imgProps>
              </a:ext>
            </a:extLst>
          </a:blip>
          <a:stretch>
            <a:fillRect/>
          </a:stretch>
        </p:blipFill>
        <p:spPr>
          <a:xfrm>
            <a:off x="503722" y="2556697"/>
            <a:ext cx="1831136" cy="1844411"/>
          </a:xfrm>
          <a:prstGeom prst="rect">
            <a:avLst/>
          </a:prstGeom>
        </p:spPr>
      </p:pic>
      <p:pic>
        <p:nvPicPr>
          <p:cNvPr id="10" name="Picture 9">
            <a:extLst>
              <a:ext uri="{FF2B5EF4-FFF2-40B4-BE49-F238E27FC236}">
                <a16:creationId xmlns:a16="http://schemas.microsoft.com/office/drawing/2014/main" id="{ED7EB74D-3623-2A00-6409-EA70557FA37E}"/>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31000"/>
                    </a14:imgEffect>
                  </a14:imgLayer>
                </a14:imgProps>
              </a:ext>
            </a:extLst>
          </a:blip>
          <a:stretch>
            <a:fillRect/>
          </a:stretch>
        </p:blipFill>
        <p:spPr>
          <a:xfrm>
            <a:off x="2854378" y="2551012"/>
            <a:ext cx="1811833" cy="1841924"/>
          </a:xfrm>
          <a:prstGeom prst="rect">
            <a:avLst/>
          </a:prstGeom>
        </p:spPr>
      </p:pic>
      <p:pic>
        <p:nvPicPr>
          <p:cNvPr id="12" name="Picture 11">
            <a:extLst>
              <a:ext uri="{FF2B5EF4-FFF2-40B4-BE49-F238E27FC236}">
                <a16:creationId xmlns:a16="http://schemas.microsoft.com/office/drawing/2014/main" id="{5750DBB2-1C3C-75FC-4FE5-C0FCF9777AA8}"/>
              </a:ext>
            </a:extLst>
          </p:cNvPr>
          <p:cNvPicPr>
            <a:picLocks noChangeAspect="1"/>
          </p:cNvPicPr>
          <p:nvPr/>
        </p:nvPicPr>
        <p:blipFill rotWithShape="1">
          <a:blip r:embed="rId7">
            <a:extLst>
              <a:ext uri="{BEBA8EAE-BF5A-486C-A8C5-ECC9F3942E4B}">
                <a14:imgProps xmlns:a14="http://schemas.microsoft.com/office/drawing/2010/main">
                  <a14:imgLayer r:embed="rId8">
                    <a14:imgEffect>
                      <a14:brightnessContrast bright="64000"/>
                    </a14:imgEffect>
                  </a14:imgLayer>
                </a14:imgProps>
              </a:ext>
            </a:extLst>
          </a:blip>
          <a:srcRect l="28421" t="24795" r="25233" b="8539"/>
          <a:stretch/>
        </p:blipFill>
        <p:spPr>
          <a:xfrm>
            <a:off x="5162752" y="2551012"/>
            <a:ext cx="1896417" cy="1837500"/>
          </a:xfrm>
          <a:prstGeom prst="rect">
            <a:avLst/>
          </a:prstGeom>
        </p:spPr>
      </p:pic>
      <p:pic>
        <p:nvPicPr>
          <p:cNvPr id="14" name="Picture 13">
            <a:extLst>
              <a:ext uri="{FF2B5EF4-FFF2-40B4-BE49-F238E27FC236}">
                <a16:creationId xmlns:a16="http://schemas.microsoft.com/office/drawing/2014/main" id="{07DE25CB-36FF-3B0F-CAEE-1C5BBFF64DAF}"/>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27000"/>
                    </a14:imgEffect>
                  </a14:imgLayer>
                </a14:imgProps>
              </a:ext>
            </a:extLst>
          </a:blip>
          <a:stretch>
            <a:fillRect/>
          </a:stretch>
        </p:blipFill>
        <p:spPr>
          <a:xfrm>
            <a:off x="7494053" y="2539232"/>
            <a:ext cx="1896417" cy="1837500"/>
          </a:xfrm>
          <a:prstGeom prst="rect">
            <a:avLst/>
          </a:prstGeom>
        </p:spPr>
      </p:pic>
      <p:sp>
        <p:nvSpPr>
          <p:cNvPr id="18" name="TextBox 17">
            <a:extLst>
              <a:ext uri="{FF2B5EF4-FFF2-40B4-BE49-F238E27FC236}">
                <a16:creationId xmlns:a16="http://schemas.microsoft.com/office/drawing/2014/main" id="{BE3B0D3A-B63B-0E0C-B0E6-77A37958BECC}"/>
              </a:ext>
            </a:extLst>
          </p:cNvPr>
          <p:cNvSpPr txBox="1"/>
          <p:nvPr/>
        </p:nvSpPr>
        <p:spPr>
          <a:xfrm>
            <a:off x="1854710" y="3982547"/>
            <a:ext cx="1891937" cy="512084"/>
          </a:xfrm>
          <a:prstGeom prst="rect">
            <a:avLst/>
          </a:prstGeom>
        </p:spPr>
        <p:txBody>
          <a:bodyPr wrap="square" lIns="18288" tIns="18288" rIns="18288" bIns="18288" rtlCol="0">
            <a:noAutofit/>
          </a:bodyPr>
          <a:lstStyle/>
          <a:p>
            <a:pPr fontAlgn="auto">
              <a:spcBef>
                <a:spcPts val="0"/>
              </a:spcBef>
              <a:spcAft>
                <a:spcPts val="0"/>
              </a:spcAft>
            </a:pPr>
            <a:endParaRPr lang="en-US" sz="1600">
              <a:latin typeface="+mn-lt"/>
            </a:endParaRPr>
          </a:p>
        </p:txBody>
      </p:sp>
      <p:sp>
        <p:nvSpPr>
          <p:cNvPr id="20" name="TextBox 19">
            <a:extLst>
              <a:ext uri="{FF2B5EF4-FFF2-40B4-BE49-F238E27FC236}">
                <a16:creationId xmlns:a16="http://schemas.microsoft.com/office/drawing/2014/main" id="{117B5948-49C0-C6A1-33C7-8030A8DFAB28}"/>
              </a:ext>
            </a:extLst>
          </p:cNvPr>
          <p:cNvSpPr txBox="1"/>
          <p:nvPr/>
        </p:nvSpPr>
        <p:spPr>
          <a:xfrm>
            <a:off x="354780" y="4444556"/>
            <a:ext cx="2103600" cy="1618392"/>
          </a:xfrm>
          <a:prstGeom prst="rect">
            <a:avLst/>
          </a:prstGeom>
          <a:noFill/>
        </p:spPr>
        <p:txBody>
          <a:bodyPr wrap="square">
            <a:spAutoFit/>
          </a:bodyPr>
          <a:lstStyle/>
          <a:p>
            <a:pPr algn="ctr">
              <a:lnSpc>
                <a:spcPts val="1700"/>
              </a:lnSpc>
            </a:pPr>
            <a:r>
              <a:rPr lang="en-US" sz="1600">
                <a:latin typeface="Arial" panose="020B0604020202020204" pitchFamily="34" charset="0"/>
                <a:cs typeface="Arial" panose="020B0604020202020204" pitchFamily="34" charset="0"/>
              </a:rPr>
              <a:t>Interceptor (yellow) starts at higher altitude than target (blue), in line with Earth; at higher altitude, interceptor moves slower</a:t>
            </a:r>
          </a:p>
        </p:txBody>
      </p:sp>
      <p:sp>
        <p:nvSpPr>
          <p:cNvPr id="21" name="TextBox 20">
            <a:extLst>
              <a:ext uri="{FF2B5EF4-FFF2-40B4-BE49-F238E27FC236}">
                <a16:creationId xmlns:a16="http://schemas.microsoft.com/office/drawing/2014/main" id="{158CDCBF-8945-1382-D1D3-83218283C9D6}"/>
              </a:ext>
            </a:extLst>
          </p:cNvPr>
          <p:cNvSpPr txBox="1"/>
          <p:nvPr/>
        </p:nvSpPr>
        <p:spPr>
          <a:xfrm>
            <a:off x="2693364" y="4444556"/>
            <a:ext cx="2125024" cy="1836400"/>
          </a:xfrm>
          <a:prstGeom prst="rect">
            <a:avLst/>
          </a:prstGeom>
          <a:noFill/>
        </p:spPr>
        <p:txBody>
          <a:bodyPr wrap="square">
            <a:spAutoFit/>
          </a:bodyPr>
          <a:lstStyle/>
          <a:p>
            <a:pPr algn="ctr">
              <a:lnSpc>
                <a:spcPts val="1700"/>
              </a:lnSpc>
            </a:pPr>
            <a:r>
              <a:rPr lang="en-US" sz="1600">
                <a:latin typeface="Arial" panose="020B0604020202020204" pitchFamily="34" charset="0"/>
                <a:cs typeface="Arial" panose="020B0604020202020204" pitchFamily="34" charset="0"/>
              </a:rPr>
              <a:t>As interceptor comes down, it is at exact altitude as target; it has gone from directly above to directly behind in one-quarter of an orbit</a:t>
            </a:r>
          </a:p>
        </p:txBody>
      </p:sp>
      <p:sp>
        <p:nvSpPr>
          <p:cNvPr id="23" name="TextBox 22">
            <a:extLst>
              <a:ext uri="{FF2B5EF4-FFF2-40B4-BE49-F238E27FC236}">
                <a16:creationId xmlns:a16="http://schemas.microsoft.com/office/drawing/2014/main" id="{6847D8A9-2E57-960F-4802-EBF89597C848}"/>
              </a:ext>
            </a:extLst>
          </p:cNvPr>
          <p:cNvSpPr txBox="1"/>
          <p:nvPr/>
        </p:nvSpPr>
        <p:spPr>
          <a:xfrm>
            <a:off x="5031948" y="4444556"/>
            <a:ext cx="2150341" cy="1618392"/>
          </a:xfrm>
          <a:prstGeom prst="rect">
            <a:avLst/>
          </a:prstGeom>
          <a:noFill/>
        </p:spPr>
        <p:txBody>
          <a:bodyPr wrap="square">
            <a:spAutoFit/>
          </a:bodyPr>
          <a:lstStyle/>
          <a:p>
            <a:pPr algn="ctr">
              <a:lnSpc>
                <a:spcPts val="1700"/>
              </a:lnSpc>
            </a:pPr>
            <a:r>
              <a:rPr lang="en-US" sz="1600">
                <a:latin typeface="Arial" panose="020B0604020202020204" pitchFamily="34" charset="0"/>
                <a:cs typeface="Arial" panose="020B0604020202020204" pitchFamily="34" charset="0"/>
              </a:rPr>
              <a:t>As interceptor comes down to perigee, it speeds up; halfway through its orbit it has gone from above, to behind, to below </a:t>
            </a: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the target</a:t>
            </a:r>
          </a:p>
        </p:txBody>
      </p:sp>
      <p:sp>
        <p:nvSpPr>
          <p:cNvPr id="24" name="TextBox 23">
            <a:extLst>
              <a:ext uri="{FF2B5EF4-FFF2-40B4-BE49-F238E27FC236}">
                <a16:creationId xmlns:a16="http://schemas.microsoft.com/office/drawing/2014/main" id="{1EE93FE6-931F-0C40-C074-975E8D16ED4F}"/>
              </a:ext>
            </a:extLst>
          </p:cNvPr>
          <p:cNvSpPr txBox="1"/>
          <p:nvPr/>
        </p:nvSpPr>
        <p:spPr>
          <a:xfrm>
            <a:off x="7384279" y="4444556"/>
            <a:ext cx="2121408" cy="1182375"/>
          </a:xfrm>
          <a:prstGeom prst="rect">
            <a:avLst/>
          </a:prstGeom>
          <a:noFill/>
        </p:spPr>
        <p:txBody>
          <a:bodyPr wrap="square">
            <a:spAutoFit/>
          </a:bodyPr>
          <a:lstStyle/>
          <a:p>
            <a:pPr algn="ctr">
              <a:lnSpc>
                <a:spcPts val="1700"/>
              </a:lnSpc>
            </a:pPr>
            <a:r>
              <a:rPr lang="en-US" sz="1600">
                <a:latin typeface="Arial" panose="020B0604020202020204" pitchFamily="34" charset="0"/>
                <a:cs typeface="Arial" panose="020B0604020202020204" pitchFamily="34" charset="0"/>
              </a:rPr>
              <a:t>The crossover point occurs when the interceptor and target are at the same altitude again</a:t>
            </a:r>
          </a:p>
        </p:txBody>
      </p:sp>
      <p:sp>
        <p:nvSpPr>
          <p:cNvPr id="6" name="TextBox 5">
            <a:extLst>
              <a:ext uri="{FF2B5EF4-FFF2-40B4-BE49-F238E27FC236}">
                <a16:creationId xmlns:a16="http://schemas.microsoft.com/office/drawing/2014/main" id="{E227E083-3778-B78A-5164-7BDBB5089E65}"/>
              </a:ext>
            </a:extLst>
          </p:cNvPr>
          <p:cNvSpPr txBox="1"/>
          <p:nvPr/>
        </p:nvSpPr>
        <p:spPr>
          <a:xfrm>
            <a:off x="280184" y="818598"/>
            <a:ext cx="11654818" cy="1200329"/>
          </a:xfrm>
          <a:prstGeom prst="rect">
            <a:avLst/>
          </a:prstGeom>
          <a:noFill/>
        </p:spPr>
        <p:txBody>
          <a:bodyPr wrap="square" rtlCol="0">
            <a:spAutoFit/>
          </a:bodyPr>
          <a:lstStyle/>
          <a:p>
            <a:pPr algn="ctr"/>
            <a:r>
              <a:rPr lang="en-US" sz="2400" b="1"/>
              <a:t>Circumnavigation Relative Motion Pattern Displayed in ECI vs. ECEF</a:t>
            </a:r>
          </a:p>
          <a:p>
            <a:pPr algn="ctr"/>
            <a:r>
              <a:rPr lang="en-US" sz="2400" i="1"/>
              <a:t>Yellow: Interceptor (inclination, 0; eccentricity, 0.1; mean motion, 1.00)</a:t>
            </a:r>
          </a:p>
          <a:p>
            <a:pPr algn="ctr"/>
            <a:r>
              <a:rPr lang="en-US" sz="2400" i="1"/>
              <a:t>Blue: Target (inclination, 0; eccentricity, 0.0; mean motion, 1.00)</a:t>
            </a:r>
          </a:p>
        </p:txBody>
      </p:sp>
      <p:sp>
        <p:nvSpPr>
          <p:cNvPr id="8" name="TextBox 7">
            <a:extLst>
              <a:ext uri="{FF2B5EF4-FFF2-40B4-BE49-F238E27FC236}">
                <a16:creationId xmlns:a16="http://schemas.microsoft.com/office/drawing/2014/main" id="{05C5A843-EEFD-BB32-6D51-E4B0C31CE553}"/>
              </a:ext>
            </a:extLst>
          </p:cNvPr>
          <p:cNvSpPr txBox="1"/>
          <p:nvPr/>
        </p:nvSpPr>
        <p:spPr>
          <a:xfrm>
            <a:off x="10001949" y="4363084"/>
            <a:ext cx="1876213" cy="643529"/>
          </a:xfrm>
          <a:prstGeom prst="rect">
            <a:avLst/>
          </a:prstGeom>
        </p:spPr>
        <p:txBody>
          <a:bodyPr wrap="none" lIns="18288" tIns="18288" rIns="18288" bIns="18288" rtlCol="0">
            <a:noAutofit/>
          </a:bodyPr>
          <a:lstStyle/>
          <a:p>
            <a:pPr algn="ctr" fontAlgn="auto">
              <a:spcBef>
                <a:spcPts val="0"/>
              </a:spcBef>
              <a:spcAft>
                <a:spcPts val="0"/>
              </a:spcAft>
            </a:pPr>
            <a:r>
              <a:rPr lang="en-US" sz="1600">
                <a:latin typeface="+mn-lt"/>
              </a:rPr>
              <a:t>ECEF</a:t>
            </a:r>
            <a:br>
              <a:rPr lang="en-US" sz="1600">
                <a:latin typeface="+mn-lt"/>
              </a:rPr>
            </a:br>
            <a:r>
              <a:rPr lang="en-US" sz="1600">
                <a:latin typeface="+mn-lt"/>
              </a:rPr>
              <a:t>circumnavigation</a:t>
            </a:r>
          </a:p>
        </p:txBody>
      </p:sp>
      <p:pic>
        <p:nvPicPr>
          <p:cNvPr id="11" name="Picture 10">
            <a:extLst>
              <a:ext uri="{FF2B5EF4-FFF2-40B4-BE49-F238E27FC236}">
                <a16:creationId xmlns:a16="http://schemas.microsoft.com/office/drawing/2014/main" id="{1C2A9847-A3AE-A393-473C-C633B2515165}"/>
              </a:ext>
            </a:extLst>
          </p:cNvPr>
          <p:cNvPicPr>
            <a:picLocks noChangeAspect="1"/>
          </p:cNvPicPr>
          <p:nvPr/>
        </p:nvPicPr>
        <p:blipFill rotWithShape="1">
          <a:blip r:embed="rId11">
            <a:extLst>
              <a:ext uri="{BEBA8EAE-BF5A-486C-A8C5-ECC9F3942E4B}">
                <a14:imgProps xmlns:a14="http://schemas.microsoft.com/office/drawing/2010/main">
                  <a14:imgLayer r:embed="rId12">
                    <a14:imgEffect>
                      <a14:brightnessContrast bright="31000"/>
                    </a14:imgEffect>
                  </a14:imgLayer>
                </a14:imgProps>
              </a:ext>
            </a:extLst>
          </a:blip>
          <a:srcRect l="7598" t="30395" r="10762"/>
          <a:stretch/>
        </p:blipFill>
        <p:spPr>
          <a:xfrm>
            <a:off x="10076563" y="2527596"/>
            <a:ext cx="1713836" cy="1755242"/>
          </a:xfrm>
          <a:prstGeom prst="rect">
            <a:avLst/>
          </a:prstGeom>
        </p:spPr>
      </p:pic>
      <p:sp>
        <p:nvSpPr>
          <p:cNvPr id="15" name="TextBox 14">
            <a:extLst>
              <a:ext uri="{FF2B5EF4-FFF2-40B4-BE49-F238E27FC236}">
                <a16:creationId xmlns:a16="http://schemas.microsoft.com/office/drawing/2014/main" id="{0BA2F1CC-96AA-873D-4009-6EC8BDDA12AE}"/>
              </a:ext>
            </a:extLst>
          </p:cNvPr>
          <p:cNvSpPr txBox="1"/>
          <p:nvPr/>
        </p:nvSpPr>
        <p:spPr>
          <a:xfrm>
            <a:off x="9906943" y="2061739"/>
            <a:ext cx="1995039" cy="292579"/>
          </a:xfrm>
          <a:prstGeom prst="rect">
            <a:avLst/>
          </a:prstGeom>
        </p:spPr>
        <p:txBody>
          <a:bodyPr wrap="none" lIns="18288" tIns="18288" rIns="18288" bIns="18288" rtlCol="0">
            <a:noAutofit/>
          </a:bodyPr>
          <a:lstStyle/>
          <a:p>
            <a:pPr algn="ctr" fontAlgn="auto">
              <a:spcBef>
                <a:spcPts val="0"/>
              </a:spcBef>
              <a:spcAft>
                <a:spcPts val="0"/>
              </a:spcAft>
            </a:pPr>
            <a:r>
              <a:rPr lang="en-US" sz="2400" b="1">
                <a:solidFill>
                  <a:schemeClr val="bg1"/>
                </a:solidFill>
                <a:latin typeface="+mn-lt"/>
              </a:rPr>
              <a:t>ECEF</a:t>
            </a:r>
          </a:p>
        </p:txBody>
      </p:sp>
      <p:sp>
        <p:nvSpPr>
          <p:cNvPr id="16" name="TextBox 15">
            <a:extLst>
              <a:ext uri="{FF2B5EF4-FFF2-40B4-BE49-F238E27FC236}">
                <a16:creationId xmlns:a16="http://schemas.microsoft.com/office/drawing/2014/main" id="{CE2EBEEB-218B-0600-564C-12D089C1F350}"/>
              </a:ext>
            </a:extLst>
          </p:cNvPr>
          <p:cNvSpPr txBox="1"/>
          <p:nvPr/>
        </p:nvSpPr>
        <p:spPr>
          <a:xfrm>
            <a:off x="261259" y="2047285"/>
            <a:ext cx="9268396" cy="286519"/>
          </a:xfrm>
          <a:prstGeom prst="rect">
            <a:avLst/>
          </a:prstGeom>
        </p:spPr>
        <p:txBody>
          <a:bodyPr wrap="none" lIns="18288" tIns="18288" rIns="18288" bIns="18288" rtlCol="0">
            <a:noAutofit/>
          </a:bodyPr>
          <a:lstStyle/>
          <a:p>
            <a:pPr algn="ctr" fontAlgn="auto">
              <a:spcBef>
                <a:spcPts val="0"/>
              </a:spcBef>
              <a:spcAft>
                <a:spcPts val="0"/>
              </a:spcAft>
            </a:pPr>
            <a:r>
              <a:rPr lang="en-US" sz="2400" b="1">
                <a:solidFill>
                  <a:schemeClr val="bg1"/>
                </a:solidFill>
                <a:latin typeface="Arial" panose="020B0604020202020204" pitchFamily="34" charset="0"/>
                <a:cs typeface="Arial" panose="020B0604020202020204" pitchFamily="34" charset="0"/>
              </a:rPr>
              <a:t>ECI</a:t>
            </a:r>
            <a:endParaRPr lang="en-US" sz="1800" b="1">
              <a:solidFill>
                <a:schemeClr val="bg1"/>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10609ADE-81CE-8B4E-6B39-833A0EE0CA7C}"/>
              </a:ext>
            </a:extLst>
          </p:cNvPr>
          <p:cNvSpPr txBox="1"/>
          <p:nvPr/>
        </p:nvSpPr>
        <p:spPr>
          <a:xfrm>
            <a:off x="1280160" y="-966651"/>
            <a:ext cx="0" cy="0"/>
          </a:xfrm>
          <a:prstGeom prst="rect">
            <a:avLst/>
          </a:prstGeom>
        </p:spPr>
        <p:txBody>
          <a:bodyPr wrap="none" lIns="18288" tIns="18288" rIns="18288" bIns="18288" rtlCol="0">
            <a:noAutofit/>
          </a:bodyPr>
          <a:lstStyle/>
          <a:p>
            <a:pPr algn="l" fontAlgn="auto">
              <a:spcBef>
                <a:spcPts val="0"/>
              </a:spcBef>
              <a:spcAft>
                <a:spcPts val="0"/>
              </a:spcAft>
            </a:pPr>
            <a:endParaRPr lang="en-US" sz="1600">
              <a:solidFill>
                <a:schemeClr val="tx1"/>
              </a:solidFill>
              <a:latin typeface="+mn-lt"/>
            </a:endParaRPr>
          </a:p>
        </p:txBody>
      </p:sp>
    </p:spTree>
    <p:extLst>
      <p:ext uri="{BB962C8B-B14F-4D97-AF65-F5344CB8AC3E}">
        <p14:creationId xmlns:p14="http://schemas.microsoft.com/office/powerpoint/2010/main" val="1083292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B96EF-3BF9-F2D0-5CB1-65E302357A9D}"/>
              </a:ext>
            </a:extLst>
          </p:cNvPr>
          <p:cNvSpPr>
            <a:spLocks noGrp="1"/>
          </p:cNvSpPr>
          <p:nvPr>
            <p:ph type="title"/>
          </p:nvPr>
        </p:nvSpPr>
        <p:spPr/>
        <p:txBody>
          <a:bodyPr>
            <a:normAutofit/>
          </a:bodyPr>
          <a:lstStyle/>
          <a:p>
            <a:r>
              <a:rPr lang="en-US" sz="2800" dirty="0"/>
              <a:t>Orbital Elements: Inclination</a:t>
            </a:r>
          </a:p>
        </p:txBody>
      </p:sp>
      <p:grpSp>
        <p:nvGrpSpPr>
          <p:cNvPr id="55" name="Group 54">
            <a:extLst>
              <a:ext uri="{FF2B5EF4-FFF2-40B4-BE49-F238E27FC236}">
                <a16:creationId xmlns:a16="http://schemas.microsoft.com/office/drawing/2014/main" id="{42C76A22-A6BF-3C76-C019-8C4CEAFBF0E9}"/>
              </a:ext>
            </a:extLst>
          </p:cNvPr>
          <p:cNvGrpSpPr/>
          <p:nvPr/>
        </p:nvGrpSpPr>
        <p:grpSpPr>
          <a:xfrm>
            <a:off x="259888" y="2713920"/>
            <a:ext cx="2475480" cy="2134190"/>
            <a:chOff x="1107449" y="3143781"/>
            <a:chExt cx="2475480" cy="2134190"/>
          </a:xfrm>
        </p:grpSpPr>
        <p:sp>
          <p:nvSpPr>
            <p:cNvPr id="10" name="Oval 9">
              <a:extLst>
                <a:ext uri="{FF2B5EF4-FFF2-40B4-BE49-F238E27FC236}">
                  <a16:creationId xmlns:a16="http://schemas.microsoft.com/office/drawing/2014/main" id="{283609CD-9596-3874-C1CF-BD5057881773}"/>
                </a:ext>
              </a:extLst>
            </p:cNvPr>
            <p:cNvSpPr/>
            <p:nvPr/>
          </p:nvSpPr>
          <p:spPr>
            <a:xfrm rot="2635421">
              <a:off x="1217665" y="3279300"/>
              <a:ext cx="1828800" cy="1828800"/>
            </a:xfrm>
            <a:prstGeom prst="ellipse">
              <a:avLst/>
            </a:prstGeom>
            <a:solidFill>
              <a:schemeClr val="accent2"/>
            </a:solidFill>
            <a:ln>
              <a:noFill/>
            </a:ln>
            <a:scene3d>
              <a:camera prst="orthographicFront"/>
              <a:lightRig rig="threePt" dir="t"/>
            </a:scene3d>
            <a:sp3d>
              <a:bevelT w="914400" h="914400"/>
            </a:sp3d>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p:cxnSp>
          <p:nvCxnSpPr>
            <p:cNvPr id="19" name="Straight Connector 18">
              <a:extLst>
                <a:ext uri="{FF2B5EF4-FFF2-40B4-BE49-F238E27FC236}">
                  <a16:creationId xmlns:a16="http://schemas.microsoft.com/office/drawing/2014/main" id="{40FF472D-5468-BB94-541C-7C7D7BC3B547}"/>
                </a:ext>
              </a:extLst>
            </p:cNvPr>
            <p:cNvCxnSpPr>
              <a:stCxn id="10" idx="3"/>
              <a:endCxn id="10" idx="7"/>
            </p:cNvCxnSpPr>
            <p:nvPr/>
          </p:nvCxnSpPr>
          <p:spPr>
            <a:xfrm flipV="1">
              <a:off x="1217827" y="4176524"/>
              <a:ext cx="1828476" cy="34352"/>
            </a:xfrm>
            <a:prstGeom prst="line">
              <a:avLst/>
            </a:prstGeom>
            <a:ln w="38100"/>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BACD928C-4708-BB49-C20E-1C882CBE6699}"/>
                </a:ext>
              </a:extLst>
            </p:cNvPr>
            <p:cNvCxnSpPr>
              <a:cxnSpLocks/>
            </p:cNvCxnSpPr>
            <p:nvPr/>
          </p:nvCxnSpPr>
          <p:spPr>
            <a:xfrm flipH="1">
              <a:off x="1107449" y="3143781"/>
              <a:ext cx="2049232" cy="213419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50" name="Group 49">
              <a:extLst>
                <a:ext uri="{FF2B5EF4-FFF2-40B4-BE49-F238E27FC236}">
                  <a16:creationId xmlns:a16="http://schemas.microsoft.com/office/drawing/2014/main" id="{848955F9-FF44-C511-003E-F72B2BE0E3EA}"/>
                </a:ext>
              </a:extLst>
            </p:cNvPr>
            <p:cNvGrpSpPr/>
            <p:nvPr/>
          </p:nvGrpSpPr>
          <p:grpSpPr>
            <a:xfrm rot="2617933">
              <a:off x="1282700" y="4581807"/>
              <a:ext cx="548640" cy="457200"/>
              <a:chOff x="3505200" y="3429000"/>
              <a:chExt cx="1336768" cy="1153275"/>
            </a:xfrm>
          </p:grpSpPr>
          <p:sp>
            <p:nvSpPr>
              <p:cNvPr id="48" name="Rectangle: Rounded Corners 47">
                <a:extLst>
                  <a:ext uri="{FF2B5EF4-FFF2-40B4-BE49-F238E27FC236}">
                    <a16:creationId xmlns:a16="http://schemas.microsoft.com/office/drawing/2014/main" id="{DBCED436-24BE-9E78-100F-1E4E487A3A54}"/>
                  </a:ext>
                </a:extLst>
              </p:cNvPr>
              <p:cNvSpPr/>
              <p:nvPr/>
            </p:nvSpPr>
            <p:spPr>
              <a:xfrm>
                <a:off x="4038087" y="3429000"/>
                <a:ext cx="244897" cy="181132"/>
              </a:xfrm>
              <a:prstGeom prst="roundRect">
                <a:avLst/>
              </a:prstGeom>
              <a:solidFill>
                <a:schemeClr val="tx2">
                  <a:lumMod val="65000"/>
                </a:schemeClr>
              </a:solidFill>
              <a:ln>
                <a:solidFill>
                  <a:schemeClr val="tx2">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p:cxnSp>
            <p:nvCxnSpPr>
              <p:cNvPr id="41" name="Straight Connector 40">
                <a:extLst>
                  <a:ext uri="{FF2B5EF4-FFF2-40B4-BE49-F238E27FC236}">
                    <a16:creationId xmlns:a16="http://schemas.microsoft.com/office/drawing/2014/main" id="{0C5AE588-63DC-F390-0E7D-0DAAC911E8AD}"/>
                  </a:ext>
                </a:extLst>
              </p:cNvPr>
              <p:cNvCxnSpPr>
                <a:cxnSpLocks/>
                <a:endCxn id="45" idx="6"/>
              </p:cNvCxnSpPr>
              <p:nvPr/>
            </p:nvCxnSpPr>
            <p:spPr>
              <a:xfrm flipH="1">
                <a:off x="4192445" y="4396144"/>
                <a:ext cx="61238" cy="163272"/>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6E9BE2D-9D96-1202-541C-DF06CD920593}"/>
                  </a:ext>
                </a:extLst>
              </p:cNvPr>
              <p:cNvCxnSpPr>
                <a:cxnSpLocks/>
              </p:cNvCxnSpPr>
              <p:nvPr/>
            </p:nvCxnSpPr>
            <p:spPr>
              <a:xfrm>
                <a:off x="4163783" y="4395687"/>
                <a:ext cx="2338" cy="141214"/>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E57E7C1-4228-55FC-A130-834EA67F532C}"/>
                  </a:ext>
                </a:extLst>
              </p:cNvPr>
              <p:cNvCxnSpPr>
                <a:cxnSpLocks/>
              </p:cNvCxnSpPr>
              <p:nvPr/>
            </p:nvCxnSpPr>
            <p:spPr>
              <a:xfrm>
                <a:off x="4057137" y="4395687"/>
                <a:ext cx="100296" cy="170611"/>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8096EABF-1487-4055-46B2-D13D373676FD}"/>
                  </a:ext>
                </a:extLst>
              </p:cNvPr>
              <p:cNvSpPr/>
              <p:nvPr/>
            </p:nvSpPr>
            <p:spPr>
              <a:xfrm>
                <a:off x="3505200" y="3900677"/>
                <a:ext cx="1336768" cy="192999"/>
              </a:xfrm>
              <a:prstGeom prst="rect">
                <a:avLst/>
              </a:prstGeom>
              <a:solidFill>
                <a:schemeClr val="accent2"/>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p:sp>
            <p:nvSpPr>
              <p:cNvPr id="30" name="Rectangle 29">
                <a:extLst>
                  <a:ext uri="{FF2B5EF4-FFF2-40B4-BE49-F238E27FC236}">
                    <a16:creationId xmlns:a16="http://schemas.microsoft.com/office/drawing/2014/main" id="{215CB30C-31FF-B5FD-E6BF-669506FAAB61}"/>
                  </a:ext>
                </a:extLst>
              </p:cNvPr>
              <p:cNvSpPr/>
              <p:nvPr/>
            </p:nvSpPr>
            <p:spPr>
              <a:xfrm>
                <a:off x="3505200" y="3702050"/>
                <a:ext cx="1336768" cy="192999"/>
              </a:xfrm>
              <a:prstGeom prst="rect">
                <a:avLst/>
              </a:prstGeom>
              <a:solidFill>
                <a:schemeClr val="accent2"/>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p:sp>
            <p:nvSpPr>
              <p:cNvPr id="28" name="Rectangle 27">
                <a:extLst>
                  <a:ext uri="{FF2B5EF4-FFF2-40B4-BE49-F238E27FC236}">
                    <a16:creationId xmlns:a16="http://schemas.microsoft.com/office/drawing/2014/main" id="{9917BACC-FC8F-2F2E-0E43-DA778814B758}"/>
                  </a:ext>
                </a:extLst>
              </p:cNvPr>
              <p:cNvSpPr/>
              <p:nvPr/>
            </p:nvSpPr>
            <p:spPr>
              <a:xfrm>
                <a:off x="4083774" y="4210876"/>
                <a:ext cx="167460" cy="146304"/>
              </a:xfrm>
              <a:prstGeom prst="rect">
                <a:avLst/>
              </a:prstGeom>
              <a:solidFill>
                <a:schemeClr val="bg2">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p:sp>
            <p:nvSpPr>
              <p:cNvPr id="26" name="Rectangle 25">
                <a:extLst>
                  <a:ext uri="{FF2B5EF4-FFF2-40B4-BE49-F238E27FC236}">
                    <a16:creationId xmlns:a16="http://schemas.microsoft.com/office/drawing/2014/main" id="{E5710012-A745-5D2F-FF26-2514377376A5}"/>
                  </a:ext>
                </a:extLst>
              </p:cNvPr>
              <p:cNvSpPr/>
              <p:nvPr/>
            </p:nvSpPr>
            <p:spPr>
              <a:xfrm>
                <a:off x="4014651" y="3579223"/>
                <a:ext cx="287383" cy="631653"/>
              </a:xfrm>
              <a:prstGeom prst="rect">
                <a:avLst/>
              </a:prstGeom>
              <a:solidFill>
                <a:schemeClr val="bg2">
                  <a:lumMod val="75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p:sp>
            <p:nvSpPr>
              <p:cNvPr id="27" name="Oval 26">
                <a:extLst>
                  <a:ext uri="{FF2B5EF4-FFF2-40B4-BE49-F238E27FC236}">
                    <a16:creationId xmlns:a16="http://schemas.microsoft.com/office/drawing/2014/main" id="{E622146C-E8DD-B530-4D0B-D36C1108C0F5}"/>
                  </a:ext>
                </a:extLst>
              </p:cNvPr>
              <p:cNvSpPr/>
              <p:nvPr/>
            </p:nvSpPr>
            <p:spPr>
              <a:xfrm>
                <a:off x="4134574" y="3895049"/>
                <a:ext cx="45719" cy="45719"/>
              </a:xfrm>
              <a:prstGeom prst="ellipse">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p:sp>
            <p:nvSpPr>
              <p:cNvPr id="29" name="Flowchart: Delay 28">
                <a:extLst>
                  <a:ext uri="{FF2B5EF4-FFF2-40B4-BE49-F238E27FC236}">
                    <a16:creationId xmlns:a16="http://schemas.microsoft.com/office/drawing/2014/main" id="{3E890B20-BC52-9FDB-964A-30B1C59D57CF}"/>
                  </a:ext>
                </a:extLst>
              </p:cNvPr>
              <p:cNvSpPr/>
              <p:nvPr/>
            </p:nvSpPr>
            <p:spPr>
              <a:xfrm rot="16200000">
                <a:off x="4109284" y="4227787"/>
                <a:ext cx="119923" cy="269938"/>
              </a:xfrm>
              <a:prstGeom prst="flowChartDelay">
                <a:avLst/>
              </a:prstGeom>
              <a:solidFill>
                <a:schemeClr val="bg2">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solidFill>
                    <a:schemeClr val="bg2">
                      <a:lumMod val="65000"/>
                    </a:schemeClr>
                  </a:solidFill>
                </a:endParaRPr>
              </a:p>
            </p:txBody>
          </p:sp>
          <p:cxnSp>
            <p:nvCxnSpPr>
              <p:cNvPr id="33" name="Straight Connector 32">
                <a:extLst>
                  <a:ext uri="{FF2B5EF4-FFF2-40B4-BE49-F238E27FC236}">
                    <a16:creationId xmlns:a16="http://schemas.microsoft.com/office/drawing/2014/main" id="{74AE6E86-AD22-3546-16F6-87EA4800226F}"/>
                  </a:ext>
                </a:extLst>
              </p:cNvPr>
              <p:cNvCxnSpPr/>
              <p:nvPr/>
            </p:nvCxnSpPr>
            <p:spPr>
              <a:xfrm>
                <a:off x="3644900" y="3702050"/>
                <a:ext cx="0" cy="391626"/>
              </a:xfrm>
              <a:prstGeom prst="line">
                <a:avLst/>
              </a:prstGeom>
            </p:spPr>
            <p:style>
              <a:lnRef idx="1">
                <a:schemeClr val="dk1"/>
              </a:lnRef>
              <a:fillRef idx="0">
                <a:schemeClr val="dk1"/>
              </a:fillRef>
              <a:effectRef idx="0">
                <a:schemeClr val="dk1"/>
              </a:effectRef>
              <a:fontRef idx="minor">
                <a:schemeClr val="tx1"/>
              </a:fontRef>
            </p:style>
          </p:cxnSp>
          <p:cxnSp>
            <p:nvCxnSpPr>
              <p:cNvPr id="34" name="Straight Connector 33">
                <a:extLst>
                  <a:ext uri="{FF2B5EF4-FFF2-40B4-BE49-F238E27FC236}">
                    <a16:creationId xmlns:a16="http://schemas.microsoft.com/office/drawing/2014/main" id="{0AEFB65B-0B07-12E6-2EF0-490287AF20C4}"/>
                  </a:ext>
                </a:extLst>
              </p:cNvPr>
              <p:cNvCxnSpPr/>
              <p:nvPr/>
            </p:nvCxnSpPr>
            <p:spPr>
              <a:xfrm>
                <a:off x="3829050" y="3702050"/>
                <a:ext cx="0" cy="391626"/>
              </a:xfrm>
              <a:prstGeom prst="line">
                <a:avLst/>
              </a:prstGeom>
            </p:spPr>
            <p:style>
              <a:lnRef idx="1">
                <a:schemeClr val="dk1"/>
              </a:lnRef>
              <a:fillRef idx="0">
                <a:schemeClr val="dk1"/>
              </a:fillRef>
              <a:effectRef idx="0">
                <a:schemeClr val="dk1"/>
              </a:effectRef>
              <a:fontRef idx="minor">
                <a:schemeClr val="tx1"/>
              </a:fontRef>
            </p:style>
          </p:cxnSp>
          <p:cxnSp>
            <p:nvCxnSpPr>
              <p:cNvPr id="35" name="Straight Connector 34">
                <a:extLst>
                  <a:ext uri="{FF2B5EF4-FFF2-40B4-BE49-F238E27FC236}">
                    <a16:creationId xmlns:a16="http://schemas.microsoft.com/office/drawing/2014/main" id="{68C0028E-02EA-A59E-50C7-9E84F4C3135E}"/>
                  </a:ext>
                </a:extLst>
              </p:cNvPr>
              <p:cNvCxnSpPr/>
              <p:nvPr/>
            </p:nvCxnSpPr>
            <p:spPr>
              <a:xfrm>
                <a:off x="4480560" y="3699236"/>
                <a:ext cx="0" cy="391626"/>
              </a:xfrm>
              <a:prstGeom prst="line">
                <a:avLst/>
              </a:prstGeom>
            </p:spPr>
            <p:style>
              <a:lnRef idx="1">
                <a:schemeClr val="dk1"/>
              </a:lnRef>
              <a:fillRef idx="0">
                <a:schemeClr val="dk1"/>
              </a:fillRef>
              <a:effectRef idx="0">
                <a:schemeClr val="dk1"/>
              </a:effectRef>
              <a:fontRef idx="minor">
                <a:schemeClr val="tx1"/>
              </a:fontRef>
            </p:style>
          </p:cxnSp>
          <p:cxnSp>
            <p:nvCxnSpPr>
              <p:cNvPr id="36" name="Straight Connector 35">
                <a:extLst>
                  <a:ext uri="{FF2B5EF4-FFF2-40B4-BE49-F238E27FC236}">
                    <a16:creationId xmlns:a16="http://schemas.microsoft.com/office/drawing/2014/main" id="{98D5FB9D-53B7-732D-DA02-6F87E97C59FF}"/>
                  </a:ext>
                </a:extLst>
              </p:cNvPr>
              <p:cNvCxnSpPr/>
              <p:nvPr/>
            </p:nvCxnSpPr>
            <p:spPr>
              <a:xfrm>
                <a:off x="4692650" y="3699236"/>
                <a:ext cx="0" cy="391626"/>
              </a:xfrm>
              <a:prstGeom prst="line">
                <a:avLst/>
              </a:prstGeom>
            </p:spPr>
            <p:style>
              <a:lnRef idx="1">
                <a:schemeClr val="dk1"/>
              </a:lnRef>
              <a:fillRef idx="0">
                <a:schemeClr val="dk1"/>
              </a:fillRef>
              <a:effectRef idx="0">
                <a:schemeClr val="dk1"/>
              </a:effectRef>
              <a:fontRef idx="minor">
                <a:schemeClr val="tx1"/>
              </a:fontRef>
            </p:style>
          </p:cxnSp>
          <p:sp>
            <p:nvSpPr>
              <p:cNvPr id="45" name="Oval 44">
                <a:extLst>
                  <a:ext uri="{FF2B5EF4-FFF2-40B4-BE49-F238E27FC236}">
                    <a16:creationId xmlns:a16="http://schemas.microsoft.com/office/drawing/2014/main" id="{D002C155-E0E7-053F-1E0D-B9EB31096EF8}"/>
                  </a:ext>
                </a:extLst>
              </p:cNvPr>
              <p:cNvSpPr/>
              <p:nvPr/>
            </p:nvSpPr>
            <p:spPr>
              <a:xfrm>
                <a:off x="4146726" y="4536556"/>
                <a:ext cx="45719" cy="45719"/>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p:sp>
            <p:nvSpPr>
              <p:cNvPr id="49" name="Rectangle: Rounded Corners 48">
                <a:extLst>
                  <a:ext uri="{FF2B5EF4-FFF2-40B4-BE49-F238E27FC236}">
                    <a16:creationId xmlns:a16="http://schemas.microsoft.com/office/drawing/2014/main" id="{9B80C662-D7E0-96FF-CEE3-581A31C540BA}"/>
                  </a:ext>
                </a:extLst>
              </p:cNvPr>
              <p:cNvSpPr/>
              <p:nvPr/>
            </p:nvSpPr>
            <p:spPr>
              <a:xfrm>
                <a:off x="4020618" y="3471809"/>
                <a:ext cx="283464" cy="45719"/>
              </a:xfrm>
              <a:prstGeom prst="roundRect">
                <a:avLst/>
              </a:prstGeom>
              <a:solidFill>
                <a:schemeClr val="tx2">
                  <a:lumMod val="75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p:grpSp>
        <p:cxnSp>
          <p:nvCxnSpPr>
            <p:cNvPr id="52" name="Straight Connector 51">
              <a:extLst>
                <a:ext uri="{FF2B5EF4-FFF2-40B4-BE49-F238E27FC236}">
                  <a16:creationId xmlns:a16="http://schemas.microsoft.com/office/drawing/2014/main" id="{982B5B92-8A70-2F0E-AD30-C1571D1B9A9A}"/>
                </a:ext>
              </a:extLst>
            </p:cNvPr>
            <p:cNvCxnSpPr/>
            <p:nvPr/>
          </p:nvCxnSpPr>
          <p:spPr>
            <a:xfrm>
              <a:off x="3046303" y="4176524"/>
              <a:ext cx="536626"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54" name="Arc 53">
              <a:extLst>
                <a:ext uri="{FF2B5EF4-FFF2-40B4-BE49-F238E27FC236}">
                  <a16:creationId xmlns:a16="http://schemas.microsoft.com/office/drawing/2014/main" id="{A61F3E07-43F4-5AE4-BA09-A47E0953E17E}"/>
                </a:ext>
              </a:extLst>
            </p:cNvPr>
            <p:cNvSpPr/>
            <p:nvPr/>
          </p:nvSpPr>
          <p:spPr>
            <a:xfrm rot="775822">
              <a:off x="1549619" y="3245847"/>
              <a:ext cx="1876341" cy="1826450"/>
            </a:xfrm>
            <a:prstGeom prst="arc">
              <a:avLst>
                <a:gd name="adj1" fmla="val 17329803"/>
                <a:gd name="adj2" fmla="val 20828639"/>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pSp>
      <p:pic>
        <p:nvPicPr>
          <p:cNvPr id="20" name="Picture 19">
            <a:extLst>
              <a:ext uri="{FF2B5EF4-FFF2-40B4-BE49-F238E27FC236}">
                <a16:creationId xmlns:a16="http://schemas.microsoft.com/office/drawing/2014/main" id="{C71FE4F4-F0A1-17B6-3717-26EFA5D11CCE}"/>
              </a:ext>
            </a:extLst>
          </p:cNvPr>
          <p:cNvPicPr>
            <a:picLocks noChangeAspect="1"/>
          </p:cNvPicPr>
          <p:nvPr/>
        </p:nvPicPr>
        <p:blipFill>
          <a:blip r:embed="rId3"/>
          <a:stretch>
            <a:fillRect/>
          </a:stretch>
        </p:blipFill>
        <p:spPr>
          <a:xfrm>
            <a:off x="2845266" y="2708689"/>
            <a:ext cx="2410711" cy="2431220"/>
          </a:xfrm>
          <a:prstGeom prst="rect">
            <a:avLst/>
          </a:prstGeom>
        </p:spPr>
      </p:pic>
      <p:pic>
        <p:nvPicPr>
          <p:cNvPr id="32" name="Picture 31">
            <a:extLst>
              <a:ext uri="{FF2B5EF4-FFF2-40B4-BE49-F238E27FC236}">
                <a16:creationId xmlns:a16="http://schemas.microsoft.com/office/drawing/2014/main" id="{403A1DE8-BF38-96BA-4B8A-29F05C8063EA}"/>
              </a:ext>
            </a:extLst>
          </p:cNvPr>
          <p:cNvPicPr>
            <a:picLocks noChangeAspect="1"/>
          </p:cNvPicPr>
          <p:nvPr/>
        </p:nvPicPr>
        <p:blipFill>
          <a:blip r:embed="rId4"/>
          <a:stretch>
            <a:fillRect/>
          </a:stretch>
        </p:blipFill>
        <p:spPr>
          <a:xfrm>
            <a:off x="9631658" y="2661742"/>
            <a:ext cx="2349734" cy="2525115"/>
          </a:xfrm>
          <a:prstGeom prst="rect">
            <a:avLst/>
          </a:prstGeom>
        </p:spPr>
      </p:pic>
      <p:pic>
        <p:nvPicPr>
          <p:cNvPr id="39" name="Picture 38">
            <a:extLst>
              <a:ext uri="{FF2B5EF4-FFF2-40B4-BE49-F238E27FC236}">
                <a16:creationId xmlns:a16="http://schemas.microsoft.com/office/drawing/2014/main" id="{AA754982-17F6-CC29-7031-E876441D4F12}"/>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57000"/>
                    </a14:imgEffect>
                  </a14:imgLayer>
                </a14:imgProps>
              </a:ext>
            </a:extLst>
          </a:blip>
          <a:stretch>
            <a:fillRect/>
          </a:stretch>
        </p:blipFill>
        <p:spPr>
          <a:xfrm>
            <a:off x="5367921" y="2447214"/>
            <a:ext cx="4170957" cy="3766140"/>
          </a:xfrm>
          <a:prstGeom prst="rect">
            <a:avLst/>
          </a:prstGeom>
          <a:ln>
            <a:noFill/>
          </a:ln>
          <a:effectLst>
            <a:softEdge rad="112500"/>
          </a:effectLst>
        </p:spPr>
      </p:pic>
      <p:sp>
        <p:nvSpPr>
          <p:cNvPr id="43" name="TextBox 42">
            <a:extLst>
              <a:ext uri="{FF2B5EF4-FFF2-40B4-BE49-F238E27FC236}">
                <a16:creationId xmlns:a16="http://schemas.microsoft.com/office/drawing/2014/main" id="{63B4A836-F202-7AAC-24A1-7F4F50E7CBA2}"/>
              </a:ext>
            </a:extLst>
          </p:cNvPr>
          <p:cNvSpPr txBox="1"/>
          <p:nvPr/>
        </p:nvSpPr>
        <p:spPr>
          <a:xfrm>
            <a:off x="3175958" y="5139909"/>
            <a:ext cx="1749326" cy="347472"/>
          </a:xfrm>
          <a:prstGeom prst="rect">
            <a:avLst/>
          </a:prstGeom>
        </p:spPr>
        <p:txBody>
          <a:bodyPr wrap="none" lIns="18288" tIns="18288" rIns="18288" bIns="18288" rtlCol="0">
            <a:noAutofit/>
          </a:bodyPr>
          <a:lstStyle/>
          <a:p>
            <a:pPr algn="ctr" fontAlgn="auto">
              <a:spcBef>
                <a:spcPts val="0"/>
              </a:spcBef>
              <a:spcAft>
                <a:spcPts val="0"/>
              </a:spcAft>
            </a:pPr>
            <a:r>
              <a:rPr lang="en-US" sz="1800" b="1" dirty="0">
                <a:latin typeface="+mn-lt"/>
              </a:rPr>
              <a:t>Initial COEs (blue)</a:t>
            </a:r>
          </a:p>
        </p:txBody>
      </p:sp>
      <p:sp>
        <p:nvSpPr>
          <p:cNvPr id="47" name="TextBox 46">
            <a:extLst>
              <a:ext uri="{FF2B5EF4-FFF2-40B4-BE49-F238E27FC236}">
                <a16:creationId xmlns:a16="http://schemas.microsoft.com/office/drawing/2014/main" id="{A58532D3-E19A-184F-2D75-3CC3BC6B3C9D}"/>
              </a:ext>
            </a:extLst>
          </p:cNvPr>
          <p:cNvSpPr txBox="1"/>
          <p:nvPr/>
        </p:nvSpPr>
        <p:spPr>
          <a:xfrm>
            <a:off x="9962549" y="5186857"/>
            <a:ext cx="1749326" cy="347472"/>
          </a:xfrm>
          <a:prstGeom prst="rect">
            <a:avLst/>
          </a:prstGeom>
        </p:spPr>
        <p:txBody>
          <a:bodyPr wrap="none" lIns="18288" tIns="18288" rIns="18288" bIns="18288" rtlCol="0">
            <a:noAutofit/>
          </a:bodyPr>
          <a:lstStyle/>
          <a:p>
            <a:pPr algn="ctr" fontAlgn="auto">
              <a:spcBef>
                <a:spcPts val="0"/>
              </a:spcBef>
              <a:spcAft>
                <a:spcPts val="0"/>
              </a:spcAft>
            </a:pPr>
            <a:r>
              <a:rPr lang="en-US" sz="1800" b="1" dirty="0">
                <a:latin typeface="+mn-lt"/>
              </a:rPr>
              <a:t>Adjusted inclination </a:t>
            </a:r>
          </a:p>
          <a:p>
            <a:pPr algn="ctr" fontAlgn="auto">
              <a:spcBef>
                <a:spcPts val="0"/>
              </a:spcBef>
              <a:spcAft>
                <a:spcPts val="0"/>
              </a:spcAft>
            </a:pPr>
            <a:r>
              <a:rPr lang="en-US" sz="1800" b="1" dirty="0">
                <a:latin typeface="+mn-lt"/>
              </a:rPr>
              <a:t>(yellow)</a:t>
            </a:r>
          </a:p>
        </p:txBody>
      </p:sp>
      <p:sp>
        <p:nvSpPr>
          <p:cNvPr id="9" name="Content Placeholder 5">
            <a:extLst>
              <a:ext uri="{FF2B5EF4-FFF2-40B4-BE49-F238E27FC236}">
                <a16:creationId xmlns:a16="http://schemas.microsoft.com/office/drawing/2014/main" id="{ABE391C0-4A3C-AE5C-0870-E719383B76C0}"/>
              </a:ext>
            </a:extLst>
          </p:cNvPr>
          <p:cNvSpPr txBox="1">
            <a:spLocks/>
          </p:cNvSpPr>
          <p:nvPr/>
        </p:nvSpPr>
        <p:spPr>
          <a:xfrm>
            <a:off x="274320" y="1069848"/>
            <a:ext cx="11576304" cy="5143501"/>
          </a:xfrm>
          <a:prstGeom prst="rect">
            <a:avLst/>
          </a:prstGeom>
        </p:spPr>
        <p:txBody>
          <a:bodyPr>
            <a:normAutofit/>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panose="020B0604020202020204" pitchFamily="34" charset="0"/>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341313" indent="-341313">
              <a:buFont typeface="Wingdings" panose="05000000000000000000" pitchFamily="2" charset="2"/>
              <a:buChar char="Ø"/>
            </a:pPr>
            <a:r>
              <a:rPr lang="en-US" sz="2400" kern="0" dirty="0"/>
              <a:t>Tilt of an orbital plane with respect to a reference plane (usually equatorial)</a:t>
            </a:r>
            <a:endParaRPr lang="en-US" sz="2400" kern="0"/>
          </a:p>
          <a:p>
            <a:pPr marL="341313" indent="-341313">
              <a:buFont typeface="Wingdings" panose="05000000000000000000" pitchFamily="2" charset="2"/>
              <a:buChar char="Ø"/>
            </a:pPr>
            <a:r>
              <a:rPr lang="en-US" sz="2400" kern="0" dirty="0"/>
              <a:t>Important in determining the coverage of a satellite or path of a spacecraft</a:t>
            </a:r>
            <a:endParaRPr lang="en-US" sz="2400" kern="0"/>
          </a:p>
        </p:txBody>
      </p:sp>
    </p:spTree>
    <p:extLst>
      <p:ext uri="{BB962C8B-B14F-4D97-AF65-F5344CB8AC3E}">
        <p14:creationId xmlns:p14="http://schemas.microsoft.com/office/powerpoint/2010/main" val="25242171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B96EF-3BF9-F2D0-5CB1-65E302357A9D}"/>
              </a:ext>
            </a:extLst>
          </p:cNvPr>
          <p:cNvSpPr>
            <a:spLocks noGrp="1"/>
          </p:cNvSpPr>
          <p:nvPr>
            <p:ph type="title"/>
          </p:nvPr>
        </p:nvSpPr>
        <p:spPr/>
        <p:txBody>
          <a:bodyPr>
            <a:normAutofit/>
          </a:bodyPr>
          <a:lstStyle/>
          <a:p>
            <a:r>
              <a:rPr lang="en-US" sz="2800" dirty="0"/>
              <a:t>Orbital Elements: Eccentricity</a:t>
            </a:r>
          </a:p>
        </p:txBody>
      </p:sp>
      <p:grpSp>
        <p:nvGrpSpPr>
          <p:cNvPr id="16" name="Group 15">
            <a:extLst>
              <a:ext uri="{FF2B5EF4-FFF2-40B4-BE49-F238E27FC236}">
                <a16:creationId xmlns:a16="http://schemas.microsoft.com/office/drawing/2014/main" id="{F4B457FA-6CB1-5577-3267-B23CC96A8ACA}"/>
              </a:ext>
            </a:extLst>
          </p:cNvPr>
          <p:cNvGrpSpPr/>
          <p:nvPr/>
        </p:nvGrpSpPr>
        <p:grpSpPr>
          <a:xfrm>
            <a:off x="93128" y="3017594"/>
            <a:ext cx="2659543" cy="2042539"/>
            <a:chOff x="3018556" y="2267039"/>
            <a:chExt cx="2659543" cy="2042539"/>
          </a:xfrm>
        </p:grpSpPr>
        <p:grpSp>
          <p:nvGrpSpPr>
            <p:cNvPr id="14" name="Group 13">
              <a:extLst>
                <a:ext uri="{FF2B5EF4-FFF2-40B4-BE49-F238E27FC236}">
                  <a16:creationId xmlns:a16="http://schemas.microsoft.com/office/drawing/2014/main" id="{E178B106-01D3-9D7A-F33D-46CF8E8FB5E0}"/>
                </a:ext>
              </a:extLst>
            </p:cNvPr>
            <p:cNvGrpSpPr/>
            <p:nvPr/>
          </p:nvGrpSpPr>
          <p:grpSpPr>
            <a:xfrm>
              <a:off x="3525874" y="2832614"/>
              <a:ext cx="1644904" cy="588980"/>
              <a:chOff x="1340233" y="2078511"/>
              <a:chExt cx="1644904" cy="588980"/>
            </a:xfrm>
          </p:grpSpPr>
          <p:sp>
            <p:nvSpPr>
              <p:cNvPr id="9" name="Oval 8">
                <a:extLst>
                  <a:ext uri="{FF2B5EF4-FFF2-40B4-BE49-F238E27FC236}">
                    <a16:creationId xmlns:a16="http://schemas.microsoft.com/office/drawing/2014/main" id="{773453EC-592F-3D59-8643-2EE9B6952AEC}"/>
                  </a:ext>
                </a:extLst>
              </p:cNvPr>
              <p:cNvSpPr/>
              <p:nvPr/>
            </p:nvSpPr>
            <p:spPr>
              <a:xfrm>
                <a:off x="1340233" y="2078511"/>
                <a:ext cx="1644904" cy="588980"/>
              </a:xfrm>
              <a:prstGeom prst="ellipse">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2E320172-1BD0-76C1-CD0D-AC9E0A72B241}"/>
                      </a:ext>
                    </a:extLst>
                  </p:cNvPr>
                  <p:cNvSpPr txBox="1"/>
                  <p:nvPr/>
                </p:nvSpPr>
                <p:spPr>
                  <a:xfrm>
                    <a:off x="1773207" y="2251081"/>
                    <a:ext cx="778955" cy="243840"/>
                  </a:xfrm>
                  <a:prstGeom prst="rect">
                    <a:avLst/>
                  </a:prstGeom>
                </p:spPr>
                <p:txBody>
                  <a:bodyPr wrap="none" lIns="0" tIns="0" rIns="0" bIns="0" rtlCol="0">
                    <a:noAutofit/>
                  </a:bodyPr>
                  <a:lstStyle/>
                  <a:p>
                    <a:pPr fontAlgn="auto">
                      <a:spcBef>
                        <a:spcPts val="0"/>
                      </a:spcBef>
                      <a:spcAft>
                        <a:spcPts val="0"/>
                      </a:spcAft>
                    </a:pPr>
                    <a14:m>
                      <m:oMath xmlns:m="http://schemas.openxmlformats.org/officeDocument/2006/math">
                        <m:r>
                          <a:rPr lang="en-US" sz="1600" b="1">
                            <a:latin typeface="Cambria Math" panose="02040503050406030204" pitchFamily="18" charset="0"/>
                            <a:ea typeface="Cambria Math" panose="02040503050406030204" pitchFamily="18" charset="0"/>
                          </a:rPr>
                          <m:t>𝐞</m:t>
                        </m:r>
                        <m:r>
                          <a:rPr lang="en-US" sz="1600" b="1">
                            <a:latin typeface="Cambria Math" panose="02040503050406030204" pitchFamily="18" charset="0"/>
                            <a:ea typeface="Cambria Math" panose="02040503050406030204" pitchFamily="18" charset="0"/>
                          </a:rPr>
                          <m:t>≈</m:t>
                        </m:r>
                      </m:oMath>
                    </a14:m>
                    <a:r>
                      <a:rPr lang="en-US" sz="1600" b="1" dirty="0">
                        <a:latin typeface="+mn-lt"/>
                      </a:rPr>
                      <a:t> 0.5</a:t>
                    </a:r>
                  </a:p>
                </p:txBody>
              </p:sp>
            </mc:Choice>
            <mc:Fallback xmlns="">
              <p:sp>
                <p:nvSpPr>
                  <p:cNvPr id="12" name="TextBox 11">
                    <a:extLst>
                      <a:ext uri="{FF2B5EF4-FFF2-40B4-BE49-F238E27FC236}">
                        <a16:creationId xmlns:a16="http://schemas.microsoft.com/office/drawing/2014/main" id="{2E320172-1BD0-76C1-CD0D-AC9E0A72B241}"/>
                      </a:ext>
                    </a:extLst>
                  </p:cNvPr>
                  <p:cNvSpPr txBox="1">
                    <a:spLocks noRot="1" noChangeAspect="1" noMove="1" noResize="1" noEditPoints="1" noAdjustHandles="1" noChangeArrowheads="1" noChangeShapeType="1" noTextEdit="1"/>
                  </p:cNvSpPr>
                  <p:nvPr/>
                </p:nvSpPr>
                <p:spPr>
                  <a:xfrm>
                    <a:off x="1773207" y="2251081"/>
                    <a:ext cx="778955" cy="243840"/>
                  </a:xfrm>
                  <a:prstGeom prst="rect">
                    <a:avLst/>
                  </a:prstGeom>
                  <a:blipFill>
                    <a:blip r:embed="rId3"/>
                    <a:stretch>
                      <a:fillRect l="-7087" t="-25000" r="-5512" b="-52500"/>
                    </a:stretch>
                  </a:blipFill>
                </p:spPr>
                <p:txBody>
                  <a:bodyPr/>
                  <a:lstStyle/>
                  <a:p>
                    <a:r>
                      <a:rPr lang="en-US">
                        <a:noFill/>
                      </a:rPr>
                      <a:t> </a:t>
                    </a:r>
                  </a:p>
                </p:txBody>
              </p:sp>
            </mc:Fallback>
          </mc:AlternateContent>
        </p:grpSp>
        <p:grpSp>
          <p:nvGrpSpPr>
            <p:cNvPr id="10" name="Group 9">
              <a:extLst>
                <a:ext uri="{FF2B5EF4-FFF2-40B4-BE49-F238E27FC236}">
                  <a16:creationId xmlns:a16="http://schemas.microsoft.com/office/drawing/2014/main" id="{49F8D6B2-9193-AB9C-F91A-614C64926E39}"/>
                </a:ext>
              </a:extLst>
            </p:cNvPr>
            <p:cNvGrpSpPr/>
            <p:nvPr/>
          </p:nvGrpSpPr>
          <p:grpSpPr>
            <a:xfrm>
              <a:off x="3018556" y="2267039"/>
              <a:ext cx="2659543" cy="436280"/>
              <a:chOff x="325594" y="3153163"/>
              <a:chExt cx="2659543" cy="436280"/>
            </a:xfrm>
          </p:grpSpPr>
          <p:sp>
            <p:nvSpPr>
              <p:cNvPr id="11" name="Oval 10">
                <a:extLst>
                  <a:ext uri="{FF2B5EF4-FFF2-40B4-BE49-F238E27FC236}">
                    <a16:creationId xmlns:a16="http://schemas.microsoft.com/office/drawing/2014/main" id="{7E81BCA8-2DFA-027C-504D-C31587BD6B67}"/>
                  </a:ext>
                </a:extLst>
              </p:cNvPr>
              <p:cNvSpPr/>
              <p:nvPr/>
            </p:nvSpPr>
            <p:spPr>
              <a:xfrm>
                <a:off x="325594" y="3153163"/>
                <a:ext cx="2659543" cy="436280"/>
              </a:xfrm>
              <a:prstGeom prst="ellipse">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4C28E2AD-4F81-9D14-96A2-654D05992C23}"/>
                      </a:ext>
                    </a:extLst>
                  </p:cNvPr>
                  <p:cNvSpPr txBox="1"/>
                  <p:nvPr/>
                </p:nvSpPr>
                <p:spPr>
                  <a:xfrm>
                    <a:off x="1265887" y="3249383"/>
                    <a:ext cx="778955" cy="243840"/>
                  </a:xfrm>
                  <a:prstGeom prst="rect">
                    <a:avLst/>
                  </a:prstGeom>
                </p:spPr>
                <p:txBody>
                  <a:bodyPr wrap="none" lIns="0" tIns="0" rIns="0" bIns="0" rtlCol="0">
                    <a:noAutofit/>
                  </a:bodyPr>
                  <a:lstStyle/>
                  <a:p>
                    <a:pPr fontAlgn="auto">
                      <a:spcBef>
                        <a:spcPts val="0"/>
                      </a:spcBef>
                      <a:spcAft>
                        <a:spcPts val="0"/>
                      </a:spcAft>
                    </a:pPr>
                    <a14:m>
                      <m:oMath xmlns:m="http://schemas.openxmlformats.org/officeDocument/2006/math">
                        <m:r>
                          <a:rPr lang="en-US" sz="1600" b="1">
                            <a:latin typeface="Cambria Math" panose="02040503050406030204" pitchFamily="18" charset="0"/>
                            <a:ea typeface="Cambria Math" panose="02040503050406030204" pitchFamily="18" charset="0"/>
                          </a:rPr>
                          <m:t>𝐞</m:t>
                        </m:r>
                        <m:r>
                          <a:rPr lang="en-US" sz="1600" b="1">
                            <a:latin typeface="Cambria Math" panose="02040503050406030204" pitchFamily="18" charset="0"/>
                            <a:ea typeface="Cambria Math" panose="02040503050406030204" pitchFamily="18" charset="0"/>
                          </a:rPr>
                          <m:t>≈</m:t>
                        </m:r>
                      </m:oMath>
                    </a14:m>
                    <a:r>
                      <a:rPr lang="en-US" sz="1600" b="1" dirty="0">
                        <a:latin typeface="+mn-lt"/>
                      </a:rPr>
                      <a:t> 0.9</a:t>
                    </a:r>
                  </a:p>
                </p:txBody>
              </p:sp>
            </mc:Choice>
            <mc:Fallback xmlns="">
              <p:sp>
                <p:nvSpPr>
                  <p:cNvPr id="13" name="TextBox 12">
                    <a:extLst>
                      <a:ext uri="{FF2B5EF4-FFF2-40B4-BE49-F238E27FC236}">
                        <a16:creationId xmlns:a16="http://schemas.microsoft.com/office/drawing/2014/main" id="{4C28E2AD-4F81-9D14-96A2-654D05992C23}"/>
                      </a:ext>
                    </a:extLst>
                  </p:cNvPr>
                  <p:cNvSpPr txBox="1">
                    <a:spLocks noRot="1" noChangeAspect="1" noMove="1" noResize="1" noEditPoints="1" noAdjustHandles="1" noChangeArrowheads="1" noChangeShapeType="1" noTextEdit="1"/>
                  </p:cNvSpPr>
                  <p:nvPr/>
                </p:nvSpPr>
                <p:spPr>
                  <a:xfrm>
                    <a:off x="1265887" y="3249383"/>
                    <a:ext cx="778955" cy="243840"/>
                  </a:xfrm>
                  <a:prstGeom prst="rect">
                    <a:avLst/>
                  </a:prstGeom>
                  <a:blipFill>
                    <a:blip r:embed="rId4"/>
                    <a:stretch>
                      <a:fillRect l="-7087" t="-27500" r="-5512" b="-50000"/>
                    </a:stretch>
                  </a:blipFill>
                </p:spPr>
                <p:txBody>
                  <a:bodyPr/>
                  <a:lstStyle/>
                  <a:p>
                    <a:r>
                      <a:rPr lang="en-US">
                        <a:noFill/>
                      </a:rPr>
                      <a:t> </a:t>
                    </a:r>
                  </a:p>
                </p:txBody>
              </p:sp>
            </mc:Fallback>
          </mc:AlternateContent>
        </p:grpSp>
        <p:grpSp>
          <p:nvGrpSpPr>
            <p:cNvPr id="15" name="Group 14">
              <a:extLst>
                <a:ext uri="{FF2B5EF4-FFF2-40B4-BE49-F238E27FC236}">
                  <a16:creationId xmlns:a16="http://schemas.microsoft.com/office/drawing/2014/main" id="{06A527EF-4EC5-AD77-E084-F1854BFC2DF6}"/>
                </a:ext>
              </a:extLst>
            </p:cNvPr>
            <p:cNvGrpSpPr/>
            <p:nvPr/>
          </p:nvGrpSpPr>
          <p:grpSpPr>
            <a:xfrm>
              <a:off x="3958847" y="3567898"/>
              <a:ext cx="778955" cy="741680"/>
              <a:chOff x="388380" y="2054465"/>
              <a:chExt cx="778955" cy="741680"/>
            </a:xfrm>
          </p:grpSpPr>
          <p:sp>
            <p:nvSpPr>
              <p:cNvPr id="8" name="Oval 7">
                <a:extLst>
                  <a:ext uri="{FF2B5EF4-FFF2-40B4-BE49-F238E27FC236}">
                    <a16:creationId xmlns:a16="http://schemas.microsoft.com/office/drawing/2014/main" id="{D93AD1CA-158B-D7E9-1113-FA90C5DA45D5}"/>
                  </a:ext>
                </a:extLst>
              </p:cNvPr>
              <p:cNvSpPr/>
              <p:nvPr/>
            </p:nvSpPr>
            <p:spPr>
              <a:xfrm>
                <a:off x="407526" y="2054465"/>
                <a:ext cx="740664" cy="741680"/>
              </a:xfrm>
              <a:prstGeom prst="ellipse">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27432" tIns="27432" rIns="27432" bIns="27432" rtlCol="0" anchor="ctr"/>
              <a:lstStyle/>
              <a:p>
                <a:pPr algn="ctr"/>
                <a:endParaRPr lang="en-US" dirty="0"/>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751486DF-CDBF-FC1B-7CB2-A3F20B79C382}"/>
                      </a:ext>
                    </a:extLst>
                  </p:cNvPr>
                  <p:cNvSpPr txBox="1"/>
                  <p:nvPr/>
                </p:nvSpPr>
                <p:spPr>
                  <a:xfrm>
                    <a:off x="388380" y="2295702"/>
                    <a:ext cx="778955" cy="243840"/>
                  </a:xfrm>
                  <a:prstGeom prst="rect">
                    <a:avLst/>
                  </a:prstGeom>
                </p:spPr>
                <p:txBody>
                  <a:bodyPr wrap="none" lIns="0" tIns="0" rIns="0" bIns="0" rtlCol="0">
                    <a:noAutofit/>
                  </a:bodyPr>
                  <a:lstStyle/>
                  <a:p>
                    <a:pPr fontAlgn="auto">
                      <a:spcBef>
                        <a:spcPts val="0"/>
                      </a:spcBef>
                      <a:spcAft>
                        <a:spcPts val="0"/>
                      </a:spcAft>
                    </a:pPr>
                    <a14:m>
                      <m:oMathPara xmlns:m="http://schemas.openxmlformats.org/officeDocument/2006/math">
                        <m:oMathParaPr>
                          <m:jc m:val="centerGroup"/>
                        </m:oMathParaPr>
                        <m:oMath xmlns:m="http://schemas.openxmlformats.org/officeDocument/2006/math">
                          <m:r>
                            <a:rPr lang="en-US" sz="1600" b="1">
                              <a:latin typeface="Cambria Math" panose="02040503050406030204" pitchFamily="18" charset="0"/>
                              <a:ea typeface="Cambria Math" panose="02040503050406030204" pitchFamily="18" charset="0"/>
                            </a:rPr>
                            <m:t>𝐞</m:t>
                          </m:r>
                          <m:r>
                            <a:rPr lang="en-US" sz="1600" b="1" i="1">
                              <a:latin typeface="Cambria Math" panose="02040503050406030204" pitchFamily="18" charset="0"/>
                              <a:ea typeface="Cambria Math" panose="02040503050406030204" pitchFamily="18" charset="0"/>
                            </a:rPr>
                            <m:t>=</m:t>
                          </m:r>
                          <m:r>
                            <a:rPr lang="en-US" sz="1600" b="1" i="1">
                              <a:latin typeface="Cambria Math" panose="02040503050406030204" pitchFamily="18" charset="0"/>
                              <a:ea typeface="Cambria Math" panose="02040503050406030204" pitchFamily="18" charset="0"/>
                            </a:rPr>
                            <m:t>𝟎</m:t>
                          </m:r>
                        </m:oMath>
                      </m:oMathPara>
                    </a14:m>
                    <a:endParaRPr lang="en-US" sz="1600" b="1" dirty="0">
                      <a:latin typeface="+mn-lt"/>
                    </a:endParaRPr>
                  </a:p>
                </p:txBody>
              </p:sp>
            </mc:Choice>
            <mc:Fallback xmlns="">
              <p:sp>
                <p:nvSpPr>
                  <p:cNvPr id="6" name="TextBox 5">
                    <a:extLst>
                      <a:ext uri="{FF2B5EF4-FFF2-40B4-BE49-F238E27FC236}">
                        <a16:creationId xmlns:a16="http://schemas.microsoft.com/office/drawing/2014/main" id="{751486DF-CDBF-FC1B-7CB2-A3F20B79C382}"/>
                      </a:ext>
                    </a:extLst>
                  </p:cNvPr>
                  <p:cNvSpPr txBox="1">
                    <a:spLocks noRot="1" noChangeAspect="1" noMove="1" noResize="1" noEditPoints="1" noAdjustHandles="1" noChangeArrowheads="1" noChangeShapeType="1" noTextEdit="1"/>
                  </p:cNvSpPr>
                  <p:nvPr/>
                </p:nvSpPr>
                <p:spPr>
                  <a:xfrm>
                    <a:off x="388380" y="2295702"/>
                    <a:ext cx="778955" cy="243840"/>
                  </a:xfrm>
                  <a:prstGeom prst="rect">
                    <a:avLst/>
                  </a:prstGeom>
                  <a:blipFill>
                    <a:blip r:embed="rId5"/>
                    <a:stretch>
                      <a:fillRect b="-10000"/>
                    </a:stretch>
                  </a:blipFill>
                </p:spPr>
                <p:txBody>
                  <a:bodyPr/>
                  <a:lstStyle/>
                  <a:p>
                    <a:r>
                      <a:rPr lang="en-US">
                        <a:noFill/>
                      </a:rPr>
                      <a:t> </a:t>
                    </a:r>
                  </a:p>
                </p:txBody>
              </p:sp>
            </mc:Fallback>
          </mc:AlternateContent>
        </p:grpSp>
      </p:grpSp>
      <p:grpSp>
        <p:nvGrpSpPr>
          <p:cNvPr id="24" name="Group 23">
            <a:extLst>
              <a:ext uri="{FF2B5EF4-FFF2-40B4-BE49-F238E27FC236}">
                <a16:creationId xmlns:a16="http://schemas.microsoft.com/office/drawing/2014/main" id="{09090C91-C4DC-CE8F-586A-7F6274D50A9B}"/>
              </a:ext>
            </a:extLst>
          </p:cNvPr>
          <p:cNvGrpSpPr/>
          <p:nvPr/>
        </p:nvGrpSpPr>
        <p:grpSpPr>
          <a:xfrm>
            <a:off x="2852070" y="1869437"/>
            <a:ext cx="9057210" cy="4517452"/>
            <a:chOff x="3334657" y="1657666"/>
            <a:chExt cx="9057210" cy="4517452"/>
          </a:xfrm>
        </p:grpSpPr>
        <p:pic>
          <p:nvPicPr>
            <p:cNvPr id="18" name="Picture 17">
              <a:extLst>
                <a:ext uri="{FF2B5EF4-FFF2-40B4-BE49-F238E27FC236}">
                  <a16:creationId xmlns:a16="http://schemas.microsoft.com/office/drawing/2014/main" id="{8F877B35-C885-D316-1C3F-56C2744D5EF1}"/>
                </a:ext>
              </a:extLst>
            </p:cNvPr>
            <p:cNvPicPr>
              <a:picLocks noChangeAspect="1"/>
            </p:cNvPicPr>
            <p:nvPr/>
          </p:nvPicPr>
          <p:blipFill>
            <a:blip r:embed="rId6"/>
            <a:stretch>
              <a:fillRect/>
            </a:stretch>
          </p:blipFill>
          <p:spPr>
            <a:xfrm>
              <a:off x="10324942" y="2526532"/>
              <a:ext cx="2066925" cy="2057400"/>
            </a:xfrm>
            <a:prstGeom prst="rect">
              <a:avLst/>
            </a:prstGeom>
          </p:spPr>
        </p:pic>
        <p:pic>
          <p:nvPicPr>
            <p:cNvPr id="20" name="Picture 19">
              <a:extLst>
                <a:ext uri="{FF2B5EF4-FFF2-40B4-BE49-F238E27FC236}">
                  <a16:creationId xmlns:a16="http://schemas.microsoft.com/office/drawing/2014/main" id="{7B6AF5E2-50C8-9288-3E88-8E7B25E6321F}"/>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58000"/>
                      </a14:imgEffect>
                    </a14:imgLayer>
                  </a14:imgProps>
                </a:ext>
              </a:extLst>
            </a:blip>
            <a:stretch>
              <a:fillRect/>
            </a:stretch>
          </p:blipFill>
          <p:spPr>
            <a:xfrm>
              <a:off x="5882599" y="1657666"/>
              <a:ext cx="4326035" cy="4517452"/>
            </a:xfrm>
            <a:prstGeom prst="rect">
              <a:avLst/>
            </a:prstGeom>
            <a:ln>
              <a:noFill/>
            </a:ln>
            <a:effectLst>
              <a:softEdge rad="112500"/>
            </a:effectLst>
          </p:spPr>
        </p:pic>
        <p:pic>
          <p:nvPicPr>
            <p:cNvPr id="21" name="Picture 20">
              <a:extLst>
                <a:ext uri="{FF2B5EF4-FFF2-40B4-BE49-F238E27FC236}">
                  <a16:creationId xmlns:a16="http://schemas.microsoft.com/office/drawing/2014/main" id="{88E259BD-9DB1-76D7-6984-C24F64C535B4}"/>
                </a:ext>
              </a:extLst>
            </p:cNvPr>
            <p:cNvPicPr>
              <a:picLocks noChangeAspect="1"/>
            </p:cNvPicPr>
            <p:nvPr/>
          </p:nvPicPr>
          <p:blipFill rotWithShape="1">
            <a:blip r:embed="rId9"/>
            <a:srcRect b="15085"/>
            <a:stretch/>
          </p:blipFill>
          <p:spPr>
            <a:xfrm>
              <a:off x="3334657" y="2472222"/>
              <a:ext cx="2396711" cy="2052478"/>
            </a:xfrm>
            <a:prstGeom prst="rect">
              <a:avLst/>
            </a:prstGeom>
          </p:spPr>
        </p:pic>
        <p:sp>
          <p:nvSpPr>
            <p:cNvPr id="22" name="TextBox 21">
              <a:extLst>
                <a:ext uri="{FF2B5EF4-FFF2-40B4-BE49-F238E27FC236}">
                  <a16:creationId xmlns:a16="http://schemas.microsoft.com/office/drawing/2014/main" id="{98A773F7-889A-3631-5D8A-7D223EC2C5C7}"/>
                </a:ext>
              </a:extLst>
            </p:cNvPr>
            <p:cNvSpPr txBox="1"/>
            <p:nvPr/>
          </p:nvSpPr>
          <p:spPr>
            <a:xfrm>
              <a:off x="3692262" y="4598446"/>
              <a:ext cx="1681499" cy="320675"/>
            </a:xfrm>
            <a:prstGeom prst="rect">
              <a:avLst/>
            </a:prstGeom>
          </p:spPr>
          <p:txBody>
            <a:bodyPr wrap="none" lIns="18288" tIns="18288" rIns="18288" bIns="18288" rtlCol="0">
              <a:noAutofit/>
            </a:bodyPr>
            <a:lstStyle/>
            <a:p>
              <a:pPr algn="ctr" fontAlgn="auto">
                <a:spcBef>
                  <a:spcPts val="0"/>
                </a:spcBef>
                <a:spcAft>
                  <a:spcPts val="0"/>
                </a:spcAft>
              </a:pPr>
              <a:r>
                <a:rPr lang="en-US" sz="1800" b="1" dirty="0">
                  <a:latin typeface="+mn-lt"/>
                </a:rPr>
                <a:t>Initial COEs (blue)</a:t>
              </a:r>
            </a:p>
          </p:txBody>
        </p:sp>
        <p:sp>
          <p:nvSpPr>
            <p:cNvPr id="23" name="TextBox 22">
              <a:extLst>
                <a:ext uri="{FF2B5EF4-FFF2-40B4-BE49-F238E27FC236}">
                  <a16:creationId xmlns:a16="http://schemas.microsoft.com/office/drawing/2014/main" id="{92952A7E-0EA9-62ED-6C9B-8B65E2AFAA6B}"/>
                </a:ext>
              </a:extLst>
            </p:cNvPr>
            <p:cNvSpPr txBox="1"/>
            <p:nvPr/>
          </p:nvSpPr>
          <p:spPr>
            <a:xfrm>
              <a:off x="10483741" y="4606047"/>
              <a:ext cx="1749326" cy="347472"/>
            </a:xfrm>
            <a:prstGeom prst="rect">
              <a:avLst/>
            </a:prstGeom>
          </p:spPr>
          <p:txBody>
            <a:bodyPr wrap="none" lIns="18288" tIns="18288" rIns="18288" bIns="18288" rtlCol="0">
              <a:noAutofit/>
            </a:bodyPr>
            <a:lstStyle/>
            <a:p>
              <a:pPr algn="ctr" fontAlgn="auto">
                <a:spcBef>
                  <a:spcPts val="0"/>
                </a:spcBef>
                <a:spcAft>
                  <a:spcPts val="0"/>
                </a:spcAft>
              </a:pPr>
              <a:r>
                <a:rPr lang="en-US" sz="1800" b="1" dirty="0">
                  <a:latin typeface="+mn-lt"/>
                </a:rPr>
                <a:t>Adjusted eccentricity </a:t>
              </a:r>
            </a:p>
            <a:p>
              <a:pPr algn="ctr" fontAlgn="auto">
                <a:spcBef>
                  <a:spcPts val="0"/>
                </a:spcBef>
                <a:spcAft>
                  <a:spcPts val="0"/>
                </a:spcAft>
              </a:pPr>
              <a:r>
                <a:rPr lang="en-US" sz="1800" b="1" dirty="0">
                  <a:latin typeface="+mn-lt"/>
                </a:rPr>
                <a:t>(yellow)</a:t>
              </a:r>
            </a:p>
          </p:txBody>
        </p:sp>
      </p:grpSp>
      <p:sp>
        <p:nvSpPr>
          <p:cNvPr id="25" name="Content Placeholder 4">
            <a:extLst>
              <a:ext uri="{FF2B5EF4-FFF2-40B4-BE49-F238E27FC236}">
                <a16:creationId xmlns:a16="http://schemas.microsoft.com/office/drawing/2014/main" id="{78420708-790D-5749-5B57-D86602B63826}"/>
              </a:ext>
            </a:extLst>
          </p:cNvPr>
          <p:cNvSpPr txBox="1">
            <a:spLocks/>
          </p:cNvSpPr>
          <p:nvPr/>
        </p:nvSpPr>
        <p:spPr>
          <a:xfrm>
            <a:off x="213052" y="914400"/>
            <a:ext cx="11576304" cy="5240519"/>
          </a:xfrm>
          <a:prstGeom prst="rect">
            <a:avLst/>
          </a:prstGeom>
        </p:spPr>
        <p:txBody>
          <a:bodyPr>
            <a:normAutofit/>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panose="020B0604020202020204" pitchFamily="34" charset="0"/>
                <a:ea typeface="Arial" panose="020B0604020202020204" pitchFamily="34" charset="0"/>
                <a:cs typeface="Arial" panose="020B0604020202020204" pitchFamily="34"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341313" indent="-341313">
              <a:buFont typeface="Wingdings" panose="05000000000000000000" pitchFamily="2" charset="2"/>
              <a:buChar char="Ø"/>
            </a:pPr>
            <a:r>
              <a:rPr lang="en-US" sz="2400" kern="0" dirty="0"/>
              <a:t>Describes elongation/shape of an orbit</a:t>
            </a:r>
            <a:endParaRPr lang="en-US" sz="2400" kern="0"/>
          </a:p>
          <a:p>
            <a:pPr marL="341313" indent="-341313">
              <a:buFont typeface="Wingdings" panose="05000000000000000000" pitchFamily="2" charset="2"/>
              <a:buChar char="Ø"/>
            </a:pPr>
            <a:r>
              <a:rPr lang="en-US" sz="2400" kern="0" dirty="0"/>
              <a:t>Determines the amount of variation in distance from the central body </a:t>
            </a:r>
            <a:br>
              <a:rPr lang="en-US" sz="2400" kern="0" dirty="0"/>
            </a:br>
            <a:r>
              <a:rPr lang="en-US" sz="2400" kern="0" dirty="0"/>
              <a:t>throughout an orbit</a:t>
            </a:r>
            <a:endParaRPr lang="en-US" sz="2400" kern="0"/>
          </a:p>
        </p:txBody>
      </p:sp>
    </p:spTree>
    <p:extLst>
      <p:ext uri="{BB962C8B-B14F-4D97-AF65-F5344CB8AC3E}">
        <p14:creationId xmlns:p14="http://schemas.microsoft.com/office/powerpoint/2010/main" val="25794781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C74E4-437D-45CF-2916-0AC4C5BAB8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92879E-28DE-9F51-E5C9-DA5B20226F19}"/>
              </a:ext>
            </a:extLst>
          </p:cNvPr>
          <p:cNvSpPr>
            <a:spLocks noGrp="1"/>
          </p:cNvSpPr>
          <p:nvPr>
            <p:ph type="title"/>
          </p:nvPr>
        </p:nvSpPr>
        <p:spPr/>
        <p:txBody>
          <a:bodyPr>
            <a:normAutofit/>
          </a:bodyPr>
          <a:lstStyle/>
          <a:p>
            <a:r>
              <a:rPr lang="en-US" sz="2800" dirty="0"/>
              <a:t>Classical Orbital Elements (COEs)</a:t>
            </a:r>
          </a:p>
        </p:txBody>
      </p:sp>
      <p:pic>
        <p:nvPicPr>
          <p:cNvPr id="5" name="Picture 4">
            <a:extLst>
              <a:ext uri="{FF2B5EF4-FFF2-40B4-BE49-F238E27FC236}">
                <a16:creationId xmlns:a16="http://schemas.microsoft.com/office/drawing/2014/main" id="{46053CE8-93AB-6247-A3D4-401AAC3E9093}"/>
              </a:ext>
            </a:extLst>
          </p:cNvPr>
          <p:cNvPicPr>
            <a:picLocks noChangeAspect="1"/>
          </p:cNvPicPr>
          <p:nvPr/>
        </p:nvPicPr>
        <p:blipFill>
          <a:blip r:embed="rId5"/>
          <a:stretch>
            <a:fillRect/>
          </a:stretch>
        </p:blipFill>
        <p:spPr>
          <a:xfrm>
            <a:off x="8540951" y="1669268"/>
            <a:ext cx="3478205" cy="3958646"/>
          </a:xfrm>
          <a:prstGeom prst="rect">
            <a:avLst/>
          </a:prstGeom>
        </p:spPr>
      </p:pic>
      <p:pic>
        <p:nvPicPr>
          <p:cNvPr id="3" name="TLE">
            <a:hlinkClick r:id="" action="ppaction://media"/>
            <a:extLst>
              <a:ext uri="{FF2B5EF4-FFF2-40B4-BE49-F238E27FC236}">
                <a16:creationId xmlns:a16="http://schemas.microsoft.com/office/drawing/2014/main" id="{E5FAA75D-6872-49F4-BF9A-067C6FB4FE9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915604" y="938878"/>
            <a:ext cx="5344964" cy="5344964"/>
          </a:xfrm>
          <a:prstGeom prst="rect">
            <a:avLst/>
          </a:prstGeom>
        </p:spPr>
      </p:pic>
      <p:pic>
        <p:nvPicPr>
          <p:cNvPr id="4" name="Picture 3">
            <a:extLst>
              <a:ext uri="{FF2B5EF4-FFF2-40B4-BE49-F238E27FC236}">
                <a16:creationId xmlns:a16="http://schemas.microsoft.com/office/drawing/2014/main" id="{EF36F29F-7B1A-B846-71C7-8EDE0C5E8E37}"/>
              </a:ext>
            </a:extLst>
          </p:cNvPr>
          <p:cNvPicPr>
            <a:picLocks noChangeAspect="1"/>
          </p:cNvPicPr>
          <p:nvPr/>
        </p:nvPicPr>
        <p:blipFill>
          <a:blip r:embed="rId7"/>
          <a:stretch>
            <a:fillRect/>
          </a:stretch>
        </p:blipFill>
        <p:spPr>
          <a:xfrm>
            <a:off x="140186" y="2859137"/>
            <a:ext cx="2426910" cy="1908805"/>
          </a:xfrm>
          <a:prstGeom prst="rect">
            <a:avLst/>
          </a:prstGeom>
        </p:spPr>
      </p:pic>
    </p:spTree>
    <p:extLst>
      <p:ext uri="{BB962C8B-B14F-4D97-AF65-F5344CB8AC3E}">
        <p14:creationId xmlns:p14="http://schemas.microsoft.com/office/powerpoint/2010/main" val="1141472272"/>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9F02E-B5CB-1257-A896-5515D0012203}"/>
              </a:ext>
            </a:extLst>
          </p:cNvPr>
          <p:cNvSpPr>
            <a:spLocks noGrp="1"/>
          </p:cNvSpPr>
          <p:nvPr>
            <p:ph type="title"/>
          </p:nvPr>
        </p:nvSpPr>
        <p:spPr/>
        <p:txBody>
          <a:bodyPr/>
          <a:lstStyle/>
          <a:p>
            <a:r>
              <a:rPr lang="en-US" dirty="0"/>
              <a:t>Assessing Learning in XR</a:t>
            </a:r>
          </a:p>
        </p:txBody>
      </p:sp>
      <p:sp>
        <p:nvSpPr>
          <p:cNvPr id="3" name="Content Placeholder 2">
            <a:extLst>
              <a:ext uri="{FF2B5EF4-FFF2-40B4-BE49-F238E27FC236}">
                <a16:creationId xmlns:a16="http://schemas.microsoft.com/office/drawing/2014/main" id="{96F766BA-D18A-E2E4-21B2-2D4E0B5DF745}"/>
              </a:ext>
            </a:extLst>
          </p:cNvPr>
          <p:cNvSpPr>
            <a:spLocks noGrp="1"/>
          </p:cNvSpPr>
          <p:nvPr>
            <p:ph sz="quarter" idx="11"/>
          </p:nvPr>
        </p:nvSpPr>
        <p:spPr/>
        <p:txBody>
          <a:bodyPr/>
          <a:lstStyle/>
          <a:p>
            <a:r>
              <a:rPr lang="en-US" sz="2400" dirty="0"/>
              <a:t>In-application tracking </a:t>
            </a:r>
          </a:p>
          <a:p>
            <a:pPr lvl="1">
              <a:buSzPct val="50000"/>
            </a:pPr>
            <a:r>
              <a:rPr lang="en-US"/>
              <a:t>Heat maps</a:t>
            </a:r>
            <a:endParaRPr lang="en-US" dirty="0"/>
          </a:p>
          <a:p>
            <a:pPr lvl="1">
              <a:buSzPct val="50000"/>
            </a:pPr>
            <a:r>
              <a:rPr lang="en-US" dirty="0"/>
              <a:t>Interaction and performance tracking </a:t>
            </a:r>
          </a:p>
          <a:p>
            <a:r>
              <a:rPr lang="en-US" sz="2400" dirty="0"/>
              <a:t>Define and describe (e.g., orbital regimes, satellite components and missions)</a:t>
            </a:r>
          </a:p>
          <a:p>
            <a:r>
              <a:rPr lang="en-US" sz="2400" dirty="0"/>
              <a:t>Scene building to answer questions</a:t>
            </a:r>
          </a:p>
          <a:p>
            <a:pPr lvl="1">
              <a:buSzPct val="50000"/>
            </a:pPr>
            <a:r>
              <a:rPr lang="en-US" dirty="0"/>
              <a:t>In a typical configuration, how many geostationary satellites do you need for near complete coverage of Earth’s surface?</a:t>
            </a:r>
          </a:p>
          <a:p>
            <a:pPr lvl="1">
              <a:buSzPct val="50000"/>
            </a:pPr>
            <a:r>
              <a:rPr lang="en-US" dirty="0"/>
              <a:t>Describe the relative motion between two satellites with different semimajor axes </a:t>
            </a:r>
          </a:p>
          <a:p>
            <a:pPr lvl="1">
              <a:buSzPct val="50000"/>
            </a:pPr>
            <a:r>
              <a:rPr lang="en-US" dirty="0"/>
              <a:t>Describe the orbit of a satellite capable of covering the entire Earth's surface over time</a:t>
            </a:r>
          </a:p>
          <a:p>
            <a:pPr lvl="1"/>
            <a:endParaRPr lang="en-US" dirty="0"/>
          </a:p>
          <a:p>
            <a:pPr lvl="1"/>
            <a:endParaRPr lang="en-US" dirty="0"/>
          </a:p>
          <a:p>
            <a:endParaRPr lang="en-US" sz="2400" dirty="0"/>
          </a:p>
          <a:p>
            <a:pPr lvl="1"/>
            <a:endParaRPr lang="en-US" dirty="0"/>
          </a:p>
        </p:txBody>
      </p:sp>
    </p:spTree>
    <p:extLst>
      <p:ext uri="{BB962C8B-B14F-4D97-AF65-F5344CB8AC3E}">
        <p14:creationId xmlns:p14="http://schemas.microsoft.com/office/powerpoint/2010/main" val="36942228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142B3-82CE-5934-E9A1-72AC2F90E05A}"/>
              </a:ext>
            </a:extLst>
          </p:cNvPr>
          <p:cNvSpPr>
            <a:spLocks noGrp="1"/>
          </p:cNvSpPr>
          <p:nvPr>
            <p:ph type="title"/>
          </p:nvPr>
        </p:nvSpPr>
        <p:spPr>
          <a:xfrm>
            <a:off x="419100" y="0"/>
            <a:ext cx="9566189" cy="795130"/>
          </a:xfrm>
        </p:spPr>
        <p:txBody>
          <a:bodyPr/>
          <a:lstStyle/>
          <a:p>
            <a:r>
              <a:rPr lang="en-US"/>
              <a:t>Impact of AR/VR Training Tools for Space Education</a:t>
            </a:r>
          </a:p>
        </p:txBody>
      </p:sp>
      <p:sp>
        <p:nvSpPr>
          <p:cNvPr id="3" name="Content Placeholder 2">
            <a:extLst>
              <a:ext uri="{FF2B5EF4-FFF2-40B4-BE49-F238E27FC236}">
                <a16:creationId xmlns:a16="http://schemas.microsoft.com/office/drawing/2014/main" id="{BDA65F22-1D9E-1ED5-8B7B-48D06900215D}"/>
              </a:ext>
            </a:extLst>
          </p:cNvPr>
          <p:cNvSpPr>
            <a:spLocks noGrp="1"/>
          </p:cNvSpPr>
          <p:nvPr>
            <p:ph sz="quarter" idx="11"/>
          </p:nvPr>
        </p:nvSpPr>
        <p:spPr>
          <a:xfrm>
            <a:off x="152050" y="874159"/>
            <a:ext cx="11887899" cy="1124656"/>
          </a:xfrm>
        </p:spPr>
        <p:txBody>
          <a:bodyPr/>
          <a:lstStyle/>
          <a:p>
            <a:pPr marL="0" indent="0">
              <a:buNone/>
            </a:pPr>
            <a:r>
              <a:rPr lang="en-US" sz="2200"/>
              <a:t>27 attendees of a short course at the 2023 Advanced Maui Optical and Space Surveillance Technologies (AMOS) conference rated the impact AR/VR training would have had on their initial learning experiences of challenging space domain concepts. </a:t>
            </a:r>
          </a:p>
          <a:p>
            <a:endParaRPr lang="en-US" sz="2400"/>
          </a:p>
        </p:txBody>
      </p:sp>
      <p:pic>
        <p:nvPicPr>
          <p:cNvPr id="5" name="Picture 4">
            <a:extLst>
              <a:ext uri="{FF2B5EF4-FFF2-40B4-BE49-F238E27FC236}">
                <a16:creationId xmlns:a16="http://schemas.microsoft.com/office/drawing/2014/main" id="{787909AA-C505-7FA2-6FC5-949C79062E01}"/>
              </a:ext>
            </a:extLst>
          </p:cNvPr>
          <p:cNvPicPr>
            <a:picLocks noChangeAspect="1"/>
          </p:cNvPicPr>
          <p:nvPr/>
        </p:nvPicPr>
        <p:blipFill rotWithShape="1">
          <a:blip r:embed="rId3"/>
          <a:srcRect l="6342" t="10598" r="5462" b="9106"/>
          <a:stretch/>
        </p:blipFill>
        <p:spPr>
          <a:xfrm>
            <a:off x="56451" y="1959891"/>
            <a:ext cx="6579315" cy="3806350"/>
          </a:xfrm>
          <a:prstGeom prst="rect">
            <a:avLst/>
          </a:prstGeom>
        </p:spPr>
      </p:pic>
      <p:sp>
        <p:nvSpPr>
          <p:cNvPr id="7" name="TextBox 6">
            <a:extLst>
              <a:ext uri="{FF2B5EF4-FFF2-40B4-BE49-F238E27FC236}">
                <a16:creationId xmlns:a16="http://schemas.microsoft.com/office/drawing/2014/main" id="{379E10E3-5297-2AB3-EB03-45355D18DC5B}"/>
              </a:ext>
            </a:extLst>
          </p:cNvPr>
          <p:cNvSpPr txBox="1"/>
          <p:nvPr/>
        </p:nvSpPr>
        <p:spPr>
          <a:xfrm>
            <a:off x="168440" y="5712707"/>
            <a:ext cx="6420984" cy="646331"/>
          </a:xfrm>
          <a:prstGeom prst="rect">
            <a:avLst/>
          </a:prstGeom>
          <a:noFill/>
        </p:spPr>
        <p:txBody>
          <a:bodyPr wrap="square">
            <a:spAutoFit/>
          </a:bodyPr>
          <a:lstStyle/>
          <a:p>
            <a:pPr algn="ctr"/>
            <a:r>
              <a:rPr lang="en-US" sz="1800" b="1">
                <a:latin typeface="Arial" panose="020B0604020202020204" pitchFamily="34" charset="0"/>
                <a:cs typeface="Arial" panose="020B0604020202020204" pitchFamily="34" charset="0"/>
              </a:rPr>
              <a:t>Clear positive differentiation of impact of AR/VR to augment training compared to current approaches</a:t>
            </a:r>
          </a:p>
        </p:txBody>
      </p:sp>
      <p:sp>
        <p:nvSpPr>
          <p:cNvPr id="8" name="TextBox 7">
            <a:extLst>
              <a:ext uri="{FF2B5EF4-FFF2-40B4-BE49-F238E27FC236}">
                <a16:creationId xmlns:a16="http://schemas.microsoft.com/office/drawing/2014/main" id="{1DF535B6-B15F-4DA8-636E-89E913BAEA6B}"/>
              </a:ext>
            </a:extLst>
          </p:cNvPr>
          <p:cNvSpPr txBox="1"/>
          <p:nvPr/>
        </p:nvSpPr>
        <p:spPr>
          <a:xfrm>
            <a:off x="9755819" y="4631856"/>
            <a:ext cx="2301273" cy="1298033"/>
          </a:xfrm>
          <a:prstGeom prst="rect">
            <a:avLst/>
          </a:prstGeom>
          <a:solidFill>
            <a:srgbClr val="22458A"/>
          </a:solidFill>
          <a:ln>
            <a:noFill/>
          </a:ln>
        </p:spPr>
        <p:txBody>
          <a:bodyPr vert="horz" lIns="36576" tIns="18288" rIns="36576" bIns="18288" rtlCol="0" anchor="ctr" anchorCtr="0">
            <a:noAutofit/>
          </a:bodyPr>
          <a:lstStyle>
            <a:defPPr>
              <a:defRPr lang="en-US"/>
            </a:defPPr>
            <a:lvl1pPr marL="0" indent="0" algn="ctr" defTabSz="914400" eaLnBrk="1" fontAlgn="auto" latinLnBrk="0" hangingPunct="1">
              <a:spcBef>
                <a:spcPts val="0"/>
              </a:spcBef>
              <a:spcAft>
                <a:spcPts val="0"/>
              </a:spcAft>
              <a:buClr>
                <a:schemeClr val="accent1"/>
              </a:buClr>
              <a:buFont typeface="Wingdings" pitchFamily="2" charset="2"/>
              <a:buNone/>
              <a:defRPr sz="1600" b="1" i="1">
                <a:solidFill>
                  <a:schemeClr val="bg1"/>
                </a:solidFill>
                <a:latin typeface="Tahoma" charset="0"/>
              </a:defRPr>
            </a:lvl1pPr>
            <a:lvl2pPr indent="-228600" defTabSz="914400" eaLnBrk="1" latinLnBrk="0" hangingPunct="1">
              <a:spcBef>
                <a:spcPts val="300"/>
              </a:spcBef>
              <a:buClr>
                <a:schemeClr val="accent1"/>
              </a:buClr>
              <a:buFont typeface="Wingdings" pitchFamily="2" charset="2"/>
              <a:buChar char=""/>
              <a:defRPr sz="1800">
                <a:solidFill>
                  <a:schemeClr val="tx1"/>
                </a:solidFill>
                <a:latin typeface="Tahoma" charset="0"/>
              </a:defRPr>
            </a:lvl2pPr>
            <a:lvl3pPr marL="685800" indent="-228600" defTabSz="914400" eaLnBrk="1" latinLnBrk="0" hangingPunct="1">
              <a:spcBef>
                <a:spcPts val="200"/>
              </a:spcBef>
              <a:buClr>
                <a:schemeClr val="accent1"/>
              </a:buClr>
              <a:buFont typeface="Wingdings" pitchFamily="2" charset="2"/>
              <a:buChar char=""/>
              <a:defRPr sz="1600">
                <a:solidFill>
                  <a:schemeClr val="tx1"/>
                </a:solidFill>
                <a:latin typeface="Tahoma" charset="0"/>
              </a:defRPr>
            </a:lvl3pPr>
            <a:lvl4pPr marL="914400" indent="-228600" defTabSz="914400" eaLnBrk="1" latinLnBrk="0" hangingPunct="1">
              <a:spcBef>
                <a:spcPts val="100"/>
              </a:spcBef>
              <a:buClr>
                <a:schemeClr val="accent1"/>
              </a:buClr>
              <a:buFont typeface="Wingdings" pitchFamily="2" charset="2"/>
              <a:buChar char=""/>
              <a:defRPr sz="1400">
                <a:solidFill>
                  <a:schemeClr val="tx1"/>
                </a:solidFill>
                <a:latin typeface="Tahoma" charset="0"/>
              </a:defRPr>
            </a:lvl4pPr>
            <a:lvl5pPr marL="1143000" indent="-228600" defTabSz="914400" eaLnBrk="1" latinLnBrk="0" hangingPunct="1">
              <a:spcBef>
                <a:spcPts val="0"/>
              </a:spcBef>
              <a:buClr>
                <a:schemeClr val="accent1"/>
              </a:buClr>
              <a:buFont typeface="Wingdings" pitchFamily="2" charset="2"/>
              <a:buChar char=""/>
              <a:defRPr sz="1200">
                <a:solidFill>
                  <a:schemeClr val="tx1"/>
                </a:solidFill>
                <a:latin typeface="Tahoma" charset="0"/>
              </a:defRPr>
            </a:lvl5pPr>
            <a:lvl6pPr marL="2514600" indent="-228600">
              <a:spcBef>
                <a:spcPct val="20000"/>
              </a:spcBef>
              <a:buFont typeface="Arial" pitchFamily="34" charset="0"/>
              <a:buChar char="•"/>
              <a:defRPr sz="2000">
                <a:solidFill>
                  <a:schemeClr val="tx1"/>
                </a:solidFill>
                <a:latin typeface="Tahoma" charset="0"/>
              </a:defRPr>
            </a:lvl6pPr>
            <a:lvl7pPr marL="2971800" indent="-228600">
              <a:spcBef>
                <a:spcPct val="20000"/>
              </a:spcBef>
              <a:buFont typeface="Arial" pitchFamily="34" charset="0"/>
              <a:buChar char="•"/>
              <a:defRPr sz="2000">
                <a:solidFill>
                  <a:schemeClr val="tx1"/>
                </a:solidFill>
                <a:latin typeface="Tahoma" charset="0"/>
              </a:defRPr>
            </a:lvl7pPr>
            <a:lvl8pPr marL="3429000" indent="-228600">
              <a:spcBef>
                <a:spcPct val="20000"/>
              </a:spcBef>
              <a:buFont typeface="Arial" pitchFamily="34" charset="0"/>
              <a:buChar char="•"/>
              <a:defRPr sz="2000">
                <a:solidFill>
                  <a:schemeClr val="tx1"/>
                </a:solidFill>
                <a:latin typeface="Tahoma" charset="0"/>
              </a:defRPr>
            </a:lvl8pPr>
            <a:lvl9pPr marL="3886200" indent="-228600">
              <a:spcBef>
                <a:spcPct val="20000"/>
              </a:spcBef>
              <a:buFont typeface="Arial" pitchFamily="34" charset="0"/>
              <a:buChar char="•"/>
              <a:defRPr sz="2000">
                <a:solidFill>
                  <a:schemeClr val="tx1"/>
                </a:solidFill>
                <a:latin typeface="Tahoma" charset="0"/>
              </a:defRPr>
            </a:lvl9pPr>
          </a:lstStyle>
          <a:p>
            <a:r>
              <a:rPr lang="en-US">
                <a:latin typeface="Arial" panose="020B0604020202020204" pitchFamily="34" charset="0"/>
                <a:cs typeface="Arial" panose="020B0604020202020204" pitchFamily="34" charset="0"/>
              </a:rPr>
              <a:t>“Very helpful for conceptual applications, i.e., how does COE ‘X’ affect </a:t>
            </a:r>
            <a:br>
              <a:rPr lang="en-US">
                <a:latin typeface="Arial" panose="020B0604020202020204" pitchFamily="34" charset="0"/>
                <a:cs typeface="Arial" panose="020B0604020202020204" pitchFamily="34" charset="0"/>
              </a:rPr>
            </a:br>
            <a:r>
              <a:rPr lang="en-US">
                <a:latin typeface="Arial" panose="020B0604020202020204" pitchFamily="34" charset="0"/>
                <a:cs typeface="Arial" panose="020B0604020202020204" pitchFamily="34" charset="0"/>
              </a:rPr>
              <a:t>the orbit?”</a:t>
            </a:r>
          </a:p>
        </p:txBody>
      </p:sp>
      <p:sp>
        <p:nvSpPr>
          <p:cNvPr id="10" name="TextBox 9">
            <a:extLst>
              <a:ext uri="{FF2B5EF4-FFF2-40B4-BE49-F238E27FC236}">
                <a16:creationId xmlns:a16="http://schemas.microsoft.com/office/drawing/2014/main" id="{C219EDFF-A389-DADE-F62F-29C682CCE9C0}"/>
              </a:ext>
            </a:extLst>
          </p:cNvPr>
          <p:cNvSpPr txBox="1"/>
          <p:nvPr/>
        </p:nvSpPr>
        <p:spPr>
          <a:xfrm>
            <a:off x="6727456" y="3404904"/>
            <a:ext cx="2890331" cy="2524986"/>
          </a:xfrm>
          <a:prstGeom prst="rect">
            <a:avLst/>
          </a:prstGeom>
          <a:solidFill>
            <a:srgbClr val="22458A"/>
          </a:solidFill>
          <a:ln>
            <a:noFill/>
          </a:ln>
        </p:spPr>
        <p:txBody>
          <a:bodyPr vert="horz" lIns="36576" tIns="18288" rIns="36576" bIns="18288" rtlCol="0" anchor="ctr" anchorCtr="0">
            <a:noAutofit/>
          </a:bodyPr>
          <a:lstStyle>
            <a:defPPr>
              <a:defRPr lang="en-US"/>
            </a:defPPr>
            <a:lvl1pPr marL="0" indent="0" algn="ctr" defTabSz="914400" eaLnBrk="1" fontAlgn="auto" latinLnBrk="0" hangingPunct="1">
              <a:spcBef>
                <a:spcPts val="0"/>
              </a:spcBef>
              <a:spcAft>
                <a:spcPts val="0"/>
              </a:spcAft>
              <a:buClr>
                <a:schemeClr val="accent1"/>
              </a:buClr>
              <a:buFont typeface="Wingdings" pitchFamily="2" charset="2"/>
              <a:buNone/>
              <a:defRPr sz="1600" b="1" i="1">
                <a:solidFill>
                  <a:schemeClr val="bg1"/>
                </a:solidFill>
                <a:latin typeface="Tahoma" charset="0"/>
              </a:defRPr>
            </a:lvl1pPr>
            <a:lvl2pPr indent="-228600" defTabSz="914400" eaLnBrk="1" latinLnBrk="0" hangingPunct="1">
              <a:spcBef>
                <a:spcPts val="300"/>
              </a:spcBef>
              <a:buClr>
                <a:schemeClr val="accent1"/>
              </a:buClr>
              <a:buFont typeface="Wingdings" pitchFamily="2" charset="2"/>
              <a:buChar char=""/>
              <a:defRPr sz="1800">
                <a:solidFill>
                  <a:schemeClr val="tx1"/>
                </a:solidFill>
                <a:latin typeface="Tahoma" charset="0"/>
              </a:defRPr>
            </a:lvl2pPr>
            <a:lvl3pPr marL="685800" indent="-228600" defTabSz="914400" eaLnBrk="1" latinLnBrk="0" hangingPunct="1">
              <a:spcBef>
                <a:spcPts val="200"/>
              </a:spcBef>
              <a:buClr>
                <a:schemeClr val="accent1"/>
              </a:buClr>
              <a:buFont typeface="Wingdings" pitchFamily="2" charset="2"/>
              <a:buChar char=""/>
              <a:defRPr sz="1600">
                <a:solidFill>
                  <a:schemeClr val="tx1"/>
                </a:solidFill>
                <a:latin typeface="Tahoma" charset="0"/>
              </a:defRPr>
            </a:lvl3pPr>
            <a:lvl4pPr marL="914400" indent="-228600" defTabSz="914400" eaLnBrk="1" latinLnBrk="0" hangingPunct="1">
              <a:spcBef>
                <a:spcPts val="100"/>
              </a:spcBef>
              <a:buClr>
                <a:schemeClr val="accent1"/>
              </a:buClr>
              <a:buFont typeface="Wingdings" pitchFamily="2" charset="2"/>
              <a:buChar char=""/>
              <a:defRPr sz="1400">
                <a:solidFill>
                  <a:schemeClr val="tx1"/>
                </a:solidFill>
                <a:latin typeface="Tahoma" charset="0"/>
              </a:defRPr>
            </a:lvl4pPr>
            <a:lvl5pPr marL="1143000" indent="-228600" defTabSz="914400" eaLnBrk="1" latinLnBrk="0" hangingPunct="1">
              <a:spcBef>
                <a:spcPts val="0"/>
              </a:spcBef>
              <a:buClr>
                <a:schemeClr val="accent1"/>
              </a:buClr>
              <a:buFont typeface="Wingdings" pitchFamily="2" charset="2"/>
              <a:buChar char=""/>
              <a:defRPr sz="1200">
                <a:solidFill>
                  <a:schemeClr val="tx1"/>
                </a:solidFill>
                <a:latin typeface="Tahoma" charset="0"/>
              </a:defRPr>
            </a:lvl5pPr>
            <a:lvl6pPr marL="2514600" indent="-228600">
              <a:spcBef>
                <a:spcPct val="20000"/>
              </a:spcBef>
              <a:buFont typeface="Arial" pitchFamily="34" charset="0"/>
              <a:buChar char="•"/>
              <a:defRPr sz="2000">
                <a:solidFill>
                  <a:schemeClr val="tx1"/>
                </a:solidFill>
                <a:latin typeface="Tahoma" charset="0"/>
              </a:defRPr>
            </a:lvl6pPr>
            <a:lvl7pPr marL="2971800" indent="-228600">
              <a:spcBef>
                <a:spcPct val="20000"/>
              </a:spcBef>
              <a:buFont typeface="Arial" pitchFamily="34" charset="0"/>
              <a:buChar char="•"/>
              <a:defRPr sz="2000">
                <a:solidFill>
                  <a:schemeClr val="tx1"/>
                </a:solidFill>
                <a:latin typeface="Tahoma" charset="0"/>
              </a:defRPr>
            </a:lvl7pPr>
            <a:lvl8pPr marL="3429000" indent="-228600">
              <a:spcBef>
                <a:spcPct val="20000"/>
              </a:spcBef>
              <a:buFont typeface="Arial" pitchFamily="34" charset="0"/>
              <a:buChar char="•"/>
              <a:defRPr sz="2000">
                <a:solidFill>
                  <a:schemeClr val="tx1"/>
                </a:solidFill>
                <a:latin typeface="Tahoma" charset="0"/>
              </a:defRPr>
            </a:lvl8pPr>
            <a:lvl9pPr marL="3886200" indent="-228600">
              <a:spcBef>
                <a:spcPct val="20000"/>
              </a:spcBef>
              <a:buFont typeface="Arial" pitchFamily="34" charset="0"/>
              <a:buChar char="•"/>
              <a:defRPr sz="2000">
                <a:solidFill>
                  <a:schemeClr val="tx1"/>
                </a:solidFill>
                <a:latin typeface="Tahoma" charset="0"/>
              </a:defRPr>
            </a:lvl9pPr>
          </a:lstStyle>
          <a:p>
            <a:pPr defTabSz="877888">
              <a:tabLst>
                <a:tab pos="2633663" algn="l"/>
              </a:tabLst>
            </a:pPr>
            <a:r>
              <a:rPr lang="en-US">
                <a:latin typeface="Arial" panose="020B0604020202020204" pitchFamily="34" charset="0"/>
                <a:cs typeface="Arial" panose="020B0604020202020204" pitchFamily="34" charset="0"/>
              </a:rPr>
              <a:t>“I believe that one week </a:t>
            </a:r>
            <a:br>
              <a:rPr lang="en-US">
                <a:latin typeface="Arial" panose="020B0604020202020204" pitchFamily="34" charset="0"/>
                <a:cs typeface="Arial" panose="020B0604020202020204" pitchFamily="34" charset="0"/>
              </a:rPr>
            </a:br>
            <a:r>
              <a:rPr lang="en-US">
                <a:latin typeface="Arial" panose="020B0604020202020204" pitchFamily="34" charset="0"/>
                <a:cs typeface="Arial" panose="020B0604020202020204" pitchFamily="34" charset="0"/>
              </a:rPr>
              <a:t>of Astro dynamics </a:t>
            </a:r>
            <a:br>
              <a:rPr lang="en-US">
                <a:latin typeface="Arial" panose="020B0604020202020204" pitchFamily="34" charset="0"/>
                <a:cs typeface="Arial" panose="020B0604020202020204" pitchFamily="34" charset="0"/>
              </a:rPr>
            </a:br>
            <a:r>
              <a:rPr lang="en-US">
                <a:latin typeface="Arial" panose="020B0604020202020204" pitchFamily="34" charset="0"/>
                <a:cs typeface="Arial" panose="020B0604020202020204" pitchFamily="34" charset="0"/>
              </a:rPr>
              <a:t>training with this system would be the equivalent </a:t>
            </a:r>
            <a:br>
              <a:rPr lang="en-US">
                <a:latin typeface="Arial" panose="020B0604020202020204" pitchFamily="34" charset="0"/>
                <a:cs typeface="Arial" panose="020B0604020202020204" pitchFamily="34" charset="0"/>
              </a:rPr>
            </a:br>
            <a:r>
              <a:rPr lang="en-US">
                <a:latin typeface="Arial" panose="020B0604020202020204" pitchFamily="34" charset="0"/>
                <a:cs typeface="Arial" panose="020B0604020202020204" pitchFamily="34" charset="0"/>
              </a:rPr>
              <a:t>of a year of standard </a:t>
            </a:r>
            <a:br>
              <a:rPr lang="en-US">
                <a:latin typeface="Arial" panose="020B0604020202020204" pitchFamily="34" charset="0"/>
                <a:cs typeface="Arial" panose="020B0604020202020204" pitchFamily="34" charset="0"/>
              </a:rPr>
            </a:br>
            <a:r>
              <a:rPr lang="en-US">
                <a:latin typeface="Arial" panose="020B0604020202020204" pitchFamily="34" charset="0"/>
                <a:cs typeface="Arial" panose="020B0604020202020204" pitchFamily="34" charset="0"/>
              </a:rPr>
              <a:t>Astro dynamics and </a:t>
            </a:r>
            <a:br>
              <a:rPr lang="en-US">
                <a:latin typeface="Arial" panose="020B0604020202020204" pitchFamily="34" charset="0"/>
                <a:cs typeface="Arial" panose="020B0604020202020204" pitchFamily="34" charset="0"/>
              </a:rPr>
            </a:br>
            <a:r>
              <a:rPr lang="en-US">
                <a:latin typeface="Arial" panose="020B0604020202020204" pitchFamily="34" charset="0"/>
                <a:cs typeface="Arial" panose="020B0604020202020204" pitchFamily="34" charset="0"/>
              </a:rPr>
              <a:t>orbital analyst training.” </a:t>
            </a:r>
          </a:p>
        </p:txBody>
      </p:sp>
      <p:sp>
        <p:nvSpPr>
          <p:cNvPr id="11" name="TextBox 10">
            <a:extLst>
              <a:ext uri="{FF2B5EF4-FFF2-40B4-BE49-F238E27FC236}">
                <a16:creationId xmlns:a16="http://schemas.microsoft.com/office/drawing/2014/main" id="{A2B7ED3F-7F9C-B417-F622-468BEDAC2B68}"/>
              </a:ext>
            </a:extLst>
          </p:cNvPr>
          <p:cNvSpPr txBox="1"/>
          <p:nvPr/>
        </p:nvSpPr>
        <p:spPr>
          <a:xfrm>
            <a:off x="9760632" y="3404903"/>
            <a:ext cx="2301273" cy="1131839"/>
          </a:xfrm>
          <a:prstGeom prst="rect">
            <a:avLst/>
          </a:prstGeom>
          <a:solidFill>
            <a:srgbClr val="22458A"/>
          </a:solidFill>
          <a:ln>
            <a:noFill/>
          </a:ln>
        </p:spPr>
        <p:txBody>
          <a:bodyPr vert="horz" lIns="36576" tIns="18288" rIns="36576" bIns="18288" rtlCol="0" anchor="ctr" anchorCtr="0">
            <a:noAutofit/>
          </a:bodyPr>
          <a:lstStyle>
            <a:defPPr>
              <a:defRPr lang="en-US"/>
            </a:defPPr>
            <a:lvl1pPr marL="0" indent="0" algn="ctr" defTabSz="914400" eaLnBrk="1" fontAlgn="auto" latinLnBrk="0" hangingPunct="1">
              <a:spcBef>
                <a:spcPts val="0"/>
              </a:spcBef>
              <a:spcAft>
                <a:spcPts val="0"/>
              </a:spcAft>
              <a:buClr>
                <a:schemeClr val="accent1"/>
              </a:buClr>
              <a:buFont typeface="Wingdings" pitchFamily="2" charset="2"/>
              <a:buNone/>
              <a:defRPr sz="1600" b="1" i="1">
                <a:solidFill>
                  <a:schemeClr val="bg1"/>
                </a:solidFill>
              </a:defRPr>
            </a:lvl1pPr>
            <a:lvl2pPr indent="-228600" defTabSz="914400" eaLnBrk="1" latinLnBrk="0" hangingPunct="1">
              <a:spcBef>
                <a:spcPts val="300"/>
              </a:spcBef>
              <a:buClr>
                <a:schemeClr val="accent1"/>
              </a:buClr>
              <a:buFont typeface="Wingdings" pitchFamily="2" charset="2"/>
              <a:buChar char=""/>
              <a:defRPr sz="1800">
                <a:solidFill>
                  <a:schemeClr val="tx1"/>
                </a:solidFill>
              </a:defRPr>
            </a:lvl2pPr>
            <a:lvl3pPr marL="685800" indent="-228600" defTabSz="914400" eaLnBrk="1" latinLnBrk="0" hangingPunct="1">
              <a:spcBef>
                <a:spcPts val="200"/>
              </a:spcBef>
              <a:buClr>
                <a:schemeClr val="accent1"/>
              </a:buClr>
              <a:buFont typeface="Wingdings" pitchFamily="2" charset="2"/>
              <a:buChar char=""/>
              <a:defRPr sz="1600">
                <a:solidFill>
                  <a:schemeClr val="tx1"/>
                </a:solidFill>
              </a:defRPr>
            </a:lvl3pPr>
            <a:lvl4pPr marL="914400" indent="-228600" defTabSz="914400" eaLnBrk="1" latinLnBrk="0" hangingPunct="1">
              <a:spcBef>
                <a:spcPts val="100"/>
              </a:spcBef>
              <a:buClr>
                <a:schemeClr val="accent1"/>
              </a:buClr>
              <a:buFont typeface="Wingdings" pitchFamily="2" charset="2"/>
              <a:buChar char=""/>
              <a:defRPr sz="1400">
                <a:solidFill>
                  <a:schemeClr val="tx1"/>
                </a:solidFill>
              </a:defRPr>
            </a:lvl4pPr>
            <a:lvl5pPr marL="1143000" indent="-228600" defTabSz="914400" eaLnBrk="1" latinLnBrk="0" hangingPunct="1">
              <a:spcBef>
                <a:spcPts val="0"/>
              </a:spcBef>
              <a:buClr>
                <a:schemeClr val="accent1"/>
              </a:buClr>
              <a:buFont typeface="Wingdings" pitchFamily="2" charset="2"/>
              <a:buChar char=""/>
              <a:defRPr sz="1200">
                <a:solidFill>
                  <a:schemeClr val="tx1"/>
                </a:solidFill>
              </a:defRPr>
            </a:lvl5pPr>
            <a:lvl6pPr marL="2514600" indent="-228600">
              <a:spcBef>
                <a:spcPct val="20000"/>
              </a:spcBef>
              <a:buFont typeface="Arial" pitchFamily="34" charset="0"/>
              <a:buChar char="•"/>
              <a:defRPr sz="2000">
                <a:solidFill>
                  <a:schemeClr val="tx1"/>
                </a:solidFill>
              </a:defRPr>
            </a:lvl6pPr>
            <a:lvl7pPr marL="2971800" indent="-228600">
              <a:spcBef>
                <a:spcPct val="20000"/>
              </a:spcBef>
              <a:buFont typeface="Arial" pitchFamily="34" charset="0"/>
              <a:buChar char="•"/>
              <a:defRPr sz="2000">
                <a:solidFill>
                  <a:schemeClr val="tx1"/>
                </a:solidFill>
              </a:defRPr>
            </a:lvl7pPr>
            <a:lvl8pPr marL="3429000" indent="-228600">
              <a:spcBef>
                <a:spcPct val="20000"/>
              </a:spcBef>
              <a:buFont typeface="Arial" pitchFamily="34" charset="0"/>
              <a:buChar char="•"/>
              <a:defRPr sz="2000">
                <a:solidFill>
                  <a:schemeClr val="tx1"/>
                </a:solidFill>
              </a:defRPr>
            </a:lvl8pPr>
            <a:lvl9pPr marL="3886200" indent="-228600">
              <a:spcBef>
                <a:spcPct val="20000"/>
              </a:spcBef>
              <a:buFont typeface="Arial" pitchFamily="34" charset="0"/>
              <a:buChar char="•"/>
              <a:defRPr sz="2000">
                <a:solidFill>
                  <a:schemeClr val="tx1"/>
                </a:solidFill>
              </a:defRPr>
            </a:lvl9pPr>
          </a:lstStyle>
          <a:p>
            <a:r>
              <a:rPr lang="en-US">
                <a:latin typeface="Arial" panose="020B0604020202020204" pitchFamily="34" charset="0"/>
                <a:cs typeface="Arial" panose="020B0604020202020204" pitchFamily="34" charset="0"/>
              </a:rPr>
              <a:t>They don’t want to learn in PowerPoint, and I don’t want to teach in it.” </a:t>
            </a:r>
          </a:p>
        </p:txBody>
      </p:sp>
      <p:sp>
        <p:nvSpPr>
          <p:cNvPr id="12" name="TextBox 11">
            <a:extLst>
              <a:ext uri="{FF2B5EF4-FFF2-40B4-BE49-F238E27FC236}">
                <a16:creationId xmlns:a16="http://schemas.microsoft.com/office/drawing/2014/main" id="{1F557A4C-3221-40E3-C53F-DB78538BC0E3}"/>
              </a:ext>
            </a:extLst>
          </p:cNvPr>
          <p:cNvSpPr txBox="1"/>
          <p:nvPr/>
        </p:nvSpPr>
        <p:spPr>
          <a:xfrm>
            <a:off x="6727457" y="2546678"/>
            <a:ext cx="5349270" cy="763152"/>
          </a:xfrm>
          <a:prstGeom prst="rect">
            <a:avLst/>
          </a:prstGeom>
          <a:solidFill>
            <a:srgbClr val="22458A"/>
          </a:solidFill>
          <a:ln>
            <a:noFill/>
          </a:ln>
        </p:spPr>
        <p:txBody>
          <a:bodyPr vert="horz" lIns="36576" tIns="18288" rIns="36576" bIns="18288" rtlCol="0" anchor="ctr" anchorCtr="0">
            <a:noAutofit/>
          </a:bodyPr>
          <a:lstStyle>
            <a:defPPr>
              <a:defRPr lang="en-US"/>
            </a:defPPr>
            <a:lvl1pPr marL="111125" indent="0" algn="ctr" defTabSz="914400" eaLnBrk="1" fontAlgn="auto" latinLnBrk="0" hangingPunct="1">
              <a:spcBef>
                <a:spcPts val="0"/>
              </a:spcBef>
              <a:spcAft>
                <a:spcPts val="0"/>
              </a:spcAft>
              <a:buClr>
                <a:schemeClr val="accent1"/>
              </a:buClr>
              <a:buFont typeface="Wingdings" pitchFamily="2" charset="2"/>
              <a:buNone/>
              <a:defRPr sz="3200" b="1">
                <a:solidFill>
                  <a:schemeClr val="bg1"/>
                </a:solidFill>
                <a:latin typeface="+mn-lt"/>
                <a:ea typeface="+mn-ea"/>
              </a:defRPr>
            </a:lvl1pPr>
            <a:lvl2pPr indent="-228600" defTabSz="914400" eaLnBrk="1" latinLnBrk="0" hangingPunct="1">
              <a:spcBef>
                <a:spcPts val="300"/>
              </a:spcBef>
              <a:buClr>
                <a:schemeClr val="accent1"/>
              </a:buClr>
              <a:buFont typeface="Wingdings" pitchFamily="2" charset="2"/>
              <a:buChar char=""/>
              <a:defRPr sz="1800">
                <a:latin typeface="+mn-lt"/>
                <a:ea typeface="+mn-ea"/>
              </a:defRPr>
            </a:lvl2pPr>
            <a:lvl3pPr marL="685800" indent="-228600" defTabSz="914400" eaLnBrk="1" latinLnBrk="0" hangingPunct="1">
              <a:spcBef>
                <a:spcPts val="200"/>
              </a:spcBef>
              <a:buClr>
                <a:schemeClr val="accent1"/>
              </a:buClr>
              <a:buFont typeface="Wingdings" pitchFamily="2" charset="2"/>
              <a:buChar char=""/>
              <a:defRPr sz="1600">
                <a:latin typeface="+mn-lt"/>
                <a:ea typeface="+mn-ea"/>
              </a:defRPr>
            </a:lvl3pPr>
            <a:lvl4pPr marL="914400" indent="-228600" defTabSz="914400" eaLnBrk="1" latinLnBrk="0" hangingPunct="1">
              <a:spcBef>
                <a:spcPts val="100"/>
              </a:spcBef>
              <a:buClr>
                <a:schemeClr val="accent1"/>
              </a:buClr>
              <a:buFont typeface="Wingdings" pitchFamily="2" charset="2"/>
              <a:buChar char=""/>
              <a:defRPr sz="1400">
                <a:latin typeface="+mn-lt"/>
                <a:ea typeface="+mn-ea"/>
              </a:defRPr>
            </a:lvl4pPr>
            <a:lvl5pPr marL="1143000" indent="-228600" defTabSz="914400" eaLnBrk="1" latinLnBrk="0" hangingPunct="1">
              <a:spcBef>
                <a:spcPts val="0"/>
              </a:spcBef>
              <a:buClr>
                <a:schemeClr val="accent1"/>
              </a:buClr>
              <a:buFont typeface="Wingdings" pitchFamily="2" charset="2"/>
              <a:buChar char=""/>
              <a:defRPr sz="1200">
                <a:latin typeface="+mn-lt"/>
                <a:ea typeface="+mn-ea"/>
              </a:defRPr>
            </a:lvl5pPr>
            <a:lvl6pPr marL="2514600" indent="-228600">
              <a:spcBef>
                <a:spcPct val="20000"/>
              </a:spcBef>
              <a:buFont typeface="Arial" pitchFamily="34" charset="0"/>
              <a:buChar char="•"/>
              <a:defRPr sz="2000">
                <a:latin typeface="+mn-lt"/>
                <a:ea typeface="+mn-ea"/>
              </a:defRPr>
            </a:lvl6pPr>
            <a:lvl7pPr marL="2971800" indent="-228600">
              <a:spcBef>
                <a:spcPct val="20000"/>
              </a:spcBef>
              <a:buFont typeface="Arial" pitchFamily="34" charset="0"/>
              <a:buChar char="•"/>
              <a:defRPr sz="2000">
                <a:latin typeface="+mn-lt"/>
                <a:ea typeface="+mn-ea"/>
              </a:defRPr>
            </a:lvl7pPr>
            <a:lvl8pPr marL="3429000" indent="-228600">
              <a:spcBef>
                <a:spcPct val="20000"/>
              </a:spcBef>
              <a:buFont typeface="Arial" pitchFamily="34" charset="0"/>
              <a:buChar char="•"/>
              <a:defRPr sz="2000">
                <a:latin typeface="+mn-lt"/>
                <a:ea typeface="+mn-ea"/>
              </a:defRPr>
            </a:lvl8pPr>
            <a:lvl9pPr marL="3886200" indent="-228600">
              <a:spcBef>
                <a:spcPct val="20000"/>
              </a:spcBef>
              <a:buFont typeface="Arial" pitchFamily="34" charset="0"/>
              <a:buChar char="•"/>
              <a:defRPr sz="2000">
                <a:latin typeface="+mn-lt"/>
                <a:ea typeface="+mn-ea"/>
              </a:defRPr>
            </a:lvl9pPr>
          </a:lstStyle>
          <a:p>
            <a:pPr marL="0"/>
            <a:r>
              <a:rPr lang="en-US" sz="1600" i="1">
                <a:latin typeface="Arial" panose="020B0604020202020204" pitchFamily="34" charset="0"/>
                <a:cs typeface="Arial" panose="020B0604020202020204" pitchFamily="34" charset="0"/>
              </a:rPr>
              <a:t>“This is how it all works and how things run, and I didn't understand until I saw it.”</a:t>
            </a:r>
          </a:p>
        </p:txBody>
      </p:sp>
      <p:sp>
        <p:nvSpPr>
          <p:cNvPr id="13" name="Content Placeholder 2">
            <a:extLst>
              <a:ext uri="{FF2B5EF4-FFF2-40B4-BE49-F238E27FC236}">
                <a16:creationId xmlns:a16="http://schemas.microsoft.com/office/drawing/2014/main" id="{2E72C08A-D898-09D5-C704-2C1C899FA507}"/>
              </a:ext>
            </a:extLst>
          </p:cNvPr>
          <p:cNvSpPr txBox="1">
            <a:spLocks/>
          </p:cNvSpPr>
          <p:nvPr/>
        </p:nvSpPr>
        <p:spPr bwMode="auto">
          <a:xfrm>
            <a:off x="6668635" y="2181436"/>
            <a:ext cx="5466914" cy="39792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tx1"/>
              </a:buClr>
              <a:buSzPct val="50000"/>
              <a:buFont typeface="Wingdings" charset="2"/>
              <a:buChar char="v"/>
              <a:defRPr sz="2000">
                <a:solidFill>
                  <a:schemeClr val="tx1"/>
                </a:solidFill>
                <a:latin typeface="Arial Narrow" charset="0"/>
                <a:ea typeface="Arial Narrow" charset="0"/>
                <a:cs typeface="Arial Narrow" charset="0"/>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0" indent="0">
              <a:buNone/>
            </a:pPr>
            <a:r>
              <a:rPr lang="en-US" sz="1800" b="1" kern="0">
                <a:latin typeface="Arial" panose="020B0604020202020204" pitchFamily="34" charset="0"/>
                <a:cs typeface="Arial" panose="020B0604020202020204" pitchFamily="34" charset="0"/>
              </a:rPr>
              <a:t>Qualitative feedback from teachers and students</a:t>
            </a:r>
          </a:p>
        </p:txBody>
      </p:sp>
    </p:spTree>
    <p:extLst>
      <p:ext uri="{BB962C8B-B14F-4D97-AF65-F5344CB8AC3E}">
        <p14:creationId xmlns:p14="http://schemas.microsoft.com/office/powerpoint/2010/main" val="126746163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6BD3C-62C1-F502-2EA6-79A28C0C4C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A58DE0-592B-703B-6EE1-CA8998B23B4B}"/>
              </a:ext>
            </a:extLst>
          </p:cNvPr>
          <p:cNvSpPr>
            <a:spLocks noGrp="1"/>
          </p:cNvSpPr>
          <p:nvPr>
            <p:ph type="title"/>
          </p:nvPr>
        </p:nvSpPr>
        <p:spPr/>
        <p:txBody>
          <a:bodyPr/>
          <a:lstStyle/>
          <a:p>
            <a:r>
              <a:rPr lang="en-US" dirty="0"/>
              <a:t>Learning Objectives</a:t>
            </a:r>
          </a:p>
        </p:txBody>
      </p:sp>
      <p:sp>
        <p:nvSpPr>
          <p:cNvPr id="4" name="Content Placeholder 3">
            <a:extLst>
              <a:ext uri="{FF2B5EF4-FFF2-40B4-BE49-F238E27FC236}">
                <a16:creationId xmlns:a16="http://schemas.microsoft.com/office/drawing/2014/main" id="{C0FBFAF0-E8CB-8967-FB4E-0430CD7C5927}"/>
              </a:ext>
            </a:extLst>
          </p:cNvPr>
          <p:cNvSpPr>
            <a:spLocks noGrp="1"/>
          </p:cNvSpPr>
          <p:nvPr>
            <p:ph sz="quarter" idx="11"/>
          </p:nvPr>
        </p:nvSpPr>
        <p:spPr>
          <a:xfrm>
            <a:off x="364987" y="979001"/>
            <a:ext cx="6772451" cy="5524414"/>
          </a:xfrm>
        </p:spPr>
        <p:txBody>
          <a:bodyPr/>
          <a:lstStyle/>
          <a:p>
            <a:pPr marL="342900" indent="-342900">
              <a:spcBef>
                <a:spcPts val="0"/>
              </a:spcBef>
              <a:spcAft>
                <a:spcPts val="1200"/>
              </a:spcAft>
            </a:pPr>
            <a:r>
              <a:rPr lang="en-US" sz="2400" dirty="0">
                <a:latin typeface="Arial" panose="020B0604020202020204" pitchFamily="34" charset="0"/>
                <a:cs typeface="Arial" panose="020B0604020202020204" pitchFamily="34" charset="0"/>
              </a:rPr>
              <a:t>Describe the current state of the art in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space education</a:t>
            </a:r>
            <a:endParaRPr lang="en-US" sz="2400">
              <a:latin typeface="Arial" panose="020B0604020202020204" pitchFamily="34" charset="0"/>
              <a:cs typeface="Arial" panose="020B0604020202020204" pitchFamily="34" charset="0"/>
            </a:endParaRPr>
          </a:p>
          <a:p>
            <a:pPr marL="342900" indent="-342900">
              <a:spcBef>
                <a:spcPts val="0"/>
              </a:spcBef>
              <a:spcAft>
                <a:spcPts val="1200"/>
              </a:spcAft>
            </a:pPr>
            <a:r>
              <a:rPr lang="en-US" sz="2400" dirty="0">
                <a:latin typeface="Arial" panose="020B0604020202020204" pitchFamily="34" charset="0"/>
                <a:cs typeface="Arial" panose="020B0604020202020204" pitchFamily="34" charset="0"/>
              </a:rPr>
              <a:t>Identify how XR can help students comprehend and master the space domain</a:t>
            </a:r>
            <a:endParaRPr lang="en-US" sz="2400">
              <a:latin typeface="Arial" panose="020B0604020202020204" pitchFamily="34" charset="0"/>
              <a:cs typeface="Arial" panose="020B0604020202020204" pitchFamily="34" charset="0"/>
            </a:endParaRPr>
          </a:p>
          <a:p>
            <a:pPr marL="342900" indent="-342900">
              <a:spcBef>
                <a:spcPts val="0"/>
              </a:spcBef>
              <a:spcAft>
                <a:spcPts val="1200"/>
              </a:spcAft>
            </a:pPr>
            <a:r>
              <a:rPr lang="en-US" sz="2400" dirty="0">
                <a:latin typeface="Arial" panose="020B0604020202020204" pitchFamily="34" charset="0"/>
                <a:cs typeface="Arial" panose="020B0604020202020204" pitchFamily="34" charset="0"/>
              </a:rPr>
              <a:t>Explain how to teach about space domain awareness (SDA) as an operational art</a:t>
            </a:r>
            <a:endParaRPr lang="en-US" sz="2400">
              <a:latin typeface="Arial" panose="020B0604020202020204" pitchFamily="34" charset="0"/>
              <a:cs typeface="Arial" panose="020B0604020202020204" pitchFamily="34" charset="0"/>
            </a:endParaRPr>
          </a:p>
          <a:p>
            <a:pPr marL="342900" indent="-342900">
              <a:spcBef>
                <a:spcPts val="0"/>
              </a:spcBef>
              <a:spcAft>
                <a:spcPts val="1200"/>
              </a:spcAft>
            </a:pPr>
            <a:r>
              <a:rPr lang="en-US" sz="2400" dirty="0">
                <a:latin typeface="Arial" panose="020B0604020202020204" pitchFamily="34" charset="0"/>
                <a:cs typeface="Arial" panose="020B0604020202020204" pitchFamily="34" charset="0"/>
              </a:rPr>
              <a:t>Demonstrate how to teach students about orbital regimes, satellite constellations, orbital mechanics, classical orbital elements, reference frames, space threats, satellite communications, and cislunar Lagrange points </a:t>
            </a:r>
            <a:endParaRPr lang="en-US" sz="240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065A43E0-8E62-1B3E-3D85-78821A5C67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731"/>
          <a:stretch/>
        </p:blipFill>
        <p:spPr bwMode="auto">
          <a:xfrm>
            <a:off x="7808163" y="979001"/>
            <a:ext cx="3906759" cy="5231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990627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6AC4C-5F10-CB25-F8A1-B35A05CF29A2}"/>
              </a:ext>
            </a:extLst>
          </p:cNvPr>
          <p:cNvSpPr>
            <a:spLocks noGrp="1"/>
          </p:cNvSpPr>
          <p:nvPr>
            <p:ph type="title"/>
          </p:nvPr>
        </p:nvSpPr>
        <p:spPr/>
        <p:txBody>
          <a:bodyPr/>
          <a:lstStyle/>
          <a:p>
            <a:r>
              <a:rPr lang="en-US" dirty="0"/>
              <a:t>Bibliography</a:t>
            </a:r>
          </a:p>
        </p:txBody>
      </p:sp>
      <p:sp>
        <p:nvSpPr>
          <p:cNvPr id="4" name="Rectangle 1">
            <a:extLst>
              <a:ext uri="{FF2B5EF4-FFF2-40B4-BE49-F238E27FC236}">
                <a16:creationId xmlns:a16="http://schemas.microsoft.com/office/drawing/2014/main" id="{BDE0F6E6-4047-85FC-ADE3-D856E82A76A5}"/>
              </a:ext>
            </a:extLst>
          </p:cNvPr>
          <p:cNvSpPr>
            <a:spLocks noGrp="1" noChangeArrowheads="1"/>
          </p:cNvSpPr>
          <p:nvPr>
            <p:ph sz="quarter" idx="11"/>
          </p:nvPr>
        </p:nvSpPr>
        <p:spPr bwMode="auto">
          <a:xfrm>
            <a:off x="101301" y="1008491"/>
            <a:ext cx="11989397" cy="52018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2" anchor="ctr" anchorCtr="0" compatLnSpc="1">
            <a:prstTxWarp prst="textNoShape">
              <a:avLst/>
            </a:prstTxWarp>
            <a:noAutofit/>
          </a:bodyPr>
          <a:lstStyle/>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Hirsh-Pasek, K., </a:t>
            </a:r>
            <a:r>
              <a:rPr kumimoji="0" lang="en-US" altLang="en-US" sz="1200" b="0" i="0" u="none" strike="noStrike" cap="none" normalizeH="0" baseline="0">
                <a:ln>
                  <a:noFill/>
                </a:ln>
                <a:solidFill>
                  <a:schemeClr val="tx1"/>
                </a:solidFill>
                <a:effectLst/>
                <a:latin typeface="Arial" panose="020B0604020202020204" pitchFamily="34" charset="0"/>
              </a:rPr>
              <a:t>Zosh</a:t>
            </a:r>
            <a:r>
              <a:rPr kumimoji="0" lang="en-US" altLang="en-US" sz="1200" b="0" i="0" u="none" strike="noStrike" cap="none" normalizeH="0" baseline="0" dirty="0">
                <a:ln>
                  <a:noFill/>
                </a:ln>
                <a:solidFill>
                  <a:schemeClr val="tx1"/>
                </a:solidFill>
                <a:effectLst/>
                <a:latin typeface="Arial" panose="020B0604020202020204" pitchFamily="34" charset="0"/>
              </a:rPr>
              <a:t>, J. M., Hadani, H. S., </a:t>
            </a:r>
            <a:r>
              <a:rPr kumimoji="0" lang="en-US" altLang="en-US" sz="1200" b="0" i="0" u="none" strike="noStrike" cap="none" normalizeH="0" baseline="0">
                <a:ln>
                  <a:noFill/>
                </a:ln>
                <a:solidFill>
                  <a:schemeClr val="tx1"/>
                </a:solidFill>
                <a:effectLst/>
                <a:latin typeface="Arial" panose="020B0604020202020204" pitchFamily="34" charset="0"/>
              </a:rPr>
              <a:t>Golinkoff</a:t>
            </a:r>
            <a:r>
              <a:rPr kumimoji="0" lang="en-US" altLang="en-US" sz="1200" b="0" i="0" u="none" strike="noStrike" cap="none" normalizeH="0" baseline="0" dirty="0">
                <a:ln>
                  <a:noFill/>
                </a:ln>
                <a:solidFill>
                  <a:schemeClr val="tx1"/>
                </a:solidFill>
                <a:effectLst/>
                <a:latin typeface="Arial" panose="020B0604020202020204" pitchFamily="34" charset="0"/>
              </a:rPr>
              <a:t>, R. M., Clark, K., Donohue, C., &amp; Wartella, E. (2022). </a:t>
            </a:r>
            <a:r>
              <a:rPr kumimoji="0" lang="en-US" altLang="en-US" sz="1200" b="0" i="0" u="none" strike="noStrike" cap="none" normalizeH="0" baseline="0" dirty="0">
                <a:ln>
                  <a:noFill/>
                </a:ln>
                <a:solidFill>
                  <a:schemeClr val="tx1"/>
                </a:solidFill>
                <a:effectLst/>
                <a:latin typeface="Arial" panose="020B0604020202020204" pitchFamily="34" charset="0"/>
                <a:hlinkClick r:id="rId3"/>
              </a:rPr>
              <a:t>A whole new world: Education meets the metaverse</a:t>
            </a:r>
            <a:r>
              <a:rPr kumimoji="0" lang="en-US" altLang="en-US" sz="1200" b="0" i="0" u="none" strike="noStrike" cap="none" normalizeH="0" baseline="0" dirty="0">
                <a:ln>
                  <a:noFill/>
                </a:ln>
                <a:solidFill>
                  <a:schemeClr val="tx1"/>
                </a:solidFill>
                <a:effectLst/>
                <a:latin typeface="Arial" panose="020B0604020202020204" pitchFamily="34" charset="0"/>
              </a:rPr>
              <a:t>. Brookings. </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DOE Office of Educational Technology. (2023). </a:t>
            </a:r>
            <a:r>
              <a:rPr kumimoji="0" lang="en-US" altLang="en-US" sz="1200" b="0" i="0" u="none" strike="noStrike" cap="none" normalizeH="0" baseline="0" dirty="0">
                <a:ln>
                  <a:noFill/>
                </a:ln>
                <a:solidFill>
                  <a:schemeClr val="tx1"/>
                </a:solidFill>
                <a:effectLst/>
                <a:latin typeface="Arial" panose="020B0604020202020204" pitchFamily="34" charset="0"/>
                <a:hlinkClick r:id="rId4"/>
              </a:rPr>
              <a:t>Artificial intelligence and the future of teaching and learning</a:t>
            </a:r>
            <a:r>
              <a:rPr kumimoji="0" lang="en-US" altLang="en-US" sz="1200" b="0" i="0" u="none" strike="noStrike" cap="none" normalizeH="0" baseline="0" dirty="0">
                <a:ln>
                  <a:noFill/>
                </a:ln>
                <a:solidFill>
                  <a:schemeClr val="tx1"/>
                </a:solidFill>
                <a:effectLst/>
                <a:latin typeface="Arial" panose="020B0604020202020204" pitchFamily="34" charset="0"/>
              </a:rPr>
              <a:t>.</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Villena-</a:t>
            </a:r>
            <a:r>
              <a:rPr kumimoji="0" lang="en-US" altLang="en-US" sz="1200" b="0" i="0" u="none" strike="noStrike" cap="none" normalizeH="0" baseline="0" dirty="0" err="1">
                <a:ln>
                  <a:noFill/>
                </a:ln>
                <a:solidFill>
                  <a:schemeClr val="tx1"/>
                </a:solidFill>
                <a:effectLst/>
                <a:latin typeface="Arial" panose="020B0604020202020204" pitchFamily="34" charset="0"/>
              </a:rPr>
              <a:t>Taranilla</a:t>
            </a:r>
            <a:r>
              <a:rPr kumimoji="0" lang="en-US" altLang="en-US" sz="1200" b="0" i="0" u="none" strike="noStrike" cap="none" normalizeH="0" baseline="0" dirty="0">
                <a:ln>
                  <a:noFill/>
                </a:ln>
                <a:solidFill>
                  <a:schemeClr val="tx1"/>
                </a:solidFill>
                <a:effectLst/>
                <a:latin typeface="Arial" panose="020B0604020202020204" pitchFamily="34" charset="0"/>
              </a:rPr>
              <a:t>, R., Tirado-Olivares, S., </a:t>
            </a:r>
            <a:r>
              <a:rPr kumimoji="0" lang="en-US" altLang="en-US" sz="1200" b="0" i="0" u="none" strike="noStrike" cap="none" normalizeH="0" baseline="0" dirty="0" err="1">
                <a:ln>
                  <a:noFill/>
                </a:ln>
                <a:solidFill>
                  <a:schemeClr val="tx1"/>
                </a:solidFill>
                <a:effectLst/>
                <a:latin typeface="Arial" panose="020B0604020202020204" pitchFamily="34" charset="0"/>
              </a:rPr>
              <a:t>Cózar</a:t>
            </a:r>
            <a:r>
              <a:rPr kumimoji="0" lang="en-US" altLang="en-US" sz="1200" b="0" i="0" u="none" strike="noStrike" cap="none" normalizeH="0" baseline="0" dirty="0">
                <a:ln>
                  <a:noFill/>
                </a:ln>
                <a:solidFill>
                  <a:schemeClr val="tx1"/>
                </a:solidFill>
                <a:effectLst/>
                <a:latin typeface="Arial" panose="020B0604020202020204" pitchFamily="34" charset="0"/>
              </a:rPr>
              <a:t>-Gutiérrez, R., &amp; González-Calero, J. A. (2022). </a:t>
            </a:r>
            <a:r>
              <a:rPr kumimoji="0" lang="en-US" altLang="en-US" sz="1200" b="0" i="0" u="none" strike="noStrike" cap="none" normalizeH="0" baseline="0" dirty="0">
                <a:ln>
                  <a:noFill/>
                </a:ln>
                <a:solidFill>
                  <a:schemeClr val="tx1"/>
                </a:solidFill>
                <a:effectLst/>
                <a:latin typeface="Arial" panose="020B0604020202020204" pitchFamily="34" charset="0"/>
                <a:hlinkClick r:id="rId5"/>
              </a:rPr>
              <a:t>Effects of virtual reality on learning outcomes in K–6 education: A meta-analysis</a:t>
            </a:r>
            <a:r>
              <a:rPr kumimoji="0" lang="en-US" altLang="en-US" sz="1200" b="0" i="0" u="none" strike="noStrike" cap="none" normalizeH="0" baseline="0" dirty="0">
                <a:ln>
                  <a:noFill/>
                </a:ln>
                <a:solidFill>
                  <a:schemeClr val="tx1"/>
                </a:solidFill>
                <a:effectLst/>
                <a:latin typeface="Arial" panose="020B0604020202020204" pitchFamily="34" charset="0"/>
              </a:rPr>
              <a:t>. Educational Research Review, 35.</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Lin, M. T.-Y., Wang, J.-S., Kuo, H.-M., &amp; Luo, Y. (2017). </a:t>
            </a:r>
            <a:r>
              <a:rPr kumimoji="0" lang="en-US" altLang="en-US" sz="1200" b="0" i="0" u="none" strike="noStrike" cap="none" normalizeH="0" baseline="0" dirty="0">
                <a:ln>
                  <a:noFill/>
                </a:ln>
                <a:solidFill>
                  <a:schemeClr val="tx1"/>
                </a:solidFill>
                <a:effectLst/>
                <a:latin typeface="Arial" panose="020B0604020202020204" pitchFamily="34" charset="0"/>
                <a:hlinkClick r:id="rId6"/>
              </a:rPr>
              <a:t>A study on the effect of virtual reality 3D exploratory education on students’ creativity and leadership</a:t>
            </a:r>
            <a:r>
              <a:rPr kumimoji="0" lang="en-US" altLang="en-US" sz="1200" b="0" i="0" u="none" strike="noStrike" cap="none" normalizeH="0" baseline="0" dirty="0">
                <a:ln>
                  <a:noFill/>
                </a:ln>
                <a:solidFill>
                  <a:schemeClr val="tx1"/>
                </a:solidFill>
                <a:effectLst/>
                <a:latin typeface="Arial" panose="020B0604020202020204" pitchFamily="34" charset="0"/>
              </a:rPr>
              <a:t>. EURASIA Journal of Mathematics, Science and Technology Education, 13(7), 3151–3161. </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Berthoud, L., &amp; Walsh, J. (2020). </a:t>
            </a:r>
            <a:r>
              <a:rPr kumimoji="0" lang="en-US" altLang="en-US" sz="1200" b="0" i="0" u="none" strike="noStrike" cap="none" normalizeH="0" baseline="0" dirty="0">
                <a:ln>
                  <a:noFill/>
                </a:ln>
                <a:solidFill>
                  <a:schemeClr val="tx1"/>
                </a:solidFill>
                <a:effectLst/>
                <a:latin typeface="Arial" panose="020B0604020202020204" pitchFamily="34" charset="0"/>
                <a:hlinkClick r:id="rId7"/>
              </a:rPr>
              <a:t>Using </a:t>
            </a:r>
            <a:r>
              <a:rPr kumimoji="0" lang="en-US" altLang="en-US" sz="1200" b="0" i="0" u="none" strike="noStrike" cap="none" normalizeH="0" baseline="0" dirty="0" err="1">
                <a:ln>
                  <a:noFill/>
                </a:ln>
                <a:solidFill>
                  <a:schemeClr val="tx1"/>
                </a:solidFill>
                <a:effectLst/>
                <a:latin typeface="Arial" panose="020B0604020202020204" pitchFamily="34" charset="0"/>
                <a:hlinkClick r:id="rId7"/>
              </a:rPr>
              <a:t>visualisations</a:t>
            </a:r>
            <a:r>
              <a:rPr kumimoji="0" lang="en-US" altLang="en-US" sz="1200" b="0" i="0" u="none" strike="noStrike" cap="none" normalizeH="0" baseline="0" dirty="0">
                <a:ln>
                  <a:noFill/>
                </a:ln>
                <a:solidFill>
                  <a:schemeClr val="tx1"/>
                </a:solidFill>
                <a:effectLst/>
                <a:latin typeface="Arial" panose="020B0604020202020204" pitchFamily="34" charset="0"/>
                <a:hlinkClick r:id="rId7"/>
              </a:rPr>
              <a:t> to develop skills in astrodynamics</a:t>
            </a:r>
            <a:r>
              <a:rPr kumimoji="0" lang="en-US" altLang="en-US" sz="1200" b="0" i="0" u="none" strike="noStrike" cap="none" normalizeH="0" baseline="0" dirty="0">
                <a:ln>
                  <a:noFill/>
                </a:ln>
                <a:solidFill>
                  <a:schemeClr val="tx1"/>
                </a:solidFill>
                <a:effectLst/>
                <a:latin typeface="Arial" panose="020B0604020202020204" pitchFamily="34" charset="0"/>
              </a:rPr>
              <a:t>. European Journal of Engineering Education, 45(6), 900–916. </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Getting Smart. (2023). </a:t>
            </a:r>
            <a:r>
              <a:rPr kumimoji="0" lang="en-US" altLang="en-US" sz="1200" b="0" i="0" u="none" strike="noStrike" cap="none" normalizeH="0" baseline="0" dirty="0">
                <a:ln>
                  <a:noFill/>
                </a:ln>
                <a:solidFill>
                  <a:schemeClr val="tx1"/>
                </a:solidFill>
                <a:effectLst/>
                <a:latin typeface="Arial" panose="020B0604020202020204" pitchFamily="34" charset="0"/>
                <a:hlinkClick r:id="rId8"/>
              </a:rPr>
              <a:t>AI in education</a:t>
            </a:r>
            <a:r>
              <a:rPr kumimoji="0" lang="en-US" altLang="en-US" sz="1200" b="0" i="0" u="none" strike="noStrike" cap="none" normalizeH="0" baseline="0" dirty="0">
                <a:ln>
                  <a:noFill/>
                </a:ln>
                <a:solidFill>
                  <a:schemeClr val="tx1"/>
                </a:solidFill>
                <a:effectLst/>
                <a:latin typeface="Arial" panose="020B0604020202020204" pitchFamily="34" charset="0"/>
              </a:rPr>
              <a:t>. https://www.gettingsmart.com/whitepaper/artificial-intelligence/</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Pellas, N., Dengel, A., &amp; Christopoulos, A. (2020). </a:t>
            </a:r>
            <a:r>
              <a:rPr kumimoji="0" lang="en-US" altLang="en-US" sz="1200" b="0" i="0" u="none" strike="noStrike" cap="none" normalizeH="0" baseline="0" dirty="0">
                <a:ln>
                  <a:noFill/>
                </a:ln>
                <a:solidFill>
                  <a:schemeClr val="tx1"/>
                </a:solidFill>
                <a:effectLst/>
                <a:latin typeface="Arial" panose="020B0604020202020204" pitchFamily="34" charset="0"/>
                <a:hlinkClick r:id="rId9"/>
              </a:rPr>
              <a:t>A scoping review of immersive virtual reality in STEM education</a:t>
            </a:r>
            <a:r>
              <a:rPr kumimoji="0" lang="en-US" altLang="en-US" sz="1200" b="0" i="0" u="none" strike="noStrike" cap="none" normalizeH="0" baseline="0" dirty="0">
                <a:ln>
                  <a:noFill/>
                </a:ln>
                <a:solidFill>
                  <a:schemeClr val="tx1"/>
                </a:solidFill>
                <a:effectLst/>
                <a:latin typeface="Arial" panose="020B0604020202020204" pitchFamily="34" charset="0"/>
              </a:rPr>
              <a:t>. IEEE Trans. on Learning Technologies, 13(4), 748–761.</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Caso, S. (2024). </a:t>
            </a:r>
            <a:r>
              <a:rPr kumimoji="0" lang="en-US" altLang="en-US" sz="1200" b="0" i="0" u="none" strike="noStrike" cap="none" normalizeH="0" baseline="0" dirty="0">
                <a:ln>
                  <a:noFill/>
                </a:ln>
                <a:solidFill>
                  <a:schemeClr val="tx1"/>
                </a:solidFill>
                <a:effectLst/>
                <a:latin typeface="Arial" panose="020B0604020202020204" pitchFamily="34" charset="0"/>
                <a:hlinkClick r:id="rId10"/>
              </a:rPr>
              <a:t>Emerging technologies in military space operations: Current applications and future research for educational and training purposes</a:t>
            </a:r>
            <a:r>
              <a:rPr kumimoji="0" lang="en-US" altLang="en-US" sz="1200" b="0" i="0" u="none" strike="noStrike" cap="none" normalizeH="0" baseline="0" dirty="0">
                <a:ln>
                  <a:noFill/>
                </a:ln>
                <a:solidFill>
                  <a:schemeClr val="tx1"/>
                </a:solidFill>
                <a:effectLst/>
                <a:latin typeface="Arial" panose="020B0604020202020204" pitchFamily="34" charset="0"/>
              </a:rPr>
              <a:t>. International Journal of Training Research.</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Lege, R., &amp; Bonner, E. (2020). Virtual reality in education: The promise, progress, and challenge. The JALT CALL Journal, 16(3), 167–180.</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Yildirim, B., Sahin-</a:t>
            </a:r>
            <a:r>
              <a:rPr kumimoji="0" lang="en-US" altLang="en-US" sz="1200" b="0" i="0" u="none" strike="noStrike" cap="none" normalizeH="0" baseline="0" dirty="0" err="1">
                <a:ln>
                  <a:noFill/>
                </a:ln>
                <a:solidFill>
                  <a:schemeClr val="tx1"/>
                </a:solidFill>
                <a:effectLst/>
                <a:latin typeface="Arial" panose="020B0604020202020204" pitchFamily="34" charset="0"/>
              </a:rPr>
              <a:t>Topalcengiz</a:t>
            </a:r>
            <a:r>
              <a:rPr kumimoji="0" lang="en-US" altLang="en-US" sz="1200" b="0" i="0" u="none" strike="noStrike" cap="none" normalizeH="0" baseline="0" dirty="0">
                <a:ln>
                  <a:noFill/>
                </a:ln>
                <a:solidFill>
                  <a:schemeClr val="tx1"/>
                </a:solidFill>
                <a:effectLst/>
                <a:latin typeface="Arial" panose="020B0604020202020204" pitchFamily="34" charset="0"/>
              </a:rPr>
              <a:t>, E., </a:t>
            </a:r>
            <a:r>
              <a:rPr kumimoji="0" lang="en-US" altLang="en-US" sz="1200" b="0" i="0" u="none" strike="noStrike" cap="none" normalizeH="0" baseline="0" dirty="0" err="1">
                <a:ln>
                  <a:noFill/>
                </a:ln>
                <a:solidFill>
                  <a:schemeClr val="tx1"/>
                </a:solidFill>
                <a:effectLst/>
                <a:latin typeface="Arial" panose="020B0604020202020204" pitchFamily="34" charset="0"/>
              </a:rPr>
              <a:t>Arikan</a:t>
            </a:r>
            <a:r>
              <a:rPr kumimoji="0" lang="en-US" altLang="en-US" sz="1200" b="0" i="0" u="none" strike="noStrike" cap="none" normalizeH="0" baseline="0" dirty="0">
                <a:ln>
                  <a:noFill/>
                </a:ln>
                <a:solidFill>
                  <a:schemeClr val="tx1"/>
                </a:solidFill>
                <a:effectLst/>
                <a:latin typeface="Arial" panose="020B0604020202020204" pitchFamily="34" charset="0"/>
              </a:rPr>
              <a:t>, G., &amp; Timur, S. (2020). </a:t>
            </a:r>
            <a:r>
              <a:rPr kumimoji="0" lang="en-US" altLang="en-US" sz="1200" b="0" i="0" u="none" strike="noStrike" cap="none" normalizeH="0" baseline="0" dirty="0">
                <a:ln>
                  <a:noFill/>
                </a:ln>
                <a:solidFill>
                  <a:schemeClr val="tx1"/>
                </a:solidFill>
                <a:effectLst/>
                <a:latin typeface="Arial" panose="020B0604020202020204" pitchFamily="34" charset="0"/>
                <a:hlinkClick r:id="rId11"/>
              </a:rPr>
              <a:t>Using virtual reality in the classroom: Reflections of STEM teachers on the use of teaching and learning tools</a:t>
            </a:r>
            <a:r>
              <a:rPr kumimoji="0" lang="en-US" altLang="en-US" sz="1200" b="0" i="0" u="none" strike="noStrike" cap="none" normalizeH="0" baseline="0" dirty="0">
                <a:ln>
                  <a:noFill/>
                </a:ln>
                <a:solidFill>
                  <a:schemeClr val="tx1"/>
                </a:solidFill>
                <a:effectLst/>
                <a:latin typeface="Arial" panose="020B0604020202020204" pitchFamily="34" charset="0"/>
              </a:rPr>
              <a:t>. Journal of Education in Science, Environment and Health (JESEH), 6(3), 231-245.</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NCSM. (2024). Leading with technology: </a:t>
            </a:r>
            <a:r>
              <a:rPr kumimoji="0" lang="en-US" altLang="en-US" sz="1200" b="0" i="0" u="none" strike="noStrike" cap="none" normalizeH="0" baseline="0" dirty="0">
                <a:ln>
                  <a:noFill/>
                </a:ln>
                <a:solidFill>
                  <a:schemeClr val="tx1"/>
                </a:solidFill>
                <a:effectLst/>
                <a:latin typeface="Arial" panose="020B0604020202020204" pitchFamily="34" charset="0"/>
                <a:hlinkClick r:id="rId12"/>
              </a:rPr>
              <a:t>Enhancing mathematics for all students: A position paper from NCSM</a:t>
            </a:r>
            <a:r>
              <a:rPr kumimoji="0" lang="en-US" altLang="en-US" sz="1200" b="0" i="0" u="none" strike="noStrike" cap="none" normalizeH="0" baseline="0" dirty="0">
                <a:ln>
                  <a:noFill/>
                </a:ln>
                <a:solidFill>
                  <a:schemeClr val="tx1"/>
                </a:solidFill>
                <a:effectLst/>
                <a:latin typeface="Arial" panose="020B0604020202020204" pitchFamily="34" charset="0"/>
              </a:rPr>
              <a:t>. https://www.mathedleadership.org/position-papers/</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Perez, R. S., Skinner, A., Weyhrauch, P., Niehaus, J., Lathan, C., Schwaitzberg, S. D., &amp; Cao, C. G. (2013). </a:t>
            </a:r>
            <a:r>
              <a:rPr kumimoji="0" lang="en-US" altLang="en-US" sz="1200" b="0" i="0" u="none" strike="noStrike" cap="none" normalizeH="0" baseline="0" dirty="0">
                <a:ln>
                  <a:noFill/>
                </a:ln>
                <a:solidFill>
                  <a:schemeClr val="tx1"/>
                </a:solidFill>
                <a:effectLst/>
                <a:latin typeface="Arial" panose="020B0604020202020204" pitchFamily="34" charset="0"/>
                <a:hlinkClick r:id="rId13"/>
              </a:rPr>
              <a:t>Prevention of surgical skill decay</a:t>
            </a:r>
            <a:r>
              <a:rPr kumimoji="0" lang="en-US" altLang="en-US" sz="1200" b="0" i="0" u="none" strike="noStrike" cap="none" normalizeH="0" baseline="0" dirty="0">
                <a:ln>
                  <a:noFill/>
                </a:ln>
                <a:solidFill>
                  <a:schemeClr val="tx1"/>
                </a:solidFill>
                <a:effectLst/>
                <a:latin typeface="Arial" panose="020B0604020202020204" pitchFamily="34" charset="0"/>
              </a:rPr>
              <a:t>. Military medicine, 178 (suppl_10), 76-86.</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Likens, S., &amp; Mower, A. (2022). </a:t>
            </a:r>
            <a:r>
              <a:rPr kumimoji="0" lang="en-US" altLang="en-US" sz="1200" b="0" i="0" u="none" strike="noStrike" cap="none" normalizeH="0" baseline="0" dirty="0">
                <a:ln>
                  <a:noFill/>
                </a:ln>
                <a:solidFill>
                  <a:schemeClr val="tx1"/>
                </a:solidFill>
                <a:effectLst/>
                <a:latin typeface="Arial" panose="020B0604020202020204" pitchFamily="34" charset="0"/>
                <a:hlinkClick r:id="rId14"/>
              </a:rPr>
              <a:t>What does virtual reality and the metaverse mean for training</a:t>
            </a:r>
            <a:r>
              <a:rPr kumimoji="0" lang="en-US" altLang="en-US" sz="1200" b="0" i="0" u="none" strike="noStrike" cap="none" normalizeH="0" baseline="0" dirty="0">
                <a:ln>
                  <a:noFill/>
                </a:ln>
                <a:solidFill>
                  <a:schemeClr val="tx1"/>
                </a:solidFill>
                <a:effectLst/>
                <a:latin typeface="Arial" panose="020B0604020202020204" pitchFamily="34" charset="0"/>
              </a:rPr>
              <a:t>. URL: https://www.pwc.com/us/en/tech-effect/emerging-tech/virtual-reality-study.html.</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err="1">
                <a:ln>
                  <a:noFill/>
                </a:ln>
                <a:solidFill>
                  <a:schemeClr val="tx1"/>
                </a:solidFill>
                <a:effectLst/>
                <a:latin typeface="Arial" panose="020B0604020202020204" pitchFamily="34" charset="0"/>
              </a:rPr>
              <a:t>Allcoat</a:t>
            </a:r>
            <a:r>
              <a:rPr kumimoji="0" lang="en-US" altLang="en-US" sz="1200" b="0" i="0" u="none" strike="noStrike" cap="none" normalizeH="0" baseline="0" dirty="0">
                <a:ln>
                  <a:noFill/>
                </a:ln>
                <a:solidFill>
                  <a:schemeClr val="tx1"/>
                </a:solidFill>
                <a:effectLst/>
                <a:latin typeface="Arial" panose="020B0604020202020204" pitchFamily="34" charset="0"/>
              </a:rPr>
              <a:t>, D., &amp; von </a:t>
            </a:r>
            <a:r>
              <a:rPr kumimoji="0" lang="en-US" altLang="en-US" sz="1200" b="0" i="0" u="none" strike="noStrike" cap="none" normalizeH="0" baseline="0" dirty="0" err="1">
                <a:ln>
                  <a:noFill/>
                </a:ln>
                <a:solidFill>
                  <a:schemeClr val="tx1"/>
                </a:solidFill>
                <a:effectLst/>
                <a:latin typeface="Arial" panose="020B0604020202020204" pitchFamily="34" charset="0"/>
              </a:rPr>
              <a:t>Mühlenen</a:t>
            </a:r>
            <a:r>
              <a:rPr kumimoji="0" lang="en-US" altLang="en-US" sz="1200" b="0" i="0" u="none" strike="noStrike" cap="none" normalizeH="0" baseline="0" dirty="0">
                <a:ln>
                  <a:noFill/>
                </a:ln>
                <a:solidFill>
                  <a:schemeClr val="tx1"/>
                </a:solidFill>
                <a:effectLst/>
                <a:latin typeface="Arial" panose="020B0604020202020204" pitchFamily="34" charset="0"/>
              </a:rPr>
              <a:t>, A. (2018). </a:t>
            </a:r>
            <a:r>
              <a:rPr kumimoji="0" lang="en-US" altLang="en-US" sz="1200" b="0" i="0" u="none" strike="noStrike" cap="none" normalizeH="0" baseline="0" dirty="0">
                <a:ln>
                  <a:noFill/>
                </a:ln>
                <a:solidFill>
                  <a:schemeClr val="tx1"/>
                </a:solidFill>
                <a:effectLst/>
                <a:latin typeface="Arial" panose="020B0604020202020204" pitchFamily="34" charset="0"/>
                <a:hlinkClick r:id="rId15"/>
              </a:rPr>
              <a:t>Learning in virtual reality: Effects on performance, emotion and engagement</a:t>
            </a:r>
            <a:r>
              <a:rPr kumimoji="0" lang="en-US" altLang="en-US" sz="1200" b="0" i="0" u="none" strike="noStrike" cap="none" normalizeH="0" baseline="0" dirty="0">
                <a:ln>
                  <a:noFill/>
                </a:ln>
                <a:solidFill>
                  <a:schemeClr val="tx1"/>
                </a:solidFill>
                <a:effectLst/>
                <a:latin typeface="Arial" panose="020B0604020202020204" pitchFamily="34" charset="0"/>
              </a:rPr>
              <a:t>. Research in Learning Technology, 26.</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Stouch, D., Balasuriya, U., Hyland, R., Bird, L., Jenkins, M., &amp; Kingsley, C. (2021). </a:t>
            </a:r>
            <a:r>
              <a:rPr kumimoji="0" lang="en-US" altLang="en-US" sz="1200" b="0" i="0" u="none" strike="noStrike" cap="none" normalizeH="0" baseline="0" dirty="0">
                <a:ln>
                  <a:noFill/>
                </a:ln>
                <a:solidFill>
                  <a:schemeClr val="tx1"/>
                </a:solidFill>
                <a:effectLst/>
                <a:latin typeface="Arial" panose="020B0604020202020204" pitchFamily="34" charset="0"/>
                <a:hlinkClick r:id="rId16"/>
              </a:rPr>
              <a:t>Toward intuitive understanding of complex astrodynamics using distributed augmented reality</a:t>
            </a:r>
            <a:r>
              <a:rPr kumimoji="0" lang="en-US" altLang="en-US" sz="1200" b="0" i="0" u="none" strike="noStrike" cap="none" normalizeH="0" baseline="0" dirty="0">
                <a:ln>
                  <a:noFill/>
                </a:ln>
                <a:solidFill>
                  <a:schemeClr val="tx1"/>
                </a:solidFill>
                <a:effectLst/>
                <a:latin typeface="Arial" panose="020B0604020202020204" pitchFamily="34" charset="0"/>
              </a:rPr>
              <a:t>. Proceedings of the Advanced Maui Optical and Space Surveillance (AMOS) Technologies Conference, Maui, HI.</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Stouch, D., Guarino, S., Duggan, D., Latiff, S., Hyland, R., &amp; Brady, K. (2023). </a:t>
            </a:r>
            <a:r>
              <a:rPr kumimoji="0" lang="en-US" altLang="en-US" sz="1200" b="0" i="0" u="none" strike="noStrike" cap="none" normalizeH="0" baseline="0" dirty="0">
                <a:ln>
                  <a:noFill/>
                </a:ln>
                <a:solidFill>
                  <a:schemeClr val="tx1"/>
                </a:solidFill>
                <a:effectLst/>
                <a:latin typeface="Arial" panose="020B0604020202020204" pitchFamily="34" charset="0"/>
                <a:hlinkClick r:id="rId17"/>
              </a:rPr>
              <a:t>Immersive space operations training in extended reality</a:t>
            </a:r>
            <a:r>
              <a:rPr kumimoji="0" lang="en-US" altLang="en-US" sz="1200" b="0" i="0" u="none" strike="noStrike" cap="none" normalizeH="0" baseline="0" dirty="0">
                <a:ln>
                  <a:noFill/>
                </a:ln>
                <a:solidFill>
                  <a:schemeClr val="tx1"/>
                </a:solidFill>
                <a:effectLst/>
                <a:latin typeface="Arial" panose="020B0604020202020204" pitchFamily="34" charset="0"/>
              </a:rPr>
              <a:t>. I/ITSEC 2023, Orlando, FL.</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Stouch, D., Balasuriya, U., Hyland, R., &amp; Bird, L. (2022). Creating a virtual space environment for complex scenario building and astrodynamics in augmented reality. AIAA Defense Forum, System and Decision Analysis for National Security session, Laurel, MD.</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err="1">
                <a:ln>
                  <a:noFill/>
                </a:ln>
                <a:solidFill>
                  <a:schemeClr val="tx1"/>
                </a:solidFill>
                <a:effectLst/>
                <a:latin typeface="Arial" panose="020B0604020202020204" pitchFamily="34" charset="0"/>
              </a:rPr>
              <a:t>Ventsias</a:t>
            </a:r>
            <a:r>
              <a:rPr kumimoji="0" lang="en-US" altLang="en-US" sz="1200" b="0" i="0" u="none" strike="noStrike" cap="none" normalizeH="0" baseline="0" dirty="0">
                <a:ln>
                  <a:noFill/>
                </a:ln>
                <a:solidFill>
                  <a:schemeClr val="tx1"/>
                </a:solidFill>
                <a:effectLst/>
                <a:latin typeface="Arial" panose="020B0604020202020204" pitchFamily="34" charset="0"/>
              </a:rPr>
              <a:t>, T. (2018). </a:t>
            </a:r>
            <a:r>
              <a:rPr kumimoji="0" lang="en-US" altLang="en-US" sz="1200" b="0" i="0" u="none" strike="noStrike" cap="none" normalizeH="0" baseline="0" dirty="0">
                <a:ln>
                  <a:noFill/>
                </a:ln>
                <a:solidFill>
                  <a:schemeClr val="tx1"/>
                </a:solidFill>
                <a:effectLst/>
                <a:latin typeface="Arial" panose="020B0604020202020204" pitchFamily="34" charset="0"/>
                <a:hlinkClick r:id="rId18"/>
              </a:rPr>
              <a:t>People recall information better through virtual reality, says new UMD study</a:t>
            </a:r>
            <a:r>
              <a:rPr kumimoji="0" lang="en-US" altLang="en-US" sz="1200" b="0" i="0" u="none" strike="noStrike" cap="none" normalizeH="0" baseline="0" dirty="0">
                <a:ln>
                  <a:noFill/>
                </a:ln>
                <a:solidFill>
                  <a:schemeClr val="tx1"/>
                </a:solidFill>
                <a:effectLst/>
                <a:latin typeface="Arial" panose="020B0604020202020204" pitchFamily="34" charset="0"/>
              </a:rPr>
              <a:t>. From: https://umdrightnow.umd.edu/news/people-recall-information-better-through-virtual-reality-says-new-umd-study.</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Krokos, E., </a:t>
            </a:r>
            <a:r>
              <a:rPr kumimoji="0" lang="en-US" altLang="en-US" sz="1200" b="0" i="0" u="none" strike="noStrike" cap="none" normalizeH="0" baseline="0" dirty="0" err="1">
                <a:ln>
                  <a:noFill/>
                </a:ln>
                <a:solidFill>
                  <a:schemeClr val="tx1"/>
                </a:solidFill>
                <a:effectLst/>
                <a:latin typeface="Arial" panose="020B0604020202020204" pitchFamily="34" charset="0"/>
              </a:rPr>
              <a:t>Plaisant</a:t>
            </a:r>
            <a:r>
              <a:rPr kumimoji="0" lang="en-US" altLang="en-US" sz="1200" b="0" i="0" u="none" strike="noStrike" cap="none" normalizeH="0" baseline="0" dirty="0">
                <a:ln>
                  <a:noFill/>
                </a:ln>
                <a:solidFill>
                  <a:schemeClr val="tx1"/>
                </a:solidFill>
                <a:effectLst/>
                <a:latin typeface="Arial" panose="020B0604020202020204" pitchFamily="34" charset="0"/>
              </a:rPr>
              <a:t>, C., &amp; Varshney, A. (2019). </a:t>
            </a:r>
            <a:r>
              <a:rPr kumimoji="0" lang="en-US" altLang="en-US" sz="1200" b="0" i="0" u="none" strike="noStrike" cap="none" normalizeH="0" baseline="0" dirty="0">
                <a:ln>
                  <a:noFill/>
                </a:ln>
                <a:solidFill>
                  <a:schemeClr val="tx1"/>
                </a:solidFill>
                <a:effectLst/>
                <a:latin typeface="Arial" panose="020B0604020202020204" pitchFamily="34" charset="0"/>
                <a:hlinkClick r:id="rId19"/>
              </a:rPr>
              <a:t>Virtual memory palaces: immersion aids recall</a:t>
            </a:r>
            <a:r>
              <a:rPr kumimoji="0" lang="en-US" altLang="en-US" sz="1200" b="0" i="0" u="none" strike="noStrike" cap="none" normalizeH="0" baseline="0" dirty="0">
                <a:ln>
                  <a:noFill/>
                </a:ln>
                <a:solidFill>
                  <a:schemeClr val="tx1"/>
                </a:solidFill>
                <a:effectLst/>
                <a:latin typeface="Arial" panose="020B0604020202020204" pitchFamily="34" charset="0"/>
              </a:rPr>
              <a:t>. Virtual reality, 23(1), 1-15. </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Woods, D. D., &amp; Watts, J. C. (1997). </a:t>
            </a:r>
            <a:r>
              <a:rPr kumimoji="0" lang="en-US" altLang="en-US" sz="1200" b="0" i="0" u="none" strike="noStrike" cap="none" normalizeH="0" baseline="0" dirty="0">
                <a:ln>
                  <a:noFill/>
                </a:ln>
                <a:solidFill>
                  <a:schemeClr val="tx1"/>
                </a:solidFill>
                <a:effectLst/>
                <a:latin typeface="Arial" panose="020B0604020202020204" pitchFamily="34" charset="0"/>
                <a:hlinkClick r:id="rId20"/>
              </a:rPr>
              <a:t>How not to have to navigate through too many displays</a:t>
            </a:r>
            <a:r>
              <a:rPr kumimoji="0" lang="en-US" altLang="en-US" sz="1200" b="0" i="0" u="none" strike="noStrike" cap="none" normalizeH="0" baseline="0" dirty="0">
                <a:ln>
                  <a:noFill/>
                </a:ln>
                <a:solidFill>
                  <a:schemeClr val="tx1"/>
                </a:solidFill>
                <a:effectLst/>
                <a:latin typeface="Arial" panose="020B0604020202020204" pitchFamily="34" charset="0"/>
              </a:rPr>
              <a:t>. Handbook of human-computer interaction (pp. 617–650). North-Holland. </a:t>
            </a:r>
          </a:p>
        </p:txBody>
      </p:sp>
    </p:spTree>
    <p:extLst>
      <p:ext uri="{BB962C8B-B14F-4D97-AF65-F5344CB8AC3E}">
        <p14:creationId xmlns:p14="http://schemas.microsoft.com/office/powerpoint/2010/main" val="182238453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BBD16-0839-D74B-8491-A5938D9BDC16}"/>
              </a:ext>
            </a:extLst>
          </p:cNvPr>
          <p:cNvSpPr>
            <a:spLocks noGrp="1"/>
          </p:cNvSpPr>
          <p:nvPr>
            <p:ph type="title"/>
          </p:nvPr>
        </p:nvSpPr>
        <p:spPr/>
        <p:txBody>
          <a:bodyPr/>
          <a:lstStyle/>
          <a:p>
            <a:r>
              <a:rPr lang="en-US" dirty="0"/>
              <a:t>Acknowledgement</a:t>
            </a:r>
          </a:p>
        </p:txBody>
      </p:sp>
      <p:sp>
        <p:nvSpPr>
          <p:cNvPr id="5" name="TextBox 4">
            <a:extLst>
              <a:ext uri="{FF2B5EF4-FFF2-40B4-BE49-F238E27FC236}">
                <a16:creationId xmlns:a16="http://schemas.microsoft.com/office/drawing/2014/main" id="{B663C420-D917-BED4-3E2C-1CB4978EA339}"/>
              </a:ext>
            </a:extLst>
          </p:cNvPr>
          <p:cNvSpPr txBox="1"/>
          <p:nvPr/>
        </p:nvSpPr>
        <p:spPr>
          <a:xfrm>
            <a:off x="1524000" y="2805778"/>
            <a:ext cx="8890000" cy="1754326"/>
          </a:xfrm>
          <a:prstGeom prst="rect">
            <a:avLst/>
          </a:prstGeom>
          <a:noFill/>
        </p:spPr>
        <p:txBody>
          <a:bodyPr wrap="square">
            <a:spAutoFit/>
          </a:bodyPr>
          <a:lstStyle/>
          <a:p>
            <a:pPr algn="ctr"/>
            <a:r>
              <a:rPr lang="en-US" sz="3600" b="0" i="0" u="none" strike="noStrike" baseline="0" dirty="0">
                <a:latin typeface="Arial" panose="020B0604020202020204" pitchFamily="34" charset="0"/>
                <a:cs typeface="Arial" panose="020B0604020202020204" pitchFamily="34" charset="0"/>
              </a:rPr>
              <a:t>This material is based upon work supported by the United States Air Force</a:t>
            </a:r>
          </a:p>
          <a:p>
            <a:pPr algn="ctr"/>
            <a:r>
              <a:rPr lang="en-US" sz="3600" b="0" i="0" u="none" strike="noStrike" baseline="0" dirty="0">
                <a:latin typeface="Arial" panose="020B0604020202020204" pitchFamily="34" charset="0"/>
                <a:cs typeface="Arial" panose="020B0604020202020204" pitchFamily="34" charset="0"/>
              </a:rPr>
              <a:t>under Contract No. FA875023C0025</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4748723"/>
      </p:ext>
    </p:extLst>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2016PresentationTemplate_Tutorials.potx" id="{703545D4-36F8-4318-AC29-1855C3CD0935}" vid="{711C829B-536F-4794-9833-7F96502517E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4503088a-e522-462f-875b-94eb19f5eb89}" enabled="0" method="" siteId="{4503088a-e522-462f-875b-94eb19f5eb89}" removed="1"/>
</clbl:labelList>
</file>

<file path=docProps/app.xml><?xml version="1.0" encoding="utf-8"?>
<Properties xmlns="http://schemas.openxmlformats.org/officeDocument/2006/extended-properties" xmlns:vt="http://schemas.openxmlformats.org/officeDocument/2006/docPropsVTypes">
  <Template/>
  <TotalTime>0</TotalTime>
  <Words>4960</Words>
  <Application>Microsoft Office PowerPoint</Application>
  <PresentationFormat>Widescreen</PresentationFormat>
  <Paragraphs>614</Paragraphs>
  <Slides>61</Slides>
  <Notes>61</Notes>
  <HiddenSlides>0</HiddenSlides>
  <MMClips>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61</vt:i4>
      </vt:variant>
    </vt:vector>
  </HeadingPairs>
  <TitlesOfParts>
    <vt:vector size="71" baseType="lpstr">
      <vt:lpstr>Arial</vt:lpstr>
      <vt:lpstr>Arial Narrow</vt:lpstr>
      <vt:lpstr>Calibri</vt:lpstr>
      <vt:lpstr>Cambria Math</vt:lpstr>
      <vt:lpstr>System Font Regular</vt:lpstr>
      <vt:lpstr>Tahoma</vt:lpstr>
      <vt:lpstr>Times New Roman</vt:lpstr>
      <vt:lpstr>Verdana</vt:lpstr>
      <vt:lpstr>Wingdings</vt:lpstr>
      <vt:lpstr>Blends</vt:lpstr>
      <vt:lpstr>PowerPoint Presentation</vt:lpstr>
      <vt:lpstr>Tutorial Outline</vt:lpstr>
      <vt:lpstr>Co-Authors</vt:lpstr>
      <vt:lpstr>Learning Objectives</vt:lpstr>
      <vt:lpstr>Space Education Challenges</vt:lpstr>
      <vt:lpstr>Space Education Challenges</vt:lpstr>
      <vt:lpstr>Basic Astrodynamics Skills and Misconceptions</vt:lpstr>
      <vt:lpstr>Making Concepts Attainable and Retainable</vt:lpstr>
      <vt:lpstr>Notional Concept of Training Operations</vt:lpstr>
      <vt:lpstr>Immersive Education and Training Benefits</vt:lpstr>
      <vt:lpstr>XR Increases Engagement, Learning, and Retention</vt:lpstr>
      <vt:lpstr>Augmented, Virtual, Mixed, and Extended Reality</vt:lpstr>
      <vt:lpstr>AR vs. VR Use Cases</vt:lpstr>
      <vt:lpstr>Virtual Reality: Meta Quest 3</vt:lpstr>
      <vt:lpstr>Augmented Reality: Magic Leap 2</vt:lpstr>
      <vt:lpstr>Considerations When Selecting a Headset</vt:lpstr>
      <vt:lpstr>Considerations for Use of XR in Space Education</vt:lpstr>
      <vt:lpstr>Extended Reality As A Teaching Tool</vt:lpstr>
      <vt:lpstr>Current XR Training </vt:lpstr>
      <vt:lpstr>Incorporating AR/VR into Training</vt:lpstr>
      <vt:lpstr>Spheres of Academic Impact</vt:lpstr>
      <vt:lpstr>XR Enhances Understanding During Space Education</vt:lpstr>
      <vt:lpstr>Teaching Space Domain Awareness Using XR</vt:lpstr>
      <vt:lpstr>Reduce Cognitive Load and Accelerate Learning</vt:lpstr>
      <vt:lpstr>Immersive Experiences for Space Training and Education</vt:lpstr>
      <vt:lpstr>Multiple Information Panels and Navigation Elements</vt:lpstr>
      <vt:lpstr>Interacting at Multiple Levels in XR</vt:lpstr>
      <vt:lpstr>Representative Education Objectives with Skill Sets</vt:lpstr>
      <vt:lpstr>Orbital Regimes</vt:lpstr>
      <vt:lpstr>Orbital Regimes in XR</vt:lpstr>
      <vt:lpstr>Common Orbit Types and Mission Objectives: LEO</vt:lpstr>
      <vt:lpstr>Common Orbit Types and Mission Objectives: GEO</vt:lpstr>
      <vt:lpstr>Common Orbit Types and Mission Objectives: MEO</vt:lpstr>
      <vt:lpstr>Common Orbit Types and Mission Objectives: HEO</vt:lpstr>
      <vt:lpstr>Video: Orbital Regimes</vt:lpstr>
      <vt:lpstr>Satellites and Constellations in AR/VR</vt:lpstr>
      <vt:lpstr>Video: Interactive High-Resolution 2D Satellite Models</vt:lpstr>
      <vt:lpstr>Informational Satellite Displays</vt:lpstr>
      <vt:lpstr>Interactive Volumetric Visualizations</vt:lpstr>
      <vt:lpstr>RSO Density and Debris</vt:lpstr>
      <vt:lpstr> Interactive Visualizations for Density by Type</vt:lpstr>
      <vt:lpstr>RSO Density by Starlink Over Time</vt:lpstr>
      <vt:lpstr>Video: Satellite Density Over Time</vt:lpstr>
      <vt:lpstr>Chinese G60 Qianfan (Gwanwang) Mega Constellation</vt:lpstr>
      <vt:lpstr>RSO Density Change After Events</vt:lpstr>
      <vt:lpstr>Orbital Mechanics in AR/VR</vt:lpstr>
      <vt:lpstr>Orbital Mechanics in AR/VR</vt:lpstr>
      <vt:lpstr>Positional Uncertainty and the Earth-Moon System</vt:lpstr>
      <vt:lpstr>Earth Reference Frames</vt:lpstr>
      <vt:lpstr>Video: ECI and ECEF Reference Frames</vt:lpstr>
      <vt:lpstr>Radial, In-Track, and Cross-Track (RIC) Reference Frame</vt:lpstr>
      <vt:lpstr>Orbital Propagation: Perturbation Models</vt:lpstr>
      <vt:lpstr>Circumnavigation and Relative Motion</vt:lpstr>
      <vt:lpstr>Orbital Elements: Inclination</vt:lpstr>
      <vt:lpstr>Orbital Elements: Eccentricity</vt:lpstr>
      <vt:lpstr>Classical Orbital Elements (COEs)</vt:lpstr>
      <vt:lpstr>Assessing Learning in XR</vt:lpstr>
      <vt:lpstr>Impact of AR/VR Training Tools for Space Education</vt:lpstr>
      <vt:lpstr>Learning Objectives</vt:lpstr>
      <vt:lpstr>Bibliography</vt:lpstr>
      <vt:lpstr>Acknowledgement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2025-10-06T19:47:41Z</dcterms:created>
  <dcterms:modified xsi:type="dcterms:W3CDTF">2025-10-06T19:47:50Z</dcterms:modified>
</cp:coreProperties>
</file>