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Lst>
  <p:notesMasterIdLst>
    <p:notesMasterId r:id="rId51"/>
  </p:notesMasterIdLst>
  <p:handoutMasterIdLst>
    <p:handoutMasterId r:id="rId52"/>
  </p:handoutMasterIdLst>
  <p:sldIdLst>
    <p:sldId id="289" r:id="rId5"/>
    <p:sldId id="2534" r:id="rId6"/>
    <p:sldId id="290" r:id="rId7"/>
    <p:sldId id="2530" r:id="rId8"/>
    <p:sldId id="2483" r:id="rId9"/>
    <p:sldId id="2535" r:id="rId10"/>
    <p:sldId id="2482" r:id="rId11"/>
    <p:sldId id="801" r:id="rId12"/>
    <p:sldId id="2485" r:id="rId13"/>
    <p:sldId id="2536" r:id="rId14"/>
    <p:sldId id="2487" r:id="rId15"/>
    <p:sldId id="2505" r:id="rId16"/>
    <p:sldId id="2468" r:id="rId17"/>
    <p:sldId id="2490" r:id="rId18"/>
    <p:sldId id="282" r:id="rId19"/>
    <p:sldId id="2492" r:id="rId20"/>
    <p:sldId id="2493" r:id="rId21"/>
    <p:sldId id="2494" r:id="rId22"/>
    <p:sldId id="2495" r:id="rId23"/>
    <p:sldId id="2496" r:id="rId24"/>
    <p:sldId id="2497" r:id="rId25"/>
    <p:sldId id="2498" r:id="rId26"/>
    <p:sldId id="2499" r:id="rId27"/>
    <p:sldId id="2537" r:id="rId28"/>
    <p:sldId id="2501" r:id="rId29"/>
    <p:sldId id="2502" r:id="rId30"/>
    <p:sldId id="2503" r:id="rId31"/>
    <p:sldId id="2509" r:id="rId32"/>
    <p:sldId id="2507" r:id="rId33"/>
    <p:sldId id="2508" r:id="rId34"/>
    <p:sldId id="2511" r:id="rId35"/>
    <p:sldId id="2510" r:id="rId36"/>
    <p:sldId id="2512" r:id="rId37"/>
    <p:sldId id="2513" r:id="rId38"/>
    <p:sldId id="2514" r:id="rId39"/>
    <p:sldId id="2538" r:id="rId40"/>
    <p:sldId id="2539" r:id="rId41"/>
    <p:sldId id="2517" r:id="rId42"/>
    <p:sldId id="2523" r:id="rId43"/>
    <p:sldId id="2542" r:id="rId44"/>
    <p:sldId id="2543" r:id="rId45"/>
    <p:sldId id="2544" r:id="rId46"/>
    <p:sldId id="2520" r:id="rId47"/>
    <p:sldId id="2463" r:id="rId48"/>
    <p:sldId id="2518" r:id="rId49"/>
    <p:sldId id="2545" r:id="rId50"/>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8AB4"/>
    <a:srgbClr val="182350"/>
    <a:srgbClr val="1693C0"/>
    <a:srgbClr val="19A7D9"/>
    <a:srgbClr val="1BAFE5"/>
    <a:srgbClr val="0066FF"/>
    <a:srgbClr val="09213C"/>
    <a:srgbClr val="172350"/>
    <a:srgbClr val="0FA9CD"/>
    <a:srgbClr val="0EDE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C0B9EC-FEF2-4312-9C4E-CD456F7013BC}" v="1" dt="2025-11-14T18:03:06.0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1152" y="30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drey H. Zlatkin" userId="c7840860-7a3a-4956-b1c9-b0c3ff5f5950" providerId="ADAL" clId="{4866AE1E-523B-42DE-A3CC-F2AF0D7A11CF}"/>
    <pc:docChg chg="custSel modSld">
      <pc:chgData name="Audrey H. Zlatkin" userId="c7840860-7a3a-4956-b1c9-b0c3ff5f5950" providerId="ADAL" clId="{4866AE1E-523B-42DE-A3CC-F2AF0D7A11CF}" dt="2025-11-14T18:03:44.942" v="22" actId="1076"/>
      <pc:docMkLst>
        <pc:docMk/>
      </pc:docMkLst>
      <pc:sldChg chg="modSp mod">
        <pc:chgData name="Audrey H. Zlatkin" userId="c7840860-7a3a-4956-b1c9-b0c3ff5f5950" providerId="ADAL" clId="{4866AE1E-523B-42DE-A3CC-F2AF0D7A11CF}" dt="2025-11-14T17:41:39.833" v="5" actId="20577"/>
        <pc:sldMkLst>
          <pc:docMk/>
          <pc:sldMk cId="3664686379" sldId="289"/>
        </pc:sldMkLst>
        <pc:spChg chg="mod">
          <ac:chgData name="Audrey H. Zlatkin" userId="c7840860-7a3a-4956-b1c9-b0c3ff5f5950" providerId="ADAL" clId="{4866AE1E-523B-42DE-A3CC-F2AF0D7A11CF}" dt="2025-11-14T17:41:39.833" v="5" actId="20577"/>
          <ac:spMkLst>
            <pc:docMk/>
            <pc:sldMk cId="3664686379" sldId="289"/>
            <ac:spMk id="10" creationId="{00000000-0000-0000-0000-000000000000}"/>
          </ac:spMkLst>
        </pc:spChg>
      </pc:sldChg>
      <pc:sldChg chg="addSp delSp modSp mod modNotesTx">
        <pc:chgData name="Audrey H. Zlatkin" userId="c7840860-7a3a-4956-b1c9-b0c3ff5f5950" providerId="ADAL" clId="{4866AE1E-523B-42DE-A3CC-F2AF0D7A11CF}" dt="2025-11-14T18:03:44.942" v="22" actId="1076"/>
        <pc:sldMkLst>
          <pc:docMk/>
          <pc:sldMk cId="2808643440" sldId="2463"/>
        </pc:sldMkLst>
        <pc:picChg chg="del">
          <ac:chgData name="Audrey H. Zlatkin" userId="c7840860-7a3a-4956-b1c9-b0c3ff5f5950" providerId="ADAL" clId="{4866AE1E-523B-42DE-A3CC-F2AF0D7A11CF}" dt="2025-11-14T17:57:23.314" v="7" actId="478"/>
          <ac:picMkLst>
            <pc:docMk/>
            <pc:sldMk cId="2808643440" sldId="2463"/>
            <ac:picMk id="7" creationId="{9665DF0E-C374-C4E9-F9F8-0C47C6A0EE59}"/>
          </ac:picMkLst>
        </pc:picChg>
        <pc:picChg chg="add mod">
          <ac:chgData name="Audrey H. Zlatkin" userId="c7840860-7a3a-4956-b1c9-b0c3ff5f5950" providerId="ADAL" clId="{4866AE1E-523B-42DE-A3CC-F2AF0D7A11CF}" dt="2025-11-14T18:03:44.942" v="22" actId="1076"/>
          <ac:picMkLst>
            <pc:docMk/>
            <pc:sldMk cId="2808643440" sldId="2463"/>
            <ac:picMk id="10" creationId="{255C80D5-CE67-A199-2EBF-3A6766538137}"/>
          </ac:picMkLst>
        </pc:picChg>
        <pc:cxnChg chg="del">
          <ac:chgData name="Audrey H. Zlatkin" userId="c7840860-7a3a-4956-b1c9-b0c3ff5f5950" providerId="ADAL" clId="{4866AE1E-523B-42DE-A3CC-F2AF0D7A11CF}" dt="2025-11-14T17:59:17.960" v="8" actId="478"/>
          <ac:cxnSpMkLst>
            <pc:docMk/>
            <pc:sldMk cId="2808643440" sldId="2463"/>
            <ac:cxnSpMk id="11" creationId="{D27C9B53-F1A5-9DBA-B4D3-7B055786B46F}"/>
          </ac:cxnSpMkLst>
        </pc:cxnChg>
        <pc:cxnChg chg="add mod">
          <ac:chgData name="Audrey H. Zlatkin" userId="c7840860-7a3a-4956-b1c9-b0c3ff5f5950" providerId="ADAL" clId="{4866AE1E-523B-42DE-A3CC-F2AF0D7A11CF}" dt="2025-11-14T18:03:38.999" v="21" actId="14100"/>
          <ac:cxnSpMkLst>
            <pc:docMk/>
            <pc:sldMk cId="2808643440" sldId="2463"/>
            <ac:cxnSpMk id="13" creationId="{C3AD0D37-01D4-0A30-4ECE-67C9AFB96B6A}"/>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10</a:t>
            </a:fld>
            <a:endParaRPr lang="en-US"/>
          </a:p>
        </p:txBody>
      </p:sp>
    </p:spTree>
    <p:extLst>
      <p:ext uri="{BB962C8B-B14F-4D97-AF65-F5344CB8AC3E}">
        <p14:creationId xmlns:p14="http://schemas.microsoft.com/office/powerpoint/2010/main" val="239690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11</a:t>
            </a:fld>
            <a:endParaRPr lang="en-US"/>
          </a:p>
        </p:txBody>
      </p:sp>
    </p:spTree>
    <p:extLst>
      <p:ext uri="{BB962C8B-B14F-4D97-AF65-F5344CB8AC3E}">
        <p14:creationId xmlns:p14="http://schemas.microsoft.com/office/powerpoint/2010/main" val="2009868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12</a:t>
            </a:fld>
            <a:endParaRPr lang="en-US"/>
          </a:p>
        </p:txBody>
      </p:sp>
    </p:spTree>
    <p:extLst>
      <p:ext uri="{BB962C8B-B14F-4D97-AF65-F5344CB8AC3E}">
        <p14:creationId xmlns:p14="http://schemas.microsoft.com/office/powerpoint/2010/main" val="1931457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13</a:t>
            </a:fld>
            <a:endParaRPr lang="en-US"/>
          </a:p>
        </p:txBody>
      </p:sp>
    </p:spTree>
    <p:extLst>
      <p:ext uri="{BB962C8B-B14F-4D97-AF65-F5344CB8AC3E}">
        <p14:creationId xmlns:p14="http://schemas.microsoft.com/office/powerpoint/2010/main" val="2265297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14</a:t>
            </a:fld>
            <a:endParaRPr lang="en-US"/>
          </a:p>
        </p:txBody>
      </p:sp>
    </p:spTree>
    <p:extLst>
      <p:ext uri="{BB962C8B-B14F-4D97-AF65-F5344CB8AC3E}">
        <p14:creationId xmlns:p14="http://schemas.microsoft.com/office/powerpoint/2010/main" val="2598531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B1B0B9-921C-4B95-A1BD-CB879C0C9BCF}" type="slidenum">
              <a:rPr lang="en-US" smtClean="0"/>
              <a:t>15</a:t>
            </a:fld>
            <a:endParaRPr lang="en-US"/>
          </a:p>
        </p:txBody>
      </p:sp>
    </p:spTree>
    <p:extLst>
      <p:ext uri="{BB962C8B-B14F-4D97-AF65-F5344CB8AC3E}">
        <p14:creationId xmlns:p14="http://schemas.microsoft.com/office/powerpoint/2010/main" val="3308793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16</a:t>
            </a:fld>
            <a:endParaRPr lang="en-US"/>
          </a:p>
        </p:txBody>
      </p:sp>
    </p:spTree>
    <p:extLst>
      <p:ext uri="{BB962C8B-B14F-4D97-AF65-F5344CB8AC3E}">
        <p14:creationId xmlns:p14="http://schemas.microsoft.com/office/powerpoint/2010/main" val="2415359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17</a:t>
            </a:fld>
            <a:endParaRPr lang="en-US"/>
          </a:p>
        </p:txBody>
      </p:sp>
    </p:spTree>
    <p:extLst>
      <p:ext uri="{BB962C8B-B14F-4D97-AF65-F5344CB8AC3E}">
        <p14:creationId xmlns:p14="http://schemas.microsoft.com/office/powerpoint/2010/main" val="761741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18</a:t>
            </a:fld>
            <a:endParaRPr lang="en-US"/>
          </a:p>
        </p:txBody>
      </p:sp>
    </p:spTree>
    <p:extLst>
      <p:ext uri="{BB962C8B-B14F-4D97-AF65-F5344CB8AC3E}">
        <p14:creationId xmlns:p14="http://schemas.microsoft.com/office/powerpoint/2010/main" val="297778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19</a:t>
            </a:fld>
            <a:endParaRPr lang="en-US"/>
          </a:p>
        </p:txBody>
      </p:sp>
    </p:spTree>
    <p:extLst>
      <p:ext uri="{BB962C8B-B14F-4D97-AF65-F5344CB8AC3E}">
        <p14:creationId xmlns:p14="http://schemas.microsoft.com/office/powerpoint/2010/main" val="2325976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2</a:t>
            </a:fld>
            <a:endParaRPr lang="en-US"/>
          </a:p>
        </p:txBody>
      </p:sp>
    </p:spTree>
    <p:extLst>
      <p:ext uri="{BB962C8B-B14F-4D97-AF65-F5344CB8AC3E}">
        <p14:creationId xmlns:p14="http://schemas.microsoft.com/office/powerpoint/2010/main" val="1614713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20</a:t>
            </a:fld>
            <a:endParaRPr lang="en-US"/>
          </a:p>
        </p:txBody>
      </p:sp>
    </p:spTree>
    <p:extLst>
      <p:ext uri="{BB962C8B-B14F-4D97-AF65-F5344CB8AC3E}">
        <p14:creationId xmlns:p14="http://schemas.microsoft.com/office/powerpoint/2010/main" val="749439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21</a:t>
            </a:fld>
            <a:endParaRPr lang="en-US"/>
          </a:p>
        </p:txBody>
      </p:sp>
    </p:spTree>
    <p:extLst>
      <p:ext uri="{BB962C8B-B14F-4D97-AF65-F5344CB8AC3E}">
        <p14:creationId xmlns:p14="http://schemas.microsoft.com/office/powerpoint/2010/main" val="2089387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22</a:t>
            </a:fld>
            <a:endParaRPr lang="en-US"/>
          </a:p>
        </p:txBody>
      </p:sp>
    </p:spTree>
    <p:extLst>
      <p:ext uri="{BB962C8B-B14F-4D97-AF65-F5344CB8AC3E}">
        <p14:creationId xmlns:p14="http://schemas.microsoft.com/office/powerpoint/2010/main" val="19128025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23</a:t>
            </a:fld>
            <a:endParaRPr lang="en-US"/>
          </a:p>
        </p:txBody>
      </p:sp>
    </p:spTree>
    <p:extLst>
      <p:ext uri="{BB962C8B-B14F-4D97-AF65-F5344CB8AC3E}">
        <p14:creationId xmlns:p14="http://schemas.microsoft.com/office/powerpoint/2010/main" val="21208336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alibri,Sans-Serif"/>
              <a:buChar char="-"/>
            </a:pPr>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24</a:t>
            </a:fld>
            <a:endParaRPr lang="en-US"/>
          </a:p>
        </p:txBody>
      </p:sp>
    </p:spTree>
    <p:extLst>
      <p:ext uri="{BB962C8B-B14F-4D97-AF65-F5344CB8AC3E}">
        <p14:creationId xmlns:p14="http://schemas.microsoft.com/office/powerpoint/2010/main" val="10402174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25</a:t>
            </a:fld>
            <a:endParaRPr lang="en-US"/>
          </a:p>
        </p:txBody>
      </p:sp>
    </p:spTree>
    <p:extLst>
      <p:ext uri="{BB962C8B-B14F-4D97-AF65-F5344CB8AC3E}">
        <p14:creationId xmlns:p14="http://schemas.microsoft.com/office/powerpoint/2010/main" val="39437585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26</a:t>
            </a:fld>
            <a:endParaRPr lang="en-US"/>
          </a:p>
        </p:txBody>
      </p:sp>
    </p:spTree>
    <p:extLst>
      <p:ext uri="{BB962C8B-B14F-4D97-AF65-F5344CB8AC3E}">
        <p14:creationId xmlns:p14="http://schemas.microsoft.com/office/powerpoint/2010/main" val="982958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27</a:t>
            </a:fld>
            <a:endParaRPr lang="en-US"/>
          </a:p>
        </p:txBody>
      </p:sp>
    </p:spTree>
    <p:extLst>
      <p:ext uri="{BB962C8B-B14F-4D97-AF65-F5344CB8AC3E}">
        <p14:creationId xmlns:p14="http://schemas.microsoft.com/office/powerpoint/2010/main" val="16327423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28</a:t>
            </a:fld>
            <a:endParaRPr lang="en-US"/>
          </a:p>
        </p:txBody>
      </p:sp>
    </p:spTree>
    <p:extLst>
      <p:ext uri="{BB962C8B-B14F-4D97-AF65-F5344CB8AC3E}">
        <p14:creationId xmlns:p14="http://schemas.microsoft.com/office/powerpoint/2010/main" val="4338613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29</a:t>
            </a:fld>
            <a:endParaRPr lang="en-US"/>
          </a:p>
        </p:txBody>
      </p:sp>
    </p:spTree>
    <p:extLst>
      <p:ext uri="{BB962C8B-B14F-4D97-AF65-F5344CB8AC3E}">
        <p14:creationId xmlns:p14="http://schemas.microsoft.com/office/powerpoint/2010/main" val="577383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3</a:t>
            </a:fld>
            <a:endParaRPr lang="en-US"/>
          </a:p>
        </p:txBody>
      </p:sp>
    </p:spTree>
    <p:extLst>
      <p:ext uri="{BB962C8B-B14F-4D97-AF65-F5344CB8AC3E}">
        <p14:creationId xmlns:p14="http://schemas.microsoft.com/office/powerpoint/2010/main" val="8850651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30</a:t>
            </a:fld>
            <a:endParaRPr lang="en-US"/>
          </a:p>
        </p:txBody>
      </p:sp>
    </p:spTree>
    <p:extLst>
      <p:ext uri="{BB962C8B-B14F-4D97-AF65-F5344CB8AC3E}">
        <p14:creationId xmlns:p14="http://schemas.microsoft.com/office/powerpoint/2010/main" val="2714976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31</a:t>
            </a:fld>
            <a:endParaRPr lang="en-US"/>
          </a:p>
        </p:txBody>
      </p:sp>
    </p:spTree>
    <p:extLst>
      <p:ext uri="{BB962C8B-B14F-4D97-AF65-F5344CB8AC3E}">
        <p14:creationId xmlns:p14="http://schemas.microsoft.com/office/powerpoint/2010/main" val="10765784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alibri,Sans-Serif"/>
              <a:buChar char="-"/>
            </a:pPr>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32</a:t>
            </a:fld>
            <a:endParaRPr lang="en-US"/>
          </a:p>
        </p:txBody>
      </p:sp>
    </p:spTree>
    <p:extLst>
      <p:ext uri="{BB962C8B-B14F-4D97-AF65-F5344CB8AC3E}">
        <p14:creationId xmlns:p14="http://schemas.microsoft.com/office/powerpoint/2010/main" val="10107368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33</a:t>
            </a:fld>
            <a:endParaRPr lang="en-US"/>
          </a:p>
        </p:txBody>
      </p:sp>
    </p:spTree>
    <p:extLst>
      <p:ext uri="{BB962C8B-B14F-4D97-AF65-F5344CB8AC3E}">
        <p14:creationId xmlns:p14="http://schemas.microsoft.com/office/powerpoint/2010/main" val="41110348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34</a:t>
            </a:fld>
            <a:endParaRPr lang="en-US"/>
          </a:p>
        </p:txBody>
      </p:sp>
    </p:spTree>
    <p:extLst>
      <p:ext uri="{BB962C8B-B14F-4D97-AF65-F5344CB8AC3E}">
        <p14:creationId xmlns:p14="http://schemas.microsoft.com/office/powerpoint/2010/main" val="22109080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Sans-Serif"/>
              <a:buNone/>
            </a:pPr>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35</a:t>
            </a:fld>
            <a:endParaRPr lang="en-US"/>
          </a:p>
        </p:txBody>
      </p:sp>
    </p:spTree>
    <p:extLst>
      <p:ext uri="{BB962C8B-B14F-4D97-AF65-F5344CB8AC3E}">
        <p14:creationId xmlns:p14="http://schemas.microsoft.com/office/powerpoint/2010/main" val="24862819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36</a:t>
            </a:fld>
            <a:endParaRPr lang="en-US"/>
          </a:p>
        </p:txBody>
      </p:sp>
    </p:spTree>
    <p:extLst>
      <p:ext uri="{BB962C8B-B14F-4D97-AF65-F5344CB8AC3E}">
        <p14:creationId xmlns:p14="http://schemas.microsoft.com/office/powerpoint/2010/main" val="29751064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37</a:t>
            </a:fld>
            <a:endParaRPr lang="en-US"/>
          </a:p>
        </p:txBody>
      </p:sp>
    </p:spTree>
    <p:extLst>
      <p:ext uri="{BB962C8B-B14F-4D97-AF65-F5344CB8AC3E}">
        <p14:creationId xmlns:p14="http://schemas.microsoft.com/office/powerpoint/2010/main" val="6905384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38</a:t>
            </a:fld>
            <a:endParaRPr lang="en-US"/>
          </a:p>
        </p:txBody>
      </p:sp>
    </p:spTree>
    <p:extLst>
      <p:ext uri="{BB962C8B-B14F-4D97-AF65-F5344CB8AC3E}">
        <p14:creationId xmlns:p14="http://schemas.microsoft.com/office/powerpoint/2010/main" val="33380530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39</a:t>
            </a:fld>
            <a:endParaRPr lang="en-US"/>
          </a:p>
        </p:txBody>
      </p:sp>
    </p:spTree>
    <p:extLst>
      <p:ext uri="{BB962C8B-B14F-4D97-AF65-F5344CB8AC3E}">
        <p14:creationId xmlns:p14="http://schemas.microsoft.com/office/powerpoint/2010/main" val="486819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4</a:t>
            </a:fld>
            <a:endParaRPr lang="en-US"/>
          </a:p>
        </p:txBody>
      </p:sp>
    </p:spTree>
    <p:extLst>
      <p:ext uri="{BB962C8B-B14F-4D97-AF65-F5344CB8AC3E}">
        <p14:creationId xmlns:p14="http://schemas.microsoft.com/office/powerpoint/2010/main" val="36915518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40</a:t>
            </a:fld>
            <a:endParaRPr lang="en-US"/>
          </a:p>
        </p:txBody>
      </p:sp>
    </p:spTree>
    <p:extLst>
      <p:ext uri="{BB962C8B-B14F-4D97-AF65-F5344CB8AC3E}">
        <p14:creationId xmlns:p14="http://schemas.microsoft.com/office/powerpoint/2010/main" val="40733171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41</a:t>
            </a:fld>
            <a:endParaRPr lang="en-US"/>
          </a:p>
        </p:txBody>
      </p:sp>
    </p:spTree>
    <p:extLst>
      <p:ext uri="{BB962C8B-B14F-4D97-AF65-F5344CB8AC3E}">
        <p14:creationId xmlns:p14="http://schemas.microsoft.com/office/powerpoint/2010/main" val="23793341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42</a:t>
            </a:fld>
            <a:endParaRPr lang="en-US"/>
          </a:p>
        </p:txBody>
      </p:sp>
    </p:spTree>
    <p:extLst>
      <p:ext uri="{BB962C8B-B14F-4D97-AF65-F5344CB8AC3E}">
        <p14:creationId xmlns:p14="http://schemas.microsoft.com/office/powerpoint/2010/main" val="8461531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43</a:t>
            </a:fld>
            <a:endParaRPr lang="en-US"/>
          </a:p>
        </p:txBody>
      </p:sp>
    </p:spTree>
    <p:extLst>
      <p:ext uri="{BB962C8B-B14F-4D97-AF65-F5344CB8AC3E}">
        <p14:creationId xmlns:p14="http://schemas.microsoft.com/office/powerpoint/2010/main" val="40391698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44</a:t>
            </a:fld>
            <a:endParaRPr lang="en-US"/>
          </a:p>
        </p:txBody>
      </p:sp>
    </p:spTree>
    <p:extLst>
      <p:ext uri="{BB962C8B-B14F-4D97-AF65-F5344CB8AC3E}">
        <p14:creationId xmlns:p14="http://schemas.microsoft.com/office/powerpoint/2010/main" val="25819481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45</a:t>
            </a:fld>
            <a:endParaRPr lang="en-US"/>
          </a:p>
        </p:txBody>
      </p:sp>
    </p:spTree>
    <p:extLst>
      <p:ext uri="{BB962C8B-B14F-4D97-AF65-F5344CB8AC3E}">
        <p14:creationId xmlns:p14="http://schemas.microsoft.com/office/powerpoint/2010/main" val="1688586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5</a:t>
            </a:fld>
            <a:endParaRPr lang="en-US"/>
          </a:p>
        </p:txBody>
      </p:sp>
    </p:spTree>
    <p:extLst>
      <p:ext uri="{BB962C8B-B14F-4D97-AF65-F5344CB8AC3E}">
        <p14:creationId xmlns:p14="http://schemas.microsoft.com/office/powerpoint/2010/main" val="2089875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6</a:t>
            </a:fld>
            <a:endParaRPr lang="en-US"/>
          </a:p>
        </p:txBody>
      </p:sp>
    </p:spTree>
    <p:extLst>
      <p:ext uri="{BB962C8B-B14F-4D97-AF65-F5344CB8AC3E}">
        <p14:creationId xmlns:p14="http://schemas.microsoft.com/office/powerpoint/2010/main" val="1304559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7</a:t>
            </a:fld>
            <a:endParaRPr lang="en-US"/>
          </a:p>
        </p:txBody>
      </p:sp>
    </p:spTree>
    <p:extLst>
      <p:ext uri="{BB962C8B-B14F-4D97-AF65-F5344CB8AC3E}">
        <p14:creationId xmlns:p14="http://schemas.microsoft.com/office/powerpoint/2010/main" val="2110972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6DF63E-80A8-6447-9446-836B5E4E4FD2}" type="slidenum">
              <a:rPr lang="en-US" smtClean="0"/>
              <a:t>8</a:t>
            </a:fld>
            <a:endParaRPr lang="en-US"/>
          </a:p>
        </p:txBody>
      </p:sp>
    </p:spTree>
    <p:extLst>
      <p:ext uri="{BB962C8B-B14F-4D97-AF65-F5344CB8AC3E}">
        <p14:creationId xmlns:p14="http://schemas.microsoft.com/office/powerpoint/2010/main" val="2191225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9</a:t>
            </a:fld>
            <a:endParaRPr lang="en-US"/>
          </a:p>
        </p:txBody>
      </p:sp>
    </p:spTree>
    <p:extLst>
      <p:ext uri="{BB962C8B-B14F-4D97-AF65-F5344CB8AC3E}">
        <p14:creationId xmlns:p14="http://schemas.microsoft.com/office/powerpoint/2010/main" val="39839476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29" name="Picture 28" descr="Text, logo&#10;&#10;Description automatically generated">
            <a:extLst>
              <a:ext uri="{FF2B5EF4-FFF2-40B4-BE49-F238E27FC236}">
                <a16:creationId xmlns:a16="http://schemas.microsoft.com/office/drawing/2014/main" id="{1268F2DD-8B4A-B745-B423-049FE70168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sp>
        <p:nvSpPr>
          <p:cNvPr id="30" name="Slide Number Placeholder 2">
            <a:extLst>
              <a:ext uri="{FF2B5EF4-FFF2-40B4-BE49-F238E27FC236}">
                <a16:creationId xmlns:a16="http://schemas.microsoft.com/office/drawing/2014/main" id="{8FAAA619-D59D-024E-83F2-04B759B36D5D}"/>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a:p>
        </p:txBody>
      </p:sp>
      <p:cxnSp>
        <p:nvCxnSpPr>
          <p:cNvPr id="2" name="Straight Connector 1">
            <a:extLst>
              <a:ext uri="{FF2B5EF4-FFF2-40B4-BE49-F238E27FC236}">
                <a16:creationId xmlns:a16="http://schemas.microsoft.com/office/drawing/2014/main" id="{763CD88B-3D8E-5930-8860-B89DE42D2953}"/>
              </a:ext>
            </a:extLst>
          </p:cNvPr>
          <p:cNvCxnSpPr/>
          <p:nvPr userDrawn="1"/>
        </p:nvCxnSpPr>
        <p:spPr bwMode="auto">
          <a:xfrm>
            <a:off x="0" y="1370521"/>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userDrawn="1"/>
        </p:nvPicPr>
        <p:blipFill>
          <a:blip r:embed="rId4"/>
          <a:srcRect/>
          <a:stretch/>
        </p:blipFill>
        <p:spPr>
          <a:xfrm>
            <a:off x="0" y="-16800"/>
            <a:ext cx="12207240" cy="1368171"/>
          </a:xfrm>
          <a:prstGeom prst="rect">
            <a:avLst/>
          </a:prstGeom>
        </p:spPr>
      </p:pic>
      <p:grpSp>
        <p:nvGrpSpPr>
          <p:cNvPr id="3" name="Group 2">
            <a:extLst>
              <a:ext uri="{FF2B5EF4-FFF2-40B4-BE49-F238E27FC236}">
                <a16:creationId xmlns:a16="http://schemas.microsoft.com/office/drawing/2014/main" id="{D3790B48-04B0-C7FD-F0C1-BEFEA9C62337}"/>
              </a:ext>
            </a:extLst>
          </p:cNvPr>
          <p:cNvGrpSpPr/>
          <p:nvPr userDrawn="1"/>
        </p:nvGrpSpPr>
        <p:grpSpPr>
          <a:xfrm>
            <a:off x="260862" y="6503087"/>
            <a:ext cx="1044262" cy="282877"/>
            <a:chOff x="260862" y="6503087"/>
            <a:chExt cx="1044262" cy="282877"/>
          </a:xfrm>
        </p:grpSpPr>
        <p:sp>
          <p:nvSpPr>
            <p:cNvPr id="6" name="Rectangle 5">
              <a:extLst>
                <a:ext uri="{FF2B5EF4-FFF2-40B4-BE49-F238E27FC236}">
                  <a16:creationId xmlns:a16="http://schemas.microsoft.com/office/drawing/2014/main" id="{365A881C-A917-6498-85C6-F1C8BEBFFF0A}"/>
                </a:ext>
              </a:extLst>
            </p:cNvPr>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7" name="Picture 6">
              <a:extLst>
                <a:ext uri="{FF2B5EF4-FFF2-40B4-BE49-F238E27FC236}">
                  <a16:creationId xmlns:a16="http://schemas.microsoft.com/office/drawing/2014/main" id="{176AF24A-A2C7-4537-ED5B-1FB8F20C863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8" name="Picture 7">
            <a:extLst>
              <a:ext uri="{FF2B5EF4-FFF2-40B4-BE49-F238E27FC236}">
                <a16:creationId xmlns:a16="http://schemas.microsoft.com/office/drawing/2014/main" id="{22007856-D53C-82C6-78C1-CE86F095E76D}"/>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l="90" r="90"/>
          <a:stretch/>
        </p:blipFill>
        <p:spPr>
          <a:xfrm>
            <a:off x="11720949" y="6333477"/>
            <a:ext cx="473689" cy="475488"/>
          </a:xfrm>
          <a:prstGeom prst="rect">
            <a:avLst/>
          </a:prstGeom>
        </p:spPr>
      </p:pic>
    </p:spTree>
    <p:extLst>
      <p:ext uri="{BB962C8B-B14F-4D97-AF65-F5344CB8AC3E}">
        <p14:creationId xmlns:p14="http://schemas.microsoft.com/office/powerpoint/2010/main" val="2788468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53386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36650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a:t>Click to edit Master text styles</a:t>
            </a:r>
          </a:p>
          <a:p>
            <a:pPr lvl="1"/>
            <a:r>
              <a:rPr lang="en-US"/>
              <a:t>Second level</a:t>
            </a:r>
          </a:p>
          <a:p>
            <a:pPr lvl="2"/>
            <a:r>
              <a:rPr lang="en-US"/>
              <a:t>Third level</a:t>
            </a:r>
          </a:p>
        </p:txBody>
      </p:sp>
      <p:sp>
        <p:nvSpPr>
          <p:cNvPr id="5" name="Slide Number Placeholder 2">
            <a:extLst>
              <a:ext uri="{FF2B5EF4-FFF2-40B4-BE49-F238E27FC236}">
                <a16:creationId xmlns:a16="http://schemas.microsoft.com/office/drawing/2014/main" id="{631C4A64-F7DE-C30E-7A5A-32344B55B296}"/>
              </a:ext>
            </a:extLst>
          </p:cNvPr>
          <p:cNvSpPr>
            <a:spLocks noGrp="1"/>
          </p:cNvSpPr>
          <p:nvPr>
            <p:ph type="sldNum" sz="quarter" idx="10"/>
          </p:nvPr>
        </p:nvSpPr>
        <p:spPr>
          <a:xfrm>
            <a:off x="10893288" y="6477001"/>
            <a:ext cx="821634" cy="340935"/>
          </a:xfrm>
        </p:spPr>
        <p:txBody>
          <a:bodyPr/>
          <a:lstStyle/>
          <a:p>
            <a:pPr>
              <a:defRPr/>
            </a:pPr>
            <a:fld id="{D68E8870-17DE-45C4-A8DD-7644B2422933}" type="slidenum">
              <a:rPr lang="en-US" smtClean="0"/>
              <a:pPr>
                <a:defRPr/>
              </a:pPr>
              <a:t>‹#›</a:t>
            </a:fld>
            <a:endParaRPr lang="en-US"/>
          </a:p>
        </p:txBody>
      </p:sp>
    </p:spTree>
    <p:extLst>
      <p:ext uri="{BB962C8B-B14F-4D97-AF65-F5344CB8AC3E}">
        <p14:creationId xmlns:p14="http://schemas.microsoft.com/office/powerpoint/2010/main" val="631492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7219" y="1"/>
            <a:ext cx="7416800" cy="833933"/>
          </a:xfrm>
        </p:spPr>
        <p:txBody>
          <a:bodyPr/>
          <a:lstStyle>
            <a:lvl1pPr>
              <a:defRPr sz="2400">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508000" y="1097300"/>
            <a:ext cx="5361517"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defRPr>
            </a:lvl2pPr>
            <a:lvl3pPr>
              <a:buClr>
                <a:schemeClr val="tx1"/>
              </a:buClr>
              <a:defRPr sz="1800">
                <a:solidFill>
                  <a:schemeClr val="tx1"/>
                </a:solidFill>
              </a:defRPr>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072718" y="1097300"/>
            <a:ext cx="5363633"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latin typeface="Arial Narrow" pitchFamily="34" charset="0"/>
              </a:defRPr>
            </a:lvl2pPr>
            <a:lvl3pPr>
              <a:buClr>
                <a:schemeClr val="tx1"/>
              </a:buClr>
              <a:defRPr sz="1800">
                <a:solidFill>
                  <a:schemeClr val="tx1"/>
                </a:solidFill>
                <a:latin typeface="Arial Narrow" pitchFamily="34" charset="0"/>
              </a:defRPr>
            </a:lvl3pPr>
            <a:lvl4pPr>
              <a:defRPr sz="1600">
                <a:latin typeface="Arial Narrow" pitchFamily="34" charset="0"/>
              </a:defRPr>
            </a:lvl4pPr>
            <a:lvl5pPr>
              <a:defRPr sz="1600">
                <a:latin typeface="Arial Narrow"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Slide Number Placeholder 2">
            <a:extLst>
              <a:ext uri="{FF2B5EF4-FFF2-40B4-BE49-F238E27FC236}">
                <a16:creationId xmlns:a16="http://schemas.microsoft.com/office/drawing/2014/main" id="{77037D21-3C9E-8CCF-A24C-0D6643ECBABD}"/>
              </a:ext>
            </a:extLst>
          </p:cNvPr>
          <p:cNvSpPr>
            <a:spLocks noGrp="1"/>
          </p:cNvSpPr>
          <p:nvPr>
            <p:ph type="sldNum" sz="quarter" idx="10"/>
          </p:nvPr>
        </p:nvSpPr>
        <p:spPr>
          <a:xfrm>
            <a:off x="10893288" y="6477001"/>
            <a:ext cx="821634" cy="340935"/>
          </a:xfrm>
        </p:spPr>
        <p:txBody>
          <a:bodyPr/>
          <a:lstStyle/>
          <a:p>
            <a:pPr>
              <a:defRPr/>
            </a:pPr>
            <a:fld id="{D68E8870-17DE-45C4-A8DD-7644B2422933}" type="slidenum">
              <a:rPr lang="en-US" smtClean="0"/>
              <a:pPr>
                <a:defRPr/>
              </a:pPr>
              <a:t>‹#›</a:t>
            </a:fld>
            <a:endParaRPr lang="en-US"/>
          </a:p>
        </p:txBody>
      </p:sp>
    </p:spTree>
    <p:extLst>
      <p:ext uri="{BB962C8B-B14F-4D97-AF65-F5344CB8AC3E}">
        <p14:creationId xmlns:p14="http://schemas.microsoft.com/office/powerpoint/2010/main" val="3163693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1386" y="11974"/>
            <a:ext cx="11858534" cy="1119835"/>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pPr algn="ctr"/>
            <a:fld id="{A7A8AF3B-BF2D-F449-AE72-CAAE6E17D1F5}" type="slidenum">
              <a:rPr lang="en-US" smtClean="0"/>
              <a:pPr algn="ctr"/>
              <a:t>‹#›</a:t>
            </a:fld>
            <a:endParaRPr lang="en-US"/>
          </a:p>
        </p:txBody>
      </p:sp>
    </p:spTree>
    <p:extLst>
      <p:ext uri="{BB962C8B-B14F-4D97-AF65-F5344CB8AC3E}">
        <p14:creationId xmlns:p14="http://schemas.microsoft.com/office/powerpoint/2010/main" val="4018675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a:p>
        </p:txBody>
      </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2" name="Picture 1">
            <a:extLst>
              <a:ext uri="{FF2B5EF4-FFF2-40B4-BE49-F238E27FC236}">
                <a16:creationId xmlns:a16="http://schemas.microsoft.com/office/drawing/2014/main" id="{E329B4E3-77EA-8607-736D-5A7B3EC41ECC}"/>
              </a:ext>
            </a:extLst>
          </p:cNvPr>
          <p:cNvPicPr>
            <a:picLocks noChangeAspect="1"/>
          </p:cNvPicPr>
          <p:nvPr userDrawn="1"/>
        </p:nvPicPr>
        <p:blipFill>
          <a:blip r:embed="rId10"/>
          <a:srcRect l="208" r="208"/>
          <a:stretch/>
        </p:blipFill>
        <p:spPr>
          <a:xfrm>
            <a:off x="0" y="1474"/>
            <a:ext cx="12212320" cy="823509"/>
          </a:xfrm>
          <a:prstGeom prst="rect">
            <a:avLst/>
          </a:prstGeom>
        </p:spPr>
      </p:pic>
      <p:grpSp>
        <p:nvGrpSpPr>
          <p:cNvPr id="7" name="Group 6">
            <a:extLst>
              <a:ext uri="{FF2B5EF4-FFF2-40B4-BE49-F238E27FC236}">
                <a16:creationId xmlns:a16="http://schemas.microsoft.com/office/drawing/2014/main" id="{5D750FDE-2C1F-0237-67D9-0E156FC60F2F}"/>
              </a:ext>
            </a:extLst>
          </p:cNvPr>
          <p:cNvGrpSpPr/>
          <p:nvPr userDrawn="1"/>
        </p:nvGrpSpPr>
        <p:grpSpPr>
          <a:xfrm>
            <a:off x="260862" y="6503087"/>
            <a:ext cx="1044262" cy="282877"/>
            <a:chOff x="260862" y="6503087"/>
            <a:chExt cx="1044262" cy="282877"/>
          </a:xfrm>
        </p:grpSpPr>
        <p:sp>
          <p:nvSpPr>
            <p:cNvPr id="8" name="Rectangle 7">
              <a:extLst>
                <a:ext uri="{FF2B5EF4-FFF2-40B4-BE49-F238E27FC236}">
                  <a16:creationId xmlns:a16="http://schemas.microsoft.com/office/drawing/2014/main" id="{A065A0FB-53D2-D257-9A2D-FF80A7CD33CE}"/>
                </a:ext>
              </a:extLst>
            </p:cNvPr>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9" name="Picture 8">
              <a:extLst>
                <a:ext uri="{FF2B5EF4-FFF2-40B4-BE49-F238E27FC236}">
                  <a16:creationId xmlns:a16="http://schemas.microsoft.com/office/drawing/2014/main" id="{16A85FD3-3D3E-319A-77BE-25186D06BB4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11" name="Picture 10">
            <a:extLst>
              <a:ext uri="{FF2B5EF4-FFF2-40B4-BE49-F238E27FC236}">
                <a16:creationId xmlns:a16="http://schemas.microsoft.com/office/drawing/2014/main" id="{CDBDE676-EE96-D8BE-61A7-D8B05F2F3BA8}"/>
              </a:ext>
            </a:extLst>
          </p:cNvPr>
          <p:cNvPicPr>
            <a:picLocks noChangeAspect="1"/>
          </p:cNvPicPr>
          <p:nvPr userDrawn="1"/>
        </p:nvPicPr>
        <p:blipFill>
          <a:blip r:embed="rId12" cstate="print">
            <a:extLst>
              <a:ext uri="{28A0092B-C50C-407E-A947-70E740481C1C}">
                <a14:useLocalDpi xmlns:a14="http://schemas.microsoft.com/office/drawing/2010/main" val="0"/>
              </a:ext>
            </a:extLst>
          </a:blip>
          <a:srcRect l="90" r="90"/>
          <a:stretch/>
        </p:blipFill>
        <p:spPr>
          <a:xfrm>
            <a:off x="11720949" y="6333477"/>
            <a:ext cx="473689" cy="475488"/>
          </a:xfrm>
          <a:prstGeom prst="rect">
            <a:avLst/>
          </a:prstGeom>
        </p:spPr>
      </p:pic>
    </p:spTree>
    <p:extLst>
      <p:ext uri="{BB962C8B-B14F-4D97-AF65-F5344CB8AC3E}">
        <p14:creationId xmlns:p14="http://schemas.microsoft.com/office/powerpoint/2010/main" val="28903282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Lst>
  <p:hf hdr="0" ft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4.sv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6.sv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sv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 Id="rId9" Type="http://schemas.openxmlformats.org/officeDocument/2006/relationships/image" Target="../media/image54.svg"/></Relationships>
</file>

<file path=ppt/slides/_rels/slide1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57.sv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59.sv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65.svg"/></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69.sv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71.sv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74.svg"/></Relationships>
</file>

<file path=ppt/slides/_rels/slide2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83.svg"/></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86.png"/><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89.svg"/></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94.sv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svg"/><Relationship Id="rId4" Type="http://schemas.openxmlformats.org/officeDocument/2006/relationships/image" Target="../media/image92.svg"/><Relationship Id="rId9" Type="http://schemas.openxmlformats.org/officeDocument/2006/relationships/image" Target="../media/image97.png"/></Relationships>
</file>

<file path=ppt/slides/_rels/slide3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101.svg"/></Relationships>
</file>

<file path=ppt/slides/_rels/slide3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104.svg"/></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44.sv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4.svg"/></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4.svg"/></Relationships>
</file>

<file path=ppt/slides/_rels/slide4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108.png"/></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110.jpg"/><Relationship Id="rId4" Type="http://schemas.openxmlformats.org/officeDocument/2006/relationships/image" Target="../media/image109.png"/></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24.sv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hyperlink" Target="https://www.argonelectronics.com/blog/army-cbrne-training-how-to-prepare-for-major-chemical-weapons-events" TargetMode="External"/><Relationship Id="rId3" Type="http://schemas.openxmlformats.org/officeDocument/2006/relationships/image" Target="../media/image33.png"/><Relationship Id="rId7" Type="http://schemas.openxmlformats.org/officeDocument/2006/relationships/image" Target="../media/image35.png"/><Relationship Id="rId12" Type="http://schemas.openxmlformats.org/officeDocument/2006/relationships/hyperlink" Target="https://www.radiant.digital/does-fidelity-matter-in-simulation-based-learnin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army-technology.com/features/live-vs-virtual-training/" TargetMode="External"/><Relationship Id="rId11" Type="http://schemas.openxmlformats.org/officeDocument/2006/relationships/image" Target="../media/image37.png"/><Relationship Id="rId5" Type="http://schemas.openxmlformats.org/officeDocument/2006/relationships/image" Target="../media/image34.png"/><Relationship Id="rId10" Type="http://schemas.openxmlformats.org/officeDocument/2006/relationships/hyperlink" Target="https://mwi.westpoint.edu/flight-simulator-fight-simulator-vr-war/" TargetMode="External"/><Relationship Id="rId4" Type="http://schemas.openxmlformats.org/officeDocument/2006/relationships/hyperlink" Target="https://www.nationaldefensemagazine.org/articles/2019/12/2/army-spending-big-on-training-modeling-simulation" TargetMode="External"/><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871091" y="1858197"/>
            <a:ext cx="10449813" cy="1322457"/>
          </a:xfrm>
        </p:spPr>
        <p:txBody>
          <a:bodyPr/>
          <a:lstStyle/>
          <a:p>
            <a:r>
              <a:rPr lang="en-US" sz="3600">
                <a:solidFill>
                  <a:schemeClr val="tx1"/>
                </a:solidFill>
              </a:rPr>
              <a:t>Harnessing Physiology for Peak Human Performance in Training and Simulation</a:t>
            </a:r>
            <a:endParaRPr lang="en-US" sz="3600"/>
          </a:p>
          <a:p>
            <a:endParaRPr lang="en-US"/>
          </a:p>
        </p:txBody>
      </p:sp>
      <p:sp>
        <p:nvSpPr>
          <p:cNvPr id="10" name="Text Placeholder 9"/>
          <p:cNvSpPr>
            <a:spLocks noGrp="1"/>
          </p:cNvSpPr>
          <p:nvPr>
            <p:ph type="body" sz="quarter" idx="11"/>
          </p:nvPr>
        </p:nvSpPr>
        <p:spPr>
          <a:xfrm>
            <a:off x="418321" y="3325372"/>
            <a:ext cx="11355355" cy="1921566"/>
          </a:xfrm>
        </p:spPr>
        <p:txBody>
          <a:bodyPr/>
          <a:lstStyle/>
          <a:p>
            <a:r>
              <a:rPr lang="en-US" sz="2000" dirty="0">
                <a:latin typeface="+mn-lt"/>
              </a:rPr>
              <a:t>Audrey Zlatkin, Ph.D., Design Interactive, LLC. </a:t>
            </a:r>
          </a:p>
          <a:p>
            <a:r>
              <a:rPr lang="en-US" sz="2000" dirty="0">
                <a:latin typeface="+mn-lt"/>
              </a:rPr>
              <a:t>Charles Rowan, Ph.D., Interim Director, The MOVES Institute at the NPS</a:t>
            </a:r>
          </a:p>
          <a:p>
            <a:r>
              <a:rPr lang="en-US" sz="2000" dirty="0">
                <a:latin typeface="+mn-lt"/>
              </a:rPr>
              <a:t>Victoria Olko, Design Interactive, LLC. </a:t>
            </a:r>
          </a:p>
        </p:txBody>
      </p:sp>
      <p:pic>
        <p:nvPicPr>
          <p:cNvPr id="2" name="Picture 1" descr="A picture containing text&#10;&#10;Description automatically generated">
            <a:extLst>
              <a:ext uri="{FF2B5EF4-FFF2-40B4-BE49-F238E27FC236}">
                <a16:creationId xmlns:a16="http://schemas.microsoft.com/office/drawing/2014/main" id="{2AE7FB70-8D47-6CD7-3EE1-A20EB23780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15804" y="6239845"/>
            <a:ext cx="1880195" cy="489217"/>
          </a:xfrm>
          <a:prstGeom prst="rect">
            <a:avLst/>
          </a:prstGeom>
        </p:spPr>
      </p:pic>
      <p:pic>
        <p:nvPicPr>
          <p:cNvPr id="1026" name="Picture 2" descr="Logo Overview - Naval Postgraduate School">
            <a:extLst>
              <a:ext uri="{FF2B5EF4-FFF2-40B4-BE49-F238E27FC236}">
                <a16:creationId xmlns:a16="http://schemas.microsoft.com/office/drawing/2014/main" id="{223C76E9-6D82-BDE5-DA74-07954578B3D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31428" y="6198278"/>
            <a:ext cx="1898528" cy="572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FA3E6-519B-47B7-E58C-F3297CF44168}"/>
              </a:ext>
            </a:extLst>
          </p:cNvPr>
          <p:cNvSpPr>
            <a:spLocks noGrp="1"/>
          </p:cNvSpPr>
          <p:nvPr>
            <p:ph type="title"/>
          </p:nvPr>
        </p:nvSpPr>
        <p:spPr/>
        <p:txBody>
          <a:bodyPr/>
          <a:lstStyle/>
          <a:p>
            <a:r>
              <a:rPr lang="en-US"/>
              <a:t>Potential Risks</a:t>
            </a:r>
          </a:p>
        </p:txBody>
      </p:sp>
      <p:sp>
        <p:nvSpPr>
          <p:cNvPr id="12" name="Rectangle: Rounded Corners 11">
            <a:extLst>
              <a:ext uri="{FF2B5EF4-FFF2-40B4-BE49-F238E27FC236}">
                <a16:creationId xmlns:a16="http://schemas.microsoft.com/office/drawing/2014/main" id="{750F4A55-CBC1-9F40-F6CF-B35D8236B583}"/>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a:solidFill>
                  <a:srgbClr val="148AB4"/>
                </a:solidFill>
                <a:latin typeface="Tahoma"/>
                <a:ea typeface="Tahoma"/>
                <a:cs typeface="Tahoma"/>
              </a:rPr>
              <a:t>LO 1</a:t>
            </a:r>
            <a:endParaRPr lang="en-US" sz="1800" b="1" i="0" u="none" strike="noStrike" cap="none" normalizeH="0" baseline="0">
              <a:ln>
                <a:noFill/>
              </a:ln>
              <a:solidFill>
                <a:srgbClr val="148AB4"/>
              </a:solidFill>
              <a:effectLst/>
              <a:latin typeface="Tahoma" charset="0"/>
              <a:ea typeface="Tahoma"/>
              <a:cs typeface="Tahoma"/>
            </a:endParaRPr>
          </a:p>
        </p:txBody>
      </p:sp>
      <p:pic>
        <p:nvPicPr>
          <p:cNvPr id="9" name="Graphic 8">
            <a:extLst>
              <a:ext uri="{FF2B5EF4-FFF2-40B4-BE49-F238E27FC236}">
                <a16:creationId xmlns:a16="http://schemas.microsoft.com/office/drawing/2014/main" id="{970E2B13-A830-A7A5-A605-CDF65D51FA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3217" y="192518"/>
            <a:ext cx="11183131" cy="8383270"/>
          </a:xfrm>
          <a:prstGeom prst="rect">
            <a:avLst/>
          </a:prstGeom>
        </p:spPr>
      </p:pic>
      <p:sp>
        <p:nvSpPr>
          <p:cNvPr id="6" name="Rectangle: Rounded Corners 5">
            <a:extLst>
              <a:ext uri="{FF2B5EF4-FFF2-40B4-BE49-F238E27FC236}">
                <a16:creationId xmlns:a16="http://schemas.microsoft.com/office/drawing/2014/main" id="{D3C67DF7-B0F8-8A78-5031-7C5A35A272C4}"/>
              </a:ext>
            </a:extLst>
          </p:cNvPr>
          <p:cNvSpPr/>
          <p:nvPr/>
        </p:nvSpPr>
        <p:spPr bwMode="auto">
          <a:xfrm>
            <a:off x="515652" y="1577450"/>
            <a:ext cx="2904204" cy="795130"/>
          </a:xfrm>
          <a:prstGeom prst="roundRect">
            <a:avLst/>
          </a:prstGeom>
          <a:solidFill>
            <a:srgbClr val="18235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Tahoma" charset="0"/>
              </a:rPr>
              <a:t>Current Silos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Tahoma" charset="0"/>
              </a:rPr>
              <a:t>of Effort</a:t>
            </a:r>
            <a:endParaRPr kumimoji="0" lang="en-US" sz="1800" b="0" i="0" u="none" strike="noStrike" cap="none" normalizeH="0" baseline="0" dirty="0">
              <a:ln>
                <a:noFill/>
              </a:ln>
              <a:solidFill>
                <a:srgbClr val="182350"/>
              </a:solidFill>
              <a:effectLst/>
              <a:latin typeface="Tahoma" charset="0"/>
            </a:endParaRPr>
          </a:p>
        </p:txBody>
      </p:sp>
      <p:sp>
        <p:nvSpPr>
          <p:cNvPr id="7" name="Rectangle: Rounded Corners 6">
            <a:extLst>
              <a:ext uri="{FF2B5EF4-FFF2-40B4-BE49-F238E27FC236}">
                <a16:creationId xmlns:a16="http://schemas.microsoft.com/office/drawing/2014/main" id="{4AA01D8C-8965-D053-394C-4FB29D2B683B}"/>
              </a:ext>
            </a:extLst>
          </p:cNvPr>
          <p:cNvSpPr/>
          <p:nvPr/>
        </p:nvSpPr>
        <p:spPr bwMode="auto">
          <a:xfrm>
            <a:off x="515652" y="3006148"/>
            <a:ext cx="2904204" cy="795130"/>
          </a:xfrm>
          <a:prstGeom prst="roundRect">
            <a:avLst/>
          </a:prstGeom>
          <a:solidFill>
            <a:srgbClr val="18235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800" dirty="0">
                <a:solidFill>
                  <a:schemeClr val="bg1"/>
                </a:solidFill>
              </a:rPr>
              <a:t>Deployment </a:t>
            </a:r>
          </a:p>
          <a:p>
            <a:pPr marL="0" marR="0" indent="0" algn="ctr" defTabSz="914400" rtl="0" eaLnBrk="1" fontAlgn="base" latinLnBrk="0" hangingPunct="1">
              <a:lnSpc>
                <a:spcPct val="100000"/>
              </a:lnSpc>
              <a:spcBef>
                <a:spcPct val="0"/>
              </a:spcBef>
              <a:spcAft>
                <a:spcPct val="0"/>
              </a:spcAft>
              <a:buClrTx/>
              <a:buSzTx/>
              <a:buFontTx/>
              <a:buNone/>
              <a:tabLst/>
            </a:pPr>
            <a:r>
              <a:rPr lang="en-US" sz="1800" dirty="0">
                <a:solidFill>
                  <a:schemeClr val="bg1"/>
                </a:solidFill>
              </a:rPr>
              <a:t>Limitations</a:t>
            </a:r>
            <a:r>
              <a:rPr kumimoji="0" lang="en-US" sz="1800" b="0" i="0" u="none" strike="noStrike" cap="none" normalizeH="0" baseline="0" dirty="0">
                <a:ln>
                  <a:noFill/>
                </a:ln>
                <a:solidFill>
                  <a:srgbClr val="182350"/>
                </a:solidFill>
                <a:effectLst/>
                <a:latin typeface="Tahoma" charset="0"/>
              </a:rPr>
              <a:t> </a:t>
            </a:r>
          </a:p>
        </p:txBody>
      </p:sp>
      <p:sp>
        <p:nvSpPr>
          <p:cNvPr id="8" name="Rectangle: Rounded Corners 7">
            <a:extLst>
              <a:ext uri="{FF2B5EF4-FFF2-40B4-BE49-F238E27FC236}">
                <a16:creationId xmlns:a16="http://schemas.microsoft.com/office/drawing/2014/main" id="{AE8A0E3E-6880-5EEC-B627-D35A1E932DB8}"/>
              </a:ext>
            </a:extLst>
          </p:cNvPr>
          <p:cNvSpPr/>
          <p:nvPr/>
        </p:nvSpPr>
        <p:spPr bwMode="auto">
          <a:xfrm>
            <a:off x="493217" y="4295102"/>
            <a:ext cx="2904204" cy="1025062"/>
          </a:xfrm>
          <a:prstGeom prst="roundRect">
            <a:avLst/>
          </a:prstGeom>
          <a:solidFill>
            <a:srgbClr val="18235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Tahoma" charset="0"/>
              </a:rPr>
              <a:t>Infrastructure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Tahoma" charset="0"/>
              </a:rPr>
              <a:t>Limitations</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Tahoma" charset="0"/>
              </a:rPr>
              <a:t> &amp; Data Access</a:t>
            </a:r>
            <a:endParaRPr kumimoji="0" lang="en-US" sz="1800" b="0" i="0" u="none" strike="noStrike" cap="none" normalizeH="0" baseline="0">
              <a:ln>
                <a:noFill/>
              </a:ln>
              <a:solidFill>
                <a:srgbClr val="182350"/>
              </a:solidFill>
              <a:effectLst/>
              <a:latin typeface="Tahoma" charset="0"/>
            </a:endParaRPr>
          </a:p>
        </p:txBody>
      </p:sp>
      <p:sp>
        <p:nvSpPr>
          <p:cNvPr id="10" name="Rectangle: Rounded Corners 9">
            <a:extLst>
              <a:ext uri="{FF2B5EF4-FFF2-40B4-BE49-F238E27FC236}">
                <a16:creationId xmlns:a16="http://schemas.microsoft.com/office/drawing/2014/main" id="{2BD5D39A-308F-711D-F262-36F59F707A5D}"/>
              </a:ext>
            </a:extLst>
          </p:cNvPr>
          <p:cNvSpPr/>
          <p:nvPr/>
        </p:nvSpPr>
        <p:spPr bwMode="auto">
          <a:xfrm>
            <a:off x="8791431" y="1577450"/>
            <a:ext cx="2904204" cy="795130"/>
          </a:xfrm>
          <a:prstGeom prst="roundRect">
            <a:avLst/>
          </a:prstGeom>
          <a:solidFill>
            <a:srgbClr val="18235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800">
                <a:solidFill>
                  <a:schemeClr val="bg1"/>
                </a:solidFill>
              </a:rPr>
              <a:t>Rapid Development of </a:t>
            </a:r>
          </a:p>
          <a:p>
            <a:pPr marL="0" marR="0" indent="0" algn="ctr" defTabSz="914400" rtl="0" eaLnBrk="1" fontAlgn="base" latinLnBrk="0" hangingPunct="1">
              <a:lnSpc>
                <a:spcPct val="100000"/>
              </a:lnSpc>
              <a:spcBef>
                <a:spcPct val="0"/>
              </a:spcBef>
              <a:spcAft>
                <a:spcPct val="0"/>
              </a:spcAft>
              <a:buClrTx/>
              <a:buSzTx/>
              <a:buFontTx/>
              <a:buNone/>
              <a:tabLst/>
            </a:pPr>
            <a:r>
              <a:rPr lang="en-US" sz="1800">
                <a:solidFill>
                  <a:schemeClr val="bg1"/>
                </a:solidFill>
              </a:rPr>
              <a:t>New Technology</a:t>
            </a:r>
            <a:endParaRPr kumimoji="0" lang="en-US" sz="1800" b="0" i="0" u="none" strike="noStrike" cap="none" normalizeH="0" baseline="0">
              <a:ln>
                <a:noFill/>
              </a:ln>
              <a:solidFill>
                <a:srgbClr val="182350"/>
              </a:solidFill>
              <a:effectLst/>
              <a:latin typeface="Tahoma" charset="0"/>
            </a:endParaRPr>
          </a:p>
        </p:txBody>
      </p:sp>
      <p:sp>
        <p:nvSpPr>
          <p:cNvPr id="11" name="Rectangle: Rounded Corners 10">
            <a:extLst>
              <a:ext uri="{FF2B5EF4-FFF2-40B4-BE49-F238E27FC236}">
                <a16:creationId xmlns:a16="http://schemas.microsoft.com/office/drawing/2014/main" id="{3E0EE9ED-4BB3-1135-90EC-8BCB196F9702}"/>
              </a:ext>
            </a:extLst>
          </p:cNvPr>
          <p:cNvSpPr/>
          <p:nvPr/>
        </p:nvSpPr>
        <p:spPr bwMode="auto">
          <a:xfrm>
            <a:off x="8781788" y="3051242"/>
            <a:ext cx="2904204" cy="795130"/>
          </a:xfrm>
          <a:prstGeom prst="roundRect">
            <a:avLst/>
          </a:prstGeom>
          <a:solidFill>
            <a:srgbClr val="18235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800">
                <a:solidFill>
                  <a:schemeClr val="bg1"/>
                </a:solidFill>
              </a:rPr>
              <a:t>Leadership &amp; Service </a:t>
            </a:r>
          </a:p>
          <a:p>
            <a:pPr marL="0" marR="0" indent="0" algn="ctr" defTabSz="914400" rtl="0" eaLnBrk="1" fontAlgn="base" latinLnBrk="0" hangingPunct="1">
              <a:lnSpc>
                <a:spcPct val="100000"/>
              </a:lnSpc>
              <a:spcBef>
                <a:spcPct val="0"/>
              </a:spcBef>
              <a:spcAft>
                <a:spcPct val="0"/>
              </a:spcAft>
              <a:buClrTx/>
              <a:buSzTx/>
              <a:buFontTx/>
              <a:buNone/>
              <a:tabLst/>
            </a:pPr>
            <a:r>
              <a:rPr lang="en-US" sz="1800">
                <a:solidFill>
                  <a:schemeClr val="bg1"/>
                </a:solidFill>
              </a:rPr>
              <a:t>Member Adoption</a:t>
            </a:r>
            <a:endParaRPr kumimoji="0" lang="en-US" sz="1800" b="0" i="0" u="none" strike="noStrike" cap="none" normalizeH="0" baseline="0">
              <a:ln>
                <a:noFill/>
              </a:ln>
              <a:solidFill>
                <a:srgbClr val="182350"/>
              </a:solidFill>
              <a:effectLst/>
              <a:latin typeface="Tahoma" charset="0"/>
            </a:endParaRPr>
          </a:p>
        </p:txBody>
      </p:sp>
      <p:sp>
        <p:nvSpPr>
          <p:cNvPr id="13" name="Rectangle: Rounded Corners 12">
            <a:extLst>
              <a:ext uri="{FF2B5EF4-FFF2-40B4-BE49-F238E27FC236}">
                <a16:creationId xmlns:a16="http://schemas.microsoft.com/office/drawing/2014/main" id="{B6891AF0-2C68-2D01-0750-AA35C0172B78}"/>
              </a:ext>
            </a:extLst>
          </p:cNvPr>
          <p:cNvSpPr/>
          <p:nvPr/>
        </p:nvSpPr>
        <p:spPr bwMode="auto">
          <a:xfrm>
            <a:off x="8791431" y="4525034"/>
            <a:ext cx="2904204" cy="795130"/>
          </a:xfrm>
          <a:prstGeom prst="roundRect">
            <a:avLst/>
          </a:prstGeom>
          <a:solidFill>
            <a:srgbClr val="18235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800">
                <a:solidFill>
                  <a:schemeClr val="bg1"/>
                </a:solidFill>
              </a:rPr>
              <a:t>Need for Synergized </a:t>
            </a:r>
          </a:p>
          <a:p>
            <a:pPr marL="0" marR="0" indent="0" algn="ctr" defTabSz="914400" rtl="0" eaLnBrk="1" fontAlgn="base" latinLnBrk="0" hangingPunct="1">
              <a:lnSpc>
                <a:spcPct val="100000"/>
              </a:lnSpc>
              <a:spcBef>
                <a:spcPct val="0"/>
              </a:spcBef>
              <a:spcAft>
                <a:spcPct val="0"/>
              </a:spcAft>
              <a:buClrTx/>
              <a:buSzTx/>
              <a:buFontTx/>
              <a:buNone/>
              <a:tabLst/>
            </a:pPr>
            <a:r>
              <a:rPr lang="en-US" sz="1800">
                <a:solidFill>
                  <a:schemeClr val="bg1"/>
                </a:solidFill>
              </a:rPr>
              <a:t>Approach</a:t>
            </a:r>
            <a:endParaRPr kumimoji="0" lang="en-US" sz="1800" b="0" i="0" u="none" strike="noStrike" cap="none" normalizeH="0" baseline="0">
              <a:ln>
                <a:noFill/>
              </a:ln>
              <a:solidFill>
                <a:srgbClr val="182350"/>
              </a:solidFill>
              <a:effectLst/>
              <a:latin typeface="Tahoma" charset="0"/>
            </a:endParaRPr>
          </a:p>
        </p:txBody>
      </p:sp>
      <p:sp>
        <p:nvSpPr>
          <p:cNvPr id="14" name="Slide Number Placeholder 8">
            <a:extLst>
              <a:ext uri="{FF2B5EF4-FFF2-40B4-BE49-F238E27FC236}">
                <a16:creationId xmlns:a16="http://schemas.microsoft.com/office/drawing/2014/main" id="{0897FE8C-A590-8723-4CC7-B8B63A556638}"/>
              </a:ext>
            </a:extLst>
          </p:cNvPr>
          <p:cNvSpPr>
            <a:spLocks noGrp="1"/>
          </p:cNvSpPr>
          <p:nvPr>
            <p:ph type="sldNum" sz="quarter" idx="10"/>
          </p:nvPr>
        </p:nvSpPr>
        <p:spPr>
          <a:xfrm>
            <a:off x="11102341" y="6477001"/>
            <a:ext cx="353346" cy="270295"/>
          </a:xfrm>
        </p:spPr>
        <p:txBody>
          <a:bodyPr/>
          <a:lstStyle/>
          <a:p>
            <a:pPr>
              <a:defRPr/>
            </a:pPr>
            <a:fld id="{D68E8870-17DE-45C4-A8DD-7644B2422933}" type="slidenum">
              <a:rPr lang="en-US" sz="1200" smtClean="0"/>
              <a:pPr>
                <a:defRPr/>
              </a:pPr>
              <a:t>10</a:t>
            </a:fld>
            <a:endParaRPr lang="en-US" sz="1200"/>
          </a:p>
        </p:txBody>
      </p:sp>
    </p:spTree>
    <p:extLst>
      <p:ext uri="{BB962C8B-B14F-4D97-AF65-F5344CB8AC3E}">
        <p14:creationId xmlns:p14="http://schemas.microsoft.com/office/powerpoint/2010/main" val="260504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85791-51F3-B581-BC0E-51356A0606E9}"/>
              </a:ext>
            </a:extLst>
          </p:cNvPr>
          <p:cNvSpPr>
            <a:spLocks noGrp="1"/>
          </p:cNvSpPr>
          <p:nvPr>
            <p:ph type="title"/>
          </p:nvPr>
        </p:nvSpPr>
        <p:spPr>
          <a:xfrm>
            <a:off x="-949310" y="-167144"/>
            <a:ext cx="11858534" cy="1119835"/>
          </a:xfrm>
        </p:spPr>
        <p:txBody>
          <a:bodyPr/>
          <a:lstStyle/>
          <a:p>
            <a:r>
              <a:rPr lang="en-US" sz="3600">
                <a:solidFill>
                  <a:srgbClr val="FFFFFF"/>
                </a:solidFill>
              </a:rPr>
              <a:t>Recommended Approach &amp; Best Practices</a:t>
            </a:r>
            <a:endParaRPr lang="en-US" sz="3600"/>
          </a:p>
        </p:txBody>
      </p:sp>
      <p:pic>
        <p:nvPicPr>
          <p:cNvPr id="6" name="Graphic 5">
            <a:extLst>
              <a:ext uri="{FF2B5EF4-FFF2-40B4-BE49-F238E27FC236}">
                <a16:creationId xmlns:a16="http://schemas.microsoft.com/office/drawing/2014/main" id="{33CFEA59-0695-5C35-EF13-6193BE9EA23A}"/>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2960428" y="171091"/>
            <a:ext cx="9155288" cy="6852355"/>
          </a:xfrm>
          <a:prstGeom prst="rect">
            <a:avLst/>
          </a:prstGeom>
        </p:spPr>
      </p:pic>
      <p:sp>
        <p:nvSpPr>
          <p:cNvPr id="4" name="Rectangle: Rounded Corners 3">
            <a:extLst>
              <a:ext uri="{FF2B5EF4-FFF2-40B4-BE49-F238E27FC236}">
                <a16:creationId xmlns:a16="http://schemas.microsoft.com/office/drawing/2014/main" id="{AC379B3A-B26D-7B9D-66B2-0B193BEC7BE6}"/>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a:solidFill>
                  <a:srgbClr val="148AB4"/>
                </a:solidFill>
                <a:latin typeface="Tahoma"/>
                <a:ea typeface="Tahoma"/>
                <a:cs typeface="Tahoma"/>
              </a:rPr>
              <a:t>LO 2</a:t>
            </a:r>
            <a:endParaRPr lang="en-US" sz="1800" b="1" i="0" u="none" strike="noStrike" cap="none" normalizeH="0" baseline="0">
              <a:ln>
                <a:noFill/>
              </a:ln>
              <a:solidFill>
                <a:srgbClr val="148AB4"/>
              </a:solidFill>
              <a:effectLst/>
              <a:latin typeface="Tahoma" charset="0"/>
              <a:ea typeface="Tahoma"/>
              <a:cs typeface="Tahoma"/>
            </a:endParaRPr>
          </a:p>
        </p:txBody>
      </p:sp>
      <p:sp>
        <p:nvSpPr>
          <p:cNvPr id="7" name="TextBox 6">
            <a:extLst>
              <a:ext uri="{FF2B5EF4-FFF2-40B4-BE49-F238E27FC236}">
                <a16:creationId xmlns:a16="http://schemas.microsoft.com/office/drawing/2014/main" id="{0BC14768-7B7F-7164-2434-9C9DCF02D51E}"/>
              </a:ext>
            </a:extLst>
          </p:cNvPr>
          <p:cNvSpPr txBox="1"/>
          <p:nvPr/>
        </p:nvSpPr>
        <p:spPr>
          <a:xfrm>
            <a:off x="76283" y="2521059"/>
            <a:ext cx="2634793"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Tahoma"/>
                <a:ea typeface="Tahoma"/>
                <a:cs typeface="Tahoma"/>
              </a:rPr>
              <a:t>​</a:t>
            </a:r>
            <a:r>
              <a:rPr lang="en-US" sz="2800" b="1">
                <a:solidFill>
                  <a:srgbClr val="182350"/>
                </a:solidFill>
                <a:latin typeface="Tahoma"/>
                <a:ea typeface="Tahoma"/>
                <a:cs typeface="Tahoma"/>
              </a:rPr>
              <a:t>Eight Steps for Physiological Monitoring</a:t>
            </a:r>
            <a:endParaRPr lang="en-US" b="1">
              <a:solidFill>
                <a:srgbClr val="182350"/>
              </a:solidFill>
              <a:latin typeface="Tahoma"/>
              <a:ea typeface="Tahoma"/>
              <a:cs typeface="Tahoma"/>
            </a:endParaRPr>
          </a:p>
        </p:txBody>
      </p:sp>
      <p:cxnSp>
        <p:nvCxnSpPr>
          <p:cNvPr id="9" name="Straight Arrow Connector 8">
            <a:extLst>
              <a:ext uri="{FF2B5EF4-FFF2-40B4-BE49-F238E27FC236}">
                <a16:creationId xmlns:a16="http://schemas.microsoft.com/office/drawing/2014/main" id="{F6F9FBDB-B0EE-4B84-3FF8-930C13706ADF}"/>
              </a:ext>
            </a:extLst>
          </p:cNvPr>
          <p:cNvCxnSpPr/>
          <p:nvPr/>
        </p:nvCxnSpPr>
        <p:spPr bwMode="auto">
          <a:xfrm flipH="1">
            <a:off x="2793253" y="918234"/>
            <a:ext cx="2823" cy="5431817"/>
          </a:xfrm>
          <a:prstGeom prst="straightConnector1">
            <a:avLst/>
          </a:prstGeom>
          <a:solidFill>
            <a:schemeClr val="accent1"/>
          </a:solidFill>
          <a:ln w="28575" cap="flat" cmpd="sng" algn="ctr">
            <a:solidFill>
              <a:srgbClr val="1E9CE9"/>
            </a:solidFill>
            <a:prstDash val="solid"/>
            <a:miter lim="800000"/>
            <a:headEnd type="none" w="med" len="med"/>
            <a:tailEnd type="none" w="med" len="med"/>
          </a:ln>
          <a:effectLst/>
        </p:spPr>
      </p:cxnSp>
      <p:sp>
        <p:nvSpPr>
          <p:cNvPr id="5" name="Slide Number Placeholder 8">
            <a:extLst>
              <a:ext uri="{FF2B5EF4-FFF2-40B4-BE49-F238E27FC236}">
                <a16:creationId xmlns:a16="http://schemas.microsoft.com/office/drawing/2014/main" id="{F665E3D3-183C-8799-8718-DB7B8EA6213A}"/>
              </a:ext>
            </a:extLst>
          </p:cNvPr>
          <p:cNvSpPr txBox="1">
            <a:spLocks/>
          </p:cNvSpPr>
          <p:nvPr/>
        </p:nvSpPr>
        <p:spPr>
          <a:xfrm>
            <a:off x="11102341" y="6477001"/>
            <a:ext cx="353346" cy="270295"/>
          </a:xfr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z="1200" smtClean="0"/>
              <a:pPr>
                <a:defRPr/>
              </a:pPr>
              <a:t>11</a:t>
            </a:fld>
            <a:endParaRPr lang="en-US" sz="1200"/>
          </a:p>
        </p:txBody>
      </p:sp>
    </p:spTree>
    <p:extLst>
      <p:ext uri="{BB962C8B-B14F-4D97-AF65-F5344CB8AC3E}">
        <p14:creationId xmlns:p14="http://schemas.microsoft.com/office/powerpoint/2010/main" val="962450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C69D9A38-1CF3-9DC8-037C-404160DE0319}"/>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2961321" y="165063"/>
            <a:ext cx="9155288" cy="6880577"/>
          </a:xfrm>
          <a:prstGeom prst="rect">
            <a:avLst/>
          </a:prstGeom>
        </p:spPr>
      </p:pic>
      <p:cxnSp>
        <p:nvCxnSpPr>
          <p:cNvPr id="6" name="Straight Arrow Connector 5">
            <a:extLst>
              <a:ext uri="{FF2B5EF4-FFF2-40B4-BE49-F238E27FC236}">
                <a16:creationId xmlns:a16="http://schemas.microsoft.com/office/drawing/2014/main" id="{FC0ABFC8-D179-D2C0-1078-3B0CECAB7516}"/>
              </a:ext>
            </a:extLst>
          </p:cNvPr>
          <p:cNvCxnSpPr/>
          <p:nvPr/>
        </p:nvCxnSpPr>
        <p:spPr bwMode="auto">
          <a:xfrm flipH="1">
            <a:off x="2793253" y="918234"/>
            <a:ext cx="2823" cy="5431817"/>
          </a:xfrm>
          <a:prstGeom prst="straightConnector1">
            <a:avLst/>
          </a:prstGeom>
          <a:solidFill>
            <a:schemeClr val="accent1"/>
          </a:solidFill>
          <a:ln w="28575" cap="flat" cmpd="sng" algn="ctr">
            <a:solidFill>
              <a:srgbClr val="1E9CE9"/>
            </a:solidFill>
            <a:prstDash val="solid"/>
            <a:miter lim="800000"/>
            <a:headEnd type="none" w="med" len="med"/>
            <a:tailEnd type="none" w="med" len="med"/>
          </a:ln>
          <a:effectLst/>
        </p:spPr>
      </p:cxnSp>
      <p:sp>
        <p:nvSpPr>
          <p:cNvPr id="5" name="Rectangle: Rounded Corners 4">
            <a:extLst>
              <a:ext uri="{FF2B5EF4-FFF2-40B4-BE49-F238E27FC236}">
                <a16:creationId xmlns:a16="http://schemas.microsoft.com/office/drawing/2014/main" id="{815DAB4F-8677-3C2B-D7ED-8C6078A346C7}"/>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a:solidFill>
                  <a:srgbClr val="148AB4"/>
                </a:solidFill>
                <a:latin typeface="Tahoma"/>
                <a:ea typeface="Tahoma"/>
                <a:cs typeface="Tahoma"/>
              </a:rPr>
              <a:t>LO 2</a:t>
            </a:r>
            <a:endParaRPr lang="en-US" sz="1800" b="1" i="0" u="none" strike="noStrike" cap="none" normalizeH="0" baseline="0">
              <a:ln>
                <a:noFill/>
              </a:ln>
              <a:solidFill>
                <a:srgbClr val="148AB4"/>
              </a:solidFill>
              <a:effectLst/>
              <a:latin typeface="Tahoma" charset="0"/>
              <a:ea typeface="Tahoma"/>
              <a:cs typeface="Tahoma"/>
            </a:endParaRPr>
          </a:p>
        </p:txBody>
      </p:sp>
      <p:sp>
        <p:nvSpPr>
          <p:cNvPr id="3" name="TextBox 2">
            <a:extLst>
              <a:ext uri="{FF2B5EF4-FFF2-40B4-BE49-F238E27FC236}">
                <a16:creationId xmlns:a16="http://schemas.microsoft.com/office/drawing/2014/main" id="{1888AEE5-0605-21EE-4AFB-389969A28800}"/>
              </a:ext>
            </a:extLst>
          </p:cNvPr>
          <p:cNvSpPr txBox="1"/>
          <p:nvPr/>
        </p:nvSpPr>
        <p:spPr>
          <a:xfrm>
            <a:off x="76283" y="2521059"/>
            <a:ext cx="2634793"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Tahoma"/>
                <a:ea typeface="Tahoma"/>
                <a:cs typeface="Tahoma"/>
              </a:rPr>
              <a:t>​</a:t>
            </a:r>
            <a:r>
              <a:rPr lang="en-US" sz="2800" b="1">
                <a:solidFill>
                  <a:srgbClr val="182350"/>
                </a:solidFill>
                <a:latin typeface="Tahoma"/>
                <a:ea typeface="Tahoma"/>
                <a:cs typeface="Tahoma"/>
              </a:rPr>
              <a:t>Eight Steps for Physiological Monitoring</a:t>
            </a:r>
            <a:endParaRPr lang="en-US" b="1">
              <a:solidFill>
                <a:srgbClr val="182350"/>
              </a:solidFill>
              <a:latin typeface="Tahoma"/>
              <a:ea typeface="Tahoma"/>
              <a:cs typeface="Tahoma"/>
            </a:endParaRPr>
          </a:p>
        </p:txBody>
      </p:sp>
      <p:sp>
        <p:nvSpPr>
          <p:cNvPr id="8" name="Title 1">
            <a:extLst>
              <a:ext uri="{FF2B5EF4-FFF2-40B4-BE49-F238E27FC236}">
                <a16:creationId xmlns:a16="http://schemas.microsoft.com/office/drawing/2014/main" id="{3CC9652D-4CF9-80A2-66E7-C6EE5AFF46E2}"/>
              </a:ext>
            </a:extLst>
          </p:cNvPr>
          <p:cNvSpPr txBox="1">
            <a:spLocks/>
          </p:cNvSpPr>
          <p:nvPr/>
        </p:nvSpPr>
        <p:spPr bwMode="auto">
          <a:xfrm>
            <a:off x="-949310" y="-167144"/>
            <a:ext cx="11858534" cy="11198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3600" kern="0">
                <a:solidFill>
                  <a:srgbClr val="FFFFFF"/>
                </a:solidFill>
              </a:rPr>
              <a:t>Recommended Approach &amp; Best Practices</a:t>
            </a:r>
            <a:endParaRPr lang="en-US" sz="3600" kern="0"/>
          </a:p>
        </p:txBody>
      </p:sp>
      <p:sp>
        <p:nvSpPr>
          <p:cNvPr id="7" name="Slide Number Placeholder 8">
            <a:extLst>
              <a:ext uri="{FF2B5EF4-FFF2-40B4-BE49-F238E27FC236}">
                <a16:creationId xmlns:a16="http://schemas.microsoft.com/office/drawing/2014/main" id="{7D080B7B-CAAD-A23E-4FCE-8878B10DF1EC}"/>
              </a:ext>
            </a:extLst>
          </p:cNvPr>
          <p:cNvSpPr txBox="1">
            <a:spLocks/>
          </p:cNvSpPr>
          <p:nvPr/>
        </p:nvSpPr>
        <p:spPr>
          <a:xfrm>
            <a:off x="11102341" y="6477001"/>
            <a:ext cx="353346" cy="270295"/>
          </a:xfr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z="1200" smtClean="0"/>
              <a:pPr>
                <a:defRPr/>
              </a:pPr>
              <a:t>12</a:t>
            </a:fld>
            <a:endParaRPr lang="en-US" sz="1200"/>
          </a:p>
        </p:txBody>
      </p:sp>
    </p:spTree>
    <p:extLst>
      <p:ext uri="{BB962C8B-B14F-4D97-AF65-F5344CB8AC3E}">
        <p14:creationId xmlns:p14="http://schemas.microsoft.com/office/powerpoint/2010/main" val="2935065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589E497-F160-890C-0F48-B0F851205C78}"/>
              </a:ext>
            </a:extLst>
          </p:cNvPr>
          <p:cNvSpPr/>
          <p:nvPr/>
        </p:nvSpPr>
        <p:spPr bwMode="auto">
          <a:xfrm>
            <a:off x="204157" y="987725"/>
            <a:ext cx="11855569" cy="1345721"/>
          </a:xfrm>
          <a:prstGeom prst="roundRect">
            <a:avLst/>
          </a:prstGeom>
          <a:solidFill>
            <a:srgbClr val="1823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8" name="Title 1">
            <a:extLst>
              <a:ext uri="{FF2B5EF4-FFF2-40B4-BE49-F238E27FC236}">
                <a16:creationId xmlns:a16="http://schemas.microsoft.com/office/drawing/2014/main" id="{83F9C1FA-2896-8B47-E1E9-46219AB420D7}"/>
              </a:ext>
            </a:extLst>
          </p:cNvPr>
          <p:cNvSpPr>
            <a:spLocks noGrp="1"/>
          </p:cNvSpPr>
          <p:nvPr>
            <p:ph type="title"/>
          </p:nvPr>
        </p:nvSpPr>
        <p:spPr>
          <a:xfrm>
            <a:off x="201386" y="11974"/>
            <a:ext cx="11858534" cy="843295"/>
          </a:xfrm>
        </p:spPr>
        <p:txBody>
          <a:bodyPr/>
          <a:lstStyle/>
          <a:p>
            <a:r>
              <a:rPr lang="en-US"/>
              <a:t>Characterizing Environments &amp; Stakeholders</a:t>
            </a:r>
          </a:p>
        </p:txBody>
      </p:sp>
      <p:sp>
        <p:nvSpPr>
          <p:cNvPr id="2" name="Content Placeholder 1">
            <a:extLst>
              <a:ext uri="{FF2B5EF4-FFF2-40B4-BE49-F238E27FC236}">
                <a16:creationId xmlns:a16="http://schemas.microsoft.com/office/drawing/2014/main" id="{B215A539-99E4-E712-CBDF-638E80047799}"/>
              </a:ext>
            </a:extLst>
          </p:cNvPr>
          <p:cNvSpPr>
            <a:spLocks noGrp="1"/>
          </p:cNvSpPr>
          <p:nvPr>
            <p:ph idx="1"/>
          </p:nvPr>
        </p:nvSpPr>
        <p:spPr>
          <a:xfrm>
            <a:off x="231866" y="1044077"/>
            <a:ext cx="11797574" cy="1289369"/>
          </a:xfrm>
        </p:spPr>
        <p:txBody>
          <a:bodyPr anchor="ctr">
            <a:normAutofit/>
          </a:bodyPr>
          <a:lstStyle/>
          <a:p>
            <a:pPr marL="0" indent="0" algn="ctr">
              <a:buNone/>
            </a:pPr>
            <a:r>
              <a:rPr lang="en-US" b="1">
                <a:solidFill>
                  <a:srgbClr val="FFFFFF"/>
                </a:solidFill>
                <a:latin typeface="+mn-lt"/>
              </a:rPr>
              <a:t>Environmental considerations in ensuring good data and long-term adoption  </a:t>
            </a:r>
          </a:p>
        </p:txBody>
      </p:sp>
      <p:sp>
        <p:nvSpPr>
          <p:cNvPr id="3" name="TextBox 2">
            <a:extLst>
              <a:ext uri="{FF2B5EF4-FFF2-40B4-BE49-F238E27FC236}">
                <a16:creationId xmlns:a16="http://schemas.microsoft.com/office/drawing/2014/main" id="{9013BAD5-A051-4BC4-14C4-7510DBE372F0}"/>
              </a:ext>
            </a:extLst>
          </p:cNvPr>
          <p:cNvSpPr txBox="1"/>
          <p:nvPr/>
        </p:nvSpPr>
        <p:spPr>
          <a:xfrm>
            <a:off x="389568" y="2468373"/>
            <a:ext cx="11577641" cy="3831818"/>
          </a:xfrm>
          <a:prstGeom prst="rect">
            <a:avLst/>
          </a:prstGeom>
          <a:noFill/>
        </p:spPr>
        <p:txBody>
          <a:bodyPr wrap="square" lIns="91440" tIns="45720" rIns="91440" bIns="45720" rtlCol="0" anchor="t">
            <a:spAutoFit/>
          </a:bodyPr>
          <a:lstStyle/>
          <a:p>
            <a:pPr marL="457200" indent="-457200">
              <a:buFont typeface="Wingdings"/>
              <a:buChar char="§"/>
            </a:pPr>
            <a:r>
              <a:rPr lang="en-US" sz="2700" b="1" dirty="0">
                <a:solidFill>
                  <a:srgbClr val="148AB4"/>
                </a:solidFill>
                <a:latin typeface="Tahoma"/>
                <a:ea typeface="Tahoma"/>
                <a:cs typeface="Tahoma"/>
              </a:rPr>
              <a:t>Context: </a:t>
            </a:r>
            <a:r>
              <a:rPr lang="en-US" sz="2700" dirty="0">
                <a:solidFill>
                  <a:srgbClr val="148AB4"/>
                </a:solidFill>
                <a:latin typeface="Tahoma"/>
                <a:ea typeface="Tahoma"/>
                <a:cs typeface="Tahoma"/>
              </a:rPr>
              <a:t>Tasks, equipment, </a:t>
            </a:r>
          </a:p>
          <a:p>
            <a:pPr marL="457200" lvl="1"/>
            <a:r>
              <a:rPr lang="en-US" sz="2700" dirty="0">
                <a:solidFill>
                  <a:srgbClr val="148AB4"/>
                </a:solidFill>
                <a:latin typeface="Tahoma"/>
                <a:ea typeface="Tahoma"/>
                <a:cs typeface="Tahoma"/>
              </a:rPr>
              <a:t>networks, security</a:t>
            </a:r>
            <a:endParaRPr lang="en-US" dirty="0">
              <a:solidFill>
                <a:srgbClr val="148AB4"/>
              </a:solidFill>
            </a:endParaRPr>
          </a:p>
          <a:p>
            <a:pPr marL="457200" indent="-457200">
              <a:buFont typeface="Wingdings"/>
              <a:buChar char="§"/>
            </a:pPr>
            <a:r>
              <a:rPr lang="en-US" sz="2700" b="1" dirty="0">
                <a:solidFill>
                  <a:srgbClr val="148AB4"/>
                </a:solidFill>
                <a:latin typeface="Tahoma"/>
                <a:ea typeface="Tahoma"/>
                <a:cs typeface="Tahoma"/>
              </a:rPr>
              <a:t>Environmental: </a:t>
            </a:r>
            <a:r>
              <a:rPr lang="en-US" sz="2700" dirty="0">
                <a:solidFill>
                  <a:srgbClr val="148AB4"/>
                </a:solidFill>
                <a:latin typeface="Tahoma"/>
                <a:ea typeface="Tahoma"/>
                <a:cs typeface="Tahoma"/>
              </a:rPr>
              <a:t>Lighting, </a:t>
            </a:r>
          </a:p>
          <a:p>
            <a:pPr marL="400050" lvl="1" indent="57150"/>
            <a:r>
              <a:rPr lang="en-US" sz="2700" dirty="0">
                <a:solidFill>
                  <a:srgbClr val="148AB4"/>
                </a:solidFill>
                <a:latin typeface="Tahoma"/>
                <a:ea typeface="Tahoma"/>
                <a:cs typeface="Tahoma"/>
              </a:rPr>
              <a:t>time of day, temperature, humidity, electrical noise</a:t>
            </a:r>
          </a:p>
          <a:p>
            <a:pPr marL="457200" indent="-457200">
              <a:buFont typeface="Wingdings"/>
              <a:buChar char="§"/>
            </a:pPr>
            <a:r>
              <a:rPr lang="en-US" sz="2700" b="1" dirty="0">
                <a:solidFill>
                  <a:srgbClr val="148AB4"/>
                </a:solidFill>
                <a:latin typeface="Tahoma"/>
                <a:ea typeface="Tahoma"/>
                <a:cs typeface="Tahoma"/>
              </a:rPr>
              <a:t>Short-term: </a:t>
            </a:r>
            <a:r>
              <a:rPr lang="en-US" sz="2700" dirty="0">
                <a:solidFill>
                  <a:srgbClr val="148AB4"/>
                </a:solidFill>
                <a:latin typeface="Tahoma"/>
                <a:ea typeface="Tahoma"/>
                <a:cs typeface="Tahoma"/>
              </a:rPr>
              <a:t>Link human data to training performance data</a:t>
            </a:r>
          </a:p>
          <a:p>
            <a:pPr marL="457200" indent="-457200">
              <a:buFont typeface="Wingdings"/>
              <a:buChar char="§"/>
            </a:pPr>
            <a:r>
              <a:rPr lang="en-US" sz="2700" b="1" dirty="0">
                <a:solidFill>
                  <a:srgbClr val="148AB4"/>
                </a:solidFill>
                <a:latin typeface="Tahoma"/>
                <a:ea typeface="Tahoma"/>
                <a:cs typeface="Tahoma"/>
              </a:rPr>
              <a:t>Long-term: </a:t>
            </a:r>
            <a:r>
              <a:rPr lang="en-US" sz="2700" dirty="0">
                <a:solidFill>
                  <a:srgbClr val="148AB4"/>
                </a:solidFill>
                <a:latin typeface="Tahoma"/>
                <a:ea typeface="Tahoma"/>
                <a:cs typeface="Tahoma"/>
              </a:rPr>
              <a:t>Link bi-directional communication from human and training</a:t>
            </a:r>
          </a:p>
          <a:p>
            <a:pPr marL="457200" indent="-457200">
              <a:buFont typeface="Wingdings"/>
              <a:buChar char="§"/>
            </a:pPr>
            <a:r>
              <a:rPr lang="en-US" sz="2700" b="1" dirty="0">
                <a:solidFill>
                  <a:srgbClr val="148AB4"/>
                </a:solidFill>
                <a:latin typeface="Tahoma"/>
                <a:ea typeface="Tahoma"/>
                <a:cs typeface="Tahoma"/>
              </a:rPr>
              <a:t>Adoption: </a:t>
            </a:r>
            <a:r>
              <a:rPr lang="en-US" sz="2700" dirty="0">
                <a:solidFill>
                  <a:srgbClr val="148AB4"/>
                </a:solidFill>
                <a:latin typeface="Tahoma"/>
                <a:ea typeface="Tahoma"/>
                <a:cs typeface="Tahoma"/>
              </a:rPr>
              <a:t>Plan for user acceptance early, constant communication throughout the process</a:t>
            </a:r>
          </a:p>
        </p:txBody>
      </p:sp>
      <p:sp>
        <p:nvSpPr>
          <p:cNvPr id="7" name="Rectangle: Rounded Corners 6">
            <a:extLst>
              <a:ext uri="{FF2B5EF4-FFF2-40B4-BE49-F238E27FC236}">
                <a16:creationId xmlns:a16="http://schemas.microsoft.com/office/drawing/2014/main" id="{945BCDD8-F664-CE5E-BC97-AF51044AFA1A}"/>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a:solidFill>
                  <a:srgbClr val="148AB4"/>
                </a:solidFill>
                <a:latin typeface="Tahoma"/>
                <a:ea typeface="Tahoma"/>
                <a:cs typeface="Tahoma"/>
              </a:rPr>
              <a:t>LO 2</a:t>
            </a:r>
            <a:endParaRPr lang="en-US" sz="1800" b="1" i="0" u="none" strike="noStrike" cap="none" normalizeH="0" baseline="0">
              <a:ln>
                <a:noFill/>
              </a:ln>
              <a:solidFill>
                <a:srgbClr val="148AB4"/>
              </a:solidFill>
              <a:effectLst/>
              <a:latin typeface="Tahoma" charset="0"/>
              <a:ea typeface="Tahoma"/>
              <a:cs typeface="Tahoma"/>
            </a:endParaRPr>
          </a:p>
        </p:txBody>
      </p:sp>
      <p:pic>
        <p:nvPicPr>
          <p:cNvPr id="4" name="Picture 3" descr="A screenshot of a graph&#10;&#10;Description automatically generated">
            <a:extLst>
              <a:ext uri="{FF2B5EF4-FFF2-40B4-BE49-F238E27FC236}">
                <a16:creationId xmlns:a16="http://schemas.microsoft.com/office/drawing/2014/main" id="{17AF8E9F-90A4-F452-300D-21F79A2626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852160" y="2465902"/>
            <a:ext cx="6199504" cy="1054898"/>
          </a:xfrm>
          <a:prstGeom prst="rect">
            <a:avLst/>
          </a:prstGeom>
          <a:noFill/>
          <a:ln>
            <a:solidFill>
              <a:schemeClr val="tx1"/>
            </a:solidFill>
          </a:ln>
        </p:spPr>
      </p:pic>
      <p:sp>
        <p:nvSpPr>
          <p:cNvPr id="9" name="Slide Number Placeholder 8">
            <a:extLst>
              <a:ext uri="{FF2B5EF4-FFF2-40B4-BE49-F238E27FC236}">
                <a16:creationId xmlns:a16="http://schemas.microsoft.com/office/drawing/2014/main" id="{D5A41177-49D1-855C-55F9-88F1A4D03A67}"/>
              </a:ext>
            </a:extLst>
          </p:cNvPr>
          <p:cNvSpPr>
            <a:spLocks noGrp="1"/>
          </p:cNvSpPr>
          <p:nvPr>
            <p:ph type="sldNum" sz="quarter" idx="10"/>
          </p:nvPr>
        </p:nvSpPr>
        <p:spPr>
          <a:xfrm>
            <a:off x="11102341" y="6477001"/>
            <a:ext cx="353346" cy="270295"/>
          </a:xfrm>
        </p:spPr>
        <p:txBody>
          <a:bodyPr/>
          <a:lstStyle/>
          <a:p>
            <a:pPr>
              <a:defRPr/>
            </a:pPr>
            <a:fld id="{D68E8870-17DE-45C4-A8DD-7644B2422933}" type="slidenum">
              <a:rPr lang="en-US" sz="1200" smtClean="0"/>
              <a:pPr>
                <a:defRPr/>
              </a:pPr>
              <a:t>13</a:t>
            </a:fld>
            <a:endParaRPr lang="en-US" sz="1200"/>
          </a:p>
        </p:txBody>
      </p:sp>
    </p:spTree>
    <p:extLst>
      <p:ext uri="{BB962C8B-B14F-4D97-AF65-F5344CB8AC3E}">
        <p14:creationId xmlns:p14="http://schemas.microsoft.com/office/powerpoint/2010/main" val="3430146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10E73488-E980-656F-EE10-4526A6AA4FA8}"/>
              </a:ext>
            </a:extLst>
          </p:cNvPr>
          <p:cNvSpPr/>
          <p:nvPr/>
        </p:nvSpPr>
        <p:spPr bwMode="auto">
          <a:xfrm>
            <a:off x="319175" y="901461"/>
            <a:ext cx="11556419" cy="1043796"/>
          </a:xfrm>
          <a:prstGeom prst="roundRect">
            <a:avLst/>
          </a:prstGeom>
          <a:solidFill>
            <a:srgbClr val="1823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 name="Title 1">
            <a:extLst>
              <a:ext uri="{FF2B5EF4-FFF2-40B4-BE49-F238E27FC236}">
                <a16:creationId xmlns:a16="http://schemas.microsoft.com/office/drawing/2014/main" id="{83F9C1FA-2896-8B47-E1E9-46219AB420D7}"/>
              </a:ext>
            </a:extLst>
          </p:cNvPr>
          <p:cNvSpPr>
            <a:spLocks noGrp="1"/>
          </p:cNvSpPr>
          <p:nvPr>
            <p:ph type="title"/>
          </p:nvPr>
        </p:nvSpPr>
        <p:spPr>
          <a:xfrm>
            <a:off x="201386" y="11974"/>
            <a:ext cx="11858534" cy="843295"/>
          </a:xfrm>
        </p:spPr>
        <p:txBody>
          <a:bodyPr/>
          <a:lstStyle/>
          <a:p>
            <a:r>
              <a:rPr lang="en-US">
                <a:latin typeface="+mn-lt"/>
              </a:rPr>
              <a:t>Characterizing Environments &amp; Stakeholders</a:t>
            </a:r>
            <a:endParaRPr lang="en-US"/>
          </a:p>
        </p:txBody>
      </p:sp>
      <p:sp>
        <p:nvSpPr>
          <p:cNvPr id="2" name="Content Placeholder 1">
            <a:extLst>
              <a:ext uri="{FF2B5EF4-FFF2-40B4-BE49-F238E27FC236}">
                <a16:creationId xmlns:a16="http://schemas.microsoft.com/office/drawing/2014/main" id="{B215A539-99E4-E712-CBDF-638E80047799}"/>
              </a:ext>
            </a:extLst>
          </p:cNvPr>
          <p:cNvSpPr>
            <a:spLocks noGrp="1"/>
          </p:cNvSpPr>
          <p:nvPr>
            <p:ph idx="1"/>
          </p:nvPr>
        </p:nvSpPr>
        <p:spPr>
          <a:xfrm>
            <a:off x="316404" y="842021"/>
            <a:ext cx="11556419" cy="1089172"/>
          </a:xfrm>
        </p:spPr>
        <p:txBody>
          <a:bodyPr anchor="ctr">
            <a:normAutofit/>
          </a:bodyPr>
          <a:lstStyle/>
          <a:p>
            <a:pPr marL="0" indent="0" algn="ctr">
              <a:buNone/>
            </a:pPr>
            <a:r>
              <a:rPr lang="en-US" b="1" dirty="0">
                <a:solidFill>
                  <a:schemeClr val="bg1"/>
                </a:solidFill>
                <a:latin typeface="+mn-lt"/>
              </a:rPr>
              <a:t>Delineating varied stakeholder and organizational needs</a:t>
            </a:r>
            <a:endParaRPr lang="en-US" b="1">
              <a:solidFill>
                <a:schemeClr val="bg1"/>
              </a:solidFill>
              <a:latin typeface="+mn-lt"/>
            </a:endParaRPr>
          </a:p>
        </p:txBody>
      </p:sp>
      <p:cxnSp>
        <p:nvCxnSpPr>
          <p:cNvPr id="4" name="Straight Arrow Connector 3">
            <a:extLst>
              <a:ext uri="{FF2B5EF4-FFF2-40B4-BE49-F238E27FC236}">
                <a16:creationId xmlns:a16="http://schemas.microsoft.com/office/drawing/2014/main" id="{D49670CC-D415-C7C7-AF2E-0B3688EDE5EB}"/>
              </a:ext>
            </a:extLst>
          </p:cNvPr>
          <p:cNvCxnSpPr/>
          <p:nvPr/>
        </p:nvCxnSpPr>
        <p:spPr>
          <a:xfrm flipV="1">
            <a:off x="984752" y="3523000"/>
            <a:ext cx="10245305" cy="48881"/>
          </a:xfrm>
          <a:prstGeom prst="straightConnector1">
            <a:avLst/>
          </a:prstGeom>
          <a:ln w="57150">
            <a:solidFill>
              <a:srgbClr val="1BAFE5"/>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 name="Picture 4" descr="A person in military uniform standing in front of a white board&#10;&#10;Description automatically generated">
            <a:extLst>
              <a:ext uri="{FF2B5EF4-FFF2-40B4-BE49-F238E27FC236}">
                <a16:creationId xmlns:a16="http://schemas.microsoft.com/office/drawing/2014/main" id="{31A2F8F4-48CB-6362-7E03-0CF10CF734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50322" y="2658983"/>
            <a:ext cx="1715072" cy="1635318"/>
          </a:xfrm>
          <a:prstGeom prst="ellipse">
            <a:avLst/>
          </a:prstGeom>
          <a:ln w="28575">
            <a:solidFill>
              <a:srgbClr val="1BAFE5"/>
            </a:solidFill>
          </a:ln>
        </p:spPr>
      </p:pic>
      <p:pic>
        <p:nvPicPr>
          <p:cNvPr id="6" name="Picture 5" descr="DIA Initiative Gives Job Experience | Military.com">
            <a:extLst>
              <a:ext uri="{FF2B5EF4-FFF2-40B4-BE49-F238E27FC236}">
                <a16:creationId xmlns:a16="http://schemas.microsoft.com/office/drawing/2014/main" id="{D85290A2-55E2-5CF8-E194-AD1A5A0351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874058" y="2657782"/>
            <a:ext cx="1709463" cy="1638710"/>
          </a:xfrm>
          <a:prstGeom prst="ellipse">
            <a:avLst/>
          </a:prstGeom>
          <a:ln w="28575">
            <a:solidFill>
              <a:srgbClr val="1BAFE5"/>
            </a:solidFill>
          </a:ln>
        </p:spPr>
      </p:pic>
      <p:pic>
        <p:nvPicPr>
          <p:cNvPr id="7" name="Picture 6" descr="A group of people in military uniforms&#10;&#10;Description automatically generated">
            <a:extLst>
              <a:ext uri="{FF2B5EF4-FFF2-40B4-BE49-F238E27FC236}">
                <a16:creationId xmlns:a16="http://schemas.microsoft.com/office/drawing/2014/main" id="{EE2B8C47-F7CC-5FC6-14F5-E3A2B5B8717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885" t="-1802"/>
          <a:stretch/>
        </p:blipFill>
        <p:spPr>
          <a:xfrm>
            <a:off x="1633013" y="2655803"/>
            <a:ext cx="1638898" cy="1613158"/>
          </a:xfrm>
          <a:prstGeom prst="ellipse">
            <a:avLst/>
          </a:prstGeom>
          <a:ln w="28575">
            <a:solidFill>
              <a:srgbClr val="1BAFE5"/>
            </a:solidFill>
          </a:ln>
        </p:spPr>
      </p:pic>
      <p:sp>
        <p:nvSpPr>
          <p:cNvPr id="9" name="Oval 8">
            <a:extLst>
              <a:ext uri="{FF2B5EF4-FFF2-40B4-BE49-F238E27FC236}">
                <a16:creationId xmlns:a16="http://schemas.microsoft.com/office/drawing/2014/main" id="{04C5EEAE-7FF3-8E2D-44A3-688039153705}"/>
              </a:ext>
            </a:extLst>
          </p:cNvPr>
          <p:cNvSpPr/>
          <p:nvPr/>
        </p:nvSpPr>
        <p:spPr>
          <a:xfrm>
            <a:off x="3497563" y="4558669"/>
            <a:ext cx="1480867" cy="1452113"/>
          </a:xfrm>
          <a:prstGeom prst="ellipse">
            <a:avLst/>
          </a:prstGeom>
          <a:solidFill>
            <a:schemeClr val="tx1">
              <a:lumMod val="75000"/>
              <a:lumOff val="25000"/>
            </a:schemeClr>
          </a:solidFill>
          <a:ln>
            <a:solidFill>
              <a:srgbClr val="1BAFE5"/>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1BAFE5"/>
              </a:solidFill>
              <a:ea typeface="Tahoma"/>
              <a:cs typeface="Tahoma"/>
            </a:endParaRPr>
          </a:p>
        </p:txBody>
      </p:sp>
      <p:sp>
        <p:nvSpPr>
          <p:cNvPr id="10" name="Oval 9">
            <a:extLst>
              <a:ext uri="{FF2B5EF4-FFF2-40B4-BE49-F238E27FC236}">
                <a16:creationId xmlns:a16="http://schemas.microsoft.com/office/drawing/2014/main" id="{1336E303-F9B3-587F-BE09-E02BFF3D3E03}"/>
              </a:ext>
            </a:extLst>
          </p:cNvPr>
          <p:cNvSpPr/>
          <p:nvPr/>
        </p:nvSpPr>
        <p:spPr>
          <a:xfrm>
            <a:off x="7048770" y="4544291"/>
            <a:ext cx="1480867" cy="1452113"/>
          </a:xfrm>
          <a:prstGeom prst="ellipse">
            <a:avLst/>
          </a:prstGeom>
          <a:solidFill>
            <a:schemeClr val="tx1">
              <a:lumMod val="75000"/>
              <a:lumOff val="25000"/>
            </a:schemeClr>
          </a:solidFill>
          <a:ln>
            <a:solidFill>
              <a:srgbClr val="1BAFE5"/>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1BAFE5"/>
              </a:solidFill>
              <a:ea typeface="Tahoma"/>
              <a:cs typeface="Tahoma"/>
            </a:endParaRPr>
          </a:p>
        </p:txBody>
      </p:sp>
      <p:pic>
        <p:nvPicPr>
          <p:cNvPr id="11" name="Graphic 10" descr="Doctor female with solid fill">
            <a:extLst>
              <a:ext uri="{FF2B5EF4-FFF2-40B4-BE49-F238E27FC236}">
                <a16:creationId xmlns:a16="http://schemas.microsoft.com/office/drawing/2014/main" id="{4FA9E27B-8455-EBAA-0F2B-25F97BBCFD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72677" y="4598541"/>
            <a:ext cx="1316965" cy="1302588"/>
          </a:xfrm>
          <a:prstGeom prst="rect">
            <a:avLst/>
          </a:prstGeom>
        </p:spPr>
      </p:pic>
      <p:pic>
        <p:nvPicPr>
          <p:cNvPr id="12" name="Graphic 11" descr="Classroom outline">
            <a:extLst>
              <a:ext uri="{FF2B5EF4-FFF2-40B4-BE49-F238E27FC236}">
                <a16:creationId xmlns:a16="http://schemas.microsoft.com/office/drawing/2014/main" id="{49B5CDF4-D512-E6D4-10E1-94043BEC136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38903" y="4727936"/>
            <a:ext cx="1086928" cy="1072550"/>
          </a:xfrm>
          <a:prstGeom prst="rect">
            <a:avLst/>
          </a:prstGeom>
        </p:spPr>
      </p:pic>
      <p:cxnSp>
        <p:nvCxnSpPr>
          <p:cNvPr id="13" name="Straight Arrow Connector 12">
            <a:extLst>
              <a:ext uri="{FF2B5EF4-FFF2-40B4-BE49-F238E27FC236}">
                <a16:creationId xmlns:a16="http://schemas.microsoft.com/office/drawing/2014/main" id="{4E7D0C80-09D5-78F0-642C-E166A775EFB4}"/>
              </a:ext>
            </a:extLst>
          </p:cNvPr>
          <p:cNvCxnSpPr/>
          <p:nvPr/>
        </p:nvCxnSpPr>
        <p:spPr>
          <a:xfrm>
            <a:off x="3946488" y="3562798"/>
            <a:ext cx="209910" cy="1000663"/>
          </a:xfrm>
          <a:prstGeom prst="straightConnector1">
            <a:avLst/>
          </a:prstGeom>
          <a:ln w="57150">
            <a:solidFill>
              <a:srgbClr val="1BAFE5"/>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BA1E6A5-1729-9086-FC9A-C1202F8111CC}"/>
              </a:ext>
            </a:extLst>
          </p:cNvPr>
          <p:cNvCxnSpPr>
            <a:cxnSpLocks/>
          </p:cNvCxnSpPr>
          <p:nvPr/>
        </p:nvCxnSpPr>
        <p:spPr>
          <a:xfrm flipH="1">
            <a:off x="7837001" y="3562797"/>
            <a:ext cx="163900" cy="1000663"/>
          </a:xfrm>
          <a:prstGeom prst="straightConnector1">
            <a:avLst/>
          </a:prstGeom>
          <a:ln w="57150">
            <a:solidFill>
              <a:srgbClr val="1BAFE5"/>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99A70B2-349F-7A02-B6E3-C1EBF2D8C446}"/>
              </a:ext>
            </a:extLst>
          </p:cNvPr>
          <p:cNvSpPr txBox="1"/>
          <p:nvPr/>
        </p:nvSpPr>
        <p:spPr>
          <a:xfrm>
            <a:off x="2859559" y="6106725"/>
            <a:ext cx="2743200" cy="4001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148AB4"/>
                </a:solidFill>
                <a:latin typeface="Montserrat SemiBold"/>
              </a:rPr>
              <a:t>Medical/Health</a:t>
            </a:r>
          </a:p>
        </p:txBody>
      </p:sp>
      <p:sp>
        <p:nvSpPr>
          <p:cNvPr id="17" name="TextBox 16">
            <a:extLst>
              <a:ext uri="{FF2B5EF4-FFF2-40B4-BE49-F238E27FC236}">
                <a16:creationId xmlns:a16="http://schemas.microsoft.com/office/drawing/2014/main" id="{B5E858CE-FC42-A0EF-4946-C0EED05B8BDF}"/>
              </a:ext>
            </a:extLst>
          </p:cNvPr>
          <p:cNvSpPr txBox="1"/>
          <p:nvPr/>
        </p:nvSpPr>
        <p:spPr>
          <a:xfrm>
            <a:off x="990502" y="2204595"/>
            <a:ext cx="2973237" cy="4001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148AB4"/>
                </a:solidFill>
                <a:latin typeface="Montserrat SemiBold"/>
              </a:rPr>
              <a:t>Scientist/Researcher</a:t>
            </a:r>
          </a:p>
        </p:txBody>
      </p:sp>
      <p:sp>
        <p:nvSpPr>
          <p:cNvPr id="18" name="TextBox 17">
            <a:extLst>
              <a:ext uri="{FF2B5EF4-FFF2-40B4-BE49-F238E27FC236}">
                <a16:creationId xmlns:a16="http://schemas.microsoft.com/office/drawing/2014/main" id="{39A21D4E-4802-20B3-A4BB-526DEA69A7D3}"/>
              </a:ext>
            </a:extLst>
          </p:cNvPr>
          <p:cNvSpPr txBox="1"/>
          <p:nvPr/>
        </p:nvSpPr>
        <p:spPr>
          <a:xfrm>
            <a:off x="4026658" y="2199432"/>
            <a:ext cx="3948021" cy="4001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148AB4"/>
                </a:solidFill>
                <a:latin typeface="Montserrat SemiBold"/>
              </a:rPr>
              <a:t>Observer Coach / Trainer </a:t>
            </a:r>
          </a:p>
        </p:txBody>
      </p:sp>
      <p:sp>
        <p:nvSpPr>
          <p:cNvPr id="19" name="TextBox 18">
            <a:extLst>
              <a:ext uri="{FF2B5EF4-FFF2-40B4-BE49-F238E27FC236}">
                <a16:creationId xmlns:a16="http://schemas.microsoft.com/office/drawing/2014/main" id="{AE90D922-06D9-3EE1-D5E5-EA6B9E182A44}"/>
              </a:ext>
            </a:extLst>
          </p:cNvPr>
          <p:cNvSpPr txBox="1"/>
          <p:nvPr/>
        </p:nvSpPr>
        <p:spPr>
          <a:xfrm>
            <a:off x="8236691" y="2204595"/>
            <a:ext cx="2973237" cy="4001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148AB4"/>
                </a:solidFill>
                <a:latin typeface="Montserrat SemiBold"/>
              </a:rPr>
              <a:t>Command Ops Lead</a:t>
            </a:r>
          </a:p>
        </p:txBody>
      </p:sp>
      <p:sp>
        <p:nvSpPr>
          <p:cNvPr id="23" name="Rectangle: Rounded Corners 22">
            <a:extLst>
              <a:ext uri="{FF2B5EF4-FFF2-40B4-BE49-F238E27FC236}">
                <a16:creationId xmlns:a16="http://schemas.microsoft.com/office/drawing/2014/main" id="{76E373C9-2C85-24E6-C90F-665440A4BF0E}"/>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a:solidFill>
                  <a:srgbClr val="148AB4"/>
                </a:solidFill>
                <a:latin typeface="Tahoma"/>
                <a:ea typeface="Tahoma"/>
                <a:cs typeface="Tahoma"/>
              </a:rPr>
              <a:t>LO 2</a:t>
            </a:r>
            <a:endParaRPr lang="en-US" sz="1800" b="1" i="0" u="none" strike="noStrike" cap="none" normalizeH="0" baseline="0">
              <a:ln>
                <a:noFill/>
              </a:ln>
              <a:solidFill>
                <a:srgbClr val="148AB4"/>
              </a:solidFill>
              <a:effectLst/>
              <a:latin typeface="Tahoma" charset="0"/>
              <a:ea typeface="Tahoma"/>
              <a:cs typeface="Tahoma"/>
            </a:endParaRPr>
          </a:p>
        </p:txBody>
      </p:sp>
      <p:sp>
        <p:nvSpPr>
          <p:cNvPr id="16" name="TextBox 15">
            <a:extLst>
              <a:ext uri="{FF2B5EF4-FFF2-40B4-BE49-F238E27FC236}">
                <a16:creationId xmlns:a16="http://schemas.microsoft.com/office/drawing/2014/main" id="{F696733E-41AE-2115-5A2B-3A6DBF64A519}"/>
              </a:ext>
            </a:extLst>
          </p:cNvPr>
          <p:cNvSpPr txBox="1"/>
          <p:nvPr/>
        </p:nvSpPr>
        <p:spPr>
          <a:xfrm>
            <a:off x="6547523" y="6106725"/>
            <a:ext cx="2743200" cy="4001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148AB4"/>
                </a:solidFill>
                <a:latin typeface="Montserrat SemiBold"/>
              </a:rPr>
              <a:t>Trainee</a:t>
            </a:r>
          </a:p>
        </p:txBody>
      </p:sp>
      <p:sp>
        <p:nvSpPr>
          <p:cNvPr id="22" name="Slide Number Placeholder 8">
            <a:extLst>
              <a:ext uri="{FF2B5EF4-FFF2-40B4-BE49-F238E27FC236}">
                <a16:creationId xmlns:a16="http://schemas.microsoft.com/office/drawing/2014/main" id="{81827F78-B0CE-F322-E640-9F7EA77DAE46}"/>
              </a:ext>
            </a:extLst>
          </p:cNvPr>
          <p:cNvSpPr>
            <a:spLocks noGrp="1"/>
          </p:cNvSpPr>
          <p:nvPr>
            <p:ph type="sldNum" sz="quarter" idx="10"/>
          </p:nvPr>
        </p:nvSpPr>
        <p:spPr>
          <a:xfrm>
            <a:off x="11102341" y="6477001"/>
            <a:ext cx="353346" cy="270295"/>
          </a:xfrm>
        </p:spPr>
        <p:txBody>
          <a:bodyPr/>
          <a:lstStyle/>
          <a:p>
            <a:pPr>
              <a:defRPr/>
            </a:pPr>
            <a:fld id="{D68E8870-17DE-45C4-A8DD-7644B2422933}" type="slidenum">
              <a:rPr lang="en-US" sz="1200" smtClean="0"/>
              <a:pPr>
                <a:defRPr/>
              </a:pPr>
              <a:t>14</a:t>
            </a:fld>
            <a:endParaRPr lang="en-US" sz="1200"/>
          </a:p>
        </p:txBody>
      </p:sp>
    </p:spTree>
    <p:extLst>
      <p:ext uri="{BB962C8B-B14F-4D97-AF65-F5344CB8AC3E}">
        <p14:creationId xmlns:p14="http://schemas.microsoft.com/office/powerpoint/2010/main" val="3025038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483E97B-2AA7-52B3-FC0C-4C5D50C29FBF}"/>
              </a:ext>
            </a:extLst>
          </p:cNvPr>
          <p:cNvSpPr/>
          <p:nvPr/>
        </p:nvSpPr>
        <p:spPr>
          <a:xfrm>
            <a:off x="-54634" y="3729630"/>
            <a:ext cx="3488234" cy="139925"/>
          </a:xfrm>
          <a:prstGeom prst="rect">
            <a:avLst/>
          </a:prstGeom>
          <a:solidFill>
            <a:srgbClr val="1BAF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26D0799-C023-1C68-4DD2-8B286A092965}"/>
              </a:ext>
            </a:extLst>
          </p:cNvPr>
          <p:cNvSpPr/>
          <p:nvPr/>
        </p:nvSpPr>
        <p:spPr>
          <a:xfrm flipV="1">
            <a:off x="635478" y="3927064"/>
            <a:ext cx="2783744" cy="90113"/>
          </a:xfrm>
          <a:prstGeom prst="rect">
            <a:avLst/>
          </a:prstGeom>
          <a:solidFill>
            <a:srgbClr val="1BAF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F2D8E4D-2F37-DB7D-3EBE-2F88C894FFC5}"/>
              </a:ext>
            </a:extLst>
          </p:cNvPr>
          <p:cNvSpPr/>
          <p:nvPr/>
        </p:nvSpPr>
        <p:spPr>
          <a:xfrm>
            <a:off x="3381555" y="1213592"/>
            <a:ext cx="8646794" cy="1002566"/>
          </a:xfrm>
          <a:prstGeom prst="rect">
            <a:avLst/>
          </a:prstGeom>
          <a:solidFill>
            <a:srgbClr val="1BAF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48AB4"/>
              </a:solidFill>
            </a:endParaRPr>
          </a:p>
        </p:txBody>
      </p:sp>
      <p:sp>
        <p:nvSpPr>
          <p:cNvPr id="11" name="Rectangle 10">
            <a:extLst>
              <a:ext uri="{FF2B5EF4-FFF2-40B4-BE49-F238E27FC236}">
                <a16:creationId xmlns:a16="http://schemas.microsoft.com/office/drawing/2014/main" id="{09337396-8A62-1937-3BF7-CED5F8D4D8B3}"/>
              </a:ext>
            </a:extLst>
          </p:cNvPr>
          <p:cNvSpPr/>
          <p:nvPr/>
        </p:nvSpPr>
        <p:spPr>
          <a:xfrm>
            <a:off x="3375082" y="4224634"/>
            <a:ext cx="8653265" cy="2156934"/>
          </a:xfrm>
          <a:prstGeom prst="rect">
            <a:avLst/>
          </a:prstGeom>
          <a:solidFill>
            <a:srgbClr val="182350"/>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fontAlgn="base">
              <a:lnSpc>
                <a:spcPct val="100000"/>
              </a:lnSpc>
            </a:pPr>
            <a:endParaRPr lang="en-US" sz="1800">
              <a:latin typeface="Montserrat"/>
            </a:endParaRPr>
          </a:p>
        </p:txBody>
      </p:sp>
      <p:sp>
        <p:nvSpPr>
          <p:cNvPr id="13" name="Rectangle 12">
            <a:extLst>
              <a:ext uri="{FF2B5EF4-FFF2-40B4-BE49-F238E27FC236}">
                <a16:creationId xmlns:a16="http://schemas.microsoft.com/office/drawing/2014/main" id="{584233D5-2B5C-4DCE-9764-5102E2DF5EBC}"/>
              </a:ext>
            </a:extLst>
          </p:cNvPr>
          <p:cNvSpPr/>
          <p:nvPr/>
        </p:nvSpPr>
        <p:spPr>
          <a:xfrm>
            <a:off x="3375083" y="2352854"/>
            <a:ext cx="8653265" cy="1825741"/>
          </a:xfrm>
          <a:prstGeom prst="rect">
            <a:avLst/>
          </a:prstGeom>
          <a:solidFill>
            <a:srgbClr val="182350"/>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fontAlgn="base">
              <a:lnSpc>
                <a:spcPct val="100000"/>
              </a:lnSpc>
            </a:pPr>
            <a:endParaRPr lang="en-US" sz="1100">
              <a:latin typeface="Montserrat"/>
            </a:endParaRPr>
          </a:p>
        </p:txBody>
      </p:sp>
      <p:cxnSp>
        <p:nvCxnSpPr>
          <p:cNvPr id="5" name="Straight Connector 4">
            <a:extLst>
              <a:ext uri="{FF2B5EF4-FFF2-40B4-BE49-F238E27FC236}">
                <a16:creationId xmlns:a16="http://schemas.microsoft.com/office/drawing/2014/main" id="{EA7DBF7D-934E-E6F5-9D51-0D02E9FE5C18}"/>
              </a:ext>
            </a:extLst>
          </p:cNvPr>
          <p:cNvCxnSpPr>
            <a:cxnSpLocks/>
          </p:cNvCxnSpPr>
          <p:nvPr/>
        </p:nvCxnSpPr>
        <p:spPr>
          <a:xfrm>
            <a:off x="162306" y="1061292"/>
            <a:ext cx="12029694" cy="0"/>
          </a:xfrm>
          <a:prstGeom prst="line">
            <a:avLst/>
          </a:prstGeom>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90F68E43-B075-62CB-81C3-749432127710}"/>
              </a:ext>
            </a:extLst>
          </p:cNvPr>
          <p:cNvSpPr txBox="1"/>
          <p:nvPr/>
        </p:nvSpPr>
        <p:spPr>
          <a:xfrm>
            <a:off x="3544276" y="2412137"/>
            <a:ext cx="8490561" cy="3970318"/>
          </a:xfrm>
          <a:prstGeom prst="rect">
            <a:avLst/>
          </a:prstGeom>
          <a:noFill/>
        </p:spPr>
        <p:txBody>
          <a:bodyPr wrap="square" lIns="91440" tIns="45720" rIns="91440" bIns="45720" rtlCol="0" anchor="t">
            <a:spAutoFit/>
          </a:bodyPr>
          <a:lstStyle/>
          <a:p>
            <a:r>
              <a:rPr lang="en-US" sz="1800" b="1">
                <a:solidFill>
                  <a:schemeClr val="bg1"/>
                </a:solidFill>
                <a:latin typeface="+mn-lt"/>
              </a:rPr>
              <a:t>The Observer Coach/Trainer </a:t>
            </a:r>
            <a:r>
              <a:rPr lang="en-US" sz="1800">
                <a:solidFill>
                  <a:schemeClr val="bg1"/>
                </a:solidFill>
                <a:latin typeface="+mn-lt"/>
              </a:rPr>
              <a:t>aims to successfully address and adapt the multifaceted aspects of enhancing soldier readiness, safety, and performance evaluation. Wearable sensors allow them to monitor soldiers' physical and cognitive performance during training. Their insights, strategies, and training methodologies, in turn, benefit the accuracy, security and impact of wearable sensors for training evaluation and improvements.</a:t>
            </a:r>
          </a:p>
          <a:p>
            <a:endParaRPr lang="en-US" sz="1800" b="0" i="0">
              <a:solidFill>
                <a:schemeClr val="bg1"/>
              </a:solidFill>
              <a:effectLst/>
              <a:latin typeface="+mn-lt"/>
            </a:endParaRPr>
          </a:p>
          <a:p>
            <a:r>
              <a:rPr lang="en-US" sz="1800" b="1">
                <a:solidFill>
                  <a:schemeClr val="bg1"/>
                </a:solidFill>
                <a:latin typeface="+mn-lt"/>
              </a:rPr>
              <a:t>Although the Observer Coach/Trainer works with </a:t>
            </a:r>
            <a:r>
              <a:rPr lang="en-US" sz="1800">
                <a:solidFill>
                  <a:schemeClr val="bg1"/>
                </a:solidFill>
                <a:latin typeface="+mn-lt"/>
              </a:rPr>
              <a:t>trainees day-to-day to provide instruction, feedback, and evaluation directed at skill and performance enhancement, they also coordinate closely with command leadership, other trainers, analysts, health professionals, R&amp;D teams, and logistics/support staff and allies. This diverse range of collaborators are essential for their development of effective training programs and the successful integration of sensor technologies. </a:t>
            </a:r>
          </a:p>
        </p:txBody>
      </p:sp>
      <p:sp>
        <p:nvSpPr>
          <p:cNvPr id="2" name="TextBox 1">
            <a:extLst>
              <a:ext uri="{FF2B5EF4-FFF2-40B4-BE49-F238E27FC236}">
                <a16:creationId xmlns:a16="http://schemas.microsoft.com/office/drawing/2014/main" id="{617D2CAC-E38B-9374-C2C6-415D0F1CB3BF}"/>
              </a:ext>
            </a:extLst>
          </p:cNvPr>
          <p:cNvSpPr txBox="1"/>
          <p:nvPr/>
        </p:nvSpPr>
        <p:spPr>
          <a:xfrm>
            <a:off x="3433600" y="1219175"/>
            <a:ext cx="8483522" cy="830997"/>
          </a:xfrm>
          <a:prstGeom prst="rect">
            <a:avLst/>
          </a:prstGeom>
          <a:noFill/>
        </p:spPr>
        <p:txBody>
          <a:bodyPr wrap="square" lIns="91440" tIns="45720" rIns="91440" bIns="45720" rtlCol="0" anchor="t">
            <a:spAutoFit/>
          </a:bodyPr>
          <a:lstStyle/>
          <a:p>
            <a:r>
              <a:rPr lang="en-US" sz="2400">
                <a:solidFill>
                  <a:schemeClr val="bg1"/>
                </a:solidFill>
                <a:latin typeface="+mn-lt"/>
              </a:rPr>
              <a:t>Maximizing</a:t>
            </a:r>
            <a:r>
              <a:rPr lang="en-US" sz="2400" i="0">
                <a:solidFill>
                  <a:schemeClr val="bg1"/>
                </a:solidFill>
                <a:effectLst/>
                <a:latin typeface="+mn-lt"/>
              </a:rPr>
              <a:t> </a:t>
            </a:r>
            <a:r>
              <a:rPr lang="en-US" sz="2400">
                <a:solidFill>
                  <a:schemeClr val="bg1"/>
                </a:solidFill>
                <a:latin typeface="+mn-lt"/>
              </a:rPr>
              <a:t>training effectiveness</a:t>
            </a:r>
            <a:r>
              <a:rPr lang="en-US" sz="2400" i="0">
                <a:solidFill>
                  <a:schemeClr val="bg1"/>
                </a:solidFill>
                <a:effectLst/>
                <a:latin typeface="+mn-lt"/>
              </a:rPr>
              <a:t> | </a:t>
            </a:r>
            <a:r>
              <a:rPr lang="en-US" sz="2400">
                <a:solidFill>
                  <a:schemeClr val="bg1"/>
                </a:solidFill>
                <a:latin typeface="+mn-lt"/>
              </a:rPr>
              <a:t>Providing safety &amp; situational awareness </a:t>
            </a:r>
            <a:r>
              <a:rPr lang="en-US" sz="2400" i="0">
                <a:solidFill>
                  <a:schemeClr val="bg1"/>
                </a:solidFill>
                <a:effectLst/>
                <a:latin typeface="+mn-lt"/>
              </a:rPr>
              <a:t>|</a:t>
            </a:r>
            <a:r>
              <a:rPr lang="en-US" sz="2400">
                <a:solidFill>
                  <a:schemeClr val="bg1"/>
                </a:solidFill>
                <a:latin typeface="+mn-lt"/>
              </a:rPr>
              <a:t> Enhancing skill acquisition &amp; retention</a:t>
            </a:r>
          </a:p>
        </p:txBody>
      </p:sp>
      <p:pic>
        <p:nvPicPr>
          <p:cNvPr id="9" name="Picture 8" descr="A person in military uniform standing in front of a white board&#10;&#10;Description automatically generated">
            <a:extLst>
              <a:ext uri="{FF2B5EF4-FFF2-40B4-BE49-F238E27FC236}">
                <a16:creationId xmlns:a16="http://schemas.microsoft.com/office/drawing/2014/main" id="{EE1B91D8-2ACE-71F3-C1D8-0BE2680BC5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7163" y="1239391"/>
            <a:ext cx="3150617" cy="2366383"/>
          </a:xfrm>
          <a:prstGeom prst="rect">
            <a:avLst/>
          </a:prstGeom>
          <a:ln w="28575">
            <a:solidFill>
              <a:srgbClr val="1BAFE5"/>
            </a:solidFill>
          </a:ln>
        </p:spPr>
      </p:pic>
      <p:sp>
        <p:nvSpPr>
          <p:cNvPr id="6" name="Title 1">
            <a:extLst>
              <a:ext uri="{FF2B5EF4-FFF2-40B4-BE49-F238E27FC236}">
                <a16:creationId xmlns:a16="http://schemas.microsoft.com/office/drawing/2014/main" id="{16E0F601-A793-D268-53A4-07FB4ED7971D}"/>
              </a:ext>
            </a:extLst>
          </p:cNvPr>
          <p:cNvSpPr>
            <a:spLocks noGrp="1"/>
          </p:cNvSpPr>
          <p:nvPr>
            <p:ph type="title"/>
          </p:nvPr>
        </p:nvSpPr>
        <p:spPr>
          <a:xfrm>
            <a:off x="201386" y="11974"/>
            <a:ext cx="11858534" cy="843295"/>
          </a:xfrm>
        </p:spPr>
        <p:txBody>
          <a:bodyPr/>
          <a:lstStyle/>
          <a:p>
            <a:r>
              <a:rPr lang="en-US">
                <a:latin typeface="+mn-lt"/>
              </a:rPr>
              <a:t>Persona Example</a:t>
            </a:r>
            <a:endParaRPr lang="en-US"/>
          </a:p>
        </p:txBody>
      </p:sp>
      <p:sp>
        <p:nvSpPr>
          <p:cNvPr id="10" name="Rectangle: Rounded Corners 9">
            <a:extLst>
              <a:ext uri="{FF2B5EF4-FFF2-40B4-BE49-F238E27FC236}">
                <a16:creationId xmlns:a16="http://schemas.microsoft.com/office/drawing/2014/main" id="{E36B9B51-BFB4-D87D-8039-6AB3FDDB8F82}"/>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a:solidFill>
                  <a:srgbClr val="148AB4"/>
                </a:solidFill>
                <a:latin typeface="Tahoma"/>
                <a:ea typeface="Tahoma"/>
                <a:cs typeface="Tahoma"/>
              </a:rPr>
              <a:t>LO 2</a:t>
            </a:r>
            <a:endParaRPr lang="en-US" sz="1800" b="1" i="0" u="none" strike="noStrike" cap="none" normalizeH="0" baseline="0">
              <a:ln>
                <a:noFill/>
              </a:ln>
              <a:solidFill>
                <a:srgbClr val="148AB4"/>
              </a:solidFill>
              <a:effectLst/>
              <a:latin typeface="Tahoma" charset="0"/>
              <a:ea typeface="Tahoma"/>
              <a:cs typeface="Tahoma"/>
            </a:endParaRPr>
          </a:p>
        </p:txBody>
      </p:sp>
      <p:sp>
        <p:nvSpPr>
          <p:cNvPr id="12" name="Slide Number Placeholder 8">
            <a:extLst>
              <a:ext uri="{FF2B5EF4-FFF2-40B4-BE49-F238E27FC236}">
                <a16:creationId xmlns:a16="http://schemas.microsoft.com/office/drawing/2014/main" id="{9769A76B-40E9-9C72-5AE4-E0C5B45CFB3F}"/>
              </a:ext>
            </a:extLst>
          </p:cNvPr>
          <p:cNvSpPr>
            <a:spLocks noGrp="1"/>
          </p:cNvSpPr>
          <p:nvPr>
            <p:ph type="sldNum" sz="quarter" idx="10"/>
          </p:nvPr>
        </p:nvSpPr>
        <p:spPr>
          <a:xfrm>
            <a:off x="11102341" y="6477001"/>
            <a:ext cx="353346" cy="270295"/>
          </a:xfrm>
        </p:spPr>
        <p:txBody>
          <a:bodyPr/>
          <a:lstStyle/>
          <a:p>
            <a:pPr>
              <a:defRPr/>
            </a:pPr>
            <a:fld id="{D68E8870-17DE-45C4-A8DD-7644B2422933}" type="slidenum">
              <a:rPr lang="en-US" sz="1200" smtClean="0"/>
              <a:pPr>
                <a:defRPr/>
              </a:pPr>
              <a:t>15</a:t>
            </a:fld>
            <a:endParaRPr lang="en-US" sz="1200"/>
          </a:p>
        </p:txBody>
      </p:sp>
      <p:sp>
        <p:nvSpPr>
          <p:cNvPr id="14" name="Slide Number Placeholder 8">
            <a:extLst>
              <a:ext uri="{FF2B5EF4-FFF2-40B4-BE49-F238E27FC236}">
                <a16:creationId xmlns:a16="http://schemas.microsoft.com/office/drawing/2014/main" id="{7D7D67F3-5448-68F9-C8F5-92768C6DE3F5}"/>
              </a:ext>
            </a:extLst>
          </p:cNvPr>
          <p:cNvSpPr txBox="1">
            <a:spLocks/>
          </p:cNvSpPr>
          <p:nvPr/>
        </p:nvSpPr>
        <p:spPr>
          <a:xfrm>
            <a:off x="11188557" y="6477001"/>
            <a:ext cx="267129" cy="270295"/>
          </a:xfrm>
          <a:prstGeom prst="rect">
            <a:avLst/>
          </a:prstGeom>
        </p:spPr>
        <p:txBody>
          <a:bodyPr/>
          <a:lstStyle>
            <a:defPPr>
              <a:defRPr lang="en-US"/>
            </a:defPPr>
            <a:lvl1pPr algn="r" rtl="0" fontAlgn="base">
              <a:spcBef>
                <a:spcPct val="0"/>
              </a:spcBef>
              <a:spcAft>
                <a:spcPct val="0"/>
              </a:spcAft>
              <a:defRPr sz="2133"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endParaRPr lang="en-US" sz="1200" dirty="0"/>
          </a:p>
        </p:txBody>
      </p:sp>
    </p:spTree>
    <p:extLst>
      <p:ext uri="{BB962C8B-B14F-4D97-AF65-F5344CB8AC3E}">
        <p14:creationId xmlns:p14="http://schemas.microsoft.com/office/powerpoint/2010/main" val="2584899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C821DCBC-5117-D5E9-50B4-01746AFC9A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1479" y="192657"/>
            <a:ext cx="9138249" cy="6860875"/>
          </a:xfrm>
          <a:prstGeom prst="rect">
            <a:avLst/>
          </a:prstGeom>
        </p:spPr>
      </p:pic>
      <p:cxnSp>
        <p:nvCxnSpPr>
          <p:cNvPr id="6" name="Straight Arrow Connector 5">
            <a:extLst>
              <a:ext uri="{FF2B5EF4-FFF2-40B4-BE49-F238E27FC236}">
                <a16:creationId xmlns:a16="http://schemas.microsoft.com/office/drawing/2014/main" id="{2565C055-9569-3035-3CF1-3CA1D4D817BB}"/>
              </a:ext>
            </a:extLst>
          </p:cNvPr>
          <p:cNvCxnSpPr/>
          <p:nvPr/>
        </p:nvCxnSpPr>
        <p:spPr bwMode="auto">
          <a:xfrm flipH="1">
            <a:off x="2793253" y="918234"/>
            <a:ext cx="2823" cy="5431817"/>
          </a:xfrm>
          <a:prstGeom prst="straightConnector1">
            <a:avLst/>
          </a:prstGeom>
          <a:solidFill>
            <a:schemeClr val="accent1"/>
          </a:solidFill>
          <a:ln w="28575" cap="flat" cmpd="sng" algn="ctr">
            <a:solidFill>
              <a:srgbClr val="1E9CE9"/>
            </a:solidFill>
            <a:prstDash val="solid"/>
            <a:miter lim="800000"/>
            <a:headEnd type="none" w="med" len="med"/>
            <a:tailEnd type="none" w="med" len="med"/>
          </a:ln>
          <a:effectLst/>
        </p:spPr>
      </p:cxnSp>
      <p:sp>
        <p:nvSpPr>
          <p:cNvPr id="5" name="Rectangle: Rounded Corners 4">
            <a:extLst>
              <a:ext uri="{FF2B5EF4-FFF2-40B4-BE49-F238E27FC236}">
                <a16:creationId xmlns:a16="http://schemas.microsoft.com/office/drawing/2014/main" id="{7166CAFB-C190-0FD4-B7EA-6AEF7D961C30}"/>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a:solidFill>
                  <a:srgbClr val="148AB4"/>
                </a:solidFill>
                <a:latin typeface="Tahoma"/>
                <a:ea typeface="Tahoma"/>
                <a:cs typeface="Tahoma"/>
              </a:rPr>
              <a:t>LO 2</a:t>
            </a:r>
            <a:endParaRPr lang="en-US" sz="1800" b="1" i="0" u="none" strike="noStrike" cap="none" normalizeH="0" baseline="0">
              <a:ln>
                <a:noFill/>
              </a:ln>
              <a:solidFill>
                <a:srgbClr val="148AB4"/>
              </a:solidFill>
              <a:effectLst/>
              <a:latin typeface="Tahoma" charset="0"/>
              <a:ea typeface="Tahoma"/>
              <a:cs typeface="Tahoma"/>
            </a:endParaRPr>
          </a:p>
        </p:txBody>
      </p:sp>
      <p:sp>
        <p:nvSpPr>
          <p:cNvPr id="3" name="TextBox 2">
            <a:extLst>
              <a:ext uri="{FF2B5EF4-FFF2-40B4-BE49-F238E27FC236}">
                <a16:creationId xmlns:a16="http://schemas.microsoft.com/office/drawing/2014/main" id="{357CD565-A83C-DD5E-83D8-CD4A9471F860}"/>
              </a:ext>
            </a:extLst>
          </p:cNvPr>
          <p:cNvSpPr txBox="1"/>
          <p:nvPr/>
        </p:nvSpPr>
        <p:spPr>
          <a:xfrm>
            <a:off x="76283" y="2521059"/>
            <a:ext cx="2634793"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Tahoma"/>
                <a:ea typeface="Tahoma"/>
                <a:cs typeface="Tahoma"/>
              </a:rPr>
              <a:t>​</a:t>
            </a:r>
            <a:r>
              <a:rPr lang="en-US" sz="2800" b="1">
                <a:solidFill>
                  <a:srgbClr val="182350"/>
                </a:solidFill>
                <a:latin typeface="Tahoma"/>
                <a:ea typeface="Tahoma"/>
                <a:cs typeface="Tahoma"/>
              </a:rPr>
              <a:t>Eight Steps for Physiological Monitoring</a:t>
            </a:r>
            <a:endParaRPr lang="en-US" b="1">
              <a:solidFill>
                <a:srgbClr val="182350"/>
              </a:solidFill>
              <a:latin typeface="Tahoma"/>
              <a:ea typeface="Tahoma"/>
              <a:cs typeface="Tahoma"/>
            </a:endParaRPr>
          </a:p>
        </p:txBody>
      </p:sp>
      <p:sp>
        <p:nvSpPr>
          <p:cNvPr id="9" name="Title 1">
            <a:extLst>
              <a:ext uri="{FF2B5EF4-FFF2-40B4-BE49-F238E27FC236}">
                <a16:creationId xmlns:a16="http://schemas.microsoft.com/office/drawing/2014/main" id="{DFBC53F4-7A67-C4E5-DFCD-6ABD212A1396}"/>
              </a:ext>
            </a:extLst>
          </p:cNvPr>
          <p:cNvSpPr txBox="1">
            <a:spLocks/>
          </p:cNvSpPr>
          <p:nvPr/>
        </p:nvSpPr>
        <p:spPr bwMode="auto">
          <a:xfrm>
            <a:off x="-949310" y="-167144"/>
            <a:ext cx="11858534" cy="11198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3600" kern="0">
                <a:solidFill>
                  <a:srgbClr val="FFFFFF"/>
                </a:solidFill>
              </a:rPr>
              <a:t>Recommended Approach &amp; Best Practices</a:t>
            </a:r>
            <a:endParaRPr lang="en-US" sz="3600" kern="0"/>
          </a:p>
        </p:txBody>
      </p:sp>
      <p:sp>
        <p:nvSpPr>
          <p:cNvPr id="7" name="Slide Number Placeholder 8">
            <a:extLst>
              <a:ext uri="{FF2B5EF4-FFF2-40B4-BE49-F238E27FC236}">
                <a16:creationId xmlns:a16="http://schemas.microsoft.com/office/drawing/2014/main" id="{B3A755FD-C5F1-25CB-AFB7-9BE695EEE151}"/>
              </a:ext>
            </a:extLst>
          </p:cNvPr>
          <p:cNvSpPr txBox="1">
            <a:spLocks/>
          </p:cNvSpPr>
          <p:nvPr/>
        </p:nvSpPr>
        <p:spPr>
          <a:xfrm>
            <a:off x="11102341" y="6477001"/>
            <a:ext cx="353346" cy="270295"/>
          </a:xfr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z="1200" smtClean="0"/>
              <a:pPr>
                <a:defRPr/>
              </a:pPr>
              <a:t>16</a:t>
            </a:fld>
            <a:endParaRPr lang="en-US" sz="1200"/>
          </a:p>
        </p:txBody>
      </p:sp>
    </p:spTree>
    <p:extLst>
      <p:ext uri="{BB962C8B-B14F-4D97-AF65-F5344CB8AC3E}">
        <p14:creationId xmlns:p14="http://schemas.microsoft.com/office/powerpoint/2010/main" val="889640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EFA9225-18F8-C2EF-72C0-E39C0D57747A}"/>
              </a:ext>
            </a:extLst>
          </p:cNvPr>
          <p:cNvSpPr/>
          <p:nvPr/>
        </p:nvSpPr>
        <p:spPr bwMode="auto">
          <a:xfrm>
            <a:off x="319176" y="915838"/>
            <a:ext cx="11542042" cy="1043796"/>
          </a:xfrm>
          <a:prstGeom prst="roundRect">
            <a:avLst/>
          </a:prstGeom>
          <a:solidFill>
            <a:srgbClr val="1823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 name="Title 1">
            <a:extLst>
              <a:ext uri="{FF2B5EF4-FFF2-40B4-BE49-F238E27FC236}">
                <a16:creationId xmlns:a16="http://schemas.microsoft.com/office/drawing/2014/main" id="{83F9C1FA-2896-8B47-E1E9-46219AB420D7}"/>
              </a:ext>
            </a:extLst>
          </p:cNvPr>
          <p:cNvSpPr>
            <a:spLocks noGrp="1"/>
          </p:cNvSpPr>
          <p:nvPr>
            <p:ph type="title"/>
          </p:nvPr>
        </p:nvSpPr>
        <p:spPr>
          <a:xfrm>
            <a:off x="201386" y="11974"/>
            <a:ext cx="11858534" cy="843295"/>
          </a:xfrm>
        </p:spPr>
        <p:txBody>
          <a:bodyPr/>
          <a:lstStyle/>
          <a:p>
            <a:r>
              <a:rPr lang="en-US">
                <a:latin typeface="+mn-lt"/>
              </a:rPr>
              <a:t>Relevant Human States</a:t>
            </a:r>
            <a:endParaRPr lang="en-US"/>
          </a:p>
        </p:txBody>
      </p:sp>
      <p:sp>
        <p:nvSpPr>
          <p:cNvPr id="2" name="Content Placeholder 1">
            <a:extLst>
              <a:ext uri="{FF2B5EF4-FFF2-40B4-BE49-F238E27FC236}">
                <a16:creationId xmlns:a16="http://schemas.microsoft.com/office/drawing/2014/main" id="{B215A539-99E4-E712-CBDF-638E80047799}"/>
              </a:ext>
            </a:extLst>
          </p:cNvPr>
          <p:cNvSpPr>
            <a:spLocks noGrp="1"/>
          </p:cNvSpPr>
          <p:nvPr>
            <p:ph idx="1"/>
          </p:nvPr>
        </p:nvSpPr>
        <p:spPr>
          <a:xfrm>
            <a:off x="330782" y="930879"/>
            <a:ext cx="11530436" cy="1034673"/>
          </a:xfrm>
        </p:spPr>
        <p:txBody>
          <a:bodyPr>
            <a:normAutofit/>
          </a:bodyPr>
          <a:lstStyle/>
          <a:p>
            <a:pPr marL="0" indent="0" algn="ctr">
              <a:buNone/>
            </a:pPr>
            <a:r>
              <a:rPr lang="en-US" b="1">
                <a:solidFill>
                  <a:schemeClr val="bg1"/>
                </a:solidFill>
                <a:latin typeface="+mn-lt"/>
              </a:rPr>
              <a:t>Understanding the breadth of human states and selecting states of interest </a:t>
            </a:r>
          </a:p>
        </p:txBody>
      </p:sp>
      <p:sp>
        <p:nvSpPr>
          <p:cNvPr id="12" name="TextBox 11">
            <a:extLst>
              <a:ext uri="{FF2B5EF4-FFF2-40B4-BE49-F238E27FC236}">
                <a16:creationId xmlns:a16="http://schemas.microsoft.com/office/drawing/2014/main" id="{E7091E59-F7D0-135D-1577-6D3140249969}"/>
              </a:ext>
            </a:extLst>
          </p:cNvPr>
          <p:cNvSpPr txBox="1"/>
          <p:nvPr/>
        </p:nvSpPr>
        <p:spPr>
          <a:xfrm>
            <a:off x="322380" y="2144966"/>
            <a:ext cx="7058818" cy="4004659"/>
          </a:xfrm>
          <a:prstGeom prst="rect">
            <a:avLst/>
          </a:prstGeom>
          <a:noFill/>
        </p:spPr>
        <p:txBody>
          <a:bodyPr wrap="square" lIns="91440" tIns="45720" rIns="91440" bIns="45720" rtlCol="0" anchor="t">
            <a:spAutoFit/>
          </a:bodyPr>
          <a:lstStyle/>
          <a:p>
            <a:pPr marL="457200" indent="-457200">
              <a:buFont typeface="Wingdings"/>
              <a:buChar char="§"/>
            </a:pPr>
            <a:r>
              <a:rPr lang="en-US">
                <a:solidFill>
                  <a:srgbClr val="148AB4"/>
                </a:solidFill>
                <a:latin typeface="Tahoma"/>
                <a:ea typeface="Tahoma"/>
                <a:cs typeface="Tahoma"/>
              </a:rPr>
              <a:t>Understand current problems (have a purpose)</a:t>
            </a:r>
            <a:endParaRPr lang="en-US">
              <a:solidFill>
                <a:srgbClr val="148AB4"/>
              </a:solidFill>
              <a:ea typeface="Tahoma"/>
              <a:cs typeface="Tahoma"/>
            </a:endParaRPr>
          </a:p>
          <a:p>
            <a:pPr marL="457200" indent="-457200">
              <a:buFont typeface="Wingdings"/>
              <a:buChar char="§"/>
            </a:pPr>
            <a:endParaRPr lang="en-US">
              <a:solidFill>
                <a:srgbClr val="148AB4"/>
              </a:solidFill>
              <a:ea typeface="Tahoma" charset="0"/>
              <a:cs typeface="Tahoma" charset="0"/>
            </a:endParaRPr>
          </a:p>
          <a:p>
            <a:pPr marL="457200" indent="-457200">
              <a:buFont typeface="Wingdings"/>
              <a:buChar char="§"/>
            </a:pPr>
            <a:r>
              <a:rPr lang="en-US">
                <a:solidFill>
                  <a:srgbClr val="148AB4"/>
                </a:solidFill>
                <a:latin typeface="Tahoma"/>
                <a:ea typeface="Tahoma"/>
                <a:cs typeface="Tahoma"/>
              </a:rPr>
              <a:t>Focus on states that will enable actionable changes</a:t>
            </a:r>
          </a:p>
          <a:p>
            <a:pPr marL="457200" indent="-457200">
              <a:buFont typeface="Wingdings"/>
              <a:buChar char="§"/>
            </a:pPr>
            <a:endParaRPr lang="en-US">
              <a:solidFill>
                <a:srgbClr val="148AB4"/>
              </a:solidFill>
              <a:ea typeface="Tahoma" charset="0"/>
              <a:cs typeface="Tahoma" charset="0"/>
            </a:endParaRPr>
          </a:p>
          <a:p>
            <a:pPr marL="457200" indent="-457200">
              <a:buFont typeface="Wingdings"/>
              <a:buChar char="§"/>
            </a:pPr>
            <a:r>
              <a:rPr lang="en-US">
                <a:solidFill>
                  <a:srgbClr val="148AB4"/>
                </a:solidFill>
                <a:latin typeface="Tahoma"/>
                <a:ea typeface="Tahoma"/>
                <a:cs typeface="Tahoma"/>
              </a:rPr>
              <a:t>What are individuals repeatedly experiencing?</a:t>
            </a:r>
          </a:p>
        </p:txBody>
      </p:sp>
      <p:sp>
        <p:nvSpPr>
          <p:cNvPr id="6" name="Rectangle: Rounded Corners 5">
            <a:extLst>
              <a:ext uri="{FF2B5EF4-FFF2-40B4-BE49-F238E27FC236}">
                <a16:creationId xmlns:a16="http://schemas.microsoft.com/office/drawing/2014/main" id="{1F69824A-813C-A9C9-63A1-8D4F1E860B2B}"/>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a:solidFill>
                  <a:srgbClr val="148AB4"/>
                </a:solidFill>
                <a:latin typeface="Tahoma"/>
                <a:ea typeface="Tahoma"/>
                <a:cs typeface="Tahoma"/>
              </a:rPr>
              <a:t>LO 2</a:t>
            </a:r>
            <a:endParaRPr lang="en-US" sz="1800" b="1" i="0" u="none" strike="noStrike" cap="none" normalizeH="0" baseline="0">
              <a:ln>
                <a:noFill/>
              </a:ln>
              <a:solidFill>
                <a:srgbClr val="148AB4"/>
              </a:solidFill>
              <a:effectLst/>
              <a:latin typeface="Tahoma" charset="0"/>
              <a:ea typeface="Tahoma"/>
              <a:cs typeface="Tahoma"/>
            </a:endParaRPr>
          </a:p>
        </p:txBody>
      </p:sp>
      <p:sp>
        <p:nvSpPr>
          <p:cNvPr id="9" name="Freeform: Shape 8">
            <a:extLst>
              <a:ext uri="{FF2B5EF4-FFF2-40B4-BE49-F238E27FC236}">
                <a16:creationId xmlns:a16="http://schemas.microsoft.com/office/drawing/2014/main" id="{F977C7D9-E471-7BE4-2948-3D60E6A8770B}"/>
              </a:ext>
            </a:extLst>
          </p:cNvPr>
          <p:cNvSpPr/>
          <p:nvPr/>
        </p:nvSpPr>
        <p:spPr>
          <a:xfrm>
            <a:off x="8564188" y="2003832"/>
            <a:ext cx="2993851" cy="359101"/>
          </a:xfrm>
          <a:custGeom>
            <a:avLst/>
            <a:gdLst>
              <a:gd name="connsiteX0" fmla="*/ 0 w 2666932"/>
              <a:gd name="connsiteY0" fmla="*/ 0 h 316800"/>
              <a:gd name="connsiteX1" fmla="*/ 2666932 w 2666932"/>
              <a:gd name="connsiteY1" fmla="*/ 0 h 316800"/>
              <a:gd name="connsiteX2" fmla="*/ 2666932 w 2666932"/>
              <a:gd name="connsiteY2" fmla="*/ 316800 h 316800"/>
              <a:gd name="connsiteX3" fmla="*/ 0 w 2666932"/>
              <a:gd name="connsiteY3" fmla="*/ 316800 h 316800"/>
              <a:gd name="connsiteX4" fmla="*/ 0 w 2666932"/>
              <a:gd name="connsiteY4" fmla="*/ 0 h 31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32" h="316800">
                <a:moveTo>
                  <a:pt x="0" y="0"/>
                </a:moveTo>
                <a:lnTo>
                  <a:pt x="2666932" y="0"/>
                </a:lnTo>
                <a:lnTo>
                  <a:pt x="2666932" y="316800"/>
                </a:lnTo>
                <a:lnTo>
                  <a:pt x="0" y="316800"/>
                </a:lnTo>
                <a:lnTo>
                  <a:pt x="0" y="0"/>
                </a:lnTo>
                <a:close/>
              </a:path>
            </a:pathLst>
          </a:custGeom>
          <a:solidFill>
            <a:srgbClr val="1BAFE5"/>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US" sz="1600" b="1" kern="1200"/>
              <a:t>User States</a:t>
            </a:r>
          </a:p>
        </p:txBody>
      </p:sp>
      <p:grpSp>
        <p:nvGrpSpPr>
          <p:cNvPr id="13" name="Group 12">
            <a:extLst>
              <a:ext uri="{FF2B5EF4-FFF2-40B4-BE49-F238E27FC236}">
                <a16:creationId xmlns:a16="http://schemas.microsoft.com/office/drawing/2014/main" id="{A73C13D7-6947-9E59-B30F-15C09779D8C5}"/>
              </a:ext>
            </a:extLst>
          </p:cNvPr>
          <p:cNvGrpSpPr/>
          <p:nvPr/>
        </p:nvGrpSpPr>
        <p:grpSpPr>
          <a:xfrm>
            <a:off x="8564188" y="2406476"/>
            <a:ext cx="3347180" cy="1822924"/>
            <a:chOff x="8033244" y="2319390"/>
            <a:chExt cx="3347180" cy="1822924"/>
          </a:xfrm>
        </p:grpSpPr>
        <p:sp>
          <p:nvSpPr>
            <p:cNvPr id="10" name="Freeform: Shape 9">
              <a:extLst>
                <a:ext uri="{FF2B5EF4-FFF2-40B4-BE49-F238E27FC236}">
                  <a16:creationId xmlns:a16="http://schemas.microsoft.com/office/drawing/2014/main" id="{EB7E4709-2B9B-9EFF-B2D9-2A7A6F4D323C}"/>
                </a:ext>
              </a:extLst>
            </p:cNvPr>
            <p:cNvSpPr/>
            <p:nvPr/>
          </p:nvSpPr>
          <p:spPr>
            <a:xfrm>
              <a:off x="8033244" y="2319390"/>
              <a:ext cx="2987019" cy="1822924"/>
            </a:xfrm>
            <a:custGeom>
              <a:avLst/>
              <a:gdLst>
                <a:gd name="connsiteX0" fmla="*/ 0 w 2666932"/>
                <a:gd name="connsiteY0" fmla="*/ 0 h 4080099"/>
                <a:gd name="connsiteX1" fmla="*/ 2666932 w 2666932"/>
                <a:gd name="connsiteY1" fmla="*/ 0 h 4080099"/>
                <a:gd name="connsiteX2" fmla="*/ 2666932 w 2666932"/>
                <a:gd name="connsiteY2" fmla="*/ 4080099 h 4080099"/>
                <a:gd name="connsiteX3" fmla="*/ 0 w 2666932"/>
                <a:gd name="connsiteY3" fmla="*/ 4080099 h 4080099"/>
                <a:gd name="connsiteX4" fmla="*/ 0 w 2666932"/>
                <a:gd name="connsiteY4" fmla="*/ 0 h 408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32" h="4080099">
                  <a:moveTo>
                    <a:pt x="0" y="0"/>
                  </a:moveTo>
                  <a:lnTo>
                    <a:pt x="2666932" y="0"/>
                  </a:lnTo>
                  <a:lnTo>
                    <a:pt x="2666932" y="4080099"/>
                  </a:lnTo>
                  <a:lnTo>
                    <a:pt x="0" y="4080099"/>
                  </a:lnTo>
                  <a:lnTo>
                    <a:pt x="0" y="0"/>
                  </a:lnTo>
                  <a:close/>
                </a:path>
              </a:pathLst>
            </a:custGeom>
            <a:solidFill>
              <a:schemeClr val="bg1">
                <a:lumMod val="85000"/>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8674" tIns="58674" rIns="78232" bIns="88011" numCol="1" spcCol="1270" anchor="t" anchorCtr="0">
              <a:noAutofit/>
            </a:bodyPr>
            <a:lstStyle/>
            <a:p>
              <a:pPr marL="111125" lvl="1" indent="-111125" algn="l" defTabSz="488950">
                <a:lnSpc>
                  <a:spcPct val="90000"/>
                </a:lnSpc>
                <a:spcBef>
                  <a:spcPct val="0"/>
                </a:spcBef>
                <a:spcAft>
                  <a:spcPct val="15000"/>
                </a:spcAft>
                <a:buFont typeface="Arial" panose="020B0604020202020204" pitchFamily="34" charset="0"/>
                <a:buChar char="•"/>
              </a:pPr>
              <a:r>
                <a:rPr lang="en-US" sz="1200" kern="1200"/>
                <a:t>Sleep</a:t>
              </a:r>
            </a:p>
            <a:p>
              <a:pPr marL="111125" lvl="1" indent="-111125" algn="l" defTabSz="488950" rtl="0">
                <a:lnSpc>
                  <a:spcPct val="90000"/>
                </a:lnSpc>
                <a:spcBef>
                  <a:spcPct val="0"/>
                </a:spcBef>
                <a:spcAft>
                  <a:spcPct val="15000"/>
                </a:spcAft>
                <a:buFont typeface="Arial" panose="020B0604020202020204" pitchFamily="34" charset="0"/>
                <a:buChar char="•"/>
              </a:pPr>
              <a:r>
                <a:rPr lang="en-US" sz="1200" kern="1200"/>
                <a:t>Fatigue</a:t>
              </a:r>
              <a:r>
                <a:rPr lang="en-US" sz="1200" kern="1200">
                  <a:latin typeface="Montserrat"/>
                </a:rPr>
                <a:t> </a:t>
              </a:r>
              <a:endParaRPr lang="en-US" sz="1200" kern="1200"/>
            </a:p>
            <a:p>
              <a:pPr marL="111125" lvl="1" indent="-111125" algn="l" defTabSz="488950">
                <a:lnSpc>
                  <a:spcPct val="90000"/>
                </a:lnSpc>
                <a:spcBef>
                  <a:spcPct val="0"/>
                </a:spcBef>
                <a:spcAft>
                  <a:spcPct val="15000"/>
                </a:spcAft>
                <a:buFont typeface="Arial" panose="020B0604020202020204" pitchFamily="34" charset="0"/>
                <a:buChar char="•"/>
              </a:pPr>
              <a:r>
                <a:rPr lang="en-US" sz="1200" kern="1200"/>
                <a:t>Readiness</a:t>
              </a:r>
              <a:endParaRPr lang="en-US" sz="1200" kern="1200">
                <a:ea typeface="Tahoma"/>
                <a:cs typeface="Tahoma"/>
              </a:endParaRPr>
            </a:p>
            <a:p>
              <a:pPr marL="111125" lvl="1" indent="-111125" algn="l" defTabSz="488950">
                <a:lnSpc>
                  <a:spcPct val="90000"/>
                </a:lnSpc>
                <a:spcBef>
                  <a:spcPct val="0"/>
                </a:spcBef>
                <a:spcAft>
                  <a:spcPct val="15000"/>
                </a:spcAft>
                <a:buFont typeface="Arial" panose="020B0604020202020204" pitchFamily="34" charset="0"/>
                <a:buChar char="•"/>
              </a:pPr>
              <a:r>
                <a:rPr lang="en-US" sz="1200" kern="1200"/>
                <a:t>Stress</a:t>
              </a:r>
              <a:endParaRPr lang="en-US" sz="1200" kern="1200">
                <a:ea typeface="Tahoma"/>
                <a:cs typeface="Tahoma"/>
              </a:endParaRPr>
            </a:p>
            <a:p>
              <a:pPr marL="111125" lvl="1" indent="-111125" algn="l" defTabSz="488950">
                <a:lnSpc>
                  <a:spcPct val="90000"/>
                </a:lnSpc>
                <a:spcBef>
                  <a:spcPct val="0"/>
                </a:spcBef>
                <a:spcAft>
                  <a:spcPct val="15000"/>
                </a:spcAft>
                <a:buFont typeface="Arial" panose="020B0604020202020204" pitchFamily="34" charset="0"/>
                <a:buChar char="•"/>
              </a:pPr>
              <a:r>
                <a:rPr lang="en-US" sz="1200" kern="1200"/>
                <a:t>Emotion</a:t>
              </a:r>
              <a:endParaRPr lang="en-US" sz="1200" kern="1200">
                <a:ea typeface="Tahoma"/>
                <a:cs typeface="Tahoma"/>
              </a:endParaRPr>
            </a:p>
            <a:p>
              <a:pPr marL="111125" lvl="1" indent="-111125" algn="l" defTabSz="488950">
                <a:lnSpc>
                  <a:spcPct val="90000"/>
                </a:lnSpc>
                <a:spcBef>
                  <a:spcPct val="0"/>
                </a:spcBef>
                <a:spcAft>
                  <a:spcPct val="15000"/>
                </a:spcAft>
                <a:buFont typeface="Arial" panose="020B0604020202020204" pitchFamily="34" charset="0"/>
                <a:buChar char="•"/>
              </a:pPr>
              <a:r>
                <a:rPr lang="en-US" sz="1200" kern="1200"/>
                <a:t>Cognitive State</a:t>
              </a:r>
              <a:endParaRPr lang="en-US" sz="1200" kern="1200">
                <a:ea typeface="Tahoma"/>
                <a:cs typeface="Tahoma"/>
              </a:endParaRPr>
            </a:p>
            <a:p>
              <a:pPr marL="111125" lvl="1" indent="-111125" algn="l" defTabSz="488950">
                <a:lnSpc>
                  <a:spcPct val="90000"/>
                </a:lnSpc>
                <a:spcBef>
                  <a:spcPct val="0"/>
                </a:spcBef>
                <a:spcAft>
                  <a:spcPct val="15000"/>
                </a:spcAft>
                <a:buFont typeface="Arial" panose="020B0604020202020204" pitchFamily="34" charset="0"/>
                <a:buChar char="•"/>
              </a:pPr>
              <a:r>
                <a:rPr lang="en-US" sz="1200" kern="1200"/>
                <a:t>Heat Stress</a:t>
              </a:r>
              <a:endParaRPr lang="en-US" sz="1200" kern="1200">
                <a:ea typeface="Tahoma"/>
                <a:cs typeface="Tahoma"/>
              </a:endParaRPr>
            </a:p>
            <a:p>
              <a:pPr marL="111125" lvl="1" indent="-111125" algn="l" defTabSz="488950">
                <a:lnSpc>
                  <a:spcPct val="90000"/>
                </a:lnSpc>
                <a:spcBef>
                  <a:spcPct val="0"/>
                </a:spcBef>
                <a:spcAft>
                  <a:spcPct val="15000"/>
                </a:spcAft>
                <a:buFont typeface="Arial" panose="020B0604020202020204" pitchFamily="34" charset="0"/>
                <a:buChar char="•"/>
              </a:pPr>
              <a:r>
                <a:rPr lang="en-US" sz="1200" kern="1200"/>
                <a:t>Attention</a:t>
              </a:r>
            </a:p>
            <a:p>
              <a:pPr marL="111125" lvl="1" indent="-111125" defTabSz="488950">
                <a:lnSpc>
                  <a:spcPct val="90000"/>
                </a:lnSpc>
                <a:spcAft>
                  <a:spcPct val="15000"/>
                </a:spcAft>
                <a:buFont typeface="Arial" panose="020B0604020202020204" pitchFamily="34" charset="0"/>
                <a:buChar char="•"/>
              </a:pPr>
              <a:r>
                <a:rPr lang="en-US" sz="1200">
                  <a:ea typeface="Tahoma"/>
                  <a:cs typeface="Tahoma"/>
                </a:rPr>
                <a:t>Repetitive Motion</a:t>
              </a:r>
            </a:p>
          </p:txBody>
        </p:sp>
        <p:sp>
          <p:nvSpPr>
            <p:cNvPr id="3" name="TextBox 2">
              <a:extLst>
                <a:ext uri="{FF2B5EF4-FFF2-40B4-BE49-F238E27FC236}">
                  <a16:creationId xmlns:a16="http://schemas.microsoft.com/office/drawing/2014/main" id="{FBB9C417-B90A-9A79-5753-8193361A718E}"/>
                </a:ext>
              </a:extLst>
            </p:cNvPr>
            <p:cNvSpPr txBox="1"/>
            <p:nvPr/>
          </p:nvSpPr>
          <p:spPr>
            <a:xfrm>
              <a:off x="9404343" y="2321782"/>
              <a:ext cx="1976081" cy="15349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1125" lvl="1" indent="-111125" defTabSz="488950">
                <a:lnSpc>
                  <a:spcPct val="90000"/>
                </a:lnSpc>
                <a:spcAft>
                  <a:spcPct val="15000"/>
                </a:spcAft>
                <a:buFont typeface="Arial" panose="020B0604020202020204" pitchFamily="34" charset="0"/>
                <a:buChar char="•"/>
              </a:pPr>
              <a:r>
                <a:rPr lang="en-US" sz="1200">
                  <a:solidFill>
                    <a:schemeClr val="dk1">
                      <a:hueOff val="0"/>
                      <a:satOff val="0"/>
                      <a:lumOff val="0"/>
                      <a:alphaOff val="0"/>
                    </a:schemeClr>
                  </a:solidFill>
                  <a:latin typeface="+mn-lt"/>
                </a:rPr>
                <a:t>Activity​</a:t>
              </a:r>
            </a:p>
            <a:p>
              <a:pPr marL="111125" lvl="1" indent="-111125" defTabSz="488950">
                <a:lnSpc>
                  <a:spcPct val="90000"/>
                </a:lnSpc>
                <a:spcAft>
                  <a:spcPct val="15000"/>
                </a:spcAft>
                <a:buFont typeface="Arial" panose="020B0604020202020204" pitchFamily="34" charset="0"/>
                <a:buChar char="•"/>
              </a:pPr>
              <a:r>
                <a:rPr lang="en-US" sz="1200">
                  <a:solidFill>
                    <a:schemeClr val="dk1">
                      <a:hueOff val="0"/>
                      <a:satOff val="0"/>
                      <a:lumOff val="0"/>
                      <a:alphaOff val="0"/>
                    </a:schemeClr>
                  </a:solidFill>
                  <a:latin typeface="+mn-lt"/>
                </a:rPr>
                <a:t>Team Effectiveness ​</a:t>
              </a:r>
            </a:p>
            <a:p>
              <a:pPr marL="111125" lvl="1" indent="-111125" defTabSz="488950">
                <a:lnSpc>
                  <a:spcPct val="90000"/>
                </a:lnSpc>
                <a:spcAft>
                  <a:spcPct val="15000"/>
                </a:spcAft>
                <a:buFont typeface="Arial" panose="020B0604020202020204" pitchFamily="34" charset="0"/>
                <a:buChar char="•"/>
              </a:pPr>
              <a:r>
                <a:rPr lang="en-US" sz="1200">
                  <a:solidFill>
                    <a:schemeClr val="dk1">
                      <a:hueOff val="0"/>
                      <a:satOff val="0"/>
                      <a:lumOff val="0"/>
                      <a:alphaOff val="0"/>
                    </a:schemeClr>
                  </a:solidFill>
                  <a:latin typeface="+mn-lt"/>
                </a:rPr>
                <a:t>Motion Sickness ​</a:t>
              </a:r>
            </a:p>
            <a:p>
              <a:pPr marL="111125" lvl="1" indent="-111125" defTabSz="488950">
                <a:lnSpc>
                  <a:spcPct val="90000"/>
                </a:lnSpc>
                <a:spcAft>
                  <a:spcPct val="15000"/>
                </a:spcAft>
                <a:buFont typeface="Arial" panose="020B0604020202020204" pitchFamily="34" charset="0"/>
                <a:buChar char="•"/>
              </a:pPr>
              <a:r>
                <a:rPr lang="en-US" sz="1200">
                  <a:solidFill>
                    <a:schemeClr val="dk1">
                      <a:hueOff val="0"/>
                      <a:satOff val="0"/>
                      <a:lumOff val="0"/>
                      <a:alphaOff val="0"/>
                    </a:schemeClr>
                  </a:solidFill>
                  <a:latin typeface="+mn-lt"/>
                </a:rPr>
                <a:t>Engagement ​</a:t>
              </a:r>
            </a:p>
            <a:p>
              <a:pPr marL="111125" lvl="1" indent="-111125" defTabSz="488950">
                <a:lnSpc>
                  <a:spcPct val="90000"/>
                </a:lnSpc>
                <a:spcAft>
                  <a:spcPct val="15000"/>
                </a:spcAft>
                <a:buFont typeface="Arial" panose="020B0604020202020204" pitchFamily="34" charset="0"/>
                <a:buChar char="•"/>
              </a:pPr>
              <a:r>
                <a:rPr lang="en-US" sz="1200">
                  <a:solidFill>
                    <a:schemeClr val="dk1">
                      <a:hueOff val="0"/>
                      <a:satOff val="0"/>
                      <a:lumOff val="0"/>
                      <a:alphaOff val="0"/>
                    </a:schemeClr>
                  </a:solidFill>
                  <a:latin typeface="+mn-lt"/>
                </a:rPr>
                <a:t>Resilience​</a:t>
              </a:r>
            </a:p>
            <a:p>
              <a:pPr marL="111125" lvl="1" indent="-111125" defTabSz="488950">
                <a:lnSpc>
                  <a:spcPct val="90000"/>
                </a:lnSpc>
                <a:spcAft>
                  <a:spcPct val="15000"/>
                </a:spcAft>
                <a:buFont typeface="Arial" panose="020B0604020202020204" pitchFamily="34" charset="0"/>
                <a:buChar char="•"/>
              </a:pPr>
              <a:r>
                <a:rPr lang="en-US" sz="1200">
                  <a:solidFill>
                    <a:schemeClr val="dk1">
                      <a:hueOff val="0"/>
                      <a:satOff val="0"/>
                      <a:lumOff val="0"/>
                      <a:alphaOff val="0"/>
                    </a:schemeClr>
                  </a:solidFill>
                  <a:latin typeface="+mn-lt"/>
                </a:rPr>
                <a:t>Position​</a:t>
              </a:r>
            </a:p>
            <a:p>
              <a:pPr marL="111125" lvl="1" indent="-111125" defTabSz="488950">
                <a:lnSpc>
                  <a:spcPct val="90000"/>
                </a:lnSpc>
                <a:spcAft>
                  <a:spcPct val="15000"/>
                </a:spcAft>
                <a:buFont typeface="Arial" panose="020B0604020202020204" pitchFamily="34" charset="0"/>
                <a:buChar char="•"/>
              </a:pPr>
              <a:r>
                <a:rPr lang="en-US" sz="1200">
                  <a:solidFill>
                    <a:schemeClr val="dk1">
                      <a:hueOff val="0"/>
                      <a:satOff val="0"/>
                      <a:lumOff val="0"/>
                      <a:alphaOff val="0"/>
                    </a:schemeClr>
                  </a:solidFill>
                  <a:latin typeface="+mn-lt"/>
                </a:rPr>
                <a:t>Exposure​</a:t>
              </a:r>
            </a:p>
            <a:p>
              <a:pPr marL="111125" lvl="1" indent="-111125" defTabSz="488950">
                <a:lnSpc>
                  <a:spcPct val="90000"/>
                </a:lnSpc>
                <a:spcAft>
                  <a:spcPct val="15000"/>
                </a:spcAft>
                <a:buFont typeface="Arial" panose="020B0604020202020204" pitchFamily="34" charset="0"/>
                <a:buChar char="•"/>
              </a:pPr>
              <a:r>
                <a:rPr lang="en-US" sz="1200">
                  <a:solidFill>
                    <a:schemeClr val="dk1">
                      <a:hueOff val="0"/>
                      <a:satOff val="0"/>
                      <a:lumOff val="0"/>
                      <a:alphaOff val="0"/>
                    </a:schemeClr>
                  </a:solidFill>
                  <a:latin typeface="+mn-lt"/>
                </a:rPr>
                <a:t>Illness ​</a:t>
              </a:r>
            </a:p>
          </p:txBody>
        </p:sp>
      </p:grpSp>
      <p:pic>
        <p:nvPicPr>
          <p:cNvPr id="7" name="Graphic 6">
            <a:extLst>
              <a:ext uri="{FF2B5EF4-FFF2-40B4-BE49-F238E27FC236}">
                <a16:creationId xmlns:a16="http://schemas.microsoft.com/office/drawing/2014/main" id="{DD47EDD3-0865-EC38-0D6E-79D7157314A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614306" y="4266171"/>
            <a:ext cx="2912853" cy="2116348"/>
          </a:xfrm>
          <a:prstGeom prst="rect">
            <a:avLst/>
          </a:prstGeom>
        </p:spPr>
      </p:pic>
      <p:sp>
        <p:nvSpPr>
          <p:cNvPr id="11" name="Rectangle 10">
            <a:extLst>
              <a:ext uri="{FF2B5EF4-FFF2-40B4-BE49-F238E27FC236}">
                <a16:creationId xmlns:a16="http://schemas.microsoft.com/office/drawing/2014/main" id="{9DD4484F-7314-9A4D-DA2A-312B3121E8A7}"/>
              </a:ext>
            </a:extLst>
          </p:cNvPr>
          <p:cNvSpPr/>
          <p:nvPr/>
        </p:nvSpPr>
        <p:spPr bwMode="auto">
          <a:xfrm>
            <a:off x="8576207" y="4270486"/>
            <a:ext cx="2945508" cy="2008108"/>
          </a:xfrm>
          <a:prstGeom prst="rect">
            <a:avLst/>
          </a:prstGeom>
          <a:noFill/>
          <a:ln w="28575" cap="flat" cmpd="sng" algn="ctr">
            <a:solidFill>
              <a:schemeClr val="accent3">
                <a:lumMod val="75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5" name="Slide Number Placeholder 8">
            <a:extLst>
              <a:ext uri="{FF2B5EF4-FFF2-40B4-BE49-F238E27FC236}">
                <a16:creationId xmlns:a16="http://schemas.microsoft.com/office/drawing/2014/main" id="{57470E34-81F9-4E78-67B4-A49E2F019852}"/>
              </a:ext>
            </a:extLst>
          </p:cNvPr>
          <p:cNvSpPr>
            <a:spLocks noGrp="1"/>
          </p:cNvSpPr>
          <p:nvPr>
            <p:ph type="sldNum" sz="quarter" idx="10"/>
          </p:nvPr>
        </p:nvSpPr>
        <p:spPr>
          <a:xfrm>
            <a:off x="11102341" y="6477001"/>
            <a:ext cx="353346" cy="270295"/>
          </a:xfrm>
        </p:spPr>
        <p:txBody>
          <a:bodyPr/>
          <a:lstStyle/>
          <a:p>
            <a:pPr>
              <a:defRPr/>
            </a:pPr>
            <a:fld id="{D68E8870-17DE-45C4-A8DD-7644B2422933}" type="slidenum">
              <a:rPr lang="en-US" sz="1200" smtClean="0"/>
              <a:pPr>
                <a:defRPr/>
              </a:pPr>
              <a:t>17</a:t>
            </a:fld>
            <a:endParaRPr lang="en-US" sz="1200"/>
          </a:p>
        </p:txBody>
      </p:sp>
    </p:spTree>
    <p:extLst>
      <p:ext uri="{BB962C8B-B14F-4D97-AF65-F5344CB8AC3E}">
        <p14:creationId xmlns:p14="http://schemas.microsoft.com/office/powerpoint/2010/main" val="3683058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9C34DF3C-85AD-5F2E-EE9F-72E6A9ABABD3}"/>
              </a:ext>
            </a:extLst>
          </p:cNvPr>
          <p:cNvSpPr/>
          <p:nvPr/>
        </p:nvSpPr>
        <p:spPr bwMode="auto">
          <a:xfrm>
            <a:off x="218535" y="944593"/>
            <a:ext cx="11757702" cy="1446361"/>
          </a:xfrm>
          <a:prstGeom prst="roundRect">
            <a:avLst/>
          </a:prstGeom>
          <a:solidFill>
            <a:srgbClr val="1823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 name="Title 1">
            <a:extLst>
              <a:ext uri="{FF2B5EF4-FFF2-40B4-BE49-F238E27FC236}">
                <a16:creationId xmlns:a16="http://schemas.microsoft.com/office/drawing/2014/main" id="{83F9C1FA-2896-8B47-E1E9-46219AB420D7}"/>
              </a:ext>
            </a:extLst>
          </p:cNvPr>
          <p:cNvSpPr>
            <a:spLocks noGrp="1"/>
          </p:cNvSpPr>
          <p:nvPr>
            <p:ph type="title"/>
          </p:nvPr>
        </p:nvSpPr>
        <p:spPr>
          <a:xfrm>
            <a:off x="201386" y="11974"/>
            <a:ext cx="11858534" cy="843295"/>
          </a:xfrm>
        </p:spPr>
        <p:txBody>
          <a:bodyPr/>
          <a:lstStyle/>
          <a:p>
            <a:pPr marL="0" indent="0">
              <a:buNone/>
            </a:pPr>
            <a:r>
              <a:rPr lang="en-US">
                <a:latin typeface="+mn-lt"/>
              </a:rPr>
              <a:t>Relevant Human States</a:t>
            </a:r>
          </a:p>
        </p:txBody>
      </p:sp>
      <p:sp>
        <p:nvSpPr>
          <p:cNvPr id="2" name="Content Placeholder 1">
            <a:extLst>
              <a:ext uri="{FF2B5EF4-FFF2-40B4-BE49-F238E27FC236}">
                <a16:creationId xmlns:a16="http://schemas.microsoft.com/office/drawing/2014/main" id="{B215A539-99E4-E712-CBDF-638E80047799}"/>
              </a:ext>
            </a:extLst>
          </p:cNvPr>
          <p:cNvSpPr>
            <a:spLocks noGrp="1"/>
          </p:cNvSpPr>
          <p:nvPr>
            <p:ph idx="1"/>
          </p:nvPr>
        </p:nvSpPr>
        <p:spPr>
          <a:xfrm>
            <a:off x="215763" y="1089030"/>
            <a:ext cx="11826329" cy="1258117"/>
          </a:xfrm>
        </p:spPr>
        <p:txBody>
          <a:bodyPr>
            <a:normAutofit/>
          </a:bodyPr>
          <a:lstStyle/>
          <a:p>
            <a:pPr marL="0" indent="0" algn="ctr">
              <a:buNone/>
            </a:pPr>
            <a:r>
              <a:rPr lang="en-US" b="1">
                <a:solidFill>
                  <a:schemeClr val="bg1"/>
                </a:solidFill>
                <a:latin typeface="+mn-lt"/>
              </a:rPr>
              <a:t>Critical user states in learning and their benefits for training and simulation </a:t>
            </a:r>
          </a:p>
          <a:p>
            <a:pPr marL="0" indent="0">
              <a:buNone/>
            </a:pPr>
            <a:endParaRPr lang="en-US" b="1">
              <a:latin typeface="+mn-lt"/>
            </a:endParaRPr>
          </a:p>
        </p:txBody>
      </p:sp>
      <p:sp>
        <p:nvSpPr>
          <p:cNvPr id="3" name="TextBox 2">
            <a:extLst>
              <a:ext uri="{FF2B5EF4-FFF2-40B4-BE49-F238E27FC236}">
                <a16:creationId xmlns:a16="http://schemas.microsoft.com/office/drawing/2014/main" id="{A511ED6F-64D4-485B-6D85-880644F780F6}"/>
              </a:ext>
            </a:extLst>
          </p:cNvPr>
          <p:cNvSpPr txBox="1"/>
          <p:nvPr/>
        </p:nvSpPr>
        <p:spPr>
          <a:xfrm>
            <a:off x="187833" y="2743568"/>
            <a:ext cx="3700257" cy="3046988"/>
          </a:xfrm>
          <a:prstGeom prst="rect">
            <a:avLst/>
          </a:prstGeom>
          <a:noFill/>
        </p:spPr>
        <p:txBody>
          <a:bodyPr wrap="square" lIns="91440" tIns="45720" rIns="91440" bIns="45720" rtlCol="0" anchor="t">
            <a:spAutoFit/>
          </a:bodyPr>
          <a:lstStyle/>
          <a:p>
            <a:pPr algn="ctr"/>
            <a:r>
              <a:rPr lang="en-US">
                <a:solidFill>
                  <a:srgbClr val="148AB4"/>
                </a:solidFill>
                <a:latin typeface="Tahoma"/>
                <a:ea typeface="Tahoma"/>
                <a:cs typeface="Tahoma"/>
              </a:rPr>
              <a:t>Engagement</a:t>
            </a:r>
          </a:p>
          <a:p>
            <a:pPr algn="ctr"/>
            <a:r>
              <a:rPr lang="en-US">
                <a:solidFill>
                  <a:srgbClr val="148AB4"/>
                </a:solidFill>
                <a:latin typeface="Tahoma"/>
                <a:ea typeface="Tahoma"/>
                <a:cs typeface="Tahoma"/>
              </a:rPr>
              <a:t>Stress</a:t>
            </a:r>
          </a:p>
          <a:p>
            <a:pPr algn="ctr"/>
            <a:r>
              <a:rPr lang="en-US">
                <a:solidFill>
                  <a:srgbClr val="148AB4"/>
                </a:solidFill>
                <a:latin typeface="Tahoma"/>
                <a:ea typeface="Tahoma"/>
                <a:cs typeface="Tahoma"/>
              </a:rPr>
              <a:t>Mental Acuity </a:t>
            </a:r>
            <a:endParaRPr lang="en-US">
              <a:solidFill>
                <a:srgbClr val="148AB4"/>
              </a:solidFill>
              <a:ea typeface="Tahoma"/>
              <a:cs typeface="Tahoma"/>
            </a:endParaRPr>
          </a:p>
          <a:p>
            <a:pPr algn="ctr"/>
            <a:r>
              <a:rPr lang="en-US">
                <a:solidFill>
                  <a:srgbClr val="148AB4"/>
                </a:solidFill>
                <a:latin typeface="Tahoma"/>
                <a:ea typeface="Tahoma"/>
                <a:cs typeface="Tahoma"/>
              </a:rPr>
              <a:t>Resilience</a:t>
            </a:r>
          </a:p>
          <a:p>
            <a:pPr algn="ctr"/>
            <a:r>
              <a:rPr lang="en-US">
                <a:solidFill>
                  <a:srgbClr val="148AB4"/>
                </a:solidFill>
                <a:latin typeface="Tahoma"/>
                <a:ea typeface="Tahoma"/>
                <a:cs typeface="Tahoma"/>
              </a:rPr>
              <a:t>Workload</a:t>
            </a:r>
          </a:p>
          <a:p>
            <a:pPr algn="ctr"/>
            <a:r>
              <a:rPr lang="en-US">
                <a:solidFill>
                  <a:srgbClr val="148AB4"/>
                </a:solidFill>
                <a:latin typeface="Tahoma"/>
                <a:ea typeface="Tahoma"/>
                <a:cs typeface="Tahoma"/>
              </a:rPr>
              <a:t>Confidence</a:t>
            </a:r>
          </a:p>
        </p:txBody>
      </p:sp>
      <p:sp>
        <p:nvSpPr>
          <p:cNvPr id="4" name="Right Brace 3">
            <a:extLst>
              <a:ext uri="{FF2B5EF4-FFF2-40B4-BE49-F238E27FC236}">
                <a16:creationId xmlns:a16="http://schemas.microsoft.com/office/drawing/2014/main" id="{ACF967C5-C115-54B5-0D7D-283CA83DCE50}"/>
              </a:ext>
            </a:extLst>
          </p:cNvPr>
          <p:cNvSpPr/>
          <p:nvPr/>
        </p:nvSpPr>
        <p:spPr bwMode="auto">
          <a:xfrm>
            <a:off x="3666206" y="2745912"/>
            <a:ext cx="420029" cy="2948585"/>
          </a:xfrm>
          <a:prstGeom prst="rightBrace">
            <a:avLst>
              <a:gd name="adj1" fmla="val 21607"/>
              <a:gd name="adj2" fmla="val 50429"/>
            </a:avLst>
          </a:prstGeom>
          <a:noFill/>
          <a:ln w="2857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US" sz="2400" b="0" i="0" u="none" strike="noStrike" cap="none" normalizeH="0" baseline="0">
              <a:ln>
                <a:noFill/>
              </a:ln>
              <a:solidFill>
                <a:srgbClr val="1E9CE9"/>
              </a:solidFill>
              <a:effectLst/>
              <a:latin typeface="Tahoma" charset="0"/>
              <a:ea typeface="Tahoma"/>
              <a:cs typeface="Tahoma"/>
            </a:endParaRPr>
          </a:p>
        </p:txBody>
      </p:sp>
      <p:sp>
        <p:nvSpPr>
          <p:cNvPr id="5" name="TextBox 4">
            <a:extLst>
              <a:ext uri="{FF2B5EF4-FFF2-40B4-BE49-F238E27FC236}">
                <a16:creationId xmlns:a16="http://schemas.microsoft.com/office/drawing/2014/main" id="{F3B3082B-55EC-146B-D2F5-F4EE1C3843F3}"/>
              </a:ext>
            </a:extLst>
          </p:cNvPr>
          <p:cNvSpPr txBox="1"/>
          <p:nvPr/>
        </p:nvSpPr>
        <p:spPr>
          <a:xfrm>
            <a:off x="3949018" y="3687849"/>
            <a:ext cx="3700257" cy="1077218"/>
          </a:xfrm>
          <a:prstGeom prst="rect">
            <a:avLst/>
          </a:prstGeom>
          <a:noFill/>
        </p:spPr>
        <p:txBody>
          <a:bodyPr wrap="square" lIns="91440" tIns="45720" rIns="91440" bIns="45720" rtlCol="0" anchor="t">
            <a:spAutoFit/>
          </a:bodyPr>
          <a:lstStyle/>
          <a:p>
            <a:pPr algn="ctr"/>
            <a:r>
              <a:rPr lang="en-US">
                <a:solidFill>
                  <a:srgbClr val="148AB4"/>
                </a:solidFill>
                <a:latin typeface="Tahoma"/>
                <a:ea typeface="Tahoma"/>
                <a:cs typeface="Tahoma"/>
              </a:rPr>
              <a:t>Competency &amp; Performance</a:t>
            </a:r>
          </a:p>
        </p:txBody>
      </p:sp>
      <p:sp>
        <p:nvSpPr>
          <p:cNvPr id="11" name="Rectangle: Rounded Corners 10">
            <a:extLst>
              <a:ext uri="{FF2B5EF4-FFF2-40B4-BE49-F238E27FC236}">
                <a16:creationId xmlns:a16="http://schemas.microsoft.com/office/drawing/2014/main" id="{D5A5C15A-7FA2-DD84-96DE-58F6EBE565EF}"/>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a:solidFill>
                  <a:srgbClr val="148AB4"/>
                </a:solidFill>
                <a:latin typeface="Tahoma"/>
                <a:ea typeface="Tahoma"/>
                <a:cs typeface="Tahoma"/>
              </a:rPr>
              <a:t>LO 2</a:t>
            </a:r>
            <a:endParaRPr lang="en-US" sz="1800" b="1" i="0" u="none" strike="noStrike" cap="none" normalizeH="0" baseline="0">
              <a:ln>
                <a:noFill/>
              </a:ln>
              <a:solidFill>
                <a:srgbClr val="148AB4"/>
              </a:solidFill>
              <a:effectLst/>
              <a:latin typeface="Tahoma" charset="0"/>
              <a:ea typeface="Tahoma"/>
              <a:cs typeface="Tahoma"/>
            </a:endParaRPr>
          </a:p>
        </p:txBody>
      </p:sp>
      <p:pic>
        <p:nvPicPr>
          <p:cNvPr id="6" name="Graphic 5">
            <a:extLst>
              <a:ext uri="{FF2B5EF4-FFF2-40B4-BE49-F238E27FC236}">
                <a16:creationId xmlns:a16="http://schemas.microsoft.com/office/drawing/2014/main" id="{22F6EB43-0C34-D32F-C0F3-C96D1AEABF6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40335" y="2494844"/>
            <a:ext cx="4809067" cy="3582610"/>
          </a:xfrm>
          <a:prstGeom prst="rect">
            <a:avLst/>
          </a:prstGeom>
        </p:spPr>
      </p:pic>
      <p:pic>
        <p:nvPicPr>
          <p:cNvPr id="7" name="Graphic 6">
            <a:extLst>
              <a:ext uri="{FF2B5EF4-FFF2-40B4-BE49-F238E27FC236}">
                <a16:creationId xmlns:a16="http://schemas.microsoft.com/office/drawing/2014/main" id="{6180C276-1A3F-B5C6-46D3-EC7A74530A9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115175" y="2501648"/>
            <a:ext cx="4809067" cy="3582610"/>
          </a:xfrm>
          <a:prstGeom prst="rect">
            <a:avLst/>
          </a:prstGeom>
        </p:spPr>
      </p:pic>
      <p:sp>
        <p:nvSpPr>
          <p:cNvPr id="13" name="Slide Number Placeholder 8">
            <a:extLst>
              <a:ext uri="{FF2B5EF4-FFF2-40B4-BE49-F238E27FC236}">
                <a16:creationId xmlns:a16="http://schemas.microsoft.com/office/drawing/2014/main" id="{6485036F-E93A-EB47-7028-F24CE4284F81}"/>
              </a:ext>
            </a:extLst>
          </p:cNvPr>
          <p:cNvSpPr>
            <a:spLocks noGrp="1"/>
          </p:cNvSpPr>
          <p:nvPr>
            <p:ph type="sldNum" sz="quarter" idx="10"/>
          </p:nvPr>
        </p:nvSpPr>
        <p:spPr>
          <a:xfrm>
            <a:off x="11102341" y="6477001"/>
            <a:ext cx="353346" cy="270295"/>
          </a:xfrm>
        </p:spPr>
        <p:txBody>
          <a:bodyPr/>
          <a:lstStyle/>
          <a:p>
            <a:pPr>
              <a:defRPr/>
            </a:pPr>
            <a:fld id="{D68E8870-17DE-45C4-A8DD-7644B2422933}" type="slidenum">
              <a:rPr lang="en-US" sz="1200" smtClean="0"/>
              <a:pPr>
                <a:defRPr/>
              </a:pPr>
              <a:t>18</a:t>
            </a:fld>
            <a:endParaRPr lang="en-US" sz="1200"/>
          </a:p>
        </p:txBody>
      </p:sp>
    </p:spTree>
    <p:extLst>
      <p:ext uri="{BB962C8B-B14F-4D97-AF65-F5344CB8AC3E}">
        <p14:creationId xmlns:p14="http://schemas.microsoft.com/office/powerpoint/2010/main" val="1725787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F3A71A7D-3A07-B6E9-3FDC-B7EDA939DB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1479" y="178279"/>
            <a:ext cx="9146877" cy="6860876"/>
          </a:xfrm>
          <a:prstGeom prst="rect">
            <a:avLst/>
          </a:prstGeom>
        </p:spPr>
      </p:pic>
      <p:cxnSp>
        <p:nvCxnSpPr>
          <p:cNvPr id="6" name="Straight Arrow Connector 5">
            <a:extLst>
              <a:ext uri="{FF2B5EF4-FFF2-40B4-BE49-F238E27FC236}">
                <a16:creationId xmlns:a16="http://schemas.microsoft.com/office/drawing/2014/main" id="{92C22AE5-5053-DC7F-3392-09E8C934FF1F}"/>
              </a:ext>
            </a:extLst>
          </p:cNvPr>
          <p:cNvCxnSpPr/>
          <p:nvPr/>
        </p:nvCxnSpPr>
        <p:spPr bwMode="auto">
          <a:xfrm flipH="1">
            <a:off x="2793253" y="918234"/>
            <a:ext cx="2823" cy="5431817"/>
          </a:xfrm>
          <a:prstGeom prst="straightConnector1">
            <a:avLst/>
          </a:prstGeom>
          <a:solidFill>
            <a:schemeClr val="accent1"/>
          </a:solidFill>
          <a:ln w="28575" cap="flat" cmpd="sng" algn="ctr">
            <a:solidFill>
              <a:srgbClr val="1E9CE9"/>
            </a:solidFill>
            <a:prstDash val="solid"/>
            <a:miter lim="800000"/>
            <a:headEnd type="none" w="med" len="med"/>
            <a:tailEnd type="none" w="med" len="med"/>
          </a:ln>
          <a:effectLst/>
        </p:spPr>
      </p:cxnSp>
      <p:sp>
        <p:nvSpPr>
          <p:cNvPr id="5" name="Rectangle: Rounded Corners 4">
            <a:extLst>
              <a:ext uri="{FF2B5EF4-FFF2-40B4-BE49-F238E27FC236}">
                <a16:creationId xmlns:a16="http://schemas.microsoft.com/office/drawing/2014/main" id="{2400A3D6-581B-ED8E-390A-FB9D6157D5A2}"/>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a:solidFill>
                  <a:srgbClr val="148AB4"/>
                </a:solidFill>
                <a:latin typeface="Tahoma"/>
                <a:ea typeface="Tahoma"/>
                <a:cs typeface="Tahoma"/>
              </a:rPr>
              <a:t>LO 2</a:t>
            </a:r>
            <a:endParaRPr lang="en-US" sz="1800" b="1" i="0" u="none" strike="noStrike" cap="none" normalizeH="0" baseline="0">
              <a:ln>
                <a:noFill/>
              </a:ln>
              <a:solidFill>
                <a:srgbClr val="148AB4"/>
              </a:solidFill>
              <a:effectLst/>
              <a:latin typeface="Tahoma" charset="0"/>
              <a:ea typeface="Tahoma"/>
              <a:cs typeface="Tahoma"/>
            </a:endParaRPr>
          </a:p>
        </p:txBody>
      </p:sp>
      <p:sp>
        <p:nvSpPr>
          <p:cNvPr id="3" name="TextBox 2">
            <a:extLst>
              <a:ext uri="{FF2B5EF4-FFF2-40B4-BE49-F238E27FC236}">
                <a16:creationId xmlns:a16="http://schemas.microsoft.com/office/drawing/2014/main" id="{A2329C6E-4628-CBB8-EBF9-2E3A6791146D}"/>
              </a:ext>
            </a:extLst>
          </p:cNvPr>
          <p:cNvSpPr txBox="1"/>
          <p:nvPr/>
        </p:nvSpPr>
        <p:spPr>
          <a:xfrm>
            <a:off x="76283" y="2521059"/>
            <a:ext cx="2634793"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Tahoma"/>
                <a:ea typeface="Tahoma"/>
                <a:cs typeface="Tahoma"/>
              </a:rPr>
              <a:t>​</a:t>
            </a:r>
            <a:r>
              <a:rPr lang="en-US" sz="2800" b="1">
                <a:solidFill>
                  <a:srgbClr val="182350"/>
                </a:solidFill>
                <a:latin typeface="Tahoma"/>
                <a:ea typeface="Tahoma"/>
                <a:cs typeface="Tahoma"/>
              </a:rPr>
              <a:t>Eight Steps for Physiological Monitoring</a:t>
            </a:r>
            <a:endParaRPr lang="en-US" b="1">
              <a:solidFill>
                <a:srgbClr val="182350"/>
              </a:solidFill>
              <a:latin typeface="Tahoma"/>
              <a:ea typeface="Tahoma"/>
              <a:cs typeface="Tahoma"/>
            </a:endParaRPr>
          </a:p>
        </p:txBody>
      </p:sp>
      <p:sp>
        <p:nvSpPr>
          <p:cNvPr id="8" name="Title 1">
            <a:extLst>
              <a:ext uri="{FF2B5EF4-FFF2-40B4-BE49-F238E27FC236}">
                <a16:creationId xmlns:a16="http://schemas.microsoft.com/office/drawing/2014/main" id="{76D54D64-011C-E5B4-136C-B6DD6B0A759E}"/>
              </a:ext>
            </a:extLst>
          </p:cNvPr>
          <p:cNvSpPr txBox="1">
            <a:spLocks/>
          </p:cNvSpPr>
          <p:nvPr/>
        </p:nvSpPr>
        <p:spPr bwMode="auto">
          <a:xfrm>
            <a:off x="-949310" y="-167144"/>
            <a:ext cx="11858534" cy="11198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3600" kern="0">
                <a:solidFill>
                  <a:srgbClr val="FFFFFF"/>
                </a:solidFill>
              </a:rPr>
              <a:t>Recommended Approach &amp; Best Practices</a:t>
            </a:r>
            <a:endParaRPr lang="en-US" sz="3600" kern="0"/>
          </a:p>
        </p:txBody>
      </p:sp>
      <p:sp>
        <p:nvSpPr>
          <p:cNvPr id="7" name="Slide Number Placeholder 8">
            <a:extLst>
              <a:ext uri="{FF2B5EF4-FFF2-40B4-BE49-F238E27FC236}">
                <a16:creationId xmlns:a16="http://schemas.microsoft.com/office/drawing/2014/main" id="{6C2964D0-C1F7-5CBE-E435-753EA1BD993B}"/>
              </a:ext>
            </a:extLst>
          </p:cNvPr>
          <p:cNvSpPr txBox="1">
            <a:spLocks/>
          </p:cNvSpPr>
          <p:nvPr/>
        </p:nvSpPr>
        <p:spPr>
          <a:xfrm>
            <a:off x="11102341" y="6477001"/>
            <a:ext cx="353346" cy="270295"/>
          </a:xfr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z="1200" smtClean="0"/>
              <a:pPr>
                <a:defRPr/>
              </a:pPr>
              <a:t>19</a:t>
            </a:fld>
            <a:endParaRPr lang="en-US" sz="1200"/>
          </a:p>
        </p:txBody>
      </p:sp>
    </p:spTree>
    <p:extLst>
      <p:ext uri="{BB962C8B-B14F-4D97-AF65-F5344CB8AC3E}">
        <p14:creationId xmlns:p14="http://schemas.microsoft.com/office/powerpoint/2010/main" val="163522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0F59A-44A4-4090-869E-7D1F7ED3D5AD}"/>
              </a:ext>
            </a:extLst>
          </p:cNvPr>
          <p:cNvSpPr>
            <a:spLocks noGrp="1"/>
          </p:cNvSpPr>
          <p:nvPr>
            <p:ph type="title"/>
          </p:nvPr>
        </p:nvSpPr>
        <p:spPr/>
        <p:txBody>
          <a:bodyPr/>
          <a:lstStyle/>
          <a:p>
            <a:r>
              <a:rPr lang="en-US"/>
              <a:t>What You’ll Learn</a:t>
            </a:r>
          </a:p>
        </p:txBody>
      </p:sp>
      <p:sp>
        <p:nvSpPr>
          <p:cNvPr id="3" name="Content Placeholder 2">
            <a:extLst>
              <a:ext uri="{FF2B5EF4-FFF2-40B4-BE49-F238E27FC236}">
                <a16:creationId xmlns:a16="http://schemas.microsoft.com/office/drawing/2014/main" id="{7F6D7807-EE02-7D3D-6647-9BAA3B3E6AC1}"/>
              </a:ext>
            </a:extLst>
          </p:cNvPr>
          <p:cNvSpPr>
            <a:spLocks noGrp="1"/>
          </p:cNvSpPr>
          <p:nvPr>
            <p:ph sz="quarter" idx="11"/>
          </p:nvPr>
        </p:nvSpPr>
        <p:spPr>
          <a:xfrm>
            <a:off x="480133" y="961903"/>
            <a:ext cx="9333101" cy="1768216"/>
          </a:xfrm>
        </p:spPr>
        <p:txBody>
          <a:bodyPr/>
          <a:lstStyle/>
          <a:p>
            <a:pPr marL="344170" indent="-344170">
              <a:buSzPct val="99000"/>
              <a:buNone/>
            </a:pPr>
            <a:r>
              <a:rPr lang="en-US">
                <a:latin typeface="+mn-lt"/>
              </a:rPr>
              <a:t> Learners will remember and understand how physiological measurements can be beneficial to training and simulation environments by providing at least three example use cases.</a:t>
            </a:r>
            <a:endParaRPr lang="en-US"/>
          </a:p>
          <a:p>
            <a:pPr marL="344170" indent="-344170">
              <a:spcBef>
                <a:spcPts val="0"/>
              </a:spcBef>
              <a:buSzPct val="99000"/>
              <a:buNone/>
            </a:pPr>
            <a:r>
              <a:rPr lang="en-US">
                <a:latin typeface="+mn-lt"/>
              </a:rPr>
              <a:t> </a:t>
            </a:r>
          </a:p>
          <a:p>
            <a:pPr marL="344170" indent="-344170">
              <a:buSzPct val="99000"/>
              <a:buNone/>
            </a:pPr>
            <a:endParaRPr lang="en-US">
              <a:latin typeface="+mn-lt"/>
            </a:endParaRPr>
          </a:p>
        </p:txBody>
      </p:sp>
      <p:pic>
        <p:nvPicPr>
          <p:cNvPr id="4" name="Graphic 3">
            <a:extLst>
              <a:ext uri="{FF2B5EF4-FFF2-40B4-BE49-F238E27FC236}">
                <a16:creationId xmlns:a16="http://schemas.microsoft.com/office/drawing/2014/main" id="{42740D92-4115-A1E4-C8B9-AAA5803C75A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58865" y="2793999"/>
            <a:ext cx="2340865" cy="1752601"/>
          </a:xfrm>
          <a:prstGeom prst="rect">
            <a:avLst/>
          </a:prstGeom>
        </p:spPr>
      </p:pic>
      <p:pic>
        <p:nvPicPr>
          <p:cNvPr id="5" name="Graphic 4">
            <a:extLst>
              <a:ext uri="{FF2B5EF4-FFF2-40B4-BE49-F238E27FC236}">
                <a16:creationId xmlns:a16="http://schemas.microsoft.com/office/drawing/2014/main" id="{C4574065-AC8C-ADC0-F1E6-A8A380C8243F}"/>
              </a:ext>
            </a:extLst>
          </p:cNvPr>
          <p:cNvPicPr>
            <a:picLocks/>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551357" y="4632864"/>
            <a:ext cx="2328335" cy="1755649"/>
          </a:xfrm>
          <a:prstGeom prst="rect">
            <a:avLst/>
          </a:prstGeom>
        </p:spPr>
      </p:pic>
      <p:pic>
        <p:nvPicPr>
          <p:cNvPr id="6" name="Graphic 5">
            <a:extLst>
              <a:ext uri="{FF2B5EF4-FFF2-40B4-BE49-F238E27FC236}">
                <a16:creationId xmlns:a16="http://schemas.microsoft.com/office/drawing/2014/main" id="{8215518B-B7B9-75D6-87CB-2A72A68B886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553275" y="960567"/>
            <a:ext cx="2340865" cy="1752601"/>
          </a:xfrm>
          <a:prstGeom prst="rect">
            <a:avLst/>
          </a:prstGeom>
        </p:spPr>
      </p:pic>
      <p:sp>
        <p:nvSpPr>
          <p:cNvPr id="8" name="TextBox 7">
            <a:extLst>
              <a:ext uri="{FF2B5EF4-FFF2-40B4-BE49-F238E27FC236}">
                <a16:creationId xmlns:a16="http://schemas.microsoft.com/office/drawing/2014/main" id="{6AFAECC0-796D-FEAC-8D7A-6DC2FE15A850}"/>
              </a:ext>
            </a:extLst>
          </p:cNvPr>
          <p:cNvSpPr txBox="1"/>
          <p:nvPr/>
        </p:nvSpPr>
        <p:spPr>
          <a:xfrm>
            <a:off x="807155" y="5020733"/>
            <a:ext cx="899442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latin typeface="Tahoma"/>
                <a:ea typeface="Tahoma"/>
                <a:cs typeface="Segoe UI"/>
              </a:rPr>
              <a:t>Learners will be able to evaluate physiological data test plans in accordance with best practices. </a:t>
            </a:r>
            <a:endParaRPr lang="en-US" sz="2800" dirty="0">
              <a:ea typeface="Tahoma"/>
              <a:cs typeface="Segoe UI"/>
            </a:endParaRPr>
          </a:p>
        </p:txBody>
      </p:sp>
      <p:sp>
        <p:nvSpPr>
          <p:cNvPr id="12" name="TextBox 11">
            <a:extLst>
              <a:ext uri="{FF2B5EF4-FFF2-40B4-BE49-F238E27FC236}">
                <a16:creationId xmlns:a16="http://schemas.microsoft.com/office/drawing/2014/main" id="{58BBBB49-24DA-6D82-CDF3-A385230E3DDC}"/>
              </a:ext>
            </a:extLst>
          </p:cNvPr>
          <p:cNvSpPr txBox="1"/>
          <p:nvPr/>
        </p:nvSpPr>
        <p:spPr>
          <a:xfrm>
            <a:off x="801511" y="3200400"/>
            <a:ext cx="900853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Tahoma"/>
                <a:ea typeface="Tahoma"/>
                <a:cs typeface="Tahoma"/>
              </a:rPr>
              <a:t>Learners will be able to apply the eight recommended steps of integrating physiological sensing. ​</a:t>
            </a:r>
            <a:endParaRPr lang="en-US">
              <a:latin typeface="Tahoma"/>
              <a:ea typeface="Tahoma"/>
              <a:cs typeface="Tahoma"/>
            </a:endParaRPr>
          </a:p>
        </p:txBody>
      </p:sp>
      <p:sp>
        <p:nvSpPr>
          <p:cNvPr id="14" name="TextBox 13">
            <a:extLst>
              <a:ext uri="{FF2B5EF4-FFF2-40B4-BE49-F238E27FC236}">
                <a16:creationId xmlns:a16="http://schemas.microsoft.com/office/drawing/2014/main" id="{613DB801-6B3A-C503-D310-DB493ED3454C}"/>
              </a:ext>
            </a:extLst>
          </p:cNvPr>
          <p:cNvSpPr txBox="1"/>
          <p:nvPr/>
        </p:nvSpPr>
        <p:spPr>
          <a:xfrm>
            <a:off x="-2823" y="970843"/>
            <a:ext cx="64064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solidFill>
                  <a:srgbClr val="182350"/>
                </a:solidFill>
                <a:latin typeface="Tahoma"/>
                <a:ea typeface="Tahoma"/>
                <a:cs typeface="Tahoma"/>
              </a:rPr>
              <a:t>1</a:t>
            </a:r>
            <a:endParaRPr lang="en-US" sz="6000" b="1">
              <a:solidFill>
                <a:srgbClr val="182350"/>
              </a:solidFill>
              <a:ea typeface="Tahoma" charset="0"/>
              <a:cs typeface="Tahoma" charset="0"/>
            </a:endParaRPr>
          </a:p>
        </p:txBody>
      </p:sp>
      <p:sp>
        <p:nvSpPr>
          <p:cNvPr id="15" name="TextBox 14">
            <a:extLst>
              <a:ext uri="{FF2B5EF4-FFF2-40B4-BE49-F238E27FC236}">
                <a16:creationId xmlns:a16="http://schemas.microsoft.com/office/drawing/2014/main" id="{8CCC6527-CD3E-D038-636E-4BCA6F7DED6F}"/>
              </a:ext>
            </a:extLst>
          </p:cNvPr>
          <p:cNvSpPr txBox="1"/>
          <p:nvPr/>
        </p:nvSpPr>
        <p:spPr>
          <a:xfrm>
            <a:off x="-2823" y="3200399"/>
            <a:ext cx="64064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solidFill>
                  <a:srgbClr val="182350"/>
                </a:solidFill>
                <a:latin typeface="Tahoma"/>
                <a:ea typeface="Tahoma"/>
                <a:cs typeface="Tahoma"/>
              </a:rPr>
              <a:t>2</a:t>
            </a:r>
          </a:p>
        </p:txBody>
      </p:sp>
      <p:sp>
        <p:nvSpPr>
          <p:cNvPr id="16" name="TextBox 15">
            <a:extLst>
              <a:ext uri="{FF2B5EF4-FFF2-40B4-BE49-F238E27FC236}">
                <a16:creationId xmlns:a16="http://schemas.microsoft.com/office/drawing/2014/main" id="{6824DD37-D58A-5427-F09A-849568FD0BAF}"/>
              </a:ext>
            </a:extLst>
          </p:cNvPr>
          <p:cNvSpPr txBox="1"/>
          <p:nvPr/>
        </p:nvSpPr>
        <p:spPr>
          <a:xfrm>
            <a:off x="25399" y="5020732"/>
            <a:ext cx="64064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solidFill>
                  <a:srgbClr val="182350"/>
                </a:solidFill>
                <a:latin typeface="Tahoma"/>
                <a:ea typeface="Tahoma"/>
                <a:cs typeface="Tahoma"/>
              </a:rPr>
              <a:t>3</a:t>
            </a:r>
            <a:endParaRPr lang="en-US">
              <a:solidFill>
                <a:srgbClr val="182350"/>
              </a:solidFill>
              <a:ea typeface="Tahoma"/>
              <a:cs typeface="Tahoma"/>
            </a:endParaRPr>
          </a:p>
        </p:txBody>
      </p:sp>
      <p:cxnSp>
        <p:nvCxnSpPr>
          <p:cNvPr id="13" name="Straight Arrow Connector 12">
            <a:extLst>
              <a:ext uri="{FF2B5EF4-FFF2-40B4-BE49-F238E27FC236}">
                <a16:creationId xmlns:a16="http://schemas.microsoft.com/office/drawing/2014/main" id="{780E26A7-3583-5471-A410-EE2EBF6D2EDD}"/>
              </a:ext>
            </a:extLst>
          </p:cNvPr>
          <p:cNvCxnSpPr/>
          <p:nvPr/>
        </p:nvCxnSpPr>
        <p:spPr bwMode="auto">
          <a:xfrm flipH="1">
            <a:off x="711199" y="968022"/>
            <a:ext cx="16934" cy="5246509"/>
          </a:xfrm>
          <a:prstGeom prst="straightConnector1">
            <a:avLst/>
          </a:prstGeom>
          <a:solidFill>
            <a:schemeClr val="accent1"/>
          </a:solidFill>
          <a:ln w="28575" cap="flat" cmpd="sng" algn="ctr">
            <a:solidFill>
              <a:srgbClr val="1E9CE9"/>
            </a:solidFill>
            <a:prstDash val="solid"/>
            <a:miter lim="800000"/>
            <a:headEnd type="none" w="med" len="med"/>
            <a:tailEnd type="none" w="med" len="med"/>
          </a:ln>
          <a:effectLst/>
        </p:spPr>
      </p:cxnSp>
      <p:sp>
        <p:nvSpPr>
          <p:cNvPr id="7" name="Rectangle: Rounded Corners 6">
            <a:extLst>
              <a:ext uri="{FF2B5EF4-FFF2-40B4-BE49-F238E27FC236}">
                <a16:creationId xmlns:a16="http://schemas.microsoft.com/office/drawing/2014/main" id="{CEC4FE68-F23F-B157-E265-1DB3FDDE064C}"/>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a:solidFill>
                  <a:srgbClr val="148AB4"/>
                </a:solidFill>
                <a:latin typeface="Tahoma"/>
                <a:ea typeface="Tahoma"/>
                <a:cs typeface="Tahoma"/>
              </a:rPr>
              <a:t>LO = Learning Objective</a:t>
            </a:r>
            <a:endParaRPr lang="en-US" sz="1800" b="1" i="0" u="none" strike="noStrike" cap="none" normalizeH="0" baseline="0">
              <a:ln>
                <a:noFill/>
              </a:ln>
              <a:solidFill>
                <a:srgbClr val="148AB4"/>
              </a:solidFill>
              <a:effectLst/>
              <a:latin typeface="Tahoma" charset="0"/>
              <a:ea typeface="Tahoma"/>
              <a:cs typeface="Tahoma"/>
            </a:endParaRPr>
          </a:p>
        </p:txBody>
      </p:sp>
      <p:sp>
        <p:nvSpPr>
          <p:cNvPr id="9" name="Slide Number Placeholder 8">
            <a:extLst>
              <a:ext uri="{FF2B5EF4-FFF2-40B4-BE49-F238E27FC236}">
                <a16:creationId xmlns:a16="http://schemas.microsoft.com/office/drawing/2014/main" id="{30426619-3AC1-F094-88C6-C65DEFD1D953}"/>
              </a:ext>
            </a:extLst>
          </p:cNvPr>
          <p:cNvSpPr>
            <a:spLocks noGrp="1"/>
          </p:cNvSpPr>
          <p:nvPr>
            <p:ph type="sldNum" sz="quarter" idx="10"/>
          </p:nvPr>
        </p:nvSpPr>
        <p:spPr>
          <a:xfrm>
            <a:off x="11188557" y="6477001"/>
            <a:ext cx="267129" cy="270295"/>
          </a:xfrm>
        </p:spPr>
        <p:txBody>
          <a:bodyPr/>
          <a:lstStyle/>
          <a:p>
            <a:pPr>
              <a:defRPr/>
            </a:pPr>
            <a:fld id="{D68E8870-17DE-45C4-A8DD-7644B2422933}" type="slidenum">
              <a:rPr lang="en-US" sz="1200" smtClean="0"/>
              <a:pPr>
                <a:defRPr/>
              </a:pPr>
              <a:t>2</a:t>
            </a:fld>
            <a:endParaRPr lang="en-US" sz="1200" dirty="0"/>
          </a:p>
        </p:txBody>
      </p:sp>
    </p:spTree>
    <p:extLst>
      <p:ext uri="{BB962C8B-B14F-4D97-AF65-F5344CB8AC3E}">
        <p14:creationId xmlns:p14="http://schemas.microsoft.com/office/powerpoint/2010/main" val="2832838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B4D790F1-157C-FEED-7F56-5DCD226DEF99}"/>
              </a:ext>
            </a:extLst>
          </p:cNvPr>
          <p:cNvSpPr/>
          <p:nvPr/>
        </p:nvSpPr>
        <p:spPr bwMode="auto">
          <a:xfrm>
            <a:off x="319176" y="915838"/>
            <a:ext cx="11484532" cy="1043796"/>
          </a:xfrm>
          <a:prstGeom prst="roundRect">
            <a:avLst/>
          </a:prstGeom>
          <a:solidFill>
            <a:srgbClr val="1823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 name="Title 1">
            <a:extLst>
              <a:ext uri="{FF2B5EF4-FFF2-40B4-BE49-F238E27FC236}">
                <a16:creationId xmlns:a16="http://schemas.microsoft.com/office/drawing/2014/main" id="{83F9C1FA-2896-8B47-E1E9-46219AB420D7}"/>
              </a:ext>
            </a:extLst>
          </p:cNvPr>
          <p:cNvSpPr>
            <a:spLocks noGrp="1"/>
          </p:cNvSpPr>
          <p:nvPr>
            <p:ph type="title"/>
          </p:nvPr>
        </p:nvSpPr>
        <p:spPr>
          <a:xfrm>
            <a:off x="201386" y="11974"/>
            <a:ext cx="11858534" cy="843295"/>
          </a:xfrm>
        </p:spPr>
        <p:txBody>
          <a:bodyPr/>
          <a:lstStyle/>
          <a:p>
            <a:r>
              <a:rPr lang="en-US"/>
              <a:t>Understanding Physiological Changes</a:t>
            </a:r>
          </a:p>
        </p:txBody>
      </p:sp>
      <p:sp>
        <p:nvSpPr>
          <p:cNvPr id="2" name="Content Placeholder 1">
            <a:extLst>
              <a:ext uri="{FF2B5EF4-FFF2-40B4-BE49-F238E27FC236}">
                <a16:creationId xmlns:a16="http://schemas.microsoft.com/office/drawing/2014/main" id="{B215A539-99E4-E712-CBDF-638E80047799}"/>
              </a:ext>
            </a:extLst>
          </p:cNvPr>
          <p:cNvSpPr>
            <a:spLocks noGrp="1"/>
          </p:cNvSpPr>
          <p:nvPr>
            <p:ph idx="1"/>
          </p:nvPr>
        </p:nvSpPr>
        <p:spPr>
          <a:xfrm>
            <a:off x="388292" y="974011"/>
            <a:ext cx="11365528" cy="1092231"/>
          </a:xfrm>
        </p:spPr>
        <p:txBody>
          <a:bodyPr>
            <a:normAutofit/>
          </a:bodyPr>
          <a:lstStyle/>
          <a:p>
            <a:pPr marL="0" indent="0" algn="ctr">
              <a:buNone/>
            </a:pPr>
            <a:r>
              <a:rPr lang="en-US" b="1">
                <a:solidFill>
                  <a:srgbClr val="FFFFFF"/>
                </a:solidFill>
                <a:latin typeface="+mn-lt"/>
              </a:rPr>
              <a:t>Mapping primary and downstream physiological changes to user states </a:t>
            </a:r>
          </a:p>
        </p:txBody>
      </p:sp>
      <p:pic>
        <p:nvPicPr>
          <p:cNvPr id="5" name="Picture 3" descr="Diagram&#10;&#10;Description automatically generated">
            <a:extLst>
              <a:ext uri="{FF2B5EF4-FFF2-40B4-BE49-F238E27FC236}">
                <a16:creationId xmlns:a16="http://schemas.microsoft.com/office/drawing/2014/main" id="{AD88E54C-B79A-D668-BA1F-A9F0A350F9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14445" y="2724191"/>
            <a:ext cx="3562072" cy="3093416"/>
          </a:xfrm>
          <a:prstGeom prst="rect">
            <a:avLst/>
          </a:prstGeom>
        </p:spPr>
      </p:pic>
      <p:sp>
        <p:nvSpPr>
          <p:cNvPr id="6" name="TextBox 5">
            <a:extLst>
              <a:ext uri="{FF2B5EF4-FFF2-40B4-BE49-F238E27FC236}">
                <a16:creationId xmlns:a16="http://schemas.microsoft.com/office/drawing/2014/main" id="{FF977C86-8ADA-6116-975D-2EF4376443AA}"/>
              </a:ext>
            </a:extLst>
          </p:cNvPr>
          <p:cNvSpPr txBox="1"/>
          <p:nvPr/>
        </p:nvSpPr>
        <p:spPr>
          <a:xfrm>
            <a:off x="296842" y="2242494"/>
            <a:ext cx="558271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148AB4"/>
                </a:solidFill>
                <a:latin typeface="Tahoma"/>
                <a:ea typeface="Tahoma"/>
                <a:cs typeface="Tahoma"/>
              </a:rPr>
              <a:t>Acute Response to Exercise</a:t>
            </a:r>
          </a:p>
        </p:txBody>
      </p:sp>
      <p:sp>
        <p:nvSpPr>
          <p:cNvPr id="7" name="TextBox 6">
            <a:extLst>
              <a:ext uri="{FF2B5EF4-FFF2-40B4-BE49-F238E27FC236}">
                <a16:creationId xmlns:a16="http://schemas.microsoft.com/office/drawing/2014/main" id="{087BF6C7-2A4F-486F-0068-601947863C60}"/>
              </a:ext>
            </a:extLst>
          </p:cNvPr>
          <p:cNvSpPr txBox="1"/>
          <p:nvPr/>
        </p:nvSpPr>
        <p:spPr>
          <a:xfrm>
            <a:off x="7347073" y="2236530"/>
            <a:ext cx="440674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148AB4"/>
                </a:solidFill>
                <a:latin typeface="Tahoma"/>
                <a:ea typeface="Tahoma"/>
                <a:cs typeface="Tahoma"/>
              </a:rPr>
              <a:t>Longitudinal Effects of Exercise</a:t>
            </a:r>
          </a:p>
        </p:txBody>
      </p:sp>
      <p:pic>
        <p:nvPicPr>
          <p:cNvPr id="9" name="Picture 9" descr="Diagram&#10;&#10;Description automatically generated">
            <a:extLst>
              <a:ext uri="{FF2B5EF4-FFF2-40B4-BE49-F238E27FC236}">
                <a16:creationId xmlns:a16="http://schemas.microsoft.com/office/drawing/2014/main" id="{BA7F9E3E-ACA4-8962-0686-648506139E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7047" y="2792142"/>
            <a:ext cx="5342302" cy="3016748"/>
          </a:xfrm>
          <a:prstGeom prst="rect">
            <a:avLst/>
          </a:prstGeom>
        </p:spPr>
      </p:pic>
      <p:sp>
        <p:nvSpPr>
          <p:cNvPr id="10" name="TextBox 9">
            <a:extLst>
              <a:ext uri="{FF2B5EF4-FFF2-40B4-BE49-F238E27FC236}">
                <a16:creationId xmlns:a16="http://schemas.microsoft.com/office/drawing/2014/main" id="{210AD19A-6657-3E02-6998-AC99988B0291}"/>
              </a:ext>
            </a:extLst>
          </p:cNvPr>
          <p:cNvSpPr txBox="1"/>
          <p:nvPr/>
        </p:nvSpPr>
        <p:spPr>
          <a:xfrm>
            <a:off x="3380532" y="5808890"/>
            <a:ext cx="2499022" cy="338554"/>
          </a:xfrm>
          <a:prstGeom prst="rect">
            <a:avLst/>
          </a:prstGeom>
          <a:noFill/>
        </p:spPr>
        <p:txBody>
          <a:bodyPr wrap="square" rtlCol="0">
            <a:spAutoFit/>
          </a:bodyPr>
          <a:lstStyle/>
          <a:p>
            <a:r>
              <a:rPr lang="en-US" sz="1600"/>
              <a:t>Hawley et al., Cell (2014)</a:t>
            </a:r>
          </a:p>
        </p:txBody>
      </p:sp>
      <p:sp>
        <p:nvSpPr>
          <p:cNvPr id="11" name="TextBox 10">
            <a:extLst>
              <a:ext uri="{FF2B5EF4-FFF2-40B4-BE49-F238E27FC236}">
                <a16:creationId xmlns:a16="http://schemas.microsoft.com/office/drawing/2014/main" id="{950DF62B-7EB8-D2ED-A0BC-70352DE61BC5}"/>
              </a:ext>
            </a:extLst>
          </p:cNvPr>
          <p:cNvSpPr txBox="1"/>
          <p:nvPr/>
        </p:nvSpPr>
        <p:spPr>
          <a:xfrm>
            <a:off x="7614445" y="5814848"/>
            <a:ext cx="3874593" cy="338554"/>
          </a:xfrm>
          <a:prstGeom prst="rect">
            <a:avLst/>
          </a:prstGeom>
          <a:noFill/>
        </p:spPr>
        <p:txBody>
          <a:bodyPr wrap="square" lIns="91440" tIns="45720" rIns="91440" bIns="45720" rtlCol="0" anchor="t">
            <a:spAutoFit/>
          </a:bodyPr>
          <a:lstStyle/>
          <a:p>
            <a:r>
              <a:rPr lang="en-US" sz="1600"/>
              <a:t>Moreira et al., Nature Metabolism (2020)</a:t>
            </a:r>
          </a:p>
        </p:txBody>
      </p:sp>
      <p:sp>
        <p:nvSpPr>
          <p:cNvPr id="14" name="Rectangle: Rounded Corners 13">
            <a:extLst>
              <a:ext uri="{FF2B5EF4-FFF2-40B4-BE49-F238E27FC236}">
                <a16:creationId xmlns:a16="http://schemas.microsoft.com/office/drawing/2014/main" id="{5C3370EE-26F0-ACB0-6A77-2DCE47E59A33}"/>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a:solidFill>
                  <a:srgbClr val="148AB4"/>
                </a:solidFill>
                <a:latin typeface="Tahoma"/>
                <a:ea typeface="Tahoma"/>
                <a:cs typeface="Tahoma"/>
              </a:rPr>
              <a:t>LO 2</a:t>
            </a:r>
            <a:endParaRPr lang="en-US" sz="1800" b="1" i="0" u="none" strike="noStrike" cap="none" normalizeH="0" baseline="0">
              <a:ln>
                <a:noFill/>
              </a:ln>
              <a:solidFill>
                <a:srgbClr val="148AB4"/>
              </a:solidFill>
              <a:effectLst/>
              <a:latin typeface="Tahoma" charset="0"/>
              <a:ea typeface="Tahoma"/>
              <a:cs typeface="Tahoma"/>
            </a:endParaRPr>
          </a:p>
        </p:txBody>
      </p:sp>
      <p:sp>
        <p:nvSpPr>
          <p:cNvPr id="13" name="Slide Number Placeholder 8">
            <a:extLst>
              <a:ext uri="{FF2B5EF4-FFF2-40B4-BE49-F238E27FC236}">
                <a16:creationId xmlns:a16="http://schemas.microsoft.com/office/drawing/2014/main" id="{3F191402-1CFA-8624-0ECA-945C88DB51B1}"/>
              </a:ext>
            </a:extLst>
          </p:cNvPr>
          <p:cNvSpPr>
            <a:spLocks noGrp="1"/>
          </p:cNvSpPr>
          <p:nvPr>
            <p:ph type="sldNum" sz="quarter" idx="10"/>
          </p:nvPr>
        </p:nvSpPr>
        <p:spPr>
          <a:xfrm>
            <a:off x="11102341" y="6477001"/>
            <a:ext cx="353346" cy="270295"/>
          </a:xfrm>
        </p:spPr>
        <p:txBody>
          <a:bodyPr/>
          <a:lstStyle/>
          <a:p>
            <a:pPr>
              <a:defRPr/>
            </a:pPr>
            <a:fld id="{D68E8870-17DE-45C4-A8DD-7644B2422933}" type="slidenum">
              <a:rPr lang="en-US" sz="1200" smtClean="0"/>
              <a:pPr>
                <a:defRPr/>
              </a:pPr>
              <a:t>20</a:t>
            </a:fld>
            <a:endParaRPr lang="en-US" sz="1200"/>
          </a:p>
        </p:txBody>
      </p:sp>
    </p:spTree>
    <p:extLst>
      <p:ext uri="{BB962C8B-B14F-4D97-AF65-F5344CB8AC3E}">
        <p14:creationId xmlns:p14="http://schemas.microsoft.com/office/powerpoint/2010/main" val="1241621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5D8CA48-6D0D-69A0-745A-77962208FAE3}"/>
              </a:ext>
            </a:extLst>
          </p:cNvPr>
          <p:cNvSpPr/>
          <p:nvPr/>
        </p:nvSpPr>
        <p:spPr bwMode="auto">
          <a:xfrm>
            <a:off x="319176" y="930215"/>
            <a:ext cx="11498910" cy="1043796"/>
          </a:xfrm>
          <a:prstGeom prst="roundRect">
            <a:avLst/>
          </a:prstGeom>
          <a:solidFill>
            <a:srgbClr val="1823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 name="Title 1">
            <a:extLst>
              <a:ext uri="{FF2B5EF4-FFF2-40B4-BE49-F238E27FC236}">
                <a16:creationId xmlns:a16="http://schemas.microsoft.com/office/drawing/2014/main" id="{83F9C1FA-2896-8B47-E1E9-46219AB420D7}"/>
              </a:ext>
            </a:extLst>
          </p:cNvPr>
          <p:cNvSpPr>
            <a:spLocks noGrp="1"/>
          </p:cNvSpPr>
          <p:nvPr>
            <p:ph type="title"/>
          </p:nvPr>
        </p:nvSpPr>
        <p:spPr>
          <a:xfrm>
            <a:off x="201386" y="11974"/>
            <a:ext cx="11858534" cy="843295"/>
          </a:xfrm>
        </p:spPr>
        <p:txBody>
          <a:bodyPr/>
          <a:lstStyle/>
          <a:p>
            <a:r>
              <a:rPr lang="en-US">
                <a:latin typeface="+mn-lt"/>
              </a:rPr>
              <a:t>Understanding Physiological Changes</a:t>
            </a:r>
            <a:endParaRPr lang="en-US"/>
          </a:p>
        </p:txBody>
      </p:sp>
      <p:sp>
        <p:nvSpPr>
          <p:cNvPr id="2" name="Content Placeholder 1">
            <a:extLst>
              <a:ext uri="{FF2B5EF4-FFF2-40B4-BE49-F238E27FC236}">
                <a16:creationId xmlns:a16="http://schemas.microsoft.com/office/drawing/2014/main" id="{B215A539-99E4-E712-CBDF-638E80047799}"/>
              </a:ext>
            </a:extLst>
          </p:cNvPr>
          <p:cNvSpPr>
            <a:spLocks noGrp="1"/>
          </p:cNvSpPr>
          <p:nvPr>
            <p:ph idx="1"/>
          </p:nvPr>
        </p:nvSpPr>
        <p:spPr>
          <a:xfrm>
            <a:off x="319176" y="966097"/>
            <a:ext cx="11498910" cy="999482"/>
          </a:xfrm>
        </p:spPr>
        <p:txBody>
          <a:bodyPr anchor="ctr">
            <a:normAutofit/>
          </a:bodyPr>
          <a:lstStyle/>
          <a:p>
            <a:pPr marL="0" indent="0" algn="ctr">
              <a:buNone/>
            </a:pPr>
            <a:r>
              <a:rPr lang="en-US" b="1" dirty="0">
                <a:solidFill>
                  <a:srgbClr val="FFFFFF"/>
                </a:solidFill>
                <a:latin typeface="+mn-lt"/>
              </a:rPr>
              <a:t>Contextual considerations for physiological changes</a:t>
            </a:r>
          </a:p>
        </p:txBody>
      </p:sp>
      <p:sp>
        <p:nvSpPr>
          <p:cNvPr id="3" name="TextBox 2">
            <a:extLst>
              <a:ext uri="{FF2B5EF4-FFF2-40B4-BE49-F238E27FC236}">
                <a16:creationId xmlns:a16="http://schemas.microsoft.com/office/drawing/2014/main" id="{4C7D52A8-65DA-DA40-1310-38CC5DEFAAA2}"/>
              </a:ext>
            </a:extLst>
          </p:cNvPr>
          <p:cNvSpPr txBox="1"/>
          <p:nvPr/>
        </p:nvSpPr>
        <p:spPr>
          <a:xfrm>
            <a:off x="341118" y="2043690"/>
            <a:ext cx="7821086" cy="4401205"/>
          </a:xfrm>
          <a:prstGeom prst="rect">
            <a:avLst/>
          </a:prstGeom>
          <a:noFill/>
        </p:spPr>
        <p:txBody>
          <a:bodyPr wrap="square" lIns="91440" tIns="45720" rIns="91440" bIns="45720" rtlCol="0" anchor="t">
            <a:spAutoFit/>
          </a:bodyPr>
          <a:lstStyle/>
          <a:p>
            <a:r>
              <a:rPr lang="en-US" sz="2800" b="1">
                <a:solidFill>
                  <a:srgbClr val="148AB4"/>
                </a:solidFill>
                <a:latin typeface="Tahoma"/>
                <a:ea typeface="Tahoma"/>
                <a:cs typeface="Tahoma"/>
              </a:rPr>
              <a:t>Individual Differences</a:t>
            </a:r>
            <a:endParaRPr lang="en-US">
              <a:solidFill>
                <a:srgbClr val="148AB4"/>
              </a:solidFill>
              <a:ea typeface="Tahoma" charset="0"/>
              <a:cs typeface="Tahoma" charset="0"/>
            </a:endParaRPr>
          </a:p>
          <a:p>
            <a:pPr marL="623570" indent="-457200">
              <a:buFont typeface="Wingdings"/>
              <a:buChar char="§"/>
            </a:pPr>
            <a:r>
              <a:rPr lang="en-US" sz="2800">
                <a:solidFill>
                  <a:srgbClr val="148AB4"/>
                </a:solidFill>
                <a:latin typeface="Tahoma"/>
                <a:ea typeface="Tahoma"/>
                <a:cs typeface="Tahoma"/>
              </a:rPr>
              <a:t>Age, gender, skill-level, anthropometry, personality, chronic conditions</a:t>
            </a:r>
          </a:p>
          <a:p>
            <a:pPr marL="623570" indent="-457200">
              <a:buFont typeface="Wingdings"/>
              <a:buChar char="§"/>
            </a:pPr>
            <a:r>
              <a:rPr lang="en-US" sz="2800">
                <a:solidFill>
                  <a:srgbClr val="148AB4"/>
                </a:solidFill>
                <a:latin typeface="Tahoma"/>
                <a:ea typeface="Tahoma"/>
                <a:cs typeface="Tahoma"/>
              </a:rPr>
              <a:t>Tying to longitudinal digital twin </a:t>
            </a:r>
            <a:r>
              <a:rPr lang="en-US" sz="2800" b="1">
                <a:solidFill>
                  <a:srgbClr val="148AB4"/>
                </a:solidFill>
                <a:latin typeface="Tahoma"/>
                <a:ea typeface="Tahoma"/>
                <a:cs typeface="Tahoma"/>
              </a:rPr>
              <a:t> </a:t>
            </a:r>
            <a:endParaRPr lang="en-US" sz="2800" b="1">
              <a:solidFill>
                <a:srgbClr val="148AB4"/>
              </a:solidFill>
              <a:ea typeface="Tahoma"/>
              <a:cs typeface="Tahoma"/>
            </a:endParaRPr>
          </a:p>
          <a:p>
            <a:r>
              <a:rPr lang="en-US" sz="2800" b="1">
                <a:solidFill>
                  <a:srgbClr val="148AB4"/>
                </a:solidFill>
                <a:latin typeface="Tahoma"/>
                <a:ea typeface="Tahoma"/>
                <a:cs typeface="Tahoma"/>
              </a:rPr>
              <a:t>Correlated Changes</a:t>
            </a:r>
          </a:p>
          <a:p>
            <a:pPr marL="692150" indent="-457200">
              <a:buFont typeface="Wingdings"/>
              <a:buChar char="§"/>
              <a:tabLst>
                <a:tab pos="623888" algn="l"/>
              </a:tabLst>
            </a:pPr>
            <a:r>
              <a:rPr lang="en-US" sz="2800">
                <a:solidFill>
                  <a:srgbClr val="148AB4"/>
                </a:solidFill>
                <a:latin typeface="Tahoma"/>
                <a:ea typeface="Tahoma"/>
                <a:cs typeface="Tahoma"/>
              </a:rPr>
              <a:t>Exercise</a:t>
            </a:r>
          </a:p>
          <a:p>
            <a:pPr marL="692150" indent="-457200">
              <a:buFont typeface="Wingdings"/>
              <a:buChar char="§"/>
              <a:tabLst>
                <a:tab pos="623888" algn="l"/>
              </a:tabLst>
            </a:pPr>
            <a:r>
              <a:rPr lang="en-US" sz="2800">
                <a:solidFill>
                  <a:srgbClr val="148AB4"/>
                </a:solidFill>
                <a:latin typeface="Tahoma"/>
                <a:ea typeface="Tahoma"/>
                <a:cs typeface="Tahoma"/>
              </a:rPr>
              <a:t>Overlapping changes (e.g., stress &amp; workload)</a:t>
            </a:r>
          </a:p>
          <a:p>
            <a:r>
              <a:rPr lang="en-US" sz="2800" b="1">
                <a:solidFill>
                  <a:srgbClr val="148AB4"/>
                </a:solidFill>
                <a:latin typeface="Tahoma"/>
                <a:ea typeface="Tahoma"/>
                <a:cs typeface="Tahoma"/>
              </a:rPr>
              <a:t>Environmental Effects</a:t>
            </a:r>
          </a:p>
          <a:p>
            <a:pPr marL="692150" indent="-457200">
              <a:buFont typeface="Wingdings"/>
              <a:buChar char="§"/>
            </a:pPr>
            <a:r>
              <a:rPr lang="en-US" sz="2800">
                <a:solidFill>
                  <a:srgbClr val="148AB4"/>
                </a:solidFill>
                <a:latin typeface="Tahoma"/>
                <a:ea typeface="Tahoma"/>
                <a:cs typeface="Tahoma"/>
              </a:rPr>
              <a:t>Humidity, lighting, seasonality</a:t>
            </a:r>
          </a:p>
        </p:txBody>
      </p:sp>
      <p:pic>
        <p:nvPicPr>
          <p:cNvPr id="7" name="Graphic 6">
            <a:extLst>
              <a:ext uri="{FF2B5EF4-FFF2-40B4-BE49-F238E27FC236}">
                <a16:creationId xmlns:a16="http://schemas.microsoft.com/office/drawing/2014/main" id="{C7E4CC74-2DD8-5E60-B34D-96AF2103777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60492" y="2368167"/>
            <a:ext cx="4400812" cy="3311047"/>
          </a:xfrm>
          <a:prstGeom prst="rect">
            <a:avLst/>
          </a:prstGeom>
        </p:spPr>
      </p:pic>
      <p:sp>
        <p:nvSpPr>
          <p:cNvPr id="10" name="Rectangle: Rounded Corners 9">
            <a:extLst>
              <a:ext uri="{FF2B5EF4-FFF2-40B4-BE49-F238E27FC236}">
                <a16:creationId xmlns:a16="http://schemas.microsoft.com/office/drawing/2014/main" id="{33C215DB-479A-FEFB-E836-FAB1AC25B612}"/>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a:solidFill>
                  <a:srgbClr val="148AB4"/>
                </a:solidFill>
                <a:latin typeface="Tahoma"/>
                <a:ea typeface="Tahoma"/>
                <a:cs typeface="Tahoma"/>
              </a:rPr>
              <a:t>LO 2</a:t>
            </a:r>
            <a:endParaRPr lang="en-US" sz="1800" b="1" i="0" u="none" strike="noStrike" cap="none" normalizeH="0" baseline="0">
              <a:ln>
                <a:noFill/>
              </a:ln>
              <a:solidFill>
                <a:srgbClr val="148AB4"/>
              </a:solidFill>
              <a:effectLst/>
              <a:latin typeface="Tahoma" charset="0"/>
              <a:ea typeface="Tahoma"/>
              <a:cs typeface="Tahoma"/>
            </a:endParaRPr>
          </a:p>
        </p:txBody>
      </p:sp>
      <p:sp>
        <p:nvSpPr>
          <p:cNvPr id="9" name="Slide Number Placeholder 8">
            <a:extLst>
              <a:ext uri="{FF2B5EF4-FFF2-40B4-BE49-F238E27FC236}">
                <a16:creationId xmlns:a16="http://schemas.microsoft.com/office/drawing/2014/main" id="{2C88FCC4-034D-D546-D2AA-8A1C4BB97395}"/>
              </a:ext>
            </a:extLst>
          </p:cNvPr>
          <p:cNvSpPr>
            <a:spLocks noGrp="1"/>
          </p:cNvSpPr>
          <p:nvPr>
            <p:ph type="sldNum" sz="quarter" idx="10"/>
          </p:nvPr>
        </p:nvSpPr>
        <p:spPr>
          <a:xfrm>
            <a:off x="11102341" y="6477001"/>
            <a:ext cx="353346" cy="270295"/>
          </a:xfrm>
        </p:spPr>
        <p:txBody>
          <a:bodyPr/>
          <a:lstStyle/>
          <a:p>
            <a:pPr>
              <a:defRPr/>
            </a:pPr>
            <a:fld id="{D68E8870-17DE-45C4-A8DD-7644B2422933}" type="slidenum">
              <a:rPr lang="en-US" sz="1200" smtClean="0"/>
              <a:pPr>
                <a:defRPr/>
              </a:pPr>
              <a:t>21</a:t>
            </a:fld>
            <a:endParaRPr lang="en-US" sz="1200"/>
          </a:p>
        </p:txBody>
      </p:sp>
    </p:spTree>
    <p:extLst>
      <p:ext uri="{BB962C8B-B14F-4D97-AF65-F5344CB8AC3E}">
        <p14:creationId xmlns:p14="http://schemas.microsoft.com/office/powerpoint/2010/main" val="3417432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41E58FDF-F33D-B062-52BD-A2939FB113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1479" y="207034"/>
            <a:ext cx="9138249" cy="6860875"/>
          </a:xfrm>
          <a:prstGeom prst="rect">
            <a:avLst/>
          </a:prstGeom>
        </p:spPr>
      </p:pic>
      <p:cxnSp>
        <p:nvCxnSpPr>
          <p:cNvPr id="6" name="Straight Arrow Connector 5">
            <a:extLst>
              <a:ext uri="{FF2B5EF4-FFF2-40B4-BE49-F238E27FC236}">
                <a16:creationId xmlns:a16="http://schemas.microsoft.com/office/drawing/2014/main" id="{D6C0084A-7640-C8C5-B71E-4FFE20D54954}"/>
              </a:ext>
            </a:extLst>
          </p:cNvPr>
          <p:cNvCxnSpPr/>
          <p:nvPr/>
        </p:nvCxnSpPr>
        <p:spPr bwMode="auto">
          <a:xfrm flipH="1">
            <a:off x="2793253" y="918234"/>
            <a:ext cx="2823" cy="5431817"/>
          </a:xfrm>
          <a:prstGeom prst="straightConnector1">
            <a:avLst/>
          </a:prstGeom>
          <a:solidFill>
            <a:schemeClr val="accent1"/>
          </a:solidFill>
          <a:ln w="28575" cap="flat" cmpd="sng" algn="ctr">
            <a:solidFill>
              <a:srgbClr val="1E9CE9"/>
            </a:solidFill>
            <a:prstDash val="solid"/>
            <a:miter lim="800000"/>
            <a:headEnd type="none" w="med" len="med"/>
            <a:tailEnd type="none" w="med" len="med"/>
          </a:ln>
          <a:effectLst/>
        </p:spPr>
      </p:cxnSp>
      <p:sp>
        <p:nvSpPr>
          <p:cNvPr id="5" name="Rectangle: Rounded Corners 4">
            <a:extLst>
              <a:ext uri="{FF2B5EF4-FFF2-40B4-BE49-F238E27FC236}">
                <a16:creationId xmlns:a16="http://schemas.microsoft.com/office/drawing/2014/main" id="{1EE2E692-4A0E-7970-971E-E90DE5AAC6B5}"/>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a:solidFill>
                  <a:srgbClr val="148AB4"/>
                </a:solidFill>
                <a:latin typeface="Tahoma"/>
                <a:ea typeface="Tahoma"/>
                <a:cs typeface="Tahoma"/>
              </a:rPr>
              <a:t>LO 2</a:t>
            </a:r>
            <a:endParaRPr lang="en-US" sz="1800" b="1" i="0" u="none" strike="noStrike" cap="none" normalizeH="0" baseline="0">
              <a:ln>
                <a:noFill/>
              </a:ln>
              <a:solidFill>
                <a:srgbClr val="148AB4"/>
              </a:solidFill>
              <a:effectLst/>
              <a:latin typeface="Tahoma" charset="0"/>
              <a:ea typeface="Tahoma"/>
              <a:cs typeface="Tahoma"/>
            </a:endParaRPr>
          </a:p>
        </p:txBody>
      </p:sp>
      <p:sp>
        <p:nvSpPr>
          <p:cNvPr id="3" name="TextBox 2">
            <a:extLst>
              <a:ext uri="{FF2B5EF4-FFF2-40B4-BE49-F238E27FC236}">
                <a16:creationId xmlns:a16="http://schemas.microsoft.com/office/drawing/2014/main" id="{9E5B4A18-DAE3-D9E6-71F4-7E5000F59F4A}"/>
              </a:ext>
            </a:extLst>
          </p:cNvPr>
          <p:cNvSpPr txBox="1"/>
          <p:nvPr/>
        </p:nvSpPr>
        <p:spPr>
          <a:xfrm>
            <a:off x="76283" y="2521059"/>
            <a:ext cx="2634793"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Tahoma"/>
                <a:ea typeface="Tahoma"/>
                <a:cs typeface="Tahoma"/>
              </a:rPr>
              <a:t>​</a:t>
            </a:r>
            <a:r>
              <a:rPr lang="en-US" sz="2800" b="1">
                <a:solidFill>
                  <a:srgbClr val="182350"/>
                </a:solidFill>
                <a:latin typeface="Tahoma"/>
                <a:ea typeface="Tahoma"/>
                <a:cs typeface="Tahoma"/>
              </a:rPr>
              <a:t>Eight Steps for Physiological Monitoring</a:t>
            </a:r>
            <a:endParaRPr lang="en-US" b="1">
              <a:solidFill>
                <a:srgbClr val="182350"/>
              </a:solidFill>
              <a:latin typeface="Tahoma"/>
              <a:ea typeface="Tahoma"/>
              <a:cs typeface="Tahoma"/>
            </a:endParaRPr>
          </a:p>
        </p:txBody>
      </p:sp>
      <p:sp>
        <p:nvSpPr>
          <p:cNvPr id="8" name="Title 1">
            <a:extLst>
              <a:ext uri="{FF2B5EF4-FFF2-40B4-BE49-F238E27FC236}">
                <a16:creationId xmlns:a16="http://schemas.microsoft.com/office/drawing/2014/main" id="{C7C32B31-04A9-82A0-496D-15637C67C174}"/>
              </a:ext>
            </a:extLst>
          </p:cNvPr>
          <p:cNvSpPr txBox="1">
            <a:spLocks/>
          </p:cNvSpPr>
          <p:nvPr/>
        </p:nvSpPr>
        <p:spPr bwMode="auto">
          <a:xfrm>
            <a:off x="-949310" y="-167144"/>
            <a:ext cx="11858534" cy="11198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3600" kern="0">
                <a:solidFill>
                  <a:srgbClr val="FFFFFF"/>
                </a:solidFill>
              </a:rPr>
              <a:t>Recommended Approach &amp; Best Practices</a:t>
            </a:r>
            <a:endParaRPr lang="en-US" sz="3600" kern="0"/>
          </a:p>
        </p:txBody>
      </p:sp>
      <p:sp>
        <p:nvSpPr>
          <p:cNvPr id="4" name="Slide Number Placeholder 8">
            <a:extLst>
              <a:ext uri="{FF2B5EF4-FFF2-40B4-BE49-F238E27FC236}">
                <a16:creationId xmlns:a16="http://schemas.microsoft.com/office/drawing/2014/main" id="{4DA10AE9-0A66-4E04-0320-318F1998DA38}"/>
              </a:ext>
            </a:extLst>
          </p:cNvPr>
          <p:cNvSpPr txBox="1">
            <a:spLocks/>
          </p:cNvSpPr>
          <p:nvPr/>
        </p:nvSpPr>
        <p:spPr>
          <a:xfrm>
            <a:off x="11102341" y="6477001"/>
            <a:ext cx="353346" cy="270295"/>
          </a:xfr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z="1200" smtClean="0"/>
              <a:pPr>
                <a:defRPr/>
              </a:pPr>
              <a:t>22</a:t>
            </a:fld>
            <a:endParaRPr lang="en-US" sz="1200"/>
          </a:p>
        </p:txBody>
      </p:sp>
    </p:spTree>
    <p:extLst>
      <p:ext uri="{BB962C8B-B14F-4D97-AF65-F5344CB8AC3E}">
        <p14:creationId xmlns:p14="http://schemas.microsoft.com/office/powerpoint/2010/main" val="1295914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D97A0E77-4AE9-FB94-7F69-7F0C0F45D063}"/>
              </a:ext>
            </a:extLst>
          </p:cNvPr>
          <p:cNvSpPr/>
          <p:nvPr/>
        </p:nvSpPr>
        <p:spPr bwMode="auto">
          <a:xfrm>
            <a:off x="319175" y="944592"/>
            <a:ext cx="11553646" cy="1058173"/>
          </a:xfrm>
          <a:prstGeom prst="roundRect">
            <a:avLst/>
          </a:prstGeom>
          <a:solidFill>
            <a:srgbClr val="1823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 name="Title 1">
            <a:extLst>
              <a:ext uri="{FF2B5EF4-FFF2-40B4-BE49-F238E27FC236}">
                <a16:creationId xmlns:a16="http://schemas.microsoft.com/office/drawing/2014/main" id="{83F9C1FA-2896-8B47-E1E9-46219AB420D7}"/>
              </a:ext>
            </a:extLst>
          </p:cNvPr>
          <p:cNvSpPr>
            <a:spLocks noGrp="1"/>
          </p:cNvSpPr>
          <p:nvPr>
            <p:ph type="title"/>
          </p:nvPr>
        </p:nvSpPr>
        <p:spPr>
          <a:xfrm>
            <a:off x="201386" y="11974"/>
            <a:ext cx="11858534" cy="843295"/>
          </a:xfrm>
        </p:spPr>
        <p:txBody>
          <a:bodyPr/>
          <a:lstStyle/>
          <a:p>
            <a:pPr marL="0" indent="0">
              <a:buNone/>
            </a:pPr>
            <a:r>
              <a:rPr lang="en-US">
                <a:latin typeface="+mn-lt"/>
              </a:rPr>
              <a:t>Selecting Appropriate Sensors</a:t>
            </a:r>
          </a:p>
        </p:txBody>
      </p:sp>
      <p:sp>
        <p:nvSpPr>
          <p:cNvPr id="2" name="Content Placeholder 1">
            <a:extLst>
              <a:ext uri="{FF2B5EF4-FFF2-40B4-BE49-F238E27FC236}">
                <a16:creationId xmlns:a16="http://schemas.microsoft.com/office/drawing/2014/main" id="{B215A539-99E4-E712-CBDF-638E80047799}"/>
              </a:ext>
            </a:extLst>
          </p:cNvPr>
          <p:cNvSpPr>
            <a:spLocks noGrp="1"/>
          </p:cNvSpPr>
          <p:nvPr>
            <p:ph idx="1"/>
          </p:nvPr>
        </p:nvSpPr>
        <p:spPr>
          <a:xfrm>
            <a:off x="319175" y="945112"/>
            <a:ext cx="11551897" cy="1057132"/>
          </a:xfrm>
        </p:spPr>
        <p:txBody>
          <a:bodyPr anchor="ctr">
            <a:normAutofit/>
          </a:bodyPr>
          <a:lstStyle/>
          <a:p>
            <a:pPr marL="0" indent="0" algn="ctr">
              <a:buNone/>
            </a:pPr>
            <a:r>
              <a:rPr lang="en-US" b="1" dirty="0">
                <a:solidFill>
                  <a:srgbClr val="FFFFFF"/>
                </a:solidFill>
                <a:latin typeface="+mn-lt"/>
              </a:rPr>
              <a:t>Current market, innovations, and evaluation criteria </a:t>
            </a:r>
          </a:p>
        </p:txBody>
      </p:sp>
      <p:sp>
        <p:nvSpPr>
          <p:cNvPr id="3" name="TextBox 2">
            <a:extLst>
              <a:ext uri="{FF2B5EF4-FFF2-40B4-BE49-F238E27FC236}">
                <a16:creationId xmlns:a16="http://schemas.microsoft.com/office/drawing/2014/main" id="{60561F78-9053-5D7A-3BFE-F5CD259E57CC}"/>
              </a:ext>
            </a:extLst>
          </p:cNvPr>
          <p:cNvSpPr txBox="1"/>
          <p:nvPr/>
        </p:nvSpPr>
        <p:spPr>
          <a:xfrm>
            <a:off x="365504" y="2050152"/>
            <a:ext cx="7633547" cy="4585871"/>
          </a:xfrm>
          <a:prstGeom prst="rect">
            <a:avLst/>
          </a:prstGeom>
          <a:noFill/>
        </p:spPr>
        <p:txBody>
          <a:bodyPr wrap="square" lIns="91440" tIns="45720" rIns="91440" bIns="45720" rtlCol="0" anchor="t">
            <a:spAutoFit/>
          </a:bodyPr>
          <a:lstStyle/>
          <a:p>
            <a:r>
              <a:rPr lang="en-US" sz="2800" b="1">
                <a:solidFill>
                  <a:srgbClr val="148AB4"/>
                </a:solidFill>
                <a:latin typeface="Tahoma"/>
                <a:ea typeface="Tahoma"/>
                <a:cs typeface="Tahoma"/>
              </a:rPr>
              <a:t>Innovations:</a:t>
            </a:r>
          </a:p>
          <a:p>
            <a:pPr marL="457200" indent="-457200">
              <a:buFont typeface="Wingdings" panose="020B0604020202020204" pitchFamily="34" charset="0"/>
              <a:buChar char="§"/>
            </a:pPr>
            <a:r>
              <a:rPr lang="en-US" sz="2600">
                <a:solidFill>
                  <a:srgbClr val="148AB4"/>
                </a:solidFill>
                <a:latin typeface="Tahoma"/>
                <a:ea typeface="Tahoma"/>
                <a:cs typeface="Tahoma"/>
              </a:rPr>
              <a:t>Increased availability of EDA</a:t>
            </a:r>
          </a:p>
          <a:p>
            <a:pPr marL="457200" indent="-457200">
              <a:buFont typeface="Wingdings" panose="020B0604020202020204" pitchFamily="34" charset="0"/>
              <a:buChar char="§"/>
            </a:pPr>
            <a:r>
              <a:rPr lang="en-US" sz="2600">
                <a:solidFill>
                  <a:srgbClr val="148AB4"/>
                </a:solidFill>
                <a:latin typeface="Tahoma"/>
                <a:ea typeface="Tahoma"/>
                <a:cs typeface="Tahoma"/>
              </a:rPr>
              <a:t>Flexible materials (e-tattoos, fabrics)</a:t>
            </a:r>
          </a:p>
          <a:p>
            <a:pPr marL="457200" indent="-457200">
              <a:buFont typeface="Wingdings" panose="020B0604020202020204" pitchFamily="34" charset="0"/>
              <a:buChar char="§"/>
            </a:pPr>
            <a:r>
              <a:rPr lang="en-US" sz="2600">
                <a:solidFill>
                  <a:srgbClr val="148AB4"/>
                </a:solidFill>
                <a:latin typeface="Tahoma"/>
                <a:ea typeface="Tahoma"/>
                <a:cs typeface="Tahoma"/>
              </a:rPr>
              <a:t>Off-body sensing (voice, IR cameras)</a:t>
            </a:r>
          </a:p>
          <a:p>
            <a:endParaRPr lang="en-US" sz="1800">
              <a:solidFill>
                <a:srgbClr val="148AB4"/>
              </a:solidFill>
              <a:ea typeface="Tahoma"/>
              <a:cs typeface="Tahoma"/>
            </a:endParaRPr>
          </a:p>
          <a:p>
            <a:r>
              <a:rPr lang="en-US" sz="2800" b="1">
                <a:solidFill>
                  <a:srgbClr val="148AB4"/>
                </a:solidFill>
                <a:latin typeface="Tahoma"/>
                <a:ea typeface="Tahoma"/>
                <a:cs typeface="Tahoma"/>
              </a:rPr>
              <a:t>What to Look For:</a:t>
            </a:r>
          </a:p>
          <a:p>
            <a:pPr marL="692150" indent="-457200">
              <a:buFont typeface="Wingdings" panose="020B0604020202020204" pitchFamily="34" charset="0"/>
              <a:buChar char="§"/>
            </a:pPr>
            <a:r>
              <a:rPr lang="en-US" sz="2600">
                <a:solidFill>
                  <a:srgbClr val="148AB4"/>
                </a:solidFill>
                <a:latin typeface="Tahoma"/>
                <a:ea typeface="Tahoma"/>
                <a:cs typeface="Tahoma"/>
              </a:rPr>
              <a:t>Supported Data Streams</a:t>
            </a:r>
          </a:p>
          <a:p>
            <a:pPr marL="692150" indent="-457200">
              <a:buFont typeface="Wingdings" panose="020B0604020202020204" pitchFamily="34" charset="0"/>
              <a:buChar char="§"/>
            </a:pPr>
            <a:r>
              <a:rPr lang="en-US" sz="2600">
                <a:solidFill>
                  <a:srgbClr val="148AB4"/>
                </a:solidFill>
                <a:latin typeface="Tahoma"/>
                <a:ea typeface="Tahoma"/>
                <a:cs typeface="Tahoma"/>
              </a:rPr>
              <a:t>Data Integration Considerations</a:t>
            </a:r>
          </a:p>
          <a:p>
            <a:pPr marL="692150" indent="-457200">
              <a:buFont typeface="Wingdings" panose="020B0604020202020204" pitchFamily="34" charset="0"/>
              <a:buChar char="§"/>
            </a:pPr>
            <a:r>
              <a:rPr lang="en-US" sz="2600">
                <a:solidFill>
                  <a:srgbClr val="148AB4"/>
                </a:solidFill>
                <a:latin typeface="Tahoma"/>
                <a:ea typeface="Tahoma"/>
                <a:cs typeface="Tahoma"/>
              </a:rPr>
              <a:t>Data Benchmarking &amp; 3</a:t>
            </a:r>
            <a:r>
              <a:rPr lang="en-US" sz="2600" baseline="30000">
                <a:solidFill>
                  <a:srgbClr val="148AB4"/>
                </a:solidFill>
                <a:latin typeface="Tahoma"/>
                <a:ea typeface="Tahoma"/>
                <a:cs typeface="Tahoma"/>
              </a:rPr>
              <a:t>rd</a:t>
            </a:r>
            <a:r>
              <a:rPr lang="en-US" sz="2600">
                <a:solidFill>
                  <a:srgbClr val="148AB4"/>
                </a:solidFill>
                <a:latin typeface="Tahoma"/>
                <a:ea typeface="Tahoma"/>
                <a:cs typeface="Tahoma"/>
              </a:rPr>
              <a:t> Party Validation (accuracy)</a:t>
            </a:r>
          </a:p>
          <a:p>
            <a:pPr marL="692150" indent="-457200">
              <a:buFont typeface="Wingdings" panose="020B0604020202020204" pitchFamily="34" charset="0"/>
              <a:buChar char="§"/>
            </a:pPr>
            <a:r>
              <a:rPr lang="en-US" sz="2600">
                <a:solidFill>
                  <a:srgbClr val="148AB4"/>
                </a:solidFill>
                <a:latin typeface="Tahoma"/>
                <a:ea typeface="Tahoma"/>
                <a:cs typeface="Tahoma"/>
              </a:rPr>
              <a:t>Use Cases &amp; Context</a:t>
            </a:r>
          </a:p>
        </p:txBody>
      </p:sp>
      <p:sp>
        <p:nvSpPr>
          <p:cNvPr id="7" name="Rectangle: Rounded Corners 6">
            <a:extLst>
              <a:ext uri="{FF2B5EF4-FFF2-40B4-BE49-F238E27FC236}">
                <a16:creationId xmlns:a16="http://schemas.microsoft.com/office/drawing/2014/main" id="{8432BDDF-5926-FDFF-BDAD-D3D8F024C62A}"/>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a:solidFill>
                  <a:srgbClr val="148AB4"/>
                </a:solidFill>
                <a:latin typeface="Tahoma"/>
                <a:ea typeface="Tahoma"/>
                <a:cs typeface="Tahoma"/>
              </a:rPr>
              <a:t>LO 2</a:t>
            </a:r>
            <a:endParaRPr lang="en-US" sz="1800" b="1" i="0" u="none" strike="noStrike" cap="none" normalizeH="0" baseline="0">
              <a:ln>
                <a:noFill/>
              </a:ln>
              <a:solidFill>
                <a:srgbClr val="148AB4"/>
              </a:solidFill>
              <a:effectLst/>
              <a:latin typeface="Tahoma" charset="0"/>
              <a:ea typeface="Tahoma"/>
              <a:cs typeface="Tahoma"/>
            </a:endParaRPr>
          </a:p>
        </p:txBody>
      </p:sp>
      <p:pic>
        <p:nvPicPr>
          <p:cNvPr id="12" name="Picture 3" descr="Diagram&#10;&#10;Description automatically generated">
            <a:extLst>
              <a:ext uri="{FF2B5EF4-FFF2-40B4-BE49-F238E27FC236}">
                <a16:creationId xmlns:a16="http://schemas.microsoft.com/office/drawing/2014/main" id="{0C6F2CD4-A8B4-1131-9EFE-6BBD9230F2DD}"/>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7482718" y="2296953"/>
            <a:ext cx="4388354" cy="3682227"/>
          </a:xfrm>
          <a:prstGeom prst="rect">
            <a:avLst/>
          </a:prstGeom>
          <a:ln>
            <a:noFill/>
          </a:ln>
          <a:effectLst>
            <a:outerShdw blurRad="292100" dist="139700" dir="2700000" algn="tl" rotWithShape="0">
              <a:srgbClr val="333333">
                <a:alpha val="65000"/>
              </a:srgbClr>
            </a:outerShdw>
          </a:effectLst>
        </p:spPr>
      </p:pic>
      <p:sp>
        <p:nvSpPr>
          <p:cNvPr id="5" name="Slide Number Placeholder 8">
            <a:extLst>
              <a:ext uri="{FF2B5EF4-FFF2-40B4-BE49-F238E27FC236}">
                <a16:creationId xmlns:a16="http://schemas.microsoft.com/office/drawing/2014/main" id="{12A18886-397A-220C-3EE1-B23B04521184}"/>
              </a:ext>
            </a:extLst>
          </p:cNvPr>
          <p:cNvSpPr>
            <a:spLocks noGrp="1"/>
          </p:cNvSpPr>
          <p:nvPr>
            <p:ph type="sldNum" sz="quarter" idx="10"/>
          </p:nvPr>
        </p:nvSpPr>
        <p:spPr>
          <a:xfrm>
            <a:off x="11102341" y="6477001"/>
            <a:ext cx="353346" cy="270295"/>
          </a:xfrm>
        </p:spPr>
        <p:txBody>
          <a:bodyPr/>
          <a:lstStyle/>
          <a:p>
            <a:pPr>
              <a:defRPr/>
            </a:pPr>
            <a:fld id="{D68E8870-17DE-45C4-A8DD-7644B2422933}" type="slidenum">
              <a:rPr lang="en-US" sz="1200" smtClean="0"/>
              <a:pPr>
                <a:defRPr/>
              </a:pPr>
              <a:t>23</a:t>
            </a:fld>
            <a:endParaRPr lang="en-US" sz="1200"/>
          </a:p>
        </p:txBody>
      </p:sp>
    </p:spTree>
    <p:extLst>
      <p:ext uri="{BB962C8B-B14F-4D97-AF65-F5344CB8AC3E}">
        <p14:creationId xmlns:p14="http://schemas.microsoft.com/office/powerpoint/2010/main" val="7042948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4A2173B8-6B06-0D57-A7CA-0589AA0F1A08}"/>
              </a:ext>
            </a:extLst>
          </p:cNvPr>
          <p:cNvSpPr/>
          <p:nvPr/>
        </p:nvSpPr>
        <p:spPr bwMode="auto">
          <a:xfrm>
            <a:off x="276043" y="944592"/>
            <a:ext cx="11553646" cy="1058173"/>
          </a:xfrm>
          <a:prstGeom prst="roundRect">
            <a:avLst/>
          </a:prstGeom>
          <a:solidFill>
            <a:srgbClr val="1823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 name="Title 1">
            <a:extLst>
              <a:ext uri="{FF2B5EF4-FFF2-40B4-BE49-F238E27FC236}">
                <a16:creationId xmlns:a16="http://schemas.microsoft.com/office/drawing/2014/main" id="{83F9C1FA-2896-8B47-E1E9-46219AB420D7}"/>
              </a:ext>
            </a:extLst>
          </p:cNvPr>
          <p:cNvSpPr>
            <a:spLocks noGrp="1"/>
          </p:cNvSpPr>
          <p:nvPr>
            <p:ph type="title"/>
          </p:nvPr>
        </p:nvSpPr>
        <p:spPr>
          <a:xfrm>
            <a:off x="201386" y="11974"/>
            <a:ext cx="11858534" cy="843295"/>
          </a:xfrm>
        </p:spPr>
        <p:txBody>
          <a:bodyPr/>
          <a:lstStyle/>
          <a:p>
            <a:pPr marL="0" indent="0">
              <a:buNone/>
            </a:pPr>
            <a:r>
              <a:rPr lang="en-US">
                <a:latin typeface="+mn-lt"/>
              </a:rPr>
              <a:t>Selecting Appropriate Sensors</a:t>
            </a:r>
          </a:p>
        </p:txBody>
      </p:sp>
      <p:sp>
        <p:nvSpPr>
          <p:cNvPr id="2" name="Content Placeholder 1">
            <a:extLst>
              <a:ext uri="{FF2B5EF4-FFF2-40B4-BE49-F238E27FC236}">
                <a16:creationId xmlns:a16="http://schemas.microsoft.com/office/drawing/2014/main" id="{B215A539-99E4-E712-CBDF-638E80047799}"/>
              </a:ext>
            </a:extLst>
          </p:cNvPr>
          <p:cNvSpPr>
            <a:spLocks noGrp="1"/>
          </p:cNvSpPr>
          <p:nvPr>
            <p:ph idx="1"/>
          </p:nvPr>
        </p:nvSpPr>
        <p:spPr>
          <a:xfrm>
            <a:off x="325318" y="836669"/>
            <a:ext cx="11610670" cy="1166096"/>
          </a:xfrm>
        </p:spPr>
        <p:txBody>
          <a:bodyPr anchor="ctr">
            <a:normAutofit/>
          </a:bodyPr>
          <a:lstStyle/>
          <a:p>
            <a:pPr marL="0" indent="0" algn="ctr">
              <a:buNone/>
            </a:pPr>
            <a:r>
              <a:rPr lang="en-US" b="1" dirty="0">
                <a:solidFill>
                  <a:srgbClr val="FFFFFF"/>
                </a:solidFill>
                <a:latin typeface="+mn-lt"/>
              </a:rPr>
              <a:t>Military considerations for device selection</a:t>
            </a:r>
          </a:p>
        </p:txBody>
      </p:sp>
      <p:sp>
        <p:nvSpPr>
          <p:cNvPr id="5" name="TextBox 4">
            <a:extLst>
              <a:ext uri="{FF2B5EF4-FFF2-40B4-BE49-F238E27FC236}">
                <a16:creationId xmlns:a16="http://schemas.microsoft.com/office/drawing/2014/main" id="{D676519F-62F8-F9DD-A3D6-D04855FC8B8B}"/>
              </a:ext>
            </a:extLst>
          </p:cNvPr>
          <p:cNvSpPr txBox="1"/>
          <p:nvPr/>
        </p:nvSpPr>
        <p:spPr>
          <a:xfrm>
            <a:off x="277297" y="2209884"/>
            <a:ext cx="3789081" cy="2677656"/>
          </a:xfrm>
          <a:prstGeom prst="rect">
            <a:avLst/>
          </a:prstGeom>
          <a:noFill/>
        </p:spPr>
        <p:txBody>
          <a:bodyPr wrap="square" lIns="91440" tIns="45720" rIns="91440" bIns="45720" rtlCol="0" anchor="t">
            <a:spAutoFit/>
          </a:bodyPr>
          <a:lstStyle/>
          <a:p>
            <a:pPr marL="457200" indent="-457200">
              <a:buFont typeface="Wingdings"/>
              <a:buChar char="§"/>
            </a:pPr>
            <a:r>
              <a:rPr lang="en-US" sz="2800" dirty="0">
                <a:solidFill>
                  <a:srgbClr val="148AB4"/>
                </a:solidFill>
                <a:latin typeface="Tahoma"/>
                <a:ea typeface="Tahoma"/>
                <a:cs typeface="Tahoma"/>
              </a:rPr>
              <a:t>Multi-Sensing</a:t>
            </a:r>
            <a:endParaRPr lang="en-US" dirty="0">
              <a:solidFill>
                <a:srgbClr val="148AB4"/>
              </a:solidFill>
              <a:ea typeface="Tahoma" charset="0"/>
              <a:cs typeface="Tahoma" charset="0"/>
            </a:endParaRPr>
          </a:p>
          <a:p>
            <a:pPr marL="457200" indent="-457200">
              <a:buFont typeface="Wingdings"/>
              <a:buChar char="§"/>
            </a:pPr>
            <a:r>
              <a:rPr lang="en-US" sz="2800" dirty="0">
                <a:solidFill>
                  <a:srgbClr val="148AB4"/>
                </a:solidFill>
                <a:latin typeface="Tahoma"/>
                <a:ea typeface="Tahoma"/>
                <a:cs typeface="Tahoma"/>
              </a:rPr>
              <a:t>Use Case Specific </a:t>
            </a:r>
            <a:endParaRPr lang="en-US" dirty="0">
              <a:solidFill>
                <a:srgbClr val="148AB4"/>
              </a:solidFill>
              <a:ea typeface="Tahoma" charset="0"/>
              <a:cs typeface="Tahoma" charset="0"/>
            </a:endParaRPr>
          </a:p>
          <a:p>
            <a:pPr marL="457200" indent="-457200">
              <a:buFont typeface="Wingdings"/>
              <a:buChar char="§"/>
            </a:pPr>
            <a:r>
              <a:rPr lang="en-US" sz="2800" dirty="0">
                <a:solidFill>
                  <a:srgbClr val="148AB4"/>
                </a:solidFill>
                <a:latin typeface="Tahoma"/>
                <a:ea typeface="Tahoma"/>
                <a:cs typeface="Tahoma"/>
              </a:rPr>
              <a:t>Security</a:t>
            </a:r>
            <a:endParaRPr lang="en-US" dirty="0">
              <a:solidFill>
                <a:srgbClr val="148AB4"/>
              </a:solidFill>
              <a:ea typeface="Tahoma" charset="0"/>
              <a:cs typeface="Tahoma" charset="0"/>
            </a:endParaRPr>
          </a:p>
          <a:p>
            <a:pPr marL="457200" indent="-457200">
              <a:buFont typeface="Wingdings"/>
              <a:buChar char="§"/>
            </a:pPr>
            <a:r>
              <a:rPr lang="en-US" sz="2800" dirty="0">
                <a:solidFill>
                  <a:srgbClr val="148AB4"/>
                </a:solidFill>
                <a:latin typeface="Tahoma"/>
                <a:ea typeface="Tahoma"/>
                <a:cs typeface="Tahoma"/>
              </a:rPr>
              <a:t>Network </a:t>
            </a:r>
            <a:endParaRPr lang="en-US" sz="2800" dirty="0">
              <a:solidFill>
                <a:srgbClr val="148AB4"/>
              </a:solidFill>
              <a:ea typeface="Tahoma" charset="0"/>
              <a:cs typeface="Tahoma" charset="0"/>
            </a:endParaRPr>
          </a:p>
          <a:p>
            <a:pPr marL="457200" indent="-457200">
              <a:buFont typeface="Wingdings"/>
              <a:buChar char="§"/>
            </a:pPr>
            <a:r>
              <a:rPr lang="en-US" sz="2800" dirty="0">
                <a:solidFill>
                  <a:srgbClr val="148AB4"/>
                </a:solidFill>
                <a:latin typeface="Tahoma"/>
                <a:ea typeface="Tahoma"/>
                <a:cs typeface="Tahoma"/>
              </a:rPr>
              <a:t>Scalability</a:t>
            </a:r>
            <a:endParaRPr lang="en-US" dirty="0">
              <a:solidFill>
                <a:srgbClr val="148AB4"/>
              </a:solidFill>
              <a:ea typeface="Tahoma" charset="0"/>
              <a:cs typeface="Tahoma" charset="0"/>
            </a:endParaRPr>
          </a:p>
          <a:p>
            <a:pPr marL="457200" indent="-457200">
              <a:buFont typeface="Wingdings"/>
              <a:buChar char="§"/>
            </a:pPr>
            <a:r>
              <a:rPr lang="en-US" sz="2800" dirty="0">
                <a:solidFill>
                  <a:srgbClr val="148AB4"/>
                </a:solidFill>
                <a:latin typeface="Tahoma"/>
                <a:ea typeface="Tahoma"/>
                <a:cs typeface="Tahoma"/>
              </a:rPr>
              <a:t>Form Factors</a:t>
            </a:r>
            <a:endParaRPr lang="en-US" dirty="0">
              <a:solidFill>
                <a:srgbClr val="148AB4"/>
              </a:solidFill>
              <a:ea typeface="Tahoma" charset="0"/>
              <a:cs typeface="Tahoma" charset="0"/>
            </a:endParaRPr>
          </a:p>
        </p:txBody>
      </p:sp>
      <p:sp>
        <p:nvSpPr>
          <p:cNvPr id="24" name="Rectangle: Rounded Corners 23">
            <a:extLst>
              <a:ext uri="{FF2B5EF4-FFF2-40B4-BE49-F238E27FC236}">
                <a16:creationId xmlns:a16="http://schemas.microsoft.com/office/drawing/2014/main" id="{FE2B8C15-6A7A-EBCB-A001-EFA60D767A3D}"/>
              </a:ext>
            </a:extLst>
          </p:cNvPr>
          <p:cNvSpPr/>
          <p:nvPr/>
        </p:nvSpPr>
        <p:spPr bwMode="auto">
          <a:xfrm>
            <a:off x="4984629" y="6491847"/>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a:solidFill>
                  <a:srgbClr val="148AB4"/>
                </a:solidFill>
                <a:latin typeface="Tahoma"/>
                <a:ea typeface="Tahoma"/>
                <a:cs typeface="Tahoma"/>
              </a:rPr>
              <a:t>LO 2</a:t>
            </a:r>
            <a:endParaRPr lang="en-US" sz="1800" b="1" i="0" u="none" strike="noStrike" cap="none" normalizeH="0" baseline="0">
              <a:ln>
                <a:noFill/>
              </a:ln>
              <a:solidFill>
                <a:srgbClr val="148AB4"/>
              </a:solidFill>
              <a:effectLst/>
              <a:latin typeface="Tahoma" charset="0"/>
              <a:ea typeface="Tahoma"/>
              <a:cs typeface="Tahoma"/>
            </a:endParaRPr>
          </a:p>
        </p:txBody>
      </p:sp>
      <p:sp>
        <p:nvSpPr>
          <p:cNvPr id="25" name="Freeform: Shape 24">
            <a:extLst>
              <a:ext uri="{FF2B5EF4-FFF2-40B4-BE49-F238E27FC236}">
                <a16:creationId xmlns:a16="http://schemas.microsoft.com/office/drawing/2014/main" id="{E12B1ED8-CD69-CDF8-6736-9AC08420746E}"/>
              </a:ext>
            </a:extLst>
          </p:cNvPr>
          <p:cNvSpPr/>
          <p:nvPr/>
        </p:nvSpPr>
        <p:spPr>
          <a:xfrm>
            <a:off x="4800281" y="2041243"/>
            <a:ext cx="2666932" cy="331177"/>
          </a:xfrm>
          <a:custGeom>
            <a:avLst/>
            <a:gdLst>
              <a:gd name="connsiteX0" fmla="*/ 0 w 2666932"/>
              <a:gd name="connsiteY0" fmla="*/ 0 h 316800"/>
              <a:gd name="connsiteX1" fmla="*/ 2666932 w 2666932"/>
              <a:gd name="connsiteY1" fmla="*/ 0 h 316800"/>
              <a:gd name="connsiteX2" fmla="*/ 2666932 w 2666932"/>
              <a:gd name="connsiteY2" fmla="*/ 316800 h 316800"/>
              <a:gd name="connsiteX3" fmla="*/ 0 w 2666932"/>
              <a:gd name="connsiteY3" fmla="*/ 316800 h 316800"/>
              <a:gd name="connsiteX4" fmla="*/ 0 w 2666932"/>
              <a:gd name="connsiteY4" fmla="*/ 0 h 31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32" h="316800">
                <a:moveTo>
                  <a:pt x="0" y="0"/>
                </a:moveTo>
                <a:lnTo>
                  <a:pt x="2666932" y="0"/>
                </a:lnTo>
                <a:lnTo>
                  <a:pt x="2666932" y="316800"/>
                </a:lnTo>
                <a:lnTo>
                  <a:pt x="0" y="316800"/>
                </a:lnTo>
                <a:lnTo>
                  <a:pt x="0" y="0"/>
                </a:lnTo>
                <a:close/>
              </a:path>
            </a:pathLst>
          </a:custGeom>
          <a:solidFill>
            <a:srgbClr val="148AB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US" sz="1600" b="1" kern="1200"/>
              <a:t>Sensor Types</a:t>
            </a:r>
          </a:p>
        </p:txBody>
      </p:sp>
      <p:sp>
        <p:nvSpPr>
          <p:cNvPr id="28" name="Freeform: Shape 27">
            <a:extLst>
              <a:ext uri="{FF2B5EF4-FFF2-40B4-BE49-F238E27FC236}">
                <a16:creationId xmlns:a16="http://schemas.microsoft.com/office/drawing/2014/main" id="{99D8CA5A-F8D4-421E-8D99-5D98EA2C65D3}"/>
              </a:ext>
            </a:extLst>
          </p:cNvPr>
          <p:cNvSpPr/>
          <p:nvPr/>
        </p:nvSpPr>
        <p:spPr>
          <a:xfrm>
            <a:off x="4800281" y="2372419"/>
            <a:ext cx="2666932" cy="4094477"/>
          </a:xfrm>
          <a:custGeom>
            <a:avLst/>
            <a:gdLst>
              <a:gd name="connsiteX0" fmla="*/ 0 w 2666932"/>
              <a:gd name="connsiteY0" fmla="*/ 0 h 4080099"/>
              <a:gd name="connsiteX1" fmla="*/ 2666932 w 2666932"/>
              <a:gd name="connsiteY1" fmla="*/ 0 h 4080099"/>
              <a:gd name="connsiteX2" fmla="*/ 2666932 w 2666932"/>
              <a:gd name="connsiteY2" fmla="*/ 4080099 h 4080099"/>
              <a:gd name="connsiteX3" fmla="*/ 0 w 2666932"/>
              <a:gd name="connsiteY3" fmla="*/ 4080099 h 4080099"/>
              <a:gd name="connsiteX4" fmla="*/ 0 w 2666932"/>
              <a:gd name="connsiteY4" fmla="*/ 0 h 408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32" h="4080099">
                <a:moveTo>
                  <a:pt x="0" y="0"/>
                </a:moveTo>
                <a:lnTo>
                  <a:pt x="2666932" y="0"/>
                </a:lnTo>
                <a:lnTo>
                  <a:pt x="2666932" y="4080099"/>
                </a:lnTo>
                <a:lnTo>
                  <a:pt x="0" y="4080099"/>
                </a:lnTo>
                <a:lnTo>
                  <a:pt x="0" y="0"/>
                </a:lnTo>
                <a:close/>
              </a:path>
            </a:pathLst>
          </a:custGeom>
          <a:solidFill>
            <a:schemeClr val="bg1">
              <a:lumMod val="85000"/>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8674" tIns="58674" rIns="78232" bIns="88011" numCol="1" spcCol="1270" anchor="t" anchorCtr="0">
            <a:noAutofit/>
          </a:bodyPr>
          <a:lstStyle/>
          <a:p>
            <a:pPr marL="173038" lvl="1" indent="-112713" algn="l" defTabSz="488950">
              <a:lnSpc>
                <a:spcPct val="90000"/>
              </a:lnSpc>
              <a:spcBef>
                <a:spcPct val="0"/>
              </a:spcBef>
              <a:spcAft>
                <a:spcPct val="15000"/>
              </a:spcAft>
              <a:buFont typeface="Arial" panose="020B0604020202020204" pitchFamily="34" charset="0"/>
              <a:buChar char="•"/>
            </a:pPr>
            <a:r>
              <a:rPr lang="en-US" sz="1200" kern="1200"/>
              <a:t>Accelerometers</a:t>
            </a:r>
          </a:p>
          <a:p>
            <a:pPr marL="173038" lvl="1" indent="-112713" algn="l" defTabSz="488950">
              <a:lnSpc>
                <a:spcPct val="90000"/>
              </a:lnSpc>
              <a:spcBef>
                <a:spcPct val="0"/>
              </a:spcBef>
              <a:spcAft>
                <a:spcPct val="15000"/>
              </a:spcAft>
              <a:buFont typeface="Arial" panose="020B0604020202020204" pitchFamily="34" charset="0"/>
              <a:buChar char="•"/>
            </a:pPr>
            <a:r>
              <a:rPr lang="en-US" sz="1200" kern="1200"/>
              <a:t>ECG</a:t>
            </a:r>
          </a:p>
          <a:p>
            <a:pPr marL="173038" lvl="1" indent="-112713" algn="l" defTabSz="488950">
              <a:lnSpc>
                <a:spcPct val="90000"/>
              </a:lnSpc>
              <a:spcBef>
                <a:spcPct val="0"/>
              </a:spcBef>
              <a:spcAft>
                <a:spcPct val="15000"/>
              </a:spcAft>
              <a:buFont typeface="Arial" panose="020B0604020202020204" pitchFamily="34" charset="0"/>
              <a:buChar char="•"/>
            </a:pPr>
            <a:r>
              <a:rPr lang="en-US" sz="1200" kern="1200"/>
              <a:t>Thermometers</a:t>
            </a:r>
          </a:p>
          <a:p>
            <a:pPr marL="173038" lvl="1" indent="-112713" algn="l" defTabSz="488950">
              <a:lnSpc>
                <a:spcPct val="90000"/>
              </a:lnSpc>
              <a:spcBef>
                <a:spcPct val="0"/>
              </a:spcBef>
              <a:spcAft>
                <a:spcPct val="15000"/>
              </a:spcAft>
              <a:buFont typeface="Arial" panose="020B0604020202020204" pitchFamily="34" charset="0"/>
              <a:buChar char="•"/>
            </a:pPr>
            <a:r>
              <a:rPr lang="en-US" sz="1200" kern="1200"/>
              <a:t>PPG</a:t>
            </a:r>
          </a:p>
          <a:p>
            <a:pPr marL="173038" lvl="1" indent="-112713" algn="l" defTabSz="488950">
              <a:lnSpc>
                <a:spcPct val="90000"/>
              </a:lnSpc>
              <a:spcBef>
                <a:spcPct val="0"/>
              </a:spcBef>
              <a:spcAft>
                <a:spcPct val="15000"/>
              </a:spcAft>
              <a:buFont typeface="Arial" panose="020B0604020202020204" pitchFamily="34" charset="0"/>
              <a:buChar char="•"/>
            </a:pPr>
            <a:r>
              <a:rPr lang="en-US" sz="1200" kern="1200"/>
              <a:t>Eye Tracking</a:t>
            </a:r>
          </a:p>
          <a:p>
            <a:pPr marL="173038" lvl="1" indent="-112713" algn="l" defTabSz="488950">
              <a:lnSpc>
                <a:spcPct val="90000"/>
              </a:lnSpc>
              <a:spcBef>
                <a:spcPct val="0"/>
              </a:spcBef>
              <a:spcAft>
                <a:spcPct val="15000"/>
              </a:spcAft>
              <a:buFont typeface="Arial" panose="020B0604020202020204" pitchFamily="34" charset="0"/>
              <a:buChar char="•"/>
            </a:pPr>
            <a:r>
              <a:rPr lang="en-US" sz="1200" kern="1200"/>
              <a:t>EDA</a:t>
            </a:r>
          </a:p>
          <a:p>
            <a:pPr marL="173038" lvl="1" indent="-112713" algn="l" defTabSz="488950">
              <a:lnSpc>
                <a:spcPct val="90000"/>
              </a:lnSpc>
              <a:spcBef>
                <a:spcPct val="0"/>
              </a:spcBef>
              <a:spcAft>
                <a:spcPct val="15000"/>
              </a:spcAft>
              <a:buFont typeface="Arial" panose="020B0604020202020204" pitchFamily="34" charset="0"/>
              <a:buChar char="•"/>
            </a:pPr>
            <a:r>
              <a:rPr lang="en-US" sz="1200" kern="1200"/>
              <a:t>Respiration Bands</a:t>
            </a:r>
          </a:p>
          <a:p>
            <a:pPr marL="173038" lvl="1" indent="-112713" algn="l" defTabSz="488950">
              <a:lnSpc>
                <a:spcPct val="90000"/>
              </a:lnSpc>
              <a:spcBef>
                <a:spcPct val="0"/>
              </a:spcBef>
              <a:spcAft>
                <a:spcPct val="15000"/>
              </a:spcAft>
              <a:buFont typeface="Arial" panose="020B0604020202020204" pitchFamily="34" charset="0"/>
              <a:buChar char="•"/>
            </a:pPr>
            <a:r>
              <a:rPr lang="en-US" sz="1200" kern="1200"/>
              <a:t>Video</a:t>
            </a:r>
          </a:p>
          <a:p>
            <a:pPr marL="173038" lvl="1" indent="-112713" algn="l" defTabSz="488950" rtl="0">
              <a:lnSpc>
                <a:spcPct val="90000"/>
              </a:lnSpc>
              <a:spcBef>
                <a:spcPct val="0"/>
              </a:spcBef>
              <a:spcAft>
                <a:spcPct val="15000"/>
              </a:spcAft>
              <a:buFont typeface="Arial" panose="020B0604020202020204" pitchFamily="34" charset="0"/>
              <a:buChar char="•"/>
            </a:pPr>
            <a:r>
              <a:rPr lang="en-US" sz="1200" kern="1200"/>
              <a:t>Hydration Patches</a:t>
            </a:r>
            <a:endParaRPr lang="en-US" sz="1200" kern="1200">
              <a:latin typeface="Montserrat"/>
            </a:endParaRPr>
          </a:p>
          <a:p>
            <a:pPr marL="173038" lvl="1" indent="-112713" algn="l" defTabSz="488950">
              <a:lnSpc>
                <a:spcPct val="90000"/>
              </a:lnSpc>
              <a:spcBef>
                <a:spcPct val="0"/>
              </a:spcBef>
              <a:spcAft>
                <a:spcPct val="15000"/>
              </a:spcAft>
              <a:buFont typeface="Arial" panose="020B0604020202020204" pitchFamily="34" charset="0"/>
              <a:buChar char="•"/>
            </a:pPr>
            <a:r>
              <a:rPr lang="en-US" sz="1200" kern="1200"/>
              <a:t>Microphones</a:t>
            </a:r>
          </a:p>
          <a:p>
            <a:pPr marL="173038" lvl="1" indent="-112713" algn="l" defTabSz="488950">
              <a:lnSpc>
                <a:spcPct val="90000"/>
              </a:lnSpc>
              <a:spcBef>
                <a:spcPct val="0"/>
              </a:spcBef>
              <a:spcAft>
                <a:spcPct val="15000"/>
              </a:spcAft>
              <a:buFont typeface="Arial" panose="020B0604020202020204" pitchFamily="34" charset="0"/>
              <a:buChar char="•"/>
            </a:pPr>
            <a:r>
              <a:rPr lang="en-US" sz="1200" kern="1200"/>
              <a:t>EEG</a:t>
            </a:r>
          </a:p>
          <a:p>
            <a:pPr marL="173038" lvl="1" indent="-112713" algn="l" defTabSz="488950">
              <a:lnSpc>
                <a:spcPct val="90000"/>
              </a:lnSpc>
              <a:spcBef>
                <a:spcPct val="0"/>
              </a:spcBef>
              <a:spcAft>
                <a:spcPct val="15000"/>
              </a:spcAft>
              <a:buFont typeface="Arial" panose="020B0604020202020204" pitchFamily="34" charset="0"/>
              <a:buChar char="•"/>
            </a:pPr>
            <a:r>
              <a:rPr lang="en-US" sz="1200" kern="1200"/>
              <a:t>Gyroscope</a:t>
            </a:r>
          </a:p>
          <a:p>
            <a:pPr marL="173038" lvl="1" indent="-112713" defTabSz="488950">
              <a:lnSpc>
                <a:spcPct val="90000"/>
              </a:lnSpc>
              <a:spcBef>
                <a:spcPct val="0"/>
              </a:spcBef>
              <a:spcAft>
                <a:spcPct val="15000"/>
              </a:spcAft>
              <a:buFont typeface="Arial" panose="020B0604020202020204" pitchFamily="34" charset="0"/>
              <a:buChar char="•"/>
            </a:pPr>
            <a:r>
              <a:rPr lang="en-US" sz="1200"/>
              <a:t>Magnetometer</a:t>
            </a:r>
          </a:p>
          <a:p>
            <a:pPr marL="173038" lvl="1" indent="-112713" defTabSz="488950">
              <a:lnSpc>
                <a:spcPct val="90000"/>
              </a:lnSpc>
              <a:spcBef>
                <a:spcPct val="0"/>
              </a:spcBef>
              <a:spcAft>
                <a:spcPct val="15000"/>
              </a:spcAft>
              <a:buFont typeface="Arial" panose="020B0604020202020204" pitchFamily="34" charset="0"/>
              <a:buChar char="•"/>
            </a:pPr>
            <a:r>
              <a:rPr lang="en-US" sz="1200"/>
              <a:t>GPS</a:t>
            </a:r>
          </a:p>
          <a:p>
            <a:pPr marL="173038" lvl="1" indent="-112713" defTabSz="488950">
              <a:lnSpc>
                <a:spcPct val="90000"/>
              </a:lnSpc>
              <a:spcBef>
                <a:spcPct val="0"/>
              </a:spcBef>
              <a:spcAft>
                <a:spcPct val="15000"/>
              </a:spcAft>
              <a:buFont typeface="Arial" panose="020B0604020202020204" pitchFamily="34" charset="0"/>
              <a:buChar char="•"/>
            </a:pPr>
            <a:r>
              <a:rPr lang="en-US" sz="1200"/>
              <a:t>System Clock</a:t>
            </a:r>
          </a:p>
          <a:p>
            <a:pPr marL="173038" lvl="1" indent="-112713" algn="l" defTabSz="488950">
              <a:lnSpc>
                <a:spcPct val="90000"/>
              </a:lnSpc>
              <a:spcBef>
                <a:spcPct val="0"/>
              </a:spcBef>
              <a:spcAft>
                <a:spcPct val="15000"/>
              </a:spcAft>
              <a:buFont typeface="Arial" panose="020B0604020202020204" pitchFamily="34" charset="0"/>
              <a:buChar char="•"/>
            </a:pPr>
            <a:endParaRPr lang="en-US" sz="1200" kern="1200"/>
          </a:p>
        </p:txBody>
      </p:sp>
      <p:sp>
        <p:nvSpPr>
          <p:cNvPr id="30" name="Freeform: Shape 29">
            <a:extLst>
              <a:ext uri="{FF2B5EF4-FFF2-40B4-BE49-F238E27FC236}">
                <a16:creationId xmlns:a16="http://schemas.microsoft.com/office/drawing/2014/main" id="{8FB81E9D-5D12-B5B2-C5EB-08DA5AB19B6D}"/>
              </a:ext>
            </a:extLst>
          </p:cNvPr>
          <p:cNvSpPr/>
          <p:nvPr/>
        </p:nvSpPr>
        <p:spPr>
          <a:xfrm>
            <a:off x="7809938" y="2041243"/>
            <a:ext cx="3955642" cy="331177"/>
          </a:xfrm>
          <a:custGeom>
            <a:avLst/>
            <a:gdLst>
              <a:gd name="connsiteX0" fmla="*/ 0 w 2666932"/>
              <a:gd name="connsiteY0" fmla="*/ 0 h 316800"/>
              <a:gd name="connsiteX1" fmla="*/ 2666932 w 2666932"/>
              <a:gd name="connsiteY1" fmla="*/ 0 h 316800"/>
              <a:gd name="connsiteX2" fmla="*/ 2666932 w 2666932"/>
              <a:gd name="connsiteY2" fmla="*/ 316800 h 316800"/>
              <a:gd name="connsiteX3" fmla="*/ 0 w 2666932"/>
              <a:gd name="connsiteY3" fmla="*/ 316800 h 316800"/>
              <a:gd name="connsiteX4" fmla="*/ 0 w 2666932"/>
              <a:gd name="connsiteY4" fmla="*/ 0 h 31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32" h="316800">
                <a:moveTo>
                  <a:pt x="0" y="0"/>
                </a:moveTo>
                <a:lnTo>
                  <a:pt x="2666932" y="0"/>
                </a:lnTo>
                <a:lnTo>
                  <a:pt x="2666932" y="316800"/>
                </a:lnTo>
                <a:lnTo>
                  <a:pt x="0" y="316800"/>
                </a:lnTo>
                <a:lnTo>
                  <a:pt x="0" y="0"/>
                </a:lnTo>
                <a:close/>
              </a:path>
            </a:pathLst>
          </a:custGeom>
          <a:solidFill>
            <a:srgbClr val="148AB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US" sz="1600" b="1" kern="1200"/>
              <a:t>Data Features</a:t>
            </a:r>
          </a:p>
        </p:txBody>
      </p:sp>
      <p:sp>
        <p:nvSpPr>
          <p:cNvPr id="32" name="Freeform: Shape 31">
            <a:extLst>
              <a:ext uri="{FF2B5EF4-FFF2-40B4-BE49-F238E27FC236}">
                <a16:creationId xmlns:a16="http://schemas.microsoft.com/office/drawing/2014/main" id="{90EE0C44-8F2D-2BDD-FBDE-C44B1D035B0D}"/>
              </a:ext>
            </a:extLst>
          </p:cNvPr>
          <p:cNvSpPr/>
          <p:nvPr/>
        </p:nvSpPr>
        <p:spPr>
          <a:xfrm>
            <a:off x="7810384" y="2358042"/>
            <a:ext cx="3955642" cy="4094477"/>
          </a:xfrm>
          <a:custGeom>
            <a:avLst/>
            <a:gdLst>
              <a:gd name="connsiteX0" fmla="*/ 0 w 2666932"/>
              <a:gd name="connsiteY0" fmla="*/ 0 h 4080099"/>
              <a:gd name="connsiteX1" fmla="*/ 2666932 w 2666932"/>
              <a:gd name="connsiteY1" fmla="*/ 0 h 4080099"/>
              <a:gd name="connsiteX2" fmla="*/ 2666932 w 2666932"/>
              <a:gd name="connsiteY2" fmla="*/ 4080099 h 4080099"/>
              <a:gd name="connsiteX3" fmla="*/ 0 w 2666932"/>
              <a:gd name="connsiteY3" fmla="*/ 4080099 h 4080099"/>
              <a:gd name="connsiteX4" fmla="*/ 0 w 2666932"/>
              <a:gd name="connsiteY4" fmla="*/ 0 h 408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32" h="4080099">
                <a:moveTo>
                  <a:pt x="0" y="0"/>
                </a:moveTo>
                <a:lnTo>
                  <a:pt x="2666932" y="0"/>
                </a:lnTo>
                <a:lnTo>
                  <a:pt x="2666932" y="4080099"/>
                </a:lnTo>
                <a:lnTo>
                  <a:pt x="0" y="4080099"/>
                </a:lnTo>
                <a:lnTo>
                  <a:pt x="0" y="0"/>
                </a:lnTo>
                <a:close/>
              </a:path>
            </a:pathLst>
          </a:custGeom>
          <a:solidFill>
            <a:schemeClr val="bg1">
              <a:lumMod val="85000"/>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8674" tIns="58674" rIns="78232" bIns="88011" numCol="1" spcCol="1270" anchor="t" anchorCtr="0">
            <a:noAutofit/>
          </a:bodyPr>
          <a:lstStyle/>
          <a:p>
            <a:pPr marL="111125" lvl="1" indent="-111125" algn="l" defTabSz="488950">
              <a:lnSpc>
                <a:spcPct val="90000"/>
              </a:lnSpc>
              <a:spcBef>
                <a:spcPct val="0"/>
              </a:spcBef>
              <a:spcAft>
                <a:spcPct val="15000"/>
              </a:spcAft>
              <a:buFont typeface="Arial" panose="020B0604020202020204" pitchFamily="34" charset="0"/>
              <a:buChar char="•"/>
            </a:pPr>
            <a:r>
              <a:rPr lang="en-US" sz="1200" kern="1200"/>
              <a:t>Heart Rate </a:t>
            </a:r>
            <a:endParaRPr lang="en-US" sz="1200"/>
          </a:p>
          <a:p>
            <a:pPr marL="111125" lvl="1" indent="-111125" algn="l" defTabSz="488950">
              <a:lnSpc>
                <a:spcPct val="90000"/>
              </a:lnSpc>
              <a:spcBef>
                <a:spcPct val="0"/>
              </a:spcBef>
              <a:spcAft>
                <a:spcPct val="15000"/>
              </a:spcAft>
              <a:buFont typeface="Arial" panose="020B0604020202020204" pitchFamily="34" charset="0"/>
              <a:buChar char="•"/>
            </a:pPr>
            <a:r>
              <a:rPr lang="en-US" sz="1200" kern="1200"/>
              <a:t>Heart Rate Variability (time &amp; frequency)</a:t>
            </a:r>
          </a:p>
          <a:p>
            <a:pPr marL="111125" lvl="1" indent="-111125" algn="l" defTabSz="488950">
              <a:lnSpc>
                <a:spcPct val="90000"/>
              </a:lnSpc>
              <a:spcBef>
                <a:spcPct val="0"/>
              </a:spcBef>
              <a:spcAft>
                <a:spcPct val="15000"/>
              </a:spcAft>
              <a:buFont typeface="Arial" panose="020B0604020202020204" pitchFamily="34" charset="0"/>
              <a:buChar char="•"/>
            </a:pPr>
            <a:r>
              <a:rPr lang="en-US" sz="1200" kern="1200"/>
              <a:t>Pulse Rate Variability</a:t>
            </a:r>
          </a:p>
          <a:p>
            <a:pPr marL="111125" lvl="1" indent="-111125" algn="l" defTabSz="488950">
              <a:lnSpc>
                <a:spcPct val="90000"/>
              </a:lnSpc>
              <a:spcBef>
                <a:spcPct val="0"/>
              </a:spcBef>
              <a:spcAft>
                <a:spcPct val="15000"/>
              </a:spcAft>
              <a:buFont typeface="Arial" panose="020B0604020202020204" pitchFamily="34" charset="0"/>
              <a:buChar char="•"/>
            </a:pPr>
            <a:r>
              <a:rPr lang="en-US" sz="1200" kern="1200"/>
              <a:t>Oxygen Saturation (SpO2)</a:t>
            </a:r>
          </a:p>
          <a:p>
            <a:pPr marL="111125" lvl="1" indent="-111125" algn="l" defTabSz="488950">
              <a:lnSpc>
                <a:spcPct val="90000"/>
              </a:lnSpc>
              <a:spcBef>
                <a:spcPct val="0"/>
              </a:spcBef>
              <a:spcAft>
                <a:spcPct val="15000"/>
              </a:spcAft>
              <a:buFont typeface="Arial" panose="020B0604020202020204" pitchFamily="34" charset="0"/>
              <a:buChar char="•"/>
            </a:pPr>
            <a:r>
              <a:rPr lang="en-US" sz="1200" kern="1200"/>
              <a:t>Respiration Rate</a:t>
            </a:r>
          </a:p>
          <a:p>
            <a:pPr marL="111125" lvl="1" indent="-111125" algn="l" defTabSz="488950">
              <a:lnSpc>
                <a:spcPct val="90000"/>
              </a:lnSpc>
              <a:spcBef>
                <a:spcPct val="0"/>
              </a:spcBef>
              <a:spcAft>
                <a:spcPct val="15000"/>
              </a:spcAft>
              <a:buFont typeface="Arial" panose="020B0604020202020204" pitchFamily="34" charset="0"/>
              <a:buChar char="•"/>
            </a:pPr>
            <a:r>
              <a:rPr lang="en-US" sz="1200" kern="1200"/>
              <a:t>Pupillometry</a:t>
            </a:r>
          </a:p>
          <a:p>
            <a:pPr marL="111125" lvl="1" indent="-111125" algn="l" defTabSz="488950">
              <a:lnSpc>
                <a:spcPct val="90000"/>
              </a:lnSpc>
              <a:spcBef>
                <a:spcPct val="0"/>
              </a:spcBef>
              <a:spcAft>
                <a:spcPct val="15000"/>
              </a:spcAft>
              <a:buFont typeface="Arial" panose="020B0604020202020204" pitchFamily="34" charset="0"/>
              <a:buChar char="•"/>
            </a:pPr>
            <a:r>
              <a:rPr lang="en-US" sz="1200" kern="1200"/>
              <a:t>Fixation (location and time)</a:t>
            </a:r>
          </a:p>
          <a:p>
            <a:pPr marL="111125" lvl="1" indent="-111125" algn="l" defTabSz="488950">
              <a:lnSpc>
                <a:spcPct val="90000"/>
              </a:lnSpc>
              <a:spcBef>
                <a:spcPct val="0"/>
              </a:spcBef>
              <a:spcAft>
                <a:spcPct val="15000"/>
              </a:spcAft>
              <a:buFont typeface="Arial" panose="020B0604020202020204" pitchFamily="34" charset="0"/>
              <a:buChar char="•"/>
            </a:pPr>
            <a:r>
              <a:rPr lang="en-US" sz="1200" kern="1200"/>
              <a:t>Saccade</a:t>
            </a:r>
          </a:p>
          <a:p>
            <a:pPr marL="111125" lvl="1" indent="-111125" algn="l" defTabSz="488950">
              <a:lnSpc>
                <a:spcPct val="90000"/>
              </a:lnSpc>
              <a:spcBef>
                <a:spcPct val="0"/>
              </a:spcBef>
              <a:spcAft>
                <a:spcPct val="15000"/>
              </a:spcAft>
              <a:buFont typeface="Arial" panose="020B0604020202020204" pitchFamily="34" charset="0"/>
              <a:buChar char="•"/>
            </a:pPr>
            <a:r>
              <a:rPr lang="en-US" sz="1200" kern="1200"/>
              <a:t>Blink</a:t>
            </a:r>
          </a:p>
          <a:p>
            <a:pPr marL="111125" lvl="1" indent="-111125" algn="l" defTabSz="488950">
              <a:lnSpc>
                <a:spcPct val="90000"/>
              </a:lnSpc>
              <a:spcBef>
                <a:spcPct val="0"/>
              </a:spcBef>
              <a:spcAft>
                <a:spcPct val="15000"/>
              </a:spcAft>
              <a:buFont typeface="Arial" panose="020B0604020202020204" pitchFamily="34" charset="0"/>
              <a:buChar char="•"/>
            </a:pPr>
            <a:r>
              <a:rPr lang="en-US" sz="1200" kern="1200"/>
              <a:t>Smooth Pursuit</a:t>
            </a:r>
          </a:p>
          <a:p>
            <a:pPr marL="111125" lvl="1" indent="-111125" algn="l" defTabSz="488950">
              <a:lnSpc>
                <a:spcPct val="90000"/>
              </a:lnSpc>
              <a:spcBef>
                <a:spcPct val="0"/>
              </a:spcBef>
              <a:spcAft>
                <a:spcPct val="15000"/>
              </a:spcAft>
              <a:buFont typeface="Arial" panose="020B0604020202020204" pitchFamily="34" charset="0"/>
              <a:buChar char="•"/>
            </a:pPr>
            <a:r>
              <a:rPr lang="en-US" sz="1200" kern="1200"/>
              <a:t>Visual Search</a:t>
            </a:r>
          </a:p>
          <a:p>
            <a:pPr marL="111125" lvl="1" indent="-111125" algn="l" defTabSz="488950">
              <a:lnSpc>
                <a:spcPct val="90000"/>
              </a:lnSpc>
              <a:spcBef>
                <a:spcPct val="0"/>
              </a:spcBef>
              <a:spcAft>
                <a:spcPct val="15000"/>
              </a:spcAft>
              <a:buFont typeface="Arial" panose="020B0604020202020204" pitchFamily="34" charset="0"/>
              <a:buChar char="•"/>
            </a:pPr>
            <a:r>
              <a:rPr lang="en-US" sz="1200"/>
              <a:t>Skin Conductance Level</a:t>
            </a:r>
            <a:endParaRPr lang="en-US" sz="1200" kern="1200"/>
          </a:p>
          <a:p>
            <a:pPr marL="111125" lvl="1" indent="-111125" algn="l" defTabSz="488950">
              <a:lnSpc>
                <a:spcPct val="90000"/>
              </a:lnSpc>
              <a:spcBef>
                <a:spcPct val="0"/>
              </a:spcBef>
              <a:spcAft>
                <a:spcPct val="15000"/>
              </a:spcAft>
              <a:buFont typeface="Arial" panose="020B0604020202020204" pitchFamily="34" charset="0"/>
              <a:buChar char="•"/>
            </a:pPr>
            <a:r>
              <a:rPr lang="en-US" sz="1200" kern="1200"/>
              <a:t>Linear Acceleration</a:t>
            </a:r>
          </a:p>
          <a:p>
            <a:pPr marL="111125" lvl="1" indent="-111125" algn="l" defTabSz="488950">
              <a:lnSpc>
                <a:spcPct val="90000"/>
              </a:lnSpc>
              <a:spcBef>
                <a:spcPct val="0"/>
              </a:spcBef>
              <a:spcAft>
                <a:spcPct val="15000"/>
              </a:spcAft>
              <a:buFont typeface="Arial" panose="020B0604020202020204" pitchFamily="34" charset="0"/>
              <a:buChar char="•"/>
            </a:pPr>
            <a:r>
              <a:rPr lang="en-US" sz="1200"/>
              <a:t>Rotational Acceleration</a:t>
            </a:r>
            <a:endParaRPr lang="en-US" sz="1200" kern="1200"/>
          </a:p>
          <a:p>
            <a:pPr marL="111125" lvl="1" indent="-111125" algn="l" defTabSz="488950">
              <a:lnSpc>
                <a:spcPct val="90000"/>
              </a:lnSpc>
              <a:spcBef>
                <a:spcPct val="0"/>
              </a:spcBef>
              <a:spcAft>
                <a:spcPct val="15000"/>
              </a:spcAft>
              <a:buFont typeface="Arial" panose="020B0604020202020204" pitchFamily="34" charset="0"/>
              <a:buChar char="•"/>
            </a:pPr>
            <a:r>
              <a:rPr lang="en-US" sz="1200" kern="1200"/>
              <a:t>Magnitude of Magnetic Fields</a:t>
            </a:r>
          </a:p>
          <a:p>
            <a:pPr marL="111125" lvl="1" indent="-111125" algn="l" defTabSz="488950">
              <a:lnSpc>
                <a:spcPct val="90000"/>
              </a:lnSpc>
              <a:spcBef>
                <a:spcPct val="0"/>
              </a:spcBef>
              <a:spcAft>
                <a:spcPct val="15000"/>
              </a:spcAft>
              <a:buFont typeface="Arial" panose="020B0604020202020204" pitchFamily="34" charset="0"/>
              <a:buChar char="•"/>
            </a:pPr>
            <a:r>
              <a:rPr lang="en-US" sz="1200" kern="1200"/>
              <a:t>Facial Expression</a:t>
            </a:r>
          </a:p>
          <a:p>
            <a:pPr marL="111125" lvl="1" indent="-111125" algn="l" defTabSz="488950" rtl="0">
              <a:lnSpc>
                <a:spcPct val="90000"/>
              </a:lnSpc>
              <a:spcBef>
                <a:spcPct val="0"/>
              </a:spcBef>
              <a:spcAft>
                <a:spcPct val="15000"/>
              </a:spcAft>
              <a:buFont typeface="Arial" panose="020B0604020202020204" pitchFamily="34" charset="0"/>
              <a:buChar char="•"/>
            </a:pPr>
            <a:r>
              <a:rPr lang="en-US" sz="1200" kern="1200"/>
              <a:t>EEG </a:t>
            </a:r>
            <a:r>
              <a:rPr lang="en-US" sz="1200"/>
              <a:t>Waves (across frequencies)</a:t>
            </a:r>
            <a:r>
              <a:rPr lang="en-US" sz="1200" kern="1200">
                <a:latin typeface="Montserrat"/>
              </a:rPr>
              <a:t> </a:t>
            </a:r>
            <a:endParaRPr lang="en-US" sz="1200" kern="1200"/>
          </a:p>
          <a:p>
            <a:pPr marL="111125" lvl="1" indent="-111125" defTabSz="488950">
              <a:lnSpc>
                <a:spcPct val="90000"/>
              </a:lnSpc>
              <a:spcBef>
                <a:spcPct val="0"/>
              </a:spcBef>
              <a:spcAft>
                <a:spcPct val="15000"/>
              </a:spcAft>
              <a:buFont typeface="Arial" panose="020B0604020202020204" pitchFamily="34" charset="0"/>
              <a:buChar char="•"/>
            </a:pPr>
            <a:r>
              <a:rPr lang="en-US" sz="1200"/>
              <a:t>ACH Level</a:t>
            </a:r>
          </a:p>
          <a:p>
            <a:pPr marL="111125" lvl="1" indent="-111125" defTabSz="488950">
              <a:lnSpc>
                <a:spcPct val="90000"/>
              </a:lnSpc>
              <a:spcBef>
                <a:spcPct val="0"/>
              </a:spcBef>
              <a:spcAft>
                <a:spcPct val="15000"/>
              </a:spcAft>
              <a:buFont typeface="Arial" panose="020B0604020202020204" pitchFamily="34" charset="0"/>
              <a:buChar char="•"/>
            </a:pPr>
            <a:r>
              <a:rPr lang="en-US" sz="1200"/>
              <a:t>Lactose Level</a:t>
            </a:r>
          </a:p>
          <a:p>
            <a:pPr marL="111125" lvl="1" indent="-111125" defTabSz="488950">
              <a:lnSpc>
                <a:spcPct val="90000"/>
              </a:lnSpc>
              <a:spcBef>
                <a:spcPct val="0"/>
              </a:spcBef>
              <a:spcAft>
                <a:spcPct val="15000"/>
              </a:spcAft>
              <a:buFont typeface="Arial" panose="020B0604020202020204" pitchFamily="34" charset="0"/>
              <a:buChar char="•"/>
            </a:pPr>
            <a:r>
              <a:rPr lang="en-US" sz="1200"/>
              <a:t>Glucose Level</a:t>
            </a:r>
          </a:p>
          <a:p>
            <a:pPr marL="111125" lvl="1" indent="-111125" algn="l" defTabSz="488950" rtl="0">
              <a:lnSpc>
                <a:spcPct val="90000"/>
              </a:lnSpc>
              <a:spcBef>
                <a:spcPct val="0"/>
              </a:spcBef>
              <a:spcAft>
                <a:spcPct val="15000"/>
              </a:spcAft>
              <a:buFont typeface="Arial" panose="020B0604020202020204" pitchFamily="34" charset="0"/>
              <a:buChar char="•"/>
            </a:pPr>
            <a:r>
              <a:rPr lang="en-US" sz="1200" kern="1200"/>
              <a:t>Location</a:t>
            </a:r>
            <a:r>
              <a:rPr lang="en-US" sz="1200" kern="1200">
                <a:latin typeface="Montserrat"/>
              </a:rPr>
              <a:t> </a:t>
            </a:r>
            <a:endParaRPr lang="en-US" sz="1200" kern="1200"/>
          </a:p>
        </p:txBody>
      </p:sp>
      <p:sp>
        <p:nvSpPr>
          <p:cNvPr id="4" name="Slide Number Placeholder 8">
            <a:extLst>
              <a:ext uri="{FF2B5EF4-FFF2-40B4-BE49-F238E27FC236}">
                <a16:creationId xmlns:a16="http://schemas.microsoft.com/office/drawing/2014/main" id="{EF06EA70-199A-1166-2A26-26DC64F41CAA}"/>
              </a:ext>
            </a:extLst>
          </p:cNvPr>
          <p:cNvSpPr>
            <a:spLocks noGrp="1"/>
          </p:cNvSpPr>
          <p:nvPr>
            <p:ph type="sldNum" sz="quarter" idx="10"/>
          </p:nvPr>
        </p:nvSpPr>
        <p:spPr>
          <a:xfrm>
            <a:off x="11102341" y="6477001"/>
            <a:ext cx="353346" cy="270295"/>
          </a:xfrm>
        </p:spPr>
        <p:txBody>
          <a:bodyPr/>
          <a:lstStyle/>
          <a:p>
            <a:pPr>
              <a:defRPr/>
            </a:pPr>
            <a:fld id="{D68E8870-17DE-45C4-A8DD-7644B2422933}" type="slidenum">
              <a:rPr lang="en-US" sz="1200" smtClean="0"/>
              <a:pPr>
                <a:defRPr/>
              </a:pPr>
              <a:t>24</a:t>
            </a:fld>
            <a:endParaRPr lang="en-US" sz="1200"/>
          </a:p>
        </p:txBody>
      </p:sp>
    </p:spTree>
    <p:extLst>
      <p:ext uri="{BB962C8B-B14F-4D97-AF65-F5344CB8AC3E}">
        <p14:creationId xmlns:p14="http://schemas.microsoft.com/office/powerpoint/2010/main" val="29111895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3956853C-0970-BF83-7C64-62F5E56421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1479" y="221411"/>
            <a:ext cx="9138249" cy="6860875"/>
          </a:xfrm>
          <a:prstGeom prst="rect">
            <a:avLst/>
          </a:prstGeom>
        </p:spPr>
      </p:pic>
      <p:cxnSp>
        <p:nvCxnSpPr>
          <p:cNvPr id="6" name="Straight Arrow Connector 5">
            <a:extLst>
              <a:ext uri="{FF2B5EF4-FFF2-40B4-BE49-F238E27FC236}">
                <a16:creationId xmlns:a16="http://schemas.microsoft.com/office/drawing/2014/main" id="{12FED3CF-A01B-B335-4E3D-3E7B453B528F}"/>
              </a:ext>
            </a:extLst>
          </p:cNvPr>
          <p:cNvCxnSpPr/>
          <p:nvPr/>
        </p:nvCxnSpPr>
        <p:spPr bwMode="auto">
          <a:xfrm flipH="1">
            <a:off x="2793253" y="918234"/>
            <a:ext cx="2823" cy="5431817"/>
          </a:xfrm>
          <a:prstGeom prst="straightConnector1">
            <a:avLst/>
          </a:prstGeom>
          <a:solidFill>
            <a:schemeClr val="accent1"/>
          </a:solidFill>
          <a:ln w="28575" cap="flat" cmpd="sng" algn="ctr">
            <a:solidFill>
              <a:srgbClr val="1E9CE9"/>
            </a:solidFill>
            <a:prstDash val="solid"/>
            <a:miter lim="800000"/>
            <a:headEnd type="none" w="med" len="med"/>
            <a:tailEnd type="none" w="med" len="med"/>
          </a:ln>
          <a:effectLst/>
        </p:spPr>
      </p:cxnSp>
      <p:sp>
        <p:nvSpPr>
          <p:cNvPr id="5" name="Rectangle: Rounded Corners 4">
            <a:extLst>
              <a:ext uri="{FF2B5EF4-FFF2-40B4-BE49-F238E27FC236}">
                <a16:creationId xmlns:a16="http://schemas.microsoft.com/office/drawing/2014/main" id="{949A037F-EE8B-27CF-A3BE-175A3FF54B5B}"/>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a:solidFill>
                  <a:srgbClr val="148AB4"/>
                </a:solidFill>
                <a:latin typeface="Tahoma"/>
                <a:ea typeface="Tahoma"/>
                <a:cs typeface="Tahoma"/>
              </a:rPr>
              <a:t>LO 2</a:t>
            </a:r>
            <a:endParaRPr lang="en-US" sz="1800" b="1" i="0" u="none" strike="noStrike" cap="none" normalizeH="0" baseline="0">
              <a:ln>
                <a:noFill/>
              </a:ln>
              <a:solidFill>
                <a:srgbClr val="148AB4"/>
              </a:solidFill>
              <a:effectLst/>
              <a:latin typeface="Tahoma" charset="0"/>
              <a:ea typeface="Tahoma"/>
              <a:cs typeface="Tahoma"/>
            </a:endParaRPr>
          </a:p>
        </p:txBody>
      </p:sp>
      <p:sp>
        <p:nvSpPr>
          <p:cNvPr id="3" name="TextBox 2">
            <a:extLst>
              <a:ext uri="{FF2B5EF4-FFF2-40B4-BE49-F238E27FC236}">
                <a16:creationId xmlns:a16="http://schemas.microsoft.com/office/drawing/2014/main" id="{5F95C94F-0888-FE92-11BF-EA4DA4E63660}"/>
              </a:ext>
            </a:extLst>
          </p:cNvPr>
          <p:cNvSpPr txBox="1"/>
          <p:nvPr/>
        </p:nvSpPr>
        <p:spPr>
          <a:xfrm>
            <a:off x="76283" y="2521059"/>
            <a:ext cx="2634793"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Tahoma"/>
                <a:ea typeface="Tahoma"/>
                <a:cs typeface="Tahoma"/>
              </a:rPr>
              <a:t>​</a:t>
            </a:r>
            <a:r>
              <a:rPr lang="en-US" sz="2800" b="1">
                <a:solidFill>
                  <a:srgbClr val="182350"/>
                </a:solidFill>
                <a:latin typeface="Tahoma"/>
                <a:ea typeface="Tahoma"/>
                <a:cs typeface="Tahoma"/>
              </a:rPr>
              <a:t>Eight Steps for Physiological Monitoring</a:t>
            </a:r>
            <a:endParaRPr lang="en-US" b="1">
              <a:solidFill>
                <a:srgbClr val="182350"/>
              </a:solidFill>
              <a:latin typeface="Tahoma"/>
              <a:ea typeface="Tahoma"/>
              <a:cs typeface="Tahoma"/>
            </a:endParaRPr>
          </a:p>
        </p:txBody>
      </p:sp>
      <p:sp>
        <p:nvSpPr>
          <p:cNvPr id="8" name="Title 1">
            <a:extLst>
              <a:ext uri="{FF2B5EF4-FFF2-40B4-BE49-F238E27FC236}">
                <a16:creationId xmlns:a16="http://schemas.microsoft.com/office/drawing/2014/main" id="{1C68CC7D-DD2B-2FE7-8575-C4848CA7866A}"/>
              </a:ext>
            </a:extLst>
          </p:cNvPr>
          <p:cNvSpPr txBox="1">
            <a:spLocks/>
          </p:cNvSpPr>
          <p:nvPr/>
        </p:nvSpPr>
        <p:spPr bwMode="auto">
          <a:xfrm>
            <a:off x="-949310" y="-167144"/>
            <a:ext cx="11858534" cy="11198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3600" kern="0">
                <a:solidFill>
                  <a:srgbClr val="FFFFFF"/>
                </a:solidFill>
              </a:rPr>
              <a:t>Recommended Approach &amp; Best Practices</a:t>
            </a:r>
            <a:endParaRPr lang="en-US" sz="3600" kern="0"/>
          </a:p>
        </p:txBody>
      </p:sp>
      <p:sp>
        <p:nvSpPr>
          <p:cNvPr id="4" name="Slide Number Placeholder 8">
            <a:extLst>
              <a:ext uri="{FF2B5EF4-FFF2-40B4-BE49-F238E27FC236}">
                <a16:creationId xmlns:a16="http://schemas.microsoft.com/office/drawing/2014/main" id="{FF34709F-66CC-5B53-B1C9-5CD7D04C6D50}"/>
              </a:ext>
            </a:extLst>
          </p:cNvPr>
          <p:cNvSpPr txBox="1">
            <a:spLocks/>
          </p:cNvSpPr>
          <p:nvPr/>
        </p:nvSpPr>
        <p:spPr>
          <a:xfrm>
            <a:off x="11102341" y="6477001"/>
            <a:ext cx="353346" cy="270295"/>
          </a:xfr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z="1200" smtClean="0"/>
              <a:pPr>
                <a:defRPr/>
              </a:pPr>
              <a:t>25</a:t>
            </a:fld>
            <a:endParaRPr lang="en-US" sz="1200"/>
          </a:p>
        </p:txBody>
      </p:sp>
    </p:spTree>
    <p:extLst>
      <p:ext uri="{BB962C8B-B14F-4D97-AF65-F5344CB8AC3E}">
        <p14:creationId xmlns:p14="http://schemas.microsoft.com/office/powerpoint/2010/main" val="21903739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E226C07-5F86-5A23-BE68-7818F67B5E8A}"/>
              </a:ext>
            </a:extLst>
          </p:cNvPr>
          <p:cNvSpPr/>
          <p:nvPr/>
        </p:nvSpPr>
        <p:spPr bwMode="auto">
          <a:xfrm>
            <a:off x="204156" y="1016478"/>
            <a:ext cx="11783683" cy="1192389"/>
          </a:xfrm>
          <a:prstGeom prst="roundRect">
            <a:avLst/>
          </a:prstGeom>
          <a:solidFill>
            <a:srgbClr val="1823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 name="Title 1">
            <a:extLst>
              <a:ext uri="{FF2B5EF4-FFF2-40B4-BE49-F238E27FC236}">
                <a16:creationId xmlns:a16="http://schemas.microsoft.com/office/drawing/2014/main" id="{83F9C1FA-2896-8B47-E1E9-46219AB420D7}"/>
              </a:ext>
            </a:extLst>
          </p:cNvPr>
          <p:cNvSpPr>
            <a:spLocks noGrp="1"/>
          </p:cNvSpPr>
          <p:nvPr>
            <p:ph type="title"/>
          </p:nvPr>
        </p:nvSpPr>
        <p:spPr>
          <a:xfrm>
            <a:off x="201386" y="11974"/>
            <a:ext cx="11858534" cy="843295"/>
          </a:xfrm>
        </p:spPr>
        <p:txBody>
          <a:bodyPr/>
          <a:lstStyle/>
          <a:p>
            <a:pPr marL="0" indent="0">
              <a:buNone/>
            </a:pPr>
            <a:r>
              <a:rPr lang="en-US" dirty="0">
                <a:latin typeface="+mn-lt"/>
              </a:rPr>
              <a:t>Analyzing Data</a:t>
            </a:r>
          </a:p>
        </p:txBody>
      </p:sp>
      <p:sp>
        <p:nvSpPr>
          <p:cNvPr id="2" name="Content Placeholder 1">
            <a:extLst>
              <a:ext uri="{FF2B5EF4-FFF2-40B4-BE49-F238E27FC236}">
                <a16:creationId xmlns:a16="http://schemas.microsoft.com/office/drawing/2014/main" id="{B215A539-99E4-E712-CBDF-638E80047799}"/>
              </a:ext>
            </a:extLst>
          </p:cNvPr>
          <p:cNvSpPr>
            <a:spLocks noGrp="1"/>
          </p:cNvSpPr>
          <p:nvPr>
            <p:ph idx="1"/>
          </p:nvPr>
        </p:nvSpPr>
        <p:spPr>
          <a:xfrm>
            <a:off x="244518" y="1031478"/>
            <a:ext cx="11797574" cy="1177389"/>
          </a:xfrm>
        </p:spPr>
        <p:txBody>
          <a:bodyPr anchor="ctr">
            <a:normAutofit/>
          </a:bodyPr>
          <a:lstStyle/>
          <a:p>
            <a:pPr marL="0" indent="0" algn="ctr">
              <a:buNone/>
            </a:pPr>
            <a:r>
              <a:rPr lang="en-US" b="1">
                <a:solidFill>
                  <a:srgbClr val="FFFFFF"/>
                </a:solidFill>
                <a:latin typeface="+mn-lt"/>
              </a:rPr>
              <a:t>Data </a:t>
            </a:r>
            <a:r>
              <a:rPr lang="en-US" b="1" dirty="0">
                <a:solidFill>
                  <a:srgbClr val="FFFFFF"/>
                </a:solidFill>
                <a:latin typeface="+mn-lt"/>
              </a:rPr>
              <a:t>science methods </a:t>
            </a:r>
            <a:r>
              <a:rPr lang="en-US" b="1">
                <a:solidFill>
                  <a:srgbClr val="FFFFFF"/>
                </a:solidFill>
                <a:latin typeface="+mn-lt"/>
              </a:rPr>
              <a:t>and current trends </a:t>
            </a:r>
            <a:r>
              <a:rPr lang="en-US" b="1" dirty="0">
                <a:solidFill>
                  <a:srgbClr val="FFFFFF"/>
                </a:solidFill>
                <a:latin typeface="+mn-lt"/>
              </a:rPr>
              <a:t>for physiological data</a:t>
            </a:r>
            <a:endParaRPr lang="en-US" b="1">
              <a:solidFill>
                <a:srgbClr val="FFFFFF"/>
              </a:solidFill>
              <a:latin typeface="+mn-lt"/>
            </a:endParaRPr>
          </a:p>
        </p:txBody>
      </p:sp>
      <p:sp>
        <p:nvSpPr>
          <p:cNvPr id="9" name="TextBox 8">
            <a:extLst>
              <a:ext uri="{FF2B5EF4-FFF2-40B4-BE49-F238E27FC236}">
                <a16:creationId xmlns:a16="http://schemas.microsoft.com/office/drawing/2014/main" id="{438A0D6A-1C0A-0C8B-BB68-4CD22276543E}"/>
              </a:ext>
            </a:extLst>
          </p:cNvPr>
          <p:cNvSpPr txBox="1"/>
          <p:nvPr/>
        </p:nvSpPr>
        <p:spPr>
          <a:xfrm>
            <a:off x="8117277" y="5642351"/>
            <a:ext cx="1526497" cy="461665"/>
          </a:xfrm>
          <a:prstGeom prst="rect">
            <a:avLst/>
          </a:prstGeom>
          <a:noFill/>
        </p:spPr>
        <p:txBody>
          <a:bodyPr wrap="square" rtlCol="0">
            <a:spAutoFit/>
          </a:bodyPr>
          <a:lstStyle/>
          <a:p>
            <a:pPr algn="ctr"/>
            <a:r>
              <a:rPr lang="en-US" sz="2400"/>
              <a:t>Features</a:t>
            </a:r>
          </a:p>
        </p:txBody>
      </p:sp>
      <p:sp>
        <p:nvSpPr>
          <p:cNvPr id="10" name="TextBox 9">
            <a:extLst>
              <a:ext uri="{FF2B5EF4-FFF2-40B4-BE49-F238E27FC236}">
                <a16:creationId xmlns:a16="http://schemas.microsoft.com/office/drawing/2014/main" id="{ACBA2C66-F7DA-750B-4804-159AA099A603}"/>
              </a:ext>
            </a:extLst>
          </p:cNvPr>
          <p:cNvSpPr txBox="1"/>
          <p:nvPr/>
        </p:nvSpPr>
        <p:spPr>
          <a:xfrm>
            <a:off x="9992809" y="5642663"/>
            <a:ext cx="1976090" cy="461665"/>
          </a:xfrm>
          <a:prstGeom prst="rect">
            <a:avLst/>
          </a:prstGeom>
          <a:noFill/>
        </p:spPr>
        <p:txBody>
          <a:bodyPr wrap="square" rtlCol="0">
            <a:spAutoFit/>
          </a:bodyPr>
          <a:lstStyle/>
          <a:p>
            <a:pPr algn="ctr"/>
            <a:r>
              <a:rPr lang="en-US" sz="2400"/>
              <a:t>Classifiers</a:t>
            </a:r>
          </a:p>
        </p:txBody>
      </p:sp>
      <p:pic>
        <p:nvPicPr>
          <p:cNvPr id="15" name="Picture 14">
            <a:extLst>
              <a:ext uri="{FF2B5EF4-FFF2-40B4-BE49-F238E27FC236}">
                <a16:creationId xmlns:a16="http://schemas.microsoft.com/office/drawing/2014/main" id="{37F62A48-D7F5-23DD-41BB-BA105FC4FE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47453" y="3106696"/>
            <a:ext cx="1594570" cy="714047"/>
          </a:xfrm>
          <a:prstGeom prst="rect">
            <a:avLst/>
          </a:prstGeom>
        </p:spPr>
      </p:pic>
      <p:pic>
        <p:nvPicPr>
          <p:cNvPr id="16" name="Picture 15">
            <a:extLst>
              <a:ext uri="{FF2B5EF4-FFF2-40B4-BE49-F238E27FC236}">
                <a16:creationId xmlns:a16="http://schemas.microsoft.com/office/drawing/2014/main" id="{2DFECAC2-6302-2EC1-8FAE-BB4C456F38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10400" y="3541195"/>
            <a:ext cx="1688830" cy="884226"/>
          </a:xfrm>
          <a:prstGeom prst="rect">
            <a:avLst/>
          </a:prstGeom>
        </p:spPr>
      </p:pic>
      <p:pic>
        <p:nvPicPr>
          <p:cNvPr id="17" name="Picture 16">
            <a:extLst>
              <a:ext uri="{FF2B5EF4-FFF2-40B4-BE49-F238E27FC236}">
                <a16:creationId xmlns:a16="http://schemas.microsoft.com/office/drawing/2014/main" id="{A6899628-D1A7-1746-BD3A-11FD42AF9F9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41208" y="4427692"/>
            <a:ext cx="1688830" cy="418326"/>
          </a:xfrm>
          <a:prstGeom prst="rect">
            <a:avLst/>
          </a:prstGeom>
        </p:spPr>
      </p:pic>
      <p:pic>
        <p:nvPicPr>
          <p:cNvPr id="18" name="Picture 17">
            <a:extLst>
              <a:ext uri="{FF2B5EF4-FFF2-40B4-BE49-F238E27FC236}">
                <a16:creationId xmlns:a16="http://schemas.microsoft.com/office/drawing/2014/main" id="{413A4AE4-FF4E-89C2-FD21-9DBA6938AE4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5087" t="-8448"/>
          <a:stretch/>
        </p:blipFill>
        <p:spPr>
          <a:xfrm>
            <a:off x="8110400" y="4911983"/>
            <a:ext cx="1688830" cy="599744"/>
          </a:xfrm>
          <a:prstGeom prst="rect">
            <a:avLst/>
          </a:prstGeom>
        </p:spPr>
      </p:pic>
      <p:pic>
        <p:nvPicPr>
          <p:cNvPr id="19" name="Picture 18">
            <a:extLst>
              <a:ext uri="{FF2B5EF4-FFF2-40B4-BE49-F238E27FC236}">
                <a16:creationId xmlns:a16="http://schemas.microsoft.com/office/drawing/2014/main" id="{808B1C44-6F84-C998-D935-A1F2233A9CC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65586" y="3005922"/>
            <a:ext cx="2403063" cy="2585695"/>
          </a:xfrm>
          <a:prstGeom prst="rect">
            <a:avLst/>
          </a:prstGeom>
        </p:spPr>
      </p:pic>
      <p:pic>
        <p:nvPicPr>
          <p:cNvPr id="41" name="Picture 40">
            <a:extLst>
              <a:ext uri="{FF2B5EF4-FFF2-40B4-BE49-F238E27FC236}">
                <a16:creationId xmlns:a16="http://schemas.microsoft.com/office/drawing/2014/main" id="{C88C91F0-EB3E-FA08-0F5C-3D72B9DC0682}"/>
              </a:ext>
            </a:extLst>
          </p:cNvPr>
          <p:cNvPicPr>
            <a:picLocks noChangeAspect="1"/>
          </p:cNvPicPr>
          <p:nvPr/>
        </p:nvPicPr>
        <p:blipFill>
          <a:blip r:embed="rId8"/>
          <a:stretch>
            <a:fillRect/>
          </a:stretch>
        </p:blipFill>
        <p:spPr>
          <a:xfrm>
            <a:off x="6269311" y="3157017"/>
            <a:ext cx="1771897" cy="1438476"/>
          </a:xfrm>
          <a:prstGeom prst="rect">
            <a:avLst/>
          </a:prstGeom>
        </p:spPr>
      </p:pic>
      <p:sp>
        <p:nvSpPr>
          <p:cNvPr id="4" name="TextBox 3">
            <a:extLst>
              <a:ext uri="{FF2B5EF4-FFF2-40B4-BE49-F238E27FC236}">
                <a16:creationId xmlns:a16="http://schemas.microsoft.com/office/drawing/2014/main" id="{255B34EE-BAC0-4E45-205C-816C03F93A18}"/>
              </a:ext>
            </a:extLst>
          </p:cNvPr>
          <p:cNvSpPr txBox="1"/>
          <p:nvPr/>
        </p:nvSpPr>
        <p:spPr>
          <a:xfrm>
            <a:off x="328966" y="2497373"/>
            <a:ext cx="5451699" cy="3278013"/>
          </a:xfrm>
          <a:prstGeom prst="rect">
            <a:avLst/>
          </a:prstGeom>
          <a:noFill/>
        </p:spPr>
        <p:txBody>
          <a:bodyPr wrap="square" lIns="91440" tIns="45720" rIns="91440" bIns="45720" anchor="t">
            <a:spAutoFit/>
          </a:bodyPr>
          <a:lstStyle/>
          <a:p>
            <a:pPr marL="460375" marR="0" lvl="2" indent="-457200">
              <a:lnSpc>
                <a:spcPct val="107000"/>
              </a:lnSpc>
              <a:spcBef>
                <a:spcPts val="0"/>
              </a:spcBef>
              <a:spcAft>
                <a:spcPts val="0"/>
              </a:spcAft>
              <a:buFont typeface="Wingdings" panose="020B0604020202020204" pitchFamily="34" charset="0"/>
              <a:buChar char="§"/>
            </a:pPr>
            <a:r>
              <a:rPr lang="en-US" sz="2800" kern="100">
                <a:solidFill>
                  <a:srgbClr val="148AB4"/>
                </a:solidFill>
                <a:effectLst/>
                <a:latin typeface="+mn-lt"/>
                <a:ea typeface="Aptos" panose="020B0004020202020204" pitchFamily="34" charset="0"/>
                <a:cs typeface="Arial"/>
              </a:rPr>
              <a:t>Data synchronization methods</a:t>
            </a:r>
            <a:endParaRPr lang="en-US">
              <a:solidFill>
                <a:srgbClr val="148AB4"/>
              </a:solidFill>
            </a:endParaRPr>
          </a:p>
          <a:p>
            <a:pPr marL="460375" marR="0" lvl="2" indent="-457200">
              <a:lnSpc>
                <a:spcPct val="107000"/>
              </a:lnSpc>
              <a:spcBef>
                <a:spcPts val="0"/>
              </a:spcBef>
              <a:spcAft>
                <a:spcPts val="0"/>
              </a:spcAft>
              <a:buFont typeface="Wingdings" panose="020B0604020202020204" pitchFamily="34" charset="0"/>
              <a:buChar char="§"/>
            </a:pPr>
            <a:r>
              <a:rPr lang="en-US" sz="2800" kern="100">
                <a:solidFill>
                  <a:srgbClr val="148AB4"/>
                </a:solidFill>
                <a:effectLst/>
                <a:latin typeface="+mn-lt"/>
                <a:ea typeface="Aptos" panose="020B0004020202020204" pitchFamily="34" charset="0"/>
                <a:cs typeface="Arial"/>
              </a:rPr>
              <a:t>Various data science methods</a:t>
            </a:r>
          </a:p>
          <a:p>
            <a:pPr marL="460375" marR="0" lvl="2" indent="-457200">
              <a:lnSpc>
                <a:spcPct val="107000"/>
              </a:lnSpc>
              <a:spcBef>
                <a:spcPts val="0"/>
              </a:spcBef>
              <a:spcAft>
                <a:spcPts val="0"/>
              </a:spcAft>
              <a:buFont typeface="Wingdings" panose="020B0604020202020204" pitchFamily="34" charset="0"/>
              <a:buChar char="§"/>
            </a:pPr>
            <a:r>
              <a:rPr lang="en-US" sz="2800" kern="100">
                <a:solidFill>
                  <a:srgbClr val="148AB4"/>
                </a:solidFill>
                <a:effectLst/>
                <a:latin typeface="+mn-lt"/>
                <a:ea typeface="Aptos" panose="020B0004020202020204" pitchFamily="34" charset="0"/>
                <a:cs typeface="Arial"/>
              </a:rPr>
              <a:t>Model validation levels</a:t>
            </a:r>
          </a:p>
          <a:p>
            <a:pPr marL="1069340" lvl="3" indent="-457200">
              <a:lnSpc>
                <a:spcPct val="107000"/>
              </a:lnSpc>
              <a:spcBef>
                <a:spcPts val="0"/>
              </a:spcBef>
              <a:spcAft>
                <a:spcPts val="0"/>
              </a:spcAft>
              <a:buFont typeface="Wingdings" panose="020B0604020202020204" pitchFamily="34" charset="0"/>
              <a:buChar char="§"/>
            </a:pPr>
            <a:r>
              <a:rPr lang="en-US" sz="2800" kern="100">
                <a:solidFill>
                  <a:srgbClr val="148AB4"/>
                </a:solidFill>
                <a:latin typeface="+mn-lt"/>
                <a:ea typeface="Aptos" panose="020B0004020202020204" pitchFamily="34" charset="0"/>
                <a:cs typeface="Arial"/>
              </a:rPr>
              <a:t>Within training set, cross-validation, generalization</a:t>
            </a:r>
            <a:endParaRPr lang="en-US" sz="2800" kern="100">
              <a:solidFill>
                <a:srgbClr val="148AB4"/>
              </a:solidFill>
              <a:effectLst/>
              <a:latin typeface="+mn-lt"/>
              <a:ea typeface="Aptos" panose="020B0004020202020204" pitchFamily="34" charset="0"/>
              <a:cs typeface="Arial"/>
            </a:endParaRPr>
          </a:p>
          <a:p>
            <a:pPr marL="460375" marR="0" lvl="2" indent="-457200">
              <a:lnSpc>
                <a:spcPct val="107000"/>
              </a:lnSpc>
              <a:spcBef>
                <a:spcPts val="0"/>
              </a:spcBef>
              <a:spcAft>
                <a:spcPts val="800"/>
              </a:spcAft>
              <a:buFont typeface="Wingdings" panose="020B0604020202020204" pitchFamily="34" charset="0"/>
              <a:buChar char="§"/>
            </a:pPr>
            <a:r>
              <a:rPr lang="en-US" sz="2800" kern="100">
                <a:solidFill>
                  <a:srgbClr val="148AB4"/>
                </a:solidFill>
                <a:effectLst/>
                <a:latin typeface="+mn-lt"/>
                <a:ea typeface="Aptos" panose="020B0004020202020204" pitchFamily="34" charset="0"/>
                <a:cs typeface="Arial"/>
              </a:rPr>
              <a:t>Multimodal data (losing signal, look at the next)</a:t>
            </a:r>
          </a:p>
        </p:txBody>
      </p:sp>
      <p:sp>
        <p:nvSpPr>
          <p:cNvPr id="5" name="Rectangle: Rounded Corners 4">
            <a:extLst>
              <a:ext uri="{FF2B5EF4-FFF2-40B4-BE49-F238E27FC236}">
                <a16:creationId xmlns:a16="http://schemas.microsoft.com/office/drawing/2014/main" id="{5EEA5211-CA1C-C9A1-9489-4AD5BE72AD77}"/>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a:solidFill>
                  <a:srgbClr val="148AB4"/>
                </a:solidFill>
                <a:latin typeface="Tahoma"/>
                <a:ea typeface="Tahoma"/>
                <a:cs typeface="Tahoma"/>
              </a:rPr>
              <a:t>LO 2</a:t>
            </a:r>
            <a:endParaRPr lang="en-US" sz="1800" b="1" i="0" u="none" strike="noStrike" cap="none" normalizeH="0" baseline="0">
              <a:ln>
                <a:noFill/>
              </a:ln>
              <a:solidFill>
                <a:srgbClr val="148AB4"/>
              </a:solidFill>
              <a:effectLst/>
              <a:latin typeface="Tahoma" charset="0"/>
              <a:ea typeface="Tahoma"/>
              <a:cs typeface="Tahoma"/>
            </a:endParaRPr>
          </a:p>
        </p:txBody>
      </p:sp>
      <p:sp>
        <p:nvSpPr>
          <p:cNvPr id="6" name="Slide Number Placeholder 8">
            <a:extLst>
              <a:ext uri="{FF2B5EF4-FFF2-40B4-BE49-F238E27FC236}">
                <a16:creationId xmlns:a16="http://schemas.microsoft.com/office/drawing/2014/main" id="{4E8BF49A-A4AB-3A3B-22BD-A8A2D743110B}"/>
              </a:ext>
            </a:extLst>
          </p:cNvPr>
          <p:cNvSpPr>
            <a:spLocks noGrp="1"/>
          </p:cNvSpPr>
          <p:nvPr>
            <p:ph type="sldNum" sz="quarter" idx="10"/>
          </p:nvPr>
        </p:nvSpPr>
        <p:spPr>
          <a:xfrm>
            <a:off x="11102341" y="6477001"/>
            <a:ext cx="353346" cy="270295"/>
          </a:xfrm>
        </p:spPr>
        <p:txBody>
          <a:bodyPr/>
          <a:lstStyle/>
          <a:p>
            <a:pPr>
              <a:defRPr/>
            </a:pPr>
            <a:fld id="{D68E8870-17DE-45C4-A8DD-7644B2422933}" type="slidenum">
              <a:rPr lang="en-US" sz="1200" smtClean="0"/>
              <a:pPr>
                <a:defRPr/>
              </a:pPr>
              <a:t>26</a:t>
            </a:fld>
            <a:endParaRPr lang="en-US" sz="1200"/>
          </a:p>
        </p:txBody>
      </p:sp>
    </p:spTree>
    <p:extLst>
      <p:ext uri="{BB962C8B-B14F-4D97-AF65-F5344CB8AC3E}">
        <p14:creationId xmlns:p14="http://schemas.microsoft.com/office/powerpoint/2010/main" val="1545988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E804F830-672A-3A81-1FA7-4052BD0D2860}"/>
              </a:ext>
            </a:extLst>
          </p:cNvPr>
          <p:cNvSpPr/>
          <p:nvPr/>
        </p:nvSpPr>
        <p:spPr bwMode="auto">
          <a:xfrm>
            <a:off x="240102" y="1014571"/>
            <a:ext cx="11711796" cy="1058174"/>
          </a:xfrm>
          <a:prstGeom prst="roundRect">
            <a:avLst/>
          </a:prstGeom>
          <a:solidFill>
            <a:srgbClr val="1823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 name="Title 1">
            <a:extLst>
              <a:ext uri="{FF2B5EF4-FFF2-40B4-BE49-F238E27FC236}">
                <a16:creationId xmlns:a16="http://schemas.microsoft.com/office/drawing/2014/main" id="{83F9C1FA-2896-8B47-E1E9-46219AB420D7}"/>
              </a:ext>
            </a:extLst>
          </p:cNvPr>
          <p:cNvSpPr>
            <a:spLocks noGrp="1"/>
          </p:cNvSpPr>
          <p:nvPr>
            <p:ph type="title"/>
          </p:nvPr>
        </p:nvSpPr>
        <p:spPr>
          <a:xfrm>
            <a:off x="201386" y="11974"/>
            <a:ext cx="11858534" cy="843295"/>
          </a:xfrm>
        </p:spPr>
        <p:txBody>
          <a:bodyPr/>
          <a:lstStyle/>
          <a:p>
            <a:pPr marL="0" indent="0">
              <a:buNone/>
            </a:pPr>
            <a:r>
              <a:rPr lang="en-US" dirty="0">
                <a:latin typeface="+mn-lt"/>
              </a:rPr>
              <a:t>Analyzing Data</a:t>
            </a:r>
          </a:p>
        </p:txBody>
      </p:sp>
      <p:sp>
        <p:nvSpPr>
          <p:cNvPr id="2" name="Content Placeholder 1">
            <a:extLst>
              <a:ext uri="{FF2B5EF4-FFF2-40B4-BE49-F238E27FC236}">
                <a16:creationId xmlns:a16="http://schemas.microsoft.com/office/drawing/2014/main" id="{B215A539-99E4-E712-CBDF-638E80047799}"/>
              </a:ext>
            </a:extLst>
          </p:cNvPr>
          <p:cNvSpPr>
            <a:spLocks noGrp="1"/>
          </p:cNvSpPr>
          <p:nvPr>
            <p:ph idx="1"/>
          </p:nvPr>
        </p:nvSpPr>
        <p:spPr>
          <a:xfrm>
            <a:off x="262346" y="1014571"/>
            <a:ext cx="11689552" cy="1055816"/>
          </a:xfrm>
        </p:spPr>
        <p:txBody>
          <a:bodyPr anchor="ctr">
            <a:normAutofit/>
          </a:bodyPr>
          <a:lstStyle/>
          <a:p>
            <a:pPr marL="0" indent="0" algn="ctr">
              <a:buNone/>
            </a:pPr>
            <a:r>
              <a:rPr lang="en-US" b="1" dirty="0">
                <a:solidFill>
                  <a:schemeClr val="bg1"/>
                </a:solidFill>
                <a:latin typeface="+mn-lt"/>
              </a:rPr>
              <a:t>Critical data considerations for contextual interpretation</a:t>
            </a:r>
            <a:endParaRPr lang="en-US" b="1" dirty="0">
              <a:latin typeface="+mn-lt"/>
            </a:endParaRPr>
          </a:p>
        </p:txBody>
      </p:sp>
      <p:sp>
        <p:nvSpPr>
          <p:cNvPr id="6" name="TextBox 5">
            <a:extLst>
              <a:ext uri="{FF2B5EF4-FFF2-40B4-BE49-F238E27FC236}">
                <a16:creationId xmlns:a16="http://schemas.microsoft.com/office/drawing/2014/main" id="{460476B7-17CF-99C5-B4AD-A26773ABCDE3}"/>
              </a:ext>
            </a:extLst>
          </p:cNvPr>
          <p:cNvSpPr txBox="1"/>
          <p:nvPr/>
        </p:nvSpPr>
        <p:spPr>
          <a:xfrm>
            <a:off x="288496" y="2233954"/>
            <a:ext cx="5586251" cy="3970318"/>
          </a:xfrm>
          <a:prstGeom prst="rect">
            <a:avLst/>
          </a:prstGeom>
          <a:noFill/>
        </p:spPr>
        <p:txBody>
          <a:bodyPr wrap="square" lIns="91440" tIns="45720" rIns="91440" bIns="45720" rtlCol="0" anchor="t">
            <a:spAutoFit/>
          </a:bodyPr>
          <a:lstStyle/>
          <a:p>
            <a:pPr marL="457200" indent="-457200">
              <a:buFont typeface="Wingdings" panose="020B0604020202020204" pitchFamily="34" charset="0"/>
              <a:buChar char="§"/>
            </a:pPr>
            <a:r>
              <a:rPr lang="en-US" sz="2800">
                <a:solidFill>
                  <a:srgbClr val="148AB4"/>
                </a:solidFill>
                <a:latin typeface="Tahoma"/>
                <a:ea typeface="Tahoma"/>
                <a:cs typeface="Tahoma"/>
              </a:rPr>
              <a:t>Individualization of data</a:t>
            </a:r>
            <a:endParaRPr lang="en-US">
              <a:solidFill>
                <a:srgbClr val="148AB4"/>
              </a:solidFill>
              <a:latin typeface="Tahoma"/>
              <a:ea typeface="Tahoma"/>
              <a:cs typeface="Tahoma"/>
            </a:endParaRPr>
          </a:p>
          <a:p>
            <a:pPr marL="457200" indent="-457200">
              <a:buFont typeface="Wingdings" panose="020B0604020202020204" pitchFamily="34" charset="0"/>
              <a:buChar char="§"/>
            </a:pPr>
            <a:r>
              <a:rPr lang="en-US" sz="2800">
                <a:solidFill>
                  <a:srgbClr val="148AB4"/>
                </a:solidFill>
                <a:latin typeface="Tahoma"/>
                <a:ea typeface="Tahoma"/>
                <a:cs typeface="Tahoma"/>
              </a:rPr>
              <a:t>Tying data to larger context (scenario, environment)</a:t>
            </a:r>
          </a:p>
          <a:p>
            <a:pPr marL="457200" indent="-457200">
              <a:buFont typeface="Wingdings" panose="020B0604020202020204" pitchFamily="34" charset="0"/>
              <a:buChar char="§"/>
            </a:pPr>
            <a:r>
              <a:rPr lang="en-US" sz="2800">
                <a:solidFill>
                  <a:srgbClr val="148AB4"/>
                </a:solidFill>
                <a:latin typeface="Tahoma"/>
                <a:ea typeface="Tahoma"/>
                <a:cs typeface="Tahoma"/>
              </a:rPr>
              <a:t>Scalability of analytics (e.g., containerization, on-device  computing)</a:t>
            </a:r>
          </a:p>
          <a:p>
            <a:pPr marL="457200" indent="-457200">
              <a:buFont typeface="Wingdings" panose="020B0604020202020204" pitchFamily="34" charset="0"/>
              <a:buChar char="§"/>
            </a:pPr>
            <a:r>
              <a:rPr lang="en-US" sz="2800">
                <a:solidFill>
                  <a:srgbClr val="148AB4"/>
                </a:solidFill>
                <a:latin typeface="Tahoma"/>
                <a:ea typeface="Tahoma"/>
                <a:cs typeface="Tahoma"/>
              </a:rPr>
              <a:t>Acknowledgement and mitigation of potential researcher biases</a:t>
            </a:r>
          </a:p>
        </p:txBody>
      </p:sp>
      <p:pic>
        <p:nvPicPr>
          <p:cNvPr id="7" name="Picture 6">
            <a:extLst>
              <a:ext uri="{FF2B5EF4-FFF2-40B4-BE49-F238E27FC236}">
                <a16:creationId xmlns:a16="http://schemas.microsoft.com/office/drawing/2014/main" id="{4F943D8A-DF18-8437-B059-99E8DE18F57B}"/>
              </a:ext>
            </a:extLst>
          </p:cNvPr>
          <p:cNvPicPr>
            <a:picLocks noChangeAspect="1"/>
          </p:cNvPicPr>
          <p:nvPr/>
        </p:nvPicPr>
        <p:blipFill>
          <a:blip r:embed="rId3"/>
          <a:stretch>
            <a:fillRect/>
          </a:stretch>
        </p:blipFill>
        <p:spPr>
          <a:xfrm>
            <a:off x="5537468" y="2826862"/>
            <a:ext cx="6433875" cy="2542344"/>
          </a:xfrm>
          <a:prstGeom prst="rect">
            <a:avLst/>
          </a:prstGeom>
        </p:spPr>
      </p:pic>
      <p:sp>
        <p:nvSpPr>
          <p:cNvPr id="9" name="TextBox 8">
            <a:extLst>
              <a:ext uri="{FF2B5EF4-FFF2-40B4-BE49-F238E27FC236}">
                <a16:creationId xmlns:a16="http://schemas.microsoft.com/office/drawing/2014/main" id="{75244C5F-AA7B-24FC-AB77-02A8C1E1877B}"/>
              </a:ext>
            </a:extLst>
          </p:cNvPr>
          <p:cNvSpPr txBox="1"/>
          <p:nvPr/>
        </p:nvSpPr>
        <p:spPr>
          <a:xfrm>
            <a:off x="8675350" y="5370035"/>
            <a:ext cx="3296287" cy="338554"/>
          </a:xfrm>
          <a:prstGeom prst="rect">
            <a:avLst/>
          </a:prstGeom>
          <a:noFill/>
        </p:spPr>
        <p:txBody>
          <a:bodyPr wrap="none" rtlCol="0">
            <a:spAutoFit/>
          </a:bodyPr>
          <a:lstStyle/>
          <a:p>
            <a:r>
              <a:rPr lang="en-US" sz="1600"/>
              <a:t>Winslow, </a:t>
            </a:r>
            <a:r>
              <a:rPr lang="en-US" sz="1600" i="1"/>
              <a:t>et al</a:t>
            </a:r>
            <a:r>
              <a:rPr lang="en-US" sz="1600"/>
              <a:t>. Front Psych (2016)</a:t>
            </a:r>
          </a:p>
        </p:txBody>
      </p:sp>
      <p:sp>
        <p:nvSpPr>
          <p:cNvPr id="5" name="Rectangle: Rounded Corners 4">
            <a:extLst>
              <a:ext uri="{FF2B5EF4-FFF2-40B4-BE49-F238E27FC236}">
                <a16:creationId xmlns:a16="http://schemas.microsoft.com/office/drawing/2014/main" id="{E6F840F0-F755-16ED-6F61-6384E9C7893B}"/>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a:solidFill>
                  <a:srgbClr val="148AB4"/>
                </a:solidFill>
                <a:latin typeface="Tahoma"/>
                <a:ea typeface="Tahoma"/>
                <a:cs typeface="Tahoma"/>
              </a:rPr>
              <a:t>LO 2</a:t>
            </a:r>
            <a:endParaRPr lang="en-US" sz="1800" b="1" i="0" u="none" strike="noStrike" cap="none" normalizeH="0" baseline="0">
              <a:ln>
                <a:noFill/>
              </a:ln>
              <a:solidFill>
                <a:srgbClr val="148AB4"/>
              </a:solidFill>
              <a:effectLst/>
              <a:latin typeface="Tahoma" charset="0"/>
              <a:ea typeface="Tahoma"/>
              <a:cs typeface="Tahoma"/>
            </a:endParaRPr>
          </a:p>
        </p:txBody>
      </p:sp>
      <p:sp>
        <p:nvSpPr>
          <p:cNvPr id="4" name="Slide Number Placeholder 8">
            <a:extLst>
              <a:ext uri="{FF2B5EF4-FFF2-40B4-BE49-F238E27FC236}">
                <a16:creationId xmlns:a16="http://schemas.microsoft.com/office/drawing/2014/main" id="{7F9CAA72-3DB9-DE09-DA30-3E797597037C}"/>
              </a:ext>
            </a:extLst>
          </p:cNvPr>
          <p:cNvSpPr>
            <a:spLocks noGrp="1"/>
          </p:cNvSpPr>
          <p:nvPr>
            <p:ph type="sldNum" sz="quarter" idx="10"/>
          </p:nvPr>
        </p:nvSpPr>
        <p:spPr>
          <a:xfrm>
            <a:off x="11102341" y="6477001"/>
            <a:ext cx="353346" cy="270295"/>
          </a:xfrm>
        </p:spPr>
        <p:txBody>
          <a:bodyPr/>
          <a:lstStyle/>
          <a:p>
            <a:pPr>
              <a:defRPr/>
            </a:pPr>
            <a:fld id="{D68E8870-17DE-45C4-A8DD-7644B2422933}" type="slidenum">
              <a:rPr lang="en-US" sz="1200" smtClean="0"/>
              <a:pPr>
                <a:defRPr/>
              </a:pPr>
              <a:t>27</a:t>
            </a:fld>
            <a:endParaRPr lang="en-US" sz="1200"/>
          </a:p>
        </p:txBody>
      </p:sp>
    </p:spTree>
    <p:extLst>
      <p:ext uri="{BB962C8B-B14F-4D97-AF65-F5344CB8AC3E}">
        <p14:creationId xmlns:p14="http://schemas.microsoft.com/office/powerpoint/2010/main" val="12818956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D98F7FC-2A69-7306-E03C-CDD13330E6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1479" y="207034"/>
            <a:ext cx="9138249" cy="6860875"/>
          </a:xfrm>
          <a:prstGeom prst="rect">
            <a:avLst/>
          </a:prstGeom>
        </p:spPr>
      </p:pic>
      <p:cxnSp>
        <p:nvCxnSpPr>
          <p:cNvPr id="6" name="Straight Arrow Connector 5">
            <a:extLst>
              <a:ext uri="{FF2B5EF4-FFF2-40B4-BE49-F238E27FC236}">
                <a16:creationId xmlns:a16="http://schemas.microsoft.com/office/drawing/2014/main" id="{665E5553-485D-53D7-33C6-0F74C8A7950A}"/>
              </a:ext>
            </a:extLst>
          </p:cNvPr>
          <p:cNvCxnSpPr/>
          <p:nvPr/>
        </p:nvCxnSpPr>
        <p:spPr bwMode="auto">
          <a:xfrm flipH="1">
            <a:off x="2793253" y="918234"/>
            <a:ext cx="2823" cy="5431817"/>
          </a:xfrm>
          <a:prstGeom prst="straightConnector1">
            <a:avLst/>
          </a:prstGeom>
          <a:solidFill>
            <a:schemeClr val="accent1"/>
          </a:solidFill>
          <a:ln w="28575" cap="flat" cmpd="sng" algn="ctr">
            <a:solidFill>
              <a:srgbClr val="1E9CE9"/>
            </a:solidFill>
            <a:prstDash val="solid"/>
            <a:miter lim="800000"/>
            <a:headEnd type="none" w="med" len="med"/>
            <a:tailEnd type="none" w="med" len="med"/>
          </a:ln>
          <a:effectLst/>
        </p:spPr>
      </p:cxnSp>
      <p:sp>
        <p:nvSpPr>
          <p:cNvPr id="5" name="Rectangle: Rounded Corners 4">
            <a:extLst>
              <a:ext uri="{FF2B5EF4-FFF2-40B4-BE49-F238E27FC236}">
                <a16:creationId xmlns:a16="http://schemas.microsoft.com/office/drawing/2014/main" id="{0400A169-5B53-CEC3-C8C6-25B9751B1ACF}"/>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a:solidFill>
                  <a:srgbClr val="148AB4"/>
                </a:solidFill>
                <a:latin typeface="Tahoma"/>
                <a:ea typeface="Tahoma"/>
                <a:cs typeface="Tahoma"/>
              </a:rPr>
              <a:t>LO 2</a:t>
            </a:r>
            <a:endParaRPr lang="en-US" sz="1800" b="1" i="0" u="none" strike="noStrike" cap="none" normalizeH="0" baseline="0">
              <a:ln>
                <a:noFill/>
              </a:ln>
              <a:solidFill>
                <a:srgbClr val="148AB4"/>
              </a:solidFill>
              <a:effectLst/>
              <a:latin typeface="Tahoma" charset="0"/>
              <a:ea typeface="Tahoma"/>
              <a:cs typeface="Tahoma"/>
            </a:endParaRPr>
          </a:p>
        </p:txBody>
      </p:sp>
      <p:sp>
        <p:nvSpPr>
          <p:cNvPr id="3" name="TextBox 2">
            <a:extLst>
              <a:ext uri="{FF2B5EF4-FFF2-40B4-BE49-F238E27FC236}">
                <a16:creationId xmlns:a16="http://schemas.microsoft.com/office/drawing/2014/main" id="{65FA9C06-FDFE-853A-C4DD-627656EE144F}"/>
              </a:ext>
            </a:extLst>
          </p:cNvPr>
          <p:cNvSpPr txBox="1"/>
          <p:nvPr/>
        </p:nvSpPr>
        <p:spPr>
          <a:xfrm>
            <a:off x="76283" y="2521059"/>
            <a:ext cx="2634793"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ahoma"/>
                <a:ea typeface="Tahoma"/>
                <a:cs typeface="Tahoma"/>
              </a:rPr>
              <a:t>​</a:t>
            </a:r>
            <a:r>
              <a:rPr lang="en-US" sz="2800" b="1" dirty="0">
                <a:solidFill>
                  <a:srgbClr val="182350"/>
                </a:solidFill>
                <a:latin typeface="Tahoma"/>
                <a:ea typeface="Tahoma"/>
                <a:cs typeface="Tahoma"/>
              </a:rPr>
              <a:t>Eight Steps for Physiological Monitoring</a:t>
            </a:r>
            <a:endParaRPr lang="en-US" b="1" dirty="0">
              <a:solidFill>
                <a:srgbClr val="182350"/>
              </a:solidFill>
              <a:latin typeface="Tahoma"/>
              <a:ea typeface="Tahoma"/>
              <a:cs typeface="Tahoma"/>
            </a:endParaRPr>
          </a:p>
        </p:txBody>
      </p:sp>
      <p:sp>
        <p:nvSpPr>
          <p:cNvPr id="8" name="Title 1">
            <a:extLst>
              <a:ext uri="{FF2B5EF4-FFF2-40B4-BE49-F238E27FC236}">
                <a16:creationId xmlns:a16="http://schemas.microsoft.com/office/drawing/2014/main" id="{AFC76D4D-A1F1-69EC-14D6-ABAF91AAC260}"/>
              </a:ext>
            </a:extLst>
          </p:cNvPr>
          <p:cNvSpPr txBox="1">
            <a:spLocks/>
          </p:cNvSpPr>
          <p:nvPr/>
        </p:nvSpPr>
        <p:spPr bwMode="auto">
          <a:xfrm>
            <a:off x="-949310" y="-167144"/>
            <a:ext cx="11858534" cy="11198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3600" kern="0">
                <a:solidFill>
                  <a:srgbClr val="FFFFFF"/>
                </a:solidFill>
              </a:rPr>
              <a:t>Recommended Approach &amp; Best Practices</a:t>
            </a:r>
            <a:endParaRPr lang="en-US" sz="3600" kern="0"/>
          </a:p>
        </p:txBody>
      </p:sp>
      <p:sp>
        <p:nvSpPr>
          <p:cNvPr id="4" name="Slide Number Placeholder 8">
            <a:extLst>
              <a:ext uri="{FF2B5EF4-FFF2-40B4-BE49-F238E27FC236}">
                <a16:creationId xmlns:a16="http://schemas.microsoft.com/office/drawing/2014/main" id="{00010A4D-583B-B77C-DD5D-B2D71F962FB1}"/>
              </a:ext>
            </a:extLst>
          </p:cNvPr>
          <p:cNvSpPr txBox="1">
            <a:spLocks/>
          </p:cNvSpPr>
          <p:nvPr/>
        </p:nvSpPr>
        <p:spPr>
          <a:xfrm>
            <a:off x="11102341" y="6477001"/>
            <a:ext cx="353346" cy="270295"/>
          </a:xfr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z="1200" smtClean="0"/>
              <a:pPr>
                <a:defRPr/>
              </a:pPr>
              <a:t>28</a:t>
            </a:fld>
            <a:endParaRPr lang="en-US" sz="1200"/>
          </a:p>
        </p:txBody>
      </p:sp>
    </p:spTree>
    <p:extLst>
      <p:ext uri="{BB962C8B-B14F-4D97-AF65-F5344CB8AC3E}">
        <p14:creationId xmlns:p14="http://schemas.microsoft.com/office/powerpoint/2010/main" val="3943978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6EE15255-1F99-CCE5-087E-F4B54391FED3}"/>
              </a:ext>
            </a:extLst>
          </p:cNvPr>
          <p:cNvSpPr/>
          <p:nvPr/>
        </p:nvSpPr>
        <p:spPr bwMode="auto">
          <a:xfrm>
            <a:off x="290420" y="1016478"/>
            <a:ext cx="11711796" cy="1058174"/>
          </a:xfrm>
          <a:prstGeom prst="roundRect">
            <a:avLst/>
          </a:prstGeom>
          <a:solidFill>
            <a:srgbClr val="1823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 name="Title 1">
            <a:extLst>
              <a:ext uri="{FF2B5EF4-FFF2-40B4-BE49-F238E27FC236}">
                <a16:creationId xmlns:a16="http://schemas.microsoft.com/office/drawing/2014/main" id="{83F9C1FA-2896-8B47-E1E9-46219AB420D7}"/>
              </a:ext>
            </a:extLst>
          </p:cNvPr>
          <p:cNvSpPr>
            <a:spLocks noGrp="1"/>
          </p:cNvSpPr>
          <p:nvPr>
            <p:ph type="title"/>
          </p:nvPr>
        </p:nvSpPr>
        <p:spPr>
          <a:xfrm>
            <a:off x="201386" y="11974"/>
            <a:ext cx="11858534" cy="843295"/>
          </a:xfrm>
        </p:spPr>
        <p:txBody>
          <a:bodyPr/>
          <a:lstStyle/>
          <a:p>
            <a:pPr marL="0" indent="0">
              <a:buNone/>
            </a:pPr>
            <a:r>
              <a:rPr lang="en-US">
                <a:latin typeface="+mn-lt"/>
              </a:rPr>
              <a:t>Storing Data</a:t>
            </a:r>
          </a:p>
        </p:txBody>
      </p:sp>
      <p:sp>
        <p:nvSpPr>
          <p:cNvPr id="2" name="Content Placeholder 1">
            <a:extLst>
              <a:ext uri="{FF2B5EF4-FFF2-40B4-BE49-F238E27FC236}">
                <a16:creationId xmlns:a16="http://schemas.microsoft.com/office/drawing/2014/main" id="{B215A539-99E4-E712-CBDF-638E80047799}"/>
              </a:ext>
            </a:extLst>
          </p:cNvPr>
          <p:cNvSpPr>
            <a:spLocks noGrp="1"/>
          </p:cNvSpPr>
          <p:nvPr>
            <p:ph idx="1"/>
          </p:nvPr>
        </p:nvSpPr>
        <p:spPr>
          <a:xfrm>
            <a:off x="316405" y="1089030"/>
            <a:ext cx="11768820" cy="1071509"/>
          </a:xfrm>
        </p:spPr>
        <p:txBody>
          <a:bodyPr>
            <a:normAutofit/>
          </a:bodyPr>
          <a:lstStyle/>
          <a:p>
            <a:pPr marL="0" indent="0" algn="ctr">
              <a:buNone/>
            </a:pPr>
            <a:r>
              <a:rPr lang="en-US" dirty="0">
                <a:solidFill>
                  <a:schemeClr val="bg1"/>
                </a:solidFill>
                <a:latin typeface="+mn-lt"/>
              </a:rPr>
              <a:t> </a:t>
            </a:r>
            <a:r>
              <a:rPr lang="en-US" b="1" dirty="0">
                <a:solidFill>
                  <a:schemeClr val="bg1"/>
                </a:solidFill>
                <a:latin typeface="+mn-lt"/>
              </a:rPr>
              <a:t>Trends in physiological data management and military considerations</a:t>
            </a:r>
          </a:p>
          <a:p>
            <a:pPr marL="0" indent="0" algn="ctr">
              <a:buNone/>
            </a:pPr>
            <a:endParaRPr lang="en-US" b="1" dirty="0">
              <a:latin typeface="+mn-lt"/>
            </a:endParaRPr>
          </a:p>
        </p:txBody>
      </p:sp>
      <p:sp>
        <p:nvSpPr>
          <p:cNvPr id="5" name="TextBox 4">
            <a:extLst>
              <a:ext uri="{FF2B5EF4-FFF2-40B4-BE49-F238E27FC236}">
                <a16:creationId xmlns:a16="http://schemas.microsoft.com/office/drawing/2014/main" id="{A6AC66BE-B1DD-C908-C78D-9A2F0677DB1A}"/>
              </a:ext>
            </a:extLst>
          </p:cNvPr>
          <p:cNvSpPr txBox="1"/>
          <p:nvPr/>
        </p:nvSpPr>
        <p:spPr>
          <a:xfrm>
            <a:off x="315774" y="2308502"/>
            <a:ext cx="8617963" cy="2888804"/>
          </a:xfrm>
          <a:prstGeom prst="rect">
            <a:avLst/>
          </a:prstGeom>
          <a:noFill/>
        </p:spPr>
        <p:txBody>
          <a:bodyPr wrap="square" lIns="91440" tIns="45720" rIns="91440" bIns="45720" anchor="t">
            <a:spAutoFit/>
          </a:bodyPr>
          <a:lstStyle/>
          <a:p>
            <a:pPr marL="457200" marR="0" lvl="2" indent="-457200">
              <a:lnSpc>
                <a:spcPct val="107000"/>
              </a:lnSpc>
              <a:spcBef>
                <a:spcPts val="0"/>
              </a:spcBef>
              <a:spcAft>
                <a:spcPts val="0"/>
              </a:spcAft>
              <a:buFont typeface="Wingdings"/>
              <a:buChar char="§"/>
            </a:pPr>
            <a:r>
              <a:rPr lang="en-US" sz="2400" b="1" kern="100">
                <a:solidFill>
                  <a:srgbClr val="148AB4"/>
                </a:solidFill>
                <a:effectLst/>
                <a:latin typeface="Tahoma"/>
                <a:ea typeface="Aptos" panose="020B0004020202020204" pitchFamily="34" charset="0"/>
                <a:cs typeface="Arial"/>
              </a:rPr>
              <a:t>Location Options: </a:t>
            </a:r>
            <a:r>
              <a:rPr lang="en-US" sz="2400" kern="100">
                <a:solidFill>
                  <a:srgbClr val="148AB4"/>
                </a:solidFill>
                <a:effectLst/>
                <a:latin typeface="Tahoma"/>
                <a:ea typeface="Aptos" panose="020B0004020202020204" pitchFamily="34" charset="0"/>
                <a:cs typeface="Arial"/>
              </a:rPr>
              <a:t>On device, mesh networks, cloud, secure servers</a:t>
            </a:r>
            <a:endParaRPr lang="en-US" sz="2400">
              <a:solidFill>
                <a:srgbClr val="148AB4"/>
              </a:solidFill>
              <a:latin typeface="Aptos"/>
              <a:ea typeface="Tahoma"/>
              <a:cs typeface="Tahoma"/>
            </a:endParaRPr>
          </a:p>
          <a:p>
            <a:pPr marL="285750" marR="0" lvl="2" indent="-285750">
              <a:lnSpc>
                <a:spcPct val="107000"/>
              </a:lnSpc>
              <a:spcBef>
                <a:spcPts val="0"/>
              </a:spcBef>
              <a:spcAft>
                <a:spcPts val="0"/>
              </a:spcAft>
              <a:buFont typeface="Wingdings"/>
              <a:buChar char="§"/>
            </a:pPr>
            <a:endParaRPr lang="en-US" sz="1400" kern="100">
              <a:solidFill>
                <a:srgbClr val="148AB4"/>
              </a:solidFill>
              <a:effectLst/>
              <a:latin typeface="Tahoma"/>
              <a:ea typeface="Aptos" panose="020B0004020202020204" pitchFamily="34" charset="0"/>
              <a:cs typeface="Arial" panose="020B0604020202020204" pitchFamily="34" charset="0"/>
            </a:endParaRPr>
          </a:p>
          <a:p>
            <a:pPr marL="457200" lvl="2" indent="-457200">
              <a:lnSpc>
                <a:spcPct val="107000"/>
              </a:lnSpc>
              <a:spcBef>
                <a:spcPts val="0"/>
              </a:spcBef>
              <a:spcAft>
                <a:spcPts val="0"/>
              </a:spcAft>
              <a:buFont typeface="Wingdings"/>
              <a:buChar char="§"/>
            </a:pPr>
            <a:r>
              <a:rPr lang="en-US" sz="2400" b="1" kern="100">
                <a:solidFill>
                  <a:srgbClr val="148AB4"/>
                </a:solidFill>
                <a:effectLst/>
                <a:latin typeface="Tahoma"/>
                <a:ea typeface="Aptos" panose="020B0004020202020204" pitchFamily="34" charset="0"/>
                <a:cs typeface="Arial"/>
              </a:rPr>
              <a:t>Common Data Standards: </a:t>
            </a:r>
            <a:r>
              <a:rPr lang="en-US" sz="2400" kern="100">
                <a:solidFill>
                  <a:srgbClr val="148AB4"/>
                </a:solidFill>
                <a:effectLst/>
                <a:latin typeface="Tahoma"/>
                <a:ea typeface="Aptos" panose="020B0004020202020204" pitchFamily="34" charset="0"/>
                <a:cs typeface="Arial"/>
              </a:rPr>
              <a:t>No widely accepted data model – though people are making recommendations</a:t>
            </a:r>
            <a:r>
              <a:rPr lang="en-US" sz="2400" kern="100">
                <a:solidFill>
                  <a:srgbClr val="148AB4"/>
                </a:solidFill>
                <a:latin typeface="Tahoma"/>
                <a:ea typeface="Aptos" panose="020B0004020202020204" pitchFamily="34" charset="0"/>
                <a:cs typeface="Arial"/>
              </a:rPr>
              <a:t>  </a:t>
            </a:r>
            <a:endParaRPr lang="en-US" sz="2400" kern="100">
              <a:solidFill>
                <a:srgbClr val="148AB4"/>
              </a:solidFill>
              <a:effectLst/>
              <a:latin typeface="Tahoma"/>
              <a:ea typeface="Aptos" panose="020B0004020202020204" pitchFamily="34" charset="0"/>
              <a:cs typeface="Arial" panose="020B0604020202020204" pitchFamily="34" charset="0"/>
            </a:endParaRPr>
          </a:p>
          <a:p>
            <a:pPr marL="285750" marR="0" lvl="2" indent="-285750">
              <a:lnSpc>
                <a:spcPct val="107000"/>
              </a:lnSpc>
              <a:spcBef>
                <a:spcPts val="0"/>
              </a:spcBef>
              <a:spcAft>
                <a:spcPts val="0"/>
              </a:spcAft>
              <a:buFont typeface="Wingdings"/>
              <a:buChar char="§"/>
            </a:pPr>
            <a:endParaRPr lang="en-US" sz="1400" kern="100">
              <a:solidFill>
                <a:srgbClr val="148AB4"/>
              </a:solidFill>
              <a:effectLst/>
              <a:latin typeface="Tahoma"/>
              <a:ea typeface="Aptos" panose="020B0004020202020204" pitchFamily="34" charset="0"/>
              <a:cs typeface="Arial" panose="020B0604020202020204" pitchFamily="34" charset="0"/>
            </a:endParaRPr>
          </a:p>
          <a:p>
            <a:pPr marL="457200" marR="0" lvl="2" indent="-457200">
              <a:lnSpc>
                <a:spcPct val="107000"/>
              </a:lnSpc>
              <a:spcBef>
                <a:spcPts val="0"/>
              </a:spcBef>
              <a:spcAft>
                <a:spcPts val="0"/>
              </a:spcAft>
              <a:buFont typeface="Wingdings"/>
              <a:buChar char="§"/>
            </a:pPr>
            <a:r>
              <a:rPr lang="en-US" sz="2400" b="1" kern="100">
                <a:solidFill>
                  <a:srgbClr val="148AB4"/>
                </a:solidFill>
                <a:effectLst/>
                <a:latin typeface="Tahoma"/>
                <a:ea typeface="Aptos" panose="020B0004020202020204" pitchFamily="34" charset="0"/>
                <a:cs typeface="Arial"/>
              </a:rPr>
              <a:t>Longitudinal Data Tagging: </a:t>
            </a:r>
            <a:r>
              <a:rPr lang="en-US" sz="2400" kern="100">
                <a:solidFill>
                  <a:srgbClr val="148AB4"/>
                </a:solidFill>
                <a:effectLst/>
                <a:latin typeface="Tahoma"/>
                <a:ea typeface="Aptos" panose="020B0004020202020204" pitchFamily="34" charset="0"/>
                <a:cs typeface="Arial"/>
              </a:rPr>
              <a:t>Metadata information, unique person identifiers across </a:t>
            </a:r>
            <a:r>
              <a:rPr lang="en-US" sz="2400" kern="100">
                <a:solidFill>
                  <a:srgbClr val="148AB4"/>
                </a:solidFill>
                <a:latin typeface="Tahoma"/>
                <a:ea typeface="Aptos" panose="020B0004020202020204" pitchFamily="34" charset="0"/>
                <a:cs typeface="Arial"/>
              </a:rPr>
              <a:t>systems</a:t>
            </a:r>
            <a:endParaRPr lang="en-US" sz="2400" kern="100">
              <a:solidFill>
                <a:srgbClr val="148AB4"/>
              </a:solidFill>
              <a:effectLst/>
              <a:latin typeface="Tahoma"/>
              <a:ea typeface="Aptos" panose="020B0004020202020204" pitchFamily="34" charset="0"/>
              <a:cs typeface="Arial"/>
            </a:endParaRPr>
          </a:p>
        </p:txBody>
      </p:sp>
      <p:sp>
        <p:nvSpPr>
          <p:cNvPr id="6" name="Rectangle: Rounded Corners 5">
            <a:extLst>
              <a:ext uri="{FF2B5EF4-FFF2-40B4-BE49-F238E27FC236}">
                <a16:creationId xmlns:a16="http://schemas.microsoft.com/office/drawing/2014/main" id="{AE7F579F-3048-92EA-4E39-05409C23200A}"/>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a:solidFill>
                  <a:srgbClr val="148AB4"/>
                </a:solidFill>
                <a:latin typeface="Tahoma"/>
                <a:ea typeface="Tahoma"/>
                <a:cs typeface="Tahoma"/>
              </a:rPr>
              <a:t>LO 2</a:t>
            </a:r>
            <a:endParaRPr lang="en-US" sz="1800" b="1" i="0" u="none" strike="noStrike" cap="none" normalizeH="0" baseline="0">
              <a:ln>
                <a:noFill/>
              </a:ln>
              <a:solidFill>
                <a:srgbClr val="148AB4"/>
              </a:solidFill>
              <a:effectLst/>
              <a:latin typeface="Tahoma" charset="0"/>
              <a:ea typeface="Tahoma"/>
              <a:cs typeface="Tahoma"/>
            </a:endParaRPr>
          </a:p>
        </p:txBody>
      </p:sp>
      <p:pic>
        <p:nvPicPr>
          <p:cNvPr id="7" name="Picture 6">
            <a:extLst>
              <a:ext uri="{FF2B5EF4-FFF2-40B4-BE49-F238E27FC236}">
                <a16:creationId xmlns:a16="http://schemas.microsoft.com/office/drawing/2014/main" id="{A8B47D70-344E-E1A2-2B9A-84FA046B38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54798" y="2206259"/>
            <a:ext cx="2732226" cy="1817841"/>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86EF0006-C236-8250-5691-512A29BD3B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54799" y="4024101"/>
            <a:ext cx="2732226" cy="885828"/>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7F296CDF-02A1-872C-5066-E642836E350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54798" y="4909929"/>
            <a:ext cx="2732226" cy="1277158"/>
          </a:xfrm>
          <a:prstGeom prst="rect">
            <a:avLst/>
          </a:prstGeom>
          <a:effectLst>
            <a:outerShdw blurRad="63500" sx="102000" sy="102000" algn="ctr" rotWithShape="0">
              <a:prstClr val="black">
                <a:alpha val="40000"/>
              </a:prstClr>
            </a:outerShdw>
          </a:effectLst>
        </p:spPr>
      </p:pic>
      <p:sp>
        <p:nvSpPr>
          <p:cNvPr id="4" name="Slide Number Placeholder 8">
            <a:extLst>
              <a:ext uri="{FF2B5EF4-FFF2-40B4-BE49-F238E27FC236}">
                <a16:creationId xmlns:a16="http://schemas.microsoft.com/office/drawing/2014/main" id="{C9EC68ED-BCC8-E901-2EF8-03AD45B66E8B}"/>
              </a:ext>
            </a:extLst>
          </p:cNvPr>
          <p:cNvSpPr>
            <a:spLocks noGrp="1"/>
          </p:cNvSpPr>
          <p:nvPr>
            <p:ph type="sldNum" sz="quarter" idx="10"/>
          </p:nvPr>
        </p:nvSpPr>
        <p:spPr>
          <a:xfrm>
            <a:off x="11102341" y="6477001"/>
            <a:ext cx="353346" cy="270295"/>
          </a:xfrm>
        </p:spPr>
        <p:txBody>
          <a:bodyPr/>
          <a:lstStyle/>
          <a:p>
            <a:pPr>
              <a:defRPr/>
            </a:pPr>
            <a:fld id="{D68E8870-17DE-45C4-A8DD-7644B2422933}" type="slidenum">
              <a:rPr lang="en-US" sz="1200" smtClean="0"/>
              <a:pPr>
                <a:defRPr/>
              </a:pPr>
              <a:t>29</a:t>
            </a:fld>
            <a:endParaRPr lang="en-US" sz="1200"/>
          </a:p>
        </p:txBody>
      </p:sp>
    </p:spTree>
    <p:extLst>
      <p:ext uri="{BB962C8B-B14F-4D97-AF65-F5344CB8AC3E}">
        <p14:creationId xmlns:p14="http://schemas.microsoft.com/office/powerpoint/2010/main" val="2550207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795130"/>
          </a:xfrm>
        </p:spPr>
        <p:txBody>
          <a:bodyPr/>
          <a:lstStyle/>
          <a:p>
            <a:r>
              <a:rPr lang="en-US"/>
              <a:t>Tutorial Overview</a:t>
            </a:r>
          </a:p>
        </p:txBody>
      </p:sp>
      <p:sp>
        <p:nvSpPr>
          <p:cNvPr id="4" name="Content Placeholder 3"/>
          <p:cNvSpPr>
            <a:spLocks noGrp="1"/>
          </p:cNvSpPr>
          <p:nvPr>
            <p:ph sz="quarter" idx="11"/>
          </p:nvPr>
        </p:nvSpPr>
        <p:spPr>
          <a:xfrm>
            <a:off x="480132" y="946074"/>
            <a:ext cx="11502318" cy="5175878"/>
          </a:xfrm>
        </p:spPr>
        <p:txBody>
          <a:bodyPr/>
          <a:lstStyle/>
          <a:p>
            <a:pPr marL="0" indent="0">
              <a:buNone/>
            </a:pPr>
            <a:r>
              <a:rPr lang="en-US" sz="3200" b="1" dirty="0">
                <a:latin typeface="+mn-lt"/>
              </a:rPr>
              <a:t>Harnessing Physiology for Peak Human Performance in Training and Simulation</a:t>
            </a:r>
            <a:endParaRPr lang="en-US" b="1" dirty="0">
              <a:latin typeface="+mn-lt"/>
            </a:endParaRPr>
          </a:p>
          <a:p>
            <a:pPr marL="0" indent="0">
              <a:buNone/>
            </a:pPr>
            <a:endParaRPr lang="en-US" sz="1200" b="1" dirty="0">
              <a:solidFill>
                <a:srgbClr val="000000"/>
              </a:solidFill>
              <a:latin typeface="+mn-lt"/>
            </a:endParaRPr>
          </a:p>
          <a:p>
            <a:pPr marL="456565" indent="-456565">
              <a:buChar char="§"/>
            </a:pPr>
            <a:r>
              <a:rPr lang="en-US" sz="3200">
                <a:solidFill>
                  <a:srgbClr val="148AB4"/>
                </a:solidFill>
                <a:latin typeface="+mn-lt"/>
              </a:rPr>
              <a:t>Current State of the Field</a:t>
            </a:r>
            <a:endParaRPr lang="en-US">
              <a:solidFill>
                <a:srgbClr val="148AB4"/>
              </a:solidFill>
            </a:endParaRPr>
          </a:p>
          <a:p>
            <a:pPr marL="456565" indent="-456565">
              <a:buChar char="§"/>
            </a:pPr>
            <a:r>
              <a:rPr lang="en-US" sz="3200">
                <a:solidFill>
                  <a:srgbClr val="148AB4"/>
                </a:solidFill>
                <a:latin typeface="+mn-lt"/>
              </a:rPr>
              <a:t>Areas of Opportunity</a:t>
            </a:r>
          </a:p>
          <a:p>
            <a:pPr marL="456565" indent="-456565">
              <a:buChar char="§"/>
            </a:pPr>
            <a:r>
              <a:rPr lang="en-US" sz="3200">
                <a:solidFill>
                  <a:srgbClr val="148AB4"/>
                </a:solidFill>
                <a:latin typeface="+mn-lt"/>
              </a:rPr>
              <a:t>Recommended Approach &amp; Best Practices</a:t>
            </a:r>
          </a:p>
          <a:p>
            <a:pPr marL="456565" indent="-456565">
              <a:buChar char="§"/>
            </a:pPr>
            <a:r>
              <a:rPr lang="en-US" sz="3200">
                <a:solidFill>
                  <a:srgbClr val="148AB4"/>
                </a:solidFill>
                <a:latin typeface="+mn-lt"/>
              </a:rPr>
              <a:t>Tools to Enable This Process</a:t>
            </a:r>
          </a:p>
          <a:p>
            <a:pPr marL="456565" indent="-456565">
              <a:buFont typeface="Wingdings" charset="2"/>
              <a:buChar char="§"/>
            </a:pPr>
            <a:r>
              <a:rPr lang="en-US" sz="3200">
                <a:solidFill>
                  <a:srgbClr val="148AB4"/>
                </a:solidFill>
                <a:latin typeface="+mn-lt"/>
              </a:rPr>
              <a:t>Take Home Messages</a:t>
            </a:r>
          </a:p>
          <a:p>
            <a:pPr marL="456565" indent="-456565">
              <a:buChar char="§"/>
            </a:pPr>
            <a:r>
              <a:rPr lang="en-US" sz="3200">
                <a:solidFill>
                  <a:srgbClr val="148AB4"/>
                </a:solidFill>
                <a:latin typeface="+mn-lt"/>
              </a:rPr>
              <a:t>Q&amp;A</a:t>
            </a:r>
          </a:p>
          <a:p>
            <a:pPr marL="0" indent="0">
              <a:buNone/>
            </a:pPr>
            <a:endParaRPr lang="en-US" dirty="0">
              <a:latin typeface="+mn-lt"/>
            </a:endParaRPr>
          </a:p>
        </p:txBody>
      </p:sp>
      <p:pic>
        <p:nvPicPr>
          <p:cNvPr id="5" name="Picture 4" descr="A picture containing laser, darkness, light, screenshot&#10;&#10;Description automatically generated">
            <a:extLst>
              <a:ext uri="{FF2B5EF4-FFF2-40B4-BE49-F238E27FC236}">
                <a16:creationId xmlns:a16="http://schemas.microsoft.com/office/drawing/2014/main" id="{174F09DE-3ED5-6813-C828-083EA1D85B68}"/>
              </a:ext>
            </a:extLst>
          </p:cNvPr>
          <p:cNvPicPr>
            <a:picLocks noChangeAspect="1"/>
          </p:cNvPicPr>
          <p:nvPr/>
        </p:nvPicPr>
        <p:blipFill rotWithShape="1">
          <a:blip r:embed="rId3" cstate="screen">
            <a:alphaModFix amt="35000"/>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2024353" y="795131"/>
            <a:ext cx="10167647" cy="6062870"/>
          </a:xfrm>
          <a:prstGeom prst="rect">
            <a:avLst/>
          </a:prstGeom>
        </p:spPr>
      </p:pic>
      <p:sp>
        <p:nvSpPr>
          <p:cNvPr id="6" name="Slide Number Placeholder 8">
            <a:extLst>
              <a:ext uri="{FF2B5EF4-FFF2-40B4-BE49-F238E27FC236}">
                <a16:creationId xmlns:a16="http://schemas.microsoft.com/office/drawing/2014/main" id="{1A333A79-6D21-BBB7-CECD-A3687B73594B}"/>
              </a:ext>
            </a:extLst>
          </p:cNvPr>
          <p:cNvSpPr txBox="1">
            <a:spLocks/>
          </p:cNvSpPr>
          <p:nvPr/>
        </p:nvSpPr>
        <p:spPr>
          <a:xfrm>
            <a:off x="11188557" y="6477001"/>
            <a:ext cx="267129" cy="270295"/>
          </a:xfrm>
          <a:prstGeom prst="rect">
            <a:avLst/>
          </a:prstGeom>
        </p:spPr>
        <p:txBody>
          <a:bodyPr/>
          <a:lstStyle>
            <a:defPPr>
              <a:defRPr lang="en-US"/>
            </a:defPPr>
            <a:lvl1pPr algn="r" rtl="0" fontAlgn="base">
              <a:spcBef>
                <a:spcPct val="0"/>
              </a:spcBef>
              <a:spcAft>
                <a:spcPct val="0"/>
              </a:spcAft>
              <a:defRPr sz="2133"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z="1200" smtClean="0"/>
              <a:pPr>
                <a:defRPr/>
              </a:pPr>
              <a:t>3</a:t>
            </a:fld>
            <a:endParaRPr lang="en-US" sz="1200"/>
          </a:p>
        </p:txBody>
      </p:sp>
    </p:spTree>
    <p:extLst>
      <p:ext uri="{BB962C8B-B14F-4D97-AF65-F5344CB8AC3E}">
        <p14:creationId xmlns:p14="http://schemas.microsoft.com/office/powerpoint/2010/main" val="10086676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FC3E65BB-A86F-1883-7EDB-A819E817EFEA}"/>
              </a:ext>
            </a:extLst>
          </p:cNvPr>
          <p:cNvSpPr/>
          <p:nvPr/>
        </p:nvSpPr>
        <p:spPr bwMode="auto">
          <a:xfrm>
            <a:off x="290420" y="1016478"/>
            <a:ext cx="11711796" cy="1058174"/>
          </a:xfrm>
          <a:prstGeom prst="roundRect">
            <a:avLst/>
          </a:prstGeom>
          <a:solidFill>
            <a:srgbClr val="1823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8" name="Title 1">
            <a:extLst>
              <a:ext uri="{FF2B5EF4-FFF2-40B4-BE49-F238E27FC236}">
                <a16:creationId xmlns:a16="http://schemas.microsoft.com/office/drawing/2014/main" id="{83F9C1FA-2896-8B47-E1E9-46219AB420D7}"/>
              </a:ext>
            </a:extLst>
          </p:cNvPr>
          <p:cNvSpPr>
            <a:spLocks noGrp="1"/>
          </p:cNvSpPr>
          <p:nvPr>
            <p:ph type="title"/>
          </p:nvPr>
        </p:nvSpPr>
        <p:spPr>
          <a:xfrm>
            <a:off x="201386" y="11974"/>
            <a:ext cx="11858534" cy="843295"/>
          </a:xfrm>
        </p:spPr>
        <p:txBody>
          <a:bodyPr/>
          <a:lstStyle/>
          <a:p>
            <a:pPr marL="0" indent="0">
              <a:buNone/>
            </a:pPr>
            <a:r>
              <a:rPr lang="en-US">
                <a:latin typeface="+mn-lt"/>
              </a:rPr>
              <a:t>Storing Data</a:t>
            </a:r>
          </a:p>
        </p:txBody>
      </p:sp>
      <p:sp>
        <p:nvSpPr>
          <p:cNvPr id="2" name="Content Placeholder 1">
            <a:extLst>
              <a:ext uri="{FF2B5EF4-FFF2-40B4-BE49-F238E27FC236}">
                <a16:creationId xmlns:a16="http://schemas.microsoft.com/office/drawing/2014/main" id="{B215A539-99E4-E712-CBDF-638E80047799}"/>
              </a:ext>
            </a:extLst>
          </p:cNvPr>
          <p:cNvSpPr>
            <a:spLocks noGrp="1"/>
          </p:cNvSpPr>
          <p:nvPr>
            <p:ph idx="1"/>
          </p:nvPr>
        </p:nvSpPr>
        <p:spPr>
          <a:xfrm>
            <a:off x="1151061" y="1038694"/>
            <a:ext cx="10127953" cy="998286"/>
          </a:xfrm>
        </p:spPr>
        <p:txBody>
          <a:bodyPr anchor="ctr">
            <a:normAutofit lnSpcReduction="10000"/>
          </a:bodyPr>
          <a:lstStyle/>
          <a:p>
            <a:pPr marL="0" indent="0" algn="ctr">
              <a:buNone/>
            </a:pPr>
            <a:endParaRPr lang="en-US" b="1" dirty="0">
              <a:solidFill>
                <a:schemeClr val="bg1"/>
              </a:solidFill>
              <a:latin typeface="+mn-lt"/>
            </a:endParaRPr>
          </a:p>
          <a:p>
            <a:pPr marL="0" indent="0" algn="ctr">
              <a:buNone/>
            </a:pPr>
            <a:r>
              <a:rPr lang="en-US" b="1" dirty="0">
                <a:solidFill>
                  <a:schemeClr val="bg1"/>
                </a:solidFill>
                <a:latin typeface="+mn-lt"/>
              </a:rPr>
              <a:t>Standardized data supporting digital transformation </a:t>
            </a:r>
          </a:p>
          <a:p>
            <a:pPr marL="0" indent="0" algn="ctr">
              <a:buNone/>
            </a:pPr>
            <a:endParaRPr lang="en-US" b="1" dirty="0">
              <a:latin typeface="+mn-lt"/>
            </a:endParaRPr>
          </a:p>
        </p:txBody>
      </p:sp>
      <p:grpSp>
        <p:nvGrpSpPr>
          <p:cNvPr id="12" name="Group 11">
            <a:extLst>
              <a:ext uri="{FF2B5EF4-FFF2-40B4-BE49-F238E27FC236}">
                <a16:creationId xmlns:a16="http://schemas.microsoft.com/office/drawing/2014/main" id="{15EE33DB-6B35-593D-1151-4D9C012B7498}"/>
              </a:ext>
            </a:extLst>
          </p:cNvPr>
          <p:cNvGrpSpPr/>
          <p:nvPr/>
        </p:nvGrpSpPr>
        <p:grpSpPr>
          <a:xfrm>
            <a:off x="4430888" y="3245726"/>
            <a:ext cx="3430860" cy="2532501"/>
            <a:chOff x="8291837" y="3562991"/>
            <a:chExt cx="3634776" cy="1770503"/>
          </a:xfrm>
        </p:grpSpPr>
        <p:sp>
          <p:nvSpPr>
            <p:cNvPr id="13" name="TextBox 12">
              <a:extLst>
                <a:ext uri="{FF2B5EF4-FFF2-40B4-BE49-F238E27FC236}">
                  <a16:creationId xmlns:a16="http://schemas.microsoft.com/office/drawing/2014/main" id="{14C434BC-6AD1-CE41-F789-F2FA46322707}"/>
                </a:ext>
              </a:extLst>
            </p:cNvPr>
            <p:cNvSpPr txBox="1"/>
            <p:nvPr/>
          </p:nvSpPr>
          <p:spPr>
            <a:xfrm>
              <a:off x="8316641" y="3571895"/>
              <a:ext cx="1642914" cy="523220"/>
            </a:xfrm>
            <a:prstGeom prst="rect">
              <a:avLst/>
            </a:prstGeom>
            <a:solidFill>
              <a:srgbClr val="172350"/>
            </a:solidFill>
            <a:ln>
              <a:noFill/>
            </a:ln>
          </p:spPr>
          <p:txBody>
            <a:bodyPr wrap="square" rtlCol="0">
              <a:spAutoFit/>
            </a:bodyPr>
            <a:lstStyle>
              <a:defPPr>
                <a:defRPr lang="en-US"/>
              </a:defPPr>
              <a:lvl1pPr algn="ctr">
                <a:defRPr sz="1400" b="1">
                  <a:solidFill>
                    <a:schemeClr val="bg1"/>
                  </a:solidFill>
                </a:defRPr>
              </a:lvl1pPr>
            </a:lstStyle>
            <a:p>
              <a:r>
                <a:rPr lang="en-US"/>
                <a:t>Connected </a:t>
              </a:r>
            </a:p>
            <a:p>
              <a:r>
                <a:rPr lang="en-US"/>
                <a:t>Digital Twins</a:t>
              </a:r>
            </a:p>
          </p:txBody>
        </p:sp>
        <p:sp>
          <p:nvSpPr>
            <p:cNvPr id="14" name="TextBox 13">
              <a:extLst>
                <a:ext uri="{FF2B5EF4-FFF2-40B4-BE49-F238E27FC236}">
                  <a16:creationId xmlns:a16="http://schemas.microsoft.com/office/drawing/2014/main" id="{0DD56C0A-9A06-B1B7-8F7B-CC0FA162ACAC}"/>
                </a:ext>
              </a:extLst>
            </p:cNvPr>
            <p:cNvSpPr txBox="1"/>
            <p:nvPr/>
          </p:nvSpPr>
          <p:spPr>
            <a:xfrm>
              <a:off x="9928705" y="4460179"/>
              <a:ext cx="1997908" cy="365790"/>
            </a:xfrm>
            <a:prstGeom prst="rect">
              <a:avLst/>
            </a:prstGeom>
            <a:solidFill>
              <a:srgbClr val="D9D9D9"/>
            </a:solidFill>
            <a:ln>
              <a:noFill/>
            </a:ln>
          </p:spPr>
          <p:txBody>
            <a:bodyPr wrap="square" rtlCol="0">
              <a:spAutoFit/>
            </a:bodyPr>
            <a:lstStyle>
              <a:defPPr>
                <a:defRPr lang="en-US"/>
              </a:defPPr>
              <a:lvl1pPr algn="ctr">
                <a:defRPr sz="1400" b="1">
                  <a:solidFill>
                    <a:schemeClr val="bg1"/>
                  </a:solidFill>
                </a:defRPr>
              </a:lvl1pPr>
            </a:lstStyle>
            <a:p>
              <a:r>
                <a:rPr lang="en-US">
                  <a:solidFill>
                    <a:schemeClr val="tx1"/>
                  </a:solidFill>
                </a:rPr>
                <a:t>Cognitive State</a:t>
              </a:r>
            </a:p>
            <a:p>
              <a:endParaRPr lang="en-US">
                <a:solidFill>
                  <a:schemeClr val="tx1"/>
                </a:solidFill>
              </a:endParaRPr>
            </a:p>
          </p:txBody>
        </p:sp>
        <p:sp>
          <p:nvSpPr>
            <p:cNvPr id="15" name="TextBox 14">
              <a:extLst>
                <a:ext uri="{FF2B5EF4-FFF2-40B4-BE49-F238E27FC236}">
                  <a16:creationId xmlns:a16="http://schemas.microsoft.com/office/drawing/2014/main" id="{DFE57F2E-8ECB-1885-76E2-A958D97F98B8}"/>
                </a:ext>
              </a:extLst>
            </p:cNvPr>
            <p:cNvSpPr txBox="1"/>
            <p:nvPr/>
          </p:nvSpPr>
          <p:spPr>
            <a:xfrm>
              <a:off x="9955214" y="4103011"/>
              <a:ext cx="1966970" cy="365790"/>
            </a:xfrm>
            <a:prstGeom prst="rect">
              <a:avLst/>
            </a:prstGeom>
            <a:solidFill>
              <a:srgbClr val="D9D9D9"/>
            </a:solidFill>
            <a:ln>
              <a:noFill/>
            </a:ln>
          </p:spPr>
          <p:txBody>
            <a:bodyPr wrap="square" rtlCol="0">
              <a:spAutoFit/>
            </a:bodyPr>
            <a:lstStyle>
              <a:defPPr>
                <a:defRPr lang="en-US"/>
              </a:defPPr>
              <a:lvl1pPr algn="ctr">
                <a:defRPr sz="1400" b="1">
                  <a:solidFill>
                    <a:schemeClr val="bg1"/>
                  </a:solidFill>
                </a:defRPr>
              </a:lvl1pPr>
            </a:lstStyle>
            <a:p>
              <a:r>
                <a:rPr lang="en-US">
                  <a:solidFill>
                    <a:schemeClr val="tx1"/>
                  </a:solidFill>
                </a:rPr>
                <a:t>Psychomotor Behavior</a:t>
              </a:r>
            </a:p>
          </p:txBody>
        </p:sp>
        <p:sp>
          <p:nvSpPr>
            <p:cNvPr id="16" name="TextBox 15">
              <a:extLst>
                <a:ext uri="{FF2B5EF4-FFF2-40B4-BE49-F238E27FC236}">
                  <a16:creationId xmlns:a16="http://schemas.microsoft.com/office/drawing/2014/main" id="{FEB22F1D-27CA-9B56-EBB9-A610F795FDDE}"/>
                </a:ext>
              </a:extLst>
            </p:cNvPr>
            <p:cNvSpPr txBox="1"/>
            <p:nvPr/>
          </p:nvSpPr>
          <p:spPr>
            <a:xfrm>
              <a:off x="9917335" y="4787482"/>
              <a:ext cx="2009278" cy="516409"/>
            </a:xfrm>
            <a:prstGeom prst="rect">
              <a:avLst/>
            </a:prstGeom>
            <a:solidFill>
              <a:srgbClr val="D9D9D9"/>
            </a:solidFill>
            <a:ln>
              <a:noFill/>
            </a:ln>
          </p:spPr>
          <p:txBody>
            <a:bodyPr wrap="square" rtlCol="0">
              <a:spAutoFit/>
            </a:bodyPr>
            <a:lstStyle>
              <a:defPPr>
                <a:defRPr lang="en-US"/>
              </a:defPPr>
              <a:lvl1pPr algn="ctr">
                <a:defRPr sz="1400" b="1">
                  <a:solidFill>
                    <a:schemeClr val="bg1"/>
                  </a:solidFill>
                </a:defRPr>
              </a:lvl1pPr>
            </a:lstStyle>
            <a:p>
              <a:r>
                <a:rPr lang="en-US">
                  <a:solidFill>
                    <a:schemeClr val="tx1"/>
                  </a:solidFill>
                </a:rPr>
                <a:t>Physiological State</a:t>
              </a:r>
            </a:p>
            <a:p>
              <a:endParaRPr lang="en-US">
                <a:solidFill>
                  <a:schemeClr val="tx1"/>
                </a:solidFill>
              </a:endParaRPr>
            </a:p>
            <a:p>
              <a:endParaRPr lang="en-US">
                <a:solidFill>
                  <a:schemeClr val="tx1"/>
                </a:solidFill>
              </a:endParaRPr>
            </a:p>
          </p:txBody>
        </p:sp>
        <p:sp>
          <p:nvSpPr>
            <p:cNvPr id="17" name="TextBox 16">
              <a:extLst>
                <a:ext uri="{FF2B5EF4-FFF2-40B4-BE49-F238E27FC236}">
                  <a16:creationId xmlns:a16="http://schemas.microsoft.com/office/drawing/2014/main" id="{DF8A7C7B-BB59-80A9-CC79-CDD22FC0D4CE}"/>
                </a:ext>
              </a:extLst>
            </p:cNvPr>
            <p:cNvSpPr txBox="1"/>
            <p:nvPr/>
          </p:nvSpPr>
          <p:spPr>
            <a:xfrm>
              <a:off x="8317465" y="4118017"/>
              <a:ext cx="1641266" cy="307777"/>
            </a:xfrm>
            <a:prstGeom prst="rect">
              <a:avLst/>
            </a:prstGeom>
            <a:solidFill>
              <a:srgbClr val="172350"/>
            </a:solidFill>
            <a:ln>
              <a:noFill/>
            </a:ln>
          </p:spPr>
          <p:txBody>
            <a:bodyPr wrap="square" rtlCol="0">
              <a:spAutoFit/>
            </a:bodyPr>
            <a:lstStyle>
              <a:defPPr>
                <a:defRPr lang="en-US"/>
              </a:defPPr>
              <a:lvl1pPr algn="ctr">
                <a:defRPr sz="1400" b="1">
                  <a:solidFill>
                    <a:schemeClr val="bg1"/>
                  </a:solidFill>
                </a:defRPr>
              </a:lvl1pPr>
            </a:lstStyle>
            <a:p>
              <a:r>
                <a:rPr lang="en-US"/>
                <a:t>Asset Twins</a:t>
              </a:r>
            </a:p>
          </p:txBody>
        </p:sp>
        <p:sp>
          <p:nvSpPr>
            <p:cNvPr id="18" name="TextBox 17">
              <a:extLst>
                <a:ext uri="{FF2B5EF4-FFF2-40B4-BE49-F238E27FC236}">
                  <a16:creationId xmlns:a16="http://schemas.microsoft.com/office/drawing/2014/main" id="{16067E88-3C4E-8D07-CBFF-68554779322E}"/>
                </a:ext>
              </a:extLst>
            </p:cNvPr>
            <p:cNvSpPr txBox="1"/>
            <p:nvPr/>
          </p:nvSpPr>
          <p:spPr>
            <a:xfrm>
              <a:off x="8317465" y="4448696"/>
              <a:ext cx="1641266" cy="307777"/>
            </a:xfrm>
            <a:prstGeom prst="rect">
              <a:avLst/>
            </a:prstGeom>
            <a:solidFill>
              <a:srgbClr val="172350"/>
            </a:solidFill>
            <a:ln>
              <a:noFill/>
            </a:ln>
          </p:spPr>
          <p:txBody>
            <a:bodyPr wrap="square" rtlCol="0">
              <a:spAutoFit/>
            </a:bodyPr>
            <a:lstStyle>
              <a:defPPr>
                <a:defRPr lang="en-US"/>
              </a:defPPr>
              <a:lvl1pPr algn="ctr">
                <a:defRPr sz="1400" b="1">
                  <a:solidFill>
                    <a:schemeClr val="bg1"/>
                  </a:solidFill>
                </a:defRPr>
              </a:lvl1pPr>
            </a:lstStyle>
            <a:p>
              <a:r>
                <a:rPr lang="en-US"/>
                <a:t>Process Twins</a:t>
              </a:r>
            </a:p>
          </p:txBody>
        </p:sp>
        <p:sp>
          <p:nvSpPr>
            <p:cNvPr id="19" name="TextBox 18">
              <a:extLst>
                <a:ext uri="{FF2B5EF4-FFF2-40B4-BE49-F238E27FC236}">
                  <a16:creationId xmlns:a16="http://schemas.microsoft.com/office/drawing/2014/main" id="{C9978847-E9F8-BB8E-FCF3-A654A787328D}"/>
                </a:ext>
              </a:extLst>
            </p:cNvPr>
            <p:cNvSpPr txBox="1"/>
            <p:nvPr/>
          </p:nvSpPr>
          <p:spPr>
            <a:xfrm>
              <a:off x="8317465" y="4779375"/>
              <a:ext cx="1641266" cy="523220"/>
            </a:xfrm>
            <a:prstGeom prst="rect">
              <a:avLst/>
            </a:prstGeom>
            <a:solidFill>
              <a:srgbClr val="172350"/>
            </a:solidFill>
            <a:ln>
              <a:noFill/>
            </a:ln>
          </p:spPr>
          <p:txBody>
            <a:bodyPr wrap="square" rtlCol="0">
              <a:spAutoFit/>
            </a:bodyPr>
            <a:lstStyle>
              <a:defPPr>
                <a:defRPr lang="en-US"/>
              </a:defPPr>
              <a:lvl1pPr algn="ctr">
                <a:defRPr sz="1400" b="1">
                  <a:solidFill>
                    <a:schemeClr val="bg1"/>
                  </a:solidFill>
                </a:defRPr>
              </a:lvl1pPr>
            </a:lstStyle>
            <a:p>
              <a:r>
                <a:rPr lang="en-US"/>
                <a:t>Performance Twins</a:t>
              </a:r>
            </a:p>
          </p:txBody>
        </p:sp>
        <p:sp>
          <p:nvSpPr>
            <p:cNvPr id="20" name="TextBox 19">
              <a:extLst>
                <a:ext uri="{FF2B5EF4-FFF2-40B4-BE49-F238E27FC236}">
                  <a16:creationId xmlns:a16="http://schemas.microsoft.com/office/drawing/2014/main" id="{ACDAF460-74D6-07FB-43FA-DC3B952FFCF8}"/>
                </a:ext>
              </a:extLst>
            </p:cNvPr>
            <p:cNvSpPr txBox="1"/>
            <p:nvPr/>
          </p:nvSpPr>
          <p:spPr>
            <a:xfrm>
              <a:off x="9996925" y="3580774"/>
              <a:ext cx="1929688" cy="523220"/>
            </a:xfrm>
            <a:prstGeom prst="rect">
              <a:avLst/>
            </a:prstGeom>
            <a:solidFill>
              <a:srgbClr val="D9D9D9"/>
            </a:solidFill>
            <a:ln>
              <a:noFill/>
            </a:ln>
          </p:spPr>
          <p:txBody>
            <a:bodyPr wrap="square" rtlCol="0">
              <a:spAutoFit/>
            </a:bodyPr>
            <a:lstStyle>
              <a:defPPr>
                <a:defRPr lang="en-US"/>
              </a:defPPr>
              <a:lvl1pPr algn="ctr">
                <a:defRPr sz="1400" b="1">
                  <a:solidFill>
                    <a:schemeClr val="bg1"/>
                  </a:solidFill>
                </a:defRPr>
              </a:lvl1pPr>
            </a:lstStyle>
            <a:p>
              <a:r>
                <a:rPr lang="en-US">
                  <a:solidFill>
                    <a:schemeClr val="tx1"/>
                  </a:solidFill>
                </a:rPr>
                <a:t>Connected </a:t>
              </a:r>
            </a:p>
            <a:p>
              <a:r>
                <a:rPr lang="en-US">
                  <a:solidFill>
                    <a:schemeClr val="tx1"/>
                  </a:solidFill>
                </a:rPr>
                <a:t>Digital Phenotypes</a:t>
              </a:r>
            </a:p>
          </p:txBody>
        </p:sp>
        <p:sp>
          <p:nvSpPr>
            <p:cNvPr id="21" name="Rectangle 20">
              <a:extLst>
                <a:ext uri="{FF2B5EF4-FFF2-40B4-BE49-F238E27FC236}">
                  <a16:creationId xmlns:a16="http://schemas.microsoft.com/office/drawing/2014/main" id="{62B157A7-EBBD-6F7A-41C2-B7E9E59060B0}"/>
                </a:ext>
              </a:extLst>
            </p:cNvPr>
            <p:cNvSpPr/>
            <p:nvPr/>
          </p:nvSpPr>
          <p:spPr>
            <a:xfrm>
              <a:off x="8291837" y="3562991"/>
              <a:ext cx="3509894" cy="1770503"/>
            </a:xfrm>
            <a:prstGeom prst="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a:extLst>
              <a:ext uri="{FF2B5EF4-FFF2-40B4-BE49-F238E27FC236}">
                <a16:creationId xmlns:a16="http://schemas.microsoft.com/office/drawing/2014/main" id="{AE1A4A94-24B0-8DA7-8938-3302F6E349E3}"/>
              </a:ext>
            </a:extLst>
          </p:cNvPr>
          <p:cNvPicPr>
            <a:picLocks noChangeAspect="1"/>
          </p:cNvPicPr>
          <p:nvPr/>
        </p:nvPicPr>
        <p:blipFill>
          <a:blip r:embed="rId3">
            <a:alphaModFix amt="35000"/>
            <a:duotone>
              <a:schemeClr val="bg2">
                <a:shade val="45000"/>
                <a:satMod val="135000"/>
              </a:schemeClr>
              <a:prstClr val="white"/>
            </a:duotone>
          </a:blip>
          <a:stretch>
            <a:fillRect/>
          </a:stretch>
        </p:blipFill>
        <p:spPr>
          <a:xfrm>
            <a:off x="198012" y="2471438"/>
            <a:ext cx="3691669" cy="3803972"/>
          </a:xfrm>
          <a:prstGeom prst="rect">
            <a:avLst/>
          </a:prstGeom>
        </p:spPr>
      </p:pic>
      <p:sp>
        <p:nvSpPr>
          <p:cNvPr id="27" name="TextBox 26">
            <a:extLst>
              <a:ext uri="{FF2B5EF4-FFF2-40B4-BE49-F238E27FC236}">
                <a16:creationId xmlns:a16="http://schemas.microsoft.com/office/drawing/2014/main" id="{1A032BF8-1E3F-DC74-9EB1-D74000C61730}"/>
              </a:ext>
            </a:extLst>
          </p:cNvPr>
          <p:cNvSpPr txBox="1"/>
          <p:nvPr/>
        </p:nvSpPr>
        <p:spPr>
          <a:xfrm>
            <a:off x="-150366" y="3001833"/>
            <a:ext cx="4185757" cy="3344092"/>
          </a:xfrm>
          <a:prstGeom prst="rect">
            <a:avLst/>
          </a:prstGeom>
        </p:spPr>
        <p:txBody>
          <a:bodyPr vert="horz" lIns="91440" tIns="45720" rIns="91440" bIns="45720" rtlCol="0" anchor="t">
            <a:normAutofit lnSpcReduction="10000"/>
          </a:bodyPr>
          <a:lstStyle>
            <a:lvl1pPr marL="228600" indent="-228600" defTabSz="914400">
              <a:lnSpc>
                <a:spcPct val="90000"/>
              </a:lnSpc>
              <a:spcBef>
                <a:spcPts val="1000"/>
              </a:spcBef>
              <a:buClr>
                <a:schemeClr val="accent1"/>
              </a:buClr>
              <a:buFont typeface="Arial" panose="020B0604020202020204" pitchFamily="34" charset="0"/>
              <a:buChar char="•"/>
              <a:defRPr sz="2200">
                <a:solidFill>
                  <a:srgbClr val="262725"/>
                </a:solidFill>
                <a:latin typeface="Trebuchet MS" panose="020B0603020202020204"/>
              </a:defRPr>
            </a:lvl1pPr>
            <a:lvl2pPr marL="576263" lvl="1" indent="-230188" defTabSz="914400">
              <a:lnSpc>
                <a:spcPct val="90000"/>
              </a:lnSpc>
              <a:spcBef>
                <a:spcPts val="500"/>
              </a:spcBef>
              <a:buFont typeface="Arial" panose="020B0604020202020204" pitchFamily="34" charset="0"/>
              <a:buChar char="•"/>
              <a:tabLst/>
              <a:defRPr>
                <a:solidFill>
                  <a:srgbClr val="262725"/>
                </a:solidFill>
                <a:latin typeface="Trebuchet MS" panose="020B0603020202020204"/>
              </a:defRPr>
            </a:lvl2pPr>
            <a:lvl3pPr marL="922338" lvl="2" indent="-173038" defTabSz="914400">
              <a:lnSpc>
                <a:spcPct val="90000"/>
              </a:lnSpc>
              <a:spcBef>
                <a:spcPts val="500"/>
              </a:spcBef>
              <a:buFont typeface="Arial" panose="020B0604020202020204" pitchFamily="34" charset="0"/>
              <a:buChar char="•"/>
              <a:tabLst/>
              <a:defRPr>
                <a:solidFill>
                  <a:srgbClr val="262725"/>
                </a:solidFill>
                <a:latin typeface="Trebuchet MS" panose="020B0603020202020204"/>
              </a:defRPr>
            </a:lvl3pPr>
            <a:lvl4pPr marL="1327150" indent="-173038" defTabSz="914400">
              <a:lnSpc>
                <a:spcPct val="90000"/>
              </a:lnSpc>
              <a:spcBef>
                <a:spcPts val="500"/>
              </a:spcBef>
              <a:buFont typeface="Arial" panose="020B0604020202020204" pitchFamily="34" charset="0"/>
              <a:buChar char="•"/>
              <a:tabLst/>
            </a:lvl4pPr>
            <a:lvl5pPr marL="1716088" indent="-173038" defTabSz="914400">
              <a:lnSpc>
                <a:spcPct val="90000"/>
              </a:lnSpc>
              <a:spcBef>
                <a:spcPts val="500"/>
              </a:spcBef>
              <a:buFont typeface="Arial" panose="020B0604020202020204" pitchFamily="34" charset="0"/>
              <a:buChar char="•"/>
              <a:tabLst/>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1000"/>
              </a:spcBef>
              <a:spcAft>
                <a:spcPts val="0"/>
              </a:spcAft>
              <a:buClr>
                <a:srgbClr val="17C53F"/>
              </a:buClr>
              <a:buSzTx/>
              <a:buNone/>
              <a:tabLst/>
              <a:defRPr/>
            </a:pPr>
            <a:r>
              <a:rPr lang="en-US" sz="2400" dirty="0"/>
              <a:t>Existing Workflows</a:t>
            </a:r>
          </a:p>
          <a:p>
            <a:pPr marL="0" marR="0" lvl="0" indent="0" algn="ctr" defTabSz="914400" rtl="0" eaLnBrk="1" fontAlgn="auto" latinLnBrk="0" hangingPunct="1">
              <a:lnSpc>
                <a:spcPct val="100000"/>
              </a:lnSpc>
              <a:spcBef>
                <a:spcPts val="1000"/>
              </a:spcBef>
              <a:spcAft>
                <a:spcPts val="0"/>
              </a:spcAft>
              <a:buClr>
                <a:srgbClr val="17C53F"/>
              </a:buClr>
              <a:buSzTx/>
              <a:buNone/>
              <a:tabLst/>
              <a:defRPr/>
            </a:pPr>
            <a:r>
              <a:rPr lang="en-US" sz="2400" b="1" dirty="0">
                <a:solidFill>
                  <a:srgbClr val="148AB4"/>
                </a:solidFill>
              </a:rPr>
              <a:t>+</a:t>
            </a:r>
          </a:p>
          <a:p>
            <a:pPr marL="0" marR="0" lvl="0" indent="0" algn="ctr" defTabSz="914400" rtl="0" eaLnBrk="1" fontAlgn="auto" latinLnBrk="0" hangingPunct="1">
              <a:lnSpc>
                <a:spcPct val="100000"/>
              </a:lnSpc>
              <a:spcBef>
                <a:spcPts val="1000"/>
              </a:spcBef>
              <a:spcAft>
                <a:spcPts val="0"/>
              </a:spcAft>
              <a:buClr>
                <a:srgbClr val="17C53F"/>
              </a:buClr>
              <a:buSzTx/>
              <a:buNone/>
              <a:tabLst/>
              <a:defRPr/>
            </a:pPr>
            <a:r>
              <a:rPr lang="en-US" sz="2400" dirty="0"/>
              <a:t>Knowledge</a:t>
            </a:r>
          </a:p>
          <a:p>
            <a:pPr marL="0" marR="0" lvl="0" indent="0" algn="ctr" defTabSz="914400" rtl="0" eaLnBrk="1" fontAlgn="auto" latinLnBrk="0" hangingPunct="1">
              <a:lnSpc>
                <a:spcPct val="100000"/>
              </a:lnSpc>
              <a:spcBef>
                <a:spcPts val="1000"/>
              </a:spcBef>
              <a:spcAft>
                <a:spcPts val="0"/>
              </a:spcAft>
              <a:buClr>
                <a:srgbClr val="17C53F"/>
              </a:buClr>
              <a:buSzTx/>
              <a:buNone/>
              <a:tabLst/>
              <a:defRPr/>
            </a:pPr>
            <a:r>
              <a:rPr lang="en-US" sz="2400" b="1" dirty="0">
                <a:solidFill>
                  <a:srgbClr val="148AB4"/>
                </a:solidFill>
              </a:rPr>
              <a:t>+</a:t>
            </a:r>
          </a:p>
          <a:p>
            <a:pPr marL="0" marR="0" lvl="0" indent="0" algn="ctr" defTabSz="914400" rtl="0" eaLnBrk="1" fontAlgn="auto" latinLnBrk="0" hangingPunct="1">
              <a:lnSpc>
                <a:spcPct val="100000"/>
              </a:lnSpc>
              <a:spcBef>
                <a:spcPts val="1000"/>
              </a:spcBef>
              <a:spcAft>
                <a:spcPts val="0"/>
              </a:spcAft>
              <a:buClr>
                <a:srgbClr val="17C53F"/>
              </a:buClr>
              <a:buSzTx/>
              <a:buNone/>
              <a:tabLst/>
              <a:defRPr/>
            </a:pPr>
            <a:r>
              <a:rPr lang="en-US" sz="2400" dirty="0"/>
              <a:t>Context</a:t>
            </a:r>
          </a:p>
          <a:p>
            <a:pPr marL="0" marR="0" lvl="0" indent="0" algn="ctr" defTabSz="914400" rtl="0" eaLnBrk="1" fontAlgn="auto" latinLnBrk="0" hangingPunct="1">
              <a:lnSpc>
                <a:spcPct val="100000"/>
              </a:lnSpc>
              <a:spcBef>
                <a:spcPts val="1000"/>
              </a:spcBef>
              <a:spcAft>
                <a:spcPts val="0"/>
              </a:spcAft>
              <a:buClr>
                <a:srgbClr val="17C53F"/>
              </a:buClr>
              <a:buSzTx/>
              <a:buNone/>
              <a:tabLst/>
              <a:defRPr/>
            </a:pPr>
            <a:r>
              <a:rPr lang="en-US" sz="2400" b="1" dirty="0">
                <a:solidFill>
                  <a:srgbClr val="148AB4"/>
                </a:solidFill>
              </a:rPr>
              <a:t>+</a:t>
            </a:r>
          </a:p>
          <a:p>
            <a:pPr marL="0" marR="0" lvl="0" indent="0" algn="ctr" defTabSz="914400" rtl="0" eaLnBrk="1" fontAlgn="auto" latinLnBrk="0" hangingPunct="1">
              <a:lnSpc>
                <a:spcPct val="100000"/>
              </a:lnSpc>
              <a:spcBef>
                <a:spcPts val="1000"/>
              </a:spcBef>
              <a:spcAft>
                <a:spcPts val="0"/>
              </a:spcAft>
              <a:buClr>
                <a:srgbClr val="17C53F"/>
              </a:buClr>
              <a:buSzTx/>
              <a:buNone/>
              <a:tabLst/>
              <a:defRPr/>
            </a:pPr>
            <a:r>
              <a:rPr lang="en-US" sz="2400" b="1" dirty="0">
                <a:solidFill>
                  <a:srgbClr val="182350"/>
                </a:solidFill>
              </a:rPr>
              <a:t>Human State</a:t>
            </a:r>
            <a:endParaRPr lang="en-US" sz="2400" b="1" i="0" u="none" strike="noStrike" kern="1200" cap="none" spc="0" normalizeH="0" baseline="0" noProof="0" dirty="0">
              <a:ln>
                <a:noFill/>
              </a:ln>
              <a:solidFill>
                <a:srgbClr val="182350"/>
              </a:solidFill>
              <a:effectLst/>
              <a:uLnTx/>
              <a:uFillTx/>
              <a:latin typeface="Trebuchet MS" panose="020B0603020202020204"/>
            </a:endParaRPr>
          </a:p>
        </p:txBody>
      </p:sp>
      <p:sp>
        <p:nvSpPr>
          <p:cNvPr id="28" name="TextBox 27">
            <a:extLst>
              <a:ext uri="{FF2B5EF4-FFF2-40B4-BE49-F238E27FC236}">
                <a16:creationId xmlns:a16="http://schemas.microsoft.com/office/drawing/2014/main" id="{3C1FC745-ED10-D143-B124-C917EE083D31}"/>
              </a:ext>
            </a:extLst>
          </p:cNvPr>
          <p:cNvSpPr txBox="1"/>
          <p:nvPr/>
        </p:nvSpPr>
        <p:spPr>
          <a:xfrm>
            <a:off x="3833" y="2128771"/>
            <a:ext cx="12222892" cy="584775"/>
          </a:xfrm>
          <a:prstGeom prst="rect">
            <a:avLst/>
          </a:prstGeom>
          <a:noFill/>
        </p:spPr>
        <p:txBody>
          <a:bodyPr wrap="square" lIns="91440" tIns="45720" rIns="91440" bIns="45720" rtlCol="0" anchor="t">
            <a:spAutoFit/>
          </a:bodyPr>
          <a:lstStyle/>
          <a:p>
            <a:pPr algn="ctr"/>
            <a:r>
              <a:rPr lang="en-US" b="1" i="1">
                <a:solidFill>
                  <a:srgbClr val="172350"/>
                </a:solidFill>
                <a:latin typeface="Tahoma"/>
                <a:ea typeface="Tahoma"/>
                <a:cs typeface="Tahoma"/>
              </a:rPr>
              <a:t>Close the Human-System Loop &amp; Increase ROI/Impact</a:t>
            </a:r>
          </a:p>
        </p:txBody>
      </p:sp>
      <p:sp>
        <p:nvSpPr>
          <p:cNvPr id="25" name="Rectangle: Rounded Corners 24">
            <a:extLst>
              <a:ext uri="{FF2B5EF4-FFF2-40B4-BE49-F238E27FC236}">
                <a16:creationId xmlns:a16="http://schemas.microsoft.com/office/drawing/2014/main" id="{75EE2765-C797-A680-712B-4A80F1B3B97A}"/>
              </a:ext>
            </a:extLst>
          </p:cNvPr>
          <p:cNvSpPr/>
          <p:nvPr/>
        </p:nvSpPr>
        <p:spPr bwMode="auto">
          <a:xfrm>
            <a:off x="4977440" y="6523006"/>
            <a:ext cx="2222741" cy="224290"/>
          </a:xfrm>
          <a:prstGeom prst="roundRect">
            <a:avLst/>
          </a:prstGeom>
          <a:no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a:solidFill>
                  <a:srgbClr val="148AB4"/>
                </a:solidFill>
                <a:latin typeface="Tahoma"/>
                <a:ea typeface="Tahoma"/>
                <a:cs typeface="Tahoma"/>
              </a:rPr>
              <a:t>LO 2</a:t>
            </a:r>
            <a:endParaRPr lang="en-US" sz="1800" b="1" i="0" u="none" strike="noStrike" cap="none" normalizeH="0" baseline="0">
              <a:ln>
                <a:noFill/>
              </a:ln>
              <a:solidFill>
                <a:srgbClr val="148AB4"/>
              </a:solidFill>
              <a:effectLst/>
              <a:latin typeface="Tahoma" charset="0"/>
              <a:ea typeface="Tahoma"/>
              <a:cs typeface="Tahoma"/>
            </a:endParaRPr>
          </a:p>
        </p:txBody>
      </p:sp>
      <p:sp>
        <p:nvSpPr>
          <p:cNvPr id="31" name="TextBox 30">
            <a:extLst>
              <a:ext uri="{FF2B5EF4-FFF2-40B4-BE49-F238E27FC236}">
                <a16:creationId xmlns:a16="http://schemas.microsoft.com/office/drawing/2014/main" id="{73AD112A-6CB6-E19D-EC84-547B26E396AA}"/>
              </a:ext>
            </a:extLst>
          </p:cNvPr>
          <p:cNvSpPr txBox="1"/>
          <p:nvPr/>
        </p:nvSpPr>
        <p:spPr>
          <a:xfrm>
            <a:off x="8591667" y="3186098"/>
            <a:ext cx="3410549" cy="2677656"/>
          </a:xfrm>
          <a:prstGeom prst="rect">
            <a:avLst/>
          </a:prstGeom>
          <a:noFill/>
        </p:spPr>
        <p:txBody>
          <a:bodyPr wrap="none" rtlCol="0">
            <a:spAutoFit/>
          </a:bodyPr>
          <a:lstStyle/>
          <a:p>
            <a:pPr algn="ctr"/>
            <a:r>
              <a:rPr lang="en-US" sz="2400"/>
              <a:t>Descriptive Intelligence</a:t>
            </a:r>
          </a:p>
          <a:p>
            <a:pPr algn="ctr"/>
            <a:endParaRPr lang="en-US" sz="2400"/>
          </a:p>
          <a:p>
            <a:pPr algn="ctr"/>
            <a:r>
              <a:rPr lang="en-US" sz="2400"/>
              <a:t>Predictive Intelligence</a:t>
            </a:r>
          </a:p>
          <a:p>
            <a:pPr algn="ctr"/>
            <a:endParaRPr lang="en-US" sz="2400"/>
          </a:p>
          <a:p>
            <a:pPr algn="ctr"/>
            <a:r>
              <a:rPr lang="en-US" sz="2400"/>
              <a:t>Prescriptive Intelligence</a:t>
            </a:r>
          </a:p>
          <a:p>
            <a:pPr algn="ctr"/>
            <a:endParaRPr lang="en-US" sz="2400"/>
          </a:p>
          <a:p>
            <a:pPr algn="ctr"/>
            <a:r>
              <a:rPr lang="en-US" sz="2400"/>
              <a:t>Symbiotic Intelligence</a:t>
            </a:r>
          </a:p>
        </p:txBody>
      </p:sp>
      <p:sp>
        <p:nvSpPr>
          <p:cNvPr id="33" name="Arrow: Right 32">
            <a:extLst>
              <a:ext uri="{FF2B5EF4-FFF2-40B4-BE49-F238E27FC236}">
                <a16:creationId xmlns:a16="http://schemas.microsoft.com/office/drawing/2014/main" id="{5B27EC41-12C4-C121-580F-905D0C4B7077}"/>
              </a:ext>
            </a:extLst>
          </p:cNvPr>
          <p:cNvSpPr/>
          <p:nvPr/>
        </p:nvSpPr>
        <p:spPr bwMode="auto">
          <a:xfrm>
            <a:off x="3889681" y="4479867"/>
            <a:ext cx="423331" cy="257233"/>
          </a:xfrm>
          <a:prstGeom prst="rightArrow">
            <a:avLst/>
          </a:prstGeom>
          <a:solidFill>
            <a:srgbClr val="1823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5" name="Arrow: Right 34">
            <a:extLst>
              <a:ext uri="{FF2B5EF4-FFF2-40B4-BE49-F238E27FC236}">
                <a16:creationId xmlns:a16="http://schemas.microsoft.com/office/drawing/2014/main" id="{F1DF65F1-7B3D-CAA2-B6B5-311BF6CD9F19}"/>
              </a:ext>
            </a:extLst>
          </p:cNvPr>
          <p:cNvSpPr/>
          <p:nvPr/>
        </p:nvSpPr>
        <p:spPr bwMode="auto">
          <a:xfrm>
            <a:off x="7992247" y="4470170"/>
            <a:ext cx="423331" cy="257233"/>
          </a:xfrm>
          <a:prstGeom prst="rightArrow">
            <a:avLst/>
          </a:prstGeom>
          <a:solidFill>
            <a:srgbClr val="1823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 name="Slide Number Placeholder 8">
            <a:extLst>
              <a:ext uri="{FF2B5EF4-FFF2-40B4-BE49-F238E27FC236}">
                <a16:creationId xmlns:a16="http://schemas.microsoft.com/office/drawing/2014/main" id="{A94A6B33-B9DB-59C9-311E-16BC88916701}"/>
              </a:ext>
            </a:extLst>
          </p:cNvPr>
          <p:cNvSpPr>
            <a:spLocks noGrp="1"/>
          </p:cNvSpPr>
          <p:nvPr>
            <p:ph type="sldNum" sz="quarter" idx="10"/>
          </p:nvPr>
        </p:nvSpPr>
        <p:spPr>
          <a:xfrm>
            <a:off x="11102341" y="6477001"/>
            <a:ext cx="353346" cy="270295"/>
          </a:xfrm>
        </p:spPr>
        <p:txBody>
          <a:bodyPr/>
          <a:lstStyle/>
          <a:p>
            <a:pPr>
              <a:defRPr/>
            </a:pPr>
            <a:fld id="{D68E8870-17DE-45C4-A8DD-7644B2422933}" type="slidenum">
              <a:rPr lang="en-US" sz="1200" smtClean="0"/>
              <a:pPr>
                <a:defRPr/>
              </a:pPr>
              <a:t>30</a:t>
            </a:fld>
            <a:endParaRPr lang="en-US" sz="1200"/>
          </a:p>
        </p:txBody>
      </p:sp>
    </p:spTree>
    <p:extLst>
      <p:ext uri="{BB962C8B-B14F-4D97-AF65-F5344CB8AC3E}">
        <p14:creationId xmlns:p14="http://schemas.microsoft.com/office/powerpoint/2010/main" val="5234395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745B0DD-D036-E7D0-F980-B1851FD123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1480" y="250166"/>
            <a:ext cx="9138249" cy="6860875"/>
          </a:xfrm>
          <a:prstGeom prst="rect">
            <a:avLst/>
          </a:prstGeom>
        </p:spPr>
      </p:pic>
      <p:cxnSp>
        <p:nvCxnSpPr>
          <p:cNvPr id="6" name="Straight Arrow Connector 5">
            <a:extLst>
              <a:ext uri="{FF2B5EF4-FFF2-40B4-BE49-F238E27FC236}">
                <a16:creationId xmlns:a16="http://schemas.microsoft.com/office/drawing/2014/main" id="{77D84A45-0FC1-5FC6-0021-41744F36EDCA}"/>
              </a:ext>
            </a:extLst>
          </p:cNvPr>
          <p:cNvCxnSpPr/>
          <p:nvPr/>
        </p:nvCxnSpPr>
        <p:spPr bwMode="auto">
          <a:xfrm flipH="1">
            <a:off x="2793253" y="918234"/>
            <a:ext cx="2823" cy="5431817"/>
          </a:xfrm>
          <a:prstGeom prst="straightConnector1">
            <a:avLst/>
          </a:prstGeom>
          <a:solidFill>
            <a:schemeClr val="accent1"/>
          </a:solidFill>
          <a:ln w="28575" cap="flat" cmpd="sng" algn="ctr">
            <a:solidFill>
              <a:srgbClr val="1E9CE9"/>
            </a:solidFill>
            <a:prstDash val="solid"/>
            <a:miter lim="800000"/>
            <a:headEnd type="none" w="med" len="med"/>
            <a:tailEnd type="none" w="med" len="med"/>
          </a:ln>
          <a:effectLst/>
        </p:spPr>
      </p:cxnSp>
      <p:sp>
        <p:nvSpPr>
          <p:cNvPr id="5" name="Rectangle: Rounded Corners 4">
            <a:extLst>
              <a:ext uri="{FF2B5EF4-FFF2-40B4-BE49-F238E27FC236}">
                <a16:creationId xmlns:a16="http://schemas.microsoft.com/office/drawing/2014/main" id="{A5778983-CD7A-0CF9-A9E1-3E78A79CF8ED}"/>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a:solidFill>
                  <a:srgbClr val="148AB4"/>
                </a:solidFill>
                <a:latin typeface="Tahoma"/>
                <a:ea typeface="Tahoma"/>
                <a:cs typeface="Tahoma"/>
              </a:rPr>
              <a:t>LO 2</a:t>
            </a:r>
            <a:endParaRPr lang="en-US" sz="1800" b="1" i="0" u="none" strike="noStrike" cap="none" normalizeH="0" baseline="0">
              <a:ln>
                <a:noFill/>
              </a:ln>
              <a:solidFill>
                <a:srgbClr val="148AB4"/>
              </a:solidFill>
              <a:effectLst/>
              <a:latin typeface="Tahoma" charset="0"/>
              <a:ea typeface="Tahoma"/>
              <a:cs typeface="Tahoma"/>
            </a:endParaRPr>
          </a:p>
        </p:txBody>
      </p:sp>
      <p:sp>
        <p:nvSpPr>
          <p:cNvPr id="3" name="TextBox 2">
            <a:extLst>
              <a:ext uri="{FF2B5EF4-FFF2-40B4-BE49-F238E27FC236}">
                <a16:creationId xmlns:a16="http://schemas.microsoft.com/office/drawing/2014/main" id="{ED76ED75-E376-C87A-849E-B2C5C0D7726E}"/>
              </a:ext>
            </a:extLst>
          </p:cNvPr>
          <p:cNvSpPr txBox="1"/>
          <p:nvPr/>
        </p:nvSpPr>
        <p:spPr>
          <a:xfrm>
            <a:off x="76283" y="2521059"/>
            <a:ext cx="2634793"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Tahoma"/>
                <a:ea typeface="Tahoma"/>
                <a:cs typeface="Tahoma"/>
              </a:rPr>
              <a:t>​</a:t>
            </a:r>
            <a:r>
              <a:rPr lang="en-US" sz="2800" b="1">
                <a:solidFill>
                  <a:srgbClr val="182350"/>
                </a:solidFill>
                <a:latin typeface="Tahoma"/>
                <a:ea typeface="Tahoma"/>
                <a:cs typeface="Tahoma"/>
              </a:rPr>
              <a:t>Eight Steps for Physiological Monitoring</a:t>
            </a:r>
            <a:endParaRPr lang="en-US" b="1">
              <a:solidFill>
                <a:srgbClr val="182350"/>
              </a:solidFill>
              <a:latin typeface="Tahoma"/>
              <a:ea typeface="Tahoma"/>
              <a:cs typeface="Tahoma"/>
            </a:endParaRPr>
          </a:p>
        </p:txBody>
      </p:sp>
      <p:sp>
        <p:nvSpPr>
          <p:cNvPr id="8" name="Title 1">
            <a:extLst>
              <a:ext uri="{FF2B5EF4-FFF2-40B4-BE49-F238E27FC236}">
                <a16:creationId xmlns:a16="http://schemas.microsoft.com/office/drawing/2014/main" id="{D5DC3ECB-A736-EDD3-99FC-012E83FA8B86}"/>
              </a:ext>
            </a:extLst>
          </p:cNvPr>
          <p:cNvSpPr txBox="1">
            <a:spLocks/>
          </p:cNvSpPr>
          <p:nvPr/>
        </p:nvSpPr>
        <p:spPr bwMode="auto">
          <a:xfrm>
            <a:off x="-949310" y="-167144"/>
            <a:ext cx="11858534" cy="11198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3600" kern="0">
                <a:solidFill>
                  <a:srgbClr val="FFFFFF"/>
                </a:solidFill>
              </a:rPr>
              <a:t>Recommended Approach &amp; Best Practices</a:t>
            </a:r>
            <a:endParaRPr lang="en-US" sz="3600" kern="0"/>
          </a:p>
        </p:txBody>
      </p:sp>
      <p:sp>
        <p:nvSpPr>
          <p:cNvPr id="4" name="Slide Number Placeholder 8">
            <a:extLst>
              <a:ext uri="{FF2B5EF4-FFF2-40B4-BE49-F238E27FC236}">
                <a16:creationId xmlns:a16="http://schemas.microsoft.com/office/drawing/2014/main" id="{EB006057-9E8B-6EF6-1357-8343504E60B0}"/>
              </a:ext>
            </a:extLst>
          </p:cNvPr>
          <p:cNvSpPr txBox="1">
            <a:spLocks/>
          </p:cNvSpPr>
          <p:nvPr/>
        </p:nvSpPr>
        <p:spPr>
          <a:xfrm>
            <a:off x="11102341" y="6477001"/>
            <a:ext cx="353346" cy="270295"/>
          </a:xfr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z="1200" smtClean="0"/>
              <a:pPr>
                <a:defRPr/>
              </a:pPr>
              <a:t>31</a:t>
            </a:fld>
            <a:endParaRPr lang="en-US" sz="1200"/>
          </a:p>
        </p:txBody>
      </p:sp>
    </p:spTree>
    <p:extLst>
      <p:ext uri="{BB962C8B-B14F-4D97-AF65-F5344CB8AC3E}">
        <p14:creationId xmlns:p14="http://schemas.microsoft.com/office/powerpoint/2010/main" val="2919641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3FD3A773-7460-1C14-3774-5C178A1CF23F}"/>
              </a:ext>
            </a:extLst>
          </p:cNvPr>
          <p:cNvSpPr/>
          <p:nvPr/>
        </p:nvSpPr>
        <p:spPr bwMode="auto">
          <a:xfrm>
            <a:off x="290420" y="1016478"/>
            <a:ext cx="11711796" cy="1058174"/>
          </a:xfrm>
          <a:prstGeom prst="roundRect">
            <a:avLst/>
          </a:prstGeom>
          <a:solidFill>
            <a:srgbClr val="1823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 name="Title 1">
            <a:extLst>
              <a:ext uri="{FF2B5EF4-FFF2-40B4-BE49-F238E27FC236}">
                <a16:creationId xmlns:a16="http://schemas.microsoft.com/office/drawing/2014/main" id="{83F9C1FA-2896-8B47-E1E9-46219AB420D7}"/>
              </a:ext>
            </a:extLst>
          </p:cNvPr>
          <p:cNvSpPr>
            <a:spLocks noGrp="1"/>
          </p:cNvSpPr>
          <p:nvPr>
            <p:ph type="title"/>
          </p:nvPr>
        </p:nvSpPr>
        <p:spPr>
          <a:xfrm>
            <a:off x="201386" y="11974"/>
            <a:ext cx="11858534" cy="843295"/>
          </a:xfrm>
        </p:spPr>
        <p:txBody>
          <a:bodyPr/>
          <a:lstStyle/>
          <a:p>
            <a:pPr marL="0" indent="0">
              <a:buNone/>
            </a:pPr>
            <a:r>
              <a:rPr lang="en-US">
                <a:latin typeface="+mn-lt"/>
              </a:rPr>
              <a:t>Taking Action</a:t>
            </a:r>
          </a:p>
        </p:txBody>
      </p:sp>
      <p:sp>
        <p:nvSpPr>
          <p:cNvPr id="2" name="Content Placeholder 1">
            <a:extLst>
              <a:ext uri="{FF2B5EF4-FFF2-40B4-BE49-F238E27FC236}">
                <a16:creationId xmlns:a16="http://schemas.microsoft.com/office/drawing/2014/main" id="{B215A539-99E4-E712-CBDF-638E80047799}"/>
              </a:ext>
            </a:extLst>
          </p:cNvPr>
          <p:cNvSpPr>
            <a:spLocks noGrp="1"/>
          </p:cNvSpPr>
          <p:nvPr>
            <p:ph idx="1"/>
          </p:nvPr>
        </p:nvSpPr>
        <p:spPr>
          <a:xfrm>
            <a:off x="451906" y="1100650"/>
            <a:ext cx="11547054" cy="1069540"/>
          </a:xfrm>
        </p:spPr>
        <p:txBody>
          <a:bodyPr>
            <a:normAutofit/>
          </a:bodyPr>
          <a:lstStyle/>
          <a:p>
            <a:pPr marL="0" indent="0" algn="ctr">
              <a:buNone/>
            </a:pPr>
            <a:r>
              <a:rPr lang="en-US" b="1" dirty="0">
                <a:solidFill>
                  <a:schemeClr val="bg1"/>
                </a:solidFill>
                <a:latin typeface="+mn-lt"/>
              </a:rPr>
              <a:t>Bridging the gap between new data analytics and implementation</a:t>
            </a:r>
          </a:p>
          <a:p>
            <a:pPr marL="0" indent="0">
              <a:buNone/>
            </a:pPr>
            <a:endParaRPr lang="en-US" b="1" dirty="0">
              <a:latin typeface="+mn-lt"/>
            </a:endParaRPr>
          </a:p>
        </p:txBody>
      </p:sp>
      <p:sp>
        <p:nvSpPr>
          <p:cNvPr id="5" name="TextBox 4">
            <a:extLst>
              <a:ext uri="{FF2B5EF4-FFF2-40B4-BE49-F238E27FC236}">
                <a16:creationId xmlns:a16="http://schemas.microsoft.com/office/drawing/2014/main" id="{4B9BF3B1-3F03-CE0D-5DB3-A410DDCA5473}"/>
              </a:ext>
            </a:extLst>
          </p:cNvPr>
          <p:cNvSpPr txBox="1"/>
          <p:nvPr/>
        </p:nvSpPr>
        <p:spPr>
          <a:xfrm>
            <a:off x="305620" y="2406849"/>
            <a:ext cx="5617935" cy="3303725"/>
          </a:xfrm>
          <a:prstGeom prst="rect">
            <a:avLst/>
          </a:prstGeom>
          <a:noFill/>
        </p:spPr>
        <p:txBody>
          <a:bodyPr wrap="square" lIns="91440" tIns="45720" rIns="91440" bIns="45720" anchor="t">
            <a:spAutoFit/>
          </a:bodyPr>
          <a:lstStyle/>
          <a:p>
            <a:pPr marL="457200" lvl="2" indent="-457200">
              <a:lnSpc>
                <a:spcPct val="107000"/>
              </a:lnSpc>
              <a:spcBef>
                <a:spcPts val="0"/>
              </a:spcBef>
              <a:spcAft>
                <a:spcPts val="0"/>
              </a:spcAft>
              <a:buFont typeface="Wingdings"/>
              <a:buChar char="§"/>
            </a:pPr>
            <a:r>
              <a:rPr lang="en-US" sz="2800" kern="100" dirty="0">
                <a:solidFill>
                  <a:srgbClr val="148AB4"/>
                </a:solidFill>
                <a:effectLst/>
                <a:latin typeface="Aptos"/>
                <a:ea typeface="Aptos" panose="020B0004020202020204" pitchFamily="34" charset="0"/>
                <a:cs typeface="Arial"/>
              </a:rPr>
              <a:t>How to </a:t>
            </a:r>
            <a:r>
              <a:rPr lang="en-US" sz="2800" kern="100" dirty="0">
                <a:solidFill>
                  <a:srgbClr val="148AB4"/>
                </a:solidFill>
                <a:latin typeface="Aptos"/>
                <a:ea typeface="Aptos" panose="020B0004020202020204" pitchFamily="34" charset="0"/>
                <a:cs typeface="Arial"/>
              </a:rPr>
              <a:t>quickly convey real-time</a:t>
            </a:r>
            <a:r>
              <a:rPr lang="en-US" sz="2800" kern="100" dirty="0">
                <a:solidFill>
                  <a:srgbClr val="148AB4"/>
                </a:solidFill>
                <a:effectLst/>
                <a:latin typeface="Aptos"/>
                <a:ea typeface="Aptos" panose="020B0004020202020204" pitchFamily="34" charset="0"/>
                <a:cs typeface="Arial"/>
              </a:rPr>
              <a:t> data to trainers?</a:t>
            </a:r>
            <a:endParaRPr lang="en-US" dirty="0">
              <a:solidFill>
                <a:srgbClr val="148AB4"/>
              </a:solidFill>
            </a:endParaRPr>
          </a:p>
          <a:p>
            <a:pPr marL="457200" marR="0" lvl="2" indent="-457200">
              <a:lnSpc>
                <a:spcPct val="107000"/>
              </a:lnSpc>
              <a:spcBef>
                <a:spcPts val="0"/>
              </a:spcBef>
              <a:spcAft>
                <a:spcPts val="0"/>
              </a:spcAft>
              <a:buFont typeface="Wingdings"/>
              <a:buChar char="§"/>
            </a:pPr>
            <a:r>
              <a:rPr lang="en-US" sz="2800" kern="100" dirty="0">
                <a:solidFill>
                  <a:srgbClr val="148AB4"/>
                </a:solidFill>
                <a:effectLst/>
                <a:latin typeface="Aptos"/>
                <a:ea typeface="Aptos" panose="020B0004020202020204" pitchFamily="34" charset="0"/>
                <a:cs typeface="Arial"/>
              </a:rPr>
              <a:t>User interface/interaction considerations</a:t>
            </a:r>
          </a:p>
          <a:p>
            <a:pPr marL="457200" marR="0" lvl="2" indent="-457200">
              <a:lnSpc>
                <a:spcPct val="107000"/>
              </a:lnSpc>
              <a:spcBef>
                <a:spcPts val="0"/>
              </a:spcBef>
              <a:spcAft>
                <a:spcPts val="0"/>
              </a:spcAft>
              <a:buFont typeface="Wingdings"/>
              <a:buChar char="§"/>
            </a:pPr>
            <a:r>
              <a:rPr lang="en-US" sz="2800" kern="100" dirty="0">
                <a:solidFill>
                  <a:srgbClr val="148AB4"/>
                </a:solidFill>
                <a:latin typeface="Aptos"/>
                <a:ea typeface="Aptos" panose="020B0004020202020204" pitchFamily="34" charset="0"/>
                <a:cs typeface="Arial"/>
              </a:rPr>
              <a:t>Integration</a:t>
            </a:r>
            <a:r>
              <a:rPr lang="en-US" sz="2800" kern="100" dirty="0">
                <a:solidFill>
                  <a:srgbClr val="148AB4"/>
                </a:solidFill>
                <a:effectLst/>
                <a:latin typeface="Aptos"/>
                <a:ea typeface="Aptos" panose="020B0004020202020204" pitchFamily="34" charset="0"/>
                <a:cs typeface="Arial"/>
              </a:rPr>
              <a:t> with military systems</a:t>
            </a:r>
          </a:p>
          <a:p>
            <a:pPr marL="457200" marR="0" lvl="2" indent="-457200">
              <a:lnSpc>
                <a:spcPct val="107000"/>
              </a:lnSpc>
              <a:spcBef>
                <a:spcPts val="0"/>
              </a:spcBef>
              <a:spcAft>
                <a:spcPts val="800"/>
              </a:spcAft>
              <a:buFont typeface="Wingdings"/>
              <a:buChar char="§"/>
            </a:pPr>
            <a:r>
              <a:rPr lang="en-US" sz="2800" kern="100" dirty="0">
                <a:solidFill>
                  <a:srgbClr val="148AB4"/>
                </a:solidFill>
                <a:latin typeface="Aptos"/>
                <a:ea typeface="Aptos" panose="020B0004020202020204" pitchFamily="34" charset="0"/>
                <a:cs typeface="Arial"/>
              </a:rPr>
              <a:t>Track b</a:t>
            </a:r>
            <a:r>
              <a:rPr lang="en-US" sz="2800" kern="100" dirty="0">
                <a:solidFill>
                  <a:srgbClr val="148AB4"/>
                </a:solidFill>
                <a:effectLst/>
                <a:latin typeface="Aptos"/>
                <a:ea typeface="Aptos" panose="020B0004020202020204" pitchFamily="34" charset="0"/>
                <a:cs typeface="Arial"/>
              </a:rPr>
              <a:t>ehavioral changes, command-level changes</a:t>
            </a:r>
          </a:p>
        </p:txBody>
      </p:sp>
      <p:pic>
        <p:nvPicPr>
          <p:cNvPr id="6" name="Picture 5" descr="Graphical user interface, website&#10;&#10;Description automatically generated">
            <a:extLst>
              <a:ext uri="{FF2B5EF4-FFF2-40B4-BE49-F238E27FC236}">
                <a16:creationId xmlns:a16="http://schemas.microsoft.com/office/drawing/2014/main" id="{F7198019-4F05-6D1E-DD0A-A843F32335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77380" y="2255093"/>
            <a:ext cx="5859572" cy="3620503"/>
          </a:xfrm>
          <a:prstGeom prst="rect">
            <a:avLst/>
          </a:prstGeom>
          <a:ln w="57150">
            <a:solidFill>
              <a:schemeClr val="tx1"/>
            </a:solidFill>
          </a:ln>
        </p:spPr>
      </p:pic>
      <p:sp>
        <p:nvSpPr>
          <p:cNvPr id="7" name="Rectangle: Rounded Corners 6">
            <a:extLst>
              <a:ext uri="{FF2B5EF4-FFF2-40B4-BE49-F238E27FC236}">
                <a16:creationId xmlns:a16="http://schemas.microsoft.com/office/drawing/2014/main" id="{5235B1C7-529F-E297-5CB6-0B4D34256DE5}"/>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a:solidFill>
                  <a:srgbClr val="148AB4"/>
                </a:solidFill>
                <a:latin typeface="Tahoma"/>
                <a:ea typeface="Tahoma"/>
                <a:cs typeface="Tahoma"/>
              </a:rPr>
              <a:t>LO 2</a:t>
            </a:r>
            <a:endParaRPr lang="en-US" sz="1800" b="1" i="0" u="none" strike="noStrike" cap="none" normalizeH="0" baseline="0">
              <a:ln>
                <a:noFill/>
              </a:ln>
              <a:solidFill>
                <a:srgbClr val="148AB4"/>
              </a:solidFill>
              <a:effectLst/>
              <a:latin typeface="Tahoma" charset="0"/>
              <a:ea typeface="Tahoma"/>
              <a:cs typeface="Tahoma"/>
            </a:endParaRPr>
          </a:p>
        </p:txBody>
      </p:sp>
      <p:sp>
        <p:nvSpPr>
          <p:cNvPr id="4" name="Slide Number Placeholder 8">
            <a:extLst>
              <a:ext uri="{FF2B5EF4-FFF2-40B4-BE49-F238E27FC236}">
                <a16:creationId xmlns:a16="http://schemas.microsoft.com/office/drawing/2014/main" id="{70C3CD5D-6D8A-37C8-5A03-CC242DD43B8A}"/>
              </a:ext>
            </a:extLst>
          </p:cNvPr>
          <p:cNvSpPr>
            <a:spLocks noGrp="1"/>
          </p:cNvSpPr>
          <p:nvPr>
            <p:ph type="sldNum" sz="quarter" idx="10"/>
          </p:nvPr>
        </p:nvSpPr>
        <p:spPr>
          <a:xfrm>
            <a:off x="11102341" y="6477001"/>
            <a:ext cx="353346" cy="270295"/>
          </a:xfrm>
        </p:spPr>
        <p:txBody>
          <a:bodyPr/>
          <a:lstStyle/>
          <a:p>
            <a:pPr>
              <a:defRPr/>
            </a:pPr>
            <a:fld id="{D68E8870-17DE-45C4-A8DD-7644B2422933}" type="slidenum">
              <a:rPr lang="en-US" sz="1200" smtClean="0"/>
              <a:pPr>
                <a:defRPr/>
              </a:pPr>
              <a:t>32</a:t>
            </a:fld>
            <a:endParaRPr lang="en-US" sz="1200"/>
          </a:p>
        </p:txBody>
      </p:sp>
    </p:spTree>
    <p:extLst>
      <p:ext uri="{BB962C8B-B14F-4D97-AF65-F5344CB8AC3E}">
        <p14:creationId xmlns:p14="http://schemas.microsoft.com/office/powerpoint/2010/main" val="3126536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A8CF423D-9FBE-5E15-9AD1-DBC371AA433E}"/>
              </a:ext>
            </a:extLst>
          </p:cNvPr>
          <p:cNvSpPr/>
          <p:nvPr/>
        </p:nvSpPr>
        <p:spPr bwMode="auto">
          <a:xfrm>
            <a:off x="290420" y="1016478"/>
            <a:ext cx="11711796" cy="1058174"/>
          </a:xfrm>
          <a:prstGeom prst="roundRect">
            <a:avLst/>
          </a:prstGeom>
          <a:solidFill>
            <a:srgbClr val="1823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 name="Title 1">
            <a:extLst>
              <a:ext uri="{FF2B5EF4-FFF2-40B4-BE49-F238E27FC236}">
                <a16:creationId xmlns:a16="http://schemas.microsoft.com/office/drawing/2014/main" id="{83F9C1FA-2896-8B47-E1E9-46219AB420D7}"/>
              </a:ext>
            </a:extLst>
          </p:cNvPr>
          <p:cNvSpPr>
            <a:spLocks noGrp="1"/>
          </p:cNvSpPr>
          <p:nvPr>
            <p:ph type="title"/>
          </p:nvPr>
        </p:nvSpPr>
        <p:spPr>
          <a:xfrm>
            <a:off x="201386" y="11974"/>
            <a:ext cx="11858534" cy="843295"/>
          </a:xfrm>
        </p:spPr>
        <p:txBody>
          <a:bodyPr/>
          <a:lstStyle/>
          <a:p>
            <a:pPr marL="0" indent="0">
              <a:buNone/>
            </a:pPr>
            <a:r>
              <a:rPr lang="en-US">
                <a:latin typeface="+mn-lt"/>
              </a:rPr>
              <a:t>Taking Action</a:t>
            </a:r>
          </a:p>
        </p:txBody>
      </p:sp>
      <p:sp>
        <p:nvSpPr>
          <p:cNvPr id="2" name="Content Placeholder 1">
            <a:extLst>
              <a:ext uri="{FF2B5EF4-FFF2-40B4-BE49-F238E27FC236}">
                <a16:creationId xmlns:a16="http://schemas.microsoft.com/office/drawing/2014/main" id="{B215A539-99E4-E712-CBDF-638E80047799}"/>
              </a:ext>
            </a:extLst>
          </p:cNvPr>
          <p:cNvSpPr>
            <a:spLocks noGrp="1"/>
          </p:cNvSpPr>
          <p:nvPr>
            <p:ph idx="1"/>
          </p:nvPr>
        </p:nvSpPr>
        <p:spPr>
          <a:xfrm>
            <a:off x="287165" y="1058896"/>
            <a:ext cx="11711796" cy="1066780"/>
          </a:xfrm>
        </p:spPr>
        <p:txBody>
          <a:bodyPr anchor="ctr">
            <a:normAutofit/>
          </a:bodyPr>
          <a:lstStyle/>
          <a:p>
            <a:pPr marL="0" indent="0" algn="ctr">
              <a:buNone/>
            </a:pPr>
            <a:r>
              <a:rPr lang="en-US" b="1" dirty="0">
                <a:solidFill>
                  <a:schemeClr val="bg1"/>
                </a:solidFill>
                <a:latin typeface="+mn-lt"/>
              </a:rPr>
              <a:t>Supporting actions through physiological data integration in training and simulation</a:t>
            </a:r>
            <a:endParaRPr lang="en-US" b="1" dirty="0">
              <a:latin typeface="+mn-lt"/>
            </a:endParaRPr>
          </a:p>
        </p:txBody>
      </p:sp>
      <p:sp>
        <p:nvSpPr>
          <p:cNvPr id="3" name="TextBox 2">
            <a:extLst>
              <a:ext uri="{FF2B5EF4-FFF2-40B4-BE49-F238E27FC236}">
                <a16:creationId xmlns:a16="http://schemas.microsoft.com/office/drawing/2014/main" id="{53F9915D-48E1-B4FF-7A4C-83CBE3D5FDA2}"/>
              </a:ext>
            </a:extLst>
          </p:cNvPr>
          <p:cNvSpPr txBox="1"/>
          <p:nvPr/>
        </p:nvSpPr>
        <p:spPr>
          <a:xfrm>
            <a:off x="212985" y="4890210"/>
            <a:ext cx="3102828" cy="1569660"/>
          </a:xfrm>
          <a:prstGeom prst="rect">
            <a:avLst/>
          </a:prstGeom>
          <a:noFill/>
        </p:spPr>
        <p:txBody>
          <a:bodyPr wrap="square" lIns="91440" tIns="45720" rIns="91440" bIns="45720" rtlCol="0" anchor="t">
            <a:spAutoFit/>
          </a:bodyPr>
          <a:lstStyle/>
          <a:p>
            <a:pPr marL="457200" indent="-457200">
              <a:buFont typeface="Wingdings"/>
              <a:buChar char="§"/>
            </a:pPr>
            <a:r>
              <a:rPr lang="en-US" sz="2400">
                <a:solidFill>
                  <a:srgbClr val="148AB4"/>
                </a:solidFill>
                <a:latin typeface="Tahoma"/>
                <a:ea typeface="Tahoma"/>
                <a:cs typeface="Tahoma"/>
              </a:rPr>
              <a:t>Optimized Learning</a:t>
            </a:r>
            <a:endParaRPr lang="en-US" sz="2800">
              <a:solidFill>
                <a:srgbClr val="148AB4"/>
              </a:solidFill>
              <a:ea typeface="Tahoma" charset="0"/>
              <a:cs typeface="Tahoma" charset="0"/>
            </a:endParaRPr>
          </a:p>
          <a:p>
            <a:pPr marL="457200" indent="-457200">
              <a:buFont typeface="Wingdings"/>
              <a:buChar char="§"/>
            </a:pPr>
            <a:r>
              <a:rPr lang="en-US" sz="2400">
                <a:solidFill>
                  <a:srgbClr val="148AB4"/>
                </a:solidFill>
                <a:latin typeface="Tahoma"/>
                <a:ea typeface="Tahoma"/>
                <a:cs typeface="Tahoma"/>
              </a:rPr>
              <a:t>Individualized Instruction</a:t>
            </a:r>
            <a:endParaRPr lang="en-US" sz="2800">
              <a:solidFill>
                <a:srgbClr val="148AB4"/>
              </a:solidFill>
              <a:ea typeface="Tahoma"/>
              <a:cs typeface="Tahoma"/>
            </a:endParaRPr>
          </a:p>
        </p:txBody>
      </p:sp>
      <p:sp>
        <p:nvSpPr>
          <p:cNvPr id="7" name="TextBox 6">
            <a:extLst>
              <a:ext uri="{FF2B5EF4-FFF2-40B4-BE49-F238E27FC236}">
                <a16:creationId xmlns:a16="http://schemas.microsoft.com/office/drawing/2014/main" id="{10033665-9D01-D0E9-23CC-A0BE99441E8D}"/>
              </a:ext>
            </a:extLst>
          </p:cNvPr>
          <p:cNvSpPr txBox="1"/>
          <p:nvPr/>
        </p:nvSpPr>
        <p:spPr>
          <a:xfrm>
            <a:off x="9869061" y="4888873"/>
            <a:ext cx="2125292" cy="830997"/>
          </a:xfrm>
          <a:prstGeom prst="rect">
            <a:avLst/>
          </a:prstGeom>
          <a:noFill/>
        </p:spPr>
        <p:txBody>
          <a:bodyPr wrap="square" lIns="91440" tIns="45720" rIns="91440" bIns="45720" anchor="t">
            <a:spAutoFit/>
          </a:bodyPr>
          <a:lstStyle/>
          <a:p>
            <a:pPr marL="342900" indent="-342900">
              <a:buFont typeface="Wingdings"/>
              <a:buChar char="§"/>
            </a:pPr>
            <a:r>
              <a:rPr lang="en-US" sz="2400">
                <a:solidFill>
                  <a:srgbClr val="148AB4"/>
                </a:solidFill>
                <a:latin typeface="Tahoma"/>
                <a:ea typeface="Tahoma"/>
                <a:cs typeface="Tahoma"/>
              </a:rPr>
              <a:t>Individual Insights</a:t>
            </a:r>
            <a:endParaRPr lang="en-US">
              <a:solidFill>
                <a:srgbClr val="148AB4"/>
              </a:solidFill>
            </a:endParaRPr>
          </a:p>
        </p:txBody>
      </p:sp>
      <p:sp>
        <p:nvSpPr>
          <p:cNvPr id="9" name="TextBox 8">
            <a:extLst>
              <a:ext uri="{FF2B5EF4-FFF2-40B4-BE49-F238E27FC236}">
                <a16:creationId xmlns:a16="http://schemas.microsoft.com/office/drawing/2014/main" id="{B28F6EB7-D1F4-CE3B-4586-2B2CC59B480E}"/>
              </a:ext>
            </a:extLst>
          </p:cNvPr>
          <p:cNvSpPr txBox="1"/>
          <p:nvPr/>
        </p:nvSpPr>
        <p:spPr>
          <a:xfrm>
            <a:off x="3219781" y="4891378"/>
            <a:ext cx="3632340" cy="1569660"/>
          </a:xfrm>
          <a:prstGeom prst="rect">
            <a:avLst/>
          </a:prstGeom>
          <a:noFill/>
        </p:spPr>
        <p:txBody>
          <a:bodyPr wrap="square" lIns="91440" tIns="45720" rIns="91440" bIns="45720" rtlCol="0" anchor="t">
            <a:spAutoFit/>
          </a:bodyPr>
          <a:lstStyle/>
          <a:p>
            <a:pPr marL="457200" indent="-457200">
              <a:buFont typeface="Wingdings"/>
              <a:buChar char="§"/>
            </a:pPr>
            <a:r>
              <a:rPr lang="en-US" sz="2400">
                <a:solidFill>
                  <a:srgbClr val="148AB4"/>
                </a:solidFill>
                <a:latin typeface="Tahoma"/>
                <a:ea typeface="Tahoma"/>
                <a:cs typeface="Tahoma"/>
              </a:rPr>
              <a:t>Holistic &amp; Longitudinal Performance</a:t>
            </a:r>
            <a:endParaRPr lang="en-US" sz="2800">
              <a:solidFill>
                <a:srgbClr val="148AB4"/>
              </a:solidFill>
              <a:ea typeface="Tahoma" charset="0"/>
              <a:cs typeface="Tahoma" charset="0"/>
            </a:endParaRPr>
          </a:p>
          <a:p>
            <a:pPr marL="457200" indent="-457200">
              <a:buFont typeface="Wingdings"/>
              <a:buChar char="§"/>
            </a:pPr>
            <a:r>
              <a:rPr lang="en-US" sz="2400">
                <a:solidFill>
                  <a:srgbClr val="148AB4"/>
                </a:solidFill>
                <a:latin typeface="Tahoma"/>
                <a:ea typeface="Tahoma"/>
                <a:cs typeface="Tahoma"/>
              </a:rPr>
              <a:t>Proficiency Tracking</a:t>
            </a:r>
            <a:endParaRPr lang="en-US" sz="2800">
              <a:solidFill>
                <a:srgbClr val="148AB4"/>
              </a:solidFill>
              <a:ea typeface="Tahoma" charset="0"/>
              <a:cs typeface="Tahoma" charset="0"/>
            </a:endParaRPr>
          </a:p>
        </p:txBody>
      </p:sp>
      <p:sp>
        <p:nvSpPr>
          <p:cNvPr id="11" name="TextBox 10">
            <a:extLst>
              <a:ext uri="{FF2B5EF4-FFF2-40B4-BE49-F238E27FC236}">
                <a16:creationId xmlns:a16="http://schemas.microsoft.com/office/drawing/2014/main" id="{D44ED255-6CFA-9B54-CB93-2C50FB0584F4}"/>
              </a:ext>
            </a:extLst>
          </p:cNvPr>
          <p:cNvSpPr txBox="1"/>
          <p:nvPr/>
        </p:nvSpPr>
        <p:spPr>
          <a:xfrm>
            <a:off x="7177692" y="4890174"/>
            <a:ext cx="2470540" cy="1200329"/>
          </a:xfrm>
          <a:prstGeom prst="rect">
            <a:avLst/>
          </a:prstGeom>
          <a:noFill/>
        </p:spPr>
        <p:txBody>
          <a:bodyPr wrap="square" lIns="91440" tIns="45720" rIns="91440" bIns="45720" rtlCol="0" anchor="t">
            <a:spAutoFit/>
          </a:bodyPr>
          <a:lstStyle/>
          <a:p>
            <a:pPr marL="457200" indent="-457200">
              <a:buFont typeface="Wingdings"/>
              <a:buChar char="§"/>
            </a:pPr>
            <a:r>
              <a:rPr lang="en-US" sz="2400">
                <a:solidFill>
                  <a:srgbClr val="148AB4"/>
                </a:solidFill>
                <a:latin typeface="Tahoma"/>
                <a:ea typeface="Tahoma"/>
                <a:cs typeface="Tahoma"/>
              </a:rPr>
              <a:t>Realistic &amp; Adaptive Training</a:t>
            </a:r>
            <a:endParaRPr lang="en-US" sz="2800">
              <a:solidFill>
                <a:srgbClr val="148AB4"/>
              </a:solidFill>
              <a:ea typeface="Tahoma" charset="0"/>
              <a:cs typeface="Tahoma" charset="0"/>
            </a:endParaRPr>
          </a:p>
        </p:txBody>
      </p:sp>
      <p:sp>
        <p:nvSpPr>
          <p:cNvPr id="12" name="Rectangle: Rounded Corners 11">
            <a:extLst>
              <a:ext uri="{FF2B5EF4-FFF2-40B4-BE49-F238E27FC236}">
                <a16:creationId xmlns:a16="http://schemas.microsoft.com/office/drawing/2014/main" id="{36DF8D13-D2D4-2551-CDB2-12C4C54E2A21}"/>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a:solidFill>
                  <a:srgbClr val="148AB4"/>
                </a:solidFill>
                <a:latin typeface="Tahoma"/>
                <a:ea typeface="Tahoma"/>
                <a:cs typeface="Tahoma"/>
              </a:rPr>
              <a:t>LO 2</a:t>
            </a:r>
            <a:endParaRPr lang="en-US" sz="1800" b="1" i="0" u="none" strike="noStrike" cap="none" normalizeH="0" baseline="0">
              <a:ln>
                <a:noFill/>
              </a:ln>
              <a:solidFill>
                <a:srgbClr val="148AB4"/>
              </a:solidFill>
              <a:effectLst/>
              <a:latin typeface="Tahoma" charset="0"/>
              <a:ea typeface="Tahoma"/>
              <a:cs typeface="Tahoma"/>
            </a:endParaRPr>
          </a:p>
        </p:txBody>
      </p:sp>
      <p:cxnSp>
        <p:nvCxnSpPr>
          <p:cNvPr id="14" name="Straight Arrow Connector 13">
            <a:extLst>
              <a:ext uri="{FF2B5EF4-FFF2-40B4-BE49-F238E27FC236}">
                <a16:creationId xmlns:a16="http://schemas.microsoft.com/office/drawing/2014/main" id="{04DF2DC8-0F2A-F4E3-DA99-36878D8157D1}"/>
              </a:ext>
            </a:extLst>
          </p:cNvPr>
          <p:cNvCxnSpPr/>
          <p:nvPr/>
        </p:nvCxnSpPr>
        <p:spPr bwMode="auto">
          <a:xfrm>
            <a:off x="169334" y="4763106"/>
            <a:ext cx="11853333" cy="8468"/>
          </a:xfrm>
          <a:prstGeom prst="straightConnector1">
            <a:avLst/>
          </a:prstGeom>
          <a:solidFill>
            <a:schemeClr val="accent1"/>
          </a:solidFill>
          <a:ln w="28575" cap="flat" cmpd="sng" algn="ctr">
            <a:solidFill>
              <a:srgbClr val="182350"/>
            </a:solidFill>
            <a:prstDash val="solid"/>
            <a:miter lim="800000"/>
            <a:headEnd type="none" w="med" len="med"/>
            <a:tailEnd type="none" w="med" len="med"/>
          </a:ln>
          <a:effectLst/>
        </p:spPr>
      </p:cxnSp>
      <p:cxnSp>
        <p:nvCxnSpPr>
          <p:cNvPr id="17" name="Straight Arrow Connector 16">
            <a:extLst>
              <a:ext uri="{FF2B5EF4-FFF2-40B4-BE49-F238E27FC236}">
                <a16:creationId xmlns:a16="http://schemas.microsoft.com/office/drawing/2014/main" id="{986D9A07-0F11-9643-3F6A-770C2F755E69}"/>
              </a:ext>
            </a:extLst>
          </p:cNvPr>
          <p:cNvCxnSpPr>
            <a:cxnSpLocks/>
          </p:cNvCxnSpPr>
          <p:nvPr/>
        </p:nvCxnSpPr>
        <p:spPr bwMode="auto">
          <a:xfrm>
            <a:off x="169333" y="4841862"/>
            <a:ext cx="11853333" cy="8468"/>
          </a:xfrm>
          <a:prstGeom prst="straightConnector1">
            <a:avLst/>
          </a:prstGeom>
          <a:solidFill>
            <a:schemeClr val="accent1"/>
          </a:solidFill>
          <a:ln w="28575" cap="flat" cmpd="sng" algn="ctr">
            <a:solidFill>
              <a:srgbClr val="1E9CE9"/>
            </a:solidFill>
            <a:prstDash val="solid"/>
            <a:miter lim="800000"/>
            <a:headEnd type="none" w="med" len="med"/>
            <a:tailEnd type="none" w="med" len="med"/>
          </a:ln>
          <a:effectLst/>
        </p:spPr>
      </p:cxnSp>
      <p:grpSp>
        <p:nvGrpSpPr>
          <p:cNvPr id="23" name="Group 22">
            <a:extLst>
              <a:ext uri="{FF2B5EF4-FFF2-40B4-BE49-F238E27FC236}">
                <a16:creationId xmlns:a16="http://schemas.microsoft.com/office/drawing/2014/main" id="{AAFC4CB2-D536-0731-7418-F82AB01A8182}"/>
              </a:ext>
            </a:extLst>
          </p:cNvPr>
          <p:cNvGrpSpPr/>
          <p:nvPr/>
        </p:nvGrpSpPr>
        <p:grpSpPr>
          <a:xfrm>
            <a:off x="-54642" y="2250781"/>
            <a:ext cx="3100080" cy="2344484"/>
            <a:chOff x="170330" y="2170952"/>
            <a:chExt cx="2737223" cy="2097742"/>
          </a:xfrm>
        </p:grpSpPr>
        <p:pic>
          <p:nvPicPr>
            <p:cNvPr id="21" name="Graphic 20">
              <a:extLst>
                <a:ext uri="{FF2B5EF4-FFF2-40B4-BE49-F238E27FC236}">
                  <a16:creationId xmlns:a16="http://schemas.microsoft.com/office/drawing/2014/main" id="{4974A89A-9661-41A0-97DF-EC5AFFA32C3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70330" y="2223246"/>
              <a:ext cx="2737223" cy="2045448"/>
            </a:xfrm>
            <a:prstGeom prst="rect">
              <a:avLst/>
            </a:prstGeom>
          </p:spPr>
        </p:pic>
        <p:pic>
          <p:nvPicPr>
            <p:cNvPr id="19" name="Graphic 18">
              <a:extLst>
                <a:ext uri="{FF2B5EF4-FFF2-40B4-BE49-F238E27FC236}">
                  <a16:creationId xmlns:a16="http://schemas.microsoft.com/office/drawing/2014/main" id="{C1159299-2F57-1061-BEB2-65189BC1662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0330" y="2170952"/>
              <a:ext cx="2737223" cy="2045448"/>
            </a:xfrm>
            <a:prstGeom prst="rect">
              <a:avLst/>
            </a:prstGeom>
          </p:spPr>
        </p:pic>
      </p:grpSp>
      <p:pic>
        <p:nvPicPr>
          <p:cNvPr id="20" name="Graphic 19">
            <a:extLst>
              <a:ext uri="{FF2B5EF4-FFF2-40B4-BE49-F238E27FC236}">
                <a16:creationId xmlns:a16="http://schemas.microsoft.com/office/drawing/2014/main" id="{0B7DA955-0E66-6D45-94D9-543FDC2A6DC0}"/>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36794" y="2133386"/>
            <a:ext cx="3509895" cy="2488773"/>
          </a:xfrm>
          <a:prstGeom prst="rect">
            <a:avLst/>
          </a:prstGeom>
        </p:spPr>
      </p:pic>
      <p:pic>
        <p:nvPicPr>
          <p:cNvPr id="22" name="Graphic 21">
            <a:extLst>
              <a:ext uri="{FF2B5EF4-FFF2-40B4-BE49-F238E27FC236}">
                <a16:creationId xmlns:a16="http://schemas.microsoft.com/office/drawing/2014/main" id="{E5C21D95-446B-D2A3-6336-4DCB4681260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649037" y="2166044"/>
            <a:ext cx="3077882" cy="2446936"/>
          </a:xfrm>
          <a:prstGeom prst="rect">
            <a:avLst/>
          </a:prstGeom>
        </p:spPr>
      </p:pic>
      <p:pic>
        <p:nvPicPr>
          <p:cNvPr id="5" name="Picture 4" descr="A picture containing text, screenshot, number, font&#10;&#10;Description automatically generated">
            <a:extLst>
              <a:ext uri="{FF2B5EF4-FFF2-40B4-BE49-F238E27FC236}">
                <a16:creationId xmlns:a16="http://schemas.microsoft.com/office/drawing/2014/main" id="{E3719A01-F880-A098-AF20-66C37FE67AE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272776" y="2176936"/>
            <a:ext cx="1169953" cy="2498626"/>
          </a:xfrm>
          <a:prstGeom prst="rect">
            <a:avLst/>
          </a:prstGeom>
          <a:ln w="28575">
            <a:solidFill>
              <a:srgbClr val="172350"/>
            </a:solidFill>
          </a:ln>
        </p:spPr>
      </p:pic>
      <p:sp>
        <p:nvSpPr>
          <p:cNvPr id="6" name="Slide Number Placeholder 8">
            <a:extLst>
              <a:ext uri="{FF2B5EF4-FFF2-40B4-BE49-F238E27FC236}">
                <a16:creationId xmlns:a16="http://schemas.microsoft.com/office/drawing/2014/main" id="{6C74BF08-C2F9-6CFD-7611-7CC8A91C6C6F}"/>
              </a:ext>
            </a:extLst>
          </p:cNvPr>
          <p:cNvSpPr>
            <a:spLocks noGrp="1"/>
          </p:cNvSpPr>
          <p:nvPr>
            <p:ph type="sldNum" sz="quarter" idx="10"/>
          </p:nvPr>
        </p:nvSpPr>
        <p:spPr>
          <a:xfrm>
            <a:off x="11102341" y="6477001"/>
            <a:ext cx="353346" cy="270295"/>
          </a:xfrm>
        </p:spPr>
        <p:txBody>
          <a:bodyPr/>
          <a:lstStyle/>
          <a:p>
            <a:pPr>
              <a:defRPr/>
            </a:pPr>
            <a:fld id="{D68E8870-17DE-45C4-A8DD-7644B2422933}" type="slidenum">
              <a:rPr lang="en-US" sz="1200" smtClean="0"/>
              <a:pPr>
                <a:defRPr/>
              </a:pPr>
              <a:t>33</a:t>
            </a:fld>
            <a:endParaRPr lang="en-US" sz="1200"/>
          </a:p>
        </p:txBody>
      </p:sp>
    </p:spTree>
    <p:extLst>
      <p:ext uri="{BB962C8B-B14F-4D97-AF65-F5344CB8AC3E}">
        <p14:creationId xmlns:p14="http://schemas.microsoft.com/office/powerpoint/2010/main" val="365056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525A4E24-59F4-32BE-1C46-A28E4F2B7A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1479" y="163902"/>
            <a:ext cx="9138249" cy="6860875"/>
          </a:xfrm>
          <a:prstGeom prst="rect">
            <a:avLst/>
          </a:prstGeom>
        </p:spPr>
      </p:pic>
      <p:cxnSp>
        <p:nvCxnSpPr>
          <p:cNvPr id="6" name="Straight Arrow Connector 5">
            <a:extLst>
              <a:ext uri="{FF2B5EF4-FFF2-40B4-BE49-F238E27FC236}">
                <a16:creationId xmlns:a16="http://schemas.microsoft.com/office/drawing/2014/main" id="{828DA100-3500-9D80-8905-7FC0A0ED473C}"/>
              </a:ext>
            </a:extLst>
          </p:cNvPr>
          <p:cNvCxnSpPr/>
          <p:nvPr/>
        </p:nvCxnSpPr>
        <p:spPr bwMode="auto">
          <a:xfrm flipH="1">
            <a:off x="2793253" y="918234"/>
            <a:ext cx="2823" cy="5431817"/>
          </a:xfrm>
          <a:prstGeom prst="straightConnector1">
            <a:avLst/>
          </a:prstGeom>
          <a:solidFill>
            <a:schemeClr val="accent1"/>
          </a:solidFill>
          <a:ln w="28575" cap="flat" cmpd="sng" algn="ctr">
            <a:solidFill>
              <a:srgbClr val="1E9CE9"/>
            </a:solidFill>
            <a:prstDash val="solid"/>
            <a:miter lim="800000"/>
            <a:headEnd type="none" w="med" len="med"/>
            <a:tailEnd type="none" w="med" len="med"/>
          </a:ln>
          <a:effectLst/>
        </p:spPr>
      </p:cxnSp>
      <p:sp>
        <p:nvSpPr>
          <p:cNvPr id="5" name="Rectangle: Rounded Corners 4">
            <a:extLst>
              <a:ext uri="{FF2B5EF4-FFF2-40B4-BE49-F238E27FC236}">
                <a16:creationId xmlns:a16="http://schemas.microsoft.com/office/drawing/2014/main" id="{94995B21-F0BF-2123-9EDA-7CE97836E14A}"/>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a:solidFill>
                  <a:srgbClr val="148AB4"/>
                </a:solidFill>
                <a:latin typeface="Tahoma"/>
                <a:ea typeface="Tahoma"/>
                <a:cs typeface="Tahoma"/>
              </a:rPr>
              <a:t>LO 2</a:t>
            </a:r>
            <a:endParaRPr lang="en-US" sz="1800" b="1" i="0" u="none" strike="noStrike" cap="none" normalizeH="0" baseline="0">
              <a:ln>
                <a:noFill/>
              </a:ln>
              <a:solidFill>
                <a:srgbClr val="148AB4"/>
              </a:solidFill>
              <a:effectLst/>
              <a:latin typeface="Tahoma" charset="0"/>
              <a:ea typeface="Tahoma"/>
              <a:cs typeface="Tahoma"/>
            </a:endParaRPr>
          </a:p>
        </p:txBody>
      </p:sp>
      <p:sp>
        <p:nvSpPr>
          <p:cNvPr id="3" name="TextBox 2">
            <a:extLst>
              <a:ext uri="{FF2B5EF4-FFF2-40B4-BE49-F238E27FC236}">
                <a16:creationId xmlns:a16="http://schemas.microsoft.com/office/drawing/2014/main" id="{20CAE5E0-C19E-8054-4231-A7423B842E06}"/>
              </a:ext>
            </a:extLst>
          </p:cNvPr>
          <p:cNvSpPr txBox="1"/>
          <p:nvPr/>
        </p:nvSpPr>
        <p:spPr>
          <a:xfrm>
            <a:off x="76283" y="2521059"/>
            <a:ext cx="2634793"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Tahoma"/>
                <a:ea typeface="Tahoma"/>
                <a:cs typeface="Tahoma"/>
              </a:rPr>
              <a:t>​</a:t>
            </a:r>
            <a:r>
              <a:rPr lang="en-US" sz="2800" b="1">
                <a:solidFill>
                  <a:srgbClr val="182350"/>
                </a:solidFill>
                <a:latin typeface="Tahoma"/>
                <a:ea typeface="Tahoma"/>
                <a:cs typeface="Tahoma"/>
              </a:rPr>
              <a:t>Eight Steps for Physiological Monitoring</a:t>
            </a:r>
            <a:endParaRPr lang="en-US" b="1">
              <a:solidFill>
                <a:srgbClr val="182350"/>
              </a:solidFill>
              <a:latin typeface="Tahoma"/>
              <a:ea typeface="Tahoma"/>
              <a:cs typeface="Tahoma"/>
            </a:endParaRPr>
          </a:p>
        </p:txBody>
      </p:sp>
      <p:sp>
        <p:nvSpPr>
          <p:cNvPr id="8" name="Title 1">
            <a:extLst>
              <a:ext uri="{FF2B5EF4-FFF2-40B4-BE49-F238E27FC236}">
                <a16:creationId xmlns:a16="http://schemas.microsoft.com/office/drawing/2014/main" id="{C0E9C5E1-A9B8-F26C-5560-0D67B76318CC}"/>
              </a:ext>
            </a:extLst>
          </p:cNvPr>
          <p:cNvSpPr txBox="1">
            <a:spLocks/>
          </p:cNvSpPr>
          <p:nvPr/>
        </p:nvSpPr>
        <p:spPr bwMode="auto">
          <a:xfrm>
            <a:off x="-949310" y="-167144"/>
            <a:ext cx="11858534" cy="11198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3600" kern="0">
                <a:solidFill>
                  <a:srgbClr val="FFFFFF"/>
                </a:solidFill>
              </a:rPr>
              <a:t>Recommended Approach &amp; Best Practices</a:t>
            </a:r>
            <a:endParaRPr lang="en-US" sz="3600" kern="0"/>
          </a:p>
        </p:txBody>
      </p:sp>
      <p:sp>
        <p:nvSpPr>
          <p:cNvPr id="4" name="Slide Number Placeholder 8">
            <a:extLst>
              <a:ext uri="{FF2B5EF4-FFF2-40B4-BE49-F238E27FC236}">
                <a16:creationId xmlns:a16="http://schemas.microsoft.com/office/drawing/2014/main" id="{07B9F404-099E-396D-BE8B-9ECC54BD97EE}"/>
              </a:ext>
            </a:extLst>
          </p:cNvPr>
          <p:cNvSpPr txBox="1">
            <a:spLocks/>
          </p:cNvSpPr>
          <p:nvPr/>
        </p:nvSpPr>
        <p:spPr>
          <a:xfrm>
            <a:off x="11102341" y="6477001"/>
            <a:ext cx="353346" cy="270295"/>
          </a:xfr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z="1200" smtClean="0"/>
              <a:pPr>
                <a:defRPr/>
              </a:pPr>
              <a:t>34</a:t>
            </a:fld>
            <a:endParaRPr lang="en-US" sz="1200"/>
          </a:p>
        </p:txBody>
      </p:sp>
    </p:spTree>
    <p:extLst>
      <p:ext uri="{BB962C8B-B14F-4D97-AF65-F5344CB8AC3E}">
        <p14:creationId xmlns:p14="http://schemas.microsoft.com/office/powerpoint/2010/main" val="15801576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36FC2A2-AF6F-4DE6-A7C4-523C40490345}"/>
              </a:ext>
            </a:extLst>
          </p:cNvPr>
          <p:cNvSpPr/>
          <p:nvPr/>
        </p:nvSpPr>
        <p:spPr bwMode="auto">
          <a:xfrm>
            <a:off x="218534" y="1036356"/>
            <a:ext cx="11833440" cy="1123685"/>
          </a:xfrm>
          <a:prstGeom prst="roundRect">
            <a:avLst/>
          </a:prstGeom>
          <a:solidFill>
            <a:srgbClr val="1823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 name="Title 1">
            <a:extLst>
              <a:ext uri="{FF2B5EF4-FFF2-40B4-BE49-F238E27FC236}">
                <a16:creationId xmlns:a16="http://schemas.microsoft.com/office/drawing/2014/main" id="{83F9C1FA-2896-8B47-E1E9-46219AB420D7}"/>
              </a:ext>
            </a:extLst>
          </p:cNvPr>
          <p:cNvSpPr>
            <a:spLocks noGrp="1"/>
          </p:cNvSpPr>
          <p:nvPr>
            <p:ph type="title"/>
          </p:nvPr>
        </p:nvSpPr>
        <p:spPr>
          <a:xfrm>
            <a:off x="201386" y="11974"/>
            <a:ext cx="11858534" cy="843295"/>
          </a:xfrm>
        </p:spPr>
        <p:txBody>
          <a:bodyPr/>
          <a:lstStyle/>
          <a:p>
            <a:r>
              <a:rPr lang="en-US">
                <a:latin typeface="+mn-lt"/>
              </a:rPr>
              <a:t>User Acceptance</a:t>
            </a:r>
            <a:endParaRPr lang="en-US"/>
          </a:p>
        </p:txBody>
      </p:sp>
      <p:sp>
        <p:nvSpPr>
          <p:cNvPr id="2" name="Content Placeholder 1">
            <a:extLst>
              <a:ext uri="{FF2B5EF4-FFF2-40B4-BE49-F238E27FC236}">
                <a16:creationId xmlns:a16="http://schemas.microsoft.com/office/drawing/2014/main" id="{B215A539-99E4-E712-CBDF-638E80047799}"/>
              </a:ext>
            </a:extLst>
          </p:cNvPr>
          <p:cNvSpPr>
            <a:spLocks noGrp="1"/>
          </p:cNvSpPr>
          <p:nvPr>
            <p:ph idx="1"/>
          </p:nvPr>
        </p:nvSpPr>
        <p:spPr>
          <a:xfrm>
            <a:off x="316405" y="1060275"/>
            <a:ext cx="11826329" cy="1315924"/>
          </a:xfrm>
        </p:spPr>
        <p:txBody>
          <a:bodyPr anchor="ctr">
            <a:normAutofit/>
          </a:bodyPr>
          <a:lstStyle/>
          <a:p>
            <a:pPr marL="0" indent="0" algn="ctr">
              <a:buNone/>
            </a:pPr>
            <a:r>
              <a:rPr lang="en-US" b="1" dirty="0">
                <a:solidFill>
                  <a:schemeClr val="bg1"/>
                </a:solidFill>
                <a:latin typeface="+mn-lt"/>
              </a:rPr>
              <a:t>User acceptance models for physiological devices and actionable tools </a:t>
            </a:r>
            <a:endParaRPr lang="en-US" b="1" dirty="0">
              <a:latin typeface="+mn-lt"/>
            </a:endParaRPr>
          </a:p>
        </p:txBody>
      </p:sp>
      <p:sp>
        <p:nvSpPr>
          <p:cNvPr id="5" name="TextBox 4">
            <a:extLst>
              <a:ext uri="{FF2B5EF4-FFF2-40B4-BE49-F238E27FC236}">
                <a16:creationId xmlns:a16="http://schemas.microsoft.com/office/drawing/2014/main" id="{CC651D97-944B-AFF2-2039-D105AB65ABD2}"/>
              </a:ext>
            </a:extLst>
          </p:cNvPr>
          <p:cNvSpPr txBox="1"/>
          <p:nvPr/>
        </p:nvSpPr>
        <p:spPr>
          <a:xfrm>
            <a:off x="214621" y="2385338"/>
            <a:ext cx="4029147" cy="3739037"/>
          </a:xfrm>
          <a:prstGeom prst="rect">
            <a:avLst/>
          </a:prstGeom>
          <a:noFill/>
        </p:spPr>
        <p:txBody>
          <a:bodyPr wrap="square" lIns="91440" tIns="45720" rIns="91440" bIns="45720" anchor="t">
            <a:spAutoFit/>
          </a:bodyPr>
          <a:lstStyle/>
          <a:p>
            <a:pPr marL="457200" marR="0" lvl="2" indent="-457200">
              <a:lnSpc>
                <a:spcPct val="107000"/>
              </a:lnSpc>
              <a:spcBef>
                <a:spcPts val="0"/>
              </a:spcBef>
              <a:spcAft>
                <a:spcPts val="0"/>
              </a:spcAft>
              <a:buFont typeface="Wingdings"/>
              <a:buChar char="§"/>
            </a:pPr>
            <a:r>
              <a:rPr lang="en-US" sz="2800" b="1" kern="100">
                <a:solidFill>
                  <a:srgbClr val="148AB4"/>
                </a:solidFill>
                <a:effectLst/>
                <a:latin typeface="Tahoma"/>
                <a:ea typeface="Tahoma"/>
                <a:cs typeface="Tahoma"/>
              </a:rPr>
              <a:t>Models of Acceptance: </a:t>
            </a:r>
            <a:r>
              <a:rPr lang="en-US" sz="2800" kern="100">
                <a:solidFill>
                  <a:srgbClr val="148AB4"/>
                </a:solidFill>
                <a:effectLst/>
                <a:latin typeface="Tahoma"/>
                <a:ea typeface="Tahoma"/>
                <a:cs typeface="Tahoma"/>
              </a:rPr>
              <a:t>Technology acceptance model (TAM), unified theory of acceptance and use of technology (UTAUT)</a:t>
            </a:r>
            <a:endParaRPr lang="en-US" sz="2800" b="1" kern="100">
              <a:solidFill>
                <a:srgbClr val="148AB4"/>
              </a:solidFill>
              <a:effectLst/>
              <a:latin typeface="Tahoma"/>
              <a:ea typeface="Tahoma"/>
              <a:cs typeface="Tahoma"/>
            </a:endParaRPr>
          </a:p>
        </p:txBody>
      </p:sp>
      <p:sp>
        <p:nvSpPr>
          <p:cNvPr id="6" name="Rectangle: Rounded Corners 5">
            <a:extLst>
              <a:ext uri="{FF2B5EF4-FFF2-40B4-BE49-F238E27FC236}">
                <a16:creationId xmlns:a16="http://schemas.microsoft.com/office/drawing/2014/main" id="{CC08FD84-0576-C73A-E9FF-C3367F4375D7}"/>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a:solidFill>
                  <a:srgbClr val="148AB4"/>
                </a:solidFill>
                <a:latin typeface="Tahoma"/>
                <a:ea typeface="Tahoma"/>
                <a:cs typeface="Tahoma"/>
              </a:rPr>
              <a:t>LO 2</a:t>
            </a:r>
            <a:endParaRPr lang="en-US" sz="1800" b="1" i="0" u="none" strike="noStrike" cap="none" normalizeH="0" baseline="0">
              <a:ln>
                <a:noFill/>
              </a:ln>
              <a:solidFill>
                <a:srgbClr val="148AB4"/>
              </a:solidFill>
              <a:effectLst/>
              <a:latin typeface="Tahoma" charset="0"/>
              <a:ea typeface="Tahoma"/>
              <a:cs typeface="Tahoma"/>
            </a:endParaRPr>
          </a:p>
        </p:txBody>
      </p:sp>
      <p:pic>
        <p:nvPicPr>
          <p:cNvPr id="3" name="Picture 2" descr="A diagram of a behavior model&#10;&#10;Description automatically generated">
            <a:extLst>
              <a:ext uri="{FF2B5EF4-FFF2-40B4-BE49-F238E27FC236}">
                <a16:creationId xmlns:a16="http://schemas.microsoft.com/office/drawing/2014/main" id="{205B3242-85C6-D012-67A7-5EAE5159ABED}"/>
              </a:ext>
            </a:extLst>
          </p:cNvPr>
          <p:cNvPicPr>
            <a:picLocks noChangeAspect="1"/>
          </p:cNvPicPr>
          <p:nvPr/>
        </p:nvPicPr>
        <p:blipFill>
          <a:blip r:embed="rId3"/>
          <a:stretch>
            <a:fillRect/>
          </a:stretch>
        </p:blipFill>
        <p:spPr>
          <a:xfrm>
            <a:off x="4241110" y="2418523"/>
            <a:ext cx="7778198" cy="3677478"/>
          </a:xfrm>
          <a:prstGeom prst="rect">
            <a:avLst/>
          </a:prstGeom>
        </p:spPr>
      </p:pic>
      <p:sp>
        <p:nvSpPr>
          <p:cNvPr id="7" name="TextBox 6">
            <a:extLst>
              <a:ext uri="{FF2B5EF4-FFF2-40B4-BE49-F238E27FC236}">
                <a16:creationId xmlns:a16="http://schemas.microsoft.com/office/drawing/2014/main" id="{2563A621-319A-66F3-C9AC-468BC633C301}"/>
              </a:ext>
            </a:extLst>
          </p:cNvPr>
          <p:cNvSpPr txBox="1"/>
          <p:nvPr/>
        </p:nvSpPr>
        <p:spPr>
          <a:xfrm>
            <a:off x="7447722" y="6096000"/>
            <a:ext cx="45720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a:solidFill>
                  <a:srgbClr val="111111"/>
                </a:solidFill>
                <a:latin typeface="Tahoma"/>
                <a:ea typeface="Tahoma"/>
                <a:cs typeface="Tahoma"/>
              </a:rPr>
              <a:t>Venkatesh et al., 2003</a:t>
            </a:r>
          </a:p>
        </p:txBody>
      </p:sp>
      <p:sp>
        <p:nvSpPr>
          <p:cNvPr id="10" name="Slide Number Placeholder 8">
            <a:extLst>
              <a:ext uri="{FF2B5EF4-FFF2-40B4-BE49-F238E27FC236}">
                <a16:creationId xmlns:a16="http://schemas.microsoft.com/office/drawing/2014/main" id="{5BEB0B20-6DE5-F39D-DCEB-79BDEBB2C1CB}"/>
              </a:ext>
            </a:extLst>
          </p:cNvPr>
          <p:cNvSpPr>
            <a:spLocks noGrp="1"/>
          </p:cNvSpPr>
          <p:nvPr>
            <p:ph type="sldNum" sz="quarter" idx="10"/>
          </p:nvPr>
        </p:nvSpPr>
        <p:spPr>
          <a:xfrm>
            <a:off x="11102341" y="6477001"/>
            <a:ext cx="353346" cy="270295"/>
          </a:xfrm>
        </p:spPr>
        <p:txBody>
          <a:bodyPr/>
          <a:lstStyle/>
          <a:p>
            <a:pPr>
              <a:defRPr/>
            </a:pPr>
            <a:fld id="{D68E8870-17DE-45C4-A8DD-7644B2422933}" type="slidenum">
              <a:rPr lang="en-US" sz="1200" smtClean="0"/>
              <a:pPr>
                <a:defRPr/>
              </a:pPr>
              <a:t>35</a:t>
            </a:fld>
            <a:endParaRPr lang="en-US" sz="1200"/>
          </a:p>
        </p:txBody>
      </p:sp>
    </p:spTree>
    <p:extLst>
      <p:ext uri="{BB962C8B-B14F-4D97-AF65-F5344CB8AC3E}">
        <p14:creationId xmlns:p14="http://schemas.microsoft.com/office/powerpoint/2010/main" val="30470952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36FC2A2-AF6F-4DE6-A7C4-523C40490345}"/>
              </a:ext>
            </a:extLst>
          </p:cNvPr>
          <p:cNvSpPr/>
          <p:nvPr/>
        </p:nvSpPr>
        <p:spPr bwMode="auto">
          <a:xfrm>
            <a:off x="146651" y="1006204"/>
            <a:ext cx="11826814" cy="1141095"/>
          </a:xfrm>
          <a:prstGeom prst="roundRect">
            <a:avLst/>
          </a:prstGeom>
          <a:solidFill>
            <a:srgbClr val="1823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 name="Title 1">
            <a:extLst>
              <a:ext uri="{FF2B5EF4-FFF2-40B4-BE49-F238E27FC236}">
                <a16:creationId xmlns:a16="http://schemas.microsoft.com/office/drawing/2014/main" id="{83F9C1FA-2896-8B47-E1E9-46219AB420D7}"/>
              </a:ext>
            </a:extLst>
          </p:cNvPr>
          <p:cNvSpPr>
            <a:spLocks noGrp="1"/>
          </p:cNvSpPr>
          <p:nvPr>
            <p:ph type="title"/>
          </p:nvPr>
        </p:nvSpPr>
        <p:spPr>
          <a:xfrm>
            <a:off x="201386" y="11974"/>
            <a:ext cx="11858534" cy="843295"/>
          </a:xfrm>
        </p:spPr>
        <p:txBody>
          <a:bodyPr/>
          <a:lstStyle/>
          <a:p>
            <a:r>
              <a:rPr lang="en-US">
                <a:latin typeface="+mn-lt"/>
              </a:rPr>
              <a:t>User Acceptance</a:t>
            </a:r>
            <a:endParaRPr lang="en-US"/>
          </a:p>
        </p:txBody>
      </p:sp>
      <p:sp>
        <p:nvSpPr>
          <p:cNvPr id="2" name="Content Placeholder 1">
            <a:extLst>
              <a:ext uri="{FF2B5EF4-FFF2-40B4-BE49-F238E27FC236}">
                <a16:creationId xmlns:a16="http://schemas.microsoft.com/office/drawing/2014/main" id="{B215A539-99E4-E712-CBDF-638E80047799}"/>
              </a:ext>
            </a:extLst>
          </p:cNvPr>
          <p:cNvSpPr>
            <a:spLocks noGrp="1"/>
          </p:cNvSpPr>
          <p:nvPr>
            <p:ph idx="1"/>
          </p:nvPr>
        </p:nvSpPr>
        <p:spPr>
          <a:xfrm>
            <a:off x="182592" y="1050001"/>
            <a:ext cx="11754932" cy="1097298"/>
          </a:xfrm>
        </p:spPr>
        <p:txBody>
          <a:bodyPr anchor="ctr">
            <a:normAutofit/>
          </a:bodyPr>
          <a:lstStyle/>
          <a:p>
            <a:pPr marL="0" indent="0" algn="ctr">
              <a:buNone/>
            </a:pPr>
            <a:r>
              <a:rPr lang="en-US" b="1" dirty="0">
                <a:solidFill>
                  <a:schemeClr val="bg1"/>
                </a:solidFill>
                <a:latin typeface="+mn-lt"/>
              </a:rPr>
              <a:t>Gaining user buy-in and overcoming resistance </a:t>
            </a:r>
            <a:endParaRPr lang="en-US" b="1" dirty="0">
              <a:latin typeface="+mn-lt"/>
            </a:endParaRPr>
          </a:p>
        </p:txBody>
      </p:sp>
      <p:sp>
        <p:nvSpPr>
          <p:cNvPr id="5" name="TextBox 4">
            <a:extLst>
              <a:ext uri="{FF2B5EF4-FFF2-40B4-BE49-F238E27FC236}">
                <a16:creationId xmlns:a16="http://schemas.microsoft.com/office/drawing/2014/main" id="{CC651D97-944B-AFF2-2039-D105AB65ABD2}"/>
              </a:ext>
            </a:extLst>
          </p:cNvPr>
          <p:cNvSpPr txBox="1"/>
          <p:nvPr/>
        </p:nvSpPr>
        <p:spPr>
          <a:xfrm>
            <a:off x="218534" y="2529557"/>
            <a:ext cx="5765181" cy="3739037"/>
          </a:xfrm>
          <a:prstGeom prst="rect">
            <a:avLst/>
          </a:prstGeom>
          <a:noFill/>
        </p:spPr>
        <p:txBody>
          <a:bodyPr wrap="square" lIns="91440" tIns="45720" rIns="91440" bIns="45720" anchor="t">
            <a:spAutoFit/>
          </a:bodyPr>
          <a:lstStyle/>
          <a:p>
            <a:pPr marL="457200" lvl="2" indent="-457200">
              <a:lnSpc>
                <a:spcPct val="107000"/>
              </a:lnSpc>
              <a:spcBef>
                <a:spcPts val="0"/>
              </a:spcBef>
              <a:spcAft>
                <a:spcPts val="0"/>
              </a:spcAft>
              <a:buFont typeface="Wingdings"/>
              <a:buChar char="§"/>
            </a:pPr>
            <a:r>
              <a:rPr lang="en-US" sz="2800" b="1" kern="100">
                <a:solidFill>
                  <a:srgbClr val="148AB4"/>
                </a:solidFill>
                <a:effectLst/>
                <a:latin typeface="Tahoma"/>
                <a:ea typeface="Tahoma"/>
                <a:cs typeface="Tahoma"/>
              </a:rPr>
              <a:t>Adoption and Trust: </a:t>
            </a:r>
            <a:r>
              <a:rPr lang="en-US" sz="2800" kern="100">
                <a:solidFill>
                  <a:srgbClr val="148AB4"/>
                </a:solidFill>
                <a:effectLst/>
                <a:latin typeface="Tahoma"/>
                <a:ea typeface="Tahoma"/>
                <a:cs typeface="Tahoma"/>
              </a:rPr>
              <a:t>Requires bi-directional feedback and communication. Start early in training pipeline.</a:t>
            </a:r>
            <a:r>
              <a:rPr lang="en-US" sz="2800" kern="100">
                <a:solidFill>
                  <a:srgbClr val="148AB4"/>
                </a:solidFill>
                <a:latin typeface="Tahoma"/>
                <a:ea typeface="Tahoma"/>
                <a:cs typeface="Tahoma"/>
              </a:rPr>
              <a:t> </a:t>
            </a:r>
            <a:endParaRPr lang="en-US" sz="2800" b="1" kern="100">
              <a:solidFill>
                <a:srgbClr val="148AB4"/>
              </a:solidFill>
              <a:effectLst/>
              <a:latin typeface="Tahoma"/>
              <a:ea typeface="Tahoma"/>
              <a:cs typeface="Tahoma"/>
            </a:endParaRPr>
          </a:p>
          <a:p>
            <a:pPr marL="457200" marR="0" lvl="2" indent="-457200">
              <a:lnSpc>
                <a:spcPct val="107000"/>
              </a:lnSpc>
              <a:spcBef>
                <a:spcPts val="0"/>
              </a:spcBef>
              <a:spcAft>
                <a:spcPts val="800"/>
              </a:spcAft>
              <a:buFont typeface="Wingdings"/>
              <a:buChar char="§"/>
            </a:pPr>
            <a:r>
              <a:rPr lang="en-US" sz="2800" b="1" kern="100">
                <a:solidFill>
                  <a:srgbClr val="148AB4"/>
                </a:solidFill>
                <a:effectLst/>
                <a:latin typeface="Tahoma"/>
                <a:ea typeface="Tahoma"/>
                <a:cs typeface="Tahoma"/>
              </a:rPr>
              <a:t>Various Echelons: </a:t>
            </a:r>
            <a:r>
              <a:rPr lang="en-US" sz="2800" kern="100">
                <a:solidFill>
                  <a:srgbClr val="148AB4"/>
                </a:solidFill>
                <a:effectLst/>
                <a:latin typeface="Tahoma"/>
                <a:ea typeface="Tahoma"/>
                <a:cs typeface="Tahoma"/>
              </a:rPr>
              <a:t>Tie back to personas and what each level of user requires – evaluate appropriately</a:t>
            </a:r>
            <a:r>
              <a:rPr lang="en-US" sz="2800" kern="100">
                <a:solidFill>
                  <a:srgbClr val="148AB4"/>
                </a:solidFill>
                <a:latin typeface="Tahoma"/>
                <a:ea typeface="Tahoma"/>
                <a:cs typeface="Tahoma"/>
              </a:rPr>
              <a:t>.</a:t>
            </a:r>
          </a:p>
        </p:txBody>
      </p:sp>
      <p:sp>
        <p:nvSpPr>
          <p:cNvPr id="6" name="Rectangle: Rounded Corners 5">
            <a:extLst>
              <a:ext uri="{FF2B5EF4-FFF2-40B4-BE49-F238E27FC236}">
                <a16:creationId xmlns:a16="http://schemas.microsoft.com/office/drawing/2014/main" id="{CC08FD84-0576-C73A-E9FF-C3367F4375D7}"/>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a:solidFill>
                  <a:srgbClr val="148AB4"/>
                </a:solidFill>
                <a:latin typeface="Tahoma"/>
                <a:ea typeface="Tahoma"/>
                <a:cs typeface="Tahoma"/>
              </a:rPr>
              <a:t>LO 2</a:t>
            </a:r>
            <a:endParaRPr lang="en-US" sz="1800" b="1" i="0" u="none" strike="noStrike" cap="none" normalizeH="0" baseline="0">
              <a:ln>
                <a:noFill/>
              </a:ln>
              <a:solidFill>
                <a:srgbClr val="148AB4"/>
              </a:solidFill>
              <a:effectLst/>
              <a:latin typeface="Tahoma" charset="0"/>
              <a:ea typeface="Tahoma"/>
              <a:cs typeface="Tahoma"/>
            </a:endParaRPr>
          </a:p>
        </p:txBody>
      </p:sp>
      <p:pic>
        <p:nvPicPr>
          <p:cNvPr id="4" name="Graphic 3">
            <a:extLst>
              <a:ext uri="{FF2B5EF4-FFF2-40B4-BE49-F238E27FC236}">
                <a16:creationId xmlns:a16="http://schemas.microsoft.com/office/drawing/2014/main" id="{4E7B8FD9-3687-3324-68B2-C4581517A04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71545" y="2538422"/>
            <a:ext cx="4949372" cy="3730172"/>
          </a:xfrm>
          <a:prstGeom prst="rect">
            <a:avLst/>
          </a:prstGeom>
        </p:spPr>
      </p:pic>
      <p:sp>
        <p:nvSpPr>
          <p:cNvPr id="7" name="Slide Number Placeholder 8">
            <a:extLst>
              <a:ext uri="{FF2B5EF4-FFF2-40B4-BE49-F238E27FC236}">
                <a16:creationId xmlns:a16="http://schemas.microsoft.com/office/drawing/2014/main" id="{88FEC88E-19CB-2F87-BE8B-4C7679A44B86}"/>
              </a:ext>
            </a:extLst>
          </p:cNvPr>
          <p:cNvSpPr>
            <a:spLocks noGrp="1"/>
          </p:cNvSpPr>
          <p:nvPr>
            <p:ph type="sldNum" sz="quarter" idx="10"/>
          </p:nvPr>
        </p:nvSpPr>
        <p:spPr>
          <a:xfrm>
            <a:off x="11102341" y="6477001"/>
            <a:ext cx="353346" cy="270295"/>
          </a:xfrm>
        </p:spPr>
        <p:txBody>
          <a:bodyPr/>
          <a:lstStyle/>
          <a:p>
            <a:pPr>
              <a:defRPr/>
            </a:pPr>
            <a:fld id="{D68E8870-17DE-45C4-A8DD-7644B2422933}" type="slidenum">
              <a:rPr lang="en-US" sz="1200" smtClean="0"/>
              <a:pPr>
                <a:defRPr/>
              </a:pPr>
              <a:t>36</a:t>
            </a:fld>
            <a:endParaRPr lang="en-US" sz="1200"/>
          </a:p>
        </p:txBody>
      </p:sp>
    </p:spTree>
    <p:extLst>
      <p:ext uri="{BB962C8B-B14F-4D97-AF65-F5344CB8AC3E}">
        <p14:creationId xmlns:p14="http://schemas.microsoft.com/office/powerpoint/2010/main" val="38472290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85791-51F3-B581-BC0E-51356A0606E9}"/>
              </a:ext>
            </a:extLst>
          </p:cNvPr>
          <p:cNvSpPr>
            <a:spLocks noGrp="1"/>
          </p:cNvSpPr>
          <p:nvPr>
            <p:ph type="title"/>
          </p:nvPr>
        </p:nvSpPr>
        <p:spPr>
          <a:xfrm>
            <a:off x="-182879" y="1218474"/>
            <a:ext cx="5887720" cy="632155"/>
          </a:xfrm>
        </p:spPr>
        <p:txBody>
          <a:bodyPr>
            <a:noAutofit/>
          </a:bodyPr>
          <a:lstStyle/>
          <a:p>
            <a:r>
              <a:rPr lang="en-US" sz="3200">
                <a:solidFill>
                  <a:srgbClr val="182350"/>
                </a:solidFill>
              </a:rPr>
              <a:t>Available Tools</a:t>
            </a:r>
            <a:br>
              <a:rPr lang="en-US" sz="3200">
                <a:solidFill>
                  <a:srgbClr val="182350"/>
                </a:solidFill>
              </a:rPr>
            </a:br>
            <a:br>
              <a:rPr lang="en-US" sz="2400">
                <a:solidFill>
                  <a:srgbClr val="182350"/>
                </a:solidFill>
              </a:rPr>
            </a:br>
            <a:endParaRPr lang="en-US" sz="2400" b="0">
              <a:solidFill>
                <a:srgbClr val="182350"/>
              </a:solidFill>
              <a:ea typeface="Tahoma"/>
              <a:cs typeface="Tahoma"/>
            </a:endParaRPr>
          </a:p>
        </p:txBody>
      </p:sp>
      <p:sp>
        <p:nvSpPr>
          <p:cNvPr id="16" name="Title 1">
            <a:extLst>
              <a:ext uri="{FF2B5EF4-FFF2-40B4-BE49-F238E27FC236}">
                <a16:creationId xmlns:a16="http://schemas.microsoft.com/office/drawing/2014/main" id="{BDFC343C-CE7C-2DD1-1002-326D180CED49}"/>
              </a:ext>
            </a:extLst>
          </p:cNvPr>
          <p:cNvSpPr txBox="1">
            <a:spLocks/>
          </p:cNvSpPr>
          <p:nvPr/>
        </p:nvSpPr>
        <p:spPr bwMode="auto">
          <a:xfrm>
            <a:off x="6392166" y="1042189"/>
            <a:ext cx="5918200" cy="6138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3200" kern="0">
                <a:solidFill>
                  <a:srgbClr val="182350"/>
                </a:solidFill>
              </a:rPr>
              <a:t>Example Roadmap</a:t>
            </a:r>
            <a:br>
              <a:rPr lang="en-US" sz="2400" kern="0">
                <a:solidFill>
                  <a:srgbClr val="182350"/>
                </a:solidFill>
              </a:rPr>
            </a:br>
            <a:endParaRPr lang="en-US" sz="2400" b="0" kern="0">
              <a:solidFill>
                <a:srgbClr val="182350"/>
              </a:solidFill>
              <a:ea typeface="Tahoma"/>
              <a:cs typeface="Tahoma"/>
            </a:endParaRPr>
          </a:p>
        </p:txBody>
      </p:sp>
      <p:sp>
        <p:nvSpPr>
          <p:cNvPr id="17" name="Title 1">
            <a:extLst>
              <a:ext uri="{FF2B5EF4-FFF2-40B4-BE49-F238E27FC236}">
                <a16:creationId xmlns:a16="http://schemas.microsoft.com/office/drawing/2014/main" id="{7B886D5F-D1F8-BF92-8932-E514C0DEB66C}"/>
              </a:ext>
            </a:extLst>
          </p:cNvPr>
          <p:cNvSpPr txBox="1">
            <a:spLocks/>
          </p:cNvSpPr>
          <p:nvPr/>
        </p:nvSpPr>
        <p:spPr bwMode="auto">
          <a:xfrm>
            <a:off x="5678427" y="2609970"/>
            <a:ext cx="837764" cy="11198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7200" kern="0">
                <a:solidFill>
                  <a:srgbClr val="182350"/>
                </a:solidFill>
              </a:rPr>
              <a:t>&amp;</a:t>
            </a:r>
            <a:endParaRPr lang="en-US" sz="6000" b="0" kern="0">
              <a:solidFill>
                <a:srgbClr val="182350"/>
              </a:solidFill>
              <a:ea typeface="Tahoma"/>
              <a:cs typeface="Tahoma"/>
            </a:endParaRPr>
          </a:p>
        </p:txBody>
      </p:sp>
      <p:sp>
        <p:nvSpPr>
          <p:cNvPr id="7" name="Rectangle: Rounded Corners 6">
            <a:extLst>
              <a:ext uri="{FF2B5EF4-FFF2-40B4-BE49-F238E27FC236}">
                <a16:creationId xmlns:a16="http://schemas.microsoft.com/office/drawing/2014/main" id="{C938A550-5981-AE47-F798-1B8D0621D202}"/>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a:solidFill>
                  <a:srgbClr val="148AB4"/>
                </a:solidFill>
                <a:latin typeface="Tahoma"/>
                <a:ea typeface="Tahoma"/>
                <a:cs typeface="Tahoma"/>
              </a:rPr>
              <a:t>LO 3</a:t>
            </a:r>
            <a:endParaRPr lang="en-US" sz="1800" b="1" i="0" u="none" strike="noStrike" cap="none" normalizeH="0" baseline="0">
              <a:ln>
                <a:noFill/>
              </a:ln>
              <a:solidFill>
                <a:srgbClr val="148AB4"/>
              </a:solidFill>
              <a:effectLst/>
              <a:latin typeface="Tahoma" charset="0"/>
              <a:ea typeface="Tahoma"/>
              <a:cs typeface="Tahoma"/>
            </a:endParaRPr>
          </a:p>
        </p:txBody>
      </p:sp>
      <p:sp>
        <p:nvSpPr>
          <p:cNvPr id="3" name="TextBox 2">
            <a:extLst>
              <a:ext uri="{FF2B5EF4-FFF2-40B4-BE49-F238E27FC236}">
                <a16:creationId xmlns:a16="http://schemas.microsoft.com/office/drawing/2014/main" id="{C2F59746-C1C7-788C-A2D7-6DC01EF07E79}"/>
              </a:ext>
            </a:extLst>
          </p:cNvPr>
          <p:cNvSpPr txBox="1"/>
          <p:nvPr/>
        </p:nvSpPr>
        <p:spPr>
          <a:xfrm>
            <a:off x="6681216" y="1834896"/>
            <a:ext cx="5218684"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
            </a:pPr>
            <a:r>
              <a:rPr lang="en-US">
                <a:solidFill>
                  <a:srgbClr val="148AB4"/>
                </a:solidFill>
                <a:latin typeface="Tahoma"/>
                <a:ea typeface="Tahoma"/>
                <a:cs typeface="Tahoma"/>
              </a:rPr>
              <a:t>Hypothetical implementation and how to follow the 8-step guide.</a:t>
            </a:r>
            <a:endParaRPr lang="en-US">
              <a:solidFill>
                <a:srgbClr val="148AB4"/>
              </a:solidFill>
              <a:latin typeface="Tahoma"/>
              <a:ea typeface="Tahoma" charset="0"/>
              <a:cs typeface="Tahoma" charset="0"/>
            </a:endParaRPr>
          </a:p>
        </p:txBody>
      </p:sp>
      <p:sp>
        <p:nvSpPr>
          <p:cNvPr id="4" name="TextBox 3">
            <a:extLst>
              <a:ext uri="{FF2B5EF4-FFF2-40B4-BE49-F238E27FC236}">
                <a16:creationId xmlns:a16="http://schemas.microsoft.com/office/drawing/2014/main" id="{93B00FFF-8046-D7F7-CA25-05691CDA5677}"/>
              </a:ext>
            </a:extLst>
          </p:cNvPr>
          <p:cNvSpPr txBox="1"/>
          <p:nvPr/>
        </p:nvSpPr>
        <p:spPr>
          <a:xfrm>
            <a:off x="60960" y="1834896"/>
            <a:ext cx="6620256"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
            </a:pPr>
            <a:r>
              <a:rPr lang="en-US">
                <a:solidFill>
                  <a:srgbClr val="148AB4"/>
                </a:solidFill>
                <a:latin typeface="Tahoma"/>
                <a:ea typeface="Tahoma"/>
                <a:cs typeface="Tahoma"/>
              </a:rPr>
              <a:t>Common Hardware</a:t>
            </a:r>
          </a:p>
          <a:p>
            <a:pPr marL="342900" indent="-342900">
              <a:buFont typeface="Wingdings"/>
              <a:buChar char="§"/>
            </a:pPr>
            <a:r>
              <a:rPr lang="en-US">
                <a:solidFill>
                  <a:srgbClr val="148AB4"/>
                </a:solidFill>
                <a:latin typeface="Tahoma"/>
                <a:ea typeface="Tahoma"/>
                <a:cs typeface="Tahoma"/>
              </a:rPr>
              <a:t>Common Software</a:t>
            </a:r>
          </a:p>
          <a:p>
            <a:pPr marL="342900" indent="-342900">
              <a:buFont typeface="Wingdings"/>
              <a:buChar char="§"/>
            </a:pPr>
            <a:r>
              <a:rPr lang="en-US">
                <a:solidFill>
                  <a:srgbClr val="148AB4"/>
                </a:solidFill>
                <a:latin typeface="Tahoma"/>
                <a:ea typeface="Tahoma"/>
                <a:cs typeface="Tahoma"/>
              </a:rPr>
              <a:t>Available Infrastructure</a:t>
            </a:r>
          </a:p>
          <a:p>
            <a:pPr marL="342900" indent="-342900">
              <a:buFont typeface="Wingdings"/>
              <a:buChar char="§"/>
            </a:pPr>
            <a:r>
              <a:rPr lang="en-US">
                <a:solidFill>
                  <a:srgbClr val="148AB4"/>
                </a:solidFill>
                <a:latin typeface="Tahoma"/>
                <a:ea typeface="Tahoma"/>
                <a:cs typeface="Tahoma"/>
              </a:rPr>
              <a:t>Other resources</a:t>
            </a:r>
          </a:p>
        </p:txBody>
      </p:sp>
      <p:pic>
        <p:nvPicPr>
          <p:cNvPr id="5" name="Graphic 4">
            <a:extLst>
              <a:ext uri="{FF2B5EF4-FFF2-40B4-BE49-F238E27FC236}">
                <a16:creationId xmlns:a16="http://schemas.microsoft.com/office/drawing/2014/main" id="{F735D29B-A7F3-21CB-2309-B44E4F4F03B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86990" y="3427791"/>
            <a:ext cx="4252686" cy="3098800"/>
          </a:xfrm>
          <a:prstGeom prst="rect">
            <a:avLst/>
          </a:prstGeom>
        </p:spPr>
      </p:pic>
      <p:pic>
        <p:nvPicPr>
          <p:cNvPr id="6" name="Graphic 5">
            <a:extLst>
              <a:ext uri="{FF2B5EF4-FFF2-40B4-BE49-F238E27FC236}">
                <a16:creationId xmlns:a16="http://schemas.microsoft.com/office/drawing/2014/main" id="{A2C90233-4D3A-A822-2E75-95D4033405D0}"/>
              </a:ext>
            </a:extLst>
          </p:cNvPr>
          <p:cNvPicPr>
            <a:picLocks/>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64419" y="3427790"/>
            <a:ext cx="4207885" cy="3099285"/>
          </a:xfrm>
          <a:prstGeom prst="rect">
            <a:avLst/>
          </a:prstGeom>
        </p:spPr>
      </p:pic>
      <p:cxnSp>
        <p:nvCxnSpPr>
          <p:cNvPr id="8" name="Straight Arrow Connector 7">
            <a:extLst>
              <a:ext uri="{FF2B5EF4-FFF2-40B4-BE49-F238E27FC236}">
                <a16:creationId xmlns:a16="http://schemas.microsoft.com/office/drawing/2014/main" id="{0B9E5134-49BF-88AA-CB23-FAF699FB3AE2}"/>
              </a:ext>
            </a:extLst>
          </p:cNvPr>
          <p:cNvCxnSpPr/>
          <p:nvPr/>
        </p:nvCxnSpPr>
        <p:spPr bwMode="auto">
          <a:xfrm>
            <a:off x="159658" y="1592942"/>
            <a:ext cx="5341255" cy="19353"/>
          </a:xfrm>
          <a:prstGeom prst="straightConnector1">
            <a:avLst/>
          </a:prstGeom>
          <a:solidFill>
            <a:schemeClr val="accent1"/>
          </a:solidFill>
          <a:ln w="57150" cap="flat" cmpd="sng" algn="ctr">
            <a:solidFill>
              <a:srgbClr val="182350"/>
            </a:solidFill>
            <a:prstDash val="solid"/>
            <a:miter lim="800000"/>
            <a:headEnd type="none" w="med" len="med"/>
            <a:tailEnd type="none" w="med" len="med"/>
          </a:ln>
          <a:effectLst/>
        </p:spPr>
      </p:cxnSp>
      <p:cxnSp>
        <p:nvCxnSpPr>
          <p:cNvPr id="9" name="Straight Arrow Connector 8">
            <a:extLst>
              <a:ext uri="{FF2B5EF4-FFF2-40B4-BE49-F238E27FC236}">
                <a16:creationId xmlns:a16="http://schemas.microsoft.com/office/drawing/2014/main" id="{605DA2BD-9ED2-BFD2-728E-45811832FA6C}"/>
              </a:ext>
            </a:extLst>
          </p:cNvPr>
          <p:cNvCxnSpPr>
            <a:cxnSpLocks/>
          </p:cNvCxnSpPr>
          <p:nvPr/>
        </p:nvCxnSpPr>
        <p:spPr bwMode="auto">
          <a:xfrm>
            <a:off x="6678990" y="1592941"/>
            <a:ext cx="5341255" cy="19353"/>
          </a:xfrm>
          <a:prstGeom prst="straightConnector1">
            <a:avLst/>
          </a:prstGeom>
          <a:solidFill>
            <a:schemeClr val="accent1"/>
          </a:solidFill>
          <a:ln w="57150" cap="flat" cmpd="sng" algn="ctr">
            <a:solidFill>
              <a:srgbClr val="182350"/>
            </a:solidFill>
            <a:prstDash val="solid"/>
            <a:miter lim="800000"/>
            <a:headEnd type="none" w="med" len="med"/>
            <a:tailEnd type="none" w="med" len="med"/>
          </a:ln>
          <a:effectLst/>
        </p:spPr>
      </p:cxnSp>
      <p:sp>
        <p:nvSpPr>
          <p:cNvPr id="11" name="Slide Number Placeholder 8">
            <a:extLst>
              <a:ext uri="{FF2B5EF4-FFF2-40B4-BE49-F238E27FC236}">
                <a16:creationId xmlns:a16="http://schemas.microsoft.com/office/drawing/2014/main" id="{BED6A755-E8CE-E9C5-E9BA-A0232553A71B}"/>
              </a:ext>
            </a:extLst>
          </p:cNvPr>
          <p:cNvSpPr txBox="1">
            <a:spLocks/>
          </p:cNvSpPr>
          <p:nvPr/>
        </p:nvSpPr>
        <p:spPr>
          <a:xfrm>
            <a:off x="11102341" y="6477001"/>
            <a:ext cx="353346" cy="270295"/>
          </a:xfr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z="1200" smtClean="0"/>
              <a:pPr>
                <a:defRPr/>
              </a:pPr>
              <a:t>37</a:t>
            </a:fld>
            <a:endParaRPr lang="en-US" sz="1200"/>
          </a:p>
        </p:txBody>
      </p:sp>
    </p:spTree>
    <p:extLst>
      <p:ext uri="{BB962C8B-B14F-4D97-AF65-F5344CB8AC3E}">
        <p14:creationId xmlns:p14="http://schemas.microsoft.com/office/powerpoint/2010/main" val="16414027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56082-F053-747B-FDE7-9BA48EDF68F8}"/>
              </a:ext>
            </a:extLst>
          </p:cNvPr>
          <p:cNvSpPr>
            <a:spLocks noGrp="1"/>
          </p:cNvSpPr>
          <p:nvPr>
            <p:ph type="title"/>
          </p:nvPr>
        </p:nvSpPr>
        <p:spPr/>
        <p:txBody>
          <a:bodyPr/>
          <a:lstStyle/>
          <a:p>
            <a:r>
              <a:rPr lang="en-US"/>
              <a:t>Tools to Enable the Process</a:t>
            </a:r>
          </a:p>
        </p:txBody>
      </p:sp>
      <p:sp>
        <p:nvSpPr>
          <p:cNvPr id="4" name="TextBox 3">
            <a:extLst>
              <a:ext uri="{FF2B5EF4-FFF2-40B4-BE49-F238E27FC236}">
                <a16:creationId xmlns:a16="http://schemas.microsoft.com/office/drawing/2014/main" id="{7FE0DB3F-B047-DA47-8ED9-E533354B3649}"/>
              </a:ext>
            </a:extLst>
          </p:cNvPr>
          <p:cNvSpPr txBox="1"/>
          <p:nvPr/>
        </p:nvSpPr>
        <p:spPr>
          <a:xfrm>
            <a:off x="120650" y="1161128"/>
            <a:ext cx="2551298" cy="461665"/>
          </a:xfrm>
          <a:prstGeom prst="rect">
            <a:avLst/>
          </a:prstGeom>
          <a:noFill/>
        </p:spPr>
        <p:txBody>
          <a:bodyPr wrap="square">
            <a:spAutoFit/>
          </a:bodyPr>
          <a:lstStyle/>
          <a:p>
            <a:pPr marL="0" lvl="2" algn="ctr"/>
            <a:r>
              <a:rPr lang="en-US" sz="2400" b="1"/>
              <a:t>Hardware</a:t>
            </a:r>
          </a:p>
        </p:txBody>
      </p:sp>
      <p:sp>
        <p:nvSpPr>
          <p:cNvPr id="5" name="TextBox 4">
            <a:extLst>
              <a:ext uri="{FF2B5EF4-FFF2-40B4-BE49-F238E27FC236}">
                <a16:creationId xmlns:a16="http://schemas.microsoft.com/office/drawing/2014/main" id="{B3B0C1A5-494D-E95E-BE6C-96443FB713E5}"/>
              </a:ext>
            </a:extLst>
          </p:cNvPr>
          <p:cNvSpPr txBox="1"/>
          <p:nvPr/>
        </p:nvSpPr>
        <p:spPr>
          <a:xfrm>
            <a:off x="3075627" y="1161128"/>
            <a:ext cx="2551298" cy="461665"/>
          </a:xfrm>
          <a:prstGeom prst="rect">
            <a:avLst/>
          </a:prstGeom>
          <a:noFill/>
        </p:spPr>
        <p:txBody>
          <a:bodyPr wrap="square">
            <a:spAutoFit/>
          </a:bodyPr>
          <a:lstStyle/>
          <a:p>
            <a:pPr marL="0" lvl="2" algn="ctr"/>
            <a:r>
              <a:rPr lang="en-US" sz="2400" b="1"/>
              <a:t>Software</a:t>
            </a:r>
          </a:p>
        </p:txBody>
      </p:sp>
      <p:sp>
        <p:nvSpPr>
          <p:cNvPr id="6" name="TextBox 5">
            <a:extLst>
              <a:ext uri="{FF2B5EF4-FFF2-40B4-BE49-F238E27FC236}">
                <a16:creationId xmlns:a16="http://schemas.microsoft.com/office/drawing/2014/main" id="{F2785D89-D30E-5388-2039-5C04C33FB295}"/>
              </a:ext>
            </a:extLst>
          </p:cNvPr>
          <p:cNvSpPr txBox="1"/>
          <p:nvPr/>
        </p:nvSpPr>
        <p:spPr>
          <a:xfrm>
            <a:off x="5828723" y="1161127"/>
            <a:ext cx="2551298" cy="461665"/>
          </a:xfrm>
          <a:prstGeom prst="rect">
            <a:avLst/>
          </a:prstGeom>
          <a:noFill/>
        </p:spPr>
        <p:txBody>
          <a:bodyPr wrap="square">
            <a:spAutoFit/>
          </a:bodyPr>
          <a:lstStyle/>
          <a:p>
            <a:pPr marL="0" lvl="2" algn="ctr"/>
            <a:r>
              <a:rPr lang="en-US" sz="2400" b="1"/>
              <a:t>Infrastructure</a:t>
            </a:r>
          </a:p>
        </p:txBody>
      </p:sp>
      <p:sp>
        <p:nvSpPr>
          <p:cNvPr id="7" name="TextBox 6">
            <a:extLst>
              <a:ext uri="{FF2B5EF4-FFF2-40B4-BE49-F238E27FC236}">
                <a16:creationId xmlns:a16="http://schemas.microsoft.com/office/drawing/2014/main" id="{B4A55D3C-5EC6-73E7-4158-23130A9457DB}"/>
              </a:ext>
            </a:extLst>
          </p:cNvPr>
          <p:cNvSpPr txBox="1"/>
          <p:nvPr/>
        </p:nvSpPr>
        <p:spPr>
          <a:xfrm>
            <a:off x="8973705" y="1161126"/>
            <a:ext cx="2836224" cy="461665"/>
          </a:xfrm>
          <a:prstGeom prst="rect">
            <a:avLst/>
          </a:prstGeom>
          <a:noFill/>
        </p:spPr>
        <p:txBody>
          <a:bodyPr wrap="square">
            <a:spAutoFit/>
          </a:bodyPr>
          <a:lstStyle/>
          <a:p>
            <a:pPr marL="0" lvl="2" algn="ctr"/>
            <a:r>
              <a:rPr lang="en-US" sz="2400" b="1"/>
              <a:t>Other Resources</a:t>
            </a:r>
          </a:p>
        </p:txBody>
      </p:sp>
      <p:sp>
        <p:nvSpPr>
          <p:cNvPr id="3" name="TextBox 2">
            <a:extLst>
              <a:ext uri="{FF2B5EF4-FFF2-40B4-BE49-F238E27FC236}">
                <a16:creationId xmlns:a16="http://schemas.microsoft.com/office/drawing/2014/main" id="{6E132C5A-8084-A21E-8CE7-16CFFA715997}"/>
              </a:ext>
            </a:extLst>
          </p:cNvPr>
          <p:cNvSpPr txBox="1"/>
          <p:nvPr/>
        </p:nvSpPr>
        <p:spPr>
          <a:xfrm>
            <a:off x="120650" y="1757958"/>
            <a:ext cx="2551298" cy="4154984"/>
          </a:xfrm>
          <a:prstGeom prst="rect">
            <a:avLst/>
          </a:prstGeom>
          <a:noFill/>
        </p:spPr>
        <p:txBody>
          <a:bodyPr wrap="square">
            <a:spAutoFit/>
          </a:bodyPr>
          <a:lstStyle/>
          <a:p>
            <a:pPr marL="0" lvl="2" algn="ctr"/>
            <a:r>
              <a:rPr lang="en-US" sz="2400"/>
              <a:t>Commercial Devices (e.g., Garmin, Fitbit, Oura)</a:t>
            </a:r>
          </a:p>
          <a:p>
            <a:pPr marL="0" lvl="2" algn="ctr"/>
            <a:endParaRPr lang="en-US" sz="2400"/>
          </a:p>
          <a:p>
            <a:pPr marL="0" lvl="2" algn="ctr"/>
            <a:r>
              <a:rPr lang="en-US" sz="2400"/>
              <a:t>Emerging Sensors from Academia and Industry</a:t>
            </a:r>
          </a:p>
          <a:p>
            <a:pPr marL="0" lvl="2" algn="ctr"/>
            <a:endParaRPr lang="en-US" sz="2400"/>
          </a:p>
          <a:p>
            <a:pPr marL="0" lvl="2" algn="ctr"/>
            <a:endParaRPr lang="en-US" sz="2400"/>
          </a:p>
        </p:txBody>
      </p:sp>
      <p:sp>
        <p:nvSpPr>
          <p:cNvPr id="8" name="TextBox 7">
            <a:extLst>
              <a:ext uri="{FF2B5EF4-FFF2-40B4-BE49-F238E27FC236}">
                <a16:creationId xmlns:a16="http://schemas.microsoft.com/office/drawing/2014/main" id="{1FD6C1BE-E8AE-BBAC-5D01-4D490E3119D0}"/>
              </a:ext>
            </a:extLst>
          </p:cNvPr>
          <p:cNvSpPr txBox="1"/>
          <p:nvPr/>
        </p:nvSpPr>
        <p:spPr>
          <a:xfrm>
            <a:off x="3154474" y="1757958"/>
            <a:ext cx="2551298" cy="4524315"/>
          </a:xfrm>
          <a:prstGeom prst="rect">
            <a:avLst/>
          </a:prstGeom>
          <a:noFill/>
        </p:spPr>
        <p:txBody>
          <a:bodyPr wrap="square">
            <a:spAutoFit/>
          </a:bodyPr>
          <a:lstStyle/>
          <a:p>
            <a:pPr marL="0" lvl="2" algn="ctr"/>
            <a:r>
              <a:rPr lang="en-US" sz="2400" dirty="0"/>
              <a:t>Proprietary Device Packages</a:t>
            </a:r>
          </a:p>
          <a:p>
            <a:pPr marL="0" lvl="2" algn="ctr"/>
            <a:endParaRPr lang="en-US" sz="2400" dirty="0"/>
          </a:p>
          <a:p>
            <a:pPr marL="0" lvl="2" algn="ctr"/>
            <a:r>
              <a:rPr lang="en-US" sz="2400" dirty="0"/>
              <a:t>Multi-device Synchronization</a:t>
            </a:r>
          </a:p>
          <a:p>
            <a:pPr marL="0" lvl="2" algn="ctr"/>
            <a:endParaRPr lang="en-US" sz="2400" dirty="0"/>
          </a:p>
          <a:p>
            <a:pPr marL="0" lvl="2" algn="ctr"/>
            <a:r>
              <a:rPr lang="en-US" sz="2400" dirty="0"/>
              <a:t>Data Analytics Platforms</a:t>
            </a:r>
          </a:p>
          <a:p>
            <a:pPr marL="0" lvl="2" algn="ctr"/>
            <a:endParaRPr lang="en-US" sz="2400" dirty="0"/>
          </a:p>
          <a:p>
            <a:pPr marL="0" lvl="2" algn="ctr"/>
            <a:r>
              <a:rPr lang="en-US" sz="2400" dirty="0"/>
              <a:t>AI/ML Systems</a:t>
            </a:r>
          </a:p>
          <a:p>
            <a:pPr marL="0" lvl="2" algn="ctr"/>
            <a:endParaRPr lang="en-US" sz="2400" dirty="0"/>
          </a:p>
          <a:p>
            <a:pPr marL="0" lvl="2" algn="ctr"/>
            <a:r>
              <a:rPr lang="en-US" sz="2400" dirty="0"/>
              <a:t>Avoid ‘Black Box’</a:t>
            </a:r>
          </a:p>
        </p:txBody>
      </p:sp>
      <p:sp>
        <p:nvSpPr>
          <p:cNvPr id="9" name="TextBox 8">
            <a:extLst>
              <a:ext uri="{FF2B5EF4-FFF2-40B4-BE49-F238E27FC236}">
                <a16:creationId xmlns:a16="http://schemas.microsoft.com/office/drawing/2014/main" id="{68F92D3D-7CDC-240A-CFC0-B76015FB24C0}"/>
              </a:ext>
            </a:extLst>
          </p:cNvPr>
          <p:cNvSpPr txBox="1"/>
          <p:nvPr/>
        </p:nvSpPr>
        <p:spPr>
          <a:xfrm>
            <a:off x="5828723" y="1757958"/>
            <a:ext cx="2551298" cy="4154984"/>
          </a:xfrm>
          <a:prstGeom prst="rect">
            <a:avLst/>
          </a:prstGeom>
          <a:noFill/>
        </p:spPr>
        <p:txBody>
          <a:bodyPr wrap="square">
            <a:spAutoFit/>
          </a:bodyPr>
          <a:lstStyle/>
          <a:p>
            <a:pPr marL="0" lvl="2" algn="ctr"/>
            <a:r>
              <a:rPr lang="en-US" sz="2400"/>
              <a:t>Data Lakes</a:t>
            </a:r>
          </a:p>
          <a:p>
            <a:pPr marL="0" lvl="2" algn="ctr"/>
            <a:endParaRPr lang="en-US" sz="2400"/>
          </a:p>
          <a:p>
            <a:pPr marL="0" lvl="2" algn="ctr"/>
            <a:r>
              <a:rPr lang="en-US" sz="2400"/>
              <a:t>Common Data Models</a:t>
            </a:r>
          </a:p>
          <a:p>
            <a:pPr marL="0" lvl="2" algn="ctr"/>
            <a:endParaRPr lang="en-US" sz="2400"/>
          </a:p>
          <a:p>
            <a:pPr marL="0" lvl="2" algn="ctr"/>
            <a:r>
              <a:rPr lang="en-US" sz="2400"/>
              <a:t>Edge Computing</a:t>
            </a:r>
          </a:p>
          <a:p>
            <a:pPr marL="0" lvl="2" algn="ctr"/>
            <a:endParaRPr lang="en-US" sz="2400"/>
          </a:p>
          <a:p>
            <a:pPr marL="0" lvl="2" algn="ctr"/>
            <a:r>
              <a:rPr lang="en-US" sz="2400"/>
              <a:t>Longitudinal Tracking (Common Identifiers)</a:t>
            </a:r>
          </a:p>
        </p:txBody>
      </p:sp>
      <p:sp>
        <p:nvSpPr>
          <p:cNvPr id="11" name="TextBox 10">
            <a:extLst>
              <a:ext uri="{FF2B5EF4-FFF2-40B4-BE49-F238E27FC236}">
                <a16:creationId xmlns:a16="http://schemas.microsoft.com/office/drawing/2014/main" id="{98FB252B-D25F-D8AC-F9B5-E2FD507F1332}"/>
              </a:ext>
            </a:extLst>
          </p:cNvPr>
          <p:cNvSpPr txBox="1"/>
          <p:nvPr/>
        </p:nvSpPr>
        <p:spPr>
          <a:xfrm>
            <a:off x="9116168" y="1757958"/>
            <a:ext cx="2551298" cy="3785652"/>
          </a:xfrm>
          <a:prstGeom prst="rect">
            <a:avLst/>
          </a:prstGeom>
          <a:noFill/>
        </p:spPr>
        <p:txBody>
          <a:bodyPr wrap="square">
            <a:spAutoFit/>
          </a:bodyPr>
          <a:lstStyle/>
          <a:p>
            <a:pPr marL="0" lvl="2" algn="ctr"/>
            <a:r>
              <a:rPr lang="en-US" sz="2400"/>
              <a:t>Best Practice Guides</a:t>
            </a:r>
          </a:p>
          <a:p>
            <a:pPr marL="0" lvl="2" algn="ctr"/>
            <a:endParaRPr lang="en-US" sz="2400"/>
          </a:p>
          <a:p>
            <a:pPr marL="0" lvl="2" algn="ctr"/>
            <a:r>
              <a:rPr lang="en-US" sz="2400"/>
              <a:t>DoD Reviews and Existing Personas</a:t>
            </a:r>
          </a:p>
          <a:p>
            <a:pPr marL="0" lvl="2" algn="ctr"/>
            <a:endParaRPr lang="en-US" sz="2400"/>
          </a:p>
          <a:p>
            <a:pPr marL="0" lvl="2" algn="ctr"/>
            <a:endParaRPr lang="en-US" sz="2400"/>
          </a:p>
          <a:p>
            <a:pPr marL="0" lvl="2" algn="ctr"/>
            <a:endParaRPr lang="en-US" sz="2400"/>
          </a:p>
          <a:p>
            <a:pPr marL="0" lvl="2" algn="ctr"/>
            <a:endParaRPr lang="en-US" sz="2400"/>
          </a:p>
          <a:p>
            <a:pPr marL="0" lvl="2" algn="ctr"/>
            <a:endParaRPr lang="en-US" sz="2400"/>
          </a:p>
        </p:txBody>
      </p:sp>
      <p:sp>
        <p:nvSpPr>
          <p:cNvPr id="12" name="Rectangle: Rounded Corners 11">
            <a:extLst>
              <a:ext uri="{FF2B5EF4-FFF2-40B4-BE49-F238E27FC236}">
                <a16:creationId xmlns:a16="http://schemas.microsoft.com/office/drawing/2014/main" id="{D93F2DEB-DC41-E432-6527-FC4B977E13C6}"/>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a:solidFill>
                  <a:srgbClr val="148AB4"/>
                </a:solidFill>
                <a:latin typeface="Tahoma"/>
                <a:ea typeface="Tahoma"/>
                <a:cs typeface="Tahoma"/>
              </a:rPr>
              <a:t>LO 3</a:t>
            </a:r>
            <a:endParaRPr lang="en-US" sz="1800" b="1" i="0" u="none" strike="noStrike" cap="none" normalizeH="0" baseline="0">
              <a:ln>
                <a:noFill/>
              </a:ln>
              <a:solidFill>
                <a:srgbClr val="148AB4"/>
              </a:solidFill>
              <a:effectLst/>
              <a:latin typeface="Tahoma" charset="0"/>
              <a:ea typeface="Tahoma"/>
              <a:cs typeface="Tahoma"/>
            </a:endParaRPr>
          </a:p>
        </p:txBody>
      </p:sp>
      <p:sp>
        <p:nvSpPr>
          <p:cNvPr id="13" name="Slide Number Placeholder 8">
            <a:extLst>
              <a:ext uri="{FF2B5EF4-FFF2-40B4-BE49-F238E27FC236}">
                <a16:creationId xmlns:a16="http://schemas.microsoft.com/office/drawing/2014/main" id="{32DC9578-4FFA-C4FC-A408-9D180115543B}"/>
              </a:ext>
            </a:extLst>
          </p:cNvPr>
          <p:cNvSpPr>
            <a:spLocks noGrp="1"/>
          </p:cNvSpPr>
          <p:nvPr>
            <p:ph type="sldNum" sz="quarter" idx="10"/>
          </p:nvPr>
        </p:nvSpPr>
        <p:spPr>
          <a:xfrm>
            <a:off x="11102341" y="6477001"/>
            <a:ext cx="353346" cy="270295"/>
          </a:xfrm>
        </p:spPr>
        <p:txBody>
          <a:bodyPr/>
          <a:lstStyle/>
          <a:p>
            <a:pPr>
              <a:defRPr/>
            </a:pPr>
            <a:fld id="{D68E8870-17DE-45C4-A8DD-7644B2422933}" type="slidenum">
              <a:rPr lang="en-US" sz="1200" smtClean="0"/>
              <a:pPr>
                <a:defRPr/>
              </a:pPr>
              <a:t>38</a:t>
            </a:fld>
            <a:endParaRPr lang="en-US" sz="1200"/>
          </a:p>
        </p:txBody>
      </p:sp>
    </p:spTree>
    <p:extLst>
      <p:ext uri="{BB962C8B-B14F-4D97-AF65-F5344CB8AC3E}">
        <p14:creationId xmlns:p14="http://schemas.microsoft.com/office/powerpoint/2010/main" val="20187473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E11A8-4B7E-18CB-290D-30EFD3B8124C}"/>
              </a:ext>
            </a:extLst>
          </p:cNvPr>
          <p:cNvSpPr>
            <a:spLocks noGrp="1"/>
          </p:cNvSpPr>
          <p:nvPr>
            <p:ph type="title"/>
          </p:nvPr>
        </p:nvSpPr>
        <p:spPr/>
        <p:txBody>
          <a:bodyPr/>
          <a:lstStyle/>
          <a:p>
            <a:r>
              <a:rPr lang="en-US"/>
              <a:t>Physiological Integration Scenario</a:t>
            </a:r>
          </a:p>
        </p:txBody>
      </p:sp>
      <p:sp>
        <p:nvSpPr>
          <p:cNvPr id="3" name="Content Placeholder 2">
            <a:extLst>
              <a:ext uri="{FF2B5EF4-FFF2-40B4-BE49-F238E27FC236}">
                <a16:creationId xmlns:a16="http://schemas.microsoft.com/office/drawing/2014/main" id="{1D776CAF-4045-FAF9-F126-96CE29A52CA4}"/>
              </a:ext>
            </a:extLst>
          </p:cNvPr>
          <p:cNvSpPr>
            <a:spLocks noGrp="1"/>
          </p:cNvSpPr>
          <p:nvPr>
            <p:ph sz="quarter" idx="11"/>
          </p:nvPr>
        </p:nvSpPr>
        <p:spPr>
          <a:xfrm>
            <a:off x="480132" y="1046715"/>
            <a:ext cx="11305467" cy="5075237"/>
          </a:xfrm>
        </p:spPr>
        <p:txBody>
          <a:bodyPr/>
          <a:lstStyle/>
          <a:p>
            <a:pPr marL="0" indent="0">
              <a:buNone/>
            </a:pPr>
            <a:r>
              <a:rPr lang="en-US" sz="2400" b="1" u="sng" dirty="0">
                <a:latin typeface="+mn-lt"/>
              </a:rPr>
              <a:t>Typical Approach:</a:t>
            </a:r>
            <a:endParaRPr lang="en-US" b="1" u="sng" dirty="0"/>
          </a:p>
          <a:p>
            <a:pPr marL="0" indent="0">
              <a:spcBef>
                <a:spcPts val="0"/>
              </a:spcBef>
              <a:buNone/>
            </a:pPr>
            <a:r>
              <a:rPr lang="en-US" sz="2400" dirty="0">
                <a:latin typeface="+mn-lt"/>
              </a:rPr>
              <a:t>An organization wants to increase performance metrics </a:t>
            </a:r>
          </a:p>
          <a:p>
            <a:pPr marL="0" indent="0">
              <a:spcBef>
                <a:spcPts val="0"/>
              </a:spcBef>
              <a:buNone/>
            </a:pPr>
            <a:r>
              <a:rPr lang="en-US" sz="2400" dirty="0">
                <a:latin typeface="+mn-lt"/>
              </a:rPr>
              <a:t>from their simulated training environment. They believe </a:t>
            </a:r>
          </a:p>
          <a:p>
            <a:pPr marL="0" indent="0">
              <a:spcBef>
                <a:spcPts val="0"/>
              </a:spcBef>
              <a:buNone/>
            </a:pPr>
            <a:r>
              <a:rPr lang="en-US" sz="2400" dirty="0">
                <a:latin typeface="+mn-lt"/>
              </a:rPr>
              <a:t>physiological monitoring is the way to go. They did the </a:t>
            </a:r>
          </a:p>
          <a:p>
            <a:pPr marL="0" indent="0">
              <a:spcBef>
                <a:spcPts val="0"/>
              </a:spcBef>
              <a:buNone/>
            </a:pPr>
            <a:r>
              <a:rPr lang="en-US" sz="2400" dirty="0">
                <a:latin typeface="+mn-lt"/>
              </a:rPr>
              <a:t>following:</a:t>
            </a:r>
          </a:p>
          <a:p>
            <a:pPr marL="977900" lvl="1" indent="-177800">
              <a:buFont typeface="Arial" panose="020B0604020202020204" pitchFamily="34" charset="0"/>
              <a:buChar char="•"/>
            </a:pPr>
            <a:r>
              <a:rPr lang="en-US" dirty="0">
                <a:latin typeface="+mn-lt"/>
              </a:rPr>
              <a:t>Searched online for a device that gives them physiological data</a:t>
            </a:r>
          </a:p>
          <a:p>
            <a:pPr marL="977900" lvl="1" indent="-177800">
              <a:buFont typeface="Arial" panose="020B0604020202020204" pitchFamily="34" charset="0"/>
              <a:buChar char="•"/>
            </a:pPr>
            <a:r>
              <a:rPr lang="en-US" dirty="0">
                <a:latin typeface="+mn-lt"/>
              </a:rPr>
              <a:t>Purchased 500 new wearable devices</a:t>
            </a:r>
          </a:p>
          <a:p>
            <a:pPr marL="977900" lvl="1" indent="-177800">
              <a:buFont typeface="Arial" panose="020B0604020202020204" pitchFamily="34" charset="0"/>
              <a:buChar char="•"/>
            </a:pPr>
            <a:r>
              <a:rPr lang="en-US" dirty="0">
                <a:latin typeface="+mn-lt"/>
              </a:rPr>
              <a:t>Had trainees start wearing the devices during training</a:t>
            </a:r>
          </a:p>
          <a:p>
            <a:pPr marL="977900" lvl="1" indent="-177800">
              <a:buFont typeface="Arial" panose="020B0604020202020204" pitchFamily="34" charset="0"/>
              <a:buChar char="•"/>
            </a:pPr>
            <a:r>
              <a:rPr lang="en-US" dirty="0">
                <a:latin typeface="+mn-lt"/>
              </a:rPr>
              <a:t>Had trouble accessing parts of the data</a:t>
            </a:r>
          </a:p>
          <a:p>
            <a:pPr marL="977900" lvl="1" indent="-177800">
              <a:buFont typeface="Arial" panose="020B0604020202020204" pitchFamily="34" charset="0"/>
              <a:buChar char="•"/>
            </a:pPr>
            <a:r>
              <a:rPr lang="en-US" dirty="0">
                <a:latin typeface="+mn-lt"/>
              </a:rPr>
              <a:t>Aren’t sure what to do with the data they have</a:t>
            </a:r>
          </a:p>
          <a:p>
            <a:pPr marL="977900" lvl="1" indent="-177800">
              <a:buFont typeface="Arial" panose="020B0604020202020204" pitchFamily="34" charset="0"/>
              <a:buChar char="•"/>
            </a:pPr>
            <a:r>
              <a:rPr lang="en-US" dirty="0">
                <a:latin typeface="+mn-lt"/>
              </a:rPr>
              <a:t>Stored data on separate devices</a:t>
            </a:r>
          </a:p>
          <a:p>
            <a:pPr marL="977900" lvl="1" indent="-177800">
              <a:buFont typeface="Arial" panose="020B0604020202020204" pitchFamily="34" charset="0"/>
              <a:buChar char="•"/>
            </a:pPr>
            <a:r>
              <a:rPr lang="en-US" dirty="0">
                <a:latin typeface="+mn-lt"/>
              </a:rPr>
              <a:t>Thus far, they’ve invested $250K+ in equipment and over 600 labor hours</a:t>
            </a:r>
          </a:p>
        </p:txBody>
      </p:sp>
      <p:sp>
        <p:nvSpPr>
          <p:cNvPr id="5" name="Rectangle: Rounded Corners 4">
            <a:extLst>
              <a:ext uri="{FF2B5EF4-FFF2-40B4-BE49-F238E27FC236}">
                <a16:creationId xmlns:a16="http://schemas.microsoft.com/office/drawing/2014/main" id="{59D0DC1D-3707-280B-D812-5B8FD7DA4EF6}"/>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a:solidFill>
                  <a:srgbClr val="148AB4"/>
                </a:solidFill>
                <a:latin typeface="Tahoma"/>
                <a:ea typeface="Tahoma"/>
                <a:cs typeface="Tahoma"/>
              </a:rPr>
              <a:t>LO 3</a:t>
            </a:r>
            <a:endParaRPr lang="en-US" sz="1800" b="1" i="0" u="none" strike="noStrike" cap="none" normalizeH="0" baseline="0">
              <a:ln>
                <a:noFill/>
              </a:ln>
              <a:solidFill>
                <a:srgbClr val="148AB4"/>
              </a:solidFill>
              <a:effectLst/>
              <a:latin typeface="Tahoma" charset="0"/>
              <a:ea typeface="Tahoma"/>
              <a:cs typeface="Tahoma"/>
            </a:endParaRPr>
          </a:p>
        </p:txBody>
      </p:sp>
      <p:pic>
        <p:nvPicPr>
          <p:cNvPr id="6" name="Picture 5">
            <a:extLst>
              <a:ext uri="{FF2B5EF4-FFF2-40B4-BE49-F238E27FC236}">
                <a16:creationId xmlns:a16="http://schemas.microsoft.com/office/drawing/2014/main" id="{9B3B1E9C-FBFF-0DF5-3583-1F3DA8830E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18501" y="1046715"/>
            <a:ext cx="3742444" cy="1678766"/>
          </a:xfrm>
          <a:prstGeom prst="rect">
            <a:avLst/>
          </a:prstGeom>
        </p:spPr>
      </p:pic>
      <p:pic>
        <p:nvPicPr>
          <p:cNvPr id="10" name="Picture 9">
            <a:extLst>
              <a:ext uri="{FF2B5EF4-FFF2-40B4-BE49-F238E27FC236}">
                <a16:creationId xmlns:a16="http://schemas.microsoft.com/office/drawing/2014/main" id="{E4D99728-C667-4A99-3E9D-3CCD4A463E51}"/>
              </a:ext>
            </a:extLst>
          </p:cNvPr>
          <p:cNvPicPr>
            <a:picLocks noChangeAspect="1"/>
          </p:cNvPicPr>
          <p:nvPr/>
        </p:nvPicPr>
        <p:blipFill>
          <a:blip r:embed="rId4"/>
          <a:stretch>
            <a:fillRect/>
          </a:stretch>
        </p:blipFill>
        <p:spPr>
          <a:xfrm>
            <a:off x="406401" y="2879606"/>
            <a:ext cx="806593" cy="3242346"/>
          </a:xfrm>
          <a:prstGeom prst="rect">
            <a:avLst/>
          </a:prstGeom>
        </p:spPr>
      </p:pic>
      <p:sp>
        <p:nvSpPr>
          <p:cNvPr id="7" name="Slide Number Placeholder 8">
            <a:extLst>
              <a:ext uri="{FF2B5EF4-FFF2-40B4-BE49-F238E27FC236}">
                <a16:creationId xmlns:a16="http://schemas.microsoft.com/office/drawing/2014/main" id="{4FD2254F-B659-44D0-AF6B-6682539540EA}"/>
              </a:ext>
            </a:extLst>
          </p:cNvPr>
          <p:cNvSpPr>
            <a:spLocks noGrp="1"/>
          </p:cNvSpPr>
          <p:nvPr>
            <p:ph type="sldNum" sz="quarter" idx="10"/>
          </p:nvPr>
        </p:nvSpPr>
        <p:spPr>
          <a:xfrm>
            <a:off x="11102341" y="6477001"/>
            <a:ext cx="353346" cy="270295"/>
          </a:xfrm>
        </p:spPr>
        <p:txBody>
          <a:bodyPr/>
          <a:lstStyle/>
          <a:p>
            <a:pPr>
              <a:defRPr/>
            </a:pPr>
            <a:fld id="{D68E8870-17DE-45C4-A8DD-7644B2422933}" type="slidenum">
              <a:rPr lang="en-US" sz="1200" smtClean="0"/>
              <a:pPr>
                <a:defRPr/>
              </a:pPr>
              <a:t>39</a:t>
            </a:fld>
            <a:endParaRPr lang="en-US" sz="1200"/>
          </a:p>
        </p:txBody>
      </p:sp>
    </p:spTree>
    <p:extLst>
      <p:ext uri="{BB962C8B-B14F-4D97-AF65-F5344CB8AC3E}">
        <p14:creationId xmlns:p14="http://schemas.microsoft.com/office/powerpoint/2010/main" val="3153256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85791-51F3-B581-BC0E-51356A0606E9}"/>
              </a:ext>
            </a:extLst>
          </p:cNvPr>
          <p:cNvSpPr>
            <a:spLocks noGrp="1"/>
          </p:cNvSpPr>
          <p:nvPr>
            <p:ph type="title"/>
          </p:nvPr>
        </p:nvSpPr>
        <p:spPr>
          <a:xfrm>
            <a:off x="166733" y="997248"/>
            <a:ext cx="11858534" cy="1119835"/>
          </a:xfrm>
        </p:spPr>
        <p:txBody>
          <a:bodyPr/>
          <a:lstStyle/>
          <a:p>
            <a:r>
              <a:rPr lang="en-US" sz="3600">
                <a:solidFill>
                  <a:srgbClr val="148AB4"/>
                </a:solidFill>
              </a:rPr>
              <a:t>Speakers</a:t>
            </a:r>
            <a:br>
              <a:rPr lang="en-US" b="0" dirty="0">
                <a:solidFill>
                  <a:srgbClr val="1BAFE5"/>
                </a:solidFill>
              </a:rPr>
            </a:br>
            <a:endParaRPr lang="en-US" b="0" dirty="0">
              <a:solidFill>
                <a:srgbClr val="1BAFE5"/>
              </a:solidFill>
              <a:ea typeface="Tahoma"/>
              <a:cs typeface="Tahoma"/>
            </a:endParaRPr>
          </a:p>
        </p:txBody>
      </p:sp>
      <p:sp>
        <p:nvSpPr>
          <p:cNvPr id="3" name="TextBox 2">
            <a:extLst>
              <a:ext uri="{FF2B5EF4-FFF2-40B4-BE49-F238E27FC236}">
                <a16:creationId xmlns:a16="http://schemas.microsoft.com/office/drawing/2014/main" id="{DFE83EE1-B2E5-E0FB-CD49-A85AA9FFA977}"/>
              </a:ext>
            </a:extLst>
          </p:cNvPr>
          <p:cNvSpPr txBox="1"/>
          <p:nvPr/>
        </p:nvSpPr>
        <p:spPr>
          <a:xfrm>
            <a:off x="8532965" y="4619010"/>
            <a:ext cx="2720311" cy="1077218"/>
          </a:xfrm>
          <a:prstGeom prst="rect">
            <a:avLst/>
          </a:prstGeom>
          <a:noFill/>
        </p:spPr>
        <p:txBody>
          <a:bodyPr wrap="square" lIns="91440" tIns="45720" rIns="91440" bIns="45720" rtlCol="0" anchor="t">
            <a:spAutoFit/>
          </a:bodyPr>
          <a:lstStyle/>
          <a:p>
            <a:pPr algn="ctr"/>
            <a:r>
              <a:rPr lang="en-US" sz="1600" b="1" dirty="0">
                <a:latin typeface="Tahoma"/>
                <a:ea typeface="Tahoma"/>
                <a:cs typeface="Tahoma"/>
              </a:rPr>
              <a:t>Victoria Olko, B.S. </a:t>
            </a:r>
          </a:p>
          <a:p>
            <a:pPr algn="ctr"/>
            <a:r>
              <a:rPr lang="en-US" sz="1600" dirty="0">
                <a:latin typeface="Tahoma"/>
                <a:ea typeface="Tahoma"/>
                <a:cs typeface="Tahoma"/>
              </a:rPr>
              <a:t>Research Associate II at Design Interactive</a:t>
            </a:r>
          </a:p>
          <a:p>
            <a:pPr algn="ctr"/>
            <a:endParaRPr lang="en-US" sz="1600" dirty="0">
              <a:highlight>
                <a:srgbClr val="FFFF00"/>
              </a:highlight>
              <a:latin typeface="Tahoma"/>
              <a:ea typeface="Tahoma"/>
              <a:cs typeface="Tahoma"/>
            </a:endParaRPr>
          </a:p>
        </p:txBody>
      </p:sp>
      <p:sp>
        <p:nvSpPr>
          <p:cNvPr id="5" name="TextBox 4">
            <a:extLst>
              <a:ext uri="{FF2B5EF4-FFF2-40B4-BE49-F238E27FC236}">
                <a16:creationId xmlns:a16="http://schemas.microsoft.com/office/drawing/2014/main" id="{2386FF0E-DA01-5DE3-B00A-AC938DCB995B}"/>
              </a:ext>
            </a:extLst>
          </p:cNvPr>
          <p:cNvSpPr txBox="1"/>
          <p:nvPr/>
        </p:nvSpPr>
        <p:spPr>
          <a:xfrm>
            <a:off x="4772867" y="4619010"/>
            <a:ext cx="2519266" cy="1077218"/>
          </a:xfrm>
          <a:prstGeom prst="rect">
            <a:avLst/>
          </a:prstGeom>
          <a:noFill/>
        </p:spPr>
        <p:txBody>
          <a:bodyPr wrap="square" rtlCol="0">
            <a:spAutoFit/>
          </a:bodyPr>
          <a:lstStyle/>
          <a:p>
            <a:pPr algn="ctr"/>
            <a:r>
              <a:rPr lang="en-US" sz="1600" b="1"/>
              <a:t>Charles Rowan, Ph.D.</a:t>
            </a:r>
          </a:p>
          <a:p>
            <a:pPr algn="ctr"/>
            <a:r>
              <a:rPr lang="en-US" sz="1600"/>
              <a:t>Interim Director, The MOVES Institute at the NPS</a:t>
            </a:r>
          </a:p>
        </p:txBody>
      </p:sp>
      <p:pic>
        <p:nvPicPr>
          <p:cNvPr id="7" name="Picture 6">
            <a:extLst>
              <a:ext uri="{FF2B5EF4-FFF2-40B4-BE49-F238E27FC236}">
                <a16:creationId xmlns:a16="http://schemas.microsoft.com/office/drawing/2014/main" id="{7CAAF19E-8446-6121-5744-7E7EC7C2A35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196599" y="1918568"/>
            <a:ext cx="1671802" cy="22794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36A5143C-2E88-3111-2818-78544BF01331}"/>
              </a:ext>
            </a:extLst>
          </p:cNvPr>
          <p:cNvCxnSpPr/>
          <p:nvPr/>
        </p:nvCxnSpPr>
        <p:spPr bwMode="auto">
          <a:xfrm>
            <a:off x="169334" y="5972061"/>
            <a:ext cx="11853333" cy="8468"/>
          </a:xfrm>
          <a:prstGeom prst="straightConnector1">
            <a:avLst/>
          </a:prstGeom>
          <a:solidFill>
            <a:schemeClr val="accent1"/>
          </a:solidFill>
          <a:ln w="28575" cap="flat" cmpd="sng" algn="ctr">
            <a:solidFill>
              <a:srgbClr val="182350"/>
            </a:solidFill>
            <a:prstDash val="solid"/>
            <a:miter lim="800000"/>
            <a:headEnd type="none" w="med" len="med"/>
            <a:tailEnd type="none" w="med" len="med"/>
          </a:ln>
          <a:effectLst/>
        </p:spPr>
      </p:cxnSp>
      <p:cxnSp>
        <p:nvCxnSpPr>
          <p:cNvPr id="12" name="Straight Arrow Connector 11">
            <a:extLst>
              <a:ext uri="{FF2B5EF4-FFF2-40B4-BE49-F238E27FC236}">
                <a16:creationId xmlns:a16="http://schemas.microsoft.com/office/drawing/2014/main" id="{C3F2A75D-39A4-4CC4-381F-E13A6BCDEF2A}"/>
              </a:ext>
            </a:extLst>
          </p:cNvPr>
          <p:cNvCxnSpPr>
            <a:cxnSpLocks/>
          </p:cNvCxnSpPr>
          <p:nvPr/>
        </p:nvCxnSpPr>
        <p:spPr bwMode="auto">
          <a:xfrm>
            <a:off x="169334" y="4481927"/>
            <a:ext cx="11853333" cy="8468"/>
          </a:xfrm>
          <a:prstGeom prst="straightConnector1">
            <a:avLst/>
          </a:prstGeom>
          <a:solidFill>
            <a:schemeClr val="accent1"/>
          </a:solidFill>
          <a:ln w="28575" cap="flat" cmpd="sng" algn="ctr">
            <a:solidFill>
              <a:srgbClr val="182350"/>
            </a:solidFill>
            <a:prstDash val="solid"/>
            <a:miter lim="800000"/>
            <a:headEnd type="none" w="med" len="med"/>
            <a:tailEnd type="none" w="med" len="med"/>
          </a:ln>
          <a:effectLst/>
        </p:spPr>
      </p:cxnSp>
      <p:cxnSp>
        <p:nvCxnSpPr>
          <p:cNvPr id="14" name="Straight Arrow Connector 13">
            <a:extLst>
              <a:ext uri="{FF2B5EF4-FFF2-40B4-BE49-F238E27FC236}">
                <a16:creationId xmlns:a16="http://schemas.microsoft.com/office/drawing/2014/main" id="{3B0F5FF9-6252-C844-5CD1-5279D51A4327}"/>
              </a:ext>
            </a:extLst>
          </p:cNvPr>
          <p:cNvCxnSpPr>
            <a:cxnSpLocks/>
          </p:cNvCxnSpPr>
          <p:nvPr/>
        </p:nvCxnSpPr>
        <p:spPr bwMode="auto">
          <a:xfrm>
            <a:off x="169333" y="6050817"/>
            <a:ext cx="11853333" cy="8468"/>
          </a:xfrm>
          <a:prstGeom prst="straightConnector1">
            <a:avLst/>
          </a:prstGeom>
          <a:solidFill>
            <a:schemeClr val="accent1"/>
          </a:solidFill>
          <a:ln w="28575" cap="flat" cmpd="sng" algn="ctr">
            <a:solidFill>
              <a:srgbClr val="1E9CE9"/>
            </a:solidFill>
            <a:prstDash val="solid"/>
            <a:miter lim="800000"/>
            <a:headEnd type="none" w="med" len="med"/>
            <a:tailEnd type="none" w="med" len="med"/>
          </a:ln>
          <a:effectLst/>
        </p:spPr>
      </p:cxnSp>
      <p:cxnSp>
        <p:nvCxnSpPr>
          <p:cNvPr id="15" name="Straight Arrow Connector 14">
            <a:extLst>
              <a:ext uri="{FF2B5EF4-FFF2-40B4-BE49-F238E27FC236}">
                <a16:creationId xmlns:a16="http://schemas.microsoft.com/office/drawing/2014/main" id="{A5E41478-5563-363F-D740-BE57BDCF24FD}"/>
              </a:ext>
            </a:extLst>
          </p:cNvPr>
          <p:cNvCxnSpPr>
            <a:cxnSpLocks/>
          </p:cNvCxnSpPr>
          <p:nvPr/>
        </p:nvCxnSpPr>
        <p:spPr bwMode="auto">
          <a:xfrm>
            <a:off x="169332" y="4404609"/>
            <a:ext cx="11853333" cy="8468"/>
          </a:xfrm>
          <a:prstGeom prst="straightConnector1">
            <a:avLst/>
          </a:prstGeom>
          <a:solidFill>
            <a:schemeClr val="accent1"/>
          </a:solidFill>
          <a:ln w="28575" cap="flat" cmpd="sng" algn="ctr">
            <a:solidFill>
              <a:srgbClr val="1E9CE9"/>
            </a:solidFill>
            <a:prstDash val="solid"/>
            <a:miter lim="800000"/>
            <a:headEnd type="none" w="med" len="med"/>
            <a:tailEnd type="none" w="med" len="med"/>
          </a:ln>
          <a:effectLst/>
        </p:spPr>
      </p:cxnSp>
      <p:sp>
        <p:nvSpPr>
          <p:cNvPr id="9" name="TextBox 8">
            <a:extLst>
              <a:ext uri="{FF2B5EF4-FFF2-40B4-BE49-F238E27FC236}">
                <a16:creationId xmlns:a16="http://schemas.microsoft.com/office/drawing/2014/main" id="{309142E6-B963-F0EC-712A-CF2E96F98EC6}"/>
              </a:ext>
            </a:extLst>
          </p:cNvPr>
          <p:cNvSpPr txBox="1"/>
          <p:nvPr/>
        </p:nvSpPr>
        <p:spPr>
          <a:xfrm>
            <a:off x="1148696" y="4619010"/>
            <a:ext cx="2519266" cy="830997"/>
          </a:xfrm>
          <a:prstGeom prst="rect">
            <a:avLst/>
          </a:prstGeom>
          <a:noFill/>
        </p:spPr>
        <p:txBody>
          <a:bodyPr wrap="square" rtlCol="0">
            <a:spAutoFit/>
          </a:bodyPr>
          <a:lstStyle/>
          <a:p>
            <a:pPr algn="ctr"/>
            <a:r>
              <a:rPr lang="en-US" sz="1600" b="1"/>
              <a:t>Audrey Zlatkin, Ph.D.</a:t>
            </a:r>
          </a:p>
          <a:p>
            <a:pPr algn="ctr"/>
            <a:r>
              <a:rPr lang="en-US" sz="1600"/>
              <a:t>RDT&amp;E Portfolio Manager at Design Interactive</a:t>
            </a:r>
          </a:p>
        </p:txBody>
      </p:sp>
      <p:pic>
        <p:nvPicPr>
          <p:cNvPr id="1026" name="Picture 2" descr="Audrey (Hill) Zlatkin">
            <a:extLst>
              <a:ext uri="{FF2B5EF4-FFF2-40B4-BE49-F238E27FC236}">
                <a16:creationId xmlns:a16="http://schemas.microsoft.com/office/drawing/2014/main" id="{FA644270-7B06-EA61-5208-740839185E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273" r="10566"/>
          <a:stretch/>
        </p:blipFill>
        <p:spPr bwMode="auto">
          <a:xfrm>
            <a:off x="1567847" y="1927588"/>
            <a:ext cx="1699713" cy="226140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Victoria Olko">
            <a:extLst>
              <a:ext uri="{FF2B5EF4-FFF2-40B4-BE49-F238E27FC236}">
                <a16:creationId xmlns:a16="http://schemas.microsoft.com/office/drawing/2014/main" id="{7D083442-B98D-0528-495C-CC523297F68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15970" t="10057" r="15970" b="339"/>
          <a:stretch/>
        </p:blipFill>
        <p:spPr bwMode="auto">
          <a:xfrm>
            <a:off x="9043264" y="1939418"/>
            <a:ext cx="1699712" cy="22377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Slide Number Placeholder 8">
            <a:extLst>
              <a:ext uri="{FF2B5EF4-FFF2-40B4-BE49-F238E27FC236}">
                <a16:creationId xmlns:a16="http://schemas.microsoft.com/office/drawing/2014/main" id="{6D860556-6620-1F6C-AAD4-C5CF1014ED18}"/>
              </a:ext>
            </a:extLst>
          </p:cNvPr>
          <p:cNvSpPr txBox="1">
            <a:spLocks/>
          </p:cNvSpPr>
          <p:nvPr/>
        </p:nvSpPr>
        <p:spPr>
          <a:xfrm>
            <a:off x="11188557" y="6477001"/>
            <a:ext cx="267129" cy="270295"/>
          </a:xfr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z="1200" smtClean="0"/>
              <a:pPr>
                <a:defRPr/>
              </a:pPr>
              <a:t>4</a:t>
            </a:fld>
            <a:endParaRPr lang="en-US" sz="1200"/>
          </a:p>
        </p:txBody>
      </p:sp>
    </p:spTree>
    <p:extLst>
      <p:ext uri="{BB962C8B-B14F-4D97-AF65-F5344CB8AC3E}">
        <p14:creationId xmlns:p14="http://schemas.microsoft.com/office/powerpoint/2010/main" val="28176419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89B46FD-B754-FB72-3CB5-4D440726F48F}"/>
              </a:ext>
            </a:extLst>
          </p:cNvPr>
          <p:cNvSpPr txBox="1"/>
          <p:nvPr/>
        </p:nvSpPr>
        <p:spPr>
          <a:xfrm>
            <a:off x="4394158" y="922577"/>
            <a:ext cx="7277142" cy="1815882"/>
          </a:xfrm>
          <a:prstGeom prst="rect">
            <a:avLst/>
          </a:prstGeom>
          <a:noFill/>
        </p:spPr>
        <p:txBody>
          <a:bodyPr wrap="square">
            <a:spAutoFit/>
          </a:bodyPr>
          <a:lstStyle/>
          <a:p>
            <a:pPr marL="342900" indent="-342900">
              <a:buClr>
                <a:srgbClr val="172350"/>
              </a:buClr>
              <a:buSzPct val="100000"/>
              <a:buFont typeface="Tahoma" panose="020B0604030504040204" pitchFamily="34" charset="0"/>
              <a:buChar char="‣"/>
            </a:pPr>
            <a:r>
              <a:rPr lang="en-US" sz="2800">
                <a:latin typeface="+mn-lt"/>
              </a:rPr>
              <a:t>Consider the intended audience and long-term needs – constant communication</a:t>
            </a:r>
          </a:p>
          <a:p>
            <a:pPr marL="342900" indent="-342900">
              <a:buClr>
                <a:srgbClr val="172350"/>
              </a:buClr>
              <a:buSzPct val="100000"/>
              <a:buFont typeface="Tahoma" panose="020B0604030504040204" pitchFamily="34" charset="0"/>
              <a:buChar char="‣"/>
            </a:pPr>
            <a:r>
              <a:rPr lang="en-US" sz="2800">
                <a:latin typeface="+mn-lt"/>
              </a:rPr>
              <a:t>Consider the nuances of their training environment</a:t>
            </a:r>
          </a:p>
        </p:txBody>
      </p:sp>
      <p:sp>
        <p:nvSpPr>
          <p:cNvPr id="10" name="TextBox 9">
            <a:extLst>
              <a:ext uri="{FF2B5EF4-FFF2-40B4-BE49-F238E27FC236}">
                <a16:creationId xmlns:a16="http://schemas.microsoft.com/office/drawing/2014/main" id="{1FB4C131-C963-551D-3C7B-EF5A30970D51}"/>
              </a:ext>
            </a:extLst>
          </p:cNvPr>
          <p:cNvSpPr txBox="1"/>
          <p:nvPr/>
        </p:nvSpPr>
        <p:spPr>
          <a:xfrm>
            <a:off x="4411288" y="2972440"/>
            <a:ext cx="7277142" cy="954107"/>
          </a:xfrm>
          <a:prstGeom prst="rect">
            <a:avLst/>
          </a:prstGeom>
          <a:noFill/>
        </p:spPr>
        <p:txBody>
          <a:bodyPr wrap="square">
            <a:spAutoFit/>
          </a:bodyPr>
          <a:lstStyle/>
          <a:p>
            <a:pPr marL="342900" indent="-342900">
              <a:buClr>
                <a:srgbClr val="172350"/>
              </a:buClr>
              <a:buSzPct val="100000"/>
              <a:buFont typeface="Tahoma" panose="020B0604030504040204" pitchFamily="34" charset="0"/>
              <a:buChar char="‣"/>
            </a:pPr>
            <a:r>
              <a:rPr lang="en-US" sz="2800">
                <a:latin typeface="+mn-lt"/>
              </a:rPr>
              <a:t>Plan what user states and performance outcomes that will be useful</a:t>
            </a:r>
          </a:p>
        </p:txBody>
      </p:sp>
      <p:grpSp>
        <p:nvGrpSpPr>
          <p:cNvPr id="13" name="Group 12">
            <a:extLst>
              <a:ext uri="{FF2B5EF4-FFF2-40B4-BE49-F238E27FC236}">
                <a16:creationId xmlns:a16="http://schemas.microsoft.com/office/drawing/2014/main" id="{6EE02564-D8B5-E332-85F1-3C1ADF098171}"/>
              </a:ext>
            </a:extLst>
          </p:cNvPr>
          <p:cNvGrpSpPr/>
          <p:nvPr/>
        </p:nvGrpSpPr>
        <p:grpSpPr>
          <a:xfrm>
            <a:off x="190363" y="1007360"/>
            <a:ext cx="3844918" cy="1299126"/>
            <a:chOff x="5905500" y="2413000"/>
            <a:chExt cx="2818780" cy="952413"/>
          </a:xfrm>
        </p:grpSpPr>
        <p:pic>
          <p:nvPicPr>
            <p:cNvPr id="14" name="Graphic 13">
              <a:extLst>
                <a:ext uri="{FF2B5EF4-FFF2-40B4-BE49-F238E27FC236}">
                  <a16:creationId xmlns:a16="http://schemas.microsoft.com/office/drawing/2014/main" id="{157ADDF5-294E-F8D5-024C-FABDFCD8898C}"/>
                </a:ext>
              </a:extLst>
            </p:cNvPr>
            <p:cNvPicPr>
              <a:picLocks/>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54985" t="10692" r="12777" b="73811"/>
            <a:stretch/>
          </p:blipFill>
          <p:spPr>
            <a:xfrm>
              <a:off x="5975178" y="2413000"/>
              <a:ext cx="2749102" cy="901700"/>
            </a:xfrm>
            <a:prstGeom prst="rect">
              <a:avLst/>
            </a:prstGeom>
          </p:spPr>
        </p:pic>
        <p:sp>
          <p:nvSpPr>
            <p:cNvPr id="15" name="Oval 14">
              <a:extLst>
                <a:ext uri="{FF2B5EF4-FFF2-40B4-BE49-F238E27FC236}">
                  <a16:creationId xmlns:a16="http://schemas.microsoft.com/office/drawing/2014/main" id="{C0D2C670-BE51-3866-70FF-F291B1CDF6B9}"/>
                </a:ext>
              </a:extLst>
            </p:cNvPr>
            <p:cNvSpPr/>
            <p:nvPr/>
          </p:nvSpPr>
          <p:spPr bwMode="auto">
            <a:xfrm>
              <a:off x="5905500" y="3086186"/>
              <a:ext cx="292100" cy="279227"/>
            </a:xfrm>
            <a:prstGeom prst="ellipse">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16" name="Group 15">
            <a:extLst>
              <a:ext uri="{FF2B5EF4-FFF2-40B4-BE49-F238E27FC236}">
                <a16:creationId xmlns:a16="http://schemas.microsoft.com/office/drawing/2014/main" id="{BCEAE595-15FB-AC09-BCE9-E115E7FBED79}"/>
              </a:ext>
            </a:extLst>
          </p:cNvPr>
          <p:cNvGrpSpPr/>
          <p:nvPr/>
        </p:nvGrpSpPr>
        <p:grpSpPr>
          <a:xfrm>
            <a:off x="29830" y="2972440"/>
            <a:ext cx="4005451" cy="1368538"/>
            <a:chOff x="5762411" y="3302000"/>
            <a:chExt cx="2936469" cy="1003300"/>
          </a:xfrm>
        </p:grpSpPr>
        <p:pic>
          <p:nvPicPr>
            <p:cNvPr id="17" name="Graphic 16">
              <a:extLst>
                <a:ext uri="{FF2B5EF4-FFF2-40B4-BE49-F238E27FC236}">
                  <a16:creationId xmlns:a16="http://schemas.microsoft.com/office/drawing/2014/main" id="{54753D62-69A1-AB71-40B7-78F08FE14CBF}"/>
                </a:ext>
              </a:extLst>
            </p:cNvPr>
            <p:cNvPicPr>
              <a:picLocks/>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68358" t="30838" b="51918"/>
            <a:stretch/>
          </p:blipFill>
          <p:spPr>
            <a:xfrm>
              <a:off x="6000578" y="3302000"/>
              <a:ext cx="2698302" cy="1003300"/>
            </a:xfrm>
            <a:prstGeom prst="rect">
              <a:avLst/>
            </a:prstGeom>
          </p:spPr>
        </p:pic>
        <p:sp>
          <p:nvSpPr>
            <p:cNvPr id="18" name="Oval 17">
              <a:extLst>
                <a:ext uri="{FF2B5EF4-FFF2-40B4-BE49-F238E27FC236}">
                  <a16:creationId xmlns:a16="http://schemas.microsoft.com/office/drawing/2014/main" id="{CA509C0A-F477-9E27-CF9E-6121CD517CAA}"/>
                </a:ext>
              </a:extLst>
            </p:cNvPr>
            <p:cNvSpPr/>
            <p:nvPr/>
          </p:nvSpPr>
          <p:spPr bwMode="auto">
            <a:xfrm>
              <a:off x="5762411" y="3797387"/>
              <a:ext cx="292100" cy="279227"/>
            </a:xfrm>
            <a:prstGeom prst="ellipse">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19" name="Title 1">
            <a:extLst>
              <a:ext uri="{FF2B5EF4-FFF2-40B4-BE49-F238E27FC236}">
                <a16:creationId xmlns:a16="http://schemas.microsoft.com/office/drawing/2014/main" id="{DD20E74B-8AE5-48FE-6DB4-DF09D010ECF4}"/>
              </a:ext>
            </a:extLst>
          </p:cNvPr>
          <p:cNvSpPr>
            <a:spLocks noGrp="1"/>
          </p:cNvSpPr>
          <p:nvPr>
            <p:ph type="title"/>
          </p:nvPr>
        </p:nvSpPr>
        <p:spPr>
          <a:xfrm>
            <a:off x="1206500" y="0"/>
            <a:ext cx="9410700" cy="795130"/>
          </a:xfrm>
        </p:spPr>
        <p:txBody>
          <a:bodyPr/>
          <a:lstStyle/>
          <a:p>
            <a:r>
              <a:rPr lang="en-US"/>
              <a:t>Optimizing an Integration Approach for Success</a:t>
            </a:r>
          </a:p>
        </p:txBody>
      </p:sp>
      <p:grpSp>
        <p:nvGrpSpPr>
          <p:cNvPr id="20" name="Group 19">
            <a:extLst>
              <a:ext uri="{FF2B5EF4-FFF2-40B4-BE49-F238E27FC236}">
                <a16:creationId xmlns:a16="http://schemas.microsoft.com/office/drawing/2014/main" id="{9607C499-6F27-D15B-8D5A-B79A34DD79C5}"/>
              </a:ext>
            </a:extLst>
          </p:cNvPr>
          <p:cNvGrpSpPr/>
          <p:nvPr/>
        </p:nvGrpSpPr>
        <p:grpSpPr>
          <a:xfrm>
            <a:off x="0" y="4686453"/>
            <a:ext cx="4052798" cy="1368538"/>
            <a:chOff x="5753100" y="4254673"/>
            <a:chExt cx="2971180" cy="1003300"/>
          </a:xfrm>
        </p:grpSpPr>
        <p:pic>
          <p:nvPicPr>
            <p:cNvPr id="21" name="Graphic 20">
              <a:extLst>
                <a:ext uri="{FF2B5EF4-FFF2-40B4-BE49-F238E27FC236}">
                  <a16:creationId xmlns:a16="http://schemas.microsoft.com/office/drawing/2014/main" id="{A6A5350E-8562-271A-0B8C-A64368E1AD87}"/>
                </a:ext>
              </a:extLst>
            </p:cNvPr>
            <p:cNvPicPr>
              <a:picLocks/>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68358" t="51947" b="30809"/>
            <a:stretch/>
          </p:blipFill>
          <p:spPr>
            <a:xfrm>
              <a:off x="6025978" y="4254673"/>
              <a:ext cx="2698302" cy="1003300"/>
            </a:xfrm>
            <a:prstGeom prst="rect">
              <a:avLst/>
            </a:prstGeom>
          </p:spPr>
        </p:pic>
        <p:sp>
          <p:nvSpPr>
            <p:cNvPr id="22" name="Oval 21">
              <a:extLst>
                <a:ext uri="{FF2B5EF4-FFF2-40B4-BE49-F238E27FC236}">
                  <a16:creationId xmlns:a16="http://schemas.microsoft.com/office/drawing/2014/main" id="{A4B3FE37-5F70-38D4-FF43-AAC7AA91F85E}"/>
                </a:ext>
              </a:extLst>
            </p:cNvPr>
            <p:cNvSpPr/>
            <p:nvPr/>
          </p:nvSpPr>
          <p:spPr bwMode="auto">
            <a:xfrm>
              <a:off x="5753100" y="4616364"/>
              <a:ext cx="292100" cy="279227"/>
            </a:xfrm>
            <a:prstGeom prst="ellipse">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23" name="TextBox 22">
            <a:extLst>
              <a:ext uri="{FF2B5EF4-FFF2-40B4-BE49-F238E27FC236}">
                <a16:creationId xmlns:a16="http://schemas.microsoft.com/office/drawing/2014/main" id="{3B18E2D1-5414-AD59-F290-E623E0B4211F}"/>
              </a:ext>
            </a:extLst>
          </p:cNvPr>
          <p:cNvSpPr txBox="1"/>
          <p:nvPr/>
        </p:nvSpPr>
        <p:spPr>
          <a:xfrm>
            <a:off x="4394158" y="4550428"/>
            <a:ext cx="7245737" cy="1384995"/>
          </a:xfrm>
          <a:prstGeom prst="rect">
            <a:avLst/>
          </a:prstGeom>
          <a:noFill/>
        </p:spPr>
        <p:txBody>
          <a:bodyPr wrap="square">
            <a:spAutoFit/>
          </a:bodyPr>
          <a:lstStyle/>
          <a:p>
            <a:pPr marL="342900" indent="-342900">
              <a:buClr>
                <a:srgbClr val="172350"/>
              </a:buClr>
              <a:buSzPct val="100000"/>
              <a:buFont typeface="Tahoma" panose="020B0604030504040204" pitchFamily="34" charset="0"/>
              <a:buChar char="‣"/>
            </a:pPr>
            <a:r>
              <a:rPr lang="en-US" sz="2800" dirty="0">
                <a:latin typeface="+mn-lt"/>
              </a:rPr>
              <a:t>Talk to SMEs to understand what physiological responses will associate with those outcomes</a:t>
            </a:r>
          </a:p>
        </p:txBody>
      </p:sp>
      <p:sp>
        <p:nvSpPr>
          <p:cNvPr id="24" name="Rectangle: Rounded Corners 23">
            <a:extLst>
              <a:ext uri="{FF2B5EF4-FFF2-40B4-BE49-F238E27FC236}">
                <a16:creationId xmlns:a16="http://schemas.microsoft.com/office/drawing/2014/main" id="{040E2F8E-D72A-B580-52C3-5609E427BC46}"/>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a:solidFill>
                  <a:srgbClr val="148AB4"/>
                </a:solidFill>
                <a:latin typeface="Tahoma"/>
                <a:ea typeface="Tahoma"/>
                <a:cs typeface="Tahoma"/>
              </a:rPr>
              <a:t>LO 3</a:t>
            </a:r>
            <a:endParaRPr lang="en-US" sz="1800" b="1" i="0" u="none" strike="noStrike" cap="none" normalizeH="0" baseline="0">
              <a:ln>
                <a:noFill/>
              </a:ln>
              <a:solidFill>
                <a:srgbClr val="148AB4"/>
              </a:solidFill>
              <a:effectLst/>
              <a:latin typeface="Tahoma" charset="0"/>
              <a:ea typeface="Tahoma"/>
              <a:cs typeface="Tahoma"/>
            </a:endParaRPr>
          </a:p>
        </p:txBody>
      </p:sp>
      <p:sp>
        <p:nvSpPr>
          <p:cNvPr id="3" name="Slide Number Placeholder 8">
            <a:extLst>
              <a:ext uri="{FF2B5EF4-FFF2-40B4-BE49-F238E27FC236}">
                <a16:creationId xmlns:a16="http://schemas.microsoft.com/office/drawing/2014/main" id="{31BAC2C9-F28D-81D9-0E23-B0C22A36D23F}"/>
              </a:ext>
            </a:extLst>
          </p:cNvPr>
          <p:cNvSpPr txBox="1">
            <a:spLocks/>
          </p:cNvSpPr>
          <p:nvPr/>
        </p:nvSpPr>
        <p:spPr>
          <a:xfrm>
            <a:off x="11102341" y="6477001"/>
            <a:ext cx="353346" cy="270295"/>
          </a:xfr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z="1200" smtClean="0"/>
              <a:pPr>
                <a:defRPr/>
              </a:pPr>
              <a:t>40</a:t>
            </a:fld>
            <a:endParaRPr lang="en-US" sz="1200"/>
          </a:p>
        </p:txBody>
      </p:sp>
    </p:spTree>
    <p:extLst>
      <p:ext uri="{BB962C8B-B14F-4D97-AF65-F5344CB8AC3E}">
        <p14:creationId xmlns:p14="http://schemas.microsoft.com/office/powerpoint/2010/main" val="5051467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D5E3827-6166-ADA4-94A7-34DB727181F7}"/>
              </a:ext>
            </a:extLst>
          </p:cNvPr>
          <p:cNvSpPr txBox="1"/>
          <p:nvPr/>
        </p:nvSpPr>
        <p:spPr>
          <a:xfrm>
            <a:off x="4364218" y="1080631"/>
            <a:ext cx="7416800" cy="2246769"/>
          </a:xfrm>
          <a:prstGeom prst="rect">
            <a:avLst/>
          </a:prstGeom>
          <a:noFill/>
        </p:spPr>
        <p:txBody>
          <a:bodyPr wrap="square">
            <a:spAutoFit/>
          </a:bodyPr>
          <a:lstStyle/>
          <a:p>
            <a:pPr marL="342900" indent="-342900">
              <a:buClr>
                <a:srgbClr val="172350"/>
              </a:buClr>
              <a:buSzPct val="100000"/>
              <a:buFont typeface="Tahoma" panose="020B0604030504040204" pitchFamily="34" charset="0"/>
              <a:buChar char="‣"/>
            </a:pPr>
            <a:r>
              <a:rPr lang="en-US" sz="2800">
                <a:latin typeface="+mn-lt"/>
              </a:rPr>
              <a:t>Conduct market research</a:t>
            </a:r>
          </a:p>
          <a:p>
            <a:pPr marL="876287" lvl="2" indent="-342900">
              <a:buClr>
                <a:srgbClr val="172350"/>
              </a:buClr>
              <a:buSzPct val="100000"/>
              <a:buFont typeface="Tahoma" panose="020B0604030504040204" pitchFamily="34" charset="0"/>
              <a:buChar char="‣"/>
            </a:pPr>
            <a:r>
              <a:rPr lang="en-US" sz="2800">
                <a:latin typeface="+mn-lt"/>
              </a:rPr>
              <a:t>Look for benchmarked and validated devices</a:t>
            </a:r>
          </a:p>
          <a:p>
            <a:pPr marL="876287" lvl="2" indent="-342900">
              <a:buClr>
                <a:srgbClr val="172350"/>
              </a:buClr>
              <a:buSzPct val="100000"/>
              <a:buFont typeface="Tahoma" panose="020B0604030504040204" pitchFamily="34" charset="0"/>
              <a:buChar char="‣"/>
            </a:pPr>
            <a:r>
              <a:rPr lang="en-US" sz="2800">
                <a:latin typeface="+mn-lt"/>
              </a:rPr>
              <a:t>Look for data availability, especially for military environments</a:t>
            </a:r>
          </a:p>
        </p:txBody>
      </p:sp>
      <p:grpSp>
        <p:nvGrpSpPr>
          <p:cNvPr id="9" name="Group 8">
            <a:extLst>
              <a:ext uri="{FF2B5EF4-FFF2-40B4-BE49-F238E27FC236}">
                <a16:creationId xmlns:a16="http://schemas.microsoft.com/office/drawing/2014/main" id="{9F61799F-4916-4564-51B1-DF72D86FBD8C}"/>
              </a:ext>
            </a:extLst>
          </p:cNvPr>
          <p:cNvGrpSpPr/>
          <p:nvPr/>
        </p:nvGrpSpPr>
        <p:grpSpPr>
          <a:xfrm>
            <a:off x="156982" y="988536"/>
            <a:ext cx="3844922" cy="1507123"/>
            <a:chOff x="5905500" y="5207001"/>
            <a:chExt cx="2818781" cy="1104899"/>
          </a:xfrm>
        </p:grpSpPr>
        <p:grpSp>
          <p:nvGrpSpPr>
            <p:cNvPr id="10" name="Group 9">
              <a:extLst>
                <a:ext uri="{FF2B5EF4-FFF2-40B4-BE49-F238E27FC236}">
                  <a16:creationId xmlns:a16="http://schemas.microsoft.com/office/drawing/2014/main" id="{3BAD8EA9-5FE6-48E9-19FB-B8C177C593E8}"/>
                </a:ext>
              </a:extLst>
            </p:cNvPr>
            <p:cNvGrpSpPr/>
            <p:nvPr/>
          </p:nvGrpSpPr>
          <p:grpSpPr>
            <a:xfrm>
              <a:off x="5905500" y="5207001"/>
              <a:ext cx="2818781" cy="1104899"/>
              <a:chOff x="5905500" y="5207001"/>
              <a:chExt cx="2818781" cy="1104899"/>
            </a:xfrm>
          </p:grpSpPr>
          <p:pic>
            <p:nvPicPr>
              <p:cNvPr id="12" name="Graphic 11">
                <a:extLst>
                  <a:ext uri="{FF2B5EF4-FFF2-40B4-BE49-F238E27FC236}">
                    <a16:creationId xmlns:a16="http://schemas.microsoft.com/office/drawing/2014/main" id="{9185DA6C-0D11-6AC1-E0B1-3C6AB72F0500}"/>
                  </a:ext>
                </a:extLst>
              </p:cNvPr>
              <p:cNvPicPr>
                <a:picLocks/>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54985" t="72983" r="12777" b="9773"/>
              <a:stretch/>
            </p:blipFill>
            <p:spPr>
              <a:xfrm>
                <a:off x="5975179" y="5308600"/>
                <a:ext cx="2749102" cy="1003300"/>
              </a:xfrm>
              <a:prstGeom prst="rect">
                <a:avLst/>
              </a:prstGeom>
            </p:spPr>
          </p:pic>
          <p:sp>
            <p:nvSpPr>
              <p:cNvPr id="13" name="Oval 12">
                <a:extLst>
                  <a:ext uri="{FF2B5EF4-FFF2-40B4-BE49-F238E27FC236}">
                    <a16:creationId xmlns:a16="http://schemas.microsoft.com/office/drawing/2014/main" id="{066EE4B4-71DF-9D16-B217-D11EF1A502EB}"/>
                  </a:ext>
                </a:extLst>
              </p:cNvPr>
              <p:cNvSpPr/>
              <p:nvPr/>
            </p:nvSpPr>
            <p:spPr bwMode="auto">
              <a:xfrm>
                <a:off x="5905500" y="5207001"/>
                <a:ext cx="393356" cy="330200"/>
              </a:xfrm>
              <a:prstGeom prst="ellipse">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11" name="TextBox 10">
              <a:extLst>
                <a:ext uri="{FF2B5EF4-FFF2-40B4-BE49-F238E27FC236}">
                  <a16:creationId xmlns:a16="http://schemas.microsoft.com/office/drawing/2014/main" id="{C15C9316-6F12-D0B5-2F2F-82D7AD4CACC6}"/>
                </a:ext>
              </a:extLst>
            </p:cNvPr>
            <p:cNvSpPr txBox="1"/>
            <p:nvPr/>
          </p:nvSpPr>
          <p:spPr>
            <a:xfrm>
              <a:off x="6997701" y="5413797"/>
              <a:ext cx="1726580" cy="812292"/>
            </a:xfrm>
            <a:prstGeom prst="rect">
              <a:avLst/>
            </a:prstGeom>
            <a:solidFill>
              <a:srgbClr val="09213C"/>
            </a:solidFill>
          </p:spPr>
          <p:txBody>
            <a:bodyPr wrap="square" lIns="0" tIns="0" rIns="0" bIns="0" rtlCol="0">
              <a:spAutoFit/>
            </a:bodyPr>
            <a:lstStyle/>
            <a:p>
              <a:r>
                <a:rPr lang="en-US" sz="2400" b="1">
                  <a:solidFill>
                    <a:schemeClr val="bg1"/>
                  </a:solidFill>
                  <a:latin typeface="Calibri" panose="020F0502020204030204" pitchFamily="34" charset="0"/>
                  <a:cs typeface="Calibri" panose="020F0502020204030204" pitchFamily="34" charset="0"/>
                </a:rPr>
                <a:t>Selecting Appropriate Sensors</a:t>
              </a:r>
            </a:p>
          </p:txBody>
        </p:sp>
      </p:grpSp>
      <p:sp>
        <p:nvSpPr>
          <p:cNvPr id="17" name="Title 1">
            <a:extLst>
              <a:ext uri="{FF2B5EF4-FFF2-40B4-BE49-F238E27FC236}">
                <a16:creationId xmlns:a16="http://schemas.microsoft.com/office/drawing/2014/main" id="{069877E9-A71E-F0A1-2919-843744ABB3FC}"/>
              </a:ext>
            </a:extLst>
          </p:cNvPr>
          <p:cNvSpPr>
            <a:spLocks noGrp="1"/>
          </p:cNvSpPr>
          <p:nvPr>
            <p:ph type="title"/>
          </p:nvPr>
        </p:nvSpPr>
        <p:spPr>
          <a:xfrm>
            <a:off x="1206500" y="0"/>
            <a:ext cx="9410700" cy="795130"/>
          </a:xfrm>
        </p:spPr>
        <p:txBody>
          <a:bodyPr/>
          <a:lstStyle/>
          <a:p>
            <a:r>
              <a:rPr lang="en-US"/>
              <a:t>Optimizing an Integration Approach for Success</a:t>
            </a:r>
          </a:p>
        </p:txBody>
      </p:sp>
      <p:grpSp>
        <p:nvGrpSpPr>
          <p:cNvPr id="18" name="Group 17">
            <a:extLst>
              <a:ext uri="{FF2B5EF4-FFF2-40B4-BE49-F238E27FC236}">
                <a16:creationId xmlns:a16="http://schemas.microsoft.com/office/drawing/2014/main" id="{F59EBADA-4DA0-081F-A77D-CF16F46AFAA3}"/>
              </a:ext>
            </a:extLst>
          </p:cNvPr>
          <p:cNvGrpSpPr/>
          <p:nvPr/>
        </p:nvGrpSpPr>
        <p:grpSpPr>
          <a:xfrm>
            <a:off x="410982" y="3530601"/>
            <a:ext cx="3819168" cy="1390897"/>
            <a:chOff x="387798" y="2349500"/>
            <a:chExt cx="2799902" cy="1019692"/>
          </a:xfrm>
        </p:grpSpPr>
        <p:pic>
          <p:nvPicPr>
            <p:cNvPr id="19" name="Graphic 18">
              <a:extLst>
                <a:ext uri="{FF2B5EF4-FFF2-40B4-BE49-F238E27FC236}">
                  <a16:creationId xmlns:a16="http://schemas.microsoft.com/office/drawing/2014/main" id="{9B4C6503-2467-E2E9-12AD-45011F07A774}"/>
                </a:ext>
              </a:extLst>
            </p:cNvPr>
            <p:cNvPicPr>
              <a:picLocks/>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2511" t="74212" r="55847" b="9945"/>
            <a:stretch/>
          </p:blipFill>
          <p:spPr>
            <a:xfrm>
              <a:off x="387798" y="2447407"/>
              <a:ext cx="2698302" cy="921785"/>
            </a:xfrm>
            <a:prstGeom prst="rect">
              <a:avLst/>
            </a:prstGeom>
          </p:spPr>
        </p:pic>
        <p:sp>
          <p:nvSpPr>
            <p:cNvPr id="20" name="Oval 19">
              <a:extLst>
                <a:ext uri="{FF2B5EF4-FFF2-40B4-BE49-F238E27FC236}">
                  <a16:creationId xmlns:a16="http://schemas.microsoft.com/office/drawing/2014/main" id="{3AF7C982-2197-C38C-2582-E2B56D29CD1A}"/>
                </a:ext>
              </a:extLst>
            </p:cNvPr>
            <p:cNvSpPr/>
            <p:nvPr/>
          </p:nvSpPr>
          <p:spPr bwMode="auto">
            <a:xfrm>
              <a:off x="2895600" y="2349500"/>
              <a:ext cx="292100" cy="279227"/>
            </a:xfrm>
            <a:prstGeom prst="ellipse">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21" name="TextBox 20">
            <a:extLst>
              <a:ext uri="{FF2B5EF4-FFF2-40B4-BE49-F238E27FC236}">
                <a16:creationId xmlns:a16="http://schemas.microsoft.com/office/drawing/2014/main" id="{69478E3E-49FB-7F72-254A-F14BD35A1624}"/>
              </a:ext>
            </a:extLst>
          </p:cNvPr>
          <p:cNvSpPr txBox="1"/>
          <p:nvPr/>
        </p:nvSpPr>
        <p:spPr>
          <a:xfrm>
            <a:off x="4594124" y="3737367"/>
            <a:ext cx="7150101" cy="1815882"/>
          </a:xfrm>
          <a:prstGeom prst="rect">
            <a:avLst/>
          </a:prstGeom>
          <a:noFill/>
        </p:spPr>
        <p:txBody>
          <a:bodyPr wrap="square">
            <a:spAutoFit/>
          </a:bodyPr>
          <a:lstStyle/>
          <a:p>
            <a:pPr marL="342900" lvl="2" indent="-342900">
              <a:buClr>
                <a:srgbClr val="172350"/>
              </a:buClr>
              <a:buSzPct val="100000"/>
              <a:buFont typeface="Tahoma" panose="020B0604030504040204" pitchFamily="34" charset="0"/>
              <a:buChar char="‣"/>
            </a:pPr>
            <a:r>
              <a:rPr lang="en-US" sz="2800">
                <a:latin typeface="+mn-lt"/>
              </a:rPr>
              <a:t>Individualize the data</a:t>
            </a:r>
          </a:p>
          <a:p>
            <a:pPr marL="342900" lvl="2" indent="-342900">
              <a:buClr>
                <a:srgbClr val="172350"/>
              </a:buClr>
              <a:buSzPct val="100000"/>
              <a:buFont typeface="Tahoma" panose="020B0604030504040204" pitchFamily="34" charset="0"/>
              <a:buChar char="‣"/>
            </a:pPr>
            <a:r>
              <a:rPr lang="en-US" sz="2800">
                <a:latin typeface="+mn-lt"/>
              </a:rPr>
              <a:t>Ensure the data formats align with needs</a:t>
            </a:r>
          </a:p>
          <a:p>
            <a:pPr marL="342900" lvl="2" indent="-342900">
              <a:buClr>
                <a:srgbClr val="172350"/>
              </a:buClr>
              <a:buSzPct val="100000"/>
              <a:buFont typeface="Tahoma" panose="020B0604030504040204" pitchFamily="34" charset="0"/>
              <a:buChar char="‣"/>
            </a:pPr>
            <a:r>
              <a:rPr lang="en-US" sz="2800">
                <a:latin typeface="+mn-lt"/>
              </a:rPr>
              <a:t>Make a plan to transform raw data into performance metrics</a:t>
            </a:r>
          </a:p>
        </p:txBody>
      </p:sp>
      <p:sp>
        <p:nvSpPr>
          <p:cNvPr id="22" name="Rectangle: Rounded Corners 21">
            <a:extLst>
              <a:ext uri="{FF2B5EF4-FFF2-40B4-BE49-F238E27FC236}">
                <a16:creationId xmlns:a16="http://schemas.microsoft.com/office/drawing/2014/main" id="{993269BF-0B91-0CCB-D286-D06B7809737A}"/>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a:solidFill>
                  <a:srgbClr val="148AB4"/>
                </a:solidFill>
                <a:latin typeface="Tahoma"/>
                <a:ea typeface="Tahoma"/>
                <a:cs typeface="Tahoma"/>
              </a:rPr>
              <a:t>LO 3</a:t>
            </a:r>
            <a:endParaRPr lang="en-US" sz="1800" b="1" i="0" u="none" strike="noStrike" cap="none" normalizeH="0" baseline="0">
              <a:ln>
                <a:noFill/>
              </a:ln>
              <a:solidFill>
                <a:srgbClr val="148AB4"/>
              </a:solidFill>
              <a:effectLst/>
              <a:latin typeface="Tahoma" charset="0"/>
              <a:ea typeface="Tahoma"/>
              <a:cs typeface="Tahoma"/>
            </a:endParaRPr>
          </a:p>
        </p:txBody>
      </p:sp>
      <p:sp>
        <p:nvSpPr>
          <p:cNvPr id="3" name="Slide Number Placeholder 8">
            <a:extLst>
              <a:ext uri="{FF2B5EF4-FFF2-40B4-BE49-F238E27FC236}">
                <a16:creationId xmlns:a16="http://schemas.microsoft.com/office/drawing/2014/main" id="{3FC30338-EE3E-5F66-80F5-8896568B62CD}"/>
              </a:ext>
            </a:extLst>
          </p:cNvPr>
          <p:cNvSpPr>
            <a:spLocks noGrp="1"/>
          </p:cNvSpPr>
          <p:nvPr>
            <p:ph type="sldNum" sz="quarter" idx="10"/>
          </p:nvPr>
        </p:nvSpPr>
        <p:spPr>
          <a:xfrm>
            <a:off x="11102341" y="6477001"/>
            <a:ext cx="353346" cy="270295"/>
          </a:xfrm>
        </p:spPr>
        <p:txBody>
          <a:bodyPr/>
          <a:lstStyle/>
          <a:p>
            <a:pPr>
              <a:defRPr/>
            </a:pPr>
            <a:fld id="{D68E8870-17DE-45C4-A8DD-7644B2422933}" type="slidenum">
              <a:rPr lang="en-US" sz="1200" smtClean="0"/>
              <a:pPr>
                <a:defRPr/>
              </a:pPr>
              <a:t>41</a:t>
            </a:fld>
            <a:endParaRPr lang="en-US" sz="1200"/>
          </a:p>
        </p:txBody>
      </p:sp>
    </p:spTree>
    <p:extLst>
      <p:ext uri="{BB962C8B-B14F-4D97-AF65-F5344CB8AC3E}">
        <p14:creationId xmlns:p14="http://schemas.microsoft.com/office/powerpoint/2010/main" val="37210043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0" name="Group 269">
            <a:extLst>
              <a:ext uri="{FF2B5EF4-FFF2-40B4-BE49-F238E27FC236}">
                <a16:creationId xmlns:a16="http://schemas.microsoft.com/office/drawing/2014/main" id="{9D217359-ECC2-FB4C-D0AA-E65288B86174}"/>
              </a:ext>
            </a:extLst>
          </p:cNvPr>
          <p:cNvGrpSpPr/>
          <p:nvPr/>
        </p:nvGrpSpPr>
        <p:grpSpPr>
          <a:xfrm>
            <a:off x="438645" y="1039277"/>
            <a:ext cx="4018387" cy="1368538"/>
            <a:chOff x="387798" y="3429000"/>
            <a:chExt cx="2945952" cy="1003300"/>
          </a:xfrm>
        </p:grpSpPr>
        <p:pic>
          <p:nvPicPr>
            <p:cNvPr id="5" name="Graphic 4">
              <a:extLst>
                <a:ext uri="{FF2B5EF4-FFF2-40B4-BE49-F238E27FC236}">
                  <a16:creationId xmlns:a16="http://schemas.microsoft.com/office/drawing/2014/main" id="{B89780E1-D89B-C1BA-853B-A243C237386E}"/>
                </a:ext>
              </a:extLst>
            </p:cNvPr>
            <p:cNvPicPr>
              <a:picLocks/>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51947" r="68358" b="30809"/>
            <a:stretch/>
          </p:blipFill>
          <p:spPr>
            <a:xfrm>
              <a:off x="387798" y="3429000"/>
              <a:ext cx="2698302" cy="1003300"/>
            </a:xfrm>
            <a:prstGeom prst="rect">
              <a:avLst/>
            </a:prstGeom>
          </p:spPr>
        </p:pic>
        <p:sp>
          <p:nvSpPr>
            <p:cNvPr id="269" name="Oval 268">
              <a:extLst>
                <a:ext uri="{FF2B5EF4-FFF2-40B4-BE49-F238E27FC236}">
                  <a16:creationId xmlns:a16="http://schemas.microsoft.com/office/drawing/2014/main" id="{84AB7240-B644-5C1B-B2D5-7740EB4C5F0F}"/>
                </a:ext>
              </a:extLst>
            </p:cNvPr>
            <p:cNvSpPr/>
            <p:nvPr/>
          </p:nvSpPr>
          <p:spPr bwMode="auto">
            <a:xfrm>
              <a:off x="3041650" y="3731228"/>
              <a:ext cx="292100" cy="279227"/>
            </a:xfrm>
            <a:prstGeom prst="ellipse">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279" name="TextBox 278">
            <a:extLst>
              <a:ext uri="{FF2B5EF4-FFF2-40B4-BE49-F238E27FC236}">
                <a16:creationId xmlns:a16="http://schemas.microsoft.com/office/drawing/2014/main" id="{CEB1B7AA-BFB0-D890-00C8-03B09253245E}"/>
              </a:ext>
            </a:extLst>
          </p:cNvPr>
          <p:cNvSpPr txBox="1"/>
          <p:nvPr/>
        </p:nvSpPr>
        <p:spPr>
          <a:xfrm>
            <a:off x="4584699" y="1009378"/>
            <a:ext cx="7150101" cy="1384995"/>
          </a:xfrm>
          <a:prstGeom prst="rect">
            <a:avLst/>
          </a:prstGeom>
          <a:noFill/>
        </p:spPr>
        <p:txBody>
          <a:bodyPr wrap="square">
            <a:spAutoFit/>
          </a:bodyPr>
          <a:lstStyle/>
          <a:p>
            <a:pPr marL="342900" indent="-342900">
              <a:buClr>
                <a:srgbClr val="172350"/>
              </a:buClr>
              <a:buSzPct val="100000"/>
              <a:buFont typeface="Tahoma" panose="020B0604030504040204" pitchFamily="34" charset="0"/>
              <a:buChar char="‣"/>
            </a:pPr>
            <a:r>
              <a:rPr lang="en-US" sz="2800">
                <a:latin typeface="+mn-lt"/>
              </a:rPr>
              <a:t>Make a plan to store data. Don’t keep data on separate machines in various formats. </a:t>
            </a:r>
          </a:p>
        </p:txBody>
      </p:sp>
      <p:sp>
        <p:nvSpPr>
          <p:cNvPr id="280" name="Title 1">
            <a:extLst>
              <a:ext uri="{FF2B5EF4-FFF2-40B4-BE49-F238E27FC236}">
                <a16:creationId xmlns:a16="http://schemas.microsoft.com/office/drawing/2014/main" id="{1F360636-BB7B-F2D2-52AC-CDF358518E08}"/>
              </a:ext>
            </a:extLst>
          </p:cNvPr>
          <p:cNvSpPr>
            <a:spLocks noGrp="1"/>
          </p:cNvSpPr>
          <p:nvPr>
            <p:ph type="title"/>
          </p:nvPr>
        </p:nvSpPr>
        <p:spPr>
          <a:xfrm>
            <a:off x="1206500" y="0"/>
            <a:ext cx="9410700" cy="795130"/>
          </a:xfrm>
        </p:spPr>
        <p:txBody>
          <a:bodyPr/>
          <a:lstStyle/>
          <a:p>
            <a:r>
              <a:rPr lang="en-US"/>
              <a:t>Optimizing an Integration Approach for Success</a:t>
            </a:r>
          </a:p>
        </p:txBody>
      </p:sp>
      <p:grpSp>
        <p:nvGrpSpPr>
          <p:cNvPr id="281" name="Group 280">
            <a:extLst>
              <a:ext uri="{FF2B5EF4-FFF2-40B4-BE49-F238E27FC236}">
                <a16:creationId xmlns:a16="http://schemas.microsoft.com/office/drawing/2014/main" id="{71A0389F-995B-7350-BA7B-65E865985DDB}"/>
              </a:ext>
            </a:extLst>
          </p:cNvPr>
          <p:cNvGrpSpPr/>
          <p:nvPr/>
        </p:nvGrpSpPr>
        <p:grpSpPr>
          <a:xfrm>
            <a:off x="477111" y="2552223"/>
            <a:ext cx="4001063" cy="1368538"/>
            <a:chOff x="387798" y="4305300"/>
            <a:chExt cx="2933252" cy="1003300"/>
          </a:xfrm>
        </p:grpSpPr>
        <p:pic>
          <p:nvPicPr>
            <p:cNvPr id="282" name="Graphic 281">
              <a:extLst>
                <a:ext uri="{FF2B5EF4-FFF2-40B4-BE49-F238E27FC236}">
                  <a16:creationId xmlns:a16="http://schemas.microsoft.com/office/drawing/2014/main" id="{79A7C6E8-B785-971F-C99C-C1BB36162950}"/>
                </a:ext>
              </a:extLst>
            </p:cNvPr>
            <p:cNvPicPr>
              <a:picLocks/>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30337" r="68358" b="52419"/>
            <a:stretch/>
          </p:blipFill>
          <p:spPr>
            <a:xfrm>
              <a:off x="387798" y="4305300"/>
              <a:ext cx="2698302" cy="1003300"/>
            </a:xfrm>
            <a:prstGeom prst="rect">
              <a:avLst/>
            </a:prstGeom>
          </p:spPr>
        </p:pic>
        <p:sp>
          <p:nvSpPr>
            <p:cNvPr id="283" name="Oval 282">
              <a:extLst>
                <a:ext uri="{FF2B5EF4-FFF2-40B4-BE49-F238E27FC236}">
                  <a16:creationId xmlns:a16="http://schemas.microsoft.com/office/drawing/2014/main" id="{507B1D03-9002-C524-6874-2E236984A2F1}"/>
                </a:ext>
              </a:extLst>
            </p:cNvPr>
            <p:cNvSpPr/>
            <p:nvPr/>
          </p:nvSpPr>
          <p:spPr bwMode="auto">
            <a:xfrm>
              <a:off x="3028950" y="4806950"/>
              <a:ext cx="292100" cy="279227"/>
            </a:xfrm>
            <a:prstGeom prst="ellipse">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284" name="TextBox 283">
            <a:extLst>
              <a:ext uri="{FF2B5EF4-FFF2-40B4-BE49-F238E27FC236}">
                <a16:creationId xmlns:a16="http://schemas.microsoft.com/office/drawing/2014/main" id="{990B6510-DBF5-5B16-23A7-A06C83F09538}"/>
              </a:ext>
            </a:extLst>
          </p:cNvPr>
          <p:cNvSpPr txBox="1"/>
          <p:nvPr/>
        </p:nvSpPr>
        <p:spPr>
          <a:xfrm>
            <a:off x="4521199" y="2581933"/>
            <a:ext cx="7480301" cy="954107"/>
          </a:xfrm>
          <a:prstGeom prst="rect">
            <a:avLst/>
          </a:prstGeom>
          <a:noFill/>
        </p:spPr>
        <p:txBody>
          <a:bodyPr wrap="square">
            <a:spAutoFit/>
          </a:bodyPr>
          <a:lstStyle/>
          <a:p>
            <a:pPr marL="342900" indent="-342900">
              <a:buClr>
                <a:srgbClr val="172350"/>
              </a:buClr>
              <a:buSzPct val="100000"/>
              <a:buFont typeface="Tahoma" panose="020B0604030504040204" pitchFamily="34" charset="0"/>
              <a:buChar char="‣"/>
            </a:pPr>
            <a:r>
              <a:rPr lang="en-US" sz="2800">
                <a:latin typeface="+mn-lt"/>
              </a:rPr>
              <a:t>Integrate data into existing training performance reviews</a:t>
            </a:r>
          </a:p>
        </p:txBody>
      </p:sp>
      <p:grpSp>
        <p:nvGrpSpPr>
          <p:cNvPr id="285" name="Group 284">
            <a:extLst>
              <a:ext uri="{FF2B5EF4-FFF2-40B4-BE49-F238E27FC236}">
                <a16:creationId xmlns:a16="http://schemas.microsoft.com/office/drawing/2014/main" id="{04A38032-6750-DFE1-C98F-E1DE4471089D}"/>
              </a:ext>
            </a:extLst>
          </p:cNvPr>
          <p:cNvGrpSpPr/>
          <p:nvPr/>
        </p:nvGrpSpPr>
        <p:grpSpPr>
          <a:xfrm>
            <a:off x="477111" y="4034013"/>
            <a:ext cx="3811679" cy="1524920"/>
            <a:chOff x="387798" y="5257973"/>
            <a:chExt cx="2831652" cy="1117946"/>
          </a:xfrm>
        </p:grpSpPr>
        <p:pic>
          <p:nvPicPr>
            <p:cNvPr id="286" name="Graphic 285">
              <a:extLst>
                <a:ext uri="{FF2B5EF4-FFF2-40B4-BE49-F238E27FC236}">
                  <a16:creationId xmlns:a16="http://schemas.microsoft.com/office/drawing/2014/main" id="{C6D56451-CCFB-6117-3C45-30711A9C3D67}"/>
                </a:ext>
              </a:extLst>
            </p:cNvPr>
            <p:cNvPicPr>
              <a:picLocks/>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2510" t="8527" r="55848" b="72259"/>
            <a:stretch/>
          </p:blipFill>
          <p:spPr>
            <a:xfrm>
              <a:off x="387798" y="5257973"/>
              <a:ext cx="2698302" cy="1117946"/>
            </a:xfrm>
            <a:prstGeom prst="rect">
              <a:avLst/>
            </a:prstGeom>
          </p:spPr>
        </p:pic>
        <p:sp>
          <p:nvSpPr>
            <p:cNvPr id="287" name="Oval 286">
              <a:extLst>
                <a:ext uri="{FF2B5EF4-FFF2-40B4-BE49-F238E27FC236}">
                  <a16:creationId xmlns:a16="http://schemas.microsoft.com/office/drawing/2014/main" id="{C7F0BB74-3048-2D36-9771-234C8E8CA135}"/>
                </a:ext>
              </a:extLst>
            </p:cNvPr>
            <p:cNvSpPr/>
            <p:nvPr/>
          </p:nvSpPr>
          <p:spPr bwMode="auto">
            <a:xfrm>
              <a:off x="2927350" y="6045286"/>
              <a:ext cx="292100" cy="279227"/>
            </a:xfrm>
            <a:prstGeom prst="ellipse">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288" name="TextBox 287">
            <a:extLst>
              <a:ext uri="{FF2B5EF4-FFF2-40B4-BE49-F238E27FC236}">
                <a16:creationId xmlns:a16="http://schemas.microsoft.com/office/drawing/2014/main" id="{39619D11-93CE-A7C3-05E6-13A31D286A9B}"/>
              </a:ext>
            </a:extLst>
          </p:cNvPr>
          <p:cNvSpPr txBox="1"/>
          <p:nvPr/>
        </p:nvSpPr>
        <p:spPr>
          <a:xfrm>
            <a:off x="4521199" y="4091306"/>
            <a:ext cx="7531101" cy="2246769"/>
          </a:xfrm>
          <a:prstGeom prst="rect">
            <a:avLst/>
          </a:prstGeom>
          <a:noFill/>
        </p:spPr>
        <p:txBody>
          <a:bodyPr wrap="square">
            <a:spAutoFit/>
          </a:bodyPr>
          <a:lstStyle/>
          <a:p>
            <a:pPr marL="342900" indent="-342900">
              <a:buClr>
                <a:srgbClr val="172350"/>
              </a:buClr>
              <a:buSzPct val="100000"/>
              <a:buFont typeface="Tahoma" panose="020B0604030504040204" pitchFamily="34" charset="0"/>
              <a:buChar char="‣"/>
            </a:pPr>
            <a:r>
              <a:rPr lang="en-US" sz="2800">
                <a:latin typeface="+mn-lt"/>
              </a:rPr>
              <a:t>Ensure constant communication to relevant stakeholders and end users. </a:t>
            </a:r>
          </a:p>
          <a:p>
            <a:pPr marL="342900" indent="-342900">
              <a:buClr>
                <a:srgbClr val="172350"/>
              </a:buClr>
              <a:buSzPct val="100000"/>
              <a:buFont typeface="Tahoma" panose="020B0604030504040204" pitchFamily="34" charset="0"/>
              <a:buChar char="‣"/>
            </a:pPr>
            <a:r>
              <a:rPr lang="en-US" sz="2800">
                <a:latin typeface="+mn-lt"/>
              </a:rPr>
              <a:t>Don’t wait until the end and have to combat negative impressions based on limited feedback and demonstrated benefit.</a:t>
            </a:r>
          </a:p>
        </p:txBody>
      </p:sp>
      <p:sp>
        <p:nvSpPr>
          <p:cNvPr id="289" name="Rectangle: Rounded Corners 288">
            <a:extLst>
              <a:ext uri="{FF2B5EF4-FFF2-40B4-BE49-F238E27FC236}">
                <a16:creationId xmlns:a16="http://schemas.microsoft.com/office/drawing/2014/main" id="{6E3ED706-A63A-716C-2477-4E8B603CB530}"/>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dirty="0">
                <a:solidFill>
                  <a:srgbClr val="148AB4"/>
                </a:solidFill>
                <a:latin typeface="Tahoma"/>
                <a:ea typeface="Tahoma"/>
                <a:cs typeface="Tahoma"/>
              </a:rPr>
              <a:t>LO 3</a:t>
            </a:r>
            <a:endParaRPr lang="en-US" sz="1800" b="1" i="0" u="none" strike="noStrike" cap="none" normalizeH="0" baseline="0" dirty="0">
              <a:ln>
                <a:noFill/>
              </a:ln>
              <a:solidFill>
                <a:srgbClr val="148AB4"/>
              </a:solidFill>
              <a:effectLst/>
              <a:latin typeface="Tahoma" charset="0"/>
              <a:ea typeface="Tahoma"/>
              <a:cs typeface="Tahoma"/>
            </a:endParaRPr>
          </a:p>
        </p:txBody>
      </p:sp>
      <p:sp>
        <p:nvSpPr>
          <p:cNvPr id="3" name="Slide Number Placeholder 8">
            <a:extLst>
              <a:ext uri="{FF2B5EF4-FFF2-40B4-BE49-F238E27FC236}">
                <a16:creationId xmlns:a16="http://schemas.microsoft.com/office/drawing/2014/main" id="{47D00882-449E-9E3E-9501-1A4B255316AF}"/>
              </a:ext>
            </a:extLst>
          </p:cNvPr>
          <p:cNvSpPr>
            <a:spLocks noGrp="1"/>
          </p:cNvSpPr>
          <p:nvPr>
            <p:ph type="sldNum" sz="quarter" idx="10"/>
          </p:nvPr>
        </p:nvSpPr>
        <p:spPr>
          <a:xfrm>
            <a:off x="11102341" y="6477001"/>
            <a:ext cx="353346" cy="270295"/>
          </a:xfrm>
        </p:spPr>
        <p:txBody>
          <a:bodyPr/>
          <a:lstStyle/>
          <a:p>
            <a:pPr>
              <a:defRPr/>
            </a:pPr>
            <a:fld id="{D68E8870-17DE-45C4-A8DD-7644B2422933}" type="slidenum">
              <a:rPr lang="en-US" sz="1200" smtClean="0"/>
              <a:pPr>
                <a:defRPr/>
              </a:pPr>
              <a:t>42</a:t>
            </a:fld>
            <a:endParaRPr lang="en-US" sz="1200"/>
          </a:p>
        </p:txBody>
      </p:sp>
    </p:spTree>
    <p:extLst>
      <p:ext uri="{BB962C8B-B14F-4D97-AF65-F5344CB8AC3E}">
        <p14:creationId xmlns:p14="http://schemas.microsoft.com/office/powerpoint/2010/main" val="12468862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86AA67-DBEC-C00F-8EDA-146D5FC24945}"/>
              </a:ext>
            </a:extLst>
          </p:cNvPr>
          <p:cNvSpPr>
            <a:spLocks noGrp="1"/>
          </p:cNvSpPr>
          <p:nvPr>
            <p:ph type="title"/>
          </p:nvPr>
        </p:nvSpPr>
        <p:spPr>
          <a:xfrm>
            <a:off x="201385" y="2643"/>
            <a:ext cx="11733315" cy="911757"/>
          </a:xfrm>
        </p:spPr>
        <p:txBody>
          <a:bodyPr>
            <a:normAutofit/>
          </a:bodyPr>
          <a:lstStyle/>
          <a:p>
            <a:r>
              <a:rPr lang="en-US"/>
              <a:t>Take Home Messages</a:t>
            </a:r>
          </a:p>
        </p:txBody>
      </p:sp>
      <p:sp>
        <p:nvSpPr>
          <p:cNvPr id="2" name="Content Placeholder 1">
            <a:extLst>
              <a:ext uri="{FF2B5EF4-FFF2-40B4-BE49-F238E27FC236}">
                <a16:creationId xmlns:a16="http://schemas.microsoft.com/office/drawing/2014/main" id="{B215A539-99E4-E712-CBDF-638E80047799}"/>
              </a:ext>
            </a:extLst>
          </p:cNvPr>
          <p:cNvSpPr>
            <a:spLocks noGrp="1"/>
          </p:cNvSpPr>
          <p:nvPr>
            <p:ph idx="1"/>
          </p:nvPr>
        </p:nvSpPr>
        <p:spPr>
          <a:xfrm>
            <a:off x="266743" y="1034980"/>
            <a:ext cx="7066934" cy="5371197"/>
          </a:xfrm>
        </p:spPr>
        <p:txBody>
          <a:bodyPr>
            <a:normAutofit fontScale="92500" lnSpcReduction="20000"/>
          </a:bodyPr>
          <a:lstStyle/>
          <a:p>
            <a:pPr marL="131762" lvl="1" indent="0">
              <a:buNone/>
            </a:pPr>
            <a:r>
              <a:rPr lang="en-US" b="1" dirty="0">
                <a:solidFill>
                  <a:srgbClr val="148AB4"/>
                </a:solidFill>
                <a:latin typeface="+mn-lt"/>
              </a:rPr>
              <a:t>Summary:</a:t>
            </a:r>
          </a:p>
          <a:p>
            <a:pPr marL="474662" lvl="1" indent="-342900">
              <a:buFont typeface="Wingdings" panose="05000000000000000000" pitchFamily="2" charset="2"/>
              <a:buChar char="ü"/>
            </a:pPr>
            <a:r>
              <a:rPr lang="en-US" dirty="0">
                <a:latin typeface="+mn-lt"/>
              </a:rPr>
              <a:t>Bi-directional human-system information flow and communication will be critical as technology moves into Industry 5.0.</a:t>
            </a:r>
          </a:p>
          <a:p>
            <a:pPr marL="474662" lvl="1" indent="-342900">
              <a:buFont typeface="Wingdings" panose="05000000000000000000" pitchFamily="2" charset="2"/>
              <a:buChar char="ü"/>
            </a:pPr>
            <a:endParaRPr lang="en-US" dirty="0">
              <a:latin typeface="+mn-lt"/>
            </a:endParaRPr>
          </a:p>
          <a:p>
            <a:pPr marL="474662" lvl="1" indent="-342900">
              <a:buFont typeface="Wingdings" panose="05000000000000000000" pitchFamily="2" charset="2"/>
              <a:buChar char="ü"/>
            </a:pPr>
            <a:r>
              <a:rPr lang="en-US" dirty="0">
                <a:latin typeface="+mn-lt"/>
              </a:rPr>
              <a:t>Don’t wade into these waters blindly. Setting a strategic plan will make all the difference and prevent common roadblocks. </a:t>
            </a:r>
          </a:p>
          <a:p>
            <a:pPr marL="474662" lvl="1" indent="-342900">
              <a:buFont typeface="Wingdings" panose="05000000000000000000" pitchFamily="2" charset="2"/>
              <a:buChar char="ü"/>
            </a:pPr>
            <a:endParaRPr lang="en-US" dirty="0">
              <a:latin typeface="+mn-lt"/>
            </a:endParaRPr>
          </a:p>
          <a:p>
            <a:pPr marL="474662" lvl="1" indent="-342900">
              <a:buFont typeface="Wingdings" panose="05000000000000000000" pitchFamily="2" charset="2"/>
              <a:buChar char="ü"/>
            </a:pPr>
            <a:r>
              <a:rPr lang="en-US" dirty="0">
                <a:latin typeface="+mn-lt"/>
              </a:rPr>
              <a:t>Don’t need to stand-up a program of record to do this – leverage the experts and existing tools and resources. </a:t>
            </a:r>
          </a:p>
          <a:p>
            <a:pPr marL="474662" lvl="1" indent="-342900">
              <a:buFont typeface="Wingdings" panose="05000000000000000000" pitchFamily="2" charset="2"/>
              <a:buChar char="ü"/>
            </a:pPr>
            <a:endParaRPr lang="en-US" dirty="0">
              <a:latin typeface="+mn-lt"/>
            </a:endParaRPr>
          </a:p>
          <a:p>
            <a:pPr marL="474662" lvl="1" indent="-342900">
              <a:buFont typeface="Wingdings" panose="05000000000000000000" pitchFamily="2" charset="2"/>
              <a:buChar char="ü"/>
            </a:pPr>
            <a:r>
              <a:rPr lang="en-US" dirty="0">
                <a:latin typeface="+mn-lt"/>
              </a:rPr>
              <a:t>Remember the end goal: empowering humans to optimize training and workflows, ensure faster cross-training, develop human-autonomy configurations, and ensure readiness. </a:t>
            </a:r>
          </a:p>
          <a:p>
            <a:pPr marL="131762" lvl="1" indent="0">
              <a:buNone/>
            </a:pPr>
            <a:endParaRPr lang="en-US" dirty="0">
              <a:latin typeface="+mn-lt"/>
            </a:endParaRPr>
          </a:p>
          <a:p>
            <a:pPr marL="131762" lvl="1" indent="0">
              <a:buNone/>
            </a:pPr>
            <a:endParaRPr lang="en-US" dirty="0">
              <a:solidFill>
                <a:srgbClr val="04517D"/>
              </a:solidFill>
              <a:latin typeface="+mn-lt"/>
            </a:endParaRPr>
          </a:p>
          <a:p>
            <a:pPr>
              <a:buFont typeface="Arial" panose="020B0604020202020204" pitchFamily="34" charset="0"/>
              <a:buChar char="•"/>
            </a:pPr>
            <a:endParaRPr lang="en-US" dirty="0">
              <a:latin typeface="+mn-lt"/>
            </a:endParaRPr>
          </a:p>
        </p:txBody>
      </p:sp>
      <p:pic>
        <p:nvPicPr>
          <p:cNvPr id="4" name="Picture 3">
            <a:extLst>
              <a:ext uri="{FF2B5EF4-FFF2-40B4-BE49-F238E27FC236}">
                <a16:creationId xmlns:a16="http://schemas.microsoft.com/office/drawing/2014/main" id="{726A9634-7900-426F-F65A-5E3C83B000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02238" y="1069992"/>
            <a:ext cx="4362471" cy="762545"/>
          </a:xfrm>
          <a:prstGeom prst="rect">
            <a:avLst/>
          </a:prstGeom>
        </p:spPr>
      </p:pic>
      <p:pic>
        <p:nvPicPr>
          <p:cNvPr id="5" name="Picture 4">
            <a:extLst>
              <a:ext uri="{FF2B5EF4-FFF2-40B4-BE49-F238E27FC236}">
                <a16:creationId xmlns:a16="http://schemas.microsoft.com/office/drawing/2014/main" id="{500E8D06-171B-15BC-5A64-9C375E1222FC}"/>
              </a:ext>
            </a:extLst>
          </p:cNvPr>
          <p:cNvPicPr>
            <a:picLocks noChangeAspect="1"/>
          </p:cNvPicPr>
          <p:nvPr/>
        </p:nvPicPr>
        <p:blipFill rotWithShape="1">
          <a:blip r:embed="rId4" cstate="screen">
            <a:duotone>
              <a:schemeClr val="accent4">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7333677" y="2630094"/>
            <a:ext cx="4699594" cy="3308199"/>
          </a:xfrm>
          <a:prstGeom prst="rect">
            <a:avLst/>
          </a:prstGeom>
        </p:spPr>
      </p:pic>
      <p:sp>
        <p:nvSpPr>
          <p:cNvPr id="7" name="Slide Number Placeholder 8">
            <a:extLst>
              <a:ext uri="{FF2B5EF4-FFF2-40B4-BE49-F238E27FC236}">
                <a16:creationId xmlns:a16="http://schemas.microsoft.com/office/drawing/2014/main" id="{95814D39-98EE-CEDD-C8A3-7A37A4EE4D29}"/>
              </a:ext>
            </a:extLst>
          </p:cNvPr>
          <p:cNvSpPr>
            <a:spLocks noGrp="1"/>
          </p:cNvSpPr>
          <p:nvPr>
            <p:ph type="sldNum" sz="quarter" idx="10"/>
          </p:nvPr>
        </p:nvSpPr>
        <p:spPr>
          <a:xfrm>
            <a:off x="11102341" y="6477001"/>
            <a:ext cx="353346" cy="270295"/>
          </a:xfrm>
        </p:spPr>
        <p:txBody>
          <a:bodyPr/>
          <a:lstStyle/>
          <a:p>
            <a:pPr>
              <a:defRPr/>
            </a:pPr>
            <a:fld id="{D68E8870-17DE-45C4-A8DD-7644B2422933}" type="slidenum">
              <a:rPr lang="en-US" sz="1200" smtClean="0"/>
              <a:pPr>
                <a:defRPr/>
              </a:pPr>
              <a:t>43</a:t>
            </a:fld>
            <a:endParaRPr lang="en-US" sz="1200"/>
          </a:p>
        </p:txBody>
      </p:sp>
    </p:spTree>
    <p:extLst>
      <p:ext uri="{BB962C8B-B14F-4D97-AF65-F5344CB8AC3E}">
        <p14:creationId xmlns:p14="http://schemas.microsoft.com/office/powerpoint/2010/main" val="25036824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aser, darkness, light, screenshot&#10;&#10;Description automatically generated">
            <a:extLst>
              <a:ext uri="{FF2B5EF4-FFF2-40B4-BE49-F238E27FC236}">
                <a16:creationId xmlns:a16="http://schemas.microsoft.com/office/drawing/2014/main" id="{29DA90A1-CEFE-F4EC-CF1C-095747BFD40C}"/>
              </a:ext>
            </a:extLst>
          </p:cNvPr>
          <p:cNvPicPr>
            <a:picLocks noChangeAspect="1"/>
          </p:cNvPicPr>
          <p:nvPr/>
        </p:nvPicPr>
        <p:blipFill rotWithShape="1">
          <a:blip r:embed="rId3" cstate="screen">
            <a:alphaModFix amt="35000"/>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2024353" y="795131"/>
            <a:ext cx="10167647" cy="6062870"/>
          </a:xfrm>
          <a:prstGeom prst="rect">
            <a:avLst/>
          </a:prstGeom>
        </p:spPr>
      </p:pic>
      <p:sp>
        <p:nvSpPr>
          <p:cNvPr id="3" name="Title 2">
            <a:extLst>
              <a:ext uri="{FF2B5EF4-FFF2-40B4-BE49-F238E27FC236}">
                <a16:creationId xmlns:a16="http://schemas.microsoft.com/office/drawing/2014/main" id="{9686AA67-DBEC-C00F-8EDA-146D5FC24945}"/>
              </a:ext>
            </a:extLst>
          </p:cNvPr>
          <p:cNvSpPr>
            <a:spLocks noGrp="1"/>
          </p:cNvSpPr>
          <p:nvPr>
            <p:ph type="title"/>
          </p:nvPr>
        </p:nvSpPr>
        <p:spPr>
          <a:xfrm>
            <a:off x="201385" y="2643"/>
            <a:ext cx="11733315" cy="911757"/>
          </a:xfrm>
        </p:spPr>
        <p:txBody>
          <a:bodyPr>
            <a:normAutofit/>
          </a:bodyPr>
          <a:lstStyle/>
          <a:p>
            <a:r>
              <a:rPr lang="en-US"/>
              <a:t>Acknowledgments &amp; How to Reach Us</a:t>
            </a:r>
          </a:p>
        </p:txBody>
      </p:sp>
      <p:sp>
        <p:nvSpPr>
          <p:cNvPr id="2" name="Content Placeholder 1">
            <a:extLst>
              <a:ext uri="{FF2B5EF4-FFF2-40B4-BE49-F238E27FC236}">
                <a16:creationId xmlns:a16="http://schemas.microsoft.com/office/drawing/2014/main" id="{B215A539-99E4-E712-CBDF-638E80047799}"/>
              </a:ext>
            </a:extLst>
          </p:cNvPr>
          <p:cNvSpPr>
            <a:spLocks noGrp="1"/>
          </p:cNvSpPr>
          <p:nvPr>
            <p:ph idx="1"/>
          </p:nvPr>
        </p:nvSpPr>
        <p:spPr>
          <a:xfrm>
            <a:off x="593061" y="1053389"/>
            <a:ext cx="10928351" cy="5145392"/>
          </a:xfrm>
        </p:spPr>
        <p:txBody>
          <a:bodyPr>
            <a:normAutofit/>
          </a:bodyPr>
          <a:lstStyle/>
          <a:p>
            <a:pPr marL="131762" lvl="1" indent="0">
              <a:buNone/>
            </a:pPr>
            <a:r>
              <a:rPr lang="en-US" b="1" dirty="0">
                <a:latin typeface="+mn-lt"/>
              </a:rPr>
              <a:t>Next Steps: </a:t>
            </a:r>
          </a:p>
          <a:p>
            <a:pPr marL="131762" lvl="1" indent="0">
              <a:buNone/>
            </a:pPr>
            <a:r>
              <a:rPr lang="en-US" dirty="0">
                <a:latin typeface="+mn-lt"/>
              </a:rPr>
              <a:t>We’re here to help – connect with us.</a:t>
            </a:r>
          </a:p>
          <a:p>
            <a:pPr marL="131762" lvl="1" indent="0">
              <a:buNone/>
            </a:pPr>
            <a:r>
              <a:rPr lang="en-US" dirty="0">
                <a:latin typeface="+mn-lt"/>
              </a:rPr>
              <a:t>Take information back to your communities</a:t>
            </a:r>
            <a:endParaRPr lang="en-US" dirty="0">
              <a:highlight>
                <a:srgbClr val="FFFF00"/>
              </a:highlight>
              <a:latin typeface="+mn-lt"/>
            </a:endParaRPr>
          </a:p>
          <a:p>
            <a:pPr marL="131762" lvl="1" indent="0">
              <a:buNone/>
            </a:pPr>
            <a:endParaRPr lang="en-US" dirty="0">
              <a:latin typeface="+mn-lt"/>
            </a:endParaRPr>
          </a:p>
          <a:p>
            <a:pPr marL="131762" lvl="1" indent="0">
              <a:buNone/>
            </a:pPr>
            <a:r>
              <a:rPr lang="en-US" b="1" dirty="0">
                <a:latin typeface="+mn-lt"/>
              </a:rPr>
              <a:t>Acknowledgements:</a:t>
            </a:r>
          </a:p>
          <a:p>
            <a:pPr marL="1092200" lvl="1" indent="-327025">
              <a:buNone/>
              <a:tabLst>
                <a:tab pos="977900" algn="l"/>
              </a:tabLst>
            </a:pPr>
            <a:r>
              <a:rPr lang="en-US" dirty="0">
                <a:latin typeface="+mn-lt"/>
              </a:rPr>
              <a:t>Special thank you to our I/ITSEC bird dog, Major Justin McNealy. </a:t>
            </a:r>
          </a:p>
          <a:p>
            <a:pPr marL="1092200" lvl="1" indent="-327025">
              <a:buNone/>
              <a:tabLst>
                <a:tab pos="977900" algn="l"/>
              </a:tabLst>
            </a:pPr>
            <a:r>
              <a:rPr lang="en-US" dirty="0">
                <a:latin typeface="+mn-lt"/>
              </a:rPr>
              <a:t>I/ITSEC Committee</a:t>
            </a:r>
          </a:p>
          <a:p>
            <a:pPr marL="131762" lvl="1" indent="0">
              <a:buNone/>
            </a:pPr>
            <a:endParaRPr lang="en-US" dirty="0">
              <a:latin typeface="+mn-lt"/>
            </a:endParaRPr>
          </a:p>
          <a:p>
            <a:pPr marL="131762" lvl="1" indent="0">
              <a:buNone/>
            </a:pPr>
            <a:r>
              <a:rPr lang="en-US" b="1" dirty="0">
                <a:latin typeface="+mn-lt"/>
              </a:rPr>
              <a:t>Contact Us:</a:t>
            </a:r>
          </a:p>
          <a:p>
            <a:pPr marL="131762" lvl="1" indent="0">
              <a:buNone/>
            </a:pPr>
            <a:r>
              <a:rPr lang="en-US" sz="2000" dirty="0">
                <a:solidFill>
                  <a:srgbClr val="04517D"/>
                </a:solidFill>
                <a:latin typeface="+mn-lt"/>
              </a:rPr>
              <a:t>audrey.zlatkin@designinteractive.net</a:t>
            </a:r>
          </a:p>
          <a:p>
            <a:pPr marL="131762" lvl="1" indent="0">
              <a:buNone/>
            </a:pPr>
            <a:r>
              <a:rPr lang="en-US" sz="2000" dirty="0">
                <a:solidFill>
                  <a:srgbClr val="04517D"/>
                </a:solidFill>
                <a:latin typeface="+mn-lt"/>
              </a:rPr>
              <a:t>victoria.olko@designinteractive.net</a:t>
            </a:r>
          </a:p>
          <a:p>
            <a:pPr marL="131762" lvl="1" indent="0">
              <a:buNone/>
            </a:pPr>
            <a:r>
              <a:rPr lang="en-US" sz="2000" dirty="0">
                <a:solidFill>
                  <a:srgbClr val="04517D"/>
                </a:solidFill>
                <a:latin typeface="+mn-lt"/>
              </a:rPr>
              <a:t>charles.rowan@nps.edu</a:t>
            </a:r>
            <a:endParaRPr lang="en-US" dirty="0">
              <a:solidFill>
                <a:srgbClr val="04517D"/>
              </a:solidFill>
              <a:latin typeface="+mn-lt"/>
            </a:endParaRPr>
          </a:p>
          <a:p>
            <a:pPr>
              <a:buFont typeface="Arial" panose="020B0604020202020204" pitchFamily="34" charset="0"/>
              <a:buChar char="•"/>
            </a:pPr>
            <a:endParaRPr lang="en-US" dirty="0">
              <a:latin typeface="+mn-lt"/>
            </a:endParaRPr>
          </a:p>
        </p:txBody>
      </p:sp>
      <p:pic>
        <p:nvPicPr>
          <p:cNvPr id="6" name="Picture 5">
            <a:extLst>
              <a:ext uri="{FF2B5EF4-FFF2-40B4-BE49-F238E27FC236}">
                <a16:creationId xmlns:a16="http://schemas.microsoft.com/office/drawing/2014/main" id="{7FF154C6-9A74-A0A4-43FC-2A17E3B755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012" y="3298071"/>
            <a:ext cx="633695" cy="656028"/>
          </a:xfrm>
          <a:prstGeom prst="rect">
            <a:avLst/>
          </a:prstGeom>
        </p:spPr>
      </p:pic>
      <p:sp>
        <p:nvSpPr>
          <p:cNvPr id="8" name="Slide Number Placeholder 8">
            <a:extLst>
              <a:ext uri="{FF2B5EF4-FFF2-40B4-BE49-F238E27FC236}">
                <a16:creationId xmlns:a16="http://schemas.microsoft.com/office/drawing/2014/main" id="{AD374DA7-1B25-89AF-6FE2-B7E5FF412F21}"/>
              </a:ext>
            </a:extLst>
          </p:cNvPr>
          <p:cNvSpPr>
            <a:spLocks noGrp="1"/>
          </p:cNvSpPr>
          <p:nvPr>
            <p:ph type="sldNum" sz="quarter" idx="10"/>
          </p:nvPr>
        </p:nvSpPr>
        <p:spPr>
          <a:xfrm>
            <a:off x="11102341" y="6477001"/>
            <a:ext cx="353346" cy="270295"/>
          </a:xfrm>
        </p:spPr>
        <p:txBody>
          <a:bodyPr/>
          <a:lstStyle/>
          <a:p>
            <a:pPr>
              <a:defRPr/>
            </a:pPr>
            <a:fld id="{D68E8870-17DE-45C4-A8DD-7644B2422933}" type="slidenum">
              <a:rPr lang="en-US" sz="1200" smtClean="0"/>
              <a:pPr>
                <a:defRPr/>
              </a:pPr>
              <a:t>44</a:t>
            </a:fld>
            <a:endParaRPr lang="en-US" sz="1200"/>
          </a:p>
        </p:txBody>
      </p:sp>
      <p:pic>
        <p:nvPicPr>
          <p:cNvPr id="10" name="Picture 9" descr="A qr code on a white background&#10;&#10;AI-generated content may be incorrect.">
            <a:extLst>
              <a:ext uri="{FF2B5EF4-FFF2-40B4-BE49-F238E27FC236}">
                <a16:creationId xmlns:a16="http://schemas.microsoft.com/office/drawing/2014/main" id="{255C80D5-CE67-A199-2EBF-3A67665381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8664" y="1053389"/>
            <a:ext cx="2070275" cy="2063640"/>
          </a:xfrm>
          <a:prstGeom prst="rect">
            <a:avLst/>
          </a:prstGeom>
        </p:spPr>
      </p:pic>
      <p:cxnSp>
        <p:nvCxnSpPr>
          <p:cNvPr id="13" name="Straight Arrow Connector 12">
            <a:extLst>
              <a:ext uri="{FF2B5EF4-FFF2-40B4-BE49-F238E27FC236}">
                <a16:creationId xmlns:a16="http://schemas.microsoft.com/office/drawing/2014/main" id="{C3AD0D37-01D4-0A30-4ECE-67C9AFB96B6A}"/>
              </a:ext>
            </a:extLst>
          </p:cNvPr>
          <p:cNvCxnSpPr>
            <a:cxnSpLocks/>
          </p:cNvCxnSpPr>
          <p:nvPr/>
        </p:nvCxnSpPr>
        <p:spPr bwMode="auto">
          <a:xfrm>
            <a:off x="6852863" y="2188395"/>
            <a:ext cx="2465798"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spTree>
    <p:extLst>
      <p:ext uri="{BB962C8B-B14F-4D97-AF65-F5344CB8AC3E}">
        <p14:creationId xmlns:p14="http://schemas.microsoft.com/office/powerpoint/2010/main" val="28086434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85791-51F3-B581-BC0E-51356A0606E9}"/>
              </a:ext>
            </a:extLst>
          </p:cNvPr>
          <p:cNvSpPr>
            <a:spLocks noGrp="1"/>
          </p:cNvSpPr>
          <p:nvPr>
            <p:ph type="title"/>
          </p:nvPr>
        </p:nvSpPr>
        <p:spPr>
          <a:xfrm>
            <a:off x="166731" y="1166060"/>
            <a:ext cx="11858534" cy="1119835"/>
          </a:xfrm>
        </p:spPr>
        <p:txBody>
          <a:bodyPr/>
          <a:lstStyle/>
          <a:p>
            <a:r>
              <a:rPr lang="en-US" sz="3600">
                <a:solidFill>
                  <a:schemeClr val="tx1"/>
                </a:solidFill>
              </a:rPr>
              <a:t>Question &amp; Answer</a:t>
            </a:r>
            <a:endParaRPr lang="en-US" b="0">
              <a:solidFill>
                <a:schemeClr val="tx1"/>
              </a:solidFill>
            </a:endParaRPr>
          </a:p>
        </p:txBody>
      </p:sp>
      <p:cxnSp>
        <p:nvCxnSpPr>
          <p:cNvPr id="5" name="Straight Arrow Connector 4">
            <a:extLst>
              <a:ext uri="{FF2B5EF4-FFF2-40B4-BE49-F238E27FC236}">
                <a16:creationId xmlns:a16="http://schemas.microsoft.com/office/drawing/2014/main" id="{3833BDF1-23BF-283D-EC32-7D5E1D896487}"/>
              </a:ext>
            </a:extLst>
          </p:cNvPr>
          <p:cNvCxnSpPr>
            <a:cxnSpLocks/>
          </p:cNvCxnSpPr>
          <p:nvPr/>
        </p:nvCxnSpPr>
        <p:spPr bwMode="auto">
          <a:xfrm>
            <a:off x="166733" y="2432063"/>
            <a:ext cx="11853333" cy="8468"/>
          </a:xfrm>
          <a:prstGeom prst="straightConnector1">
            <a:avLst/>
          </a:prstGeom>
          <a:solidFill>
            <a:schemeClr val="accent1"/>
          </a:solidFill>
          <a:ln w="28575" cap="flat" cmpd="sng" algn="ctr">
            <a:solidFill>
              <a:srgbClr val="182350"/>
            </a:solidFill>
            <a:prstDash val="solid"/>
            <a:miter lim="800000"/>
            <a:headEnd type="none" w="med" len="med"/>
            <a:tailEnd type="none" w="med" len="med"/>
          </a:ln>
          <a:effectLst/>
        </p:spPr>
      </p:cxnSp>
      <p:cxnSp>
        <p:nvCxnSpPr>
          <p:cNvPr id="6" name="Straight Arrow Connector 5">
            <a:extLst>
              <a:ext uri="{FF2B5EF4-FFF2-40B4-BE49-F238E27FC236}">
                <a16:creationId xmlns:a16="http://schemas.microsoft.com/office/drawing/2014/main" id="{82DCE798-D8BC-0E0E-8CE6-E0AAB923B4E0}"/>
              </a:ext>
            </a:extLst>
          </p:cNvPr>
          <p:cNvCxnSpPr>
            <a:cxnSpLocks/>
          </p:cNvCxnSpPr>
          <p:nvPr/>
        </p:nvCxnSpPr>
        <p:spPr bwMode="auto">
          <a:xfrm>
            <a:off x="166731" y="2354745"/>
            <a:ext cx="11853333" cy="8468"/>
          </a:xfrm>
          <a:prstGeom prst="straightConnector1">
            <a:avLst/>
          </a:prstGeom>
          <a:solidFill>
            <a:schemeClr val="accent1"/>
          </a:solidFill>
          <a:ln w="28575" cap="flat" cmpd="sng" algn="ctr">
            <a:solidFill>
              <a:srgbClr val="1E9CE9"/>
            </a:solidFill>
            <a:prstDash val="solid"/>
            <a:miter lim="800000"/>
            <a:headEnd type="none" w="med" len="med"/>
            <a:tailEnd type="none" w="med" len="med"/>
          </a:ln>
          <a:effectLst/>
        </p:spPr>
      </p:cxnSp>
      <p:pic>
        <p:nvPicPr>
          <p:cNvPr id="7" name="Graphic 6">
            <a:extLst>
              <a:ext uri="{FF2B5EF4-FFF2-40B4-BE49-F238E27FC236}">
                <a16:creationId xmlns:a16="http://schemas.microsoft.com/office/drawing/2014/main" id="{7B878BF0-A531-1991-B2D4-559E8546128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181436" y="2981547"/>
            <a:ext cx="3829128" cy="2871846"/>
          </a:xfrm>
          <a:prstGeom prst="rect">
            <a:avLst/>
          </a:prstGeom>
        </p:spPr>
      </p:pic>
      <p:sp>
        <p:nvSpPr>
          <p:cNvPr id="4" name="Slide Number Placeholder 8">
            <a:extLst>
              <a:ext uri="{FF2B5EF4-FFF2-40B4-BE49-F238E27FC236}">
                <a16:creationId xmlns:a16="http://schemas.microsoft.com/office/drawing/2014/main" id="{EA2B71CC-2BFE-B6EF-937C-9A1590B2EB67}"/>
              </a:ext>
            </a:extLst>
          </p:cNvPr>
          <p:cNvSpPr txBox="1">
            <a:spLocks/>
          </p:cNvSpPr>
          <p:nvPr/>
        </p:nvSpPr>
        <p:spPr>
          <a:xfrm>
            <a:off x="11102341" y="6477001"/>
            <a:ext cx="353346" cy="270295"/>
          </a:xfr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z="1200" smtClean="0"/>
              <a:pPr>
                <a:defRPr/>
              </a:pPr>
              <a:t>45</a:t>
            </a:fld>
            <a:endParaRPr lang="en-US" sz="1200"/>
          </a:p>
        </p:txBody>
      </p:sp>
    </p:spTree>
    <p:extLst>
      <p:ext uri="{BB962C8B-B14F-4D97-AF65-F5344CB8AC3E}">
        <p14:creationId xmlns:p14="http://schemas.microsoft.com/office/powerpoint/2010/main" val="14978154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F756B-D25B-B4EA-1EB6-10536E7E14F8}"/>
              </a:ext>
            </a:extLst>
          </p:cNvPr>
          <p:cNvSpPr>
            <a:spLocks noGrp="1"/>
          </p:cNvSpPr>
          <p:nvPr>
            <p:ph type="title"/>
          </p:nvPr>
        </p:nvSpPr>
        <p:spPr>
          <a:xfrm>
            <a:off x="0" y="11975"/>
            <a:ext cx="12059920" cy="789410"/>
          </a:xfrm>
        </p:spPr>
        <p:txBody>
          <a:bodyPr/>
          <a:lstStyle/>
          <a:p>
            <a:r>
              <a:rPr lang="en-US" dirty="0"/>
              <a:t>References</a:t>
            </a:r>
          </a:p>
        </p:txBody>
      </p:sp>
      <p:sp>
        <p:nvSpPr>
          <p:cNvPr id="4" name="TextBox 3">
            <a:extLst>
              <a:ext uri="{FF2B5EF4-FFF2-40B4-BE49-F238E27FC236}">
                <a16:creationId xmlns:a16="http://schemas.microsoft.com/office/drawing/2014/main" id="{252064F2-DC62-FD11-8777-C33CF7E0E37C}"/>
              </a:ext>
            </a:extLst>
          </p:cNvPr>
          <p:cNvSpPr txBox="1"/>
          <p:nvPr/>
        </p:nvSpPr>
        <p:spPr>
          <a:xfrm>
            <a:off x="270387" y="876407"/>
            <a:ext cx="5308851" cy="5016758"/>
          </a:xfrm>
          <a:prstGeom prst="rect">
            <a:avLst/>
          </a:prstGeom>
          <a:noFill/>
        </p:spPr>
        <p:txBody>
          <a:bodyPr wrap="square">
            <a:spAutoFit/>
          </a:bodyPr>
          <a:lstStyle/>
          <a:p>
            <a:r>
              <a:rPr lang="en-US" sz="1600" u="sng"/>
              <a:t>Slide 7</a:t>
            </a:r>
          </a:p>
          <a:p>
            <a:r>
              <a:rPr lang="en-US" sz="1600"/>
              <a:t>https://www.argonelectronics.com/blog/army-cbrne-training-how-to-prepare-for-major-chemical-weapons-events</a:t>
            </a:r>
          </a:p>
          <a:p>
            <a:endParaRPr lang="en-US" sz="1600"/>
          </a:p>
          <a:p>
            <a:r>
              <a:rPr lang="en-US" sz="1600"/>
              <a:t>https://www.nationaldefensemagazine.org/articles/2019/12/2/army-spending-big-on-training-modeling-simulation</a:t>
            </a:r>
          </a:p>
          <a:p>
            <a:endParaRPr lang="en-US" sz="1600"/>
          </a:p>
          <a:p>
            <a:r>
              <a:rPr lang="en-US" sz="1600"/>
              <a:t>https://www.army-technology.com/features/live-vs-virtual-training/</a:t>
            </a:r>
          </a:p>
          <a:p>
            <a:endParaRPr lang="en-US" sz="1600"/>
          </a:p>
          <a:p>
            <a:r>
              <a:rPr lang="en-US" sz="1600"/>
              <a:t>https://mwi.westpoint.edu/flight-simulator-fight-simulator-vr-war/</a:t>
            </a:r>
          </a:p>
          <a:p>
            <a:endParaRPr lang="en-US" sz="1600"/>
          </a:p>
          <a:p>
            <a:r>
              <a:rPr lang="en-US" sz="1600"/>
              <a:t>https://www.radiant.digital/does-fidelity-matter-in-simulation-based-learning/</a:t>
            </a:r>
          </a:p>
          <a:p>
            <a:endParaRPr lang="en-US" sz="1600"/>
          </a:p>
          <a:p>
            <a:endParaRPr lang="en-US" sz="1600"/>
          </a:p>
          <a:p>
            <a:endParaRPr lang="en-US" sz="1600"/>
          </a:p>
          <a:p>
            <a:endParaRPr lang="en-US" sz="1600"/>
          </a:p>
        </p:txBody>
      </p:sp>
      <p:sp>
        <p:nvSpPr>
          <p:cNvPr id="5" name="TextBox 4">
            <a:extLst>
              <a:ext uri="{FF2B5EF4-FFF2-40B4-BE49-F238E27FC236}">
                <a16:creationId xmlns:a16="http://schemas.microsoft.com/office/drawing/2014/main" id="{495E8567-ACB3-7F8C-ECC7-B50B8A463EE4}"/>
              </a:ext>
            </a:extLst>
          </p:cNvPr>
          <p:cNvSpPr txBox="1"/>
          <p:nvPr/>
        </p:nvSpPr>
        <p:spPr>
          <a:xfrm>
            <a:off x="6204154" y="876407"/>
            <a:ext cx="5987845" cy="6001643"/>
          </a:xfrm>
          <a:prstGeom prst="rect">
            <a:avLst/>
          </a:prstGeom>
          <a:noFill/>
        </p:spPr>
        <p:txBody>
          <a:bodyPr wrap="square" rtlCol="0">
            <a:spAutoFit/>
          </a:bodyPr>
          <a:lstStyle/>
          <a:p>
            <a:r>
              <a:rPr lang="en-US" sz="1600" u="sng" dirty="0">
                <a:latin typeface="+mn-lt"/>
              </a:rPr>
              <a:t>Slide 20</a:t>
            </a:r>
          </a:p>
          <a:p>
            <a:r>
              <a:rPr lang="en-US" sz="1600" b="0" i="0" dirty="0">
                <a:solidFill>
                  <a:srgbClr val="212121"/>
                </a:solidFill>
                <a:effectLst/>
                <a:latin typeface="+mn-lt"/>
              </a:rPr>
              <a:t>Hawley JA, Hargreaves M, Joyner MJ, </a:t>
            </a:r>
            <a:r>
              <a:rPr lang="en-US" sz="1600" b="0" i="0" dirty="0" err="1">
                <a:solidFill>
                  <a:srgbClr val="212121"/>
                </a:solidFill>
                <a:effectLst/>
                <a:latin typeface="+mn-lt"/>
              </a:rPr>
              <a:t>Zierath</a:t>
            </a:r>
            <a:r>
              <a:rPr lang="en-US" sz="1600" b="0" i="0" dirty="0">
                <a:solidFill>
                  <a:srgbClr val="212121"/>
                </a:solidFill>
                <a:effectLst/>
                <a:latin typeface="+mn-lt"/>
              </a:rPr>
              <a:t> JR. Integrative biology of exercise. Cell. 2014 Nov 6;159(4):738-49. </a:t>
            </a:r>
            <a:r>
              <a:rPr lang="en-US" sz="1600" b="0" i="0" dirty="0" err="1">
                <a:solidFill>
                  <a:srgbClr val="212121"/>
                </a:solidFill>
                <a:effectLst/>
                <a:latin typeface="+mn-lt"/>
              </a:rPr>
              <a:t>doi</a:t>
            </a:r>
            <a:r>
              <a:rPr lang="en-US" sz="1600" b="0" i="0" dirty="0">
                <a:solidFill>
                  <a:srgbClr val="212121"/>
                </a:solidFill>
                <a:effectLst/>
                <a:latin typeface="+mn-lt"/>
              </a:rPr>
              <a:t>: 10.1016/j.cell.2014.10.029. PMID: 25417152.</a:t>
            </a:r>
          </a:p>
          <a:p>
            <a:endParaRPr lang="en-US" sz="1600" dirty="0">
              <a:solidFill>
                <a:srgbClr val="212121"/>
              </a:solidFill>
              <a:latin typeface="+mn-lt"/>
            </a:endParaRPr>
          </a:p>
          <a:p>
            <a:r>
              <a:rPr lang="en-US" sz="1600" b="0" i="0" dirty="0">
                <a:solidFill>
                  <a:srgbClr val="212121"/>
                </a:solidFill>
                <a:effectLst/>
                <a:latin typeface="+mn-lt"/>
              </a:rPr>
              <a:t>Moreira JBN, Wohlwend M, Wisløff U. Exercise and cardiac health: physiological and molecular insights. Nat </a:t>
            </a:r>
            <a:r>
              <a:rPr lang="en-US" sz="1600" b="0" i="0" dirty="0" err="1">
                <a:solidFill>
                  <a:srgbClr val="212121"/>
                </a:solidFill>
                <a:effectLst/>
                <a:latin typeface="+mn-lt"/>
              </a:rPr>
              <a:t>Metab</a:t>
            </a:r>
            <a:r>
              <a:rPr lang="en-US" sz="1600" b="0" i="0" dirty="0">
                <a:solidFill>
                  <a:srgbClr val="212121"/>
                </a:solidFill>
                <a:effectLst/>
                <a:latin typeface="+mn-lt"/>
              </a:rPr>
              <a:t>. 2020 Sep;2(9):829-839. </a:t>
            </a:r>
            <a:r>
              <a:rPr lang="en-US" sz="1600" b="0" i="0" dirty="0" err="1">
                <a:solidFill>
                  <a:srgbClr val="212121"/>
                </a:solidFill>
                <a:effectLst/>
                <a:latin typeface="+mn-lt"/>
              </a:rPr>
              <a:t>doi</a:t>
            </a:r>
            <a:r>
              <a:rPr lang="en-US" sz="1600" b="0" i="0" dirty="0">
                <a:solidFill>
                  <a:srgbClr val="212121"/>
                </a:solidFill>
                <a:effectLst/>
                <a:latin typeface="+mn-lt"/>
              </a:rPr>
              <a:t>: 10.1038/s42255-020-0262-1. </a:t>
            </a:r>
            <a:r>
              <a:rPr lang="en-US" sz="1600" b="0" i="0" dirty="0" err="1">
                <a:solidFill>
                  <a:srgbClr val="212121"/>
                </a:solidFill>
                <a:effectLst/>
                <a:latin typeface="+mn-lt"/>
              </a:rPr>
              <a:t>Epub</a:t>
            </a:r>
            <a:r>
              <a:rPr lang="en-US" sz="1600" b="0" i="0" dirty="0">
                <a:solidFill>
                  <a:srgbClr val="212121"/>
                </a:solidFill>
                <a:effectLst/>
                <a:latin typeface="+mn-lt"/>
              </a:rPr>
              <a:t> 2020 Aug 17. PMID: 32807982.</a:t>
            </a:r>
          </a:p>
          <a:p>
            <a:endParaRPr lang="en-US" sz="1600" dirty="0">
              <a:solidFill>
                <a:srgbClr val="212121"/>
              </a:solidFill>
              <a:latin typeface="+mn-lt"/>
            </a:endParaRPr>
          </a:p>
          <a:p>
            <a:r>
              <a:rPr lang="en-US" sz="1600" b="0" i="0" u="sng" dirty="0">
                <a:solidFill>
                  <a:srgbClr val="212121"/>
                </a:solidFill>
                <a:effectLst/>
                <a:latin typeface="+mn-lt"/>
              </a:rPr>
              <a:t>Slide 27</a:t>
            </a:r>
          </a:p>
          <a:p>
            <a:r>
              <a:rPr lang="en-US" sz="1600" b="0" i="0" dirty="0">
                <a:solidFill>
                  <a:srgbClr val="212121"/>
                </a:solidFill>
                <a:effectLst/>
                <a:latin typeface="+mn-lt"/>
              </a:rPr>
              <a:t>Winslow BD, Chadderdon GL, </a:t>
            </a:r>
            <a:r>
              <a:rPr lang="en-US" sz="1600" b="0" i="0" err="1">
                <a:solidFill>
                  <a:srgbClr val="212121"/>
                </a:solidFill>
                <a:effectLst/>
                <a:latin typeface="+mn-lt"/>
              </a:rPr>
              <a:t>Dechmerowski</a:t>
            </a:r>
            <a:r>
              <a:rPr lang="en-US" sz="1600" b="0" i="0" dirty="0">
                <a:solidFill>
                  <a:srgbClr val="212121"/>
                </a:solidFill>
                <a:effectLst/>
                <a:latin typeface="+mn-lt"/>
              </a:rPr>
              <a:t> SJ, Jones DL, Kalkstein S, Greene JL and Gehrman P (2016) Development and Clinical Evaluation of an mHealth Application for Stress Management. Front. Psychiatry 7:130. </a:t>
            </a:r>
            <a:r>
              <a:rPr lang="en-US" sz="1600" b="0" i="0" dirty="0" err="1">
                <a:solidFill>
                  <a:srgbClr val="212121"/>
                </a:solidFill>
                <a:effectLst/>
                <a:latin typeface="+mn-lt"/>
              </a:rPr>
              <a:t>doi</a:t>
            </a:r>
            <a:r>
              <a:rPr lang="en-US" sz="1600" b="0" i="0" dirty="0">
                <a:solidFill>
                  <a:srgbClr val="212121"/>
                </a:solidFill>
                <a:effectLst/>
                <a:latin typeface="+mn-lt"/>
              </a:rPr>
              <a:t>: 10.3389/fpsyt.2016.00130</a:t>
            </a:r>
          </a:p>
          <a:p>
            <a:endParaRPr lang="en-US" sz="1600" dirty="0">
              <a:solidFill>
                <a:srgbClr val="212121"/>
              </a:solidFill>
              <a:latin typeface="+mn-lt"/>
            </a:endParaRPr>
          </a:p>
          <a:p>
            <a:r>
              <a:rPr lang="en-US" sz="1600" b="0" i="0" u="sng" dirty="0">
                <a:solidFill>
                  <a:srgbClr val="212121"/>
                </a:solidFill>
                <a:effectLst/>
                <a:latin typeface="+mn-lt"/>
              </a:rPr>
              <a:t>Slide 35</a:t>
            </a:r>
          </a:p>
          <a:p>
            <a:r>
              <a:rPr lang="en-US" sz="1600" b="0" i="0" dirty="0">
                <a:solidFill>
                  <a:srgbClr val="212121"/>
                </a:solidFill>
                <a:effectLst/>
                <a:latin typeface="+mn-lt"/>
              </a:rPr>
              <a:t>Venkatesh, Viswanath, et al. “User Acceptance of Information Technology: Toward a Unified View.” MIS Quarterly, vol. 27, no. 3, 2003, pp. 425–78. JSTOR, https://doi.org/10.2307/30036540. </a:t>
            </a:r>
          </a:p>
          <a:p>
            <a:endParaRPr lang="en-US" sz="1600" dirty="0">
              <a:solidFill>
                <a:srgbClr val="212121"/>
              </a:solidFill>
              <a:latin typeface="+mn-lt"/>
            </a:endParaRPr>
          </a:p>
          <a:p>
            <a:endParaRPr lang="en-US" sz="1600" dirty="0">
              <a:latin typeface="+mn-lt"/>
            </a:endParaRPr>
          </a:p>
          <a:p>
            <a:endParaRPr lang="en-US" sz="1600" dirty="0">
              <a:latin typeface="+mn-lt"/>
            </a:endParaRPr>
          </a:p>
        </p:txBody>
      </p:sp>
      <p:sp>
        <p:nvSpPr>
          <p:cNvPr id="8" name="Slide Number Placeholder 8">
            <a:extLst>
              <a:ext uri="{FF2B5EF4-FFF2-40B4-BE49-F238E27FC236}">
                <a16:creationId xmlns:a16="http://schemas.microsoft.com/office/drawing/2014/main" id="{CBB947E9-7BEC-25B6-AE57-96CB90688C64}"/>
              </a:ext>
            </a:extLst>
          </p:cNvPr>
          <p:cNvSpPr txBox="1">
            <a:spLocks/>
          </p:cNvSpPr>
          <p:nvPr/>
        </p:nvSpPr>
        <p:spPr>
          <a:xfrm>
            <a:off x="11102341" y="6477001"/>
            <a:ext cx="353346" cy="270295"/>
          </a:xfr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z="1200" smtClean="0"/>
              <a:pPr>
                <a:defRPr/>
              </a:pPr>
              <a:t>46</a:t>
            </a:fld>
            <a:endParaRPr lang="en-US" sz="1200"/>
          </a:p>
        </p:txBody>
      </p:sp>
    </p:spTree>
    <p:extLst>
      <p:ext uri="{BB962C8B-B14F-4D97-AF65-F5344CB8AC3E}">
        <p14:creationId xmlns:p14="http://schemas.microsoft.com/office/powerpoint/2010/main" val="434545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85791-51F3-B581-BC0E-51356A0606E9}"/>
              </a:ext>
            </a:extLst>
          </p:cNvPr>
          <p:cNvSpPr>
            <a:spLocks noGrp="1"/>
          </p:cNvSpPr>
          <p:nvPr>
            <p:ph type="title"/>
          </p:nvPr>
        </p:nvSpPr>
        <p:spPr>
          <a:xfrm>
            <a:off x="-53465" y="1218474"/>
            <a:ext cx="5758305" cy="632155"/>
          </a:xfrm>
        </p:spPr>
        <p:txBody>
          <a:bodyPr>
            <a:noAutofit/>
          </a:bodyPr>
          <a:lstStyle/>
          <a:p>
            <a:r>
              <a:rPr lang="en-US" sz="3200" dirty="0">
                <a:solidFill>
                  <a:srgbClr val="182350"/>
                </a:solidFill>
              </a:rPr>
              <a:t>Current State of the Field</a:t>
            </a:r>
            <a:br>
              <a:rPr lang="en-US" sz="3200" dirty="0">
                <a:solidFill>
                  <a:srgbClr val="182350"/>
                </a:solidFill>
              </a:rPr>
            </a:br>
            <a:br>
              <a:rPr lang="en-US" sz="2400" dirty="0">
                <a:solidFill>
                  <a:srgbClr val="182350"/>
                </a:solidFill>
              </a:rPr>
            </a:br>
            <a:endParaRPr lang="en-US" sz="2400" b="0" dirty="0">
              <a:solidFill>
                <a:srgbClr val="182350"/>
              </a:solidFill>
              <a:ea typeface="Tahoma"/>
              <a:cs typeface="Tahoma"/>
            </a:endParaRPr>
          </a:p>
        </p:txBody>
      </p:sp>
      <p:sp>
        <p:nvSpPr>
          <p:cNvPr id="16" name="Title 1">
            <a:extLst>
              <a:ext uri="{FF2B5EF4-FFF2-40B4-BE49-F238E27FC236}">
                <a16:creationId xmlns:a16="http://schemas.microsoft.com/office/drawing/2014/main" id="{BDFC343C-CE7C-2DD1-1002-326D180CED49}"/>
              </a:ext>
            </a:extLst>
          </p:cNvPr>
          <p:cNvSpPr txBox="1">
            <a:spLocks/>
          </p:cNvSpPr>
          <p:nvPr/>
        </p:nvSpPr>
        <p:spPr bwMode="auto">
          <a:xfrm>
            <a:off x="6392166" y="1219989"/>
            <a:ext cx="5918200" cy="6138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3200" kern="0">
                <a:solidFill>
                  <a:srgbClr val="182350"/>
                </a:solidFill>
              </a:rPr>
              <a:t>Areas of Opportunity</a:t>
            </a:r>
            <a:br>
              <a:rPr lang="en-US" sz="3200" kern="0">
                <a:solidFill>
                  <a:srgbClr val="182350"/>
                </a:solidFill>
              </a:rPr>
            </a:br>
            <a:br>
              <a:rPr lang="en-US" sz="2400" kern="0">
                <a:solidFill>
                  <a:srgbClr val="182350"/>
                </a:solidFill>
              </a:rPr>
            </a:br>
            <a:endParaRPr lang="en-US" sz="2400" b="0" kern="0">
              <a:solidFill>
                <a:srgbClr val="182350"/>
              </a:solidFill>
              <a:ea typeface="Tahoma"/>
              <a:cs typeface="Tahoma"/>
            </a:endParaRPr>
          </a:p>
        </p:txBody>
      </p:sp>
      <p:sp>
        <p:nvSpPr>
          <p:cNvPr id="17" name="Title 1">
            <a:extLst>
              <a:ext uri="{FF2B5EF4-FFF2-40B4-BE49-F238E27FC236}">
                <a16:creationId xmlns:a16="http://schemas.microsoft.com/office/drawing/2014/main" id="{7B886D5F-D1F8-BF92-8932-E514C0DEB66C}"/>
              </a:ext>
            </a:extLst>
          </p:cNvPr>
          <p:cNvSpPr txBox="1">
            <a:spLocks/>
          </p:cNvSpPr>
          <p:nvPr/>
        </p:nvSpPr>
        <p:spPr bwMode="auto">
          <a:xfrm>
            <a:off x="5610818" y="3058595"/>
            <a:ext cx="837764" cy="11198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7200" kern="0" dirty="0">
                <a:solidFill>
                  <a:srgbClr val="182350"/>
                </a:solidFill>
              </a:rPr>
              <a:t>&amp;</a:t>
            </a:r>
            <a:endParaRPr lang="en-US" sz="6000" b="0" kern="0" dirty="0">
              <a:solidFill>
                <a:srgbClr val="182350"/>
              </a:solidFill>
              <a:ea typeface="Tahoma"/>
              <a:cs typeface="Tahoma"/>
            </a:endParaRPr>
          </a:p>
        </p:txBody>
      </p:sp>
      <p:sp>
        <p:nvSpPr>
          <p:cNvPr id="7" name="Rectangle: Rounded Corners 6">
            <a:extLst>
              <a:ext uri="{FF2B5EF4-FFF2-40B4-BE49-F238E27FC236}">
                <a16:creationId xmlns:a16="http://schemas.microsoft.com/office/drawing/2014/main" id="{C938A550-5981-AE47-F798-1B8D0621D202}"/>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a:solidFill>
                  <a:srgbClr val="148AB4"/>
                </a:solidFill>
                <a:latin typeface="Tahoma"/>
                <a:ea typeface="Tahoma"/>
                <a:cs typeface="Tahoma"/>
              </a:rPr>
              <a:t>LO 1</a:t>
            </a:r>
            <a:endParaRPr lang="en-US" sz="1800" b="1" i="0" u="none" strike="noStrike" cap="none" normalizeH="0" baseline="0">
              <a:ln>
                <a:noFill/>
              </a:ln>
              <a:solidFill>
                <a:srgbClr val="148AB4"/>
              </a:solidFill>
              <a:effectLst/>
              <a:latin typeface="Tahoma" charset="0"/>
              <a:ea typeface="Tahoma"/>
              <a:cs typeface="Tahoma"/>
            </a:endParaRPr>
          </a:p>
        </p:txBody>
      </p:sp>
      <p:sp>
        <p:nvSpPr>
          <p:cNvPr id="3" name="TextBox 2">
            <a:extLst>
              <a:ext uri="{FF2B5EF4-FFF2-40B4-BE49-F238E27FC236}">
                <a16:creationId xmlns:a16="http://schemas.microsoft.com/office/drawing/2014/main" id="{C2F59746-C1C7-788C-A2D7-6DC01EF07E79}"/>
              </a:ext>
            </a:extLst>
          </p:cNvPr>
          <p:cNvSpPr txBox="1"/>
          <p:nvPr/>
        </p:nvSpPr>
        <p:spPr>
          <a:xfrm>
            <a:off x="6681057" y="1825140"/>
            <a:ext cx="592531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
            </a:pPr>
            <a:r>
              <a:rPr lang="en-US">
                <a:solidFill>
                  <a:srgbClr val="148AB4"/>
                </a:solidFill>
                <a:latin typeface="Tahoma"/>
                <a:ea typeface="Tahoma"/>
                <a:cs typeface="Tahoma"/>
              </a:rPr>
              <a:t>Use Cases for Training &amp; Simulation</a:t>
            </a:r>
            <a:endParaRPr lang="en-US" sz="4000">
              <a:solidFill>
                <a:srgbClr val="148AB4"/>
              </a:solidFill>
              <a:ea typeface="Tahoma" charset="0"/>
              <a:cs typeface="Tahoma" charset="0"/>
            </a:endParaRPr>
          </a:p>
          <a:p>
            <a:pPr marL="342900" indent="-342900">
              <a:buFont typeface="Wingdings"/>
              <a:buChar char="§"/>
            </a:pPr>
            <a:r>
              <a:rPr lang="en-US">
                <a:solidFill>
                  <a:srgbClr val="148AB4"/>
                </a:solidFill>
                <a:latin typeface="Tahoma"/>
                <a:ea typeface="Tahoma"/>
                <a:cs typeface="Tahoma"/>
              </a:rPr>
              <a:t>Barriers to Success​</a:t>
            </a:r>
            <a:endParaRPr lang="en-US" sz="4000">
              <a:solidFill>
                <a:srgbClr val="148AB4"/>
              </a:solidFill>
              <a:latin typeface="Tahoma"/>
              <a:ea typeface="Tahoma" charset="0"/>
              <a:cs typeface="Tahoma" charset="0"/>
            </a:endParaRPr>
          </a:p>
        </p:txBody>
      </p:sp>
      <p:sp>
        <p:nvSpPr>
          <p:cNvPr id="4" name="TextBox 3">
            <a:extLst>
              <a:ext uri="{FF2B5EF4-FFF2-40B4-BE49-F238E27FC236}">
                <a16:creationId xmlns:a16="http://schemas.microsoft.com/office/drawing/2014/main" id="{93B00FFF-8046-D7F7-CA25-05691CDA5677}"/>
              </a:ext>
            </a:extLst>
          </p:cNvPr>
          <p:cNvSpPr txBox="1"/>
          <p:nvPr/>
        </p:nvSpPr>
        <p:spPr>
          <a:xfrm>
            <a:off x="206476" y="1834896"/>
            <a:ext cx="5223851"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
            </a:pPr>
            <a:r>
              <a:rPr lang="en-US" dirty="0">
                <a:solidFill>
                  <a:srgbClr val="148AB4"/>
                </a:solidFill>
                <a:latin typeface="Tahoma"/>
                <a:ea typeface="Tahoma"/>
                <a:cs typeface="Tahoma"/>
              </a:rPr>
              <a:t>Definitions of Physiological Monitoring</a:t>
            </a:r>
            <a:endParaRPr lang="en-US" sz="4000" dirty="0">
              <a:solidFill>
                <a:srgbClr val="148AB4"/>
              </a:solidFill>
              <a:latin typeface="Tahoma"/>
              <a:ea typeface="Tahoma"/>
              <a:cs typeface="Tahoma"/>
            </a:endParaRPr>
          </a:p>
          <a:p>
            <a:pPr marL="342900" indent="-342900">
              <a:buFont typeface="Wingdings"/>
              <a:buChar char="§"/>
            </a:pPr>
            <a:r>
              <a:rPr lang="en-US" dirty="0">
                <a:solidFill>
                  <a:srgbClr val="148AB4"/>
                </a:solidFill>
                <a:latin typeface="Tahoma"/>
                <a:ea typeface="Tahoma"/>
                <a:cs typeface="Tahoma"/>
              </a:rPr>
              <a:t>Significance to Training and Simulation</a:t>
            </a:r>
            <a:endParaRPr lang="en-US" sz="4000" dirty="0">
              <a:solidFill>
                <a:srgbClr val="148AB4"/>
              </a:solidFill>
              <a:latin typeface="Tahoma"/>
              <a:ea typeface="Tahoma"/>
              <a:cs typeface="Tahoma"/>
            </a:endParaRPr>
          </a:p>
        </p:txBody>
      </p:sp>
      <p:pic>
        <p:nvPicPr>
          <p:cNvPr id="5" name="Graphic 4">
            <a:extLst>
              <a:ext uri="{FF2B5EF4-FFF2-40B4-BE49-F238E27FC236}">
                <a16:creationId xmlns:a16="http://schemas.microsoft.com/office/drawing/2014/main" id="{F735D29B-A7F3-21CB-2309-B44E4F4F03B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86990" y="3427791"/>
            <a:ext cx="4252686" cy="3098800"/>
          </a:xfrm>
          <a:prstGeom prst="rect">
            <a:avLst/>
          </a:prstGeom>
        </p:spPr>
      </p:pic>
      <p:pic>
        <p:nvPicPr>
          <p:cNvPr id="6" name="Graphic 5">
            <a:extLst>
              <a:ext uri="{FF2B5EF4-FFF2-40B4-BE49-F238E27FC236}">
                <a16:creationId xmlns:a16="http://schemas.microsoft.com/office/drawing/2014/main" id="{A2C90233-4D3A-A822-2E75-95D4033405D0}"/>
              </a:ext>
            </a:extLst>
          </p:cNvPr>
          <p:cNvPicPr>
            <a:picLocks/>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64419" y="3427790"/>
            <a:ext cx="4207885" cy="3099285"/>
          </a:xfrm>
          <a:prstGeom prst="rect">
            <a:avLst/>
          </a:prstGeom>
        </p:spPr>
      </p:pic>
      <p:cxnSp>
        <p:nvCxnSpPr>
          <p:cNvPr id="8" name="Straight Arrow Connector 7">
            <a:extLst>
              <a:ext uri="{FF2B5EF4-FFF2-40B4-BE49-F238E27FC236}">
                <a16:creationId xmlns:a16="http://schemas.microsoft.com/office/drawing/2014/main" id="{0B9E5134-49BF-88AA-CB23-FAF699FB3AE2}"/>
              </a:ext>
            </a:extLst>
          </p:cNvPr>
          <p:cNvCxnSpPr>
            <a:cxnSpLocks/>
          </p:cNvCxnSpPr>
          <p:nvPr/>
        </p:nvCxnSpPr>
        <p:spPr bwMode="auto">
          <a:xfrm flipV="1">
            <a:off x="277062" y="1612295"/>
            <a:ext cx="5223851" cy="9677"/>
          </a:xfrm>
          <a:prstGeom prst="straightConnector1">
            <a:avLst/>
          </a:prstGeom>
          <a:solidFill>
            <a:schemeClr val="accent1"/>
          </a:solidFill>
          <a:ln w="57150" cap="flat" cmpd="sng" algn="ctr">
            <a:solidFill>
              <a:srgbClr val="182350"/>
            </a:solidFill>
            <a:prstDash val="solid"/>
            <a:miter lim="800000"/>
            <a:headEnd type="none" w="med" len="med"/>
            <a:tailEnd type="none" w="med" len="med"/>
          </a:ln>
          <a:effectLst/>
        </p:spPr>
      </p:cxnSp>
      <p:cxnSp>
        <p:nvCxnSpPr>
          <p:cNvPr id="9" name="Straight Arrow Connector 8">
            <a:extLst>
              <a:ext uri="{FF2B5EF4-FFF2-40B4-BE49-F238E27FC236}">
                <a16:creationId xmlns:a16="http://schemas.microsoft.com/office/drawing/2014/main" id="{605DA2BD-9ED2-BFD2-728E-45811832FA6C}"/>
              </a:ext>
            </a:extLst>
          </p:cNvPr>
          <p:cNvCxnSpPr>
            <a:cxnSpLocks/>
          </p:cNvCxnSpPr>
          <p:nvPr/>
        </p:nvCxnSpPr>
        <p:spPr bwMode="auto">
          <a:xfrm>
            <a:off x="6678990" y="1592941"/>
            <a:ext cx="5159049" cy="29031"/>
          </a:xfrm>
          <a:prstGeom prst="straightConnector1">
            <a:avLst/>
          </a:prstGeom>
          <a:solidFill>
            <a:schemeClr val="accent1"/>
          </a:solidFill>
          <a:ln w="57150" cap="flat" cmpd="sng" algn="ctr">
            <a:solidFill>
              <a:srgbClr val="182350"/>
            </a:solidFill>
            <a:prstDash val="solid"/>
            <a:miter lim="800000"/>
            <a:headEnd type="none" w="med" len="med"/>
            <a:tailEnd type="none" w="med" len="med"/>
          </a:ln>
          <a:effectLst/>
        </p:spPr>
      </p:cxnSp>
      <p:sp>
        <p:nvSpPr>
          <p:cNvPr id="11" name="Slide Number Placeholder 8">
            <a:extLst>
              <a:ext uri="{FF2B5EF4-FFF2-40B4-BE49-F238E27FC236}">
                <a16:creationId xmlns:a16="http://schemas.microsoft.com/office/drawing/2014/main" id="{A7ADAA1C-0B78-AF4B-A534-63962DD56AAA}"/>
              </a:ext>
            </a:extLst>
          </p:cNvPr>
          <p:cNvSpPr txBox="1">
            <a:spLocks/>
          </p:cNvSpPr>
          <p:nvPr/>
        </p:nvSpPr>
        <p:spPr>
          <a:xfrm>
            <a:off x="11188557" y="6477001"/>
            <a:ext cx="267129" cy="270295"/>
          </a:xfr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z="1200" smtClean="0"/>
              <a:pPr>
                <a:defRPr/>
              </a:pPr>
              <a:t>5</a:t>
            </a:fld>
            <a:endParaRPr lang="en-US" sz="1200"/>
          </a:p>
        </p:txBody>
      </p:sp>
    </p:spTree>
    <p:extLst>
      <p:ext uri="{BB962C8B-B14F-4D97-AF65-F5344CB8AC3E}">
        <p14:creationId xmlns:p14="http://schemas.microsoft.com/office/powerpoint/2010/main" val="291442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3FE22-CDA9-8B63-7C6D-1A08E9E7E516}"/>
              </a:ext>
            </a:extLst>
          </p:cNvPr>
          <p:cNvSpPr>
            <a:spLocks noGrp="1"/>
          </p:cNvSpPr>
          <p:nvPr>
            <p:ph type="title"/>
          </p:nvPr>
        </p:nvSpPr>
        <p:spPr>
          <a:xfrm>
            <a:off x="1905000" y="0"/>
            <a:ext cx="8216900" cy="795130"/>
          </a:xfrm>
        </p:spPr>
        <p:txBody>
          <a:bodyPr/>
          <a:lstStyle/>
          <a:p>
            <a:r>
              <a:rPr lang="en-US"/>
              <a:t>Defining Physiological Monitoring Options</a:t>
            </a:r>
          </a:p>
        </p:txBody>
      </p:sp>
      <p:graphicFrame>
        <p:nvGraphicFramePr>
          <p:cNvPr id="11" name="Table 11">
            <a:extLst>
              <a:ext uri="{FF2B5EF4-FFF2-40B4-BE49-F238E27FC236}">
                <a16:creationId xmlns:a16="http://schemas.microsoft.com/office/drawing/2014/main" id="{17BA70F4-3528-36DA-A076-FA0A04DC9DD2}"/>
              </a:ext>
            </a:extLst>
          </p:cNvPr>
          <p:cNvGraphicFramePr>
            <a:graphicFrameLocks noGrp="1"/>
          </p:cNvGraphicFramePr>
          <p:nvPr>
            <p:extLst>
              <p:ext uri="{D42A27DB-BD31-4B8C-83A1-F6EECF244321}">
                <p14:modId xmlns:p14="http://schemas.microsoft.com/office/powerpoint/2010/main" val="1007047296"/>
              </p:ext>
            </p:extLst>
          </p:nvPr>
        </p:nvGraphicFramePr>
        <p:xfrm>
          <a:off x="1684608" y="1454632"/>
          <a:ext cx="7057255" cy="4313019"/>
        </p:xfrm>
        <a:graphic>
          <a:graphicData uri="http://schemas.openxmlformats.org/drawingml/2006/table">
            <a:tbl>
              <a:tblPr bandRow="1">
                <a:tableStyleId>{5C22544A-7EE6-4342-B048-85BDC9FD1C3A}</a:tableStyleId>
              </a:tblPr>
              <a:tblGrid>
                <a:gridCol w="1296583">
                  <a:extLst>
                    <a:ext uri="{9D8B030D-6E8A-4147-A177-3AD203B41FA5}">
                      <a16:colId xmlns:a16="http://schemas.microsoft.com/office/drawing/2014/main" val="95583546"/>
                    </a:ext>
                  </a:extLst>
                </a:gridCol>
                <a:gridCol w="5760672">
                  <a:extLst>
                    <a:ext uri="{9D8B030D-6E8A-4147-A177-3AD203B41FA5}">
                      <a16:colId xmlns:a16="http://schemas.microsoft.com/office/drawing/2014/main" val="570624613"/>
                    </a:ext>
                  </a:extLst>
                </a:gridCol>
              </a:tblGrid>
              <a:tr h="514397">
                <a:tc>
                  <a:txBody>
                    <a:bodyPr/>
                    <a:lstStyle/>
                    <a:p>
                      <a:r>
                        <a:rPr lang="en-US" b="1">
                          <a:latin typeface="+mn-lt"/>
                        </a:rPr>
                        <a:t>Who:</a:t>
                      </a: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atin typeface="+mn-lt"/>
                        </a:rPr>
                        <a:t>Clinical, Academia, Industry, Military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6660937"/>
                  </a:ext>
                </a:extLst>
              </a:tr>
              <a:tr h="923276">
                <a:tc>
                  <a:txBody>
                    <a:bodyPr/>
                    <a:lstStyle/>
                    <a:p>
                      <a:r>
                        <a:rPr lang="en-US" b="1"/>
                        <a:t>What: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atin typeface="+mn-lt"/>
                        </a:rPr>
                        <a:t>Individual On-body Sensors, Group Monitoring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6418016"/>
                  </a:ext>
                </a:extLst>
              </a:tr>
              <a:tr h="514397">
                <a:tc>
                  <a:txBody>
                    <a:bodyPr/>
                    <a:lstStyle/>
                    <a:p>
                      <a:r>
                        <a:rPr lang="en-US" b="1"/>
                        <a:t>When: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atin typeface="+mn-lt"/>
                        </a:rPr>
                        <a:t>Real-time, Post Processing, Longitudinal</a:t>
                      </a: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2094128"/>
                  </a:ext>
                </a:extLst>
              </a:tr>
              <a:tr h="923276">
                <a:tc>
                  <a:txBody>
                    <a:bodyPr/>
                    <a:lstStyle/>
                    <a:p>
                      <a:r>
                        <a:rPr lang="en-US" b="1"/>
                        <a:t>Where: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atin typeface="+mn-lt"/>
                        </a:rPr>
                        <a:t>Clinical Settings, Research, Training, Operations</a:t>
                      </a: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7877035"/>
                  </a:ext>
                </a:extLst>
              </a:tr>
              <a:tr h="923276">
                <a:tc>
                  <a:txBody>
                    <a:bodyPr/>
                    <a:lstStyle/>
                    <a:p>
                      <a:r>
                        <a:rPr lang="en-US" b="1"/>
                        <a:t>Why: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atin typeface="+mn-lt"/>
                        </a:rPr>
                        <a:t>Health Status, Performance Level, Training Support</a:t>
                      </a: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1994823"/>
                  </a:ext>
                </a:extLst>
              </a:tr>
              <a:tr h="514397">
                <a:tc>
                  <a:txBody>
                    <a:bodyPr/>
                    <a:lstStyle/>
                    <a:p>
                      <a:r>
                        <a:rPr lang="en-US" b="1"/>
                        <a:t>How:</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atin typeface="+mn-lt"/>
                        </a:rPr>
                        <a:t>On-body, Off-body, Multimodal Devices</a:t>
                      </a: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6873180"/>
                  </a:ext>
                </a:extLst>
              </a:tr>
            </a:tbl>
          </a:graphicData>
        </a:graphic>
      </p:graphicFrame>
      <p:pic>
        <p:nvPicPr>
          <p:cNvPr id="3" name="Graphic 2">
            <a:extLst>
              <a:ext uri="{FF2B5EF4-FFF2-40B4-BE49-F238E27FC236}">
                <a16:creationId xmlns:a16="http://schemas.microsoft.com/office/drawing/2014/main" id="{6ADB94BE-0230-200F-CDC2-C4501A1AFBF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09467" y="1512711"/>
            <a:ext cx="4752623" cy="3564467"/>
          </a:xfrm>
          <a:prstGeom prst="rect">
            <a:avLst/>
          </a:prstGeom>
        </p:spPr>
      </p:pic>
      <p:pic>
        <p:nvPicPr>
          <p:cNvPr id="4" name="Graphic 3">
            <a:extLst>
              <a:ext uri="{FF2B5EF4-FFF2-40B4-BE49-F238E27FC236}">
                <a16:creationId xmlns:a16="http://schemas.microsoft.com/office/drawing/2014/main" id="{5D0696AE-BE1A-7296-FB02-238FC820352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3688" y="1315156"/>
            <a:ext cx="1365957" cy="996246"/>
          </a:xfrm>
          <a:prstGeom prst="rect">
            <a:avLst/>
          </a:prstGeom>
        </p:spPr>
      </p:pic>
      <p:pic>
        <p:nvPicPr>
          <p:cNvPr id="5" name="Graphic 4">
            <a:extLst>
              <a:ext uri="{FF2B5EF4-FFF2-40B4-BE49-F238E27FC236}">
                <a16:creationId xmlns:a16="http://schemas.microsoft.com/office/drawing/2014/main" id="{F3C8E774-59E4-38D1-401A-CF264708D8B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9022" y="2359378"/>
            <a:ext cx="1478846" cy="1066800"/>
          </a:xfrm>
          <a:prstGeom prst="rect">
            <a:avLst/>
          </a:prstGeom>
        </p:spPr>
      </p:pic>
      <p:pic>
        <p:nvPicPr>
          <p:cNvPr id="6" name="Graphic 5">
            <a:extLst>
              <a:ext uri="{FF2B5EF4-FFF2-40B4-BE49-F238E27FC236}">
                <a16:creationId xmlns:a16="http://schemas.microsoft.com/office/drawing/2014/main" id="{0BCBA21E-23A0-EE83-2152-0166555C01A1}"/>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2089" y="4617154"/>
            <a:ext cx="1648179" cy="1264356"/>
          </a:xfrm>
          <a:prstGeom prst="rect">
            <a:avLst/>
          </a:prstGeom>
        </p:spPr>
      </p:pic>
      <p:pic>
        <p:nvPicPr>
          <p:cNvPr id="7" name="Graphic 6">
            <a:extLst>
              <a:ext uri="{FF2B5EF4-FFF2-40B4-BE49-F238E27FC236}">
                <a16:creationId xmlns:a16="http://schemas.microsoft.com/office/drawing/2014/main" id="{A9EA9B28-20DF-D295-9CCD-E0E814297274}"/>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0800" y="3544711"/>
            <a:ext cx="1535290" cy="1066802"/>
          </a:xfrm>
          <a:prstGeom prst="rect">
            <a:avLst/>
          </a:prstGeom>
        </p:spPr>
      </p:pic>
      <p:cxnSp>
        <p:nvCxnSpPr>
          <p:cNvPr id="8" name="Straight Arrow Connector 7">
            <a:extLst>
              <a:ext uri="{FF2B5EF4-FFF2-40B4-BE49-F238E27FC236}">
                <a16:creationId xmlns:a16="http://schemas.microsoft.com/office/drawing/2014/main" id="{1F0D2091-E518-D4E7-CCC2-6FBA381B84D6}"/>
              </a:ext>
            </a:extLst>
          </p:cNvPr>
          <p:cNvCxnSpPr/>
          <p:nvPr/>
        </p:nvCxnSpPr>
        <p:spPr bwMode="auto">
          <a:xfrm flipH="1">
            <a:off x="1614310" y="1320799"/>
            <a:ext cx="2823" cy="4569177"/>
          </a:xfrm>
          <a:prstGeom prst="straightConnector1">
            <a:avLst/>
          </a:prstGeom>
          <a:solidFill>
            <a:schemeClr val="accent1"/>
          </a:solidFill>
          <a:ln w="28575" cap="flat" cmpd="sng" algn="ctr">
            <a:solidFill>
              <a:srgbClr val="1E9CE9"/>
            </a:solidFill>
            <a:prstDash val="solid"/>
            <a:miter lim="800000"/>
            <a:headEnd type="none" w="med" len="med"/>
            <a:tailEnd type="none" w="med" len="med"/>
          </a:ln>
          <a:effectLst/>
        </p:spPr>
      </p:cxnSp>
      <p:sp>
        <p:nvSpPr>
          <p:cNvPr id="13" name="Rectangle: Rounded Corners 12">
            <a:extLst>
              <a:ext uri="{FF2B5EF4-FFF2-40B4-BE49-F238E27FC236}">
                <a16:creationId xmlns:a16="http://schemas.microsoft.com/office/drawing/2014/main" id="{AD73F647-B159-2DCC-7DA2-F545E57D34C9}"/>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a:solidFill>
                  <a:srgbClr val="148AB4"/>
                </a:solidFill>
                <a:latin typeface="Tahoma"/>
                <a:ea typeface="Tahoma"/>
                <a:cs typeface="Tahoma"/>
              </a:rPr>
              <a:t>LO 1</a:t>
            </a:r>
            <a:endParaRPr lang="en-US" sz="1800" b="1" i="0" u="none" strike="noStrike" cap="none" normalizeH="0" baseline="0">
              <a:ln>
                <a:noFill/>
              </a:ln>
              <a:solidFill>
                <a:srgbClr val="148AB4"/>
              </a:solidFill>
              <a:effectLst/>
              <a:latin typeface="Tahoma" charset="0"/>
              <a:ea typeface="Tahoma"/>
              <a:cs typeface="Tahoma"/>
            </a:endParaRPr>
          </a:p>
        </p:txBody>
      </p:sp>
      <p:sp>
        <p:nvSpPr>
          <p:cNvPr id="10" name="Slide Number Placeholder 8">
            <a:extLst>
              <a:ext uri="{FF2B5EF4-FFF2-40B4-BE49-F238E27FC236}">
                <a16:creationId xmlns:a16="http://schemas.microsoft.com/office/drawing/2014/main" id="{5A0B3C66-48B2-52C0-E171-617E28E807AF}"/>
              </a:ext>
            </a:extLst>
          </p:cNvPr>
          <p:cNvSpPr>
            <a:spLocks noGrp="1"/>
          </p:cNvSpPr>
          <p:nvPr>
            <p:ph type="sldNum" sz="quarter" idx="10"/>
          </p:nvPr>
        </p:nvSpPr>
        <p:spPr>
          <a:xfrm>
            <a:off x="11188557" y="6477001"/>
            <a:ext cx="267129" cy="270295"/>
          </a:xfrm>
        </p:spPr>
        <p:txBody>
          <a:bodyPr/>
          <a:lstStyle/>
          <a:p>
            <a:pPr>
              <a:defRPr/>
            </a:pPr>
            <a:fld id="{D68E8870-17DE-45C4-A8DD-7644B2422933}" type="slidenum">
              <a:rPr lang="en-US" sz="1200" smtClean="0"/>
              <a:pPr>
                <a:defRPr/>
              </a:pPr>
              <a:t>6</a:t>
            </a:fld>
            <a:endParaRPr lang="en-US" sz="1200"/>
          </a:p>
        </p:txBody>
      </p:sp>
    </p:spTree>
    <p:extLst>
      <p:ext uri="{BB962C8B-B14F-4D97-AF65-F5344CB8AC3E}">
        <p14:creationId xmlns:p14="http://schemas.microsoft.com/office/powerpoint/2010/main" val="2601165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3FE22-CDA9-8B63-7C6D-1A08E9E7E516}"/>
              </a:ext>
            </a:extLst>
          </p:cNvPr>
          <p:cNvSpPr>
            <a:spLocks noGrp="1"/>
          </p:cNvSpPr>
          <p:nvPr>
            <p:ph type="title"/>
          </p:nvPr>
        </p:nvSpPr>
        <p:spPr/>
        <p:txBody>
          <a:bodyPr/>
          <a:lstStyle/>
          <a:p>
            <a:r>
              <a:rPr lang="en-US"/>
              <a:t>Defining the Training Ecosystem</a:t>
            </a:r>
          </a:p>
        </p:txBody>
      </p:sp>
      <p:pic>
        <p:nvPicPr>
          <p:cNvPr id="8" name="Picture 7">
            <a:extLst>
              <a:ext uri="{FF2B5EF4-FFF2-40B4-BE49-F238E27FC236}">
                <a16:creationId xmlns:a16="http://schemas.microsoft.com/office/drawing/2014/main" id="{69C3A77C-5466-2934-192B-DAD3A2D677E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42976" y="4500959"/>
            <a:ext cx="3049216" cy="1754408"/>
          </a:xfrm>
          <a:prstGeom prst="rect">
            <a:avLst/>
          </a:prstGeom>
          <a:ln>
            <a:solidFill>
              <a:schemeClr val="tx1"/>
            </a:solidFill>
          </a:ln>
        </p:spPr>
      </p:pic>
      <p:sp>
        <p:nvSpPr>
          <p:cNvPr id="10" name="TextBox 9">
            <a:extLst>
              <a:ext uri="{FF2B5EF4-FFF2-40B4-BE49-F238E27FC236}">
                <a16:creationId xmlns:a16="http://schemas.microsoft.com/office/drawing/2014/main" id="{5D0DB905-4C86-69E7-EC94-34653EFB37B9}"/>
              </a:ext>
            </a:extLst>
          </p:cNvPr>
          <p:cNvSpPr txBox="1"/>
          <p:nvPr/>
        </p:nvSpPr>
        <p:spPr>
          <a:xfrm>
            <a:off x="4041484" y="6209918"/>
            <a:ext cx="1898495" cy="261610"/>
          </a:xfrm>
          <a:prstGeom prst="rect">
            <a:avLst/>
          </a:prstGeom>
          <a:noFill/>
        </p:spPr>
        <p:txBody>
          <a:bodyPr wrap="square">
            <a:spAutoFit/>
          </a:bodyPr>
          <a:lstStyle/>
          <a:p>
            <a:pPr algn="r"/>
            <a:r>
              <a:rPr lang="en-US" sz="1100">
                <a:solidFill>
                  <a:srgbClr val="04517D"/>
                </a:solidFill>
                <a:hlinkClick r:id="rId4">
                  <a:extLst>
                    <a:ext uri="{A12FA001-AC4F-418D-AE19-62706E023703}">
                      <ahyp:hlinkClr xmlns:ahyp="http://schemas.microsoft.com/office/drawing/2018/hyperlinkcolor" val="tx"/>
                    </a:ext>
                  </a:extLst>
                </a:hlinkClick>
              </a:rPr>
              <a:t>National Defense Magazine</a:t>
            </a:r>
            <a:endParaRPr lang="en-US" sz="1100">
              <a:solidFill>
                <a:srgbClr val="04517D"/>
              </a:solidFill>
            </a:endParaRPr>
          </a:p>
        </p:txBody>
      </p:sp>
      <p:pic>
        <p:nvPicPr>
          <p:cNvPr id="12" name="Picture 11">
            <a:extLst>
              <a:ext uri="{FF2B5EF4-FFF2-40B4-BE49-F238E27FC236}">
                <a16:creationId xmlns:a16="http://schemas.microsoft.com/office/drawing/2014/main" id="{0FA2C06D-3A1B-3913-9E42-9A0B0B5A4BD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92192" y="4500339"/>
            <a:ext cx="3049216" cy="1755648"/>
          </a:xfrm>
          <a:prstGeom prst="rect">
            <a:avLst/>
          </a:prstGeom>
          <a:ln>
            <a:solidFill>
              <a:schemeClr val="tx1"/>
            </a:solidFill>
          </a:ln>
        </p:spPr>
      </p:pic>
      <p:sp>
        <p:nvSpPr>
          <p:cNvPr id="13" name="TextBox 12">
            <a:extLst>
              <a:ext uri="{FF2B5EF4-FFF2-40B4-BE49-F238E27FC236}">
                <a16:creationId xmlns:a16="http://schemas.microsoft.com/office/drawing/2014/main" id="{07552F8D-CB59-64C1-4B1D-F35C1CB323AB}"/>
              </a:ext>
            </a:extLst>
          </p:cNvPr>
          <p:cNvSpPr txBox="1"/>
          <p:nvPr/>
        </p:nvSpPr>
        <p:spPr>
          <a:xfrm>
            <a:off x="7096697" y="6209918"/>
            <a:ext cx="1898495" cy="261610"/>
          </a:xfrm>
          <a:prstGeom prst="rect">
            <a:avLst/>
          </a:prstGeom>
          <a:noFill/>
        </p:spPr>
        <p:txBody>
          <a:bodyPr wrap="square">
            <a:spAutoFit/>
          </a:bodyPr>
          <a:lstStyle/>
          <a:p>
            <a:pPr algn="r"/>
            <a:r>
              <a:rPr lang="en-US" sz="1100">
                <a:solidFill>
                  <a:srgbClr val="04517D"/>
                </a:solidFill>
                <a:hlinkClick r:id="rId6">
                  <a:extLst>
                    <a:ext uri="{A12FA001-AC4F-418D-AE19-62706E023703}">
                      <ahyp:hlinkClr xmlns:ahyp="http://schemas.microsoft.com/office/drawing/2018/hyperlinkcolor" val="tx"/>
                    </a:ext>
                  </a:extLst>
                </a:hlinkClick>
              </a:rPr>
              <a:t>Army Technology</a:t>
            </a:r>
            <a:endParaRPr lang="en-US" sz="1100">
              <a:solidFill>
                <a:srgbClr val="04517D"/>
              </a:solidFill>
            </a:endParaRPr>
          </a:p>
        </p:txBody>
      </p:sp>
      <p:pic>
        <p:nvPicPr>
          <p:cNvPr id="16" name="Picture 15">
            <a:extLst>
              <a:ext uri="{FF2B5EF4-FFF2-40B4-BE49-F238E27FC236}">
                <a16:creationId xmlns:a16="http://schemas.microsoft.com/office/drawing/2014/main" id="{C3216FC5-C6AC-14F3-8A5F-31468F641A5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81" y="4500339"/>
            <a:ext cx="2833695" cy="1755648"/>
          </a:xfrm>
          <a:prstGeom prst="rect">
            <a:avLst/>
          </a:prstGeom>
          <a:ln>
            <a:solidFill>
              <a:schemeClr val="tx1"/>
            </a:solidFill>
          </a:ln>
        </p:spPr>
      </p:pic>
      <p:sp>
        <p:nvSpPr>
          <p:cNvPr id="17" name="TextBox 16">
            <a:extLst>
              <a:ext uri="{FF2B5EF4-FFF2-40B4-BE49-F238E27FC236}">
                <a16:creationId xmlns:a16="http://schemas.microsoft.com/office/drawing/2014/main" id="{8252AFD6-E981-D362-F5DF-27F7504F73FE}"/>
              </a:ext>
            </a:extLst>
          </p:cNvPr>
          <p:cNvSpPr txBox="1"/>
          <p:nvPr/>
        </p:nvSpPr>
        <p:spPr>
          <a:xfrm>
            <a:off x="1076135" y="6209918"/>
            <a:ext cx="1898495" cy="261610"/>
          </a:xfrm>
          <a:prstGeom prst="rect">
            <a:avLst/>
          </a:prstGeom>
          <a:noFill/>
        </p:spPr>
        <p:txBody>
          <a:bodyPr wrap="square">
            <a:spAutoFit/>
          </a:bodyPr>
          <a:lstStyle/>
          <a:p>
            <a:pPr algn="r"/>
            <a:r>
              <a:rPr lang="en-US" sz="1100">
                <a:solidFill>
                  <a:srgbClr val="04517D"/>
                </a:solidFill>
                <a:hlinkClick r:id="rId8">
                  <a:extLst>
                    <a:ext uri="{A12FA001-AC4F-418D-AE19-62706E023703}">
                      <ahyp:hlinkClr xmlns:ahyp="http://schemas.microsoft.com/office/drawing/2018/hyperlinkcolor" val="tx"/>
                    </a:ext>
                  </a:extLst>
                </a:hlinkClick>
              </a:rPr>
              <a:t>Argon Electronics</a:t>
            </a:r>
            <a:endParaRPr lang="en-US" sz="1100">
              <a:solidFill>
                <a:srgbClr val="04517D"/>
              </a:solidFill>
            </a:endParaRPr>
          </a:p>
        </p:txBody>
      </p:sp>
      <p:graphicFrame>
        <p:nvGraphicFramePr>
          <p:cNvPr id="18" name="Table 11">
            <a:extLst>
              <a:ext uri="{FF2B5EF4-FFF2-40B4-BE49-F238E27FC236}">
                <a16:creationId xmlns:a16="http://schemas.microsoft.com/office/drawing/2014/main" id="{93F58314-D1DF-17AF-1C63-461A14637474}"/>
              </a:ext>
            </a:extLst>
          </p:cNvPr>
          <p:cNvGraphicFramePr>
            <a:graphicFrameLocks noGrp="1"/>
          </p:cNvGraphicFramePr>
          <p:nvPr>
            <p:extLst>
              <p:ext uri="{D42A27DB-BD31-4B8C-83A1-F6EECF244321}">
                <p14:modId xmlns:p14="http://schemas.microsoft.com/office/powerpoint/2010/main" val="1527623711"/>
              </p:ext>
            </p:extLst>
          </p:nvPr>
        </p:nvGraphicFramePr>
        <p:xfrm>
          <a:off x="178420" y="907526"/>
          <a:ext cx="7226744" cy="3474720"/>
        </p:xfrm>
        <a:graphic>
          <a:graphicData uri="http://schemas.openxmlformats.org/drawingml/2006/table">
            <a:tbl>
              <a:tblPr bandRow="1">
                <a:tableStyleId>{5C22544A-7EE6-4342-B048-85BDC9FD1C3A}</a:tableStyleId>
              </a:tblPr>
              <a:tblGrid>
                <a:gridCol w="1311333">
                  <a:extLst>
                    <a:ext uri="{9D8B030D-6E8A-4147-A177-3AD203B41FA5}">
                      <a16:colId xmlns:a16="http://schemas.microsoft.com/office/drawing/2014/main" val="95583546"/>
                    </a:ext>
                  </a:extLst>
                </a:gridCol>
                <a:gridCol w="5915411">
                  <a:extLst>
                    <a:ext uri="{9D8B030D-6E8A-4147-A177-3AD203B41FA5}">
                      <a16:colId xmlns:a16="http://schemas.microsoft.com/office/drawing/2014/main" val="570624613"/>
                    </a:ext>
                  </a:extLst>
                </a:gridCol>
              </a:tblGrid>
              <a:tr h="370840">
                <a:tc>
                  <a:txBody>
                    <a:bodyPr/>
                    <a:lstStyle/>
                    <a:p>
                      <a:r>
                        <a:rPr lang="en-US" b="1" u="none">
                          <a:solidFill>
                            <a:srgbClr val="148AB4"/>
                          </a:solidFill>
                          <a:latin typeface="+mn-lt"/>
                        </a:rPr>
                        <a:t>Who:</a:t>
                      </a:r>
                      <a:endParaRPr lang="en-US" u="none">
                        <a:solidFill>
                          <a:srgbClr val="148AB4"/>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latin typeface="+mn-lt"/>
                        </a:rPr>
                        <a:t>Academies, School Houses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6660937"/>
                  </a:ext>
                </a:extLst>
              </a:tr>
              <a:tr h="370840">
                <a:tc>
                  <a:txBody>
                    <a:bodyPr/>
                    <a:lstStyle/>
                    <a:p>
                      <a:r>
                        <a:rPr lang="en-US" b="1" u="none">
                          <a:solidFill>
                            <a:srgbClr val="148AB4"/>
                          </a:solidFill>
                        </a:rPr>
                        <a:t>What: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atin typeface="+mn-lt"/>
                        </a:rPr>
                        <a:t>Basic Training, Career Training, Cognitive Skills, Physical Abilities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6418016"/>
                  </a:ext>
                </a:extLst>
              </a:tr>
              <a:tr h="370840">
                <a:tc>
                  <a:txBody>
                    <a:bodyPr/>
                    <a:lstStyle/>
                    <a:p>
                      <a:r>
                        <a:rPr lang="en-US" b="1" u="none">
                          <a:solidFill>
                            <a:srgbClr val="148AB4"/>
                          </a:solidFill>
                        </a:rPr>
                        <a:t>When: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t>Throughout Careers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2094128"/>
                  </a:ext>
                </a:extLst>
              </a:tr>
              <a:tr h="370840">
                <a:tc>
                  <a:txBody>
                    <a:bodyPr/>
                    <a:lstStyle/>
                    <a:p>
                      <a:r>
                        <a:rPr lang="en-US" b="1" u="none">
                          <a:solidFill>
                            <a:srgbClr val="148AB4"/>
                          </a:solidFill>
                        </a:rPr>
                        <a:t>Where: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atin typeface="+mn-lt"/>
                        </a:rPr>
                        <a:t>Field, Outdoor, Indoor, Simulators</a:t>
                      </a: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7877035"/>
                  </a:ext>
                </a:extLst>
              </a:tr>
              <a:tr h="370840">
                <a:tc>
                  <a:txBody>
                    <a:bodyPr/>
                    <a:lstStyle/>
                    <a:p>
                      <a:r>
                        <a:rPr lang="en-US" b="1" u="none">
                          <a:solidFill>
                            <a:srgbClr val="148AB4"/>
                          </a:solidFill>
                        </a:rPr>
                        <a:t>Why: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atin typeface="+mn-lt"/>
                        </a:rPr>
                        <a:t>Proficiency, Readiness, Amplifying Human Talent and Performance</a:t>
                      </a: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1994823"/>
                  </a:ext>
                </a:extLst>
              </a:tr>
              <a:tr h="370840">
                <a:tc>
                  <a:txBody>
                    <a:bodyPr/>
                    <a:lstStyle/>
                    <a:p>
                      <a:r>
                        <a:rPr lang="en-US" b="1" u="none">
                          <a:solidFill>
                            <a:srgbClr val="148AB4"/>
                          </a:solidFill>
                        </a:rPr>
                        <a:t>How: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latin typeface="+mn-lt"/>
                        </a:rPr>
                        <a:t>Courses, Practice, Assessments</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6873180"/>
                  </a:ext>
                </a:extLst>
              </a:tr>
            </a:tbl>
          </a:graphicData>
        </a:graphic>
      </p:graphicFrame>
      <p:pic>
        <p:nvPicPr>
          <p:cNvPr id="22" name="Picture 21">
            <a:extLst>
              <a:ext uri="{FF2B5EF4-FFF2-40B4-BE49-F238E27FC236}">
                <a16:creationId xmlns:a16="http://schemas.microsoft.com/office/drawing/2014/main" id="{7A51D046-F210-6FB2-42CE-7B05FCC74E0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32127" y="4500339"/>
            <a:ext cx="3259873" cy="1755648"/>
          </a:xfrm>
          <a:prstGeom prst="rect">
            <a:avLst/>
          </a:prstGeom>
          <a:ln>
            <a:solidFill>
              <a:schemeClr val="tx1"/>
            </a:solidFill>
          </a:ln>
        </p:spPr>
      </p:pic>
      <p:sp>
        <p:nvSpPr>
          <p:cNvPr id="23" name="TextBox 22">
            <a:extLst>
              <a:ext uri="{FF2B5EF4-FFF2-40B4-BE49-F238E27FC236}">
                <a16:creationId xmlns:a16="http://schemas.microsoft.com/office/drawing/2014/main" id="{8F494BE4-A3E5-8BBF-0AAC-8338D36507F4}"/>
              </a:ext>
            </a:extLst>
          </p:cNvPr>
          <p:cNvSpPr txBox="1"/>
          <p:nvPr/>
        </p:nvSpPr>
        <p:spPr>
          <a:xfrm>
            <a:off x="9938872" y="6209918"/>
            <a:ext cx="1898495" cy="261610"/>
          </a:xfrm>
          <a:prstGeom prst="rect">
            <a:avLst/>
          </a:prstGeom>
          <a:noFill/>
        </p:spPr>
        <p:txBody>
          <a:bodyPr wrap="square">
            <a:spAutoFit/>
          </a:bodyPr>
          <a:lstStyle/>
          <a:p>
            <a:pPr algn="r"/>
            <a:r>
              <a:rPr lang="en-US" sz="1100">
                <a:solidFill>
                  <a:srgbClr val="04517D"/>
                </a:solidFill>
                <a:hlinkClick r:id="rId10">
                  <a:extLst>
                    <a:ext uri="{A12FA001-AC4F-418D-AE19-62706E023703}">
                      <ahyp:hlinkClr xmlns:ahyp="http://schemas.microsoft.com/office/drawing/2018/hyperlinkcolor" val="tx"/>
                    </a:ext>
                  </a:extLst>
                </a:hlinkClick>
              </a:rPr>
              <a:t>Modern War Institute</a:t>
            </a:r>
            <a:endParaRPr lang="en-US" sz="1100">
              <a:solidFill>
                <a:srgbClr val="04517D"/>
              </a:solidFill>
            </a:endParaRPr>
          </a:p>
        </p:txBody>
      </p:sp>
      <p:pic>
        <p:nvPicPr>
          <p:cNvPr id="25" name="Picture 24">
            <a:extLst>
              <a:ext uri="{FF2B5EF4-FFF2-40B4-BE49-F238E27FC236}">
                <a16:creationId xmlns:a16="http://schemas.microsoft.com/office/drawing/2014/main" id="{C77C3040-6946-E697-6A56-EDB492AF0824}"/>
              </a:ext>
            </a:extLst>
          </p:cNvPr>
          <p:cNvPicPr>
            <a:picLocks noChangeAspect="1"/>
          </p:cNvPicPr>
          <p:nvPr/>
        </p:nvPicPr>
        <p:blipFill>
          <a:blip r:embed="rId11"/>
          <a:stretch>
            <a:fillRect/>
          </a:stretch>
        </p:blipFill>
        <p:spPr>
          <a:xfrm>
            <a:off x="7505692" y="1185713"/>
            <a:ext cx="4489825" cy="2759154"/>
          </a:xfrm>
          <a:prstGeom prst="rect">
            <a:avLst/>
          </a:prstGeom>
        </p:spPr>
      </p:pic>
      <p:sp>
        <p:nvSpPr>
          <p:cNvPr id="26" name="TextBox 25">
            <a:extLst>
              <a:ext uri="{FF2B5EF4-FFF2-40B4-BE49-F238E27FC236}">
                <a16:creationId xmlns:a16="http://schemas.microsoft.com/office/drawing/2014/main" id="{237A864C-01F7-2381-7D5D-211FA44427BD}"/>
              </a:ext>
            </a:extLst>
          </p:cNvPr>
          <p:cNvSpPr txBox="1"/>
          <p:nvPr/>
        </p:nvSpPr>
        <p:spPr>
          <a:xfrm>
            <a:off x="9938872" y="3908011"/>
            <a:ext cx="2056645" cy="261610"/>
          </a:xfrm>
          <a:prstGeom prst="rect">
            <a:avLst/>
          </a:prstGeom>
          <a:noFill/>
        </p:spPr>
        <p:txBody>
          <a:bodyPr wrap="square">
            <a:spAutoFit/>
          </a:bodyPr>
          <a:lstStyle/>
          <a:p>
            <a:pPr algn="r"/>
            <a:r>
              <a:rPr lang="en-US" sz="1100">
                <a:solidFill>
                  <a:srgbClr val="04517D"/>
                </a:solidFill>
                <a:hlinkClick r:id="rId12">
                  <a:extLst>
                    <a:ext uri="{A12FA001-AC4F-418D-AE19-62706E023703}">
                      <ahyp:hlinkClr xmlns:ahyp="http://schemas.microsoft.com/office/drawing/2018/hyperlinkcolor" val="tx"/>
                    </a:ext>
                  </a:extLst>
                </a:hlinkClick>
              </a:rPr>
              <a:t>Alessi 1988</a:t>
            </a:r>
            <a:endParaRPr lang="en-US" sz="1100">
              <a:solidFill>
                <a:srgbClr val="04517D"/>
              </a:solidFill>
            </a:endParaRPr>
          </a:p>
        </p:txBody>
      </p:sp>
      <p:sp>
        <p:nvSpPr>
          <p:cNvPr id="4" name="Rectangle: Rounded Corners 3">
            <a:extLst>
              <a:ext uri="{FF2B5EF4-FFF2-40B4-BE49-F238E27FC236}">
                <a16:creationId xmlns:a16="http://schemas.microsoft.com/office/drawing/2014/main" id="{9E0B089F-D9AE-8BC1-8402-05AEA6F8C84C}"/>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a:solidFill>
                  <a:srgbClr val="148AB4"/>
                </a:solidFill>
                <a:latin typeface="Tahoma"/>
                <a:ea typeface="Tahoma"/>
                <a:cs typeface="Tahoma"/>
              </a:rPr>
              <a:t>LO 1</a:t>
            </a:r>
            <a:endParaRPr lang="en-US" sz="1800" b="1" i="0" u="none" strike="noStrike" cap="none" normalizeH="0" baseline="0">
              <a:ln>
                <a:noFill/>
              </a:ln>
              <a:solidFill>
                <a:srgbClr val="148AB4"/>
              </a:solidFill>
              <a:effectLst/>
              <a:latin typeface="Tahoma" charset="0"/>
              <a:ea typeface="Tahoma"/>
              <a:cs typeface="Tahoma"/>
            </a:endParaRPr>
          </a:p>
        </p:txBody>
      </p:sp>
      <p:cxnSp>
        <p:nvCxnSpPr>
          <p:cNvPr id="5" name="Straight Arrow Connector 4">
            <a:extLst>
              <a:ext uri="{FF2B5EF4-FFF2-40B4-BE49-F238E27FC236}">
                <a16:creationId xmlns:a16="http://schemas.microsoft.com/office/drawing/2014/main" id="{069582A0-AC15-35D7-38BE-14A9465D15A8}"/>
              </a:ext>
            </a:extLst>
          </p:cNvPr>
          <p:cNvCxnSpPr/>
          <p:nvPr/>
        </p:nvCxnSpPr>
        <p:spPr bwMode="auto">
          <a:xfrm flipH="1">
            <a:off x="7465895" y="903857"/>
            <a:ext cx="2823" cy="3447743"/>
          </a:xfrm>
          <a:prstGeom prst="straightConnector1">
            <a:avLst/>
          </a:prstGeom>
          <a:solidFill>
            <a:schemeClr val="accent1"/>
          </a:solidFill>
          <a:ln w="28575" cap="flat" cmpd="sng" algn="ctr">
            <a:solidFill>
              <a:srgbClr val="1E9CE9"/>
            </a:solidFill>
            <a:prstDash val="solid"/>
            <a:miter lim="800000"/>
            <a:headEnd type="none" w="med" len="med"/>
            <a:tailEnd type="none" w="med" len="med"/>
          </a:ln>
          <a:effectLst/>
        </p:spPr>
      </p:cxnSp>
      <p:sp>
        <p:nvSpPr>
          <p:cNvPr id="6" name="Slide Number Placeholder 8">
            <a:extLst>
              <a:ext uri="{FF2B5EF4-FFF2-40B4-BE49-F238E27FC236}">
                <a16:creationId xmlns:a16="http://schemas.microsoft.com/office/drawing/2014/main" id="{2D7874D2-01A5-A9E2-D8BC-0D390CC782BD}"/>
              </a:ext>
            </a:extLst>
          </p:cNvPr>
          <p:cNvSpPr txBox="1">
            <a:spLocks/>
          </p:cNvSpPr>
          <p:nvPr/>
        </p:nvSpPr>
        <p:spPr>
          <a:xfrm>
            <a:off x="11188557" y="6477001"/>
            <a:ext cx="267129" cy="270295"/>
          </a:xfrm>
          <a:prstGeom prst="rect">
            <a:avLst/>
          </a:prstGeom>
        </p:spPr>
        <p:txBody>
          <a:bodyPr/>
          <a:lstStyle>
            <a:defPPr>
              <a:defRPr lang="en-US"/>
            </a:defPPr>
            <a:lvl1pPr algn="r" rtl="0" fontAlgn="base">
              <a:spcBef>
                <a:spcPct val="0"/>
              </a:spcBef>
              <a:spcAft>
                <a:spcPct val="0"/>
              </a:spcAft>
              <a:defRPr sz="2133"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endParaRPr lang="en-US" sz="1200" dirty="0"/>
          </a:p>
        </p:txBody>
      </p:sp>
      <p:sp>
        <p:nvSpPr>
          <p:cNvPr id="7" name="Slide Number Placeholder 8">
            <a:extLst>
              <a:ext uri="{FF2B5EF4-FFF2-40B4-BE49-F238E27FC236}">
                <a16:creationId xmlns:a16="http://schemas.microsoft.com/office/drawing/2014/main" id="{8E113F62-E26B-682A-711D-EE2D57FB9B34}"/>
              </a:ext>
            </a:extLst>
          </p:cNvPr>
          <p:cNvSpPr>
            <a:spLocks noGrp="1"/>
          </p:cNvSpPr>
          <p:nvPr>
            <p:ph type="sldNum" sz="quarter" idx="10"/>
          </p:nvPr>
        </p:nvSpPr>
        <p:spPr>
          <a:xfrm>
            <a:off x="11102341" y="6477001"/>
            <a:ext cx="353346" cy="270295"/>
          </a:xfrm>
        </p:spPr>
        <p:txBody>
          <a:bodyPr/>
          <a:lstStyle/>
          <a:p>
            <a:pPr>
              <a:defRPr/>
            </a:pPr>
            <a:fld id="{D68E8870-17DE-45C4-A8DD-7644B2422933}" type="slidenum">
              <a:rPr lang="en-US" sz="1200" smtClean="0"/>
              <a:pPr>
                <a:defRPr/>
              </a:pPr>
              <a:t>7</a:t>
            </a:fld>
            <a:endParaRPr lang="en-US" sz="1200"/>
          </a:p>
        </p:txBody>
      </p:sp>
    </p:spTree>
    <p:extLst>
      <p:ext uri="{BB962C8B-B14F-4D97-AF65-F5344CB8AC3E}">
        <p14:creationId xmlns:p14="http://schemas.microsoft.com/office/powerpoint/2010/main" val="1688307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4F5BDD37-AC70-9F31-1B0D-455F0F9E687B}"/>
              </a:ext>
            </a:extLst>
          </p:cNvPr>
          <p:cNvSpPr txBox="1"/>
          <p:nvPr/>
        </p:nvSpPr>
        <p:spPr>
          <a:xfrm>
            <a:off x="231321" y="5551458"/>
            <a:ext cx="8316414" cy="830997"/>
          </a:xfrm>
          <a:prstGeom prst="rect">
            <a:avLst/>
          </a:prstGeom>
          <a:noFill/>
        </p:spPr>
        <p:txBody>
          <a:bodyPr wrap="square" lIns="91440" tIns="45720" rIns="91440" bIns="45720" anchor="t">
            <a:spAutoFit/>
          </a:bodyPr>
          <a:lstStyle/>
          <a:p>
            <a:pPr algn="ctr"/>
            <a:r>
              <a:rPr lang="en-US" sz="2400" b="0" i="0">
                <a:solidFill>
                  <a:srgbClr val="212121"/>
                </a:solidFill>
                <a:effectLst/>
                <a:latin typeface="Tahoma"/>
                <a:ea typeface="Tahoma"/>
                <a:cs typeface="Tahoma"/>
              </a:rPr>
              <a:t>Achieve </a:t>
            </a:r>
            <a:r>
              <a:rPr lang="en-US" sz="2400" b="1" i="0">
                <a:solidFill>
                  <a:srgbClr val="148AB4"/>
                </a:solidFill>
                <a:effectLst/>
                <a:latin typeface="Tahoma"/>
                <a:ea typeface="Tahoma"/>
                <a:cs typeface="Tahoma"/>
              </a:rPr>
              <a:t>intimate </a:t>
            </a:r>
            <a:r>
              <a:rPr lang="en-US" sz="2400" b="1">
                <a:solidFill>
                  <a:srgbClr val="148AB4"/>
                </a:solidFill>
                <a:latin typeface="Tahoma"/>
                <a:ea typeface="Tahoma"/>
                <a:cs typeface="Tahoma"/>
              </a:rPr>
              <a:t>HMI </a:t>
            </a:r>
            <a:r>
              <a:rPr lang="en-US" sz="2400">
                <a:solidFill>
                  <a:srgbClr val="212121"/>
                </a:solidFill>
                <a:latin typeface="Tahoma"/>
                <a:ea typeface="Tahoma"/>
                <a:cs typeface="Tahoma"/>
              </a:rPr>
              <a:t>to </a:t>
            </a:r>
            <a:r>
              <a:rPr lang="en-US" sz="2400" b="0" i="0">
                <a:solidFill>
                  <a:srgbClr val="212121"/>
                </a:solidFill>
                <a:effectLst/>
                <a:latin typeface="Tahoma"/>
                <a:ea typeface="Tahoma"/>
                <a:cs typeface="Tahoma"/>
              </a:rPr>
              <a:t>increase coordination and collaboration between humans and training systems</a:t>
            </a:r>
            <a:endParaRPr lang="en-US" sz="2400">
              <a:latin typeface="Tahoma"/>
              <a:ea typeface="Tahoma"/>
              <a:cs typeface="Tahoma"/>
            </a:endParaRPr>
          </a:p>
        </p:txBody>
      </p:sp>
      <p:pic>
        <p:nvPicPr>
          <p:cNvPr id="7" name="Picture 6">
            <a:extLst>
              <a:ext uri="{FF2B5EF4-FFF2-40B4-BE49-F238E27FC236}">
                <a16:creationId xmlns:a16="http://schemas.microsoft.com/office/drawing/2014/main" id="{316E447E-B321-3124-9939-97F1937F14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49703" y="1430280"/>
            <a:ext cx="3467043" cy="3622735"/>
          </a:xfrm>
          <a:prstGeom prst="rect">
            <a:avLst/>
          </a:prstGeom>
          <a:ln>
            <a:noFill/>
          </a:ln>
          <a:effectLst>
            <a:outerShdw blurRad="190500" algn="tl" rotWithShape="0">
              <a:srgbClr val="000000">
                <a:alpha val="70000"/>
              </a:srgbClr>
            </a:outerShdw>
          </a:effectLst>
        </p:spPr>
      </p:pic>
      <p:grpSp>
        <p:nvGrpSpPr>
          <p:cNvPr id="8" name="Group 7">
            <a:extLst>
              <a:ext uri="{FF2B5EF4-FFF2-40B4-BE49-F238E27FC236}">
                <a16:creationId xmlns:a16="http://schemas.microsoft.com/office/drawing/2014/main" id="{4686932A-4788-597C-9145-94519933360B}"/>
              </a:ext>
            </a:extLst>
          </p:cNvPr>
          <p:cNvGrpSpPr/>
          <p:nvPr/>
        </p:nvGrpSpPr>
        <p:grpSpPr>
          <a:xfrm>
            <a:off x="70913" y="16699"/>
            <a:ext cx="10545382" cy="5522897"/>
            <a:chOff x="2877" y="-98320"/>
            <a:chExt cx="10627023" cy="5522897"/>
          </a:xfrm>
        </p:grpSpPr>
        <p:sp>
          <p:nvSpPr>
            <p:cNvPr id="6" name="Rectangle: Rounded Corners 5">
              <a:extLst>
                <a:ext uri="{FF2B5EF4-FFF2-40B4-BE49-F238E27FC236}">
                  <a16:creationId xmlns:a16="http://schemas.microsoft.com/office/drawing/2014/main" id="{A5F2CFCE-1F0C-4D79-8A51-F1BA45CEE3A8}"/>
                </a:ext>
              </a:extLst>
            </p:cNvPr>
            <p:cNvSpPr/>
            <p:nvPr/>
          </p:nvSpPr>
          <p:spPr bwMode="auto">
            <a:xfrm>
              <a:off x="2877" y="829574"/>
              <a:ext cx="8376246" cy="4595003"/>
            </a:xfrm>
            <a:prstGeom prst="roundRect">
              <a:avLst/>
            </a:prstGeom>
            <a:solidFill>
              <a:srgbClr val="1BAFE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 name="Title 2">
              <a:extLst>
                <a:ext uri="{FF2B5EF4-FFF2-40B4-BE49-F238E27FC236}">
                  <a16:creationId xmlns:a16="http://schemas.microsoft.com/office/drawing/2014/main" id="{34BBA7E6-7E14-0DB9-8586-066BFFE53E21}"/>
                </a:ext>
              </a:extLst>
            </p:cNvPr>
            <p:cNvSpPr txBox="1">
              <a:spLocks/>
            </p:cNvSpPr>
            <p:nvPr/>
          </p:nvSpPr>
          <p:spPr bwMode="auto">
            <a:xfrm>
              <a:off x="1181100" y="-98320"/>
              <a:ext cx="9448800" cy="8412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a:t>Tying Human and Training Together</a:t>
              </a:r>
            </a:p>
          </p:txBody>
        </p:sp>
        <p:sp>
          <p:nvSpPr>
            <p:cNvPr id="59" name="Arrow: Right 58">
              <a:extLst>
                <a:ext uri="{FF2B5EF4-FFF2-40B4-BE49-F238E27FC236}">
                  <a16:creationId xmlns:a16="http://schemas.microsoft.com/office/drawing/2014/main" id="{4F636BBB-9EFA-D2A1-7E31-9DFC736607A0}"/>
                </a:ext>
              </a:extLst>
            </p:cNvPr>
            <p:cNvSpPr/>
            <p:nvPr/>
          </p:nvSpPr>
          <p:spPr bwMode="auto">
            <a:xfrm>
              <a:off x="1253319" y="3049455"/>
              <a:ext cx="319972" cy="327033"/>
            </a:xfrm>
            <a:prstGeom prst="rightArrow">
              <a:avLst/>
            </a:prstGeom>
            <a:solidFill>
              <a:srgbClr val="182350"/>
            </a:solidFill>
            <a:ln w="9525" cap="flat" cmpd="sng" algn="ctr">
              <a:solidFill>
                <a:schemeClr val="bg2"/>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mn-lt"/>
              </a:endParaRPr>
            </a:p>
          </p:txBody>
        </p:sp>
        <p:sp>
          <p:nvSpPr>
            <p:cNvPr id="60" name="Freeform: Shape 59">
              <a:extLst>
                <a:ext uri="{FF2B5EF4-FFF2-40B4-BE49-F238E27FC236}">
                  <a16:creationId xmlns:a16="http://schemas.microsoft.com/office/drawing/2014/main" id="{E418F107-4B20-97DD-4A1A-0CAD80B68271}"/>
                </a:ext>
              </a:extLst>
            </p:cNvPr>
            <p:cNvSpPr/>
            <p:nvPr/>
          </p:nvSpPr>
          <p:spPr>
            <a:xfrm>
              <a:off x="5676506" y="1442840"/>
              <a:ext cx="2476361" cy="722798"/>
            </a:xfrm>
            <a:custGeom>
              <a:avLst/>
              <a:gdLst>
                <a:gd name="connsiteX0" fmla="*/ 0 w 2952750"/>
                <a:gd name="connsiteY0" fmla="*/ 154979 h 929857"/>
                <a:gd name="connsiteX1" fmla="*/ 154979 w 2952750"/>
                <a:gd name="connsiteY1" fmla="*/ 0 h 929857"/>
                <a:gd name="connsiteX2" fmla="*/ 2797771 w 2952750"/>
                <a:gd name="connsiteY2" fmla="*/ 0 h 929857"/>
                <a:gd name="connsiteX3" fmla="*/ 2952750 w 2952750"/>
                <a:gd name="connsiteY3" fmla="*/ 154979 h 929857"/>
                <a:gd name="connsiteX4" fmla="*/ 2952750 w 2952750"/>
                <a:gd name="connsiteY4" fmla="*/ 774878 h 929857"/>
                <a:gd name="connsiteX5" fmla="*/ 2797771 w 2952750"/>
                <a:gd name="connsiteY5" fmla="*/ 929857 h 929857"/>
                <a:gd name="connsiteX6" fmla="*/ 154979 w 2952750"/>
                <a:gd name="connsiteY6" fmla="*/ 929857 h 929857"/>
                <a:gd name="connsiteX7" fmla="*/ 0 w 2952750"/>
                <a:gd name="connsiteY7" fmla="*/ 774878 h 929857"/>
                <a:gd name="connsiteX8" fmla="*/ 0 w 2952750"/>
                <a:gd name="connsiteY8" fmla="*/ 154979 h 92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2750" h="929857">
                  <a:moveTo>
                    <a:pt x="0" y="154979"/>
                  </a:moveTo>
                  <a:cubicBezTo>
                    <a:pt x="0" y="69386"/>
                    <a:pt x="69386" y="0"/>
                    <a:pt x="154979" y="0"/>
                  </a:cubicBezTo>
                  <a:lnTo>
                    <a:pt x="2797771" y="0"/>
                  </a:lnTo>
                  <a:cubicBezTo>
                    <a:pt x="2883364" y="0"/>
                    <a:pt x="2952750" y="69386"/>
                    <a:pt x="2952750" y="154979"/>
                  </a:cubicBezTo>
                  <a:lnTo>
                    <a:pt x="2952750" y="774878"/>
                  </a:lnTo>
                  <a:cubicBezTo>
                    <a:pt x="2952750" y="860471"/>
                    <a:pt x="2883364" y="929857"/>
                    <a:pt x="2797771" y="929857"/>
                  </a:cubicBezTo>
                  <a:lnTo>
                    <a:pt x="154979" y="929857"/>
                  </a:lnTo>
                  <a:cubicBezTo>
                    <a:pt x="69386" y="929857"/>
                    <a:pt x="0" y="860471"/>
                    <a:pt x="0" y="774878"/>
                  </a:cubicBezTo>
                  <a:lnTo>
                    <a:pt x="0" y="154979"/>
                  </a:lnTo>
                  <a:close/>
                </a:path>
              </a:pathLst>
            </a:custGeom>
            <a:solidFill>
              <a:srgbClr val="1823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0162" tIns="110162" rIns="110162" bIns="110162" numCol="1" spcCol="1270" anchor="ctr" anchorCtr="0">
              <a:noAutofit/>
            </a:bodyPr>
            <a:lstStyle/>
            <a:p>
              <a:pPr marL="0" lvl="0" indent="0" algn="l" defTabSz="755650" rtl="0">
                <a:lnSpc>
                  <a:spcPct val="90000"/>
                </a:lnSpc>
                <a:spcBef>
                  <a:spcPct val="0"/>
                </a:spcBef>
                <a:spcAft>
                  <a:spcPct val="35000"/>
                </a:spcAft>
                <a:buNone/>
              </a:pPr>
              <a:r>
                <a:rPr lang="en-US" sz="1400" b="1" kern="1200">
                  <a:latin typeface="+mn-lt"/>
                </a:rPr>
                <a:t>Improve Training (e.g., Austere Environments)</a:t>
              </a:r>
            </a:p>
          </p:txBody>
        </p:sp>
        <p:sp>
          <p:nvSpPr>
            <p:cNvPr id="61" name="Freeform: Shape 60">
              <a:extLst>
                <a:ext uri="{FF2B5EF4-FFF2-40B4-BE49-F238E27FC236}">
                  <a16:creationId xmlns:a16="http://schemas.microsoft.com/office/drawing/2014/main" id="{9227697D-EC3C-04E7-CAF4-E4AD47650010}"/>
                </a:ext>
              </a:extLst>
            </p:cNvPr>
            <p:cNvSpPr/>
            <p:nvPr/>
          </p:nvSpPr>
          <p:spPr>
            <a:xfrm>
              <a:off x="5676507" y="2218339"/>
              <a:ext cx="2476359" cy="621584"/>
            </a:xfrm>
            <a:custGeom>
              <a:avLst/>
              <a:gdLst>
                <a:gd name="connsiteX0" fmla="*/ 0 w 2952750"/>
                <a:gd name="connsiteY0" fmla="*/ 154979 h 929857"/>
                <a:gd name="connsiteX1" fmla="*/ 154979 w 2952750"/>
                <a:gd name="connsiteY1" fmla="*/ 0 h 929857"/>
                <a:gd name="connsiteX2" fmla="*/ 2797771 w 2952750"/>
                <a:gd name="connsiteY2" fmla="*/ 0 h 929857"/>
                <a:gd name="connsiteX3" fmla="*/ 2952750 w 2952750"/>
                <a:gd name="connsiteY3" fmla="*/ 154979 h 929857"/>
                <a:gd name="connsiteX4" fmla="*/ 2952750 w 2952750"/>
                <a:gd name="connsiteY4" fmla="*/ 774878 h 929857"/>
                <a:gd name="connsiteX5" fmla="*/ 2797771 w 2952750"/>
                <a:gd name="connsiteY5" fmla="*/ 929857 h 929857"/>
                <a:gd name="connsiteX6" fmla="*/ 154979 w 2952750"/>
                <a:gd name="connsiteY6" fmla="*/ 929857 h 929857"/>
                <a:gd name="connsiteX7" fmla="*/ 0 w 2952750"/>
                <a:gd name="connsiteY7" fmla="*/ 774878 h 929857"/>
                <a:gd name="connsiteX8" fmla="*/ 0 w 2952750"/>
                <a:gd name="connsiteY8" fmla="*/ 154979 h 92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2750" h="929857">
                  <a:moveTo>
                    <a:pt x="0" y="154979"/>
                  </a:moveTo>
                  <a:cubicBezTo>
                    <a:pt x="0" y="69386"/>
                    <a:pt x="69386" y="0"/>
                    <a:pt x="154979" y="0"/>
                  </a:cubicBezTo>
                  <a:lnTo>
                    <a:pt x="2797771" y="0"/>
                  </a:lnTo>
                  <a:cubicBezTo>
                    <a:pt x="2883364" y="0"/>
                    <a:pt x="2952750" y="69386"/>
                    <a:pt x="2952750" y="154979"/>
                  </a:cubicBezTo>
                  <a:lnTo>
                    <a:pt x="2952750" y="774878"/>
                  </a:lnTo>
                  <a:cubicBezTo>
                    <a:pt x="2952750" y="860471"/>
                    <a:pt x="2883364" y="929857"/>
                    <a:pt x="2797771" y="929857"/>
                  </a:cubicBezTo>
                  <a:lnTo>
                    <a:pt x="154979" y="929857"/>
                  </a:lnTo>
                  <a:cubicBezTo>
                    <a:pt x="69386" y="929857"/>
                    <a:pt x="0" y="860471"/>
                    <a:pt x="0" y="774878"/>
                  </a:cubicBezTo>
                  <a:lnTo>
                    <a:pt x="0" y="154979"/>
                  </a:lnTo>
                  <a:close/>
                </a:path>
              </a:pathLst>
            </a:custGeom>
            <a:solidFill>
              <a:srgbClr val="1823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0162" tIns="110162" rIns="110162" bIns="110162" numCol="1" spcCol="1270" anchor="ctr" anchorCtr="0">
              <a:noAutofit/>
            </a:bodyPr>
            <a:lstStyle/>
            <a:p>
              <a:pPr marL="0" lvl="0" indent="0" algn="l" defTabSz="755650">
                <a:lnSpc>
                  <a:spcPct val="90000"/>
                </a:lnSpc>
                <a:spcBef>
                  <a:spcPct val="0"/>
                </a:spcBef>
                <a:spcAft>
                  <a:spcPct val="35000"/>
                </a:spcAft>
                <a:buNone/>
              </a:pPr>
              <a:r>
                <a:rPr lang="en-US" sz="1400" b="1" kern="1200">
                  <a:latin typeface="+mn-lt"/>
                </a:rPr>
                <a:t>Aid Decision Support</a:t>
              </a:r>
            </a:p>
          </p:txBody>
        </p:sp>
        <p:sp>
          <p:nvSpPr>
            <p:cNvPr id="62" name="Freeform: Shape 61">
              <a:extLst>
                <a:ext uri="{FF2B5EF4-FFF2-40B4-BE49-F238E27FC236}">
                  <a16:creationId xmlns:a16="http://schemas.microsoft.com/office/drawing/2014/main" id="{8922469C-0510-C133-7008-9C3F11A43B4F}"/>
                </a:ext>
              </a:extLst>
            </p:cNvPr>
            <p:cNvSpPr/>
            <p:nvPr/>
          </p:nvSpPr>
          <p:spPr>
            <a:xfrm>
              <a:off x="5676506" y="2919615"/>
              <a:ext cx="2476361" cy="722798"/>
            </a:xfrm>
            <a:custGeom>
              <a:avLst/>
              <a:gdLst>
                <a:gd name="connsiteX0" fmla="*/ 0 w 2952750"/>
                <a:gd name="connsiteY0" fmla="*/ 154979 h 929857"/>
                <a:gd name="connsiteX1" fmla="*/ 154979 w 2952750"/>
                <a:gd name="connsiteY1" fmla="*/ 0 h 929857"/>
                <a:gd name="connsiteX2" fmla="*/ 2797771 w 2952750"/>
                <a:gd name="connsiteY2" fmla="*/ 0 h 929857"/>
                <a:gd name="connsiteX3" fmla="*/ 2952750 w 2952750"/>
                <a:gd name="connsiteY3" fmla="*/ 154979 h 929857"/>
                <a:gd name="connsiteX4" fmla="*/ 2952750 w 2952750"/>
                <a:gd name="connsiteY4" fmla="*/ 774878 h 929857"/>
                <a:gd name="connsiteX5" fmla="*/ 2797771 w 2952750"/>
                <a:gd name="connsiteY5" fmla="*/ 929857 h 929857"/>
                <a:gd name="connsiteX6" fmla="*/ 154979 w 2952750"/>
                <a:gd name="connsiteY6" fmla="*/ 929857 h 929857"/>
                <a:gd name="connsiteX7" fmla="*/ 0 w 2952750"/>
                <a:gd name="connsiteY7" fmla="*/ 774878 h 929857"/>
                <a:gd name="connsiteX8" fmla="*/ 0 w 2952750"/>
                <a:gd name="connsiteY8" fmla="*/ 154979 h 92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2750" h="929857">
                  <a:moveTo>
                    <a:pt x="0" y="154979"/>
                  </a:moveTo>
                  <a:cubicBezTo>
                    <a:pt x="0" y="69386"/>
                    <a:pt x="69386" y="0"/>
                    <a:pt x="154979" y="0"/>
                  </a:cubicBezTo>
                  <a:lnTo>
                    <a:pt x="2797771" y="0"/>
                  </a:lnTo>
                  <a:cubicBezTo>
                    <a:pt x="2883364" y="0"/>
                    <a:pt x="2952750" y="69386"/>
                    <a:pt x="2952750" y="154979"/>
                  </a:cubicBezTo>
                  <a:lnTo>
                    <a:pt x="2952750" y="774878"/>
                  </a:lnTo>
                  <a:cubicBezTo>
                    <a:pt x="2952750" y="860471"/>
                    <a:pt x="2883364" y="929857"/>
                    <a:pt x="2797771" y="929857"/>
                  </a:cubicBezTo>
                  <a:lnTo>
                    <a:pt x="154979" y="929857"/>
                  </a:lnTo>
                  <a:cubicBezTo>
                    <a:pt x="69386" y="929857"/>
                    <a:pt x="0" y="860471"/>
                    <a:pt x="0" y="774878"/>
                  </a:cubicBezTo>
                  <a:lnTo>
                    <a:pt x="0" y="154979"/>
                  </a:lnTo>
                  <a:close/>
                </a:path>
              </a:pathLst>
            </a:custGeom>
            <a:solidFill>
              <a:srgbClr val="1823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0162" tIns="110162" rIns="110162" bIns="110162" numCol="1" spcCol="1270" anchor="ctr" anchorCtr="0">
              <a:noAutofit/>
            </a:bodyPr>
            <a:lstStyle/>
            <a:p>
              <a:pPr marL="0" lvl="0" indent="0" algn="l" defTabSz="755650" rtl="0">
                <a:lnSpc>
                  <a:spcPct val="90000"/>
                </a:lnSpc>
                <a:spcBef>
                  <a:spcPct val="0"/>
                </a:spcBef>
                <a:spcAft>
                  <a:spcPct val="35000"/>
                </a:spcAft>
                <a:buNone/>
              </a:pPr>
              <a:r>
                <a:rPr lang="en-US" sz="1400" b="1" kern="1200">
                  <a:latin typeface="+mn-lt"/>
                </a:rPr>
                <a:t>Global Performance Optimization</a:t>
              </a:r>
            </a:p>
          </p:txBody>
        </p:sp>
        <p:sp>
          <p:nvSpPr>
            <p:cNvPr id="63" name="Freeform: Shape 62">
              <a:extLst>
                <a:ext uri="{FF2B5EF4-FFF2-40B4-BE49-F238E27FC236}">
                  <a16:creationId xmlns:a16="http://schemas.microsoft.com/office/drawing/2014/main" id="{F2CC6332-41CF-0498-AFA1-ACC1BE359653}"/>
                </a:ext>
              </a:extLst>
            </p:cNvPr>
            <p:cNvSpPr/>
            <p:nvPr/>
          </p:nvSpPr>
          <p:spPr>
            <a:xfrm>
              <a:off x="5676506" y="3725871"/>
              <a:ext cx="2476361" cy="722798"/>
            </a:xfrm>
            <a:custGeom>
              <a:avLst/>
              <a:gdLst>
                <a:gd name="connsiteX0" fmla="*/ 0 w 2952750"/>
                <a:gd name="connsiteY0" fmla="*/ 154979 h 929857"/>
                <a:gd name="connsiteX1" fmla="*/ 154979 w 2952750"/>
                <a:gd name="connsiteY1" fmla="*/ 0 h 929857"/>
                <a:gd name="connsiteX2" fmla="*/ 2797771 w 2952750"/>
                <a:gd name="connsiteY2" fmla="*/ 0 h 929857"/>
                <a:gd name="connsiteX3" fmla="*/ 2952750 w 2952750"/>
                <a:gd name="connsiteY3" fmla="*/ 154979 h 929857"/>
                <a:gd name="connsiteX4" fmla="*/ 2952750 w 2952750"/>
                <a:gd name="connsiteY4" fmla="*/ 774878 h 929857"/>
                <a:gd name="connsiteX5" fmla="*/ 2797771 w 2952750"/>
                <a:gd name="connsiteY5" fmla="*/ 929857 h 929857"/>
                <a:gd name="connsiteX6" fmla="*/ 154979 w 2952750"/>
                <a:gd name="connsiteY6" fmla="*/ 929857 h 929857"/>
                <a:gd name="connsiteX7" fmla="*/ 0 w 2952750"/>
                <a:gd name="connsiteY7" fmla="*/ 774878 h 929857"/>
                <a:gd name="connsiteX8" fmla="*/ 0 w 2952750"/>
                <a:gd name="connsiteY8" fmla="*/ 154979 h 92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2750" h="929857">
                  <a:moveTo>
                    <a:pt x="0" y="154979"/>
                  </a:moveTo>
                  <a:cubicBezTo>
                    <a:pt x="0" y="69386"/>
                    <a:pt x="69386" y="0"/>
                    <a:pt x="154979" y="0"/>
                  </a:cubicBezTo>
                  <a:lnTo>
                    <a:pt x="2797771" y="0"/>
                  </a:lnTo>
                  <a:cubicBezTo>
                    <a:pt x="2883364" y="0"/>
                    <a:pt x="2952750" y="69386"/>
                    <a:pt x="2952750" y="154979"/>
                  </a:cubicBezTo>
                  <a:lnTo>
                    <a:pt x="2952750" y="774878"/>
                  </a:lnTo>
                  <a:cubicBezTo>
                    <a:pt x="2952750" y="860471"/>
                    <a:pt x="2883364" y="929857"/>
                    <a:pt x="2797771" y="929857"/>
                  </a:cubicBezTo>
                  <a:lnTo>
                    <a:pt x="154979" y="929857"/>
                  </a:lnTo>
                  <a:cubicBezTo>
                    <a:pt x="69386" y="929857"/>
                    <a:pt x="0" y="860471"/>
                    <a:pt x="0" y="774878"/>
                  </a:cubicBezTo>
                  <a:lnTo>
                    <a:pt x="0" y="154979"/>
                  </a:lnTo>
                  <a:close/>
                </a:path>
              </a:pathLst>
            </a:custGeom>
            <a:solidFill>
              <a:srgbClr val="1823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0162" tIns="110162" rIns="110162" bIns="110162" numCol="1" spcCol="1270" anchor="ctr" anchorCtr="0">
              <a:noAutofit/>
            </a:bodyPr>
            <a:lstStyle/>
            <a:p>
              <a:pPr marL="0" lvl="0" indent="0" algn="l" defTabSz="755650" rtl="0">
                <a:lnSpc>
                  <a:spcPct val="90000"/>
                </a:lnSpc>
                <a:spcBef>
                  <a:spcPct val="0"/>
                </a:spcBef>
                <a:spcAft>
                  <a:spcPct val="35000"/>
                </a:spcAft>
                <a:buNone/>
              </a:pPr>
              <a:r>
                <a:rPr lang="en-US" sz="1350" b="1" kern="1200">
                  <a:latin typeface="+mn-lt"/>
                </a:rPr>
                <a:t>Safety (Heat, Skill Erosion, Altered Decision Making, Chem/Bio)</a:t>
              </a:r>
            </a:p>
          </p:txBody>
        </p:sp>
        <p:sp>
          <p:nvSpPr>
            <p:cNvPr id="16384" name="Freeform: Shape 16383">
              <a:extLst>
                <a:ext uri="{FF2B5EF4-FFF2-40B4-BE49-F238E27FC236}">
                  <a16:creationId xmlns:a16="http://schemas.microsoft.com/office/drawing/2014/main" id="{C4749CC7-7D34-1D74-AAF1-57A13079BFD9}"/>
                </a:ext>
              </a:extLst>
            </p:cNvPr>
            <p:cNvSpPr/>
            <p:nvPr/>
          </p:nvSpPr>
          <p:spPr>
            <a:xfrm>
              <a:off x="5676508" y="4546766"/>
              <a:ext cx="2476359" cy="556334"/>
            </a:xfrm>
            <a:custGeom>
              <a:avLst/>
              <a:gdLst>
                <a:gd name="connsiteX0" fmla="*/ 0 w 2952750"/>
                <a:gd name="connsiteY0" fmla="*/ 154979 h 929857"/>
                <a:gd name="connsiteX1" fmla="*/ 154979 w 2952750"/>
                <a:gd name="connsiteY1" fmla="*/ 0 h 929857"/>
                <a:gd name="connsiteX2" fmla="*/ 2797771 w 2952750"/>
                <a:gd name="connsiteY2" fmla="*/ 0 h 929857"/>
                <a:gd name="connsiteX3" fmla="*/ 2952750 w 2952750"/>
                <a:gd name="connsiteY3" fmla="*/ 154979 h 929857"/>
                <a:gd name="connsiteX4" fmla="*/ 2952750 w 2952750"/>
                <a:gd name="connsiteY4" fmla="*/ 774878 h 929857"/>
                <a:gd name="connsiteX5" fmla="*/ 2797771 w 2952750"/>
                <a:gd name="connsiteY5" fmla="*/ 929857 h 929857"/>
                <a:gd name="connsiteX6" fmla="*/ 154979 w 2952750"/>
                <a:gd name="connsiteY6" fmla="*/ 929857 h 929857"/>
                <a:gd name="connsiteX7" fmla="*/ 0 w 2952750"/>
                <a:gd name="connsiteY7" fmla="*/ 774878 h 929857"/>
                <a:gd name="connsiteX8" fmla="*/ 0 w 2952750"/>
                <a:gd name="connsiteY8" fmla="*/ 154979 h 92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2750" h="929857">
                  <a:moveTo>
                    <a:pt x="0" y="154979"/>
                  </a:moveTo>
                  <a:cubicBezTo>
                    <a:pt x="0" y="69386"/>
                    <a:pt x="69386" y="0"/>
                    <a:pt x="154979" y="0"/>
                  </a:cubicBezTo>
                  <a:lnTo>
                    <a:pt x="2797771" y="0"/>
                  </a:lnTo>
                  <a:cubicBezTo>
                    <a:pt x="2883364" y="0"/>
                    <a:pt x="2952750" y="69386"/>
                    <a:pt x="2952750" y="154979"/>
                  </a:cubicBezTo>
                  <a:lnTo>
                    <a:pt x="2952750" y="774878"/>
                  </a:lnTo>
                  <a:cubicBezTo>
                    <a:pt x="2952750" y="860471"/>
                    <a:pt x="2883364" y="929857"/>
                    <a:pt x="2797771" y="929857"/>
                  </a:cubicBezTo>
                  <a:lnTo>
                    <a:pt x="154979" y="929857"/>
                  </a:lnTo>
                  <a:cubicBezTo>
                    <a:pt x="69386" y="929857"/>
                    <a:pt x="0" y="860471"/>
                    <a:pt x="0" y="774878"/>
                  </a:cubicBezTo>
                  <a:lnTo>
                    <a:pt x="0" y="154979"/>
                  </a:lnTo>
                  <a:close/>
                </a:path>
              </a:pathLst>
            </a:custGeom>
            <a:solidFill>
              <a:srgbClr val="1823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0162" tIns="110162" rIns="110162" bIns="110162" numCol="1" spcCol="1270" anchor="ctr" anchorCtr="0">
              <a:noAutofit/>
            </a:bodyPr>
            <a:lstStyle/>
            <a:p>
              <a:pPr marL="0" lvl="0" indent="0" algn="l" defTabSz="755650" rtl="0">
                <a:lnSpc>
                  <a:spcPct val="90000"/>
                </a:lnSpc>
                <a:spcBef>
                  <a:spcPct val="0"/>
                </a:spcBef>
                <a:spcAft>
                  <a:spcPct val="35000"/>
                </a:spcAft>
                <a:buNone/>
              </a:pPr>
              <a:r>
                <a:rPr lang="en-US" sz="1400" b="1" kern="1200">
                  <a:latin typeface="+mn-lt"/>
                </a:rPr>
                <a:t>Increased Team Dynamics</a:t>
              </a:r>
            </a:p>
          </p:txBody>
        </p:sp>
        <p:sp>
          <p:nvSpPr>
            <p:cNvPr id="16385" name="Freeform: Shape 16384">
              <a:extLst>
                <a:ext uri="{FF2B5EF4-FFF2-40B4-BE49-F238E27FC236}">
                  <a16:creationId xmlns:a16="http://schemas.microsoft.com/office/drawing/2014/main" id="{033D6EB2-F7F6-25DF-05B1-B8891908268C}"/>
                </a:ext>
              </a:extLst>
            </p:cNvPr>
            <p:cNvSpPr/>
            <p:nvPr/>
          </p:nvSpPr>
          <p:spPr>
            <a:xfrm>
              <a:off x="1607100" y="1419965"/>
              <a:ext cx="2218860" cy="826098"/>
            </a:xfrm>
            <a:custGeom>
              <a:avLst/>
              <a:gdLst>
                <a:gd name="connsiteX0" fmla="*/ 0 w 2762248"/>
                <a:gd name="connsiteY0" fmla="*/ 146643 h 879840"/>
                <a:gd name="connsiteX1" fmla="*/ 146643 w 2762248"/>
                <a:gd name="connsiteY1" fmla="*/ 0 h 879840"/>
                <a:gd name="connsiteX2" fmla="*/ 2615605 w 2762248"/>
                <a:gd name="connsiteY2" fmla="*/ 0 h 879840"/>
                <a:gd name="connsiteX3" fmla="*/ 2762248 w 2762248"/>
                <a:gd name="connsiteY3" fmla="*/ 146643 h 879840"/>
                <a:gd name="connsiteX4" fmla="*/ 2762248 w 2762248"/>
                <a:gd name="connsiteY4" fmla="*/ 733197 h 879840"/>
                <a:gd name="connsiteX5" fmla="*/ 2615605 w 2762248"/>
                <a:gd name="connsiteY5" fmla="*/ 879840 h 879840"/>
                <a:gd name="connsiteX6" fmla="*/ 146643 w 2762248"/>
                <a:gd name="connsiteY6" fmla="*/ 879840 h 879840"/>
                <a:gd name="connsiteX7" fmla="*/ 0 w 2762248"/>
                <a:gd name="connsiteY7" fmla="*/ 733197 h 879840"/>
                <a:gd name="connsiteX8" fmla="*/ 0 w 2762248"/>
                <a:gd name="connsiteY8" fmla="*/ 146643 h 8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48" h="879840">
                  <a:moveTo>
                    <a:pt x="0" y="146643"/>
                  </a:moveTo>
                  <a:cubicBezTo>
                    <a:pt x="0" y="65654"/>
                    <a:pt x="65654" y="0"/>
                    <a:pt x="146643" y="0"/>
                  </a:cubicBezTo>
                  <a:lnTo>
                    <a:pt x="2615605" y="0"/>
                  </a:lnTo>
                  <a:cubicBezTo>
                    <a:pt x="2696594" y="0"/>
                    <a:pt x="2762248" y="65654"/>
                    <a:pt x="2762248" y="146643"/>
                  </a:cubicBezTo>
                  <a:lnTo>
                    <a:pt x="2762248" y="733197"/>
                  </a:lnTo>
                  <a:cubicBezTo>
                    <a:pt x="2762248" y="814186"/>
                    <a:pt x="2696594" y="879840"/>
                    <a:pt x="2615605" y="879840"/>
                  </a:cubicBezTo>
                  <a:lnTo>
                    <a:pt x="146643" y="879840"/>
                  </a:lnTo>
                  <a:cubicBezTo>
                    <a:pt x="65654" y="879840"/>
                    <a:pt x="0" y="814186"/>
                    <a:pt x="0" y="733197"/>
                  </a:cubicBezTo>
                  <a:lnTo>
                    <a:pt x="0" y="146643"/>
                  </a:lnTo>
                  <a:close/>
                </a:path>
              </a:pathLst>
            </a:custGeom>
            <a:solidFill>
              <a:srgbClr val="1823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3910" tIns="103910" rIns="103910" bIns="103910" numCol="1" spcCol="1270" anchor="ctr" anchorCtr="0">
              <a:noAutofit/>
            </a:bodyPr>
            <a:lstStyle/>
            <a:p>
              <a:pPr marL="0" lvl="0" indent="0" algn="l" defTabSz="711200" rtl="0">
                <a:lnSpc>
                  <a:spcPct val="90000"/>
                </a:lnSpc>
                <a:spcBef>
                  <a:spcPct val="0"/>
                </a:spcBef>
                <a:spcAft>
                  <a:spcPct val="35000"/>
                </a:spcAft>
                <a:buNone/>
              </a:pPr>
              <a:r>
                <a:rPr lang="en-US" sz="1400" b="1" kern="1200" dirty="0">
                  <a:latin typeface="+mn-lt"/>
                </a:rPr>
                <a:t>Research (Lab, Training, Operational Environment)</a:t>
              </a:r>
            </a:p>
          </p:txBody>
        </p:sp>
        <p:sp>
          <p:nvSpPr>
            <p:cNvPr id="16386" name="Freeform: Shape 16385">
              <a:extLst>
                <a:ext uri="{FF2B5EF4-FFF2-40B4-BE49-F238E27FC236}">
                  <a16:creationId xmlns:a16="http://schemas.microsoft.com/office/drawing/2014/main" id="{C10A0DCD-09AD-8B55-D1CE-B524C17C5872}"/>
                </a:ext>
              </a:extLst>
            </p:cNvPr>
            <p:cNvSpPr/>
            <p:nvPr/>
          </p:nvSpPr>
          <p:spPr>
            <a:xfrm>
              <a:off x="1607100" y="2359200"/>
              <a:ext cx="2218860" cy="826098"/>
            </a:xfrm>
            <a:custGeom>
              <a:avLst/>
              <a:gdLst>
                <a:gd name="connsiteX0" fmla="*/ 0 w 2762248"/>
                <a:gd name="connsiteY0" fmla="*/ 146643 h 879840"/>
                <a:gd name="connsiteX1" fmla="*/ 146643 w 2762248"/>
                <a:gd name="connsiteY1" fmla="*/ 0 h 879840"/>
                <a:gd name="connsiteX2" fmla="*/ 2615605 w 2762248"/>
                <a:gd name="connsiteY2" fmla="*/ 0 h 879840"/>
                <a:gd name="connsiteX3" fmla="*/ 2762248 w 2762248"/>
                <a:gd name="connsiteY3" fmla="*/ 146643 h 879840"/>
                <a:gd name="connsiteX4" fmla="*/ 2762248 w 2762248"/>
                <a:gd name="connsiteY4" fmla="*/ 733197 h 879840"/>
                <a:gd name="connsiteX5" fmla="*/ 2615605 w 2762248"/>
                <a:gd name="connsiteY5" fmla="*/ 879840 h 879840"/>
                <a:gd name="connsiteX6" fmla="*/ 146643 w 2762248"/>
                <a:gd name="connsiteY6" fmla="*/ 879840 h 879840"/>
                <a:gd name="connsiteX7" fmla="*/ 0 w 2762248"/>
                <a:gd name="connsiteY7" fmla="*/ 733197 h 879840"/>
                <a:gd name="connsiteX8" fmla="*/ 0 w 2762248"/>
                <a:gd name="connsiteY8" fmla="*/ 146643 h 8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48" h="879840">
                  <a:moveTo>
                    <a:pt x="0" y="146643"/>
                  </a:moveTo>
                  <a:cubicBezTo>
                    <a:pt x="0" y="65654"/>
                    <a:pt x="65654" y="0"/>
                    <a:pt x="146643" y="0"/>
                  </a:cubicBezTo>
                  <a:lnTo>
                    <a:pt x="2615605" y="0"/>
                  </a:lnTo>
                  <a:cubicBezTo>
                    <a:pt x="2696594" y="0"/>
                    <a:pt x="2762248" y="65654"/>
                    <a:pt x="2762248" y="146643"/>
                  </a:cubicBezTo>
                  <a:lnTo>
                    <a:pt x="2762248" y="733197"/>
                  </a:lnTo>
                  <a:cubicBezTo>
                    <a:pt x="2762248" y="814186"/>
                    <a:pt x="2696594" y="879840"/>
                    <a:pt x="2615605" y="879840"/>
                  </a:cubicBezTo>
                  <a:lnTo>
                    <a:pt x="146643" y="879840"/>
                  </a:lnTo>
                  <a:cubicBezTo>
                    <a:pt x="65654" y="879840"/>
                    <a:pt x="0" y="814186"/>
                    <a:pt x="0" y="733197"/>
                  </a:cubicBezTo>
                  <a:lnTo>
                    <a:pt x="0" y="146643"/>
                  </a:lnTo>
                  <a:close/>
                </a:path>
              </a:pathLst>
            </a:custGeom>
            <a:solidFill>
              <a:srgbClr val="1823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3910" tIns="103910" rIns="103910" bIns="103910" numCol="1" spcCol="1270" anchor="ctr" anchorCtr="0">
              <a:noAutofit/>
            </a:bodyPr>
            <a:lstStyle/>
            <a:p>
              <a:pPr marL="0" lvl="0" indent="0" algn="l" defTabSz="711200" rtl="0">
                <a:lnSpc>
                  <a:spcPct val="90000"/>
                </a:lnSpc>
                <a:spcBef>
                  <a:spcPct val="0"/>
                </a:spcBef>
                <a:spcAft>
                  <a:spcPct val="35000"/>
                </a:spcAft>
                <a:buNone/>
              </a:pPr>
              <a:r>
                <a:rPr lang="en-US" sz="1400" b="1" kern="1200" dirty="0">
                  <a:latin typeface="+mn-lt"/>
                </a:rPr>
                <a:t>Automated Detection </a:t>
              </a:r>
            </a:p>
          </p:txBody>
        </p:sp>
        <p:sp>
          <p:nvSpPr>
            <p:cNvPr id="16387" name="Freeform: Shape 16386">
              <a:extLst>
                <a:ext uri="{FF2B5EF4-FFF2-40B4-BE49-F238E27FC236}">
                  <a16:creationId xmlns:a16="http://schemas.microsoft.com/office/drawing/2014/main" id="{3D183EA8-B367-DB55-1113-1691524709AE}"/>
                </a:ext>
              </a:extLst>
            </p:cNvPr>
            <p:cNvSpPr/>
            <p:nvPr/>
          </p:nvSpPr>
          <p:spPr>
            <a:xfrm>
              <a:off x="1607100" y="3298437"/>
              <a:ext cx="2218860" cy="826098"/>
            </a:xfrm>
            <a:custGeom>
              <a:avLst/>
              <a:gdLst>
                <a:gd name="connsiteX0" fmla="*/ 0 w 2762248"/>
                <a:gd name="connsiteY0" fmla="*/ 146643 h 879840"/>
                <a:gd name="connsiteX1" fmla="*/ 146643 w 2762248"/>
                <a:gd name="connsiteY1" fmla="*/ 0 h 879840"/>
                <a:gd name="connsiteX2" fmla="*/ 2615605 w 2762248"/>
                <a:gd name="connsiteY2" fmla="*/ 0 h 879840"/>
                <a:gd name="connsiteX3" fmla="*/ 2762248 w 2762248"/>
                <a:gd name="connsiteY3" fmla="*/ 146643 h 879840"/>
                <a:gd name="connsiteX4" fmla="*/ 2762248 w 2762248"/>
                <a:gd name="connsiteY4" fmla="*/ 733197 h 879840"/>
                <a:gd name="connsiteX5" fmla="*/ 2615605 w 2762248"/>
                <a:gd name="connsiteY5" fmla="*/ 879840 h 879840"/>
                <a:gd name="connsiteX6" fmla="*/ 146643 w 2762248"/>
                <a:gd name="connsiteY6" fmla="*/ 879840 h 879840"/>
                <a:gd name="connsiteX7" fmla="*/ 0 w 2762248"/>
                <a:gd name="connsiteY7" fmla="*/ 733197 h 879840"/>
                <a:gd name="connsiteX8" fmla="*/ 0 w 2762248"/>
                <a:gd name="connsiteY8" fmla="*/ 146643 h 8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48" h="879840">
                  <a:moveTo>
                    <a:pt x="0" y="146643"/>
                  </a:moveTo>
                  <a:cubicBezTo>
                    <a:pt x="0" y="65654"/>
                    <a:pt x="65654" y="0"/>
                    <a:pt x="146643" y="0"/>
                  </a:cubicBezTo>
                  <a:lnTo>
                    <a:pt x="2615605" y="0"/>
                  </a:lnTo>
                  <a:cubicBezTo>
                    <a:pt x="2696594" y="0"/>
                    <a:pt x="2762248" y="65654"/>
                    <a:pt x="2762248" y="146643"/>
                  </a:cubicBezTo>
                  <a:lnTo>
                    <a:pt x="2762248" y="733197"/>
                  </a:lnTo>
                  <a:cubicBezTo>
                    <a:pt x="2762248" y="814186"/>
                    <a:pt x="2696594" y="879840"/>
                    <a:pt x="2615605" y="879840"/>
                  </a:cubicBezTo>
                  <a:lnTo>
                    <a:pt x="146643" y="879840"/>
                  </a:lnTo>
                  <a:cubicBezTo>
                    <a:pt x="65654" y="879840"/>
                    <a:pt x="0" y="814186"/>
                    <a:pt x="0" y="733197"/>
                  </a:cubicBezTo>
                  <a:lnTo>
                    <a:pt x="0" y="146643"/>
                  </a:lnTo>
                  <a:close/>
                </a:path>
              </a:pathLst>
            </a:custGeom>
            <a:solidFill>
              <a:srgbClr val="1823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3910" tIns="103910" rIns="103910" bIns="103910" numCol="1" spcCol="1270" anchor="ctr" anchorCtr="0">
              <a:noAutofit/>
            </a:bodyPr>
            <a:lstStyle/>
            <a:p>
              <a:pPr marL="0" lvl="0" indent="0" algn="l" defTabSz="711200" rtl="0">
                <a:lnSpc>
                  <a:spcPct val="90000"/>
                </a:lnSpc>
                <a:spcBef>
                  <a:spcPct val="0"/>
                </a:spcBef>
                <a:spcAft>
                  <a:spcPct val="35000"/>
                </a:spcAft>
                <a:buNone/>
              </a:pPr>
              <a:r>
                <a:rPr lang="en-US" sz="1400" b="1" kern="1200" dirty="0">
                  <a:latin typeface="+mn-lt"/>
                </a:rPr>
                <a:t>Automating Documentation </a:t>
              </a:r>
              <a:r>
                <a:rPr lang="en-US" sz="1400" b="1" dirty="0"/>
                <a:t>          </a:t>
              </a:r>
              <a:r>
                <a:rPr lang="en-US" sz="1400" b="1" kern="1200" dirty="0">
                  <a:latin typeface="+mn-lt"/>
                </a:rPr>
                <a:t>(Medic)</a:t>
              </a:r>
            </a:p>
          </p:txBody>
        </p:sp>
        <p:sp>
          <p:nvSpPr>
            <p:cNvPr id="16388" name="Freeform: Shape 16387">
              <a:extLst>
                <a:ext uri="{FF2B5EF4-FFF2-40B4-BE49-F238E27FC236}">
                  <a16:creationId xmlns:a16="http://schemas.microsoft.com/office/drawing/2014/main" id="{BE7B39AB-1BB0-E1F0-553C-1281A0A72424}"/>
                </a:ext>
              </a:extLst>
            </p:cNvPr>
            <p:cNvSpPr/>
            <p:nvPr/>
          </p:nvSpPr>
          <p:spPr>
            <a:xfrm>
              <a:off x="1607100" y="4237673"/>
              <a:ext cx="2218860" cy="826098"/>
            </a:xfrm>
            <a:custGeom>
              <a:avLst/>
              <a:gdLst>
                <a:gd name="connsiteX0" fmla="*/ 0 w 2762248"/>
                <a:gd name="connsiteY0" fmla="*/ 146643 h 879840"/>
                <a:gd name="connsiteX1" fmla="*/ 146643 w 2762248"/>
                <a:gd name="connsiteY1" fmla="*/ 0 h 879840"/>
                <a:gd name="connsiteX2" fmla="*/ 2615605 w 2762248"/>
                <a:gd name="connsiteY2" fmla="*/ 0 h 879840"/>
                <a:gd name="connsiteX3" fmla="*/ 2762248 w 2762248"/>
                <a:gd name="connsiteY3" fmla="*/ 146643 h 879840"/>
                <a:gd name="connsiteX4" fmla="*/ 2762248 w 2762248"/>
                <a:gd name="connsiteY4" fmla="*/ 733197 h 879840"/>
                <a:gd name="connsiteX5" fmla="*/ 2615605 w 2762248"/>
                <a:gd name="connsiteY5" fmla="*/ 879840 h 879840"/>
                <a:gd name="connsiteX6" fmla="*/ 146643 w 2762248"/>
                <a:gd name="connsiteY6" fmla="*/ 879840 h 879840"/>
                <a:gd name="connsiteX7" fmla="*/ 0 w 2762248"/>
                <a:gd name="connsiteY7" fmla="*/ 733197 h 879840"/>
                <a:gd name="connsiteX8" fmla="*/ 0 w 2762248"/>
                <a:gd name="connsiteY8" fmla="*/ 146643 h 8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48" h="879840">
                  <a:moveTo>
                    <a:pt x="0" y="146643"/>
                  </a:moveTo>
                  <a:cubicBezTo>
                    <a:pt x="0" y="65654"/>
                    <a:pt x="65654" y="0"/>
                    <a:pt x="146643" y="0"/>
                  </a:cubicBezTo>
                  <a:lnTo>
                    <a:pt x="2615605" y="0"/>
                  </a:lnTo>
                  <a:cubicBezTo>
                    <a:pt x="2696594" y="0"/>
                    <a:pt x="2762248" y="65654"/>
                    <a:pt x="2762248" y="146643"/>
                  </a:cubicBezTo>
                  <a:lnTo>
                    <a:pt x="2762248" y="733197"/>
                  </a:lnTo>
                  <a:cubicBezTo>
                    <a:pt x="2762248" y="814186"/>
                    <a:pt x="2696594" y="879840"/>
                    <a:pt x="2615605" y="879840"/>
                  </a:cubicBezTo>
                  <a:lnTo>
                    <a:pt x="146643" y="879840"/>
                  </a:lnTo>
                  <a:cubicBezTo>
                    <a:pt x="65654" y="879840"/>
                    <a:pt x="0" y="814186"/>
                    <a:pt x="0" y="733197"/>
                  </a:cubicBezTo>
                  <a:lnTo>
                    <a:pt x="0" y="146643"/>
                  </a:lnTo>
                  <a:close/>
                </a:path>
              </a:pathLst>
            </a:custGeom>
            <a:solidFill>
              <a:srgbClr val="1823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3910" tIns="103910" rIns="103910" bIns="103910" numCol="1" spcCol="1270" anchor="ctr" anchorCtr="0">
              <a:noAutofit/>
            </a:bodyPr>
            <a:lstStyle/>
            <a:p>
              <a:pPr marL="0" lvl="0" indent="0" algn="l" defTabSz="711200" rtl="0">
                <a:lnSpc>
                  <a:spcPct val="90000"/>
                </a:lnSpc>
                <a:spcBef>
                  <a:spcPct val="0"/>
                </a:spcBef>
                <a:spcAft>
                  <a:spcPct val="35000"/>
                </a:spcAft>
                <a:buNone/>
              </a:pPr>
              <a:r>
                <a:rPr lang="en-US" sz="1400" b="1" kern="1200">
                  <a:latin typeface="+mn-lt"/>
                </a:rPr>
                <a:t>Predictive Modelling</a:t>
              </a:r>
            </a:p>
          </p:txBody>
        </p:sp>
        <p:sp>
          <p:nvSpPr>
            <p:cNvPr id="16389" name="Title 1">
              <a:extLst>
                <a:ext uri="{FF2B5EF4-FFF2-40B4-BE49-F238E27FC236}">
                  <a16:creationId xmlns:a16="http://schemas.microsoft.com/office/drawing/2014/main" id="{CFF94DAD-7CF2-0449-A7C0-00101EA91214}"/>
                </a:ext>
              </a:extLst>
            </p:cNvPr>
            <p:cNvSpPr txBox="1">
              <a:spLocks/>
            </p:cNvSpPr>
            <p:nvPr/>
          </p:nvSpPr>
          <p:spPr>
            <a:xfrm>
              <a:off x="1730272" y="983904"/>
              <a:ext cx="1512331" cy="362034"/>
            </a:xfrm>
            <a:prstGeom prst="rect">
              <a:avLst/>
            </a:prstGeom>
            <a:solidFill>
              <a:srgbClr val="1BAFE5"/>
            </a:solidFill>
          </p:spPr>
          <p:txBody>
            <a:bodyPr vert="horz" lIns="91440" tIns="45720" rIns="91440" bIns="45720" rtlCol="0" anchor="b" anchorCtr="0">
              <a:normAutofit lnSpcReduction="10000"/>
            </a:bodyPr>
            <a:lstStyle>
              <a:lvl1pPr algn="l" defTabSz="914400" rtl="0" eaLnBrk="1" latinLnBrk="0" hangingPunct="1">
                <a:lnSpc>
                  <a:spcPct val="90000"/>
                </a:lnSpc>
                <a:spcBef>
                  <a:spcPct val="0"/>
                </a:spcBef>
                <a:buNone/>
                <a:defRPr sz="3800" b="1" i="0" kern="1200" spc="0">
                  <a:solidFill>
                    <a:schemeClr val="bg1"/>
                  </a:solidFill>
                  <a:latin typeface="Montserrat" pitchFamily="2" charset="77"/>
                  <a:ea typeface="+mj-ea"/>
                  <a:cs typeface="+mj-cs"/>
                </a:defRPr>
              </a:lvl1pPr>
            </a:lstStyle>
            <a:p>
              <a:pPr algn="ctr"/>
              <a:r>
                <a:rPr lang="en-US" sz="2000" u="sng">
                  <a:latin typeface="+mn-lt"/>
                  <a:ea typeface="Calibri"/>
                  <a:cs typeface="Calibri"/>
                </a:rPr>
                <a:t>Actions</a:t>
              </a:r>
              <a:endParaRPr lang="en-US" sz="2000">
                <a:latin typeface="+mn-lt"/>
                <a:ea typeface="Tahoma"/>
                <a:cs typeface="Tahoma"/>
              </a:endParaRPr>
            </a:p>
          </p:txBody>
        </p:sp>
        <p:sp>
          <p:nvSpPr>
            <p:cNvPr id="16391" name="Title 1">
              <a:extLst>
                <a:ext uri="{FF2B5EF4-FFF2-40B4-BE49-F238E27FC236}">
                  <a16:creationId xmlns:a16="http://schemas.microsoft.com/office/drawing/2014/main" id="{DCCBF03B-A41F-7C43-22B4-180CFAD54C46}"/>
                </a:ext>
              </a:extLst>
            </p:cNvPr>
            <p:cNvSpPr txBox="1">
              <a:spLocks/>
            </p:cNvSpPr>
            <p:nvPr/>
          </p:nvSpPr>
          <p:spPr>
            <a:xfrm>
              <a:off x="3773909" y="978689"/>
              <a:ext cx="1961166" cy="356805"/>
            </a:xfrm>
            <a:prstGeom prst="rect">
              <a:avLst/>
            </a:prstGeom>
            <a:solidFill>
              <a:srgbClr val="1BAFE5"/>
            </a:solidFill>
          </p:spPr>
          <p:txBody>
            <a:bodyPr vert="horz" lIns="91440" tIns="45720" rIns="91440" bIns="45720" rtlCol="0" anchor="b" anchorCtr="0">
              <a:normAutofit lnSpcReduction="10000"/>
            </a:bodyPr>
            <a:lstStyle>
              <a:lvl1pPr algn="l" defTabSz="914400" rtl="0" eaLnBrk="1" latinLnBrk="0" hangingPunct="1">
                <a:lnSpc>
                  <a:spcPct val="90000"/>
                </a:lnSpc>
                <a:spcBef>
                  <a:spcPct val="0"/>
                </a:spcBef>
                <a:buNone/>
                <a:defRPr sz="3800" b="1" i="0" kern="1200" spc="0">
                  <a:solidFill>
                    <a:schemeClr val="bg1"/>
                  </a:solidFill>
                  <a:latin typeface="Montserrat" pitchFamily="2" charset="77"/>
                  <a:ea typeface="+mj-ea"/>
                  <a:cs typeface="+mj-cs"/>
                </a:defRPr>
              </a:lvl1pPr>
            </a:lstStyle>
            <a:p>
              <a:pPr algn="ctr"/>
              <a:r>
                <a:rPr lang="en-US" sz="2000" u="sng">
                  <a:latin typeface="+mn-lt"/>
                  <a:ea typeface="Calibri"/>
                  <a:cs typeface="Calibri"/>
                </a:rPr>
                <a:t>Mechanisms</a:t>
              </a:r>
              <a:endParaRPr lang="en-US" sz="2000">
                <a:latin typeface="+mn-lt"/>
                <a:ea typeface="Tahoma"/>
                <a:cs typeface="Tahoma"/>
              </a:endParaRPr>
            </a:p>
          </p:txBody>
        </p:sp>
        <p:sp>
          <p:nvSpPr>
            <p:cNvPr id="16392" name="Title 1">
              <a:extLst>
                <a:ext uri="{FF2B5EF4-FFF2-40B4-BE49-F238E27FC236}">
                  <a16:creationId xmlns:a16="http://schemas.microsoft.com/office/drawing/2014/main" id="{FE8A65A2-066B-CDEC-301E-BFF77C75AB7B}"/>
                </a:ext>
              </a:extLst>
            </p:cNvPr>
            <p:cNvSpPr txBox="1">
              <a:spLocks/>
            </p:cNvSpPr>
            <p:nvPr/>
          </p:nvSpPr>
          <p:spPr>
            <a:xfrm>
              <a:off x="5872202" y="980393"/>
              <a:ext cx="1961164" cy="358516"/>
            </a:xfrm>
            <a:prstGeom prst="rect">
              <a:avLst/>
            </a:prstGeom>
            <a:solidFill>
              <a:srgbClr val="1BAFE5"/>
            </a:solidFill>
          </p:spPr>
          <p:txBody>
            <a:bodyPr vert="horz" lIns="91440" tIns="45720" rIns="91440" bIns="45720" rtlCol="0" anchor="b" anchorCtr="0">
              <a:normAutofit lnSpcReduction="10000"/>
            </a:bodyPr>
            <a:lstStyle>
              <a:lvl1pPr algn="l" defTabSz="914400" rtl="0" eaLnBrk="1" latinLnBrk="0" hangingPunct="1">
                <a:lnSpc>
                  <a:spcPct val="90000"/>
                </a:lnSpc>
                <a:spcBef>
                  <a:spcPct val="0"/>
                </a:spcBef>
                <a:buNone/>
                <a:defRPr sz="3800" b="1" i="0" kern="1200" spc="0">
                  <a:solidFill>
                    <a:schemeClr val="bg1"/>
                  </a:solidFill>
                  <a:latin typeface="Montserrat" pitchFamily="2" charset="77"/>
                  <a:ea typeface="+mj-ea"/>
                  <a:cs typeface="+mj-cs"/>
                </a:defRPr>
              </a:lvl1pPr>
            </a:lstStyle>
            <a:p>
              <a:pPr algn="ctr"/>
              <a:r>
                <a:rPr lang="en-US" sz="2000" u="sng">
                  <a:latin typeface="+mn-lt"/>
                  <a:ea typeface="Calibri"/>
                  <a:cs typeface="Calibri"/>
                </a:rPr>
                <a:t>Outcomes</a:t>
              </a:r>
            </a:p>
          </p:txBody>
        </p:sp>
        <p:sp>
          <p:nvSpPr>
            <p:cNvPr id="16393" name="Freeform: Shape 16392">
              <a:extLst>
                <a:ext uri="{FF2B5EF4-FFF2-40B4-BE49-F238E27FC236}">
                  <a16:creationId xmlns:a16="http://schemas.microsoft.com/office/drawing/2014/main" id="{9AFBFB17-BB11-5BFD-84DE-BD14A0F0EEE0}"/>
                </a:ext>
              </a:extLst>
            </p:cNvPr>
            <p:cNvSpPr/>
            <p:nvPr/>
          </p:nvSpPr>
          <p:spPr>
            <a:xfrm>
              <a:off x="3932349" y="1398693"/>
              <a:ext cx="1646359" cy="1471397"/>
            </a:xfrm>
            <a:custGeom>
              <a:avLst/>
              <a:gdLst>
                <a:gd name="connsiteX0" fmla="*/ 0 w 2159857"/>
                <a:gd name="connsiteY0" fmla="*/ 202804 h 1216800"/>
                <a:gd name="connsiteX1" fmla="*/ 202804 w 2159857"/>
                <a:gd name="connsiteY1" fmla="*/ 0 h 1216800"/>
                <a:gd name="connsiteX2" fmla="*/ 1957053 w 2159857"/>
                <a:gd name="connsiteY2" fmla="*/ 0 h 1216800"/>
                <a:gd name="connsiteX3" fmla="*/ 2159857 w 2159857"/>
                <a:gd name="connsiteY3" fmla="*/ 202804 h 1216800"/>
                <a:gd name="connsiteX4" fmla="*/ 2159857 w 2159857"/>
                <a:gd name="connsiteY4" fmla="*/ 1013996 h 1216800"/>
                <a:gd name="connsiteX5" fmla="*/ 1957053 w 2159857"/>
                <a:gd name="connsiteY5" fmla="*/ 1216800 h 1216800"/>
                <a:gd name="connsiteX6" fmla="*/ 202804 w 2159857"/>
                <a:gd name="connsiteY6" fmla="*/ 1216800 h 1216800"/>
                <a:gd name="connsiteX7" fmla="*/ 0 w 2159857"/>
                <a:gd name="connsiteY7" fmla="*/ 1013996 h 1216800"/>
                <a:gd name="connsiteX8" fmla="*/ 0 w 2159857"/>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9857" h="1216800">
                  <a:moveTo>
                    <a:pt x="0" y="202804"/>
                  </a:moveTo>
                  <a:cubicBezTo>
                    <a:pt x="0" y="90798"/>
                    <a:pt x="90798" y="0"/>
                    <a:pt x="202804" y="0"/>
                  </a:cubicBezTo>
                  <a:lnTo>
                    <a:pt x="1957053" y="0"/>
                  </a:lnTo>
                  <a:cubicBezTo>
                    <a:pt x="2069059" y="0"/>
                    <a:pt x="2159857" y="90798"/>
                    <a:pt x="2159857" y="202804"/>
                  </a:cubicBezTo>
                  <a:lnTo>
                    <a:pt x="2159857" y="1013996"/>
                  </a:lnTo>
                  <a:cubicBezTo>
                    <a:pt x="2159857" y="1126002"/>
                    <a:pt x="2069059" y="1216800"/>
                    <a:pt x="1957053" y="1216800"/>
                  </a:cubicBezTo>
                  <a:lnTo>
                    <a:pt x="202804" y="1216800"/>
                  </a:lnTo>
                  <a:cubicBezTo>
                    <a:pt x="90798" y="1216800"/>
                    <a:pt x="0" y="1126002"/>
                    <a:pt x="0" y="1013996"/>
                  </a:cubicBezTo>
                  <a:lnTo>
                    <a:pt x="0" y="202804"/>
                  </a:lnTo>
                  <a:close/>
                </a:path>
              </a:pathLst>
            </a:custGeom>
            <a:solidFill>
              <a:srgbClr val="1823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0359" tIns="120359" rIns="120359" bIns="120359" numCol="1" spcCol="1270" anchor="ctr" anchorCtr="0">
              <a:noAutofit/>
            </a:bodyPr>
            <a:lstStyle/>
            <a:p>
              <a:pPr marL="0" lvl="0" indent="0" algn="l" defTabSz="711200" rtl="0">
                <a:lnSpc>
                  <a:spcPct val="90000"/>
                </a:lnSpc>
                <a:spcBef>
                  <a:spcPct val="0"/>
                </a:spcBef>
                <a:spcAft>
                  <a:spcPct val="35000"/>
                </a:spcAft>
                <a:buNone/>
              </a:pPr>
              <a:r>
                <a:rPr lang="en-US" sz="1400" b="1" kern="1200" dirty="0">
                  <a:latin typeface="+mn-lt"/>
                </a:rPr>
                <a:t>Data Visualizations (Individual, Squad, Command)</a:t>
              </a:r>
            </a:p>
          </p:txBody>
        </p:sp>
        <p:sp>
          <p:nvSpPr>
            <p:cNvPr id="16395" name="Rectangle: Rounded Corners 16394">
              <a:extLst>
                <a:ext uri="{FF2B5EF4-FFF2-40B4-BE49-F238E27FC236}">
                  <a16:creationId xmlns:a16="http://schemas.microsoft.com/office/drawing/2014/main" id="{590531F8-E08A-AFF6-0D34-F3596A69304D}"/>
                </a:ext>
              </a:extLst>
            </p:cNvPr>
            <p:cNvSpPr/>
            <p:nvPr/>
          </p:nvSpPr>
          <p:spPr>
            <a:xfrm>
              <a:off x="243253" y="1442672"/>
              <a:ext cx="1067888" cy="3621098"/>
            </a:xfrm>
            <a:prstGeom prst="roundRect">
              <a:avLst/>
            </a:prstGeom>
            <a:solidFill>
              <a:srgbClr val="1823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45720" rIns="91440" bIns="45720" anchor="ctr"/>
            <a:lstStyle/>
            <a:p>
              <a:pPr algn="ctr"/>
              <a:r>
                <a:rPr lang="en-US" sz="1400" b="1">
                  <a:ea typeface="Tahoma"/>
                  <a:cs typeface="Tahoma"/>
                </a:rPr>
                <a:t>Physio Data Capture</a:t>
              </a:r>
              <a:endParaRPr lang="en-US" sz="1400" b="1"/>
            </a:p>
          </p:txBody>
        </p:sp>
      </p:grpSp>
      <p:sp>
        <p:nvSpPr>
          <p:cNvPr id="14" name="Rectangle: Rounded Corners 13">
            <a:extLst>
              <a:ext uri="{FF2B5EF4-FFF2-40B4-BE49-F238E27FC236}">
                <a16:creationId xmlns:a16="http://schemas.microsoft.com/office/drawing/2014/main" id="{DBA53CB2-663C-E714-86B9-0A63718DF0C1}"/>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a:solidFill>
                  <a:srgbClr val="148AB4"/>
                </a:solidFill>
                <a:latin typeface="Tahoma"/>
                <a:ea typeface="Tahoma"/>
                <a:cs typeface="Tahoma"/>
              </a:rPr>
              <a:t>LO 1</a:t>
            </a:r>
            <a:endParaRPr lang="en-US" sz="1800" b="1" i="0" u="none" strike="noStrike" cap="none" normalizeH="0" baseline="0">
              <a:ln>
                <a:noFill/>
              </a:ln>
              <a:solidFill>
                <a:srgbClr val="148AB4"/>
              </a:solidFill>
              <a:effectLst/>
              <a:latin typeface="Tahoma" charset="0"/>
              <a:ea typeface="Tahoma"/>
              <a:cs typeface="Tahoma"/>
            </a:endParaRPr>
          </a:p>
        </p:txBody>
      </p:sp>
      <p:sp>
        <p:nvSpPr>
          <p:cNvPr id="28" name="Freeform: Shape 27">
            <a:extLst>
              <a:ext uri="{FF2B5EF4-FFF2-40B4-BE49-F238E27FC236}">
                <a16:creationId xmlns:a16="http://schemas.microsoft.com/office/drawing/2014/main" id="{7F5D9D3C-92FC-2DC2-86A5-3B983DDF8447}"/>
              </a:ext>
            </a:extLst>
          </p:cNvPr>
          <p:cNvSpPr/>
          <p:nvPr/>
        </p:nvSpPr>
        <p:spPr>
          <a:xfrm>
            <a:off x="3956374" y="3090806"/>
            <a:ext cx="1633711" cy="960333"/>
          </a:xfrm>
          <a:custGeom>
            <a:avLst/>
            <a:gdLst>
              <a:gd name="connsiteX0" fmla="*/ 0 w 2159857"/>
              <a:gd name="connsiteY0" fmla="*/ 202804 h 1216800"/>
              <a:gd name="connsiteX1" fmla="*/ 202804 w 2159857"/>
              <a:gd name="connsiteY1" fmla="*/ 0 h 1216800"/>
              <a:gd name="connsiteX2" fmla="*/ 1957053 w 2159857"/>
              <a:gd name="connsiteY2" fmla="*/ 0 h 1216800"/>
              <a:gd name="connsiteX3" fmla="*/ 2159857 w 2159857"/>
              <a:gd name="connsiteY3" fmla="*/ 202804 h 1216800"/>
              <a:gd name="connsiteX4" fmla="*/ 2159857 w 2159857"/>
              <a:gd name="connsiteY4" fmla="*/ 1013996 h 1216800"/>
              <a:gd name="connsiteX5" fmla="*/ 1957053 w 2159857"/>
              <a:gd name="connsiteY5" fmla="*/ 1216800 h 1216800"/>
              <a:gd name="connsiteX6" fmla="*/ 202804 w 2159857"/>
              <a:gd name="connsiteY6" fmla="*/ 1216800 h 1216800"/>
              <a:gd name="connsiteX7" fmla="*/ 0 w 2159857"/>
              <a:gd name="connsiteY7" fmla="*/ 1013996 h 1216800"/>
              <a:gd name="connsiteX8" fmla="*/ 0 w 2159857"/>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9857" h="1216800">
                <a:moveTo>
                  <a:pt x="0" y="202804"/>
                </a:moveTo>
                <a:cubicBezTo>
                  <a:pt x="0" y="90798"/>
                  <a:pt x="90798" y="0"/>
                  <a:pt x="202804" y="0"/>
                </a:cubicBezTo>
                <a:lnTo>
                  <a:pt x="1957053" y="0"/>
                </a:lnTo>
                <a:cubicBezTo>
                  <a:pt x="2069059" y="0"/>
                  <a:pt x="2159857" y="90798"/>
                  <a:pt x="2159857" y="202804"/>
                </a:cubicBezTo>
                <a:lnTo>
                  <a:pt x="2159857" y="1013996"/>
                </a:lnTo>
                <a:cubicBezTo>
                  <a:pt x="2159857" y="1126002"/>
                  <a:pt x="2069059" y="1216800"/>
                  <a:pt x="1957053" y="1216800"/>
                </a:cubicBezTo>
                <a:lnTo>
                  <a:pt x="202804" y="1216800"/>
                </a:lnTo>
                <a:cubicBezTo>
                  <a:pt x="90798" y="1216800"/>
                  <a:pt x="0" y="1126002"/>
                  <a:pt x="0" y="1013996"/>
                </a:cubicBezTo>
                <a:lnTo>
                  <a:pt x="0" y="202804"/>
                </a:lnTo>
                <a:close/>
              </a:path>
            </a:pathLst>
          </a:custGeom>
          <a:solidFill>
            <a:srgbClr val="1823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0359" tIns="120359" rIns="120359" bIns="120359" numCol="1" spcCol="1270" anchor="ctr" anchorCtr="0">
            <a:noAutofit/>
          </a:bodyPr>
          <a:lstStyle/>
          <a:p>
            <a:pPr marL="0" lvl="0" indent="0" algn="l" defTabSz="711200" rtl="0">
              <a:lnSpc>
                <a:spcPct val="90000"/>
              </a:lnSpc>
              <a:spcBef>
                <a:spcPct val="0"/>
              </a:spcBef>
              <a:spcAft>
                <a:spcPct val="35000"/>
              </a:spcAft>
              <a:buNone/>
            </a:pPr>
            <a:r>
              <a:rPr lang="en-US" sz="1350" b="1" kern="1200" dirty="0">
                <a:latin typeface="+mn-lt"/>
              </a:rPr>
              <a:t>Data Comp</a:t>
            </a:r>
            <a:r>
              <a:rPr lang="en-US" sz="1350" b="1" dirty="0"/>
              <a:t>rehension</a:t>
            </a:r>
            <a:endParaRPr lang="en-US" sz="1350" b="1" kern="1200" dirty="0">
              <a:latin typeface="+mn-lt"/>
            </a:endParaRPr>
          </a:p>
        </p:txBody>
      </p:sp>
      <p:sp>
        <p:nvSpPr>
          <p:cNvPr id="2" name="Slide Number Placeholder 8">
            <a:extLst>
              <a:ext uri="{FF2B5EF4-FFF2-40B4-BE49-F238E27FC236}">
                <a16:creationId xmlns:a16="http://schemas.microsoft.com/office/drawing/2014/main" id="{D8088ABC-3B05-02AC-418D-5FC51DC5087A}"/>
              </a:ext>
            </a:extLst>
          </p:cNvPr>
          <p:cNvSpPr>
            <a:spLocks noGrp="1"/>
          </p:cNvSpPr>
          <p:nvPr>
            <p:ph type="sldNum" sz="quarter" idx="10"/>
          </p:nvPr>
        </p:nvSpPr>
        <p:spPr>
          <a:xfrm>
            <a:off x="11188557" y="6477001"/>
            <a:ext cx="267129" cy="270295"/>
          </a:xfrm>
        </p:spPr>
        <p:txBody>
          <a:bodyPr/>
          <a:lstStyle/>
          <a:p>
            <a:pPr>
              <a:defRPr/>
            </a:pPr>
            <a:fld id="{D68E8870-17DE-45C4-A8DD-7644B2422933}" type="slidenum">
              <a:rPr lang="en-US" sz="1200" smtClean="0"/>
              <a:pPr>
                <a:defRPr/>
              </a:pPr>
              <a:t>8</a:t>
            </a:fld>
            <a:endParaRPr lang="en-US" sz="1200" dirty="0"/>
          </a:p>
        </p:txBody>
      </p:sp>
    </p:spTree>
    <p:extLst>
      <p:ext uri="{BB962C8B-B14F-4D97-AF65-F5344CB8AC3E}">
        <p14:creationId xmlns:p14="http://schemas.microsoft.com/office/powerpoint/2010/main" val="3636587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A3593CB-D5C1-72C9-C617-6BBF12B57B0D}"/>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a:solidFill>
                  <a:srgbClr val="148AB4"/>
                </a:solidFill>
                <a:latin typeface="Tahoma"/>
                <a:ea typeface="Tahoma"/>
                <a:cs typeface="Tahoma"/>
              </a:rPr>
              <a:t>LO 1</a:t>
            </a:r>
            <a:endParaRPr lang="en-US" sz="1800" b="1" i="0" u="none" strike="noStrike" cap="none" normalizeH="0" baseline="0">
              <a:ln>
                <a:noFill/>
              </a:ln>
              <a:solidFill>
                <a:srgbClr val="148AB4"/>
              </a:solidFill>
              <a:effectLst/>
              <a:latin typeface="Tahoma" charset="0"/>
              <a:ea typeface="Tahoma"/>
              <a:cs typeface="Tahoma"/>
            </a:endParaRPr>
          </a:p>
        </p:txBody>
      </p:sp>
      <p:sp>
        <p:nvSpPr>
          <p:cNvPr id="2" name="Title 1">
            <a:extLst>
              <a:ext uri="{FF2B5EF4-FFF2-40B4-BE49-F238E27FC236}">
                <a16:creationId xmlns:a16="http://schemas.microsoft.com/office/drawing/2014/main" id="{5926C50D-F932-8D8B-D3B9-F58CC0C1550B}"/>
              </a:ext>
            </a:extLst>
          </p:cNvPr>
          <p:cNvSpPr>
            <a:spLocks noGrp="1"/>
          </p:cNvSpPr>
          <p:nvPr>
            <p:ph type="title"/>
          </p:nvPr>
        </p:nvSpPr>
        <p:spPr>
          <a:xfrm>
            <a:off x="0" y="0"/>
            <a:ext cx="10045700" cy="795130"/>
          </a:xfrm>
        </p:spPr>
        <p:txBody>
          <a:bodyPr/>
          <a:lstStyle/>
          <a:p>
            <a:r>
              <a:rPr lang="en-US" b="0"/>
              <a:t>Use Cases for Physiological Sensing in Training &amp; Simulation</a:t>
            </a:r>
          </a:p>
        </p:txBody>
      </p:sp>
      <p:pic>
        <p:nvPicPr>
          <p:cNvPr id="5" name="Graphic 4">
            <a:extLst>
              <a:ext uri="{FF2B5EF4-FFF2-40B4-BE49-F238E27FC236}">
                <a16:creationId xmlns:a16="http://schemas.microsoft.com/office/drawing/2014/main" id="{D7F21E3D-5CFB-B3D1-B4E3-97E41996A9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1817" y="828166"/>
            <a:ext cx="7887417" cy="5868837"/>
          </a:xfrm>
          <a:prstGeom prst="rect">
            <a:avLst/>
          </a:prstGeom>
        </p:spPr>
      </p:pic>
      <p:sp>
        <p:nvSpPr>
          <p:cNvPr id="4" name="Rectangle: Rounded Corners 3">
            <a:extLst>
              <a:ext uri="{FF2B5EF4-FFF2-40B4-BE49-F238E27FC236}">
                <a16:creationId xmlns:a16="http://schemas.microsoft.com/office/drawing/2014/main" id="{342A624F-FEC5-B6D1-FBD2-180248B32D3F}"/>
              </a:ext>
            </a:extLst>
          </p:cNvPr>
          <p:cNvSpPr/>
          <p:nvPr/>
        </p:nvSpPr>
        <p:spPr bwMode="auto">
          <a:xfrm>
            <a:off x="1818525" y="859277"/>
            <a:ext cx="2250040" cy="630742"/>
          </a:xfrm>
          <a:prstGeom prst="roundRect">
            <a:avLst/>
          </a:prstGeom>
          <a:solidFill>
            <a:srgbClr val="18235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solidFill>
                  <a:schemeClr val="bg1"/>
                </a:solidFill>
                <a:effectLst/>
                <a:latin typeface="Tahoma" charset="0"/>
              </a:rPr>
              <a:t>Adaptive Optimized</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solidFill>
                  <a:schemeClr val="bg1"/>
                </a:solidFill>
                <a:effectLst/>
                <a:latin typeface="Tahoma" charset="0"/>
              </a:rPr>
              <a:t> Learning</a:t>
            </a:r>
          </a:p>
        </p:txBody>
      </p:sp>
      <p:sp>
        <p:nvSpPr>
          <p:cNvPr id="6" name="Rectangle: Rounded Corners 5">
            <a:extLst>
              <a:ext uri="{FF2B5EF4-FFF2-40B4-BE49-F238E27FC236}">
                <a16:creationId xmlns:a16="http://schemas.microsoft.com/office/drawing/2014/main" id="{C283E3E6-E61E-FAA1-C877-512A9187E1F5}"/>
              </a:ext>
            </a:extLst>
          </p:cNvPr>
          <p:cNvSpPr/>
          <p:nvPr/>
        </p:nvSpPr>
        <p:spPr bwMode="auto">
          <a:xfrm>
            <a:off x="1818527" y="1789967"/>
            <a:ext cx="2250040" cy="706653"/>
          </a:xfrm>
          <a:prstGeom prst="roundRect">
            <a:avLst/>
          </a:prstGeom>
          <a:solidFill>
            <a:srgbClr val="18235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Tahoma" charset="0"/>
              </a:rPr>
              <a:t>Aid Decision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Tahoma" charset="0"/>
              </a:rPr>
              <a:t>Support</a:t>
            </a:r>
            <a:r>
              <a:rPr kumimoji="0" lang="en-US" sz="1800" b="0" i="0" u="none" strike="noStrike" cap="none" normalizeH="0" baseline="0" dirty="0">
                <a:ln>
                  <a:noFill/>
                </a:ln>
                <a:solidFill>
                  <a:srgbClr val="182350"/>
                </a:solidFill>
                <a:effectLst/>
                <a:latin typeface="Tahoma" charset="0"/>
              </a:rPr>
              <a:t> </a:t>
            </a:r>
          </a:p>
        </p:txBody>
      </p:sp>
      <p:sp>
        <p:nvSpPr>
          <p:cNvPr id="8" name="Rectangle: Rounded Corners 7">
            <a:extLst>
              <a:ext uri="{FF2B5EF4-FFF2-40B4-BE49-F238E27FC236}">
                <a16:creationId xmlns:a16="http://schemas.microsoft.com/office/drawing/2014/main" id="{32F30534-71A1-4731-0B4F-0092CEE642F8}"/>
              </a:ext>
            </a:extLst>
          </p:cNvPr>
          <p:cNvSpPr/>
          <p:nvPr/>
        </p:nvSpPr>
        <p:spPr bwMode="auto">
          <a:xfrm>
            <a:off x="1818524" y="2681496"/>
            <a:ext cx="2250041" cy="978929"/>
          </a:xfrm>
          <a:prstGeom prst="roundRect">
            <a:avLst/>
          </a:prstGeom>
          <a:solidFill>
            <a:srgbClr val="18235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Tahoma" charset="0"/>
              </a:rPr>
              <a:t>Identify &amp; Align</a:t>
            </a:r>
          </a:p>
          <a:p>
            <a:pPr marL="0" marR="0" indent="0" algn="ctr" defTabSz="914400" rtl="0" eaLnBrk="1" fontAlgn="base" latinLnBrk="0" hangingPunct="1">
              <a:lnSpc>
                <a:spcPct val="100000"/>
              </a:lnSpc>
              <a:spcBef>
                <a:spcPct val="0"/>
              </a:spcBef>
              <a:spcAft>
                <a:spcPct val="0"/>
              </a:spcAft>
              <a:buClrTx/>
              <a:buSzTx/>
              <a:buFontTx/>
              <a:buNone/>
              <a:tabLst/>
            </a:pPr>
            <a:r>
              <a:rPr lang="en-US" sz="1800" dirty="0">
                <a:solidFill>
                  <a:schemeClr val="bg1"/>
                </a:solidFill>
              </a:rPr>
              <a:t>Training with </a:t>
            </a:r>
          </a:p>
          <a:p>
            <a:pPr marL="0" marR="0" indent="0" algn="ctr" defTabSz="914400" rtl="0" eaLnBrk="1" fontAlgn="base" latinLnBrk="0" hangingPunct="1">
              <a:lnSpc>
                <a:spcPct val="100000"/>
              </a:lnSpc>
              <a:spcBef>
                <a:spcPct val="0"/>
              </a:spcBef>
              <a:spcAft>
                <a:spcPct val="0"/>
              </a:spcAft>
              <a:buClrTx/>
              <a:buSzTx/>
              <a:buFontTx/>
              <a:buNone/>
              <a:tabLst/>
            </a:pPr>
            <a:r>
              <a:rPr lang="en-US" sz="1800" dirty="0">
                <a:solidFill>
                  <a:schemeClr val="bg1"/>
                </a:solidFill>
              </a:rPr>
              <a:t>Mission Goals</a:t>
            </a:r>
            <a:endParaRPr kumimoji="0" lang="en-US" sz="1800" b="0" i="0" u="none" strike="noStrike" cap="none" normalizeH="0" baseline="0" dirty="0">
              <a:ln>
                <a:noFill/>
              </a:ln>
              <a:solidFill>
                <a:srgbClr val="182350"/>
              </a:solidFill>
              <a:effectLst/>
              <a:latin typeface="Tahoma" charset="0"/>
            </a:endParaRPr>
          </a:p>
        </p:txBody>
      </p:sp>
      <p:sp>
        <p:nvSpPr>
          <p:cNvPr id="9" name="Rectangle: Rounded Corners 8">
            <a:extLst>
              <a:ext uri="{FF2B5EF4-FFF2-40B4-BE49-F238E27FC236}">
                <a16:creationId xmlns:a16="http://schemas.microsoft.com/office/drawing/2014/main" id="{AFC62487-D938-E84B-877B-733C932840F3}"/>
              </a:ext>
            </a:extLst>
          </p:cNvPr>
          <p:cNvSpPr/>
          <p:nvPr/>
        </p:nvSpPr>
        <p:spPr bwMode="auto">
          <a:xfrm>
            <a:off x="1818526" y="4029689"/>
            <a:ext cx="2250041" cy="474909"/>
          </a:xfrm>
          <a:prstGeom prst="roundRect">
            <a:avLst/>
          </a:prstGeom>
          <a:solidFill>
            <a:srgbClr val="18235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Tahoma" charset="0"/>
              </a:rPr>
              <a:t>Optimize Training</a:t>
            </a:r>
            <a:endParaRPr kumimoji="0" lang="en-US" sz="1800" b="0" i="0" u="none" strike="noStrike" cap="none" normalizeH="0" baseline="0" dirty="0">
              <a:ln>
                <a:noFill/>
              </a:ln>
              <a:solidFill>
                <a:srgbClr val="182350"/>
              </a:solidFill>
              <a:effectLst/>
              <a:latin typeface="Tahoma" charset="0"/>
            </a:endParaRPr>
          </a:p>
        </p:txBody>
      </p:sp>
      <p:sp>
        <p:nvSpPr>
          <p:cNvPr id="10" name="Rectangle: Rounded Corners 9">
            <a:extLst>
              <a:ext uri="{FF2B5EF4-FFF2-40B4-BE49-F238E27FC236}">
                <a16:creationId xmlns:a16="http://schemas.microsoft.com/office/drawing/2014/main" id="{F4B21C7D-6D13-6BA3-9B5F-A96E67FB9907}"/>
              </a:ext>
            </a:extLst>
          </p:cNvPr>
          <p:cNvSpPr/>
          <p:nvPr/>
        </p:nvSpPr>
        <p:spPr bwMode="auto">
          <a:xfrm>
            <a:off x="1818525" y="5005971"/>
            <a:ext cx="2250041" cy="630742"/>
          </a:xfrm>
          <a:prstGeom prst="roundRect">
            <a:avLst/>
          </a:prstGeom>
          <a:solidFill>
            <a:srgbClr val="18235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Tahoma" charset="0"/>
              </a:rPr>
              <a:t>Realistic</a:t>
            </a:r>
            <a:r>
              <a:rPr kumimoji="0" lang="en-US" sz="1800" b="0" i="0" u="none" strike="noStrike" cap="none" normalizeH="0" baseline="0" dirty="0">
                <a:ln>
                  <a:noFill/>
                </a:ln>
                <a:solidFill>
                  <a:schemeClr val="bg1"/>
                </a:solidFill>
                <a:effectLst/>
                <a:latin typeface="Tahoma" charset="0"/>
              </a:rPr>
              <a:t> Scenario</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Tahoma" charset="0"/>
              </a:rPr>
              <a:t>Creation</a:t>
            </a:r>
            <a:endParaRPr kumimoji="0" lang="en-US" sz="1800" b="0" i="0" u="none" strike="noStrike" cap="none" normalizeH="0" baseline="0" dirty="0">
              <a:ln>
                <a:noFill/>
              </a:ln>
              <a:solidFill>
                <a:srgbClr val="182350"/>
              </a:solidFill>
              <a:effectLst/>
              <a:latin typeface="Tahoma" charset="0"/>
            </a:endParaRPr>
          </a:p>
        </p:txBody>
      </p:sp>
      <p:sp>
        <p:nvSpPr>
          <p:cNvPr id="11" name="Rectangle: Rounded Corners 10">
            <a:extLst>
              <a:ext uri="{FF2B5EF4-FFF2-40B4-BE49-F238E27FC236}">
                <a16:creationId xmlns:a16="http://schemas.microsoft.com/office/drawing/2014/main" id="{6F7130EA-A343-304A-1006-2E5C46A46F19}"/>
              </a:ext>
            </a:extLst>
          </p:cNvPr>
          <p:cNvSpPr/>
          <p:nvPr/>
        </p:nvSpPr>
        <p:spPr bwMode="auto">
          <a:xfrm>
            <a:off x="1818524" y="5894377"/>
            <a:ext cx="2250041" cy="630742"/>
          </a:xfrm>
          <a:prstGeom prst="roundRect">
            <a:avLst/>
          </a:prstGeom>
          <a:solidFill>
            <a:srgbClr val="182350"/>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Tahoma" charset="0"/>
              </a:rPr>
              <a:t>Debrief &amp; Feedback</a:t>
            </a:r>
            <a:endParaRPr kumimoji="0" lang="en-US" sz="1800" b="0" i="0" u="none" strike="noStrike" cap="none" normalizeH="0" baseline="0" dirty="0">
              <a:ln>
                <a:noFill/>
              </a:ln>
              <a:solidFill>
                <a:srgbClr val="182350"/>
              </a:solidFill>
              <a:effectLst/>
              <a:latin typeface="Tahoma" charset="0"/>
            </a:endParaRPr>
          </a:p>
        </p:txBody>
      </p:sp>
      <p:sp>
        <p:nvSpPr>
          <p:cNvPr id="12" name="Rectangle: Rounded Corners 11">
            <a:extLst>
              <a:ext uri="{FF2B5EF4-FFF2-40B4-BE49-F238E27FC236}">
                <a16:creationId xmlns:a16="http://schemas.microsoft.com/office/drawing/2014/main" id="{4F0A86FF-F056-BC39-4518-4364741CCEEC}"/>
              </a:ext>
            </a:extLst>
          </p:cNvPr>
          <p:cNvSpPr/>
          <p:nvPr/>
        </p:nvSpPr>
        <p:spPr bwMode="auto">
          <a:xfrm>
            <a:off x="7795659" y="866606"/>
            <a:ext cx="2250041" cy="425942"/>
          </a:xfrm>
          <a:prstGeom prst="roundRect">
            <a:avLst/>
          </a:prstGeom>
          <a:solidFill>
            <a:srgbClr val="18235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Tahoma" charset="0"/>
              </a:rPr>
              <a:t>Collaborative AI</a:t>
            </a:r>
            <a:endParaRPr kumimoji="0" lang="en-US" sz="1800" b="0" i="0" u="none" strike="noStrike" cap="none" normalizeH="0" baseline="0" dirty="0">
              <a:ln>
                <a:noFill/>
              </a:ln>
              <a:solidFill>
                <a:srgbClr val="182350"/>
              </a:solidFill>
              <a:effectLst/>
              <a:latin typeface="Tahoma" charset="0"/>
            </a:endParaRPr>
          </a:p>
        </p:txBody>
      </p:sp>
      <p:sp>
        <p:nvSpPr>
          <p:cNvPr id="13" name="Rectangle: Rounded Corners 12">
            <a:extLst>
              <a:ext uri="{FF2B5EF4-FFF2-40B4-BE49-F238E27FC236}">
                <a16:creationId xmlns:a16="http://schemas.microsoft.com/office/drawing/2014/main" id="{A80395DF-84EB-FE5B-9B7D-2AB1ACB8365D}"/>
              </a:ext>
            </a:extLst>
          </p:cNvPr>
          <p:cNvSpPr/>
          <p:nvPr/>
        </p:nvSpPr>
        <p:spPr bwMode="auto">
          <a:xfrm>
            <a:off x="7795659" y="1789966"/>
            <a:ext cx="2250041" cy="706653"/>
          </a:xfrm>
          <a:prstGeom prst="roundRect">
            <a:avLst/>
          </a:prstGeom>
          <a:solidFill>
            <a:srgbClr val="18235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Tahoma" charset="0"/>
              </a:rPr>
              <a:t>Competency-Based</a:t>
            </a:r>
          </a:p>
          <a:p>
            <a:pPr marL="0" marR="0" indent="0" algn="ctr" defTabSz="914400" rtl="0" eaLnBrk="1" fontAlgn="base" latinLnBrk="0" hangingPunct="1">
              <a:lnSpc>
                <a:spcPct val="100000"/>
              </a:lnSpc>
              <a:spcBef>
                <a:spcPct val="0"/>
              </a:spcBef>
              <a:spcAft>
                <a:spcPct val="0"/>
              </a:spcAft>
              <a:buClrTx/>
              <a:buSzTx/>
              <a:buFontTx/>
              <a:buNone/>
              <a:tabLst/>
            </a:pPr>
            <a:r>
              <a:rPr lang="en-US" sz="1800" dirty="0">
                <a:solidFill>
                  <a:schemeClr val="bg1"/>
                </a:solidFill>
              </a:rPr>
              <a:t>Training</a:t>
            </a:r>
            <a:r>
              <a:rPr kumimoji="0" lang="en-US" sz="1800" b="0" i="0" u="none" strike="noStrike" cap="none" normalizeH="0" baseline="0" dirty="0">
                <a:ln>
                  <a:noFill/>
                </a:ln>
                <a:solidFill>
                  <a:schemeClr val="bg1"/>
                </a:solidFill>
                <a:effectLst/>
                <a:latin typeface="Tahoma" charset="0"/>
              </a:rPr>
              <a:t> </a:t>
            </a:r>
            <a:endParaRPr kumimoji="0" lang="en-US" sz="1800" b="0" i="0" u="none" strike="noStrike" cap="none" normalizeH="0" baseline="0" dirty="0">
              <a:ln>
                <a:noFill/>
              </a:ln>
              <a:solidFill>
                <a:srgbClr val="182350"/>
              </a:solidFill>
              <a:effectLst/>
              <a:latin typeface="Tahoma" charset="0"/>
            </a:endParaRPr>
          </a:p>
        </p:txBody>
      </p:sp>
      <p:sp>
        <p:nvSpPr>
          <p:cNvPr id="14" name="Rectangle: Rounded Corners 13">
            <a:extLst>
              <a:ext uri="{FF2B5EF4-FFF2-40B4-BE49-F238E27FC236}">
                <a16:creationId xmlns:a16="http://schemas.microsoft.com/office/drawing/2014/main" id="{14EBFDA9-8BCA-9560-EF0F-054320735348}"/>
              </a:ext>
            </a:extLst>
          </p:cNvPr>
          <p:cNvSpPr/>
          <p:nvPr/>
        </p:nvSpPr>
        <p:spPr bwMode="auto">
          <a:xfrm>
            <a:off x="7795659" y="2989475"/>
            <a:ext cx="2250041" cy="447231"/>
          </a:xfrm>
          <a:prstGeom prst="roundRect">
            <a:avLst/>
          </a:prstGeom>
          <a:solidFill>
            <a:srgbClr val="18235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Tahoma" charset="0"/>
              </a:rPr>
              <a:t>Human Digital Twin</a:t>
            </a:r>
            <a:endParaRPr kumimoji="0" lang="en-US" sz="1800" b="0" i="0" u="none" strike="noStrike" cap="none" normalizeH="0" baseline="0" dirty="0">
              <a:ln>
                <a:noFill/>
              </a:ln>
              <a:solidFill>
                <a:srgbClr val="182350"/>
              </a:solidFill>
              <a:effectLst/>
              <a:latin typeface="Tahoma" charset="0"/>
            </a:endParaRPr>
          </a:p>
        </p:txBody>
      </p:sp>
      <p:sp>
        <p:nvSpPr>
          <p:cNvPr id="15" name="Rectangle: Rounded Corners 14">
            <a:extLst>
              <a:ext uri="{FF2B5EF4-FFF2-40B4-BE49-F238E27FC236}">
                <a16:creationId xmlns:a16="http://schemas.microsoft.com/office/drawing/2014/main" id="{42CED9C6-2656-EB3A-9298-319634561343}"/>
              </a:ext>
            </a:extLst>
          </p:cNvPr>
          <p:cNvSpPr/>
          <p:nvPr/>
        </p:nvSpPr>
        <p:spPr bwMode="auto">
          <a:xfrm>
            <a:off x="7795659" y="3913817"/>
            <a:ext cx="2250041" cy="706652"/>
          </a:xfrm>
          <a:prstGeom prst="roundRect">
            <a:avLst/>
          </a:prstGeom>
          <a:solidFill>
            <a:srgbClr val="18235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Tahoma" charset="0"/>
              </a:rPr>
              <a:t>Monitor &amp; Ensure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Tahoma" charset="0"/>
              </a:rPr>
              <a:t>Safety</a:t>
            </a:r>
            <a:endParaRPr kumimoji="0" lang="en-US" sz="1800" b="0" i="0" u="none" strike="noStrike" cap="none" normalizeH="0" baseline="0">
              <a:ln>
                <a:noFill/>
              </a:ln>
              <a:solidFill>
                <a:srgbClr val="182350"/>
              </a:solidFill>
              <a:effectLst/>
              <a:latin typeface="Tahoma" charset="0"/>
            </a:endParaRPr>
          </a:p>
        </p:txBody>
      </p:sp>
      <p:sp>
        <p:nvSpPr>
          <p:cNvPr id="16" name="Rectangle: Rounded Corners 15">
            <a:extLst>
              <a:ext uri="{FF2B5EF4-FFF2-40B4-BE49-F238E27FC236}">
                <a16:creationId xmlns:a16="http://schemas.microsoft.com/office/drawing/2014/main" id="{C3313BFE-7AED-1CB1-C71E-630CF746B78B}"/>
              </a:ext>
            </a:extLst>
          </p:cNvPr>
          <p:cNvSpPr/>
          <p:nvPr/>
        </p:nvSpPr>
        <p:spPr bwMode="auto">
          <a:xfrm>
            <a:off x="7795659" y="5159370"/>
            <a:ext cx="2250041" cy="447231"/>
          </a:xfrm>
          <a:prstGeom prst="roundRect">
            <a:avLst/>
          </a:prstGeom>
          <a:solidFill>
            <a:srgbClr val="18235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Tahoma" charset="0"/>
              </a:rPr>
              <a:t>Career Field Planning</a:t>
            </a:r>
            <a:endParaRPr kumimoji="0" lang="en-US" sz="1800" b="0" i="0" u="none" strike="noStrike" cap="none" normalizeH="0" baseline="0">
              <a:ln>
                <a:noFill/>
              </a:ln>
              <a:solidFill>
                <a:srgbClr val="182350"/>
              </a:solidFill>
              <a:effectLst/>
              <a:latin typeface="Tahoma" charset="0"/>
            </a:endParaRPr>
          </a:p>
        </p:txBody>
      </p:sp>
      <p:sp>
        <p:nvSpPr>
          <p:cNvPr id="17" name="Rectangle: Rounded Corners 16">
            <a:extLst>
              <a:ext uri="{FF2B5EF4-FFF2-40B4-BE49-F238E27FC236}">
                <a16:creationId xmlns:a16="http://schemas.microsoft.com/office/drawing/2014/main" id="{F0CBE11A-AB84-E1E8-3E3B-C4558A162538}"/>
              </a:ext>
            </a:extLst>
          </p:cNvPr>
          <p:cNvSpPr/>
          <p:nvPr/>
        </p:nvSpPr>
        <p:spPr bwMode="auto">
          <a:xfrm>
            <a:off x="7795659" y="5928499"/>
            <a:ext cx="2250041" cy="706652"/>
          </a:xfrm>
          <a:prstGeom prst="roundRect">
            <a:avLst/>
          </a:prstGeom>
          <a:solidFill>
            <a:srgbClr val="18235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Tahoma" charset="0"/>
              </a:rPr>
              <a:t>Training Effectiveness</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Tahoma" charset="0"/>
              </a:rPr>
              <a:t>Evaluation</a:t>
            </a:r>
            <a:endParaRPr kumimoji="0" lang="en-US" sz="1800" b="0" i="0" u="none" strike="noStrike" cap="none" normalizeH="0" baseline="0" dirty="0">
              <a:ln>
                <a:noFill/>
              </a:ln>
              <a:solidFill>
                <a:srgbClr val="182350"/>
              </a:solidFill>
              <a:effectLst/>
              <a:latin typeface="Tahoma" charset="0"/>
            </a:endParaRPr>
          </a:p>
        </p:txBody>
      </p:sp>
      <p:sp>
        <p:nvSpPr>
          <p:cNvPr id="18" name="Slide Number Placeholder 8">
            <a:extLst>
              <a:ext uri="{FF2B5EF4-FFF2-40B4-BE49-F238E27FC236}">
                <a16:creationId xmlns:a16="http://schemas.microsoft.com/office/drawing/2014/main" id="{EF2014E9-1F06-00D7-1847-A9052921BCFB}"/>
              </a:ext>
            </a:extLst>
          </p:cNvPr>
          <p:cNvSpPr>
            <a:spLocks noGrp="1"/>
          </p:cNvSpPr>
          <p:nvPr>
            <p:ph type="sldNum" sz="quarter" idx="10"/>
          </p:nvPr>
        </p:nvSpPr>
        <p:spPr>
          <a:xfrm>
            <a:off x="11188557" y="6477001"/>
            <a:ext cx="267129" cy="270295"/>
          </a:xfrm>
        </p:spPr>
        <p:txBody>
          <a:bodyPr/>
          <a:lstStyle/>
          <a:p>
            <a:pPr>
              <a:defRPr/>
            </a:pPr>
            <a:fld id="{D68E8870-17DE-45C4-A8DD-7644B2422933}" type="slidenum">
              <a:rPr lang="en-US" sz="1200" smtClean="0"/>
              <a:pPr>
                <a:defRPr/>
              </a:pPr>
              <a:t>9</a:t>
            </a:fld>
            <a:endParaRPr lang="en-US" sz="1200" dirty="0"/>
          </a:p>
        </p:txBody>
      </p:sp>
    </p:spTree>
    <p:extLst>
      <p:ext uri="{BB962C8B-B14F-4D97-AF65-F5344CB8AC3E}">
        <p14:creationId xmlns:p14="http://schemas.microsoft.com/office/powerpoint/2010/main" val="3012210063"/>
      </p:ext>
    </p:extLst>
  </p:cSld>
  <p:clrMapOvr>
    <a:masterClrMapping/>
  </p:clrMapOvr>
</p:sld>
</file>

<file path=ppt/theme/theme1.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77FF16949F4AB459805A3DD6FA57046" ma:contentTypeVersion="15" ma:contentTypeDescription="Create a new document." ma:contentTypeScope="" ma:versionID="e166772f3327621b85119a160e9bdd13">
  <xsd:schema xmlns:xsd="http://www.w3.org/2001/XMLSchema" xmlns:xs="http://www.w3.org/2001/XMLSchema" xmlns:p="http://schemas.microsoft.com/office/2006/metadata/properties" xmlns:ns2="df4b3e37-a2da-42e1-908a-104eaeb3f674" xmlns:ns3="e11aaf5d-f0a7-4f94-b38d-2c18660a32c1" targetNamespace="http://schemas.microsoft.com/office/2006/metadata/properties" ma:root="true" ma:fieldsID="69ac33d87261859d8cc14f5f024c78dd" ns2:_="" ns3:_="">
    <xsd:import namespace="df4b3e37-a2da-42e1-908a-104eaeb3f674"/>
    <xsd:import namespace="e11aaf5d-f0a7-4f94-b38d-2c18660a32c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4b3e37-a2da-42e1-908a-104eaeb3f6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bbf73d60-d7a1-44a4-93b4-32a3473c4921"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11aaf5d-f0a7-4f94-b38d-2c18660a32c1"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a5f67769-0149-464a-aaea-fe5493e63d13}" ma:internalName="TaxCatchAll" ma:showField="CatchAllData" ma:web="e11aaf5d-f0a7-4f94-b38d-2c18660a32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f4b3e37-a2da-42e1-908a-104eaeb3f674">
      <Terms xmlns="http://schemas.microsoft.com/office/infopath/2007/PartnerControls"/>
    </lcf76f155ced4ddcb4097134ff3c332f>
    <TaxCatchAll xmlns="e11aaf5d-f0a7-4f94-b38d-2c18660a32c1" xsi:nil="true"/>
  </documentManagement>
</p:properties>
</file>

<file path=customXml/itemProps1.xml><?xml version="1.0" encoding="utf-8"?>
<ds:datastoreItem xmlns:ds="http://schemas.openxmlformats.org/officeDocument/2006/customXml" ds:itemID="{8B7A3F3E-6633-4B00-93C7-76ED8D980C66}">
  <ds:schemaRefs>
    <ds:schemaRef ds:uri="http://schemas.microsoft.com/sharepoint/v3/contenttype/forms"/>
  </ds:schemaRefs>
</ds:datastoreItem>
</file>

<file path=customXml/itemProps2.xml><?xml version="1.0" encoding="utf-8"?>
<ds:datastoreItem xmlns:ds="http://schemas.openxmlformats.org/officeDocument/2006/customXml" ds:itemID="{01D29C83-E14F-4371-AD60-EAB57C777B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4b3e37-a2da-42e1-908a-104eaeb3f674"/>
    <ds:schemaRef ds:uri="e11aaf5d-f0a7-4f94-b38d-2c18660a32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61E7D86-A684-4790-9AA1-4EC0DFD95041}">
  <ds:schemaRefs>
    <ds:schemaRef ds:uri="e11aaf5d-f0a7-4f94-b38d-2c18660a32c1"/>
    <ds:schemaRef ds:uri="df4b3e37-a2da-42e1-908a-104eaeb3f674"/>
    <ds:schemaRef ds:uri="http://purl.org/dc/dcmitype/"/>
    <ds:schemaRef ds:uri="http://www.w3.org/XML/1998/namespace"/>
    <ds:schemaRef ds:uri="http://schemas.microsoft.com/office/2006/documentManagement/types"/>
    <ds:schemaRef ds:uri="http://purl.org/dc/terms/"/>
    <ds:schemaRef ds:uri="http://purl.org/dc/elements/1.1/"/>
    <ds:schemaRef ds:uri="http://schemas.microsoft.com/office/2006/metadata/propertie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227</TotalTime>
  <Words>2442</Words>
  <Application>Microsoft Office PowerPoint</Application>
  <PresentationFormat>Widescreen</PresentationFormat>
  <Paragraphs>584</Paragraphs>
  <Slides>46</Slides>
  <Notes>45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46</vt:i4>
      </vt:variant>
    </vt:vector>
  </HeadingPairs>
  <TitlesOfParts>
    <vt:vector size="57" baseType="lpstr">
      <vt:lpstr>Aptos</vt:lpstr>
      <vt:lpstr>Arial</vt:lpstr>
      <vt:lpstr>Arial Narrow</vt:lpstr>
      <vt:lpstr>Calibri</vt:lpstr>
      <vt:lpstr>Calibri,Sans-Serif</vt:lpstr>
      <vt:lpstr>Montserrat</vt:lpstr>
      <vt:lpstr>Montserrat SemiBold</vt:lpstr>
      <vt:lpstr>Tahoma</vt:lpstr>
      <vt:lpstr>Trebuchet MS</vt:lpstr>
      <vt:lpstr>Wingdings</vt:lpstr>
      <vt:lpstr>1_Blends</vt:lpstr>
      <vt:lpstr>PowerPoint Presentation</vt:lpstr>
      <vt:lpstr>What You’ll Learn</vt:lpstr>
      <vt:lpstr>Tutorial Overview</vt:lpstr>
      <vt:lpstr>Speakers </vt:lpstr>
      <vt:lpstr>Current State of the Field  </vt:lpstr>
      <vt:lpstr>Defining Physiological Monitoring Options</vt:lpstr>
      <vt:lpstr>Defining the Training Ecosystem</vt:lpstr>
      <vt:lpstr>PowerPoint Presentation</vt:lpstr>
      <vt:lpstr>Use Cases for Physiological Sensing in Training &amp; Simulation</vt:lpstr>
      <vt:lpstr>Potential Risks</vt:lpstr>
      <vt:lpstr>Recommended Approach &amp; Best Practices</vt:lpstr>
      <vt:lpstr>PowerPoint Presentation</vt:lpstr>
      <vt:lpstr>Characterizing Environments &amp; Stakeholders</vt:lpstr>
      <vt:lpstr>Characterizing Environments &amp; Stakeholders</vt:lpstr>
      <vt:lpstr>Persona Example</vt:lpstr>
      <vt:lpstr>PowerPoint Presentation</vt:lpstr>
      <vt:lpstr>Relevant Human States</vt:lpstr>
      <vt:lpstr>Relevant Human States</vt:lpstr>
      <vt:lpstr>PowerPoint Presentation</vt:lpstr>
      <vt:lpstr>Understanding Physiological Changes</vt:lpstr>
      <vt:lpstr>Understanding Physiological Changes</vt:lpstr>
      <vt:lpstr>PowerPoint Presentation</vt:lpstr>
      <vt:lpstr>Selecting Appropriate Sensors</vt:lpstr>
      <vt:lpstr>Selecting Appropriate Sensors</vt:lpstr>
      <vt:lpstr>PowerPoint Presentation</vt:lpstr>
      <vt:lpstr>Analyzing Data</vt:lpstr>
      <vt:lpstr>Analyzing Data</vt:lpstr>
      <vt:lpstr>PowerPoint Presentation</vt:lpstr>
      <vt:lpstr>Storing Data</vt:lpstr>
      <vt:lpstr>Storing Data</vt:lpstr>
      <vt:lpstr>PowerPoint Presentation</vt:lpstr>
      <vt:lpstr>Taking Action</vt:lpstr>
      <vt:lpstr>Taking Action</vt:lpstr>
      <vt:lpstr>PowerPoint Presentation</vt:lpstr>
      <vt:lpstr>User Acceptance</vt:lpstr>
      <vt:lpstr>User Acceptance</vt:lpstr>
      <vt:lpstr>Available Tools  </vt:lpstr>
      <vt:lpstr>Tools to Enable the Process</vt:lpstr>
      <vt:lpstr>Physiological Integration Scenario</vt:lpstr>
      <vt:lpstr>Optimizing an Integration Approach for Success</vt:lpstr>
      <vt:lpstr>Optimizing an Integration Approach for Success</vt:lpstr>
      <vt:lpstr>Optimizing an Integration Approach for Success</vt:lpstr>
      <vt:lpstr>Take Home Messages</vt:lpstr>
      <vt:lpstr>Acknowledgments &amp; How to Reach Us</vt:lpstr>
      <vt:lpstr>Question &amp; Answer</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Audrey H. Zlatkin</dc:creator>
  <cp:lastModifiedBy>Audrey H. Zlatkin</cp:lastModifiedBy>
  <cp:revision>2</cp:revision>
  <dcterms:created xsi:type="dcterms:W3CDTF">2024-09-19T12:48:55Z</dcterms:created>
  <dcterms:modified xsi:type="dcterms:W3CDTF">2025-11-14T18:03:59Z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Description">
    <vt:lpwstr>&lt;div class=ExternalClass9DF5FD6F97034AAA9FF0AABB8157F05A&gt; &lt;/div&gt;</vt:lpwstr>
  </property>
  <property fmtid="{D5CDD505-2E9C-101B-9397-08002B2CF9AE}" pid="3" name="MediaServiceImageTags">
    <vt:lpwstr/>
  </property>
  <property fmtid="{D5CDD505-2E9C-101B-9397-08002B2CF9AE}" pid="4" name="ContentTypeId">
    <vt:lpwstr>0x010100777FF16949F4AB459805A3DD6FA57046</vt:lpwstr>
  </property>
</Properties>
</file>