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69"/>
  </p:notesMasterIdLst>
  <p:handoutMasterIdLst>
    <p:handoutMasterId r:id="rId70"/>
  </p:handoutMasterIdLst>
  <p:sldIdLst>
    <p:sldId id="289" r:id="rId5"/>
    <p:sldId id="290" r:id="rId6"/>
    <p:sldId id="318" r:id="rId7"/>
    <p:sldId id="316" r:id="rId8"/>
    <p:sldId id="356" r:id="rId9"/>
    <p:sldId id="313" r:id="rId10"/>
    <p:sldId id="317" r:id="rId11"/>
    <p:sldId id="312" r:id="rId12"/>
    <p:sldId id="323" r:id="rId13"/>
    <p:sldId id="325" r:id="rId14"/>
    <p:sldId id="349" r:id="rId15"/>
    <p:sldId id="326" r:id="rId16"/>
    <p:sldId id="327" r:id="rId17"/>
    <p:sldId id="328" r:id="rId18"/>
    <p:sldId id="357" r:id="rId19"/>
    <p:sldId id="333" r:id="rId20"/>
    <p:sldId id="332" r:id="rId21"/>
    <p:sldId id="329" r:id="rId22"/>
    <p:sldId id="330" r:id="rId23"/>
    <p:sldId id="334" r:id="rId24"/>
    <p:sldId id="363" r:id="rId25"/>
    <p:sldId id="366" r:id="rId26"/>
    <p:sldId id="367" r:id="rId27"/>
    <p:sldId id="358" r:id="rId28"/>
    <p:sldId id="379" r:id="rId29"/>
    <p:sldId id="378" r:id="rId30"/>
    <p:sldId id="380" r:id="rId31"/>
    <p:sldId id="315" r:id="rId32"/>
    <p:sldId id="305" r:id="rId33"/>
    <p:sldId id="308" r:id="rId34"/>
    <p:sldId id="359" r:id="rId35"/>
    <p:sldId id="304" r:id="rId36"/>
    <p:sldId id="343" r:id="rId37"/>
    <p:sldId id="309" r:id="rId38"/>
    <p:sldId id="344" r:id="rId39"/>
    <p:sldId id="335" r:id="rId40"/>
    <p:sldId id="345" r:id="rId41"/>
    <p:sldId id="310" r:id="rId42"/>
    <p:sldId id="339" r:id="rId43"/>
    <p:sldId id="346" r:id="rId44"/>
    <p:sldId id="337" r:id="rId45"/>
    <p:sldId id="347" r:id="rId46"/>
    <p:sldId id="340" r:id="rId47"/>
    <p:sldId id="311" r:id="rId48"/>
    <p:sldId id="350" r:id="rId49"/>
    <p:sldId id="342" r:id="rId50"/>
    <p:sldId id="352" r:id="rId51"/>
    <p:sldId id="360" r:id="rId52"/>
    <p:sldId id="348" r:id="rId53"/>
    <p:sldId id="372" r:id="rId54"/>
    <p:sldId id="364" r:id="rId55"/>
    <p:sldId id="376" r:id="rId56"/>
    <p:sldId id="375" r:id="rId57"/>
    <p:sldId id="362" r:id="rId58"/>
    <p:sldId id="371" r:id="rId59"/>
    <p:sldId id="374" r:id="rId60"/>
    <p:sldId id="369" r:id="rId61"/>
    <p:sldId id="361" r:id="rId62"/>
    <p:sldId id="355" r:id="rId63"/>
    <p:sldId id="370" r:id="rId64"/>
    <p:sldId id="354" r:id="rId65"/>
    <p:sldId id="341" r:id="rId66"/>
    <p:sldId id="353" r:id="rId67"/>
    <p:sldId id="373" r:id="rId68"/>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521415D9-36F7-43E2-AB2F-B90AF26B5E84}">
      <p14:sectionLst xmlns:p14="http://schemas.microsoft.com/office/powerpoint/2010/main">
        <p14:section name="Introduction" id="{08A93AA7-DC25-4169-B3CA-EDDE8AD1FE2C}">
          <p14:sldIdLst>
            <p14:sldId id="289"/>
            <p14:sldId id="290"/>
            <p14:sldId id="318"/>
            <p14:sldId id="316"/>
          </p14:sldIdLst>
        </p14:section>
        <p14:section name="Modeling and Simulation VV&amp;A" id="{645ACC05-5EF2-4A7A-8531-BA41A2DA04A0}">
          <p14:sldIdLst>
            <p14:sldId id="356"/>
            <p14:sldId id="313"/>
            <p14:sldId id="317"/>
            <p14:sldId id="312"/>
            <p14:sldId id="323"/>
            <p14:sldId id="325"/>
            <p14:sldId id="349"/>
            <p14:sldId id="326"/>
            <p14:sldId id="327"/>
            <p14:sldId id="328"/>
          </p14:sldIdLst>
        </p14:section>
        <p14:section name="M&amp;S Validation and the Validation Referent" id="{1289C291-2FE4-4BEC-9CEB-9FA8FC477D5E}">
          <p14:sldIdLst>
            <p14:sldId id="357"/>
            <p14:sldId id="333"/>
            <p14:sldId id="332"/>
            <p14:sldId id="329"/>
            <p14:sldId id="330"/>
            <p14:sldId id="334"/>
            <p14:sldId id="363"/>
            <p14:sldId id="366"/>
            <p14:sldId id="367"/>
          </p14:sldIdLst>
        </p14:section>
        <p14:section name="Basic AI Concepts" id="{93FCD750-8B99-4E30-BE5C-A65E5E902A0F}">
          <p14:sldIdLst>
            <p14:sldId id="358"/>
            <p14:sldId id="379"/>
            <p14:sldId id="378"/>
            <p14:sldId id="380"/>
            <p14:sldId id="315"/>
            <p14:sldId id="305"/>
            <p14:sldId id="308"/>
          </p14:sldIdLst>
        </p14:section>
        <p14:section name="AI V&amp;V Methods" id="{F0B6B42D-C7A4-45D7-9774-77F59ADB9A9A}">
          <p14:sldIdLst>
            <p14:sldId id="359"/>
            <p14:sldId id="304"/>
            <p14:sldId id="343"/>
            <p14:sldId id="309"/>
            <p14:sldId id="344"/>
            <p14:sldId id="335"/>
            <p14:sldId id="345"/>
            <p14:sldId id="310"/>
            <p14:sldId id="339"/>
            <p14:sldId id="346"/>
            <p14:sldId id="337"/>
            <p14:sldId id="347"/>
            <p14:sldId id="340"/>
            <p14:sldId id="311"/>
            <p14:sldId id="350"/>
            <p14:sldId id="342"/>
            <p14:sldId id="352"/>
          </p14:sldIdLst>
        </p14:section>
        <p14:section name="V&amp;V Challenges for AI Driven M&amp;S" id="{349DC9BE-CF6B-4E72-9A02-BF1247388BFF}">
          <p14:sldIdLst>
            <p14:sldId id="360"/>
            <p14:sldId id="348"/>
            <p14:sldId id="372"/>
            <p14:sldId id="364"/>
            <p14:sldId id="376"/>
            <p14:sldId id="375"/>
            <p14:sldId id="362"/>
            <p14:sldId id="371"/>
            <p14:sldId id="374"/>
            <p14:sldId id="369"/>
          </p14:sldIdLst>
        </p14:section>
        <p14:section name="Conclusion" id="{09DE3AB8-A65E-4DFC-8D9F-6A5B0DE0368B}">
          <p14:sldIdLst>
            <p14:sldId id="361"/>
            <p14:sldId id="355"/>
            <p14:sldId id="370"/>
          </p14:sldIdLst>
        </p14:section>
        <p14:section name="References" id="{24C9CF1A-825F-48CA-8467-B98EDB8DE2AA}">
          <p14:sldIdLst>
            <p14:sldId id="354"/>
            <p14:sldId id="341"/>
            <p14:sldId id="353"/>
            <p14:sldId id="3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ngblood, Simone M." initials="YSM" lastIdx="4" clrIdx="0">
    <p:extLst>
      <p:ext uri="{19B8F6BF-5375-455C-9EA6-DF929625EA0E}">
        <p15:presenceInfo xmlns:p15="http://schemas.microsoft.com/office/powerpoint/2012/main" userId="S::simone.youngblood@jhuapl.edu::6bc519b3-4c42-4b7e-bc6a-05344f29ea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66"/>
    <a:srgbClr val="0033CC"/>
    <a:srgbClr val="FFCC99"/>
    <a:srgbClr val="FFCCFF"/>
    <a:srgbClr val="FF0000"/>
    <a:srgbClr val="00FF00"/>
    <a:srgbClr val="CC3300"/>
    <a:srgbClr val="FF9900"/>
    <a:srgbClr val="F77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3193" autoAdjust="0"/>
  </p:normalViewPr>
  <p:slideViewPr>
    <p:cSldViewPr snapToGrid="0">
      <p:cViewPr>
        <p:scale>
          <a:sx n="70" d="100"/>
          <a:sy n="70" d="100"/>
        </p:scale>
        <p:origin x="1998" y="678"/>
      </p:cViewPr>
      <p:guideLst>
        <p:guide orient="horz" pos="2160"/>
        <p:guide pos="3840"/>
      </p:guideLst>
    </p:cSldViewPr>
  </p:slideViewPr>
  <p:outlineViewPr>
    <p:cViewPr>
      <p:scale>
        <a:sx n="33" d="100"/>
        <a:sy n="33" d="100"/>
      </p:scale>
      <p:origin x="0" y="-19554"/>
    </p:cViewPr>
  </p:outlineViewPr>
  <p:notesTextViewPr>
    <p:cViewPr>
      <p:scale>
        <a:sx n="100" d="100"/>
        <a:sy n="100" d="100"/>
      </p:scale>
      <p:origin x="0" y="0"/>
    </p:cViewPr>
  </p:notesTextViewPr>
  <p:sorterViewPr>
    <p:cViewPr varScale="1">
      <p:scale>
        <a:sx n="1" d="1"/>
        <a:sy n="1" d="1"/>
      </p:scale>
      <p:origin x="0" y="-6990"/>
    </p:cViewPr>
  </p:sorterViewPr>
  <p:notesViewPr>
    <p:cSldViewPr snapToGrid="0">
      <p:cViewPr>
        <p:scale>
          <a:sx n="120" d="100"/>
          <a:sy n="120" d="100"/>
        </p:scale>
        <p:origin x="3042" y="-60"/>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3F21E-FFA5-2F4E-9F7C-6C22E2AB4552}" type="doc">
      <dgm:prSet loTypeId="urn:microsoft.com/office/officeart/2005/8/layout/balance1" loCatId="relationship" qsTypeId="urn:microsoft.com/office/officeart/2005/8/quickstyle/3d2" qsCatId="3D" csTypeId="urn:microsoft.com/office/officeart/2005/8/colors/accent0_3" csCatId="mainScheme" phldr="1"/>
      <dgm:spPr/>
      <dgm:t>
        <a:bodyPr/>
        <a:lstStyle/>
        <a:p>
          <a:endParaRPr lang="en-US"/>
        </a:p>
      </dgm:t>
    </dgm:pt>
    <dgm:pt modelId="{22D6134E-B663-E64C-99F7-D7350AF92794}">
      <dgm:prSet phldrT="[Text]" custT="1"/>
      <dgm:spPr>
        <a:xfrm>
          <a:off x="162316" y="23973"/>
          <a:ext cx="2708136" cy="1081548"/>
        </a:xfrm>
        <a:prstGeom prst="roundRect">
          <a:avLst>
            <a:gd name="adj" fmla="val 10000"/>
          </a:avLst>
        </a:prstGeom>
        <a:solidFill>
          <a:srgbClr val="242852">
            <a:alpha val="90000"/>
            <a:tint val="40000"/>
            <a:hueOff val="0"/>
            <a:satOff val="0"/>
            <a:lumOff val="0"/>
            <a:alphaOff val="0"/>
          </a:srgbClr>
        </a:solidFill>
        <a:ln w="9525" cap="flat" cmpd="sng" algn="ctr">
          <a:solidFill>
            <a:srgbClr val="242852">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pPr>
            <a:buNone/>
          </a:pPr>
          <a:r>
            <a:rPr lang="en-US" sz="2800">
              <a:solidFill>
                <a:sysClr val="windowText" lastClr="000000">
                  <a:hueOff val="0"/>
                  <a:satOff val="0"/>
                  <a:lumOff val="0"/>
                  <a:alphaOff val="0"/>
                </a:sysClr>
              </a:solidFill>
              <a:latin typeface="Tahoma"/>
              <a:ea typeface="+mn-ea"/>
              <a:cs typeface="+mn-cs"/>
            </a:rPr>
            <a:t>Use Risks</a:t>
          </a:r>
          <a:endParaRPr lang="en-US" sz="2800" dirty="0">
            <a:solidFill>
              <a:sysClr val="windowText" lastClr="000000">
                <a:hueOff val="0"/>
                <a:satOff val="0"/>
                <a:lumOff val="0"/>
                <a:alphaOff val="0"/>
              </a:sysClr>
            </a:solidFill>
            <a:latin typeface="Tahoma"/>
            <a:ea typeface="+mn-ea"/>
            <a:cs typeface="+mn-cs"/>
          </a:endParaRPr>
        </a:p>
      </dgm:t>
    </dgm:pt>
    <dgm:pt modelId="{7C06151C-DE3C-F141-A185-6E609C9FB350}" type="parTrans" cxnId="{D69926AC-6F52-B142-80E4-8666586F9965}">
      <dgm:prSet/>
      <dgm:spPr/>
      <dgm:t>
        <a:bodyPr/>
        <a:lstStyle/>
        <a:p>
          <a:endParaRPr lang="en-US" sz="3200">
            <a:solidFill>
              <a:sysClr val="windowText" lastClr="000000"/>
            </a:solidFill>
          </a:endParaRPr>
        </a:p>
      </dgm:t>
    </dgm:pt>
    <dgm:pt modelId="{E535B4AF-06AA-2B43-922A-6EE33D7F86C1}" type="sibTrans" cxnId="{D69926AC-6F52-B142-80E4-8666586F9965}">
      <dgm:prSet/>
      <dgm:spPr/>
      <dgm:t>
        <a:bodyPr/>
        <a:lstStyle/>
        <a:p>
          <a:endParaRPr lang="en-US" sz="3200">
            <a:solidFill>
              <a:sysClr val="windowText" lastClr="000000"/>
            </a:solidFill>
          </a:endParaRPr>
        </a:p>
      </dgm:t>
    </dgm:pt>
    <dgm:pt modelId="{0BAA9018-AC51-AC4B-B6E7-944FB2F1110E}">
      <dgm:prSet phldrT="[Text]" custT="1"/>
      <dgm:spPr>
        <a:xfrm>
          <a:off x="321193" y="3280032"/>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en-US" sz="1800">
              <a:solidFill>
                <a:sysClr val="window" lastClr="FFFFFF"/>
              </a:solidFill>
              <a:latin typeface="Tahoma"/>
              <a:ea typeface="+mn-ea"/>
              <a:cs typeface="+mn-cs"/>
            </a:rPr>
            <a:t>Use Risk from Unknown Simulation Uncertainties</a:t>
          </a:r>
          <a:endParaRPr lang="en-US" sz="1800" dirty="0">
            <a:solidFill>
              <a:sysClr val="window" lastClr="FFFFFF"/>
            </a:solidFill>
            <a:latin typeface="Tahoma"/>
            <a:ea typeface="+mn-ea"/>
            <a:cs typeface="+mn-cs"/>
          </a:endParaRPr>
        </a:p>
      </dgm:t>
    </dgm:pt>
    <dgm:pt modelId="{28111624-BD94-024B-B8B0-B57FF5F26858}" type="parTrans" cxnId="{63E298A1-5BAE-2543-8270-B34A187398A6}">
      <dgm:prSet/>
      <dgm:spPr/>
      <dgm:t>
        <a:bodyPr/>
        <a:lstStyle/>
        <a:p>
          <a:endParaRPr lang="en-US" sz="3200">
            <a:solidFill>
              <a:sysClr val="windowText" lastClr="000000"/>
            </a:solidFill>
          </a:endParaRPr>
        </a:p>
      </dgm:t>
    </dgm:pt>
    <dgm:pt modelId="{48B393D8-5143-964F-81C6-73954ED7EE3D}" type="sibTrans" cxnId="{63E298A1-5BAE-2543-8270-B34A187398A6}">
      <dgm:prSet/>
      <dgm:spPr/>
      <dgm:t>
        <a:bodyPr/>
        <a:lstStyle/>
        <a:p>
          <a:endParaRPr lang="en-US" sz="3200">
            <a:solidFill>
              <a:sysClr val="windowText" lastClr="000000"/>
            </a:solidFill>
          </a:endParaRPr>
        </a:p>
      </dgm:t>
    </dgm:pt>
    <dgm:pt modelId="{758BCDE3-351E-1E41-840C-91DD30520DAF}">
      <dgm:prSet phldrT="[Text]" custT="1"/>
      <dgm:spPr>
        <a:xfrm>
          <a:off x="321193" y="2306638"/>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en-US" sz="1800">
              <a:solidFill>
                <a:sysClr val="window" lastClr="FFFFFF"/>
              </a:solidFill>
              <a:latin typeface="Tahoma"/>
              <a:ea typeface="+mn-ea"/>
              <a:cs typeface="+mn-cs"/>
            </a:rPr>
            <a:t>Use Risk from Uncertainties in V&amp;V Results</a:t>
          </a:r>
          <a:endParaRPr lang="en-US" sz="1800" dirty="0">
            <a:solidFill>
              <a:sysClr val="window" lastClr="FFFFFF"/>
            </a:solidFill>
            <a:latin typeface="Tahoma"/>
            <a:ea typeface="+mn-ea"/>
            <a:cs typeface="+mn-cs"/>
          </a:endParaRPr>
        </a:p>
      </dgm:t>
    </dgm:pt>
    <dgm:pt modelId="{AED96D02-F00A-B941-A704-E60AAB69147E}" type="parTrans" cxnId="{ABB9ABF0-ADA1-BF47-9F1C-646D82C317CB}">
      <dgm:prSet/>
      <dgm:spPr/>
      <dgm:t>
        <a:bodyPr/>
        <a:lstStyle/>
        <a:p>
          <a:endParaRPr lang="en-US" sz="3200">
            <a:solidFill>
              <a:sysClr val="windowText" lastClr="000000"/>
            </a:solidFill>
          </a:endParaRPr>
        </a:p>
      </dgm:t>
    </dgm:pt>
    <dgm:pt modelId="{41A39CE0-525A-024B-85B6-793F59F7F984}" type="sibTrans" cxnId="{ABB9ABF0-ADA1-BF47-9F1C-646D82C317CB}">
      <dgm:prSet/>
      <dgm:spPr/>
      <dgm:t>
        <a:bodyPr/>
        <a:lstStyle/>
        <a:p>
          <a:endParaRPr lang="en-US" sz="3200">
            <a:solidFill>
              <a:sysClr val="windowText" lastClr="000000"/>
            </a:solidFill>
          </a:endParaRPr>
        </a:p>
      </dgm:t>
    </dgm:pt>
    <dgm:pt modelId="{B5A37913-5F0A-584A-BE33-6AC17CD9D385}">
      <dgm:prSet phldrT="[Text]" custT="1"/>
      <dgm:spPr>
        <a:xfrm>
          <a:off x="2974342" y="-9835"/>
          <a:ext cx="2708136" cy="1081548"/>
        </a:xfrm>
        <a:prstGeom prst="roundRect">
          <a:avLst>
            <a:gd name="adj" fmla="val 10000"/>
          </a:avLst>
        </a:prstGeom>
        <a:solidFill>
          <a:srgbClr val="242852">
            <a:alpha val="90000"/>
            <a:tint val="40000"/>
            <a:hueOff val="0"/>
            <a:satOff val="0"/>
            <a:lumOff val="0"/>
            <a:alphaOff val="0"/>
          </a:srgbClr>
        </a:solidFill>
        <a:ln w="9525" cap="flat" cmpd="sng" algn="ctr">
          <a:solidFill>
            <a:srgbClr val="242852">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pPr>
            <a:buNone/>
          </a:pPr>
          <a:r>
            <a:rPr lang="en-US" sz="2800">
              <a:solidFill>
                <a:sysClr val="windowText" lastClr="000000">
                  <a:hueOff val="0"/>
                  <a:satOff val="0"/>
                  <a:lumOff val="0"/>
                  <a:alphaOff val="0"/>
                </a:sysClr>
              </a:solidFill>
              <a:latin typeface="Tahoma"/>
              <a:ea typeface="+mn-ea"/>
              <a:cs typeface="+mn-cs"/>
            </a:rPr>
            <a:t>VV&amp;A Resources</a:t>
          </a:r>
          <a:endParaRPr lang="en-US" sz="2800" dirty="0">
            <a:solidFill>
              <a:sysClr val="windowText" lastClr="000000">
                <a:hueOff val="0"/>
                <a:satOff val="0"/>
                <a:lumOff val="0"/>
                <a:alphaOff val="0"/>
              </a:sysClr>
            </a:solidFill>
            <a:latin typeface="Tahoma"/>
            <a:ea typeface="+mn-ea"/>
            <a:cs typeface="+mn-cs"/>
          </a:endParaRPr>
        </a:p>
      </dgm:t>
    </dgm:pt>
    <dgm:pt modelId="{E32FF5D8-F7F2-4D49-A828-4BB88B807853}" type="parTrans" cxnId="{EA91E6F5-B59B-9E48-8288-6E237E95CEAD}">
      <dgm:prSet/>
      <dgm:spPr/>
      <dgm:t>
        <a:bodyPr/>
        <a:lstStyle/>
        <a:p>
          <a:endParaRPr lang="en-US" sz="3200">
            <a:solidFill>
              <a:sysClr val="windowText" lastClr="000000"/>
            </a:solidFill>
          </a:endParaRPr>
        </a:p>
      </dgm:t>
    </dgm:pt>
    <dgm:pt modelId="{4EC17FD9-463B-3A4F-B411-A367703562C4}" type="sibTrans" cxnId="{EA91E6F5-B59B-9E48-8288-6E237E95CEAD}">
      <dgm:prSet/>
      <dgm:spPr/>
      <dgm:t>
        <a:bodyPr/>
        <a:lstStyle/>
        <a:p>
          <a:endParaRPr lang="en-US" sz="3200">
            <a:solidFill>
              <a:sysClr val="windowText" lastClr="000000"/>
            </a:solidFill>
          </a:endParaRPr>
        </a:p>
      </dgm:t>
    </dgm:pt>
    <dgm:pt modelId="{F888E8F4-0450-D645-AC0E-A6ECB49E1541}">
      <dgm:prSet phldrT="[Text]" custT="1"/>
      <dgm:spPr>
        <a:xfrm>
          <a:off x="3133219" y="3280032"/>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en-US" sz="1800" dirty="0">
              <a:solidFill>
                <a:sysClr val="window" lastClr="FFFFFF"/>
              </a:solidFill>
              <a:latin typeface="Tahoma"/>
              <a:ea typeface="+mn-ea"/>
              <a:cs typeface="+mn-cs"/>
            </a:rPr>
            <a:t>Time Available to Perform VV&amp;A</a:t>
          </a:r>
        </a:p>
      </dgm:t>
    </dgm:pt>
    <dgm:pt modelId="{D9B39C02-4053-6342-8C81-8CFF01438381}" type="parTrans" cxnId="{BEDDE6D7-2118-0D47-8F69-EC779E37DEA1}">
      <dgm:prSet/>
      <dgm:spPr/>
      <dgm:t>
        <a:bodyPr/>
        <a:lstStyle/>
        <a:p>
          <a:endParaRPr lang="en-US" sz="3200">
            <a:solidFill>
              <a:sysClr val="windowText" lastClr="000000"/>
            </a:solidFill>
          </a:endParaRPr>
        </a:p>
      </dgm:t>
    </dgm:pt>
    <dgm:pt modelId="{56868A29-568E-934C-8B76-9B66CFBF4B48}" type="sibTrans" cxnId="{BEDDE6D7-2118-0D47-8F69-EC779E37DEA1}">
      <dgm:prSet/>
      <dgm:spPr/>
      <dgm:t>
        <a:bodyPr/>
        <a:lstStyle/>
        <a:p>
          <a:endParaRPr lang="en-US" sz="3200">
            <a:solidFill>
              <a:sysClr val="windowText" lastClr="000000"/>
            </a:solidFill>
          </a:endParaRPr>
        </a:p>
      </dgm:t>
    </dgm:pt>
    <dgm:pt modelId="{81147C49-C7A0-D84D-879D-BBD3D3E57F72}">
      <dgm:prSet phldrT="[Text]" custT="1"/>
      <dgm:spPr>
        <a:xfrm>
          <a:off x="3095081" y="2306638"/>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en-US" sz="1800">
              <a:solidFill>
                <a:sysClr val="window" lastClr="FFFFFF"/>
              </a:solidFill>
              <a:latin typeface="Tahoma"/>
              <a:ea typeface="+mn-ea"/>
              <a:cs typeface="+mn-cs"/>
            </a:rPr>
            <a:t>Personnel Required to Perform  VV&amp;A</a:t>
          </a:r>
          <a:endParaRPr lang="en-US" sz="1800" dirty="0">
            <a:solidFill>
              <a:sysClr val="window" lastClr="FFFFFF"/>
            </a:solidFill>
            <a:latin typeface="Tahoma"/>
            <a:ea typeface="+mn-ea"/>
            <a:cs typeface="+mn-cs"/>
          </a:endParaRPr>
        </a:p>
      </dgm:t>
    </dgm:pt>
    <dgm:pt modelId="{06DBAA2E-4B44-1C4A-8AFA-59AFECF0260D}" type="parTrans" cxnId="{43D161BD-6D00-FC42-B903-1BD5650532E2}">
      <dgm:prSet/>
      <dgm:spPr/>
      <dgm:t>
        <a:bodyPr/>
        <a:lstStyle/>
        <a:p>
          <a:endParaRPr lang="en-US" sz="3200">
            <a:solidFill>
              <a:sysClr val="windowText" lastClr="000000"/>
            </a:solidFill>
          </a:endParaRPr>
        </a:p>
      </dgm:t>
    </dgm:pt>
    <dgm:pt modelId="{B50C09B0-4309-AF49-BB74-F383DBFCCE7A}" type="sibTrans" cxnId="{43D161BD-6D00-FC42-B903-1BD5650532E2}">
      <dgm:prSet/>
      <dgm:spPr/>
      <dgm:t>
        <a:bodyPr/>
        <a:lstStyle/>
        <a:p>
          <a:endParaRPr lang="en-US" sz="3200">
            <a:solidFill>
              <a:sysClr val="windowText" lastClr="000000"/>
            </a:solidFill>
          </a:endParaRPr>
        </a:p>
      </dgm:t>
    </dgm:pt>
    <dgm:pt modelId="{57766523-35A2-484F-A21F-02FD61F1D155}">
      <dgm:prSet phldrT="[Text]" custT="1"/>
      <dgm:spPr>
        <a:xfrm>
          <a:off x="3095081" y="1333244"/>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en-US" sz="1800" dirty="0">
              <a:solidFill>
                <a:sysClr val="window" lastClr="FFFFFF"/>
              </a:solidFill>
              <a:latin typeface="Tahoma"/>
              <a:ea typeface="+mn-ea"/>
              <a:cs typeface="+mn-cs"/>
            </a:rPr>
            <a:t>Information Available to Support VV&amp;A</a:t>
          </a:r>
        </a:p>
      </dgm:t>
    </dgm:pt>
    <dgm:pt modelId="{4389E8D0-4E3B-D54D-BB91-64E89CAD779D}" type="parTrans" cxnId="{D9D48B05-58CE-6D47-9C1E-044F9441CA56}">
      <dgm:prSet/>
      <dgm:spPr/>
      <dgm:t>
        <a:bodyPr/>
        <a:lstStyle/>
        <a:p>
          <a:endParaRPr lang="en-US" sz="3200">
            <a:solidFill>
              <a:sysClr val="windowText" lastClr="000000"/>
            </a:solidFill>
          </a:endParaRPr>
        </a:p>
      </dgm:t>
    </dgm:pt>
    <dgm:pt modelId="{7F278504-A485-B943-80D8-F89D2DA4357D}" type="sibTrans" cxnId="{D9D48B05-58CE-6D47-9C1E-044F9441CA56}">
      <dgm:prSet/>
      <dgm:spPr/>
      <dgm:t>
        <a:bodyPr/>
        <a:lstStyle/>
        <a:p>
          <a:endParaRPr lang="en-US" sz="3200">
            <a:solidFill>
              <a:sysClr val="windowText" lastClr="000000"/>
            </a:solidFill>
          </a:endParaRPr>
        </a:p>
      </dgm:t>
    </dgm:pt>
    <dgm:pt modelId="{3EF76E0C-117F-884A-BB9C-83D0BDB6EA8E}">
      <dgm:prSet phldrT="[Text]" custT="1"/>
      <dgm:spPr>
        <a:xfrm>
          <a:off x="321193" y="1333244"/>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en-US" sz="1800" dirty="0">
              <a:solidFill>
                <a:sysClr val="window" lastClr="FFFFFF"/>
              </a:solidFill>
              <a:latin typeface="Tahoma"/>
              <a:ea typeface="+mn-ea"/>
              <a:cs typeface="+mn-cs"/>
            </a:rPr>
            <a:t>Consequences of Any Simulation Limitations on the Intended Use</a:t>
          </a:r>
        </a:p>
      </dgm:t>
    </dgm:pt>
    <dgm:pt modelId="{F02E8C91-E7DB-F345-8782-33A8593DFC6D}" type="parTrans" cxnId="{B328A95C-3940-8F4A-9D5F-E678E96DDDCB}">
      <dgm:prSet/>
      <dgm:spPr/>
      <dgm:t>
        <a:bodyPr/>
        <a:lstStyle/>
        <a:p>
          <a:endParaRPr lang="en-US" sz="3200">
            <a:solidFill>
              <a:sysClr val="windowText" lastClr="000000"/>
            </a:solidFill>
          </a:endParaRPr>
        </a:p>
      </dgm:t>
    </dgm:pt>
    <dgm:pt modelId="{CB55DC17-36E6-DD4A-AD80-4CF403797433}" type="sibTrans" cxnId="{B328A95C-3940-8F4A-9D5F-E678E96DDDCB}">
      <dgm:prSet/>
      <dgm:spPr/>
      <dgm:t>
        <a:bodyPr/>
        <a:lstStyle/>
        <a:p>
          <a:endParaRPr lang="en-US" sz="3200">
            <a:solidFill>
              <a:sysClr val="windowText" lastClr="000000"/>
            </a:solidFill>
          </a:endParaRPr>
        </a:p>
      </dgm:t>
    </dgm:pt>
    <dgm:pt modelId="{15B82E7A-BE0C-924C-B735-57B0106895F2}" type="pres">
      <dgm:prSet presAssocID="{E953F21E-FFA5-2F4E-9F7C-6C22E2AB4552}" presName="outerComposite" presStyleCnt="0">
        <dgm:presLayoutVars>
          <dgm:chMax val="2"/>
          <dgm:animLvl val="lvl"/>
          <dgm:resizeHandles val="exact"/>
        </dgm:presLayoutVars>
      </dgm:prSet>
      <dgm:spPr/>
    </dgm:pt>
    <dgm:pt modelId="{E3884662-411E-5C49-B8EC-598E9CBAD4F5}" type="pres">
      <dgm:prSet presAssocID="{E953F21E-FFA5-2F4E-9F7C-6C22E2AB4552}" presName="dummyMaxCanvas" presStyleCnt="0"/>
      <dgm:spPr/>
    </dgm:pt>
    <dgm:pt modelId="{994B2A61-831D-0946-9B03-7388AE754D0F}" type="pres">
      <dgm:prSet presAssocID="{E953F21E-FFA5-2F4E-9F7C-6C22E2AB4552}" presName="parentComposite" presStyleCnt="0"/>
      <dgm:spPr/>
    </dgm:pt>
    <dgm:pt modelId="{788DD2F4-A469-EE4B-BF8C-65F46C81EAF8}" type="pres">
      <dgm:prSet presAssocID="{E953F21E-FFA5-2F4E-9F7C-6C22E2AB4552}" presName="parent1" presStyleLbl="alignAccFollowNode1" presStyleIdx="0" presStyleCnt="4" custScaleX="139108" custLinFactNeighborX="-1959" custLinFactNeighborY="3126">
        <dgm:presLayoutVars>
          <dgm:chMax val="4"/>
        </dgm:presLayoutVars>
      </dgm:prSet>
      <dgm:spPr/>
    </dgm:pt>
    <dgm:pt modelId="{74DAA55A-45F3-CE40-AE58-353CD93ECED4}" type="pres">
      <dgm:prSet presAssocID="{E953F21E-FFA5-2F4E-9F7C-6C22E2AB4552}" presName="parent2" presStyleLbl="alignAccFollowNode1" presStyleIdx="1" presStyleCnt="4" custScaleX="139108" custLinFactNeighborX="-1959">
        <dgm:presLayoutVars>
          <dgm:chMax val="4"/>
        </dgm:presLayoutVars>
      </dgm:prSet>
      <dgm:spPr/>
    </dgm:pt>
    <dgm:pt modelId="{7CF90109-6FF3-9443-9B2E-73EBF83D0223}" type="pres">
      <dgm:prSet presAssocID="{E953F21E-FFA5-2F4E-9F7C-6C22E2AB4552}" presName="childrenComposite" presStyleCnt="0"/>
      <dgm:spPr/>
    </dgm:pt>
    <dgm:pt modelId="{9F6CCC15-895E-704A-88B7-046AC40D2D51}" type="pres">
      <dgm:prSet presAssocID="{E953F21E-FFA5-2F4E-9F7C-6C22E2AB4552}" presName="dummyMaxCanvas_ChildArea" presStyleCnt="0"/>
      <dgm:spPr/>
    </dgm:pt>
    <dgm:pt modelId="{D99014C6-9565-BC4F-9DD0-2E59A4043237}" type="pres">
      <dgm:prSet presAssocID="{E953F21E-FFA5-2F4E-9F7C-6C22E2AB4552}" presName="fulcrum" presStyleLbl="alignAccFollowNode1" presStyleIdx="2" presStyleCnt="4" custScaleX="116617" custScaleY="109700" custLinFactNeighborY="13332"/>
      <dgm:spPr>
        <a:xfrm>
          <a:off x="2487559" y="4527733"/>
          <a:ext cx="945951" cy="889843"/>
        </a:xfrm>
        <a:prstGeom prst="triangle">
          <a:avLst/>
        </a:prstGeom>
        <a:solidFill>
          <a:srgbClr val="242852">
            <a:alpha val="90000"/>
            <a:tint val="40000"/>
            <a:hueOff val="0"/>
            <a:satOff val="0"/>
            <a:lumOff val="0"/>
            <a:alphaOff val="0"/>
          </a:srgbClr>
        </a:solidFill>
        <a:ln w="9525" cap="flat" cmpd="sng" algn="ctr">
          <a:solidFill>
            <a:srgbClr val="242852">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pt>
    <dgm:pt modelId="{1F5325C0-B39C-5E41-AF53-B842B67F04C1}" type="pres">
      <dgm:prSet presAssocID="{E953F21E-FFA5-2F4E-9F7C-6C22E2AB4552}" presName="balance_33" presStyleLbl="alignAccFollowNode1" presStyleIdx="3" presStyleCnt="4" custScaleX="116406">
        <dgm:presLayoutVars>
          <dgm:bulletEnabled val="1"/>
        </dgm:presLayoutVars>
      </dgm:prSet>
      <dgm:spPr>
        <a:xfrm>
          <a:off x="127813" y="4227468"/>
          <a:ext cx="5665442" cy="328790"/>
        </a:xfrm>
        <a:prstGeom prst="rect">
          <a:avLst/>
        </a:prstGeom>
        <a:solidFill>
          <a:srgbClr val="242852">
            <a:alpha val="90000"/>
            <a:tint val="40000"/>
            <a:hueOff val="0"/>
            <a:satOff val="0"/>
            <a:lumOff val="0"/>
            <a:alphaOff val="0"/>
          </a:srgbClr>
        </a:solidFill>
        <a:ln w="9525" cap="flat" cmpd="sng" algn="ctr">
          <a:solidFill>
            <a:srgbClr val="242852">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pt>
    <dgm:pt modelId="{34F3F002-2C2B-C049-800C-51A669D253D6}" type="pres">
      <dgm:prSet presAssocID="{E953F21E-FFA5-2F4E-9F7C-6C22E2AB4552}" presName="right_33_1" presStyleLbl="node1" presStyleIdx="0" presStyleCnt="6" custScaleX="131310" custLinFactNeighborX="2303">
        <dgm:presLayoutVars>
          <dgm:bulletEnabled val="1"/>
        </dgm:presLayoutVars>
      </dgm:prSet>
      <dgm:spPr/>
    </dgm:pt>
    <dgm:pt modelId="{88564F41-2FD4-BF45-B7A6-90437EB9167A}" type="pres">
      <dgm:prSet presAssocID="{E953F21E-FFA5-2F4E-9F7C-6C22E2AB4552}" presName="right_33_2" presStyleLbl="node1" presStyleIdx="1" presStyleCnt="6" custScaleX="131310" custLinFactNeighborX="344">
        <dgm:presLayoutVars>
          <dgm:bulletEnabled val="1"/>
        </dgm:presLayoutVars>
      </dgm:prSet>
      <dgm:spPr/>
    </dgm:pt>
    <dgm:pt modelId="{D71CAE4B-1433-EC48-8BB1-42518B27276E}" type="pres">
      <dgm:prSet presAssocID="{E953F21E-FFA5-2F4E-9F7C-6C22E2AB4552}" presName="right_33_3" presStyleLbl="node1" presStyleIdx="2" presStyleCnt="6" custScaleX="131310" custLinFactNeighborX="344">
        <dgm:presLayoutVars>
          <dgm:bulletEnabled val="1"/>
        </dgm:presLayoutVars>
      </dgm:prSet>
      <dgm:spPr/>
    </dgm:pt>
    <dgm:pt modelId="{6F173BFD-9DBD-9C4C-BE3A-8E9A9A165DC2}" type="pres">
      <dgm:prSet presAssocID="{E953F21E-FFA5-2F4E-9F7C-6C22E2AB4552}" presName="left_33_1" presStyleLbl="node1" presStyleIdx="3" presStyleCnt="6" custScaleX="131310" custLinFactNeighborX="2303">
        <dgm:presLayoutVars>
          <dgm:bulletEnabled val="1"/>
        </dgm:presLayoutVars>
      </dgm:prSet>
      <dgm:spPr/>
    </dgm:pt>
    <dgm:pt modelId="{89F94DF7-0F2D-3443-B651-EF65AD0F7058}" type="pres">
      <dgm:prSet presAssocID="{E953F21E-FFA5-2F4E-9F7C-6C22E2AB4552}" presName="left_33_2" presStyleLbl="node1" presStyleIdx="4" presStyleCnt="6" custScaleX="131310" custLinFactNeighborX="2303">
        <dgm:presLayoutVars>
          <dgm:bulletEnabled val="1"/>
        </dgm:presLayoutVars>
      </dgm:prSet>
      <dgm:spPr/>
    </dgm:pt>
    <dgm:pt modelId="{747A7960-FC3D-6845-AB2B-827A641F2A53}" type="pres">
      <dgm:prSet presAssocID="{E953F21E-FFA5-2F4E-9F7C-6C22E2AB4552}" presName="left_33_3" presStyleLbl="node1" presStyleIdx="5" presStyleCnt="6" custScaleX="131310" custLinFactNeighborX="2303">
        <dgm:presLayoutVars>
          <dgm:bulletEnabled val="1"/>
        </dgm:presLayoutVars>
      </dgm:prSet>
      <dgm:spPr/>
    </dgm:pt>
  </dgm:ptLst>
  <dgm:cxnLst>
    <dgm:cxn modelId="{D9D48B05-58CE-6D47-9C1E-044F9441CA56}" srcId="{B5A37913-5F0A-584A-BE33-6AC17CD9D385}" destId="{57766523-35A2-484F-A21F-02FD61F1D155}" srcOrd="2" destOrd="0" parTransId="{4389E8D0-4E3B-D54D-BB91-64E89CAD779D}" sibTransId="{7F278504-A485-B943-80D8-F89D2DA4357D}"/>
    <dgm:cxn modelId="{CBEFDA20-DE21-4465-A4CB-590A21A8904E}" type="presOf" srcId="{B5A37913-5F0A-584A-BE33-6AC17CD9D385}" destId="{74DAA55A-45F3-CE40-AE58-353CD93ECED4}" srcOrd="0" destOrd="0" presId="urn:microsoft.com/office/officeart/2005/8/layout/balance1"/>
    <dgm:cxn modelId="{44B86324-E5E0-4E32-A22D-0575C6742585}" type="presOf" srcId="{E953F21E-FFA5-2F4E-9F7C-6C22E2AB4552}" destId="{15B82E7A-BE0C-924C-B735-57B0106895F2}" srcOrd="0" destOrd="0" presId="urn:microsoft.com/office/officeart/2005/8/layout/balance1"/>
    <dgm:cxn modelId="{B328A95C-3940-8F4A-9D5F-E678E96DDDCB}" srcId="{22D6134E-B663-E64C-99F7-D7350AF92794}" destId="{3EF76E0C-117F-884A-BB9C-83D0BDB6EA8E}" srcOrd="2" destOrd="0" parTransId="{F02E8C91-E7DB-F345-8782-33A8593DFC6D}" sibTransId="{CB55DC17-36E6-DD4A-AD80-4CF403797433}"/>
    <dgm:cxn modelId="{51A1DF54-05EE-4331-B1AE-D6451D8CE305}" type="presOf" srcId="{F888E8F4-0450-D645-AC0E-A6ECB49E1541}" destId="{34F3F002-2C2B-C049-800C-51A669D253D6}" srcOrd="0" destOrd="0" presId="urn:microsoft.com/office/officeart/2005/8/layout/balance1"/>
    <dgm:cxn modelId="{FDAFAE7A-0297-4F3E-BFA4-BA9F65B05E4F}" type="presOf" srcId="{758BCDE3-351E-1E41-840C-91DD30520DAF}" destId="{89F94DF7-0F2D-3443-B651-EF65AD0F7058}" srcOrd="0" destOrd="0" presId="urn:microsoft.com/office/officeart/2005/8/layout/balance1"/>
    <dgm:cxn modelId="{86676D7D-2788-4565-B26D-FCF899D76C81}" type="presOf" srcId="{57766523-35A2-484F-A21F-02FD61F1D155}" destId="{D71CAE4B-1433-EC48-8BB1-42518B27276E}" srcOrd="0" destOrd="0" presId="urn:microsoft.com/office/officeart/2005/8/layout/balance1"/>
    <dgm:cxn modelId="{97F84295-F6A2-4B74-B4E6-D17FCF5F2942}" type="presOf" srcId="{22D6134E-B663-E64C-99F7-D7350AF92794}" destId="{788DD2F4-A469-EE4B-BF8C-65F46C81EAF8}" srcOrd="0" destOrd="0" presId="urn:microsoft.com/office/officeart/2005/8/layout/balance1"/>
    <dgm:cxn modelId="{0CB77B95-F238-4C73-9D27-55A01CA192C7}" type="presOf" srcId="{3EF76E0C-117F-884A-BB9C-83D0BDB6EA8E}" destId="{747A7960-FC3D-6845-AB2B-827A641F2A53}" srcOrd="0" destOrd="0" presId="urn:microsoft.com/office/officeart/2005/8/layout/balance1"/>
    <dgm:cxn modelId="{63E298A1-5BAE-2543-8270-B34A187398A6}" srcId="{22D6134E-B663-E64C-99F7-D7350AF92794}" destId="{0BAA9018-AC51-AC4B-B6E7-944FB2F1110E}" srcOrd="0" destOrd="0" parTransId="{28111624-BD94-024B-B8B0-B57FF5F26858}" sibTransId="{48B393D8-5143-964F-81C6-73954ED7EE3D}"/>
    <dgm:cxn modelId="{D69926AC-6F52-B142-80E4-8666586F9965}" srcId="{E953F21E-FFA5-2F4E-9F7C-6C22E2AB4552}" destId="{22D6134E-B663-E64C-99F7-D7350AF92794}" srcOrd="0" destOrd="0" parTransId="{7C06151C-DE3C-F141-A185-6E609C9FB350}" sibTransId="{E535B4AF-06AA-2B43-922A-6EE33D7F86C1}"/>
    <dgm:cxn modelId="{43D161BD-6D00-FC42-B903-1BD5650532E2}" srcId="{B5A37913-5F0A-584A-BE33-6AC17CD9D385}" destId="{81147C49-C7A0-D84D-879D-BBD3D3E57F72}" srcOrd="1" destOrd="0" parTransId="{06DBAA2E-4B44-1C4A-8AFA-59AFECF0260D}" sibTransId="{B50C09B0-4309-AF49-BB74-F383DBFCCE7A}"/>
    <dgm:cxn modelId="{D9A5C7C7-97E3-4584-A0FE-43F69FA0F53C}" type="presOf" srcId="{0BAA9018-AC51-AC4B-B6E7-944FB2F1110E}" destId="{6F173BFD-9DBD-9C4C-BE3A-8E9A9A165DC2}" srcOrd="0" destOrd="0" presId="urn:microsoft.com/office/officeart/2005/8/layout/balance1"/>
    <dgm:cxn modelId="{4C7CE0C8-3C0D-47BC-B943-CD6A1182B7D5}" type="presOf" srcId="{81147C49-C7A0-D84D-879D-BBD3D3E57F72}" destId="{88564F41-2FD4-BF45-B7A6-90437EB9167A}" srcOrd="0" destOrd="0" presId="urn:microsoft.com/office/officeart/2005/8/layout/balance1"/>
    <dgm:cxn modelId="{BEDDE6D7-2118-0D47-8F69-EC779E37DEA1}" srcId="{B5A37913-5F0A-584A-BE33-6AC17CD9D385}" destId="{F888E8F4-0450-D645-AC0E-A6ECB49E1541}" srcOrd="0" destOrd="0" parTransId="{D9B39C02-4053-6342-8C81-8CFF01438381}" sibTransId="{56868A29-568E-934C-8B76-9B66CFBF4B48}"/>
    <dgm:cxn modelId="{ABB9ABF0-ADA1-BF47-9F1C-646D82C317CB}" srcId="{22D6134E-B663-E64C-99F7-D7350AF92794}" destId="{758BCDE3-351E-1E41-840C-91DD30520DAF}" srcOrd="1" destOrd="0" parTransId="{AED96D02-F00A-B941-A704-E60AAB69147E}" sibTransId="{41A39CE0-525A-024B-85B6-793F59F7F984}"/>
    <dgm:cxn modelId="{EA91E6F5-B59B-9E48-8288-6E237E95CEAD}" srcId="{E953F21E-FFA5-2F4E-9F7C-6C22E2AB4552}" destId="{B5A37913-5F0A-584A-BE33-6AC17CD9D385}" srcOrd="1" destOrd="0" parTransId="{E32FF5D8-F7F2-4D49-A828-4BB88B807853}" sibTransId="{4EC17FD9-463B-3A4F-B411-A367703562C4}"/>
    <dgm:cxn modelId="{A99EE2B8-9A28-4610-BFA4-86298E2C36FA}" type="presParOf" srcId="{15B82E7A-BE0C-924C-B735-57B0106895F2}" destId="{E3884662-411E-5C49-B8EC-598E9CBAD4F5}" srcOrd="0" destOrd="0" presId="urn:microsoft.com/office/officeart/2005/8/layout/balance1"/>
    <dgm:cxn modelId="{89E393B5-E1C0-4517-A944-43AAF930BB66}" type="presParOf" srcId="{15B82E7A-BE0C-924C-B735-57B0106895F2}" destId="{994B2A61-831D-0946-9B03-7388AE754D0F}" srcOrd="1" destOrd="0" presId="urn:microsoft.com/office/officeart/2005/8/layout/balance1"/>
    <dgm:cxn modelId="{24F2C924-45F0-450C-B6F2-1B33CF5AB3A1}" type="presParOf" srcId="{994B2A61-831D-0946-9B03-7388AE754D0F}" destId="{788DD2F4-A469-EE4B-BF8C-65F46C81EAF8}" srcOrd="0" destOrd="0" presId="urn:microsoft.com/office/officeart/2005/8/layout/balance1"/>
    <dgm:cxn modelId="{247F30B3-28B7-411B-B8CB-2661951F57C7}" type="presParOf" srcId="{994B2A61-831D-0946-9B03-7388AE754D0F}" destId="{74DAA55A-45F3-CE40-AE58-353CD93ECED4}" srcOrd="1" destOrd="0" presId="urn:microsoft.com/office/officeart/2005/8/layout/balance1"/>
    <dgm:cxn modelId="{F2396ADF-BBA7-4C34-BC52-B5B3AFDE5B4E}" type="presParOf" srcId="{15B82E7A-BE0C-924C-B735-57B0106895F2}" destId="{7CF90109-6FF3-9443-9B2E-73EBF83D0223}" srcOrd="2" destOrd="0" presId="urn:microsoft.com/office/officeart/2005/8/layout/balance1"/>
    <dgm:cxn modelId="{C178D4D9-7561-4BF0-9379-A08C077666B1}" type="presParOf" srcId="{7CF90109-6FF3-9443-9B2E-73EBF83D0223}" destId="{9F6CCC15-895E-704A-88B7-046AC40D2D51}" srcOrd="0" destOrd="0" presId="urn:microsoft.com/office/officeart/2005/8/layout/balance1"/>
    <dgm:cxn modelId="{D149CCBA-CAED-45FA-923A-A869479579D3}" type="presParOf" srcId="{7CF90109-6FF3-9443-9B2E-73EBF83D0223}" destId="{D99014C6-9565-BC4F-9DD0-2E59A4043237}" srcOrd="1" destOrd="0" presId="urn:microsoft.com/office/officeart/2005/8/layout/balance1"/>
    <dgm:cxn modelId="{F13BCB71-0DCE-4960-BB02-A091FBC0CF4C}" type="presParOf" srcId="{7CF90109-6FF3-9443-9B2E-73EBF83D0223}" destId="{1F5325C0-B39C-5E41-AF53-B842B67F04C1}" srcOrd="2" destOrd="0" presId="urn:microsoft.com/office/officeart/2005/8/layout/balance1"/>
    <dgm:cxn modelId="{05B245E2-4781-4169-85D9-3002B82C6755}" type="presParOf" srcId="{7CF90109-6FF3-9443-9B2E-73EBF83D0223}" destId="{34F3F002-2C2B-C049-800C-51A669D253D6}" srcOrd="3" destOrd="0" presId="urn:microsoft.com/office/officeart/2005/8/layout/balance1"/>
    <dgm:cxn modelId="{9BC60628-A5CE-40FF-88E6-0BA1C02E36E4}" type="presParOf" srcId="{7CF90109-6FF3-9443-9B2E-73EBF83D0223}" destId="{88564F41-2FD4-BF45-B7A6-90437EB9167A}" srcOrd="4" destOrd="0" presId="urn:microsoft.com/office/officeart/2005/8/layout/balance1"/>
    <dgm:cxn modelId="{D29A4573-4948-4899-87CC-0BEB22AD9FF2}" type="presParOf" srcId="{7CF90109-6FF3-9443-9B2E-73EBF83D0223}" destId="{D71CAE4B-1433-EC48-8BB1-42518B27276E}" srcOrd="5" destOrd="0" presId="urn:microsoft.com/office/officeart/2005/8/layout/balance1"/>
    <dgm:cxn modelId="{57DE3646-DA5C-4711-BD93-FB32D03B9C0B}" type="presParOf" srcId="{7CF90109-6FF3-9443-9B2E-73EBF83D0223}" destId="{6F173BFD-9DBD-9C4C-BE3A-8E9A9A165DC2}" srcOrd="6" destOrd="0" presId="urn:microsoft.com/office/officeart/2005/8/layout/balance1"/>
    <dgm:cxn modelId="{2695EEAF-981F-4EAD-811A-EAA55DA4C218}" type="presParOf" srcId="{7CF90109-6FF3-9443-9B2E-73EBF83D0223}" destId="{89F94DF7-0F2D-3443-B651-EF65AD0F7058}" srcOrd="7" destOrd="0" presId="urn:microsoft.com/office/officeart/2005/8/layout/balance1"/>
    <dgm:cxn modelId="{4E3EF1F3-3C88-403A-AE61-DC1D435C0CEA}" type="presParOf" srcId="{7CF90109-6FF3-9443-9B2E-73EBF83D0223}" destId="{747A7960-FC3D-6845-AB2B-827A641F2A53}" srcOrd="8" destOrd="0" presId="urn:microsoft.com/office/officeart/2005/8/layout/balance1"/>
  </dgm:cxnLst>
  <dgm:bg/>
  <dgm:whole>
    <a:ln>
      <a:solidFill>
        <a:srgbClr val="0070C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DD2F4-A469-EE4B-BF8C-65F46C81EAF8}">
      <dsp:nvSpPr>
        <dsp:cNvPr id="0" name=""/>
        <dsp:cNvSpPr/>
      </dsp:nvSpPr>
      <dsp:spPr>
        <a:xfrm>
          <a:off x="162316" y="23973"/>
          <a:ext cx="2708136" cy="1081548"/>
        </a:xfrm>
        <a:prstGeom prst="roundRect">
          <a:avLst>
            <a:gd name="adj" fmla="val 10000"/>
          </a:avLst>
        </a:prstGeom>
        <a:solidFill>
          <a:srgbClr val="242852">
            <a:alpha val="90000"/>
            <a:tint val="40000"/>
            <a:hueOff val="0"/>
            <a:satOff val="0"/>
            <a:lumOff val="0"/>
            <a:alphaOff val="0"/>
          </a:srgbClr>
        </a:solidFill>
        <a:ln w="9525" cap="flat" cmpd="sng" algn="ctr">
          <a:solidFill>
            <a:srgbClr val="242852">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ysClr val="windowText" lastClr="000000">
                  <a:hueOff val="0"/>
                  <a:satOff val="0"/>
                  <a:lumOff val="0"/>
                  <a:alphaOff val="0"/>
                </a:sysClr>
              </a:solidFill>
              <a:latin typeface="Tahoma"/>
              <a:ea typeface="+mn-ea"/>
              <a:cs typeface="+mn-cs"/>
            </a:rPr>
            <a:t>Use Risks</a:t>
          </a:r>
          <a:endParaRPr lang="en-US" sz="2800" kern="1200" dirty="0">
            <a:solidFill>
              <a:sysClr val="windowText" lastClr="000000">
                <a:hueOff val="0"/>
                <a:satOff val="0"/>
                <a:lumOff val="0"/>
                <a:alphaOff val="0"/>
              </a:sysClr>
            </a:solidFill>
            <a:latin typeface="Tahoma"/>
            <a:ea typeface="+mn-ea"/>
            <a:cs typeface="+mn-cs"/>
          </a:endParaRPr>
        </a:p>
      </dsp:txBody>
      <dsp:txXfrm>
        <a:off x="193993" y="55650"/>
        <a:ext cx="2644782" cy="1018194"/>
      </dsp:txXfrm>
    </dsp:sp>
    <dsp:sp modelId="{74DAA55A-45F3-CE40-AE58-353CD93ECED4}">
      <dsp:nvSpPr>
        <dsp:cNvPr id="0" name=""/>
        <dsp:cNvSpPr/>
      </dsp:nvSpPr>
      <dsp:spPr>
        <a:xfrm>
          <a:off x="2974342" y="-9835"/>
          <a:ext cx="2708136" cy="1081548"/>
        </a:xfrm>
        <a:prstGeom prst="roundRect">
          <a:avLst>
            <a:gd name="adj" fmla="val 10000"/>
          </a:avLst>
        </a:prstGeom>
        <a:solidFill>
          <a:srgbClr val="242852">
            <a:alpha val="90000"/>
            <a:tint val="40000"/>
            <a:hueOff val="0"/>
            <a:satOff val="0"/>
            <a:lumOff val="0"/>
            <a:alphaOff val="0"/>
          </a:srgbClr>
        </a:solidFill>
        <a:ln w="9525" cap="flat" cmpd="sng" algn="ctr">
          <a:solidFill>
            <a:srgbClr val="242852">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ysClr val="windowText" lastClr="000000">
                  <a:hueOff val="0"/>
                  <a:satOff val="0"/>
                  <a:lumOff val="0"/>
                  <a:alphaOff val="0"/>
                </a:sysClr>
              </a:solidFill>
              <a:latin typeface="Tahoma"/>
              <a:ea typeface="+mn-ea"/>
              <a:cs typeface="+mn-cs"/>
            </a:rPr>
            <a:t>VV&amp;A Resources</a:t>
          </a:r>
          <a:endParaRPr lang="en-US" sz="2800" kern="1200" dirty="0">
            <a:solidFill>
              <a:sysClr val="windowText" lastClr="000000">
                <a:hueOff val="0"/>
                <a:satOff val="0"/>
                <a:lumOff val="0"/>
                <a:alphaOff val="0"/>
              </a:sysClr>
            </a:solidFill>
            <a:latin typeface="Tahoma"/>
            <a:ea typeface="+mn-ea"/>
            <a:cs typeface="+mn-cs"/>
          </a:endParaRPr>
        </a:p>
      </dsp:txBody>
      <dsp:txXfrm>
        <a:off x="3006019" y="21842"/>
        <a:ext cx="2644782" cy="1018194"/>
      </dsp:txXfrm>
    </dsp:sp>
    <dsp:sp modelId="{D99014C6-9565-BC4F-9DD0-2E59A4043237}">
      <dsp:nvSpPr>
        <dsp:cNvPr id="0" name=""/>
        <dsp:cNvSpPr/>
      </dsp:nvSpPr>
      <dsp:spPr>
        <a:xfrm>
          <a:off x="2487559" y="4527733"/>
          <a:ext cx="945951" cy="889843"/>
        </a:xfrm>
        <a:prstGeom prst="triangle">
          <a:avLst/>
        </a:prstGeom>
        <a:solidFill>
          <a:srgbClr val="242852">
            <a:alpha val="90000"/>
            <a:tint val="40000"/>
            <a:hueOff val="0"/>
            <a:satOff val="0"/>
            <a:lumOff val="0"/>
            <a:alphaOff val="0"/>
          </a:srgbClr>
        </a:solidFill>
        <a:ln w="9525" cap="flat" cmpd="sng" algn="ctr">
          <a:solidFill>
            <a:srgbClr val="242852">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2">
          <a:scrgbClr r="0" g="0" b="0"/>
        </a:effectRef>
        <a:fontRef idx="minor"/>
      </dsp:style>
    </dsp:sp>
    <dsp:sp modelId="{1F5325C0-B39C-5E41-AF53-B842B67F04C1}">
      <dsp:nvSpPr>
        <dsp:cNvPr id="0" name=""/>
        <dsp:cNvSpPr/>
      </dsp:nvSpPr>
      <dsp:spPr>
        <a:xfrm>
          <a:off x="127813" y="4227468"/>
          <a:ext cx="5665442" cy="328790"/>
        </a:xfrm>
        <a:prstGeom prst="rect">
          <a:avLst/>
        </a:prstGeom>
        <a:solidFill>
          <a:srgbClr val="242852">
            <a:alpha val="90000"/>
            <a:tint val="40000"/>
            <a:hueOff val="0"/>
            <a:satOff val="0"/>
            <a:lumOff val="0"/>
            <a:alphaOff val="0"/>
          </a:srgbClr>
        </a:solidFill>
        <a:ln w="9525" cap="flat" cmpd="sng" algn="ctr">
          <a:solidFill>
            <a:srgbClr val="242852">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2">
          <a:scrgbClr r="0" g="0" b="0"/>
        </a:effectRef>
        <a:fontRef idx="minor"/>
      </dsp:style>
    </dsp:sp>
    <dsp:sp modelId="{34F3F002-2C2B-C049-800C-51A669D253D6}">
      <dsp:nvSpPr>
        <dsp:cNvPr id="0" name=""/>
        <dsp:cNvSpPr/>
      </dsp:nvSpPr>
      <dsp:spPr>
        <a:xfrm>
          <a:off x="3133219" y="3280032"/>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Tahoma"/>
              <a:ea typeface="+mn-ea"/>
              <a:cs typeface="+mn-cs"/>
            </a:rPr>
            <a:t>Time Available to Perform VV&amp;A</a:t>
          </a:r>
        </a:p>
      </dsp:txBody>
      <dsp:txXfrm>
        <a:off x="3177568" y="3324381"/>
        <a:ext cx="2467628" cy="819802"/>
      </dsp:txXfrm>
    </dsp:sp>
    <dsp:sp modelId="{88564F41-2FD4-BF45-B7A6-90437EB9167A}">
      <dsp:nvSpPr>
        <dsp:cNvPr id="0" name=""/>
        <dsp:cNvSpPr/>
      </dsp:nvSpPr>
      <dsp:spPr>
        <a:xfrm>
          <a:off x="3095081" y="2306638"/>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Tahoma"/>
              <a:ea typeface="+mn-ea"/>
              <a:cs typeface="+mn-cs"/>
            </a:rPr>
            <a:t>Personnel Required to Perform  VV&amp;A</a:t>
          </a:r>
          <a:endParaRPr lang="en-US" sz="1800" kern="1200" dirty="0">
            <a:solidFill>
              <a:sysClr val="window" lastClr="FFFFFF"/>
            </a:solidFill>
            <a:latin typeface="Tahoma"/>
            <a:ea typeface="+mn-ea"/>
            <a:cs typeface="+mn-cs"/>
          </a:endParaRPr>
        </a:p>
      </dsp:txBody>
      <dsp:txXfrm>
        <a:off x="3139430" y="2350987"/>
        <a:ext cx="2467628" cy="819802"/>
      </dsp:txXfrm>
    </dsp:sp>
    <dsp:sp modelId="{D71CAE4B-1433-EC48-8BB1-42518B27276E}">
      <dsp:nvSpPr>
        <dsp:cNvPr id="0" name=""/>
        <dsp:cNvSpPr/>
      </dsp:nvSpPr>
      <dsp:spPr>
        <a:xfrm>
          <a:off x="3095081" y="1333244"/>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Tahoma"/>
              <a:ea typeface="+mn-ea"/>
              <a:cs typeface="+mn-cs"/>
            </a:rPr>
            <a:t>Information Available to Support VV&amp;A</a:t>
          </a:r>
        </a:p>
      </dsp:txBody>
      <dsp:txXfrm>
        <a:off x="3139430" y="1377593"/>
        <a:ext cx="2467628" cy="819802"/>
      </dsp:txXfrm>
    </dsp:sp>
    <dsp:sp modelId="{6F173BFD-9DBD-9C4C-BE3A-8E9A9A165DC2}">
      <dsp:nvSpPr>
        <dsp:cNvPr id="0" name=""/>
        <dsp:cNvSpPr/>
      </dsp:nvSpPr>
      <dsp:spPr>
        <a:xfrm>
          <a:off x="321193" y="3280032"/>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Tahoma"/>
              <a:ea typeface="+mn-ea"/>
              <a:cs typeface="+mn-cs"/>
            </a:rPr>
            <a:t>Use Risk from Unknown Simulation Uncertainties</a:t>
          </a:r>
          <a:endParaRPr lang="en-US" sz="1800" kern="1200" dirty="0">
            <a:solidFill>
              <a:sysClr val="window" lastClr="FFFFFF"/>
            </a:solidFill>
            <a:latin typeface="Tahoma"/>
            <a:ea typeface="+mn-ea"/>
            <a:cs typeface="+mn-cs"/>
          </a:endParaRPr>
        </a:p>
      </dsp:txBody>
      <dsp:txXfrm>
        <a:off x="365542" y="3324381"/>
        <a:ext cx="2467628" cy="819802"/>
      </dsp:txXfrm>
    </dsp:sp>
    <dsp:sp modelId="{89F94DF7-0F2D-3443-B651-EF65AD0F7058}">
      <dsp:nvSpPr>
        <dsp:cNvPr id="0" name=""/>
        <dsp:cNvSpPr/>
      </dsp:nvSpPr>
      <dsp:spPr>
        <a:xfrm>
          <a:off x="321193" y="2306638"/>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Tahoma"/>
              <a:ea typeface="+mn-ea"/>
              <a:cs typeface="+mn-cs"/>
            </a:rPr>
            <a:t>Use Risk from Uncertainties in V&amp;V Results</a:t>
          </a:r>
          <a:endParaRPr lang="en-US" sz="1800" kern="1200" dirty="0">
            <a:solidFill>
              <a:sysClr val="window" lastClr="FFFFFF"/>
            </a:solidFill>
            <a:latin typeface="Tahoma"/>
            <a:ea typeface="+mn-ea"/>
            <a:cs typeface="+mn-cs"/>
          </a:endParaRPr>
        </a:p>
      </dsp:txBody>
      <dsp:txXfrm>
        <a:off x="365542" y="2350987"/>
        <a:ext cx="2467628" cy="819802"/>
      </dsp:txXfrm>
    </dsp:sp>
    <dsp:sp modelId="{747A7960-FC3D-6845-AB2B-827A641F2A53}">
      <dsp:nvSpPr>
        <dsp:cNvPr id="0" name=""/>
        <dsp:cNvSpPr/>
      </dsp:nvSpPr>
      <dsp:spPr>
        <a:xfrm>
          <a:off x="321193" y="1333244"/>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Tahoma"/>
              <a:ea typeface="+mn-ea"/>
              <a:cs typeface="+mn-cs"/>
            </a:rPr>
            <a:t>Consequences of Any Simulation Limitations on the Intended Use</a:t>
          </a:r>
        </a:p>
      </dsp:txBody>
      <dsp:txXfrm>
        <a:off x="365542" y="1377593"/>
        <a:ext cx="2467628" cy="81980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a:xfrm>
            <a:off x="914400" y="4289425"/>
            <a:ext cx="5029200" cy="4064000"/>
          </a:xfrm>
          <a:prstGeom prst="rect">
            <a:avLst/>
          </a:prstGeom>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988"/>
            <a:ext cx="5486400" cy="35560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50</a:t>
            </a:fld>
            <a:endParaRPr lang="en-US" dirty="0"/>
          </a:p>
        </p:txBody>
      </p:sp>
    </p:spTree>
    <p:extLst>
      <p:ext uri="{BB962C8B-B14F-4D97-AF65-F5344CB8AC3E}">
        <p14:creationId xmlns:p14="http://schemas.microsoft.com/office/powerpoint/2010/main" val="3081001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988"/>
            <a:ext cx="5486400" cy="35560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52</a:t>
            </a:fld>
            <a:endParaRPr lang="en-US" dirty="0"/>
          </a:p>
        </p:txBody>
      </p:sp>
    </p:spTree>
    <p:extLst>
      <p:ext uri="{BB962C8B-B14F-4D97-AF65-F5344CB8AC3E}">
        <p14:creationId xmlns:p14="http://schemas.microsoft.com/office/powerpoint/2010/main" val="424065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988"/>
            <a:ext cx="5486400" cy="35560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53</a:t>
            </a:fld>
            <a:endParaRPr lang="en-US" dirty="0"/>
          </a:p>
        </p:txBody>
      </p:sp>
    </p:spTree>
    <p:extLst>
      <p:ext uri="{BB962C8B-B14F-4D97-AF65-F5344CB8AC3E}">
        <p14:creationId xmlns:p14="http://schemas.microsoft.com/office/powerpoint/2010/main" val="2314789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988"/>
            <a:ext cx="5486400" cy="35560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61</a:t>
            </a:fld>
            <a:endParaRPr lang="en-US" dirty="0"/>
          </a:p>
        </p:txBody>
      </p:sp>
    </p:spTree>
    <p:extLst>
      <p:ext uri="{BB962C8B-B14F-4D97-AF65-F5344CB8AC3E}">
        <p14:creationId xmlns:p14="http://schemas.microsoft.com/office/powerpoint/2010/main" val="2142373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988"/>
            <a:ext cx="5486400" cy="35560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382539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988"/>
            <a:ext cx="5486400" cy="35560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29</a:t>
            </a:fld>
            <a:endParaRPr lang="en-US" dirty="0"/>
          </a:p>
        </p:txBody>
      </p:sp>
    </p:spTree>
    <p:extLst>
      <p:ext uri="{BB962C8B-B14F-4D97-AF65-F5344CB8AC3E}">
        <p14:creationId xmlns:p14="http://schemas.microsoft.com/office/powerpoint/2010/main" val="3012818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988"/>
            <a:ext cx="5486400" cy="35560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30</a:t>
            </a:fld>
            <a:endParaRPr lang="en-US" dirty="0"/>
          </a:p>
        </p:txBody>
      </p:sp>
    </p:spTree>
    <p:extLst>
      <p:ext uri="{BB962C8B-B14F-4D97-AF65-F5344CB8AC3E}">
        <p14:creationId xmlns:p14="http://schemas.microsoft.com/office/powerpoint/2010/main" val="4224850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289425"/>
            <a:ext cx="5029200" cy="4064000"/>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32</a:t>
            </a:fld>
            <a:endParaRPr lang="en-US" dirty="0"/>
          </a:p>
        </p:txBody>
      </p:sp>
    </p:spTree>
    <p:extLst>
      <p:ext uri="{BB962C8B-B14F-4D97-AF65-F5344CB8AC3E}">
        <p14:creationId xmlns:p14="http://schemas.microsoft.com/office/powerpoint/2010/main" val="249993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988"/>
            <a:ext cx="5486400" cy="3556000"/>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36</a:t>
            </a:fld>
            <a:endParaRPr lang="en-US" dirty="0"/>
          </a:p>
        </p:txBody>
      </p:sp>
    </p:spTree>
    <p:extLst>
      <p:ext uri="{BB962C8B-B14F-4D97-AF65-F5344CB8AC3E}">
        <p14:creationId xmlns:p14="http://schemas.microsoft.com/office/powerpoint/2010/main" val="678095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5D9B890-3B6E-417C-BD92-47816D5AB620}" type="slidenum">
              <a:rPr lang="en-US" smtClean="0"/>
              <a:pPr/>
              <a:t>38</a:t>
            </a:fld>
            <a:endParaRPr lang="en-US" dirty="0"/>
          </a:p>
        </p:txBody>
      </p:sp>
    </p:spTree>
    <p:extLst>
      <p:ext uri="{BB962C8B-B14F-4D97-AF65-F5344CB8AC3E}">
        <p14:creationId xmlns:p14="http://schemas.microsoft.com/office/powerpoint/2010/main" val="73973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5D9B890-3B6E-417C-BD92-47816D5AB620}" type="slidenum">
              <a:rPr lang="en-US" smtClean="0"/>
              <a:pPr/>
              <a:t>39</a:t>
            </a:fld>
            <a:endParaRPr lang="en-US" dirty="0"/>
          </a:p>
        </p:txBody>
      </p:sp>
    </p:spTree>
    <p:extLst>
      <p:ext uri="{BB962C8B-B14F-4D97-AF65-F5344CB8AC3E}">
        <p14:creationId xmlns:p14="http://schemas.microsoft.com/office/powerpoint/2010/main" val="237701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5D9B890-3B6E-417C-BD92-47816D5AB620}" type="slidenum">
              <a:rPr lang="en-US" smtClean="0"/>
              <a:pPr/>
              <a:t>41</a:t>
            </a:fld>
            <a:endParaRPr lang="en-US" dirty="0"/>
          </a:p>
        </p:txBody>
      </p:sp>
      <p:sp>
        <p:nvSpPr>
          <p:cNvPr id="5" name="Notes Placeholder 2">
            <a:extLst>
              <a:ext uri="{FF2B5EF4-FFF2-40B4-BE49-F238E27FC236}">
                <a16:creationId xmlns:a16="http://schemas.microsoft.com/office/drawing/2014/main" id="{16E23AB1-DF94-43DD-947B-4B07EA1934FC}"/>
              </a:ext>
            </a:extLst>
          </p:cNvPr>
          <p:cNvSpPr>
            <a:spLocks noGrp="1"/>
          </p:cNvSpPr>
          <p:nvPr>
            <p:ph type="body" idx="1"/>
          </p:nvPr>
        </p:nvSpPr>
        <p:spPr>
          <a:xfrm>
            <a:off x="805070" y="4400647"/>
            <a:ext cx="5486400" cy="3556000"/>
          </a:xfrm>
          <a:prstGeom prst="rect">
            <a:avLst/>
          </a:prstGeom>
        </p:spPr>
        <p:txBody>
          <a:bodyPr/>
          <a:lstStyle/>
          <a:p>
            <a:r>
              <a:rPr lang="en-US" dirty="0"/>
              <a:t>Different systems require different robustness levels:</a:t>
            </a:r>
          </a:p>
          <a:p>
            <a:pPr>
              <a:buFont typeface="Arial" panose="020B0604020202020204" pitchFamily="34" charset="0"/>
              <a:buChar char="•"/>
            </a:pPr>
            <a:r>
              <a:rPr lang="en-US" dirty="0"/>
              <a:t>A medical diagnosis AI must handle missing or corrupted patient data gracefully.</a:t>
            </a:r>
          </a:p>
          <a:p>
            <a:pPr>
              <a:buFont typeface="Arial" panose="020B0604020202020204" pitchFamily="34" charset="0"/>
              <a:buChar char="•"/>
            </a:pPr>
            <a:r>
              <a:rPr lang="en-US" dirty="0"/>
              <a:t>A self-driving car AI must stay safe under sensor malfunctions or poor visibility.</a:t>
            </a:r>
          </a:p>
          <a:p>
            <a:pPr>
              <a:buFont typeface="Arial" panose="020B0604020202020204" pitchFamily="34" charset="0"/>
              <a:buChar char="•"/>
            </a:pPr>
            <a:r>
              <a:rPr lang="en-US" dirty="0"/>
              <a:t>A fraud detection AI should still flag anomalies during holiday seasons (data distribution shift).</a:t>
            </a:r>
          </a:p>
          <a:p>
            <a:endParaRPr lang="en-US" dirty="0"/>
          </a:p>
        </p:txBody>
      </p:sp>
    </p:spTree>
    <p:extLst>
      <p:ext uri="{BB962C8B-B14F-4D97-AF65-F5344CB8AC3E}">
        <p14:creationId xmlns:p14="http://schemas.microsoft.com/office/powerpoint/2010/main" val="3079666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a:latin typeface="Arial"/>
                  <a:cs typeface="Arial"/>
                </a:rPr>
                <a:t>NTSAToday</a:t>
              </a: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70521"/>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a:srcRect/>
          <a:stretch/>
        </p:blipFill>
        <p:spPr>
          <a:xfrm>
            <a:off x="0" y="-16800"/>
            <a:ext cx="12207240" cy="1368171"/>
          </a:xfrm>
          <a:prstGeom prst="rect">
            <a:avLst/>
          </a:prstGeom>
        </p:spPr>
      </p:pic>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1044262" cy="282877"/>
            <a:chOff x="260862" y="6503087"/>
            <a:chExt cx="1044262"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90" r="90"/>
          <a:stretch/>
        </p:blipFill>
        <p:spPr>
          <a:xfrm>
            <a:off x="11720949" y="6333477"/>
            <a:ext cx="473689" cy="475488"/>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909111" y="6394874"/>
            <a:ext cx="821634" cy="340935"/>
          </a:xfrm>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10893288" y="6403849"/>
            <a:ext cx="821634" cy="340935"/>
          </a:xfrm>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a:latin typeface="Arial"/>
                  <a:cs typeface="Arial"/>
                </a:rPr>
                <a:t>NTSAToday</a:t>
              </a: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a:extLst>
              <a:ext uri="{FF2B5EF4-FFF2-40B4-BE49-F238E27FC236}">
                <a16:creationId xmlns:a16="http://schemas.microsoft.com/office/drawing/2014/main" id="{E329B4E3-77EA-8607-736D-5A7B3EC41ECC}"/>
              </a:ext>
            </a:extLst>
          </p:cNvPr>
          <p:cNvPicPr>
            <a:picLocks noChangeAspect="1"/>
          </p:cNvPicPr>
          <p:nvPr userDrawn="1"/>
        </p:nvPicPr>
        <p:blipFill>
          <a:blip r:embed="rId7"/>
          <a:srcRect l="208" r="208"/>
          <a:stretch/>
        </p:blipFill>
        <p:spPr>
          <a:xfrm>
            <a:off x="0" y="1474"/>
            <a:ext cx="12212320" cy="823509"/>
          </a:xfrm>
          <a:prstGeom prst="rect">
            <a:avLst/>
          </a:prstGeom>
        </p:spPr>
      </p:pic>
      <p:grpSp>
        <p:nvGrpSpPr>
          <p:cNvPr id="7" name="Group 6">
            <a:extLst>
              <a:ext uri="{FF2B5EF4-FFF2-40B4-BE49-F238E27FC236}">
                <a16:creationId xmlns:a16="http://schemas.microsoft.com/office/drawing/2014/main" id="{5D750FDE-2C1F-0237-67D9-0E156FC60F2F}"/>
              </a:ext>
            </a:extLst>
          </p:cNvPr>
          <p:cNvGrpSpPr/>
          <p:nvPr userDrawn="1"/>
        </p:nvGrpSpPr>
        <p:grpSpPr>
          <a:xfrm>
            <a:off x="260862" y="6503087"/>
            <a:ext cx="1044262" cy="282877"/>
            <a:chOff x="260862" y="6503087"/>
            <a:chExt cx="1044262" cy="282877"/>
          </a:xfrm>
        </p:grpSpPr>
        <p:sp>
          <p:nvSpPr>
            <p:cNvPr id="8" name="Rectangle 7">
              <a:extLst>
                <a:ext uri="{FF2B5EF4-FFF2-40B4-BE49-F238E27FC236}">
                  <a16:creationId xmlns:a16="http://schemas.microsoft.com/office/drawing/2014/main" id="{A065A0FB-53D2-D257-9A2D-FF80A7CD33CE}"/>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9" name="Picture 8">
              <a:extLst>
                <a:ext uri="{FF2B5EF4-FFF2-40B4-BE49-F238E27FC236}">
                  <a16:creationId xmlns:a16="http://schemas.microsoft.com/office/drawing/2014/main" id="{16A85FD3-3D3E-319A-77BE-25186D06BB4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11" name="Picture 10">
            <a:extLst>
              <a:ext uri="{FF2B5EF4-FFF2-40B4-BE49-F238E27FC236}">
                <a16:creationId xmlns:a16="http://schemas.microsoft.com/office/drawing/2014/main" id="{CDBDE676-EE96-D8BE-61A7-D8B05F2F3BA8}"/>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l="90" r="90"/>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tm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5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E7487F35-46B5-41B8-A62D-2DB3AC0E9097}"/>
              </a:ext>
            </a:extLst>
          </p:cNvPr>
          <p:cNvSpPr txBox="1">
            <a:spLocks/>
          </p:cNvSpPr>
          <p:nvPr/>
        </p:nvSpPr>
        <p:spPr bwMode="auto">
          <a:xfrm>
            <a:off x="381001" y="1710570"/>
            <a:ext cx="11429999" cy="1229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800" b="1">
                <a:solidFill>
                  <a:srgbClr val="CC3300"/>
                </a:solidFill>
                <a:latin typeface="+mj-lt"/>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marR="0" lvl="0" indent="0" algn="ctr" defTabSz="914400" rtl="0" eaLnBrk="1" fontAlgn="base" latinLnBrk="0" hangingPunct="1">
              <a:lnSpc>
                <a:spcPct val="100000"/>
              </a:lnSpc>
              <a:spcBef>
                <a:spcPts val="0"/>
              </a:spcBef>
              <a:spcAft>
                <a:spcPct val="0"/>
              </a:spcAft>
              <a:buClr>
                <a:sysClr val="windowText" lastClr="000000"/>
              </a:buClr>
              <a:buSzPct val="75000"/>
              <a:buFont typeface="Wingdings" charset="2"/>
              <a:buNone/>
              <a:tabLst/>
              <a:defRPr/>
            </a:pPr>
            <a:r>
              <a:rPr kumimoji="0" lang="en-US" sz="3400" b="1" i="0" u="none" strike="noStrike" kern="0" cap="none" spc="0" normalizeH="0" baseline="0" noProof="0" dirty="0">
                <a:ln>
                  <a:noFill/>
                </a:ln>
                <a:solidFill>
                  <a:srgbClr val="C00000"/>
                </a:solidFill>
                <a:effectLst/>
                <a:uLnTx/>
                <a:uFillTx/>
                <a:latin typeface="Tahoma"/>
              </a:rPr>
              <a:t>Building the Bridge: Evolving V&amp;V Methods to Address AI Driven Simulation</a:t>
            </a:r>
          </a:p>
        </p:txBody>
      </p:sp>
      <p:sp>
        <p:nvSpPr>
          <p:cNvPr id="11" name="Text Placeholder 9">
            <a:extLst>
              <a:ext uri="{FF2B5EF4-FFF2-40B4-BE49-F238E27FC236}">
                <a16:creationId xmlns:a16="http://schemas.microsoft.com/office/drawing/2014/main" id="{3E94499E-64D3-47F4-9D62-B2DC9993AD0B}"/>
              </a:ext>
            </a:extLst>
          </p:cNvPr>
          <p:cNvSpPr txBox="1">
            <a:spLocks/>
          </p:cNvSpPr>
          <p:nvPr/>
        </p:nvSpPr>
        <p:spPr bwMode="auto">
          <a:xfrm>
            <a:off x="381000" y="3046044"/>
            <a:ext cx="11430000" cy="29265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400" b="1">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spcBef>
                <a:spcPts val="0"/>
              </a:spcBef>
            </a:pPr>
            <a:r>
              <a:rPr lang="en-US" kern="0" dirty="0">
                <a:latin typeface="Arial Narrow" pitchFamily="34" charset="0"/>
              </a:rPr>
              <a:t>Simone M. Youngblood</a:t>
            </a:r>
          </a:p>
          <a:p>
            <a:pPr>
              <a:spcBef>
                <a:spcPts val="0"/>
              </a:spcBef>
            </a:pPr>
            <a:r>
              <a:rPr lang="en-US" b="0" kern="0" dirty="0">
                <a:latin typeface="Arial Narrow" pitchFamily="34" charset="0"/>
              </a:rPr>
              <a:t>The Johns Hopkins University Applied Physics Laboratory</a:t>
            </a:r>
          </a:p>
          <a:p>
            <a:pPr>
              <a:spcBef>
                <a:spcPts val="0"/>
              </a:spcBef>
            </a:pPr>
            <a:r>
              <a:rPr lang="en-US" b="0" kern="0" dirty="0">
                <a:latin typeface="Arial Narrow" pitchFamily="34" charset="0"/>
              </a:rPr>
              <a:t>240-228-7958  Simone.Youngblood@jhuapl.edu</a:t>
            </a:r>
          </a:p>
          <a:p>
            <a:pPr>
              <a:spcBef>
                <a:spcPts val="0"/>
              </a:spcBef>
            </a:pPr>
            <a:endParaRPr lang="en-US" kern="0" dirty="0">
              <a:latin typeface="Arial Narrow" pitchFamily="34" charset="0"/>
            </a:endParaRPr>
          </a:p>
          <a:p>
            <a:pPr>
              <a:spcBef>
                <a:spcPts val="0"/>
              </a:spcBef>
            </a:pPr>
            <a:r>
              <a:rPr lang="en-US" kern="0" dirty="0">
                <a:latin typeface="Arial Narrow" pitchFamily="34" charset="0"/>
              </a:rPr>
              <a:t>Katherine M. Ruben</a:t>
            </a:r>
          </a:p>
          <a:p>
            <a:pPr>
              <a:spcBef>
                <a:spcPts val="0"/>
              </a:spcBef>
            </a:pPr>
            <a:r>
              <a:rPr lang="en-US" b="0" kern="0" dirty="0">
                <a:latin typeface="Arial Narrow" pitchFamily="34" charset="0"/>
              </a:rPr>
              <a:t>The Johns Hopkins University Applied Physics Laboratory</a:t>
            </a:r>
          </a:p>
          <a:p>
            <a:pPr>
              <a:spcBef>
                <a:spcPts val="0"/>
              </a:spcBef>
            </a:pPr>
            <a:r>
              <a:rPr lang="en-US" b="0" kern="0" dirty="0">
                <a:latin typeface="Arial Narrow" pitchFamily="34" charset="0"/>
              </a:rPr>
              <a:t>240-228-9148 Katherine.Ruben@jhuapl.edu</a:t>
            </a:r>
          </a:p>
        </p:txBody>
      </p:sp>
      <p:pic>
        <p:nvPicPr>
          <p:cNvPr id="12" name="Picture 11" descr="C:\Users\mpetty\Desktop\apl.small.vertical.blue.500px.png">
            <a:extLst>
              <a:ext uri="{FF2B5EF4-FFF2-40B4-BE49-F238E27FC236}">
                <a16:creationId xmlns:a16="http://schemas.microsoft.com/office/drawing/2014/main" id="{AC3F96D4-093F-4D14-8420-9A8A46B4E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441" y="5951859"/>
            <a:ext cx="1709118" cy="80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Tailoring the VV&amp;A Processes</a:t>
            </a:r>
          </a:p>
        </p:txBody>
      </p:sp>
      <p:sp>
        <p:nvSpPr>
          <p:cNvPr id="8" name="Text Placeholder 11">
            <a:extLst>
              <a:ext uri="{FF2B5EF4-FFF2-40B4-BE49-F238E27FC236}">
                <a16:creationId xmlns:a16="http://schemas.microsoft.com/office/drawing/2014/main" id="{F4FF6BC3-5A0B-4E71-A189-445B18D04C18}"/>
              </a:ext>
            </a:extLst>
          </p:cNvPr>
          <p:cNvSpPr txBox="1">
            <a:spLocks/>
          </p:cNvSpPr>
          <p:nvPr/>
        </p:nvSpPr>
        <p:spPr bwMode="auto">
          <a:xfrm>
            <a:off x="6115665" y="979853"/>
            <a:ext cx="5948514" cy="54286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lang="en-US" sz="2000" dirty="0" smtClean="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457189" marR="0" lvl="0" indent="-457189" algn="l" defTabSz="914400" rtl="0" eaLnBrk="1" fontAlgn="base" latinLnBrk="0" hangingPunct="1">
              <a:lnSpc>
                <a:spcPct val="100000"/>
              </a:lnSpc>
              <a:spcBef>
                <a:spcPct val="20000"/>
              </a:spcBef>
              <a:spcAft>
                <a:spcPct val="0"/>
              </a:spcAft>
              <a:buClr>
                <a:sysClr val="windowText" lastClr="000000"/>
              </a:buClr>
              <a:buSzPct val="75000"/>
              <a:buFont typeface="Wingdings" charset="2"/>
              <a:buChar char="Ø"/>
              <a:tabLst/>
              <a:defRPr/>
            </a:pPr>
            <a:r>
              <a:rPr kumimoji="0" lang="en-US" sz="2400" b="0" i="0" u="none" strike="noStrike" kern="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Every VV&amp;A problem is differs in</a:t>
            </a:r>
          </a:p>
          <a:p>
            <a:pPr marL="990575" marR="0" lvl="1" indent="-380990" algn="l" defTabSz="914400" rtl="0" eaLnBrk="1" fontAlgn="base" latinLnBrk="0" hangingPunct="1">
              <a:lnSpc>
                <a:spcPct val="100000"/>
              </a:lnSpc>
              <a:spcBef>
                <a:spcPct val="20000"/>
              </a:spcBef>
              <a:spcAft>
                <a:spcPct val="0"/>
              </a:spcAft>
              <a:buClr>
                <a:sysClr val="windowText" lastClr="000000"/>
              </a:buClr>
              <a:buSzPct val="75000"/>
              <a:buFont typeface="Wingdings" pitchFamily="2" charset="2"/>
              <a:buChar char="n"/>
              <a:tabLst/>
              <a:defRPr/>
            </a:pPr>
            <a:r>
              <a:rPr kumimoji="0" lang="en-US" sz="2200" b="0" i="0" u="none" strike="noStrike" kern="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Uses of simulations</a:t>
            </a:r>
          </a:p>
          <a:p>
            <a:pPr marL="1523962" marR="0" lvl="2" indent="-304792" algn="l" defTabSz="914400" rtl="0" eaLnBrk="1" fontAlgn="base" latinLnBrk="0" hangingPunct="1">
              <a:lnSpc>
                <a:spcPct val="100000"/>
              </a:lnSpc>
              <a:spcBef>
                <a:spcPct val="20000"/>
              </a:spcBef>
              <a:spcAft>
                <a:spcPct val="0"/>
              </a:spcAft>
              <a:buClrTx/>
              <a:buSzPct val="75000"/>
              <a:buFont typeface="Wingdings" pitchFamily="2" charset="2"/>
              <a:buChar char="v"/>
              <a:tabLst/>
              <a:defRPr/>
            </a:pPr>
            <a:r>
              <a:rPr kumimoji="0" lang="en-US" b="0" i="0" u="none" strike="noStrike" kern="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M&amp;S requirements</a:t>
            </a:r>
          </a:p>
          <a:p>
            <a:pPr marL="1523962" marR="0" lvl="2" indent="-304792" algn="l" defTabSz="914400" rtl="0" eaLnBrk="1" fontAlgn="base" latinLnBrk="0" hangingPunct="1">
              <a:lnSpc>
                <a:spcPct val="100000"/>
              </a:lnSpc>
              <a:spcBef>
                <a:spcPct val="20000"/>
              </a:spcBef>
              <a:spcAft>
                <a:spcPct val="0"/>
              </a:spcAft>
              <a:buClrTx/>
              <a:buSzPct val="75000"/>
              <a:buFont typeface="Wingdings" pitchFamily="2" charset="2"/>
              <a:buChar char="v"/>
              <a:tabLst/>
              <a:defRPr/>
            </a:pPr>
            <a:r>
              <a:rPr kumimoji="0" lang="en-US" b="0" i="0" u="none" strike="noStrike" kern="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Tolerable use risks</a:t>
            </a:r>
          </a:p>
          <a:p>
            <a:pPr lvl="1">
              <a:buClr>
                <a:sysClr val="windowText" lastClr="000000"/>
              </a:buClr>
              <a:defRPr/>
            </a:pPr>
            <a:r>
              <a:rPr lang="en-US" sz="2200" kern="0" dirty="0">
                <a:solidFill>
                  <a:srgbClr val="002060"/>
                </a:solidFill>
                <a:latin typeface="Arial Narrow" panose="020B0606020202030204" pitchFamily="34" charset="0"/>
                <a:cs typeface="Arial" panose="020B0604020202020204" pitchFamily="34" charset="0"/>
              </a:rPr>
              <a:t>Resource constraints</a:t>
            </a:r>
          </a:p>
          <a:p>
            <a:pPr lvl="2">
              <a:buClrTx/>
              <a:buSzPct val="75000"/>
              <a:buFont typeface="Wingdings" pitchFamily="2" charset="2"/>
              <a:buChar char="v"/>
              <a:defRPr/>
            </a:pPr>
            <a:r>
              <a:rPr lang="en-US" kern="0" dirty="0">
                <a:solidFill>
                  <a:srgbClr val="002060"/>
                </a:solidFill>
                <a:latin typeface="Arial Narrow" panose="020B0606020202030204" pitchFamily="34" charset="0"/>
                <a:cs typeface="Arial" panose="020B0604020202020204" pitchFamily="34" charset="0"/>
              </a:rPr>
              <a:t>Available information</a:t>
            </a:r>
          </a:p>
          <a:p>
            <a:pPr lvl="2">
              <a:buClrTx/>
              <a:buSzPct val="75000"/>
              <a:buFont typeface="Wingdings" pitchFamily="2" charset="2"/>
              <a:buChar char="v"/>
              <a:defRPr/>
            </a:pPr>
            <a:r>
              <a:rPr lang="en-US" kern="0" dirty="0">
                <a:solidFill>
                  <a:srgbClr val="002060"/>
                </a:solidFill>
                <a:latin typeface="Arial Narrow" panose="020B0606020202030204" pitchFamily="34" charset="0"/>
                <a:cs typeface="Arial" panose="020B0604020202020204" pitchFamily="34" charset="0"/>
              </a:rPr>
              <a:t>People &amp; skills</a:t>
            </a:r>
          </a:p>
          <a:p>
            <a:pPr lvl="2">
              <a:buClrTx/>
              <a:buSzPct val="75000"/>
              <a:buFont typeface="Wingdings" pitchFamily="2" charset="2"/>
              <a:buChar char="v"/>
              <a:defRPr/>
            </a:pPr>
            <a:r>
              <a:rPr lang="en-US" kern="0" dirty="0">
                <a:solidFill>
                  <a:srgbClr val="002060"/>
                </a:solidFill>
                <a:latin typeface="Arial Narrow" panose="020B0606020202030204" pitchFamily="34" charset="0"/>
                <a:cs typeface="Arial" panose="020B0604020202020204" pitchFamily="34" charset="0"/>
              </a:rPr>
              <a:t>Funding</a:t>
            </a:r>
          </a:p>
          <a:p>
            <a:pPr lvl="2">
              <a:buClrTx/>
              <a:buSzPct val="75000"/>
              <a:buFont typeface="Wingdings" pitchFamily="2" charset="2"/>
              <a:buChar char="v"/>
              <a:defRPr/>
            </a:pPr>
            <a:r>
              <a:rPr lang="en-US" kern="0" dirty="0">
                <a:solidFill>
                  <a:srgbClr val="002060"/>
                </a:solidFill>
                <a:latin typeface="Arial Narrow" panose="020B0606020202030204" pitchFamily="34" charset="0"/>
                <a:cs typeface="Arial" panose="020B0604020202020204" pitchFamily="34" charset="0"/>
              </a:rPr>
              <a:t>Time</a:t>
            </a:r>
          </a:p>
          <a:p>
            <a:pPr marR="0" lvl="1" defTabSz="914400" latinLnBrk="0">
              <a:lnSpc>
                <a:spcPct val="100000"/>
              </a:lnSpc>
              <a:buClr>
                <a:sysClr val="windowText" lastClr="000000"/>
              </a:buClr>
              <a:tabLst/>
              <a:defRPr/>
            </a:pPr>
            <a:r>
              <a:rPr lang="en-US" sz="2200" kern="0" dirty="0">
                <a:solidFill>
                  <a:srgbClr val="002060"/>
                </a:solidFill>
                <a:latin typeface="Arial Narrow" panose="020B0606020202030204" pitchFamily="34" charset="0"/>
                <a:cs typeface="Arial" panose="020B0604020202020204" pitchFamily="34" charset="0"/>
              </a:rPr>
              <a:t>When VV&amp;A starts in the simulation life cycle</a:t>
            </a:r>
          </a:p>
          <a:p>
            <a:pPr marL="457189" marR="0" lvl="0" indent="-457189" algn="l" defTabSz="914400" rtl="0" eaLnBrk="1" fontAlgn="base" latinLnBrk="0" hangingPunct="1">
              <a:lnSpc>
                <a:spcPct val="100000"/>
              </a:lnSpc>
              <a:spcBef>
                <a:spcPct val="20000"/>
              </a:spcBef>
              <a:spcAft>
                <a:spcPct val="0"/>
              </a:spcAft>
              <a:buClr>
                <a:sysClr val="windowText" lastClr="000000"/>
              </a:buClr>
              <a:buSzPct val="75000"/>
              <a:buFont typeface="Wingdings" charset="2"/>
              <a:buChar char="Ø"/>
              <a:tabLst/>
              <a:defRPr/>
            </a:pPr>
            <a:r>
              <a:rPr lang="en-US" sz="2400" kern="0" dirty="0">
                <a:solidFill>
                  <a:srgbClr val="002060"/>
                </a:solidFill>
                <a:latin typeface="Arial Narrow" panose="020B0606020202030204" pitchFamily="34" charset="0"/>
                <a:cs typeface="Arial" panose="020B0604020202020204" pitchFamily="34" charset="0"/>
              </a:rPr>
              <a:t>No single set of VV&amp;A activities &amp; tasks can efficiently accommodate all of these differences.</a:t>
            </a:r>
          </a:p>
        </p:txBody>
      </p:sp>
      <p:graphicFrame>
        <p:nvGraphicFramePr>
          <p:cNvPr id="9" name="Diagram 8">
            <a:extLst>
              <a:ext uri="{FF2B5EF4-FFF2-40B4-BE49-F238E27FC236}">
                <a16:creationId xmlns:a16="http://schemas.microsoft.com/office/drawing/2014/main" id="{D154101D-1691-4B0D-A315-906594262419}"/>
              </a:ext>
            </a:extLst>
          </p:cNvPr>
          <p:cNvGraphicFramePr/>
          <p:nvPr>
            <p:extLst>
              <p:ext uri="{D42A27DB-BD31-4B8C-83A1-F6EECF244321}">
                <p14:modId xmlns:p14="http://schemas.microsoft.com/office/powerpoint/2010/main" val="703578775"/>
              </p:ext>
            </p:extLst>
          </p:nvPr>
        </p:nvGraphicFramePr>
        <p:xfrm>
          <a:off x="194595" y="979853"/>
          <a:ext cx="5921070" cy="5407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1">
            <a:extLst>
              <a:ext uri="{FF2B5EF4-FFF2-40B4-BE49-F238E27FC236}">
                <a16:creationId xmlns:a16="http://schemas.microsoft.com/office/drawing/2014/main" id="{603A9701-B382-417F-9CF8-E7E625370E5A}"/>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1144853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M&amp;S V&amp;V</a:t>
            </a:r>
          </a:p>
        </p:txBody>
      </p:sp>
      <p:sp>
        <p:nvSpPr>
          <p:cNvPr id="44" name="Slide Number Placeholder 1">
            <a:extLst>
              <a:ext uri="{FF2B5EF4-FFF2-40B4-BE49-F238E27FC236}">
                <a16:creationId xmlns:a16="http://schemas.microsoft.com/office/drawing/2014/main" id="{DAD2440D-46BC-43B3-8EFF-CC8DA70B64F9}"/>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graphicFrame>
        <p:nvGraphicFramePr>
          <p:cNvPr id="4" name="Table 4">
            <a:extLst>
              <a:ext uri="{FF2B5EF4-FFF2-40B4-BE49-F238E27FC236}">
                <a16:creationId xmlns:a16="http://schemas.microsoft.com/office/drawing/2014/main" id="{AE7D4976-4BFF-4179-BC10-A3C765E83953}"/>
              </a:ext>
            </a:extLst>
          </p:cNvPr>
          <p:cNvGraphicFramePr>
            <a:graphicFrameLocks noGrp="1"/>
          </p:cNvGraphicFramePr>
          <p:nvPr>
            <p:extLst>
              <p:ext uri="{D42A27DB-BD31-4B8C-83A1-F6EECF244321}">
                <p14:modId xmlns:p14="http://schemas.microsoft.com/office/powerpoint/2010/main" val="4018579384"/>
              </p:ext>
            </p:extLst>
          </p:nvPr>
        </p:nvGraphicFramePr>
        <p:xfrm>
          <a:off x="374479" y="925725"/>
          <a:ext cx="9439360" cy="5475078"/>
        </p:xfrm>
        <a:graphic>
          <a:graphicData uri="http://schemas.openxmlformats.org/drawingml/2006/table">
            <a:tbl>
              <a:tblPr firstRow="1" bandRow="1">
                <a:tableStyleId>{5C22544A-7EE6-4342-B048-85BDC9FD1C3A}</a:tableStyleId>
              </a:tblPr>
              <a:tblGrid>
                <a:gridCol w="1545244">
                  <a:extLst>
                    <a:ext uri="{9D8B030D-6E8A-4147-A177-3AD203B41FA5}">
                      <a16:colId xmlns:a16="http://schemas.microsoft.com/office/drawing/2014/main" val="165075592"/>
                    </a:ext>
                  </a:extLst>
                </a:gridCol>
                <a:gridCol w="1545244">
                  <a:extLst>
                    <a:ext uri="{9D8B030D-6E8A-4147-A177-3AD203B41FA5}">
                      <a16:colId xmlns:a16="http://schemas.microsoft.com/office/drawing/2014/main" val="3079371459"/>
                    </a:ext>
                  </a:extLst>
                </a:gridCol>
                <a:gridCol w="2123143">
                  <a:extLst>
                    <a:ext uri="{9D8B030D-6E8A-4147-A177-3AD203B41FA5}">
                      <a16:colId xmlns:a16="http://schemas.microsoft.com/office/drawing/2014/main" val="2864527984"/>
                    </a:ext>
                  </a:extLst>
                </a:gridCol>
                <a:gridCol w="2690666">
                  <a:extLst>
                    <a:ext uri="{9D8B030D-6E8A-4147-A177-3AD203B41FA5}">
                      <a16:colId xmlns:a16="http://schemas.microsoft.com/office/drawing/2014/main" val="779423613"/>
                    </a:ext>
                  </a:extLst>
                </a:gridCol>
                <a:gridCol w="1535063">
                  <a:extLst>
                    <a:ext uri="{9D8B030D-6E8A-4147-A177-3AD203B41FA5}">
                      <a16:colId xmlns:a16="http://schemas.microsoft.com/office/drawing/2014/main" val="411174477"/>
                    </a:ext>
                  </a:extLst>
                </a:gridCol>
              </a:tblGrid>
              <a:tr h="643672">
                <a:tc>
                  <a:txBody>
                    <a:bodyPr/>
                    <a:lstStyle/>
                    <a:p>
                      <a:pPr marL="0" marR="0" algn="ctr"/>
                      <a:r>
                        <a:rPr lang="en-US" sz="1200" dirty="0">
                          <a:effectLst/>
                        </a:rPr>
                        <a:t>Level of VV&amp;A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nchor="b"/>
                </a:tc>
                <a:tc>
                  <a:txBody>
                    <a:bodyPr/>
                    <a:lstStyle/>
                    <a:p>
                      <a:pPr marL="0" marR="0" algn="ctr"/>
                      <a:r>
                        <a:rPr lang="en-US" sz="1200" dirty="0">
                          <a:effectLst/>
                        </a:rPr>
                        <a:t>Impact on M&amp;S Intended Use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nchor="b"/>
                </a:tc>
                <a:tc>
                  <a:txBody>
                    <a:bodyPr/>
                    <a:lstStyle/>
                    <a:p>
                      <a:pPr marL="0" marR="0" algn="ctr"/>
                      <a:r>
                        <a:rPr lang="en-US" sz="1200" dirty="0">
                          <a:effectLst/>
                        </a:rPr>
                        <a:t>Reliance on M&amp;S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nchor="b"/>
                </a:tc>
                <a:tc>
                  <a:txBody>
                    <a:bodyPr/>
                    <a:lstStyle/>
                    <a:p>
                      <a:pPr marL="0" marR="0" algn="ctr"/>
                      <a:r>
                        <a:rPr lang="en-US" sz="1200" dirty="0">
                          <a:effectLst/>
                        </a:rPr>
                        <a:t>VV&amp;A Level Description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nchor="b"/>
                </a:tc>
                <a:tc>
                  <a:txBody>
                    <a:bodyPr/>
                    <a:lstStyle/>
                    <a:p>
                      <a:pPr marL="0" marR="0" algn="ctr"/>
                      <a:r>
                        <a:rPr lang="en-US" sz="1200" dirty="0">
                          <a:effectLst/>
                        </a:rPr>
                        <a:t>Approximate LOE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nchor="b"/>
                </a:tc>
                <a:extLst>
                  <a:ext uri="{0D108BD9-81ED-4DB2-BD59-A6C34878D82A}">
                    <a16:rowId xmlns:a16="http://schemas.microsoft.com/office/drawing/2014/main" val="232726995"/>
                  </a:ext>
                </a:extLst>
              </a:tr>
              <a:tr h="630781">
                <a:tc>
                  <a:txBody>
                    <a:bodyPr/>
                    <a:lstStyle/>
                    <a:p>
                      <a:pPr marL="0" marR="0" algn="ctr"/>
                      <a:r>
                        <a:rPr lang="en-US" sz="1050" b="1" dirty="0">
                          <a:effectLst/>
                        </a:rPr>
                        <a:t>Level 0:</a:t>
                      </a:r>
                    </a:p>
                    <a:p>
                      <a:pPr marL="0" marR="0" algn="ctr"/>
                      <a:r>
                        <a:rPr lang="en-US" sz="1050" b="1" dirty="0">
                          <a:effectLst/>
                        </a:rPr>
                        <a:t>No Accreditation</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r>
                        <a:rPr lang="en-US" sz="1050" dirty="0">
                          <a:effectLst/>
                        </a:rPr>
                        <a:t>Low</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r>
                        <a:rPr lang="en-US" sz="1050" dirty="0">
                          <a:effectLst/>
                        </a:rPr>
                        <a:t>Supplemental Source used to address intended use</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r>
                        <a:rPr lang="en-US" sz="1050" dirty="0">
                          <a:effectLst/>
                        </a:rPr>
                        <a:t>The defined M&amp;S intended use(s) does not have a direct impact on program objectives so M&amp;S is acceptable as is.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r>
                        <a:rPr lang="en-US" sz="1050">
                          <a:effectLst/>
                        </a:rPr>
                        <a:t>NONE</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extLst>
                  <a:ext uri="{0D108BD9-81ED-4DB2-BD59-A6C34878D82A}">
                    <a16:rowId xmlns:a16="http://schemas.microsoft.com/office/drawing/2014/main" val="920207285"/>
                  </a:ext>
                </a:extLst>
              </a:tr>
              <a:tr h="1042883">
                <a:tc>
                  <a:txBody>
                    <a:bodyPr/>
                    <a:lstStyle/>
                    <a:p>
                      <a:pPr marL="0" marR="0" algn="ctr"/>
                      <a:r>
                        <a:rPr lang="en-US" sz="1050" b="1" dirty="0">
                          <a:effectLst/>
                        </a:rPr>
                        <a:t>Level I:</a:t>
                      </a:r>
                    </a:p>
                    <a:p>
                      <a:pPr marL="0" marR="0" algn="ctr"/>
                      <a:r>
                        <a:rPr lang="en-US" sz="1050" b="1" dirty="0">
                          <a:effectLst/>
                        </a:rPr>
                        <a:t>Survey</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r>
                        <a:rPr lang="en-US" sz="1050" dirty="0">
                          <a:effectLst/>
                        </a:rPr>
                        <a:t>Low to Medium</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r>
                        <a:rPr lang="en-US" sz="1050" dirty="0">
                          <a:effectLst/>
                        </a:rPr>
                        <a:t>Secondary Source used to address intended use</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r>
                        <a:rPr lang="en-US" sz="1050" dirty="0">
                          <a:effectLst/>
                        </a:rPr>
                        <a:t>The intended use(s) to which the M&amp;S will be applied has a potential impact on program objectives. An initial survey will be performed to determine the pedigree of the M&amp;S and identify existing V&amp;V information</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r>
                        <a:rPr lang="en-US" sz="1050">
                          <a:effectLst/>
                        </a:rPr>
                        <a:t>2 to 3 Weeks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extLst>
                  <a:ext uri="{0D108BD9-81ED-4DB2-BD59-A6C34878D82A}">
                    <a16:rowId xmlns:a16="http://schemas.microsoft.com/office/drawing/2014/main" val="3974550935"/>
                  </a:ext>
                </a:extLst>
              </a:tr>
              <a:tr h="1018345">
                <a:tc>
                  <a:txBody>
                    <a:bodyPr/>
                    <a:lstStyle/>
                    <a:p>
                      <a:pPr marL="0" marR="0" algn="ctr"/>
                      <a:r>
                        <a:rPr lang="en-US" sz="1050" b="1" dirty="0">
                          <a:effectLst/>
                        </a:rPr>
                        <a:t>Level II:</a:t>
                      </a:r>
                    </a:p>
                    <a:p>
                      <a:pPr marL="0" marR="0" algn="ctr"/>
                      <a:r>
                        <a:rPr lang="en-US" sz="1050" b="1" dirty="0">
                          <a:effectLst/>
                        </a:rPr>
                        <a:t>Quick Look</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r>
                        <a:rPr lang="en-US" sz="1050" dirty="0">
                          <a:effectLst/>
                        </a:rPr>
                        <a:t>Low to Medium</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r>
                        <a:rPr lang="en-US" sz="1050">
                          <a:effectLst/>
                        </a:rPr>
                        <a:t>Secondary Source used to address intended use</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r>
                        <a:rPr lang="en-US" sz="1050" dirty="0">
                          <a:effectLst/>
                        </a:rPr>
                        <a:t>The intended use(s) to which the M&amp;S will be applied has a potential impact on program objectives. A follow-up assessment will be performed to determine the V&amp;V status of the M&amp;S.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r>
                        <a:rPr lang="en-US" sz="1050" dirty="0">
                          <a:effectLst/>
                        </a:rPr>
                        <a:t>2 to 3 Weeks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extLst>
                  <a:ext uri="{0D108BD9-81ED-4DB2-BD59-A6C34878D82A}">
                    <a16:rowId xmlns:a16="http://schemas.microsoft.com/office/drawing/2014/main" val="2681882602"/>
                  </a:ext>
                </a:extLst>
              </a:tr>
              <a:tr h="1160219">
                <a:tc>
                  <a:txBody>
                    <a:bodyPr/>
                    <a:lstStyle/>
                    <a:p>
                      <a:pPr marL="0" marR="0" algn="ctr"/>
                      <a:r>
                        <a:rPr lang="en-US" sz="1050" b="1" dirty="0">
                          <a:effectLst/>
                        </a:rPr>
                        <a:t>Level III:</a:t>
                      </a:r>
                    </a:p>
                    <a:p>
                      <a:pPr marL="0" marR="0" algn="ctr"/>
                      <a:r>
                        <a:rPr lang="en-US" sz="1050" b="1" dirty="0">
                          <a:effectLst/>
                        </a:rPr>
                        <a:t>Standard</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r>
                        <a:rPr lang="en-US" sz="1050" dirty="0">
                          <a:effectLst/>
                        </a:rPr>
                        <a:t>Medium to High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r>
                        <a:rPr lang="en-US" sz="1050" dirty="0">
                          <a:effectLst/>
                        </a:rPr>
                        <a:t>Primary Source used to address intended use</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r>
                        <a:rPr lang="en-US" sz="1050" dirty="0">
                          <a:effectLst/>
                        </a:rPr>
                        <a:t>The intended use(s) to which the M&amp;S will be applied has a significant impact on program objectives. The standard VV&amp;A assessment will follow processes defined in the DoD VV&amp;A Recommended Practices Guide and VV&amp;A Guidance.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r>
                        <a:rPr lang="en-US" sz="1050" dirty="0">
                          <a:effectLst/>
                        </a:rPr>
                        <a:t>2 to 6 Months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extLst>
                  <a:ext uri="{0D108BD9-81ED-4DB2-BD59-A6C34878D82A}">
                    <a16:rowId xmlns:a16="http://schemas.microsoft.com/office/drawing/2014/main" val="2616066222"/>
                  </a:ext>
                </a:extLst>
              </a:tr>
              <a:tr h="979178">
                <a:tc>
                  <a:txBody>
                    <a:bodyPr/>
                    <a:lstStyle/>
                    <a:p>
                      <a:pPr marL="0" marR="0" algn="ctr"/>
                      <a:r>
                        <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rPr>
                        <a:t>Level IV:</a:t>
                      </a:r>
                    </a:p>
                    <a:p>
                      <a:pPr marL="0" marR="0" algn="ctr"/>
                      <a:r>
                        <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rPr>
                        <a:t>Independent V&amp;V</a:t>
                      </a:r>
                    </a:p>
                  </a:txBody>
                  <a:tcPr marL="52356" marR="52356" marT="0" marB="0"/>
                </a:tc>
                <a:tc>
                  <a:txBody>
                    <a:bodyPr/>
                    <a:lstStyle/>
                    <a:p>
                      <a:pPr marL="0" marR="0" algn="ctr"/>
                      <a:r>
                        <a:rPr lang="en-US" sz="1050" dirty="0">
                          <a:effectLst/>
                        </a:rPr>
                        <a:t>High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r>
                        <a:rPr lang="en-US" sz="1050" dirty="0">
                          <a:effectLst/>
                        </a:rPr>
                        <a:t>Only Source used to address intended use</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r>
                        <a:rPr lang="en-US" sz="1050" dirty="0">
                          <a:effectLst/>
                        </a:rPr>
                        <a:t>The intended use(s) to which the M&amp;S will be applied has a critical impact on program objectives. The critical nature of the M&amp;S application demands a third party, rigorous assessment.</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r>
                        <a:rPr lang="en-US" sz="1050" dirty="0">
                          <a:effectLst/>
                        </a:rPr>
                        <a:t>&gt; 6 Months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56" marR="52356" marT="0" marB="0"/>
                </a:tc>
                <a:extLst>
                  <a:ext uri="{0D108BD9-81ED-4DB2-BD59-A6C34878D82A}">
                    <a16:rowId xmlns:a16="http://schemas.microsoft.com/office/drawing/2014/main" val="672501537"/>
                  </a:ext>
                </a:extLst>
              </a:tr>
            </a:tbl>
          </a:graphicData>
        </a:graphic>
      </p:graphicFrame>
      <p:sp>
        <p:nvSpPr>
          <p:cNvPr id="5" name="TextBox 4">
            <a:extLst>
              <a:ext uri="{FF2B5EF4-FFF2-40B4-BE49-F238E27FC236}">
                <a16:creationId xmlns:a16="http://schemas.microsoft.com/office/drawing/2014/main" id="{C061C284-9078-4610-9989-386A9D99A4CA}"/>
              </a:ext>
            </a:extLst>
          </p:cNvPr>
          <p:cNvSpPr txBox="1"/>
          <p:nvPr/>
        </p:nvSpPr>
        <p:spPr>
          <a:xfrm>
            <a:off x="10053252" y="2239441"/>
            <a:ext cx="1984744" cy="1938992"/>
          </a:xfrm>
          <a:prstGeom prst="rect">
            <a:avLst/>
          </a:prstGeom>
          <a:noFill/>
        </p:spPr>
        <p:txBody>
          <a:bodyPr wrap="square" rtlCol="0">
            <a:spAutoFit/>
          </a:bodyPr>
          <a:lstStyle/>
          <a:p>
            <a:r>
              <a:rPr lang="en-US" sz="2400" b="1" dirty="0">
                <a:solidFill>
                  <a:srgbClr val="002060"/>
                </a:solidFill>
                <a:latin typeface="Arial Narrow" panose="020B0606020202030204" pitchFamily="34" charset="0"/>
                <a:cs typeface="Arial" panose="020B0604020202020204" pitchFamily="34" charset="0"/>
              </a:rPr>
              <a:t>V&amp;V Level of Effort (LOE) Balances M&amp;S Impact vs. Reliance</a:t>
            </a:r>
          </a:p>
        </p:txBody>
      </p:sp>
    </p:spTree>
    <p:extLst>
      <p:ext uri="{BB962C8B-B14F-4D97-AF65-F5344CB8AC3E}">
        <p14:creationId xmlns:p14="http://schemas.microsoft.com/office/powerpoint/2010/main" val="62752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Leveraging Developer Testing</a:t>
            </a:r>
          </a:p>
        </p:txBody>
      </p:sp>
      <p:sp>
        <p:nvSpPr>
          <p:cNvPr id="6" name="Text Placeholder 4">
            <a:extLst>
              <a:ext uri="{FF2B5EF4-FFF2-40B4-BE49-F238E27FC236}">
                <a16:creationId xmlns:a16="http://schemas.microsoft.com/office/drawing/2014/main" id="{79417A97-6963-48C2-9322-D3ADFFB40F02}"/>
              </a:ext>
            </a:extLst>
          </p:cNvPr>
          <p:cNvSpPr txBox="1">
            <a:spLocks/>
          </p:cNvSpPr>
          <p:nvPr/>
        </p:nvSpPr>
        <p:spPr>
          <a:xfrm>
            <a:off x="135486" y="990774"/>
            <a:ext cx="4741737" cy="5011969"/>
          </a:xfrm>
          <a:prstGeom prst="rect">
            <a:avLst/>
          </a:prstGeom>
        </p:spPr>
        <p:txBody>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lnSpc>
                <a:spcPct val="90000"/>
              </a:lnSpc>
              <a:spcBef>
                <a:spcPts val="400"/>
              </a:spcBef>
              <a:spcAft>
                <a:spcPts val="400"/>
              </a:spcAft>
            </a:pPr>
            <a:r>
              <a:rPr lang="en-US" sz="2400" kern="0" dirty="0">
                <a:solidFill>
                  <a:srgbClr val="002060"/>
                </a:solidFill>
              </a:rPr>
              <a:t>Model/Simulation development undergo levels of testing</a:t>
            </a:r>
          </a:p>
          <a:p>
            <a:pPr lvl="1">
              <a:lnSpc>
                <a:spcPct val="90000"/>
              </a:lnSpc>
              <a:spcBef>
                <a:spcPts val="400"/>
              </a:spcBef>
              <a:spcAft>
                <a:spcPts val="400"/>
              </a:spcAft>
            </a:pPr>
            <a:r>
              <a:rPr lang="en-US" sz="2200" kern="0" dirty="0">
                <a:solidFill>
                  <a:srgbClr val="002060"/>
                </a:solidFill>
              </a:rPr>
              <a:t>Unit</a:t>
            </a:r>
          </a:p>
          <a:p>
            <a:pPr lvl="1">
              <a:lnSpc>
                <a:spcPct val="90000"/>
              </a:lnSpc>
              <a:spcBef>
                <a:spcPts val="400"/>
              </a:spcBef>
              <a:spcAft>
                <a:spcPts val="400"/>
              </a:spcAft>
            </a:pPr>
            <a:r>
              <a:rPr lang="en-US" sz="2200" kern="0" dirty="0">
                <a:solidFill>
                  <a:srgbClr val="002060"/>
                </a:solidFill>
              </a:rPr>
              <a:t>Pairwise</a:t>
            </a:r>
          </a:p>
          <a:p>
            <a:pPr lvl="1">
              <a:lnSpc>
                <a:spcPct val="90000"/>
              </a:lnSpc>
              <a:spcBef>
                <a:spcPts val="400"/>
              </a:spcBef>
              <a:spcAft>
                <a:spcPts val="400"/>
              </a:spcAft>
            </a:pPr>
            <a:r>
              <a:rPr lang="en-US" sz="2200" kern="0" dirty="0">
                <a:solidFill>
                  <a:srgbClr val="002060"/>
                </a:solidFill>
              </a:rPr>
              <a:t>Multi-way</a:t>
            </a:r>
          </a:p>
          <a:p>
            <a:pPr lvl="1">
              <a:lnSpc>
                <a:spcPct val="90000"/>
              </a:lnSpc>
              <a:spcBef>
                <a:spcPts val="400"/>
              </a:spcBef>
              <a:spcAft>
                <a:spcPts val="400"/>
              </a:spcAft>
            </a:pPr>
            <a:r>
              <a:rPr lang="en-US" sz="2200" kern="0" dirty="0">
                <a:solidFill>
                  <a:srgbClr val="002060"/>
                </a:solidFill>
              </a:rPr>
              <a:t>Integrated</a:t>
            </a:r>
          </a:p>
          <a:p>
            <a:pPr lvl="1">
              <a:lnSpc>
                <a:spcPct val="90000"/>
              </a:lnSpc>
              <a:spcBef>
                <a:spcPts val="400"/>
              </a:spcBef>
              <a:spcAft>
                <a:spcPts val="400"/>
              </a:spcAft>
            </a:pPr>
            <a:r>
              <a:rPr lang="en-US" sz="2200" kern="0" dirty="0">
                <a:solidFill>
                  <a:srgbClr val="002060"/>
                </a:solidFill>
              </a:rPr>
              <a:t>At scale</a:t>
            </a:r>
          </a:p>
          <a:p>
            <a:pPr>
              <a:lnSpc>
                <a:spcPct val="90000"/>
              </a:lnSpc>
              <a:spcBef>
                <a:spcPts val="400"/>
              </a:spcBef>
              <a:spcAft>
                <a:spcPts val="400"/>
              </a:spcAft>
            </a:pPr>
            <a:r>
              <a:rPr lang="en-US" sz="2400" kern="0" dirty="0">
                <a:solidFill>
                  <a:srgbClr val="002060"/>
                </a:solidFill>
              </a:rPr>
              <a:t>Simulation environment differences</a:t>
            </a:r>
          </a:p>
          <a:p>
            <a:pPr>
              <a:lnSpc>
                <a:spcPct val="90000"/>
              </a:lnSpc>
              <a:spcBef>
                <a:spcPts val="400"/>
              </a:spcBef>
              <a:spcAft>
                <a:spcPts val="400"/>
              </a:spcAft>
            </a:pPr>
            <a:r>
              <a:rPr lang="en-US" sz="2400" kern="0" dirty="0">
                <a:solidFill>
                  <a:srgbClr val="002060"/>
                </a:solidFill>
              </a:rPr>
              <a:t>Testing within federated environments</a:t>
            </a:r>
          </a:p>
          <a:p>
            <a:pPr lvl="1">
              <a:lnSpc>
                <a:spcPct val="90000"/>
              </a:lnSpc>
              <a:spcBef>
                <a:spcPts val="400"/>
              </a:spcBef>
              <a:spcAft>
                <a:spcPts val="400"/>
              </a:spcAft>
            </a:pPr>
            <a:r>
              <a:rPr lang="en-US" sz="2200" kern="0" dirty="0">
                <a:solidFill>
                  <a:srgbClr val="002060"/>
                </a:solidFill>
              </a:rPr>
              <a:t>Substitutes for interactions with M&amp;S participants</a:t>
            </a:r>
          </a:p>
          <a:p>
            <a:pPr>
              <a:lnSpc>
                <a:spcPct val="90000"/>
              </a:lnSpc>
              <a:spcBef>
                <a:spcPts val="400"/>
              </a:spcBef>
              <a:spcAft>
                <a:spcPts val="400"/>
              </a:spcAft>
            </a:pPr>
            <a:r>
              <a:rPr lang="en-US" sz="2400" kern="0" dirty="0">
                <a:solidFill>
                  <a:srgbClr val="002060"/>
                </a:solidFill>
              </a:rPr>
              <a:t>Testing scope and negative testing</a:t>
            </a:r>
          </a:p>
          <a:p>
            <a:pPr>
              <a:lnSpc>
                <a:spcPct val="90000"/>
              </a:lnSpc>
              <a:spcBef>
                <a:spcPts val="0"/>
              </a:spcBef>
            </a:pPr>
            <a:endParaRPr lang="en-US" sz="2400" kern="0" dirty="0">
              <a:solidFill>
                <a:srgbClr val="002060"/>
              </a:solidFill>
            </a:endParaRPr>
          </a:p>
          <a:p>
            <a:pPr>
              <a:lnSpc>
                <a:spcPct val="90000"/>
              </a:lnSpc>
              <a:spcBef>
                <a:spcPts val="0"/>
              </a:spcBef>
            </a:pPr>
            <a:endParaRPr lang="en-US" sz="2400" kern="0" dirty="0">
              <a:solidFill>
                <a:srgbClr val="002060"/>
              </a:solidFill>
            </a:endParaRPr>
          </a:p>
        </p:txBody>
      </p:sp>
      <p:pic>
        <p:nvPicPr>
          <p:cNvPr id="7" name="Picture 6">
            <a:extLst>
              <a:ext uri="{FF2B5EF4-FFF2-40B4-BE49-F238E27FC236}">
                <a16:creationId xmlns:a16="http://schemas.microsoft.com/office/drawing/2014/main" id="{D57FE820-84BE-4B45-93B2-FB40B644B376}"/>
              </a:ext>
            </a:extLst>
          </p:cNvPr>
          <p:cNvPicPr>
            <a:picLocks noChangeAspect="1"/>
          </p:cNvPicPr>
          <p:nvPr/>
        </p:nvPicPr>
        <p:blipFill>
          <a:blip r:embed="rId2"/>
          <a:stretch>
            <a:fillRect/>
          </a:stretch>
        </p:blipFill>
        <p:spPr>
          <a:xfrm>
            <a:off x="4560237" y="990774"/>
            <a:ext cx="7524366" cy="5393248"/>
          </a:xfrm>
          <a:prstGeom prst="rect">
            <a:avLst/>
          </a:prstGeom>
        </p:spPr>
      </p:pic>
      <p:sp>
        <p:nvSpPr>
          <p:cNvPr id="8" name="Slide Number Placeholder 1">
            <a:extLst>
              <a:ext uri="{FF2B5EF4-FFF2-40B4-BE49-F238E27FC236}">
                <a16:creationId xmlns:a16="http://schemas.microsoft.com/office/drawing/2014/main" id="{0DFE3770-5D8C-48DB-BAEC-CA9B9E85B8EF}"/>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
        <p:nvSpPr>
          <p:cNvPr id="4" name="TextBox 3">
            <a:extLst>
              <a:ext uri="{FF2B5EF4-FFF2-40B4-BE49-F238E27FC236}">
                <a16:creationId xmlns:a16="http://schemas.microsoft.com/office/drawing/2014/main" id="{71978C36-87B6-40FA-9FD4-D3EEDF1D4AF3}"/>
              </a:ext>
            </a:extLst>
          </p:cNvPr>
          <p:cNvSpPr txBox="1"/>
          <p:nvPr/>
        </p:nvSpPr>
        <p:spPr>
          <a:xfrm>
            <a:off x="8235792" y="4147860"/>
            <a:ext cx="576137" cy="230832"/>
          </a:xfrm>
          <a:prstGeom prst="rect">
            <a:avLst/>
          </a:prstGeom>
          <a:solidFill>
            <a:schemeClr val="bg1">
              <a:lumMod val="95000"/>
            </a:schemeClr>
          </a:solidFill>
        </p:spPr>
        <p:txBody>
          <a:bodyPr wrap="square" rtlCol="0">
            <a:spAutoFit/>
          </a:bodyPr>
          <a:lstStyle/>
          <a:p>
            <a:r>
              <a:rPr lang="en-US" sz="800" b="1" dirty="0"/>
              <a:t>(</a:t>
            </a:r>
            <a:r>
              <a:rPr lang="en-US" sz="900" b="1" dirty="0"/>
              <a:t>IT&amp;V</a:t>
            </a:r>
            <a:r>
              <a:rPr lang="en-US" sz="800" b="1" dirty="0"/>
              <a:t>)</a:t>
            </a:r>
          </a:p>
        </p:txBody>
      </p:sp>
      <p:sp>
        <p:nvSpPr>
          <p:cNvPr id="9" name="TextBox 8">
            <a:extLst>
              <a:ext uri="{FF2B5EF4-FFF2-40B4-BE49-F238E27FC236}">
                <a16:creationId xmlns:a16="http://schemas.microsoft.com/office/drawing/2014/main" id="{5D93BE1B-71C8-4D54-A9C2-F07BC9BB2108}"/>
              </a:ext>
            </a:extLst>
          </p:cNvPr>
          <p:cNvSpPr txBox="1"/>
          <p:nvPr/>
        </p:nvSpPr>
        <p:spPr>
          <a:xfrm>
            <a:off x="6715001" y="2886950"/>
            <a:ext cx="576137" cy="230832"/>
          </a:xfrm>
          <a:prstGeom prst="rect">
            <a:avLst/>
          </a:prstGeom>
          <a:solidFill>
            <a:schemeClr val="bg1">
              <a:lumMod val="95000"/>
            </a:schemeClr>
          </a:solidFill>
        </p:spPr>
        <p:txBody>
          <a:bodyPr wrap="square" rtlCol="0">
            <a:spAutoFit/>
          </a:bodyPr>
          <a:lstStyle/>
          <a:p>
            <a:r>
              <a:rPr lang="en-US" sz="800" b="1" dirty="0"/>
              <a:t>(</a:t>
            </a:r>
            <a:r>
              <a:rPr lang="en-US" sz="900" b="1" dirty="0"/>
              <a:t>CDC</a:t>
            </a:r>
            <a:r>
              <a:rPr lang="en-US" sz="800" b="1" dirty="0"/>
              <a:t>)</a:t>
            </a:r>
          </a:p>
        </p:txBody>
      </p:sp>
    </p:spTree>
    <p:extLst>
      <p:ext uri="{BB962C8B-B14F-4D97-AF65-F5344CB8AC3E}">
        <p14:creationId xmlns:p14="http://schemas.microsoft.com/office/powerpoint/2010/main" val="200679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5" y="0"/>
            <a:ext cx="8428384" cy="795130"/>
          </a:xfrm>
        </p:spPr>
        <p:txBody>
          <a:bodyPr/>
          <a:lstStyle/>
          <a:p>
            <a:r>
              <a:rPr lang="en-US" dirty="0"/>
              <a:t>Supplemental Simulation Verification Testing</a:t>
            </a:r>
          </a:p>
        </p:txBody>
      </p:sp>
      <p:sp>
        <p:nvSpPr>
          <p:cNvPr id="6" name="Content Placeholder 1">
            <a:extLst>
              <a:ext uri="{FF2B5EF4-FFF2-40B4-BE49-F238E27FC236}">
                <a16:creationId xmlns:a16="http://schemas.microsoft.com/office/drawing/2014/main" id="{A1D6592D-0266-4867-A2DA-DF5994579336}"/>
              </a:ext>
            </a:extLst>
          </p:cNvPr>
          <p:cNvSpPr>
            <a:spLocks noGrp="1"/>
          </p:cNvSpPr>
          <p:nvPr>
            <p:ph sz="quarter" idx="11"/>
          </p:nvPr>
        </p:nvSpPr>
        <p:spPr>
          <a:xfrm>
            <a:off x="480133" y="1046715"/>
            <a:ext cx="5210804" cy="5075237"/>
          </a:xfrm>
        </p:spPr>
        <p:txBody>
          <a:bodyPr/>
          <a:lstStyle/>
          <a:p>
            <a:r>
              <a:rPr lang="en-US" dirty="0">
                <a:solidFill>
                  <a:srgbClr val="002060"/>
                </a:solidFill>
                <a:latin typeface="Arial Narrow" panose="020B0606020202030204" pitchFamily="34" charset="0"/>
              </a:rPr>
              <a:t>Supplemental is not Regression</a:t>
            </a:r>
          </a:p>
          <a:p>
            <a:r>
              <a:rPr lang="en-US" dirty="0">
                <a:solidFill>
                  <a:srgbClr val="002060"/>
                </a:solidFill>
                <a:latin typeface="Arial Narrow" panose="020B0606020202030204" pitchFamily="34" charset="0"/>
              </a:rPr>
              <a:t>Regression implies an exact duplication of previously executed testing</a:t>
            </a:r>
          </a:p>
          <a:p>
            <a:r>
              <a:rPr lang="en-US" dirty="0">
                <a:solidFill>
                  <a:srgbClr val="002060"/>
                </a:solidFill>
                <a:latin typeface="Arial Narrow" panose="020B0606020202030204" pitchFamily="34" charset="0"/>
              </a:rPr>
              <a:t>Supplemental may be </a:t>
            </a:r>
          </a:p>
          <a:p>
            <a:pPr lvl="1"/>
            <a:r>
              <a:rPr lang="en-US" dirty="0">
                <a:solidFill>
                  <a:srgbClr val="002060"/>
                </a:solidFill>
                <a:latin typeface="Arial Narrow" panose="020B0606020202030204" pitchFamily="34" charset="0"/>
              </a:rPr>
              <a:t>Additional tests at the same level</a:t>
            </a:r>
          </a:p>
          <a:p>
            <a:pPr lvl="1"/>
            <a:r>
              <a:rPr lang="en-US" dirty="0">
                <a:solidFill>
                  <a:srgbClr val="002060"/>
                </a:solidFill>
                <a:latin typeface="Arial Narrow" panose="020B0606020202030204" pitchFamily="34" charset="0"/>
              </a:rPr>
              <a:t>Test case replication at a different level</a:t>
            </a:r>
          </a:p>
          <a:p>
            <a:pPr lvl="1"/>
            <a:r>
              <a:rPr lang="en-US" dirty="0">
                <a:solidFill>
                  <a:srgbClr val="002060"/>
                </a:solidFill>
                <a:latin typeface="Arial Narrow" panose="020B0606020202030204" pitchFamily="34" charset="0"/>
              </a:rPr>
              <a:t>Comparison between levels</a:t>
            </a:r>
          </a:p>
          <a:p>
            <a:r>
              <a:rPr lang="en-US" dirty="0">
                <a:solidFill>
                  <a:srgbClr val="002060"/>
                </a:solidFill>
                <a:latin typeface="Arial Narrow" panose="020B0606020202030204" pitchFamily="34" charset="0"/>
              </a:rPr>
              <a:t>Benefits from / for digital engineering</a:t>
            </a:r>
          </a:p>
        </p:txBody>
      </p:sp>
      <p:pic>
        <p:nvPicPr>
          <p:cNvPr id="7" name="Picture 6">
            <a:extLst>
              <a:ext uri="{FF2B5EF4-FFF2-40B4-BE49-F238E27FC236}">
                <a16:creationId xmlns:a16="http://schemas.microsoft.com/office/drawing/2014/main" id="{C8ABE767-8C46-475D-8246-F7C44FC4CDA3}"/>
              </a:ext>
            </a:extLst>
          </p:cNvPr>
          <p:cNvPicPr>
            <a:picLocks noChangeAspect="1"/>
          </p:cNvPicPr>
          <p:nvPr/>
        </p:nvPicPr>
        <p:blipFill>
          <a:blip r:embed="rId2"/>
          <a:stretch>
            <a:fillRect/>
          </a:stretch>
        </p:blipFill>
        <p:spPr>
          <a:xfrm>
            <a:off x="5184544" y="1638727"/>
            <a:ext cx="7007456" cy="3160002"/>
          </a:xfrm>
          <a:prstGeom prst="rect">
            <a:avLst/>
          </a:prstGeom>
        </p:spPr>
      </p:pic>
      <p:sp>
        <p:nvSpPr>
          <p:cNvPr id="8" name="Slide Number Placeholder 1">
            <a:extLst>
              <a:ext uri="{FF2B5EF4-FFF2-40B4-BE49-F238E27FC236}">
                <a16:creationId xmlns:a16="http://schemas.microsoft.com/office/drawing/2014/main" id="{027B521F-BA45-4D5F-B79B-89219367D9ED}"/>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1721414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Steps for Validating Models and Simulations</a:t>
            </a:r>
          </a:p>
        </p:txBody>
      </p:sp>
      <p:sp>
        <p:nvSpPr>
          <p:cNvPr id="8" name="Content Placeholder 1">
            <a:extLst>
              <a:ext uri="{FF2B5EF4-FFF2-40B4-BE49-F238E27FC236}">
                <a16:creationId xmlns:a16="http://schemas.microsoft.com/office/drawing/2014/main" id="{0F11C40C-A951-4229-BC71-B3BBDFBB4C3B}"/>
              </a:ext>
            </a:extLst>
          </p:cNvPr>
          <p:cNvSpPr>
            <a:spLocks noGrp="1"/>
          </p:cNvSpPr>
          <p:nvPr>
            <p:ph sz="quarter" idx="11"/>
          </p:nvPr>
        </p:nvSpPr>
        <p:spPr>
          <a:xfrm>
            <a:off x="6644118" y="5428883"/>
            <a:ext cx="5233230" cy="327821"/>
          </a:xfrm>
        </p:spPr>
        <p:txBody>
          <a:bodyPr/>
          <a:lstStyle/>
          <a:p>
            <a:pPr marL="0" indent="0" algn="r">
              <a:buNone/>
            </a:pPr>
            <a:r>
              <a:rPr lang="en-US" sz="1400" dirty="0"/>
              <a:t>Downloaded from [NASA, 2023] on 6/21/23</a:t>
            </a:r>
          </a:p>
        </p:txBody>
      </p:sp>
      <p:grpSp>
        <p:nvGrpSpPr>
          <p:cNvPr id="11" name="Group 10">
            <a:extLst>
              <a:ext uri="{FF2B5EF4-FFF2-40B4-BE49-F238E27FC236}">
                <a16:creationId xmlns:a16="http://schemas.microsoft.com/office/drawing/2014/main" id="{4AC1A969-08F7-4581-B2AC-8BC21A955340}"/>
              </a:ext>
            </a:extLst>
          </p:cNvPr>
          <p:cNvGrpSpPr/>
          <p:nvPr/>
        </p:nvGrpSpPr>
        <p:grpSpPr>
          <a:xfrm>
            <a:off x="181447" y="968653"/>
            <a:ext cx="7858893" cy="5107600"/>
            <a:chOff x="181447" y="968653"/>
            <a:chExt cx="7858893" cy="5107600"/>
          </a:xfrm>
        </p:grpSpPr>
        <p:pic>
          <p:nvPicPr>
            <p:cNvPr id="6" name="Picture 5">
              <a:extLst>
                <a:ext uri="{FF2B5EF4-FFF2-40B4-BE49-F238E27FC236}">
                  <a16:creationId xmlns:a16="http://schemas.microsoft.com/office/drawing/2014/main" id="{1A6C134A-DCBF-4D69-8C83-748F1F5734A9}"/>
                </a:ext>
              </a:extLst>
            </p:cNvPr>
            <p:cNvPicPr>
              <a:picLocks noChangeAspect="1"/>
            </p:cNvPicPr>
            <p:nvPr/>
          </p:nvPicPr>
          <p:blipFill>
            <a:blip r:embed="rId2"/>
            <a:stretch>
              <a:fillRect/>
            </a:stretch>
          </p:blipFill>
          <p:spPr>
            <a:xfrm>
              <a:off x="181447" y="968653"/>
              <a:ext cx="7858893" cy="5107600"/>
            </a:xfrm>
            <a:prstGeom prst="rect">
              <a:avLst/>
            </a:prstGeom>
          </p:spPr>
        </p:pic>
        <p:sp>
          <p:nvSpPr>
            <p:cNvPr id="10" name="Rectangle 9">
              <a:extLst>
                <a:ext uri="{FF2B5EF4-FFF2-40B4-BE49-F238E27FC236}">
                  <a16:creationId xmlns:a16="http://schemas.microsoft.com/office/drawing/2014/main" id="{F206F5C0-7C96-4A69-9B12-BA3B236B610F}"/>
                </a:ext>
              </a:extLst>
            </p:cNvPr>
            <p:cNvSpPr/>
            <p:nvPr/>
          </p:nvSpPr>
          <p:spPr bwMode="auto">
            <a:xfrm>
              <a:off x="181447" y="5846618"/>
              <a:ext cx="557462" cy="229635"/>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highlight>
                  <a:srgbClr val="00FF00"/>
                </a:highlight>
                <a:latin typeface="Tahoma" charset="0"/>
              </a:endParaRPr>
            </a:p>
          </p:txBody>
        </p:sp>
      </p:grpSp>
      <p:pic>
        <p:nvPicPr>
          <p:cNvPr id="7" name="Picture 6">
            <a:extLst>
              <a:ext uri="{FF2B5EF4-FFF2-40B4-BE49-F238E27FC236}">
                <a16:creationId xmlns:a16="http://schemas.microsoft.com/office/drawing/2014/main" id="{B78E2265-F96C-4A08-AF24-560EAEFCF8C0}"/>
              </a:ext>
            </a:extLst>
          </p:cNvPr>
          <p:cNvPicPr>
            <a:picLocks noChangeAspect="1"/>
          </p:cNvPicPr>
          <p:nvPr/>
        </p:nvPicPr>
        <p:blipFill>
          <a:blip r:embed="rId3"/>
          <a:stretch>
            <a:fillRect/>
          </a:stretch>
        </p:blipFill>
        <p:spPr>
          <a:xfrm>
            <a:off x="6151142" y="2517408"/>
            <a:ext cx="6040858" cy="2919748"/>
          </a:xfrm>
          <a:prstGeom prst="rect">
            <a:avLst/>
          </a:prstGeom>
        </p:spPr>
      </p:pic>
      <p:sp>
        <p:nvSpPr>
          <p:cNvPr id="9" name="Content Placeholder 1">
            <a:extLst>
              <a:ext uri="{FF2B5EF4-FFF2-40B4-BE49-F238E27FC236}">
                <a16:creationId xmlns:a16="http://schemas.microsoft.com/office/drawing/2014/main" id="{6D3A9853-692A-48B9-ADE4-81BFB4647E3A}"/>
              </a:ext>
            </a:extLst>
          </p:cNvPr>
          <p:cNvSpPr txBox="1">
            <a:spLocks/>
          </p:cNvSpPr>
          <p:nvPr/>
        </p:nvSpPr>
        <p:spPr bwMode="auto">
          <a:xfrm>
            <a:off x="6644118" y="2117211"/>
            <a:ext cx="5233230" cy="432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ts val="3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ts val="3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ts val="3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Font typeface="Wingdings" charset="2"/>
              <a:buNone/>
            </a:pPr>
            <a:r>
              <a:rPr lang="en-US" sz="2400" kern="0" dirty="0"/>
              <a:t>Sample Documentation</a:t>
            </a:r>
          </a:p>
        </p:txBody>
      </p:sp>
      <p:sp>
        <p:nvSpPr>
          <p:cNvPr id="12" name="Slide Number Placeholder 1">
            <a:extLst>
              <a:ext uri="{FF2B5EF4-FFF2-40B4-BE49-F238E27FC236}">
                <a16:creationId xmlns:a16="http://schemas.microsoft.com/office/drawing/2014/main" id="{746D48D0-D4BA-4ED4-9F11-15FBA72A469D}"/>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8396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9F64-55E4-42CB-B596-202B19346027}"/>
              </a:ext>
            </a:extLst>
          </p:cNvPr>
          <p:cNvSpPr>
            <a:spLocks noGrp="1"/>
          </p:cNvSpPr>
          <p:nvPr>
            <p:ph type="title"/>
          </p:nvPr>
        </p:nvSpPr>
        <p:spPr>
          <a:xfrm>
            <a:off x="2387600" y="2732574"/>
            <a:ext cx="7416800" cy="795130"/>
          </a:xfrm>
        </p:spPr>
        <p:txBody>
          <a:bodyPr/>
          <a:lstStyle/>
          <a:p>
            <a:r>
              <a:rPr lang="en-US" dirty="0">
                <a:solidFill>
                  <a:schemeClr val="tx1"/>
                </a:solidFill>
              </a:rPr>
              <a:t>M&amp;S Validation and the </a:t>
            </a:r>
            <a:br>
              <a:rPr lang="en-US" dirty="0">
                <a:solidFill>
                  <a:schemeClr val="tx1"/>
                </a:solidFill>
              </a:rPr>
            </a:br>
            <a:r>
              <a:rPr lang="en-US" dirty="0">
                <a:solidFill>
                  <a:schemeClr val="tx1"/>
                </a:solidFill>
              </a:rPr>
              <a:t>Validation Referent</a:t>
            </a:r>
          </a:p>
        </p:txBody>
      </p:sp>
      <p:sp>
        <p:nvSpPr>
          <p:cNvPr id="3" name="Slide Number Placeholder 1">
            <a:extLst>
              <a:ext uri="{FF2B5EF4-FFF2-40B4-BE49-F238E27FC236}">
                <a16:creationId xmlns:a16="http://schemas.microsoft.com/office/drawing/2014/main" id="{CC7EF395-38E5-4967-999C-1B335382DA52}"/>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1550802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Ideal Referent</a:t>
            </a:r>
            <a:endParaRPr lang="en-US" dirty="0"/>
          </a:p>
        </p:txBody>
      </p:sp>
      <p:sp>
        <p:nvSpPr>
          <p:cNvPr id="6" name="Content Placeholder 2">
            <a:extLst>
              <a:ext uri="{FF2B5EF4-FFF2-40B4-BE49-F238E27FC236}">
                <a16:creationId xmlns:a16="http://schemas.microsoft.com/office/drawing/2014/main" id="{0DC23A0D-755A-4074-8622-0CD3EB6B7DAF}"/>
              </a:ext>
            </a:extLst>
          </p:cNvPr>
          <p:cNvSpPr>
            <a:spLocks noGrp="1"/>
          </p:cNvSpPr>
          <p:nvPr>
            <p:ph sz="quarter" idx="11"/>
          </p:nvPr>
        </p:nvSpPr>
        <p:spPr>
          <a:xfrm>
            <a:off x="259881" y="967026"/>
            <a:ext cx="11646568" cy="5241267"/>
          </a:xfrm>
        </p:spPr>
        <p:txBody>
          <a:bodyPr/>
          <a:lstStyle/>
          <a:p>
            <a:pPr>
              <a:spcBef>
                <a:spcPts val="0"/>
              </a:spcBef>
            </a:pPr>
            <a:r>
              <a:rPr lang="en-US" sz="2600" dirty="0">
                <a:solidFill>
                  <a:srgbClr val="002060"/>
                </a:solidFill>
                <a:latin typeface="Arial Narrow" panose="020B0606020202030204" pitchFamily="34" charset="0"/>
              </a:rPr>
              <a:t>Covers the operational/domain space of interest as bounded by the intended use  </a:t>
            </a:r>
            <a:r>
              <a:rPr lang="en-US" sz="1600" dirty="0">
                <a:solidFill>
                  <a:srgbClr val="002060"/>
                </a:solidFill>
                <a:latin typeface="Arial Narrow" panose="020B0606020202030204" pitchFamily="34" charset="0"/>
              </a:rPr>
              <a:t>[Gilmore, 2016]</a:t>
            </a:r>
          </a:p>
          <a:p>
            <a:pPr lvl="1">
              <a:spcBef>
                <a:spcPts val="0"/>
              </a:spcBef>
            </a:pPr>
            <a:r>
              <a:rPr lang="en-US" sz="2200" dirty="0">
                <a:solidFill>
                  <a:srgbClr val="002060"/>
                </a:solidFill>
                <a:latin typeface="Arial Narrow" panose="020B0606020202030204" pitchFamily="34" charset="0"/>
              </a:rPr>
              <a:t>Provides data on the aspects of the operational envelope/behavior space that will be covered by the M&amp;S</a:t>
            </a:r>
          </a:p>
          <a:p>
            <a:pPr lvl="1">
              <a:spcBef>
                <a:spcPts val="0"/>
              </a:spcBef>
            </a:pPr>
            <a:r>
              <a:rPr lang="en-US" sz="2200" dirty="0">
                <a:solidFill>
                  <a:srgbClr val="002060"/>
                </a:solidFill>
                <a:latin typeface="Arial Narrow" panose="020B0606020202030204" pitchFamily="34" charset="0"/>
              </a:rPr>
              <a:t>Addresses variations in factors affecting performance/behavior with regard to response variables of interest</a:t>
            </a:r>
          </a:p>
          <a:p>
            <a:pPr lvl="1">
              <a:spcBef>
                <a:spcPts val="0"/>
              </a:spcBef>
            </a:pPr>
            <a:r>
              <a:rPr lang="en-US" sz="2200" dirty="0">
                <a:solidFill>
                  <a:srgbClr val="002060"/>
                </a:solidFill>
                <a:latin typeface="Arial Narrow" panose="020B0606020202030204" pitchFamily="34" charset="0"/>
              </a:rPr>
              <a:t>Supports interpolation between known data points vice extrapolation</a:t>
            </a:r>
          </a:p>
          <a:p>
            <a:pPr>
              <a:spcBef>
                <a:spcPts val="0"/>
              </a:spcBef>
            </a:pPr>
            <a:r>
              <a:rPr lang="en-US" sz="2600" dirty="0">
                <a:solidFill>
                  <a:srgbClr val="002060"/>
                </a:solidFill>
                <a:latin typeface="Arial Narrow" panose="020B0606020202030204" pitchFamily="34" charset="0"/>
              </a:rPr>
              <a:t>Is drawn from observations of the simuland </a:t>
            </a:r>
            <a:r>
              <a:rPr lang="en-US" sz="1600" dirty="0">
                <a:latin typeface="Arial Narrow" panose="020B0606020202030204" pitchFamily="34" charset="0"/>
              </a:rPr>
              <a:t>[RPG, 2011]</a:t>
            </a:r>
          </a:p>
          <a:p>
            <a:pPr lvl="1">
              <a:spcBef>
                <a:spcPts val="0"/>
              </a:spcBef>
            </a:pPr>
            <a:r>
              <a:rPr lang="en-US" sz="2200" dirty="0">
                <a:solidFill>
                  <a:srgbClr val="002060"/>
                </a:solidFill>
                <a:latin typeface="Arial Narrow" panose="020B0606020202030204" pitchFamily="34" charset="0"/>
              </a:rPr>
              <a:t>Under controlled circumstances such as tests and experiments</a:t>
            </a:r>
          </a:p>
          <a:p>
            <a:pPr lvl="1">
              <a:spcBef>
                <a:spcPts val="0"/>
              </a:spcBef>
            </a:pPr>
            <a:r>
              <a:rPr lang="en-US" sz="2200" dirty="0">
                <a:solidFill>
                  <a:srgbClr val="002060"/>
                </a:solidFill>
                <a:latin typeface="Arial Narrow" panose="020B0606020202030204" pitchFamily="34" charset="0"/>
              </a:rPr>
              <a:t>Under natural or operational circumstances</a:t>
            </a:r>
          </a:p>
          <a:p>
            <a:pPr>
              <a:spcBef>
                <a:spcPts val="0"/>
              </a:spcBef>
            </a:pPr>
            <a:r>
              <a:rPr lang="en-US" sz="2600" dirty="0">
                <a:solidFill>
                  <a:srgbClr val="002060"/>
                </a:solidFill>
                <a:latin typeface="Arial Narrow" panose="020B0606020202030204" pitchFamily="34" charset="0"/>
              </a:rPr>
              <a:t>Is drawn from authoritative data</a:t>
            </a:r>
          </a:p>
          <a:p>
            <a:pPr lvl="1">
              <a:spcBef>
                <a:spcPts val="0"/>
              </a:spcBef>
            </a:pPr>
            <a:r>
              <a:rPr lang="en-US" sz="2200" dirty="0">
                <a:solidFill>
                  <a:srgbClr val="002060"/>
                </a:solidFill>
                <a:latin typeface="Arial Narrow" panose="020B0606020202030204" pitchFamily="34" charset="0"/>
              </a:rPr>
              <a:t>Test data adjudicated by a Data Authentication Group review to address measurement errors, incomplete data, etc. </a:t>
            </a:r>
            <a:r>
              <a:rPr lang="en-US" sz="1600" dirty="0">
                <a:latin typeface="Arial Narrow" panose="020B0606020202030204" pitchFamily="34" charset="0"/>
              </a:rPr>
              <a:t>[ATEC, 2004]</a:t>
            </a:r>
          </a:p>
          <a:p>
            <a:pPr lvl="1">
              <a:spcBef>
                <a:spcPts val="0"/>
              </a:spcBef>
            </a:pPr>
            <a:r>
              <a:rPr lang="en-US" sz="2200" dirty="0">
                <a:solidFill>
                  <a:srgbClr val="002060"/>
                </a:solidFill>
                <a:latin typeface="Arial Narrow" panose="020B0606020202030204" pitchFamily="34" charset="0"/>
              </a:rPr>
              <a:t>Provides scenario information in a format that aligns with M&amp;S inputs</a:t>
            </a:r>
          </a:p>
          <a:p>
            <a:pPr>
              <a:spcBef>
                <a:spcPts val="0"/>
              </a:spcBef>
            </a:pPr>
            <a:r>
              <a:rPr lang="en-US" sz="2600" dirty="0">
                <a:solidFill>
                  <a:srgbClr val="002060"/>
                </a:solidFill>
                <a:latin typeface="Arial Narrow" panose="020B0606020202030204" pitchFamily="34" charset="0"/>
              </a:rPr>
              <a:t>Identifies any areas of known uncertainty</a:t>
            </a:r>
          </a:p>
        </p:txBody>
      </p:sp>
      <p:sp>
        <p:nvSpPr>
          <p:cNvPr id="4" name="Slide Number Placeholder 1">
            <a:extLst>
              <a:ext uri="{FF2B5EF4-FFF2-40B4-BE49-F238E27FC236}">
                <a16:creationId xmlns:a16="http://schemas.microsoft.com/office/drawing/2014/main" id="{93E610E4-FE8C-4C41-92FD-238513A1C354}"/>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920305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51B9E4-77F1-46AB-9C34-7B9606D2F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7105" y="1262437"/>
            <a:ext cx="6464895" cy="4150071"/>
          </a:xfrm>
          <a:prstGeom prst="rect">
            <a:avLst/>
          </a:prstGeom>
        </p:spPr>
      </p:pic>
      <p:sp>
        <p:nvSpPr>
          <p:cNvPr id="2" name="Title 1"/>
          <p:cNvSpPr>
            <a:spLocks noGrp="1"/>
          </p:cNvSpPr>
          <p:nvPr>
            <p:ph type="title"/>
          </p:nvPr>
        </p:nvSpPr>
        <p:spPr/>
        <p:txBody>
          <a:bodyPr/>
          <a:lstStyle/>
          <a:p>
            <a:r>
              <a:rPr lang="en-US" altLang="en-US" dirty="0"/>
              <a:t>Referent Sources</a:t>
            </a:r>
            <a:endParaRPr lang="en-US" dirty="0"/>
          </a:p>
        </p:txBody>
      </p:sp>
      <p:sp>
        <p:nvSpPr>
          <p:cNvPr id="6" name="Content Placeholder 1">
            <a:extLst>
              <a:ext uri="{FF2B5EF4-FFF2-40B4-BE49-F238E27FC236}">
                <a16:creationId xmlns:a16="http://schemas.microsoft.com/office/drawing/2014/main" id="{E075EEE0-DDAE-406F-80D9-7C2D5533BD14}"/>
              </a:ext>
            </a:extLst>
          </p:cNvPr>
          <p:cNvSpPr>
            <a:spLocks noGrp="1"/>
          </p:cNvSpPr>
          <p:nvPr>
            <p:ph sz="quarter" idx="11"/>
          </p:nvPr>
        </p:nvSpPr>
        <p:spPr>
          <a:xfrm>
            <a:off x="362529" y="933675"/>
            <a:ext cx="6176818" cy="5439416"/>
          </a:xfrm>
        </p:spPr>
        <p:txBody>
          <a:bodyPr/>
          <a:lstStyle/>
          <a:p>
            <a:pPr>
              <a:spcBef>
                <a:spcPts val="0"/>
              </a:spcBef>
              <a:buFont typeface="Wingdings" panose="05000000000000000000" pitchFamily="2" charset="2"/>
              <a:buChar char="Ø"/>
            </a:pPr>
            <a:r>
              <a:rPr lang="en-US" sz="2600" dirty="0">
                <a:solidFill>
                  <a:srgbClr val="C00000"/>
                </a:solidFill>
                <a:latin typeface="Arial Narrow" panose="020B0606020202030204" pitchFamily="34" charset="0"/>
              </a:rPr>
              <a:t>Empirical data</a:t>
            </a:r>
            <a:r>
              <a:rPr lang="en-US" sz="2600" dirty="0">
                <a:latin typeface="Arial Narrow" panose="020B0606020202030204" pitchFamily="34" charset="0"/>
              </a:rPr>
              <a:t> </a:t>
            </a:r>
            <a:r>
              <a:rPr lang="en-US" sz="2600" dirty="0">
                <a:solidFill>
                  <a:srgbClr val="002060"/>
                </a:solidFill>
                <a:latin typeface="Arial Narrow" panose="020B0606020202030204" pitchFamily="34" charset="0"/>
              </a:rPr>
              <a:t>- observations of the simuland, collected either under controlled circumstances, e.g., tests or experiments, or in the field</a:t>
            </a:r>
          </a:p>
          <a:p>
            <a:pPr>
              <a:spcBef>
                <a:spcPts val="0"/>
              </a:spcBef>
            </a:pPr>
            <a:r>
              <a:rPr lang="en-US" sz="2600" dirty="0">
                <a:solidFill>
                  <a:srgbClr val="C00000"/>
                </a:solidFill>
                <a:latin typeface="Arial Narrow" panose="020B0606020202030204" pitchFamily="34" charset="0"/>
              </a:rPr>
              <a:t>Theoretical data</a:t>
            </a:r>
            <a:r>
              <a:rPr lang="en-US" sz="2600" dirty="0">
                <a:latin typeface="Arial Narrow" panose="020B0606020202030204" pitchFamily="34" charset="0"/>
              </a:rPr>
              <a:t> </a:t>
            </a:r>
            <a:r>
              <a:rPr lang="en-US" sz="2600" dirty="0">
                <a:solidFill>
                  <a:srgbClr val="002060"/>
                </a:solidFill>
                <a:latin typeface="Arial Narrow" panose="020B0606020202030204" pitchFamily="34" charset="0"/>
              </a:rPr>
              <a:t>- calculated using equations or algorithms that describe simuland characteristics, behaviors, and relationships; equations known or assumed to be correct</a:t>
            </a:r>
          </a:p>
          <a:p>
            <a:pPr>
              <a:spcBef>
                <a:spcPts val="0"/>
              </a:spcBef>
            </a:pPr>
            <a:r>
              <a:rPr lang="en-US" sz="2600" dirty="0">
                <a:solidFill>
                  <a:srgbClr val="C00000"/>
                </a:solidFill>
                <a:latin typeface="Arial Narrow" panose="020B0606020202030204" pitchFamily="34" charset="0"/>
              </a:rPr>
              <a:t>Simulation data </a:t>
            </a:r>
            <a:r>
              <a:rPr lang="en-US" sz="2600" dirty="0">
                <a:solidFill>
                  <a:srgbClr val="002060"/>
                </a:solidFill>
                <a:latin typeface="Arial Narrow" panose="020B0606020202030204" pitchFamily="34" charset="0"/>
              </a:rPr>
              <a:t>- results generated by simulations; models known or assumed to be valid</a:t>
            </a:r>
            <a:endParaRPr lang="en-US" sz="2600" i="1" dirty="0">
              <a:solidFill>
                <a:srgbClr val="002060"/>
              </a:solidFill>
              <a:latin typeface="Arial Narrow" panose="020B0606020202030204" pitchFamily="34" charset="0"/>
            </a:endParaRPr>
          </a:p>
          <a:p>
            <a:pPr>
              <a:spcBef>
                <a:spcPts val="0"/>
              </a:spcBef>
            </a:pPr>
            <a:r>
              <a:rPr lang="en-US" sz="2600" dirty="0">
                <a:solidFill>
                  <a:srgbClr val="C00000"/>
                </a:solidFill>
                <a:latin typeface="Arial Narrow" panose="020B0606020202030204" pitchFamily="34" charset="0"/>
              </a:rPr>
              <a:t>Subject Matter Expert knowledge</a:t>
            </a:r>
          </a:p>
          <a:p>
            <a:pPr>
              <a:spcBef>
                <a:spcPts val="0"/>
              </a:spcBef>
            </a:pPr>
            <a:r>
              <a:rPr lang="en-US" sz="2600" dirty="0">
                <a:solidFill>
                  <a:srgbClr val="C00000"/>
                </a:solidFill>
                <a:latin typeface="Arial Narrow" panose="020B0606020202030204" pitchFamily="34" charset="0"/>
              </a:rPr>
              <a:t>Combinations</a:t>
            </a:r>
            <a:r>
              <a:rPr lang="en-US" sz="2600" dirty="0">
                <a:latin typeface="Arial Narrow" panose="020B0606020202030204" pitchFamily="34" charset="0"/>
              </a:rPr>
              <a:t> </a:t>
            </a:r>
            <a:r>
              <a:rPr lang="en-US" sz="2600" dirty="0">
                <a:solidFill>
                  <a:srgbClr val="002060"/>
                </a:solidFill>
                <a:latin typeface="Arial Narrow" panose="020B0606020202030204" pitchFamily="34" charset="0"/>
              </a:rPr>
              <a:t>of these</a:t>
            </a:r>
          </a:p>
        </p:txBody>
      </p:sp>
      <p:sp>
        <p:nvSpPr>
          <p:cNvPr id="9" name="TextBox 8">
            <a:extLst>
              <a:ext uri="{FF2B5EF4-FFF2-40B4-BE49-F238E27FC236}">
                <a16:creationId xmlns:a16="http://schemas.microsoft.com/office/drawing/2014/main" id="{B9F947A2-917C-4473-86FE-278820AEE581}"/>
              </a:ext>
            </a:extLst>
          </p:cNvPr>
          <p:cNvSpPr txBox="1"/>
          <p:nvPr/>
        </p:nvSpPr>
        <p:spPr>
          <a:xfrm>
            <a:off x="10185960" y="4983170"/>
            <a:ext cx="1717963" cy="307777"/>
          </a:xfrm>
          <a:prstGeom prst="rect">
            <a:avLst/>
          </a:prstGeom>
          <a:noFill/>
        </p:spPr>
        <p:txBody>
          <a:bodyPr wrap="square">
            <a:spAutoFit/>
          </a:bodyPr>
          <a:lstStyle/>
          <a:p>
            <a:r>
              <a:rPr lang="en-US" sz="1400" dirty="0"/>
              <a:t>[VV&amp;A RPG, 2011] </a:t>
            </a:r>
          </a:p>
        </p:txBody>
      </p:sp>
      <p:sp>
        <p:nvSpPr>
          <p:cNvPr id="7" name="Slide Number Placeholder 1">
            <a:extLst>
              <a:ext uri="{FF2B5EF4-FFF2-40B4-BE49-F238E27FC236}">
                <a16:creationId xmlns:a16="http://schemas.microsoft.com/office/drawing/2014/main" id="{D11C6745-4338-42DE-AAD1-D3609C2B73A1}"/>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326165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Referent Challenges and Obstacles</a:t>
            </a:r>
            <a:endParaRPr lang="en-US" dirty="0"/>
          </a:p>
        </p:txBody>
      </p:sp>
      <p:sp>
        <p:nvSpPr>
          <p:cNvPr id="7" name="Text Placeholder 6">
            <a:extLst>
              <a:ext uri="{FF2B5EF4-FFF2-40B4-BE49-F238E27FC236}">
                <a16:creationId xmlns:a16="http://schemas.microsoft.com/office/drawing/2014/main" id="{CF4D4CBC-41E2-4664-A926-49FF98F9D005}"/>
              </a:ext>
            </a:extLst>
          </p:cNvPr>
          <p:cNvSpPr txBox="1">
            <a:spLocks/>
          </p:cNvSpPr>
          <p:nvPr/>
        </p:nvSpPr>
        <p:spPr bwMode="auto">
          <a:xfrm>
            <a:off x="410817" y="1426835"/>
            <a:ext cx="5446091" cy="3311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lang="en-US" sz="2000" dirty="0" smtClean="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spcBef>
                <a:spcPts val="0"/>
              </a:spcBef>
            </a:pPr>
            <a:r>
              <a:rPr lang="en-US" sz="2400" kern="0" dirty="0">
                <a:latin typeface="Arial Narrow" panose="020B0606020202030204" pitchFamily="34" charset="0"/>
              </a:rPr>
              <a:t>Ill defined intended use </a:t>
            </a:r>
          </a:p>
          <a:p>
            <a:pPr lvl="1">
              <a:spcBef>
                <a:spcPts val="0"/>
              </a:spcBef>
            </a:pPr>
            <a:r>
              <a:rPr lang="en-US" sz="2000" kern="0" dirty="0">
                <a:latin typeface="Arial Narrow" panose="020B0606020202030204" pitchFamily="34" charset="0"/>
              </a:rPr>
              <a:t>Lack of definition of the model/simulation’s coverage of the domain space</a:t>
            </a:r>
          </a:p>
          <a:p>
            <a:pPr lvl="1">
              <a:spcBef>
                <a:spcPts val="0"/>
              </a:spcBef>
            </a:pPr>
            <a:r>
              <a:rPr lang="en-US" sz="2000" kern="0" dirty="0">
                <a:latin typeface="Arial Narrow" panose="020B0606020202030204" pitchFamily="34" charset="0"/>
              </a:rPr>
              <a:t>Lack of test scenarios that will align test and simulation data</a:t>
            </a:r>
          </a:p>
          <a:p>
            <a:pPr>
              <a:spcBef>
                <a:spcPts val="0"/>
              </a:spcBef>
            </a:pPr>
            <a:r>
              <a:rPr lang="en-US" sz="2400" kern="0" dirty="0">
                <a:latin typeface="Arial Narrow" panose="020B0606020202030204" pitchFamily="34" charset="0"/>
              </a:rPr>
              <a:t>Inconsistencies between referent and simulation data</a:t>
            </a:r>
          </a:p>
          <a:p>
            <a:pPr lvl="1">
              <a:spcBef>
                <a:spcPts val="0"/>
              </a:spcBef>
            </a:pPr>
            <a:r>
              <a:rPr lang="en-US" sz="2000" kern="0" dirty="0">
                <a:latin typeface="Arial Narrow" panose="020B0606020202030204" pitchFamily="34" charset="0"/>
              </a:rPr>
              <a:t>Metrics of interest</a:t>
            </a:r>
          </a:p>
          <a:p>
            <a:pPr lvl="1">
              <a:spcBef>
                <a:spcPts val="0"/>
              </a:spcBef>
            </a:pPr>
            <a:r>
              <a:rPr lang="en-US" sz="2000" kern="0" dirty="0">
                <a:latin typeface="Arial Narrow" panose="020B0606020202030204" pitchFamily="34" charset="0"/>
              </a:rPr>
              <a:t>Factors that affect performance</a:t>
            </a:r>
          </a:p>
        </p:txBody>
      </p:sp>
      <p:pic>
        <p:nvPicPr>
          <p:cNvPr id="8" name="Picture 7">
            <a:extLst>
              <a:ext uri="{FF2B5EF4-FFF2-40B4-BE49-F238E27FC236}">
                <a16:creationId xmlns:a16="http://schemas.microsoft.com/office/drawing/2014/main" id="{15753342-8B92-4B4F-9FEF-57D05D1EB357}"/>
              </a:ext>
            </a:extLst>
          </p:cNvPr>
          <p:cNvPicPr>
            <a:picLocks noChangeAspect="1"/>
          </p:cNvPicPr>
          <p:nvPr/>
        </p:nvPicPr>
        <p:blipFill>
          <a:blip r:embed="rId2"/>
          <a:stretch>
            <a:fillRect/>
          </a:stretch>
        </p:blipFill>
        <p:spPr>
          <a:xfrm>
            <a:off x="5856908" y="1098835"/>
            <a:ext cx="5922137" cy="3622747"/>
          </a:xfrm>
          <a:prstGeom prst="rect">
            <a:avLst/>
          </a:prstGeom>
        </p:spPr>
      </p:pic>
      <p:sp>
        <p:nvSpPr>
          <p:cNvPr id="9" name="TextBox 8">
            <a:extLst>
              <a:ext uri="{FF2B5EF4-FFF2-40B4-BE49-F238E27FC236}">
                <a16:creationId xmlns:a16="http://schemas.microsoft.com/office/drawing/2014/main" id="{18F39DA7-FB5D-458B-8E20-EE7EBF1FFD54}"/>
              </a:ext>
            </a:extLst>
          </p:cNvPr>
          <p:cNvSpPr txBox="1"/>
          <p:nvPr/>
        </p:nvSpPr>
        <p:spPr>
          <a:xfrm>
            <a:off x="410817" y="4459034"/>
            <a:ext cx="11198942" cy="1754326"/>
          </a:xfrm>
          <a:prstGeom prst="rect">
            <a:avLst/>
          </a:prstGeom>
          <a:noFill/>
        </p:spPr>
        <p:txBody>
          <a:bodyPr wrap="square" rtlCol="0">
            <a:spAutoFit/>
          </a:bodyPr>
          <a:lstStyle/>
          <a:p>
            <a:pPr marL="457200" indent="-457200">
              <a:spcBef>
                <a:spcPts val="0"/>
              </a:spcBef>
              <a:buSzPct val="75000"/>
              <a:buFont typeface="Wingdings" panose="05000000000000000000" pitchFamily="2" charset="2"/>
              <a:buChar char="Ø"/>
            </a:pPr>
            <a:r>
              <a:rPr lang="en-US" sz="2400" dirty="0">
                <a:solidFill>
                  <a:prstClr val="black"/>
                </a:solidFill>
                <a:latin typeface="Arial Narrow" panose="020B0606020202030204" pitchFamily="34" charset="0"/>
              </a:rPr>
              <a:t>Limited/no referent data available</a:t>
            </a:r>
          </a:p>
          <a:p>
            <a:pPr marL="1066785" lvl="1" indent="-457200">
              <a:spcBef>
                <a:spcPts val="0"/>
              </a:spcBef>
              <a:buSzPct val="75000"/>
              <a:buFont typeface="Wingdings" panose="05000000000000000000" pitchFamily="2" charset="2"/>
              <a:buChar char=""/>
            </a:pPr>
            <a:r>
              <a:rPr lang="en-US" sz="2000" dirty="0">
                <a:solidFill>
                  <a:prstClr val="black"/>
                </a:solidFill>
                <a:latin typeface="Arial Narrow" panose="020B0606020202030204" pitchFamily="34" charset="0"/>
                <a:ea typeface="Arial Narrow" charset="0"/>
                <a:cs typeface="Arial Narrow" charset="0"/>
              </a:rPr>
              <a:t>Complexity of system/behaviors represented imposes limitations (e.g., resource, economic) on the development of quantitative referent data</a:t>
            </a:r>
          </a:p>
          <a:p>
            <a:pPr marL="1066785" lvl="1" indent="-457200">
              <a:spcBef>
                <a:spcPts val="0"/>
              </a:spcBef>
              <a:buSzPct val="75000"/>
              <a:buFont typeface="Wingdings" panose="05000000000000000000" pitchFamily="2" charset="2"/>
              <a:buChar char="n"/>
            </a:pPr>
            <a:r>
              <a:rPr lang="en-US" sz="2000" dirty="0">
                <a:solidFill>
                  <a:prstClr val="black"/>
                </a:solidFill>
                <a:latin typeface="Arial Narrow" panose="020B0606020202030204" pitchFamily="34" charset="0"/>
                <a:ea typeface="Arial Narrow" charset="0"/>
                <a:cs typeface="Arial Narrow" charset="0"/>
              </a:rPr>
              <a:t>Domain of Interest does not support quantitative referent development (e.g., Department of Energy, NASA)</a:t>
            </a:r>
          </a:p>
          <a:p>
            <a:pPr marL="457200" indent="-457200">
              <a:spcBef>
                <a:spcPts val="0"/>
              </a:spcBef>
              <a:buSzPct val="75000"/>
              <a:buFont typeface="Wingdings" panose="05000000000000000000" pitchFamily="2" charset="2"/>
              <a:buChar char="Ø"/>
            </a:pPr>
            <a:r>
              <a:rPr lang="en-US" sz="2400" dirty="0">
                <a:solidFill>
                  <a:prstClr val="black"/>
                </a:solidFill>
                <a:latin typeface="Arial Narrow" panose="020B0606020202030204" pitchFamily="34" charset="0"/>
              </a:rPr>
              <a:t>Economic limitations</a:t>
            </a:r>
          </a:p>
        </p:txBody>
      </p:sp>
      <p:sp>
        <p:nvSpPr>
          <p:cNvPr id="6" name="Slide Number Placeholder 1">
            <a:extLst>
              <a:ext uri="{FF2B5EF4-FFF2-40B4-BE49-F238E27FC236}">
                <a16:creationId xmlns:a16="http://schemas.microsoft.com/office/drawing/2014/main" id="{1C072AB4-8437-4444-9A79-6EFA69A7F0B3}"/>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699247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Referent Best Practices</a:t>
            </a:r>
            <a:endParaRPr lang="en-US" dirty="0"/>
          </a:p>
        </p:txBody>
      </p:sp>
      <p:sp>
        <p:nvSpPr>
          <p:cNvPr id="6" name="Content Placeholder 2">
            <a:extLst>
              <a:ext uri="{FF2B5EF4-FFF2-40B4-BE49-F238E27FC236}">
                <a16:creationId xmlns:a16="http://schemas.microsoft.com/office/drawing/2014/main" id="{CA7F0B6A-35AE-43C7-AE72-9324E190C6B7}"/>
              </a:ext>
            </a:extLst>
          </p:cNvPr>
          <p:cNvSpPr>
            <a:spLocks noGrp="1"/>
          </p:cNvSpPr>
          <p:nvPr>
            <p:ph sz="quarter" idx="11"/>
          </p:nvPr>
        </p:nvSpPr>
        <p:spPr>
          <a:xfrm>
            <a:off x="381000" y="1066800"/>
            <a:ext cx="11430000" cy="5287818"/>
          </a:xfrm>
        </p:spPr>
        <p:txBody>
          <a:bodyPr/>
          <a:lstStyle/>
          <a:p>
            <a:pPr>
              <a:spcBef>
                <a:spcPts val="0"/>
              </a:spcBef>
            </a:pPr>
            <a:r>
              <a:rPr lang="en-US" dirty="0">
                <a:solidFill>
                  <a:srgbClr val="002060"/>
                </a:solidFill>
              </a:rPr>
              <a:t>Start early – validation referents take time to develop</a:t>
            </a:r>
          </a:p>
          <a:p>
            <a:pPr lvl="1">
              <a:spcBef>
                <a:spcPts val="0"/>
              </a:spcBef>
            </a:pPr>
            <a:r>
              <a:rPr lang="en-US" dirty="0">
                <a:solidFill>
                  <a:srgbClr val="002060"/>
                </a:solidFill>
              </a:rPr>
              <a:t>Need to identify scope of information needed</a:t>
            </a:r>
          </a:p>
          <a:p>
            <a:pPr lvl="1">
              <a:spcBef>
                <a:spcPts val="0"/>
              </a:spcBef>
            </a:pPr>
            <a:r>
              <a:rPr lang="en-US" dirty="0">
                <a:solidFill>
                  <a:srgbClr val="002060"/>
                </a:solidFill>
              </a:rPr>
              <a:t>Need to coordinate with others (e.g., testers, Subject Matter Expert (SMEs)) to produce referent data</a:t>
            </a:r>
          </a:p>
          <a:p>
            <a:pPr lvl="1">
              <a:spcBef>
                <a:spcPts val="0"/>
              </a:spcBef>
            </a:pPr>
            <a:r>
              <a:rPr lang="en-US" dirty="0">
                <a:solidFill>
                  <a:srgbClr val="002060"/>
                </a:solidFill>
              </a:rPr>
              <a:t>Need to budget for referent development</a:t>
            </a:r>
          </a:p>
          <a:p>
            <a:pPr>
              <a:spcBef>
                <a:spcPts val="0"/>
              </a:spcBef>
            </a:pPr>
            <a:r>
              <a:rPr lang="en-US" dirty="0">
                <a:solidFill>
                  <a:srgbClr val="002060"/>
                </a:solidFill>
              </a:rPr>
              <a:t>Ensure accreditation authority concurrence</a:t>
            </a:r>
          </a:p>
          <a:p>
            <a:pPr>
              <a:spcBef>
                <a:spcPts val="0"/>
              </a:spcBef>
            </a:pPr>
            <a:r>
              <a:rPr lang="en-US" dirty="0">
                <a:solidFill>
                  <a:srgbClr val="002060"/>
                </a:solidFill>
              </a:rPr>
              <a:t>“Grow” referent information over time</a:t>
            </a:r>
          </a:p>
          <a:p>
            <a:pPr lvl="1">
              <a:spcBef>
                <a:spcPts val="0"/>
              </a:spcBef>
            </a:pPr>
            <a:r>
              <a:rPr lang="en-US" dirty="0">
                <a:solidFill>
                  <a:srgbClr val="002060"/>
                </a:solidFill>
              </a:rPr>
              <a:t>Leverage all sources of test data (e.g., ground test, hardware-in-the-loop (HWIL), live fire)</a:t>
            </a:r>
          </a:p>
          <a:p>
            <a:pPr>
              <a:spcBef>
                <a:spcPts val="0"/>
              </a:spcBef>
            </a:pPr>
            <a:r>
              <a:rPr lang="en-US" dirty="0">
                <a:solidFill>
                  <a:srgbClr val="002060"/>
                </a:solidFill>
              </a:rPr>
              <a:t>Maximize extent of referent coverage of the operational/behavioral space as defined by the intended use</a:t>
            </a:r>
          </a:p>
          <a:p>
            <a:pPr>
              <a:spcBef>
                <a:spcPts val="0"/>
              </a:spcBef>
            </a:pPr>
            <a:r>
              <a:rPr lang="en-US" dirty="0">
                <a:solidFill>
                  <a:srgbClr val="002060"/>
                </a:solidFill>
              </a:rPr>
              <a:t>Define areas of uncertainty</a:t>
            </a:r>
          </a:p>
          <a:p>
            <a:pPr lvl="1">
              <a:spcBef>
                <a:spcPts val="0"/>
              </a:spcBef>
            </a:pPr>
            <a:r>
              <a:rPr lang="en-US" dirty="0">
                <a:solidFill>
                  <a:srgbClr val="002060"/>
                </a:solidFill>
              </a:rPr>
              <a:t>Limitations of M&amp;S coverage</a:t>
            </a:r>
          </a:p>
          <a:p>
            <a:pPr lvl="1">
              <a:spcBef>
                <a:spcPts val="0"/>
              </a:spcBef>
            </a:pPr>
            <a:r>
              <a:rPr lang="en-US" dirty="0">
                <a:solidFill>
                  <a:srgbClr val="002060"/>
                </a:solidFill>
              </a:rPr>
              <a:t>Limitations of referent data</a:t>
            </a:r>
          </a:p>
        </p:txBody>
      </p:sp>
      <p:sp>
        <p:nvSpPr>
          <p:cNvPr id="7" name="Slide Number Placeholder 1">
            <a:extLst>
              <a:ext uri="{FF2B5EF4-FFF2-40B4-BE49-F238E27FC236}">
                <a16:creationId xmlns:a16="http://schemas.microsoft.com/office/drawing/2014/main" id="{D55FBEED-5D83-480A-BDB1-37FB7830AFE4}"/>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770467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91" y="0"/>
            <a:ext cx="9199418" cy="795130"/>
          </a:xfrm>
        </p:spPr>
        <p:txBody>
          <a:bodyPr/>
          <a:lstStyle/>
          <a:p>
            <a:r>
              <a:rPr lang="en-US" altLang="en-US" dirty="0"/>
              <a:t>Building the Bridge Tutorial Learning Objectives</a:t>
            </a:r>
            <a:endParaRPr lang="en-US" dirty="0"/>
          </a:p>
        </p:txBody>
      </p:sp>
      <p:sp>
        <p:nvSpPr>
          <p:cNvPr id="6" name="Rectangle 3">
            <a:extLst>
              <a:ext uri="{FF2B5EF4-FFF2-40B4-BE49-F238E27FC236}">
                <a16:creationId xmlns:a16="http://schemas.microsoft.com/office/drawing/2014/main" id="{03CAADDC-F0C8-4CAC-9A59-0287A31DC5A2}"/>
              </a:ext>
            </a:extLst>
          </p:cNvPr>
          <p:cNvSpPr txBox="1">
            <a:spLocks noChangeArrowheads="1"/>
          </p:cNvSpPr>
          <p:nvPr/>
        </p:nvSpPr>
        <p:spPr>
          <a:xfrm>
            <a:off x="466965" y="897467"/>
            <a:ext cx="11082867" cy="5421852"/>
          </a:xfrm>
          <a:prstGeom prst="rect">
            <a:avLst/>
          </a:prstGeom>
        </p:spPr>
        <p:txBody>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buFont typeface="Wingdings" charset="2"/>
              <a:buNone/>
            </a:pPr>
            <a:r>
              <a:rPr lang="en-US" altLang="en-US" sz="3000" b="1" kern="0" dirty="0">
                <a:latin typeface="Arial Narrow" panose="020B0606020202030204" pitchFamily="34" charset="0"/>
                <a:cs typeface="Arial" panose="020B0604020202020204" pitchFamily="34" charset="0"/>
              </a:rPr>
              <a:t>Primary Objective: Identify the challenges associated with Verification and Validation (V&amp;V) of AI driven simulation</a:t>
            </a:r>
            <a:r>
              <a:rPr lang="en-US" altLang="en-US" sz="3000" b="1" kern="0" dirty="0">
                <a:latin typeface="Arial Narrow" panose="020B0606020202030204" pitchFamily="34" charset="0"/>
              </a:rPr>
              <a:t>.</a:t>
            </a:r>
          </a:p>
          <a:p>
            <a:pPr>
              <a:buFont typeface="Wingdings" charset="2"/>
              <a:buNone/>
            </a:pPr>
            <a:endParaRPr lang="en-US" altLang="en-US" sz="2200" kern="0" dirty="0"/>
          </a:p>
          <a:p>
            <a:pPr>
              <a:spcBef>
                <a:spcPct val="0"/>
              </a:spcBef>
              <a:buFont typeface="Wingdings" pitchFamily="2" charset="2"/>
              <a:buNone/>
            </a:pPr>
            <a:r>
              <a:rPr lang="en-US" altLang="en-US" sz="3000" kern="0" dirty="0">
                <a:latin typeface="Arial Narrow" panose="020B0606020202030204" pitchFamily="34" charset="0"/>
                <a:cs typeface="Arial" panose="020B0604020202020204" pitchFamily="34" charset="0"/>
              </a:rPr>
              <a:t>Key Learning Objectives:</a:t>
            </a:r>
          </a:p>
          <a:p>
            <a:pPr lvl="1">
              <a:buFont typeface="Wingdings" pitchFamily="2" charset="2"/>
              <a:buChar char="Ø"/>
            </a:pPr>
            <a:r>
              <a:rPr lang="en-US" sz="2600" kern="0" dirty="0">
                <a:latin typeface="Arial Narrow" panose="020B0606020202030204" pitchFamily="34" charset="0"/>
                <a:cs typeface="Arial" panose="020B0604020202020204" pitchFamily="34" charset="0"/>
              </a:rPr>
              <a:t>Define and distinguish key verification and validation terms and basic concepts</a:t>
            </a:r>
          </a:p>
          <a:p>
            <a:pPr lvl="1">
              <a:buFont typeface="Wingdings" pitchFamily="2" charset="2"/>
              <a:buChar char="Ø"/>
            </a:pPr>
            <a:r>
              <a:rPr lang="en-US" sz="2600" kern="0" dirty="0">
                <a:latin typeface="Arial Narrow" panose="020B0606020202030204" pitchFamily="34" charset="0"/>
                <a:cs typeface="Arial" panose="020B0604020202020204" pitchFamily="34" charset="0"/>
              </a:rPr>
              <a:t>Construct an effective referent in non-ideal circumstances</a:t>
            </a:r>
          </a:p>
          <a:p>
            <a:pPr lvl="1">
              <a:buFont typeface="Wingdings" pitchFamily="2" charset="2"/>
              <a:buChar char="Ø"/>
            </a:pPr>
            <a:r>
              <a:rPr lang="en-US" sz="2600" kern="0" dirty="0">
                <a:latin typeface="Arial Narrow" panose="020B0606020202030204" pitchFamily="34" charset="0"/>
                <a:cs typeface="Arial" panose="020B0604020202020204" pitchFamily="34" charset="0"/>
              </a:rPr>
              <a:t>Match validation methods to the available referent </a:t>
            </a:r>
          </a:p>
          <a:p>
            <a:pPr lvl="1">
              <a:buFont typeface="Wingdings" pitchFamily="2" charset="2"/>
              <a:buChar char="Ø"/>
            </a:pPr>
            <a:r>
              <a:rPr lang="en-US" sz="2600" kern="0" dirty="0">
                <a:latin typeface="Arial Narrow" panose="020B0606020202030204" pitchFamily="34" charset="0"/>
                <a:cs typeface="Arial" panose="020B0604020202020204" pitchFamily="34" charset="0"/>
              </a:rPr>
              <a:t>Determine the unique V&amp;V challenges applied to AI Models (e.g., Rule Based, Machine Learning (ML) Based)</a:t>
            </a:r>
          </a:p>
          <a:p>
            <a:pPr lvl="1">
              <a:buFont typeface="Wingdings" pitchFamily="2" charset="2"/>
              <a:buChar char="Ø"/>
            </a:pPr>
            <a:r>
              <a:rPr lang="en-US" sz="2600" kern="0" dirty="0">
                <a:latin typeface="Arial Narrow" panose="020B0606020202030204" pitchFamily="34" charset="0"/>
                <a:cs typeface="Arial" panose="020B0604020202020204" pitchFamily="34" charset="0"/>
              </a:rPr>
              <a:t>Characterize the applicable V&amp;V methods and gaps associated with AI driven simulation</a:t>
            </a:r>
          </a:p>
        </p:txBody>
      </p:sp>
      <p:sp>
        <p:nvSpPr>
          <p:cNvPr id="4" name="Slide Number Placeholder 1">
            <a:extLst>
              <a:ext uri="{FF2B5EF4-FFF2-40B4-BE49-F238E27FC236}">
                <a16:creationId xmlns:a16="http://schemas.microsoft.com/office/drawing/2014/main" id="{9B747A2F-1FC9-474F-8FEF-F5BAB6F71CCF}"/>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1008667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Rigorous SME Referent</a:t>
            </a:r>
          </a:p>
        </p:txBody>
      </p:sp>
      <p:sp>
        <p:nvSpPr>
          <p:cNvPr id="6" name="Text Placeholder 3">
            <a:extLst>
              <a:ext uri="{FF2B5EF4-FFF2-40B4-BE49-F238E27FC236}">
                <a16:creationId xmlns:a16="http://schemas.microsoft.com/office/drawing/2014/main" id="{28014934-C0B7-4EE7-8688-72439E611028}"/>
              </a:ext>
            </a:extLst>
          </p:cNvPr>
          <p:cNvSpPr txBox="1">
            <a:spLocks/>
          </p:cNvSpPr>
          <p:nvPr/>
        </p:nvSpPr>
        <p:spPr bwMode="auto">
          <a:xfrm>
            <a:off x="283461" y="1051729"/>
            <a:ext cx="4644803" cy="5350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lang="en-US" sz="2000" dirty="0" smtClean="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457189" marR="0" lvl="0" indent="-457189" algn="l" defTabSz="914400" rtl="0" eaLnBrk="1" fontAlgn="base" latinLnBrk="0" hangingPunct="1">
              <a:lnSpc>
                <a:spcPct val="100000"/>
              </a:lnSpc>
              <a:spcBef>
                <a:spcPts val="600"/>
              </a:spcBef>
              <a:spcAft>
                <a:spcPct val="0"/>
              </a:spcAft>
              <a:buClr>
                <a:sysClr val="windowText" lastClr="000000"/>
              </a:buClr>
              <a:buSzPct val="75000"/>
              <a:buFont typeface="Wingdings" panose="05000000000000000000" pitchFamily="2" charset="2"/>
              <a:buChar char="Ø"/>
              <a:tabLst/>
              <a:defRPr/>
            </a:pPr>
            <a:r>
              <a:rPr kumimoji="0" lang="en-US" sz="2100" b="0" i="0" u="none" strike="noStrike" kern="0" cap="none" spc="0" normalizeH="0" baseline="0" noProof="0" dirty="0">
                <a:ln>
                  <a:noFill/>
                </a:ln>
                <a:solidFill>
                  <a:srgbClr val="002060"/>
                </a:solidFill>
                <a:effectLst/>
                <a:uLnTx/>
                <a:uFillTx/>
                <a:latin typeface="Arial Narrow" charset="0"/>
              </a:rPr>
              <a:t>Quantitative referent not available for comparison - reliant on the more qualitative SME assessment</a:t>
            </a:r>
          </a:p>
          <a:p>
            <a:pPr marL="457189" marR="0" lvl="0" indent="-457189" algn="l" defTabSz="914400" rtl="0" eaLnBrk="1" fontAlgn="base" latinLnBrk="0" hangingPunct="1">
              <a:lnSpc>
                <a:spcPct val="100000"/>
              </a:lnSpc>
              <a:spcBef>
                <a:spcPts val="600"/>
              </a:spcBef>
              <a:spcAft>
                <a:spcPct val="0"/>
              </a:spcAft>
              <a:buClr>
                <a:sysClr val="windowText" lastClr="000000"/>
              </a:buClr>
              <a:buSzPct val="75000"/>
              <a:buFont typeface="Wingdings" panose="05000000000000000000" pitchFamily="2" charset="2"/>
              <a:buChar char="Ø"/>
              <a:tabLst/>
              <a:defRPr/>
            </a:pPr>
            <a:r>
              <a:rPr kumimoji="0" lang="en-US" sz="2100" b="0" i="0" u="none" strike="noStrike" kern="0" cap="none" spc="0" normalizeH="0" baseline="0" noProof="0" dirty="0">
                <a:ln>
                  <a:noFill/>
                </a:ln>
                <a:solidFill>
                  <a:srgbClr val="002060"/>
                </a:solidFill>
                <a:effectLst/>
                <a:uLnTx/>
                <a:uFillTx/>
                <a:latin typeface="Arial Narrow" charset="0"/>
              </a:rPr>
              <a:t>Strengthen qualitative result by increasing SME sample size (from one to multiple)</a:t>
            </a:r>
          </a:p>
          <a:p>
            <a:pPr marL="457189" marR="0" lvl="0" indent="-457189" algn="l" defTabSz="914400" rtl="0" eaLnBrk="1" fontAlgn="base" latinLnBrk="0" hangingPunct="1">
              <a:lnSpc>
                <a:spcPct val="100000"/>
              </a:lnSpc>
              <a:spcBef>
                <a:spcPts val="600"/>
              </a:spcBef>
              <a:spcAft>
                <a:spcPct val="0"/>
              </a:spcAft>
              <a:buClr>
                <a:sysClr val="windowText" lastClr="000000"/>
              </a:buClr>
              <a:buSzPct val="75000"/>
              <a:buFont typeface="Wingdings" panose="05000000000000000000" pitchFamily="2" charset="2"/>
              <a:buChar char="Ø"/>
              <a:tabLst/>
              <a:defRPr/>
            </a:pPr>
            <a:r>
              <a:rPr kumimoji="0" lang="en-US" sz="2100" b="0" i="0" u="none" strike="noStrike" kern="0" cap="none" spc="0" normalizeH="0" baseline="0" noProof="0" dirty="0">
                <a:ln>
                  <a:noFill/>
                </a:ln>
                <a:solidFill>
                  <a:srgbClr val="002060"/>
                </a:solidFill>
                <a:effectLst/>
                <a:uLnTx/>
                <a:uFillTx/>
                <a:latin typeface="Arial Narrow" charset="0"/>
              </a:rPr>
              <a:t>Apply best practice in survey research to develop questionnaire </a:t>
            </a:r>
          </a:p>
          <a:p>
            <a:pPr marL="457189" marR="0" lvl="0" indent="-457189" algn="l" defTabSz="914400" rtl="0" eaLnBrk="1" fontAlgn="base" latinLnBrk="0" hangingPunct="1">
              <a:lnSpc>
                <a:spcPct val="100000"/>
              </a:lnSpc>
              <a:spcBef>
                <a:spcPts val="600"/>
              </a:spcBef>
              <a:spcAft>
                <a:spcPct val="0"/>
              </a:spcAft>
              <a:buClr>
                <a:sysClr val="windowText" lastClr="000000"/>
              </a:buClr>
              <a:buSzPct val="75000"/>
              <a:buFont typeface="Wingdings" panose="05000000000000000000" pitchFamily="2" charset="2"/>
              <a:buChar char="Ø"/>
              <a:tabLst/>
              <a:defRPr/>
            </a:pPr>
            <a:r>
              <a:rPr kumimoji="0" lang="en-US" sz="2100" b="0" i="0" u="none" strike="noStrike" kern="0" cap="none" spc="0" normalizeH="0" baseline="0" noProof="0" dirty="0">
                <a:ln>
                  <a:noFill/>
                </a:ln>
                <a:solidFill>
                  <a:srgbClr val="002060"/>
                </a:solidFill>
                <a:effectLst/>
                <a:uLnTx/>
                <a:uFillTx/>
                <a:latin typeface="Arial Narrow" charset="0"/>
              </a:rPr>
              <a:t>Statistically aggregate survey results to identify common trends as well as to assign meaningful uncertainties to the referent characteristics </a:t>
            </a:r>
          </a:p>
          <a:p>
            <a:pPr marL="457189" marR="0" lvl="0" indent="-457189" algn="l" defTabSz="914400" rtl="0" eaLnBrk="1" fontAlgn="base" latinLnBrk="0" hangingPunct="1">
              <a:lnSpc>
                <a:spcPct val="100000"/>
              </a:lnSpc>
              <a:spcBef>
                <a:spcPts val="600"/>
              </a:spcBef>
              <a:spcAft>
                <a:spcPct val="0"/>
              </a:spcAft>
              <a:buClr>
                <a:sysClr val="windowText" lastClr="000000"/>
              </a:buClr>
              <a:buSzPct val="75000"/>
              <a:buFont typeface="Wingdings" panose="05000000000000000000" pitchFamily="2" charset="2"/>
              <a:buChar char="Ø"/>
              <a:tabLst/>
              <a:defRPr/>
            </a:pPr>
            <a:r>
              <a:rPr kumimoji="0" lang="en-US" sz="2100" b="0" i="0" u="none" strike="noStrike" kern="0" cap="none" spc="0" normalizeH="0" baseline="0" noProof="0" dirty="0">
                <a:ln>
                  <a:noFill/>
                </a:ln>
                <a:solidFill>
                  <a:srgbClr val="002060"/>
                </a:solidFill>
                <a:effectLst/>
                <a:uLnTx/>
                <a:uFillTx/>
                <a:latin typeface="Arial Narrow" charset="0"/>
              </a:rPr>
              <a:t>Knowledge of referent uncertainty is necessary for evaluating M&amp;S Use Risk</a:t>
            </a:r>
          </a:p>
        </p:txBody>
      </p:sp>
      <p:pic>
        <p:nvPicPr>
          <p:cNvPr id="7" name="Picture 26" descr="Screen Clipping">
            <a:extLst>
              <a:ext uri="{FF2B5EF4-FFF2-40B4-BE49-F238E27FC236}">
                <a16:creationId xmlns:a16="http://schemas.microsoft.com/office/drawing/2014/main" id="{A9110791-B124-4D19-98E7-2E88E2E34BE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4891" y="1135826"/>
            <a:ext cx="5102285" cy="31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16">
            <a:extLst>
              <a:ext uri="{FF2B5EF4-FFF2-40B4-BE49-F238E27FC236}">
                <a16:creationId xmlns:a16="http://schemas.microsoft.com/office/drawing/2014/main" id="{5A505558-3143-4BA7-BB52-075C4C028FB2}"/>
              </a:ext>
            </a:extLst>
          </p:cNvPr>
          <p:cNvSpPr/>
          <p:nvPr/>
        </p:nvSpPr>
        <p:spPr>
          <a:xfrm>
            <a:off x="6794684" y="5824060"/>
            <a:ext cx="381597" cy="290513"/>
          </a:xfrm>
          <a:prstGeom prst="rightArrow">
            <a:avLst/>
          </a:prstGeom>
          <a:solidFill>
            <a:srgbClr val="4A66AC"/>
          </a:solidFill>
          <a:ln w="25400" cap="flat" cmpd="sng" algn="ctr">
            <a:solidFill>
              <a:srgbClr val="4A66AC">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Tahoma"/>
              <a:ea typeface="+mn-ea"/>
              <a:cs typeface="+mn-cs"/>
            </a:endParaRPr>
          </a:p>
        </p:txBody>
      </p:sp>
      <p:pic>
        <p:nvPicPr>
          <p:cNvPr id="9" name="Picture 25" descr="Screen Clipping">
            <a:extLst>
              <a:ext uri="{FF2B5EF4-FFF2-40B4-BE49-F238E27FC236}">
                <a16:creationId xmlns:a16="http://schemas.microsoft.com/office/drawing/2014/main" id="{84AF7195-E25E-4124-A537-401AEB7C40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1961" y="3464102"/>
            <a:ext cx="1596083" cy="3126951"/>
          </a:xfrm>
          <a:prstGeom prst="rect">
            <a:avLst/>
          </a:prstGeom>
          <a:noFill/>
          <a:ln w="38100">
            <a:solidFill>
              <a:srgbClr val="4A66AC"/>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45352DC-144F-4915-9CC4-5DBC96F39120}"/>
              </a:ext>
            </a:extLst>
          </p:cNvPr>
          <p:cNvSpPr txBox="1"/>
          <p:nvPr/>
        </p:nvSpPr>
        <p:spPr>
          <a:xfrm>
            <a:off x="7176281" y="4234179"/>
            <a:ext cx="2428098" cy="369332"/>
          </a:xfrm>
          <a:prstGeom prst="rect">
            <a:avLst/>
          </a:prstGeom>
          <a:solidFill>
            <a:srgbClr val="FFFF00"/>
          </a:solid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Simulation Results</a:t>
            </a:r>
          </a:p>
        </p:txBody>
      </p:sp>
      <p:sp>
        <p:nvSpPr>
          <p:cNvPr id="11" name="TextBox 10">
            <a:extLst>
              <a:ext uri="{FF2B5EF4-FFF2-40B4-BE49-F238E27FC236}">
                <a16:creationId xmlns:a16="http://schemas.microsoft.com/office/drawing/2014/main" id="{A05B9DC7-CF57-4897-A0AA-ABF49B9B60F4}"/>
              </a:ext>
            </a:extLst>
          </p:cNvPr>
          <p:cNvSpPr txBox="1"/>
          <p:nvPr/>
        </p:nvSpPr>
        <p:spPr>
          <a:xfrm>
            <a:off x="9681418" y="4234179"/>
            <a:ext cx="2446199" cy="369332"/>
          </a:xfrm>
          <a:prstGeom prst="rect">
            <a:avLst/>
          </a:prstGeom>
          <a:solidFill>
            <a:srgbClr val="242852">
              <a:lumMod val="40000"/>
              <a:lumOff val="60000"/>
            </a:srgbClr>
          </a:solid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Simulation Referent</a:t>
            </a:r>
          </a:p>
        </p:txBody>
      </p:sp>
      <p:sp>
        <p:nvSpPr>
          <p:cNvPr id="12" name="TextBox 11">
            <a:extLst>
              <a:ext uri="{FF2B5EF4-FFF2-40B4-BE49-F238E27FC236}">
                <a16:creationId xmlns:a16="http://schemas.microsoft.com/office/drawing/2014/main" id="{B5062964-33F0-4804-B848-E7BAA0FF4E8D}"/>
              </a:ext>
            </a:extLst>
          </p:cNvPr>
          <p:cNvSpPr txBox="1"/>
          <p:nvPr/>
        </p:nvSpPr>
        <p:spPr>
          <a:xfrm>
            <a:off x="7176281" y="5630763"/>
            <a:ext cx="4951336" cy="677108"/>
          </a:xfrm>
          <a:prstGeom prst="rect">
            <a:avLst/>
          </a:prstGeom>
          <a:solidFill>
            <a:srgbClr val="4A66AC"/>
          </a:solid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Validation Results</a:t>
            </a:r>
          </a:p>
        </p:txBody>
      </p:sp>
      <p:sp>
        <p:nvSpPr>
          <p:cNvPr id="13" name="TextBox 12">
            <a:extLst>
              <a:ext uri="{FF2B5EF4-FFF2-40B4-BE49-F238E27FC236}">
                <a16:creationId xmlns:a16="http://schemas.microsoft.com/office/drawing/2014/main" id="{332B639C-8A5D-485C-9343-A06E418F7B4A}"/>
              </a:ext>
            </a:extLst>
          </p:cNvPr>
          <p:cNvSpPr txBox="1"/>
          <p:nvPr/>
        </p:nvSpPr>
        <p:spPr>
          <a:xfrm>
            <a:off x="10170559" y="5670887"/>
            <a:ext cx="1840598" cy="338554"/>
          </a:xfrm>
          <a:prstGeom prst="rect">
            <a:avLst/>
          </a:prstGeom>
          <a:solidFill>
            <a:sysClr val="window" lastClr="FFFFFF"/>
          </a:solid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Confidences</a:t>
            </a:r>
          </a:p>
        </p:txBody>
      </p:sp>
      <p:sp>
        <p:nvSpPr>
          <p:cNvPr id="14" name="TextBox 13">
            <a:extLst>
              <a:ext uri="{FF2B5EF4-FFF2-40B4-BE49-F238E27FC236}">
                <a16:creationId xmlns:a16="http://schemas.microsoft.com/office/drawing/2014/main" id="{A86BE74B-8BAC-48CB-9C8A-CC91E71C8778}"/>
              </a:ext>
            </a:extLst>
          </p:cNvPr>
          <p:cNvSpPr txBox="1"/>
          <p:nvPr/>
        </p:nvSpPr>
        <p:spPr>
          <a:xfrm>
            <a:off x="7374975" y="5661209"/>
            <a:ext cx="1840598" cy="338554"/>
          </a:xfrm>
          <a:prstGeom prst="rect">
            <a:avLst/>
          </a:prstGeom>
          <a:solidFill>
            <a:sysClr val="window" lastClr="FFFFFF"/>
          </a:solid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Accuracies</a:t>
            </a:r>
          </a:p>
        </p:txBody>
      </p:sp>
      <p:sp>
        <p:nvSpPr>
          <p:cNvPr id="15" name="TextBox 14">
            <a:extLst>
              <a:ext uri="{FF2B5EF4-FFF2-40B4-BE49-F238E27FC236}">
                <a16:creationId xmlns:a16="http://schemas.microsoft.com/office/drawing/2014/main" id="{ADDD9F9B-5166-4858-BCE2-4067F7488E49}"/>
              </a:ext>
            </a:extLst>
          </p:cNvPr>
          <p:cNvSpPr txBox="1"/>
          <p:nvPr/>
        </p:nvSpPr>
        <p:spPr>
          <a:xfrm>
            <a:off x="10170559" y="5054875"/>
            <a:ext cx="1840598" cy="338554"/>
          </a:xfrm>
          <a:prstGeom prst="rect">
            <a:avLst/>
          </a:prstGeom>
          <a:solidFill>
            <a:sysClr val="window" lastClr="FFFFFF"/>
          </a:solid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Student’s T-test</a:t>
            </a:r>
          </a:p>
        </p:txBody>
      </p:sp>
      <p:sp>
        <p:nvSpPr>
          <p:cNvPr id="16" name="TextBox 15">
            <a:extLst>
              <a:ext uri="{FF2B5EF4-FFF2-40B4-BE49-F238E27FC236}">
                <a16:creationId xmlns:a16="http://schemas.microsoft.com/office/drawing/2014/main" id="{B564BC10-7ED5-4A82-8243-6B709B204119}"/>
              </a:ext>
            </a:extLst>
          </p:cNvPr>
          <p:cNvSpPr txBox="1"/>
          <p:nvPr/>
        </p:nvSpPr>
        <p:spPr>
          <a:xfrm>
            <a:off x="7374975" y="5009004"/>
            <a:ext cx="1840598" cy="338554"/>
          </a:xfrm>
          <a:prstGeom prst="rect">
            <a:avLst/>
          </a:prstGeom>
          <a:solidFill>
            <a:sysClr val="window" lastClr="FFFFFF"/>
          </a:solid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Differencing</a:t>
            </a:r>
          </a:p>
        </p:txBody>
      </p:sp>
      <p:cxnSp>
        <p:nvCxnSpPr>
          <p:cNvPr id="17" name="Straight Arrow Connector 16">
            <a:extLst>
              <a:ext uri="{FF2B5EF4-FFF2-40B4-BE49-F238E27FC236}">
                <a16:creationId xmlns:a16="http://schemas.microsoft.com/office/drawing/2014/main" id="{D7BF9202-05F0-4517-A4CF-909475E9C7A7}"/>
              </a:ext>
            </a:extLst>
          </p:cNvPr>
          <p:cNvCxnSpPr>
            <a:stCxn id="10" idx="2"/>
          </p:cNvCxnSpPr>
          <p:nvPr/>
        </p:nvCxnSpPr>
        <p:spPr bwMode="auto">
          <a:xfrm>
            <a:off x="8390330" y="4603511"/>
            <a:ext cx="2017555" cy="451364"/>
          </a:xfrm>
          <a:prstGeom prst="straightConnector1">
            <a:avLst/>
          </a:prstGeom>
          <a:solidFill>
            <a:srgbClr val="4A66AC"/>
          </a:solidFill>
          <a:ln w="25400" cap="flat" cmpd="sng" algn="ctr">
            <a:solidFill>
              <a:sysClr val="windowText" lastClr="000000"/>
            </a:solidFill>
            <a:prstDash val="solid"/>
            <a:miter lim="800000"/>
            <a:headEnd type="none" w="med" len="med"/>
            <a:tailEnd type="triangle" w="lg" len="med"/>
          </a:ln>
          <a:effectLst/>
        </p:spPr>
      </p:cxnSp>
      <p:cxnSp>
        <p:nvCxnSpPr>
          <p:cNvPr id="18" name="Straight Arrow Connector 17">
            <a:extLst>
              <a:ext uri="{FF2B5EF4-FFF2-40B4-BE49-F238E27FC236}">
                <a16:creationId xmlns:a16="http://schemas.microsoft.com/office/drawing/2014/main" id="{2F3F7502-5AD6-4298-93FF-17DFE7922E52}"/>
              </a:ext>
            </a:extLst>
          </p:cNvPr>
          <p:cNvCxnSpPr>
            <a:stCxn id="10" idx="2"/>
            <a:endCxn id="16" idx="0"/>
          </p:cNvCxnSpPr>
          <p:nvPr/>
        </p:nvCxnSpPr>
        <p:spPr bwMode="auto">
          <a:xfrm flipH="1">
            <a:off x="8295274" y="4603511"/>
            <a:ext cx="95056" cy="405493"/>
          </a:xfrm>
          <a:prstGeom prst="straightConnector1">
            <a:avLst/>
          </a:prstGeom>
          <a:solidFill>
            <a:srgbClr val="4A66AC"/>
          </a:solidFill>
          <a:ln w="25400" cap="flat" cmpd="sng" algn="ctr">
            <a:solidFill>
              <a:sysClr val="windowText" lastClr="000000"/>
            </a:solidFill>
            <a:prstDash val="solid"/>
            <a:miter lim="800000"/>
            <a:headEnd type="none" w="med" len="med"/>
            <a:tailEnd type="triangle" w="lg" len="med"/>
          </a:ln>
          <a:effectLst/>
        </p:spPr>
      </p:cxnSp>
      <p:cxnSp>
        <p:nvCxnSpPr>
          <p:cNvPr id="19" name="Straight Arrow Connector 18">
            <a:extLst>
              <a:ext uri="{FF2B5EF4-FFF2-40B4-BE49-F238E27FC236}">
                <a16:creationId xmlns:a16="http://schemas.microsoft.com/office/drawing/2014/main" id="{9C51C752-6A48-43FA-AC09-505D806C6065}"/>
              </a:ext>
            </a:extLst>
          </p:cNvPr>
          <p:cNvCxnSpPr>
            <a:stCxn id="11" idx="2"/>
            <a:endCxn id="15" idx="0"/>
          </p:cNvCxnSpPr>
          <p:nvPr/>
        </p:nvCxnSpPr>
        <p:spPr bwMode="auto">
          <a:xfrm>
            <a:off x="10904518" y="4603511"/>
            <a:ext cx="186340" cy="451364"/>
          </a:xfrm>
          <a:prstGeom prst="straightConnector1">
            <a:avLst/>
          </a:prstGeom>
          <a:solidFill>
            <a:srgbClr val="4A66AC"/>
          </a:solidFill>
          <a:ln w="25400" cap="flat" cmpd="sng" algn="ctr">
            <a:solidFill>
              <a:sysClr val="windowText" lastClr="000000"/>
            </a:solidFill>
            <a:prstDash val="solid"/>
            <a:miter lim="800000"/>
            <a:headEnd type="none" w="med" len="med"/>
            <a:tailEnd type="triangle" w="lg" len="med"/>
          </a:ln>
          <a:effectLst/>
        </p:spPr>
      </p:cxnSp>
      <p:cxnSp>
        <p:nvCxnSpPr>
          <p:cNvPr id="20" name="Straight Arrow Connector 19">
            <a:extLst>
              <a:ext uri="{FF2B5EF4-FFF2-40B4-BE49-F238E27FC236}">
                <a16:creationId xmlns:a16="http://schemas.microsoft.com/office/drawing/2014/main" id="{8FBD9E10-60A5-465E-881A-E308E112A381}"/>
              </a:ext>
            </a:extLst>
          </p:cNvPr>
          <p:cNvCxnSpPr>
            <a:stCxn id="11" idx="2"/>
          </p:cNvCxnSpPr>
          <p:nvPr/>
        </p:nvCxnSpPr>
        <p:spPr bwMode="auto">
          <a:xfrm flipH="1">
            <a:off x="8862119" y="4603511"/>
            <a:ext cx="2042399" cy="398052"/>
          </a:xfrm>
          <a:prstGeom prst="straightConnector1">
            <a:avLst/>
          </a:prstGeom>
          <a:solidFill>
            <a:srgbClr val="4A66AC"/>
          </a:solidFill>
          <a:ln w="25400" cap="flat" cmpd="sng" algn="ctr">
            <a:solidFill>
              <a:sysClr val="windowText" lastClr="000000"/>
            </a:solidFill>
            <a:prstDash val="solid"/>
            <a:miter lim="800000"/>
            <a:headEnd type="none" w="med" len="med"/>
            <a:tailEnd type="triangle" w="lg" len="med"/>
          </a:ln>
          <a:effectLst/>
        </p:spPr>
      </p:cxnSp>
      <p:cxnSp>
        <p:nvCxnSpPr>
          <p:cNvPr id="21" name="Straight Arrow Connector 20">
            <a:extLst>
              <a:ext uri="{FF2B5EF4-FFF2-40B4-BE49-F238E27FC236}">
                <a16:creationId xmlns:a16="http://schemas.microsoft.com/office/drawing/2014/main" id="{7D69934C-ED8B-4354-A46F-DDD3BD678EBE}"/>
              </a:ext>
            </a:extLst>
          </p:cNvPr>
          <p:cNvCxnSpPr>
            <a:stCxn id="16" idx="2"/>
            <a:endCxn id="14" idx="0"/>
          </p:cNvCxnSpPr>
          <p:nvPr/>
        </p:nvCxnSpPr>
        <p:spPr bwMode="auto">
          <a:xfrm>
            <a:off x="8295274" y="5347558"/>
            <a:ext cx="0" cy="313651"/>
          </a:xfrm>
          <a:prstGeom prst="straightConnector1">
            <a:avLst/>
          </a:prstGeom>
          <a:solidFill>
            <a:srgbClr val="4A66AC"/>
          </a:solidFill>
          <a:ln w="25400" cap="flat" cmpd="sng" algn="ctr">
            <a:solidFill>
              <a:sysClr val="windowText" lastClr="000000"/>
            </a:solidFill>
            <a:prstDash val="solid"/>
            <a:miter lim="800000"/>
            <a:headEnd type="none" w="med" len="med"/>
            <a:tailEnd type="triangle" w="lg" len="med"/>
          </a:ln>
          <a:effectLst/>
        </p:spPr>
      </p:cxnSp>
      <p:cxnSp>
        <p:nvCxnSpPr>
          <p:cNvPr id="22" name="Straight Arrow Connector 21">
            <a:extLst>
              <a:ext uri="{FF2B5EF4-FFF2-40B4-BE49-F238E27FC236}">
                <a16:creationId xmlns:a16="http://schemas.microsoft.com/office/drawing/2014/main" id="{294DA888-284A-4CBB-8A6B-D8CCB263F609}"/>
              </a:ext>
            </a:extLst>
          </p:cNvPr>
          <p:cNvCxnSpPr>
            <a:stCxn id="15" idx="2"/>
          </p:cNvCxnSpPr>
          <p:nvPr/>
        </p:nvCxnSpPr>
        <p:spPr bwMode="auto">
          <a:xfrm>
            <a:off x="11090858" y="5393429"/>
            <a:ext cx="0" cy="267780"/>
          </a:xfrm>
          <a:prstGeom prst="straightConnector1">
            <a:avLst/>
          </a:prstGeom>
          <a:solidFill>
            <a:srgbClr val="4A66AC"/>
          </a:solidFill>
          <a:ln w="25400" cap="flat" cmpd="sng" algn="ctr">
            <a:solidFill>
              <a:sysClr val="windowText" lastClr="000000"/>
            </a:solidFill>
            <a:prstDash val="solid"/>
            <a:miter lim="800000"/>
            <a:headEnd type="none" w="med" len="med"/>
            <a:tailEnd type="triangle" w="lg" len="med"/>
          </a:ln>
          <a:effectLst/>
        </p:spPr>
      </p:cxnSp>
      <p:sp>
        <p:nvSpPr>
          <p:cNvPr id="24" name="Slide Number Placeholder 1">
            <a:extLst>
              <a:ext uri="{FF2B5EF4-FFF2-40B4-BE49-F238E27FC236}">
                <a16:creationId xmlns:a16="http://schemas.microsoft.com/office/drawing/2014/main" id="{42CDFBA5-06A6-4EF4-AB2A-1D4E6BA42123}"/>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531441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C638-136A-4B7D-AF41-7F178E679A21}"/>
              </a:ext>
            </a:extLst>
          </p:cNvPr>
          <p:cNvSpPr>
            <a:spLocks noGrp="1"/>
          </p:cNvSpPr>
          <p:nvPr>
            <p:ph type="title"/>
          </p:nvPr>
        </p:nvSpPr>
        <p:spPr>
          <a:xfrm>
            <a:off x="648586" y="0"/>
            <a:ext cx="9165253" cy="795130"/>
          </a:xfrm>
        </p:spPr>
        <p:txBody>
          <a:bodyPr/>
          <a:lstStyle/>
          <a:p>
            <a:r>
              <a:rPr lang="en-US" altLang="en-US" dirty="0"/>
              <a:t>Challenges Associated with Rigorous Validation</a:t>
            </a:r>
            <a:endParaRPr lang="en-US" dirty="0"/>
          </a:p>
        </p:txBody>
      </p:sp>
      <p:sp>
        <p:nvSpPr>
          <p:cNvPr id="4" name="Content Placeholder 1">
            <a:extLst>
              <a:ext uri="{FF2B5EF4-FFF2-40B4-BE49-F238E27FC236}">
                <a16:creationId xmlns:a16="http://schemas.microsoft.com/office/drawing/2014/main" id="{C521DCB7-DAC1-4EA0-A374-114A3A1822E8}"/>
              </a:ext>
            </a:extLst>
          </p:cNvPr>
          <p:cNvSpPr>
            <a:spLocks noGrp="1"/>
          </p:cNvSpPr>
          <p:nvPr>
            <p:ph sz="quarter" idx="11"/>
          </p:nvPr>
        </p:nvSpPr>
        <p:spPr>
          <a:xfrm>
            <a:off x="480132" y="1046715"/>
            <a:ext cx="11250613" cy="4567503"/>
          </a:xfrm>
        </p:spPr>
        <p:txBody>
          <a:bodyPr/>
          <a:lstStyle/>
          <a:p>
            <a:r>
              <a:rPr lang="en-US" dirty="0">
                <a:solidFill>
                  <a:srgbClr val="002060"/>
                </a:solidFill>
                <a:latin typeface="Arial Narrow" panose="020B0606020202030204" pitchFamily="34" charset="0"/>
              </a:rPr>
              <a:t>Referent</a:t>
            </a:r>
          </a:p>
          <a:p>
            <a:pPr lvl="1"/>
            <a:r>
              <a:rPr lang="en-US" dirty="0">
                <a:solidFill>
                  <a:srgbClr val="002060"/>
                </a:solidFill>
                <a:latin typeface="Arial Narrow" panose="020B0606020202030204" pitchFamily="34" charset="0"/>
              </a:rPr>
              <a:t>Coverage</a:t>
            </a:r>
          </a:p>
          <a:p>
            <a:pPr lvl="1"/>
            <a:r>
              <a:rPr lang="en-US" dirty="0">
                <a:solidFill>
                  <a:srgbClr val="002060"/>
                </a:solidFill>
                <a:latin typeface="Arial Narrow" panose="020B0606020202030204" pitchFamily="34" charset="0"/>
              </a:rPr>
              <a:t>Availability</a:t>
            </a:r>
          </a:p>
          <a:p>
            <a:r>
              <a:rPr lang="en-US" dirty="0">
                <a:solidFill>
                  <a:srgbClr val="002060"/>
                </a:solidFill>
                <a:latin typeface="Arial Narrow" panose="020B0606020202030204" pitchFamily="34" charset="0"/>
              </a:rPr>
              <a:t>Selection of Validation Method</a:t>
            </a:r>
          </a:p>
          <a:p>
            <a:pPr lvl="1"/>
            <a:r>
              <a:rPr lang="en-US" dirty="0">
                <a:solidFill>
                  <a:srgbClr val="002060"/>
                </a:solidFill>
                <a:latin typeface="Arial Narrow" panose="020B0606020202030204" pitchFamily="34" charset="0"/>
              </a:rPr>
              <a:t>Driven by available Referent Data</a:t>
            </a:r>
          </a:p>
          <a:p>
            <a:pPr lvl="1"/>
            <a:r>
              <a:rPr lang="en-US" dirty="0">
                <a:solidFill>
                  <a:srgbClr val="002060"/>
                </a:solidFill>
                <a:latin typeface="Arial Narrow" panose="020B0606020202030204" pitchFamily="34" charset="0"/>
              </a:rPr>
              <a:t>Characteristics of Validation Metric (e.g., point value, time series, multimodal)</a:t>
            </a:r>
          </a:p>
          <a:p>
            <a:r>
              <a:rPr lang="en-US" dirty="0">
                <a:solidFill>
                  <a:srgbClr val="002060"/>
                </a:solidFill>
                <a:latin typeface="Arial Narrow" panose="020B0606020202030204" pitchFamily="34" charset="0"/>
              </a:rPr>
              <a:t>Viability of Validation Method</a:t>
            </a:r>
          </a:p>
          <a:p>
            <a:pPr lvl="1"/>
            <a:r>
              <a:rPr lang="en-US" dirty="0">
                <a:solidFill>
                  <a:srgbClr val="002060"/>
                </a:solidFill>
                <a:latin typeface="Arial Narrow" panose="020B0606020202030204" pitchFamily="34" charset="0"/>
              </a:rPr>
              <a:t>Measuring the performance of the validation methods used to assess model accuracy</a:t>
            </a:r>
          </a:p>
          <a:p>
            <a:r>
              <a:rPr lang="en-US" dirty="0">
                <a:solidFill>
                  <a:srgbClr val="002060"/>
                </a:solidFill>
                <a:latin typeface="Arial Narrow" panose="020B0606020202030204" pitchFamily="34" charset="0"/>
              </a:rPr>
              <a:t>Understanding Uncertainty</a:t>
            </a:r>
          </a:p>
        </p:txBody>
      </p:sp>
      <p:sp>
        <p:nvSpPr>
          <p:cNvPr id="5" name="Slide Number Placeholder 1">
            <a:extLst>
              <a:ext uri="{FF2B5EF4-FFF2-40B4-BE49-F238E27FC236}">
                <a16:creationId xmlns:a16="http://schemas.microsoft.com/office/drawing/2014/main" id="{A47A9F2B-7B94-4F49-9F8C-2F9BA6E7910F}"/>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3824594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B29F51-3237-47C4-9F6A-1E4BCA9EB494}"/>
              </a:ext>
            </a:extLst>
          </p:cNvPr>
          <p:cNvSpPr>
            <a:spLocks noGrp="1"/>
          </p:cNvSpPr>
          <p:nvPr>
            <p:ph type="title"/>
          </p:nvPr>
        </p:nvSpPr>
        <p:spPr>
          <a:xfrm>
            <a:off x="1468582" y="0"/>
            <a:ext cx="8345257" cy="795130"/>
          </a:xfrm>
        </p:spPr>
        <p:txBody>
          <a:bodyPr/>
          <a:lstStyle/>
          <a:p>
            <a:r>
              <a:rPr lang="en-US" altLang="en-US" dirty="0"/>
              <a:t>V&amp;V Methods Considerations</a:t>
            </a:r>
            <a:endParaRPr lang="en-US" dirty="0"/>
          </a:p>
        </p:txBody>
      </p:sp>
      <p:grpSp>
        <p:nvGrpSpPr>
          <p:cNvPr id="5" name="Group 4">
            <a:extLst>
              <a:ext uri="{FF2B5EF4-FFF2-40B4-BE49-F238E27FC236}">
                <a16:creationId xmlns:a16="http://schemas.microsoft.com/office/drawing/2014/main" id="{2DD7BA6D-4612-45AB-9896-C055BD7A24D9}"/>
              </a:ext>
            </a:extLst>
          </p:cNvPr>
          <p:cNvGrpSpPr/>
          <p:nvPr/>
        </p:nvGrpSpPr>
        <p:grpSpPr>
          <a:xfrm>
            <a:off x="513504" y="921770"/>
            <a:ext cx="11069988" cy="5588777"/>
            <a:chOff x="513504" y="921770"/>
            <a:chExt cx="11069988" cy="5588777"/>
          </a:xfrm>
        </p:grpSpPr>
        <p:sp>
          <p:nvSpPr>
            <p:cNvPr id="7" name="AutoShape 2">
              <a:extLst>
                <a:ext uri="{FF2B5EF4-FFF2-40B4-BE49-F238E27FC236}">
                  <a16:creationId xmlns:a16="http://schemas.microsoft.com/office/drawing/2014/main" id="{DFCCEBB4-E557-4853-B7AE-91CEB9C8BBFA}"/>
                </a:ext>
              </a:extLst>
            </p:cNvPr>
            <p:cNvSpPr>
              <a:spLocks noChangeArrowheads="1"/>
            </p:cNvSpPr>
            <p:nvPr/>
          </p:nvSpPr>
          <p:spPr bwMode="auto">
            <a:xfrm>
              <a:off x="5468112" y="3162300"/>
              <a:ext cx="1371600" cy="609600"/>
            </a:xfrm>
            <a:prstGeom prst="roundRect">
              <a:avLst>
                <a:gd name="adj" fmla="val 16667"/>
              </a:avLst>
            </a:prstGeom>
            <a:solidFill>
              <a:srgbClr val="CCFFCC"/>
            </a:solidFill>
            <a:ln w="9525">
              <a:solidFill>
                <a:srgbClr val="CCFFCC"/>
              </a:solidFill>
              <a:round/>
              <a:headEnd/>
              <a:tailEnd/>
            </a:ln>
            <a:effectLst>
              <a:outerShdw dist="89803" dir="2700000" algn="ctr" rotWithShape="0">
                <a:srgbClr val="ACCBF9">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Arial Narrow" panose="020B0606020202030204" pitchFamily="34" charset="0"/>
                </a:rPr>
                <a:t>Method</a:t>
              </a:r>
            </a:p>
          </p:txBody>
        </p:sp>
        <p:sp>
          <p:nvSpPr>
            <p:cNvPr id="8" name="AutoShape 3">
              <a:extLst>
                <a:ext uri="{FF2B5EF4-FFF2-40B4-BE49-F238E27FC236}">
                  <a16:creationId xmlns:a16="http://schemas.microsoft.com/office/drawing/2014/main" id="{C7D6A733-98F2-4CE7-A2F0-019521A4AB07}"/>
                </a:ext>
              </a:extLst>
            </p:cNvPr>
            <p:cNvSpPr>
              <a:spLocks noChangeArrowheads="1"/>
            </p:cNvSpPr>
            <p:nvPr/>
          </p:nvSpPr>
          <p:spPr bwMode="auto">
            <a:xfrm>
              <a:off x="4325112" y="1074170"/>
              <a:ext cx="1371600" cy="609600"/>
            </a:xfrm>
            <a:prstGeom prst="roundRect">
              <a:avLst>
                <a:gd name="adj" fmla="val 16667"/>
              </a:avLst>
            </a:prstGeom>
            <a:solidFill>
              <a:srgbClr val="CCFFFF"/>
            </a:solidFill>
            <a:ln w="9525">
              <a:noFill/>
              <a:round/>
              <a:headEnd/>
              <a:tailEnd/>
            </a:ln>
            <a:effectLst>
              <a:outerShdw dist="107763" dir="2700000" algn="ctr" rotWithShape="0">
                <a:srgbClr val="ACCBF9">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Arial Narrow" panose="020B0606020202030204" pitchFamily="34" charset="0"/>
                </a:rPr>
                <a:t>Model</a:t>
              </a:r>
            </a:p>
          </p:txBody>
        </p:sp>
        <p:sp>
          <p:nvSpPr>
            <p:cNvPr id="9" name="AutoShape 4">
              <a:extLst>
                <a:ext uri="{FF2B5EF4-FFF2-40B4-BE49-F238E27FC236}">
                  <a16:creationId xmlns:a16="http://schemas.microsoft.com/office/drawing/2014/main" id="{AE3C9655-2DCF-4932-81D4-A875022AE64E}"/>
                </a:ext>
              </a:extLst>
            </p:cNvPr>
            <p:cNvSpPr>
              <a:spLocks noChangeArrowheads="1"/>
            </p:cNvSpPr>
            <p:nvPr/>
          </p:nvSpPr>
          <p:spPr bwMode="auto">
            <a:xfrm>
              <a:off x="6611112" y="1074170"/>
              <a:ext cx="1371600" cy="609600"/>
            </a:xfrm>
            <a:prstGeom prst="roundRect">
              <a:avLst>
                <a:gd name="adj" fmla="val 16667"/>
              </a:avLst>
            </a:prstGeom>
            <a:solidFill>
              <a:srgbClr val="CCFFFF"/>
            </a:solidFill>
            <a:ln w="9525">
              <a:noFill/>
              <a:round/>
              <a:headEnd/>
              <a:tailEnd/>
            </a:ln>
            <a:effectLst>
              <a:outerShdw dist="107763" dir="2700000" algn="ctr" rotWithShape="0">
                <a:srgbClr val="ACCBF9">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Arial Narrow" panose="020B0606020202030204" pitchFamily="34" charset="0"/>
                </a:rPr>
                <a:t>Referent</a:t>
              </a:r>
            </a:p>
          </p:txBody>
        </p:sp>
        <p:sp>
          <p:nvSpPr>
            <p:cNvPr id="10" name="AutoShape 5">
              <a:extLst>
                <a:ext uri="{FF2B5EF4-FFF2-40B4-BE49-F238E27FC236}">
                  <a16:creationId xmlns:a16="http://schemas.microsoft.com/office/drawing/2014/main" id="{C3506A1A-DE38-462B-AACE-1208C8017216}"/>
                </a:ext>
              </a:extLst>
            </p:cNvPr>
            <p:cNvSpPr>
              <a:spLocks noChangeArrowheads="1"/>
            </p:cNvSpPr>
            <p:nvPr/>
          </p:nvSpPr>
          <p:spPr bwMode="auto">
            <a:xfrm>
              <a:off x="6611112" y="4953000"/>
              <a:ext cx="1371600" cy="609600"/>
            </a:xfrm>
            <a:prstGeom prst="roundRect">
              <a:avLst>
                <a:gd name="adj" fmla="val 16667"/>
              </a:avLst>
            </a:prstGeom>
            <a:solidFill>
              <a:srgbClr val="CCFFFF"/>
            </a:solidFill>
            <a:ln w="9525">
              <a:noFill/>
              <a:round/>
              <a:headEnd/>
              <a:tailEnd/>
            </a:ln>
            <a:effectLst>
              <a:outerShdw dist="107763" dir="2700000" algn="ctr" rotWithShape="0">
                <a:srgbClr val="ACCBF9">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Arial Narrow" panose="020B0606020202030204" pitchFamily="34" charset="0"/>
                </a:rPr>
                <a:t>Skills</a:t>
              </a:r>
            </a:p>
          </p:txBody>
        </p:sp>
        <p:sp>
          <p:nvSpPr>
            <p:cNvPr id="11" name="AutoShape 6">
              <a:extLst>
                <a:ext uri="{FF2B5EF4-FFF2-40B4-BE49-F238E27FC236}">
                  <a16:creationId xmlns:a16="http://schemas.microsoft.com/office/drawing/2014/main" id="{F93A0419-78E0-404A-A1C1-22F5456C5867}"/>
                </a:ext>
              </a:extLst>
            </p:cNvPr>
            <p:cNvSpPr>
              <a:spLocks noChangeArrowheads="1"/>
            </p:cNvSpPr>
            <p:nvPr/>
          </p:nvSpPr>
          <p:spPr bwMode="auto">
            <a:xfrm>
              <a:off x="4325112" y="4953000"/>
              <a:ext cx="1371600" cy="609600"/>
            </a:xfrm>
            <a:prstGeom prst="roundRect">
              <a:avLst>
                <a:gd name="adj" fmla="val 16667"/>
              </a:avLst>
            </a:prstGeom>
            <a:solidFill>
              <a:srgbClr val="CCFFFF"/>
            </a:solidFill>
            <a:ln w="9525">
              <a:noFill/>
              <a:round/>
              <a:headEnd/>
              <a:tailEnd/>
            </a:ln>
            <a:effectLst>
              <a:outerShdw dist="107763" dir="2700000" algn="ctr" rotWithShape="0">
                <a:srgbClr val="ACCBF9">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Arial Narrow" panose="020B0606020202030204" pitchFamily="34" charset="0"/>
                </a:rPr>
                <a:t>Resources</a:t>
              </a:r>
            </a:p>
          </p:txBody>
        </p:sp>
        <p:sp>
          <p:nvSpPr>
            <p:cNvPr id="12" name="Line 7">
              <a:extLst>
                <a:ext uri="{FF2B5EF4-FFF2-40B4-BE49-F238E27FC236}">
                  <a16:creationId xmlns:a16="http://schemas.microsoft.com/office/drawing/2014/main" id="{74F4CC96-805B-46C6-BF6B-498546CFDE95}"/>
                </a:ext>
              </a:extLst>
            </p:cNvPr>
            <p:cNvSpPr>
              <a:spLocks noChangeShapeType="1"/>
            </p:cNvSpPr>
            <p:nvPr/>
          </p:nvSpPr>
          <p:spPr bwMode="auto">
            <a:xfrm>
              <a:off x="4929490" y="1741624"/>
              <a:ext cx="569297" cy="1476879"/>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3" name="Line 8">
              <a:extLst>
                <a:ext uri="{FF2B5EF4-FFF2-40B4-BE49-F238E27FC236}">
                  <a16:creationId xmlns:a16="http://schemas.microsoft.com/office/drawing/2014/main" id="{8DEFE2AD-BB3B-4C9C-9341-96E65AAC4548}"/>
                </a:ext>
              </a:extLst>
            </p:cNvPr>
            <p:cNvSpPr>
              <a:spLocks noChangeShapeType="1"/>
            </p:cNvSpPr>
            <p:nvPr/>
          </p:nvSpPr>
          <p:spPr bwMode="auto">
            <a:xfrm>
              <a:off x="5081890" y="1732134"/>
              <a:ext cx="614822" cy="1486370"/>
            </a:xfrm>
            <a:prstGeom prst="line">
              <a:avLst/>
            </a:prstGeom>
            <a:noFill/>
            <a:ln w="9525">
              <a:solidFill>
                <a:sysClr val="windowText" lastClr="000000"/>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4" name="Text Box 9">
              <a:extLst>
                <a:ext uri="{FF2B5EF4-FFF2-40B4-BE49-F238E27FC236}">
                  <a16:creationId xmlns:a16="http://schemas.microsoft.com/office/drawing/2014/main" id="{BB62FB1E-A94B-47D7-9178-8694EB176351}"/>
                </a:ext>
              </a:extLst>
            </p:cNvPr>
            <p:cNvSpPr txBox="1">
              <a:spLocks noChangeArrowheads="1"/>
            </p:cNvSpPr>
            <p:nvPr/>
          </p:nvSpPr>
          <p:spPr bwMode="auto">
            <a:xfrm>
              <a:off x="513504" y="2329863"/>
              <a:ext cx="4568131" cy="830997"/>
            </a:xfrm>
            <a:prstGeom prst="rect">
              <a:avLst/>
            </a:prstGeom>
            <a:solidFill>
              <a:sysClr val="window" lastClr="FFFFFF"/>
            </a:solidFill>
            <a:ln w="25400" cap="flat" cmpd="sng" algn="ctr">
              <a:solidFill>
                <a:srgbClr val="4A66AC"/>
              </a:solidFill>
              <a:prstDash val="solid"/>
            </a:ln>
            <a:effec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prstClr val="black"/>
                  </a:solidFill>
                  <a:effectLst/>
                  <a:uLnTx/>
                  <a:uFillTx/>
                  <a:latin typeface="Arial Narrow" panose="020B0606020202030204" pitchFamily="34" charset="0"/>
                  <a:ea typeface="+mn-ea"/>
                  <a:cs typeface="Times New Roman" pitchFamily="18" charset="0"/>
                </a:rPr>
                <a:t>Certain methods apply best to specific types of model</a:t>
              </a:r>
            </a:p>
          </p:txBody>
        </p:sp>
        <p:sp>
          <p:nvSpPr>
            <p:cNvPr id="15" name="Line 10">
              <a:extLst>
                <a:ext uri="{FF2B5EF4-FFF2-40B4-BE49-F238E27FC236}">
                  <a16:creationId xmlns:a16="http://schemas.microsoft.com/office/drawing/2014/main" id="{91AF5286-1E4E-4F5B-8294-776F837BBAFB}"/>
                </a:ext>
              </a:extLst>
            </p:cNvPr>
            <p:cNvSpPr>
              <a:spLocks noChangeShapeType="1"/>
            </p:cNvSpPr>
            <p:nvPr/>
          </p:nvSpPr>
          <p:spPr bwMode="auto">
            <a:xfrm flipH="1">
              <a:off x="6819688" y="1708395"/>
              <a:ext cx="705824" cy="1486097"/>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6" name="Line 11">
              <a:extLst>
                <a:ext uri="{FF2B5EF4-FFF2-40B4-BE49-F238E27FC236}">
                  <a16:creationId xmlns:a16="http://schemas.microsoft.com/office/drawing/2014/main" id="{552FB005-5C83-4347-900C-E217D93D0100}"/>
                </a:ext>
              </a:extLst>
            </p:cNvPr>
            <p:cNvSpPr>
              <a:spLocks noChangeShapeType="1"/>
            </p:cNvSpPr>
            <p:nvPr/>
          </p:nvSpPr>
          <p:spPr bwMode="auto">
            <a:xfrm flipH="1">
              <a:off x="6611112" y="1708395"/>
              <a:ext cx="665776" cy="1510107"/>
            </a:xfrm>
            <a:prstGeom prst="line">
              <a:avLst/>
            </a:prstGeom>
            <a:noFill/>
            <a:ln w="9525">
              <a:solidFill>
                <a:sysClr val="windowText" lastClr="000000"/>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7" name="Text Box 12">
              <a:extLst>
                <a:ext uri="{FF2B5EF4-FFF2-40B4-BE49-F238E27FC236}">
                  <a16:creationId xmlns:a16="http://schemas.microsoft.com/office/drawing/2014/main" id="{EC9A7F47-3046-4FAA-8064-A8DC1331C7EE}"/>
                </a:ext>
              </a:extLst>
            </p:cNvPr>
            <p:cNvSpPr txBox="1">
              <a:spLocks noChangeArrowheads="1"/>
            </p:cNvSpPr>
            <p:nvPr/>
          </p:nvSpPr>
          <p:spPr bwMode="auto">
            <a:xfrm>
              <a:off x="7380255" y="2285258"/>
              <a:ext cx="4176713" cy="830997"/>
            </a:xfrm>
            <a:prstGeom prst="rect">
              <a:avLst/>
            </a:prstGeom>
            <a:solidFill>
              <a:sysClr val="window" lastClr="FFFFFF"/>
            </a:solidFill>
            <a:ln w="25400" cap="flat" cmpd="sng" algn="ctr">
              <a:solidFill>
                <a:srgbClr val="4A66AC"/>
              </a:solidFill>
              <a:prstDash val="solid"/>
            </a:ln>
            <a:effec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prstClr val="black"/>
                  </a:solidFill>
                  <a:effectLst/>
                  <a:uLnTx/>
                  <a:uFillTx/>
                  <a:latin typeface="Arial Narrow" panose="020B0606020202030204" pitchFamily="34" charset="0"/>
                  <a:ea typeface="+mn-ea"/>
                  <a:cs typeface="Times New Roman" pitchFamily="18" charset="0"/>
                </a:rPr>
                <a:t>Certain methods require specific types or amounts of referent data</a:t>
              </a:r>
            </a:p>
          </p:txBody>
        </p:sp>
        <p:sp>
          <p:nvSpPr>
            <p:cNvPr id="18" name="Line 13">
              <a:extLst>
                <a:ext uri="{FF2B5EF4-FFF2-40B4-BE49-F238E27FC236}">
                  <a16:creationId xmlns:a16="http://schemas.microsoft.com/office/drawing/2014/main" id="{6C86485E-82C9-4EB0-A095-C1AAA41A1D83}"/>
                </a:ext>
              </a:extLst>
            </p:cNvPr>
            <p:cNvSpPr>
              <a:spLocks noChangeShapeType="1"/>
            </p:cNvSpPr>
            <p:nvPr/>
          </p:nvSpPr>
          <p:spPr bwMode="auto">
            <a:xfrm flipV="1">
              <a:off x="5163312" y="3829754"/>
              <a:ext cx="533400" cy="1123246"/>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9" name="Line 14">
              <a:extLst>
                <a:ext uri="{FF2B5EF4-FFF2-40B4-BE49-F238E27FC236}">
                  <a16:creationId xmlns:a16="http://schemas.microsoft.com/office/drawing/2014/main" id="{A46C7D6D-7479-4B17-B6F3-D67514EBA1EF}"/>
                </a:ext>
              </a:extLst>
            </p:cNvPr>
            <p:cNvSpPr>
              <a:spLocks noChangeShapeType="1"/>
            </p:cNvSpPr>
            <p:nvPr/>
          </p:nvSpPr>
          <p:spPr bwMode="auto">
            <a:xfrm flipV="1">
              <a:off x="5315712" y="3829754"/>
              <a:ext cx="533400" cy="1123246"/>
            </a:xfrm>
            <a:prstGeom prst="line">
              <a:avLst/>
            </a:prstGeom>
            <a:noFill/>
            <a:ln w="9525">
              <a:solidFill>
                <a:sysClr val="windowText" lastClr="000000"/>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20" name="Text Box 15">
              <a:extLst>
                <a:ext uri="{FF2B5EF4-FFF2-40B4-BE49-F238E27FC236}">
                  <a16:creationId xmlns:a16="http://schemas.microsoft.com/office/drawing/2014/main" id="{45F4D4B7-CEC2-4AFE-B731-AAB8AAE9A750}"/>
                </a:ext>
              </a:extLst>
            </p:cNvPr>
            <p:cNvSpPr txBox="1">
              <a:spLocks noChangeArrowheads="1"/>
            </p:cNvSpPr>
            <p:nvPr/>
          </p:nvSpPr>
          <p:spPr bwMode="auto">
            <a:xfrm>
              <a:off x="524660" y="3714222"/>
              <a:ext cx="4562452" cy="830997"/>
            </a:xfrm>
            <a:prstGeom prst="rect">
              <a:avLst/>
            </a:prstGeom>
            <a:solidFill>
              <a:sysClr val="window" lastClr="FFFFFF"/>
            </a:solidFill>
            <a:ln w="25400" cap="flat" cmpd="sng" algn="ctr">
              <a:solidFill>
                <a:srgbClr val="4A66AC"/>
              </a:solidFill>
              <a:prstDash val="solid"/>
            </a:ln>
            <a:effec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prstClr val="black"/>
                  </a:solidFill>
                  <a:effectLst/>
                  <a:uLnTx/>
                  <a:uFillTx/>
                  <a:latin typeface="Arial Narrow" panose="020B0606020202030204" pitchFamily="34" charset="0"/>
                  <a:ea typeface="+mn-ea"/>
                  <a:cs typeface="Times New Roman" pitchFamily="18" charset="0"/>
                </a:rPr>
                <a:t>Some methods require more resources than others</a:t>
              </a:r>
            </a:p>
          </p:txBody>
        </p:sp>
        <p:sp>
          <p:nvSpPr>
            <p:cNvPr id="21" name="Line 16">
              <a:extLst>
                <a:ext uri="{FF2B5EF4-FFF2-40B4-BE49-F238E27FC236}">
                  <a16:creationId xmlns:a16="http://schemas.microsoft.com/office/drawing/2014/main" id="{065A64B8-BD1A-4D1B-A6BC-2443024B6550}"/>
                </a:ext>
              </a:extLst>
            </p:cNvPr>
            <p:cNvSpPr>
              <a:spLocks noChangeShapeType="1"/>
            </p:cNvSpPr>
            <p:nvPr/>
          </p:nvSpPr>
          <p:spPr bwMode="auto">
            <a:xfrm flipH="1" flipV="1">
              <a:off x="6458712" y="3822739"/>
              <a:ext cx="533400" cy="1130261"/>
            </a:xfrm>
            <a:prstGeom prst="line">
              <a:avLst/>
            </a:prstGeom>
            <a:noFill/>
            <a:ln w="9525">
              <a:solidFill>
                <a:sysClr val="windowText" lastClr="000000"/>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22" name="Line 17">
              <a:extLst>
                <a:ext uri="{FF2B5EF4-FFF2-40B4-BE49-F238E27FC236}">
                  <a16:creationId xmlns:a16="http://schemas.microsoft.com/office/drawing/2014/main" id="{7D21B02E-5BDA-43FA-AB89-B8399044E65C}"/>
                </a:ext>
              </a:extLst>
            </p:cNvPr>
            <p:cNvSpPr>
              <a:spLocks noChangeShapeType="1"/>
            </p:cNvSpPr>
            <p:nvPr/>
          </p:nvSpPr>
          <p:spPr bwMode="auto">
            <a:xfrm flipH="1" flipV="1">
              <a:off x="6611112" y="3829754"/>
              <a:ext cx="533400" cy="1123246"/>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23" name="Text Box 18">
              <a:extLst>
                <a:ext uri="{FF2B5EF4-FFF2-40B4-BE49-F238E27FC236}">
                  <a16:creationId xmlns:a16="http://schemas.microsoft.com/office/drawing/2014/main" id="{C1F72C27-0868-41DC-A27F-E77489D14C02}"/>
                </a:ext>
              </a:extLst>
            </p:cNvPr>
            <p:cNvSpPr txBox="1">
              <a:spLocks noChangeArrowheads="1"/>
            </p:cNvSpPr>
            <p:nvPr/>
          </p:nvSpPr>
          <p:spPr bwMode="auto">
            <a:xfrm>
              <a:off x="7411747" y="3716502"/>
              <a:ext cx="4171745" cy="830997"/>
            </a:xfrm>
            <a:prstGeom prst="rect">
              <a:avLst/>
            </a:prstGeom>
            <a:solidFill>
              <a:sysClr val="window" lastClr="FFFFFF"/>
            </a:solidFill>
            <a:ln w="25400" cap="flat" cmpd="sng" algn="ctr">
              <a:solidFill>
                <a:srgbClr val="4A66AC"/>
              </a:solidFill>
              <a:prstDash val="solid"/>
            </a:ln>
            <a:effec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prstClr val="black"/>
                  </a:solidFill>
                  <a:effectLst/>
                  <a:uLnTx/>
                  <a:uFillTx/>
                  <a:latin typeface="Arial Narrow" panose="020B0606020202030204" pitchFamily="34" charset="0"/>
                  <a:ea typeface="+mn-ea"/>
                  <a:cs typeface="Times New Roman" pitchFamily="18" charset="0"/>
                </a:rPr>
                <a:t>Some methods require specific skills to apply</a:t>
              </a:r>
            </a:p>
          </p:txBody>
        </p:sp>
        <p:sp>
          <p:nvSpPr>
            <p:cNvPr id="24" name="Rectangle 19">
              <a:extLst>
                <a:ext uri="{FF2B5EF4-FFF2-40B4-BE49-F238E27FC236}">
                  <a16:creationId xmlns:a16="http://schemas.microsoft.com/office/drawing/2014/main" id="{B3A5608C-90AF-4171-ADEC-EEB71CB9157F}"/>
                </a:ext>
              </a:extLst>
            </p:cNvPr>
            <p:cNvSpPr>
              <a:spLocks noChangeArrowheads="1"/>
            </p:cNvSpPr>
            <p:nvPr/>
          </p:nvSpPr>
          <p:spPr bwMode="auto">
            <a:xfrm>
              <a:off x="8668512" y="921770"/>
              <a:ext cx="1600200" cy="914400"/>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dirty="0">
                  <a:solidFill>
                    <a:prstClr val="black"/>
                  </a:solidFill>
                  <a:latin typeface="Arial Narrow" panose="020B0606020202030204" pitchFamily="34" charset="0"/>
                </a:rPr>
                <a:t>01010100010100101</a:t>
              </a:r>
            </a:p>
            <a:p>
              <a:pPr algn="ctr"/>
              <a:r>
                <a:rPr lang="en-US" altLang="en-US" sz="1200" dirty="0">
                  <a:solidFill>
                    <a:prstClr val="black"/>
                  </a:solidFill>
                  <a:latin typeface="Arial Narrow" panose="020B0606020202030204" pitchFamily="34" charset="0"/>
                </a:rPr>
                <a:t>10010101000100101</a:t>
              </a:r>
            </a:p>
            <a:p>
              <a:pPr algn="ctr"/>
              <a:r>
                <a:rPr lang="en-US" altLang="en-US" sz="1200" dirty="0">
                  <a:solidFill>
                    <a:prstClr val="black"/>
                  </a:solidFill>
                  <a:latin typeface="Arial Narrow" panose="020B0606020202030204" pitchFamily="34" charset="0"/>
                </a:rPr>
                <a:t>10101011101010111</a:t>
              </a:r>
            </a:p>
            <a:p>
              <a:pPr algn="ctr"/>
              <a:r>
                <a:rPr lang="en-US" altLang="en-US" sz="1200" dirty="0">
                  <a:solidFill>
                    <a:prstClr val="black"/>
                  </a:solidFill>
                  <a:latin typeface="Arial Narrow" panose="020B0606020202030204" pitchFamily="34" charset="0"/>
                </a:rPr>
                <a:t>10110010100101000</a:t>
              </a:r>
            </a:p>
            <a:p>
              <a:pPr algn="ctr"/>
              <a:r>
                <a:rPr lang="en-US" altLang="en-US" sz="1200" dirty="0">
                  <a:solidFill>
                    <a:prstClr val="black"/>
                  </a:solidFill>
                  <a:latin typeface="Arial Narrow" panose="020B0606020202030204" pitchFamily="34" charset="0"/>
                </a:rPr>
                <a:t>10010101101010101</a:t>
              </a:r>
            </a:p>
          </p:txBody>
        </p:sp>
        <p:sp>
          <p:nvSpPr>
            <p:cNvPr id="25" name="Text Box 20">
              <a:extLst>
                <a:ext uri="{FF2B5EF4-FFF2-40B4-BE49-F238E27FC236}">
                  <a16:creationId xmlns:a16="http://schemas.microsoft.com/office/drawing/2014/main" id="{9066D3C6-88C3-4920-A74E-CAEA2491AEED}"/>
                </a:ext>
              </a:extLst>
            </p:cNvPr>
            <p:cNvSpPr txBox="1">
              <a:spLocks noChangeArrowheads="1"/>
            </p:cNvSpPr>
            <p:nvPr/>
          </p:nvSpPr>
          <p:spPr bwMode="auto">
            <a:xfrm>
              <a:off x="654341" y="1194819"/>
              <a:ext cx="3491353" cy="480131"/>
            </a:xfrm>
            <a:prstGeom prst="rect">
              <a:avLst/>
            </a:prstGeom>
            <a:solidFill>
              <a:srgbClr val="FFFFCC"/>
            </a:solidFill>
            <a:ln w="28575">
              <a:solidFill>
                <a:srgbClr val="FFFFCC"/>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lnSpc>
                  <a:spcPct val="90000"/>
                </a:lnSpc>
              </a:pPr>
              <a:r>
                <a:rPr lang="en-US" altLang="en-US" sz="2800" i="1" dirty="0">
                  <a:solidFill>
                    <a:prstClr val="black"/>
                  </a:solidFill>
                  <a:latin typeface="Arial Narrow" panose="020B0606020202030204" pitchFamily="34" charset="0"/>
                </a:rPr>
                <a:t>h</a:t>
              </a:r>
              <a:r>
                <a:rPr lang="en-US" altLang="en-US" sz="2800" dirty="0">
                  <a:solidFill>
                    <a:prstClr val="black"/>
                  </a:solidFill>
                  <a:latin typeface="Arial Narrow" panose="020B0606020202030204" pitchFamily="34" charset="0"/>
                </a:rPr>
                <a:t>(</a:t>
              </a:r>
              <a:r>
                <a:rPr lang="en-US" altLang="en-US" sz="2800" i="1" dirty="0">
                  <a:solidFill>
                    <a:prstClr val="black"/>
                  </a:solidFill>
                  <a:latin typeface="Arial Narrow" panose="020B0606020202030204" pitchFamily="34" charset="0"/>
                </a:rPr>
                <a:t>t</a:t>
              </a:r>
              <a:r>
                <a:rPr lang="en-US" altLang="en-US" sz="2800" dirty="0">
                  <a:solidFill>
                    <a:prstClr val="black"/>
                  </a:solidFill>
                  <a:latin typeface="Arial Narrow" panose="020B0606020202030204" pitchFamily="34" charset="0"/>
                </a:rPr>
                <a:t>) = –4.9</a:t>
              </a:r>
              <a:r>
                <a:rPr lang="en-US" altLang="en-US" sz="2800" i="1" dirty="0">
                  <a:solidFill>
                    <a:prstClr val="black"/>
                  </a:solidFill>
                  <a:latin typeface="Arial Narrow" panose="020B0606020202030204" pitchFamily="34" charset="0"/>
                </a:rPr>
                <a:t>t</a:t>
              </a:r>
              <a:r>
                <a:rPr lang="en-US" altLang="en-US" sz="2800" baseline="30000" dirty="0">
                  <a:solidFill>
                    <a:prstClr val="black"/>
                  </a:solidFill>
                  <a:latin typeface="Arial Narrow" panose="020B0606020202030204" pitchFamily="34" charset="0"/>
                </a:rPr>
                <a:t>2</a:t>
              </a:r>
              <a:r>
                <a:rPr lang="en-US" altLang="en-US" sz="2800" dirty="0">
                  <a:solidFill>
                    <a:prstClr val="black"/>
                  </a:solidFill>
                  <a:latin typeface="Arial Narrow" panose="020B0606020202030204" pitchFamily="34" charset="0"/>
                </a:rPr>
                <a:t> + </a:t>
              </a:r>
              <a:r>
                <a:rPr lang="en-US" altLang="en-US" sz="2800" i="1" dirty="0">
                  <a:solidFill>
                    <a:prstClr val="black"/>
                  </a:solidFill>
                  <a:latin typeface="Arial Narrow" panose="020B0606020202030204" pitchFamily="34" charset="0"/>
                </a:rPr>
                <a:t>vt</a:t>
              </a:r>
              <a:r>
                <a:rPr lang="en-US" altLang="en-US" sz="2800" dirty="0">
                  <a:solidFill>
                    <a:prstClr val="black"/>
                  </a:solidFill>
                  <a:latin typeface="Arial Narrow" panose="020B0606020202030204" pitchFamily="34" charset="0"/>
                </a:rPr>
                <a:t> + </a:t>
              </a:r>
              <a:r>
                <a:rPr lang="en-US" altLang="en-US" sz="2800" i="1" dirty="0">
                  <a:solidFill>
                    <a:prstClr val="black"/>
                  </a:solidFill>
                  <a:latin typeface="Arial Narrow" panose="020B0606020202030204" pitchFamily="34" charset="0"/>
                </a:rPr>
                <a:t>s</a:t>
              </a:r>
              <a:endParaRPr lang="en-US" altLang="en-US" sz="2800" dirty="0">
                <a:solidFill>
                  <a:prstClr val="black"/>
                </a:solidFill>
                <a:latin typeface="Arial Narrow" panose="020B0606020202030204" pitchFamily="34" charset="0"/>
              </a:endParaRPr>
            </a:p>
          </p:txBody>
        </p:sp>
        <p:graphicFrame>
          <p:nvGraphicFramePr>
            <p:cNvPr id="26" name="Object 21">
              <a:extLst>
                <a:ext uri="{FF2B5EF4-FFF2-40B4-BE49-F238E27FC236}">
                  <a16:creationId xmlns:a16="http://schemas.microsoft.com/office/drawing/2014/main" id="{2378A0CE-7110-4507-97FF-66184FA95539}"/>
                </a:ext>
              </a:extLst>
            </p:cNvPr>
            <p:cNvGraphicFramePr>
              <a:graphicFrameLocks noChangeAspect="1"/>
            </p:cNvGraphicFramePr>
            <p:nvPr>
              <p:extLst>
                <p:ext uri="{D42A27DB-BD31-4B8C-83A1-F6EECF244321}">
                  <p14:modId xmlns:p14="http://schemas.microsoft.com/office/powerpoint/2010/main" val="759778157"/>
                </p:ext>
              </p:extLst>
            </p:nvPr>
          </p:nvGraphicFramePr>
          <p:xfrm>
            <a:off x="9724103" y="4721540"/>
            <a:ext cx="1859389" cy="1372512"/>
          </p:xfrm>
          <a:graphic>
            <a:graphicData uri="http://schemas.openxmlformats.org/presentationml/2006/ole">
              <mc:AlternateContent xmlns:mc="http://schemas.openxmlformats.org/markup-compatibility/2006">
                <mc:Choice xmlns:v="urn:schemas-microsoft-com:vml" Requires="v">
                  <p:oleObj spid="_x0000_s1313" name="Equation" r:id="rId3" imgW="914400" imgH="672840" progId="Equation.3">
                    <p:embed/>
                  </p:oleObj>
                </mc:Choice>
                <mc:Fallback>
                  <p:oleObj name="Equation" r:id="rId3" imgW="914400" imgH="672840" progId="Equation.3">
                    <p:embed/>
                    <p:pic>
                      <p:nvPicPr>
                        <p:cNvPr id="52" name="Object 21"/>
                        <p:cNvPicPr>
                          <a:picLocks noChangeAspect="1" noChangeArrowheads="1"/>
                        </p:cNvPicPr>
                        <p:nvPr/>
                      </p:nvPicPr>
                      <p:blipFill>
                        <a:blip r:embed="rId4"/>
                        <a:srcRect/>
                        <a:stretch>
                          <a:fillRect/>
                        </a:stretch>
                      </p:blipFill>
                      <p:spPr bwMode="auto">
                        <a:xfrm>
                          <a:off x="9724103" y="4721540"/>
                          <a:ext cx="1859389" cy="1372512"/>
                        </a:xfrm>
                        <a:prstGeom prst="rect">
                          <a:avLst/>
                        </a:prstGeom>
                        <a:solidFill>
                          <a:srgbClr val="FFFFCC"/>
                        </a:solidFill>
                        <a:ln>
                          <a:noFill/>
                        </a:ln>
                        <a:effectLst/>
                      </p:spPr>
                    </p:pic>
                  </p:oleObj>
                </mc:Fallback>
              </mc:AlternateContent>
            </a:graphicData>
          </a:graphic>
        </p:graphicFrame>
        <p:pic>
          <p:nvPicPr>
            <p:cNvPr id="27" name="Picture 22" descr="Resources clock">
              <a:extLst>
                <a:ext uri="{FF2B5EF4-FFF2-40B4-BE49-F238E27FC236}">
                  <a16:creationId xmlns:a16="http://schemas.microsoft.com/office/drawing/2014/main" id="{BFD1EC3E-AC50-4FC0-A29D-021399A567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0516" y="4592176"/>
              <a:ext cx="967407" cy="116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3" descr="Resources currency">
              <a:extLst>
                <a:ext uri="{FF2B5EF4-FFF2-40B4-BE49-F238E27FC236}">
                  <a16:creationId xmlns:a16="http://schemas.microsoft.com/office/drawing/2014/main" id="{2421E4E9-503D-429F-8661-9626EAB944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179" y="4615775"/>
              <a:ext cx="1460238" cy="116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25">
              <a:extLst>
                <a:ext uri="{FF2B5EF4-FFF2-40B4-BE49-F238E27FC236}">
                  <a16:creationId xmlns:a16="http://schemas.microsoft.com/office/drawing/2014/main" id="{B0556520-1A3A-4588-B99B-CB7DC176EEF3}"/>
                </a:ext>
              </a:extLst>
            </p:cNvPr>
            <p:cNvSpPr txBox="1">
              <a:spLocks noChangeArrowheads="1"/>
            </p:cNvSpPr>
            <p:nvPr/>
          </p:nvSpPr>
          <p:spPr bwMode="auto">
            <a:xfrm>
              <a:off x="2795586" y="6048882"/>
              <a:ext cx="6772276" cy="461665"/>
            </a:xfrm>
            <a:prstGeom prst="rect">
              <a:avLst/>
            </a:prstGeom>
            <a:noFill/>
            <a:ln w="28575">
              <a:solidFill>
                <a:srgbClr val="4A66A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prstClr val="black"/>
                  </a:solidFill>
                  <a:effectLst/>
                  <a:uLnTx/>
                  <a:uFillTx/>
                  <a:latin typeface="Arial Narrow" panose="020B0606020202030204" pitchFamily="34" charset="0"/>
                  <a:cs typeface="Times New Roman" pitchFamily="18" charset="0"/>
                </a:rPr>
                <a:t>Problems can arise if the considerations conflict</a:t>
              </a:r>
            </a:p>
          </p:txBody>
        </p:sp>
      </p:grpSp>
      <p:sp>
        <p:nvSpPr>
          <p:cNvPr id="30" name="Slide Number Placeholder 1">
            <a:extLst>
              <a:ext uri="{FF2B5EF4-FFF2-40B4-BE49-F238E27FC236}">
                <a16:creationId xmlns:a16="http://schemas.microsoft.com/office/drawing/2014/main" id="{CD9E774A-AC38-4C7D-A386-73BF4610DEFD}"/>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1641339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D9E7DD-A7FA-4863-B5F4-1CDCD6544BA8}"/>
              </a:ext>
            </a:extLst>
          </p:cNvPr>
          <p:cNvSpPr>
            <a:spLocks noGrp="1"/>
          </p:cNvSpPr>
          <p:nvPr>
            <p:ph type="title"/>
          </p:nvPr>
        </p:nvSpPr>
        <p:spPr/>
        <p:txBody>
          <a:bodyPr/>
          <a:lstStyle/>
          <a:p>
            <a:r>
              <a:rPr lang="en-US" altLang="en-US" dirty="0"/>
              <a:t>Referent to Validation Method Mapping</a:t>
            </a:r>
            <a:endParaRPr lang="en-US" dirty="0"/>
          </a:p>
        </p:txBody>
      </p:sp>
      <p:grpSp>
        <p:nvGrpSpPr>
          <p:cNvPr id="8" name="Group 7">
            <a:extLst>
              <a:ext uri="{FF2B5EF4-FFF2-40B4-BE49-F238E27FC236}">
                <a16:creationId xmlns:a16="http://schemas.microsoft.com/office/drawing/2014/main" id="{9F063FCB-6998-4CA0-9A50-B391135DF856}"/>
              </a:ext>
            </a:extLst>
          </p:cNvPr>
          <p:cNvGrpSpPr/>
          <p:nvPr/>
        </p:nvGrpSpPr>
        <p:grpSpPr>
          <a:xfrm>
            <a:off x="469489" y="1331076"/>
            <a:ext cx="11424470" cy="4348642"/>
            <a:chOff x="216924" y="1596547"/>
            <a:chExt cx="11424470" cy="4348642"/>
          </a:xfrm>
        </p:grpSpPr>
        <p:sp>
          <p:nvSpPr>
            <p:cNvPr id="9" name="Rectangle 8">
              <a:extLst>
                <a:ext uri="{FF2B5EF4-FFF2-40B4-BE49-F238E27FC236}">
                  <a16:creationId xmlns:a16="http://schemas.microsoft.com/office/drawing/2014/main" id="{4A6DD95F-BF45-489E-BA23-1E2D8BCD489A}"/>
                </a:ext>
              </a:extLst>
            </p:cNvPr>
            <p:cNvSpPr/>
            <p:nvPr/>
          </p:nvSpPr>
          <p:spPr>
            <a:xfrm>
              <a:off x="3950081" y="4191000"/>
              <a:ext cx="2739879" cy="762001"/>
            </a:xfrm>
            <a:prstGeom prst="rect">
              <a:avLst/>
            </a:prstGeom>
            <a:solidFill>
              <a:srgbClr val="CCFFFF"/>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Paired observations</a:t>
              </a:r>
            </a:p>
          </p:txBody>
        </p:sp>
        <p:sp>
          <p:nvSpPr>
            <p:cNvPr id="10" name="Rectangle 9">
              <a:extLst>
                <a:ext uri="{FF2B5EF4-FFF2-40B4-BE49-F238E27FC236}">
                  <a16:creationId xmlns:a16="http://schemas.microsoft.com/office/drawing/2014/main" id="{C94A49DC-1909-4AD4-9766-8AA75B8A2B5E}"/>
                </a:ext>
              </a:extLst>
            </p:cNvPr>
            <p:cNvSpPr/>
            <p:nvPr/>
          </p:nvSpPr>
          <p:spPr>
            <a:xfrm>
              <a:off x="216924" y="1600197"/>
              <a:ext cx="3261543" cy="723901"/>
            </a:xfrm>
            <a:prstGeom prst="rect">
              <a:avLst/>
            </a:prstGeom>
            <a:solidFill>
              <a:sysClr val="window" lastClr="FFFFFF">
                <a:lumMod val="85000"/>
              </a:sysClr>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Sources of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referent information</a:t>
              </a:r>
            </a:p>
          </p:txBody>
        </p:sp>
        <p:sp>
          <p:nvSpPr>
            <p:cNvPr id="11" name="Rectangle 10">
              <a:extLst>
                <a:ext uri="{FF2B5EF4-FFF2-40B4-BE49-F238E27FC236}">
                  <a16:creationId xmlns:a16="http://schemas.microsoft.com/office/drawing/2014/main" id="{DED73999-68E8-47E6-BD98-3F63EFAB162E}"/>
                </a:ext>
              </a:extLst>
            </p:cNvPr>
            <p:cNvSpPr/>
            <p:nvPr/>
          </p:nvSpPr>
          <p:spPr>
            <a:xfrm>
              <a:off x="3923263" y="1596547"/>
              <a:ext cx="2760111" cy="689452"/>
            </a:xfrm>
            <a:prstGeom prst="rect">
              <a:avLst/>
            </a:prstGeom>
            <a:solidFill>
              <a:sysClr val="window" lastClr="FFFFFF">
                <a:lumMod val="85000"/>
              </a:sysClr>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Forms of referent information</a:t>
              </a:r>
            </a:p>
          </p:txBody>
        </p:sp>
        <p:sp>
          <p:nvSpPr>
            <p:cNvPr id="12" name="Rectangle 11">
              <a:extLst>
                <a:ext uri="{FF2B5EF4-FFF2-40B4-BE49-F238E27FC236}">
                  <a16:creationId xmlns:a16="http://schemas.microsoft.com/office/drawing/2014/main" id="{3783B9B8-3A21-465E-A86B-1659921795CC}"/>
                </a:ext>
              </a:extLst>
            </p:cNvPr>
            <p:cNvSpPr/>
            <p:nvPr/>
          </p:nvSpPr>
          <p:spPr>
            <a:xfrm>
              <a:off x="7010400" y="1596547"/>
              <a:ext cx="4605900" cy="689452"/>
            </a:xfrm>
            <a:prstGeom prst="rect">
              <a:avLst/>
            </a:prstGeom>
            <a:solidFill>
              <a:sysClr val="window" lastClr="FFFFFF">
                <a:lumMod val="85000"/>
              </a:sysClr>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Applicable rigorous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validation methods</a:t>
              </a:r>
            </a:p>
          </p:txBody>
        </p:sp>
        <p:sp>
          <p:nvSpPr>
            <p:cNvPr id="13" name="Rectangle 12">
              <a:extLst>
                <a:ext uri="{FF2B5EF4-FFF2-40B4-BE49-F238E27FC236}">
                  <a16:creationId xmlns:a16="http://schemas.microsoft.com/office/drawing/2014/main" id="{D1364E8E-5E55-4C31-A85B-223369C09C2A}"/>
                </a:ext>
              </a:extLst>
            </p:cNvPr>
            <p:cNvSpPr/>
            <p:nvPr/>
          </p:nvSpPr>
          <p:spPr>
            <a:xfrm>
              <a:off x="224477" y="2373121"/>
              <a:ext cx="3239704" cy="751078"/>
            </a:xfrm>
            <a:prstGeom prst="rect">
              <a:avLst/>
            </a:prstGeom>
            <a:solidFill>
              <a:srgbClr val="CCFFCC"/>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Empirical data</a:t>
              </a:r>
            </a:p>
          </p:txBody>
        </p:sp>
        <p:sp>
          <p:nvSpPr>
            <p:cNvPr id="14" name="Rectangle 13">
              <a:extLst>
                <a:ext uri="{FF2B5EF4-FFF2-40B4-BE49-F238E27FC236}">
                  <a16:creationId xmlns:a16="http://schemas.microsoft.com/office/drawing/2014/main" id="{53C40AFE-94A7-4FB0-8E5E-0F7C48570D98}"/>
                </a:ext>
              </a:extLst>
            </p:cNvPr>
            <p:cNvSpPr/>
            <p:nvPr/>
          </p:nvSpPr>
          <p:spPr>
            <a:xfrm>
              <a:off x="3936504" y="2373122"/>
              <a:ext cx="2770684" cy="751079"/>
            </a:xfrm>
            <a:prstGeom prst="rect">
              <a:avLst/>
            </a:prstGeom>
            <a:solidFill>
              <a:srgbClr val="CCFFFF"/>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Single observation or few observations</a:t>
              </a:r>
            </a:p>
          </p:txBody>
        </p:sp>
        <p:sp>
          <p:nvSpPr>
            <p:cNvPr id="15" name="Rectangle 14">
              <a:extLst>
                <a:ext uri="{FF2B5EF4-FFF2-40B4-BE49-F238E27FC236}">
                  <a16:creationId xmlns:a16="http://schemas.microsoft.com/office/drawing/2014/main" id="{C0039C2C-103F-4EEC-902B-68512239932D}"/>
                </a:ext>
              </a:extLst>
            </p:cNvPr>
            <p:cNvSpPr/>
            <p:nvPr/>
          </p:nvSpPr>
          <p:spPr>
            <a:xfrm>
              <a:off x="6992937" y="2373121"/>
              <a:ext cx="4632345" cy="751080"/>
            </a:xfrm>
            <a:prstGeom prst="rect">
              <a:avLst/>
            </a:prstGeom>
            <a:solidFill>
              <a:srgbClr val="FFFFCC"/>
            </a:solidFill>
            <a:ln w="25400" cap="flat" cmpd="sng" algn="ctr">
              <a:solidFill>
                <a:sysClr val="window" lastClr="FFFFF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Confidence intervals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Multivariate confidence intervals</a:t>
              </a:r>
            </a:p>
          </p:txBody>
        </p:sp>
        <p:sp>
          <p:nvSpPr>
            <p:cNvPr id="16" name="Rectangle 15">
              <a:extLst>
                <a:ext uri="{FF2B5EF4-FFF2-40B4-BE49-F238E27FC236}">
                  <a16:creationId xmlns:a16="http://schemas.microsoft.com/office/drawing/2014/main" id="{C54F7686-2BAC-45E0-838F-454ADE790135}"/>
                </a:ext>
              </a:extLst>
            </p:cNvPr>
            <p:cNvSpPr/>
            <p:nvPr/>
          </p:nvSpPr>
          <p:spPr>
            <a:xfrm>
              <a:off x="235974" y="3206656"/>
              <a:ext cx="3261545" cy="905956"/>
            </a:xfrm>
            <a:prstGeom prst="rect">
              <a:avLst/>
            </a:prstGeom>
            <a:solidFill>
              <a:srgbClr val="CCFFCC"/>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Theoretical data</a:t>
              </a:r>
            </a:p>
          </p:txBody>
        </p:sp>
        <p:sp>
          <p:nvSpPr>
            <p:cNvPr id="17" name="Rectangle 16">
              <a:extLst>
                <a:ext uri="{FF2B5EF4-FFF2-40B4-BE49-F238E27FC236}">
                  <a16:creationId xmlns:a16="http://schemas.microsoft.com/office/drawing/2014/main" id="{DFC1F295-733B-41AE-AD40-CF72064E1615}"/>
                </a:ext>
              </a:extLst>
            </p:cNvPr>
            <p:cNvSpPr/>
            <p:nvPr/>
          </p:nvSpPr>
          <p:spPr>
            <a:xfrm>
              <a:off x="7009051" y="3200400"/>
              <a:ext cx="4632343" cy="908434"/>
            </a:xfrm>
            <a:prstGeom prst="rect">
              <a:avLst/>
            </a:prstGeom>
            <a:solidFill>
              <a:srgbClr val="FFFFCC"/>
            </a:solidFill>
            <a:ln w="25400" cap="flat" cmpd="sng" algn="ctr">
              <a:solidFill>
                <a:sysClr val="window" lastClr="FFFFF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Hypothesis tests for means, variances, proportions, and distributions</a:t>
              </a:r>
            </a:p>
          </p:txBody>
        </p:sp>
        <p:sp>
          <p:nvSpPr>
            <p:cNvPr id="18" name="Rectangle 17">
              <a:extLst>
                <a:ext uri="{FF2B5EF4-FFF2-40B4-BE49-F238E27FC236}">
                  <a16:creationId xmlns:a16="http://schemas.microsoft.com/office/drawing/2014/main" id="{8E000C87-5B5E-44E7-9179-71B561120399}"/>
                </a:ext>
              </a:extLst>
            </p:cNvPr>
            <p:cNvSpPr/>
            <p:nvPr/>
          </p:nvSpPr>
          <p:spPr>
            <a:xfrm>
              <a:off x="235557" y="4190999"/>
              <a:ext cx="3235209" cy="756540"/>
            </a:xfrm>
            <a:prstGeom prst="rect">
              <a:avLst/>
            </a:prstGeom>
            <a:solidFill>
              <a:srgbClr val="CCFFCC"/>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Simulation data</a:t>
              </a:r>
            </a:p>
          </p:txBody>
        </p:sp>
        <p:sp>
          <p:nvSpPr>
            <p:cNvPr id="19" name="Rectangle 18">
              <a:extLst>
                <a:ext uri="{FF2B5EF4-FFF2-40B4-BE49-F238E27FC236}">
                  <a16:creationId xmlns:a16="http://schemas.microsoft.com/office/drawing/2014/main" id="{0F52B453-E956-4AB5-B734-C1B0BCBEC8B1}"/>
                </a:ext>
              </a:extLst>
            </p:cNvPr>
            <p:cNvSpPr/>
            <p:nvPr/>
          </p:nvSpPr>
          <p:spPr>
            <a:xfrm>
              <a:off x="7010400" y="4191000"/>
              <a:ext cx="4615874" cy="762002"/>
            </a:xfrm>
            <a:prstGeom prst="rect">
              <a:avLst/>
            </a:prstGeom>
            <a:solidFill>
              <a:srgbClr val="FFFFCC"/>
            </a:solidFill>
            <a:ln w="25400" cap="flat" cmpd="sng" algn="ctr">
              <a:solidFill>
                <a:sysClr val="window" lastClr="FFFFF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Regression analysis</a:t>
              </a:r>
            </a:p>
          </p:txBody>
        </p:sp>
        <p:sp>
          <p:nvSpPr>
            <p:cNvPr id="20" name="Rectangle 19">
              <a:extLst>
                <a:ext uri="{FF2B5EF4-FFF2-40B4-BE49-F238E27FC236}">
                  <a16:creationId xmlns:a16="http://schemas.microsoft.com/office/drawing/2014/main" id="{1D20C3F6-FF24-48D2-BAB2-8C851D77EA8B}"/>
                </a:ext>
              </a:extLst>
            </p:cNvPr>
            <p:cNvSpPr/>
            <p:nvPr/>
          </p:nvSpPr>
          <p:spPr>
            <a:xfrm>
              <a:off x="232617" y="5034663"/>
              <a:ext cx="3235209" cy="910526"/>
            </a:xfrm>
            <a:prstGeom prst="rect">
              <a:avLst/>
            </a:prstGeom>
            <a:solidFill>
              <a:srgbClr val="CCFFCC"/>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Subject Matter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Expert knowledge</a:t>
              </a:r>
            </a:p>
          </p:txBody>
        </p:sp>
        <p:sp>
          <p:nvSpPr>
            <p:cNvPr id="21" name="Rectangle 20">
              <a:extLst>
                <a:ext uri="{FF2B5EF4-FFF2-40B4-BE49-F238E27FC236}">
                  <a16:creationId xmlns:a16="http://schemas.microsoft.com/office/drawing/2014/main" id="{A985E73A-08CF-4337-816A-7EB7CAF625C5}"/>
                </a:ext>
              </a:extLst>
            </p:cNvPr>
            <p:cNvSpPr/>
            <p:nvPr/>
          </p:nvSpPr>
          <p:spPr>
            <a:xfrm>
              <a:off x="3947141" y="5029200"/>
              <a:ext cx="2739879" cy="915988"/>
            </a:xfrm>
            <a:prstGeom prst="rect">
              <a:avLst/>
            </a:prstGeom>
            <a:solidFill>
              <a:srgbClr val="CCFFFF"/>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Expectations 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experience</a:t>
              </a:r>
            </a:p>
          </p:txBody>
        </p:sp>
        <p:sp>
          <p:nvSpPr>
            <p:cNvPr id="22" name="Rectangle 21">
              <a:extLst>
                <a:ext uri="{FF2B5EF4-FFF2-40B4-BE49-F238E27FC236}">
                  <a16:creationId xmlns:a16="http://schemas.microsoft.com/office/drawing/2014/main" id="{5F92E945-7B7E-4120-9BE8-DE05526796EE}"/>
                </a:ext>
              </a:extLst>
            </p:cNvPr>
            <p:cNvSpPr/>
            <p:nvPr/>
          </p:nvSpPr>
          <p:spPr>
            <a:xfrm>
              <a:off x="7001346" y="5029200"/>
              <a:ext cx="4625133" cy="915988"/>
            </a:xfrm>
            <a:prstGeom prst="rect">
              <a:avLst/>
            </a:prstGeom>
            <a:solidFill>
              <a:srgbClr val="FFFFCC"/>
            </a:solidFill>
            <a:ln w="25400" cap="flat" cmpd="sng" algn="ctr">
              <a:solidFill>
                <a:sysClr val="window" lastClr="FFFFF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Structured face validation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Turing test</a:t>
              </a:r>
            </a:p>
          </p:txBody>
        </p:sp>
        <p:cxnSp>
          <p:nvCxnSpPr>
            <p:cNvPr id="23" name="Straight Arrow Connector 22">
              <a:extLst>
                <a:ext uri="{FF2B5EF4-FFF2-40B4-BE49-F238E27FC236}">
                  <a16:creationId xmlns:a16="http://schemas.microsoft.com/office/drawing/2014/main" id="{491CCFE5-59CD-4C94-AD65-8FAD70C387F4}"/>
                </a:ext>
              </a:extLst>
            </p:cNvPr>
            <p:cNvCxnSpPr>
              <a:stCxn id="13" idx="3"/>
              <a:endCxn id="14" idx="1"/>
            </p:cNvCxnSpPr>
            <p:nvPr/>
          </p:nvCxnSpPr>
          <p:spPr>
            <a:xfrm>
              <a:off x="3464181" y="2748660"/>
              <a:ext cx="472323" cy="2"/>
            </a:xfrm>
            <a:prstGeom prst="straightConnector1">
              <a:avLst/>
            </a:prstGeom>
            <a:noFill/>
            <a:ln w="9525" cap="flat" cmpd="sng" algn="ctr">
              <a:solidFill>
                <a:sysClr val="window" lastClr="FFFFFF">
                  <a:lumMod val="50000"/>
                </a:sysClr>
              </a:solidFill>
              <a:prstDash val="solid"/>
              <a:tailEnd type="stealth" w="lg" len="lg"/>
            </a:ln>
            <a:effectLst/>
          </p:spPr>
        </p:cxnSp>
        <p:cxnSp>
          <p:nvCxnSpPr>
            <p:cNvPr id="24" name="Straight Arrow Connector 23">
              <a:extLst>
                <a:ext uri="{FF2B5EF4-FFF2-40B4-BE49-F238E27FC236}">
                  <a16:creationId xmlns:a16="http://schemas.microsoft.com/office/drawing/2014/main" id="{9B8D5335-4AA7-4B57-8D3C-9ABF87382327}"/>
                </a:ext>
              </a:extLst>
            </p:cNvPr>
            <p:cNvCxnSpPr>
              <a:stCxn id="13" idx="3"/>
              <a:endCxn id="31" idx="1"/>
            </p:cNvCxnSpPr>
            <p:nvPr/>
          </p:nvCxnSpPr>
          <p:spPr>
            <a:xfrm>
              <a:off x="3464181" y="2748660"/>
              <a:ext cx="508052" cy="905958"/>
            </a:xfrm>
            <a:prstGeom prst="straightConnector1">
              <a:avLst/>
            </a:prstGeom>
            <a:noFill/>
            <a:ln w="9525" cap="flat" cmpd="sng" algn="ctr">
              <a:solidFill>
                <a:sysClr val="window" lastClr="FFFFFF">
                  <a:lumMod val="50000"/>
                </a:sysClr>
              </a:solidFill>
              <a:prstDash val="solid"/>
              <a:tailEnd type="stealth" w="lg" len="lg"/>
            </a:ln>
            <a:effectLst/>
          </p:spPr>
        </p:cxnSp>
        <p:cxnSp>
          <p:nvCxnSpPr>
            <p:cNvPr id="25" name="Straight Arrow Connector 24">
              <a:extLst>
                <a:ext uri="{FF2B5EF4-FFF2-40B4-BE49-F238E27FC236}">
                  <a16:creationId xmlns:a16="http://schemas.microsoft.com/office/drawing/2014/main" id="{A6845ED4-FC3C-47CA-B9C7-A83187F1E402}"/>
                </a:ext>
              </a:extLst>
            </p:cNvPr>
            <p:cNvCxnSpPr>
              <a:stCxn id="13" idx="3"/>
              <a:endCxn id="9" idx="1"/>
            </p:cNvCxnSpPr>
            <p:nvPr/>
          </p:nvCxnSpPr>
          <p:spPr>
            <a:xfrm>
              <a:off x="3464181" y="2748660"/>
              <a:ext cx="485900" cy="1823341"/>
            </a:xfrm>
            <a:prstGeom prst="straightConnector1">
              <a:avLst/>
            </a:prstGeom>
            <a:noFill/>
            <a:ln w="9525" cap="flat" cmpd="sng" algn="ctr">
              <a:solidFill>
                <a:sysClr val="window" lastClr="FFFFFF">
                  <a:lumMod val="50000"/>
                </a:sysClr>
              </a:solidFill>
              <a:prstDash val="solid"/>
              <a:tailEnd type="stealth" w="lg" len="lg"/>
            </a:ln>
            <a:effectLst/>
          </p:spPr>
        </p:cxnSp>
        <p:cxnSp>
          <p:nvCxnSpPr>
            <p:cNvPr id="26" name="Straight Arrow Connector 25">
              <a:extLst>
                <a:ext uri="{FF2B5EF4-FFF2-40B4-BE49-F238E27FC236}">
                  <a16:creationId xmlns:a16="http://schemas.microsoft.com/office/drawing/2014/main" id="{9BEB20C6-02B1-42CD-BF0A-72E8023C7D04}"/>
                </a:ext>
              </a:extLst>
            </p:cNvPr>
            <p:cNvCxnSpPr>
              <a:stCxn id="16" idx="3"/>
              <a:endCxn id="31" idx="1"/>
            </p:cNvCxnSpPr>
            <p:nvPr/>
          </p:nvCxnSpPr>
          <p:spPr>
            <a:xfrm flipV="1">
              <a:off x="3497519" y="3654618"/>
              <a:ext cx="474714" cy="5016"/>
            </a:xfrm>
            <a:prstGeom prst="straightConnector1">
              <a:avLst/>
            </a:prstGeom>
            <a:noFill/>
            <a:ln w="9525" cap="flat" cmpd="sng" algn="ctr">
              <a:solidFill>
                <a:sysClr val="window" lastClr="FFFFFF">
                  <a:lumMod val="50000"/>
                </a:sysClr>
              </a:solidFill>
              <a:prstDash val="solid"/>
              <a:tailEnd type="stealth" w="lg" len="lg"/>
            </a:ln>
            <a:effectLst/>
          </p:spPr>
        </p:cxnSp>
        <p:cxnSp>
          <p:nvCxnSpPr>
            <p:cNvPr id="27" name="Straight Arrow Connector 26">
              <a:extLst>
                <a:ext uri="{FF2B5EF4-FFF2-40B4-BE49-F238E27FC236}">
                  <a16:creationId xmlns:a16="http://schemas.microsoft.com/office/drawing/2014/main" id="{99300266-08F6-4A73-AE4D-CD7B557EA16B}"/>
                </a:ext>
              </a:extLst>
            </p:cNvPr>
            <p:cNvCxnSpPr>
              <a:stCxn id="16" idx="3"/>
              <a:endCxn id="9" idx="1"/>
            </p:cNvCxnSpPr>
            <p:nvPr/>
          </p:nvCxnSpPr>
          <p:spPr>
            <a:xfrm>
              <a:off x="3497519" y="3659634"/>
              <a:ext cx="452562" cy="912367"/>
            </a:xfrm>
            <a:prstGeom prst="straightConnector1">
              <a:avLst/>
            </a:prstGeom>
            <a:noFill/>
            <a:ln w="9525" cap="flat" cmpd="sng" algn="ctr">
              <a:solidFill>
                <a:sysClr val="window" lastClr="FFFFFF">
                  <a:lumMod val="50000"/>
                </a:sysClr>
              </a:solidFill>
              <a:prstDash val="solid"/>
              <a:tailEnd type="stealth" w="lg" len="lg"/>
            </a:ln>
            <a:effectLst/>
          </p:spPr>
        </p:cxnSp>
        <p:cxnSp>
          <p:nvCxnSpPr>
            <p:cNvPr id="28" name="Straight Arrow Connector 27">
              <a:extLst>
                <a:ext uri="{FF2B5EF4-FFF2-40B4-BE49-F238E27FC236}">
                  <a16:creationId xmlns:a16="http://schemas.microsoft.com/office/drawing/2014/main" id="{D1BA2793-203C-4A23-8840-D902058BDAF2}"/>
                </a:ext>
              </a:extLst>
            </p:cNvPr>
            <p:cNvCxnSpPr>
              <a:stCxn id="18" idx="3"/>
              <a:endCxn id="9" idx="1"/>
            </p:cNvCxnSpPr>
            <p:nvPr/>
          </p:nvCxnSpPr>
          <p:spPr>
            <a:xfrm>
              <a:off x="3470766" y="4569269"/>
              <a:ext cx="479315" cy="2732"/>
            </a:xfrm>
            <a:prstGeom prst="straightConnector1">
              <a:avLst/>
            </a:prstGeom>
            <a:noFill/>
            <a:ln w="9525" cap="flat" cmpd="sng" algn="ctr">
              <a:solidFill>
                <a:sysClr val="window" lastClr="FFFFFF">
                  <a:lumMod val="50000"/>
                </a:sysClr>
              </a:solidFill>
              <a:prstDash val="solid"/>
              <a:tailEnd type="stealth" w="lg" len="lg"/>
            </a:ln>
            <a:effectLst/>
          </p:spPr>
        </p:cxnSp>
        <p:cxnSp>
          <p:nvCxnSpPr>
            <p:cNvPr id="29" name="Straight Arrow Connector 28">
              <a:extLst>
                <a:ext uri="{FF2B5EF4-FFF2-40B4-BE49-F238E27FC236}">
                  <a16:creationId xmlns:a16="http://schemas.microsoft.com/office/drawing/2014/main" id="{DAA674F6-5FC8-44ED-85AF-532AEAEBA517}"/>
                </a:ext>
              </a:extLst>
            </p:cNvPr>
            <p:cNvCxnSpPr>
              <a:stCxn id="18" idx="3"/>
              <a:endCxn id="31" idx="1"/>
            </p:cNvCxnSpPr>
            <p:nvPr/>
          </p:nvCxnSpPr>
          <p:spPr>
            <a:xfrm flipV="1">
              <a:off x="3470766" y="3654618"/>
              <a:ext cx="501467" cy="914651"/>
            </a:xfrm>
            <a:prstGeom prst="straightConnector1">
              <a:avLst/>
            </a:prstGeom>
            <a:noFill/>
            <a:ln w="9525" cap="flat" cmpd="sng" algn="ctr">
              <a:solidFill>
                <a:sysClr val="window" lastClr="FFFFFF">
                  <a:lumMod val="50000"/>
                </a:sysClr>
              </a:solidFill>
              <a:prstDash val="solid"/>
              <a:tailEnd type="stealth" w="lg" len="lg"/>
            </a:ln>
            <a:effectLst/>
          </p:spPr>
        </p:cxnSp>
        <p:cxnSp>
          <p:nvCxnSpPr>
            <p:cNvPr id="30" name="Straight Arrow Connector 29">
              <a:extLst>
                <a:ext uri="{FF2B5EF4-FFF2-40B4-BE49-F238E27FC236}">
                  <a16:creationId xmlns:a16="http://schemas.microsoft.com/office/drawing/2014/main" id="{0C7DFFFD-4500-4D78-8A7F-FD6415EA8529}"/>
                </a:ext>
              </a:extLst>
            </p:cNvPr>
            <p:cNvCxnSpPr>
              <a:stCxn id="20" idx="3"/>
              <a:endCxn id="21" idx="1"/>
            </p:cNvCxnSpPr>
            <p:nvPr/>
          </p:nvCxnSpPr>
          <p:spPr>
            <a:xfrm flipV="1">
              <a:off x="3467826" y="5487194"/>
              <a:ext cx="479315" cy="2732"/>
            </a:xfrm>
            <a:prstGeom prst="straightConnector1">
              <a:avLst/>
            </a:prstGeom>
            <a:noFill/>
            <a:ln w="9525" cap="flat" cmpd="sng" algn="ctr">
              <a:solidFill>
                <a:sysClr val="window" lastClr="FFFFFF">
                  <a:lumMod val="50000"/>
                </a:sysClr>
              </a:solidFill>
              <a:prstDash val="solid"/>
              <a:tailEnd type="stealth" w="lg" len="lg"/>
            </a:ln>
            <a:effectLst/>
          </p:spPr>
        </p:cxnSp>
        <p:sp>
          <p:nvSpPr>
            <p:cNvPr id="31" name="Rectangle 30">
              <a:extLst>
                <a:ext uri="{FF2B5EF4-FFF2-40B4-BE49-F238E27FC236}">
                  <a16:creationId xmlns:a16="http://schemas.microsoft.com/office/drawing/2014/main" id="{162FBD41-40D2-4F2F-A7FE-68FB5468FCE7}"/>
                </a:ext>
              </a:extLst>
            </p:cNvPr>
            <p:cNvSpPr/>
            <p:nvPr/>
          </p:nvSpPr>
          <p:spPr>
            <a:xfrm>
              <a:off x="3972233" y="3200400"/>
              <a:ext cx="2727254" cy="908435"/>
            </a:xfrm>
            <a:prstGeom prst="rect">
              <a:avLst/>
            </a:prstGeom>
            <a:solidFill>
              <a:srgbClr val="CCFFFF"/>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Many observations</a:t>
              </a:r>
            </a:p>
          </p:txBody>
        </p:sp>
        <p:sp>
          <p:nvSpPr>
            <p:cNvPr id="32" name="Left Brace 31">
              <a:extLst>
                <a:ext uri="{FF2B5EF4-FFF2-40B4-BE49-F238E27FC236}">
                  <a16:creationId xmlns:a16="http://schemas.microsoft.com/office/drawing/2014/main" id="{27FB806E-32F6-4787-A615-907A189F9048}"/>
                </a:ext>
              </a:extLst>
            </p:cNvPr>
            <p:cNvSpPr/>
            <p:nvPr/>
          </p:nvSpPr>
          <p:spPr>
            <a:xfrm>
              <a:off x="6643160" y="2362200"/>
              <a:ext cx="345014" cy="761999"/>
            </a:xfrm>
            <a:prstGeom prst="leftBrace">
              <a:avLst>
                <a:gd name="adj1" fmla="val 28333"/>
                <a:gd name="adj2" fmla="val 50000"/>
              </a:avLst>
            </a:prstGeom>
            <a:noFill/>
            <a:ln w="9525"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Tahoma"/>
                <a:ea typeface="+mn-ea"/>
                <a:cs typeface="+mn-cs"/>
              </a:endParaRPr>
            </a:p>
          </p:txBody>
        </p:sp>
        <p:sp>
          <p:nvSpPr>
            <p:cNvPr id="33" name="Left Brace 32">
              <a:extLst>
                <a:ext uri="{FF2B5EF4-FFF2-40B4-BE49-F238E27FC236}">
                  <a16:creationId xmlns:a16="http://schemas.microsoft.com/office/drawing/2014/main" id="{39AE283D-EF25-4AE6-BF00-59C5962AC96A}"/>
                </a:ext>
              </a:extLst>
            </p:cNvPr>
            <p:cNvSpPr/>
            <p:nvPr/>
          </p:nvSpPr>
          <p:spPr>
            <a:xfrm>
              <a:off x="6645521" y="3200401"/>
              <a:ext cx="342653" cy="908435"/>
            </a:xfrm>
            <a:prstGeom prst="leftBrace">
              <a:avLst>
                <a:gd name="adj1" fmla="val 28333"/>
                <a:gd name="adj2" fmla="val 50000"/>
              </a:avLst>
            </a:prstGeom>
            <a:noFill/>
            <a:ln w="9525"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Tahoma"/>
                <a:ea typeface="+mn-ea"/>
                <a:cs typeface="+mn-cs"/>
              </a:endParaRPr>
            </a:p>
          </p:txBody>
        </p:sp>
        <p:sp>
          <p:nvSpPr>
            <p:cNvPr id="34" name="Left Brace 33">
              <a:extLst>
                <a:ext uri="{FF2B5EF4-FFF2-40B4-BE49-F238E27FC236}">
                  <a16:creationId xmlns:a16="http://schemas.microsoft.com/office/drawing/2014/main" id="{C0E0008B-B165-4355-AD46-9A90F06033AB}"/>
                </a:ext>
              </a:extLst>
            </p:cNvPr>
            <p:cNvSpPr/>
            <p:nvPr/>
          </p:nvSpPr>
          <p:spPr>
            <a:xfrm>
              <a:off x="6605222" y="4191000"/>
              <a:ext cx="394302" cy="762000"/>
            </a:xfrm>
            <a:prstGeom prst="leftBrace">
              <a:avLst>
                <a:gd name="adj1" fmla="val 28333"/>
                <a:gd name="adj2" fmla="val 50000"/>
              </a:avLst>
            </a:prstGeom>
            <a:noFill/>
            <a:ln w="9525"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Tahoma"/>
                <a:ea typeface="+mn-ea"/>
                <a:cs typeface="+mn-cs"/>
              </a:endParaRPr>
            </a:p>
          </p:txBody>
        </p:sp>
        <p:sp>
          <p:nvSpPr>
            <p:cNvPr id="35" name="Left Brace 34">
              <a:extLst>
                <a:ext uri="{FF2B5EF4-FFF2-40B4-BE49-F238E27FC236}">
                  <a16:creationId xmlns:a16="http://schemas.microsoft.com/office/drawing/2014/main" id="{4A5889F6-FEAC-4437-BB7D-1E491382D9F6}"/>
                </a:ext>
              </a:extLst>
            </p:cNvPr>
            <p:cNvSpPr/>
            <p:nvPr/>
          </p:nvSpPr>
          <p:spPr>
            <a:xfrm>
              <a:off x="6618157" y="5030788"/>
              <a:ext cx="394302" cy="914400"/>
            </a:xfrm>
            <a:prstGeom prst="leftBrace">
              <a:avLst>
                <a:gd name="adj1" fmla="val 28333"/>
                <a:gd name="adj2" fmla="val 50000"/>
              </a:avLst>
            </a:prstGeom>
            <a:noFill/>
            <a:ln w="9525"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Tahoma"/>
                <a:ea typeface="+mn-ea"/>
                <a:cs typeface="+mn-cs"/>
              </a:endParaRPr>
            </a:p>
          </p:txBody>
        </p:sp>
      </p:grpSp>
      <p:sp>
        <p:nvSpPr>
          <p:cNvPr id="36" name="Slide Number Placeholder 1">
            <a:extLst>
              <a:ext uri="{FF2B5EF4-FFF2-40B4-BE49-F238E27FC236}">
                <a16:creationId xmlns:a16="http://schemas.microsoft.com/office/drawing/2014/main" id="{E2B100A1-369A-456B-9E85-5BBD2B5D637E}"/>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1819945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9F64-55E4-42CB-B596-202B19346027}"/>
              </a:ext>
            </a:extLst>
          </p:cNvPr>
          <p:cNvSpPr>
            <a:spLocks noGrp="1"/>
          </p:cNvSpPr>
          <p:nvPr>
            <p:ph type="title"/>
          </p:nvPr>
        </p:nvSpPr>
        <p:spPr>
          <a:xfrm>
            <a:off x="2387600" y="2732574"/>
            <a:ext cx="7416800" cy="795130"/>
          </a:xfrm>
        </p:spPr>
        <p:txBody>
          <a:bodyPr/>
          <a:lstStyle/>
          <a:p>
            <a:r>
              <a:rPr lang="en-US" dirty="0">
                <a:solidFill>
                  <a:schemeClr val="tx1"/>
                </a:solidFill>
              </a:rPr>
              <a:t>Basic AI Concepts</a:t>
            </a:r>
          </a:p>
        </p:txBody>
      </p:sp>
      <p:sp>
        <p:nvSpPr>
          <p:cNvPr id="3" name="Slide Number Placeholder 1">
            <a:extLst>
              <a:ext uri="{FF2B5EF4-FFF2-40B4-BE49-F238E27FC236}">
                <a16:creationId xmlns:a16="http://schemas.microsoft.com/office/drawing/2014/main" id="{BB451AEA-D0E5-43AD-AF24-D7531F231D6A}"/>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873199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288" y="0"/>
            <a:ext cx="8408551" cy="795130"/>
          </a:xfrm>
        </p:spPr>
        <p:txBody>
          <a:bodyPr/>
          <a:lstStyle/>
          <a:p>
            <a:r>
              <a:rPr lang="en-US" altLang="en-US" dirty="0"/>
              <a:t>Key AI Related Terms: Artificial Intelligence</a:t>
            </a:r>
            <a:endParaRPr lang="en-US" dirty="0"/>
          </a:p>
        </p:txBody>
      </p:sp>
      <p:sp>
        <p:nvSpPr>
          <p:cNvPr id="4" name="Content Placeholder 3"/>
          <p:cNvSpPr>
            <a:spLocks noGrp="1"/>
          </p:cNvSpPr>
          <p:nvPr>
            <p:ph sz="quarter" idx="11"/>
          </p:nvPr>
        </p:nvSpPr>
        <p:spPr>
          <a:xfrm>
            <a:off x="299443" y="827456"/>
            <a:ext cx="4257574" cy="5489195"/>
          </a:xfrm>
        </p:spPr>
        <p:txBody>
          <a:bodyPr/>
          <a:lstStyle/>
          <a:p>
            <a:r>
              <a:rPr lang="en-US" sz="2200" dirty="0">
                <a:solidFill>
                  <a:srgbClr val="002060"/>
                </a:solidFill>
                <a:latin typeface="Arial Narrow" panose="020B0606020202030204" pitchFamily="34" charset="0"/>
                <a:cs typeface="Arial" panose="020B0604020202020204" pitchFamily="34" charset="0"/>
              </a:rPr>
              <a:t>Artificial Intelligence (AI) is “</a:t>
            </a:r>
            <a:r>
              <a:rPr lang="en-US" sz="2200" b="0" i="0" dirty="0">
                <a:solidFill>
                  <a:srgbClr val="002060"/>
                </a:solidFill>
                <a:effectLst/>
                <a:latin typeface="Arial Narrow" panose="020B0606020202030204" pitchFamily="34" charset="0"/>
                <a:cs typeface="Arial" panose="020B0604020202020204" pitchFamily="34" charset="0"/>
              </a:rPr>
              <a:t>the theory and development of computer systems able to perform tasks that normally require human intelligence (e.g., visual perception, speech recognition, decision-making, and translation between languages)”.</a:t>
            </a:r>
          </a:p>
          <a:p>
            <a:endParaRPr lang="en-US" sz="20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Narrow" panose="020B0606020202030204" pitchFamily="34" charset="0"/>
                <a:cs typeface="Arial" panose="020B0604020202020204" pitchFamily="34" charset="0"/>
              </a:rPr>
              <a:t>Trust in AI can be defined as “the willingness of people to accept AI and believe in the suggestions [and] decisions made by the system.”</a:t>
            </a:r>
          </a:p>
        </p:txBody>
      </p:sp>
      <p:sp>
        <p:nvSpPr>
          <p:cNvPr id="5" name="TextBox 4">
            <a:extLst>
              <a:ext uri="{FF2B5EF4-FFF2-40B4-BE49-F238E27FC236}">
                <a16:creationId xmlns:a16="http://schemas.microsoft.com/office/drawing/2014/main" id="{1727C33C-D28B-4C52-B4F9-1B8300CD6511}"/>
              </a:ext>
            </a:extLst>
          </p:cNvPr>
          <p:cNvSpPr txBox="1"/>
          <p:nvPr/>
        </p:nvSpPr>
        <p:spPr>
          <a:xfrm>
            <a:off x="2203958" y="3264276"/>
            <a:ext cx="2452915" cy="307777"/>
          </a:xfrm>
          <a:prstGeom prst="rect">
            <a:avLst/>
          </a:prstGeom>
          <a:noFill/>
        </p:spPr>
        <p:txBody>
          <a:bodyPr wrap="square">
            <a:spAutoFit/>
          </a:bodyPr>
          <a:lstStyle/>
          <a:p>
            <a:r>
              <a:rPr lang="en-US" sz="1400" dirty="0">
                <a:latin typeface="Arial Narrow" panose="020B0606020202030204" pitchFamily="34" charset="0"/>
              </a:rPr>
              <a:t>[University of Illinois, 2025] </a:t>
            </a:r>
          </a:p>
        </p:txBody>
      </p:sp>
      <p:sp>
        <p:nvSpPr>
          <p:cNvPr id="6" name="Slide Number Placeholder 1">
            <a:extLst>
              <a:ext uri="{FF2B5EF4-FFF2-40B4-BE49-F238E27FC236}">
                <a16:creationId xmlns:a16="http://schemas.microsoft.com/office/drawing/2014/main" id="{A31768FD-D7A7-4FE6-9E41-64FD481568ED}"/>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grpSp>
        <p:nvGrpSpPr>
          <p:cNvPr id="16" name="Group 15">
            <a:extLst>
              <a:ext uri="{FF2B5EF4-FFF2-40B4-BE49-F238E27FC236}">
                <a16:creationId xmlns:a16="http://schemas.microsoft.com/office/drawing/2014/main" id="{244B24D0-E8B2-4D2E-9423-102AE8C865E6}"/>
              </a:ext>
            </a:extLst>
          </p:cNvPr>
          <p:cNvGrpSpPr/>
          <p:nvPr/>
        </p:nvGrpSpPr>
        <p:grpSpPr>
          <a:xfrm>
            <a:off x="7761543" y="1183429"/>
            <a:ext cx="3214838" cy="3628725"/>
            <a:chOff x="6901314" y="1306861"/>
            <a:chExt cx="3214838" cy="3628725"/>
          </a:xfrm>
        </p:grpSpPr>
        <p:sp>
          <p:nvSpPr>
            <p:cNvPr id="3" name="Oval 2">
              <a:extLst>
                <a:ext uri="{FF2B5EF4-FFF2-40B4-BE49-F238E27FC236}">
                  <a16:creationId xmlns:a16="http://schemas.microsoft.com/office/drawing/2014/main" id="{1F62C367-339C-4A06-98C2-FD18F5D135B0}"/>
                </a:ext>
              </a:extLst>
            </p:cNvPr>
            <p:cNvSpPr/>
            <p:nvPr/>
          </p:nvSpPr>
          <p:spPr bwMode="auto">
            <a:xfrm>
              <a:off x="6901314" y="1306861"/>
              <a:ext cx="3214838" cy="3628724"/>
            </a:xfrm>
            <a:prstGeom prst="ellipse">
              <a:avLst/>
            </a:prstGeom>
            <a:solidFill>
              <a:schemeClr val="tx2">
                <a:lumMod val="20000"/>
                <a:lumOff val="80000"/>
              </a:schemeClr>
            </a:solidFill>
            <a:ln w="38100" cap="flat" cmpd="sng" algn="ctr">
              <a:solidFill>
                <a:schemeClr val="tx2">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Oval 6">
              <a:extLst>
                <a:ext uri="{FF2B5EF4-FFF2-40B4-BE49-F238E27FC236}">
                  <a16:creationId xmlns:a16="http://schemas.microsoft.com/office/drawing/2014/main" id="{A1F4ACB5-3A9A-4A11-A83E-06048736E93F}"/>
                </a:ext>
              </a:extLst>
            </p:cNvPr>
            <p:cNvSpPr/>
            <p:nvPr/>
          </p:nvSpPr>
          <p:spPr bwMode="auto">
            <a:xfrm>
              <a:off x="7246267" y="2040556"/>
              <a:ext cx="2567572" cy="2895030"/>
            </a:xfrm>
            <a:prstGeom prst="ellipse">
              <a:avLst/>
            </a:prstGeom>
            <a:solidFill>
              <a:schemeClr val="accent1">
                <a:lumMod val="20000"/>
                <a:lumOff val="80000"/>
              </a:schemeClr>
            </a:solidFill>
            <a:ln w="381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Oval 7">
              <a:extLst>
                <a:ext uri="{FF2B5EF4-FFF2-40B4-BE49-F238E27FC236}">
                  <a16:creationId xmlns:a16="http://schemas.microsoft.com/office/drawing/2014/main" id="{961CBFAF-3DCC-4DF4-BC9D-02CDE9A4CC4A}"/>
                </a:ext>
              </a:extLst>
            </p:cNvPr>
            <p:cNvSpPr/>
            <p:nvPr/>
          </p:nvSpPr>
          <p:spPr bwMode="auto">
            <a:xfrm>
              <a:off x="7632835" y="2791326"/>
              <a:ext cx="1809548" cy="2144259"/>
            </a:xfrm>
            <a:prstGeom prst="ellipse">
              <a:avLst/>
            </a:prstGeom>
            <a:solidFill>
              <a:schemeClr val="accent2">
                <a:lumMod val="40000"/>
                <a:lumOff val="60000"/>
              </a:schemeClr>
            </a:solidFill>
            <a:ln w="38100" cap="flat" cmpd="sng" algn="ctr">
              <a:solidFill>
                <a:srgbClr val="FFCC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TextBox 8">
              <a:extLst>
                <a:ext uri="{FF2B5EF4-FFF2-40B4-BE49-F238E27FC236}">
                  <a16:creationId xmlns:a16="http://schemas.microsoft.com/office/drawing/2014/main" id="{1570B7B0-3174-4EA2-AAD3-EF37204AB324}"/>
                </a:ext>
              </a:extLst>
            </p:cNvPr>
            <p:cNvSpPr txBox="1"/>
            <p:nvPr/>
          </p:nvSpPr>
          <p:spPr>
            <a:xfrm>
              <a:off x="7738711" y="1332669"/>
              <a:ext cx="1540041" cy="707886"/>
            </a:xfrm>
            <a:prstGeom prst="rect">
              <a:avLst/>
            </a:prstGeom>
            <a:noFill/>
          </p:spPr>
          <p:txBody>
            <a:bodyPr wrap="square" rtlCol="0">
              <a:spAutoFit/>
            </a:bodyPr>
            <a:lstStyle/>
            <a:p>
              <a:pPr algn="ctr"/>
              <a:r>
                <a:rPr lang="en-US" sz="2000" dirty="0"/>
                <a:t>Artificial Intelligence</a:t>
              </a:r>
            </a:p>
          </p:txBody>
        </p:sp>
        <p:sp>
          <p:nvSpPr>
            <p:cNvPr id="10" name="TextBox 9">
              <a:extLst>
                <a:ext uri="{FF2B5EF4-FFF2-40B4-BE49-F238E27FC236}">
                  <a16:creationId xmlns:a16="http://schemas.microsoft.com/office/drawing/2014/main" id="{DA3E9E14-7960-4F4A-838D-2E8C39E59F5A}"/>
                </a:ext>
              </a:extLst>
            </p:cNvPr>
            <p:cNvSpPr txBox="1"/>
            <p:nvPr/>
          </p:nvSpPr>
          <p:spPr>
            <a:xfrm>
              <a:off x="7873464" y="2105892"/>
              <a:ext cx="1270535" cy="707886"/>
            </a:xfrm>
            <a:prstGeom prst="rect">
              <a:avLst/>
            </a:prstGeom>
            <a:noFill/>
          </p:spPr>
          <p:txBody>
            <a:bodyPr wrap="square" rtlCol="0">
              <a:spAutoFit/>
            </a:bodyPr>
            <a:lstStyle/>
            <a:p>
              <a:pPr algn="ctr"/>
              <a:r>
                <a:rPr lang="en-US" sz="2000" dirty="0"/>
                <a:t>Machine Learning</a:t>
              </a:r>
            </a:p>
          </p:txBody>
        </p:sp>
        <p:sp>
          <p:nvSpPr>
            <p:cNvPr id="11" name="TextBox 10">
              <a:extLst>
                <a:ext uri="{FF2B5EF4-FFF2-40B4-BE49-F238E27FC236}">
                  <a16:creationId xmlns:a16="http://schemas.microsoft.com/office/drawing/2014/main" id="{2ECC3CA7-3E6E-4BD7-990C-8003B595F3B8}"/>
                </a:ext>
              </a:extLst>
            </p:cNvPr>
            <p:cNvSpPr txBox="1"/>
            <p:nvPr/>
          </p:nvSpPr>
          <p:spPr>
            <a:xfrm>
              <a:off x="7873464" y="3121223"/>
              <a:ext cx="1270535" cy="707886"/>
            </a:xfrm>
            <a:prstGeom prst="rect">
              <a:avLst/>
            </a:prstGeom>
            <a:noFill/>
          </p:spPr>
          <p:txBody>
            <a:bodyPr wrap="square" rtlCol="0">
              <a:spAutoFit/>
            </a:bodyPr>
            <a:lstStyle/>
            <a:p>
              <a:pPr algn="ctr"/>
              <a:r>
                <a:rPr lang="en-US" sz="2000" dirty="0"/>
                <a:t>Deep Learning</a:t>
              </a:r>
            </a:p>
          </p:txBody>
        </p:sp>
      </p:grpSp>
      <p:grpSp>
        <p:nvGrpSpPr>
          <p:cNvPr id="17" name="Group 16">
            <a:extLst>
              <a:ext uri="{FF2B5EF4-FFF2-40B4-BE49-F238E27FC236}">
                <a16:creationId xmlns:a16="http://schemas.microsoft.com/office/drawing/2014/main" id="{A30D521F-4683-4545-A92A-FF769A7DBAC8}"/>
              </a:ext>
            </a:extLst>
          </p:cNvPr>
          <p:cNvGrpSpPr/>
          <p:nvPr/>
        </p:nvGrpSpPr>
        <p:grpSpPr>
          <a:xfrm>
            <a:off x="4833630" y="3325398"/>
            <a:ext cx="3947653" cy="3362134"/>
            <a:chOff x="3316262" y="3429000"/>
            <a:chExt cx="3947653" cy="3362134"/>
          </a:xfrm>
        </p:grpSpPr>
        <p:pic>
          <p:nvPicPr>
            <p:cNvPr id="13" name="Picture 12">
              <a:extLst>
                <a:ext uri="{FF2B5EF4-FFF2-40B4-BE49-F238E27FC236}">
                  <a16:creationId xmlns:a16="http://schemas.microsoft.com/office/drawing/2014/main" id="{9B6FB2D4-422D-4239-8F01-505D92C09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5447" y="3890021"/>
              <a:ext cx="2356031" cy="2901113"/>
            </a:xfrm>
            <a:prstGeom prst="rect">
              <a:avLst/>
            </a:prstGeom>
          </p:spPr>
        </p:pic>
        <p:sp>
          <p:nvSpPr>
            <p:cNvPr id="14" name="TextBox 13">
              <a:extLst>
                <a:ext uri="{FF2B5EF4-FFF2-40B4-BE49-F238E27FC236}">
                  <a16:creationId xmlns:a16="http://schemas.microsoft.com/office/drawing/2014/main" id="{17CFB419-BF42-45C0-9B18-846F124622B3}"/>
                </a:ext>
              </a:extLst>
            </p:cNvPr>
            <p:cNvSpPr txBox="1"/>
            <p:nvPr/>
          </p:nvSpPr>
          <p:spPr>
            <a:xfrm>
              <a:off x="3316262" y="3429000"/>
              <a:ext cx="2574400" cy="430887"/>
            </a:xfrm>
            <a:prstGeom prst="rect">
              <a:avLst/>
            </a:prstGeom>
            <a:noFill/>
          </p:spPr>
          <p:txBody>
            <a:bodyPr wrap="square" rtlCol="0">
              <a:spAutoFit/>
            </a:bodyPr>
            <a:lstStyle/>
            <a:p>
              <a:pPr algn="ctr"/>
              <a:r>
                <a:rPr lang="en-US" sz="2200" dirty="0">
                  <a:latin typeface="Arial Narrow" panose="020B0606020202030204" pitchFamily="34" charset="0"/>
                  <a:cs typeface="Arial" panose="020B0604020202020204" pitchFamily="34" charset="0"/>
                </a:rPr>
                <a:t>Rule Based AI Model</a:t>
              </a:r>
            </a:p>
          </p:txBody>
        </p:sp>
        <p:sp>
          <p:nvSpPr>
            <p:cNvPr id="15" name="TextBox 14">
              <a:extLst>
                <a:ext uri="{FF2B5EF4-FFF2-40B4-BE49-F238E27FC236}">
                  <a16:creationId xmlns:a16="http://schemas.microsoft.com/office/drawing/2014/main" id="{0AFB341F-9D08-4EF5-948B-0DE35DA40848}"/>
                </a:ext>
              </a:extLst>
            </p:cNvPr>
            <p:cNvSpPr txBox="1"/>
            <p:nvPr/>
          </p:nvSpPr>
          <p:spPr>
            <a:xfrm>
              <a:off x="5781478" y="6452580"/>
              <a:ext cx="1482437" cy="307777"/>
            </a:xfrm>
            <a:prstGeom prst="rect">
              <a:avLst/>
            </a:prstGeom>
            <a:noFill/>
          </p:spPr>
          <p:txBody>
            <a:bodyPr wrap="square">
              <a:spAutoFit/>
            </a:bodyPr>
            <a:lstStyle/>
            <a:p>
              <a:r>
                <a:rPr lang="en-US" sz="1400" dirty="0">
                  <a:latin typeface="Arial Narrow" panose="020B0606020202030204" pitchFamily="34" charset="0"/>
                </a:rPr>
                <a:t>[GfG, 2024] </a:t>
              </a:r>
            </a:p>
          </p:txBody>
        </p:sp>
      </p:grpSp>
      <p:sp>
        <p:nvSpPr>
          <p:cNvPr id="18" name="TextBox 17">
            <a:extLst>
              <a:ext uri="{FF2B5EF4-FFF2-40B4-BE49-F238E27FC236}">
                <a16:creationId xmlns:a16="http://schemas.microsoft.com/office/drawing/2014/main" id="{D66B9CDE-67B0-4C2A-B76E-F41DD61F7053}"/>
              </a:ext>
            </a:extLst>
          </p:cNvPr>
          <p:cNvSpPr txBox="1"/>
          <p:nvPr/>
        </p:nvSpPr>
        <p:spPr>
          <a:xfrm>
            <a:off x="1779667" y="5359254"/>
            <a:ext cx="1680711" cy="307777"/>
          </a:xfrm>
          <a:prstGeom prst="rect">
            <a:avLst/>
          </a:prstGeom>
          <a:noFill/>
        </p:spPr>
        <p:txBody>
          <a:bodyPr wrap="square">
            <a:spAutoFit/>
          </a:bodyPr>
          <a:lstStyle/>
          <a:p>
            <a:r>
              <a:rPr lang="en-US" sz="1400" dirty="0">
                <a:latin typeface="Arial Narrow" panose="020B0606020202030204" pitchFamily="34" charset="0"/>
              </a:rPr>
              <a:t>[Afroogh, 2024] </a:t>
            </a:r>
          </a:p>
        </p:txBody>
      </p:sp>
    </p:spTree>
    <p:extLst>
      <p:ext uri="{BB962C8B-B14F-4D97-AF65-F5344CB8AC3E}">
        <p14:creationId xmlns:p14="http://schemas.microsoft.com/office/powerpoint/2010/main" val="1828948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55353" y="992635"/>
            <a:ext cx="6063915" cy="5633379"/>
          </a:xfrm>
        </p:spPr>
        <p:txBody>
          <a:bodyPr/>
          <a:lstStyle/>
          <a:p>
            <a:r>
              <a:rPr lang="en-US" sz="2200" dirty="0">
                <a:solidFill>
                  <a:srgbClr val="002060"/>
                </a:solidFill>
                <a:latin typeface="Arial Narrow" panose="020B0606020202030204" pitchFamily="34" charset="0"/>
                <a:cs typeface="Arial" panose="020B0604020202020204" pitchFamily="34" charset="0"/>
              </a:rPr>
              <a:t>Machine Learning (ML) is “an application of AI that that provides systems the ability to automatically learn and improve from experience without being explicitly programmed. ML computer programs can access data and use it to learn for themselves”. Three common ML models include:</a:t>
            </a:r>
          </a:p>
          <a:p>
            <a:pPr lvl="1"/>
            <a:r>
              <a:rPr lang="en-US" sz="2200" dirty="0">
                <a:solidFill>
                  <a:srgbClr val="002060"/>
                </a:solidFill>
                <a:latin typeface="Arial Narrow" panose="020B0606020202030204" pitchFamily="34" charset="0"/>
                <a:cs typeface="Arial" panose="020B0604020202020204" pitchFamily="34" charset="0"/>
              </a:rPr>
              <a:t>Supervised Learning</a:t>
            </a:r>
            <a:r>
              <a:rPr lang="en-US" sz="2200" b="0" i="0" dirty="0">
                <a:solidFill>
                  <a:srgbClr val="002060"/>
                </a:solidFill>
                <a:effectLst/>
                <a:latin typeface="Arial Narrow" panose="020B0606020202030204" pitchFamily="34" charset="0"/>
              </a:rPr>
              <a:t> </a:t>
            </a:r>
            <a:r>
              <a:rPr lang="en-US" sz="1800" b="0" i="0" dirty="0">
                <a:solidFill>
                  <a:srgbClr val="002060"/>
                </a:solidFill>
                <a:effectLst/>
                <a:latin typeface="museo-sans"/>
              </a:rPr>
              <a:t>– </a:t>
            </a:r>
            <a:r>
              <a:rPr lang="en-US" sz="2000" b="0" i="0" dirty="0">
                <a:solidFill>
                  <a:srgbClr val="002060"/>
                </a:solidFill>
                <a:effectLst/>
                <a:latin typeface="Arial Narrow" panose="020B0606020202030204" pitchFamily="34" charset="0"/>
              </a:rPr>
              <a:t>ML where “the algorithm learns on a labeled dataset, providing an answer key that the algorithm can use to evaluate its accuracy on training data”.</a:t>
            </a:r>
            <a:endParaRPr lang="en-US" sz="2000" dirty="0">
              <a:solidFill>
                <a:srgbClr val="002060"/>
              </a:solidFill>
              <a:latin typeface="Arial Narrow" panose="020B0606020202030204" pitchFamily="34" charset="0"/>
              <a:cs typeface="Arial" panose="020B0604020202020204" pitchFamily="34" charset="0"/>
            </a:endParaRPr>
          </a:p>
          <a:p>
            <a:pPr lvl="1"/>
            <a:r>
              <a:rPr lang="en-US" sz="2200" dirty="0">
                <a:solidFill>
                  <a:srgbClr val="002060"/>
                </a:solidFill>
                <a:latin typeface="Arial Narrow" panose="020B0606020202030204" pitchFamily="34" charset="0"/>
                <a:cs typeface="Arial" panose="020B0604020202020204" pitchFamily="34" charset="0"/>
              </a:rPr>
              <a:t>Unsupervised Learning </a:t>
            </a:r>
            <a:r>
              <a:rPr lang="en-US" sz="1800" b="0" i="0" dirty="0">
                <a:solidFill>
                  <a:srgbClr val="002060"/>
                </a:solidFill>
                <a:effectLst/>
                <a:latin typeface="museo-sans"/>
              </a:rPr>
              <a:t>– </a:t>
            </a:r>
            <a:r>
              <a:rPr lang="en-US" sz="2000" dirty="0">
                <a:solidFill>
                  <a:srgbClr val="002060"/>
                </a:solidFill>
                <a:latin typeface="Arial Narrow" panose="020B0606020202030204" pitchFamily="34" charset="0"/>
              </a:rPr>
              <a:t>ML that “provides unlabeled data that the algorithm tries to make sense of by extracting features and patterns on its own”.</a:t>
            </a:r>
          </a:p>
          <a:p>
            <a:pPr lvl="1"/>
            <a:r>
              <a:rPr lang="en-US" sz="2200" dirty="0">
                <a:solidFill>
                  <a:srgbClr val="002060"/>
                </a:solidFill>
                <a:latin typeface="Arial Narrow" panose="020B0606020202030204" pitchFamily="34" charset="0"/>
                <a:cs typeface="Arial" panose="020B0604020202020204" pitchFamily="34" charset="0"/>
              </a:rPr>
              <a:t>Reinforcement Learning  </a:t>
            </a:r>
            <a:r>
              <a:rPr lang="en-US" sz="1800" b="0" i="0" dirty="0">
                <a:solidFill>
                  <a:srgbClr val="002060"/>
                </a:solidFill>
                <a:effectLst/>
                <a:latin typeface="museo-sans"/>
              </a:rPr>
              <a:t>- </a:t>
            </a:r>
            <a:r>
              <a:rPr lang="en-US" sz="2000" dirty="0">
                <a:solidFill>
                  <a:srgbClr val="002060"/>
                </a:solidFill>
                <a:latin typeface="Arial Narrow" panose="020B0606020202030204" pitchFamily="34" charset="0"/>
              </a:rPr>
              <a:t>ML where “an agent learns to make decisions by performing certain actions and receiving rewards or penalties”.</a:t>
            </a:r>
          </a:p>
          <a:p>
            <a:endParaRPr lang="en-US" dirty="0"/>
          </a:p>
        </p:txBody>
      </p:sp>
      <p:sp>
        <p:nvSpPr>
          <p:cNvPr id="5" name="TextBox 4">
            <a:extLst>
              <a:ext uri="{FF2B5EF4-FFF2-40B4-BE49-F238E27FC236}">
                <a16:creationId xmlns:a16="http://schemas.microsoft.com/office/drawing/2014/main" id="{1727C33C-D28B-4C52-B4F9-1B8300CD6511}"/>
              </a:ext>
            </a:extLst>
          </p:cNvPr>
          <p:cNvSpPr txBox="1"/>
          <p:nvPr/>
        </p:nvSpPr>
        <p:spPr>
          <a:xfrm>
            <a:off x="4222283" y="6363176"/>
            <a:ext cx="3083292" cy="307777"/>
          </a:xfrm>
          <a:prstGeom prst="rect">
            <a:avLst/>
          </a:prstGeom>
          <a:noFill/>
        </p:spPr>
        <p:txBody>
          <a:bodyPr wrap="square">
            <a:spAutoFit/>
          </a:bodyPr>
          <a:lstStyle/>
          <a:p>
            <a:r>
              <a:rPr lang="en-US" sz="1400" dirty="0">
                <a:latin typeface="Arial Narrow" panose="020B0606020202030204" pitchFamily="34" charset="0"/>
              </a:rPr>
              <a:t>Definitions from [University of Illinois, 2025] </a:t>
            </a:r>
          </a:p>
        </p:txBody>
      </p:sp>
      <p:sp>
        <p:nvSpPr>
          <p:cNvPr id="6" name="Slide Number Placeholder 1">
            <a:extLst>
              <a:ext uri="{FF2B5EF4-FFF2-40B4-BE49-F238E27FC236}">
                <a16:creationId xmlns:a16="http://schemas.microsoft.com/office/drawing/2014/main" id="{A31768FD-D7A7-4FE6-9E41-64FD481568ED}"/>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pic>
        <p:nvPicPr>
          <p:cNvPr id="8" name="Picture 7">
            <a:extLst>
              <a:ext uri="{FF2B5EF4-FFF2-40B4-BE49-F238E27FC236}">
                <a16:creationId xmlns:a16="http://schemas.microsoft.com/office/drawing/2014/main" id="{A49068B0-5547-4538-BA00-57EB461058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571" y="1934941"/>
            <a:ext cx="5723270" cy="2415926"/>
          </a:xfrm>
          <a:prstGeom prst="rect">
            <a:avLst/>
          </a:prstGeom>
        </p:spPr>
      </p:pic>
      <p:sp>
        <p:nvSpPr>
          <p:cNvPr id="9" name="TextBox 8">
            <a:extLst>
              <a:ext uri="{FF2B5EF4-FFF2-40B4-BE49-F238E27FC236}">
                <a16:creationId xmlns:a16="http://schemas.microsoft.com/office/drawing/2014/main" id="{E1040E1F-BF27-4CF8-B985-9136CAA2C610}"/>
              </a:ext>
            </a:extLst>
          </p:cNvPr>
          <p:cNvSpPr txBox="1"/>
          <p:nvPr/>
        </p:nvSpPr>
        <p:spPr>
          <a:xfrm>
            <a:off x="10632707" y="4350867"/>
            <a:ext cx="1482437" cy="338554"/>
          </a:xfrm>
          <a:prstGeom prst="rect">
            <a:avLst/>
          </a:prstGeom>
          <a:noFill/>
        </p:spPr>
        <p:txBody>
          <a:bodyPr wrap="square">
            <a:spAutoFit/>
          </a:bodyPr>
          <a:lstStyle/>
          <a:p>
            <a:r>
              <a:rPr lang="en-US" sz="1600" dirty="0">
                <a:latin typeface="Arial Narrow" panose="020B0606020202030204" pitchFamily="34" charset="0"/>
              </a:rPr>
              <a:t>[Grieve, 2025] </a:t>
            </a:r>
          </a:p>
        </p:txBody>
      </p:sp>
      <p:sp>
        <p:nvSpPr>
          <p:cNvPr id="10" name="TextBox 9">
            <a:extLst>
              <a:ext uri="{FF2B5EF4-FFF2-40B4-BE49-F238E27FC236}">
                <a16:creationId xmlns:a16="http://schemas.microsoft.com/office/drawing/2014/main" id="{0EA3DAE9-BE00-4F50-A719-3E0972C7D8D6}"/>
              </a:ext>
            </a:extLst>
          </p:cNvPr>
          <p:cNvSpPr txBox="1"/>
          <p:nvPr/>
        </p:nvSpPr>
        <p:spPr>
          <a:xfrm>
            <a:off x="6355571" y="1525321"/>
            <a:ext cx="338416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AI Machine Learning Model</a:t>
            </a:r>
          </a:p>
        </p:txBody>
      </p:sp>
      <p:sp>
        <p:nvSpPr>
          <p:cNvPr id="13" name="Title 1">
            <a:extLst>
              <a:ext uri="{FF2B5EF4-FFF2-40B4-BE49-F238E27FC236}">
                <a16:creationId xmlns:a16="http://schemas.microsoft.com/office/drawing/2014/main" id="{3535F736-4483-4266-AD81-8C247EAA9233}"/>
              </a:ext>
            </a:extLst>
          </p:cNvPr>
          <p:cNvSpPr>
            <a:spLocks noGrp="1"/>
          </p:cNvSpPr>
          <p:nvPr>
            <p:ph type="title"/>
          </p:nvPr>
        </p:nvSpPr>
        <p:spPr>
          <a:xfrm>
            <a:off x="1405288" y="0"/>
            <a:ext cx="8408551" cy="795130"/>
          </a:xfrm>
        </p:spPr>
        <p:txBody>
          <a:bodyPr/>
          <a:lstStyle/>
          <a:p>
            <a:r>
              <a:rPr lang="en-US" altLang="en-US" dirty="0"/>
              <a:t>Key AI Related Terms: Machine Learning</a:t>
            </a:r>
            <a:endParaRPr lang="en-US" dirty="0"/>
          </a:p>
        </p:txBody>
      </p:sp>
    </p:spTree>
    <p:extLst>
      <p:ext uri="{BB962C8B-B14F-4D97-AF65-F5344CB8AC3E}">
        <p14:creationId xmlns:p14="http://schemas.microsoft.com/office/powerpoint/2010/main" val="2958154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304800" y="975287"/>
            <a:ext cx="10976007" cy="2006224"/>
          </a:xfrm>
        </p:spPr>
        <p:txBody>
          <a:bodyPr/>
          <a:lstStyle/>
          <a:p>
            <a:r>
              <a:rPr lang="en-US" sz="2200" dirty="0">
                <a:solidFill>
                  <a:srgbClr val="002060"/>
                </a:solidFill>
                <a:latin typeface="Arial Narrow" panose="020B0606020202030204" pitchFamily="34" charset="0"/>
                <a:cs typeface="Arial" panose="020B0604020202020204" pitchFamily="34" charset="0"/>
              </a:rPr>
              <a:t>Deep Learning is a subset of machine learning. “While basic machine learning models do become progressively better, they still need some guidance. When an AI algorithm returns an inaccurate prediction - an engineer has to step in and make adjustments”. With a deep learning model, an algorithm self determines “if a prediction is accurate or not through its own neural network”.</a:t>
            </a:r>
          </a:p>
          <a:p>
            <a:endParaRPr lang="en-US" dirty="0"/>
          </a:p>
        </p:txBody>
      </p:sp>
      <p:sp>
        <p:nvSpPr>
          <p:cNvPr id="6" name="Slide Number Placeholder 1">
            <a:extLst>
              <a:ext uri="{FF2B5EF4-FFF2-40B4-BE49-F238E27FC236}">
                <a16:creationId xmlns:a16="http://schemas.microsoft.com/office/drawing/2014/main" id="{A31768FD-D7A7-4FE6-9E41-64FD481568ED}"/>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
        <p:nvSpPr>
          <p:cNvPr id="8" name="Title 1">
            <a:extLst>
              <a:ext uri="{FF2B5EF4-FFF2-40B4-BE49-F238E27FC236}">
                <a16:creationId xmlns:a16="http://schemas.microsoft.com/office/drawing/2014/main" id="{DD7464DF-3B85-45A9-B457-5C0FDA482B58}"/>
              </a:ext>
            </a:extLst>
          </p:cNvPr>
          <p:cNvSpPr>
            <a:spLocks noGrp="1"/>
          </p:cNvSpPr>
          <p:nvPr>
            <p:ph type="title"/>
          </p:nvPr>
        </p:nvSpPr>
        <p:spPr>
          <a:xfrm>
            <a:off x="1405288" y="0"/>
            <a:ext cx="8408551" cy="795130"/>
          </a:xfrm>
        </p:spPr>
        <p:txBody>
          <a:bodyPr/>
          <a:lstStyle/>
          <a:p>
            <a:r>
              <a:rPr lang="en-US" altLang="en-US" dirty="0"/>
              <a:t>Key AI Related Terms: Deep Learning</a:t>
            </a:r>
            <a:endParaRPr lang="en-US" dirty="0"/>
          </a:p>
        </p:txBody>
      </p:sp>
      <p:sp>
        <p:nvSpPr>
          <p:cNvPr id="9" name="TextBox 8">
            <a:extLst>
              <a:ext uri="{FF2B5EF4-FFF2-40B4-BE49-F238E27FC236}">
                <a16:creationId xmlns:a16="http://schemas.microsoft.com/office/drawing/2014/main" id="{6FC2B0E4-2F63-4DB3-AFF0-257A087891B0}"/>
              </a:ext>
            </a:extLst>
          </p:cNvPr>
          <p:cNvSpPr txBox="1"/>
          <p:nvPr/>
        </p:nvSpPr>
        <p:spPr>
          <a:xfrm>
            <a:off x="1922122" y="3366587"/>
            <a:ext cx="7537638"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LeNet-5 Convolutional Neural Network Deep Learning Model</a:t>
            </a:r>
          </a:p>
        </p:txBody>
      </p:sp>
      <p:pic>
        <p:nvPicPr>
          <p:cNvPr id="10" name="Picture 9">
            <a:extLst>
              <a:ext uri="{FF2B5EF4-FFF2-40B4-BE49-F238E27FC236}">
                <a16:creationId xmlns:a16="http://schemas.microsoft.com/office/drawing/2014/main" id="{1FAEAAF8-3849-4EB6-87A3-1DCFFAAE6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545" y="3812501"/>
            <a:ext cx="8070792" cy="2292201"/>
          </a:xfrm>
          <a:prstGeom prst="rect">
            <a:avLst/>
          </a:prstGeom>
        </p:spPr>
      </p:pic>
      <p:sp>
        <p:nvSpPr>
          <p:cNvPr id="11" name="TextBox 10">
            <a:extLst>
              <a:ext uri="{FF2B5EF4-FFF2-40B4-BE49-F238E27FC236}">
                <a16:creationId xmlns:a16="http://schemas.microsoft.com/office/drawing/2014/main" id="{27A8289A-5B49-4818-8559-760DF2D54195}"/>
              </a:ext>
            </a:extLst>
          </p:cNvPr>
          <p:cNvSpPr txBox="1"/>
          <p:nvPr/>
        </p:nvSpPr>
        <p:spPr>
          <a:xfrm>
            <a:off x="8498725" y="6114290"/>
            <a:ext cx="1482437" cy="307777"/>
          </a:xfrm>
          <a:prstGeom prst="rect">
            <a:avLst/>
          </a:prstGeom>
          <a:noFill/>
        </p:spPr>
        <p:txBody>
          <a:bodyPr wrap="square">
            <a:spAutoFit/>
          </a:bodyPr>
          <a:lstStyle/>
          <a:p>
            <a:r>
              <a:rPr lang="en-US" sz="1400" dirty="0">
                <a:latin typeface="Arial Narrow" panose="020B0606020202030204" pitchFamily="34" charset="0"/>
              </a:rPr>
              <a:t>[Zhang, 2023] </a:t>
            </a:r>
          </a:p>
        </p:txBody>
      </p:sp>
      <p:sp>
        <p:nvSpPr>
          <p:cNvPr id="13" name="TextBox 12">
            <a:extLst>
              <a:ext uri="{FF2B5EF4-FFF2-40B4-BE49-F238E27FC236}">
                <a16:creationId xmlns:a16="http://schemas.microsoft.com/office/drawing/2014/main" id="{5014A337-5A83-4AFC-BEAB-5A48E9F046BF}"/>
              </a:ext>
            </a:extLst>
          </p:cNvPr>
          <p:cNvSpPr txBox="1"/>
          <p:nvPr/>
        </p:nvSpPr>
        <p:spPr>
          <a:xfrm>
            <a:off x="8030056" y="2380904"/>
            <a:ext cx="3083292" cy="307777"/>
          </a:xfrm>
          <a:prstGeom prst="rect">
            <a:avLst/>
          </a:prstGeom>
          <a:noFill/>
        </p:spPr>
        <p:txBody>
          <a:bodyPr wrap="square">
            <a:spAutoFit/>
          </a:bodyPr>
          <a:lstStyle/>
          <a:p>
            <a:r>
              <a:rPr lang="en-US" sz="1400" dirty="0">
                <a:latin typeface="Arial Narrow" panose="020B0606020202030204" pitchFamily="34" charset="0"/>
              </a:rPr>
              <a:t>Definitions from [University of Illinois, 2025] </a:t>
            </a:r>
          </a:p>
        </p:txBody>
      </p:sp>
    </p:spTree>
    <p:extLst>
      <p:ext uri="{BB962C8B-B14F-4D97-AF65-F5344CB8AC3E}">
        <p14:creationId xmlns:p14="http://schemas.microsoft.com/office/powerpoint/2010/main" val="1774710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Based vs. Machine Learning AI</a:t>
            </a:r>
          </a:p>
        </p:txBody>
      </p:sp>
      <p:graphicFrame>
        <p:nvGraphicFramePr>
          <p:cNvPr id="6" name="Table 6">
            <a:extLst>
              <a:ext uri="{FF2B5EF4-FFF2-40B4-BE49-F238E27FC236}">
                <a16:creationId xmlns:a16="http://schemas.microsoft.com/office/drawing/2014/main" id="{417D1003-5726-4BA8-A836-69DDE119EB0B}"/>
              </a:ext>
            </a:extLst>
          </p:cNvPr>
          <p:cNvGraphicFramePr>
            <a:graphicFrameLocks noGrp="1"/>
          </p:cNvGraphicFramePr>
          <p:nvPr>
            <p:extLst>
              <p:ext uri="{D42A27DB-BD31-4B8C-83A1-F6EECF244321}">
                <p14:modId xmlns:p14="http://schemas.microsoft.com/office/powerpoint/2010/main" val="3038323379"/>
              </p:ext>
            </p:extLst>
          </p:nvPr>
        </p:nvGraphicFramePr>
        <p:xfrm>
          <a:off x="1032646" y="964562"/>
          <a:ext cx="10145585" cy="5231622"/>
        </p:xfrm>
        <a:graphic>
          <a:graphicData uri="http://schemas.openxmlformats.org/drawingml/2006/table">
            <a:tbl>
              <a:tblPr firstRow="1" bandRow="1">
                <a:tableStyleId>{5C22544A-7EE6-4342-B048-85BDC9FD1C3A}</a:tableStyleId>
              </a:tblPr>
              <a:tblGrid>
                <a:gridCol w="2316765">
                  <a:extLst>
                    <a:ext uri="{9D8B030D-6E8A-4147-A177-3AD203B41FA5}">
                      <a16:colId xmlns:a16="http://schemas.microsoft.com/office/drawing/2014/main" val="620385014"/>
                    </a:ext>
                  </a:extLst>
                </a:gridCol>
                <a:gridCol w="3479476">
                  <a:extLst>
                    <a:ext uri="{9D8B030D-6E8A-4147-A177-3AD203B41FA5}">
                      <a16:colId xmlns:a16="http://schemas.microsoft.com/office/drawing/2014/main" val="582154277"/>
                    </a:ext>
                  </a:extLst>
                </a:gridCol>
                <a:gridCol w="4349344">
                  <a:extLst>
                    <a:ext uri="{9D8B030D-6E8A-4147-A177-3AD203B41FA5}">
                      <a16:colId xmlns:a16="http://schemas.microsoft.com/office/drawing/2014/main" val="1232678105"/>
                    </a:ext>
                  </a:extLst>
                </a:gridCol>
              </a:tblGrid>
              <a:tr h="541202">
                <a:tc>
                  <a:txBody>
                    <a:bodyPr/>
                    <a:lstStyle/>
                    <a:p>
                      <a:endParaRPr lang="en-US" dirty="0"/>
                    </a:p>
                  </a:txBody>
                  <a:tcPr/>
                </a:tc>
                <a:tc>
                  <a:txBody>
                    <a:bodyPr/>
                    <a:lstStyle/>
                    <a:p>
                      <a:r>
                        <a:rPr lang="en-US" sz="2200" dirty="0">
                          <a:latin typeface="Arial Narrow" panose="020B0606020202030204" pitchFamily="34" charset="0"/>
                        </a:rPr>
                        <a:t>Rule Based AI Models</a:t>
                      </a:r>
                    </a:p>
                  </a:txBody>
                  <a:tcPr/>
                </a:tc>
                <a:tc>
                  <a:txBody>
                    <a:bodyPr/>
                    <a:lstStyle/>
                    <a:p>
                      <a:r>
                        <a:rPr lang="en-US" sz="2200" dirty="0">
                          <a:latin typeface="Arial Narrow" panose="020B0606020202030204" pitchFamily="34" charset="0"/>
                        </a:rPr>
                        <a:t>Machine Learning AI Models</a:t>
                      </a:r>
                    </a:p>
                  </a:txBody>
                  <a:tcPr/>
                </a:tc>
                <a:extLst>
                  <a:ext uri="{0D108BD9-81ED-4DB2-BD59-A6C34878D82A}">
                    <a16:rowId xmlns:a16="http://schemas.microsoft.com/office/drawing/2014/main" val="4191105313"/>
                  </a:ext>
                </a:extLst>
              </a:tr>
              <a:tr h="974164">
                <a:tc>
                  <a:txBody>
                    <a:bodyPr/>
                    <a:lstStyle/>
                    <a:p>
                      <a:r>
                        <a:rPr lang="en-US" sz="2800" dirty="0">
                          <a:latin typeface="Arial Narrow" panose="020B0606020202030204" pitchFamily="34" charset="0"/>
                        </a:rPr>
                        <a:t>Description</a:t>
                      </a:r>
                    </a:p>
                  </a:txBody>
                  <a:tcPr/>
                </a:tc>
                <a:tc>
                  <a:txBody>
                    <a:bodyPr/>
                    <a:lstStyle/>
                    <a:p>
                      <a:r>
                        <a:rPr lang="en-US" sz="1800" dirty="0">
                          <a:latin typeface="Arial Narrow" panose="020B0606020202030204" pitchFamily="34" charset="0"/>
                        </a:rPr>
                        <a:t>An AI Model that uses explicit rules and fixed algorithms</a:t>
                      </a:r>
                    </a:p>
                  </a:txBody>
                  <a:tcPr/>
                </a:tc>
                <a:tc>
                  <a:txBody>
                    <a:bodyPr/>
                    <a:lstStyle/>
                    <a:p>
                      <a:pPr marL="0" algn="l" defTabSz="1219170" rtl="0" eaLnBrk="1" latinLnBrk="0" hangingPunct="1"/>
                      <a:r>
                        <a:rPr lang="en-US" sz="1800" kern="1200" dirty="0">
                          <a:solidFill>
                            <a:schemeClr val="dk1"/>
                          </a:solidFill>
                          <a:latin typeface="Arial Narrow" panose="020B0606020202030204" pitchFamily="34" charset="0"/>
                          <a:ea typeface="+mn-ea"/>
                          <a:cs typeface="+mn-cs"/>
                        </a:rPr>
                        <a:t>An AI Model that uses statistical models, algorithms, and training data to learn and improve its ability to make decisions</a:t>
                      </a:r>
                    </a:p>
                  </a:txBody>
                  <a:tcPr/>
                </a:tc>
                <a:extLst>
                  <a:ext uri="{0D108BD9-81ED-4DB2-BD59-A6C34878D82A}">
                    <a16:rowId xmlns:a16="http://schemas.microsoft.com/office/drawing/2014/main" val="677964002"/>
                  </a:ext>
                </a:extLst>
              </a:tr>
              <a:tr h="974164">
                <a:tc>
                  <a:txBody>
                    <a:bodyPr/>
                    <a:lstStyle/>
                    <a:p>
                      <a:pPr marL="0" algn="l" defTabSz="1219170" rtl="0" eaLnBrk="1" latinLnBrk="0" hangingPunct="1"/>
                      <a:r>
                        <a:rPr lang="en-US" sz="2800" kern="1200" dirty="0">
                          <a:solidFill>
                            <a:schemeClr val="dk1"/>
                          </a:solidFill>
                          <a:latin typeface="Arial Narrow" panose="020B0606020202030204" pitchFamily="34" charset="0"/>
                          <a:ea typeface="+mn-ea"/>
                          <a:cs typeface="+mn-cs"/>
                        </a:rPr>
                        <a:t>Applications</a:t>
                      </a:r>
                    </a:p>
                  </a:txBody>
                  <a:tcPr/>
                </a:tc>
                <a:tc>
                  <a:txBody>
                    <a:bodyPr/>
                    <a:lstStyle/>
                    <a:p>
                      <a:pPr marL="285750" indent="-285750">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Medical Diagnosis</a:t>
                      </a:r>
                    </a:p>
                    <a:p>
                      <a:pPr marL="285750" indent="-285750">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Financial Services</a:t>
                      </a:r>
                    </a:p>
                  </a:txBody>
                  <a:tcPr/>
                </a:tc>
                <a:tc>
                  <a:txBody>
                    <a:bodyPr/>
                    <a:lstStyle/>
                    <a:p>
                      <a:pPr marL="0" indent="-285750" algn="l" defTabSz="1219170" rtl="0" eaLnBrk="1" latinLnBrk="0" hangingPunct="1">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Recommendations</a:t>
                      </a:r>
                    </a:p>
                    <a:p>
                      <a:pPr marL="0" indent="-285750" algn="l" defTabSz="1219170" rtl="0" eaLnBrk="1" latinLnBrk="0" hangingPunct="1">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Predictive Maintenance</a:t>
                      </a:r>
                    </a:p>
                    <a:p>
                      <a:pPr marL="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Arial Narrow" panose="020B0606020202030204" pitchFamily="34" charset="0"/>
                          <a:ea typeface="+mn-ea"/>
                          <a:cs typeface="+mn-cs"/>
                        </a:rPr>
                        <a:t>Image Recognition</a:t>
                      </a:r>
                    </a:p>
                  </a:txBody>
                  <a:tcPr/>
                </a:tc>
                <a:extLst>
                  <a:ext uri="{0D108BD9-81ED-4DB2-BD59-A6C34878D82A}">
                    <a16:rowId xmlns:a16="http://schemas.microsoft.com/office/drawing/2014/main" val="3703744121"/>
                  </a:ext>
                </a:extLst>
              </a:tr>
              <a:tr h="1190645">
                <a:tc>
                  <a:txBody>
                    <a:bodyPr/>
                    <a:lstStyle/>
                    <a:p>
                      <a:pPr marL="0" algn="l" defTabSz="1219170" rtl="0" eaLnBrk="1" latinLnBrk="0" hangingPunct="1"/>
                      <a:r>
                        <a:rPr lang="en-US" sz="2800" kern="1200" dirty="0">
                          <a:solidFill>
                            <a:schemeClr val="dk1"/>
                          </a:solidFill>
                          <a:latin typeface="Arial Narrow" panose="020B0606020202030204" pitchFamily="34" charset="0"/>
                          <a:ea typeface="+mn-ea"/>
                          <a:cs typeface="+mn-cs"/>
                        </a:rPr>
                        <a:t>Benefits</a:t>
                      </a:r>
                    </a:p>
                  </a:txBody>
                  <a:tcPr/>
                </a:tc>
                <a:tc>
                  <a:txBody>
                    <a:bodyPr/>
                    <a:lstStyle/>
                    <a:p>
                      <a:pPr marL="285750" indent="-285750">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Transparency/Explainability</a:t>
                      </a:r>
                    </a:p>
                    <a:p>
                      <a:pPr marL="285750" indent="-285750">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Consistency </a:t>
                      </a:r>
                    </a:p>
                    <a:p>
                      <a:pPr marL="285750" indent="-285750">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Straightforward Implementation</a:t>
                      </a:r>
                    </a:p>
                  </a:txBody>
                  <a:tcPr/>
                </a:tc>
                <a:tc>
                  <a:txBody>
                    <a:bodyPr/>
                    <a:lstStyle/>
                    <a:p>
                      <a:pPr marL="0" indent="-285750" algn="l" defTabSz="1219170" rtl="0" eaLnBrk="1" latinLnBrk="0" hangingPunct="1">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Improves over time</a:t>
                      </a:r>
                    </a:p>
                    <a:p>
                      <a:pPr marL="0" indent="-285750" algn="l" defTabSz="1219170" rtl="0" eaLnBrk="1" latinLnBrk="0" hangingPunct="1">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Can address more complex problems</a:t>
                      </a:r>
                    </a:p>
                  </a:txBody>
                  <a:tcPr/>
                </a:tc>
                <a:extLst>
                  <a:ext uri="{0D108BD9-81ED-4DB2-BD59-A6C34878D82A}">
                    <a16:rowId xmlns:a16="http://schemas.microsoft.com/office/drawing/2014/main" val="571198668"/>
                  </a:ext>
                </a:extLst>
              </a:tr>
              <a:tr h="1551447">
                <a:tc>
                  <a:txBody>
                    <a:bodyPr/>
                    <a:lstStyle/>
                    <a:p>
                      <a:pPr marL="0" algn="l" defTabSz="1219170" rtl="0" eaLnBrk="1" latinLnBrk="0" hangingPunct="1"/>
                      <a:r>
                        <a:rPr lang="en-US" sz="2800" kern="1200" dirty="0">
                          <a:solidFill>
                            <a:schemeClr val="dk1"/>
                          </a:solidFill>
                          <a:latin typeface="Arial Narrow" panose="020B0606020202030204" pitchFamily="34" charset="0"/>
                          <a:ea typeface="+mn-ea"/>
                          <a:cs typeface="+mn-cs"/>
                        </a:rPr>
                        <a:t>Limitations</a:t>
                      </a:r>
                    </a:p>
                  </a:txBody>
                  <a:tcPr/>
                </a:tc>
                <a:tc>
                  <a:txBody>
                    <a:bodyPr/>
                    <a:lstStyle/>
                    <a:p>
                      <a:pPr marL="285750" indent="-285750">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Scaling can become cumbersome</a:t>
                      </a:r>
                    </a:p>
                    <a:p>
                      <a:pPr marL="285750" indent="-285750">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Does not learn</a:t>
                      </a:r>
                    </a:p>
                    <a:p>
                      <a:pPr marL="285750" indent="-285750">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Not flexible when information is ambiguous</a:t>
                      </a:r>
                    </a:p>
                  </a:txBody>
                  <a:tcPr/>
                </a:tc>
                <a:tc>
                  <a:txBody>
                    <a:bodyPr/>
                    <a:lstStyle/>
                    <a:p>
                      <a:pPr marL="0" indent="-285750" algn="l" defTabSz="1219170" rtl="0" eaLnBrk="1" latinLnBrk="0" hangingPunct="1">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Lack of Transparency</a:t>
                      </a:r>
                    </a:p>
                    <a:p>
                      <a:pPr marL="0" indent="-285750" algn="l" defTabSz="1219170" rtl="0" eaLnBrk="1" latinLnBrk="0" hangingPunct="1">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Decision Process is Increasingly more opaque as “self learning” increases</a:t>
                      </a:r>
                    </a:p>
                    <a:p>
                      <a:pPr marL="0" indent="-285750" algn="l" defTabSz="1219170" rtl="0" eaLnBrk="1" latinLnBrk="0" hangingPunct="1">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Potential of Overfitting to data</a:t>
                      </a:r>
                    </a:p>
                    <a:p>
                      <a:pPr marL="0" indent="-285750" algn="l" defTabSz="1219170" rtl="0" eaLnBrk="1" latinLnBrk="0" hangingPunct="1">
                        <a:buFont typeface="Arial" panose="020B0604020202020204" pitchFamily="34" charset="0"/>
                        <a:buChar char="•"/>
                      </a:pPr>
                      <a:r>
                        <a:rPr lang="en-US" sz="1800" kern="1200" dirty="0">
                          <a:solidFill>
                            <a:schemeClr val="dk1"/>
                          </a:solidFill>
                          <a:latin typeface="Arial Narrow" panose="020B0606020202030204" pitchFamily="34" charset="0"/>
                          <a:ea typeface="+mn-ea"/>
                          <a:cs typeface="+mn-cs"/>
                        </a:rPr>
                        <a:t>Difficult to validate</a:t>
                      </a:r>
                    </a:p>
                  </a:txBody>
                  <a:tcPr/>
                </a:tc>
                <a:extLst>
                  <a:ext uri="{0D108BD9-81ED-4DB2-BD59-A6C34878D82A}">
                    <a16:rowId xmlns:a16="http://schemas.microsoft.com/office/drawing/2014/main" val="703732836"/>
                  </a:ext>
                </a:extLst>
              </a:tr>
            </a:tbl>
          </a:graphicData>
        </a:graphic>
      </p:graphicFrame>
      <p:sp>
        <p:nvSpPr>
          <p:cNvPr id="16" name="TextBox 15">
            <a:extLst>
              <a:ext uri="{FF2B5EF4-FFF2-40B4-BE49-F238E27FC236}">
                <a16:creationId xmlns:a16="http://schemas.microsoft.com/office/drawing/2014/main" id="{817E9778-12F6-430F-9618-7748DBD748BD}"/>
              </a:ext>
            </a:extLst>
          </p:cNvPr>
          <p:cNvSpPr txBox="1"/>
          <p:nvPr/>
        </p:nvSpPr>
        <p:spPr>
          <a:xfrm>
            <a:off x="7478570" y="6196339"/>
            <a:ext cx="1482437" cy="307777"/>
          </a:xfrm>
          <a:prstGeom prst="rect">
            <a:avLst/>
          </a:prstGeom>
          <a:noFill/>
        </p:spPr>
        <p:txBody>
          <a:bodyPr wrap="square">
            <a:spAutoFit/>
          </a:bodyPr>
          <a:lstStyle/>
          <a:p>
            <a:r>
              <a:rPr lang="en-US" sz="1400" dirty="0">
                <a:latin typeface="Arial Narrow" panose="020B0606020202030204" pitchFamily="34" charset="0"/>
              </a:rPr>
              <a:t>[GfG, 2024] </a:t>
            </a:r>
          </a:p>
        </p:txBody>
      </p:sp>
      <p:sp>
        <p:nvSpPr>
          <p:cNvPr id="17" name="TextBox 16">
            <a:extLst>
              <a:ext uri="{FF2B5EF4-FFF2-40B4-BE49-F238E27FC236}">
                <a16:creationId xmlns:a16="http://schemas.microsoft.com/office/drawing/2014/main" id="{EFA24997-FBD4-4F55-9DE5-6B737E9B7AFE}"/>
              </a:ext>
            </a:extLst>
          </p:cNvPr>
          <p:cNvSpPr txBox="1"/>
          <p:nvPr/>
        </p:nvSpPr>
        <p:spPr>
          <a:xfrm>
            <a:off x="8456937" y="6196339"/>
            <a:ext cx="1482437" cy="307777"/>
          </a:xfrm>
          <a:prstGeom prst="rect">
            <a:avLst/>
          </a:prstGeom>
          <a:noFill/>
        </p:spPr>
        <p:txBody>
          <a:bodyPr wrap="square">
            <a:spAutoFit/>
          </a:bodyPr>
          <a:lstStyle/>
          <a:p>
            <a:r>
              <a:rPr lang="en-US" sz="1400" dirty="0">
                <a:latin typeface="Arial Narrow" panose="020B0606020202030204" pitchFamily="34" charset="0"/>
              </a:rPr>
              <a:t>[Grieve, 2025] </a:t>
            </a:r>
          </a:p>
        </p:txBody>
      </p:sp>
      <p:sp>
        <p:nvSpPr>
          <p:cNvPr id="18" name="Slide Number Placeholder 1">
            <a:extLst>
              <a:ext uri="{FF2B5EF4-FFF2-40B4-BE49-F238E27FC236}">
                <a16:creationId xmlns:a16="http://schemas.microsoft.com/office/drawing/2014/main" id="{5511CD92-D3DE-42EB-B6F3-9AE0602F60FE}"/>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1086394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Proposal for Establishing the Level of AI Validation Effort</a:t>
            </a:r>
          </a:p>
        </p:txBody>
      </p:sp>
      <p:sp>
        <p:nvSpPr>
          <p:cNvPr id="4" name="Content Placeholder 3"/>
          <p:cNvSpPr>
            <a:spLocks noGrp="1"/>
          </p:cNvSpPr>
          <p:nvPr>
            <p:ph sz="quarter" idx="11"/>
          </p:nvPr>
        </p:nvSpPr>
        <p:spPr>
          <a:xfrm>
            <a:off x="484750" y="963588"/>
            <a:ext cx="5611250" cy="3965488"/>
          </a:xfrm>
        </p:spPr>
        <p:txBody>
          <a:bodyPr anchor="t"/>
          <a:lstStyle/>
          <a:p>
            <a:r>
              <a:rPr lang="en-US" sz="2600" dirty="0">
                <a:solidFill>
                  <a:srgbClr val="002060"/>
                </a:solidFill>
              </a:rPr>
              <a:t>The International Society for Pharmaceutical Engineering  (IPSE) AI validation groups (including Germany, Austria, and Switzerland) developed an Industry-specific AI Maturity Model       </a:t>
            </a: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rPr>
              <a:t>This proposal balances AI Validation LOE based on:</a:t>
            </a:r>
          </a:p>
          <a:p>
            <a:pPr lvl="1"/>
            <a:r>
              <a:rPr lang="en-US" dirty="0">
                <a:solidFill>
                  <a:srgbClr val="002060"/>
                </a:solidFill>
              </a:rPr>
              <a:t>Autonomy of the AI Model</a:t>
            </a:r>
          </a:p>
          <a:p>
            <a:pPr lvl="1"/>
            <a:r>
              <a:rPr lang="en-US" dirty="0">
                <a:solidFill>
                  <a:srgbClr val="002060"/>
                </a:solidFill>
              </a:rPr>
              <a:t>Control Design of the AI Model</a:t>
            </a:r>
          </a:p>
          <a:p>
            <a:endParaRPr lang="en-US" dirty="0">
              <a:solidFill>
                <a:srgbClr val="002060"/>
              </a:solidFill>
            </a:endParaRPr>
          </a:p>
        </p:txBody>
      </p:sp>
      <p:grpSp>
        <p:nvGrpSpPr>
          <p:cNvPr id="8" name="Group 7">
            <a:extLst>
              <a:ext uri="{FF2B5EF4-FFF2-40B4-BE49-F238E27FC236}">
                <a16:creationId xmlns:a16="http://schemas.microsoft.com/office/drawing/2014/main" id="{6CB73231-D106-4EAE-8AB1-16D988B9CE1D}"/>
              </a:ext>
            </a:extLst>
          </p:cNvPr>
          <p:cNvGrpSpPr/>
          <p:nvPr/>
        </p:nvGrpSpPr>
        <p:grpSpPr>
          <a:xfrm>
            <a:off x="6096000" y="1037478"/>
            <a:ext cx="5872480" cy="4968686"/>
            <a:chOff x="325322" y="974476"/>
            <a:chExt cx="5872480" cy="4399877"/>
          </a:xfrm>
        </p:grpSpPr>
        <p:pic>
          <p:nvPicPr>
            <p:cNvPr id="9" name="Picture 8">
              <a:extLst>
                <a:ext uri="{FF2B5EF4-FFF2-40B4-BE49-F238E27FC236}">
                  <a16:creationId xmlns:a16="http://schemas.microsoft.com/office/drawing/2014/main" id="{7F27F5AC-7676-4235-8A8C-DA78D0EF0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22" y="974476"/>
              <a:ext cx="5872480" cy="4045486"/>
            </a:xfrm>
            <a:prstGeom prst="rect">
              <a:avLst/>
            </a:prstGeom>
          </p:spPr>
        </p:pic>
        <p:sp>
          <p:nvSpPr>
            <p:cNvPr id="10" name="TextBox 9">
              <a:extLst>
                <a:ext uri="{FF2B5EF4-FFF2-40B4-BE49-F238E27FC236}">
                  <a16:creationId xmlns:a16="http://schemas.microsoft.com/office/drawing/2014/main" id="{C4453DF5-C18C-4667-8A27-95985387EAC4}"/>
                </a:ext>
              </a:extLst>
            </p:cNvPr>
            <p:cNvSpPr txBox="1"/>
            <p:nvPr/>
          </p:nvSpPr>
          <p:spPr>
            <a:xfrm>
              <a:off x="4567601" y="4866073"/>
              <a:ext cx="1394465" cy="272543"/>
            </a:xfrm>
            <a:prstGeom prst="rect">
              <a:avLst/>
            </a:prstGeom>
            <a:noFill/>
          </p:spPr>
          <p:txBody>
            <a:bodyPr wrap="square" anchor="t">
              <a:spAutoFit/>
            </a:bodyPr>
            <a:lstStyle/>
            <a:p>
              <a:r>
                <a:rPr lang="en-US" sz="1400" kern="0" dirty="0">
                  <a:latin typeface="Arial Narrow" panose="020B0606020202030204" pitchFamily="34" charset="0"/>
                  <a:cs typeface="Arial" panose="020B0604020202020204" pitchFamily="34" charset="0"/>
                </a:rPr>
                <a:t>[Erdman, 2022]</a:t>
              </a:r>
            </a:p>
          </p:txBody>
        </p:sp>
        <p:sp>
          <p:nvSpPr>
            <p:cNvPr id="11" name="TextBox 10">
              <a:extLst>
                <a:ext uri="{FF2B5EF4-FFF2-40B4-BE49-F238E27FC236}">
                  <a16:creationId xmlns:a16="http://schemas.microsoft.com/office/drawing/2014/main" id="{015BFD0C-9A2F-497D-A29A-1AAA2A113C3B}"/>
                </a:ext>
              </a:extLst>
            </p:cNvPr>
            <p:cNvSpPr txBox="1"/>
            <p:nvPr/>
          </p:nvSpPr>
          <p:spPr>
            <a:xfrm>
              <a:off x="628073" y="4974243"/>
              <a:ext cx="2706254" cy="400110"/>
            </a:xfrm>
            <a:prstGeom prst="rect">
              <a:avLst/>
            </a:prstGeom>
            <a:noFill/>
          </p:spPr>
          <p:txBody>
            <a:bodyPr wrap="square" rtlCol="0" anchor="t">
              <a:spAutoFit/>
            </a:bodyPr>
            <a:lstStyle/>
            <a:p>
              <a:r>
                <a:rPr lang="en-US" sz="1000" dirty="0"/>
                <a:t>GxP = “good practice” quality guidelines and regulations</a:t>
              </a:r>
            </a:p>
          </p:txBody>
        </p:sp>
      </p:grpSp>
      <p:sp>
        <p:nvSpPr>
          <p:cNvPr id="12" name="TextBox 11">
            <a:extLst>
              <a:ext uri="{FF2B5EF4-FFF2-40B4-BE49-F238E27FC236}">
                <a16:creationId xmlns:a16="http://schemas.microsoft.com/office/drawing/2014/main" id="{12FC6E10-509D-4DAB-97D3-65271C707B71}"/>
              </a:ext>
            </a:extLst>
          </p:cNvPr>
          <p:cNvSpPr txBox="1"/>
          <p:nvPr/>
        </p:nvSpPr>
        <p:spPr>
          <a:xfrm>
            <a:off x="4141485" y="4775186"/>
            <a:ext cx="1403927" cy="307777"/>
          </a:xfrm>
          <a:prstGeom prst="rect">
            <a:avLst/>
          </a:prstGeom>
          <a:noFill/>
        </p:spPr>
        <p:txBody>
          <a:bodyPr wrap="square" rtlCol="0">
            <a:spAutoFit/>
          </a:bodyPr>
          <a:lstStyle/>
          <a:p>
            <a:r>
              <a:rPr lang="en-US" sz="1400" kern="0" dirty="0">
                <a:latin typeface="Arial Narrow" panose="020B0606020202030204" pitchFamily="34" charset="0"/>
                <a:cs typeface="Arial" panose="020B0604020202020204" pitchFamily="34" charset="0"/>
              </a:rPr>
              <a:t>[Erdman,2022]</a:t>
            </a:r>
            <a:endParaRPr lang="en-US" sz="1400" dirty="0">
              <a:latin typeface="Arial Narrow" panose="020B0606020202030204" pitchFamily="34" charset="0"/>
              <a:cs typeface="Arial" panose="020B0604020202020204" pitchFamily="34" charset="0"/>
            </a:endParaRPr>
          </a:p>
        </p:txBody>
      </p:sp>
      <p:sp>
        <p:nvSpPr>
          <p:cNvPr id="13" name="Slide Number Placeholder 1">
            <a:extLst>
              <a:ext uri="{FF2B5EF4-FFF2-40B4-BE49-F238E27FC236}">
                <a16:creationId xmlns:a16="http://schemas.microsoft.com/office/drawing/2014/main" id="{702446C3-D620-4EEE-B4B8-E8B6E9CBE4C5}"/>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33260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6" name="Content Placeholder 2">
            <a:extLst>
              <a:ext uri="{FF2B5EF4-FFF2-40B4-BE49-F238E27FC236}">
                <a16:creationId xmlns:a16="http://schemas.microsoft.com/office/drawing/2014/main" id="{69455DA1-895B-4B5C-9956-B1C8FE37483A}"/>
              </a:ext>
            </a:extLst>
          </p:cNvPr>
          <p:cNvSpPr>
            <a:spLocks noGrp="1"/>
          </p:cNvSpPr>
          <p:nvPr>
            <p:ph sz="quarter" idx="11"/>
          </p:nvPr>
        </p:nvSpPr>
        <p:spPr>
          <a:xfrm>
            <a:off x="361950" y="1276350"/>
            <a:ext cx="11601450" cy="4857750"/>
          </a:xfrm>
        </p:spPr>
        <p:txBody>
          <a:bodyPr numCol="2">
            <a:noAutofit/>
          </a:bodyPr>
          <a:lstStyle/>
          <a:p>
            <a:pPr marL="457200" lvl="0" indent="-457200">
              <a:spcBef>
                <a:spcPts val="0"/>
              </a:spcBef>
              <a:buFont typeface="+mj-lt"/>
              <a:buAutoNum type="arabicPeriod"/>
            </a:pPr>
            <a:r>
              <a:rPr lang="en-US" sz="2400" dirty="0">
                <a:solidFill>
                  <a:srgbClr val="C00000"/>
                </a:solidFill>
                <a:latin typeface="Arial Narrow" panose="020B0606020202030204" pitchFamily="34" charset="0"/>
              </a:rPr>
              <a:t>Building a strong verification case</a:t>
            </a:r>
          </a:p>
          <a:p>
            <a:pPr lvl="1">
              <a:spcBef>
                <a:spcPts val="0"/>
              </a:spcBef>
            </a:pPr>
            <a:r>
              <a:rPr lang="en-US" sz="2000" dirty="0">
                <a:solidFill>
                  <a:srgbClr val="002060"/>
                </a:solidFill>
                <a:latin typeface="Arial Narrow" panose="020B0606020202030204" pitchFamily="34" charset="0"/>
              </a:rPr>
              <a:t>Leveraging existing verification data</a:t>
            </a:r>
          </a:p>
          <a:p>
            <a:pPr lvl="1">
              <a:spcBef>
                <a:spcPts val="0"/>
              </a:spcBef>
            </a:pPr>
            <a:r>
              <a:rPr lang="en-US" sz="2000" dirty="0">
                <a:solidFill>
                  <a:srgbClr val="002060"/>
                </a:solidFill>
                <a:latin typeface="Arial Narrow" panose="020B0606020202030204" pitchFamily="34" charset="0"/>
              </a:rPr>
              <a:t>Leveraging developer testing</a:t>
            </a:r>
          </a:p>
          <a:p>
            <a:pPr lvl="1">
              <a:spcBef>
                <a:spcPts val="0"/>
              </a:spcBef>
            </a:pPr>
            <a:r>
              <a:rPr lang="en-US" sz="2000" dirty="0">
                <a:solidFill>
                  <a:srgbClr val="002060"/>
                </a:solidFill>
                <a:latin typeface="Arial Narrow" panose="020B0606020202030204" pitchFamily="34" charset="0"/>
              </a:rPr>
              <a:t>Supplemental V&amp;V testing</a:t>
            </a:r>
          </a:p>
          <a:p>
            <a:pPr marL="457200" lvl="0" indent="-457200">
              <a:spcBef>
                <a:spcPts val="0"/>
              </a:spcBef>
              <a:buFont typeface="+mj-lt"/>
              <a:buAutoNum type="arabicPeriod"/>
            </a:pPr>
            <a:r>
              <a:rPr lang="en-US" sz="2400" dirty="0">
                <a:solidFill>
                  <a:srgbClr val="C00000"/>
                </a:solidFill>
                <a:latin typeface="Arial Narrow" panose="020B0606020202030204" pitchFamily="34" charset="0"/>
              </a:rPr>
              <a:t>Building a strong validation referent</a:t>
            </a:r>
          </a:p>
          <a:p>
            <a:pPr lvl="1">
              <a:spcBef>
                <a:spcPts val="0"/>
              </a:spcBef>
            </a:pPr>
            <a:r>
              <a:rPr lang="en-US" sz="2000" dirty="0">
                <a:solidFill>
                  <a:srgbClr val="002060"/>
                </a:solidFill>
                <a:latin typeface="Arial Narrow" panose="020B0606020202030204" pitchFamily="34" charset="0"/>
              </a:rPr>
              <a:t>Developing the referent as the basis for validation comparison</a:t>
            </a:r>
          </a:p>
          <a:p>
            <a:pPr lvl="1">
              <a:spcBef>
                <a:spcPts val="0"/>
              </a:spcBef>
            </a:pPr>
            <a:r>
              <a:rPr lang="en-US" sz="2000" dirty="0">
                <a:solidFill>
                  <a:srgbClr val="002060"/>
                </a:solidFill>
                <a:latin typeface="Arial Narrow" panose="020B0606020202030204" pitchFamily="34" charset="0"/>
              </a:rPr>
              <a:t>Challenges and obstacles to developing the referent</a:t>
            </a:r>
          </a:p>
          <a:p>
            <a:pPr lvl="1">
              <a:spcBef>
                <a:spcPts val="0"/>
              </a:spcBef>
            </a:pPr>
            <a:r>
              <a:rPr lang="en-US" sz="2000" dirty="0">
                <a:solidFill>
                  <a:srgbClr val="002060"/>
                </a:solidFill>
                <a:latin typeface="Arial Narrow" panose="020B0606020202030204" pitchFamily="34" charset="0"/>
              </a:rPr>
              <a:t>Best practices and obstacle mitigation</a:t>
            </a:r>
          </a:p>
          <a:p>
            <a:pPr lvl="1">
              <a:spcBef>
                <a:spcPts val="0"/>
              </a:spcBef>
            </a:pPr>
            <a:r>
              <a:rPr lang="en-US" sz="2000" dirty="0">
                <a:solidFill>
                  <a:srgbClr val="002060"/>
                </a:solidFill>
                <a:latin typeface="Arial Narrow" panose="020B0606020202030204" pitchFamily="34" charset="0"/>
              </a:rPr>
              <a:t>SME Based Referents</a:t>
            </a:r>
          </a:p>
          <a:p>
            <a:pPr marL="457200" lvl="0" indent="-457200">
              <a:spcBef>
                <a:spcPts val="0"/>
              </a:spcBef>
              <a:buFont typeface="+mj-lt"/>
              <a:buAutoNum type="arabicPeriod"/>
            </a:pPr>
            <a:r>
              <a:rPr lang="en-US" sz="2400" dirty="0">
                <a:solidFill>
                  <a:srgbClr val="C00000"/>
                </a:solidFill>
                <a:latin typeface="Arial Narrow" panose="020B0606020202030204" pitchFamily="34" charset="0"/>
              </a:rPr>
              <a:t>Building a strong validation case  </a:t>
            </a:r>
          </a:p>
          <a:p>
            <a:pPr lvl="1">
              <a:spcBef>
                <a:spcPts val="0"/>
              </a:spcBef>
            </a:pPr>
            <a:r>
              <a:rPr lang="en-US" altLang="en-US" sz="2000" dirty="0">
                <a:solidFill>
                  <a:srgbClr val="002060"/>
                </a:solidFill>
                <a:latin typeface="Arial Narrow" panose="020B0606020202030204" pitchFamily="34" charset="0"/>
              </a:rPr>
              <a:t>V&amp;V Methods Considerations</a:t>
            </a:r>
          </a:p>
          <a:p>
            <a:pPr lvl="1">
              <a:spcBef>
                <a:spcPts val="0"/>
              </a:spcBef>
            </a:pPr>
            <a:r>
              <a:rPr lang="en-US" altLang="en-US" sz="2000" dirty="0">
                <a:solidFill>
                  <a:srgbClr val="002060"/>
                </a:solidFill>
                <a:latin typeface="Arial Narrow" panose="020B0606020202030204" pitchFamily="34" charset="0"/>
              </a:rPr>
              <a:t>Referent to Validation Method Mapping</a:t>
            </a:r>
          </a:p>
          <a:p>
            <a:pPr marL="457200" lvl="0" indent="-457200">
              <a:spcBef>
                <a:spcPts val="0"/>
              </a:spcBef>
              <a:buFont typeface="+mj-lt"/>
              <a:buAutoNum type="arabicPeriod"/>
            </a:pPr>
            <a:r>
              <a:rPr lang="en-US" sz="2400" dirty="0">
                <a:solidFill>
                  <a:srgbClr val="C00000"/>
                </a:solidFill>
                <a:latin typeface="Arial Narrow" panose="020B0606020202030204" pitchFamily="34" charset="0"/>
              </a:rPr>
              <a:t>Verification and Validation Challenges associated with Artificial Intelligence (AI) Models</a:t>
            </a:r>
            <a:endParaRPr lang="en-US" sz="1600" dirty="0">
              <a:latin typeface="Arial Narrow" panose="020B0606020202030204" pitchFamily="34" charset="0"/>
            </a:endParaRPr>
          </a:p>
          <a:p>
            <a:pPr lvl="1">
              <a:spcBef>
                <a:spcPts val="0"/>
              </a:spcBef>
            </a:pPr>
            <a:r>
              <a:rPr lang="en-US" sz="2000" dirty="0">
                <a:solidFill>
                  <a:srgbClr val="002060"/>
                </a:solidFill>
                <a:latin typeface="Arial Narrow" panose="020B0606020202030204" pitchFamily="34" charset="0"/>
              </a:rPr>
              <a:t>Basic AI Concepts</a:t>
            </a:r>
          </a:p>
          <a:p>
            <a:pPr lvl="1">
              <a:spcBef>
                <a:spcPts val="0"/>
              </a:spcBef>
            </a:pPr>
            <a:r>
              <a:rPr lang="en-US" sz="2000" dirty="0">
                <a:solidFill>
                  <a:srgbClr val="002060"/>
                </a:solidFill>
                <a:latin typeface="Arial Narrow" panose="020B0606020202030204" pitchFamily="34" charset="0"/>
              </a:rPr>
              <a:t>AI Validation Methods</a:t>
            </a:r>
          </a:p>
          <a:p>
            <a:pPr lvl="1">
              <a:spcBef>
                <a:spcPts val="0"/>
              </a:spcBef>
            </a:pPr>
            <a:r>
              <a:rPr lang="en-US" sz="2000" dirty="0">
                <a:solidFill>
                  <a:srgbClr val="002060"/>
                </a:solidFill>
                <a:latin typeface="Arial Narrow" panose="020B0606020202030204" pitchFamily="34" charset="0"/>
              </a:rPr>
              <a:t>Subject Matter Expert (SME) Review and Explainability</a:t>
            </a:r>
          </a:p>
          <a:p>
            <a:pPr marL="457200" lvl="0" indent="-457200">
              <a:spcBef>
                <a:spcPts val="0"/>
              </a:spcBef>
              <a:buFont typeface="+mj-lt"/>
              <a:buAutoNum type="arabicPeriod"/>
            </a:pPr>
            <a:r>
              <a:rPr lang="en-US" sz="2400" dirty="0">
                <a:solidFill>
                  <a:srgbClr val="C00000"/>
                </a:solidFill>
                <a:latin typeface="Arial Narrow" panose="020B0606020202030204" pitchFamily="34" charset="0"/>
              </a:rPr>
              <a:t>Verification and Validation Challenges associated with AI driven training simulation</a:t>
            </a:r>
          </a:p>
          <a:p>
            <a:pPr lvl="1">
              <a:spcBef>
                <a:spcPts val="0"/>
              </a:spcBef>
            </a:pPr>
            <a:r>
              <a:rPr lang="en-US" sz="2000" dirty="0">
                <a:solidFill>
                  <a:srgbClr val="002060"/>
                </a:solidFill>
                <a:latin typeface="Arial Narrow" panose="020B0606020202030204" pitchFamily="34" charset="0"/>
              </a:rPr>
              <a:t>Contributions of AI to the M&amp;S</a:t>
            </a:r>
          </a:p>
          <a:p>
            <a:pPr lvl="1">
              <a:spcBef>
                <a:spcPts val="0"/>
              </a:spcBef>
            </a:pPr>
            <a:r>
              <a:rPr lang="en-US" sz="2000" dirty="0">
                <a:solidFill>
                  <a:srgbClr val="002060"/>
                </a:solidFill>
                <a:latin typeface="Arial Narrow" panose="020B0606020202030204" pitchFamily="34" charset="0"/>
              </a:rPr>
              <a:t>Training Applications</a:t>
            </a:r>
          </a:p>
          <a:p>
            <a:pPr lvl="1">
              <a:spcBef>
                <a:spcPts val="0"/>
              </a:spcBef>
            </a:pPr>
            <a:r>
              <a:rPr lang="en-US" sz="2000" dirty="0">
                <a:solidFill>
                  <a:srgbClr val="002060"/>
                </a:solidFill>
                <a:latin typeface="Arial Narrow" panose="020B0606020202030204" pitchFamily="34" charset="0"/>
              </a:rPr>
              <a:t>V&amp;V Challenges</a:t>
            </a:r>
            <a:endParaRPr lang="en-US" sz="1600" dirty="0">
              <a:solidFill>
                <a:srgbClr val="002060"/>
              </a:solidFill>
              <a:latin typeface="Arial Narrow" panose="020B0606020202030204" pitchFamily="34" charset="0"/>
            </a:endParaRPr>
          </a:p>
          <a:p>
            <a:pPr marL="457200" lvl="0" indent="-457200">
              <a:spcBef>
                <a:spcPts val="0"/>
              </a:spcBef>
              <a:buFont typeface="+mj-lt"/>
              <a:buAutoNum type="arabicPeriod"/>
            </a:pPr>
            <a:r>
              <a:rPr lang="en-US" sz="2400" dirty="0">
                <a:solidFill>
                  <a:srgbClr val="C00000"/>
                </a:solidFill>
                <a:latin typeface="Arial Narrow" panose="020B0606020202030204" pitchFamily="34" charset="0"/>
              </a:rPr>
              <a:t>Conclusions</a:t>
            </a:r>
          </a:p>
        </p:txBody>
      </p:sp>
      <p:sp>
        <p:nvSpPr>
          <p:cNvPr id="8" name="Slide Number Placeholder 1">
            <a:extLst>
              <a:ext uri="{FF2B5EF4-FFF2-40B4-BE49-F238E27FC236}">
                <a16:creationId xmlns:a16="http://schemas.microsoft.com/office/drawing/2014/main" id="{874A2DF5-58EB-488B-81AC-AD59C80028DE}"/>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989069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758" y="0"/>
            <a:ext cx="7868081" cy="795130"/>
          </a:xfrm>
        </p:spPr>
        <p:txBody>
          <a:bodyPr/>
          <a:lstStyle/>
          <a:p>
            <a:r>
              <a:rPr lang="en-US" dirty="0"/>
              <a:t>Determining AI Validation Level of Effort</a:t>
            </a:r>
          </a:p>
        </p:txBody>
      </p:sp>
      <p:grpSp>
        <p:nvGrpSpPr>
          <p:cNvPr id="25" name="Group 24">
            <a:extLst>
              <a:ext uri="{FF2B5EF4-FFF2-40B4-BE49-F238E27FC236}">
                <a16:creationId xmlns:a16="http://schemas.microsoft.com/office/drawing/2014/main" id="{F22F0880-335A-4453-B37D-254DA8BBFB9E}"/>
              </a:ext>
            </a:extLst>
          </p:cNvPr>
          <p:cNvGrpSpPr/>
          <p:nvPr/>
        </p:nvGrpSpPr>
        <p:grpSpPr>
          <a:xfrm>
            <a:off x="320272" y="843593"/>
            <a:ext cx="10438146" cy="5786906"/>
            <a:chOff x="1319738" y="843593"/>
            <a:chExt cx="10438146" cy="5786906"/>
          </a:xfrm>
        </p:grpSpPr>
        <p:pic>
          <p:nvPicPr>
            <p:cNvPr id="9" name="Picture 8">
              <a:extLst>
                <a:ext uri="{FF2B5EF4-FFF2-40B4-BE49-F238E27FC236}">
                  <a16:creationId xmlns:a16="http://schemas.microsoft.com/office/drawing/2014/main" id="{B008B711-5515-4701-A420-6AB181B10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525" y="974476"/>
              <a:ext cx="5024265" cy="5292396"/>
            </a:xfrm>
            <a:prstGeom prst="rect">
              <a:avLst/>
            </a:prstGeom>
          </p:spPr>
        </p:pic>
        <p:sp>
          <p:nvSpPr>
            <p:cNvPr id="12" name="TextBox 11">
              <a:extLst>
                <a:ext uri="{FF2B5EF4-FFF2-40B4-BE49-F238E27FC236}">
                  <a16:creationId xmlns:a16="http://schemas.microsoft.com/office/drawing/2014/main" id="{0C45E021-2297-478A-A3E0-8A5EF5500047}"/>
                </a:ext>
              </a:extLst>
            </p:cNvPr>
            <p:cNvSpPr txBox="1"/>
            <p:nvPr/>
          </p:nvSpPr>
          <p:spPr>
            <a:xfrm>
              <a:off x="10363419" y="6177904"/>
              <a:ext cx="1394465" cy="307777"/>
            </a:xfrm>
            <a:prstGeom prst="rect">
              <a:avLst/>
            </a:prstGeom>
            <a:noFill/>
          </p:spPr>
          <p:txBody>
            <a:bodyPr wrap="square">
              <a:spAutoFit/>
            </a:bodyPr>
            <a:lstStyle/>
            <a:p>
              <a:r>
                <a:rPr lang="en-US" sz="1400" kern="0" dirty="0">
                  <a:latin typeface="Arial" panose="020B0604020202020204" pitchFamily="34" charset="0"/>
                  <a:cs typeface="Arial" panose="020B0604020202020204" pitchFamily="34" charset="0"/>
                </a:rPr>
                <a:t>[Erdman, 2022]</a:t>
              </a:r>
            </a:p>
          </p:txBody>
        </p:sp>
        <p:sp>
          <p:nvSpPr>
            <p:cNvPr id="15" name="TextBox 14">
              <a:extLst>
                <a:ext uri="{FF2B5EF4-FFF2-40B4-BE49-F238E27FC236}">
                  <a16:creationId xmlns:a16="http://schemas.microsoft.com/office/drawing/2014/main" id="{1852A274-121A-42EE-83A0-86220FE16F31}"/>
                </a:ext>
              </a:extLst>
            </p:cNvPr>
            <p:cNvSpPr txBox="1"/>
            <p:nvPr/>
          </p:nvSpPr>
          <p:spPr>
            <a:xfrm>
              <a:off x="6793346" y="6230389"/>
              <a:ext cx="2706254" cy="400110"/>
            </a:xfrm>
            <a:prstGeom prst="rect">
              <a:avLst/>
            </a:prstGeom>
            <a:noFill/>
          </p:spPr>
          <p:txBody>
            <a:bodyPr wrap="square" rtlCol="0">
              <a:spAutoFit/>
            </a:bodyPr>
            <a:lstStyle/>
            <a:p>
              <a:r>
                <a:rPr lang="en-US" sz="1000" dirty="0"/>
                <a:t>CS = computerized system</a:t>
              </a:r>
            </a:p>
            <a:p>
              <a:r>
                <a:rPr lang="en-US" sz="1000" dirty="0"/>
                <a:t>KPI = key performance indicators</a:t>
              </a:r>
            </a:p>
          </p:txBody>
        </p:sp>
        <p:sp>
          <p:nvSpPr>
            <p:cNvPr id="16" name="Arrow: Right 15">
              <a:extLst>
                <a:ext uri="{FF2B5EF4-FFF2-40B4-BE49-F238E27FC236}">
                  <a16:creationId xmlns:a16="http://schemas.microsoft.com/office/drawing/2014/main" id="{52D1AB1D-0839-4E50-8132-CD84C2E9EE8B}"/>
                </a:ext>
              </a:extLst>
            </p:cNvPr>
            <p:cNvSpPr/>
            <p:nvPr/>
          </p:nvSpPr>
          <p:spPr bwMode="auto">
            <a:xfrm>
              <a:off x="6020197" y="1684150"/>
              <a:ext cx="623198" cy="335602"/>
            </a:xfrm>
            <a:prstGeom prst="rightArrow">
              <a:avLst/>
            </a:prstGeom>
            <a:solidFill>
              <a:srgbClr val="00B0F0"/>
            </a:solidFill>
            <a:ln w="9525"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7" name="Arrow: Right 16">
              <a:extLst>
                <a:ext uri="{FF2B5EF4-FFF2-40B4-BE49-F238E27FC236}">
                  <a16:creationId xmlns:a16="http://schemas.microsoft.com/office/drawing/2014/main" id="{8153907A-B875-4D9B-ADA9-AB1DA6B040E4}"/>
                </a:ext>
              </a:extLst>
            </p:cNvPr>
            <p:cNvSpPr/>
            <p:nvPr/>
          </p:nvSpPr>
          <p:spPr bwMode="auto">
            <a:xfrm>
              <a:off x="6020197" y="3646878"/>
              <a:ext cx="623198" cy="335602"/>
            </a:xfrm>
            <a:prstGeom prst="rightArrow">
              <a:avLst/>
            </a:prstGeom>
            <a:solidFill>
              <a:srgbClr val="00B0F0"/>
            </a:solidFill>
            <a:ln w="9525"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9" name="Picture 18">
              <a:extLst>
                <a:ext uri="{FF2B5EF4-FFF2-40B4-BE49-F238E27FC236}">
                  <a16:creationId xmlns:a16="http://schemas.microsoft.com/office/drawing/2014/main" id="{2972B475-107D-407B-85AF-153C163753F3}"/>
                </a:ext>
              </a:extLst>
            </p:cNvPr>
            <p:cNvPicPr>
              <a:picLocks noChangeAspect="1"/>
            </p:cNvPicPr>
            <p:nvPr/>
          </p:nvPicPr>
          <p:blipFill rotWithShape="1">
            <a:blip r:embed="rId4">
              <a:extLst>
                <a:ext uri="{28A0092B-C50C-407E-A947-70E740481C1C}">
                  <a14:useLocalDpi xmlns:a14="http://schemas.microsoft.com/office/drawing/2010/main" val="0"/>
                </a:ext>
              </a:extLst>
            </a:blip>
            <a:srcRect l="5995" t="4627" r="4085" b="4553"/>
            <a:stretch/>
          </p:blipFill>
          <p:spPr>
            <a:xfrm>
              <a:off x="1319738" y="843593"/>
              <a:ext cx="4599708" cy="4955819"/>
            </a:xfrm>
            <a:prstGeom prst="rect">
              <a:avLst/>
            </a:prstGeom>
          </p:spPr>
        </p:pic>
        <p:sp>
          <p:nvSpPr>
            <p:cNvPr id="20" name="TextBox 19">
              <a:extLst>
                <a:ext uri="{FF2B5EF4-FFF2-40B4-BE49-F238E27FC236}">
                  <a16:creationId xmlns:a16="http://schemas.microsoft.com/office/drawing/2014/main" id="{B502FE28-911F-4E6D-99D9-00C43BF6B64E}"/>
                </a:ext>
              </a:extLst>
            </p:cNvPr>
            <p:cNvSpPr txBox="1"/>
            <p:nvPr/>
          </p:nvSpPr>
          <p:spPr>
            <a:xfrm>
              <a:off x="1319738" y="5737947"/>
              <a:ext cx="4599708" cy="430887"/>
            </a:xfrm>
            <a:prstGeom prst="rect">
              <a:avLst/>
            </a:prstGeom>
            <a:noFill/>
          </p:spPr>
          <p:txBody>
            <a:bodyPr wrap="square" rtlCol="0">
              <a:spAutoFit/>
            </a:bodyPr>
            <a:lstStyle/>
            <a:p>
              <a:pPr algn="ctr"/>
              <a:r>
                <a:rPr lang="en-US" sz="2200" kern="0" dirty="0">
                  <a:latin typeface="Arial Narrow" panose="020B0606020202030204" pitchFamily="34" charset="0"/>
                  <a:cs typeface="Arial" panose="020B0604020202020204" pitchFamily="34" charset="0"/>
                </a:rPr>
                <a:t>AI Validation Level of Effort Categories</a:t>
              </a:r>
            </a:p>
          </p:txBody>
        </p:sp>
        <p:sp>
          <p:nvSpPr>
            <p:cNvPr id="23" name="TextBox 22">
              <a:extLst>
                <a:ext uri="{FF2B5EF4-FFF2-40B4-BE49-F238E27FC236}">
                  <a16:creationId xmlns:a16="http://schemas.microsoft.com/office/drawing/2014/main" id="{BAED190A-23F4-4259-912B-825B617BD032}"/>
                </a:ext>
              </a:extLst>
            </p:cNvPr>
            <p:cNvSpPr txBox="1"/>
            <p:nvPr/>
          </p:nvSpPr>
          <p:spPr>
            <a:xfrm>
              <a:off x="3547246" y="6131801"/>
              <a:ext cx="2598343" cy="307777"/>
            </a:xfrm>
            <a:prstGeom prst="rect">
              <a:avLst/>
            </a:prstGeom>
            <a:noFill/>
          </p:spPr>
          <p:txBody>
            <a:bodyPr wrap="square">
              <a:spAutoFit/>
            </a:bodyPr>
            <a:lstStyle/>
            <a:p>
              <a:r>
                <a:rPr lang="en-US" sz="1400" kern="0" dirty="0">
                  <a:latin typeface="Arial Narrow" panose="020B0606020202030204" pitchFamily="34" charset="0"/>
                  <a:cs typeface="Arial" panose="020B0604020202020204" pitchFamily="34" charset="0"/>
                </a:rPr>
                <a:t>[Erdman, 2022], [Smits, 2022]</a:t>
              </a:r>
            </a:p>
          </p:txBody>
        </p:sp>
      </p:grpSp>
      <p:sp>
        <p:nvSpPr>
          <p:cNvPr id="24" name="Slide Number Placeholder 1">
            <a:extLst>
              <a:ext uri="{FF2B5EF4-FFF2-40B4-BE49-F238E27FC236}">
                <a16:creationId xmlns:a16="http://schemas.microsoft.com/office/drawing/2014/main" id="{3641E2FB-C2E1-4834-9ED1-1BDE3FAB8D90}"/>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grpSp>
        <p:nvGrpSpPr>
          <p:cNvPr id="31" name="Group 30">
            <a:extLst>
              <a:ext uri="{FF2B5EF4-FFF2-40B4-BE49-F238E27FC236}">
                <a16:creationId xmlns:a16="http://schemas.microsoft.com/office/drawing/2014/main" id="{904E6FA5-3816-4BB8-944C-AB5D51FAA4DF}"/>
              </a:ext>
            </a:extLst>
          </p:cNvPr>
          <p:cNvGrpSpPr/>
          <p:nvPr/>
        </p:nvGrpSpPr>
        <p:grpSpPr>
          <a:xfrm>
            <a:off x="10845209" y="903762"/>
            <a:ext cx="914400" cy="5694283"/>
            <a:chOff x="10845209" y="1105786"/>
            <a:chExt cx="914400" cy="5694283"/>
          </a:xfrm>
        </p:grpSpPr>
        <p:sp>
          <p:nvSpPr>
            <p:cNvPr id="29" name="Arrow: Down 28">
              <a:extLst>
                <a:ext uri="{FF2B5EF4-FFF2-40B4-BE49-F238E27FC236}">
                  <a16:creationId xmlns:a16="http://schemas.microsoft.com/office/drawing/2014/main" id="{279E75C5-1B40-4D77-B5BD-A262E2202F2B}"/>
                </a:ext>
              </a:extLst>
            </p:cNvPr>
            <p:cNvSpPr/>
            <p:nvPr/>
          </p:nvSpPr>
          <p:spPr bwMode="auto">
            <a:xfrm>
              <a:off x="10845209" y="1105786"/>
              <a:ext cx="914400" cy="5694283"/>
            </a:xfrm>
            <a:prstGeom prst="downArrow">
              <a:avLst/>
            </a:prstGeom>
            <a:solidFill>
              <a:srgbClr val="00B0F0"/>
            </a:solidFill>
            <a:ln w="9525"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0" name="TextBox 29">
              <a:extLst>
                <a:ext uri="{FF2B5EF4-FFF2-40B4-BE49-F238E27FC236}">
                  <a16:creationId xmlns:a16="http://schemas.microsoft.com/office/drawing/2014/main" id="{A0892AF0-69FD-4062-8CB7-F43A09FE9C2A}"/>
                </a:ext>
              </a:extLst>
            </p:cNvPr>
            <p:cNvSpPr txBox="1"/>
            <p:nvPr/>
          </p:nvSpPr>
          <p:spPr>
            <a:xfrm>
              <a:off x="11174819" y="1183827"/>
              <a:ext cx="303028" cy="5355312"/>
            </a:xfrm>
            <a:prstGeom prst="rect">
              <a:avLst/>
            </a:prstGeom>
            <a:noFill/>
          </p:spPr>
          <p:txBody>
            <a:bodyPr wrap="square" rtlCol="0">
              <a:spAutoFit/>
            </a:bodyPr>
            <a:lstStyle/>
            <a:p>
              <a:r>
                <a:rPr lang="en-US" sz="1800" dirty="0"/>
                <a:t>Increasingly </a:t>
              </a:r>
            </a:p>
            <a:p>
              <a:endParaRPr lang="en-US" sz="1800" dirty="0"/>
            </a:p>
            <a:p>
              <a:r>
                <a:rPr lang="en-US" sz="1800" dirty="0"/>
                <a:t>Opaque</a:t>
              </a:r>
            </a:p>
          </p:txBody>
        </p:sp>
      </p:grpSp>
    </p:spTree>
    <p:extLst>
      <p:ext uri="{BB962C8B-B14F-4D97-AF65-F5344CB8AC3E}">
        <p14:creationId xmlns:p14="http://schemas.microsoft.com/office/powerpoint/2010/main" val="2059789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9F64-55E4-42CB-B596-202B19346027}"/>
              </a:ext>
            </a:extLst>
          </p:cNvPr>
          <p:cNvSpPr>
            <a:spLocks noGrp="1"/>
          </p:cNvSpPr>
          <p:nvPr>
            <p:ph type="title"/>
          </p:nvPr>
        </p:nvSpPr>
        <p:spPr>
          <a:xfrm>
            <a:off x="2387600" y="2732574"/>
            <a:ext cx="7416800" cy="795130"/>
          </a:xfrm>
        </p:spPr>
        <p:txBody>
          <a:bodyPr/>
          <a:lstStyle/>
          <a:p>
            <a:r>
              <a:rPr lang="en-US" dirty="0">
                <a:solidFill>
                  <a:schemeClr val="tx1"/>
                </a:solidFill>
              </a:rPr>
              <a:t>AI V&amp;V Methods</a:t>
            </a:r>
          </a:p>
        </p:txBody>
      </p:sp>
      <p:sp>
        <p:nvSpPr>
          <p:cNvPr id="3" name="Slide Number Placeholder 1">
            <a:extLst>
              <a:ext uri="{FF2B5EF4-FFF2-40B4-BE49-F238E27FC236}">
                <a16:creationId xmlns:a16="http://schemas.microsoft.com/office/drawing/2014/main" id="{759E9421-E712-4D7A-8A8C-66A354349FAD}"/>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3456847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1" y="0"/>
            <a:ext cx="8317548" cy="795130"/>
          </a:xfrm>
        </p:spPr>
        <p:txBody>
          <a:bodyPr/>
          <a:lstStyle/>
          <a:p>
            <a:r>
              <a:rPr lang="en-US" dirty="0"/>
              <a:t>AI Models and M&amp;S V&amp;V Processes</a:t>
            </a:r>
          </a:p>
        </p:txBody>
      </p:sp>
      <p:sp>
        <p:nvSpPr>
          <p:cNvPr id="4" name="Content Placeholder 3"/>
          <p:cNvSpPr>
            <a:spLocks noGrp="1"/>
          </p:cNvSpPr>
          <p:nvPr>
            <p:ph sz="quarter" idx="11"/>
          </p:nvPr>
        </p:nvSpPr>
        <p:spPr>
          <a:xfrm>
            <a:off x="480133" y="1139075"/>
            <a:ext cx="4562922" cy="5075237"/>
          </a:xfrm>
        </p:spPr>
        <p:txBody>
          <a:bodyPr/>
          <a:lstStyle/>
          <a:p>
            <a:r>
              <a:rPr lang="en-US" b="1" dirty="0">
                <a:solidFill>
                  <a:srgbClr val="002060"/>
                </a:solidFill>
              </a:rPr>
              <a:t>Key Steps in an assessment of trust for an M&amp;S</a:t>
            </a:r>
          </a:p>
          <a:p>
            <a:pPr lvl="1"/>
            <a:r>
              <a:rPr lang="en-US" dirty="0">
                <a:solidFill>
                  <a:srgbClr val="002060"/>
                </a:solidFill>
              </a:rPr>
              <a:t>Solidify Intended use</a:t>
            </a:r>
          </a:p>
          <a:p>
            <a:pPr lvl="1"/>
            <a:r>
              <a:rPr lang="en-US" dirty="0">
                <a:solidFill>
                  <a:srgbClr val="002060"/>
                </a:solidFill>
              </a:rPr>
              <a:t>Foundational M&amp;S Verification</a:t>
            </a:r>
          </a:p>
          <a:p>
            <a:pPr lvl="2"/>
            <a:r>
              <a:rPr lang="en-US" sz="1900" dirty="0">
                <a:solidFill>
                  <a:srgbClr val="002060"/>
                </a:solidFill>
              </a:rPr>
              <a:t>Software Development Process</a:t>
            </a:r>
          </a:p>
          <a:p>
            <a:pPr lvl="2"/>
            <a:r>
              <a:rPr lang="en-US" sz="1900" dirty="0">
                <a:solidFill>
                  <a:srgbClr val="002060"/>
                </a:solidFill>
              </a:rPr>
              <a:t>Key Algorithm Review</a:t>
            </a:r>
          </a:p>
          <a:p>
            <a:pPr lvl="1"/>
            <a:r>
              <a:rPr lang="en-US" dirty="0">
                <a:solidFill>
                  <a:srgbClr val="002060"/>
                </a:solidFill>
              </a:rPr>
              <a:t>Requirements Verification</a:t>
            </a:r>
          </a:p>
          <a:p>
            <a:pPr lvl="1"/>
            <a:r>
              <a:rPr lang="en-US" dirty="0">
                <a:solidFill>
                  <a:srgbClr val="002060"/>
                </a:solidFill>
              </a:rPr>
              <a:t>Data Verification and Validation</a:t>
            </a:r>
          </a:p>
          <a:p>
            <a:pPr lvl="1"/>
            <a:r>
              <a:rPr lang="en-US" dirty="0">
                <a:solidFill>
                  <a:srgbClr val="002060"/>
                </a:solidFill>
              </a:rPr>
              <a:t>Referent Based Validation</a:t>
            </a:r>
          </a:p>
          <a:p>
            <a:endParaRPr lang="en-US" dirty="0"/>
          </a:p>
        </p:txBody>
      </p:sp>
      <p:sp>
        <p:nvSpPr>
          <p:cNvPr id="5" name="Content Placeholder 3">
            <a:extLst>
              <a:ext uri="{FF2B5EF4-FFF2-40B4-BE49-F238E27FC236}">
                <a16:creationId xmlns:a16="http://schemas.microsoft.com/office/drawing/2014/main" id="{76E3414E-14DB-4A65-AC2D-7986F0B3C732}"/>
              </a:ext>
            </a:extLst>
          </p:cNvPr>
          <p:cNvSpPr txBox="1">
            <a:spLocks/>
          </p:cNvSpPr>
          <p:nvPr/>
        </p:nvSpPr>
        <p:spPr bwMode="auto">
          <a:xfrm>
            <a:off x="6359073" y="1139075"/>
            <a:ext cx="5094013" cy="5075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b="1" kern="0" dirty="0">
                <a:solidFill>
                  <a:srgbClr val="002060"/>
                </a:solidFill>
              </a:rPr>
              <a:t>Key Questions leading to an assessment of trust for an AI Model </a:t>
            </a:r>
            <a:r>
              <a:rPr lang="en-US" sz="1800" kern="0" dirty="0"/>
              <a:t>[Hand,2020]</a:t>
            </a:r>
          </a:p>
          <a:p>
            <a:pPr marL="342900" indent="-342900" algn="l">
              <a:buFont typeface="+mj-lt"/>
              <a:buAutoNum type="arabicPeriod"/>
            </a:pPr>
            <a:r>
              <a:rPr lang="en-US" sz="2400" dirty="0">
                <a:solidFill>
                  <a:srgbClr val="002060"/>
                </a:solidFill>
              </a:rPr>
              <a:t>Is the AI Model’s objective properly defined?</a:t>
            </a:r>
          </a:p>
          <a:p>
            <a:pPr marL="342900" indent="-342900" algn="l">
              <a:buFont typeface="+mj-lt"/>
              <a:buAutoNum type="arabicPeriod"/>
            </a:pPr>
            <a:r>
              <a:rPr lang="en-US" sz="2400" dirty="0">
                <a:solidFill>
                  <a:srgbClr val="002060"/>
                </a:solidFill>
              </a:rPr>
              <a:t>Is the AI Model free of software bugs?</a:t>
            </a:r>
          </a:p>
          <a:p>
            <a:pPr marL="342900" indent="-342900" algn="l">
              <a:buFont typeface="+mj-lt"/>
              <a:buAutoNum type="arabicPeriod"/>
            </a:pPr>
            <a:r>
              <a:rPr lang="en-US" sz="2400" dirty="0">
                <a:solidFill>
                  <a:srgbClr val="002060"/>
                </a:solidFill>
              </a:rPr>
              <a:t>Is the AI Model based on properly representative data?</a:t>
            </a:r>
          </a:p>
          <a:p>
            <a:pPr marL="342900" indent="-342900" algn="l">
              <a:buFont typeface="+mj-lt"/>
              <a:buAutoNum type="arabicPeriod"/>
            </a:pPr>
            <a:r>
              <a:rPr lang="en-US" sz="2400" dirty="0">
                <a:solidFill>
                  <a:srgbClr val="002060"/>
                </a:solidFill>
              </a:rPr>
              <a:t>Is the AI Model able to handle anomalies and data glitches?</a:t>
            </a:r>
          </a:p>
          <a:p>
            <a:pPr marL="342900" indent="-342900" algn="l">
              <a:buFont typeface="+mj-lt"/>
              <a:buAutoNum type="arabicPeriod"/>
            </a:pPr>
            <a:r>
              <a:rPr lang="en-US" sz="2400" dirty="0">
                <a:solidFill>
                  <a:srgbClr val="002060"/>
                </a:solidFill>
              </a:rPr>
              <a:t>Is the AI Model sufficiently accurate?</a:t>
            </a:r>
            <a:r>
              <a:rPr lang="en-US" sz="1800" kern="0" dirty="0">
                <a:solidFill>
                  <a:srgbClr val="002060"/>
                </a:solidFill>
              </a:rPr>
              <a:t> </a:t>
            </a:r>
            <a:r>
              <a:rPr lang="en-US" sz="1800" kern="0" dirty="0"/>
              <a:t>		              	</a:t>
            </a:r>
            <a:r>
              <a:rPr lang="en-US" sz="1400" kern="0" dirty="0"/>
              <a:t>                               [Hand,2020] [Wilson, 2025]</a:t>
            </a:r>
          </a:p>
        </p:txBody>
      </p:sp>
      <p:cxnSp>
        <p:nvCxnSpPr>
          <p:cNvPr id="18" name="Straight Arrow Connector 17">
            <a:extLst>
              <a:ext uri="{FF2B5EF4-FFF2-40B4-BE49-F238E27FC236}">
                <a16:creationId xmlns:a16="http://schemas.microsoft.com/office/drawing/2014/main" id="{9A876FEE-041C-4CA5-9ABD-13D3DB0021C0}"/>
              </a:ext>
            </a:extLst>
          </p:cNvPr>
          <p:cNvCxnSpPr/>
          <p:nvPr/>
        </p:nvCxnSpPr>
        <p:spPr bwMode="auto">
          <a:xfrm>
            <a:off x="3943927" y="2336796"/>
            <a:ext cx="2415146" cy="424873"/>
          </a:xfrm>
          <a:prstGeom prst="straightConnector1">
            <a:avLst/>
          </a:prstGeom>
          <a:solidFill>
            <a:schemeClr val="accent1"/>
          </a:solidFill>
          <a:ln w="28575" cap="flat" cmpd="sng" algn="ctr">
            <a:solidFill>
              <a:srgbClr val="0033CC"/>
            </a:solidFill>
            <a:prstDash val="solid"/>
            <a:miter lim="800000"/>
            <a:headEnd type="none" w="med" len="med"/>
            <a:tailEnd type="triangle"/>
          </a:ln>
          <a:effectLst/>
        </p:spPr>
      </p:cxnSp>
      <p:cxnSp>
        <p:nvCxnSpPr>
          <p:cNvPr id="20" name="Straight Arrow Connector 19">
            <a:extLst>
              <a:ext uri="{FF2B5EF4-FFF2-40B4-BE49-F238E27FC236}">
                <a16:creationId xmlns:a16="http://schemas.microsoft.com/office/drawing/2014/main" id="{6116F54D-49EB-4C60-B263-88CB1E4989B0}"/>
              </a:ext>
            </a:extLst>
          </p:cNvPr>
          <p:cNvCxnSpPr/>
          <p:nvPr/>
        </p:nvCxnSpPr>
        <p:spPr bwMode="auto">
          <a:xfrm>
            <a:off x="4973782" y="2761669"/>
            <a:ext cx="1454564" cy="759691"/>
          </a:xfrm>
          <a:prstGeom prst="straightConnector1">
            <a:avLst/>
          </a:prstGeom>
          <a:solidFill>
            <a:schemeClr val="accent1"/>
          </a:solidFill>
          <a:ln w="28575" cap="flat" cmpd="sng" algn="ctr">
            <a:solidFill>
              <a:srgbClr val="C00000"/>
            </a:solidFill>
            <a:prstDash val="solid"/>
            <a:miter lim="800000"/>
            <a:headEnd type="none" w="med" len="med"/>
            <a:tailEnd type="triangle"/>
          </a:ln>
          <a:effectLst/>
        </p:spPr>
      </p:cxnSp>
      <p:cxnSp>
        <p:nvCxnSpPr>
          <p:cNvPr id="22" name="Straight Arrow Connector 21">
            <a:extLst>
              <a:ext uri="{FF2B5EF4-FFF2-40B4-BE49-F238E27FC236}">
                <a16:creationId xmlns:a16="http://schemas.microsoft.com/office/drawing/2014/main" id="{50B8FB86-29CA-4693-8B29-7EACBF4D6A5E}"/>
              </a:ext>
            </a:extLst>
          </p:cNvPr>
          <p:cNvCxnSpPr>
            <a:cxnSpLocks/>
          </p:cNvCxnSpPr>
          <p:nvPr/>
        </p:nvCxnSpPr>
        <p:spPr bwMode="auto">
          <a:xfrm>
            <a:off x="4973782" y="2761669"/>
            <a:ext cx="1454564" cy="2041236"/>
          </a:xfrm>
          <a:prstGeom prst="straightConnector1">
            <a:avLst/>
          </a:prstGeom>
          <a:solidFill>
            <a:schemeClr val="accent1"/>
          </a:solidFill>
          <a:ln w="28575" cap="flat" cmpd="sng" algn="ctr">
            <a:solidFill>
              <a:srgbClr val="C00000"/>
            </a:solidFill>
            <a:prstDash val="solid"/>
            <a:miter lim="800000"/>
            <a:headEnd type="none" w="med" len="med"/>
            <a:tailEnd type="triangle"/>
          </a:ln>
          <a:effectLst/>
        </p:spPr>
      </p:cxnSp>
      <p:cxnSp>
        <p:nvCxnSpPr>
          <p:cNvPr id="27" name="Straight Arrow Connector 26">
            <a:extLst>
              <a:ext uri="{FF2B5EF4-FFF2-40B4-BE49-F238E27FC236}">
                <a16:creationId xmlns:a16="http://schemas.microsoft.com/office/drawing/2014/main" id="{198341FE-AD6C-49A7-891A-7CCB5A8F7356}"/>
              </a:ext>
            </a:extLst>
          </p:cNvPr>
          <p:cNvCxnSpPr/>
          <p:nvPr/>
        </p:nvCxnSpPr>
        <p:spPr bwMode="auto">
          <a:xfrm flipV="1">
            <a:off x="4442691" y="2835560"/>
            <a:ext cx="1916382" cy="1071418"/>
          </a:xfrm>
          <a:prstGeom prst="straightConnector1">
            <a:avLst/>
          </a:prstGeom>
          <a:solidFill>
            <a:schemeClr val="accent1"/>
          </a:solidFill>
          <a:ln w="28575" cap="flat" cmpd="sng" algn="ctr">
            <a:solidFill>
              <a:srgbClr val="00B050"/>
            </a:solidFill>
            <a:prstDash val="solid"/>
            <a:miter lim="800000"/>
            <a:headEnd type="none" w="med" len="med"/>
            <a:tailEnd type="triangle"/>
          </a:ln>
          <a:effectLst/>
        </p:spPr>
      </p:cxnSp>
      <p:cxnSp>
        <p:nvCxnSpPr>
          <p:cNvPr id="31" name="Straight Arrow Connector 30">
            <a:extLst>
              <a:ext uri="{FF2B5EF4-FFF2-40B4-BE49-F238E27FC236}">
                <a16:creationId xmlns:a16="http://schemas.microsoft.com/office/drawing/2014/main" id="{14A97431-262C-45B2-912F-BC4546EC3E26}"/>
              </a:ext>
            </a:extLst>
          </p:cNvPr>
          <p:cNvCxnSpPr/>
          <p:nvPr/>
        </p:nvCxnSpPr>
        <p:spPr bwMode="auto">
          <a:xfrm flipV="1">
            <a:off x="4017818" y="3999693"/>
            <a:ext cx="2410528" cy="341745"/>
          </a:xfrm>
          <a:prstGeom prst="straightConnector1">
            <a:avLst/>
          </a:prstGeom>
          <a:solidFill>
            <a:schemeClr val="accent1"/>
          </a:solidFill>
          <a:ln w="28575" cap="flat" cmpd="sng" algn="ctr">
            <a:solidFill>
              <a:srgbClr val="7030A0"/>
            </a:solidFill>
            <a:prstDash val="solid"/>
            <a:miter lim="800000"/>
            <a:headEnd type="none" w="med" len="med"/>
            <a:tailEnd type="triangle"/>
          </a:ln>
          <a:effectLst/>
        </p:spPr>
      </p:cxnSp>
      <p:cxnSp>
        <p:nvCxnSpPr>
          <p:cNvPr id="33" name="Straight Arrow Connector 32">
            <a:extLst>
              <a:ext uri="{FF2B5EF4-FFF2-40B4-BE49-F238E27FC236}">
                <a16:creationId xmlns:a16="http://schemas.microsoft.com/office/drawing/2014/main" id="{6A46F4E8-9F36-46A1-AFAC-229CEEB2C35A}"/>
              </a:ext>
            </a:extLst>
          </p:cNvPr>
          <p:cNvCxnSpPr/>
          <p:nvPr/>
        </p:nvCxnSpPr>
        <p:spPr bwMode="auto">
          <a:xfrm>
            <a:off x="4544291" y="5126178"/>
            <a:ext cx="1884055" cy="471055"/>
          </a:xfrm>
          <a:prstGeom prst="straightConnector1">
            <a:avLst/>
          </a:prstGeom>
          <a:solidFill>
            <a:schemeClr val="accent1"/>
          </a:solidFill>
          <a:ln w="28575" cap="flat" cmpd="sng" algn="ctr">
            <a:solidFill>
              <a:srgbClr val="FF9900"/>
            </a:solidFill>
            <a:prstDash val="solid"/>
            <a:miter lim="800000"/>
            <a:headEnd type="none" w="med" len="med"/>
            <a:tailEnd type="triangle"/>
          </a:ln>
          <a:effectLst/>
        </p:spPr>
      </p:cxnSp>
      <p:sp>
        <p:nvSpPr>
          <p:cNvPr id="34" name="Slide Number Placeholder 1">
            <a:extLst>
              <a:ext uri="{FF2B5EF4-FFF2-40B4-BE49-F238E27FC236}">
                <a16:creationId xmlns:a16="http://schemas.microsoft.com/office/drawing/2014/main" id="{8699838F-2749-40CE-9FF9-2BAC23B17182}"/>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46140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946" y="0"/>
            <a:ext cx="8760894" cy="795130"/>
          </a:xfrm>
        </p:spPr>
        <p:txBody>
          <a:bodyPr/>
          <a:lstStyle/>
          <a:p>
            <a:r>
              <a:rPr lang="en-US" dirty="0"/>
              <a:t>Question 1: Mapping to the M&amp;S V&amp;V Processes</a:t>
            </a:r>
          </a:p>
        </p:txBody>
      </p:sp>
      <p:sp>
        <p:nvSpPr>
          <p:cNvPr id="4" name="Content Placeholder 3"/>
          <p:cNvSpPr>
            <a:spLocks noGrp="1"/>
          </p:cNvSpPr>
          <p:nvPr>
            <p:ph sz="quarter" idx="11"/>
          </p:nvPr>
        </p:nvSpPr>
        <p:spPr/>
        <p:txBody>
          <a:bodyPr/>
          <a:lstStyle/>
          <a:p>
            <a:r>
              <a:rPr lang="en-US" dirty="0">
                <a:solidFill>
                  <a:srgbClr val="002060"/>
                </a:solidFill>
              </a:rPr>
              <a:t>The intended use drives M&amp;S development, assessment, and application</a:t>
            </a:r>
          </a:p>
          <a:p>
            <a:r>
              <a:rPr lang="en-US" dirty="0">
                <a:solidFill>
                  <a:srgbClr val="002060"/>
                </a:solidFill>
              </a:rPr>
              <a:t>The concept of purpose/objective is equally important for AI Models, given that it drives:</a:t>
            </a:r>
          </a:p>
          <a:p>
            <a:pPr lvl="1"/>
            <a:r>
              <a:rPr lang="en-US" dirty="0">
                <a:solidFill>
                  <a:srgbClr val="002060"/>
                </a:solidFill>
              </a:rPr>
              <a:t>The AI Model focus</a:t>
            </a:r>
          </a:p>
          <a:p>
            <a:pPr lvl="1"/>
            <a:r>
              <a:rPr lang="en-US" dirty="0">
                <a:solidFill>
                  <a:srgbClr val="002060"/>
                </a:solidFill>
              </a:rPr>
              <a:t>The selection of the training and testing data sets</a:t>
            </a:r>
          </a:p>
          <a:p>
            <a:pPr lvl="1"/>
            <a:r>
              <a:rPr lang="en-US" dirty="0">
                <a:solidFill>
                  <a:srgbClr val="002060"/>
                </a:solidFill>
              </a:rPr>
              <a:t>The formulation of underlying algorithms</a:t>
            </a:r>
          </a:p>
          <a:p>
            <a:r>
              <a:rPr lang="en-US" dirty="0">
                <a:solidFill>
                  <a:srgbClr val="002060"/>
                </a:solidFill>
              </a:rPr>
              <a:t>A clear understanding of purpose is a first and critical step to answering the V&amp;V questions:</a:t>
            </a:r>
          </a:p>
          <a:p>
            <a:pPr lvl="1"/>
            <a:r>
              <a:rPr lang="en-US" dirty="0">
                <a:solidFill>
                  <a:srgbClr val="002060"/>
                </a:solidFill>
              </a:rPr>
              <a:t>Was it built right?</a:t>
            </a:r>
          </a:p>
          <a:p>
            <a:pPr lvl="1"/>
            <a:r>
              <a:rPr lang="en-US" dirty="0">
                <a:solidFill>
                  <a:srgbClr val="002060"/>
                </a:solidFill>
              </a:rPr>
              <a:t>Was the right thing built?</a:t>
            </a:r>
          </a:p>
          <a:p>
            <a:pPr lvl="1"/>
            <a:endParaRPr lang="en-US" dirty="0">
              <a:solidFill>
                <a:srgbClr val="002060"/>
              </a:solidFill>
            </a:endParaRPr>
          </a:p>
        </p:txBody>
      </p:sp>
      <p:sp>
        <p:nvSpPr>
          <p:cNvPr id="5" name="Slide Number Placeholder 1">
            <a:extLst>
              <a:ext uri="{FF2B5EF4-FFF2-40B4-BE49-F238E27FC236}">
                <a16:creationId xmlns:a16="http://schemas.microsoft.com/office/drawing/2014/main" id="{DE99E7C4-8524-4FA6-A438-46A3728C9E4F}"/>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4082451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559" y="0"/>
            <a:ext cx="9167294" cy="795130"/>
          </a:xfrm>
        </p:spPr>
        <p:txBody>
          <a:bodyPr/>
          <a:lstStyle/>
          <a:p>
            <a:r>
              <a:rPr lang="en-US" dirty="0"/>
              <a:t>Question 1: Is the Objective Properly Defined?</a:t>
            </a:r>
          </a:p>
        </p:txBody>
      </p:sp>
      <p:sp>
        <p:nvSpPr>
          <p:cNvPr id="4" name="Content Placeholder 3"/>
          <p:cNvSpPr>
            <a:spLocks noGrp="1"/>
          </p:cNvSpPr>
          <p:nvPr>
            <p:ph sz="quarter" idx="11"/>
          </p:nvPr>
        </p:nvSpPr>
        <p:spPr/>
        <p:txBody>
          <a:bodyPr/>
          <a:lstStyle/>
          <a:p>
            <a:r>
              <a:rPr lang="en-US" dirty="0">
                <a:solidFill>
                  <a:srgbClr val="002060"/>
                </a:solidFill>
              </a:rPr>
              <a:t>Focuses on answering the questions:</a:t>
            </a:r>
          </a:p>
          <a:p>
            <a:pPr lvl="1"/>
            <a:r>
              <a:rPr lang="en-US" dirty="0">
                <a:solidFill>
                  <a:srgbClr val="002060"/>
                </a:solidFill>
              </a:rPr>
              <a:t>How will the AI Model be applied?</a:t>
            </a:r>
          </a:p>
          <a:p>
            <a:pPr lvl="1"/>
            <a:r>
              <a:rPr lang="en-US" dirty="0">
                <a:solidFill>
                  <a:srgbClr val="002060"/>
                </a:solidFill>
              </a:rPr>
              <a:t>What is the Domain of Interest?</a:t>
            </a:r>
          </a:p>
          <a:p>
            <a:pPr lvl="1"/>
            <a:r>
              <a:rPr lang="en-US" dirty="0">
                <a:solidFill>
                  <a:srgbClr val="002060"/>
                </a:solidFill>
              </a:rPr>
              <a:t>What should the AI Model output?</a:t>
            </a:r>
          </a:p>
          <a:p>
            <a:r>
              <a:rPr lang="en-US" dirty="0">
                <a:solidFill>
                  <a:srgbClr val="002060"/>
                </a:solidFill>
              </a:rPr>
              <a:t>[Hand, 2020] suggests that this step might involve “exploration of design documents and specifications in an effort to detect problems, anomalies, and oversights, as well as … unexpected conditions”</a:t>
            </a:r>
          </a:p>
          <a:p>
            <a:pPr marL="461963" indent="-461963"/>
            <a:r>
              <a:rPr lang="en-US" dirty="0">
                <a:solidFill>
                  <a:srgbClr val="002060"/>
                </a:solidFill>
              </a:rPr>
              <a:t>[Hand, 2020] acknowledges that the complexity, variability and range of real world scenarios impacts the “adequacy” of a comprehensive design and recommends trying to identify as many likely scenarios as possible.</a:t>
            </a:r>
          </a:p>
        </p:txBody>
      </p:sp>
      <p:sp>
        <p:nvSpPr>
          <p:cNvPr id="9" name="Slide Number Placeholder 1">
            <a:extLst>
              <a:ext uri="{FF2B5EF4-FFF2-40B4-BE49-F238E27FC236}">
                <a16:creationId xmlns:a16="http://schemas.microsoft.com/office/drawing/2014/main" id="{C9B1F5F5-293C-4C81-96D7-F12ED67ECC22}"/>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4283532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US" dirty="0">
                <a:solidFill>
                  <a:srgbClr val="002060"/>
                </a:solidFill>
              </a:rPr>
              <a:t>AI Models are code based so the basic concepts of software engineering and software V&amp;V apply</a:t>
            </a:r>
          </a:p>
          <a:p>
            <a:r>
              <a:rPr lang="en-US" dirty="0">
                <a:solidFill>
                  <a:srgbClr val="002060"/>
                </a:solidFill>
              </a:rPr>
              <a:t>Software Verification provides the solid foundation for follow on validation activities by:</a:t>
            </a:r>
          </a:p>
          <a:p>
            <a:pPr lvl="1"/>
            <a:r>
              <a:rPr lang="en-US" dirty="0">
                <a:solidFill>
                  <a:srgbClr val="002060"/>
                </a:solidFill>
              </a:rPr>
              <a:t>Identifying if undiscovered/unaddressed coding errors exist in the AI Model results and predictions</a:t>
            </a:r>
          </a:p>
          <a:p>
            <a:pPr lvl="1"/>
            <a:r>
              <a:rPr lang="en-US" dirty="0">
                <a:solidFill>
                  <a:srgbClr val="002060"/>
                </a:solidFill>
              </a:rPr>
              <a:t>Ensuring that configuration management and regular verification “maintenance” activities are implemented as essential elements of strong code</a:t>
            </a:r>
          </a:p>
          <a:p>
            <a:r>
              <a:rPr lang="en-US" dirty="0">
                <a:solidFill>
                  <a:srgbClr val="002060"/>
                </a:solidFill>
              </a:rPr>
              <a:t>1012-2016 - IEEE Standard for System, Software, and Hardware Verification and Validation provides guidance for software based V&amp;V tasks and products</a:t>
            </a:r>
          </a:p>
          <a:p>
            <a:endParaRPr lang="en-US" dirty="0">
              <a:solidFill>
                <a:srgbClr val="002060"/>
              </a:solidFill>
            </a:endParaRPr>
          </a:p>
          <a:p>
            <a:endParaRPr lang="en-US" dirty="0">
              <a:solidFill>
                <a:srgbClr val="002060"/>
              </a:solidFill>
            </a:endParaRPr>
          </a:p>
        </p:txBody>
      </p:sp>
      <p:sp>
        <p:nvSpPr>
          <p:cNvPr id="7" name="Title 1">
            <a:extLst>
              <a:ext uri="{FF2B5EF4-FFF2-40B4-BE49-F238E27FC236}">
                <a16:creationId xmlns:a16="http://schemas.microsoft.com/office/drawing/2014/main" id="{B88B1FCA-1A9C-4076-AFAA-6C8FCDC9E98C}"/>
              </a:ext>
            </a:extLst>
          </p:cNvPr>
          <p:cNvSpPr>
            <a:spLocks noGrp="1"/>
          </p:cNvSpPr>
          <p:nvPr>
            <p:ph type="title"/>
          </p:nvPr>
        </p:nvSpPr>
        <p:spPr>
          <a:xfrm>
            <a:off x="1034474" y="0"/>
            <a:ext cx="8779366" cy="795130"/>
          </a:xfrm>
        </p:spPr>
        <p:txBody>
          <a:bodyPr/>
          <a:lstStyle/>
          <a:p>
            <a:r>
              <a:rPr lang="en-US" dirty="0"/>
              <a:t>Question 2: Mapping to the M&amp;S V&amp;V Processes</a:t>
            </a:r>
          </a:p>
        </p:txBody>
      </p:sp>
      <p:sp>
        <p:nvSpPr>
          <p:cNvPr id="5" name="Slide Number Placeholder 1">
            <a:extLst>
              <a:ext uri="{FF2B5EF4-FFF2-40B4-BE49-F238E27FC236}">
                <a16:creationId xmlns:a16="http://schemas.microsoft.com/office/drawing/2014/main" id="{3580497A-8C08-4AD6-9861-47CF0C2C585B}"/>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3700026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73" y="0"/>
            <a:ext cx="9185762" cy="795130"/>
          </a:xfrm>
        </p:spPr>
        <p:txBody>
          <a:bodyPr/>
          <a:lstStyle/>
          <a:p>
            <a:r>
              <a:rPr lang="en-US" dirty="0"/>
              <a:t>Question 2: Have Software Bugs been Addressed?</a:t>
            </a:r>
          </a:p>
        </p:txBody>
      </p:sp>
      <p:sp>
        <p:nvSpPr>
          <p:cNvPr id="4" name="Content Placeholder 3"/>
          <p:cNvSpPr>
            <a:spLocks noGrp="1"/>
          </p:cNvSpPr>
          <p:nvPr>
            <p:ph sz="quarter" idx="11"/>
          </p:nvPr>
        </p:nvSpPr>
        <p:spPr/>
        <p:txBody>
          <a:bodyPr/>
          <a:lstStyle/>
          <a:p>
            <a:r>
              <a:rPr lang="en-US" dirty="0">
                <a:solidFill>
                  <a:srgbClr val="002060"/>
                </a:solidFill>
              </a:rPr>
              <a:t>Any code based system should be verified to ensure that:</a:t>
            </a:r>
          </a:p>
          <a:p>
            <a:pPr lvl="1"/>
            <a:r>
              <a:rPr lang="en-US" dirty="0">
                <a:solidFill>
                  <a:srgbClr val="002060"/>
                </a:solidFill>
              </a:rPr>
              <a:t>The conceptual specifications and design has been implemented correctly</a:t>
            </a:r>
          </a:p>
          <a:p>
            <a:pPr lvl="1"/>
            <a:r>
              <a:rPr lang="en-US" dirty="0">
                <a:solidFill>
                  <a:srgbClr val="002060"/>
                </a:solidFill>
              </a:rPr>
              <a:t>That the underlying algorithms work as expected and are not subject to coding issues</a:t>
            </a:r>
          </a:p>
          <a:p>
            <a:pPr lvl="1"/>
            <a:r>
              <a:rPr lang="en-US" dirty="0">
                <a:solidFill>
                  <a:srgbClr val="002060"/>
                </a:solidFill>
              </a:rPr>
              <a:t>Interprets and translates (where needed) input data correctly</a:t>
            </a:r>
          </a:p>
          <a:p>
            <a:r>
              <a:rPr lang="en-US" dirty="0">
                <a:solidFill>
                  <a:srgbClr val="002060"/>
                </a:solidFill>
              </a:rPr>
              <a:t>Formal verification techniques (i.e., mathematical proofs) can be applied to establish correctness</a:t>
            </a:r>
          </a:p>
          <a:p>
            <a:r>
              <a:rPr lang="en-US" dirty="0">
                <a:solidFill>
                  <a:srgbClr val="002060"/>
                </a:solidFill>
              </a:rPr>
              <a:t>Verification becomes more difficult as the AI model adapts and learns</a:t>
            </a:r>
          </a:p>
          <a:p>
            <a:r>
              <a:rPr lang="en-US" dirty="0">
                <a:solidFill>
                  <a:srgbClr val="002060"/>
                </a:solidFill>
              </a:rPr>
              <a:t>[Hand, 2020] notes that system behavior may be “nondeterministic”, with internal sources of randomness (e.g., genetic algorithms, neural networks, and stochastic approximation) leading to “state space explosion”</a:t>
            </a:r>
          </a:p>
          <a:p>
            <a:endParaRPr lang="en-US" dirty="0">
              <a:solidFill>
                <a:srgbClr val="002060"/>
              </a:solidFill>
            </a:endParaRPr>
          </a:p>
        </p:txBody>
      </p:sp>
      <p:sp>
        <p:nvSpPr>
          <p:cNvPr id="6" name="Slide Number Placeholder 1">
            <a:extLst>
              <a:ext uri="{FF2B5EF4-FFF2-40B4-BE49-F238E27FC236}">
                <a16:creationId xmlns:a16="http://schemas.microsoft.com/office/drawing/2014/main" id="{7398D6C2-A432-4435-BF61-CED5A4422FE3}"/>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17054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70693" y="891381"/>
            <a:ext cx="11250613" cy="5509419"/>
          </a:xfrm>
        </p:spPr>
        <p:txBody>
          <a:bodyPr/>
          <a:lstStyle/>
          <a:p>
            <a:r>
              <a:rPr lang="en-US" dirty="0">
                <a:solidFill>
                  <a:srgbClr val="002060"/>
                </a:solidFill>
              </a:rPr>
              <a:t>Data plays a critical role for both M&amp;S and AI Models</a:t>
            </a:r>
          </a:p>
          <a:p>
            <a:r>
              <a:rPr lang="en-US" dirty="0">
                <a:solidFill>
                  <a:srgbClr val="002060"/>
                </a:solidFill>
              </a:rPr>
              <a:t>M&amp;S </a:t>
            </a:r>
            <a:r>
              <a:rPr lang="en-US" sz="1400" dirty="0"/>
              <a:t>[Oren, 2001] [DoD, 2011]</a:t>
            </a:r>
          </a:p>
          <a:p>
            <a:pPr lvl="1"/>
            <a:r>
              <a:rPr lang="en-US" dirty="0">
                <a:solidFill>
                  <a:srgbClr val="002060"/>
                </a:solidFill>
              </a:rPr>
              <a:t>Input data drives the algorithms that compute results</a:t>
            </a:r>
          </a:p>
          <a:p>
            <a:pPr lvl="1"/>
            <a:r>
              <a:rPr lang="en-US" dirty="0">
                <a:solidFill>
                  <a:srgbClr val="002060"/>
                </a:solidFill>
              </a:rPr>
              <a:t>Referent data serves as the basis of comparison for validation assessments</a:t>
            </a:r>
          </a:p>
          <a:p>
            <a:pPr lvl="1"/>
            <a:r>
              <a:rPr lang="en-US" dirty="0">
                <a:solidFill>
                  <a:srgbClr val="002060"/>
                </a:solidFill>
              </a:rPr>
              <a:t>M&amp;S definitions for validation and accreditation focuses both on the model or simulation and its associated data</a:t>
            </a:r>
          </a:p>
          <a:p>
            <a:r>
              <a:rPr lang="en-US" dirty="0">
                <a:solidFill>
                  <a:srgbClr val="002060"/>
                </a:solidFill>
              </a:rPr>
              <a:t>AI Model</a:t>
            </a:r>
          </a:p>
          <a:p>
            <a:pPr lvl="1"/>
            <a:r>
              <a:rPr lang="en-US" dirty="0">
                <a:solidFill>
                  <a:srgbClr val="002060"/>
                </a:solidFill>
              </a:rPr>
              <a:t>Data drives the AI Model</a:t>
            </a:r>
          </a:p>
          <a:p>
            <a:pPr lvl="1"/>
            <a:r>
              <a:rPr lang="en-US" dirty="0">
                <a:solidFill>
                  <a:srgbClr val="002060"/>
                </a:solidFill>
              </a:rPr>
              <a:t>Used to learn and improve AI Model over time</a:t>
            </a:r>
          </a:p>
          <a:p>
            <a:pPr lvl="1"/>
            <a:r>
              <a:rPr lang="en-US" dirty="0">
                <a:solidFill>
                  <a:srgbClr val="002060"/>
                </a:solidFill>
              </a:rPr>
              <a:t>Used to test AI Model performance</a:t>
            </a:r>
          </a:p>
          <a:p>
            <a:r>
              <a:rPr lang="en-US" dirty="0">
                <a:solidFill>
                  <a:srgbClr val="002060"/>
                </a:solidFill>
              </a:rPr>
              <a:t>Understanding the quality (e.g., Garbage In, Garbage Out) and completeness of the data is another critical step in the V&amp;V processes for both M&amp;S and AI</a:t>
            </a:r>
          </a:p>
        </p:txBody>
      </p:sp>
      <p:sp>
        <p:nvSpPr>
          <p:cNvPr id="7" name="Title 1">
            <a:extLst>
              <a:ext uri="{FF2B5EF4-FFF2-40B4-BE49-F238E27FC236}">
                <a16:creationId xmlns:a16="http://schemas.microsoft.com/office/drawing/2014/main" id="{0AA2DDCC-23CC-4EC7-B514-35CFC738AE2D}"/>
              </a:ext>
            </a:extLst>
          </p:cNvPr>
          <p:cNvSpPr>
            <a:spLocks noGrp="1"/>
          </p:cNvSpPr>
          <p:nvPr>
            <p:ph type="title"/>
          </p:nvPr>
        </p:nvSpPr>
        <p:spPr>
          <a:xfrm>
            <a:off x="1468582" y="0"/>
            <a:ext cx="8345257" cy="795130"/>
          </a:xfrm>
        </p:spPr>
        <p:txBody>
          <a:bodyPr/>
          <a:lstStyle/>
          <a:p>
            <a:r>
              <a:rPr lang="en-US" dirty="0"/>
              <a:t>Question 3: Mapping to M&amp;S V&amp;V Processes</a:t>
            </a:r>
          </a:p>
        </p:txBody>
      </p:sp>
      <p:sp>
        <p:nvSpPr>
          <p:cNvPr id="5" name="Slide Number Placeholder 1">
            <a:extLst>
              <a:ext uri="{FF2B5EF4-FFF2-40B4-BE49-F238E27FC236}">
                <a16:creationId xmlns:a16="http://schemas.microsoft.com/office/drawing/2014/main" id="{7B6E3E64-4A5D-44A7-82E7-F8EC276EFBA7}"/>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1542708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341" y="0"/>
            <a:ext cx="8964094" cy="795130"/>
          </a:xfrm>
        </p:spPr>
        <p:txBody>
          <a:bodyPr/>
          <a:lstStyle/>
          <a:p>
            <a:r>
              <a:rPr lang="en-US" dirty="0"/>
              <a:t>Question 3: Is the Data Representative?</a:t>
            </a:r>
          </a:p>
        </p:txBody>
      </p:sp>
      <p:sp>
        <p:nvSpPr>
          <p:cNvPr id="4" name="Content Placeholder 3"/>
          <p:cNvSpPr>
            <a:spLocks noGrp="1"/>
          </p:cNvSpPr>
          <p:nvPr>
            <p:ph sz="quarter" idx="11"/>
          </p:nvPr>
        </p:nvSpPr>
        <p:spPr>
          <a:xfrm>
            <a:off x="480132" y="1046715"/>
            <a:ext cx="11250613" cy="5326376"/>
          </a:xfrm>
        </p:spPr>
        <p:txBody>
          <a:bodyPr/>
          <a:lstStyle/>
          <a:p>
            <a:r>
              <a:rPr lang="en-US" dirty="0">
                <a:solidFill>
                  <a:srgbClr val="002060"/>
                </a:solidFill>
              </a:rPr>
              <a:t>AI Models are highly dependent on data that serves as the basis for training the system. If the data is biased, not representative, or incomplete it can result in inaccurate results.</a:t>
            </a:r>
          </a:p>
          <a:p>
            <a:r>
              <a:rPr lang="en-US" dirty="0">
                <a:solidFill>
                  <a:srgbClr val="002060"/>
                </a:solidFill>
              </a:rPr>
              <a:t>[Hand, 2020] states that “the validity of the results of an analysis depends on the quality of the input data”</a:t>
            </a:r>
          </a:p>
          <a:p>
            <a:r>
              <a:rPr lang="en-US" dirty="0">
                <a:solidFill>
                  <a:srgbClr val="002060"/>
                </a:solidFill>
              </a:rPr>
              <a:t>Data quality issues to be addressed include:</a:t>
            </a:r>
          </a:p>
          <a:p>
            <a:pPr lvl="1"/>
            <a:r>
              <a:rPr lang="en-US" dirty="0">
                <a:solidFill>
                  <a:srgbClr val="002060"/>
                </a:solidFill>
              </a:rPr>
              <a:t>Identifying and assessing the impact of  “breakdown points” when poor data quality is introduced </a:t>
            </a:r>
            <a:r>
              <a:rPr lang="en-US" sz="1400" dirty="0"/>
              <a:t>[Hand, 2020]</a:t>
            </a:r>
          </a:p>
          <a:p>
            <a:pPr lvl="1"/>
            <a:r>
              <a:rPr lang="en-US" dirty="0">
                <a:solidFill>
                  <a:srgbClr val="002060"/>
                </a:solidFill>
              </a:rPr>
              <a:t>Merging/combining multiple datasets that might have “different degrees of quality and compatibility” </a:t>
            </a:r>
            <a:r>
              <a:rPr lang="en-US" sz="1400" dirty="0"/>
              <a:t>[Hand, 2020]</a:t>
            </a:r>
          </a:p>
          <a:p>
            <a:pPr lvl="1"/>
            <a:r>
              <a:rPr lang="en-US" dirty="0">
                <a:solidFill>
                  <a:srgbClr val="002060"/>
                </a:solidFill>
              </a:rPr>
              <a:t>Issues of “population drift” where the “nature of the underlying population changes over time” </a:t>
            </a:r>
            <a:r>
              <a:rPr lang="en-US" sz="1400" dirty="0"/>
              <a:t>[Hand, 2020]</a:t>
            </a:r>
          </a:p>
          <a:p>
            <a:pPr lvl="1"/>
            <a:endParaRPr lang="en-US" dirty="0">
              <a:solidFill>
                <a:srgbClr val="002060"/>
              </a:solidFill>
            </a:endParaRPr>
          </a:p>
          <a:p>
            <a:endParaRPr lang="en-US" dirty="0">
              <a:solidFill>
                <a:srgbClr val="002060"/>
              </a:solidFill>
            </a:endParaRPr>
          </a:p>
        </p:txBody>
      </p:sp>
      <p:sp>
        <p:nvSpPr>
          <p:cNvPr id="7" name="Slide Number Placeholder 1">
            <a:extLst>
              <a:ext uri="{FF2B5EF4-FFF2-40B4-BE49-F238E27FC236}">
                <a16:creationId xmlns:a16="http://schemas.microsoft.com/office/drawing/2014/main" id="{A505E23B-003E-4E1A-B598-AC6E02703F4D}"/>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1236034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341" y="0"/>
            <a:ext cx="8964094" cy="795130"/>
          </a:xfrm>
        </p:spPr>
        <p:txBody>
          <a:bodyPr/>
          <a:lstStyle/>
          <a:p>
            <a:r>
              <a:rPr lang="en-US" dirty="0"/>
              <a:t>Question 3: Steps to Address Data Issues</a:t>
            </a:r>
          </a:p>
        </p:txBody>
      </p:sp>
      <p:sp>
        <p:nvSpPr>
          <p:cNvPr id="4" name="Content Placeholder 3"/>
          <p:cNvSpPr>
            <a:spLocks noGrp="1"/>
          </p:cNvSpPr>
          <p:nvPr>
            <p:ph sz="quarter" idx="11"/>
          </p:nvPr>
        </p:nvSpPr>
        <p:spPr>
          <a:xfrm>
            <a:off x="470693" y="891381"/>
            <a:ext cx="11250613" cy="5625684"/>
          </a:xfrm>
        </p:spPr>
        <p:txBody>
          <a:bodyPr/>
          <a:lstStyle/>
          <a:p>
            <a:r>
              <a:rPr lang="en-US" sz="2800" dirty="0">
                <a:solidFill>
                  <a:srgbClr val="002060"/>
                </a:solidFill>
              </a:rPr>
              <a:t>[Bronsdon, 2024] [Wilson, 2025] discuss data preparation/preprocessing methods that can be applied to </a:t>
            </a:r>
            <a:r>
              <a:rPr lang="en-US" dirty="0">
                <a:solidFill>
                  <a:srgbClr val="002060"/>
                </a:solidFill>
              </a:rPr>
              <a:t>facilitate </a:t>
            </a:r>
            <a:r>
              <a:rPr lang="en-US" sz="2800" dirty="0">
                <a:solidFill>
                  <a:srgbClr val="002060"/>
                </a:solidFill>
              </a:rPr>
              <a:t>accurate model performance: </a:t>
            </a:r>
          </a:p>
          <a:p>
            <a:pPr lvl="1"/>
            <a:r>
              <a:rPr lang="en-US" dirty="0">
                <a:solidFill>
                  <a:srgbClr val="002060"/>
                </a:solidFill>
              </a:rPr>
              <a:t>Handle Missing Data</a:t>
            </a:r>
          </a:p>
          <a:p>
            <a:pPr lvl="2"/>
            <a:r>
              <a:rPr lang="en-US" sz="2200" dirty="0">
                <a:solidFill>
                  <a:srgbClr val="002060"/>
                </a:solidFill>
              </a:rPr>
              <a:t>Input or remove missing data points</a:t>
            </a:r>
          </a:p>
          <a:p>
            <a:pPr lvl="2"/>
            <a:r>
              <a:rPr lang="en-US" sz="2200" dirty="0">
                <a:solidFill>
                  <a:srgbClr val="002060"/>
                </a:solidFill>
              </a:rPr>
              <a:t>Remove duplication in the data</a:t>
            </a:r>
          </a:p>
          <a:p>
            <a:pPr lvl="2"/>
            <a:r>
              <a:rPr lang="en-US" sz="2200" dirty="0">
                <a:solidFill>
                  <a:srgbClr val="002060"/>
                </a:solidFill>
              </a:rPr>
              <a:t>Handle unusual observations (e.g., outliers) so the training data is not skewed</a:t>
            </a:r>
          </a:p>
          <a:p>
            <a:pPr lvl="2"/>
            <a:r>
              <a:rPr lang="en-US" sz="2200" dirty="0">
                <a:solidFill>
                  <a:srgbClr val="002060"/>
                </a:solidFill>
              </a:rPr>
              <a:t>Understand quality of data</a:t>
            </a:r>
          </a:p>
          <a:p>
            <a:pPr lvl="1"/>
            <a:r>
              <a:rPr lang="en-US" dirty="0">
                <a:solidFill>
                  <a:srgbClr val="002060"/>
                </a:solidFill>
              </a:rPr>
              <a:t>Standardize Data Formats</a:t>
            </a:r>
          </a:p>
          <a:p>
            <a:pPr lvl="2"/>
            <a:r>
              <a:rPr lang="en-US" sz="2200" dirty="0">
                <a:solidFill>
                  <a:srgbClr val="002060"/>
                </a:solidFill>
              </a:rPr>
              <a:t>Implement data transformation equations as needed</a:t>
            </a:r>
          </a:p>
          <a:p>
            <a:pPr lvl="2"/>
            <a:r>
              <a:rPr lang="en-US" sz="2200" dirty="0">
                <a:solidFill>
                  <a:srgbClr val="002060"/>
                </a:solidFill>
              </a:rPr>
              <a:t>Ensure data formats map to algorithm input requirements</a:t>
            </a:r>
          </a:p>
          <a:p>
            <a:pPr lvl="1"/>
            <a:r>
              <a:rPr lang="en-US" dirty="0">
                <a:solidFill>
                  <a:srgbClr val="002060"/>
                </a:solidFill>
              </a:rPr>
              <a:t>Detect and Remove Bias</a:t>
            </a:r>
          </a:p>
          <a:p>
            <a:pPr lvl="2"/>
            <a:r>
              <a:rPr lang="en-US" sz="2200" dirty="0">
                <a:solidFill>
                  <a:srgbClr val="002060"/>
                </a:solidFill>
              </a:rPr>
              <a:t>Evaluate differences in performance based on statistical demographics</a:t>
            </a:r>
          </a:p>
          <a:p>
            <a:pPr lvl="2"/>
            <a:r>
              <a:rPr lang="en-US" sz="2200" dirty="0">
                <a:solidFill>
                  <a:srgbClr val="002060"/>
                </a:solidFill>
              </a:rPr>
              <a:t>Adjust the data to address statistical skewness if detected</a:t>
            </a:r>
          </a:p>
        </p:txBody>
      </p:sp>
      <p:sp>
        <p:nvSpPr>
          <p:cNvPr id="6" name="Slide Number Placeholder 1">
            <a:extLst>
              <a:ext uri="{FF2B5EF4-FFF2-40B4-BE49-F238E27FC236}">
                <a16:creationId xmlns:a16="http://schemas.microsoft.com/office/drawing/2014/main" id="{39D27125-194F-43CA-A2DC-9C3DF08CFA67}"/>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154510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Tutorial Motivation</a:t>
            </a:r>
          </a:p>
        </p:txBody>
      </p:sp>
      <p:sp>
        <p:nvSpPr>
          <p:cNvPr id="6" name="Content Placeholder 1">
            <a:extLst>
              <a:ext uri="{FF2B5EF4-FFF2-40B4-BE49-F238E27FC236}">
                <a16:creationId xmlns:a16="http://schemas.microsoft.com/office/drawing/2014/main" id="{4E162005-F9FA-44DC-8294-2F83DA680258}"/>
              </a:ext>
            </a:extLst>
          </p:cNvPr>
          <p:cNvSpPr>
            <a:spLocks noGrp="1"/>
          </p:cNvSpPr>
          <p:nvPr>
            <p:ph sz="quarter" idx="11"/>
          </p:nvPr>
        </p:nvSpPr>
        <p:spPr>
          <a:xfrm>
            <a:off x="480132" y="1017218"/>
            <a:ext cx="11250613" cy="5075237"/>
          </a:xfrm>
        </p:spPr>
        <p:txBody>
          <a:bodyPr/>
          <a:lstStyle/>
          <a:p>
            <a:r>
              <a:rPr lang="en-US" sz="2400" dirty="0">
                <a:solidFill>
                  <a:srgbClr val="002060"/>
                </a:solidFill>
                <a:latin typeface="Arial Narrow" panose="020B0606020202030204" pitchFamily="34" charset="0"/>
              </a:rPr>
              <a:t>Have spent years building a foundational understanding of Modeling and Simulation (M&amp;S) Verification, Validation, and Accreditation (VV&amp;A) by:</a:t>
            </a:r>
          </a:p>
          <a:p>
            <a:pPr lvl="1"/>
            <a:r>
              <a:rPr lang="en-US" sz="2000" dirty="0">
                <a:solidFill>
                  <a:srgbClr val="002060"/>
                </a:solidFill>
                <a:latin typeface="Arial Narrow" panose="020B0606020202030204" pitchFamily="34" charset="0"/>
              </a:rPr>
              <a:t>Defining fundamental relationships and processes</a:t>
            </a:r>
          </a:p>
          <a:p>
            <a:pPr lvl="1"/>
            <a:r>
              <a:rPr lang="en-US" sz="2000" dirty="0">
                <a:solidFill>
                  <a:srgbClr val="002060"/>
                </a:solidFill>
                <a:latin typeface="Arial Narrow" panose="020B0606020202030204" pitchFamily="34" charset="0"/>
              </a:rPr>
              <a:t>Enhancing the understanding of Validation techniques and the Referent</a:t>
            </a:r>
          </a:p>
          <a:p>
            <a:pPr lvl="1"/>
            <a:r>
              <a:rPr lang="en-US" sz="2000" dirty="0">
                <a:solidFill>
                  <a:srgbClr val="002060"/>
                </a:solidFill>
                <a:latin typeface="Arial Narrow" panose="020B0606020202030204" pitchFamily="34" charset="0"/>
              </a:rPr>
              <a:t>Developing Policy, Recommended Practices and Guidance documents</a:t>
            </a:r>
          </a:p>
          <a:p>
            <a:r>
              <a:rPr lang="en-US" sz="2400" dirty="0">
                <a:solidFill>
                  <a:srgbClr val="002060"/>
                </a:solidFill>
                <a:latin typeface="Arial Narrow" panose="020B0606020202030204" pitchFamily="34" charset="0"/>
              </a:rPr>
              <a:t>There is a continuous need to evolve V&amp;V to address:</a:t>
            </a:r>
          </a:p>
          <a:p>
            <a:pPr lvl="1"/>
            <a:r>
              <a:rPr lang="en-US" sz="2000" dirty="0">
                <a:solidFill>
                  <a:srgbClr val="002060"/>
                </a:solidFill>
                <a:latin typeface="Arial Narrow" panose="020B0606020202030204" pitchFamily="34" charset="0"/>
              </a:rPr>
              <a:t>Increasingly sparse real world referent data</a:t>
            </a:r>
          </a:p>
          <a:p>
            <a:pPr lvl="1"/>
            <a:r>
              <a:rPr lang="en-US" sz="2000" dirty="0">
                <a:solidFill>
                  <a:srgbClr val="002060"/>
                </a:solidFill>
                <a:latin typeface="Arial Narrow" panose="020B0606020202030204" pitchFamily="34" charset="0"/>
              </a:rPr>
              <a:t>Advances in simulation technology</a:t>
            </a:r>
          </a:p>
          <a:p>
            <a:pPr lvl="1"/>
            <a:r>
              <a:rPr lang="en-US" sz="2000" dirty="0">
                <a:solidFill>
                  <a:srgbClr val="002060"/>
                </a:solidFill>
                <a:latin typeface="Arial Narrow" panose="020B0606020202030204" pitchFamily="34" charset="0"/>
              </a:rPr>
              <a:t>Integration with AI Machine Learning (ML)</a:t>
            </a:r>
          </a:p>
          <a:p>
            <a:r>
              <a:rPr lang="en-US" sz="2400" dirty="0">
                <a:solidFill>
                  <a:srgbClr val="002060"/>
                </a:solidFill>
                <a:latin typeface="Arial Narrow" panose="020B0606020202030204" pitchFamily="34" charset="0"/>
              </a:rPr>
              <a:t>The question to answer is:</a:t>
            </a:r>
          </a:p>
          <a:p>
            <a:pPr lvl="1"/>
            <a:r>
              <a:rPr lang="en-US" sz="2000" dirty="0">
                <a:solidFill>
                  <a:srgbClr val="002060"/>
                </a:solidFill>
                <a:latin typeface="Arial Narrow" panose="020B0606020202030204" pitchFamily="34" charset="0"/>
              </a:rPr>
              <a:t>What does V&amp;V of an AI ML mean?</a:t>
            </a:r>
          </a:p>
          <a:p>
            <a:pPr lvl="1"/>
            <a:r>
              <a:rPr lang="en-US" sz="2000" dirty="0">
                <a:solidFill>
                  <a:srgbClr val="002060"/>
                </a:solidFill>
                <a:latin typeface="Arial Narrow" panose="020B0606020202030204" pitchFamily="34" charset="0"/>
              </a:rPr>
              <a:t>How does it differ or how is it similar to M&amp;S V&amp;V?</a:t>
            </a:r>
          </a:p>
          <a:p>
            <a:pPr lvl="1"/>
            <a:r>
              <a:rPr lang="en-US" sz="2000" dirty="0">
                <a:solidFill>
                  <a:srgbClr val="002060"/>
                </a:solidFill>
                <a:latin typeface="Arial Narrow" panose="020B0606020202030204" pitchFamily="34" charset="0"/>
              </a:rPr>
              <a:t>What are the issues when you integrate ML and M&amp;S?</a:t>
            </a:r>
          </a:p>
          <a:p>
            <a:pPr lvl="1"/>
            <a:endParaRPr lang="en-US" sz="2000" dirty="0">
              <a:solidFill>
                <a:srgbClr val="002060"/>
              </a:solidFill>
              <a:latin typeface="Arial Narrow" panose="020B0606020202030204" pitchFamily="34" charset="0"/>
            </a:endParaRPr>
          </a:p>
          <a:p>
            <a:endParaRPr lang="en-US" sz="2400" dirty="0">
              <a:solidFill>
                <a:srgbClr val="002060"/>
              </a:solidFill>
              <a:latin typeface="+mn-lt"/>
            </a:endParaRPr>
          </a:p>
        </p:txBody>
      </p:sp>
      <p:sp>
        <p:nvSpPr>
          <p:cNvPr id="8" name="Slide Number Placeholder 1">
            <a:extLst>
              <a:ext uri="{FF2B5EF4-FFF2-40B4-BE49-F238E27FC236}">
                <a16:creationId xmlns:a16="http://schemas.microsoft.com/office/drawing/2014/main" id="{823C1FDB-7D7C-4A05-8207-4E2B8040203D}"/>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3843163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80132" y="1046715"/>
            <a:ext cx="11250613" cy="5162699"/>
          </a:xfrm>
        </p:spPr>
        <p:txBody>
          <a:bodyPr/>
          <a:lstStyle/>
          <a:p>
            <a:r>
              <a:rPr lang="en-US" dirty="0">
                <a:solidFill>
                  <a:srgbClr val="002060"/>
                </a:solidFill>
              </a:rPr>
              <a:t>Stress Testing and Sensitivity Analysis are to methods employed to assess the stability and robustness of an M&amp;S</a:t>
            </a:r>
          </a:p>
          <a:p>
            <a:pPr lvl="1"/>
            <a:r>
              <a:rPr lang="en-US" dirty="0">
                <a:solidFill>
                  <a:srgbClr val="002060"/>
                </a:solidFill>
              </a:rPr>
              <a:t>Stress Testing assesses the M&amp;S system representations under extreme conditions, generally in the form of stressing scenarios. Focus is on edge cases or boundary conditions. </a:t>
            </a:r>
          </a:p>
          <a:p>
            <a:pPr lvl="1"/>
            <a:r>
              <a:rPr lang="en-US" dirty="0">
                <a:solidFill>
                  <a:srgbClr val="002060"/>
                </a:solidFill>
              </a:rPr>
              <a:t>Sensitivity Analysis is applied to assess the impact that changes in input parameters has on the M&amp;S results.</a:t>
            </a:r>
          </a:p>
          <a:p>
            <a:r>
              <a:rPr lang="en-US" dirty="0">
                <a:solidFill>
                  <a:srgbClr val="002060"/>
                </a:solidFill>
              </a:rPr>
              <a:t>Stress Testing is employed to ensure the M&amp;S representations don’t “fall apart” in challenging conditions</a:t>
            </a:r>
          </a:p>
          <a:p>
            <a:r>
              <a:rPr lang="en-US" dirty="0">
                <a:solidFill>
                  <a:srgbClr val="002060"/>
                </a:solidFill>
              </a:rPr>
              <a:t>Sensitivity Analysis is used to understand the relationship between M&amp;S inputs and outputs, particularly when the code is not accessible (e.g., proprietary M&amp;S, executable only)</a:t>
            </a:r>
          </a:p>
          <a:p>
            <a:endParaRPr lang="en-US" dirty="0">
              <a:solidFill>
                <a:srgbClr val="002060"/>
              </a:solidFill>
            </a:endParaRPr>
          </a:p>
        </p:txBody>
      </p:sp>
      <p:sp>
        <p:nvSpPr>
          <p:cNvPr id="6" name="Title 1">
            <a:extLst>
              <a:ext uri="{FF2B5EF4-FFF2-40B4-BE49-F238E27FC236}">
                <a16:creationId xmlns:a16="http://schemas.microsoft.com/office/drawing/2014/main" id="{EBB29F51-3237-47C4-9F6A-1E4BCA9EB494}"/>
              </a:ext>
            </a:extLst>
          </p:cNvPr>
          <p:cNvSpPr>
            <a:spLocks noGrp="1"/>
          </p:cNvSpPr>
          <p:nvPr>
            <p:ph type="title"/>
          </p:nvPr>
        </p:nvSpPr>
        <p:spPr>
          <a:xfrm>
            <a:off x="1468582" y="0"/>
            <a:ext cx="8345257" cy="795130"/>
          </a:xfrm>
        </p:spPr>
        <p:txBody>
          <a:bodyPr/>
          <a:lstStyle/>
          <a:p>
            <a:r>
              <a:rPr lang="en-US" dirty="0"/>
              <a:t>Question 4: Mapping to M&amp;S V&amp;V Processes</a:t>
            </a:r>
          </a:p>
        </p:txBody>
      </p:sp>
      <p:sp>
        <p:nvSpPr>
          <p:cNvPr id="5" name="Slide Number Placeholder 1">
            <a:extLst>
              <a:ext uri="{FF2B5EF4-FFF2-40B4-BE49-F238E27FC236}">
                <a16:creationId xmlns:a16="http://schemas.microsoft.com/office/drawing/2014/main" id="{790935A6-6696-4437-B1BC-D785BF5AA185}"/>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096168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341" y="0"/>
            <a:ext cx="8964094" cy="795130"/>
          </a:xfrm>
        </p:spPr>
        <p:txBody>
          <a:bodyPr/>
          <a:lstStyle/>
          <a:p>
            <a:r>
              <a:rPr lang="en-US" dirty="0"/>
              <a:t>Question 4: How robust is the AI Model? </a:t>
            </a:r>
          </a:p>
        </p:txBody>
      </p:sp>
      <p:sp>
        <p:nvSpPr>
          <p:cNvPr id="4" name="Content Placeholder 3"/>
          <p:cNvSpPr>
            <a:spLocks noGrp="1"/>
          </p:cNvSpPr>
          <p:nvPr>
            <p:ph sz="quarter" idx="11"/>
          </p:nvPr>
        </p:nvSpPr>
        <p:spPr/>
        <p:txBody>
          <a:bodyPr/>
          <a:lstStyle/>
          <a:p>
            <a:r>
              <a:rPr lang="en-US" dirty="0">
                <a:solidFill>
                  <a:srgbClr val="002060"/>
                </a:solidFill>
              </a:rPr>
              <a:t>Required level of robustness differs based on Objective/Intended Use</a:t>
            </a:r>
          </a:p>
          <a:p>
            <a:r>
              <a:rPr lang="en-US" dirty="0">
                <a:solidFill>
                  <a:srgbClr val="002060"/>
                </a:solidFill>
              </a:rPr>
              <a:t>As ML systems become more self-contained, sensitivity analysis of the “black box” is the most tractable validation effort</a:t>
            </a:r>
          </a:p>
          <a:p>
            <a:r>
              <a:rPr lang="en-US" dirty="0">
                <a:solidFill>
                  <a:srgbClr val="002060"/>
                </a:solidFill>
              </a:rPr>
              <a:t>Test methods to assess robustness include:</a:t>
            </a:r>
          </a:p>
          <a:p>
            <a:pPr lvl="1"/>
            <a:r>
              <a:rPr lang="en-US" dirty="0">
                <a:solidFill>
                  <a:srgbClr val="002060"/>
                </a:solidFill>
              </a:rPr>
              <a:t>Injecting problematic data into the AI Model to see how it responds</a:t>
            </a:r>
          </a:p>
          <a:p>
            <a:pPr lvl="1"/>
            <a:r>
              <a:rPr lang="en-US" dirty="0">
                <a:solidFill>
                  <a:srgbClr val="002060"/>
                </a:solidFill>
              </a:rPr>
              <a:t>Studying the edge cases where performance is likely to change</a:t>
            </a:r>
          </a:p>
          <a:p>
            <a:pPr lvl="1"/>
            <a:r>
              <a:rPr lang="en-US" dirty="0">
                <a:solidFill>
                  <a:srgbClr val="002060"/>
                </a:solidFill>
              </a:rPr>
              <a:t>Defining and testing stressful scenarios</a:t>
            </a:r>
          </a:p>
          <a:p>
            <a:pPr lvl="1"/>
            <a:r>
              <a:rPr lang="en-US" dirty="0">
                <a:solidFill>
                  <a:srgbClr val="002060"/>
                </a:solidFill>
              </a:rPr>
              <a:t>Assessing the impact of input distribution shifts</a:t>
            </a:r>
          </a:p>
          <a:p>
            <a:r>
              <a:rPr lang="en-US" dirty="0">
                <a:solidFill>
                  <a:srgbClr val="002060"/>
                </a:solidFill>
              </a:rPr>
              <a:t>[Hand, 2020] emphasizes the need to understand the “trade-off between the robustness of a system … and [its] accuracy”</a:t>
            </a:r>
          </a:p>
          <a:p>
            <a:pPr marL="0" indent="0">
              <a:buNone/>
            </a:pPr>
            <a:endParaRPr lang="en-US" dirty="0">
              <a:solidFill>
                <a:srgbClr val="002060"/>
              </a:solidFill>
            </a:endParaRPr>
          </a:p>
          <a:p>
            <a:pPr lvl="1"/>
            <a:endParaRPr lang="en-US" dirty="0">
              <a:solidFill>
                <a:srgbClr val="002060"/>
              </a:solidFill>
            </a:endParaRPr>
          </a:p>
          <a:p>
            <a:pPr lvl="1"/>
            <a:endParaRPr lang="en-US" dirty="0">
              <a:solidFill>
                <a:srgbClr val="002060"/>
              </a:solidFill>
            </a:endParaRPr>
          </a:p>
          <a:p>
            <a:endParaRPr lang="en-US" dirty="0">
              <a:solidFill>
                <a:srgbClr val="002060"/>
              </a:solidFill>
            </a:endParaRPr>
          </a:p>
        </p:txBody>
      </p:sp>
      <p:sp>
        <p:nvSpPr>
          <p:cNvPr id="6" name="Slide Number Placeholder 1">
            <a:extLst>
              <a:ext uri="{FF2B5EF4-FFF2-40B4-BE49-F238E27FC236}">
                <a16:creationId xmlns:a16="http://schemas.microsoft.com/office/drawing/2014/main" id="{4D8A749D-E44B-430D-9EE6-9064FAB9A678}"/>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338549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US" dirty="0">
                <a:solidFill>
                  <a:srgbClr val="002060"/>
                </a:solidFill>
              </a:rPr>
              <a:t>Both M&amp;S and AI model validation focus on the concept of accuracy, with however, different perspectives</a:t>
            </a:r>
          </a:p>
          <a:p>
            <a:r>
              <a:rPr lang="en-US" dirty="0">
                <a:solidFill>
                  <a:srgbClr val="002060"/>
                </a:solidFill>
              </a:rPr>
              <a:t>M&amp;S validation is focused on behavior and/or phenomena representation</a:t>
            </a:r>
          </a:p>
          <a:p>
            <a:pPr lvl="1"/>
            <a:r>
              <a:rPr lang="en-US" dirty="0">
                <a:solidFill>
                  <a:srgbClr val="002060"/>
                </a:solidFill>
              </a:rPr>
              <a:t>Validation achieved by comparison to referent data</a:t>
            </a:r>
          </a:p>
          <a:p>
            <a:pPr lvl="1"/>
            <a:r>
              <a:rPr lang="en-US" dirty="0">
                <a:solidFill>
                  <a:srgbClr val="002060"/>
                </a:solidFill>
              </a:rPr>
              <a:t>Acceptability Criteria define thresholds of agreement</a:t>
            </a:r>
          </a:p>
          <a:p>
            <a:pPr lvl="1"/>
            <a:r>
              <a:rPr lang="en-US" dirty="0">
                <a:solidFill>
                  <a:srgbClr val="002060"/>
                </a:solidFill>
              </a:rPr>
              <a:t>Validation informs Accreditation </a:t>
            </a:r>
          </a:p>
          <a:p>
            <a:r>
              <a:rPr lang="en-US" dirty="0">
                <a:solidFill>
                  <a:srgbClr val="002060"/>
                </a:solidFill>
              </a:rPr>
              <a:t>AI model validation is focused on the accuracy of responses</a:t>
            </a:r>
          </a:p>
          <a:p>
            <a:pPr lvl="1"/>
            <a:r>
              <a:rPr lang="en-US" dirty="0">
                <a:solidFill>
                  <a:srgbClr val="002060"/>
                </a:solidFill>
              </a:rPr>
              <a:t>Validation achieved by registration of model output to referent data</a:t>
            </a:r>
          </a:p>
          <a:p>
            <a:pPr lvl="1"/>
            <a:r>
              <a:rPr lang="en-US" dirty="0">
                <a:solidFill>
                  <a:srgbClr val="002060"/>
                </a:solidFill>
              </a:rPr>
              <a:t>Aligns with concept of Software validation (per IEEE 1012-2016)</a:t>
            </a:r>
          </a:p>
          <a:p>
            <a:pPr lvl="1"/>
            <a:r>
              <a:rPr lang="en-US" dirty="0">
                <a:solidFill>
                  <a:srgbClr val="002060"/>
                </a:solidFill>
              </a:rPr>
              <a:t>Subject Matter Experts may be used to validate outputs</a:t>
            </a:r>
          </a:p>
        </p:txBody>
      </p:sp>
      <p:sp>
        <p:nvSpPr>
          <p:cNvPr id="6" name="Title 1">
            <a:extLst>
              <a:ext uri="{FF2B5EF4-FFF2-40B4-BE49-F238E27FC236}">
                <a16:creationId xmlns:a16="http://schemas.microsoft.com/office/drawing/2014/main" id="{0F8FA6D3-8EF0-4832-92D4-5298B913F5DB}"/>
              </a:ext>
            </a:extLst>
          </p:cNvPr>
          <p:cNvSpPr>
            <a:spLocks noGrp="1"/>
          </p:cNvSpPr>
          <p:nvPr>
            <p:ph type="title"/>
          </p:nvPr>
        </p:nvSpPr>
        <p:spPr>
          <a:xfrm>
            <a:off x="1468582" y="0"/>
            <a:ext cx="8345257" cy="795130"/>
          </a:xfrm>
        </p:spPr>
        <p:txBody>
          <a:bodyPr/>
          <a:lstStyle/>
          <a:p>
            <a:r>
              <a:rPr lang="en-US" dirty="0"/>
              <a:t>Question 5: Mapping to M&amp;S V&amp;V Processes</a:t>
            </a:r>
          </a:p>
        </p:txBody>
      </p:sp>
      <p:sp>
        <p:nvSpPr>
          <p:cNvPr id="5" name="Slide Number Placeholder 1">
            <a:extLst>
              <a:ext uri="{FF2B5EF4-FFF2-40B4-BE49-F238E27FC236}">
                <a16:creationId xmlns:a16="http://schemas.microsoft.com/office/drawing/2014/main" id="{C0704F9C-6C7F-4DF3-94F4-68ED9A071C03}"/>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359734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341" y="0"/>
            <a:ext cx="8964094" cy="795130"/>
          </a:xfrm>
        </p:spPr>
        <p:txBody>
          <a:bodyPr/>
          <a:lstStyle/>
          <a:p>
            <a:r>
              <a:rPr lang="en-US" dirty="0"/>
              <a:t>Question 5: Is the System sufficiently Accurate?</a:t>
            </a:r>
          </a:p>
        </p:txBody>
      </p:sp>
      <p:sp>
        <p:nvSpPr>
          <p:cNvPr id="6" name="Content Placeholder 5">
            <a:extLst>
              <a:ext uri="{FF2B5EF4-FFF2-40B4-BE49-F238E27FC236}">
                <a16:creationId xmlns:a16="http://schemas.microsoft.com/office/drawing/2014/main" id="{6DE00818-1967-43EE-86AD-3FA0816BB014}"/>
              </a:ext>
            </a:extLst>
          </p:cNvPr>
          <p:cNvSpPr>
            <a:spLocks noGrp="1"/>
          </p:cNvSpPr>
          <p:nvPr>
            <p:ph sz="quarter" idx="11"/>
          </p:nvPr>
        </p:nvSpPr>
        <p:spPr/>
        <p:txBody>
          <a:bodyPr/>
          <a:lstStyle/>
          <a:p>
            <a:r>
              <a:rPr lang="en-US" dirty="0">
                <a:solidFill>
                  <a:srgbClr val="002060"/>
                </a:solidFill>
              </a:rPr>
              <a:t>AI Model Validation evaluates how well the trained system performs beyond the training data set (e.g., a test data set).</a:t>
            </a:r>
          </a:p>
          <a:p>
            <a:r>
              <a:rPr lang="en-US" dirty="0">
                <a:solidFill>
                  <a:srgbClr val="002060"/>
                </a:solidFill>
              </a:rPr>
              <a:t>Key concepts that apply to AI Model Validation:</a:t>
            </a:r>
          </a:p>
          <a:p>
            <a:pPr lvl="1"/>
            <a:r>
              <a:rPr lang="en-US" dirty="0">
                <a:solidFill>
                  <a:srgbClr val="002060"/>
                </a:solidFill>
              </a:rPr>
              <a:t>Training Data that the AI Model “learns” from.</a:t>
            </a:r>
          </a:p>
          <a:p>
            <a:pPr lvl="1"/>
            <a:r>
              <a:rPr lang="en-US" dirty="0">
                <a:solidFill>
                  <a:srgbClr val="002060"/>
                </a:solidFill>
              </a:rPr>
              <a:t>Test Data that assesses the trained AI Models performance.</a:t>
            </a:r>
          </a:p>
          <a:p>
            <a:pPr lvl="1"/>
            <a:r>
              <a:rPr lang="en-US" dirty="0">
                <a:solidFill>
                  <a:srgbClr val="002060"/>
                </a:solidFill>
              </a:rPr>
              <a:t>Overfitting occurs when the algorithm fits too closely to the training data resulting in in poor performance outside the training data set</a:t>
            </a:r>
          </a:p>
          <a:p>
            <a:r>
              <a:rPr lang="en-US" dirty="0">
                <a:solidFill>
                  <a:srgbClr val="002060"/>
                </a:solidFill>
              </a:rPr>
              <a:t>Validation Methods include:</a:t>
            </a:r>
          </a:p>
          <a:p>
            <a:pPr lvl="1"/>
            <a:r>
              <a:rPr lang="en-US" b="1" dirty="0">
                <a:solidFill>
                  <a:srgbClr val="002060"/>
                </a:solidFill>
              </a:rPr>
              <a:t>Cross-Validation</a:t>
            </a:r>
            <a:r>
              <a:rPr lang="en-US" dirty="0">
                <a:solidFill>
                  <a:srgbClr val="002060"/>
                </a:solidFill>
              </a:rPr>
              <a:t> (K-Fold, Leave One Out, Stratified) </a:t>
            </a:r>
            <a:r>
              <a:rPr lang="en-US" sz="1400" dirty="0"/>
              <a:t>[Carrascosa, Jan 2025] [MLJourney, 2025] [GfG, 2025]</a:t>
            </a:r>
          </a:p>
          <a:p>
            <a:pPr lvl="1"/>
            <a:r>
              <a:rPr lang="en-US" b="1" dirty="0">
                <a:solidFill>
                  <a:srgbClr val="002060"/>
                </a:solidFill>
              </a:rPr>
              <a:t>Holdout Validation</a:t>
            </a:r>
          </a:p>
          <a:p>
            <a:pPr lvl="1"/>
            <a:r>
              <a:rPr lang="en-US" dirty="0">
                <a:solidFill>
                  <a:srgbClr val="002060"/>
                </a:solidFill>
              </a:rPr>
              <a:t>Bootstrapping</a:t>
            </a:r>
          </a:p>
        </p:txBody>
      </p:sp>
      <p:sp>
        <p:nvSpPr>
          <p:cNvPr id="7" name="Slide Number Placeholder 1">
            <a:extLst>
              <a:ext uri="{FF2B5EF4-FFF2-40B4-BE49-F238E27FC236}">
                <a16:creationId xmlns:a16="http://schemas.microsoft.com/office/drawing/2014/main" id="{90BB3821-E460-4FEC-8ECB-E27CF2CD1F20}"/>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1526759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Holdout and K-Fold Cross Validation</a:t>
            </a:r>
          </a:p>
        </p:txBody>
      </p:sp>
      <p:graphicFrame>
        <p:nvGraphicFramePr>
          <p:cNvPr id="6" name="Table 6">
            <a:extLst>
              <a:ext uri="{FF2B5EF4-FFF2-40B4-BE49-F238E27FC236}">
                <a16:creationId xmlns:a16="http://schemas.microsoft.com/office/drawing/2014/main" id="{5F365378-B111-4713-8942-4A7CF5BAFA40}"/>
              </a:ext>
            </a:extLst>
          </p:cNvPr>
          <p:cNvGraphicFramePr>
            <a:graphicFrameLocks noGrp="1"/>
          </p:cNvGraphicFramePr>
          <p:nvPr>
            <p:extLst>
              <p:ext uri="{D42A27DB-BD31-4B8C-83A1-F6EECF244321}">
                <p14:modId xmlns:p14="http://schemas.microsoft.com/office/powerpoint/2010/main" val="3132760995"/>
              </p:ext>
            </p:extLst>
          </p:nvPr>
        </p:nvGraphicFramePr>
        <p:xfrm>
          <a:off x="813003" y="3139596"/>
          <a:ext cx="5098269" cy="2499360"/>
        </p:xfrm>
        <a:graphic>
          <a:graphicData uri="http://schemas.openxmlformats.org/drawingml/2006/table">
            <a:tbl>
              <a:tblPr firstRow="1" bandRow="1">
                <a:tableStyleId>{5C22544A-7EE6-4342-B048-85BDC9FD1C3A}</a:tableStyleId>
              </a:tblPr>
              <a:tblGrid>
                <a:gridCol w="1126632">
                  <a:extLst>
                    <a:ext uri="{9D8B030D-6E8A-4147-A177-3AD203B41FA5}">
                      <a16:colId xmlns:a16="http://schemas.microsoft.com/office/drawing/2014/main" val="4256681763"/>
                    </a:ext>
                  </a:extLst>
                </a:gridCol>
                <a:gridCol w="1985818">
                  <a:extLst>
                    <a:ext uri="{9D8B030D-6E8A-4147-A177-3AD203B41FA5}">
                      <a16:colId xmlns:a16="http://schemas.microsoft.com/office/drawing/2014/main" val="2539831146"/>
                    </a:ext>
                  </a:extLst>
                </a:gridCol>
                <a:gridCol w="1985819">
                  <a:extLst>
                    <a:ext uri="{9D8B030D-6E8A-4147-A177-3AD203B41FA5}">
                      <a16:colId xmlns:a16="http://schemas.microsoft.com/office/drawing/2014/main" val="432151987"/>
                    </a:ext>
                  </a:extLst>
                </a:gridCol>
              </a:tblGrid>
              <a:tr h="370840">
                <a:tc>
                  <a:txBody>
                    <a:bodyPr/>
                    <a:lstStyle/>
                    <a:p>
                      <a:pPr algn="ctr"/>
                      <a:r>
                        <a:rPr lang="en-US" sz="1400" dirty="0"/>
                        <a:t>Iteration</a:t>
                      </a:r>
                    </a:p>
                  </a:txBody>
                  <a:tcPr/>
                </a:tc>
                <a:tc>
                  <a:txBody>
                    <a:bodyPr/>
                    <a:lstStyle/>
                    <a:p>
                      <a:pPr algn="ctr"/>
                      <a:r>
                        <a:rPr lang="en-US" sz="1400" dirty="0"/>
                        <a:t>Training Set Observations</a:t>
                      </a:r>
                    </a:p>
                  </a:txBody>
                  <a:tcPr/>
                </a:tc>
                <a:tc>
                  <a:txBody>
                    <a:bodyPr/>
                    <a:lstStyle/>
                    <a:p>
                      <a:pPr algn="ctr"/>
                      <a:r>
                        <a:rPr lang="en-US" sz="1400" dirty="0"/>
                        <a:t>Testing Set Observations</a:t>
                      </a:r>
                    </a:p>
                  </a:txBody>
                  <a:tcPr/>
                </a:tc>
                <a:extLst>
                  <a:ext uri="{0D108BD9-81ED-4DB2-BD59-A6C34878D82A}">
                    <a16:rowId xmlns:a16="http://schemas.microsoft.com/office/drawing/2014/main" val="112598160"/>
                  </a:ext>
                </a:extLst>
              </a:tr>
              <a:tr h="370840">
                <a:tc>
                  <a:txBody>
                    <a:bodyPr/>
                    <a:lstStyle/>
                    <a:p>
                      <a:pPr algn="ctr"/>
                      <a:r>
                        <a:rPr lang="en-US" sz="2000" dirty="0"/>
                        <a:t>1</a:t>
                      </a:r>
                    </a:p>
                  </a:txBody>
                  <a:tcPr/>
                </a:tc>
                <a:tc>
                  <a:txBody>
                    <a:bodyPr/>
                    <a:lstStyle/>
                    <a:p>
                      <a:pPr algn="ctr"/>
                      <a:r>
                        <a:rPr lang="en-US" sz="2000" dirty="0"/>
                        <a:t>[5-24]</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dirty="0"/>
                        <a:t>[0-4]</a:t>
                      </a:r>
                    </a:p>
                  </a:txBody>
                  <a:tcPr/>
                </a:tc>
                <a:extLst>
                  <a:ext uri="{0D108BD9-81ED-4DB2-BD59-A6C34878D82A}">
                    <a16:rowId xmlns:a16="http://schemas.microsoft.com/office/drawing/2014/main" val="333329170"/>
                  </a:ext>
                </a:extLst>
              </a:tr>
              <a:tr h="370840">
                <a:tc>
                  <a:txBody>
                    <a:bodyPr/>
                    <a:lstStyle/>
                    <a:p>
                      <a:pPr algn="ctr"/>
                      <a:r>
                        <a:rPr lang="en-US" sz="2000" dirty="0"/>
                        <a:t>2</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dirty="0"/>
                        <a:t>[0-4, 10-24]</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dirty="0"/>
                        <a:t>[5-9]</a:t>
                      </a:r>
                    </a:p>
                  </a:txBody>
                  <a:tcPr/>
                </a:tc>
                <a:extLst>
                  <a:ext uri="{0D108BD9-81ED-4DB2-BD59-A6C34878D82A}">
                    <a16:rowId xmlns:a16="http://schemas.microsoft.com/office/drawing/2014/main" val="820296512"/>
                  </a:ext>
                </a:extLst>
              </a:tr>
              <a:tr h="370840">
                <a:tc>
                  <a:txBody>
                    <a:bodyPr/>
                    <a:lstStyle/>
                    <a:p>
                      <a:pPr algn="ctr"/>
                      <a:r>
                        <a:rPr lang="en-US" sz="2000" dirty="0"/>
                        <a:t>3</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dirty="0"/>
                        <a:t>[0-9, 15-24]</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dirty="0"/>
                        <a:t>[10-14]</a:t>
                      </a:r>
                    </a:p>
                  </a:txBody>
                  <a:tcPr/>
                </a:tc>
                <a:extLst>
                  <a:ext uri="{0D108BD9-81ED-4DB2-BD59-A6C34878D82A}">
                    <a16:rowId xmlns:a16="http://schemas.microsoft.com/office/drawing/2014/main" val="1089152108"/>
                  </a:ext>
                </a:extLst>
              </a:tr>
              <a:tr h="370840">
                <a:tc>
                  <a:txBody>
                    <a:bodyPr/>
                    <a:lstStyle/>
                    <a:p>
                      <a:pPr algn="ctr"/>
                      <a:r>
                        <a:rPr lang="en-US" sz="2000" dirty="0"/>
                        <a:t>4</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dirty="0"/>
                        <a:t>[0-14, 2]</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dirty="0"/>
                        <a:t>[15-19]</a:t>
                      </a:r>
                    </a:p>
                  </a:txBody>
                  <a:tcPr/>
                </a:tc>
                <a:extLst>
                  <a:ext uri="{0D108BD9-81ED-4DB2-BD59-A6C34878D82A}">
                    <a16:rowId xmlns:a16="http://schemas.microsoft.com/office/drawing/2014/main" val="611459874"/>
                  </a:ext>
                </a:extLst>
              </a:tr>
              <a:tr h="370840">
                <a:tc>
                  <a:txBody>
                    <a:bodyPr/>
                    <a:lstStyle/>
                    <a:p>
                      <a:pPr algn="ctr"/>
                      <a:r>
                        <a:rPr lang="en-US" sz="2000" dirty="0"/>
                        <a:t>5</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dirty="0"/>
                        <a:t>[0-19]</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dirty="0"/>
                        <a:t>[20-24]</a:t>
                      </a:r>
                    </a:p>
                  </a:txBody>
                  <a:tcPr/>
                </a:tc>
                <a:extLst>
                  <a:ext uri="{0D108BD9-81ED-4DB2-BD59-A6C34878D82A}">
                    <a16:rowId xmlns:a16="http://schemas.microsoft.com/office/drawing/2014/main" val="2656793309"/>
                  </a:ext>
                </a:extLst>
              </a:tr>
            </a:tbl>
          </a:graphicData>
        </a:graphic>
      </p:graphicFrame>
      <p:sp>
        <p:nvSpPr>
          <p:cNvPr id="31" name="TextBox 30">
            <a:extLst>
              <a:ext uri="{FF2B5EF4-FFF2-40B4-BE49-F238E27FC236}">
                <a16:creationId xmlns:a16="http://schemas.microsoft.com/office/drawing/2014/main" id="{DE5054A2-A984-4D1D-9459-2A80C1A11A2D}"/>
              </a:ext>
            </a:extLst>
          </p:cNvPr>
          <p:cNvSpPr txBox="1"/>
          <p:nvPr/>
        </p:nvSpPr>
        <p:spPr>
          <a:xfrm>
            <a:off x="4710545" y="5633414"/>
            <a:ext cx="1357739" cy="307777"/>
          </a:xfrm>
          <a:prstGeom prst="rect">
            <a:avLst/>
          </a:prstGeom>
          <a:noFill/>
        </p:spPr>
        <p:txBody>
          <a:bodyPr wrap="square">
            <a:spAutoFit/>
          </a:bodyPr>
          <a:lstStyle/>
          <a:p>
            <a:r>
              <a:rPr lang="en-US" sz="1400" dirty="0">
                <a:latin typeface="Arial Narrow" panose="020B0606020202030204" pitchFamily="34" charset="0"/>
                <a:cs typeface="Arial" panose="020B0604020202020204" pitchFamily="34" charset="0"/>
              </a:rPr>
              <a:t>[GfG, 2025] </a:t>
            </a:r>
          </a:p>
        </p:txBody>
      </p:sp>
      <p:grpSp>
        <p:nvGrpSpPr>
          <p:cNvPr id="40" name="Group 39">
            <a:extLst>
              <a:ext uri="{FF2B5EF4-FFF2-40B4-BE49-F238E27FC236}">
                <a16:creationId xmlns:a16="http://schemas.microsoft.com/office/drawing/2014/main" id="{9CC51708-BF7C-4742-98F5-B7C72FBD9A12}"/>
              </a:ext>
            </a:extLst>
          </p:cNvPr>
          <p:cNvGrpSpPr/>
          <p:nvPr/>
        </p:nvGrpSpPr>
        <p:grpSpPr>
          <a:xfrm>
            <a:off x="7878606" y="3139596"/>
            <a:ext cx="3246590" cy="3155236"/>
            <a:chOff x="7878606" y="3139596"/>
            <a:chExt cx="3246590" cy="3155236"/>
          </a:xfrm>
        </p:grpSpPr>
        <p:sp>
          <p:nvSpPr>
            <p:cNvPr id="8" name="Rectangle 7">
              <a:extLst>
                <a:ext uri="{FF2B5EF4-FFF2-40B4-BE49-F238E27FC236}">
                  <a16:creationId xmlns:a16="http://schemas.microsoft.com/office/drawing/2014/main" id="{7447FB20-CA90-473A-AD2D-DA460ADE16AA}"/>
                </a:ext>
              </a:extLst>
            </p:cNvPr>
            <p:cNvSpPr/>
            <p:nvPr/>
          </p:nvSpPr>
          <p:spPr bwMode="auto">
            <a:xfrm>
              <a:off x="7878606" y="3139596"/>
              <a:ext cx="2632369" cy="369454"/>
            </a:xfrm>
            <a:prstGeom prst="rect">
              <a:avLst/>
            </a:prstGeom>
            <a:solidFill>
              <a:srgbClr val="00B050"/>
            </a:solidFill>
            <a:ln w="9525"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12" name="Group 11">
              <a:extLst>
                <a:ext uri="{FF2B5EF4-FFF2-40B4-BE49-F238E27FC236}">
                  <a16:creationId xmlns:a16="http://schemas.microsoft.com/office/drawing/2014/main" id="{D54A6A18-A15F-4CAE-9056-81A424AF6D2E}"/>
                </a:ext>
              </a:extLst>
            </p:cNvPr>
            <p:cNvGrpSpPr/>
            <p:nvPr/>
          </p:nvGrpSpPr>
          <p:grpSpPr>
            <a:xfrm>
              <a:off x="9984502" y="3139596"/>
              <a:ext cx="526474" cy="369454"/>
              <a:chOff x="8478982" y="1690255"/>
              <a:chExt cx="526474" cy="369454"/>
            </a:xfrm>
          </p:grpSpPr>
          <p:sp>
            <p:nvSpPr>
              <p:cNvPr id="10" name="Rectangle 9">
                <a:extLst>
                  <a:ext uri="{FF2B5EF4-FFF2-40B4-BE49-F238E27FC236}">
                    <a16:creationId xmlns:a16="http://schemas.microsoft.com/office/drawing/2014/main" id="{39407151-1E76-45BB-8B3A-9D11AB59B342}"/>
                  </a:ext>
                </a:extLst>
              </p:cNvPr>
              <p:cNvSpPr/>
              <p:nvPr/>
            </p:nvSpPr>
            <p:spPr bwMode="auto">
              <a:xfrm>
                <a:off x="8478982" y="1690255"/>
                <a:ext cx="526473" cy="369454"/>
              </a:xfrm>
              <a:prstGeom prst="rect">
                <a:avLst/>
              </a:prstGeom>
              <a:solidFill>
                <a:srgbClr val="92D050"/>
              </a:solidFill>
              <a:ln w="952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TextBox 10">
                <a:extLst>
                  <a:ext uri="{FF2B5EF4-FFF2-40B4-BE49-F238E27FC236}">
                    <a16:creationId xmlns:a16="http://schemas.microsoft.com/office/drawing/2014/main" id="{B527A1C2-35A6-443A-9B3F-35ADEDEACEEA}"/>
                  </a:ext>
                </a:extLst>
              </p:cNvPr>
              <p:cNvSpPr txBox="1"/>
              <p:nvPr/>
            </p:nvSpPr>
            <p:spPr>
              <a:xfrm>
                <a:off x="8478982" y="1721094"/>
                <a:ext cx="526474" cy="307777"/>
              </a:xfrm>
              <a:prstGeom prst="rect">
                <a:avLst/>
              </a:prstGeom>
              <a:noFill/>
            </p:spPr>
            <p:txBody>
              <a:bodyPr wrap="square" rtlCol="0">
                <a:spAutoFit/>
              </a:bodyPr>
              <a:lstStyle/>
              <a:p>
                <a:r>
                  <a:rPr lang="en-US" sz="1400" dirty="0">
                    <a:solidFill>
                      <a:schemeClr val="bg1"/>
                    </a:solidFill>
                  </a:rPr>
                  <a:t>Test</a:t>
                </a:r>
              </a:p>
            </p:txBody>
          </p:sp>
        </p:grpSp>
        <p:sp>
          <p:nvSpPr>
            <p:cNvPr id="13" name="Rectangle 12">
              <a:extLst>
                <a:ext uri="{FF2B5EF4-FFF2-40B4-BE49-F238E27FC236}">
                  <a16:creationId xmlns:a16="http://schemas.microsoft.com/office/drawing/2014/main" id="{E02B1FDA-F7B2-4561-9BD5-FA34AE886EB8}"/>
                </a:ext>
              </a:extLst>
            </p:cNvPr>
            <p:cNvSpPr/>
            <p:nvPr/>
          </p:nvSpPr>
          <p:spPr bwMode="auto">
            <a:xfrm>
              <a:off x="7878607" y="3744578"/>
              <a:ext cx="2632369" cy="369454"/>
            </a:xfrm>
            <a:prstGeom prst="rect">
              <a:avLst/>
            </a:prstGeom>
            <a:solidFill>
              <a:srgbClr val="00B050"/>
            </a:solidFill>
            <a:ln w="9525"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14" name="Group 13">
              <a:extLst>
                <a:ext uri="{FF2B5EF4-FFF2-40B4-BE49-F238E27FC236}">
                  <a16:creationId xmlns:a16="http://schemas.microsoft.com/office/drawing/2014/main" id="{28E957FE-47E0-4A2F-98A5-607240411F3F}"/>
                </a:ext>
              </a:extLst>
            </p:cNvPr>
            <p:cNvGrpSpPr/>
            <p:nvPr/>
          </p:nvGrpSpPr>
          <p:grpSpPr>
            <a:xfrm>
              <a:off x="9458034" y="3744578"/>
              <a:ext cx="526474" cy="369454"/>
              <a:chOff x="8478982" y="1690255"/>
              <a:chExt cx="526474" cy="369454"/>
            </a:xfrm>
          </p:grpSpPr>
          <p:sp>
            <p:nvSpPr>
              <p:cNvPr id="15" name="Rectangle 14">
                <a:extLst>
                  <a:ext uri="{FF2B5EF4-FFF2-40B4-BE49-F238E27FC236}">
                    <a16:creationId xmlns:a16="http://schemas.microsoft.com/office/drawing/2014/main" id="{D8CC7D3D-5093-4D70-B9F0-56718F9F5FAA}"/>
                  </a:ext>
                </a:extLst>
              </p:cNvPr>
              <p:cNvSpPr/>
              <p:nvPr/>
            </p:nvSpPr>
            <p:spPr bwMode="auto">
              <a:xfrm>
                <a:off x="8478982" y="1690255"/>
                <a:ext cx="526473" cy="369454"/>
              </a:xfrm>
              <a:prstGeom prst="rect">
                <a:avLst/>
              </a:prstGeom>
              <a:solidFill>
                <a:srgbClr val="92D050"/>
              </a:solidFill>
              <a:ln w="952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6" name="TextBox 15">
                <a:extLst>
                  <a:ext uri="{FF2B5EF4-FFF2-40B4-BE49-F238E27FC236}">
                    <a16:creationId xmlns:a16="http://schemas.microsoft.com/office/drawing/2014/main" id="{72813434-853D-40CA-995D-21381CA49B32}"/>
                  </a:ext>
                </a:extLst>
              </p:cNvPr>
              <p:cNvSpPr txBox="1"/>
              <p:nvPr/>
            </p:nvSpPr>
            <p:spPr>
              <a:xfrm>
                <a:off x="8478982" y="1721094"/>
                <a:ext cx="526474" cy="307777"/>
              </a:xfrm>
              <a:prstGeom prst="rect">
                <a:avLst/>
              </a:prstGeom>
              <a:noFill/>
            </p:spPr>
            <p:txBody>
              <a:bodyPr wrap="square" rtlCol="0">
                <a:spAutoFit/>
              </a:bodyPr>
              <a:lstStyle/>
              <a:p>
                <a:r>
                  <a:rPr lang="en-US" sz="1400" dirty="0">
                    <a:solidFill>
                      <a:schemeClr val="bg1"/>
                    </a:solidFill>
                  </a:rPr>
                  <a:t>Test</a:t>
                </a:r>
              </a:p>
            </p:txBody>
          </p:sp>
        </p:grpSp>
        <p:sp>
          <p:nvSpPr>
            <p:cNvPr id="17" name="Rectangle 16">
              <a:extLst>
                <a:ext uri="{FF2B5EF4-FFF2-40B4-BE49-F238E27FC236}">
                  <a16:creationId xmlns:a16="http://schemas.microsoft.com/office/drawing/2014/main" id="{E088CEF7-088B-4857-8097-84001D1239A0}"/>
                </a:ext>
              </a:extLst>
            </p:cNvPr>
            <p:cNvSpPr/>
            <p:nvPr/>
          </p:nvSpPr>
          <p:spPr bwMode="auto">
            <a:xfrm>
              <a:off x="7878607" y="4349560"/>
              <a:ext cx="2632369" cy="369454"/>
            </a:xfrm>
            <a:prstGeom prst="rect">
              <a:avLst/>
            </a:prstGeom>
            <a:solidFill>
              <a:srgbClr val="00B050"/>
            </a:solidFill>
            <a:ln w="9525"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18" name="Group 17">
              <a:extLst>
                <a:ext uri="{FF2B5EF4-FFF2-40B4-BE49-F238E27FC236}">
                  <a16:creationId xmlns:a16="http://schemas.microsoft.com/office/drawing/2014/main" id="{62D04555-1D23-4F6E-9C63-25E9057AB6BE}"/>
                </a:ext>
              </a:extLst>
            </p:cNvPr>
            <p:cNvGrpSpPr/>
            <p:nvPr/>
          </p:nvGrpSpPr>
          <p:grpSpPr>
            <a:xfrm>
              <a:off x="8931559" y="4349560"/>
              <a:ext cx="526474" cy="369454"/>
              <a:chOff x="8478982" y="1690255"/>
              <a:chExt cx="526474" cy="369454"/>
            </a:xfrm>
          </p:grpSpPr>
          <p:sp>
            <p:nvSpPr>
              <p:cNvPr id="19" name="Rectangle 18">
                <a:extLst>
                  <a:ext uri="{FF2B5EF4-FFF2-40B4-BE49-F238E27FC236}">
                    <a16:creationId xmlns:a16="http://schemas.microsoft.com/office/drawing/2014/main" id="{7115E853-744B-45D3-B1E4-B14E0EFE024F}"/>
                  </a:ext>
                </a:extLst>
              </p:cNvPr>
              <p:cNvSpPr/>
              <p:nvPr/>
            </p:nvSpPr>
            <p:spPr bwMode="auto">
              <a:xfrm>
                <a:off x="8478982" y="1690255"/>
                <a:ext cx="526473" cy="369454"/>
              </a:xfrm>
              <a:prstGeom prst="rect">
                <a:avLst/>
              </a:prstGeom>
              <a:solidFill>
                <a:srgbClr val="92D050"/>
              </a:solidFill>
              <a:ln w="952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0" name="TextBox 19">
                <a:extLst>
                  <a:ext uri="{FF2B5EF4-FFF2-40B4-BE49-F238E27FC236}">
                    <a16:creationId xmlns:a16="http://schemas.microsoft.com/office/drawing/2014/main" id="{2B850C50-AFD5-4600-B9ED-E5C0AE8BE98B}"/>
                  </a:ext>
                </a:extLst>
              </p:cNvPr>
              <p:cNvSpPr txBox="1"/>
              <p:nvPr/>
            </p:nvSpPr>
            <p:spPr>
              <a:xfrm>
                <a:off x="8478982" y="1721094"/>
                <a:ext cx="526474" cy="307777"/>
              </a:xfrm>
              <a:prstGeom prst="rect">
                <a:avLst/>
              </a:prstGeom>
              <a:noFill/>
            </p:spPr>
            <p:txBody>
              <a:bodyPr wrap="square" rtlCol="0">
                <a:spAutoFit/>
              </a:bodyPr>
              <a:lstStyle/>
              <a:p>
                <a:r>
                  <a:rPr lang="en-US" sz="1400" dirty="0">
                    <a:solidFill>
                      <a:schemeClr val="bg1"/>
                    </a:solidFill>
                  </a:rPr>
                  <a:t>Test</a:t>
                </a:r>
              </a:p>
            </p:txBody>
          </p:sp>
        </p:grpSp>
        <p:sp>
          <p:nvSpPr>
            <p:cNvPr id="21" name="Rectangle 20">
              <a:extLst>
                <a:ext uri="{FF2B5EF4-FFF2-40B4-BE49-F238E27FC236}">
                  <a16:creationId xmlns:a16="http://schemas.microsoft.com/office/drawing/2014/main" id="{B3EEC19B-C652-41B2-B7B6-125E8AECB661}"/>
                </a:ext>
              </a:extLst>
            </p:cNvPr>
            <p:cNvSpPr/>
            <p:nvPr/>
          </p:nvSpPr>
          <p:spPr bwMode="auto">
            <a:xfrm>
              <a:off x="7878607" y="4954542"/>
              <a:ext cx="2632369" cy="369454"/>
            </a:xfrm>
            <a:prstGeom prst="rect">
              <a:avLst/>
            </a:prstGeom>
            <a:solidFill>
              <a:srgbClr val="00B050"/>
            </a:solidFill>
            <a:ln w="9525"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22" name="Group 21">
              <a:extLst>
                <a:ext uri="{FF2B5EF4-FFF2-40B4-BE49-F238E27FC236}">
                  <a16:creationId xmlns:a16="http://schemas.microsoft.com/office/drawing/2014/main" id="{BED46C59-57F1-4D6C-A828-8340C4FD0683}"/>
                </a:ext>
              </a:extLst>
            </p:cNvPr>
            <p:cNvGrpSpPr/>
            <p:nvPr/>
          </p:nvGrpSpPr>
          <p:grpSpPr>
            <a:xfrm>
              <a:off x="8414326" y="4954542"/>
              <a:ext cx="526474" cy="369454"/>
              <a:chOff x="8478982" y="1690255"/>
              <a:chExt cx="526474" cy="369454"/>
            </a:xfrm>
          </p:grpSpPr>
          <p:sp>
            <p:nvSpPr>
              <p:cNvPr id="23" name="Rectangle 22">
                <a:extLst>
                  <a:ext uri="{FF2B5EF4-FFF2-40B4-BE49-F238E27FC236}">
                    <a16:creationId xmlns:a16="http://schemas.microsoft.com/office/drawing/2014/main" id="{8D97EA54-D56B-485E-8939-37C19912BAA6}"/>
                  </a:ext>
                </a:extLst>
              </p:cNvPr>
              <p:cNvSpPr/>
              <p:nvPr/>
            </p:nvSpPr>
            <p:spPr bwMode="auto">
              <a:xfrm>
                <a:off x="8478982" y="1690255"/>
                <a:ext cx="526473" cy="369454"/>
              </a:xfrm>
              <a:prstGeom prst="rect">
                <a:avLst/>
              </a:prstGeom>
              <a:solidFill>
                <a:srgbClr val="92D050"/>
              </a:solidFill>
              <a:ln w="952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TextBox 23">
                <a:extLst>
                  <a:ext uri="{FF2B5EF4-FFF2-40B4-BE49-F238E27FC236}">
                    <a16:creationId xmlns:a16="http://schemas.microsoft.com/office/drawing/2014/main" id="{BA20C9E7-ED11-4415-8FF2-1177D935E37D}"/>
                  </a:ext>
                </a:extLst>
              </p:cNvPr>
              <p:cNvSpPr txBox="1"/>
              <p:nvPr/>
            </p:nvSpPr>
            <p:spPr>
              <a:xfrm>
                <a:off x="8478982" y="1721094"/>
                <a:ext cx="526474" cy="307777"/>
              </a:xfrm>
              <a:prstGeom prst="rect">
                <a:avLst/>
              </a:prstGeom>
              <a:noFill/>
            </p:spPr>
            <p:txBody>
              <a:bodyPr wrap="square" rtlCol="0">
                <a:spAutoFit/>
              </a:bodyPr>
              <a:lstStyle/>
              <a:p>
                <a:r>
                  <a:rPr lang="en-US" sz="1400" dirty="0">
                    <a:solidFill>
                      <a:schemeClr val="bg1"/>
                    </a:solidFill>
                  </a:rPr>
                  <a:t>Test</a:t>
                </a:r>
              </a:p>
            </p:txBody>
          </p:sp>
        </p:grpSp>
        <p:sp>
          <p:nvSpPr>
            <p:cNvPr id="25" name="Rectangle 24">
              <a:extLst>
                <a:ext uri="{FF2B5EF4-FFF2-40B4-BE49-F238E27FC236}">
                  <a16:creationId xmlns:a16="http://schemas.microsoft.com/office/drawing/2014/main" id="{C6C3307C-2EB2-4B9C-AC84-8B1C35B0E9D3}"/>
                </a:ext>
              </a:extLst>
            </p:cNvPr>
            <p:cNvSpPr/>
            <p:nvPr/>
          </p:nvSpPr>
          <p:spPr bwMode="auto">
            <a:xfrm>
              <a:off x="7878611" y="5633415"/>
              <a:ext cx="2632365" cy="369454"/>
            </a:xfrm>
            <a:prstGeom prst="rect">
              <a:avLst/>
            </a:prstGeom>
            <a:solidFill>
              <a:srgbClr val="00B050"/>
            </a:solidFill>
            <a:ln w="9525"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26" name="Group 25">
              <a:extLst>
                <a:ext uri="{FF2B5EF4-FFF2-40B4-BE49-F238E27FC236}">
                  <a16:creationId xmlns:a16="http://schemas.microsoft.com/office/drawing/2014/main" id="{2669E18D-57B2-45DF-8BD4-48896205591F}"/>
                </a:ext>
              </a:extLst>
            </p:cNvPr>
            <p:cNvGrpSpPr/>
            <p:nvPr/>
          </p:nvGrpSpPr>
          <p:grpSpPr>
            <a:xfrm>
              <a:off x="7878607" y="5633415"/>
              <a:ext cx="526474" cy="369454"/>
              <a:chOff x="8478982" y="1690255"/>
              <a:chExt cx="526474" cy="369454"/>
            </a:xfrm>
          </p:grpSpPr>
          <p:sp>
            <p:nvSpPr>
              <p:cNvPr id="27" name="Rectangle 26">
                <a:extLst>
                  <a:ext uri="{FF2B5EF4-FFF2-40B4-BE49-F238E27FC236}">
                    <a16:creationId xmlns:a16="http://schemas.microsoft.com/office/drawing/2014/main" id="{77784334-8D3A-4825-95C3-ED164B71CF5A}"/>
                  </a:ext>
                </a:extLst>
              </p:cNvPr>
              <p:cNvSpPr/>
              <p:nvPr/>
            </p:nvSpPr>
            <p:spPr bwMode="auto">
              <a:xfrm>
                <a:off x="8478982" y="1690255"/>
                <a:ext cx="526473" cy="369454"/>
              </a:xfrm>
              <a:prstGeom prst="rect">
                <a:avLst/>
              </a:prstGeom>
              <a:solidFill>
                <a:srgbClr val="92D050"/>
              </a:solidFill>
              <a:ln w="952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TextBox 27">
                <a:extLst>
                  <a:ext uri="{FF2B5EF4-FFF2-40B4-BE49-F238E27FC236}">
                    <a16:creationId xmlns:a16="http://schemas.microsoft.com/office/drawing/2014/main" id="{A909A749-06DE-4FB5-A8CC-E4C6FF2ABA2B}"/>
                  </a:ext>
                </a:extLst>
              </p:cNvPr>
              <p:cNvSpPr txBox="1"/>
              <p:nvPr/>
            </p:nvSpPr>
            <p:spPr>
              <a:xfrm>
                <a:off x="8478982" y="1721094"/>
                <a:ext cx="526474" cy="307777"/>
              </a:xfrm>
              <a:prstGeom prst="rect">
                <a:avLst/>
              </a:prstGeom>
              <a:noFill/>
            </p:spPr>
            <p:txBody>
              <a:bodyPr wrap="square" rtlCol="0">
                <a:spAutoFit/>
              </a:bodyPr>
              <a:lstStyle/>
              <a:p>
                <a:r>
                  <a:rPr lang="en-US" sz="1400" dirty="0">
                    <a:solidFill>
                      <a:schemeClr val="bg1"/>
                    </a:solidFill>
                  </a:rPr>
                  <a:t>Test</a:t>
                </a:r>
              </a:p>
            </p:txBody>
          </p:sp>
        </p:grpSp>
        <p:sp>
          <p:nvSpPr>
            <p:cNvPr id="32" name="TextBox 31">
              <a:extLst>
                <a:ext uri="{FF2B5EF4-FFF2-40B4-BE49-F238E27FC236}">
                  <a16:creationId xmlns:a16="http://schemas.microsoft.com/office/drawing/2014/main" id="{25066FB1-8908-4D87-91E7-8E9E129AE9CF}"/>
                </a:ext>
              </a:extLst>
            </p:cNvPr>
            <p:cNvSpPr txBox="1"/>
            <p:nvPr/>
          </p:nvSpPr>
          <p:spPr>
            <a:xfrm>
              <a:off x="9721270" y="5987055"/>
              <a:ext cx="1403926" cy="307777"/>
            </a:xfrm>
            <a:prstGeom prst="rect">
              <a:avLst/>
            </a:prstGeom>
            <a:noFill/>
          </p:spPr>
          <p:txBody>
            <a:bodyPr wrap="square">
              <a:spAutoFit/>
            </a:bodyPr>
            <a:lstStyle/>
            <a:p>
              <a:r>
                <a:rPr lang="en-US" sz="1400" dirty="0">
                  <a:latin typeface="Arial Narrow" panose="020B0606020202030204" pitchFamily="34" charset="0"/>
                  <a:cs typeface="Arial" panose="020B0604020202020204" pitchFamily="34" charset="0"/>
                </a:rPr>
                <a:t>[GfG, 2025] </a:t>
              </a:r>
            </a:p>
          </p:txBody>
        </p:sp>
      </p:grpSp>
      <p:sp>
        <p:nvSpPr>
          <p:cNvPr id="33" name="Arrow: Right 32">
            <a:extLst>
              <a:ext uri="{FF2B5EF4-FFF2-40B4-BE49-F238E27FC236}">
                <a16:creationId xmlns:a16="http://schemas.microsoft.com/office/drawing/2014/main" id="{6FD844E6-CD2E-48AC-9A6B-23D46D73CEF1}"/>
              </a:ext>
            </a:extLst>
          </p:cNvPr>
          <p:cNvSpPr/>
          <p:nvPr/>
        </p:nvSpPr>
        <p:spPr bwMode="auto">
          <a:xfrm>
            <a:off x="6354612" y="4114032"/>
            <a:ext cx="979048" cy="604982"/>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aphicFrame>
        <p:nvGraphicFramePr>
          <p:cNvPr id="34" name="Table 33">
            <a:extLst>
              <a:ext uri="{FF2B5EF4-FFF2-40B4-BE49-F238E27FC236}">
                <a16:creationId xmlns:a16="http://schemas.microsoft.com/office/drawing/2014/main" id="{070B88FC-9026-4901-9010-25AC3ECF4330}"/>
              </a:ext>
            </a:extLst>
          </p:cNvPr>
          <p:cNvGraphicFramePr>
            <a:graphicFrameLocks noGrp="1"/>
          </p:cNvGraphicFramePr>
          <p:nvPr>
            <p:extLst>
              <p:ext uri="{D42A27DB-BD31-4B8C-83A1-F6EECF244321}">
                <p14:modId xmlns:p14="http://schemas.microsoft.com/office/powerpoint/2010/main" val="2772546414"/>
              </p:ext>
            </p:extLst>
          </p:nvPr>
        </p:nvGraphicFramePr>
        <p:xfrm>
          <a:off x="1372351" y="1355454"/>
          <a:ext cx="3979573" cy="914400"/>
        </p:xfrm>
        <a:graphic>
          <a:graphicData uri="http://schemas.openxmlformats.org/drawingml/2006/table">
            <a:tbl>
              <a:tblPr firstRow="1" bandRow="1">
                <a:tableStyleId>{5C22544A-7EE6-4342-B048-85BDC9FD1C3A}</a:tableStyleId>
              </a:tblPr>
              <a:tblGrid>
                <a:gridCol w="1989786">
                  <a:extLst>
                    <a:ext uri="{9D8B030D-6E8A-4147-A177-3AD203B41FA5}">
                      <a16:colId xmlns:a16="http://schemas.microsoft.com/office/drawing/2014/main" val="2295692085"/>
                    </a:ext>
                  </a:extLst>
                </a:gridCol>
                <a:gridCol w="1989787">
                  <a:extLst>
                    <a:ext uri="{9D8B030D-6E8A-4147-A177-3AD203B41FA5}">
                      <a16:colId xmlns:a16="http://schemas.microsoft.com/office/drawing/2014/main" val="102304106"/>
                    </a:ext>
                  </a:extLst>
                </a:gridCol>
              </a:tblGrid>
              <a:tr h="370840">
                <a:tc>
                  <a:txBody>
                    <a:bodyPr/>
                    <a:lstStyle/>
                    <a:p>
                      <a:pPr algn="ctr"/>
                      <a:r>
                        <a:rPr lang="en-US" sz="1400" dirty="0"/>
                        <a:t>Training Set Observations</a:t>
                      </a:r>
                    </a:p>
                  </a:txBody>
                  <a:tcPr/>
                </a:tc>
                <a:tc>
                  <a:txBody>
                    <a:bodyPr/>
                    <a:lstStyle/>
                    <a:p>
                      <a:pPr algn="ctr"/>
                      <a:r>
                        <a:rPr lang="en-US" sz="1400" dirty="0"/>
                        <a:t>Testing Set Observations</a:t>
                      </a:r>
                    </a:p>
                  </a:txBody>
                  <a:tcPr/>
                </a:tc>
                <a:extLst>
                  <a:ext uri="{0D108BD9-81ED-4DB2-BD59-A6C34878D82A}">
                    <a16:rowId xmlns:a16="http://schemas.microsoft.com/office/drawing/2014/main" val="2158684363"/>
                  </a:ext>
                </a:extLst>
              </a:tr>
              <a:tr h="370840">
                <a:tc>
                  <a:txBody>
                    <a:bodyPr/>
                    <a:lstStyle/>
                    <a:p>
                      <a:pPr algn="ctr"/>
                      <a:r>
                        <a:rPr lang="en-US" sz="2000" dirty="0"/>
                        <a:t>[0-19]</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dirty="0"/>
                        <a:t>[20-24]</a:t>
                      </a:r>
                    </a:p>
                  </a:txBody>
                  <a:tcPr/>
                </a:tc>
                <a:extLst>
                  <a:ext uri="{0D108BD9-81ED-4DB2-BD59-A6C34878D82A}">
                    <a16:rowId xmlns:a16="http://schemas.microsoft.com/office/drawing/2014/main" val="3819373479"/>
                  </a:ext>
                </a:extLst>
              </a:tr>
            </a:tbl>
          </a:graphicData>
        </a:graphic>
      </p:graphicFrame>
      <p:sp>
        <p:nvSpPr>
          <p:cNvPr id="36" name="Rectangle 35">
            <a:extLst>
              <a:ext uri="{FF2B5EF4-FFF2-40B4-BE49-F238E27FC236}">
                <a16:creationId xmlns:a16="http://schemas.microsoft.com/office/drawing/2014/main" id="{17998DB7-CED7-4B45-A59E-BFD785DFED9F}"/>
              </a:ext>
            </a:extLst>
          </p:cNvPr>
          <p:cNvSpPr/>
          <p:nvPr/>
        </p:nvSpPr>
        <p:spPr bwMode="auto">
          <a:xfrm>
            <a:off x="7878606" y="1512817"/>
            <a:ext cx="2632369" cy="369454"/>
          </a:xfrm>
          <a:prstGeom prst="rect">
            <a:avLst/>
          </a:prstGeom>
          <a:solidFill>
            <a:srgbClr val="00B050"/>
          </a:solidFill>
          <a:ln w="9525"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37" name="Group 36">
            <a:extLst>
              <a:ext uri="{FF2B5EF4-FFF2-40B4-BE49-F238E27FC236}">
                <a16:creationId xmlns:a16="http://schemas.microsoft.com/office/drawing/2014/main" id="{14597962-F60A-4A56-90F2-E06354E7C41E}"/>
              </a:ext>
            </a:extLst>
          </p:cNvPr>
          <p:cNvGrpSpPr/>
          <p:nvPr/>
        </p:nvGrpSpPr>
        <p:grpSpPr>
          <a:xfrm>
            <a:off x="9984502" y="1512817"/>
            <a:ext cx="526474" cy="369454"/>
            <a:chOff x="8478982" y="1690255"/>
            <a:chExt cx="526474" cy="369454"/>
          </a:xfrm>
        </p:grpSpPr>
        <p:sp>
          <p:nvSpPr>
            <p:cNvPr id="38" name="Rectangle 37">
              <a:extLst>
                <a:ext uri="{FF2B5EF4-FFF2-40B4-BE49-F238E27FC236}">
                  <a16:creationId xmlns:a16="http://schemas.microsoft.com/office/drawing/2014/main" id="{1C669F80-606E-4E7E-8448-BDDBC9680729}"/>
                </a:ext>
              </a:extLst>
            </p:cNvPr>
            <p:cNvSpPr/>
            <p:nvPr/>
          </p:nvSpPr>
          <p:spPr bwMode="auto">
            <a:xfrm>
              <a:off x="8478982" y="1690255"/>
              <a:ext cx="526473" cy="369454"/>
            </a:xfrm>
            <a:prstGeom prst="rect">
              <a:avLst/>
            </a:prstGeom>
            <a:solidFill>
              <a:srgbClr val="92D050"/>
            </a:solidFill>
            <a:ln w="952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9" name="TextBox 38">
              <a:extLst>
                <a:ext uri="{FF2B5EF4-FFF2-40B4-BE49-F238E27FC236}">
                  <a16:creationId xmlns:a16="http://schemas.microsoft.com/office/drawing/2014/main" id="{0EFFCBFE-95F6-4721-906E-6BF15083EB68}"/>
                </a:ext>
              </a:extLst>
            </p:cNvPr>
            <p:cNvSpPr txBox="1"/>
            <p:nvPr/>
          </p:nvSpPr>
          <p:spPr>
            <a:xfrm>
              <a:off x="8478982" y="1721094"/>
              <a:ext cx="526474" cy="307777"/>
            </a:xfrm>
            <a:prstGeom prst="rect">
              <a:avLst/>
            </a:prstGeom>
            <a:noFill/>
          </p:spPr>
          <p:txBody>
            <a:bodyPr wrap="square" rtlCol="0">
              <a:spAutoFit/>
            </a:bodyPr>
            <a:lstStyle/>
            <a:p>
              <a:r>
                <a:rPr lang="en-US" sz="1400" dirty="0">
                  <a:solidFill>
                    <a:schemeClr val="bg1"/>
                  </a:solidFill>
                </a:rPr>
                <a:t>Test</a:t>
              </a:r>
            </a:p>
          </p:txBody>
        </p:sp>
      </p:grpSp>
      <p:sp>
        <p:nvSpPr>
          <p:cNvPr id="41" name="TextBox 40">
            <a:extLst>
              <a:ext uri="{FF2B5EF4-FFF2-40B4-BE49-F238E27FC236}">
                <a16:creationId xmlns:a16="http://schemas.microsoft.com/office/drawing/2014/main" id="{78151A82-0561-48B9-8A4A-9EF28DEB5A51}"/>
              </a:ext>
            </a:extLst>
          </p:cNvPr>
          <p:cNvSpPr txBox="1"/>
          <p:nvPr/>
        </p:nvSpPr>
        <p:spPr>
          <a:xfrm>
            <a:off x="1372351" y="1008391"/>
            <a:ext cx="2401449" cy="369332"/>
          </a:xfrm>
          <a:prstGeom prst="rect">
            <a:avLst/>
          </a:prstGeom>
          <a:noFill/>
        </p:spPr>
        <p:txBody>
          <a:bodyPr wrap="square" rtlCol="0">
            <a:spAutoFit/>
          </a:bodyPr>
          <a:lstStyle/>
          <a:p>
            <a:r>
              <a:rPr lang="en-US" sz="1800" dirty="0"/>
              <a:t>Holdout Validation</a:t>
            </a:r>
          </a:p>
        </p:txBody>
      </p:sp>
      <p:sp>
        <p:nvSpPr>
          <p:cNvPr id="42" name="TextBox 41">
            <a:extLst>
              <a:ext uri="{FF2B5EF4-FFF2-40B4-BE49-F238E27FC236}">
                <a16:creationId xmlns:a16="http://schemas.microsoft.com/office/drawing/2014/main" id="{593CA763-6062-4F88-A826-C6EB3AACB261}"/>
              </a:ext>
            </a:extLst>
          </p:cNvPr>
          <p:cNvSpPr txBox="1"/>
          <p:nvPr/>
        </p:nvSpPr>
        <p:spPr>
          <a:xfrm>
            <a:off x="813003" y="2764058"/>
            <a:ext cx="2521324" cy="369332"/>
          </a:xfrm>
          <a:prstGeom prst="rect">
            <a:avLst/>
          </a:prstGeom>
          <a:noFill/>
        </p:spPr>
        <p:txBody>
          <a:bodyPr wrap="square" rtlCol="0">
            <a:spAutoFit/>
          </a:bodyPr>
          <a:lstStyle/>
          <a:p>
            <a:r>
              <a:rPr lang="en-US" sz="1800" dirty="0"/>
              <a:t>K-Fold Cross Validation</a:t>
            </a:r>
          </a:p>
        </p:txBody>
      </p:sp>
      <p:sp>
        <p:nvSpPr>
          <p:cNvPr id="43" name="Arrow: Right 42">
            <a:extLst>
              <a:ext uri="{FF2B5EF4-FFF2-40B4-BE49-F238E27FC236}">
                <a16:creationId xmlns:a16="http://schemas.microsoft.com/office/drawing/2014/main" id="{3DA55CA6-E836-43EA-9AFC-01F017844493}"/>
              </a:ext>
            </a:extLst>
          </p:cNvPr>
          <p:cNvSpPr/>
          <p:nvPr/>
        </p:nvSpPr>
        <p:spPr bwMode="auto">
          <a:xfrm>
            <a:off x="6354612" y="1377723"/>
            <a:ext cx="979048" cy="604982"/>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4" name="Slide Number Placeholder 1">
            <a:extLst>
              <a:ext uri="{FF2B5EF4-FFF2-40B4-BE49-F238E27FC236}">
                <a16:creationId xmlns:a16="http://schemas.microsoft.com/office/drawing/2014/main" id="{DAD2440D-46BC-43B3-8EFF-CC8DA70B64F9}"/>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014176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341" y="0"/>
            <a:ext cx="8964094" cy="795130"/>
          </a:xfrm>
        </p:spPr>
        <p:txBody>
          <a:bodyPr/>
          <a:lstStyle/>
          <a:p>
            <a:r>
              <a:rPr lang="en-US" dirty="0"/>
              <a:t>Comparison of K-Fold Cross Validation and Holdout Validation</a:t>
            </a:r>
          </a:p>
        </p:txBody>
      </p:sp>
      <p:sp>
        <p:nvSpPr>
          <p:cNvPr id="9" name="Slide Number Placeholder 1">
            <a:extLst>
              <a:ext uri="{FF2B5EF4-FFF2-40B4-BE49-F238E27FC236}">
                <a16:creationId xmlns:a16="http://schemas.microsoft.com/office/drawing/2014/main" id="{913B3E53-FC12-4D53-9708-A59BFF31FD97}"/>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
        <p:nvSpPr>
          <p:cNvPr id="11" name="TextBox 10">
            <a:extLst>
              <a:ext uri="{FF2B5EF4-FFF2-40B4-BE49-F238E27FC236}">
                <a16:creationId xmlns:a16="http://schemas.microsoft.com/office/drawing/2014/main" id="{4AE10EBE-B0D3-43CE-B67D-6CEA62F2B1EE}"/>
              </a:ext>
            </a:extLst>
          </p:cNvPr>
          <p:cNvSpPr txBox="1"/>
          <p:nvPr/>
        </p:nvSpPr>
        <p:spPr>
          <a:xfrm>
            <a:off x="8663048" y="6345017"/>
            <a:ext cx="1357739" cy="307777"/>
          </a:xfrm>
          <a:prstGeom prst="rect">
            <a:avLst/>
          </a:prstGeom>
          <a:noFill/>
        </p:spPr>
        <p:txBody>
          <a:bodyPr wrap="square">
            <a:spAutoFit/>
          </a:bodyPr>
          <a:lstStyle/>
          <a:p>
            <a:r>
              <a:rPr lang="en-US" sz="1400" dirty="0">
                <a:latin typeface="Arial Narrow" panose="020B0606020202030204" pitchFamily="34" charset="0"/>
                <a:cs typeface="Arial" panose="020B0604020202020204" pitchFamily="34" charset="0"/>
              </a:rPr>
              <a:t>[GfG, 2025] </a:t>
            </a:r>
          </a:p>
        </p:txBody>
      </p:sp>
      <p:pic>
        <p:nvPicPr>
          <p:cNvPr id="5" name="Picture 4">
            <a:extLst>
              <a:ext uri="{FF2B5EF4-FFF2-40B4-BE49-F238E27FC236}">
                <a16:creationId xmlns:a16="http://schemas.microsoft.com/office/drawing/2014/main" id="{B32D3033-6BAC-44F9-9549-EE281B639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59" y="956930"/>
            <a:ext cx="9423760" cy="5433237"/>
          </a:xfrm>
          <a:prstGeom prst="rect">
            <a:avLst/>
          </a:prstGeom>
        </p:spPr>
      </p:pic>
      <p:sp>
        <p:nvSpPr>
          <p:cNvPr id="6" name="TextBox 5">
            <a:extLst>
              <a:ext uri="{FF2B5EF4-FFF2-40B4-BE49-F238E27FC236}">
                <a16:creationId xmlns:a16="http://schemas.microsoft.com/office/drawing/2014/main" id="{CE397EDE-6BCB-49BD-868F-45B60A34EB4B}"/>
              </a:ext>
            </a:extLst>
          </p:cNvPr>
          <p:cNvSpPr txBox="1"/>
          <p:nvPr/>
        </p:nvSpPr>
        <p:spPr>
          <a:xfrm>
            <a:off x="9915435" y="1722474"/>
            <a:ext cx="2006806" cy="2677656"/>
          </a:xfrm>
          <a:prstGeom prst="rect">
            <a:avLst/>
          </a:prstGeom>
          <a:noFill/>
        </p:spPr>
        <p:txBody>
          <a:bodyPr wrap="square" rtlCol="0">
            <a:spAutoFit/>
          </a:bodyPr>
          <a:lstStyle/>
          <a:p>
            <a:r>
              <a:rPr lang="en-US" sz="2400" dirty="0">
                <a:latin typeface="Arial Narrow" panose="020B0606020202030204" pitchFamily="34" charset="0"/>
              </a:rPr>
              <a:t>The trade-offs between the two methods include:</a:t>
            </a:r>
          </a:p>
          <a:p>
            <a:pPr marL="342900" indent="-342900">
              <a:buFont typeface="Arial" panose="020B0604020202020204" pitchFamily="34" charset="0"/>
              <a:buChar char="•"/>
            </a:pPr>
            <a:r>
              <a:rPr lang="en-US" sz="2400" dirty="0">
                <a:latin typeface="Arial Narrow" panose="020B0606020202030204" pitchFamily="34" charset="0"/>
              </a:rPr>
              <a:t>Bias</a:t>
            </a:r>
          </a:p>
          <a:p>
            <a:pPr marL="342900" indent="-342900">
              <a:buFont typeface="Arial" panose="020B0604020202020204" pitchFamily="34" charset="0"/>
              <a:buChar char="•"/>
            </a:pPr>
            <a:r>
              <a:rPr lang="en-US" sz="2400" dirty="0">
                <a:latin typeface="Arial Narrow" panose="020B0606020202030204" pitchFamily="34" charset="0"/>
              </a:rPr>
              <a:t>Variance</a:t>
            </a:r>
          </a:p>
          <a:p>
            <a:pPr marL="342900" indent="-342900">
              <a:buFont typeface="Arial" panose="020B0604020202020204" pitchFamily="34" charset="0"/>
              <a:buChar char="•"/>
            </a:pPr>
            <a:r>
              <a:rPr lang="en-US" sz="2400" dirty="0">
                <a:latin typeface="Arial Narrow" panose="020B0606020202030204" pitchFamily="34" charset="0"/>
              </a:rPr>
              <a:t>Cost</a:t>
            </a:r>
          </a:p>
        </p:txBody>
      </p:sp>
    </p:spTree>
    <p:extLst>
      <p:ext uri="{BB962C8B-B14F-4D97-AF65-F5344CB8AC3E}">
        <p14:creationId xmlns:p14="http://schemas.microsoft.com/office/powerpoint/2010/main" val="3998042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SME Assessment</a:t>
            </a:r>
          </a:p>
        </p:txBody>
      </p:sp>
      <p:sp>
        <p:nvSpPr>
          <p:cNvPr id="4" name="Content Placeholder 3"/>
          <p:cNvSpPr>
            <a:spLocks noGrp="1"/>
          </p:cNvSpPr>
          <p:nvPr>
            <p:ph sz="quarter" idx="11"/>
          </p:nvPr>
        </p:nvSpPr>
        <p:spPr>
          <a:xfrm>
            <a:off x="480132" y="1046715"/>
            <a:ext cx="11250613" cy="5343452"/>
          </a:xfrm>
        </p:spPr>
        <p:txBody>
          <a:bodyPr/>
          <a:lstStyle/>
          <a:p>
            <a:r>
              <a:rPr lang="en-US" sz="2600" dirty="0">
                <a:solidFill>
                  <a:srgbClr val="002060"/>
                </a:solidFill>
              </a:rPr>
              <a:t>Subject Matter Experts serve as critical information sources for both the development and assessment of an AI Model – providing critical domain knowledge and insights </a:t>
            </a:r>
          </a:p>
          <a:p>
            <a:r>
              <a:rPr lang="en-US" sz="2600" dirty="0">
                <a:solidFill>
                  <a:srgbClr val="002060"/>
                </a:solidFill>
              </a:rPr>
              <a:t>As with M&amp;S, SMEs provide insights on the front end of the AI model development by:</a:t>
            </a:r>
          </a:p>
          <a:p>
            <a:pPr lvl="1"/>
            <a:r>
              <a:rPr lang="en-US" dirty="0">
                <a:solidFill>
                  <a:srgbClr val="002060"/>
                </a:solidFill>
              </a:rPr>
              <a:t>Helping to establish objectives </a:t>
            </a:r>
          </a:p>
          <a:p>
            <a:pPr lvl="1"/>
            <a:r>
              <a:rPr lang="en-US" dirty="0">
                <a:solidFill>
                  <a:srgbClr val="002060"/>
                </a:solidFill>
              </a:rPr>
              <a:t>Identifying representative training and testing data</a:t>
            </a:r>
          </a:p>
          <a:p>
            <a:pPr lvl="1"/>
            <a:r>
              <a:rPr lang="en-US" dirty="0">
                <a:solidFill>
                  <a:srgbClr val="002060"/>
                </a:solidFill>
              </a:rPr>
              <a:t>Defining relevant scenarios</a:t>
            </a:r>
          </a:p>
          <a:p>
            <a:pPr lvl="1"/>
            <a:r>
              <a:rPr lang="en-US" dirty="0">
                <a:solidFill>
                  <a:srgbClr val="002060"/>
                </a:solidFill>
              </a:rPr>
              <a:t>Identifying impactful features, minimizing “noise” </a:t>
            </a:r>
            <a:r>
              <a:rPr lang="en-US" sz="1400" dirty="0"/>
              <a:t>[Carrascosa, Jan 2025]</a:t>
            </a:r>
          </a:p>
          <a:p>
            <a:r>
              <a:rPr lang="en-US" sz="2600" dirty="0">
                <a:solidFill>
                  <a:srgbClr val="002060"/>
                </a:solidFill>
              </a:rPr>
              <a:t>As with M&amp;S, SMEs support backend assessment by:</a:t>
            </a:r>
          </a:p>
          <a:p>
            <a:pPr lvl="1"/>
            <a:r>
              <a:rPr lang="en-US" dirty="0">
                <a:solidFill>
                  <a:srgbClr val="002060"/>
                </a:solidFill>
              </a:rPr>
              <a:t>Reviewing AI Model output to determine accuracy and identify unrealistic outcomes</a:t>
            </a:r>
          </a:p>
          <a:p>
            <a:pPr lvl="1"/>
            <a:r>
              <a:rPr lang="en-US" dirty="0">
                <a:solidFill>
                  <a:srgbClr val="002060"/>
                </a:solidFill>
              </a:rPr>
              <a:t>Determining how well the AI Model addresses edge cases, uncommon events, critical decision points</a:t>
            </a:r>
          </a:p>
          <a:p>
            <a:pPr lvl="1"/>
            <a:r>
              <a:rPr lang="en-US" dirty="0">
                <a:solidFill>
                  <a:srgbClr val="002060"/>
                </a:solidFill>
              </a:rPr>
              <a:t>Identifying biases that might result in unbalanced model outcomes </a:t>
            </a:r>
            <a:r>
              <a:rPr lang="en-US" sz="1400" dirty="0"/>
              <a:t>[Carrascosa, Jan 2025]</a:t>
            </a:r>
          </a:p>
          <a:p>
            <a:pPr lvl="1"/>
            <a:endParaRPr lang="en-US" dirty="0">
              <a:solidFill>
                <a:srgbClr val="002060"/>
              </a:solidFill>
            </a:endParaRPr>
          </a:p>
        </p:txBody>
      </p:sp>
      <p:sp>
        <p:nvSpPr>
          <p:cNvPr id="5" name="Slide Number Placeholder 1">
            <a:extLst>
              <a:ext uri="{FF2B5EF4-FFF2-40B4-BE49-F238E27FC236}">
                <a16:creationId xmlns:a16="http://schemas.microsoft.com/office/drawing/2014/main" id="{6C7216B5-90A9-4BC9-811F-E963957AE004}"/>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381871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Trust: Explainable AI</a:t>
            </a:r>
          </a:p>
        </p:txBody>
      </p:sp>
      <p:sp>
        <p:nvSpPr>
          <p:cNvPr id="4" name="Content Placeholder 3"/>
          <p:cNvSpPr>
            <a:spLocks noGrp="1"/>
          </p:cNvSpPr>
          <p:nvPr>
            <p:ph sz="quarter" idx="11"/>
          </p:nvPr>
        </p:nvSpPr>
        <p:spPr/>
        <p:txBody>
          <a:bodyPr/>
          <a:lstStyle/>
          <a:p>
            <a:r>
              <a:rPr lang="en-US" dirty="0">
                <a:solidFill>
                  <a:srgbClr val="002060"/>
                </a:solidFill>
              </a:rPr>
              <a:t>Explainable AI is focused on articulating the decision making process that drives an AI Model</a:t>
            </a:r>
          </a:p>
          <a:p>
            <a:r>
              <a:rPr lang="en-US" dirty="0">
                <a:solidFill>
                  <a:srgbClr val="002060"/>
                </a:solidFill>
              </a:rPr>
              <a:t>An emerging area of AI that is driven by the need to have “confidence” in the AI Model</a:t>
            </a:r>
          </a:p>
          <a:p>
            <a:r>
              <a:rPr lang="en-US" dirty="0">
                <a:solidFill>
                  <a:srgbClr val="002060"/>
                </a:solidFill>
              </a:rPr>
              <a:t>Explainable AI particularly focuses on Deep Machine Learning where the model is more opaque and operates as a “black box”</a:t>
            </a:r>
          </a:p>
          <a:p>
            <a:pPr lvl="1"/>
            <a:r>
              <a:rPr lang="en-US" dirty="0">
                <a:solidFill>
                  <a:srgbClr val="002060"/>
                </a:solidFill>
              </a:rPr>
              <a:t>Employs techniques and methods that “trace and explain” the decisions made in the ML</a:t>
            </a:r>
          </a:p>
          <a:p>
            <a:pPr lvl="1"/>
            <a:r>
              <a:rPr lang="en-US" dirty="0">
                <a:solidFill>
                  <a:srgbClr val="002060"/>
                </a:solidFill>
              </a:rPr>
              <a:t>Seeks to understand how the underlying AI algorithms reach a result </a:t>
            </a:r>
            <a:r>
              <a:rPr lang="en-US" sz="1400" dirty="0"/>
              <a:t>[IBM, 2023]</a:t>
            </a:r>
          </a:p>
          <a:p>
            <a:pPr lvl="1"/>
            <a:r>
              <a:rPr lang="en-US" dirty="0">
                <a:solidFill>
                  <a:srgbClr val="002060"/>
                </a:solidFill>
              </a:rPr>
              <a:t>Often driven by legal requirements </a:t>
            </a:r>
            <a:r>
              <a:rPr lang="en-US" sz="1400" dirty="0"/>
              <a:t>[IBM, 2023] [Hand, 2020]</a:t>
            </a:r>
          </a:p>
          <a:p>
            <a:r>
              <a:rPr lang="en-US" dirty="0">
                <a:solidFill>
                  <a:srgbClr val="002060"/>
                </a:solidFill>
              </a:rPr>
              <a:t>The European Union’s General Data Protection Regulation specifically calls out “the right to … obtain an explanation of the decision reached” </a:t>
            </a:r>
            <a:r>
              <a:rPr lang="en-US" sz="1400" dirty="0"/>
              <a:t>[Hand, 2020]</a:t>
            </a:r>
          </a:p>
          <a:p>
            <a:pPr marL="0" indent="0">
              <a:buNone/>
            </a:pPr>
            <a:endParaRPr lang="en-US" dirty="0">
              <a:solidFill>
                <a:srgbClr val="002060"/>
              </a:solidFill>
            </a:endParaRPr>
          </a:p>
        </p:txBody>
      </p:sp>
      <p:sp>
        <p:nvSpPr>
          <p:cNvPr id="5" name="Slide Number Placeholder 1">
            <a:extLst>
              <a:ext uri="{FF2B5EF4-FFF2-40B4-BE49-F238E27FC236}">
                <a16:creationId xmlns:a16="http://schemas.microsoft.com/office/drawing/2014/main" id="{A2CB0206-05EC-46D1-895A-07CA77C4825E}"/>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35371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9F64-55E4-42CB-B596-202B19346027}"/>
              </a:ext>
            </a:extLst>
          </p:cNvPr>
          <p:cNvSpPr>
            <a:spLocks noGrp="1"/>
          </p:cNvSpPr>
          <p:nvPr>
            <p:ph type="title"/>
          </p:nvPr>
        </p:nvSpPr>
        <p:spPr>
          <a:xfrm>
            <a:off x="1590675" y="2732574"/>
            <a:ext cx="8542153" cy="795130"/>
          </a:xfrm>
        </p:spPr>
        <p:txBody>
          <a:bodyPr/>
          <a:lstStyle/>
          <a:p>
            <a:r>
              <a:rPr lang="en-US" dirty="0">
                <a:solidFill>
                  <a:schemeClr val="tx1"/>
                </a:solidFill>
              </a:rPr>
              <a:t>V&amp;V Challenges for AI Driven </a:t>
            </a:r>
            <a:br>
              <a:rPr lang="en-US" dirty="0">
                <a:solidFill>
                  <a:schemeClr val="tx1"/>
                </a:solidFill>
              </a:rPr>
            </a:br>
            <a:r>
              <a:rPr lang="en-US" dirty="0">
                <a:solidFill>
                  <a:schemeClr val="tx1"/>
                </a:solidFill>
              </a:rPr>
              <a:t>Simulation</a:t>
            </a:r>
          </a:p>
        </p:txBody>
      </p:sp>
      <p:sp>
        <p:nvSpPr>
          <p:cNvPr id="3" name="Slide Number Placeholder 1">
            <a:extLst>
              <a:ext uri="{FF2B5EF4-FFF2-40B4-BE49-F238E27FC236}">
                <a16:creationId xmlns:a16="http://schemas.microsoft.com/office/drawing/2014/main" id="{4A42E136-CE98-4B84-9D72-F83739EA02C7}"/>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1680107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Bridge between AI Models and M&amp;S</a:t>
            </a:r>
          </a:p>
        </p:txBody>
      </p:sp>
      <p:sp>
        <p:nvSpPr>
          <p:cNvPr id="4" name="Content Placeholder 3"/>
          <p:cNvSpPr>
            <a:spLocks noGrp="1"/>
          </p:cNvSpPr>
          <p:nvPr>
            <p:ph sz="quarter" idx="11"/>
          </p:nvPr>
        </p:nvSpPr>
        <p:spPr>
          <a:xfrm>
            <a:off x="192506" y="877993"/>
            <a:ext cx="7628020" cy="5895924"/>
          </a:xfrm>
        </p:spPr>
        <p:txBody>
          <a:bodyPr/>
          <a:lstStyle/>
          <a:p>
            <a:pPr>
              <a:spcBef>
                <a:spcPts val="400"/>
              </a:spcBef>
            </a:pPr>
            <a:r>
              <a:rPr lang="en-US" sz="2500" dirty="0">
                <a:solidFill>
                  <a:srgbClr val="002060"/>
                </a:solidFill>
              </a:rPr>
              <a:t>[Von Reude, 2020] provides an excellent description of the relationship between ML Models and Simulation</a:t>
            </a:r>
          </a:p>
          <a:p>
            <a:pPr>
              <a:spcBef>
                <a:spcPts val="400"/>
              </a:spcBef>
            </a:pPr>
            <a:r>
              <a:rPr lang="en-US" sz="2500" dirty="0">
                <a:solidFill>
                  <a:srgbClr val="002060"/>
                </a:solidFill>
              </a:rPr>
              <a:t>Three categories are defined:</a:t>
            </a:r>
          </a:p>
          <a:p>
            <a:pPr lvl="1">
              <a:spcBef>
                <a:spcPts val="400"/>
              </a:spcBef>
            </a:pPr>
            <a:r>
              <a:rPr lang="en-US" sz="2200" dirty="0">
                <a:solidFill>
                  <a:srgbClr val="002060"/>
                </a:solidFill>
              </a:rPr>
              <a:t>ML Assisted Simulation </a:t>
            </a:r>
          </a:p>
          <a:p>
            <a:pPr lvl="2">
              <a:spcBef>
                <a:spcPts val="400"/>
              </a:spcBef>
            </a:pPr>
            <a:r>
              <a:rPr lang="en-US" dirty="0">
                <a:solidFill>
                  <a:srgbClr val="002060"/>
                </a:solidFill>
              </a:rPr>
              <a:t>ML used to develop conceptual model</a:t>
            </a:r>
          </a:p>
          <a:p>
            <a:pPr lvl="2">
              <a:spcBef>
                <a:spcPts val="400"/>
              </a:spcBef>
            </a:pPr>
            <a:r>
              <a:rPr lang="en-US" dirty="0">
                <a:solidFill>
                  <a:srgbClr val="002060"/>
                </a:solidFill>
              </a:rPr>
              <a:t>Provide input data</a:t>
            </a:r>
          </a:p>
          <a:p>
            <a:pPr lvl="2">
              <a:spcBef>
                <a:spcPts val="400"/>
              </a:spcBef>
            </a:pPr>
            <a:r>
              <a:rPr lang="en-US" dirty="0">
                <a:solidFill>
                  <a:srgbClr val="002060"/>
                </a:solidFill>
              </a:rPr>
              <a:t>Serve as a Surrogate Model </a:t>
            </a:r>
          </a:p>
          <a:p>
            <a:pPr lvl="2">
              <a:spcBef>
                <a:spcPts val="400"/>
              </a:spcBef>
            </a:pPr>
            <a:r>
              <a:rPr lang="en-US" dirty="0">
                <a:solidFill>
                  <a:srgbClr val="002060"/>
                </a:solidFill>
              </a:rPr>
              <a:t>Issues of concern include Combining Data and Parameter Dependence</a:t>
            </a:r>
          </a:p>
          <a:p>
            <a:pPr lvl="1">
              <a:spcBef>
                <a:spcPts val="400"/>
              </a:spcBef>
            </a:pPr>
            <a:r>
              <a:rPr lang="en-US" sz="2200" dirty="0">
                <a:solidFill>
                  <a:srgbClr val="002060"/>
                </a:solidFill>
              </a:rPr>
              <a:t>Simulation Assisted ML</a:t>
            </a:r>
          </a:p>
          <a:p>
            <a:pPr marL="1254125" lvl="2" indent="-222250">
              <a:spcBef>
                <a:spcPts val="400"/>
              </a:spcBef>
            </a:pPr>
            <a:r>
              <a:rPr lang="en-US" dirty="0">
                <a:solidFill>
                  <a:srgbClr val="002060"/>
                </a:solidFill>
              </a:rPr>
              <a:t>Creates training data for the ML</a:t>
            </a:r>
          </a:p>
          <a:p>
            <a:pPr marL="1254125" lvl="2" indent="-222250">
              <a:spcBef>
                <a:spcPts val="400"/>
              </a:spcBef>
            </a:pPr>
            <a:r>
              <a:rPr lang="en-US" dirty="0">
                <a:solidFill>
                  <a:srgbClr val="002060"/>
                </a:solidFill>
              </a:rPr>
              <a:t>Supports Validation of the ML results – particularly “novel” results</a:t>
            </a:r>
          </a:p>
          <a:p>
            <a:pPr marL="1254125" lvl="2" indent="-222250">
              <a:spcBef>
                <a:spcPts val="400"/>
              </a:spcBef>
            </a:pPr>
            <a:r>
              <a:rPr lang="en-US" dirty="0">
                <a:solidFill>
                  <a:srgbClr val="002060"/>
                </a:solidFill>
              </a:rPr>
              <a:t>Supports iterative development of the ML through reinforcement learning</a:t>
            </a:r>
          </a:p>
          <a:p>
            <a:pPr lvl="1">
              <a:spcBef>
                <a:spcPts val="400"/>
              </a:spcBef>
            </a:pPr>
            <a:r>
              <a:rPr lang="en-US" sz="2200" dirty="0">
                <a:solidFill>
                  <a:srgbClr val="002060"/>
                </a:solidFill>
              </a:rPr>
              <a:t>Hybrid</a:t>
            </a:r>
          </a:p>
          <a:p>
            <a:pPr lvl="2">
              <a:spcBef>
                <a:spcPts val="400"/>
              </a:spcBef>
            </a:pPr>
            <a:endParaRPr lang="en-US" dirty="0">
              <a:solidFill>
                <a:srgbClr val="002060"/>
              </a:solidFill>
            </a:endParaRPr>
          </a:p>
        </p:txBody>
      </p:sp>
      <p:pic>
        <p:nvPicPr>
          <p:cNvPr id="5" name="Picture 4">
            <a:extLst>
              <a:ext uri="{FF2B5EF4-FFF2-40B4-BE49-F238E27FC236}">
                <a16:creationId xmlns:a16="http://schemas.microsoft.com/office/drawing/2014/main" id="{9813B501-0FFC-463E-8CF9-EA14D03FB05D}"/>
              </a:ext>
            </a:extLst>
          </p:cNvPr>
          <p:cNvPicPr>
            <a:picLocks noChangeAspect="1"/>
          </p:cNvPicPr>
          <p:nvPr/>
        </p:nvPicPr>
        <p:blipFill rotWithShape="1">
          <a:blip r:embed="rId2">
            <a:extLst>
              <a:ext uri="{28A0092B-C50C-407E-A947-70E740481C1C}">
                <a14:useLocalDpi xmlns:a14="http://schemas.microsoft.com/office/drawing/2010/main" val="0"/>
              </a:ext>
            </a:extLst>
          </a:blip>
          <a:srcRect l="6847" r="6167"/>
          <a:stretch/>
        </p:blipFill>
        <p:spPr>
          <a:xfrm>
            <a:off x="7644809" y="1543096"/>
            <a:ext cx="3944680" cy="2571703"/>
          </a:xfrm>
          <a:prstGeom prst="rect">
            <a:avLst/>
          </a:prstGeom>
        </p:spPr>
      </p:pic>
      <p:sp>
        <p:nvSpPr>
          <p:cNvPr id="6" name="TextBox 5">
            <a:extLst>
              <a:ext uri="{FF2B5EF4-FFF2-40B4-BE49-F238E27FC236}">
                <a16:creationId xmlns:a16="http://schemas.microsoft.com/office/drawing/2014/main" id="{53405EBC-0341-4C48-8F0C-C79668764150}"/>
              </a:ext>
            </a:extLst>
          </p:cNvPr>
          <p:cNvSpPr txBox="1"/>
          <p:nvPr/>
        </p:nvSpPr>
        <p:spPr>
          <a:xfrm>
            <a:off x="9750603" y="4114799"/>
            <a:ext cx="2248891" cy="307777"/>
          </a:xfrm>
          <a:prstGeom prst="rect">
            <a:avLst/>
          </a:prstGeom>
          <a:noFill/>
        </p:spPr>
        <p:txBody>
          <a:bodyPr wrap="square">
            <a:spAutoFit/>
          </a:bodyPr>
          <a:lstStyle/>
          <a:p>
            <a:r>
              <a:rPr lang="en-US" sz="1400" dirty="0">
                <a:latin typeface="Arial Narrow" panose="020B0606020202030204" pitchFamily="34" charset="0"/>
                <a:cs typeface="Arial" panose="020B0604020202020204" pitchFamily="34" charset="0"/>
              </a:rPr>
              <a:t>[Von Rueden,  2020] </a:t>
            </a:r>
          </a:p>
        </p:txBody>
      </p:sp>
      <p:sp>
        <p:nvSpPr>
          <p:cNvPr id="9" name="TextBox 8">
            <a:extLst>
              <a:ext uri="{FF2B5EF4-FFF2-40B4-BE49-F238E27FC236}">
                <a16:creationId xmlns:a16="http://schemas.microsoft.com/office/drawing/2014/main" id="{B809F20C-83D5-495C-8B36-D0B92A7C39BF}"/>
              </a:ext>
            </a:extLst>
          </p:cNvPr>
          <p:cNvSpPr txBox="1"/>
          <p:nvPr/>
        </p:nvSpPr>
        <p:spPr>
          <a:xfrm>
            <a:off x="5268415" y="5810730"/>
            <a:ext cx="2248891" cy="307777"/>
          </a:xfrm>
          <a:prstGeom prst="rect">
            <a:avLst/>
          </a:prstGeom>
          <a:noFill/>
        </p:spPr>
        <p:txBody>
          <a:bodyPr wrap="square">
            <a:spAutoFit/>
          </a:bodyPr>
          <a:lstStyle/>
          <a:p>
            <a:r>
              <a:rPr lang="en-US" sz="1400" dirty="0">
                <a:latin typeface="Arial Narrow" panose="020B0606020202030204" pitchFamily="34" charset="0"/>
                <a:cs typeface="Arial" panose="020B0604020202020204" pitchFamily="34" charset="0"/>
              </a:rPr>
              <a:t>[Von Rueden,  2020] </a:t>
            </a:r>
          </a:p>
        </p:txBody>
      </p:sp>
      <p:sp>
        <p:nvSpPr>
          <p:cNvPr id="7" name="Slide Number Placeholder 1">
            <a:extLst>
              <a:ext uri="{FF2B5EF4-FFF2-40B4-BE49-F238E27FC236}">
                <a16:creationId xmlns:a16="http://schemas.microsoft.com/office/drawing/2014/main" id="{34C2B568-B277-4358-99BA-08B5263D580A}"/>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
        <p:nvSpPr>
          <p:cNvPr id="3" name="Star: 5 Points 2">
            <a:extLst>
              <a:ext uri="{FF2B5EF4-FFF2-40B4-BE49-F238E27FC236}">
                <a16:creationId xmlns:a16="http://schemas.microsoft.com/office/drawing/2014/main" id="{89B7D380-99CE-4D4E-998C-2797A70BB290}"/>
              </a:ext>
            </a:extLst>
          </p:cNvPr>
          <p:cNvSpPr/>
          <p:nvPr/>
        </p:nvSpPr>
        <p:spPr bwMode="auto">
          <a:xfrm>
            <a:off x="430719" y="1990026"/>
            <a:ext cx="510139" cy="587141"/>
          </a:xfrm>
          <a:prstGeom prst="star5">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Star: 5 Points 7">
            <a:extLst>
              <a:ext uri="{FF2B5EF4-FFF2-40B4-BE49-F238E27FC236}">
                <a16:creationId xmlns:a16="http://schemas.microsoft.com/office/drawing/2014/main" id="{DBF407EA-A7F7-422E-83C9-19DA7AB82575}"/>
              </a:ext>
            </a:extLst>
          </p:cNvPr>
          <p:cNvSpPr/>
          <p:nvPr/>
        </p:nvSpPr>
        <p:spPr bwMode="auto">
          <a:xfrm>
            <a:off x="1130963" y="2815386"/>
            <a:ext cx="385011" cy="433138"/>
          </a:xfrm>
          <a:prstGeom prst="star5">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07955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9F64-55E4-42CB-B596-202B19346027}"/>
              </a:ext>
            </a:extLst>
          </p:cNvPr>
          <p:cNvSpPr>
            <a:spLocks noGrp="1"/>
          </p:cNvSpPr>
          <p:nvPr>
            <p:ph type="title"/>
          </p:nvPr>
        </p:nvSpPr>
        <p:spPr>
          <a:xfrm>
            <a:off x="2387600" y="2732574"/>
            <a:ext cx="7416800" cy="795130"/>
          </a:xfrm>
        </p:spPr>
        <p:txBody>
          <a:bodyPr/>
          <a:lstStyle/>
          <a:p>
            <a:r>
              <a:rPr lang="en-US" dirty="0">
                <a:solidFill>
                  <a:schemeClr val="tx1"/>
                </a:solidFill>
              </a:rPr>
              <a:t>Modeling and Simulation VV&amp;A</a:t>
            </a:r>
          </a:p>
        </p:txBody>
      </p:sp>
      <p:sp>
        <p:nvSpPr>
          <p:cNvPr id="3" name="Slide Number Placeholder 1">
            <a:extLst>
              <a:ext uri="{FF2B5EF4-FFF2-40B4-BE49-F238E27FC236}">
                <a16:creationId xmlns:a16="http://schemas.microsoft.com/office/drawing/2014/main" id="{1EB0A07A-4F43-4BE9-B68D-4AD6AE047BE8}"/>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666956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A6AE504F-C1CF-46B1-9346-CCCD175DB8C6}"/>
              </a:ext>
            </a:extLst>
          </p:cNvPr>
          <p:cNvSpPr txBox="1">
            <a:spLocks/>
          </p:cNvSpPr>
          <p:nvPr/>
        </p:nvSpPr>
        <p:spPr bwMode="auto">
          <a:xfrm>
            <a:off x="1312003" y="994485"/>
            <a:ext cx="7663386" cy="1392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None/>
            </a:pPr>
            <a:r>
              <a:rPr lang="en-US" kern="0" dirty="0">
                <a:solidFill>
                  <a:schemeClr val="tx2">
                    <a:lumMod val="75000"/>
                  </a:schemeClr>
                </a:solidFill>
                <a:latin typeface="Arial Narrow" panose="020B0606020202030204" pitchFamily="34" charset="0"/>
                <a:cs typeface="Arial" panose="020B0604020202020204" pitchFamily="34" charset="0"/>
              </a:rPr>
              <a:t>V&amp;V of integrated ML and M&amp;S Models needs to be addressed for the ML, the M&amp;S, and the interface that supports the integration</a:t>
            </a:r>
          </a:p>
        </p:txBody>
      </p:sp>
      <p:sp>
        <p:nvSpPr>
          <p:cNvPr id="6" name="Title 1">
            <a:extLst>
              <a:ext uri="{FF2B5EF4-FFF2-40B4-BE49-F238E27FC236}">
                <a16:creationId xmlns:a16="http://schemas.microsoft.com/office/drawing/2014/main" id="{EBB29F51-3237-47C4-9F6A-1E4BCA9EB494}"/>
              </a:ext>
            </a:extLst>
          </p:cNvPr>
          <p:cNvSpPr>
            <a:spLocks noGrp="1"/>
          </p:cNvSpPr>
          <p:nvPr>
            <p:ph type="title"/>
          </p:nvPr>
        </p:nvSpPr>
        <p:spPr>
          <a:xfrm>
            <a:off x="1468582" y="0"/>
            <a:ext cx="8345257" cy="795130"/>
          </a:xfrm>
        </p:spPr>
        <p:txBody>
          <a:bodyPr/>
          <a:lstStyle/>
          <a:p>
            <a:r>
              <a:rPr lang="en-US" dirty="0"/>
              <a:t>V&amp;V Scope for AI Driven M&amp;S (AI Inputs)</a:t>
            </a:r>
          </a:p>
        </p:txBody>
      </p:sp>
      <p:sp>
        <p:nvSpPr>
          <p:cNvPr id="5" name="Slide Number Placeholder 1">
            <a:extLst>
              <a:ext uri="{FF2B5EF4-FFF2-40B4-BE49-F238E27FC236}">
                <a16:creationId xmlns:a16="http://schemas.microsoft.com/office/drawing/2014/main" id="{E2D86D5E-98D9-4876-A908-44B092EE4175}"/>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grpSp>
        <p:nvGrpSpPr>
          <p:cNvPr id="35" name="Group 34">
            <a:extLst>
              <a:ext uri="{FF2B5EF4-FFF2-40B4-BE49-F238E27FC236}">
                <a16:creationId xmlns:a16="http://schemas.microsoft.com/office/drawing/2014/main" id="{380DC963-FDE1-4028-902E-68ACCDB39713}"/>
              </a:ext>
            </a:extLst>
          </p:cNvPr>
          <p:cNvGrpSpPr/>
          <p:nvPr/>
        </p:nvGrpSpPr>
        <p:grpSpPr>
          <a:xfrm>
            <a:off x="0" y="1594168"/>
            <a:ext cx="11968047" cy="4695148"/>
            <a:chOff x="0" y="1109472"/>
            <a:chExt cx="11968047" cy="4695148"/>
          </a:xfrm>
        </p:grpSpPr>
        <p:grpSp>
          <p:nvGrpSpPr>
            <p:cNvPr id="22" name="Group 21">
              <a:extLst>
                <a:ext uri="{FF2B5EF4-FFF2-40B4-BE49-F238E27FC236}">
                  <a16:creationId xmlns:a16="http://schemas.microsoft.com/office/drawing/2014/main" id="{21AC7DFB-8819-459D-89EC-A22EC063505E}"/>
                </a:ext>
              </a:extLst>
            </p:cNvPr>
            <p:cNvGrpSpPr/>
            <p:nvPr/>
          </p:nvGrpSpPr>
          <p:grpSpPr>
            <a:xfrm>
              <a:off x="8614610" y="1109472"/>
              <a:ext cx="3353437" cy="2391340"/>
              <a:chOff x="8614611" y="867286"/>
              <a:chExt cx="3353437" cy="2391340"/>
            </a:xfrm>
          </p:grpSpPr>
          <p:pic>
            <p:nvPicPr>
              <p:cNvPr id="20" name="Picture 3" descr="Process_Diagram_sm">
                <a:extLst>
                  <a:ext uri="{FF2B5EF4-FFF2-40B4-BE49-F238E27FC236}">
                    <a16:creationId xmlns:a16="http://schemas.microsoft.com/office/drawing/2014/main" id="{0222BDAB-8D69-4E19-8A97-39C5F66DA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3980" y="867286"/>
                <a:ext cx="3244068" cy="235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AB8498A1-D208-433B-A51C-7988EAC62A09}"/>
                  </a:ext>
                </a:extLst>
              </p:cNvPr>
              <p:cNvSpPr/>
              <p:nvPr/>
            </p:nvSpPr>
            <p:spPr bwMode="auto">
              <a:xfrm>
                <a:off x="8614611" y="3007892"/>
                <a:ext cx="390439" cy="250734"/>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grpSp>
          <p:nvGrpSpPr>
            <p:cNvPr id="19" name="Group 18">
              <a:extLst>
                <a:ext uri="{FF2B5EF4-FFF2-40B4-BE49-F238E27FC236}">
                  <a16:creationId xmlns:a16="http://schemas.microsoft.com/office/drawing/2014/main" id="{21101D78-5BFA-4B87-93E9-044790DA86A8}"/>
                </a:ext>
              </a:extLst>
            </p:cNvPr>
            <p:cNvGrpSpPr/>
            <p:nvPr/>
          </p:nvGrpSpPr>
          <p:grpSpPr>
            <a:xfrm>
              <a:off x="2767265" y="3007892"/>
              <a:ext cx="6237785" cy="1672389"/>
              <a:chOff x="2791329" y="2839449"/>
              <a:chExt cx="6237785" cy="1672389"/>
            </a:xfrm>
          </p:grpSpPr>
          <p:sp>
            <p:nvSpPr>
              <p:cNvPr id="11" name="Rectangle 10">
                <a:extLst>
                  <a:ext uri="{FF2B5EF4-FFF2-40B4-BE49-F238E27FC236}">
                    <a16:creationId xmlns:a16="http://schemas.microsoft.com/office/drawing/2014/main" id="{206EA857-5F46-48B3-A4FD-777DD8E6ECC6}"/>
                  </a:ext>
                </a:extLst>
              </p:cNvPr>
              <p:cNvSpPr/>
              <p:nvPr/>
            </p:nvSpPr>
            <p:spPr bwMode="auto">
              <a:xfrm>
                <a:off x="5828714" y="3090184"/>
                <a:ext cx="3200400" cy="1251284"/>
              </a:xfrm>
              <a:prstGeom prst="rect">
                <a:avLst/>
              </a:prstGeom>
              <a:solidFill>
                <a:srgbClr val="FFCC99"/>
              </a:solidFill>
              <a:ln w="9525" cap="flat" cmpd="sng" algn="ctr">
                <a:solidFill>
                  <a:srgbClr val="FFCC99"/>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2A2125A9-445C-4CCC-8899-CE1CAF8F8A4E}"/>
                  </a:ext>
                </a:extLst>
              </p:cNvPr>
              <p:cNvSpPr/>
              <p:nvPr/>
            </p:nvSpPr>
            <p:spPr bwMode="auto">
              <a:xfrm>
                <a:off x="2791329" y="2839449"/>
                <a:ext cx="1202026" cy="1672389"/>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Arrow: Right 12">
                <a:extLst>
                  <a:ext uri="{FF2B5EF4-FFF2-40B4-BE49-F238E27FC236}">
                    <a16:creationId xmlns:a16="http://schemas.microsoft.com/office/drawing/2014/main" id="{168279F9-862F-4515-9E12-BAD6E8792810}"/>
                  </a:ext>
                </a:extLst>
              </p:cNvPr>
              <p:cNvSpPr/>
              <p:nvPr/>
            </p:nvSpPr>
            <p:spPr bwMode="auto">
              <a:xfrm>
                <a:off x="4033791" y="3580470"/>
                <a:ext cx="1817901" cy="270711"/>
              </a:xfrm>
              <a:prstGeom prst="rightArrow">
                <a:avLst/>
              </a:prstGeom>
              <a:solidFill>
                <a:schemeClr val="bg1">
                  <a:lumMod val="75000"/>
                </a:schemeClr>
              </a:solidFill>
              <a:ln w="9525" cap="flat" cmpd="sng" algn="ctr">
                <a:solidFill>
                  <a:schemeClr val="bg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 name="TextBox 13">
                <a:extLst>
                  <a:ext uri="{FF2B5EF4-FFF2-40B4-BE49-F238E27FC236}">
                    <a16:creationId xmlns:a16="http://schemas.microsoft.com/office/drawing/2014/main" id="{D7421C11-BD97-49B6-8745-156F2A06A4F0}"/>
                  </a:ext>
                </a:extLst>
              </p:cNvPr>
              <p:cNvSpPr txBox="1"/>
              <p:nvPr/>
            </p:nvSpPr>
            <p:spPr>
              <a:xfrm>
                <a:off x="4507976" y="3185357"/>
                <a:ext cx="806116" cy="461665"/>
              </a:xfrm>
              <a:prstGeom prst="rect">
                <a:avLst/>
              </a:prstGeom>
              <a:noFill/>
            </p:spPr>
            <p:txBody>
              <a:bodyPr wrap="square" rtlCol="0">
                <a:spAutoFit/>
              </a:bodyPr>
              <a:lstStyle/>
              <a:p>
                <a:pPr algn="ctr"/>
                <a:r>
                  <a:rPr lang="en-US" sz="2400" b="1" dirty="0">
                    <a:latin typeface="Arial Narrow" panose="020B0606020202030204" pitchFamily="34" charset="0"/>
                  </a:rPr>
                  <a:t>API</a:t>
                </a:r>
              </a:p>
            </p:txBody>
          </p:sp>
          <p:sp>
            <p:nvSpPr>
              <p:cNvPr id="15" name="TextBox 14">
                <a:extLst>
                  <a:ext uri="{FF2B5EF4-FFF2-40B4-BE49-F238E27FC236}">
                    <a16:creationId xmlns:a16="http://schemas.microsoft.com/office/drawing/2014/main" id="{D856D3B0-9EB9-4533-B6E3-4FEE80D5086C}"/>
                  </a:ext>
                </a:extLst>
              </p:cNvPr>
              <p:cNvSpPr txBox="1"/>
              <p:nvPr/>
            </p:nvSpPr>
            <p:spPr>
              <a:xfrm>
                <a:off x="2989284" y="3475588"/>
                <a:ext cx="806116" cy="461665"/>
              </a:xfrm>
              <a:prstGeom prst="rect">
                <a:avLst/>
              </a:prstGeom>
              <a:noFill/>
            </p:spPr>
            <p:txBody>
              <a:bodyPr wrap="square" rtlCol="0">
                <a:spAutoFit/>
              </a:bodyPr>
              <a:lstStyle/>
              <a:p>
                <a:pPr algn="ctr"/>
                <a:r>
                  <a:rPr lang="en-US" sz="2400" b="1" dirty="0">
                    <a:latin typeface="Arial Narrow" panose="020B0606020202030204" pitchFamily="34" charset="0"/>
                  </a:rPr>
                  <a:t>ML</a:t>
                </a:r>
              </a:p>
            </p:txBody>
          </p:sp>
          <p:sp>
            <p:nvSpPr>
              <p:cNvPr id="16" name="TextBox 15">
                <a:extLst>
                  <a:ext uri="{FF2B5EF4-FFF2-40B4-BE49-F238E27FC236}">
                    <a16:creationId xmlns:a16="http://schemas.microsoft.com/office/drawing/2014/main" id="{F93BBF7B-A29A-4FB1-AEC7-6F6AEB4A37EF}"/>
                  </a:ext>
                </a:extLst>
              </p:cNvPr>
              <p:cNvSpPr txBox="1"/>
              <p:nvPr/>
            </p:nvSpPr>
            <p:spPr>
              <a:xfrm>
                <a:off x="7025856" y="3515771"/>
                <a:ext cx="806116" cy="461665"/>
              </a:xfrm>
              <a:prstGeom prst="rect">
                <a:avLst/>
              </a:prstGeom>
              <a:noFill/>
            </p:spPr>
            <p:txBody>
              <a:bodyPr wrap="square" rtlCol="0">
                <a:spAutoFit/>
              </a:bodyPr>
              <a:lstStyle/>
              <a:p>
                <a:pPr algn="ctr"/>
                <a:r>
                  <a:rPr lang="en-US" sz="2400" b="1" dirty="0">
                    <a:latin typeface="Arial Narrow" panose="020B0606020202030204" pitchFamily="34" charset="0"/>
                  </a:rPr>
                  <a:t>M&amp;S</a:t>
                </a:r>
              </a:p>
            </p:txBody>
          </p:sp>
        </p:grpSp>
        <p:sp>
          <p:nvSpPr>
            <p:cNvPr id="18" name="TextBox 17">
              <a:extLst>
                <a:ext uri="{FF2B5EF4-FFF2-40B4-BE49-F238E27FC236}">
                  <a16:creationId xmlns:a16="http://schemas.microsoft.com/office/drawing/2014/main" id="{B4D24255-43F1-42AC-A79C-894C039C53A7}"/>
                </a:ext>
              </a:extLst>
            </p:cNvPr>
            <p:cNvSpPr txBox="1"/>
            <p:nvPr/>
          </p:nvSpPr>
          <p:spPr>
            <a:xfrm>
              <a:off x="4211053" y="4050294"/>
              <a:ext cx="1553161" cy="1754326"/>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2">
                      <a:lumMod val="75000"/>
                    </a:schemeClr>
                  </a:solidFill>
                  <a:latin typeface="Arial Narrow" panose="020B0606020202030204" pitchFamily="34" charset="0"/>
                </a:rPr>
                <a:t>Data Formatting</a:t>
              </a:r>
            </a:p>
            <a:p>
              <a:pPr marL="285750" indent="-285750">
                <a:buFont typeface="Arial" panose="020B0604020202020204" pitchFamily="34" charset="0"/>
                <a:buChar char="•"/>
              </a:pPr>
              <a:r>
                <a:rPr lang="en-US" sz="1800" dirty="0">
                  <a:solidFill>
                    <a:schemeClr val="tx2">
                      <a:lumMod val="75000"/>
                    </a:schemeClr>
                  </a:solidFill>
                  <a:latin typeface="Arial Narrow" panose="020B0606020202030204" pitchFamily="34" charset="0"/>
                </a:rPr>
                <a:t>Spatial Consistency</a:t>
              </a:r>
            </a:p>
            <a:p>
              <a:pPr marL="285750" indent="-285750">
                <a:buFont typeface="Arial" panose="020B0604020202020204" pitchFamily="34" charset="0"/>
                <a:buChar char="•"/>
              </a:pPr>
              <a:r>
                <a:rPr lang="en-US" sz="1800" dirty="0">
                  <a:solidFill>
                    <a:schemeClr val="tx2">
                      <a:lumMod val="75000"/>
                    </a:schemeClr>
                  </a:solidFill>
                  <a:latin typeface="Arial Narrow" panose="020B0606020202030204" pitchFamily="34" charset="0"/>
                </a:rPr>
                <a:t>Temporal </a:t>
              </a:r>
              <a:br>
                <a:rPr lang="en-US" sz="1800" dirty="0">
                  <a:solidFill>
                    <a:schemeClr val="tx2">
                      <a:lumMod val="75000"/>
                    </a:schemeClr>
                  </a:solidFill>
                  <a:latin typeface="Arial Narrow" panose="020B0606020202030204" pitchFamily="34" charset="0"/>
                </a:rPr>
              </a:br>
              <a:r>
                <a:rPr lang="en-US" sz="1800" dirty="0">
                  <a:solidFill>
                    <a:schemeClr val="tx2">
                      <a:lumMod val="75000"/>
                    </a:schemeClr>
                  </a:solidFill>
                  <a:latin typeface="Arial Narrow" panose="020B0606020202030204" pitchFamily="34" charset="0"/>
                </a:rPr>
                <a:t>Consistency</a:t>
              </a:r>
            </a:p>
          </p:txBody>
        </p:sp>
        <p:pic>
          <p:nvPicPr>
            <p:cNvPr id="24" name="Picture 23">
              <a:extLst>
                <a:ext uri="{FF2B5EF4-FFF2-40B4-BE49-F238E27FC236}">
                  <a16:creationId xmlns:a16="http://schemas.microsoft.com/office/drawing/2014/main" id="{3D6D1BA3-4E5E-4581-B5C0-965370686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306" y="1781982"/>
              <a:ext cx="1463000" cy="3648064"/>
            </a:xfrm>
            <a:prstGeom prst="rect">
              <a:avLst/>
            </a:prstGeom>
          </p:spPr>
        </p:pic>
        <p:sp>
          <p:nvSpPr>
            <p:cNvPr id="25" name="TextBox 24">
              <a:extLst>
                <a:ext uri="{FF2B5EF4-FFF2-40B4-BE49-F238E27FC236}">
                  <a16:creationId xmlns:a16="http://schemas.microsoft.com/office/drawing/2014/main" id="{83218471-8DE0-444F-B89D-00CB56E3EF28}"/>
                </a:ext>
              </a:extLst>
            </p:cNvPr>
            <p:cNvSpPr txBox="1"/>
            <p:nvPr/>
          </p:nvSpPr>
          <p:spPr>
            <a:xfrm>
              <a:off x="0" y="5428508"/>
              <a:ext cx="2711612" cy="307777"/>
            </a:xfrm>
            <a:prstGeom prst="rect">
              <a:avLst/>
            </a:prstGeom>
            <a:noFill/>
          </p:spPr>
          <p:txBody>
            <a:bodyPr wrap="square">
              <a:spAutoFit/>
            </a:bodyPr>
            <a:lstStyle/>
            <a:p>
              <a:pPr marR="0" lvl="1" defTabSz="914400" rtl="0" eaLnBrk="1" fontAlgn="base" latinLnBrk="0" hangingPunct="1">
                <a:lnSpc>
                  <a:spcPct val="100000"/>
                </a:lnSpc>
                <a:spcBef>
                  <a:spcPts val="400"/>
                </a:spcBef>
                <a:spcAft>
                  <a:spcPct val="0"/>
                </a:spcAft>
                <a:buClr>
                  <a:srgbClr val="000000"/>
                </a:buClr>
                <a:buSzPct val="75000"/>
                <a:tabLst/>
                <a:defRPr/>
              </a:pPr>
              <a:r>
                <a:rPr kumimoji="0" lang="en-US" altLang="en-US" sz="1400" b="0" i="0" u="none" strike="noStrike" kern="0" cap="none" spc="0" normalizeH="0" baseline="0" noProof="0" dirty="0">
                  <a:ln>
                    <a:noFill/>
                  </a:ln>
                  <a:effectLst/>
                  <a:uLnTx/>
                  <a:uFillTx/>
                  <a:latin typeface="Arial Narrow" panose="020B0606020202030204" pitchFamily="34" charset="0"/>
                  <a:cs typeface="Arial" panose="020B0604020202020204" pitchFamily="34" charset="0"/>
                </a:rPr>
                <a:t>[BridgesXR, Feb 2025]</a:t>
              </a:r>
            </a:p>
          </p:txBody>
        </p:sp>
        <p:sp>
          <p:nvSpPr>
            <p:cNvPr id="26" name="Oval 25">
              <a:extLst>
                <a:ext uri="{FF2B5EF4-FFF2-40B4-BE49-F238E27FC236}">
                  <a16:creationId xmlns:a16="http://schemas.microsoft.com/office/drawing/2014/main" id="{08A10A86-0D7E-46AB-AFBD-D192105B8540}"/>
                </a:ext>
              </a:extLst>
            </p:cNvPr>
            <p:cNvSpPr/>
            <p:nvPr/>
          </p:nvSpPr>
          <p:spPr bwMode="auto">
            <a:xfrm>
              <a:off x="151711" y="1288620"/>
              <a:ext cx="2345357" cy="4173650"/>
            </a:xfrm>
            <a:prstGeom prst="ellipse">
              <a:avLst/>
            </a:prstGeom>
            <a:noFill/>
            <a:ln w="28575"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28" name="Straight Arrow Connector 27">
              <a:extLst>
                <a:ext uri="{FF2B5EF4-FFF2-40B4-BE49-F238E27FC236}">
                  <a16:creationId xmlns:a16="http://schemas.microsoft.com/office/drawing/2014/main" id="{48BC9D20-B420-486D-885C-3A16B8479FCB}"/>
                </a:ext>
              </a:extLst>
            </p:cNvPr>
            <p:cNvCxnSpPr/>
            <p:nvPr/>
          </p:nvCxnSpPr>
          <p:spPr bwMode="auto">
            <a:xfrm flipV="1">
              <a:off x="2316670" y="4764505"/>
              <a:ext cx="648550" cy="664003"/>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30" name="Straight Arrow Connector 29">
              <a:extLst>
                <a:ext uri="{FF2B5EF4-FFF2-40B4-BE49-F238E27FC236}">
                  <a16:creationId xmlns:a16="http://schemas.microsoft.com/office/drawing/2014/main" id="{CD6745E4-0C8D-4393-A247-3A71DD400FF6}"/>
                </a:ext>
              </a:extLst>
            </p:cNvPr>
            <p:cNvCxnSpPr/>
            <p:nvPr/>
          </p:nvCxnSpPr>
          <p:spPr bwMode="auto">
            <a:xfrm>
              <a:off x="2283498" y="2249905"/>
              <a:ext cx="892839" cy="649706"/>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32" name="Straight Arrow Connector 31">
              <a:extLst>
                <a:ext uri="{FF2B5EF4-FFF2-40B4-BE49-F238E27FC236}">
                  <a16:creationId xmlns:a16="http://schemas.microsoft.com/office/drawing/2014/main" id="{089D77BC-6A35-4424-966B-A55285A1974D}"/>
                </a:ext>
              </a:extLst>
            </p:cNvPr>
            <p:cNvCxnSpPr>
              <a:stCxn id="20" idx="2"/>
            </p:cNvCxnSpPr>
            <p:nvPr/>
          </p:nvCxnSpPr>
          <p:spPr bwMode="auto">
            <a:xfrm flipH="1">
              <a:off x="9131968" y="3465927"/>
              <a:ext cx="1214045" cy="444336"/>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34" name="Straight Arrow Connector 33">
              <a:extLst>
                <a:ext uri="{FF2B5EF4-FFF2-40B4-BE49-F238E27FC236}">
                  <a16:creationId xmlns:a16="http://schemas.microsoft.com/office/drawing/2014/main" id="{77E8BFBD-10B9-4CF1-A03B-D0F2475DB35E}"/>
                </a:ext>
              </a:extLst>
            </p:cNvPr>
            <p:cNvCxnSpPr/>
            <p:nvPr/>
          </p:nvCxnSpPr>
          <p:spPr bwMode="auto">
            <a:xfrm flipH="1">
              <a:off x="8157411" y="2045368"/>
              <a:ext cx="566568" cy="1082843"/>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grpSp>
      <p:sp>
        <p:nvSpPr>
          <p:cNvPr id="36" name="Rectangle 35">
            <a:extLst>
              <a:ext uri="{FF2B5EF4-FFF2-40B4-BE49-F238E27FC236}">
                <a16:creationId xmlns:a16="http://schemas.microsoft.com/office/drawing/2014/main" id="{DF13E088-F034-4FE0-AA57-A37D7D7A872E}"/>
              </a:ext>
            </a:extLst>
          </p:cNvPr>
          <p:cNvSpPr/>
          <p:nvPr/>
        </p:nvSpPr>
        <p:spPr bwMode="auto">
          <a:xfrm>
            <a:off x="4084135" y="4528837"/>
            <a:ext cx="1652621" cy="1891745"/>
          </a:xfrm>
          <a:prstGeom prst="rect">
            <a:avLst/>
          </a:prstGeom>
          <a:noFill/>
          <a:ln w="28575"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7" name="Rectangle 36">
            <a:extLst>
              <a:ext uri="{FF2B5EF4-FFF2-40B4-BE49-F238E27FC236}">
                <a16:creationId xmlns:a16="http://schemas.microsoft.com/office/drawing/2014/main" id="{44F2180C-F40A-4118-93A2-A42128A1BA4B}"/>
              </a:ext>
            </a:extLst>
          </p:cNvPr>
          <p:cNvSpPr/>
          <p:nvPr/>
        </p:nvSpPr>
        <p:spPr bwMode="auto">
          <a:xfrm>
            <a:off x="8809829" y="1594168"/>
            <a:ext cx="3090863" cy="2321570"/>
          </a:xfrm>
          <a:prstGeom prst="rect">
            <a:avLst/>
          </a:prstGeom>
          <a:noFill/>
          <a:ln w="28575"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8" name="TextBox 37">
            <a:extLst>
              <a:ext uri="{FF2B5EF4-FFF2-40B4-BE49-F238E27FC236}">
                <a16:creationId xmlns:a16="http://schemas.microsoft.com/office/drawing/2014/main" id="{630BCE04-AD3D-48AE-930C-98ED547B5323}"/>
              </a:ext>
            </a:extLst>
          </p:cNvPr>
          <p:cNvSpPr txBox="1"/>
          <p:nvPr/>
        </p:nvSpPr>
        <p:spPr>
          <a:xfrm>
            <a:off x="10472931" y="3923887"/>
            <a:ext cx="1957342" cy="307777"/>
          </a:xfrm>
          <a:prstGeom prst="rect">
            <a:avLst/>
          </a:prstGeom>
          <a:noFill/>
        </p:spPr>
        <p:txBody>
          <a:bodyPr wrap="square">
            <a:spAutoFit/>
          </a:bodyPr>
          <a:lstStyle/>
          <a:p>
            <a:pPr marR="0" lvl="1" algn="l" defTabSz="914400" rtl="0" eaLnBrk="1" fontAlgn="base" latinLnBrk="0" hangingPunct="1">
              <a:lnSpc>
                <a:spcPct val="100000"/>
              </a:lnSpc>
              <a:spcBef>
                <a:spcPts val="400"/>
              </a:spcBef>
              <a:spcAft>
                <a:spcPct val="0"/>
              </a:spcAft>
              <a:buClr>
                <a:srgbClr val="000000"/>
              </a:buClr>
              <a:buSzPct val="75000"/>
              <a:tabLst/>
              <a:defRPr/>
            </a:pPr>
            <a:r>
              <a:rPr kumimoji="0" lang="en-US" altLang="en-US" sz="1400" b="0" i="0" u="none" strike="noStrike" kern="0" cap="none" spc="0" normalizeH="0" baseline="0" noProof="0" dirty="0">
                <a:ln>
                  <a:noFill/>
                </a:ln>
                <a:effectLst/>
                <a:uLnTx/>
                <a:uFillTx/>
                <a:latin typeface="Arial Narrow" panose="020B0606020202030204" pitchFamily="34" charset="0"/>
                <a:cs typeface="Arial" panose="020B0604020202020204" pitchFamily="34" charset="0"/>
              </a:rPr>
              <a:t>[RPG, 2011]</a:t>
            </a:r>
          </a:p>
        </p:txBody>
      </p:sp>
      <p:sp>
        <p:nvSpPr>
          <p:cNvPr id="27" name="TextBox 26">
            <a:extLst>
              <a:ext uri="{FF2B5EF4-FFF2-40B4-BE49-F238E27FC236}">
                <a16:creationId xmlns:a16="http://schemas.microsoft.com/office/drawing/2014/main" id="{30FCD9B4-AE11-4A6A-B008-D3D99DBA6BA7}"/>
              </a:ext>
            </a:extLst>
          </p:cNvPr>
          <p:cNvSpPr txBox="1"/>
          <p:nvPr/>
        </p:nvSpPr>
        <p:spPr>
          <a:xfrm>
            <a:off x="6096000" y="6420582"/>
            <a:ext cx="3612540" cy="338554"/>
          </a:xfrm>
          <a:prstGeom prst="rect">
            <a:avLst/>
          </a:prstGeom>
          <a:noFill/>
        </p:spPr>
        <p:txBody>
          <a:bodyPr wrap="square" rtlCol="0">
            <a:spAutoFit/>
          </a:bodyPr>
          <a:lstStyle/>
          <a:p>
            <a:r>
              <a:rPr lang="en-US" sz="1600" dirty="0">
                <a:latin typeface="Arial Narrow" panose="020B0606020202030204" pitchFamily="34" charset="0"/>
                <a:cs typeface="Arial" panose="020B0604020202020204" pitchFamily="34" charset="0"/>
              </a:rPr>
              <a:t>API = Application Programming Interface</a:t>
            </a:r>
          </a:p>
        </p:txBody>
      </p:sp>
    </p:spTree>
    <p:extLst>
      <p:ext uri="{BB962C8B-B14F-4D97-AF65-F5344CB8AC3E}">
        <p14:creationId xmlns:p14="http://schemas.microsoft.com/office/powerpoint/2010/main" val="659060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80132" y="1046716"/>
            <a:ext cx="11230605" cy="3129476"/>
          </a:xfrm>
        </p:spPr>
        <p:txBody>
          <a:bodyPr/>
          <a:lstStyle/>
          <a:p>
            <a:r>
              <a:rPr lang="en-US" dirty="0">
                <a:solidFill>
                  <a:srgbClr val="002060"/>
                </a:solidFill>
              </a:rPr>
              <a:t>The DSEEP is an IEEE Recommended Practice that defines a comprehensive systems engineering process for development, integration, and execution of distributed simulations</a:t>
            </a:r>
          </a:p>
          <a:p>
            <a:r>
              <a:rPr lang="en-US" dirty="0">
                <a:solidFill>
                  <a:srgbClr val="002060"/>
                </a:solidFill>
              </a:rPr>
              <a:t>The DSEEP is based on Authoritative Systems Engineering best practices as well as lessons learned from a wide range of applications</a:t>
            </a:r>
          </a:p>
          <a:p>
            <a:r>
              <a:rPr lang="en-US" dirty="0">
                <a:solidFill>
                  <a:srgbClr val="002060"/>
                </a:solidFill>
              </a:rPr>
              <a:t>The DSEEP would provide insights that would facilitate ML assisted Simulation</a:t>
            </a:r>
          </a:p>
          <a:p>
            <a:endParaRPr lang="en-US" dirty="0">
              <a:solidFill>
                <a:srgbClr val="002060"/>
              </a:solidFill>
            </a:endParaRPr>
          </a:p>
        </p:txBody>
      </p:sp>
      <p:sp>
        <p:nvSpPr>
          <p:cNvPr id="6" name="Title 1">
            <a:extLst>
              <a:ext uri="{FF2B5EF4-FFF2-40B4-BE49-F238E27FC236}">
                <a16:creationId xmlns:a16="http://schemas.microsoft.com/office/drawing/2014/main" id="{EBB29F51-3237-47C4-9F6A-1E4BCA9EB494}"/>
              </a:ext>
            </a:extLst>
          </p:cNvPr>
          <p:cNvSpPr>
            <a:spLocks noGrp="1"/>
          </p:cNvSpPr>
          <p:nvPr>
            <p:ph type="title"/>
          </p:nvPr>
        </p:nvSpPr>
        <p:spPr>
          <a:xfrm>
            <a:off x="1468582" y="0"/>
            <a:ext cx="8345257" cy="795130"/>
          </a:xfrm>
        </p:spPr>
        <p:txBody>
          <a:bodyPr/>
          <a:lstStyle/>
          <a:p>
            <a:r>
              <a:rPr lang="en-US" dirty="0"/>
              <a:t>Distributed Simulation Engagement and Engineering Process (DSEEP)</a:t>
            </a:r>
          </a:p>
        </p:txBody>
      </p:sp>
      <p:pic>
        <p:nvPicPr>
          <p:cNvPr id="3" name="Picture 2">
            <a:extLst>
              <a:ext uri="{FF2B5EF4-FFF2-40B4-BE49-F238E27FC236}">
                <a16:creationId xmlns:a16="http://schemas.microsoft.com/office/drawing/2014/main" id="{51BEAB5F-1B49-453B-9463-A8C6CDB1075B}"/>
              </a:ext>
            </a:extLst>
          </p:cNvPr>
          <p:cNvPicPr>
            <a:picLocks noChangeAspect="1"/>
          </p:cNvPicPr>
          <p:nvPr/>
        </p:nvPicPr>
        <p:blipFill rotWithShape="1">
          <a:blip r:embed="rId2">
            <a:extLst>
              <a:ext uri="{28A0092B-C50C-407E-A947-70E740481C1C}">
                <a14:useLocalDpi xmlns:a14="http://schemas.microsoft.com/office/drawing/2010/main" val="0"/>
              </a:ext>
            </a:extLst>
          </a:blip>
          <a:srcRect l="12273" t="27595" r="12344" b="28119"/>
          <a:stretch/>
        </p:blipFill>
        <p:spPr>
          <a:xfrm>
            <a:off x="1191413" y="4176192"/>
            <a:ext cx="9809173" cy="2327059"/>
          </a:xfrm>
          <a:prstGeom prst="rect">
            <a:avLst/>
          </a:prstGeom>
        </p:spPr>
      </p:pic>
      <p:sp>
        <p:nvSpPr>
          <p:cNvPr id="58" name="TextBox 57">
            <a:extLst>
              <a:ext uri="{FF2B5EF4-FFF2-40B4-BE49-F238E27FC236}">
                <a16:creationId xmlns:a16="http://schemas.microsoft.com/office/drawing/2014/main" id="{4466788D-E09C-4632-8C50-169A4BD86066}"/>
              </a:ext>
            </a:extLst>
          </p:cNvPr>
          <p:cNvSpPr txBox="1"/>
          <p:nvPr/>
        </p:nvSpPr>
        <p:spPr>
          <a:xfrm>
            <a:off x="9391207" y="5890445"/>
            <a:ext cx="1337045" cy="307777"/>
          </a:xfrm>
          <a:prstGeom prst="rect">
            <a:avLst/>
          </a:prstGeom>
          <a:noFill/>
        </p:spPr>
        <p:txBody>
          <a:bodyPr wrap="square">
            <a:spAutoFit/>
          </a:bodyPr>
          <a:lstStyle/>
          <a:p>
            <a:r>
              <a:rPr lang="en-US" sz="1400" dirty="0">
                <a:latin typeface="Arial Narrow" panose="020B0606020202030204" pitchFamily="34" charset="0"/>
                <a:cs typeface="Arial" panose="020B0604020202020204" pitchFamily="34" charset="0"/>
              </a:rPr>
              <a:t>[Möller, 2022]</a:t>
            </a:r>
          </a:p>
        </p:txBody>
      </p:sp>
      <p:sp>
        <p:nvSpPr>
          <p:cNvPr id="59" name="Slide Number Placeholder 1">
            <a:extLst>
              <a:ext uri="{FF2B5EF4-FFF2-40B4-BE49-F238E27FC236}">
                <a16:creationId xmlns:a16="http://schemas.microsoft.com/office/drawing/2014/main" id="{3E243C07-375E-45B5-8D08-32E033C406DD}"/>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577491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57A4321-1862-4D18-A5FB-2DEE81A93CBD}"/>
              </a:ext>
            </a:extLst>
          </p:cNvPr>
          <p:cNvSpPr>
            <a:spLocks noGrp="1"/>
          </p:cNvSpPr>
          <p:nvPr>
            <p:ph type="title"/>
          </p:nvPr>
        </p:nvSpPr>
        <p:spPr>
          <a:xfrm>
            <a:off x="329609" y="-85060"/>
            <a:ext cx="9622453" cy="795130"/>
          </a:xfrm>
        </p:spPr>
        <p:txBody>
          <a:bodyPr/>
          <a:lstStyle/>
          <a:p>
            <a:r>
              <a:rPr lang="en-US" dirty="0"/>
              <a:t>Steps Needed to Integrate AI ML into a Military M&amp;S</a:t>
            </a:r>
          </a:p>
        </p:txBody>
      </p:sp>
      <p:sp>
        <p:nvSpPr>
          <p:cNvPr id="19" name="TextBox 18">
            <a:extLst>
              <a:ext uri="{FF2B5EF4-FFF2-40B4-BE49-F238E27FC236}">
                <a16:creationId xmlns:a16="http://schemas.microsoft.com/office/drawing/2014/main" id="{BE87623D-EE3E-4211-B517-CCAFC20ADD05}"/>
              </a:ext>
            </a:extLst>
          </p:cNvPr>
          <p:cNvSpPr txBox="1"/>
          <p:nvPr/>
        </p:nvSpPr>
        <p:spPr>
          <a:xfrm>
            <a:off x="9462614" y="4491397"/>
            <a:ext cx="1857154" cy="1292662"/>
          </a:xfrm>
          <a:prstGeom prst="rect">
            <a:avLst/>
          </a:prstGeom>
          <a:noFill/>
        </p:spPr>
        <p:txBody>
          <a:bodyPr wrap="square" rtlCol="0">
            <a:spAutoFit/>
          </a:bodyPr>
          <a:lstStyle/>
          <a:p>
            <a:r>
              <a:rPr lang="en-US" sz="1600" b="1" dirty="0">
                <a:solidFill>
                  <a:srgbClr val="C00000"/>
                </a:solidFill>
              </a:rPr>
              <a:t>Steps defined by query to CHAT GPT</a:t>
            </a:r>
          </a:p>
          <a:p>
            <a:endParaRPr lang="en-US" sz="1600" b="1" dirty="0">
              <a:solidFill>
                <a:srgbClr val="C00000"/>
              </a:solidFill>
            </a:endParaRPr>
          </a:p>
          <a:p>
            <a:r>
              <a:rPr lang="en-US" sz="1400" b="1" dirty="0">
                <a:solidFill>
                  <a:srgbClr val="C00000"/>
                </a:solidFill>
              </a:rPr>
              <a:t>[CHAT GPT, 2025]</a:t>
            </a:r>
            <a:endParaRPr lang="en-US" sz="1600" b="1" dirty="0">
              <a:solidFill>
                <a:srgbClr val="C00000"/>
              </a:solidFill>
            </a:endParaRPr>
          </a:p>
        </p:txBody>
      </p:sp>
      <p:sp>
        <p:nvSpPr>
          <p:cNvPr id="20" name="Rectangle 19">
            <a:extLst>
              <a:ext uri="{FF2B5EF4-FFF2-40B4-BE49-F238E27FC236}">
                <a16:creationId xmlns:a16="http://schemas.microsoft.com/office/drawing/2014/main" id="{35303E8D-83ED-4A40-9ED1-51EC726C2248}"/>
              </a:ext>
            </a:extLst>
          </p:cNvPr>
          <p:cNvSpPr/>
          <p:nvPr/>
        </p:nvSpPr>
        <p:spPr bwMode="auto">
          <a:xfrm>
            <a:off x="428846" y="2295939"/>
            <a:ext cx="265814" cy="233916"/>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 name="Rectangle 2">
            <a:extLst>
              <a:ext uri="{FF2B5EF4-FFF2-40B4-BE49-F238E27FC236}">
                <a16:creationId xmlns:a16="http://schemas.microsoft.com/office/drawing/2014/main" id="{279A160E-BA52-4660-A67D-FDC4087CBEA7}"/>
              </a:ext>
            </a:extLst>
          </p:cNvPr>
          <p:cNvSpPr/>
          <p:nvPr/>
        </p:nvSpPr>
        <p:spPr bwMode="auto">
          <a:xfrm>
            <a:off x="7912832" y="1097193"/>
            <a:ext cx="265814" cy="393405"/>
          </a:xfrm>
          <a:prstGeom prst="rect">
            <a:avLst/>
          </a:prstGeom>
          <a:solidFill>
            <a:srgbClr val="FFCCFF"/>
          </a:solidFill>
          <a:ln w="9525" cap="flat" cmpd="sng" algn="ctr">
            <a:solidFill>
              <a:srgbClr val="FFCCF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Rectangle 8">
            <a:extLst>
              <a:ext uri="{FF2B5EF4-FFF2-40B4-BE49-F238E27FC236}">
                <a16:creationId xmlns:a16="http://schemas.microsoft.com/office/drawing/2014/main" id="{B23A881B-04BA-41CE-852F-CF2F253BA980}"/>
              </a:ext>
            </a:extLst>
          </p:cNvPr>
          <p:cNvSpPr/>
          <p:nvPr/>
        </p:nvSpPr>
        <p:spPr bwMode="auto">
          <a:xfrm>
            <a:off x="7912832" y="2551121"/>
            <a:ext cx="265814" cy="393405"/>
          </a:xfrm>
          <a:prstGeom prst="rect">
            <a:avLst/>
          </a:prstGeom>
          <a:solidFill>
            <a:srgbClr val="FFCCFF"/>
          </a:solidFill>
          <a:ln w="9525" cap="flat" cmpd="sng" algn="ctr">
            <a:solidFill>
              <a:srgbClr val="FFCCF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6AF3C76E-4715-4146-A469-BA40F32435B0}"/>
              </a:ext>
            </a:extLst>
          </p:cNvPr>
          <p:cNvSpPr/>
          <p:nvPr/>
        </p:nvSpPr>
        <p:spPr bwMode="auto">
          <a:xfrm>
            <a:off x="8269241" y="2561060"/>
            <a:ext cx="265814" cy="393405"/>
          </a:xfrm>
          <a:prstGeom prst="rect">
            <a:avLst/>
          </a:prstGeom>
          <a:solidFill>
            <a:srgbClr val="00FF00"/>
          </a:solidFill>
          <a:ln w="9525" cap="flat" cmpd="sng" algn="ctr">
            <a:solidFill>
              <a:srgbClr val="00FF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21BC9B15-F739-48C8-9F5A-EF61E9BEED48}"/>
              </a:ext>
            </a:extLst>
          </p:cNvPr>
          <p:cNvSpPr/>
          <p:nvPr/>
        </p:nvSpPr>
        <p:spPr bwMode="auto">
          <a:xfrm>
            <a:off x="7912832" y="4205175"/>
            <a:ext cx="265814" cy="393405"/>
          </a:xfrm>
          <a:prstGeom prst="rect">
            <a:avLst/>
          </a:prstGeom>
          <a:solidFill>
            <a:srgbClr val="FFFF00"/>
          </a:solidFill>
          <a:ln w="9525" cap="flat" cmpd="sng" algn="ctr">
            <a:solidFill>
              <a:srgbClr val="FFFF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CCEBDCC7-7149-45EE-89B6-15F22B0CB078}"/>
              </a:ext>
            </a:extLst>
          </p:cNvPr>
          <p:cNvSpPr/>
          <p:nvPr/>
        </p:nvSpPr>
        <p:spPr bwMode="auto">
          <a:xfrm>
            <a:off x="7912832" y="5499235"/>
            <a:ext cx="265814" cy="389165"/>
          </a:xfrm>
          <a:prstGeom prst="rect">
            <a:avLst/>
          </a:prstGeom>
          <a:solidFill>
            <a:srgbClr val="FFFF00"/>
          </a:solidFill>
          <a:ln w="9525" cap="flat" cmpd="sng" algn="ctr">
            <a:solidFill>
              <a:srgbClr val="FFFF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5" name="Slide Number Placeholder 1">
            <a:extLst>
              <a:ext uri="{FF2B5EF4-FFF2-40B4-BE49-F238E27FC236}">
                <a16:creationId xmlns:a16="http://schemas.microsoft.com/office/drawing/2014/main" id="{68A5320E-EB13-4E27-A25A-1CC83DEE7336}"/>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grpSp>
        <p:nvGrpSpPr>
          <p:cNvPr id="8" name="Group 7">
            <a:extLst>
              <a:ext uri="{FF2B5EF4-FFF2-40B4-BE49-F238E27FC236}">
                <a16:creationId xmlns:a16="http://schemas.microsoft.com/office/drawing/2014/main" id="{61C25BC1-AB96-4ED8-9319-2593C99E2F4A}"/>
              </a:ext>
            </a:extLst>
          </p:cNvPr>
          <p:cNvGrpSpPr/>
          <p:nvPr/>
        </p:nvGrpSpPr>
        <p:grpSpPr>
          <a:xfrm>
            <a:off x="428846" y="827954"/>
            <a:ext cx="7393391" cy="5710377"/>
            <a:chOff x="428846" y="806688"/>
            <a:chExt cx="7393391" cy="5710377"/>
          </a:xfrm>
        </p:grpSpPr>
        <p:pic>
          <p:nvPicPr>
            <p:cNvPr id="6" name="Picture 5">
              <a:extLst>
                <a:ext uri="{FF2B5EF4-FFF2-40B4-BE49-F238E27FC236}">
                  <a16:creationId xmlns:a16="http://schemas.microsoft.com/office/drawing/2014/main" id="{1D936EAA-F9A2-4F59-A7AA-BE3B613D1805}"/>
                </a:ext>
              </a:extLst>
            </p:cNvPr>
            <p:cNvPicPr>
              <a:picLocks noChangeAspect="1"/>
            </p:cNvPicPr>
            <p:nvPr/>
          </p:nvPicPr>
          <p:blipFill rotWithShape="1">
            <a:blip r:embed="rId3">
              <a:extLst>
                <a:ext uri="{28A0092B-C50C-407E-A947-70E740481C1C}">
                  <a14:useLocalDpi xmlns:a14="http://schemas.microsoft.com/office/drawing/2010/main" val="0"/>
                </a:ext>
              </a:extLst>
            </a:blip>
            <a:srcRect r="32925"/>
            <a:stretch/>
          </p:blipFill>
          <p:spPr>
            <a:xfrm>
              <a:off x="519441" y="806688"/>
              <a:ext cx="7302796" cy="5710377"/>
            </a:xfrm>
            <a:prstGeom prst="rect">
              <a:avLst/>
            </a:prstGeom>
          </p:spPr>
        </p:pic>
        <p:sp>
          <p:nvSpPr>
            <p:cNvPr id="7" name="Rectangle 6">
              <a:extLst>
                <a:ext uri="{FF2B5EF4-FFF2-40B4-BE49-F238E27FC236}">
                  <a16:creationId xmlns:a16="http://schemas.microsoft.com/office/drawing/2014/main" id="{2715AB49-E0CB-4942-BA70-2FD45D1E971B}"/>
                </a:ext>
              </a:extLst>
            </p:cNvPr>
            <p:cNvSpPr/>
            <p:nvPr/>
          </p:nvSpPr>
          <p:spPr bwMode="auto">
            <a:xfrm>
              <a:off x="428846" y="2249861"/>
              <a:ext cx="368596" cy="279994"/>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Tree>
    <p:extLst>
      <p:ext uri="{BB962C8B-B14F-4D97-AF65-F5344CB8AC3E}">
        <p14:creationId xmlns:p14="http://schemas.microsoft.com/office/powerpoint/2010/main" val="37688757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57A4321-1862-4D18-A5FB-2DEE81A93CBD}"/>
              </a:ext>
            </a:extLst>
          </p:cNvPr>
          <p:cNvSpPr>
            <a:spLocks noGrp="1"/>
          </p:cNvSpPr>
          <p:nvPr>
            <p:ph type="title"/>
          </p:nvPr>
        </p:nvSpPr>
        <p:spPr>
          <a:xfrm>
            <a:off x="329609" y="0"/>
            <a:ext cx="9622453" cy="795130"/>
          </a:xfrm>
        </p:spPr>
        <p:txBody>
          <a:bodyPr/>
          <a:lstStyle/>
          <a:p>
            <a:r>
              <a:rPr lang="en-US" dirty="0"/>
              <a:t>Steps Needed to Integrate AI ML into a Military M&amp;S</a:t>
            </a:r>
          </a:p>
        </p:txBody>
      </p:sp>
      <p:sp>
        <p:nvSpPr>
          <p:cNvPr id="19" name="TextBox 18">
            <a:extLst>
              <a:ext uri="{FF2B5EF4-FFF2-40B4-BE49-F238E27FC236}">
                <a16:creationId xmlns:a16="http://schemas.microsoft.com/office/drawing/2014/main" id="{BE87623D-EE3E-4211-B517-CCAFC20ADD05}"/>
              </a:ext>
            </a:extLst>
          </p:cNvPr>
          <p:cNvSpPr txBox="1"/>
          <p:nvPr/>
        </p:nvSpPr>
        <p:spPr>
          <a:xfrm>
            <a:off x="9952062" y="4433971"/>
            <a:ext cx="1857154" cy="1292662"/>
          </a:xfrm>
          <a:prstGeom prst="rect">
            <a:avLst/>
          </a:prstGeom>
          <a:noFill/>
        </p:spPr>
        <p:txBody>
          <a:bodyPr wrap="square" rtlCol="0">
            <a:spAutoFit/>
          </a:bodyPr>
          <a:lstStyle/>
          <a:p>
            <a:r>
              <a:rPr lang="en-US" sz="1600" b="1" dirty="0">
                <a:solidFill>
                  <a:srgbClr val="C00000"/>
                </a:solidFill>
              </a:rPr>
              <a:t>Steps defined by query to CHAT GPT</a:t>
            </a:r>
          </a:p>
          <a:p>
            <a:endParaRPr lang="en-US" sz="1600" b="1" dirty="0">
              <a:solidFill>
                <a:srgbClr val="C00000"/>
              </a:solidFill>
            </a:endParaRPr>
          </a:p>
          <a:p>
            <a:r>
              <a:rPr lang="en-US" sz="1400" b="1" dirty="0">
                <a:solidFill>
                  <a:srgbClr val="C00000"/>
                </a:solidFill>
              </a:rPr>
              <a:t>[CHAT GPT, 2025]</a:t>
            </a:r>
            <a:endParaRPr lang="en-US" sz="1600" b="1" dirty="0">
              <a:solidFill>
                <a:srgbClr val="C00000"/>
              </a:solidFill>
            </a:endParaRPr>
          </a:p>
        </p:txBody>
      </p:sp>
      <p:sp>
        <p:nvSpPr>
          <p:cNvPr id="25" name="Slide Number Placeholder 1">
            <a:extLst>
              <a:ext uri="{FF2B5EF4-FFF2-40B4-BE49-F238E27FC236}">
                <a16:creationId xmlns:a16="http://schemas.microsoft.com/office/drawing/2014/main" id="{68A5320E-EB13-4E27-A25A-1CC83DEE7336}"/>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pic>
        <p:nvPicPr>
          <p:cNvPr id="5" name="Picture 4">
            <a:extLst>
              <a:ext uri="{FF2B5EF4-FFF2-40B4-BE49-F238E27FC236}">
                <a16:creationId xmlns:a16="http://schemas.microsoft.com/office/drawing/2014/main" id="{2C72CE72-B363-4B77-81D9-37A5D7AB6F7A}"/>
              </a:ext>
            </a:extLst>
          </p:cNvPr>
          <p:cNvPicPr>
            <a:picLocks noChangeAspect="1"/>
          </p:cNvPicPr>
          <p:nvPr/>
        </p:nvPicPr>
        <p:blipFill rotWithShape="1">
          <a:blip r:embed="rId3">
            <a:extLst>
              <a:ext uri="{28A0092B-C50C-407E-A947-70E740481C1C}">
                <a14:useLocalDpi xmlns:a14="http://schemas.microsoft.com/office/drawing/2010/main" val="0"/>
              </a:ext>
            </a:extLst>
          </a:blip>
          <a:srcRect l="-12460" t="-173" r="32499" b="-10408"/>
          <a:stretch/>
        </p:blipFill>
        <p:spPr>
          <a:xfrm>
            <a:off x="-1309019" y="795130"/>
            <a:ext cx="10080880" cy="6284538"/>
          </a:xfrm>
          <a:prstGeom prst="rect">
            <a:avLst/>
          </a:prstGeom>
        </p:spPr>
      </p:pic>
      <p:sp>
        <p:nvSpPr>
          <p:cNvPr id="21" name="Rectangle 20">
            <a:extLst>
              <a:ext uri="{FF2B5EF4-FFF2-40B4-BE49-F238E27FC236}">
                <a16:creationId xmlns:a16="http://schemas.microsoft.com/office/drawing/2014/main" id="{B42F4FF4-624B-4386-8251-1A322236A8A1}"/>
              </a:ext>
            </a:extLst>
          </p:cNvPr>
          <p:cNvSpPr/>
          <p:nvPr/>
        </p:nvSpPr>
        <p:spPr bwMode="auto">
          <a:xfrm>
            <a:off x="8666090" y="1339009"/>
            <a:ext cx="265814" cy="393405"/>
          </a:xfrm>
          <a:prstGeom prst="rect">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7" name="Rectangle 26">
            <a:extLst>
              <a:ext uri="{FF2B5EF4-FFF2-40B4-BE49-F238E27FC236}">
                <a16:creationId xmlns:a16="http://schemas.microsoft.com/office/drawing/2014/main" id="{D5E31C4D-BECA-4B94-A68D-7C8AE633446F}"/>
              </a:ext>
            </a:extLst>
          </p:cNvPr>
          <p:cNvSpPr/>
          <p:nvPr/>
        </p:nvSpPr>
        <p:spPr bwMode="auto">
          <a:xfrm>
            <a:off x="9067799" y="1339009"/>
            <a:ext cx="265814" cy="393405"/>
          </a:xfrm>
          <a:prstGeom prst="rect">
            <a:avLst/>
          </a:prstGeom>
          <a:solidFill>
            <a:schemeClr val="tx2">
              <a:lumMod val="60000"/>
              <a:lumOff val="40000"/>
            </a:schemeClr>
          </a:solidFill>
          <a:ln w="9525" cap="flat" cmpd="sng" algn="ctr">
            <a:solidFill>
              <a:schemeClr val="tx2">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6" name="Rectangle 25">
            <a:extLst>
              <a:ext uri="{FF2B5EF4-FFF2-40B4-BE49-F238E27FC236}">
                <a16:creationId xmlns:a16="http://schemas.microsoft.com/office/drawing/2014/main" id="{AC98DE2B-011A-49DB-9E67-E6B38051060C}"/>
              </a:ext>
            </a:extLst>
          </p:cNvPr>
          <p:cNvSpPr/>
          <p:nvPr/>
        </p:nvSpPr>
        <p:spPr bwMode="auto">
          <a:xfrm>
            <a:off x="8666090" y="2554664"/>
            <a:ext cx="265814" cy="393405"/>
          </a:xfrm>
          <a:prstGeom prst="rect">
            <a:avLst/>
          </a:prstGeom>
          <a:solidFill>
            <a:schemeClr val="tx2">
              <a:lumMod val="60000"/>
              <a:lumOff val="40000"/>
            </a:schemeClr>
          </a:solidFill>
          <a:ln w="9525" cap="flat" cmpd="sng" algn="ctr">
            <a:solidFill>
              <a:schemeClr val="tx2">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Rectangle 27">
            <a:extLst>
              <a:ext uri="{FF2B5EF4-FFF2-40B4-BE49-F238E27FC236}">
                <a16:creationId xmlns:a16="http://schemas.microsoft.com/office/drawing/2014/main" id="{BC1EBD48-EA82-464B-BBE9-2BC091A80349}"/>
              </a:ext>
            </a:extLst>
          </p:cNvPr>
          <p:cNvSpPr/>
          <p:nvPr/>
        </p:nvSpPr>
        <p:spPr bwMode="auto">
          <a:xfrm>
            <a:off x="8666090" y="4110571"/>
            <a:ext cx="265814" cy="393405"/>
          </a:xfrm>
          <a:prstGeom prst="rect">
            <a:avLst/>
          </a:prstGeom>
          <a:solidFill>
            <a:schemeClr val="tx2">
              <a:lumMod val="60000"/>
              <a:lumOff val="40000"/>
            </a:schemeClr>
          </a:solidFill>
          <a:ln w="9525" cap="flat" cmpd="sng" algn="ctr">
            <a:solidFill>
              <a:schemeClr val="tx2">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9" name="Rectangle 28">
            <a:extLst>
              <a:ext uri="{FF2B5EF4-FFF2-40B4-BE49-F238E27FC236}">
                <a16:creationId xmlns:a16="http://schemas.microsoft.com/office/drawing/2014/main" id="{65B3AB3A-D8FB-4461-B743-43EF666148A4}"/>
              </a:ext>
            </a:extLst>
          </p:cNvPr>
          <p:cNvSpPr/>
          <p:nvPr/>
        </p:nvSpPr>
        <p:spPr bwMode="auto">
          <a:xfrm>
            <a:off x="8666090" y="5529931"/>
            <a:ext cx="265814" cy="393405"/>
          </a:xfrm>
          <a:prstGeom prst="rect">
            <a:avLst/>
          </a:prstGeom>
          <a:solidFill>
            <a:schemeClr val="tx2">
              <a:lumMod val="60000"/>
              <a:lumOff val="40000"/>
            </a:schemeClr>
          </a:solidFill>
          <a:ln w="9525" cap="flat" cmpd="sng" algn="ctr">
            <a:solidFill>
              <a:schemeClr val="tx2">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102872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pPr>
              <a:lnSpc>
                <a:spcPct val="90000"/>
              </a:lnSpc>
              <a:spcBef>
                <a:spcPct val="30000"/>
              </a:spcBef>
              <a:spcAft>
                <a:spcPct val="50000"/>
              </a:spcAft>
              <a:buClr>
                <a:schemeClr val="tx2"/>
              </a:buClr>
              <a:buFont typeface="Wingdings" panose="05000000000000000000" pitchFamily="2" charset="2"/>
              <a:buChar char="Ø"/>
              <a:defRPr/>
            </a:pPr>
            <a:r>
              <a:rPr lang="en-US" altLang="en-US" sz="3200" dirty="0">
                <a:solidFill>
                  <a:srgbClr val="002060"/>
                </a:solidFill>
                <a:latin typeface="Arial Narrow" panose="020B0606020202030204" pitchFamily="34" charset="0"/>
              </a:rPr>
              <a:t>Technical Interoperability is characterized by the ability of linked simulation elements to </a:t>
            </a:r>
            <a:r>
              <a:rPr lang="en-US" altLang="en-US" sz="3200" b="1" i="1" dirty="0">
                <a:solidFill>
                  <a:srgbClr val="002060"/>
                </a:solidFill>
                <a:latin typeface="Arial Narrow" panose="020B0606020202030204" pitchFamily="34" charset="0"/>
              </a:rPr>
              <a:t>physically connect and exchange data</a:t>
            </a:r>
            <a:endParaRPr lang="en-US" altLang="en-US" sz="3200" dirty="0">
              <a:solidFill>
                <a:srgbClr val="002060"/>
              </a:solidFill>
              <a:latin typeface="Arial Narrow" panose="020B0606020202030204" pitchFamily="34" charset="0"/>
            </a:endParaRPr>
          </a:p>
          <a:p>
            <a:pPr>
              <a:lnSpc>
                <a:spcPct val="90000"/>
              </a:lnSpc>
              <a:spcBef>
                <a:spcPct val="30000"/>
              </a:spcBef>
              <a:spcAft>
                <a:spcPct val="50000"/>
              </a:spcAft>
              <a:buClr>
                <a:schemeClr val="tx2"/>
              </a:buClr>
              <a:buFont typeface="Wingdings" panose="05000000000000000000" pitchFamily="2" charset="2"/>
              <a:buChar char="Ø"/>
              <a:defRPr/>
            </a:pPr>
            <a:r>
              <a:rPr lang="en-US" altLang="en-US" sz="3200" dirty="0">
                <a:solidFill>
                  <a:srgbClr val="002060"/>
                </a:solidFill>
                <a:latin typeface="Arial Narrow" panose="020B0606020202030204" pitchFamily="34" charset="0"/>
              </a:rPr>
              <a:t>Requires the use of common standards, compatible interfaces and coordinated data structures</a:t>
            </a:r>
          </a:p>
          <a:p>
            <a:pPr>
              <a:lnSpc>
                <a:spcPct val="90000"/>
              </a:lnSpc>
              <a:spcBef>
                <a:spcPts val="0"/>
              </a:spcBef>
              <a:spcAft>
                <a:spcPts val="0"/>
              </a:spcAft>
              <a:buClr>
                <a:schemeClr val="tx2"/>
              </a:buClr>
              <a:buFont typeface="Wingdings" panose="05000000000000000000" pitchFamily="2" charset="2"/>
              <a:buChar char="Ø"/>
              <a:defRPr/>
            </a:pPr>
            <a:r>
              <a:rPr lang="en-US" altLang="en-US" sz="3200" dirty="0">
                <a:solidFill>
                  <a:srgbClr val="002060"/>
                </a:solidFill>
                <a:latin typeface="Arial Narrow" panose="020B0606020202030204" pitchFamily="34" charset="0"/>
              </a:rPr>
              <a:t>Aspects of technical interoperability include</a:t>
            </a:r>
          </a:p>
          <a:p>
            <a:pPr lvl="1">
              <a:spcBef>
                <a:spcPts val="0"/>
              </a:spcBef>
              <a:defRPr/>
            </a:pPr>
            <a:r>
              <a:rPr lang="en-US" altLang="en-US" sz="2800" dirty="0">
                <a:solidFill>
                  <a:srgbClr val="002060"/>
                </a:solidFill>
                <a:latin typeface="Arial Narrow" panose="020B0606020202030204" pitchFamily="34" charset="0"/>
                <a:cs typeface="Arial" panose="020B0604020202020204" pitchFamily="34" charset="0"/>
              </a:rPr>
              <a:t>Temporal resolution</a:t>
            </a:r>
          </a:p>
          <a:p>
            <a:pPr lvl="1">
              <a:spcBef>
                <a:spcPts val="400"/>
              </a:spcBef>
              <a:defRPr/>
            </a:pPr>
            <a:r>
              <a:rPr lang="en-US" altLang="en-US" sz="2800" dirty="0">
                <a:solidFill>
                  <a:srgbClr val="002060"/>
                </a:solidFill>
                <a:latin typeface="Arial Narrow" panose="020B0606020202030204" pitchFamily="34" charset="0"/>
              </a:rPr>
              <a:t>Spatial resolution</a:t>
            </a:r>
            <a:r>
              <a:rPr lang="en-US" sz="2800" b="1" dirty="0">
                <a:solidFill>
                  <a:srgbClr val="002060"/>
                </a:solidFill>
                <a:latin typeface="Arial Narrow" panose="020B0606020202030204" pitchFamily="34" charset="0"/>
                <a:cs typeface="Arial" charset="0"/>
              </a:rPr>
              <a:t> </a:t>
            </a:r>
          </a:p>
          <a:p>
            <a:pPr lvl="1">
              <a:spcBef>
                <a:spcPts val="400"/>
              </a:spcBef>
              <a:defRPr/>
            </a:pPr>
            <a:r>
              <a:rPr lang="en-US" altLang="en-US" sz="2800" dirty="0">
                <a:solidFill>
                  <a:srgbClr val="002060"/>
                </a:solidFill>
                <a:latin typeface="Arial Narrow" panose="020B0606020202030204" pitchFamily="34" charset="0"/>
              </a:rPr>
              <a:t>Time management coordination</a:t>
            </a:r>
          </a:p>
          <a:p>
            <a:pPr lvl="1">
              <a:spcBef>
                <a:spcPts val="400"/>
              </a:spcBef>
              <a:defRPr/>
            </a:pPr>
            <a:r>
              <a:rPr lang="en-US" sz="2800" dirty="0">
                <a:solidFill>
                  <a:srgbClr val="002060"/>
                </a:solidFill>
                <a:latin typeface="Arial Narrow" panose="020B0606020202030204" pitchFamily="34" charset="0"/>
                <a:cs typeface="Arial" charset="0"/>
              </a:rPr>
              <a:t>Standards compatibility</a:t>
            </a:r>
          </a:p>
          <a:p>
            <a:endParaRPr lang="en-US" dirty="0">
              <a:solidFill>
                <a:srgbClr val="002060"/>
              </a:solidFill>
            </a:endParaRPr>
          </a:p>
        </p:txBody>
      </p:sp>
      <p:sp>
        <p:nvSpPr>
          <p:cNvPr id="6" name="Title 1">
            <a:extLst>
              <a:ext uri="{FF2B5EF4-FFF2-40B4-BE49-F238E27FC236}">
                <a16:creationId xmlns:a16="http://schemas.microsoft.com/office/drawing/2014/main" id="{EBB29F51-3237-47C4-9F6A-1E4BCA9EB494}"/>
              </a:ext>
            </a:extLst>
          </p:cNvPr>
          <p:cNvSpPr>
            <a:spLocks noGrp="1"/>
          </p:cNvSpPr>
          <p:nvPr>
            <p:ph type="title"/>
          </p:nvPr>
        </p:nvSpPr>
        <p:spPr>
          <a:xfrm>
            <a:off x="1468582" y="0"/>
            <a:ext cx="8345257" cy="795130"/>
          </a:xfrm>
        </p:spPr>
        <p:txBody>
          <a:bodyPr/>
          <a:lstStyle/>
          <a:p>
            <a:r>
              <a:rPr lang="en-US" dirty="0"/>
              <a:t>Technical Interoperability Issues </a:t>
            </a:r>
          </a:p>
        </p:txBody>
      </p:sp>
      <p:sp>
        <p:nvSpPr>
          <p:cNvPr id="5" name="Slide Number Placeholder 1">
            <a:extLst>
              <a:ext uri="{FF2B5EF4-FFF2-40B4-BE49-F238E27FC236}">
                <a16:creationId xmlns:a16="http://schemas.microsoft.com/office/drawing/2014/main" id="{7606C87F-B4DA-4A85-B41C-EB4C5E2091E3}"/>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1758947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B29F51-3237-47C4-9F6A-1E4BCA9EB494}"/>
              </a:ext>
            </a:extLst>
          </p:cNvPr>
          <p:cNvSpPr>
            <a:spLocks noGrp="1"/>
          </p:cNvSpPr>
          <p:nvPr>
            <p:ph type="title"/>
          </p:nvPr>
        </p:nvSpPr>
        <p:spPr>
          <a:xfrm>
            <a:off x="1468582" y="0"/>
            <a:ext cx="8345257" cy="795130"/>
          </a:xfrm>
        </p:spPr>
        <p:txBody>
          <a:bodyPr/>
          <a:lstStyle/>
          <a:p>
            <a:r>
              <a:rPr lang="en-US" dirty="0"/>
              <a:t>Training Applications for AI Driven M&amp;S</a:t>
            </a:r>
          </a:p>
        </p:txBody>
      </p:sp>
      <p:sp>
        <p:nvSpPr>
          <p:cNvPr id="5" name="Slide Number Placeholder 1">
            <a:extLst>
              <a:ext uri="{FF2B5EF4-FFF2-40B4-BE49-F238E27FC236}">
                <a16:creationId xmlns:a16="http://schemas.microsoft.com/office/drawing/2014/main" id="{E2D86D5E-98D9-4876-A908-44B092EE4175}"/>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
        <p:nvSpPr>
          <p:cNvPr id="7" name="Content Placeholder 3">
            <a:extLst>
              <a:ext uri="{FF2B5EF4-FFF2-40B4-BE49-F238E27FC236}">
                <a16:creationId xmlns:a16="http://schemas.microsoft.com/office/drawing/2014/main" id="{FCD552C9-A4C1-46BB-A521-FEA71F9CC399}"/>
              </a:ext>
            </a:extLst>
          </p:cNvPr>
          <p:cNvSpPr>
            <a:spLocks noGrp="1"/>
          </p:cNvSpPr>
          <p:nvPr>
            <p:ph sz="quarter" idx="11"/>
          </p:nvPr>
        </p:nvSpPr>
        <p:spPr>
          <a:xfrm>
            <a:off x="470693" y="929880"/>
            <a:ext cx="11250613" cy="5528670"/>
          </a:xfrm>
        </p:spPr>
        <p:txBody>
          <a:bodyPr/>
          <a:lstStyle/>
          <a:p>
            <a:pPr>
              <a:lnSpc>
                <a:spcPct val="90000"/>
              </a:lnSpc>
              <a:spcBef>
                <a:spcPct val="30000"/>
              </a:spcBef>
              <a:spcAft>
                <a:spcPct val="50000"/>
              </a:spcAft>
              <a:buClr>
                <a:schemeClr val="tx2"/>
              </a:buClr>
              <a:buFont typeface="Wingdings" panose="05000000000000000000" pitchFamily="2" charset="2"/>
              <a:buChar char="Ø"/>
              <a:defRPr/>
            </a:pPr>
            <a:r>
              <a:rPr lang="en-US" altLang="en-US" dirty="0">
                <a:solidFill>
                  <a:srgbClr val="002060"/>
                </a:solidFill>
                <a:latin typeface="Arial Narrow" panose="020B0606020202030204" pitchFamily="34" charset="0"/>
              </a:rPr>
              <a:t>Military </a:t>
            </a:r>
            <a:r>
              <a:rPr lang="en-US" dirty="0">
                <a:solidFill>
                  <a:srgbClr val="002060"/>
                </a:solidFill>
                <a:latin typeface="Arial Narrow" panose="020B0606020202030204" pitchFamily="34" charset="0"/>
                <a:cs typeface="Arial" charset="0"/>
              </a:rPr>
              <a:t>Training is a Domain that is rapidly adapting its training methods to apply AI driven simulation</a:t>
            </a:r>
            <a:endParaRPr lang="en-US" altLang="en-US" dirty="0">
              <a:solidFill>
                <a:srgbClr val="002060"/>
              </a:solidFill>
              <a:latin typeface="Arial Narrow" panose="020B0606020202030204" pitchFamily="34" charset="0"/>
            </a:endParaRPr>
          </a:p>
          <a:p>
            <a:pPr>
              <a:spcBef>
                <a:spcPts val="0"/>
              </a:spcBef>
              <a:spcAft>
                <a:spcPts val="0"/>
              </a:spcAft>
              <a:buClr>
                <a:schemeClr val="tx2"/>
              </a:buClr>
              <a:buFont typeface="Wingdings" panose="05000000000000000000" pitchFamily="2" charset="2"/>
              <a:buChar char="Ø"/>
              <a:defRPr/>
            </a:pPr>
            <a:r>
              <a:rPr lang="en-US" dirty="0">
                <a:solidFill>
                  <a:srgbClr val="002060"/>
                </a:solidFill>
                <a:latin typeface="Arial Narrow" panose="020B0606020202030204" pitchFamily="34" charset="0"/>
              </a:rPr>
              <a:t>Both rule-based and Learning Models (LMs) are being considered as methods to: </a:t>
            </a:r>
            <a:endParaRPr lang="en-US" altLang="en-US" dirty="0">
              <a:solidFill>
                <a:srgbClr val="002060"/>
              </a:solidFill>
              <a:latin typeface="Arial Narrow" panose="020B0606020202030204" pitchFamily="34" charset="0"/>
            </a:endParaRPr>
          </a:p>
          <a:p>
            <a:pPr lvl="1">
              <a:spcBef>
                <a:spcPts val="400"/>
              </a:spcBef>
              <a:defRPr/>
            </a:pPr>
            <a:r>
              <a:rPr lang="en-US" altLang="en-US" dirty="0">
                <a:solidFill>
                  <a:srgbClr val="002060"/>
                </a:solidFill>
                <a:latin typeface="Arial Narrow" panose="020B0606020202030204" pitchFamily="34" charset="0"/>
                <a:cs typeface="Arial" panose="020B0604020202020204" pitchFamily="34" charset="0"/>
              </a:rPr>
              <a:t>Personalize Training based on “individual strengths, weaknesses, and learning style” </a:t>
            </a:r>
            <a:r>
              <a:rPr lang="en-US" altLang="en-US" sz="1600" dirty="0">
                <a:latin typeface="Arial Narrow" panose="020B0606020202030204" pitchFamily="34" charset="0"/>
                <a:cs typeface="Arial" panose="020B0604020202020204" pitchFamily="34" charset="0"/>
              </a:rPr>
              <a:t>[Kramer, 2024] [BridgesXR, Feb 2025]</a:t>
            </a:r>
          </a:p>
          <a:p>
            <a:pPr lvl="1">
              <a:spcBef>
                <a:spcPts val="400"/>
              </a:spcBef>
              <a:defRPr/>
            </a:pPr>
            <a:r>
              <a:rPr lang="en-US" altLang="en-US" dirty="0">
                <a:solidFill>
                  <a:srgbClr val="002060"/>
                </a:solidFill>
                <a:latin typeface="Arial Narrow" panose="020B0606020202030204" pitchFamily="34" charset="0"/>
                <a:cs typeface="Arial" panose="020B0604020202020204" pitchFamily="34" charset="0"/>
              </a:rPr>
              <a:t>Enhance Wargaming by accelerating and improving the quality of the decision making process </a:t>
            </a:r>
            <a:r>
              <a:rPr lang="en-US" altLang="en-US" sz="1600" dirty="0">
                <a:latin typeface="Arial Narrow" panose="020B0606020202030204" pitchFamily="34" charset="0"/>
                <a:cs typeface="Arial" panose="020B0604020202020204" pitchFamily="34" charset="0"/>
              </a:rPr>
              <a:t>[Breeden, 2024]</a:t>
            </a:r>
          </a:p>
          <a:p>
            <a:pPr lvl="1">
              <a:spcBef>
                <a:spcPts val="400"/>
              </a:spcBef>
              <a:defRPr/>
            </a:pPr>
            <a:r>
              <a:rPr lang="en-US" altLang="en-US" dirty="0">
                <a:solidFill>
                  <a:srgbClr val="002060"/>
                </a:solidFill>
                <a:latin typeface="Arial Narrow" panose="020B0606020202030204" pitchFamily="34" charset="0"/>
                <a:cs typeface="Arial" panose="020B0604020202020204" pitchFamily="34" charset="0"/>
              </a:rPr>
              <a:t>Expanding and adapting training scenarios </a:t>
            </a:r>
            <a:r>
              <a:rPr lang="en-US" altLang="en-US" sz="1600" dirty="0">
                <a:latin typeface="Arial Narrow" panose="020B0606020202030204" pitchFamily="34" charset="0"/>
                <a:cs typeface="Arial" panose="020B0604020202020204" pitchFamily="34" charset="0"/>
              </a:rPr>
              <a:t>[Ortmann, 2024]</a:t>
            </a:r>
          </a:p>
          <a:p>
            <a:pPr lvl="1">
              <a:spcBef>
                <a:spcPts val="400"/>
              </a:spcBef>
              <a:defRPr/>
            </a:pPr>
            <a:r>
              <a:rPr lang="en-US" altLang="en-US" dirty="0">
                <a:solidFill>
                  <a:srgbClr val="002060"/>
                </a:solidFill>
                <a:latin typeface="Arial Narrow" panose="020B0606020202030204" pitchFamily="34" charset="0"/>
                <a:cs typeface="Arial" panose="020B0604020202020204" pitchFamily="34" charset="0"/>
              </a:rPr>
              <a:t>Implement Adaptive and Unpredictable adversary behavior for stand-alone </a:t>
            </a:r>
            <a:r>
              <a:rPr lang="en-US" altLang="en-US" sz="1600" dirty="0">
                <a:latin typeface="Arial Narrow" panose="020B0606020202030204" pitchFamily="34" charset="0"/>
                <a:cs typeface="Arial" panose="020B0604020202020204" pitchFamily="34" charset="0"/>
              </a:rPr>
              <a:t>[Breeden, 2024] </a:t>
            </a:r>
            <a:r>
              <a:rPr lang="en-US" altLang="en-US" dirty="0">
                <a:solidFill>
                  <a:srgbClr val="002060"/>
                </a:solidFill>
                <a:latin typeface="Arial Narrow" panose="020B0606020202030204" pitchFamily="34" charset="0"/>
                <a:cs typeface="Arial" panose="020B0604020202020204" pitchFamily="34" charset="0"/>
              </a:rPr>
              <a:t>and Live-Virtual-Constructive (LVC) training simulations </a:t>
            </a:r>
            <a:r>
              <a:rPr lang="en-US" altLang="en-US" sz="1600" dirty="0">
                <a:latin typeface="Arial Narrow" panose="020B0606020202030204" pitchFamily="34" charset="0"/>
                <a:cs typeface="Arial" panose="020B0604020202020204" pitchFamily="34" charset="0"/>
              </a:rPr>
              <a:t>[Simpson, 2024]</a:t>
            </a:r>
          </a:p>
          <a:p>
            <a:pPr lvl="1">
              <a:spcBef>
                <a:spcPts val="400"/>
              </a:spcBef>
              <a:defRPr/>
            </a:pPr>
            <a:r>
              <a:rPr lang="en-US" altLang="en-US" dirty="0">
                <a:solidFill>
                  <a:srgbClr val="002060"/>
                </a:solidFill>
                <a:latin typeface="Arial Narrow" panose="020B0606020202030204" pitchFamily="34" charset="0"/>
                <a:cs typeface="Arial" panose="020B0604020202020204" pitchFamily="34" charset="0"/>
              </a:rPr>
              <a:t>Improving Logistics Planning </a:t>
            </a:r>
            <a:r>
              <a:rPr lang="en-US" altLang="en-US" sz="1600" dirty="0">
                <a:latin typeface="Arial Narrow" panose="020B0606020202030204" pitchFamily="34" charset="0"/>
                <a:cs typeface="Arial" panose="020B0604020202020204" pitchFamily="34" charset="0"/>
              </a:rPr>
              <a:t>[Ortmann, 2024]</a:t>
            </a:r>
          </a:p>
          <a:p>
            <a:pPr marL="990575" marR="0" lvl="1" indent="-380990" algn="l" defTabSz="914400" rtl="0" eaLnBrk="1" fontAlgn="base" latinLnBrk="0" hangingPunct="1">
              <a:lnSpc>
                <a:spcPct val="100000"/>
              </a:lnSpc>
              <a:spcBef>
                <a:spcPts val="400"/>
              </a:spcBef>
              <a:spcAft>
                <a:spcPct val="0"/>
              </a:spcAft>
              <a:buClr>
                <a:srgbClr val="000000"/>
              </a:buClr>
              <a:buSzPct val="75000"/>
              <a:buFont typeface="Wingdings" pitchFamily="2" charset="2"/>
              <a:buChar char="n"/>
              <a:tabLst/>
              <a:defRPr/>
            </a:pPr>
            <a:r>
              <a:rPr lang="en-US" altLang="en-US" dirty="0">
                <a:solidFill>
                  <a:srgbClr val="002060"/>
                </a:solidFill>
                <a:latin typeface="Arial Narrow" panose="020B0606020202030204" pitchFamily="34" charset="0"/>
                <a:cs typeface="Arial" panose="020B0604020202020204" pitchFamily="34" charset="0"/>
              </a:rPr>
              <a:t>Applications include: NATO </a:t>
            </a:r>
            <a:r>
              <a:rPr lang="en-US" altLang="en-US" sz="1600" dirty="0">
                <a:latin typeface="Arial Narrow" panose="020B0606020202030204" pitchFamily="34" charset="0"/>
                <a:cs typeface="Arial" panose="020B0604020202020204" pitchFamily="34" charset="0"/>
              </a:rPr>
              <a:t>[Ortmann, 2024]</a:t>
            </a:r>
            <a:r>
              <a:rPr lang="en-US" altLang="en-US" sz="2600" dirty="0">
                <a:solidFill>
                  <a:srgbClr val="002060"/>
                </a:solidFill>
                <a:latin typeface="Arial" panose="020B0604020202020204" pitchFamily="34" charset="0"/>
                <a:cs typeface="Arial" panose="020B0604020202020204" pitchFamily="34" charset="0"/>
              </a:rPr>
              <a:t>, UK </a:t>
            </a:r>
            <a:r>
              <a:rPr lang="en-US" altLang="en-US" sz="1600" dirty="0">
                <a:latin typeface="Arial Narrow" panose="020B0606020202030204" pitchFamily="34" charset="0"/>
                <a:cs typeface="Arial" panose="020B0604020202020204" pitchFamily="34" charset="0"/>
              </a:rPr>
              <a:t>[Simpson, 2024]</a:t>
            </a:r>
            <a:r>
              <a:rPr lang="en-US" altLang="en-US" sz="1600" dirty="0">
                <a:solidFill>
                  <a:srgbClr val="002060"/>
                </a:solidFill>
                <a:latin typeface="Arial Narrow" panose="020B0606020202030204" pitchFamily="34" charset="0"/>
                <a:cs typeface="Arial" panose="020B0604020202020204" pitchFamily="34" charset="0"/>
              </a:rPr>
              <a:t>, </a:t>
            </a:r>
            <a:r>
              <a:rPr lang="en-US" altLang="en-US" sz="2600" dirty="0">
                <a:solidFill>
                  <a:srgbClr val="002060"/>
                </a:solidFill>
                <a:latin typeface="Arial" panose="020B0604020202020204" pitchFamily="34" charset="0"/>
                <a:cs typeface="Arial" panose="020B0604020202020204" pitchFamily="34" charset="0"/>
              </a:rPr>
              <a:t>and the US </a:t>
            </a:r>
            <a:r>
              <a:rPr lang="en-US" altLang="en-US" sz="1600" dirty="0">
                <a:solidFill>
                  <a:srgbClr val="002060"/>
                </a:solidFill>
                <a:latin typeface="Arial Narrow" panose="020B0606020202030204" pitchFamily="34" charset="0"/>
                <a:cs typeface="Arial" panose="020B0604020202020204" pitchFamily="34" charset="0"/>
              </a:rPr>
              <a:t>[Breeden, 2024] [Kramer, 2024]</a:t>
            </a:r>
          </a:p>
          <a:p>
            <a:pPr marL="990575" marR="0" lvl="1" indent="-380990" algn="l" defTabSz="914400" rtl="0" eaLnBrk="1" fontAlgn="base" latinLnBrk="0" hangingPunct="1">
              <a:lnSpc>
                <a:spcPct val="100000"/>
              </a:lnSpc>
              <a:spcBef>
                <a:spcPts val="400"/>
              </a:spcBef>
              <a:spcAft>
                <a:spcPct val="0"/>
              </a:spcAft>
              <a:buClr>
                <a:srgbClr val="000000"/>
              </a:buClr>
              <a:buSzPct val="75000"/>
              <a:buFont typeface="Wingdings" pitchFamily="2" charset="2"/>
              <a:buChar char="n"/>
              <a:tabLst/>
              <a:defRPr/>
            </a:pPr>
            <a:endParaRPr lang="en-US" altLang="en-US" dirty="0">
              <a:solidFill>
                <a:srgbClr val="002060"/>
              </a:solidFill>
              <a:latin typeface="Arial Narrow" panose="020B0606020202030204" pitchFamily="34" charset="0"/>
              <a:cs typeface="Arial" panose="020B0604020202020204" pitchFamily="34" charset="0"/>
            </a:endParaRPr>
          </a:p>
          <a:p>
            <a:pPr>
              <a:spcBef>
                <a:spcPts val="400"/>
              </a:spcBef>
              <a:defRPr/>
            </a:pPr>
            <a:endParaRPr lang="en-US" altLang="en-US" sz="2600" dirty="0">
              <a:solidFill>
                <a:srgbClr val="002060"/>
              </a:solidFill>
              <a:latin typeface="Arial" panose="020B0604020202020204" pitchFamily="34" charset="0"/>
              <a:cs typeface="Arial" panose="020B0604020202020204" pitchFamily="34" charset="0"/>
            </a:endParaRPr>
          </a:p>
          <a:p>
            <a:pPr>
              <a:spcBef>
                <a:spcPts val="400"/>
              </a:spcBef>
              <a:defRPr/>
            </a:pPr>
            <a:endParaRPr lang="en-US" altLang="en-US" sz="2200" dirty="0">
              <a:solidFill>
                <a:srgbClr val="002060"/>
              </a:solidFill>
              <a:latin typeface="Arial" panose="020B0604020202020204" pitchFamily="34" charset="0"/>
              <a:cs typeface="Arial" panose="020B0604020202020204" pitchFamily="34" charset="0"/>
            </a:endParaRPr>
          </a:p>
          <a:p>
            <a:pPr lvl="1">
              <a:spcBef>
                <a:spcPts val="400"/>
              </a:spcBef>
              <a:defRPr/>
            </a:pPr>
            <a:endParaRPr lang="en-US" altLang="en-US" dirty="0">
              <a:solidFill>
                <a:srgbClr val="002060"/>
              </a:solidFill>
              <a:latin typeface="Arial" panose="020B0604020202020204" pitchFamily="34" charset="0"/>
              <a:cs typeface="Arial" panose="020B0604020202020204" pitchFamily="34" charset="0"/>
            </a:endParaRPr>
          </a:p>
          <a:p>
            <a:pPr lvl="1">
              <a:spcBef>
                <a:spcPts val="400"/>
              </a:spcBef>
              <a:defRPr/>
            </a:pPr>
            <a:endParaRPr lang="en-US" altLang="en-US" dirty="0">
              <a:solidFill>
                <a:srgbClr val="002060"/>
              </a:solidFill>
              <a:latin typeface="Arial" panose="020B0604020202020204" pitchFamily="34" charset="0"/>
              <a:cs typeface="Arial" panose="020B0604020202020204" pitchFamily="34" charset="0"/>
            </a:endParaRPr>
          </a:p>
          <a:p>
            <a:endParaRPr lang="en-US" dirty="0">
              <a:solidFill>
                <a:srgbClr val="002060"/>
              </a:solidFill>
            </a:endParaRPr>
          </a:p>
        </p:txBody>
      </p:sp>
    </p:spTree>
    <p:extLst>
      <p:ext uri="{BB962C8B-B14F-4D97-AF65-F5344CB8AC3E}">
        <p14:creationId xmlns:p14="http://schemas.microsoft.com/office/powerpoint/2010/main" val="2547595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pPr>
              <a:lnSpc>
                <a:spcPct val="90000"/>
              </a:lnSpc>
              <a:spcBef>
                <a:spcPct val="30000"/>
              </a:spcBef>
              <a:spcAft>
                <a:spcPct val="50000"/>
              </a:spcAft>
              <a:buClr>
                <a:schemeClr val="tx2"/>
              </a:buClr>
              <a:buFont typeface="Wingdings" panose="05000000000000000000" pitchFamily="2" charset="2"/>
              <a:buChar char="Ø"/>
              <a:defRPr/>
            </a:pPr>
            <a:endParaRPr lang="en-US" dirty="0">
              <a:latin typeface="Arial" charset="0"/>
            </a:endParaRPr>
          </a:p>
          <a:p>
            <a:pPr lvl="1">
              <a:lnSpc>
                <a:spcPct val="90000"/>
              </a:lnSpc>
              <a:spcBef>
                <a:spcPct val="30000"/>
              </a:spcBef>
              <a:spcAft>
                <a:spcPct val="50000"/>
              </a:spcAft>
              <a:buClr>
                <a:schemeClr val="tx2"/>
              </a:buClr>
              <a:buFont typeface="Wingdings" panose="05000000000000000000" pitchFamily="2" charset="2"/>
              <a:buChar char="Ø"/>
              <a:defRPr/>
            </a:pPr>
            <a:endParaRPr lang="en-US" dirty="0">
              <a:latin typeface="Arial" charset="0"/>
            </a:endParaRPr>
          </a:p>
          <a:p>
            <a:endParaRPr lang="en-US" dirty="0"/>
          </a:p>
        </p:txBody>
      </p:sp>
      <p:sp>
        <p:nvSpPr>
          <p:cNvPr id="6" name="Title 1">
            <a:extLst>
              <a:ext uri="{FF2B5EF4-FFF2-40B4-BE49-F238E27FC236}">
                <a16:creationId xmlns:a16="http://schemas.microsoft.com/office/drawing/2014/main" id="{EBB29F51-3237-47C4-9F6A-1E4BCA9EB494}"/>
              </a:ext>
            </a:extLst>
          </p:cNvPr>
          <p:cNvSpPr>
            <a:spLocks noGrp="1"/>
          </p:cNvSpPr>
          <p:nvPr>
            <p:ph type="title"/>
          </p:nvPr>
        </p:nvSpPr>
        <p:spPr>
          <a:xfrm>
            <a:off x="685800" y="0"/>
            <a:ext cx="9128039" cy="795130"/>
          </a:xfrm>
        </p:spPr>
        <p:txBody>
          <a:bodyPr/>
          <a:lstStyle/>
          <a:p>
            <a:r>
              <a:rPr lang="en-US" dirty="0"/>
              <a:t>An Example: Defining Scenarios for </a:t>
            </a:r>
            <a:br>
              <a:rPr lang="en-US" dirty="0"/>
            </a:br>
            <a:r>
              <a:rPr lang="en-US" dirty="0"/>
              <a:t>Training Simulations </a:t>
            </a:r>
          </a:p>
        </p:txBody>
      </p:sp>
      <p:sp>
        <p:nvSpPr>
          <p:cNvPr id="5" name="Slide Number Placeholder 1">
            <a:extLst>
              <a:ext uri="{FF2B5EF4-FFF2-40B4-BE49-F238E27FC236}">
                <a16:creationId xmlns:a16="http://schemas.microsoft.com/office/drawing/2014/main" id="{E2D86D5E-98D9-4876-A908-44B092EE4175}"/>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grpSp>
        <p:nvGrpSpPr>
          <p:cNvPr id="2" name="Group 1">
            <a:extLst>
              <a:ext uri="{FF2B5EF4-FFF2-40B4-BE49-F238E27FC236}">
                <a16:creationId xmlns:a16="http://schemas.microsoft.com/office/drawing/2014/main" id="{508123A1-EBA2-404D-9102-595DBB7E3655}"/>
              </a:ext>
            </a:extLst>
          </p:cNvPr>
          <p:cNvGrpSpPr/>
          <p:nvPr/>
        </p:nvGrpSpPr>
        <p:grpSpPr>
          <a:xfrm>
            <a:off x="8663321" y="1203233"/>
            <a:ext cx="2886512" cy="4836384"/>
            <a:chOff x="8663321" y="1203233"/>
            <a:chExt cx="2886512" cy="4836384"/>
          </a:xfrm>
        </p:grpSpPr>
        <p:pic>
          <p:nvPicPr>
            <p:cNvPr id="3" name="Picture 2">
              <a:extLst>
                <a:ext uri="{FF2B5EF4-FFF2-40B4-BE49-F238E27FC236}">
                  <a16:creationId xmlns:a16="http://schemas.microsoft.com/office/drawing/2014/main" id="{3627BB0B-8FD6-4A33-8371-E45178810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3321" y="1203233"/>
              <a:ext cx="2200613" cy="4608051"/>
            </a:xfrm>
            <a:prstGeom prst="rect">
              <a:avLst/>
            </a:prstGeom>
          </p:spPr>
        </p:pic>
        <p:sp>
          <p:nvSpPr>
            <p:cNvPr id="8" name="TextBox 7">
              <a:extLst>
                <a:ext uri="{FF2B5EF4-FFF2-40B4-BE49-F238E27FC236}">
                  <a16:creationId xmlns:a16="http://schemas.microsoft.com/office/drawing/2014/main" id="{1BCBF648-5776-4B70-B0FA-45AC5562FC78}"/>
                </a:ext>
              </a:extLst>
            </p:cNvPr>
            <p:cNvSpPr txBox="1"/>
            <p:nvPr/>
          </p:nvSpPr>
          <p:spPr>
            <a:xfrm>
              <a:off x="8903369" y="5701063"/>
              <a:ext cx="2646464" cy="338554"/>
            </a:xfrm>
            <a:prstGeom prst="rect">
              <a:avLst/>
            </a:prstGeom>
            <a:noFill/>
          </p:spPr>
          <p:txBody>
            <a:bodyPr wrap="square">
              <a:spAutoFit/>
            </a:bodyPr>
            <a:lstStyle/>
            <a:p>
              <a:pPr marR="0" lvl="1" algn="l" defTabSz="914400" rtl="0" eaLnBrk="1" fontAlgn="base" latinLnBrk="0" hangingPunct="1">
                <a:lnSpc>
                  <a:spcPct val="100000"/>
                </a:lnSpc>
                <a:spcBef>
                  <a:spcPts val="400"/>
                </a:spcBef>
                <a:spcAft>
                  <a:spcPct val="0"/>
                </a:spcAft>
                <a:buClr>
                  <a:srgbClr val="000000"/>
                </a:buClr>
                <a:buSzPct val="75000"/>
                <a:tabLst/>
                <a:defRPr/>
              </a:pPr>
              <a:r>
                <a:rPr kumimoji="0" lang="en-US" altLang="en-US" sz="1600" b="0"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rPr>
                <a:t>[BridgesXR, Feb 2025]</a:t>
              </a:r>
            </a:p>
          </p:txBody>
        </p:sp>
      </p:grpSp>
      <p:sp>
        <p:nvSpPr>
          <p:cNvPr id="9" name="TextBox 8">
            <a:extLst>
              <a:ext uri="{FF2B5EF4-FFF2-40B4-BE49-F238E27FC236}">
                <a16:creationId xmlns:a16="http://schemas.microsoft.com/office/drawing/2014/main" id="{388B9B36-9CE5-429B-932C-39D60A5D5567}"/>
              </a:ext>
            </a:extLst>
          </p:cNvPr>
          <p:cNvSpPr txBox="1"/>
          <p:nvPr/>
        </p:nvSpPr>
        <p:spPr>
          <a:xfrm>
            <a:off x="7543801" y="951648"/>
            <a:ext cx="4439652" cy="400110"/>
          </a:xfrm>
          <a:prstGeom prst="rect">
            <a:avLst/>
          </a:prstGeom>
          <a:noFill/>
        </p:spPr>
        <p:txBody>
          <a:bodyPr wrap="square" rtlCol="0">
            <a:spAutoFit/>
          </a:bodyPr>
          <a:lstStyle/>
          <a:p>
            <a:pPr algn="ctr"/>
            <a:r>
              <a:rPr lang="en-US" sz="2000" dirty="0">
                <a:solidFill>
                  <a:srgbClr val="002060"/>
                </a:solidFill>
                <a:latin typeface="Arial Narrow" panose="020B0606020202030204" pitchFamily="34" charset="0"/>
              </a:rPr>
              <a:t>AI-Driven MSDL Scenario Generation</a:t>
            </a:r>
          </a:p>
        </p:txBody>
      </p:sp>
      <p:sp>
        <p:nvSpPr>
          <p:cNvPr id="10" name="Content Placeholder 3">
            <a:extLst>
              <a:ext uri="{FF2B5EF4-FFF2-40B4-BE49-F238E27FC236}">
                <a16:creationId xmlns:a16="http://schemas.microsoft.com/office/drawing/2014/main" id="{0D6944D0-F75A-4CDB-A1C6-B162267A0FBE}"/>
              </a:ext>
            </a:extLst>
          </p:cNvPr>
          <p:cNvSpPr txBox="1">
            <a:spLocks/>
          </p:cNvSpPr>
          <p:nvPr/>
        </p:nvSpPr>
        <p:spPr bwMode="auto">
          <a:xfrm>
            <a:off x="280343" y="1284018"/>
            <a:ext cx="7516167" cy="5161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lnSpc>
                <a:spcPct val="90000"/>
              </a:lnSpc>
              <a:spcBef>
                <a:spcPts val="600"/>
              </a:spcBef>
              <a:spcAft>
                <a:spcPts val="0"/>
              </a:spcAft>
              <a:buClr>
                <a:schemeClr val="tx2"/>
              </a:buClr>
              <a:buFont typeface="Wingdings" panose="05000000000000000000" pitchFamily="2" charset="2"/>
              <a:buChar char="Ø"/>
              <a:defRPr/>
            </a:pPr>
            <a:r>
              <a:rPr lang="en-US" altLang="en-US" sz="3000" kern="0" dirty="0">
                <a:solidFill>
                  <a:srgbClr val="002060"/>
                </a:solidFill>
                <a:latin typeface="Arial Narrow" panose="020B0606020202030204" pitchFamily="34" charset="0"/>
              </a:rPr>
              <a:t>The BridgesXR newsletter </a:t>
            </a:r>
            <a:r>
              <a:rPr lang="en-US" altLang="en-US" sz="1600" kern="0" dirty="0">
                <a:solidFill>
                  <a:srgbClr val="002060"/>
                </a:solidFill>
                <a:latin typeface="Arial Narrow" panose="020B0606020202030204" pitchFamily="34" charset="0"/>
              </a:rPr>
              <a:t>[BridgesXR, Feb 2025] </a:t>
            </a:r>
            <a:r>
              <a:rPr lang="en-US" altLang="en-US" sz="3000" kern="0" dirty="0">
                <a:solidFill>
                  <a:srgbClr val="002060"/>
                </a:solidFill>
                <a:latin typeface="Arial Narrow" panose="020B0606020202030204" pitchFamily="34" charset="0"/>
              </a:rPr>
              <a:t>provides an integration and workflow design for generating scenarios</a:t>
            </a:r>
          </a:p>
          <a:p>
            <a:pPr>
              <a:lnSpc>
                <a:spcPct val="90000"/>
              </a:lnSpc>
              <a:spcBef>
                <a:spcPts val="600"/>
              </a:spcBef>
              <a:spcAft>
                <a:spcPts val="0"/>
              </a:spcAft>
              <a:buClr>
                <a:schemeClr val="tx2"/>
              </a:buClr>
              <a:buFont typeface="Wingdings" panose="05000000000000000000" pitchFamily="2" charset="2"/>
              <a:buChar char="Ø"/>
              <a:defRPr/>
            </a:pPr>
            <a:r>
              <a:rPr lang="en-US" sz="3000" kern="0" dirty="0">
                <a:solidFill>
                  <a:srgbClr val="002060"/>
                </a:solidFill>
                <a:latin typeface="Arial Narrow" panose="020B0606020202030204" pitchFamily="34" charset="0"/>
              </a:rPr>
              <a:t>Scenarios would be based on the Military Scenario Description Language (MSDL)</a:t>
            </a:r>
            <a:r>
              <a:rPr lang="en-US" kern="0" dirty="0">
                <a:solidFill>
                  <a:srgbClr val="002060"/>
                </a:solidFill>
                <a:latin typeface="Arial Narrow" panose="020B0606020202030204" pitchFamily="34" charset="0"/>
              </a:rPr>
              <a:t> </a:t>
            </a:r>
            <a:r>
              <a:rPr lang="en-US" sz="1600" kern="0" dirty="0">
                <a:solidFill>
                  <a:srgbClr val="002060"/>
                </a:solidFill>
                <a:latin typeface="Arial Narrow" panose="020B0606020202030204" pitchFamily="34" charset="0"/>
              </a:rPr>
              <a:t>[SISO, 2015] </a:t>
            </a:r>
            <a:r>
              <a:rPr lang="en-US" sz="3000" kern="0" dirty="0">
                <a:solidFill>
                  <a:srgbClr val="002060"/>
                </a:solidFill>
                <a:latin typeface="Arial Narrow" panose="020B0606020202030204" pitchFamily="34" charset="0"/>
              </a:rPr>
              <a:t>that could be used to support training simulations</a:t>
            </a:r>
          </a:p>
          <a:p>
            <a:pPr>
              <a:lnSpc>
                <a:spcPct val="90000"/>
              </a:lnSpc>
              <a:spcBef>
                <a:spcPts val="600"/>
              </a:spcBef>
              <a:spcAft>
                <a:spcPts val="0"/>
              </a:spcAft>
              <a:buClr>
                <a:schemeClr val="tx2"/>
              </a:buClr>
              <a:buFont typeface="Wingdings" panose="05000000000000000000" pitchFamily="2" charset="2"/>
              <a:buChar char="Ø"/>
              <a:defRPr/>
            </a:pPr>
            <a:r>
              <a:rPr lang="en-US" sz="3000" kern="0" dirty="0">
                <a:solidFill>
                  <a:srgbClr val="002060"/>
                </a:solidFill>
                <a:latin typeface="Arial Narrow" panose="020B0606020202030204" pitchFamily="34" charset="0"/>
              </a:rPr>
              <a:t>Scenarios would include parameters for entities, entity attributes, environmental impacts, etc.</a:t>
            </a:r>
          </a:p>
          <a:p>
            <a:pPr>
              <a:lnSpc>
                <a:spcPct val="90000"/>
              </a:lnSpc>
              <a:spcBef>
                <a:spcPts val="600"/>
              </a:spcBef>
              <a:spcAft>
                <a:spcPts val="0"/>
              </a:spcAft>
              <a:buClr>
                <a:schemeClr val="tx2"/>
              </a:buClr>
              <a:buFont typeface="Wingdings" panose="05000000000000000000" pitchFamily="2" charset="2"/>
              <a:buChar char="Ø"/>
              <a:defRPr/>
            </a:pPr>
            <a:r>
              <a:rPr lang="en-US" sz="3000" kern="0" dirty="0">
                <a:solidFill>
                  <a:srgbClr val="002060"/>
                </a:solidFill>
                <a:latin typeface="Arial Narrow" panose="020B0606020202030204" pitchFamily="34" charset="0"/>
              </a:rPr>
              <a:t>The process described aligns well with the ML Verification and Validation Processes discussed earlier in this tutorial.</a:t>
            </a:r>
          </a:p>
          <a:p>
            <a:endParaRPr lang="en-US" sz="3000" kern="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766131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pPr>
              <a:lnSpc>
                <a:spcPct val="90000"/>
              </a:lnSpc>
              <a:spcBef>
                <a:spcPct val="30000"/>
              </a:spcBef>
              <a:spcAft>
                <a:spcPct val="50000"/>
              </a:spcAft>
              <a:buClr>
                <a:schemeClr val="tx2"/>
              </a:buClr>
              <a:buFont typeface="Wingdings" panose="05000000000000000000" pitchFamily="2" charset="2"/>
              <a:buChar char="Ø"/>
              <a:defRPr/>
            </a:pPr>
            <a:r>
              <a:rPr lang="en-US" sz="3000" dirty="0">
                <a:solidFill>
                  <a:srgbClr val="002060"/>
                </a:solidFill>
                <a:latin typeface="Arial Narrow" panose="020B0606020202030204" pitchFamily="34" charset="0"/>
                <a:cs typeface="Arial" charset="0"/>
              </a:rPr>
              <a:t>The ML Model outputs have to be representative of the Domain of Interest as well as the Training Objectives</a:t>
            </a:r>
          </a:p>
          <a:p>
            <a:pPr>
              <a:spcBef>
                <a:spcPts val="0"/>
              </a:spcBef>
              <a:spcAft>
                <a:spcPts val="0"/>
              </a:spcAft>
              <a:buClr>
                <a:schemeClr val="tx2"/>
              </a:buClr>
              <a:buFont typeface="Wingdings" panose="05000000000000000000" pitchFamily="2" charset="2"/>
              <a:buChar char="Ø"/>
              <a:defRPr/>
            </a:pPr>
            <a:r>
              <a:rPr lang="en-US" sz="3000" dirty="0">
                <a:solidFill>
                  <a:srgbClr val="002060"/>
                </a:solidFill>
                <a:latin typeface="Arial Narrow" panose="020B0606020202030204" pitchFamily="34" charset="0"/>
              </a:rPr>
              <a:t>The ML Model needs to be assessed to ensure that negative training does not occur</a:t>
            </a:r>
            <a:r>
              <a:rPr lang="en-US" sz="2600" dirty="0">
                <a:solidFill>
                  <a:srgbClr val="002060"/>
                </a:solidFill>
                <a:latin typeface="Arial" charset="0"/>
              </a:rPr>
              <a:t> </a:t>
            </a:r>
            <a:r>
              <a:rPr lang="en-US" sz="1600" dirty="0">
                <a:latin typeface="Arial Narrow" panose="020B0606020202030204" pitchFamily="34" charset="0"/>
              </a:rPr>
              <a:t>[Ortmann, 2024]</a:t>
            </a:r>
            <a:endParaRPr lang="en-US" altLang="en-US" sz="1600" dirty="0">
              <a:latin typeface="Arial Narrow" panose="020B0606020202030204" pitchFamily="34" charset="0"/>
            </a:endParaRPr>
          </a:p>
          <a:p>
            <a:pPr lvl="1">
              <a:spcBef>
                <a:spcPts val="400"/>
              </a:spcBef>
              <a:defRPr/>
            </a:pPr>
            <a:r>
              <a:rPr lang="en-US" altLang="en-US" dirty="0">
                <a:solidFill>
                  <a:srgbClr val="002060"/>
                </a:solidFill>
                <a:latin typeface="Arial Narrow" panose="020B0606020202030204" pitchFamily="34" charset="0"/>
                <a:cs typeface="Arial" panose="020B0604020202020204" pitchFamily="34" charset="0"/>
              </a:rPr>
              <a:t>Data needs to be properly combined</a:t>
            </a:r>
          </a:p>
          <a:p>
            <a:pPr lvl="1">
              <a:spcBef>
                <a:spcPts val="400"/>
              </a:spcBef>
              <a:defRPr/>
            </a:pPr>
            <a:r>
              <a:rPr lang="en-US" altLang="en-US" dirty="0">
                <a:solidFill>
                  <a:srgbClr val="002060"/>
                </a:solidFill>
                <a:latin typeface="Arial Narrow" panose="020B0606020202030204" pitchFamily="34" charset="0"/>
                <a:cs typeface="Arial" panose="020B0604020202020204" pitchFamily="34" charset="0"/>
              </a:rPr>
              <a:t>The ML Model needs to be properly integrated with the M&amp;S</a:t>
            </a:r>
          </a:p>
          <a:p>
            <a:pPr lvl="1">
              <a:spcBef>
                <a:spcPts val="400"/>
              </a:spcBef>
              <a:defRPr/>
            </a:pPr>
            <a:r>
              <a:rPr lang="en-US" altLang="en-US" dirty="0">
                <a:solidFill>
                  <a:srgbClr val="002060"/>
                </a:solidFill>
                <a:latin typeface="Arial Narrow" panose="020B0606020202030204" pitchFamily="34" charset="0"/>
                <a:cs typeface="Arial" panose="020B0604020202020204" pitchFamily="34" charset="0"/>
              </a:rPr>
              <a:t>Trainers need to understand the underlying ML decision making process to determine how it impacts the training objectives (e.g., does not result in erroneous AI behaviors)</a:t>
            </a:r>
          </a:p>
          <a:p>
            <a:pPr lvl="1">
              <a:spcBef>
                <a:spcPts val="400"/>
              </a:spcBef>
              <a:defRPr/>
            </a:pPr>
            <a:r>
              <a:rPr lang="en-US" altLang="en-US" dirty="0">
                <a:solidFill>
                  <a:srgbClr val="002060"/>
                </a:solidFill>
                <a:latin typeface="Arial Narrow" panose="020B0606020202030204" pitchFamily="34" charset="0"/>
                <a:cs typeface="Arial" panose="020B0604020202020204" pitchFamily="34" charset="0"/>
              </a:rPr>
              <a:t>ML output needs to provide the correct stimulus to the M&amp;S</a:t>
            </a:r>
          </a:p>
          <a:p>
            <a:pPr lvl="1">
              <a:spcBef>
                <a:spcPts val="400"/>
              </a:spcBef>
              <a:defRPr/>
            </a:pPr>
            <a:r>
              <a:rPr lang="en-US" altLang="en-US" dirty="0">
                <a:solidFill>
                  <a:srgbClr val="002060"/>
                </a:solidFill>
                <a:latin typeface="Arial Narrow" panose="020B0606020202030204" pitchFamily="34" charset="0"/>
                <a:cs typeface="Arial" panose="020B0604020202020204" pitchFamily="34" charset="0"/>
              </a:rPr>
              <a:t>ML output needs to “speak” to the Trainees in a meaningful way</a:t>
            </a:r>
          </a:p>
          <a:p>
            <a:pPr>
              <a:spcBef>
                <a:spcPts val="600"/>
              </a:spcBef>
              <a:defRPr/>
            </a:pPr>
            <a:r>
              <a:rPr lang="en-US" altLang="en-US" sz="3000" dirty="0">
                <a:solidFill>
                  <a:srgbClr val="002060"/>
                </a:solidFill>
                <a:latin typeface="Arial Narrow" panose="020B0606020202030204" pitchFamily="34" charset="0"/>
              </a:rPr>
              <a:t>ML V&amp;V would need to inform an Accreditation Decision</a:t>
            </a:r>
          </a:p>
          <a:p>
            <a:pPr lvl="1">
              <a:spcBef>
                <a:spcPts val="400"/>
              </a:spcBef>
              <a:defRPr/>
            </a:pPr>
            <a:endParaRPr lang="en-US" dirty="0">
              <a:solidFill>
                <a:srgbClr val="002060"/>
              </a:solidFill>
              <a:latin typeface="Arial" charset="0"/>
            </a:endParaRPr>
          </a:p>
          <a:p>
            <a:pPr lvl="1">
              <a:lnSpc>
                <a:spcPct val="90000"/>
              </a:lnSpc>
              <a:spcBef>
                <a:spcPct val="30000"/>
              </a:spcBef>
              <a:spcAft>
                <a:spcPct val="50000"/>
              </a:spcAft>
              <a:buClr>
                <a:schemeClr val="tx2"/>
              </a:buClr>
              <a:buFont typeface="Wingdings" panose="05000000000000000000" pitchFamily="2" charset="2"/>
              <a:buChar char="Ø"/>
              <a:defRPr/>
            </a:pPr>
            <a:endParaRPr lang="en-US" dirty="0">
              <a:solidFill>
                <a:srgbClr val="002060"/>
              </a:solidFill>
              <a:latin typeface="Arial" charset="0"/>
            </a:endParaRPr>
          </a:p>
          <a:p>
            <a:endParaRPr lang="en-US" dirty="0">
              <a:solidFill>
                <a:srgbClr val="002060"/>
              </a:solidFill>
            </a:endParaRPr>
          </a:p>
        </p:txBody>
      </p:sp>
      <p:sp>
        <p:nvSpPr>
          <p:cNvPr id="6" name="Title 1">
            <a:extLst>
              <a:ext uri="{FF2B5EF4-FFF2-40B4-BE49-F238E27FC236}">
                <a16:creationId xmlns:a16="http://schemas.microsoft.com/office/drawing/2014/main" id="{EBB29F51-3237-47C4-9F6A-1E4BCA9EB494}"/>
              </a:ext>
            </a:extLst>
          </p:cNvPr>
          <p:cNvSpPr>
            <a:spLocks noGrp="1"/>
          </p:cNvSpPr>
          <p:nvPr>
            <p:ph type="title"/>
          </p:nvPr>
        </p:nvSpPr>
        <p:spPr>
          <a:xfrm>
            <a:off x="1468582" y="0"/>
            <a:ext cx="8345257" cy="795130"/>
          </a:xfrm>
        </p:spPr>
        <p:txBody>
          <a:bodyPr/>
          <a:lstStyle/>
          <a:p>
            <a:r>
              <a:rPr lang="en-US" dirty="0"/>
              <a:t>Training Applications for AI Driven M&amp;S: </a:t>
            </a:r>
            <a:br>
              <a:rPr lang="en-US" dirty="0"/>
            </a:br>
            <a:r>
              <a:rPr lang="en-US" dirty="0"/>
              <a:t>V&amp;V Challenges</a:t>
            </a:r>
          </a:p>
        </p:txBody>
      </p:sp>
      <p:sp>
        <p:nvSpPr>
          <p:cNvPr id="5" name="Slide Number Placeholder 1">
            <a:extLst>
              <a:ext uri="{FF2B5EF4-FFF2-40B4-BE49-F238E27FC236}">
                <a16:creationId xmlns:a16="http://schemas.microsoft.com/office/drawing/2014/main" id="{E2D86D5E-98D9-4876-A908-44B092EE4175}"/>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6711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9F64-55E4-42CB-B596-202B19346027}"/>
              </a:ext>
            </a:extLst>
          </p:cNvPr>
          <p:cNvSpPr>
            <a:spLocks noGrp="1"/>
          </p:cNvSpPr>
          <p:nvPr>
            <p:ph type="title"/>
          </p:nvPr>
        </p:nvSpPr>
        <p:spPr>
          <a:xfrm>
            <a:off x="2387600" y="2732574"/>
            <a:ext cx="7416800" cy="795130"/>
          </a:xfrm>
        </p:spPr>
        <p:txBody>
          <a:bodyPr/>
          <a:lstStyle/>
          <a:p>
            <a:r>
              <a:rPr lang="en-US" dirty="0">
                <a:solidFill>
                  <a:schemeClr val="tx1"/>
                </a:solidFill>
              </a:rPr>
              <a:t>Conclusion</a:t>
            </a:r>
          </a:p>
        </p:txBody>
      </p:sp>
      <p:sp>
        <p:nvSpPr>
          <p:cNvPr id="3" name="Slide Number Placeholder 1">
            <a:extLst>
              <a:ext uri="{FF2B5EF4-FFF2-40B4-BE49-F238E27FC236}">
                <a16:creationId xmlns:a16="http://schemas.microsoft.com/office/drawing/2014/main" id="{6172C0D5-4435-4BDA-BF97-6780DEBDD8C6}"/>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660539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81868" y="1033323"/>
            <a:ext cx="11628263" cy="5470350"/>
          </a:xfrm>
        </p:spPr>
        <p:txBody>
          <a:bodyPr/>
          <a:lstStyle/>
          <a:p>
            <a:r>
              <a:rPr lang="en-US" sz="2600" dirty="0">
                <a:solidFill>
                  <a:srgbClr val="002060"/>
                </a:solidFill>
              </a:rPr>
              <a:t>AI Models and Constructive (code based) M&amp;S share similar development characteristics:</a:t>
            </a:r>
          </a:p>
          <a:p>
            <a:pPr lvl="1"/>
            <a:r>
              <a:rPr lang="en-US" sz="2200" dirty="0">
                <a:solidFill>
                  <a:srgbClr val="002060"/>
                </a:solidFill>
              </a:rPr>
              <a:t>Defining Objectives Requirements</a:t>
            </a:r>
          </a:p>
          <a:p>
            <a:pPr lvl="1"/>
            <a:r>
              <a:rPr lang="en-US" sz="2200" dirty="0">
                <a:solidFill>
                  <a:srgbClr val="002060"/>
                </a:solidFill>
              </a:rPr>
              <a:t>Conceptualizing/Designing the desired data and algorithmic context</a:t>
            </a:r>
          </a:p>
          <a:p>
            <a:pPr lvl="1"/>
            <a:r>
              <a:rPr lang="en-US" sz="2200" dirty="0">
                <a:solidFill>
                  <a:srgbClr val="002060"/>
                </a:solidFill>
              </a:rPr>
              <a:t>Implementing and testing (i.e., verifying) the coded product</a:t>
            </a:r>
          </a:p>
          <a:p>
            <a:r>
              <a:rPr lang="en-US" sz="2600" dirty="0">
                <a:solidFill>
                  <a:srgbClr val="002060"/>
                </a:solidFill>
              </a:rPr>
              <a:t>Validation methods diverge for the two model types</a:t>
            </a:r>
          </a:p>
          <a:p>
            <a:pPr lvl="1"/>
            <a:r>
              <a:rPr lang="en-US" sz="2200" dirty="0">
                <a:solidFill>
                  <a:srgbClr val="002060"/>
                </a:solidFill>
              </a:rPr>
              <a:t>The behavior and phenomenology represented by the M&amp;S are assessed for accuracy by comparing against a “real world” referent</a:t>
            </a:r>
          </a:p>
          <a:p>
            <a:pPr lvl="1"/>
            <a:r>
              <a:rPr lang="en-US" sz="2200" dirty="0">
                <a:solidFill>
                  <a:srgbClr val="002060"/>
                </a:solidFill>
              </a:rPr>
              <a:t>Responses generated by the AI Model are assessed for reliability and accuracy beyond the training data. Referent sources include an Authoritative data set and/or SMEs.</a:t>
            </a:r>
          </a:p>
          <a:p>
            <a:r>
              <a:rPr lang="en-US" sz="2600" dirty="0">
                <a:solidFill>
                  <a:srgbClr val="002060"/>
                </a:solidFill>
              </a:rPr>
              <a:t>AI validation, particularly as control decreases and autonomy increases (i.e., Deep Learning Models) are difficult if not impossible to validate</a:t>
            </a:r>
          </a:p>
          <a:p>
            <a:pPr lvl="1"/>
            <a:r>
              <a:rPr lang="en-US" sz="2200" dirty="0">
                <a:solidFill>
                  <a:srgbClr val="002060"/>
                </a:solidFill>
              </a:rPr>
              <a:t>Explainable AI seeks to provide insight into the AI Model’s decision process</a:t>
            </a:r>
          </a:p>
          <a:p>
            <a:pPr lvl="1"/>
            <a:r>
              <a:rPr lang="en-US" sz="2200" dirty="0">
                <a:solidFill>
                  <a:srgbClr val="002060"/>
                </a:solidFill>
              </a:rPr>
              <a:t>Continued research efforts are needed to support validation efforts for increasingly opaque models</a:t>
            </a:r>
          </a:p>
          <a:p>
            <a:pPr marL="0" indent="0">
              <a:buNone/>
            </a:pPr>
            <a:endParaRPr lang="en-US" dirty="0">
              <a:solidFill>
                <a:srgbClr val="002060"/>
              </a:solidFill>
            </a:endParaRPr>
          </a:p>
        </p:txBody>
      </p:sp>
      <p:sp>
        <p:nvSpPr>
          <p:cNvPr id="6" name="Title 1">
            <a:extLst>
              <a:ext uri="{FF2B5EF4-FFF2-40B4-BE49-F238E27FC236}">
                <a16:creationId xmlns:a16="http://schemas.microsoft.com/office/drawing/2014/main" id="{EBB29F51-3237-47C4-9F6A-1E4BCA9EB494}"/>
              </a:ext>
            </a:extLst>
          </p:cNvPr>
          <p:cNvSpPr>
            <a:spLocks noGrp="1"/>
          </p:cNvSpPr>
          <p:nvPr>
            <p:ph type="title"/>
          </p:nvPr>
        </p:nvSpPr>
        <p:spPr>
          <a:xfrm>
            <a:off x="1468582" y="0"/>
            <a:ext cx="8345257" cy="795130"/>
          </a:xfrm>
        </p:spPr>
        <p:txBody>
          <a:bodyPr/>
          <a:lstStyle/>
          <a:p>
            <a:r>
              <a:rPr lang="en-US" dirty="0"/>
              <a:t>Final thoughts</a:t>
            </a:r>
          </a:p>
        </p:txBody>
      </p:sp>
      <p:sp>
        <p:nvSpPr>
          <p:cNvPr id="5" name="Slide Number Placeholder 1">
            <a:extLst>
              <a:ext uri="{FF2B5EF4-FFF2-40B4-BE49-F238E27FC236}">
                <a16:creationId xmlns:a16="http://schemas.microsoft.com/office/drawing/2014/main" id="{7898294F-C0A0-49EF-89F2-07FD75781791}"/>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331075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Key VV&amp;A Terms: Intended Use</a:t>
            </a:r>
            <a:endParaRPr lang="en-US" dirty="0"/>
          </a:p>
        </p:txBody>
      </p:sp>
      <p:sp>
        <p:nvSpPr>
          <p:cNvPr id="6" name="Content Placeholder 1">
            <a:extLst>
              <a:ext uri="{FF2B5EF4-FFF2-40B4-BE49-F238E27FC236}">
                <a16:creationId xmlns:a16="http://schemas.microsoft.com/office/drawing/2014/main" id="{D792F9A6-AAD4-4443-B323-576A1F1F55B9}"/>
              </a:ext>
            </a:extLst>
          </p:cNvPr>
          <p:cNvSpPr>
            <a:spLocks noGrp="1"/>
          </p:cNvSpPr>
          <p:nvPr>
            <p:ph sz="quarter" idx="11"/>
          </p:nvPr>
        </p:nvSpPr>
        <p:spPr>
          <a:xfrm>
            <a:off x="190499" y="1017639"/>
            <a:ext cx="11811000" cy="2580967"/>
          </a:xfrm>
        </p:spPr>
        <p:txBody>
          <a:bodyPr/>
          <a:lstStyle/>
          <a:p>
            <a:pPr marL="0" indent="0">
              <a:spcBef>
                <a:spcPts val="0"/>
              </a:spcBef>
              <a:buNone/>
            </a:pPr>
            <a:endParaRPr lang="en-US" sz="500" dirty="0">
              <a:solidFill>
                <a:srgbClr val="002060"/>
              </a:solidFill>
              <a:latin typeface="Arial Narrow" panose="020B0606020202030204" pitchFamily="34" charset="0"/>
            </a:endParaRPr>
          </a:p>
          <a:p>
            <a:pPr marL="0" indent="0">
              <a:spcBef>
                <a:spcPts val="0"/>
              </a:spcBef>
              <a:buNone/>
            </a:pPr>
            <a:r>
              <a:rPr lang="en-US" dirty="0">
                <a:solidFill>
                  <a:srgbClr val="002060"/>
                </a:solidFill>
                <a:latin typeface="Arial Narrow" panose="020B0606020202030204" pitchFamily="34" charset="0"/>
              </a:rPr>
              <a:t>Intended use The purpose for or function of a model; what the model will be used for; the problem to be addressed by the model. [DOD, 2012]</a:t>
            </a:r>
          </a:p>
          <a:p>
            <a:pPr marL="0" indent="0">
              <a:spcBef>
                <a:spcPts val="0"/>
              </a:spcBef>
              <a:buNone/>
            </a:pPr>
            <a:r>
              <a:rPr lang="en-US" dirty="0">
                <a:solidFill>
                  <a:srgbClr val="002060"/>
                </a:solidFill>
                <a:latin typeface="Arial Narrow" panose="020B0606020202030204" pitchFamily="34" charset="0"/>
              </a:rPr>
              <a:t>Characteristics [Piersall, 2014]</a:t>
            </a:r>
          </a:p>
          <a:p>
            <a:pPr lvl="1">
              <a:spcBef>
                <a:spcPts val="0"/>
              </a:spcBef>
            </a:pPr>
            <a:r>
              <a:rPr lang="en-US" dirty="0">
                <a:solidFill>
                  <a:srgbClr val="002060"/>
                </a:solidFill>
                <a:latin typeface="Arial Narrow" panose="020B0606020202030204" pitchFamily="34" charset="0"/>
              </a:rPr>
              <a:t>“Not a capability, solution, or implementation”</a:t>
            </a:r>
          </a:p>
          <a:p>
            <a:pPr lvl="1">
              <a:spcBef>
                <a:spcPts val="0"/>
              </a:spcBef>
            </a:pPr>
            <a:r>
              <a:rPr lang="en-US" dirty="0">
                <a:solidFill>
                  <a:srgbClr val="002060"/>
                </a:solidFill>
                <a:latin typeface="Arial Narrow" panose="020B0606020202030204" pitchFamily="34" charset="0"/>
              </a:rPr>
              <a:t>Expressed from the perspective of the user</a:t>
            </a:r>
          </a:p>
          <a:p>
            <a:pPr lvl="1">
              <a:spcBef>
                <a:spcPts val="0"/>
              </a:spcBef>
            </a:pPr>
            <a:r>
              <a:rPr lang="en-US" dirty="0">
                <a:solidFill>
                  <a:srgbClr val="002060"/>
                </a:solidFill>
                <a:latin typeface="Arial Narrow" panose="020B0606020202030204" pitchFamily="34" charset="0"/>
              </a:rPr>
              <a:t>Should be formally specified</a:t>
            </a:r>
          </a:p>
        </p:txBody>
      </p:sp>
      <p:sp>
        <p:nvSpPr>
          <p:cNvPr id="7" name="TextBox 6">
            <a:extLst>
              <a:ext uri="{FF2B5EF4-FFF2-40B4-BE49-F238E27FC236}">
                <a16:creationId xmlns:a16="http://schemas.microsoft.com/office/drawing/2014/main" id="{FDDD0024-6447-4B57-A518-EF252A87D901}"/>
              </a:ext>
            </a:extLst>
          </p:cNvPr>
          <p:cNvSpPr txBox="1"/>
          <p:nvPr/>
        </p:nvSpPr>
        <p:spPr>
          <a:xfrm>
            <a:off x="381001" y="5253217"/>
            <a:ext cx="11429998" cy="892552"/>
          </a:xfrm>
          <a:prstGeom prst="rect">
            <a:avLst/>
          </a:prstGeom>
          <a:solidFill>
            <a:srgbClr val="9DB6E7"/>
          </a:solidFill>
        </p:spPr>
        <p:txBody>
          <a:bodyPr wrap="square" rtlCol="0">
            <a:spAutoFit/>
          </a:bodyPr>
          <a:lstStyle/>
          <a:p>
            <a:pPr algn="ctr"/>
            <a:r>
              <a:rPr lang="en-US" sz="2600" dirty="0">
                <a:latin typeface="Arial Narrow" panose="020B0606020202030204" pitchFamily="34" charset="0"/>
              </a:rPr>
              <a:t>“Modeling and simulation is always goal-driven, … , we should know the purpose of our potential model before we sit down to create it.”  </a:t>
            </a:r>
            <a:r>
              <a:rPr lang="en-US" sz="2000" dirty="0">
                <a:latin typeface="Arial Narrow" panose="020B0606020202030204" pitchFamily="34" charset="0"/>
              </a:rPr>
              <a:t>[Cellier, 1991] </a:t>
            </a:r>
          </a:p>
        </p:txBody>
      </p:sp>
      <p:sp>
        <p:nvSpPr>
          <p:cNvPr id="8" name="TextBox 7">
            <a:extLst>
              <a:ext uri="{FF2B5EF4-FFF2-40B4-BE49-F238E27FC236}">
                <a16:creationId xmlns:a16="http://schemas.microsoft.com/office/drawing/2014/main" id="{647DB9DB-308E-4CF9-ADC1-8FCF8DFA63CF}"/>
              </a:ext>
            </a:extLst>
          </p:cNvPr>
          <p:cNvSpPr txBox="1"/>
          <p:nvPr/>
        </p:nvSpPr>
        <p:spPr>
          <a:xfrm>
            <a:off x="380999" y="4010413"/>
            <a:ext cx="11429999" cy="830997"/>
          </a:xfrm>
          <a:prstGeom prst="rect">
            <a:avLst/>
          </a:prstGeom>
          <a:solidFill>
            <a:srgbClr val="9DB6E7"/>
          </a:solidFill>
        </p:spPr>
        <p:txBody>
          <a:bodyPr wrap="square" rtlCol="0">
            <a:spAutoFit/>
          </a:bodyPr>
          <a:lstStyle/>
          <a:p>
            <a:pPr algn="ctr"/>
            <a:r>
              <a:rPr lang="en-US" sz="2400" dirty="0">
                <a:latin typeface="Arial Narrow" panose="020B0606020202030204" pitchFamily="34" charset="0"/>
              </a:rPr>
              <a:t>“Any attempt to suppress the role of the intentions of the investigator, B, leads to circular definitions or to ambiguities about essential features ...” </a:t>
            </a:r>
            <a:r>
              <a:rPr lang="en-US" sz="1800" dirty="0">
                <a:latin typeface="Arial Narrow" panose="020B0606020202030204" pitchFamily="34" charset="0"/>
              </a:rPr>
              <a:t> [Minsky, 1965] </a:t>
            </a:r>
          </a:p>
        </p:txBody>
      </p:sp>
      <p:sp>
        <p:nvSpPr>
          <p:cNvPr id="9" name="Slide Number Placeholder 1">
            <a:extLst>
              <a:ext uri="{FF2B5EF4-FFF2-40B4-BE49-F238E27FC236}">
                <a16:creationId xmlns:a16="http://schemas.microsoft.com/office/drawing/2014/main" id="{013D7255-DA0D-48F7-B91A-3ACFC04D2AB4}"/>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3006790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B29F51-3237-47C4-9F6A-1E4BCA9EB494}"/>
              </a:ext>
            </a:extLst>
          </p:cNvPr>
          <p:cNvSpPr>
            <a:spLocks noGrp="1"/>
          </p:cNvSpPr>
          <p:nvPr>
            <p:ph type="title"/>
          </p:nvPr>
        </p:nvSpPr>
        <p:spPr>
          <a:xfrm>
            <a:off x="1468582" y="0"/>
            <a:ext cx="8345257" cy="795130"/>
          </a:xfrm>
        </p:spPr>
        <p:txBody>
          <a:bodyPr/>
          <a:lstStyle/>
          <a:p>
            <a:r>
              <a:rPr lang="en-US" dirty="0"/>
              <a:t>Learning Objectives Addressed</a:t>
            </a:r>
          </a:p>
        </p:txBody>
      </p:sp>
      <p:sp>
        <p:nvSpPr>
          <p:cNvPr id="5" name="Slide Number Placeholder 1">
            <a:extLst>
              <a:ext uri="{FF2B5EF4-FFF2-40B4-BE49-F238E27FC236}">
                <a16:creationId xmlns:a16="http://schemas.microsoft.com/office/drawing/2014/main" id="{E2D86D5E-98D9-4876-A908-44B092EE4175}"/>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graphicFrame>
        <p:nvGraphicFramePr>
          <p:cNvPr id="8" name="Table 7">
            <a:extLst>
              <a:ext uri="{FF2B5EF4-FFF2-40B4-BE49-F238E27FC236}">
                <a16:creationId xmlns:a16="http://schemas.microsoft.com/office/drawing/2014/main" id="{159E6177-F303-4A65-9E13-D1E63DDC96ED}"/>
              </a:ext>
            </a:extLst>
          </p:cNvPr>
          <p:cNvGraphicFramePr>
            <a:graphicFrameLocks noGrp="1"/>
          </p:cNvGraphicFramePr>
          <p:nvPr>
            <p:extLst>
              <p:ext uri="{D42A27DB-BD31-4B8C-83A1-F6EECF244321}">
                <p14:modId xmlns:p14="http://schemas.microsoft.com/office/powerpoint/2010/main" val="30675961"/>
              </p:ext>
            </p:extLst>
          </p:nvPr>
        </p:nvGraphicFramePr>
        <p:xfrm>
          <a:off x="948346" y="859551"/>
          <a:ext cx="10385178" cy="5869038"/>
        </p:xfrm>
        <a:graphic>
          <a:graphicData uri="http://schemas.openxmlformats.org/drawingml/2006/table">
            <a:tbl>
              <a:tblPr firstRow="1" bandRow="1"/>
              <a:tblGrid>
                <a:gridCol w="1730863">
                  <a:extLst>
                    <a:ext uri="{9D8B030D-6E8A-4147-A177-3AD203B41FA5}">
                      <a16:colId xmlns:a16="http://schemas.microsoft.com/office/drawing/2014/main" val="3893531561"/>
                    </a:ext>
                  </a:extLst>
                </a:gridCol>
                <a:gridCol w="1730863">
                  <a:extLst>
                    <a:ext uri="{9D8B030D-6E8A-4147-A177-3AD203B41FA5}">
                      <a16:colId xmlns:a16="http://schemas.microsoft.com/office/drawing/2014/main" val="1319549992"/>
                    </a:ext>
                  </a:extLst>
                </a:gridCol>
                <a:gridCol w="1730863">
                  <a:extLst>
                    <a:ext uri="{9D8B030D-6E8A-4147-A177-3AD203B41FA5}">
                      <a16:colId xmlns:a16="http://schemas.microsoft.com/office/drawing/2014/main" val="3417317428"/>
                    </a:ext>
                  </a:extLst>
                </a:gridCol>
                <a:gridCol w="1730863">
                  <a:extLst>
                    <a:ext uri="{9D8B030D-6E8A-4147-A177-3AD203B41FA5}">
                      <a16:colId xmlns:a16="http://schemas.microsoft.com/office/drawing/2014/main" val="2998950521"/>
                    </a:ext>
                  </a:extLst>
                </a:gridCol>
                <a:gridCol w="1730863">
                  <a:extLst>
                    <a:ext uri="{9D8B030D-6E8A-4147-A177-3AD203B41FA5}">
                      <a16:colId xmlns:a16="http://schemas.microsoft.com/office/drawing/2014/main" val="3091275183"/>
                    </a:ext>
                  </a:extLst>
                </a:gridCol>
                <a:gridCol w="1730863">
                  <a:extLst>
                    <a:ext uri="{9D8B030D-6E8A-4147-A177-3AD203B41FA5}">
                      <a16:colId xmlns:a16="http://schemas.microsoft.com/office/drawing/2014/main" val="1444708879"/>
                    </a:ext>
                  </a:extLst>
                </a:gridCol>
              </a:tblGrid>
              <a:tr h="1207910">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endParaRPr lang="en-US" sz="1600" b="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sz="2000" dirty="0">
                          <a:latin typeface="Arial Narrow" panose="020B0606020202030204" pitchFamily="34" charset="0"/>
                        </a:rPr>
                        <a:t>Define V&amp;V Terms and Basic Concepts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sz="2000" dirty="0">
                          <a:latin typeface="Arial Narrow" panose="020B0606020202030204" pitchFamily="34" charset="0"/>
                        </a:rPr>
                        <a:t>Construct an Effective Referent</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sz="2000" dirty="0">
                          <a:latin typeface="Arial Narrow" panose="020B0606020202030204" pitchFamily="34" charset="0"/>
                        </a:rPr>
                        <a:t>Map Validation Methods to Referent</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r>
                        <a:rPr lang="en-US" sz="2000" dirty="0">
                          <a:latin typeface="Arial Narrow" panose="020B0606020202030204" pitchFamily="34" charset="0"/>
                        </a:rPr>
                        <a:t>Determine AI V&amp;V Challenges</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r>
                        <a:rPr lang="en-US" sz="2000" b="1" kern="1200" dirty="0">
                          <a:solidFill>
                            <a:schemeClr val="lt1"/>
                          </a:solidFill>
                          <a:latin typeface="Arial Narrow" panose="020B0606020202030204" pitchFamily="34" charset="0"/>
                          <a:ea typeface="+mn-ea"/>
                          <a:cs typeface="+mn-cs"/>
                        </a:rPr>
                        <a:t>Characterize V&amp;V for AI Driven Simulation</a:t>
                      </a: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val="1185403853"/>
                  </a:ext>
                </a:extLst>
              </a:tr>
              <a:tr h="421364">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sz="1800" b="0" dirty="0">
                          <a:latin typeface="Arial Narrow" panose="020B0606020202030204" pitchFamily="34" charset="0"/>
                        </a:rPr>
                        <a:t>M&amp;S VV&amp;A</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2000" b="1" dirty="0">
                          <a:solidFill>
                            <a:srgbClr val="7030A0"/>
                          </a:solidFill>
                          <a:latin typeface="Arial Narrow" panose="020B0606020202030204" pitchFamily="34" charset="0"/>
                        </a:rPr>
                        <a:t>Slides 6-14</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endParaRPr lang="en-US" sz="1600" dirty="0">
                        <a:solidFill>
                          <a:srgbClr val="7030A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endParaRPr lang="en-US" sz="1600">
                        <a:solidFill>
                          <a:srgbClr val="7030A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endParaRPr lang="en-US" sz="1600" dirty="0">
                        <a:solidFill>
                          <a:srgbClr val="7030A0"/>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endParaRPr lang="en-US" sz="2000" dirty="0">
                        <a:solidFill>
                          <a:srgbClr val="7030A0"/>
                        </a:solidFill>
                      </a:endParaRPr>
                    </a:p>
                  </a:txBody>
                  <a:tcP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3385388122"/>
                  </a:ext>
                </a:extLst>
              </a:tr>
              <a:tr h="120791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algn="l" defTabSz="914400" rtl="0" eaLnBrk="1" latinLnBrk="0" hangingPunct="1"/>
                      <a:r>
                        <a:rPr lang="en-US" sz="1800" b="0" kern="1200" dirty="0">
                          <a:solidFill>
                            <a:schemeClr val="dk1"/>
                          </a:solidFill>
                          <a:latin typeface="Arial Narrow" panose="020B0606020202030204" pitchFamily="34" charset="0"/>
                          <a:ea typeface="+mn-ea"/>
                          <a:cs typeface="+mn-cs"/>
                        </a:rPr>
                        <a:t>M&amp;S Validation and the Validation Referent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endParaRPr lang="en-US" sz="1600" dirty="0">
                        <a:solidFill>
                          <a:srgbClr val="7030A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7030A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7030A0"/>
                          </a:solidFill>
                          <a:latin typeface="Arial Narrow" panose="020B0606020202030204" pitchFamily="34" charset="0"/>
                          <a:ea typeface="+mn-ea"/>
                          <a:cs typeface="+mn-cs"/>
                        </a:rPr>
                        <a:t>Slides 16-20</a:t>
                      </a:r>
                    </a:p>
                    <a:p>
                      <a:pPr algn="ctr"/>
                      <a:endParaRPr lang="en-US" sz="1600" dirty="0">
                        <a:solidFill>
                          <a:srgbClr val="7030A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1200" dirty="0">
                        <a:solidFill>
                          <a:srgbClr val="7030A0"/>
                        </a:solidFill>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7030A0"/>
                          </a:solidFill>
                          <a:latin typeface="Arial Narrow" panose="020B0606020202030204" pitchFamily="34" charset="0"/>
                          <a:ea typeface="+mn-ea"/>
                          <a:cs typeface="+mn-cs"/>
                        </a:rPr>
                        <a:t>Slides 21-23</a:t>
                      </a:r>
                    </a:p>
                    <a:p>
                      <a:pPr algn="ctr"/>
                      <a:endParaRPr lang="en-US" sz="2000" b="1" kern="1200" dirty="0">
                        <a:solidFill>
                          <a:srgbClr val="7030A0"/>
                        </a:solidFill>
                        <a:latin typeface="Arial Narrow" panose="020B0606020202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endParaRPr lang="en-US" sz="2000" b="1" kern="1200" dirty="0">
                        <a:solidFill>
                          <a:srgbClr val="7030A0"/>
                        </a:solidFill>
                        <a:latin typeface="Arial Narrow" panose="020B060602020203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endParaRPr lang="en-US" sz="2000" dirty="0">
                        <a:solidFill>
                          <a:srgbClr val="7030A0"/>
                        </a:solidFil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val="732886730"/>
                  </a:ext>
                </a:extLst>
              </a:tr>
              <a:tr h="870819">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algn="l" defTabSz="914400" rtl="0" eaLnBrk="1" latinLnBrk="0" hangingPunct="1"/>
                      <a:r>
                        <a:rPr lang="en-US" sz="1800" b="0" kern="1200" dirty="0">
                          <a:solidFill>
                            <a:schemeClr val="dk1"/>
                          </a:solidFill>
                          <a:latin typeface="Arial Narrow" panose="020B0606020202030204" pitchFamily="34" charset="0"/>
                          <a:ea typeface="+mn-ea"/>
                          <a:cs typeface="+mn-cs"/>
                        </a:rPr>
                        <a:t>Basic AI Concepts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endParaRPr lang="en-US" sz="1600" dirty="0">
                        <a:solidFill>
                          <a:srgbClr val="7030A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BF5E1"/>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endParaRPr lang="en-US" sz="1600" dirty="0">
                        <a:solidFill>
                          <a:srgbClr val="7030A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BF5E1"/>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endParaRPr lang="en-US" sz="1600" dirty="0">
                        <a:solidFill>
                          <a:srgbClr val="7030A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BF5E1"/>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1200" dirty="0">
                        <a:solidFill>
                          <a:srgbClr val="7030A0"/>
                        </a:solidFill>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7030A0"/>
                          </a:solidFill>
                          <a:latin typeface="Arial Narrow" panose="020B0606020202030204" pitchFamily="34" charset="0"/>
                          <a:ea typeface="+mn-ea"/>
                          <a:cs typeface="+mn-cs"/>
                        </a:rPr>
                        <a:t>Slides 25-30</a:t>
                      </a:r>
                    </a:p>
                    <a:p>
                      <a:pPr algn="ctr"/>
                      <a:endParaRPr lang="en-US" sz="2000" b="1" kern="1200" dirty="0">
                        <a:solidFill>
                          <a:srgbClr val="7030A0"/>
                        </a:solidFill>
                        <a:latin typeface="Arial Narrow" panose="020B060602020203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BF5E1"/>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endParaRPr lang="en-US" sz="2000" b="1" kern="1200" dirty="0">
                        <a:solidFill>
                          <a:srgbClr val="7030A0"/>
                        </a:solidFill>
                        <a:latin typeface="Arial Narrow" panose="020B0606020202030204" pitchFamily="34" charset="0"/>
                        <a:ea typeface="+mn-ea"/>
                        <a:cs typeface="+mn-cs"/>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3626092535"/>
                  </a:ext>
                </a:extLst>
              </a:tr>
              <a:tr h="870819">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algn="l" defTabSz="914400" rtl="0" eaLnBrk="1" latinLnBrk="0" hangingPunct="1"/>
                      <a:r>
                        <a:rPr lang="en-US" sz="1800" b="0" kern="1200" dirty="0">
                          <a:solidFill>
                            <a:schemeClr val="dk1"/>
                          </a:solidFill>
                          <a:latin typeface="Arial Narrow" panose="020B0606020202030204" pitchFamily="34" charset="0"/>
                          <a:ea typeface="+mn-ea"/>
                          <a:cs typeface="+mn-cs"/>
                        </a:rPr>
                        <a:t>AI V&amp;V Methods</a:t>
                      </a: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endParaRPr lang="en-US" sz="1600">
                        <a:solidFill>
                          <a:srgbClr val="7030A0"/>
                        </a:solidFill>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endParaRPr lang="en-US" sz="1600">
                        <a:solidFill>
                          <a:srgbClr val="7030A0"/>
                        </a:solidFill>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endParaRPr lang="en-US" sz="1600" dirty="0">
                        <a:solidFill>
                          <a:srgbClr val="7030A0"/>
                        </a:solidFill>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7030A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7030A0"/>
                          </a:solidFill>
                          <a:latin typeface="Arial Narrow" panose="020B0606020202030204" pitchFamily="34" charset="0"/>
                          <a:ea typeface="+mn-ea"/>
                          <a:cs typeface="+mn-cs"/>
                        </a:rPr>
                        <a:t>Slides 32-47</a:t>
                      </a:r>
                    </a:p>
                    <a:p>
                      <a:pPr algn="ctr"/>
                      <a:endParaRPr lang="en-US" sz="1600" dirty="0">
                        <a:solidFill>
                          <a:srgbClr val="7030A0"/>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endParaRPr lang="en-US" sz="2000" dirty="0">
                        <a:solidFill>
                          <a:srgbClr val="7030A0"/>
                        </a:solidFil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val="1756912092"/>
                  </a:ext>
                </a:extLst>
              </a:tr>
              <a:tr h="1039364">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0" algn="l" defTabSz="914400" rtl="0" eaLnBrk="1" latinLnBrk="0" hangingPunct="1"/>
                      <a:r>
                        <a:rPr lang="en-US" sz="1800" b="0" kern="1200" dirty="0">
                          <a:solidFill>
                            <a:schemeClr val="dk1"/>
                          </a:solidFill>
                          <a:latin typeface="Arial Narrow" panose="020B0606020202030204" pitchFamily="34" charset="0"/>
                          <a:ea typeface="+mn-ea"/>
                          <a:cs typeface="+mn-cs"/>
                        </a:rPr>
                        <a:t>V&amp;V Challenges for AI Driven Simulation</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endParaRPr lang="en-US" sz="2000" dirty="0">
                        <a:solidFill>
                          <a:srgbClr val="7030A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endParaRPr lang="en-US" sz="2000" dirty="0">
                        <a:solidFill>
                          <a:srgbClr val="7030A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endParaRPr lang="en-US" sz="2000" dirty="0">
                        <a:solidFill>
                          <a:srgbClr val="7030A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endParaRPr lang="en-US" sz="2000" dirty="0">
                        <a:solidFill>
                          <a:srgbClr val="7030A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endParaRPr lang="en-US" sz="2000" dirty="0">
                        <a:solidFill>
                          <a:srgbClr val="7030A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7030A0"/>
                          </a:solidFill>
                          <a:latin typeface="Arial Narrow" panose="020B0606020202030204" pitchFamily="34" charset="0"/>
                          <a:ea typeface="+mn-ea"/>
                          <a:cs typeface="+mn-cs"/>
                        </a:rPr>
                        <a:t>Slides 49-57</a:t>
                      </a:r>
                    </a:p>
                    <a:p>
                      <a:pPr algn="ctr"/>
                      <a:endParaRPr lang="en-US" sz="2000" dirty="0">
                        <a:solidFill>
                          <a:srgbClr val="7030A0"/>
                        </a:solidFill>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3058048283"/>
                  </a:ext>
                </a:extLst>
              </a:tr>
            </a:tbl>
          </a:graphicData>
        </a:graphic>
      </p:graphicFrame>
    </p:spTree>
    <p:extLst>
      <p:ext uri="{BB962C8B-B14F-4D97-AF65-F5344CB8AC3E}">
        <p14:creationId xmlns:p14="http://schemas.microsoft.com/office/powerpoint/2010/main" val="27739822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References and bibliography (1 of 4)</a:t>
            </a:r>
            <a:br>
              <a:rPr lang="en-US" dirty="0"/>
            </a:br>
            <a:endParaRPr lang="en-US" dirty="0"/>
          </a:p>
        </p:txBody>
      </p:sp>
      <p:sp>
        <p:nvSpPr>
          <p:cNvPr id="7" name="Content Placeholder 2">
            <a:extLst>
              <a:ext uri="{FF2B5EF4-FFF2-40B4-BE49-F238E27FC236}">
                <a16:creationId xmlns:a16="http://schemas.microsoft.com/office/drawing/2014/main" id="{1E3EC335-042C-4534-B5B8-E74EE9042A28}"/>
              </a:ext>
            </a:extLst>
          </p:cNvPr>
          <p:cNvSpPr>
            <a:spLocks noGrp="1"/>
          </p:cNvSpPr>
          <p:nvPr>
            <p:ph sz="quarter" idx="11"/>
          </p:nvPr>
        </p:nvSpPr>
        <p:spPr>
          <a:xfrm>
            <a:off x="381000" y="918557"/>
            <a:ext cx="11429999" cy="5598508"/>
          </a:xfrm>
        </p:spPr>
        <p:txBody>
          <a:bodyPr/>
          <a:lstStyle/>
          <a:p>
            <a:pPr marL="0" indent="0">
              <a:spcBef>
                <a:spcPts val="200"/>
              </a:spcBef>
              <a:spcAft>
                <a:spcPts val="300"/>
              </a:spcAft>
              <a:buNone/>
              <a:tabLst>
                <a:tab pos="228600" algn="l"/>
              </a:tabLst>
            </a:pPr>
            <a:r>
              <a:rPr lang="en-US" sz="1600" dirty="0"/>
              <a:t>[Afroogh, 2024] S. Afroogh, A. Akbari, E. Malone, M. Kargar, and H. Alambeigi, “Trust in AI: progress, challenges, and future directions” In Nature.com at https://www.nature.com/articles/s41599-024-04044-8, 18 November 2024.</a:t>
            </a:r>
          </a:p>
          <a:p>
            <a:pPr marL="0" indent="0">
              <a:spcBef>
                <a:spcPts val="200"/>
              </a:spcBef>
              <a:spcAft>
                <a:spcPts val="300"/>
              </a:spcAft>
              <a:buNone/>
              <a:tabLst>
                <a:tab pos="228600" algn="l"/>
              </a:tabLst>
            </a:pPr>
            <a:r>
              <a:rPr lang="en-US" sz="1600" dirty="0"/>
              <a:t>[ATEC, 2004]  Army Test and Evaluation Command (ATEC) Pamphlet 73-1, System Test and Evaluation Procedures, April 19 2004.</a:t>
            </a:r>
          </a:p>
          <a:p>
            <a:pPr marL="0" indent="0">
              <a:spcBef>
                <a:spcPts val="200"/>
              </a:spcBef>
              <a:spcAft>
                <a:spcPts val="300"/>
              </a:spcAft>
              <a:buNone/>
              <a:tabLst>
                <a:tab pos="228600" algn="l"/>
              </a:tabLst>
            </a:pPr>
            <a:r>
              <a:rPr lang="en-US" sz="1600" dirty="0"/>
              <a:t>[Balci, 2002]  O. Balci, R. E. Nance, J. D. Arthur and W. F. Ormsby, “Expanding Our Horizons in Verification, Validation, and Accreditation Research</a:t>
            </a:r>
            <a:br>
              <a:rPr lang="en-US" sz="1600" dirty="0"/>
            </a:br>
            <a:r>
              <a:rPr lang="en-US" sz="1600" dirty="0"/>
              <a:t>	and Practice”, </a:t>
            </a:r>
            <a:r>
              <a:rPr lang="en-US" sz="1600" i="1" dirty="0"/>
              <a:t>Proceedings of the 2002 Winter Simulation Conference</a:t>
            </a:r>
            <a:r>
              <a:rPr lang="en-US" sz="1600" dirty="0"/>
              <a:t>, San Diego CA, December 8-11 2002, pp. 653-663.</a:t>
            </a:r>
          </a:p>
          <a:p>
            <a:pPr marL="0" indent="0">
              <a:spcBef>
                <a:spcPts val="200"/>
              </a:spcBef>
              <a:spcAft>
                <a:spcPts val="300"/>
              </a:spcAft>
              <a:buNone/>
              <a:tabLst>
                <a:tab pos="228600" algn="l"/>
              </a:tabLst>
            </a:pPr>
            <a:r>
              <a:rPr lang="en-US" sz="1600" dirty="0"/>
              <a:t>[Breeden, 2024] J. Breeden II, “Adding Generative AI to Wargame Training can Improve Realism, but not Without Risk”, 13 February 2024.</a:t>
            </a:r>
          </a:p>
          <a:p>
            <a:pPr marL="0" indent="0">
              <a:spcBef>
                <a:spcPts val="200"/>
              </a:spcBef>
              <a:spcAft>
                <a:spcPts val="300"/>
              </a:spcAft>
              <a:buNone/>
              <a:tabLst>
                <a:tab pos="228600" algn="l"/>
              </a:tabLst>
            </a:pPr>
            <a:r>
              <a:rPr lang="en-US" sz="1600" dirty="0"/>
              <a:t>[BridgesXR, Jan 2025] “Turning Raw Data into Insights with AI”, Downloaded from https://bridgesxr.com/turning-raw-data-into-insights-with-ai/, 8 January 2025.</a:t>
            </a:r>
          </a:p>
          <a:p>
            <a:pPr marL="0" indent="0">
              <a:spcBef>
                <a:spcPts val="200"/>
              </a:spcBef>
              <a:spcAft>
                <a:spcPts val="300"/>
              </a:spcAft>
              <a:buNone/>
              <a:tabLst>
                <a:tab pos="228600" algn="l"/>
              </a:tabLst>
            </a:pPr>
            <a:r>
              <a:rPr lang="en-US" sz="1600" dirty="0"/>
              <a:t>[BridgesXR, Feb 2025] “Using AI for Automated MSDL Scenario Generation in Military Simulations”, Downloaded from: https://bridgesxr.com/using-ai-for-automated-msdl-scenario-generation-in-military-simulations/, 19 February 2025.</a:t>
            </a:r>
          </a:p>
          <a:p>
            <a:pPr marL="230188" indent="-230188">
              <a:spcBef>
                <a:spcPts val="200"/>
              </a:spcBef>
              <a:spcAft>
                <a:spcPts val="300"/>
              </a:spcAft>
              <a:buNone/>
              <a:tabLst>
                <a:tab pos="228600" algn="l"/>
              </a:tabLst>
            </a:pPr>
            <a:r>
              <a:rPr lang="en-US" sz="1600" dirty="0"/>
              <a:t>[Bronsdon, 2024] C. Bronsdon, “Best Practices for AI Model Validation in Machine Learning”, https://galilelo.ai/blog/best -practices-for-ai-model-validation-in-machine-learning, 27 October 2024.</a:t>
            </a:r>
          </a:p>
          <a:p>
            <a:pPr marL="230188" indent="-230188">
              <a:spcBef>
                <a:spcPts val="200"/>
              </a:spcBef>
              <a:spcAft>
                <a:spcPts val="300"/>
              </a:spcAft>
              <a:buNone/>
              <a:tabLst>
                <a:tab pos="228600" algn="l"/>
              </a:tabLst>
            </a:pPr>
            <a:r>
              <a:rPr lang="en-US" sz="1600" dirty="0"/>
              <a:t>[Carrascosa, Jan 2025] I. P. Carrascosa, “A Complete Guide to Cross-Validation”, downloaded from: https://www.statology.org/complete-guide-to-cross-validation/, 7 January 2025.</a:t>
            </a:r>
          </a:p>
          <a:p>
            <a:pPr marL="230188" indent="-230188">
              <a:spcBef>
                <a:spcPts val="200"/>
              </a:spcBef>
              <a:spcAft>
                <a:spcPts val="300"/>
              </a:spcAft>
              <a:buNone/>
              <a:tabLst>
                <a:tab pos="228600" algn="l"/>
              </a:tabLst>
            </a:pPr>
            <a:r>
              <a:rPr lang="en-US" sz="1600" dirty="0"/>
              <a:t>[Carrascosa, Apr 2025] I. P. Carrascosa, “The Role of Domain Knowledge in Machine Learning: Why Subject Matter Experts matter”, published in Practical Machine Learning, 21 April 2025.</a:t>
            </a:r>
          </a:p>
          <a:p>
            <a:pPr marL="230188" indent="-230188">
              <a:spcBef>
                <a:spcPts val="200"/>
              </a:spcBef>
              <a:spcAft>
                <a:spcPts val="300"/>
              </a:spcAft>
              <a:buNone/>
              <a:tabLst>
                <a:tab pos="228600" algn="l"/>
              </a:tabLst>
            </a:pPr>
            <a:r>
              <a:rPr lang="en-US" sz="1600" dirty="0"/>
              <a:t>[Cellier, 1991]  F. E. Cellier, </a:t>
            </a:r>
            <a:r>
              <a:rPr lang="en-US" sz="1600" i="1" dirty="0"/>
              <a:t>Continuous System Modeling</a:t>
            </a:r>
            <a:r>
              <a:rPr lang="en-US" sz="1600" dirty="0"/>
              <a:t>, Springer-Verlag, New York NY, 1991.</a:t>
            </a:r>
          </a:p>
          <a:p>
            <a:pPr marL="230188" indent="-230188">
              <a:spcBef>
                <a:spcPts val="0"/>
              </a:spcBef>
              <a:spcAft>
                <a:spcPts val="400"/>
              </a:spcAft>
              <a:buNone/>
              <a:tabLst>
                <a:tab pos="228600" algn="l"/>
              </a:tabLst>
            </a:pPr>
            <a:endParaRPr lang="en-US" sz="1600" dirty="0"/>
          </a:p>
          <a:p>
            <a:pPr marL="230188" indent="-230188">
              <a:spcBef>
                <a:spcPts val="0"/>
              </a:spcBef>
              <a:spcAft>
                <a:spcPts val="300"/>
              </a:spcAft>
              <a:buNone/>
              <a:tabLst>
                <a:tab pos="228600" algn="l"/>
              </a:tabLst>
            </a:pPr>
            <a:endParaRPr lang="en-US" sz="1600" dirty="0"/>
          </a:p>
        </p:txBody>
      </p:sp>
      <p:sp>
        <p:nvSpPr>
          <p:cNvPr id="4" name="Slide Number Placeholder 1">
            <a:extLst>
              <a:ext uri="{FF2B5EF4-FFF2-40B4-BE49-F238E27FC236}">
                <a16:creationId xmlns:a16="http://schemas.microsoft.com/office/drawing/2014/main" id="{90E8B9A9-33AE-46B0-B77F-DA0468D74E49}"/>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3258678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References and bibliography (2 of 4)</a:t>
            </a:r>
            <a:br>
              <a:rPr lang="en-US" dirty="0"/>
            </a:br>
            <a:endParaRPr lang="en-US" dirty="0"/>
          </a:p>
        </p:txBody>
      </p:sp>
      <p:sp>
        <p:nvSpPr>
          <p:cNvPr id="7" name="Content Placeholder 2">
            <a:extLst>
              <a:ext uri="{FF2B5EF4-FFF2-40B4-BE49-F238E27FC236}">
                <a16:creationId xmlns:a16="http://schemas.microsoft.com/office/drawing/2014/main" id="{1E3EC335-042C-4534-B5B8-E74EE9042A28}"/>
              </a:ext>
            </a:extLst>
          </p:cNvPr>
          <p:cNvSpPr>
            <a:spLocks noGrp="1"/>
          </p:cNvSpPr>
          <p:nvPr>
            <p:ph sz="quarter" idx="11"/>
          </p:nvPr>
        </p:nvSpPr>
        <p:spPr>
          <a:xfrm>
            <a:off x="381000" y="918557"/>
            <a:ext cx="11429999" cy="5436976"/>
          </a:xfrm>
        </p:spPr>
        <p:txBody>
          <a:bodyPr/>
          <a:lstStyle/>
          <a:p>
            <a:pPr marL="230188" indent="-230188">
              <a:spcBef>
                <a:spcPts val="200"/>
              </a:spcBef>
              <a:spcAft>
                <a:spcPts val="300"/>
              </a:spcAft>
              <a:buNone/>
              <a:tabLst>
                <a:tab pos="228600" algn="l"/>
              </a:tabLst>
            </a:pPr>
            <a:r>
              <a:rPr lang="en-US" sz="1600" dirty="0"/>
              <a:t>[CHAT GPT, 2025] Information generated by the following query to CHAT GPT “Walk through the steps needed to integrate AI into a Military Simulation”, queried on 12 June 2025.</a:t>
            </a:r>
          </a:p>
          <a:p>
            <a:pPr marL="230188" indent="-230188">
              <a:spcBef>
                <a:spcPts val="200"/>
              </a:spcBef>
              <a:spcAft>
                <a:spcPts val="300"/>
              </a:spcAft>
              <a:buNone/>
              <a:tabLst>
                <a:tab pos="228600" algn="l"/>
              </a:tabLst>
            </a:pPr>
            <a:r>
              <a:rPr lang="en-US" sz="1600" dirty="0"/>
              <a:t>[DoD, 2024] </a:t>
            </a:r>
            <a:r>
              <a:rPr lang="en-GB" sz="1600" dirty="0"/>
              <a:t>Department of Defense Instruction (DoDI) 5000.61, “DoD Modeling and Simulation Verification, Validation, and Accreditation M&amp;S VV&amp;A”, 17 September 2024.</a:t>
            </a:r>
          </a:p>
          <a:p>
            <a:pPr marL="230188" indent="-230188">
              <a:spcBef>
                <a:spcPts val="200"/>
              </a:spcBef>
              <a:spcAft>
                <a:spcPts val="300"/>
              </a:spcAft>
              <a:buNone/>
              <a:tabLst>
                <a:tab pos="228600" algn="l"/>
              </a:tabLst>
            </a:pPr>
            <a:r>
              <a:rPr lang="en-US" sz="1600" dirty="0"/>
              <a:t>[DoD, 2012]  Department of Defense Standard Practice, MIL-STD-3022 with Change 1, Documentation of Verification, Validation, and Accreditation</a:t>
            </a:r>
            <a:br>
              <a:rPr lang="en-US" sz="1600" dirty="0"/>
            </a:br>
            <a:r>
              <a:rPr lang="en-US" sz="1600" dirty="0"/>
              <a:t>(VV&amp;A) for Models and Simulations, April 5 2012.</a:t>
            </a:r>
          </a:p>
          <a:p>
            <a:pPr marL="230188" indent="-230188">
              <a:spcBef>
                <a:spcPts val="200"/>
              </a:spcBef>
              <a:spcAft>
                <a:spcPts val="300"/>
              </a:spcAft>
              <a:buNone/>
              <a:tabLst>
                <a:tab pos="228600" algn="l"/>
              </a:tabLst>
            </a:pPr>
            <a:r>
              <a:rPr lang="en-US" sz="1600" dirty="0"/>
              <a:t>[DoD, 2011] Department of Defense VV&amp;A Recommended Practices Guide, https:/www.cto.mil/sea/vva_rpg/, 2011.</a:t>
            </a:r>
          </a:p>
          <a:p>
            <a:pPr marL="230188" indent="-230188">
              <a:spcBef>
                <a:spcPts val="200"/>
              </a:spcBef>
              <a:spcAft>
                <a:spcPts val="300"/>
              </a:spcAft>
              <a:buNone/>
              <a:tabLst>
                <a:tab pos="228600" algn="l"/>
              </a:tabLst>
            </a:pPr>
            <a:r>
              <a:rPr lang="en-US" sz="1600" dirty="0"/>
              <a:t>[Erdman, 2022] N. Erdmann, R. Blumenthal, I. Baumann, Markus Kaufmann, “AI Maturity Model for </a:t>
            </a:r>
            <a:r>
              <a:rPr lang="en-US" sz="1600" dirty="0" err="1"/>
              <a:t>GxP</a:t>
            </a:r>
            <a:r>
              <a:rPr lang="en-US" sz="1600" dirty="0"/>
              <a:t> Application: A Foundation for AI Validation”, Pharmaceutical Engineering, March/April 2022.</a:t>
            </a:r>
          </a:p>
          <a:p>
            <a:pPr marL="230188" indent="-230188">
              <a:spcBef>
                <a:spcPts val="200"/>
              </a:spcBef>
              <a:spcAft>
                <a:spcPts val="300"/>
              </a:spcAft>
              <a:buNone/>
              <a:tabLst>
                <a:tab pos="228600" algn="l"/>
              </a:tabLst>
            </a:pPr>
            <a:r>
              <a:rPr lang="en-US" sz="1600" dirty="0"/>
              <a:t>[GfG, 2024] “Rule-Based System in AI”, retrieved from https://www.geeksforgeeks.org/rule-based-in-ai/, 27 August 2024.</a:t>
            </a:r>
          </a:p>
          <a:p>
            <a:pPr marL="230188" indent="-230188">
              <a:spcBef>
                <a:spcPts val="200"/>
              </a:spcBef>
              <a:spcAft>
                <a:spcPts val="300"/>
              </a:spcAft>
              <a:buNone/>
              <a:tabLst>
                <a:tab pos="228600" algn="l"/>
              </a:tabLst>
            </a:pPr>
            <a:r>
              <a:rPr lang="en-US" sz="1600" dirty="0"/>
              <a:t>[GfG, 2025] “Cross Validation in Machine Learning”, retrieved from https://www.geeksforgeeks.org/cross-validation-machine-learning, 10 May 2025.</a:t>
            </a:r>
          </a:p>
          <a:p>
            <a:pPr marL="230188" indent="-230188">
              <a:spcBef>
                <a:spcPts val="200"/>
              </a:spcBef>
              <a:spcAft>
                <a:spcPts val="300"/>
              </a:spcAft>
              <a:buNone/>
              <a:tabLst>
                <a:tab pos="228600" algn="l"/>
              </a:tabLst>
            </a:pPr>
            <a:r>
              <a:rPr lang="en-US" sz="1600" dirty="0"/>
              <a:t>[Gilmore, 2016] Director Operational Test and Evaluation Memorandum, Guidance on the Validation of Models and Simulation used in Operational</a:t>
            </a:r>
            <a:br>
              <a:rPr lang="en-US" sz="1600" dirty="0"/>
            </a:br>
            <a:r>
              <a:rPr lang="en-US" sz="1600" dirty="0"/>
              <a:t>Test and Live Fire Assessments, 14 March 2016.</a:t>
            </a:r>
          </a:p>
          <a:p>
            <a:pPr marL="230188" indent="-230188">
              <a:spcBef>
                <a:spcPts val="200"/>
              </a:spcBef>
              <a:spcAft>
                <a:spcPts val="300"/>
              </a:spcAft>
              <a:buNone/>
              <a:tabLst>
                <a:tab pos="228600" algn="l"/>
              </a:tabLst>
            </a:pPr>
            <a:r>
              <a:rPr lang="en-US" sz="1600" dirty="0"/>
              <a:t>[Grieve, 2025] P. Grieve, “Deep Learning vs. Machine Learning: A complete Guide”, retrieved from https://www.Zendesk.com/blog/machine-learning-and-deep-learning/, 14 March 2025.</a:t>
            </a:r>
          </a:p>
          <a:p>
            <a:pPr marL="230188" indent="-230188">
              <a:spcBef>
                <a:spcPts val="200"/>
              </a:spcBef>
              <a:spcAft>
                <a:spcPts val="300"/>
              </a:spcAft>
              <a:buNone/>
              <a:tabLst>
                <a:tab pos="228600" algn="l"/>
              </a:tabLst>
            </a:pPr>
            <a:r>
              <a:rPr lang="en-US" sz="1600" dirty="0"/>
              <a:t>[Hand, 2020]  D.J. Hand and S. Khan, “Opinion: Validating and Verifying AI Models”, </a:t>
            </a:r>
            <a:r>
              <a:rPr lang="en-US" sz="1600" i="1" dirty="0"/>
              <a:t>Patterns</a:t>
            </a:r>
            <a:r>
              <a:rPr lang="en-US" sz="1600" dirty="0"/>
              <a:t>, </a:t>
            </a:r>
            <a:r>
              <a:rPr lang="en-US" sz="1500" u="sng" dirty="0"/>
              <a:t>https://doi.org/10.1016/j.patter.2020.100037</a:t>
            </a:r>
            <a:r>
              <a:rPr lang="en-US" sz="1600" dirty="0"/>
              <a:t>, June 12, 2020, pp. 1-3.</a:t>
            </a:r>
          </a:p>
          <a:p>
            <a:pPr marL="230188" indent="-230188">
              <a:spcBef>
                <a:spcPts val="200"/>
              </a:spcBef>
              <a:spcAft>
                <a:spcPts val="300"/>
              </a:spcAft>
              <a:buNone/>
              <a:tabLst>
                <a:tab pos="228600" algn="l"/>
              </a:tabLst>
            </a:pPr>
            <a:r>
              <a:rPr lang="en-US" sz="1600" dirty="0"/>
              <a:t>[IBM, 2023] “What is Explainable AI”, downloaded from https://www.ibm.com/explainable-ai/, 29 March 23.</a:t>
            </a:r>
          </a:p>
        </p:txBody>
      </p:sp>
      <p:sp>
        <p:nvSpPr>
          <p:cNvPr id="4" name="Slide Number Placeholder 1">
            <a:extLst>
              <a:ext uri="{FF2B5EF4-FFF2-40B4-BE49-F238E27FC236}">
                <a16:creationId xmlns:a16="http://schemas.microsoft.com/office/drawing/2014/main" id="{90E8B9A9-33AE-46B0-B77F-DA0468D74E49}"/>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3739895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References and bibliography (3 of 4)</a:t>
            </a:r>
            <a:br>
              <a:rPr lang="en-US" dirty="0"/>
            </a:br>
            <a:endParaRPr lang="en-US" dirty="0"/>
          </a:p>
        </p:txBody>
      </p:sp>
      <p:sp>
        <p:nvSpPr>
          <p:cNvPr id="7" name="Content Placeholder 2">
            <a:extLst>
              <a:ext uri="{FF2B5EF4-FFF2-40B4-BE49-F238E27FC236}">
                <a16:creationId xmlns:a16="http://schemas.microsoft.com/office/drawing/2014/main" id="{1E3EC335-042C-4534-B5B8-E74EE9042A28}"/>
              </a:ext>
            </a:extLst>
          </p:cNvPr>
          <p:cNvSpPr>
            <a:spLocks noGrp="1"/>
          </p:cNvSpPr>
          <p:nvPr>
            <p:ph sz="quarter" idx="11"/>
          </p:nvPr>
        </p:nvSpPr>
        <p:spPr>
          <a:xfrm>
            <a:off x="381000" y="918557"/>
            <a:ext cx="11429999" cy="5436976"/>
          </a:xfrm>
        </p:spPr>
        <p:txBody>
          <a:bodyPr/>
          <a:lstStyle/>
          <a:p>
            <a:pPr marL="230188" indent="-230188">
              <a:spcBef>
                <a:spcPts val="200"/>
              </a:spcBef>
              <a:spcAft>
                <a:spcPts val="300"/>
              </a:spcAft>
              <a:buNone/>
              <a:tabLst>
                <a:tab pos="228600" algn="l"/>
              </a:tabLst>
            </a:pPr>
            <a:r>
              <a:rPr lang="en-US" sz="1600" dirty="0"/>
              <a:t>[IEEE 1012, 2016] IEEE 1012-2016, “Standard for System, Software, and Hardware Verification and Validation provides guidance for software based V&amp;V tasks and products”, 29 September 2017.</a:t>
            </a:r>
          </a:p>
          <a:p>
            <a:pPr marL="230188" indent="-230188">
              <a:spcBef>
                <a:spcPts val="200"/>
              </a:spcBef>
              <a:spcAft>
                <a:spcPts val="300"/>
              </a:spcAft>
              <a:buNone/>
              <a:tabLst>
                <a:tab pos="228600" algn="l"/>
              </a:tabLst>
            </a:pPr>
            <a:r>
              <a:rPr lang="en-US" sz="1600" dirty="0"/>
              <a:t>[Kramer, 2024] SGM K. J. Kramer, “Training Transformed: AI and the Future Soldier”, In: https://madsciblog.tradoc.army.mil/495-training-transformed-ai-and-the-future-soldier/, 20 June 2024. </a:t>
            </a:r>
          </a:p>
          <a:p>
            <a:pPr marL="230188" indent="-230188">
              <a:spcBef>
                <a:spcPts val="200"/>
              </a:spcBef>
              <a:spcAft>
                <a:spcPts val="300"/>
              </a:spcAft>
              <a:buNone/>
              <a:tabLst>
                <a:tab pos="228600" algn="l"/>
              </a:tabLst>
            </a:pPr>
            <a:r>
              <a:rPr lang="en-US" sz="1600" dirty="0"/>
              <a:t>[Minsky, 1965]  M. L. Minsky, </a:t>
            </a:r>
            <a:r>
              <a:rPr lang="en-US" sz="1600" i="1" dirty="0"/>
              <a:t>Matter, Mind, and Models</a:t>
            </a:r>
            <a:r>
              <a:rPr lang="en-US" sz="1600" dirty="0"/>
              <a:t>, Artificial Intelligence Memo No. 77, Massachusetts Institute of Technology,  March 1965,</a:t>
            </a:r>
            <a:br>
              <a:rPr lang="en-US" sz="1600" dirty="0"/>
            </a:br>
            <a:r>
              <a:rPr lang="en-US" sz="1600" dirty="0"/>
              <a:t>	Online at http://dspace.mit.edu/bitstream/handle/1721.1/6119/AIM-077.pdf ?sequence=2, Accessed, July 19 2015.</a:t>
            </a:r>
          </a:p>
          <a:p>
            <a:pPr marL="230188" indent="-230188">
              <a:spcBef>
                <a:spcPts val="200"/>
              </a:spcBef>
              <a:spcAft>
                <a:spcPts val="300"/>
              </a:spcAft>
              <a:buNone/>
              <a:tabLst>
                <a:tab pos="228600" algn="l"/>
              </a:tabLst>
            </a:pPr>
            <a:r>
              <a:rPr lang="en-US" sz="1600" dirty="0"/>
              <a:t>[MLJourney, 2025] “Best Practices for Cross-Validation in Machine Learning”, downloaded from https://mljourney.com/best-practices-for-cross-validation-in-machine-learning/, 19 May 2025.</a:t>
            </a:r>
          </a:p>
          <a:p>
            <a:pPr marL="230188" indent="-230188">
              <a:spcBef>
                <a:spcPts val="200"/>
              </a:spcBef>
              <a:spcAft>
                <a:spcPts val="300"/>
              </a:spcAft>
              <a:buNone/>
              <a:tabLst>
                <a:tab pos="228600" algn="l"/>
              </a:tabLst>
            </a:pPr>
            <a:r>
              <a:rPr lang="en-US" sz="1600" dirty="0"/>
              <a:t>[Möller, 2022] B. Möller and K. Morse, “Introduction to HLA”, tutorial presented at the 2022 I/ITSEC, 28 November – 2 December 2022.</a:t>
            </a:r>
          </a:p>
          <a:p>
            <a:pPr marL="230188" indent="-230188">
              <a:spcBef>
                <a:spcPts val="200"/>
              </a:spcBef>
              <a:spcAft>
                <a:spcPts val="300"/>
              </a:spcAft>
              <a:buNone/>
              <a:tabLst>
                <a:tab pos="228600" algn="l"/>
              </a:tabLst>
            </a:pPr>
            <a:r>
              <a:rPr lang="en-US" sz="1600" dirty="0"/>
              <a:t>[NASA, 2023] Requirements Verification Matrix, downloaded from https://www.nasa.gov/sites/default/files/thumbnails/image/seh_app-d_table_d1.jpg on June 21, 2023.</a:t>
            </a:r>
          </a:p>
          <a:p>
            <a:pPr marL="230188" indent="-230188">
              <a:spcBef>
                <a:spcPts val="200"/>
              </a:spcBef>
              <a:spcAft>
                <a:spcPts val="300"/>
              </a:spcAft>
              <a:buNone/>
              <a:tabLst>
                <a:tab pos="228600" algn="l"/>
              </a:tabLst>
            </a:pPr>
            <a:r>
              <a:rPr lang="en-US" sz="1600" dirty="0"/>
              <a:t>[Oren, 2001] T.I. Oren, “Impact of data on simulation: from early practices to federated and agent-directed simulations”, In: Heemink A et al (eds) Proceedings of EUROSIM 2001, Delft, 26–29 June 2001.</a:t>
            </a:r>
          </a:p>
          <a:p>
            <a:pPr marL="230188" indent="-230188">
              <a:spcBef>
                <a:spcPts val="200"/>
              </a:spcBef>
              <a:spcAft>
                <a:spcPts val="300"/>
              </a:spcAft>
              <a:buNone/>
              <a:tabLst>
                <a:tab pos="228600" algn="l"/>
              </a:tabLst>
            </a:pPr>
            <a:r>
              <a:rPr lang="en-US" sz="1600" dirty="0"/>
              <a:t>[Ortmann, 2024] M. Ortmann, “Artificial Intelligence in Combat Simulations: How AI is changing NATO Soldier Training”, Defense Magazine, 26 August 2024.</a:t>
            </a:r>
          </a:p>
          <a:p>
            <a:pPr marL="230188" indent="-230188">
              <a:spcBef>
                <a:spcPts val="200"/>
              </a:spcBef>
              <a:spcAft>
                <a:spcPts val="300"/>
              </a:spcAft>
              <a:buNone/>
              <a:tabLst>
                <a:tab pos="228600" algn="l"/>
              </a:tabLst>
            </a:pPr>
            <a:r>
              <a:rPr lang="en-US" sz="1600" dirty="0"/>
              <a:t>[Piersall, 2014]  C. H. Piersall and F. E. Grange, “The Necessity of Intended Use Specification for Successful Modeling and Simulation of</a:t>
            </a:r>
            <a:br>
              <a:rPr lang="en-US" sz="1600" dirty="0"/>
            </a:br>
            <a:r>
              <a:rPr lang="en-US" sz="1600" dirty="0"/>
              <a:t>	System-of-Systems”, </a:t>
            </a:r>
            <a:r>
              <a:rPr lang="en-US" sz="1600" i="1" dirty="0"/>
              <a:t>CrossTalk</a:t>
            </a:r>
            <a:r>
              <a:rPr lang="en-US" sz="1600" dirty="0"/>
              <a:t>, September/October 2014, pp. 20-24.</a:t>
            </a:r>
          </a:p>
          <a:p>
            <a:pPr marL="230188" indent="-230188">
              <a:spcBef>
                <a:spcPts val="200"/>
              </a:spcBef>
              <a:spcAft>
                <a:spcPts val="300"/>
              </a:spcAft>
              <a:buNone/>
              <a:tabLst>
                <a:tab pos="228600" algn="l"/>
              </a:tabLst>
            </a:pPr>
            <a:r>
              <a:rPr lang="en-US" sz="1600" dirty="0"/>
              <a:t>[RPG, 2011]  DoD VV&amp;A Recommended Practices Guide, RPG Validation Referent Special Topic Paper, https://www.cto.mil/sea/vva, January 2011.</a:t>
            </a:r>
          </a:p>
        </p:txBody>
      </p:sp>
      <p:sp>
        <p:nvSpPr>
          <p:cNvPr id="4" name="Slide Number Placeholder 1">
            <a:extLst>
              <a:ext uri="{FF2B5EF4-FFF2-40B4-BE49-F238E27FC236}">
                <a16:creationId xmlns:a16="http://schemas.microsoft.com/office/drawing/2014/main" id="{90E8B9A9-33AE-46B0-B77F-DA0468D74E49}"/>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7508086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References and bibliography (4 of 4)</a:t>
            </a:r>
            <a:br>
              <a:rPr lang="en-US" dirty="0"/>
            </a:br>
            <a:endParaRPr lang="en-US" dirty="0"/>
          </a:p>
        </p:txBody>
      </p:sp>
      <p:sp>
        <p:nvSpPr>
          <p:cNvPr id="7" name="Content Placeholder 2">
            <a:extLst>
              <a:ext uri="{FF2B5EF4-FFF2-40B4-BE49-F238E27FC236}">
                <a16:creationId xmlns:a16="http://schemas.microsoft.com/office/drawing/2014/main" id="{1E3EC335-042C-4534-B5B8-E74EE9042A28}"/>
              </a:ext>
            </a:extLst>
          </p:cNvPr>
          <p:cNvSpPr>
            <a:spLocks noGrp="1"/>
          </p:cNvSpPr>
          <p:nvPr>
            <p:ph sz="quarter" idx="11"/>
          </p:nvPr>
        </p:nvSpPr>
        <p:spPr>
          <a:xfrm>
            <a:off x="381000" y="918557"/>
            <a:ext cx="11429999" cy="5436976"/>
          </a:xfrm>
        </p:spPr>
        <p:txBody>
          <a:bodyPr/>
          <a:lstStyle/>
          <a:p>
            <a:pPr marL="230188" indent="-230188">
              <a:spcBef>
                <a:spcPts val="200"/>
              </a:spcBef>
              <a:spcAft>
                <a:spcPts val="300"/>
              </a:spcAft>
              <a:buNone/>
              <a:tabLst>
                <a:tab pos="228600" algn="l"/>
              </a:tabLst>
            </a:pPr>
            <a:r>
              <a:rPr lang="en-US" sz="1600" dirty="0"/>
              <a:t>[Simpson, 2024] S. Simpson, “British Army Training Simulations to be Enhanced by Generative AI”, In: https://www.defenseadvancement.com/new/british-army-training-simulation-to-be-enhanced-by-generative-ai, 05 February 2024.</a:t>
            </a:r>
          </a:p>
          <a:p>
            <a:pPr marL="230188" indent="-230188">
              <a:spcBef>
                <a:spcPts val="200"/>
              </a:spcBef>
              <a:spcAft>
                <a:spcPts val="300"/>
              </a:spcAft>
              <a:buNone/>
              <a:tabLst>
                <a:tab pos="228600" algn="l"/>
              </a:tabLst>
            </a:pPr>
            <a:r>
              <a:rPr lang="en-US" sz="1600" dirty="0"/>
              <a:t>[SISO, 2015] Simulation Interoperability Standards Organization, “Standard for Military Scenario Definition Language”, Reaffirmed 11 May 2015.</a:t>
            </a:r>
          </a:p>
          <a:p>
            <a:pPr marL="230188" indent="-230188">
              <a:spcBef>
                <a:spcPts val="200"/>
              </a:spcBef>
              <a:spcAft>
                <a:spcPts val="300"/>
              </a:spcAft>
              <a:buNone/>
              <a:tabLst>
                <a:tab pos="228600" algn="l"/>
              </a:tabLst>
            </a:pPr>
            <a:r>
              <a:rPr lang="en-US" sz="1600" dirty="0"/>
              <a:t>[Smits, 2022] P. Smits, “AI and Machine Learning Validation: Strategies and Examples”, retrieved from </a:t>
            </a:r>
            <a:r>
              <a:rPr lang="en-US" sz="1500" dirty="0"/>
              <a:t>https://www.qbdgroup.com/en/blog/ai-machine-learning-validation-strategies-and-examples</a:t>
            </a:r>
            <a:r>
              <a:rPr lang="en-US" sz="1600" dirty="0"/>
              <a:t>, 26 July 2022.</a:t>
            </a:r>
          </a:p>
          <a:p>
            <a:pPr marL="230188" indent="-230188">
              <a:spcBef>
                <a:spcPts val="200"/>
              </a:spcBef>
              <a:spcAft>
                <a:spcPts val="300"/>
              </a:spcAft>
              <a:buNone/>
              <a:tabLst>
                <a:tab pos="228600" algn="l"/>
              </a:tabLst>
            </a:pPr>
            <a:r>
              <a:rPr lang="en-US" sz="1600" dirty="0"/>
              <a:t>[University of Illinois, 2025] “AI Definitions and Terminology: Essential AI Terms and Definitions for Better Understanding”, University of Illinois, https://www.uis.edu/resource/ai/ai-definitions-terminology, 2025.</a:t>
            </a:r>
          </a:p>
          <a:p>
            <a:pPr marL="230188" indent="-230188">
              <a:spcBef>
                <a:spcPts val="200"/>
              </a:spcBef>
              <a:spcAft>
                <a:spcPts val="300"/>
              </a:spcAft>
              <a:buNone/>
              <a:tabLst>
                <a:tab pos="228600" algn="l"/>
              </a:tabLst>
            </a:pPr>
            <a:r>
              <a:rPr lang="en-US" sz="1600" dirty="0"/>
              <a:t>[Velten, 2009]  K. Velten, </a:t>
            </a:r>
            <a:r>
              <a:rPr lang="en-US" sz="1600" i="1" dirty="0"/>
              <a:t>Mathematical Modeling and Simulation</a:t>
            </a:r>
            <a:r>
              <a:rPr lang="en-US" sz="1600" dirty="0"/>
              <a:t>, WILEY-VCH, Weinheim Germany, 2009.</a:t>
            </a:r>
          </a:p>
          <a:p>
            <a:pPr marL="230188" indent="-230188">
              <a:spcBef>
                <a:spcPts val="200"/>
              </a:spcBef>
              <a:spcAft>
                <a:spcPts val="300"/>
              </a:spcAft>
              <a:buNone/>
              <a:tabLst>
                <a:tab pos="228600" algn="l"/>
              </a:tabLst>
            </a:pPr>
            <a:r>
              <a:rPr lang="en-US" sz="1600" dirty="0"/>
              <a:t>[Von Rueden, 2020] L. Von Rueden, S. Mayer, R. Sifa, C. Bauckhage, and J. Garke, “Combining Machine Learning and Simulation to a Hybrid Modelling Approach: Current and Future Directions”, In: Lecture Notes in Computer Science, April 2020.</a:t>
            </a:r>
          </a:p>
          <a:p>
            <a:pPr marL="230188" indent="-230188">
              <a:spcBef>
                <a:spcPts val="200"/>
              </a:spcBef>
              <a:spcAft>
                <a:spcPts val="300"/>
              </a:spcAft>
              <a:buNone/>
              <a:tabLst>
                <a:tab pos="228600" algn="l"/>
              </a:tabLst>
            </a:pPr>
            <a:r>
              <a:rPr lang="en-US" sz="1600" dirty="0"/>
              <a:t>[Wilson, 2025] E. Wilson, “Testing AI: How to Validate AI Models for Reliable Performance”, In: </a:t>
            </a:r>
            <a:r>
              <a:rPr lang="en-US" sz="1600" i="1" dirty="0"/>
              <a:t>Business Outstanders: Empowering Entrepreneurs</a:t>
            </a:r>
            <a:r>
              <a:rPr lang="en-US" sz="1600" dirty="0"/>
              <a:t>, 21 April 2025.</a:t>
            </a:r>
          </a:p>
          <a:p>
            <a:pPr marL="230188" indent="-230188">
              <a:spcBef>
                <a:spcPts val="200"/>
              </a:spcBef>
              <a:spcAft>
                <a:spcPts val="300"/>
              </a:spcAft>
              <a:buNone/>
              <a:tabLst>
                <a:tab pos="228600" algn="l"/>
              </a:tabLst>
            </a:pPr>
            <a:r>
              <a:rPr lang="en-US" sz="1600" dirty="0"/>
              <a:t>[Zhang, 2023] A. Zhang, Z. C. Lipton, M. Li, and A. J. Smola, “Dive into Deep Learning”, Chapter 7. Convolutional Neural Networks, Figure 7.6.1, https://d2l.ai/chapter_convolutional-neural-networks/lenet.html, Cambridge University Press, February 2023.</a:t>
            </a:r>
          </a:p>
        </p:txBody>
      </p:sp>
      <p:sp>
        <p:nvSpPr>
          <p:cNvPr id="4" name="Slide Number Placeholder 1">
            <a:extLst>
              <a:ext uri="{FF2B5EF4-FFF2-40B4-BE49-F238E27FC236}">
                <a16:creationId xmlns:a16="http://schemas.microsoft.com/office/drawing/2014/main" id="{90E8B9A9-33AE-46B0-B77F-DA0468D74E49}"/>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425457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836" y="0"/>
            <a:ext cx="8179003" cy="795130"/>
          </a:xfrm>
        </p:spPr>
        <p:txBody>
          <a:bodyPr/>
          <a:lstStyle/>
          <a:p>
            <a:r>
              <a:rPr lang="en-US" altLang="en-US" dirty="0"/>
              <a:t>Key VV&amp;A Terms: Verification and Validation</a:t>
            </a:r>
            <a:endParaRPr lang="en-US" dirty="0"/>
          </a:p>
        </p:txBody>
      </p:sp>
      <p:sp>
        <p:nvSpPr>
          <p:cNvPr id="6" name="Content Placeholder 1">
            <a:extLst>
              <a:ext uri="{FF2B5EF4-FFF2-40B4-BE49-F238E27FC236}">
                <a16:creationId xmlns:a16="http://schemas.microsoft.com/office/drawing/2014/main" id="{B9937050-613E-4FE3-914F-3FC2EBF1A04D}"/>
              </a:ext>
            </a:extLst>
          </p:cNvPr>
          <p:cNvSpPr>
            <a:spLocks noGrp="1"/>
          </p:cNvSpPr>
          <p:nvPr>
            <p:ph sz="quarter" idx="11"/>
          </p:nvPr>
        </p:nvSpPr>
        <p:spPr>
          <a:xfrm>
            <a:off x="381000" y="1066800"/>
            <a:ext cx="11430000" cy="5380182"/>
          </a:xfrm>
        </p:spPr>
        <p:txBody>
          <a:bodyPr/>
          <a:lstStyle/>
          <a:p>
            <a:pPr marL="0" indent="0">
              <a:spcBef>
                <a:spcPts val="0"/>
              </a:spcBef>
              <a:buNone/>
            </a:pPr>
            <a:endParaRPr lang="en-US" sz="400" dirty="0">
              <a:solidFill>
                <a:schemeClr val="tx2">
                  <a:lumMod val="60000"/>
                  <a:lumOff val="40000"/>
                </a:schemeClr>
              </a:solidFill>
              <a:latin typeface="+mn-lt"/>
            </a:endParaRPr>
          </a:p>
          <a:p>
            <a:pPr marL="0" indent="0">
              <a:spcBef>
                <a:spcPts val="0"/>
              </a:spcBef>
              <a:buNone/>
            </a:pPr>
            <a:r>
              <a:rPr lang="en-US" sz="2400" dirty="0">
                <a:solidFill>
                  <a:srgbClr val="C00000"/>
                </a:solidFill>
                <a:latin typeface="Arial Narrow" panose="020B0606020202030204" pitchFamily="34" charset="0"/>
              </a:rPr>
              <a:t>Verification </a:t>
            </a:r>
            <a:r>
              <a:rPr lang="en-US" sz="2200" dirty="0">
                <a:solidFill>
                  <a:srgbClr val="002060"/>
                </a:solidFill>
                <a:latin typeface="Arial Narrow" panose="020B0606020202030204" pitchFamily="34" charset="0"/>
              </a:rPr>
              <a:t>The process of determining that a model implementation and its associated data accurately represents the developer’s conceptual description and specifications. [DOD, 2024]</a:t>
            </a:r>
          </a:p>
          <a:p>
            <a:pPr marL="0" indent="0">
              <a:spcBef>
                <a:spcPts val="0"/>
              </a:spcBef>
              <a:buNone/>
            </a:pPr>
            <a:endParaRPr lang="en-US" sz="400" dirty="0">
              <a:solidFill>
                <a:srgbClr val="002060"/>
              </a:solidFill>
              <a:latin typeface="Arial Narrow" panose="020B0606020202030204" pitchFamily="34" charset="0"/>
            </a:endParaRPr>
          </a:p>
          <a:p>
            <a:pPr lvl="1">
              <a:spcBef>
                <a:spcPts val="0"/>
              </a:spcBef>
            </a:pPr>
            <a:r>
              <a:rPr lang="en-US" sz="2000" dirty="0">
                <a:solidFill>
                  <a:srgbClr val="002060"/>
                </a:solidFill>
                <a:latin typeface="Arial Narrow" panose="020B0606020202030204" pitchFamily="34" charset="0"/>
              </a:rPr>
              <a:t>Transformational accuracy [Balci, 2002] - </a:t>
            </a:r>
            <a:r>
              <a:rPr lang="en-US" sz="1800" dirty="0">
                <a:solidFill>
                  <a:srgbClr val="002060"/>
                </a:solidFill>
                <a:latin typeface="Arial Narrow" panose="020B0606020202030204" pitchFamily="34" charset="0"/>
              </a:rPr>
              <a:t>transform specifications to code </a:t>
            </a:r>
          </a:p>
          <a:p>
            <a:pPr lvl="1">
              <a:spcBef>
                <a:spcPts val="0"/>
              </a:spcBef>
            </a:pPr>
            <a:r>
              <a:rPr lang="en-US" sz="2000" dirty="0">
                <a:solidFill>
                  <a:srgbClr val="002060"/>
                </a:solidFill>
                <a:latin typeface="Arial Narrow" panose="020B0606020202030204" pitchFamily="34" charset="0"/>
              </a:rPr>
              <a:t>Software engineering quality - </a:t>
            </a:r>
            <a:r>
              <a:rPr lang="en-US" sz="1800" dirty="0">
                <a:solidFill>
                  <a:srgbClr val="002060"/>
                </a:solidFill>
                <a:latin typeface="Arial Narrow" panose="020B0606020202030204" pitchFamily="34" charset="0"/>
              </a:rPr>
              <a:t>Software engineering methods apply</a:t>
            </a:r>
          </a:p>
          <a:p>
            <a:pPr marL="609585" lvl="1" indent="0">
              <a:spcBef>
                <a:spcPts val="0"/>
              </a:spcBef>
              <a:buNone/>
            </a:pPr>
            <a:endParaRPr lang="en-US" sz="1800" dirty="0">
              <a:latin typeface="Arial Narrow" panose="020B0606020202030204" pitchFamily="34" charset="0"/>
            </a:endParaRPr>
          </a:p>
          <a:p>
            <a:pPr marL="0" indent="0">
              <a:spcBef>
                <a:spcPts val="0"/>
              </a:spcBef>
              <a:buNone/>
            </a:pPr>
            <a:r>
              <a:rPr lang="en-US" sz="2400" dirty="0">
                <a:solidFill>
                  <a:srgbClr val="C00000"/>
                </a:solidFill>
                <a:latin typeface="Arial Narrow" panose="020B0606020202030204" pitchFamily="34" charset="0"/>
              </a:rPr>
              <a:t>Validation </a:t>
            </a:r>
            <a:r>
              <a:rPr lang="en-US" sz="2200" dirty="0">
                <a:solidFill>
                  <a:srgbClr val="002060"/>
                </a:solidFill>
                <a:latin typeface="Arial Narrow" panose="020B0606020202030204" pitchFamily="34" charset="0"/>
              </a:rPr>
              <a:t>Determining the degree to which a model or simulation and its associated data are an accurate representation of the real world from the perspective of the intended uses of the model. [DOD, 2024]</a:t>
            </a:r>
          </a:p>
          <a:p>
            <a:pPr marL="0" indent="0">
              <a:spcBef>
                <a:spcPts val="0"/>
              </a:spcBef>
              <a:buNone/>
            </a:pPr>
            <a:endParaRPr lang="en-US" sz="400" dirty="0">
              <a:solidFill>
                <a:srgbClr val="002060"/>
              </a:solidFill>
              <a:latin typeface="Arial Narrow" panose="020B0606020202030204" pitchFamily="34" charset="0"/>
            </a:endParaRPr>
          </a:p>
          <a:p>
            <a:pPr marL="0" indent="0">
              <a:spcBef>
                <a:spcPts val="0"/>
              </a:spcBef>
              <a:buNone/>
            </a:pPr>
            <a:r>
              <a:rPr lang="en-US" sz="2400" dirty="0">
                <a:solidFill>
                  <a:srgbClr val="002060"/>
                </a:solidFill>
                <a:latin typeface="Arial Narrow" panose="020B0606020202030204" pitchFamily="34" charset="0"/>
              </a:rPr>
              <a:t>Comparing model results with experimental data [Velten, 2009]</a:t>
            </a:r>
          </a:p>
          <a:p>
            <a:pPr marL="0" indent="0">
              <a:spcBef>
                <a:spcPts val="0"/>
              </a:spcBef>
              <a:buNone/>
            </a:pPr>
            <a:endParaRPr lang="en-US" sz="400" dirty="0">
              <a:solidFill>
                <a:srgbClr val="002060"/>
              </a:solidFill>
              <a:latin typeface="Arial Narrow" panose="020B0606020202030204" pitchFamily="34" charset="0"/>
            </a:endParaRPr>
          </a:p>
          <a:p>
            <a:pPr lvl="1">
              <a:spcBef>
                <a:spcPts val="0"/>
              </a:spcBef>
            </a:pPr>
            <a:r>
              <a:rPr lang="en-US" sz="2000" dirty="0">
                <a:solidFill>
                  <a:srgbClr val="002060"/>
                </a:solidFill>
                <a:latin typeface="Arial Narrow" panose="020B0606020202030204" pitchFamily="34" charset="0"/>
              </a:rPr>
              <a:t>Representational accuracy [Balci, 2002] - </a:t>
            </a:r>
            <a:r>
              <a:rPr lang="en-US" sz="1800" dirty="0">
                <a:solidFill>
                  <a:srgbClr val="002060"/>
                </a:solidFill>
                <a:latin typeface="Arial Narrow" panose="020B0606020202030204" pitchFamily="34" charset="0"/>
              </a:rPr>
              <a:t>recreate simuland with results</a:t>
            </a:r>
          </a:p>
          <a:p>
            <a:pPr lvl="1">
              <a:spcBef>
                <a:spcPts val="0"/>
              </a:spcBef>
            </a:pPr>
            <a:r>
              <a:rPr lang="en-US" sz="2000" dirty="0">
                <a:solidFill>
                  <a:srgbClr val="002060"/>
                </a:solidFill>
                <a:latin typeface="Arial Narrow" panose="020B0606020202030204" pitchFamily="34" charset="0"/>
              </a:rPr>
              <a:t>Modeling quality - </a:t>
            </a:r>
            <a:r>
              <a:rPr lang="en-US" sz="1800" dirty="0">
                <a:solidFill>
                  <a:srgbClr val="002060"/>
                </a:solidFill>
                <a:latin typeface="Arial Narrow" panose="020B0606020202030204" pitchFamily="34" charset="0"/>
              </a:rPr>
              <a:t>special validation methods needed </a:t>
            </a:r>
          </a:p>
          <a:p>
            <a:pPr marL="609585" lvl="1" indent="0">
              <a:spcBef>
                <a:spcPts val="0"/>
              </a:spcBef>
              <a:buNone/>
            </a:pPr>
            <a:endParaRPr lang="en-US" sz="1800" dirty="0">
              <a:latin typeface="Arial Narrow" panose="020B0606020202030204" pitchFamily="34" charset="0"/>
            </a:endParaRPr>
          </a:p>
          <a:p>
            <a:pPr marL="0" indent="0">
              <a:spcBef>
                <a:spcPts val="0"/>
              </a:spcBef>
              <a:buNone/>
            </a:pPr>
            <a:r>
              <a:rPr lang="en-US" sz="2400" dirty="0">
                <a:solidFill>
                  <a:srgbClr val="C00000"/>
                </a:solidFill>
                <a:latin typeface="Arial Narrow" panose="020B0606020202030204" pitchFamily="34" charset="0"/>
              </a:rPr>
              <a:t>Referent </a:t>
            </a:r>
            <a:r>
              <a:rPr lang="en-US" sz="2200" dirty="0">
                <a:solidFill>
                  <a:srgbClr val="002060"/>
                </a:solidFill>
                <a:latin typeface="Arial Narrow" panose="020B0606020202030204" pitchFamily="34" charset="0"/>
              </a:rPr>
              <a:t>The body of knowledge available to the modeler or validation agent regarding the simuland.</a:t>
            </a:r>
          </a:p>
          <a:p>
            <a:pPr lvl="1">
              <a:spcBef>
                <a:spcPts val="0"/>
              </a:spcBef>
            </a:pPr>
            <a:r>
              <a:rPr lang="en-US" sz="2000" dirty="0">
                <a:solidFill>
                  <a:srgbClr val="002060"/>
                </a:solidFill>
                <a:latin typeface="Arial Narrow" panose="020B0606020202030204" pitchFamily="34" charset="0"/>
              </a:rPr>
              <a:t>Quantitative and formal, e.g., differential equations for aircraft flight dynamics</a:t>
            </a:r>
          </a:p>
          <a:p>
            <a:pPr lvl="1">
              <a:spcBef>
                <a:spcPts val="0"/>
              </a:spcBef>
            </a:pPr>
            <a:r>
              <a:rPr lang="en-US" sz="2000" dirty="0">
                <a:solidFill>
                  <a:srgbClr val="002060"/>
                </a:solidFill>
                <a:latin typeface="Arial Narrow" panose="020B0606020202030204" pitchFamily="34" charset="0"/>
              </a:rPr>
              <a:t>Qualitative and informal, e.g., pilot’s expectation of buffet before stall</a:t>
            </a:r>
          </a:p>
          <a:p>
            <a:pPr marL="609585" lvl="1" indent="0">
              <a:spcBef>
                <a:spcPts val="0"/>
              </a:spcBef>
              <a:buNone/>
            </a:pPr>
            <a:endParaRPr lang="en-US" sz="1800" dirty="0">
              <a:latin typeface="Arial Narrow" panose="020B0606020202030204" pitchFamily="34" charset="0"/>
            </a:endParaRPr>
          </a:p>
          <a:p>
            <a:pPr lvl="2">
              <a:spcBef>
                <a:spcPts val="0"/>
              </a:spcBef>
            </a:pPr>
            <a:endParaRPr lang="en-US" sz="1800" dirty="0">
              <a:latin typeface="+mn-lt"/>
            </a:endParaRPr>
          </a:p>
        </p:txBody>
      </p:sp>
      <p:sp>
        <p:nvSpPr>
          <p:cNvPr id="7" name="Slide Number Placeholder 1">
            <a:extLst>
              <a:ext uri="{FF2B5EF4-FFF2-40B4-BE49-F238E27FC236}">
                <a16:creationId xmlns:a16="http://schemas.microsoft.com/office/drawing/2014/main" id="{7D1B01FA-E1AE-4DD3-A856-244F111F3CE0}"/>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179338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727" y="0"/>
            <a:ext cx="8105112" cy="795130"/>
          </a:xfrm>
        </p:spPr>
        <p:txBody>
          <a:bodyPr/>
          <a:lstStyle/>
          <a:p>
            <a:r>
              <a:rPr lang="en-US" altLang="en-US" dirty="0"/>
              <a:t>Key VV&amp;A </a:t>
            </a:r>
            <a:r>
              <a:rPr lang="en-US" dirty="0"/>
              <a:t>Terms: Accreditation, Acceptance, and Certification</a:t>
            </a:r>
          </a:p>
        </p:txBody>
      </p:sp>
      <p:sp>
        <p:nvSpPr>
          <p:cNvPr id="6" name="Content Placeholder 1">
            <a:extLst>
              <a:ext uri="{FF2B5EF4-FFF2-40B4-BE49-F238E27FC236}">
                <a16:creationId xmlns:a16="http://schemas.microsoft.com/office/drawing/2014/main" id="{C592E28E-AC0E-48A1-B7FD-9A84209FC18D}"/>
              </a:ext>
            </a:extLst>
          </p:cNvPr>
          <p:cNvSpPr>
            <a:spLocks noGrp="1"/>
          </p:cNvSpPr>
          <p:nvPr>
            <p:ph sz="quarter" idx="11"/>
          </p:nvPr>
        </p:nvSpPr>
        <p:spPr>
          <a:xfrm>
            <a:off x="480132" y="1046715"/>
            <a:ext cx="11250613" cy="5392586"/>
          </a:xfrm>
        </p:spPr>
        <p:txBody>
          <a:bodyPr/>
          <a:lstStyle/>
          <a:p>
            <a:pPr marL="0" indent="0">
              <a:spcBef>
                <a:spcPts val="400"/>
              </a:spcBef>
              <a:spcAft>
                <a:spcPts val="400"/>
              </a:spcAft>
              <a:buNone/>
            </a:pPr>
            <a:r>
              <a:rPr lang="en-US" sz="2400" dirty="0">
                <a:solidFill>
                  <a:srgbClr val="C00000"/>
                </a:solidFill>
                <a:latin typeface="Arial Narrow" panose="020B0606020202030204" pitchFamily="34" charset="0"/>
              </a:rPr>
              <a:t>Accreditation</a:t>
            </a:r>
            <a:r>
              <a:rPr lang="en-US" sz="2400" dirty="0">
                <a:latin typeface="Arial Narrow" panose="020B0606020202030204" pitchFamily="34" charset="0"/>
              </a:rPr>
              <a:t> </a:t>
            </a:r>
            <a:r>
              <a:rPr lang="en-US" sz="2400" dirty="0">
                <a:solidFill>
                  <a:srgbClr val="002060"/>
                </a:solidFill>
                <a:latin typeface="Arial Narrow" panose="020B0606020202030204" pitchFamily="34" charset="0"/>
              </a:rPr>
              <a:t>The official certification that a model, simulation, or distributed simulation is acceptable for use for a specific purpose </a:t>
            </a:r>
            <a:r>
              <a:rPr lang="en-US" sz="1600" dirty="0">
                <a:latin typeface="Arial Narrow" panose="020B0606020202030204" pitchFamily="34" charset="0"/>
              </a:rPr>
              <a:t>[DOD, 2024]</a:t>
            </a:r>
            <a:r>
              <a:rPr lang="en-US" sz="2400" dirty="0">
                <a:solidFill>
                  <a:srgbClr val="002060"/>
                </a:solidFill>
                <a:latin typeface="Arial Narrow" panose="020B0606020202030204" pitchFamily="34" charset="0"/>
              </a:rPr>
              <a:t>.</a:t>
            </a:r>
          </a:p>
          <a:p>
            <a:pPr lvl="1">
              <a:spcBef>
                <a:spcPts val="400"/>
              </a:spcBef>
              <a:spcAft>
                <a:spcPts val="400"/>
              </a:spcAft>
            </a:pPr>
            <a:r>
              <a:rPr lang="en-US" sz="2000" dirty="0">
                <a:solidFill>
                  <a:srgbClr val="002060"/>
                </a:solidFill>
                <a:latin typeface="Arial Narrow" panose="020B0606020202030204" pitchFamily="34" charset="0"/>
              </a:rPr>
              <a:t>Evidentiary requirements and acceptance / acceptability criteria are set by the accreditation authority</a:t>
            </a:r>
          </a:p>
          <a:p>
            <a:pPr lvl="1">
              <a:spcBef>
                <a:spcPts val="400"/>
              </a:spcBef>
              <a:spcAft>
                <a:spcPts val="400"/>
              </a:spcAft>
            </a:pPr>
            <a:r>
              <a:rPr lang="en-US" sz="2000" dirty="0">
                <a:solidFill>
                  <a:srgbClr val="002060"/>
                </a:solidFill>
                <a:latin typeface="Arial Narrow" panose="020B0606020202030204" pitchFamily="34" charset="0"/>
              </a:rPr>
              <a:t>Accreditation authority is granted by instruction</a:t>
            </a:r>
          </a:p>
          <a:p>
            <a:pPr lvl="1">
              <a:spcBef>
                <a:spcPts val="400"/>
              </a:spcBef>
              <a:spcAft>
                <a:spcPts val="400"/>
              </a:spcAft>
            </a:pPr>
            <a:r>
              <a:rPr lang="en-US" sz="2000" dirty="0">
                <a:solidFill>
                  <a:srgbClr val="002060"/>
                </a:solidFill>
                <a:latin typeface="Arial Narrow" panose="020B0606020202030204" pitchFamily="34" charset="0"/>
              </a:rPr>
              <a:t>Accreditation agents (usually independent of the developers and the accreditation authority organization) can be used to coordinate activities, provide assessment and make recommendations</a:t>
            </a:r>
          </a:p>
          <a:p>
            <a:pPr marL="342900" indent="-342900">
              <a:spcBef>
                <a:spcPts val="400"/>
              </a:spcBef>
              <a:spcAft>
                <a:spcPts val="400"/>
              </a:spcAft>
            </a:pPr>
            <a:r>
              <a:rPr lang="en-US" sz="2400" dirty="0">
                <a:solidFill>
                  <a:srgbClr val="002060"/>
                </a:solidFill>
                <a:latin typeface="Arial Narrow" panose="020B0606020202030204" pitchFamily="34" charset="0"/>
              </a:rPr>
              <a:t>Acceptance is a concept applied by organization if formal accreditation is not specified.</a:t>
            </a:r>
          </a:p>
          <a:p>
            <a:pPr lvl="1">
              <a:spcBef>
                <a:spcPts val="400"/>
              </a:spcBef>
              <a:spcAft>
                <a:spcPts val="400"/>
              </a:spcAft>
            </a:pPr>
            <a:r>
              <a:rPr lang="en-US" sz="2000" dirty="0">
                <a:solidFill>
                  <a:srgbClr val="002060"/>
                </a:solidFill>
                <a:latin typeface="Arial Narrow" panose="020B0606020202030204" pitchFamily="34" charset="0"/>
              </a:rPr>
              <a:t>Certification and / or accreditation is the outcome from an acceptance process</a:t>
            </a:r>
          </a:p>
          <a:p>
            <a:pPr lvl="1">
              <a:spcBef>
                <a:spcPts val="400"/>
              </a:spcBef>
              <a:spcAft>
                <a:spcPts val="400"/>
              </a:spcAft>
            </a:pPr>
            <a:r>
              <a:rPr lang="en-US" sz="2000" dirty="0">
                <a:solidFill>
                  <a:srgbClr val="002060"/>
                </a:solidFill>
                <a:latin typeface="Arial Narrow" panose="020B0606020202030204" pitchFamily="34" charset="0"/>
              </a:rPr>
              <a:t>Establishing acceptance / acceptability criteria is fundamental to the process </a:t>
            </a:r>
          </a:p>
          <a:p>
            <a:pPr marL="342900" indent="-342900">
              <a:spcBef>
                <a:spcPts val="400"/>
              </a:spcBef>
              <a:spcAft>
                <a:spcPts val="400"/>
              </a:spcAft>
            </a:pPr>
            <a:r>
              <a:rPr lang="en-US" sz="2400" dirty="0">
                <a:solidFill>
                  <a:srgbClr val="002060"/>
                </a:solidFill>
                <a:latin typeface="Arial Narrow" panose="020B0606020202030204" pitchFamily="34" charset="0"/>
              </a:rPr>
              <a:t>Model developer / Proponent may provide accreditation recommendation letters that a particular model or simulation provides a credible representation compared to the test objectives and intended use.</a:t>
            </a:r>
          </a:p>
          <a:p>
            <a:pPr lvl="1">
              <a:spcBef>
                <a:spcPts val="400"/>
              </a:spcBef>
              <a:spcAft>
                <a:spcPts val="400"/>
              </a:spcAft>
            </a:pPr>
            <a:r>
              <a:rPr lang="en-US" sz="2000" dirty="0">
                <a:solidFill>
                  <a:srgbClr val="002060"/>
                </a:solidFill>
                <a:latin typeface="Arial Narrow" panose="020B0606020202030204" pitchFamily="34" charset="0"/>
              </a:rPr>
              <a:t>Methods, techniques, and criteria are at the discretion of the developer</a:t>
            </a:r>
            <a:endParaRPr lang="en-US" sz="1800" dirty="0">
              <a:solidFill>
                <a:srgbClr val="002060"/>
              </a:solidFill>
              <a:latin typeface="Arial Narrow" panose="020B0606020202030204" pitchFamily="34" charset="0"/>
            </a:endParaRPr>
          </a:p>
        </p:txBody>
      </p:sp>
      <p:sp>
        <p:nvSpPr>
          <p:cNvPr id="7" name="Slide Number Placeholder 1">
            <a:extLst>
              <a:ext uri="{FF2B5EF4-FFF2-40B4-BE49-F238E27FC236}">
                <a16:creationId xmlns:a16="http://schemas.microsoft.com/office/drawing/2014/main" id="{A56EA79E-D2D9-4919-BD7F-5A7E0DC81510}"/>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3978851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VV&amp;A Process Model</a:t>
            </a:r>
          </a:p>
        </p:txBody>
      </p:sp>
      <p:grpSp>
        <p:nvGrpSpPr>
          <p:cNvPr id="4" name="Group 3">
            <a:extLst>
              <a:ext uri="{FF2B5EF4-FFF2-40B4-BE49-F238E27FC236}">
                <a16:creationId xmlns:a16="http://schemas.microsoft.com/office/drawing/2014/main" id="{C09F369C-5B8D-41C2-853C-6F341763E788}"/>
              </a:ext>
            </a:extLst>
          </p:cNvPr>
          <p:cNvGrpSpPr/>
          <p:nvPr/>
        </p:nvGrpSpPr>
        <p:grpSpPr>
          <a:xfrm>
            <a:off x="5345390" y="909084"/>
            <a:ext cx="6911443" cy="5259139"/>
            <a:chOff x="5345390" y="909084"/>
            <a:chExt cx="6911443" cy="5259139"/>
          </a:xfrm>
        </p:grpSpPr>
        <p:pic>
          <p:nvPicPr>
            <p:cNvPr id="5" name="Picture 3" descr="Process_Diagram_sm">
              <a:extLst>
                <a:ext uri="{FF2B5EF4-FFF2-40B4-BE49-F238E27FC236}">
                  <a16:creationId xmlns:a16="http://schemas.microsoft.com/office/drawing/2014/main" id="{4545FF01-E535-439E-8CC8-7F696F372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390" y="909084"/>
              <a:ext cx="6846610" cy="524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56073A8-A162-4FBA-B437-3F617EAA2CC7}"/>
                </a:ext>
              </a:extLst>
            </p:cNvPr>
            <p:cNvSpPr/>
            <p:nvPr/>
          </p:nvSpPr>
          <p:spPr bwMode="auto">
            <a:xfrm>
              <a:off x="5410223" y="5998477"/>
              <a:ext cx="370637" cy="169746"/>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392057C8-DF8B-45B8-912B-FB52FA98E546}"/>
                </a:ext>
              </a:extLst>
            </p:cNvPr>
            <p:cNvSpPr txBox="1"/>
            <p:nvPr/>
          </p:nvSpPr>
          <p:spPr>
            <a:xfrm>
              <a:off x="10538870" y="5654406"/>
              <a:ext cx="1717963" cy="338554"/>
            </a:xfrm>
            <a:prstGeom prst="rect">
              <a:avLst/>
            </a:prstGeom>
            <a:noFill/>
          </p:spPr>
          <p:txBody>
            <a:bodyPr wrap="square">
              <a:spAutoFit/>
            </a:bodyPr>
            <a:lstStyle/>
            <a:p>
              <a:r>
                <a:rPr lang="en-US" sz="1600" dirty="0">
                  <a:latin typeface="Arial Narrow" panose="020B0606020202030204" pitchFamily="34" charset="0"/>
                </a:rPr>
                <a:t>[VV&amp;A RPG, 2011] </a:t>
              </a:r>
            </a:p>
          </p:txBody>
        </p:sp>
      </p:grpSp>
      <p:sp>
        <p:nvSpPr>
          <p:cNvPr id="9" name="Slide Number Placeholder 1">
            <a:extLst>
              <a:ext uri="{FF2B5EF4-FFF2-40B4-BE49-F238E27FC236}">
                <a16:creationId xmlns:a16="http://schemas.microsoft.com/office/drawing/2014/main" id="{A03CF937-2093-4FA6-B0BA-FB5C4F43AFC9}"/>
              </a:ext>
            </a:extLst>
          </p:cNvPr>
          <p:cNvSpPr txBox="1">
            <a:spLocks/>
          </p:cNvSpPr>
          <p:nvPr/>
        </p:nvSpPr>
        <p:spPr>
          <a:xfrm>
            <a:off x="10728198" y="6517065"/>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prstClr val="black"/>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prstClr val="black"/>
              </a:solidFill>
              <a:effectLst/>
              <a:uLnTx/>
              <a:uFillTx/>
              <a:latin typeface="Tahoma" charset="0"/>
              <a:ea typeface="+mn-ea"/>
              <a:cs typeface="+mn-cs"/>
            </a:endParaRPr>
          </a:p>
        </p:txBody>
      </p:sp>
      <p:sp>
        <p:nvSpPr>
          <p:cNvPr id="6" name="Content Placeholder 2">
            <a:extLst>
              <a:ext uri="{FF2B5EF4-FFF2-40B4-BE49-F238E27FC236}">
                <a16:creationId xmlns:a16="http://schemas.microsoft.com/office/drawing/2014/main" id="{2F3B3878-4980-486C-9F0B-B87393257646}"/>
              </a:ext>
            </a:extLst>
          </p:cNvPr>
          <p:cNvSpPr txBox="1">
            <a:spLocks/>
          </p:cNvSpPr>
          <p:nvPr/>
        </p:nvSpPr>
        <p:spPr bwMode="auto">
          <a:xfrm>
            <a:off x="175491" y="909084"/>
            <a:ext cx="5530361" cy="552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defRPr>
                <a:solidFill>
                  <a:schemeClr val="tx1"/>
                </a:solidFill>
                <a:latin typeface="Arial" panose="020B0604020202020204" pitchFamily="34" charset="0"/>
              </a:defRPr>
            </a:lvl1pPr>
            <a:lvl2pPr marL="628650" indent="-22860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200"/>
              </a:spcBef>
              <a:buFont typeface="Wingdings" panose="05000000000000000000" pitchFamily="2" charset="2"/>
              <a:buChar char="Ø"/>
            </a:pPr>
            <a:r>
              <a:rPr lang="en-US" altLang="en-US" sz="1800" dirty="0">
                <a:solidFill>
                  <a:srgbClr val="002060"/>
                </a:solidFill>
                <a:latin typeface="Arial Narrow" panose="020B0606020202030204" pitchFamily="34" charset="0"/>
                <a:ea typeface="Tahoma" panose="020B0604030504040204" pitchFamily="34" charset="0"/>
                <a:cs typeface="Tahoma" panose="020B0604030504040204" pitchFamily="34" charset="0"/>
              </a:rPr>
              <a:t>Plan the Accreditation Effort</a:t>
            </a:r>
          </a:p>
          <a:p>
            <a:pPr eaLnBrk="1" hangingPunct="1">
              <a:spcBef>
                <a:spcPts val="200"/>
              </a:spcBef>
              <a:buFont typeface="Wingdings" panose="05000000000000000000" pitchFamily="2" charset="2"/>
              <a:buChar char="Ø"/>
            </a:pPr>
            <a:r>
              <a:rPr lang="en-US" altLang="en-US" sz="1800" dirty="0">
                <a:solidFill>
                  <a:srgbClr val="002060"/>
                </a:solidFill>
                <a:latin typeface="Arial Narrow" panose="020B0606020202030204" pitchFamily="34" charset="0"/>
                <a:ea typeface="Tahoma" panose="020B0604030504040204" pitchFamily="34" charset="0"/>
                <a:cs typeface="Tahoma" panose="020B0604030504040204" pitchFamily="34" charset="0"/>
              </a:rPr>
              <a:t>Characterize the Simulation’s Use and define Objectives</a:t>
            </a:r>
          </a:p>
          <a:p>
            <a:pPr eaLnBrk="1" hangingPunct="1">
              <a:spcBef>
                <a:spcPts val="200"/>
              </a:spcBef>
              <a:buFont typeface="Wingdings" panose="05000000000000000000" pitchFamily="2" charset="2"/>
              <a:buChar char="Ø"/>
            </a:pPr>
            <a:r>
              <a:rPr lang="en-US" altLang="en-US" sz="1800" dirty="0">
                <a:solidFill>
                  <a:srgbClr val="002060"/>
                </a:solidFill>
                <a:latin typeface="Arial Narrow" panose="020B0606020202030204" pitchFamily="34" charset="0"/>
                <a:ea typeface="Tahoma" panose="020B0604030504040204" pitchFamily="34" charset="0"/>
                <a:cs typeface="Tahoma" panose="020B0604030504040204" pitchFamily="34" charset="0"/>
              </a:rPr>
              <a:t>Construct the Validation Referent</a:t>
            </a:r>
          </a:p>
          <a:p>
            <a:pPr>
              <a:spcBef>
                <a:spcPts val="200"/>
              </a:spcBef>
              <a:buFont typeface="Wingdings" panose="05000000000000000000" pitchFamily="2" charset="2"/>
              <a:buChar char="Ø"/>
            </a:pPr>
            <a:r>
              <a:rPr lang="en-US" altLang="en-US" sz="1800" dirty="0">
                <a:solidFill>
                  <a:srgbClr val="002060"/>
                </a:solidFill>
                <a:latin typeface="Arial Narrow" panose="020B0606020202030204" pitchFamily="34" charset="0"/>
                <a:ea typeface="Tahoma" panose="020B0604030504040204" pitchFamily="34" charset="0"/>
                <a:cs typeface="Tahoma" panose="020B0604030504040204" pitchFamily="34" charset="0"/>
              </a:rPr>
              <a:t>Plan the V&amp;V Effort</a:t>
            </a:r>
          </a:p>
          <a:p>
            <a:pPr eaLnBrk="1" hangingPunct="1">
              <a:spcBef>
                <a:spcPts val="200"/>
              </a:spcBef>
              <a:buFont typeface="Wingdings" panose="05000000000000000000" pitchFamily="2" charset="2"/>
              <a:buChar char="Ø"/>
            </a:pPr>
            <a:r>
              <a:rPr lang="en-US" altLang="en-US" sz="1800" dirty="0">
                <a:solidFill>
                  <a:srgbClr val="002060"/>
                </a:solidFill>
                <a:latin typeface="Arial Narrow" panose="020B0606020202030204" pitchFamily="34" charset="0"/>
                <a:ea typeface="Tahoma" panose="020B0604030504040204" pitchFamily="34" charset="0"/>
                <a:cs typeface="Tahoma" panose="020B0604030504040204" pitchFamily="34" charset="0"/>
              </a:rPr>
              <a:t>Apply Relevant Historical Information</a:t>
            </a:r>
          </a:p>
          <a:p>
            <a:pPr eaLnBrk="1" hangingPunct="1">
              <a:spcBef>
                <a:spcPts val="200"/>
              </a:spcBef>
              <a:buFont typeface="Wingdings" panose="05000000000000000000" pitchFamily="2" charset="2"/>
              <a:buChar char="Ø"/>
            </a:pPr>
            <a:r>
              <a:rPr lang="en-US" altLang="en-US" sz="1800" dirty="0">
                <a:solidFill>
                  <a:srgbClr val="002060"/>
                </a:solidFill>
                <a:latin typeface="Arial Narrow" panose="020B0606020202030204" pitchFamily="34" charset="0"/>
                <a:ea typeface="Tahoma" panose="020B0604030504040204" pitchFamily="34" charset="0"/>
                <a:cs typeface="Tahoma" panose="020B0604030504040204" pitchFamily="34" charset="0"/>
              </a:rPr>
              <a:t>Verify &amp; Validate the Simulation Conceptual Model</a:t>
            </a:r>
          </a:p>
          <a:p>
            <a:pPr eaLnBrk="1" hangingPunct="1">
              <a:spcBef>
                <a:spcPts val="200"/>
              </a:spcBef>
              <a:buFont typeface="Wingdings" panose="05000000000000000000" pitchFamily="2" charset="2"/>
              <a:buChar char="Ø"/>
            </a:pPr>
            <a:r>
              <a:rPr lang="en-US" altLang="en-US" sz="1800" dirty="0">
                <a:solidFill>
                  <a:srgbClr val="002060"/>
                </a:solidFill>
                <a:latin typeface="Arial Narrow" panose="020B0606020202030204" pitchFamily="34" charset="0"/>
                <a:ea typeface="Tahoma" panose="020B0604030504040204" pitchFamily="34" charset="0"/>
                <a:cs typeface="Tahoma" panose="020B0604030504040204" pitchFamily="34" charset="0"/>
              </a:rPr>
              <a:t>Perform Supplemental Verification</a:t>
            </a:r>
          </a:p>
          <a:p>
            <a:pPr marL="285750" indent="-285750" defTabSz="457200" eaLnBrk="1" hangingPunct="1">
              <a:spcBef>
                <a:spcPts val="200"/>
              </a:spcBef>
              <a:buFont typeface="Wingdings" panose="05000000000000000000" pitchFamily="2" charset="2"/>
              <a:buChar char="Ø"/>
              <a:defRPr/>
            </a:pPr>
            <a:r>
              <a:rPr lang="en-US" sz="1800" dirty="0">
                <a:solidFill>
                  <a:srgbClr val="002060"/>
                </a:solidFill>
                <a:latin typeface="Arial Narrow" panose="020B0606020202030204" pitchFamily="34" charset="0"/>
                <a:ea typeface="Tahoma" panose="020B0604030504040204" pitchFamily="34" charset="0"/>
                <a:cs typeface="Tahoma" panose="020B0604030504040204" pitchFamily="34" charset="0"/>
              </a:rPr>
              <a:t>Apply the Verification Products to Validation</a:t>
            </a:r>
          </a:p>
          <a:p>
            <a:pPr marL="685800" lvl="1" indent="-228600" defTabSz="457200" eaLnBrk="1" hangingPunct="1">
              <a:spcBef>
                <a:spcPts val="200"/>
              </a:spcBef>
              <a:buFont typeface="Wingdings" panose="05000000000000000000" pitchFamily="2" charset="2"/>
              <a:buChar char="§"/>
              <a:defRPr/>
            </a:pPr>
            <a:r>
              <a:rPr lang="en-US" sz="1600" dirty="0">
                <a:solidFill>
                  <a:srgbClr val="002060"/>
                </a:solidFill>
                <a:latin typeface="Arial Narrow" panose="020B0606020202030204" pitchFamily="34" charset="0"/>
                <a:ea typeface="Tahoma" panose="020B0604030504040204" pitchFamily="34" charset="0"/>
                <a:cs typeface="Tahoma" panose="020B0604030504040204" pitchFamily="34" charset="0"/>
              </a:rPr>
              <a:t>Infer the Simulation Capabilities from the Verification Products</a:t>
            </a:r>
          </a:p>
          <a:p>
            <a:pPr marL="685800" lvl="1" indent="-228600" defTabSz="457200" eaLnBrk="1" hangingPunct="1">
              <a:spcBef>
                <a:spcPts val="200"/>
              </a:spcBef>
              <a:buFont typeface="Wingdings" panose="05000000000000000000" pitchFamily="2" charset="2"/>
              <a:buChar char="§"/>
              <a:defRPr/>
            </a:pPr>
            <a:r>
              <a:rPr lang="en-US" sz="1600" dirty="0">
                <a:solidFill>
                  <a:srgbClr val="002060"/>
                </a:solidFill>
                <a:latin typeface="Arial Narrow" panose="020B0606020202030204" pitchFamily="34" charset="0"/>
                <a:ea typeface="Tahoma" panose="020B0604030504040204" pitchFamily="34" charset="0"/>
                <a:cs typeface="Tahoma" panose="020B0604030504040204" pitchFamily="34" charset="0"/>
              </a:rPr>
              <a:t>Infer the Simulation Limitations from the Verification Products</a:t>
            </a:r>
          </a:p>
          <a:p>
            <a:pPr marL="685800" lvl="1" indent="-228600" defTabSz="457200" eaLnBrk="1" hangingPunct="1">
              <a:spcBef>
                <a:spcPts val="200"/>
              </a:spcBef>
              <a:buFont typeface="Wingdings" panose="05000000000000000000" pitchFamily="2" charset="2"/>
              <a:buChar char="§"/>
              <a:defRPr/>
            </a:pPr>
            <a:r>
              <a:rPr lang="en-US" sz="1600" dirty="0">
                <a:solidFill>
                  <a:srgbClr val="002060"/>
                </a:solidFill>
                <a:latin typeface="Arial Narrow" panose="020B0606020202030204" pitchFamily="34" charset="0"/>
                <a:ea typeface="Tahoma" panose="020B0604030504040204" pitchFamily="34" charset="0"/>
                <a:cs typeface="Tahoma" panose="020B0604030504040204" pitchFamily="34" charset="0"/>
              </a:rPr>
              <a:t>Infer the Information Gaps from the Verification Products</a:t>
            </a:r>
          </a:p>
          <a:p>
            <a:pPr marL="285750" indent="-285750" defTabSz="457200" eaLnBrk="1" hangingPunct="1">
              <a:spcBef>
                <a:spcPts val="200"/>
              </a:spcBef>
              <a:buFont typeface="Wingdings" panose="05000000000000000000" pitchFamily="2" charset="2"/>
              <a:buChar char="Ø"/>
              <a:defRPr/>
            </a:pPr>
            <a:r>
              <a:rPr lang="en-US" sz="1800" dirty="0">
                <a:solidFill>
                  <a:srgbClr val="002060"/>
                </a:solidFill>
                <a:latin typeface="Arial Narrow" panose="020B0606020202030204" pitchFamily="34" charset="0"/>
                <a:ea typeface="Tahoma" panose="020B0604030504040204" pitchFamily="34" charset="0"/>
                <a:cs typeface="Tahoma" panose="020B0604030504040204" pitchFamily="34" charset="0"/>
              </a:rPr>
              <a:t>Verify &amp; Validate the Data &amp; Knowledge Sets</a:t>
            </a:r>
          </a:p>
          <a:p>
            <a:pPr marL="685800" lvl="1" indent="-228600" defTabSz="457200" eaLnBrk="1" hangingPunct="1">
              <a:spcBef>
                <a:spcPts val="200"/>
              </a:spcBef>
              <a:buFont typeface="Wingdings" panose="05000000000000000000" pitchFamily="2" charset="2"/>
              <a:buChar char="§"/>
              <a:defRPr/>
            </a:pPr>
            <a:r>
              <a:rPr lang="en-US" sz="1600" dirty="0">
                <a:solidFill>
                  <a:srgbClr val="002060"/>
                </a:solidFill>
                <a:latin typeface="Arial Narrow" panose="020B0606020202030204" pitchFamily="34" charset="0"/>
                <a:ea typeface="Tahoma" panose="020B0604030504040204" pitchFamily="34" charset="0"/>
                <a:cs typeface="Tahoma" panose="020B0604030504040204" pitchFamily="34" charset="0"/>
              </a:rPr>
              <a:t>Identify the Data &amp; Knowledge Sources &amp; Their Pedigrees</a:t>
            </a:r>
          </a:p>
          <a:p>
            <a:pPr marL="685800" lvl="1" indent="-228600" defTabSz="457200" eaLnBrk="1" hangingPunct="1">
              <a:spcBef>
                <a:spcPts val="200"/>
              </a:spcBef>
              <a:buFont typeface="Wingdings" panose="05000000000000000000" pitchFamily="2" charset="2"/>
              <a:buChar char="§"/>
              <a:defRPr/>
            </a:pPr>
            <a:r>
              <a:rPr lang="en-US" sz="1600" dirty="0">
                <a:solidFill>
                  <a:srgbClr val="002060"/>
                </a:solidFill>
                <a:latin typeface="Arial Narrow" panose="020B0606020202030204" pitchFamily="34" charset="0"/>
                <a:ea typeface="Tahoma" panose="020B0604030504040204" pitchFamily="34" charset="0"/>
                <a:cs typeface="Tahoma" panose="020B0604030504040204" pitchFamily="34" charset="0"/>
              </a:rPr>
              <a:t>Verify the Data &amp; Knowledge Sets</a:t>
            </a:r>
          </a:p>
          <a:p>
            <a:pPr marL="685800" lvl="1" indent="-228600" defTabSz="457200" eaLnBrk="1" hangingPunct="1">
              <a:spcBef>
                <a:spcPts val="200"/>
              </a:spcBef>
              <a:buFont typeface="Wingdings" panose="05000000000000000000" pitchFamily="2" charset="2"/>
              <a:buChar char="§"/>
              <a:defRPr/>
            </a:pPr>
            <a:r>
              <a:rPr lang="en-US" sz="1600" dirty="0">
                <a:solidFill>
                  <a:srgbClr val="002060"/>
                </a:solidFill>
                <a:latin typeface="Arial Narrow" panose="020B0606020202030204" pitchFamily="34" charset="0"/>
                <a:ea typeface="Tahoma" panose="020B0604030504040204" pitchFamily="34" charset="0"/>
                <a:cs typeface="Tahoma" panose="020B0604030504040204" pitchFamily="34" charset="0"/>
              </a:rPr>
              <a:t>Validate Data &amp; Knowledge Sets Where Needed</a:t>
            </a:r>
          </a:p>
          <a:p>
            <a:pPr marL="285750" indent="-285750" defTabSz="457200" eaLnBrk="1" hangingPunct="1">
              <a:spcBef>
                <a:spcPts val="200"/>
              </a:spcBef>
              <a:buFont typeface="Wingdings" panose="05000000000000000000" pitchFamily="2" charset="2"/>
              <a:buChar char="Ø"/>
              <a:defRPr/>
            </a:pPr>
            <a:r>
              <a:rPr lang="en-US" sz="1800" dirty="0">
                <a:solidFill>
                  <a:srgbClr val="002060"/>
                </a:solidFill>
                <a:latin typeface="Arial Narrow" panose="020B0606020202030204" pitchFamily="34" charset="0"/>
                <a:ea typeface="Tahoma" panose="020B0604030504040204" pitchFamily="34" charset="0"/>
                <a:cs typeface="Tahoma" panose="020B0604030504040204" pitchFamily="34" charset="0"/>
              </a:rPr>
              <a:t>Validate Simulation Results</a:t>
            </a:r>
          </a:p>
          <a:p>
            <a:pPr marL="685800" lvl="1" indent="-228600" defTabSz="457200" eaLnBrk="1" hangingPunct="1">
              <a:spcBef>
                <a:spcPts val="200"/>
              </a:spcBef>
              <a:buFont typeface="Wingdings" panose="05000000000000000000" pitchFamily="2" charset="2"/>
              <a:buChar char="§"/>
              <a:defRPr/>
            </a:pPr>
            <a:r>
              <a:rPr lang="en-US" sz="1600" dirty="0">
                <a:solidFill>
                  <a:srgbClr val="002060"/>
                </a:solidFill>
                <a:latin typeface="Arial Narrow" panose="020B0606020202030204" pitchFamily="34" charset="0"/>
                <a:ea typeface="Tahoma" panose="020B0604030504040204" pitchFamily="34" charset="0"/>
                <a:cs typeface="Tahoma" panose="020B0604030504040204" pitchFamily="34" charset="0"/>
              </a:rPr>
              <a:t>Leverage Developer Test Results for Results Validation</a:t>
            </a:r>
          </a:p>
          <a:p>
            <a:pPr marL="285750" indent="-285750" defTabSz="457200" eaLnBrk="1" hangingPunct="1">
              <a:spcBef>
                <a:spcPts val="200"/>
              </a:spcBef>
              <a:buFont typeface="Wingdings" panose="05000000000000000000" pitchFamily="2" charset="2"/>
              <a:buChar char="Ø"/>
              <a:defRPr/>
            </a:pPr>
            <a:r>
              <a:rPr lang="en-US" sz="1800" dirty="0">
                <a:solidFill>
                  <a:srgbClr val="002060"/>
                </a:solidFill>
                <a:latin typeface="Arial Narrow" panose="020B0606020202030204" pitchFamily="34" charset="0"/>
                <a:ea typeface="Tahoma" panose="020B0604030504040204" pitchFamily="34" charset="0"/>
                <a:cs typeface="Tahoma" panose="020B0604030504040204" pitchFamily="34" charset="0"/>
              </a:rPr>
              <a:t>Integrate the V&amp;V Evidence</a:t>
            </a:r>
          </a:p>
          <a:p>
            <a:pPr marL="285750" indent="-285750" defTabSz="457200" eaLnBrk="1" hangingPunct="1">
              <a:spcBef>
                <a:spcPts val="200"/>
              </a:spcBef>
              <a:buFont typeface="Wingdings" panose="05000000000000000000" pitchFamily="2" charset="2"/>
              <a:buChar char="Ø"/>
              <a:defRPr/>
            </a:pPr>
            <a:r>
              <a:rPr lang="en-US" sz="1800" dirty="0">
                <a:solidFill>
                  <a:srgbClr val="002060"/>
                </a:solidFill>
                <a:latin typeface="Arial Narrow" panose="020B0606020202030204" pitchFamily="34" charset="0"/>
                <a:ea typeface="Tahoma" panose="020B0604030504040204" pitchFamily="34" charset="0"/>
                <a:cs typeface="Tahoma" panose="020B0604030504040204" pitchFamily="34" charset="0"/>
              </a:rPr>
              <a:t>Develop the Recommendations for M&amp;S Use</a:t>
            </a:r>
          </a:p>
          <a:p>
            <a:pPr marL="685800" lvl="1" eaLnBrk="1" hangingPunct="1">
              <a:spcBef>
                <a:spcPts val="0"/>
              </a:spcBef>
              <a:buFont typeface="Wingdings" panose="05000000000000000000" pitchFamily="2" charset="2"/>
              <a:buChar char="§"/>
            </a:pPr>
            <a:endParaRPr lang="en-US" altLang="en-US" sz="1600" dirty="0">
              <a:solidFill>
                <a:srgbClr val="002060"/>
              </a:solidFill>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21965609"/>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37640</TotalTime>
  <Words>7249</Words>
  <Application>Microsoft Office PowerPoint</Application>
  <PresentationFormat>Widescreen</PresentationFormat>
  <Paragraphs>775</Paragraphs>
  <Slides>64</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3" baseType="lpstr">
      <vt:lpstr>Arial</vt:lpstr>
      <vt:lpstr>Arial Narrow</vt:lpstr>
      <vt:lpstr>Calibri</vt:lpstr>
      <vt:lpstr>museo-sans</vt:lpstr>
      <vt:lpstr>Tahoma</vt:lpstr>
      <vt:lpstr>Times New Roman</vt:lpstr>
      <vt:lpstr>Wingdings</vt:lpstr>
      <vt:lpstr>Blends</vt:lpstr>
      <vt:lpstr>Equation</vt:lpstr>
      <vt:lpstr>PowerPoint Presentation</vt:lpstr>
      <vt:lpstr>Building the Bridge Tutorial Learning Objectives</vt:lpstr>
      <vt:lpstr>Presentation Outline</vt:lpstr>
      <vt:lpstr>Tutorial Motivation</vt:lpstr>
      <vt:lpstr>Modeling and Simulation VV&amp;A</vt:lpstr>
      <vt:lpstr>Key VV&amp;A Terms: Intended Use</vt:lpstr>
      <vt:lpstr>Key VV&amp;A Terms: Verification and Validation</vt:lpstr>
      <vt:lpstr>Key VV&amp;A Terms: Accreditation, Acceptance, and Certification</vt:lpstr>
      <vt:lpstr>The VV&amp;A Process Model</vt:lpstr>
      <vt:lpstr>Tailoring the VV&amp;A Processes</vt:lpstr>
      <vt:lpstr>Levels of M&amp;S V&amp;V</vt:lpstr>
      <vt:lpstr>Leveraging Developer Testing</vt:lpstr>
      <vt:lpstr>Supplemental Simulation Verification Testing</vt:lpstr>
      <vt:lpstr>Essential Steps for Validating Models and Simulations</vt:lpstr>
      <vt:lpstr>M&amp;S Validation and the  Validation Referent</vt:lpstr>
      <vt:lpstr>The Ideal Referent</vt:lpstr>
      <vt:lpstr>Referent Sources</vt:lpstr>
      <vt:lpstr>Referent Challenges and Obstacles</vt:lpstr>
      <vt:lpstr>Referent Best Practices</vt:lpstr>
      <vt:lpstr>Developing a Rigorous SME Referent</vt:lpstr>
      <vt:lpstr>Challenges Associated with Rigorous Validation</vt:lpstr>
      <vt:lpstr>V&amp;V Methods Considerations</vt:lpstr>
      <vt:lpstr>Referent to Validation Method Mapping</vt:lpstr>
      <vt:lpstr>Basic AI Concepts</vt:lpstr>
      <vt:lpstr>Key AI Related Terms: Artificial Intelligence</vt:lpstr>
      <vt:lpstr>Key AI Related Terms: Machine Learning</vt:lpstr>
      <vt:lpstr>Key AI Related Terms: Deep Learning</vt:lpstr>
      <vt:lpstr>Rule Based vs. Machine Learning AI</vt:lpstr>
      <vt:lpstr>A Proposal for Establishing the Level of AI Validation Effort</vt:lpstr>
      <vt:lpstr>Determining AI Validation Level of Effort</vt:lpstr>
      <vt:lpstr>AI V&amp;V Methods</vt:lpstr>
      <vt:lpstr>AI Models and M&amp;S V&amp;V Processes</vt:lpstr>
      <vt:lpstr>Question 1: Mapping to the M&amp;S V&amp;V Processes</vt:lpstr>
      <vt:lpstr>Question 1: Is the Objective Properly Defined?</vt:lpstr>
      <vt:lpstr>Question 2: Mapping to the M&amp;S V&amp;V Processes</vt:lpstr>
      <vt:lpstr>Question 2: Have Software Bugs been Addressed?</vt:lpstr>
      <vt:lpstr>Question 3: Mapping to M&amp;S V&amp;V Processes</vt:lpstr>
      <vt:lpstr>Question 3: Is the Data Representative?</vt:lpstr>
      <vt:lpstr>Question 3: Steps to Address Data Issues</vt:lpstr>
      <vt:lpstr>Question 4: Mapping to M&amp;S V&amp;V Processes</vt:lpstr>
      <vt:lpstr>Question 4: How robust is the AI Model? </vt:lpstr>
      <vt:lpstr>Question 5: Mapping to M&amp;S V&amp;V Processes</vt:lpstr>
      <vt:lpstr>Question 5: Is the System sufficiently Accurate?</vt:lpstr>
      <vt:lpstr>Holdout and K-Fold Cross Validation</vt:lpstr>
      <vt:lpstr>Comparison of K-Fold Cross Validation and Holdout Validation</vt:lpstr>
      <vt:lpstr>SME Assessment</vt:lpstr>
      <vt:lpstr>Establishing Trust: Explainable AI</vt:lpstr>
      <vt:lpstr>V&amp;V Challenges for AI Driven  Simulation</vt:lpstr>
      <vt:lpstr>The Bridge between AI Models and M&amp;S</vt:lpstr>
      <vt:lpstr>V&amp;V Scope for AI Driven M&amp;S (AI Inputs)</vt:lpstr>
      <vt:lpstr>Distributed Simulation Engagement and Engineering Process (DSEEP)</vt:lpstr>
      <vt:lpstr>Steps Needed to Integrate AI ML into a Military M&amp;S</vt:lpstr>
      <vt:lpstr>Steps Needed to Integrate AI ML into a Military M&amp;S</vt:lpstr>
      <vt:lpstr>Technical Interoperability Issues </vt:lpstr>
      <vt:lpstr>Training Applications for AI Driven M&amp;S</vt:lpstr>
      <vt:lpstr>An Example: Defining Scenarios for  Training Simulations </vt:lpstr>
      <vt:lpstr>Training Applications for AI Driven M&amp;S:  V&amp;V Challenges</vt:lpstr>
      <vt:lpstr>Conclusion</vt:lpstr>
      <vt:lpstr>Final thoughts</vt:lpstr>
      <vt:lpstr>Learning Objectives Addressed</vt:lpstr>
      <vt:lpstr> References and bibliography (1 of 4) </vt:lpstr>
      <vt:lpstr> References and bibliography (2 of 4) </vt:lpstr>
      <vt:lpstr> References and bibliography (3 of 4) </vt:lpstr>
      <vt:lpstr> References and bibliography (4 of 4) </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Youngblood, Simone M.</cp:lastModifiedBy>
  <cp:revision>559</cp:revision>
  <cp:lastPrinted>1601-01-01T00:00:00Z</cp:lastPrinted>
  <dcterms:created xsi:type="dcterms:W3CDTF">2016-03-29T15:29:36Z</dcterms:created>
  <dcterms:modified xsi:type="dcterms:W3CDTF">2025-10-01T15:31:17Z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