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5" r:id="rId4"/>
  </p:sldMasterIdLst>
  <p:notesMasterIdLst>
    <p:notesMasterId r:id="rId54"/>
  </p:notesMasterIdLst>
  <p:handoutMasterIdLst>
    <p:handoutMasterId r:id="rId55"/>
  </p:handoutMasterIdLst>
  <p:sldIdLst>
    <p:sldId id="256" r:id="rId5"/>
    <p:sldId id="353" r:id="rId6"/>
    <p:sldId id="264" r:id="rId7"/>
    <p:sldId id="296" r:id="rId8"/>
    <p:sldId id="260" r:id="rId9"/>
    <p:sldId id="364" r:id="rId10"/>
    <p:sldId id="363" r:id="rId11"/>
    <p:sldId id="356" r:id="rId12"/>
    <p:sldId id="300" r:id="rId13"/>
    <p:sldId id="357" r:id="rId14"/>
    <p:sldId id="358" r:id="rId15"/>
    <p:sldId id="359" r:id="rId16"/>
    <p:sldId id="304" r:id="rId17"/>
    <p:sldId id="305" r:id="rId18"/>
    <p:sldId id="306" r:id="rId19"/>
    <p:sldId id="307" r:id="rId20"/>
    <p:sldId id="297" r:id="rId21"/>
    <p:sldId id="310" r:id="rId22"/>
    <p:sldId id="284" r:id="rId23"/>
    <p:sldId id="360" r:id="rId24"/>
    <p:sldId id="285" r:id="rId25"/>
    <p:sldId id="292" r:id="rId26"/>
    <p:sldId id="332" r:id="rId27"/>
    <p:sldId id="293" r:id="rId28"/>
    <p:sldId id="333" r:id="rId29"/>
    <p:sldId id="361" r:id="rId30"/>
    <p:sldId id="294" r:id="rId31"/>
    <p:sldId id="312" r:id="rId32"/>
    <p:sldId id="362" r:id="rId33"/>
    <p:sldId id="298" r:id="rId34"/>
    <p:sldId id="291" r:id="rId35"/>
    <p:sldId id="327" r:id="rId36"/>
    <p:sldId id="328" r:id="rId37"/>
    <p:sldId id="313" r:id="rId38"/>
    <p:sldId id="314" r:id="rId39"/>
    <p:sldId id="316" r:id="rId40"/>
    <p:sldId id="317" r:id="rId41"/>
    <p:sldId id="318" r:id="rId42"/>
    <p:sldId id="319" r:id="rId43"/>
    <p:sldId id="322" r:id="rId44"/>
    <p:sldId id="323" r:id="rId45"/>
    <p:sldId id="324" r:id="rId46"/>
    <p:sldId id="350" r:id="rId47"/>
    <p:sldId id="354" r:id="rId48"/>
    <p:sldId id="330" r:id="rId49"/>
    <p:sldId id="366" r:id="rId50"/>
    <p:sldId id="355" r:id="rId51"/>
    <p:sldId id="272" r:id="rId52"/>
    <p:sldId id="365"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uintin" initials="Q" lastIdx="15" clrIdx="0">
    <p:extLst>
      <p:ext uri="{19B8F6BF-5375-455C-9EA6-DF929625EA0E}">
        <p15:presenceInfo xmlns:p15="http://schemas.microsoft.com/office/powerpoint/2012/main" userId="Quintin" providerId="None"/>
      </p:ext>
    </p:extLst>
  </p:cmAuthor>
  <p:cmAuthor id="2" name="Stephanie Fussell" initials="SF" lastIdx="20" clrIdx="1">
    <p:extLst>
      <p:ext uri="{19B8F6BF-5375-455C-9EA6-DF929625EA0E}">
        <p15:presenceInfo xmlns:p15="http://schemas.microsoft.com/office/powerpoint/2012/main" userId="S::sfussell@aptima.com::5940dda1-865f-4cda-92d5-60a72c8f667e" providerId="AD"/>
      </p:ext>
    </p:extLst>
  </p:cmAuthor>
  <p:cmAuthor id="3" name="Summer Rebensky" initials="SR" lastIdx="5" clrIdx="2">
    <p:extLst>
      <p:ext uri="{19B8F6BF-5375-455C-9EA6-DF929625EA0E}">
        <p15:presenceInfo xmlns:p15="http://schemas.microsoft.com/office/powerpoint/2012/main" userId="S::srebensky@aptima.com::c5b62c04-7aff-4eb1-b5b5-3f0b38297df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75C6"/>
    <a:srgbClr val="21EBF0"/>
    <a:srgbClr val="FFFFFF"/>
    <a:srgbClr val="FF6600"/>
    <a:srgbClr val="595A59"/>
    <a:srgbClr val="F8F8F8"/>
    <a:srgbClr val="004B8D"/>
    <a:srgbClr val="B3282D"/>
    <a:srgbClr val="CBCCCB"/>
    <a:srgbClr val="00BC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96" autoAdjust="0"/>
    <p:restoredTop sz="71765" autoAdjust="0"/>
  </p:normalViewPr>
  <p:slideViewPr>
    <p:cSldViewPr snapToGrid="0" snapToObjects="1">
      <p:cViewPr varScale="1">
        <p:scale>
          <a:sx n="79" d="100"/>
          <a:sy n="79" d="100"/>
        </p:scale>
        <p:origin x="1428" y="9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25" d="100"/>
        <a:sy n="125" d="100"/>
      </p:scale>
      <p:origin x="0" y="-2862"/>
    </p:cViewPr>
  </p:sorterViewPr>
  <p:notesViewPr>
    <p:cSldViewPr snapToGrid="0" snapToObjects="1">
      <p:cViewPr varScale="1">
        <p:scale>
          <a:sx n="85" d="100"/>
          <a:sy n="85" d="100"/>
        </p:scale>
        <p:origin x="3804"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anie Fussell" userId="5940dda1-865f-4cda-92d5-60a72c8f667e" providerId="ADAL" clId="{4FE134DE-1180-4212-ABAF-1196A72F6973}"/>
    <pc:docChg chg="modSld">
      <pc:chgData name="Stephanie Fussell" userId="5940dda1-865f-4cda-92d5-60a72c8f667e" providerId="ADAL" clId="{4FE134DE-1180-4212-ABAF-1196A72F6973}" dt="2025-11-25T15:24:25.552" v="0"/>
      <pc:docMkLst>
        <pc:docMk/>
      </pc:docMkLst>
      <pc:sldChg chg="modSp mod">
        <pc:chgData name="Stephanie Fussell" userId="5940dda1-865f-4cda-92d5-60a72c8f667e" providerId="ADAL" clId="{4FE134DE-1180-4212-ABAF-1196A72F6973}" dt="2025-11-25T15:24:25.552" v="0"/>
        <pc:sldMkLst>
          <pc:docMk/>
          <pc:sldMk cId="4222673890" sldId="272"/>
        </pc:sldMkLst>
        <pc:spChg chg="mod">
          <ac:chgData name="Stephanie Fussell" userId="5940dda1-865f-4cda-92d5-60a72c8f667e" providerId="ADAL" clId="{4FE134DE-1180-4212-ABAF-1196A72F6973}" dt="2025-11-25T15:24:25.552" v="0"/>
          <ac:spMkLst>
            <pc:docMk/>
            <pc:sldMk cId="4222673890" sldId="272"/>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F8B778-EE3F-5541-80B6-A033169F05AB}" type="datetimeFigureOut">
              <a:rPr lang="en-US" smtClean="0"/>
              <a:t>11/25/2025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4E72D6-76A0-B84C-AA86-CCE53056228C}" type="slidenum">
              <a:rPr lang="en-US" smtClean="0"/>
              <a:t>‹#›</a:t>
            </a:fld>
            <a:endParaRPr lang="en-US"/>
          </a:p>
        </p:txBody>
      </p:sp>
    </p:spTree>
    <p:extLst>
      <p:ext uri="{BB962C8B-B14F-4D97-AF65-F5344CB8AC3E}">
        <p14:creationId xmlns:p14="http://schemas.microsoft.com/office/powerpoint/2010/main" val="2285697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5D8D47-F8B2-844E-B15E-9C55313B0B46}" type="datetimeFigureOut">
              <a:rPr lang="en-US" smtClean="0"/>
              <a:t>11/25/2025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0DA7D4-2281-3F41-A9A9-DF2CBC1C06D7}" type="slidenum">
              <a:rPr lang="en-US" smtClean="0"/>
              <a:t>‹#›</a:t>
            </a:fld>
            <a:endParaRPr lang="en-US"/>
          </a:p>
        </p:txBody>
      </p:sp>
    </p:spTree>
    <p:extLst>
      <p:ext uri="{BB962C8B-B14F-4D97-AF65-F5344CB8AC3E}">
        <p14:creationId xmlns:p14="http://schemas.microsoft.com/office/powerpoint/2010/main" val="1553404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Objectives:</a:t>
            </a:r>
            <a:endParaRPr lang="en-US" baseline="0" dirty="0"/>
          </a:p>
          <a:p>
            <a:pPr marL="228600" indent="-228600">
              <a:buAutoNum type="arabicPeriod"/>
            </a:pPr>
            <a:r>
              <a:rPr lang="en-US" baseline="0" dirty="0"/>
              <a:t>Identify different options of game engines useful for distributed training, part-task trainers, and general research.</a:t>
            </a:r>
          </a:p>
          <a:p>
            <a:pPr marL="228600" indent="-228600">
              <a:buAutoNum type="arabicPeriod"/>
            </a:pPr>
            <a:r>
              <a:rPr lang="en-US" baseline="0" dirty="0"/>
              <a:t>Understand the difference between game engines and other simulation technologies.</a:t>
            </a:r>
          </a:p>
          <a:p>
            <a:pPr marL="228600" indent="-228600">
              <a:buAutoNum type="arabicPeriod"/>
            </a:pPr>
            <a:r>
              <a:rPr lang="en-US" baseline="0" dirty="0"/>
              <a:t>Explain how game engines can be used to enhance training and learning methods.</a:t>
            </a:r>
          </a:p>
          <a:p>
            <a:pPr marL="228600" indent="-228600">
              <a:buAutoNum type="arabicPeriod"/>
            </a:pPr>
            <a:r>
              <a:rPr lang="en-US" baseline="0" dirty="0"/>
              <a:t>Compare and contrast the advantages and limitations of using game engines for different types of training and research applications.</a:t>
            </a:r>
          </a:p>
          <a:p>
            <a:pPr marL="228600" indent="-228600">
              <a:buAutoNum type="arabicPeriod"/>
            </a:pPr>
            <a:endParaRPr lang="en-US" baseline="0" dirty="0"/>
          </a:p>
          <a:p>
            <a:pPr marL="0" indent="0">
              <a:buNone/>
            </a:pPr>
            <a:r>
              <a:rPr lang="en-US" baseline="0" dirty="0"/>
              <a:t>Audience intended for the Tutorial:</a:t>
            </a:r>
          </a:p>
          <a:p>
            <a:pPr marL="0" indent="0">
              <a:buNone/>
            </a:pPr>
            <a:r>
              <a:rPr lang="en-US" baseline="0" dirty="0"/>
              <a:t>This tutorial is designed for a broad audience to provide a foundational understanding of the advantages of game engines, appropriate scenarios for their use, and best practices for developing game engine-based solutions for military purposes. There is no prerequisite knowledge needed for this tutorial.</a:t>
            </a:r>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1</a:t>
            </a:fld>
            <a:endParaRPr lang="en-US"/>
          </a:p>
        </p:txBody>
      </p:sp>
    </p:spTree>
    <p:extLst>
      <p:ext uri="{BB962C8B-B14F-4D97-AF65-F5344CB8AC3E}">
        <p14:creationId xmlns:p14="http://schemas.microsoft.com/office/powerpoint/2010/main" val="3675523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Example Domains</a:t>
            </a:r>
          </a:p>
          <a:p>
            <a:r>
              <a:rPr lang="en-US" b="1" dirty="0"/>
              <a:t>Game engines </a:t>
            </a:r>
            <a:r>
              <a:rPr lang="en-US" dirty="0"/>
              <a:t>VR trainers, mission rehearsal, mobile apps, digital twins, sandbox simulations.</a:t>
            </a:r>
          </a:p>
          <a:p>
            <a:r>
              <a:rPr lang="en-US" dirty="0"/>
              <a:t>Sim software- Command staff training, constructive simulation, weapon systems modeling, tactical AI behavior simulation.</a:t>
            </a:r>
          </a:p>
        </p:txBody>
      </p:sp>
      <p:sp>
        <p:nvSpPr>
          <p:cNvPr id="4" name="Slide Number Placeholder 3"/>
          <p:cNvSpPr>
            <a:spLocks noGrp="1"/>
          </p:cNvSpPr>
          <p:nvPr>
            <p:ph type="sldNum" sz="quarter" idx="10"/>
          </p:nvPr>
        </p:nvSpPr>
        <p:spPr/>
        <p:txBody>
          <a:bodyPr/>
          <a:lstStyle/>
          <a:p>
            <a:fld id="{EE0DA7D4-2281-3F41-A9A9-DF2CBC1C06D7}" type="slidenum">
              <a:rPr lang="en-US" smtClean="0"/>
              <a:t>11</a:t>
            </a:fld>
            <a:endParaRPr lang="en-US"/>
          </a:p>
        </p:txBody>
      </p:sp>
    </p:spTree>
    <p:extLst>
      <p:ext uri="{BB962C8B-B14F-4D97-AF65-F5344CB8AC3E}">
        <p14:creationId xmlns:p14="http://schemas.microsoft.com/office/powerpoint/2010/main" val="1838231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Example Domains</a:t>
            </a:r>
          </a:p>
          <a:p>
            <a:r>
              <a:rPr lang="en-US" b="1" dirty="0"/>
              <a:t>Game engines </a:t>
            </a:r>
            <a:r>
              <a:rPr lang="en-US" dirty="0"/>
              <a:t>VR trainers, mission rehearsal, mobile apps, digital twins, sandbox simulations.</a:t>
            </a:r>
          </a:p>
          <a:p>
            <a:r>
              <a:rPr lang="en-US" dirty="0"/>
              <a:t>Sim software- Command staff training, constructive simulation, weapon systems modeling, tactical AI behavior simulation.</a:t>
            </a:r>
          </a:p>
        </p:txBody>
      </p:sp>
      <p:sp>
        <p:nvSpPr>
          <p:cNvPr id="4" name="Slide Number Placeholder 3"/>
          <p:cNvSpPr>
            <a:spLocks noGrp="1"/>
          </p:cNvSpPr>
          <p:nvPr>
            <p:ph type="sldNum" sz="quarter" idx="10"/>
          </p:nvPr>
        </p:nvSpPr>
        <p:spPr/>
        <p:txBody>
          <a:bodyPr/>
          <a:lstStyle/>
          <a:p>
            <a:fld id="{EE0DA7D4-2281-3F41-A9A9-DF2CBC1C06D7}" type="slidenum">
              <a:rPr lang="en-US" smtClean="0"/>
              <a:t>12</a:t>
            </a:fld>
            <a:endParaRPr lang="en-US"/>
          </a:p>
        </p:txBody>
      </p:sp>
    </p:spTree>
    <p:extLst>
      <p:ext uri="{BB962C8B-B14F-4D97-AF65-F5344CB8AC3E}">
        <p14:creationId xmlns:p14="http://schemas.microsoft.com/office/powerpoint/2010/main" val="3294147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Unity</a:t>
            </a:r>
          </a:p>
          <a:p>
            <a:r>
              <a:rPr lang="en-US" dirty="0"/>
              <a:t>Unity is often the platform of choice for </a:t>
            </a:r>
            <a:r>
              <a:rPr lang="en-US" b="1" dirty="0"/>
              <a:t>rapid development</a:t>
            </a:r>
            <a:r>
              <a:rPr lang="en-US" dirty="0"/>
              <a:t>, </a:t>
            </a:r>
            <a:r>
              <a:rPr lang="en-US" b="1" dirty="0"/>
              <a:t>cross-platform flexibility</a:t>
            </a:r>
            <a:r>
              <a:rPr lang="en-US" dirty="0"/>
              <a:t>, and </a:t>
            </a:r>
            <a:r>
              <a:rPr lang="en-US" b="1" dirty="0"/>
              <a:t>moderate-fidelity training environments</a:t>
            </a:r>
            <a:r>
              <a:rPr lang="en-US" dirty="0"/>
              <a:t>. Its large ecosystem, ease of integration, and robust support for VR/AR make it ideal for everything from mobile trainers to immersive classroom simulators.</a:t>
            </a:r>
          </a:p>
          <a:p>
            <a:endParaRPr lang="en-US" dirty="0"/>
          </a:p>
          <a:p>
            <a:r>
              <a:rPr lang="en-US" b="1" dirty="0"/>
              <a:t>Applicable Domain</a:t>
            </a:r>
          </a:p>
          <a:p>
            <a:r>
              <a:rPr lang="en-US" dirty="0"/>
              <a:t>Widely used in </a:t>
            </a:r>
            <a:r>
              <a:rPr lang="en-US" b="1" dirty="0"/>
              <a:t>military training</a:t>
            </a:r>
            <a:r>
              <a:rPr lang="en-US" dirty="0"/>
              <a:t>, </a:t>
            </a:r>
            <a:r>
              <a:rPr lang="en-US" b="1" dirty="0"/>
              <a:t>education</a:t>
            </a:r>
            <a:r>
              <a:rPr lang="en-US" dirty="0"/>
              <a:t>, </a:t>
            </a:r>
            <a:r>
              <a:rPr lang="en-US" b="1" dirty="0"/>
              <a:t>simulation</a:t>
            </a:r>
            <a:r>
              <a:rPr lang="en-US" dirty="0"/>
              <a:t>, and </a:t>
            </a:r>
            <a:r>
              <a:rPr lang="en-US" b="1" dirty="0"/>
              <a:t>serious games</a:t>
            </a:r>
            <a:r>
              <a:rPr lang="en-US" dirty="0"/>
              <a:t>.</a:t>
            </a:r>
          </a:p>
          <a:p>
            <a:r>
              <a:rPr lang="en-US" dirty="0"/>
              <a:t>Common in </a:t>
            </a:r>
            <a:r>
              <a:rPr lang="en-US" b="1" dirty="0"/>
              <a:t>cross-platform projects</a:t>
            </a:r>
            <a:r>
              <a:rPr lang="en-US" dirty="0"/>
              <a:t>, including desktop, mobile, VR/AR, and embedded systems.</a:t>
            </a:r>
          </a:p>
          <a:p>
            <a:r>
              <a:rPr lang="en-US" b="1" dirty="0"/>
              <a:t>Terms and Licensing</a:t>
            </a:r>
          </a:p>
          <a:p>
            <a:r>
              <a:rPr lang="en-US" dirty="0"/>
              <a:t>Free tier for individuals and small organizations (Unity Personal).</a:t>
            </a:r>
          </a:p>
          <a:p>
            <a:r>
              <a:rPr lang="en-US" dirty="0"/>
              <a:t>Unity Pro required for commercial or institutional use beyond revenue/usage thresholds.</a:t>
            </a:r>
          </a:p>
          <a:p>
            <a:r>
              <a:rPr lang="en-US" dirty="0"/>
              <a:t>Recent licensing changes require attention, especially for offline/air-gapped deployment.</a:t>
            </a:r>
          </a:p>
          <a:p>
            <a:r>
              <a:rPr lang="en-US" b="1" dirty="0"/>
              <a:t>Training Options and Availability</a:t>
            </a:r>
          </a:p>
          <a:p>
            <a:r>
              <a:rPr lang="en-US" dirty="0"/>
              <a:t>Extensive official documentation, </a:t>
            </a:r>
            <a:r>
              <a:rPr lang="en-US" b="1" dirty="0"/>
              <a:t>Unity Learn</a:t>
            </a:r>
            <a:r>
              <a:rPr lang="en-US" dirty="0"/>
              <a:t>, and certified instructor-led courses.</a:t>
            </a:r>
          </a:p>
          <a:p>
            <a:r>
              <a:rPr lang="en-US" dirty="0"/>
              <a:t>Broad range of third-party tutorials and simulation-specific courses.</a:t>
            </a:r>
          </a:p>
          <a:p>
            <a:r>
              <a:rPr lang="en-US" dirty="0"/>
              <a:t>Military-focused partners offer Unity-based simulation platforms and training modules.</a:t>
            </a:r>
          </a:p>
          <a:p>
            <a:r>
              <a:rPr lang="en-US" b="1" dirty="0"/>
              <a:t>Community and Assets</a:t>
            </a:r>
          </a:p>
          <a:p>
            <a:r>
              <a:rPr lang="en-US" dirty="0"/>
              <a:t>One of the largest development communities.</a:t>
            </a:r>
          </a:p>
          <a:p>
            <a:r>
              <a:rPr lang="en-US" dirty="0"/>
              <a:t>Massive </a:t>
            </a:r>
            <a:r>
              <a:rPr lang="en-US" b="1" dirty="0"/>
              <a:t>Asset Store</a:t>
            </a:r>
            <a:r>
              <a:rPr lang="en-US" dirty="0"/>
              <a:t> with thousands of plug-ins, tools, environments, and character packs.</a:t>
            </a:r>
          </a:p>
          <a:p>
            <a:r>
              <a:rPr lang="en-US" dirty="0"/>
              <a:t>Strong support for simulation use via third-party frameworks (e.g., SIMDIS, MÄK plugins, and GIS data loaders).</a:t>
            </a:r>
          </a:p>
          <a:p>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13</a:t>
            </a:fld>
            <a:endParaRPr lang="en-US"/>
          </a:p>
        </p:txBody>
      </p:sp>
    </p:spTree>
    <p:extLst>
      <p:ext uri="{BB962C8B-B14F-4D97-AF65-F5344CB8AC3E}">
        <p14:creationId xmlns:p14="http://schemas.microsoft.com/office/powerpoint/2010/main" val="3786464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Godot</a:t>
            </a:r>
          </a:p>
          <a:p>
            <a:r>
              <a:rPr lang="en-US" dirty="0"/>
              <a:t>Godot is the platform of choice when </a:t>
            </a:r>
            <a:r>
              <a:rPr lang="en-US" b="1" dirty="0"/>
              <a:t>cost-effectiveness</a:t>
            </a:r>
            <a:r>
              <a:rPr lang="en-US" dirty="0"/>
              <a:t>, </a:t>
            </a:r>
            <a:r>
              <a:rPr lang="en-US" b="1" dirty="0"/>
              <a:t>open-source control</a:t>
            </a:r>
            <a:r>
              <a:rPr lang="en-US" dirty="0"/>
              <a:t>, and </a:t>
            </a:r>
            <a:r>
              <a:rPr lang="en-US" b="1" dirty="0"/>
              <a:t>lightweight deployment</a:t>
            </a:r>
            <a:r>
              <a:rPr lang="en-US" dirty="0"/>
              <a:t> are the primary goals. Ideal for prototyping, academic research, or low-resource environments, it provides full engine access without licensing constraints—well-suited for custom, secure simulations.</a:t>
            </a:r>
          </a:p>
          <a:p>
            <a:endParaRPr lang="en-US" dirty="0"/>
          </a:p>
          <a:p>
            <a:r>
              <a:rPr lang="en-US" b="1" dirty="0"/>
              <a:t>Applicable Domain</a:t>
            </a:r>
          </a:p>
          <a:p>
            <a:r>
              <a:rPr lang="en-US" dirty="0"/>
              <a:t>Ideal for </a:t>
            </a:r>
            <a:r>
              <a:rPr lang="en-US" b="1" dirty="0"/>
              <a:t>lightweight simulations</a:t>
            </a:r>
            <a:r>
              <a:rPr lang="en-US" dirty="0"/>
              <a:t>, </a:t>
            </a:r>
            <a:r>
              <a:rPr lang="en-US" b="1" dirty="0"/>
              <a:t>2D training tools</a:t>
            </a:r>
            <a:r>
              <a:rPr lang="en-US" dirty="0"/>
              <a:t>, </a:t>
            </a:r>
            <a:r>
              <a:rPr lang="en-US" b="1" dirty="0"/>
              <a:t>procedural trainers</a:t>
            </a:r>
            <a:r>
              <a:rPr lang="en-US" dirty="0"/>
              <a:t>, and </a:t>
            </a:r>
            <a:r>
              <a:rPr lang="en-US" b="1" dirty="0"/>
              <a:t>open-source research</a:t>
            </a:r>
            <a:r>
              <a:rPr lang="en-US" dirty="0"/>
              <a:t>.</a:t>
            </a:r>
          </a:p>
          <a:p>
            <a:r>
              <a:rPr lang="en-US" dirty="0"/>
              <a:t>Best suited for small-scale or </a:t>
            </a:r>
            <a:r>
              <a:rPr lang="en-US" b="1" dirty="0"/>
              <a:t>customized simulation environments</a:t>
            </a:r>
            <a:r>
              <a:rPr lang="en-US" dirty="0"/>
              <a:t>.</a:t>
            </a:r>
          </a:p>
          <a:p>
            <a:r>
              <a:rPr lang="en-US" b="1" dirty="0"/>
              <a:t>Terms and Licensing</a:t>
            </a:r>
          </a:p>
          <a:p>
            <a:r>
              <a:rPr lang="en-US" dirty="0"/>
              <a:t>Completely free and open-source under the </a:t>
            </a:r>
            <a:r>
              <a:rPr lang="en-US" b="1" dirty="0"/>
              <a:t>MIT license</a:t>
            </a:r>
            <a:r>
              <a:rPr lang="en-US" dirty="0"/>
              <a:t>.</a:t>
            </a:r>
          </a:p>
          <a:p>
            <a:r>
              <a:rPr lang="en-US" dirty="0"/>
              <a:t>No royalties, fees, or platform restrictions.</a:t>
            </a:r>
          </a:p>
          <a:p>
            <a:r>
              <a:rPr lang="en-US" dirty="0"/>
              <a:t>Source code is fully available for modification and redistribution.</a:t>
            </a:r>
          </a:p>
          <a:p>
            <a:r>
              <a:rPr lang="en-US" b="1" dirty="0"/>
              <a:t>Training Options and Availability</a:t>
            </a:r>
          </a:p>
          <a:p>
            <a:r>
              <a:rPr lang="en-US" dirty="0"/>
              <a:t>Moderate but growing ecosystem of community tutorials and courses.</a:t>
            </a:r>
          </a:p>
          <a:p>
            <a:r>
              <a:rPr lang="en-US" dirty="0"/>
              <a:t>Fewer simulation-specific resources, but strong for core engine education.</a:t>
            </a:r>
          </a:p>
          <a:p>
            <a:r>
              <a:rPr lang="en-US" dirty="0"/>
              <a:t>Suitable for in-house or academic training initiatives with full source access.</a:t>
            </a:r>
          </a:p>
          <a:p>
            <a:r>
              <a:rPr lang="en-US" b="1" dirty="0"/>
              <a:t>Community and Assets</a:t>
            </a:r>
          </a:p>
          <a:p>
            <a:r>
              <a:rPr lang="en-US" dirty="0"/>
              <a:t>Active and passionate open-source community.</a:t>
            </a:r>
          </a:p>
          <a:p>
            <a:r>
              <a:rPr lang="en-US" dirty="0"/>
              <a:t>Asset Library smaller than Unity’s or </a:t>
            </a:r>
            <a:r>
              <a:rPr lang="en-US" dirty="0" err="1"/>
              <a:t>Unreal’s</a:t>
            </a:r>
            <a:r>
              <a:rPr lang="en-US" dirty="0"/>
              <a:t>, but steadily growing.</a:t>
            </a:r>
          </a:p>
          <a:p>
            <a:r>
              <a:rPr lang="en-US" dirty="0"/>
              <a:t>Many users contribute tools and modules for niche use, including simulation.</a:t>
            </a:r>
          </a:p>
          <a:p>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14</a:t>
            </a:fld>
            <a:endParaRPr lang="en-US"/>
          </a:p>
        </p:txBody>
      </p:sp>
    </p:spTree>
    <p:extLst>
      <p:ext uri="{BB962C8B-B14F-4D97-AF65-F5344CB8AC3E}">
        <p14:creationId xmlns:p14="http://schemas.microsoft.com/office/powerpoint/2010/main" val="819746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CryEngine</a:t>
            </a:r>
            <a:endParaRPr lang="en-US" b="1" dirty="0"/>
          </a:p>
          <a:p>
            <a:r>
              <a:rPr lang="en-US" dirty="0" err="1"/>
              <a:t>CryEngine</a:t>
            </a:r>
            <a:r>
              <a:rPr lang="en-US" dirty="0"/>
              <a:t> is selected when </a:t>
            </a:r>
            <a:r>
              <a:rPr lang="en-US" b="1" dirty="0"/>
              <a:t>visual realism</a:t>
            </a:r>
            <a:r>
              <a:rPr lang="en-US" dirty="0"/>
              <a:t>, </a:t>
            </a:r>
            <a:r>
              <a:rPr lang="en-US" b="1" dirty="0"/>
              <a:t>terrain fidelity</a:t>
            </a:r>
            <a:r>
              <a:rPr lang="en-US" dirty="0"/>
              <a:t>, and </a:t>
            </a:r>
            <a:r>
              <a:rPr lang="en-US" b="1" dirty="0"/>
              <a:t>physics simulation</a:t>
            </a:r>
            <a:r>
              <a:rPr lang="en-US" dirty="0"/>
              <a:t> are the highest priorities. It excels in creating outdoor, environmental, or vehicular simulations that demand accurate lighting, line-of-sight modeling, and destructible environments.</a:t>
            </a:r>
          </a:p>
          <a:p>
            <a:endParaRPr lang="en-US" dirty="0"/>
          </a:p>
          <a:p>
            <a:r>
              <a:rPr lang="en-US" b="1" dirty="0"/>
              <a:t>Applicable Domain</a:t>
            </a:r>
          </a:p>
          <a:p>
            <a:r>
              <a:rPr lang="en-US" dirty="0"/>
              <a:t>Strong in </a:t>
            </a:r>
            <a:r>
              <a:rPr lang="en-US" b="1" dirty="0"/>
              <a:t>terrain-focused</a:t>
            </a:r>
            <a:r>
              <a:rPr lang="en-US" dirty="0"/>
              <a:t>, </a:t>
            </a:r>
            <a:r>
              <a:rPr lang="en-US" b="1" dirty="0"/>
              <a:t>first-person</a:t>
            </a:r>
            <a:r>
              <a:rPr lang="en-US" dirty="0"/>
              <a:t>, or </a:t>
            </a:r>
            <a:r>
              <a:rPr lang="en-US" b="1" dirty="0"/>
              <a:t>vehicle-centric simulations</a:t>
            </a:r>
            <a:r>
              <a:rPr lang="en-US" dirty="0"/>
              <a:t>.</a:t>
            </a:r>
          </a:p>
          <a:p>
            <a:r>
              <a:rPr lang="en-US" dirty="0"/>
              <a:t>Often used for </a:t>
            </a:r>
            <a:r>
              <a:rPr lang="en-US" b="1" dirty="0"/>
              <a:t>high-fidelity battlefield training</a:t>
            </a:r>
            <a:r>
              <a:rPr lang="en-US" dirty="0"/>
              <a:t> or </a:t>
            </a:r>
            <a:r>
              <a:rPr lang="en-US" b="1" dirty="0"/>
              <a:t>defense R&amp;D environments</a:t>
            </a:r>
            <a:r>
              <a:rPr lang="en-US" dirty="0"/>
              <a:t>.</a:t>
            </a:r>
          </a:p>
          <a:p>
            <a:r>
              <a:rPr lang="en-US" b="1" dirty="0"/>
              <a:t>Terms and Licensing</a:t>
            </a:r>
          </a:p>
          <a:p>
            <a:r>
              <a:rPr lang="en-US" dirty="0"/>
              <a:t>Royalty-based model (5% after $5,000 in annual revenue), or custom enterprise licensing.</a:t>
            </a:r>
          </a:p>
          <a:p>
            <a:r>
              <a:rPr lang="en-US" dirty="0"/>
              <a:t>Source code available under restrictions—requires adherence to </a:t>
            </a:r>
            <a:r>
              <a:rPr lang="en-US" dirty="0" err="1"/>
              <a:t>Crytek’s</a:t>
            </a:r>
            <a:r>
              <a:rPr lang="en-US" dirty="0"/>
              <a:t> EULA.</a:t>
            </a:r>
          </a:p>
          <a:p>
            <a:r>
              <a:rPr lang="en-US" dirty="0"/>
              <a:t>May involve negotiation for defense/government deployments.</a:t>
            </a:r>
          </a:p>
          <a:p>
            <a:r>
              <a:rPr lang="en-US" b="1" dirty="0"/>
              <a:t>Training Options and Availability</a:t>
            </a:r>
          </a:p>
          <a:p>
            <a:r>
              <a:rPr lang="en-US" dirty="0"/>
              <a:t>Official documentation is good but narrower than Unity or Unreal.</a:t>
            </a:r>
          </a:p>
          <a:p>
            <a:r>
              <a:rPr lang="en-US" dirty="0"/>
              <a:t>Limited military-specific training resources; often requires </a:t>
            </a:r>
            <a:r>
              <a:rPr lang="en-US" b="1" dirty="0"/>
              <a:t>onboarding for C++ development</a:t>
            </a:r>
            <a:r>
              <a:rPr lang="en-US" dirty="0"/>
              <a:t>.</a:t>
            </a:r>
          </a:p>
          <a:p>
            <a:r>
              <a:rPr lang="en-US" dirty="0" err="1"/>
              <a:t>Crytek</a:t>
            </a:r>
            <a:r>
              <a:rPr lang="en-US" dirty="0"/>
              <a:t> provides learning materials and partner programs, mostly focused on visual fidelity.</a:t>
            </a:r>
          </a:p>
          <a:p>
            <a:r>
              <a:rPr lang="en-US" b="1" dirty="0"/>
              <a:t>Community and Assets</a:t>
            </a:r>
          </a:p>
          <a:p>
            <a:r>
              <a:rPr lang="en-US" dirty="0"/>
              <a:t>Smaller community, often concentrated in </a:t>
            </a:r>
            <a:r>
              <a:rPr lang="en-US" b="1" dirty="0"/>
              <a:t>AAA and defense visualization sectors</a:t>
            </a:r>
            <a:r>
              <a:rPr lang="en-US" dirty="0"/>
              <a:t>.</a:t>
            </a:r>
          </a:p>
          <a:p>
            <a:r>
              <a:rPr lang="en-US" dirty="0"/>
              <a:t>Asset ecosystem is limited, especially for simulation content.</a:t>
            </a:r>
          </a:p>
          <a:p>
            <a:r>
              <a:rPr lang="en-US" dirty="0" err="1"/>
              <a:t>Modding</a:t>
            </a:r>
            <a:r>
              <a:rPr lang="en-US" dirty="0"/>
              <a:t> community is active, but commercial-ready assets are fewer.</a:t>
            </a:r>
          </a:p>
          <a:p>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15</a:t>
            </a:fld>
            <a:endParaRPr lang="en-US"/>
          </a:p>
        </p:txBody>
      </p:sp>
    </p:spTree>
    <p:extLst>
      <p:ext uri="{BB962C8B-B14F-4D97-AF65-F5344CB8AC3E}">
        <p14:creationId xmlns:p14="http://schemas.microsoft.com/office/powerpoint/2010/main" val="1397291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Unreal Engine</a:t>
            </a:r>
          </a:p>
          <a:p>
            <a:r>
              <a:rPr lang="en-US" dirty="0"/>
              <a:t>Unreal Engine is often the platform of choice for projects where </a:t>
            </a:r>
            <a:r>
              <a:rPr lang="en-US" b="1" dirty="0"/>
              <a:t>fidelity, extensibility, and immersive realism</a:t>
            </a:r>
            <a:r>
              <a:rPr lang="en-US" dirty="0"/>
              <a:t> are mission-critical. It is especially powerful for high-end VR simulators, large-scale multiplayer scenarios, and applications that must interface with external systems at an enterprise level.</a:t>
            </a:r>
          </a:p>
          <a:p>
            <a:endParaRPr lang="en-US" dirty="0"/>
          </a:p>
          <a:p>
            <a:r>
              <a:rPr lang="en-US" b="1" dirty="0"/>
              <a:t>Applicable Domain</a:t>
            </a:r>
          </a:p>
          <a:p>
            <a:r>
              <a:rPr lang="en-US" dirty="0"/>
              <a:t>Frequently used in </a:t>
            </a:r>
            <a:r>
              <a:rPr lang="en-US" b="1" dirty="0"/>
              <a:t>high-end military simulations</a:t>
            </a:r>
            <a:r>
              <a:rPr lang="en-US" dirty="0"/>
              <a:t>, </a:t>
            </a:r>
            <a:r>
              <a:rPr lang="en-US" b="1" dirty="0"/>
              <a:t>VR/AR immersive trainers</a:t>
            </a:r>
            <a:r>
              <a:rPr lang="en-US" dirty="0"/>
              <a:t>, and </a:t>
            </a:r>
            <a:r>
              <a:rPr lang="en-US" b="1" dirty="0"/>
              <a:t>enterprise-level defense systems</a:t>
            </a:r>
            <a:r>
              <a:rPr lang="en-US" dirty="0"/>
              <a:t>.</a:t>
            </a:r>
          </a:p>
          <a:p>
            <a:r>
              <a:rPr lang="en-US" dirty="0"/>
              <a:t>Especially strong in </a:t>
            </a:r>
            <a:r>
              <a:rPr lang="en-US" b="1" dirty="0"/>
              <a:t>full-motion</a:t>
            </a:r>
            <a:r>
              <a:rPr lang="en-US" dirty="0"/>
              <a:t>, </a:t>
            </a:r>
            <a:r>
              <a:rPr lang="en-US" b="1" dirty="0"/>
              <a:t>multi-user</a:t>
            </a:r>
            <a:r>
              <a:rPr lang="en-US" dirty="0"/>
              <a:t>, and </a:t>
            </a:r>
            <a:r>
              <a:rPr lang="en-US" b="1" dirty="0"/>
              <a:t>mixed-reality</a:t>
            </a:r>
            <a:r>
              <a:rPr lang="en-US" dirty="0"/>
              <a:t> simulation environments.</a:t>
            </a:r>
          </a:p>
          <a:p>
            <a:r>
              <a:rPr lang="en-US" b="1" dirty="0"/>
              <a:t>Terms and Licensing</a:t>
            </a:r>
          </a:p>
          <a:p>
            <a:r>
              <a:rPr lang="en-US" dirty="0"/>
              <a:t>Free to use; 5% royalty after first $1 million in revenue (per product).</a:t>
            </a:r>
          </a:p>
          <a:p>
            <a:r>
              <a:rPr lang="en-US" b="1" dirty="0"/>
              <a:t>Custom licensing available</a:t>
            </a:r>
            <a:r>
              <a:rPr lang="en-US" dirty="0"/>
              <a:t> for government and defense sectors through Epic’s Simulation division.</a:t>
            </a:r>
          </a:p>
          <a:p>
            <a:r>
              <a:rPr lang="en-US" dirty="0"/>
              <a:t>Full C++ source access under Epic’s GitHub terms.</a:t>
            </a:r>
          </a:p>
          <a:p>
            <a:r>
              <a:rPr lang="en-US" b="1" dirty="0"/>
              <a:t>Training Options and Availability</a:t>
            </a:r>
          </a:p>
          <a:p>
            <a:r>
              <a:rPr lang="en-US" dirty="0"/>
              <a:t>Robust official curriculum: </a:t>
            </a:r>
            <a:r>
              <a:rPr lang="en-US" b="1" dirty="0"/>
              <a:t>Unreal Online Learning</a:t>
            </a:r>
            <a:r>
              <a:rPr lang="en-US" dirty="0"/>
              <a:t>, Epic Dev Grants, and in-person training.</a:t>
            </a:r>
          </a:p>
          <a:p>
            <a:r>
              <a:rPr lang="en-US" dirty="0"/>
              <a:t>Multiple defense contractors and institutions offer Unreal-specific simulation training.</a:t>
            </a:r>
          </a:p>
          <a:p>
            <a:r>
              <a:rPr lang="en-US" dirty="0"/>
              <a:t>Rich tutorial ecosystem via YouTube, </a:t>
            </a:r>
            <a:r>
              <a:rPr lang="en-US" dirty="0" err="1"/>
              <a:t>Udemy</a:t>
            </a:r>
            <a:r>
              <a:rPr lang="en-US" dirty="0"/>
              <a:t>, Coursera, and others.</a:t>
            </a:r>
          </a:p>
          <a:p>
            <a:r>
              <a:rPr lang="en-US" b="1" dirty="0"/>
              <a:t>Community and Assets</a:t>
            </a:r>
          </a:p>
          <a:p>
            <a:r>
              <a:rPr lang="en-US" dirty="0"/>
              <a:t>Very active community of developers, artists, and simulation specialists.</a:t>
            </a:r>
          </a:p>
          <a:p>
            <a:r>
              <a:rPr lang="en-US" dirty="0"/>
              <a:t>Extensive </a:t>
            </a:r>
            <a:r>
              <a:rPr lang="en-US" b="1" dirty="0"/>
              <a:t>Unreal Marketplace</a:t>
            </a:r>
            <a:r>
              <a:rPr lang="en-US" dirty="0"/>
              <a:t> with high-end assets, tools, and system frameworks.</a:t>
            </a:r>
          </a:p>
          <a:p>
            <a:r>
              <a:rPr lang="en-US" dirty="0"/>
              <a:t>Strong support for simulation-specific needs (e.g., GIS plugins, procedural environments, HLA connectors).</a:t>
            </a:r>
          </a:p>
          <a:p>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16</a:t>
            </a:fld>
            <a:endParaRPr lang="en-US"/>
          </a:p>
        </p:txBody>
      </p:sp>
    </p:spTree>
    <p:extLst>
      <p:ext uri="{BB962C8B-B14F-4D97-AF65-F5344CB8AC3E}">
        <p14:creationId xmlns:p14="http://schemas.microsoft.com/office/powerpoint/2010/main" val="3492161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access: </a:t>
            </a:r>
            <a:r>
              <a:rPr lang="en-US" sz="1800" dirty="0">
                <a:effectLst/>
                <a:latin typeface="Segoe UI" panose="020B0502040204020203" pitchFamily="34" charset="0"/>
              </a:rPr>
              <a:t>This is, quite literally, what data is available to me, what form does it come in, how can I access it, etc. Some programs do not provide direct access, it is an additional service. Or you can access it but you (as the regular customer) might not know how to interpret it or need a different software or knowledge set to do anything meaningful with it.</a:t>
            </a:r>
            <a:endParaRPr lang="en-US" sz="1800" dirty="0">
              <a:effectLst/>
              <a:latin typeface="Arial" panose="020B0604020202020204" pitchFamily="34"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Another </a:t>
            </a:r>
            <a:r>
              <a:rPr lang="en-US" sz="1800" dirty="0" err="1">
                <a:effectLst/>
                <a:latin typeface="Segoe UI" panose="020B0502040204020203" pitchFamily="34" charset="0"/>
              </a:rPr>
              <a:t>consdieration</a:t>
            </a:r>
            <a:r>
              <a:rPr lang="en-US" sz="1800" dirty="0">
                <a:effectLst/>
                <a:latin typeface="Segoe UI" panose="020B0502040204020203" pitchFamily="34" charset="0"/>
              </a:rPr>
              <a:t>: I have data, so what? Data may not be immediately useful if you don't have a plan for what to do with it. Games may measure things we are not interested in and may not measure what we need to evaluate for training, </a:t>
            </a:r>
            <a:r>
              <a:rPr lang="en-US" sz="1800" dirty="0" err="1">
                <a:effectLst/>
                <a:latin typeface="Segoe UI" panose="020B0502040204020203" pitchFamily="34" charset="0"/>
              </a:rPr>
              <a:t>etc</a:t>
            </a:r>
            <a:endParaRPr lang="en-US" sz="180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Agree with </a:t>
            </a:r>
            <a:r>
              <a:rPr lang="en-US" sz="1800" dirty="0" err="1">
                <a:effectLst/>
                <a:latin typeface="Segoe UI" panose="020B0502040204020203" pitchFamily="34" charset="0"/>
              </a:rPr>
              <a:t>Stephanies</a:t>
            </a:r>
            <a:r>
              <a:rPr lang="en-US" sz="1800" dirty="0">
                <a:effectLst/>
                <a:latin typeface="Segoe UI" panose="020B0502040204020203" pitchFamily="34" charset="0"/>
              </a:rPr>
              <a:t> points here. We may edit to say "Data access, logging, and rights" to make it clear that game made solutions don't readily output to learning management systems and the data it can track may not be an immediately insights (data does not equal assessment) and that some considerations should be given to how the game based solutions made should or could fit into other parts of ecosystems (DIS to play with other legacy sims or assessments to automate performance measurement in classrooms).</a:t>
            </a:r>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18</a:t>
            </a:fld>
            <a:endParaRPr lang="en-US"/>
          </a:p>
        </p:txBody>
      </p:sp>
    </p:spTree>
    <p:extLst>
      <p:ext uri="{BB962C8B-B14F-4D97-AF65-F5344CB8AC3E}">
        <p14:creationId xmlns:p14="http://schemas.microsoft.com/office/powerpoint/2010/main" val="2711345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refers to the </a:t>
            </a:r>
            <a:r>
              <a:rPr lang="en-US" b="1" dirty="0"/>
              <a:t>scope, structure, and type of simulation experience</a:t>
            </a:r>
            <a:r>
              <a:rPr lang="en-US" dirty="0"/>
              <a:t> being built with the game engine. It includes everything from interactive 3D environments and user interfaces to scripted missions, AI behavior, training modules, and scenario logic. The project content defines the learning objectives, realism level, and complexity of the simulation.</a:t>
            </a:r>
          </a:p>
          <a:p>
            <a:endParaRPr lang="en-US" dirty="0"/>
          </a:p>
          <a:p>
            <a:endParaRPr lang="en-US" dirty="0"/>
          </a:p>
          <a:p>
            <a:r>
              <a:rPr lang="en-US" sz="1200" kern="1200" dirty="0">
                <a:solidFill>
                  <a:schemeClr val="tx1"/>
                </a:solidFill>
                <a:effectLst/>
                <a:latin typeface="+mn-lt"/>
                <a:ea typeface="+mn-ea"/>
                <a:cs typeface="+mn-cs"/>
              </a:rPr>
              <a:t>UNITY</a:t>
            </a:r>
          </a:p>
          <a:p>
            <a:r>
              <a:rPr lang="en-US" sz="1200" kern="1200" dirty="0">
                <a:solidFill>
                  <a:schemeClr val="tx1"/>
                </a:solidFill>
                <a:effectLst/>
                <a:latin typeface="+mn-lt"/>
                <a:ea typeface="+mn-ea"/>
                <a:cs typeface="+mn-cs"/>
              </a:rPr>
              <a:t>Project Content</a:t>
            </a:r>
          </a:p>
          <a:p>
            <a:r>
              <a:rPr lang="en-US" sz="1200" kern="1200" dirty="0">
                <a:solidFill>
                  <a:schemeClr val="tx1"/>
                </a:solidFill>
                <a:effectLst/>
                <a:latin typeface="+mn-lt"/>
                <a:ea typeface="+mn-ea"/>
                <a:cs typeface="+mn-cs"/>
              </a:rPr>
              <a:t>Suited for tactical training scenarios, battlefield simulations, or mission rehearsal tools.</a:t>
            </a:r>
          </a:p>
          <a:p>
            <a:r>
              <a:rPr lang="en-US" sz="1200" kern="1200" dirty="0">
                <a:solidFill>
                  <a:schemeClr val="tx1"/>
                </a:solidFill>
                <a:effectLst/>
                <a:latin typeface="+mn-lt"/>
                <a:ea typeface="+mn-ea"/>
                <a:cs typeface="+mn-cs"/>
              </a:rPr>
              <a:t>Can model realistic physics, environmental conditions, and AI-driven actors (e.g., enemy combatants or civilians).</a:t>
            </a:r>
          </a:p>
          <a:p>
            <a:r>
              <a:rPr lang="en-US" sz="1200" kern="1200" dirty="0">
                <a:solidFill>
                  <a:schemeClr val="tx1"/>
                </a:solidFill>
                <a:effectLst/>
                <a:latin typeface="+mn-lt"/>
                <a:ea typeface="+mn-ea"/>
                <a:cs typeface="+mn-cs"/>
              </a:rPr>
              <a:t>Supports layered complexity—from basic drills to complex command-and-control simulations.</a:t>
            </a:r>
          </a:p>
          <a:p>
            <a:endParaRPr lang="en-US" dirty="0"/>
          </a:p>
          <a:p>
            <a:r>
              <a:rPr lang="en-US" sz="1200" kern="1200" dirty="0">
                <a:solidFill>
                  <a:schemeClr val="tx1"/>
                </a:solidFill>
                <a:effectLst/>
                <a:latin typeface="+mn-lt"/>
                <a:ea typeface="+mn-ea"/>
                <a:cs typeface="+mn-cs"/>
              </a:rPr>
              <a:t>GODOT </a:t>
            </a:r>
          </a:p>
          <a:p>
            <a:r>
              <a:rPr lang="en-US" sz="1200" kern="1200" dirty="0">
                <a:solidFill>
                  <a:schemeClr val="tx1"/>
                </a:solidFill>
                <a:effectLst/>
                <a:latin typeface="+mn-lt"/>
                <a:ea typeface="+mn-ea"/>
                <a:cs typeface="+mn-cs"/>
              </a:rPr>
              <a:t>Project Content</a:t>
            </a:r>
          </a:p>
          <a:p>
            <a:r>
              <a:rPr lang="en-US" sz="1200" kern="1200" dirty="0">
                <a:solidFill>
                  <a:schemeClr val="tx1"/>
                </a:solidFill>
                <a:effectLst/>
                <a:latin typeface="+mn-lt"/>
                <a:ea typeface="+mn-ea"/>
                <a:cs typeface="+mn-cs"/>
              </a:rPr>
              <a:t>Ideal for lightweight simulations such as tactical decision exercises, command-level planning, or procedural training.</a:t>
            </a:r>
          </a:p>
          <a:p>
            <a:r>
              <a:rPr lang="en-US" sz="1200" kern="1200" dirty="0">
                <a:solidFill>
                  <a:schemeClr val="tx1"/>
                </a:solidFill>
                <a:effectLst/>
                <a:latin typeface="+mn-lt"/>
                <a:ea typeface="+mn-ea"/>
                <a:cs typeface="+mn-cs"/>
              </a:rPr>
              <a:t>Excellent for 2D or stylized 3D content—suitable for prototyping complex scenarios quickly.</a:t>
            </a:r>
          </a:p>
          <a:p>
            <a:r>
              <a:rPr lang="en-US" sz="1200" kern="1200" dirty="0">
                <a:solidFill>
                  <a:schemeClr val="tx1"/>
                </a:solidFill>
                <a:effectLst/>
                <a:latin typeface="+mn-lt"/>
                <a:ea typeface="+mn-ea"/>
                <a:cs typeface="+mn-cs"/>
              </a:rPr>
              <a:t>Supports custom simulation logic, AI scripting, and event-based scenario control using </a:t>
            </a:r>
            <a:r>
              <a:rPr lang="en-US" sz="1200" kern="1200" dirty="0" err="1">
                <a:solidFill>
                  <a:schemeClr val="tx1"/>
                </a:solidFill>
                <a:effectLst/>
                <a:latin typeface="+mn-lt"/>
                <a:ea typeface="+mn-ea"/>
                <a:cs typeface="+mn-cs"/>
              </a:rPr>
              <a:t>GDScript</a:t>
            </a:r>
            <a:r>
              <a:rPr lang="en-US" sz="1200" kern="1200" dirty="0">
                <a:solidFill>
                  <a:schemeClr val="tx1"/>
                </a:solidFill>
                <a:effectLst/>
                <a:latin typeface="+mn-lt"/>
                <a:ea typeface="+mn-ea"/>
                <a:cs typeface="+mn-cs"/>
              </a:rPr>
              <a:t> or C#.</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CRY ENGINE</a:t>
            </a:r>
          </a:p>
          <a:p>
            <a:r>
              <a:rPr lang="en-US" sz="1200" kern="1200" dirty="0">
                <a:solidFill>
                  <a:schemeClr val="tx1"/>
                </a:solidFill>
                <a:effectLst/>
                <a:latin typeface="+mn-lt"/>
                <a:ea typeface="+mn-ea"/>
                <a:cs typeface="+mn-cs"/>
              </a:rPr>
              <a:t>Project Content</a:t>
            </a:r>
          </a:p>
          <a:p>
            <a:r>
              <a:rPr lang="en-US" sz="1200" kern="1200" dirty="0">
                <a:solidFill>
                  <a:schemeClr val="tx1"/>
                </a:solidFill>
                <a:effectLst/>
                <a:latin typeface="+mn-lt"/>
                <a:ea typeface="+mn-ea"/>
                <a:cs typeface="+mn-cs"/>
              </a:rPr>
              <a:t>Suited for high-fidelity combat simulations, terrain-heavy operations, and environmental realism (e.g., forest/jungle warfare, urban ops).</a:t>
            </a:r>
          </a:p>
          <a:p>
            <a:r>
              <a:rPr lang="en-US" sz="1200" kern="1200" dirty="0">
                <a:solidFill>
                  <a:schemeClr val="tx1"/>
                </a:solidFill>
                <a:effectLst/>
                <a:latin typeface="+mn-lt"/>
                <a:ea typeface="+mn-ea"/>
                <a:cs typeface="+mn-cs"/>
              </a:rPr>
              <a:t>Excellent for line-of-sight modeling, weather effects, and physically based ballistics.</a:t>
            </a:r>
          </a:p>
          <a:p>
            <a:r>
              <a:rPr lang="en-US" sz="1200" kern="1200" dirty="0">
                <a:solidFill>
                  <a:schemeClr val="tx1"/>
                </a:solidFill>
                <a:effectLst/>
                <a:latin typeface="+mn-lt"/>
                <a:ea typeface="+mn-ea"/>
                <a:cs typeface="+mn-cs"/>
              </a:rPr>
              <a:t>Supports mission scenarios involving ground vehicles, aerial assets, and dynamic destruction.</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UNREAL ENGINE </a:t>
            </a:r>
          </a:p>
          <a:p>
            <a:r>
              <a:rPr lang="en-US" sz="1200" kern="1200" dirty="0">
                <a:solidFill>
                  <a:schemeClr val="tx1"/>
                </a:solidFill>
                <a:effectLst/>
                <a:latin typeface="+mn-lt"/>
                <a:ea typeface="+mn-ea"/>
                <a:cs typeface="+mn-cs"/>
              </a:rPr>
              <a:t>Project Content</a:t>
            </a:r>
          </a:p>
          <a:p>
            <a:r>
              <a:rPr lang="en-US" sz="1200" kern="1200" dirty="0">
                <a:solidFill>
                  <a:schemeClr val="tx1"/>
                </a:solidFill>
                <a:effectLst/>
                <a:latin typeface="+mn-lt"/>
                <a:ea typeface="+mn-ea"/>
                <a:cs typeface="+mn-cs"/>
              </a:rPr>
              <a:t>Ideal for high-fidelity, photorealistic military simulations—ranging from small-unit tactics to strategic-level simulations.</a:t>
            </a:r>
          </a:p>
          <a:p>
            <a:r>
              <a:rPr lang="en-US" sz="1200" kern="1200" dirty="0">
                <a:solidFill>
                  <a:schemeClr val="tx1"/>
                </a:solidFill>
                <a:effectLst/>
                <a:latin typeface="+mn-lt"/>
                <a:ea typeface="+mn-ea"/>
                <a:cs typeface="+mn-cs"/>
              </a:rPr>
              <a:t>Well-suited for vehicle crew training, flight simulation, or complex terrain-based operations.</a:t>
            </a:r>
          </a:p>
          <a:p>
            <a:r>
              <a:rPr lang="en-US" sz="1200" kern="1200" dirty="0">
                <a:solidFill>
                  <a:schemeClr val="tx1"/>
                </a:solidFill>
                <a:effectLst/>
                <a:latin typeface="+mn-lt"/>
                <a:ea typeface="+mn-ea"/>
                <a:cs typeface="+mn-cs"/>
              </a:rPr>
              <a:t>Supports procedural environments, real-time physics, and cinematic-quality after-action reviews.</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19</a:t>
            </a:fld>
            <a:endParaRPr lang="en-US"/>
          </a:p>
        </p:txBody>
      </p:sp>
    </p:spTree>
    <p:extLst>
      <p:ext uri="{BB962C8B-B14F-4D97-AF65-F5344CB8AC3E}">
        <p14:creationId xmlns:p14="http://schemas.microsoft.com/office/powerpoint/2010/main" val="1459567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Target Audience</a:t>
            </a:r>
          </a:p>
          <a:p>
            <a:r>
              <a:rPr lang="en-US" dirty="0"/>
              <a:t>This identifies the </a:t>
            </a:r>
            <a:r>
              <a:rPr lang="en-US" b="1" dirty="0"/>
              <a:t>intended users</a:t>
            </a:r>
            <a:r>
              <a:rPr lang="en-US" dirty="0"/>
              <a:t> of the simulation or training application. It may include military personnel (e.g., infantry, pilots, or command staff), instructors, trainees, analysts, or even R&amp;D teams. Understanding the audience helps shape the design — from realism and UI complexity to instructional content and accessibility.</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UNITY</a:t>
            </a:r>
          </a:p>
          <a:p>
            <a:r>
              <a:rPr lang="en-US" sz="1200" kern="1200" dirty="0">
                <a:solidFill>
                  <a:schemeClr val="tx1"/>
                </a:solidFill>
                <a:effectLst/>
                <a:latin typeface="+mn-lt"/>
                <a:ea typeface="+mn-ea"/>
                <a:cs typeface="+mn-cs"/>
              </a:rPr>
              <a:t>Target Audience</a:t>
            </a:r>
          </a:p>
          <a:p>
            <a:r>
              <a:rPr lang="en-US" sz="1200" kern="1200" dirty="0">
                <a:solidFill>
                  <a:schemeClr val="tx1"/>
                </a:solidFill>
                <a:effectLst/>
                <a:latin typeface="+mn-lt"/>
                <a:ea typeface="+mn-ea"/>
                <a:cs typeface="+mn-cs"/>
              </a:rPr>
              <a:t>Military trainees, instructors, and command personnel.</a:t>
            </a:r>
          </a:p>
          <a:p>
            <a:r>
              <a:rPr lang="en-US" sz="1200" kern="1200" dirty="0">
                <a:solidFill>
                  <a:schemeClr val="tx1"/>
                </a:solidFill>
                <a:effectLst/>
                <a:latin typeface="+mn-lt"/>
                <a:ea typeface="+mn-ea"/>
                <a:cs typeface="+mn-cs"/>
              </a:rPr>
              <a:t>Defense contractors and developers creating custom training modules.</a:t>
            </a:r>
          </a:p>
          <a:p>
            <a:r>
              <a:rPr lang="en-US" sz="1200" kern="1200" dirty="0">
                <a:solidFill>
                  <a:schemeClr val="tx1"/>
                </a:solidFill>
                <a:effectLst/>
                <a:latin typeface="+mn-lt"/>
                <a:ea typeface="+mn-ea"/>
                <a:cs typeface="+mn-cs"/>
              </a:rPr>
              <a:t>Analysts and planners for after-action review and mission planning.</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GODOT </a:t>
            </a:r>
          </a:p>
          <a:p>
            <a:r>
              <a:rPr lang="en-US" sz="1200" kern="1200" dirty="0">
                <a:solidFill>
                  <a:schemeClr val="tx1"/>
                </a:solidFill>
                <a:effectLst/>
                <a:latin typeface="+mn-lt"/>
                <a:ea typeface="+mn-ea"/>
                <a:cs typeface="+mn-cs"/>
              </a:rPr>
              <a:t>Target Audience</a:t>
            </a:r>
          </a:p>
          <a:p>
            <a:r>
              <a:rPr lang="en-US" sz="1200" kern="1200" dirty="0">
                <a:solidFill>
                  <a:schemeClr val="tx1"/>
                </a:solidFill>
                <a:effectLst/>
                <a:latin typeface="+mn-lt"/>
                <a:ea typeface="+mn-ea"/>
                <a:cs typeface="+mn-cs"/>
              </a:rPr>
              <a:t>Military instructors and developers seeking open-source, low-cost simulation tools.</a:t>
            </a:r>
          </a:p>
          <a:p>
            <a:r>
              <a:rPr lang="en-US" sz="1200" kern="1200" dirty="0">
                <a:solidFill>
                  <a:schemeClr val="tx1"/>
                </a:solidFill>
                <a:effectLst/>
                <a:latin typeface="+mn-lt"/>
                <a:ea typeface="+mn-ea"/>
                <a:cs typeface="+mn-cs"/>
              </a:rPr>
              <a:t>Research and academic institutions exploring defense-related simulation prototyping.</a:t>
            </a:r>
          </a:p>
          <a:p>
            <a:r>
              <a:rPr lang="en-US" sz="1200" kern="1200" dirty="0">
                <a:solidFill>
                  <a:schemeClr val="tx1"/>
                </a:solidFill>
                <a:effectLst/>
                <a:latin typeface="+mn-lt"/>
                <a:ea typeface="+mn-ea"/>
                <a:cs typeface="+mn-cs"/>
              </a:rPr>
              <a:t>Small-unit training environments or mobile field applications where lean runtime is key.</a:t>
            </a:r>
          </a:p>
          <a:p>
            <a:endParaRPr lang="en-US" dirty="0"/>
          </a:p>
          <a:p>
            <a:endParaRPr lang="en-US" dirty="0"/>
          </a:p>
          <a:p>
            <a:r>
              <a:rPr lang="en-US" sz="1200" kern="1200" dirty="0">
                <a:solidFill>
                  <a:schemeClr val="tx1"/>
                </a:solidFill>
                <a:effectLst/>
                <a:latin typeface="+mn-lt"/>
                <a:ea typeface="+mn-ea"/>
                <a:cs typeface="+mn-cs"/>
              </a:rPr>
              <a:t>CRY ENGINE</a:t>
            </a:r>
          </a:p>
          <a:p>
            <a:r>
              <a:rPr lang="en-US" sz="1200" kern="1200" dirty="0">
                <a:solidFill>
                  <a:schemeClr val="tx1"/>
                </a:solidFill>
                <a:effectLst/>
                <a:latin typeface="+mn-lt"/>
                <a:ea typeface="+mn-ea"/>
                <a:cs typeface="+mn-cs"/>
              </a:rPr>
              <a:t>Target Audience</a:t>
            </a:r>
          </a:p>
          <a:p>
            <a:r>
              <a:rPr lang="en-US" sz="1200" kern="1200" dirty="0">
                <a:solidFill>
                  <a:schemeClr val="tx1"/>
                </a:solidFill>
                <a:effectLst/>
                <a:latin typeface="+mn-lt"/>
                <a:ea typeface="+mn-ea"/>
                <a:cs typeface="+mn-cs"/>
              </a:rPr>
              <a:t>Military and defense contractors focused on high-end visual realism and immersive battlefield training.</a:t>
            </a:r>
          </a:p>
          <a:p>
            <a:r>
              <a:rPr lang="en-US" sz="1200" kern="1200" dirty="0">
                <a:solidFill>
                  <a:schemeClr val="tx1"/>
                </a:solidFill>
                <a:effectLst/>
                <a:latin typeface="+mn-lt"/>
                <a:ea typeface="+mn-ea"/>
                <a:cs typeface="+mn-cs"/>
              </a:rPr>
              <a:t>Simulation engineers creating terrain-aware or visually intensive scenarios.</a:t>
            </a:r>
          </a:p>
          <a:p>
            <a:r>
              <a:rPr lang="en-US" sz="1200" kern="1200" dirty="0">
                <a:solidFill>
                  <a:schemeClr val="tx1"/>
                </a:solidFill>
                <a:effectLst/>
                <a:latin typeface="+mn-lt"/>
                <a:ea typeface="+mn-ea"/>
                <a:cs typeface="+mn-cs"/>
              </a:rPr>
              <a:t>Users requiring C++-level control over performance, physics, and rendering for advanced simulations.</a:t>
            </a:r>
          </a:p>
          <a:p>
            <a:endParaRPr lang="en-US" dirty="0"/>
          </a:p>
          <a:p>
            <a:endParaRPr lang="en-US" dirty="0"/>
          </a:p>
          <a:p>
            <a:r>
              <a:rPr lang="en-US" sz="1200" kern="1200" dirty="0">
                <a:solidFill>
                  <a:schemeClr val="tx1"/>
                </a:solidFill>
                <a:effectLst/>
                <a:latin typeface="+mn-lt"/>
                <a:ea typeface="+mn-ea"/>
                <a:cs typeface="+mn-cs"/>
              </a:rPr>
              <a:t>UNREAL ENGINE </a:t>
            </a:r>
          </a:p>
          <a:p>
            <a:r>
              <a:rPr lang="en-US" sz="1200" kern="1200" dirty="0">
                <a:solidFill>
                  <a:schemeClr val="tx1"/>
                </a:solidFill>
                <a:effectLst/>
                <a:latin typeface="+mn-lt"/>
                <a:ea typeface="+mn-ea"/>
                <a:cs typeface="+mn-cs"/>
              </a:rPr>
              <a:t>Target Audience</a:t>
            </a:r>
          </a:p>
          <a:p>
            <a:r>
              <a:rPr lang="en-US" sz="1200" kern="1200" dirty="0">
                <a:solidFill>
                  <a:schemeClr val="tx1"/>
                </a:solidFill>
                <a:effectLst/>
                <a:latin typeface="+mn-lt"/>
                <a:ea typeface="+mn-ea"/>
                <a:cs typeface="+mn-cs"/>
              </a:rPr>
              <a:t>Military trainers, defense contractors, and simulation developers seeking cutting-edge realism.</a:t>
            </a:r>
          </a:p>
          <a:p>
            <a:r>
              <a:rPr lang="en-US" sz="1200" kern="1200" dirty="0">
                <a:solidFill>
                  <a:schemeClr val="tx1"/>
                </a:solidFill>
                <a:effectLst/>
                <a:latin typeface="+mn-lt"/>
                <a:ea typeface="+mn-ea"/>
                <a:cs typeface="+mn-cs"/>
              </a:rPr>
              <a:t>Organizations with performance-intensive requirements (e.g., aircraft simulators, VR training labs).</a:t>
            </a:r>
          </a:p>
          <a:p>
            <a:r>
              <a:rPr lang="en-US" sz="1200" kern="1200" dirty="0">
                <a:solidFill>
                  <a:schemeClr val="tx1"/>
                </a:solidFill>
                <a:effectLst/>
                <a:latin typeface="+mn-lt"/>
                <a:ea typeface="+mn-ea"/>
                <a:cs typeface="+mn-cs"/>
              </a:rPr>
              <a:t>Government and R&amp;D entities involved in simulation-based concept testing or </a:t>
            </a:r>
            <a:r>
              <a:rPr lang="en-US" sz="1200" kern="1200" dirty="0" err="1">
                <a:solidFill>
                  <a:schemeClr val="tx1"/>
                </a:solidFill>
                <a:effectLst/>
                <a:latin typeface="+mn-lt"/>
                <a:ea typeface="+mn-ea"/>
                <a:cs typeface="+mn-cs"/>
              </a:rPr>
              <a:t>wargaming</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21</a:t>
            </a:fld>
            <a:endParaRPr lang="en-US"/>
          </a:p>
        </p:txBody>
      </p:sp>
    </p:spTree>
    <p:extLst>
      <p:ext uri="{BB962C8B-B14F-4D97-AF65-F5344CB8AC3E}">
        <p14:creationId xmlns:p14="http://schemas.microsoft.com/office/powerpoint/2010/main" val="2154748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3D Modeling and Animation</a:t>
            </a:r>
          </a:p>
          <a:p>
            <a:r>
              <a:rPr lang="en-US" dirty="0"/>
              <a:t>This area covers how the engine handles </a:t>
            </a:r>
            <a:r>
              <a:rPr lang="en-US" b="1" dirty="0"/>
              <a:t>3D assets, characters, vehicles, and motion</a:t>
            </a:r>
            <a:r>
              <a:rPr lang="en-US" dirty="0"/>
              <a:t>. It includes importing models from external tools, animating behaviors (walking, flying, interacting), and rendering visuals in real time. It’s crucial for creating lifelike simulations, realistic movement, and engaging visuals.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UNITY</a:t>
            </a:r>
          </a:p>
          <a:p>
            <a:r>
              <a:rPr lang="en-US" sz="1200" kern="1200" dirty="0">
                <a:solidFill>
                  <a:schemeClr val="tx1"/>
                </a:solidFill>
                <a:effectLst/>
                <a:latin typeface="+mn-lt"/>
                <a:ea typeface="+mn-ea"/>
                <a:cs typeface="+mn-cs"/>
              </a:rPr>
              <a:t>3D Modeling and Animation</a:t>
            </a:r>
          </a:p>
          <a:p>
            <a:r>
              <a:rPr lang="en-US" sz="1200" kern="1200" dirty="0">
                <a:solidFill>
                  <a:schemeClr val="tx1"/>
                </a:solidFill>
                <a:effectLst/>
                <a:latin typeface="+mn-lt"/>
                <a:ea typeface="+mn-ea"/>
                <a:cs typeface="+mn-cs"/>
              </a:rPr>
              <a:t>Supports importing models from Blender, 3ds Max, Maya, etc., in FBX or OBJ formats.</a:t>
            </a:r>
          </a:p>
          <a:p>
            <a:r>
              <a:rPr lang="en-US" sz="1200" kern="1200" dirty="0">
                <a:solidFill>
                  <a:schemeClr val="tx1"/>
                </a:solidFill>
                <a:effectLst/>
                <a:latin typeface="+mn-lt"/>
                <a:ea typeface="+mn-ea"/>
                <a:cs typeface="+mn-cs"/>
              </a:rPr>
              <a:t>Animations for humans, vehicles, and machinery can be created with Unity’s </a:t>
            </a:r>
            <a:r>
              <a:rPr lang="en-US" sz="1200" kern="1200" dirty="0" err="1">
                <a:solidFill>
                  <a:schemeClr val="tx1"/>
                </a:solidFill>
                <a:effectLst/>
                <a:latin typeface="+mn-lt"/>
                <a:ea typeface="+mn-ea"/>
                <a:cs typeface="+mn-cs"/>
              </a:rPr>
              <a:t>Mecanim</a:t>
            </a:r>
            <a:r>
              <a:rPr lang="en-US" sz="1200" kern="1200" dirty="0">
                <a:solidFill>
                  <a:schemeClr val="tx1"/>
                </a:solidFill>
                <a:effectLst/>
                <a:latin typeface="+mn-lt"/>
                <a:ea typeface="+mn-ea"/>
                <a:cs typeface="+mn-cs"/>
              </a:rPr>
              <a:t> system.</a:t>
            </a:r>
          </a:p>
          <a:p>
            <a:r>
              <a:rPr lang="en-US" sz="1200" kern="1200" dirty="0">
                <a:solidFill>
                  <a:schemeClr val="tx1"/>
                </a:solidFill>
                <a:effectLst/>
                <a:latin typeface="+mn-lt"/>
                <a:ea typeface="+mn-ea"/>
                <a:cs typeface="+mn-cs"/>
              </a:rPr>
              <a:t>Compatible with rigged characters, inverse kinematics, and motion capture data.</a:t>
            </a:r>
          </a:p>
          <a:p>
            <a:endParaRPr lang="en-US" dirty="0"/>
          </a:p>
          <a:p>
            <a:r>
              <a:rPr lang="en-US" sz="1200" kern="1200" dirty="0">
                <a:solidFill>
                  <a:schemeClr val="tx1"/>
                </a:solidFill>
                <a:effectLst/>
                <a:latin typeface="+mn-lt"/>
                <a:ea typeface="+mn-ea"/>
                <a:cs typeface="+mn-cs"/>
              </a:rPr>
              <a:t>GODOT </a:t>
            </a:r>
          </a:p>
          <a:p>
            <a:r>
              <a:rPr lang="en-US" sz="1200" kern="1200" dirty="0">
                <a:solidFill>
                  <a:schemeClr val="tx1"/>
                </a:solidFill>
                <a:effectLst/>
                <a:latin typeface="+mn-lt"/>
                <a:ea typeface="+mn-ea"/>
                <a:cs typeface="+mn-cs"/>
              </a:rPr>
              <a:t>3D Modeling and Animation</a:t>
            </a:r>
          </a:p>
          <a:p>
            <a:r>
              <a:rPr lang="en-US" sz="1200" kern="1200" dirty="0">
                <a:solidFill>
                  <a:schemeClr val="tx1"/>
                </a:solidFill>
                <a:effectLst/>
                <a:latin typeface="+mn-lt"/>
                <a:ea typeface="+mn-ea"/>
                <a:cs typeface="+mn-cs"/>
              </a:rPr>
              <a:t>Compatible with standard formats like GLTF, OBJ, DAE (</a:t>
            </a:r>
            <a:r>
              <a:rPr lang="en-US" sz="1200" kern="1200" dirty="0" err="1">
                <a:solidFill>
                  <a:schemeClr val="tx1"/>
                </a:solidFill>
                <a:effectLst/>
                <a:latin typeface="+mn-lt"/>
                <a:ea typeface="+mn-ea"/>
                <a:cs typeface="+mn-cs"/>
              </a:rPr>
              <a:t>Collada</a:t>
            </a:r>
            <a:r>
              <a:rPr lang="en-US" sz="1200" kern="1200" dirty="0">
                <a:solidFill>
                  <a:schemeClr val="tx1"/>
                </a:solidFill>
                <a:effectLst/>
                <a:latin typeface="+mn-lt"/>
                <a:ea typeface="+mn-ea"/>
                <a:cs typeface="+mn-cs"/>
              </a:rPr>
              <a:t>), and FBX (with third-party tools).</a:t>
            </a:r>
          </a:p>
          <a:p>
            <a:r>
              <a:rPr lang="en-US" sz="1200" kern="1200" dirty="0">
                <a:solidFill>
                  <a:schemeClr val="tx1"/>
                </a:solidFill>
                <a:effectLst/>
                <a:latin typeface="+mn-lt"/>
                <a:ea typeface="+mn-ea"/>
                <a:cs typeface="+mn-cs"/>
              </a:rPr>
              <a:t>Built-in animation tools support skeletal animation, blend shapes, and </a:t>
            </a:r>
            <a:r>
              <a:rPr lang="en-US" sz="1200" kern="1200" dirty="0" err="1">
                <a:solidFill>
                  <a:schemeClr val="tx1"/>
                </a:solidFill>
                <a:effectLst/>
                <a:latin typeface="+mn-lt"/>
                <a:ea typeface="+mn-ea"/>
                <a:cs typeface="+mn-cs"/>
              </a:rPr>
              <a:t>keyframing</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Can import assets directly from Blender using optimized pipelines like Better </a:t>
            </a:r>
            <a:r>
              <a:rPr lang="en-US" sz="1200" kern="1200" dirty="0" err="1">
                <a:solidFill>
                  <a:schemeClr val="tx1"/>
                </a:solidFill>
                <a:effectLst/>
                <a:latin typeface="+mn-lt"/>
                <a:ea typeface="+mn-ea"/>
                <a:cs typeface="+mn-cs"/>
              </a:rPr>
              <a:t>Collada</a:t>
            </a:r>
            <a:r>
              <a:rPr lang="en-US" sz="1200" kern="1200" dirty="0">
                <a:solidFill>
                  <a:schemeClr val="tx1"/>
                </a:solidFill>
                <a:effectLst/>
                <a:latin typeface="+mn-lt"/>
                <a:ea typeface="+mn-ea"/>
                <a:cs typeface="+mn-cs"/>
              </a:rPr>
              <a:t> or GLTF export.</a:t>
            </a:r>
          </a:p>
          <a:p>
            <a:endParaRPr lang="en-US" dirty="0"/>
          </a:p>
          <a:p>
            <a:r>
              <a:rPr lang="en-US" sz="1200" kern="1200" dirty="0">
                <a:solidFill>
                  <a:schemeClr val="tx1"/>
                </a:solidFill>
                <a:effectLst/>
                <a:latin typeface="+mn-lt"/>
                <a:ea typeface="+mn-ea"/>
                <a:cs typeface="+mn-cs"/>
              </a:rPr>
              <a:t>CRY ENGINE</a:t>
            </a:r>
          </a:p>
          <a:p>
            <a:r>
              <a:rPr lang="en-US" sz="1200" kern="1200" dirty="0">
                <a:solidFill>
                  <a:schemeClr val="tx1"/>
                </a:solidFill>
                <a:effectLst/>
                <a:latin typeface="+mn-lt"/>
                <a:ea typeface="+mn-ea"/>
                <a:cs typeface="+mn-cs"/>
              </a:rPr>
              <a:t>3D Modeling and Animation</a:t>
            </a:r>
          </a:p>
          <a:p>
            <a:r>
              <a:rPr lang="en-US" sz="1200" kern="1200" dirty="0">
                <a:solidFill>
                  <a:schemeClr val="tx1"/>
                </a:solidFill>
                <a:effectLst/>
                <a:latin typeface="+mn-lt"/>
                <a:ea typeface="+mn-ea"/>
                <a:cs typeface="+mn-cs"/>
              </a:rPr>
              <a:t>Designed for importing complex 3D assets (</a:t>
            </a:r>
            <a:r>
              <a:rPr lang="en-US" sz="1200" kern="1200" dirty="0" err="1">
                <a:solidFill>
                  <a:schemeClr val="tx1"/>
                </a:solidFill>
                <a:effectLst/>
                <a:latin typeface="+mn-lt"/>
                <a:ea typeface="+mn-ea"/>
                <a:cs typeface="+mn-cs"/>
              </a:rPr>
              <a:t>CryTIF</a:t>
            </a:r>
            <a:r>
              <a:rPr lang="en-US" sz="1200" kern="1200" dirty="0">
                <a:solidFill>
                  <a:schemeClr val="tx1"/>
                </a:solidFill>
                <a:effectLst/>
                <a:latin typeface="+mn-lt"/>
                <a:ea typeface="+mn-ea"/>
                <a:cs typeface="+mn-cs"/>
              </a:rPr>
              <a:t>, FBX, CGF formats).</a:t>
            </a:r>
          </a:p>
          <a:p>
            <a:r>
              <a:rPr lang="en-US" sz="1200" kern="1200" dirty="0">
                <a:solidFill>
                  <a:schemeClr val="tx1"/>
                </a:solidFill>
                <a:effectLst/>
                <a:latin typeface="+mn-lt"/>
                <a:ea typeface="+mn-ea"/>
                <a:cs typeface="+mn-cs"/>
              </a:rPr>
              <a:t>Advanced animation features include procedural animation, physics-driven ragdolls, and character locomotion blending.</a:t>
            </a:r>
          </a:p>
          <a:p>
            <a:r>
              <a:rPr lang="en-US" sz="1200" kern="1200" dirty="0">
                <a:solidFill>
                  <a:schemeClr val="tx1"/>
                </a:solidFill>
                <a:effectLst/>
                <a:latin typeface="+mn-lt"/>
                <a:ea typeface="+mn-ea"/>
                <a:cs typeface="+mn-cs"/>
              </a:rPr>
              <a:t>High-quality asset pipelines from tools like 3ds Max, Maya, or Blender (with additional processing).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UNREAL ENGINE </a:t>
            </a:r>
          </a:p>
          <a:p>
            <a:r>
              <a:rPr lang="en-US" sz="1200" kern="1200" dirty="0">
                <a:solidFill>
                  <a:schemeClr val="tx1"/>
                </a:solidFill>
                <a:effectLst/>
                <a:latin typeface="+mn-lt"/>
                <a:ea typeface="+mn-ea"/>
                <a:cs typeface="+mn-cs"/>
              </a:rPr>
              <a:t>3D Modeling and Animation</a:t>
            </a:r>
          </a:p>
          <a:p>
            <a:r>
              <a:rPr lang="en-US" sz="1200" kern="1200" dirty="0">
                <a:solidFill>
                  <a:schemeClr val="tx1"/>
                </a:solidFill>
                <a:effectLst/>
                <a:latin typeface="+mn-lt"/>
                <a:ea typeface="+mn-ea"/>
                <a:cs typeface="+mn-cs"/>
              </a:rPr>
              <a:t>Seamless integration with professional DCC tools (Maya, Blender, 3ds Max) using FBX and USD formats.</a:t>
            </a:r>
          </a:p>
          <a:p>
            <a:r>
              <a:rPr lang="en-US" sz="1200" kern="1200" dirty="0">
                <a:solidFill>
                  <a:schemeClr val="tx1"/>
                </a:solidFill>
                <a:effectLst/>
                <a:latin typeface="+mn-lt"/>
                <a:ea typeface="+mn-ea"/>
                <a:cs typeface="+mn-cs"/>
              </a:rPr>
              <a:t>Supports advanced skeletal animation, facial rigs, blend shapes, and motion capture via Live Link.</a:t>
            </a:r>
          </a:p>
          <a:p>
            <a:r>
              <a:rPr lang="en-US" sz="1200" kern="1200" dirty="0" err="1">
                <a:solidFill>
                  <a:schemeClr val="tx1"/>
                </a:solidFill>
                <a:effectLst/>
                <a:latin typeface="+mn-lt"/>
                <a:ea typeface="+mn-ea"/>
                <a:cs typeface="+mn-cs"/>
              </a:rPr>
              <a:t>Nanite</a:t>
            </a:r>
            <a:r>
              <a:rPr lang="en-US" sz="1200" kern="1200" dirty="0">
                <a:solidFill>
                  <a:schemeClr val="tx1"/>
                </a:solidFill>
                <a:effectLst/>
                <a:latin typeface="+mn-lt"/>
                <a:ea typeface="+mn-ea"/>
                <a:cs typeface="+mn-cs"/>
              </a:rPr>
              <a:t> and Lumen allow use of ultra-high-resolution models and real-time global illumination.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0DA7D4-2281-3F41-A9A9-DF2CBC1C06D7}" type="slidenum">
              <a:rPr lang="en-US" smtClean="0"/>
              <a:t>22</a:t>
            </a:fld>
            <a:endParaRPr lang="en-US"/>
          </a:p>
        </p:txBody>
      </p:sp>
    </p:spTree>
    <p:extLst>
      <p:ext uri="{BB962C8B-B14F-4D97-AF65-F5344CB8AC3E}">
        <p14:creationId xmlns:p14="http://schemas.microsoft.com/office/powerpoint/2010/main" val="698581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What are game engines? (20 minutes)</a:t>
            </a:r>
          </a:p>
          <a:p>
            <a:pPr marL="228600" indent="-228600">
              <a:buAutoNum type="arabicPeriod"/>
            </a:pPr>
            <a:r>
              <a:rPr lang="en-US" dirty="0"/>
              <a:t>Considerations for game engine use (25 minutes)</a:t>
            </a:r>
          </a:p>
          <a:p>
            <a:pPr marL="228600" indent="-228600">
              <a:buAutoNum type="arabicPeriod"/>
            </a:pPr>
            <a:r>
              <a:rPr lang="en-US" dirty="0"/>
              <a:t>Use Case Walkthrough (25 minutes)</a:t>
            </a:r>
          </a:p>
          <a:p>
            <a:pPr marL="228600" indent="-228600">
              <a:buAutoNum type="arabicPeriod"/>
            </a:pPr>
            <a:r>
              <a:rPr lang="en-US" dirty="0"/>
              <a:t>Conclusion and</a:t>
            </a:r>
            <a:r>
              <a:rPr lang="en-US" baseline="0" dirty="0"/>
              <a:t> summary (15 minutes)</a:t>
            </a:r>
          </a:p>
          <a:p>
            <a:pPr marL="228600" indent="-228600">
              <a:buAutoNum type="arabicPeriod"/>
            </a:pPr>
            <a:r>
              <a:rPr lang="en-US" baseline="0" dirty="0"/>
              <a:t>Acknowledgements, contact information, and Q/A (5 minutes)</a:t>
            </a:r>
          </a:p>
          <a:p>
            <a:pPr marL="228600" indent="-228600">
              <a:buAutoNum type="arabicPeriod"/>
            </a:pPr>
            <a:endParaRPr lang="en-US" baseline="0" dirty="0"/>
          </a:p>
          <a:p>
            <a:pPr marL="0" indent="0">
              <a:buNone/>
            </a:pPr>
            <a:r>
              <a:rPr lang="en-US" baseline="0" dirty="0"/>
              <a:t>Learning Objectives:</a:t>
            </a:r>
          </a:p>
          <a:p>
            <a:pPr marL="228600" indent="-228600">
              <a:buAutoNum type="arabicPeriod"/>
            </a:pPr>
            <a:r>
              <a:rPr lang="en-US" baseline="0" dirty="0"/>
              <a:t>Identify different options of game engines useful for distributed training, part-task trainers, and general research.</a:t>
            </a:r>
          </a:p>
          <a:p>
            <a:pPr marL="228600" indent="-228600">
              <a:buAutoNum type="arabicPeriod"/>
            </a:pPr>
            <a:r>
              <a:rPr lang="en-US" baseline="0" dirty="0"/>
              <a:t>Understand the difference between game engines and other simulation technologies.</a:t>
            </a:r>
          </a:p>
          <a:p>
            <a:pPr marL="228600" indent="-228600">
              <a:buAutoNum type="arabicPeriod"/>
            </a:pPr>
            <a:r>
              <a:rPr lang="en-US" baseline="0" dirty="0"/>
              <a:t>Explain how game engines can be used to enhance training and learning methods.</a:t>
            </a:r>
          </a:p>
          <a:p>
            <a:pPr marL="228600" indent="-228600">
              <a:buAutoNum type="arabicPeriod"/>
            </a:pPr>
            <a:r>
              <a:rPr lang="en-US" baseline="0" dirty="0"/>
              <a:t>Compare and contrast the advantages and limitations of using game engines for different types of training and research applications.</a:t>
            </a:r>
          </a:p>
          <a:p>
            <a:endParaRPr lang="en-US"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2</a:t>
            </a:fld>
            <a:endParaRPr lang="en-US"/>
          </a:p>
        </p:txBody>
      </p:sp>
    </p:spTree>
    <p:extLst>
      <p:ext uri="{BB962C8B-B14F-4D97-AF65-F5344CB8AC3E}">
        <p14:creationId xmlns:p14="http://schemas.microsoft.com/office/powerpoint/2010/main" val="38142879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0DA7D4-2281-3F41-A9A9-DF2CBC1C06D7}" type="slidenum">
              <a:rPr lang="en-US" smtClean="0"/>
              <a:t>23</a:t>
            </a:fld>
            <a:endParaRPr lang="en-US"/>
          </a:p>
        </p:txBody>
      </p:sp>
    </p:spTree>
    <p:extLst>
      <p:ext uri="{BB962C8B-B14F-4D97-AF65-F5344CB8AC3E}">
        <p14:creationId xmlns:p14="http://schemas.microsoft.com/office/powerpoint/2010/main" val="2159689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Single vs. Multiplayer Game Play</a:t>
            </a:r>
          </a:p>
          <a:p>
            <a:r>
              <a:rPr lang="en-US" dirty="0"/>
              <a:t>This describes whether the simulation is designed for </a:t>
            </a:r>
            <a:r>
              <a:rPr lang="en-US" b="1" dirty="0"/>
              <a:t>individual users or multiple participants</a:t>
            </a:r>
            <a:r>
              <a:rPr lang="en-US" dirty="0"/>
              <a:t> interacting in real time. Multiplayer capability allows for team-based training, joint mission rehearsals, or competitive exercises, while single-user modes may focus on self-paced learning or role-specific drills.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UNITY</a:t>
            </a:r>
          </a:p>
          <a:p>
            <a:r>
              <a:rPr lang="en-US" sz="1200" kern="1200" dirty="0">
                <a:solidFill>
                  <a:schemeClr val="tx1"/>
                </a:solidFill>
                <a:effectLst/>
                <a:latin typeface="+mn-lt"/>
                <a:ea typeface="+mn-ea"/>
                <a:cs typeface="+mn-cs"/>
              </a:rPr>
              <a:t>Single vs. Multiplayer Game Play</a:t>
            </a:r>
          </a:p>
          <a:p>
            <a:r>
              <a:rPr lang="en-US" sz="1200" kern="1200" dirty="0">
                <a:solidFill>
                  <a:schemeClr val="tx1"/>
                </a:solidFill>
                <a:effectLst/>
                <a:latin typeface="+mn-lt"/>
                <a:ea typeface="+mn-ea"/>
                <a:cs typeface="+mn-cs"/>
              </a:rPr>
              <a:t>Single-player for individualized training and performance assessment.</a:t>
            </a:r>
          </a:p>
          <a:p>
            <a:r>
              <a:rPr lang="en-US" sz="1200" kern="1200" dirty="0">
                <a:solidFill>
                  <a:schemeClr val="tx1"/>
                </a:solidFill>
                <a:effectLst/>
                <a:latin typeface="+mn-lt"/>
                <a:ea typeface="+mn-ea"/>
                <a:cs typeface="+mn-cs"/>
              </a:rPr>
              <a:t>Multiplayer via Unity’s </a:t>
            </a:r>
            <a:r>
              <a:rPr lang="en-US" sz="1200" kern="1200" dirty="0" err="1">
                <a:solidFill>
                  <a:schemeClr val="tx1"/>
                </a:solidFill>
                <a:effectLst/>
                <a:latin typeface="+mn-lt"/>
                <a:ea typeface="+mn-ea"/>
                <a:cs typeface="+mn-cs"/>
              </a:rPr>
              <a:t>Netcode</a:t>
            </a:r>
            <a:r>
              <a:rPr lang="en-US" sz="1200" kern="1200" dirty="0">
                <a:solidFill>
                  <a:schemeClr val="tx1"/>
                </a:solidFill>
                <a:effectLst/>
                <a:latin typeface="+mn-lt"/>
                <a:ea typeface="+mn-ea"/>
                <a:cs typeface="+mn-cs"/>
              </a:rPr>
              <a:t> or third-party libraries (Photon, Mirror) for squad-based or team simulations.</a:t>
            </a:r>
          </a:p>
          <a:p>
            <a:r>
              <a:rPr lang="en-US" sz="1200" kern="1200" dirty="0">
                <a:solidFill>
                  <a:schemeClr val="tx1"/>
                </a:solidFill>
                <a:effectLst/>
                <a:latin typeface="+mn-lt"/>
                <a:ea typeface="+mn-ea"/>
                <a:cs typeface="+mn-cs"/>
              </a:rPr>
              <a:t>Networked simulation for joint exercises and distributed training.</a:t>
            </a:r>
          </a:p>
          <a:p>
            <a:endParaRPr lang="en-US" dirty="0"/>
          </a:p>
          <a:p>
            <a:r>
              <a:rPr lang="en-US" dirty="0"/>
              <a:t>Godot</a:t>
            </a:r>
          </a:p>
          <a:p>
            <a:r>
              <a:rPr lang="en-US" b="1" dirty="0"/>
              <a:t>Single vs. Multiplayer Game Play</a:t>
            </a:r>
          </a:p>
          <a:p>
            <a:r>
              <a:rPr lang="en-US" dirty="0"/>
              <a:t>Native networking features for multiplayer (high-level and low-level APIs).</a:t>
            </a:r>
          </a:p>
          <a:p>
            <a:r>
              <a:rPr lang="en-US" dirty="0"/>
              <a:t>Suited for local networked simulations or small-scale online sessions.</a:t>
            </a:r>
          </a:p>
          <a:p>
            <a:r>
              <a:rPr lang="en-US" dirty="0"/>
              <a:t>Peer-to-peer or client-server architecture can be implemented with full control over data handling.</a:t>
            </a:r>
          </a:p>
          <a:p>
            <a:endParaRPr lang="en-US" dirty="0"/>
          </a:p>
          <a:p>
            <a:r>
              <a:rPr lang="en-US" dirty="0" err="1"/>
              <a:t>CryEngine</a:t>
            </a:r>
            <a:endParaRPr lang="en-US" dirty="0"/>
          </a:p>
          <a:p>
            <a:r>
              <a:rPr lang="en-US" b="1" dirty="0"/>
              <a:t>Single vs. Multiplayer Game Play</a:t>
            </a:r>
          </a:p>
          <a:p>
            <a:r>
              <a:rPr lang="en-US" dirty="0"/>
              <a:t>Built-in multiplayer framework supports </a:t>
            </a:r>
            <a:r>
              <a:rPr lang="en-US" b="1" dirty="0"/>
              <a:t>dedicated servers</a:t>
            </a:r>
            <a:r>
              <a:rPr lang="en-US" dirty="0"/>
              <a:t>, lobby systems, and client-server architecture.</a:t>
            </a:r>
          </a:p>
          <a:p>
            <a:r>
              <a:rPr lang="en-US" dirty="0"/>
              <a:t>Scalable for both single-user simulations and </a:t>
            </a:r>
            <a:r>
              <a:rPr lang="en-US" b="1" dirty="0"/>
              <a:t>networked squad-level</a:t>
            </a:r>
            <a:r>
              <a:rPr lang="en-US" dirty="0"/>
              <a:t> or joint-force training.</a:t>
            </a:r>
          </a:p>
          <a:p>
            <a:r>
              <a:rPr lang="en-US" dirty="0"/>
              <a:t>Suitable for large-scale </a:t>
            </a:r>
            <a:r>
              <a:rPr lang="en-US" dirty="0" err="1"/>
              <a:t>wargame</a:t>
            </a:r>
            <a:r>
              <a:rPr lang="en-US" dirty="0"/>
              <a:t> simulations with complex data synchronization.</a:t>
            </a:r>
          </a:p>
          <a:p>
            <a:endParaRPr lang="en-US" dirty="0"/>
          </a:p>
          <a:p>
            <a:r>
              <a:rPr lang="en-US" dirty="0"/>
              <a:t>Unreal Engine</a:t>
            </a:r>
          </a:p>
          <a:p>
            <a:r>
              <a:rPr lang="en-US" b="1" dirty="0"/>
              <a:t>Single vs. Multiplayer Game Play</a:t>
            </a:r>
          </a:p>
          <a:p>
            <a:r>
              <a:rPr lang="en-US" dirty="0"/>
              <a:t>Robust multiplayer networking using </a:t>
            </a:r>
            <a:r>
              <a:rPr lang="en-US" b="1" dirty="0"/>
              <a:t>dedicated server architecture</a:t>
            </a:r>
            <a:r>
              <a:rPr lang="en-US" dirty="0"/>
              <a:t> or </a:t>
            </a:r>
            <a:r>
              <a:rPr lang="en-US" b="1" dirty="0"/>
              <a:t>peer-to-peer</a:t>
            </a:r>
            <a:r>
              <a:rPr lang="en-US" dirty="0"/>
              <a:t>.</a:t>
            </a:r>
          </a:p>
          <a:p>
            <a:r>
              <a:rPr lang="en-US" dirty="0"/>
              <a:t>Used in joint training exercises, remote unit simulations, and multi-role training environments.</a:t>
            </a:r>
          </a:p>
          <a:p>
            <a:r>
              <a:rPr lang="en-US" dirty="0"/>
              <a:t>Scalable for hundreds of AI agents or synchronized clients in a distributed simulation</a:t>
            </a:r>
          </a:p>
        </p:txBody>
      </p:sp>
      <p:sp>
        <p:nvSpPr>
          <p:cNvPr id="4" name="Slide Number Placeholder 3"/>
          <p:cNvSpPr>
            <a:spLocks noGrp="1"/>
          </p:cNvSpPr>
          <p:nvPr>
            <p:ph type="sldNum" sz="quarter" idx="10"/>
          </p:nvPr>
        </p:nvSpPr>
        <p:spPr/>
        <p:txBody>
          <a:bodyPr/>
          <a:lstStyle/>
          <a:p>
            <a:fld id="{EE0DA7D4-2281-3F41-A9A9-DF2CBC1C06D7}" type="slidenum">
              <a:rPr lang="en-US" smtClean="0"/>
              <a:t>24</a:t>
            </a:fld>
            <a:endParaRPr lang="en-US"/>
          </a:p>
        </p:txBody>
      </p:sp>
    </p:spTree>
    <p:extLst>
      <p:ext uri="{BB962C8B-B14F-4D97-AF65-F5344CB8AC3E}">
        <p14:creationId xmlns:p14="http://schemas.microsoft.com/office/powerpoint/2010/main" val="4722201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google.com/url?sa=i&amp;url=https%3A%2F%2Fwww.gamedeveloper.com%2Fprogramming%2Fserver-architecture-a-noobs-guide&amp;psig=AOvVaw0lB0iqt4mNJfTTngtQHwqa&amp;ust=1751198668735000&amp;source=images&amp;cd=vfe&amp;opi=89978449&amp;ved=0CBgQ3YkBahcKEwiAooPGiZSOAxUAAAAAHQAAAAAQBA</a:t>
            </a:r>
          </a:p>
        </p:txBody>
      </p:sp>
      <p:sp>
        <p:nvSpPr>
          <p:cNvPr id="4" name="Slide Number Placeholder 3"/>
          <p:cNvSpPr>
            <a:spLocks noGrp="1"/>
          </p:cNvSpPr>
          <p:nvPr>
            <p:ph type="sldNum" sz="quarter" idx="5"/>
          </p:nvPr>
        </p:nvSpPr>
        <p:spPr/>
        <p:txBody>
          <a:bodyPr/>
          <a:lstStyle/>
          <a:p>
            <a:fld id="{EE0DA7D4-2281-3F41-A9A9-DF2CBC1C06D7}" type="slidenum">
              <a:rPr lang="en-US" smtClean="0"/>
              <a:t>25</a:t>
            </a:fld>
            <a:endParaRPr lang="en-US"/>
          </a:p>
        </p:txBody>
      </p:sp>
    </p:spTree>
    <p:extLst>
      <p:ext uri="{BB962C8B-B14F-4D97-AF65-F5344CB8AC3E}">
        <p14:creationId xmlns:p14="http://schemas.microsoft.com/office/powerpoint/2010/main" val="19309808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Integration with Outside Systems</a:t>
            </a:r>
          </a:p>
          <a:p>
            <a:r>
              <a:rPr lang="en-US" dirty="0"/>
              <a:t>This refers to how well the game engine can </a:t>
            </a:r>
            <a:r>
              <a:rPr lang="en-US" b="1" dirty="0"/>
              <a:t>communicate with external platforms</a:t>
            </a:r>
            <a:r>
              <a:rPr lang="en-US" dirty="0"/>
              <a:t> such as C4ISR systems, weapon simulators, learning management systems (LMS), or simulation protocols like HLA/DIS. Integration allows the simulation to fit into larger training ecosystems or pull in real-world data.</a:t>
            </a:r>
          </a:p>
          <a:p>
            <a:endParaRPr lang="en-US" dirty="0"/>
          </a:p>
          <a:p>
            <a:r>
              <a:rPr lang="en-US" dirty="0"/>
              <a:t>UNITY </a:t>
            </a:r>
          </a:p>
          <a:p>
            <a:r>
              <a:rPr lang="en-US" b="1" dirty="0"/>
              <a:t>Integration with Outside Systems</a:t>
            </a:r>
          </a:p>
          <a:p>
            <a:r>
              <a:rPr lang="en-US" dirty="0"/>
              <a:t>Can connect to C4ISR, DIS/HLA protocols, or simulation middleware (e.g., VBS, MAK). </a:t>
            </a:r>
            <a:r>
              <a:rPr lang="fr-FR" sz="1800" dirty="0">
                <a:effectLst/>
                <a:latin typeface="Segoe UI" panose="020B0502040204020203" pitchFamily="34" charset="0"/>
              </a:rPr>
              <a:t>C4ISR - Command, Control, Communications, Computers, Intelligence, Surveillance, and Reconnaissance</a:t>
            </a:r>
            <a:endParaRPr lang="en-US" dirty="0"/>
          </a:p>
          <a:p>
            <a:r>
              <a:rPr lang="en-US" dirty="0"/>
              <a:t>Interfaces with GPS, LIDAR, and sensor data inputs for real-time or replay-based training.</a:t>
            </a:r>
          </a:p>
          <a:p>
            <a:r>
              <a:rPr lang="en-US" dirty="0"/>
              <a:t>Supports serial, TCP/IP, and RESTful API integration for external hardware and systems.</a:t>
            </a:r>
          </a:p>
          <a:p>
            <a:endParaRPr lang="en-US" dirty="0"/>
          </a:p>
          <a:p>
            <a:endParaRPr lang="en-US" dirty="0"/>
          </a:p>
          <a:p>
            <a:r>
              <a:rPr lang="en-US" dirty="0"/>
              <a:t>Godot</a:t>
            </a:r>
          </a:p>
          <a:p>
            <a:r>
              <a:rPr lang="en-US" b="1" dirty="0"/>
              <a:t>Integration with Outside Systems</a:t>
            </a:r>
          </a:p>
          <a:p>
            <a:r>
              <a:rPr lang="en-US" dirty="0"/>
              <a:t>Flexible scripting (</a:t>
            </a:r>
            <a:r>
              <a:rPr lang="en-US" dirty="0" err="1"/>
              <a:t>GDScript</a:t>
            </a:r>
            <a:r>
              <a:rPr lang="en-US" dirty="0"/>
              <a:t>, C#, C++) allows integration with APIs and protocols (e.g., TCP/UDP, </a:t>
            </a:r>
            <a:r>
              <a:rPr lang="en-US" dirty="0" err="1"/>
              <a:t>WebSockets</a:t>
            </a:r>
            <a:r>
              <a:rPr lang="en-US" dirty="0"/>
              <a:t>).</a:t>
            </a:r>
          </a:p>
          <a:p>
            <a:r>
              <a:rPr lang="en-US" dirty="0"/>
              <a:t>Possible to interface with external hardware, simulators, or control systems using custom plugins or native modules.</a:t>
            </a:r>
          </a:p>
          <a:p>
            <a:r>
              <a:rPr lang="en-US" dirty="0"/>
              <a:t>Open source nature allows deep-level customization to meet specific military system requirements.</a:t>
            </a:r>
          </a:p>
          <a:p>
            <a:endParaRPr lang="en-US" dirty="0"/>
          </a:p>
          <a:p>
            <a:r>
              <a:rPr lang="en-US" dirty="0" err="1"/>
              <a:t>CryEngine</a:t>
            </a:r>
            <a:endParaRPr lang="en-US" dirty="0"/>
          </a:p>
          <a:p>
            <a:r>
              <a:rPr lang="en-US" b="1" dirty="0"/>
              <a:t>Integration with Outside Systems</a:t>
            </a:r>
          </a:p>
          <a:p>
            <a:r>
              <a:rPr lang="en-US" dirty="0"/>
              <a:t>C++ architecture allows integration with </a:t>
            </a:r>
            <a:r>
              <a:rPr lang="en-US" b="1" dirty="0"/>
              <a:t>external simulators, battlefield management systems</a:t>
            </a:r>
            <a:r>
              <a:rPr lang="en-US" dirty="0"/>
              <a:t>, and custom hardware.</a:t>
            </a:r>
          </a:p>
          <a:p>
            <a:r>
              <a:rPr lang="en-US" dirty="0"/>
              <a:t>Compatible with middleware or protocols like </a:t>
            </a:r>
            <a:r>
              <a:rPr lang="en-US" b="1" dirty="0"/>
              <a:t>HLA/DIS</a:t>
            </a:r>
            <a:r>
              <a:rPr lang="en-US" dirty="0"/>
              <a:t>, especially when extended via SDK or plugins.</a:t>
            </a:r>
          </a:p>
          <a:p>
            <a:r>
              <a:rPr lang="en-US" dirty="0"/>
              <a:t>Can read/write to external telemetry, sensor feeds, and AI modules in real-time.</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Unreal Engine</a:t>
            </a:r>
          </a:p>
          <a:p>
            <a:r>
              <a:rPr lang="en-US" b="1" dirty="0"/>
              <a:t>Integration with Outside Systems</a:t>
            </a:r>
          </a:p>
          <a:p>
            <a:r>
              <a:rPr lang="en-US" dirty="0"/>
              <a:t>Highly extensible via </a:t>
            </a:r>
            <a:r>
              <a:rPr lang="en-US" b="1" dirty="0"/>
              <a:t>C++, Blueprints</a:t>
            </a:r>
            <a:r>
              <a:rPr lang="en-US" dirty="0"/>
              <a:t>, and plugin system for integration with C4ISR, HLA/DIS, or proprietary protocols.</a:t>
            </a:r>
          </a:p>
          <a:p>
            <a:r>
              <a:rPr lang="en-US" dirty="0"/>
              <a:t>Interfaces well with </a:t>
            </a:r>
            <a:r>
              <a:rPr lang="en-US" b="1" dirty="0"/>
              <a:t>simulation middleware</a:t>
            </a:r>
            <a:r>
              <a:rPr lang="en-US" dirty="0"/>
              <a:t> (e.g., MAK VR-Forces, Pitch, or BSI products).</a:t>
            </a:r>
          </a:p>
          <a:p>
            <a:r>
              <a:rPr lang="en-US" dirty="0"/>
              <a:t>Can ingest live or pre-recorded telemetry, geospatial data, and sensor streams for real-time situational training.</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27</a:t>
            </a:fld>
            <a:endParaRPr lang="en-US"/>
          </a:p>
        </p:txBody>
      </p:sp>
    </p:spTree>
    <p:extLst>
      <p:ext uri="{BB962C8B-B14F-4D97-AF65-F5344CB8AC3E}">
        <p14:creationId xmlns:p14="http://schemas.microsoft.com/office/powerpoint/2010/main" val="34051564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Distribution</a:t>
            </a:r>
          </a:p>
          <a:p>
            <a:r>
              <a:rPr lang="en-US" dirty="0"/>
              <a:t>This covers the </a:t>
            </a:r>
            <a:r>
              <a:rPr lang="en-US" b="1" dirty="0"/>
              <a:t>process of packaging, delivering, and updating</a:t>
            </a:r>
            <a:r>
              <a:rPr lang="en-US" dirty="0"/>
              <a:t> the simulation software across different systems or environments. It includes version control, encryption, modular content delivery, and support for automated updates or deployments within secure networks or enterprise systems.</a:t>
            </a:r>
          </a:p>
          <a:p>
            <a:endParaRPr lang="en-US" dirty="0"/>
          </a:p>
          <a:p>
            <a:endParaRPr lang="en-US" dirty="0"/>
          </a:p>
          <a:p>
            <a:r>
              <a:rPr lang="en-US" dirty="0"/>
              <a:t>UNITY</a:t>
            </a:r>
          </a:p>
          <a:p>
            <a:r>
              <a:rPr lang="en-US" b="1" dirty="0"/>
              <a:t>Integration and Distribution</a:t>
            </a:r>
          </a:p>
          <a:p>
            <a:r>
              <a:rPr lang="en-US" dirty="0"/>
              <a:t>Easily integrated into LMS (Learning Management Systems) or custom training frameworks.</a:t>
            </a:r>
          </a:p>
          <a:p>
            <a:r>
              <a:rPr lang="en-US" dirty="0"/>
              <a:t>Supports modular architecture—plug in new missions or scenarios without rebuilding the whole system.</a:t>
            </a:r>
          </a:p>
          <a:p>
            <a:r>
              <a:rPr lang="en-US" dirty="0"/>
              <a:t>Distribution via secure digital packages, local servers, or portable storage devices.</a:t>
            </a:r>
          </a:p>
          <a:p>
            <a:endParaRPr lang="en-US" dirty="0"/>
          </a:p>
          <a:p>
            <a:endParaRPr lang="en-US" dirty="0"/>
          </a:p>
          <a:p>
            <a:r>
              <a:rPr lang="en-US" dirty="0"/>
              <a:t>Godot</a:t>
            </a:r>
          </a:p>
          <a:p>
            <a:r>
              <a:rPr lang="en-US" b="1" dirty="0"/>
              <a:t>Integration and Distribution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Open-source licensing (MIT) simplifies integration into defense environments without legal/contractual encumbrances.</a:t>
            </a:r>
          </a:p>
          <a:p>
            <a:r>
              <a:rPr lang="en-US" dirty="0"/>
              <a:t>Supports modular game architecture—scenarios and content can be loaded dynamically at runtime.</a:t>
            </a:r>
          </a:p>
          <a:p>
            <a:r>
              <a:rPr lang="en-US" dirty="0"/>
              <a:t>Easy distribution via standalone executables or USB-deployable packages.</a:t>
            </a:r>
          </a:p>
          <a:p>
            <a:endParaRPr lang="en-US" dirty="0"/>
          </a:p>
          <a:p>
            <a:r>
              <a:rPr lang="en-US" dirty="0" err="1"/>
              <a:t>CryEngine</a:t>
            </a:r>
            <a:endParaRPr lang="en-US" dirty="0"/>
          </a:p>
          <a:p>
            <a:r>
              <a:rPr lang="en-US" b="1" dirty="0"/>
              <a:t>Integration and Distribution</a:t>
            </a:r>
          </a:p>
          <a:p>
            <a:r>
              <a:rPr lang="en-US" dirty="0"/>
              <a:t>Engine source available under royalty-based licensing—enables tailored distribution for defense or enterprise.</a:t>
            </a:r>
          </a:p>
          <a:p>
            <a:r>
              <a:rPr lang="en-US" dirty="0"/>
              <a:t>Supports modular scenario loading and encrypted asset packaging for secure distribution.</a:t>
            </a:r>
          </a:p>
          <a:p>
            <a:r>
              <a:rPr lang="en-US" dirty="0"/>
              <a:t>May require more effort for automation and integration than Unity or Godot, but allows </a:t>
            </a:r>
            <a:r>
              <a:rPr lang="en-US" b="1" dirty="0"/>
              <a:t>deep customization and optimization</a:t>
            </a:r>
            <a:r>
              <a:rPr lang="en-US" dirty="0"/>
              <a:t>.</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Unreal Engine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Integration and Distribution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Enterprise-friendly with custom licensing through </a:t>
            </a:r>
            <a:r>
              <a:rPr lang="en-US" b="1" dirty="0"/>
              <a:t>Unreal Engine for Simulation</a:t>
            </a:r>
            <a:r>
              <a:rPr lang="en-US" dirty="0"/>
              <a:t> program. Supports integration into LMS or training systems.</a:t>
            </a:r>
          </a:p>
          <a:p>
            <a:r>
              <a:rPr lang="en-US" dirty="0"/>
              <a:t>Supports </a:t>
            </a:r>
            <a:r>
              <a:rPr lang="en-US" b="1" dirty="0"/>
              <a:t>modular packaging</a:t>
            </a:r>
            <a:r>
              <a:rPr lang="en-US" dirty="0"/>
              <a:t>, including encrypted content delivery</a:t>
            </a:r>
          </a:p>
          <a:p>
            <a:r>
              <a:rPr lang="en-US" dirty="0"/>
              <a:t> Distribution through executable builds, secure containers, or local network deployment tools (e.g., Pixel Streaming for controlled access).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28</a:t>
            </a:fld>
            <a:endParaRPr lang="en-US"/>
          </a:p>
        </p:txBody>
      </p:sp>
    </p:spTree>
    <p:extLst>
      <p:ext uri="{BB962C8B-B14F-4D97-AF65-F5344CB8AC3E}">
        <p14:creationId xmlns:p14="http://schemas.microsoft.com/office/powerpoint/2010/main" val="1198251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Pérez-Ramírez, Miguel &amp; </a:t>
            </a:r>
            <a:r>
              <a:rPr lang="pt-BR" dirty="0" err="1"/>
              <a:t>Ontiveros</a:t>
            </a:r>
            <a:r>
              <a:rPr lang="pt-BR" dirty="0"/>
              <a:t>-Hernández, Norma. (2009). Virtual Reality as a </a:t>
            </a:r>
            <a:r>
              <a:rPr lang="pt-BR" dirty="0" err="1"/>
              <a:t>Comprehensive</a:t>
            </a:r>
            <a:r>
              <a:rPr lang="pt-BR" dirty="0"/>
              <a:t> Training Tool. 10.13140/2.1.1617.0246. </a:t>
            </a:r>
            <a:endParaRPr lang="en-US" dirty="0"/>
          </a:p>
        </p:txBody>
      </p:sp>
      <p:sp>
        <p:nvSpPr>
          <p:cNvPr id="4" name="Slide Number Placeholder 3"/>
          <p:cNvSpPr>
            <a:spLocks noGrp="1"/>
          </p:cNvSpPr>
          <p:nvPr>
            <p:ph type="sldNum" sz="quarter" idx="5"/>
          </p:nvPr>
        </p:nvSpPr>
        <p:spPr/>
        <p:txBody>
          <a:bodyPr/>
          <a:lstStyle/>
          <a:p>
            <a:fld id="{EE0DA7D4-2281-3F41-A9A9-DF2CBC1C06D7}" type="slidenum">
              <a:rPr lang="en-US" smtClean="0"/>
              <a:t>29</a:t>
            </a:fld>
            <a:endParaRPr lang="en-US"/>
          </a:p>
        </p:txBody>
      </p:sp>
    </p:spTree>
    <p:extLst>
      <p:ext uri="{BB962C8B-B14F-4D97-AF65-F5344CB8AC3E}">
        <p14:creationId xmlns:p14="http://schemas.microsoft.com/office/powerpoint/2010/main" val="19948655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Offline and Deployed Use</a:t>
            </a:r>
          </a:p>
          <a:p>
            <a:r>
              <a:rPr lang="en-US" dirty="0"/>
              <a:t>This concerns the simulation's ability to </a:t>
            </a:r>
            <a:r>
              <a:rPr lang="en-US" b="1" dirty="0"/>
              <a:t>run without internet access or external servers</a:t>
            </a:r>
            <a:r>
              <a:rPr lang="en-US" dirty="0"/>
              <a:t>, often a requirement in field-deployable or classified environments. Offline use includes support for local execution, secure storage of assets, and compatibility with portable or ruggedized hardware.</a:t>
            </a:r>
          </a:p>
          <a:p>
            <a:endParaRPr lang="en-US" dirty="0"/>
          </a:p>
          <a:p>
            <a:endParaRPr lang="en-US" dirty="0"/>
          </a:p>
          <a:p>
            <a:r>
              <a:rPr lang="en-US" dirty="0"/>
              <a:t>UNITY</a:t>
            </a:r>
          </a:p>
          <a:p>
            <a:r>
              <a:rPr lang="en-US" b="1" dirty="0"/>
              <a:t>Offline and Deployed Use</a:t>
            </a:r>
          </a:p>
          <a:p>
            <a:r>
              <a:rPr lang="en-US" dirty="0"/>
              <a:t>Supports build targets for Windows, Linux, Android, and embedded systems.</a:t>
            </a:r>
          </a:p>
          <a:p>
            <a:r>
              <a:rPr lang="en-US" dirty="0"/>
              <a:t>Can run offline in secure or remote environments (e.g., in field-deployable training kits).</a:t>
            </a:r>
          </a:p>
          <a:p>
            <a:r>
              <a:rPr lang="en-US" dirty="0"/>
              <a:t>Efficient asset bundling and resource loading allows portable and lightweight operation.</a:t>
            </a:r>
          </a:p>
          <a:p>
            <a:endParaRPr lang="en-US" dirty="0"/>
          </a:p>
          <a:p>
            <a:r>
              <a:rPr lang="en-US" dirty="0"/>
              <a:t>Godot</a:t>
            </a:r>
          </a:p>
          <a:p>
            <a:r>
              <a:rPr lang="en-US" b="1" dirty="0"/>
              <a:t>Offline and Deployed 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export to Windows, Linux, Android, and web (HTML5)—with minimal overhead.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Lightweight footprint makes Godot highly suitable for </a:t>
            </a:r>
            <a:r>
              <a:rPr lang="en-US" b="1" dirty="0"/>
              <a:t>offline, portable, and secure deployments</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Does not require internet activation or license validation, useful for classified or restricted environments.</a:t>
            </a:r>
          </a:p>
          <a:p>
            <a:endParaRPr lang="en-US" dirty="0"/>
          </a:p>
          <a:p>
            <a:r>
              <a:rPr lang="en-US" dirty="0" err="1"/>
              <a:t>CryEngine</a:t>
            </a:r>
            <a:endParaRPr lang="en-US" dirty="0"/>
          </a:p>
          <a:p>
            <a:r>
              <a:rPr lang="en-US" b="1" dirty="0"/>
              <a:t>Offline and Deployed 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CryEngine’s</a:t>
            </a:r>
            <a:r>
              <a:rPr lang="en-US" dirty="0"/>
              <a:t> performance makes it a candidate for deployment on </a:t>
            </a:r>
            <a:r>
              <a:rPr lang="en-US" b="1" dirty="0"/>
              <a:t>custom ruggedized hardware</a:t>
            </a:r>
            <a:r>
              <a:rPr lang="en-US" dirty="0"/>
              <a:t> or simulation pods.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be deployed in </a:t>
            </a:r>
            <a:r>
              <a:rPr lang="en-US" b="1" dirty="0"/>
              <a:t>air-gapped or classified environments</a:t>
            </a:r>
            <a:r>
              <a:rPr lang="en-US" dirty="0"/>
              <a:t> with proper packaging.</a:t>
            </a:r>
          </a:p>
          <a:p>
            <a:r>
              <a:rPr lang="en-US" dirty="0"/>
              <a:t>Exports as standalone applications with no internet requirement at runtime.</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Unreal Engine</a:t>
            </a:r>
          </a:p>
          <a:p>
            <a:r>
              <a:rPr lang="en-US" b="1" dirty="0"/>
              <a:t>Offline and Deployed Use</a:t>
            </a:r>
          </a:p>
          <a:p>
            <a:r>
              <a:rPr lang="en-US" dirty="0"/>
              <a:t>Compiles to standalone executables across Windows, Linux, and custom embedded platforms.</a:t>
            </a:r>
          </a:p>
          <a:p>
            <a:r>
              <a:rPr lang="en-US" dirty="0"/>
              <a:t>Can operate in </a:t>
            </a:r>
            <a:r>
              <a:rPr lang="en-US" b="1" dirty="0"/>
              <a:t>air-gapped environments</a:t>
            </a:r>
            <a:r>
              <a:rPr lang="en-US" dirty="0"/>
              <a:t>, simulation domes, or deployable ruggedized kits.</a:t>
            </a:r>
          </a:p>
          <a:p>
            <a:r>
              <a:rPr lang="en-US" dirty="0"/>
              <a:t>Asset management supports versioned content and dynamic loading for modular field deployments.</a:t>
            </a:r>
          </a:p>
          <a:p>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30</a:t>
            </a:fld>
            <a:endParaRPr lang="en-US"/>
          </a:p>
        </p:txBody>
      </p:sp>
    </p:spTree>
    <p:extLst>
      <p:ext uri="{BB962C8B-B14F-4D97-AF65-F5344CB8AC3E}">
        <p14:creationId xmlns:p14="http://schemas.microsoft.com/office/powerpoint/2010/main" val="1414803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a:t>
            </a:r>
            <a:r>
              <a:rPr lang="en-US" b="1" dirty="0"/>
              <a:t>ype of Extended Reality Integration</a:t>
            </a:r>
          </a:p>
          <a:p>
            <a:r>
              <a:rPr lang="en-US" dirty="0"/>
              <a:t>This refers to how the simulation </a:t>
            </a:r>
            <a:r>
              <a:rPr lang="en-US" b="1" dirty="0"/>
              <a:t>uses immersive technologies</a:t>
            </a:r>
            <a:r>
              <a:rPr lang="en-US" dirty="0"/>
              <a:t> such as Virtual Reality (VR), Augmented Reality (AR), or Mixed Reality (MR). Game engines can support these modes to varying degrees, enabling different levels of immersion, interactivity, and physical-world integration (e.g., HMDs, tracked weapons, AR overlays).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UNITY</a:t>
            </a:r>
          </a:p>
          <a:p>
            <a:r>
              <a:rPr lang="en-US" sz="1200" kern="1200" dirty="0">
                <a:solidFill>
                  <a:schemeClr val="tx1"/>
                </a:solidFill>
                <a:effectLst/>
                <a:latin typeface="+mn-lt"/>
                <a:ea typeface="+mn-ea"/>
                <a:cs typeface="+mn-cs"/>
              </a:rPr>
              <a:t>Type of Extended Reality Integration</a:t>
            </a:r>
          </a:p>
          <a:p>
            <a:r>
              <a:rPr lang="en-US" sz="1200" kern="1200" dirty="0">
                <a:solidFill>
                  <a:schemeClr val="tx1"/>
                </a:solidFill>
                <a:effectLst/>
                <a:latin typeface="+mn-lt"/>
                <a:ea typeface="+mn-ea"/>
                <a:cs typeface="+mn-cs"/>
              </a:rPr>
              <a:t>Virtual Reality (VR): Full-immersion simulations for dismounted infantry or vehicle training.</a:t>
            </a:r>
          </a:p>
          <a:p>
            <a:r>
              <a:rPr lang="en-US" sz="1200" kern="1200" dirty="0">
                <a:solidFill>
                  <a:schemeClr val="tx1"/>
                </a:solidFill>
                <a:effectLst/>
                <a:latin typeface="+mn-lt"/>
                <a:ea typeface="+mn-ea"/>
                <a:cs typeface="+mn-cs"/>
              </a:rPr>
              <a:t>Augmented Reality (AR): For heads-up displays or real-world overlays during training.</a:t>
            </a:r>
          </a:p>
          <a:p>
            <a:r>
              <a:rPr lang="en-US" sz="1200" kern="1200" dirty="0">
                <a:solidFill>
                  <a:schemeClr val="tx1"/>
                </a:solidFill>
                <a:effectLst/>
                <a:latin typeface="+mn-lt"/>
                <a:ea typeface="+mn-ea"/>
                <a:cs typeface="+mn-cs"/>
              </a:rPr>
              <a:t>Mixed Reality (MR): Used with headsets like HoloLens for scenario-based, room-scale interaction.</a:t>
            </a:r>
          </a:p>
          <a:p>
            <a:endParaRPr lang="en-US" dirty="0"/>
          </a:p>
          <a:p>
            <a:r>
              <a:rPr lang="en-US" sz="1200" kern="1200" dirty="0">
                <a:solidFill>
                  <a:schemeClr val="tx1"/>
                </a:solidFill>
                <a:effectLst/>
                <a:latin typeface="+mn-lt"/>
                <a:ea typeface="+mn-ea"/>
                <a:cs typeface="+mn-cs"/>
              </a:rPr>
              <a:t>Type of Extended Reality Integration</a:t>
            </a:r>
          </a:p>
          <a:p>
            <a:r>
              <a:rPr lang="en-US" sz="1200" kern="1200" dirty="0">
                <a:solidFill>
                  <a:schemeClr val="tx1"/>
                </a:solidFill>
                <a:effectLst/>
                <a:latin typeface="+mn-lt"/>
                <a:ea typeface="+mn-ea"/>
                <a:cs typeface="+mn-cs"/>
              </a:rPr>
              <a:t>VR support is experimental but functional via community plugins (</a:t>
            </a:r>
            <a:r>
              <a:rPr lang="en-US" sz="1200" kern="1200" dirty="0" err="1">
                <a:solidFill>
                  <a:schemeClr val="tx1"/>
                </a:solidFill>
                <a:effectLst/>
                <a:latin typeface="+mn-lt"/>
                <a:ea typeface="+mn-ea"/>
                <a:cs typeface="+mn-cs"/>
              </a:rPr>
              <a:t>OpenXR</a:t>
            </a:r>
            <a:r>
              <a:rPr lang="en-US" sz="1200" kern="1200" dirty="0">
                <a:solidFill>
                  <a:schemeClr val="tx1"/>
                </a:solidFill>
                <a:effectLst/>
                <a:latin typeface="+mn-lt"/>
                <a:ea typeface="+mn-ea"/>
                <a:cs typeface="+mn-cs"/>
              </a:rPr>
              <a:t>, Godot XR Tools).</a:t>
            </a:r>
          </a:p>
          <a:p>
            <a:r>
              <a:rPr lang="en-US" sz="1200" kern="1200" dirty="0">
                <a:solidFill>
                  <a:schemeClr val="tx1"/>
                </a:solidFill>
                <a:effectLst/>
                <a:latin typeface="+mn-lt"/>
                <a:ea typeface="+mn-ea"/>
                <a:cs typeface="+mn-cs"/>
              </a:rPr>
              <a:t>AR/MR capabilities are emerging; better suited for custom builds on platforms like Android or through integration with third-party SDKs.</a:t>
            </a:r>
          </a:p>
          <a:p>
            <a:r>
              <a:rPr lang="en-US" sz="1200" kern="1200" dirty="0">
                <a:solidFill>
                  <a:schemeClr val="tx1"/>
                </a:solidFill>
                <a:effectLst/>
                <a:latin typeface="+mn-lt"/>
                <a:ea typeface="+mn-ea"/>
                <a:cs typeface="+mn-cs"/>
              </a:rPr>
              <a:t>Not as robust as Unity for XR, but usable for simpler immersive or heads-up display scenarios.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CRY ENGINE</a:t>
            </a:r>
          </a:p>
          <a:p>
            <a:r>
              <a:rPr lang="en-US" sz="1200" kern="1200" dirty="0">
                <a:solidFill>
                  <a:schemeClr val="tx1"/>
                </a:solidFill>
                <a:effectLst/>
                <a:latin typeface="+mn-lt"/>
                <a:ea typeface="+mn-ea"/>
                <a:cs typeface="+mn-cs"/>
              </a:rPr>
              <a:t>Type of Extended Reality Integration</a:t>
            </a:r>
          </a:p>
          <a:p>
            <a:r>
              <a:rPr lang="en-US" sz="1200" kern="1200" dirty="0">
                <a:solidFill>
                  <a:schemeClr val="tx1"/>
                </a:solidFill>
                <a:effectLst/>
                <a:latin typeface="+mn-lt"/>
                <a:ea typeface="+mn-ea"/>
                <a:cs typeface="+mn-cs"/>
              </a:rPr>
              <a:t>VR support is integrated, with compatibility for Oculus, </a:t>
            </a:r>
            <a:r>
              <a:rPr lang="en-US" sz="1200" kern="1200" dirty="0" err="1">
                <a:solidFill>
                  <a:schemeClr val="tx1"/>
                </a:solidFill>
                <a:effectLst/>
                <a:latin typeface="+mn-lt"/>
                <a:ea typeface="+mn-ea"/>
                <a:cs typeface="+mn-cs"/>
              </a:rPr>
              <a:t>OpenXR</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SteamVR</a:t>
            </a:r>
            <a:r>
              <a:rPr lang="en-US" sz="1200" kern="1200" dirty="0">
                <a:solidFill>
                  <a:schemeClr val="tx1"/>
                </a:solidFill>
                <a:effectLst/>
                <a:latin typeface="+mn-lt"/>
                <a:ea typeface="+mn-ea"/>
                <a:cs typeface="+mn-cs"/>
              </a:rPr>
              <a:t> via </a:t>
            </a:r>
            <a:r>
              <a:rPr lang="en-US" sz="1200" kern="1200" dirty="0" err="1">
                <a:solidFill>
                  <a:schemeClr val="tx1"/>
                </a:solidFill>
                <a:effectLst/>
                <a:latin typeface="+mn-lt"/>
                <a:ea typeface="+mn-ea"/>
                <a:cs typeface="+mn-cs"/>
              </a:rPr>
              <a:t>CryEngine</a:t>
            </a:r>
            <a:r>
              <a:rPr lang="en-US" sz="1200" kern="1200" dirty="0">
                <a:solidFill>
                  <a:schemeClr val="tx1"/>
                </a:solidFill>
                <a:effectLst/>
                <a:latin typeface="+mn-lt"/>
                <a:ea typeface="+mn-ea"/>
                <a:cs typeface="+mn-cs"/>
              </a:rPr>
              <a:t> plugins.</a:t>
            </a:r>
          </a:p>
          <a:p>
            <a:r>
              <a:rPr lang="en-US" sz="1200" kern="1200" dirty="0">
                <a:solidFill>
                  <a:schemeClr val="tx1"/>
                </a:solidFill>
                <a:effectLst/>
                <a:latin typeface="+mn-lt"/>
                <a:ea typeface="+mn-ea"/>
                <a:cs typeface="+mn-cs"/>
              </a:rPr>
              <a:t>AR/MR integration is possible but less mature—may require custom SDK bridging or middleware.</a:t>
            </a:r>
          </a:p>
          <a:p>
            <a:r>
              <a:rPr lang="en-US" sz="1200" kern="1200" dirty="0">
                <a:solidFill>
                  <a:schemeClr val="tx1"/>
                </a:solidFill>
                <a:effectLst/>
                <a:latin typeface="+mn-lt"/>
                <a:ea typeface="+mn-ea"/>
                <a:cs typeface="+mn-cs"/>
              </a:rPr>
              <a:t>Strong performance makes it suitable for high-end VR-based training simulators.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UNREAL ENGINE </a:t>
            </a:r>
          </a:p>
          <a:p>
            <a:r>
              <a:rPr lang="en-US" sz="1200" kern="1200" dirty="0">
                <a:solidFill>
                  <a:schemeClr val="tx1"/>
                </a:solidFill>
                <a:effectLst/>
                <a:latin typeface="+mn-lt"/>
                <a:ea typeface="+mn-ea"/>
                <a:cs typeface="+mn-cs"/>
              </a:rPr>
              <a:t>Type of Extended Reality Integration</a:t>
            </a:r>
          </a:p>
          <a:p>
            <a:r>
              <a:rPr lang="en-US" sz="1200" kern="1200" dirty="0">
                <a:solidFill>
                  <a:schemeClr val="tx1"/>
                </a:solidFill>
                <a:effectLst/>
                <a:latin typeface="+mn-lt"/>
                <a:ea typeface="+mn-ea"/>
                <a:cs typeface="+mn-cs"/>
              </a:rPr>
              <a:t>Industry-leading XR support: Built-in integration for VR (Oculus, HTC Vive, </a:t>
            </a:r>
            <a:r>
              <a:rPr lang="en-US" sz="1200" kern="1200" dirty="0" err="1">
                <a:solidFill>
                  <a:schemeClr val="tx1"/>
                </a:solidFill>
                <a:effectLst/>
                <a:latin typeface="+mn-lt"/>
                <a:ea typeface="+mn-ea"/>
                <a:cs typeface="+mn-cs"/>
              </a:rPr>
              <a:t>Varjo</a:t>
            </a:r>
            <a:r>
              <a:rPr lang="en-US" sz="1200" kern="1200" dirty="0">
                <a:solidFill>
                  <a:schemeClr val="tx1"/>
                </a:solidFill>
                <a:effectLst/>
                <a:latin typeface="+mn-lt"/>
                <a:ea typeface="+mn-ea"/>
                <a:cs typeface="+mn-cs"/>
              </a:rPr>
              <a:t>), AR (HoloLens, Magic Leap), and MR via </a:t>
            </a:r>
            <a:r>
              <a:rPr lang="en-US" sz="1200" kern="1200" dirty="0" err="1">
                <a:solidFill>
                  <a:schemeClr val="tx1"/>
                </a:solidFill>
                <a:effectLst/>
                <a:latin typeface="+mn-lt"/>
                <a:ea typeface="+mn-ea"/>
                <a:cs typeface="+mn-cs"/>
              </a:rPr>
              <a:t>OpenXR</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Supports fully immersive training environments, including tracked physical props and full-body simulation rigs.</a:t>
            </a:r>
          </a:p>
          <a:p>
            <a:r>
              <a:rPr lang="en-US" sz="1200" kern="1200" dirty="0">
                <a:solidFill>
                  <a:schemeClr val="tx1"/>
                </a:solidFill>
                <a:effectLst/>
                <a:latin typeface="+mn-lt"/>
                <a:ea typeface="+mn-ea"/>
                <a:cs typeface="+mn-cs"/>
              </a:rPr>
              <a:t>Enables mixed reality </a:t>
            </a:r>
            <a:r>
              <a:rPr lang="en-US" sz="1200" kern="1200" dirty="0" err="1">
                <a:solidFill>
                  <a:schemeClr val="tx1"/>
                </a:solidFill>
                <a:effectLst/>
                <a:latin typeface="+mn-lt"/>
                <a:ea typeface="+mn-ea"/>
                <a:cs typeface="+mn-cs"/>
              </a:rPr>
              <a:t>sandtable</a:t>
            </a:r>
            <a:r>
              <a:rPr lang="en-US" sz="1200" kern="1200" dirty="0">
                <a:solidFill>
                  <a:schemeClr val="tx1"/>
                </a:solidFill>
                <a:effectLst/>
                <a:latin typeface="+mn-lt"/>
                <a:ea typeface="+mn-ea"/>
                <a:cs typeface="+mn-cs"/>
              </a:rPr>
              <a:t>, mission rehearsal, and battlefield visualization use cases.</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31</a:t>
            </a:fld>
            <a:endParaRPr lang="en-US"/>
          </a:p>
        </p:txBody>
      </p:sp>
    </p:spTree>
    <p:extLst>
      <p:ext uri="{BB962C8B-B14F-4D97-AF65-F5344CB8AC3E}">
        <p14:creationId xmlns:p14="http://schemas.microsoft.com/office/powerpoint/2010/main" val="40676210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32</a:t>
            </a:fld>
            <a:endParaRPr lang="en-US"/>
          </a:p>
        </p:txBody>
      </p:sp>
    </p:spTree>
    <p:extLst>
      <p:ext uri="{BB962C8B-B14F-4D97-AF65-F5344CB8AC3E}">
        <p14:creationId xmlns:p14="http://schemas.microsoft.com/office/powerpoint/2010/main" val="3334028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Connection with legacy training systems</a:t>
            </a:r>
          </a:p>
          <a:p>
            <a:pPr marL="171450" indent="-171450">
              <a:buFont typeface="Arial" panose="020B0604020202020204" pitchFamily="34" charset="0"/>
              <a:buChar char="•"/>
            </a:pPr>
            <a:r>
              <a:rPr lang="en-US" baseline="0" dirty="0"/>
              <a:t>Standards and network communication</a:t>
            </a:r>
          </a:p>
          <a:p>
            <a:pPr marL="171450" indent="-171450">
              <a:buFont typeface="Arial" panose="020B0604020202020204" pitchFamily="34" charset="0"/>
              <a:buChar char="•"/>
            </a:pPr>
            <a:r>
              <a:rPr lang="en-US" baseline="0" dirty="0"/>
              <a:t>Designing for optimized distributed training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DA7D4-2281-3F41-A9A9-DF2CBC1C06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5871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What are game engines? (20 minutes)</a:t>
            </a:r>
          </a:p>
          <a:p>
            <a:pPr marL="228600" indent="-228600">
              <a:buAutoNum type="arabicPeriod"/>
            </a:pPr>
            <a:r>
              <a:rPr lang="en-US" dirty="0"/>
              <a:t>Considerations for game engine use (25 minutes)</a:t>
            </a:r>
          </a:p>
          <a:p>
            <a:pPr marL="228600" indent="-228600">
              <a:buAutoNum type="arabicPeriod"/>
            </a:pPr>
            <a:r>
              <a:rPr lang="en-US" dirty="0"/>
              <a:t>Use Case Walkthrough (25 minutes)</a:t>
            </a:r>
          </a:p>
          <a:p>
            <a:pPr marL="228600" indent="-228600">
              <a:buAutoNum type="arabicPeriod"/>
            </a:pPr>
            <a:r>
              <a:rPr lang="en-US" dirty="0"/>
              <a:t>Conclusion and</a:t>
            </a:r>
            <a:r>
              <a:rPr lang="en-US" baseline="0" dirty="0"/>
              <a:t> summary (15 minutes)</a:t>
            </a:r>
          </a:p>
          <a:p>
            <a:pPr marL="228600" indent="-228600">
              <a:buAutoNum type="arabicPeriod"/>
            </a:pPr>
            <a:r>
              <a:rPr lang="en-US" baseline="0" dirty="0"/>
              <a:t>Acknowledgements, contact information, and Q/A (5 minutes)</a:t>
            </a:r>
          </a:p>
          <a:p>
            <a:pPr marL="228600" indent="-228600">
              <a:buAutoNum type="arabicPeriod"/>
            </a:pPr>
            <a:endParaRPr lang="en-US" baseline="0" dirty="0"/>
          </a:p>
          <a:p>
            <a:pPr marL="0" indent="0">
              <a:buNone/>
            </a:pPr>
            <a:r>
              <a:rPr lang="en-US" baseline="0" dirty="0"/>
              <a:t>Learning Objectives:</a:t>
            </a:r>
          </a:p>
          <a:p>
            <a:pPr marL="228600" indent="-228600">
              <a:buAutoNum type="arabicPeriod"/>
            </a:pPr>
            <a:r>
              <a:rPr lang="en-US" baseline="0" dirty="0"/>
              <a:t>Identify different options of game engines useful for distributed training, part-task trainers, and general research.</a:t>
            </a:r>
          </a:p>
          <a:p>
            <a:pPr marL="228600" indent="-228600">
              <a:buAutoNum type="arabicPeriod"/>
            </a:pPr>
            <a:r>
              <a:rPr lang="en-US" baseline="0" dirty="0"/>
              <a:t>Understand the difference between game engines and other simulation technologies.</a:t>
            </a:r>
          </a:p>
          <a:p>
            <a:pPr marL="228600" indent="-228600">
              <a:buAutoNum type="arabicPeriod"/>
            </a:pPr>
            <a:r>
              <a:rPr lang="en-US" baseline="0" dirty="0"/>
              <a:t>Explain how game engines can be used to enhance training and learning methods.</a:t>
            </a:r>
          </a:p>
          <a:p>
            <a:pPr marL="228600" indent="-228600">
              <a:buAutoNum type="arabicPeriod"/>
            </a:pPr>
            <a:r>
              <a:rPr lang="en-US" baseline="0" dirty="0"/>
              <a:t>Compare and contrast the advantages and limitations of using game engines for different types of training and research applications.</a:t>
            </a:r>
          </a:p>
          <a:p>
            <a:endParaRPr lang="en-US"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3</a:t>
            </a:fld>
            <a:endParaRPr lang="en-US"/>
          </a:p>
        </p:txBody>
      </p:sp>
    </p:spTree>
    <p:extLst>
      <p:ext uri="{BB962C8B-B14F-4D97-AF65-F5344CB8AC3E}">
        <p14:creationId xmlns:p14="http://schemas.microsoft.com/office/powerpoint/2010/main" val="12810495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Connection with legacy training systems</a:t>
            </a:r>
          </a:p>
          <a:p>
            <a:pPr marL="171450" indent="-171450">
              <a:buFont typeface="Arial" panose="020B0604020202020204" pitchFamily="34" charset="0"/>
              <a:buChar char="•"/>
            </a:pPr>
            <a:r>
              <a:rPr lang="en-US" baseline="0" dirty="0"/>
              <a:t>Standards and network communication</a:t>
            </a:r>
          </a:p>
          <a:p>
            <a:pPr marL="171450" indent="-171450">
              <a:buFont typeface="Arial" panose="020B0604020202020204" pitchFamily="34" charset="0"/>
              <a:buChar char="•"/>
            </a:pPr>
            <a:r>
              <a:rPr lang="en-US" baseline="0" dirty="0"/>
              <a:t>Designing for optimized distributed training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DA7D4-2281-3F41-A9A9-DF2CBC1C06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92424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DA7D4-2281-3F41-A9A9-DF2CBC1C06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36717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DA7D4-2281-3F41-A9A9-DF2CBC1C06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32022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Data rich ability for synchronized event logging and tracking</a:t>
            </a:r>
          </a:p>
          <a:p>
            <a:pPr marL="171450" indent="-171450">
              <a:buFont typeface="Arial" panose="020B0604020202020204" pitchFamily="34" charset="0"/>
              <a:buChar char="•"/>
            </a:pPr>
            <a:r>
              <a:rPr lang="en-US" baseline="0" dirty="0"/>
              <a:t>Small representations of full-scale training to explore training methods</a:t>
            </a:r>
          </a:p>
          <a:p>
            <a:pPr marL="171450" indent="-171450">
              <a:buFont typeface="Arial" panose="020B0604020202020204" pitchFamily="34" charset="0"/>
              <a:buChar char="•"/>
            </a:pPr>
            <a:r>
              <a:rPr lang="en-US" baseline="0" dirty="0"/>
              <a:t>High configurability for different experimentation settings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DA7D4-2281-3F41-A9A9-DF2CBC1C06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85066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What are game engines? (20 minutes)</a:t>
            </a:r>
          </a:p>
          <a:p>
            <a:pPr marL="228600" indent="-228600">
              <a:buAutoNum type="arabicPeriod"/>
            </a:pPr>
            <a:r>
              <a:rPr lang="en-US" dirty="0"/>
              <a:t>Considerations for game engine use (25 minutes)</a:t>
            </a:r>
          </a:p>
          <a:p>
            <a:pPr marL="228600" indent="-228600">
              <a:buAutoNum type="arabicPeriod"/>
            </a:pPr>
            <a:r>
              <a:rPr lang="en-US" dirty="0"/>
              <a:t>Use Case Walkthrough (25 minutes)</a:t>
            </a:r>
          </a:p>
          <a:p>
            <a:pPr marL="228600" indent="-228600">
              <a:buAutoNum type="arabicPeriod"/>
            </a:pPr>
            <a:r>
              <a:rPr lang="en-US" dirty="0"/>
              <a:t>Conclusion and</a:t>
            </a:r>
            <a:r>
              <a:rPr lang="en-US" baseline="0" dirty="0"/>
              <a:t> summary (15 minutes)</a:t>
            </a:r>
          </a:p>
          <a:p>
            <a:pPr marL="228600" indent="-228600">
              <a:buAutoNum type="arabicPeriod"/>
            </a:pPr>
            <a:r>
              <a:rPr lang="en-US" baseline="0" dirty="0"/>
              <a:t>Acknowledgements, contact information, and Q/A (5 minutes)</a:t>
            </a:r>
          </a:p>
          <a:p>
            <a:pPr marL="228600" indent="-228600">
              <a:buAutoNum type="arabicPeriod"/>
            </a:pPr>
            <a:endParaRPr lang="en-US" baseline="0" dirty="0"/>
          </a:p>
          <a:p>
            <a:pPr marL="0" indent="0">
              <a:buNone/>
            </a:pPr>
            <a:r>
              <a:rPr lang="en-US" baseline="0" dirty="0"/>
              <a:t>Learning Objectives:</a:t>
            </a:r>
          </a:p>
          <a:p>
            <a:pPr marL="228600" indent="-228600">
              <a:buAutoNum type="arabicPeriod"/>
            </a:pPr>
            <a:r>
              <a:rPr lang="en-US" baseline="0" dirty="0"/>
              <a:t>Identify different options of game engines useful for distributed training, part-task trainers, and general research.</a:t>
            </a:r>
          </a:p>
          <a:p>
            <a:pPr marL="228600" indent="-228600">
              <a:buAutoNum type="arabicPeriod"/>
            </a:pPr>
            <a:r>
              <a:rPr lang="en-US" baseline="0" dirty="0"/>
              <a:t>Understand the difference between game engines and other simulation technologies.</a:t>
            </a:r>
          </a:p>
          <a:p>
            <a:pPr marL="228600" indent="-228600">
              <a:buAutoNum type="arabicPeriod"/>
            </a:pPr>
            <a:r>
              <a:rPr lang="en-US" baseline="0" dirty="0"/>
              <a:t>Explain how game engines can be used to enhance training and learning methods.</a:t>
            </a:r>
          </a:p>
          <a:p>
            <a:pPr marL="228600" indent="-228600">
              <a:buAutoNum type="arabicPeriod"/>
            </a:pPr>
            <a:r>
              <a:rPr lang="en-US" baseline="0" dirty="0"/>
              <a:t>Compare and contrast the advantages and limitations of using game engines for different types of training and research applications.</a:t>
            </a:r>
          </a:p>
          <a:p>
            <a:endParaRPr lang="en-US"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44</a:t>
            </a:fld>
            <a:endParaRPr lang="en-US"/>
          </a:p>
        </p:txBody>
      </p:sp>
    </p:spTree>
    <p:extLst>
      <p:ext uri="{BB962C8B-B14F-4D97-AF65-F5344CB8AC3E}">
        <p14:creationId xmlns:p14="http://schemas.microsoft.com/office/powerpoint/2010/main" val="9448246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Unity</a:t>
            </a:r>
          </a:p>
          <a:p>
            <a:r>
              <a:rPr lang="en-US" dirty="0"/>
              <a:t>Unity is often the platform of choice for rapid development, cross-platform flexibility, and moderate-fidelity training environments. Its large ecosystem, ease of integration, and robust support for VR/AR make it ideal for everything from mobile trainers to immersive classroom simulators.</a:t>
            </a:r>
          </a:p>
          <a:p>
            <a:endParaRPr lang="en-US" dirty="0"/>
          </a:p>
          <a:p>
            <a:r>
              <a:rPr lang="en-US" b="1" dirty="0"/>
              <a:t>Godot</a:t>
            </a:r>
          </a:p>
          <a:p>
            <a:r>
              <a:rPr lang="en-US" dirty="0"/>
              <a:t>Godot is the platform of choice when </a:t>
            </a:r>
            <a:r>
              <a:rPr lang="en-US" b="1" dirty="0"/>
              <a:t>cost-effectiveness</a:t>
            </a:r>
            <a:r>
              <a:rPr lang="en-US" dirty="0"/>
              <a:t>, </a:t>
            </a:r>
            <a:r>
              <a:rPr lang="en-US" b="1" dirty="0"/>
              <a:t>open-source control</a:t>
            </a:r>
            <a:r>
              <a:rPr lang="en-US" dirty="0"/>
              <a:t>, and </a:t>
            </a:r>
            <a:r>
              <a:rPr lang="en-US" b="1" dirty="0"/>
              <a:t>lightweight deployment</a:t>
            </a:r>
            <a:r>
              <a:rPr lang="en-US" dirty="0"/>
              <a:t> are the primary goals. Ideal for prototyping, academic research, or low-resource environments, it provides full engine access without licensing constraints—well-suited for custom, secure simulations.</a:t>
            </a:r>
          </a:p>
          <a:p>
            <a:endParaRPr lang="en-US" dirty="0"/>
          </a:p>
          <a:p>
            <a:r>
              <a:rPr lang="en-US" b="1" dirty="0" err="1"/>
              <a:t>CryEngine</a:t>
            </a:r>
            <a:endParaRPr lang="en-US" b="1" dirty="0"/>
          </a:p>
          <a:p>
            <a:r>
              <a:rPr lang="en-US" dirty="0" err="1"/>
              <a:t>CryEngine</a:t>
            </a:r>
            <a:r>
              <a:rPr lang="en-US" dirty="0"/>
              <a:t> is selected when </a:t>
            </a:r>
            <a:r>
              <a:rPr lang="en-US" b="1" dirty="0"/>
              <a:t>visual realism</a:t>
            </a:r>
            <a:r>
              <a:rPr lang="en-US" dirty="0"/>
              <a:t>, </a:t>
            </a:r>
            <a:r>
              <a:rPr lang="en-US" b="1" dirty="0"/>
              <a:t>terrain fidelity</a:t>
            </a:r>
            <a:r>
              <a:rPr lang="en-US" dirty="0"/>
              <a:t>, and </a:t>
            </a:r>
            <a:r>
              <a:rPr lang="en-US" b="1" dirty="0"/>
              <a:t>physics simulation</a:t>
            </a:r>
            <a:r>
              <a:rPr lang="en-US" dirty="0"/>
              <a:t> are the highest priorities. It excels in creating outdoor, environmental, or vehicular simulations that demand accurate lighting, line-of-sight modeling, and destructible environments.</a:t>
            </a:r>
          </a:p>
          <a:p>
            <a:endParaRPr lang="en-US" dirty="0"/>
          </a:p>
          <a:p>
            <a:r>
              <a:rPr lang="en-US" b="1" dirty="0"/>
              <a:t>Unreal Engine</a:t>
            </a:r>
          </a:p>
          <a:p>
            <a:r>
              <a:rPr lang="en-US" dirty="0"/>
              <a:t>Unreal Engine is often the platform of choice for projects where </a:t>
            </a:r>
            <a:r>
              <a:rPr lang="en-US" b="1" dirty="0"/>
              <a:t>fidelity, extensibility, and immersive realism</a:t>
            </a:r>
            <a:r>
              <a:rPr lang="en-US" dirty="0"/>
              <a:t> are mission-critical. It is especially powerful for high-end VR simulators, large-scale multiplayer scenarios, and applications that must interface with external systems at an enterprise level.</a:t>
            </a:r>
          </a:p>
          <a:p>
            <a:endParaRPr lang="en-US" dirty="0"/>
          </a:p>
          <a:p>
            <a:r>
              <a:rPr lang="en-US" b="1" dirty="0"/>
              <a:t>Presentation Summary: </a:t>
            </a:r>
            <a:r>
              <a:rPr lang="en-US" dirty="0"/>
              <a:t>This tutorial explores the use of game engines—Unity, Godot, </a:t>
            </a:r>
            <a:r>
              <a:rPr lang="en-US" dirty="0" err="1"/>
              <a:t>CryEngine</a:t>
            </a:r>
            <a:r>
              <a:rPr lang="en-US" dirty="0"/>
              <a:t>, and Unreal Engine—in military simulation contexts, comparing their strengths across key areas such as project content, target audiences, XR integration, 3D modeling, multiplayer capabilities, system interoperability, and deployment. Unity excels in rapid development and cross-platform immersive training; Godot offers open-source flexibility ideal for secure, lightweight, or academic use; </a:t>
            </a:r>
            <a:r>
              <a:rPr lang="en-US" dirty="0" err="1"/>
              <a:t>CryEngine</a:t>
            </a:r>
            <a:r>
              <a:rPr lang="en-US" dirty="0"/>
              <a:t> provides high visual and terrain fidelity suited for environmental and vehicle-based simulations; and Unreal Engine delivers enterprise-grade realism for scalable, high-end VR and multiplayer scenarios. Broader distinctions between game engines and simulation software are also discussed, noting that game engines prioritize interactivity and customization, while traditional simulation platforms emphasize validated models and domain fidelity. Use cases are mapped to distributed training, part-task trainers, and research testbeds, along with a comparison of licensing models, training availability, and community ecosystems—all framed to guide engine selection for defense-focused applications.</a:t>
            </a:r>
          </a:p>
          <a:p>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45</a:t>
            </a:fld>
            <a:endParaRPr lang="en-US"/>
          </a:p>
        </p:txBody>
      </p:sp>
    </p:spTree>
    <p:extLst>
      <p:ext uri="{BB962C8B-B14F-4D97-AF65-F5344CB8AC3E}">
        <p14:creationId xmlns:p14="http://schemas.microsoft.com/office/powerpoint/2010/main" val="9699252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47</a:t>
            </a:fld>
            <a:endParaRPr lang="en-US"/>
          </a:p>
        </p:txBody>
      </p:sp>
    </p:spTree>
    <p:extLst>
      <p:ext uri="{BB962C8B-B14F-4D97-AF65-F5344CB8AC3E}">
        <p14:creationId xmlns:p14="http://schemas.microsoft.com/office/powerpoint/2010/main" val="23645990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EE0DA7D4-2281-3F41-A9A9-DF2CBC1C06D7}" type="slidenum">
              <a:rPr lang="en-US" smtClean="0"/>
              <a:t>48</a:t>
            </a:fld>
            <a:endParaRPr lang="en-US"/>
          </a:p>
        </p:txBody>
      </p:sp>
    </p:spTree>
    <p:extLst>
      <p:ext uri="{BB962C8B-B14F-4D97-AF65-F5344CB8AC3E}">
        <p14:creationId xmlns:p14="http://schemas.microsoft.com/office/powerpoint/2010/main" val="16699463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49</a:t>
            </a:fld>
            <a:endParaRPr lang="en-US"/>
          </a:p>
        </p:txBody>
      </p:sp>
    </p:spTree>
    <p:extLst>
      <p:ext uri="{BB962C8B-B14F-4D97-AF65-F5344CB8AC3E}">
        <p14:creationId xmlns:p14="http://schemas.microsoft.com/office/powerpoint/2010/main" val="714330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Game engines are a set of software tools that can be used to create games, simulations, applications, and more. They can provide developers with a framework to handle the more complex operations such as physics calculations, rendering, animation, and cross-platform development.</a:t>
            </a:r>
          </a:p>
          <a:p>
            <a:pPr marL="0" indent="0">
              <a:buFont typeface="Arial" panose="020B0604020202020204" pitchFamily="34" charset="0"/>
              <a:buNone/>
            </a:pPr>
            <a:r>
              <a:rPr lang="en-US" baseline="0" dirty="0"/>
              <a:t>There are several options for game engines. Some of the more popular engines are Unreal Engine, Unity, Godot, and </a:t>
            </a:r>
            <a:r>
              <a:rPr lang="en-US" baseline="0" dirty="0" err="1"/>
              <a:t>CryEngine</a:t>
            </a:r>
            <a:r>
              <a:rPr lang="en-US" baseline="0" dirty="0"/>
              <a:t>. Each engine has its own licensing terms, community, supported programming languages, and support.</a:t>
            </a:r>
          </a:p>
          <a:p>
            <a:pPr marL="0" indent="0">
              <a:buFont typeface="Arial" panose="020B0604020202020204" pitchFamily="34" charset="0"/>
              <a:buNone/>
            </a:pPr>
            <a:r>
              <a:rPr lang="en-US" baseline="0" dirty="0"/>
              <a:t>Although each example here is focused on game development, they can be used for much more. These game engines provide a framework that can be expanded to virtually any domain. Other simulation technologies may focus on a specific domain, provide a subset of tools such as a dedicated physics engine, rendering engine, or animation tools requiring the use of multiple technologies or the creation of your own engines.</a:t>
            </a:r>
          </a:p>
          <a:p>
            <a:pPr marL="0" indent="0">
              <a:buFont typeface="Arial" panose="020B0604020202020204" pitchFamily="34" charset="0"/>
              <a:buNone/>
            </a:pPr>
            <a:r>
              <a:rPr lang="en-US" baseline="0" dirty="0"/>
              <a:t>One aspect that sets game engines apart from each other is their coding approaches such as different programming languages or even low- or no-code development. These low and no-code development styles abstract even more complex functionality increasing accessibility. For example, Unreal Engine is known for its blueprint visual scripting system allowing developers to program complex models by connecting “nodes” that define the logical flow of the program while some other engines primarily utilize line-based programming such as Unity’s use of the C# programming language.</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How game engines differ from other simulation technologies</a:t>
            </a:r>
          </a:p>
          <a:p>
            <a:pPr marL="171450" indent="-171450">
              <a:buFont typeface="Arial" panose="020B0604020202020204" pitchFamily="34" charset="0"/>
              <a:buChar char="•"/>
            </a:pPr>
            <a:r>
              <a:rPr lang="en-US" baseline="0" dirty="0"/>
              <a:t>Coding approaches (blueprints, assets, etc.)</a:t>
            </a:r>
          </a:p>
          <a:p>
            <a:pPr marL="171450" indent="-171450">
              <a:buFont typeface="Arial" panose="020B0604020202020204" pitchFamily="34" charset="0"/>
              <a:buChar char="•"/>
            </a:pPr>
            <a:r>
              <a:rPr lang="en-US" baseline="0" dirty="0"/>
              <a:t>Currently available game engines and their pros and cons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5</a:t>
            </a:fld>
            <a:endParaRPr lang="en-US"/>
          </a:p>
        </p:txBody>
      </p:sp>
    </p:spTree>
    <p:extLst>
      <p:ext uri="{BB962C8B-B14F-4D97-AF65-F5344CB8AC3E}">
        <p14:creationId xmlns:p14="http://schemas.microsoft.com/office/powerpoint/2010/main" val="2685043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Times New Roman" panose="02020603050405020304" pitchFamily="18" charset="0"/>
                <a:cs typeface="Aptos" panose="020B0004020202020204" pitchFamily="34" charset="0"/>
              </a:rPr>
              <a:t>explain why you chose the four that you did as your main focus to the audience.</a:t>
            </a:r>
            <a:endParaRPr lang="en-US" sz="1800" dirty="0">
              <a:effectLst/>
              <a:latin typeface="Aptos" panose="020B0004020202020204" pitchFamily="34" charset="0"/>
              <a:ea typeface="Aptos" panose="020B0004020202020204" pitchFamily="34" charset="0"/>
              <a:cs typeface="Aptos" panose="020B0004020202020204" pitchFamily="34" charset="0"/>
            </a:endParaRPr>
          </a:p>
          <a:p>
            <a:r>
              <a:rPr lang="en-US" dirty="0"/>
              <a:t>2D-Focused- </a:t>
            </a:r>
            <a:r>
              <a:rPr lang="en-US" b="0" i="0" dirty="0">
                <a:solidFill>
                  <a:srgbClr val="C3C6D6"/>
                </a:solidFill>
                <a:effectLst/>
                <a:latin typeface="Google Sans"/>
              </a:rPr>
              <a:t>Designed for creating games with two-dimensional graphics</a:t>
            </a:r>
            <a:endParaRPr lang="en-US" dirty="0"/>
          </a:p>
          <a:p>
            <a:r>
              <a:rPr lang="en-US" baseline="0" dirty="0"/>
              <a:t>    </a:t>
            </a:r>
            <a:r>
              <a:rPr lang="en-US" baseline="0" dirty="0" err="1"/>
              <a:t>GameMaker</a:t>
            </a:r>
            <a:endParaRPr lang="en-US" baseline="0" dirty="0"/>
          </a:p>
          <a:p>
            <a:r>
              <a:rPr lang="en-US" baseline="0" dirty="0"/>
              <a:t>    </a:t>
            </a:r>
            <a:r>
              <a:rPr lang="en-US" baseline="0" dirty="0" err="1"/>
              <a:t>Defold</a:t>
            </a:r>
            <a:endParaRPr lang="en-US" baseline="0" dirty="0"/>
          </a:p>
          <a:p>
            <a:r>
              <a:rPr lang="en-US" baseline="0" dirty="0"/>
              <a:t>    Cocos2dx</a:t>
            </a:r>
          </a:p>
          <a:p>
            <a:r>
              <a:rPr lang="en-US" baseline="0" dirty="0"/>
              <a:t>    </a:t>
            </a:r>
            <a:r>
              <a:rPr lang="en-US" baseline="0" dirty="0" err="1"/>
              <a:t>GDevelop</a:t>
            </a:r>
            <a:endParaRPr lang="en-US" baseline="0" dirty="0"/>
          </a:p>
          <a:p>
            <a:endParaRPr lang="en-US" baseline="0" dirty="0"/>
          </a:p>
          <a:p>
            <a:r>
              <a:rPr lang="en-US" dirty="0"/>
              <a:t>Browser-based- </a:t>
            </a:r>
            <a:r>
              <a:rPr lang="en-US" b="0" i="0" dirty="0">
                <a:solidFill>
                  <a:srgbClr val="EEF0FF"/>
                </a:solidFill>
                <a:effectLst/>
                <a:latin typeface="Google Sans"/>
              </a:rPr>
              <a:t>may use </a:t>
            </a:r>
            <a:r>
              <a:rPr lang="en-US" dirty="0"/>
              <a:t>JavaScript-based frameworks such as Phaser, Babylon.js, </a:t>
            </a:r>
            <a:r>
              <a:rPr lang="en-US" b="0" i="0" dirty="0">
                <a:solidFill>
                  <a:srgbClr val="EEF0FF"/>
                </a:solidFill>
                <a:effectLst/>
                <a:latin typeface="Google Sans"/>
              </a:rPr>
              <a:t>which require coding but offer high flexibility; may use visual, online platforms like </a:t>
            </a:r>
            <a:r>
              <a:rPr lang="en-US" b="0" i="0" dirty="0" err="1">
                <a:solidFill>
                  <a:srgbClr val="EEF0FF"/>
                </a:solidFill>
                <a:effectLst/>
                <a:latin typeface="Google Sans"/>
              </a:rPr>
              <a:t>PlayCanvas</a:t>
            </a:r>
            <a:r>
              <a:rPr lang="en-US" b="0" i="0" dirty="0">
                <a:solidFill>
                  <a:srgbClr val="EEF0FF"/>
                </a:solidFill>
                <a:effectLst/>
                <a:latin typeface="Google Sans"/>
              </a:rPr>
              <a:t> and Construct, which provide web-based visual editors for creating games without complex coding</a:t>
            </a:r>
            <a:endParaRPr lang="en-US" dirty="0"/>
          </a:p>
          <a:p>
            <a:r>
              <a:rPr lang="en-US" baseline="0" dirty="0"/>
              <a:t>    </a:t>
            </a:r>
            <a:r>
              <a:rPr lang="en-US" baseline="0" dirty="0" err="1"/>
              <a:t>Phaser</a:t>
            </a:r>
            <a:endParaRPr lang="en-US" baseline="0" dirty="0"/>
          </a:p>
          <a:p>
            <a:r>
              <a:rPr lang="en-US" baseline="0" dirty="0"/>
              <a:t>    Babylon.js</a:t>
            </a:r>
          </a:p>
          <a:p>
            <a:r>
              <a:rPr lang="en-US" baseline="0" dirty="0"/>
              <a:t>    </a:t>
            </a:r>
            <a:r>
              <a:rPr lang="en-US" baseline="0" dirty="0" err="1"/>
              <a:t>PlayCanvas</a:t>
            </a:r>
            <a:endParaRPr lang="en-US" baseline="0" dirty="0"/>
          </a:p>
          <a:p>
            <a:r>
              <a:rPr lang="en-US" baseline="0" dirty="0"/>
              <a:t>    </a:t>
            </a:r>
            <a:r>
              <a:rPr lang="en-US" baseline="0" dirty="0" err="1"/>
              <a:t>PixiJS</a:t>
            </a:r>
            <a:endParaRPr lang="en-US" baseline="0" dirty="0"/>
          </a:p>
          <a:p>
            <a:endParaRPr lang="en-US" baseline="0" dirty="0"/>
          </a:p>
          <a:p>
            <a:r>
              <a:rPr lang="en-US" baseline="0" dirty="0"/>
              <a:t>No/Low-Code- </a:t>
            </a:r>
            <a:r>
              <a:rPr lang="en-US" b="0" i="0" dirty="0">
                <a:solidFill>
                  <a:srgbClr val="EEF0FF"/>
                </a:solidFill>
                <a:effectLst/>
                <a:latin typeface="Google Sans"/>
              </a:rPr>
              <a:t>enable game creation without extensive programming, using visual interfaces and pre-built components</a:t>
            </a:r>
            <a:endParaRPr lang="en-US" baseline="0" dirty="0"/>
          </a:p>
          <a:p>
            <a:r>
              <a:rPr lang="en-US" baseline="0" dirty="0"/>
              <a:t>    Construct 3</a:t>
            </a:r>
          </a:p>
          <a:p>
            <a:r>
              <a:rPr lang="en-US" baseline="0" dirty="0"/>
              <a:t>    </a:t>
            </a:r>
            <a:r>
              <a:rPr lang="en-US" baseline="0" dirty="0" err="1"/>
              <a:t>Buildbox</a:t>
            </a:r>
            <a:endParaRPr lang="en-US" baseline="0" dirty="0"/>
          </a:p>
          <a:p>
            <a:r>
              <a:rPr lang="en-US" baseline="0" dirty="0"/>
              <a:t>    Twine</a:t>
            </a:r>
          </a:p>
          <a:p>
            <a:endParaRPr lang="en-US" baseline="0" dirty="0"/>
          </a:p>
          <a:p>
            <a:r>
              <a:rPr lang="en-US" baseline="0" dirty="0"/>
              <a:t>Platform Specific 3D game engines for large developer, parent companies</a:t>
            </a:r>
          </a:p>
          <a:p>
            <a:r>
              <a:rPr lang="en-US" baseline="0" dirty="0"/>
              <a:t>    </a:t>
            </a:r>
            <a:r>
              <a:rPr lang="en-US" baseline="0" dirty="0" err="1"/>
              <a:t>SpriteKit</a:t>
            </a:r>
            <a:r>
              <a:rPr lang="en-US" baseline="0" dirty="0"/>
              <a:t> - Apple</a:t>
            </a:r>
          </a:p>
          <a:p>
            <a:r>
              <a:rPr lang="en-US" baseline="0" dirty="0"/>
              <a:t>    Creation Engine – Bethesda Game Studios </a:t>
            </a:r>
          </a:p>
          <a:p>
            <a:r>
              <a:rPr lang="en-US" baseline="0" dirty="0"/>
              <a:t>    Source Engine- Valve</a:t>
            </a:r>
            <a:endParaRPr lang="en-US" dirty="0"/>
          </a:p>
        </p:txBody>
      </p:sp>
      <p:sp>
        <p:nvSpPr>
          <p:cNvPr id="4" name="Slide Number Placeholder 3"/>
          <p:cNvSpPr>
            <a:spLocks noGrp="1"/>
          </p:cNvSpPr>
          <p:nvPr>
            <p:ph type="sldNum" sz="quarter" idx="5"/>
          </p:nvPr>
        </p:nvSpPr>
        <p:spPr/>
        <p:txBody>
          <a:bodyPr/>
          <a:lstStyle/>
          <a:p>
            <a:fld id="{EE0DA7D4-2281-3F41-A9A9-DF2CBC1C06D7}" type="slidenum">
              <a:rPr lang="en-US" smtClean="0"/>
              <a:t>6</a:t>
            </a:fld>
            <a:endParaRPr lang="en-US"/>
          </a:p>
        </p:txBody>
      </p:sp>
    </p:spTree>
    <p:extLst>
      <p:ext uri="{BB962C8B-B14F-4D97-AF65-F5344CB8AC3E}">
        <p14:creationId xmlns:p14="http://schemas.microsoft.com/office/powerpoint/2010/main" val="3868199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I would suggest bringing up things like P3D (flight engines), Emphasizing that Simulation software is more-so a tailor made solution than it is an environment to create different experiences. (However a game engine could be used to make simulation software) which is the main relevance of this tutorial</a:t>
            </a:r>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EE0DA7D4-2281-3F41-A9A9-DF2CBC1C06D7}" type="slidenum">
              <a:rPr lang="en-US" smtClean="0"/>
              <a:t>7</a:t>
            </a:fld>
            <a:endParaRPr lang="en-US"/>
          </a:p>
        </p:txBody>
      </p:sp>
    </p:spTree>
    <p:extLst>
      <p:ext uri="{BB962C8B-B14F-4D97-AF65-F5344CB8AC3E}">
        <p14:creationId xmlns:p14="http://schemas.microsoft.com/office/powerpoint/2010/main" val="14698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Example Domains</a:t>
            </a:r>
          </a:p>
          <a:p>
            <a:r>
              <a:rPr lang="en-US" b="1" dirty="0"/>
              <a:t>Game engines </a:t>
            </a:r>
            <a:r>
              <a:rPr lang="en-US" dirty="0"/>
              <a:t>VR trainers, mission rehearsal, mobile apps, digital twins, sandbox simulations.</a:t>
            </a:r>
          </a:p>
          <a:p>
            <a:r>
              <a:rPr lang="en-US" dirty="0"/>
              <a:t>Sim software- Command staff training, constructive simulation, weapon systems modeling, tactical AI behavior simulation.</a:t>
            </a:r>
          </a:p>
        </p:txBody>
      </p:sp>
      <p:sp>
        <p:nvSpPr>
          <p:cNvPr id="4" name="Slide Number Placeholder 3"/>
          <p:cNvSpPr>
            <a:spLocks noGrp="1"/>
          </p:cNvSpPr>
          <p:nvPr>
            <p:ph type="sldNum" sz="quarter" idx="10"/>
          </p:nvPr>
        </p:nvSpPr>
        <p:spPr/>
        <p:txBody>
          <a:bodyPr/>
          <a:lstStyle/>
          <a:p>
            <a:fld id="{EE0DA7D4-2281-3F41-A9A9-DF2CBC1C06D7}" type="slidenum">
              <a:rPr lang="en-US" smtClean="0"/>
              <a:t>8</a:t>
            </a:fld>
            <a:endParaRPr lang="en-US"/>
          </a:p>
        </p:txBody>
      </p:sp>
    </p:spTree>
    <p:extLst>
      <p:ext uri="{BB962C8B-B14F-4D97-AF65-F5344CB8AC3E}">
        <p14:creationId xmlns:p14="http://schemas.microsoft.com/office/powerpoint/2010/main" val="3491805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Example Domains</a:t>
            </a:r>
          </a:p>
          <a:p>
            <a:r>
              <a:rPr lang="en-US" b="1" dirty="0"/>
              <a:t>Game engines </a:t>
            </a:r>
            <a:r>
              <a:rPr lang="en-US" dirty="0"/>
              <a:t>VR trainers, mission rehearsal, mobile apps, digital twins, sandbox simulations.</a:t>
            </a:r>
          </a:p>
          <a:p>
            <a:r>
              <a:rPr lang="en-US" dirty="0"/>
              <a:t>Sim software- Command staff training, constructive simulation, weapon systems modeling, tactical AI behavior simulation.</a:t>
            </a:r>
          </a:p>
        </p:txBody>
      </p:sp>
      <p:sp>
        <p:nvSpPr>
          <p:cNvPr id="4" name="Slide Number Placeholder 3"/>
          <p:cNvSpPr>
            <a:spLocks noGrp="1"/>
          </p:cNvSpPr>
          <p:nvPr>
            <p:ph type="sldNum" sz="quarter" idx="10"/>
          </p:nvPr>
        </p:nvSpPr>
        <p:spPr/>
        <p:txBody>
          <a:bodyPr/>
          <a:lstStyle/>
          <a:p>
            <a:fld id="{EE0DA7D4-2281-3F41-A9A9-DF2CBC1C06D7}" type="slidenum">
              <a:rPr lang="en-US" smtClean="0"/>
              <a:t>9</a:t>
            </a:fld>
            <a:endParaRPr lang="en-US"/>
          </a:p>
        </p:txBody>
      </p:sp>
    </p:spTree>
    <p:extLst>
      <p:ext uri="{BB962C8B-B14F-4D97-AF65-F5344CB8AC3E}">
        <p14:creationId xmlns:p14="http://schemas.microsoft.com/office/powerpoint/2010/main" val="2574323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Example Domains</a:t>
            </a:r>
          </a:p>
          <a:p>
            <a:r>
              <a:rPr lang="en-US" b="1" dirty="0"/>
              <a:t>Game engines </a:t>
            </a:r>
            <a:r>
              <a:rPr lang="en-US" dirty="0"/>
              <a:t>VR trainers, mission rehearsal, mobile apps, digital twins, sandbox simulations.</a:t>
            </a:r>
          </a:p>
          <a:p>
            <a:r>
              <a:rPr lang="en-US" dirty="0"/>
              <a:t>Sim software- Command staff training, constructive simulation, weapon systems modeling, tactical AI behavior simulation.</a:t>
            </a:r>
          </a:p>
        </p:txBody>
      </p:sp>
      <p:sp>
        <p:nvSpPr>
          <p:cNvPr id="4" name="Slide Number Placeholder 3"/>
          <p:cNvSpPr>
            <a:spLocks noGrp="1"/>
          </p:cNvSpPr>
          <p:nvPr>
            <p:ph type="sldNum" sz="quarter" idx="10"/>
          </p:nvPr>
        </p:nvSpPr>
        <p:spPr/>
        <p:txBody>
          <a:bodyPr/>
          <a:lstStyle/>
          <a:p>
            <a:fld id="{EE0DA7D4-2281-3F41-A9A9-DF2CBC1C06D7}" type="slidenum">
              <a:rPr lang="en-US" smtClean="0"/>
              <a:t>10</a:t>
            </a:fld>
            <a:endParaRPr lang="en-US"/>
          </a:p>
        </p:txBody>
      </p:sp>
    </p:spTree>
    <p:extLst>
      <p:ext uri="{BB962C8B-B14F-4D97-AF65-F5344CB8AC3E}">
        <p14:creationId xmlns:p14="http://schemas.microsoft.com/office/powerpoint/2010/main" val="38494751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a:latin typeface="Arial"/>
                  <a:cs typeface="Arial"/>
                </a:rPr>
                <a:t>NTSAToday</a:t>
              </a:r>
            </a:p>
          </p:txBody>
        </p:sp>
      </p:grpSp>
      <p:pic>
        <p:nvPicPr>
          <p:cNvPr id="29" name="Picture 28" descr="Text, logo&#10;&#10;Description automatically generated">
            <a:extLst>
              <a:ext uri="{FF2B5EF4-FFF2-40B4-BE49-F238E27FC236}">
                <a16:creationId xmlns:a16="http://schemas.microsoft.com/office/drawing/2014/main" id="{1268F2DD-8B4A-B745-B423-049FE70168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37897" y="6352231"/>
            <a:ext cx="1094689" cy="438303"/>
          </a:xfrm>
          <a:prstGeom prst="rect">
            <a:avLst/>
          </a:prstGeom>
        </p:spPr>
      </p:pic>
      <p:sp>
        <p:nvSpPr>
          <p:cNvPr id="30" name="Slide Number Placeholder 2">
            <a:extLst>
              <a:ext uri="{FF2B5EF4-FFF2-40B4-BE49-F238E27FC236}">
                <a16:creationId xmlns:a16="http://schemas.microsoft.com/office/drawing/2014/main" id="{8FAAA619-D59D-024E-83F2-04B759B36D5D}"/>
              </a:ext>
            </a:extLst>
          </p:cNvPr>
          <p:cNvSpPr>
            <a:spLocks noGrp="1"/>
          </p:cNvSpPr>
          <p:nvPr>
            <p:ph type="sldNum" sz="quarter" idx="12"/>
          </p:nvPr>
        </p:nvSpPr>
        <p:spPr>
          <a:xfrm>
            <a:off x="10893226" y="6388216"/>
            <a:ext cx="821634" cy="340935"/>
          </a:xfrm>
        </p:spPr>
        <p:txBody>
          <a:bodyPr/>
          <a:lstStyle>
            <a:lvl1pPr algn="ctr">
              <a:defRPr/>
            </a:lvl1pPr>
          </a:lstStyle>
          <a:p>
            <a:pPr>
              <a:defRPr/>
            </a:pPr>
            <a:fld id="{101ED283-3B08-458F-9B70-F61325DBF247}" type="slidenum">
              <a:rPr lang="en-US" smtClean="0"/>
              <a:pPr>
                <a:defRPr/>
              </a:pPr>
              <a:t>‹#›</a:t>
            </a:fld>
            <a:endParaRPr lang="en-US" dirty="0"/>
          </a:p>
        </p:txBody>
      </p:sp>
      <p:cxnSp>
        <p:nvCxnSpPr>
          <p:cNvPr id="2" name="Straight Connector 1">
            <a:extLst>
              <a:ext uri="{FF2B5EF4-FFF2-40B4-BE49-F238E27FC236}">
                <a16:creationId xmlns:a16="http://schemas.microsoft.com/office/drawing/2014/main" id="{763CD88B-3D8E-5930-8860-B89DE42D2953}"/>
              </a:ext>
            </a:extLst>
          </p:cNvPr>
          <p:cNvCxnSpPr/>
          <p:nvPr userDrawn="1"/>
        </p:nvCxnSpPr>
        <p:spPr bwMode="auto">
          <a:xfrm>
            <a:off x="0" y="1370521"/>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userDrawn="1"/>
        </p:nvPicPr>
        <p:blipFill>
          <a:blip r:embed="rId4"/>
          <a:srcRect/>
          <a:stretch/>
        </p:blipFill>
        <p:spPr>
          <a:xfrm>
            <a:off x="0" y="-16800"/>
            <a:ext cx="12207240" cy="1368171"/>
          </a:xfrm>
          <a:prstGeom prst="rect">
            <a:avLst/>
          </a:prstGeom>
        </p:spPr>
      </p:pic>
      <p:grpSp>
        <p:nvGrpSpPr>
          <p:cNvPr id="3" name="Group 2">
            <a:extLst>
              <a:ext uri="{FF2B5EF4-FFF2-40B4-BE49-F238E27FC236}">
                <a16:creationId xmlns:a16="http://schemas.microsoft.com/office/drawing/2014/main" id="{D3790B48-04B0-C7FD-F0C1-BEFEA9C62337}"/>
              </a:ext>
            </a:extLst>
          </p:cNvPr>
          <p:cNvGrpSpPr/>
          <p:nvPr userDrawn="1"/>
        </p:nvGrpSpPr>
        <p:grpSpPr>
          <a:xfrm>
            <a:off x="260862" y="6503087"/>
            <a:ext cx="1044262" cy="282877"/>
            <a:chOff x="260862" y="6503087"/>
            <a:chExt cx="1044262" cy="282877"/>
          </a:xfrm>
        </p:grpSpPr>
        <p:sp>
          <p:nvSpPr>
            <p:cNvPr id="6" name="Rectangle 5">
              <a:extLst>
                <a:ext uri="{FF2B5EF4-FFF2-40B4-BE49-F238E27FC236}">
                  <a16:creationId xmlns:a16="http://schemas.microsoft.com/office/drawing/2014/main" id="{365A881C-A917-6498-85C6-F1C8BEBFFF0A}"/>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7" name="Picture 6">
              <a:extLst>
                <a:ext uri="{FF2B5EF4-FFF2-40B4-BE49-F238E27FC236}">
                  <a16:creationId xmlns:a16="http://schemas.microsoft.com/office/drawing/2014/main" id="{176AF24A-A2C7-4537-ED5B-1FB8F20C863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8" name="Picture 7">
            <a:extLst>
              <a:ext uri="{FF2B5EF4-FFF2-40B4-BE49-F238E27FC236}">
                <a16:creationId xmlns:a16="http://schemas.microsoft.com/office/drawing/2014/main" id="{22007856-D53C-82C6-78C1-CE86F095E76D}"/>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l="90" r="90"/>
          <a:stretch/>
        </p:blipFill>
        <p:spPr>
          <a:xfrm>
            <a:off x="11720949" y="6333477"/>
            <a:ext cx="473689" cy="475488"/>
          </a:xfrm>
          <a:prstGeom prst="rect">
            <a:avLst/>
          </a:prstGeom>
        </p:spPr>
      </p:pic>
    </p:spTree>
    <p:extLst>
      <p:ext uri="{BB962C8B-B14F-4D97-AF65-F5344CB8AC3E}">
        <p14:creationId xmlns:p14="http://schemas.microsoft.com/office/powerpoint/2010/main" val="34720832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0893288" y="6388101"/>
            <a:ext cx="821634" cy="340935"/>
          </a:xfrm>
        </p:spPr>
        <p:txBody>
          <a:bodyPr/>
          <a:lstStyle>
            <a:lvl1pPr algn="ctr">
              <a:defRPr/>
            </a:lvl1p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04273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2"/>
          <p:cNvSpPr>
            <a:spLocks noGrp="1"/>
          </p:cNvSpPr>
          <p:nvPr>
            <p:ph type="sldNum" sz="quarter" idx="10"/>
          </p:nvPr>
        </p:nvSpPr>
        <p:spPr>
          <a:xfrm>
            <a:off x="10893288" y="6388101"/>
            <a:ext cx="821634" cy="340935"/>
          </a:xfrm>
        </p:spPr>
        <p:txBody>
          <a:bodyPr/>
          <a:lstStyle>
            <a:lvl1pPr algn="ctr">
              <a:defRPr/>
            </a:lvl1p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lvl1pPr>
              <a:defRPr>
                <a:latin typeface="Arial" panose="020B0604020202020204" pitchFamily="34" charset="0"/>
                <a:cs typeface="Arial" panose="020B0604020202020204" pitchFamily="34" charset="0"/>
              </a:defRPr>
            </a:lvl1pPr>
          </a:lstStyle>
          <a:p>
            <a:r>
              <a:rPr lang="en-US" dirty="0"/>
              <a:t>Click icon to add picture</a:t>
            </a:r>
          </a:p>
        </p:txBody>
      </p:sp>
      <p:sp>
        <p:nvSpPr>
          <p:cNvPr id="8" name="Text Placeholder 7"/>
          <p:cNvSpPr>
            <a:spLocks noGrp="1"/>
          </p:cNvSpPr>
          <p:nvPr>
            <p:ph type="body" sz="quarter" idx="12"/>
          </p:nvPr>
        </p:nvSpPr>
        <p:spPr>
          <a:xfrm>
            <a:off x="410817" y="990774"/>
            <a:ext cx="5446091" cy="489585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marL="1523962" indent="-304792">
              <a:defRPr lang="en-US" sz="2000" dirty="0" smtClean="0">
                <a:solidFill>
                  <a:schemeClr val="tx1"/>
                </a:solidFill>
                <a:latin typeface="Arial" panose="020B0604020202020204" pitchFamily="34" charset="0"/>
                <a:ea typeface="Arial Narrow" charset="0"/>
                <a:cs typeface="Arial" panose="020B0604020202020204" pitchFamily="34"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751448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8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panose="020B0604020202020204" pitchFamily="34" charset="0"/>
                <a:cs typeface="Arial" panose="020B0604020202020204" pitchFamily="34" charset="0"/>
              </a:defRPr>
            </a:lvl1pPr>
            <a:lvl2pPr>
              <a:buClr>
                <a:schemeClr val="tx1"/>
              </a:buClr>
              <a:defRPr sz="2400">
                <a:solidFill>
                  <a:schemeClr val="tx1"/>
                </a:solidFill>
                <a:latin typeface="Arial" panose="020B0604020202020204" pitchFamily="34" charset="0"/>
                <a:cs typeface="Arial" panose="020B0604020202020204" pitchFamily="34" charset="0"/>
              </a:defRPr>
            </a:lvl2pPr>
            <a:lvl3pPr>
              <a:buClr>
                <a:schemeClr val="tx1"/>
              </a:buClr>
              <a:defRPr sz="2000">
                <a:solidFill>
                  <a:schemeClr val="tx1"/>
                </a:solidFill>
                <a:latin typeface="Arial" panose="020B0604020202020204" pitchFamily="34" charset="0"/>
                <a:cs typeface="Arial" panose="020B0604020202020204"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Slide Number Placeholder 2">
            <a:extLst>
              <a:ext uri="{FF2B5EF4-FFF2-40B4-BE49-F238E27FC236}">
                <a16:creationId xmlns:a16="http://schemas.microsoft.com/office/drawing/2014/main" id="{631C4A64-F7DE-C30E-7A5A-32344B55B296}"/>
              </a:ext>
            </a:extLst>
          </p:cNvPr>
          <p:cNvSpPr>
            <a:spLocks noGrp="1"/>
          </p:cNvSpPr>
          <p:nvPr>
            <p:ph type="sldNum" sz="quarter" idx="10"/>
          </p:nvPr>
        </p:nvSpPr>
        <p:spPr>
          <a:xfrm>
            <a:off x="10893288" y="6388101"/>
            <a:ext cx="821634" cy="340935"/>
          </a:xfrm>
        </p:spPr>
        <p:txBody>
          <a:bodyPr/>
          <a:lstStyle>
            <a:lvl1pPr algn="ctr">
              <a:defRPr/>
            </a:lvl1pPr>
          </a:lstStyle>
          <a:p>
            <a:pPr>
              <a:defRPr/>
            </a:pPr>
            <a:fld id="{D68E8870-17DE-45C4-A8DD-7644B2422933}" type="slidenum">
              <a:rPr lang="en-US" smtClean="0"/>
              <a:pPr>
                <a:defRPr/>
              </a:pPr>
              <a:t>‹#›</a:t>
            </a:fld>
            <a:endParaRPr lang="en-US" dirty="0"/>
          </a:p>
        </p:txBody>
      </p:sp>
    </p:spTree>
    <p:extLst>
      <p:ext uri="{BB962C8B-B14F-4D97-AF65-F5344CB8AC3E}">
        <p14:creationId xmlns:p14="http://schemas.microsoft.com/office/powerpoint/2010/main" val="2340236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7219" y="1"/>
            <a:ext cx="7416800" cy="833933"/>
          </a:xfrm>
        </p:spPr>
        <p:txBody>
          <a:bodyPr/>
          <a:lstStyle>
            <a:lvl1pPr>
              <a:defRPr sz="280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508000" y="1097300"/>
            <a:ext cx="5361517" cy="4114800"/>
          </a:xfrm>
        </p:spPr>
        <p:txBody>
          <a:bodyPr/>
          <a:lstStyle>
            <a:lvl1pPr>
              <a:buClr>
                <a:schemeClr val="tx1"/>
              </a:buClr>
              <a:defRPr sz="2400">
                <a:solidFill>
                  <a:schemeClr val="tx1"/>
                </a:solidFill>
                <a:latin typeface="Arial" panose="020B0604020202020204" pitchFamily="34" charset="0"/>
                <a:cs typeface="Arial" panose="020B0604020202020204" pitchFamily="34" charset="0"/>
              </a:defRPr>
            </a:lvl1pPr>
            <a:lvl2pPr>
              <a:buClr>
                <a:schemeClr val="tx1"/>
              </a:buClr>
              <a:defRPr sz="2000">
                <a:solidFill>
                  <a:schemeClr val="tx1"/>
                </a:solidFill>
                <a:latin typeface="Arial" panose="020B0604020202020204" pitchFamily="34" charset="0"/>
                <a:cs typeface="Arial" panose="020B0604020202020204" pitchFamily="34" charset="0"/>
              </a:defRPr>
            </a:lvl2pPr>
            <a:lvl3pPr>
              <a:buClr>
                <a:schemeClr val="tx1"/>
              </a:buClr>
              <a:defRPr sz="1800">
                <a:solidFill>
                  <a:schemeClr val="tx1"/>
                </a:solidFill>
                <a:latin typeface="Arial" panose="020B0604020202020204" pitchFamily="34" charset="0"/>
                <a:cs typeface="Arial" panose="020B0604020202020204" pitchFamily="34" charset="0"/>
              </a:defRPr>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072718" y="1097300"/>
            <a:ext cx="5363633" cy="4114800"/>
          </a:xfrm>
        </p:spPr>
        <p:txBody>
          <a:bodyPr/>
          <a:lstStyle>
            <a:lvl1pPr>
              <a:buClr>
                <a:schemeClr val="tx1"/>
              </a:buClr>
              <a:defRPr sz="2400">
                <a:solidFill>
                  <a:schemeClr val="tx1"/>
                </a:solidFill>
                <a:latin typeface="Arial" panose="020B0604020202020204" pitchFamily="34" charset="0"/>
                <a:cs typeface="Arial" panose="020B0604020202020204" pitchFamily="34" charset="0"/>
              </a:defRPr>
            </a:lvl1pPr>
            <a:lvl2pPr>
              <a:buClr>
                <a:schemeClr val="tx1"/>
              </a:buClr>
              <a:defRPr sz="2000">
                <a:solidFill>
                  <a:schemeClr val="tx1"/>
                </a:solidFill>
                <a:latin typeface="Arial" panose="020B0604020202020204" pitchFamily="34" charset="0"/>
                <a:cs typeface="Arial" panose="020B0604020202020204" pitchFamily="34" charset="0"/>
              </a:defRPr>
            </a:lvl2pPr>
            <a:lvl3pPr>
              <a:buClr>
                <a:schemeClr val="tx1"/>
              </a:buClr>
              <a:defRPr sz="1800">
                <a:solidFill>
                  <a:schemeClr val="tx1"/>
                </a:solidFill>
                <a:latin typeface="Arial" panose="020B0604020202020204" pitchFamily="34" charset="0"/>
                <a:cs typeface="Arial" panose="020B0604020202020204" pitchFamily="34" charset="0"/>
              </a:defRPr>
            </a:lvl3pPr>
            <a:lvl4pPr>
              <a:defRPr sz="1600">
                <a:latin typeface="Arial Narrow" pitchFamily="34" charset="0"/>
              </a:defRPr>
            </a:lvl4pPr>
            <a:lvl5pPr>
              <a:defRPr sz="1600">
                <a:latin typeface="Arial Narrow"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6" name="Slide Number Placeholder 2">
            <a:extLst>
              <a:ext uri="{FF2B5EF4-FFF2-40B4-BE49-F238E27FC236}">
                <a16:creationId xmlns:a16="http://schemas.microsoft.com/office/drawing/2014/main" id="{77037D21-3C9E-8CCF-A24C-0D6643ECBABD}"/>
              </a:ext>
            </a:extLst>
          </p:cNvPr>
          <p:cNvSpPr>
            <a:spLocks noGrp="1"/>
          </p:cNvSpPr>
          <p:nvPr>
            <p:ph type="sldNum" sz="quarter" idx="10"/>
          </p:nvPr>
        </p:nvSpPr>
        <p:spPr>
          <a:xfrm>
            <a:off x="10893288" y="6388101"/>
            <a:ext cx="821634" cy="340935"/>
          </a:xfrm>
        </p:spPr>
        <p:txBody>
          <a:bodyPr/>
          <a:lstStyle>
            <a:lvl1pPr algn="ctr">
              <a:defRPr/>
            </a:lvl1pPr>
          </a:lstStyle>
          <a:p>
            <a:pPr>
              <a:defRPr/>
            </a:pPr>
            <a:fld id="{D68E8870-17DE-45C4-A8DD-7644B2422933}" type="slidenum">
              <a:rPr lang="en-US" smtClean="0"/>
              <a:pPr>
                <a:defRPr/>
              </a:pPr>
              <a:t>‹#›</a:t>
            </a:fld>
            <a:endParaRPr lang="en-US" dirty="0"/>
          </a:p>
        </p:txBody>
      </p:sp>
    </p:spTree>
    <p:extLst>
      <p:ext uri="{BB962C8B-B14F-4D97-AF65-F5344CB8AC3E}">
        <p14:creationId xmlns:p14="http://schemas.microsoft.com/office/powerpoint/2010/main" val="1451334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388101"/>
            <a:ext cx="821634" cy="340935"/>
          </a:xfrm>
          <a:prstGeom prst="rect">
            <a:avLst/>
          </a:prstGeom>
        </p:spPr>
        <p:txBody>
          <a:bodyPr/>
          <a:lstStyle>
            <a:lvl1pPr algn="ctr">
              <a:defRPr sz="2133"/>
            </a:lvl1pPr>
          </a:lstStyle>
          <a:p>
            <a:pPr>
              <a:defRPr/>
            </a:pPr>
            <a:fld id="{D68E8870-17DE-45C4-A8DD-7644B2422933}" type="slidenum">
              <a:rPr lang="en-US" smtClean="0"/>
              <a:pPr>
                <a:defRPr/>
              </a:pPr>
              <a:t>‹#›</a:t>
            </a:fld>
            <a:endParaRPr lang="en-US" dirty="0"/>
          </a:p>
        </p:txBody>
      </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a:latin typeface="Arial"/>
                  <a:cs typeface="Arial"/>
                </a:rPr>
                <a:t>NTSAToday</a:t>
              </a:r>
            </a:p>
          </p:txBody>
        </p:sp>
      </p:grpSp>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2" name="Picture 1">
            <a:extLst>
              <a:ext uri="{FF2B5EF4-FFF2-40B4-BE49-F238E27FC236}">
                <a16:creationId xmlns:a16="http://schemas.microsoft.com/office/drawing/2014/main" id="{E329B4E3-77EA-8607-736D-5A7B3EC41ECC}"/>
              </a:ext>
            </a:extLst>
          </p:cNvPr>
          <p:cNvPicPr>
            <a:picLocks noChangeAspect="1"/>
          </p:cNvPicPr>
          <p:nvPr userDrawn="1"/>
        </p:nvPicPr>
        <p:blipFill>
          <a:blip r:embed="rId9"/>
          <a:srcRect l="208" r="208"/>
          <a:stretch/>
        </p:blipFill>
        <p:spPr>
          <a:xfrm>
            <a:off x="0" y="1474"/>
            <a:ext cx="12212320" cy="823509"/>
          </a:xfrm>
          <a:prstGeom prst="rect">
            <a:avLst/>
          </a:prstGeom>
        </p:spPr>
      </p:pic>
      <p:grpSp>
        <p:nvGrpSpPr>
          <p:cNvPr id="7" name="Group 6">
            <a:extLst>
              <a:ext uri="{FF2B5EF4-FFF2-40B4-BE49-F238E27FC236}">
                <a16:creationId xmlns:a16="http://schemas.microsoft.com/office/drawing/2014/main" id="{5D750FDE-2C1F-0237-67D9-0E156FC60F2F}"/>
              </a:ext>
            </a:extLst>
          </p:cNvPr>
          <p:cNvGrpSpPr/>
          <p:nvPr userDrawn="1"/>
        </p:nvGrpSpPr>
        <p:grpSpPr>
          <a:xfrm>
            <a:off x="260862" y="6503087"/>
            <a:ext cx="1044262" cy="282877"/>
            <a:chOff x="260862" y="6503087"/>
            <a:chExt cx="1044262" cy="282877"/>
          </a:xfrm>
        </p:grpSpPr>
        <p:sp>
          <p:nvSpPr>
            <p:cNvPr id="8" name="Rectangle 7">
              <a:extLst>
                <a:ext uri="{FF2B5EF4-FFF2-40B4-BE49-F238E27FC236}">
                  <a16:creationId xmlns:a16="http://schemas.microsoft.com/office/drawing/2014/main" id="{A065A0FB-53D2-D257-9A2D-FF80A7CD33CE}"/>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9" name="Picture 8">
              <a:extLst>
                <a:ext uri="{FF2B5EF4-FFF2-40B4-BE49-F238E27FC236}">
                  <a16:creationId xmlns:a16="http://schemas.microsoft.com/office/drawing/2014/main" id="{16A85FD3-3D3E-319A-77BE-25186D06BB4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11" name="Picture 10">
            <a:extLst>
              <a:ext uri="{FF2B5EF4-FFF2-40B4-BE49-F238E27FC236}">
                <a16:creationId xmlns:a16="http://schemas.microsoft.com/office/drawing/2014/main" id="{CDBDE676-EE96-D8BE-61A7-D8B05F2F3BA8}"/>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l="90" r="90"/>
          <a:stretch/>
        </p:blipFill>
        <p:spPr>
          <a:xfrm>
            <a:off x="11720949" y="6333477"/>
            <a:ext cx="473689" cy="475488"/>
          </a:xfrm>
          <a:prstGeom prst="rect">
            <a:avLst/>
          </a:prstGeom>
        </p:spPr>
      </p:pic>
    </p:spTree>
    <p:extLst>
      <p:ext uri="{BB962C8B-B14F-4D97-AF65-F5344CB8AC3E}">
        <p14:creationId xmlns:p14="http://schemas.microsoft.com/office/powerpoint/2010/main" val="393098797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Lst>
  <p:hf hdr="0" ft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46.jpe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sv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5.xml"/><Relationship Id="rId16"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3600" dirty="0">
                <a:solidFill>
                  <a:schemeClr val="tx2"/>
                </a:solidFill>
              </a:rPr>
              <a:t>Game Engines for Military Use 101</a:t>
            </a:r>
          </a:p>
        </p:txBody>
      </p:sp>
      <p:sp>
        <p:nvSpPr>
          <p:cNvPr id="3" name="Text Placeholder 2"/>
          <p:cNvSpPr>
            <a:spLocks noGrp="1"/>
          </p:cNvSpPr>
          <p:nvPr>
            <p:ph type="body" sz="quarter" idx="11"/>
          </p:nvPr>
        </p:nvSpPr>
        <p:spPr>
          <a:xfrm>
            <a:off x="1856580" y="4316639"/>
            <a:ext cx="8478838" cy="1934127"/>
          </a:xfrm>
        </p:spPr>
        <p:txBody>
          <a:bodyPr/>
          <a:lstStyle/>
          <a:p>
            <a:r>
              <a:rPr lang="en-US" dirty="0">
                <a:latin typeface="Arial" panose="020B0604020202020204" pitchFamily="34" charset="0"/>
                <a:cs typeface="Arial" panose="020B0604020202020204" pitchFamily="34" charset="0"/>
              </a:rPr>
              <a:t>Quintin Oliver, Air Force Research Laboratory</a:t>
            </a:r>
          </a:p>
          <a:p>
            <a:r>
              <a:rPr lang="en-US" dirty="0">
                <a:latin typeface="Arial" panose="020B0604020202020204" pitchFamily="34" charset="0"/>
                <a:cs typeface="Arial" panose="020B0604020202020204" pitchFamily="34" charset="0"/>
              </a:rPr>
              <a:t>Stephanie Fussell, Aptima, Inc.</a:t>
            </a:r>
          </a:p>
          <a:p>
            <a:r>
              <a:rPr lang="en-US" dirty="0"/>
              <a:t>Summer Rebensky, Aptima, Inc.</a:t>
            </a:r>
          </a:p>
          <a:p>
            <a:r>
              <a:rPr lang="en-US" dirty="0">
                <a:latin typeface="Arial" panose="020B0604020202020204" pitchFamily="34" charset="0"/>
                <a:cs typeface="Arial" panose="020B0604020202020204" pitchFamily="34" charset="0"/>
              </a:rPr>
              <a:t>Stephen McGee, Air Force Research </a:t>
            </a:r>
            <a:r>
              <a:rPr lang="en-US" dirty="0"/>
              <a:t>Laboratory</a:t>
            </a:r>
            <a:endParaRPr lang="en-US" dirty="0">
              <a:latin typeface="Arial" panose="020B0604020202020204" pitchFamily="34" charset="0"/>
              <a:cs typeface="Arial" panose="020B0604020202020204" pitchFamily="34" charset="0"/>
            </a:endParaRPr>
          </a:p>
        </p:txBody>
      </p:sp>
      <p:pic>
        <p:nvPicPr>
          <p:cNvPr id="5122" name="Picture 2" descr="711th Human Performance Wing receives AF Outstanding Unit Award &gt; Air Force  Materiel Command &gt; Article Display">
            <a:extLst>
              <a:ext uri="{FF2B5EF4-FFF2-40B4-BE49-F238E27FC236}">
                <a16:creationId xmlns:a16="http://schemas.microsoft.com/office/drawing/2014/main" id="{C649D53A-0FAC-8583-DA4A-ED7B5AD63E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5928" y="2473051"/>
            <a:ext cx="1820071" cy="18200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9920E6B-F715-93A4-C154-3AD1018F7E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2765" y="2755478"/>
            <a:ext cx="2435687" cy="1143000"/>
          </a:xfrm>
          <a:prstGeom prst="rect">
            <a:avLst/>
          </a:prstGeom>
        </p:spPr>
      </p:pic>
    </p:spTree>
    <p:extLst>
      <p:ext uri="{BB962C8B-B14F-4D97-AF65-F5344CB8AC3E}">
        <p14:creationId xmlns:p14="http://schemas.microsoft.com/office/powerpoint/2010/main" val="213951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Terms and Licensing</a:t>
            </a:r>
          </a:p>
        </p:txBody>
      </p:sp>
      <p:sp>
        <p:nvSpPr>
          <p:cNvPr id="3" name="Content Placeholder 2"/>
          <p:cNvSpPr>
            <a:spLocks noGrp="1"/>
          </p:cNvSpPr>
          <p:nvPr>
            <p:ph sz="half" idx="1"/>
          </p:nvPr>
        </p:nvSpPr>
        <p:spPr>
          <a:xfrm>
            <a:off x="660404" y="1097300"/>
            <a:ext cx="5361517" cy="4114800"/>
          </a:xfrm>
        </p:spPr>
        <p:txBody>
          <a:bodyPr/>
          <a:lstStyle/>
          <a:p>
            <a:pPr marL="0" indent="0">
              <a:spcBef>
                <a:spcPts val="1200"/>
              </a:spcBef>
              <a:buNone/>
            </a:pPr>
            <a:r>
              <a:rPr lang="en-US" sz="2800" b="1" dirty="0"/>
              <a:t>Game Engines </a:t>
            </a:r>
          </a:p>
          <a:p>
            <a:pPr>
              <a:spcBef>
                <a:spcPts val="1200"/>
              </a:spcBef>
            </a:pPr>
            <a:r>
              <a:rPr lang="en-US" dirty="0"/>
              <a:t>Varying pricing structures but often free or royalty-based</a:t>
            </a:r>
          </a:p>
          <a:p>
            <a:pPr>
              <a:spcBef>
                <a:spcPts val="1200"/>
              </a:spcBef>
            </a:pPr>
            <a:r>
              <a:rPr lang="en-US" dirty="0"/>
              <a:t>Full or partial source access (Unreal, Godot); or proprietary terms (Unity, CryEngine)</a:t>
            </a:r>
          </a:p>
          <a:p>
            <a:pPr>
              <a:spcBef>
                <a:spcPts val="1200"/>
              </a:spcBef>
            </a:pPr>
            <a:r>
              <a:rPr lang="en-US" dirty="0"/>
              <a:t>Use in defense is flexible, may require legal review for deployment in secure or export-controlled environments</a:t>
            </a:r>
          </a:p>
          <a:p>
            <a:pPr>
              <a:spcBef>
                <a:spcPts val="1200"/>
              </a:spcBef>
            </a:pPr>
            <a:r>
              <a:rPr lang="en-US" dirty="0"/>
              <a:t>Catered toward small developers</a:t>
            </a:r>
          </a:p>
          <a:p>
            <a:pPr>
              <a:spcBef>
                <a:spcPts val="1200"/>
              </a:spcBef>
            </a:pPr>
            <a:endParaRPr lang="en-US" sz="2800" dirty="0"/>
          </a:p>
        </p:txBody>
      </p:sp>
      <p:sp>
        <p:nvSpPr>
          <p:cNvPr id="8" name="Content Placeholder 7"/>
          <p:cNvSpPr>
            <a:spLocks noGrp="1"/>
          </p:cNvSpPr>
          <p:nvPr>
            <p:ph sz="half" idx="2"/>
          </p:nvPr>
        </p:nvSpPr>
        <p:spPr>
          <a:xfrm>
            <a:off x="6225122" y="1097299"/>
            <a:ext cx="5363633" cy="5290801"/>
          </a:xfrm>
        </p:spPr>
        <p:txBody>
          <a:bodyPr/>
          <a:lstStyle/>
          <a:p>
            <a:pPr marL="0" indent="0">
              <a:spcBef>
                <a:spcPts val="1200"/>
              </a:spcBef>
              <a:buNone/>
            </a:pPr>
            <a:r>
              <a:rPr lang="en-US" sz="2800" b="1" dirty="0"/>
              <a:t>Simulation Software</a:t>
            </a:r>
          </a:p>
          <a:p>
            <a:pPr>
              <a:spcBef>
                <a:spcPts val="1200"/>
              </a:spcBef>
            </a:pPr>
            <a:r>
              <a:rPr lang="en-US" sz="2000" dirty="0"/>
              <a:t>Enterprise level solutions, per-seat or site license models, with strict export controls and government pricing</a:t>
            </a:r>
          </a:p>
          <a:p>
            <a:pPr>
              <a:spcBef>
                <a:spcPts val="1200"/>
              </a:spcBef>
            </a:pPr>
            <a:r>
              <a:rPr lang="en-US" sz="2000" dirty="0"/>
              <a:t>Generally closed source; some application programming interfaces (APIs) may be accessible via software development kits (SDKs) or vendor-specific scripting tools</a:t>
            </a:r>
          </a:p>
          <a:p>
            <a:pPr>
              <a:spcBef>
                <a:spcPts val="1200"/>
              </a:spcBef>
            </a:pPr>
            <a:r>
              <a:rPr lang="en-US" sz="2000" dirty="0"/>
              <a:t>Built for defense: licensing often includes International Traffic in Arms Regulations (ITAR) compliance, Military Standard (MIL-STD) alignment, and support frameworks</a:t>
            </a:r>
          </a:p>
          <a:p>
            <a:pPr>
              <a:spcBef>
                <a:spcPts val="1200"/>
              </a:spcBef>
            </a:pPr>
            <a:r>
              <a:rPr lang="en-US" sz="2000" dirty="0"/>
              <a:t>Rigid and reliable</a:t>
            </a:r>
          </a:p>
          <a:p>
            <a:pPr marL="0" indent="0">
              <a:spcBef>
                <a:spcPts val="1200"/>
              </a:spcBef>
              <a:buNone/>
            </a:pPr>
            <a:endParaRPr lang="en-US" dirty="0"/>
          </a:p>
          <a:p>
            <a:pPr>
              <a:spcBef>
                <a:spcPts val="1200"/>
              </a:spcBef>
            </a:pPr>
            <a:endParaRPr lang="en-US" dirty="0"/>
          </a:p>
        </p:txBody>
      </p:sp>
      <p:sp>
        <p:nvSpPr>
          <p:cNvPr id="4" name="Slide Number Placeholder 3"/>
          <p:cNvSpPr>
            <a:spLocks noGrp="1"/>
          </p:cNvSpPr>
          <p:nvPr>
            <p:ph type="sldNum" sz="quarter" idx="10"/>
          </p:nvPr>
        </p:nvSpPr>
        <p:spPr/>
        <p:txBody>
          <a:bodyPr/>
          <a:lstStyle/>
          <a:p>
            <a:pPr>
              <a:defRPr/>
            </a:pPr>
            <a:fld id="{D68E8870-17DE-45C4-A8DD-7644B2422933}" type="slidenum">
              <a:rPr lang="en-US" smtClean="0"/>
              <a:pPr>
                <a:defRPr/>
              </a:pPr>
              <a:t>10</a:t>
            </a:fld>
            <a:endParaRPr lang="en-US" dirty="0"/>
          </a:p>
        </p:txBody>
      </p:sp>
    </p:spTree>
    <p:extLst>
      <p:ext uri="{BB962C8B-B14F-4D97-AF65-F5344CB8AC3E}">
        <p14:creationId xmlns:p14="http://schemas.microsoft.com/office/powerpoint/2010/main" val="4091881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Training</a:t>
            </a:r>
          </a:p>
        </p:txBody>
      </p:sp>
      <p:sp>
        <p:nvSpPr>
          <p:cNvPr id="3" name="Content Placeholder 2"/>
          <p:cNvSpPr>
            <a:spLocks noGrp="1"/>
          </p:cNvSpPr>
          <p:nvPr>
            <p:ph sz="half" idx="1"/>
          </p:nvPr>
        </p:nvSpPr>
        <p:spPr>
          <a:xfrm>
            <a:off x="660404" y="1097300"/>
            <a:ext cx="5361517" cy="4114800"/>
          </a:xfrm>
        </p:spPr>
        <p:txBody>
          <a:bodyPr/>
          <a:lstStyle/>
          <a:p>
            <a:pPr marL="0" indent="0">
              <a:spcBef>
                <a:spcPts val="1200"/>
              </a:spcBef>
              <a:buNone/>
            </a:pPr>
            <a:r>
              <a:rPr lang="en-US" sz="2800" b="1" dirty="0"/>
              <a:t>Game Engines </a:t>
            </a:r>
          </a:p>
          <a:p>
            <a:pPr>
              <a:spcBef>
                <a:spcPts val="1200"/>
              </a:spcBef>
            </a:pPr>
            <a:r>
              <a:rPr lang="en-US" dirty="0"/>
              <a:t>Learning Curve: Moderate to steep, depending on engine and features used, especially for extended reality (XR) or networking </a:t>
            </a:r>
          </a:p>
          <a:p>
            <a:pPr>
              <a:spcBef>
                <a:spcPts val="1200"/>
              </a:spcBef>
            </a:pPr>
            <a:r>
              <a:rPr lang="en-US" dirty="0"/>
              <a:t>Community-based tutorials and official tutorials and training </a:t>
            </a:r>
          </a:p>
          <a:p>
            <a:pPr>
              <a:spcBef>
                <a:spcPts val="1200"/>
              </a:spcBef>
            </a:pPr>
            <a:r>
              <a:rPr lang="en-US" dirty="0"/>
              <a:t>Varying levels of documentation</a:t>
            </a:r>
          </a:p>
          <a:p>
            <a:pPr>
              <a:spcBef>
                <a:spcPts val="1200"/>
              </a:spcBef>
            </a:pPr>
            <a:endParaRPr lang="en-US" sz="2800" dirty="0"/>
          </a:p>
        </p:txBody>
      </p:sp>
      <p:sp>
        <p:nvSpPr>
          <p:cNvPr id="8" name="Content Placeholder 7"/>
          <p:cNvSpPr>
            <a:spLocks noGrp="1"/>
          </p:cNvSpPr>
          <p:nvPr>
            <p:ph sz="half" idx="2"/>
          </p:nvPr>
        </p:nvSpPr>
        <p:spPr>
          <a:xfrm>
            <a:off x="6225122" y="1097300"/>
            <a:ext cx="5363633" cy="4114800"/>
          </a:xfrm>
        </p:spPr>
        <p:txBody>
          <a:bodyPr/>
          <a:lstStyle/>
          <a:p>
            <a:pPr marL="0" indent="0">
              <a:spcBef>
                <a:spcPts val="1200"/>
              </a:spcBef>
              <a:buNone/>
            </a:pPr>
            <a:r>
              <a:rPr lang="en-US" sz="2800" b="1" dirty="0"/>
              <a:t>Simulation Software</a:t>
            </a:r>
          </a:p>
          <a:p>
            <a:pPr>
              <a:spcBef>
                <a:spcPts val="1200"/>
              </a:spcBef>
            </a:pPr>
            <a:r>
              <a:rPr lang="en-US" dirty="0"/>
              <a:t>Learning Curve: Steep, especially for systems like </a:t>
            </a:r>
            <a:r>
              <a:rPr lang="en-US" dirty="0" err="1"/>
              <a:t>OneSAF</a:t>
            </a:r>
            <a:r>
              <a:rPr lang="en-US" dirty="0"/>
              <a:t> or VR-Forces, which require domain knowledge and custom scripting</a:t>
            </a:r>
          </a:p>
          <a:p>
            <a:pPr>
              <a:spcBef>
                <a:spcPts val="1200"/>
              </a:spcBef>
            </a:pPr>
            <a:r>
              <a:rPr lang="en-US" dirty="0"/>
              <a:t>Enterprise hosted tutorials, often classroom-based or via partner organizations</a:t>
            </a:r>
          </a:p>
          <a:p>
            <a:pPr>
              <a:spcBef>
                <a:spcPts val="1200"/>
              </a:spcBef>
            </a:pPr>
            <a:r>
              <a:rPr lang="en-US" dirty="0"/>
              <a:t>Very well documented</a:t>
            </a:r>
          </a:p>
          <a:p>
            <a:pPr marL="0" indent="0">
              <a:spcBef>
                <a:spcPts val="1200"/>
              </a:spcBef>
              <a:buNone/>
            </a:pPr>
            <a:endParaRPr lang="en-US" sz="2800" dirty="0"/>
          </a:p>
          <a:p>
            <a:pPr>
              <a:spcBef>
                <a:spcPts val="1200"/>
              </a:spcBef>
            </a:pPr>
            <a:endParaRPr lang="en-US" sz="2800" dirty="0"/>
          </a:p>
        </p:txBody>
      </p:sp>
      <p:sp>
        <p:nvSpPr>
          <p:cNvPr id="4" name="Slide Number Placeholder 3"/>
          <p:cNvSpPr>
            <a:spLocks noGrp="1"/>
          </p:cNvSpPr>
          <p:nvPr>
            <p:ph type="sldNum" sz="quarter" idx="10"/>
          </p:nvPr>
        </p:nvSpPr>
        <p:spPr/>
        <p:txBody>
          <a:bodyPr/>
          <a:lstStyle/>
          <a:p>
            <a:pPr>
              <a:defRPr/>
            </a:pPr>
            <a:fld id="{D68E8870-17DE-45C4-A8DD-7644B2422933}" type="slidenum">
              <a:rPr lang="en-US" smtClean="0"/>
              <a:pPr>
                <a:defRPr/>
              </a:pPr>
              <a:t>11</a:t>
            </a:fld>
            <a:endParaRPr lang="en-US" dirty="0"/>
          </a:p>
        </p:txBody>
      </p:sp>
    </p:spTree>
    <p:extLst>
      <p:ext uri="{BB962C8B-B14F-4D97-AF65-F5344CB8AC3E}">
        <p14:creationId xmlns:p14="http://schemas.microsoft.com/office/powerpoint/2010/main" val="2959950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Community and Assets</a:t>
            </a:r>
          </a:p>
        </p:txBody>
      </p:sp>
      <p:sp>
        <p:nvSpPr>
          <p:cNvPr id="3" name="Content Placeholder 2"/>
          <p:cNvSpPr>
            <a:spLocks noGrp="1"/>
          </p:cNvSpPr>
          <p:nvPr>
            <p:ph sz="half" idx="1"/>
          </p:nvPr>
        </p:nvSpPr>
        <p:spPr>
          <a:xfrm>
            <a:off x="660404" y="1097300"/>
            <a:ext cx="5361517" cy="4114800"/>
          </a:xfrm>
        </p:spPr>
        <p:txBody>
          <a:bodyPr/>
          <a:lstStyle/>
          <a:p>
            <a:pPr marL="0" indent="0">
              <a:spcBef>
                <a:spcPts val="1200"/>
              </a:spcBef>
              <a:buNone/>
            </a:pPr>
            <a:r>
              <a:rPr lang="en-US" sz="2800" b="1" dirty="0"/>
              <a:t>Game Engines </a:t>
            </a:r>
          </a:p>
          <a:p>
            <a:pPr>
              <a:spcBef>
                <a:spcPts val="1200"/>
              </a:spcBef>
            </a:pPr>
            <a:r>
              <a:rPr lang="en-US" dirty="0"/>
              <a:t>Community is large and global with active forums, open-source contributors, and asset creators </a:t>
            </a:r>
          </a:p>
          <a:p>
            <a:pPr>
              <a:spcBef>
                <a:spcPts val="1200"/>
              </a:spcBef>
            </a:pPr>
            <a:r>
              <a:rPr lang="en-US" dirty="0"/>
              <a:t>Huge asset marketplaces (Unity Asset Store, Unreal Marketplace); reusable code and visual content</a:t>
            </a:r>
          </a:p>
          <a:p>
            <a:pPr>
              <a:spcBef>
                <a:spcPts val="1200"/>
              </a:spcBef>
            </a:pPr>
            <a:r>
              <a:rPr lang="en-US" dirty="0"/>
              <a:t>Strong plugin support and community extensions; third-party libraries widely available</a:t>
            </a:r>
          </a:p>
          <a:p>
            <a:pPr>
              <a:spcBef>
                <a:spcPts val="1200"/>
              </a:spcBef>
            </a:pPr>
            <a:endParaRPr lang="en-US" sz="2800" dirty="0"/>
          </a:p>
        </p:txBody>
      </p:sp>
      <p:sp>
        <p:nvSpPr>
          <p:cNvPr id="8" name="Content Placeholder 7"/>
          <p:cNvSpPr>
            <a:spLocks noGrp="1"/>
          </p:cNvSpPr>
          <p:nvPr>
            <p:ph sz="half" idx="2"/>
          </p:nvPr>
        </p:nvSpPr>
        <p:spPr>
          <a:xfrm>
            <a:off x="6225122" y="1097300"/>
            <a:ext cx="5363633" cy="4743942"/>
          </a:xfrm>
        </p:spPr>
        <p:txBody>
          <a:bodyPr/>
          <a:lstStyle/>
          <a:p>
            <a:pPr marL="0" indent="0">
              <a:spcBef>
                <a:spcPts val="1200"/>
              </a:spcBef>
              <a:buNone/>
            </a:pPr>
            <a:r>
              <a:rPr lang="en-US" sz="2800" b="1" dirty="0"/>
              <a:t>Simulation Software</a:t>
            </a:r>
          </a:p>
          <a:p>
            <a:pPr>
              <a:spcBef>
                <a:spcPts val="1200"/>
              </a:spcBef>
            </a:pPr>
            <a:r>
              <a:rPr lang="en-US" dirty="0"/>
              <a:t>Community is smaller, more niche communities, often limited to defense contractors and government users</a:t>
            </a:r>
          </a:p>
          <a:p>
            <a:pPr>
              <a:spcBef>
                <a:spcPts val="1200"/>
              </a:spcBef>
            </a:pPr>
            <a:r>
              <a:rPr lang="en-US" dirty="0"/>
              <a:t>Limited assets that are proprietary or developed in-house; models are domain-specific and vetted</a:t>
            </a:r>
          </a:p>
          <a:p>
            <a:pPr>
              <a:spcBef>
                <a:spcPts val="1200"/>
              </a:spcBef>
            </a:pPr>
            <a:r>
              <a:rPr lang="en-US" dirty="0"/>
              <a:t>Some extensibility via APIs or scripts, but less open — often depends on vendor relationships</a:t>
            </a:r>
          </a:p>
          <a:p>
            <a:pPr marL="0" indent="0">
              <a:spcBef>
                <a:spcPts val="1200"/>
              </a:spcBef>
              <a:buNone/>
            </a:pPr>
            <a:endParaRPr lang="en-US" sz="2800" dirty="0"/>
          </a:p>
          <a:p>
            <a:pPr>
              <a:spcBef>
                <a:spcPts val="1200"/>
              </a:spcBef>
            </a:pPr>
            <a:endParaRPr lang="en-US" sz="2800" dirty="0"/>
          </a:p>
        </p:txBody>
      </p:sp>
      <p:sp>
        <p:nvSpPr>
          <p:cNvPr id="4" name="Slide Number Placeholder 3"/>
          <p:cNvSpPr>
            <a:spLocks noGrp="1"/>
          </p:cNvSpPr>
          <p:nvPr>
            <p:ph type="sldNum" sz="quarter" idx="10"/>
          </p:nvPr>
        </p:nvSpPr>
        <p:spPr/>
        <p:txBody>
          <a:bodyPr/>
          <a:lstStyle/>
          <a:p>
            <a:pPr>
              <a:defRPr/>
            </a:pPr>
            <a:fld id="{D68E8870-17DE-45C4-A8DD-7644B2422933}" type="slidenum">
              <a:rPr lang="en-US" smtClean="0"/>
              <a:pPr>
                <a:defRPr/>
              </a:pPr>
              <a:t>12</a:t>
            </a:fld>
            <a:endParaRPr lang="en-US" dirty="0"/>
          </a:p>
        </p:txBody>
      </p:sp>
    </p:spTree>
    <p:extLst>
      <p:ext uri="{BB962C8B-B14F-4D97-AF65-F5344CB8AC3E}">
        <p14:creationId xmlns:p14="http://schemas.microsoft.com/office/powerpoint/2010/main" val="3143205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Unity 3D</a:t>
            </a:r>
            <a:endParaRPr lang="en-US" dirty="0"/>
          </a:p>
        </p:txBody>
      </p:sp>
      <p:pic>
        <p:nvPicPr>
          <p:cNvPr id="9" name="Picture Placeholder 8"/>
          <p:cNvPicPr>
            <a:picLocks noGrp="1" noChangeAspect="1"/>
          </p:cNvPicPr>
          <p:nvPr>
            <p:ph type="pic" sz="quarter" idx="11"/>
          </p:nvPr>
        </p:nvPicPr>
        <p:blipFill>
          <a:blip r:embed="rId3"/>
          <a:srcRect l="11814" r="11814"/>
          <a:stretch>
            <a:fillRect/>
          </a:stretch>
        </p:blipFill>
        <p:spPr>
          <a:prstGeom prst="rect">
            <a:avLst/>
          </a:prstGeom>
        </p:spPr>
      </p:pic>
      <p:sp>
        <p:nvSpPr>
          <p:cNvPr id="4" name="Text Placeholder 3"/>
          <p:cNvSpPr>
            <a:spLocks noGrp="1"/>
          </p:cNvSpPr>
          <p:nvPr>
            <p:ph type="body" sz="quarter" idx="12"/>
          </p:nvPr>
        </p:nvSpPr>
        <p:spPr>
          <a:xfrm>
            <a:off x="410817" y="990773"/>
            <a:ext cx="5609483" cy="5148769"/>
          </a:xfrm>
        </p:spPr>
        <p:txBody>
          <a:bodyPr>
            <a:noAutofit/>
          </a:bodyPr>
          <a:lstStyle/>
          <a:p>
            <a:pPr marL="0" indent="0">
              <a:spcBef>
                <a:spcPts val="1200"/>
              </a:spcBef>
              <a:buNone/>
            </a:pPr>
            <a:r>
              <a:rPr lang="en-US" sz="2000" b="1" dirty="0"/>
              <a:t>Applicable domain</a:t>
            </a:r>
          </a:p>
          <a:p>
            <a:pPr>
              <a:spcBef>
                <a:spcPts val="1200"/>
              </a:spcBef>
            </a:pPr>
            <a:r>
              <a:rPr lang="en-US" sz="2000" dirty="0"/>
              <a:t>Wide use in cross-platform simulation and serious games</a:t>
            </a:r>
          </a:p>
          <a:p>
            <a:pPr marL="0" indent="0">
              <a:spcBef>
                <a:spcPts val="1200"/>
              </a:spcBef>
              <a:buNone/>
            </a:pPr>
            <a:r>
              <a:rPr lang="en-US" sz="2000" b="1" dirty="0"/>
              <a:t>Terms and licensing</a:t>
            </a:r>
          </a:p>
          <a:p>
            <a:pPr>
              <a:spcBef>
                <a:spcPts val="1200"/>
              </a:spcBef>
            </a:pPr>
            <a:r>
              <a:rPr lang="en-US" sz="2000" dirty="0"/>
              <a:t>Multiple tiers for personal and commercial use</a:t>
            </a:r>
          </a:p>
          <a:p>
            <a:pPr marL="0" indent="0">
              <a:spcBef>
                <a:spcPts val="1200"/>
              </a:spcBef>
              <a:buNone/>
            </a:pPr>
            <a:r>
              <a:rPr lang="en-US" sz="2000" b="1" dirty="0"/>
              <a:t>Training</a:t>
            </a:r>
          </a:p>
          <a:p>
            <a:pPr>
              <a:spcBef>
                <a:spcPts val="1200"/>
              </a:spcBef>
            </a:pPr>
            <a:r>
              <a:rPr lang="en-US" sz="2000" dirty="0"/>
              <a:t>Extensive official and third-party training</a:t>
            </a:r>
          </a:p>
          <a:p>
            <a:pPr marL="0" indent="0">
              <a:spcBef>
                <a:spcPts val="1200"/>
              </a:spcBef>
              <a:buNone/>
            </a:pPr>
            <a:r>
              <a:rPr lang="en-US" sz="2000" b="1" dirty="0"/>
              <a:t>Community and assets</a:t>
            </a:r>
          </a:p>
          <a:p>
            <a:pPr>
              <a:spcBef>
                <a:spcPts val="1200"/>
              </a:spcBef>
            </a:pPr>
            <a:r>
              <a:rPr lang="en-US" sz="2000" dirty="0"/>
              <a:t>One of the largest development communities, support for third-party frameworks</a:t>
            </a:r>
          </a:p>
        </p:txBody>
      </p:sp>
      <p:sp>
        <p:nvSpPr>
          <p:cNvPr id="3" name="TextBox 2">
            <a:extLst>
              <a:ext uri="{FF2B5EF4-FFF2-40B4-BE49-F238E27FC236}">
                <a16:creationId xmlns:a16="http://schemas.microsoft.com/office/drawing/2014/main" id="{6663154D-5CE6-5BCC-2422-6D852B852B97}"/>
              </a:ext>
            </a:extLst>
          </p:cNvPr>
          <p:cNvSpPr txBox="1"/>
          <p:nvPr/>
        </p:nvSpPr>
        <p:spPr>
          <a:xfrm>
            <a:off x="6105439" y="6604622"/>
            <a:ext cx="3327400" cy="215444"/>
          </a:xfrm>
          <a:prstGeom prst="rect">
            <a:avLst/>
          </a:prstGeom>
          <a:noFill/>
        </p:spPr>
        <p:txBody>
          <a:bodyPr wrap="square" rtlCol="0">
            <a:spAutoFit/>
          </a:bodyPr>
          <a:lstStyle/>
          <a:p>
            <a:r>
              <a:rPr lang="en-US" sz="800" dirty="0"/>
              <a:t>Image credit: Unity 3D</a:t>
            </a:r>
          </a:p>
        </p:txBody>
      </p:sp>
      <p:sp>
        <p:nvSpPr>
          <p:cNvPr id="5" name="Slide Number Placeholder 4"/>
          <p:cNvSpPr>
            <a:spLocks noGrp="1"/>
          </p:cNvSpPr>
          <p:nvPr>
            <p:ph type="sldNum" sz="quarter" idx="10"/>
          </p:nvPr>
        </p:nvSpPr>
        <p:spPr/>
        <p:txBody>
          <a:bodyPr/>
          <a:lstStyle/>
          <a:p>
            <a:pPr>
              <a:defRPr/>
            </a:pPr>
            <a:fld id="{D68E8870-17DE-45C4-A8DD-7644B2422933}" type="slidenum">
              <a:rPr lang="en-US" smtClean="0"/>
              <a:pPr>
                <a:defRPr/>
              </a:pPr>
              <a:t>13</a:t>
            </a:fld>
            <a:endParaRPr lang="en-US" dirty="0"/>
          </a:p>
        </p:txBody>
      </p:sp>
    </p:spTree>
    <p:extLst>
      <p:ext uri="{BB962C8B-B14F-4D97-AF65-F5344CB8AC3E}">
        <p14:creationId xmlns:p14="http://schemas.microsoft.com/office/powerpoint/2010/main" val="2049690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Godot</a:t>
            </a:r>
          </a:p>
        </p:txBody>
      </p:sp>
      <p:pic>
        <p:nvPicPr>
          <p:cNvPr id="6" name="Picture Placeholder 5"/>
          <p:cNvPicPr>
            <a:picLocks noGrp="1" noChangeAspect="1"/>
          </p:cNvPicPr>
          <p:nvPr>
            <p:ph type="pic" sz="quarter" idx="11"/>
          </p:nvPr>
        </p:nvPicPr>
        <p:blipFill>
          <a:blip r:embed="rId3"/>
          <a:srcRect t="17266" b="17266"/>
          <a:stretch>
            <a:fillRect/>
          </a:stretch>
        </p:blipFill>
        <p:spPr>
          <a:prstGeom prst="rect">
            <a:avLst/>
          </a:prstGeom>
        </p:spPr>
      </p:pic>
      <p:sp>
        <p:nvSpPr>
          <p:cNvPr id="4" name="Text Placeholder 3"/>
          <p:cNvSpPr>
            <a:spLocks noGrp="1"/>
          </p:cNvSpPr>
          <p:nvPr>
            <p:ph type="body" sz="quarter" idx="12"/>
          </p:nvPr>
        </p:nvSpPr>
        <p:spPr/>
        <p:txBody>
          <a:bodyPr>
            <a:normAutofit fontScale="85000" lnSpcReduction="20000"/>
          </a:bodyPr>
          <a:lstStyle/>
          <a:p>
            <a:pPr marL="0" indent="0">
              <a:spcBef>
                <a:spcPts val="1200"/>
              </a:spcBef>
              <a:buNone/>
            </a:pPr>
            <a:r>
              <a:rPr lang="en-US" b="1" dirty="0"/>
              <a:t>Applicable domain</a:t>
            </a:r>
          </a:p>
          <a:p>
            <a:pPr>
              <a:spcBef>
                <a:spcPts val="1200"/>
              </a:spcBef>
            </a:pPr>
            <a:r>
              <a:rPr lang="en-US" dirty="0"/>
              <a:t>Best suited for small-scale or customized simulation environments</a:t>
            </a:r>
          </a:p>
          <a:p>
            <a:pPr marL="0" indent="0">
              <a:spcBef>
                <a:spcPts val="1200"/>
              </a:spcBef>
              <a:buNone/>
            </a:pPr>
            <a:r>
              <a:rPr lang="en-US" b="1" dirty="0"/>
              <a:t>Terms and licensing</a:t>
            </a:r>
          </a:p>
          <a:p>
            <a:pPr>
              <a:spcBef>
                <a:spcPts val="1200"/>
              </a:spcBef>
            </a:pPr>
            <a:r>
              <a:rPr lang="en-US" dirty="0"/>
              <a:t>Completely free and open-source</a:t>
            </a:r>
          </a:p>
          <a:p>
            <a:pPr marL="0" indent="0">
              <a:spcBef>
                <a:spcPts val="1200"/>
              </a:spcBef>
              <a:buNone/>
            </a:pPr>
            <a:r>
              <a:rPr lang="en-US" b="1" dirty="0"/>
              <a:t>Training</a:t>
            </a:r>
          </a:p>
          <a:p>
            <a:pPr>
              <a:spcBef>
                <a:spcPts val="1200"/>
              </a:spcBef>
            </a:pPr>
            <a:r>
              <a:rPr lang="en-US" dirty="0"/>
              <a:t>Fewer resources from a moderate but growing ecosystem</a:t>
            </a:r>
          </a:p>
          <a:p>
            <a:pPr marL="0" indent="0">
              <a:spcBef>
                <a:spcPts val="1200"/>
              </a:spcBef>
              <a:buNone/>
            </a:pPr>
            <a:r>
              <a:rPr lang="en-US" b="1" dirty="0"/>
              <a:t>Community and assets</a:t>
            </a:r>
          </a:p>
          <a:p>
            <a:pPr>
              <a:spcBef>
                <a:spcPts val="1200"/>
              </a:spcBef>
            </a:pPr>
            <a:r>
              <a:rPr lang="en-US" dirty="0"/>
              <a:t>User contribution to open-source community </a:t>
            </a:r>
          </a:p>
          <a:p>
            <a:pPr lvl="1">
              <a:spcBef>
                <a:spcPts val="1200"/>
              </a:spcBef>
            </a:pPr>
            <a:endParaRPr lang="en-US" dirty="0"/>
          </a:p>
          <a:p>
            <a:pPr>
              <a:spcBef>
                <a:spcPts val="1200"/>
              </a:spcBef>
            </a:pPr>
            <a:endParaRPr lang="en-US" dirty="0"/>
          </a:p>
          <a:p>
            <a:pPr>
              <a:spcBef>
                <a:spcPts val="1200"/>
              </a:spcBef>
            </a:pPr>
            <a:endParaRPr lang="en-US" dirty="0"/>
          </a:p>
        </p:txBody>
      </p:sp>
      <p:sp>
        <p:nvSpPr>
          <p:cNvPr id="3" name="TextBox 2">
            <a:extLst>
              <a:ext uri="{FF2B5EF4-FFF2-40B4-BE49-F238E27FC236}">
                <a16:creationId xmlns:a16="http://schemas.microsoft.com/office/drawing/2014/main" id="{C367221A-D6CE-13D3-D349-75660853DF04}"/>
              </a:ext>
            </a:extLst>
          </p:cNvPr>
          <p:cNvSpPr txBox="1"/>
          <p:nvPr/>
        </p:nvSpPr>
        <p:spPr>
          <a:xfrm>
            <a:off x="6105439" y="6604622"/>
            <a:ext cx="3327400" cy="215444"/>
          </a:xfrm>
          <a:prstGeom prst="rect">
            <a:avLst/>
          </a:prstGeom>
          <a:noFill/>
        </p:spPr>
        <p:txBody>
          <a:bodyPr wrap="square" rtlCol="0">
            <a:spAutoFit/>
          </a:bodyPr>
          <a:lstStyle/>
          <a:p>
            <a:r>
              <a:rPr lang="en-US" sz="800" dirty="0"/>
              <a:t>Image credit: Godot</a:t>
            </a:r>
          </a:p>
        </p:txBody>
      </p:sp>
      <p:sp>
        <p:nvSpPr>
          <p:cNvPr id="5" name="Slide Number Placeholder 4"/>
          <p:cNvSpPr>
            <a:spLocks noGrp="1"/>
          </p:cNvSpPr>
          <p:nvPr>
            <p:ph type="sldNum" sz="quarter" idx="10"/>
          </p:nvPr>
        </p:nvSpPr>
        <p:spPr/>
        <p:txBody>
          <a:bodyPr/>
          <a:lstStyle/>
          <a:p>
            <a:pPr>
              <a:defRPr/>
            </a:pPr>
            <a:fld id="{D68E8870-17DE-45C4-A8DD-7644B2422933}" type="slidenum">
              <a:rPr lang="en-US" smtClean="0"/>
              <a:pPr>
                <a:defRPr/>
              </a:pPr>
              <a:t>14</a:t>
            </a:fld>
            <a:endParaRPr lang="en-US" dirty="0"/>
          </a:p>
        </p:txBody>
      </p:sp>
    </p:spTree>
    <p:extLst>
      <p:ext uri="{BB962C8B-B14F-4D97-AF65-F5344CB8AC3E}">
        <p14:creationId xmlns:p14="http://schemas.microsoft.com/office/powerpoint/2010/main" val="2410264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CryEngine</a:t>
            </a:r>
            <a:endParaRPr lang="en-US" dirty="0"/>
          </a:p>
        </p:txBody>
      </p:sp>
      <p:pic>
        <p:nvPicPr>
          <p:cNvPr id="16" name="Picture Placeholder 15"/>
          <p:cNvPicPr>
            <a:picLocks noGrp="1" noChangeAspect="1"/>
          </p:cNvPicPr>
          <p:nvPr>
            <p:ph type="pic" sz="quarter" idx="11"/>
          </p:nvPr>
        </p:nvPicPr>
        <p:blipFill rotWithShape="1">
          <a:blip r:embed="rId3"/>
          <a:srcRect l="30785" t="-593" r="4775" b="593"/>
          <a:stretch/>
        </p:blipFill>
        <p:spPr>
          <a:prstGeom prst="rect">
            <a:avLst/>
          </a:prstGeom>
        </p:spPr>
      </p:pic>
      <p:sp>
        <p:nvSpPr>
          <p:cNvPr id="4" name="Text Placeholder 3"/>
          <p:cNvSpPr>
            <a:spLocks noGrp="1"/>
          </p:cNvSpPr>
          <p:nvPr>
            <p:ph type="body" sz="quarter" idx="12"/>
          </p:nvPr>
        </p:nvSpPr>
        <p:spPr/>
        <p:txBody>
          <a:bodyPr>
            <a:normAutofit fontScale="85000" lnSpcReduction="20000"/>
          </a:bodyPr>
          <a:lstStyle/>
          <a:p>
            <a:pPr marL="0" indent="0">
              <a:spcBef>
                <a:spcPts val="1200"/>
              </a:spcBef>
              <a:buNone/>
            </a:pPr>
            <a:r>
              <a:rPr lang="en-US" b="1" dirty="0"/>
              <a:t>Applicable domain</a:t>
            </a:r>
          </a:p>
          <a:p>
            <a:pPr>
              <a:spcBef>
                <a:spcPts val="1200"/>
              </a:spcBef>
            </a:pPr>
            <a:r>
              <a:rPr lang="en-US" dirty="0"/>
              <a:t>Strong terrain-focused, first-person, or vehicle-centric simulations needing high-fidelity</a:t>
            </a:r>
          </a:p>
          <a:p>
            <a:pPr marL="0" indent="0">
              <a:spcBef>
                <a:spcPts val="1200"/>
              </a:spcBef>
              <a:buNone/>
            </a:pPr>
            <a:r>
              <a:rPr lang="en-US" b="1" dirty="0"/>
              <a:t>Terms and licensing</a:t>
            </a:r>
          </a:p>
          <a:p>
            <a:pPr>
              <a:spcBef>
                <a:spcPts val="1200"/>
              </a:spcBef>
            </a:pPr>
            <a:r>
              <a:rPr lang="en-US" dirty="0"/>
              <a:t>Royalty-based or custom enterprise licensing </a:t>
            </a:r>
          </a:p>
          <a:p>
            <a:pPr marL="0" indent="0">
              <a:spcBef>
                <a:spcPts val="1200"/>
              </a:spcBef>
              <a:buNone/>
            </a:pPr>
            <a:r>
              <a:rPr lang="en-US" b="1" dirty="0"/>
              <a:t>Training</a:t>
            </a:r>
          </a:p>
          <a:p>
            <a:pPr>
              <a:spcBef>
                <a:spcPts val="1200"/>
              </a:spcBef>
            </a:pPr>
            <a:r>
              <a:rPr lang="en-US" dirty="0"/>
              <a:t>Specific, official documentation </a:t>
            </a:r>
          </a:p>
          <a:p>
            <a:pPr marL="0" indent="0">
              <a:spcBef>
                <a:spcPts val="1200"/>
              </a:spcBef>
              <a:buNone/>
            </a:pPr>
            <a:r>
              <a:rPr lang="en-US" b="1" dirty="0"/>
              <a:t>Community and assets</a:t>
            </a:r>
          </a:p>
          <a:p>
            <a:pPr>
              <a:spcBef>
                <a:spcPts val="1200"/>
              </a:spcBef>
            </a:pPr>
            <a:r>
              <a:rPr lang="en-US" dirty="0"/>
              <a:t>More limited ecosystem with fewer commercial-ready assets</a:t>
            </a:r>
          </a:p>
          <a:p>
            <a:pPr lvl="1">
              <a:spcBef>
                <a:spcPts val="1200"/>
              </a:spcBef>
            </a:pPr>
            <a:endParaRPr lang="en-US" dirty="0"/>
          </a:p>
          <a:p>
            <a:pPr>
              <a:spcBef>
                <a:spcPts val="1200"/>
              </a:spcBef>
            </a:pPr>
            <a:endParaRPr lang="en-US" dirty="0"/>
          </a:p>
          <a:p>
            <a:pPr>
              <a:spcBef>
                <a:spcPts val="1200"/>
              </a:spcBef>
            </a:pPr>
            <a:endParaRPr lang="en-US" dirty="0"/>
          </a:p>
        </p:txBody>
      </p:sp>
      <p:sp>
        <p:nvSpPr>
          <p:cNvPr id="3" name="TextBox 2">
            <a:extLst>
              <a:ext uri="{FF2B5EF4-FFF2-40B4-BE49-F238E27FC236}">
                <a16:creationId xmlns:a16="http://schemas.microsoft.com/office/drawing/2014/main" id="{B340A748-9082-404E-FE97-7F5E14F03AE9}"/>
              </a:ext>
            </a:extLst>
          </p:cNvPr>
          <p:cNvSpPr txBox="1"/>
          <p:nvPr/>
        </p:nvSpPr>
        <p:spPr>
          <a:xfrm>
            <a:off x="6105439" y="6604622"/>
            <a:ext cx="3327400" cy="215444"/>
          </a:xfrm>
          <a:prstGeom prst="rect">
            <a:avLst/>
          </a:prstGeom>
          <a:noFill/>
        </p:spPr>
        <p:txBody>
          <a:bodyPr wrap="square" rtlCol="0">
            <a:spAutoFit/>
          </a:bodyPr>
          <a:lstStyle/>
          <a:p>
            <a:r>
              <a:rPr lang="en-US" sz="800" dirty="0"/>
              <a:t>Image credit: CryEngine</a:t>
            </a:r>
          </a:p>
        </p:txBody>
      </p:sp>
      <p:sp>
        <p:nvSpPr>
          <p:cNvPr id="5" name="Slide Number Placeholder 4"/>
          <p:cNvSpPr>
            <a:spLocks noGrp="1"/>
          </p:cNvSpPr>
          <p:nvPr>
            <p:ph type="sldNum" sz="quarter" idx="10"/>
          </p:nvPr>
        </p:nvSpPr>
        <p:spPr/>
        <p:txBody>
          <a:bodyPr/>
          <a:lstStyle/>
          <a:p>
            <a:pPr>
              <a:defRPr/>
            </a:pPr>
            <a:fld id="{D68E8870-17DE-45C4-A8DD-7644B2422933}" type="slidenum">
              <a:rPr lang="en-US" smtClean="0"/>
              <a:pPr>
                <a:defRPr/>
              </a:pPr>
              <a:t>15</a:t>
            </a:fld>
            <a:endParaRPr lang="en-US" dirty="0"/>
          </a:p>
        </p:txBody>
      </p:sp>
    </p:spTree>
    <p:extLst>
      <p:ext uri="{BB962C8B-B14F-4D97-AF65-F5344CB8AC3E}">
        <p14:creationId xmlns:p14="http://schemas.microsoft.com/office/powerpoint/2010/main" val="2361916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Unreal Engine</a:t>
            </a:r>
          </a:p>
        </p:txBody>
      </p:sp>
      <p:pic>
        <p:nvPicPr>
          <p:cNvPr id="6" name="Picture Placeholder 5"/>
          <p:cNvPicPr>
            <a:picLocks noGrp="1" noChangeAspect="1"/>
          </p:cNvPicPr>
          <p:nvPr>
            <p:ph type="pic" sz="quarter" idx="11"/>
          </p:nvPr>
        </p:nvPicPr>
        <p:blipFill>
          <a:blip r:embed="rId3"/>
          <a:srcRect l="17780" r="17780"/>
          <a:stretch>
            <a:fillRect/>
          </a:stretch>
        </p:blipFill>
        <p:spPr>
          <a:prstGeom prst="rect">
            <a:avLst/>
          </a:prstGeom>
        </p:spPr>
      </p:pic>
      <p:sp>
        <p:nvSpPr>
          <p:cNvPr id="4" name="Text Placeholder 3"/>
          <p:cNvSpPr>
            <a:spLocks noGrp="1"/>
          </p:cNvSpPr>
          <p:nvPr>
            <p:ph type="body" sz="quarter" idx="12"/>
          </p:nvPr>
        </p:nvSpPr>
        <p:spPr/>
        <p:txBody>
          <a:bodyPr>
            <a:normAutofit fontScale="77500" lnSpcReduction="20000"/>
          </a:bodyPr>
          <a:lstStyle/>
          <a:p>
            <a:pPr marL="0" indent="0">
              <a:spcBef>
                <a:spcPts val="1200"/>
              </a:spcBef>
              <a:buNone/>
            </a:pPr>
            <a:r>
              <a:rPr lang="en-US" b="1" dirty="0"/>
              <a:t>Applicable domain</a:t>
            </a:r>
          </a:p>
          <a:p>
            <a:pPr>
              <a:spcBef>
                <a:spcPts val="1200"/>
              </a:spcBef>
            </a:pPr>
            <a:r>
              <a:rPr lang="en-US" dirty="0"/>
              <a:t>High-fidelity, enterprise-level, multi-user systems</a:t>
            </a:r>
          </a:p>
          <a:p>
            <a:pPr marL="0" indent="0">
              <a:spcBef>
                <a:spcPts val="1200"/>
              </a:spcBef>
              <a:buNone/>
            </a:pPr>
            <a:r>
              <a:rPr lang="en-US" b="1" dirty="0"/>
              <a:t>Terms and licensing</a:t>
            </a:r>
          </a:p>
          <a:p>
            <a:pPr>
              <a:spcBef>
                <a:spcPts val="1200"/>
              </a:spcBef>
            </a:pPr>
            <a:r>
              <a:rPr lang="en-US" dirty="0"/>
              <a:t>Free to use until revenue reaches $1m </a:t>
            </a:r>
          </a:p>
          <a:p>
            <a:pPr marL="0" indent="0">
              <a:spcBef>
                <a:spcPts val="1200"/>
              </a:spcBef>
              <a:buNone/>
            </a:pPr>
            <a:r>
              <a:rPr lang="en-US" b="1" dirty="0"/>
              <a:t>Training</a:t>
            </a:r>
          </a:p>
          <a:p>
            <a:pPr>
              <a:spcBef>
                <a:spcPts val="1200"/>
              </a:spcBef>
            </a:pPr>
            <a:r>
              <a:rPr lang="en-US" dirty="0"/>
              <a:t>Robust official and third-party training options, including grants</a:t>
            </a:r>
          </a:p>
          <a:p>
            <a:pPr marL="0" indent="0">
              <a:spcBef>
                <a:spcPts val="1200"/>
              </a:spcBef>
              <a:buNone/>
            </a:pPr>
            <a:r>
              <a:rPr lang="en-US" b="1" dirty="0"/>
              <a:t>Community and assets</a:t>
            </a:r>
          </a:p>
          <a:p>
            <a:pPr>
              <a:spcBef>
                <a:spcPts val="1200"/>
              </a:spcBef>
            </a:pPr>
            <a:r>
              <a:rPr lang="en-US" dirty="0"/>
              <a:t>Extensive Marketplace with strong community and support for external requirements</a:t>
            </a:r>
          </a:p>
          <a:p>
            <a:pPr lvl="1">
              <a:spcBef>
                <a:spcPts val="1200"/>
              </a:spcBef>
            </a:pPr>
            <a:endParaRPr lang="en-US" dirty="0"/>
          </a:p>
          <a:p>
            <a:pPr>
              <a:spcBef>
                <a:spcPts val="1200"/>
              </a:spcBef>
            </a:pPr>
            <a:endParaRPr lang="en-US" dirty="0"/>
          </a:p>
          <a:p>
            <a:pPr>
              <a:spcBef>
                <a:spcPts val="1200"/>
              </a:spcBef>
            </a:pPr>
            <a:endParaRPr lang="en-US" dirty="0"/>
          </a:p>
        </p:txBody>
      </p:sp>
      <p:sp>
        <p:nvSpPr>
          <p:cNvPr id="3" name="TextBox 2">
            <a:extLst>
              <a:ext uri="{FF2B5EF4-FFF2-40B4-BE49-F238E27FC236}">
                <a16:creationId xmlns:a16="http://schemas.microsoft.com/office/drawing/2014/main" id="{8D11AC81-800F-1403-062B-F0ABF9167D7C}"/>
              </a:ext>
            </a:extLst>
          </p:cNvPr>
          <p:cNvSpPr txBox="1"/>
          <p:nvPr/>
        </p:nvSpPr>
        <p:spPr>
          <a:xfrm>
            <a:off x="6105439" y="6604622"/>
            <a:ext cx="3327400" cy="215444"/>
          </a:xfrm>
          <a:prstGeom prst="rect">
            <a:avLst/>
          </a:prstGeom>
          <a:noFill/>
        </p:spPr>
        <p:txBody>
          <a:bodyPr wrap="square" rtlCol="0">
            <a:spAutoFit/>
          </a:bodyPr>
          <a:lstStyle/>
          <a:p>
            <a:r>
              <a:rPr lang="en-US" sz="800" dirty="0"/>
              <a:t>Image credit: Unreal Engine</a:t>
            </a:r>
          </a:p>
        </p:txBody>
      </p:sp>
      <p:sp>
        <p:nvSpPr>
          <p:cNvPr id="5" name="Slide Number Placeholder 4"/>
          <p:cNvSpPr>
            <a:spLocks noGrp="1"/>
          </p:cNvSpPr>
          <p:nvPr>
            <p:ph type="sldNum" sz="quarter" idx="10"/>
          </p:nvPr>
        </p:nvSpPr>
        <p:spPr/>
        <p:txBody>
          <a:bodyPr/>
          <a:lstStyle/>
          <a:p>
            <a:pPr>
              <a:defRPr/>
            </a:pPr>
            <a:fld id="{D68E8870-17DE-45C4-A8DD-7644B2422933}" type="slidenum">
              <a:rPr lang="en-US" smtClean="0"/>
              <a:pPr>
                <a:defRPr/>
              </a:pPr>
              <a:t>16</a:t>
            </a:fld>
            <a:endParaRPr lang="en-US" dirty="0"/>
          </a:p>
        </p:txBody>
      </p:sp>
    </p:spTree>
    <p:extLst>
      <p:ext uri="{BB962C8B-B14F-4D97-AF65-F5344CB8AC3E}">
        <p14:creationId xmlns:p14="http://schemas.microsoft.com/office/powerpoint/2010/main" val="477470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7039" y="2650067"/>
            <a:ext cx="7416800" cy="795130"/>
          </a:xfrm>
        </p:spPr>
        <p:txBody>
          <a:bodyPr/>
          <a:lstStyle/>
          <a:p>
            <a:r>
              <a:rPr lang="en-US" sz="4000" dirty="0">
                <a:solidFill>
                  <a:schemeClr val="tx2"/>
                </a:solidFill>
                <a:latin typeface="Arial" panose="020B0604020202020204" pitchFamily="34" charset="0"/>
                <a:cs typeface="Arial" panose="020B0604020202020204" pitchFamily="34" charset="0"/>
              </a:rPr>
              <a:t>Considerations for Game Engine Use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17</a:t>
            </a:fld>
            <a:endParaRPr lang="en-US" dirty="0"/>
          </a:p>
        </p:txBody>
      </p:sp>
    </p:spTree>
    <p:extLst>
      <p:ext uri="{BB962C8B-B14F-4D97-AF65-F5344CB8AC3E}">
        <p14:creationId xmlns:p14="http://schemas.microsoft.com/office/powerpoint/2010/main" val="3036620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Should I Consider?</a:t>
            </a:r>
          </a:p>
        </p:txBody>
      </p:sp>
      <p:sp>
        <p:nvSpPr>
          <p:cNvPr id="6" name="Content Placeholder 5"/>
          <p:cNvSpPr>
            <a:spLocks noGrp="1"/>
          </p:cNvSpPr>
          <p:nvPr>
            <p:ph sz="quarter" idx="11"/>
          </p:nvPr>
        </p:nvSpPr>
        <p:spPr/>
        <p:txBody>
          <a:bodyPr/>
          <a:lstStyle/>
          <a:p>
            <a:r>
              <a:rPr lang="en-US" dirty="0">
                <a:latin typeface="Arial" panose="020B0604020202020204" pitchFamily="34" charset="0"/>
                <a:cs typeface="Arial" panose="020B0604020202020204" pitchFamily="34" charset="0"/>
              </a:rPr>
              <a:t>Project Content</a:t>
            </a:r>
          </a:p>
          <a:p>
            <a:r>
              <a:rPr lang="en-US" dirty="0">
                <a:latin typeface="Arial" panose="020B0604020202020204" pitchFamily="34" charset="0"/>
                <a:cs typeface="Arial" panose="020B0604020202020204" pitchFamily="34" charset="0"/>
              </a:rPr>
              <a:t>Target Audience</a:t>
            </a:r>
          </a:p>
          <a:p>
            <a:r>
              <a:rPr lang="en-US" dirty="0">
                <a:latin typeface="Arial" panose="020B0604020202020204" pitchFamily="34" charset="0"/>
                <a:cs typeface="Arial" panose="020B0604020202020204" pitchFamily="34" charset="0"/>
              </a:rPr>
              <a:t>3D Modeling and Animation</a:t>
            </a:r>
          </a:p>
          <a:p>
            <a:r>
              <a:rPr lang="en-US" dirty="0">
                <a:latin typeface="Arial" panose="020B0604020202020204" pitchFamily="34" charset="0"/>
                <a:cs typeface="Arial" panose="020B0604020202020204" pitchFamily="34" charset="0"/>
              </a:rPr>
              <a:t>Single vs. Multiplayer Game Play</a:t>
            </a:r>
          </a:p>
          <a:p>
            <a:r>
              <a:rPr lang="en-US" dirty="0">
                <a:latin typeface="Arial" panose="020B0604020202020204" pitchFamily="34" charset="0"/>
                <a:cs typeface="Arial" panose="020B0604020202020204" pitchFamily="34" charset="0"/>
              </a:rPr>
              <a:t>Integration with Outside Systems</a:t>
            </a:r>
          </a:p>
          <a:p>
            <a:r>
              <a:rPr lang="en-US" dirty="0">
                <a:latin typeface="Arial" panose="020B0604020202020204" pitchFamily="34" charset="0"/>
                <a:cs typeface="Arial" panose="020B0604020202020204" pitchFamily="34" charset="0"/>
              </a:rPr>
              <a:t>Offline and Deployed Use</a:t>
            </a:r>
          </a:p>
          <a:p>
            <a:r>
              <a:rPr lang="en-US" dirty="0">
                <a:latin typeface="Arial" panose="020B0604020202020204" pitchFamily="34" charset="0"/>
                <a:cs typeface="Arial" panose="020B0604020202020204" pitchFamily="34" charset="0"/>
              </a:rPr>
              <a:t>Distribution</a:t>
            </a:r>
          </a:p>
          <a:p>
            <a:r>
              <a:rPr lang="en-US" dirty="0">
                <a:latin typeface="Arial" panose="020B0604020202020204" pitchFamily="34" charset="0"/>
                <a:cs typeface="Arial" panose="020B0604020202020204" pitchFamily="34" charset="0"/>
              </a:rPr>
              <a:t>Examples of Level of Immersion and Integration</a:t>
            </a:r>
          </a:p>
          <a:p>
            <a:r>
              <a:rPr lang="en-US" dirty="0">
                <a:latin typeface="Arial" panose="020B0604020202020204" pitchFamily="34" charset="0"/>
                <a:cs typeface="Arial" panose="020B0604020202020204" pitchFamily="34" charset="0"/>
              </a:rPr>
              <a:t>Coding: High, Low, No</a:t>
            </a:r>
          </a:p>
          <a:p>
            <a:r>
              <a:rPr lang="en-US" dirty="0">
                <a:latin typeface="Arial" panose="020B0604020202020204" pitchFamily="34" charset="0"/>
                <a:cs typeface="Arial" panose="020B0604020202020204" pitchFamily="34" charset="0"/>
              </a:rPr>
              <a:t>Data access, logging, and rights</a:t>
            </a:r>
          </a:p>
          <a:p>
            <a:endParaRPr lang="en-US"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0"/>
          </p:nvPr>
        </p:nvSpPr>
        <p:spPr/>
        <p:txBody>
          <a:bodyPr/>
          <a:lstStyle/>
          <a:p>
            <a:pPr>
              <a:defRPr/>
            </a:pPr>
            <a:fld id="{D68E8870-17DE-45C4-A8DD-7644B2422933}" type="slidenum">
              <a:rPr lang="en-US" smtClean="0"/>
              <a:pPr>
                <a:defRPr/>
              </a:pPr>
              <a:t>18</a:t>
            </a:fld>
            <a:endParaRPr lang="en-US" dirty="0"/>
          </a:p>
        </p:txBody>
      </p:sp>
    </p:spTree>
    <p:extLst>
      <p:ext uri="{BB962C8B-B14F-4D97-AF65-F5344CB8AC3E}">
        <p14:creationId xmlns:p14="http://schemas.microsoft.com/office/powerpoint/2010/main" val="2495910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Project Content</a:t>
            </a:r>
            <a:endParaRPr lang="en-US" dirty="0"/>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3887094900"/>
              </p:ext>
            </p:extLst>
          </p:nvPr>
        </p:nvGraphicFramePr>
        <p:xfrm>
          <a:off x="333157" y="1054100"/>
          <a:ext cx="11441968" cy="5303520"/>
        </p:xfrm>
        <a:graphic>
          <a:graphicData uri="http://schemas.openxmlformats.org/drawingml/2006/table">
            <a:tbl>
              <a:tblPr firstRow="1" bandRow="1">
                <a:tableStyleId>{073A0DAA-6AF3-43AB-8588-CEC1D06C72B9}</a:tableStyleId>
              </a:tblPr>
              <a:tblGrid>
                <a:gridCol w="2860492">
                  <a:extLst>
                    <a:ext uri="{9D8B030D-6E8A-4147-A177-3AD203B41FA5}">
                      <a16:colId xmlns:a16="http://schemas.microsoft.com/office/drawing/2014/main" val="2253685150"/>
                    </a:ext>
                  </a:extLst>
                </a:gridCol>
                <a:gridCol w="2860492">
                  <a:extLst>
                    <a:ext uri="{9D8B030D-6E8A-4147-A177-3AD203B41FA5}">
                      <a16:colId xmlns:a16="http://schemas.microsoft.com/office/drawing/2014/main" val="4061691925"/>
                    </a:ext>
                  </a:extLst>
                </a:gridCol>
                <a:gridCol w="2860492">
                  <a:extLst>
                    <a:ext uri="{9D8B030D-6E8A-4147-A177-3AD203B41FA5}">
                      <a16:colId xmlns:a16="http://schemas.microsoft.com/office/drawing/2014/main" val="2250321247"/>
                    </a:ext>
                  </a:extLst>
                </a:gridCol>
                <a:gridCol w="2860492">
                  <a:extLst>
                    <a:ext uri="{9D8B030D-6E8A-4147-A177-3AD203B41FA5}">
                      <a16:colId xmlns:a16="http://schemas.microsoft.com/office/drawing/2014/main" val="4213160945"/>
                    </a:ext>
                  </a:extLst>
                </a:gridCol>
              </a:tblGrid>
              <a:tr h="370840">
                <a:tc>
                  <a:txBody>
                    <a:bodyPr/>
                    <a:lstStyle/>
                    <a:p>
                      <a:pPr algn="ctr"/>
                      <a:r>
                        <a:rPr lang="en-US" dirty="0">
                          <a:latin typeface="Arial" panose="020B0604020202020204" pitchFamily="34" charset="0"/>
                          <a:cs typeface="Arial" panose="020B0604020202020204" pitchFamily="34" charset="0"/>
                        </a:rPr>
                        <a:t>Unity3D</a:t>
                      </a:r>
                    </a:p>
                  </a:txBody>
                  <a:tcPr/>
                </a:tc>
                <a:tc>
                  <a:txBody>
                    <a:bodyPr/>
                    <a:lstStyle/>
                    <a:p>
                      <a:pPr algn="ctr"/>
                      <a:r>
                        <a:rPr lang="en-US" dirty="0">
                          <a:latin typeface="Arial" panose="020B0604020202020204" pitchFamily="34" charset="0"/>
                          <a:cs typeface="Arial" panose="020B0604020202020204" pitchFamily="34" charset="0"/>
                        </a:rPr>
                        <a:t>Godot</a:t>
                      </a:r>
                    </a:p>
                  </a:txBody>
                  <a:tcPr/>
                </a:tc>
                <a:tc>
                  <a:txBody>
                    <a:bodyPr/>
                    <a:lstStyle/>
                    <a:p>
                      <a:pPr algn="ctr"/>
                      <a:r>
                        <a:rPr lang="en-US" dirty="0" err="1">
                          <a:latin typeface="Arial" panose="020B0604020202020204" pitchFamily="34" charset="0"/>
                          <a:cs typeface="Arial" panose="020B0604020202020204" pitchFamily="34" charset="0"/>
                        </a:rPr>
                        <a:t>CryEngine</a:t>
                      </a:r>
                      <a:endParaRPr lang="en-US" dirty="0">
                        <a:latin typeface="Arial" panose="020B0604020202020204" pitchFamily="34" charset="0"/>
                        <a:cs typeface="Arial" panose="020B0604020202020204" pitchFamily="34" charset="0"/>
                      </a:endParaRPr>
                    </a:p>
                  </a:txBody>
                  <a:tcPr/>
                </a:tc>
                <a:tc>
                  <a:txBody>
                    <a:bodyPr/>
                    <a:lstStyle/>
                    <a:p>
                      <a:pPr algn="ctr"/>
                      <a:r>
                        <a:rPr lang="en-US" dirty="0">
                          <a:latin typeface="Arial" panose="020B0604020202020204" pitchFamily="34" charset="0"/>
                          <a:cs typeface="Arial" panose="020B0604020202020204" pitchFamily="34" charset="0"/>
                        </a:rPr>
                        <a:t>Unreal Engine</a:t>
                      </a:r>
                    </a:p>
                  </a:txBody>
                  <a:tcPr/>
                </a:tc>
                <a:extLst>
                  <a:ext uri="{0D108BD9-81ED-4DB2-BD59-A6C34878D82A}">
                    <a16:rowId xmlns:a16="http://schemas.microsoft.com/office/drawing/2014/main" val="3553290917"/>
                  </a:ext>
                </a:extLst>
              </a:tr>
              <a:tr h="370840">
                <a:tc>
                  <a:txBody>
                    <a:bodyPr/>
                    <a:lstStyle/>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1200" dirty="0">
                          <a:solidFill>
                            <a:schemeClr val="dk1"/>
                          </a:solidFill>
                          <a:effectLst/>
                          <a:latin typeface="Arial" panose="020B0604020202020204" pitchFamily="34" charset="0"/>
                          <a:ea typeface="+mn-ea"/>
                          <a:cs typeface="Arial" panose="020B0604020202020204" pitchFamily="34" charset="0"/>
                        </a:rPr>
                        <a:t>Suited for tactical training simulations, mission rehearsal tools</a:t>
                      </a:r>
                    </a:p>
                  </a:txBody>
                  <a:tcPr/>
                </a:tc>
                <a:tc>
                  <a:txBody>
                    <a:bodyPr/>
                    <a:lstStyle/>
                    <a:p>
                      <a:pPr marL="342900" indent="-342900">
                        <a:buFont typeface="Arial" panose="020B0604020202020204" pitchFamily="34" charset="0"/>
                        <a:buChar char="•"/>
                      </a:pPr>
                      <a:r>
                        <a:rPr lang="en-US" sz="2000" kern="1200" dirty="0">
                          <a:solidFill>
                            <a:schemeClr val="dk1"/>
                          </a:solidFill>
                          <a:effectLst/>
                          <a:latin typeface="Arial" panose="020B0604020202020204" pitchFamily="34" charset="0"/>
                          <a:ea typeface="+mn-ea"/>
                          <a:cs typeface="Arial" panose="020B0604020202020204" pitchFamily="34" charset="0"/>
                        </a:rPr>
                        <a:t>Ideal for lightweight simulations </a:t>
                      </a:r>
                      <a:endParaRPr lang="en-US" sz="2000" dirty="0">
                        <a:latin typeface="Arial" panose="020B0604020202020204" pitchFamily="34" charset="0"/>
                        <a:cs typeface="Arial" panose="020B0604020202020204" pitchFamily="34" charset="0"/>
                      </a:endParaRPr>
                    </a:p>
                  </a:txBody>
                  <a:tcPr/>
                </a:tc>
                <a:tc>
                  <a:txBody>
                    <a:bodyPr/>
                    <a:lstStyle/>
                    <a:p>
                      <a:pPr marL="342900" indent="-342900">
                        <a:buFont typeface="Arial" panose="020B0604020202020204" pitchFamily="34" charset="0"/>
                        <a:buChar char="•"/>
                      </a:pPr>
                      <a:r>
                        <a:rPr lang="en-US" sz="2000" kern="1200" dirty="0">
                          <a:solidFill>
                            <a:schemeClr val="dk1"/>
                          </a:solidFill>
                          <a:effectLst/>
                          <a:latin typeface="Arial" panose="020B0604020202020204" pitchFamily="34" charset="0"/>
                          <a:ea typeface="+mn-ea"/>
                          <a:cs typeface="Arial" panose="020B0604020202020204" pitchFamily="34" charset="0"/>
                        </a:rPr>
                        <a:t>Suited for high-fidelity,</a:t>
                      </a:r>
                      <a:r>
                        <a:rPr lang="en-US" sz="2000" kern="1200" baseline="0" dirty="0">
                          <a:solidFill>
                            <a:schemeClr val="dk1"/>
                          </a:solidFill>
                          <a:effectLst/>
                          <a:latin typeface="Arial" panose="020B0604020202020204" pitchFamily="34" charset="0"/>
                          <a:ea typeface="+mn-ea"/>
                          <a:cs typeface="Arial" panose="020B0604020202020204" pitchFamily="34" charset="0"/>
                        </a:rPr>
                        <a:t> terrain-heavy, realistic simulations</a:t>
                      </a:r>
                      <a:endParaRPr lang="en-US" sz="2000" dirty="0">
                        <a:latin typeface="Arial" panose="020B0604020202020204" pitchFamily="34" charset="0"/>
                        <a:cs typeface="Arial" panose="020B0604020202020204" pitchFamily="34" charset="0"/>
                      </a:endParaRPr>
                    </a:p>
                  </a:txBody>
                  <a:tcPr/>
                </a:tc>
                <a:tc>
                  <a:txBody>
                    <a:bodyPr/>
                    <a:lstStyle/>
                    <a:p>
                      <a:pPr marL="342900" indent="-342900">
                        <a:buFont typeface="Arial" panose="020B0604020202020204" pitchFamily="34" charset="0"/>
                        <a:buChar char="•"/>
                      </a:pPr>
                      <a:r>
                        <a:rPr lang="en-US" sz="2000" kern="1200" dirty="0">
                          <a:solidFill>
                            <a:schemeClr val="tx1"/>
                          </a:solidFill>
                          <a:effectLst/>
                          <a:latin typeface="Arial" panose="020B0604020202020204" pitchFamily="34" charset="0"/>
                          <a:ea typeface="+mn-ea"/>
                          <a:cs typeface="Arial" panose="020B0604020202020204" pitchFamily="34" charset="0"/>
                        </a:rPr>
                        <a:t>Ideal for high-fidelity, photorealistic simulations</a:t>
                      </a:r>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51779093"/>
                  </a:ext>
                </a:extLst>
              </a:tr>
              <a:tr h="370840">
                <a:tc>
                  <a:txBody>
                    <a:bodyPr/>
                    <a:lstStyle/>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1200" dirty="0">
                          <a:solidFill>
                            <a:schemeClr val="dk1"/>
                          </a:solidFill>
                          <a:effectLst/>
                          <a:latin typeface="Arial" panose="020B0604020202020204" pitchFamily="34" charset="0"/>
                          <a:ea typeface="+mn-ea"/>
                          <a:cs typeface="Arial" panose="020B0604020202020204" pitchFamily="34" charset="0"/>
                        </a:rPr>
                        <a:t>Can model realistic physics, environmental conditions, and artificial intelligence (AI)-driven actors</a:t>
                      </a:r>
                    </a:p>
                  </a:txBody>
                  <a:tcPr/>
                </a:tc>
                <a:tc>
                  <a:txBody>
                    <a:bodyPr/>
                    <a:lstStyle/>
                    <a:p>
                      <a:pPr marL="342900" indent="-342900">
                        <a:buFont typeface="Arial" panose="020B0604020202020204" pitchFamily="34" charset="0"/>
                        <a:buChar char="•"/>
                      </a:pPr>
                      <a:r>
                        <a:rPr lang="en-US" sz="2000" kern="1200" dirty="0">
                          <a:solidFill>
                            <a:schemeClr val="dk1"/>
                          </a:solidFill>
                          <a:effectLst/>
                          <a:latin typeface="Arial" panose="020B0604020202020204" pitchFamily="34" charset="0"/>
                          <a:ea typeface="+mn-ea"/>
                          <a:cs typeface="Arial" panose="020B0604020202020204" pitchFamily="34" charset="0"/>
                        </a:rPr>
                        <a:t>Suitable for prototyping complex scenarios quickly</a:t>
                      </a:r>
                      <a:endParaRPr lang="en-US" sz="2000" dirty="0">
                        <a:latin typeface="Arial" panose="020B0604020202020204" pitchFamily="34" charset="0"/>
                        <a:cs typeface="Arial" panose="020B0604020202020204" pitchFamily="34" charset="0"/>
                      </a:endParaRPr>
                    </a:p>
                  </a:txBody>
                  <a:tcPr/>
                </a:tc>
                <a:tc>
                  <a:txBody>
                    <a:bodyPr/>
                    <a:lstStyle/>
                    <a:p>
                      <a:pPr marL="342900" indent="-342900">
                        <a:buFont typeface="Arial" panose="020B0604020202020204" pitchFamily="34" charset="0"/>
                        <a:buChar char="•"/>
                      </a:pPr>
                      <a:r>
                        <a:rPr lang="en-US" sz="2000" kern="1200" dirty="0">
                          <a:solidFill>
                            <a:schemeClr val="dk1"/>
                          </a:solidFill>
                          <a:effectLst/>
                          <a:latin typeface="Arial" panose="020B0604020202020204" pitchFamily="34" charset="0"/>
                          <a:ea typeface="+mn-ea"/>
                          <a:cs typeface="Arial" panose="020B0604020202020204" pitchFamily="34" charset="0"/>
                        </a:rPr>
                        <a:t>Can support line-of-sight modeling, weather effects, and physically based ballistics</a:t>
                      </a:r>
                      <a:endParaRPr lang="en-US" sz="2000" dirty="0">
                        <a:latin typeface="Arial" panose="020B0604020202020204" pitchFamily="34" charset="0"/>
                        <a:cs typeface="Arial" panose="020B0604020202020204" pitchFamily="34" charset="0"/>
                      </a:endParaRPr>
                    </a:p>
                  </a:txBody>
                  <a:tcPr/>
                </a:tc>
                <a:tc>
                  <a:txBody>
                    <a:bodyPr/>
                    <a:lstStyle/>
                    <a:p>
                      <a:pPr marL="342900" indent="-342900">
                        <a:buFont typeface="Arial" panose="020B0604020202020204" pitchFamily="34" charset="0"/>
                        <a:buChar char="•"/>
                      </a:pPr>
                      <a:r>
                        <a:rPr lang="en-US" sz="2000" kern="1200" dirty="0">
                          <a:solidFill>
                            <a:schemeClr val="dk1"/>
                          </a:solidFill>
                          <a:effectLst/>
                          <a:latin typeface="Arial" panose="020B0604020202020204" pitchFamily="34" charset="0"/>
                          <a:ea typeface="+mn-ea"/>
                          <a:cs typeface="Arial" panose="020B0604020202020204" pitchFamily="34" charset="0"/>
                        </a:rPr>
                        <a:t>Well-suited for complex and dynamic training</a:t>
                      </a:r>
                      <a:r>
                        <a:rPr lang="en-US" sz="2000" kern="1200" baseline="0" dirty="0">
                          <a:solidFill>
                            <a:schemeClr val="dk1"/>
                          </a:solidFill>
                          <a:effectLst/>
                          <a:latin typeface="Arial" panose="020B0604020202020204" pitchFamily="34" charset="0"/>
                          <a:ea typeface="+mn-ea"/>
                          <a:cs typeface="Arial" panose="020B0604020202020204" pitchFamily="34" charset="0"/>
                        </a:rPr>
                        <a:t> operations</a:t>
                      </a:r>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59264297"/>
                  </a:ext>
                </a:extLst>
              </a:tr>
              <a:tr h="370840">
                <a:tc>
                  <a:txBody>
                    <a:bodyPr/>
                    <a:lstStyle/>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1200" dirty="0">
                          <a:solidFill>
                            <a:schemeClr val="dk1"/>
                          </a:solidFill>
                          <a:effectLst/>
                          <a:latin typeface="Arial" panose="020B0604020202020204" pitchFamily="34" charset="0"/>
                          <a:ea typeface="+mn-ea"/>
                          <a:cs typeface="Arial" panose="020B0604020202020204" pitchFamily="34" charset="0"/>
                        </a:rPr>
                        <a:t>Supports layered complexity</a:t>
                      </a:r>
                      <a:endParaRPr lang="en-US" sz="2000" dirty="0">
                        <a:latin typeface="Arial" panose="020B0604020202020204" pitchFamily="34" charset="0"/>
                        <a:cs typeface="Arial" panose="020B0604020202020204" pitchFamily="34" charset="0"/>
                      </a:endParaRPr>
                    </a:p>
                  </a:txBody>
                  <a:tcPr/>
                </a:tc>
                <a:tc>
                  <a:txBody>
                    <a:bodyPr/>
                    <a:lstStyle/>
                    <a:p>
                      <a:pPr marL="342900" indent="-342900">
                        <a:buFont typeface="Arial" panose="020B0604020202020204" pitchFamily="34" charset="0"/>
                        <a:buChar char="•"/>
                      </a:pPr>
                      <a:r>
                        <a:rPr lang="en-US" sz="2000" kern="1200" dirty="0">
                          <a:solidFill>
                            <a:schemeClr val="dk1"/>
                          </a:solidFill>
                          <a:effectLst/>
                          <a:latin typeface="Arial" panose="020B0604020202020204" pitchFamily="34" charset="0"/>
                          <a:ea typeface="+mn-ea"/>
                          <a:cs typeface="Arial" panose="020B0604020202020204" pitchFamily="34" charset="0"/>
                        </a:rPr>
                        <a:t>Supports custom simulation logic, AI scripting, and event-based scenario control </a:t>
                      </a:r>
                      <a:endParaRPr lang="en-US" sz="2000" dirty="0">
                        <a:latin typeface="Arial" panose="020B0604020202020204" pitchFamily="34" charset="0"/>
                        <a:cs typeface="Arial" panose="020B0604020202020204" pitchFamily="34" charset="0"/>
                      </a:endParaRPr>
                    </a:p>
                  </a:txBody>
                  <a:tcPr/>
                </a:tc>
                <a:tc>
                  <a:txBody>
                    <a:bodyPr/>
                    <a:lstStyle/>
                    <a:p>
                      <a:pPr marL="342900" indent="-342900">
                        <a:buFont typeface="Arial" panose="020B0604020202020204" pitchFamily="34" charset="0"/>
                        <a:buChar char="•"/>
                      </a:pPr>
                      <a:r>
                        <a:rPr lang="en-US" sz="2000" kern="1200" dirty="0">
                          <a:solidFill>
                            <a:schemeClr val="dk1"/>
                          </a:solidFill>
                          <a:effectLst/>
                          <a:latin typeface="Arial" panose="020B0604020202020204" pitchFamily="34" charset="0"/>
                          <a:ea typeface="+mn-ea"/>
                          <a:cs typeface="Arial" panose="020B0604020202020204" pitchFamily="34" charset="0"/>
                        </a:rPr>
                        <a:t>Supports mission scenarios and layered complexity</a:t>
                      </a:r>
                      <a:endParaRPr lang="en-US" sz="2000" dirty="0">
                        <a:latin typeface="Arial" panose="020B0604020202020204" pitchFamily="34" charset="0"/>
                        <a:cs typeface="Arial" panose="020B0604020202020204" pitchFamily="34" charset="0"/>
                      </a:endParaRPr>
                    </a:p>
                  </a:txBody>
                  <a:tcPr/>
                </a:tc>
                <a:tc>
                  <a:txBody>
                    <a:bodyPr/>
                    <a:lstStyle/>
                    <a:p>
                      <a:pPr marL="342900" indent="-342900">
                        <a:buFont typeface="Arial" panose="020B0604020202020204" pitchFamily="34" charset="0"/>
                        <a:buChar char="•"/>
                      </a:pPr>
                      <a:r>
                        <a:rPr lang="en-US" sz="2000" kern="1200" dirty="0">
                          <a:solidFill>
                            <a:schemeClr val="dk1"/>
                          </a:solidFill>
                          <a:effectLst/>
                          <a:latin typeface="Arial" panose="020B0604020202020204" pitchFamily="34" charset="0"/>
                          <a:ea typeface="+mn-ea"/>
                          <a:cs typeface="Arial" panose="020B0604020202020204" pitchFamily="34" charset="0"/>
                        </a:rPr>
                        <a:t>Supports procedural environments, real-time physics</a:t>
                      </a:r>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79845928"/>
                  </a:ext>
                </a:extLst>
              </a:tr>
            </a:tbl>
          </a:graphicData>
        </a:graphic>
      </p:graphicFrame>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19</a:t>
            </a:fld>
            <a:endParaRPr lang="en-US" dirty="0"/>
          </a:p>
        </p:txBody>
      </p:sp>
    </p:spTree>
    <p:extLst>
      <p:ext uri="{BB962C8B-B14F-4D97-AF65-F5344CB8AC3E}">
        <p14:creationId xmlns:p14="http://schemas.microsoft.com/office/powerpoint/2010/main" val="1926799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C680F3-4428-4348-9A09-C908F5FCB651}"/>
              </a:ext>
            </a:extLst>
          </p:cNvPr>
          <p:cNvSpPr>
            <a:spLocks noGrp="1"/>
          </p:cNvSpPr>
          <p:nvPr>
            <p:ph type="title"/>
          </p:nvPr>
        </p:nvSpPr>
        <p:spPr/>
        <p:txBody>
          <a:bodyPr/>
          <a:lstStyle/>
          <a:p>
            <a:r>
              <a:rPr lang="en-US" dirty="0"/>
              <a:t>Learning Objectives</a:t>
            </a:r>
          </a:p>
        </p:txBody>
      </p:sp>
      <p:sp>
        <p:nvSpPr>
          <p:cNvPr id="2" name="Content Placeholder 1"/>
          <p:cNvSpPr>
            <a:spLocks noGrp="1"/>
          </p:cNvSpPr>
          <p:nvPr>
            <p:ph sz="quarter" idx="11"/>
          </p:nvPr>
        </p:nvSpPr>
        <p:spPr/>
        <p:txBody>
          <a:bodyPr/>
          <a:lstStyle/>
          <a:p>
            <a:r>
              <a:rPr lang="en-US" dirty="0">
                <a:latin typeface="Arial" panose="020B0604020202020204" pitchFamily="34" charset="0"/>
                <a:cs typeface="Arial" panose="020B0604020202020204" pitchFamily="34" charset="0"/>
              </a:rPr>
              <a:t>Identify different options of game engines useful for distributed training, part-task trainers, and general research.</a:t>
            </a:r>
          </a:p>
          <a:p>
            <a:r>
              <a:rPr lang="en-US" dirty="0">
                <a:latin typeface="Arial" panose="020B0604020202020204" pitchFamily="34" charset="0"/>
                <a:cs typeface="Arial" panose="020B0604020202020204" pitchFamily="34" charset="0"/>
              </a:rPr>
              <a:t>Understand the difference between game engines and other simulation technologies.</a:t>
            </a:r>
          </a:p>
          <a:p>
            <a:r>
              <a:rPr lang="en-US" dirty="0">
                <a:latin typeface="Arial" panose="020B0604020202020204" pitchFamily="34" charset="0"/>
                <a:cs typeface="Arial" panose="020B0604020202020204" pitchFamily="34" charset="0"/>
              </a:rPr>
              <a:t>Explain how game engines can be used to enhance training and learning methods.</a:t>
            </a:r>
          </a:p>
          <a:p>
            <a:r>
              <a:rPr lang="en-US" dirty="0">
                <a:latin typeface="Arial" panose="020B0604020202020204" pitchFamily="34" charset="0"/>
                <a:cs typeface="Arial" panose="020B0604020202020204" pitchFamily="34" charset="0"/>
              </a:rPr>
              <a:t>Compare and contrast the advantages and limitations of using game engines for different types of training and research applications.</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2</a:t>
            </a:fld>
            <a:endParaRPr lang="en-US" dirty="0"/>
          </a:p>
        </p:txBody>
      </p:sp>
    </p:spTree>
    <p:extLst>
      <p:ext uri="{BB962C8B-B14F-4D97-AF65-F5344CB8AC3E}">
        <p14:creationId xmlns:p14="http://schemas.microsoft.com/office/powerpoint/2010/main" val="363613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E4F8F-54AE-2768-B2CA-2955C38B68B3}"/>
              </a:ext>
            </a:extLst>
          </p:cNvPr>
          <p:cNvSpPr>
            <a:spLocks noGrp="1"/>
          </p:cNvSpPr>
          <p:nvPr>
            <p:ph type="title"/>
          </p:nvPr>
        </p:nvSpPr>
        <p:spPr>
          <a:xfrm>
            <a:off x="599440" y="0"/>
            <a:ext cx="9163101" cy="841248"/>
          </a:xfrm>
        </p:spPr>
        <p:txBody>
          <a:bodyPr/>
          <a:lstStyle/>
          <a:p>
            <a:r>
              <a:rPr lang="en-US" dirty="0"/>
              <a:t>Project Content Example: CryEngine Military Sim Graphics</a:t>
            </a:r>
          </a:p>
        </p:txBody>
      </p:sp>
      <p:pic>
        <p:nvPicPr>
          <p:cNvPr id="1026" name="Picture 2" descr="Here's what the U.S Army's $57 million Cryengine 3 military sim looks like">
            <a:extLst>
              <a:ext uri="{FF2B5EF4-FFF2-40B4-BE49-F238E27FC236}">
                <a16:creationId xmlns:a16="http://schemas.microsoft.com/office/drawing/2014/main" id="{5831F757-5DAB-FE9D-3E6C-F59537FAC0B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11678" y="1054100"/>
            <a:ext cx="8692444" cy="4889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4C7F4D0-1E27-F96E-1C32-D66D50BA3680}"/>
              </a:ext>
            </a:extLst>
          </p:cNvPr>
          <p:cNvSpPr txBox="1"/>
          <p:nvPr/>
        </p:nvSpPr>
        <p:spPr>
          <a:xfrm>
            <a:off x="6105439" y="6604622"/>
            <a:ext cx="3327400" cy="215444"/>
          </a:xfrm>
          <a:prstGeom prst="rect">
            <a:avLst/>
          </a:prstGeom>
          <a:noFill/>
        </p:spPr>
        <p:txBody>
          <a:bodyPr wrap="square" rtlCol="0">
            <a:spAutoFit/>
          </a:bodyPr>
          <a:lstStyle/>
          <a:p>
            <a:r>
              <a:rPr lang="en-US" sz="800" dirty="0"/>
              <a:t>Image credit: GamingBolt.com</a:t>
            </a:r>
          </a:p>
        </p:txBody>
      </p:sp>
      <p:sp>
        <p:nvSpPr>
          <p:cNvPr id="4" name="Slide Number Placeholder 3"/>
          <p:cNvSpPr>
            <a:spLocks noGrp="1"/>
          </p:cNvSpPr>
          <p:nvPr>
            <p:ph type="sldNum" sz="quarter" idx="10"/>
          </p:nvPr>
        </p:nvSpPr>
        <p:spPr/>
        <p:txBody>
          <a:bodyPr/>
          <a:lstStyle/>
          <a:p>
            <a:pPr>
              <a:defRPr/>
            </a:pPr>
            <a:fld id="{D68E8870-17DE-45C4-A8DD-7644B2422933}" type="slidenum">
              <a:rPr lang="en-US" smtClean="0"/>
              <a:pPr>
                <a:defRPr/>
              </a:pPr>
              <a:t>20</a:t>
            </a:fld>
            <a:endParaRPr lang="en-US" dirty="0"/>
          </a:p>
        </p:txBody>
      </p:sp>
    </p:spTree>
    <p:extLst>
      <p:ext uri="{BB962C8B-B14F-4D97-AF65-F5344CB8AC3E}">
        <p14:creationId xmlns:p14="http://schemas.microsoft.com/office/powerpoint/2010/main" val="1272747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Target Audience</a:t>
            </a:r>
          </a:p>
        </p:txBody>
      </p:sp>
      <p:graphicFrame>
        <p:nvGraphicFramePr>
          <p:cNvPr id="8" name="Content Placeholder 10"/>
          <p:cNvGraphicFramePr>
            <a:graphicFrameLocks noGrp="1"/>
          </p:cNvGraphicFramePr>
          <p:nvPr>
            <p:ph idx="1"/>
            <p:extLst>
              <p:ext uri="{D42A27DB-BD31-4B8C-83A1-F6EECF244321}">
                <p14:modId xmlns:p14="http://schemas.microsoft.com/office/powerpoint/2010/main" val="2691093536"/>
              </p:ext>
            </p:extLst>
          </p:nvPr>
        </p:nvGraphicFramePr>
        <p:xfrm>
          <a:off x="593725" y="1054100"/>
          <a:ext cx="10928352" cy="4632960"/>
        </p:xfrm>
        <a:graphic>
          <a:graphicData uri="http://schemas.openxmlformats.org/drawingml/2006/table">
            <a:tbl>
              <a:tblPr firstRow="1" bandRow="1">
                <a:tableStyleId>{073A0DAA-6AF3-43AB-8588-CEC1D06C72B9}</a:tableStyleId>
              </a:tblPr>
              <a:tblGrid>
                <a:gridCol w="2732088">
                  <a:extLst>
                    <a:ext uri="{9D8B030D-6E8A-4147-A177-3AD203B41FA5}">
                      <a16:colId xmlns:a16="http://schemas.microsoft.com/office/drawing/2014/main" val="2253685150"/>
                    </a:ext>
                  </a:extLst>
                </a:gridCol>
                <a:gridCol w="2732088">
                  <a:extLst>
                    <a:ext uri="{9D8B030D-6E8A-4147-A177-3AD203B41FA5}">
                      <a16:colId xmlns:a16="http://schemas.microsoft.com/office/drawing/2014/main" val="4061691925"/>
                    </a:ext>
                  </a:extLst>
                </a:gridCol>
                <a:gridCol w="2732088">
                  <a:extLst>
                    <a:ext uri="{9D8B030D-6E8A-4147-A177-3AD203B41FA5}">
                      <a16:colId xmlns:a16="http://schemas.microsoft.com/office/drawing/2014/main" val="2250321247"/>
                    </a:ext>
                  </a:extLst>
                </a:gridCol>
                <a:gridCol w="2732088">
                  <a:extLst>
                    <a:ext uri="{9D8B030D-6E8A-4147-A177-3AD203B41FA5}">
                      <a16:colId xmlns:a16="http://schemas.microsoft.com/office/drawing/2014/main" val="4213160945"/>
                    </a:ext>
                  </a:extLst>
                </a:gridCol>
              </a:tblGrid>
              <a:tr h="370840">
                <a:tc>
                  <a:txBody>
                    <a:bodyPr/>
                    <a:lstStyle/>
                    <a:p>
                      <a:pPr algn="ctr"/>
                      <a:r>
                        <a:rPr lang="en-US" sz="2000" dirty="0">
                          <a:latin typeface="Arial" panose="020B0604020202020204" pitchFamily="34" charset="0"/>
                          <a:cs typeface="Arial" panose="020B0604020202020204" pitchFamily="34" charset="0"/>
                        </a:rPr>
                        <a:t>Unity3D</a:t>
                      </a:r>
                    </a:p>
                  </a:txBody>
                  <a:tcPr/>
                </a:tc>
                <a:tc>
                  <a:txBody>
                    <a:bodyPr/>
                    <a:lstStyle/>
                    <a:p>
                      <a:pPr algn="ctr"/>
                      <a:r>
                        <a:rPr lang="en-US" sz="2000" dirty="0">
                          <a:latin typeface="Arial" panose="020B0604020202020204" pitchFamily="34" charset="0"/>
                          <a:cs typeface="Arial" panose="020B0604020202020204" pitchFamily="34" charset="0"/>
                        </a:rPr>
                        <a:t>Godot</a:t>
                      </a:r>
                    </a:p>
                  </a:txBody>
                  <a:tcPr/>
                </a:tc>
                <a:tc>
                  <a:txBody>
                    <a:bodyPr/>
                    <a:lstStyle/>
                    <a:p>
                      <a:pPr algn="ctr"/>
                      <a:r>
                        <a:rPr lang="en-US" sz="2000" dirty="0" err="1">
                          <a:latin typeface="Arial" panose="020B0604020202020204" pitchFamily="34" charset="0"/>
                          <a:cs typeface="Arial" panose="020B0604020202020204" pitchFamily="34" charset="0"/>
                        </a:rPr>
                        <a:t>CryEngine</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Unreal Engine</a:t>
                      </a:r>
                    </a:p>
                  </a:txBody>
                  <a:tcPr/>
                </a:tc>
                <a:extLst>
                  <a:ext uri="{0D108BD9-81ED-4DB2-BD59-A6C34878D82A}">
                    <a16:rowId xmlns:a16="http://schemas.microsoft.com/office/drawing/2014/main" val="3553290917"/>
                  </a:ext>
                </a:extLst>
              </a:tr>
              <a:tr h="370840">
                <a:tc>
                  <a:txBody>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Developers supporting military</a:t>
                      </a:r>
                      <a:r>
                        <a:rPr lang="en-US" sz="2000" baseline="0" dirty="0">
                          <a:latin typeface="Arial" panose="020B0604020202020204" pitchFamily="34" charset="0"/>
                          <a:cs typeface="Arial" panose="020B0604020202020204" pitchFamily="34" charset="0"/>
                        </a:rPr>
                        <a:t> simulations</a:t>
                      </a:r>
                      <a:endParaRPr lang="en-US" sz="2000" dirty="0">
                        <a:latin typeface="Arial" panose="020B0604020202020204" pitchFamily="34" charset="0"/>
                        <a:cs typeface="Arial" panose="020B0604020202020204" pitchFamily="34" charset="0"/>
                      </a:endParaRPr>
                    </a:p>
                  </a:txBody>
                  <a:tcPr/>
                </a:tc>
                <a:tc>
                  <a:txBody>
                    <a:bodyPr/>
                    <a:lstStyle/>
                    <a:p>
                      <a:pPr marL="342900" indent="-342900">
                        <a:buFont typeface="Arial" panose="020B0604020202020204" pitchFamily="34" charset="0"/>
                        <a:buChar char="•"/>
                      </a:pPr>
                      <a:r>
                        <a:rPr lang="en-US" sz="2000" kern="1200" dirty="0">
                          <a:solidFill>
                            <a:schemeClr val="dk1"/>
                          </a:solidFill>
                          <a:effectLst/>
                          <a:latin typeface="Arial" panose="020B0604020202020204" pitchFamily="34" charset="0"/>
                          <a:ea typeface="+mn-ea"/>
                          <a:cs typeface="Arial" panose="020B0604020202020204" pitchFamily="34" charset="0"/>
                        </a:rPr>
                        <a:t>Developers seeking open-source, low-cost simulation tools</a:t>
                      </a:r>
                      <a:endParaRPr lang="en-US" sz="2000" dirty="0">
                        <a:latin typeface="Arial" panose="020B0604020202020204" pitchFamily="34" charset="0"/>
                        <a:cs typeface="Arial" panose="020B0604020202020204" pitchFamily="34" charset="0"/>
                      </a:endParaRPr>
                    </a:p>
                  </a:txBody>
                  <a:tcPr/>
                </a:tc>
                <a:tc>
                  <a:txBody>
                    <a:bodyPr/>
                    <a:lstStyle/>
                    <a:p>
                      <a:pPr marL="342900" indent="-342900">
                        <a:buFont typeface="Arial" panose="020B0604020202020204" pitchFamily="34" charset="0"/>
                        <a:buChar char="•"/>
                      </a:pPr>
                      <a:r>
                        <a:rPr lang="en-US" sz="2000" kern="1200" dirty="0">
                          <a:solidFill>
                            <a:schemeClr val="dk1"/>
                          </a:solidFill>
                          <a:effectLst/>
                          <a:latin typeface="Arial" panose="020B0604020202020204" pitchFamily="34" charset="0"/>
                          <a:ea typeface="+mn-ea"/>
                          <a:cs typeface="Arial" panose="020B0604020202020204" pitchFamily="34" charset="0"/>
                        </a:rPr>
                        <a:t>Developers needing </a:t>
                      </a:r>
                      <a:r>
                        <a:rPr lang="en-US" sz="2000" kern="1200" dirty="0">
                          <a:solidFill>
                            <a:schemeClr val="tx1"/>
                          </a:solidFill>
                          <a:effectLst/>
                          <a:latin typeface="Arial" panose="020B0604020202020204" pitchFamily="34" charset="0"/>
                          <a:ea typeface="+mn-ea"/>
                          <a:cs typeface="Arial" panose="020B0604020202020204" pitchFamily="34" charset="0"/>
                        </a:rPr>
                        <a:t>high-end visual realism and immersive training</a:t>
                      </a:r>
                      <a:endParaRPr lang="en-US" sz="2000" dirty="0">
                        <a:latin typeface="Arial" panose="020B0604020202020204" pitchFamily="34" charset="0"/>
                        <a:cs typeface="Arial" panose="020B0604020202020204" pitchFamily="34" charset="0"/>
                      </a:endParaRPr>
                    </a:p>
                  </a:txBody>
                  <a:tcPr/>
                </a:tc>
                <a:tc>
                  <a:txBody>
                    <a:bodyPr/>
                    <a:lstStyle/>
                    <a:p>
                      <a:pPr marL="342900" indent="-342900">
                        <a:buFont typeface="Arial" panose="020B0604020202020204" pitchFamily="34" charset="0"/>
                        <a:buChar char="•"/>
                      </a:pPr>
                      <a:r>
                        <a:rPr lang="en-US" sz="2000" kern="1200" dirty="0">
                          <a:solidFill>
                            <a:schemeClr val="dk1"/>
                          </a:solidFill>
                          <a:effectLst/>
                          <a:latin typeface="Arial" panose="020B0604020202020204" pitchFamily="34" charset="0"/>
                          <a:ea typeface="+mn-ea"/>
                          <a:cs typeface="Arial" panose="020B0604020202020204" pitchFamily="34" charset="0"/>
                        </a:rPr>
                        <a:t>Developers seeking cutting-edge realism</a:t>
                      </a:r>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51779093"/>
                  </a:ext>
                </a:extLst>
              </a:tr>
              <a:tr h="370840">
                <a:tc>
                  <a:txBody>
                    <a:bodyPr/>
                    <a:lstStyle/>
                    <a:p>
                      <a:pPr marL="342900" indent="-342900">
                        <a:buFont typeface="Arial" panose="020B0604020202020204" pitchFamily="34" charset="0"/>
                        <a:buChar char="•"/>
                      </a:pPr>
                      <a:r>
                        <a:rPr lang="en-US" sz="2000" kern="1200" dirty="0">
                          <a:solidFill>
                            <a:schemeClr val="tx1"/>
                          </a:solidFill>
                          <a:effectLst/>
                          <a:latin typeface="Arial" panose="020B0604020202020204" pitchFamily="34" charset="0"/>
                          <a:ea typeface="+mn-ea"/>
                          <a:cs typeface="Arial" panose="020B0604020202020204" pitchFamily="34" charset="0"/>
                        </a:rPr>
                        <a:t>Developers</a:t>
                      </a:r>
                      <a:r>
                        <a:rPr lang="en-US" sz="2000" kern="1200" baseline="0" dirty="0">
                          <a:solidFill>
                            <a:schemeClr val="tx1"/>
                          </a:solidFill>
                          <a:effectLst/>
                          <a:latin typeface="Arial" panose="020B0604020202020204" pitchFamily="34" charset="0"/>
                          <a:ea typeface="+mn-ea"/>
                          <a:cs typeface="Arial" panose="020B0604020202020204" pitchFamily="34" charset="0"/>
                        </a:rPr>
                        <a:t> </a:t>
                      </a:r>
                      <a:r>
                        <a:rPr lang="en-US" sz="2000" kern="1200" dirty="0">
                          <a:solidFill>
                            <a:schemeClr val="tx1"/>
                          </a:solidFill>
                          <a:effectLst/>
                          <a:latin typeface="Arial" panose="020B0604020202020204" pitchFamily="34" charset="0"/>
                          <a:ea typeface="+mn-ea"/>
                          <a:cs typeface="Arial" panose="020B0604020202020204" pitchFamily="34" charset="0"/>
                        </a:rPr>
                        <a:t>creating custom training modules</a:t>
                      </a:r>
                      <a:endParaRPr lang="en-US" sz="2000" dirty="0">
                        <a:latin typeface="Arial" panose="020B0604020202020204" pitchFamily="34" charset="0"/>
                        <a:cs typeface="Arial" panose="020B0604020202020204" pitchFamily="34" charset="0"/>
                      </a:endParaRPr>
                    </a:p>
                  </a:txBody>
                  <a:tcPr/>
                </a:tc>
                <a:tc>
                  <a:txBody>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Creators with </a:t>
                      </a:r>
                      <a:r>
                        <a:rPr lang="en-US" sz="2000" kern="1200" dirty="0">
                          <a:solidFill>
                            <a:schemeClr val="dk1"/>
                          </a:solidFill>
                          <a:effectLst/>
                          <a:latin typeface="Arial" panose="020B0604020202020204" pitchFamily="34" charset="0"/>
                          <a:ea typeface="+mn-ea"/>
                          <a:cs typeface="Arial" panose="020B0604020202020204" pitchFamily="34" charset="0"/>
                        </a:rPr>
                        <a:t>defense-related simulation prototyping</a:t>
                      </a:r>
                      <a:endParaRPr lang="en-US" sz="2000" dirty="0">
                        <a:latin typeface="Arial" panose="020B0604020202020204" pitchFamily="34" charset="0"/>
                        <a:cs typeface="Arial" panose="020B0604020202020204" pitchFamily="34" charset="0"/>
                      </a:endParaRPr>
                    </a:p>
                  </a:txBody>
                  <a:tcPr/>
                </a:tc>
                <a:tc>
                  <a:txBody>
                    <a:bodyPr/>
                    <a:lstStyle/>
                    <a:p>
                      <a:pPr marL="342900" indent="-342900">
                        <a:buFont typeface="Arial" panose="020B0604020202020204" pitchFamily="34" charset="0"/>
                        <a:buChar char="•"/>
                      </a:pPr>
                      <a:r>
                        <a:rPr lang="en-US" sz="2000" kern="1200" dirty="0">
                          <a:solidFill>
                            <a:schemeClr val="dk1"/>
                          </a:solidFill>
                          <a:effectLst/>
                          <a:latin typeface="Arial" panose="020B0604020202020204" pitchFamily="34" charset="0"/>
                          <a:ea typeface="+mn-ea"/>
                          <a:cs typeface="Arial" panose="020B0604020202020204" pitchFamily="34" charset="0"/>
                        </a:rPr>
                        <a:t>Sims that need terrain-aware or visually intensive scenarios</a:t>
                      </a:r>
                      <a:endParaRPr lang="en-US" sz="2000" dirty="0">
                        <a:latin typeface="Arial" panose="020B0604020202020204" pitchFamily="34" charset="0"/>
                        <a:cs typeface="Arial" panose="020B0604020202020204" pitchFamily="34" charset="0"/>
                      </a:endParaRPr>
                    </a:p>
                  </a:txBody>
                  <a:tcPr/>
                </a:tc>
                <a:tc>
                  <a:txBody>
                    <a:bodyPr/>
                    <a:lstStyle/>
                    <a:p>
                      <a:pPr marL="342900" indent="-342900">
                        <a:buFont typeface="Arial" panose="020B0604020202020204" pitchFamily="34" charset="0"/>
                        <a:buChar char="•"/>
                      </a:pPr>
                      <a:r>
                        <a:rPr lang="en-US" sz="2000" kern="1200" dirty="0">
                          <a:solidFill>
                            <a:schemeClr val="dk1"/>
                          </a:solidFill>
                          <a:effectLst/>
                          <a:latin typeface="Arial" panose="020B0604020202020204" pitchFamily="34" charset="0"/>
                          <a:ea typeface="+mn-ea"/>
                          <a:cs typeface="Arial" panose="020B0604020202020204" pitchFamily="34" charset="0"/>
                        </a:rPr>
                        <a:t>Organizations with performance-intensive requirements </a:t>
                      </a:r>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59264297"/>
                  </a:ext>
                </a:extLst>
              </a:tr>
              <a:tr h="370840">
                <a:tc>
                  <a:txBody>
                    <a:bodyPr/>
                    <a:lstStyle/>
                    <a:p>
                      <a:pPr marL="342900" indent="-342900">
                        <a:buFont typeface="Arial" panose="020B0604020202020204" pitchFamily="34" charset="0"/>
                        <a:buChar char="•"/>
                      </a:pPr>
                      <a:r>
                        <a:rPr lang="en-US" sz="2000" kern="1200" dirty="0">
                          <a:solidFill>
                            <a:schemeClr val="dk1"/>
                          </a:solidFill>
                          <a:effectLst/>
                          <a:latin typeface="Arial" panose="020B0604020202020204" pitchFamily="34" charset="0"/>
                          <a:ea typeface="+mn-ea"/>
                          <a:cs typeface="Arial" panose="020B0604020202020204" pitchFamily="34" charset="0"/>
                        </a:rPr>
                        <a:t>Analysts and planners for after-action review and mission planning</a:t>
                      </a:r>
                      <a:endParaRPr lang="en-US" sz="2000" dirty="0">
                        <a:latin typeface="Arial" panose="020B0604020202020204" pitchFamily="34" charset="0"/>
                        <a:cs typeface="Arial" panose="020B0604020202020204" pitchFamily="34" charset="0"/>
                      </a:endParaRPr>
                    </a:p>
                  </a:txBody>
                  <a:tcPr/>
                </a:tc>
                <a:tc>
                  <a:txBody>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Users needing </a:t>
                      </a:r>
                      <a:r>
                        <a:rPr lang="en-US" sz="2000" kern="1200" dirty="0">
                          <a:solidFill>
                            <a:schemeClr val="dk1"/>
                          </a:solidFill>
                          <a:effectLst/>
                          <a:latin typeface="Arial" panose="020B0604020202020204" pitchFamily="34" charset="0"/>
                          <a:ea typeface="+mn-ea"/>
                          <a:cs typeface="Arial" panose="020B0604020202020204" pitchFamily="34" charset="0"/>
                        </a:rPr>
                        <a:t>lean runtime for small unit or mobile training applications</a:t>
                      </a:r>
                      <a:endParaRPr lang="en-US" sz="2000" dirty="0">
                        <a:latin typeface="Arial" panose="020B0604020202020204" pitchFamily="34" charset="0"/>
                        <a:cs typeface="Arial" panose="020B0604020202020204" pitchFamily="34" charset="0"/>
                      </a:endParaRPr>
                    </a:p>
                  </a:txBody>
                  <a:tcPr/>
                </a:tc>
                <a:tc>
                  <a:txBody>
                    <a:bodyPr/>
                    <a:lstStyle/>
                    <a:p>
                      <a:pPr marL="342900" indent="-342900">
                        <a:buFont typeface="Arial" panose="020B0604020202020204" pitchFamily="34" charset="0"/>
                        <a:buChar char="•"/>
                      </a:pPr>
                      <a:r>
                        <a:rPr lang="en-US" sz="2000" kern="1200" dirty="0">
                          <a:solidFill>
                            <a:schemeClr val="dk1"/>
                          </a:solidFill>
                          <a:effectLst/>
                          <a:latin typeface="Arial" panose="020B0604020202020204" pitchFamily="34" charset="0"/>
                          <a:ea typeface="+mn-ea"/>
                          <a:cs typeface="Arial" panose="020B0604020202020204" pitchFamily="34" charset="0"/>
                        </a:rPr>
                        <a:t>Users requiring C++-level control over performance, physics, and rendering </a:t>
                      </a:r>
                      <a:endParaRPr lang="en-US" sz="2000" dirty="0">
                        <a:latin typeface="Arial" panose="020B0604020202020204" pitchFamily="34" charset="0"/>
                        <a:cs typeface="Arial" panose="020B0604020202020204" pitchFamily="34" charset="0"/>
                      </a:endParaRPr>
                    </a:p>
                  </a:txBody>
                  <a:tcPr/>
                </a:tc>
                <a:tc>
                  <a:txBody>
                    <a:bodyPr/>
                    <a:lstStyle/>
                    <a:p>
                      <a:pPr marL="342900" indent="-342900">
                        <a:buFont typeface="Arial" panose="020B0604020202020204" pitchFamily="34" charset="0"/>
                        <a:buChar char="•"/>
                      </a:pPr>
                      <a:r>
                        <a:rPr lang="en-US" sz="2000" kern="1200" dirty="0">
                          <a:solidFill>
                            <a:schemeClr val="dk1"/>
                          </a:solidFill>
                          <a:effectLst/>
                          <a:latin typeface="Arial" panose="020B0604020202020204" pitchFamily="34" charset="0"/>
                          <a:ea typeface="+mn-ea"/>
                          <a:cs typeface="Arial" panose="020B0604020202020204" pitchFamily="34" charset="0"/>
                        </a:rPr>
                        <a:t>Those with simulation-based concept testing or </a:t>
                      </a:r>
                      <a:r>
                        <a:rPr lang="en-US" sz="2000" kern="1200" dirty="0" err="1">
                          <a:solidFill>
                            <a:schemeClr val="dk1"/>
                          </a:solidFill>
                          <a:effectLst/>
                          <a:latin typeface="Arial" panose="020B0604020202020204" pitchFamily="34" charset="0"/>
                          <a:ea typeface="+mn-ea"/>
                          <a:cs typeface="Arial" panose="020B0604020202020204" pitchFamily="34" charset="0"/>
                        </a:rPr>
                        <a:t>wargaming</a:t>
                      </a:r>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79845928"/>
                  </a:ext>
                </a:extLst>
              </a:tr>
            </a:tbl>
          </a:graphicData>
        </a:graphic>
      </p:graphicFrame>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21</a:t>
            </a:fld>
            <a:endParaRPr lang="en-US" dirty="0"/>
          </a:p>
        </p:txBody>
      </p:sp>
    </p:spTree>
    <p:extLst>
      <p:ext uri="{BB962C8B-B14F-4D97-AF65-F5344CB8AC3E}">
        <p14:creationId xmlns:p14="http://schemas.microsoft.com/office/powerpoint/2010/main" val="4013198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3D Modeling and Animation</a:t>
            </a:r>
          </a:p>
        </p:txBody>
      </p:sp>
      <p:graphicFrame>
        <p:nvGraphicFramePr>
          <p:cNvPr id="7" name="Content Placeholder 10"/>
          <p:cNvGraphicFramePr>
            <a:graphicFrameLocks noGrp="1"/>
          </p:cNvGraphicFramePr>
          <p:nvPr>
            <p:ph idx="1"/>
            <p:extLst>
              <p:ext uri="{D42A27DB-BD31-4B8C-83A1-F6EECF244321}">
                <p14:modId xmlns:p14="http://schemas.microsoft.com/office/powerpoint/2010/main" val="3568953564"/>
              </p:ext>
            </p:extLst>
          </p:nvPr>
        </p:nvGraphicFramePr>
        <p:xfrm>
          <a:off x="493542" y="974086"/>
          <a:ext cx="11121197" cy="5394960"/>
        </p:xfrm>
        <a:graphic>
          <a:graphicData uri="http://schemas.openxmlformats.org/drawingml/2006/table">
            <a:tbl>
              <a:tblPr firstRow="1" bandRow="1">
                <a:tableStyleId>{073A0DAA-6AF3-43AB-8588-CEC1D06C72B9}</a:tableStyleId>
              </a:tblPr>
              <a:tblGrid>
                <a:gridCol w="2497584">
                  <a:extLst>
                    <a:ext uri="{9D8B030D-6E8A-4147-A177-3AD203B41FA5}">
                      <a16:colId xmlns:a16="http://schemas.microsoft.com/office/drawing/2014/main" val="2253685150"/>
                    </a:ext>
                  </a:extLst>
                </a:gridCol>
                <a:gridCol w="3063015">
                  <a:extLst>
                    <a:ext uri="{9D8B030D-6E8A-4147-A177-3AD203B41FA5}">
                      <a16:colId xmlns:a16="http://schemas.microsoft.com/office/drawing/2014/main" val="4061691925"/>
                    </a:ext>
                  </a:extLst>
                </a:gridCol>
                <a:gridCol w="2780299">
                  <a:extLst>
                    <a:ext uri="{9D8B030D-6E8A-4147-A177-3AD203B41FA5}">
                      <a16:colId xmlns:a16="http://schemas.microsoft.com/office/drawing/2014/main" val="2250321247"/>
                    </a:ext>
                  </a:extLst>
                </a:gridCol>
                <a:gridCol w="2780299">
                  <a:extLst>
                    <a:ext uri="{9D8B030D-6E8A-4147-A177-3AD203B41FA5}">
                      <a16:colId xmlns:a16="http://schemas.microsoft.com/office/drawing/2014/main" val="4213160945"/>
                    </a:ext>
                  </a:extLst>
                </a:gridCol>
              </a:tblGrid>
              <a:tr h="370840">
                <a:tc>
                  <a:txBody>
                    <a:bodyPr/>
                    <a:lstStyle/>
                    <a:p>
                      <a:pPr algn="ctr"/>
                      <a:r>
                        <a:rPr lang="en-US" dirty="0">
                          <a:latin typeface="Arial" panose="020B0604020202020204" pitchFamily="34" charset="0"/>
                          <a:cs typeface="Arial" panose="020B0604020202020204" pitchFamily="34" charset="0"/>
                        </a:rPr>
                        <a:t>Unity3D</a:t>
                      </a:r>
                    </a:p>
                  </a:txBody>
                  <a:tcPr/>
                </a:tc>
                <a:tc>
                  <a:txBody>
                    <a:bodyPr/>
                    <a:lstStyle/>
                    <a:p>
                      <a:pPr algn="ctr"/>
                      <a:r>
                        <a:rPr lang="en-US" dirty="0">
                          <a:latin typeface="Arial" panose="020B0604020202020204" pitchFamily="34" charset="0"/>
                          <a:cs typeface="Arial" panose="020B0604020202020204" pitchFamily="34" charset="0"/>
                        </a:rPr>
                        <a:t>Godot</a:t>
                      </a:r>
                    </a:p>
                  </a:txBody>
                  <a:tcPr/>
                </a:tc>
                <a:tc>
                  <a:txBody>
                    <a:bodyPr/>
                    <a:lstStyle/>
                    <a:p>
                      <a:pPr algn="ctr"/>
                      <a:r>
                        <a:rPr lang="en-US" dirty="0" err="1">
                          <a:latin typeface="Arial" panose="020B0604020202020204" pitchFamily="34" charset="0"/>
                          <a:cs typeface="Arial" panose="020B0604020202020204" pitchFamily="34" charset="0"/>
                        </a:rPr>
                        <a:t>CryEngine</a:t>
                      </a:r>
                      <a:endParaRPr lang="en-US" dirty="0">
                        <a:latin typeface="Arial" panose="020B0604020202020204" pitchFamily="34" charset="0"/>
                        <a:cs typeface="Arial" panose="020B0604020202020204" pitchFamily="34" charset="0"/>
                      </a:endParaRPr>
                    </a:p>
                  </a:txBody>
                  <a:tcPr/>
                </a:tc>
                <a:tc>
                  <a:txBody>
                    <a:bodyPr/>
                    <a:lstStyle/>
                    <a:p>
                      <a:pPr algn="ctr"/>
                      <a:r>
                        <a:rPr lang="en-US" dirty="0">
                          <a:latin typeface="Arial" panose="020B0604020202020204" pitchFamily="34" charset="0"/>
                          <a:cs typeface="Arial" panose="020B0604020202020204" pitchFamily="34" charset="0"/>
                        </a:rPr>
                        <a:t>Unreal Engine</a:t>
                      </a:r>
                    </a:p>
                  </a:txBody>
                  <a:tcPr/>
                </a:tc>
                <a:extLst>
                  <a:ext uri="{0D108BD9-81ED-4DB2-BD59-A6C34878D82A}">
                    <a16:rowId xmlns:a16="http://schemas.microsoft.com/office/drawing/2014/main" val="3553290917"/>
                  </a:ext>
                </a:extLst>
              </a:tr>
              <a:tr h="370840">
                <a:tc>
                  <a:txBody>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Supports importing models from Blender, 3ds Max, Maya, etc., in FBX or OBJ formats</a:t>
                      </a:r>
                    </a:p>
                  </a:txBody>
                  <a:tcPr/>
                </a:tc>
                <a:tc>
                  <a:txBody>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Compatible with standard formats like </a:t>
                      </a:r>
                      <a:r>
                        <a:rPr lang="en-US" sz="1800" dirty="0" err="1">
                          <a:latin typeface="Arial" panose="020B0604020202020204" pitchFamily="34" charset="0"/>
                          <a:cs typeface="Arial" panose="020B0604020202020204" pitchFamily="34" charset="0"/>
                        </a:rPr>
                        <a:t>glTF</a:t>
                      </a:r>
                      <a:r>
                        <a:rPr lang="en-US" sz="1800" dirty="0">
                          <a:latin typeface="Arial" panose="020B0604020202020204" pitchFamily="34" charset="0"/>
                          <a:cs typeface="Arial" panose="020B0604020202020204" pitchFamily="34" charset="0"/>
                        </a:rPr>
                        <a:t>, OBJ, DAE (</a:t>
                      </a:r>
                      <a:r>
                        <a:rPr lang="en-US" sz="1800" dirty="0" err="1">
                          <a:latin typeface="Arial" panose="020B0604020202020204" pitchFamily="34" charset="0"/>
                          <a:cs typeface="Arial" panose="020B0604020202020204" pitchFamily="34" charset="0"/>
                        </a:rPr>
                        <a:t>Collada</a:t>
                      </a:r>
                      <a:r>
                        <a:rPr lang="en-US" sz="1800" dirty="0">
                          <a:latin typeface="Arial" panose="020B0604020202020204" pitchFamily="34" charset="0"/>
                          <a:cs typeface="Arial" panose="020B0604020202020204" pitchFamily="34" charset="0"/>
                        </a:rPr>
                        <a:t>), and FBX (with third-party tools)</a:t>
                      </a:r>
                    </a:p>
                  </a:txBody>
                  <a:tcPr/>
                </a:tc>
                <a:tc>
                  <a:txBody>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Designed for importing complex 3D assets (</a:t>
                      </a:r>
                      <a:r>
                        <a:rPr lang="en-US" sz="1800" dirty="0" err="1">
                          <a:latin typeface="Arial" panose="020B0604020202020204" pitchFamily="34" charset="0"/>
                          <a:cs typeface="Arial" panose="020B0604020202020204" pitchFamily="34" charset="0"/>
                        </a:rPr>
                        <a:t>CryTIF</a:t>
                      </a:r>
                      <a:r>
                        <a:rPr lang="en-US" sz="1800" dirty="0">
                          <a:latin typeface="Arial" panose="020B0604020202020204" pitchFamily="34" charset="0"/>
                          <a:cs typeface="Arial" panose="020B0604020202020204" pitchFamily="34" charset="0"/>
                        </a:rPr>
                        <a:t>, FBX, CGF formats)</a:t>
                      </a:r>
                    </a:p>
                  </a:txBody>
                  <a:tcPr/>
                </a:tc>
                <a:tc>
                  <a:txBody>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Seamless integration with professional DCC tools (Maya, Blender, 3ds Max) using FBX and USD formats</a:t>
                      </a:r>
                    </a:p>
                  </a:txBody>
                  <a:tcPr/>
                </a:tc>
                <a:extLst>
                  <a:ext uri="{0D108BD9-81ED-4DB2-BD59-A6C34878D82A}">
                    <a16:rowId xmlns:a16="http://schemas.microsoft.com/office/drawing/2014/main" val="1251779093"/>
                  </a:ext>
                </a:extLst>
              </a:tr>
              <a:tr h="370840">
                <a:tc>
                  <a:txBody>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Animations </a:t>
                      </a:r>
                      <a:r>
                        <a:rPr lang="en-US" sz="1800" kern="1200" dirty="0">
                          <a:solidFill>
                            <a:schemeClr val="dk1"/>
                          </a:solidFill>
                          <a:effectLst/>
                          <a:latin typeface="Arial" panose="020B0604020202020204" pitchFamily="34" charset="0"/>
                          <a:ea typeface="+mn-ea"/>
                          <a:cs typeface="Arial" panose="020B0604020202020204" pitchFamily="34" charset="0"/>
                        </a:rPr>
                        <a:t>can be created with Unity’s </a:t>
                      </a:r>
                      <a:r>
                        <a:rPr lang="en-US" sz="1800" kern="1200" dirty="0" err="1">
                          <a:solidFill>
                            <a:schemeClr val="dk1"/>
                          </a:solidFill>
                          <a:effectLst/>
                          <a:latin typeface="Arial" panose="020B0604020202020204" pitchFamily="34" charset="0"/>
                          <a:ea typeface="+mn-ea"/>
                          <a:cs typeface="Arial" panose="020B0604020202020204" pitchFamily="34" charset="0"/>
                        </a:rPr>
                        <a:t>Mecanim</a:t>
                      </a:r>
                      <a:r>
                        <a:rPr lang="en-US" sz="1800" kern="1200" dirty="0">
                          <a:solidFill>
                            <a:schemeClr val="dk1"/>
                          </a:solidFill>
                          <a:effectLst/>
                          <a:latin typeface="Arial" panose="020B0604020202020204" pitchFamily="34" charset="0"/>
                          <a:ea typeface="+mn-ea"/>
                          <a:cs typeface="Arial" panose="020B0604020202020204" pitchFamily="34" charset="0"/>
                        </a:rPr>
                        <a:t> system</a:t>
                      </a:r>
                      <a:endParaRPr lang="en-US" sz="1800" dirty="0">
                        <a:latin typeface="Arial" panose="020B0604020202020204" pitchFamily="34" charset="0"/>
                        <a:cs typeface="Arial" panose="020B0604020202020204" pitchFamily="34" charset="0"/>
                      </a:endParaRPr>
                    </a:p>
                  </a:txBody>
                  <a:tcPr/>
                </a:tc>
                <a:tc>
                  <a:txBody>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Built-in animation tools support skeletal animation, blend shapes, and </a:t>
                      </a:r>
                      <a:r>
                        <a:rPr lang="en-US" sz="1800" dirty="0" err="1">
                          <a:latin typeface="Arial" panose="020B0604020202020204" pitchFamily="34" charset="0"/>
                          <a:cs typeface="Arial" panose="020B0604020202020204" pitchFamily="34" charset="0"/>
                        </a:rPr>
                        <a:t>keyframing</a:t>
                      </a:r>
                      <a:endParaRPr lang="en-US" sz="1800" dirty="0">
                        <a:latin typeface="Arial" panose="020B0604020202020204" pitchFamily="34" charset="0"/>
                        <a:cs typeface="Arial" panose="020B0604020202020204" pitchFamily="34" charset="0"/>
                      </a:endParaRPr>
                    </a:p>
                  </a:txBody>
                  <a:tcPr/>
                </a:tc>
                <a:tc>
                  <a:txBody>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Advanced animation features include physics-driven ragdolls, and character locomotion blending</a:t>
                      </a:r>
                    </a:p>
                  </a:txBody>
                  <a:tcPr/>
                </a:tc>
                <a:tc>
                  <a:txBody>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Supports advanced skeletal animation, facial rigs, blend shapes, and motion capture via Live Link</a:t>
                      </a:r>
                    </a:p>
                  </a:txBody>
                  <a:tcPr/>
                </a:tc>
                <a:extLst>
                  <a:ext uri="{0D108BD9-81ED-4DB2-BD59-A6C34878D82A}">
                    <a16:rowId xmlns:a16="http://schemas.microsoft.com/office/drawing/2014/main" val="1959264297"/>
                  </a:ext>
                </a:extLst>
              </a:tr>
              <a:tr h="370840">
                <a:tc>
                  <a:txBody>
                    <a:bodyPr/>
                    <a:lstStyle/>
                    <a:p>
                      <a:pPr marL="342900" indent="-342900">
                        <a:buFont typeface="Arial" panose="020B0604020202020204" pitchFamily="34" charset="0"/>
                        <a:buChar char="•"/>
                      </a:pPr>
                      <a:r>
                        <a:rPr lang="en-US" sz="1800" kern="1200" dirty="0">
                          <a:solidFill>
                            <a:schemeClr val="dk1"/>
                          </a:solidFill>
                          <a:effectLst/>
                          <a:latin typeface="Arial" panose="020B0604020202020204" pitchFamily="34" charset="0"/>
                          <a:ea typeface="+mn-ea"/>
                          <a:cs typeface="Arial" panose="020B0604020202020204" pitchFamily="34" charset="0"/>
                        </a:rPr>
                        <a:t>Compatible with rigged characters, inverse kinematics, and motion capture data</a:t>
                      </a:r>
                      <a:endParaRPr lang="en-US" sz="1800" dirty="0">
                        <a:latin typeface="Arial" panose="020B0604020202020204" pitchFamily="34" charset="0"/>
                        <a:cs typeface="Arial" panose="020B0604020202020204" pitchFamily="34" charset="0"/>
                      </a:endParaRPr>
                    </a:p>
                  </a:txBody>
                  <a:tcPr/>
                </a:tc>
                <a:tc>
                  <a:txBody>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Can import assets directly from Blender using optimized pipelines </a:t>
                      </a:r>
                    </a:p>
                  </a:txBody>
                  <a:tcPr/>
                </a:tc>
                <a:tc>
                  <a:txBody>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High-quality asset pipelines from tools like 3ds Max, Maya, or Blender (with additional processing)</a:t>
                      </a:r>
                    </a:p>
                  </a:txBody>
                  <a:tcPr/>
                </a:tc>
                <a:tc>
                  <a:txBody>
                    <a:bodyPr/>
                    <a:lstStyle/>
                    <a:p>
                      <a:pPr marL="342900" indent="-342900">
                        <a:buFont typeface="Arial" panose="020B0604020202020204" pitchFamily="34" charset="0"/>
                        <a:buChar char="•"/>
                      </a:pPr>
                      <a:r>
                        <a:rPr lang="en-US" sz="1800" dirty="0" err="1">
                          <a:latin typeface="Arial" panose="020B0604020202020204" pitchFamily="34" charset="0"/>
                          <a:cs typeface="Arial" panose="020B0604020202020204" pitchFamily="34" charset="0"/>
                        </a:rPr>
                        <a:t>Nanite</a:t>
                      </a:r>
                      <a:r>
                        <a:rPr lang="en-US" sz="1800" dirty="0">
                          <a:latin typeface="Arial" panose="020B0604020202020204" pitchFamily="34" charset="0"/>
                          <a:cs typeface="Arial" panose="020B0604020202020204" pitchFamily="34" charset="0"/>
                        </a:rPr>
                        <a:t> and Lumen allow use of ultra-high-resolution models and real-time global illumination</a:t>
                      </a:r>
                    </a:p>
                  </a:txBody>
                  <a:tcPr/>
                </a:tc>
                <a:extLst>
                  <a:ext uri="{0D108BD9-81ED-4DB2-BD59-A6C34878D82A}">
                    <a16:rowId xmlns:a16="http://schemas.microsoft.com/office/drawing/2014/main" val="3179845928"/>
                  </a:ext>
                </a:extLst>
              </a:tr>
            </a:tbl>
          </a:graphicData>
        </a:graphic>
      </p:graphicFrame>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22</a:t>
            </a:fld>
            <a:endParaRPr lang="en-US" dirty="0"/>
          </a:p>
        </p:txBody>
      </p:sp>
      <p:sp>
        <p:nvSpPr>
          <p:cNvPr id="4" name="TextBox 3">
            <a:extLst>
              <a:ext uri="{FF2B5EF4-FFF2-40B4-BE49-F238E27FC236}">
                <a16:creationId xmlns:a16="http://schemas.microsoft.com/office/drawing/2014/main" id="{2638F2D6-9099-26A6-9EA1-FFED40CB5645}"/>
              </a:ext>
            </a:extLst>
          </p:cNvPr>
          <p:cNvSpPr txBox="1"/>
          <p:nvPr/>
        </p:nvSpPr>
        <p:spPr>
          <a:xfrm>
            <a:off x="6105439" y="6604622"/>
            <a:ext cx="3327400" cy="215444"/>
          </a:xfrm>
          <a:prstGeom prst="rect">
            <a:avLst/>
          </a:prstGeom>
          <a:noFill/>
        </p:spPr>
        <p:txBody>
          <a:bodyPr wrap="square" rtlCol="0">
            <a:spAutoFit/>
          </a:bodyPr>
          <a:lstStyle/>
          <a:p>
            <a:r>
              <a:rPr lang="en-US" sz="800" dirty="0"/>
              <a:t>Please see last slide for acronym definitions</a:t>
            </a:r>
          </a:p>
        </p:txBody>
      </p:sp>
    </p:spTree>
    <p:extLst>
      <p:ext uri="{BB962C8B-B14F-4D97-AF65-F5344CB8AC3E}">
        <p14:creationId xmlns:p14="http://schemas.microsoft.com/office/powerpoint/2010/main" val="40305831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3D Modeling &amp; Animation</a:t>
            </a:r>
          </a:p>
        </p:txBody>
      </p:sp>
      <p:pic>
        <p:nvPicPr>
          <p:cNvPr id="9" name="Picture 8">
            <a:extLst>
              <a:ext uri="{FF2B5EF4-FFF2-40B4-BE49-F238E27FC236}">
                <a16:creationId xmlns:a16="http://schemas.microsoft.com/office/drawing/2014/main" id="{C3CCB3CA-AEE7-2A50-A0C2-F34EC2354954}"/>
              </a:ext>
            </a:extLst>
          </p:cNvPr>
          <p:cNvPicPr>
            <a:picLocks noChangeAspect="1"/>
          </p:cNvPicPr>
          <p:nvPr/>
        </p:nvPicPr>
        <p:blipFill>
          <a:blip r:embed="rId3"/>
          <a:stretch>
            <a:fillRect/>
          </a:stretch>
        </p:blipFill>
        <p:spPr>
          <a:xfrm>
            <a:off x="1332411" y="932647"/>
            <a:ext cx="1996956" cy="2564780"/>
          </a:xfrm>
          <a:prstGeom prst="rect">
            <a:avLst/>
          </a:prstGeom>
        </p:spPr>
      </p:pic>
      <p:pic>
        <p:nvPicPr>
          <p:cNvPr id="11" name="Picture 10">
            <a:extLst>
              <a:ext uri="{FF2B5EF4-FFF2-40B4-BE49-F238E27FC236}">
                <a16:creationId xmlns:a16="http://schemas.microsoft.com/office/drawing/2014/main" id="{07DA4379-35BB-B80C-2FE8-85D05F520ACE}"/>
              </a:ext>
            </a:extLst>
          </p:cNvPr>
          <p:cNvPicPr>
            <a:picLocks noChangeAspect="1"/>
          </p:cNvPicPr>
          <p:nvPr/>
        </p:nvPicPr>
        <p:blipFill>
          <a:blip r:embed="rId4"/>
          <a:stretch>
            <a:fillRect/>
          </a:stretch>
        </p:blipFill>
        <p:spPr>
          <a:xfrm>
            <a:off x="499382" y="3588827"/>
            <a:ext cx="3692718" cy="2747178"/>
          </a:xfrm>
          <a:prstGeom prst="rect">
            <a:avLst/>
          </a:prstGeom>
        </p:spPr>
      </p:pic>
      <p:pic>
        <p:nvPicPr>
          <p:cNvPr id="14" name="Picture 13">
            <a:extLst>
              <a:ext uri="{FF2B5EF4-FFF2-40B4-BE49-F238E27FC236}">
                <a16:creationId xmlns:a16="http://schemas.microsoft.com/office/drawing/2014/main" id="{2EA82C2E-B307-D8AF-E317-60DDD48332B2}"/>
              </a:ext>
            </a:extLst>
          </p:cNvPr>
          <p:cNvPicPr>
            <a:picLocks noChangeAspect="1"/>
          </p:cNvPicPr>
          <p:nvPr/>
        </p:nvPicPr>
        <p:blipFill>
          <a:blip r:embed="rId5"/>
          <a:stretch>
            <a:fillRect/>
          </a:stretch>
        </p:blipFill>
        <p:spPr>
          <a:xfrm>
            <a:off x="4453618" y="3638441"/>
            <a:ext cx="7239000" cy="2647950"/>
          </a:xfrm>
          <a:prstGeom prst="rect">
            <a:avLst/>
          </a:prstGeom>
        </p:spPr>
      </p:pic>
      <p:pic>
        <p:nvPicPr>
          <p:cNvPr id="2062" name="Picture 14" descr="Skeletal Mesh Animation System in Unreal Engine | Unreal Engine 5.6  Documentation | Epic Developer Community">
            <a:extLst>
              <a:ext uri="{FF2B5EF4-FFF2-40B4-BE49-F238E27FC236}">
                <a16:creationId xmlns:a16="http://schemas.microsoft.com/office/drawing/2014/main" id="{3118A7F1-6F38-1668-E9FE-5A3ECF162C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9279" y="1054506"/>
            <a:ext cx="4641670" cy="24429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A1E746D-6AF2-E1AD-71A3-FAE4008DB12E}"/>
              </a:ext>
            </a:extLst>
          </p:cNvPr>
          <p:cNvSpPr txBox="1"/>
          <p:nvPr/>
        </p:nvSpPr>
        <p:spPr>
          <a:xfrm>
            <a:off x="2345741" y="6336171"/>
            <a:ext cx="3327400" cy="215444"/>
          </a:xfrm>
          <a:prstGeom prst="rect">
            <a:avLst/>
          </a:prstGeom>
          <a:noFill/>
        </p:spPr>
        <p:txBody>
          <a:bodyPr wrap="square" rtlCol="0">
            <a:spAutoFit/>
          </a:bodyPr>
          <a:lstStyle/>
          <a:p>
            <a:r>
              <a:rPr lang="en-US" sz="800" dirty="0"/>
              <a:t>Image credits: Delasign.com</a:t>
            </a:r>
          </a:p>
        </p:txBody>
      </p:sp>
      <p:sp>
        <p:nvSpPr>
          <p:cNvPr id="5" name="TextBox 4">
            <a:extLst>
              <a:ext uri="{FF2B5EF4-FFF2-40B4-BE49-F238E27FC236}">
                <a16:creationId xmlns:a16="http://schemas.microsoft.com/office/drawing/2014/main" id="{F4F05D56-025C-9BC6-6FA4-55FE50C2EFC9}"/>
              </a:ext>
            </a:extLst>
          </p:cNvPr>
          <p:cNvSpPr txBox="1"/>
          <p:nvPr/>
        </p:nvSpPr>
        <p:spPr>
          <a:xfrm>
            <a:off x="4390441" y="6319683"/>
            <a:ext cx="3327400" cy="215444"/>
          </a:xfrm>
          <a:prstGeom prst="rect">
            <a:avLst/>
          </a:prstGeom>
          <a:noFill/>
        </p:spPr>
        <p:txBody>
          <a:bodyPr wrap="square" rtlCol="0">
            <a:spAutoFit/>
          </a:bodyPr>
          <a:lstStyle/>
          <a:p>
            <a:r>
              <a:rPr lang="en-US" sz="800" dirty="0"/>
              <a:t>Top image credit: Unreal Engine</a:t>
            </a:r>
          </a:p>
        </p:txBody>
      </p:sp>
      <p:sp>
        <p:nvSpPr>
          <p:cNvPr id="7" name="TextBox 6">
            <a:extLst>
              <a:ext uri="{FF2B5EF4-FFF2-40B4-BE49-F238E27FC236}">
                <a16:creationId xmlns:a16="http://schemas.microsoft.com/office/drawing/2014/main" id="{4871DE6B-0597-7ABE-8351-B1010007E834}"/>
              </a:ext>
            </a:extLst>
          </p:cNvPr>
          <p:cNvSpPr txBox="1"/>
          <p:nvPr/>
        </p:nvSpPr>
        <p:spPr>
          <a:xfrm>
            <a:off x="7409866" y="6339710"/>
            <a:ext cx="3327400" cy="215444"/>
          </a:xfrm>
          <a:prstGeom prst="rect">
            <a:avLst/>
          </a:prstGeom>
          <a:noFill/>
        </p:spPr>
        <p:txBody>
          <a:bodyPr wrap="square" rtlCol="0">
            <a:spAutoFit/>
          </a:bodyPr>
          <a:lstStyle/>
          <a:p>
            <a:r>
              <a:rPr lang="en-US" sz="800" dirty="0"/>
              <a:t>Bottom image credit: Godot</a:t>
            </a:r>
          </a:p>
        </p:txBody>
      </p:sp>
      <p:sp>
        <p:nvSpPr>
          <p:cNvPr id="4" name="Slide Number Placeholder 3"/>
          <p:cNvSpPr>
            <a:spLocks noGrp="1"/>
          </p:cNvSpPr>
          <p:nvPr>
            <p:ph type="sldNum" sz="quarter" idx="10"/>
          </p:nvPr>
        </p:nvSpPr>
        <p:spPr/>
        <p:txBody>
          <a:bodyPr/>
          <a:lstStyle/>
          <a:p>
            <a:pPr>
              <a:defRPr/>
            </a:pPr>
            <a:fld id="{D68E8870-17DE-45C4-A8DD-7644B2422933}" type="slidenum">
              <a:rPr lang="en-US" smtClean="0"/>
              <a:pPr>
                <a:defRPr/>
              </a:pPr>
              <a:t>23</a:t>
            </a:fld>
            <a:endParaRPr lang="en-US" dirty="0"/>
          </a:p>
        </p:txBody>
      </p:sp>
    </p:spTree>
    <p:extLst>
      <p:ext uri="{BB962C8B-B14F-4D97-AF65-F5344CB8AC3E}">
        <p14:creationId xmlns:p14="http://schemas.microsoft.com/office/powerpoint/2010/main" val="3108163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Single vs. Multiplayer Game Play</a:t>
            </a:r>
          </a:p>
        </p:txBody>
      </p:sp>
      <p:graphicFrame>
        <p:nvGraphicFramePr>
          <p:cNvPr id="7" name="Content Placeholder 10"/>
          <p:cNvGraphicFramePr>
            <a:graphicFrameLocks/>
          </p:cNvGraphicFramePr>
          <p:nvPr>
            <p:extLst>
              <p:ext uri="{D42A27DB-BD31-4B8C-83A1-F6EECF244321}">
                <p14:modId xmlns:p14="http://schemas.microsoft.com/office/powerpoint/2010/main" val="4220262852"/>
              </p:ext>
            </p:extLst>
          </p:nvPr>
        </p:nvGraphicFramePr>
        <p:xfrm>
          <a:off x="593725" y="1054100"/>
          <a:ext cx="10928352" cy="5669280"/>
        </p:xfrm>
        <a:graphic>
          <a:graphicData uri="http://schemas.openxmlformats.org/drawingml/2006/table">
            <a:tbl>
              <a:tblPr firstRow="1" bandRow="1">
                <a:tableStyleId>{073A0DAA-6AF3-43AB-8588-CEC1D06C72B9}</a:tableStyleId>
              </a:tblPr>
              <a:tblGrid>
                <a:gridCol w="2410732">
                  <a:extLst>
                    <a:ext uri="{9D8B030D-6E8A-4147-A177-3AD203B41FA5}">
                      <a16:colId xmlns:a16="http://schemas.microsoft.com/office/drawing/2014/main" val="2253685150"/>
                    </a:ext>
                  </a:extLst>
                </a:gridCol>
                <a:gridCol w="2841172">
                  <a:extLst>
                    <a:ext uri="{9D8B030D-6E8A-4147-A177-3AD203B41FA5}">
                      <a16:colId xmlns:a16="http://schemas.microsoft.com/office/drawing/2014/main" val="4061691925"/>
                    </a:ext>
                  </a:extLst>
                </a:gridCol>
                <a:gridCol w="2944360">
                  <a:extLst>
                    <a:ext uri="{9D8B030D-6E8A-4147-A177-3AD203B41FA5}">
                      <a16:colId xmlns:a16="http://schemas.microsoft.com/office/drawing/2014/main" val="2250321247"/>
                    </a:ext>
                  </a:extLst>
                </a:gridCol>
                <a:gridCol w="2732088">
                  <a:extLst>
                    <a:ext uri="{9D8B030D-6E8A-4147-A177-3AD203B41FA5}">
                      <a16:colId xmlns:a16="http://schemas.microsoft.com/office/drawing/2014/main" val="4213160945"/>
                    </a:ext>
                  </a:extLst>
                </a:gridCol>
              </a:tblGrid>
              <a:tr h="370840">
                <a:tc>
                  <a:txBody>
                    <a:bodyPr/>
                    <a:lstStyle/>
                    <a:p>
                      <a:pPr algn="ctr"/>
                      <a:r>
                        <a:rPr lang="en-US" dirty="0">
                          <a:latin typeface="Arial" panose="020B0604020202020204" pitchFamily="34" charset="0"/>
                          <a:cs typeface="Arial" panose="020B0604020202020204" pitchFamily="34" charset="0"/>
                        </a:rPr>
                        <a:t>Unity3D</a:t>
                      </a:r>
                    </a:p>
                  </a:txBody>
                  <a:tcPr/>
                </a:tc>
                <a:tc>
                  <a:txBody>
                    <a:bodyPr/>
                    <a:lstStyle/>
                    <a:p>
                      <a:pPr algn="ctr"/>
                      <a:r>
                        <a:rPr lang="en-US" dirty="0">
                          <a:latin typeface="Arial" panose="020B0604020202020204" pitchFamily="34" charset="0"/>
                          <a:cs typeface="Arial" panose="020B0604020202020204" pitchFamily="34" charset="0"/>
                        </a:rPr>
                        <a:t>Godot</a:t>
                      </a:r>
                    </a:p>
                  </a:txBody>
                  <a:tcPr/>
                </a:tc>
                <a:tc>
                  <a:txBody>
                    <a:bodyPr/>
                    <a:lstStyle/>
                    <a:p>
                      <a:pPr algn="ctr"/>
                      <a:r>
                        <a:rPr lang="en-US" dirty="0" err="1">
                          <a:latin typeface="Arial" panose="020B0604020202020204" pitchFamily="34" charset="0"/>
                          <a:cs typeface="Arial" panose="020B0604020202020204" pitchFamily="34" charset="0"/>
                        </a:rPr>
                        <a:t>CryEngine</a:t>
                      </a:r>
                      <a:endParaRPr lang="en-US" dirty="0">
                        <a:latin typeface="Arial" panose="020B0604020202020204" pitchFamily="34" charset="0"/>
                        <a:cs typeface="Arial" panose="020B0604020202020204" pitchFamily="34" charset="0"/>
                      </a:endParaRPr>
                    </a:p>
                  </a:txBody>
                  <a:tcPr/>
                </a:tc>
                <a:tc>
                  <a:txBody>
                    <a:bodyPr/>
                    <a:lstStyle/>
                    <a:p>
                      <a:pPr algn="ctr"/>
                      <a:r>
                        <a:rPr lang="en-US" dirty="0">
                          <a:latin typeface="Arial" panose="020B0604020202020204" pitchFamily="34" charset="0"/>
                          <a:cs typeface="Arial" panose="020B0604020202020204" pitchFamily="34" charset="0"/>
                        </a:rPr>
                        <a:t>Unreal Engine</a:t>
                      </a:r>
                    </a:p>
                  </a:txBody>
                  <a:tcPr/>
                </a:tc>
                <a:extLst>
                  <a:ext uri="{0D108BD9-81ED-4DB2-BD59-A6C34878D82A}">
                    <a16:rowId xmlns:a16="http://schemas.microsoft.com/office/drawing/2014/main" val="3553290917"/>
                  </a:ext>
                </a:extLst>
              </a:tr>
              <a:tr h="370840">
                <a:tc>
                  <a:txBody>
                    <a:bodyPr/>
                    <a:lstStyle/>
                    <a:p>
                      <a:pPr marL="342900" indent="-342900">
                        <a:buFont typeface="Arial" panose="020B0604020202020204" pitchFamily="34" charset="0"/>
                        <a:buChar char="•"/>
                      </a:pPr>
                      <a:r>
                        <a:rPr lang="en-US" sz="1800" kern="1200" dirty="0">
                          <a:solidFill>
                            <a:schemeClr val="tx1"/>
                          </a:solidFill>
                          <a:effectLst/>
                          <a:latin typeface="Arial" panose="020B0604020202020204" pitchFamily="34" charset="0"/>
                          <a:ea typeface="+mn-ea"/>
                          <a:cs typeface="Arial" panose="020B0604020202020204" pitchFamily="34" charset="0"/>
                        </a:rPr>
                        <a:t>Scalable for both single-user simulations and networked squad-level or joint-force training</a:t>
                      </a:r>
                      <a:endParaRPr lang="en-US" sz="1800" dirty="0">
                        <a:latin typeface="Arial" panose="020B0604020202020204" pitchFamily="34" charset="0"/>
                        <a:cs typeface="Arial" panose="020B0604020202020204" pitchFamily="34" charset="0"/>
                      </a:endParaRPr>
                    </a:p>
                  </a:txBody>
                  <a:tcPr/>
                </a:tc>
                <a:tc>
                  <a:txBody>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Native networking features for multiplayer </a:t>
                      </a:r>
                    </a:p>
                  </a:txBody>
                  <a:tcPr/>
                </a:tc>
                <a:tc>
                  <a:txBody>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Scalable for both single-user simulations and networked squad-level or joint-force training</a:t>
                      </a:r>
                    </a:p>
                  </a:txBody>
                  <a:tcPr/>
                </a:tc>
                <a:tc>
                  <a:txBody>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Used in single</a:t>
                      </a:r>
                      <a:r>
                        <a:rPr lang="en-US" sz="1800" baseline="0" dirty="0">
                          <a:latin typeface="Arial" panose="020B0604020202020204" pitchFamily="34" charset="0"/>
                          <a:cs typeface="Arial" panose="020B0604020202020204" pitchFamily="34" charset="0"/>
                        </a:rPr>
                        <a:t> and</a:t>
                      </a:r>
                      <a:r>
                        <a:rPr lang="en-US" sz="1800" dirty="0">
                          <a:latin typeface="Arial" panose="020B0604020202020204" pitchFamily="34" charset="0"/>
                          <a:cs typeface="Arial" panose="020B0604020202020204" pitchFamily="34" charset="0"/>
                        </a:rPr>
                        <a:t> joint training exercises, remote unit simulations, and multi-role training environments.</a:t>
                      </a:r>
                    </a:p>
                  </a:txBody>
                  <a:tcPr/>
                </a:tc>
                <a:extLst>
                  <a:ext uri="{0D108BD9-81ED-4DB2-BD59-A6C34878D82A}">
                    <a16:rowId xmlns:a16="http://schemas.microsoft.com/office/drawing/2014/main" val="1251779093"/>
                  </a:ext>
                </a:extLst>
              </a:tr>
              <a:tr h="370840">
                <a:tc>
                  <a:txBody>
                    <a:bodyPr/>
                    <a:lstStyle/>
                    <a:p>
                      <a:pPr marL="342900" indent="-342900">
                        <a:buFont typeface="Arial" panose="020B0604020202020204" pitchFamily="34" charset="0"/>
                        <a:buChar char="•"/>
                      </a:pPr>
                      <a:r>
                        <a:rPr lang="en-US" sz="1800" kern="1200" dirty="0">
                          <a:solidFill>
                            <a:schemeClr val="tx1"/>
                          </a:solidFill>
                          <a:effectLst/>
                          <a:latin typeface="Arial" panose="020B0604020202020204" pitchFamily="34" charset="0"/>
                          <a:ea typeface="+mn-ea"/>
                          <a:cs typeface="Arial" panose="020B0604020202020204" pitchFamily="34" charset="0"/>
                        </a:rPr>
                        <a:t>Multiplayer via Unity’s </a:t>
                      </a:r>
                      <a:r>
                        <a:rPr lang="en-US" sz="1800" kern="1200" dirty="0" err="1">
                          <a:solidFill>
                            <a:schemeClr val="tx1"/>
                          </a:solidFill>
                          <a:effectLst/>
                          <a:latin typeface="Arial" panose="020B0604020202020204" pitchFamily="34" charset="0"/>
                          <a:ea typeface="+mn-ea"/>
                          <a:cs typeface="Arial" panose="020B0604020202020204" pitchFamily="34" charset="0"/>
                        </a:rPr>
                        <a:t>Netcode</a:t>
                      </a:r>
                      <a:r>
                        <a:rPr lang="en-US" sz="1800" kern="1200" dirty="0">
                          <a:solidFill>
                            <a:schemeClr val="tx1"/>
                          </a:solidFill>
                          <a:effectLst/>
                          <a:latin typeface="Arial" panose="020B0604020202020204" pitchFamily="34" charset="0"/>
                          <a:ea typeface="+mn-ea"/>
                          <a:cs typeface="Arial" panose="020B0604020202020204" pitchFamily="34" charset="0"/>
                        </a:rPr>
                        <a:t> or third-party libraries (Photon, Mirror) </a:t>
                      </a:r>
                      <a:endParaRPr lang="en-US" sz="1800" dirty="0">
                        <a:latin typeface="Arial" panose="020B0604020202020204" pitchFamily="34" charset="0"/>
                        <a:cs typeface="Arial" panose="020B0604020202020204" pitchFamily="34" charset="0"/>
                      </a:endParaRPr>
                    </a:p>
                  </a:txBody>
                  <a:tcPr/>
                </a:tc>
                <a:tc>
                  <a:txBody>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Suited for local networked simulations or small-scale online sessions</a:t>
                      </a:r>
                    </a:p>
                  </a:txBody>
                  <a:tcPr/>
                </a:tc>
                <a:tc>
                  <a:txBody>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Built-in multiplayer framework supports dedicated servers, lobby systems, and client-server architecture</a:t>
                      </a:r>
                    </a:p>
                  </a:txBody>
                  <a:tcPr/>
                </a:tc>
                <a:tc>
                  <a:txBody>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Robust multiplayer networking using dedicated server architecture or peer-to-peer</a:t>
                      </a:r>
                    </a:p>
                  </a:txBody>
                  <a:tcPr/>
                </a:tc>
                <a:extLst>
                  <a:ext uri="{0D108BD9-81ED-4DB2-BD59-A6C34878D82A}">
                    <a16:rowId xmlns:a16="http://schemas.microsoft.com/office/drawing/2014/main" val="1959264297"/>
                  </a:ext>
                </a:extLst>
              </a:tr>
              <a:tr h="370840">
                <a:tc>
                  <a:txBody>
                    <a:bodyPr/>
                    <a:lstStyle/>
                    <a:p>
                      <a:pPr marL="342900" indent="-342900">
                        <a:buFont typeface="Arial" panose="020B0604020202020204" pitchFamily="34" charset="0"/>
                        <a:buChar char="•"/>
                      </a:pPr>
                      <a:r>
                        <a:rPr lang="en-US" sz="1800" kern="1200" dirty="0">
                          <a:solidFill>
                            <a:schemeClr val="tx1"/>
                          </a:solidFill>
                          <a:effectLst/>
                          <a:latin typeface="Arial" panose="020B0604020202020204" pitchFamily="34" charset="0"/>
                          <a:ea typeface="+mn-ea"/>
                          <a:cs typeface="Arial" panose="020B0604020202020204" pitchFamily="34" charset="0"/>
                        </a:rPr>
                        <a:t>Networked simulation for joint exercises and distributed training</a:t>
                      </a:r>
                      <a:endParaRPr lang="en-US" sz="1800" dirty="0">
                        <a:latin typeface="Arial" panose="020B0604020202020204" pitchFamily="34" charset="0"/>
                        <a:cs typeface="Arial" panose="020B0604020202020204" pitchFamily="34" charset="0"/>
                      </a:endParaRPr>
                    </a:p>
                  </a:txBody>
                  <a:tcPr/>
                </a:tc>
                <a:tc>
                  <a:txBody>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Peer-to-peer or client-server architecture can be implemented with full control over data handling</a:t>
                      </a:r>
                    </a:p>
                  </a:txBody>
                  <a:tcPr/>
                </a:tc>
                <a:tc>
                  <a:txBody>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Suitable for large-scale </a:t>
                      </a:r>
                      <a:r>
                        <a:rPr lang="en-US" sz="1800" dirty="0" err="1">
                          <a:latin typeface="Arial" panose="020B0604020202020204" pitchFamily="34" charset="0"/>
                          <a:cs typeface="Arial" panose="020B0604020202020204" pitchFamily="34" charset="0"/>
                        </a:rPr>
                        <a:t>wargame</a:t>
                      </a:r>
                      <a:r>
                        <a:rPr lang="en-US" sz="1800" dirty="0">
                          <a:latin typeface="Arial" panose="020B0604020202020204" pitchFamily="34" charset="0"/>
                          <a:cs typeface="Arial" panose="020B0604020202020204" pitchFamily="34" charset="0"/>
                        </a:rPr>
                        <a:t> simulations with complex data synchronization</a:t>
                      </a:r>
                    </a:p>
                  </a:txBody>
                  <a:tcPr/>
                </a:tc>
                <a:tc>
                  <a:txBody>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Scalable for hundreds of AI agents or synchronized clients in a distributed simulation</a:t>
                      </a:r>
                    </a:p>
                  </a:txBody>
                  <a:tcPr/>
                </a:tc>
                <a:extLst>
                  <a:ext uri="{0D108BD9-81ED-4DB2-BD59-A6C34878D82A}">
                    <a16:rowId xmlns:a16="http://schemas.microsoft.com/office/drawing/2014/main" val="3179845928"/>
                  </a:ext>
                </a:extLst>
              </a:tr>
            </a:tbl>
          </a:graphicData>
        </a:graphic>
      </p:graphicFrame>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24</a:t>
            </a:fld>
            <a:endParaRPr lang="en-US" dirty="0"/>
          </a:p>
        </p:txBody>
      </p:sp>
    </p:spTree>
    <p:extLst>
      <p:ext uri="{BB962C8B-B14F-4D97-AF65-F5344CB8AC3E}">
        <p14:creationId xmlns:p14="http://schemas.microsoft.com/office/powerpoint/2010/main" val="2930078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Single vs. Multiplayer Game Play</a:t>
            </a:r>
          </a:p>
        </p:txBody>
      </p:sp>
      <p:pic>
        <p:nvPicPr>
          <p:cNvPr id="3074" name="Picture 2" descr="Server Architecture: A Noobs Guide">
            <a:extLst>
              <a:ext uri="{FF2B5EF4-FFF2-40B4-BE49-F238E27FC236}">
                <a16:creationId xmlns:a16="http://schemas.microsoft.com/office/drawing/2014/main" id="{CACF9918-693B-8D3F-5B61-72F5AEA319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8515" y="2347913"/>
            <a:ext cx="4696506" cy="33546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e Best VR Headsets for 2025 | PCMag">
            <a:extLst>
              <a:ext uri="{FF2B5EF4-FFF2-40B4-BE49-F238E27FC236}">
                <a16:creationId xmlns:a16="http://schemas.microsoft.com/office/drawing/2014/main" id="{F826856A-690C-6600-84FA-28858EF855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177" y="1894758"/>
            <a:ext cx="5454423" cy="30684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368FF0C-A047-4738-FF1E-72AA8C5ADB07}"/>
              </a:ext>
            </a:extLst>
          </p:cNvPr>
          <p:cNvSpPr txBox="1"/>
          <p:nvPr/>
        </p:nvSpPr>
        <p:spPr>
          <a:xfrm>
            <a:off x="489177" y="5312229"/>
            <a:ext cx="5454423"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Standalone deployable training kit</a:t>
            </a:r>
          </a:p>
        </p:txBody>
      </p:sp>
      <p:sp>
        <p:nvSpPr>
          <p:cNvPr id="5" name="TextBox 4">
            <a:extLst>
              <a:ext uri="{FF2B5EF4-FFF2-40B4-BE49-F238E27FC236}">
                <a16:creationId xmlns:a16="http://schemas.microsoft.com/office/drawing/2014/main" id="{071B2B3C-8111-95A3-67DD-6ECF98ABA8DF}"/>
              </a:ext>
            </a:extLst>
          </p:cNvPr>
          <p:cNvSpPr txBox="1"/>
          <p:nvPr/>
        </p:nvSpPr>
        <p:spPr>
          <a:xfrm>
            <a:off x="6421891" y="1470998"/>
            <a:ext cx="5454423"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Larger infrastructure needs</a:t>
            </a:r>
          </a:p>
        </p:txBody>
      </p:sp>
      <p:sp>
        <p:nvSpPr>
          <p:cNvPr id="3" name="TextBox 2">
            <a:extLst>
              <a:ext uri="{FF2B5EF4-FFF2-40B4-BE49-F238E27FC236}">
                <a16:creationId xmlns:a16="http://schemas.microsoft.com/office/drawing/2014/main" id="{81549AE3-F4CD-2008-9701-6EB9F3737078}"/>
              </a:ext>
            </a:extLst>
          </p:cNvPr>
          <p:cNvSpPr txBox="1"/>
          <p:nvPr/>
        </p:nvSpPr>
        <p:spPr>
          <a:xfrm>
            <a:off x="10083800" y="5963921"/>
            <a:ext cx="1792514" cy="215444"/>
          </a:xfrm>
          <a:prstGeom prst="rect">
            <a:avLst/>
          </a:prstGeom>
          <a:noFill/>
        </p:spPr>
        <p:txBody>
          <a:bodyPr wrap="square" rtlCol="0">
            <a:spAutoFit/>
          </a:bodyPr>
          <a:lstStyle/>
          <a:p>
            <a:r>
              <a:rPr lang="en-US" sz="800" dirty="0"/>
              <a:t>Image credit: GameDeveloper.com</a:t>
            </a:r>
          </a:p>
        </p:txBody>
      </p:sp>
      <p:sp>
        <p:nvSpPr>
          <p:cNvPr id="6" name="TextBox 5">
            <a:extLst>
              <a:ext uri="{FF2B5EF4-FFF2-40B4-BE49-F238E27FC236}">
                <a16:creationId xmlns:a16="http://schemas.microsoft.com/office/drawing/2014/main" id="{61288245-08C5-409A-96BF-443E6741BDB3}"/>
              </a:ext>
            </a:extLst>
          </p:cNvPr>
          <p:cNvSpPr txBox="1"/>
          <p:nvPr/>
        </p:nvSpPr>
        <p:spPr>
          <a:xfrm>
            <a:off x="545079" y="5963921"/>
            <a:ext cx="3327400" cy="215444"/>
          </a:xfrm>
          <a:prstGeom prst="rect">
            <a:avLst/>
          </a:prstGeom>
          <a:noFill/>
        </p:spPr>
        <p:txBody>
          <a:bodyPr wrap="square" rtlCol="0">
            <a:spAutoFit/>
          </a:bodyPr>
          <a:lstStyle/>
          <a:p>
            <a:r>
              <a:rPr lang="en-US" sz="800" dirty="0"/>
              <a:t>Image credit: Meta</a:t>
            </a:r>
          </a:p>
        </p:txBody>
      </p:sp>
      <p:sp>
        <p:nvSpPr>
          <p:cNvPr id="7" name="Slide Number Placeholder 6"/>
          <p:cNvSpPr>
            <a:spLocks noGrp="1"/>
          </p:cNvSpPr>
          <p:nvPr>
            <p:ph type="sldNum" sz="quarter" idx="10"/>
          </p:nvPr>
        </p:nvSpPr>
        <p:spPr/>
        <p:txBody>
          <a:bodyPr/>
          <a:lstStyle/>
          <a:p>
            <a:pPr>
              <a:defRPr/>
            </a:pPr>
            <a:fld id="{D68E8870-17DE-45C4-A8DD-7644B2422933}" type="slidenum">
              <a:rPr lang="en-US" smtClean="0"/>
              <a:pPr>
                <a:defRPr/>
              </a:pPr>
              <a:t>25</a:t>
            </a:fld>
            <a:endParaRPr lang="en-US" dirty="0"/>
          </a:p>
        </p:txBody>
      </p:sp>
    </p:spTree>
    <p:extLst>
      <p:ext uri="{BB962C8B-B14F-4D97-AF65-F5344CB8AC3E}">
        <p14:creationId xmlns:p14="http://schemas.microsoft.com/office/powerpoint/2010/main" val="11879157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FB3D4-DED6-DCC2-9339-362E3B40713A}"/>
              </a:ext>
            </a:extLst>
          </p:cNvPr>
          <p:cNvSpPr>
            <a:spLocks noGrp="1"/>
          </p:cNvSpPr>
          <p:nvPr>
            <p:ph type="title"/>
          </p:nvPr>
        </p:nvSpPr>
        <p:spPr>
          <a:xfrm>
            <a:off x="593061" y="0"/>
            <a:ext cx="9169480" cy="841248"/>
          </a:xfrm>
        </p:spPr>
        <p:txBody>
          <a:bodyPr/>
          <a:lstStyle/>
          <a:p>
            <a:r>
              <a:rPr lang="en-US" dirty="0"/>
              <a:t>Multiplayer Example: Combat Scenario Training</a:t>
            </a:r>
          </a:p>
        </p:txBody>
      </p:sp>
      <p:pic>
        <p:nvPicPr>
          <p:cNvPr id="2050" name="Picture 2" descr="Virtual reality in military training — Jasoren">
            <a:extLst>
              <a:ext uri="{FF2B5EF4-FFF2-40B4-BE49-F238E27FC236}">
                <a16:creationId xmlns:a16="http://schemas.microsoft.com/office/drawing/2014/main" id="{EBE349D3-2544-7391-A7A9-C11CE8ED4CF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36885" y="1054100"/>
            <a:ext cx="8042030" cy="4889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BA1A6D9-4371-EFCE-B4BE-78538435C609}"/>
              </a:ext>
            </a:extLst>
          </p:cNvPr>
          <p:cNvSpPr txBox="1"/>
          <p:nvPr/>
        </p:nvSpPr>
        <p:spPr>
          <a:xfrm>
            <a:off x="5177801" y="6294121"/>
            <a:ext cx="3327400" cy="215444"/>
          </a:xfrm>
          <a:prstGeom prst="rect">
            <a:avLst/>
          </a:prstGeom>
          <a:noFill/>
        </p:spPr>
        <p:txBody>
          <a:bodyPr wrap="square" rtlCol="0">
            <a:spAutoFit/>
          </a:bodyPr>
          <a:lstStyle/>
          <a:p>
            <a:r>
              <a:rPr lang="en-US" sz="800" dirty="0"/>
              <a:t>Image credit: </a:t>
            </a:r>
            <a:r>
              <a:rPr lang="en-US" sz="800" dirty="0" err="1"/>
              <a:t>Jasoren</a:t>
            </a:r>
            <a:endParaRPr lang="en-US" sz="800" dirty="0"/>
          </a:p>
        </p:txBody>
      </p:sp>
      <p:sp>
        <p:nvSpPr>
          <p:cNvPr id="4" name="Slide Number Placeholder 3"/>
          <p:cNvSpPr>
            <a:spLocks noGrp="1"/>
          </p:cNvSpPr>
          <p:nvPr>
            <p:ph type="sldNum" sz="quarter" idx="10"/>
          </p:nvPr>
        </p:nvSpPr>
        <p:spPr/>
        <p:txBody>
          <a:bodyPr/>
          <a:lstStyle/>
          <a:p>
            <a:pPr>
              <a:defRPr/>
            </a:pPr>
            <a:fld id="{D68E8870-17DE-45C4-A8DD-7644B2422933}" type="slidenum">
              <a:rPr lang="en-US" smtClean="0"/>
              <a:pPr>
                <a:defRPr/>
              </a:pPr>
              <a:t>26</a:t>
            </a:fld>
            <a:endParaRPr lang="en-US" dirty="0"/>
          </a:p>
        </p:txBody>
      </p:sp>
    </p:spTree>
    <p:extLst>
      <p:ext uri="{BB962C8B-B14F-4D97-AF65-F5344CB8AC3E}">
        <p14:creationId xmlns:p14="http://schemas.microsoft.com/office/powerpoint/2010/main" val="39411237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Integration with Outside Systems</a:t>
            </a:r>
          </a:p>
        </p:txBody>
      </p:sp>
      <p:graphicFrame>
        <p:nvGraphicFramePr>
          <p:cNvPr id="6" name="Content Placeholder 10"/>
          <p:cNvGraphicFramePr>
            <a:graphicFrameLocks noGrp="1"/>
          </p:cNvGraphicFramePr>
          <p:nvPr>
            <p:ph idx="1"/>
            <p:extLst>
              <p:ext uri="{D42A27DB-BD31-4B8C-83A1-F6EECF244321}">
                <p14:modId xmlns:p14="http://schemas.microsoft.com/office/powerpoint/2010/main" val="2303919921"/>
              </p:ext>
            </p:extLst>
          </p:nvPr>
        </p:nvGraphicFramePr>
        <p:xfrm>
          <a:off x="432804" y="912587"/>
          <a:ext cx="11307989" cy="5669280"/>
        </p:xfrm>
        <a:graphic>
          <a:graphicData uri="http://schemas.openxmlformats.org/drawingml/2006/table">
            <a:tbl>
              <a:tblPr firstRow="1" bandRow="1">
                <a:tableStyleId>{073A0DAA-6AF3-43AB-8588-CEC1D06C72B9}</a:tableStyleId>
              </a:tblPr>
              <a:tblGrid>
                <a:gridCol w="2732088">
                  <a:extLst>
                    <a:ext uri="{9D8B030D-6E8A-4147-A177-3AD203B41FA5}">
                      <a16:colId xmlns:a16="http://schemas.microsoft.com/office/drawing/2014/main" val="2253685150"/>
                    </a:ext>
                  </a:extLst>
                </a:gridCol>
                <a:gridCol w="2732088">
                  <a:extLst>
                    <a:ext uri="{9D8B030D-6E8A-4147-A177-3AD203B41FA5}">
                      <a16:colId xmlns:a16="http://schemas.microsoft.com/office/drawing/2014/main" val="4061691925"/>
                    </a:ext>
                  </a:extLst>
                </a:gridCol>
                <a:gridCol w="2732088">
                  <a:extLst>
                    <a:ext uri="{9D8B030D-6E8A-4147-A177-3AD203B41FA5}">
                      <a16:colId xmlns:a16="http://schemas.microsoft.com/office/drawing/2014/main" val="2250321247"/>
                    </a:ext>
                  </a:extLst>
                </a:gridCol>
                <a:gridCol w="3111725">
                  <a:extLst>
                    <a:ext uri="{9D8B030D-6E8A-4147-A177-3AD203B41FA5}">
                      <a16:colId xmlns:a16="http://schemas.microsoft.com/office/drawing/2014/main" val="4213160945"/>
                    </a:ext>
                  </a:extLst>
                </a:gridCol>
              </a:tblGrid>
              <a:tr h="370840">
                <a:tc>
                  <a:txBody>
                    <a:bodyPr/>
                    <a:lstStyle/>
                    <a:p>
                      <a:pPr algn="ctr"/>
                      <a:r>
                        <a:rPr lang="en-US" dirty="0">
                          <a:latin typeface="Arial" panose="020B0604020202020204" pitchFamily="34" charset="0"/>
                          <a:cs typeface="Arial" panose="020B0604020202020204" pitchFamily="34" charset="0"/>
                        </a:rPr>
                        <a:t>Unity3D</a:t>
                      </a:r>
                    </a:p>
                  </a:txBody>
                  <a:tcPr/>
                </a:tc>
                <a:tc>
                  <a:txBody>
                    <a:bodyPr/>
                    <a:lstStyle/>
                    <a:p>
                      <a:pPr algn="ctr"/>
                      <a:r>
                        <a:rPr lang="en-US" dirty="0">
                          <a:latin typeface="Arial" panose="020B0604020202020204" pitchFamily="34" charset="0"/>
                          <a:cs typeface="Arial" panose="020B0604020202020204" pitchFamily="34" charset="0"/>
                        </a:rPr>
                        <a:t>Godot</a:t>
                      </a:r>
                    </a:p>
                  </a:txBody>
                  <a:tcPr/>
                </a:tc>
                <a:tc>
                  <a:txBody>
                    <a:bodyPr/>
                    <a:lstStyle/>
                    <a:p>
                      <a:pPr algn="ctr"/>
                      <a:r>
                        <a:rPr lang="en-US" dirty="0" err="1">
                          <a:latin typeface="Arial" panose="020B0604020202020204" pitchFamily="34" charset="0"/>
                          <a:cs typeface="Arial" panose="020B0604020202020204" pitchFamily="34" charset="0"/>
                        </a:rPr>
                        <a:t>CryEngine</a:t>
                      </a:r>
                      <a:endParaRPr lang="en-US" dirty="0">
                        <a:latin typeface="Arial" panose="020B0604020202020204" pitchFamily="34" charset="0"/>
                        <a:cs typeface="Arial" panose="020B0604020202020204" pitchFamily="34" charset="0"/>
                      </a:endParaRPr>
                    </a:p>
                  </a:txBody>
                  <a:tcPr/>
                </a:tc>
                <a:tc>
                  <a:txBody>
                    <a:bodyPr/>
                    <a:lstStyle/>
                    <a:p>
                      <a:pPr algn="ctr"/>
                      <a:r>
                        <a:rPr lang="en-US" dirty="0">
                          <a:latin typeface="Arial" panose="020B0604020202020204" pitchFamily="34" charset="0"/>
                          <a:cs typeface="Arial" panose="020B0604020202020204" pitchFamily="34" charset="0"/>
                        </a:rPr>
                        <a:t>Unreal Engine</a:t>
                      </a:r>
                    </a:p>
                  </a:txBody>
                  <a:tcPr/>
                </a:tc>
                <a:extLst>
                  <a:ext uri="{0D108BD9-81ED-4DB2-BD59-A6C34878D82A}">
                    <a16:rowId xmlns:a16="http://schemas.microsoft.com/office/drawing/2014/main" val="3553290917"/>
                  </a:ext>
                </a:extLst>
              </a:tr>
              <a:tr h="370840">
                <a:tc>
                  <a:txBody>
                    <a:bodyPr/>
                    <a:lstStyle/>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Arial" panose="020B0604020202020204" pitchFamily="34" charset="0"/>
                          <a:cs typeface="Arial" panose="020B0604020202020204" pitchFamily="34" charset="0"/>
                        </a:rPr>
                        <a:t>Can connect to C4ISR, DIS/HLA protocols, or simulation middleware (e.g., VBS, MAK)</a:t>
                      </a:r>
                    </a:p>
                  </a:txBody>
                  <a:tcPr/>
                </a:tc>
                <a:tc>
                  <a:txBody>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Flexible scripting (</a:t>
                      </a:r>
                      <a:r>
                        <a:rPr lang="en-US" sz="1800" dirty="0" err="1">
                          <a:latin typeface="Arial" panose="020B0604020202020204" pitchFamily="34" charset="0"/>
                          <a:cs typeface="Arial" panose="020B0604020202020204" pitchFamily="34" charset="0"/>
                        </a:rPr>
                        <a:t>GDScript</a:t>
                      </a:r>
                      <a:r>
                        <a:rPr lang="en-US" sz="1800" dirty="0">
                          <a:latin typeface="Arial" panose="020B0604020202020204" pitchFamily="34" charset="0"/>
                          <a:cs typeface="Arial" panose="020B0604020202020204" pitchFamily="34" charset="0"/>
                        </a:rPr>
                        <a:t>, C#, C++) allows integration with APIs and protocols (e.g., TCP/UDP, </a:t>
                      </a:r>
                      <a:r>
                        <a:rPr lang="en-US" sz="1800" dirty="0" err="1">
                          <a:latin typeface="Arial" panose="020B0604020202020204" pitchFamily="34" charset="0"/>
                          <a:cs typeface="Arial" panose="020B0604020202020204" pitchFamily="34" charset="0"/>
                        </a:rPr>
                        <a:t>WebSockets</a:t>
                      </a:r>
                      <a:r>
                        <a:rPr lang="en-US" sz="1800" dirty="0">
                          <a:latin typeface="Arial" panose="020B0604020202020204" pitchFamily="34" charset="0"/>
                          <a:cs typeface="Arial" panose="020B0604020202020204" pitchFamily="34" charset="0"/>
                        </a:rPr>
                        <a:t>)</a:t>
                      </a:r>
                    </a:p>
                  </a:txBody>
                  <a:tcPr/>
                </a:tc>
                <a:tc>
                  <a:txBody>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C++ architecture allows integration with external simulators, battlefield management systems, and custom hardware</a:t>
                      </a:r>
                    </a:p>
                  </a:txBody>
                  <a:tcPr/>
                </a:tc>
                <a:tc>
                  <a:txBody>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Highly extensible via C++, Blueprints, and plugin system for integration with C4ISR, HLA/DIS, or proprietary protocols</a:t>
                      </a:r>
                    </a:p>
                  </a:txBody>
                  <a:tcPr/>
                </a:tc>
                <a:extLst>
                  <a:ext uri="{0D108BD9-81ED-4DB2-BD59-A6C34878D82A}">
                    <a16:rowId xmlns:a16="http://schemas.microsoft.com/office/drawing/2014/main" val="1251779093"/>
                  </a:ext>
                </a:extLst>
              </a:tr>
              <a:tr h="370840">
                <a:tc>
                  <a:txBody>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Interfaces with GPS, LIDAR, and sensor data inputs for real-time or replay-based training</a:t>
                      </a:r>
                    </a:p>
                  </a:txBody>
                  <a:tcPr/>
                </a:tc>
                <a:tc>
                  <a:txBody>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Possible to interface with external hardware, simulators, or control systems using custom plugins or native modules</a:t>
                      </a:r>
                    </a:p>
                  </a:txBody>
                  <a:tcPr/>
                </a:tc>
                <a:tc>
                  <a:txBody>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Compatible with middleware or protocols like HLA/DIS, especially when extended via SDK or plugins</a:t>
                      </a:r>
                    </a:p>
                  </a:txBody>
                  <a:tcPr/>
                </a:tc>
                <a:tc>
                  <a:txBody>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Interfaces well with simulation middleware (e.g., MAK VR-Forces, Pitch, or BSI products)</a:t>
                      </a:r>
                    </a:p>
                  </a:txBody>
                  <a:tcPr/>
                </a:tc>
                <a:extLst>
                  <a:ext uri="{0D108BD9-81ED-4DB2-BD59-A6C34878D82A}">
                    <a16:rowId xmlns:a16="http://schemas.microsoft.com/office/drawing/2014/main" val="1959264297"/>
                  </a:ext>
                </a:extLst>
              </a:tr>
              <a:tr h="370840">
                <a:tc>
                  <a:txBody>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Supports serial, TCP/IP, and RESTful API integration for external hardware and systems</a:t>
                      </a:r>
                    </a:p>
                  </a:txBody>
                  <a:tcPr/>
                </a:tc>
                <a:tc>
                  <a:txBody>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Open-source nature allows deep-level customization to meet specific military system requirements</a:t>
                      </a:r>
                    </a:p>
                  </a:txBody>
                  <a:tcPr/>
                </a:tc>
                <a:tc>
                  <a:txBody>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Can read/write to external telemetry, sensor feeds, and AI modules in real-time</a:t>
                      </a:r>
                    </a:p>
                  </a:txBody>
                  <a:tcPr/>
                </a:tc>
                <a:tc>
                  <a:txBody>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Can ingest live or pre-recorded telemetry, geospatial data, and sensor streams for real-time situational training</a:t>
                      </a:r>
                    </a:p>
                  </a:txBody>
                  <a:tcPr/>
                </a:tc>
                <a:extLst>
                  <a:ext uri="{0D108BD9-81ED-4DB2-BD59-A6C34878D82A}">
                    <a16:rowId xmlns:a16="http://schemas.microsoft.com/office/drawing/2014/main" val="3179845928"/>
                  </a:ext>
                </a:extLst>
              </a:tr>
            </a:tbl>
          </a:graphicData>
        </a:graphic>
      </p:graphicFrame>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27</a:t>
            </a:fld>
            <a:endParaRPr lang="en-US" dirty="0"/>
          </a:p>
        </p:txBody>
      </p:sp>
      <p:sp>
        <p:nvSpPr>
          <p:cNvPr id="4" name="TextBox 3">
            <a:extLst>
              <a:ext uri="{FF2B5EF4-FFF2-40B4-BE49-F238E27FC236}">
                <a16:creationId xmlns:a16="http://schemas.microsoft.com/office/drawing/2014/main" id="{C25FA6C6-09E5-5510-7A6F-FFA30E97BBE9}"/>
              </a:ext>
            </a:extLst>
          </p:cNvPr>
          <p:cNvSpPr txBox="1"/>
          <p:nvPr/>
        </p:nvSpPr>
        <p:spPr>
          <a:xfrm>
            <a:off x="6105439" y="6604622"/>
            <a:ext cx="3327400" cy="215444"/>
          </a:xfrm>
          <a:prstGeom prst="rect">
            <a:avLst/>
          </a:prstGeom>
          <a:noFill/>
        </p:spPr>
        <p:txBody>
          <a:bodyPr wrap="square" rtlCol="0">
            <a:spAutoFit/>
          </a:bodyPr>
          <a:lstStyle/>
          <a:p>
            <a:r>
              <a:rPr lang="en-US" sz="800" dirty="0"/>
              <a:t>Please see last slide for acronym definitions</a:t>
            </a:r>
          </a:p>
        </p:txBody>
      </p:sp>
    </p:spTree>
    <p:extLst>
      <p:ext uri="{BB962C8B-B14F-4D97-AF65-F5344CB8AC3E}">
        <p14:creationId xmlns:p14="http://schemas.microsoft.com/office/powerpoint/2010/main" val="38035404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Distribution</a:t>
            </a:r>
          </a:p>
        </p:txBody>
      </p:sp>
      <p:graphicFrame>
        <p:nvGraphicFramePr>
          <p:cNvPr id="6" name="Content Placeholder 10"/>
          <p:cNvGraphicFramePr>
            <a:graphicFrameLocks noGrp="1"/>
          </p:cNvGraphicFramePr>
          <p:nvPr>
            <p:ph idx="1"/>
            <p:extLst>
              <p:ext uri="{D42A27DB-BD31-4B8C-83A1-F6EECF244321}">
                <p14:modId xmlns:p14="http://schemas.microsoft.com/office/powerpoint/2010/main" val="1955785002"/>
              </p:ext>
            </p:extLst>
          </p:nvPr>
        </p:nvGraphicFramePr>
        <p:xfrm>
          <a:off x="593725" y="1054100"/>
          <a:ext cx="10928352" cy="5303520"/>
        </p:xfrm>
        <a:graphic>
          <a:graphicData uri="http://schemas.openxmlformats.org/drawingml/2006/table">
            <a:tbl>
              <a:tblPr firstRow="1" bandRow="1">
                <a:tableStyleId>{073A0DAA-6AF3-43AB-8588-CEC1D06C72B9}</a:tableStyleId>
              </a:tblPr>
              <a:tblGrid>
                <a:gridCol w="2732088">
                  <a:extLst>
                    <a:ext uri="{9D8B030D-6E8A-4147-A177-3AD203B41FA5}">
                      <a16:colId xmlns:a16="http://schemas.microsoft.com/office/drawing/2014/main" val="2253685150"/>
                    </a:ext>
                  </a:extLst>
                </a:gridCol>
                <a:gridCol w="2421844">
                  <a:extLst>
                    <a:ext uri="{9D8B030D-6E8A-4147-A177-3AD203B41FA5}">
                      <a16:colId xmlns:a16="http://schemas.microsoft.com/office/drawing/2014/main" val="4061691925"/>
                    </a:ext>
                  </a:extLst>
                </a:gridCol>
                <a:gridCol w="2670629">
                  <a:extLst>
                    <a:ext uri="{9D8B030D-6E8A-4147-A177-3AD203B41FA5}">
                      <a16:colId xmlns:a16="http://schemas.microsoft.com/office/drawing/2014/main" val="2250321247"/>
                    </a:ext>
                  </a:extLst>
                </a:gridCol>
                <a:gridCol w="3103791">
                  <a:extLst>
                    <a:ext uri="{9D8B030D-6E8A-4147-A177-3AD203B41FA5}">
                      <a16:colId xmlns:a16="http://schemas.microsoft.com/office/drawing/2014/main" val="4213160945"/>
                    </a:ext>
                  </a:extLst>
                </a:gridCol>
              </a:tblGrid>
              <a:tr h="370840">
                <a:tc>
                  <a:txBody>
                    <a:bodyPr/>
                    <a:lstStyle/>
                    <a:p>
                      <a:pPr algn="ctr"/>
                      <a:r>
                        <a:rPr lang="en-US" dirty="0">
                          <a:latin typeface="Arial" panose="020B0604020202020204" pitchFamily="34" charset="0"/>
                          <a:cs typeface="Arial" panose="020B0604020202020204" pitchFamily="34" charset="0"/>
                        </a:rPr>
                        <a:t>Unity3D</a:t>
                      </a:r>
                    </a:p>
                  </a:txBody>
                  <a:tcPr/>
                </a:tc>
                <a:tc>
                  <a:txBody>
                    <a:bodyPr/>
                    <a:lstStyle/>
                    <a:p>
                      <a:pPr algn="ctr"/>
                      <a:r>
                        <a:rPr lang="en-US" dirty="0">
                          <a:latin typeface="Arial" panose="020B0604020202020204" pitchFamily="34" charset="0"/>
                          <a:cs typeface="Arial" panose="020B0604020202020204" pitchFamily="34" charset="0"/>
                        </a:rPr>
                        <a:t>Godot</a:t>
                      </a:r>
                    </a:p>
                  </a:txBody>
                  <a:tcPr/>
                </a:tc>
                <a:tc>
                  <a:txBody>
                    <a:bodyPr/>
                    <a:lstStyle/>
                    <a:p>
                      <a:pPr algn="ctr"/>
                      <a:r>
                        <a:rPr lang="en-US" dirty="0" err="1">
                          <a:latin typeface="Arial" panose="020B0604020202020204" pitchFamily="34" charset="0"/>
                          <a:cs typeface="Arial" panose="020B0604020202020204" pitchFamily="34" charset="0"/>
                        </a:rPr>
                        <a:t>CryEngine</a:t>
                      </a:r>
                      <a:endParaRPr lang="en-US" dirty="0">
                        <a:latin typeface="Arial" panose="020B0604020202020204" pitchFamily="34" charset="0"/>
                        <a:cs typeface="Arial" panose="020B0604020202020204" pitchFamily="34" charset="0"/>
                      </a:endParaRPr>
                    </a:p>
                  </a:txBody>
                  <a:tcPr/>
                </a:tc>
                <a:tc>
                  <a:txBody>
                    <a:bodyPr/>
                    <a:lstStyle/>
                    <a:p>
                      <a:pPr algn="ctr"/>
                      <a:r>
                        <a:rPr lang="en-US" dirty="0">
                          <a:latin typeface="Arial" panose="020B0604020202020204" pitchFamily="34" charset="0"/>
                          <a:cs typeface="Arial" panose="020B0604020202020204" pitchFamily="34" charset="0"/>
                        </a:rPr>
                        <a:t>Unreal Engine</a:t>
                      </a:r>
                    </a:p>
                  </a:txBody>
                  <a:tcPr/>
                </a:tc>
                <a:extLst>
                  <a:ext uri="{0D108BD9-81ED-4DB2-BD59-A6C34878D82A}">
                    <a16:rowId xmlns:a16="http://schemas.microsoft.com/office/drawing/2014/main" val="3553290917"/>
                  </a:ext>
                </a:extLst>
              </a:tr>
              <a:tr h="370840">
                <a:tc>
                  <a:txBody>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Easily integrated into learning management systems (LMS) or custom training frameworks</a:t>
                      </a:r>
                    </a:p>
                  </a:txBody>
                  <a:tcPr/>
                </a:tc>
                <a:tc>
                  <a:txBody>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Open-source licensing simplifies integration</a:t>
                      </a:r>
                    </a:p>
                  </a:txBody>
                  <a:tcPr/>
                </a:tc>
                <a:tc>
                  <a:txBody>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Engine source available under royalty-based licensing</a:t>
                      </a:r>
                    </a:p>
                  </a:txBody>
                  <a:tcPr/>
                </a:tc>
                <a:tc>
                  <a:txBody>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Enterprise-friendly with custom licensing,</a:t>
                      </a:r>
                      <a:r>
                        <a:rPr lang="en-US" sz="2000" baseline="0" dirty="0">
                          <a:latin typeface="Arial" panose="020B0604020202020204" pitchFamily="34" charset="0"/>
                          <a:cs typeface="Arial" panose="020B0604020202020204" pitchFamily="34" charset="0"/>
                        </a:rPr>
                        <a:t> supports LMS/other framework integration </a:t>
                      </a:r>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51779093"/>
                  </a:ext>
                </a:extLst>
              </a:tr>
              <a:tr h="370840">
                <a:tc>
                  <a:txBody>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Supports modular architecture</a:t>
                      </a:r>
                    </a:p>
                  </a:txBody>
                  <a:tcPr/>
                </a:tc>
                <a:tc>
                  <a:txBody>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Supports modular game architecture</a:t>
                      </a:r>
                    </a:p>
                  </a:txBody>
                  <a:tcPr/>
                </a:tc>
                <a:tc>
                  <a:txBody>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Supports modular scenario loading and encrypted asset packaging </a:t>
                      </a:r>
                    </a:p>
                  </a:txBody>
                  <a:tcPr/>
                </a:tc>
                <a:tc>
                  <a:txBody>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Supports modular packaging</a:t>
                      </a:r>
                      <a:r>
                        <a:rPr lang="en-US" sz="2000" baseline="0" dirty="0">
                          <a:latin typeface="Arial" panose="020B0604020202020204" pitchFamily="34" charset="0"/>
                          <a:cs typeface="Arial" panose="020B0604020202020204" pitchFamily="34" charset="0"/>
                        </a:rPr>
                        <a:t> with </a:t>
                      </a:r>
                      <a:r>
                        <a:rPr lang="en-US" sz="2000" dirty="0">
                          <a:latin typeface="Arial" panose="020B0604020202020204" pitchFamily="34" charset="0"/>
                          <a:cs typeface="Arial" panose="020B0604020202020204" pitchFamily="34" charset="0"/>
                        </a:rPr>
                        <a:t>encrypted content delivery</a:t>
                      </a:r>
                    </a:p>
                  </a:txBody>
                  <a:tcPr/>
                </a:tc>
                <a:extLst>
                  <a:ext uri="{0D108BD9-81ED-4DB2-BD59-A6C34878D82A}">
                    <a16:rowId xmlns:a16="http://schemas.microsoft.com/office/drawing/2014/main" val="1959264297"/>
                  </a:ext>
                </a:extLst>
              </a:tr>
              <a:tr h="370840">
                <a:tc>
                  <a:txBody>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Distribution via secure digital packages, local servers, or portable storage devices</a:t>
                      </a:r>
                    </a:p>
                  </a:txBody>
                  <a:tcPr/>
                </a:tc>
                <a:tc>
                  <a:txBody>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Easy distribution via standalone executables or USB-deployable packages</a:t>
                      </a:r>
                    </a:p>
                  </a:txBody>
                  <a:tcPr/>
                </a:tc>
                <a:tc>
                  <a:txBody>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May require more effort for automation and integration </a:t>
                      </a:r>
                    </a:p>
                  </a:txBody>
                  <a:tcPr/>
                </a:tc>
                <a:tc>
                  <a:txBody>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Distribution through executable builds, secure containers, or local network deployment tools </a:t>
                      </a:r>
                    </a:p>
                  </a:txBody>
                  <a:tcPr/>
                </a:tc>
                <a:extLst>
                  <a:ext uri="{0D108BD9-81ED-4DB2-BD59-A6C34878D82A}">
                    <a16:rowId xmlns:a16="http://schemas.microsoft.com/office/drawing/2014/main" val="3179845928"/>
                  </a:ext>
                </a:extLst>
              </a:tr>
            </a:tbl>
          </a:graphicData>
        </a:graphic>
      </p:graphicFrame>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28</a:t>
            </a:fld>
            <a:endParaRPr lang="en-US" dirty="0"/>
          </a:p>
        </p:txBody>
      </p:sp>
    </p:spTree>
    <p:extLst>
      <p:ext uri="{BB962C8B-B14F-4D97-AF65-F5344CB8AC3E}">
        <p14:creationId xmlns:p14="http://schemas.microsoft.com/office/powerpoint/2010/main" val="37489390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1CE3C4B-78F4-052F-1860-9AD7AAB0CBFA}"/>
              </a:ext>
            </a:extLst>
          </p:cNvPr>
          <p:cNvSpPr>
            <a:spLocks noGrp="1"/>
          </p:cNvSpPr>
          <p:nvPr>
            <p:ph type="title"/>
          </p:nvPr>
        </p:nvSpPr>
        <p:spPr/>
        <p:txBody>
          <a:bodyPr/>
          <a:lstStyle/>
          <a:p>
            <a:r>
              <a:rPr lang="en-US" dirty="0"/>
              <a:t>System Architecture for Virtual Reality as a Comprehensive Training Tool</a:t>
            </a:r>
          </a:p>
        </p:txBody>
      </p:sp>
      <p:pic>
        <p:nvPicPr>
          <p:cNvPr id="10" name="Content Placeholder 9">
            <a:extLst>
              <a:ext uri="{FF2B5EF4-FFF2-40B4-BE49-F238E27FC236}">
                <a16:creationId xmlns:a16="http://schemas.microsoft.com/office/drawing/2014/main" id="{7BA80575-051F-4A0B-D614-B3E0B10F0E0D}"/>
              </a:ext>
            </a:extLst>
          </p:cNvPr>
          <p:cNvPicPr>
            <a:picLocks noGrp="1" noChangeAspect="1"/>
          </p:cNvPicPr>
          <p:nvPr>
            <p:ph idx="1"/>
          </p:nvPr>
        </p:nvPicPr>
        <p:blipFill>
          <a:blip r:embed="rId3"/>
          <a:stretch>
            <a:fillRect/>
          </a:stretch>
        </p:blipFill>
        <p:spPr>
          <a:xfrm>
            <a:off x="2695380" y="1054100"/>
            <a:ext cx="6725040" cy="4889500"/>
          </a:xfrm>
          <a:prstGeom prst="rect">
            <a:avLst/>
          </a:prstGeom>
        </p:spPr>
      </p:pic>
      <p:sp>
        <p:nvSpPr>
          <p:cNvPr id="11" name="TextBox 10">
            <a:extLst>
              <a:ext uri="{FF2B5EF4-FFF2-40B4-BE49-F238E27FC236}">
                <a16:creationId xmlns:a16="http://schemas.microsoft.com/office/drawing/2014/main" id="{54A8F62D-CB41-18A2-171B-2F091A8A948B}"/>
              </a:ext>
            </a:extLst>
          </p:cNvPr>
          <p:cNvSpPr txBox="1"/>
          <p:nvPr/>
        </p:nvSpPr>
        <p:spPr>
          <a:xfrm>
            <a:off x="2695380" y="6187440"/>
            <a:ext cx="6725040" cy="215444"/>
          </a:xfrm>
          <a:prstGeom prst="rect">
            <a:avLst/>
          </a:prstGeom>
          <a:noFill/>
        </p:spPr>
        <p:txBody>
          <a:bodyPr wrap="square" rtlCol="0">
            <a:spAutoFit/>
          </a:bodyPr>
          <a:lstStyle/>
          <a:p>
            <a:r>
              <a:rPr lang="en-US" sz="800" dirty="0"/>
              <a:t>From Pérez-Ramírez &amp; Ontiveros-Hernández, 2009 </a:t>
            </a:r>
          </a:p>
        </p:txBody>
      </p:sp>
      <p:sp>
        <p:nvSpPr>
          <p:cNvPr id="2" name="Slide Number Placeholder 1"/>
          <p:cNvSpPr>
            <a:spLocks noGrp="1"/>
          </p:cNvSpPr>
          <p:nvPr>
            <p:ph type="sldNum" sz="quarter" idx="10"/>
          </p:nvPr>
        </p:nvSpPr>
        <p:spPr/>
        <p:txBody>
          <a:bodyPr/>
          <a:lstStyle/>
          <a:p>
            <a:pPr>
              <a:defRPr/>
            </a:pPr>
            <a:fld id="{D68E8870-17DE-45C4-A8DD-7644B2422933}" type="slidenum">
              <a:rPr lang="en-US" smtClean="0"/>
              <a:pPr>
                <a:defRPr/>
              </a:pPr>
              <a:t>29</a:t>
            </a:fld>
            <a:endParaRPr lang="en-US" dirty="0"/>
          </a:p>
        </p:txBody>
      </p:sp>
    </p:spTree>
    <p:extLst>
      <p:ext uri="{BB962C8B-B14F-4D97-AF65-F5344CB8AC3E}">
        <p14:creationId xmlns:p14="http://schemas.microsoft.com/office/powerpoint/2010/main" val="293663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C680F3-4428-4348-9A09-C908F5FCB651}"/>
              </a:ext>
            </a:extLst>
          </p:cNvPr>
          <p:cNvSpPr>
            <a:spLocks noGrp="1"/>
          </p:cNvSpPr>
          <p:nvPr>
            <p:ph type="title"/>
          </p:nvPr>
        </p:nvSpPr>
        <p:spPr/>
        <p:txBody>
          <a:bodyPr/>
          <a:lstStyle/>
          <a:p>
            <a:r>
              <a:rPr lang="en-US" dirty="0"/>
              <a:t>Agenda</a:t>
            </a:r>
          </a:p>
        </p:txBody>
      </p:sp>
      <p:sp>
        <p:nvSpPr>
          <p:cNvPr id="2" name="Content Placeholder 1"/>
          <p:cNvSpPr>
            <a:spLocks noGrp="1"/>
          </p:cNvSpPr>
          <p:nvPr>
            <p:ph sz="quarter" idx="11"/>
          </p:nvPr>
        </p:nvSpPr>
        <p:spPr/>
        <p:txBody>
          <a:bodyPr/>
          <a:lstStyle/>
          <a:p>
            <a:r>
              <a:rPr lang="en-US" dirty="0">
                <a:latin typeface="Arial" panose="020B0604020202020204" pitchFamily="34" charset="0"/>
                <a:cs typeface="Arial" panose="020B0604020202020204" pitchFamily="34" charset="0"/>
              </a:rPr>
              <a:t>What are game engines?</a:t>
            </a:r>
          </a:p>
          <a:p>
            <a:r>
              <a:rPr lang="en-US" dirty="0">
                <a:latin typeface="Arial" panose="020B0604020202020204" pitchFamily="34" charset="0"/>
                <a:cs typeface="Arial" panose="020B0604020202020204" pitchFamily="34" charset="0"/>
              </a:rPr>
              <a:t>Considerations for game engine use</a:t>
            </a:r>
          </a:p>
          <a:p>
            <a:r>
              <a:rPr lang="en-US" dirty="0">
                <a:latin typeface="Arial" panose="020B0604020202020204" pitchFamily="34" charset="0"/>
                <a:cs typeface="Arial" panose="020B0604020202020204" pitchFamily="34" charset="0"/>
              </a:rPr>
              <a:t>Use case walkthroughs</a:t>
            </a:r>
          </a:p>
          <a:p>
            <a:r>
              <a:rPr lang="en-US" dirty="0">
                <a:latin typeface="Arial" panose="020B0604020202020204" pitchFamily="34" charset="0"/>
                <a:cs typeface="Arial" panose="020B0604020202020204" pitchFamily="34" charset="0"/>
              </a:rPr>
              <a:t>Summary</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3</a:t>
            </a:fld>
            <a:endParaRPr lang="en-US" dirty="0"/>
          </a:p>
        </p:txBody>
      </p:sp>
    </p:spTree>
    <p:extLst>
      <p:ext uri="{BB962C8B-B14F-4D97-AF65-F5344CB8AC3E}">
        <p14:creationId xmlns:p14="http://schemas.microsoft.com/office/powerpoint/2010/main" val="204956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Offline and Deployed Use</a:t>
            </a:r>
          </a:p>
        </p:txBody>
      </p:sp>
      <p:graphicFrame>
        <p:nvGraphicFramePr>
          <p:cNvPr id="6" name="Content Placeholder 10"/>
          <p:cNvGraphicFramePr>
            <a:graphicFrameLocks noGrp="1"/>
          </p:cNvGraphicFramePr>
          <p:nvPr>
            <p:ph idx="1"/>
            <p:extLst>
              <p:ext uri="{D42A27DB-BD31-4B8C-83A1-F6EECF244321}">
                <p14:modId xmlns:p14="http://schemas.microsoft.com/office/powerpoint/2010/main" val="2289604382"/>
              </p:ext>
            </p:extLst>
          </p:nvPr>
        </p:nvGraphicFramePr>
        <p:xfrm>
          <a:off x="593725" y="1054100"/>
          <a:ext cx="10928352" cy="5394960"/>
        </p:xfrm>
        <a:graphic>
          <a:graphicData uri="http://schemas.openxmlformats.org/drawingml/2006/table">
            <a:tbl>
              <a:tblPr firstRow="1" bandRow="1">
                <a:tableStyleId>{073A0DAA-6AF3-43AB-8588-CEC1D06C72B9}</a:tableStyleId>
              </a:tblPr>
              <a:tblGrid>
                <a:gridCol w="2732088">
                  <a:extLst>
                    <a:ext uri="{9D8B030D-6E8A-4147-A177-3AD203B41FA5}">
                      <a16:colId xmlns:a16="http://schemas.microsoft.com/office/drawing/2014/main" val="2253685150"/>
                    </a:ext>
                  </a:extLst>
                </a:gridCol>
                <a:gridCol w="2732088">
                  <a:extLst>
                    <a:ext uri="{9D8B030D-6E8A-4147-A177-3AD203B41FA5}">
                      <a16:colId xmlns:a16="http://schemas.microsoft.com/office/drawing/2014/main" val="4061691925"/>
                    </a:ext>
                  </a:extLst>
                </a:gridCol>
                <a:gridCol w="2732088">
                  <a:extLst>
                    <a:ext uri="{9D8B030D-6E8A-4147-A177-3AD203B41FA5}">
                      <a16:colId xmlns:a16="http://schemas.microsoft.com/office/drawing/2014/main" val="2250321247"/>
                    </a:ext>
                  </a:extLst>
                </a:gridCol>
                <a:gridCol w="2732088">
                  <a:extLst>
                    <a:ext uri="{9D8B030D-6E8A-4147-A177-3AD203B41FA5}">
                      <a16:colId xmlns:a16="http://schemas.microsoft.com/office/drawing/2014/main" val="4213160945"/>
                    </a:ext>
                  </a:extLst>
                </a:gridCol>
              </a:tblGrid>
              <a:tr h="370840">
                <a:tc>
                  <a:txBody>
                    <a:bodyPr/>
                    <a:lstStyle/>
                    <a:p>
                      <a:pPr algn="ctr"/>
                      <a:r>
                        <a:rPr lang="en-US" dirty="0">
                          <a:latin typeface="Arial" panose="020B0604020202020204" pitchFamily="34" charset="0"/>
                          <a:cs typeface="Arial" panose="020B0604020202020204" pitchFamily="34" charset="0"/>
                        </a:rPr>
                        <a:t>Unity3D</a:t>
                      </a:r>
                    </a:p>
                  </a:txBody>
                  <a:tcPr/>
                </a:tc>
                <a:tc>
                  <a:txBody>
                    <a:bodyPr/>
                    <a:lstStyle/>
                    <a:p>
                      <a:pPr algn="ctr"/>
                      <a:r>
                        <a:rPr lang="en-US" dirty="0">
                          <a:latin typeface="Arial" panose="020B0604020202020204" pitchFamily="34" charset="0"/>
                          <a:cs typeface="Arial" panose="020B0604020202020204" pitchFamily="34" charset="0"/>
                        </a:rPr>
                        <a:t>Godot</a:t>
                      </a:r>
                    </a:p>
                  </a:txBody>
                  <a:tcPr/>
                </a:tc>
                <a:tc>
                  <a:txBody>
                    <a:bodyPr/>
                    <a:lstStyle/>
                    <a:p>
                      <a:pPr algn="ctr"/>
                      <a:r>
                        <a:rPr lang="en-US" dirty="0" err="1">
                          <a:latin typeface="Arial" panose="020B0604020202020204" pitchFamily="34" charset="0"/>
                          <a:cs typeface="Arial" panose="020B0604020202020204" pitchFamily="34" charset="0"/>
                        </a:rPr>
                        <a:t>CryEngine</a:t>
                      </a:r>
                      <a:endParaRPr lang="en-US" dirty="0">
                        <a:latin typeface="Arial" panose="020B0604020202020204" pitchFamily="34" charset="0"/>
                        <a:cs typeface="Arial" panose="020B0604020202020204" pitchFamily="34" charset="0"/>
                      </a:endParaRPr>
                    </a:p>
                  </a:txBody>
                  <a:tcPr/>
                </a:tc>
                <a:tc>
                  <a:txBody>
                    <a:bodyPr/>
                    <a:lstStyle/>
                    <a:p>
                      <a:pPr algn="ctr"/>
                      <a:r>
                        <a:rPr lang="en-US" dirty="0">
                          <a:latin typeface="Arial" panose="020B0604020202020204" pitchFamily="34" charset="0"/>
                          <a:cs typeface="Arial" panose="020B0604020202020204" pitchFamily="34" charset="0"/>
                        </a:rPr>
                        <a:t>Unreal Engine</a:t>
                      </a:r>
                    </a:p>
                  </a:txBody>
                  <a:tcPr/>
                </a:tc>
                <a:extLst>
                  <a:ext uri="{0D108BD9-81ED-4DB2-BD59-A6C34878D82A}">
                    <a16:rowId xmlns:a16="http://schemas.microsoft.com/office/drawing/2014/main" val="3553290917"/>
                  </a:ext>
                </a:extLst>
              </a:tr>
              <a:tr h="370840">
                <a:tc>
                  <a:txBody>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Supports build targets for Windows, Linux, Android, and embedded systems</a:t>
                      </a:r>
                    </a:p>
                  </a:txBody>
                  <a:tcPr/>
                </a:tc>
                <a:tc>
                  <a:txBody>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Can export to Windows, Linux, Android, and web (HTML5)</a:t>
                      </a:r>
                    </a:p>
                  </a:txBody>
                  <a:tcPr/>
                </a:tc>
                <a:tc>
                  <a:txBody>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Can deploy</a:t>
                      </a:r>
                      <a:r>
                        <a:rPr lang="en-US" sz="1800" baseline="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on custom ruggedized hardware or simulation pods</a:t>
                      </a:r>
                    </a:p>
                  </a:txBody>
                  <a:tcPr/>
                </a:tc>
                <a:tc>
                  <a:txBody>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Compiles to standalone executables across Windows, Linux, and custom embedded platforms</a:t>
                      </a:r>
                    </a:p>
                  </a:txBody>
                  <a:tcPr/>
                </a:tc>
                <a:extLst>
                  <a:ext uri="{0D108BD9-81ED-4DB2-BD59-A6C34878D82A}">
                    <a16:rowId xmlns:a16="http://schemas.microsoft.com/office/drawing/2014/main" val="1251779093"/>
                  </a:ext>
                </a:extLst>
              </a:tr>
              <a:tr h="370840">
                <a:tc>
                  <a:txBody>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Can run offline in secure or remote environments </a:t>
                      </a:r>
                    </a:p>
                  </a:txBody>
                  <a:tcPr/>
                </a:tc>
                <a:tc>
                  <a:txBody>
                    <a:bodyPr/>
                    <a:lstStyle/>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Arial" panose="020B0604020202020204" pitchFamily="34" charset="0"/>
                          <a:cs typeface="Arial" panose="020B0604020202020204" pitchFamily="34" charset="0"/>
                        </a:rPr>
                        <a:t>Very suitable for offline, portable, and secure deployments</a:t>
                      </a:r>
                    </a:p>
                  </a:txBody>
                  <a:tcPr/>
                </a:tc>
                <a:tc>
                  <a:txBody>
                    <a:bodyPr/>
                    <a:lstStyle/>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Arial" panose="020B0604020202020204" pitchFamily="34" charset="0"/>
                          <a:cs typeface="Arial" panose="020B0604020202020204" pitchFamily="34" charset="0"/>
                        </a:rPr>
                        <a:t>Can be deployed in air-gapped or classified environments with proper packaging</a:t>
                      </a:r>
                    </a:p>
                    <a:p>
                      <a:pPr marL="342900" indent="-342900">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txBody>
                  <a:tcPr/>
                </a:tc>
                <a:tc>
                  <a:txBody>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Can operate in air-gapped environments, simulation domes, or deployable ruggedized kits</a:t>
                      </a:r>
                    </a:p>
                  </a:txBody>
                  <a:tcPr/>
                </a:tc>
                <a:extLst>
                  <a:ext uri="{0D108BD9-81ED-4DB2-BD59-A6C34878D82A}">
                    <a16:rowId xmlns:a16="http://schemas.microsoft.com/office/drawing/2014/main" val="1959264297"/>
                  </a:ext>
                </a:extLst>
              </a:tr>
              <a:tr h="370840">
                <a:tc>
                  <a:txBody>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Supports portable and lightweight operation</a:t>
                      </a:r>
                    </a:p>
                  </a:txBody>
                  <a:tcPr/>
                </a:tc>
                <a:tc>
                  <a:txBody>
                    <a:bodyPr/>
                    <a:lstStyle/>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Arial" panose="020B0604020202020204" pitchFamily="34" charset="0"/>
                          <a:cs typeface="Arial" panose="020B0604020202020204" pitchFamily="34" charset="0"/>
                        </a:rPr>
                        <a:t>Does not require internet activation or license validation</a:t>
                      </a:r>
                    </a:p>
                    <a:p>
                      <a:pPr marL="342900" indent="-342900">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txBody>
                  <a:tcPr/>
                </a:tc>
                <a:tc>
                  <a:txBody>
                    <a:bodyPr/>
                    <a:lstStyle/>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Arial" panose="020B0604020202020204" pitchFamily="34" charset="0"/>
                          <a:cs typeface="Arial" panose="020B0604020202020204" pitchFamily="34" charset="0"/>
                        </a:rPr>
                        <a:t>Exports as standalone applications with no internet requirement at runtime</a:t>
                      </a:r>
                    </a:p>
                  </a:txBody>
                  <a:tcPr/>
                </a:tc>
                <a:tc>
                  <a:txBody>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Asset management supports versioned content and dynamic loading for modular field deployments</a:t>
                      </a:r>
                    </a:p>
                  </a:txBody>
                  <a:tcPr/>
                </a:tc>
                <a:extLst>
                  <a:ext uri="{0D108BD9-81ED-4DB2-BD59-A6C34878D82A}">
                    <a16:rowId xmlns:a16="http://schemas.microsoft.com/office/drawing/2014/main" val="3179845928"/>
                  </a:ext>
                </a:extLst>
              </a:tr>
            </a:tbl>
          </a:graphicData>
        </a:graphic>
      </p:graphicFrame>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30</a:t>
            </a:fld>
            <a:endParaRPr lang="en-US" dirty="0"/>
          </a:p>
        </p:txBody>
      </p:sp>
    </p:spTree>
    <p:extLst>
      <p:ext uri="{BB962C8B-B14F-4D97-AF65-F5344CB8AC3E}">
        <p14:creationId xmlns:p14="http://schemas.microsoft.com/office/powerpoint/2010/main" val="25897718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Examples of Level of Immersion and Integration</a:t>
            </a:r>
          </a:p>
        </p:txBody>
      </p:sp>
      <p:graphicFrame>
        <p:nvGraphicFramePr>
          <p:cNvPr id="6" name="Content Placeholder 10"/>
          <p:cNvGraphicFramePr>
            <a:graphicFrameLocks noGrp="1"/>
          </p:cNvGraphicFramePr>
          <p:nvPr>
            <p:ph idx="1"/>
            <p:extLst>
              <p:ext uri="{D42A27DB-BD31-4B8C-83A1-F6EECF244321}">
                <p14:modId xmlns:p14="http://schemas.microsoft.com/office/powerpoint/2010/main" val="1130076614"/>
              </p:ext>
            </p:extLst>
          </p:nvPr>
        </p:nvGraphicFramePr>
        <p:xfrm>
          <a:off x="593725" y="1054100"/>
          <a:ext cx="10928350" cy="5120640"/>
        </p:xfrm>
        <a:graphic>
          <a:graphicData uri="http://schemas.openxmlformats.org/drawingml/2006/table">
            <a:tbl>
              <a:tblPr firstRow="1" bandRow="1">
                <a:tableStyleId>{073A0DAA-6AF3-43AB-8588-CEC1D06C72B9}</a:tableStyleId>
              </a:tblPr>
              <a:tblGrid>
                <a:gridCol w="1510846">
                  <a:extLst>
                    <a:ext uri="{9D8B030D-6E8A-4147-A177-3AD203B41FA5}">
                      <a16:colId xmlns:a16="http://schemas.microsoft.com/office/drawing/2014/main" val="548579745"/>
                    </a:ext>
                  </a:extLst>
                </a:gridCol>
                <a:gridCol w="2569029">
                  <a:extLst>
                    <a:ext uri="{9D8B030D-6E8A-4147-A177-3AD203B41FA5}">
                      <a16:colId xmlns:a16="http://schemas.microsoft.com/office/drawing/2014/main" val="2253685150"/>
                    </a:ext>
                  </a:extLst>
                </a:gridCol>
                <a:gridCol w="2162629">
                  <a:extLst>
                    <a:ext uri="{9D8B030D-6E8A-4147-A177-3AD203B41FA5}">
                      <a16:colId xmlns:a16="http://schemas.microsoft.com/office/drawing/2014/main" val="4061691925"/>
                    </a:ext>
                  </a:extLst>
                </a:gridCol>
                <a:gridCol w="2162628">
                  <a:extLst>
                    <a:ext uri="{9D8B030D-6E8A-4147-A177-3AD203B41FA5}">
                      <a16:colId xmlns:a16="http://schemas.microsoft.com/office/drawing/2014/main" val="2250321247"/>
                    </a:ext>
                  </a:extLst>
                </a:gridCol>
                <a:gridCol w="2523218">
                  <a:extLst>
                    <a:ext uri="{9D8B030D-6E8A-4147-A177-3AD203B41FA5}">
                      <a16:colId xmlns:a16="http://schemas.microsoft.com/office/drawing/2014/main" val="4213160945"/>
                    </a:ext>
                  </a:extLst>
                </a:gridCol>
              </a:tblGrid>
              <a:tr h="370840">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r>
                        <a:rPr lang="en-US" dirty="0">
                          <a:latin typeface="Arial" panose="020B0604020202020204" pitchFamily="34" charset="0"/>
                          <a:cs typeface="Arial" panose="020B0604020202020204" pitchFamily="34" charset="0"/>
                        </a:rPr>
                        <a:t>Unity3D</a:t>
                      </a:r>
                    </a:p>
                  </a:txBody>
                  <a:tcPr/>
                </a:tc>
                <a:tc>
                  <a:txBody>
                    <a:bodyPr/>
                    <a:lstStyle/>
                    <a:p>
                      <a:pPr algn="ctr"/>
                      <a:r>
                        <a:rPr lang="en-US" dirty="0">
                          <a:latin typeface="Arial" panose="020B0604020202020204" pitchFamily="34" charset="0"/>
                          <a:cs typeface="Arial" panose="020B0604020202020204" pitchFamily="34" charset="0"/>
                        </a:rPr>
                        <a:t>Godot</a:t>
                      </a:r>
                    </a:p>
                  </a:txBody>
                  <a:tcPr/>
                </a:tc>
                <a:tc>
                  <a:txBody>
                    <a:bodyPr/>
                    <a:lstStyle/>
                    <a:p>
                      <a:pPr algn="ctr"/>
                      <a:r>
                        <a:rPr lang="en-US" dirty="0" err="1">
                          <a:latin typeface="Arial" panose="020B0604020202020204" pitchFamily="34" charset="0"/>
                          <a:cs typeface="Arial" panose="020B0604020202020204" pitchFamily="34" charset="0"/>
                        </a:rPr>
                        <a:t>CryEngine</a:t>
                      </a:r>
                      <a:endParaRPr lang="en-US" dirty="0">
                        <a:latin typeface="Arial" panose="020B0604020202020204" pitchFamily="34" charset="0"/>
                        <a:cs typeface="Arial" panose="020B0604020202020204" pitchFamily="34" charset="0"/>
                      </a:endParaRPr>
                    </a:p>
                  </a:txBody>
                  <a:tcPr/>
                </a:tc>
                <a:tc>
                  <a:txBody>
                    <a:bodyPr/>
                    <a:lstStyle/>
                    <a:p>
                      <a:pPr algn="ctr"/>
                      <a:r>
                        <a:rPr lang="en-US" dirty="0">
                          <a:latin typeface="Arial" panose="020B0604020202020204" pitchFamily="34" charset="0"/>
                          <a:cs typeface="Arial" panose="020B0604020202020204" pitchFamily="34" charset="0"/>
                        </a:rPr>
                        <a:t>Unreal Engine</a:t>
                      </a:r>
                    </a:p>
                  </a:txBody>
                  <a:tcPr/>
                </a:tc>
                <a:extLst>
                  <a:ext uri="{0D108BD9-81ED-4DB2-BD59-A6C34878D82A}">
                    <a16:rowId xmlns:a16="http://schemas.microsoft.com/office/drawing/2014/main" val="3553290917"/>
                  </a:ext>
                </a:extLst>
              </a:tr>
              <a:tr h="1403169">
                <a:tc>
                  <a:txBody>
                    <a:bodyPr/>
                    <a:lstStyle/>
                    <a:p>
                      <a:pPr marL="0" indent="0">
                        <a:buFont typeface="Arial" panose="020B0604020202020204" pitchFamily="34" charset="0"/>
                        <a:buNone/>
                      </a:pPr>
                      <a:r>
                        <a:rPr lang="en-US" sz="2000" dirty="0">
                          <a:latin typeface="Arial" panose="020B0604020202020204" pitchFamily="34" charset="0"/>
                          <a:cs typeface="Arial" panose="020B0604020202020204" pitchFamily="34" charset="0"/>
                        </a:rPr>
                        <a:t>Virtual Reality (VR)</a:t>
                      </a:r>
                    </a:p>
                  </a:txBody>
                  <a:tcPr/>
                </a:tc>
                <a:tc>
                  <a:txBody>
                    <a:bodyPr/>
                    <a:lstStyle/>
                    <a:p>
                      <a:pPr marL="342900" indent="-342900">
                        <a:buFont typeface="Arial" panose="020B0604020202020204" pitchFamily="34" charset="0"/>
                        <a:buChar char="•"/>
                      </a:pPr>
                      <a:r>
                        <a:rPr lang="en-US" sz="1800" kern="1200" dirty="0">
                          <a:solidFill>
                            <a:schemeClr val="dk1"/>
                          </a:solidFill>
                          <a:effectLst/>
                          <a:latin typeface="Arial" panose="020B0604020202020204" pitchFamily="34" charset="0"/>
                          <a:ea typeface="+mn-ea"/>
                          <a:cs typeface="Arial" panose="020B0604020202020204" pitchFamily="34" charset="0"/>
                        </a:rPr>
                        <a:t>Full-immersion,</a:t>
                      </a:r>
                      <a:r>
                        <a:rPr lang="en-US" sz="1800" kern="1200" baseline="0" dirty="0">
                          <a:solidFill>
                            <a:schemeClr val="dk1"/>
                          </a:solidFill>
                          <a:effectLst/>
                          <a:latin typeface="Arial" panose="020B0604020202020204" pitchFamily="34" charset="0"/>
                          <a:ea typeface="+mn-ea"/>
                          <a:cs typeface="Arial" panose="020B0604020202020204" pitchFamily="34" charset="0"/>
                        </a:rPr>
                        <a:t> in-headset </a:t>
                      </a:r>
                      <a:r>
                        <a:rPr lang="en-US" sz="1800" kern="1200" dirty="0">
                          <a:solidFill>
                            <a:schemeClr val="dk1"/>
                          </a:solidFill>
                          <a:effectLst/>
                          <a:latin typeface="Arial" panose="020B0604020202020204" pitchFamily="34" charset="0"/>
                          <a:ea typeface="+mn-ea"/>
                          <a:cs typeface="Arial" panose="020B0604020202020204" pitchFamily="34" charset="0"/>
                        </a:rPr>
                        <a:t>simulation</a:t>
                      </a:r>
                      <a:r>
                        <a:rPr lang="en-US" sz="1800" kern="1200" baseline="0" dirty="0">
                          <a:solidFill>
                            <a:schemeClr val="dk1"/>
                          </a:solidFill>
                          <a:effectLst/>
                          <a:latin typeface="Arial" panose="020B0604020202020204" pitchFamily="34" charset="0"/>
                          <a:ea typeface="+mn-ea"/>
                          <a:cs typeface="Arial" panose="020B0604020202020204" pitchFamily="34" charset="0"/>
                        </a:rPr>
                        <a:t> </a:t>
                      </a:r>
                      <a:r>
                        <a:rPr lang="en-US" sz="1800" kern="1200" dirty="0">
                          <a:solidFill>
                            <a:schemeClr val="dk1"/>
                          </a:solidFill>
                          <a:effectLst/>
                          <a:latin typeface="Arial" panose="020B0604020202020204" pitchFamily="34" charset="0"/>
                          <a:ea typeface="+mn-ea"/>
                          <a:cs typeface="Arial" panose="020B0604020202020204" pitchFamily="34" charset="0"/>
                        </a:rPr>
                        <a:t>support for many</a:t>
                      </a:r>
                      <a:r>
                        <a:rPr lang="en-US" sz="1800" kern="1200" baseline="0" dirty="0">
                          <a:solidFill>
                            <a:schemeClr val="dk1"/>
                          </a:solidFill>
                          <a:effectLst/>
                          <a:latin typeface="Arial" panose="020B0604020202020204" pitchFamily="34" charset="0"/>
                          <a:ea typeface="+mn-ea"/>
                          <a:cs typeface="Arial" panose="020B0604020202020204" pitchFamily="34" charset="0"/>
                        </a:rPr>
                        <a:t> headsets</a:t>
                      </a:r>
                      <a:endParaRPr lang="en-US" sz="1800" dirty="0">
                        <a:latin typeface="Arial" panose="020B0604020202020204" pitchFamily="34" charset="0"/>
                        <a:cs typeface="Arial" panose="020B0604020202020204" pitchFamily="34" charset="0"/>
                      </a:endParaRPr>
                    </a:p>
                  </a:txBody>
                  <a:tcPr/>
                </a:tc>
                <a:tc>
                  <a:txBody>
                    <a:bodyPr/>
                    <a:lstStyle/>
                    <a:p>
                      <a:pPr marL="342900" indent="-342900">
                        <a:buFont typeface="Arial" panose="020B0604020202020204" pitchFamily="34" charset="0"/>
                        <a:buChar char="•"/>
                      </a:pPr>
                      <a:r>
                        <a:rPr lang="en-US" sz="1800" kern="1200" dirty="0">
                          <a:solidFill>
                            <a:schemeClr val="tx1"/>
                          </a:solidFill>
                          <a:effectLst/>
                          <a:latin typeface="Arial" panose="020B0604020202020204" pitchFamily="34" charset="0"/>
                          <a:ea typeface="+mn-ea"/>
                          <a:cs typeface="Arial" panose="020B0604020202020204" pitchFamily="34" charset="0"/>
                        </a:rPr>
                        <a:t>Experimental but functional via community plugins </a:t>
                      </a:r>
                      <a:endParaRPr lang="en-US" sz="1800" dirty="0">
                        <a:latin typeface="Arial" panose="020B0604020202020204" pitchFamily="34" charset="0"/>
                        <a:cs typeface="Arial" panose="020B0604020202020204" pitchFamily="34" charset="0"/>
                      </a:endParaRPr>
                    </a:p>
                  </a:txBody>
                  <a:tcPr/>
                </a:tc>
                <a:tc>
                  <a:txBody>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Integrated support</a:t>
                      </a:r>
                      <a:r>
                        <a:rPr lang="en-US" sz="1800" baseline="0" dirty="0">
                          <a:latin typeface="Arial" panose="020B0604020202020204" pitchFamily="34" charset="0"/>
                          <a:cs typeface="Arial" panose="020B0604020202020204" pitchFamily="34" charset="0"/>
                        </a:rPr>
                        <a:t> using plugins for specific headsets</a:t>
                      </a:r>
                      <a:endParaRPr lang="en-US" sz="1800" dirty="0">
                        <a:latin typeface="Arial" panose="020B0604020202020204" pitchFamily="34" charset="0"/>
                        <a:cs typeface="Arial" panose="020B0604020202020204" pitchFamily="34" charset="0"/>
                      </a:endParaRPr>
                    </a:p>
                  </a:txBody>
                  <a:tcPr/>
                </a:tc>
                <a:tc>
                  <a:txBody>
                    <a:bodyPr/>
                    <a:lstStyle/>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tx1"/>
                          </a:solidFill>
                          <a:effectLst/>
                          <a:latin typeface="Arial" panose="020B0604020202020204" pitchFamily="34" charset="0"/>
                          <a:ea typeface="+mn-ea"/>
                          <a:cs typeface="Arial" panose="020B0604020202020204" pitchFamily="34" charset="0"/>
                        </a:rPr>
                        <a:t>Built-in integration for f</a:t>
                      </a:r>
                      <a:r>
                        <a:rPr lang="en-US" sz="1800" kern="1200" dirty="0">
                          <a:solidFill>
                            <a:schemeClr val="dk1"/>
                          </a:solidFill>
                          <a:effectLst/>
                          <a:latin typeface="Arial" panose="020B0604020202020204" pitchFamily="34" charset="0"/>
                          <a:ea typeface="+mn-ea"/>
                          <a:cs typeface="Arial" panose="020B0604020202020204" pitchFamily="34" charset="0"/>
                        </a:rPr>
                        <a:t>ull</a:t>
                      </a:r>
                      <a:r>
                        <a:rPr lang="en-US" sz="1800" kern="1200" baseline="0" dirty="0">
                          <a:solidFill>
                            <a:schemeClr val="dk1"/>
                          </a:solidFill>
                          <a:effectLst/>
                          <a:latin typeface="Arial" panose="020B0604020202020204" pitchFamily="34" charset="0"/>
                          <a:ea typeface="+mn-ea"/>
                          <a:cs typeface="Arial" panose="020B0604020202020204" pitchFamily="34" charset="0"/>
                        </a:rPr>
                        <a:t> </a:t>
                      </a:r>
                      <a:r>
                        <a:rPr lang="en-US" sz="1800" kern="1200" dirty="0">
                          <a:solidFill>
                            <a:schemeClr val="dk1"/>
                          </a:solidFill>
                          <a:effectLst/>
                          <a:latin typeface="Arial" panose="020B0604020202020204" pitchFamily="34" charset="0"/>
                          <a:ea typeface="+mn-ea"/>
                          <a:cs typeface="Arial" panose="020B0604020202020204" pitchFamily="34" charset="0"/>
                        </a:rPr>
                        <a:t>immersion</a:t>
                      </a:r>
                      <a:r>
                        <a:rPr lang="en-US" sz="1800" kern="1200" baseline="0" dirty="0">
                          <a:solidFill>
                            <a:schemeClr val="dk1"/>
                          </a:solidFill>
                          <a:effectLst/>
                          <a:latin typeface="Arial" panose="020B0604020202020204" pitchFamily="34" charset="0"/>
                          <a:ea typeface="+mn-ea"/>
                          <a:cs typeface="Arial" panose="020B0604020202020204" pitchFamily="34" charset="0"/>
                        </a:rPr>
                        <a:t> </a:t>
                      </a:r>
                      <a:r>
                        <a:rPr lang="en-US" sz="1800" kern="1200" dirty="0">
                          <a:solidFill>
                            <a:schemeClr val="dk1"/>
                          </a:solidFill>
                          <a:effectLst/>
                          <a:latin typeface="Arial" panose="020B0604020202020204" pitchFamily="34" charset="0"/>
                          <a:ea typeface="+mn-ea"/>
                          <a:cs typeface="Arial" panose="020B0604020202020204" pitchFamily="34" charset="0"/>
                        </a:rPr>
                        <a:t>for many</a:t>
                      </a:r>
                      <a:r>
                        <a:rPr lang="en-US" sz="1800" kern="1200" baseline="0" dirty="0">
                          <a:solidFill>
                            <a:schemeClr val="dk1"/>
                          </a:solidFill>
                          <a:effectLst/>
                          <a:latin typeface="Arial" panose="020B0604020202020204" pitchFamily="34" charset="0"/>
                          <a:ea typeface="+mn-ea"/>
                          <a:cs typeface="Arial" panose="020B0604020202020204" pitchFamily="34" charset="0"/>
                        </a:rPr>
                        <a:t> headsets</a:t>
                      </a:r>
                      <a:endParaRPr lang="en-US"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51779093"/>
                  </a:ext>
                </a:extLst>
              </a:tr>
              <a:tr h="370840">
                <a:tc>
                  <a:txBody>
                    <a:bodyPr/>
                    <a:lstStyle/>
                    <a:p>
                      <a:pPr marL="0" indent="0">
                        <a:buFont typeface="Arial" panose="020B0604020202020204" pitchFamily="34" charset="0"/>
                        <a:buNone/>
                      </a:pPr>
                      <a:r>
                        <a:rPr lang="en-US" sz="2000" kern="1200" dirty="0">
                          <a:solidFill>
                            <a:schemeClr val="dk1"/>
                          </a:solidFill>
                          <a:effectLst/>
                          <a:latin typeface="Arial" panose="020B0604020202020204" pitchFamily="34" charset="0"/>
                          <a:ea typeface="+mn-ea"/>
                          <a:cs typeface="Arial" panose="020B0604020202020204" pitchFamily="34" charset="0"/>
                        </a:rPr>
                        <a:t>Augmented Reality (AR)</a:t>
                      </a:r>
                      <a:endParaRPr lang="en-US" sz="2000" dirty="0">
                        <a:latin typeface="Arial" panose="020B0604020202020204" pitchFamily="34" charset="0"/>
                        <a:cs typeface="Arial" panose="020B0604020202020204" pitchFamily="34" charset="0"/>
                      </a:endParaRPr>
                    </a:p>
                  </a:txBody>
                  <a:tcPr/>
                </a:tc>
                <a:tc>
                  <a:txBody>
                    <a:bodyPr/>
                    <a:lstStyle/>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tx1"/>
                          </a:solidFill>
                          <a:effectLst/>
                          <a:latin typeface="Arial" panose="020B0604020202020204" pitchFamily="34" charset="0"/>
                          <a:ea typeface="+mn-ea"/>
                          <a:cs typeface="Arial" panose="020B0604020202020204" pitchFamily="34" charset="0"/>
                        </a:rPr>
                        <a:t>Excels with heads-up displays or real-world overlays during training</a:t>
                      </a:r>
                    </a:p>
                  </a:txBody>
                  <a:tcPr/>
                </a:tc>
                <a:tc rowSpan="2">
                  <a:txBody>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Emerging; better suited for custom builds on platforms like Android or through integration with third-party SDKs</a:t>
                      </a:r>
                    </a:p>
                  </a:txBody>
                  <a:tcPr/>
                </a:tc>
                <a:tc rowSpan="2">
                  <a:txBody>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Integration possible but less mature—may require custom SDK bridging or middleware</a:t>
                      </a:r>
                    </a:p>
                  </a:txBody>
                  <a:tcPr/>
                </a:tc>
                <a:tc>
                  <a:txBody>
                    <a:bodyPr/>
                    <a:lstStyle/>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tx1"/>
                          </a:solidFill>
                          <a:effectLst/>
                          <a:latin typeface="Arial" panose="020B0604020202020204" pitchFamily="34" charset="0"/>
                          <a:ea typeface="+mn-ea"/>
                          <a:cs typeface="Arial" panose="020B0604020202020204" pitchFamily="34" charset="0"/>
                        </a:rPr>
                        <a:t>Supports heads-up displays or real-world overlays during training</a:t>
                      </a:r>
                      <a:r>
                        <a:rPr lang="en-US" sz="1800" dirty="0">
                          <a:latin typeface="Arial" panose="020B0604020202020204" pitchFamily="34" charset="0"/>
                          <a:cs typeface="Arial" panose="020B0604020202020204" pitchFamily="34" charset="0"/>
                        </a:rPr>
                        <a:t> </a:t>
                      </a:r>
                    </a:p>
                  </a:txBody>
                  <a:tcPr/>
                </a:tc>
                <a:extLst>
                  <a:ext uri="{0D108BD9-81ED-4DB2-BD59-A6C34878D82A}">
                    <a16:rowId xmlns:a16="http://schemas.microsoft.com/office/drawing/2014/main" val="1959264297"/>
                  </a:ext>
                </a:extLst>
              </a:tr>
              <a:tr h="370840">
                <a:tc>
                  <a:txBody>
                    <a:bodyPr/>
                    <a:lstStyle/>
                    <a:p>
                      <a:pPr marL="0" indent="0">
                        <a:buFont typeface="Arial" panose="020B0604020202020204" pitchFamily="34" charset="0"/>
                        <a:buNone/>
                      </a:pPr>
                      <a:r>
                        <a:rPr lang="en-US" sz="2000" kern="1200" dirty="0">
                          <a:solidFill>
                            <a:schemeClr val="dk1"/>
                          </a:solidFill>
                          <a:effectLst/>
                          <a:latin typeface="Arial" panose="020B0604020202020204" pitchFamily="34" charset="0"/>
                          <a:ea typeface="+mn-ea"/>
                          <a:cs typeface="Arial" panose="020B0604020202020204" pitchFamily="34" charset="0"/>
                        </a:rPr>
                        <a:t>Mixed Reality (MR)</a:t>
                      </a:r>
                      <a:endParaRPr lang="en-US" sz="2000" dirty="0">
                        <a:latin typeface="Arial" panose="020B0604020202020204" pitchFamily="34" charset="0"/>
                        <a:cs typeface="Arial" panose="020B0604020202020204" pitchFamily="34" charset="0"/>
                      </a:endParaRPr>
                    </a:p>
                  </a:txBody>
                  <a:tcPr/>
                </a:tc>
                <a:tc>
                  <a:txBody>
                    <a:bodyPr/>
                    <a:lstStyle/>
                    <a:p>
                      <a:pPr marL="342900" indent="-342900">
                        <a:buFont typeface="Arial" panose="020B0604020202020204" pitchFamily="34" charset="0"/>
                        <a:buChar char="•"/>
                      </a:pPr>
                      <a:r>
                        <a:rPr lang="en-US" sz="1800" kern="1200" dirty="0">
                          <a:solidFill>
                            <a:schemeClr val="tx1"/>
                          </a:solidFill>
                          <a:effectLst/>
                          <a:latin typeface="Arial" panose="020B0604020202020204" pitchFamily="34" charset="0"/>
                          <a:ea typeface="+mn-ea"/>
                          <a:cs typeface="Arial" panose="020B0604020202020204" pitchFamily="34" charset="0"/>
                        </a:rPr>
                        <a:t>Used with headsets like HoloLens for scenario-based, room-scale interaction</a:t>
                      </a:r>
                      <a:endParaRPr lang="en-US" sz="1800" dirty="0">
                        <a:latin typeface="Arial" panose="020B0604020202020204" pitchFamily="34" charset="0"/>
                        <a:cs typeface="Arial" panose="020B0604020202020204" pitchFamily="34" charset="0"/>
                      </a:endParaRPr>
                    </a:p>
                  </a:txBody>
                  <a:tcPr/>
                </a:tc>
                <a:tc vMerge="1">
                  <a:txBody>
                    <a:bodyPr/>
                    <a:lstStyle/>
                    <a:p>
                      <a:pPr marL="342900" indent="-342900">
                        <a:buFont typeface="Arial" panose="020B0604020202020204" pitchFamily="34" charset="0"/>
                        <a:buChar char="•"/>
                      </a:pPr>
                      <a:endParaRPr lang="en-US" sz="1800" dirty="0"/>
                    </a:p>
                  </a:txBody>
                  <a:tcPr/>
                </a:tc>
                <a:tc vMerge="1">
                  <a:txBody>
                    <a:bodyPr/>
                    <a:lstStyle/>
                    <a:p>
                      <a:pPr marL="342900" indent="-342900">
                        <a:buFont typeface="Arial" panose="020B0604020202020204" pitchFamily="34" charset="0"/>
                        <a:buChar char="•"/>
                      </a:pPr>
                      <a:endParaRPr lang="en-US" sz="1800" dirty="0"/>
                    </a:p>
                  </a:txBody>
                  <a:tcPr/>
                </a:tc>
                <a:tc>
                  <a:txBody>
                    <a:bodyPr/>
                    <a:lstStyle/>
                    <a:p>
                      <a:pPr marL="342900" indent="-342900">
                        <a:buFont typeface="Arial" panose="020B0604020202020204" pitchFamily="34" charset="0"/>
                        <a:buChar char="•"/>
                      </a:pPr>
                      <a:r>
                        <a:rPr lang="en-US" sz="1800" kern="1200" dirty="0">
                          <a:solidFill>
                            <a:schemeClr val="tx1"/>
                          </a:solidFill>
                          <a:effectLst/>
                          <a:latin typeface="Arial" panose="020B0604020202020204" pitchFamily="34" charset="0"/>
                          <a:ea typeface="+mn-ea"/>
                          <a:cs typeface="Arial" panose="020B0604020202020204" pitchFamily="34" charset="0"/>
                        </a:rPr>
                        <a:t>Supports fully immersive training environments, including tracked physical props and full-body simulation rigs</a:t>
                      </a:r>
                      <a:endParaRPr 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79845928"/>
                  </a:ext>
                </a:extLst>
              </a:tr>
            </a:tbl>
          </a:graphicData>
        </a:graphic>
      </p:graphicFrame>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31</a:t>
            </a:fld>
            <a:endParaRPr lang="en-US" dirty="0"/>
          </a:p>
        </p:txBody>
      </p:sp>
    </p:spTree>
    <p:extLst>
      <p:ext uri="{BB962C8B-B14F-4D97-AF65-F5344CB8AC3E}">
        <p14:creationId xmlns:p14="http://schemas.microsoft.com/office/powerpoint/2010/main" val="27385093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Coding: High, Low, No</a:t>
            </a:r>
          </a:p>
        </p:txBody>
      </p:sp>
      <p:pic>
        <p:nvPicPr>
          <p:cNvPr id="4098" name="Picture 2" descr="Unity - Manual: Scripting">
            <a:extLst>
              <a:ext uri="{FF2B5EF4-FFF2-40B4-BE49-F238E27FC236}">
                <a16:creationId xmlns:a16="http://schemas.microsoft.com/office/drawing/2014/main" id="{92813F0B-C17F-4EC7-29B3-6B0700F660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817" r="27546"/>
          <a:stretch/>
        </p:blipFill>
        <p:spPr bwMode="auto">
          <a:xfrm>
            <a:off x="481153" y="1031595"/>
            <a:ext cx="3209104" cy="48768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lueprint Optimization In Unreal (UE4/UE5) — Chris McCole">
            <a:extLst>
              <a:ext uri="{FF2B5EF4-FFF2-40B4-BE49-F238E27FC236}">
                <a16:creationId xmlns:a16="http://schemas.microsoft.com/office/drawing/2014/main" id="{8946A1AF-7899-8FAA-B9EB-742FEC0D94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768" t="11220" r="37530" b="18406"/>
          <a:stretch/>
        </p:blipFill>
        <p:spPr bwMode="auto">
          <a:xfrm>
            <a:off x="3842655" y="1031595"/>
            <a:ext cx="4198596" cy="48768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Microsoft Power Apps – Build Apps with AI | Microsoft">
            <a:extLst>
              <a:ext uri="{FF2B5EF4-FFF2-40B4-BE49-F238E27FC236}">
                <a16:creationId xmlns:a16="http://schemas.microsoft.com/office/drawing/2014/main" id="{15CA78DD-66CA-5A3A-CA63-D463D9CF61E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9094" t="5701" b="22667"/>
          <a:stretch/>
        </p:blipFill>
        <p:spPr bwMode="auto">
          <a:xfrm>
            <a:off x="8193649" y="1031595"/>
            <a:ext cx="3620882" cy="4876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1C5861F-EEBD-18FE-C9D7-215ECBA4674E}"/>
              </a:ext>
            </a:extLst>
          </p:cNvPr>
          <p:cNvSpPr txBox="1"/>
          <p:nvPr/>
        </p:nvSpPr>
        <p:spPr>
          <a:xfrm>
            <a:off x="481153" y="6186530"/>
            <a:ext cx="3327400" cy="215444"/>
          </a:xfrm>
          <a:prstGeom prst="rect">
            <a:avLst/>
          </a:prstGeom>
          <a:noFill/>
        </p:spPr>
        <p:txBody>
          <a:bodyPr wrap="square" rtlCol="0">
            <a:spAutoFit/>
          </a:bodyPr>
          <a:lstStyle/>
          <a:p>
            <a:r>
              <a:rPr lang="en-US" sz="800" dirty="0"/>
              <a:t>Image credit</a:t>
            </a:r>
            <a:r>
              <a:rPr lang="en-US" sz="800"/>
              <a:t>: Unity 3D</a:t>
            </a:r>
            <a:endParaRPr lang="en-US" sz="800" dirty="0"/>
          </a:p>
        </p:txBody>
      </p:sp>
      <p:sp>
        <p:nvSpPr>
          <p:cNvPr id="5" name="TextBox 4">
            <a:extLst>
              <a:ext uri="{FF2B5EF4-FFF2-40B4-BE49-F238E27FC236}">
                <a16:creationId xmlns:a16="http://schemas.microsoft.com/office/drawing/2014/main" id="{0CA54967-2A2F-2BF4-09D1-6AED6B195298}"/>
              </a:ext>
            </a:extLst>
          </p:cNvPr>
          <p:cNvSpPr txBox="1"/>
          <p:nvPr/>
        </p:nvSpPr>
        <p:spPr>
          <a:xfrm>
            <a:off x="3842655" y="6186530"/>
            <a:ext cx="3327400" cy="215444"/>
          </a:xfrm>
          <a:prstGeom prst="rect">
            <a:avLst/>
          </a:prstGeom>
          <a:noFill/>
        </p:spPr>
        <p:txBody>
          <a:bodyPr wrap="square" rtlCol="0">
            <a:spAutoFit/>
          </a:bodyPr>
          <a:lstStyle/>
          <a:p>
            <a:r>
              <a:rPr lang="en-US" sz="800" dirty="0"/>
              <a:t>Image credit: Unreal Engine</a:t>
            </a:r>
          </a:p>
        </p:txBody>
      </p:sp>
      <p:sp>
        <p:nvSpPr>
          <p:cNvPr id="6" name="TextBox 5">
            <a:extLst>
              <a:ext uri="{FF2B5EF4-FFF2-40B4-BE49-F238E27FC236}">
                <a16:creationId xmlns:a16="http://schemas.microsoft.com/office/drawing/2014/main" id="{7737BB26-EC81-88C1-4D32-73F2FA52EB62}"/>
              </a:ext>
            </a:extLst>
          </p:cNvPr>
          <p:cNvSpPr txBox="1"/>
          <p:nvPr/>
        </p:nvSpPr>
        <p:spPr>
          <a:xfrm>
            <a:off x="8487131" y="6186530"/>
            <a:ext cx="3327400" cy="215444"/>
          </a:xfrm>
          <a:prstGeom prst="rect">
            <a:avLst/>
          </a:prstGeom>
          <a:noFill/>
        </p:spPr>
        <p:txBody>
          <a:bodyPr wrap="square" rtlCol="0">
            <a:spAutoFit/>
          </a:bodyPr>
          <a:lstStyle/>
          <a:p>
            <a:r>
              <a:rPr lang="en-US" sz="800" dirty="0"/>
              <a:t>Image credit: Microsoft </a:t>
            </a:r>
          </a:p>
        </p:txBody>
      </p:sp>
      <p:sp>
        <p:nvSpPr>
          <p:cNvPr id="4" name="Slide Number Placeholder 3"/>
          <p:cNvSpPr>
            <a:spLocks noGrp="1"/>
          </p:cNvSpPr>
          <p:nvPr>
            <p:ph type="sldNum" sz="quarter" idx="10"/>
          </p:nvPr>
        </p:nvSpPr>
        <p:spPr/>
        <p:txBody>
          <a:bodyPr/>
          <a:lstStyle/>
          <a:p>
            <a:pPr>
              <a:defRPr/>
            </a:pPr>
            <a:fld id="{D68E8870-17DE-45C4-A8DD-7644B2422933}" type="slidenum">
              <a:rPr lang="en-US" smtClean="0"/>
              <a:pPr>
                <a:defRPr/>
              </a:pPr>
              <a:t>32</a:t>
            </a:fld>
            <a:endParaRPr lang="en-US" dirty="0"/>
          </a:p>
        </p:txBody>
      </p:sp>
    </p:spTree>
    <p:extLst>
      <p:ext uri="{BB962C8B-B14F-4D97-AF65-F5344CB8AC3E}">
        <p14:creationId xmlns:p14="http://schemas.microsoft.com/office/powerpoint/2010/main" val="549158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and Drawbacks of Low/No Code Environments</a:t>
            </a:r>
          </a:p>
        </p:txBody>
      </p:sp>
      <p:sp>
        <p:nvSpPr>
          <p:cNvPr id="7" name="Content Placeholder 6"/>
          <p:cNvSpPr>
            <a:spLocks noGrp="1"/>
          </p:cNvSpPr>
          <p:nvPr>
            <p:ph sz="half" idx="1"/>
          </p:nvPr>
        </p:nvSpPr>
        <p:spPr/>
        <p:txBody>
          <a:bodyPr/>
          <a:lstStyle/>
          <a:p>
            <a:pPr marL="0" indent="0">
              <a:buNone/>
            </a:pPr>
            <a:r>
              <a:rPr lang="en-US" dirty="0">
                <a:latin typeface="Arial" panose="020B0604020202020204" pitchFamily="34" charset="0"/>
                <a:cs typeface="Arial" panose="020B0604020202020204" pitchFamily="34" charset="0"/>
              </a:rPr>
              <a:t>Benefits</a:t>
            </a:r>
          </a:p>
          <a:p>
            <a:r>
              <a:rPr lang="en-US" dirty="0">
                <a:latin typeface="Arial" panose="020B0604020202020204" pitchFamily="34" charset="0"/>
                <a:cs typeface="Arial" panose="020B0604020202020204" pitchFamily="34" charset="0"/>
              </a:rPr>
              <a:t>Low barrier to entry</a:t>
            </a:r>
          </a:p>
          <a:p>
            <a:r>
              <a:rPr lang="en-US" dirty="0">
                <a:latin typeface="Arial" panose="020B0604020202020204" pitchFamily="34" charset="0"/>
                <a:cs typeface="Arial" panose="020B0604020202020204" pitchFamily="34" charset="0"/>
              </a:rPr>
              <a:t>Easier to visually digest</a:t>
            </a:r>
          </a:p>
          <a:p>
            <a:r>
              <a:rPr lang="en-US" dirty="0">
                <a:latin typeface="Arial" panose="020B0604020202020204" pitchFamily="34" charset="0"/>
                <a:cs typeface="Arial" panose="020B0604020202020204" pitchFamily="34" charset="0"/>
              </a:rPr>
              <a:t>Easier to follow flows of logic</a:t>
            </a:r>
          </a:p>
          <a:p>
            <a:r>
              <a:rPr lang="en-US" dirty="0">
                <a:latin typeface="Arial" panose="020B0604020202020204" pitchFamily="34" charset="0"/>
                <a:cs typeface="Arial" panose="020B0604020202020204" pitchFamily="34" charset="0"/>
              </a:rPr>
              <a:t>Fewer lines of code required</a:t>
            </a:r>
          </a:p>
          <a:p>
            <a:pPr lvl="1"/>
            <a:r>
              <a:rPr lang="en-US" dirty="0">
                <a:latin typeface="Arial" panose="020B0604020202020204" pitchFamily="34" charset="0"/>
                <a:cs typeface="Arial" panose="020B0604020202020204" pitchFamily="34" charset="0"/>
              </a:rPr>
              <a:t>Each block represents 1 or more line of code</a:t>
            </a:r>
          </a:p>
          <a:p>
            <a:endParaRPr lang="en-US" dirty="0"/>
          </a:p>
        </p:txBody>
      </p:sp>
      <p:sp>
        <p:nvSpPr>
          <p:cNvPr id="8" name="Content Placeholder 7"/>
          <p:cNvSpPr>
            <a:spLocks noGrp="1"/>
          </p:cNvSpPr>
          <p:nvPr>
            <p:ph sz="half" idx="2"/>
          </p:nvPr>
        </p:nvSpPr>
        <p:spPr/>
        <p:txBody>
          <a:bodyPr/>
          <a:lstStyle/>
          <a:p>
            <a:pPr marL="0" indent="0">
              <a:buNone/>
            </a:pPr>
            <a:r>
              <a:rPr lang="en-US" dirty="0">
                <a:latin typeface="Arial" panose="020B0604020202020204" pitchFamily="34" charset="0"/>
                <a:cs typeface="Arial" panose="020B0604020202020204" pitchFamily="34" charset="0"/>
              </a:rPr>
              <a:t>Drawbacks</a:t>
            </a:r>
          </a:p>
          <a:p>
            <a:r>
              <a:rPr lang="en-US" dirty="0">
                <a:latin typeface="Arial" panose="020B0604020202020204" pitchFamily="34" charset="0"/>
                <a:cs typeface="Arial" panose="020B0604020202020204" pitchFamily="34" charset="0"/>
              </a:rPr>
              <a:t>Platform limitations</a:t>
            </a:r>
          </a:p>
          <a:p>
            <a:r>
              <a:rPr lang="en-US" dirty="0">
                <a:latin typeface="Arial" panose="020B0604020202020204" pitchFamily="34" charset="0"/>
                <a:cs typeface="Arial" panose="020B0604020202020204" pitchFamily="34" charset="0"/>
              </a:rPr>
              <a:t>Less control over code</a:t>
            </a:r>
          </a:p>
          <a:p>
            <a:r>
              <a:rPr lang="en-US" dirty="0">
                <a:latin typeface="Arial" panose="020B0604020202020204" pitchFamily="34" charset="0"/>
                <a:cs typeface="Arial" panose="020B0604020202020204" pitchFamily="34" charset="0"/>
              </a:rPr>
              <a:t>Harder to transfer to other platforms</a:t>
            </a:r>
          </a:p>
          <a:p>
            <a:r>
              <a:rPr lang="en-US" dirty="0">
                <a:latin typeface="Arial" panose="020B0604020202020204" pitchFamily="34" charset="0"/>
                <a:cs typeface="Arial" panose="020B0604020202020204" pitchFamily="34" charset="0"/>
              </a:rPr>
              <a:t>More difficult to collaborate through version control systems</a:t>
            </a:r>
          </a:p>
          <a:p>
            <a:r>
              <a:rPr lang="en-US" i="1" dirty="0"/>
              <a:t>This may be a use case for high code programming</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33</a:t>
            </a:fld>
            <a:endParaRPr lang="en-US" dirty="0"/>
          </a:p>
        </p:txBody>
      </p:sp>
    </p:spTree>
    <p:extLst>
      <p:ext uri="{BB962C8B-B14F-4D97-AF65-F5344CB8AC3E}">
        <p14:creationId xmlns:p14="http://schemas.microsoft.com/office/powerpoint/2010/main" val="34353445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7039" y="2650067"/>
            <a:ext cx="7416800" cy="795130"/>
          </a:xfrm>
        </p:spPr>
        <p:txBody>
          <a:bodyPr/>
          <a:lstStyle/>
          <a:p>
            <a:r>
              <a:rPr lang="en-US" sz="4000" dirty="0">
                <a:solidFill>
                  <a:schemeClr val="tx2"/>
                </a:solidFill>
                <a:latin typeface="Arial" panose="020B0604020202020204" pitchFamily="34" charset="0"/>
                <a:cs typeface="Arial" panose="020B0604020202020204" pitchFamily="34" charset="0"/>
              </a:rPr>
              <a:t>Use Case Walk Through:</a:t>
            </a:r>
            <a:br>
              <a:rPr lang="en-US" sz="4000" dirty="0">
                <a:solidFill>
                  <a:schemeClr val="tx2"/>
                </a:solidFill>
                <a:latin typeface="Arial" panose="020B0604020202020204" pitchFamily="34" charset="0"/>
                <a:cs typeface="Arial" panose="020B0604020202020204" pitchFamily="34" charset="0"/>
              </a:rPr>
            </a:br>
            <a:r>
              <a:rPr lang="en-US" sz="4000" dirty="0">
                <a:solidFill>
                  <a:schemeClr val="tx2"/>
                </a:solidFill>
                <a:latin typeface="Arial" panose="020B0604020202020204" pitchFamily="34" charset="0"/>
                <a:cs typeface="Arial" panose="020B0604020202020204" pitchFamily="34" charset="0"/>
              </a:rPr>
              <a:t>Training &amp; Research</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34</a:t>
            </a:fld>
            <a:endParaRPr lang="en-US" dirty="0"/>
          </a:p>
        </p:txBody>
      </p:sp>
    </p:spTree>
    <p:extLst>
      <p:ext uri="{BB962C8B-B14F-4D97-AF65-F5344CB8AC3E}">
        <p14:creationId xmlns:p14="http://schemas.microsoft.com/office/powerpoint/2010/main" val="22600874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E10C7-9EDB-18C0-1107-8C662C6368C1}"/>
              </a:ext>
            </a:extLst>
          </p:cNvPr>
          <p:cNvSpPr>
            <a:spLocks noGrp="1"/>
          </p:cNvSpPr>
          <p:nvPr>
            <p:ph type="title"/>
          </p:nvPr>
        </p:nvSpPr>
        <p:spPr/>
        <p:txBody>
          <a:bodyPr/>
          <a:lstStyle/>
          <a:p>
            <a:r>
              <a:rPr lang="en-US" dirty="0"/>
              <a:t>Use Cases in XR</a:t>
            </a:r>
          </a:p>
        </p:txBody>
      </p:sp>
      <p:pic>
        <p:nvPicPr>
          <p:cNvPr id="5" name="Picture 4">
            <a:extLst>
              <a:ext uri="{FF2B5EF4-FFF2-40B4-BE49-F238E27FC236}">
                <a16:creationId xmlns:a16="http://schemas.microsoft.com/office/drawing/2014/main" id="{67D47DD9-EEB9-41D3-97BD-C37E73B73B47}"/>
              </a:ext>
            </a:extLst>
          </p:cNvPr>
          <p:cNvPicPr>
            <a:picLocks noChangeAspect="1"/>
          </p:cNvPicPr>
          <p:nvPr/>
        </p:nvPicPr>
        <p:blipFill>
          <a:blip r:embed="rId2"/>
          <a:stretch>
            <a:fillRect/>
          </a:stretch>
        </p:blipFill>
        <p:spPr>
          <a:xfrm>
            <a:off x="2557963" y="3080284"/>
            <a:ext cx="7064022" cy="2820746"/>
          </a:xfrm>
          <a:prstGeom prst="rect">
            <a:avLst/>
          </a:prstGeom>
        </p:spPr>
      </p:pic>
      <p:sp>
        <p:nvSpPr>
          <p:cNvPr id="6" name="TextBox 5">
            <a:extLst>
              <a:ext uri="{FF2B5EF4-FFF2-40B4-BE49-F238E27FC236}">
                <a16:creationId xmlns:a16="http://schemas.microsoft.com/office/drawing/2014/main" id="{3802D923-921A-B6A1-4CED-C9249CA96E8D}"/>
              </a:ext>
            </a:extLst>
          </p:cNvPr>
          <p:cNvSpPr txBox="1"/>
          <p:nvPr/>
        </p:nvSpPr>
        <p:spPr>
          <a:xfrm>
            <a:off x="2570013" y="5901030"/>
            <a:ext cx="7096461"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New York"/>
              </a:rPr>
              <a:t>Statistics figure from: VIVE, The state of extended (XR) training within the U.S. Armed Forces, Tech. Rep. (2023). </a:t>
            </a:r>
            <a:endParaRPr kumimoji="0" lang="en-US" sz="800" b="0" i="0" u="none" strike="noStrike" kern="1200" cap="none" spc="0" normalizeH="0" baseline="0" noProof="0" dirty="0">
              <a:ln>
                <a:noFill/>
              </a:ln>
              <a:effectLst/>
              <a:uLnTx/>
              <a:uFillTx/>
              <a:latin typeface="Tahoma"/>
              <a:ea typeface="+mn-ea"/>
              <a:cs typeface="+mn-cs"/>
            </a:endParaRPr>
          </a:p>
        </p:txBody>
      </p:sp>
      <p:pic>
        <p:nvPicPr>
          <p:cNvPr id="7" name="Picture 6">
            <a:extLst>
              <a:ext uri="{FF2B5EF4-FFF2-40B4-BE49-F238E27FC236}">
                <a16:creationId xmlns:a16="http://schemas.microsoft.com/office/drawing/2014/main" id="{2AF3E89B-3F50-075B-12E4-89AEC2B239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5" t="16130" r="820" b="41369"/>
          <a:stretch/>
        </p:blipFill>
        <p:spPr>
          <a:xfrm>
            <a:off x="2570014" y="1307146"/>
            <a:ext cx="7051972" cy="2013438"/>
          </a:xfrm>
          <a:prstGeom prst="rect">
            <a:avLst/>
          </a:prstGeom>
        </p:spPr>
      </p:pic>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35</a:t>
            </a:fld>
            <a:endParaRPr lang="en-US" dirty="0"/>
          </a:p>
        </p:txBody>
      </p:sp>
    </p:spTree>
    <p:extLst>
      <p:ext uri="{BB962C8B-B14F-4D97-AF65-F5344CB8AC3E}">
        <p14:creationId xmlns:p14="http://schemas.microsoft.com/office/powerpoint/2010/main" val="10672145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B1EEC6-8B63-4749-98C4-50C13588CDCF}"/>
              </a:ext>
            </a:extLst>
          </p:cNvPr>
          <p:cNvSpPr/>
          <p:nvPr/>
        </p:nvSpPr>
        <p:spPr>
          <a:xfrm>
            <a:off x="191477" y="1130803"/>
            <a:ext cx="5904523" cy="5313540"/>
          </a:xfrm>
          <a:prstGeom prst="rect">
            <a:avLst/>
          </a:prstGeom>
          <a:gradFill flip="none" rotWithShape="1">
            <a:gsLst>
              <a:gs pos="0">
                <a:srgbClr val="CBCCCB"/>
              </a:gs>
              <a:gs pos="65000">
                <a:schemeClr val="bg1"/>
              </a:gs>
              <a:gs pos="100000">
                <a:srgbClr val="CBCCCB"/>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a:ln>
                <a:noFill/>
              </a:ln>
              <a:solidFill>
                <a:srgbClr val="004B8D"/>
              </a:solidFill>
              <a:effectLst/>
              <a:uLnTx/>
              <a:uFillTx/>
              <a:latin typeface="Tahoma"/>
              <a:ea typeface="+mn-ea"/>
              <a:cs typeface="+mn-cs"/>
            </a:endParaRPr>
          </a:p>
        </p:txBody>
      </p:sp>
      <p:sp>
        <p:nvSpPr>
          <p:cNvPr id="2" name="Title 1"/>
          <p:cNvSpPr>
            <a:spLocks noGrp="1"/>
          </p:cNvSpPr>
          <p:nvPr>
            <p:ph type="title"/>
          </p:nvPr>
        </p:nvSpPr>
        <p:spPr/>
        <p:txBody>
          <a:bodyPr/>
          <a:lstStyle/>
          <a:p>
            <a:r>
              <a:rPr lang="en-US" dirty="0"/>
              <a:t>Distributed Training</a:t>
            </a:r>
          </a:p>
        </p:txBody>
      </p:sp>
      <p:pic>
        <p:nvPicPr>
          <p:cNvPr id="5" name="Picture 4">
            <a:extLst>
              <a:ext uri="{FF2B5EF4-FFF2-40B4-BE49-F238E27FC236}">
                <a16:creationId xmlns:a16="http://schemas.microsoft.com/office/drawing/2014/main" id="{8896FD72-4AE3-082E-A70A-7AD74729FF1D}"/>
              </a:ext>
            </a:extLst>
          </p:cNvPr>
          <p:cNvPicPr>
            <a:picLocks noChangeAspect="1"/>
          </p:cNvPicPr>
          <p:nvPr/>
        </p:nvPicPr>
        <p:blipFill rotWithShape="1">
          <a:blip r:embed="rId3">
            <a:extLst>
              <a:ext uri="{28A0092B-C50C-407E-A947-70E740481C1C}">
                <a14:useLocalDpi xmlns:a14="http://schemas.microsoft.com/office/drawing/2010/main"/>
              </a:ext>
            </a:extLst>
          </a:blip>
          <a:srcRect t="15084"/>
          <a:stretch/>
        </p:blipFill>
        <p:spPr>
          <a:xfrm>
            <a:off x="314946" y="3056286"/>
            <a:ext cx="3381270" cy="2347238"/>
          </a:xfrm>
          <a:prstGeom prst="rect">
            <a:avLst/>
          </a:prstGeom>
        </p:spPr>
      </p:pic>
      <p:sp>
        <p:nvSpPr>
          <p:cNvPr id="3" name="Content Placeholder 2"/>
          <p:cNvSpPr>
            <a:spLocks noGrp="1"/>
          </p:cNvSpPr>
          <p:nvPr>
            <p:ph idx="1"/>
          </p:nvPr>
        </p:nvSpPr>
        <p:spPr>
          <a:xfrm>
            <a:off x="6572738" y="1053389"/>
            <a:ext cx="5304316" cy="4890211"/>
          </a:xfrm>
        </p:spPr>
        <p:txBody>
          <a:bodyPr/>
          <a:lstStyle/>
          <a:p>
            <a:pPr marL="0" indent="0">
              <a:buNone/>
            </a:pPr>
            <a:r>
              <a:rPr lang="en-US" sz="2400" b="1" dirty="0">
                <a:latin typeface="Arial" panose="020B0604020202020204" pitchFamily="34" charset="0"/>
                <a:cs typeface="Arial" panose="020B0604020202020204" pitchFamily="34" charset="0"/>
              </a:rPr>
              <a:t>User Benefits &amp; Best Applications</a:t>
            </a:r>
          </a:p>
          <a:p>
            <a:pPr>
              <a:buFont typeface="Wingdings" panose="05000000000000000000" pitchFamily="2" charset="2"/>
              <a:buChar char="Ø"/>
            </a:pPr>
            <a:r>
              <a:rPr lang="en-US" sz="2400" b="1" dirty="0">
                <a:latin typeface="Arial" panose="020B0604020202020204" pitchFamily="34" charset="0"/>
                <a:cs typeface="Arial" panose="020B0604020202020204" pitchFamily="34" charset="0"/>
              </a:rPr>
              <a:t>Benefits: </a:t>
            </a:r>
            <a:r>
              <a:rPr lang="en-US" sz="2400" dirty="0">
                <a:latin typeface="Arial" panose="020B0604020202020204" pitchFamily="34" charset="0"/>
                <a:cs typeface="Arial" panose="020B0604020202020204" pitchFamily="34" charset="0"/>
              </a:rPr>
              <a:t>Integrat</a:t>
            </a:r>
            <a:r>
              <a:rPr lang="en-US" sz="2400" dirty="0"/>
              <a:t>e legacy simulations with game-based applications.</a:t>
            </a:r>
          </a:p>
          <a:p>
            <a:pPr>
              <a:buFont typeface="Wingdings" panose="05000000000000000000" pitchFamily="2" charset="2"/>
              <a:buChar char="Ø"/>
            </a:pPr>
            <a:r>
              <a:rPr lang="en-US" sz="2400" b="1" dirty="0">
                <a:latin typeface="Arial" panose="020B0604020202020204" pitchFamily="34" charset="0"/>
                <a:cs typeface="Arial" panose="020B0604020202020204" pitchFamily="34" charset="0"/>
              </a:rPr>
              <a:t>Applications: </a:t>
            </a:r>
            <a:r>
              <a:rPr lang="en-US" sz="2400" dirty="0"/>
              <a:t>Live Virtual Constructive (LVC) training, joint exercises, mission lead visualization.</a:t>
            </a:r>
            <a:endParaRPr lang="en-US" sz="24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sz="2400" b="1" dirty="0">
                <a:latin typeface="Arial" panose="020B0604020202020204" pitchFamily="34" charset="0"/>
                <a:cs typeface="Arial" panose="020B0604020202020204" pitchFamily="34" charset="0"/>
              </a:rPr>
              <a:t>Considerations: </a:t>
            </a:r>
            <a:r>
              <a:rPr lang="en-US" sz="2400" dirty="0">
                <a:latin typeface="Arial" panose="020B0604020202020204" pitchFamily="34" charset="0"/>
                <a:cs typeface="Arial" panose="020B0604020202020204" pitchFamily="34" charset="0"/>
              </a:rPr>
              <a:t>Performance will be based on protocols used (DIS, HLA, etc.) and networking configuration/speed.</a:t>
            </a:r>
          </a:p>
        </p:txBody>
      </p:sp>
      <p:pic>
        <p:nvPicPr>
          <p:cNvPr id="4" name="Picture 3">
            <a:extLst>
              <a:ext uri="{FF2B5EF4-FFF2-40B4-BE49-F238E27FC236}">
                <a16:creationId xmlns:a16="http://schemas.microsoft.com/office/drawing/2014/main" id="{76F5399A-10EA-1C4B-AABA-09E3B555A57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84007" y="957186"/>
            <a:ext cx="4505211" cy="2739350"/>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4DB396C8-161D-B109-A70F-EAA68CBACC0C}"/>
              </a:ext>
            </a:extLst>
          </p:cNvPr>
          <p:cNvPicPr>
            <a:picLocks noChangeAspect="1"/>
          </p:cNvPicPr>
          <p:nvPr/>
        </p:nvPicPr>
        <p:blipFill rotWithShape="1">
          <a:blip r:embed="rId5"/>
          <a:srcRect l="4960" t="21827" r="16501" b="24107"/>
          <a:stretch/>
        </p:blipFill>
        <p:spPr>
          <a:xfrm>
            <a:off x="2447341" y="5012900"/>
            <a:ext cx="3515815" cy="1360357"/>
          </a:xfrm>
          <a:prstGeom prst="rect">
            <a:avLst/>
          </a:prstGeom>
        </p:spPr>
      </p:pic>
      <p:sp>
        <p:nvSpPr>
          <p:cNvPr id="7" name="TextBox 6">
            <a:extLst>
              <a:ext uri="{FF2B5EF4-FFF2-40B4-BE49-F238E27FC236}">
                <a16:creationId xmlns:a16="http://schemas.microsoft.com/office/drawing/2014/main" id="{51FA9E8D-C0AC-C155-276C-0F4A8C6B9216}"/>
              </a:ext>
            </a:extLst>
          </p:cNvPr>
          <p:cNvSpPr txBox="1"/>
          <p:nvPr/>
        </p:nvSpPr>
        <p:spPr>
          <a:xfrm>
            <a:off x="2635756" y="6504444"/>
            <a:ext cx="3327400" cy="215444"/>
          </a:xfrm>
          <a:prstGeom prst="rect">
            <a:avLst/>
          </a:prstGeom>
          <a:noFill/>
        </p:spPr>
        <p:txBody>
          <a:bodyPr wrap="square" rtlCol="0">
            <a:spAutoFit/>
          </a:bodyPr>
          <a:lstStyle/>
          <a:p>
            <a:r>
              <a:rPr lang="en-US" sz="800" dirty="0"/>
              <a:t>Image credits: Will Graver, AFRL</a:t>
            </a:r>
          </a:p>
        </p:txBody>
      </p:sp>
      <p:sp>
        <p:nvSpPr>
          <p:cNvPr id="6" name="Slide Number Placeholder 5"/>
          <p:cNvSpPr>
            <a:spLocks noGrp="1"/>
          </p:cNvSpPr>
          <p:nvPr>
            <p:ph type="sldNum" sz="quarter" idx="10"/>
          </p:nvPr>
        </p:nvSpPr>
        <p:spPr/>
        <p:txBody>
          <a:bodyPr/>
          <a:lstStyle/>
          <a:p>
            <a:pPr>
              <a:defRPr/>
            </a:pPr>
            <a:fld id="{D68E8870-17DE-45C4-A8DD-7644B2422933}" type="slidenum">
              <a:rPr lang="en-US" smtClean="0"/>
              <a:pPr>
                <a:defRPr/>
              </a:pPr>
              <a:t>36</a:t>
            </a:fld>
            <a:endParaRPr lang="en-US" dirty="0"/>
          </a:p>
        </p:txBody>
      </p:sp>
    </p:spTree>
    <p:extLst>
      <p:ext uri="{BB962C8B-B14F-4D97-AF65-F5344CB8AC3E}">
        <p14:creationId xmlns:p14="http://schemas.microsoft.com/office/powerpoint/2010/main" val="5923693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B1EEC6-8B63-4749-98C4-50C13588CDCF}"/>
              </a:ext>
            </a:extLst>
          </p:cNvPr>
          <p:cNvSpPr/>
          <p:nvPr/>
        </p:nvSpPr>
        <p:spPr>
          <a:xfrm>
            <a:off x="191477" y="1130803"/>
            <a:ext cx="5904523" cy="5313540"/>
          </a:xfrm>
          <a:prstGeom prst="rect">
            <a:avLst/>
          </a:prstGeom>
          <a:gradFill flip="none" rotWithShape="1">
            <a:gsLst>
              <a:gs pos="0">
                <a:srgbClr val="CBCCCB"/>
              </a:gs>
              <a:gs pos="65000">
                <a:schemeClr val="bg1"/>
              </a:gs>
              <a:gs pos="100000">
                <a:srgbClr val="CBCCCB"/>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a:ln>
                <a:noFill/>
              </a:ln>
              <a:solidFill>
                <a:srgbClr val="004B8D"/>
              </a:solidFill>
              <a:effectLst/>
              <a:uLnTx/>
              <a:uFillTx/>
              <a:latin typeface="Tahoma"/>
              <a:ea typeface="+mn-ea"/>
              <a:cs typeface="+mn-cs"/>
            </a:endParaRPr>
          </a:p>
        </p:txBody>
      </p:sp>
      <p:sp>
        <p:nvSpPr>
          <p:cNvPr id="2" name="Title 1"/>
          <p:cNvSpPr>
            <a:spLocks noGrp="1"/>
          </p:cNvSpPr>
          <p:nvPr>
            <p:ph type="title"/>
          </p:nvPr>
        </p:nvSpPr>
        <p:spPr/>
        <p:txBody>
          <a:bodyPr/>
          <a:lstStyle/>
          <a:p>
            <a:r>
              <a:rPr lang="en-US" dirty="0"/>
              <a:t>Distributed Training</a:t>
            </a:r>
          </a:p>
        </p:txBody>
      </p:sp>
      <p:pic>
        <p:nvPicPr>
          <p:cNvPr id="5" name="Picture 4">
            <a:extLst>
              <a:ext uri="{FF2B5EF4-FFF2-40B4-BE49-F238E27FC236}">
                <a16:creationId xmlns:a16="http://schemas.microsoft.com/office/drawing/2014/main" id="{8896FD72-4AE3-082E-A70A-7AD74729FF1D}"/>
              </a:ext>
            </a:extLst>
          </p:cNvPr>
          <p:cNvPicPr>
            <a:picLocks noChangeAspect="1"/>
          </p:cNvPicPr>
          <p:nvPr/>
        </p:nvPicPr>
        <p:blipFill rotWithShape="1">
          <a:blip r:embed="rId3">
            <a:extLst>
              <a:ext uri="{28A0092B-C50C-407E-A947-70E740481C1C}">
                <a14:useLocalDpi xmlns:a14="http://schemas.microsoft.com/office/drawing/2010/main"/>
              </a:ext>
            </a:extLst>
          </a:blip>
          <a:srcRect t="15084"/>
          <a:stretch/>
        </p:blipFill>
        <p:spPr>
          <a:xfrm>
            <a:off x="314946" y="3056286"/>
            <a:ext cx="3381270" cy="2347238"/>
          </a:xfrm>
          <a:prstGeom prst="rect">
            <a:avLst/>
          </a:prstGeom>
        </p:spPr>
      </p:pic>
      <p:sp>
        <p:nvSpPr>
          <p:cNvPr id="3" name="Content Placeholder 2"/>
          <p:cNvSpPr>
            <a:spLocks noGrp="1"/>
          </p:cNvSpPr>
          <p:nvPr>
            <p:ph idx="1"/>
          </p:nvPr>
        </p:nvSpPr>
        <p:spPr>
          <a:xfrm>
            <a:off x="6572738" y="1053389"/>
            <a:ext cx="4948673" cy="4890211"/>
          </a:xfrm>
        </p:spPr>
        <p:txBody>
          <a:bodyPr/>
          <a:lstStyle/>
          <a:p>
            <a:pPr marL="0" indent="0">
              <a:buNone/>
            </a:pPr>
            <a:r>
              <a:rPr lang="en-US" sz="2400" b="1" dirty="0">
                <a:latin typeface="Arial" panose="020B0604020202020204" pitchFamily="34" charset="0"/>
                <a:cs typeface="Arial" panose="020B0604020202020204" pitchFamily="34" charset="0"/>
              </a:rPr>
              <a:t>Development Considerations:</a:t>
            </a:r>
          </a:p>
          <a:p>
            <a:r>
              <a:rPr lang="en-US" sz="2400" b="1" dirty="0">
                <a:latin typeface="Arial" panose="020B0604020202020204" pitchFamily="34" charset="0"/>
                <a:cs typeface="Arial" panose="020B0604020202020204" pitchFamily="34" charset="0"/>
              </a:rPr>
              <a:t>Development Lift: </a:t>
            </a:r>
            <a:r>
              <a:rPr lang="en-US" sz="2400" dirty="0">
                <a:latin typeface="Arial" panose="020B0604020202020204" pitchFamily="34" charset="0"/>
                <a:cs typeface="Arial" panose="020B0604020202020204" pitchFamily="34" charset="0"/>
              </a:rPr>
              <a:t>Heavy unless using existing plugins for networking protocols.</a:t>
            </a:r>
          </a:p>
          <a:p>
            <a:r>
              <a:rPr lang="en-US" sz="2400" b="1" dirty="0">
                <a:latin typeface="Arial" panose="020B0604020202020204" pitchFamily="34" charset="0"/>
                <a:cs typeface="Arial" panose="020B0604020202020204" pitchFamily="34" charset="0"/>
              </a:rPr>
              <a:t>Resource Strain: </a:t>
            </a:r>
            <a:r>
              <a:rPr lang="en-US" sz="2400" dirty="0">
                <a:latin typeface="Arial" panose="020B0604020202020204" pitchFamily="34" charset="0"/>
                <a:cs typeface="Arial" panose="020B0604020202020204" pitchFamily="34" charset="0"/>
              </a:rPr>
              <a:t>Requires live network connectivity, for large exercises, can be straining.</a:t>
            </a:r>
          </a:p>
          <a:p>
            <a:r>
              <a:rPr lang="en-US" sz="2400" b="1" dirty="0">
                <a:latin typeface="Arial" panose="020B0604020202020204" pitchFamily="34" charset="0"/>
                <a:cs typeface="Arial" panose="020B0604020202020204" pitchFamily="34" charset="0"/>
              </a:rPr>
              <a:t>Modularity or Extensibility: </a:t>
            </a:r>
            <a:r>
              <a:rPr lang="en-US" sz="2400" dirty="0">
                <a:latin typeface="Arial" panose="020B0604020202020204" pitchFamily="34" charset="0"/>
                <a:cs typeface="Arial" panose="020B0604020202020204" pitchFamily="34" charset="0"/>
              </a:rPr>
              <a:t>Very extensible if format is supported and have representative models.</a:t>
            </a:r>
          </a:p>
        </p:txBody>
      </p:sp>
      <p:pic>
        <p:nvPicPr>
          <p:cNvPr id="4" name="Picture 3">
            <a:extLst>
              <a:ext uri="{FF2B5EF4-FFF2-40B4-BE49-F238E27FC236}">
                <a16:creationId xmlns:a16="http://schemas.microsoft.com/office/drawing/2014/main" id="{76F5399A-10EA-1C4B-AABA-09E3B555A57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84007" y="957186"/>
            <a:ext cx="4505211" cy="2739350"/>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4DB396C8-161D-B109-A70F-EAA68CBACC0C}"/>
              </a:ext>
            </a:extLst>
          </p:cNvPr>
          <p:cNvPicPr>
            <a:picLocks noChangeAspect="1"/>
          </p:cNvPicPr>
          <p:nvPr/>
        </p:nvPicPr>
        <p:blipFill rotWithShape="1">
          <a:blip r:embed="rId5"/>
          <a:srcRect l="4960" t="21827" r="16501" b="24107"/>
          <a:stretch/>
        </p:blipFill>
        <p:spPr>
          <a:xfrm>
            <a:off x="2447341" y="5012900"/>
            <a:ext cx="3515815" cy="1360357"/>
          </a:xfrm>
          <a:prstGeom prst="rect">
            <a:avLst/>
          </a:prstGeom>
        </p:spPr>
      </p:pic>
      <p:sp>
        <p:nvSpPr>
          <p:cNvPr id="6" name="TextBox 5">
            <a:extLst>
              <a:ext uri="{FF2B5EF4-FFF2-40B4-BE49-F238E27FC236}">
                <a16:creationId xmlns:a16="http://schemas.microsoft.com/office/drawing/2014/main" id="{252CBEBF-1205-8308-0CB5-5F1D913BA3F8}"/>
              </a:ext>
            </a:extLst>
          </p:cNvPr>
          <p:cNvSpPr txBox="1"/>
          <p:nvPr/>
        </p:nvSpPr>
        <p:spPr>
          <a:xfrm>
            <a:off x="2635756" y="6504444"/>
            <a:ext cx="3327400" cy="215444"/>
          </a:xfrm>
          <a:prstGeom prst="rect">
            <a:avLst/>
          </a:prstGeom>
          <a:noFill/>
        </p:spPr>
        <p:txBody>
          <a:bodyPr wrap="square" rtlCol="0">
            <a:spAutoFit/>
          </a:bodyPr>
          <a:lstStyle/>
          <a:p>
            <a:r>
              <a:rPr lang="en-US" sz="800" dirty="0"/>
              <a:t>Image credits: Will Graver, AFRL</a:t>
            </a:r>
          </a:p>
        </p:txBody>
      </p:sp>
      <p:sp>
        <p:nvSpPr>
          <p:cNvPr id="7" name="Slide Number Placeholder 6"/>
          <p:cNvSpPr>
            <a:spLocks noGrp="1"/>
          </p:cNvSpPr>
          <p:nvPr>
            <p:ph type="sldNum" sz="quarter" idx="10"/>
          </p:nvPr>
        </p:nvSpPr>
        <p:spPr/>
        <p:txBody>
          <a:bodyPr/>
          <a:lstStyle/>
          <a:p>
            <a:pPr>
              <a:defRPr/>
            </a:pPr>
            <a:fld id="{D68E8870-17DE-45C4-A8DD-7644B2422933}" type="slidenum">
              <a:rPr lang="en-US" smtClean="0"/>
              <a:pPr>
                <a:defRPr/>
              </a:pPr>
              <a:t>37</a:t>
            </a:fld>
            <a:endParaRPr lang="en-US" dirty="0"/>
          </a:p>
        </p:txBody>
      </p:sp>
    </p:spTree>
    <p:extLst>
      <p:ext uri="{BB962C8B-B14F-4D97-AF65-F5344CB8AC3E}">
        <p14:creationId xmlns:p14="http://schemas.microsoft.com/office/powerpoint/2010/main" val="31663046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FEDF97-8972-777A-F87B-9796CAA60627}"/>
              </a:ext>
            </a:extLst>
          </p:cNvPr>
          <p:cNvSpPr/>
          <p:nvPr/>
        </p:nvSpPr>
        <p:spPr>
          <a:xfrm>
            <a:off x="191477" y="1130803"/>
            <a:ext cx="5454580" cy="5313540"/>
          </a:xfrm>
          <a:prstGeom prst="rect">
            <a:avLst/>
          </a:prstGeom>
          <a:gradFill flip="none" rotWithShape="1">
            <a:gsLst>
              <a:gs pos="0">
                <a:srgbClr val="CBCCCB"/>
              </a:gs>
              <a:gs pos="65000">
                <a:schemeClr val="bg1"/>
              </a:gs>
              <a:gs pos="100000">
                <a:srgbClr val="CBCCCB"/>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a:ln>
                <a:noFill/>
              </a:ln>
              <a:solidFill>
                <a:srgbClr val="004B8D"/>
              </a:solidFill>
              <a:effectLst/>
              <a:uLnTx/>
              <a:uFillTx/>
              <a:latin typeface="Tahoma"/>
              <a:ea typeface="+mn-ea"/>
              <a:cs typeface="+mn-cs"/>
            </a:endParaRPr>
          </a:p>
        </p:txBody>
      </p:sp>
      <p:sp>
        <p:nvSpPr>
          <p:cNvPr id="2" name="Title 1"/>
          <p:cNvSpPr>
            <a:spLocks noGrp="1"/>
          </p:cNvSpPr>
          <p:nvPr>
            <p:ph type="title"/>
          </p:nvPr>
        </p:nvSpPr>
        <p:spPr/>
        <p:txBody>
          <a:bodyPr/>
          <a:lstStyle/>
          <a:p>
            <a:r>
              <a:rPr lang="en-US" dirty="0"/>
              <a:t>Part-task Training</a:t>
            </a:r>
          </a:p>
        </p:txBody>
      </p:sp>
      <p:sp>
        <p:nvSpPr>
          <p:cNvPr id="3" name="Content Placeholder 2"/>
          <p:cNvSpPr>
            <a:spLocks noGrp="1"/>
          </p:cNvSpPr>
          <p:nvPr>
            <p:ph idx="1"/>
          </p:nvPr>
        </p:nvSpPr>
        <p:spPr>
          <a:xfrm>
            <a:off x="5834743" y="1251070"/>
            <a:ext cx="6064040" cy="4890211"/>
          </a:xfrm>
        </p:spPr>
        <p:txBody>
          <a:bodyPr/>
          <a:lstStyle/>
          <a:p>
            <a:pPr marL="0" indent="0">
              <a:buNone/>
            </a:pPr>
            <a:r>
              <a:rPr lang="en-US" sz="2400" b="1" dirty="0">
                <a:latin typeface="Arial" panose="020B0604020202020204" pitchFamily="34" charset="0"/>
                <a:cs typeface="Arial" panose="020B0604020202020204" pitchFamily="34" charset="0"/>
              </a:rPr>
              <a:t>User Benefits &amp; Best Applications</a:t>
            </a:r>
          </a:p>
          <a:p>
            <a:pPr>
              <a:buFont typeface="Wingdings" panose="05000000000000000000" pitchFamily="2" charset="2"/>
              <a:buChar char="Ø"/>
            </a:pPr>
            <a:r>
              <a:rPr lang="en-US" sz="2400" b="1" dirty="0">
                <a:latin typeface="Arial" panose="020B0604020202020204" pitchFamily="34" charset="0"/>
                <a:cs typeface="Arial" panose="020B0604020202020204" pitchFamily="34" charset="0"/>
              </a:rPr>
              <a:t>Benefits: </a:t>
            </a:r>
            <a:r>
              <a:rPr lang="en-US" sz="2400" dirty="0">
                <a:latin typeface="Arial" panose="020B0604020202020204" pitchFamily="34" charset="0"/>
                <a:cs typeface="Arial" panose="020B0604020202020204" pitchFamily="34" charset="0"/>
              </a:rPr>
              <a:t>Physical objects mitigates the likelihood of negative training.</a:t>
            </a:r>
          </a:p>
          <a:p>
            <a:pPr>
              <a:buFont typeface="Wingdings" panose="05000000000000000000" pitchFamily="2" charset="2"/>
              <a:buChar char="Ø"/>
            </a:pPr>
            <a:r>
              <a:rPr lang="en-US" sz="2400" b="1" dirty="0">
                <a:latin typeface="Arial" panose="020B0604020202020204" pitchFamily="34" charset="0"/>
                <a:cs typeface="Arial" panose="020B0604020202020204" pitchFamily="34" charset="0"/>
              </a:rPr>
              <a:t>Applications: </a:t>
            </a:r>
            <a:r>
              <a:rPr lang="en-US" sz="2400" dirty="0"/>
              <a:t>C</a:t>
            </a:r>
            <a:r>
              <a:rPr lang="en-US" sz="2400" dirty="0">
                <a:latin typeface="Arial" panose="020B0604020202020204" pitchFamily="34" charset="0"/>
                <a:cs typeface="Arial" panose="020B0604020202020204" pitchFamily="34" charset="0"/>
              </a:rPr>
              <a:t>an be a valid supplement or replacement to live training (particularly for procedural or emergency training tasks). </a:t>
            </a:r>
            <a:r>
              <a:rPr lang="en-US" sz="2400" b="1" dirty="0">
                <a:latin typeface="Arial" panose="020B0604020202020204" pitchFamily="34" charset="0"/>
                <a:cs typeface="Arial" panose="020B0604020202020204" pitchFamily="34" charset="0"/>
              </a:rPr>
              <a:t>Considerations: </a:t>
            </a:r>
            <a:r>
              <a:rPr lang="en-US" sz="2400" dirty="0">
                <a:latin typeface="Arial" panose="020B0604020202020204" pitchFamily="34" charset="0"/>
                <a:cs typeface="Arial" panose="020B0604020202020204" pitchFamily="34" charset="0"/>
              </a:rPr>
              <a:t>Solutions are highly context specific and will require redesign for each training application.</a:t>
            </a:r>
          </a:p>
        </p:txBody>
      </p:sp>
      <p:pic>
        <p:nvPicPr>
          <p:cNvPr id="4" name="Picture 3">
            <a:extLst>
              <a:ext uri="{FF2B5EF4-FFF2-40B4-BE49-F238E27FC236}">
                <a16:creationId xmlns:a16="http://schemas.microsoft.com/office/drawing/2014/main" id="{5C82A977-072B-ECA3-3F2A-86E8C3C6875B}"/>
              </a:ext>
            </a:extLst>
          </p:cNvPr>
          <p:cNvPicPr>
            <a:picLocks noChangeAspect="1" noChangeArrowheads="1"/>
          </p:cNvPicPr>
          <p:nvPr/>
        </p:nvPicPr>
        <p:blipFill rotWithShape="1">
          <a:blip r:embed="rId3"/>
          <a:srcRect t="19954" r="26250" b="19545"/>
          <a:stretch/>
        </p:blipFill>
        <p:spPr bwMode="auto">
          <a:xfrm>
            <a:off x="522514" y="3736843"/>
            <a:ext cx="4872414" cy="24981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48E6FE8-AF45-05EB-26A0-FA56082846D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19782" y="1037046"/>
            <a:ext cx="2926335" cy="2606040"/>
          </a:xfrm>
          <a:prstGeom prst="rect">
            <a:avLst/>
          </a:prstGeom>
        </p:spPr>
      </p:pic>
      <p:sp>
        <p:nvSpPr>
          <p:cNvPr id="8" name="TextBox 7">
            <a:extLst>
              <a:ext uri="{FF2B5EF4-FFF2-40B4-BE49-F238E27FC236}">
                <a16:creationId xmlns:a16="http://schemas.microsoft.com/office/drawing/2014/main" id="{2BB5D740-31AC-D362-7EC1-7B37544A44A7}"/>
              </a:ext>
            </a:extLst>
          </p:cNvPr>
          <p:cNvSpPr txBox="1"/>
          <p:nvPr/>
        </p:nvSpPr>
        <p:spPr>
          <a:xfrm>
            <a:off x="2635756" y="6504444"/>
            <a:ext cx="3327400" cy="215444"/>
          </a:xfrm>
          <a:prstGeom prst="rect">
            <a:avLst/>
          </a:prstGeom>
          <a:noFill/>
        </p:spPr>
        <p:txBody>
          <a:bodyPr wrap="square" rtlCol="0">
            <a:spAutoFit/>
          </a:bodyPr>
          <a:lstStyle/>
          <a:p>
            <a:r>
              <a:rPr lang="en-US" sz="800" dirty="0"/>
              <a:t>Image credits: GRILL</a:t>
            </a:r>
          </a:p>
        </p:txBody>
      </p:sp>
      <p:sp>
        <p:nvSpPr>
          <p:cNvPr id="7" name="Slide Number Placeholder 6"/>
          <p:cNvSpPr>
            <a:spLocks noGrp="1"/>
          </p:cNvSpPr>
          <p:nvPr>
            <p:ph type="sldNum" sz="quarter" idx="10"/>
          </p:nvPr>
        </p:nvSpPr>
        <p:spPr/>
        <p:txBody>
          <a:bodyPr/>
          <a:lstStyle/>
          <a:p>
            <a:pPr>
              <a:defRPr/>
            </a:pPr>
            <a:fld id="{D68E8870-17DE-45C4-A8DD-7644B2422933}" type="slidenum">
              <a:rPr lang="en-US" smtClean="0"/>
              <a:pPr>
                <a:defRPr/>
              </a:pPr>
              <a:t>38</a:t>
            </a:fld>
            <a:endParaRPr lang="en-US" dirty="0"/>
          </a:p>
        </p:txBody>
      </p:sp>
    </p:spTree>
    <p:extLst>
      <p:ext uri="{BB962C8B-B14F-4D97-AF65-F5344CB8AC3E}">
        <p14:creationId xmlns:p14="http://schemas.microsoft.com/office/powerpoint/2010/main" val="39501714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FEDF97-8972-777A-F87B-9796CAA60627}"/>
              </a:ext>
            </a:extLst>
          </p:cNvPr>
          <p:cNvSpPr/>
          <p:nvPr/>
        </p:nvSpPr>
        <p:spPr>
          <a:xfrm>
            <a:off x="191477" y="1130803"/>
            <a:ext cx="5454580" cy="5313540"/>
          </a:xfrm>
          <a:prstGeom prst="rect">
            <a:avLst/>
          </a:prstGeom>
          <a:gradFill flip="none" rotWithShape="1">
            <a:gsLst>
              <a:gs pos="0">
                <a:srgbClr val="CBCCCB"/>
              </a:gs>
              <a:gs pos="65000">
                <a:schemeClr val="bg1"/>
              </a:gs>
              <a:gs pos="100000">
                <a:srgbClr val="CBCCCB"/>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a:ln>
                <a:noFill/>
              </a:ln>
              <a:solidFill>
                <a:srgbClr val="004B8D"/>
              </a:solidFill>
              <a:effectLst/>
              <a:uLnTx/>
              <a:uFillTx/>
              <a:latin typeface="Tahoma"/>
              <a:ea typeface="+mn-ea"/>
              <a:cs typeface="+mn-cs"/>
            </a:endParaRPr>
          </a:p>
        </p:txBody>
      </p:sp>
      <p:sp>
        <p:nvSpPr>
          <p:cNvPr id="2" name="Title 1"/>
          <p:cNvSpPr>
            <a:spLocks noGrp="1"/>
          </p:cNvSpPr>
          <p:nvPr>
            <p:ph type="title"/>
          </p:nvPr>
        </p:nvSpPr>
        <p:spPr/>
        <p:txBody>
          <a:bodyPr/>
          <a:lstStyle/>
          <a:p>
            <a:r>
              <a:rPr lang="en-US" dirty="0"/>
              <a:t>Part-task Training</a:t>
            </a:r>
          </a:p>
        </p:txBody>
      </p:sp>
      <p:sp>
        <p:nvSpPr>
          <p:cNvPr id="3" name="Content Placeholder 2"/>
          <p:cNvSpPr>
            <a:spLocks noGrp="1"/>
          </p:cNvSpPr>
          <p:nvPr>
            <p:ph idx="1"/>
          </p:nvPr>
        </p:nvSpPr>
        <p:spPr>
          <a:xfrm>
            <a:off x="5834743" y="1251070"/>
            <a:ext cx="6064040" cy="4890211"/>
          </a:xfrm>
        </p:spPr>
        <p:txBody>
          <a:bodyPr/>
          <a:lstStyle/>
          <a:p>
            <a:pPr marL="0" indent="0">
              <a:buNone/>
            </a:pPr>
            <a:r>
              <a:rPr lang="en-US" sz="2400" b="1" dirty="0">
                <a:latin typeface="Arial" panose="020B0604020202020204" pitchFamily="34" charset="0"/>
                <a:cs typeface="Arial" panose="020B0604020202020204" pitchFamily="34" charset="0"/>
              </a:rPr>
              <a:t>Development Considerations:</a:t>
            </a:r>
          </a:p>
          <a:p>
            <a:r>
              <a:rPr lang="en-US" sz="2400" b="1" dirty="0">
                <a:latin typeface="Arial" panose="020B0604020202020204" pitchFamily="34" charset="0"/>
                <a:cs typeface="Arial" panose="020B0604020202020204" pitchFamily="34" charset="0"/>
              </a:rPr>
              <a:t>Development Lift: </a:t>
            </a:r>
            <a:r>
              <a:rPr lang="en-US" sz="2400" dirty="0">
                <a:latin typeface="Arial" panose="020B0604020202020204" pitchFamily="34" charset="0"/>
                <a:cs typeface="Arial" panose="020B0604020202020204" pitchFamily="34" charset="0"/>
              </a:rPr>
              <a:t>Rapid Standup.</a:t>
            </a:r>
          </a:p>
          <a:p>
            <a:r>
              <a:rPr lang="en-US" sz="2400" b="1" dirty="0">
                <a:latin typeface="Arial" panose="020B0604020202020204" pitchFamily="34" charset="0"/>
                <a:cs typeface="Arial" panose="020B0604020202020204" pitchFamily="34" charset="0"/>
              </a:rPr>
              <a:t>Resource Strain: </a:t>
            </a:r>
            <a:r>
              <a:rPr lang="en-US" sz="2400" dirty="0">
                <a:latin typeface="Arial" panose="020B0604020202020204" pitchFamily="34" charset="0"/>
                <a:cs typeface="Arial" panose="020B0604020202020204" pitchFamily="34" charset="0"/>
              </a:rPr>
              <a:t>Part task training is low footprint; usually easily deployed to stand alone systems.</a:t>
            </a:r>
          </a:p>
          <a:p>
            <a:r>
              <a:rPr lang="en-US" sz="2400" b="1" dirty="0">
                <a:latin typeface="Arial" panose="020B0604020202020204" pitchFamily="34" charset="0"/>
                <a:cs typeface="Arial" panose="020B0604020202020204" pitchFamily="34" charset="0"/>
              </a:rPr>
              <a:t>Modularity or Extensibility: </a:t>
            </a:r>
            <a:r>
              <a:rPr lang="en-US" sz="2400" dirty="0">
                <a:latin typeface="Arial" panose="020B0604020202020204" pitchFamily="34" charset="0"/>
                <a:cs typeface="Arial" panose="020B0604020202020204" pitchFamily="34" charset="0"/>
              </a:rPr>
              <a:t>Highly contextualized and usually not generalizable.</a:t>
            </a:r>
          </a:p>
        </p:txBody>
      </p:sp>
      <p:pic>
        <p:nvPicPr>
          <p:cNvPr id="4" name="Picture 3">
            <a:extLst>
              <a:ext uri="{FF2B5EF4-FFF2-40B4-BE49-F238E27FC236}">
                <a16:creationId xmlns:a16="http://schemas.microsoft.com/office/drawing/2014/main" id="{5C82A977-072B-ECA3-3F2A-86E8C3C6875B}"/>
              </a:ext>
            </a:extLst>
          </p:cNvPr>
          <p:cNvPicPr>
            <a:picLocks noChangeAspect="1" noChangeArrowheads="1"/>
          </p:cNvPicPr>
          <p:nvPr/>
        </p:nvPicPr>
        <p:blipFill rotWithShape="1">
          <a:blip r:embed="rId3"/>
          <a:srcRect t="19954" r="26250" b="19545"/>
          <a:stretch/>
        </p:blipFill>
        <p:spPr bwMode="auto">
          <a:xfrm>
            <a:off x="522514" y="3736843"/>
            <a:ext cx="4872414" cy="24981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48E6FE8-AF45-05EB-26A0-FA56082846D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19782" y="1037046"/>
            <a:ext cx="2926335" cy="2606040"/>
          </a:xfrm>
          <a:prstGeom prst="rect">
            <a:avLst/>
          </a:prstGeom>
        </p:spPr>
      </p:pic>
      <p:sp>
        <p:nvSpPr>
          <p:cNvPr id="7" name="TextBox 6">
            <a:extLst>
              <a:ext uri="{FF2B5EF4-FFF2-40B4-BE49-F238E27FC236}">
                <a16:creationId xmlns:a16="http://schemas.microsoft.com/office/drawing/2014/main" id="{9D6B679D-EE22-4C6C-8BAE-1E91B33348F2}"/>
              </a:ext>
            </a:extLst>
          </p:cNvPr>
          <p:cNvSpPr txBox="1"/>
          <p:nvPr/>
        </p:nvSpPr>
        <p:spPr>
          <a:xfrm>
            <a:off x="2635756" y="6504444"/>
            <a:ext cx="3327400" cy="215444"/>
          </a:xfrm>
          <a:prstGeom prst="rect">
            <a:avLst/>
          </a:prstGeom>
          <a:noFill/>
        </p:spPr>
        <p:txBody>
          <a:bodyPr wrap="square" rtlCol="0">
            <a:spAutoFit/>
          </a:bodyPr>
          <a:lstStyle/>
          <a:p>
            <a:r>
              <a:rPr lang="en-US" sz="800" dirty="0"/>
              <a:t>Image credits: GRILL</a:t>
            </a:r>
          </a:p>
        </p:txBody>
      </p:sp>
      <p:sp>
        <p:nvSpPr>
          <p:cNvPr id="8" name="Slide Number Placeholder 7"/>
          <p:cNvSpPr>
            <a:spLocks noGrp="1"/>
          </p:cNvSpPr>
          <p:nvPr>
            <p:ph type="sldNum" sz="quarter" idx="10"/>
          </p:nvPr>
        </p:nvSpPr>
        <p:spPr/>
        <p:txBody>
          <a:bodyPr/>
          <a:lstStyle/>
          <a:p>
            <a:pPr>
              <a:defRPr/>
            </a:pPr>
            <a:fld id="{D68E8870-17DE-45C4-A8DD-7644B2422933}" type="slidenum">
              <a:rPr lang="en-US" smtClean="0"/>
              <a:pPr>
                <a:defRPr/>
              </a:pPr>
              <a:t>39</a:t>
            </a:fld>
            <a:endParaRPr lang="en-US" dirty="0"/>
          </a:p>
        </p:txBody>
      </p:sp>
    </p:spTree>
    <p:extLst>
      <p:ext uri="{BB962C8B-B14F-4D97-AF65-F5344CB8AC3E}">
        <p14:creationId xmlns:p14="http://schemas.microsoft.com/office/powerpoint/2010/main" val="1055699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7600" y="2963576"/>
            <a:ext cx="7416800" cy="795130"/>
          </a:xfrm>
        </p:spPr>
        <p:txBody>
          <a:bodyPr/>
          <a:lstStyle/>
          <a:p>
            <a:r>
              <a:rPr lang="en-US" sz="4400" dirty="0">
                <a:solidFill>
                  <a:schemeClr val="tx2"/>
                </a:solidFill>
              </a:rPr>
              <a:t>What are Game Engines?</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4</a:t>
            </a:fld>
            <a:endParaRPr lang="en-US" dirty="0"/>
          </a:p>
        </p:txBody>
      </p:sp>
    </p:spTree>
    <p:extLst>
      <p:ext uri="{BB962C8B-B14F-4D97-AF65-F5344CB8AC3E}">
        <p14:creationId xmlns:p14="http://schemas.microsoft.com/office/powerpoint/2010/main" val="41541571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Research</a:t>
            </a:r>
          </a:p>
        </p:txBody>
      </p:sp>
      <p:sp>
        <p:nvSpPr>
          <p:cNvPr id="3" name="Content Placeholder 2"/>
          <p:cNvSpPr>
            <a:spLocks noGrp="1"/>
          </p:cNvSpPr>
          <p:nvPr>
            <p:ph idx="1"/>
          </p:nvPr>
        </p:nvSpPr>
        <p:spPr>
          <a:xfrm>
            <a:off x="593062" y="1053389"/>
            <a:ext cx="5135386" cy="4890211"/>
          </a:xfrm>
        </p:spPr>
        <p:txBody>
          <a:bodyPr/>
          <a:lstStyle/>
          <a:p>
            <a:r>
              <a:rPr lang="en-US" dirty="0">
                <a:latin typeface="Arial" panose="020B0604020202020204" pitchFamily="34" charset="0"/>
                <a:cs typeface="Arial" panose="020B0604020202020204" pitchFamily="34" charset="0"/>
              </a:rPr>
              <a:t>Rich, time-synchronized data collection</a:t>
            </a:r>
            <a:endParaRPr lang="en-US" dirty="0"/>
          </a:p>
          <a:p>
            <a:pPr lvl="1"/>
            <a:r>
              <a:rPr lang="en-US" dirty="0"/>
              <a:t>Events, performance, physio, interactions, etc.</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Highly configurable &amp; modular</a:t>
            </a:r>
          </a:p>
          <a:p>
            <a:r>
              <a:rPr lang="en-US" dirty="0">
                <a:latin typeface="Arial" panose="020B0604020202020204" pitchFamily="34" charset="0"/>
                <a:cs typeface="Arial" panose="020B0604020202020204" pitchFamily="34" charset="0"/>
              </a:rPr>
              <a:t>Ability to expose to different conditions every time</a:t>
            </a:r>
          </a:p>
          <a:p>
            <a:pPr lvl="1"/>
            <a:r>
              <a:rPr lang="en-US" dirty="0">
                <a:latin typeface="Arial" panose="020B0604020202020204" pitchFamily="34" charset="0"/>
                <a:cs typeface="Arial" panose="020B0604020202020204" pitchFamily="34" charset="0"/>
              </a:rPr>
              <a:t>Pseudo-random decisions through seeding</a:t>
            </a:r>
          </a:p>
          <a:p>
            <a:pPr lvl="1"/>
            <a:r>
              <a:rPr lang="en-US" dirty="0">
                <a:latin typeface="Arial" panose="020B0604020202020204" pitchFamily="34" charset="0"/>
                <a:cs typeface="Arial" panose="020B0604020202020204" pitchFamily="34" charset="0"/>
              </a:rPr>
              <a:t>Procedurally generated maps</a:t>
            </a:r>
          </a:p>
          <a:p>
            <a:pPr lvl="1"/>
            <a:endParaRPr lang="en-US" dirty="0"/>
          </a:p>
          <a:p>
            <a:endParaRPr lang="en-US" dirty="0"/>
          </a:p>
        </p:txBody>
      </p:sp>
      <p:pic>
        <p:nvPicPr>
          <p:cNvPr id="1028" name="Picture 4" descr="Procedural Map Generation - Cogmind / Grid Sage Games">
            <a:extLst>
              <a:ext uri="{FF2B5EF4-FFF2-40B4-BE49-F238E27FC236}">
                <a16:creationId xmlns:a16="http://schemas.microsoft.com/office/drawing/2014/main" id="{74F6A3F8-A178-A4DB-E594-2701327E65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4377" y="3997121"/>
            <a:ext cx="2605088" cy="230028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979E2F7-E215-28B8-FA9D-65DA1A2106A5}"/>
              </a:ext>
            </a:extLst>
          </p:cNvPr>
          <p:cNvSpPr/>
          <p:nvPr/>
        </p:nvSpPr>
        <p:spPr bwMode="auto">
          <a:xfrm>
            <a:off x="6347012" y="1380596"/>
            <a:ext cx="5459278" cy="2298961"/>
          </a:xfrm>
          <a:prstGeom prst="rect">
            <a:avLst/>
          </a:prstGeom>
          <a:solidFill>
            <a:srgbClr val="0575C6"/>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8" name="Rectangle 7">
            <a:extLst>
              <a:ext uri="{FF2B5EF4-FFF2-40B4-BE49-F238E27FC236}">
                <a16:creationId xmlns:a16="http://schemas.microsoft.com/office/drawing/2014/main" id="{5BDB346F-AB52-7A44-1305-036D9124BD0F}"/>
              </a:ext>
            </a:extLst>
          </p:cNvPr>
          <p:cNvSpPr/>
          <p:nvPr/>
        </p:nvSpPr>
        <p:spPr bwMode="auto">
          <a:xfrm>
            <a:off x="6194612" y="1228196"/>
            <a:ext cx="5459278" cy="2298961"/>
          </a:xfrm>
          <a:prstGeom prst="rect">
            <a:avLst/>
          </a:prstGeom>
          <a:solidFill>
            <a:srgbClr val="202A56"/>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9" name="TextBox 8">
            <a:extLst>
              <a:ext uri="{FF2B5EF4-FFF2-40B4-BE49-F238E27FC236}">
                <a16:creationId xmlns:a16="http://schemas.microsoft.com/office/drawing/2014/main" id="{930BA301-9D15-D399-A67F-785811C69A4C}"/>
              </a:ext>
            </a:extLst>
          </p:cNvPr>
          <p:cNvSpPr txBox="1"/>
          <p:nvPr/>
        </p:nvSpPr>
        <p:spPr>
          <a:xfrm>
            <a:off x="6194612" y="1387077"/>
            <a:ext cx="5284922" cy="1938992"/>
          </a:xfrm>
          <a:prstGeom prst="rect">
            <a:avLst/>
          </a:prstGeom>
          <a:noFill/>
        </p:spPr>
        <p:txBody>
          <a:bodyPr wrap="square">
            <a:spAutoFit/>
          </a:bodyPr>
          <a:lstStyle/>
          <a:p>
            <a:pPr algn="ctr"/>
            <a:r>
              <a:rPr lang="en-US" sz="2800" b="1" i="1" dirty="0">
                <a:solidFill>
                  <a:schemeClr val="bg1"/>
                </a:solidFill>
                <a:effectLst/>
                <a:latin typeface="Arial" panose="020B0604020202020204" pitchFamily="34" charset="0"/>
                <a:ea typeface="Calibri" panose="020F0502020204030204" pitchFamily="34" charset="0"/>
                <a:cs typeface="Arial" panose="020B0604020202020204" pitchFamily="34" charset="0"/>
              </a:rPr>
              <a:t>“Twenty minutes of VR use can generate approximately two million data points”</a:t>
            </a:r>
          </a:p>
          <a:p>
            <a:pPr algn="ctr"/>
            <a:r>
              <a:rPr lang="en-US" sz="1800" i="1" dirty="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rPr>
              <a:t>(</a:t>
            </a:r>
            <a:r>
              <a:rPr lang="en-US" sz="1800" i="1" dirty="0" err="1">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rPr>
              <a:t>Bailenson</a:t>
            </a:r>
            <a:r>
              <a:rPr lang="en-US" sz="1800" i="1" dirty="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rPr>
              <a:t>, 2018, as cited in Jerome &amp; Greenberg, 2021)</a:t>
            </a:r>
            <a:endParaRPr lang="en-US" sz="1800" i="1" dirty="0">
              <a:solidFill>
                <a:schemeClr val="bg1">
                  <a:lumMod val="75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8990C80-0A96-2797-BD45-03034FA44CA0}"/>
              </a:ext>
            </a:extLst>
          </p:cNvPr>
          <p:cNvSpPr txBox="1"/>
          <p:nvPr/>
        </p:nvSpPr>
        <p:spPr>
          <a:xfrm>
            <a:off x="7594377" y="6413817"/>
            <a:ext cx="3327400" cy="215444"/>
          </a:xfrm>
          <a:prstGeom prst="rect">
            <a:avLst/>
          </a:prstGeom>
          <a:noFill/>
        </p:spPr>
        <p:txBody>
          <a:bodyPr wrap="square" rtlCol="0">
            <a:spAutoFit/>
          </a:bodyPr>
          <a:lstStyle/>
          <a:p>
            <a:r>
              <a:rPr lang="en-US" sz="800" dirty="0"/>
              <a:t>Image credits: moddb.com</a:t>
            </a:r>
          </a:p>
        </p:txBody>
      </p:sp>
      <p:sp>
        <p:nvSpPr>
          <p:cNvPr id="5" name="Slide Number Placeholder 4"/>
          <p:cNvSpPr>
            <a:spLocks noGrp="1"/>
          </p:cNvSpPr>
          <p:nvPr>
            <p:ph type="sldNum" sz="quarter" idx="10"/>
          </p:nvPr>
        </p:nvSpPr>
        <p:spPr/>
        <p:txBody>
          <a:bodyPr/>
          <a:lstStyle/>
          <a:p>
            <a:pPr>
              <a:defRPr/>
            </a:pPr>
            <a:fld id="{D68E8870-17DE-45C4-A8DD-7644B2422933}" type="slidenum">
              <a:rPr lang="en-US" smtClean="0"/>
              <a:pPr>
                <a:defRPr/>
              </a:pPr>
              <a:t>40</a:t>
            </a:fld>
            <a:endParaRPr lang="en-US" dirty="0"/>
          </a:p>
        </p:txBody>
      </p:sp>
    </p:spTree>
    <p:extLst>
      <p:ext uri="{BB962C8B-B14F-4D97-AF65-F5344CB8AC3E}">
        <p14:creationId xmlns:p14="http://schemas.microsoft.com/office/powerpoint/2010/main" val="14306550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644BE-B5D8-6A6F-3443-E3096CB9D46D}"/>
              </a:ext>
            </a:extLst>
          </p:cNvPr>
          <p:cNvSpPr>
            <a:spLocks noGrp="1"/>
          </p:cNvSpPr>
          <p:nvPr>
            <p:ph type="title"/>
          </p:nvPr>
        </p:nvSpPr>
        <p:spPr/>
        <p:txBody>
          <a:bodyPr/>
          <a:lstStyle/>
          <a:p>
            <a:r>
              <a:rPr lang="en-US" sz="2400"/>
              <a:t>Data from XR headsets that can be captured in game engines</a:t>
            </a:r>
            <a:endParaRPr lang="en-US" sz="2400" dirty="0"/>
          </a:p>
        </p:txBody>
      </p:sp>
      <p:sp>
        <p:nvSpPr>
          <p:cNvPr id="11" name="TextBox 10">
            <a:extLst>
              <a:ext uri="{FF2B5EF4-FFF2-40B4-BE49-F238E27FC236}">
                <a16:creationId xmlns:a16="http://schemas.microsoft.com/office/drawing/2014/main" id="{C2EE880E-2157-81FF-A802-B48763068A33}"/>
              </a:ext>
            </a:extLst>
          </p:cNvPr>
          <p:cNvSpPr txBox="1"/>
          <p:nvPr/>
        </p:nvSpPr>
        <p:spPr>
          <a:xfrm>
            <a:off x="310897" y="1062174"/>
            <a:ext cx="6547104" cy="47243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Physiological Indicators</a:t>
            </a:r>
          </a:p>
          <a:p>
            <a:pPr marL="457200" marR="0" lvl="0" indent="-457200" algn="l" defTabSz="914400" rtl="0" eaLnBrk="1" fontAlgn="auto" latinLnBrk="0" hangingPunct="1">
              <a:lnSpc>
                <a:spcPct val="100000"/>
              </a:lnSpc>
              <a:spcBef>
                <a:spcPts val="180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Eye-tracking info</a:t>
            </a:r>
          </a:p>
          <a:p>
            <a:pPr marL="1066785"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Understand focus and assess scan patterns</a:t>
            </a:r>
          </a:p>
          <a:p>
            <a:pPr marL="1066785"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Use to train novices</a:t>
            </a:r>
          </a:p>
          <a:p>
            <a:pPr marL="1066785"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Dwell time as predictor of performance</a:t>
            </a:r>
          </a:p>
          <a:p>
            <a:pPr marL="1066785"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Insight into failures</a:t>
            </a:r>
          </a:p>
          <a:p>
            <a:pPr marL="1066785"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Heart Rate</a:t>
            </a:r>
          </a:p>
          <a:p>
            <a:pPr marL="1066785"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Understand workload &amp; stress</a:t>
            </a:r>
          </a:p>
          <a:p>
            <a:pPr marL="1066785"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Brain Activity</a:t>
            </a:r>
          </a:p>
          <a:p>
            <a:pPr marL="1066785"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Understand immediate impacts on brain processes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074" name="Picture 2" descr="Ovation | HP Omnicept">
            <a:extLst>
              <a:ext uri="{FF2B5EF4-FFF2-40B4-BE49-F238E27FC236}">
                <a16:creationId xmlns:a16="http://schemas.microsoft.com/office/drawing/2014/main" id="{28062BD9-C5F4-703A-0A38-B472A57D4A2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23759" y="949050"/>
            <a:ext cx="4120199" cy="28252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8F3A5BCC-6C99-E714-4465-8C78BE3ACD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3759" y="3995447"/>
            <a:ext cx="4120199" cy="20841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E2B4CFD-F065-F077-B29A-74C9F73162B8}"/>
              </a:ext>
            </a:extLst>
          </p:cNvPr>
          <p:cNvSpPr txBox="1"/>
          <p:nvPr/>
        </p:nvSpPr>
        <p:spPr>
          <a:xfrm>
            <a:off x="7223759" y="3764903"/>
            <a:ext cx="419210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Image credit</a:t>
            </a:r>
            <a:r>
              <a:rPr kumimoji="0" lang="en-US" sz="800" b="0" i="0" u="none" strike="noStrike" kern="1200" cap="none" spc="0" normalizeH="0" baseline="0" noProof="0" dirty="0">
                <a:ln>
                  <a:noFill/>
                </a:ln>
                <a:solidFill>
                  <a:srgbClr val="000000"/>
                </a:solidFill>
                <a:effectLst/>
                <a:uLnTx/>
                <a:uFillTx/>
                <a:latin typeface="Tahoma"/>
                <a:ea typeface="+mn-ea"/>
                <a:cs typeface="+mn-cs"/>
              </a:rPr>
              <a:t>: Ovation VR</a:t>
            </a:r>
          </a:p>
        </p:txBody>
      </p:sp>
      <p:sp>
        <p:nvSpPr>
          <p:cNvPr id="5" name="TextBox 4">
            <a:extLst>
              <a:ext uri="{FF2B5EF4-FFF2-40B4-BE49-F238E27FC236}">
                <a16:creationId xmlns:a16="http://schemas.microsoft.com/office/drawing/2014/main" id="{3DE8F2FB-1F60-CDE4-7070-0AE17CFEC87F}"/>
              </a:ext>
            </a:extLst>
          </p:cNvPr>
          <p:cNvSpPr txBox="1"/>
          <p:nvPr/>
        </p:nvSpPr>
        <p:spPr>
          <a:xfrm>
            <a:off x="7198992" y="6053696"/>
            <a:ext cx="419210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Image credit</a:t>
            </a:r>
            <a:r>
              <a:rPr kumimoji="0" lang="en-US" sz="800" b="0" i="0" u="none" strike="noStrike" kern="1200" cap="none" spc="0" normalizeH="0" baseline="0" noProof="0" dirty="0">
                <a:ln>
                  <a:noFill/>
                </a:ln>
                <a:solidFill>
                  <a:srgbClr val="000000"/>
                </a:solidFill>
                <a:effectLst/>
                <a:uLnTx/>
                <a:uFillTx/>
                <a:latin typeface="Tahoma"/>
                <a:ea typeface="+mn-ea"/>
                <a:cs typeface="+mn-cs"/>
              </a:rPr>
              <a:t>: </a:t>
            </a:r>
            <a:r>
              <a:rPr kumimoji="0" lang="en-US" sz="800" b="0" i="0" u="none" strike="noStrike" kern="1200" cap="none" spc="0" normalizeH="0" baseline="0" noProof="0" dirty="0" err="1">
                <a:ln>
                  <a:noFill/>
                </a:ln>
                <a:solidFill>
                  <a:srgbClr val="000000"/>
                </a:solidFill>
                <a:effectLst/>
                <a:uLnTx/>
                <a:uFillTx/>
                <a:latin typeface="Tahoma"/>
                <a:ea typeface="+mn-ea"/>
                <a:cs typeface="+mn-cs"/>
              </a:rPr>
              <a:t>OpenBCI</a:t>
            </a:r>
            <a:endParaRPr kumimoji="0" lang="en-US" sz="800" b="0" i="0" u="none" strike="noStrike" kern="1200" cap="none" spc="0" normalizeH="0" baseline="0" noProof="0" dirty="0">
              <a:ln>
                <a:noFill/>
              </a:ln>
              <a:solidFill>
                <a:srgbClr val="000000"/>
              </a:solidFill>
              <a:effectLst/>
              <a:uLnTx/>
              <a:uFillTx/>
              <a:latin typeface="Tahoma"/>
              <a:ea typeface="+mn-ea"/>
              <a:cs typeface="+mn-cs"/>
            </a:endParaRPr>
          </a:p>
        </p:txBody>
      </p:sp>
      <p:sp>
        <p:nvSpPr>
          <p:cNvPr id="9" name="Slide Number Placeholder 8"/>
          <p:cNvSpPr>
            <a:spLocks noGrp="1"/>
          </p:cNvSpPr>
          <p:nvPr>
            <p:ph type="sldNum" sz="quarter" idx="10"/>
          </p:nvPr>
        </p:nvSpPr>
        <p:spPr/>
        <p:txBody>
          <a:bodyPr/>
          <a:lstStyle/>
          <a:p>
            <a:pPr>
              <a:defRPr/>
            </a:pPr>
            <a:fld id="{D68E8870-17DE-45C4-A8DD-7644B2422933}" type="slidenum">
              <a:rPr lang="en-US" smtClean="0"/>
              <a:pPr>
                <a:defRPr/>
              </a:pPr>
              <a:t>41</a:t>
            </a:fld>
            <a:endParaRPr lang="en-US" dirty="0"/>
          </a:p>
        </p:txBody>
      </p:sp>
    </p:spTree>
    <p:extLst>
      <p:ext uri="{BB962C8B-B14F-4D97-AF65-F5344CB8AC3E}">
        <p14:creationId xmlns:p14="http://schemas.microsoft.com/office/powerpoint/2010/main" val="35983548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7A0F6-3197-F3D1-2738-5285C70C629C}"/>
              </a:ext>
            </a:extLst>
          </p:cNvPr>
          <p:cNvSpPr>
            <a:spLocks noGrp="1"/>
          </p:cNvSpPr>
          <p:nvPr>
            <p:ph type="title"/>
          </p:nvPr>
        </p:nvSpPr>
        <p:spPr/>
        <p:txBody>
          <a:bodyPr/>
          <a:lstStyle/>
          <a:p>
            <a:r>
              <a:rPr lang="en-US" sz="2400" dirty="0"/>
              <a:t>Example of Uses for Game Engine Data for Training &amp; Research</a:t>
            </a:r>
          </a:p>
        </p:txBody>
      </p:sp>
      <p:pic>
        <p:nvPicPr>
          <p:cNvPr id="5" name="Picture 4" descr="A picture containing person, swing&#10;&#10;Description automatically generated">
            <a:extLst>
              <a:ext uri="{FF2B5EF4-FFF2-40B4-BE49-F238E27FC236}">
                <a16:creationId xmlns:a16="http://schemas.microsoft.com/office/drawing/2014/main" id="{0BEB7B0E-3289-29E8-5E07-2DE1E85563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043" y="1161776"/>
            <a:ext cx="2099953" cy="2175784"/>
          </a:xfrm>
          <a:prstGeom prst="rect">
            <a:avLst/>
          </a:prstGeom>
          <a:noFill/>
          <a:ln>
            <a:noFill/>
          </a:ln>
          <a:effectLst/>
        </p:spPr>
      </p:pic>
      <p:pic>
        <p:nvPicPr>
          <p:cNvPr id="9" name="Picture 8">
            <a:extLst>
              <a:ext uri="{FF2B5EF4-FFF2-40B4-BE49-F238E27FC236}">
                <a16:creationId xmlns:a16="http://schemas.microsoft.com/office/drawing/2014/main" id="{C9AD9770-15F9-F691-43BB-43E138ECA4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bwMode="auto">
          <a:xfrm>
            <a:off x="2733869" y="1748657"/>
            <a:ext cx="9194652" cy="3800027"/>
          </a:xfrm>
          <a:prstGeom prst="rect">
            <a:avLst/>
          </a:prstGeom>
        </p:spPr>
      </p:pic>
      <p:pic>
        <p:nvPicPr>
          <p:cNvPr id="3" name="Picture 2">
            <a:extLst>
              <a:ext uri="{FF2B5EF4-FFF2-40B4-BE49-F238E27FC236}">
                <a16:creationId xmlns:a16="http://schemas.microsoft.com/office/drawing/2014/main" id="{7B32975A-9E62-0E63-7D08-D65D10B7E5B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3134" y="3501838"/>
            <a:ext cx="2130862" cy="1323955"/>
          </a:xfrm>
          <a:prstGeom prst="rect">
            <a:avLst/>
          </a:prstGeom>
          <a:ln>
            <a:noFill/>
          </a:ln>
          <a:effectLst/>
        </p:spPr>
      </p:pic>
      <p:pic>
        <p:nvPicPr>
          <p:cNvPr id="6" name="Picture 5">
            <a:extLst>
              <a:ext uri="{FF2B5EF4-FFF2-40B4-BE49-F238E27FC236}">
                <a16:creationId xmlns:a16="http://schemas.microsoft.com/office/drawing/2014/main" id="{69132C27-96F6-EC70-C594-0BB9AAAB37B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3133" y="4990071"/>
            <a:ext cx="2130861" cy="1117227"/>
          </a:xfrm>
          <a:prstGeom prst="rect">
            <a:avLst/>
          </a:prstGeom>
          <a:ln>
            <a:noFill/>
          </a:ln>
          <a:effectLst/>
        </p:spPr>
      </p:pic>
      <p:sp>
        <p:nvSpPr>
          <p:cNvPr id="7" name="TextBox 6">
            <a:extLst>
              <a:ext uri="{FF2B5EF4-FFF2-40B4-BE49-F238E27FC236}">
                <a16:creationId xmlns:a16="http://schemas.microsoft.com/office/drawing/2014/main" id="{645B9B29-5C9D-E4E4-A275-03054605E43A}"/>
              </a:ext>
            </a:extLst>
          </p:cNvPr>
          <p:cNvSpPr txBox="1"/>
          <p:nvPr/>
        </p:nvSpPr>
        <p:spPr>
          <a:xfrm>
            <a:off x="303133" y="6127421"/>
            <a:ext cx="226095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Image credits</a:t>
            </a:r>
            <a:r>
              <a:rPr kumimoji="0" lang="en-US" sz="800" b="0" i="0" u="none" strike="noStrike" kern="1200" cap="none" spc="0" normalizeH="0" baseline="0" noProof="0" dirty="0">
                <a:ln>
                  <a:noFill/>
                </a:ln>
                <a:solidFill>
                  <a:srgbClr val="000000"/>
                </a:solidFill>
                <a:effectLst/>
                <a:uLnTx/>
                <a:uFillTx/>
                <a:latin typeface="Tahoma"/>
                <a:ea typeface="+mn-ea"/>
                <a:cs typeface="+mn-cs"/>
              </a:rPr>
              <a:t>: GRILL</a:t>
            </a:r>
          </a:p>
        </p:txBody>
      </p:sp>
      <p:sp>
        <p:nvSpPr>
          <p:cNvPr id="8" name="Slide Number Placeholder 7"/>
          <p:cNvSpPr>
            <a:spLocks noGrp="1"/>
          </p:cNvSpPr>
          <p:nvPr>
            <p:ph type="sldNum" sz="quarter" idx="10"/>
          </p:nvPr>
        </p:nvSpPr>
        <p:spPr/>
        <p:txBody>
          <a:bodyPr/>
          <a:lstStyle/>
          <a:p>
            <a:pPr>
              <a:defRPr/>
            </a:pPr>
            <a:fld id="{D68E8870-17DE-45C4-A8DD-7644B2422933}" type="slidenum">
              <a:rPr lang="en-US" smtClean="0"/>
              <a:pPr>
                <a:defRPr/>
              </a:pPr>
              <a:t>42</a:t>
            </a:fld>
            <a:endParaRPr lang="en-US" dirty="0"/>
          </a:p>
        </p:txBody>
      </p:sp>
    </p:spTree>
    <p:extLst>
      <p:ext uri="{BB962C8B-B14F-4D97-AF65-F5344CB8AC3E}">
        <p14:creationId xmlns:p14="http://schemas.microsoft.com/office/powerpoint/2010/main" val="16262506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Summarized Use Cases by Engine &amp; Scenario</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43</a:t>
            </a:fld>
            <a:endParaRPr lang="en-US" dirty="0"/>
          </a:p>
        </p:txBody>
      </p:sp>
      <p:graphicFrame>
        <p:nvGraphicFramePr>
          <p:cNvPr id="9" name="Content Placeholder 10">
            <a:extLst>
              <a:ext uri="{FF2B5EF4-FFF2-40B4-BE49-F238E27FC236}">
                <a16:creationId xmlns:a16="http://schemas.microsoft.com/office/drawing/2014/main" id="{68E3E908-CC44-3471-2940-E2A90A49F95D}"/>
              </a:ext>
            </a:extLst>
          </p:cNvPr>
          <p:cNvGraphicFramePr>
            <a:graphicFrameLocks noGrp="1"/>
          </p:cNvGraphicFramePr>
          <p:nvPr>
            <p:ph idx="1"/>
            <p:extLst>
              <p:ext uri="{D42A27DB-BD31-4B8C-83A1-F6EECF244321}">
                <p14:modId xmlns:p14="http://schemas.microsoft.com/office/powerpoint/2010/main" val="1678131543"/>
              </p:ext>
            </p:extLst>
          </p:nvPr>
        </p:nvGraphicFramePr>
        <p:xfrm>
          <a:off x="593725" y="1054100"/>
          <a:ext cx="10928350" cy="4624704"/>
        </p:xfrm>
        <a:graphic>
          <a:graphicData uri="http://schemas.openxmlformats.org/drawingml/2006/table">
            <a:tbl>
              <a:tblPr firstRow="1" bandRow="1">
                <a:tableStyleId>{073A0DAA-6AF3-43AB-8588-CEC1D06C72B9}</a:tableStyleId>
              </a:tblPr>
              <a:tblGrid>
                <a:gridCol w="2185670">
                  <a:extLst>
                    <a:ext uri="{9D8B030D-6E8A-4147-A177-3AD203B41FA5}">
                      <a16:colId xmlns:a16="http://schemas.microsoft.com/office/drawing/2014/main" val="2072465666"/>
                    </a:ext>
                  </a:extLst>
                </a:gridCol>
                <a:gridCol w="2185670">
                  <a:extLst>
                    <a:ext uri="{9D8B030D-6E8A-4147-A177-3AD203B41FA5}">
                      <a16:colId xmlns:a16="http://schemas.microsoft.com/office/drawing/2014/main" val="2253685150"/>
                    </a:ext>
                  </a:extLst>
                </a:gridCol>
                <a:gridCol w="2185670">
                  <a:extLst>
                    <a:ext uri="{9D8B030D-6E8A-4147-A177-3AD203B41FA5}">
                      <a16:colId xmlns:a16="http://schemas.microsoft.com/office/drawing/2014/main" val="4061691925"/>
                    </a:ext>
                  </a:extLst>
                </a:gridCol>
                <a:gridCol w="2185670">
                  <a:extLst>
                    <a:ext uri="{9D8B030D-6E8A-4147-A177-3AD203B41FA5}">
                      <a16:colId xmlns:a16="http://schemas.microsoft.com/office/drawing/2014/main" val="2250321247"/>
                    </a:ext>
                  </a:extLst>
                </a:gridCol>
                <a:gridCol w="2185670">
                  <a:extLst>
                    <a:ext uri="{9D8B030D-6E8A-4147-A177-3AD203B41FA5}">
                      <a16:colId xmlns:a16="http://schemas.microsoft.com/office/drawing/2014/main" val="4213160945"/>
                    </a:ext>
                  </a:extLst>
                </a:gridCol>
              </a:tblGrid>
              <a:tr h="370840">
                <a:tc>
                  <a:txBody>
                    <a:bodyPr/>
                    <a:lstStyle/>
                    <a:p>
                      <a:pPr algn="ctr"/>
                      <a:r>
                        <a:rPr lang="en-US" dirty="0">
                          <a:latin typeface="Arial" panose="020B0604020202020204" pitchFamily="34" charset="0"/>
                          <a:cs typeface="Arial" panose="020B0604020202020204" pitchFamily="34" charset="0"/>
                        </a:rPr>
                        <a:t>Use Case</a:t>
                      </a:r>
                    </a:p>
                  </a:txBody>
                  <a:tcPr/>
                </a:tc>
                <a:tc>
                  <a:txBody>
                    <a:bodyPr/>
                    <a:lstStyle/>
                    <a:p>
                      <a:pPr algn="ctr"/>
                      <a:r>
                        <a:rPr lang="en-US" dirty="0">
                          <a:latin typeface="Arial" panose="020B0604020202020204" pitchFamily="34" charset="0"/>
                          <a:cs typeface="Arial" panose="020B0604020202020204" pitchFamily="34" charset="0"/>
                        </a:rPr>
                        <a:t>Unity3D</a:t>
                      </a:r>
                    </a:p>
                  </a:txBody>
                  <a:tcPr/>
                </a:tc>
                <a:tc>
                  <a:txBody>
                    <a:bodyPr/>
                    <a:lstStyle/>
                    <a:p>
                      <a:pPr algn="ctr"/>
                      <a:r>
                        <a:rPr lang="en-US" dirty="0">
                          <a:latin typeface="Arial" panose="020B0604020202020204" pitchFamily="34" charset="0"/>
                          <a:cs typeface="Arial" panose="020B0604020202020204" pitchFamily="34" charset="0"/>
                        </a:rPr>
                        <a:t>Godot</a:t>
                      </a:r>
                    </a:p>
                  </a:txBody>
                  <a:tcPr/>
                </a:tc>
                <a:tc>
                  <a:txBody>
                    <a:bodyPr/>
                    <a:lstStyle/>
                    <a:p>
                      <a:pPr algn="ctr"/>
                      <a:r>
                        <a:rPr lang="en-US" dirty="0" err="1">
                          <a:latin typeface="Arial" panose="020B0604020202020204" pitchFamily="34" charset="0"/>
                          <a:cs typeface="Arial" panose="020B0604020202020204" pitchFamily="34" charset="0"/>
                        </a:rPr>
                        <a:t>CryEngine</a:t>
                      </a:r>
                      <a:endParaRPr lang="en-US" dirty="0">
                        <a:latin typeface="Arial" panose="020B0604020202020204" pitchFamily="34" charset="0"/>
                        <a:cs typeface="Arial" panose="020B0604020202020204" pitchFamily="34" charset="0"/>
                      </a:endParaRPr>
                    </a:p>
                  </a:txBody>
                  <a:tcPr/>
                </a:tc>
                <a:tc>
                  <a:txBody>
                    <a:bodyPr/>
                    <a:lstStyle/>
                    <a:p>
                      <a:pPr algn="ctr"/>
                      <a:r>
                        <a:rPr lang="en-US" dirty="0">
                          <a:latin typeface="Arial" panose="020B0604020202020204" pitchFamily="34" charset="0"/>
                          <a:cs typeface="Arial" panose="020B0604020202020204" pitchFamily="34" charset="0"/>
                        </a:rPr>
                        <a:t>Unreal Engine</a:t>
                      </a:r>
                    </a:p>
                  </a:txBody>
                  <a:tcPr/>
                </a:tc>
                <a:extLst>
                  <a:ext uri="{0D108BD9-81ED-4DB2-BD59-A6C34878D82A}">
                    <a16:rowId xmlns:a16="http://schemas.microsoft.com/office/drawing/2014/main" val="3553290917"/>
                  </a:ext>
                </a:extLst>
              </a:tr>
              <a:tr h="370840">
                <a:tc>
                  <a:txBody>
                    <a:bodyPr/>
                    <a:lstStyle/>
                    <a:p>
                      <a:pPr marL="0" indent="0">
                        <a:buFont typeface="Arial" panose="020B0604020202020204" pitchFamily="34" charset="0"/>
                        <a:buNone/>
                      </a:pPr>
                      <a:r>
                        <a:rPr lang="en-US" sz="2400" b="1" dirty="0">
                          <a:latin typeface="Arial" panose="020B0604020202020204" pitchFamily="34" charset="0"/>
                          <a:cs typeface="Arial" panose="020B0604020202020204" pitchFamily="34" charset="0"/>
                        </a:rPr>
                        <a:t>Distributed Training</a:t>
                      </a:r>
                    </a:p>
                    <a:p>
                      <a:pPr marL="0" indent="0">
                        <a:buFont typeface="Arial" panose="020B0604020202020204" pitchFamily="34" charset="0"/>
                        <a:buNone/>
                      </a:pPr>
                      <a:endParaRPr lang="en-US" sz="2400" b="1" dirty="0">
                        <a:latin typeface="Arial" panose="020B0604020202020204" pitchFamily="34" charset="0"/>
                        <a:cs typeface="Arial" panose="020B0604020202020204" pitchFamily="34" charset="0"/>
                      </a:endParaRPr>
                    </a:p>
                  </a:txBody>
                  <a:tcPr/>
                </a:tc>
                <a:tc>
                  <a:txBody>
                    <a:bodyPr/>
                    <a:lstStyle/>
                    <a:p>
                      <a:pPr algn="l"/>
                      <a:r>
                        <a:rPr lang="en-US" sz="2000" dirty="0">
                          <a:latin typeface="Arial" panose="020B0604020202020204" pitchFamily="34" charset="0"/>
                          <a:cs typeface="Arial" panose="020B0604020202020204" pitchFamily="34" charset="0"/>
                        </a:rPr>
                        <a:t>Networked VR classrooms, mobile team exercises</a:t>
                      </a:r>
                    </a:p>
                  </a:txBody>
                  <a:tcPr marL="87312" marR="87312" marT="43656" marB="43656" anchor="ctr"/>
                </a:tc>
                <a:tc>
                  <a:txBody>
                    <a:bodyPr/>
                    <a:lstStyle/>
                    <a:p>
                      <a:pPr algn="l"/>
                      <a:r>
                        <a:rPr lang="en-US" sz="2000" dirty="0">
                          <a:latin typeface="Arial" panose="020B0604020202020204" pitchFamily="34" charset="0"/>
                          <a:cs typeface="Arial" panose="020B0604020202020204" pitchFamily="34" charset="0"/>
                        </a:rPr>
                        <a:t>Lightweight LAN trainers</a:t>
                      </a:r>
                    </a:p>
                  </a:txBody>
                  <a:tcPr marL="87312" marR="87312" marT="43656" marB="43656" anchor="ctr"/>
                </a:tc>
                <a:tc>
                  <a:txBody>
                    <a:bodyPr/>
                    <a:lstStyle/>
                    <a:p>
                      <a:pPr algn="l"/>
                      <a:r>
                        <a:rPr lang="en-US" sz="2000" dirty="0">
                          <a:latin typeface="Arial" panose="020B0604020202020204" pitchFamily="34" charset="0"/>
                          <a:cs typeface="Arial" panose="020B0604020202020204" pitchFamily="34" charset="0"/>
                        </a:rPr>
                        <a:t>High-fidelity squad tactics</a:t>
                      </a:r>
                    </a:p>
                  </a:txBody>
                  <a:tcPr marL="87312" marR="87312" marT="43656" marB="43656" anchor="ctr"/>
                </a:tc>
                <a:tc>
                  <a:txBody>
                    <a:bodyPr/>
                    <a:lstStyle/>
                    <a:p>
                      <a:pPr algn="l"/>
                      <a:r>
                        <a:rPr lang="en-US" sz="2000" dirty="0">
                          <a:latin typeface="Arial" panose="020B0604020202020204" pitchFamily="34" charset="0"/>
                          <a:cs typeface="Arial" panose="020B0604020202020204" pitchFamily="34" charset="0"/>
                        </a:rPr>
                        <a:t>VR joint ops with HLA/DIS</a:t>
                      </a:r>
                    </a:p>
                  </a:txBody>
                  <a:tcPr marL="87312" marR="87312" marT="43656" marB="43656" anchor="ctr"/>
                </a:tc>
                <a:extLst>
                  <a:ext uri="{0D108BD9-81ED-4DB2-BD59-A6C34878D82A}">
                    <a16:rowId xmlns:a16="http://schemas.microsoft.com/office/drawing/2014/main" val="1251779093"/>
                  </a:ext>
                </a:extLst>
              </a:tr>
              <a:tr h="370840">
                <a:tc>
                  <a:txBody>
                    <a:bodyPr/>
                    <a:lstStyle/>
                    <a:p>
                      <a:pPr marL="0" indent="0">
                        <a:buFont typeface="Arial" panose="020B0604020202020204" pitchFamily="34" charset="0"/>
                        <a:buNone/>
                      </a:pPr>
                      <a:r>
                        <a:rPr lang="en-US" sz="2400" b="1" dirty="0">
                          <a:latin typeface="Arial" panose="020B0604020202020204" pitchFamily="34" charset="0"/>
                          <a:cs typeface="Arial" panose="020B0604020202020204" pitchFamily="34" charset="0"/>
                        </a:rPr>
                        <a:t>Part-task Trainers</a:t>
                      </a:r>
                    </a:p>
                    <a:p>
                      <a:pPr marL="0" indent="0">
                        <a:buFont typeface="Arial" panose="020B0604020202020204" pitchFamily="34" charset="0"/>
                        <a:buNone/>
                      </a:pPr>
                      <a:endParaRPr lang="en-US" sz="2400" b="1" dirty="0">
                        <a:latin typeface="Arial" panose="020B0604020202020204" pitchFamily="34" charset="0"/>
                        <a:cs typeface="Arial" panose="020B0604020202020204" pitchFamily="34" charset="0"/>
                      </a:endParaRPr>
                    </a:p>
                  </a:txBody>
                  <a:tcPr/>
                </a:tc>
                <a:tc>
                  <a:txBody>
                    <a:bodyPr/>
                    <a:lstStyle/>
                    <a:p>
                      <a:pPr algn="l"/>
                      <a:r>
                        <a:rPr lang="en-US" sz="2000" dirty="0">
                          <a:latin typeface="Arial" panose="020B0604020202020204" pitchFamily="34" charset="0"/>
                          <a:cs typeface="Arial" panose="020B0604020202020204" pitchFamily="34" charset="0"/>
                        </a:rPr>
                        <a:t>VR maintenance or procedure training</a:t>
                      </a:r>
                    </a:p>
                  </a:txBody>
                  <a:tcPr marL="87312" marR="87312" marT="43656" marB="43656" anchor="ctr"/>
                </a:tc>
                <a:tc>
                  <a:txBody>
                    <a:bodyPr/>
                    <a:lstStyle/>
                    <a:p>
                      <a:pPr algn="l"/>
                      <a:r>
                        <a:rPr lang="en-US" sz="2000" dirty="0">
                          <a:latin typeface="Arial" panose="020B0604020202020204" pitchFamily="34" charset="0"/>
                          <a:cs typeface="Arial" panose="020B0604020202020204" pitchFamily="34" charset="0"/>
                        </a:rPr>
                        <a:t>Desktop or touchscreen checklists</a:t>
                      </a:r>
                    </a:p>
                  </a:txBody>
                  <a:tcPr marL="87312" marR="87312" marT="43656" marB="43656" anchor="ctr"/>
                </a:tc>
                <a:tc>
                  <a:txBody>
                    <a:bodyPr/>
                    <a:lstStyle/>
                    <a:p>
                      <a:pPr algn="l"/>
                      <a:r>
                        <a:rPr lang="en-US" sz="2000" dirty="0">
                          <a:latin typeface="Arial" panose="020B0604020202020204" pitchFamily="34" charset="0"/>
                          <a:cs typeface="Arial" panose="020B0604020202020204" pitchFamily="34" charset="0"/>
                        </a:rPr>
                        <a:t>Gunnery station with optics physics</a:t>
                      </a:r>
                    </a:p>
                  </a:txBody>
                  <a:tcPr marL="87312" marR="87312" marT="43656" marB="43656" anchor="ctr"/>
                </a:tc>
                <a:tc>
                  <a:txBody>
                    <a:bodyPr/>
                    <a:lstStyle/>
                    <a:p>
                      <a:pPr algn="l"/>
                      <a:r>
                        <a:rPr lang="en-US" sz="2000" dirty="0">
                          <a:latin typeface="Arial" panose="020B0604020202020204" pitchFamily="34" charset="0"/>
                          <a:cs typeface="Arial" panose="020B0604020202020204" pitchFamily="34" charset="0"/>
                        </a:rPr>
                        <a:t>VR cockpit with haptics</a:t>
                      </a:r>
                    </a:p>
                  </a:txBody>
                  <a:tcPr marL="87312" marR="87312" marT="43656" marB="43656" anchor="ctr"/>
                </a:tc>
                <a:extLst>
                  <a:ext uri="{0D108BD9-81ED-4DB2-BD59-A6C34878D82A}">
                    <a16:rowId xmlns:a16="http://schemas.microsoft.com/office/drawing/2014/main" val="1959264297"/>
                  </a:ext>
                </a:extLst>
              </a:tr>
              <a:tr h="370840">
                <a:tc>
                  <a:txBody>
                    <a:bodyPr/>
                    <a:lstStyle/>
                    <a:p>
                      <a:pPr marL="0" indent="0">
                        <a:buFont typeface="Arial" panose="020B0604020202020204" pitchFamily="34" charset="0"/>
                        <a:buNone/>
                      </a:pPr>
                      <a:r>
                        <a:rPr lang="en-US" sz="2400" b="1" dirty="0">
                          <a:latin typeface="Arial" panose="020B0604020202020204" pitchFamily="34" charset="0"/>
                          <a:cs typeface="Arial" panose="020B0604020202020204" pitchFamily="34" charset="0"/>
                        </a:rPr>
                        <a:t>Research Testbeds</a:t>
                      </a:r>
                    </a:p>
                    <a:p>
                      <a:pPr marL="0" indent="0">
                        <a:buFont typeface="Arial" panose="020B0604020202020204" pitchFamily="34" charset="0"/>
                        <a:buNone/>
                      </a:pPr>
                      <a:endParaRPr lang="en-US" sz="2400" b="1" dirty="0">
                        <a:latin typeface="Arial" panose="020B0604020202020204" pitchFamily="34" charset="0"/>
                        <a:cs typeface="Arial" panose="020B0604020202020204" pitchFamily="34" charset="0"/>
                      </a:endParaRPr>
                    </a:p>
                  </a:txBody>
                  <a:tcPr/>
                </a:tc>
                <a:tc>
                  <a:txBody>
                    <a:bodyPr/>
                    <a:lstStyle/>
                    <a:p>
                      <a:pPr algn="l"/>
                      <a:r>
                        <a:rPr lang="en-US" sz="2000" dirty="0">
                          <a:latin typeface="Arial" panose="020B0604020202020204" pitchFamily="34" charset="0"/>
                          <a:cs typeface="Arial" panose="020B0604020202020204" pitchFamily="34" charset="0"/>
                        </a:rPr>
                        <a:t>User experience (UX) and AR prototyping, AI behavior</a:t>
                      </a:r>
                    </a:p>
                  </a:txBody>
                  <a:tcPr marL="87312" marR="87312" marT="43656" marB="43656" anchor="ctr"/>
                </a:tc>
                <a:tc>
                  <a:txBody>
                    <a:bodyPr/>
                    <a:lstStyle/>
                    <a:p>
                      <a:pPr algn="l"/>
                      <a:r>
                        <a:rPr lang="en-US" sz="2000" dirty="0">
                          <a:latin typeface="Arial" panose="020B0604020202020204" pitchFamily="34" charset="0"/>
                          <a:cs typeface="Arial" panose="020B0604020202020204" pitchFamily="34" charset="0"/>
                        </a:rPr>
                        <a:t>Open-source human-computer interaction (HCI) experiments</a:t>
                      </a:r>
                    </a:p>
                  </a:txBody>
                  <a:tcPr marL="87312" marR="87312" marT="43656" marB="43656" anchor="ctr"/>
                </a:tc>
                <a:tc>
                  <a:txBody>
                    <a:bodyPr/>
                    <a:lstStyle/>
                    <a:p>
                      <a:pPr algn="l"/>
                      <a:r>
                        <a:rPr lang="en-US" sz="2000" dirty="0">
                          <a:latin typeface="Arial" panose="020B0604020202020204" pitchFamily="34" charset="0"/>
                          <a:cs typeface="Arial" panose="020B0604020202020204" pitchFamily="34" charset="0"/>
                        </a:rPr>
                        <a:t>Visual recognition/ perception studies</a:t>
                      </a:r>
                    </a:p>
                  </a:txBody>
                  <a:tcPr marL="87312" marR="87312" marT="43656" marB="43656" anchor="ctr"/>
                </a:tc>
                <a:tc>
                  <a:txBody>
                    <a:bodyPr/>
                    <a:lstStyle/>
                    <a:p>
                      <a:pPr algn="l"/>
                      <a:r>
                        <a:rPr lang="en-US" sz="2000" dirty="0">
                          <a:latin typeface="Arial" panose="020B0604020202020204" pitchFamily="34" charset="0"/>
                          <a:cs typeface="Arial" panose="020B0604020202020204" pitchFamily="34" charset="0"/>
                        </a:rPr>
                        <a:t>High-end immersion + biosensors</a:t>
                      </a:r>
                    </a:p>
                  </a:txBody>
                  <a:tcPr marL="87312" marR="87312" marT="43656" marB="43656" anchor="ctr"/>
                </a:tc>
                <a:extLst>
                  <a:ext uri="{0D108BD9-81ED-4DB2-BD59-A6C34878D82A}">
                    <a16:rowId xmlns:a16="http://schemas.microsoft.com/office/drawing/2014/main" val="3179845928"/>
                  </a:ext>
                </a:extLst>
              </a:tr>
            </a:tbl>
          </a:graphicData>
        </a:graphic>
      </p:graphicFrame>
    </p:spTree>
    <p:extLst>
      <p:ext uri="{BB962C8B-B14F-4D97-AF65-F5344CB8AC3E}">
        <p14:creationId xmlns:p14="http://schemas.microsoft.com/office/powerpoint/2010/main" val="38029665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C680F3-4428-4348-9A09-C908F5FCB651}"/>
              </a:ext>
            </a:extLst>
          </p:cNvPr>
          <p:cNvSpPr>
            <a:spLocks noGrp="1"/>
          </p:cNvSpPr>
          <p:nvPr>
            <p:ph type="title"/>
          </p:nvPr>
        </p:nvSpPr>
        <p:spPr/>
        <p:txBody>
          <a:bodyPr/>
          <a:lstStyle/>
          <a:p>
            <a:r>
              <a:rPr lang="en-US" dirty="0"/>
              <a:t>Learning Objectives</a:t>
            </a:r>
          </a:p>
        </p:txBody>
      </p:sp>
      <p:sp>
        <p:nvSpPr>
          <p:cNvPr id="2" name="Content Placeholder 1"/>
          <p:cNvSpPr>
            <a:spLocks noGrp="1"/>
          </p:cNvSpPr>
          <p:nvPr>
            <p:ph sz="quarter" idx="11"/>
          </p:nvPr>
        </p:nvSpPr>
        <p:spPr/>
        <p:txBody>
          <a:bodyPr/>
          <a:lstStyle/>
          <a:p>
            <a:r>
              <a:rPr lang="en-US" dirty="0">
                <a:latin typeface="Arial" panose="020B0604020202020204" pitchFamily="34" charset="0"/>
                <a:cs typeface="Arial" panose="020B0604020202020204" pitchFamily="34" charset="0"/>
              </a:rPr>
              <a:t>Identify different options of game engines useful for distributed training, part-task trainers, and general research.</a:t>
            </a:r>
          </a:p>
          <a:p>
            <a:r>
              <a:rPr lang="en-US" dirty="0">
                <a:latin typeface="Arial" panose="020B0604020202020204" pitchFamily="34" charset="0"/>
                <a:cs typeface="Arial" panose="020B0604020202020204" pitchFamily="34" charset="0"/>
              </a:rPr>
              <a:t>Understand the difference between game engines and other simulation technologies.</a:t>
            </a:r>
          </a:p>
          <a:p>
            <a:r>
              <a:rPr lang="en-US" dirty="0">
                <a:latin typeface="Arial" panose="020B0604020202020204" pitchFamily="34" charset="0"/>
                <a:cs typeface="Arial" panose="020B0604020202020204" pitchFamily="34" charset="0"/>
              </a:rPr>
              <a:t>Explain how game engines can be used to enhance training and learning methods.</a:t>
            </a:r>
          </a:p>
          <a:p>
            <a:r>
              <a:rPr lang="en-US" dirty="0">
                <a:latin typeface="Arial" panose="020B0604020202020204" pitchFamily="34" charset="0"/>
                <a:cs typeface="Arial" panose="020B0604020202020204" pitchFamily="34" charset="0"/>
              </a:rPr>
              <a:t>Compare and contrast the advantages and limitations of using game engines for different types of training and research applications.</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44</a:t>
            </a:fld>
            <a:endParaRPr lang="en-US" dirty="0"/>
          </a:p>
        </p:txBody>
      </p:sp>
    </p:spTree>
    <p:extLst>
      <p:ext uri="{BB962C8B-B14F-4D97-AF65-F5344CB8AC3E}">
        <p14:creationId xmlns:p14="http://schemas.microsoft.com/office/powerpoint/2010/main" val="42939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a:t>Summary</a:t>
            </a:r>
          </a:p>
        </p:txBody>
      </p:sp>
      <p:sp>
        <p:nvSpPr>
          <p:cNvPr id="5" name="Content Placeholder 4"/>
          <p:cNvSpPr>
            <a:spLocks noGrp="1"/>
          </p:cNvSpPr>
          <p:nvPr>
            <p:ph idx="1"/>
          </p:nvPr>
        </p:nvSpPr>
        <p:spPr/>
        <p:txBody>
          <a:bodyPr/>
          <a:lstStyle/>
          <a:p>
            <a:pPr marL="0" indent="0">
              <a:buNone/>
            </a:pPr>
            <a:r>
              <a:rPr lang="en-US" b="1" dirty="0"/>
              <a:t>Of the four most popular game engines</a:t>
            </a:r>
          </a:p>
          <a:p>
            <a:r>
              <a:rPr lang="en-US" b="1" dirty="0"/>
              <a:t>Unity: </a:t>
            </a:r>
            <a:r>
              <a:rPr lang="en-US" dirty="0"/>
              <a:t>Flexible and fast for immersive, cross-platform training.</a:t>
            </a:r>
          </a:p>
          <a:p>
            <a:r>
              <a:rPr lang="en-US" b="1" dirty="0"/>
              <a:t>Godot: </a:t>
            </a:r>
            <a:r>
              <a:rPr lang="en-US" dirty="0"/>
              <a:t>Open-source and lightweight for secure, custom sims.</a:t>
            </a:r>
          </a:p>
          <a:p>
            <a:r>
              <a:rPr lang="en-US" b="1" dirty="0" err="1"/>
              <a:t>CryEngine</a:t>
            </a:r>
            <a:r>
              <a:rPr lang="en-US" b="1" dirty="0"/>
              <a:t>: </a:t>
            </a:r>
            <a:r>
              <a:rPr lang="en-US" dirty="0"/>
              <a:t>High-fidelity visuals and physics for terrain-rich scenarios.</a:t>
            </a:r>
          </a:p>
          <a:p>
            <a:r>
              <a:rPr lang="en-US" b="1" dirty="0"/>
              <a:t>Unreal Engine: </a:t>
            </a:r>
            <a:r>
              <a:rPr lang="en-US" dirty="0"/>
              <a:t>Enterprise-grade power for realistic, scalable simulations.</a:t>
            </a:r>
          </a:p>
        </p:txBody>
      </p:sp>
      <p:sp>
        <p:nvSpPr>
          <p:cNvPr id="2" name="Slide Number Placeholder 1"/>
          <p:cNvSpPr>
            <a:spLocks noGrp="1"/>
          </p:cNvSpPr>
          <p:nvPr>
            <p:ph type="sldNum" sz="quarter" idx="10"/>
          </p:nvPr>
        </p:nvSpPr>
        <p:spPr/>
        <p:txBody>
          <a:bodyPr/>
          <a:lstStyle/>
          <a:p>
            <a:pPr>
              <a:defRPr/>
            </a:pPr>
            <a:fld id="{D68E8870-17DE-45C4-A8DD-7644B2422933}" type="slidenum">
              <a:rPr lang="en-US" smtClean="0"/>
              <a:pPr>
                <a:defRPr/>
              </a:pPr>
              <a:t>45</a:t>
            </a:fld>
            <a:endParaRPr lang="en-US" dirty="0"/>
          </a:p>
        </p:txBody>
      </p:sp>
    </p:spTree>
    <p:extLst>
      <p:ext uri="{BB962C8B-B14F-4D97-AF65-F5344CB8AC3E}">
        <p14:creationId xmlns:p14="http://schemas.microsoft.com/office/powerpoint/2010/main" val="35592420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96E544-1E27-4216-3004-5299BD48046A}"/>
              </a:ext>
            </a:extLst>
          </p:cNvPr>
          <p:cNvSpPr>
            <a:spLocks noGrp="1"/>
          </p:cNvSpPr>
          <p:nvPr>
            <p:ph type="title"/>
          </p:nvPr>
        </p:nvSpPr>
        <p:spPr>
          <a:xfrm>
            <a:off x="2287219" y="1"/>
            <a:ext cx="7416800" cy="833933"/>
          </a:xfrm>
        </p:spPr>
        <p:txBody>
          <a:bodyPr/>
          <a:lstStyle/>
          <a:p>
            <a:r>
              <a:rPr lang="en-US" dirty="0"/>
              <a:t>Game Engines Vs Simulation Software</a:t>
            </a:r>
          </a:p>
        </p:txBody>
      </p:sp>
      <p:sp>
        <p:nvSpPr>
          <p:cNvPr id="6" name="Content Placeholder 5">
            <a:extLst>
              <a:ext uri="{FF2B5EF4-FFF2-40B4-BE49-F238E27FC236}">
                <a16:creationId xmlns:a16="http://schemas.microsoft.com/office/drawing/2014/main" id="{1E1A5E99-9832-65D5-22B7-49ACDE5FCADD}"/>
              </a:ext>
            </a:extLst>
          </p:cNvPr>
          <p:cNvSpPr>
            <a:spLocks noGrp="1"/>
          </p:cNvSpPr>
          <p:nvPr>
            <p:ph sz="half" idx="1"/>
          </p:nvPr>
        </p:nvSpPr>
        <p:spPr>
          <a:xfrm>
            <a:off x="508000" y="1097300"/>
            <a:ext cx="5361517" cy="4114800"/>
          </a:xfrm>
        </p:spPr>
        <p:txBody>
          <a:bodyPr/>
          <a:lstStyle/>
          <a:p>
            <a:pPr marL="0" indent="0">
              <a:buNone/>
            </a:pPr>
            <a:r>
              <a:rPr lang="en-US" b="1" dirty="0"/>
              <a:t>Game Engines</a:t>
            </a:r>
          </a:p>
          <a:p>
            <a:r>
              <a:rPr lang="en-US" b="1" dirty="0"/>
              <a:t>Strengths:</a:t>
            </a:r>
            <a:r>
              <a:rPr lang="en-US" dirty="0"/>
              <a:t> Customization, immersion, XR/VR, rapid prototyping</a:t>
            </a:r>
          </a:p>
          <a:p>
            <a:r>
              <a:rPr lang="en-US" b="1" dirty="0"/>
              <a:t>Weaknesses:</a:t>
            </a:r>
            <a:r>
              <a:rPr lang="en-US" dirty="0"/>
              <a:t> Requires more custom development for realism</a:t>
            </a:r>
          </a:p>
          <a:p>
            <a:r>
              <a:rPr lang="en-US" b="1" dirty="0"/>
              <a:t>Best Fit: </a:t>
            </a:r>
            <a:r>
              <a:rPr lang="en-US" dirty="0"/>
              <a:t>Visualization, experiential training, mobile/VR</a:t>
            </a:r>
          </a:p>
          <a:p>
            <a:endParaRPr lang="en-US" dirty="0"/>
          </a:p>
        </p:txBody>
      </p:sp>
      <p:sp>
        <p:nvSpPr>
          <p:cNvPr id="7" name="Content Placeholder 6">
            <a:extLst>
              <a:ext uri="{FF2B5EF4-FFF2-40B4-BE49-F238E27FC236}">
                <a16:creationId xmlns:a16="http://schemas.microsoft.com/office/drawing/2014/main" id="{2D02B7E5-A9A0-C08B-A100-A6A5D71BF364}"/>
              </a:ext>
            </a:extLst>
          </p:cNvPr>
          <p:cNvSpPr>
            <a:spLocks noGrp="1"/>
          </p:cNvSpPr>
          <p:nvPr>
            <p:ph sz="half" idx="2"/>
          </p:nvPr>
        </p:nvSpPr>
        <p:spPr>
          <a:xfrm>
            <a:off x="6072718" y="1097300"/>
            <a:ext cx="5363633" cy="4114800"/>
          </a:xfrm>
        </p:spPr>
        <p:txBody>
          <a:bodyPr/>
          <a:lstStyle/>
          <a:p>
            <a:pPr marL="0" indent="0">
              <a:buNone/>
            </a:pPr>
            <a:r>
              <a:rPr lang="en-US" b="1" dirty="0"/>
              <a:t>Simulation Software</a:t>
            </a:r>
          </a:p>
          <a:p>
            <a:r>
              <a:rPr lang="en-US" b="1" dirty="0"/>
              <a:t>Strengths:</a:t>
            </a:r>
            <a:r>
              <a:rPr lang="en-US" dirty="0"/>
              <a:t> Doctrine alignment, validated behaviors, military frameworks</a:t>
            </a:r>
          </a:p>
          <a:p>
            <a:r>
              <a:rPr lang="en-US" b="1" dirty="0"/>
              <a:t>Weaknesses:</a:t>
            </a:r>
            <a:r>
              <a:rPr lang="en-US" dirty="0"/>
              <a:t> Less flexible, less graphically advanced</a:t>
            </a:r>
          </a:p>
          <a:p>
            <a:r>
              <a:rPr lang="en-US" b="1" dirty="0"/>
              <a:t>Best Fit: </a:t>
            </a:r>
            <a:r>
              <a:rPr lang="en-US" dirty="0"/>
              <a:t>Constructive sims, command-level exercises</a:t>
            </a:r>
          </a:p>
          <a:p>
            <a:endParaRPr lang="en-US" dirty="0"/>
          </a:p>
          <a:p>
            <a:endParaRPr lang="en-US" dirty="0"/>
          </a:p>
        </p:txBody>
      </p:sp>
      <p:sp>
        <p:nvSpPr>
          <p:cNvPr id="4" name="Slide Number Placeholder 3">
            <a:extLst>
              <a:ext uri="{FF2B5EF4-FFF2-40B4-BE49-F238E27FC236}">
                <a16:creationId xmlns:a16="http://schemas.microsoft.com/office/drawing/2014/main" id="{AFA521B0-75E3-D98C-020B-E4C3F95C706C}"/>
              </a:ext>
            </a:extLst>
          </p:cNvPr>
          <p:cNvSpPr>
            <a:spLocks noGrp="1"/>
          </p:cNvSpPr>
          <p:nvPr>
            <p:ph type="sldNum" sz="quarter" idx="10"/>
          </p:nvPr>
        </p:nvSpPr>
        <p:spPr>
          <a:xfrm>
            <a:off x="10893288" y="6388101"/>
            <a:ext cx="821634" cy="340935"/>
          </a:xfrm>
        </p:spPr>
        <p:txBody>
          <a:bodyPr/>
          <a:lstStyle/>
          <a:p>
            <a:fld id="{D68E8870-17DE-45C4-A8DD-7644B2422933}" type="slidenum">
              <a:rPr lang="en-US" smtClean="0"/>
              <a:pPr/>
              <a:t>46</a:t>
            </a:fld>
            <a:endParaRPr lang="en-US" dirty="0"/>
          </a:p>
        </p:txBody>
      </p:sp>
    </p:spTree>
    <p:extLst>
      <p:ext uri="{BB962C8B-B14F-4D97-AF65-F5344CB8AC3E}">
        <p14:creationId xmlns:p14="http://schemas.microsoft.com/office/powerpoint/2010/main" val="9854307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Game Engines for Training &amp; Research</a:t>
            </a:r>
          </a:p>
        </p:txBody>
      </p:sp>
      <p:sp>
        <p:nvSpPr>
          <p:cNvPr id="3" name="Content Placeholder 2"/>
          <p:cNvSpPr>
            <a:spLocks noGrp="1"/>
          </p:cNvSpPr>
          <p:nvPr>
            <p:ph idx="1"/>
          </p:nvPr>
        </p:nvSpPr>
        <p:spPr/>
        <p:txBody>
          <a:bodyPr/>
          <a:lstStyle/>
          <a:p>
            <a:pPr marL="0" indent="0">
              <a:buNone/>
            </a:pPr>
            <a:r>
              <a:rPr lang="en-US" b="1" dirty="0"/>
              <a:t>Pros</a:t>
            </a:r>
          </a:p>
          <a:p>
            <a:pPr marL="171450" indent="-171450">
              <a:buFont typeface="Arial" panose="020B0604020202020204" pitchFamily="34" charset="0"/>
              <a:buChar char="•"/>
            </a:pPr>
            <a:r>
              <a:rPr lang="en-US" dirty="0"/>
              <a:t>Data Rich</a:t>
            </a:r>
          </a:p>
          <a:p>
            <a:pPr marL="171450" indent="-171450">
              <a:buFont typeface="Arial" panose="020B0604020202020204" pitchFamily="34" charset="0"/>
              <a:buChar char="•"/>
            </a:pPr>
            <a:r>
              <a:rPr lang="en-US" dirty="0"/>
              <a:t>Interpretable with legacy systems</a:t>
            </a:r>
          </a:p>
          <a:p>
            <a:pPr marL="171450" indent="-171450">
              <a:buFont typeface="Arial" panose="020B0604020202020204" pitchFamily="34" charset="0"/>
              <a:buChar char="•"/>
            </a:pPr>
            <a:r>
              <a:rPr lang="en-US" dirty="0"/>
              <a:t>Ability for dynamic and novel scenarios</a:t>
            </a:r>
          </a:p>
          <a:p>
            <a:pPr marL="171450" indent="-171450">
              <a:buFont typeface="Arial" panose="020B0604020202020204" pitchFamily="34" charset="0"/>
              <a:buChar char="•"/>
            </a:pPr>
            <a:endParaRPr lang="en-US" dirty="0"/>
          </a:p>
          <a:p>
            <a:pPr marL="0" indent="0">
              <a:buNone/>
            </a:pPr>
            <a:r>
              <a:rPr lang="en-US" b="1" dirty="0"/>
              <a:t>Limitations</a:t>
            </a:r>
          </a:p>
          <a:p>
            <a:pPr marL="171450" indent="-171450">
              <a:buFont typeface="Arial" panose="020B0604020202020204" pitchFamily="34" charset="0"/>
              <a:buChar char="•"/>
            </a:pPr>
            <a:r>
              <a:rPr lang="en-US" dirty="0"/>
              <a:t>Higher fidelity training requires larger amount of resources</a:t>
            </a:r>
          </a:p>
          <a:p>
            <a:pPr marL="704836" lvl="1" indent="-171450">
              <a:buFont typeface="Arial" panose="020B0604020202020204" pitchFamily="34" charset="0"/>
              <a:buChar char="•"/>
            </a:pPr>
            <a:r>
              <a:rPr lang="en-US" dirty="0"/>
              <a:t>Multiplayer server</a:t>
            </a:r>
          </a:p>
          <a:p>
            <a:pPr marL="704836" lvl="1" indent="-171450">
              <a:buFont typeface="Arial" panose="020B0604020202020204" pitchFamily="34" charset="0"/>
              <a:buChar char="•"/>
            </a:pPr>
            <a:r>
              <a:rPr lang="en-US" dirty="0"/>
              <a:t>Real world objective integration</a:t>
            </a:r>
          </a:p>
          <a:p>
            <a:pPr marL="704836" lvl="1" indent="-171450">
              <a:buFont typeface="Arial" panose="020B0604020202020204" pitchFamily="34" charset="0"/>
              <a:buChar char="•"/>
            </a:pPr>
            <a:r>
              <a:rPr lang="en-US" dirty="0"/>
              <a:t>Higher fidelity headsets</a:t>
            </a:r>
          </a:p>
          <a:p>
            <a:endParaRPr lang="en-US" dirty="0"/>
          </a:p>
        </p:txBody>
      </p:sp>
      <p:sp>
        <p:nvSpPr>
          <p:cNvPr id="4" name="Slide Number Placeholder 3"/>
          <p:cNvSpPr>
            <a:spLocks noGrp="1"/>
          </p:cNvSpPr>
          <p:nvPr>
            <p:ph type="sldNum" sz="quarter" idx="10"/>
          </p:nvPr>
        </p:nvSpPr>
        <p:spPr/>
        <p:txBody>
          <a:bodyPr/>
          <a:lstStyle/>
          <a:p>
            <a:pPr>
              <a:defRPr/>
            </a:pPr>
            <a:fld id="{D68E8870-17DE-45C4-A8DD-7644B2422933}" type="slidenum">
              <a:rPr lang="en-US" smtClean="0"/>
              <a:pPr>
                <a:defRPr/>
              </a:pPr>
              <a:t>47</a:t>
            </a:fld>
            <a:endParaRPr lang="en-US" dirty="0"/>
          </a:p>
        </p:txBody>
      </p:sp>
    </p:spTree>
    <p:extLst>
      <p:ext uri="{BB962C8B-B14F-4D97-AF65-F5344CB8AC3E}">
        <p14:creationId xmlns:p14="http://schemas.microsoft.com/office/powerpoint/2010/main" val="33959744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061" y="0"/>
            <a:ext cx="9751942" cy="841248"/>
          </a:xfrm>
        </p:spPr>
        <p:txBody>
          <a:bodyPr/>
          <a:lstStyle/>
          <a:p>
            <a:r>
              <a:rPr lang="en-US" dirty="0"/>
              <a:t>Acknowledgements, Contact Information, and Q/A</a:t>
            </a:r>
          </a:p>
        </p:txBody>
      </p:sp>
      <p:sp>
        <p:nvSpPr>
          <p:cNvPr id="3" name="Content Placeholder 2"/>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r>
              <a:rPr lang="en-US" sz="3600" b="1" dirty="0">
                <a:solidFill>
                  <a:schemeClr val="tx2"/>
                </a:solidFill>
                <a:latin typeface="Arial" panose="020B0604020202020204" pitchFamily="34" charset="0"/>
                <a:cs typeface="Arial" panose="020B0604020202020204" pitchFamily="34" charset="0"/>
              </a:rPr>
              <a:t>Questions?</a:t>
            </a:r>
            <a:endParaRPr lang="en-US" sz="3600" b="1" dirty="0"/>
          </a:p>
          <a:p>
            <a:pPr marL="0" indent="0" algn="ctr">
              <a:buNone/>
            </a:pPr>
            <a:endParaRPr lang="en-US" dirty="0"/>
          </a:p>
          <a:p>
            <a:pPr marL="0" indent="0" algn="ctr">
              <a:buNone/>
            </a:pPr>
            <a:r>
              <a:rPr lang="en-US" sz="2400" i="1" dirty="0">
                <a:effectLst/>
                <a:latin typeface="Arial" panose="020B0604020202020204" pitchFamily="34" charset="0"/>
                <a:ea typeface="Times New Roman" panose="02020603050405020304" pitchFamily="18" charset="0"/>
                <a:cs typeface="Arial" panose="020B0604020202020204" pitchFamily="34" charset="0"/>
              </a:rPr>
              <a:t>This work was supported by the Air Force Research Laboratory (AFRL) 711</a:t>
            </a:r>
            <a:r>
              <a:rPr lang="en-US" sz="2400" i="1" baseline="30000" dirty="0">
                <a:effectLst/>
                <a:latin typeface="Arial" panose="020B0604020202020204" pitchFamily="34" charset="0"/>
                <a:ea typeface="Times New Roman" panose="02020603050405020304" pitchFamily="18" charset="0"/>
                <a:cs typeface="Arial" panose="020B0604020202020204" pitchFamily="34" charset="0"/>
              </a:rPr>
              <a:t>th</a:t>
            </a:r>
            <a:r>
              <a:rPr lang="en-US" sz="2400" i="1" dirty="0">
                <a:effectLst/>
                <a:latin typeface="Arial" panose="020B0604020202020204" pitchFamily="34" charset="0"/>
                <a:ea typeface="Times New Roman" panose="02020603050405020304" pitchFamily="18" charset="0"/>
                <a:cs typeface="Arial" panose="020B0604020202020204" pitchFamily="34" charset="0"/>
              </a:rPr>
              <a:t> Human Performance Wing (HPW/RHW) Gaming Research Integration for Learning Laboratory</a:t>
            </a:r>
            <a:r>
              <a:rPr lang="en-US" sz="1800" i="1" baseline="30000" dirty="0">
                <a:effectLst/>
                <a:latin typeface="Arial" panose="020B0604020202020204" pitchFamily="34" charset="0"/>
                <a:ea typeface="Times New Roman" panose="02020603050405020304" pitchFamily="18" charset="0"/>
                <a:cs typeface="Arial" panose="020B0604020202020204" pitchFamily="34" charset="0"/>
              </a:rPr>
              <a:t>®</a:t>
            </a:r>
            <a:r>
              <a:rPr lang="en-US" sz="2400" i="1" dirty="0">
                <a:effectLst/>
                <a:latin typeface="Arial" panose="020B0604020202020204" pitchFamily="34" charset="0"/>
                <a:ea typeface="Times New Roman" panose="02020603050405020304" pitchFamily="18" charset="0"/>
                <a:cs typeface="Arial" panose="020B0604020202020204" pitchFamily="34" charset="0"/>
              </a:rPr>
              <a:t> (GRILL</a:t>
            </a:r>
            <a:r>
              <a:rPr lang="en-US" sz="1800" i="1" baseline="30000" dirty="0">
                <a:effectLst/>
                <a:latin typeface="Arial" panose="020B0604020202020204" pitchFamily="34" charset="0"/>
                <a:ea typeface="Times New Roman" panose="02020603050405020304" pitchFamily="18" charset="0"/>
                <a:cs typeface="Arial" panose="020B0604020202020204" pitchFamily="34" charset="0"/>
              </a:rPr>
              <a:t>®</a:t>
            </a:r>
            <a:r>
              <a:rPr lang="en-US" sz="2400" i="1" dirty="0">
                <a:effectLst/>
                <a:latin typeface="Arial" panose="020B0604020202020204" pitchFamily="34" charset="0"/>
                <a:ea typeface="Times New Roman" panose="02020603050405020304" pitchFamily="18" charset="0"/>
                <a:cs typeface="Arial" panose="020B0604020202020204" pitchFamily="34" charset="0"/>
              </a:rPr>
              <a:t>).</a:t>
            </a:r>
            <a:endParaRPr lang="en-US" sz="2400" dirty="0"/>
          </a:p>
          <a:p>
            <a:pPr marL="0" indent="0" algn="ctr">
              <a:buNone/>
            </a:pPr>
            <a:endParaRPr lang="en-US" sz="2400" dirty="0"/>
          </a:p>
          <a:p>
            <a:pPr marL="0" indent="0" algn="ctr">
              <a:buNone/>
            </a:pPr>
            <a:r>
              <a:rPr lang="en-US" sz="2400"/>
              <a:t>GRILL STEM Booth: 2387</a:t>
            </a:r>
          </a:p>
          <a:p>
            <a:pPr marL="0" indent="0" algn="ctr">
              <a:buNone/>
            </a:pPr>
            <a:endParaRPr lang="en-US" sz="2400" dirty="0"/>
          </a:p>
          <a:p>
            <a:pPr marL="0" indent="0" algn="ctr">
              <a:buNone/>
            </a:pPr>
            <a:r>
              <a:rPr lang="en-US" sz="2400" dirty="0"/>
              <a:t>AFRLGRILL@af-grill.com</a:t>
            </a:r>
          </a:p>
        </p:txBody>
      </p:sp>
      <p:sp>
        <p:nvSpPr>
          <p:cNvPr id="4" name="Slide Number Placeholder 3"/>
          <p:cNvSpPr>
            <a:spLocks noGrp="1"/>
          </p:cNvSpPr>
          <p:nvPr>
            <p:ph type="sldNum" sz="quarter" idx="10"/>
          </p:nvPr>
        </p:nvSpPr>
        <p:spPr/>
        <p:txBody>
          <a:bodyPr/>
          <a:lstStyle/>
          <a:p>
            <a:pPr>
              <a:defRPr/>
            </a:pPr>
            <a:fld id="{D68E8870-17DE-45C4-A8DD-7644B2422933}" type="slidenum">
              <a:rPr lang="en-US" smtClean="0"/>
              <a:pPr>
                <a:defRPr/>
              </a:pPr>
              <a:t>48</a:t>
            </a:fld>
            <a:endParaRPr lang="en-US" dirty="0"/>
          </a:p>
        </p:txBody>
      </p:sp>
    </p:spTree>
    <p:extLst>
      <p:ext uri="{BB962C8B-B14F-4D97-AF65-F5344CB8AC3E}">
        <p14:creationId xmlns:p14="http://schemas.microsoft.com/office/powerpoint/2010/main" val="42226738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7219" y="1"/>
            <a:ext cx="7416800" cy="833933"/>
          </a:xfrm>
        </p:spPr>
        <p:txBody>
          <a:bodyPr/>
          <a:lstStyle/>
          <a:p>
            <a:r>
              <a:rPr lang="en-US" dirty="0"/>
              <a:t>Acronym Definitions</a:t>
            </a:r>
          </a:p>
        </p:txBody>
      </p:sp>
      <p:sp>
        <p:nvSpPr>
          <p:cNvPr id="3" name="Content Placeholder 2"/>
          <p:cNvSpPr>
            <a:spLocks noGrp="1"/>
          </p:cNvSpPr>
          <p:nvPr>
            <p:ph sz="half" idx="1"/>
          </p:nvPr>
        </p:nvSpPr>
        <p:spPr>
          <a:xfrm>
            <a:off x="508000" y="1096962"/>
            <a:ext cx="5360988" cy="5291137"/>
          </a:xfrm>
        </p:spPr>
        <p:txBody>
          <a:bodyPr/>
          <a:lstStyle/>
          <a:p>
            <a:pPr lvl="0"/>
            <a:r>
              <a:rPr lang="en-US" sz="1800" dirty="0"/>
              <a:t>AFRL: Air Force Research Laboratory</a:t>
            </a:r>
          </a:p>
          <a:p>
            <a:pPr lvl="0"/>
            <a:r>
              <a:rPr lang="en-US" sz="1800" dirty="0"/>
              <a:t>API: Application Programming Interface</a:t>
            </a:r>
          </a:p>
          <a:p>
            <a:pPr lvl="0"/>
            <a:r>
              <a:rPr lang="en-US" sz="1800" dirty="0"/>
              <a:t>AR: Augmented Reality </a:t>
            </a:r>
          </a:p>
          <a:p>
            <a:pPr lvl="0"/>
            <a:r>
              <a:rPr lang="en-US" sz="1800" dirty="0"/>
              <a:t>C4ISR: Command, Control, Communications, Computers, Intelligence, Surveillance, and Reconnaissance</a:t>
            </a:r>
          </a:p>
          <a:p>
            <a:pPr lvl="0"/>
            <a:r>
              <a:rPr lang="en-US" sz="1800" dirty="0"/>
              <a:t>CGF: Computer Generated Forces</a:t>
            </a:r>
          </a:p>
          <a:p>
            <a:pPr lvl="0"/>
            <a:r>
              <a:rPr lang="en-US" sz="1800" dirty="0"/>
              <a:t>DAE: Digital Asset Exchange</a:t>
            </a:r>
          </a:p>
          <a:p>
            <a:pPr lvl="0"/>
            <a:r>
              <a:rPr lang="en-US" sz="1800" dirty="0"/>
              <a:t>DIS: Distributed Interactive Simulation</a:t>
            </a:r>
          </a:p>
          <a:p>
            <a:pPr lvl="0"/>
            <a:r>
              <a:rPr lang="en-US" sz="1800" dirty="0" err="1"/>
              <a:t>glTF</a:t>
            </a:r>
            <a:r>
              <a:rPr lang="en-US" sz="1800" dirty="0"/>
              <a:t>: Graphics Library Transmission Format</a:t>
            </a:r>
          </a:p>
          <a:p>
            <a:pPr lvl="0"/>
            <a:r>
              <a:rPr lang="en-US" sz="1800" dirty="0"/>
              <a:t>GRILL®: Gaming Research Integration for Learning Laboratory® </a:t>
            </a:r>
          </a:p>
          <a:p>
            <a:pPr lvl="0"/>
            <a:r>
              <a:rPr lang="en-US" sz="1800" dirty="0"/>
              <a:t>HCI: Human-Computer Interaction</a:t>
            </a:r>
          </a:p>
          <a:p>
            <a:pPr lvl="0"/>
            <a:r>
              <a:rPr lang="en-US" sz="1800" dirty="0"/>
              <a:t>HLA: High Level Architecture</a:t>
            </a:r>
          </a:p>
          <a:p>
            <a:endParaRPr lang="en-US" sz="1800" dirty="0"/>
          </a:p>
        </p:txBody>
      </p:sp>
      <p:sp>
        <p:nvSpPr>
          <p:cNvPr id="9" name="Content Placeholder 8">
            <a:extLst>
              <a:ext uri="{FF2B5EF4-FFF2-40B4-BE49-F238E27FC236}">
                <a16:creationId xmlns:a16="http://schemas.microsoft.com/office/drawing/2014/main" id="{63780879-8CC5-A8BD-EC25-C2F82DD1F4F1}"/>
              </a:ext>
            </a:extLst>
          </p:cNvPr>
          <p:cNvSpPr>
            <a:spLocks noGrp="1"/>
          </p:cNvSpPr>
          <p:nvPr>
            <p:ph sz="half" idx="2"/>
          </p:nvPr>
        </p:nvSpPr>
        <p:spPr>
          <a:xfrm>
            <a:off x="6072718" y="1097300"/>
            <a:ext cx="5363633" cy="5290800"/>
          </a:xfrm>
        </p:spPr>
        <p:txBody>
          <a:bodyPr/>
          <a:lstStyle/>
          <a:p>
            <a:r>
              <a:rPr lang="en-US" sz="1800" dirty="0"/>
              <a:t>KSAO: Knowledge, Skills, Abilities, and Other Characteristics</a:t>
            </a:r>
          </a:p>
          <a:p>
            <a:r>
              <a:rPr lang="en-US" sz="1800" dirty="0"/>
              <a:t>LMS: Learning Management Systems </a:t>
            </a:r>
          </a:p>
          <a:p>
            <a:r>
              <a:rPr lang="en-US" sz="1800" dirty="0"/>
              <a:t>LVC: Live Virtual Constructive </a:t>
            </a:r>
          </a:p>
          <a:p>
            <a:r>
              <a:rPr lang="en-US" sz="1800" dirty="0"/>
              <a:t>MR: Mixed Reality </a:t>
            </a:r>
          </a:p>
          <a:p>
            <a:r>
              <a:rPr lang="en-US" sz="1800" dirty="0"/>
              <a:t>OBJ: Wavefront Object</a:t>
            </a:r>
          </a:p>
          <a:p>
            <a:r>
              <a:rPr lang="en-US" sz="1800" dirty="0"/>
              <a:t>SDK: Software Development Kit</a:t>
            </a:r>
          </a:p>
          <a:p>
            <a:r>
              <a:rPr lang="en-US" sz="1800" dirty="0"/>
              <a:t>TCP: Transmission Control Protocol</a:t>
            </a:r>
          </a:p>
          <a:p>
            <a:r>
              <a:rPr lang="en-US" sz="1800" dirty="0"/>
              <a:t>TCP/IP: Transmission Control Protocol/Internet Protocol</a:t>
            </a:r>
          </a:p>
          <a:p>
            <a:r>
              <a:rPr lang="en-US" sz="1800" dirty="0"/>
              <a:t>UX: User Experience </a:t>
            </a:r>
          </a:p>
          <a:p>
            <a:r>
              <a:rPr lang="en-US" sz="1800" dirty="0"/>
              <a:t>UDP: User Datagram Protocol</a:t>
            </a:r>
          </a:p>
          <a:p>
            <a:r>
              <a:rPr lang="en-US" sz="1800" dirty="0"/>
              <a:t>VR: Virtual Reality </a:t>
            </a:r>
          </a:p>
          <a:p>
            <a:r>
              <a:rPr lang="en-US" sz="1800" dirty="0"/>
              <a:t>XR: Extended Reality</a:t>
            </a:r>
          </a:p>
        </p:txBody>
      </p:sp>
      <p:sp>
        <p:nvSpPr>
          <p:cNvPr id="4" name="Slide Number Placeholder 3"/>
          <p:cNvSpPr>
            <a:spLocks noGrp="1"/>
          </p:cNvSpPr>
          <p:nvPr>
            <p:ph type="sldNum" sz="quarter" idx="10"/>
          </p:nvPr>
        </p:nvSpPr>
        <p:spPr>
          <a:xfrm>
            <a:off x="10893288" y="6388101"/>
            <a:ext cx="821634" cy="340935"/>
          </a:xfrm>
        </p:spPr>
        <p:txBody>
          <a:bodyPr/>
          <a:lstStyle/>
          <a:p>
            <a:fld id="{D68E8870-17DE-45C4-A8DD-7644B2422933}" type="slidenum">
              <a:rPr lang="en-US" smtClean="0"/>
              <a:pPr/>
              <a:t>49</a:t>
            </a:fld>
            <a:endParaRPr lang="en-US" dirty="0"/>
          </a:p>
        </p:txBody>
      </p:sp>
    </p:spTree>
    <p:extLst>
      <p:ext uri="{BB962C8B-B14F-4D97-AF65-F5344CB8AC3E}">
        <p14:creationId xmlns:p14="http://schemas.microsoft.com/office/powerpoint/2010/main" val="517916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Game Engines?</a:t>
            </a:r>
          </a:p>
        </p:txBody>
      </p:sp>
      <p:sp>
        <p:nvSpPr>
          <p:cNvPr id="5" name="Text Placeholder 4"/>
          <p:cNvSpPr>
            <a:spLocks noGrp="1"/>
          </p:cNvSpPr>
          <p:nvPr>
            <p:ph type="body" sz="quarter" idx="12"/>
          </p:nvPr>
        </p:nvSpPr>
        <p:spPr/>
        <p:txBody>
          <a:bodyPr/>
          <a:lstStyle/>
          <a:p>
            <a:r>
              <a:rPr lang="en-US" dirty="0">
                <a:latin typeface="Arial" panose="020B0604020202020204" pitchFamily="34" charset="0"/>
                <a:cs typeface="Arial" panose="020B0604020202020204" pitchFamily="34" charset="0"/>
              </a:rPr>
              <a:t>Software tools for game design and programming</a:t>
            </a:r>
          </a:p>
          <a:p>
            <a:r>
              <a:rPr lang="en-US" dirty="0">
                <a:latin typeface="Arial" panose="020B0604020202020204" pitchFamily="34" charset="0"/>
                <a:cs typeface="Arial" panose="020B0604020202020204" pitchFamily="34" charset="0"/>
              </a:rPr>
              <a:t>Applicable to several domains (not just games!)</a:t>
            </a:r>
          </a:p>
          <a:p>
            <a:r>
              <a:rPr lang="en-US" dirty="0">
                <a:latin typeface="Arial" panose="020B0604020202020204" pitchFamily="34" charset="0"/>
                <a:cs typeface="Arial" panose="020B0604020202020204" pitchFamily="34" charset="0"/>
              </a:rPr>
              <a:t>High-code/low-code/no-code development</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5003" y="990774"/>
            <a:ext cx="2137398" cy="2595154"/>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0496" y="1823892"/>
            <a:ext cx="2867924" cy="96960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5003" y="3680407"/>
            <a:ext cx="2396221" cy="274021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0323" y="2977505"/>
            <a:ext cx="3448270" cy="2438771"/>
          </a:xfrm>
          <a:prstGeom prst="rect">
            <a:avLst/>
          </a:prstGeom>
        </p:spPr>
      </p:pic>
      <p:sp>
        <p:nvSpPr>
          <p:cNvPr id="3" name="TextBox 2">
            <a:extLst>
              <a:ext uri="{FF2B5EF4-FFF2-40B4-BE49-F238E27FC236}">
                <a16:creationId xmlns:a16="http://schemas.microsoft.com/office/drawing/2014/main" id="{9F963335-1357-25D7-2FD7-84B18439D7C0}"/>
              </a:ext>
            </a:extLst>
          </p:cNvPr>
          <p:cNvSpPr txBox="1"/>
          <p:nvPr/>
        </p:nvSpPr>
        <p:spPr>
          <a:xfrm>
            <a:off x="6105439" y="6604622"/>
            <a:ext cx="3327400" cy="215444"/>
          </a:xfrm>
          <a:prstGeom prst="rect">
            <a:avLst/>
          </a:prstGeom>
          <a:noFill/>
        </p:spPr>
        <p:txBody>
          <a:bodyPr wrap="square" rtlCol="0">
            <a:spAutoFit/>
          </a:bodyPr>
          <a:lstStyle/>
          <a:p>
            <a:r>
              <a:rPr lang="en-US" sz="800" dirty="0"/>
              <a:t>Image credits to each respective company </a:t>
            </a:r>
          </a:p>
        </p:txBody>
      </p:sp>
      <p:sp>
        <p:nvSpPr>
          <p:cNvPr id="4" name="TextBox 3"/>
          <p:cNvSpPr txBox="1"/>
          <p:nvPr/>
        </p:nvSpPr>
        <p:spPr>
          <a:xfrm>
            <a:off x="9010695" y="5581361"/>
            <a:ext cx="2547526" cy="461665"/>
          </a:xfrm>
          <a:prstGeom prst="rect">
            <a:avLst/>
          </a:prstGeom>
          <a:noFill/>
        </p:spPr>
        <p:txBody>
          <a:bodyPr wrap="square" rtlCol="0">
            <a:spAutoFit/>
          </a:bodyPr>
          <a:lstStyle/>
          <a:p>
            <a:r>
              <a:rPr lang="en-US" sz="2400" i="1" dirty="0"/>
              <a:t>…and many more</a:t>
            </a:r>
          </a:p>
        </p:txBody>
      </p:sp>
      <p:sp>
        <p:nvSpPr>
          <p:cNvPr id="6" name="Slide Number Placeholder 5"/>
          <p:cNvSpPr>
            <a:spLocks noGrp="1"/>
          </p:cNvSpPr>
          <p:nvPr>
            <p:ph type="sldNum" sz="quarter" idx="10"/>
          </p:nvPr>
        </p:nvSpPr>
        <p:spPr/>
        <p:txBody>
          <a:bodyPr/>
          <a:lstStyle/>
          <a:p>
            <a:pPr>
              <a:defRPr/>
            </a:pPr>
            <a:fld id="{D68E8870-17DE-45C4-A8DD-7644B2422933}" type="slidenum">
              <a:rPr lang="en-US" smtClean="0"/>
              <a:pPr>
                <a:defRPr/>
              </a:pPr>
              <a:t>5</a:t>
            </a:fld>
            <a:endParaRPr lang="en-US" dirty="0"/>
          </a:p>
        </p:txBody>
      </p:sp>
    </p:spTree>
    <p:extLst>
      <p:ext uri="{BB962C8B-B14F-4D97-AF65-F5344CB8AC3E}">
        <p14:creationId xmlns:p14="http://schemas.microsoft.com/office/powerpoint/2010/main" val="4152733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648805277"/>
              </p:ext>
            </p:extLst>
          </p:nvPr>
        </p:nvGraphicFramePr>
        <p:xfrm>
          <a:off x="76200" y="855133"/>
          <a:ext cx="12048068" cy="5334000"/>
        </p:xfrm>
        <a:graphic>
          <a:graphicData uri="http://schemas.openxmlformats.org/drawingml/2006/table">
            <a:tbl>
              <a:tblPr/>
              <a:tblGrid>
                <a:gridCol w="6024034">
                  <a:extLst>
                    <a:ext uri="{9D8B030D-6E8A-4147-A177-3AD203B41FA5}">
                      <a16:colId xmlns:a16="http://schemas.microsoft.com/office/drawing/2014/main" val="1526074180"/>
                    </a:ext>
                  </a:extLst>
                </a:gridCol>
                <a:gridCol w="6024034">
                  <a:extLst>
                    <a:ext uri="{9D8B030D-6E8A-4147-A177-3AD203B41FA5}">
                      <a16:colId xmlns:a16="http://schemas.microsoft.com/office/drawing/2014/main" val="2455429867"/>
                    </a:ext>
                  </a:extLst>
                </a:gridCol>
              </a:tblGrid>
              <a:tr h="2404534">
                <a:tc>
                  <a:txBody>
                    <a:bodyPr/>
                    <a:lstStyle/>
                    <a:p>
                      <a:r>
                        <a:rPr lang="en-US" b="0" u="sng" dirty="0"/>
                        <a:t>2D-Focused</a:t>
                      </a:r>
                    </a:p>
                  </a:txBody>
                  <a:tcP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u="sng" dirty="0"/>
                        <a:t>Browser-Based</a:t>
                      </a:r>
                    </a:p>
                  </a:txBody>
                  <a:tcPr>
                    <a:lnL w="12700" cap="flat" cmpd="sng" algn="ctr">
                      <a:solidFill>
                        <a:schemeClr val="tx1"/>
                      </a:solidFill>
                      <a:prstDash val="solid"/>
                      <a:round/>
                      <a:headEnd type="none" w="med" len="med"/>
                      <a:tailEnd type="none" w="med" len="med"/>
                    </a:lnL>
                    <a:lnR w="12700" cmpd="sng">
                      <a:noFill/>
                      <a:prstDash val="soli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9531075"/>
                  </a:ext>
                </a:extLst>
              </a:tr>
              <a:tr h="2929466">
                <a:tc>
                  <a:txBody>
                    <a:bodyPr/>
                    <a:lstStyle/>
                    <a:p>
                      <a:r>
                        <a:rPr lang="en-US" u="sng" dirty="0"/>
                        <a:t>No/Low-Code</a:t>
                      </a: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r"/>
                      <a:r>
                        <a:rPr lang="en-US" u="sng" dirty="0"/>
                        <a:t>Platform</a:t>
                      </a:r>
                      <a:r>
                        <a:rPr lang="en-US" u="sng" baseline="0" dirty="0"/>
                        <a:t> Specific</a:t>
                      </a:r>
                      <a:endParaRPr lang="en-US" u="sng" dirty="0"/>
                    </a:p>
                  </a:txBody>
                  <a:tcPr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7255005"/>
                  </a:ext>
                </a:extLst>
              </a:tr>
            </a:tbl>
          </a:graphicData>
        </a:graphic>
      </p:graphicFrame>
      <p:sp>
        <p:nvSpPr>
          <p:cNvPr id="2" name="Title 1"/>
          <p:cNvSpPr>
            <a:spLocks noGrp="1"/>
          </p:cNvSpPr>
          <p:nvPr>
            <p:ph type="title"/>
          </p:nvPr>
        </p:nvSpPr>
        <p:spPr/>
        <p:txBody>
          <a:bodyPr/>
          <a:lstStyle/>
          <a:p>
            <a:r>
              <a:rPr lang="en-US" dirty="0"/>
              <a:t>…and many more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6</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669" y="1755416"/>
            <a:ext cx="2463953" cy="73533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5804" y="2550751"/>
            <a:ext cx="2236655" cy="47070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2086" y="1512646"/>
            <a:ext cx="1180024" cy="1397737"/>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9197" y="1225287"/>
            <a:ext cx="2030806" cy="574718"/>
          </a:xfrm>
          <a:prstGeom prst="rect">
            <a:avLst/>
          </a:prstGeom>
        </p:spPr>
      </p:pic>
      <p:sp>
        <p:nvSpPr>
          <p:cNvPr id="4" name="TextBox 3">
            <a:extLst>
              <a:ext uri="{FF2B5EF4-FFF2-40B4-BE49-F238E27FC236}">
                <a16:creationId xmlns:a16="http://schemas.microsoft.com/office/drawing/2014/main" id="{8DA51412-D5B9-CA27-8D8A-658407F90CC5}"/>
              </a:ext>
            </a:extLst>
          </p:cNvPr>
          <p:cNvSpPr txBox="1"/>
          <p:nvPr/>
        </p:nvSpPr>
        <p:spPr>
          <a:xfrm>
            <a:off x="6105439" y="6604622"/>
            <a:ext cx="3327400" cy="215444"/>
          </a:xfrm>
          <a:prstGeom prst="rect">
            <a:avLst/>
          </a:prstGeom>
          <a:noFill/>
        </p:spPr>
        <p:txBody>
          <a:bodyPr wrap="square" rtlCol="0">
            <a:spAutoFit/>
          </a:bodyPr>
          <a:lstStyle/>
          <a:p>
            <a:r>
              <a:rPr lang="en-US" sz="800" dirty="0"/>
              <a:t>Image credits to each respective company </a:t>
            </a:r>
          </a:p>
        </p:txBody>
      </p:sp>
      <p:pic>
        <p:nvPicPr>
          <p:cNvPr id="8" name="Picture 7" descr="A picture containing shape&#10;&#10;AI-generated content may be incorrect.">
            <a:extLst>
              <a:ext uri="{FF2B5EF4-FFF2-40B4-BE49-F238E27FC236}">
                <a16:creationId xmlns:a16="http://schemas.microsoft.com/office/drawing/2014/main" id="{5FF24493-A25F-0861-5261-1BD788596457}"/>
              </a:ext>
            </a:extLst>
          </p:cNvPr>
          <p:cNvPicPr>
            <a:picLocks noChangeAspect="1"/>
          </p:cNvPicPr>
          <p:nvPr/>
        </p:nvPicPr>
        <p:blipFill>
          <a:blip r:embed="rId7"/>
          <a:stretch>
            <a:fillRect/>
          </a:stretch>
        </p:blipFill>
        <p:spPr>
          <a:xfrm>
            <a:off x="9666597" y="1512646"/>
            <a:ext cx="1862734" cy="1552279"/>
          </a:xfrm>
          <a:prstGeom prst="rect">
            <a:avLst/>
          </a:prstGeom>
        </p:spPr>
      </p:pic>
      <p:pic>
        <p:nvPicPr>
          <p:cNvPr id="13" name="Picture 12" descr="Logo&#10;&#10;AI-generated content may be incorrect.">
            <a:extLst>
              <a:ext uri="{FF2B5EF4-FFF2-40B4-BE49-F238E27FC236}">
                <a16:creationId xmlns:a16="http://schemas.microsoft.com/office/drawing/2014/main" id="{E7485FC8-CB97-008F-1890-39849E692151}"/>
              </a:ext>
            </a:extLst>
          </p:cNvPr>
          <p:cNvPicPr>
            <a:picLocks noChangeAspect="1"/>
          </p:cNvPicPr>
          <p:nvPr/>
        </p:nvPicPr>
        <p:blipFill>
          <a:blip r:embed="rId8"/>
          <a:srcRect l="9361" t="17095" r="9196" b="21920"/>
          <a:stretch/>
        </p:blipFill>
        <p:spPr>
          <a:xfrm>
            <a:off x="6872508" y="2412936"/>
            <a:ext cx="2253240" cy="574717"/>
          </a:xfrm>
          <a:prstGeom prst="rect">
            <a:avLst/>
          </a:prstGeom>
        </p:spPr>
      </p:pic>
      <p:pic>
        <p:nvPicPr>
          <p:cNvPr id="2050" name="Picture 2" descr="Using base64 for loading screen - PLAYCANVAS">
            <a:extLst>
              <a:ext uri="{FF2B5EF4-FFF2-40B4-BE49-F238E27FC236}">
                <a16:creationId xmlns:a16="http://schemas.microsoft.com/office/drawing/2014/main" id="{777460A5-D18D-8BEE-C461-2A7A2036738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3768" t="25801" r="13083" b="23689"/>
          <a:stretch/>
        </p:blipFill>
        <p:spPr bwMode="auto">
          <a:xfrm>
            <a:off x="6584252" y="1206288"/>
            <a:ext cx="1567680" cy="10824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14BB9BA-58BB-94F8-D603-6F73658BE636}"/>
              </a:ext>
            </a:extLst>
          </p:cNvPr>
          <p:cNvPicPr>
            <a:picLocks noChangeAspect="1"/>
          </p:cNvPicPr>
          <p:nvPr/>
        </p:nvPicPr>
        <p:blipFill>
          <a:blip r:embed="rId10"/>
          <a:stretch>
            <a:fillRect/>
          </a:stretch>
        </p:blipFill>
        <p:spPr>
          <a:xfrm>
            <a:off x="8102475" y="1129242"/>
            <a:ext cx="1461651" cy="574717"/>
          </a:xfrm>
          <a:prstGeom prst="rect">
            <a:avLst/>
          </a:prstGeom>
        </p:spPr>
      </p:pic>
      <p:pic>
        <p:nvPicPr>
          <p:cNvPr id="16" name="Picture 15">
            <a:extLst>
              <a:ext uri="{FF2B5EF4-FFF2-40B4-BE49-F238E27FC236}">
                <a16:creationId xmlns:a16="http://schemas.microsoft.com/office/drawing/2014/main" id="{20DBAAB7-9AD0-A6DE-EC7E-78FFA624F5AD}"/>
              </a:ext>
            </a:extLst>
          </p:cNvPr>
          <p:cNvPicPr>
            <a:picLocks noChangeAspect="1"/>
          </p:cNvPicPr>
          <p:nvPr/>
        </p:nvPicPr>
        <p:blipFill>
          <a:blip r:embed="rId11"/>
          <a:stretch>
            <a:fillRect/>
          </a:stretch>
        </p:blipFill>
        <p:spPr>
          <a:xfrm>
            <a:off x="3762452" y="4693251"/>
            <a:ext cx="1694850" cy="1694850"/>
          </a:xfrm>
          <a:prstGeom prst="rect">
            <a:avLst/>
          </a:prstGeom>
        </p:spPr>
      </p:pic>
      <p:pic>
        <p:nvPicPr>
          <p:cNvPr id="17" name="Picture 16">
            <a:extLst>
              <a:ext uri="{FF2B5EF4-FFF2-40B4-BE49-F238E27FC236}">
                <a16:creationId xmlns:a16="http://schemas.microsoft.com/office/drawing/2014/main" id="{790820B2-6770-BF33-09A2-4BC98682DE9D}"/>
              </a:ext>
            </a:extLst>
          </p:cNvPr>
          <p:cNvPicPr>
            <a:picLocks noChangeAspect="1"/>
          </p:cNvPicPr>
          <p:nvPr/>
        </p:nvPicPr>
        <p:blipFill>
          <a:blip r:embed="rId12"/>
          <a:stretch>
            <a:fillRect/>
          </a:stretch>
        </p:blipFill>
        <p:spPr>
          <a:xfrm>
            <a:off x="662669" y="3759672"/>
            <a:ext cx="2115173" cy="1160537"/>
          </a:xfrm>
          <a:prstGeom prst="rect">
            <a:avLst/>
          </a:prstGeom>
        </p:spPr>
      </p:pic>
      <p:pic>
        <p:nvPicPr>
          <p:cNvPr id="18" name="Picture 17">
            <a:extLst>
              <a:ext uri="{FF2B5EF4-FFF2-40B4-BE49-F238E27FC236}">
                <a16:creationId xmlns:a16="http://schemas.microsoft.com/office/drawing/2014/main" id="{D6FE1024-0791-017C-A50A-AD44FCAC3C66}"/>
              </a:ext>
            </a:extLst>
          </p:cNvPr>
          <p:cNvPicPr>
            <a:picLocks noChangeAspect="1"/>
          </p:cNvPicPr>
          <p:nvPr/>
        </p:nvPicPr>
        <p:blipFill>
          <a:blip r:embed="rId13"/>
          <a:srcRect l="34350" r="33543" b="12469"/>
          <a:stretch/>
        </p:blipFill>
        <p:spPr>
          <a:xfrm>
            <a:off x="2819978" y="3853465"/>
            <a:ext cx="1180025" cy="1809538"/>
          </a:xfrm>
          <a:prstGeom prst="rect">
            <a:avLst/>
          </a:prstGeom>
        </p:spPr>
      </p:pic>
      <p:pic>
        <p:nvPicPr>
          <p:cNvPr id="19" name="Picture 18">
            <a:extLst>
              <a:ext uri="{FF2B5EF4-FFF2-40B4-BE49-F238E27FC236}">
                <a16:creationId xmlns:a16="http://schemas.microsoft.com/office/drawing/2014/main" id="{5343C1D3-C5EB-9A01-1DA3-2701F1730933}"/>
              </a:ext>
            </a:extLst>
          </p:cNvPr>
          <p:cNvPicPr>
            <a:picLocks noChangeAspect="1"/>
          </p:cNvPicPr>
          <p:nvPr/>
        </p:nvPicPr>
        <p:blipFill>
          <a:blip r:embed="rId14"/>
          <a:srcRect l="17934" t="52" r="14052" b="9436"/>
          <a:stretch/>
        </p:blipFill>
        <p:spPr>
          <a:xfrm>
            <a:off x="7061053" y="4566078"/>
            <a:ext cx="1416172" cy="1595184"/>
          </a:xfrm>
          <a:prstGeom prst="rect">
            <a:avLst/>
          </a:prstGeom>
        </p:spPr>
      </p:pic>
      <p:pic>
        <p:nvPicPr>
          <p:cNvPr id="20" name="Picture 19">
            <a:extLst>
              <a:ext uri="{FF2B5EF4-FFF2-40B4-BE49-F238E27FC236}">
                <a16:creationId xmlns:a16="http://schemas.microsoft.com/office/drawing/2014/main" id="{3DABECD6-0EDC-C942-E02D-8DC7275411BC}"/>
              </a:ext>
            </a:extLst>
          </p:cNvPr>
          <p:cNvPicPr>
            <a:picLocks noChangeAspect="1"/>
          </p:cNvPicPr>
          <p:nvPr/>
        </p:nvPicPr>
        <p:blipFill>
          <a:blip r:embed="rId15"/>
          <a:stretch>
            <a:fillRect/>
          </a:stretch>
        </p:blipFill>
        <p:spPr>
          <a:xfrm>
            <a:off x="9125748" y="4273760"/>
            <a:ext cx="1714500" cy="1000125"/>
          </a:xfrm>
          <a:prstGeom prst="rect">
            <a:avLst/>
          </a:prstGeom>
        </p:spPr>
      </p:pic>
      <p:pic>
        <p:nvPicPr>
          <p:cNvPr id="2056" name="Picture 8">
            <a:extLst>
              <a:ext uri="{FF2B5EF4-FFF2-40B4-BE49-F238E27FC236}">
                <a16:creationId xmlns:a16="http://schemas.microsoft.com/office/drawing/2014/main" id="{24CB6DD1-645C-8372-99F8-0044DE2DB1A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843598" y="3565953"/>
            <a:ext cx="1849068" cy="10001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Official logo of the Source video game engine">
            <a:extLst>
              <a:ext uri="{FF2B5EF4-FFF2-40B4-BE49-F238E27FC236}">
                <a16:creationId xmlns:a16="http://schemas.microsoft.com/office/drawing/2014/main" id="{9EF9D132-66EF-DCEE-465F-27D906C2616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975855" y="3650830"/>
            <a:ext cx="2253240" cy="692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353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Simulation Software?</a:t>
            </a:r>
          </a:p>
        </p:txBody>
      </p:sp>
      <p:sp>
        <p:nvSpPr>
          <p:cNvPr id="8" name="Content Placeholder 7"/>
          <p:cNvSpPr>
            <a:spLocks noGrp="1"/>
          </p:cNvSpPr>
          <p:nvPr>
            <p:ph sz="quarter" idx="11"/>
          </p:nvPr>
        </p:nvSpPr>
        <p:spPr>
          <a:xfrm>
            <a:off x="480132" y="1046715"/>
            <a:ext cx="8063793" cy="5075237"/>
          </a:xfrm>
        </p:spPr>
        <p:txBody>
          <a:bodyPr/>
          <a:lstStyle/>
          <a:p>
            <a:r>
              <a:rPr lang="en-US" dirty="0">
                <a:latin typeface="Arial" panose="020B0604020202020204" pitchFamily="34" charset="0"/>
                <a:cs typeface="Arial" panose="020B0604020202020204" pitchFamily="34" charset="0"/>
              </a:rPr>
              <a:t>MATLAB, Simulink</a:t>
            </a:r>
          </a:p>
          <a:p>
            <a:r>
              <a:rPr lang="en-US" dirty="0">
                <a:latin typeface="Arial" panose="020B0604020202020204" pitchFamily="34" charset="0"/>
                <a:cs typeface="Arial" panose="020B0604020202020204" pitchFamily="34" charset="0"/>
              </a:rPr>
              <a:t>SolidWorks (or any CAD) simulation</a:t>
            </a:r>
          </a:p>
          <a:p>
            <a:r>
              <a:rPr lang="en-US" dirty="0">
                <a:latin typeface="Arial" panose="020B0604020202020204" pitchFamily="34" charset="0"/>
                <a:cs typeface="Arial" panose="020B0604020202020204" pitchFamily="34" charset="0"/>
              </a:rPr>
              <a:t>Excel</a:t>
            </a:r>
          </a:p>
          <a:p>
            <a:r>
              <a:rPr lang="en-US" dirty="0">
                <a:latin typeface="Arial" panose="020B0604020202020204" pitchFamily="34" charset="0"/>
                <a:cs typeface="Arial" panose="020B0604020202020204" pitchFamily="34" charset="0"/>
              </a:rPr>
              <a:t>Prepar3D, X-Plane, Microsoft Flight Simulator</a:t>
            </a:r>
          </a:p>
          <a:p>
            <a:r>
              <a:rPr lang="en-US" dirty="0">
                <a:latin typeface="Arial" panose="020B0604020202020204" pitchFamily="34" charset="0"/>
                <a:cs typeface="Arial" panose="020B0604020202020204" pitchFamily="34" charset="0"/>
              </a:rPr>
              <a:t>Articulate 360, Adobe Captivate </a:t>
            </a:r>
          </a:p>
          <a:p>
            <a:endParaRPr lang="en-US"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7</a:t>
            </a:fld>
            <a:endParaRPr lang="en-US" dirty="0"/>
          </a:p>
        </p:txBody>
      </p:sp>
      <p:pic>
        <p:nvPicPr>
          <p:cNvPr id="1026" name="Picture 2" descr="Learning resources: MATLAB | Princeton Research Computing">
            <a:extLst>
              <a:ext uri="{FF2B5EF4-FFF2-40B4-BE49-F238E27FC236}">
                <a16:creationId xmlns:a16="http://schemas.microsoft.com/office/drawing/2014/main" id="{C917FAAE-ED1B-DA4E-8E8F-CEE815CAD5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5425" y="917938"/>
            <a:ext cx="2743200" cy="16605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4C7C971-FBC5-DC2C-5D67-443E0CAD8CEA}"/>
              </a:ext>
            </a:extLst>
          </p:cNvPr>
          <p:cNvSpPr txBox="1"/>
          <p:nvPr/>
        </p:nvSpPr>
        <p:spPr>
          <a:xfrm>
            <a:off x="6105439" y="6604622"/>
            <a:ext cx="3327400" cy="215444"/>
          </a:xfrm>
          <a:prstGeom prst="rect">
            <a:avLst/>
          </a:prstGeom>
          <a:noFill/>
        </p:spPr>
        <p:txBody>
          <a:bodyPr wrap="square" rtlCol="0">
            <a:spAutoFit/>
          </a:bodyPr>
          <a:lstStyle/>
          <a:p>
            <a:r>
              <a:rPr lang="en-US" sz="800" dirty="0"/>
              <a:t>Image credits to each respective company </a:t>
            </a:r>
          </a:p>
        </p:txBody>
      </p:sp>
      <p:pic>
        <p:nvPicPr>
          <p:cNvPr id="1028" name="Picture 4" descr="X-Plane vs. Microsoft Flight Simulator: Which Is Better?">
            <a:extLst>
              <a:ext uri="{FF2B5EF4-FFF2-40B4-BE49-F238E27FC236}">
                <a16:creationId xmlns:a16="http://schemas.microsoft.com/office/drawing/2014/main" id="{628BA12F-593B-6F2E-2014-F8026A8C7D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5424" y="2722611"/>
            <a:ext cx="274320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ifferences between Captivate Classic vs All-new Captivate">
            <a:extLst>
              <a:ext uri="{FF2B5EF4-FFF2-40B4-BE49-F238E27FC236}">
                <a16:creationId xmlns:a16="http://schemas.microsoft.com/office/drawing/2014/main" id="{4D59F4EC-17E9-A9FE-D8A8-9C601712A21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30" t="4633" r="2303" b="5590"/>
          <a:stretch/>
        </p:blipFill>
        <p:spPr bwMode="auto">
          <a:xfrm>
            <a:off x="9115425" y="4409783"/>
            <a:ext cx="2743200" cy="1431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722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Game Engines vs. Simulation Software</a:t>
            </a:r>
          </a:p>
        </p:txBody>
      </p:sp>
      <p:sp>
        <p:nvSpPr>
          <p:cNvPr id="3" name="Content Placeholder 2"/>
          <p:cNvSpPr>
            <a:spLocks noGrp="1"/>
          </p:cNvSpPr>
          <p:nvPr>
            <p:ph sz="half" idx="1"/>
          </p:nvPr>
        </p:nvSpPr>
        <p:spPr>
          <a:xfrm>
            <a:off x="660404" y="1097300"/>
            <a:ext cx="5361517" cy="4114800"/>
          </a:xfrm>
        </p:spPr>
        <p:txBody>
          <a:bodyPr/>
          <a:lstStyle/>
          <a:p>
            <a:pPr marL="0" indent="0">
              <a:spcBef>
                <a:spcPts val="1200"/>
              </a:spcBef>
              <a:buNone/>
            </a:pPr>
            <a:r>
              <a:rPr lang="en-US" sz="2800" b="1" dirty="0"/>
              <a:t>Game Engines </a:t>
            </a:r>
          </a:p>
          <a:p>
            <a:pPr>
              <a:spcBef>
                <a:spcPts val="1200"/>
              </a:spcBef>
            </a:pPr>
            <a:r>
              <a:rPr lang="en-US" dirty="0"/>
              <a:t>General-purpose development </a:t>
            </a:r>
          </a:p>
          <a:p>
            <a:pPr>
              <a:spcBef>
                <a:spcPts val="1200"/>
              </a:spcBef>
            </a:pPr>
            <a:r>
              <a:rPr lang="en-US" dirty="0"/>
              <a:t>Often focused on visual fidelity, responsiveness, and immersive user interaction</a:t>
            </a:r>
          </a:p>
          <a:p>
            <a:pPr>
              <a:spcBef>
                <a:spcPts val="1200"/>
              </a:spcBef>
            </a:pPr>
            <a:r>
              <a:rPr lang="en-US" dirty="0"/>
              <a:t>Ideal for custom, ground-up simulation creation</a:t>
            </a:r>
          </a:p>
          <a:p>
            <a:pPr>
              <a:spcBef>
                <a:spcPts val="1200"/>
              </a:spcBef>
            </a:pPr>
            <a:r>
              <a:rPr lang="en-US" dirty="0"/>
              <a:t>“Jack of all trades”</a:t>
            </a:r>
          </a:p>
          <a:p>
            <a:pPr>
              <a:spcBef>
                <a:spcPts val="1200"/>
              </a:spcBef>
            </a:pPr>
            <a:endParaRPr lang="en-US" sz="2800" dirty="0"/>
          </a:p>
        </p:txBody>
      </p:sp>
      <p:sp>
        <p:nvSpPr>
          <p:cNvPr id="8" name="Content Placeholder 7"/>
          <p:cNvSpPr>
            <a:spLocks noGrp="1"/>
          </p:cNvSpPr>
          <p:nvPr>
            <p:ph sz="half" idx="2"/>
          </p:nvPr>
        </p:nvSpPr>
        <p:spPr>
          <a:xfrm>
            <a:off x="6225122" y="1097300"/>
            <a:ext cx="5363633" cy="4114800"/>
          </a:xfrm>
        </p:spPr>
        <p:txBody>
          <a:bodyPr/>
          <a:lstStyle/>
          <a:p>
            <a:pPr marL="0" indent="0">
              <a:spcBef>
                <a:spcPts val="1200"/>
              </a:spcBef>
              <a:buNone/>
            </a:pPr>
            <a:r>
              <a:rPr lang="en-US" sz="2800" b="1" dirty="0"/>
              <a:t>Simulation Software</a:t>
            </a:r>
          </a:p>
          <a:p>
            <a:pPr>
              <a:spcBef>
                <a:spcPts val="1200"/>
              </a:spcBef>
            </a:pPr>
            <a:r>
              <a:rPr lang="en-US" dirty="0"/>
              <a:t>Built for specific domains </a:t>
            </a:r>
          </a:p>
          <a:p>
            <a:pPr>
              <a:spcBef>
                <a:spcPts val="1200"/>
              </a:spcBef>
            </a:pPr>
            <a:r>
              <a:rPr lang="en-US" dirty="0"/>
              <a:t>Comes with built-in models, behaviors, and frameworks </a:t>
            </a:r>
          </a:p>
          <a:p>
            <a:pPr>
              <a:spcBef>
                <a:spcPts val="1200"/>
              </a:spcBef>
            </a:pPr>
            <a:r>
              <a:rPr lang="en-US" dirty="0"/>
              <a:t>Less flexibility but validated modeling, data fidelity, and integration </a:t>
            </a:r>
          </a:p>
          <a:p>
            <a:pPr>
              <a:spcBef>
                <a:spcPts val="1200"/>
              </a:spcBef>
            </a:pPr>
            <a:r>
              <a:rPr lang="en-US" dirty="0"/>
              <a:t>“Master of one”</a:t>
            </a:r>
          </a:p>
          <a:p>
            <a:pPr>
              <a:spcBef>
                <a:spcPts val="1200"/>
              </a:spcBef>
            </a:pPr>
            <a:endParaRPr lang="en-US" sz="2800" dirty="0"/>
          </a:p>
          <a:p>
            <a:pPr>
              <a:spcBef>
                <a:spcPts val="1200"/>
              </a:spcBef>
            </a:pPr>
            <a:endParaRPr lang="en-US" sz="2800" dirty="0"/>
          </a:p>
        </p:txBody>
      </p:sp>
      <p:sp>
        <p:nvSpPr>
          <p:cNvPr id="4" name="Slide Number Placeholder 3"/>
          <p:cNvSpPr>
            <a:spLocks noGrp="1"/>
          </p:cNvSpPr>
          <p:nvPr>
            <p:ph type="sldNum" sz="quarter" idx="10"/>
          </p:nvPr>
        </p:nvSpPr>
        <p:spPr/>
        <p:txBody>
          <a:bodyPr/>
          <a:lstStyle/>
          <a:p>
            <a:pPr>
              <a:defRPr/>
            </a:pPr>
            <a:fld id="{D68E8870-17DE-45C4-A8DD-7644B2422933}" type="slidenum">
              <a:rPr lang="en-US" smtClean="0"/>
              <a:pPr>
                <a:defRPr/>
              </a:pPr>
              <a:t>8</a:t>
            </a:fld>
            <a:endParaRPr lang="en-US" dirty="0"/>
          </a:p>
        </p:txBody>
      </p:sp>
    </p:spTree>
    <p:extLst>
      <p:ext uri="{BB962C8B-B14F-4D97-AF65-F5344CB8AC3E}">
        <p14:creationId xmlns:p14="http://schemas.microsoft.com/office/powerpoint/2010/main" val="4035377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Applicable Domain</a:t>
            </a:r>
          </a:p>
        </p:txBody>
      </p:sp>
      <p:sp>
        <p:nvSpPr>
          <p:cNvPr id="3" name="Content Placeholder 2"/>
          <p:cNvSpPr>
            <a:spLocks noGrp="1"/>
          </p:cNvSpPr>
          <p:nvPr>
            <p:ph sz="half" idx="1"/>
          </p:nvPr>
        </p:nvSpPr>
        <p:spPr>
          <a:xfrm>
            <a:off x="660404" y="1097300"/>
            <a:ext cx="5361517" cy="4114800"/>
          </a:xfrm>
        </p:spPr>
        <p:txBody>
          <a:bodyPr/>
          <a:lstStyle/>
          <a:p>
            <a:pPr marL="0" indent="0">
              <a:spcBef>
                <a:spcPts val="1200"/>
              </a:spcBef>
              <a:buNone/>
            </a:pPr>
            <a:r>
              <a:rPr lang="en-US" sz="2800" b="1" dirty="0"/>
              <a:t>Game Engines </a:t>
            </a:r>
          </a:p>
          <a:p>
            <a:pPr>
              <a:spcBef>
                <a:spcPts val="1200"/>
              </a:spcBef>
            </a:pPr>
            <a:r>
              <a:rPr lang="en-US" b="1" dirty="0"/>
              <a:t>Broad: </a:t>
            </a:r>
            <a:r>
              <a:rPr lang="en-US" dirty="0"/>
              <a:t>Ideal for custom, immersive 3D/Virtual Reality/Augmented Reality training environments, rapid prototyping, and visualization</a:t>
            </a:r>
          </a:p>
          <a:p>
            <a:pPr>
              <a:spcBef>
                <a:spcPts val="1200"/>
              </a:spcBef>
            </a:pPr>
            <a:r>
              <a:rPr lang="en-US" b="1" dirty="0"/>
              <a:t>High flexibility: </a:t>
            </a:r>
            <a:r>
              <a:rPr lang="en-US" dirty="0"/>
              <a:t>Allows tailoring to specific use cases (e.g., infantry training, wargaming, command and control (C2) visualization</a:t>
            </a:r>
          </a:p>
          <a:p>
            <a:pPr>
              <a:spcBef>
                <a:spcPts val="1200"/>
              </a:spcBef>
            </a:pPr>
            <a:r>
              <a:rPr lang="en-US" b="1" dirty="0"/>
              <a:t>High fidelity </a:t>
            </a:r>
            <a:r>
              <a:rPr lang="en-US" dirty="0"/>
              <a:t>in graphics and interaction; physics fidelity depends on custom development</a:t>
            </a:r>
          </a:p>
          <a:p>
            <a:pPr>
              <a:spcBef>
                <a:spcPts val="1200"/>
              </a:spcBef>
            </a:pPr>
            <a:endParaRPr lang="en-US" sz="2800" dirty="0"/>
          </a:p>
        </p:txBody>
      </p:sp>
      <p:sp>
        <p:nvSpPr>
          <p:cNvPr id="8" name="Content Placeholder 7"/>
          <p:cNvSpPr>
            <a:spLocks noGrp="1"/>
          </p:cNvSpPr>
          <p:nvPr>
            <p:ph sz="half" idx="2"/>
          </p:nvPr>
        </p:nvSpPr>
        <p:spPr>
          <a:xfrm>
            <a:off x="6225122" y="1097300"/>
            <a:ext cx="5363633" cy="4114800"/>
          </a:xfrm>
        </p:spPr>
        <p:txBody>
          <a:bodyPr/>
          <a:lstStyle/>
          <a:p>
            <a:pPr marL="0" indent="0">
              <a:spcBef>
                <a:spcPts val="1200"/>
              </a:spcBef>
              <a:buNone/>
            </a:pPr>
            <a:r>
              <a:rPr lang="en-US" sz="2800" b="1" dirty="0"/>
              <a:t>Simulation Software</a:t>
            </a:r>
          </a:p>
          <a:p>
            <a:pPr>
              <a:spcBef>
                <a:spcPts val="1200"/>
              </a:spcBef>
            </a:pPr>
            <a:r>
              <a:rPr lang="en-US" b="1" dirty="0"/>
              <a:t>Focused and specific: </a:t>
            </a:r>
            <a:r>
              <a:rPr lang="en-US" dirty="0"/>
              <a:t>Designed for doctrine-based simulation, constructive scenarios, and validated military modeling</a:t>
            </a:r>
          </a:p>
          <a:p>
            <a:pPr>
              <a:spcBef>
                <a:spcPts val="1200"/>
              </a:spcBef>
            </a:pPr>
            <a:r>
              <a:rPr lang="en-US" b="1" dirty="0"/>
              <a:t>Medium flexibility: </a:t>
            </a:r>
            <a:r>
              <a:rPr lang="en-US" dirty="0"/>
              <a:t>Domain-specific, often constrained by built-in entities, behaviors, and doctrine</a:t>
            </a:r>
          </a:p>
          <a:p>
            <a:pPr>
              <a:spcBef>
                <a:spcPts val="1200"/>
              </a:spcBef>
            </a:pPr>
            <a:r>
              <a:rPr lang="en-US" b="1" dirty="0"/>
              <a:t>High fidelity </a:t>
            </a:r>
            <a:r>
              <a:rPr lang="en-US" dirty="0"/>
              <a:t>in procedural and behavioral modeling; graphics often secondary to simulation accuracy</a:t>
            </a:r>
          </a:p>
          <a:p>
            <a:pPr>
              <a:spcBef>
                <a:spcPts val="1200"/>
              </a:spcBef>
            </a:pPr>
            <a:endParaRPr lang="en-US" sz="2800" dirty="0"/>
          </a:p>
          <a:p>
            <a:pPr>
              <a:spcBef>
                <a:spcPts val="1200"/>
              </a:spcBef>
            </a:pPr>
            <a:endParaRPr lang="en-US" sz="2800" dirty="0"/>
          </a:p>
        </p:txBody>
      </p:sp>
      <p:sp>
        <p:nvSpPr>
          <p:cNvPr id="4" name="Slide Number Placeholder 3"/>
          <p:cNvSpPr>
            <a:spLocks noGrp="1"/>
          </p:cNvSpPr>
          <p:nvPr>
            <p:ph type="sldNum" sz="quarter" idx="10"/>
          </p:nvPr>
        </p:nvSpPr>
        <p:spPr/>
        <p:txBody>
          <a:bodyPr/>
          <a:lstStyle/>
          <a:p>
            <a:pPr>
              <a:defRPr/>
            </a:pPr>
            <a:fld id="{D68E8870-17DE-45C4-A8DD-7644B2422933}" type="slidenum">
              <a:rPr lang="en-US" smtClean="0"/>
              <a:pPr>
                <a:defRPr/>
              </a:pPr>
              <a:t>9</a:t>
            </a:fld>
            <a:endParaRPr lang="en-US" dirty="0"/>
          </a:p>
        </p:txBody>
      </p:sp>
    </p:spTree>
    <p:extLst>
      <p:ext uri="{BB962C8B-B14F-4D97-AF65-F5344CB8AC3E}">
        <p14:creationId xmlns:p14="http://schemas.microsoft.com/office/powerpoint/2010/main" val="1062086331"/>
      </p:ext>
    </p:extLst>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31476e6-08fe-4637-927e-6efdcb26efb0">
      <Terms xmlns="http://schemas.microsoft.com/office/infopath/2007/PartnerControls"/>
    </lcf76f155ced4ddcb4097134ff3c332f>
    <TaxCatchAll xmlns="040ac376-c8ca-4cdb-a133-66fa1e5a33c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9CF63C9341E764797377C7C2F46011D" ma:contentTypeVersion="15" ma:contentTypeDescription="Create a new document." ma:contentTypeScope="" ma:versionID="e33c825f526e807e4120ee2f4f15e344">
  <xsd:schema xmlns:xsd="http://www.w3.org/2001/XMLSchema" xmlns:xs="http://www.w3.org/2001/XMLSchema" xmlns:p="http://schemas.microsoft.com/office/2006/metadata/properties" xmlns:ns2="d31476e6-08fe-4637-927e-6efdcb26efb0" xmlns:ns3="040ac376-c8ca-4cdb-a133-66fa1e5a33c8" targetNamespace="http://schemas.microsoft.com/office/2006/metadata/properties" ma:root="true" ma:fieldsID="413a40aaf1b8354cf2bd1cff23977c47" ns2:_="" ns3:_="">
    <xsd:import namespace="d31476e6-08fe-4637-927e-6efdcb26efb0"/>
    <xsd:import namespace="040ac376-c8ca-4cdb-a133-66fa1e5a33c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1476e6-08fe-4637-927e-6efdcb26ef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693c513b-d286-4d0e-a3f9-a4207c31086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0ac376-c8ca-4cdb-a133-66fa1e5a33c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2660ebf6-2a26-4067-bbf6-8d25167577fe}" ma:internalName="TaxCatchAll" ma:showField="CatchAllData" ma:web="040ac376-c8ca-4cdb-a133-66fa1e5a33c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BE14FB-B277-4314-8D5F-A6431D9F043A}">
  <ds:schemaRefs>
    <ds:schemaRef ds:uri="http://schemas.microsoft.com/sharepoint/v3/contenttype/forms"/>
  </ds:schemaRefs>
</ds:datastoreItem>
</file>

<file path=customXml/itemProps2.xml><?xml version="1.0" encoding="utf-8"?>
<ds:datastoreItem xmlns:ds="http://schemas.openxmlformats.org/officeDocument/2006/customXml" ds:itemID="{514A818D-104A-4108-A402-5A0177A7F210}">
  <ds:schemaRefs>
    <ds:schemaRef ds:uri="http://purl.org/dc/elements/1.1/"/>
    <ds:schemaRef ds:uri="http://schemas.microsoft.com/office/infopath/2007/PartnerControls"/>
    <ds:schemaRef ds:uri="040ac376-c8ca-4cdb-a133-66fa1e5a33c8"/>
    <ds:schemaRef ds:uri="http://purl.org/dc/terms/"/>
    <ds:schemaRef ds:uri="http://purl.org/dc/dcmitype/"/>
    <ds:schemaRef ds:uri="d31476e6-08fe-4637-927e-6efdcb26efb0"/>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85E02B3A-11E2-4486-AFE2-5F89CAA48A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1476e6-08fe-4637-927e-6efdcb26efb0"/>
    <ds:schemaRef ds:uri="040ac376-c8ca-4cdb-a133-66fa1e5a33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331b18d-2d87-48ef-a35f-ac8818ebf9b4}" enabled="0" method="" siteId="{8331b18d-2d87-48ef-a35f-ac8818ebf9b4}" removed="1"/>
  <clbl:label id="{c0b8bdd8-d286-4b74-bc5c-a60cf60f6939}" enabled="1" method="Standard" siteId="{f84861f0-b682-4e29-8d67-014158fc4021}" removed="0"/>
</clbl:labelList>
</file>

<file path=docProps/app.xml><?xml version="1.0" encoding="utf-8"?>
<Properties xmlns="http://schemas.openxmlformats.org/officeDocument/2006/extended-properties" xmlns:vt="http://schemas.openxmlformats.org/officeDocument/2006/docPropsVTypes">
  <Template>AFRL-USAF-USSF_PPT_Template_16x9_230424</Template>
  <TotalTime>20611</TotalTime>
  <Words>7888</Words>
  <Application>Microsoft Office PowerPoint</Application>
  <PresentationFormat>Widescreen</PresentationFormat>
  <Paragraphs>947</Paragraphs>
  <Slides>49</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49</vt:i4>
      </vt:variant>
    </vt:vector>
  </HeadingPairs>
  <TitlesOfParts>
    <vt:vector size="59" baseType="lpstr">
      <vt:lpstr>Aptos</vt:lpstr>
      <vt:lpstr>Arial</vt:lpstr>
      <vt:lpstr>Arial Narrow</vt:lpstr>
      <vt:lpstr>Calibri</vt:lpstr>
      <vt:lpstr>Google Sans</vt:lpstr>
      <vt:lpstr>Segoe UI</vt:lpstr>
      <vt:lpstr>Tahoma</vt:lpstr>
      <vt:lpstr>Times New Roman</vt:lpstr>
      <vt:lpstr>Wingdings</vt:lpstr>
      <vt:lpstr>Blends</vt:lpstr>
      <vt:lpstr>PowerPoint Presentation</vt:lpstr>
      <vt:lpstr>Learning Objectives</vt:lpstr>
      <vt:lpstr>Agenda</vt:lpstr>
      <vt:lpstr>What are Game Engines?</vt:lpstr>
      <vt:lpstr>What Are Game Engines?</vt:lpstr>
      <vt:lpstr>…and many more</vt:lpstr>
      <vt:lpstr>What is Simulation Software?</vt:lpstr>
      <vt:lpstr>Game Engines vs. Simulation Software</vt:lpstr>
      <vt:lpstr>Applicable Domain</vt:lpstr>
      <vt:lpstr>Terms and Licensing</vt:lpstr>
      <vt:lpstr>Training</vt:lpstr>
      <vt:lpstr>Community and Assets</vt:lpstr>
      <vt:lpstr>Unity 3D</vt:lpstr>
      <vt:lpstr>Godot</vt:lpstr>
      <vt:lpstr>CryEngine</vt:lpstr>
      <vt:lpstr>Unreal Engine</vt:lpstr>
      <vt:lpstr>Considerations for Game Engine Use</vt:lpstr>
      <vt:lpstr>What Should I Consider?</vt:lpstr>
      <vt:lpstr>Project Content</vt:lpstr>
      <vt:lpstr>Project Content Example: CryEngine Military Sim Graphics</vt:lpstr>
      <vt:lpstr>Target Audience</vt:lpstr>
      <vt:lpstr>3D Modeling and Animation</vt:lpstr>
      <vt:lpstr>3D Modeling &amp; Animation</vt:lpstr>
      <vt:lpstr>Single vs. Multiplayer Game Play</vt:lpstr>
      <vt:lpstr>Single vs. Multiplayer Game Play</vt:lpstr>
      <vt:lpstr>Multiplayer Example: Combat Scenario Training</vt:lpstr>
      <vt:lpstr>Integration with Outside Systems</vt:lpstr>
      <vt:lpstr>Distribution</vt:lpstr>
      <vt:lpstr>System Architecture for Virtual Reality as a Comprehensive Training Tool</vt:lpstr>
      <vt:lpstr>Offline and Deployed Use</vt:lpstr>
      <vt:lpstr>Examples of Level of Immersion and Integration</vt:lpstr>
      <vt:lpstr>Coding: High, Low, No</vt:lpstr>
      <vt:lpstr>Benefits and Drawbacks of Low/No Code Environments</vt:lpstr>
      <vt:lpstr>Use Case Walk Through: Training &amp; Research</vt:lpstr>
      <vt:lpstr>Use Cases in XR</vt:lpstr>
      <vt:lpstr>Distributed Training</vt:lpstr>
      <vt:lpstr>Distributed Training</vt:lpstr>
      <vt:lpstr>Part-task Training</vt:lpstr>
      <vt:lpstr>Part-task Training</vt:lpstr>
      <vt:lpstr>Research</vt:lpstr>
      <vt:lpstr>Data from XR headsets that can be captured in game engines</vt:lpstr>
      <vt:lpstr>Example of Uses for Game Engine Data for Training &amp; Research</vt:lpstr>
      <vt:lpstr>Summarized Use Cases by Engine &amp; Scenario</vt:lpstr>
      <vt:lpstr>Learning Objectives</vt:lpstr>
      <vt:lpstr>Summary</vt:lpstr>
      <vt:lpstr>Game Engines Vs Simulation Software</vt:lpstr>
      <vt:lpstr>Game Engines for Training &amp; Research</vt:lpstr>
      <vt:lpstr>Acknowledgements, Contact Information, and Q/A</vt:lpstr>
      <vt:lpstr>Acronym Definitions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Game Engines for Military Use 101</dc:title>
  <dc:creator>Quintin</dc:creator>
  <cp:lastModifiedBy>Stephanie Fussell</cp:lastModifiedBy>
  <cp:revision>88</cp:revision>
  <dcterms:created xsi:type="dcterms:W3CDTF">2025-04-15T11:28:07Z</dcterms:created>
  <dcterms:modified xsi:type="dcterms:W3CDTF">2025-11-25T15:24:36Z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0x01010029CF63C9341E764797377C7C2F46011D</vt:lpwstr>
  </property>
  <property fmtid="{D5CDD505-2E9C-101B-9397-08002B2CF9AE}" pid="3" name="_dlc_DocIdItemGuid">
    <vt:lpwstr>c0f58408-ee27-4ef0-9855-52d4db6e990f</vt:lpwstr>
  </property>
  <property fmtid="{D5CDD505-2E9C-101B-9397-08002B2CF9AE}" pid="4" name="MediaServiceImageTags">
    <vt:lpwstr/>
  </property>
</Properties>
</file>