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322" r:id="rId10"/>
    <p:sldId id="264" r:id="rId11"/>
    <p:sldId id="265" r:id="rId12"/>
    <p:sldId id="305" r:id="rId13"/>
    <p:sldId id="266" r:id="rId14"/>
    <p:sldId id="318" r:id="rId15"/>
    <p:sldId id="319" r:id="rId16"/>
    <p:sldId id="320" r:id="rId17"/>
    <p:sldId id="321"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306" r:id="rId34"/>
    <p:sldId id="282" r:id="rId35"/>
    <p:sldId id="308" r:id="rId36"/>
    <p:sldId id="283" r:id="rId37"/>
    <p:sldId id="284" r:id="rId38"/>
    <p:sldId id="285" r:id="rId39"/>
    <p:sldId id="307" r:id="rId40"/>
    <p:sldId id="286" r:id="rId41"/>
    <p:sldId id="287" r:id="rId42"/>
    <p:sldId id="288" r:id="rId43"/>
    <p:sldId id="289" r:id="rId44"/>
    <p:sldId id="290" r:id="rId45"/>
    <p:sldId id="309" r:id="rId46"/>
    <p:sldId id="310" r:id="rId47"/>
    <p:sldId id="311" r:id="rId48"/>
    <p:sldId id="291" r:id="rId49"/>
    <p:sldId id="312" r:id="rId50"/>
    <p:sldId id="292" r:id="rId51"/>
    <p:sldId id="293" r:id="rId52"/>
    <p:sldId id="323" r:id="rId53"/>
    <p:sldId id="294" r:id="rId54"/>
    <p:sldId id="295" r:id="rId55"/>
    <p:sldId id="313" r:id="rId56"/>
    <p:sldId id="314" r:id="rId57"/>
    <p:sldId id="315" r:id="rId58"/>
    <p:sldId id="296" r:id="rId59"/>
    <p:sldId id="316" r:id="rId60"/>
    <p:sldId id="317" r:id="rId61"/>
    <p:sldId id="297" r:id="rId62"/>
    <p:sldId id="298" r:id="rId63"/>
    <p:sldId id="299" r:id="rId64"/>
    <p:sldId id="300" r:id="rId65"/>
    <p:sldId id="301" r:id="rId66"/>
    <p:sldId id="302" r:id="rId67"/>
    <p:sldId id="303" r:id="rId68"/>
    <p:sldId id="304" r:id="rId69"/>
  </p:sldIdLst>
  <p:sldSz cx="12192000" cy="6858000"/>
  <p:notesSz cx="6858000" cy="9029700"/>
  <p:embeddedFontLst>
    <p:embeddedFont>
      <p:font typeface="Arial Narrow" panose="020B0604020202020204" pitchFamily="34" charset="0"/>
      <p:regular r:id="rId71"/>
      <p:bold r:id="rId72"/>
      <p:italic r:id="rId73"/>
      <p:boldItalic r:id="rId74"/>
    </p:embeddedFont>
    <p:embeddedFont>
      <p:font typeface="Book Antiqua" panose="02040602050305030304" pitchFamily="18" charset="0"/>
      <p:regular r:id="rId75"/>
      <p:bold r:id="rId76"/>
      <p:italic r:id="rId77"/>
      <p:boldItalic r:id="rId78"/>
    </p:embeddedFont>
    <p:embeddedFont>
      <p:font typeface="Tahoma" panose="020B0604030504040204" pitchFamily="3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iXm3yVUOTuZJUBn631Q0QVP/HV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082"/>
  </p:normalViewPr>
  <p:slideViewPr>
    <p:cSldViewPr snapToGrid="0">
      <p:cViewPr varScale="1">
        <p:scale>
          <a:sx n="104" d="100"/>
          <a:sy n="104" d="100"/>
        </p:scale>
        <p:origin x="232" y="24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2438"/>
          </a:xfrm>
          <a:prstGeom prst="rect">
            <a:avLst/>
          </a:prstGeom>
          <a:noFill/>
          <a:ln>
            <a:noFill/>
          </a:ln>
        </p:spPr>
        <p:txBody>
          <a:bodyPr spcFirstLastPara="1" wrap="square" lIns="90750" tIns="45375" rIns="90750" bIns="45375" anchor="t"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6200" y="0"/>
            <a:ext cx="2971800" cy="452438"/>
          </a:xfrm>
          <a:prstGeom prst="rect">
            <a:avLst/>
          </a:prstGeom>
          <a:noFill/>
          <a:ln>
            <a:noFill/>
          </a:ln>
        </p:spPr>
        <p:txBody>
          <a:bodyPr spcFirstLastPara="1" wrap="square" lIns="90750" tIns="45375" rIns="90750" bIns="45375" anchor="t" anchorCtr="0">
            <a:noAutofit/>
          </a:bodyPr>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77263"/>
            <a:ext cx="2971800" cy="452437"/>
          </a:xfrm>
          <a:prstGeom prst="rect">
            <a:avLst/>
          </a:prstGeom>
          <a:noFill/>
          <a:ln>
            <a:noFill/>
          </a:ln>
        </p:spPr>
        <p:txBody>
          <a:bodyPr spcFirstLastPara="1" wrap="square" lIns="90750" tIns="45375" rIns="90750" bIns="45375" anchor="b"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6" name="Google Shape;56;p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None/>
            </a:pPr>
            <a:r>
              <a:rPr lang="en-US"/>
              <a:t>Each of us briefly introduces ourselves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8c9c568b8_3_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collecting evidence that allows us to make valid claims about the learner’s state - and how this needs to be a consideration during design and not after when data has already been collected</a:t>
            </a:r>
            <a:endParaRPr/>
          </a:p>
        </p:txBody>
      </p:sp>
      <p:sp>
        <p:nvSpPr>
          <p:cNvPr id="109" name="Google Shape;109;g358c9c568b8_3_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8c9c568b8_0_962: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provide the response to this learning objective.</a:t>
            </a:r>
            <a:endParaRPr/>
          </a:p>
        </p:txBody>
      </p:sp>
      <p:sp>
        <p:nvSpPr>
          <p:cNvPr id="115" name="Google Shape;115;g358c9c568b8_0_962: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D32ACBD-A3F4-1F68-12B6-32FB523AE0AF}"/>
            </a:ext>
          </a:extLst>
        </p:cNvPr>
        <p:cNvGrpSpPr/>
        <p:nvPr/>
      </p:nvGrpSpPr>
      <p:grpSpPr>
        <a:xfrm>
          <a:off x="0" y="0"/>
          <a:ext cx="0" cy="0"/>
          <a:chOff x="0" y="0"/>
          <a:chExt cx="0" cy="0"/>
        </a:xfrm>
      </p:grpSpPr>
      <p:sp>
        <p:nvSpPr>
          <p:cNvPr id="114" name="Google Shape;114;g358c9c568b8_0_962:notes">
            <a:extLst>
              <a:ext uri="{FF2B5EF4-FFF2-40B4-BE49-F238E27FC236}">
                <a16:creationId xmlns:a16="http://schemas.microsoft.com/office/drawing/2014/main" id="{3F10F2FB-31AA-0750-84EF-02EF11C77B86}"/>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provide the response to this learning objective.</a:t>
            </a:r>
            <a:endParaRPr/>
          </a:p>
        </p:txBody>
      </p:sp>
      <p:sp>
        <p:nvSpPr>
          <p:cNvPr id="115" name="Google Shape;115;g358c9c568b8_0_962:notes">
            <a:extLst>
              <a:ext uri="{FF2B5EF4-FFF2-40B4-BE49-F238E27FC236}">
                <a16:creationId xmlns:a16="http://schemas.microsoft.com/office/drawing/2014/main" id="{10665903-2900-D8D7-AA91-69A2A2E369B0}"/>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71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8c9c568b8_0_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modularity - allows for flexibility and ability to apply this architecture to different scenarios without building from scratch each time</a:t>
            </a:r>
            <a:endParaRPr/>
          </a:p>
          <a:p>
            <a:pPr marL="0" lvl="0" indent="0" algn="l" rtl="0">
              <a:spcBef>
                <a:spcPts val="480"/>
              </a:spcBef>
              <a:spcAft>
                <a:spcPts val="0"/>
              </a:spcAft>
              <a:buNone/>
            </a:pPr>
            <a:r>
              <a:rPr lang="en-US"/>
              <a:t>Now let’s dive a little more into each component of this larger system</a:t>
            </a:r>
            <a:endParaRPr/>
          </a:p>
        </p:txBody>
      </p:sp>
      <p:sp>
        <p:nvSpPr>
          <p:cNvPr id="121" name="Google Shape;121;g358c9c568b8_0_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48C89BEF-C601-1562-83A9-0E25B535363F}"/>
            </a:ext>
          </a:extLst>
        </p:cNvPr>
        <p:cNvGrpSpPr/>
        <p:nvPr/>
      </p:nvGrpSpPr>
      <p:grpSpPr>
        <a:xfrm>
          <a:off x="0" y="0"/>
          <a:ext cx="0" cy="0"/>
          <a:chOff x="0" y="0"/>
          <a:chExt cx="0" cy="0"/>
        </a:xfrm>
      </p:grpSpPr>
      <p:sp>
        <p:nvSpPr>
          <p:cNvPr id="120" name="Google Shape;120;g358c9c568b8_0_5:notes">
            <a:extLst>
              <a:ext uri="{FF2B5EF4-FFF2-40B4-BE49-F238E27FC236}">
                <a16:creationId xmlns:a16="http://schemas.microsoft.com/office/drawing/2014/main" id="{77AC77DB-029F-3566-01F0-3B13EA1E66A9}"/>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modularity - allows for flexibility and ability to apply this architecture to different scenarios without building from scratch each time</a:t>
            </a:r>
            <a:endParaRPr/>
          </a:p>
          <a:p>
            <a:pPr marL="0" lvl="0" indent="0" algn="l" rtl="0">
              <a:spcBef>
                <a:spcPts val="480"/>
              </a:spcBef>
              <a:spcAft>
                <a:spcPts val="0"/>
              </a:spcAft>
              <a:buNone/>
            </a:pPr>
            <a:r>
              <a:rPr lang="en-US"/>
              <a:t>Now let’s dive a little more into each component of this larger system</a:t>
            </a:r>
            <a:endParaRPr/>
          </a:p>
        </p:txBody>
      </p:sp>
      <p:sp>
        <p:nvSpPr>
          <p:cNvPr id="121" name="Google Shape;121;g358c9c568b8_0_5:notes">
            <a:extLst>
              <a:ext uri="{FF2B5EF4-FFF2-40B4-BE49-F238E27FC236}">
                <a16:creationId xmlns:a16="http://schemas.microsoft.com/office/drawing/2014/main" id="{AC9DCA05-BFD0-0AC5-0AAA-D74310F8E965}"/>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0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25FBF8CC-6086-3FB8-0C93-15EFDEE0DBFD}"/>
            </a:ext>
          </a:extLst>
        </p:cNvPr>
        <p:cNvGrpSpPr/>
        <p:nvPr/>
      </p:nvGrpSpPr>
      <p:grpSpPr>
        <a:xfrm>
          <a:off x="0" y="0"/>
          <a:ext cx="0" cy="0"/>
          <a:chOff x="0" y="0"/>
          <a:chExt cx="0" cy="0"/>
        </a:xfrm>
      </p:grpSpPr>
      <p:sp>
        <p:nvSpPr>
          <p:cNvPr id="120" name="Google Shape;120;g358c9c568b8_0_5:notes">
            <a:extLst>
              <a:ext uri="{FF2B5EF4-FFF2-40B4-BE49-F238E27FC236}">
                <a16:creationId xmlns:a16="http://schemas.microsoft.com/office/drawing/2014/main" id="{0C6B42B3-7448-FB59-481E-995EDE38738A}"/>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modularity - allows for flexibility and ability to apply this architecture to different scenarios without building from scratch each time</a:t>
            </a:r>
            <a:endParaRPr/>
          </a:p>
          <a:p>
            <a:pPr marL="0" lvl="0" indent="0" algn="l" rtl="0">
              <a:spcBef>
                <a:spcPts val="480"/>
              </a:spcBef>
              <a:spcAft>
                <a:spcPts val="0"/>
              </a:spcAft>
              <a:buNone/>
            </a:pPr>
            <a:r>
              <a:rPr lang="en-US"/>
              <a:t>Now let’s dive a little more into each component of this larger system</a:t>
            </a:r>
            <a:endParaRPr/>
          </a:p>
        </p:txBody>
      </p:sp>
      <p:sp>
        <p:nvSpPr>
          <p:cNvPr id="121" name="Google Shape;121;g358c9c568b8_0_5:notes">
            <a:extLst>
              <a:ext uri="{FF2B5EF4-FFF2-40B4-BE49-F238E27FC236}">
                <a16:creationId xmlns:a16="http://schemas.microsoft.com/office/drawing/2014/main" id="{37DBB984-C940-D7AD-7165-76CFEF6D25DD}"/>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93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6B815861-BAE6-2E06-23F1-69FE90E7EC57}"/>
            </a:ext>
          </a:extLst>
        </p:cNvPr>
        <p:cNvGrpSpPr/>
        <p:nvPr/>
      </p:nvGrpSpPr>
      <p:grpSpPr>
        <a:xfrm>
          <a:off x="0" y="0"/>
          <a:ext cx="0" cy="0"/>
          <a:chOff x="0" y="0"/>
          <a:chExt cx="0" cy="0"/>
        </a:xfrm>
      </p:grpSpPr>
      <p:sp>
        <p:nvSpPr>
          <p:cNvPr id="120" name="Google Shape;120;g358c9c568b8_0_5:notes">
            <a:extLst>
              <a:ext uri="{FF2B5EF4-FFF2-40B4-BE49-F238E27FC236}">
                <a16:creationId xmlns:a16="http://schemas.microsoft.com/office/drawing/2014/main" id="{3A86C6BC-7BFB-86C6-F315-0CD74441DF4E}"/>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modularity - allows for flexibility and ability to apply this architecture to different scenarios without building from scratch each time</a:t>
            </a:r>
            <a:endParaRPr/>
          </a:p>
          <a:p>
            <a:pPr marL="0" lvl="0" indent="0" algn="l" rtl="0">
              <a:spcBef>
                <a:spcPts val="480"/>
              </a:spcBef>
              <a:spcAft>
                <a:spcPts val="0"/>
              </a:spcAft>
              <a:buNone/>
            </a:pPr>
            <a:r>
              <a:rPr lang="en-US"/>
              <a:t>Now let’s dive a little more into each component of this larger system</a:t>
            </a:r>
            <a:endParaRPr/>
          </a:p>
        </p:txBody>
      </p:sp>
      <p:sp>
        <p:nvSpPr>
          <p:cNvPr id="121" name="Google Shape;121;g358c9c568b8_0_5:notes">
            <a:extLst>
              <a:ext uri="{FF2B5EF4-FFF2-40B4-BE49-F238E27FC236}">
                <a16:creationId xmlns:a16="http://schemas.microsoft.com/office/drawing/2014/main" id="{7B743890-08FF-AB60-4E3E-E65751EEF9AE}"/>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41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19E29439-24E8-D22B-AB05-7883EDC231CA}"/>
            </a:ext>
          </a:extLst>
        </p:cNvPr>
        <p:cNvGrpSpPr/>
        <p:nvPr/>
      </p:nvGrpSpPr>
      <p:grpSpPr>
        <a:xfrm>
          <a:off x="0" y="0"/>
          <a:ext cx="0" cy="0"/>
          <a:chOff x="0" y="0"/>
          <a:chExt cx="0" cy="0"/>
        </a:xfrm>
      </p:grpSpPr>
      <p:sp>
        <p:nvSpPr>
          <p:cNvPr id="120" name="Google Shape;120;g358c9c568b8_0_5:notes">
            <a:extLst>
              <a:ext uri="{FF2B5EF4-FFF2-40B4-BE49-F238E27FC236}">
                <a16:creationId xmlns:a16="http://schemas.microsoft.com/office/drawing/2014/main" id="{4BB41E6F-06C6-98B1-C7B0-08667E018BB0}"/>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Importance of modularity - allows for flexibility and ability to apply this architecture to different scenarios without building from scratch each time</a:t>
            </a:r>
            <a:endParaRPr/>
          </a:p>
          <a:p>
            <a:pPr marL="0" lvl="0" indent="0" algn="l" rtl="0">
              <a:spcBef>
                <a:spcPts val="480"/>
              </a:spcBef>
              <a:spcAft>
                <a:spcPts val="0"/>
              </a:spcAft>
              <a:buNone/>
            </a:pPr>
            <a:r>
              <a:rPr lang="en-US"/>
              <a:t>Now let’s dive a little more into each component of this larger system</a:t>
            </a:r>
            <a:endParaRPr/>
          </a:p>
        </p:txBody>
      </p:sp>
      <p:sp>
        <p:nvSpPr>
          <p:cNvPr id="121" name="Google Shape;121;g358c9c568b8_0_5:notes">
            <a:extLst>
              <a:ext uri="{FF2B5EF4-FFF2-40B4-BE49-F238E27FC236}">
                <a16:creationId xmlns:a16="http://schemas.microsoft.com/office/drawing/2014/main" id="{6610B151-C802-E0EF-92CF-E4BB4E4D1757}"/>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2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8c9c568b8_0_4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Competence model, scenario model (simulation task), and threat model (can be substituted with other relevant models)</a:t>
            </a:r>
            <a:endParaRPr/>
          </a:p>
          <a:p>
            <a:pPr marL="0" lvl="0" indent="0" algn="l" rtl="0">
              <a:spcBef>
                <a:spcPts val="480"/>
              </a:spcBef>
              <a:spcAft>
                <a:spcPts val="0"/>
              </a:spcAft>
              <a:buNone/>
            </a:pPr>
            <a:r>
              <a:rPr lang="en-US"/>
              <a:t>Setting up the ‘world’ in which the task occurs - what is the target knowledge, what are the target task components that give opportunities to observe evidence connected to target knowledge</a:t>
            </a:r>
            <a:endParaRPr/>
          </a:p>
        </p:txBody>
      </p:sp>
      <p:sp>
        <p:nvSpPr>
          <p:cNvPr id="142" name="Google Shape;142;g358c9c568b8_0_46: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8c9c568b8_0_11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a:t>
            </a:r>
            <a:endParaRPr/>
          </a:p>
        </p:txBody>
      </p:sp>
      <p:sp>
        <p:nvSpPr>
          <p:cNvPr id="153" name="Google Shape;153;g358c9c568b8_0_11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686a69f9a_1_2: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go over the agenda for the tutorial session</a:t>
            </a:r>
            <a:endParaRPr/>
          </a:p>
        </p:txBody>
      </p:sp>
      <p:sp>
        <p:nvSpPr>
          <p:cNvPr id="65" name="Google Shape;65;g35686a69f9a_1_2: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8c9c568b8_0_118: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discuss</a:t>
            </a:r>
            <a:endParaRPr/>
          </a:p>
        </p:txBody>
      </p:sp>
      <p:sp>
        <p:nvSpPr>
          <p:cNvPr id="160" name="Google Shape;160;g358c9c568b8_0_11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8c9c568b8_0_12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discuss</a:t>
            </a:r>
            <a:endParaRPr/>
          </a:p>
        </p:txBody>
      </p:sp>
      <p:sp>
        <p:nvSpPr>
          <p:cNvPr id="167" name="Google Shape;167;g358c9c568b8_0_12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8c9c568b8_0_5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Learner modules are based on the processes that all instructors engage in when making inferences about each student’s current state</a:t>
            </a:r>
            <a:endParaRPr/>
          </a:p>
        </p:txBody>
      </p:sp>
      <p:sp>
        <p:nvSpPr>
          <p:cNvPr id="174" name="Google Shape;174;g358c9c568b8_0_51: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8c9c568b8_0_7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We then translated the instructor process into a digital system</a:t>
            </a:r>
            <a:endParaRPr/>
          </a:p>
        </p:txBody>
      </p:sp>
      <p:sp>
        <p:nvSpPr>
          <p:cNvPr id="194" name="Google Shape;194;g358c9c568b8_0_77: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8c9c568b8_0_10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Different types of learner models - persistent learner models allow for the model to accumulate evidence beyond a single interaction, which can allow for more accurate estimates of KSAs as more observations in more scenarios allow for better insights </a:t>
            </a:r>
            <a:endParaRPr/>
          </a:p>
        </p:txBody>
      </p:sp>
      <p:sp>
        <p:nvSpPr>
          <p:cNvPr id="218" name="Google Shape;218;g358c9c568b8_0_101: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8c9c568b8_0_14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Different types of learner models - learner models can be built at the team level, although this is still an open area of research to determine the best way to develop a team learner model and how it interacts with and influences individual learner models </a:t>
            </a:r>
            <a:endParaRPr/>
          </a:p>
        </p:txBody>
      </p:sp>
      <p:sp>
        <p:nvSpPr>
          <p:cNvPr id="230" name="Google Shape;230;g358c9c568b8_0_141: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8c9c568b8_0_153: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Different types of learner models - learner models can be built at the team level, although this is still an open area of research to determine the best way to develop a team learner model and how it interacts with and influences individual learner models </a:t>
            </a:r>
            <a:endParaRPr/>
          </a:p>
        </p:txBody>
      </p:sp>
      <p:sp>
        <p:nvSpPr>
          <p:cNvPr id="237" name="Google Shape;237;g358c9c568b8_0_153: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8c9c568b8_0_19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Modifications to current task, decisions about next task, feedback, scenario manipulation (e.g., pause the world, replay, retry)</a:t>
            </a:r>
            <a:endParaRPr/>
          </a:p>
        </p:txBody>
      </p:sp>
      <p:sp>
        <p:nvSpPr>
          <p:cNvPr id="256" name="Google Shape;256;g358c9c568b8_0_194: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8c9c568b8_0_18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Feedback about the current task or ‘step’ that a learner has completed </a:t>
            </a:r>
            <a:endParaRPr/>
          </a:p>
        </p:txBody>
      </p:sp>
      <p:sp>
        <p:nvSpPr>
          <p:cNvPr id="276" name="Google Shape;276;g358c9c568b8_0_180: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8c9c568b8_0_5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Learners can provide their own real-time feedback about the task they are completing or their experience - for example, if here green is engaged and red is bored, the learner can say that they are bored</a:t>
            </a:r>
            <a:endParaRPr/>
          </a:p>
        </p:txBody>
      </p:sp>
      <p:sp>
        <p:nvSpPr>
          <p:cNvPr id="283" name="Google Shape;283;g358c9c568b8_0_56: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686a69f9a_1_9: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mention each learning objective and note that we will call out when the material relevant for each learning objective has been covered throughout the tutorial</a:t>
            </a:r>
            <a:endParaRPr/>
          </a:p>
        </p:txBody>
      </p:sp>
      <p:sp>
        <p:nvSpPr>
          <p:cNvPr id="71" name="Google Shape;71;g35686a69f9a_1_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8c9c568b8_0_18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Scenario manipulation can be learner-driven or by the system - for example, instead of providing explicit feedback, the system could replay the learner’s most recent actions and ask them to reflect on the success of their chosen strategy</a:t>
            </a:r>
            <a:endParaRPr/>
          </a:p>
        </p:txBody>
      </p:sp>
      <p:sp>
        <p:nvSpPr>
          <p:cNvPr id="290" name="Google Shape;290;g358c9c568b8_0_18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8c9c568b8_0_17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Most often about difficulty or skill/competency - but could be about anything relevant (e.g., repeat of similar context or expand to new context)</a:t>
            </a:r>
            <a:endParaRPr/>
          </a:p>
        </p:txBody>
      </p:sp>
      <p:sp>
        <p:nvSpPr>
          <p:cNvPr id="297" name="Google Shape;297;g358c9c568b8_0_17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8c9c568b8_0_94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304" name="Google Shape;304;g358c9c568b8_0_947: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a:extLst>
            <a:ext uri="{FF2B5EF4-FFF2-40B4-BE49-F238E27FC236}">
              <a16:creationId xmlns:a16="http://schemas.microsoft.com/office/drawing/2014/main" id="{89EC59C0-58DA-24D1-A52B-90199F40B396}"/>
            </a:ext>
          </a:extLst>
        </p:cNvPr>
        <p:cNvGrpSpPr/>
        <p:nvPr/>
      </p:nvGrpSpPr>
      <p:grpSpPr>
        <a:xfrm>
          <a:off x="0" y="0"/>
          <a:ext cx="0" cy="0"/>
          <a:chOff x="0" y="0"/>
          <a:chExt cx="0" cy="0"/>
        </a:xfrm>
      </p:grpSpPr>
      <p:sp>
        <p:nvSpPr>
          <p:cNvPr id="303" name="Google Shape;303;g358c9c568b8_0_947:notes">
            <a:extLst>
              <a:ext uri="{FF2B5EF4-FFF2-40B4-BE49-F238E27FC236}">
                <a16:creationId xmlns:a16="http://schemas.microsoft.com/office/drawing/2014/main" id="{4FAA30BC-968A-B158-AF0B-ACF4FDEF1FCC}"/>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304" name="Google Shape;304;g358c9c568b8_0_947:notes">
            <a:extLst>
              <a:ext uri="{FF2B5EF4-FFF2-40B4-BE49-F238E27FC236}">
                <a16:creationId xmlns:a16="http://schemas.microsoft.com/office/drawing/2014/main" id="{6C9C8E05-8861-7D72-4EFD-3B38A310816E}"/>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359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8c9c568b8_0_1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457200" lvl="0" indent="-304800" algn="l" rtl="0">
              <a:lnSpc>
                <a:spcPct val="115833"/>
              </a:lnSpc>
              <a:spcBef>
                <a:spcPts val="0"/>
              </a:spcBef>
              <a:spcAft>
                <a:spcPts val="0"/>
              </a:spcAft>
              <a:buClr>
                <a:schemeClr val="dk1"/>
              </a:buClr>
              <a:buSzPts val="1200"/>
              <a:buFont typeface="Book Antiqua"/>
              <a:buAutoNum type="romanUcPeriod"/>
            </a:pPr>
            <a:r>
              <a:rPr lang="en-US" sz="1200">
                <a:latin typeface="Book Antiqua"/>
                <a:ea typeface="Book Antiqua"/>
                <a:cs typeface="Book Antiqua"/>
                <a:sym typeface="Book Antiqua"/>
              </a:rPr>
              <a:t>Using AR/VR simulations as an AIS</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Moving beyond 2D systems</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Current standard AR/VR: procedural and knowledge base</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Missing opportunities for competency development and assessment</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Examples in the military context</a:t>
            </a:r>
            <a:endParaRPr/>
          </a:p>
        </p:txBody>
      </p:sp>
      <p:sp>
        <p:nvSpPr>
          <p:cNvPr id="310" name="Google Shape;310;g358c9c568b8_0_1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51ACEF31-9768-ABC3-CCAD-4534C7352501}"/>
            </a:ext>
          </a:extLst>
        </p:cNvPr>
        <p:cNvGrpSpPr/>
        <p:nvPr/>
      </p:nvGrpSpPr>
      <p:grpSpPr>
        <a:xfrm>
          <a:off x="0" y="0"/>
          <a:ext cx="0" cy="0"/>
          <a:chOff x="0" y="0"/>
          <a:chExt cx="0" cy="0"/>
        </a:xfrm>
      </p:grpSpPr>
      <p:sp>
        <p:nvSpPr>
          <p:cNvPr id="309" name="Google Shape;309;g358c9c568b8_0_10:notes">
            <a:extLst>
              <a:ext uri="{FF2B5EF4-FFF2-40B4-BE49-F238E27FC236}">
                <a16:creationId xmlns:a16="http://schemas.microsoft.com/office/drawing/2014/main" id="{928A2974-AAFD-2EB8-B25B-1F40B174B5F3}"/>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457200" lvl="0" indent="-304800" algn="l" rtl="0">
              <a:lnSpc>
                <a:spcPct val="115833"/>
              </a:lnSpc>
              <a:spcBef>
                <a:spcPts val="0"/>
              </a:spcBef>
              <a:spcAft>
                <a:spcPts val="0"/>
              </a:spcAft>
              <a:buClr>
                <a:schemeClr val="dk1"/>
              </a:buClr>
              <a:buSzPts val="1200"/>
              <a:buFont typeface="Book Antiqua"/>
              <a:buAutoNum type="romanUcPeriod"/>
            </a:pPr>
            <a:r>
              <a:rPr lang="en-US" sz="1200">
                <a:latin typeface="Book Antiqua"/>
                <a:ea typeface="Book Antiqua"/>
                <a:cs typeface="Book Antiqua"/>
                <a:sym typeface="Book Antiqua"/>
              </a:rPr>
              <a:t>Using AR/VR simulations as an AIS</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Moving beyond 2D systems</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Current standard AR/VR: procedural and knowledge base</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Missing opportunities for competency development and assessment</a:t>
            </a:r>
            <a:endParaRPr sz="1200">
              <a:latin typeface="Book Antiqua"/>
              <a:ea typeface="Book Antiqua"/>
              <a:cs typeface="Book Antiqua"/>
              <a:sym typeface="Book Antiqua"/>
            </a:endParaRPr>
          </a:p>
          <a:p>
            <a:pPr marL="914400" lvl="1" indent="-304800" algn="l" rtl="0">
              <a:lnSpc>
                <a:spcPct val="115833"/>
              </a:lnSpc>
              <a:spcBef>
                <a:spcPts val="0"/>
              </a:spcBef>
              <a:spcAft>
                <a:spcPts val="0"/>
              </a:spcAft>
              <a:buClr>
                <a:schemeClr val="dk1"/>
              </a:buClr>
              <a:buSzPts val="1200"/>
              <a:buFont typeface="Book Antiqua"/>
              <a:buAutoNum type="alphaLcPeriod"/>
            </a:pPr>
            <a:r>
              <a:rPr lang="en-US" sz="1200">
                <a:latin typeface="Book Antiqua"/>
                <a:ea typeface="Book Antiqua"/>
                <a:cs typeface="Book Antiqua"/>
                <a:sym typeface="Book Antiqua"/>
              </a:rPr>
              <a:t>Examples in the military context</a:t>
            </a:r>
            <a:endParaRPr/>
          </a:p>
        </p:txBody>
      </p:sp>
      <p:sp>
        <p:nvSpPr>
          <p:cNvPr id="310" name="Google Shape;310;g358c9c568b8_0_10:notes">
            <a:extLst>
              <a:ext uri="{FF2B5EF4-FFF2-40B4-BE49-F238E27FC236}">
                <a16:creationId xmlns:a16="http://schemas.microsoft.com/office/drawing/2014/main" id="{FA6A0C8D-0EB1-E5AC-45C5-A30C8F55CEDE}"/>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805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8c9c568b8_0_1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Competence goes beyond simply checking off if someone does or does not have a particular knowledge, skill, or attribute. Competence is more complex - and so should require complex tasks to properly elicit evidence. </a:t>
            </a:r>
            <a:endParaRPr/>
          </a:p>
        </p:txBody>
      </p:sp>
      <p:sp>
        <p:nvSpPr>
          <p:cNvPr id="316" name="Google Shape;316;g358c9c568b8_0_1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8c9c568b8_0_98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Context is key when assessing mastery </a:t>
            </a:r>
            <a:endParaRPr/>
          </a:p>
        </p:txBody>
      </p:sp>
      <p:sp>
        <p:nvSpPr>
          <p:cNvPr id="322" name="Google Shape;322;g358c9c568b8_0_98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8c9c568b8_0_989: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328" name="Google Shape;328;g358c9c568b8_0_989: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1D0C0349-FE19-7CB2-8A2A-51F981E5CEDB}"/>
            </a:ext>
          </a:extLst>
        </p:cNvPr>
        <p:cNvGrpSpPr/>
        <p:nvPr/>
      </p:nvGrpSpPr>
      <p:grpSpPr>
        <a:xfrm>
          <a:off x="0" y="0"/>
          <a:ext cx="0" cy="0"/>
          <a:chOff x="0" y="0"/>
          <a:chExt cx="0" cy="0"/>
        </a:xfrm>
      </p:grpSpPr>
      <p:sp>
        <p:nvSpPr>
          <p:cNvPr id="327" name="Google Shape;327;g358c9c568b8_0_989:notes">
            <a:extLst>
              <a:ext uri="{FF2B5EF4-FFF2-40B4-BE49-F238E27FC236}">
                <a16:creationId xmlns:a16="http://schemas.microsoft.com/office/drawing/2014/main" id="{44D7CEF9-1526-5866-1D3A-2E66462ECB6F}"/>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328" name="Google Shape;328;g358c9c568b8_0_989:notes">
            <a:extLst>
              <a:ext uri="{FF2B5EF4-FFF2-40B4-BE49-F238E27FC236}">
                <a16:creationId xmlns:a16="http://schemas.microsoft.com/office/drawing/2014/main" id="{F57BA6CC-3B55-9106-65C5-EAF4AD12A32C}"/>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06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8c9c568b8_0_81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Or in other words - make sure the AR/VR simulations are actually doing what you want them to do</a:t>
            </a:r>
            <a:endParaRPr/>
          </a:p>
        </p:txBody>
      </p:sp>
      <p:sp>
        <p:nvSpPr>
          <p:cNvPr id="77" name="Google Shape;77;g358c9c568b8_0_817: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8c9c568b8_0_82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Let’s take an overly simplified example of designing for competence in Collaboration. </a:t>
            </a:r>
            <a:endParaRPr/>
          </a:p>
          <a:p>
            <a:pPr marL="0" lvl="0" indent="0" algn="l" rtl="0">
              <a:spcBef>
                <a:spcPts val="480"/>
              </a:spcBef>
              <a:spcAft>
                <a:spcPts val="0"/>
              </a:spcAft>
              <a:buNone/>
            </a:pPr>
            <a:r>
              <a:rPr lang="en-US"/>
              <a:t>First - we need to think about how the competence breaks down (not necessary for all competencies, but something as complex as collaboration needs sub-competencies). </a:t>
            </a:r>
            <a:endParaRPr/>
          </a:p>
          <a:p>
            <a:pPr marL="0" lvl="0" indent="0" algn="l" rtl="0">
              <a:spcBef>
                <a:spcPts val="480"/>
              </a:spcBef>
              <a:spcAft>
                <a:spcPts val="0"/>
              </a:spcAft>
              <a:buNone/>
            </a:pPr>
            <a:r>
              <a:rPr lang="en-US"/>
              <a:t>Second - we need to think about what is evidence of the sub-competencies - this can be done in a task-agnostic manner (as it is here) or task- or context-specific (this will likely be easier if you have a particular task, context, or job that you will be working in). </a:t>
            </a:r>
            <a:endParaRPr/>
          </a:p>
        </p:txBody>
      </p:sp>
      <p:sp>
        <p:nvSpPr>
          <p:cNvPr id="334" name="Google Shape;334;g358c9c568b8_0_824: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58c9c568b8_0_84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Ok, but we haven’t done any task designing yet! </a:t>
            </a:r>
            <a:endParaRPr/>
          </a:p>
          <a:p>
            <a:pPr marL="0" lvl="0" indent="0" algn="l" rtl="0">
              <a:spcBef>
                <a:spcPts val="480"/>
              </a:spcBef>
              <a:spcAft>
                <a:spcPts val="0"/>
              </a:spcAft>
              <a:buNone/>
            </a:pPr>
            <a:r>
              <a:rPr lang="en-US"/>
              <a:t>I know, but all of that work will help with the designing process - also, note that you can find existing frameworks for competencies that you are interested in and use those as-is or, as has been my general experience, adapt the framework to your particular needs. </a:t>
            </a:r>
            <a:endParaRPr/>
          </a:p>
          <a:p>
            <a:pPr marL="0" lvl="0" indent="0" algn="l" rtl="0">
              <a:spcBef>
                <a:spcPts val="480"/>
              </a:spcBef>
              <a:spcAft>
                <a:spcPts val="0"/>
              </a:spcAft>
              <a:buNone/>
            </a:pPr>
            <a:r>
              <a:rPr lang="en-US"/>
              <a:t>Design decision #1 - are collaborators virtual agents or humans</a:t>
            </a:r>
            <a:endParaRPr/>
          </a:p>
          <a:p>
            <a:pPr marL="0" lvl="0" indent="0" algn="l" rtl="0">
              <a:spcBef>
                <a:spcPts val="480"/>
              </a:spcBef>
              <a:spcAft>
                <a:spcPts val="0"/>
              </a:spcAft>
              <a:buNone/>
            </a:pPr>
            <a:r>
              <a:rPr lang="en-US"/>
              <a:t>Importance for competencies - ability to consistently elicit evidence</a:t>
            </a:r>
            <a:endParaRPr/>
          </a:p>
        </p:txBody>
      </p:sp>
      <p:sp>
        <p:nvSpPr>
          <p:cNvPr id="356" name="Google Shape;356;g358c9c568b8_0_847: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58c9c568b8_0_878: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Design decision #2 - how many virtual collaborators?</a:t>
            </a:r>
            <a:endParaRPr/>
          </a:p>
          <a:p>
            <a:pPr marL="0" lvl="0" indent="0" algn="l" rtl="0">
              <a:spcBef>
                <a:spcPts val="480"/>
              </a:spcBef>
              <a:spcAft>
                <a:spcPts val="0"/>
              </a:spcAft>
              <a:buNone/>
            </a:pPr>
            <a:r>
              <a:rPr lang="en-US"/>
              <a:t>Importance for competencies - ability to provide different collaboration scenarios to elicit evidence (e.g., voice conflicting opinion, manage conversation) / ability to provide more variations </a:t>
            </a:r>
            <a:endParaRPr/>
          </a:p>
        </p:txBody>
      </p:sp>
      <p:sp>
        <p:nvSpPr>
          <p:cNvPr id="371" name="Google Shape;371;g358c9c568b8_0_878: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8c9c568b8_0_89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Design decision #3 - how is the learner going to engage in the collaboration?</a:t>
            </a:r>
            <a:endParaRPr/>
          </a:p>
          <a:p>
            <a:pPr marL="0" lvl="0" indent="0" algn="l" rtl="0">
              <a:spcBef>
                <a:spcPts val="480"/>
              </a:spcBef>
              <a:spcAft>
                <a:spcPts val="0"/>
              </a:spcAft>
              <a:buNone/>
            </a:pPr>
            <a:r>
              <a:rPr lang="en-US"/>
              <a:t>Importance for competencies</a:t>
            </a:r>
            <a:endParaRPr/>
          </a:p>
          <a:p>
            <a:pPr marL="0" lvl="0" indent="0" algn="l" rtl="0">
              <a:spcBef>
                <a:spcPts val="480"/>
              </a:spcBef>
              <a:spcAft>
                <a:spcPts val="0"/>
              </a:spcAft>
              <a:buNone/>
            </a:pPr>
            <a:r>
              <a:rPr lang="en-US"/>
              <a:t>-Menu-driven reduces the scope of options and could not fully represent what the learner was going to do </a:t>
            </a:r>
            <a:endParaRPr/>
          </a:p>
          <a:p>
            <a:pPr marL="0" lvl="0" indent="0" algn="l" rtl="0">
              <a:spcBef>
                <a:spcPts val="480"/>
              </a:spcBef>
              <a:spcAft>
                <a:spcPts val="0"/>
              </a:spcAft>
              <a:buNone/>
            </a:pPr>
            <a:r>
              <a:rPr lang="en-US"/>
              <a:t>-Text chat - allows for greater variety + student generation, but depending on the context text may not be fully useful (text usual gets more thought behind responses than spoken)</a:t>
            </a:r>
            <a:endParaRPr/>
          </a:p>
          <a:p>
            <a:pPr marL="0" lvl="0" indent="0" algn="l" rtl="0">
              <a:spcBef>
                <a:spcPts val="480"/>
              </a:spcBef>
              <a:spcAft>
                <a:spcPts val="0"/>
              </a:spcAft>
              <a:buNone/>
            </a:pPr>
            <a:r>
              <a:rPr lang="en-US"/>
              <a:t>-Spoken - allows for greater variety + student generation + replicate many real world interactions, but has tech requirements to be executed well (e.g., not understanding learners can impede their ability to engage with the scenario)</a:t>
            </a:r>
            <a:endParaRPr/>
          </a:p>
          <a:p>
            <a:pPr marL="0" lvl="0" indent="0" algn="l" rtl="0">
              <a:spcBef>
                <a:spcPts val="480"/>
              </a:spcBef>
              <a:spcAft>
                <a:spcPts val="0"/>
              </a:spcAft>
              <a:buNone/>
            </a:pPr>
            <a:endParaRPr/>
          </a:p>
          <a:p>
            <a:pPr marL="0" lvl="0" indent="0" algn="l" rtl="0">
              <a:spcBef>
                <a:spcPts val="480"/>
              </a:spcBef>
              <a:spcAft>
                <a:spcPts val="0"/>
              </a:spcAft>
              <a:buNone/>
            </a:pPr>
            <a:r>
              <a:rPr lang="en-US"/>
              <a:t>So this is before we’ve even gotten into specific scenario elements</a:t>
            </a:r>
            <a:endParaRPr/>
          </a:p>
        </p:txBody>
      </p:sp>
      <p:sp>
        <p:nvSpPr>
          <p:cNvPr id="388" name="Google Shape;388;g358c9c568b8_0_89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8c9c568b8_0_91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Evidence-centered design - is a model that was first created for assessments to ensure that assessments were designed to elicit the evidence needed for the insights that are desired, but has now been applied to learning scenarios as well, provides a nice framework to guide development</a:t>
            </a:r>
            <a:endParaRPr/>
          </a:p>
          <a:p>
            <a:pPr marL="0" lvl="0" indent="0" algn="l" rtl="0">
              <a:spcBef>
                <a:spcPts val="480"/>
              </a:spcBef>
              <a:spcAft>
                <a:spcPts val="0"/>
              </a:spcAft>
              <a:buNone/>
            </a:pPr>
            <a:endParaRPr/>
          </a:p>
          <a:p>
            <a:pPr marL="0" lvl="0" indent="0" algn="l" rtl="0">
              <a:spcBef>
                <a:spcPts val="480"/>
              </a:spcBef>
              <a:spcAft>
                <a:spcPts val="0"/>
              </a:spcAft>
              <a:buNone/>
            </a:pPr>
            <a:r>
              <a:rPr lang="en-US"/>
              <a:t>Note that the student model considers who the target group of learners is and also the range of learners that may interact with the task and depending on who the learner is, you can design for accommodations or to support personalization</a:t>
            </a:r>
            <a:endParaRPr/>
          </a:p>
        </p:txBody>
      </p:sp>
      <p:sp>
        <p:nvSpPr>
          <p:cNvPr id="404" name="Google Shape;404;g358c9c568b8_0_91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C1B0AE26-5FA0-31C0-D479-68937C9CF01C}"/>
            </a:ext>
          </a:extLst>
        </p:cNvPr>
        <p:cNvGrpSpPr/>
        <p:nvPr/>
      </p:nvGrpSpPr>
      <p:grpSpPr>
        <a:xfrm>
          <a:off x="0" y="0"/>
          <a:ext cx="0" cy="0"/>
          <a:chOff x="0" y="0"/>
          <a:chExt cx="0" cy="0"/>
        </a:xfrm>
      </p:grpSpPr>
      <p:sp>
        <p:nvSpPr>
          <p:cNvPr id="403" name="Google Shape;403;g358c9c568b8_0_914:notes">
            <a:extLst>
              <a:ext uri="{FF2B5EF4-FFF2-40B4-BE49-F238E27FC236}">
                <a16:creationId xmlns:a16="http://schemas.microsoft.com/office/drawing/2014/main" id="{78F10905-A62A-735C-C8C5-73908662F139}"/>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Evidence-centered design - is a model that was first created for assessments to ensure that assessments were designed to elicit the evidence needed for the insights that are desired, but has now been applied to learning scenarios as well, provides a nice framework to guide development</a:t>
            </a:r>
            <a:endParaRPr/>
          </a:p>
          <a:p>
            <a:pPr marL="0" lvl="0" indent="0" algn="l" rtl="0">
              <a:spcBef>
                <a:spcPts val="480"/>
              </a:spcBef>
              <a:spcAft>
                <a:spcPts val="0"/>
              </a:spcAft>
              <a:buNone/>
            </a:pPr>
            <a:endParaRPr/>
          </a:p>
          <a:p>
            <a:pPr marL="0" lvl="0" indent="0" algn="l" rtl="0">
              <a:spcBef>
                <a:spcPts val="480"/>
              </a:spcBef>
              <a:spcAft>
                <a:spcPts val="0"/>
              </a:spcAft>
              <a:buNone/>
            </a:pPr>
            <a:r>
              <a:rPr lang="en-US"/>
              <a:t>Note that the student model considers who the target group of learners is and also the range of learners that may interact with the task and depending on who the learner is, you can design for accommodations or to support personalization</a:t>
            </a:r>
            <a:endParaRPr/>
          </a:p>
        </p:txBody>
      </p:sp>
      <p:sp>
        <p:nvSpPr>
          <p:cNvPr id="404" name="Google Shape;404;g358c9c568b8_0_914:notes">
            <a:extLst>
              <a:ext uri="{FF2B5EF4-FFF2-40B4-BE49-F238E27FC236}">
                <a16:creationId xmlns:a16="http://schemas.microsoft.com/office/drawing/2014/main" id="{69713681-2E51-E97E-25FE-40F673C423A3}"/>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266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7A063AF8-6928-483B-DE2A-22BD85CB053F}"/>
            </a:ext>
          </a:extLst>
        </p:cNvPr>
        <p:cNvGrpSpPr/>
        <p:nvPr/>
      </p:nvGrpSpPr>
      <p:grpSpPr>
        <a:xfrm>
          <a:off x="0" y="0"/>
          <a:ext cx="0" cy="0"/>
          <a:chOff x="0" y="0"/>
          <a:chExt cx="0" cy="0"/>
        </a:xfrm>
      </p:grpSpPr>
      <p:sp>
        <p:nvSpPr>
          <p:cNvPr id="403" name="Google Shape;403;g358c9c568b8_0_914:notes">
            <a:extLst>
              <a:ext uri="{FF2B5EF4-FFF2-40B4-BE49-F238E27FC236}">
                <a16:creationId xmlns:a16="http://schemas.microsoft.com/office/drawing/2014/main" id="{2DF01EF0-6164-E4EE-2FB3-06B69725E02B}"/>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Evidence-centered design - is a model that was first created for assessments to ensure that assessments were designed to elicit the evidence needed for the insights that are desired, but has now been applied to learning scenarios as well, provides a nice framework to guide development</a:t>
            </a:r>
            <a:endParaRPr/>
          </a:p>
          <a:p>
            <a:pPr marL="0" lvl="0" indent="0" algn="l" rtl="0">
              <a:spcBef>
                <a:spcPts val="480"/>
              </a:spcBef>
              <a:spcAft>
                <a:spcPts val="0"/>
              </a:spcAft>
              <a:buNone/>
            </a:pPr>
            <a:endParaRPr/>
          </a:p>
          <a:p>
            <a:pPr marL="0" lvl="0" indent="0" algn="l" rtl="0">
              <a:spcBef>
                <a:spcPts val="480"/>
              </a:spcBef>
              <a:spcAft>
                <a:spcPts val="0"/>
              </a:spcAft>
              <a:buNone/>
            </a:pPr>
            <a:r>
              <a:rPr lang="en-US"/>
              <a:t>Note that the student model considers who the target group of learners is and also the range of learners that may interact with the task and depending on who the learner is, you can design for accommodations or to support personalization</a:t>
            </a:r>
            <a:endParaRPr/>
          </a:p>
        </p:txBody>
      </p:sp>
      <p:sp>
        <p:nvSpPr>
          <p:cNvPr id="404" name="Google Shape;404;g358c9c568b8_0_914:notes">
            <a:extLst>
              <a:ext uri="{FF2B5EF4-FFF2-40B4-BE49-F238E27FC236}">
                <a16:creationId xmlns:a16="http://schemas.microsoft.com/office/drawing/2014/main" id="{D67BDB76-8F5D-9ACD-4DEA-742EC6990445}"/>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976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FB3E0D7A-6141-BC67-BF6C-B3FDB5536DB6}"/>
            </a:ext>
          </a:extLst>
        </p:cNvPr>
        <p:cNvGrpSpPr/>
        <p:nvPr/>
      </p:nvGrpSpPr>
      <p:grpSpPr>
        <a:xfrm>
          <a:off x="0" y="0"/>
          <a:ext cx="0" cy="0"/>
          <a:chOff x="0" y="0"/>
          <a:chExt cx="0" cy="0"/>
        </a:xfrm>
      </p:grpSpPr>
      <p:sp>
        <p:nvSpPr>
          <p:cNvPr id="403" name="Google Shape;403;g358c9c568b8_0_914:notes">
            <a:extLst>
              <a:ext uri="{FF2B5EF4-FFF2-40B4-BE49-F238E27FC236}">
                <a16:creationId xmlns:a16="http://schemas.microsoft.com/office/drawing/2014/main" id="{0E8A5DF2-6D07-4216-7D09-CCB9A408B451}"/>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Evidence-centered design - is a model that was first created for assessments to ensure that assessments were designed to elicit the evidence needed for the insights that are desired, but has now been applied to learning scenarios as well, provides a nice framework to guide development</a:t>
            </a:r>
            <a:endParaRPr/>
          </a:p>
          <a:p>
            <a:pPr marL="0" lvl="0" indent="0" algn="l" rtl="0">
              <a:spcBef>
                <a:spcPts val="480"/>
              </a:spcBef>
              <a:spcAft>
                <a:spcPts val="0"/>
              </a:spcAft>
              <a:buNone/>
            </a:pPr>
            <a:endParaRPr/>
          </a:p>
          <a:p>
            <a:pPr marL="0" lvl="0" indent="0" algn="l" rtl="0">
              <a:spcBef>
                <a:spcPts val="480"/>
              </a:spcBef>
              <a:spcAft>
                <a:spcPts val="0"/>
              </a:spcAft>
              <a:buNone/>
            </a:pPr>
            <a:r>
              <a:rPr lang="en-US"/>
              <a:t>Note that the student model considers who the target group of learners is and also the range of learners that may interact with the task and depending on who the learner is, you can design for accommodations or to support personalization</a:t>
            </a:r>
            <a:endParaRPr/>
          </a:p>
        </p:txBody>
      </p:sp>
      <p:sp>
        <p:nvSpPr>
          <p:cNvPr id="404" name="Google Shape;404;g358c9c568b8_0_914:notes">
            <a:extLst>
              <a:ext uri="{FF2B5EF4-FFF2-40B4-BE49-F238E27FC236}">
                <a16:creationId xmlns:a16="http://schemas.microsoft.com/office/drawing/2014/main" id="{4B4D5FC2-F71B-93AE-E51F-EA433CCE59E8}"/>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217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8c9c568b8_0_95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413" name="Google Shape;413;g358c9c568b8_0_957: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a:extLst>
            <a:ext uri="{FF2B5EF4-FFF2-40B4-BE49-F238E27FC236}">
              <a16:creationId xmlns:a16="http://schemas.microsoft.com/office/drawing/2014/main" id="{D8805DC0-7A91-BAAE-A150-3872E2B97D77}"/>
            </a:ext>
          </a:extLst>
        </p:cNvPr>
        <p:cNvGrpSpPr/>
        <p:nvPr/>
      </p:nvGrpSpPr>
      <p:grpSpPr>
        <a:xfrm>
          <a:off x="0" y="0"/>
          <a:ext cx="0" cy="0"/>
          <a:chOff x="0" y="0"/>
          <a:chExt cx="0" cy="0"/>
        </a:xfrm>
      </p:grpSpPr>
      <p:sp>
        <p:nvSpPr>
          <p:cNvPr id="412" name="Google Shape;412;g358c9c568b8_0_957:notes">
            <a:extLst>
              <a:ext uri="{FF2B5EF4-FFF2-40B4-BE49-F238E27FC236}">
                <a16:creationId xmlns:a16="http://schemas.microsoft.com/office/drawing/2014/main" id="{66A87894-00BB-7758-08D6-B148314484B5}"/>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413" name="Google Shape;413;g358c9c568b8_0_957:notes">
            <a:extLst>
              <a:ext uri="{FF2B5EF4-FFF2-40B4-BE49-F238E27FC236}">
                <a16:creationId xmlns:a16="http://schemas.microsoft.com/office/drawing/2014/main" id="{BEC130EE-58F2-20B8-C0D7-69626A6D3074}"/>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43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8c9c568b8_0_96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Lots of different ways to conceptualize the change from novice to expert (briefly touch on a few components from these two models) - but there some commonalities that can be extracted </a:t>
            </a:r>
            <a:endParaRPr/>
          </a:p>
        </p:txBody>
      </p:sp>
      <p:sp>
        <p:nvSpPr>
          <p:cNvPr id="83" name="Google Shape;83;g358c9c568b8_0_96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58c9c568b8_0_93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We’ve gone over (briefly) the kinds of evidence that we want to collect to provide information about competency mastery and some ways to design to elicit that evidence. But the way we’ve been describing that evidence is still at a pretty high level - for example, how does ‘manage conversation’ manifest in a particular simulation? </a:t>
            </a:r>
            <a:endParaRPr/>
          </a:p>
          <a:p>
            <a:pPr marL="0" lvl="0" indent="0" algn="l" rtl="0">
              <a:spcBef>
                <a:spcPts val="480"/>
              </a:spcBef>
              <a:spcAft>
                <a:spcPts val="0"/>
              </a:spcAft>
              <a:buNone/>
            </a:pPr>
            <a:endParaRPr/>
          </a:p>
          <a:p>
            <a:pPr marL="0" lvl="0" indent="0" algn="l" rtl="0">
              <a:spcBef>
                <a:spcPts val="480"/>
              </a:spcBef>
              <a:spcAft>
                <a:spcPts val="0"/>
              </a:spcAft>
              <a:buNone/>
            </a:pPr>
            <a:r>
              <a:rPr lang="en-US"/>
              <a:t>We have to leverage the process or interaction data from the learner within the simulation - but process data often needs to be integrated and translated into a format that can provide insights. </a:t>
            </a:r>
            <a:endParaRPr/>
          </a:p>
          <a:p>
            <a:pPr marL="0" lvl="0" indent="0" algn="l" rtl="0">
              <a:spcBef>
                <a:spcPts val="480"/>
              </a:spcBef>
              <a:spcAft>
                <a:spcPts val="0"/>
              </a:spcAft>
              <a:buNone/>
            </a:pPr>
            <a:endParaRPr/>
          </a:p>
          <a:p>
            <a:pPr marL="0" lvl="0" indent="0" algn="l" rtl="0">
              <a:spcBef>
                <a:spcPts val="480"/>
              </a:spcBef>
              <a:spcAft>
                <a:spcPts val="0"/>
              </a:spcAft>
              <a:buNone/>
            </a:pPr>
            <a:r>
              <a:rPr lang="en-US"/>
              <a:t>In addition, we want to remain open to new evidence that may emerge from simulation interactions. </a:t>
            </a:r>
            <a:endParaRPr/>
          </a:p>
        </p:txBody>
      </p:sp>
      <p:sp>
        <p:nvSpPr>
          <p:cNvPr id="419" name="Google Shape;419;g358c9c568b8_0_930: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8c9c568b8_0_939: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This is where AI/ML come in! Both are great at identifying patterns from large, complex data sources.</a:t>
            </a:r>
            <a:endParaRPr/>
          </a:p>
        </p:txBody>
      </p:sp>
      <p:sp>
        <p:nvSpPr>
          <p:cNvPr id="427" name="Google Shape;427;g358c9c568b8_0_939: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a:extLst>
            <a:ext uri="{FF2B5EF4-FFF2-40B4-BE49-F238E27FC236}">
              <a16:creationId xmlns:a16="http://schemas.microsoft.com/office/drawing/2014/main" id="{6B0D4E29-7667-57A7-5248-D311D249799D}"/>
            </a:ext>
          </a:extLst>
        </p:cNvPr>
        <p:cNvGrpSpPr/>
        <p:nvPr/>
      </p:nvGrpSpPr>
      <p:grpSpPr>
        <a:xfrm>
          <a:off x="0" y="0"/>
          <a:ext cx="0" cy="0"/>
          <a:chOff x="0" y="0"/>
          <a:chExt cx="0" cy="0"/>
        </a:xfrm>
      </p:grpSpPr>
      <p:sp>
        <p:nvSpPr>
          <p:cNvPr id="432" name="Google Shape;432;g358c9c568b8_0_20:notes">
            <a:extLst>
              <a:ext uri="{FF2B5EF4-FFF2-40B4-BE49-F238E27FC236}">
                <a16:creationId xmlns:a16="http://schemas.microsoft.com/office/drawing/2014/main" id="{150DFD10-53E0-A71B-C4EC-EF2965F6C46B}"/>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 the different types of evidence and how they are useful </a:t>
            </a:r>
            <a:endParaRPr/>
          </a:p>
        </p:txBody>
      </p:sp>
      <p:sp>
        <p:nvSpPr>
          <p:cNvPr id="433" name="Google Shape;433;g358c9c568b8_0_20:notes">
            <a:extLst>
              <a:ext uri="{FF2B5EF4-FFF2-40B4-BE49-F238E27FC236}">
                <a16:creationId xmlns:a16="http://schemas.microsoft.com/office/drawing/2014/main" id="{1789C07C-D3DB-E563-5009-CF700F1E0B43}"/>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636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8c9c568b8_0_2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 the different types of evidence and how they are useful </a:t>
            </a:r>
            <a:endParaRPr/>
          </a:p>
        </p:txBody>
      </p:sp>
      <p:sp>
        <p:nvSpPr>
          <p:cNvPr id="433" name="Google Shape;433;g358c9c568b8_0_2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58c9c568b8_0_99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Validating AI/ML Approaches </a:t>
            </a:r>
            <a:endParaRPr/>
          </a:p>
          <a:p>
            <a:pPr marL="0" lvl="0" indent="0" algn="l" rtl="0">
              <a:spcBef>
                <a:spcPts val="480"/>
              </a:spcBef>
              <a:spcAft>
                <a:spcPts val="0"/>
              </a:spcAft>
              <a:buNone/>
            </a:pPr>
            <a:r>
              <a:rPr lang="en-US"/>
              <a:t>-Content Module - dynamic generation is great but hallucinations occur, so it’s important to have quality control in place to not only check content that is generated but also iteratively refine the process for automated generation</a:t>
            </a:r>
            <a:endParaRPr/>
          </a:p>
          <a:p>
            <a:pPr marL="0" lvl="0" indent="0" algn="l" rtl="0">
              <a:spcBef>
                <a:spcPts val="480"/>
              </a:spcBef>
              <a:spcAft>
                <a:spcPts val="0"/>
              </a:spcAft>
              <a:buNone/>
            </a:pPr>
            <a:r>
              <a:rPr lang="en-US"/>
              <a:t>-Learner Module - converting raw data into evidence or identifying new data sources requires rigorous evaluation in which the models are compared to a ‘ground truth,’ which typically involves a subsample of data being coded by trained raters or subject matter experts. Model performance standards vary based on construct and use, but it’s important to know the appropriate benchmarks and ensure that AI/ML models are meeting those benchmarks </a:t>
            </a:r>
            <a:endParaRPr/>
          </a:p>
          <a:p>
            <a:pPr marL="0" lvl="0" indent="0" algn="l" rtl="0">
              <a:spcBef>
                <a:spcPts val="480"/>
              </a:spcBef>
              <a:spcAft>
                <a:spcPts val="0"/>
              </a:spcAft>
              <a:buNone/>
            </a:pPr>
            <a:endParaRPr/>
          </a:p>
          <a:p>
            <a:pPr marL="0" lvl="0" indent="0" algn="l" rtl="0">
              <a:spcBef>
                <a:spcPts val="480"/>
              </a:spcBef>
              <a:spcAft>
                <a:spcPts val="0"/>
              </a:spcAft>
              <a:buNone/>
            </a:pPr>
            <a:r>
              <a:rPr lang="en-US"/>
              <a:t>Guardrails for AI/ML</a:t>
            </a:r>
            <a:endParaRPr/>
          </a:p>
          <a:p>
            <a:pPr marL="0" lvl="0" indent="0" algn="l" rtl="0">
              <a:spcBef>
                <a:spcPts val="480"/>
              </a:spcBef>
              <a:spcAft>
                <a:spcPts val="0"/>
              </a:spcAft>
              <a:buNone/>
            </a:pPr>
            <a:r>
              <a:rPr lang="en-US"/>
              <a:t>-Content module - can build into the system for dynamic generation (e.g., real world constraints like gravity)</a:t>
            </a:r>
            <a:endParaRPr/>
          </a:p>
          <a:p>
            <a:pPr marL="0" lvl="0" indent="0" algn="l" rtl="0">
              <a:spcBef>
                <a:spcPts val="480"/>
              </a:spcBef>
              <a:spcAft>
                <a:spcPts val="0"/>
              </a:spcAft>
              <a:buNone/>
            </a:pPr>
            <a:r>
              <a:rPr lang="en-US"/>
              <a:t>-Adaptation module - newly identified opportunities and approaches for adaptation are reviewed by SMEs before implementation</a:t>
            </a:r>
            <a:endParaRPr/>
          </a:p>
        </p:txBody>
      </p:sp>
      <p:sp>
        <p:nvSpPr>
          <p:cNvPr id="439" name="Google Shape;439;g358c9c568b8_0_99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04E09091-DCD7-8F18-7ABC-7EC7925C2A29}"/>
            </a:ext>
          </a:extLst>
        </p:cNvPr>
        <p:cNvGrpSpPr/>
        <p:nvPr/>
      </p:nvGrpSpPr>
      <p:grpSpPr>
        <a:xfrm>
          <a:off x="0" y="0"/>
          <a:ext cx="0" cy="0"/>
          <a:chOff x="0" y="0"/>
          <a:chExt cx="0" cy="0"/>
        </a:xfrm>
      </p:grpSpPr>
      <p:sp>
        <p:nvSpPr>
          <p:cNvPr id="438" name="Google Shape;438;g358c9c568b8_0_994:notes">
            <a:extLst>
              <a:ext uri="{FF2B5EF4-FFF2-40B4-BE49-F238E27FC236}">
                <a16:creationId xmlns:a16="http://schemas.microsoft.com/office/drawing/2014/main" id="{94F97F8D-DA8F-1360-D10F-E9711830EE89}"/>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Validating AI/ML Approaches </a:t>
            </a:r>
            <a:endParaRPr/>
          </a:p>
          <a:p>
            <a:pPr marL="0" lvl="0" indent="0" algn="l" rtl="0">
              <a:spcBef>
                <a:spcPts val="480"/>
              </a:spcBef>
              <a:spcAft>
                <a:spcPts val="0"/>
              </a:spcAft>
              <a:buNone/>
            </a:pPr>
            <a:r>
              <a:rPr lang="en-US"/>
              <a:t>-Content Module - dynamic generation is great but hallucinations occur, so it’s important to have quality control in place to not only check content that is generated but also iteratively refine the process for automated generation</a:t>
            </a:r>
            <a:endParaRPr/>
          </a:p>
          <a:p>
            <a:pPr marL="0" lvl="0" indent="0" algn="l" rtl="0">
              <a:spcBef>
                <a:spcPts val="480"/>
              </a:spcBef>
              <a:spcAft>
                <a:spcPts val="0"/>
              </a:spcAft>
              <a:buNone/>
            </a:pPr>
            <a:r>
              <a:rPr lang="en-US"/>
              <a:t>-Learner Module - converting raw data into evidence or identifying new data sources requires rigorous evaluation in which the models are compared to a ‘ground truth,’ which typically involves a subsample of data being coded by trained raters or subject matter experts. Model performance standards vary based on construct and use, but it’s important to know the appropriate benchmarks and ensure that AI/ML models are meeting those benchmarks </a:t>
            </a:r>
            <a:endParaRPr/>
          </a:p>
          <a:p>
            <a:pPr marL="0" lvl="0" indent="0" algn="l" rtl="0">
              <a:spcBef>
                <a:spcPts val="480"/>
              </a:spcBef>
              <a:spcAft>
                <a:spcPts val="0"/>
              </a:spcAft>
              <a:buNone/>
            </a:pPr>
            <a:endParaRPr/>
          </a:p>
          <a:p>
            <a:pPr marL="0" lvl="0" indent="0" algn="l" rtl="0">
              <a:spcBef>
                <a:spcPts val="480"/>
              </a:spcBef>
              <a:spcAft>
                <a:spcPts val="0"/>
              </a:spcAft>
              <a:buNone/>
            </a:pPr>
            <a:r>
              <a:rPr lang="en-US"/>
              <a:t>Guardrails for AI/ML</a:t>
            </a:r>
            <a:endParaRPr/>
          </a:p>
          <a:p>
            <a:pPr marL="0" lvl="0" indent="0" algn="l" rtl="0">
              <a:spcBef>
                <a:spcPts val="480"/>
              </a:spcBef>
              <a:spcAft>
                <a:spcPts val="0"/>
              </a:spcAft>
              <a:buNone/>
            </a:pPr>
            <a:r>
              <a:rPr lang="en-US"/>
              <a:t>-Content module - can build into the system for dynamic generation (e.g., real world constraints like gravity)</a:t>
            </a:r>
            <a:endParaRPr/>
          </a:p>
          <a:p>
            <a:pPr marL="0" lvl="0" indent="0" algn="l" rtl="0">
              <a:spcBef>
                <a:spcPts val="480"/>
              </a:spcBef>
              <a:spcAft>
                <a:spcPts val="0"/>
              </a:spcAft>
              <a:buNone/>
            </a:pPr>
            <a:r>
              <a:rPr lang="en-US"/>
              <a:t>-Adaptation module - newly identified opportunities and approaches for adaptation are reviewed by SMEs before implementation</a:t>
            </a:r>
            <a:endParaRPr/>
          </a:p>
        </p:txBody>
      </p:sp>
      <p:sp>
        <p:nvSpPr>
          <p:cNvPr id="439" name="Google Shape;439;g358c9c568b8_0_994:notes">
            <a:extLst>
              <a:ext uri="{FF2B5EF4-FFF2-40B4-BE49-F238E27FC236}">
                <a16:creationId xmlns:a16="http://schemas.microsoft.com/office/drawing/2014/main" id="{EE1909A3-1FC6-8388-69DB-2BAB0A17CDCE}"/>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004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CF066F11-936F-F631-F515-192991A7C79C}"/>
            </a:ext>
          </a:extLst>
        </p:cNvPr>
        <p:cNvGrpSpPr/>
        <p:nvPr/>
      </p:nvGrpSpPr>
      <p:grpSpPr>
        <a:xfrm>
          <a:off x="0" y="0"/>
          <a:ext cx="0" cy="0"/>
          <a:chOff x="0" y="0"/>
          <a:chExt cx="0" cy="0"/>
        </a:xfrm>
      </p:grpSpPr>
      <p:sp>
        <p:nvSpPr>
          <p:cNvPr id="438" name="Google Shape;438;g358c9c568b8_0_994:notes">
            <a:extLst>
              <a:ext uri="{FF2B5EF4-FFF2-40B4-BE49-F238E27FC236}">
                <a16:creationId xmlns:a16="http://schemas.microsoft.com/office/drawing/2014/main" id="{5A75B425-D7EE-3C99-679C-A1B013ECC0D1}"/>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Validating AI/ML Approaches </a:t>
            </a:r>
            <a:endParaRPr/>
          </a:p>
          <a:p>
            <a:pPr marL="0" lvl="0" indent="0" algn="l" rtl="0">
              <a:spcBef>
                <a:spcPts val="480"/>
              </a:spcBef>
              <a:spcAft>
                <a:spcPts val="0"/>
              </a:spcAft>
              <a:buNone/>
            </a:pPr>
            <a:r>
              <a:rPr lang="en-US"/>
              <a:t>-Content Module - dynamic generation is great but hallucinations occur, so it’s important to have quality control in place to not only check content that is generated but also iteratively refine the process for automated generation</a:t>
            </a:r>
            <a:endParaRPr/>
          </a:p>
          <a:p>
            <a:pPr marL="0" lvl="0" indent="0" algn="l" rtl="0">
              <a:spcBef>
                <a:spcPts val="480"/>
              </a:spcBef>
              <a:spcAft>
                <a:spcPts val="0"/>
              </a:spcAft>
              <a:buNone/>
            </a:pPr>
            <a:r>
              <a:rPr lang="en-US"/>
              <a:t>-Learner Module - converting raw data into evidence or identifying new data sources requires rigorous evaluation in which the models are compared to a ‘ground truth,’ which typically involves a subsample of data being coded by trained raters or subject matter experts. Model performance standards vary based on construct and use, but it’s important to know the appropriate benchmarks and ensure that AI/ML models are meeting those benchmarks </a:t>
            </a:r>
            <a:endParaRPr/>
          </a:p>
          <a:p>
            <a:pPr marL="0" lvl="0" indent="0" algn="l" rtl="0">
              <a:spcBef>
                <a:spcPts val="480"/>
              </a:spcBef>
              <a:spcAft>
                <a:spcPts val="0"/>
              </a:spcAft>
              <a:buNone/>
            </a:pPr>
            <a:endParaRPr/>
          </a:p>
          <a:p>
            <a:pPr marL="0" lvl="0" indent="0" algn="l" rtl="0">
              <a:spcBef>
                <a:spcPts val="480"/>
              </a:spcBef>
              <a:spcAft>
                <a:spcPts val="0"/>
              </a:spcAft>
              <a:buNone/>
            </a:pPr>
            <a:r>
              <a:rPr lang="en-US"/>
              <a:t>Guardrails for AI/ML</a:t>
            </a:r>
            <a:endParaRPr/>
          </a:p>
          <a:p>
            <a:pPr marL="0" lvl="0" indent="0" algn="l" rtl="0">
              <a:spcBef>
                <a:spcPts val="480"/>
              </a:spcBef>
              <a:spcAft>
                <a:spcPts val="0"/>
              </a:spcAft>
              <a:buNone/>
            </a:pPr>
            <a:r>
              <a:rPr lang="en-US"/>
              <a:t>-Content module - can build into the system for dynamic generation (e.g., real world constraints like gravity)</a:t>
            </a:r>
            <a:endParaRPr/>
          </a:p>
          <a:p>
            <a:pPr marL="0" lvl="0" indent="0" algn="l" rtl="0">
              <a:spcBef>
                <a:spcPts val="480"/>
              </a:spcBef>
              <a:spcAft>
                <a:spcPts val="0"/>
              </a:spcAft>
              <a:buNone/>
            </a:pPr>
            <a:r>
              <a:rPr lang="en-US"/>
              <a:t>-Adaptation module - newly identified opportunities and approaches for adaptation are reviewed by SMEs before implementation</a:t>
            </a:r>
            <a:endParaRPr/>
          </a:p>
        </p:txBody>
      </p:sp>
      <p:sp>
        <p:nvSpPr>
          <p:cNvPr id="439" name="Google Shape;439;g358c9c568b8_0_994:notes">
            <a:extLst>
              <a:ext uri="{FF2B5EF4-FFF2-40B4-BE49-F238E27FC236}">
                <a16:creationId xmlns:a16="http://schemas.microsoft.com/office/drawing/2014/main" id="{C82C0045-0B97-0E3B-4F29-E368BDA314E4}"/>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542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255B2259-AF43-9254-C452-4783D2DCC0EE}"/>
            </a:ext>
          </a:extLst>
        </p:cNvPr>
        <p:cNvGrpSpPr/>
        <p:nvPr/>
      </p:nvGrpSpPr>
      <p:grpSpPr>
        <a:xfrm>
          <a:off x="0" y="0"/>
          <a:ext cx="0" cy="0"/>
          <a:chOff x="0" y="0"/>
          <a:chExt cx="0" cy="0"/>
        </a:xfrm>
      </p:grpSpPr>
      <p:sp>
        <p:nvSpPr>
          <p:cNvPr id="438" name="Google Shape;438;g358c9c568b8_0_994:notes">
            <a:extLst>
              <a:ext uri="{FF2B5EF4-FFF2-40B4-BE49-F238E27FC236}">
                <a16:creationId xmlns:a16="http://schemas.microsoft.com/office/drawing/2014/main" id="{92F179BA-D1CE-9919-53F5-82EBC03FF3B9}"/>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Validating AI/ML Approaches </a:t>
            </a:r>
            <a:endParaRPr/>
          </a:p>
          <a:p>
            <a:pPr marL="0" lvl="0" indent="0" algn="l" rtl="0">
              <a:spcBef>
                <a:spcPts val="480"/>
              </a:spcBef>
              <a:spcAft>
                <a:spcPts val="0"/>
              </a:spcAft>
              <a:buNone/>
            </a:pPr>
            <a:r>
              <a:rPr lang="en-US"/>
              <a:t>-Content Module - dynamic generation is great but hallucinations occur, so it’s important to have quality control in place to not only check content that is generated but also iteratively refine the process for automated generation</a:t>
            </a:r>
            <a:endParaRPr/>
          </a:p>
          <a:p>
            <a:pPr marL="0" lvl="0" indent="0" algn="l" rtl="0">
              <a:spcBef>
                <a:spcPts val="480"/>
              </a:spcBef>
              <a:spcAft>
                <a:spcPts val="0"/>
              </a:spcAft>
              <a:buNone/>
            </a:pPr>
            <a:r>
              <a:rPr lang="en-US"/>
              <a:t>-Learner Module - converting raw data into evidence or identifying new data sources requires rigorous evaluation in which the models are compared to a ‘ground truth,’ which typically involves a subsample of data being coded by trained raters or subject matter experts. Model performance standards vary based on construct and use, but it’s important to know the appropriate benchmarks and ensure that AI/ML models are meeting those benchmarks </a:t>
            </a:r>
            <a:endParaRPr/>
          </a:p>
          <a:p>
            <a:pPr marL="0" lvl="0" indent="0" algn="l" rtl="0">
              <a:spcBef>
                <a:spcPts val="480"/>
              </a:spcBef>
              <a:spcAft>
                <a:spcPts val="0"/>
              </a:spcAft>
              <a:buNone/>
            </a:pPr>
            <a:endParaRPr/>
          </a:p>
          <a:p>
            <a:pPr marL="0" lvl="0" indent="0" algn="l" rtl="0">
              <a:spcBef>
                <a:spcPts val="480"/>
              </a:spcBef>
              <a:spcAft>
                <a:spcPts val="0"/>
              </a:spcAft>
              <a:buNone/>
            </a:pPr>
            <a:r>
              <a:rPr lang="en-US"/>
              <a:t>Guardrails for AI/ML</a:t>
            </a:r>
            <a:endParaRPr/>
          </a:p>
          <a:p>
            <a:pPr marL="0" lvl="0" indent="0" algn="l" rtl="0">
              <a:spcBef>
                <a:spcPts val="480"/>
              </a:spcBef>
              <a:spcAft>
                <a:spcPts val="0"/>
              </a:spcAft>
              <a:buNone/>
            </a:pPr>
            <a:r>
              <a:rPr lang="en-US"/>
              <a:t>-Content module - can build into the system for dynamic generation (e.g., real world constraints like gravity)</a:t>
            </a:r>
            <a:endParaRPr/>
          </a:p>
          <a:p>
            <a:pPr marL="0" lvl="0" indent="0" algn="l" rtl="0">
              <a:spcBef>
                <a:spcPts val="480"/>
              </a:spcBef>
              <a:spcAft>
                <a:spcPts val="0"/>
              </a:spcAft>
              <a:buNone/>
            </a:pPr>
            <a:r>
              <a:rPr lang="en-US"/>
              <a:t>-Adaptation module - newly identified opportunities and approaches for adaptation are reviewed by SMEs before implementation</a:t>
            </a:r>
            <a:endParaRPr/>
          </a:p>
        </p:txBody>
      </p:sp>
      <p:sp>
        <p:nvSpPr>
          <p:cNvPr id="439" name="Google Shape;439;g358c9c568b8_0_994:notes">
            <a:extLst>
              <a:ext uri="{FF2B5EF4-FFF2-40B4-BE49-F238E27FC236}">
                <a16:creationId xmlns:a16="http://schemas.microsoft.com/office/drawing/2014/main" id="{F7B9E1AE-412A-2ECA-41E0-1C084BF13957}"/>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759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58c9c568b8_0_952: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457" name="Google Shape;457;g358c9c568b8_0_952: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0BC00388-B954-6BD9-E462-E7E67A43E495}"/>
            </a:ext>
          </a:extLst>
        </p:cNvPr>
        <p:cNvGrpSpPr/>
        <p:nvPr/>
      </p:nvGrpSpPr>
      <p:grpSpPr>
        <a:xfrm>
          <a:off x="0" y="0"/>
          <a:ext cx="0" cy="0"/>
          <a:chOff x="0" y="0"/>
          <a:chExt cx="0" cy="0"/>
        </a:xfrm>
      </p:grpSpPr>
      <p:sp>
        <p:nvSpPr>
          <p:cNvPr id="456" name="Google Shape;456;g358c9c568b8_0_952:notes">
            <a:extLst>
              <a:ext uri="{FF2B5EF4-FFF2-40B4-BE49-F238E27FC236}">
                <a16:creationId xmlns:a16="http://schemas.microsoft.com/office/drawing/2014/main" id="{A1FD8531-FDC7-1B2B-13C9-E2F35B98DD0E}"/>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Clr>
                <a:schemeClr val="dk1"/>
              </a:buClr>
              <a:buSzPts val="1100"/>
              <a:buFont typeface="Arial"/>
              <a:buNone/>
            </a:pPr>
            <a:r>
              <a:rPr lang="en-US"/>
              <a:t>Briefly provide the response to this learning objective.</a:t>
            </a:r>
            <a:endParaRPr/>
          </a:p>
        </p:txBody>
      </p:sp>
      <p:sp>
        <p:nvSpPr>
          <p:cNvPr id="457" name="Google Shape;457;g358c9c568b8_0_952:notes">
            <a:extLst>
              <a:ext uri="{FF2B5EF4-FFF2-40B4-BE49-F238E27FC236}">
                <a16:creationId xmlns:a16="http://schemas.microsoft.com/office/drawing/2014/main" id="{D8E78063-DFEF-F182-208E-5A0EF5B2AB75}"/>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16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8c9c568b8_0_101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 the common factors</a:t>
            </a:r>
            <a:endParaRPr/>
          </a:p>
          <a:p>
            <a:pPr marL="0" lvl="0" indent="0" algn="l" rtl="0">
              <a:spcBef>
                <a:spcPts val="480"/>
              </a:spcBef>
              <a:spcAft>
                <a:spcPts val="0"/>
              </a:spcAft>
              <a:buNone/>
            </a:pPr>
            <a:r>
              <a:rPr lang="en-US"/>
              <a:t>Briefly discuss why AR/VR simulations provide such a good environment for capturing evidence of the change from novice to expert</a:t>
            </a:r>
            <a:endParaRPr/>
          </a:p>
        </p:txBody>
      </p:sp>
      <p:sp>
        <p:nvSpPr>
          <p:cNvPr id="90" name="Google Shape;90;g358c9c568b8_0_101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a:extLst>
            <a:ext uri="{FF2B5EF4-FFF2-40B4-BE49-F238E27FC236}">
              <a16:creationId xmlns:a16="http://schemas.microsoft.com/office/drawing/2014/main" id="{4AF82BF2-EFFD-4BEF-1325-618F3EB4A164}"/>
            </a:ext>
          </a:extLst>
        </p:cNvPr>
        <p:cNvGrpSpPr/>
        <p:nvPr/>
      </p:nvGrpSpPr>
      <p:grpSpPr>
        <a:xfrm>
          <a:off x="0" y="0"/>
          <a:ext cx="0" cy="0"/>
          <a:chOff x="0" y="0"/>
          <a:chExt cx="0" cy="0"/>
        </a:xfrm>
      </p:grpSpPr>
      <p:sp>
        <p:nvSpPr>
          <p:cNvPr id="462" name="Google Shape;462;g358c9c568b8_0_25:notes">
            <a:extLst>
              <a:ext uri="{FF2B5EF4-FFF2-40B4-BE49-F238E27FC236}">
                <a16:creationId xmlns:a16="http://schemas.microsoft.com/office/drawing/2014/main" id="{753BF896-2191-CD61-89FD-B0BDF86A3D5A}"/>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63" name="Google Shape;463;g358c9c568b8_0_25:notes">
            <a:extLst>
              <a:ext uri="{FF2B5EF4-FFF2-40B4-BE49-F238E27FC236}">
                <a16:creationId xmlns:a16="http://schemas.microsoft.com/office/drawing/2014/main" id="{F50AC07E-A769-B640-6ABA-77162C0C3F12}"/>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294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8c9c568b8_0_2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63" name="Google Shape;463;g358c9c568b8_0_2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58c9c568b8_0_97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69" name="Google Shape;469;g358c9c568b8_0_97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5686a69f9a_1_1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75" name="Google Shape;475;g35686a69f9a_1_14: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686a69f9a_1_2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81" name="Google Shape;481;g35686a69f9a_1_24: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58c9c568b8_0_105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87" name="Google Shape;487;g358c9c568b8_0_1050: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58c9c568b8_0_104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93" name="Google Shape;493;g358c9c568b8_0_104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58c9c568b8_0_105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499" name="Google Shape;499;g358c9c568b8_0_1055: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686a69f9a_1_29: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a:p>
        </p:txBody>
      </p:sp>
      <p:sp>
        <p:nvSpPr>
          <p:cNvPr id="505" name="Google Shape;505;g35686a69f9a_1_29:notes"/>
          <p:cNvSpPr>
            <a:spLocks noGrp="1" noRot="1" noChangeAspect="1"/>
          </p:cNvSpPr>
          <p:nvPr>
            <p:ph type="sldImg" idx="2"/>
          </p:nvPr>
        </p:nvSpPr>
        <p:spPr>
          <a:xfrm>
            <a:off x="419100" y="676275"/>
            <a:ext cx="6019800" cy="33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8c9c568b8_0_972: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It’s important to keep in mind that all assessments, regardless of format, domain, audience, or stakes should have this common goal</a:t>
            </a:r>
            <a:endParaRPr/>
          </a:p>
          <a:p>
            <a:pPr marL="0" lvl="0" indent="0" algn="l" rtl="0">
              <a:spcBef>
                <a:spcPts val="480"/>
              </a:spcBef>
              <a:spcAft>
                <a:spcPts val="0"/>
              </a:spcAft>
              <a:buNone/>
            </a:pPr>
            <a:r>
              <a:rPr lang="en-US"/>
              <a:t>To achieve this goal, it is important to ask yourself specific questions during the development process. </a:t>
            </a:r>
            <a:endParaRPr/>
          </a:p>
        </p:txBody>
      </p:sp>
      <p:sp>
        <p:nvSpPr>
          <p:cNvPr id="96" name="Google Shape;96;g358c9c568b8_0_97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8c9c568b8_0_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 each of these practices that support learning </a:t>
            </a:r>
            <a:endParaRPr/>
          </a:p>
        </p:txBody>
      </p:sp>
      <p:sp>
        <p:nvSpPr>
          <p:cNvPr id="103" name="Google Shape;103;g358c9c568b8_0_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C8D26A6-2060-BD46-1694-00B9CDA8504A}"/>
            </a:ext>
          </a:extLst>
        </p:cNvPr>
        <p:cNvGrpSpPr/>
        <p:nvPr/>
      </p:nvGrpSpPr>
      <p:grpSpPr>
        <a:xfrm>
          <a:off x="0" y="0"/>
          <a:ext cx="0" cy="0"/>
          <a:chOff x="0" y="0"/>
          <a:chExt cx="0" cy="0"/>
        </a:xfrm>
      </p:grpSpPr>
      <p:sp>
        <p:nvSpPr>
          <p:cNvPr id="102" name="Google Shape;102;g358c9c568b8_0_0:notes">
            <a:extLst>
              <a:ext uri="{FF2B5EF4-FFF2-40B4-BE49-F238E27FC236}">
                <a16:creationId xmlns:a16="http://schemas.microsoft.com/office/drawing/2014/main" id="{6E193C8F-200A-6FE3-621A-A52470933725}"/>
              </a:ext>
            </a:extLst>
          </p:cNvPr>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a:t>Briefly discuss each of these practices that support learning </a:t>
            </a:r>
            <a:endParaRPr/>
          </a:p>
        </p:txBody>
      </p:sp>
      <p:sp>
        <p:nvSpPr>
          <p:cNvPr id="103" name="Google Shape;103;g358c9c568b8_0_0:notes">
            <a:extLst>
              <a:ext uri="{FF2B5EF4-FFF2-40B4-BE49-F238E27FC236}">
                <a16:creationId xmlns:a16="http://schemas.microsoft.com/office/drawing/2014/main" id="{BBE25E37-08C7-2C09-499B-A5548BE70B26}"/>
              </a:ext>
            </a:extLst>
          </p:cNvPr>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056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
        <p:cNvGrpSpPr/>
        <p:nvPr/>
      </p:nvGrpSpPr>
      <p:grpSpPr>
        <a:xfrm>
          <a:off x="0" y="0"/>
          <a:ext cx="0" cy="0"/>
          <a:chOff x="0" y="0"/>
          <a:chExt cx="0" cy="0"/>
        </a:xfrm>
      </p:grpSpPr>
      <p:sp>
        <p:nvSpPr>
          <p:cNvPr id="23" name="Google Shape;23;p16"/>
          <p:cNvSpPr txBox="1">
            <a:spLocks noGrp="1"/>
          </p:cNvSpPr>
          <p:nvPr>
            <p:ph type="body" idx="1"/>
          </p:nvPr>
        </p:nvSpPr>
        <p:spPr>
          <a:xfrm>
            <a:off x="871093" y="1858346"/>
            <a:ext cx="10449813" cy="1229411"/>
          </a:xfrm>
          <a:prstGeom prst="rect">
            <a:avLst/>
          </a:prstGeom>
          <a:noFill/>
          <a:ln>
            <a:noFill/>
          </a:ln>
        </p:spPr>
        <p:txBody>
          <a:bodyPr spcFirstLastPara="1" wrap="square" lIns="91425" tIns="45700" rIns="91425" bIns="45700" anchor="t" anchorCtr="0">
            <a:noAutofit/>
          </a:bodyPr>
          <a:lstStyle>
            <a:lvl1pPr marL="457200" lvl="0" indent="-228600" algn="ctr">
              <a:spcBef>
                <a:spcPts val="560"/>
              </a:spcBef>
              <a:spcAft>
                <a:spcPts val="0"/>
              </a:spcAft>
              <a:buSzPts val="2100"/>
              <a:buNone/>
              <a:defRPr sz="2800" b="1">
                <a:solidFill>
                  <a:srgbClr val="CC3300"/>
                </a:solidFill>
                <a:latin typeface="Tahoma"/>
                <a:ea typeface="Tahoma"/>
                <a:cs typeface="Tahoma"/>
                <a:sym typeface="Tahoma"/>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24" name="Google Shape;24;p16"/>
          <p:cNvSpPr txBox="1">
            <a:spLocks noGrp="1"/>
          </p:cNvSpPr>
          <p:nvPr>
            <p:ph type="body" idx="2"/>
          </p:nvPr>
        </p:nvSpPr>
        <p:spPr>
          <a:xfrm>
            <a:off x="2070100" y="3565525"/>
            <a:ext cx="8478838" cy="193412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1800"/>
              <a:buNone/>
              <a:defRPr sz="2400" b="1">
                <a:latin typeface="Arial Narrow"/>
                <a:ea typeface="Arial Narrow"/>
                <a:cs typeface="Arial Narrow"/>
                <a:sym typeface="Arial Narrow"/>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grpSp>
        <p:nvGrpSpPr>
          <p:cNvPr id="25" name="Google Shape;25;p16"/>
          <p:cNvGrpSpPr/>
          <p:nvPr/>
        </p:nvGrpSpPr>
        <p:grpSpPr>
          <a:xfrm>
            <a:off x="1305124" y="6512595"/>
            <a:ext cx="1338900" cy="276999"/>
            <a:chOff x="2207996" y="6472185"/>
            <a:chExt cx="1338900" cy="276999"/>
          </a:xfrm>
        </p:grpSpPr>
        <p:pic>
          <p:nvPicPr>
            <p:cNvPr id="26" name="Google Shape;26;p16" descr="YouTube_icon_block.png"/>
            <p:cNvPicPr preferRelativeResize="0"/>
            <p:nvPr/>
          </p:nvPicPr>
          <p:blipFill rotWithShape="1">
            <a:blip r:embed="rId2">
              <a:alphaModFix/>
            </a:blip>
            <a:srcRect/>
            <a:stretch/>
          </p:blipFill>
          <p:spPr>
            <a:xfrm>
              <a:off x="2207996" y="6485179"/>
              <a:ext cx="334590" cy="250942"/>
            </a:xfrm>
            <a:prstGeom prst="rect">
              <a:avLst/>
            </a:prstGeom>
            <a:noFill/>
            <a:ln>
              <a:noFill/>
            </a:ln>
          </p:spPr>
        </p:pic>
        <p:sp>
          <p:nvSpPr>
            <p:cNvPr id="27" name="Google Shape;27;p16"/>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NTSAToday</a:t>
              </a:r>
              <a:endParaRPr sz="1200" b="1">
                <a:solidFill>
                  <a:schemeClr val="dk1"/>
                </a:solidFill>
                <a:latin typeface="Arial"/>
                <a:ea typeface="Arial"/>
                <a:cs typeface="Arial"/>
                <a:sym typeface="Arial"/>
              </a:endParaRPr>
            </a:p>
          </p:txBody>
        </p:sp>
      </p:grpSp>
      <p:pic>
        <p:nvPicPr>
          <p:cNvPr id="28" name="Google Shape;28;p16" descr="Text, logo&#10;&#10;Description automatically generated"/>
          <p:cNvPicPr preferRelativeResize="0"/>
          <p:nvPr/>
        </p:nvPicPr>
        <p:blipFill rotWithShape="1">
          <a:blip r:embed="rId3">
            <a:alphaModFix/>
          </a:blip>
          <a:srcRect/>
          <a:stretch/>
        </p:blipFill>
        <p:spPr>
          <a:xfrm>
            <a:off x="9848997" y="6371281"/>
            <a:ext cx="1094689" cy="438303"/>
          </a:xfrm>
          <a:prstGeom prst="rect">
            <a:avLst/>
          </a:prstGeom>
          <a:noFill/>
          <a:ln>
            <a:noFill/>
          </a:ln>
        </p:spPr>
      </p:pic>
      <p:sp>
        <p:nvSpPr>
          <p:cNvPr id="29" name="Google Shape;29;p16"/>
          <p:cNvSpPr txBox="1">
            <a:spLocks noGrp="1"/>
          </p:cNvSpPr>
          <p:nvPr>
            <p:ph type="sldNum" idx="12"/>
          </p:nvPr>
        </p:nvSpPr>
        <p:spPr>
          <a:xfrm>
            <a:off x="10886876" y="6419966"/>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16"/>
          <p:cNvCxnSpPr/>
          <p:nvPr/>
        </p:nvCxnSpPr>
        <p:spPr>
          <a:xfrm>
            <a:off x="0" y="1370521"/>
            <a:ext cx="12192000"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pic>
        <p:nvPicPr>
          <p:cNvPr id="31" name="Google Shape;31;p16"/>
          <p:cNvPicPr preferRelativeResize="0"/>
          <p:nvPr/>
        </p:nvPicPr>
        <p:blipFill rotWithShape="1">
          <a:blip r:embed="rId4">
            <a:alphaModFix/>
          </a:blip>
          <a:srcRect/>
          <a:stretch/>
        </p:blipFill>
        <p:spPr>
          <a:xfrm>
            <a:off x="0" y="-16800"/>
            <a:ext cx="12207240" cy="1368171"/>
          </a:xfrm>
          <a:prstGeom prst="rect">
            <a:avLst/>
          </a:prstGeom>
          <a:noFill/>
          <a:ln>
            <a:noFill/>
          </a:ln>
        </p:spPr>
      </p:pic>
      <p:grpSp>
        <p:nvGrpSpPr>
          <p:cNvPr id="32" name="Google Shape;32;p16"/>
          <p:cNvGrpSpPr/>
          <p:nvPr/>
        </p:nvGrpSpPr>
        <p:grpSpPr>
          <a:xfrm>
            <a:off x="260862" y="6503087"/>
            <a:ext cx="1044262" cy="282877"/>
            <a:chOff x="260862" y="6503087"/>
            <a:chExt cx="1044262" cy="282877"/>
          </a:xfrm>
        </p:grpSpPr>
        <p:sp>
          <p:nvSpPr>
            <p:cNvPr id="33" name="Google Shape;33;p16"/>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@IITSEC</a:t>
              </a:r>
              <a:endParaRPr/>
            </a:p>
          </p:txBody>
        </p:sp>
        <p:pic>
          <p:nvPicPr>
            <p:cNvPr id="34" name="Google Shape;34;p16"/>
            <p:cNvPicPr preferRelativeResize="0"/>
            <p:nvPr/>
          </p:nvPicPr>
          <p:blipFill rotWithShape="1">
            <a:blip r:embed="rId5">
              <a:alphaModFix/>
            </a:blip>
            <a:srcRect/>
            <a:stretch/>
          </p:blipFill>
          <p:spPr>
            <a:xfrm>
              <a:off x="260862" y="6503087"/>
              <a:ext cx="257814" cy="257814"/>
            </a:xfrm>
            <a:prstGeom prst="rect">
              <a:avLst/>
            </a:prstGeom>
            <a:noFill/>
            <a:ln>
              <a:noFill/>
            </a:ln>
          </p:spPr>
        </p:pic>
      </p:grpSp>
      <p:pic>
        <p:nvPicPr>
          <p:cNvPr id="35" name="Google Shape;35;p16"/>
          <p:cNvPicPr preferRelativeResize="0"/>
          <p:nvPr/>
        </p:nvPicPr>
        <p:blipFill rotWithShape="1">
          <a:blip r:embed="rId6">
            <a:alphaModFix/>
          </a:blip>
          <a:srcRect l="90" r="89"/>
          <a:stretch/>
        </p:blipFill>
        <p:spPr>
          <a:xfrm>
            <a:off x="11720949" y="6333477"/>
            <a:ext cx="473689" cy="47548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6"/>
        <p:cNvGrpSpPr/>
        <p:nvPr/>
      </p:nvGrpSpPr>
      <p:grpSpPr>
        <a:xfrm>
          <a:off x="0" y="0"/>
          <a:ext cx="0" cy="0"/>
          <a:chOff x="0" y="0"/>
          <a:chExt cx="0" cy="0"/>
        </a:xfrm>
      </p:grpSpPr>
      <p:sp>
        <p:nvSpPr>
          <p:cNvPr id="37" name="Google Shape;37;p17"/>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7"/>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Clr>
                <a:schemeClr val="dk1"/>
              </a:buClr>
              <a:buSzPts val="1000"/>
              <a:buFont typeface="Noto Sans Symbols"/>
              <a:buChar char="❖"/>
              <a:defRPr sz="2000">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2345741" y="0"/>
            <a:ext cx="7416800" cy="84124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593061" y="1053389"/>
            <a:ext cx="10928351" cy="4890211"/>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Clr>
                <a:schemeClr val="dk1"/>
              </a:buClr>
              <a:buSzPts val="2100"/>
              <a:buChar char="⮚"/>
              <a:defRPr sz="2800">
                <a:solidFill>
                  <a:schemeClr val="dk1"/>
                </a:solidFill>
                <a:latin typeface="Arial Narrow"/>
                <a:ea typeface="Arial Narrow"/>
                <a:cs typeface="Arial Narrow"/>
                <a:sym typeface="Arial Narrow"/>
              </a:defRPr>
            </a:lvl1pPr>
            <a:lvl2pPr marL="914400" lvl="1"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2pPr>
            <a:lvl3pPr marL="1371600" lvl="2" indent="-292100" algn="l">
              <a:spcBef>
                <a:spcPts val="400"/>
              </a:spcBef>
              <a:spcAft>
                <a:spcPts val="0"/>
              </a:spcAft>
              <a:buClr>
                <a:schemeClr val="dk1"/>
              </a:buClr>
              <a:buSzPts val="1000"/>
              <a:buChar char="■"/>
              <a:defRPr sz="2000">
                <a:solidFill>
                  <a:schemeClr val="dk1"/>
                </a:solidFill>
                <a:latin typeface="Arial Narrow"/>
                <a:ea typeface="Arial Narrow"/>
                <a:cs typeface="Arial Narrow"/>
                <a:sym typeface="Arial Narrow"/>
              </a:defRPr>
            </a:lvl3pPr>
            <a:lvl4pPr marL="1828800" lvl="3" indent="-291464" algn="l">
              <a:spcBef>
                <a:spcPts val="360"/>
              </a:spcBef>
              <a:spcAft>
                <a:spcPts val="0"/>
              </a:spcAft>
              <a:buClr>
                <a:schemeClr val="dk1"/>
              </a:buClr>
              <a:buSzPts val="990"/>
              <a:buChar char="■"/>
              <a:defRPr sz="1800">
                <a:solidFill>
                  <a:schemeClr val="dk1"/>
                </a:solidFill>
                <a:latin typeface="Arial Narrow"/>
                <a:ea typeface="Arial Narrow"/>
                <a:cs typeface="Arial Narrow"/>
                <a:sym typeface="Arial Narrow"/>
              </a:defRPr>
            </a:lvl4pPr>
            <a:lvl5pPr marL="2286000" lvl="4" indent="-285750" algn="l">
              <a:spcBef>
                <a:spcPts val="360"/>
              </a:spcBef>
              <a:spcAft>
                <a:spcPts val="0"/>
              </a:spcAft>
              <a:buClr>
                <a:schemeClr val="dk1"/>
              </a:buClr>
              <a:buSzPts val="900"/>
              <a:buChar char="■"/>
              <a:defRPr sz="1800">
                <a:solidFill>
                  <a:schemeClr val="dk1"/>
                </a:solidFill>
                <a:latin typeface="Arial Narrow"/>
                <a:ea typeface="Arial Narrow"/>
                <a:cs typeface="Arial Narrow"/>
                <a:sym typeface="Arial Narrow"/>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43" name="Google Shape;43;p18"/>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2287219" y="1"/>
            <a:ext cx="7416800" cy="8339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508000" y="1097300"/>
            <a:ext cx="5361517" cy="4114800"/>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1pPr>
            <a:lvl2pPr marL="914400" lvl="1" indent="-323850" algn="l">
              <a:spcBef>
                <a:spcPts val="400"/>
              </a:spcBef>
              <a:spcAft>
                <a:spcPts val="0"/>
              </a:spcAft>
              <a:buClr>
                <a:schemeClr val="dk1"/>
              </a:buClr>
              <a:buSzPts val="1500"/>
              <a:buChar char="■"/>
              <a:defRPr sz="2000">
                <a:solidFill>
                  <a:schemeClr val="dk1"/>
                </a:solidFill>
              </a:defRPr>
            </a:lvl2pPr>
            <a:lvl3pPr marL="1371600" lvl="2" indent="-285750" algn="l">
              <a:spcBef>
                <a:spcPts val="360"/>
              </a:spcBef>
              <a:spcAft>
                <a:spcPts val="0"/>
              </a:spcAft>
              <a:buClr>
                <a:schemeClr val="dk1"/>
              </a:buClr>
              <a:buSzPts val="900"/>
              <a:buChar char="■"/>
              <a:defRPr sz="1800">
                <a:solidFill>
                  <a:schemeClr val="dk1"/>
                </a:solidFill>
              </a:defRPr>
            </a:lvl3pPr>
            <a:lvl4pPr marL="1828800" lvl="3" indent="-284480" algn="l">
              <a:spcBef>
                <a:spcPts val="320"/>
              </a:spcBef>
              <a:spcAft>
                <a:spcPts val="0"/>
              </a:spcAft>
              <a:buSzPts val="880"/>
              <a:buChar char="■"/>
              <a:defRPr sz="1600"/>
            </a:lvl4pPr>
            <a:lvl5pPr marL="2286000" lvl="4" indent="-279400" algn="l">
              <a:spcBef>
                <a:spcPts val="320"/>
              </a:spcBef>
              <a:spcAft>
                <a:spcPts val="0"/>
              </a:spcAft>
              <a:buSzPts val="800"/>
              <a:buChar char="■"/>
              <a:defRPr sz="1600"/>
            </a:lvl5pPr>
            <a:lvl6pPr marL="2743200" lvl="5" indent="-285750" algn="l">
              <a:spcBef>
                <a:spcPts val="360"/>
              </a:spcBef>
              <a:spcAft>
                <a:spcPts val="0"/>
              </a:spcAft>
              <a:buSzPts val="90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47" name="Google Shape;47;p19"/>
          <p:cNvSpPr txBox="1">
            <a:spLocks noGrp="1"/>
          </p:cNvSpPr>
          <p:nvPr>
            <p:ph type="body" idx="2"/>
          </p:nvPr>
        </p:nvSpPr>
        <p:spPr>
          <a:xfrm>
            <a:off x="6072718" y="1097300"/>
            <a:ext cx="5363633" cy="4114800"/>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1pPr>
            <a:lvl2pPr marL="914400" lvl="1" indent="-323850" algn="l">
              <a:spcBef>
                <a:spcPts val="400"/>
              </a:spcBef>
              <a:spcAft>
                <a:spcPts val="0"/>
              </a:spcAft>
              <a:buClr>
                <a:schemeClr val="dk1"/>
              </a:buClr>
              <a:buSzPts val="1500"/>
              <a:buChar char="■"/>
              <a:defRPr sz="2000">
                <a:solidFill>
                  <a:schemeClr val="dk1"/>
                </a:solidFill>
                <a:latin typeface="Arial Narrow"/>
                <a:ea typeface="Arial Narrow"/>
                <a:cs typeface="Arial Narrow"/>
                <a:sym typeface="Arial Narrow"/>
              </a:defRPr>
            </a:lvl2pPr>
            <a:lvl3pPr marL="1371600" lvl="2" indent="-285750" algn="l">
              <a:spcBef>
                <a:spcPts val="360"/>
              </a:spcBef>
              <a:spcAft>
                <a:spcPts val="0"/>
              </a:spcAft>
              <a:buClr>
                <a:schemeClr val="dk1"/>
              </a:buClr>
              <a:buSzPts val="900"/>
              <a:buChar char="■"/>
              <a:defRPr sz="1800">
                <a:solidFill>
                  <a:schemeClr val="dk1"/>
                </a:solidFill>
                <a:latin typeface="Arial Narrow"/>
                <a:ea typeface="Arial Narrow"/>
                <a:cs typeface="Arial Narrow"/>
                <a:sym typeface="Arial Narrow"/>
              </a:defRPr>
            </a:lvl3pPr>
            <a:lvl4pPr marL="1828800" lvl="3" indent="-284480" algn="l">
              <a:spcBef>
                <a:spcPts val="320"/>
              </a:spcBef>
              <a:spcAft>
                <a:spcPts val="0"/>
              </a:spcAft>
              <a:buSzPts val="880"/>
              <a:buChar char="■"/>
              <a:defRPr sz="1600">
                <a:latin typeface="Arial Narrow"/>
                <a:ea typeface="Arial Narrow"/>
                <a:cs typeface="Arial Narrow"/>
                <a:sym typeface="Arial Narrow"/>
              </a:defRPr>
            </a:lvl4pPr>
            <a:lvl5pPr marL="2286000" lvl="4" indent="-279400" algn="l">
              <a:spcBef>
                <a:spcPts val="320"/>
              </a:spcBef>
              <a:spcAft>
                <a:spcPts val="0"/>
              </a:spcAft>
              <a:buSzPts val="800"/>
              <a:buChar char="■"/>
              <a:defRPr sz="1600">
                <a:latin typeface="Arial Narrow"/>
                <a:ea typeface="Arial Narrow"/>
                <a:cs typeface="Arial Narrow"/>
                <a:sym typeface="Arial Narrow"/>
              </a:defRPr>
            </a:lvl5pPr>
            <a:lvl6pPr marL="2743200" lvl="5" indent="-285750" algn="l">
              <a:spcBef>
                <a:spcPts val="360"/>
              </a:spcBef>
              <a:spcAft>
                <a:spcPts val="0"/>
              </a:spcAft>
              <a:buSzPts val="90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48" name="Google Shape;48;p19"/>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Text and Picture">
  <p:cSld name="Bulleted Text and Picture">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20"/>
          <p:cNvSpPr>
            <a:spLocks noGrp="1"/>
          </p:cNvSpPr>
          <p:nvPr>
            <p:ph type="pic" idx="2"/>
          </p:nvPr>
        </p:nvSpPr>
        <p:spPr>
          <a:xfrm>
            <a:off x="6105439" y="989946"/>
            <a:ext cx="5609483" cy="4896678"/>
          </a:xfrm>
          <a:prstGeom prst="rect">
            <a:avLst/>
          </a:prstGeom>
          <a:noFill/>
          <a:ln>
            <a:noFill/>
          </a:ln>
        </p:spPr>
      </p:sp>
      <p:sp>
        <p:nvSpPr>
          <p:cNvPr id="53" name="Google Shape;53;p20"/>
          <p:cNvSpPr txBox="1">
            <a:spLocks noGrp="1"/>
          </p:cNvSpPr>
          <p:nvPr>
            <p:ph type="body" idx="1"/>
          </p:nvPr>
        </p:nvSpPr>
        <p:spPr>
          <a:xfrm>
            <a:off x="410817" y="990774"/>
            <a:ext cx="5446091" cy="489585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SzPts val="1000"/>
              <a:buChar char="■"/>
              <a:defRPr sz="2000">
                <a:solidFill>
                  <a:schemeClr val="dk1"/>
                </a:solidFill>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body" idx="1"/>
          </p:nvPr>
        </p:nvSpPr>
        <p:spPr>
          <a:xfrm>
            <a:off x="601963" y="989946"/>
            <a:ext cx="11006952" cy="4896678"/>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Narrow"/>
                <a:ea typeface="Arial Narrow"/>
                <a:cs typeface="Arial Narrow"/>
                <a:sym typeface="Arial Narrow"/>
              </a:defRPr>
            </a:lvl1pPr>
            <a:lvl2pPr marL="914400" marR="0" lvl="1"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Narrow"/>
                <a:ea typeface="Arial Narrow"/>
                <a:cs typeface="Arial Narrow"/>
                <a:sym typeface="Arial Narrow"/>
              </a:defRPr>
            </a:lvl2pPr>
            <a:lvl3pPr marL="1371600" marR="0" lvl="2" indent="-330200" algn="l" rtl="0">
              <a:spcBef>
                <a:spcPts val="640"/>
              </a:spcBef>
              <a:spcAft>
                <a:spcPts val="0"/>
              </a:spcAft>
              <a:buClr>
                <a:schemeClr val="folHlink"/>
              </a:buClr>
              <a:buSzPts val="1600"/>
              <a:buFont typeface="Noto Sans Symbols"/>
              <a:buChar char="■"/>
              <a:defRPr sz="3200" b="0" i="0" u="none" strike="noStrike" cap="none">
                <a:solidFill>
                  <a:schemeClr val="dk1"/>
                </a:solidFill>
                <a:latin typeface="Tahoma"/>
                <a:ea typeface="Tahoma"/>
                <a:cs typeface="Tahoma"/>
                <a:sym typeface="Tahoma"/>
              </a:defRPr>
            </a:lvl3pPr>
            <a:lvl4pPr marL="1828800" marR="0" lvl="3" indent="-321745" algn="l" rtl="0">
              <a:spcBef>
                <a:spcPts val="533"/>
              </a:spcBef>
              <a:spcAft>
                <a:spcPts val="0"/>
              </a:spcAft>
              <a:buClr>
                <a:schemeClr val="accent2"/>
              </a:buClr>
              <a:buSzPts val="1467"/>
              <a:buFont typeface="Noto Sans Symbols"/>
              <a:buChar char="■"/>
              <a:defRPr sz="2667" b="0" i="0" u="none" strike="noStrike" cap="none">
                <a:solidFill>
                  <a:schemeClr val="dk1"/>
                </a:solidFill>
                <a:latin typeface="Tahoma"/>
                <a:ea typeface="Tahoma"/>
                <a:cs typeface="Tahoma"/>
                <a:sym typeface="Tahoma"/>
              </a:defRPr>
            </a:lvl4pPr>
            <a:lvl5pPr marL="2286000" marR="0" lvl="4"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5pPr>
            <a:lvl6pPr marL="2743200" marR="0" lvl="5"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6pPr>
            <a:lvl7pPr marL="3200400" marR="0" lvl="6"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7pPr>
            <a:lvl8pPr marL="3657600" marR="0" lvl="7"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8pPr>
            <a:lvl9pPr marL="4114800" marR="0" lvl="8"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9pPr>
          </a:lstStyle>
          <a:p>
            <a:endParaRPr/>
          </a:p>
        </p:txBody>
      </p:sp>
      <p:sp>
        <p:nvSpPr>
          <p:cNvPr id="11" name="Google Shape;11;p15"/>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0" b="1"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4267" b="1" i="0" u="none" strike="noStrike" cap="none">
                <a:solidFill>
                  <a:srgbClr val="F77B0B"/>
                </a:solidFill>
                <a:latin typeface="Tahoma"/>
                <a:ea typeface="Tahoma"/>
                <a:cs typeface="Tahoma"/>
                <a:sym typeface="Tahoma"/>
              </a:defRPr>
            </a:lvl2pPr>
            <a:lvl3pPr marR="0" lvl="2" algn="l" rtl="0">
              <a:spcBef>
                <a:spcPts val="0"/>
              </a:spcBef>
              <a:spcAft>
                <a:spcPts val="0"/>
              </a:spcAft>
              <a:buSzPts val="1400"/>
              <a:buNone/>
              <a:defRPr sz="4267" b="1" i="0" u="none" strike="noStrike" cap="none">
                <a:solidFill>
                  <a:srgbClr val="F77B0B"/>
                </a:solidFill>
                <a:latin typeface="Tahoma"/>
                <a:ea typeface="Tahoma"/>
                <a:cs typeface="Tahoma"/>
                <a:sym typeface="Tahoma"/>
              </a:defRPr>
            </a:lvl3pPr>
            <a:lvl4pPr marR="0" lvl="3" algn="l" rtl="0">
              <a:spcBef>
                <a:spcPts val="0"/>
              </a:spcBef>
              <a:spcAft>
                <a:spcPts val="0"/>
              </a:spcAft>
              <a:buSzPts val="1400"/>
              <a:buNone/>
              <a:defRPr sz="4267" b="1" i="0" u="none" strike="noStrike" cap="none">
                <a:solidFill>
                  <a:srgbClr val="F77B0B"/>
                </a:solidFill>
                <a:latin typeface="Tahoma"/>
                <a:ea typeface="Tahoma"/>
                <a:cs typeface="Tahoma"/>
                <a:sym typeface="Tahoma"/>
              </a:defRPr>
            </a:lvl4pPr>
            <a:lvl5pPr marR="0" lvl="4" algn="l" rtl="0">
              <a:spcBef>
                <a:spcPts val="0"/>
              </a:spcBef>
              <a:spcAft>
                <a:spcPts val="0"/>
              </a:spcAft>
              <a:buSzPts val="1400"/>
              <a:buNone/>
              <a:defRPr sz="4267" b="1" i="0" u="none" strike="noStrike" cap="none">
                <a:solidFill>
                  <a:srgbClr val="F77B0B"/>
                </a:solidFill>
                <a:latin typeface="Tahoma"/>
                <a:ea typeface="Tahoma"/>
                <a:cs typeface="Tahoma"/>
                <a:sym typeface="Tahoma"/>
              </a:defRPr>
            </a:lvl5pPr>
            <a:lvl6pPr marR="0" lvl="5" algn="l" rtl="0">
              <a:spcBef>
                <a:spcPts val="0"/>
              </a:spcBef>
              <a:spcAft>
                <a:spcPts val="0"/>
              </a:spcAft>
              <a:buSzPts val="1400"/>
              <a:buNone/>
              <a:defRPr sz="4267" b="1" i="0" u="none" strike="noStrike" cap="none">
                <a:solidFill>
                  <a:srgbClr val="F77B0B"/>
                </a:solidFill>
                <a:latin typeface="Tahoma"/>
                <a:ea typeface="Tahoma"/>
                <a:cs typeface="Tahoma"/>
                <a:sym typeface="Tahoma"/>
              </a:defRPr>
            </a:lvl6pPr>
            <a:lvl7pPr marR="0" lvl="6" algn="l" rtl="0">
              <a:spcBef>
                <a:spcPts val="0"/>
              </a:spcBef>
              <a:spcAft>
                <a:spcPts val="0"/>
              </a:spcAft>
              <a:buSzPts val="1400"/>
              <a:buNone/>
              <a:defRPr sz="4267" b="1" i="0" u="none" strike="noStrike" cap="none">
                <a:solidFill>
                  <a:srgbClr val="F77B0B"/>
                </a:solidFill>
                <a:latin typeface="Tahoma"/>
                <a:ea typeface="Tahoma"/>
                <a:cs typeface="Tahoma"/>
                <a:sym typeface="Tahoma"/>
              </a:defRPr>
            </a:lvl7pPr>
            <a:lvl8pPr marR="0" lvl="7" algn="l" rtl="0">
              <a:spcBef>
                <a:spcPts val="0"/>
              </a:spcBef>
              <a:spcAft>
                <a:spcPts val="0"/>
              </a:spcAft>
              <a:buSzPts val="1400"/>
              <a:buNone/>
              <a:defRPr sz="4267" b="1" i="0" u="none" strike="noStrike" cap="none">
                <a:solidFill>
                  <a:srgbClr val="F77B0B"/>
                </a:solidFill>
                <a:latin typeface="Tahoma"/>
                <a:ea typeface="Tahoma"/>
                <a:cs typeface="Tahoma"/>
                <a:sym typeface="Tahoma"/>
              </a:defRPr>
            </a:lvl8pPr>
            <a:lvl9pPr marR="0" lvl="8" algn="l" rtl="0">
              <a:spcBef>
                <a:spcPts val="0"/>
              </a:spcBef>
              <a:spcAft>
                <a:spcPts val="0"/>
              </a:spcAft>
              <a:buSzPts val="1400"/>
              <a:buNone/>
              <a:defRPr sz="4267" b="1" i="0" u="none" strike="noStrike" cap="none">
                <a:solidFill>
                  <a:srgbClr val="F77B0B"/>
                </a:solidFill>
                <a:latin typeface="Tahoma"/>
                <a:ea typeface="Tahoma"/>
                <a:cs typeface="Tahoma"/>
                <a:sym typeface="Tahoma"/>
              </a:defRPr>
            </a:lvl9pPr>
          </a:lstStyle>
          <a:p>
            <a:endParaRPr/>
          </a:p>
        </p:txBody>
      </p:sp>
      <p:sp>
        <p:nvSpPr>
          <p:cNvPr id="12" name="Google Shape;12;p15"/>
          <p:cNvSpPr txBox="1">
            <a:spLocks noGrp="1"/>
          </p:cNvSpPr>
          <p:nvPr>
            <p:ph type="sldNum" idx="12"/>
          </p:nvPr>
        </p:nvSpPr>
        <p:spPr>
          <a:xfrm>
            <a:off x="10893288" y="6477001"/>
            <a:ext cx="821634" cy="3409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2133" b="0" i="0" u="none" strike="noStrike" cap="none">
                <a:solidFill>
                  <a:schemeClr val="dk1"/>
                </a:solidFill>
                <a:latin typeface="Tahoma"/>
                <a:ea typeface="Tahoma"/>
                <a:cs typeface="Tahoma"/>
                <a:sym typeface="Tahoma"/>
              </a:defRPr>
            </a:lvl1pPr>
            <a:lvl2pPr marL="0" marR="0" lvl="1" indent="0" algn="r" rtl="0">
              <a:spcBef>
                <a:spcPts val="0"/>
              </a:spcBef>
              <a:spcAft>
                <a:spcPts val="0"/>
              </a:spcAft>
              <a:buNone/>
              <a:defRPr sz="2133" b="0" i="0" u="none" strike="noStrike" cap="none">
                <a:solidFill>
                  <a:schemeClr val="dk1"/>
                </a:solidFill>
                <a:latin typeface="Tahoma"/>
                <a:ea typeface="Tahoma"/>
                <a:cs typeface="Tahoma"/>
                <a:sym typeface="Tahoma"/>
              </a:defRPr>
            </a:lvl2pPr>
            <a:lvl3pPr marL="0" marR="0" lvl="2" indent="0" algn="r" rtl="0">
              <a:spcBef>
                <a:spcPts val="0"/>
              </a:spcBef>
              <a:spcAft>
                <a:spcPts val="0"/>
              </a:spcAft>
              <a:buNone/>
              <a:defRPr sz="2133" b="0" i="0" u="none" strike="noStrike" cap="none">
                <a:solidFill>
                  <a:schemeClr val="dk1"/>
                </a:solidFill>
                <a:latin typeface="Tahoma"/>
                <a:ea typeface="Tahoma"/>
                <a:cs typeface="Tahoma"/>
                <a:sym typeface="Tahoma"/>
              </a:defRPr>
            </a:lvl3pPr>
            <a:lvl4pPr marL="0" marR="0" lvl="3" indent="0" algn="r" rtl="0">
              <a:spcBef>
                <a:spcPts val="0"/>
              </a:spcBef>
              <a:spcAft>
                <a:spcPts val="0"/>
              </a:spcAft>
              <a:buNone/>
              <a:defRPr sz="2133" b="0" i="0" u="none" strike="noStrike" cap="none">
                <a:solidFill>
                  <a:schemeClr val="dk1"/>
                </a:solidFill>
                <a:latin typeface="Tahoma"/>
                <a:ea typeface="Tahoma"/>
                <a:cs typeface="Tahoma"/>
                <a:sym typeface="Tahoma"/>
              </a:defRPr>
            </a:lvl4pPr>
            <a:lvl5pPr marL="0" marR="0" lvl="4" indent="0" algn="r" rtl="0">
              <a:spcBef>
                <a:spcPts val="0"/>
              </a:spcBef>
              <a:spcAft>
                <a:spcPts val="0"/>
              </a:spcAft>
              <a:buNone/>
              <a:defRPr sz="2133" b="0" i="0" u="none" strike="noStrike" cap="none">
                <a:solidFill>
                  <a:schemeClr val="dk1"/>
                </a:solidFill>
                <a:latin typeface="Tahoma"/>
                <a:ea typeface="Tahoma"/>
                <a:cs typeface="Tahoma"/>
                <a:sym typeface="Tahoma"/>
              </a:defRPr>
            </a:lvl5pPr>
            <a:lvl6pPr marL="0" marR="0" lvl="5" indent="0" algn="r" rtl="0">
              <a:spcBef>
                <a:spcPts val="0"/>
              </a:spcBef>
              <a:spcAft>
                <a:spcPts val="0"/>
              </a:spcAft>
              <a:buNone/>
              <a:defRPr sz="2133" b="0" i="0" u="none" strike="noStrike" cap="none">
                <a:solidFill>
                  <a:schemeClr val="dk1"/>
                </a:solidFill>
                <a:latin typeface="Tahoma"/>
                <a:ea typeface="Tahoma"/>
                <a:cs typeface="Tahoma"/>
                <a:sym typeface="Tahoma"/>
              </a:defRPr>
            </a:lvl6pPr>
            <a:lvl7pPr marL="0" marR="0" lvl="6" indent="0" algn="r" rtl="0">
              <a:spcBef>
                <a:spcPts val="0"/>
              </a:spcBef>
              <a:spcAft>
                <a:spcPts val="0"/>
              </a:spcAft>
              <a:buNone/>
              <a:defRPr sz="2133" b="0" i="0" u="none" strike="noStrike" cap="none">
                <a:solidFill>
                  <a:schemeClr val="dk1"/>
                </a:solidFill>
                <a:latin typeface="Tahoma"/>
                <a:ea typeface="Tahoma"/>
                <a:cs typeface="Tahoma"/>
                <a:sym typeface="Tahoma"/>
              </a:defRPr>
            </a:lvl7pPr>
            <a:lvl8pPr marL="0" marR="0" lvl="7" indent="0" algn="r" rtl="0">
              <a:spcBef>
                <a:spcPts val="0"/>
              </a:spcBef>
              <a:spcAft>
                <a:spcPts val="0"/>
              </a:spcAft>
              <a:buNone/>
              <a:defRPr sz="2133" b="0" i="0" u="none" strike="noStrike" cap="none">
                <a:solidFill>
                  <a:schemeClr val="dk1"/>
                </a:solidFill>
                <a:latin typeface="Tahoma"/>
                <a:ea typeface="Tahoma"/>
                <a:cs typeface="Tahoma"/>
                <a:sym typeface="Tahoma"/>
              </a:defRPr>
            </a:lvl8pPr>
            <a:lvl9pPr marL="0" marR="0" lvl="8" indent="0" algn="r" rtl="0">
              <a:spcBef>
                <a:spcPts val="0"/>
              </a:spcBef>
              <a:spcAft>
                <a:spcPts val="0"/>
              </a:spcAft>
              <a:buNone/>
              <a:defRPr sz="2133"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15"/>
          <p:cNvGrpSpPr/>
          <p:nvPr/>
        </p:nvGrpSpPr>
        <p:grpSpPr>
          <a:xfrm>
            <a:off x="1305124" y="6512595"/>
            <a:ext cx="1338900" cy="276999"/>
            <a:chOff x="2207996" y="6472185"/>
            <a:chExt cx="1338900" cy="276999"/>
          </a:xfrm>
        </p:grpSpPr>
        <p:pic>
          <p:nvPicPr>
            <p:cNvPr id="14" name="Google Shape;14;p15" descr="YouTube_icon_block.png"/>
            <p:cNvPicPr preferRelativeResize="0"/>
            <p:nvPr/>
          </p:nvPicPr>
          <p:blipFill rotWithShape="1">
            <a:blip r:embed="rId7">
              <a:alphaModFix/>
            </a:blip>
            <a:srcRect/>
            <a:stretch/>
          </p:blipFill>
          <p:spPr>
            <a:xfrm>
              <a:off x="2207996" y="6485179"/>
              <a:ext cx="334590" cy="250942"/>
            </a:xfrm>
            <a:prstGeom prst="rect">
              <a:avLst/>
            </a:prstGeom>
            <a:noFill/>
            <a:ln>
              <a:noFill/>
            </a:ln>
          </p:spPr>
        </p:pic>
        <p:sp>
          <p:nvSpPr>
            <p:cNvPr id="15" name="Google Shape;15;p15"/>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NTSAToday</a:t>
              </a:r>
              <a:endParaRPr sz="1200" b="1">
                <a:solidFill>
                  <a:schemeClr val="dk1"/>
                </a:solidFill>
                <a:latin typeface="Arial"/>
                <a:ea typeface="Arial"/>
                <a:cs typeface="Arial"/>
                <a:sym typeface="Arial"/>
              </a:endParaRPr>
            </a:p>
          </p:txBody>
        </p:sp>
      </p:grpSp>
      <p:pic>
        <p:nvPicPr>
          <p:cNvPr id="16" name="Google Shape;16;p15" descr="Text, logo&#10;&#10;Description automatically generated"/>
          <p:cNvPicPr preferRelativeResize="0"/>
          <p:nvPr/>
        </p:nvPicPr>
        <p:blipFill rotWithShape="1">
          <a:blip r:embed="rId8">
            <a:alphaModFix/>
          </a:blip>
          <a:srcRect/>
          <a:stretch/>
        </p:blipFill>
        <p:spPr>
          <a:xfrm>
            <a:off x="9937392" y="6352841"/>
            <a:ext cx="1094689" cy="438303"/>
          </a:xfrm>
          <a:prstGeom prst="rect">
            <a:avLst/>
          </a:prstGeom>
          <a:noFill/>
          <a:ln>
            <a:noFill/>
          </a:ln>
        </p:spPr>
      </p:pic>
      <p:pic>
        <p:nvPicPr>
          <p:cNvPr id="17" name="Google Shape;17;p15"/>
          <p:cNvPicPr preferRelativeResize="0"/>
          <p:nvPr/>
        </p:nvPicPr>
        <p:blipFill rotWithShape="1">
          <a:blip r:embed="rId9">
            <a:alphaModFix/>
          </a:blip>
          <a:srcRect l="208" r="208"/>
          <a:stretch/>
        </p:blipFill>
        <p:spPr>
          <a:xfrm>
            <a:off x="0" y="1474"/>
            <a:ext cx="12212320" cy="823509"/>
          </a:xfrm>
          <a:prstGeom prst="rect">
            <a:avLst/>
          </a:prstGeom>
          <a:noFill/>
          <a:ln>
            <a:noFill/>
          </a:ln>
        </p:spPr>
      </p:pic>
      <p:grpSp>
        <p:nvGrpSpPr>
          <p:cNvPr id="18" name="Google Shape;18;p15"/>
          <p:cNvGrpSpPr/>
          <p:nvPr/>
        </p:nvGrpSpPr>
        <p:grpSpPr>
          <a:xfrm>
            <a:off x="260862" y="6503087"/>
            <a:ext cx="1044262" cy="282877"/>
            <a:chOff x="260862" y="6503087"/>
            <a:chExt cx="1044262" cy="282877"/>
          </a:xfrm>
        </p:grpSpPr>
        <p:sp>
          <p:nvSpPr>
            <p:cNvPr id="19" name="Google Shape;19;p15"/>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@IITSEC</a:t>
              </a:r>
              <a:endParaRPr/>
            </a:p>
          </p:txBody>
        </p:sp>
        <p:pic>
          <p:nvPicPr>
            <p:cNvPr id="20" name="Google Shape;20;p15"/>
            <p:cNvPicPr preferRelativeResize="0"/>
            <p:nvPr/>
          </p:nvPicPr>
          <p:blipFill rotWithShape="1">
            <a:blip r:embed="rId10">
              <a:alphaModFix/>
            </a:blip>
            <a:srcRect/>
            <a:stretch/>
          </p:blipFill>
          <p:spPr>
            <a:xfrm>
              <a:off x="260862" y="6503087"/>
              <a:ext cx="257814" cy="257814"/>
            </a:xfrm>
            <a:prstGeom prst="rect">
              <a:avLst/>
            </a:prstGeom>
            <a:noFill/>
            <a:ln>
              <a:noFill/>
            </a:ln>
          </p:spPr>
        </p:pic>
      </p:grpSp>
      <p:pic>
        <p:nvPicPr>
          <p:cNvPr id="21" name="Google Shape;21;p15"/>
          <p:cNvPicPr preferRelativeResize="0"/>
          <p:nvPr/>
        </p:nvPicPr>
        <p:blipFill rotWithShape="1">
          <a:blip r:embed="rId11">
            <a:alphaModFix/>
          </a:blip>
          <a:srcRect l="90" r="89"/>
          <a:stretch/>
        </p:blipFill>
        <p:spPr>
          <a:xfrm>
            <a:off x="11720949" y="6333477"/>
            <a:ext cx="473689" cy="475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blehman@brighter-research.co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mailto:jdefalco@mixtarein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body" idx="1"/>
          </p:nvPr>
        </p:nvSpPr>
        <p:spPr>
          <a:xfrm>
            <a:off x="871093" y="1858346"/>
            <a:ext cx="10449813" cy="122941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100"/>
              <a:buNone/>
            </a:pPr>
            <a:r>
              <a:rPr lang="en-US" sz="5800"/>
              <a:t>But How Do You Know They Learned That?</a:t>
            </a:r>
            <a:endParaRPr sz="5800"/>
          </a:p>
          <a:p>
            <a:pPr marL="0" lvl="0" indent="0" algn="ctr" rtl="0">
              <a:spcBef>
                <a:spcPts val="400"/>
              </a:spcBef>
              <a:spcAft>
                <a:spcPts val="0"/>
              </a:spcAft>
              <a:buSzPts val="1500"/>
              <a:buNone/>
            </a:pPr>
            <a:endParaRPr sz="5800">
              <a:solidFill>
                <a:srgbClr val="00B050"/>
              </a:solidFill>
            </a:endParaRPr>
          </a:p>
          <a:p>
            <a:pPr marL="0" lvl="0" indent="0" algn="ctr" rtl="0">
              <a:spcBef>
                <a:spcPts val="400"/>
              </a:spcBef>
              <a:spcAft>
                <a:spcPts val="0"/>
              </a:spcAft>
              <a:buSzPts val="1500"/>
              <a:buNone/>
            </a:pPr>
            <a:endParaRPr sz="5800"/>
          </a:p>
          <a:p>
            <a:pPr marL="0" lvl="0" indent="0" algn="ctr" rtl="0">
              <a:spcBef>
                <a:spcPts val="560"/>
              </a:spcBef>
              <a:spcAft>
                <a:spcPts val="0"/>
              </a:spcAft>
              <a:buSzPts val="2100"/>
              <a:buNone/>
            </a:pPr>
            <a:endParaRPr sz="5800"/>
          </a:p>
          <a:p>
            <a:pPr marL="0" lvl="0" indent="0" algn="ctr" rtl="0">
              <a:spcBef>
                <a:spcPts val="560"/>
              </a:spcBef>
              <a:spcAft>
                <a:spcPts val="0"/>
              </a:spcAft>
              <a:buSzPts val="2100"/>
              <a:buNone/>
            </a:pPr>
            <a:endParaRPr sz="5800"/>
          </a:p>
        </p:txBody>
      </p:sp>
      <p:sp>
        <p:nvSpPr>
          <p:cNvPr id="60" name="Google Shape;60;p1"/>
          <p:cNvSpPr txBox="1">
            <a:spLocks noGrp="1"/>
          </p:cNvSpPr>
          <p:nvPr>
            <p:ph type="body" idx="2"/>
          </p:nvPr>
        </p:nvSpPr>
        <p:spPr>
          <a:xfrm>
            <a:off x="1623862" y="4437948"/>
            <a:ext cx="8478838" cy="193412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00"/>
              <a:buNone/>
            </a:pPr>
            <a:r>
              <a:rPr lang="en-US"/>
              <a:t>Blair Lehman, PhD, Brighter Research</a:t>
            </a:r>
            <a:endParaRPr/>
          </a:p>
          <a:p>
            <a:pPr marL="0" lvl="0" indent="0" algn="ctr" rtl="0">
              <a:spcBef>
                <a:spcPts val="480"/>
              </a:spcBef>
              <a:spcAft>
                <a:spcPts val="0"/>
              </a:spcAft>
              <a:buSzPts val="1800"/>
              <a:buNone/>
            </a:pPr>
            <a:r>
              <a:rPr lang="en-US"/>
              <a:t>Jeanine A. DeFalco, PhD, </a:t>
            </a:r>
            <a:r>
              <a:rPr lang="en-US">
                <a:latin typeface="Arial Narrow"/>
                <a:ea typeface="Arial Narrow"/>
                <a:cs typeface="Arial Narrow"/>
                <a:sym typeface="Arial Narrow"/>
              </a:rPr>
              <a:t> </a:t>
            </a:r>
            <a:r>
              <a:rPr lang="en-US"/>
              <a:t>Mixta Ré, Inc.</a:t>
            </a:r>
            <a:endParaRPr/>
          </a:p>
          <a:p>
            <a:pPr marL="0" lvl="0" indent="0" algn="ctr" rtl="0">
              <a:spcBef>
                <a:spcPts val="480"/>
              </a:spcBef>
              <a:spcAft>
                <a:spcPts val="0"/>
              </a:spcAft>
              <a:buSzPts val="1800"/>
              <a:buNone/>
            </a:pPr>
            <a:endParaRPr/>
          </a:p>
        </p:txBody>
      </p:sp>
      <p:pic>
        <p:nvPicPr>
          <p:cNvPr id="61" name="Google Shape;61;p1"/>
          <p:cNvPicPr preferRelativeResize="0"/>
          <p:nvPr/>
        </p:nvPicPr>
        <p:blipFill>
          <a:blip r:embed="rId3">
            <a:alphaModFix/>
          </a:blip>
          <a:stretch>
            <a:fillRect/>
          </a:stretch>
        </p:blipFill>
        <p:spPr>
          <a:xfrm>
            <a:off x="8902025" y="3789363"/>
            <a:ext cx="3017520" cy="2691765"/>
          </a:xfrm>
          <a:prstGeom prst="rect">
            <a:avLst/>
          </a:prstGeom>
          <a:noFill/>
          <a:ln>
            <a:noFill/>
          </a:ln>
        </p:spPr>
      </p:pic>
      <p:pic>
        <p:nvPicPr>
          <p:cNvPr id="62" name="Google Shape;62;p1"/>
          <p:cNvPicPr preferRelativeResize="0"/>
          <p:nvPr/>
        </p:nvPicPr>
        <p:blipFill rotWithShape="1">
          <a:blip r:embed="rId4">
            <a:alphaModFix/>
          </a:blip>
          <a:srcRect t="10849" r="22045"/>
          <a:stretch/>
        </p:blipFill>
        <p:spPr>
          <a:xfrm>
            <a:off x="152675" y="4154550"/>
            <a:ext cx="3017519" cy="19613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58c9c568b8_3_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But how do we know?</a:t>
            </a:r>
            <a:endParaRPr/>
          </a:p>
        </p:txBody>
      </p:sp>
      <p:sp>
        <p:nvSpPr>
          <p:cNvPr id="112" name="Google Shape;112;g358c9c568b8_3_5"/>
          <p:cNvSpPr txBox="1">
            <a:spLocks noGrp="1"/>
          </p:cNvSpPr>
          <p:nvPr>
            <p:ph type="body" idx="1"/>
          </p:nvPr>
        </p:nvSpPr>
        <p:spPr>
          <a:xfrm>
            <a:off x="480125" y="1046725"/>
            <a:ext cx="11250600" cy="5281200"/>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1350"/>
              <a:buFont typeface="Wingdings" pitchFamily="2" charset="2"/>
              <a:buChar char="Ø"/>
            </a:pPr>
            <a:r>
              <a:rPr lang="en-US" dirty="0"/>
              <a:t>While we have a good understanding of how people learn best, in technology mediated learning platforms, it’s a challenge to design and deploy systems that give us evidence of learning. </a:t>
            </a:r>
            <a:endParaRPr dirty="0"/>
          </a:p>
          <a:p>
            <a:pPr marL="457200" lvl="0" indent="0" algn="l" rtl="0">
              <a:spcBef>
                <a:spcPts val="0"/>
              </a:spcBef>
              <a:spcAft>
                <a:spcPts val="0"/>
              </a:spcAft>
              <a:buNone/>
            </a:pPr>
            <a:endParaRPr dirty="0"/>
          </a:p>
          <a:p>
            <a:pPr lvl="0" algn="l" rtl="0">
              <a:spcBef>
                <a:spcPts val="0"/>
              </a:spcBef>
              <a:spcAft>
                <a:spcPts val="0"/>
              </a:spcAft>
              <a:buSzPts val="1350"/>
              <a:buFont typeface="Wingdings" pitchFamily="2" charset="2"/>
              <a:buChar char="Ø"/>
            </a:pPr>
            <a:r>
              <a:rPr lang="en-US" dirty="0"/>
              <a:t>As learning engineers and instructional designers, we need to: </a:t>
            </a:r>
            <a:endParaRPr dirty="0"/>
          </a:p>
          <a:p>
            <a:pPr marL="914400" lvl="1" indent="-314325" algn="l" rtl="0">
              <a:spcBef>
                <a:spcPts val="0"/>
              </a:spcBef>
              <a:spcAft>
                <a:spcPts val="0"/>
              </a:spcAft>
              <a:buSzPts val="1350"/>
              <a:buChar char="■"/>
            </a:pPr>
            <a:r>
              <a:rPr lang="en-US" dirty="0"/>
              <a:t>Tell the system what the data points are that give us evidence of learning</a:t>
            </a:r>
            <a:endParaRPr dirty="0"/>
          </a:p>
          <a:p>
            <a:pPr marL="914400" lvl="1" indent="-314325" algn="l" rtl="0">
              <a:spcBef>
                <a:spcPts val="0"/>
              </a:spcBef>
              <a:spcAft>
                <a:spcPts val="0"/>
              </a:spcAft>
              <a:buSzPts val="1350"/>
              <a:buChar char="■"/>
            </a:pPr>
            <a:r>
              <a:rPr lang="en-US" dirty="0"/>
              <a:t>Design environments that include context, conditions, and complexities for evidence of competencies </a:t>
            </a:r>
            <a:endParaRPr dirty="0"/>
          </a:p>
          <a:p>
            <a:pPr marL="914400" lvl="0" indent="0" algn="l" rtl="0">
              <a:spcBef>
                <a:spcPts val="0"/>
              </a:spcBef>
              <a:spcAft>
                <a:spcPts val="0"/>
              </a:spcAft>
              <a:buNone/>
            </a:pPr>
            <a:endParaRPr dirty="0"/>
          </a:p>
          <a:p>
            <a:pPr lvl="0" algn="l" rtl="0">
              <a:spcBef>
                <a:spcPts val="0"/>
              </a:spcBef>
              <a:spcAft>
                <a:spcPts val="0"/>
              </a:spcAft>
              <a:buSzPts val="1350"/>
              <a:buFont typeface="Wingdings" pitchFamily="2" charset="2"/>
              <a:buChar char="Ø"/>
            </a:pPr>
            <a:r>
              <a:rPr lang="en-US" dirty="0"/>
              <a:t>In short, the tool (simulations, tutoring systems), its affordances, and the design rendered in these systems make the difference between bridging what we think we know about a learner and getting evidence of actual learning and competence.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58c9c568b8_0_962"/>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118" name="Google Shape;118;g358c9c568b8_0_962"/>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a:t>Learning Objective #2: </a:t>
            </a:r>
            <a:endParaRPr sz="3600" b="1"/>
          </a:p>
          <a:p>
            <a:pPr marL="0" lvl="0" indent="0" algn="l" rtl="0">
              <a:spcBef>
                <a:spcPts val="560"/>
              </a:spcBef>
              <a:spcAft>
                <a:spcPts val="0"/>
              </a:spcAft>
              <a:buNone/>
            </a:pPr>
            <a:endParaRPr sz="3600"/>
          </a:p>
          <a:p>
            <a:pPr marL="0" lvl="0" indent="0" algn="l" rtl="0">
              <a:spcBef>
                <a:spcPts val="560"/>
              </a:spcBef>
              <a:spcAft>
                <a:spcPts val="0"/>
              </a:spcAft>
              <a:buNone/>
            </a:pPr>
            <a:r>
              <a:rPr lang="en-US" sz="3600"/>
              <a:t>Describe how learning engineering can be leveraged to design tasks that provide evidence of competency mastery.</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AA3A0285-3848-9FB5-15E2-B0B1D208986F}"/>
            </a:ext>
          </a:extLst>
        </p:cNvPr>
        <p:cNvGrpSpPr/>
        <p:nvPr/>
      </p:nvGrpSpPr>
      <p:grpSpPr>
        <a:xfrm>
          <a:off x="0" y="0"/>
          <a:ext cx="0" cy="0"/>
          <a:chOff x="0" y="0"/>
          <a:chExt cx="0" cy="0"/>
        </a:xfrm>
      </p:grpSpPr>
      <p:sp>
        <p:nvSpPr>
          <p:cNvPr id="117" name="Google Shape;117;g358c9c568b8_0_962">
            <a:extLst>
              <a:ext uri="{FF2B5EF4-FFF2-40B4-BE49-F238E27FC236}">
                <a16:creationId xmlns:a16="http://schemas.microsoft.com/office/drawing/2014/main" id="{B69C15DF-0913-396A-D07A-5160971F7893}"/>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118" name="Google Shape;118;g358c9c568b8_0_962">
            <a:extLst>
              <a:ext uri="{FF2B5EF4-FFF2-40B4-BE49-F238E27FC236}">
                <a16:creationId xmlns:a16="http://schemas.microsoft.com/office/drawing/2014/main" id="{6295411B-F0F9-2F4E-7B56-947C43F3F0BE}"/>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dirty="0"/>
              <a:t>Learning Objective #2: </a:t>
            </a:r>
            <a:endParaRPr sz="3600" b="1"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Describe how learning engineering can be leveraged to design tasks that provide evidence of competency mastery.</a:t>
            </a:r>
          </a:p>
          <a:p>
            <a:pPr marL="571500" indent="-571500">
              <a:spcBef>
                <a:spcPts val="560"/>
              </a:spcBef>
              <a:buFont typeface="Wingdings" pitchFamily="2" charset="2"/>
              <a:buChar char="Ø"/>
            </a:pPr>
            <a:r>
              <a:rPr lang="en-US" sz="2600" dirty="0">
                <a:solidFill>
                  <a:srgbClr val="C00000"/>
                </a:solidFill>
              </a:rPr>
              <a:t>Select environments that allow opportunities for learners to display evidence of skills</a:t>
            </a:r>
          </a:p>
          <a:p>
            <a:pPr marL="571500" indent="-571500">
              <a:spcBef>
                <a:spcPts val="560"/>
              </a:spcBef>
              <a:buFont typeface="Wingdings" pitchFamily="2" charset="2"/>
              <a:buChar char="Ø"/>
            </a:pPr>
            <a:r>
              <a:rPr lang="en-US" sz="2600" dirty="0">
                <a:solidFill>
                  <a:srgbClr val="C00000"/>
                </a:solidFill>
              </a:rPr>
              <a:t>Design tasks that engage learners in real-world relevant activities that provide opportunities to show their knowledge and skills</a:t>
            </a:r>
          </a:p>
          <a:p>
            <a:pPr marL="571500" indent="-571500">
              <a:spcBef>
                <a:spcPts val="560"/>
              </a:spcBef>
              <a:buFont typeface="Wingdings" pitchFamily="2" charset="2"/>
              <a:buChar char="Ø"/>
            </a:pPr>
            <a:r>
              <a:rPr lang="en-US" sz="2600" dirty="0">
                <a:solidFill>
                  <a:srgbClr val="C00000"/>
                </a:solidFill>
              </a:rPr>
              <a:t>Identify the specific in-task behaviors that correspond to specific skill(s) and to different proficiency levels</a:t>
            </a:r>
            <a:endParaRPr sz="2600" dirty="0">
              <a:solidFill>
                <a:srgbClr val="C00000"/>
              </a:solidFill>
            </a:endParaRPr>
          </a:p>
        </p:txBody>
      </p:sp>
    </p:spTree>
    <p:extLst>
      <p:ext uri="{BB962C8B-B14F-4D97-AF65-F5344CB8AC3E}">
        <p14:creationId xmlns:p14="http://schemas.microsoft.com/office/powerpoint/2010/main" val="346084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58c9c568b8_0_5"/>
          <p:cNvSpPr txBox="1">
            <a:spLocks noGrp="1"/>
          </p:cNvSpPr>
          <p:nvPr>
            <p:ph type="title"/>
          </p:nvPr>
        </p:nvSpPr>
        <p:spPr>
          <a:xfrm>
            <a:off x="1080302" y="0"/>
            <a:ext cx="87336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to Adaptive Instructional Systems</a:t>
            </a:r>
            <a:endParaRPr/>
          </a:p>
        </p:txBody>
      </p:sp>
      <p:sp>
        <p:nvSpPr>
          <p:cNvPr id="124" name="Google Shape;124;g358c9c568b8_0_5"/>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a:latin typeface="Arial Narrow"/>
                <a:ea typeface="Arial Narrow"/>
                <a:cs typeface="Arial Narrow"/>
                <a:sym typeface="Arial Narrow"/>
              </a:rPr>
              <a:t>Adaptive</a:t>
            </a:r>
            <a:r>
              <a:rPr lang="en-US" sz="2200" b="1" i="0" u="none" strike="noStrike" cap="none">
                <a:solidFill>
                  <a:srgbClr val="000000"/>
                </a:solidFill>
                <a:latin typeface="Arial Narrow"/>
                <a:ea typeface="Arial Narrow"/>
                <a:cs typeface="Arial Narrow"/>
                <a:sym typeface="Arial Narrow"/>
              </a:rPr>
              <a:t> </a:t>
            </a:r>
            <a:r>
              <a:rPr lang="en-US" sz="2200" b="1">
                <a:latin typeface="Arial Narrow"/>
                <a:ea typeface="Arial Narrow"/>
                <a:cs typeface="Arial Narrow"/>
                <a:sym typeface="Arial Narrow"/>
              </a:rPr>
              <a:t>Instructional</a:t>
            </a:r>
            <a:r>
              <a:rPr lang="en-US" sz="2200" b="1" i="0" u="none" strike="noStrike" cap="none">
                <a:solidFill>
                  <a:srgbClr val="000000"/>
                </a:solidFill>
                <a:latin typeface="Arial Narrow"/>
                <a:ea typeface="Arial Narrow"/>
                <a:cs typeface="Arial Narrow"/>
                <a:sym typeface="Arial Narrow"/>
              </a:rPr>
              <a:t> System</a:t>
            </a:r>
            <a:endParaRPr sz="2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2000" i="0" u="none" strike="noStrike" cap="none">
                <a:solidFill>
                  <a:srgbClr val="000000"/>
                </a:solidFill>
                <a:latin typeface="Arial Narrow"/>
                <a:ea typeface="Arial Narrow"/>
                <a:cs typeface="Arial Narrow"/>
                <a:sym typeface="Arial Narrow"/>
              </a:rPr>
              <a:t>(e.g., single digital learning activity, a learning platform, multiple linked educational tasks)</a:t>
            </a:r>
            <a:endParaRPr sz="2000" i="0" u="none" strike="noStrike" cap="none">
              <a:solidFill>
                <a:srgbClr val="000000"/>
              </a:solidFill>
              <a:latin typeface="Arial Narrow"/>
              <a:ea typeface="Arial Narrow"/>
              <a:cs typeface="Arial Narrow"/>
              <a:sym typeface="Arial Narrow"/>
            </a:endParaRPr>
          </a:p>
        </p:txBody>
      </p:sp>
      <p:sp>
        <p:nvSpPr>
          <p:cNvPr id="125" name="Google Shape;125;g358c9c568b8_0_5"/>
          <p:cNvSpPr/>
          <p:nvPr/>
        </p:nvSpPr>
        <p:spPr>
          <a:xfrm>
            <a:off x="4156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p:txBody>
      </p:sp>
      <p:sp>
        <p:nvSpPr>
          <p:cNvPr id="126" name="Google Shape;126;g358c9c568b8_0_5"/>
          <p:cNvSpPr/>
          <p:nvPr/>
        </p:nvSpPr>
        <p:spPr>
          <a:xfrm>
            <a:off x="4694200" y="2525082"/>
            <a:ext cx="28035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127" name="Google Shape;127;g358c9c568b8_0_5"/>
          <p:cNvSpPr/>
          <p:nvPr/>
        </p:nvSpPr>
        <p:spPr>
          <a:xfrm>
            <a:off x="83960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p:txBody>
      </p:sp>
      <p:cxnSp>
        <p:nvCxnSpPr>
          <p:cNvPr id="128" name="Google Shape;128;g358c9c568b8_0_5"/>
          <p:cNvCxnSpPr>
            <a:endCxn id="125" idx="0"/>
          </p:cNvCxnSpPr>
          <p:nvPr/>
        </p:nvCxnSpPr>
        <p:spPr>
          <a:xfrm flipH="1">
            <a:off x="2105800" y="1820149"/>
            <a:ext cx="14100" cy="1440900"/>
          </a:xfrm>
          <a:prstGeom prst="straightConnector1">
            <a:avLst/>
          </a:prstGeom>
          <a:noFill/>
          <a:ln w="9525" cap="flat" cmpd="sng">
            <a:solidFill>
              <a:srgbClr val="1F497D"/>
            </a:solidFill>
            <a:prstDash val="solid"/>
            <a:round/>
            <a:headEnd type="none" w="sm" len="sm"/>
            <a:tailEnd type="triangle" w="med" len="med"/>
          </a:ln>
        </p:spPr>
      </p:cxnSp>
      <p:cxnSp>
        <p:nvCxnSpPr>
          <p:cNvPr id="130" name="Google Shape;130;g358c9c568b8_0_5"/>
          <p:cNvCxnSpPr/>
          <p:nvPr/>
        </p:nvCxnSpPr>
        <p:spPr>
          <a:xfrm rot="10800000">
            <a:off x="10127433" y="1778516"/>
            <a:ext cx="14100" cy="1496400"/>
          </a:xfrm>
          <a:prstGeom prst="straightConnector1">
            <a:avLst/>
          </a:prstGeom>
          <a:noFill/>
          <a:ln w="9525" cap="flat" cmpd="sng">
            <a:solidFill>
              <a:srgbClr val="1F497D"/>
            </a:solidFill>
            <a:prstDash val="solid"/>
            <a:round/>
            <a:headEnd type="triangle" w="med" len="med"/>
            <a:tailEnd type="triangle" w="med" len="med"/>
          </a:ln>
        </p:spPr>
      </p:cxnSp>
      <p:cxnSp>
        <p:nvCxnSpPr>
          <p:cNvPr id="131" name="Google Shape;131;g358c9c568b8_0_5"/>
          <p:cNvCxnSpPr>
            <a:stCxn id="126" idx="0"/>
            <a:endCxn id="124" idx="2"/>
          </p:cNvCxnSpPr>
          <p:nvPr/>
        </p:nvCxnSpPr>
        <p:spPr>
          <a:xfrm rot="10800000">
            <a:off x="6095950" y="1727082"/>
            <a:ext cx="0" cy="798000"/>
          </a:xfrm>
          <a:prstGeom prst="straightConnector1">
            <a:avLst/>
          </a:prstGeom>
          <a:noFill/>
          <a:ln w="9525" cap="flat" cmpd="sng">
            <a:solidFill>
              <a:srgbClr val="1F497D"/>
            </a:solidFill>
            <a:prstDash val="solid"/>
            <a:round/>
            <a:headEnd type="none" w="sm" len="sm"/>
            <a:tailEnd type="triangle" w="med" len="med"/>
          </a:ln>
        </p:spPr>
      </p:cxnSp>
      <p:cxnSp>
        <p:nvCxnSpPr>
          <p:cNvPr id="132" name="Google Shape;132;g358c9c568b8_0_5"/>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cxnSp>
        <p:nvCxnSpPr>
          <p:cNvPr id="138" name="Google Shape;138;g358c9c568b8_0_5"/>
          <p:cNvCxnSpPr/>
          <p:nvPr/>
        </p:nvCxnSpPr>
        <p:spPr>
          <a:xfrm rot="10800000" flipH="1">
            <a:off x="3796000" y="4085350"/>
            <a:ext cx="898200" cy="735900"/>
          </a:xfrm>
          <a:prstGeom prst="straightConnector1">
            <a:avLst/>
          </a:prstGeom>
          <a:noFill/>
          <a:ln w="9525" cap="flat" cmpd="sng">
            <a:solidFill>
              <a:srgbClr val="1F497D"/>
            </a:solidFill>
            <a:prstDash val="solid"/>
            <a:round/>
            <a:headEnd type="none" w="med" len="med"/>
            <a:tailEnd type="triangle" w="med" len="med"/>
          </a:ln>
        </p:spPr>
      </p:cxnSp>
      <p:cxnSp>
        <p:nvCxnSpPr>
          <p:cNvPr id="139" name="Google Shape;139;g358c9c568b8_0_5"/>
          <p:cNvCxnSpPr/>
          <p:nvPr/>
        </p:nvCxnSpPr>
        <p:spPr>
          <a:xfrm rot="10800000">
            <a:off x="7497800" y="4009150"/>
            <a:ext cx="898200" cy="735900"/>
          </a:xfrm>
          <a:prstGeom prst="straightConnector1">
            <a:avLst/>
          </a:prstGeom>
          <a:noFill/>
          <a:ln w="9525" cap="flat" cmpd="sng">
            <a:solidFill>
              <a:srgbClr val="1F497D"/>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5AB73227-6925-F4D3-5B3A-3F3198D76E37}"/>
            </a:ext>
          </a:extLst>
        </p:cNvPr>
        <p:cNvGrpSpPr/>
        <p:nvPr/>
      </p:nvGrpSpPr>
      <p:grpSpPr>
        <a:xfrm>
          <a:off x="0" y="0"/>
          <a:ext cx="0" cy="0"/>
          <a:chOff x="0" y="0"/>
          <a:chExt cx="0" cy="0"/>
        </a:xfrm>
      </p:grpSpPr>
      <p:sp>
        <p:nvSpPr>
          <p:cNvPr id="123" name="Google Shape;123;g358c9c568b8_0_5">
            <a:extLst>
              <a:ext uri="{FF2B5EF4-FFF2-40B4-BE49-F238E27FC236}">
                <a16:creationId xmlns:a16="http://schemas.microsoft.com/office/drawing/2014/main" id="{49D4B66E-82EB-1928-B96E-B53F00855D38}"/>
              </a:ext>
            </a:extLst>
          </p:cNvPr>
          <p:cNvSpPr txBox="1">
            <a:spLocks noGrp="1"/>
          </p:cNvSpPr>
          <p:nvPr>
            <p:ph type="title"/>
          </p:nvPr>
        </p:nvSpPr>
        <p:spPr>
          <a:xfrm>
            <a:off x="1080302" y="0"/>
            <a:ext cx="87336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to Adaptive Instructional Systems</a:t>
            </a:r>
            <a:endParaRPr/>
          </a:p>
        </p:txBody>
      </p:sp>
      <p:sp>
        <p:nvSpPr>
          <p:cNvPr id="124" name="Google Shape;124;g358c9c568b8_0_5">
            <a:extLst>
              <a:ext uri="{FF2B5EF4-FFF2-40B4-BE49-F238E27FC236}">
                <a16:creationId xmlns:a16="http://schemas.microsoft.com/office/drawing/2014/main" id="{9BD2B049-CFF4-45E6-86F0-4DD53A188969}"/>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a:latin typeface="Arial Narrow"/>
                <a:ea typeface="Arial Narrow"/>
                <a:cs typeface="Arial Narrow"/>
                <a:sym typeface="Arial Narrow"/>
              </a:rPr>
              <a:t>Adaptive</a:t>
            </a:r>
            <a:r>
              <a:rPr lang="en-US" sz="2200" b="1" i="0" u="none" strike="noStrike" cap="none">
                <a:solidFill>
                  <a:srgbClr val="000000"/>
                </a:solidFill>
                <a:latin typeface="Arial Narrow"/>
                <a:ea typeface="Arial Narrow"/>
                <a:cs typeface="Arial Narrow"/>
                <a:sym typeface="Arial Narrow"/>
              </a:rPr>
              <a:t> </a:t>
            </a:r>
            <a:r>
              <a:rPr lang="en-US" sz="2200" b="1">
                <a:latin typeface="Arial Narrow"/>
                <a:ea typeface="Arial Narrow"/>
                <a:cs typeface="Arial Narrow"/>
                <a:sym typeface="Arial Narrow"/>
              </a:rPr>
              <a:t>Instructional</a:t>
            </a:r>
            <a:r>
              <a:rPr lang="en-US" sz="2200" b="1" i="0" u="none" strike="noStrike" cap="none">
                <a:solidFill>
                  <a:srgbClr val="000000"/>
                </a:solidFill>
                <a:latin typeface="Arial Narrow"/>
                <a:ea typeface="Arial Narrow"/>
                <a:cs typeface="Arial Narrow"/>
                <a:sym typeface="Arial Narrow"/>
              </a:rPr>
              <a:t> System</a:t>
            </a:r>
            <a:endParaRPr sz="2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2000" i="0" u="none" strike="noStrike" cap="none">
                <a:solidFill>
                  <a:srgbClr val="000000"/>
                </a:solidFill>
                <a:latin typeface="Arial Narrow"/>
                <a:ea typeface="Arial Narrow"/>
                <a:cs typeface="Arial Narrow"/>
                <a:sym typeface="Arial Narrow"/>
              </a:rPr>
              <a:t>(e.g., single digital learning activity, a learning platform, multiple linked educational tasks)</a:t>
            </a:r>
            <a:endParaRPr sz="2000" i="0" u="none" strike="noStrike" cap="none">
              <a:solidFill>
                <a:srgbClr val="000000"/>
              </a:solidFill>
              <a:latin typeface="Arial Narrow"/>
              <a:ea typeface="Arial Narrow"/>
              <a:cs typeface="Arial Narrow"/>
              <a:sym typeface="Arial Narrow"/>
            </a:endParaRPr>
          </a:p>
        </p:txBody>
      </p:sp>
      <p:sp>
        <p:nvSpPr>
          <p:cNvPr id="125" name="Google Shape;125;g358c9c568b8_0_5">
            <a:extLst>
              <a:ext uri="{FF2B5EF4-FFF2-40B4-BE49-F238E27FC236}">
                <a16:creationId xmlns:a16="http://schemas.microsoft.com/office/drawing/2014/main" id="{E8EF5999-C3B8-747B-A318-1CEC36375309}"/>
              </a:ext>
            </a:extLst>
          </p:cNvPr>
          <p:cNvSpPr/>
          <p:nvPr/>
        </p:nvSpPr>
        <p:spPr>
          <a:xfrm>
            <a:off x="4156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p:txBody>
      </p:sp>
      <p:sp>
        <p:nvSpPr>
          <p:cNvPr id="126" name="Google Shape;126;g358c9c568b8_0_5">
            <a:extLst>
              <a:ext uri="{FF2B5EF4-FFF2-40B4-BE49-F238E27FC236}">
                <a16:creationId xmlns:a16="http://schemas.microsoft.com/office/drawing/2014/main" id="{28784433-56D4-CB8E-527C-6145CE69F86B}"/>
              </a:ext>
            </a:extLst>
          </p:cNvPr>
          <p:cNvSpPr/>
          <p:nvPr/>
        </p:nvSpPr>
        <p:spPr>
          <a:xfrm>
            <a:off x="4694200" y="2525082"/>
            <a:ext cx="28035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127" name="Google Shape;127;g358c9c568b8_0_5">
            <a:extLst>
              <a:ext uri="{FF2B5EF4-FFF2-40B4-BE49-F238E27FC236}">
                <a16:creationId xmlns:a16="http://schemas.microsoft.com/office/drawing/2014/main" id="{96062766-AC4A-17AF-CA93-71F267EABD16}"/>
              </a:ext>
            </a:extLst>
          </p:cNvPr>
          <p:cNvSpPr/>
          <p:nvPr/>
        </p:nvSpPr>
        <p:spPr>
          <a:xfrm>
            <a:off x="83960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Content Module</a:t>
            </a:r>
            <a:endParaRPr sz="220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a:solidFill>
                  <a:srgbClr val="000000"/>
                </a:solidFill>
                <a:latin typeface="Arial Narrow"/>
                <a:ea typeface="Arial Narrow"/>
                <a:cs typeface="Arial Narrow"/>
                <a:sym typeface="Arial Narrow"/>
              </a:rPr>
              <a:t>Content and associated metadata.  Content may include instructional materials, assessment items, practice problems, feedback and hints. </a:t>
            </a:r>
            <a:endParaRPr sz="2000" i="0" u="none" strike="noStrike" cap="none">
              <a:solidFill>
                <a:srgbClr val="000000"/>
              </a:solidFill>
              <a:latin typeface="Arial Narrow"/>
              <a:ea typeface="Arial Narrow"/>
              <a:cs typeface="Arial Narrow"/>
              <a:sym typeface="Arial Narrow"/>
            </a:endParaRPr>
          </a:p>
        </p:txBody>
      </p:sp>
      <p:cxnSp>
        <p:nvCxnSpPr>
          <p:cNvPr id="128" name="Google Shape;128;g358c9c568b8_0_5">
            <a:extLst>
              <a:ext uri="{FF2B5EF4-FFF2-40B4-BE49-F238E27FC236}">
                <a16:creationId xmlns:a16="http://schemas.microsoft.com/office/drawing/2014/main" id="{9A37045A-342F-B842-37A6-8AE3D5BD8D2A}"/>
              </a:ext>
            </a:extLst>
          </p:cNvPr>
          <p:cNvCxnSpPr>
            <a:endCxn id="125" idx="0"/>
          </p:cNvCxnSpPr>
          <p:nvPr/>
        </p:nvCxnSpPr>
        <p:spPr>
          <a:xfrm flipH="1">
            <a:off x="2105800" y="1820149"/>
            <a:ext cx="14100" cy="1440900"/>
          </a:xfrm>
          <a:prstGeom prst="straightConnector1">
            <a:avLst/>
          </a:prstGeom>
          <a:noFill/>
          <a:ln w="9525" cap="flat" cmpd="sng">
            <a:solidFill>
              <a:srgbClr val="1F497D"/>
            </a:solidFill>
            <a:prstDash val="solid"/>
            <a:round/>
            <a:headEnd type="none" w="sm" len="sm"/>
            <a:tailEnd type="triangle" w="med" len="med"/>
          </a:ln>
        </p:spPr>
      </p:cxnSp>
      <p:cxnSp>
        <p:nvCxnSpPr>
          <p:cNvPr id="130" name="Google Shape;130;g358c9c568b8_0_5">
            <a:extLst>
              <a:ext uri="{FF2B5EF4-FFF2-40B4-BE49-F238E27FC236}">
                <a16:creationId xmlns:a16="http://schemas.microsoft.com/office/drawing/2014/main" id="{3EF82C54-A9B6-1CC0-2979-EBAFC65BD92B}"/>
              </a:ext>
            </a:extLst>
          </p:cNvPr>
          <p:cNvCxnSpPr/>
          <p:nvPr/>
        </p:nvCxnSpPr>
        <p:spPr>
          <a:xfrm rot="10800000">
            <a:off x="10127433" y="1778516"/>
            <a:ext cx="14100" cy="1496400"/>
          </a:xfrm>
          <a:prstGeom prst="straightConnector1">
            <a:avLst/>
          </a:prstGeom>
          <a:noFill/>
          <a:ln w="9525" cap="flat" cmpd="sng">
            <a:solidFill>
              <a:srgbClr val="1F497D"/>
            </a:solidFill>
            <a:prstDash val="solid"/>
            <a:round/>
            <a:headEnd type="triangle" w="med" len="med"/>
            <a:tailEnd type="triangle" w="med" len="med"/>
          </a:ln>
        </p:spPr>
      </p:cxnSp>
      <p:cxnSp>
        <p:nvCxnSpPr>
          <p:cNvPr id="131" name="Google Shape;131;g358c9c568b8_0_5">
            <a:extLst>
              <a:ext uri="{FF2B5EF4-FFF2-40B4-BE49-F238E27FC236}">
                <a16:creationId xmlns:a16="http://schemas.microsoft.com/office/drawing/2014/main" id="{97820B87-C1B0-345C-CA2D-166BF0638193}"/>
              </a:ext>
            </a:extLst>
          </p:cNvPr>
          <p:cNvCxnSpPr>
            <a:stCxn id="126" idx="0"/>
            <a:endCxn id="124" idx="2"/>
          </p:cNvCxnSpPr>
          <p:nvPr/>
        </p:nvCxnSpPr>
        <p:spPr>
          <a:xfrm rot="10800000">
            <a:off x="6095950" y="1727082"/>
            <a:ext cx="0" cy="798000"/>
          </a:xfrm>
          <a:prstGeom prst="straightConnector1">
            <a:avLst/>
          </a:prstGeom>
          <a:noFill/>
          <a:ln w="9525" cap="flat" cmpd="sng">
            <a:solidFill>
              <a:srgbClr val="1F497D"/>
            </a:solidFill>
            <a:prstDash val="solid"/>
            <a:round/>
            <a:headEnd type="none" w="sm" len="sm"/>
            <a:tailEnd type="triangle" w="med" len="med"/>
          </a:ln>
        </p:spPr>
      </p:cxnSp>
      <p:cxnSp>
        <p:nvCxnSpPr>
          <p:cNvPr id="132" name="Google Shape;132;g358c9c568b8_0_5">
            <a:extLst>
              <a:ext uri="{FF2B5EF4-FFF2-40B4-BE49-F238E27FC236}">
                <a16:creationId xmlns:a16="http://schemas.microsoft.com/office/drawing/2014/main" id="{30D63EAB-1864-388F-F2E3-21A9D48D9EF9}"/>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134" name="Google Shape;134;g358c9c568b8_0_5">
            <a:extLst>
              <a:ext uri="{FF2B5EF4-FFF2-40B4-BE49-F238E27FC236}">
                <a16:creationId xmlns:a16="http://schemas.microsoft.com/office/drawing/2014/main" id="{4E94610A-D8D0-DC45-2863-A87C3FD0EED9}"/>
              </a:ext>
            </a:extLst>
          </p:cNvPr>
          <p:cNvSpPr txBox="1"/>
          <p:nvPr/>
        </p:nvSpPr>
        <p:spPr>
          <a:xfrm>
            <a:off x="8646400" y="222624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Supplies content as needed</a:t>
            </a:r>
            <a:endParaRPr sz="2000" i="0" u="none" strike="noStrike" cap="none">
              <a:solidFill>
                <a:srgbClr val="000000"/>
              </a:solidFill>
              <a:latin typeface="Arial Narrow"/>
              <a:ea typeface="Arial Narrow"/>
              <a:cs typeface="Arial Narrow"/>
              <a:sym typeface="Arial Narrow"/>
            </a:endParaRPr>
          </a:p>
        </p:txBody>
      </p:sp>
      <p:sp>
        <p:nvSpPr>
          <p:cNvPr id="135" name="Google Shape;135;g358c9c568b8_0_5">
            <a:extLst>
              <a:ext uri="{FF2B5EF4-FFF2-40B4-BE49-F238E27FC236}">
                <a16:creationId xmlns:a16="http://schemas.microsoft.com/office/drawing/2014/main" id="{B9484F2C-71A9-D359-551E-0AC056004401}"/>
              </a:ext>
            </a:extLst>
          </p:cNvPr>
          <p:cNvSpPr txBox="1"/>
          <p:nvPr/>
        </p:nvSpPr>
        <p:spPr>
          <a:xfrm>
            <a:off x="7421225" y="4466050"/>
            <a:ext cx="9471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content</a:t>
            </a:r>
            <a:endParaRPr sz="2000" i="0" u="none" strike="noStrike" cap="none">
              <a:solidFill>
                <a:srgbClr val="000000"/>
              </a:solidFill>
              <a:latin typeface="Arial Narrow"/>
              <a:ea typeface="Arial Narrow"/>
              <a:cs typeface="Arial Narrow"/>
              <a:sym typeface="Arial Narrow"/>
            </a:endParaRPr>
          </a:p>
        </p:txBody>
      </p:sp>
      <p:sp>
        <p:nvSpPr>
          <p:cNvPr id="137" name="Google Shape;137;g358c9c568b8_0_5">
            <a:extLst>
              <a:ext uri="{FF2B5EF4-FFF2-40B4-BE49-F238E27FC236}">
                <a16:creationId xmlns:a16="http://schemas.microsoft.com/office/drawing/2014/main" id="{AEBADD66-884B-C583-5CAA-16E5D71DA38F}"/>
              </a:ext>
            </a:extLst>
          </p:cNvPr>
          <p:cNvSpPr txBox="1"/>
          <p:nvPr/>
        </p:nvSpPr>
        <p:spPr>
          <a:xfrm>
            <a:off x="4656142" y="5638082"/>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Mapping between content and KSAs or learner state</a:t>
            </a:r>
            <a:endParaRPr sz="2000" i="0" u="none" strike="noStrike" cap="none">
              <a:solidFill>
                <a:srgbClr val="000000"/>
              </a:solidFill>
              <a:latin typeface="Arial Narrow"/>
              <a:ea typeface="Arial Narrow"/>
              <a:cs typeface="Arial Narrow"/>
              <a:sym typeface="Arial Narrow"/>
            </a:endParaRPr>
          </a:p>
        </p:txBody>
      </p:sp>
      <p:cxnSp>
        <p:nvCxnSpPr>
          <p:cNvPr id="138" name="Google Shape;138;g358c9c568b8_0_5">
            <a:extLst>
              <a:ext uri="{FF2B5EF4-FFF2-40B4-BE49-F238E27FC236}">
                <a16:creationId xmlns:a16="http://schemas.microsoft.com/office/drawing/2014/main" id="{2A96C3A9-5CF3-AFA0-11F2-3ADC136F3195}"/>
              </a:ext>
            </a:extLst>
          </p:cNvPr>
          <p:cNvCxnSpPr/>
          <p:nvPr/>
        </p:nvCxnSpPr>
        <p:spPr>
          <a:xfrm rot="10800000" flipH="1">
            <a:off x="3796000" y="4085350"/>
            <a:ext cx="898200" cy="735900"/>
          </a:xfrm>
          <a:prstGeom prst="straightConnector1">
            <a:avLst/>
          </a:prstGeom>
          <a:noFill/>
          <a:ln w="9525" cap="flat" cmpd="sng">
            <a:solidFill>
              <a:srgbClr val="1F497D"/>
            </a:solidFill>
            <a:prstDash val="solid"/>
            <a:round/>
            <a:headEnd type="none" w="med" len="med"/>
            <a:tailEnd type="triangle" w="med" len="med"/>
          </a:ln>
        </p:spPr>
      </p:cxnSp>
      <p:cxnSp>
        <p:nvCxnSpPr>
          <p:cNvPr id="139" name="Google Shape;139;g358c9c568b8_0_5">
            <a:extLst>
              <a:ext uri="{FF2B5EF4-FFF2-40B4-BE49-F238E27FC236}">
                <a16:creationId xmlns:a16="http://schemas.microsoft.com/office/drawing/2014/main" id="{B7343F81-44C1-D0BF-2BFD-7479008D4DE0}"/>
              </a:ext>
            </a:extLst>
          </p:cNvPr>
          <p:cNvCxnSpPr/>
          <p:nvPr/>
        </p:nvCxnSpPr>
        <p:spPr>
          <a:xfrm rot="10800000">
            <a:off x="7497800" y="4009150"/>
            <a:ext cx="898200" cy="7359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69023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941E6BFF-0408-AF55-48B6-A096C23A274F}"/>
            </a:ext>
          </a:extLst>
        </p:cNvPr>
        <p:cNvGrpSpPr/>
        <p:nvPr/>
      </p:nvGrpSpPr>
      <p:grpSpPr>
        <a:xfrm>
          <a:off x="0" y="0"/>
          <a:ext cx="0" cy="0"/>
          <a:chOff x="0" y="0"/>
          <a:chExt cx="0" cy="0"/>
        </a:xfrm>
      </p:grpSpPr>
      <p:sp>
        <p:nvSpPr>
          <p:cNvPr id="123" name="Google Shape;123;g358c9c568b8_0_5">
            <a:extLst>
              <a:ext uri="{FF2B5EF4-FFF2-40B4-BE49-F238E27FC236}">
                <a16:creationId xmlns:a16="http://schemas.microsoft.com/office/drawing/2014/main" id="{4A20B9E8-A150-6892-FA5A-502F1A263B76}"/>
              </a:ext>
            </a:extLst>
          </p:cNvPr>
          <p:cNvSpPr txBox="1">
            <a:spLocks noGrp="1"/>
          </p:cNvSpPr>
          <p:nvPr>
            <p:ph type="title"/>
          </p:nvPr>
        </p:nvSpPr>
        <p:spPr>
          <a:xfrm>
            <a:off x="1080302" y="0"/>
            <a:ext cx="87336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to Adaptive Instructional Systems</a:t>
            </a:r>
            <a:endParaRPr/>
          </a:p>
        </p:txBody>
      </p:sp>
      <p:sp>
        <p:nvSpPr>
          <p:cNvPr id="124" name="Google Shape;124;g358c9c568b8_0_5">
            <a:extLst>
              <a:ext uri="{FF2B5EF4-FFF2-40B4-BE49-F238E27FC236}">
                <a16:creationId xmlns:a16="http://schemas.microsoft.com/office/drawing/2014/main" id="{033CD645-1570-64C2-2077-35D6C6B74F4F}"/>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a:latin typeface="Arial Narrow"/>
                <a:ea typeface="Arial Narrow"/>
                <a:cs typeface="Arial Narrow"/>
                <a:sym typeface="Arial Narrow"/>
              </a:rPr>
              <a:t>Adaptive</a:t>
            </a:r>
            <a:r>
              <a:rPr lang="en-US" sz="2200" b="1" i="0" u="none" strike="noStrike" cap="none">
                <a:solidFill>
                  <a:srgbClr val="000000"/>
                </a:solidFill>
                <a:latin typeface="Arial Narrow"/>
                <a:ea typeface="Arial Narrow"/>
                <a:cs typeface="Arial Narrow"/>
                <a:sym typeface="Arial Narrow"/>
              </a:rPr>
              <a:t> </a:t>
            </a:r>
            <a:r>
              <a:rPr lang="en-US" sz="2200" b="1">
                <a:latin typeface="Arial Narrow"/>
                <a:ea typeface="Arial Narrow"/>
                <a:cs typeface="Arial Narrow"/>
                <a:sym typeface="Arial Narrow"/>
              </a:rPr>
              <a:t>Instructional</a:t>
            </a:r>
            <a:r>
              <a:rPr lang="en-US" sz="2200" b="1" i="0" u="none" strike="noStrike" cap="none">
                <a:solidFill>
                  <a:srgbClr val="000000"/>
                </a:solidFill>
                <a:latin typeface="Arial Narrow"/>
                <a:ea typeface="Arial Narrow"/>
                <a:cs typeface="Arial Narrow"/>
                <a:sym typeface="Arial Narrow"/>
              </a:rPr>
              <a:t> System</a:t>
            </a:r>
            <a:endParaRPr sz="2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2000" i="0" u="none" strike="noStrike" cap="none">
                <a:solidFill>
                  <a:srgbClr val="000000"/>
                </a:solidFill>
                <a:latin typeface="Arial Narrow"/>
                <a:ea typeface="Arial Narrow"/>
                <a:cs typeface="Arial Narrow"/>
                <a:sym typeface="Arial Narrow"/>
              </a:rPr>
              <a:t>(e.g., single digital learning activity, a learning platform, multiple linked educational tasks)</a:t>
            </a:r>
            <a:endParaRPr sz="2000" i="0" u="none" strike="noStrike" cap="none">
              <a:solidFill>
                <a:srgbClr val="000000"/>
              </a:solidFill>
              <a:latin typeface="Arial Narrow"/>
              <a:ea typeface="Arial Narrow"/>
              <a:cs typeface="Arial Narrow"/>
              <a:sym typeface="Arial Narrow"/>
            </a:endParaRPr>
          </a:p>
        </p:txBody>
      </p:sp>
      <p:sp>
        <p:nvSpPr>
          <p:cNvPr id="125" name="Google Shape;125;g358c9c568b8_0_5">
            <a:extLst>
              <a:ext uri="{FF2B5EF4-FFF2-40B4-BE49-F238E27FC236}">
                <a16:creationId xmlns:a16="http://schemas.microsoft.com/office/drawing/2014/main" id="{22161E72-5408-63E5-7714-E14BFACF6B5A}"/>
              </a:ext>
            </a:extLst>
          </p:cNvPr>
          <p:cNvSpPr/>
          <p:nvPr/>
        </p:nvSpPr>
        <p:spPr>
          <a:xfrm>
            <a:off x="4156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rgbClr val="000000"/>
                </a:solidFill>
                <a:latin typeface="Arial Narrow"/>
                <a:ea typeface="Arial Narrow"/>
                <a:cs typeface="Arial Narrow"/>
                <a:sym typeface="Arial Narrow"/>
              </a:rPr>
              <a:t>Draw inferences about an individual’s </a:t>
            </a:r>
            <a:r>
              <a:rPr lang="en-US" sz="2000" dirty="0">
                <a:latin typeface="Arial Narrow"/>
                <a:ea typeface="Arial Narrow"/>
                <a:cs typeface="Arial Narrow"/>
                <a:sym typeface="Arial Narrow"/>
              </a:rPr>
              <a:t>knowledge, skills, abilities (KSAs),</a:t>
            </a:r>
            <a:r>
              <a:rPr lang="en-US" sz="2000" i="0" u="none" strike="noStrike" cap="none" dirty="0">
                <a:solidFill>
                  <a:srgbClr val="000000"/>
                </a:solidFill>
                <a:latin typeface="Arial Narrow"/>
                <a:ea typeface="Arial Narrow"/>
                <a:cs typeface="Arial Narrow"/>
                <a:sym typeface="Arial Narrow"/>
              </a:rPr>
              <a:t> and/or state.  Can include both traditional measurement models alongside models capturing other characteristics of the learner. </a:t>
            </a:r>
            <a:endParaRPr sz="2000" i="0" u="none" strike="noStrike" cap="none" dirty="0">
              <a:solidFill>
                <a:srgbClr val="000000"/>
              </a:solidFill>
              <a:latin typeface="Arial Narrow"/>
              <a:ea typeface="Arial Narrow"/>
              <a:cs typeface="Arial Narrow"/>
              <a:sym typeface="Arial Narrow"/>
            </a:endParaRPr>
          </a:p>
        </p:txBody>
      </p:sp>
      <p:sp>
        <p:nvSpPr>
          <p:cNvPr id="126" name="Google Shape;126;g358c9c568b8_0_5">
            <a:extLst>
              <a:ext uri="{FF2B5EF4-FFF2-40B4-BE49-F238E27FC236}">
                <a16:creationId xmlns:a16="http://schemas.microsoft.com/office/drawing/2014/main" id="{4B53FAA6-74C0-DCED-FBB4-06DB18328905}"/>
              </a:ext>
            </a:extLst>
          </p:cNvPr>
          <p:cNvSpPr/>
          <p:nvPr/>
        </p:nvSpPr>
        <p:spPr>
          <a:xfrm>
            <a:off x="4694200" y="2525082"/>
            <a:ext cx="28035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127" name="Google Shape;127;g358c9c568b8_0_5">
            <a:extLst>
              <a:ext uri="{FF2B5EF4-FFF2-40B4-BE49-F238E27FC236}">
                <a16:creationId xmlns:a16="http://schemas.microsoft.com/office/drawing/2014/main" id="{9A4A3FC8-C698-A403-7B0D-20D44922D65D}"/>
              </a:ext>
            </a:extLst>
          </p:cNvPr>
          <p:cNvSpPr/>
          <p:nvPr/>
        </p:nvSpPr>
        <p:spPr>
          <a:xfrm>
            <a:off x="83960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Content and associated metadata.  Content may include instructional materials, assessment items, practice problems, feedback and hints. </a:t>
            </a:r>
            <a:endParaRPr sz="2000" i="0" u="none" strike="noStrike" cap="none" dirty="0">
              <a:solidFill>
                <a:schemeClr val="bg1">
                  <a:lumMod val="75000"/>
                </a:schemeClr>
              </a:solidFill>
              <a:latin typeface="Arial Narrow"/>
              <a:ea typeface="Arial Narrow"/>
              <a:cs typeface="Arial Narrow"/>
              <a:sym typeface="Arial Narrow"/>
            </a:endParaRPr>
          </a:p>
        </p:txBody>
      </p:sp>
      <p:cxnSp>
        <p:nvCxnSpPr>
          <p:cNvPr id="128" name="Google Shape;128;g358c9c568b8_0_5">
            <a:extLst>
              <a:ext uri="{FF2B5EF4-FFF2-40B4-BE49-F238E27FC236}">
                <a16:creationId xmlns:a16="http://schemas.microsoft.com/office/drawing/2014/main" id="{ABE03E9D-61FF-CD03-DEFB-D0008A7B0867}"/>
              </a:ext>
            </a:extLst>
          </p:cNvPr>
          <p:cNvCxnSpPr>
            <a:endCxn id="125" idx="0"/>
          </p:cNvCxnSpPr>
          <p:nvPr/>
        </p:nvCxnSpPr>
        <p:spPr>
          <a:xfrm flipH="1">
            <a:off x="2105800" y="1820149"/>
            <a:ext cx="14100" cy="1440900"/>
          </a:xfrm>
          <a:prstGeom prst="straightConnector1">
            <a:avLst/>
          </a:prstGeom>
          <a:noFill/>
          <a:ln w="9525" cap="flat" cmpd="sng">
            <a:solidFill>
              <a:srgbClr val="1F497D"/>
            </a:solidFill>
            <a:prstDash val="solid"/>
            <a:round/>
            <a:headEnd type="none" w="sm" len="sm"/>
            <a:tailEnd type="triangle" w="med" len="med"/>
          </a:ln>
        </p:spPr>
      </p:cxnSp>
      <p:sp>
        <p:nvSpPr>
          <p:cNvPr id="129" name="Google Shape;129;g358c9c568b8_0_5">
            <a:extLst>
              <a:ext uri="{FF2B5EF4-FFF2-40B4-BE49-F238E27FC236}">
                <a16:creationId xmlns:a16="http://schemas.microsoft.com/office/drawing/2014/main" id="{14085E83-EE20-4458-5E5C-481B6CADF49E}"/>
              </a:ext>
            </a:extLst>
          </p:cNvPr>
          <p:cNvSpPr txBox="1"/>
          <p:nvPr/>
        </p:nvSpPr>
        <p:spPr>
          <a:xfrm>
            <a:off x="358300" y="2048300"/>
            <a:ext cx="35091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Data </a:t>
            </a:r>
            <a:r>
              <a:rPr lang="en-US" sz="2000">
                <a:latin typeface="Arial Narrow"/>
                <a:ea typeface="Arial Narrow"/>
                <a:cs typeface="Arial Narrow"/>
                <a:sym typeface="Arial Narrow"/>
              </a:rPr>
              <a:t>from system</a:t>
            </a:r>
            <a:r>
              <a:rPr lang="en-US" sz="2000" i="0" u="none" strike="noStrike" cap="none">
                <a:solidFill>
                  <a:srgbClr val="000000"/>
                </a:solidFill>
                <a:latin typeface="Arial Narrow"/>
                <a:ea typeface="Arial Narrow"/>
                <a:cs typeface="Arial Narrow"/>
                <a:sym typeface="Arial Narrow"/>
              </a:rPr>
              <a:t> interactions and logged by the system</a:t>
            </a:r>
            <a:endParaRPr sz="2000" i="0" u="none" strike="noStrike" cap="none">
              <a:solidFill>
                <a:srgbClr val="000000"/>
              </a:solidFill>
              <a:latin typeface="Arial Narrow"/>
              <a:ea typeface="Arial Narrow"/>
              <a:cs typeface="Arial Narrow"/>
              <a:sym typeface="Arial Narrow"/>
            </a:endParaRPr>
          </a:p>
        </p:txBody>
      </p:sp>
      <p:cxnSp>
        <p:nvCxnSpPr>
          <p:cNvPr id="130" name="Google Shape;130;g358c9c568b8_0_5">
            <a:extLst>
              <a:ext uri="{FF2B5EF4-FFF2-40B4-BE49-F238E27FC236}">
                <a16:creationId xmlns:a16="http://schemas.microsoft.com/office/drawing/2014/main" id="{9F4FEFAD-D511-2DD5-CCC5-834FD7D8EEEA}"/>
              </a:ext>
            </a:extLst>
          </p:cNvPr>
          <p:cNvCxnSpPr/>
          <p:nvPr/>
        </p:nvCxnSpPr>
        <p:spPr>
          <a:xfrm rot="10800000">
            <a:off x="10127433" y="1778516"/>
            <a:ext cx="14100" cy="1496400"/>
          </a:xfrm>
          <a:prstGeom prst="straightConnector1">
            <a:avLst/>
          </a:prstGeom>
          <a:noFill/>
          <a:ln w="9525" cap="flat" cmpd="sng">
            <a:solidFill>
              <a:srgbClr val="1F497D"/>
            </a:solidFill>
            <a:prstDash val="solid"/>
            <a:round/>
            <a:headEnd type="triangle" w="med" len="med"/>
            <a:tailEnd type="triangle" w="med" len="med"/>
          </a:ln>
        </p:spPr>
      </p:cxnSp>
      <p:cxnSp>
        <p:nvCxnSpPr>
          <p:cNvPr id="131" name="Google Shape;131;g358c9c568b8_0_5">
            <a:extLst>
              <a:ext uri="{FF2B5EF4-FFF2-40B4-BE49-F238E27FC236}">
                <a16:creationId xmlns:a16="http://schemas.microsoft.com/office/drawing/2014/main" id="{2BAF731B-BCE8-02D8-EB33-C336A5A455A4}"/>
              </a:ext>
            </a:extLst>
          </p:cNvPr>
          <p:cNvCxnSpPr>
            <a:stCxn id="126" idx="0"/>
            <a:endCxn id="124" idx="2"/>
          </p:cNvCxnSpPr>
          <p:nvPr/>
        </p:nvCxnSpPr>
        <p:spPr>
          <a:xfrm rot="10800000">
            <a:off x="6095950" y="1727082"/>
            <a:ext cx="0" cy="798000"/>
          </a:xfrm>
          <a:prstGeom prst="straightConnector1">
            <a:avLst/>
          </a:prstGeom>
          <a:noFill/>
          <a:ln w="9525" cap="flat" cmpd="sng">
            <a:solidFill>
              <a:srgbClr val="1F497D"/>
            </a:solidFill>
            <a:prstDash val="solid"/>
            <a:round/>
            <a:headEnd type="none" w="sm" len="sm"/>
            <a:tailEnd type="triangle" w="med" len="med"/>
          </a:ln>
        </p:spPr>
      </p:cxnSp>
      <p:cxnSp>
        <p:nvCxnSpPr>
          <p:cNvPr id="132" name="Google Shape;132;g358c9c568b8_0_5">
            <a:extLst>
              <a:ext uri="{FF2B5EF4-FFF2-40B4-BE49-F238E27FC236}">
                <a16:creationId xmlns:a16="http://schemas.microsoft.com/office/drawing/2014/main" id="{40C70BE0-14C1-7FDB-BDC1-6B39B2F2481D}"/>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134" name="Google Shape;134;g358c9c568b8_0_5">
            <a:extLst>
              <a:ext uri="{FF2B5EF4-FFF2-40B4-BE49-F238E27FC236}">
                <a16:creationId xmlns:a16="http://schemas.microsoft.com/office/drawing/2014/main" id="{B8EE309F-95A8-3FC8-44A0-47AC27591E80}"/>
              </a:ext>
            </a:extLst>
          </p:cNvPr>
          <p:cNvSpPr txBox="1"/>
          <p:nvPr/>
        </p:nvSpPr>
        <p:spPr>
          <a:xfrm>
            <a:off x="8646400" y="222624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Supplies content as needed</a:t>
            </a:r>
            <a:endParaRPr sz="2000" i="0" u="none" strike="noStrike" cap="none" dirty="0">
              <a:solidFill>
                <a:schemeClr val="bg1">
                  <a:lumMod val="75000"/>
                </a:schemeClr>
              </a:solidFill>
              <a:latin typeface="Arial Narrow"/>
              <a:ea typeface="Arial Narrow"/>
              <a:cs typeface="Arial Narrow"/>
              <a:sym typeface="Arial Narrow"/>
            </a:endParaRPr>
          </a:p>
        </p:txBody>
      </p:sp>
      <p:sp>
        <p:nvSpPr>
          <p:cNvPr id="135" name="Google Shape;135;g358c9c568b8_0_5">
            <a:extLst>
              <a:ext uri="{FF2B5EF4-FFF2-40B4-BE49-F238E27FC236}">
                <a16:creationId xmlns:a16="http://schemas.microsoft.com/office/drawing/2014/main" id="{C521C9E7-6FC4-7355-FBC8-2251A81930DF}"/>
              </a:ext>
            </a:extLst>
          </p:cNvPr>
          <p:cNvSpPr txBox="1"/>
          <p:nvPr/>
        </p:nvSpPr>
        <p:spPr>
          <a:xfrm>
            <a:off x="7421225" y="4466050"/>
            <a:ext cx="9471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Info about content</a:t>
            </a:r>
            <a:endParaRPr sz="2000" i="0" u="none" strike="noStrike" cap="none" dirty="0">
              <a:solidFill>
                <a:schemeClr val="bg1">
                  <a:lumMod val="75000"/>
                </a:schemeClr>
              </a:solidFill>
              <a:latin typeface="Arial Narrow"/>
              <a:ea typeface="Arial Narrow"/>
              <a:cs typeface="Arial Narrow"/>
              <a:sym typeface="Arial Narrow"/>
            </a:endParaRPr>
          </a:p>
        </p:txBody>
      </p:sp>
      <p:sp>
        <p:nvSpPr>
          <p:cNvPr id="136" name="Google Shape;136;g358c9c568b8_0_5">
            <a:extLst>
              <a:ext uri="{FF2B5EF4-FFF2-40B4-BE49-F238E27FC236}">
                <a16:creationId xmlns:a16="http://schemas.microsoft.com/office/drawing/2014/main" id="{31D5A62F-2F78-A8A1-7794-632041C6744F}"/>
              </a:ext>
            </a:extLst>
          </p:cNvPr>
          <p:cNvSpPr txBox="1"/>
          <p:nvPr/>
        </p:nvSpPr>
        <p:spPr>
          <a:xfrm>
            <a:off x="3696000" y="4544575"/>
            <a:ext cx="11496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individual</a:t>
            </a:r>
            <a:endParaRPr sz="2000" i="0" u="none" strike="noStrike" cap="none">
              <a:solidFill>
                <a:srgbClr val="000000"/>
              </a:solidFill>
              <a:latin typeface="Arial Narrow"/>
              <a:ea typeface="Arial Narrow"/>
              <a:cs typeface="Arial Narrow"/>
              <a:sym typeface="Arial Narrow"/>
            </a:endParaRPr>
          </a:p>
        </p:txBody>
      </p:sp>
      <p:sp>
        <p:nvSpPr>
          <p:cNvPr id="137" name="Google Shape;137;g358c9c568b8_0_5">
            <a:extLst>
              <a:ext uri="{FF2B5EF4-FFF2-40B4-BE49-F238E27FC236}">
                <a16:creationId xmlns:a16="http://schemas.microsoft.com/office/drawing/2014/main" id="{D0E10166-2B95-2C7F-7123-D6E74271E3D8}"/>
              </a:ext>
            </a:extLst>
          </p:cNvPr>
          <p:cNvSpPr txBox="1"/>
          <p:nvPr/>
        </p:nvSpPr>
        <p:spPr>
          <a:xfrm>
            <a:off x="4656142" y="5638082"/>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Mapping between content and KSAs or learner state</a:t>
            </a:r>
            <a:endParaRPr sz="2000" i="0" u="none" strike="noStrike" cap="none" dirty="0">
              <a:solidFill>
                <a:schemeClr val="bg1">
                  <a:lumMod val="75000"/>
                </a:schemeClr>
              </a:solidFill>
              <a:latin typeface="Arial Narrow"/>
              <a:ea typeface="Arial Narrow"/>
              <a:cs typeface="Arial Narrow"/>
              <a:sym typeface="Arial Narrow"/>
            </a:endParaRPr>
          </a:p>
        </p:txBody>
      </p:sp>
      <p:cxnSp>
        <p:nvCxnSpPr>
          <p:cNvPr id="138" name="Google Shape;138;g358c9c568b8_0_5">
            <a:extLst>
              <a:ext uri="{FF2B5EF4-FFF2-40B4-BE49-F238E27FC236}">
                <a16:creationId xmlns:a16="http://schemas.microsoft.com/office/drawing/2014/main" id="{C77C0DDA-50F4-01C2-4C41-048D03DC74E1}"/>
              </a:ext>
            </a:extLst>
          </p:cNvPr>
          <p:cNvCxnSpPr/>
          <p:nvPr/>
        </p:nvCxnSpPr>
        <p:spPr>
          <a:xfrm rot="10800000" flipH="1">
            <a:off x="3796000" y="4085350"/>
            <a:ext cx="898200" cy="735900"/>
          </a:xfrm>
          <a:prstGeom prst="straightConnector1">
            <a:avLst/>
          </a:prstGeom>
          <a:noFill/>
          <a:ln w="9525" cap="flat" cmpd="sng">
            <a:solidFill>
              <a:srgbClr val="1F497D"/>
            </a:solidFill>
            <a:prstDash val="solid"/>
            <a:round/>
            <a:headEnd type="none" w="med" len="med"/>
            <a:tailEnd type="triangle" w="med" len="med"/>
          </a:ln>
        </p:spPr>
      </p:cxnSp>
      <p:cxnSp>
        <p:nvCxnSpPr>
          <p:cNvPr id="139" name="Google Shape;139;g358c9c568b8_0_5">
            <a:extLst>
              <a:ext uri="{FF2B5EF4-FFF2-40B4-BE49-F238E27FC236}">
                <a16:creationId xmlns:a16="http://schemas.microsoft.com/office/drawing/2014/main" id="{3BD093BA-E377-F5B4-4078-612194B7B409}"/>
              </a:ext>
            </a:extLst>
          </p:cNvPr>
          <p:cNvCxnSpPr/>
          <p:nvPr/>
        </p:nvCxnSpPr>
        <p:spPr>
          <a:xfrm rot="10800000">
            <a:off x="7497800" y="4009150"/>
            <a:ext cx="898200" cy="7359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118967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78077687-57F5-00C0-349C-EAC6653EF0AD}"/>
            </a:ext>
          </a:extLst>
        </p:cNvPr>
        <p:cNvGrpSpPr/>
        <p:nvPr/>
      </p:nvGrpSpPr>
      <p:grpSpPr>
        <a:xfrm>
          <a:off x="0" y="0"/>
          <a:ext cx="0" cy="0"/>
          <a:chOff x="0" y="0"/>
          <a:chExt cx="0" cy="0"/>
        </a:xfrm>
      </p:grpSpPr>
      <p:sp>
        <p:nvSpPr>
          <p:cNvPr id="123" name="Google Shape;123;g358c9c568b8_0_5">
            <a:extLst>
              <a:ext uri="{FF2B5EF4-FFF2-40B4-BE49-F238E27FC236}">
                <a16:creationId xmlns:a16="http://schemas.microsoft.com/office/drawing/2014/main" id="{CB0D5441-F5C8-23A7-0CA9-7E88B8A605B2}"/>
              </a:ext>
            </a:extLst>
          </p:cNvPr>
          <p:cNvSpPr txBox="1">
            <a:spLocks noGrp="1"/>
          </p:cNvSpPr>
          <p:nvPr>
            <p:ph type="title"/>
          </p:nvPr>
        </p:nvSpPr>
        <p:spPr>
          <a:xfrm>
            <a:off x="1080302" y="0"/>
            <a:ext cx="87336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to Adaptive Instructional Systems</a:t>
            </a:r>
            <a:endParaRPr/>
          </a:p>
        </p:txBody>
      </p:sp>
      <p:sp>
        <p:nvSpPr>
          <p:cNvPr id="124" name="Google Shape;124;g358c9c568b8_0_5">
            <a:extLst>
              <a:ext uri="{FF2B5EF4-FFF2-40B4-BE49-F238E27FC236}">
                <a16:creationId xmlns:a16="http://schemas.microsoft.com/office/drawing/2014/main" id="{6ED7BF0E-9887-47B2-B213-859A848B2EC5}"/>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a:latin typeface="Arial Narrow"/>
                <a:ea typeface="Arial Narrow"/>
                <a:cs typeface="Arial Narrow"/>
                <a:sym typeface="Arial Narrow"/>
              </a:rPr>
              <a:t>Adaptive</a:t>
            </a:r>
            <a:r>
              <a:rPr lang="en-US" sz="2200" b="1" i="0" u="none" strike="noStrike" cap="none">
                <a:solidFill>
                  <a:srgbClr val="000000"/>
                </a:solidFill>
                <a:latin typeface="Arial Narrow"/>
                <a:ea typeface="Arial Narrow"/>
                <a:cs typeface="Arial Narrow"/>
                <a:sym typeface="Arial Narrow"/>
              </a:rPr>
              <a:t> </a:t>
            </a:r>
            <a:r>
              <a:rPr lang="en-US" sz="2200" b="1">
                <a:latin typeface="Arial Narrow"/>
                <a:ea typeface="Arial Narrow"/>
                <a:cs typeface="Arial Narrow"/>
                <a:sym typeface="Arial Narrow"/>
              </a:rPr>
              <a:t>Instructional</a:t>
            </a:r>
            <a:r>
              <a:rPr lang="en-US" sz="2200" b="1" i="0" u="none" strike="noStrike" cap="none">
                <a:solidFill>
                  <a:srgbClr val="000000"/>
                </a:solidFill>
                <a:latin typeface="Arial Narrow"/>
                <a:ea typeface="Arial Narrow"/>
                <a:cs typeface="Arial Narrow"/>
                <a:sym typeface="Arial Narrow"/>
              </a:rPr>
              <a:t> System</a:t>
            </a:r>
            <a:endParaRPr sz="2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2000" i="0" u="none" strike="noStrike" cap="none">
                <a:solidFill>
                  <a:srgbClr val="000000"/>
                </a:solidFill>
                <a:latin typeface="Arial Narrow"/>
                <a:ea typeface="Arial Narrow"/>
                <a:cs typeface="Arial Narrow"/>
                <a:sym typeface="Arial Narrow"/>
              </a:rPr>
              <a:t>(e.g., single digital learning activity, a learning platform, multiple linked educational tasks)</a:t>
            </a:r>
            <a:endParaRPr sz="2000" i="0" u="none" strike="noStrike" cap="none">
              <a:solidFill>
                <a:srgbClr val="000000"/>
              </a:solidFill>
              <a:latin typeface="Arial Narrow"/>
              <a:ea typeface="Arial Narrow"/>
              <a:cs typeface="Arial Narrow"/>
              <a:sym typeface="Arial Narrow"/>
            </a:endParaRPr>
          </a:p>
        </p:txBody>
      </p:sp>
      <p:sp>
        <p:nvSpPr>
          <p:cNvPr id="125" name="Google Shape;125;g358c9c568b8_0_5">
            <a:extLst>
              <a:ext uri="{FF2B5EF4-FFF2-40B4-BE49-F238E27FC236}">
                <a16:creationId xmlns:a16="http://schemas.microsoft.com/office/drawing/2014/main" id="{63C6A810-6D70-6D40-6D73-FC8C9D641521}"/>
              </a:ext>
            </a:extLst>
          </p:cNvPr>
          <p:cNvSpPr/>
          <p:nvPr/>
        </p:nvSpPr>
        <p:spPr>
          <a:xfrm>
            <a:off x="4156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Draw inferences about an individual’s </a:t>
            </a:r>
            <a:r>
              <a:rPr lang="en-US" sz="2000" dirty="0">
                <a:solidFill>
                  <a:schemeClr val="bg1">
                    <a:lumMod val="75000"/>
                  </a:schemeClr>
                </a:solidFill>
                <a:latin typeface="Arial Narrow"/>
                <a:ea typeface="Arial Narrow"/>
                <a:cs typeface="Arial Narrow"/>
                <a:sym typeface="Arial Narrow"/>
              </a:rPr>
              <a:t>knowledge, skills, abilities (KSAs),</a:t>
            </a:r>
            <a:r>
              <a:rPr lang="en-US" sz="2000" i="0" u="none" strike="noStrike" cap="none" dirty="0">
                <a:solidFill>
                  <a:schemeClr val="bg1">
                    <a:lumMod val="75000"/>
                  </a:schemeClr>
                </a:solidFill>
                <a:latin typeface="Arial Narrow"/>
                <a:ea typeface="Arial Narrow"/>
                <a:cs typeface="Arial Narrow"/>
                <a:sym typeface="Arial Narrow"/>
              </a:rPr>
              <a:t> and/or state.  Can include both traditional measurement models alongside models capturing other characteristics of the learner. </a:t>
            </a:r>
            <a:endParaRPr sz="2000" i="0" u="none" strike="noStrike" cap="none" dirty="0">
              <a:solidFill>
                <a:schemeClr val="bg1">
                  <a:lumMod val="75000"/>
                </a:schemeClr>
              </a:solidFill>
              <a:latin typeface="Arial Narrow"/>
              <a:ea typeface="Arial Narrow"/>
              <a:cs typeface="Arial Narrow"/>
              <a:sym typeface="Arial Narrow"/>
            </a:endParaRPr>
          </a:p>
        </p:txBody>
      </p:sp>
      <p:sp>
        <p:nvSpPr>
          <p:cNvPr id="126" name="Google Shape;126;g358c9c568b8_0_5">
            <a:extLst>
              <a:ext uri="{FF2B5EF4-FFF2-40B4-BE49-F238E27FC236}">
                <a16:creationId xmlns:a16="http://schemas.microsoft.com/office/drawing/2014/main" id="{A405B83F-7167-4555-5FAD-099834364136}"/>
              </a:ext>
            </a:extLst>
          </p:cNvPr>
          <p:cNvSpPr/>
          <p:nvPr/>
        </p:nvSpPr>
        <p:spPr>
          <a:xfrm>
            <a:off x="4694200" y="2525082"/>
            <a:ext cx="28035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Adaptation Module</a:t>
            </a:r>
            <a:endParaRPr sz="220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a:solidFill>
                  <a:srgbClr val="000000"/>
                </a:solidFill>
                <a:latin typeface="Arial Narrow"/>
                <a:ea typeface="Arial Narrow"/>
                <a:cs typeface="Arial Narrow"/>
                <a:sym typeface="Arial Narrow"/>
              </a:rPr>
              <a:t>Directives guiding how the system changes and adapts. These may be in the form of if-then rules, algorithms, or even choices made by system user. </a:t>
            </a:r>
            <a:endParaRPr sz="2000" i="0" u="none" strike="noStrike" cap="none">
              <a:solidFill>
                <a:srgbClr val="000000"/>
              </a:solidFill>
              <a:latin typeface="Arial Narrow"/>
              <a:ea typeface="Arial Narrow"/>
              <a:cs typeface="Arial Narrow"/>
              <a:sym typeface="Arial Narrow"/>
            </a:endParaRPr>
          </a:p>
        </p:txBody>
      </p:sp>
      <p:sp>
        <p:nvSpPr>
          <p:cNvPr id="127" name="Google Shape;127;g358c9c568b8_0_5">
            <a:extLst>
              <a:ext uri="{FF2B5EF4-FFF2-40B4-BE49-F238E27FC236}">
                <a16:creationId xmlns:a16="http://schemas.microsoft.com/office/drawing/2014/main" id="{C1427F87-8ED5-49B8-C591-F81D9BD6D754}"/>
              </a:ext>
            </a:extLst>
          </p:cNvPr>
          <p:cNvSpPr/>
          <p:nvPr/>
        </p:nvSpPr>
        <p:spPr>
          <a:xfrm>
            <a:off x="83960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Content and associated metadata.  Content may include instructional materials, assessment items, practice problems, feedback and hints. </a:t>
            </a:r>
            <a:endParaRPr sz="2000" i="0" u="none" strike="noStrike" cap="none" dirty="0">
              <a:solidFill>
                <a:schemeClr val="bg1">
                  <a:lumMod val="75000"/>
                </a:schemeClr>
              </a:solidFill>
              <a:latin typeface="Arial Narrow"/>
              <a:ea typeface="Arial Narrow"/>
              <a:cs typeface="Arial Narrow"/>
              <a:sym typeface="Arial Narrow"/>
            </a:endParaRPr>
          </a:p>
        </p:txBody>
      </p:sp>
      <p:cxnSp>
        <p:nvCxnSpPr>
          <p:cNvPr id="128" name="Google Shape;128;g358c9c568b8_0_5">
            <a:extLst>
              <a:ext uri="{FF2B5EF4-FFF2-40B4-BE49-F238E27FC236}">
                <a16:creationId xmlns:a16="http://schemas.microsoft.com/office/drawing/2014/main" id="{DB8C6060-7F3A-9F8D-707F-986A19CAA839}"/>
              </a:ext>
            </a:extLst>
          </p:cNvPr>
          <p:cNvCxnSpPr>
            <a:endCxn id="125" idx="0"/>
          </p:cNvCxnSpPr>
          <p:nvPr/>
        </p:nvCxnSpPr>
        <p:spPr>
          <a:xfrm flipH="1">
            <a:off x="2105800" y="1820149"/>
            <a:ext cx="14100" cy="1440900"/>
          </a:xfrm>
          <a:prstGeom prst="straightConnector1">
            <a:avLst/>
          </a:prstGeom>
          <a:noFill/>
          <a:ln w="9525" cap="flat" cmpd="sng">
            <a:solidFill>
              <a:srgbClr val="1F497D"/>
            </a:solidFill>
            <a:prstDash val="solid"/>
            <a:round/>
            <a:headEnd type="none" w="sm" len="sm"/>
            <a:tailEnd type="triangle" w="med" len="med"/>
          </a:ln>
        </p:spPr>
      </p:cxnSp>
      <p:sp>
        <p:nvSpPr>
          <p:cNvPr id="129" name="Google Shape;129;g358c9c568b8_0_5">
            <a:extLst>
              <a:ext uri="{FF2B5EF4-FFF2-40B4-BE49-F238E27FC236}">
                <a16:creationId xmlns:a16="http://schemas.microsoft.com/office/drawing/2014/main" id="{9BE78748-50FB-D140-7A07-2EC744856C1A}"/>
              </a:ext>
            </a:extLst>
          </p:cNvPr>
          <p:cNvSpPr txBox="1"/>
          <p:nvPr/>
        </p:nvSpPr>
        <p:spPr>
          <a:xfrm>
            <a:off x="358300" y="2048300"/>
            <a:ext cx="35091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dirty="0">
                <a:solidFill>
                  <a:schemeClr val="bg1">
                    <a:lumMod val="75000"/>
                  </a:schemeClr>
                </a:solidFill>
                <a:latin typeface="Arial Narrow"/>
                <a:ea typeface="Arial Narrow"/>
                <a:cs typeface="Arial Narrow"/>
                <a:sym typeface="Arial Narrow"/>
              </a:rPr>
              <a:t>Data </a:t>
            </a:r>
            <a:r>
              <a:rPr lang="en-US" sz="2000" dirty="0">
                <a:solidFill>
                  <a:schemeClr val="bg1">
                    <a:lumMod val="75000"/>
                  </a:schemeClr>
                </a:solidFill>
                <a:latin typeface="Arial Narrow"/>
                <a:ea typeface="Arial Narrow"/>
                <a:cs typeface="Arial Narrow"/>
                <a:sym typeface="Arial Narrow"/>
              </a:rPr>
              <a:t>from system</a:t>
            </a:r>
            <a:r>
              <a:rPr lang="en-US" sz="2000" i="0" u="none" strike="noStrike" cap="none" dirty="0">
                <a:solidFill>
                  <a:schemeClr val="bg1">
                    <a:lumMod val="75000"/>
                  </a:schemeClr>
                </a:solidFill>
                <a:latin typeface="Arial Narrow"/>
                <a:ea typeface="Arial Narrow"/>
                <a:cs typeface="Arial Narrow"/>
                <a:sym typeface="Arial Narrow"/>
              </a:rPr>
              <a:t> interactions and logged by the system</a:t>
            </a:r>
            <a:endParaRPr sz="2000" i="0" u="none" strike="noStrike" cap="none" dirty="0">
              <a:solidFill>
                <a:schemeClr val="bg1">
                  <a:lumMod val="75000"/>
                </a:schemeClr>
              </a:solidFill>
              <a:latin typeface="Arial Narrow"/>
              <a:ea typeface="Arial Narrow"/>
              <a:cs typeface="Arial Narrow"/>
              <a:sym typeface="Arial Narrow"/>
            </a:endParaRPr>
          </a:p>
        </p:txBody>
      </p:sp>
      <p:cxnSp>
        <p:nvCxnSpPr>
          <p:cNvPr id="130" name="Google Shape;130;g358c9c568b8_0_5">
            <a:extLst>
              <a:ext uri="{FF2B5EF4-FFF2-40B4-BE49-F238E27FC236}">
                <a16:creationId xmlns:a16="http://schemas.microsoft.com/office/drawing/2014/main" id="{1E2619A8-88BA-E514-915E-B96DAACD1657}"/>
              </a:ext>
            </a:extLst>
          </p:cNvPr>
          <p:cNvCxnSpPr/>
          <p:nvPr/>
        </p:nvCxnSpPr>
        <p:spPr>
          <a:xfrm rot="10800000">
            <a:off x="10127433" y="1778516"/>
            <a:ext cx="14100" cy="1496400"/>
          </a:xfrm>
          <a:prstGeom prst="straightConnector1">
            <a:avLst/>
          </a:prstGeom>
          <a:noFill/>
          <a:ln w="9525" cap="flat" cmpd="sng">
            <a:solidFill>
              <a:srgbClr val="1F497D"/>
            </a:solidFill>
            <a:prstDash val="solid"/>
            <a:round/>
            <a:headEnd type="triangle" w="med" len="med"/>
            <a:tailEnd type="triangle" w="med" len="med"/>
          </a:ln>
        </p:spPr>
      </p:cxnSp>
      <p:cxnSp>
        <p:nvCxnSpPr>
          <p:cNvPr id="131" name="Google Shape;131;g358c9c568b8_0_5">
            <a:extLst>
              <a:ext uri="{FF2B5EF4-FFF2-40B4-BE49-F238E27FC236}">
                <a16:creationId xmlns:a16="http://schemas.microsoft.com/office/drawing/2014/main" id="{4FABE26D-5E87-0AB6-B031-83761C76D1C6}"/>
              </a:ext>
            </a:extLst>
          </p:cNvPr>
          <p:cNvCxnSpPr>
            <a:stCxn id="126" idx="0"/>
            <a:endCxn id="124" idx="2"/>
          </p:cNvCxnSpPr>
          <p:nvPr/>
        </p:nvCxnSpPr>
        <p:spPr>
          <a:xfrm rot="10800000">
            <a:off x="6095950" y="1727082"/>
            <a:ext cx="0" cy="798000"/>
          </a:xfrm>
          <a:prstGeom prst="straightConnector1">
            <a:avLst/>
          </a:prstGeom>
          <a:noFill/>
          <a:ln w="9525" cap="flat" cmpd="sng">
            <a:solidFill>
              <a:srgbClr val="1F497D"/>
            </a:solidFill>
            <a:prstDash val="solid"/>
            <a:round/>
            <a:headEnd type="none" w="sm" len="sm"/>
            <a:tailEnd type="triangle" w="med" len="med"/>
          </a:ln>
        </p:spPr>
      </p:cxnSp>
      <p:cxnSp>
        <p:nvCxnSpPr>
          <p:cNvPr id="132" name="Google Shape;132;g358c9c568b8_0_5">
            <a:extLst>
              <a:ext uri="{FF2B5EF4-FFF2-40B4-BE49-F238E27FC236}">
                <a16:creationId xmlns:a16="http://schemas.microsoft.com/office/drawing/2014/main" id="{4AD70676-66F8-724F-77A4-B17EAF33E156}"/>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133" name="Google Shape;133;g358c9c568b8_0_5">
            <a:extLst>
              <a:ext uri="{FF2B5EF4-FFF2-40B4-BE49-F238E27FC236}">
                <a16:creationId xmlns:a16="http://schemas.microsoft.com/office/drawing/2014/main" id="{11E1CC01-1C11-66D6-7E86-D59C01D34160}"/>
              </a:ext>
            </a:extLst>
          </p:cNvPr>
          <p:cNvSpPr txBox="1"/>
          <p:nvPr/>
        </p:nvSpPr>
        <p:spPr>
          <a:xfrm>
            <a:off x="4656200" y="191079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Indicates content to deliver</a:t>
            </a:r>
            <a:endParaRPr sz="2000" i="0" u="none" strike="noStrike" cap="none">
              <a:solidFill>
                <a:srgbClr val="000000"/>
              </a:solidFill>
              <a:latin typeface="Arial Narrow"/>
              <a:ea typeface="Arial Narrow"/>
              <a:cs typeface="Arial Narrow"/>
              <a:sym typeface="Arial Narrow"/>
            </a:endParaRPr>
          </a:p>
        </p:txBody>
      </p:sp>
      <p:sp>
        <p:nvSpPr>
          <p:cNvPr id="134" name="Google Shape;134;g358c9c568b8_0_5">
            <a:extLst>
              <a:ext uri="{FF2B5EF4-FFF2-40B4-BE49-F238E27FC236}">
                <a16:creationId xmlns:a16="http://schemas.microsoft.com/office/drawing/2014/main" id="{35BCFF1C-9A85-1513-495B-0B5B29B99415}"/>
              </a:ext>
            </a:extLst>
          </p:cNvPr>
          <p:cNvSpPr txBox="1"/>
          <p:nvPr/>
        </p:nvSpPr>
        <p:spPr>
          <a:xfrm>
            <a:off x="8646400" y="222624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bg1">
                    <a:lumMod val="75000"/>
                  </a:schemeClr>
                </a:solidFill>
                <a:latin typeface="Arial Narrow"/>
                <a:ea typeface="Arial Narrow"/>
                <a:cs typeface="Arial Narrow"/>
                <a:sym typeface="Arial Narrow"/>
              </a:rPr>
              <a:t>Supplies content as needed</a:t>
            </a:r>
            <a:endParaRPr sz="2000" i="0" u="none" strike="noStrike" cap="none">
              <a:solidFill>
                <a:schemeClr val="bg1">
                  <a:lumMod val="75000"/>
                </a:schemeClr>
              </a:solidFill>
              <a:latin typeface="Arial Narrow"/>
              <a:ea typeface="Arial Narrow"/>
              <a:cs typeface="Arial Narrow"/>
              <a:sym typeface="Arial Narrow"/>
            </a:endParaRPr>
          </a:p>
        </p:txBody>
      </p:sp>
      <p:sp>
        <p:nvSpPr>
          <p:cNvPr id="135" name="Google Shape;135;g358c9c568b8_0_5">
            <a:extLst>
              <a:ext uri="{FF2B5EF4-FFF2-40B4-BE49-F238E27FC236}">
                <a16:creationId xmlns:a16="http://schemas.microsoft.com/office/drawing/2014/main" id="{54DD369A-BEC7-A83F-F46A-B2D556F81A35}"/>
              </a:ext>
            </a:extLst>
          </p:cNvPr>
          <p:cNvSpPr txBox="1"/>
          <p:nvPr/>
        </p:nvSpPr>
        <p:spPr>
          <a:xfrm>
            <a:off x="7421225" y="4466050"/>
            <a:ext cx="9471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bg1">
                    <a:lumMod val="75000"/>
                  </a:schemeClr>
                </a:solidFill>
                <a:latin typeface="Arial Narrow"/>
                <a:ea typeface="Arial Narrow"/>
                <a:cs typeface="Arial Narrow"/>
                <a:sym typeface="Arial Narrow"/>
              </a:rPr>
              <a:t>Info about content</a:t>
            </a:r>
            <a:endParaRPr sz="2000" i="0" u="none" strike="noStrike" cap="none">
              <a:solidFill>
                <a:schemeClr val="bg1">
                  <a:lumMod val="75000"/>
                </a:schemeClr>
              </a:solidFill>
              <a:latin typeface="Arial Narrow"/>
              <a:ea typeface="Arial Narrow"/>
              <a:cs typeface="Arial Narrow"/>
              <a:sym typeface="Arial Narrow"/>
            </a:endParaRPr>
          </a:p>
        </p:txBody>
      </p:sp>
      <p:sp>
        <p:nvSpPr>
          <p:cNvPr id="136" name="Google Shape;136;g358c9c568b8_0_5">
            <a:extLst>
              <a:ext uri="{FF2B5EF4-FFF2-40B4-BE49-F238E27FC236}">
                <a16:creationId xmlns:a16="http://schemas.microsoft.com/office/drawing/2014/main" id="{BD3809C9-A1A0-F8C7-EAE8-8BE85BE0C2B2}"/>
              </a:ext>
            </a:extLst>
          </p:cNvPr>
          <p:cNvSpPr txBox="1"/>
          <p:nvPr/>
        </p:nvSpPr>
        <p:spPr>
          <a:xfrm>
            <a:off x="3696000" y="4544575"/>
            <a:ext cx="11496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bg1">
                    <a:lumMod val="75000"/>
                  </a:schemeClr>
                </a:solidFill>
                <a:latin typeface="Arial Narrow"/>
                <a:ea typeface="Arial Narrow"/>
                <a:cs typeface="Arial Narrow"/>
                <a:sym typeface="Arial Narrow"/>
              </a:rPr>
              <a:t>Info about individual</a:t>
            </a:r>
            <a:endParaRPr sz="2000" i="0" u="none" strike="noStrike" cap="none">
              <a:solidFill>
                <a:schemeClr val="bg1">
                  <a:lumMod val="75000"/>
                </a:schemeClr>
              </a:solidFill>
              <a:latin typeface="Arial Narrow"/>
              <a:ea typeface="Arial Narrow"/>
              <a:cs typeface="Arial Narrow"/>
              <a:sym typeface="Arial Narrow"/>
            </a:endParaRPr>
          </a:p>
        </p:txBody>
      </p:sp>
      <p:sp>
        <p:nvSpPr>
          <p:cNvPr id="137" name="Google Shape;137;g358c9c568b8_0_5">
            <a:extLst>
              <a:ext uri="{FF2B5EF4-FFF2-40B4-BE49-F238E27FC236}">
                <a16:creationId xmlns:a16="http://schemas.microsoft.com/office/drawing/2014/main" id="{9818C3EB-31DD-298A-94A0-98071EB60172}"/>
              </a:ext>
            </a:extLst>
          </p:cNvPr>
          <p:cNvSpPr txBox="1"/>
          <p:nvPr/>
        </p:nvSpPr>
        <p:spPr>
          <a:xfrm>
            <a:off x="4656142" y="5638082"/>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bg1">
                    <a:lumMod val="75000"/>
                  </a:schemeClr>
                </a:solidFill>
                <a:latin typeface="Arial Narrow"/>
                <a:ea typeface="Arial Narrow"/>
                <a:cs typeface="Arial Narrow"/>
                <a:sym typeface="Arial Narrow"/>
              </a:rPr>
              <a:t>Mapping between content and KSAs or learner state</a:t>
            </a:r>
            <a:endParaRPr sz="2000" i="0" u="none" strike="noStrike" cap="none">
              <a:solidFill>
                <a:schemeClr val="bg1">
                  <a:lumMod val="75000"/>
                </a:schemeClr>
              </a:solidFill>
              <a:latin typeface="Arial Narrow"/>
              <a:ea typeface="Arial Narrow"/>
              <a:cs typeface="Arial Narrow"/>
              <a:sym typeface="Arial Narrow"/>
            </a:endParaRPr>
          </a:p>
        </p:txBody>
      </p:sp>
      <p:cxnSp>
        <p:nvCxnSpPr>
          <p:cNvPr id="138" name="Google Shape;138;g358c9c568b8_0_5">
            <a:extLst>
              <a:ext uri="{FF2B5EF4-FFF2-40B4-BE49-F238E27FC236}">
                <a16:creationId xmlns:a16="http://schemas.microsoft.com/office/drawing/2014/main" id="{C3C21115-7C74-5DEB-5251-6AC10B2A15B3}"/>
              </a:ext>
            </a:extLst>
          </p:cNvPr>
          <p:cNvCxnSpPr/>
          <p:nvPr/>
        </p:nvCxnSpPr>
        <p:spPr>
          <a:xfrm rot="10800000" flipH="1">
            <a:off x="3796000" y="4085350"/>
            <a:ext cx="898200" cy="735900"/>
          </a:xfrm>
          <a:prstGeom prst="straightConnector1">
            <a:avLst/>
          </a:prstGeom>
          <a:noFill/>
          <a:ln w="9525" cap="flat" cmpd="sng">
            <a:solidFill>
              <a:srgbClr val="1F497D"/>
            </a:solidFill>
            <a:prstDash val="solid"/>
            <a:round/>
            <a:headEnd type="none" w="med" len="med"/>
            <a:tailEnd type="triangle" w="med" len="med"/>
          </a:ln>
        </p:spPr>
      </p:cxnSp>
      <p:cxnSp>
        <p:nvCxnSpPr>
          <p:cNvPr id="139" name="Google Shape;139;g358c9c568b8_0_5">
            <a:extLst>
              <a:ext uri="{FF2B5EF4-FFF2-40B4-BE49-F238E27FC236}">
                <a16:creationId xmlns:a16="http://schemas.microsoft.com/office/drawing/2014/main" id="{920DD7EA-5B3B-8F78-907B-366DA055CD32}"/>
              </a:ext>
            </a:extLst>
          </p:cNvPr>
          <p:cNvCxnSpPr/>
          <p:nvPr/>
        </p:nvCxnSpPr>
        <p:spPr>
          <a:xfrm rot="10800000">
            <a:off x="7497800" y="4009150"/>
            <a:ext cx="898200" cy="7359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225630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a:extLst>
            <a:ext uri="{FF2B5EF4-FFF2-40B4-BE49-F238E27FC236}">
              <a16:creationId xmlns:a16="http://schemas.microsoft.com/office/drawing/2014/main" id="{D9E6221F-5EDC-85B9-2586-AB293253DD4B}"/>
            </a:ext>
          </a:extLst>
        </p:cNvPr>
        <p:cNvGrpSpPr/>
        <p:nvPr/>
      </p:nvGrpSpPr>
      <p:grpSpPr>
        <a:xfrm>
          <a:off x="0" y="0"/>
          <a:ext cx="0" cy="0"/>
          <a:chOff x="0" y="0"/>
          <a:chExt cx="0" cy="0"/>
        </a:xfrm>
      </p:grpSpPr>
      <p:sp>
        <p:nvSpPr>
          <p:cNvPr id="123" name="Google Shape;123;g358c9c568b8_0_5">
            <a:extLst>
              <a:ext uri="{FF2B5EF4-FFF2-40B4-BE49-F238E27FC236}">
                <a16:creationId xmlns:a16="http://schemas.microsoft.com/office/drawing/2014/main" id="{F4E8F80B-D1D7-9E74-F228-637702A0ADB4}"/>
              </a:ext>
            </a:extLst>
          </p:cNvPr>
          <p:cNvSpPr txBox="1">
            <a:spLocks noGrp="1"/>
          </p:cNvSpPr>
          <p:nvPr>
            <p:ph type="title"/>
          </p:nvPr>
        </p:nvSpPr>
        <p:spPr>
          <a:xfrm>
            <a:off x="1080302" y="0"/>
            <a:ext cx="87336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to Adaptive Instructional Systems</a:t>
            </a:r>
            <a:endParaRPr/>
          </a:p>
        </p:txBody>
      </p:sp>
      <p:sp>
        <p:nvSpPr>
          <p:cNvPr id="124" name="Google Shape;124;g358c9c568b8_0_5">
            <a:extLst>
              <a:ext uri="{FF2B5EF4-FFF2-40B4-BE49-F238E27FC236}">
                <a16:creationId xmlns:a16="http://schemas.microsoft.com/office/drawing/2014/main" id="{130BEB26-98A7-FDFD-A15D-3BD4E79A1FA1}"/>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a:latin typeface="Arial Narrow"/>
                <a:ea typeface="Arial Narrow"/>
                <a:cs typeface="Arial Narrow"/>
                <a:sym typeface="Arial Narrow"/>
              </a:rPr>
              <a:t>Adaptive</a:t>
            </a:r>
            <a:r>
              <a:rPr lang="en-US" sz="2200" b="1" i="0" u="none" strike="noStrike" cap="none">
                <a:solidFill>
                  <a:srgbClr val="000000"/>
                </a:solidFill>
                <a:latin typeface="Arial Narrow"/>
                <a:ea typeface="Arial Narrow"/>
                <a:cs typeface="Arial Narrow"/>
                <a:sym typeface="Arial Narrow"/>
              </a:rPr>
              <a:t> </a:t>
            </a:r>
            <a:r>
              <a:rPr lang="en-US" sz="2200" b="1">
                <a:latin typeface="Arial Narrow"/>
                <a:ea typeface="Arial Narrow"/>
                <a:cs typeface="Arial Narrow"/>
                <a:sym typeface="Arial Narrow"/>
              </a:rPr>
              <a:t>Instructional</a:t>
            </a:r>
            <a:r>
              <a:rPr lang="en-US" sz="2200" b="1" i="0" u="none" strike="noStrike" cap="none">
                <a:solidFill>
                  <a:srgbClr val="000000"/>
                </a:solidFill>
                <a:latin typeface="Arial Narrow"/>
                <a:ea typeface="Arial Narrow"/>
                <a:cs typeface="Arial Narrow"/>
                <a:sym typeface="Arial Narrow"/>
              </a:rPr>
              <a:t> System</a:t>
            </a:r>
            <a:endParaRPr sz="2200" b="1"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2000" i="0" u="none" strike="noStrike" cap="none">
                <a:solidFill>
                  <a:srgbClr val="000000"/>
                </a:solidFill>
                <a:latin typeface="Arial Narrow"/>
                <a:ea typeface="Arial Narrow"/>
                <a:cs typeface="Arial Narrow"/>
                <a:sym typeface="Arial Narrow"/>
              </a:rPr>
              <a:t>(e.g., single digital learning activity, a learning platform, multiple linked educational tasks)</a:t>
            </a:r>
            <a:endParaRPr sz="2000" i="0" u="none" strike="noStrike" cap="none">
              <a:solidFill>
                <a:srgbClr val="000000"/>
              </a:solidFill>
              <a:latin typeface="Arial Narrow"/>
              <a:ea typeface="Arial Narrow"/>
              <a:cs typeface="Arial Narrow"/>
              <a:sym typeface="Arial Narrow"/>
            </a:endParaRPr>
          </a:p>
        </p:txBody>
      </p:sp>
      <p:sp>
        <p:nvSpPr>
          <p:cNvPr id="125" name="Google Shape;125;g358c9c568b8_0_5">
            <a:extLst>
              <a:ext uri="{FF2B5EF4-FFF2-40B4-BE49-F238E27FC236}">
                <a16:creationId xmlns:a16="http://schemas.microsoft.com/office/drawing/2014/main" id="{617B6654-F671-63F8-DBB5-9882651A85DE}"/>
              </a:ext>
            </a:extLst>
          </p:cNvPr>
          <p:cNvSpPr/>
          <p:nvPr/>
        </p:nvSpPr>
        <p:spPr>
          <a:xfrm>
            <a:off x="4156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chemeClr val="accent4"/>
                </a:solidFill>
                <a:latin typeface="Arial Narrow"/>
                <a:ea typeface="Arial Narrow"/>
                <a:cs typeface="Arial Narrow"/>
                <a:sym typeface="Arial Narrow"/>
              </a:rPr>
              <a:t>Learner Module</a:t>
            </a:r>
            <a:endParaRPr sz="2200" i="0" u="none" strike="noStrike" cap="none" dirty="0">
              <a:solidFill>
                <a:schemeClr val="accent4"/>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chemeClr val="accent4"/>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chemeClr val="accent4"/>
                </a:solidFill>
                <a:latin typeface="Arial Narrow"/>
                <a:ea typeface="Arial Narrow"/>
                <a:cs typeface="Arial Narrow"/>
                <a:sym typeface="Arial Narrow"/>
              </a:rPr>
              <a:t>Draw inferences about an individual’s </a:t>
            </a:r>
            <a:r>
              <a:rPr lang="en-US" sz="2000" dirty="0">
                <a:solidFill>
                  <a:schemeClr val="accent4"/>
                </a:solidFill>
                <a:latin typeface="Arial Narrow"/>
                <a:ea typeface="Arial Narrow"/>
                <a:cs typeface="Arial Narrow"/>
                <a:sym typeface="Arial Narrow"/>
              </a:rPr>
              <a:t>knowledge, skills, abilities (KSAs),</a:t>
            </a:r>
            <a:r>
              <a:rPr lang="en-US" sz="2000" i="0" u="none" strike="noStrike" cap="none" dirty="0">
                <a:solidFill>
                  <a:schemeClr val="accent4"/>
                </a:solidFill>
                <a:latin typeface="Arial Narrow"/>
                <a:ea typeface="Arial Narrow"/>
                <a:cs typeface="Arial Narrow"/>
                <a:sym typeface="Arial Narrow"/>
              </a:rPr>
              <a:t> and/or state.  Can include both traditional measurement models alongside models capturing other characteristics of the learner. </a:t>
            </a:r>
            <a:endParaRPr sz="2000" i="0" u="none" strike="noStrike" cap="none" dirty="0">
              <a:solidFill>
                <a:schemeClr val="accent4"/>
              </a:solidFill>
              <a:latin typeface="Arial Narrow"/>
              <a:ea typeface="Arial Narrow"/>
              <a:cs typeface="Arial Narrow"/>
              <a:sym typeface="Arial Narrow"/>
            </a:endParaRPr>
          </a:p>
        </p:txBody>
      </p:sp>
      <p:sp>
        <p:nvSpPr>
          <p:cNvPr id="126" name="Google Shape;126;g358c9c568b8_0_5">
            <a:extLst>
              <a:ext uri="{FF2B5EF4-FFF2-40B4-BE49-F238E27FC236}">
                <a16:creationId xmlns:a16="http://schemas.microsoft.com/office/drawing/2014/main" id="{403C9046-D6C7-B76E-16C0-69CCBDCF107A}"/>
              </a:ext>
            </a:extLst>
          </p:cNvPr>
          <p:cNvSpPr/>
          <p:nvPr/>
        </p:nvSpPr>
        <p:spPr>
          <a:xfrm>
            <a:off x="4694200" y="2525082"/>
            <a:ext cx="28035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Adaptation Module</a:t>
            </a:r>
            <a:endParaRPr sz="220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a:solidFill>
                  <a:srgbClr val="000000"/>
                </a:solidFill>
                <a:latin typeface="Arial Narrow"/>
                <a:ea typeface="Arial Narrow"/>
                <a:cs typeface="Arial Narrow"/>
                <a:sym typeface="Arial Narrow"/>
              </a:rPr>
              <a:t>Directives guiding how the system changes and adapts. These may be in the form of if-then rules, algorithms, or even choices made by system user. </a:t>
            </a:r>
            <a:endParaRPr sz="2000" i="0" u="none" strike="noStrike" cap="none">
              <a:solidFill>
                <a:srgbClr val="000000"/>
              </a:solidFill>
              <a:latin typeface="Arial Narrow"/>
              <a:ea typeface="Arial Narrow"/>
              <a:cs typeface="Arial Narrow"/>
              <a:sym typeface="Arial Narrow"/>
            </a:endParaRPr>
          </a:p>
        </p:txBody>
      </p:sp>
      <p:sp>
        <p:nvSpPr>
          <p:cNvPr id="127" name="Google Shape;127;g358c9c568b8_0_5">
            <a:extLst>
              <a:ext uri="{FF2B5EF4-FFF2-40B4-BE49-F238E27FC236}">
                <a16:creationId xmlns:a16="http://schemas.microsoft.com/office/drawing/2014/main" id="{5ECC5A37-65C2-6A7D-87A6-5F9ABA3BBACC}"/>
              </a:ext>
            </a:extLst>
          </p:cNvPr>
          <p:cNvSpPr/>
          <p:nvPr/>
        </p:nvSpPr>
        <p:spPr>
          <a:xfrm>
            <a:off x="8396000" y="3261049"/>
            <a:ext cx="3380400" cy="3033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chemeClr val="accent4"/>
                </a:solidFill>
                <a:latin typeface="Arial Narrow"/>
                <a:ea typeface="Arial Narrow"/>
                <a:cs typeface="Arial Narrow"/>
                <a:sym typeface="Arial Narrow"/>
              </a:rPr>
              <a:t>Content Module</a:t>
            </a:r>
            <a:endParaRPr sz="2200" i="0" u="none" strike="noStrike" cap="none" dirty="0">
              <a:solidFill>
                <a:schemeClr val="accent4"/>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000" i="0" u="none" strike="noStrike" cap="none" dirty="0">
              <a:solidFill>
                <a:schemeClr val="accent4"/>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900"/>
              <a:buFont typeface="Arial"/>
              <a:buNone/>
            </a:pPr>
            <a:r>
              <a:rPr lang="en-US" sz="2000" i="0" u="none" strike="noStrike" cap="none" dirty="0">
                <a:solidFill>
                  <a:schemeClr val="accent4"/>
                </a:solidFill>
                <a:latin typeface="Arial Narrow"/>
                <a:ea typeface="Arial Narrow"/>
                <a:cs typeface="Arial Narrow"/>
                <a:sym typeface="Arial Narrow"/>
              </a:rPr>
              <a:t>Content and associated metadata.  Content may include instructional materials, assessment items, practice problems, feedback and hints. </a:t>
            </a:r>
            <a:endParaRPr sz="2000" i="0" u="none" strike="noStrike" cap="none" dirty="0">
              <a:solidFill>
                <a:schemeClr val="accent4"/>
              </a:solidFill>
              <a:latin typeface="Arial Narrow"/>
              <a:ea typeface="Arial Narrow"/>
              <a:cs typeface="Arial Narrow"/>
              <a:sym typeface="Arial Narrow"/>
            </a:endParaRPr>
          </a:p>
        </p:txBody>
      </p:sp>
      <p:cxnSp>
        <p:nvCxnSpPr>
          <p:cNvPr id="128" name="Google Shape;128;g358c9c568b8_0_5">
            <a:extLst>
              <a:ext uri="{FF2B5EF4-FFF2-40B4-BE49-F238E27FC236}">
                <a16:creationId xmlns:a16="http://schemas.microsoft.com/office/drawing/2014/main" id="{AD7CFE4A-3E95-4210-75CA-881BBC7FB8CD}"/>
              </a:ext>
            </a:extLst>
          </p:cNvPr>
          <p:cNvCxnSpPr>
            <a:endCxn id="125" idx="0"/>
          </p:cNvCxnSpPr>
          <p:nvPr/>
        </p:nvCxnSpPr>
        <p:spPr>
          <a:xfrm flipH="1">
            <a:off x="2105800" y="1820149"/>
            <a:ext cx="14100" cy="1440900"/>
          </a:xfrm>
          <a:prstGeom prst="straightConnector1">
            <a:avLst/>
          </a:prstGeom>
          <a:noFill/>
          <a:ln w="9525" cap="flat" cmpd="sng">
            <a:solidFill>
              <a:srgbClr val="1F497D"/>
            </a:solidFill>
            <a:prstDash val="solid"/>
            <a:round/>
            <a:headEnd type="none" w="sm" len="sm"/>
            <a:tailEnd type="triangle" w="med" len="med"/>
          </a:ln>
        </p:spPr>
      </p:cxnSp>
      <p:sp>
        <p:nvSpPr>
          <p:cNvPr id="129" name="Google Shape;129;g358c9c568b8_0_5">
            <a:extLst>
              <a:ext uri="{FF2B5EF4-FFF2-40B4-BE49-F238E27FC236}">
                <a16:creationId xmlns:a16="http://schemas.microsoft.com/office/drawing/2014/main" id="{D9131DE8-62F8-62EF-020F-BE16952B0DD3}"/>
              </a:ext>
            </a:extLst>
          </p:cNvPr>
          <p:cNvSpPr txBox="1"/>
          <p:nvPr/>
        </p:nvSpPr>
        <p:spPr>
          <a:xfrm>
            <a:off x="358300" y="2048300"/>
            <a:ext cx="35091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dirty="0">
                <a:solidFill>
                  <a:schemeClr val="accent4"/>
                </a:solidFill>
                <a:latin typeface="Arial Narrow"/>
                <a:ea typeface="Arial Narrow"/>
                <a:cs typeface="Arial Narrow"/>
                <a:sym typeface="Arial Narrow"/>
              </a:rPr>
              <a:t>Data </a:t>
            </a:r>
            <a:r>
              <a:rPr lang="en-US" sz="2000" dirty="0">
                <a:solidFill>
                  <a:schemeClr val="accent4"/>
                </a:solidFill>
                <a:latin typeface="Arial Narrow"/>
                <a:ea typeface="Arial Narrow"/>
                <a:cs typeface="Arial Narrow"/>
                <a:sym typeface="Arial Narrow"/>
              </a:rPr>
              <a:t>from system</a:t>
            </a:r>
            <a:r>
              <a:rPr lang="en-US" sz="2000" i="0" u="none" strike="noStrike" cap="none" dirty="0">
                <a:solidFill>
                  <a:schemeClr val="accent4"/>
                </a:solidFill>
                <a:latin typeface="Arial Narrow"/>
                <a:ea typeface="Arial Narrow"/>
                <a:cs typeface="Arial Narrow"/>
                <a:sym typeface="Arial Narrow"/>
              </a:rPr>
              <a:t> interactions and logged by the system</a:t>
            </a:r>
            <a:endParaRPr sz="2000" i="0" u="none" strike="noStrike" cap="none" dirty="0">
              <a:solidFill>
                <a:schemeClr val="accent4"/>
              </a:solidFill>
              <a:latin typeface="Arial Narrow"/>
              <a:ea typeface="Arial Narrow"/>
              <a:cs typeface="Arial Narrow"/>
              <a:sym typeface="Arial Narrow"/>
            </a:endParaRPr>
          </a:p>
        </p:txBody>
      </p:sp>
      <p:cxnSp>
        <p:nvCxnSpPr>
          <p:cNvPr id="130" name="Google Shape;130;g358c9c568b8_0_5">
            <a:extLst>
              <a:ext uri="{FF2B5EF4-FFF2-40B4-BE49-F238E27FC236}">
                <a16:creationId xmlns:a16="http://schemas.microsoft.com/office/drawing/2014/main" id="{6429E41E-83DC-BCBF-5931-1E93930107D4}"/>
              </a:ext>
            </a:extLst>
          </p:cNvPr>
          <p:cNvCxnSpPr/>
          <p:nvPr/>
        </p:nvCxnSpPr>
        <p:spPr>
          <a:xfrm rot="10800000">
            <a:off x="10127433" y="1778516"/>
            <a:ext cx="14100" cy="1496400"/>
          </a:xfrm>
          <a:prstGeom prst="straightConnector1">
            <a:avLst/>
          </a:prstGeom>
          <a:noFill/>
          <a:ln w="9525" cap="flat" cmpd="sng">
            <a:solidFill>
              <a:srgbClr val="1F497D"/>
            </a:solidFill>
            <a:prstDash val="solid"/>
            <a:round/>
            <a:headEnd type="triangle" w="med" len="med"/>
            <a:tailEnd type="triangle" w="med" len="med"/>
          </a:ln>
        </p:spPr>
      </p:cxnSp>
      <p:cxnSp>
        <p:nvCxnSpPr>
          <p:cNvPr id="131" name="Google Shape;131;g358c9c568b8_0_5">
            <a:extLst>
              <a:ext uri="{FF2B5EF4-FFF2-40B4-BE49-F238E27FC236}">
                <a16:creationId xmlns:a16="http://schemas.microsoft.com/office/drawing/2014/main" id="{667B8D15-14EE-AD3A-ACC5-A01D440E9F56}"/>
              </a:ext>
            </a:extLst>
          </p:cNvPr>
          <p:cNvCxnSpPr>
            <a:stCxn id="126" idx="0"/>
            <a:endCxn id="124" idx="2"/>
          </p:cNvCxnSpPr>
          <p:nvPr/>
        </p:nvCxnSpPr>
        <p:spPr>
          <a:xfrm rot="10800000">
            <a:off x="6095950" y="1727082"/>
            <a:ext cx="0" cy="798000"/>
          </a:xfrm>
          <a:prstGeom prst="straightConnector1">
            <a:avLst/>
          </a:prstGeom>
          <a:noFill/>
          <a:ln w="9525" cap="flat" cmpd="sng">
            <a:solidFill>
              <a:srgbClr val="1F497D"/>
            </a:solidFill>
            <a:prstDash val="solid"/>
            <a:round/>
            <a:headEnd type="none" w="sm" len="sm"/>
            <a:tailEnd type="triangle" w="med" len="med"/>
          </a:ln>
        </p:spPr>
      </p:cxnSp>
      <p:cxnSp>
        <p:nvCxnSpPr>
          <p:cNvPr id="132" name="Google Shape;132;g358c9c568b8_0_5">
            <a:extLst>
              <a:ext uri="{FF2B5EF4-FFF2-40B4-BE49-F238E27FC236}">
                <a16:creationId xmlns:a16="http://schemas.microsoft.com/office/drawing/2014/main" id="{C5E05E14-6D70-E32F-4FAC-FF0A01F34514}"/>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133" name="Google Shape;133;g358c9c568b8_0_5">
            <a:extLst>
              <a:ext uri="{FF2B5EF4-FFF2-40B4-BE49-F238E27FC236}">
                <a16:creationId xmlns:a16="http://schemas.microsoft.com/office/drawing/2014/main" id="{BB85C522-7785-9011-EE5F-70F7FB1C7A99}"/>
              </a:ext>
            </a:extLst>
          </p:cNvPr>
          <p:cNvSpPr txBox="1"/>
          <p:nvPr/>
        </p:nvSpPr>
        <p:spPr>
          <a:xfrm>
            <a:off x="4656200" y="191079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Indicates content to deliver</a:t>
            </a:r>
            <a:endParaRPr sz="2000" i="0" u="none" strike="noStrike" cap="none">
              <a:solidFill>
                <a:srgbClr val="000000"/>
              </a:solidFill>
              <a:latin typeface="Arial Narrow"/>
              <a:ea typeface="Arial Narrow"/>
              <a:cs typeface="Arial Narrow"/>
              <a:sym typeface="Arial Narrow"/>
            </a:endParaRPr>
          </a:p>
        </p:txBody>
      </p:sp>
      <p:sp>
        <p:nvSpPr>
          <p:cNvPr id="134" name="Google Shape;134;g358c9c568b8_0_5">
            <a:extLst>
              <a:ext uri="{FF2B5EF4-FFF2-40B4-BE49-F238E27FC236}">
                <a16:creationId xmlns:a16="http://schemas.microsoft.com/office/drawing/2014/main" id="{E03D8C81-2501-E8F3-9D9D-3416FCCA573A}"/>
              </a:ext>
            </a:extLst>
          </p:cNvPr>
          <p:cNvSpPr txBox="1"/>
          <p:nvPr/>
        </p:nvSpPr>
        <p:spPr>
          <a:xfrm>
            <a:off x="8646400" y="2226249"/>
            <a:ext cx="2879700" cy="5541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accent4"/>
                </a:solidFill>
                <a:latin typeface="Arial Narrow"/>
                <a:ea typeface="Arial Narrow"/>
                <a:cs typeface="Arial Narrow"/>
                <a:sym typeface="Arial Narrow"/>
              </a:rPr>
              <a:t>Supplies content as needed</a:t>
            </a:r>
            <a:endParaRPr sz="2000" i="0" u="none" strike="noStrike" cap="none">
              <a:solidFill>
                <a:schemeClr val="accent4"/>
              </a:solidFill>
              <a:latin typeface="Arial Narrow"/>
              <a:ea typeface="Arial Narrow"/>
              <a:cs typeface="Arial Narrow"/>
              <a:sym typeface="Arial Narrow"/>
            </a:endParaRPr>
          </a:p>
        </p:txBody>
      </p:sp>
      <p:sp>
        <p:nvSpPr>
          <p:cNvPr id="135" name="Google Shape;135;g358c9c568b8_0_5">
            <a:extLst>
              <a:ext uri="{FF2B5EF4-FFF2-40B4-BE49-F238E27FC236}">
                <a16:creationId xmlns:a16="http://schemas.microsoft.com/office/drawing/2014/main" id="{5ACD2210-2AD2-1501-B9F7-F38B7233CB49}"/>
              </a:ext>
            </a:extLst>
          </p:cNvPr>
          <p:cNvSpPr txBox="1"/>
          <p:nvPr/>
        </p:nvSpPr>
        <p:spPr>
          <a:xfrm>
            <a:off x="7421225" y="4466050"/>
            <a:ext cx="9471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accent4"/>
                </a:solidFill>
                <a:latin typeface="Arial Narrow"/>
                <a:ea typeface="Arial Narrow"/>
                <a:cs typeface="Arial Narrow"/>
                <a:sym typeface="Arial Narrow"/>
              </a:rPr>
              <a:t>Info about content</a:t>
            </a:r>
            <a:endParaRPr sz="2000" i="0" u="none" strike="noStrike" cap="none">
              <a:solidFill>
                <a:schemeClr val="accent4"/>
              </a:solidFill>
              <a:latin typeface="Arial Narrow"/>
              <a:ea typeface="Arial Narrow"/>
              <a:cs typeface="Arial Narrow"/>
              <a:sym typeface="Arial Narrow"/>
            </a:endParaRPr>
          </a:p>
        </p:txBody>
      </p:sp>
      <p:sp>
        <p:nvSpPr>
          <p:cNvPr id="136" name="Google Shape;136;g358c9c568b8_0_5">
            <a:extLst>
              <a:ext uri="{FF2B5EF4-FFF2-40B4-BE49-F238E27FC236}">
                <a16:creationId xmlns:a16="http://schemas.microsoft.com/office/drawing/2014/main" id="{BC9B62B8-AC01-00F9-C703-840DB6C0D1F8}"/>
              </a:ext>
            </a:extLst>
          </p:cNvPr>
          <p:cNvSpPr txBox="1"/>
          <p:nvPr/>
        </p:nvSpPr>
        <p:spPr>
          <a:xfrm>
            <a:off x="3696000" y="4544575"/>
            <a:ext cx="11496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accent4"/>
                </a:solidFill>
                <a:latin typeface="Arial Narrow"/>
                <a:ea typeface="Arial Narrow"/>
                <a:cs typeface="Arial Narrow"/>
                <a:sym typeface="Arial Narrow"/>
              </a:rPr>
              <a:t>Info about individual</a:t>
            </a:r>
            <a:endParaRPr sz="2000" i="0" u="none" strike="noStrike" cap="none">
              <a:solidFill>
                <a:schemeClr val="accent4"/>
              </a:solidFill>
              <a:latin typeface="Arial Narrow"/>
              <a:ea typeface="Arial Narrow"/>
              <a:cs typeface="Arial Narrow"/>
              <a:sym typeface="Arial Narrow"/>
            </a:endParaRPr>
          </a:p>
        </p:txBody>
      </p:sp>
      <p:sp>
        <p:nvSpPr>
          <p:cNvPr id="137" name="Google Shape;137;g358c9c568b8_0_5">
            <a:extLst>
              <a:ext uri="{FF2B5EF4-FFF2-40B4-BE49-F238E27FC236}">
                <a16:creationId xmlns:a16="http://schemas.microsoft.com/office/drawing/2014/main" id="{C2C400A3-2CAF-178F-25AB-A663B21EC30C}"/>
              </a:ext>
            </a:extLst>
          </p:cNvPr>
          <p:cNvSpPr txBox="1"/>
          <p:nvPr/>
        </p:nvSpPr>
        <p:spPr>
          <a:xfrm>
            <a:off x="4656142" y="5638082"/>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chemeClr val="accent4"/>
                </a:solidFill>
                <a:latin typeface="Arial Narrow"/>
                <a:ea typeface="Arial Narrow"/>
                <a:cs typeface="Arial Narrow"/>
                <a:sym typeface="Arial Narrow"/>
              </a:rPr>
              <a:t>Mapping between content and KSAs or learner state</a:t>
            </a:r>
            <a:endParaRPr sz="2000" i="0" u="none" strike="noStrike" cap="none">
              <a:solidFill>
                <a:schemeClr val="accent4"/>
              </a:solidFill>
              <a:latin typeface="Arial Narrow"/>
              <a:ea typeface="Arial Narrow"/>
              <a:cs typeface="Arial Narrow"/>
              <a:sym typeface="Arial Narrow"/>
            </a:endParaRPr>
          </a:p>
        </p:txBody>
      </p:sp>
      <p:cxnSp>
        <p:nvCxnSpPr>
          <p:cNvPr id="138" name="Google Shape;138;g358c9c568b8_0_5">
            <a:extLst>
              <a:ext uri="{FF2B5EF4-FFF2-40B4-BE49-F238E27FC236}">
                <a16:creationId xmlns:a16="http://schemas.microsoft.com/office/drawing/2014/main" id="{11E0CF95-7E45-C082-60F7-B29952B54614}"/>
              </a:ext>
            </a:extLst>
          </p:cNvPr>
          <p:cNvCxnSpPr/>
          <p:nvPr/>
        </p:nvCxnSpPr>
        <p:spPr>
          <a:xfrm rot="10800000" flipH="1">
            <a:off x="3796000" y="4085350"/>
            <a:ext cx="898200" cy="735900"/>
          </a:xfrm>
          <a:prstGeom prst="straightConnector1">
            <a:avLst/>
          </a:prstGeom>
          <a:noFill/>
          <a:ln w="9525" cap="flat" cmpd="sng">
            <a:solidFill>
              <a:srgbClr val="1F497D"/>
            </a:solidFill>
            <a:prstDash val="solid"/>
            <a:round/>
            <a:headEnd type="none" w="med" len="med"/>
            <a:tailEnd type="triangle" w="med" len="med"/>
          </a:ln>
        </p:spPr>
      </p:cxnSp>
      <p:cxnSp>
        <p:nvCxnSpPr>
          <p:cNvPr id="139" name="Google Shape;139;g358c9c568b8_0_5">
            <a:extLst>
              <a:ext uri="{FF2B5EF4-FFF2-40B4-BE49-F238E27FC236}">
                <a16:creationId xmlns:a16="http://schemas.microsoft.com/office/drawing/2014/main" id="{0FA16176-38F3-A5E1-ED13-3363E6D9962A}"/>
              </a:ext>
            </a:extLst>
          </p:cNvPr>
          <p:cNvCxnSpPr/>
          <p:nvPr/>
        </p:nvCxnSpPr>
        <p:spPr>
          <a:xfrm rot="10800000">
            <a:off x="7497800" y="4009150"/>
            <a:ext cx="898200" cy="7359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21010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58c9c568b8_0_46"/>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Content Module</a:t>
            </a:r>
            <a:endParaRPr/>
          </a:p>
        </p:txBody>
      </p:sp>
      <p:pic>
        <p:nvPicPr>
          <p:cNvPr id="145" name="Google Shape;145;g358c9c568b8_0_46"/>
          <p:cNvPicPr preferRelativeResize="0"/>
          <p:nvPr/>
        </p:nvPicPr>
        <p:blipFill>
          <a:blip r:embed="rId3">
            <a:alphaModFix/>
          </a:blip>
          <a:stretch>
            <a:fillRect/>
          </a:stretch>
        </p:blipFill>
        <p:spPr>
          <a:xfrm>
            <a:off x="305300" y="1677925"/>
            <a:ext cx="3502152" cy="3502152"/>
          </a:xfrm>
          <a:prstGeom prst="rect">
            <a:avLst/>
          </a:prstGeom>
          <a:noFill/>
          <a:ln>
            <a:noFill/>
          </a:ln>
        </p:spPr>
      </p:pic>
      <p:pic>
        <p:nvPicPr>
          <p:cNvPr id="146" name="Google Shape;146;g358c9c568b8_0_46"/>
          <p:cNvPicPr preferRelativeResize="0"/>
          <p:nvPr/>
        </p:nvPicPr>
        <p:blipFill>
          <a:blip r:embed="rId4">
            <a:alphaModFix/>
          </a:blip>
          <a:stretch>
            <a:fillRect/>
          </a:stretch>
        </p:blipFill>
        <p:spPr>
          <a:xfrm>
            <a:off x="4344927" y="1677925"/>
            <a:ext cx="3502152" cy="3502152"/>
          </a:xfrm>
          <a:prstGeom prst="rect">
            <a:avLst/>
          </a:prstGeom>
          <a:noFill/>
          <a:ln>
            <a:noFill/>
          </a:ln>
        </p:spPr>
      </p:pic>
      <p:pic>
        <p:nvPicPr>
          <p:cNvPr id="147" name="Google Shape;147;g358c9c568b8_0_46"/>
          <p:cNvPicPr preferRelativeResize="0"/>
          <p:nvPr/>
        </p:nvPicPr>
        <p:blipFill>
          <a:blip r:embed="rId5">
            <a:alphaModFix/>
          </a:blip>
          <a:stretch>
            <a:fillRect/>
          </a:stretch>
        </p:blipFill>
        <p:spPr>
          <a:xfrm>
            <a:off x="8384553" y="1677925"/>
            <a:ext cx="3502152" cy="3502152"/>
          </a:xfrm>
          <a:prstGeom prst="rect">
            <a:avLst/>
          </a:prstGeom>
          <a:noFill/>
          <a:ln>
            <a:noFill/>
          </a:ln>
        </p:spPr>
      </p:pic>
      <p:sp>
        <p:nvSpPr>
          <p:cNvPr id="148" name="Google Shape;148;g358c9c568b8_0_46"/>
          <p:cNvSpPr txBox="1"/>
          <p:nvPr/>
        </p:nvSpPr>
        <p:spPr>
          <a:xfrm>
            <a:off x="524575" y="5312800"/>
            <a:ext cx="306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Competence Model</a:t>
            </a:r>
            <a:endParaRPr sz="2800" b="1">
              <a:solidFill>
                <a:schemeClr val="dk1"/>
              </a:solidFill>
              <a:latin typeface="Arial Narrow"/>
              <a:ea typeface="Arial Narrow"/>
              <a:cs typeface="Arial Narrow"/>
              <a:sym typeface="Arial Narrow"/>
            </a:endParaRPr>
          </a:p>
        </p:txBody>
      </p:sp>
      <p:sp>
        <p:nvSpPr>
          <p:cNvPr id="149" name="Google Shape;149;g358c9c568b8_0_46"/>
          <p:cNvSpPr txBox="1"/>
          <p:nvPr/>
        </p:nvSpPr>
        <p:spPr>
          <a:xfrm>
            <a:off x="4573700" y="5312800"/>
            <a:ext cx="306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Scenario Model</a:t>
            </a:r>
            <a:endParaRPr sz="2800" b="1">
              <a:solidFill>
                <a:schemeClr val="dk1"/>
              </a:solidFill>
              <a:latin typeface="Arial Narrow"/>
              <a:ea typeface="Arial Narrow"/>
              <a:cs typeface="Arial Narrow"/>
              <a:sym typeface="Arial Narrow"/>
            </a:endParaRPr>
          </a:p>
        </p:txBody>
      </p:sp>
      <p:sp>
        <p:nvSpPr>
          <p:cNvPr id="150" name="Google Shape;150;g358c9c568b8_0_46"/>
          <p:cNvSpPr txBox="1"/>
          <p:nvPr/>
        </p:nvSpPr>
        <p:spPr>
          <a:xfrm>
            <a:off x="8603825" y="5312800"/>
            <a:ext cx="306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Threat Model</a:t>
            </a:r>
            <a:endParaRPr sz="2800" b="1">
              <a:solidFill>
                <a:schemeClr val="dk1"/>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58c9c568b8_0_111"/>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Content Module: Competence Model</a:t>
            </a:r>
            <a:endParaRPr/>
          </a:p>
        </p:txBody>
      </p:sp>
      <p:pic>
        <p:nvPicPr>
          <p:cNvPr id="156" name="Google Shape;156;g358c9c568b8_0_111"/>
          <p:cNvPicPr preferRelativeResize="0"/>
          <p:nvPr/>
        </p:nvPicPr>
        <p:blipFill>
          <a:blip r:embed="rId3">
            <a:alphaModFix/>
          </a:blip>
          <a:stretch>
            <a:fillRect/>
          </a:stretch>
        </p:blipFill>
        <p:spPr>
          <a:xfrm>
            <a:off x="305300" y="1677925"/>
            <a:ext cx="3502152" cy="3502152"/>
          </a:xfrm>
          <a:prstGeom prst="rect">
            <a:avLst/>
          </a:prstGeom>
          <a:noFill/>
          <a:ln>
            <a:noFill/>
          </a:ln>
        </p:spPr>
      </p:pic>
      <p:sp>
        <p:nvSpPr>
          <p:cNvPr id="157" name="Google Shape;157;g358c9c568b8_0_111"/>
          <p:cNvSpPr txBox="1"/>
          <p:nvPr/>
        </p:nvSpPr>
        <p:spPr>
          <a:xfrm>
            <a:off x="4077575" y="1677925"/>
            <a:ext cx="7816500"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Arial Narrow"/>
                <a:ea typeface="Arial Narrow"/>
                <a:cs typeface="Arial Narrow"/>
                <a:sym typeface="Arial Narrow"/>
              </a:rPr>
              <a:t>What are the competencies (or knowledge, skills, and abilities; KSAs) that are needed to successfully complete the position or task? </a:t>
            </a:r>
            <a:endParaRPr sz="2800" b="1"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Cognitive task analysis to decompose the activities that are completed </a:t>
            </a:r>
            <a:endParaRPr sz="2400"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Determine ‘levels’ of competence - and what evidence is indicative of an individual being at different levels </a:t>
            </a:r>
            <a:endParaRPr sz="2400"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Consider the circumstances under which competence is observed (e.g., competent at half-speed vs. competent at full-speed)</a:t>
            </a:r>
            <a:endParaRPr sz="2400" dirty="0">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5686a69f9a_1_2"/>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Agenda</a:t>
            </a:r>
            <a:endParaRPr/>
          </a:p>
        </p:txBody>
      </p:sp>
      <p:sp>
        <p:nvSpPr>
          <p:cNvPr id="68" name="Google Shape;68;g35686a69f9a_1_2"/>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314325" algn="l" rtl="0">
              <a:lnSpc>
                <a:spcPct val="115000"/>
              </a:lnSpc>
              <a:spcBef>
                <a:spcPts val="560"/>
              </a:spcBef>
              <a:spcAft>
                <a:spcPts val="0"/>
              </a:spcAft>
              <a:buSzPts val="1350"/>
              <a:buChar char="●"/>
            </a:pPr>
            <a:r>
              <a:rPr lang="en-US"/>
              <a:t>Overview</a:t>
            </a:r>
            <a:endParaRPr/>
          </a:p>
          <a:p>
            <a:pPr marL="457200" lvl="0" indent="-314325" algn="l" rtl="0">
              <a:lnSpc>
                <a:spcPct val="115000"/>
              </a:lnSpc>
              <a:spcBef>
                <a:spcPts val="0"/>
              </a:spcBef>
              <a:spcAft>
                <a:spcPts val="0"/>
              </a:spcAft>
              <a:buSzPts val="1350"/>
              <a:buChar char="●"/>
            </a:pPr>
            <a:r>
              <a:rPr lang="en-US"/>
              <a:t>How do people learn best? </a:t>
            </a:r>
            <a:endParaRPr sz="600"/>
          </a:p>
          <a:p>
            <a:pPr marL="457200" lvl="0" indent="-314325" algn="l" rtl="0">
              <a:lnSpc>
                <a:spcPct val="115000"/>
              </a:lnSpc>
              <a:spcBef>
                <a:spcPts val="0"/>
              </a:spcBef>
              <a:spcAft>
                <a:spcPts val="0"/>
              </a:spcAft>
              <a:buSzPts val="1350"/>
              <a:buChar char="●"/>
            </a:pPr>
            <a:r>
              <a:rPr lang="en-US"/>
              <a:t>Introduction to adaptive instructional systems (AISs)</a:t>
            </a:r>
            <a:endParaRPr/>
          </a:p>
          <a:p>
            <a:pPr marL="457200" lvl="0" indent="-314325" algn="l" rtl="0">
              <a:lnSpc>
                <a:spcPct val="115000"/>
              </a:lnSpc>
              <a:spcBef>
                <a:spcPts val="0"/>
              </a:spcBef>
              <a:spcAft>
                <a:spcPts val="0"/>
              </a:spcAft>
              <a:buSzPts val="1350"/>
              <a:buChar char="●"/>
            </a:pPr>
            <a:r>
              <a:rPr lang="en-US"/>
              <a:t>Using AR/VR as an AIS</a:t>
            </a:r>
            <a:endParaRPr sz="100"/>
          </a:p>
          <a:p>
            <a:pPr marL="457200" lvl="0" indent="-314325" algn="l" rtl="0">
              <a:lnSpc>
                <a:spcPct val="115000"/>
              </a:lnSpc>
              <a:spcBef>
                <a:spcPts val="0"/>
              </a:spcBef>
              <a:spcAft>
                <a:spcPts val="0"/>
              </a:spcAft>
              <a:buSzPts val="1350"/>
              <a:buChar char="●"/>
            </a:pPr>
            <a:r>
              <a:rPr lang="en-US"/>
              <a:t>Designing for competencies is complicated</a:t>
            </a:r>
            <a:endParaRPr sz="100"/>
          </a:p>
          <a:p>
            <a:pPr marL="457200" lvl="0" indent="-314325" algn="l" rtl="0">
              <a:lnSpc>
                <a:spcPct val="115000"/>
              </a:lnSpc>
              <a:spcBef>
                <a:spcPts val="0"/>
              </a:spcBef>
              <a:spcAft>
                <a:spcPts val="0"/>
              </a:spcAft>
              <a:buSzPts val="1350"/>
              <a:buChar char="●"/>
            </a:pPr>
            <a:r>
              <a:rPr lang="en-US"/>
              <a:t>AI/ML to support evidence collection in AISs</a:t>
            </a:r>
            <a:endParaRPr/>
          </a:p>
          <a:p>
            <a:pPr marL="457200" lvl="0" indent="-314325" algn="l" rtl="0">
              <a:lnSpc>
                <a:spcPct val="115000"/>
              </a:lnSpc>
              <a:spcBef>
                <a:spcPts val="0"/>
              </a:spcBef>
              <a:spcAft>
                <a:spcPts val="0"/>
              </a:spcAft>
              <a:buSzPts val="1350"/>
              <a:buChar char="●"/>
            </a:pPr>
            <a:r>
              <a:rPr lang="en-US"/>
              <a:t>Summary and conclusions</a:t>
            </a:r>
            <a:endParaRPr/>
          </a:p>
          <a:p>
            <a:pPr marL="457200" lvl="0" indent="-314325" algn="l" rtl="0">
              <a:lnSpc>
                <a:spcPct val="115000"/>
              </a:lnSpc>
              <a:spcBef>
                <a:spcPts val="0"/>
              </a:spcBef>
              <a:spcAft>
                <a:spcPts val="0"/>
              </a:spcAft>
              <a:buSzPts val="1350"/>
              <a:buChar char="●"/>
            </a:pPr>
            <a:r>
              <a:rPr lang="en-US"/>
              <a:t>Acknowledgments</a:t>
            </a:r>
            <a:endParaRPr/>
          </a:p>
          <a:p>
            <a:pPr marL="457200" lvl="0" indent="-314325" algn="l" rtl="0">
              <a:lnSpc>
                <a:spcPct val="115000"/>
              </a:lnSpc>
              <a:spcBef>
                <a:spcPts val="0"/>
              </a:spcBef>
              <a:spcAft>
                <a:spcPts val="0"/>
              </a:spcAft>
              <a:buSzPts val="1350"/>
              <a:buChar char="●"/>
            </a:pPr>
            <a:r>
              <a:rPr lang="en-US"/>
              <a:t>Bibliography</a:t>
            </a:r>
            <a:endParaRPr/>
          </a:p>
          <a:p>
            <a:pPr marL="457200" lvl="0" indent="-314325" algn="l" rtl="0">
              <a:lnSpc>
                <a:spcPct val="115000"/>
              </a:lnSpc>
              <a:spcBef>
                <a:spcPts val="0"/>
              </a:spcBef>
              <a:spcAft>
                <a:spcPts val="0"/>
              </a:spcAft>
              <a:buSzPts val="1350"/>
              <a:buChar char="●"/>
            </a:pPr>
            <a:r>
              <a:rPr lang="en-US"/>
              <a:t>Contact information and 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358c9c568b8_0_118"/>
          <p:cNvPicPr preferRelativeResize="0"/>
          <p:nvPr/>
        </p:nvPicPr>
        <p:blipFill>
          <a:blip r:embed="rId3">
            <a:alphaModFix/>
          </a:blip>
          <a:stretch>
            <a:fillRect/>
          </a:stretch>
        </p:blipFill>
        <p:spPr>
          <a:xfrm>
            <a:off x="305302" y="1677925"/>
            <a:ext cx="3502152" cy="3502152"/>
          </a:xfrm>
          <a:prstGeom prst="rect">
            <a:avLst/>
          </a:prstGeom>
          <a:noFill/>
          <a:ln>
            <a:noFill/>
          </a:ln>
        </p:spPr>
      </p:pic>
      <p:sp>
        <p:nvSpPr>
          <p:cNvPr id="163" name="Google Shape;163;g358c9c568b8_0_118"/>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Content Module: Scenario Model</a:t>
            </a:r>
            <a:endParaRPr/>
          </a:p>
        </p:txBody>
      </p:sp>
      <p:sp>
        <p:nvSpPr>
          <p:cNvPr id="164" name="Google Shape;164;g358c9c568b8_0_118"/>
          <p:cNvSpPr txBox="1"/>
          <p:nvPr/>
        </p:nvSpPr>
        <p:spPr>
          <a:xfrm>
            <a:off x="4077575" y="1677925"/>
            <a:ext cx="7816500"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Arial Narrow"/>
                <a:ea typeface="Arial Narrow"/>
                <a:cs typeface="Arial Narrow"/>
                <a:sym typeface="Arial Narrow"/>
              </a:rPr>
              <a:t>What are the scenario(s) under which learning is occurring? </a:t>
            </a:r>
            <a:endParaRPr sz="2800" b="1"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Identify the components of the context that are relevant for learning (e.g., increase the difficulty, relevance to specific competencies)</a:t>
            </a:r>
            <a:endParaRPr sz="2400"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Consider the dynamic elements to maintain a current ‘snapshot’ to contextualize performance</a:t>
            </a:r>
            <a:endParaRPr sz="2400"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Consider the importance of real-world relevance (e.g., devices are limited to their current functionality)</a:t>
            </a:r>
            <a:endParaRPr sz="2400" dirty="0">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358c9c568b8_0_125"/>
          <p:cNvPicPr preferRelativeResize="0"/>
          <p:nvPr/>
        </p:nvPicPr>
        <p:blipFill>
          <a:blip r:embed="rId3">
            <a:alphaModFix/>
          </a:blip>
          <a:stretch>
            <a:fillRect/>
          </a:stretch>
        </p:blipFill>
        <p:spPr>
          <a:xfrm>
            <a:off x="305303" y="1677925"/>
            <a:ext cx="3502152" cy="3502152"/>
          </a:xfrm>
          <a:prstGeom prst="rect">
            <a:avLst/>
          </a:prstGeom>
          <a:noFill/>
          <a:ln>
            <a:noFill/>
          </a:ln>
        </p:spPr>
      </p:pic>
      <p:sp>
        <p:nvSpPr>
          <p:cNvPr id="170" name="Google Shape;170;g358c9c568b8_0_12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Content Module: Threat Model</a:t>
            </a:r>
            <a:endParaRPr/>
          </a:p>
        </p:txBody>
      </p:sp>
      <p:sp>
        <p:nvSpPr>
          <p:cNvPr id="171" name="Google Shape;171;g358c9c568b8_0_125"/>
          <p:cNvSpPr txBox="1"/>
          <p:nvPr/>
        </p:nvSpPr>
        <p:spPr>
          <a:xfrm>
            <a:off x="4077575" y="1677925"/>
            <a:ext cx="7816500" cy="289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Arial Narrow"/>
                <a:ea typeface="Arial Narrow"/>
                <a:cs typeface="Arial Narrow"/>
                <a:sym typeface="Arial Narrow"/>
              </a:rPr>
              <a:t>What are the autonomous or semi-autonomous elements in the learning environment? </a:t>
            </a:r>
            <a:endParaRPr sz="2800" b="1"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Example: Threat Model</a:t>
            </a:r>
            <a:endParaRPr sz="2400" dirty="0">
              <a:solidFill>
                <a:schemeClr val="dk1"/>
              </a:solidFill>
              <a:latin typeface="Arial Narrow"/>
              <a:ea typeface="Arial Narrow"/>
              <a:cs typeface="Arial Narrow"/>
              <a:sym typeface="Arial Narrow"/>
            </a:endParaRPr>
          </a:p>
          <a:p>
            <a:pPr marL="914400" lvl="1" indent="-381000" algn="l" rtl="0">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Guidelines for how a ‘threat’ can function to enable realistic and dynamic elements into the environment</a:t>
            </a:r>
            <a:endParaRPr sz="2400" dirty="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Wingdings" pitchFamily="2" charset="2"/>
              <a:buChar char="Ø"/>
            </a:pPr>
            <a:r>
              <a:rPr lang="en-US" sz="2400" dirty="0">
                <a:solidFill>
                  <a:schemeClr val="dk1"/>
                </a:solidFill>
                <a:latin typeface="Arial Narrow"/>
                <a:ea typeface="Arial Narrow"/>
                <a:cs typeface="Arial Narrow"/>
                <a:sym typeface="Arial Narrow"/>
              </a:rPr>
              <a:t>Consider the dynamic elements to maintain a current ‘snapshot’ to contextualize performance</a:t>
            </a:r>
            <a:endParaRPr sz="2400" dirty="0">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58c9c568b8_0_51"/>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Learner Module</a:t>
            </a:r>
            <a:endParaRPr/>
          </a:p>
        </p:txBody>
      </p:sp>
      <p:pic>
        <p:nvPicPr>
          <p:cNvPr id="177" name="Google Shape;177;g358c9c568b8_0_51"/>
          <p:cNvPicPr preferRelativeResize="0"/>
          <p:nvPr/>
        </p:nvPicPr>
        <p:blipFill>
          <a:blip r:embed="rId3">
            <a:alphaModFix/>
          </a:blip>
          <a:stretch>
            <a:fillRect/>
          </a:stretch>
        </p:blipFill>
        <p:spPr>
          <a:xfrm>
            <a:off x="7531750" y="1840717"/>
            <a:ext cx="2068734" cy="1551566"/>
          </a:xfrm>
          <a:prstGeom prst="rect">
            <a:avLst/>
          </a:prstGeom>
          <a:noFill/>
          <a:ln>
            <a:noFill/>
          </a:ln>
        </p:spPr>
      </p:pic>
      <p:pic>
        <p:nvPicPr>
          <p:cNvPr id="178" name="Google Shape;178;g358c9c568b8_0_51"/>
          <p:cNvPicPr preferRelativeResize="0"/>
          <p:nvPr/>
        </p:nvPicPr>
        <p:blipFill>
          <a:blip r:embed="rId4">
            <a:alphaModFix/>
          </a:blip>
          <a:stretch>
            <a:fillRect/>
          </a:stretch>
        </p:blipFill>
        <p:spPr>
          <a:xfrm>
            <a:off x="2734417" y="1513583"/>
            <a:ext cx="1607600" cy="1878668"/>
          </a:xfrm>
          <a:prstGeom prst="rect">
            <a:avLst/>
          </a:prstGeom>
          <a:noFill/>
          <a:ln>
            <a:noFill/>
          </a:ln>
        </p:spPr>
      </p:pic>
      <p:sp>
        <p:nvSpPr>
          <p:cNvPr id="179" name="Google Shape;179;g358c9c568b8_0_51"/>
          <p:cNvSpPr txBox="1"/>
          <p:nvPr/>
        </p:nvSpPr>
        <p:spPr>
          <a:xfrm>
            <a:off x="7872117" y="1225800"/>
            <a:ext cx="13881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Learner</a:t>
            </a:r>
            <a:endParaRPr sz="1900">
              <a:latin typeface="Arial Narrow"/>
              <a:ea typeface="Arial Narrow"/>
              <a:cs typeface="Arial Narrow"/>
              <a:sym typeface="Arial Narrow"/>
            </a:endParaRPr>
          </a:p>
        </p:txBody>
      </p:sp>
      <p:sp>
        <p:nvSpPr>
          <p:cNvPr id="180" name="Google Shape;180;g358c9c568b8_0_51"/>
          <p:cNvSpPr txBox="1"/>
          <p:nvPr/>
        </p:nvSpPr>
        <p:spPr>
          <a:xfrm>
            <a:off x="2591517" y="901783"/>
            <a:ext cx="13881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Instructor</a:t>
            </a:r>
            <a:endParaRPr sz="1900">
              <a:latin typeface="Arial Narrow"/>
              <a:ea typeface="Arial Narrow"/>
              <a:cs typeface="Arial Narrow"/>
              <a:sym typeface="Arial Narrow"/>
            </a:endParaRPr>
          </a:p>
        </p:txBody>
      </p:sp>
      <p:sp>
        <p:nvSpPr>
          <p:cNvPr id="181" name="Google Shape;181;g358c9c568b8_0_51"/>
          <p:cNvSpPr/>
          <p:nvPr/>
        </p:nvSpPr>
        <p:spPr>
          <a:xfrm>
            <a:off x="4738323" y="1881333"/>
            <a:ext cx="22728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 name="Google Shape;182;g358c9c568b8_0_51"/>
          <p:cNvSpPr txBox="1"/>
          <p:nvPr/>
        </p:nvSpPr>
        <p:spPr>
          <a:xfrm>
            <a:off x="5087617" y="1535933"/>
            <a:ext cx="13881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Observes</a:t>
            </a:r>
            <a:endParaRPr sz="1900">
              <a:latin typeface="Arial Narrow"/>
              <a:ea typeface="Arial Narrow"/>
              <a:cs typeface="Arial Narrow"/>
              <a:sym typeface="Arial Narrow"/>
            </a:endParaRPr>
          </a:p>
        </p:txBody>
      </p:sp>
      <p:sp>
        <p:nvSpPr>
          <p:cNvPr id="183" name="Google Shape;183;g358c9c568b8_0_51"/>
          <p:cNvSpPr/>
          <p:nvPr/>
        </p:nvSpPr>
        <p:spPr>
          <a:xfrm>
            <a:off x="877667" y="4176033"/>
            <a:ext cx="11144400" cy="21636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 name="Google Shape;184;g358c9c568b8_0_51"/>
          <p:cNvSpPr txBox="1"/>
          <p:nvPr/>
        </p:nvSpPr>
        <p:spPr>
          <a:xfrm>
            <a:off x="1121617" y="4341833"/>
            <a:ext cx="4833300" cy="1416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Arial Narrow"/>
                <a:ea typeface="Arial Narrow"/>
                <a:cs typeface="Arial Narrow"/>
                <a:sym typeface="Arial Narrow"/>
              </a:rPr>
              <a:t>What is going well?</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What is the learner struggling with?</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How interested is the learner in this topic?</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What is the learner’s affect?</a:t>
            </a:r>
            <a:endParaRPr sz="1900">
              <a:latin typeface="Arial Narrow"/>
              <a:ea typeface="Arial Narrow"/>
              <a:cs typeface="Arial Narrow"/>
              <a:sym typeface="Arial Narrow"/>
            </a:endParaRPr>
          </a:p>
        </p:txBody>
      </p:sp>
      <p:sp>
        <p:nvSpPr>
          <p:cNvPr id="185" name="Google Shape;185;g358c9c568b8_0_51"/>
          <p:cNvSpPr txBox="1"/>
          <p:nvPr/>
        </p:nvSpPr>
        <p:spPr>
          <a:xfrm>
            <a:off x="6943200" y="4485433"/>
            <a:ext cx="4833300" cy="831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Arial Narrow"/>
                <a:ea typeface="Arial Narrow"/>
                <a:cs typeface="Arial Narrow"/>
                <a:sym typeface="Arial Narrow"/>
              </a:rPr>
              <a:t>What are the learner’s interests?</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What type of support has traditionally been helpful?</a:t>
            </a:r>
            <a:endParaRPr sz="1900">
              <a:latin typeface="Arial Narrow"/>
              <a:ea typeface="Arial Narrow"/>
              <a:cs typeface="Arial Narrow"/>
              <a:sym typeface="Arial Narrow"/>
            </a:endParaRPr>
          </a:p>
        </p:txBody>
      </p:sp>
      <p:sp>
        <p:nvSpPr>
          <p:cNvPr id="186" name="Google Shape;186;g358c9c568b8_0_51"/>
          <p:cNvSpPr txBox="1"/>
          <p:nvPr/>
        </p:nvSpPr>
        <p:spPr>
          <a:xfrm>
            <a:off x="2326540" y="5820367"/>
            <a:ext cx="19179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Current context</a:t>
            </a:r>
            <a:endParaRPr sz="1900">
              <a:latin typeface="Arial Narrow"/>
              <a:ea typeface="Arial Narrow"/>
              <a:cs typeface="Arial Narrow"/>
              <a:sym typeface="Arial Narrow"/>
            </a:endParaRPr>
          </a:p>
        </p:txBody>
      </p:sp>
      <p:sp>
        <p:nvSpPr>
          <p:cNvPr id="187" name="Google Shape;187;g358c9c568b8_0_51"/>
          <p:cNvSpPr txBox="1"/>
          <p:nvPr/>
        </p:nvSpPr>
        <p:spPr>
          <a:xfrm>
            <a:off x="8410999" y="5593833"/>
            <a:ext cx="23661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Existing knowledge of the learner</a:t>
            </a:r>
            <a:endParaRPr sz="1900">
              <a:latin typeface="Arial Narrow"/>
              <a:ea typeface="Arial Narrow"/>
              <a:cs typeface="Arial Narrow"/>
              <a:sym typeface="Arial Narrow"/>
            </a:endParaRPr>
          </a:p>
        </p:txBody>
      </p:sp>
      <p:sp>
        <p:nvSpPr>
          <p:cNvPr id="188" name="Google Shape;188;g358c9c568b8_0_51"/>
          <p:cNvSpPr/>
          <p:nvPr/>
        </p:nvSpPr>
        <p:spPr>
          <a:xfrm rot="5400000">
            <a:off x="8277550" y="3671987"/>
            <a:ext cx="8004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 name="Google Shape;189;g358c9c568b8_0_51"/>
          <p:cNvSpPr txBox="1"/>
          <p:nvPr/>
        </p:nvSpPr>
        <p:spPr>
          <a:xfrm rot="-5400000">
            <a:off x="-176967" y="4899367"/>
            <a:ext cx="13881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Learner module</a:t>
            </a:r>
            <a:endParaRPr sz="1900">
              <a:latin typeface="Arial Narrow"/>
              <a:ea typeface="Arial Narrow"/>
              <a:cs typeface="Arial Narrow"/>
              <a:sym typeface="Arial Narrow"/>
            </a:endParaRPr>
          </a:p>
        </p:txBody>
      </p:sp>
      <p:sp>
        <p:nvSpPr>
          <p:cNvPr id="190" name="Google Shape;190;g358c9c568b8_0_51"/>
          <p:cNvSpPr/>
          <p:nvPr/>
        </p:nvSpPr>
        <p:spPr>
          <a:xfrm rot="-5400000">
            <a:off x="2885383" y="3600203"/>
            <a:ext cx="8004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g358c9c568b8_0_51"/>
          <p:cNvSpPr txBox="1"/>
          <p:nvPr/>
        </p:nvSpPr>
        <p:spPr>
          <a:xfrm>
            <a:off x="695380" y="3514738"/>
            <a:ext cx="21486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Makes inferences</a:t>
            </a:r>
            <a:endParaRPr sz="1900">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58c9c568b8_0_77"/>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Learner Module</a:t>
            </a:r>
            <a:endParaRPr/>
          </a:p>
        </p:txBody>
      </p:sp>
      <p:sp>
        <p:nvSpPr>
          <p:cNvPr id="197" name="Google Shape;197;g358c9c568b8_0_77"/>
          <p:cNvSpPr/>
          <p:nvPr/>
        </p:nvSpPr>
        <p:spPr>
          <a:xfrm>
            <a:off x="877675" y="4047825"/>
            <a:ext cx="11144400" cy="22917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g358c9c568b8_0_77"/>
          <p:cNvSpPr txBox="1"/>
          <p:nvPr/>
        </p:nvSpPr>
        <p:spPr>
          <a:xfrm>
            <a:off x="1215733" y="2586717"/>
            <a:ext cx="13881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Learner</a:t>
            </a:r>
            <a:endParaRPr sz="1900">
              <a:latin typeface="Arial Narrow"/>
              <a:ea typeface="Arial Narrow"/>
              <a:cs typeface="Arial Narrow"/>
              <a:sym typeface="Arial Narrow"/>
            </a:endParaRPr>
          </a:p>
        </p:txBody>
      </p:sp>
      <p:pic>
        <p:nvPicPr>
          <p:cNvPr id="199" name="Google Shape;199;g358c9c568b8_0_77"/>
          <p:cNvPicPr preferRelativeResize="0"/>
          <p:nvPr/>
        </p:nvPicPr>
        <p:blipFill>
          <a:blip r:embed="rId3">
            <a:alphaModFix/>
          </a:blip>
          <a:stretch>
            <a:fillRect/>
          </a:stretch>
        </p:blipFill>
        <p:spPr>
          <a:xfrm>
            <a:off x="1098850" y="954730"/>
            <a:ext cx="1621766" cy="1621766"/>
          </a:xfrm>
          <a:prstGeom prst="rect">
            <a:avLst/>
          </a:prstGeom>
          <a:noFill/>
          <a:ln>
            <a:noFill/>
          </a:ln>
        </p:spPr>
      </p:pic>
      <p:sp>
        <p:nvSpPr>
          <p:cNvPr id="200" name="Google Shape;200;g358c9c568b8_0_77"/>
          <p:cNvSpPr/>
          <p:nvPr/>
        </p:nvSpPr>
        <p:spPr>
          <a:xfrm>
            <a:off x="2922562" y="1600433"/>
            <a:ext cx="12012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01" name="Google Shape;201;g358c9c568b8_0_77"/>
          <p:cNvPicPr preferRelativeResize="0"/>
          <p:nvPr/>
        </p:nvPicPr>
        <p:blipFill>
          <a:blip r:embed="rId4">
            <a:alphaModFix/>
          </a:blip>
          <a:stretch>
            <a:fillRect/>
          </a:stretch>
        </p:blipFill>
        <p:spPr>
          <a:xfrm>
            <a:off x="4469867" y="954730"/>
            <a:ext cx="2883144" cy="1621767"/>
          </a:xfrm>
          <a:prstGeom prst="rect">
            <a:avLst/>
          </a:prstGeom>
          <a:noFill/>
          <a:ln>
            <a:noFill/>
          </a:ln>
        </p:spPr>
      </p:pic>
      <p:sp>
        <p:nvSpPr>
          <p:cNvPr id="202" name="Google Shape;202;g358c9c568b8_0_77"/>
          <p:cNvSpPr/>
          <p:nvPr/>
        </p:nvSpPr>
        <p:spPr>
          <a:xfrm>
            <a:off x="7699095" y="1600433"/>
            <a:ext cx="12012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03" name="Google Shape;203;g358c9c568b8_0_77"/>
          <p:cNvPicPr preferRelativeResize="0"/>
          <p:nvPr/>
        </p:nvPicPr>
        <p:blipFill rotWithShape="1">
          <a:blip r:embed="rId5">
            <a:alphaModFix/>
          </a:blip>
          <a:srcRect l="26757" r="25511"/>
          <a:stretch/>
        </p:blipFill>
        <p:spPr>
          <a:xfrm>
            <a:off x="9141667" y="928733"/>
            <a:ext cx="1621766" cy="1673745"/>
          </a:xfrm>
          <a:prstGeom prst="rect">
            <a:avLst/>
          </a:prstGeom>
          <a:noFill/>
          <a:ln>
            <a:noFill/>
          </a:ln>
        </p:spPr>
      </p:pic>
      <p:sp>
        <p:nvSpPr>
          <p:cNvPr id="204" name="Google Shape;204;g358c9c568b8_0_77"/>
          <p:cNvSpPr txBox="1"/>
          <p:nvPr/>
        </p:nvSpPr>
        <p:spPr>
          <a:xfrm>
            <a:off x="7815597" y="4310533"/>
            <a:ext cx="3960900" cy="1416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Arial Narrow"/>
                <a:ea typeface="Arial Narrow"/>
                <a:cs typeface="Arial Narrow"/>
                <a:sym typeface="Arial Narrow"/>
              </a:rPr>
              <a:t>What is the learner doing?</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What is going well?</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What is the learner struggling with?</a:t>
            </a:r>
            <a:endParaRPr sz="1900">
              <a:latin typeface="Arial Narrow"/>
              <a:ea typeface="Arial Narrow"/>
              <a:cs typeface="Arial Narrow"/>
              <a:sym typeface="Arial Narrow"/>
            </a:endParaRPr>
          </a:p>
          <a:p>
            <a:pPr marL="0" lvl="0" indent="0" algn="l" rtl="0">
              <a:spcBef>
                <a:spcPts val="0"/>
              </a:spcBef>
              <a:spcAft>
                <a:spcPts val="0"/>
              </a:spcAft>
              <a:buNone/>
            </a:pPr>
            <a:r>
              <a:rPr lang="en-US" sz="1900">
                <a:latin typeface="Arial Narrow"/>
                <a:ea typeface="Arial Narrow"/>
                <a:cs typeface="Arial Narrow"/>
                <a:sym typeface="Arial Narrow"/>
              </a:rPr>
              <a:t>How engaged is the learner?</a:t>
            </a:r>
            <a:endParaRPr sz="1900">
              <a:latin typeface="Arial Narrow"/>
              <a:ea typeface="Arial Narrow"/>
              <a:cs typeface="Arial Narrow"/>
              <a:sym typeface="Arial Narrow"/>
            </a:endParaRPr>
          </a:p>
        </p:txBody>
      </p:sp>
      <p:sp>
        <p:nvSpPr>
          <p:cNvPr id="205" name="Google Shape;205;g358c9c568b8_0_77"/>
          <p:cNvSpPr/>
          <p:nvPr/>
        </p:nvSpPr>
        <p:spPr>
          <a:xfrm rot="5400000">
            <a:off x="9196375" y="3177626"/>
            <a:ext cx="15123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g358c9c568b8_0_77"/>
          <p:cNvSpPr txBox="1"/>
          <p:nvPr/>
        </p:nvSpPr>
        <p:spPr>
          <a:xfrm>
            <a:off x="2712367" y="840300"/>
            <a:ext cx="16215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Use digital learning tool</a:t>
            </a:r>
            <a:endParaRPr sz="1900">
              <a:latin typeface="Arial Narrow"/>
              <a:ea typeface="Arial Narrow"/>
              <a:cs typeface="Arial Narrow"/>
              <a:sym typeface="Arial Narrow"/>
            </a:endParaRPr>
          </a:p>
        </p:txBody>
      </p:sp>
      <p:sp>
        <p:nvSpPr>
          <p:cNvPr id="207" name="Google Shape;207;g358c9c568b8_0_77"/>
          <p:cNvSpPr txBox="1"/>
          <p:nvPr/>
        </p:nvSpPr>
        <p:spPr>
          <a:xfrm>
            <a:off x="7436533" y="840300"/>
            <a:ext cx="16215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Generates data</a:t>
            </a:r>
            <a:endParaRPr sz="1900">
              <a:latin typeface="Arial Narrow"/>
              <a:ea typeface="Arial Narrow"/>
              <a:cs typeface="Arial Narrow"/>
              <a:sym typeface="Arial Narrow"/>
            </a:endParaRPr>
          </a:p>
        </p:txBody>
      </p:sp>
      <p:sp>
        <p:nvSpPr>
          <p:cNvPr id="208" name="Google Shape;208;g358c9c568b8_0_77"/>
          <p:cNvSpPr txBox="1"/>
          <p:nvPr/>
        </p:nvSpPr>
        <p:spPr>
          <a:xfrm>
            <a:off x="3365350" y="3175075"/>
            <a:ext cx="21903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Send inferences</a:t>
            </a:r>
            <a:endParaRPr sz="1900">
              <a:latin typeface="Arial Narrow"/>
              <a:ea typeface="Arial Narrow"/>
              <a:cs typeface="Arial Narrow"/>
              <a:sym typeface="Arial Narrow"/>
            </a:endParaRPr>
          </a:p>
        </p:txBody>
      </p:sp>
      <p:sp>
        <p:nvSpPr>
          <p:cNvPr id="209" name="Google Shape;209;g358c9c568b8_0_77"/>
          <p:cNvSpPr txBox="1"/>
          <p:nvPr/>
        </p:nvSpPr>
        <p:spPr>
          <a:xfrm>
            <a:off x="8993556" y="5934733"/>
            <a:ext cx="19179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Current context</a:t>
            </a:r>
            <a:endParaRPr sz="1900">
              <a:latin typeface="Arial Narrow"/>
              <a:ea typeface="Arial Narrow"/>
              <a:cs typeface="Arial Narrow"/>
              <a:sym typeface="Arial Narrow"/>
            </a:endParaRPr>
          </a:p>
        </p:txBody>
      </p:sp>
      <p:sp>
        <p:nvSpPr>
          <p:cNvPr id="210" name="Google Shape;210;g358c9c568b8_0_77"/>
          <p:cNvSpPr/>
          <p:nvPr/>
        </p:nvSpPr>
        <p:spPr>
          <a:xfrm rot="10800000">
            <a:off x="6423800" y="4893833"/>
            <a:ext cx="11163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g358c9c568b8_0_77"/>
          <p:cNvSpPr txBox="1"/>
          <p:nvPr/>
        </p:nvSpPr>
        <p:spPr>
          <a:xfrm>
            <a:off x="6123200" y="5267100"/>
            <a:ext cx="17175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Accumulates into</a:t>
            </a:r>
            <a:endParaRPr sz="1900">
              <a:latin typeface="Arial Narrow"/>
              <a:ea typeface="Arial Narrow"/>
              <a:cs typeface="Arial Narrow"/>
              <a:sym typeface="Arial Narrow"/>
            </a:endParaRPr>
          </a:p>
        </p:txBody>
      </p:sp>
      <p:sp>
        <p:nvSpPr>
          <p:cNvPr id="212" name="Google Shape;212;g358c9c568b8_0_77"/>
          <p:cNvSpPr txBox="1"/>
          <p:nvPr/>
        </p:nvSpPr>
        <p:spPr>
          <a:xfrm>
            <a:off x="1315000" y="4462933"/>
            <a:ext cx="4833300" cy="1123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latin typeface="Arial Narrow"/>
                <a:ea typeface="Arial Narrow"/>
                <a:cs typeface="Arial Narrow"/>
                <a:sym typeface="Arial Narrow"/>
              </a:rPr>
              <a:t>How has the learner engaged with similar activities in the past?</a:t>
            </a:r>
            <a:endParaRPr sz="1900">
              <a:latin typeface="Arial Narrow"/>
              <a:ea typeface="Arial Narrow"/>
              <a:cs typeface="Arial Narrow"/>
              <a:sym typeface="Arial Narrow"/>
            </a:endParaRPr>
          </a:p>
          <a:p>
            <a:pPr marL="0" lvl="0" indent="0" algn="l" rtl="0">
              <a:spcBef>
                <a:spcPts val="0"/>
              </a:spcBef>
              <a:spcAft>
                <a:spcPts val="0"/>
              </a:spcAft>
              <a:buClr>
                <a:srgbClr val="000000"/>
              </a:buClr>
              <a:buSzPts val="1500"/>
              <a:buFont typeface="Arial"/>
              <a:buNone/>
            </a:pPr>
            <a:r>
              <a:rPr lang="en-US" sz="1900">
                <a:solidFill>
                  <a:srgbClr val="000000"/>
                </a:solidFill>
                <a:latin typeface="Arial Narrow"/>
                <a:ea typeface="Arial Narrow"/>
                <a:cs typeface="Arial Narrow"/>
                <a:sym typeface="Arial Narrow"/>
              </a:rPr>
              <a:t>What type of support has traditionally been helpful?</a:t>
            </a:r>
            <a:endParaRPr sz="1900">
              <a:latin typeface="Arial Narrow"/>
              <a:ea typeface="Arial Narrow"/>
              <a:cs typeface="Arial Narrow"/>
              <a:sym typeface="Arial Narrow"/>
            </a:endParaRPr>
          </a:p>
        </p:txBody>
      </p:sp>
      <p:sp>
        <p:nvSpPr>
          <p:cNvPr id="213" name="Google Shape;213;g358c9c568b8_0_77"/>
          <p:cNvSpPr txBox="1"/>
          <p:nvPr/>
        </p:nvSpPr>
        <p:spPr>
          <a:xfrm>
            <a:off x="1315000" y="5815800"/>
            <a:ext cx="4833300" cy="538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Overall knowledge of the learner</a:t>
            </a:r>
            <a:endParaRPr sz="1900">
              <a:latin typeface="Arial Narrow"/>
              <a:ea typeface="Arial Narrow"/>
              <a:cs typeface="Arial Narrow"/>
              <a:sym typeface="Arial Narrow"/>
            </a:endParaRPr>
          </a:p>
        </p:txBody>
      </p:sp>
      <p:sp>
        <p:nvSpPr>
          <p:cNvPr id="214" name="Google Shape;214;g358c9c568b8_0_77"/>
          <p:cNvSpPr txBox="1"/>
          <p:nvPr/>
        </p:nvSpPr>
        <p:spPr>
          <a:xfrm rot="-5400000">
            <a:off x="-176967" y="4899367"/>
            <a:ext cx="13881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latin typeface="Arial Narrow"/>
                <a:ea typeface="Arial Narrow"/>
                <a:cs typeface="Arial Narrow"/>
                <a:sym typeface="Arial Narrow"/>
              </a:rPr>
              <a:t>Learner module</a:t>
            </a:r>
            <a:endParaRPr sz="1900">
              <a:latin typeface="Arial Narrow"/>
              <a:ea typeface="Arial Narrow"/>
              <a:cs typeface="Arial Narrow"/>
              <a:sym typeface="Arial Narrow"/>
            </a:endParaRPr>
          </a:p>
        </p:txBody>
      </p:sp>
      <p:sp>
        <p:nvSpPr>
          <p:cNvPr id="215" name="Google Shape;215;g358c9c568b8_0_77"/>
          <p:cNvSpPr/>
          <p:nvPr/>
        </p:nvSpPr>
        <p:spPr>
          <a:xfrm rot="-5400000">
            <a:off x="5155288" y="3225526"/>
            <a:ext cx="1512300" cy="533700"/>
          </a:xfrm>
          <a:prstGeom prst="rightArrow">
            <a:avLst>
              <a:gd name="adj1" fmla="val 50000"/>
              <a:gd name="adj2" fmla="val 50000"/>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58c9c568b8_0_101"/>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Learner Module</a:t>
            </a:r>
            <a:endParaRPr/>
          </a:p>
        </p:txBody>
      </p:sp>
      <p:sp>
        <p:nvSpPr>
          <p:cNvPr id="221" name="Google Shape;221;g358c9c568b8_0_101"/>
          <p:cNvSpPr txBox="1"/>
          <p:nvPr/>
        </p:nvSpPr>
        <p:spPr>
          <a:xfrm>
            <a:off x="267600" y="927650"/>
            <a:ext cx="11656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Arial Narrow"/>
                <a:ea typeface="Arial Narrow"/>
                <a:cs typeface="Arial Narrow"/>
                <a:sym typeface="Arial Narrow"/>
              </a:rPr>
              <a:t>Learner models are representations of different learner characteristics, which play a role in adaptation and content delivery.</a:t>
            </a:r>
            <a:endParaRPr sz="2400">
              <a:latin typeface="Arial Narrow"/>
              <a:ea typeface="Arial Narrow"/>
              <a:cs typeface="Arial Narrow"/>
              <a:sym typeface="Arial Narrow"/>
            </a:endParaRPr>
          </a:p>
        </p:txBody>
      </p:sp>
      <p:pic>
        <p:nvPicPr>
          <p:cNvPr id="222" name="Google Shape;222;g358c9c568b8_0_101"/>
          <p:cNvPicPr preferRelativeResize="0"/>
          <p:nvPr/>
        </p:nvPicPr>
        <p:blipFill rotWithShape="1">
          <a:blip r:embed="rId3">
            <a:alphaModFix amt="25000"/>
          </a:blip>
          <a:srcRect l="12788" r="31634"/>
          <a:stretch/>
        </p:blipFill>
        <p:spPr>
          <a:xfrm>
            <a:off x="530075" y="2003450"/>
            <a:ext cx="1641250" cy="3751750"/>
          </a:xfrm>
          <a:prstGeom prst="rect">
            <a:avLst/>
          </a:prstGeom>
          <a:noFill/>
          <a:ln>
            <a:noFill/>
          </a:ln>
        </p:spPr>
      </p:pic>
      <p:pic>
        <p:nvPicPr>
          <p:cNvPr id="223" name="Google Shape;223;g358c9c568b8_0_101"/>
          <p:cNvPicPr preferRelativeResize="0"/>
          <p:nvPr/>
        </p:nvPicPr>
        <p:blipFill rotWithShape="1">
          <a:blip r:embed="rId3">
            <a:alphaModFix/>
          </a:blip>
          <a:srcRect l="12788" r="31634"/>
          <a:stretch/>
        </p:blipFill>
        <p:spPr>
          <a:xfrm>
            <a:off x="9813950" y="2003450"/>
            <a:ext cx="1641250" cy="3751750"/>
          </a:xfrm>
          <a:prstGeom prst="rect">
            <a:avLst/>
          </a:prstGeom>
          <a:noFill/>
          <a:ln>
            <a:noFill/>
          </a:ln>
        </p:spPr>
      </p:pic>
      <p:pic>
        <p:nvPicPr>
          <p:cNvPr id="224" name="Google Shape;224;g358c9c568b8_0_101"/>
          <p:cNvPicPr preferRelativeResize="0"/>
          <p:nvPr/>
        </p:nvPicPr>
        <p:blipFill rotWithShape="1">
          <a:blip r:embed="rId3">
            <a:alphaModFix amt="50000"/>
          </a:blip>
          <a:srcRect l="12788" r="31634"/>
          <a:stretch/>
        </p:blipFill>
        <p:spPr>
          <a:xfrm>
            <a:off x="3495563" y="2003450"/>
            <a:ext cx="1641250" cy="3751750"/>
          </a:xfrm>
          <a:prstGeom prst="rect">
            <a:avLst/>
          </a:prstGeom>
          <a:noFill/>
          <a:ln>
            <a:noFill/>
          </a:ln>
        </p:spPr>
      </p:pic>
      <p:pic>
        <p:nvPicPr>
          <p:cNvPr id="225" name="Google Shape;225;g358c9c568b8_0_101"/>
          <p:cNvPicPr preferRelativeResize="0"/>
          <p:nvPr/>
        </p:nvPicPr>
        <p:blipFill rotWithShape="1">
          <a:blip r:embed="rId3">
            <a:alphaModFix amt="75000"/>
          </a:blip>
          <a:srcRect l="12788" r="31634"/>
          <a:stretch/>
        </p:blipFill>
        <p:spPr>
          <a:xfrm>
            <a:off x="6461038" y="2003450"/>
            <a:ext cx="1641250" cy="3751750"/>
          </a:xfrm>
          <a:prstGeom prst="rect">
            <a:avLst/>
          </a:prstGeom>
          <a:noFill/>
          <a:ln>
            <a:noFill/>
          </a:ln>
        </p:spPr>
      </p:pic>
      <p:cxnSp>
        <p:nvCxnSpPr>
          <p:cNvPr id="226" name="Google Shape;226;g358c9c568b8_0_101"/>
          <p:cNvCxnSpPr/>
          <p:nvPr/>
        </p:nvCxnSpPr>
        <p:spPr>
          <a:xfrm rot="10800000" flipH="1">
            <a:off x="530075" y="6055200"/>
            <a:ext cx="10907700" cy="20400"/>
          </a:xfrm>
          <a:prstGeom prst="straightConnector1">
            <a:avLst/>
          </a:prstGeom>
          <a:noFill/>
          <a:ln w="76200" cap="flat" cmpd="sng">
            <a:solidFill>
              <a:schemeClr val="dk2"/>
            </a:solidFill>
            <a:prstDash val="solid"/>
            <a:round/>
            <a:headEnd type="none" w="med" len="med"/>
            <a:tailEnd type="triangle" w="med" len="med"/>
          </a:ln>
        </p:spPr>
      </p:cxnSp>
      <p:sp>
        <p:nvSpPr>
          <p:cNvPr id="227" name="Google Shape;227;g358c9c568b8_0_101"/>
          <p:cNvSpPr txBox="1"/>
          <p:nvPr/>
        </p:nvSpPr>
        <p:spPr>
          <a:xfrm>
            <a:off x="4171950" y="6042900"/>
            <a:ext cx="3848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chemeClr val="dk1"/>
                </a:solidFill>
                <a:latin typeface="Arial Narrow"/>
                <a:ea typeface="Arial Narrow"/>
                <a:cs typeface="Arial Narrow"/>
                <a:sym typeface="Arial Narrow"/>
              </a:rPr>
              <a:t>Time / Observations</a:t>
            </a:r>
            <a:endParaRPr sz="3600" b="1">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58c9c568b8_0_141"/>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Learner Module</a:t>
            </a:r>
            <a:endParaRPr/>
          </a:p>
        </p:txBody>
      </p:sp>
      <p:sp>
        <p:nvSpPr>
          <p:cNvPr id="233" name="Google Shape;233;g358c9c568b8_0_141"/>
          <p:cNvSpPr txBox="1"/>
          <p:nvPr/>
        </p:nvSpPr>
        <p:spPr>
          <a:xfrm>
            <a:off x="267600" y="927650"/>
            <a:ext cx="11656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Arial Narrow"/>
                <a:ea typeface="Arial Narrow"/>
                <a:cs typeface="Arial Narrow"/>
                <a:sym typeface="Arial Narrow"/>
              </a:rPr>
              <a:t>Learner models are representations of different learner characteristics, which play a role in adaptation and content delivery.</a:t>
            </a:r>
            <a:endParaRPr sz="2400">
              <a:latin typeface="Arial Narrow"/>
              <a:ea typeface="Arial Narrow"/>
              <a:cs typeface="Arial Narrow"/>
              <a:sym typeface="Arial Narrow"/>
            </a:endParaRPr>
          </a:p>
        </p:txBody>
      </p:sp>
      <p:pic>
        <p:nvPicPr>
          <p:cNvPr id="234" name="Google Shape;234;g358c9c568b8_0_141"/>
          <p:cNvPicPr preferRelativeResize="0"/>
          <p:nvPr/>
        </p:nvPicPr>
        <p:blipFill>
          <a:blip r:embed="rId3">
            <a:alphaModFix/>
          </a:blip>
          <a:stretch>
            <a:fillRect/>
          </a:stretch>
        </p:blipFill>
        <p:spPr>
          <a:xfrm>
            <a:off x="3339088" y="2502975"/>
            <a:ext cx="5513832" cy="32415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8c9c568b8_0_153"/>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Learner Module</a:t>
            </a:r>
            <a:endParaRPr/>
          </a:p>
        </p:txBody>
      </p:sp>
      <p:sp>
        <p:nvSpPr>
          <p:cNvPr id="240" name="Google Shape;240;g358c9c568b8_0_153"/>
          <p:cNvSpPr txBox="1"/>
          <p:nvPr/>
        </p:nvSpPr>
        <p:spPr>
          <a:xfrm>
            <a:off x="267600" y="927650"/>
            <a:ext cx="11656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Arial Narrow"/>
                <a:ea typeface="Arial Narrow"/>
                <a:cs typeface="Arial Narrow"/>
                <a:sym typeface="Arial Narrow"/>
              </a:rPr>
              <a:t>Learner models are representations of different learner characteristics, which play a role in adaptation and content delivery.</a:t>
            </a:r>
            <a:endParaRPr sz="2400">
              <a:latin typeface="Arial Narrow"/>
              <a:ea typeface="Arial Narrow"/>
              <a:cs typeface="Arial Narrow"/>
              <a:sym typeface="Arial Narrow"/>
            </a:endParaRPr>
          </a:p>
        </p:txBody>
      </p:sp>
      <p:pic>
        <p:nvPicPr>
          <p:cNvPr id="241" name="Google Shape;241;g358c9c568b8_0_153"/>
          <p:cNvPicPr preferRelativeResize="0"/>
          <p:nvPr/>
        </p:nvPicPr>
        <p:blipFill rotWithShape="1">
          <a:blip r:embed="rId3">
            <a:alphaModFix/>
          </a:blip>
          <a:srcRect l="12788" r="31634"/>
          <a:stretch/>
        </p:blipFill>
        <p:spPr>
          <a:xfrm>
            <a:off x="5581650" y="2033075"/>
            <a:ext cx="1028700" cy="2286001"/>
          </a:xfrm>
          <a:prstGeom prst="rect">
            <a:avLst/>
          </a:prstGeom>
          <a:noFill/>
          <a:ln>
            <a:noFill/>
          </a:ln>
        </p:spPr>
      </p:pic>
      <p:pic>
        <p:nvPicPr>
          <p:cNvPr id="242" name="Google Shape;242;g358c9c568b8_0_153"/>
          <p:cNvPicPr preferRelativeResize="0"/>
          <p:nvPr/>
        </p:nvPicPr>
        <p:blipFill rotWithShape="1">
          <a:blip r:embed="rId4">
            <a:alphaModFix/>
          </a:blip>
          <a:srcRect l="12788" r="31634"/>
          <a:stretch/>
        </p:blipFill>
        <p:spPr>
          <a:xfrm>
            <a:off x="3409950" y="4501100"/>
            <a:ext cx="1028700" cy="2286001"/>
          </a:xfrm>
          <a:prstGeom prst="rect">
            <a:avLst/>
          </a:prstGeom>
          <a:noFill/>
          <a:ln>
            <a:noFill/>
          </a:ln>
        </p:spPr>
      </p:pic>
      <p:pic>
        <p:nvPicPr>
          <p:cNvPr id="243" name="Google Shape;243;g358c9c568b8_0_153"/>
          <p:cNvPicPr preferRelativeResize="0"/>
          <p:nvPr/>
        </p:nvPicPr>
        <p:blipFill rotWithShape="1">
          <a:blip r:embed="rId5">
            <a:alphaModFix/>
          </a:blip>
          <a:srcRect l="12788" r="31634"/>
          <a:stretch/>
        </p:blipFill>
        <p:spPr>
          <a:xfrm>
            <a:off x="7753350" y="4501100"/>
            <a:ext cx="1028700" cy="2286001"/>
          </a:xfrm>
          <a:prstGeom prst="rect">
            <a:avLst/>
          </a:prstGeom>
          <a:noFill/>
          <a:ln>
            <a:noFill/>
          </a:ln>
        </p:spPr>
      </p:pic>
      <p:pic>
        <p:nvPicPr>
          <p:cNvPr id="244" name="Google Shape;244;g358c9c568b8_0_153"/>
          <p:cNvPicPr preferRelativeResize="0"/>
          <p:nvPr/>
        </p:nvPicPr>
        <p:blipFill rotWithShape="1">
          <a:blip r:embed="rId6">
            <a:alphaModFix/>
          </a:blip>
          <a:srcRect l="12788" r="31634"/>
          <a:stretch/>
        </p:blipFill>
        <p:spPr>
          <a:xfrm>
            <a:off x="8265975" y="2033075"/>
            <a:ext cx="1028700" cy="2286001"/>
          </a:xfrm>
          <a:prstGeom prst="rect">
            <a:avLst/>
          </a:prstGeom>
          <a:noFill/>
          <a:ln>
            <a:noFill/>
          </a:ln>
        </p:spPr>
      </p:pic>
      <p:pic>
        <p:nvPicPr>
          <p:cNvPr id="245" name="Google Shape;245;g358c9c568b8_0_153"/>
          <p:cNvPicPr preferRelativeResize="0"/>
          <p:nvPr/>
        </p:nvPicPr>
        <p:blipFill rotWithShape="1">
          <a:blip r:embed="rId7">
            <a:alphaModFix/>
          </a:blip>
          <a:srcRect l="12788" r="31634"/>
          <a:stretch/>
        </p:blipFill>
        <p:spPr>
          <a:xfrm>
            <a:off x="2897325" y="2033075"/>
            <a:ext cx="1028700" cy="2286001"/>
          </a:xfrm>
          <a:prstGeom prst="rect">
            <a:avLst/>
          </a:prstGeom>
          <a:noFill/>
          <a:ln>
            <a:noFill/>
          </a:ln>
        </p:spPr>
      </p:pic>
      <p:cxnSp>
        <p:nvCxnSpPr>
          <p:cNvPr id="246" name="Google Shape;246;g358c9c568b8_0_153"/>
          <p:cNvCxnSpPr>
            <a:stCxn id="245" idx="1"/>
            <a:endCxn id="242" idx="1"/>
          </p:cNvCxnSpPr>
          <p:nvPr/>
        </p:nvCxnSpPr>
        <p:spPr>
          <a:xfrm>
            <a:off x="2897325" y="3176075"/>
            <a:ext cx="512700" cy="2468100"/>
          </a:xfrm>
          <a:prstGeom prst="bentConnector3">
            <a:avLst>
              <a:gd name="adj1" fmla="val -46445"/>
            </a:avLst>
          </a:prstGeom>
          <a:noFill/>
          <a:ln w="28575" cap="flat" cmpd="sng">
            <a:solidFill>
              <a:schemeClr val="dk2"/>
            </a:solidFill>
            <a:prstDash val="solid"/>
            <a:round/>
            <a:headEnd type="triangle" w="med" len="med"/>
            <a:tailEnd type="triangle" w="med" len="med"/>
          </a:ln>
        </p:spPr>
      </p:cxnSp>
      <p:cxnSp>
        <p:nvCxnSpPr>
          <p:cNvPr id="247" name="Google Shape;247;g358c9c568b8_0_153"/>
          <p:cNvCxnSpPr>
            <a:stCxn id="244" idx="3"/>
            <a:endCxn id="243" idx="3"/>
          </p:cNvCxnSpPr>
          <p:nvPr/>
        </p:nvCxnSpPr>
        <p:spPr>
          <a:xfrm flipH="1">
            <a:off x="8781975" y="3176075"/>
            <a:ext cx="512700" cy="2468100"/>
          </a:xfrm>
          <a:prstGeom prst="bentConnector3">
            <a:avLst>
              <a:gd name="adj1" fmla="val -46445"/>
            </a:avLst>
          </a:prstGeom>
          <a:noFill/>
          <a:ln w="28575" cap="flat" cmpd="sng">
            <a:solidFill>
              <a:schemeClr val="dk2"/>
            </a:solidFill>
            <a:prstDash val="solid"/>
            <a:round/>
            <a:headEnd type="triangle" w="med" len="med"/>
            <a:tailEnd type="triangle" w="med" len="med"/>
          </a:ln>
        </p:spPr>
      </p:cxnSp>
      <p:cxnSp>
        <p:nvCxnSpPr>
          <p:cNvPr id="248" name="Google Shape;248;g358c9c568b8_0_153"/>
          <p:cNvCxnSpPr>
            <a:stCxn id="245" idx="3"/>
            <a:endCxn id="241" idx="1"/>
          </p:cNvCxnSpPr>
          <p:nvPr/>
        </p:nvCxnSpPr>
        <p:spPr>
          <a:xfrm>
            <a:off x="3926025" y="3176075"/>
            <a:ext cx="1655700" cy="0"/>
          </a:xfrm>
          <a:prstGeom prst="straightConnector1">
            <a:avLst/>
          </a:prstGeom>
          <a:noFill/>
          <a:ln w="28575" cap="flat" cmpd="sng">
            <a:solidFill>
              <a:schemeClr val="dk2"/>
            </a:solidFill>
            <a:prstDash val="solid"/>
            <a:round/>
            <a:headEnd type="triangle" w="med" len="med"/>
            <a:tailEnd type="triangle" w="med" len="med"/>
          </a:ln>
        </p:spPr>
      </p:cxnSp>
      <p:cxnSp>
        <p:nvCxnSpPr>
          <p:cNvPr id="249" name="Google Shape;249;g358c9c568b8_0_153"/>
          <p:cNvCxnSpPr>
            <a:stCxn id="241" idx="3"/>
            <a:endCxn id="244" idx="1"/>
          </p:cNvCxnSpPr>
          <p:nvPr/>
        </p:nvCxnSpPr>
        <p:spPr>
          <a:xfrm>
            <a:off x="6610350" y="3176075"/>
            <a:ext cx="1655700" cy="0"/>
          </a:xfrm>
          <a:prstGeom prst="straightConnector1">
            <a:avLst/>
          </a:prstGeom>
          <a:noFill/>
          <a:ln w="28575" cap="flat" cmpd="sng">
            <a:solidFill>
              <a:schemeClr val="dk2"/>
            </a:solidFill>
            <a:prstDash val="solid"/>
            <a:round/>
            <a:headEnd type="triangle" w="med" len="med"/>
            <a:tailEnd type="triangle" w="med" len="med"/>
          </a:ln>
        </p:spPr>
      </p:cxnSp>
      <p:cxnSp>
        <p:nvCxnSpPr>
          <p:cNvPr id="250" name="Google Shape;250;g358c9c568b8_0_153"/>
          <p:cNvCxnSpPr>
            <a:stCxn id="242" idx="3"/>
            <a:endCxn id="241" idx="2"/>
          </p:cNvCxnSpPr>
          <p:nvPr/>
        </p:nvCxnSpPr>
        <p:spPr>
          <a:xfrm rot="10800000" flipH="1">
            <a:off x="4438650" y="4319000"/>
            <a:ext cx="1657500" cy="1325100"/>
          </a:xfrm>
          <a:prstGeom prst="straightConnector1">
            <a:avLst/>
          </a:prstGeom>
          <a:noFill/>
          <a:ln w="28575" cap="flat" cmpd="sng">
            <a:solidFill>
              <a:schemeClr val="dk2"/>
            </a:solidFill>
            <a:prstDash val="solid"/>
            <a:round/>
            <a:headEnd type="triangle" w="med" len="med"/>
            <a:tailEnd type="triangle" w="med" len="med"/>
          </a:ln>
        </p:spPr>
      </p:cxnSp>
      <p:cxnSp>
        <p:nvCxnSpPr>
          <p:cNvPr id="251" name="Google Shape;251;g358c9c568b8_0_153"/>
          <p:cNvCxnSpPr>
            <a:stCxn id="243" idx="1"/>
            <a:endCxn id="241" idx="2"/>
          </p:cNvCxnSpPr>
          <p:nvPr/>
        </p:nvCxnSpPr>
        <p:spPr>
          <a:xfrm rot="10800000">
            <a:off x="6095850" y="4319000"/>
            <a:ext cx="1657500" cy="1325100"/>
          </a:xfrm>
          <a:prstGeom prst="straightConnector1">
            <a:avLst/>
          </a:prstGeom>
          <a:noFill/>
          <a:ln w="28575" cap="flat" cmpd="sng">
            <a:solidFill>
              <a:schemeClr val="dk2"/>
            </a:solidFill>
            <a:prstDash val="solid"/>
            <a:round/>
            <a:headEnd type="triangle" w="med" len="med"/>
            <a:tailEnd type="triangle" w="med" len="med"/>
          </a:ln>
        </p:spPr>
      </p:cxnSp>
      <p:cxnSp>
        <p:nvCxnSpPr>
          <p:cNvPr id="252" name="Google Shape;252;g358c9c568b8_0_153"/>
          <p:cNvCxnSpPr>
            <a:stCxn id="245" idx="0"/>
            <a:endCxn id="244" idx="0"/>
          </p:cNvCxnSpPr>
          <p:nvPr/>
        </p:nvCxnSpPr>
        <p:spPr>
          <a:xfrm rot="-5400000" flipH="1">
            <a:off x="6095775" y="-651025"/>
            <a:ext cx="600" cy="5368800"/>
          </a:xfrm>
          <a:prstGeom prst="bentConnector3">
            <a:avLst>
              <a:gd name="adj1" fmla="val -39687500"/>
            </a:avLst>
          </a:prstGeom>
          <a:noFill/>
          <a:ln w="28575" cap="flat" cmpd="sng">
            <a:solidFill>
              <a:schemeClr val="dk2"/>
            </a:solidFill>
            <a:prstDash val="solid"/>
            <a:round/>
            <a:headEnd type="triangle" w="med" len="med"/>
            <a:tailEnd type="triangle" w="med" len="med"/>
          </a:ln>
        </p:spPr>
      </p:cxnSp>
      <p:cxnSp>
        <p:nvCxnSpPr>
          <p:cNvPr id="253" name="Google Shape;253;g358c9c568b8_0_153"/>
          <p:cNvCxnSpPr>
            <a:stCxn id="242" idx="3"/>
            <a:endCxn id="243" idx="1"/>
          </p:cNvCxnSpPr>
          <p:nvPr/>
        </p:nvCxnSpPr>
        <p:spPr>
          <a:xfrm>
            <a:off x="4438650" y="5644100"/>
            <a:ext cx="3314700" cy="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5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5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58c9c568b8_0_194"/>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Adaptation Module</a:t>
            </a:r>
            <a:endParaRPr/>
          </a:p>
        </p:txBody>
      </p:sp>
      <p:sp>
        <p:nvSpPr>
          <p:cNvPr id="259" name="Google Shape;259;g358c9c568b8_0_194"/>
          <p:cNvSpPr txBox="1">
            <a:spLocks noGrp="1"/>
          </p:cNvSpPr>
          <p:nvPr>
            <p:ph type="body" idx="1"/>
          </p:nvPr>
        </p:nvSpPr>
        <p:spPr>
          <a:xfrm>
            <a:off x="0" y="795000"/>
            <a:ext cx="11988000" cy="13692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b="1"/>
              <a:t>Goal: </a:t>
            </a:r>
            <a:r>
              <a:rPr lang="en-US"/>
              <a:t>Provide real-time supports that put learners in scenarios that maximize their abilities to improve their competencies and maximize the system’s ability to collect evidence of learners’ current competency level </a:t>
            </a:r>
            <a:endParaRPr b="1"/>
          </a:p>
        </p:txBody>
      </p:sp>
      <p:sp>
        <p:nvSpPr>
          <p:cNvPr id="260" name="Google Shape;260;g358c9c568b8_0_194"/>
          <p:cNvSpPr/>
          <p:nvPr/>
        </p:nvSpPr>
        <p:spPr>
          <a:xfrm rot="1800308">
            <a:off x="3832387" y="2367947"/>
            <a:ext cx="4071569" cy="4071569"/>
          </a:xfrm>
          <a:prstGeom prst="blockArc">
            <a:avLst>
              <a:gd name="adj1" fmla="val 14414370"/>
              <a:gd name="adj2" fmla="val 694"/>
              <a:gd name="adj3" fmla="val 9562"/>
            </a:avLst>
          </a:prstGeom>
          <a:solidFill>
            <a:srgbClr val="085630"/>
          </a:solidFill>
          <a:ln>
            <a:noFill/>
          </a:ln>
          <a:effectLst>
            <a:outerShdw blurRad="108093" dist="14412" dir="5400000" algn="bl" rotWithShape="0">
              <a:srgbClr val="000000">
                <a:alpha val="40000"/>
              </a:srgbClr>
            </a:outerShdw>
          </a:effectLst>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1" name="Google Shape;261;g358c9c568b8_0_194"/>
          <p:cNvSpPr/>
          <p:nvPr/>
        </p:nvSpPr>
        <p:spPr>
          <a:xfrm rot="-1800308" flipH="1">
            <a:off x="3836044" y="2367947"/>
            <a:ext cx="4071569" cy="4071569"/>
          </a:xfrm>
          <a:prstGeom prst="blockArc">
            <a:avLst>
              <a:gd name="adj1" fmla="val 14348563"/>
              <a:gd name="adj2" fmla="val 21472873"/>
              <a:gd name="adj3" fmla="val 9381"/>
            </a:avLst>
          </a:prstGeom>
          <a:solidFill>
            <a:srgbClr val="65F0AC"/>
          </a:solidFill>
          <a:ln>
            <a:noFill/>
          </a:ln>
          <a:effectLst>
            <a:outerShdw blurRad="108093" dist="14412" dir="5400000" algn="bl" rotWithShape="0">
              <a:srgbClr val="000000">
                <a:alpha val="40000"/>
              </a:srgbClr>
            </a:outerShdw>
          </a:effectLst>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2" name="Google Shape;262;g358c9c568b8_0_194"/>
          <p:cNvSpPr/>
          <p:nvPr/>
        </p:nvSpPr>
        <p:spPr>
          <a:xfrm rot="-8100000">
            <a:off x="5592162" y="2278689"/>
            <a:ext cx="549422" cy="549422"/>
          </a:xfrm>
          <a:prstGeom prst="rtTriangle">
            <a:avLst/>
          </a:prstGeom>
          <a:solidFill>
            <a:srgbClr val="65F0AC"/>
          </a:solidFill>
          <a:ln>
            <a:noFill/>
          </a:ln>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3" name="Google Shape;263;g358c9c568b8_0_194"/>
          <p:cNvSpPr/>
          <p:nvPr/>
        </p:nvSpPr>
        <p:spPr>
          <a:xfrm rot="-9000882" flipH="1">
            <a:off x="3834181" y="2365484"/>
            <a:ext cx="4070409" cy="4070409"/>
          </a:xfrm>
          <a:prstGeom prst="blockArc">
            <a:avLst>
              <a:gd name="adj1" fmla="val 14316164"/>
              <a:gd name="adj2" fmla="val 21502663"/>
              <a:gd name="adj3" fmla="val 9415"/>
            </a:avLst>
          </a:prstGeom>
          <a:solidFill>
            <a:srgbClr val="0E9453"/>
          </a:solidFill>
          <a:ln>
            <a:noFill/>
          </a:ln>
          <a:effectLst>
            <a:outerShdw blurRad="108093" dist="14412" dir="5400000" algn="bl" rotWithShape="0">
              <a:srgbClr val="000000">
                <a:alpha val="40000"/>
              </a:srgbClr>
            </a:outerShdw>
          </a:effectLst>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4" name="Google Shape;264;g358c9c568b8_0_194"/>
          <p:cNvSpPr/>
          <p:nvPr/>
        </p:nvSpPr>
        <p:spPr>
          <a:xfrm rot="-1024721">
            <a:off x="7261152" y="5036421"/>
            <a:ext cx="472956" cy="472956"/>
          </a:xfrm>
          <a:prstGeom prst="rtTriangle">
            <a:avLst/>
          </a:prstGeom>
          <a:solidFill>
            <a:srgbClr val="085630"/>
          </a:solidFill>
          <a:ln>
            <a:noFill/>
          </a:ln>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5" name="Google Shape;265;g358c9c568b8_0_194"/>
          <p:cNvSpPr/>
          <p:nvPr/>
        </p:nvSpPr>
        <p:spPr>
          <a:xfrm rot="6359558">
            <a:off x="3978057" y="5033060"/>
            <a:ext cx="549882" cy="549882"/>
          </a:xfrm>
          <a:prstGeom prst="rtTriangle">
            <a:avLst/>
          </a:prstGeom>
          <a:solidFill>
            <a:srgbClr val="0E9453"/>
          </a:solidFill>
          <a:ln>
            <a:noFill/>
          </a:ln>
        </p:spPr>
        <p:txBody>
          <a:bodyPr spcFirstLastPara="1" wrap="square" lIns="138350" tIns="138350" rIns="138350" bIns="138350" anchor="ctr" anchorCtr="0">
            <a:noAutofit/>
          </a:bodyPr>
          <a:lstStyle/>
          <a:p>
            <a:pPr marL="0" lvl="0" indent="0" algn="l" rtl="0">
              <a:spcBef>
                <a:spcPts val="0"/>
              </a:spcBef>
              <a:spcAft>
                <a:spcPts val="0"/>
              </a:spcAft>
              <a:buNone/>
            </a:pPr>
            <a:endParaRPr/>
          </a:p>
        </p:txBody>
      </p:sp>
      <p:sp>
        <p:nvSpPr>
          <p:cNvPr id="266" name="Google Shape;266;g358c9c568b8_0_194"/>
          <p:cNvSpPr/>
          <p:nvPr/>
        </p:nvSpPr>
        <p:spPr>
          <a:xfrm rot="1800135">
            <a:off x="4660206" y="3222746"/>
            <a:ext cx="2360839" cy="2360839"/>
          </a:xfrm>
          <a:prstGeom prst="blockArc">
            <a:avLst>
              <a:gd name="adj1" fmla="val 14414370"/>
              <a:gd name="adj2" fmla="val 694"/>
              <a:gd name="adj3" fmla="val 9562"/>
            </a:avLst>
          </a:prstGeom>
          <a:solidFill>
            <a:srgbClr val="0942A1"/>
          </a:solidFill>
          <a:ln>
            <a:noFill/>
          </a:ln>
          <a:effectLst>
            <a:outerShdw blurRad="62674" dist="8356" dir="5400000" algn="bl" rotWithShape="0">
              <a:srgbClr val="000000">
                <a:alpha val="40000"/>
              </a:srgbClr>
            </a:outerShdw>
          </a:effectLst>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67" name="Google Shape;267;g358c9c568b8_0_194"/>
          <p:cNvSpPr/>
          <p:nvPr/>
        </p:nvSpPr>
        <p:spPr>
          <a:xfrm rot="-1800135" flipH="1">
            <a:off x="4662134" y="3222746"/>
            <a:ext cx="2360839" cy="2360839"/>
          </a:xfrm>
          <a:prstGeom prst="blockArc">
            <a:avLst>
              <a:gd name="adj1" fmla="val 14348563"/>
              <a:gd name="adj2" fmla="val 21472873"/>
              <a:gd name="adj3" fmla="val 9381"/>
            </a:avLst>
          </a:prstGeom>
          <a:solidFill>
            <a:srgbClr val="A1C2FA"/>
          </a:solidFill>
          <a:ln>
            <a:noFill/>
          </a:ln>
          <a:effectLst>
            <a:outerShdw blurRad="62674" dist="8356" dir="5400000" algn="bl" rotWithShape="0">
              <a:srgbClr val="000000">
                <a:alpha val="40000"/>
              </a:srgbClr>
            </a:outerShdw>
          </a:effectLst>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68" name="Google Shape;268;g358c9c568b8_0_194"/>
          <p:cNvSpPr/>
          <p:nvPr/>
        </p:nvSpPr>
        <p:spPr>
          <a:xfrm rot="-8100000">
            <a:off x="5680465" y="3170922"/>
            <a:ext cx="318622" cy="318622"/>
          </a:xfrm>
          <a:prstGeom prst="rtTriangle">
            <a:avLst/>
          </a:prstGeom>
          <a:solidFill>
            <a:srgbClr val="A1C2FA"/>
          </a:solidFill>
          <a:ln>
            <a:noFill/>
          </a:ln>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69" name="Google Shape;269;g358c9c568b8_0_194"/>
          <p:cNvSpPr/>
          <p:nvPr/>
        </p:nvSpPr>
        <p:spPr>
          <a:xfrm rot="-9000781" flipH="1">
            <a:off x="4661214" y="3221325"/>
            <a:ext cx="2360129" cy="2360129"/>
          </a:xfrm>
          <a:prstGeom prst="blockArc">
            <a:avLst>
              <a:gd name="adj1" fmla="val 14316164"/>
              <a:gd name="adj2" fmla="val 21502663"/>
              <a:gd name="adj3" fmla="val 9415"/>
            </a:avLst>
          </a:prstGeom>
          <a:solidFill>
            <a:srgbClr val="307AF3"/>
          </a:solidFill>
          <a:ln>
            <a:noFill/>
          </a:ln>
          <a:effectLst>
            <a:outerShdw blurRad="62674" dist="8356" dir="5400000" algn="bl" rotWithShape="0">
              <a:srgbClr val="000000">
                <a:alpha val="40000"/>
              </a:srgbClr>
            </a:outerShdw>
          </a:effectLst>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70" name="Google Shape;270;g358c9c568b8_0_194"/>
          <p:cNvSpPr/>
          <p:nvPr/>
        </p:nvSpPr>
        <p:spPr>
          <a:xfrm rot="-1026440">
            <a:off x="6648258" y="4769854"/>
            <a:ext cx="274338" cy="274338"/>
          </a:xfrm>
          <a:prstGeom prst="rtTriangle">
            <a:avLst/>
          </a:prstGeom>
          <a:solidFill>
            <a:srgbClr val="0942A1"/>
          </a:solidFill>
          <a:ln>
            <a:noFill/>
          </a:ln>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71" name="Google Shape;271;g358c9c568b8_0_194"/>
          <p:cNvSpPr/>
          <p:nvPr/>
        </p:nvSpPr>
        <p:spPr>
          <a:xfrm rot="6359833">
            <a:off x="4744469" y="4767975"/>
            <a:ext cx="318951" cy="318951"/>
          </a:xfrm>
          <a:prstGeom prst="rtTriangle">
            <a:avLst/>
          </a:prstGeom>
          <a:solidFill>
            <a:srgbClr val="307AF3"/>
          </a:solidFill>
          <a:ln>
            <a:noFill/>
          </a:ln>
        </p:spPr>
        <p:txBody>
          <a:bodyPr spcFirstLastPara="1" wrap="square" lIns="80200" tIns="80200" rIns="80200" bIns="80200" anchor="ctr" anchorCtr="0">
            <a:noAutofit/>
          </a:bodyPr>
          <a:lstStyle/>
          <a:p>
            <a:pPr marL="0" lvl="0" indent="0" algn="l" rtl="0">
              <a:spcBef>
                <a:spcPts val="0"/>
              </a:spcBef>
              <a:spcAft>
                <a:spcPts val="0"/>
              </a:spcAft>
              <a:buNone/>
            </a:pPr>
            <a:endParaRPr/>
          </a:p>
        </p:txBody>
      </p:sp>
      <p:sp>
        <p:nvSpPr>
          <p:cNvPr id="272" name="Google Shape;272;g358c9c568b8_0_194"/>
          <p:cNvSpPr txBox="1"/>
          <p:nvPr/>
        </p:nvSpPr>
        <p:spPr>
          <a:xfrm>
            <a:off x="224400" y="2790675"/>
            <a:ext cx="2946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Arial Narrow"/>
                <a:ea typeface="Arial Narrow"/>
                <a:cs typeface="Arial Narrow"/>
                <a:sym typeface="Arial Narrow"/>
              </a:rPr>
              <a:t>Inner Loop: </a:t>
            </a:r>
            <a:endParaRPr sz="2800"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sz="2800">
                <a:solidFill>
                  <a:schemeClr val="dk1"/>
                </a:solidFill>
                <a:latin typeface="Arial Narrow"/>
                <a:ea typeface="Arial Narrow"/>
                <a:cs typeface="Arial Narrow"/>
                <a:sym typeface="Arial Narrow"/>
              </a:rPr>
              <a:t>Adaptations within the current task</a:t>
            </a:r>
            <a:endParaRPr sz="2800">
              <a:solidFill>
                <a:schemeClr val="dk1"/>
              </a:solidFill>
              <a:latin typeface="Arial Narrow"/>
              <a:ea typeface="Arial Narrow"/>
              <a:cs typeface="Arial Narrow"/>
              <a:sym typeface="Arial Narrow"/>
            </a:endParaRPr>
          </a:p>
        </p:txBody>
      </p:sp>
      <p:sp>
        <p:nvSpPr>
          <p:cNvPr id="273" name="Google Shape;273;g358c9c568b8_0_194"/>
          <p:cNvSpPr txBox="1"/>
          <p:nvPr/>
        </p:nvSpPr>
        <p:spPr>
          <a:xfrm>
            <a:off x="8649175" y="4137275"/>
            <a:ext cx="2946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Arial Narrow"/>
                <a:ea typeface="Arial Narrow"/>
                <a:cs typeface="Arial Narrow"/>
                <a:sym typeface="Arial Narrow"/>
              </a:rPr>
              <a:t>Outer Loop: </a:t>
            </a:r>
            <a:endParaRPr sz="2800"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sz="2800">
                <a:solidFill>
                  <a:schemeClr val="dk1"/>
                </a:solidFill>
                <a:latin typeface="Arial Narrow"/>
                <a:ea typeface="Arial Narrow"/>
                <a:cs typeface="Arial Narrow"/>
                <a:sym typeface="Arial Narrow"/>
              </a:rPr>
              <a:t>Adaptations for the next task</a:t>
            </a:r>
            <a:endParaRPr sz="2800">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358c9c568b8_0_180"/>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Adaptation Module</a:t>
            </a:r>
            <a:endParaRPr/>
          </a:p>
        </p:txBody>
      </p:sp>
      <p:sp>
        <p:nvSpPr>
          <p:cNvPr id="279" name="Google Shape;279;g358c9c568b8_0_180"/>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b="1"/>
              <a:t>Inner Loop</a:t>
            </a:r>
            <a:r>
              <a:rPr lang="en-US"/>
              <a:t> - </a:t>
            </a:r>
            <a:r>
              <a:rPr lang="en-US" b="1"/>
              <a:t>Feedback:</a:t>
            </a:r>
            <a:endParaRPr b="1"/>
          </a:p>
        </p:txBody>
      </p:sp>
      <p:pic>
        <p:nvPicPr>
          <p:cNvPr id="280" name="Google Shape;280;g358c9c568b8_0_180"/>
          <p:cNvPicPr preferRelativeResize="0"/>
          <p:nvPr/>
        </p:nvPicPr>
        <p:blipFill>
          <a:blip r:embed="rId3">
            <a:alphaModFix/>
          </a:blip>
          <a:stretch>
            <a:fillRect/>
          </a:stretch>
        </p:blipFill>
        <p:spPr>
          <a:xfrm>
            <a:off x="3796288" y="1886325"/>
            <a:ext cx="4599432" cy="45994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58c9c568b8_0_56"/>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Adaptation Module</a:t>
            </a:r>
            <a:endParaRPr/>
          </a:p>
        </p:txBody>
      </p:sp>
      <p:sp>
        <p:nvSpPr>
          <p:cNvPr id="286" name="Google Shape;286;g358c9c568b8_0_56"/>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b="1"/>
              <a:t>Inner Loop - Current Task:</a:t>
            </a:r>
            <a:endParaRPr b="1"/>
          </a:p>
        </p:txBody>
      </p:sp>
      <p:pic>
        <p:nvPicPr>
          <p:cNvPr id="287" name="Google Shape;287;g358c9c568b8_0_56"/>
          <p:cNvPicPr preferRelativeResize="0"/>
          <p:nvPr/>
        </p:nvPicPr>
        <p:blipFill>
          <a:blip r:embed="rId3">
            <a:alphaModFix/>
          </a:blip>
          <a:stretch>
            <a:fillRect/>
          </a:stretch>
        </p:blipFill>
        <p:spPr>
          <a:xfrm>
            <a:off x="3796275" y="1836825"/>
            <a:ext cx="4599432" cy="45994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5686a69f9a_1_9"/>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74" name="Google Shape;74;g35686a69f9a_1_9"/>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406400" algn="l" rtl="0">
              <a:spcBef>
                <a:spcPts val="560"/>
              </a:spcBef>
              <a:spcAft>
                <a:spcPts val="0"/>
              </a:spcAft>
              <a:buSzPts val="2800"/>
              <a:buAutoNum type="arabicPeriod"/>
            </a:pPr>
            <a:r>
              <a:rPr lang="en-US" dirty="0"/>
              <a:t>Name the primary components of an AIS and how each one supports adaptive instruction.</a:t>
            </a:r>
            <a:endParaRPr dirty="0"/>
          </a:p>
          <a:p>
            <a:pPr marL="457200" lvl="0" indent="0" algn="l" rtl="0">
              <a:spcBef>
                <a:spcPts val="560"/>
              </a:spcBef>
              <a:spcAft>
                <a:spcPts val="0"/>
              </a:spcAft>
              <a:buNone/>
            </a:pPr>
            <a:endParaRPr sz="600" dirty="0"/>
          </a:p>
          <a:p>
            <a:pPr marL="565150" lvl="0" indent="-514350" algn="l" rtl="0">
              <a:spcBef>
                <a:spcPts val="560"/>
              </a:spcBef>
              <a:spcAft>
                <a:spcPts val="0"/>
              </a:spcAft>
              <a:buSzPts val="2800"/>
              <a:buFont typeface="+mj-lt"/>
              <a:buAutoNum type="arabicPeriod" startAt="2"/>
            </a:pPr>
            <a:r>
              <a:rPr lang="en-US" dirty="0"/>
              <a:t>Describe how learning engineering can be leveraged to design tasks that provide evidence of competency mastery.</a:t>
            </a:r>
            <a:endParaRPr dirty="0"/>
          </a:p>
          <a:p>
            <a:pPr marL="457200" lvl="0" indent="0" algn="l" rtl="0">
              <a:spcBef>
                <a:spcPts val="560"/>
              </a:spcBef>
              <a:spcAft>
                <a:spcPts val="0"/>
              </a:spcAft>
              <a:buNone/>
            </a:pPr>
            <a:endParaRPr sz="600" dirty="0"/>
          </a:p>
          <a:p>
            <a:pPr marL="565150" lvl="0" indent="-514350" algn="l" rtl="0">
              <a:spcBef>
                <a:spcPts val="560"/>
              </a:spcBef>
              <a:spcAft>
                <a:spcPts val="0"/>
              </a:spcAft>
              <a:buSzPts val="2800"/>
              <a:buFont typeface="+mj-lt"/>
              <a:buAutoNum type="arabicPeriod" startAt="3"/>
            </a:pPr>
            <a:r>
              <a:rPr lang="en-US" dirty="0"/>
              <a:t>Name and describe the three key types of evidence for competency mastery.</a:t>
            </a:r>
            <a:endParaRPr dirty="0"/>
          </a:p>
          <a:p>
            <a:pPr marL="457200" lvl="0" indent="0" algn="l" rtl="0">
              <a:spcBef>
                <a:spcPts val="560"/>
              </a:spcBef>
              <a:spcAft>
                <a:spcPts val="0"/>
              </a:spcAft>
              <a:buNone/>
            </a:pPr>
            <a:endParaRPr sz="600" dirty="0"/>
          </a:p>
          <a:p>
            <a:pPr marL="565150" lvl="0" indent="-514350" algn="l" rtl="0">
              <a:spcBef>
                <a:spcPts val="560"/>
              </a:spcBef>
              <a:spcAft>
                <a:spcPts val="0"/>
              </a:spcAft>
              <a:buSzPts val="2800"/>
              <a:buFont typeface="+mj-lt"/>
              <a:buAutoNum type="arabicPeriod" startAt="4"/>
            </a:pPr>
            <a:r>
              <a:rPr lang="en-US" dirty="0"/>
              <a:t>Describe the way in which AI/ML can be leveraged in each component of an AIS to support providing evidence of competency mastery. </a:t>
            </a:r>
            <a:endParaRPr dirty="0"/>
          </a:p>
          <a:p>
            <a:pPr marL="457200" lvl="0" indent="0" algn="l" rtl="0">
              <a:spcBef>
                <a:spcPts val="560"/>
              </a:spcBef>
              <a:spcAft>
                <a:spcPts val="0"/>
              </a:spcAft>
              <a:buNone/>
            </a:pPr>
            <a:endParaRPr sz="600" dirty="0"/>
          </a:p>
          <a:p>
            <a:pPr marL="565150" lvl="0" indent="-514350" algn="l" rtl="0">
              <a:spcBef>
                <a:spcPts val="560"/>
              </a:spcBef>
              <a:spcAft>
                <a:spcPts val="0"/>
              </a:spcAft>
              <a:buSzPts val="2800"/>
              <a:buFont typeface="+mj-lt"/>
              <a:buAutoNum type="arabicPeriod" startAt="5"/>
            </a:pPr>
            <a:r>
              <a:rPr lang="en-US" dirty="0"/>
              <a:t>Name at least three design considerations to achieve interactive, socially constructed AR/VR simulations.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58c9c568b8_0_18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Adaptation Module</a:t>
            </a:r>
            <a:endParaRPr/>
          </a:p>
        </p:txBody>
      </p:sp>
      <p:sp>
        <p:nvSpPr>
          <p:cNvPr id="293" name="Google Shape;293;g358c9c568b8_0_185"/>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b="1"/>
              <a:t>Inner Loop - Scenario Manipulation:</a:t>
            </a:r>
            <a:endParaRPr b="1"/>
          </a:p>
        </p:txBody>
      </p:sp>
      <p:pic>
        <p:nvPicPr>
          <p:cNvPr id="294" name="Google Shape;294;g358c9c568b8_0_185"/>
          <p:cNvPicPr preferRelativeResize="0"/>
          <p:nvPr/>
        </p:nvPicPr>
        <p:blipFill>
          <a:blip r:embed="rId3">
            <a:alphaModFix/>
          </a:blip>
          <a:stretch>
            <a:fillRect/>
          </a:stretch>
        </p:blipFill>
        <p:spPr>
          <a:xfrm>
            <a:off x="816100" y="2537288"/>
            <a:ext cx="10578659" cy="20939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58c9c568b8_0_17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Adaptation Module</a:t>
            </a:r>
            <a:endParaRPr/>
          </a:p>
        </p:txBody>
      </p:sp>
      <p:sp>
        <p:nvSpPr>
          <p:cNvPr id="300" name="Google Shape;300;g358c9c568b8_0_175"/>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b="1"/>
              <a:t>Outer Loop - Next Task Selection:</a:t>
            </a:r>
            <a:endParaRPr b="1"/>
          </a:p>
        </p:txBody>
      </p:sp>
      <p:pic>
        <p:nvPicPr>
          <p:cNvPr id="301" name="Google Shape;301;g358c9c568b8_0_175"/>
          <p:cNvPicPr preferRelativeResize="0"/>
          <p:nvPr/>
        </p:nvPicPr>
        <p:blipFill>
          <a:blip r:embed="rId3">
            <a:alphaModFix/>
          </a:blip>
          <a:stretch>
            <a:fillRect/>
          </a:stretch>
        </p:blipFill>
        <p:spPr>
          <a:xfrm>
            <a:off x="3805775" y="1857075"/>
            <a:ext cx="4599432" cy="45994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8c9c568b8_0_947"/>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307" name="Google Shape;307;g358c9c568b8_0_947"/>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a:t>Learning Objective #1: </a:t>
            </a:r>
            <a:endParaRPr sz="3600" b="1"/>
          </a:p>
          <a:p>
            <a:pPr marL="0" lvl="0" indent="0" algn="l" rtl="0">
              <a:spcBef>
                <a:spcPts val="560"/>
              </a:spcBef>
              <a:spcAft>
                <a:spcPts val="0"/>
              </a:spcAft>
              <a:buNone/>
            </a:pPr>
            <a:endParaRPr sz="3600"/>
          </a:p>
          <a:p>
            <a:pPr marL="0" lvl="0" indent="0" algn="l" rtl="0">
              <a:spcBef>
                <a:spcPts val="560"/>
              </a:spcBef>
              <a:spcAft>
                <a:spcPts val="0"/>
              </a:spcAft>
              <a:buNone/>
            </a:pPr>
            <a:r>
              <a:rPr lang="en-US" sz="3600"/>
              <a:t>Name the primary components of an AIS and how each one supports adaptive instruction.</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D51653FA-9D75-DDE3-F25C-7B54E9C32BC0}"/>
            </a:ext>
          </a:extLst>
        </p:cNvPr>
        <p:cNvGrpSpPr/>
        <p:nvPr/>
      </p:nvGrpSpPr>
      <p:grpSpPr>
        <a:xfrm>
          <a:off x="0" y="0"/>
          <a:ext cx="0" cy="0"/>
          <a:chOff x="0" y="0"/>
          <a:chExt cx="0" cy="0"/>
        </a:xfrm>
      </p:grpSpPr>
      <p:sp>
        <p:nvSpPr>
          <p:cNvPr id="306" name="Google Shape;306;g358c9c568b8_0_947">
            <a:extLst>
              <a:ext uri="{FF2B5EF4-FFF2-40B4-BE49-F238E27FC236}">
                <a16:creationId xmlns:a16="http://schemas.microsoft.com/office/drawing/2014/main" id="{A4CDD739-4CFF-2C0C-6AE9-CA8C223F1DED}"/>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307" name="Google Shape;307;g358c9c568b8_0_947">
            <a:extLst>
              <a:ext uri="{FF2B5EF4-FFF2-40B4-BE49-F238E27FC236}">
                <a16:creationId xmlns:a16="http://schemas.microsoft.com/office/drawing/2014/main" id="{141A7DE5-C238-2B73-674A-C43B05310207}"/>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dirty="0"/>
              <a:t>Learning Objective #1: </a:t>
            </a:r>
            <a:endParaRPr sz="3600" b="1"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Name the primary components of an AIS and how each one supports adaptive instruction.</a:t>
            </a:r>
          </a:p>
          <a:p>
            <a:pPr marL="571500" lvl="0" indent="-571500" algn="l" rtl="0">
              <a:spcBef>
                <a:spcPts val="560"/>
              </a:spcBef>
              <a:spcAft>
                <a:spcPts val="0"/>
              </a:spcAft>
              <a:buFont typeface="Wingdings" pitchFamily="2" charset="2"/>
              <a:buChar char="Ø"/>
            </a:pPr>
            <a:r>
              <a:rPr lang="en-US" sz="2600" dirty="0">
                <a:solidFill>
                  <a:srgbClr val="C00000"/>
                </a:solidFill>
              </a:rPr>
              <a:t>Content module – support flexible, adaptive deployment of relevant content to enable adaptation (e.g., coordination of competencies within current scenario)</a:t>
            </a:r>
          </a:p>
          <a:p>
            <a:pPr marL="571500" lvl="0" indent="-571500" algn="l" rtl="0">
              <a:spcBef>
                <a:spcPts val="560"/>
              </a:spcBef>
              <a:spcAft>
                <a:spcPts val="0"/>
              </a:spcAft>
              <a:buFont typeface="Wingdings" pitchFamily="2" charset="2"/>
              <a:buChar char="Ø"/>
            </a:pPr>
            <a:r>
              <a:rPr lang="en-US" sz="2600" dirty="0">
                <a:solidFill>
                  <a:srgbClr val="C00000"/>
                </a:solidFill>
              </a:rPr>
              <a:t>Learner module – identifies the current proficiency level of learners to enable adaptive instruction that targets an individual learner’s needs</a:t>
            </a:r>
          </a:p>
          <a:p>
            <a:pPr marL="571500" lvl="0" indent="-571500" algn="l" rtl="0">
              <a:spcBef>
                <a:spcPts val="560"/>
              </a:spcBef>
              <a:spcAft>
                <a:spcPts val="0"/>
              </a:spcAft>
              <a:buFont typeface="Wingdings" pitchFamily="2" charset="2"/>
              <a:buChar char="Ø"/>
            </a:pPr>
            <a:r>
              <a:rPr lang="en-US" sz="2600" dirty="0">
                <a:solidFill>
                  <a:srgbClr val="C00000"/>
                </a:solidFill>
              </a:rPr>
              <a:t>Adaptation module – leverages the content and learner modules to deploy the adaptation policy that will support the learner in building KSAs</a:t>
            </a:r>
            <a:endParaRPr sz="2600" dirty="0">
              <a:solidFill>
                <a:srgbClr val="C00000"/>
              </a:solidFill>
            </a:endParaRPr>
          </a:p>
        </p:txBody>
      </p:sp>
    </p:spTree>
    <p:extLst>
      <p:ext uri="{BB962C8B-B14F-4D97-AF65-F5344CB8AC3E}">
        <p14:creationId xmlns:p14="http://schemas.microsoft.com/office/powerpoint/2010/main" val="1977579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58c9c568b8_0_10"/>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Using AR/VR as an AIS</a:t>
            </a:r>
            <a:endParaRPr/>
          </a:p>
        </p:txBody>
      </p:sp>
      <p:sp>
        <p:nvSpPr>
          <p:cNvPr id="313" name="Google Shape;313;g358c9c568b8_0_10"/>
          <p:cNvSpPr txBox="1">
            <a:spLocks noGrp="1"/>
          </p:cNvSpPr>
          <p:nvPr>
            <p:ph type="body" idx="1"/>
          </p:nvPr>
        </p:nvSpPr>
        <p:spPr>
          <a:xfrm>
            <a:off x="480125" y="904225"/>
            <a:ext cx="11250600" cy="529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b="1" dirty="0">
                <a:latin typeface="Arial"/>
                <a:ea typeface="Arial"/>
                <a:cs typeface="Arial"/>
                <a:sym typeface="Arial"/>
              </a:rPr>
              <a:t>From Task Completion to Competency Mastery:</a:t>
            </a:r>
            <a:endParaRPr b="1" dirty="0">
              <a:latin typeface="Arial"/>
              <a:ea typeface="Arial"/>
              <a:cs typeface="Arial"/>
              <a:sym typeface="Arial"/>
            </a:endParaRPr>
          </a:p>
          <a:p>
            <a:pPr marL="457200" lvl="0" indent="-342900" algn="l" rtl="0">
              <a:lnSpc>
                <a:spcPct val="115000"/>
              </a:lnSpc>
              <a:spcBef>
                <a:spcPts val="1200"/>
              </a:spcBef>
              <a:spcAft>
                <a:spcPts val="0"/>
              </a:spcAft>
              <a:buSzPts val="1800"/>
              <a:buFont typeface="Wingdings" pitchFamily="2" charset="2"/>
              <a:buChar char="Ø"/>
            </a:pPr>
            <a:r>
              <a:rPr lang="en-US" sz="2400" dirty="0">
                <a:latin typeface="Arial"/>
                <a:ea typeface="Arial"/>
                <a:cs typeface="Arial"/>
                <a:sym typeface="Arial"/>
              </a:rPr>
              <a:t>Prioritize decision-making, reflection, and metacognition over rote interaction.</a:t>
            </a:r>
            <a:endParaRPr sz="2400" dirty="0">
              <a:latin typeface="Arial"/>
              <a:ea typeface="Arial"/>
              <a:cs typeface="Arial"/>
              <a:sym typeface="Arial"/>
            </a:endParaRPr>
          </a:p>
          <a:p>
            <a:pPr marL="0" lvl="0" indent="0" algn="l" rtl="0">
              <a:lnSpc>
                <a:spcPct val="115000"/>
              </a:lnSpc>
              <a:spcBef>
                <a:spcPts val="1200"/>
              </a:spcBef>
              <a:spcAft>
                <a:spcPts val="0"/>
              </a:spcAft>
              <a:buNone/>
            </a:pPr>
            <a:r>
              <a:rPr lang="en-US" b="1" dirty="0">
                <a:latin typeface="Arial"/>
                <a:ea typeface="Arial"/>
                <a:cs typeface="Arial"/>
                <a:sym typeface="Arial"/>
              </a:rPr>
              <a:t>Personalized Learning at Scale:</a:t>
            </a:r>
            <a:endParaRPr b="1" dirty="0">
              <a:latin typeface="Arial"/>
              <a:ea typeface="Arial"/>
              <a:cs typeface="Arial"/>
              <a:sym typeface="Arial"/>
            </a:endParaRPr>
          </a:p>
          <a:p>
            <a:pPr marL="457200" lvl="0" indent="-342900" algn="l" rtl="0">
              <a:lnSpc>
                <a:spcPct val="115000"/>
              </a:lnSpc>
              <a:spcBef>
                <a:spcPts val="1200"/>
              </a:spcBef>
              <a:spcAft>
                <a:spcPts val="0"/>
              </a:spcAft>
              <a:buSzPts val="1800"/>
              <a:buFont typeface="Wingdings" pitchFamily="2" charset="2"/>
              <a:buChar char="Ø"/>
            </a:pPr>
            <a:r>
              <a:rPr lang="en-US" sz="2400" dirty="0">
                <a:latin typeface="Arial"/>
                <a:ea typeface="Arial"/>
                <a:cs typeface="Arial"/>
                <a:sym typeface="Arial"/>
              </a:rPr>
              <a:t>AI-driven pathways adjust pace and complexity to learner proficiency (zone of proximal development (ZPD)-aligned).</a:t>
            </a:r>
            <a:endParaRPr sz="2400" dirty="0">
              <a:latin typeface="Arial"/>
              <a:ea typeface="Arial"/>
              <a:cs typeface="Arial"/>
              <a:sym typeface="Arial"/>
            </a:endParaRPr>
          </a:p>
          <a:p>
            <a:pPr marL="0" lvl="0" indent="0" algn="l" rtl="0">
              <a:lnSpc>
                <a:spcPct val="115000"/>
              </a:lnSpc>
              <a:spcBef>
                <a:spcPts val="1200"/>
              </a:spcBef>
              <a:spcAft>
                <a:spcPts val="0"/>
              </a:spcAft>
              <a:buNone/>
            </a:pPr>
            <a:r>
              <a:rPr lang="en-US" b="1" dirty="0">
                <a:latin typeface="Arial"/>
                <a:ea typeface="Arial"/>
                <a:cs typeface="Arial"/>
                <a:sym typeface="Arial"/>
              </a:rPr>
              <a:t>Built-in Feedback and Assessment:</a:t>
            </a:r>
            <a:endParaRPr b="1" dirty="0">
              <a:latin typeface="Arial"/>
              <a:ea typeface="Arial"/>
              <a:cs typeface="Arial"/>
              <a:sym typeface="Arial"/>
            </a:endParaRPr>
          </a:p>
          <a:p>
            <a:pPr marL="457200" lvl="0" indent="-342900" algn="l" rtl="0">
              <a:lnSpc>
                <a:spcPct val="115000"/>
              </a:lnSpc>
              <a:spcBef>
                <a:spcPts val="1200"/>
              </a:spcBef>
              <a:spcAft>
                <a:spcPts val="0"/>
              </a:spcAft>
              <a:buSzPts val="1800"/>
              <a:buFont typeface="Wingdings" pitchFamily="2" charset="2"/>
              <a:buChar char="Ø"/>
            </a:pPr>
            <a:r>
              <a:rPr lang="en-US" sz="2400" dirty="0">
                <a:latin typeface="Arial"/>
                <a:ea typeface="Arial"/>
                <a:cs typeface="Arial"/>
                <a:sym typeface="Arial"/>
              </a:rPr>
              <a:t>Integrate performance analytics and adaptive feedback for continuous improvement.</a:t>
            </a:r>
            <a:endParaRPr sz="24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a:extLst>
            <a:ext uri="{FF2B5EF4-FFF2-40B4-BE49-F238E27FC236}">
              <a16:creationId xmlns:a16="http://schemas.microsoft.com/office/drawing/2014/main" id="{6C83FCF0-C5D8-BAD6-37C4-0F5925D47DCB}"/>
            </a:ext>
          </a:extLst>
        </p:cNvPr>
        <p:cNvGrpSpPr/>
        <p:nvPr/>
      </p:nvGrpSpPr>
      <p:grpSpPr>
        <a:xfrm>
          <a:off x="0" y="0"/>
          <a:ext cx="0" cy="0"/>
          <a:chOff x="0" y="0"/>
          <a:chExt cx="0" cy="0"/>
        </a:xfrm>
      </p:grpSpPr>
      <p:sp>
        <p:nvSpPr>
          <p:cNvPr id="312" name="Google Shape;312;g358c9c568b8_0_10">
            <a:extLst>
              <a:ext uri="{FF2B5EF4-FFF2-40B4-BE49-F238E27FC236}">
                <a16:creationId xmlns:a16="http://schemas.microsoft.com/office/drawing/2014/main" id="{E6940688-A2FB-30EC-0F14-9EEBADEAC243}"/>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Using AR/VR as an AIS</a:t>
            </a:r>
            <a:endParaRPr/>
          </a:p>
        </p:txBody>
      </p:sp>
      <p:sp>
        <p:nvSpPr>
          <p:cNvPr id="313" name="Google Shape;313;g358c9c568b8_0_10">
            <a:extLst>
              <a:ext uri="{FF2B5EF4-FFF2-40B4-BE49-F238E27FC236}">
                <a16:creationId xmlns:a16="http://schemas.microsoft.com/office/drawing/2014/main" id="{28FFBF57-9334-4B2A-6879-ECA8D003E79B}"/>
              </a:ext>
            </a:extLst>
          </p:cNvPr>
          <p:cNvSpPr txBox="1">
            <a:spLocks noGrp="1"/>
          </p:cNvSpPr>
          <p:nvPr>
            <p:ph type="body" idx="1"/>
          </p:nvPr>
        </p:nvSpPr>
        <p:spPr>
          <a:xfrm>
            <a:off x="480125" y="904225"/>
            <a:ext cx="11250600" cy="529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lang="en-US" b="1" dirty="0">
              <a:latin typeface="Arial"/>
              <a:ea typeface="Arial"/>
              <a:cs typeface="Arial"/>
              <a:sym typeface="Arial"/>
            </a:endParaRPr>
          </a:p>
          <a:p>
            <a:pPr marL="0" lvl="0" indent="0" algn="l" rtl="0">
              <a:lnSpc>
                <a:spcPct val="115000"/>
              </a:lnSpc>
              <a:spcBef>
                <a:spcPts val="1200"/>
              </a:spcBef>
              <a:spcAft>
                <a:spcPts val="0"/>
              </a:spcAft>
              <a:buNone/>
            </a:pPr>
            <a:r>
              <a:rPr lang="en-US" b="1" dirty="0">
                <a:latin typeface="Arial"/>
                <a:ea typeface="Arial"/>
                <a:cs typeface="Arial"/>
                <a:sym typeface="Arial"/>
              </a:rPr>
              <a:t>Why AIS, Not Just Immersion:</a:t>
            </a:r>
            <a:endParaRPr b="1" dirty="0">
              <a:latin typeface="Arial"/>
              <a:ea typeface="Arial"/>
              <a:cs typeface="Arial"/>
              <a:sym typeface="Arial"/>
            </a:endParaRPr>
          </a:p>
          <a:p>
            <a:pPr marL="457200" lvl="0" indent="-342900" algn="l" rtl="0">
              <a:lnSpc>
                <a:spcPct val="115000"/>
              </a:lnSpc>
              <a:spcBef>
                <a:spcPts val="1200"/>
              </a:spcBef>
              <a:spcAft>
                <a:spcPts val="0"/>
              </a:spcAft>
              <a:buSzPts val="1800"/>
              <a:buFont typeface="Wingdings" pitchFamily="2" charset="2"/>
              <a:buChar char="Ø"/>
            </a:pPr>
            <a:r>
              <a:rPr lang="en-US" sz="2400" dirty="0">
                <a:latin typeface="Arial"/>
                <a:ea typeface="Arial"/>
                <a:cs typeface="Arial"/>
                <a:sym typeface="Arial"/>
              </a:rPr>
              <a:t>Move beyond static 2D or procedural AR/VR to enable real-time adaptation to learner behavior.</a:t>
            </a:r>
            <a:endParaRPr sz="2400" dirty="0">
              <a:latin typeface="Arial"/>
              <a:ea typeface="Arial"/>
              <a:cs typeface="Arial"/>
              <a:sym typeface="Arial"/>
            </a:endParaRPr>
          </a:p>
          <a:p>
            <a:pPr marL="0" lvl="0" indent="0" algn="l" rtl="0">
              <a:lnSpc>
                <a:spcPct val="115000"/>
              </a:lnSpc>
              <a:spcBef>
                <a:spcPts val="1200"/>
              </a:spcBef>
              <a:spcAft>
                <a:spcPts val="0"/>
              </a:spcAft>
              <a:buNone/>
            </a:pPr>
            <a:r>
              <a:rPr lang="en-US" b="1" dirty="0">
                <a:latin typeface="Arial"/>
                <a:ea typeface="Arial"/>
                <a:cs typeface="Arial"/>
                <a:sym typeface="Arial"/>
              </a:rPr>
              <a:t>In Military Contexts:</a:t>
            </a:r>
            <a:endParaRPr b="1" dirty="0">
              <a:latin typeface="Arial"/>
              <a:ea typeface="Arial"/>
              <a:cs typeface="Arial"/>
              <a:sym typeface="Arial"/>
            </a:endParaRPr>
          </a:p>
          <a:p>
            <a:pPr marL="457200" lvl="0" indent="-342900" algn="l" rtl="0">
              <a:lnSpc>
                <a:spcPct val="115000"/>
              </a:lnSpc>
              <a:spcBef>
                <a:spcPts val="1200"/>
              </a:spcBef>
              <a:spcAft>
                <a:spcPts val="0"/>
              </a:spcAft>
              <a:buSzPts val="1800"/>
              <a:buFont typeface="Wingdings" pitchFamily="2" charset="2"/>
              <a:buChar char="Ø"/>
            </a:pPr>
            <a:r>
              <a:rPr lang="en-US" sz="2400" dirty="0">
                <a:latin typeface="Arial"/>
                <a:ea typeface="Arial"/>
                <a:cs typeface="Arial"/>
                <a:sym typeface="Arial"/>
              </a:rPr>
              <a:t>AIS-enabled simulations can boost readiness by diagnosing gaps and scaling skill development in mission-critical environment, adding context and conditions for practice</a:t>
            </a:r>
            <a:endParaRPr sz="2400" dirty="0"/>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26315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58c9c568b8_0_15"/>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 is Complicated</a:t>
            </a:r>
            <a:endParaRPr/>
          </a:p>
        </p:txBody>
      </p:sp>
      <p:pic>
        <p:nvPicPr>
          <p:cNvPr id="319" name="Google Shape;319;g358c9c568b8_0_15"/>
          <p:cNvPicPr preferRelativeResize="0"/>
          <p:nvPr/>
        </p:nvPicPr>
        <p:blipFill>
          <a:blip r:embed="rId3">
            <a:alphaModFix/>
          </a:blip>
          <a:stretch>
            <a:fillRect/>
          </a:stretch>
        </p:blipFill>
        <p:spPr>
          <a:xfrm>
            <a:off x="2936750" y="967800"/>
            <a:ext cx="6318504" cy="56927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58c9c568b8_0_984"/>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Evidence of Mastery</a:t>
            </a:r>
            <a:endParaRPr/>
          </a:p>
        </p:txBody>
      </p:sp>
      <p:sp>
        <p:nvSpPr>
          <p:cNvPr id="325" name="Google Shape;325;g358c9c568b8_0_984"/>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574675" lvl="0" indent="-457200" algn="l" rtl="0">
              <a:spcBef>
                <a:spcPts val="560"/>
              </a:spcBef>
              <a:spcAft>
                <a:spcPts val="0"/>
              </a:spcAft>
              <a:buSzPts val="1750"/>
              <a:buFont typeface="Wingdings" pitchFamily="2" charset="2"/>
              <a:buChar char="Ø"/>
            </a:pPr>
            <a:r>
              <a:rPr lang="en-US" sz="3200" dirty="0"/>
              <a:t>Important to consider what the learner has done, how the learner did it, and under what conditions the learner was able to do it</a:t>
            </a:r>
            <a:endParaRPr sz="3200" dirty="0"/>
          </a:p>
          <a:p>
            <a:pPr marL="914400" lvl="1" indent="-339725" algn="l" rtl="0">
              <a:spcBef>
                <a:spcPts val="0"/>
              </a:spcBef>
              <a:spcAft>
                <a:spcPts val="0"/>
              </a:spcAft>
              <a:buSzPts val="1750"/>
              <a:buChar char="■"/>
            </a:pPr>
            <a:r>
              <a:rPr lang="en-US" sz="2800" dirty="0"/>
              <a:t>What </a:t>
            </a:r>
            <a:endParaRPr sz="2800" dirty="0"/>
          </a:p>
          <a:p>
            <a:pPr marL="1371600" lvl="2" indent="-317500" algn="l" rtl="0">
              <a:spcBef>
                <a:spcPts val="0"/>
              </a:spcBef>
              <a:spcAft>
                <a:spcPts val="0"/>
              </a:spcAft>
              <a:buSzPts val="1400"/>
              <a:buChar char="❖"/>
            </a:pPr>
            <a:r>
              <a:rPr lang="en-US" sz="2400" dirty="0"/>
              <a:t>Evidence of specific elements of competency </a:t>
            </a:r>
            <a:endParaRPr sz="2400" dirty="0"/>
          </a:p>
          <a:p>
            <a:pPr marL="914400" lvl="1" indent="-339725" algn="l" rtl="0">
              <a:spcBef>
                <a:spcPts val="0"/>
              </a:spcBef>
              <a:spcAft>
                <a:spcPts val="0"/>
              </a:spcAft>
              <a:buSzPts val="1750"/>
              <a:buChar char="■"/>
            </a:pPr>
            <a:r>
              <a:rPr lang="en-US" sz="2800" dirty="0"/>
              <a:t>How</a:t>
            </a:r>
            <a:endParaRPr sz="2800" dirty="0"/>
          </a:p>
          <a:p>
            <a:pPr marL="1371600" lvl="2" indent="-317500" algn="l" rtl="0">
              <a:spcBef>
                <a:spcPts val="0"/>
              </a:spcBef>
              <a:spcAft>
                <a:spcPts val="0"/>
              </a:spcAft>
              <a:buSzPts val="1400"/>
              <a:buChar char="❖"/>
            </a:pPr>
            <a:r>
              <a:rPr lang="en-US" sz="2400" dirty="0"/>
              <a:t>Efficiency of task completion - time, number of actions, path directness</a:t>
            </a:r>
            <a:endParaRPr sz="2400" dirty="0"/>
          </a:p>
          <a:p>
            <a:pPr marL="1371600" lvl="2" indent="-317500" algn="l" rtl="0">
              <a:spcBef>
                <a:spcPts val="0"/>
              </a:spcBef>
              <a:spcAft>
                <a:spcPts val="0"/>
              </a:spcAft>
              <a:buSzPts val="1400"/>
              <a:buChar char="❖"/>
            </a:pPr>
            <a:r>
              <a:rPr lang="en-US" sz="2400" dirty="0"/>
              <a:t>Support needed to complete task - nature of support, amount of support, requested vs. provided</a:t>
            </a:r>
            <a:endParaRPr sz="2400" dirty="0"/>
          </a:p>
          <a:p>
            <a:pPr marL="914400" lvl="1" indent="-339725" algn="l" rtl="0">
              <a:spcBef>
                <a:spcPts val="0"/>
              </a:spcBef>
              <a:spcAft>
                <a:spcPts val="0"/>
              </a:spcAft>
              <a:buSzPts val="1750"/>
              <a:buChar char="■"/>
            </a:pPr>
            <a:r>
              <a:rPr lang="en-US" sz="2800" dirty="0"/>
              <a:t>Under what conditions </a:t>
            </a:r>
            <a:endParaRPr sz="2800" dirty="0"/>
          </a:p>
          <a:p>
            <a:pPr marL="1371600" lvl="2" indent="-317500" algn="l" rtl="0">
              <a:spcBef>
                <a:spcPts val="0"/>
              </a:spcBef>
              <a:spcAft>
                <a:spcPts val="0"/>
              </a:spcAft>
              <a:buSzPts val="1400"/>
              <a:buChar char="❖"/>
            </a:pPr>
            <a:r>
              <a:rPr lang="en-US" sz="2400" dirty="0"/>
              <a:t>Demonstration of transfer - single scenario vs. multiple scenarios </a:t>
            </a:r>
            <a:endParaRPr sz="2400" dirty="0"/>
          </a:p>
          <a:p>
            <a:pPr marL="1371600" lvl="2" indent="-317500" algn="l" rtl="0">
              <a:spcBef>
                <a:spcPts val="0"/>
              </a:spcBef>
              <a:spcAft>
                <a:spcPts val="0"/>
              </a:spcAft>
              <a:buSzPts val="1400"/>
              <a:buChar char="❖"/>
            </a:pPr>
            <a:r>
              <a:rPr lang="en-US" sz="2400" dirty="0"/>
              <a:t>Task manipulation - half-speed vs. full-speed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58c9c568b8_0_989"/>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331" name="Google Shape;331;g358c9c568b8_0_989"/>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a:t>Learning Objective #3: </a:t>
            </a:r>
            <a:endParaRPr sz="3600" b="1"/>
          </a:p>
          <a:p>
            <a:pPr marL="0" lvl="0" indent="0" algn="l" rtl="0">
              <a:spcBef>
                <a:spcPts val="560"/>
              </a:spcBef>
              <a:spcAft>
                <a:spcPts val="0"/>
              </a:spcAft>
              <a:buNone/>
            </a:pPr>
            <a:endParaRPr sz="3600"/>
          </a:p>
          <a:p>
            <a:pPr marL="0" lvl="0" indent="0" algn="l" rtl="0">
              <a:spcBef>
                <a:spcPts val="560"/>
              </a:spcBef>
              <a:spcAft>
                <a:spcPts val="0"/>
              </a:spcAft>
              <a:buNone/>
            </a:pPr>
            <a:r>
              <a:rPr lang="en-US" sz="3600"/>
              <a:t>Name and describe the three key types of evidence for competency mastery.</a:t>
            </a:r>
            <a:endParaRPr sz="36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a:extLst>
            <a:ext uri="{FF2B5EF4-FFF2-40B4-BE49-F238E27FC236}">
              <a16:creationId xmlns:a16="http://schemas.microsoft.com/office/drawing/2014/main" id="{14C81D51-730C-5EBC-172D-DCF3A59ECEFF}"/>
            </a:ext>
          </a:extLst>
        </p:cNvPr>
        <p:cNvGrpSpPr/>
        <p:nvPr/>
      </p:nvGrpSpPr>
      <p:grpSpPr>
        <a:xfrm>
          <a:off x="0" y="0"/>
          <a:ext cx="0" cy="0"/>
          <a:chOff x="0" y="0"/>
          <a:chExt cx="0" cy="0"/>
        </a:xfrm>
      </p:grpSpPr>
      <p:sp>
        <p:nvSpPr>
          <p:cNvPr id="330" name="Google Shape;330;g358c9c568b8_0_989">
            <a:extLst>
              <a:ext uri="{FF2B5EF4-FFF2-40B4-BE49-F238E27FC236}">
                <a16:creationId xmlns:a16="http://schemas.microsoft.com/office/drawing/2014/main" id="{24B18427-FAE9-2B5A-62FD-44D48127F22F}"/>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331" name="Google Shape;331;g358c9c568b8_0_989">
            <a:extLst>
              <a:ext uri="{FF2B5EF4-FFF2-40B4-BE49-F238E27FC236}">
                <a16:creationId xmlns:a16="http://schemas.microsoft.com/office/drawing/2014/main" id="{739F07E2-BF1E-49EE-2BF0-FBA1ACD10587}"/>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dirty="0"/>
              <a:t>Learning Objective #3: </a:t>
            </a:r>
            <a:endParaRPr sz="3600" b="1"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Name and describe the three key types of evidence for competency mastery.</a:t>
            </a:r>
          </a:p>
          <a:p>
            <a:pPr marL="571500" lvl="0" indent="-571500" algn="l" rtl="0">
              <a:spcBef>
                <a:spcPts val="560"/>
              </a:spcBef>
              <a:spcAft>
                <a:spcPts val="0"/>
              </a:spcAft>
              <a:buFont typeface="Wingdings" pitchFamily="2" charset="2"/>
              <a:buChar char="Ø"/>
            </a:pPr>
            <a:r>
              <a:rPr lang="en-US" sz="2600" dirty="0">
                <a:solidFill>
                  <a:srgbClr val="C00000"/>
                </a:solidFill>
              </a:rPr>
              <a:t>What the learner did – identifies the specific learner actions and how those connect to a specific proficiency level</a:t>
            </a:r>
          </a:p>
          <a:p>
            <a:pPr marL="571500" lvl="0" indent="-571500" algn="l" rtl="0">
              <a:spcBef>
                <a:spcPts val="560"/>
              </a:spcBef>
              <a:spcAft>
                <a:spcPts val="0"/>
              </a:spcAft>
              <a:buFont typeface="Wingdings" pitchFamily="2" charset="2"/>
              <a:buChar char="Ø"/>
            </a:pPr>
            <a:r>
              <a:rPr lang="en-US" sz="2600" dirty="0">
                <a:solidFill>
                  <a:srgbClr val="C00000"/>
                </a:solidFill>
              </a:rPr>
              <a:t>How the learner did it – identifies the way in which the learner completed the actions to understand if there are still areas for improvement (e.g., efficiency)</a:t>
            </a:r>
          </a:p>
          <a:p>
            <a:pPr marL="571500" lvl="0" indent="-571500" algn="l" rtl="0">
              <a:spcBef>
                <a:spcPts val="560"/>
              </a:spcBef>
              <a:spcAft>
                <a:spcPts val="0"/>
              </a:spcAft>
              <a:buFont typeface="Wingdings" pitchFamily="2" charset="2"/>
              <a:buChar char="Ø"/>
            </a:pPr>
            <a:r>
              <a:rPr lang="en-US" sz="2600" dirty="0">
                <a:solidFill>
                  <a:srgbClr val="C00000"/>
                </a:solidFill>
              </a:rPr>
              <a:t>Under what circumstances did the learner do it – identifies the degree to which skill acquisition and/or transfer has occurred</a:t>
            </a:r>
            <a:endParaRPr sz="2600" dirty="0">
              <a:solidFill>
                <a:srgbClr val="C00000"/>
              </a:solidFill>
            </a:endParaRPr>
          </a:p>
        </p:txBody>
      </p:sp>
    </p:spTree>
    <p:extLst>
      <p:ext uri="{BB962C8B-B14F-4D97-AF65-F5344CB8AC3E}">
        <p14:creationId xmlns:p14="http://schemas.microsoft.com/office/powerpoint/2010/main" val="346918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58c9c568b8_0_817"/>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a:t>
            </a:r>
            <a:endParaRPr/>
          </a:p>
        </p:txBody>
      </p:sp>
      <p:sp>
        <p:nvSpPr>
          <p:cNvPr id="80" name="Google Shape;80;g358c9c568b8_0_817"/>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endParaRPr sz="3200"/>
          </a:p>
          <a:p>
            <a:pPr marL="0" lvl="0" indent="0" algn="l" rtl="0">
              <a:spcBef>
                <a:spcPts val="560"/>
              </a:spcBef>
              <a:spcAft>
                <a:spcPts val="0"/>
              </a:spcAft>
              <a:buNone/>
            </a:pPr>
            <a:endParaRPr sz="3200"/>
          </a:p>
          <a:p>
            <a:pPr marL="0" lvl="0" indent="0" algn="l" rtl="0">
              <a:spcBef>
                <a:spcPts val="560"/>
              </a:spcBef>
              <a:spcAft>
                <a:spcPts val="0"/>
              </a:spcAft>
              <a:buNone/>
            </a:pPr>
            <a:r>
              <a:rPr lang="en-US" sz="3200"/>
              <a:t>Designing augmented reality (AR) and virtual reality (VR) simulations that provide effective and efficient training as well as insights into learners’ current mastery level of key competencies</a:t>
            </a:r>
            <a:endParaRPr sz="3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58c9c568b8_0_824"/>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cxnSp>
        <p:nvCxnSpPr>
          <p:cNvPr id="337" name="Google Shape;337;g358c9c568b8_0_824"/>
          <p:cNvCxnSpPr>
            <a:stCxn id="338" idx="2"/>
            <a:endCxn id="339" idx="1"/>
          </p:cNvCxnSpPr>
          <p:nvPr/>
        </p:nvCxnSpPr>
        <p:spPr>
          <a:xfrm>
            <a:off x="1466300" y="3429050"/>
            <a:ext cx="2260500" cy="2018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40" name="Google Shape;340;g358c9c568b8_0_824"/>
          <p:cNvCxnSpPr>
            <a:stCxn id="338" idx="2"/>
            <a:endCxn id="341" idx="1"/>
          </p:cNvCxnSpPr>
          <p:nvPr/>
        </p:nvCxnSpPr>
        <p:spPr>
          <a:xfrm rot="10800000" flipH="1">
            <a:off x="1466300" y="2767850"/>
            <a:ext cx="2260500" cy="6612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338" name="Google Shape;338;g358c9c568b8_0_824"/>
          <p:cNvSpPr/>
          <p:nvPr/>
        </p:nvSpPr>
        <p:spPr>
          <a:xfrm rot="-5400000">
            <a:off x="-1044700" y="3078800"/>
            <a:ext cx="4321500" cy="7005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a:solidFill>
                  <a:srgbClr val="FFFFFF"/>
                </a:solidFill>
                <a:latin typeface="Arial Narrow"/>
                <a:ea typeface="Arial Narrow"/>
                <a:cs typeface="Arial Narrow"/>
                <a:sym typeface="Arial Narrow"/>
              </a:rPr>
              <a:t>Collaboration</a:t>
            </a:r>
            <a:endParaRPr sz="2800">
              <a:solidFill>
                <a:srgbClr val="FFFFFF"/>
              </a:solidFill>
              <a:latin typeface="Arial Narrow"/>
              <a:ea typeface="Arial Narrow"/>
              <a:cs typeface="Arial Narrow"/>
              <a:sym typeface="Arial Narrow"/>
            </a:endParaRPr>
          </a:p>
        </p:txBody>
      </p:sp>
      <p:sp>
        <p:nvSpPr>
          <p:cNvPr id="341" name="Google Shape;341;g358c9c568b8_0_824"/>
          <p:cNvSpPr/>
          <p:nvPr/>
        </p:nvSpPr>
        <p:spPr>
          <a:xfrm>
            <a:off x="3726800" y="2417631"/>
            <a:ext cx="2694000" cy="700500"/>
          </a:xfrm>
          <a:prstGeom prst="roundRect">
            <a:avLst>
              <a:gd name="adj" fmla="val 16667"/>
            </a:avLst>
          </a:prstGeom>
          <a:solidFill>
            <a:srgbClr val="B6124A"/>
          </a:solidFill>
          <a:ln w="9525" cap="flat" cmpd="sng">
            <a:solidFill>
              <a:srgbClr val="B6124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400">
                <a:solidFill>
                  <a:srgbClr val="FFFFFF"/>
                </a:solidFill>
                <a:latin typeface="Arial Narrow"/>
                <a:ea typeface="Arial Narrow"/>
                <a:cs typeface="Arial Narrow"/>
                <a:sym typeface="Arial Narrow"/>
              </a:rPr>
              <a:t>Assertiveness</a:t>
            </a:r>
            <a:endParaRPr sz="2400">
              <a:solidFill>
                <a:srgbClr val="FFFFFF"/>
              </a:solidFill>
              <a:latin typeface="Arial Narrow"/>
              <a:ea typeface="Arial Narrow"/>
              <a:cs typeface="Arial Narrow"/>
              <a:sym typeface="Arial Narrow"/>
            </a:endParaRPr>
          </a:p>
        </p:txBody>
      </p:sp>
      <p:sp>
        <p:nvSpPr>
          <p:cNvPr id="339" name="Google Shape;339;g358c9c568b8_0_824"/>
          <p:cNvSpPr/>
          <p:nvPr/>
        </p:nvSpPr>
        <p:spPr>
          <a:xfrm>
            <a:off x="3726800" y="5097090"/>
            <a:ext cx="2694000" cy="700500"/>
          </a:xfrm>
          <a:prstGeom prst="roundRect">
            <a:avLst>
              <a:gd name="adj" fmla="val 16667"/>
            </a:avLst>
          </a:prstGeom>
          <a:solidFill>
            <a:srgbClr val="B6124A"/>
          </a:solidFill>
          <a:ln w="9525" cap="flat" cmpd="sng">
            <a:solidFill>
              <a:srgbClr val="B6124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400">
                <a:solidFill>
                  <a:srgbClr val="FFFFFF"/>
                </a:solidFill>
                <a:latin typeface="Arial Narrow"/>
                <a:ea typeface="Arial Narrow"/>
                <a:cs typeface="Arial Narrow"/>
                <a:sym typeface="Arial Narrow"/>
              </a:rPr>
              <a:t>Cooperation</a:t>
            </a:r>
            <a:endParaRPr sz="2400">
              <a:solidFill>
                <a:srgbClr val="FFFFFF"/>
              </a:solidFill>
              <a:latin typeface="Arial Narrow"/>
              <a:ea typeface="Arial Narrow"/>
              <a:cs typeface="Arial Narrow"/>
              <a:sym typeface="Arial Narrow"/>
            </a:endParaRPr>
          </a:p>
        </p:txBody>
      </p:sp>
      <p:sp>
        <p:nvSpPr>
          <p:cNvPr id="342" name="Google Shape;342;g358c9c568b8_0_824"/>
          <p:cNvSpPr/>
          <p:nvPr/>
        </p:nvSpPr>
        <p:spPr>
          <a:xfrm>
            <a:off x="8656000" y="9621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Voice conflicting opinion</a:t>
            </a:r>
            <a:endParaRPr sz="2000">
              <a:solidFill>
                <a:srgbClr val="FFFFFF"/>
              </a:solidFill>
              <a:latin typeface="Arial Narrow"/>
              <a:ea typeface="Arial Narrow"/>
              <a:cs typeface="Arial Narrow"/>
              <a:sym typeface="Arial Narrow"/>
            </a:endParaRPr>
          </a:p>
        </p:txBody>
      </p:sp>
      <p:sp>
        <p:nvSpPr>
          <p:cNvPr id="343" name="Google Shape;343;g358c9c568b8_0_824"/>
          <p:cNvSpPr/>
          <p:nvPr/>
        </p:nvSpPr>
        <p:spPr>
          <a:xfrm>
            <a:off x="8656000" y="18657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44" name="Google Shape;344;g358c9c568b8_0_824"/>
          <p:cNvSpPr/>
          <p:nvPr/>
        </p:nvSpPr>
        <p:spPr>
          <a:xfrm>
            <a:off x="8681300" y="46527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Include collaborators in discussions</a:t>
            </a:r>
            <a:endParaRPr sz="2000">
              <a:solidFill>
                <a:srgbClr val="FFFFFF"/>
              </a:solidFill>
              <a:latin typeface="Arial Narrow"/>
              <a:ea typeface="Arial Narrow"/>
              <a:cs typeface="Arial Narrow"/>
              <a:sym typeface="Arial Narrow"/>
            </a:endParaRPr>
          </a:p>
        </p:txBody>
      </p:sp>
      <p:sp>
        <p:nvSpPr>
          <p:cNvPr id="345" name="Google Shape;345;g358c9c568b8_0_824"/>
          <p:cNvSpPr/>
          <p:nvPr/>
        </p:nvSpPr>
        <p:spPr>
          <a:xfrm>
            <a:off x="8656000" y="55563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Ask questions</a:t>
            </a:r>
            <a:endParaRPr sz="2000">
              <a:solidFill>
                <a:srgbClr val="FFFFFF"/>
              </a:solidFill>
              <a:latin typeface="Arial Narrow"/>
              <a:ea typeface="Arial Narrow"/>
              <a:cs typeface="Arial Narrow"/>
              <a:sym typeface="Arial Narrow"/>
            </a:endParaRPr>
          </a:p>
        </p:txBody>
      </p:sp>
      <p:cxnSp>
        <p:nvCxnSpPr>
          <p:cNvPr id="346" name="Google Shape;346;g358c9c568b8_0_824"/>
          <p:cNvCxnSpPr>
            <a:stCxn id="341" idx="3"/>
            <a:endCxn id="342" idx="1"/>
          </p:cNvCxnSpPr>
          <p:nvPr/>
        </p:nvCxnSpPr>
        <p:spPr>
          <a:xfrm rot="10800000" flipH="1">
            <a:off x="6420800" y="1312281"/>
            <a:ext cx="2235300" cy="14556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347" name="Google Shape;347;g358c9c568b8_0_824"/>
          <p:cNvCxnSpPr>
            <a:stCxn id="341" idx="3"/>
            <a:endCxn id="343" idx="1"/>
          </p:cNvCxnSpPr>
          <p:nvPr/>
        </p:nvCxnSpPr>
        <p:spPr>
          <a:xfrm rot="10800000" flipH="1">
            <a:off x="6420800" y="2215881"/>
            <a:ext cx="2235300" cy="5520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348" name="Google Shape;348;g358c9c568b8_0_824"/>
          <p:cNvCxnSpPr>
            <a:stCxn id="344" idx="1"/>
            <a:endCxn id="339" idx="3"/>
          </p:cNvCxnSpPr>
          <p:nvPr/>
        </p:nvCxnSpPr>
        <p:spPr>
          <a:xfrm flipH="1">
            <a:off x="6420800" y="5002975"/>
            <a:ext cx="2260500" cy="444300"/>
          </a:xfrm>
          <a:prstGeom prst="bentConnector3">
            <a:avLst>
              <a:gd name="adj1" fmla="val 50332"/>
            </a:avLst>
          </a:prstGeom>
          <a:noFill/>
          <a:ln w="9525" cap="flat" cmpd="sng">
            <a:solidFill>
              <a:srgbClr val="C2C2C2"/>
            </a:solidFill>
            <a:prstDash val="solid"/>
            <a:round/>
            <a:headEnd type="none" w="sm" len="sm"/>
            <a:tailEnd type="none" w="sm" len="sm"/>
          </a:ln>
        </p:spPr>
      </p:cxnSp>
      <p:cxnSp>
        <p:nvCxnSpPr>
          <p:cNvPr id="349" name="Google Shape;349;g358c9c568b8_0_824"/>
          <p:cNvCxnSpPr>
            <a:stCxn id="345" idx="1"/>
            <a:endCxn id="339" idx="3"/>
          </p:cNvCxnSpPr>
          <p:nvPr/>
        </p:nvCxnSpPr>
        <p:spPr>
          <a:xfrm rot="10800000">
            <a:off x="6420700" y="5447275"/>
            <a:ext cx="2235300" cy="459300"/>
          </a:xfrm>
          <a:prstGeom prst="bentConnector3">
            <a:avLst>
              <a:gd name="adj1" fmla="val 49998"/>
            </a:avLst>
          </a:prstGeom>
          <a:noFill/>
          <a:ln w="9525" cap="flat" cmpd="sng">
            <a:solidFill>
              <a:srgbClr val="C2C2C2"/>
            </a:solidFill>
            <a:prstDash val="solid"/>
            <a:round/>
            <a:headEnd type="none" w="sm" len="sm"/>
            <a:tailEnd type="none" w="sm" len="sm"/>
          </a:ln>
        </p:spPr>
      </p:cxnSp>
      <p:sp>
        <p:nvSpPr>
          <p:cNvPr id="350" name="Google Shape;350;g358c9c568b8_0_824"/>
          <p:cNvSpPr/>
          <p:nvPr/>
        </p:nvSpPr>
        <p:spPr>
          <a:xfrm>
            <a:off x="8656000" y="27693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Manage conversation</a:t>
            </a:r>
            <a:endParaRPr sz="2000">
              <a:solidFill>
                <a:srgbClr val="FFFFFF"/>
              </a:solidFill>
              <a:latin typeface="Arial Narrow"/>
              <a:ea typeface="Arial Narrow"/>
              <a:cs typeface="Arial Narrow"/>
              <a:sym typeface="Arial Narrow"/>
            </a:endParaRPr>
          </a:p>
        </p:txBody>
      </p:sp>
      <p:sp>
        <p:nvSpPr>
          <p:cNvPr id="351" name="Google Shape;351;g358c9c568b8_0_824"/>
          <p:cNvSpPr/>
          <p:nvPr/>
        </p:nvSpPr>
        <p:spPr>
          <a:xfrm>
            <a:off x="8656000" y="36729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cxnSp>
        <p:nvCxnSpPr>
          <p:cNvPr id="352" name="Google Shape;352;g358c9c568b8_0_824"/>
          <p:cNvCxnSpPr>
            <a:stCxn id="341" idx="3"/>
            <a:endCxn id="350" idx="1"/>
          </p:cNvCxnSpPr>
          <p:nvPr/>
        </p:nvCxnSpPr>
        <p:spPr>
          <a:xfrm>
            <a:off x="6420800" y="2767881"/>
            <a:ext cx="2235300" cy="3516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353" name="Google Shape;353;g358c9c568b8_0_824"/>
          <p:cNvCxnSpPr>
            <a:stCxn id="341" idx="3"/>
            <a:endCxn id="351" idx="1"/>
          </p:cNvCxnSpPr>
          <p:nvPr/>
        </p:nvCxnSpPr>
        <p:spPr>
          <a:xfrm>
            <a:off x="6420800" y="2767881"/>
            <a:ext cx="2235300" cy="1255200"/>
          </a:xfrm>
          <a:prstGeom prst="bentConnector3">
            <a:avLst>
              <a:gd name="adj1" fmla="val 49998"/>
            </a:avLst>
          </a:prstGeom>
          <a:noFill/>
          <a:ln w="9525" cap="flat" cmpd="sng">
            <a:solidFill>
              <a:srgbClr val="C2C2C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58c9c568b8_0_847"/>
          <p:cNvSpPr/>
          <p:nvPr/>
        </p:nvSpPr>
        <p:spPr>
          <a:xfrm>
            <a:off x="4852325" y="1518900"/>
            <a:ext cx="2400300" cy="2752500"/>
          </a:xfrm>
          <a:prstGeom prst="rect">
            <a:avLst/>
          </a:prstGeom>
          <a:no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359" name="Google Shape;359;g358c9c568b8_0_847"/>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sp>
        <p:nvSpPr>
          <p:cNvPr id="360" name="Google Shape;360;g358c9c568b8_0_847"/>
          <p:cNvSpPr/>
          <p:nvPr/>
        </p:nvSpPr>
        <p:spPr>
          <a:xfrm>
            <a:off x="274000" y="9621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Voice conflicting opinion</a:t>
            </a:r>
            <a:endParaRPr sz="2000">
              <a:solidFill>
                <a:srgbClr val="FFFFFF"/>
              </a:solidFill>
              <a:latin typeface="Arial Narrow"/>
              <a:ea typeface="Arial Narrow"/>
              <a:cs typeface="Arial Narrow"/>
              <a:sym typeface="Arial Narrow"/>
            </a:endParaRPr>
          </a:p>
        </p:txBody>
      </p:sp>
      <p:sp>
        <p:nvSpPr>
          <p:cNvPr id="361" name="Google Shape;361;g358c9c568b8_0_847"/>
          <p:cNvSpPr/>
          <p:nvPr/>
        </p:nvSpPr>
        <p:spPr>
          <a:xfrm>
            <a:off x="274000" y="18657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62" name="Google Shape;362;g358c9c568b8_0_847"/>
          <p:cNvSpPr/>
          <p:nvPr/>
        </p:nvSpPr>
        <p:spPr>
          <a:xfrm>
            <a:off x="299300" y="46527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Include collaborators in discussions</a:t>
            </a:r>
            <a:endParaRPr sz="2000">
              <a:solidFill>
                <a:srgbClr val="FFFFFF"/>
              </a:solidFill>
              <a:latin typeface="Arial Narrow"/>
              <a:ea typeface="Arial Narrow"/>
              <a:cs typeface="Arial Narrow"/>
              <a:sym typeface="Arial Narrow"/>
            </a:endParaRPr>
          </a:p>
        </p:txBody>
      </p:sp>
      <p:sp>
        <p:nvSpPr>
          <p:cNvPr id="363" name="Google Shape;363;g358c9c568b8_0_847"/>
          <p:cNvSpPr/>
          <p:nvPr/>
        </p:nvSpPr>
        <p:spPr>
          <a:xfrm>
            <a:off x="274000" y="55563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Ask questions</a:t>
            </a:r>
            <a:endParaRPr sz="2000">
              <a:solidFill>
                <a:srgbClr val="FFFFFF"/>
              </a:solidFill>
              <a:latin typeface="Arial Narrow"/>
              <a:ea typeface="Arial Narrow"/>
              <a:cs typeface="Arial Narrow"/>
              <a:sym typeface="Arial Narrow"/>
            </a:endParaRPr>
          </a:p>
        </p:txBody>
      </p:sp>
      <p:sp>
        <p:nvSpPr>
          <p:cNvPr id="364" name="Google Shape;364;g358c9c568b8_0_847"/>
          <p:cNvSpPr/>
          <p:nvPr/>
        </p:nvSpPr>
        <p:spPr>
          <a:xfrm>
            <a:off x="274000" y="27693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Manage conversation</a:t>
            </a:r>
            <a:endParaRPr sz="2000">
              <a:solidFill>
                <a:srgbClr val="FFFFFF"/>
              </a:solidFill>
              <a:latin typeface="Arial Narrow"/>
              <a:ea typeface="Arial Narrow"/>
              <a:cs typeface="Arial Narrow"/>
              <a:sym typeface="Arial Narrow"/>
            </a:endParaRPr>
          </a:p>
        </p:txBody>
      </p:sp>
      <p:sp>
        <p:nvSpPr>
          <p:cNvPr id="365" name="Google Shape;365;g358c9c568b8_0_847"/>
          <p:cNvSpPr/>
          <p:nvPr/>
        </p:nvSpPr>
        <p:spPr>
          <a:xfrm>
            <a:off x="274000" y="36729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66" name="Google Shape;366;g358c9c568b8_0_847"/>
          <p:cNvSpPr txBox="1"/>
          <p:nvPr/>
        </p:nvSpPr>
        <p:spPr>
          <a:xfrm>
            <a:off x="4709625" y="1004575"/>
            <a:ext cx="5871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Design Decision #1</a:t>
            </a:r>
            <a:endParaRPr sz="2800" b="1">
              <a:solidFill>
                <a:schemeClr val="dk1"/>
              </a:solidFill>
              <a:latin typeface="Arial Narrow"/>
              <a:ea typeface="Arial Narrow"/>
              <a:cs typeface="Arial Narrow"/>
              <a:sym typeface="Arial Narrow"/>
            </a:endParaRPr>
          </a:p>
        </p:txBody>
      </p:sp>
      <p:pic>
        <p:nvPicPr>
          <p:cNvPr id="367" name="Google Shape;367;g358c9c568b8_0_847"/>
          <p:cNvPicPr preferRelativeResize="0"/>
          <p:nvPr/>
        </p:nvPicPr>
        <p:blipFill>
          <a:blip r:embed="rId3">
            <a:alphaModFix/>
          </a:blip>
          <a:stretch>
            <a:fillRect/>
          </a:stretch>
        </p:blipFill>
        <p:spPr>
          <a:xfrm>
            <a:off x="4939288" y="1752175"/>
            <a:ext cx="2313432" cy="2313432"/>
          </a:xfrm>
          <a:prstGeom prst="rect">
            <a:avLst/>
          </a:prstGeom>
          <a:noFill/>
          <a:ln>
            <a:noFill/>
          </a:ln>
        </p:spPr>
      </p:pic>
      <p:pic>
        <p:nvPicPr>
          <p:cNvPr id="368" name="Google Shape;368;g358c9c568b8_0_847"/>
          <p:cNvPicPr preferRelativeResize="0"/>
          <p:nvPr/>
        </p:nvPicPr>
        <p:blipFill>
          <a:blip r:embed="rId4">
            <a:alphaModFix/>
          </a:blip>
          <a:stretch>
            <a:fillRect/>
          </a:stretch>
        </p:blipFill>
        <p:spPr>
          <a:xfrm>
            <a:off x="8169670" y="1752500"/>
            <a:ext cx="2285670" cy="23127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58c9c568b8_0_878"/>
          <p:cNvSpPr/>
          <p:nvPr/>
        </p:nvSpPr>
        <p:spPr>
          <a:xfrm>
            <a:off x="8246925" y="1900225"/>
            <a:ext cx="3312900" cy="3033600"/>
          </a:xfrm>
          <a:prstGeom prst="rect">
            <a:avLst/>
          </a:prstGeom>
          <a:no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374" name="Google Shape;374;g358c9c568b8_0_878"/>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sp>
        <p:nvSpPr>
          <p:cNvPr id="375" name="Google Shape;375;g358c9c568b8_0_878"/>
          <p:cNvSpPr/>
          <p:nvPr/>
        </p:nvSpPr>
        <p:spPr>
          <a:xfrm>
            <a:off x="274000" y="9621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Voice conflicting opinion</a:t>
            </a:r>
            <a:endParaRPr sz="2000">
              <a:solidFill>
                <a:srgbClr val="FFFFFF"/>
              </a:solidFill>
              <a:latin typeface="Arial Narrow"/>
              <a:ea typeface="Arial Narrow"/>
              <a:cs typeface="Arial Narrow"/>
              <a:sym typeface="Arial Narrow"/>
            </a:endParaRPr>
          </a:p>
        </p:txBody>
      </p:sp>
      <p:sp>
        <p:nvSpPr>
          <p:cNvPr id="376" name="Google Shape;376;g358c9c568b8_0_878"/>
          <p:cNvSpPr/>
          <p:nvPr/>
        </p:nvSpPr>
        <p:spPr>
          <a:xfrm>
            <a:off x="274000" y="18657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77" name="Google Shape;377;g358c9c568b8_0_878"/>
          <p:cNvSpPr/>
          <p:nvPr/>
        </p:nvSpPr>
        <p:spPr>
          <a:xfrm>
            <a:off x="299300" y="46527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Include collaborators in discussions</a:t>
            </a:r>
            <a:endParaRPr sz="2000">
              <a:solidFill>
                <a:srgbClr val="FFFFFF"/>
              </a:solidFill>
              <a:latin typeface="Arial Narrow"/>
              <a:ea typeface="Arial Narrow"/>
              <a:cs typeface="Arial Narrow"/>
              <a:sym typeface="Arial Narrow"/>
            </a:endParaRPr>
          </a:p>
        </p:txBody>
      </p:sp>
      <p:sp>
        <p:nvSpPr>
          <p:cNvPr id="378" name="Google Shape;378;g358c9c568b8_0_878"/>
          <p:cNvSpPr/>
          <p:nvPr/>
        </p:nvSpPr>
        <p:spPr>
          <a:xfrm>
            <a:off x="274000" y="55563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Ask questions</a:t>
            </a:r>
            <a:endParaRPr sz="2000">
              <a:solidFill>
                <a:srgbClr val="FFFFFF"/>
              </a:solidFill>
              <a:latin typeface="Arial Narrow"/>
              <a:ea typeface="Arial Narrow"/>
              <a:cs typeface="Arial Narrow"/>
              <a:sym typeface="Arial Narrow"/>
            </a:endParaRPr>
          </a:p>
        </p:txBody>
      </p:sp>
      <p:sp>
        <p:nvSpPr>
          <p:cNvPr id="379" name="Google Shape;379;g358c9c568b8_0_878"/>
          <p:cNvSpPr/>
          <p:nvPr/>
        </p:nvSpPr>
        <p:spPr>
          <a:xfrm>
            <a:off x="274000" y="27693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Manage conversation</a:t>
            </a:r>
            <a:endParaRPr sz="2000">
              <a:solidFill>
                <a:srgbClr val="FFFFFF"/>
              </a:solidFill>
              <a:latin typeface="Arial Narrow"/>
              <a:ea typeface="Arial Narrow"/>
              <a:cs typeface="Arial Narrow"/>
              <a:sym typeface="Arial Narrow"/>
            </a:endParaRPr>
          </a:p>
        </p:txBody>
      </p:sp>
      <p:sp>
        <p:nvSpPr>
          <p:cNvPr id="380" name="Google Shape;380;g358c9c568b8_0_878"/>
          <p:cNvSpPr/>
          <p:nvPr/>
        </p:nvSpPr>
        <p:spPr>
          <a:xfrm>
            <a:off x="274000" y="36729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81" name="Google Shape;381;g358c9c568b8_0_878"/>
          <p:cNvSpPr txBox="1"/>
          <p:nvPr/>
        </p:nvSpPr>
        <p:spPr>
          <a:xfrm>
            <a:off x="4709625" y="1004575"/>
            <a:ext cx="5871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Design Decision #2</a:t>
            </a:r>
            <a:endParaRPr sz="2800" b="1">
              <a:solidFill>
                <a:schemeClr val="dk1"/>
              </a:solidFill>
              <a:latin typeface="Arial Narrow"/>
              <a:ea typeface="Arial Narrow"/>
              <a:cs typeface="Arial Narrow"/>
              <a:sym typeface="Arial Narrow"/>
            </a:endParaRPr>
          </a:p>
        </p:txBody>
      </p:sp>
      <p:pic>
        <p:nvPicPr>
          <p:cNvPr id="382" name="Google Shape;382;g358c9c568b8_0_878"/>
          <p:cNvPicPr preferRelativeResize="0"/>
          <p:nvPr/>
        </p:nvPicPr>
        <p:blipFill>
          <a:blip r:embed="rId3">
            <a:alphaModFix/>
          </a:blip>
          <a:stretch>
            <a:fillRect/>
          </a:stretch>
        </p:blipFill>
        <p:spPr>
          <a:xfrm>
            <a:off x="4939288" y="1752175"/>
            <a:ext cx="2313432" cy="2313432"/>
          </a:xfrm>
          <a:prstGeom prst="rect">
            <a:avLst/>
          </a:prstGeom>
          <a:noFill/>
          <a:ln>
            <a:noFill/>
          </a:ln>
        </p:spPr>
      </p:pic>
      <p:pic>
        <p:nvPicPr>
          <p:cNvPr id="383" name="Google Shape;383;g358c9c568b8_0_878"/>
          <p:cNvPicPr preferRelativeResize="0"/>
          <p:nvPr/>
        </p:nvPicPr>
        <p:blipFill>
          <a:blip r:embed="rId3">
            <a:alphaModFix/>
          </a:blip>
          <a:stretch>
            <a:fillRect/>
          </a:stretch>
        </p:blipFill>
        <p:spPr>
          <a:xfrm>
            <a:off x="8333363" y="2117925"/>
            <a:ext cx="1581912" cy="1581912"/>
          </a:xfrm>
          <a:prstGeom prst="rect">
            <a:avLst/>
          </a:prstGeom>
          <a:noFill/>
          <a:ln>
            <a:noFill/>
          </a:ln>
        </p:spPr>
      </p:pic>
      <p:pic>
        <p:nvPicPr>
          <p:cNvPr id="384" name="Google Shape;384;g358c9c568b8_0_878"/>
          <p:cNvPicPr preferRelativeResize="0"/>
          <p:nvPr/>
        </p:nvPicPr>
        <p:blipFill>
          <a:blip r:embed="rId3">
            <a:alphaModFix/>
          </a:blip>
          <a:stretch>
            <a:fillRect/>
          </a:stretch>
        </p:blipFill>
        <p:spPr>
          <a:xfrm>
            <a:off x="9915263" y="2117925"/>
            <a:ext cx="1581912" cy="1581912"/>
          </a:xfrm>
          <a:prstGeom prst="rect">
            <a:avLst/>
          </a:prstGeom>
          <a:noFill/>
          <a:ln>
            <a:noFill/>
          </a:ln>
        </p:spPr>
      </p:pic>
      <p:pic>
        <p:nvPicPr>
          <p:cNvPr id="385" name="Google Shape;385;g358c9c568b8_0_878"/>
          <p:cNvPicPr preferRelativeResize="0"/>
          <p:nvPr/>
        </p:nvPicPr>
        <p:blipFill>
          <a:blip r:embed="rId4">
            <a:alphaModFix/>
          </a:blip>
          <a:stretch>
            <a:fillRect/>
          </a:stretch>
        </p:blipFill>
        <p:spPr>
          <a:xfrm>
            <a:off x="9364770" y="3699837"/>
            <a:ext cx="1124712" cy="1124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358c9c568b8_0_895"/>
          <p:cNvSpPr/>
          <p:nvPr/>
        </p:nvSpPr>
        <p:spPr>
          <a:xfrm>
            <a:off x="9123600" y="1662625"/>
            <a:ext cx="2956200" cy="2932200"/>
          </a:xfrm>
          <a:prstGeom prst="rect">
            <a:avLst/>
          </a:prstGeom>
          <a:no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Narrow"/>
              <a:ea typeface="Arial Narrow"/>
              <a:cs typeface="Arial Narrow"/>
              <a:sym typeface="Arial Narrow"/>
            </a:endParaRPr>
          </a:p>
        </p:txBody>
      </p:sp>
      <p:sp>
        <p:nvSpPr>
          <p:cNvPr id="391" name="Google Shape;391;g358c9c568b8_0_895"/>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sp>
        <p:nvSpPr>
          <p:cNvPr id="392" name="Google Shape;392;g358c9c568b8_0_895"/>
          <p:cNvSpPr/>
          <p:nvPr/>
        </p:nvSpPr>
        <p:spPr>
          <a:xfrm>
            <a:off x="274000" y="9621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Voice conflicting opinion</a:t>
            </a:r>
            <a:endParaRPr sz="2000">
              <a:solidFill>
                <a:srgbClr val="FFFFFF"/>
              </a:solidFill>
              <a:latin typeface="Arial Narrow"/>
              <a:ea typeface="Arial Narrow"/>
              <a:cs typeface="Arial Narrow"/>
              <a:sym typeface="Arial Narrow"/>
            </a:endParaRPr>
          </a:p>
        </p:txBody>
      </p:sp>
      <p:sp>
        <p:nvSpPr>
          <p:cNvPr id="393" name="Google Shape;393;g358c9c568b8_0_895"/>
          <p:cNvSpPr/>
          <p:nvPr/>
        </p:nvSpPr>
        <p:spPr>
          <a:xfrm>
            <a:off x="274000" y="1865717"/>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94" name="Google Shape;394;g358c9c568b8_0_895"/>
          <p:cNvSpPr/>
          <p:nvPr/>
        </p:nvSpPr>
        <p:spPr>
          <a:xfrm>
            <a:off x="299300" y="46527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Include collaborators in discussions</a:t>
            </a:r>
            <a:endParaRPr sz="2000">
              <a:solidFill>
                <a:srgbClr val="FFFFFF"/>
              </a:solidFill>
              <a:latin typeface="Arial Narrow"/>
              <a:ea typeface="Arial Narrow"/>
              <a:cs typeface="Arial Narrow"/>
              <a:sym typeface="Arial Narrow"/>
            </a:endParaRPr>
          </a:p>
        </p:txBody>
      </p:sp>
      <p:sp>
        <p:nvSpPr>
          <p:cNvPr id="395" name="Google Shape;395;g358c9c568b8_0_895"/>
          <p:cNvSpPr/>
          <p:nvPr/>
        </p:nvSpPr>
        <p:spPr>
          <a:xfrm>
            <a:off x="274000" y="5556325"/>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Ask questions</a:t>
            </a:r>
            <a:endParaRPr sz="2000">
              <a:solidFill>
                <a:srgbClr val="FFFFFF"/>
              </a:solidFill>
              <a:latin typeface="Arial Narrow"/>
              <a:ea typeface="Arial Narrow"/>
              <a:cs typeface="Arial Narrow"/>
              <a:sym typeface="Arial Narrow"/>
            </a:endParaRPr>
          </a:p>
        </p:txBody>
      </p:sp>
      <p:sp>
        <p:nvSpPr>
          <p:cNvPr id="396" name="Google Shape;396;g358c9c568b8_0_895"/>
          <p:cNvSpPr/>
          <p:nvPr/>
        </p:nvSpPr>
        <p:spPr>
          <a:xfrm>
            <a:off x="274000" y="27693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Manage conversation</a:t>
            </a:r>
            <a:endParaRPr sz="2000">
              <a:solidFill>
                <a:srgbClr val="FFFFFF"/>
              </a:solidFill>
              <a:latin typeface="Arial Narrow"/>
              <a:ea typeface="Arial Narrow"/>
              <a:cs typeface="Arial Narrow"/>
              <a:sym typeface="Arial Narrow"/>
            </a:endParaRPr>
          </a:p>
        </p:txBody>
      </p:sp>
      <p:sp>
        <p:nvSpPr>
          <p:cNvPr id="397" name="Google Shape;397;g358c9c568b8_0_895"/>
          <p:cNvSpPr/>
          <p:nvPr/>
        </p:nvSpPr>
        <p:spPr>
          <a:xfrm>
            <a:off x="274000" y="3672929"/>
            <a:ext cx="2694000" cy="70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Arial Narrow"/>
                <a:ea typeface="Arial Narrow"/>
                <a:cs typeface="Arial Narrow"/>
                <a:sym typeface="Arial Narrow"/>
              </a:rPr>
              <a:t>Provide evidence</a:t>
            </a:r>
            <a:endParaRPr sz="2000">
              <a:solidFill>
                <a:srgbClr val="FFFFFF"/>
              </a:solidFill>
              <a:latin typeface="Arial Narrow"/>
              <a:ea typeface="Arial Narrow"/>
              <a:cs typeface="Arial Narrow"/>
              <a:sym typeface="Arial Narrow"/>
            </a:endParaRPr>
          </a:p>
        </p:txBody>
      </p:sp>
      <p:sp>
        <p:nvSpPr>
          <p:cNvPr id="398" name="Google Shape;398;g358c9c568b8_0_895"/>
          <p:cNvSpPr txBox="1"/>
          <p:nvPr/>
        </p:nvSpPr>
        <p:spPr>
          <a:xfrm>
            <a:off x="4709625" y="1004575"/>
            <a:ext cx="5871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Arial Narrow"/>
                <a:ea typeface="Arial Narrow"/>
                <a:cs typeface="Arial Narrow"/>
                <a:sym typeface="Arial Narrow"/>
              </a:rPr>
              <a:t>Design Decision #3</a:t>
            </a:r>
            <a:endParaRPr sz="2800" b="1">
              <a:solidFill>
                <a:schemeClr val="dk1"/>
              </a:solidFill>
              <a:latin typeface="Arial Narrow"/>
              <a:ea typeface="Arial Narrow"/>
              <a:cs typeface="Arial Narrow"/>
              <a:sym typeface="Arial Narrow"/>
            </a:endParaRPr>
          </a:p>
        </p:txBody>
      </p:sp>
      <p:pic>
        <p:nvPicPr>
          <p:cNvPr id="399" name="Google Shape;399;g358c9c568b8_0_895"/>
          <p:cNvPicPr preferRelativeResize="0"/>
          <p:nvPr/>
        </p:nvPicPr>
        <p:blipFill>
          <a:blip r:embed="rId3">
            <a:alphaModFix/>
          </a:blip>
          <a:stretch>
            <a:fillRect/>
          </a:stretch>
        </p:blipFill>
        <p:spPr>
          <a:xfrm>
            <a:off x="9200925" y="1734263"/>
            <a:ext cx="2770632" cy="2770632"/>
          </a:xfrm>
          <a:prstGeom prst="rect">
            <a:avLst/>
          </a:prstGeom>
          <a:noFill/>
          <a:ln>
            <a:noFill/>
          </a:ln>
        </p:spPr>
      </p:pic>
      <p:pic>
        <p:nvPicPr>
          <p:cNvPr id="400" name="Google Shape;400;g358c9c568b8_0_895"/>
          <p:cNvPicPr preferRelativeResize="0"/>
          <p:nvPr/>
        </p:nvPicPr>
        <p:blipFill>
          <a:blip r:embed="rId4">
            <a:alphaModFix/>
          </a:blip>
          <a:stretch>
            <a:fillRect/>
          </a:stretch>
        </p:blipFill>
        <p:spPr>
          <a:xfrm>
            <a:off x="6260113" y="1734275"/>
            <a:ext cx="2770632" cy="2564999"/>
          </a:xfrm>
          <a:prstGeom prst="rect">
            <a:avLst/>
          </a:prstGeom>
          <a:noFill/>
          <a:ln>
            <a:noFill/>
          </a:ln>
        </p:spPr>
      </p:pic>
      <p:pic>
        <p:nvPicPr>
          <p:cNvPr id="401" name="Google Shape;401;g358c9c568b8_0_895"/>
          <p:cNvPicPr preferRelativeResize="0"/>
          <p:nvPr/>
        </p:nvPicPr>
        <p:blipFill>
          <a:blip r:embed="rId5">
            <a:alphaModFix/>
          </a:blip>
          <a:stretch>
            <a:fillRect/>
          </a:stretch>
        </p:blipFill>
        <p:spPr>
          <a:xfrm>
            <a:off x="3319325" y="1620163"/>
            <a:ext cx="2770632" cy="27706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58c9c568b8_0_914"/>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pic>
        <p:nvPicPr>
          <p:cNvPr id="407" name="Google Shape;407;g358c9c568b8_0_914"/>
          <p:cNvPicPr preferRelativeResize="0"/>
          <p:nvPr/>
        </p:nvPicPr>
        <p:blipFill>
          <a:blip r:embed="rId3">
            <a:alphaModFix/>
          </a:blip>
          <a:stretch>
            <a:fillRect/>
          </a:stretch>
        </p:blipFill>
        <p:spPr>
          <a:xfrm>
            <a:off x="437538" y="998375"/>
            <a:ext cx="11316918" cy="53063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A09E718F-2202-1010-819B-9746DAD01457}"/>
            </a:ext>
          </a:extLst>
        </p:cNvPr>
        <p:cNvGrpSpPr/>
        <p:nvPr/>
      </p:nvGrpSpPr>
      <p:grpSpPr>
        <a:xfrm>
          <a:off x="0" y="0"/>
          <a:ext cx="0" cy="0"/>
          <a:chOff x="0" y="0"/>
          <a:chExt cx="0" cy="0"/>
        </a:xfrm>
      </p:grpSpPr>
      <p:sp>
        <p:nvSpPr>
          <p:cNvPr id="406" name="Google Shape;406;g358c9c568b8_0_914">
            <a:extLst>
              <a:ext uri="{FF2B5EF4-FFF2-40B4-BE49-F238E27FC236}">
                <a16:creationId xmlns:a16="http://schemas.microsoft.com/office/drawing/2014/main" id="{113E0424-F38A-8773-466C-FCB8D48C661D}"/>
              </a:ext>
            </a:extLst>
          </p:cNvPr>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pic>
        <p:nvPicPr>
          <p:cNvPr id="407" name="Google Shape;407;g358c9c568b8_0_914">
            <a:extLst>
              <a:ext uri="{FF2B5EF4-FFF2-40B4-BE49-F238E27FC236}">
                <a16:creationId xmlns:a16="http://schemas.microsoft.com/office/drawing/2014/main" id="{DF9F9616-9925-7008-C139-3682FF8D3AB7}"/>
              </a:ext>
            </a:extLst>
          </p:cNvPr>
          <p:cNvPicPr preferRelativeResize="0"/>
          <p:nvPr/>
        </p:nvPicPr>
        <p:blipFill>
          <a:blip r:embed="rId3">
            <a:alphaModFix/>
          </a:blip>
          <a:stretch>
            <a:fillRect/>
          </a:stretch>
        </p:blipFill>
        <p:spPr>
          <a:xfrm>
            <a:off x="437538" y="998375"/>
            <a:ext cx="11316918" cy="5306377"/>
          </a:xfrm>
          <a:prstGeom prst="rect">
            <a:avLst/>
          </a:prstGeom>
          <a:noFill/>
          <a:ln>
            <a:noFill/>
          </a:ln>
        </p:spPr>
      </p:pic>
      <p:sp>
        <p:nvSpPr>
          <p:cNvPr id="408" name="Google Shape;408;g358c9c568b8_0_914">
            <a:extLst>
              <a:ext uri="{FF2B5EF4-FFF2-40B4-BE49-F238E27FC236}">
                <a16:creationId xmlns:a16="http://schemas.microsoft.com/office/drawing/2014/main" id="{F217547B-5AFE-D014-ABA3-7829EA5D4950}"/>
              </a:ext>
            </a:extLst>
          </p:cNvPr>
          <p:cNvSpPr txBox="1"/>
          <p:nvPr/>
        </p:nvSpPr>
        <p:spPr>
          <a:xfrm>
            <a:off x="448525" y="1641225"/>
            <a:ext cx="32928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Arial Narrow"/>
                <a:ea typeface="Arial Narrow"/>
                <a:cs typeface="Arial Narrow"/>
                <a:sym typeface="Arial Narrow"/>
              </a:rPr>
              <a:t>Theory of how learners represent knowledge and develop competence (cognition)</a:t>
            </a:r>
            <a:endParaRPr sz="240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1679534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E614526C-5254-BAA6-0D80-AD528B7B7A29}"/>
            </a:ext>
          </a:extLst>
        </p:cNvPr>
        <p:cNvGrpSpPr/>
        <p:nvPr/>
      </p:nvGrpSpPr>
      <p:grpSpPr>
        <a:xfrm>
          <a:off x="0" y="0"/>
          <a:ext cx="0" cy="0"/>
          <a:chOff x="0" y="0"/>
          <a:chExt cx="0" cy="0"/>
        </a:xfrm>
      </p:grpSpPr>
      <p:sp>
        <p:nvSpPr>
          <p:cNvPr id="406" name="Google Shape;406;g358c9c568b8_0_914">
            <a:extLst>
              <a:ext uri="{FF2B5EF4-FFF2-40B4-BE49-F238E27FC236}">
                <a16:creationId xmlns:a16="http://schemas.microsoft.com/office/drawing/2014/main" id="{61DC4AA4-2DC7-6D05-6F15-107DCC22EA4F}"/>
              </a:ext>
            </a:extLst>
          </p:cNvPr>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pic>
        <p:nvPicPr>
          <p:cNvPr id="407" name="Google Shape;407;g358c9c568b8_0_914">
            <a:extLst>
              <a:ext uri="{FF2B5EF4-FFF2-40B4-BE49-F238E27FC236}">
                <a16:creationId xmlns:a16="http://schemas.microsoft.com/office/drawing/2014/main" id="{18402819-DAB8-B5B1-AC5C-0BA227FB11C7}"/>
              </a:ext>
            </a:extLst>
          </p:cNvPr>
          <p:cNvPicPr preferRelativeResize="0"/>
          <p:nvPr/>
        </p:nvPicPr>
        <p:blipFill>
          <a:blip r:embed="rId3">
            <a:alphaModFix/>
          </a:blip>
          <a:stretch>
            <a:fillRect/>
          </a:stretch>
        </p:blipFill>
        <p:spPr>
          <a:xfrm>
            <a:off x="437538" y="998375"/>
            <a:ext cx="11316918" cy="5306377"/>
          </a:xfrm>
          <a:prstGeom prst="rect">
            <a:avLst/>
          </a:prstGeom>
          <a:noFill/>
          <a:ln>
            <a:noFill/>
          </a:ln>
        </p:spPr>
      </p:pic>
      <p:sp>
        <p:nvSpPr>
          <p:cNvPr id="409" name="Google Shape;409;g358c9c568b8_0_914">
            <a:extLst>
              <a:ext uri="{FF2B5EF4-FFF2-40B4-BE49-F238E27FC236}">
                <a16:creationId xmlns:a16="http://schemas.microsoft.com/office/drawing/2014/main" id="{86F75CE3-7877-5734-91B9-C7AFDA294866}"/>
              </a:ext>
            </a:extLst>
          </p:cNvPr>
          <p:cNvSpPr txBox="1"/>
          <p:nvPr/>
        </p:nvSpPr>
        <p:spPr>
          <a:xfrm>
            <a:off x="2977979" y="1765044"/>
            <a:ext cx="3195846" cy="2031295"/>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Arial Narrow"/>
                <a:ea typeface="Arial Narrow"/>
                <a:cs typeface="Arial Narrow"/>
                <a:sym typeface="Arial Narrow"/>
              </a:rPr>
              <a:t>How observations derived from tasks constitute evidence about the knowledge and skills being assessed (interpretation)</a:t>
            </a:r>
            <a:endParaRPr sz="2400"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406662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055F6C28-CB0F-6814-7824-2A6FADB44384}"/>
            </a:ext>
          </a:extLst>
        </p:cNvPr>
        <p:cNvGrpSpPr/>
        <p:nvPr/>
      </p:nvGrpSpPr>
      <p:grpSpPr>
        <a:xfrm>
          <a:off x="0" y="0"/>
          <a:ext cx="0" cy="0"/>
          <a:chOff x="0" y="0"/>
          <a:chExt cx="0" cy="0"/>
        </a:xfrm>
      </p:grpSpPr>
      <p:sp>
        <p:nvSpPr>
          <p:cNvPr id="406" name="Google Shape;406;g358c9c568b8_0_914">
            <a:extLst>
              <a:ext uri="{FF2B5EF4-FFF2-40B4-BE49-F238E27FC236}">
                <a16:creationId xmlns:a16="http://schemas.microsoft.com/office/drawing/2014/main" id="{DAE31902-C9F3-D86D-091B-9AE86C8F6A34}"/>
              </a:ext>
            </a:extLst>
          </p:cNvPr>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Designing for Competencies</a:t>
            </a:r>
            <a:endParaRPr/>
          </a:p>
        </p:txBody>
      </p:sp>
      <p:pic>
        <p:nvPicPr>
          <p:cNvPr id="407" name="Google Shape;407;g358c9c568b8_0_914">
            <a:extLst>
              <a:ext uri="{FF2B5EF4-FFF2-40B4-BE49-F238E27FC236}">
                <a16:creationId xmlns:a16="http://schemas.microsoft.com/office/drawing/2014/main" id="{B514DE17-347C-512D-45AB-86D3FBA86BE6}"/>
              </a:ext>
            </a:extLst>
          </p:cNvPr>
          <p:cNvPicPr preferRelativeResize="0"/>
          <p:nvPr/>
        </p:nvPicPr>
        <p:blipFill>
          <a:blip r:embed="rId3">
            <a:alphaModFix/>
          </a:blip>
          <a:stretch>
            <a:fillRect/>
          </a:stretch>
        </p:blipFill>
        <p:spPr>
          <a:xfrm>
            <a:off x="437538" y="998375"/>
            <a:ext cx="11316918" cy="5306377"/>
          </a:xfrm>
          <a:prstGeom prst="rect">
            <a:avLst/>
          </a:prstGeom>
          <a:noFill/>
          <a:ln>
            <a:noFill/>
          </a:ln>
        </p:spPr>
      </p:pic>
      <p:sp>
        <p:nvSpPr>
          <p:cNvPr id="410" name="Google Shape;410;g358c9c568b8_0_914">
            <a:extLst>
              <a:ext uri="{FF2B5EF4-FFF2-40B4-BE49-F238E27FC236}">
                <a16:creationId xmlns:a16="http://schemas.microsoft.com/office/drawing/2014/main" id="{71F7519F-FFE3-08D0-C2CA-083F6CBA9E61}"/>
              </a:ext>
            </a:extLst>
          </p:cNvPr>
          <p:cNvSpPr txBox="1"/>
          <p:nvPr/>
        </p:nvSpPr>
        <p:spPr>
          <a:xfrm>
            <a:off x="6146600" y="1732950"/>
            <a:ext cx="3292800" cy="2031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Arial Narrow"/>
                <a:ea typeface="Arial Narrow"/>
                <a:cs typeface="Arial Narrow"/>
                <a:sym typeface="Arial Narrow"/>
              </a:rPr>
              <a:t>Tasks or situations that prompt learners to say, do, or create something that demonstrates knowledge and skills (observations)</a:t>
            </a:r>
            <a:endParaRPr sz="240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127809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58c9c568b8_0_957"/>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416" name="Google Shape;416;g358c9c568b8_0_957"/>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a:t>Learning Objective #5: </a:t>
            </a:r>
            <a:endParaRPr sz="3600" b="1"/>
          </a:p>
          <a:p>
            <a:pPr marL="0" lvl="0" indent="0" algn="l" rtl="0">
              <a:spcBef>
                <a:spcPts val="560"/>
              </a:spcBef>
              <a:spcAft>
                <a:spcPts val="0"/>
              </a:spcAft>
              <a:buNone/>
            </a:pPr>
            <a:endParaRPr sz="3600"/>
          </a:p>
          <a:p>
            <a:pPr marL="0" lvl="0" indent="0" algn="l" rtl="0">
              <a:spcBef>
                <a:spcPts val="560"/>
              </a:spcBef>
              <a:spcAft>
                <a:spcPts val="0"/>
              </a:spcAft>
              <a:buNone/>
            </a:pPr>
            <a:r>
              <a:rPr lang="en-US" sz="3600"/>
              <a:t>Name at least three design considerations to achieve interactive, socially constructed AR/VR simulations. </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4">
          <a:extLst>
            <a:ext uri="{FF2B5EF4-FFF2-40B4-BE49-F238E27FC236}">
              <a16:creationId xmlns:a16="http://schemas.microsoft.com/office/drawing/2014/main" id="{F874F3AD-5FBF-8129-5FB3-CA795DA2CA19}"/>
            </a:ext>
          </a:extLst>
        </p:cNvPr>
        <p:cNvGrpSpPr/>
        <p:nvPr/>
      </p:nvGrpSpPr>
      <p:grpSpPr>
        <a:xfrm>
          <a:off x="0" y="0"/>
          <a:ext cx="0" cy="0"/>
          <a:chOff x="0" y="0"/>
          <a:chExt cx="0" cy="0"/>
        </a:xfrm>
      </p:grpSpPr>
      <p:sp>
        <p:nvSpPr>
          <p:cNvPr id="415" name="Google Shape;415;g358c9c568b8_0_957">
            <a:extLst>
              <a:ext uri="{FF2B5EF4-FFF2-40B4-BE49-F238E27FC236}">
                <a16:creationId xmlns:a16="http://schemas.microsoft.com/office/drawing/2014/main" id="{5752DF29-B27F-E05F-011D-21E98817FF21}"/>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416" name="Google Shape;416;g358c9c568b8_0_957">
            <a:extLst>
              <a:ext uri="{FF2B5EF4-FFF2-40B4-BE49-F238E27FC236}">
                <a16:creationId xmlns:a16="http://schemas.microsoft.com/office/drawing/2014/main" id="{0D1685FD-7A67-7BD1-265E-7FDFC50AA1D5}"/>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dirty="0"/>
              <a:t>Learning Objective #5: </a:t>
            </a:r>
            <a:endParaRPr sz="3600" b="1"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Name at least three design considerations to achieve interactive, socially constructed AR/VR simulations. </a:t>
            </a:r>
          </a:p>
          <a:p>
            <a:pPr marL="571500" lvl="0" indent="-571500" algn="l" rtl="0">
              <a:spcBef>
                <a:spcPts val="560"/>
              </a:spcBef>
              <a:spcAft>
                <a:spcPts val="0"/>
              </a:spcAft>
              <a:buFont typeface="Wingdings" pitchFamily="2" charset="2"/>
              <a:buChar char="Ø"/>
            </a:pPr>
            <a:r>
              <a:rPr lang="en-US" dirty="0">
                <a:solidFill>
                  <a:srgbClr val="C00000"/>
                </a:solidFill>
              </a:rPr>
              <a:t>Format of dialogue-based interaction</a:t>
            </a:r>
          </a:p>
          <a:p>
            <a:pPr marL="571500" lvl="0" indent="-571500" algn="l" rtl="0">
              <a:spcBef>
                <a:spcPts val="560"/>
              </a:spcBef>
              <a:spcAft>
                <a:spcPts val="0"/>
              </a:spcAft>
              <a:buFont typeface="Wingdings" pitchFamily="2" charset="2"/>
              <a:buChar char="Ø"/>
            </a:pPr>
            <a:r>
              <a:rPr lang="en-US" dirty="0">
                <a:solidFill>
                  <a:srgbClr val="C00000"/>
                </a:solidFill>
              </a:rPr>
              <a:t>Well- or ill-defined task </a:t>
            </a:r>
          </a:p>
          <a:p>
            <a:pPr marL="571500" lvl="0" indent="-571500" algn="l" rtl="0">
              <a:spcBef>
                <a:spcPts val="560"/>
              </a:spcBef>
              <a:spcAft>
                <a:spcPts val="0"/>
              </a:spcAft>
              <a:buFont typeface="Wingdings" pitchFamily="2" charset="2"/>
              <a:buChar char="Ø"/>
            </a:pPr>
            <a:r>
              <a:rPr lang="en-US" dirty="0">
                <a:solidFill>
                  <a:srgbClr val="C00000"/>
                </a:solidFill>
              </a:rPr>
              <a:t>Singular or multiple methods for learners to represent knowledge</a:t>
            </a:r>
            <a:endParaRPr dirty="0">
              <a:solidFill>
                <a:srgbClr val="C00000"/>
              </a:solidFill>
            </a:endParaRPr>
          </a:p>
        </p:txBody>
      </p:sp>
    </p:spTree>
    <p:extLst>
      <p:ext uri="{BB962C8B-B14F-4D97-AF65-F5344CB8AC3E}">
        <p14:creationId xmlns:p14="http://schemas.microsoft.com/office/powerpoint/2010/main" val="330936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58c9c568b8_0_967"/>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Moving from Novice to Expert</a:t>
            </a:r>
            <a:endParaRPr/>
          </a:p>
        </p:txBody>
      </p:sp>
      <p:pic>
        <p:nvPicPr>
          <p:cNvPr id="87" name="Google Shape;87;g358c9c568b8_0_967"/>
          <p:cNvPicPr preferRelativeResize="0"/>
          <p:nvPr/>
        </p:nvPicPr>
        <p:blipFill>
          <a:blip r:embed="rId3">
            <a:alphaModFix/>
          </a:blip>
          <a:stretch>
            <a:fillRect/>
          </a:stretch>
        </p:blipFill>
        <p:spPr>
          <a:xfrm>
            <a:off x="111674" y="883303"/>
            <a:ext cx="6682626" cy="4246038"/>
          </a:xfrm>
          <a:prstGeom prst="rect">
            <a:avLst/>
          </a:prstGeom>
          <a:noFill/>
          <a:ln>
            <a:noFill/>
          </a:ln>
        </p:spPr>
      </p:pic>
      <p:pic>
        <p:nvPicPr>
          <p:cNvPr id="86" name="Google Shape;86;g358c9c568b8_0_967"/>
          <p:cNvPicPr preferRelativeResize="0"/>
          <p:nvPr/>
        </p:nvPicPr>
        <p:blipFill>
          <a:blip r:embed="rId4">
            <a:alphaModFix/>
          </a:blip>
          <a:stretch>
            <a:fillRect/>
          </a:stretch>
        </p:blipFill>
        <p:spPr>
          <a:xfrm>
            <a:off x="5312979" y="2734159"/>
            <a:ext cx="6684263" cy="3492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58c9c568b8_0_930"/>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to Support Evidence Collection in AISs</a:t>
            </a:r>
            <a:endParaRPr/>
          </a:p>
        </p:txBody>
      </p:sp>
      <p:pic>
        <p:nvPicPr>
          <p:cNvPr id="422" name="Google Shape;422;g358c9c568b8_0_930"/>
          <p:cNvPicPr preferRelativeResize="0"/>
          <p:nvPr/>
        </p:nvPicPr>
        <p:blipFill rotWithShape="1">
          <a:blip r:embed="rId3">
            <a:alphaModFix/>
          </a:blip>
          <a:srcRect t="13905" b="2377"/>
          <a:stretch/>
        </p:blipFill>
        <p:spPr>
          <a:xfrm>
            <a:off x="3933450" y="2065925"/>
            <a:ext cx="4325112" cy="3331142"/>
          </a:xfrm>
          <a:prstGeom prst="rect">
            <a:avLst/>
          </a:prstGeom>
          <a:noFill/>
          <a:ln>
            <a:noFill/>
          </a:ln>
        </p:spPr>
      </p:pic>
      <p:pic>
        <p:nvPicPr>
          <p:cNvPr id="423" name="Google Shape;423;g358c9c568b8_0_930"/>
          <p:cNvPicPr preferRelativeResize="0"/>
          <p:nvPr/>
        </p:nvPicPr>
        <p:blipFill>
          <a:blip r:embed="rId4">
            <a:alphaModFix/>
          </a:blip>
          <a:stretch>
            <a:fillRect/>
          </a:stretch>
        </p:blipFill>
        <p:spPr>
          <a:xfrm>
            <a:off x="886375" y="1202250"/>
            <a:ext cx="2532888" cy="2532888"/>
          </a:xfrm>
          <a:prstGeom prst="rect">
            <a:avLst/>
          </a:prstGeom>
          <a:noFill/>
          <a:ln>
            <a:noFill/>
          </a:ln>
        </p:spPr>
      </p:pic>
      <p:pic>
        <p:nvPicPr>
          <p:cNvPr id="424" name="Google Shape;424;g358c9c568b8_0_930"/>
          <p:cNvPicPr preferRelativeResize="0"/>
          <p:nvPr/>
        </p:nvPicPr>
        <p:blipFill>
          <a:blip r:embed="rId5">
            <a:alphaModFix/>
          </a:blip>
          <a:stretch>
            <a:fillRect/>
          </a:stretch>
        </p:blipFill>
        <p:spPr>
          <a:xfrm>
            <a:off x="8772737" y="3735150"/>
            <a:ext cx="2532888" cy="25328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358c9c568b8_0_939"/>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to Support Evidence Collection in AISs</a:t>
            </a:r>
            <a:endParaRPr/>
          </a:p>
        </p:txBody>
      </p:sp>
      <p:pic>
        <p:nvPicPr>
          <p:cNvPr id="430" name="Google Shape;430;g358c9c568b8_0_939"/>
          <p:cNvPicPr preferRelativeResize="0"/>
          <p:nvPr/>
        </p:nvPicPr>
        <p:blipFill>
          <a:blip r:embed="rId3">
            <a:alphaModFix/>
          </a:blip>
          <a:stretch>
            <a:fillRect/>
          </a:stretch>
        </p:blipFill>
        <p:spPr>
          <a:xfrm>
            <a:off x="3657600" y="1416325"/>
            <a:ext cx="4876800" cy="4876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4">
          <a:extLst>
            <a:ext uri="{FF2B5EF4-FFF2-40B4-BE49-F238E27FC236}">
              <a16:creationId xmlns:a16="http://schemas.microsoft.com/office/drawing/2014/main" id="{65F71373-69B4-E627-5814-D39ECF2A2176}"/>
            </a:ext>
          </a:extLst>
        </p:cNvPr>
        <p:cNvGrpSpPr/>
        <p:nvPr/>
      </p:nvGrpSpPr>
      <p:grpSpPr>
        <a:xfrm>
          <a:off x="0" y="0"/>
          <a:ext cx="0" cy="0"/>
          <a:chOff x="0" y="0"/>
          <a:chExt cx="0" cy="0"/>
        </a:xfrm>
      </p:grpSpPr>
      <p:sp>
        <p:nvSpPr>
          <p:cNvPr id="435" name="Google Shape;435;g358c9c568b8_0_20">
            <a:extLst>
              <a:ext uri="{FF2B5EF4-FFF2-40B4-BE49-F238E27FC236}">
                <a16:creationId xmlns:a16="http://schemas.microsoft.com/office/drawing/2014/main" id="{507418A2-E551-2487-0C80-6584B8AD3BC1}"/>
              </a:ext>
            </a:extLst>
          </p:cNvPr>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to Support Evidence Collection in AISs</a:t>
            </a:r>
            <a:endParaRPr/>
          </a:p>
        </p:txBody>
      </p:sp>
      <p:sp>
        <p:nvSpPr>
          <p:cNvPr id="436" name="Google Shape;436;g358c9c568b8_0_20">
            <a:extLst>
              <a:ext uri="{FF2B5EF4-FFF2-40B4-BE49-F238E27FC236}">
                <a16:creationId xmlns:a16="http://schemas.microsoft.com/office/drawing/2014/main" id="{32341D3E-61B6-E9CB-A8F0-17F26A13D546}"/>
              </a:ext>
            </a:extLst>
          </p:cNvPr>
          <p:cNvSpPr txBox="1"/>
          <p:nvPr/>
        </p:nvSpPr>
        <p:spPr>
          <a:xfrm>
            <a:off x="626375" y="1268800"/>
            <a:ext cx="10857300" cy="4946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Wingdings" pitchFamily="2" charset="2"/>
              <a:buChar char="Ø"/>
            </a:pPr>
            <a:r>
              <a:rPr lang="en-US" sz="2600" b="1" dirty="0">
                <a:solidFill>
                  <a:schemeClr val="dk1"/>
                </a:solidFill>
                <a:latin typeface="Arial Narrow"/>
                <a:ea typeface="Arial Narrow"/>
                <a:cs typeface="Arial Narrow"/>
                <a:sym typeface="Arial Narrow"/>
              </a:rPr>
              <a:t>Sensor-Free Inference:</a:t>
            </a:r>
            <a:r>
              <a:rPr lang="en-US" sz="2600" dirty="0">
                <a:solidFill>
                  <a:schemeClr val="dk1"/>
                </a:solidFill>
                <a:latin typeface="Arial Narrow"/>
                <a:ea typeface="Arial Narrow"/>
                <a:cs typeface="Arial Narrow"/>
                <a:sym typeface="Arial Narrow"/>
              </a:rPr>
              <a:t> AI models track learner behavior (e.g., decision paths, timing, errors) without requiring wearables.</a:t>
            </a:r>
          </a:p>
          <a:p>
            <a:pPr marL="457200" lvl="7"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Allows for more flexible implementation in various conditions</a:t>
            </a:r>
          </a:p>
          <a:p>
            <a:pPr marL="457200" lvl="7"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Enables the processing of large amounts of data in real time</a:t>
            </a:r>
          </a:p>
          <a:p>
            <a:pPr marL="457200" lvl="7" indent="-368300">
              <a:buClr>
                <a:schemeClr val="dk1"/>
              </a:buClr>
              <a:buSzPts val="2200"/>
              <a:buFont typeface="Wingdings" pitchFamily="2" charset="2"/>
              <a:buChar char="§"/>
            </a:pPr>
            <a:endParaRPr sz="1200" dirty="0">
              <a:solidFill>
                <a:schemeClr val="dk1"/>
              </a:solidFill>
              <a:latin typeface="Arial Narrow"/>
              <a:ea typeface="Arial Narrow"/>
              <a:cs typeface="Arial Narrow"/>
              <a:sym typeface="Arial Narrow"/>
            </a:endParaRPr>
          </a:p>
          <a:p>
            <a:pPr marL="457200" lvl="0" indent="-368300" algn="l" rtl="0">
              <a:spcBef>
                <a:spcPts val="0"/>
              </a:spcBef>
              <a:spcAft>
                <a:spcPts val="0"/>
              </a:spcAft>
              <a:buClr>
                <a:schemeClr val="dk1"/>
              </a:buClr>
              <a:buSzPts val="2200"/>
              <a:buFont typeface="Wingdings" pitchFamily="2" charset="2"/>
              <a:buChar char="Ø"/>
            </a:pPr>
            <a:r>
              <a:rPr lang="en-US" sz="2600" b="1" dirty="0">
                <a:solidFill>
                  <a:schemeClr val="dk1"/>
                </a:solidFill>
                <a:latin typeface="Arial Narrow"/>
                <a:ea typeface="Arial Narrow"/>
                <a:cs typeface="Arial Narrow"/>
                <a:sym typeface="Arial Narrow"/>
              </a:rPr>
              <a:t>Natural Language Processing (NLP)</a:t>
            </a:r>
            <a:r>
              <a:rPr lang="en-US" sz="2600" dirty="0">
                <a:solidFill>
                  <a:schemeClr val="dk1"/>
                </a:solidFill>
                <a:latin typeface="Arial Narrow"/>
                <a:ea typeface="Arial Narrow"/>
                <a:cs typeface="Arial Narrow"/>
                <a:sym typeface="Arial Narrow"/>
              </a:rPr>
              <a:t>: Captures and analyzes speech/text responses to assess understanding and reasoning.</a:t>
            </a:r>
          </a:p>
          <a:p>
            <a:pPr marL="457200" lvl="1"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Allows for more natural interactions</a:t>
            </a:r>
          </a:p>
          <a:p>
            <a:pPr marL="457200" lvl="1"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Enables practice that is real-world relevant</a:t>
            </a:r>
          </a:p>
          <a:p>
            <a:pPr marL="457200" lvl="1" indent="-368300">
              <a:buClr>
                <a:schemeClr val="dk1"/>
              </a:buClr>
              <a:buSzPts val="2200"/>
              <a:buFont typeface="Wingdings" pitchFamily="2" charset="2"/>
              <a:buChar char="§"/>
            </a:pPr>
            <a:endParaRPr sz="1200" dirty="0">
              <a:solidFill>
                <a:schemeClr val="dk1"/>
              </a:solidFill>
              <a:latin typeface="Arial Narrow"/>
              <a:ea typeface="Arial Narrow"/>
              <a:cs typeface="Arial Narrow"/>
              <a:sym typeface="Arial Narrow"/>
            </a:endParaRPr>
          </a:p>
          <a:p>
            <a:pPr marL="457200" lvl="0" indent="-368300" algn="l" rtl="0">
              <a:spcBef>
                <a:spcPts val="0"/>
              </a:spcBef>
              <a:spcAft>
                <a:spcPts val="0"/>
              </a:spcAft>
              <a:buClr>
                <a:schemeClr val="dk1"/>
              </a:buClr>
              <a:buSzPts val="2200"/>
              <a:buFont typeface="Wingdings" pitchFamily="2" charset="2"/>
              <a:buChar char="Ø"/>
            </a:pPr>
            <a:r>
              <a:rPr lang="en-US" sz="2600" b="1" dirty="0">
                <a:solidFill>
                  <a:schemeClr val="dk1"/>
                </a:solidFill>
                <a:latin typeface="Arial Narrow"/>
                <a:ea typeface="Arial Narrow"/>
                <a:cs typeface="Arial Narrow"/>
                <a:sym typeface="Arial Narrow"/>
              </a:rPr>
              <a:t>Dynamic Data Capture</a:t>
            </a:r>
            <a:r>
              <a:rPr lang="en-US" sz="2600" dirty="0">
                <a:solidFill>
                  <a:schemeClr val="dk1"/>
                </a:solidFill>
                <a:latin typeface="Arial Narrow"/>
                <a:ea typeface="Arial Narrow"/>
                <a:cs typeface="Arial Narrow"/>
                <a:sym typeface="Arial Narrow"/>
              </a:rPr>
              <a:t>: ML algorithms collect and interpret interaction data (e.g., object manipulation, scenario branching). </a:t>
            </a:r>
          </a:p>
          <a:p>
            <a:pPr marL="457200" lvl="0" indent="-368300" algn="l" rtl="0">
              <a:spcBef>
                <a:spcPts val="0"/>
              </a:spcBef>
              <a:spcAft>
                <a:spcPts val="0"/>
              </a:spcAft>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Allows for new data-driven insights</a:t>
            </a:r>
          </a:p>
          <a:p>
            <a:pPr marL="457200" lvl="0" indent="-368300" algn="l" rtl="0">
              <a:spcBef>
                <a:spcPts val="0"/>
              </a:spcBef>
              <a:spcAft>
                <a:spcPts val="0"/>
              </a:spcAft>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Enables new adaptation strategies based on enhanced insights</a:t>
            </a:r>
            <a:endParaRPr sz="2200"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40999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358c9c568b8_0_20"/>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to Support Evidence Collection in AISs</a:t>
            </a:r>
            <a:endParaRPr/>
          </a:p>
        </p:txBody>
      </p:sp>
      <p:sp>
        <p:nvSpPr>
          <p:cNvPr id="436" name="Google Shape;436;g358c9c568b8_0_20"/>
          <p:cNvSpPr txBox="1"/>
          <p:nvPr/>
        </p:nvSpPr>
        <p:spPr>
          <a:xfrm>
            <a:off x="626375" y="1268800"/>
            <a:ext cx="10857300" cy="4946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Wingdings" pitchFamily="2" charset="2"/>
              <a:buChar char="Ø"/>
            </a:pPr>
            <a:r>
              <a:rPr lang="en-US" sz="2600" b="1" dirty="0">
                <a:solidFill>
                  <a:schemeClr val="dk1"/>
                </a:solidFill>
                <a:latin typeface="Arial Narrow"/>
                <a:ea typeface="Arial Narrow"/>
                <a:cs typeface="Arial Narrow"/>
                <a:sym typeface="Arial Narrow"/>
              </a:rPr>
              <a:t>Competency Mapping</a:t>
            </a:r>
            <a:r>
              <a:rPr lang="en-US" sz="2600" dirty="0">
                <a:solidFill>
                  <a:schemeClr val="dk1"/>
                </a:solidFill>
                <a:latin typeface="Arial Narrow"/>
                <a:ea typeface="Arial Narrow"/>
                <a:cs typeface="Arial Narrow"/>
                <a:sym typeface="Arial Narrow"/>
              </a:rPr>
              <a:t>: AI aligns learner actions with defined performance benchmarks in real time (context and condition complexity).</a:t>
            </a:r>
          </a:p>
          <a:p>
            <a:pPr marL="457200" lvl="1"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Allows for more frequent updating of learner proficiency in a more complex manner (e.g., accounting for when and how a skill was displayed) </a:t>
            </a:r>
          </a:p>
          <a:p>
            <a:pPr marL="457200" lvl="1" indent="-368300">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Enables more nuanced adaptations (e.g., instead of rigid ‘branching points,’ adaptation can be tailored to the individual learner</a:t>
            </a:r>
            <a:endParaRPr sz="2200" dirty="0">
              <a:solidFill>
                <a:schemeClr val="dk1"/>
              </a:solidFill>
              <a:latin typeface="Arial Narrow"/>
              <a:ea typeface="Arial Narrow"/>
              <a:cs typeface="Arial Narrow"/>
              <a:sym typeface="Arial Narrow"/>
            </a:endParaRPr>
          </a:p>
          <a:p>
            <a:pPr marL="800100" lvl="0" indent="-342900" algn="l" rtl="0">
              <a:spcBef>
                <a:spcPts val="0"/>
              </a:spcBef>
              <a:spcAft>
                <a:spcPts val="0"/>
              </a:spcAft>
              <a:buFont typeface="Wingdings" pitchFamily="2" charset="2"/>
              <a:buChar char="Ø"/>
            </a:pPr>
            <a:endParaRPr sz="1200" dirty="0">
              <a:solidFill>
                <a:schemeClr val="dk1"/>
              </a:solidFill>
              <a:latin typeface="Arial Narrow"/>
              <a:ea typeface="Arial Narrow"/>
              <a:cs typeface="Arial Narrow"/>
              <a:sym typeface="Arial Narrow"/>
            </a:endParaRPr>
          </a:p>
          <a:p>
            <a:pPr marL="457200" lvl="0" indent="-368300" algn="l" rtl="0">
              <a:spcBef>
                <a:spcPts val="0"/>
              </a:spcBef>
              <a:spcAft>
                <a:spcPts val="0"/>
              </a:spcAft>
              <a:buClr>
                <a:schemeClr val="dk1"/>
              </a:buClr>
              <a:buSzPts val="2200"/>
              <a:buFont typeface="Wingdings" pitchFamily="2" charset="2"/>
              <a:buChar char="Ø"/>
            </a:pPr>
            <a:r>
              <a:rPr lang="en-US" sz="2600" b="1" dirty="0">
                <a:solidFill>
                  <a:schemeClr val="dk1"/>
                </a:solidFill>
                <a:latin typeface="Arial Narrow"/>
                <a:ea typeface="Arial Narrow"/>
                <a:cs typeface="Arial Narrow"/>
                <a:sym typeface="Arial Narrow"/>
              </a:rPr>
              <a:t>Feedback &amp; Adaptation:</a:t>
            </a:r>
            <a:r>
              <a:rPr lang="en-US" sz="2600" dirty="0">
                <a:solidFill>
                  <a:schemeClr val="dk1"/>
                </a:solidFill>
                <a:latin typeface="Arial Narrow"/>
                <a:ea typeface="Arial Narrow"/>
                <a:cs typeface="Arial Narrow"/>
                <a:sym typeface="Arial Narrow"/>
              </a:rPr>
              <a:t> Evidence collected informs personalized feedback and adjusts difficulty or scaffolding in real time.</a:t>
            </a:r>
          </a:p>
          <a:p>
            <a:pPr marL="457200" lvl="0" indent="-368300" algn="l" rtl="0">
              <a:spcBef>
                <a:spcPts val="0"/>
              </a:spcBef>
              <a:spcAft>
                <a:spcPts val="0"/>
              </a:spcAft>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Allows for a better understanding of how feedback and adaptation impacts the learner</a:t>
            </a:r>
          </a:p>
          <a:p>
            <a:pPr marL="457200" lvl="0" indent="-368300" algn="l" rtl="0">
              <a:spcBef>
                <a:spcPts val="0"/>
              </a:spcBef>
              <a:spcAft>
                <a:spcPts val="0"/>
              </a:spcAft>
              <a:buClr>
                <a:schemeClr val="dk1"/>
              </a:buClr>
              <a:buSzPts val="2200"/>
              <a:buFont typeface="Wingdings" pitchFamily="2" charset="2"/>
              <a:buChar char="§"/>
            </a:pPr>
            <a:r>
              <a:rPr lang="en-US" sz="2200" dirty="0">
                <a:solidFill>
                  <a:schemeClr val="dk1"/>
                </a:solidFill>
                <a:latin typeface="Arial Narrow"/>
                <a:ea typeface="Arial Narrow"/>
                <a:cs typeface="Arial Narrow"/>
                <a:sym typeface="Arial Narrow"/>
              </a:rPr>
              <a:t>Enables personalized ‘schedules’ to most deliver feedback and implement adaptations that are most likely to effectively support the individual learner</a:t>
            </a:r>
            <a:endParaRPr sz="2200" dirty="0">
              <a:solidFill>
                <a:schemeClr val="dk1"/>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358c9c568b8_0_994"/>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in AISs</a:t>
            </a:r>
            <a:endParaRPr/>
          </a:p>
        </p:txBody>
      </p:sp>
      <p:sp>
        <p:nvSpPr>
          <p:cNvPr id="442" name="Google Shape;442;g358c9c568b8_0_994"/>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3000" b="1">
                <a:latin typeface="Arial Narrow"/>
                <a:ea typeface="Arial Narrow"/>
                <a:cs typeface="Arial Narrow"/>
                <a:sym typeface="Arial Narrow"/>
              </a:rPr>
              <a:t>Adaptive</a:t>
            </a:r>
            <a:r>
              <a:rPr lang="en-US" sz="3000" b="1" i="0" u="none" strike="noStrike" cap="none">
                <a:solidFill>
                  <a:srgbClr val="000000"/>
                </a:solidFill>
                <a:latin typeface="Arial Narrow"/>
                <a:ea typeface="Arial Narrow"/>
                <a:cs typeface="Arial Narrow"/>
                <a:sym typeface="Arial Narrow"/>
              </a:rPr>
              <a:t> </a:t>
            </a:r>
            <a:r>
              <a:rPr lang="en-US" sz="3000" b="1">
                <a:latin typeface="Arial Narrow"/>
                <a:ea typeface="Arial Narrow"/>
                <a:cs typeface="Arial Narrow"/>
                <a:sym typeface="Arial Narrow"/>
              </a:rPr>
              <a:t>Instructional</a:t>
            </a:r>
            <a:r>
              <a:rPr lang="en-US" sz="3000" b="1" i="0" u="none" strike="noStrike" cap="none">
                <a:solidFill>
                  <a:srgbClr val="000000"/>
                </a:solidFill>
                <a:latin typeface="Arial Narrow"/>
                <a:ea typeface="Arial Narrow"/>
                <a:cs typeface="Arial Narrow"/>
                <a:sym typeface="Arial Narrow"/>
              </a:rPr>
              <a:t> System</a:t>
            </a:r>
            <a:endParaRPr sz="3000" i="0" u="none" strike="noStrike" cap="none">
              <a:solidFill>
                <a:srgbClr val="000000"/>
              </a:solidFill>
              <a:latin typeface="Arial Narrow"/>
              <a:ea typeface="Arial Narrow"/>
              <a:cs typeface="Arial Narrow"/>
              <a:sym typeface="Arial Narrow"/>
            </a:endParaRPr>
          </a:p>
        </p:txBody>
      </p:sp>
      <p:sp>
        <p:nvSpPr>
          <p:cNvPr id="443" name="Google Shape;443;g358c9c568b8_0_994"/>
          <p:cNvSpPr/>
          <p:nvPr/>
        </p:nvSpPr>
        <p:spPr>
          <a:xfrm>
            <a:off x="415600" y="2525150"/>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p:txBody>
      </p:sp>
      <p:sp>
        <p:nvSpPr>
          <p:cNvPr id="444" name="Google Shape;444;g358c9c568b8_0_994"/>
          <p:cNvSpPr/>
          <p:nvPr/>
        </p:nvSpPr>
        <p:spPr>
          <a:xfrm>
            <a:off x="4485350" y="2107975"/>
            <a:ext cx="3195900" cy="3450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445" name="Google Shape;445;g358c9c568b8_0_994"/>
          <p:cNvSpPr/>
          <p:nvPr/>
        </p:nvSpPr>
        <p:spPr>
          <a:xfrm>
            <a:off x="8396000" y="2525075"/>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p:txBody>
      </p:sp>
      <p:cxnSp>
        <p:nvCxnSpPr>
          <p:cNvPr id="446" name="Google Shape;446;g358c9c568b8_0_994"/>
          <p:cNvCxnSpPr>
            <a:endCxn id="443" idx="0"/>
          </p:cNvCxnSpPr>
          <p:nvPr/>
        </p:nvCxnSpPr>
        <p:spPr>
          <a:xfrm>
            <a:off x="2079700" y="1743050"/>
            <a:ext cx="26100" cy="782100"/>
          </a:xfrm>
          <a:prstGeom prst="straightConnector1">
            <a:avLst/>
          </a:prstGeom>
          <a:noFill/>
          <a:ln w="9525" cap="flat" cmpd="sng">
            <a:solidFill>
              <a:srgbClr val="1F497D"/>
            </a:solidFill>
            <a:prstDash val="solid"/>
            <a:round/>
            <a:headEnd type="none" w="sm" len="sm"/>
            <a:tailEnd type="triangle" w="med" len="med"/>
          </a:ln>
        </p:spPr>
      </p:cxnSp>
      <p:cxnSp>
        <p:nvCxnSpPr>
          <p:cNvPr id="447" name="Google Shape;447;g358c9c568b8_0_994"/>
          <p:cNvCxnSpPr>
            <a:stCxn id="445" idx="0"/>
          </p:cNvCxnSpPr>
          <p:nvPr/>
        </p:nvCxnSpPr>
        <p:spPr>
          <a:xfrm rot="10800000">
            <a:off x="10061600" y="1743275"/>
            <a:ext cx="24600" cy="781800"/>
          </a:xfrm>
          <a:prstGeom prst="straightConnector1">
            <a:avLst/>
          </a:prstGeom>
          <a:noFill/>
          <a:ln w="9525" cap="flat" cmpd="sng">
            <a:solidFill>
              <a:srgbClr val="1F497D"/>
            </a:solidFill>
            <a:prstDash val="solid"/>
            <a:round/>
            <a:headEnd type="triangle" w="med" len="med"/>
            <a:tailEnd type="triangle" w="med" len="med"/>
          </a:ln>
        </p:spPr>
      </p:cxnSp>
      <p:cxnSp>
        <p:nvCxnSpPr>
          <p:cNvPr id="448" name="Google Shape;448;g358c9c568b8_0_994"/>
          <p:cNvCxnSpPr>
            <a:stCxn id="444" idx="0"/>
            <a:endCxn id="442" idx="2"/>
          </p:cNvCxnSpPr>
          <p:nvPr/>
        </p:nvCxnSpPr>
        <p:spPr>
          <a:xfrm rot="10800000" flipH="1">
            <a:off x="6083300" y="1727275"/>
            <a:ext cx="12600" cy="380700"/>
          </a:xfrm>
          <a:prstGeom prst="straightConnector1">
            <a:avLst/>
          </a:prstGeom>
          <a:noFill/>
          <a:ln w="9525" cap="flat" cmpd="sng">
            <a:solidFill>
              <a:srgbClr val="1F497D"/>
            </a:solidFill>
            <a:prstDash val="solid"/>
            <a:round/>
            <a:headEnd type="none" w="sm" len="sm"/>
            <a:tailEnd type="triangle" w="med" len="med"/>
          </a:ln>
        </p:spPr>
      </p:cxnSp>
      <p:cxnSp>
        <p:nvCxnSpPr>
          <p:cNvPr id="449" name="Google Shape;449;g358c9c568b8_0_994"/>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cxnSp>
        <p:nvCxnSpPr>
          <p:cNvPr id="453" name="Google Shape;453;g358c9c568b8_0_994"/>
          <p:cNvCxnSpPr>
            <a:endCxn id="444" idx="1"/>
          </p:cNvCxnSpPr>
          <p:nvPr/>
        </p:nvCxnSpPr>
        <p:spPr>
          <a:xfrm rot="10800000" flipH="1">
            <a:off x="3795950" y="3833425"/>
            <a:ext cx="689400" cy="987900"/>
          </a:xfrm>
          <a:prstGeom prst="straightConnector1">
            <a:avLst/>
          </a:prstGeom>
          <a:noFill/>
          <a:ln w="9525" cap="flat" cmpd="sng">
            <a:solidFill>
              <a:srgbClr val="1F497D"/>
            </a:solidFill>
            <a:prstDash val="solid"/>
            <a:round/>
            <a:headEnd type="none" w="med" len="med"/>
            <a:tailEnd type="triangle" w="med" len="med"/>
          </a:ln>
        </p:spPr>
      </p:cxnSp>
      <p:cxnSp>
        <p:nvCxnSpPr>
          <p:cNvPr id="454" name="Google Shape;454;g358c9c568b8_0_994"/>
          <p:cNvCxnSpPr>
            <a:endCxn id="444" idx="3"/>
          </p:cNvCxnSpPr>
          <p:nvPr/>
        </p:nvCxnSpPr>
        <p:spPr>
          <a:xfrm rot="10800000">
            <a:off x="7681250" y="3833425"/>
            <a:ext cx="714600" cy="911700"/>
          </a:xfrm>
          <a:prstGeom prst="straightConnector1">
            <a:avLst/>
          </a:prstGeom>
          <a:noFill/>
          <a:ln w="9525" cap="flat" cmpd="sng">
            <a:solidFill>
              <a:srgbClr val="1F497D"/>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07FD450A-CBAD-8D1B-3455-99DEDA70C558}"/>
            </a:ext>
          </a:extLst>
        </p:cNvPr>
        <p:cNvGrpSpPr/>
        <p:nvPr/>
      </p:nvGrpSpPr>
      <p:grpSpPr>
        <a:xfrm>
          <a:off x="0" y="0"/>
          <a:ext cx="0" cy="0"/>
          <a:chOff x="0" y="0"/>
          <a:chExt cx="0" cy="0"/>
        </a:xfrm>
      </p:grpSpPr>
      <p:sp>
        <p:nvSpPr>
          <p:cNvPr id="441" name="Google Shape;441;g358c9c568b8_0_994">
            <a:extLst>
              <a:ext uri="{FF2B5EF4-FFF2-40B4-BE49-F238E27FC236}">
                <a16:creationId xmlns:a16="http://schemas.microsoft.com/office/drawing/2014/main" id="{15FBD7B0-CCC7-FB10-7B49-ECD2B9912751}"/>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in AISs</a:t>
            </a:r>
            <a:endParaRPr/>
          </a:p>
        </p:txBody>
      </p:sp>
      <p:sp>
        <p:nvSpPr>
          <p:cNvPr id="442" name="Google Shape;442;g358c9c568b8_0_994">
            <a:extLst>
              <a:ext uri="{FF2B5EF4-FFF2-40B4-BE49-F238E27FC236}">
                <a16:creationId xmlns:a16="http://schemas.microsoft.com/office/drawing/2014/main" id="{D2DCF977-DAA4-346F-0315-BA85DDD1E721}"/>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3000" b="1">
                <a:latin typeface="Arial Narrow"/>
                <a:ea typeface="Arial Narrow"/>
                <a:cs typeface="Arial Narrow"/>
                <a:sym typeface="Arial Narrow"/>
              </a:rPr>
              <a:t>Adaptive</a:t>
            </a:r>
            <a:r>
              <a:rPr lang="en-US" sz="3000" b="1" i="0" u="none" strike="noStrike" cap="none">
                <a:solidFill>
                  <a:srgbClr val="000000"/>
                </a:solidFill>
                <a:latin typeface="Arial Narrow"/>
                <a:ea typeface="Arial Narrow"/>
                <a:cs typeface="Arial Narrow"/>
                <a:sym typeface="Arial Narrow"/>
              </a:rPr>
              <a:t> </a:t>
            </a:r>
            <a:r>
              <a:rPr lang="en-US" sz="3000" b="1">
                <a:latin typeface="Arial Narrow"/>
                <a:ea typeface="Arial Narrow"/>
                <a:cs typeface="Arial Narrow"/>
                <a:sym typeface="Arial Narrow"/>
              </a:rPr>
              <a:t>Instructional</a:t>
            </a:r>
            <a:r>
              <a:rPr lang="en-US" sz="3000" b="1" i="0" u="none" strike="noStrike" cap="none">
                <a:solidFill>
                  <a:srgbClr val="000000"/>
                </a:solidFill>
                <a:latin typeface="Arial Narrow"/>
                <a:ea typeface="Arial Narrow"/>
                <a:cs typeface="Arial Narrow"/>
                <a:sym typeface="Arial Narrow"/>
              </a:rPr>
              <a:t> System</a:t>
            </a:r>
            <a:endParaRPr sz="3000" i="0" u="none" strike="noStrike" cap="none">
              <a:solidFill>
                <a:srgbClr val="000000"/>
              </a:solidFill>
              <a:latin typeface="Arial Narrow"/>
              <a:ea typeface="Arial Narrow"/>
              <a:cs typeface="Arial Narrow"/>
              <a:sym typeface="Arial Narrow"/>
            </a:endParaRPr>
          </a:p>
        </p:txBody>
      </p:sp>
      <p:sp>
        <p:nvSpPr>
          <p:cNvPr id="443" name="Google Shape;443;g358c9c568b8_0_994">
            <a:extLst>
              <a:ext uri="{FF2B5EF4-FFF2-40B4-BE49-F238E27FC236}">
                <a16:creationId xmlns:a16="http://schemas.microsoft.com/office/drawing/2014/main" id="{EBF99578-3E52-1752-40EF-A543CD13CBFC}"/>
              </a:ext>
            </a:extLst>
          </p:cNvPr>
          <p:cNvSpPr/>
          <p:nvPr/>
        </p:nvSpPr>
        <p:spPr>
          <a:xfrm>
            <a:off x="415600" y="2525150"/>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p>
        </p:txBody>
      </p:sp>
      <p:sp>
        <p:nvSpPr>
          <p:cNvPr id="444" name="Google Shape;444;g358c9c568b8_0_994">
            <a:extLst>
              <a:ext uri="{FF2B5EF4-FFF2-40B4-BE49-F238E27FC236}">
                <a16:creationId xmlns:a16="http://schemas.microsoft.com/office/drawing/2014/main" id="{D123CAC5-B818-C546-80E7-92B24CD34FEF}"/>
              </a:ext>
            </a:extLst>
          </p:cNvPr>
          <p:cNvSpPr/>
          <p:nvPr/>
        </p:nvSpPr>
        <p:spPr>
          <a:xfrm>
            <a:off x="4485350" y="2107975"/>
            <a:ext cx="3195900" cy="3450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445" name="Google Shape;445;g358c9c568b8_0_994">
            <a:extLst>
              <a:ext uri="{FF2B5EF4-FFF2-40B4-BE49-F238E27FC236}">
                <a16:creationId xmlns:a16="http://schemas.microsoft.com/office/drawing/2014/main" id="{75810849-5FDE-7FA1-458F-E0BF414D8D21}"/>
              </a:ext>
            </a:extLst>
          </p:cNvPr>
          <p:cNvSpPr/>
          <p:nvPr/>
        </p:nvSpPr>
        <p:spPr>
          <a:xfrm>
            <a:off x="8396000" y="2525075"/>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Content Module</a:t>
            </a:r>
            <a:endParaRPr sz="2200" i="0" u="none" strike="noStrike" cap="none">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a:latin typeface="Arial Narrow"/>
                <a:ea typeface="Arial Narrow"/>
                <a:cs typeface="Arial Narrow"/>
                <a:sym typeface="Arial Narrow"/>
              </a:rPr>
              <a:t>Dynamic generation of scenarios (GenAI) to expand scenario context</a:t>
            </a:r>
            <a:endParaRPr sz="2000">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a:latin typeface="Arial Narrow"/>
                <a:ea typeface="Arial Narrow"/>
                <a:cs typeface="Arial Narrow"/>
                <a:sym typeface="Arial Narrow"/>
              </a:rPr>
              <a:t>Integrate scenario components (e.g., competence model, scenario model, threat model) to provide interpretable context</a:t>
            </a:r>
            <a:endParaRPr sz="2000">
              <a:latin typeface="Arial Narrow"/>
              <a:ea typeface="Arial Narrow"/>
              <a:cs typeface="Arial Narrow"/>
              <a:sym typeface="Arial Narrow"/>
            </a:endParaRPr>
          </a:p>
        </p:txBody>
      </p:sp>
      <p:cxnSp>
        <p:nvCxnSpPr>
          <p:cNvPr id="446" name="Google Shape;446;g358c9c568b8_0_994">
            <a:extLst>
              <a:ext uri="{FF2B5EF4-FFF2-40B4-BE49-F238E27FC236}">
                <a16:creationId xmlns:a16="http://schemas.microsoft.com/office/drawing/2014/main" id="{18B5C0A7-2786-C34D-D132-C2C9B81210F2}"/>
              </a:ext>
            </a:extLst>
          </p:cNvPr>
          <p:cNvCxnSpPr>
            <a:endCxn id="443" idx="0"/>
          </p:cNvCxnSpPr>
          <p:nvPr/>
        </p:nvCxnSpPr>
        <p:spPr>
          <a:xfrm>
            <a:off x="2079700" y="1743050"/>
            <a:ext cx="26100" cy="782100"/>
          </a:xfrm>
          <a:prstGeom prst="straightConnector1">
            <a:avLst/>
          </a:prstGeom>
          <a:noFill/>
          <a:ln w="9525" cap="flat" cmpd="sng">
            <a:solidFill>
              <a:srgbClr val="1F497D"/>
            </a:solidFill>
            <a:prstDash val="solid"/>
            <a:round/>
            <a:headEnd type="none" w="sm" len="sm"/>
            <a:tailEnd type="triangle" w="med" len="med"/>
          </a:ln>
        </p:spPr>
      </p:cxnSp>
      <p:cxnSp>
        <p:nvCxnSpPr>
          <p:cNvPr id="447" name="Google Shape;447;g358c9c568b8_0_994">
            <a:extLst>
              <a:ext uri="{FF2B5EF4-FFF2-40B4-BE49-F238E27FC236}">
                <a16:creationId xmlns:a16="http://schemas.microsoft.com/office/drawing/2014/main" id="{15DA2FBF-69C6-8BDA-CF47-97D3D9DA9E19}"/>
              </a:ext>
            </a:extLst>
          </p:cNvPr>
          <p:cNvCxnSpPr>
            <a:stCxn id="445" idx="0"/>
          </p:cNvCxnSpPr>
          <p:nvPr/>
        </p:nvCxnSpPr>
        <p:spPr>
          <a:xfrm rot="10800000">
            <a:off x="10061600" y="1743275"/>
            <a:ext cx="24600" cy="781800"/>
          </a:xfrm>
          <a:prstGeom prst="straightConnector1">
            <a:avLst/>
          </a:prstGeom>
          <a:noFill/>
          <a:ln w="9525" cap="flat" cmpd="sng">
            <a:solidFill>
              <a:srgbClr val="1F497D"/>
            </a:solidFill>
            <a:prstDash val="solid"/>
            <a:round/>
            <a:headEnd type="triangle" w="med" len="med"/>
            <a:tailEnd type="triangle" w="med" len="med"/>
          </a:ln>
        </p:spPr>
      </p:cxnSp>
      <p:cxnSp>
        <p:nvCxnSpPr>
          <p:cNvPr id="448" name="Google Shape;448;g358c9c568b8_0_994">
            <a:extLst>
              <a:ext uri="{FF2B5EF4-FFF2-40B4-BE49-F238E27FC236}">
                <a16:creationId xmlns:a16="http://schemas.microsoft.com/office/drawing/2014/main" id="{A0F97434-D0FD-38BB-C09F-D7D0AD04F163}"/>
              </a:ext>
            </a:extLst>
          </p:cNvPr>
          <p:cNvCxnSpPr>
            <a:stCxn id="444" idx="0"/>
            <a:endCxn id="442" idx="2"/>
          </p:cNvCxnSpPr>
          <p:nvPr/>
        </p:nvCxnSpPr>
        <p:spPr>
          <a:xfrm rot="10800000" flipH="1">
            <a:off x="6083300" y="1727275"/>
            <a:ext cx="12600" cy="380700"/>
          </a:xfrm>
          <a:prstGeom prst="straightConnector1">
            <a:avLst/>
          </a:prstGeom>
          <a:noFill/>
          <a:ln w="9525" cap="flat" cmpd="sng">
            <a:solidFill>
              <a:srgbClr val="1F497D"/>
            </a:solidFill>
            <a:prstDash val="solid"/>
            <a:round/>
            <a:headEnd type="none" w="sm" len="sm"/>
            <a:tailEnd type="triangle" w="med" len="med"/>
          </a:ln>
        </p:spPr>
      </p:cxnSp>
      <p:cxnSp>
        <p:nvCxnSpPr>
          <p:cNvPr id="449" name="Google Shape;449;g358c9c568b8_0_994">
            <a:extLst>
              <a:ext uri="{FF2B5EF4-FFF2-40B4-BE49-F238E27FC236}">
                <a16:creationId xmlns:a16="http://schemas.microsoft.com/office/drawing/2014/main" id="{4D4A94D2-D394-DEC2-EB67-09E60033B563}"/>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450" name="Google Shape;450;g358c9c568b8_0_994">
            <a:extLst>
              <a:ext uri="{FF2B5EF4-FFF2-40B4-BE49-F238E27FC236}">
                <a16:creationId xmlns:a16="http://schemas.microsoft.com/office/drawing/2014/main" id="{6094F49D-4E3C-791D-EBB0-8342BEE6C5CD}"/>
              </a:ext>
            </a:extLst>
          </p:cNvPr>
          <p:cNvSpPr txBox="1"/>
          <p:nvPr/>
        </p:nvSpPr>
        <p:spPr>
          <a:xfrm>
            <a:off x="7522650" y="4543075"/>
            <a:ext cx="9573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content</a:t>
            </a:r>
            <a:endParaRPr sz="2000" i="0" u="none" strike="noStrike" cap="none">
              <a:solidFill>
                <a:srgbClr val="000000"/>
              </a:solidFill>
              <a:latin typeface="Arial Narrow"/>
              <a:ea typeface="Arial Narrow"/>
              <a:cs typeface="Arial Narrow"/>
              <a:sym typeface="Arial Narrow"/>
            </a:endParaRPr>
          </a:p>
        </p:txBody>
      </p:sp>
      <p:sp>
        <p:nvSpPr>
          <p:cNvPr id="452" name="Google Shape;452;g358c9c568b8_0_994">
            <a:extLst>
              <a:ext uri="{FF2B5EF4-FFF2-40B4-BE49-F238E27FC236}">
                <a16:creationId xmlns:a16="http://schemas.microsoft.com/office/drawing/2014/main" id="{B49A45D0-F2B9-94F7-885B-3BE066648DB6}"/>
              </a:ext>
            </a:extLst>
          </p:cNvPr>
          <p:cNvSpPr txBox="1"/>
          <p:nvPr/>
        </p:nvSpPr>
        <p:spPr>
          <a:xfrm>
            <a:off x="4818050" y="5649475"/>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dirty="0">
                <a:latin typeface="Arial Narrow"/>
                <a:ea typeface="Arial Narrow"/>
                <a:cs typeface="Arial Narrow"/>
                <a:sym typeface="Arial Narrow"/>
              </a:rPr>
              <a:t>Scenario context to inform competence mastery level</a:t>
            </a:r>
            <a:endParaRPr sz="2000" i="0" u="none" strike="noStrike" cap="none" dirty="0">
              <a:solidFill>
                <a:srgbClr val="000000"/>
              </a:solidFill>
              <a:latin typeface="Arial Narrow"/>
              <a:ea typeface="Arial Narrow"/>
              <a:cs typeface="Arial Narrow"/>
              <a:sym typeface="Arial Narrow"/>
            </a:endParaRPr>
          </a:p>
        </p:txBody>
      </p:sp>
      <p:cxnSp>
        <p:nvCxnSpPr>
          <p:cNvPr id="453" name="Google Shape;453;g358c9c568b8_0_994">
            <a:extLst>
              <a:ext uri="{FF2B5EF4-FFF2-40B4-BE49-F238E27FC236}">
                <a16:creationId xmlns:a16="http://schemas.microsoft.com/office/drawing/2014/main" id="{5188744A-0D63-1C70-0545-B36D13925FB1}"/>
              </a:ext>
            </a:extLst>
          </p:cNvPr>
          <p:cNvCxnSpPr>
            <a:endCxn id="444" idx="1"/>
          </p:cNvCxnSpPr>
          <p:nvPr/>
        </p:nvCxnSpPr>
        <p:spPr>
          <a:xfrm rot="10800000" flipH="1">
            <a:off x="3795950" y="3833425"/>
            <a:ext cx="689400" cy="987900"/>
          </a:xfrm>
          <a:prstGeom prst="straightConnector1">
            <a:avLst/>
          </a:prstGeom>
          <a:noFill/>
          <a:ln w="9525" cap="flat" cmpd="sng">
            <a:solidFill>
              <a:srgbClr val="1F497D"/>
            </a:solidFill>
            <a:prstDash val="solid"/>
            <a:round/>
            <a:headEnd type="none" w="med" len="med"/>
            <a:tailEnd type="triangle" w="med" len="med"/>
          </a:ln>
        </p:spPr>
      </p:cxnSp>
      <p:cxnSp>
        <p:nvCxnSpPr>
          <p:cNvPr id="454" name="Google Shape;454;g358c9c568b8_0_994">
            <a:extLst>
              <a:ext uri="{FF2B5EF4-FFF2-40B4-BE49-F238E27FC236}">
                <a16:creationId xmlns:a16="http://schemas.microsoft.com/office/drawing/2014/main" id="{5FCA0DA3-CDE5-178C-97B5-2D477872BD0C}"/>
              </a:ext>
            </a:extLst>
          </p:cNvPr>
          <p:cNvCxnSpPr>
            <a:endCxn id="444" idx="3"/>
          </p:cNvCxnSpPr>
          <p:nvPr/>
        </p:nvCxnSpPr>
        <p:spPr>
          <a:xfrm rot="10800000">
            <a:off x="7681250" y="3833425"/>
            <a:ext cx="714600" cy="9117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5313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57CA8985-BE83-1847-F33D-EEC75BD0AA38}"/>
            </a:ext>
          </a:extLst>
        </p:cNvPr>
        <p:cNvGrpSpPr/>
        <p:nvPr/>
      </p:nvGrpSpPr>
      <p:grpSpPr>
        <a:xfrm>
          <a:off x="0" y="0"/>
          <a:ext cx="0" cy="0"/>
          <a:chOff x="0" y="0"/>
          <a:chExt cx="0" cy="0"/>
        </a:xfrm>
      </p:grpSpPr>
      <p:sp>
        <p:nvSpPr>
          <p:cNvPr id="441" name="Google Shape;441;g358c9c568b8_0_994">
            <a:extLst>
              <a:ext uri="{FF2B5EF4-FFF2-40B4-BE49-F238E27FC236}">
                <a16:creationId xmlns:a16="http://schemas.microsoft.com/office/drawing/2014/main" id="{1D1C6786-F8A6-CE40-C76A-30CFB8E69330}"/>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in AISs</a:t>
            </a:r>
            <a:endParaRPr/>
          </a:p>
        </p:txBody>
      </p:sp>
      <p:sp>
        <p:nvSpPr>
          <p:cNvPr id="442" name="Google Shape;442;g358c9c568b8_0_994">
            <a:extLst>
              <a:ext uri="{FF2B5EF4-FFF2-40B4-BE49-F238E27FC236}">
                <a16:creationId xmlns:a16="http://schemas.microsoft.com/office/drawing/2014/main" id="{645350D6-18CD-165D-C19E-6CB11D6EEDD3}"/>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3000" b="1">
                <a:latin typeface="Arial Narrow"/>
                <a:ea typeface="Arial Narrow"/>
                <a:cs typeface="Arial Narrow"/>
                <a:sym typeface="Arial Narrow"/>
              </a:rPr>
              <a:t>Adaptive</a:t>
            </a:r>
            <a:r>
              <a:rPr lang="en-US" sz="3000" b="1" i="0" u="none" strike="noStrike" cap="none">
                <a:solidFill>
                  <a:srgbClr val="000000"/>
                </a:solidFill>
                <a:latin typeface="Arial Narrow"/>
                <a:ea typeface="Arial Narrow"/>
                <a:cs typeface="Arial Narrow"/>
                <a:sym typeface="Arial Narrow"/>
              </a:rPr>
              <a:t> </a:t>
            </a:r>
            <a:r>
              <a:rPr lang="en-US" sz="3000" b="1">
                <a:latin typeface="Arial Narrow"/>
                <a:ea typeface="Arial Narrow"/>
                <a:cs typeface="Arial Narrow"/>
                <a:sym typeface="Arial Narrow"/>
              </a:rPr>
              <a:t>Instructional</a:t>
            </a:r>
            <a:r>
              <a:rPr lang="en-US" sz="3000" b="1" i="0" u="none" strike="noStrike" cap="none">
                <a:solidFill>
                  <a:srgbClr val="000000"/>
                </a:solidFill>
                <a:latin typeface="Arial Narrow"/>
                <a:ea typeface="Arial Narrow"/>
                <a:cs typeface="Arial Narrow"/>
                <a:sym typeface="Arial Narrow"/>
              </a:rPr>
              <a:t> System</a:t>
            </a:r>
            <a:endParaRPr sz="3000" i="0" u="none" strike="noStrike" cap="none">
              <a:solidFill>
                <a:srgbClr val="000000"/>
              </a:solidFill>
              <a:latin typeface="Arial Narrow"/>
              <a:ea typeface="Arial Narrow"/>
              <a:cs typeface="Arial Narrow"/>
              <a:sym typeface="Arial Narrow"/>
            </a:endParaRPr>
          </a:p>
        </p:txBody>
      </p:sp>
      <p:sp>
        <p:nvSpPr>
          <p:cNvPr id="443" name="Google Shape;443;g358c9c568b8_0_994">
            <a:extLst>
              <a:ext uri="{FF2B5EF4-FFF2-40B4-BE49-F238E27FC236}">
                <a16:creationId xmlns:a16="http://schemas.microsoft.com/office/drawing/2014/main" id="{826F5D4C-10DA-C525-48E2-A38583913C47}"/>
              </a:ext>
            </a:extLst>
          </p:cNvPr>
          <p:cNvSpPr/>
          <p:nvPr/>
        </p:nvSpPr>
        <p:spPr>
          <a:xfrm>
            <a:off x="415600" y="2525150"/>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Learner Module</a:t>
            </a:r>
            <a:endParaRPr sz="2200" i="0" u="none" strike="noStrike" cap="none">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Clr>
                <a:srgbClr val="000000"/>
              </a:buClr>
              <a:buSzPts val="2000"/>
              <a:buFont typeface="Arial Narrow"/>
              <a:buChar char="●"/>
            </a:pPr>
            <a:r>
              <a:rPr lang="en-US" sz="2000">
                <a:latin typeface="Arial Narrow"/>
                <a:ea typeface="Arial Narrow"/>
                <a:cs typeface="Arial Narrow"/>
                <a:sym typeface="Arial Narrow"/>
              </a:rPr>
              <a:t>Convert raw data from multimodal sources into meaningful evidence</a:t>
            </a:r>
            <a:endParaRPr sz="2000">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a:latin typeface="Arial Narrow"/>
                <a:ea typeface="Arial Narrow"/>
                <a:cs typeface="Arial Narrow"/>
                <a:sym typeface="Arial Narrow"/>
              </a:rPr>
              <a:t>Identify new data sources to support insights</a:t>
            </a:r>
            <a:endParaRPr sz="2000">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a:latin typeface="Arial Narrow"/>
                <a:ea typeface="Arial Narrow"/>
                <a:cs typeface="Arial Narrow"/>
                <a:sym typeface="Arial Narrow"/>
              </a:rPr>
              <a:t>Combine evidence across different scenarios to develop persistent learner model</a:t>
            </a:r>
            <a:endParaRPr sz="2000">
              <a:latin typeface="Arial Narrow"/>
              <a:ea typeface="Arial Narrow"/>
              <a:cs typeface="Arial Narrow"/>
              <a:sym typeface="Arial Narrow"/>
            </a:endParaRPr>
          </a:p>
        </p:txBody>
      </p:sp>
      <p:sp>
        <p:nvSpPr>
          <p:cNvPr id="444" name="Google Shape;444;g358c9c568b8_0_994">
            <a:extLst>
              <a:ext uri="{FF2B5EF4-FFF2-40B4-BE49-F238E27FC236}">
                <a16:creationId xmlns:a16="http://schemas.microsoft.com/office/drawing/2014/main" id="{F0A70CDF-94DE-EDCD-7E82-470A23742B3D}"/>
              </a:ext>
            </a:extLst>
          </p:cNvPr>
          <p:cNvSpPr/>
          <p:nvPr/>
        </p:nvSpPr>
        <p:spPr>
          <a:xfrm>
            <a:off x="4485350" y="2107975"/>
            <a:ext cx="3195900" cy="3450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Adaptation Module</a:t>
            </a:r>
            <a:endParaRPr sz="2200" i="0" u="none" strike="noStrike" cap="none" dirty="0">
              <a:solidFill>
                <a:srgbClr val="000000"/>
              </a:solidFill>
              <a:latin typeface="Arial Narrow"/>
              <a:ea typeface="Arial Narrow"/>
              <a:cs typeface="Arial Narrow"/>
              <a:sym typeface="Arial Narrow"/>
            </a:endParaRPr>
          </a:p>
        </p:txBody>
      </p:sp>
      <p:sp>
        <p:nvSpPr>
          <p:cNvPr id="445" name="Google Shape;445;g358c9c568b8_0_994">
            <a:extLst>
              <a:ext uri="{FF2B5EF4-FFF2-40B4-BE49-F238E27FC236}">
                <a16:creationId xmlns:a16="http://schemas.microsoft.com/office/drawing/2014/main" id="{482396A4-D17F-3F77-2313-60DC0AA46E82}"/>
              </a:ext>
            </a:extLst>
          </p:cNvPr>
          <p:cNvSpPr/>
          <p:nvPr/>
        </p:nvSpPr>
        <p:spPr>
          <a:xfrm>
            <a:off x="8396000" y="2525075"/>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Dynamic generation of scenarios (GenAI) to expand scenario context</a:t>
            </a:r>
            <a:endParaRPr sz="2000" dirty="0">
              <a:solidFill>
                <a:schemeClr val="bg1">
                  <a:lumMod val="75000"/>
                </a:schemeClr>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Integrate scenario components (e.g., competence model, scenario model, threat model) to provide interpretable context</a:t>
            </a:r>
            <a:endParaRPr sz="2000" dirty="0">
              <a:solidFill>
                <a:schemeClr val="bg1">
                  <a:lumMod val="75000"/>
                </a:schemeClr>
              </a:solidFill>
              <a:latin typeface="Arial Narrow"/>
              <a:ea typeface="Arial Narrow"/>
              <a:cs typeface="Arial Narrow"/>
              <a:sym typeface="Arial Narrow"/>
            </a:endParaRPr>
          </a:p>
        </p:txBody>
      </p:sp>
      <p:cxnSp>
        <p:nvCxnSpPr>
          <p:cNvPr id="446" name="Google Shape;446;g358c9c568b8_0_994">
            <a:extLst>
              <a:ext uri="{FF2B5EF4-FFF2-40B4-BE49-F238E27FC236}">
                <a16:creationId xmlns:a16="http://schemas.microsoft.com/office/drawing/2014/main" id="{371613D2-4E5C-5639-AF78-73304E025D4F}"/>
              </a:ext>
            </a:extLst>
          </p:cNvPr>
          <p:cNvCxnSpPr>
            <a:endCxn id="443" idx="0"/>
          </p:cNvCxnSpPr>
          <p:nvPr/>
        </p:nvCxnSpPr>
        <p:spPr>
          <a:xfrm>
            <a:off x="2079700" y="1743050"/>
            <a:ext cx="26100" cy="782100"/>
          </a:xfrm>
          <a:prstGeom prst="straightConnector1">
            <a:avLst/>
          </a:prstGeom>
          <a:noFill/>
          <a:ln w="9525" cap="flat" cmpd="sng">
            <a:solidFill>
              <a:srgbClr val="1F497D"/>
            </a:solidFill>
            <a:prstDash val="solid"/>
            <a:round/>
            <a:headEnd type="none" w="sm" len="sm"/>
            <a:tailEnd type="triangle" w="med" len="med"/>
          </a:ln>
        </p:spPr>
      </p:cxnSp>
      <p:cxnSp>
        <p:nvCxnSpPr>
          <p:cNvPr id="447" name="Google Shape;447;g358c9c568b8_0_994">
            <a:extLst>
              <a:ext uri="{FF2B5EF4-FFF2-40B4-BE49-F238E27FC236}">
                <a16:creationId xmlns:a16="http://schemas.microsoft.com/office/drawing/2014/main" id="{0B80D4E2-655D-737C-071B-C7735E70BAC4}"/>
              </a:ext>
            </a:extLst>
          </p:cNvPr>
          <p:cNvCxnSpPr>
            <a:stCxn id="445" idx="0"/>
          </p:cNvCxnSpPr>
          <p:nvPr/>
        </p:nvCxnSpPr>
        <p:spPr>
          <a:xfrm rot="10800000">
            <a:off x="10061600" y="1743275"/>
            <a:ext cx="24600" cy="781800"/>
          </a:xfrm>
          <a:prstGeom prst="straightConnector1">
            <a:avLst/>
          </a:prstGeom>
          <a:noFill/>
          <a:ln w="9525" cap="flat" cmpd="sng">
            <a:solidFill>
              <a:srgbClr val="1F497D"/>
            </a:solidFill>
            <a:prstDash val="solid"/>
            <a:round/>
            <a:headEnd type="triangle" w="med" len="med"/>
            <a:tailEnd type="triangle" w="med" len="med"/>
          </a:ln>
        </p:spPr>
      </p:cxnSp>
      <p:cxnSp>
        <p:nvCxnSpPr>
          <p:cNvPr id="448" name="Google Shape;448;g358c9c568b8_0_994">
            <a:extLst>
              <a:ext uri="{FF2B5EF4-FFF2-40B4-BE49-F238E27FC236}">
                <a16:creationId xmlns:a16="http://schemas.microsoft.com/office/drawing/2014/main" id="{2C3AB187-A786-507D-2177-BFDFD38C3C7A}"/>
              </a:ext>
            </a:extLst>
          </p:cNvPr>
          <p:cNvCxnSpPr>
            <a:stCxn id="444" idx="0"/>
            <a:endCxn id="442" idx="2"/>
          </p:cNvCxnSpPr>
          <p:nvPr/>
        </p:nvCxnSpPr>
        <p:spPr>
          <a:xfrm rot="10800000" flipH="1">
            <a:off x="6083300" y="1727275"/>
            <a:ext cx="12600" cy="380700"/>
          </a:xfrm>
          <a:prstGeom prst="straightConnector1">
            <a:avLst/>
          </a:prstGeom>
          <a:noFill/>
          <a:ln w="9525" cap="flat" cmpd="sng">
            <a:solidFill>
              <a:srgbClr val="1F497D"/>
            </a:solidFill>
            <a:prstDash val="solid"/>
            <a:round/>
            <a:headEnd type="none" w="sm" len="sm"/>
            <a:tailEnd type="triangle" w="med" len="med"/>
          </a:ln>
        </p:spPr>
      </p:cxnSp>
      <p:cxnSp>
        <p:nvCxnSpPr>
          <p:cNvPr id="449" name="Google Shape;449;g358c9c568b8_0_994">
            <a:extLst>
              <a:ext uri="{FF2B5EF4-FFF2-40B4-BE49-F238E27FC236}">
                <a16:creationId xmlns:a16="http://schemas.microsoft.com/office/drawing/2014/main" id="{1B80D0B1-6970-DA03-8F4B-E66DABFA4A2B}"/>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450" name="Google Shape;450;g358c9c568b8_0_994">
            <a:extLst>
              <a:ext uri="{FF2B5EF4-FFF2-40B4-BE49-F238E27FC236}">
                <a16:creationId xmlns:a16="http://schemas.microsoft.com/office/drawing/2014/main" id="{A73C2540-A367-C947-B2F4-A4DEC6317320}"/>
              </a:ext>
            </a:extLst>
          </p:cNvPr>
          <p:cNvSpPr txBox="1"/>
          <p:nvPr/>
        </p:nvSpPr>
        <p:spPr>
          <a:xfrm>
            <a:off x="7522650" y="4543075"/>
            <a:ext cx="9573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content</a:t>
            </a:r>
            <a:endParaRPr sz="2000" i="0" u="none" strike="noStrike" cap="none">
              <a:solidFill>
                <a:srgbClr val="000000"/>
              </a:solidFill>
              <a:latin typeface="Arial Narrow"/>
              <a:ea typeface="Arial Narrow"/>
              <a:cs typeface="Arial Narrow"/>
              <a:sym typeface="Arial Narrow"/>
            </a:endParaRPr>
          </a:p>
        </p:txBody>
      </p:sp>
      <p:sp>
        <p:nvSpPr>
          <p:cNvPr id="451" name="Google Shape;451;g358c9c568b8_0_994">
            <a:extLst>
              <a:ext uri="{FF2B5EF4-FFF2-40B4-BE49-F238E27FC236}">
                <a16:creationId xmlns:a16="http://schemas.microsoft.com/office/drawing/2014/main" id="{7F34218A-D538-5615-5F2D-854573208450}"/>
              </a:ext>
            </a:extLst>
          </p:cNvPr>
          <p:cNvSpPr txBox="1"/>
          <p:nvPr/>
        </p:nvSpPr>
        <p:spPr>
          <a:xfrm>
            <a:off x="3696000" y="4773175"/>
            <a:ext cx="11496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individual</a:t>
            </a:r>
            <a:endParaRPr sz="2000" i="0" u="none" strike="noStrike" cap="none">
              <a:solidFill>
                <a:srgbClr val="000000"/>
              </a:solidFill>
              <a:latin typeface="Arial Narrow"/>
              <a:ea typeface="Arial Narrow"/>
              <a:cs typeface="Arial Narrow"/>
              <a:sym typeface="Arial Narrow"/>
            </a:endParaRPr>
          </a:p>
        </p:txBody>
      </p:sp>
      <p:sp>
        <p:nvSpPr>
          <p:cNvPr id="452" name="Google Shape;452;g358c9c568b8_0_994">
            <a:extLst>
              <a:ext uri="{FF2B5EF4-FFF2-40B4-BE49-F238E27FC236}">
                <a16:creationId xmlns:a16="http://schemas.microsoft.com/office/drawing/2014/main" id="{3607537F-32D3-568A-689D-76F0B8926C58}"/>
              </a:ext>
            </a:extLst>
          </p:cNvPr>
          <p:cNvSpPr txBox="1"/>
          <p:nvPr/>
        </p:nvSpPr>
        <p:spPr>
          <a:xfrm>
            <a:off x="4818050" y="5649475"/>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a:latin typeface="Arial Narrow"/>
                <a:ea typeface="Arial Narrow"/>
                <a:cs typeface="Arial Narrow"/>
                <a:sym typeface="Arial Narrow"/>
              </a:rPr>
              <a:t>Scenario context to inform competence mastery level</a:t>
            </a:r>
            <a:endParaRPr sz="2000" i="0" u="none" strike="noStrike" cap="none">
              <a:solidFill>
                <a:srgbClr val="000000"/>
              </a:solidFill>
              <a:latin typeface="Arial Narrow"/>
              <a:ea typeface="Arial Narrow"/>
              <a:cs typeface="Arial Narrow"/>
              <a:sym typeface="Arial Narrow"/>
            </a:endParaRPr>
          </a:p>
        </p:txBody>
      </p:sp>
      <p:cxnSp>
        <p:nvCxnSpPr>
          <p:cNvPr id="453" name="Google Shape;453;g358c9c568b8_0_994">
            <a:extLst>
              <a:ext uri="{FF2B5EF4-FFF2-40B4-BE49-F238E27FC236}">
                <a16:creationId xmlns:a16="http://schemas.microsoft.com/office/drawing/2014/main" id="{5D26BCD3-8C21-FF2E-A245-8982DCA87F91}"/>
              </a:ext>
            </a:extLst>
          </p:cNvPr>
          <p:cNvCxnSpPr>
            <a:endCxn id="444" idx="1"/>
          </p:cNvCxnSpPr>
          <p:nvPr/>
        </p:nvCxnSpPr>
        <p:spPr>
          <a:xfrm rot="10800000" flipH="1">
            <a:off x="3795950" y="3833425"/>
            <a:ext cx="689400" cy="987900"/>
          </a:xfrm>
          <a:prstGeom prst="straightConnector1">
            <a:avLst/>
          </a:prstGeom>
          <a:noFill/>
          <a:ln w="9525" cap="flat" cmpd="sng">
            <a:solidFill>
              <a:srgbClr val="1F497D"/>
            </a:solidFill>
            <a:prstDash val="solid"/>
            <a:round/>
            <a:headEnd type="none" w="med" len="med"/>
            <a:tailEnd type="triangle" w="med" len="med"/>
          </a:ln>
        </p:spPr>
      </p:cxnSp>
      <p:cxnSp>
        <p:nvCxnSpPr>
          <p:cNvPr id="454" name="Google Shape;454;g358c9c568b8_0_994">
            <a:extLst>
              <a:ext uri="{FF2B5EF4-FFF2-40B4-BE49-F238E27FC236}">
                <a16:creationId xmlns:a16="http://schemas.microsoft.com/office/drawing/2014/main" id="{060EA88F-3096-05DC-D21D-30722C1445C1}"/>
              </a:ext>
            </a:extLst>
          </p:cNvPr>
          <p:cNvCxnSpPr>
            <a:endCxn id="444" idx="3"/>
          </p:cNvCxnSpPr>
          <p:nvPr/>
        </p:nvCxnSpPr>
        <p:spPr>
          <a:xfrm rot="10800000">
            <a:off x="7681250" y="3833425"/>
            <a:ext cx="714600" cy="9117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1410402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680766D7-EF5D-F802-C649-5ECC3E2D12F1}"/>
            </a:ext>
          </a:extLst>
        </p:cNvPr>
        <p:cNvGrpSpPr/>
        <p:nvPr/>
      </p:nvGrpSpPr>
      <p:grpSpPr>
        <a:xfrm>
          <a:off x="0" y="0"/>
          <a:ext cx="0" cy="0"/>
          <a:chOff x="0" y="0"/>
          <a:chExt cx="0" cy="0"/>
        </a:xfrm>
      </p:grpSpPr>
      <p:sp>
        <p:nvSpPr>
          <p:cNvPr id="441" name="Google Shape;441;g358c9c568b8_0_994">
            <a:extLst>
              <a:ext uri="{FF2B5EF4-FFF2-40B4-BE49-F238E27FC236}">
                <a16:creationId xmlns:a16="http://schemas.microsoft.com/office/drawing/2014/main" id="{48FC3BEE-9D6C-7015-CA0D-4964346A6832}"/>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AI/ML in AISs</a:t>
            </a:r>
            <a:endParaRPr/>
          </a:p>
        </p:txBody>
      </p:sp>
      <p:sp>
        <p:nvSpPr>
          <p:cNvPr id="442" name="Google Shape;442;g358c9c568b8_0_994">
            <a:extLst>
              <a:ext uri="{FF2B5EF4-FFF2-40B4-BE49-F238E27FC236}">
                <a16:creationId xmlns:a16="http://schemas.microsoft.com/office/drawing/2014/main" id="{29B3A4CB-CAAD-7D38-BC0A-D4AF3FA59DFF}"/>
              </a:ext>
            </a:extLst>
          </p:cNvPr>
          <p:cNvSpPr/>
          <p:nvPr/>
        </p:nvSpPr>
        <p:spPr>
          <a:xfrm>
            <a:off x="1586400" y="963699"/>
            <a:ext cx="9019200" cy="7635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3000" b="1">
                <a:latin typeface="Arial Narrow"/>
                <a:ea typeface="Arial Narrow"/>
                <a:cs typeface="Arial Narrow"/>
                <a:sym typeface="Arial Narrow"/>
              </a:rPr>
              <a:t>Adaptive</a:t>
            </a:r>
            <a:r>
              <a:rPr lang="en-US" sz="3000" b="1" i="0" u="none" strike="noStrike" cap="none">
                <a:solidFill>
                  <a:srgbClr val="000000"/>
                </a:solidFill>
                <a:latin typeface="Arial Narrow"/>
                <a:ea typeface="Arial Narrow"/>
                <a:cs typeface="Arial Narrow"/>
                <a:sym typeface="Arial Narrow"/>
              </a:rPr>
              <a:t> </a:t>
            </a:r>
            <a:r>
              <a:rPr lang="en-US" sz="3000" b="1">
                <a:latin typeface="Arial Narrow"/>
                <a:ea typeface="Arial Narrow"/>
                <a:cs typeface="Arial Narrow"/>
                <a:sym typeface="Arial Narrow"/>
              </a:rPr>
              <a:t>Instructional</a:t>
            </a:r>
            <a:r>
              <a:rPr lang="en-US" sz="3000" b="1" i="0" u="none" strike="noStrike" cap="none">
                <a:solidFill>
                  <a:srgbClr val="000000"/>
                </a:solidFill>
                <a:latin typeface="Arial Narrow"/>
                <a:ea typeface="Arial Narrow"/>
                <a:cs typeface="Arial Narrow"/>
                <a:sym typeface="Arial Narrow"/>
              </a:rPr>
              <a:t> System</a:t>
            </a:r>
            <a:endParaRPr sz="3000" i="0" u="none" strike="noStrike" cap="none">
              <a:solidFill>
                <a:srgbClr val="000000"/>
              </a:solidFill>
              <a:latin typeface="Arial Narrow"/>
              <a:ea typeface="Arial Narrow"/>
              <a:cs typeface="Arial Narrow"/>
              <a:sym typeface="Arial Narrow"/>
            </a:endParaRPr>
          </a:p>
        </p:txBody>
      </p:sp>
      <p:sp>
        <p:nvSpPr>
          <p:cNvPr id="443" name="Google Shape;443;g358c9c568b8_0_994">
            <a:extLst>
              <a:ext uri="{FF2B5EF4-FFF2-40B4-BE49-F238E27FC236}">
                <a16:creationId xmlns:a16="http://schemas.microsoft.com/office/drawing/2014/main" id="{140012D1-3F07-7BBC-5D3E-D72EEB7B5826}"/>
              </a:ext>
            </a:extLst>
          </p:cNvPr>
          <p:cNvSpPr/>
          <p:nvPr/>
        </p:nvSpPr>
        <p:spPr>
          <a:xfrm>
            <a:off x="415600" y="2525150"/>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Learner Module</a:t>
            </a:r>
            <a:endParaRPr sz="2200" i="0" u="none" strike="noStrike" cap="none" dirty="0">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Clr>
                <a:srgbClr val="000000"/>
              </a:buClr>
              <a:buSzPts val="2000"/>
              <a:buFont typeface="Arial Narrow"/>
              <a:buChar char="●"/>
            </a:pPr>
            <a:r>
              <a:rPr lang="en-US" sz="2000" dirty="0">
                <a:solidFill>
                  <a:schemeClr val="bg1">
                    <a:lumMod val="75000"/>
                  </a:schemeClr>
                </a:solidFill>
                <a:latin typeface="Arial Narrow"/>
                <a:ea typeface="Arial Narrow"/>
                <a:cs typeface="Arial Narrow"/>
                <a:sym typeface="Arial Narrow"/>
              </a:rPr>
              <a:t>Convert raw data from multimodal sources into meaningful evidence</a:t>
            </a:r>
            <a:endParaRPr sz="2000" dirty="0">
              <a:solidFill>
                <a:schemeClr val="bg1">
                  <a:lumMod val="75000"/>
                </a:schemeClr>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Identify new data sources to support insights</a:t>
            </a:r>
            <a:endParaRPr sz="2000" dirty="0">
              <a:solidFill>
                <a:schemeClr val="bg1">
                  <a:lumMod val="75000"/>
                </a:schemeClr>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Combine evidence across different scenarios to develop persistent learner model</a:t>
            </a:r>
            <a:endParaRPr sz="2000" dirty="0">
              <a:solidFill>
                <a:schemeClr val="bg1">
                  <a:lumMod val="75000"/>
                </a:schemeClr>
              </a:solidFill>
              <a:latin typeface="Arial Narrow"/>
              <a:ea typeface="Arial Narrow"/>
              <a:cs typeface="Arial Narrow"/>
              <a:sym typeface="Arial Narrow"/>
            </a:endParaRPr>
          </a:p>
        </p:txBody>
      </p:sp>
      <p:sp>
        <p:nvSpPr>
          <p:cNvPr id="444" name="Google Shape;444;g358c9c568b8_0_994">
            <a:extLst>
              <a:ext uri="{FF2B5EF4-FFF2-40B4-BE49-F238E27FC236}">
                <a16:creationId xmlns:a16="http://schemas.microsoft.com/office/drawing/2014/main" id="{0A1A3ECB-27DA-2968-5AEB-8942DE2CB18E}"/>
              </a:ext>
            </a:extLst>
          </p:cNvPr>
          <p:cNvSpPr/>
          <p:nvPr/>
        </p:nvSpPr>
        <p:spPr>
          <a:xfrm>
            <a:off x="4485350" y="2107975"/>
            <a:ext cx="3195900" cy="34509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a:solidFill>
                  <a:srgbClr val="000000"/>
                </a:solidFill>
                <a:latin typeface="Arial Narrow"/>
                <a:ea typeface="Arial Narrow"/>
                <a:cs typeface="Arial Narrow"/>
                <a:sym typeface="Arial Narrow"/>
              </a:rPr>
              <a:t>Adaptation Module</a:t>
            </a:r>
            <a:endParaRPr sz="2200" i="0" u="none" strike="noStrike" cap="none">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Clr>
                <a:srgbClr val="000000"/>
              </a:buClr>
              <a:buSzPts val="2000"/>
              <a:buFont typeface="Arial Narrow"/>
              <a:buChar char="●"/>
            </a:pPr>
            <a:r>
              <a:rPr lang="en-US" sz="2000">
                <a:latin typeface="Arial Narrow"/>
                <a:ea typeface="Arial Narrow"/>
                <a:cs typeface="Arial Narrow"/>
                <a:sym typeface="Arial Narrow"/>
              </a:rPr>
              <a:t>Integrate learner and content insights to determine pedagogical insights</a:t>
            </a:r>
            <a:endParaRPr sz="2000">
              <a:latin typeface="Arial Narrow"/>
              <a:ea typeface="Arial Narrow"/>
              <a:cs typeface="Arial Narrow"/>
              <a:sym typeface="Arial Narrow"/>
            </a:endParaRPr>
          </a:p>
          <a:p>
            <a:pPr marL="457200" marR="0" lvl="0" indent="-355600" algn="l" rtl="0">
              <a:lnSpc>
                <a:spcPct val="100000"/>
              </a:lnSpc>
              <a:spcBef>
                <a:spcPts val="0"/>
              </a:spcBef>
              <a:spcAft>
                <a:spcPts val="0"/>
              </a:spcAft>
              <a:buClr>
                <a:srgbClr val="000000"/>
              </a:buClr>
              <a:buSzPts val="2000"/>
              <a:buFont typeface="Arial Narrow"/>
              <a:buChar char="●"/>
            </a:pPr>
            <a:r>
              <a:rPr lang="en-US" sz="2000">
                <a:latin typeface="Arial Narrow"/>
                <a:ea typeface="Arial Narrow"/>
                <a:cs typeface="Arial Narrow"/>
                <a:sym typeface="Arial Narrow"/>
              </a:rPr>
              <a:t>Identify new opportunities and approaches for adaptation </a:t>
            </a:r>
            <a:r>
              <a:rPr lang="en-US" sz="2000" i="0" u="none" strike="noStrike" cap="none">
                <a:solidFill>
                  <a:srgbClr val="000000"/>
                </a:solidFill>
                <a:latin typeface="Arial Narrow"/>
                <a:ea typeface="Arial Narrow"/>
                <a:cs typeface="Arial Narrow"/>
                <a:sym typeface="Arial Narrow"/>
              </a:rPr>
              <a:t> </a:t>
            </a:r>
            <a:endParaRPr sz="2000" i="0" u="none" strike="noStrike" cap="none">
              <a:solidFill>
                <a:srgbClr val="000000"/>
              </a:solidFill>
              <a:latin typeface="Arial Narrow"/>
              <a:ea typeface="Arial Narrow"/>
              <a:cs typeface="Arial Narrow"/>
              <a:sym typeface="Arial Narrow"/>
            </a:endParaRPr>
          </a:p>
        </p:txBody>
      </p:sp>
      <p:sp>
        <p:nvSpPr>
          <p:cNvPr id="445" name="Google Shape;445;g358c9c568b8_0_994">
            <a:extLst>
              <a:ext uri="{FF2B5EF4-FFF2-40B4-BE49-F238E27FC236}">
                <a16:creationId xmlns:a16="http://schemas.microsoft.com/office/drawing/2014/main" id="{3C632621-7C9D-FAC9-179C-7495D8F57588}"/>
              </a:ext>
            </a:extLst>
          </p:cNvPr>
          <p:cNvSpPr/>
          <p:nvPr/>
        </p:nvSpPr>
        <p:spPr>
          <a:xfrm>
            <a:off x="8396000" y="2525075"/>
            <a:ext cx="3380400" cy="3769800"/>
          </a:xfrm>
          <a:prstGeom prst="roundRect">
            <a:avLst>
              <a:gd name="adj" fmla="val 16667"/>
            </a:avLst>
          </a:prstGeom>
          <a:solidFill>
            <a:srgbClr val="EEECE1"/>
          </a:solidFill>
          <a:ln w="9525" cap="flat" cmpd="sng">
            <a:solidFill>
              <a:srgbClr val="1F49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2200" b="1" i="0" u="none" strike="noStrike" cap="none" dirty="0">
                <a:solidFill>
                  <a:srgbClr val="000000"/>
                </a:solidFill>
                <a:latin typeface="Arial Narrow"/>
                <a:ea typeface="Arial Narrow"/>
                <a:cs typeface="Arial Narrow"/>
                <a:sym typeface="Arial Narrow"/>
              </a:rPr>
              <a:t>Content Module</a:t>
            </a:r>
            <a:endParaRPr sz="2200" i="0" u="none" strike="noStrike" cap="none" dirty="0">
              <a:solidFill>
                <a:srgbClr val="000000"/>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Dynamic generation of scenarios (GenAI) to expand scenario context</a:t>
            </a:r>
            <a:endParaRPr sz="2000" dirty="0">
              <a:solidFill>
                <a:schemeClr val="bg1">
                  <a:lumMod val="75000"/>
                </a:schemeClr>
              </a:solidFill>
              <a:latin typeface="Arial Narrow"/>
              <a:ea typeface="Arial Narrow"/>
              <a:cs typeface="Arial Narrow"/>
              <a:sym typeface="Arial Narrow"/>
            </a:endParaRPr>
          </a:p>
          <a:p>
            <a:pPr marL="457200" marR="0" lvl="0" indent="-355600" algn="l" rtl="0">
              <a:lnSpc>
                <a:spcPct val="100000"/>
              </a:lnSpc>
              <a:spcBef>
                <a:spcPts val="0"/>
              </a:spcBef>
              <a:spcAft>
                <a:spcPts val="0"/>
              </a:spcAft>
              <a:buSzPts val="2000"/>
              <a:buFont typeface="Arial Narrow"/>
              <a:buChar char="●"/>
            </a:pPr>
            <a:r>
              <a:rPr lang="en-US" sz="2000" dirty="0">
                <a:solidFill>
                  <a:schemeClr val="bg1">
                    <a:lumMod val="75000"/>
                  </a:schemeClr>
                </a:solidFill>
                <a:latin typeface="Arial Narrow"/>
                <a:ea typeface="Arial Narrow"/>
                <a:cs typeface="Arial Narrow"/>
                <a:sym typeface="Arial Narrow"/>
              </a:rPr>
              <a:t>Integrate scenario components (e.g., competence model, scenario model, threat model) to provide interpretable context</a:t>
            </a:r>
            <a:endParaRPr sz="2000" dirty="0">
              <a:solidFill>
                <a:schemeClr val="bg1">
                  <a:lumMod val="75000"/>
                </a:schemeClr>
              </a:solidFill>
              <a:latin typeface="Arial Narrow"/>
              <a:ea typeface="Arial Narrow"/>
              <a:cs typeface="Arial Narrow"/>
              <a:sym typeface="Arial Narrow"/>
            </a:endParaRPr>
          </a:p>
        </p:txBody>
      </p:sp>
      <p:cxnSp>
        <p:nvCxnSpPr>
          <p:cNvPr id="446" name="Google Shape;446;g358c9c568b8_0_994">
            <a:extLst>
              <a:ext uri="{FF2B5EF4-FFF2-40B4-BE49-F238E27FC236}">
                <a16:creationId xmlns:a16="http://schemas.microsoft.com/office/drawing/2014/main" id="{0AB1810D-9703-E762-79F5-D3749B18C40F}"/>
              </a:ext>
            </a:extLst>
          </p:cNvPr>
          <p:cNvCxnSpPr>
            <a:endCxn id="443" idx="0"/>
          </p:cNvCxnSpPr>
          <p:nvPr/>
        </p:nvCxnSpPr>
        <p:spPr>
          <a:xfrm>
            <a:off x="2079700" y="1743050"/>
            <a:ext cx="26100" cy="782100"/>
          </a:xfrm>
          <a:prstGeom prst="straightConnector1">
            <a:avLst/>
          </a:prstGeom>
          <a:noFill/>
          <a:ln w="9525" cap="flat" cmpd="sng">
            <a:solidFill>
              <a:srgbClr val="1F497D"/>
            </a:solidFill>
            <a:prstDash val="solid"/>
            <a:round/>
            <a:headEnd type="none" w="sm" len="sm"/>
            <a:tailEnd type="triangle" w="med" len="med"/>
          </a:ln>
        </p:spPr>
      </p:cxnSp>
      <p:cxnSp>
        <p:nvCxnSpPr>
          <p:cNvPr id="447" name="Google Shape;447;g358c9c568b8_0_994">
            <a:extLst>
              <a:ext uri="{FF2B5EF4-FFF2-40B4-BE49-F238E27FC236}">
                <a16:creationId xmlns:a16="http://schemas.microsoft.com/office/drawing/2014/main" id="{263FE4AA-AF3A-6481-6B76-F6A6912050A5}"/>
              </a:ext>
            </a:extLst>
          </p:cNvPr>
          <p:cNvCxnSpPr>
            <a:stCxn id="445" idx="0"/>
          </p:cNvCxnSpPr>
          <p:nvPr/>
        </p:nvCxnSpPr>
        <p:spPr>
          <a:xfrm rot="10800000">
            <a:off x="10061600" y="1743275"/>
            <a:ext cx="24600" cy="781800"/>
          </a:xfrm>
          <a:prstGeom prst="straightConnector1">
            <a:avLst/>
          </a:prstGeom>
          <a:noFill/>
          <a:ln w="9525" cap="flat" cmpd="sng">
            <a:solidFill>
              <a:srgbClr val="1F497D"/>
            </a:solidFill>
            <a:prstDash val="solid"/>
            <a:round/>
            <a:headEnd type="triangle" w="med" len="med"/>
            <a:tailEnd type="triangle" w="med" len="med"/>
          </a:ln>
        </p:spPr>
      </p:cxnSp>
      <p:cxnSp>
        <p:nvCxnSpPr>
          <p:cNvPr id="448" name="Google Shape;448;g358c9c568b8_0_994">
            <a:extLst>
              <a:ext uri="{FF2B5EF4-FFF2-40B4-BE49-F238E27FC236}">
                <a16:creationId xmlns:a16="http://schemas.microsoft.com/office/drawing/2014/main" id="{909F79B5-290B-4967-B965-6324BD36BBEB}"/>
              </a:ext>
            </a:extLst>
          </p:cNvPr>
          <p:cNvCxnSpPr>
            <a:stCxn id="444" idx="0"/>
            <a:endCxn id="442" idx="2"/>
          </p:cNvCxnSpPr>
          <p:nvPr/>
        </p:nvCxnSpPr>
        <p:spPr>
          <a:xfrm rot="10800000" flipH="1">
            <a:off x="6083300" y="1727275"/>
            <a:ext cx="12600" cy="380700"/>
          </a:xfrm>
          <a:prstGeom prst="straightConnector1">
            <a:avLst/>
          </a:prstGeom>
          <a:noFill/>
          <a:ln w="9525" cap="flat" cmpd="sng">
            <a:solidFill>
              <a:srgbClr val="1F497D"/>
            </a:solidFill>
            <a:prstDash val="solid"/>
            <a:round/>
            <a:headEnd type="none" w="sm" len="sm"/>
            <a:tailEnd type="triangle" w="med" len="med"/>
          </a:ln>
        </p:spPr>
      </p:cxnSp>
      <p:cxnSp>
        <p:nvCxnSpPr>
          <p:cNvPr id="449" name="Google Shape;449;g358c9c568b8_0_994">
            <a:extLst>
              <a:ext uri="{FF2B5EF4-FFF2-40B4-BE49-F238E27FC236}">
                <a16:creationId xmlns:a16="http://schemas.microsoft.com/office/drawing/2014/main" id="{1B394979-3A3B-DE4D-CD2B-BD1762DC6DD6}"/>
              </a:ext>
            </a:extLst>
          </p:cNvPr>
          <p:cNvCxnSpPr/>
          <p:nvPr/>
        </p:nvCxnSpPr>
        <p:spPr>
          <a:xfrm rot="10800000">
            <a:off x="3740967" y="5907016"/>
            <a:ext cx="4710300" cy="14100"/>
          </a:xfrm>
          <a:prstGeom prst="straightConnector1">
            <a:avLst/>
          </a:prstGeom>
          <a:noFill/>
          <a:ln w="9525" cap="flat" cmpd="sng">
            <a:solidFill>
              <a:srgbClr val="1F497D"/>
            </a:solidFill>
            <a:prstDash val="solid"/>
            <a:round/>
            <a:headEnd type="none" w="sm" len="sm"/>
            <a:tailEnd type="triangle" w="med" len="med"/>
          </a:ln>
        </p:spPr>
      </p:cxnSp>
      <p:sp>
        <p:nvSpPr>
          <p:cNvPr id="450" name="Google Shape;450;g358c9c568b8_0_994">
            <a:extLst>
              <a:ext uri="{FF2B5EF4-FFF2-40B4-BE49-F238E27FC236}">
                <a16:creationId xmlns:a16="http://schemas.microsoft.com/office/drawing/2014/main" id="{2381A34B-5BDC-1E4F-C318-8D5AA22432C7}"/>
              </a:ext>
            </a:extLst>
          </p:cNvPr>
          <p:cNvSpPr txBox="1"/>
          <p:nvPr/>
        </p:nvSpPr>
        <p:spPr>
          <a:xfrm>
            <a:off x="7522650" y="4543075"/>
            <a:ext cx="9573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content</a:t>
            </a:r>
            <a:endParaRPr sz="2000" i="0" u="none" strike="noStrike" cap="none">
              <a:solidFill>
                <a:srgbClr val="000000"/>
              </a:solidFill>
              <a:latin typeface="Arial Narrow"/>
              <a:ea typeface="Arial Narrow"/>
              <a:cs typeface="Arial Narrow"/>
              <a:sym typeface="Arial Narrow"/>
            </a:endParaRPr>
          </a:p>
        </p:txBody>
      </p:sp>
      <p:sp>
        <p:nvSpPr>
          <p:cNvPr id="451" name="Google Shape;451;g358c9c568b8_0_994">
            <a:extLst>
              <a:ext uri="{FF2B5EF4-FFF2-40B4-BE49-F238E27FC236}">
                <a16:creationId xmlns:a16="http://schemas.microsoft.com/office/drawing/2014/main" id="{540745BC-26D2-6C35-FC80-B15C01C11573}"/>
              </a:ext>
            </a:extLst>
          </p:cNvPr>
          <p:cNvSpPr txBox="1"/>
          <p:nvPr/>
        </p:nvSpPr>
        <p:spPr>
          <a:xfrm>
            <a:off x="3696000" y="4773175"/>
            <a:ext cx="1149600" cy="1169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i="0" u="none" strike="noStrike" cap="none">
                <a:solidFill>
                  <a:srgbClr val="000000"/>
                </a:solidFill>
                <a:latin typeface="Arial Narrow"/>
                <a:ea typeface="Arial Narrow"/>
                <a:cs typeface="Arial Narrow"/>
                <a:sym typeface="Arial Narrow"/>
              </a:rPr>
              <a:t>Info   about individual</a:t>
            </a:r>
            <a:endParaRPr sz="2000" i="0" u="none" strike="noStrike" cap="none">
              <a:solidFill>
                <a:srgbClr val="000000"/>
              </a:solidFill>
              <a:latin typeface="Arial Narrow"/>
              <a:ea typeface="Arial Narrow"/>
              <a:cs typeface="Arial Narrow"/>
              <a:sym typeface="Arial Narrow"/>
            </a:endParaRPr>
          </a:p>
        </p:txBody>
      </p:sp>
      <p:sp>
        <p:nvSpPr>
          <p:cNvPr id="452" name="Google Shape;452;g358c9c568b8_0_994">
            <a:extLst>
              <a:ext uri="{FF2B5EF4-FFF2-40B4-BE49-F238E27FC236}">
                <a16:creationId xmlns:a16="http://schemas.microsoft.com/office/drawing/2014/main" id="{3D7D0B15-27AA-F491-F5AB-4305BD73A851}"/>
              </a:ext>
            </a:extLst>
          </p:cNvPr>
          <p:cNvSpPr txBox="1"/>
          <p:nvPr/>
        </p:nvSpPr>
        <p:spPr>
          <a:xfrm>
            <a:off x="4818050" y="5649475"/>
            <a:ext cx="2879700" cy="861900"/>
          </a:xfrm>
          <a:prstGeom prst="rect">
            <a:avLst/>
          </a:prstGeom>
          <a:solidFill>
            <a:srgbClr val="FFFFFF"/>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2000">
                <a:latin typeface="Arial Narrow"/>
                <a:ea typeface="Arial Narrow"/>
                <a:cs typeface="Arial Narrow"/>
                <a:sym typeface="Arial Narrow"/>
              </a:rPr>
              <a:t>Scenario context to inform competence mastery level</a:t>
            </a:r>
            <a:endParaRPr sz="2000" i="0" u="none" strike="noStrike" cap="none">
              <a:solidFill>
                <a:srgbClr val="000000"/>
              </a:solidFill>
              <a:latin typeface="Arial Narrow"/>
              <a:ea typeface="Arial Narrow"/>
              <a:cs typeface="Arial Narrow"/>
              <a:sym typeface="Arial Narrow"/>
            </a:endParaRPr>
          </a:p>
        </p:txBody>
      </p:sp>
      <p:cxnSp>
        <p:nvCxnSpPr>
          <p:cNvPr id="453" name="Google Shape;453;g358c9c568b8_0_994">
            <a:extLst>
              <a:ext uri="{FF2B5EF4-FFF2-40B4-BE49-F238E27FC236}">
                <a16:creationId xmlns:a16="http://schemas.microsoft.com/office/drawing/2014/main" id="{7658C78C-E98A-9E4F-2FB4-829BB61EB80F}"/>
              </a:ext>
            </a:extLst>
          </p:cNvPr>
          <p:cNvCxnSpPr>
            <a:endCxn id="444" idx="1"/>
          </p:cNvCxnSpPr>
          <p:nvPr/>
        </p:nvCxnSpPr>
        <p:spPr>
          <a:xfrm rot="10800000" flipH="1">
            <a:off x="3795950" y="3833425"/>
            <a:ext cx="689400" cy="987900"/>
          </a:xfrm>
          <a:prstGeom prst="straightConnector1">
            <a:avLst/>
          </a:prstGeom>
          <a:noFill/>
          <a:ln w="9525" cap="flat" cmpd="sng">
            <a:solidFill>
              <a:srgbClr val="1F497D"/>
            </a:solidFill>
            <a:prstDash val="solid"/>
            <a:round/>
            <a:headEnd type="none" w="med" len="med"/>
            <a:tailEnd type="triangle" w="med" len="med"/>
          </a:ln>
        </p:spPr>
      </p:cxnSp>
      <p:cxnSp>
        <p:nvCxnSpPr>
          <p:cNvPr id="454" name="Google Shape;454;g358c9c568b8_0_994">
            <a:extLst>
              <a:ext uri="{FF2B5EF4-FFF2-40B4-BE49-F238E27FC236}">
                <a16:creationId xmlns:a16="http://schemas.microsoft.com/office/drawing/2014/main" id="{209A94E1-E818-12FD-976F-926E437D0121}"/>
              </a:ext>
            </a:extLst>
          </p:cNvPr>
          <p:cNvCxnSpPr>
            <a:endCxn id="444" idx="3"/>
          </p:cNvCxnSpPr>
          <p:nvPr/>
        </p:nvCxnSpPr>
        <p:spPr>
          <a:xfrm rot="10800000">
            <a:off x="7681250" y="3833425"/>
            <a:ext cx="714600" cy="911700"/>
          </a:xfrm>
          <a:prstGeom prst="straightConnector1">
            <a:avLst/>
          </a:prstGeom>
          <a:noFill/>
          <a:ln w="9525" cap="flat" cmpd="sng">
            <a:solidFill>
              <a:srgbClr val="1F497D"/>
            </a:solidFill>
            <a:prstDash val="solid"/>
            <a:round/>
            <a:headEnd type="none" w="med" len="med"/>
            <a:tailEnd type="triangle" w="med" len="med"/>
          </a:ln>
        </p:spPr>
      </p:cxnSp>
    </p:spTree>
    <p:extLst>
      <p:ext uri="{BB962C8B-B14F-4D97-AF65-F5344CB8AC3E}">
        <p14:creationId xmlns:p14="http://schemas.microsoft.com/office/powerpoint/2010/main" val="3775978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358c9c568b8_0_952"/>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460" name="Google Shape;460;g358c9c568b8_0_952"/>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a:t>Learning Objective #4: </a:t>
            </a:r>
            <a:endParaRPr sz="3600" b="1"/>
          </a:p>
          <a:p>
            <a:pPr marL="0" lvl="0" indent="0" algn="l" rtl="0">
              <a:spcBef>
                <a:spcPts val="560"/>
              </a:spcBef>
              <a:spcAft>
                <a:spcPts val="0"/>
              </a:spcAft>
              <a:buNone/>
            </a:pPr>
            <a:endParaRPr sz="3600"/>
          </a:p>
          <a:p>
            <a:pPr marL="0" lvl="0" indent="0" algn="l" rtl="0">
              <a:spcBef>
                <a:spcPts val="560"/>
              </a:spcBef>
              <a:spcAft>
                <a:spcPts val="0"/>
              </a:spcAft>
              <a:buNone/>
            </a:pPr>
            <a:r>
              <a:rPr lang="en-US" sz="3600"/>
              <a:t>Describe the way in which AI/ML can be leveraged in each component of an AIS to support providing evidence of competency mastery. </a:t>
            </a:r>
            <a:endParaRPr sz="3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57E7986A-89DC-966B-3FF5-937A3EBB759B}"/>
            </a:ext>
          </a:extLst>
        </p:cNvPr>
        <p:cNvGrpSpPr/>
        <p:nvPr/>
      </p:nvGrpSpPr>
      <p:grpSpPr>
        <a:xfrm>
          <a:off x="0" y="0"/>
          <a:ext cx="0" cy="0"/>
          <a:chOff x="0" y="0"/>
          <a:chExt cx="0" cy="0"/>
        </a:xfrm>
      </p:grpSpPr>
      <p:sp>
        <p:nvSpPr>
          <p:cNvPr id="459" name="Google Shape;459;g358c9c568b8_0_952">
            <a:extLst>
              <a:ext uri="{FF2B5EF4-FFF2-40B4-BE49-F238E27FC236}">
                <a16:creationId xmlns:a16="http://schemas.microsoft.com/office/drawing/2014/main" id="{E544FDCC-0D35-BA66-6B42-FE94133EB2D9}"/>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460" name="Google Shape;460;g358c9c568b8_0_952">
            <a:extLst>
              <a:ext uri="{FF2B5EF4-FFF2-40B4-BE49-F238E27FC236}">
                <a16:creationId xmlns:a16="http://schemas.microsoft.com/office/drawing/2014/main" id="{9B7472AD-3AE4-139D-750E-94F05AD4A65B}"/>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b="1" dirty="0"/>
              <a:t>Learning Objective #4: </a:t>
            </a:r>
            <a:endParaRPr sz="3600" b="1"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Describe the way in which AI/ML can be leveraged in each component of an AIS to support providing evidence of competency mastery. </a:t>
            </a:r>
          </a:p>
          <a:p>
            <a:pPr marL="571500" indent="-571500">
              <a:spcBef>
                <a:spcPts val="560"/>
              </a:spcBef>
              <a:buFont typeface="Wingdings" pitchFamily="2" charset="2"/>
              <a:buChar char="Ø"/>
            </a:pPr>
            <a:r>
              <a:rPr lang="en-US" sz="2600" dirty="0">
                <a:solidFill>
                  <a:srgbClr val="C00000"/>
                </a:solidFill>
              </a:rPr>
              <a:t>Content module – dynamic generation of scenarios </a:t>
            </a:r>
          </a:p>
          <a:p>
            <a:pPr marL="571500" indent="-571500">
              <a:spcBef>
                <a:spcPts val="560"/>
              </a:spcBef>
              <a:buFont typeface="Wingdings" pitchFamily="2" charset="2"/>
              <a:buChar char="Ø"/>
            </a:pPr>
            <a:r>
              <a:rPr lang="en-US" sz="2600" dirty="0">
                <a:solidFill>
                  <a:srgbClr val="C00000"/>
                </a:solidFill>
              </a:rPr>
              <a:t>Learner module – identify new data to support insights</a:t>
            </a:r>
          </a:p>
          <a:p>
            <a:pPr marL="571500" indent="-571500">
              <a:spcBef>
                <a:spcPts val="560"/>
              </a:spcBef>
              <a:buFont typeface="Wingdings" pitchFamily="2" charset="2"/>
              <a:buChar char="Ø"/>
            </a:pPr>
            <a:r>
              <a:rPr lang="en-US" sz="2600" dirty="0">
                <a:solidFill>
                  <a:srgbClr val="C00000"/>
                </a:solidFill>
              </a:rPr>
              <a:t>Adaptation module – integrate learner and content insights to identify insights relevant for pedagogical support</a:t>
            </a:r>
            <a:endParaRPr sz="2600" dirty="0">
              <a:solidFill>
                <a:srgbClr val="C00000"/>
              </a:solidFill>
            </a:endParaRPr>
          </a:p>
        </p:txBody>
      </p:sp>
    </p:spTree>
    <p:extLst>
      <p:ext uri="{BB962C8B-B14F-4D97-AF65-F5344CB8AC3E}">
        <p14:creationId xmlns:p14="http://schemas.microsoft.com/office/powerpoint/2010/main" val="262999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58c9c568b8_0_1011"/>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Moving from Novice to Expert</a:t>
            </a:r>
            <a:endParaRPr/>
          </a:p>
        </p:txBody>
      </p:sp>
      <p:sp>
        <p:nvSpPr>
          <p:cNvPr id="93" name="Google Shape;93;g358c9c568b8_0_1011"/>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82600" lvl="0" indent="-457200" algn="l" rtl="0">
              <a:spcBef>
                <a:spcPts val="560"/>
              </a:spcBef>
              <a:spcAft>
                <a:spcPts val="0"/>
              </a:spcAft>
              <a:buSzPts val="3200"/>
              <a:buFont typeface="Wingdings" pitchFamily="2" charset="2"/>
              <a:buChar char="Ø"/>
            </a:pPr>
            <a:r>
              <a:rPr lang="en-US" sz="3200" dirty="0"/>
              <a:t>Factors to consider</a:t>
            </a:r>
            <a:endParaRPr sz="3200" dirty="0"/>
          </a:p>
          <a:p>
            <a:pPr marL="914400" lvl="1" indent="-406400" algn="l" rtl="0">
              <a:spcBef>
                <a:spcPts val="0"/>
              </a:spcBef>
              <a:spcAft>
                <a:spcPts val="0"/>
              </a:spcAft>
              <a:buSzPts val="2800"/>
              <a:buChar char="■"/>
            </a:pPr>
            <a:r>
              <a:rPr lang="en-US" sz="2800" dirty="0"/>
              <a:t>Acquisition of knowledge</a:t>
            </a:r>
            <a:endParaRPr sz="2800" dirty="0"/>
          </a:p>
          <a:p>
            <a:pPr marL="914400" lvl="1" indent="-406400" algn="l" rtl="0">
              <a:spcBef>
                <a:spcPts val="0"/>
              </a:spcBef>
              <a:spcAft>
                <a:spcPts val="0"/>
              </a:spcAft>
              <a:buSzPts val="2800"/>
              <a:buChar char="■"/>
            </a:pPr>
            <a:r>
              <a:rPr lang="en-US" sz="2800" dirty="0"/>
              <a:t>Automation of lower-level processes </a:t>
            </a:r>
            <a:endParaRPr sz="2800" dirty="0"/>
          </a:p>
          <a:p>
            <a:pPr marL="914400" lvl="1" indent="-406400" algn="l" rtl="0">
              <a:spcBef>
                <a:spcPts val="0"/>
              </a:spcBef>
              <a:spcAft>
                <a:spcPts val="0"/>
              </a:spcAft>
              <a:buSzPts val="2800"/>
              <a:buChar char="■"/>
            </a:pPr>
            <a:r>
              <a:rPr lang="en-US" sz="2800" dirty="0"/>
              <a:t>Identification of underlying patterns despite changing surface features </a:t>
            </a:r>
            <a:endParaRPr sz="2800" dirty="0"/>
          </a:p>
          <a:p>
            <a:pPr marL="914400" lvl="1" indent="-406400" algn="l" rtl="0">
              <a:spcBef>
                <a:spcPts val="0"/>
              </a:spcBef>
              <a:spcAft>
                <a:spcPts val="0"/>
              </a:spcAft>
              <a:buSzPts val="2800"/>
              <a:buChar char="■"/>
            </a:pPr>
            <a:r>
              <a:rPr lang="en-US" sz="2800" dirty="0"/>
              <a:t>Efficient application of knowledge and skills</a:t>
            </a:r>
            <a:endParaRPr sz="2800" dirty="0"/>
          </a:p>
          <a:p>
            <a:pPr marL="914400" lvl="1" indent="-406400" algn="l" rtl="0">
              <a:spcBef>
                <a:spcPts val="0"/>
              </a:spcBef>
              <a:spcAft>
                <a:spcPts val="0"/>
              </a:spcAft>
              <a:buSzPts val="2800"/>
              <a:buChar char="■"/>
            </a:pPr>
            <a:r>
              <a:rPr lang="en-US" sz="2800" dirty="0"/>
              <a:t>Comfort with uncertainty </a:t>
            </a:r>
            <a:endParaRPr sz="2800" dirty="0"/>
          </a:p>
          <a:p>
            <a:pPr marL="482600" lvl="0" indent="-457200" algn="l" rtl="0">
              <a:spcBef>
                <a:spcPts val="0"/>
              </a:spcBef>
              <a:spcAft>
                <a:spcPts val="0"/>
              </a:spcAft>
              <a:buSzPts val="3200"/>
              <a:buFont typeface="Wingdings" pitchFamily="2" charset="2"/>
              <a:buChar char="Ø"/>
            </a:pPr>
            <a:r>
              <a:rPr lang="en-US" sz="3200" dirty="0"/>
              <a:t>Not just about what you know or what result you achieve, but how you arrived at that result</a:t>
            </a:r>
            <a:endParaRPr sz="3200" dirty="0"/>
          </a:p>
          <a:p>
            <a:pPr marL="482600" lvl="0" indent="-457200" algn="l" rtl="0">
              <a:spcBef>
                <a:spcPts val="0"/>
              </a:spcBef>
              <a:spcAft>
                <a:spcPts val="0"/>
              </a:spcAft>
              <a:buSzPts val="3200"/>
              <a:buFont typeface="Wingdings" pitchFamily="2" charset="2"/>
              <a:buChar char="Ø"/>
            </a:pPr>
            <a:r>
              <a:rPr lang="en-US" sz="3200" dirty="0"/>
              <a:t>Ideal scenario for AR/VR simulations that provide rich environments to observe process beyond traditional assessment tasks</a:t>
            </a: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4">
          <a:extLst>
            <a:ext uri="{FF2B5EF4-FFF2-40B4-BE49-F238E27FC236}">
              <a16:creationId xmlns:a16="http://schemas.microsoft.com/office/drawing/2014/main" id="{74B280F5-7696-284E-F49F-998CE3A88692}"/>
            </a:ext>
          </a:extLst>
        </p:cNvPr>
        <p:cNvGrpSpPr/>
        <p:nvPr/>
      </p:nvGrpSpPr>
      <p:grpSpPr>
        <a:xfrm>
          <a:off x="0" y="0"/>
          <a:ext cx="0" cy="0"/>
          <a:chOff x="0" y="0"/>
          <a:chExt cx="0" cy="0"/>
        </a:xfrm>
      </p:grpSpPr>
      <p:sp>
        <p:nvSpPr>
          <p:cNvPr id="465" name="Google Shape;465;g358c9c568b8_0_25">
            <a:extLst>
              <a:ext uri="{FF2B5EF4-FFF2-40B4-BE49-F238E27FC236}">
                <a16:creationId xmlns:a16="http://schemas.microsoft.com/office/drawing/2014/main" id="{5227DDCF-1877-97A2-3004-10E6739E798A}"/>
              </a:ext>
            </a:extLst>
          </p:cNvPr>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Summary &amp; Conclusions</a:t>
            </a:r>
            <a:endParaRPr/>
          </a:p>
        </p:txBody>
      </p:sp>
      <p:sp>
        <p:nvSpPr>
          <p:cNvPr id="466" name="Google Shape;466;g358c9c568b8_0_25">
            <a:extLst>
              <a:ext uri="{FF2B5EF4-FFF2-40B4-BE49-F238E27FC236}">
                <a16:creationId xmlns:a16="http://schemas.microsoft.com/office/drawing/2014/main" id="{3850C4D1-D3AA-F8E0-F63A-44A23099E125}"/>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lvl="0" algn="l" rtl="0">
              <a:spcBef>
                <a:spcPts val="560"/>
              </a:spcBef>
              <a:spcAft>
                <a:spcPts val="0"/>
              </a:spcAft>
              <a:buSzPts val="1350"/>
              <a:buFont typeface="Wingdings" pitchFamily="2" charset="2"/>
              <a:buChar char="Ø"/>
            </a:pPr>
            <a:endParaRPr lang="en-US" sz="3200" dirty="0"/>
          </a:p>
          <a:p>
            <a:pPr lvl="0" algn="l" rtl="0">
              <a:spcBef>
                <a:spcPts val="560"/>
              </a:spcBef>
              <a:spcAft>
                <a:spcPts val="0"/>
              </a:spcAft>
              <a:buSzPts val="1350"/>
              <a:buFont typeface="Wingdings" pitchFamily="2" charset="2"/>
              <a:buChar char="Ø"/>
            </a:pPr>
            <a:r>
              <a:rPr lang="en-US" sz="3200" dirty="0"/>
              <a:t>AR/VR has great potential to enable efficient and effective training through adaptive instruction…</a:t>
            </a:r>
            <a:endParaRPr sz="3200" dirty="0"/>
          </a:p>
          <a:p>
            <a:pPr marL="914400" lvl="1" indent="-314325" algn="l" rtl="0">
              <a:spcBef>
                <a:spcPts val="0"/>
              </a:spcBef>
              <a:spcAft>
                <a:spcPts val="0"/>
              </a:spcAft>
              <a:buSzPts val="1350"/>
              <a:buChar char="■"/>
            </a:pPr>
            <a:r>
              <a:rPr lang="en-US" sz="2800" dirty="0"/>
              <a:t>BUT there must be careful design that considers: </a:t>
            </a:r>
            <a:endParaRPr sz="2800" dirty="0"/>
          </a:p>
          <a:p>
            <a:pPr marL="1371600" lvl="2" indent="-292100" algn="l" rtl="0">
              <a:spcBef>
                <a:spcPts val="0"/>
              </a:spcBef>
              <a:spcAft>
                <a:spcPts val="0"/>
              </a:spcAft>
              <a:buSzPts val="1000"/>
              <a:buChar char="❖"/>
            </a:pPr>
            <a:r>
              <a:rPr lang="en-US" sz="2400" dirty="0"/>
              <a:t>Key competencies </a:t>
            </a:r>
            <a:endParaRPr sz="2400" dirty="0"/>
          </a:p>
          <a:p>
            <a:pPr marL="1371600" lvl="2" indent="-292100" algn="l" rtl="0">
              <a:spcBef>
                <a:spcPts val="0"/>
              </a:spcBef>
              <a:spcAft>
                <a:spcPts val="0"/>
              </a:spcAft>
              <a:buSzPts val="1000"/>
              <a:buChar char="❖"/>
            </a:pPr>
            <a:r>
              <a:rPr lang="en-US" sz="2400" dirty="0"/>
              <a:t>Task design to elicit evidence of key competencies </a:t>
            </a:r>
            <a:endParaRPr sz="2400" dirty="0"/>
          </a:p>
          <a:p>
            <a:pPr marL="1371600" lvl="2" indent="-292100" algn="l" rtl="0">
              <a:spcBef>
                <a:spcPts val="0"/>
              </a:spcBef>
              <a:spcAft>
                <a:spcPts val="0"/>
              </a:spcAft>
              <a:buSzPts val="1000"/>
              <a:buChar char="❖"/>
            </a:pPr>
            <a:r>
              <a:rPr lang="en-US" sz="2400" dirty="0"/>
              <a:t>Technological capabilities to capture evidence </a:t>
            </a:r>
            <a:endParaRPr sz="2400" dirty="0"/>
          </a:p>
          <a:p>
            <a:pPr marL="1371600" lvl="2" indent="-292100" algn="l" rtl="0">
              <a:spcBef>
                <a:spcPts val="0"/>
              </a:spcBef>
              <a:spcAft>
                <a:spcPts val="0"/>
              </a:spcAft>
              <a:buSzPts val="1000"/>
              <a:buChar char="❖"/>
            </a:pPr>
            <a:r>
              <a:rPr lang="en-US" sz="2400" dirty="0"/>
              <a:t>Connection between evidence and pedagogical adaptations</a:t>
            </a:r>
            <a:endParaRPr sz="2400" dirty="0"/>
          </a:p>
          <a:p>
            <a:pPr marL="1371600" lvl="2" indent="-292100" algn="l" rtl="0">
              <a:spcBef>
                <a:spcPts val="0"/>
              </a:spcBef>
              <a:spcAft>
                <a:spcPts val="0"/>
              </a:spcAft>
              <a:buSzPts val="1000"/>
              <a:buChar char="❖"/>
            </a:pPr>
            <a:r>
              <a:rPr lang="en-US" sz="2400" dirty="0"/>
              <a:t>Combination of evidence and context when determining mastery level</a:t>
            </a:r>
            <a:endParaRPr sz="2400" dirty="0"/>
          </a:p>
        </p:txBody>
      </p:sp>
    </p:spTree>
    <p:extLst>
      <p:ext uri="{BB962C8B-B14F-4D97-AF65-F5344CB8AC3E}">
        <p14:creationId xmlns:p14="http://schemas.microsoft.com/office/powerpoint/2010/main" val="5381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358c9c568b8_0_25"/>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Summary &amp; Conclusions</a:t>
            </a:r>
            <a:endParaRPr/>
          </a:p>
        </p:txBody>
      </p:sp>
      <p:sp>
        <p:nvSpPr>
          <p:cNvPr id="466" name="Google Shape;466;g358c9c568b8_0_25"/>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1350"/>
              <a:buFont typeface="Wingdings" pitchFamily="2" charset="2"/>
              <a:buChar char="Ø"/>
            </a:pPr>
            <a:endParaRPr lang="en-US" sz="3200" dirty="0"/>
          </a:p>
          <a:p>
            <a:pPr lvl="0" algn="l" rtl="0">
              <a:spcBef>
                <a:spcPts val="0"/>
              </a:spcBef>
              <a:spcAft>
                <a:spcPts val="0"/>
              </a:spcAft>
              <a:buSzPts val="1350"/>
              <a:buFont typeface="Wingdings" pitchFamily="2" charset="2"/>
              <a:buChar char="Ø"/>
            </a:pPr>
            <a:endParaRPr lang="en-US" sz="3200" dirty="0"/>
          </a:p>
          <a:p>
            <a:pPr lvl="0" algn="l" rtl="0">
              <a:spcBef>
                <a:spcPts val="0"/>
              </a:spcBef>
              <a:spcAft>
                <a:spcPts val="0"/>
              </a:spcAft>
              <a:buSzPts val="1350"/>
              <a:buFont typeface="Wingdings" pitchFamily="2" charset="2"/>
              <a:buChar char="Ø"/>
            </a:pPr>
            <a:r>
              <a:rPr lang="en-US" sz="3200" dirty="0"/>
              <a:t>We know this sounds like a lot…</a:t>
            </a:r>
            <a:endParaRPr sz="3200" dirty="0"/>
          </a:p>
          <a:p>
            <a:pPr marL="914400" lvl="1" indent="-314325" algn="l" rtl="0">
              <a:spcBef>
                <a:spcPts val="0"/>
              </a:spcBef>
              <a:spcAft>
                <a:spcPts val="0"/>
              </a:spcAft>
              <a:buSzPts val="1350"/>
              <a:buChar char="■"/>
            </a:pPr>
            <a:r>
              <a:rPr lang="en-US" sz="2800" dirty="0"/>
              <a:t>And it is…</a:t>
            </a:r>
            <a:endParaRPr sz="2800" dirty="0"/>
          </a:p>
          <a:p>
            <a:pPr marL="914400" lvl="1" indent="-314325" algn="l" rtl="0">
              <a:spcBef>
                <a:spcPts val="0"/>
              </a:spcBef>
              <a:spcAft>
                <a:spcPts val="0"/>
              </a:spcAft>
              <a:buSzPts val="1350"/>
              <a:buChar char="■"/>
            </a:pPr>
            <a:r>
              <a:rPr lang="en-US" sz="2800" dirty="0"/>
              <a:t>BUT advances in generative AI are reducing the burden of content generation</a:t>
            </a:r>
            <a:endParaRPr sz="2800" dirty="0"/>
          </a:p>
          <a:p>
            <a:pPr marL="914400" lvl="1" indent="-314325" algn="l" rtl="0">
              <a:spcBef>
                <a:spcPts val="0"/>
              </a:spcBef>
              <a:spcAft>
                <a:spcPts val="0"/>
              </a:spcAft>
              <a:buSzPts val="1350"/>
              <a:buChar char="■"/>
            </a:pPr>
            <a:r>
              <a:rPr lang="en-US" sz="2800" dirty="0"/>
              <a:t>BUT BUT it is still critical to incorporate human oversight into the process as this is an approach that combines multiple areas of expertise and requires nuance to be done effectively</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358c9c568b8_0_977"/>
          <p:cNvSpPr txBox="1">
            <a:spLocks noGrp="1"/>
          </p:cNvSpPr>
          <p:nvPr>
            <p:ph type="title"/>
          </p:nvPr>
        </p:nvSpPr>
        <p:spPr>
          <a:xfrm>
            <a:off x="1408251" y="0"/>
            <a:ext cx="84057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Summary &amp; Conclusions</a:t>
            </a:r>
            <a:endParaRPr/>
          </a:p>
        </p:txBody>
      </p:sp>
      <p:sp>
        <p:nvSpPr>
          <p:cNvPr id="472" name="Google Shape;472;g358c9c568b8_0_977"/>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600" dirty="0"/>
              <a:t>Do not go gentle into the black night of the current state of AR/VR training simulations…</a:t>
            </a:r>
            <a:endParaRPr sz="3600" dirty="0"/>
          </a:p>
          <a:p>
            <a:pPr marL="0" lvl="0" indent="0" algn="l" rtl="0">
              <a:spcBef>
                <a:spcPts val="560"/>
              </a:spcBef>
              <a:spcAft>
                <a:spcPts val="0"/>
              </a:spcAft>
              <a:buNone/>
            </a:pPr>
            <a:endParaRPr sz="3600" dirty="0"/>
          </a:p>
          <a:p>
            <a:pPr marL="0" lvl="0" indent="0" algn="l" rtl="0">
              <a:spcBef>
                <a:spcPts val="560"/>
              </a:spcBef>
              <a:spcAft>
                <a:spcPts val="0"/>
              </a:spcAft>
              <a:buNone/>
            </a:pPr>
            <a:r>
              <a:rPr lang="en-US" sz="3600" dirty="0"/>
              <a:t>Adopt these approaches and you will be able you to answer the question: </a:t>
            </a:r>
            <a:endParaRPr sz="3600" dirty="0"/>
          </a:p>
          <a:p>
            <a:pPr marL="0" lvl="0" indent="0" algn="l" rtl="0">
              <a:spcBef>
                <a:spcPts val="560"/>
              </a:spcBef>
              <a:spcAft>
                <a:spcPts val="0"/>
              </a:spcAft>
              <a:buNone/>
            </a:pPr>
            <a:endParaRPr sz="3600" dirty="0"/>
          </a:p>
          <a:p>
            <a:pPr marL="0" lvl="0" indent="0" algn="ctr" rtl="0">
              <a:spcBef>
                <a:spcPts val="560"/>
              </a:spcBef>
              <a:spcAft>
                <a:spcPts val="0"/>
              </a:spcAft>
              <a:buNone/>
            </a:pPr>
            <a:r>
              <a:rPr lang="en-US" sz="4800" b="1" dirty="0"/>
              <a:t>But How Do You Know They Learned That?</a:t>
            </a:r>
            <a:endParaRPr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35686a69f9a_1_14"/>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Acknowledgments</a:t>
            </a:r>
            <a:endParaRPr/>
          </a:p>
        </p:txBody>
      </p:sp>
      <p:sp>
        <p:nvSpPr>
          <p:cNvPr id="478" name="Google Shape;478;g35686a69f9a_1_14"/>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endParaRPr sz="2000"/>
          </a:p>
          <a:p>
            <a:pPr marL="0" lvl="0" indent="0" algn="l" rtl="0">
              <a:spcBef>
                <a:spcPts val="560"/>
              </a:spcBef>
              <a:spcAft>
                <a:spcPts val="0"/>
              </a:spcAft>
              <a:buNone/>
            </a:pPr>
            <a:endParaRPr sz="2000"/>
          </a:p>
          <a:p>
            <a:pPr marL="0" lvl="0" indent="0" algn="l" rtl="0">
              <a:spcBef>
                <a:spcPts val="560"/>
              </a:spcBef>
              <a:spcAft>
                <a:spcPts val="0"/>
              </a:spcAft>
              <a:buNone/>
            </a:pPr>
            <a:r>
              <a:rPr lang="en-US" sz="2000"/>
              <a:t>This material is based upon work supported by the National Science Foundation under SBIR Phase I Award No. 2451139, titled “Education and Training for an AI Integrated Future: Mixed-Reality, Competency-Based Learning,” awarded through the NSF Small Business Innovation Research (SBIR) Phase I Program (NSF 24-579). Any opinions, findings, conclusions, or recommendations expressed in this material are those of the author(s) and do not necessarily reflect the views of the National Science Foundation.</a:t>
            </a:r>
            <a:endParaRPr sz="2000"/>
          </a:p>
          <a:p>
            <a:pPr marL="0" lvl="0" indent="0" algn="l" rtl="0">
              <a:spcBef>
                <a:spcPts val="560"/>
              </a:spcBef>
              <a:spcAft>
                <a:spcPts val="0"/>
              </a:spcAft>
              <a:buNone/>
            </a:pPr>
            <a:endParaRPr sz="2000"/>
          </a:p>
          <a:p>
            <a:pPr marL="0" lvl="0" indent="0" algn="l" rtl="0">
              <a:lnSpc>
                <a:spcPct val="100000"/>
              </a:lnSpc>
              <a:spcBef>
                <a:spcPts val="0"/>
              </a:spcBef>
              <a:spcAft>
                <a:spcPts val="0"/>
              </a:spcAft>
              <a:buClr>
                <a:schemeClr val="dk1"/>
              </a:buClr>
              <a:buSzPts val="1100"/>
              <a:buFont typeface="Arial"/>
              <a:buNone/>
            </a:pPr>
            <a:r>
              <a:rPr lang="en-US" sz="2000"/>
              <a:t>This material is based upon work supported by the National Science Foundation and the Institute of Education Sciences under Grant DRL-2229612. Any opinions, findings, and conclusions or recommendations expressed in this material are those of the author(s) and do not necessarily reflect the views of the National Science Foundation or the U.S. Department of Education.</a:t>
            </a:r>
            <a:endParaRPr sz="2000"/>
          </a:p>
          <a:p>
            <a:pPr marL="0" lvl="0" indent="0" algn="l" rtl="0">
              <a:spcBef>
                <a:spcPts val="560"/>
              </a:spcBef>
              <a:spcAft>
                <a:spcPts val="0"/>
              </a:spcAft>
              <a:buNone/>
            </a:pPr>
            <a:endParaRPr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5686a69f9a_1_24"/>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Bibliography</a:t>
            </a:r>
            <a:endParaRPr/>
          </a:p>
        </p:txBody>
      </p:sp>
      <p:sp>
        <p:nvSpPr>
          <p:cNvPr id="484" name="Google Shape;484;g35686a69f9a_1_24"/>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Anderson, L. W., Krathwohl, D. R., Airasian, P. W., Cruikshank, K. A., Mayer, R. E., Pintrich, P. R., Raths, J., &amp; Wittrock, M. C. (eds.) (2001). </a:t>
            </a:r>
            <a:r>
              <a:rPr lang="en-US" sz="2000" i="1">
                <a:latin typeface="Arial"/>
                <a:ea typeface="Arial"/>
                <a:cs typeface="Arial"/>
                <a:sym typeface="Arial"/>
              </a:rPr>
              <a:t>A taxonomy for learning and teaching and assessing: A revision of Bloom’s taxonomy of educational objectives</a:t>
            </a:r>
            <a:r>
              <a:rPr lang="en-US" sz="2000">
                <a:latin typeface="Arial"/>
                <a:ea typeface="Arial"/>
                <a:cs typeface="Arial"/>
                <a:sym typeface="Arial"/>
              </a:rPr>
              <a:t>. Addison Wesley Longman.</a:t>
            </a:r>
            <a:endParaRPr sz="2000">
              <a:highlight>
                <a:srgbClr val="FFFFFF"/>
              </a:highlight>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US" sz="2000">
                <a:highlight>
                  <a:srgbClr val="FFFFFF"/>
                </a:highlight>
                <a:latin typeface="Arial"/>
                <a:ea typeface="Arial"/>
                <a:cs typeface="Arial"/>
                <a:sym typeface="Arial"/>
              </a:rPr>
              <a:t>Benner, P. (1984). </a:t>
            </a:r>
            <a:r>
              <a:rPr lang="en-US" sz="2000" i="1">
                <a:highlight>
                  <a:srgbClr val="FFFFFF"/>
                </a:highlight>
                <a:latin typeface="Arial"/>
                <a:ea typeface="Arial"/>
                <a:cs typeface="Arial"/>
                <a:sym typeface="Arial"/>
              </a:rPr>
              <a:t>From novice to expert: Excellence and power in clinical nursing practice</a:t>
            </a:r>
            <a:r>
              <a:rPr lang="en-US" sz="2000">
                <a:highlight>
                  <a:srgbClr val="FFFFFF"/>
                </a:highlight>
                <a:latin typeface="Arial"/>
                <a:ea typeface="Arial"/>
                <a:cs typeface="Arial"/>
                <a:sym typeface="Arial"/>
              </a:rPr>
              <a:t>. Menlo Park, CA: Addison-Wesley Publishing. </a:t>
            </a:r>
            <a:endParaRPr sz="2000">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Bloom, B.S., Engelhart, M.D., Furst, E.J., Hill, W.H. &amp; Krathwohl, D.R. (1956). </a:t>
            </a:r>
            <a:r>
              <a:rPr lang="en-US" sz="2000" i="1">
                <a:latin typeface="Arial"/>
                <a:ea typeface="Arial"/>
                <a:cs typeface="Arial"/>
                <a:sym typeface="Arial"/>
              </a:rPr>
              <a:t>Taxonomy of educational objectives Handbook 1: cognitive domain</a:t>
            </a:r>
            <a:r>
              <a:rPr lang="en-US" sz="2000">
                <a:latin typeface="Arial"/>
                <a:ea typeface="Arial"/>
                <a:cs typeface="Arial"/>
                <a:sym typeface="Arial"/>
              </a:rPr>
              <a:t>. London, UK: Longman Group Ltd.</a:t>
            </a:r>
            <a:endParaRPr sz="2000">
              <a:highlight>
                <a:srgbClr val="FFFFFF"/>
              </a:highlight>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US" sz="2000">
                <a:solidFill>
                  <a:srgbClr val="222222"/>
                </a:solidFill>
                <a:highlight>
                  <a:srgbClr val="FFFFFF"/>
                </a:highlight>
                <a:latin typeface="Arial"/>
                <a:ea typeface="Arial"/>
                <a:cs typeface="Arial"/>
                <a:sym typeface="Arial"/>
              </a:rPr>
              <a:t>Chi, M. T., &amp; Wylie, R. (2014). The ICAP framework: Linking cognitive engagement to active learning outcomes. </a:t>
            </a:r>
            <a:r>
              <a:rPr lang="en-US" sz="2000" i="1">
                <a:solidFill>
                  <a:srgbClr val="222222"/>
                </a:solidFill>
                <a:highlight>
                  <a:srgbClr val="FFFFFF"/>
                </a:highlight>
                <a:latin typeface="Arial"/>
                <a:ea typeface="Arial"/>
                <a:cs typeface="Arial"/>
                <a:sym typeface="Arial"/>
              </a:rPr>
              <a:t>Educational psychologist</a:t>
            </a:r>
            <a:r>
              <a:rPr lang="en-US" sz="2000">
                <a:solidFill>
                  <a:srgbClr val="222222"/>
                </a:solidFill>
                <a:highlight>
                  <a:srgbClr val="FFFFFF"/>
                </a:highlight>
                <a:latin typeface="Arial"/>
                <a:ea typeface="Arial"/>
                <a:cs typeface="Arial"/>
                <a:sym typeface="Arial"/>
              </a:rPr>
              <a:t>, </a:t>
            </a:r>
            <a:r>
              <a:rPr lang="en-US" sz="2000" i="1">
                <a:solidFill>
                  <a:srgbClr val="222222"/>
                </a:solidFill>
                <a:highlight>
                  <a:srgbClr val="FFFFFF"/>
                </a:highlight>
                <a:latin typeface="Arial"/>
                <a:ea typeface="Arial"/>
                <a:cs typeface="Arial"/>
                <a:sym typeface="Arial"/>
              </a:rPr>
              <a:t>49</a:t>
            </a:r>
            <a:r>
              <a:rPr lang="en-US" sz="2000">
                <a:solidFill>
                  <a:srgbClr val="222222"/>
                </a:solidFill>
                <a:highlight>
                  <a:srgbClr val="FFFFFF"/>
                </a:highlight>
                <a:latin typeface="Arial"/>
                <a:ea typeface="Arial"/>
                <a:cs typeface="Arial"/>
                <a:sym typeface="Arial"/>
              </a:rPr>
              <a:t>(4), 219-243.</a:t>
            </a:r>
            <a:endParaRPr sz="2000">
              <a:solidFill>
                <a:srgbClr val="222222"/>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Gasteiger, N., van der Veer, S. N., Wilson, P., &amp; Dowding, D. (2022). How, for whom, and in which contexts or conditions augmented and virtual reality training works in upskilling health care workers: Realist synthesis. </a:t>
            </a:r>
            <a:r>
              <a:rPr lang="en-US" sz="2000" i="1">
                <a:latin typeface="Arial"/>
                <a:ea typeface="Arial"/>
                <a:cs typeface="Arial"/>
                <a:sym typeface="Arial"/>
              </a:rPr>
              <a:t>JMIR Serious Games, 10</a:t>
            </a:r>
            <a:r>
              <a:rPr lang="en-US" sz="2000">
                <a:latin typeface="Arial"/>
                <a:ea typeface="Arial"/>
                <a:cs typeface="Arial"/>
                <a:sym typeface="Arial"/>
              </a:rPr>
              <a:t>(1), e31644. https://doi.org/10.2196/31644</a:t>
            </a:r>
            <a:endParaRPr sz="200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358c9c568b8_0_1050"/>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Bibliography</a:t>
            </a:r>
            <a:endParaRPr/>
          </a:p>
        </p:txBody>
      </p:sp>
      <p:sp>
        <p:nvSpPr>
          <p:cNvPr id="490" name="Google Shape;490;g358c9c568b8_0_1050"/>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Keehner M. (2024, July 17). </a:t>
            </a:r>
            <a:r>
              <a:rPr lang="en-US" sz="2000" i="1">
                <a:latin typeface="Arial"/>
                <a:ea typeface="Arial"/>
                <a:cs typeface="Arial"/>
                <a:sym typeface="Arial"/>
              </a:rPr>
              <a:t>Designing simulations for assessment of competency: Insights from research and assessment science</a:t>
            </a:r>
            <a:r>
              <a:rPr lang="en-US" sz="2000">
                <a:latin typeface="Arial"/>
                <a:ea typeface="Arial"/>
                <a:cs typeface="Arial"/>
                <a:sym typeface="Arial"/>
              </a:rPr>
              <a:t>. Sim Ops 2024 Convention, Aurora, CO, United States.</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Kessler, A. (2022). The learning engineering process. In G. Goodell &amp; J. Kolodner (Eds.), </a:t>
            </a:r>
            <a:r>
              <a:rPr lang="en-US" sz="2000" i="1">
                <a:latin typeface="Arial"/>
                <a:ea typeface="Arial"/>
                <a:cs typeface="Arial"/>
                <a:sym typeface="Arial"/>
              </a:rPr>
              <a:t>Learning engineering toolkit: Evidence-based practices from the learning sciences, instructional design, and beyond</a:t>
            </a:r>
            <a:r>
              <a:rPr lang="en-US" sz="2000">
                <a:latin typeface="Arial"/>
                <a:ea typeface="Arial"/>
                <a:cs typeface="Arial"/>
                <a:sym typeface="Arial"/>
              </a:rPr>
              <a:t> (p. 31). Routledge.</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Lane, H. C., Hays, M. J., Core, M. G., &amp; Auerbach, D. (2013). Learning intercultural communication skills with virtual humans. </a:t>
            </a:r>
            <a:r>
              <a:rPr lang="en-US" sz="2000" i="1">
                <a:latin typeface="Arial"/>
                <a:ea typeface="Arial"/>
                <a:cs typeface="Arial"/>
                <a:sym typeface="Arial"/>
              </a:rPr>
              <a:t>Journal of Educational Psychology, 105</a:t>
            </a:r>
            <a:r>
              <a:rPr lang="en-US" sz="2000">
                <a:latin typeface="Arial"/>
                <a:ea typeface="Arial"/>
                <a:cs typeface="Arial"/>
                <a:sym typeface="Arial"/>
              </a:rPr>
              <a:t>(4), 1026–1035. https://doi.org/10.1037/a0031843</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Lockyer, J., Carraccio, C., Chan, M. K., Hart, D., Smee, S., Touchie, C., ... &amp; ICBME Collaborators. (2017). Core principles of assessment in competency-based medical education. </a:t>
            </a:r>
            <a:r>
              <a:rPr lang="en-US" sz="2000" i="1">
                <a:latin typeface="Arial"/>
                <a:ea typeface="Arial"/>
                <a:cs typeface="Arial"/>
                <a:sym typeface="Arial"/>
              </a:rPr>
              <a:t>Medical Teacher, 39</a:t>
            </a:r>
            <a:r>
              <a:rPr lang="en-US" sz="2000">
                <a:latin typeface="Arial"/>
                <a:ea typeface="Arial"/>
                <a:cs typeface="Arial"/>
                <a:sym typeface="Arial"/>
              </a:rPr>
              <a:t>(6), 609–616. https://doi.org/10.1080/0142159X.2017.1315082</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Ma, Y., Wiggins, J., Celepkolu, M., Boyer, K., Lynch, C., &amp; Wiebe, E. (2021). The challenge of noisy classrooms: Speaker detection during elementary students’ collaborative dialogue. In </a:t>
            </a:r>
            <a:r>
              <a:rPr lang="en-US" sz="2000" i="1">
                <a:latin typeface="Arial"/>
                <a:ea typeface="Arial"/>
                <a:cs typeface="Arial"/>
                <a:sym typeface="Arial"/>
              </a:rPr>
              <a:t>Proceedings of the 22nd International Conference on Artificial Intelligence in Education</a:t>
            </a:r>
            <a:r>
              <a:rPr lang="en-US" sz="2000">
                <a:latin typeface="Arial"/>
                <a:ea typeface="Arial"/>
                <a:cs typeface="Arial"/>
                <a:sym typeface="Arial"/>
              </a:rPr>
              <a:t>.</a:t>
            </a:r>
            <a:endParaRPr sz="200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358c9c568b8_0_104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Bibliography</a:t>
            </a:r>
            <a:endParaRPr/>
          </a:p>
        </p:txBody>
      </p:sp>
      <p:sp>
        <p:nvSpPr>
          <p:cNvPr id="496" name="Google Shape;496;g358c9c568b8_0_1045"/>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McGrath, J. L., Taekman, J. M., Dev, P., Danforth, D. R., Mohan, D., Kman, N., ... &amp; Won, K. (2018). Using virtual reality simulation environments to assess competence for emergency medicine learners. </a:t>
            </a:r>
            <a:r>
              <a:rPr lang="en-US" sz="2000" i="1">
                <a:latin typeface="Arial"/>
                <a:ea typeface="Arial"/>
                <a:cs typeface="Arial"/>
                <a:sym typeface="Arial"/>
              </a:rPr>
              <a:t>Academic Emergency Medicine, 25</a:t>
            </a:r>
            <a:r>
              <a:rPr lang="en-US" sz="2000">
                <a:latin typeface="Arial"/>
                <a:ea typeface="Arial"/>
                <a:cs typeface="Arial"/>
                <a:sym typeface="Arial"/>
              </a:rPr>
              <a:t>(2), 186–195. https://doi.org/10.1111/acem.13308</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Mislevy, R. J., Almond, R. G., &amp; Lukas, J. F. (2003). </a:t>
            </a:r>
            <a:r>
              <a:rPr lang="en-US" sz="2000" i="1">
                <a:latin typeface="Arial"/>
                <a:ea typeface="Arial"/>
                <a:cs typeface="Arial"/>
                <a:sym typeface="Arial"/>
              </a:rPr>
              <a:t>A brief introduction to evidence-centered design</a:t>
            </a:r>
            <a:r>
              <a:rPr lang="en-US" sz="2000">
                <a:latin typeface="Arial"/>
                <a:ea typeface="Arial"/>
                <a:cs typeface="Arial"/>
                <a:sym typeface="Arial"/>
              </a:rPr>
              <a:t> (ETS Research Report No. RR-03-16). Princeton, NJ: Educational Testing Service. </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Monahan, S., Johnson, E., Lucas, G., Finch, J., &amp; Gratch, J. (2018). Autonomous agent that provides automated feedback improves negotiation skills. In </a:t>
            </a:r>
            <a:r>
              <a:rPr lang="en-US" sz="2000" i="1">
                <a:latin typeface="Arial"/>
                <a:ea typeface="Arial"/>
                <a:cs typeface="Arial"/>
                <a:sym typeface="Arial"/>
              </a:rPr>
              <a:t>Proceedings of the 19th International Conference on Artificial Intelligence in Education (AIED)</a:t>
            </a:r>
            <a:r>
              <a:rPr lang="en-US" sz="2000">
                <a:latin typeface="Arial"/>
                <a:ea typeface="Arial"/>
                <a:cs typeface="Arial"/>
                <a:sym typeface="Arial"/>
              </a:rPr>
              <a:t>.</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Owens, K., &amp; Goldberg, B. (2022). Competency-based experiential-expertise. In R. Sottilare, A. Graesser, X. Hu, &amp; H. Holden (Eds.), </a:t>
            </a:r>
            <a:r>
              <a:rPr lang="en-US" sz="2000" i="1">
                <a:latin typeface="Arial"/>
                <a:ea typeface="Arial"/>
                <a:cs typeface="Arial"/>
                <a:sym typeface="Arial"/>
              </a:rPr>
              <a:t>Design recommendations for intelligent tutoring systems: Volume 9 – Adaptive educational systems</a:t>
            </a:r>
            <a:r>
              <a:rPr lang="en-US" sz="2000">
                <a:latin typeface="Arial"/>
                <a:ea typeface="Arial"/>
                <a:cs typeface="Arial"/>
                <a:sym typeface="Arial"/>
              </a:rPr>
              <a:t> (pp. 19–29). Army Research Laboratory.</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solidFill>
                  <a:srgbClr val="222222"/>
                </a:solidFill>
                <a:highlight>
                  <a:srgbClr val="FFFFFF"/>
                </a:highlight>
                <a:latin typeface="Arial"/>
                <a:ea typeface="Arial"/>
                <a:cs typeface="Arial"/>
                <a:sym typeface="Arial"/>
              </a:rPr>
              <a:t>Roberts, T. G. (2003). An Interpretation of Dewey's Experiential Learning Theory.</a:t>
            </a:r>
            <a:endParaRPr sz="200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358c9c568b8_0_1055"/>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Bibliography</a:t>
            </a:r>
            <a:endParaRPr/>
          </a:p>
        </p:txBody>
      </p:sp>
      <p:sp>
        <p:nvSpPr>
          <p:cNvPr id="502" name="Google Shape;502;g358c9c568b8_0_1055"/>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Shute, V. J., &amp; Zapata-Rivera, D. (2012). Adaptive technologies for training and education. In P. Durlach &amp; A. Lesgold (Eds.), </a:t>
            </a:r>
            <a:r>
              <a:rPr lang="en-US" sz="2000" i="1">
                <a:latin typeface="Arial"/>
                <a:ea typeface="Arial"/>
                <a:cs typeface="Arial"/>
                <a:sym typeface="Arial"/>
              </a:rPr>
              <a:t>Adaptive technologies for training and education</a:t>
            </a:r>
            <a:r>
              <a:rPr lang="en-US" sz="2000">
                <a:latin typeface="Arial"/>
                <a:ea typeface="Arial"/>
                <a:cs typeface="Arial"/>
                <a:sym typeface="Arial"/>
              </a:rPr>
              <a:t> (pp. 1–27). Cambridge University Press.</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US" sz="2000">
                <a:solidFill>
                  <a:srgbClr val="222222"/>
                </a:solidFill>
                <a:highlight>
                  <a:srgbClr val="FFFFFF"/>
                </a:highlight>
                <a:latin typeface="Arial"/>
                <a:ea typeface="Arial"/>
                <a:cs typeface="Arial"/>
                <a:sym typeface="Arial"/>
              </a:rPr>
              <a:t>Williams, M. K. (2017). John Dewey in the 21st century. Journal of Inquiry and Action in Education, 9(1), 7.</a:t>
            </a:r>
            <a:endParaRPr sz="2000">
              <a:solidFill>
                <a:srgbClr val="222222"/>
              </a:solidFill>
              <a:highlight>
                <a:srgbClr val="FFFFFF"/>
              </a:highlight>
              <a:latin typeface="Arial"/>
              <a:ea typeface="Arial"/>
              <a:cs typeface="Arial"/>
              <a:sym typeface="Arial"/>
            </a:endParaRPr>
          </a:p>
          <a:p>
            <a:pPr marL="457200" lvl="0" indent="-355600" algn="l" rtl="0">
              <a:spcBef>
                <a:spcPts val="0"/>
              </a:spcBef>
              <a:spcAft>
                <a:spcPts val="0"/>
              </a:spcAft>
              <a:buClr>
                <a:srgbClr val="222222"/>
              </a:buClr>
              <a:buSzPts val="2000"/>
              <a:buFont typeface="Arial"/>
              <a:buChar char="⮚"/>
            </a:pPr>
            <a:r>
              <a:rPr lang="en-US" sz="2000">
                <a:solidFill>
                  <a:srgbClr val="222222"/>
                </a:solidFill>
                <a:highlight>
                  <a:srgbClr val="FFFFFF"/>
                </a:highlight>
                <a:latin typeface="Arial"/>
                <a:ea typeface="Arial"/>
                <a:cs typeface="Arial"/>
                <a:sym typeface="Arial"/>
              </a:rPr>
              <a:t>Williamson, D. M., Bauer, M., Mislevy, R. J., &amp; Behrens, J. T. (2003). </a:t>
            </a:r>
            <a:r>
              <a:rPr lang="en-US" sz="2000" i="1">
                <a:solidFill>
                  <a:srgbClr val="222222"/>
                </a:solidFill>
                <a:highlight>
                  <a:srgbClr val="FFFFFF"/>
                </a:highlight>
                <a:latin typeface="Arial"/>
                <a:ea typeface="Arial"/>
                <a:cs typeface="Arial"/>
                <a:sym typeface="Arial"/>
              </a:rPr>
              <a:t>An ECD approach to designing for reusability in innovative assessment</a:t>
            </a:r>
            <a:r>
              <a:rPr lang="en-US" sz="2000">
                <a:solidFill>
                  <a:srgbClr val="222222"/>
                </a:solidFill>
                <a:highlight>
                  <a:srgbClr val="FFFFFF"/>
                </a:highlight>
                <a:latin typeface="Arial"/>
                <a:ea typeface="Arial"/>
                <a:cs typeface="Arial"/>
                <a:sym typeface="Arial"/>
              </a:rPr>
              <a:t>. Paper presented at the annual meeting of the American Educational Research Association. Chicago, IL. </a:t>
            </a:r>
            <a:endParaRPr sz="2000">
              <a:solidFill>
                <a:srgbClr val="222222"/>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Zapata-Rivera, D., &amp; Arslan, B. (2021). Enhancing personalization by integrating top-down and bottom-up approaches to learner modeling. In </a:t>
            </a:r>
            <a:r>
              <a:rPr lang="en-US" sz="2000" i="1">
                <a:latin typeface="Arial"/>
                <a:ea typeface="Arial"/>
                <a:cs typeface="Arial"/>
                <a:sym typeface="Arial"/>
              </a:rPr>
              <a:t>Proceedings of the 23rd HCI International Conference</a:t>
            </a:r>
            <a:r>
              <a:rPr lang="en-US" sz="2000">
                <a:latin typeface="Arial"/>
                <a:ea typeface="Arial"/>
                <a:cs typeface="Arial"/>
                <a:sym typeface="Arial"/>
              </a:rPr>
              <a:t>.</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Zapata-Rivera, D., Lehman, B., &amp; Sparks, J. R. (2020). Learner modeling in the context of caring assessments. In </a:t>
            </a:r>
            <a:r>
              <a:rPr lang="en-US" sz="2000" i="1">
                <a:latin typeface="Arial"/>
                <a:ea typeface="Arial"/>
                <a:cs typeface="Arial"/>
                <a:sym typeface="Arial"/>
              </a:rPr>
              <a:t>Proceedings of the 22nd HCI International Conference</a:t>
            </a:r>
            <a:r>
              <a:rPr lang="en-US" sz="2000">
                <a:latin typeface="Arial"/>
                <a:ea typeface="Arial"/>
                <a:cs typeface="Arial"/>
                <a:sym typeface="Arial"/>
              </a:rPr>
              <a:t>.</a:t>
            </a:r>
            <a:endParaRPr sz="200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5686a69f9a_1_29"/>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endParaRPr b="1"/>
          </a:p>
          <a:p>
            <a:pPr marL="0" lvl="0" indent="0" algn="l" rtl="0">
              <a:spcBef>
                <a:spcPts val="560"/>
              </a:spcBef>
              <a:spcAft>
                <a:spcPts val="0"/>
              </a:spcAft>
              <a:buNone/>
            </a:pPr>
            <a:endParaRPr b="1"/>
          </a:p>
          <a:p>
            <a:pPr marL="0" lvl="0" indent="0" algn="l" rtl="0">
              <a:spcBef>
                <a:spcPts val="560"/>
              </a:spcBef>
              <a:spcAft>
                <a:spcPts val="0"/>
              </a:spcAft>
              <a:buNone/>
            </a:pPr>
            <a:endParaRPr b="1"/>
          </a:p>
          <a:p>
            <a:pPr marL="0" lvl="0" indent="0" algn="l" rtl="0">
              <a:spcBef>
                <a:spcPts val="560"/>
              </a:spcBef>
              <a:spcAft>
                <a:spcPts val="0"/>
              </a:spcAft>
              <a:buNone/>
            </a:pPr>
            <a:r>
              <a:rPr lang="en-US" sz="3600" b="1"/>
              <a:t>Contact Information: </a:t>
            </a:r>
            <a:endParaRPr sz="3600" b="1"/>
          </a:p>
          <a:p>
            <a:pPr marL="0" lvl="0" indent="0" algn="l" rtl="0">
              <a:spcBef>
                <a:spcPts val="560"/>
              </a:spcBef>
              <a:spcAft>
                <a:spcPts val="0"/>
              </a:spcAft>
              <a:buNone/>
            </a:pPr>
            <a:endParaRPr sz="1800"/>
          </a:p>
          <a:p>
            <a:pPr marL="0" lvl="0" indent="0" algn="l" rtl="0">
              <a:spcBef>
                <a:spcPts val="560"/>
              </a:spcBef>
              <a:spcAft>
                <a:spcPts val="0"/>
              </a:spcAft>
              <a:buNone/>
            </a:pPr>
            <a:r>
              <a:rPr lang="en-US" b="1"/>
              <a:t>Blair Lehman</a:t>
            </a:r>
            <a:endParaRPr b="1"/>
          </a:p>
          <a:p>
            <a:pPr marL="0" lvl="0" indent="0" algn="l" rtl="0">
              <a:spcBef>
                <a:spcPts val="560"/>
              </a:spcBef>
              <a:spcAft>
                <a:spcPts val="0"/>
              </a:spcAft>
              <a:buNone/>
            </a:pPr>
            <a:r>
              <a:rPr lang="en-US" u="sng">
                <a:solidFill>
                  <a:schemeClr val="hlink"/>
                </a:solidFill>
                <a:hlinkClick r:id="rId3"/>
              </a:rPr>
              <a:t>blehman@brighter-research.com</a:t>
            </a:r>
            <a:endParaRPr/>
          </a:p>
          <a:p>
            <a:pPr marL="0" lvl="0" indent="0" algn="l" rtl="0">
              <a:spcBef>
                <a:spcPts val="560"/>
              </a:spcBef>
              <a:spcAft>
                <a:spcPts val="0"/>
              </a:spcAft>
              <a:buNone/>
            </a:pPr>
            <a:endParaRPr sz="1400"/>
          </a:p>
          <a:p>
            <a:pPr marL="0" lvl="0" indent="0" algn="l" rtl="0">
              <a:spcBef>
                <a:spcPts val="560"/>
              </a:spcBef>
              <a:spcAft>
                <a:spcPts val="0"/>
              </a:spcAft>
              <a:buNone/>
            </a:pPr>
            <a:r>
              <a:rPr lang="en-US" b="1"/>
              <a:t>Jeanine DeFalco</a:t>
            </a:r>
            <a:endParaRPr b="1"/>
          </a:p>
          <a:p>
            <a:pPr marL="0" lvl="0" indent="0" algn="l" rtl="0">
              <a:spcBef>
                <a:spcPts val="560"/>
              </a:spcBef>
              <a:spcAft>
                <a:spcPts val="0"/>
              </a:spcAft>
              <a:buNone/>
            </a:pPr>
            <a:r>
              <a:rPr lang="en-US" u="sng">
                <a:solidFill>
                  <a:schemeClr val="hlink"/>
                </a:solidFill>
                <a:hlinkClick r:id="rId4"/>
              </a:rPr>
              <a:t>jdefalco@mixtareinc.com</a:t>
            </a:r>
            <a:r>
              <a:rPr lang="en-US"/>
              <a:t> </a:t>
            </a:r>
            <a:endParaRPr/>
          </a:p>
        </p:txBody>
      </p:sp>
      <p:pic>
        <p:nvPicPr>
          <p:cNvPr id="508" name="Google Shape;508;g35686a69f9a_1_29"/>
          <p:cNvPicPr preferRelativeResize="0"/>
          <p:nvPr/>
        </p:nvPicPr>
        <p:blipFill>
          <a:blip r:embed="rId5">
            <a:alphaModFix/>
          </a:blip>
          <a:stretch>
            <a:fillRect/>
          </a:stretch>
        </p:blipFill>
        <p:spPr>
          <a:xfrm>
            <a:off x="6399775" y="918788"/>
            <a:ext cx="5330952" cy="53309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58c9c568b8_0_972"/>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AR/VR for Competency Assessment</a:t>
            </a:r>
            <a:endParaRPr/>
          </a:p>
        </p:txBody>
      </p:sp>
      <p:sp>
        <p:nvSpPr>
          <p:cNvPr id="99" name="Google Shape;99;g358c9c568b8_0_972"/>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r>
              <a:rPr lang="en-US" sz="3200" b="1" dirty="0"/>
              <a:t>Goal of assessment: </a:t>
            </a:r>
            <a:r>
              <a:rPr lang="en-US" sz="3200" dirty="0"/>
              <a:t>To make valid claims about what a learner knows and can do based on observable evidence</a:t>
            </a:r>
            <a:endParaRPr sz="3200" dirty="0"/>
          </a:p>
          <a:p>
            <a:pPr marL="0" lvl="0" indent="0" algn="l" rtl="0">
              <a:spcBef>
                <a:spcPts val="560"/>
              </a:spcBef>
              <a:spcAft>
                <a:spcPts val="0"/>
              </a:spcAft>
              <a:buNone/>
            </a:pPr>
            <a:endParaRPr sz="3200" dirty="0"/>
          </a:p>
          <a:p>
            <a:pPr marL="0" lvl="0" indent="0" algn="l" rtl="0">
              <a:spcBef>
                <a:spcPts val="560"/>
              </a:spcBef>
              <a:spcAft>
                <a:spcPts val="0"/>
              </a:spcAft>
              <a:buNone/>
            </a:pPr>
            <a:r>
              <a:rPr lang="en-US" b="1" dirty="0"/>
              <a:t>Questions to ask:</a:t>
            </a:r>
            <a:endParaRPr b="1" dirty="0"/>
          </a:p>
          <a:p>
            <a:pPr marL="457200" lvl="0" indent="-381000" algn="l" rtl="0">
              <a:spcBef>
                <a:spcPts val="560"/>
              </a:spcBef>
              <a:spcAft>
                <a:spcPts val="0"/>
              </a:spcAft>
              <a:buSzPts val="2400"/>
              <a:buFont typeface="Wingdings" pitchFamily="2" charset="2"/>
              <a:buChar char="Ø"/>
            </a:pPr>
            <a:r>
              <a:rPr lang="en-US" sz="2400" dirty="0"/>
              <a:t>How to make the invisible visible? </a:t>
            </a:r>
            <a:endParaRPr sz="2400" dirty="0"/>
          </a:p>
          <a:p>
            <a:pPr marL="457200" lvl="0" indent="-381000" algn="l" rtl="0">
              <a:spcBef>
                <a:spcPts val="0"/>
              </a:spcBef>
              <a:spcAft>
                <a:spcPts val="0"/>
              </a:spcAft>
              <a:buSzPts val="2400"/>
              <a:buFont typeface="Wingdings" pitchFamily="2" charset="2"/>
              <a:buChar char="Ø"/>
            </a:pPr>
            <a:r>
              <a:rPr lang="en-US" sz="2400" dirty="0"/>
              <a:t>Do we want binary Y/N observations, quantifiable                                                                   data, qualitative characterizations? </a:t>
            </a:r>
            <a:endParaRPr sz="2400" dirty="0"/>
          </a:p>
          <a:p>
            <a:pPr marL="457200" lvl="0" indent="-381000" algn="l" rtl="0">
              <a:spcBef>
                <a:spcPts val="0"/>
              </a:spcBef>
              <a:spcAft>
                <a:spcPts val="0"/>
              </a:spcAft>
              <a:buSzPts val="2400"/>
              <a:buFont typeface="Wingdings" pitchFamily="2" charset="2"/>
              <a:buChar char="Ø"/>
            </a:pPr>
            <a:r>
              <a:rPr lang="en-US" sz="2400" dirty="0"/>
              <a:t>What affordances might create construct-                                                                         irrelevant variance? </a:t>
            </a:r>
            <a:endParaRPr sz="2400" dirty="0"/>
          </a:p>
          <a:p>
            <a:pPr marL="457200" lvl="0" indent="-381000" algn="l" rtl="0">
              <a:spcBef>
                <a:spcPts val="0"/>
              </a:spcBef>
              <a:spcAft>
                <a:spcPts val="0"/>
              </a:spcAft>
              <a:buSzPts val="2400"/>
              <a:buFont typeface="Wingdings" pitchFamily="2" charset="2"/>
              <a:buChar char="Ø"/>
            </a:pPr>
            <a:r>
              <a:rPr lang="en-US" sz="2400" dirty="0"/>
              <a:t>Of the universe of all learner behaviors, which                                                                      actions are evidence of competency?</a:t>
            </a:r>
            <a:endParaRPr sz="2400" dirty="0"/>
          </a:p>
        </p:txBody>
      </p:sp>
      <p:pic>
        <p:nvPicPr>
          <p:cNvPr id="100" name="Google Shape;100;g358c9c568b8_0_972"/>
          <p:cNvPicPr preferRelativeResize="0"/>
          <p:nvPr/>
        </p:nvPicPr>
        <p:blipFill>
          <a:blip r:embed="rId3">
            <a:alphaModFix/>
          </a:blip>
          <a:stretch>
            <a:fillRect/>
          </a:stretch>
        </p:blipFill>
        <p:spPr>
          <a:xfrm>
            <a:off x="6885313" y="2096700"/>
            <a:ext cx="4824045" cy="41010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58c9c568b8_0_0"/>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How Do People Learn Best?</a:t>
            </a:r>
            <a:endParaRPr/>
          </a:p>
        </p:txBody>
      </p:sp>
      <p:sp>
        <p:nvSpPr>
          <p:cNvPr id="106" name="Google Shape;106;g358c9c568b8_0_0"/>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lvl="0" algn="l" rtl="0">
              <a:spcBef>
                <a:spcPts val="560"/>
              </a:spcBef>
              <a:spcAft>
                <a:spcPts val="0"/>
              </a:spcAft>
              <a:buSzPts val="1350"/>
              <a:buFont typeface="Wingdings" pitchFamily="2" charset="2"/>
              <a:buChar char="Ø"/>
            </a:pPr>
            <a:r>
              <a:rPr lang="en-US" dirty="0"/>
              <a:t>People learn best through active, constructive engagement (ICAP), not passive exposure (Chi).</a:t>
            </a:r>
          </a:p>
          <a:p>
            <a:pPr lvl="1">
              <a:spcBef>
                <a:spcPts val="560"/>
              </a:spcBef>
              <a:buFont typeface="Wingdings" pitchFamily="2" charset="2"/>
              <a:buChar char="§"/>
            </a:pPr>
            <a:r>
              <a:rPr lang="en-US" dirty="0"/>
              <a:t>Passive</a:t>
            </a:r>
          </a:p>
          <a:p>
            <a:pPr lvl="1">
              <a:spcBef>
                <a:spcPts val="560"/>
              </a:spcBef>
              <a:buFont typeface="Wingdings" pitchFamily="2" charset="2"/>
              <a:buChar char="§"/>
            </a:pPr>
            <a:r>
              <a:rPr lang="en-US" dirty="0"/>
              <a:t>Active</a:t>
            </a:r>
          </a:p>
          <a:p>
            <a:pPr lvl="1">
              <a:spcBef>
                <a:spcPts val="560"/>
              </a:spcBef>
              <a:buFont typeface="Wingdings" pitchFamily="2" charset="2"/>
              <a:buChar char="§"/>
            </a:pPr>
            <a:r>
              <a:rPr lang="en-US" dirty="0"/>
              <a:t>Constructive</a:t>
            </a:r>
          </a:p>
          <a:p>
            <a:pPr lvl="1">
              <a:spcBef>
                <a:spcPts val="560"/>
              </a:spcBef>
              <a:buFont typeface="Wingdings" pitchFamily="2" charset="2"/>
              <a:buChar char="§"/>
            </a:pPr>
            <a:r>
              <a:rPr lang="en-US" dirty="0"/>
              <a:t>Interactive</a:t>
            </a:r>
            <a:endParaRPr dirty="0"/>
          </a:p>
          <a:p>
            <a:pPr lvl="0" algn="l" rtl="0">
              <a:spcBef>
                <a:spcPts val="0"/>
              </a:spcBef>
              <a:spcAft>
                <a:spcPts val="0"/>
              </a:spcAft>
              <a:buSzPts val="1350"/>
              <a:buFont typeface="Wingdings" pitchFamily="2" charset="2"/>
              <a:buChar char="Ø"/>
            </a:pPr>
            <a:r>
              <a:rPr lang="en-US" dirty="0"/>
              <a:t>Learning by doing—through simulations, role play, or real-world tasks—deepens retention and transfer (Dewey).</a:t>
            </a:r>
          </a:p>
          <a:p>
            <a:pPr lvl="1">
              <a:spcBef>
                <a:spcPts val="0"/>
              </a:spcBef>
              <a:buFont typeface="Wingdings" pitchFamily="2" charset="2"/>
              <a:buChar char="§"/>
            </a:pPr>
            <a:r>
              <a:rPr lang="en-US" dirty="0"/>
              <a:t>Knowledge is socially constructed </a:t>
            </a:r>
          </a:p>
          <a:p>
            <a:pPr lvl="1">
              <a:spcBef>
                <a:spcPts val="0"/>
              </a:spcBef>
              <a:buFont typeface="Wingdings" pitchFamily="2" charset="2"/>
              <a:buChar char="§"/>
            </a:pPr>
            <a:r>
              <a:rPr lang="en-US" dirty="0"/>
              <a:t>Tasks must be situated in real-life contexts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5F25E072-6EDB-9E41-9B45-C4D7C064BEF8}"/>
            </a:ext>
          </a:extLst>
        </p:cNvPr>
        <p:cNvGrpSpPr/>
        <p:nvPr/>
      </p:nvGrpSpPr>
      <p:grpSpPr>
        <a:xfrm>
          <a:off x="0" y="0"/>
          <a:ext cx="0" cy="0"/>
          <a:chOff x="0" y="0"/>
          <a:chExt cx="0" cy="0"/>
        </a:xfrm>
      </p:grpSpPr>
      <p:sp>
        <p:nvSpPr>
          <p:cNvPr id="105" name="Google Shape;105;g358c9c568b8_0_0">
            <a:extLst>
              <a:ext uri="{FF2B5EF4-FFF2-40B4-BE49-F238E27FC236}">
                <a16:creationId xmlns:a16="http://schemas.microsoft.com/office/drawing/2014/main" id="{D9FB52D1-265B-C395-42C9-EF9772B4B7E7}"/>
              </a:ext>
            </a:extLst>
          </p:cNvPr>
          <p:cNvSpPr txBox="1">
            <a:spLocks noGrp="1"/>
          </p:cNvSpPr>
          <p:nvPr>
            <p:ph type="title"/>
          </p:nvPr>
        </p:nvSpPr>
        <p:spPr>
          <a:xfrm>
            <a:off x="2397039" y="0"/>
            <a:ext cx="7416900" cy="79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How Do People Learn Best?</a:t>
            </a:r>
            <a:endParaRPr/>
          </a:p>
        </p:txBody>
      </p:sp>
      <p:sp>
        <p:nvSpPr>
          <p:cNvPr id="106" name="Google Shape;106;g358c9c568b8_0_0">
            <a:extLst>
              <a:ext uri="{FF2B5EF4-FFF2-40B4-BE49-F238E27FC236}">
                <a16:creationId xmlns:a16="http://schemas.microsoft.com/office/drawing/2014/main" id="{A466EAF4-9DD3-1783-D085-6170A6280C4C}"/>
              </a:ext>
            </a:extLst>
          </p:cNvPr>
          <p:cNvSpPr txBox="1">
            <a:spLocks noGrp="1"/>
          </p:cNvSpPr>
          <p:nvPr>
            <p:ph type="body" idx="1"/>
          </p:nvPr>
        </p:nvSpPr>
        <p:spPr>
          <a:xfrm>
            <a:off x="480132" y="1046715"/>
            <a:ext cx="11250600" cy="5075100"/>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SzPts val="1350"/>
              <a:buFont typeface="Wingdings" pitchFamily="2" charset="2"/>
              <a:buChar char="Ø"/>
            </a:pPr>
            <a:r>
              <a:rPr lang="en-US" dirty="0"/>
              <a:t>Scaffolded practice within the learner’s zone of proximal development (Vygotsky) builds confidence and competence.</a:t>
            </a:r>
          </a:p>
          <a:p>
            <a:pPr lvl="1">
              <a:spcBef>
                <a:spcPts val="0"/>
              </a:spcBef>
              <a:buFont typeface="Wingdings" pitchFamily="2" charset="2"/>
              <a:buChar char="§"/>
            </a:pPr>
            <a:r>
              <a:rPr lang="en-US" dirty="0"/>
              <a:t>Learner is always actively ‘doing’ the task</a:t>
            </a:r>
          </a:p>
          <a:p>
            <a:pPr lvl="1">
              <a:spcBef>
                <a:spcPts val="0"/>
              </a:spcBef>
              <a:buFont typeface="Wingdings" pitchFamily="2" charset="2"/>
              <a:buChar char="§"/>
            </a:pPr>
            <a:r>
              <a:rPr lang="en-US" dirty="0"/>
              <a:t>Appropriate support is available</a:t>
            </a:r>
            <a:endParaRPr dirty="0"/>
          </a:p>
          <a:p>
            <a:pPr lvl="0" algn="l" rtl="0">
              <a:spcBef>
                <a:spcPts val="0"/>
              </a:spcBef>
              <a:spcAft>
                <a:spcPts val="0"/>
              </a:spcAft>
              <a:buSzPts val="1350"/>
              <a:buFont typeface="Wingdings" pitchFamily="2" charset="2"/>
              <a:buChar char="Ø"/>
            </a:pPr>
            <a:r>
              <a:rPr lang="en-US" dirty="0"/>
              <a:t>Exposure to increasingly complex problems enhances metacognition and adaptive problem-solving skills (Vygotsky).</a:t>
            </a:r>
          </a:p>
          <a:p>
            <a:pPr lvl="1">
              <a:spcBef>
                <a:spcPts val="0"/>
              </a:spcBef>
              <a:buFont typeface="Wingdings" pitchFamily="2" charset="2"/>
              <a:buChar char="§"/>
            </a:pPr>
            <a:r>
              <a:rPr lang="en-US" dirty="0"/>
              <a:t>Deeper learning is promoted as learners understand when and how to apply skills across situations that vary in surface and/or deep features </a:t>
            </a:r>
            <a:endParaRPr dirty="0"/>
          </a:p>
          <a:p>
            <a:pPr lvl="0" algn="l" rtl="0">
              <a:spcBef>
                <a:spcPts val="0"/>
              </a:spcBef>
              <a:spcAft>
                <a:spcPts val="0"/>
              </a:spcAft>
              <a:buSzPts val="1350"/>
              <a:buFont typeface="Wingdings" pitchFamily="2" charset="2"/>
              <a:buChar char="Ø"/>
            </a:pPr>
            <a:r>
              <a:rPr lang="en-US" dirty="0"/>
              <a:t>Experiential learning that includes reflection and feedback accelerates durable understanding and skill mastery (Bloom, Hattie). </a:t>
            </a:r>
          </a:p>
          <a:p>
            <a:pPr lvl="1">
              <a:spcBef>
                <a:spcPts val="0"/>
              </a:spcBef>
              <a:buFont typeface="Wingdings" pitchFamily="2" charset="2"/>
              <a:buChar char="§"/>
            </a:pPr>
            <a:r>
              <a:rPr lang="en-US" dirty="0"/>
              <a:t>Reflection activities allow learners to build a more coherent mental model as they not only implement actions to demonstrate skills but also construct why the skill should be implemented in particular situations</a:t>
            </a:r>
            <a:endParaRPr dirty="0"/>
          </a:p>
        </p:txBody>
      </p:sp>
    </p:spTree>
    <p:extLst>
      <p:ext uri="{BB962C8B-B14F-4D97-AF65-F5344CB8AC3E}">
        <p14:creationId xmlns:p14="http://schemas.microsoft.com/office/powerpoint/2010/main" val="11924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6784</Words>
  <Application>Microsoft Macintosh PowerPoint</Application>
  <PresentationFormat>Widescreen</PresentationFormat>
  <Paragraphs>582</Paragraphs>
  <Slides>68</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Arial Narrow</vt:lpstr>
      <vt:lpstr>Wingdings</vt:lpstr>
      <vt:lpstr>Book Antiqua</vt:lpstr>
      <vt:lpstr>Tahoma</vt:lpstr>
      <vt:lpstr>Noto Sans Symbols</vt:lpstr>
      <vt:lpstr>Blends</vt:lpstr>
      <vt:lpstr>PowerPoint Presentation</vt:lpstr>
      <vt:lpstr>Agenda</vt:lpstr>
      <vt:lpstr>Learning Objectives</vt:lpstr>
      <vt:lpstr>Overview</vt:lpstr>
      <vt:lpstr>Moving from Novice to Expert</vt:lpstr>
      <vt:lpstr>Moving from Novice to Expert</vt:lpstr>
      <vt:lpstr>AR/VR for Competency Assessment</vt:lpstr>
      <vt:lpstr>How Do People Learn Best?</vt:lpstr>
      <vt:lpstr>How Do People Learn Best?</vt:lpstr>
      <vt:lpstr>But how do we know?</vt:lpstr>
      <vt:lpstr>Learning Objectives</vt:lpstr>
      <vt:lpstr>Learning Objectives</vt:lpstr>
      <vt:lpstr>Introduction to Adaptive Instructional Systems</vt:lpstr>
      <vt:lpstr>Introduction to Adaptive Instructional Systems</vt:lpstr>
      <vt:lpstr>Introduction to Adaptive Instructional Systems</vt:lpstr>
      <vt:lpstr>Introduction to Adaptive Instructional Systems</vt:lpstr>
      <vt:lpstr>Introduction to Adaptive Instructional Systems</vt:lpstr>
      <vt:lpstr>Content Module</vt:lpstr>
      <vt:lpstr>Content Module: Competence Model</vt:lpstr>
      <vt:lpstr>Content Module: Scenario Model</vt:lpstr>
      <vt:lpstr>Content Module: Threat Model</vt:lpstr>
      <vt:lpstr>Learner Module</vt:lpstr>
      <vt:lpstr>Learner Module</vt:lpstr>
      <vt:lpstr>Learner Module</vt:lpstr>
      <vt:lpstr>Learner Module</vt:lpstr>
      <vt:lpstr>Learner Module</vt:lpstr>
      <vt:lpstr>Adaptation Module</vt:lpstr>
      <vt:lpstr>Adaptation Module</vt:lpstr>
      <vt:lpstr>Adaptation Module</vt:lpstr>
      <vt:lpstr>Adaptation Module</vt:lpstr>
      <vt:lpstr>Adaptation Module</vt:lpstr>
      <vt:lpstr>Learning Objectives</vt:lpstr>
      <vt:lpstr>Learning Objectives</vt:lpstr>
      <vt:lpstr>Using AR/VR as an AIS</vt:lpstr>
      <vt:lpstr>Using AR/VR as an AIS</vt:lpstr>
      <vt:lpstr>Designing for Competencies is Complicated</vt:lpstr>
      <vt:lpstr>Evidence of Mastery</vt:lpstr>
      <vt:lpstr>Learning Objectives</vt:lpstr>
      <vt:lpstr>Learning Objectives</vt:lpstr>
      <vt:lpstr>Designing for Competencies</vt:lpstr>
      <vt:lpstr>Designing for Competencies</vt:lpstr>
      <vt:lpstr>Designing for Competencies</vt:lpstr>
      <vt:lpstr>Designing for Competencies</vt:lpstr>
      <vt:lpstr>Designing for Competencies</vt:lpstr>
      <vt:lpstr>Designing for Competencies</vt:lpstr>
      <vt:lpstr>Designing for Competencies</vt:lpstr>
      <vt:lpstr>Designing for Competencies</vt:lpstr>
      <vt:lpstr>Learning Objectives</vt:lpstr>
      <vt:lpstr>Learning Objectives</vt:lpstr>
      <vt:lpstr>AI/ML to Support Evidence Collection in AISs</vt:lpstr>
      <vt:lpstr>AI/ML to Support Evidence Collection in AISs</vt:lpstr>
      <vt:lpstr>AI/ML to Support Evidence Collection in AISs</vt:lpstr>
      <vt:lpstr>AI/ML to Support Evidence Collection in AISs</vt:lpstr>
      <vt:lpstr>AI/ML in AISs</vt:lpstr>
      <vt:lpstr>AI/ML in AISs</vt:lpstr>
      <vt:lpstr>AI/ML in AISs</vt:lpstr>
      <vt:lpstr>AI/ML in AISs</vt:lpstr>
      <vt:lpstr>Learning Objectives</vt:lpstr>
      <vt:lpstr>Learning Objectives</vt:lpstr>
      <vt:lpstr>Summary &amp; Conclusions</vt:lpstr>
      <vt:lpstr>Summary &amp; Conclusions</vt:lpstr>
      <vt:lpstr>Summary &amp; Conclusions</vt:lpstr>
      <vt:lpstr>Acknowledgments</vt:lpstr>
      <vt:lpstr>Bibliography</vt:lpstr>
      <vt:lpstr>Bibliography</vt:lpstr>
      <vt:lpstr>Bibliography</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Hamilton, Christopher A</dc:creator>
  <cp:lastModifiedBy>Blair Lehman</cp:lastModifiedBy>
  <cp:revision>12</cp:revision>
  <dcterms:created xsi:type="dcterms:W3CDTF">2016-03-29T15:29:36Z</dcterms:created>
  <dcterms:modified xsi:type="dcterms:W3CDTF">2025-09-16T13:38:58Z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