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89"/>
  </p:notesMasterIdLst>
  <p:handoutMasterIdLst>
    <p:handoutMasterId r:id="rId90"/>
  </p:handoutMasterIdLst>
  <p:sldIdLst>
    <p:sldId id="289" r:id="rId5"/>
    <p:sldId id="303" r:id="rId6"/>
    <p:sldId id="315" r:id="rId7"/>
    <p:sldId id="309" r:id="rId8"/>
    <p:sldId id="304" r:id="rId9"/>
    <p:sldId id="310" r:id="rId10"/>
    <p:sldId id="312" r:id="rId11"/>
    <p:sldId id="313" r:id="rId12"/>
    <p:sldId id="316" r:id="rId13"/>
    <p:sldId id="317" r:id="rId14"/>
    <p:sldId id="318" r:id="rId15"/>
    <p:sldId id="319" r:id="rId16"/>
    <p:sldId id="320" r:id="rId17"/>
    <p:sldId id="321" r:id="rId18"/>
    <p:sldId id="323" r:id="rId19"/>
    <p:sldId id="324" r:id="rId20"/>
    <p:sldId id="326" r:id="rId21"/>
    <p:sldId id="339" r:id="rId22"/>
    <p:sldId id="328" r:id="rId23"/>
    <p:sldId id="338" r:id="rId24"/>
    <p:sldId id="330" r:id="rId25"/>
    <p:sldId id="331" r:id="rId26"/>
    <p:sldId id="332" r:id="rId27"/>
    <p:sldId id="333" r:id="rId28"/>
    <p:sldId id="334" r:id="rId29"/>
    <p:sldId id="374" r:id="rId30"/>
    <p:sldId id="378" r:id="rId31"/>
    <p:sldId id="375" r:id="rId32"/>
    <p:sldId id="376" r:id="rId33"/>
    <p:sldId id="377" r:id="rId34"/>
    <p:sldId id="335" r:id="rId35"/>
    <p:sldId id="336" r:id="rId36"/>
    <p:sldId id="352" r:id="rId37"/>
    <p:sldId id="388" r:id="rId38"/>
    <p:sldId id="389" r:id="rId39"/>
    <p:sldId id="349" r:id="rId40"/>
    <p:sldId id="350" r:id="rId41"/>
    <p:sldId id="337" r:id="rId42"/>
    <p:sldId id="360" r:id="rId43"/>
    <p:sldId id="362" r:id="rId44"/>
    <p:sldId id="395" r:id="rId45"/>
    <p:sldId id="396" r:id="rId46"/>
    <p:sldId id="361" r:id="rId47"/>
    <p:sldId id="397" r:id="rId48"/>
    <p:sldId id="398" r:id="rId49"/>
    <p:sldId id="399" r:id="rId50"/>
    <p:sldId id="390" r:id="rId51"/>
    <p:sldId id="340" r:id="rId52"/>
    <p:sldId id="367" r:id="rId53"/>
    <p:sldId id="368" r:id="rId54"/>
    <p:sldId id="391" r:id="rId55"/>
    <p:sldId id="392" r:id="rId56"/>
    <p:sldId id="400" r:id="rId57"/>
    <p:sldId id="372" r:id="rId58"/>
    <p:sldId id="373" r:id="rId59"/>
    <p:sldId id="393" r:id="rId60"/>
    <p:sldId id="363" r:id="rId61"/>
    <p:sldId id="364" r:id="rId62"/>
    <p:sldId id="370" r:id="rId63"/>
    <p:sldId id="371" r:id="rId64"/>
    <p:sldId id="369" r:id="rId65"/>
    <p:sldId id="366" r:id="rId66"/>
    <p:sldId id="342" r:id="rId67"/>
    <p:sldId id="343" r:id="rId68"/>
    <p:sldId id="344" r:id="rId69"/>
    <p:sldId id="345" r:id="rId70"/>
    <p:sldId id="346" r:id="rId71"/>
    <p:sldId id="347" r:id="rId72"/>
    <p:sldId id="348" r:id="rId73"/>
    <p:sldId id="353" r:id="rId74"/>
    <p:sldId id="354" r:id="rId75"/>
    <p:sldId id="355" r:id="rId76"/>
    <p:sldId id="356" r:id="rId77"/>
    <p:sldId id="357" r:id="rId78"/>
    <p:sldId id="358" r:id="rId79"/>
    <p:sldId id="359" r:id="rId80"/>
    <p:sldId id="311" r:id="rId81"/>
    <p:sldId id="383" r:id="rId82"/>
    <p:sldId id="379" r:id="rId83"/>
    <p:sldId id="387" r:id="rId84"/>
    <p:sldId id="394" r:id="rId85"/>
    <p:sldId id="381" r:id="rId86"/>
    <p:sldId id="402" r:id="rId87"/>
    <p:sldId id="382" r:id="rId88"/>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BAFCC-7977-4B84-AE2D-B2A498734EE4}" v="3" dt="2025-01-22T20:56:58.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52" autoAdjust="0"/>
    <p:restoredTop sz="85533" autoAdjust="0"/>
  </p:normalViewPr>
  <p:slideViewPr>
    <p:cSldViewPr snapToGrid="0">
      <p:cViewPr varScale="1">
        <p:scale>
          <a:sx n="68" d="100"/>
          <a:sy n="68" d="100"/>
        </p:scale>
        <p:origin x="60" y="20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Despot" userId="83031302-3194-4c71-8a7b-048898324800" providerId="ADAL" clId="{3D1BAFCC-7977-4B84-AE2D-B2A498734EE4}"/>
    <pc:docChg chg="custSel modSld modMainMaster">
      <pc:chgData name="Renee Despot" userId="83031302-3194-4c71-8a7b-048898324800" providerId="ADAL" clId="{3D1BAFCC-7977-4B84-AE2D-B2A498734EE4}" dt="2025-01-22T20:56:58.726" v="8"/>
      <pc:docMkLst>
        <pc:docMk/>
      </pc:docMkLst>
      <pc:sldChg chg="modSp mod">
        <pc:chgData name="Renee Despot" userId="83031302-3194-4c71-8a7b-048898324800" providerId="ADAL" clId="{3D1BAFCC-7977-4B84-AE2D-B2A498734EE4}" dt="2025-01-22T20:55:58.809" v="1" actId="20577"/>
        <pc:sldMkLst>
          <pc:docMk/>
          <pc:sldMk cId="3664686379" sldId="289"/>
        </pc:sldMkLst>
        <pc:spChg chg="mod">
          <ac:chgData name="Renee Despot" userId="83031302-3194-4c71-8a7b-048898324800" providerId="ADAL" clId="{3D1BAFCC-7977-4B84-AE2D-B2A498734EE4}" dt="2025-01-22T20:55:58.809" v="1" actId="20577"/>
          <ac:spMkLst>
            <pc:docMk/>
            <pc:sldMk cId="3664686379" sldId="289"/>
            <ac:spMk id="9" creationId="{00000000-0000-0000-0000-000000000000}"/>
          </ac:spMkLst>
        </pc:spChg>
      </pc:sldChg>
      <pc:sldChg chg="modSp mod">
        <pc:chgData name="Renee Despot" userId="83031302-3194-4c71-8a7b-048898324800" providerId="ADAL" clId="{3D1BAFCC-7977-4B84-AE2D-B2A498734EE4}" dt="2025-01-22T20:56:16.662" v="4" actId="20577"/>
        <pc:sldMkLst>
          <pc:docMk/>
          <pc:sldMk cId="4051063915" sldId="294"/>
        </pc:sldMkLst>
        <pc:spChg chg="mod">
          <ac:chgData name="Renee Despot" userId="83031302-3194-4c71-8a7b-048898324800" providerId="ADAL" clId="{3D1BAFCC-7977-4B84-AE2D-B2A498734EE4}" dt="2025-01-22T20:56:16.662" v="4" actId="20577"/>
          <ac:spMkLst>
            <pc:docMk/>
            <pc:sldMk cId="4051063915" sldId="294"/>
            <ac:spMk id="8" creationId="{00000000-0000-0000-0000-000000000000}"/>
          </ac:spMkLst>
        </pc:spChg>
        <pc:picChg chg="mod">
          <ac:chgData name="Renee Despot" userId="83031302-3194-4c71-8a7b-048898324800" providerId="ADAL" clId="{3D1BAFCC-7977-4B84-AE2D-B2A498734EE4}" dt="2025-01-22T20:56:13.517" v="2" actId="14826"/>
          <ac:picMkLst>
            <pc:docMk/>
            <pc:sldMk cId="4051063915" sldId="294"/>
            <ac:picMk id="14" creationId="{DC57FD70-19F5-C34E-AD64-F7BC25E7CE5C}"/>
          </ac:picMkLst>
        </pc:picChg>
      </pc:sldChg>
      <pc:sldMasterChg chg="modSldLayout">
        <pc:chgData name="Renee Despot" userId="83031302-3194-4c71-8a7b-048898324800" providerId="ADAL" clId="{3D1BAFCC-7977-4B84-AE2D-B2A498734EE4}" dt="2025-01-22T20:56:58.726" v="8"/>
        <pc:sldMasterMkLst>
          <pc:docMk/>
          <pc:sldMasterMk cId="0" sldId="2147483659"/>
        </pc:sldMasterMkLst>
        <pc:sldLayoutChg chg="addSp delSp modSp mod">
          <pc:chgData name="Renee Despot" userId="83031302-3194-4c71-8a7b-048898324800" providerId="ADAL" clId="{3D1BAFCC-7977-4B84-AE2D-B2A498734EE4}" dt="2025-01-22T20:56:55.111" v="6"/>
          <pc:sldLayoutMkLst>
            <pc:docMk/>
            <pc:sldMasterMk cId="0" sldId="2147483659"/>
            <pc:sldLayoutMk cId="964989974" sldId="2147483676"/>
          </pc:sldLayoutMkLst>
          <pc:spChg chg="del">
            <ac:chgData name="Renee Despot" userId="83031302-3194-4c71-8a7b-048898324800" providerId="ADAL" clId="{3D1BAFCC-7977-4B84-AE2D-B2A498734EE4}" dt="2025-01-22T20:56:54.743" v="5" actId="478"/>
            <ac:spMkLst>
              <pc:docMk/>
              <pc:sldMasterMk cId="0" sldId="2147483659"/>
              <pc:sldLayoutMk cId="964989974" sldId="2147483676"/>
              <ac:spMk id="4" creationId="{00000000-0000-0000-0000-000000000000}"/>
            </ac:spMkLst>
          </pc:spChg>
          <pc:spChg chg="add mod">
            <ac:chgData name="Renee Despot" userId="83031302-3194-4c71-8a7b-048898324800" providerId="ADAL" clId="{3D1BAFCC-7977-4B84-AE2D-B2A498734EE4}" dt="2025-01-22T20:56:55.111" v="6"/>
            <ac:spMkLst>
              <pc:docMk/>
              <pc:sldMasterMk cId="0" sldId="2147483659"/>
              <pc:sldLayoutMk cId="964989974" sldId="2147483676"/>
              <ac:spMk id="5" creationId="{631C4A64-F7DE-C30E-7A5A-32344B55B296}"/>
            </ac:spMkLst>
          </pc:spChg>
        </pc:sldLayoutChg>
        <pc:sldLayoutChg chg="addSp delSp modSp mod">
          <pc:chgData name="Renee Despot" userId="83031302-3194-4c71-8a7b-048898324800" providerId="ADAL" clId="{3D1BAFCC-7977-4B84-AE2D-B2A498734EE4}" dt="2025-01-22T20:56:58.726" v="8"/>
          <pc:sldLayoutMkLst>
            <pc:docMk/>
            <pc:sldMasterMk cId="0" sldId="2147483659"/>
            <pc:sldLayoutMk cId="789990874" sldId="2147483677"/>
          </pc:sldLayoutMkLst>
          <pc:spChg chg="del">
            <ac:chgData name="Renee Despot" userId="83031302-3194-4c71-8a7b-048898324800" providerId="ADAL" clId="{3D1BAFCC-7977-4B84-AE2D-B2A498734EE4}" dt="2025-01-22T20:56:58.459" v="7" actId="478"/>
            <ac:spMkLst>
              <pc:docMk/>
              <pc:sldMasterMk cId="0" sldId="2147483659"/>
              <pc:sldLayoutMk cId="789990874" sldId="2147483677"/>
              <ac:spMk id="5" creationId="{00000000-0000-0000-0000-000000000000}"/>
            </ac:spMkLst>
          </pc:spChg>
          <pc:spChg chg="add mod">
            <ac:chgData name="Renee Despot" userId="83031302-3194-4c71-8a7b-048898324800" providerId="ADAL" clId="{3D1BAFCC-7977-4B84-AE2D-B2A498734EE4}" dt="2025-01-22T20:56:58.726" v="8"/>
            <ac:spMkLst>
              <pc:docMk/>
              <pc:sldMasterMk cId="0" sldId="2147483659"/>
              <pc:sldLayoutMk cId="789990874" sldId="2147483677"/>
              <ac:spMk id="6" creationId="{77037D21-3C9E-8CCF-A24C-0D6643ECBABD}"/>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B9DF2-FD40-4323-AC47-919BE7A9F5F6}"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FE512C31-8906-4FF6-AE33-D95A7EA9297B}">
      <dgm:prSet phldrT="[Text]"/>
      <dgm:spPr/>
      <dgm:t>
        <a:bodyPr/>
        <a:lstStyle/>
        <a:p>
          <a:r>
            <a:rPr lang="en-US" dirty="0" smtClean="0"/>
            <a:t>Identify</a:t>
          </a:r>
          <a:endParaRPr lang="en-US" dirty="0"/>
        </a:p>
      </dgm:t>
    </dgm:pt>
    <dgm:pt modelId="{4DD79A14-BB4D-455D-BDB8-E95D88B4C70E}" type="parTrans" cxnId="{F21F9354-5798-42F0-978D-39B171AA1493}">
      <dgm:prSet/>
      <dgm:spPr/>
      <dgm:t>
        <a:bodyPr/>
        <a:lstStyle/>
        <a:p>
          <a:endParaRPr lang="en-US"/>
        </a:p>
      </dgm:t>
    </dgm:pt>
    <dgm:pt modelId="{6C0CCF79-F0BA-4ED1-88AA-1EDA3A4AA127}" type="sibTrans" cxnId="{F21F9354-5798-42F0-978D-39B171AA1493}">
      <dgm:prSet/>
      <dgm:spPr/>
      <dgm:t>
        <a:bodyPr/>
        <a:lstStyle/>
        <a:p>
          <a:endParaRPr lang="en-US"/>
        </a:p>
      </dgm:t>
    </dgm:pt>
    <dgm:pt modelId="{61CE1E1B-3641-4DFC-99BE-C5C8ADE93264}">
      <dgm:prSet phldrT="[Text]"/>
      <dgm:spPr/>
      <dgm:t>
        <a:bodyPr/>
        <a:lstStyle/>
        <a:p>
          <a:r>
            <a:rPr lang="en-US" dirty="0" smtClean="0"/>
            <a:t>Consider</a:t>
          </a:r>
          <a:endParaRPr lang="en-US" dirty="0"/>
        </a:p>
      </dgm:t>
    </dgm:pt>
    <dgm:pt modelId="{2D29BF10-6974-4021-8C5B-0259497C7140}" type="parTrans" cxnId="{C0156B9E-FE32-4A90-8A75-ACDDC69089EC}">
      <dgm:prSet/>
      <dgm:spPr/>
      <dgm:t>
        <a:bodyPr/>
        <a:lstStyle/>
        <a:p>
          <a:endParaRPr lang="en-US"/>
        </a:p>
      </dgm:t>
    </dgm:pt>
    <dgm:pt modelId="{04F449AB-D61C-4973-B00E-882302AC6BA7}" type="sibTrans" cxnId="{C0156B9E-FE32-4A90-8A75-ACDDC69089EC}">
      <dgm:prSet/>
      <dgm:spPr/>
      <dgm:t>
        <a:bodyPr/>
        <a:lstStyle/>
        <a:p>
          <a:endParaRPr lang="en-US"/>
        </a:p>
      </dgm:t>
    </dgm:pt>
    <dgm:pt modelId="{51230084-8F1E-454A-97BD-E7F22C06FAC6}">
      <dgm:prSet phldrT="[Text]"/>
      <dgm:spPr/>
      <dgm:t>
        <a:bodyPr/>
        <a:lstStyle/>
        <a:p>
          <a:r>
            <a:rPr lang="en-US" dirty="0" smtClean="0"/>
            <a:t>Search</a:t>
          </a:r>
          <a:endParaRPr lang="en-US" dirty="0"/>
        </a:p>
      </dgm:t>
    </dgm:pt>
    <dgm:pt modelId="{67A757F4-95E7-467A-8C2E-40DBC13B4C16}" type="parTrans" cxnId="{6626AAFA-6330-47ED-8EB9-7E09B31FFC30}">
      <dgm:prSet/>
      <dgm:spPr/>
      <dgm:t>
        <a:bodyPr/>
        <a:lstStyle/>
        <a:p>
          <a:endParaRPr lang="en-US"/>
        </a:p>
      </dgm:t>
    </dgm:pt>
    <dgm:pt modelId="{29D5E461-B46A-499F-9C53-7872619AF30F}" type="sibTrans" cxnId="{6626AAFA-6330-47ED-8EB9-7E09B31FFC30}">
      <dgm:prSet/>
      <dgm:spPr/>
      <dgm:t>
        <a:bodyPr/>
        <a:lstStyle/>
        <a:p>
          <a:endParaRPr lang="en-US"/>
        </a:p>
      </dgm:t>
    </dgm:pt>
    <dgm:pt modelId="{42519FE8-EC63-43DB-A5F4-70CE05ECF007}">
      <dgm:prSet phldrT="[Text]"/>
      <dgm:spPr/>
      <dgm:t>
        <a:bodyPr/>
        <a:lstStyle/>
        <a:p>
          <a:r>
            <a:rPr lang="en-US" dirty="0" smtClean="0"/>
            <a:t>Experiment</a:t>
          </a:r>
          <a:endParaRPr lang="en-US" dirty="0"/>
        </a:p>
      </dgm:t>
    </dgm:pt>
    <dgm:pt modelId="{0A37E509-7859-4E0F-93E9-64CD037EE890}" type="parTrans" cxnId="{4CC1C41A-9CF7-4947-8585-FAAEB7C3E404}">
      <dgm:prSet/>
      <dgm:spPr/>
      <dgm:t>
        <a:bodyPr/>
        <a:lstStyle/>
        <a:p>
          <a:endParaRPr lang="en-US"/>
        </a:p>
      </dgm:t>
    </dgm:pt>
    <dgm:pt modelId="{919D131B-72B1-47D8-B1CF-A20483E46488}" type="sibTrans" cxnId="{4CC1C41A-9CF7-4947-8585-FAAEB7C3E404}">
      <dgm:prSet/>
      <dgm:spPr/>
      <dgm:t>
        <a:bodyPr/>
        <a:lstStyle/>
        <a:p>
          <a:endParaRPr lang="en-US"/>
        </a:p>
      </dgm:t>
    </dgm:pt>
    <dgm:pt modelId="{60B920DD-5325-4425-A7F8-B027A21DD875}">
      <dgm:prSet phldrT="[Text]"/>
      <dgm:spPr/>
      <dgm:t>
        <a:bodyPr/>
        <a:lstStyle/>
        <a:p>
          <a:r>
            <a:rPr lang="en-US" dirty="0" smtClean="0"/>
            <a:t>Correct</a:t>
          </a:r>
          <a:endParaRPr lang="en-US" dirty="0"/>
        </a:p>
      </dgm:t>
    </dgm:pt>
    <dgm:pt modelId="{BEAE1EDF-BFAB-43D3-9C06-D27326DCC866}" type="parTrans" cxnId="{0FFE8927-1D5F-49A1-A5EB-FF6F516C05B6}">
      <dgm:prSet/>
      <dgm:spPr/>
      <dgm:t>
        <a:bodyPr/>
        <a:lstStyle/>
        <a:p>
          <a:endParaRPr lang="en-US"/>
        </a:p>
      </dgm:t>
    </dgm:pt>
    <dgm:pt modelId="{8EB5ED43-968C-4FAE-906D-939E7E99CBDD}" type="sibTrans" cxnId="{0FFE8927-1D5F-49A1-A5EB-FF6F516C05B6}">
      <dgm:prSet/>
      <dgm:spPr/>
      <dgm:t>
        <a:bodyPr/>
        <a:lstStyle/>
        <a:p>
          <a:endParaRPr lang="en-US"/>
        </a:p>
      </dgm:t>
    </dgm:pt>
    <dgm:pt modelId="{326313C6-6948-41BC-B898-DB2FE64D383F}" type="pres">
      <dgm:prSet presAssocID="{D2CB9DF2-FD40-4323-AC47-919BE7A9F5F6}" presName="Name0" presStyleCnt="0">
        <dgm:presLayoutVars>
          <dgm:dir/>
          <dgm:resizeHandles val="exact"/>
        </dgm:presLayoutVars>
      </dgm:prSet>
      <dgm:spPr/>
      <dgm:t>
        <a:bodyPr/>
        <a:lstStyle/>
        <a:p>
          <a:endParaRPr lang="en-US"/>
        </a:p>
      </dgm:t>
    </dgm:pt>
    <dgm:pt modelId="{1F75B95F-7A88-4F4E-8EB0-3BB5EB671B31}" type="pres">
      <dgm:prSet presAssocID="{D2CB9DF2-FD40-4323-AC47-919BE7A9F5F6}" presName="cycle" presStyleCnt="0"/>
      <dgm:spPr/>
    </dgm:pt>
    <dgm:pt modelId="{372E7FAF-5367-45FB-BEE1-BE08AB2AE8FC}" type="pres">
      <dgm:prSet presAssocID="{FE512C31-8906-4FF6-AE33-D95A7EA9297B}" presName="nodeFirstNode" presStyleLbl="node1" presStyleIdx="0" presStyleCnt="5">
        <dgm:presLayoutVars>
          <dgm:bulletEnabled val="1"/>
        </dgm:presLayoutVars>
      </dgm:prSet>
      <dgm:spPr/>
      <dgm:t>
        <a:bodyPr/>
        <a:lstStyle/>
        <a:p>
          <a:endParaRPr lang="en-US"/>
        </a:p>
      </dgm:t>
    </dgm:pt>
    <dgm:pt modelId="{6763DB30-3C33-407D-A0A5-87BE23BC6356}" type="pres">
      <dgm:prSet presAssocID="{6C0CCF79-F0BA-4ED1-88AA-1EDA3A4AA127}" presName="sibTransFirstNode" presStyleLbl="bgShp" presStyleIdx="0" presStyleCnt="1"/>
      <dgm:spPr/>
      <dgm:t>
        <a:bodyPr/>
        <a:lstStyle/>
        <a:p>
          <a:endParaRPr lang="en-US"/>
        </a:p>
      </dgm:t>
    </dgm:pt>
    <dgm:pt modelId="{748CBFA7-444A-4843-BA48-49B87F8B8846}" type="pres">
      <dgm:prSet presAssocID="{61CE1E1B-3641-4DFC-99BE-C5C8ADE93264}" presName="nodeFollowingNodes" presStyleLbl="node1" presStyleIdx="1" presStyleCnt="5">
        <dgm:presLayoutVars>
          <dgm:bulletEnabled val="1"/>
        </dgm:presLayoutVars>
      </dgm:prSet>
      <dgm:spPr/>
      <dgm:t>
        <a:bodyPr/>
        <a:lstStyle/>
        <a:p>
          <a:endParaRPr lang="en-US"/>
        </a:p>
      </dgm:t>
    </dgm:pt>
    <dgm:pt modelId="{9D9C4E78-5A56-4BD5-A27B-F4BD8831A02A}" type="pres">
      <dgm:prSet presAssocID="{51230084-8F1E-454A-97BD-E7F22C06FAC6}" presName="nodeFollowingNodes" presStyleLbl="node1" presStyleIdx="2" presStyleCnt="5">
        <dgm:presLayoutVars>
          <dgm:bulletEnabled val="1"/>
        </dgm:presLayoutVars>
      </dgm:prSet>
      <dgm:spPr/>
      <dgm:t>
        <a:bodyPr/>
        <a:lstStyle/>
        <a:p>
          <a:endParaRPr lang="en-US"/>
        </a:p>
      </dgm:t>
    </dgm:pt>
    <dgm:pt modelId="{880B7B83-126D-457D-9921-F01A758E3739}" type="pres">
      <dgm:prSet presAssocID="{42519FE8-EC63-43DB-A5F4-70CE05ECF007}" presName="nodeFollowingNodes" presStyleLbl="node1" presStyleIdx="3" presStyleCnt="5">
        <dgm:presLayoutVars>
          <dgm:bulletEnabled val="1"/>
        </dgm:presLayoutVars>
      </dgm:prSet>
      <dgm:spPr/>
      <dgm:t>
        <a:bodyPr/>
        <a:lstStyle/>
        <a:p>
          <a:endParaRPr lang="en-US"/>
        </a:p>
      </dgm:t>
    </dgm:pt>
    <dgm:pt modelId="{8E8516D5-6A9F-4B43-9D45-FED72DAC0CA7}" type="pres">
      <dgm:prSet presAssocID="{60B920DD-5325-4425-A7F8-B027A21DD875}" presName="nodeFollowingNodes" presStyleLbl="node1" presStyleIdx="4" presStyleCnt="5">
        <dgm:presLayoutVars>
          <dgm:bulletEnabled val="1"/>
        </dgm:presLayoutVars>
      </dgm:prSet>
      <dgm:spPr/>
      <dgm:t>
        <a:bodyPr/>
        <a:lstStyle/>
        <a:p>
          <a:endParaRPr lang="en-US"/>
        </a:p>
      </dgm:t>
    </dgm:pt>
  </dgm:ptLst>
  <dgm:cxnLst>
    <dgm:cxn modelId="{0FFE8927-1D5F-49A1-A5EB-FF6F516C05B6}" srcId="{D2CB9DF2-FD40-4323-AC47-919BE7A9F5F6}" destId="{60B920DD-5325-4425-A7F8-B027A21DD875}" srcOrd="4" destOrd="0" parTransId="{BEAE1EDF-BFAB-43D3-9C06-D27326DCC866}" sibTransId="{8EB5ED43-968C-4FAE-906D-939E7E99CBDD}"/>
    <dgm:cxn modelId="{F21F9354-5798-42F0-978D-39B171AA1493}" srcId="{D2CB9DF2-FD40-4323-AC47-919BE7A9F5F6}" destId="{FE512C31-8906-4FF6-AE33-D95A7EA9297B}" srcOrd="0" destOrd="0" parTransId="{4DD79A14-BB4D-455D-BDB8-E95D88B4C70E}" sibTransId="{6C0CCF79-F0BA-4ED1-88AA-1EDA3A4AA127}"/>
    <dgm:cxn modelId="{CFDC4E7B-9A9D-4A13-A0C4-78FF541C4001}" type="presOf" srcId="{60B920DD-5325-4425-A7F8-B027A21DD875}" destId="{8E8516D5-6A9F-4B43-9D45-FED72DAC0CA7}" srcOrd="0" destOrd="0" presId="urn:microsoft.com/office/officeart/2005/8/layout/cycle3"/>
    <dgm:cxn modelId="{1DDA9F6C-71E0-4EA6-A4D6-C30E970EC727}" type="presOf" srcId="{51230084-8F1E-454A-97BD-E7F22C06FAC6}" destId="{9D9C4E78-5A56-4BD5-A27B-F4BD8831A02A}" srcOrd="0" destOrd="0" presId="urn:microsoft.com/office/officeart/2005/8/layout/cycle3"/>
    <dgm:cxn modelId="{6626AAFA-6330-47ED-8EB9-7E09B31FFC30}" srcId="{D2CB9DF2-FD40-4323-AC47-919BE7A9F5F6}" destId="{51230084-8F1E-454A-97BD-E7F22C06FAC6}" srcOrd="2" destOrd="0" parTransId="{67A757F4-95E7-467A-8C2E-40DBC13B4C16}" sibTransId="{29D5E461-B46A-499F-9C53-7872619AF30F}"/>
    <dgm:cxn modelId="{F47BBD14-3A26-49F5-870A-FF58C77468E6}" type="presOf" srcId="{42519FE8-EC63-43DB-A5F4-70CE05ECF007}" destId="{880B7B83-126D-457D-9921-F01A758E3739}" srcOrd="0" destOrd="0" presId="urn:microsoft.com/office/officeart/2005/8/layout/cycle3"/>
    <dgm:cxn modelId="{19E369FA-2E70-4647-99D6-F075D4B99B29}" type="presOf" srcId="{D2CB9DF2-FD40-4323-AC47-919BE7A9F5F6}" destId="{326313C6-6948-41BC-B898-DB2FE64D383F}" srcOrd="0" destOrd="0" presId="urn:microsoft.com/office/officeart/2005/8/layout/cycle3"/>
    <dgm:cxn modelId="{C0156B9E-FE32-4A90-8A75-ACDDC69089EC}" srcId="{D2CB9DF2-FD40-4323-AC47-919BE7A9F5F6}" destId="{61CE1E1B-3641-4DFC-99BE-C5C8ADE93264}" srcOrd="1" destOrd="0" parTransId="{2D29BF10-6974-4021-8C5B-0259497C7140}" sibTransId="{04F449AB-D61C-4973-B00E-882302AC6BA7}"/>
    <dgm:cxn modelId="{B7BC62D2-DCA7-4256-A9F3-3BE9A9C683A6}" type="presOf" srcId="{61CE1E1B-3641-4DFC-99BE-C5C8ADE93264}" destId="{748CBFA7-444A-4843-BA48-49B87F8B8846}" srcOrd="0" destOrd="0" presId="urn:microsoft.com/office/officeart/2005/8/layout/cycle3"/>
    <dgm:cxn modelId="{0249AE63-3339-44F5-AC9D-86DA3770D038}" type="presOf" srcId="{FE512C31-8906-4FF6-AE33-D95A7EA9297B}" destId="{372E7FAF-5367-45FB-BEE1-BE08AB2AE8FC}" srcOrd="0" destOrd="0" presId="urn:microsoft.com/office/officeart/2005/8/layout/cycle3"/>
    <dgm:cxn modelId="{268EEF63-F43C-423A-9885-3E1EC06E1D7F}" type="presOf" srcId="{6C0CCF79-F0BA-4ED1-88AA-1EDA3A4AA127}" destId="{6763DB30-3C33-407D-A0A5-87BE23BC6356}" srcOrd="0" destOrd="0" presId="urn:microsoft.com/office/officeart/2005/8/layout/cycle3"/>
    <dgm:cxn modelId="{4CC1C41A-9CF7-4947-8585-FAAEB7C3E404}" srcId="{D2CB9DF2-FD40-4323-AC47-919BE7A9F5F6}" destId="{42519FE8-EC63-43DB-A5F4-70CE05ECF007}" srcOrd="3" destOrd="0" parTransId="{0A37E509-7859-4E0F-93E9-64CD037EE890}" sibTransId="{919D131B-72B1-47D8-B1CF-A20483E46488}"/>
    <dgm:cxn modelId="{2B2867D6-3574-41D0-96BE-2DD9F03EB07B}" type="presParOf" srcId="{326313C6-6948-41BC-B898-DB2FE64D383F}" destId="{1F75B95F-7A88-4F4E-8EB0-3BB5EB671B31}" srcOrd="0" destOrd="0" presId="urn:microsoft.com/office/officeart/2005/8/layout/cycle3"/>
    <dgm:cxn modelId="{5911AA86-BDA4-4262-976E-32BD00D9BFFB}" type="presParOf" srcId="{1F75B95F-7A88-4F4E-8EB0-3BB5EB671B31}" destId="{372E7FAF-5367-45FB-BEE1-BE08AB2AE8FC}" srcOrd="0" destOrd="0" presId="urn:microsoft.com/office/officeart/2005/8/layout/cycle3"/>
    <dgm:cxn modelId="{26D7813A-FABB-456C-AE96-1EB2B38C9144}" type="presParOf" srcId="{1F75B95F-7A88-4F4E-8EB0-3BB5EB671B31}" destId="{6763DB30-3C33-407D-A0A5-87BE23BC6356}" srcOrd="1" destOrd="0" presId="urn:microsoft.com/office/officeart/2005/8/layout/cycle3"/>
    <dgm:cxn modelId="{4E496B23-3F7A-4039-BA8D-D6863E688032}" type="presParOf" srcId="{1F75B95F-7A88-4F4E-8EB0-3BB5EB671B31}" destId="{748CBFA7-444A-4843-BA48-49B87F8B8846}" srcOrd="2" destOrd="0" presId="urn:microsoft.com/office/officeart/2005/8/layout/cycle3"/>
    <dgm:cxn modelId="{29D4B412-0E21-4952-A972-A7853E73A0FF}" type="presParOf" srcId="{1F75B95F-7A88-4F4E-8EB0-3BB5EB671B31}" destId="{9D9C4E78-5A56-4BD5-A27B-F4BD8831A02A}" srcOrd="3" destOrd="0" presId="urn:microsoft.com/office/officeart/2005/8/layout/cycle3"/>
    <dgm:cxn modelId="{6B4D494D-D51B-4E20-B93D-44704DA7757A}" type="presParOf" srcId="{1F75B95F-7A88-4F4E-8EB0-3BB5EB671B31}" destId="{880B7B83-126D-457D-9921-F01A758E3739}" srcOrd="4" destOrd="0" presId="urn:microsoft.com/office/officeart/2005/8/layout/cycle3"/>
    <dgm:cxn modelId="{C97864ED-9F97-4C3F-80AB-A29A37CEBC56}" type="presParOf" srcId="{1F75B95F-7A88-4F4E-8EB0-3BB5EB671B31}" destId="{8E8516D5-6A9F-4B43-9D45-FED72DAC0CA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CB9DF2-FD40-4323-AC47-919BE7A9F5F6}"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FE512C31-8906-4FF6-AE33-D95A7EA9297B}">
      <dgm:prSet phldrT="[Text]"/>
      <dgm:spPr/>
      <dgm:t>
        <a:bodyPr/>
        <a:lstStyle/>
        <a:p>
          <a:r>
            <a:rPr lang="en-US" dirty="0" smtClean="0"/>
            <a:t>Identify</a:t>
          </a:r>
          <a:endParaRPr lang="en-US" dirty="0"/>
        </a:p>
      </dgm:t>
    </dgm:pt>
    <dgm:pt modelId="{4DD79A14-BB4D-455D-BDB8-E95D88B4C70E}" type="parTrans" cxnId="{F21F9354-5798-42F0-978D-39B171AA1493}">
      <dgm:prSet/>
      <dgm:spPr/>
      <dgm:t>
        <a:bodyPr/>
        <a:lstStyle/>
        <a:p>
          <a:endParaRPr lang="en-US"/>
        </a:p>
      </dgm:t>
    </dgm:pt>
    <dgm:pt modelId="{6C0CCF79-F0BA-4ED1-88AA-1EDA3A4AA127}" type="sibTrans" cxnId="{F21F9354-5798-42F0-978D-39B171AA1493}">
      <dgm:prSet/>
      <dgm:spPr/>
      <dgm:t>
        <a:bodyPr/>
        <a:lstStyle/>
        <a:p>
          <a:endParaRPr lang="en-US"/>
        </a:p>
      </dgm:t>
    </dgm:pt>
    <dgm:pt modelId="{61CE1E1B-3641-4DFC-99BE-C5C8ADE93264}">
      <dgm:prSet phldrT="[Text]"/>
      <dgm:spPr/>
      <dgm:t>
        <a:bodyPr/>
        <a:lstStyle/>
        <a:p>
          <a:r>
            <a:rPr lang="en-US" dirty="0" smtClean="0"/>
            <a:t>Consider</a:t>
          </a:r>
          <a:endParaRPr lang="en-US" dirty="0"/>
        </a:p>
      </dgm:t>
    </dgm:pt>
    <dgm:pt modelId="{2D29BF10-6974-4021-8C5B-0259497C7140}" type="parTrans" cxnId="{C0156B9E-FE32-4A90-8A75-ACDDC69089EC}">
      <dgm:prSet/>
      <dgm:spPr/>
      <dgm:t>
        <a:bodyPr/>
        <a:lstStyle/>
        <a:p>
          <a:endParaRPr lang="en-US"/>
        </a:p>
      </dgm:t>
    </dgm:pt>
    <dgm:pt modelId="{04F449AB-D61C-4973-B00E-882302AC6BA7}" type="sibTrans" cxnId="{C0156B9E-FE32-4A90-8A75-ACDDC69089EC}">
      <dgm:prSet/>
      <dgm:spPr/>
      <dgm:t>
        <a:bodyPr/>
        <a:lstStyle/>
        <a:p>
          <a:endParaRPr lang="en-US"/>
        </a:p>
      </dgm:t>
    </dgm:pt>
    <dgm:pt modelId="{51230084-8F1E-454A-97BD-E7F22C06FAC6}">
      <dgm:prSet phldrT="[Text]"/>
      <dgm:spPr/>
      <dgm:t>
        <a:bodyPr/>
        <a:lstStyle/>
        <a:p>
          <a:r>
            <a:rPr lang="en-US" dirty="0" smtClean="0"/>
            <a:t>Search</a:t>
          </a:r>
          <a:endParaRPr lang="en-US" dirty="0"/>
        </a:p>
      </dgm:t>
    </dgm:pt>
    <dgm:pt modelId="{67A757F4-95E7-467A-8C2E-40DBC13B4C16}" type="parTrans" cxnId="{6626AAFA-6330-47ED-8EB9-7E09B31FFC30}">
      <dgm:prSet/>
      <dgm:spPr/>
      <dgm:t>
        <a:bodyPr/>
        <a:lstStyle/>
        <a:p>
          <a:endParaRPr lang="en-US"/>
        </a:p>
      </dgm:t>
    </dgm:pt>
    <dgm:pt modelId="{29D5E461-B46A-499F-9C53-7872619AF30F}" type="sibTrans" cxnId="{6626AAFA-6330-47ED-8EB9-7E09B31FFC30}">
      <dgm:prSet/>
      <dgm:spPr/>
      <dgm:t>
        <a:bodyPr/>
        <a:lstStyle/>
        <a:p>
          <a:endParaRPr lang="en-US"/>
        </a:p>
      </dgm:t>
    </dgm:pt>
    <dgm:pt modelId="{42519FE8-EC63-43DB-A5F4-70CE05ECF007}">
      <dgm:prSet phldrT="[Text]"/>
      <dgm:spPr/>
      <dgm:t>
        <a:bodyPr/>
        <a:lstStyle/>
        <a:p>
          <a:r>
            <a:rPr lang="en-US" dirty="0" smtClean="0"/>
            <a:t>Experiment</a:t>
          </a:r>
          <a:endParaRPr lang="en-US" dirty="0"/>
        </a:p>
      </dgm:t>
    </dgm:pt>
    <dgm:pt modelId="{0A37E509-7859-4E0F-93E9-64CD037EE890}" type="parTrans" cxnId="{4CC1C41A-9CF7-4947-8585-FAAEB7C3E404}">
      <dgm:prSet/>
      <dgm:spPr/>
      <dgm:t>
        <a:bodyPr/>
        <a:lstStyle/>
        <a:p>
          <a:endParaRPr lang="en-US"/>
        </a:p>
      </dgm:t>
    </dgm:pt>
    <dgm:pt modelId="{919D131B-72B1-47D8-B1CF-A20483E46488}" type="sibTrans" cxnId="{4CC1C41A-9CF7-4947-8585-FAAEB7C3E404}">
      <dgm:prSet/>
      <dgm:spPr/>
      <dgm:t>
        <a:bodyPr/>
        <a:lstStyle/>
        <a:p>
          <a:endParaRPr lang="en-US"/>
        </a:p>
      </dgm:t>
    </dgm:pt>
    <dgm:pt modelId="{60B920DD-5325-4425-A7F8-B027A21DD875}">
      <dgm:prSet phldrT="[Text]"/>
      <dgm:spPr/>
      <dgm:t>
        <a:bodyPr/>
        <a:lstStyle/>
        <a:p>
          <a:r>
            <a:rPr lang="en-US" dirty="0" smtClean="0"/>
            <a:t>Correct</a:t>
          </a:r>
          <a:endParaRPr lang="en-US" dirty="0"/>
        </a:p>
      </dgm:t>
    </dgm:pt>
    <dgm:pt modelId="{BEAE1EDF-BFAB-43D3-9C06-D27326DCC866}" type="parTrans" cxnId="{0FFE8927-1D5F-49A1-A5EB-FF6F516C05B6}">
      <dgm:prSet/>
      <dgm:spPr/>
      <dgm:t>
        <a:bodyPr/>
        <a:lstStyle/>
        <a:p>
          <a:endParaRPr lang="en-US"/>
        </a:p>
      </dgm:t>
    </dgm:pt>
    <dgm:pt modelId="{8EB5ED43-968C-4FAE-906D-939E7E99CBDD}" type="sibTrans" cxnId="{0FFE8927-1D5F-49A1-A5EB-FF6F516C05B6}">
      <dgm:prSet/>
      <dgm:spPr/>
      <dgm:t>
        <a:bodyPr/>
        <a:lstStyle/>
        <a:p>
          <a:endParaRPr lang="en-US"/>
        </a:p>
      </dgm:t>
    </dgm:pt>
    <dgm:pt modelId="{326313C6-6948-41BC-B898-DB2FE64D383F}" type="pres">
      <dgm:prSet presAssocID="{D2CB9DF2-FD40-4323-AC47-919BE7A9F5F6}" presName="Name0" presStyleCnt="0">
        <dgm:presLayoutVars>
          <dgm:dir/>
          <dgm:resizeHandles val="exact"/>
        </dgm:presLayoutVars>
      </dgm:prSet>
      <dgm:spPr/>
      <dgm:t>
        <a:bodyPr/>
        <a:lstStyle/>
        <a:p>
          <a:endParaRPr lang="en-US"/>
        </a:p>
      </dgm:t>
    </dgm:pt>
    <dgm:pt modelId="{1F75B95F-7A88-4F4E-8EB0-3BB5EB671B31}" type="pres">
      <dgm:prSet presAssocID="{D2CB9DF2-FD40-4323-AC47-919BE7A9F5F6}" presName="cycle" presStyleCnt="0"/>
      <dgm:spPr/>
    </dgm:pt>
    <dgm:pt modelId="{372E7FAF-5367-45FB-BEE1-BE08AB2AE8FC}" type="pres">
      <dgm:prSet presAssocID="{FE512C31-8906-4FF6-AE33-D95A7EA9297B}" presName="nodeFirstNode" presStyleLbl="node1" presStyleIdx="0" presStyleCnt="5">
        <dgm:presLayoutVars>
          <dgm:bulletEnabled val="1"/>
        </dgm:presLayoutVars>
      </dgm:prSet>
      <dgm:spPr/>
      <dgm:t>
        <a:bodyPr/>
        <a:lstStyle/>
        <a:p>
          <a:endParaRPr lang="en-US"/>
        </a:p>
      </dgm:t>
    </dgm:pt>
    <dgm:pt modelId="{6763DB30-3C33-407D-A0A5-87BE23BC6356}" type="pres">
      <dgm:prSet presAssocID="{6C0CCF79-F0BA-4ED1-88AA-1EDA3A4AA127}" presName="sibTransFirstNode" presStyleLbl="bgShp" presStyleIdx="0" presStyleCnt="1"/>
      <dgm:spPr/>
      <dgm:t>
        <a:bodyPr/>
        <a:lstStyle/>
        <a:p>
          <a:endParaRPr lang="en-US"/>
        </a:p>
      </dgm:t>
    </dgm:pt>
    <dgm:pt modelId="{748CBFA7-444A-4843-BA48-49B87F8B8846}" type="pres">
      <dgm:prSet presAssocID="{61CE1E1B-3641-4DFC-99BE-C5C8ADE93264}" presName="nodeFollowingNodes" presStyleLbl="node1" presStyleIdx="1" presStyleCnt="5">
        <dgm:presLayoutVars>
          <dgm:bulletEnabled val="1"/>
        </dgm:presLayoutVars>
      </dgm:prSet>
      <dgm:spPr/>
      <dgm:t>
        <a:bodyPr/>
        <a:lstStyle/>
        <a:p>
          <a:endParaRPr lang="en-US"/>
        </a:p>
      </dgm:t>
    </dgm:pt>
    <dgm:pt modelId="{9D9C4E78-5A56-4BD5-A27B-F4BD8831A02A}" type="pres">
      <dgm:prSet presAssocID="{51230084-8F1E-454A-97BD-E7F22C06FAC6}" presName="nodeFollowingNodes" presStyleLbl="node1" presStyleIdx="2" presStyleCnt="5">
        <dgm:presLayoutVars>
          <dgm:bulletEnabled val="1"/>
        </dgm:presLayoutVars>
      </dgm:prSet>
      <dgm:spPr/>
      <dgm:t>
        <a:bodyPr/>
        <a:lstStyle/>
        <a:p>
          <a:endParaRPr lang="en-US"/>
        </a:p>
      </dgm:t>
    </dgm:pt>
    <dgm:pt modelId="{880B7B83-126D-457D-9921-F01A758E3739}" type="pres">
      <dgm:prSet presAssocID="{42519FE8-EC63-43DB-A5F4-70CE05ECF007}" presName="nodeFollowingNodes" presStyleLbl="node1" presStyleIdx="3" presStyleCnt="5">
        <dgm:presLayoutVars>
          <dgm:bulletEnabled val="1"/>
        </dgm:presLayoutVars>
      </dgm:prSet>
      <dgm:spPr/>
      <dgm:t>
        <a:bodyPr/>
        <a:lstStyle/>
        <a:p>
          <a:endParaRPr lang="en-US"/>
        </a:p>
      </dgm:t>
    </dgm:pt>
    <dgm:pt modelId="{8E8516D5-6A9F-4B43-9D45-FED72DAC0CA7}" type="pres">
      <dgm:prSet presAssocID="{60B920DD-5325-4425-A7F8-B027A21DD875}" presName="nodeFollowingNodes" presStyleLbl="node1" presStyleIdx="4" presStyleCnt="5">
        <dgm:presLayoutVars>
          <dgm:bulletEnabled val="1"/>
        </dgm:presLayoutVars>
      </dgm:prSet>
      <dgm:spPr/>
      <dgm:t>
        <a:bodyPr/>
        <a:lstStyle/>
        <a:p>
          <a:endParaRPr lang="en-US"/>
        </a:p>
      </dgm:t>
    </dgm:pt>
  </dgm:ptLst>
  <dgm:cxnLst>
    <dgm:cxn modelId="{0FFE8927-1D5F-49A1-A5EB-FF6F516C05B6}" srcId="{D2CB9DF2-FD40-4323-AC47-919BE7A9F5F6}" destId="{60B920DD-5325-4425-A7F8-B027A21DD875}" srcOrd="4" destOrd="0" parTransId="{BEAE1EDF-BFAB-43D3-9C06-D27326DCC866}" sibTransId="{8EB5ED43-968C-4FAE-906D-939E7E99CBDD}"/>
    <dgm:cxn modelId="{F21F9354-5798-42F0-978D-39B171AA1493}" srcId="{D2CB9DF2-FD40-4323-AC47-919BE7A9F5F6}" destId="{FE512C31-8906-4FF6-AE33-D95A7EA9297B}" srcOrd="0" destOrd="0" parTransId="{4DD79A14-BB4D-455D-BDB8-E95D88B4C70E}" sibTransId="{6C0CCF79-F0BA-4ED1-88AA-1EDA3A4AA127}"/>
    <dgm:cxn modelId="{CFDC4E7B-9A9D-4A13-A0C4-78FF541C4001}" type="presOf" srcId="{60B920DD-5325-4425-A7F8-B027A21DD875}" destId="{8E8516D5-6A9F-4B43-9D45-FED72DAC0CA7}" srcOrd="0" destOrd="0" presId="urn:microsoft.com/office/officeart/2005/8/layout/cycle3"/>
    <dgm:cxn modelId="{1DDA9F6C-71E0-4EA6-A4D6-C30E970EC727}" type="presOf" srcId="{51230084-8F1E-454A-97BD-E7F22C06FAC6}" destId="{9D9C4E78-5A56-4BD5-A27B-F4BD8831A02A}" srcOrd="0" destOrd="0" presId="urn:microsoft.com/office/officeart/2005/8/layout/cycle3"/>
    <dgm:cxn modelId="{6626AAFA-6330-47ED-8EB9-7E09B31FFC30}" srcId="{D2CB9DF2-FD40-4323-AC47-919BE7A9F5F6}" destId="{51230084-8F1E-454A-97BD-E7F22C06FAC6}" srcOrd="2" destOrd="0" parTransId="{67A757F4-95E7-467A-8C2E-40DBC13B4C16}" sibTransId="{29D5E461-B46A-499F-9C53-7872619AF30F}"/>
    <dgm:cxn modelId="{F47BBD14-3A26-49F5-870A-FF58C77468E6}" type="presOf" srcId="{42519FE8-EC63-43DB-A5F4-70CE05ECF007}" destId="{880B7B83-126D-457D-9921-F01A758E3739}" srcOrd="0" destOrd="0" presId="urn:microsoft.com/office/officeart/2005/8/layout/cycle3"/>
    <dgm:cxn modelId="{19E369FA-2E70-4647-99D6-F075D4B99B29}" type="presOf" srcId="{D2CB9DF2-FD40-4323-AC47-919BE7A9F5F6}" destId="{326313C6-6948-41BC-B898-DB2FE64D383F}" srcOrd="0" destOrd="0" presId="urn:microsoft.com/office/officeart/2005/8/layout/cycle3"/>
    <dgm:cxn modelId="{C0156B9E-FE32-4A90-8A75-ACDDC69089EC}" srcId="{D2CB9DF2-FD40-4323-AC47-919BE7A9F5F6}" destId="{61CE1E1B-3641-4DFC-99BE-C5C8ADE93264}" srcOrd="1" destOrd="0" parTransId="{2D29BF10-6974-4021-8C5B-0259497C7140}" sibTransId="{04F449AB-D61C-4973-B00E-882302AC6BA7}"/>
    <dgm:cxn modelId="{B7BC62D2-DCA7-4256-A9F3-3BE9A9C683A6}" type="presOf" srcId="{61CE1E1B-3641-4DFC-99BE-C5C8ADE93264}" destId="{748CBFA7-444A-4843-BA48-49B87F8B8846}" srcOrd="0" destOrd="0" presId="urn:microsoft.com/office/officeart/2005/8/layout/cycle3"/>
    <dgm:cxn modelId="{0249AE63-3339-44F5-AC9D-86DA3770D038}" type="presOf" srcId="{FE512C31-8906-4FF6-AE33-D95A7EA9297B}" destId="{372E7FAF-5367-45FB-BEE1-BE08AB2AE8FC}" srcOrd="0" destOrd="0" presId="urn:microsoft.com/office/officeart/2005/8/layout/cycle3"/>
    <dgm:cxn modelId="{268EEF63-F43C-423A-9885-3E1EC06E1D7F}" type="presOf" srcId="{6C0CCF79-F0BA-4ED1-88AA-1EDA3A4AA127}" destId="{6763DB30-3C33-407D-A0A5-87BE23BC6356}" srcOrd="0" destOrd="0" presId="urn:microsoft.com/office/officeart/2005/8/layout/cycle3"/>
    <dgm:cxn modelId="{4CC1C41A-9CF7-4947-8585-FAAEB7C3E404}" srcId="{D2CB9DF2-FD40-4323-AC47-919BE7A9F5F6}" destId="{42519FE8-EC63-43DB-A5F4-70CE05ECF007}" srcOrd="3" destOrd="0" parTransId="{0A37E509-7859-4E0F-93E9-64CD037EE890}" sibTransId="{919D131B-72B1-47D8-B1CF-A20483E46488}"/>
    <dgm:cxn modelId="{2B2867D6-3574-41D0-96BE-2DD9F03EB07B}" type="presParOf" srcId="{326313C6-6948-41BC-B898-DB2FE64D383F}" destId="{1F75B95F-7A88-4F4E-8EB0-3BB5EB671B31}" srcOrd="0" destOrd="0" presId="urn:microsoft.com/office/officeart/2005/8/layout/cycle3"/>
    <dgm:cxn modelId="{5911AA86-BDA4-4262-976E-32BD00D9BFFB}" type="presParOf" srcId="{1F75B95F-7A88-4F4E-8EB0-3BB5EB671B31}" destId="{372E7FAF-5367-45FB-BEE1-BE08AB2AE8FC}" srcOrd="0" destOrd="0" presId="urn:microsoft.com/office/officeart/2005/8/layout/cycle3"/>
    <dgm:cxn modelId="{26D7813A-FABB-456C-AE96-1EB2B38C9144}" type="presParOf" srcId="{1F75B95F-7A88-4F4E-8EB0-3BB5EB671B31}" destId="{6763DB30-3C33-407D-A0A5-87BE23BC6356}" srcOrd="1" destOrd="0" presId="urn:microsoft.com/office/officeart/2005/8/layout/cycle3"/>
    <dgm:cxn modelId="{4E496B23-3F7A-4039-BA8D-D6863E688032}" type="presParOf" srcId="{1F75B95F-7A88-4F4E-8EB0-3BB5EB671B31}" destId="{748CBFA7-444A-4843-BA48-49B87F8B8846}" srcOrd="2" destOrd="0" presId="urn:microsoft.com/office/officeart/2005/8/layout/cycle3"/>
    <dgm:cxn modelId="{29D4B412-0E21-4952-A972-A7853E73A0FF}" type="presParOf" srcId="{1F75B95F-7A88-4F4E-8EB0-3BB5EB671B31}" destId="{9D9C4E78-5A56-4BD5-A27B-F4BD8831A02A}" srcOrd="3" destOrd="0" presId="urn:microsoft.com/office/officeart/2005/8/layout/cycle3"/>
    <dgm:cxn modelId="{6B4D494D-D51B-4E20-B93D-44704DA7757A}" type="presParOf" srcId="{1F75B95F-7A88-4F4E-8EB0-3BB5EB671B31}" destId="{880B7B83-126D-457D-9921-F01A758E3739}" srcOrd="4" destOrd="0" presId="urn:microsoft.com/office/officeart/2005/8/layout/cycle3"/>
    <dgm:cxn modelId="{C97864ED-9F97-4C3F-80AB-A29A37CEBC56}" type="presParOf" srcId="{1F75B95F-7A88-4F4E-8EB0-3BB5EB671B31}" destId="{8E8516D5-6A9F-4B43-9D45-FED72DAC0CA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CB9DF2-FD40-4323-AC47-919BE7A9F5F6}"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FE512C31-8906-4FF6-AE33-D95A7EA9297B}">
      <dgm:prSet phldrT="[Text]"/>
      <dgm:spPr/>
      <dgm:t>
        <a:bodyPr/>
        <a:lstStyle/>
        <a:p>
          <a:r>
            <a:rPr lang="en-US" dirty="0" smtClean="0"/>
            <a:t>Identify</a:t>
          </a:r>
          <a:endParaRPr lang="en-US" dirty="0"/>
        </a:p>
      </dgm:t>
    </dgm:pt>
    <dgm:pt modelId="{4DD79A14-BB4D-455D-BDB8-E95D88B4C70E}" type="parTrans" cxnId="{F21F9354-5798-42F0-978D-39B171AA1493}">
      <dgm:prSet/>
      <dgm:spPr/>
      <dgm:t>
        <a:bodyPr/>
        <a:lstStyle/>
        <a:p>
          <a:endParaRPr lang="en-US"/>
        </a:p>
      </dgm:t>
    </dgm:pt>
    <dgm:pt modelId="{6C0CCF79-F0BA-4ED1-88AA-1EDA3A4AA127}" type="sibTrans" cxnId="{F21F9354-5798-42F0-978D-39B171AA1493}">
      <dgm:prSet/>
      <dgm:spPr/>
      <dgm:t>
        <a:bodyPr/>
        <a:lstStyle/>
        <a:p>
          <a:endParaRPr lang="en-US"/>
        </a:p>
      </dgm:t>
    </dgm:pt>
    <dgm:pt modelId="{61CE1E1B-3641-4DFC-99BE-C5C8ADE93264}">
      <dgm:prSet phldrT="[Text]"/>
      <dgm:spPr/>
      <dgm:t>
        <a:bodyPr/>
        <a:lstStyle/>
        <a:p>
          <a:r>
            <a:rPr lang="en-US" dirty="0" smtClean="0"/>
            <a:t>Consider</a:t>
          </a:r>
          <a:endParaRPr lang="en-US" dirty="0"/>
        </a:p>
      </dgm:t>
    </dgm:pt>
    <dgm:pt modelId="{2D29BF10-6974-4021-8C5B-0259497C7140}" type="parTrans" cxnId="{C0156B9E-FE32-4A90-8A75-ACDDC69089EC}">
      <dgm:prSet/>
      <dgm:spPr/>
      <dgm:t>
        <a:bodyPr/>
        <a:lstStyle/>
        <a:p>
          <a:endParaRPr lang="en-US"/>
        </a:p>
      </dgm:t>
    </dgm:pt>
    <dgm:pt modelId="{04F449AB-D61C-4973-B00E-882302AC6BA7}" type="sibTrans" cxnId="{C0156B9E-FE32-4A90-8A75-ACDDC69089EC}">
      <dgm:prSet/>
      <dgm:spPr/>
      <dgm:t>
        <a:bodyPr/>
        <a:lstStyle/>
        <a:p>
          <a:endParaRPr lang="en-US"/>
        </a:p>
      </dgm:t>
    </dgm:pt>
    <dgm:pt modelId="{51230084-8F1E-454A-97BD-E7F22C06FAC6}">
      <dgm:prSet phldrT="[Text]"/>
      <dgm:spPr/>
      <dgm:t>
        <a:bodyPr/>
        <a:lstStyle/>
        <a:p>
          <a:r>
            <a:rPr lang="en-US" dirty="0" smtClean="0"/>
            <a:t>Search</a:t>
          </a:r>
          <a:endParaRPr lang="en-US" dirty="0"/>
        </a:p>
      </dgm:t>
    </dgm:pt>
    <dgm:pt modelId="{67A757F4-95E7-467A-8C2E-40DBC13B4C16}" type="parTrans" cxnId="{6626AAFA-6330-47ED-8EB9-7E09B31FFC30}">
      <dgm:prSet/>
      <dgm:spPr/>
      <dgm:t>
        <a:bodyPr/>
        <a:lstStyle/>
        <a:p>
          <a:endParaRPr lang="en-US"/>
        </a:p>
      </dgm:t>
    </dgm:pt>
    <dgm:pt modelId="{29D5E461-B46A-499F-9C53-7872619AF30F}" type="sibTrans" cxnId="{6626AAFA-6330-47ED-8EB9-7E09B31FFC30}">
      <dgm:prSet/>
      <dgm:spPr/>
      <dgm:t>
        <a:bodyPr/>
        <a:lstStyle/>
        <a:p>
          <a:endParaRPr lang="en-US"/>
        </a:p>
      </dgm:t>
    </dgm:pt>
    <dgm:pt modelId="{42519FE8-EC63-43DB-A5F4-70CE05ECF007}">
      <dgm:prSet phldrT="[Text]"/>
      <dgm:spPr/>
      <dgm:t>
        <a:bodyPr/>
        <a:lstStyle/>
        <a:p>
          <a:r>
            <a:rPr lang="en-US" dirty="0" smtClean="0"/>
            <a:t>Experiment</a:t>
          </a:r>
          <a:endParaRPr lang="en-US" dirty="0"/>
        </a:p>
      </dgm:t>
    </dgm:pt>
    <dgm:pt modelId="{0A37E509-7859-4E0F-93E9-64CD037EE890}" type="parTrans" cxnId="{4CC1C41A-9CF7-4947-8585-FAAEB7C3E404}">
      <dgm:prSet/>
      <dgm:spPr/>
      <dgm:t>
        <a:bodyPr/>
        <a:lstStyle/>
        <a:p>
          <a:endParaRPr lang="en-US"/>
        </a:p>
      </dgm:t>
    </dgm:pt>
    <dgm:pt modelId="{919D131B-72B1-47D8-B1CF-A20483E46488}" type="sibTrans" cxnId="{4CC1C41A-9CF7-4947-8585-FAAEB7C3E404}">
      <dgm:prSet/>
      <dgm:spPr/>
      <dgm:t>
        <a:bodyPr/>
        <a:lstStyle/>
        <a:p>
          <a:endParaRPr lang="en-US"/>
        </a:p>
      </dgm:t>
    </dgm:pt>
    <dgm:pt modelId="{60B920DD-5325-4425-A7F8-B027A21DD875}">
      <dgm:prSet phldrT="[Text]"/>
      <dgm:spPr/>
      <dgm:t>
        <a:bodyPr/>
        <a:lstStyle/>
        <a:p>
          <a:r>
            <a:rPr lang="en-US" dirty="0" smtClean="0"/>
            <a:t>Correct</a:t>
          </a:r>
          <a:endParaRPr lang="en-US" dirty="0"/>
        </a:p>
      </dgm:t>
    </dgm:pt>
    <dgm:pt modelId="{BEAE1EDF-BFAB-43D3-9C06-D27326DCC866}" type="parTrans" cxnId="{0FFE8927-1D5F-49A1-A5EB-FF6F516C05B6}">
      <dgm:prSet/>
      <dgm:spPr/>
      <dgm:t>
        <a:bodyPr/>
        <a:lstStyle/>
        <a:p>
          <a:endParaRPr lang="en-US"/>
        </a:p>
      </dgm:t>
    </dgm:pt>
    <dgm:pt modelId="{8EB5ED43-968C-4FAE-906D-939E7E99CBDD}" type="sibTrans" cxnId="{0FFE8927-1D5F-49A1-A5EB-FF6F516C05B6}">
      <dgm:prSet/>
      <dgm:spPr/>
      <dgm:t>
        <a:bodyPr/>
        <a:lstStyle/>
        <a:p>
          <a:endParaRPr lang="en-US"/>
        </a:p>
      </dgm:t>
    </dgm:pt>
    <dgm:pt modelId="{326313C6-6948-41BC-B898-DB2FE64D383F}" type="pres">
      <dgm:prSet presAssocID="{D2CB9DF2-FD40-4323-AC47-919BE7A9F5F6}" presName="Name0" presStyleCnt="0">
        <dgm:presLayoutVars>
          <dgm:dir/>
          <dgm:resizeHandles val="exact"/>
        </dgm:presLayoutVars>
      </dgm:prSet>
      <dgm:spPr/>
      <dgm:t>
        <a:bodyPr/>
        <a:lstStyle/>
        <a:p>
          <a:endParaRPr lang="en-US"/>
        </a:p>
      </dgm:t>
    </dgm:pt>
    <dgm:pt modelId="{1F75B95F-7A88-4F4E-8EB0-3BB5EB671B31}" type="pres">
      <dgm:prSet presAssocID="{D2CB9DF2-FD40-4323-AC47-919BE7A9F5F6}" presName="cycle" presStyleCnt="0"/>
      <dgm:spPr/>
    </dgm:pt>
    <dgm:pt modelId="{372E7FAF-5367-45FB-BEE1-BE08AB2AE8FC}" type="pres">
      <dgm:prSet presAssocID="{FE512C31-8906-4FF6-AE33-D95A7EA9297B}" presName="nodeFirstNode" presStyleLbl="node1" presStyleIdx="0" presStyleCnt="5">
        <dgm:presLayoutVars>
          <dgm:bulletEnabled val="1"/>
        </dgm:presLayoutVars>
      </dgm:prSet>
      <dgm:spPr/>
      <dgm:t>
        <a:bodyPr/>
        <a:lstStyle/>
        <a:p>
          <a:endParaRPr lang="en-US"/>
        </a:p>
      </dgm:t>
    </dgm:pt>
    <dgm:pt modelId="{6763DB30-3C33-407D-A0A5-87BE23BC6356}" type="pres">
      <dgm:prSet presAssocID="{6C0CCF79-F0BA-4ED1-88AA-1EDA3A4AA127}" presName="sibTransFirstNode" presStyleLbl="bgShp" presStyleIdx="0" presStyleCnt="1"/>
      <dgm:spPr/>
      <dgm:t>
        <a:bodyPr/>
        <a:lstStyle/>
        <a:p>
          <a:endParaRPr lang="en-US"/>
        </a:p>
      </dgm:t>
    </dgm:pt>
    <dgm:pt modelId="{748CBFA7-444A-4843-BA48-49B87F8B8846}" type="pres">
      <dgm:prSet presAssocID="{61CE1E1B-3641-4DFC-99BE-C5C8ADE93264}" presName="nodeFollowingNodes" presStyleLbl="node1" presStyleIdx="1" presStyleCnt="5">
        <dgm:presLayoutVars>
          <dgm:bulletEnabled val="1"/>
        </dgm:presLayoutVars>
      </dgm:prSet>
      <dgm:spPr/>
      <dgm:t>
        <a:bodyPr/>
        <a:lstStyle/>
        <a:p>
          <a:endParaRPr lang="en-US"/>
        </a:p>
      </dgm:t>
    </dgm:pt>
    <dgm:pt modelId="{9D9C4E78-5A56-4BD5-A27B-F4BD8831A02A}" type="pres">
      <dgm:prSet presAssocID="{51230084-8F1E-454A-97BD-E7F22C06FAC6}" presName="nodeFollowingNodes" presStyleLbl="node1" presStyleIdx="2" presStyleCnt="5">
        <dgm:presLayoutVars>
          <dgm:bulletEnabled val="1"/>
        </dgm:presLayoutVars>
      </dgm:prSet>
      <dgm:spPr/>
      <dgm:t>
        <a:bodyPr/>
        <a:lstStyle/>
        <a:p>
          <a:endParaRPr lang="en-US"/>
        </a:p>
      </dgm:t>
    </dgm:pt>
    <dgm:pt modelId="{880B7B83-126D-457D-9921-F01A758E3739}" type="pres">
      <dgm:prSet presAssocID="{42519FE8-EC63-43DB-A5F4-70CE05ECF007}" presName="nodeFollowingNodes" presStyleLbl="node1" presStyleIdx="3" presStyleCnt="5">
        <dgm:presLayoutVars>
          <dgm:bulletEnabled val="1"/>
        </dgm:presLayoutVars>
      </dgm:prSet>
      <dgm:spPr/>
      <dgm:t>
        <a:bodyPr/>
        <a:lstStyle/>
        <a:p>
          <a:endParaRPr lang="en-US"/>
        </a:p>
      </dgm:t>
    </dgm:pt>
    <dgm:pt modelId="{8E8516D5-6A9F-4B43-9D45-FED72DAC0CA7}" type="pres">
      <dgm:prSet presAssocID="{60B920DD-5325-4425-A7F8-B027A21DD875}" presName="nodeFollowingNodes" presStyleLbl="node1" presStyleIdx="4" presStyleCnt="5">
        <dgm:presLayoutVars>
          <dgm:bulletEnabled val="1"/>
        </dgm:presLayoutVars>
      </dgm:prSet>
      <dgm:spPr/>
      <dgm:t>
        <a:bodyPr/>
        <a:lstStyle/>
        <a:p>
          <a:endParaRPr lang="en-US"/>
        </a:p>
      </dgm:t>
    </dgm:pt>
  </dgm:ptLst>
  <dgm:cxnLst>
    <dgm:cxn modelId="{0FFE8927-1D5F-49A1-A5EB-FF6F516C05B6}" srcId="{D2CB9DF2-FD40-4323-AC47-919BE7A9F5F6}" destId="{60B920DD-5325-4425-A7F8-B027A21DD875}" srcOrd="4" destOrd="0" parTransId="{BEAE1EDF-BFAB-43D3-9C06-D27326DCC866}" sibTransId="{8EB5ED43-968C-4FAE-906D-939E7E99CBDD}"/>
    <dgm:cxn modelId="{F21F9354-5798-42F0-978D-39B171AA1493}" srcId="{D2CB9DF2-FD40-4323-AC47-919BE7A9F5F6}" destId="{FE512C31-8906-4FF6-AE33-D95A7EA9297B}" srcOrd="0" destOrd="0" parTransId="{4DD79A14-BB4D-455D-BDB8-E95D88B4C70E}" sibTransId="{6C0CCF79-F0BA-4ED1-88AA-1EDA3A4AA127}"/>
    <dgm:cxn modelId="{CFDC4E7B-9A9D-4A13-A0C4-78FF541C4001}" type="presOf" srcId="{60B920DD-5325-4425-A7F8-B027A21DD875}" destId="{8E8516D5-6A9F-4B43-9D45-FED72DAC0CA7}" srcOrd="0" destOrd="0" presId="urn:microsoft.com/office/officeart/2005/8/layout/cycle3"/>
    <dgm:cxn modelId="{1DDA9F6C-71E0-4EA6-A4D6-C30E970EC727}" type="presOf" srcId="{51230084-8F1E-454A-97BD-E7F22C06FAC6}" destId="{9D9C4E78-5A56-4BD5-A27B-F4BD8831A02A}" srcOrd="0" destOrd="0" presId="urn:microsoft.com/office/officeart/2005/8/layout/cycle3"/>
    <dgm:cxn modelId="{6626AAFA-6330-47ED-8EB9-7E09B31FFC30}" srcId="{D2CB9DF2-FD40-4323-AC47-919BE7A9F5F6}" destId="{51230084-8F1E-454A-97BD-E7F22C06FAC6}" srcOrd="2" destOrd="0" parTransId="{67A757F4-95E7-467A-8C2E-40DBC13B4C16}" sibTransId="{29D5E461-B46A-499F-9C53-7872619AF30F}"/>
    <dgm:cxn modelId="{F47BBD14-3A26-49F5-870A-FF58C77468E6}" type="presOf" srcId="{42519FE8-EC63-43DB-A5F4-70CE05ECF007}" destId="{880B7B83-126D-457D-9921-F01A758E3739}" srcOrd="0" destOrd="0" presId="urn:microsoft.com/office/officeart/2005/8/layout/cycle3"/>
    <dgm:cxn modelId="{19E369FA-2E70-4647-99D6-F075D4B99B29}" type="presOf" srcId="{D2CB9DF2-FD40-4323-AC47-919BE7A9F5F6}" destId="{326313C6-6948-41BC-B898-DB2FE64D383F}" srcOrd="0" destOrd="0" presId="urn:microsoft.com/office/officeart/2005/8/layout/cycle3"/>
    <dgm:cxn modelId="{C0156B9E-FE32-4A90-8A75-ACDDC69089EC}" srcId="{D2CB9DF2-FD40-4323-AC47-919BE7A9F5F6}" destId="{61CE1E1B-3641-4DFC-99BE-C5C8ADE93264}" srcOrd="1" destOrd="0" parTransId="{2D29BF10-6974-4021-8C5B-0259497C7140}" sibTransId="{04F449AB-D61C-4973-B00E-882302AC6BA7}"/>
    <dgm:cxn modelId="{B7BC62D2-DCA7-4256-A9F3-3BE9A9C683A6}" type="presOf" srcId="{61CE1E1B-3641-4DFC-99BE-C5C8ADE93264}" destId="{748CBFA7-444A-4843-BA48-49B87F8B8846}" srcOrd="0" destOrd="0" presId="urn:microsoft.com/office/officeart/2005/8/layout/cycle3"/>
    <dgm:cxn modelId="{0249AE63-3339-44F5-AC9D-86DA3770D038}" type="presOf" srcId="{FE512C31-8906-4FF6-AE33-D95A7EA9297B}" destId="{372E7FAF-5367-45FB-BEE1-BE08AB2AE8FC}" srcOrd="0" destOrd="0" presId="urn:microsoft.com/office/officeart/2005/8/layout/cycle3"/>
    <dgm:cxn modelId="{268EEF63-F43C-423A-9885-3E1EC06E1D7F}" type="presOf" srcId="{6C0CCF79-F0BA-4ED1-88AA-1EDA3A4AA127}" destId="{6763DB30-3C33-407D-A0A5-87BE23BC6356}" srcOrd="0" destOrd="0" presId="urn:microsoft.com/office/officeart/2005/8/layout/cycle3"/>
    <dgm:cxn modelId="{4CC1C41A-9CF7-4947-8585-FAAEB7C3E404}" srcId="{D2CB9DF2-FD40-4323-AC47-919BE7A9F5F6}" destId="{42519FE8-EC63-43DB-A5F4-70CE05ECF007}" srcOrd="3" destOrd="0" parTransId="{0A37E509-7859-4E0F-93E9-64CD037EE890}" sibTransId="{919D131B-72B1-47D8-B1CF-A20483E46488}"/>
    <dgm:cxn modelId="{2B2867D6-3574-41D0-96BE-2DD9F03EB07B}" type="presParOf" srcId="{326313C6-6948-41BC-B898-DB2FE64D383F}" destId="{1F75B95F-7A88-4F4E-8EB0-3BB5EB671B31}" srcOrd="0" destOrd="0" presId="urn:microsoft.com/office/officeart/2005/8/layout/cycle3"/>
    <dgm:cxn modelId="{5911AA86-BDA4-4262-976E-32BD00D9BFFB}" type="presParOf" srcId="{1F75B95F-7A88-4F4E-8EB0-3BB5EB671B31}" destId="{372E7FAF-5367-45FB-BEE1-BE08AB2AE8FC}" srcOrd="0" destOrd="0" presId="urn:microsoft.com/office/officeart/2005/8/layout/cycle3"/>
    <dgm:cxn modelId="{26D7813A-FABB-456C-AE96-1EB2B38C9144}" type="presParOf" srcId="{1F75B95F-7A88-4F4E-8EB0-3BB5EB671B31}" destId="{6763DB30-3C33-407D-A0A5-87BE23BC6356}" srcOrd="1" destOrd="0" presId="urn:microsoft.com/office/officeart/2005/8/layout/cycle3"/>
    <dgm:cxn modelId="{4E496B23-3F7A-4039-BA8D-D6863E688032}" type="presParOf" srcId="{1F75B95F-7A88-4F4E-8EB0-3BB5EB671B31}" destId="{748CBFA7-444A-4843-BA48-49B87F8B8846}" srcOrd="2" destOrd="0" presId="urn:microsoft.com/office/officeart/2005/8/layout/cycle3"/>
    <dgm:cxn modelId="{29D4B412-0E21-4952-A972-A7853E73A0FF}" type="presParOf" srcId="{1F75B95F-7A88-4F4E-8EB0-3BB5EB671B31}" destId="{9D9C4E78-5A56-4BD5-A27B-F4BD8831A02A}" srcOrd="3" destOrd="0" presId="urn:microsoft.com/office/officeart/2005/8/layout/cycle3"/>
    <dgm:cxn modelId="{6B4D494D-D51B-4E20-B93D-44704DA7757A}" type="presParOf" srcId="{1F75B95F-7A88-4F4E-8EB0-3BB5EB671B31}" destId="{880B7B83-126D-457D-9921-F01A758E3739}" srcOrd="4" destOrd="0" presId="urn:microsoft.com/office/officeart/2005/8/layout/cycle3"/>
    <dgm:cxn modelId="{C97864ED-9F97-4C3F-80AB-A29A37CEBC56}" type="presParOf" srcId="{1F75B95F-7A88-4F4E-8EB0-3BB5EB671B31}" destId="{8E8516D5-6A9F-4B43-9D45-FED72DAC0CA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3DB30-3C33-407D-A0A5-87BE23BC6356}">
      <dsp:nvSpPr>
        <dsp:cNvPr id="0" name=""/>
        <dsp:cNvSpPr/>
      </dsp:nvSpPr>
      <dsp:spPr>
        <a:xfrm>
          <a:off x="399448" y="515122"/>
          <a:ext cx="3159644" cy="3159644"/>
        </a:xfrm>
        <a:prstGeom prst="circularArrow">
          <a:avLst>
            <a:gd name="adj1" fmla="val 5544"/>
            <a:gd name="adj2" fmla="val 330680"/>
            <a:gd name="adj3" fmla="val 13909249"/>
            <a:gd name="adj4" fmla="val 1730534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E7FAF-5367-45FB-BEE1-BE08AB2AE8FC}">
      <dsp:nvSpPr>
        <dsp:cNvPr id="0" name=""/>
        <dsp:cNvSpPr/>
      </dsp:nvSpPr>
      <dsp:spPr>
        <a:xfrm>
          <a:off x="1282467" y="530778"/>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Identify</a:t>
          </a:r>
          <a:endParaRPr lang="en-US" sz="1800" kern="1200" dirty="0"/>
        </a:p>
      </dsp:txBody>
      <dsp:txXfrm>
        <a:off x="1316482" y="564793"/>
        <a:ext cx="1325577" cy="628773"/>
      </dsp:txXfrm>
    </dsp:sp>
    <dsp:sp modelId="{748CBFA7-444A-4843-BA48-49B87F8B8846}">
      <dsp:nvSpPr>
        <dsp:cNvPr id="0" name=""/>
        <dsp:cNvSpPr/>
      </dsp:nvSpPr>
      <dsp:spPr>
        <a:xfrm>
          <a:off x="2563917" y="1461806"/>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Consider</a:t>
          </a:r>
          <a:endParaRPr lang="en-US" sz="1800" kern="1200" dirty="0"/>
        </a:p>
      </dsp:txBody>
      <dsp:txXfrm>
        <a:off x="2597932" y="1495821"/>
        <a:ext cx="1325577" cy="628773"/>
      </dsp:txXfrm>
    </dsp:sp>
    <dsp:sp modelId="{9D9C4E78-5A56-4BD5-A27B-F4BD8831A02A}">
      <dsp:nvSpPr>
        <dsp:cNvPr id="0" name=""/>
        <dsp:cNvSpPr/>
      </dsp:nvSpPr>
      <dsp:spPr>
        <a:xfrm>
          <a:off x="2074446" y="2968240"/>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Search</a:t>
          </a:r>
          <a:endParaRPr lang="en-US" sz="1800" kern="1200" dirty="0"/>
        </a:p>
      </dsp:txBody>
      <dsp:txXfrm>
        <a:off x="2108461" y="3002255"/>
        <a:ext cx="1325577" cy="628773"/>
      </dsp:txXfrm>
    </dsp:sp>
    <dsp:sp modelId="{880B7B83-126D-457D-9921-F01A758E3739}">
      <dsp:nvSpPr>
        <dsp:cNvPr id="0" name=""/>
        <dsp:cNvSpPr/>
      </dsp:nvSpPr>
      <dsp:spPr>
        <a:xfrm>
          <a:off x="490487" y="2968240"/>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Experiment</a:t>
          </a:r>
          <a:endParaRPr lang="en-US" sz="1800" kern="1200" dirty="0"/>
        </a:p>
      </dsp:txBody>
      <dsp:txXfrm>
        <a:off x="524502" y="3002255"/>
        <a:ext cx="1325577" cy="628773"/>
      </dsp:txXfrm>
    </dsp:sp>
    <dsp:sp modelId="{8E8516D5-6A9F-4B43-9D45-FED72DAC0CA7}">
      <dsp:nvSpPr>
        <dsp:cNvPr id="0" name=""/>
        <dsp:cNvSpPr/>
      </dsp:nvSpPr>
      <dsp:spPr>
        <a:xfrm>
          <a:off x="1017" y="1461806"/>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Correct</a:t>
          </a:r>
          <a:endParaRPr lang="en-US" sz="1800" kern="1200" dirty="0"/>
        </a:p>
      </dsp:txBody>
      <dsp:txXfrm>
        <a:off x="35032" y="1495821"/>
        <a:ext cx="1325577" cy="628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3DB30-3C33-407D-A0A5-87BE23BC6356}">
      <dsp:nvSpPr>
        <dsp:cNvPr id="0" name=""/>
        <dsp:cNvSpPr/>
      </dsp:nvSpPr>
      <dsp:spPr>
        <a:xfrm>
          <a:off x="399448" y="515122"/>
          <a:ext cx="3159644" cy="3159644"/>
        </a:xfrm>
        <a:prstGeom prst="circularArrow">
          <a:avLst>
            <a:gd name="adj1" fmla="val 5544"/>
            <a:gd name="adj2" fmla="val 330680"/>
            <a:gd name="adj3" fmla="val 13909249"/>
            <a:gd name="adj4" fmla="val 1730534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E7FAF-5367-45FB-BEE1-BE08AB2AE8FC}">
      <dsp:nvSpPr>
        <dsp:cNvPr id="0" name=""/>
        <dsp:cNvSpPr/>
      </dsp:nvSpPr>
      <dsp:spPr>
        <a:xfrm>
          <a:off x="1282467" y="530778"/>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Identify</a:t>
          </a:r>
          <a:endParaRPr lang="en-US" sz="1800" kern="1200" dirty="0"/>
        </a:p>
      </dsp:txBody>
      <dsp:txXfrm>
        <a:off x="1316482" y="564793"/>
        <a:ext cx="1325577" cy="628773"/>
      </dsp:txXfrm>
    </dsp:sp>
    <dsp:sp modelId="{748CBFA7-444A-4843-BA48-49B87F8B8846}">
      <dsp:nvSpPr>
        <dsp:cNvPr id="0" name=""/>
        <dsp:cNvSpPr/>
      </dsp:nvSpPr>
      <dsp:spPr>
        <a:xfrm>
          <a:off x="2563917" y="1461806"/>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Consider</a:t>
          </a:r>
          <a:endParaRPr lang="en-US" sz="1800" kern="1200" dirty="0"/>
        </a:p>
      </dsp:txBody>
      <dsp:txXfrm>
        <a:off x="2597932" y="1495821"/>
        <a:ext cx="1325577" cy="628773"/>
      </dsp:txXfrm>
    </dsp:sp>
    <dsp:sp modelId="{9D9C4E78-5A56-4BD5-A27B-F4BD8831A02A}">
      <dsp:nvSpPr>
        <dsp:cNvPr id="0" name=""/>
        <dsp:cNvSpPr/>
      </dsp:nvSpPr>
      <dsp:spPr>
        <a:xfrm>
          <a:off x="2074446" y="2968240"/>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Search</a:t>
          </a:r>
          <a:endParaRPr lang="en-US" sz="1800" kern="1200" dirty="0"/>
        </a:p>
      </dsp:txBody>
      <dsp:txXfrm>
        <a:off x="2108461" y="3002255"/>
        <a:ext cx="1325577" cy="628773"/>
      </dsp:txXfrm>
    </dsp:sp>
    <dsp:sp modelId="{880B7B83-126D-457D-9921-F01A758E3739}">
      <dsp:nvSpPr>
        <dsp:cNvPr id="0" name=""/>
        <dsp:cNvSpPr/>
      </dsp:nvSpPr>
      <dsp:spPr>
        <a:xfrm>
          <a:off x="490487" y="2968240"/>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Experiment</a:t>
          </a:r>
          <a:endParaRPr lang="en-US" sz="1800" kern="1200" dirty="0"/>
        </a:p>
      </dsp:txBody>
      <dsp:txXfrm>
        <a:off x="524502" y="3002255"/>
        <a:ext cx="1325577" cy="628773"/>
      </dsp:txXfrm>
    </dsp:sp>
    <dsp:sp modelId="{8E8516D5-6A9F-4B43-9D45-FED72DAC0CA7}">
      <dsp:nvSpPr>
        <dsp:cNvPr id="0" name=""/>
        <dsp:cNvSpPr/>
      </dsp:nvSpPr>
      <dsp:spPr>
        <a:xfrm>
          <a:off x="1017" y="1461806"/>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Correct</a:t>
          </a:r>
          <a:endParaRPr lang="en-US" sz="1800" kern="1200" dirty="0"/>
        </a:p>
      </dsp:txBody>
      <dsp:txXfrm>
        <a:off x="35032" y="1495821"/>
        <a:ext cx="1325577" cy="628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3DB30-3C33-407D-A0A5-87BE23BC6356}">
      <dsp:nvSpPr>
        <dsp:cNvPr id="0" name=""/>
        <dsp:cNvSpPr/>
      </dsp:nvSpPr>
      <dsp:spPr>
        <a:xfrm>
          <a:off x="399448" y="515122"/>
          <a:ext cx="3159644" cy="3159644"/>
        </a:xfrm>
        <a:prstGeom prst="circularArrow">
          <a:avLst>
            <a:gd name="adj1" fmla="val 5544"/>
            <a:gd name="adj2" fmla="val 330680"/>
            <a:gd name="adj3" fmla="val 13909249"/>
            <a:gd name="adj4" fmla="val 1730534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E7FAF-5367-45FB-BEE1-BE08AB2AE8FC}">
      <dsp:nvSpPr>
        <dsp:cNvPr id="0" name=""/>
        <dsp:cNvSpPr/>
      </dsp:nvSpPr>
      <dsp:spPr>
        <a:xfrm>
          <a:off x="1282467" y="530778"/>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Identify</a:t>
          </a:r>
          <a:endParaRPr lang="en-US" sz="1800" kern="1200" dirty="0"/>
        </a:p>
      </dsp:txBody>
      <dsp:txXfrm>
        <a:off x="1316482" y="564793"/>
        <a:ext cx="1325577" cy="628773"/>
      </dsp:txXfrm>
    </dsp:sp>
    <dsp:sp modelId="{748CBFA7-444A-4843-BA48-49B87F8B8846}">
      <dsp:nvSpPr>
        <dsp:cNvPr id="0" name=""/>
        <dsp:cNvSpPr/>
      </dsp:nvSpPr>
      <dsp:spPr>
        <a:xfrm>
          <a:off x="2563917" y="1461806"/>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Consider</a:t>
          </a:r>
          <a:endParaRPr lang="en-US" sz="1800" kern="1200" dirty="0"/>
        </a:p>
      </dsp:txBody>
      <dsp:txXfrm>
        <a:off x="2597932" y="1495821"/>
        <a:ext cx="1325577" cy="628773"/>
      </dsp:txXfrm>
    </dsp:sp>
    <dsp:sp modelId="{9D9C4E78-5A56-4BD5-A27B-F4BD8831A02A}">
      <dsp:nvSpPr>
        <dsp:cNvPr id="0" name=""/>
        <dsp:cNvSpPr/>
      </dsp:nvSpPr>
      <dsp:spPr>
        <a:xfrm>
          <a:off x="2074446" y="2968240"/>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Search</a:t>
          </a:r>
          <a:endParaRPr lang="en-US" sz="1800" kern="1200" dirty="0"/>
        </a:p>
      </dsp:txBody>
      <dsp:txXfrm>
        <a:off x="2108461" y="3002255"/>
        <a:ext cx="1325577" cy="628773"/>
      </dsp:txXfrm>
    </dsp:sp>
    <dsp:sp modelId="{880B7B83-126D-457D-9921-F01A758E3739}">
      <dsp:nvSpPr>
        <dsp:cNvPr id="0" name=""/>
        <dsp:cNvSpPr/>
      </dsp:nvSpPr>
      <dsp:spPr>
        <a:xfrm>
          <a:off x="490487" y="2968240"/>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Experiment</a:t>
          </a:r>
          <a:endParaRPr lang="en-US" sz="1800" kern="1200" dirty="0"/>
        </a:p>
      </dsp:txBody>
      <dsp:txXfrm>
        <a:off x="524502" y="3002255"/>
        <a:ext cx="1325577" cy="628773"/>
      </dsp:txXfrm>
    </dsp:sp>
    <dsp:sp modelId="{8E8516D5-6A9F-4B43-9D45-FED72DAC0CA7}">
      <dsp:nvSpPr>
        <dsp:cNvPr id="0" name=""/>
        <dsp:cNvSpPr/>
      </dsp:nvSpPr>
      <dsp:spPr>
        <a:xfrm>
          <a:off x="1017" y="1461806"/>
          <a:ext cx="1393607" cy="69680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Correct</a:t>
          </a:r>
          <a:endParaRPr lang="en-US" sz="1800" kern="1200" dirty="0"/>
        </a:p>
      </dsp:txBody>
      <dsp:txXfrm>
        <a:off x="35032" y="1495821"/>
        <a:ext cx="1325577" cy="62877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7.wmf"/><Relationship Id="rId4"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7.wmf"/><Relationship Id="rId4"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defenseone.com/ideas/2025/04/how-drones-data-and-ai-transformed-our-militaryand-why-us-must-follow-suit/404444/"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pelagobio.com/cetsa-drug-discovery-resources/blog/drug-discovery-trends-2025/"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popularmechanics.com/military/research/a25644619/soldier-weight/"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darpa.mil"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diu.mil"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one take away we hope everyone gets, so we put it right at the beginning.</a:t>
            </a:r>
          </a:p>
          <a:p>
            <a:r>
              <a:rPr lang="en-US" dirty="0" smtClean="0"/>
              <a:t>Includes </a:t>
            </a:r>
            <a:r>
              <a:rPr lang="en-US" dirty="0" smtClean="0"/>
              <a:t>a live “Compute Index.” A companion web dashboard tracks which countries and companies control the biggest AI super‑computers, which is crucial context for anyone watching the AI power race. </a:t>
            </a:r>
          </a:p>
          <a:p>
            <a:r>
              <a:rPr lang="en-US" dirty="0" smtClean="0"/>
              <a:t>Authored by independent experts, not vendor marketing. Investor‑researcher Nathan </a:t>
            </a:r>
            <a:r>
              <a:rPr lang="en-US" dirty="0" err="1" smtClean="0"/>
              <a:t>Benaich</a:t>
            </a:r>
            <a:r>
              <a:rPr lang="en-US" dirty="0" smtClean="0"/>
              <a:t> and Air Street Capital compile the deck with peer review from leading academics, giving you balanced analysis free of corporate spin.</a:t>
            </a:r>
          </a:p>
          <a:p>
            <a:r>
              <a:rPr lang="en-US" dirty="0" smtClean="0"/>
              <a:t>Score‑cards its own forecasts. The report publicly grades last year’s predictions, filtering hype and teaching readers which trends really materialized. This is a useful “sanity check” for your own AI exploration. </a:t>
            </a:r>
          </a:p>
          <a:p>
            <a:r>
              <a:rPr lang="en-US" dirty="0" smtClean="0"/>
              <a:t>Totally free and fast to access. No paywall; PDF/Google‑Slides download and viral social‑media threads mean anyone in your organization can scan it the </a:t>
            </a:r>
            <a:r>
              <a:rPr lang="en-US" dirty="0" smtClean="0"/>
              <a:t>day</a:t>
            </a:r>
            <a:r>
              <a:rPr lang="en-US" baseline="0" dirty="0" smtClean="0"/>
              <a:t> it drops</a:t>
            </a:r>
            <a:r>
              <a:rPr lang="en-US" dirty="0" smtClean="0"/>
              <a:t>.</a:t>
            </a:r>
          </a:p>
          <a:p>
            <a:r>
              <a:rPr lang="en-US" dirty="0" smtClean="0"/>
              <a:t>Figure:</a:t>
            </a:r>
            <a:r>
              <a:rPr lang="en-US" baseline="0" dirty="0" smtClean="0"/>
              <a:t> this was from a slide from last year’s Report,  so they were ahead of the curve as Data Center power is all in the news today.</a:t>
            </a:r>
            <a:endParaRPr lang="en-US" dirty="0" smtClean="0"/>
          </a:p>
          <a:p>
            <a:endParaRPr lang="en-US" dirty="0" smtClean="0"/>
          </a:p>
          <a:p>
            <a:r>
              <a:rPr lang="en-US" dirty="0" smtClean="0"/>
              <a:t>image from State of AI Report 2024, </a:t>
            </a:r>
            <a:r>
              <a:rPr lang="en-US" dirty="0" err="1" smtClean="0"/>
              <a:t>Benaich</a:t>
            </a:r>
            <a:r>
              <a:rPr lang="en-US" dirty="0" smtClean="0"/>
              <a:t>.</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1842503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they have an example of a good source of info, let’s teach them to fish.</a:t>
            </a:r>
          </a:p>
          <a:p>
            <a:r>
              <a:rPr lang="en-US" baseline="0" dirty="0" smtClean="0"/>
              <a:t>They are going to search but they need an assessment checklist.</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869568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here’s the checklist!</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264532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we have so many references,</a:t>
            </a:r>
            <a:r>
              <a:rPr lang="en-US" baseline="0" dirty="0" smtClean="0"/>
              <a:t> we use a shorthand for the reference name that makes it easier to find in the reference list. So [Wes Roth] is a reference to the Wes Roth’s YouTube video page.</a:t>
            </a:r>
            <a:br>
              <a:rPr lang="en-US" baseline="0" dirty="0" smtClean="0"/>
            </a:br>
            <a:r>
              <a:rPr lang="en-US" baseline="0" dirty="0" smtClean="0"/>
              <a:t>We use this shorthand throughout the presentation.</a:t>
            </a:r>
          </a:p>
          <a:p>
            <a:pPr marL="0" marR="0" lvl="1"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latin typeface="Arial" charset="0"/>
                <a:ea typeface="+mn-ea"/>
                <a:cs typeface="+mn-cs"/>
              </a:rPr>
              <a:t>[Wes Roth] www.youtube.com/@WesRoth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295244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important:</a:t>
            </a:r>
            <a:r>
              <a:rPr lang="en-US" baseline="0" dirty="0" smtClean="0"/>
              <a:t> </a:t>
            </a:r>
            <a:r>
              <a:rPr lang="en-US" dirty="0" smtClean="0"/>
              <a:t>we visit each of the criteria. The picture shows that Wes is serious about covering the topics, and highlights relevant parts of actual papers that support his claims.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2642961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latin typeface="Arial" charset="0"/>
                <a:ea typeface="+mn-ea"/>
                <a:cs typeface="+mn-cs"/>
              </a:rPr>
              <a:t>[Two Minute] www.youtube.com/@TwoMinutePapers</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1510798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not a useful for assessing breakthroughs as it once was,</a:t>
            </a:r>
            <a:r>
              <a:rPr lang="en-US" baseline="0" dirty="0" smtClean="0"/>
              <a:t> the site is still entertaining and accurate.</a:t>
            </a:r>
          </a:p>
          <a:p>
            <a:r>
              <a:rPr lang="en-US" baseline="0" dirty="0" smtClean="0"/>
              <a:t>The thumbnail earlier has a picture of Isaac Asimov – can’t talk about AI unless you reference that!</a:t>
            </a:r>
          </a:p>
          <a:p>
            <a:r>
              <a:rPr lang="en-US" baseline="0" dirty="0" smtClean="0"/>
              <a:t>The </a:t>
            </a:r>
            <a:r>
              <a:rPr lang="en-US" baseline="0" dirty="0" smtClean="0"/>
              <a:t>picture shows that the smarter (more parameters) an AI, the more likely it agrees with the user.</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388084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5eded61a6_0_3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Survey papers: comprehensive overviews of specific subfields, consolidating key developments, methodologies, and even future directions.</a:t>
            </a:r>
            <a:endParaRPr/>
          </a:p>
        </p:txBody>
      </p:sp>
      <p:sp>
        <p:nvSpPr>
          <p:cNvPr id="203" name="Google Shape;203;g355eded61a6_0_3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383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 name="Google Shape;153;p8:notes"/>
          <p:cNvSpPr txBox="1">
            <a:spLocks noGrp="1"/>
          </p:cNvSpPr>
          <p:nvPr>
            <p:ph type="body" idx="1"/>
          </p:nvPr>
        </p:nvSpPr>
        <p:spPr>
          <a:xfrm>
            <a:off x="777240" y="4777560"/>
            <a:ext cx="6217560" cy="45259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000" dirty="0" smtClean="0"/>
              <a:t>Give examples</a:t>
            </a:r>
            <a:r>
              <a:rPr lang="en-US" sz="2000" dirty="0"/>
              <a:t>. </a:t>
            </a:r>
            <a:r>
              <a:rPr lang="en-US" sz="2000" dirty="0" smtClean="0"/>
              <a:t>1) </a:t>
            </a:r>
            <a:r>
              <a:rPr lang="en-US" sz="2000" dirty="0" err="1" smtClean="0"/>
              <a:t>ChatGPT</a:t>
            </a:r>
            <a:r>
              <a:rPr lang="en-US" sz="2000" dirty="0" smtClean="0"/>
              <a:t> </a:t>
            </a:r>
            <a:r>
              <a:rPr lang="en-US" sz="2000" dirty="0"/>
              <a:t>Research button. </a:t>
            </a:r>
            <a:r>
              <a:rPr lang="en-US" sz="2000" dirty="0" smtClean="0"/>
              <a:t>2) Survey </a:t>
            </a:r>
            <a:r>
              <a:rPr lang="en-US" sz="2000" dirty="0"/>
              <a:t>papers. “Context is all you need” paper (look it up, it hit the mainstream media). Trending on </a:t>
            </a:r>
            <a:r>
              <a:rPr lang="en-US" sz="2000" dirty="0" err="1"/>
              <a:t>arxiv</a:t>
            </a:r>
            <a:r>
              <a:rPr lang="en-US" sz="2000" dirty="0"/>
              <a:t> https://arxiv-trends.com/    </a:t>
            </a:r>
            <a:endParaRPr sz="2000" dirty="0"/>
          </a:p>
          <a:p>
            <a:pPr marL="0" lvl="0" indent="0" algn="l" rtl="0">
              <a:spcBef>
                <a:spcPts val="0"/>
              </a:spcBef>
              <a:spcAft>
                <a:spcPts val="0"/>
              </a:spcAft>
              <a:buNone/>
            </a:pPr>
            <a:r>
              <a:rPr lang="en-US" sz="2000" b="0" strike="noStrike" dirty="0">
                <a:latin typeface="Arial"/>
                <a:ea typeface="Arial"/>
                <a:cs typeface="Arial"/>
                <a:sym typeface="Arial"/>
              </a:rPr>
              <a:t>After discovering some new fundamental research, there needs to be a digestion process where you make a note of “what is the NEXT thing that will matter in this area”. This will feed back into the ability to identify the next breakthrough.</a:t>
            </a:r>
            <a:endParaRPr sz="2000" b="0" strike="noStrike" dirty="0">
              <a:latin typeface="Arial"/>
              <a:ea typeface="Arial"/>
              <a:cs typeface="Arial"/>
              <a:sym typeface="Arial"/>
            </a:endParaRPr>
          </a:p>
        </p:txBody>
      </p:sp>
    </p:spTree>
    <p:extLst>
      <p:ext uri="{BB962C8B-B14F-4D97-AF65-F5344CB8AC3E}">
        <p14:creationId xmlns:p14="http://schemas.microsoft.com/office/powerpoint/2010/main" val="3572855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Survey papers: comprehensive overviews of specific subfields, consolidating key developments, methodologies, and even future directions.</a:t>
            </a:r>
          </a:p>
          <a:p>
            <a:pPr marL="0" indent="0">
              <a:buNone/>
            </a:pPr>
            <a:r>
              <a:rPr kumimoji="1" lang="en-US" sz="1600" kern="1200" dirty="0" smtClean="0">
                <a:solidFill>
                  <a:schemeClr val="tx1"/>
                </a:solidFill>
                <a:latin typeface="Arial" charset="0"/>
                <a:ea typeface="+mn-ea"/>
                <a:cs typeface="Arial" panose="020B0604020202020204" pitchFamily="34" charset="0"/>
              </a:rPr>
              <a:t>[</a:t>
            </a:r>
            <a:r>
              <a:rPr kumimoji="1" lang="en-US" sz="1600" kern="1200" dirty="0" err="1" smtClean="0">
                <a:solidFill>
                  <a:schemeClr val="tx1"/>
                </a:solidFill>
                <a:latin typeface="Arial" charset="0"/>
                <a:ea typeface="+mn-ea"/>
                <a:cs typeface="Arial" panose="020B0604020202020204" pitchFamily="34" charset="0"/>
              </a:rPr>
              <a:t>arXiv</a:t>
            </a:r>
            <a:r>
              <a:rPr kumimoji="1" lang="en-US" sz="1600" kern="1200" dirty="0" smtClean="0">
                <a:solidFill>
                  <a:schemeClr val="tx1"/>
                </a:solidFill>
                <a:latin typeface="Arial" charset="0"/>
                <a:ea typeface="+mn-ea"/>
                <a:cs typeface="Arial" panose="020B0604020202020204" pitchFamily="34" charset="0"/>
              </a:rPr>
              <a:t>] arXiv.org/search/</a:t>
            </a:r>
            <a:r>
              <a:rPr kumimoji="1" lang="en-US" sz="1600" kern="1200" dirty="0" err="1" smtClean="0">
                <a:solidFill>
                  <a:schemeClr val="tx1"/>
                </a:solidFill>
                <a:latin typeface="Arial" charset="0"/>
                <a:ea typeface="+mn-ea"/>
                <a:cs typeface="Arial" panose="020B0604020202020204" pitchFamily="34" charset="0"/>
              </a:rPr>
              <a:t>cs</a:t>
            </a:r>
            <a:r>
              <a:rPr kumimoji="1" lang="en-US" sz="1600" kern="1200" dirty="0" smtClean="0">
                <a:solidFill>
                  <a:schemeClr val="tx1"/>
                </a:solidFill>
                <a:latin typeface="Arial" charset="0"/>
                <a:ea typeface="+mn-ea"/>
                <a:cs typeface="Arial" panose="020B0604020202020204" pitchFamily="34" charset="0"/>
              </a:rPr>
              <a:t> - search for: Artificial Intelligence Survey Papers. </a:t>
            </a:r>
          </a:p>
          <a:p>
            <a:pPr marL="0" indent="0">
              <a:buNone/>
            </a:pPr>
            <a:r>
              <a:rPr kumimoji="1" lang="en-US" sz="1600" kern="1200" dirty="0" smtClean="0">
                <a:solidFill>
                  <a:schemeClr val="tx1"/>
                </a:solidFill>
                <a:latin typeface="Arial" charset="0"/>
                <a:ea typeface="+mn-ea"/>
                <a:cs typeface="Arial" panose="020B0604020202020204" pitchFamily="34" charset="0"/>
              </a:rPr>
              <a:t>[</a:t>
            </a:r>
            <a:r>
              <a:rPr kumimoji="1" lang="en-US" sz="1600" kern="1200" dirty="0" err="1" smtClean="0">
                <a:solidFill>
                  <a:schemeClr val="tx1"/>
                </a:solidFill>
                <a:latin typeface="Arial" charset="0"/>
                <a:ea typeface="+mn-ea"/>
                <a:cs typeface="Arial" panose="020B0604020202020204" pitchFamily="34" charset="0"/>
              </a:rPr>
              <a:t>Anisia</a:t>
            </a:r>
            <a:r>
              <a:rPr kumimoji="1" lang="en-US" sz="1600" kern="1200" dirty="0" smtClean="0">
                <a:solidFill>
                  <a:schemeClr val="tx1"/>
                </a:solidFill>
                <a:latin typeface="Arial" charset="0"/>
                <a:ea typeface="+mn-ea"/>
                <a:cs typeface="Arial" panose="020B0604020202020204" pitchFamily="34" charset="0"/>
              </a:rPr>
              <a:t> </a:t>
            </a:r>
            <a:r>
              <a:rPr kumimoji="1" lang="en-US" sz="1600" kern="1200" dirty="0" err="1" smtClean="0">
                <a:solidFill>
                  <a:schemeClr val="tx1"/>
                </a:solidFill>
                <a:latin typeface="Arial" charset="0"/>
                <a:ea typeface="+mn-ea"/>
                <a:cs typeface="Arial" panose="020B0604020202020204" pitchFamily="34" charset="0"/>
              </a:rPr>
              <a:t>Katinskaia</a:t>
            </a:r>
            <a:r>
              <a:rPr kumimoji="1" lang="en-US" sz="1600" kern="1200" dirty="0" smtClean="0">
                <a:solidFill>
                  <a:schemeClr val="tx1"/>
                </a:solidFill>
                <a:latin typeface="Arial" charset="0"/>
                <a:ea typeface="+mn-ea"/>
                <a:cs typeface="Arial" panose="020B0604020202020204" pitchFamily="34" charset="0"/>
              </a:rPr>
              <a:t>] https://arxiv.org/pdf/2505.02032</a:t>
            </a:r>
          </a:p>
          <a:p>
            <a:pPr marL="0" indent="0">
              <a:buNone/>
            </a:pPr>
            <a:r>
              <a:rPr kumimoji="1" lang="en-US" sz="1600" kern="1200" dirty="0" smtClean="0">
                <a:solidFill>
                  <a:schemeClr val="tx1"/>
                </a:solidFill>
                <a:latin typeface="Arial" charset="0"/>
                <a:ea typeface="+mn-ea"/>
                <a:cs typeface="Arial" panose="020B0604020202020204" pitchFamily="34" charset="0"/>
              </a:rPr>
              <a:t>[Semantic Scholar] https://www.semanticscholar.org 	</a:t>
            </a:r>
          </a:p>
          <a:p>
            <a:pPr marL="0" indent="0">
              <a:buNone/>
            </a:pPr>
            <a:r>
              <a:rPr kumimoji="1" lang="en-US" sz="1600" kern="1200" dirty="0" smtClean="0">
                <a:solidFill>
                  <a:schemeClr val="tx1"/>
                </a:solidFill>
                <a:latin typeface="Arial" charset="0"/>
                <a:ea typeface="+mn-ea"/>
                <a:cs typeface="Arial" panose="020B0604020202020204" pitchFamily="34" charset="0"/>
              </a:rPr>
              <a:t>[JAIR] Journal of Artificial Intelligence Research (JAIR) https://jair.org/index.php/jair/surveypapers	</a:t>
            </a:r>
          </a:p>
          <a:p>
            <a:pPr marL="0" indent="0">
              <a:buNone/>
            </a:pPr>
            <a:r>
              <a:rPr kumimoji="1" lang="en-US" sz="1600" kern="1200" dirty="0" smtClean="0">
                <a:solidFill>
                  <a:schemeClr val="tx1"/>
                </a:solidFill>
                <a:latin typeface="Arial" charset="0"/>
                <a:ea typeface="+mn-ea"/>
                <a:cs typeface="Arial" panose="020B0604020202020204" pitchFamily="34" charset="0"/>
              </a:rPr>
              <a:t>[Fraser] https://jair.org/index.php/jair/article/view/16665</a:t>
            </a:r>
          </a:p>
          <a:p>
            <a:pPr marL="0" indent="0">
              <a:buNone/>
            </a:pPr>
            <a:r>
              <a:rPr kumimoji="1" lang="en-US" sz="1600" kern="1200" dirty="0" smtClean="0">
                <a:solidFill>
                  <a:schemeClr val="tx1"/>
                </a:solidFill>
                <a:latin typeface="Arial" charset="0"/>
                <a:ea typeface="+mn-ea"/>
                <a:cs typeface="Arial" panose="020B0604020202020204" pitchFamily="34" charset="0"/>
              </a:rPr>
              <a:t>[Google Scholar] https://scholar.google.com/</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307822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3869297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5eded61a6_0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smtClean="0"/>
              <a:t>Each one looked at individually in the next slides</a:t>
            </a:r>
            <a:endParaRPr dirty="0"/>
          </a:p>
        </p:txBody>
      </p:sp>
      <p:sp>
        <p:nvSpPr>
          <p:cNvPr id="165" name="Google Shape;165;g355eded61a6_0_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2181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e436646f5_0_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Authors are from Expedia Group and Roma University, </a:t>
            </a:r>
            <a:r>
              <a:rPr lang="en-US" dirty="0" smtClean="0"/>
              <a:t>Italy</a:t>
            </a:r>
          </a:p>
          <a:p>
            <a:pPr marL="0" lvl="0" indent="0" algn="l" rtl="0">
              <a:spcBef>
                <a:spcPts val="0"/>
              </a:spcBef>
              <a:spcAft>
                <a:spcPts val="0"/>
              </a:spcAft>
              <a:buNone/>
            </a:pPr>
            <a:r>
              <a:rPr lang="en-US" dirty="0" smtClean="0"/>
              <a:t>[</a:t>
            </a:r>
            <a:r>
              <a:rPr lang="en-US" dirty="0" err="1" smtClean="0"/>
              <a:t>Matarazzo</a:t>
            </a:r>
            <a:r>
              <a:rPr lang="en-US" dirty="0" smtClean="0"/>
              <a:t>] https://arxiv.org/pdf/2501.04040</a:t>
            </a:r>
            <a:r>
              <a:rPr lang="en-US" dirty="0"/>
              <a:t/>
            </a:r>
            <a:br>
              <a:rPr lang="en-US" dirty="0"/>
            </a:br>
            <a:endParaRPr dirty="0">
              <a:solidFill>
                <a:schemeClr val="tx1"/>
              </a:solidFill>
            </a:endParaRPr>
          </a:p>
        </p:txBody>
      </p:sp>
      <p:sp>
        <p:nvSpPr>
          <p:cNvPr id="171" name="Google Shape;171;g35e436646f5_0_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61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e436646f5_0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smtClean="0"/>
              <a:t>Will </a:t>
            </a:r>
            <a:r>
              <a:rPr lang="en-US" dirty="0"/>
              <a:t>not be updated as frequently because of new focus on LLM Inference via </a:t>
            </a:r>
            <a:r>
              <a:rPr lang="en-US" dirty="0" smtClean="0"/>
              <a:t>Search. But the lists on that repository page are!</a:t>
            </a:r>
          </a:p>
          <a:p>
            <a:pPr marL="0" lvl="0" indent="0" algn="l" rtl="0">
              <a:spcBef>
                <a:spcPts val="0"/>
              </a:spcBef>
              <a:spcAft>
                <a:spcPts val="0"/>
              </a:spcAft>
              <a:buNone/>
            </a:pPr>
            <a:r>
              <a:rPr lang="en-US" dirty="0" smtClean="0"/>
              <a:t>[</a:t>
            </a:r>
            <a:r>
              <a:rPr lang="en-US" dirty="0" err="1" smtClean="0"/>
              <a:t>Xinzhe</a:t>
            </a:r>
            <a:r>
              <a:rPr lang="en-US" dirty="0" smtClean="0"/>
              <a:t>] https://github.com/xinzhel/LLM-Agent-Survey</a:t>
            </a:r>
          </a:p>
          <a:p>
            <a:pPr marL="0" lvl="0" indent="0" algn="l" rtl="0">
              <a:spcBef>
                <a:spcPts val="0"/>
              </a:spcBef>
              <a:spcAft>
                <a:spcPts val="0"/>
              </a:spcAft>
              <a:buNone/>
            </a:pPr>
            <a:endParaRPr dirty="0"/>
          </a:p>
        </p:txBody>
      </p:sp>
      <p:sp>
        <p:nvSpPr>
          <p:cNvPr id="179" name="Google Shape;179;g35e436646f5_0_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9033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e436646f5_0_2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smtClean="0"/>
              <a:t>[</a:t>
            </a:r>
            <a:r>
              <a:rPr lang="en-US" dirty="0" err="1" smtClean="0"/>
              <a:t>Minaee</a:t>
            </a:r>
            <a:r>
              <a:rPr lang="en-US" dirty="0" smtClean="0"/>
              <a:t>] https://arxiv.org/pdf/2402.06196</a:t>
            </a:r>
          </a:p>
          <a:p>
            <a:pPr marL="0" lvl="0" indent="0" algn="l" rtl="0">
              <a:spcBef>
                <a:spcPts val="0"/>
              </a:spcBef>
              <a:spcAft>
                <a:spcPts val="0"/>
              </a:spcAft>
              <a:buNone/>
            </a:pPr>
            <a:r>
              <a:rPr lang="en-US" dirty="0" smtClean="0"/>
              <a:t>Authors </a:t>
            </a:r>
            <a:r>
              <a:rPr lang="en-US" dirty="0"/>
              <a:t>are high level researchers. Microsoft VP of Deep Learning Group, Google VP of Produce, AI, and Compute Enablement.</a:t>
            </a:r>
            <a:endParaRPr dirty="0"/>
          </a:p>
          <a:p>
            <a:pPr marL="0" lvl="0" indent="0" algn="l" rtl="0">
              <a:spcBef>
                <a:spcPts val="0"/>
              </a:spcBef>
              <a:spcAft>
                <a:spcPts val="0"/>
              </a:spcAft>
              <a:buNone/>
            </a:pPr>
            <a:r>
              <a:rPr lang="en-US" dirty="0"/>
              <a:t>Mention that presentation was created in May 2025, so these are very recent Survey papers</a:t>
            </a:r>
            <a:endParaRPr dirty="0"/>
          </a:p>
          <a:p>
            <a:pPr marL="0" lvl="0" indent="0" algn="l" rtl="0">
              <a:spcBef>
                <a:spcPts val="0"/>
              </a:spcBef>
              <a:spcAft>
                <a:spcPts val="0"/>
              </a:spcAft>
              <a:buNone/>
            </a:pPr>
            <a:r>
              <a:rPr lang="en-US" dirty="0"/>
              <a:t>There are many other figures I could have chosen for this slide, each rich with information. Tell audience to read this one!</a:t>
            </a:r>
            <a:endParaRPr dirty="0"/>
          </a:p>
          <a:p>
            <a:pPr marL="0" lvl="0" indent="0" algn="l" rtl="0">
              <a:spcBef>
                <a:spcPts val="0"/>
              </a:spcBef>
              <a:spcAft>
                <a:spcPts val="0"/>
              </a:spcAft>
              <a:buNone/>
            </a:pPr>
            <a:r>
              <a:rPr lang="en-US" dirty="0"/>
              <a:t>Mention that this was the first Survey Paper listed in the previous referenced </a:t>
            </a:r>
            <a:r>
              <a:rPr lang="en-US" dirty="0" err="1"/>
              <a:t>Github</a:t>
            </a:r>
            <a:r>
              <a:rPr lang="en-US" dirty="0"/>
              <a:t> repository!</a:t>
            </a:r>
            <a:endParaRPr dirty="0"/>
          </a:p>
        </p:txBody>
      </p:sp>
      <p:sp>
        <p:nvSpPr>
          <p:cNvPr id="187" name="Google Shape;187;g35e436646f5_0_2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112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5eded61a6_0_2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smtClean="0"/>
              <a:t>Survey </a:t>
            </a:r>
            <a:r>
              <a:rPr lang="en-US" dirty="0"/>
              <a:t>papers: comprehensive overviews of specific subfields, consolidating key developments, methodologies, and even future directions</a:t>
            </a:r>
            <a:r>
              <a:rPr lang="en-US" dirty="0" smtClean="0"/>
              <a:t>.</a:t>
            </a:r>
          </a:p>
          <a:p>
            <a:pPr marL="0" marR="0" lvl="0" indent="0" algn="l" defTabSz="914400" rtl="0" eaLnBrk="0" fontAlgn="base" latinLnBrk="0" hangingPunct="0">
              <a:lnSpc>
                <a:spcPct val="100000"/>
              </a:lnSpc>
              <a:spcBef>
                <a:spcPts val="0"/>
              </a:spcBef>
              <a:spcAft>
                <a:spcPts val="0"/>
              </a:spcAft>
              <a:buClrTx/>
              <a:buSzTx/>
              <a:buFontTx/>
              <a:buNone/>
              <a:tabLst/>
              <a:defRPr/>
            </a:pPr>
            <a:r>
              <a:rPr lang="en-US" dirty="0" smtClean="0"/>
              <a:t>Reference this for figure: [</a:t>
            </a:r>
            <a:r>
              <a:rPr lang="en-US" dirty="0" err="1" smtClean="0"/>
              <a:t>Minaee</a:t>
            </a:r>
            <a:r>
              <a:rPr lang="en-US" dirty="0" smtClean="0"/>
              <a:t>] https://arxiv.org/pdf/2402.06196</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
        <p:nvSpPr>
          <p:cNvPr id="195" name="Google Shape;195;g355eded61a6_0_2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8394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5eded61a6_0_2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rtl="0"/>
            <a:r>
              <a:rPr kumimoji="1" lang="en-US" sz="1600" b="0" i="0" u="none" strike="noStrike" kern="1200" dirty="0" smtClean="0">
                <a:solidFill>
                  <a:schemeClr val="tx1"/>
                </a:solidFill>
                <a:effectLst/>
                <a:latin typeface="Arial" charset="0"/>
                <a:ea typeface="+mn-ea"/>
                <a:cs typeface="+mn-cs"/>
              </a:rPr>
              <a:t>Open Source means militaries, allies, or adversaries can all leverage similar advances quickly.</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Labs often blog about breakthroughs in accessible terms.</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For a decision-maker, it’s useful to know </a:t>
            </a:r>
            <a:r>
              <a:rPr kumimoji="1" lang="en-US" sz="1600" b="0" i="1" u="none" strike="noStrike" kern="1200" dirty="0" smtClean="0">
                <a:solidFill>
                  <a:schemeClr val="tx1"/>
                </a:solidFill>
                <a:effectLst/>
                <a:latin typeface="Arial" charset="0"/>
                <a:ea typeface="+mn-ea"/>
                <a:cs typeface="+mn-cs"/>
              </a:rPr>
              <a:t>who</a:t>
            </a:r>
            <a:r>
              <a:rPr kumimoji="1" lang="en-US" sz="1600" b="0" i="0" u="none" strike="noStrike" kern="1200" dirty="0" smtClean="0">
                <a:solidFill>
                  <a:schemeClr val="tx1"/>
                </a:solidFill>
                <a:effectLst/>
                <a:latin typeface="Arial" charset="0"/>
                <a:ea typeface="+mn-ea"/>
                <a:cs typeface="+mn-cs"/>
              </a:rPr>
              <a:t> is making advances. Note that if 90% of top models are from companies, partnerships or at least reading those companies’ AI blogs is crucial. Mention that DoD has initiatives to tap into commercial AI (e.g. AFWERX, DIU projects) because so much innovation happens outside the defense sector now. The open-source trend is double-edged: it accelerates innovation and leveling the playing field, but also means adversaries can use publicly available models – so staying aware is key</a:t>
            </a:r>
            <a:endParaRPr lang="en-US" b="0" dirty="0" smtClean="0">
              <a:effectLst/>
            </a:endParaRPr>
          </a:p>
          <a:p>
            <a:r>
              <a:rPr lang="en-US" dirty="0" smtClean="0"/>
              <a:t>[</a:t>
            </a:r>
            <a:r>
              <a:rPr lang="en-US" dirty="0" err="1" smtClean="0"/>
              <a:t>hai</a:t>
            </a:r>
            <a:r>
              <a:rPr lang="en-US" baseline="0" dirty="0" smtClean="0"/>
              <a:t>] https://hai.stanford.edu/ai-index/2025-ai-index-report</a:t>
            </a:r>
          </a:p>
          <a:p>
            <a:r>
              <a:rPr lang="en-US" dirty="0" smtClean="0"/>
              <a:t/>
            </a:r>
            <a:br>
              <a:rPr lang="en-US" dirty="0" smtClean="0"/>
            </a:br>
            <a:endParaRPr dirty="0"/>
          </a:p>
        </p:txBody>
      </p:sp>
      <p:sp>
        <p:nvSpPr>
          <p:cNvPr id="195" name="Google Shape;195;g355eded61a6_0_2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0372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5eded61a6_0_2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rtl="0"/>
            <a:r>
              <a:rPr kumimoji="1" lang="en-US" sz="1600" b="0" i="0" u="none" strike="noStrike" kern="1200" dirty="0" smtClean="0">
                <a:solidFill>
                  <a:schemeClr val="tx1"/>
                </a:solidFill>
                <a:effectLst/>
                <a:latin typeface="Arial" charset="0"/>
                <a:ea typeface="+mn-ea"/>
                <a:cs typeface="+mn-cs"/>
              </a:rPr>
              <a:t>Latest development: these listed will alert you when new blog posts and significant papers are released</a:t>
            </a:r>
            <a:r>
              <a:rPr kumimoji="1" lang="en-US" sz="1600" b="0" i="0" u="none" strike="noStrike" kern="1200" dirty="0" smtClean="0">
                <a:solidFill>
                  <a:schemeClr val="tx1"/>
                </a:solidFill>
                <a:effectLst/>
                <a:latin typeface="Arial" charset="0"/>
                <a:ea typeface="+mn-ea"/>
                <a:cs typeface="+mn-cs"/>
              </a:rPr>
              <a:t>! LOTS OF NOTES BELOW.</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AI Explained - Probably the best out there, does deep dives on significant papers and blog posts. Has developed Simple Bench for testing latest LLMs himself. Has </a:t>
            </a:r>
            <a:r>
              <a:rPr kumimoji="1" lang="en-US" sz="1600" b="0" i="0" u="none" strike="noStrike" kern="1200" dirty="0" err="1" smtClean="0">
                <a:solidFill>
                  <a:schemeClr val="tx1"/>
                </a:solidFill>
                <a:effectLst/>
                <a:latin typeface="Arial" charset="0"/>
                <a:ea typeface="+mn-ea"/>
                <a:cs typeface="+mn-cs"/>
              </a:rPr>
              <a:t>Patreon</a:t>
            </a:r>
            <a:r>
              <a:rPr kumimoji="1" lang="en-US" sz="1600" b="0" i="0" u="none" strike="noStrike" kern="1200" dirty="0" smtClean="0">
                <a:solidFill>
                  <a:schemeClr val="tx1"/>
                </a:solidFill>
                <a:effectLst/>
                <a:latin typeface="Arial" charset="0"/>
                <a:ea typeface="+mn-ea"/>
                <a:cs typeface="+mn-cs"/>
              </a:rPr>
              <a:t> firewall with even more detailed info, probably worth it.</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Two Minute Papers - </a:t>
            </a:r>
            <a:r>
              <a:rPr kumimoji="1" lang="en-US" sz="1600" b="0" i="0" u="none" strike="noStrike" kern="1200" dirty="0" err="1" smtClean="0">
                <a:solidFill>
                  <a:schemeClr val="tx1"/>
                </a:solidFill>
                <a:effectLst/>
                <a:latin typeface="Arial" charset="0"/>
                <a:ea typeface="+mn-ea"/>
                <a:cs typeface="+mn-cs"/>
              </a:rPr>
              <a:t>Karoly</a:t>
            </a:r>
            <a:r>
              <a:rPr kumimoji="1" lang="en-US" sz="1600" b="0" i="0" u="none" strike="noStrike" kern="1200" dirty="0" smtClean="0">
                <a:solidFill>
                  <a:schemeClr val="tx1"/>
                </a:solidFill>
                <a:effectLst/>
                <a:latin typeface="Arial" charset="0"/>
                <a:ea typeface="+mn-ea"/>
                <a:cs typeface="+mn-cs"/>
              </a:rPr>
              <a:t> </a:t>
            </a:r>
            <a:r>
              <a:rPr kumimoji="1" lang="en-US" sz="1600" b="0" i="0" u="none" strike="noStrike" kern="1200" dirty="0" err="1" smtClean="0">
                <a:solidFill>
                  <a:schemeClr val="tx1"/>
                </a:solidFill>
                <a:effectLst/>
                <a:latin typeface="Arial" charset="0"/>
                <a:ea typeface="+mn-ea"/>
                <a:cs typeface="+mn-cs"/>
              </a:rPr>
              <a:t>Zsolnai-Feher</a:t>
            </a:r>
            <a:r>
              <a:rPr kumimoji="1" lang="en-US" sz="1600" b="0" i="0" u="none" strike="noStrike" kern="1200" dirty="0" smtClean="0">
                <a:solidFill>
                  <a:schemeClr val="tx1"/>
                </a:solidFill>
                <a:effectLst/>
                <a:latin typeface="Arial" charset="0"/>
                <a:ea typeface="+mn-ea"/>
                <a:cs typeface="+mn-cs"/>
              </a:rPr>
              <a:t> -  latest paper </a:t>
            </a:r>
            <a:r>
              <a:rPr kumimoji="1" lang="en-US" sz="1600" b="0" i="0" u="none" strike="noStrike" kern="1200" dirty="0" err="1" smtClean="0">
                <a:solidFill>
                  <a:schemeClr val="tx1"/>
                </a:solidFill>
                <a:effectLst/>
                <a:latin typeface="Arial" charset="0"/>
                <a:ea typeface="+mn-ea"/>
                <a:cs typeface="+mn-cs"/>
              </a:rPr>
              <a:t>deepdives</a:t>
            </a:r>
            <a:r>
              <a:rPr kumimoji="1" lang="en-US" sz="1600" b="0" i="0" u="none" strike="noStrike" kern="1200" dirty="0" smtClean="0">
                <a:solidFill>
                  <a:schemeClr val="tx1"/>
                </a:solidFill>
                <a:effectLst/>
                <a:latin typeface="Arial" charset="0"/>
                <a:ea typeface="+mn-ea"/>
                <a:cs typeface="+mn-cs"/>
              </a:rPr>
              <a:t>, however is not very critical about their limitations and issues. But still, goes into the ones making waves.</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Wes Roth - click bait titles, ignore that. Deep dives into AI blog posts and significant papers.</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Tiff in Tech - More interviews, but still a bunch of explanation videos </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Matthew Berman - same as Wes Roth. Has more interviews with tech leaders.</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YouTubers (bottom 3) also do tutorials on using the tech</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Andrej - by one of the co-founders at </a:t>
            </a:r>
            <a:r>
              <a:rPr kumimoji="1" lang="en-US" sz="1600" b="0" i="0" u="none" strike="noStrike" kern="1200" dirty="0" err="1" smtClean="0">
                <a:solidFill>
                  <a:schemeClr val="tx1"/>
                </a:solidFill>
                <a:effectLst/>
                <a:latin typeface="Arial" charset="0"/>
                <a:ea typeface="+mn-ea"/>
                <a:cs typeface="+mn-cs"/>
              </a:rPr>
              <a:t>OpenAI</a:t>
            </a:r>
            <a:r>
              <a:rPr kumimoji="1" lang="en-US" sz="1600" b="0" i="0" u="none" strike="noStrike" kern="1200" dirty="0" smtClean="0">
                <a:solidFill>
                  <a:schemeClr val="tx1"/>
                </a:solidFill>
                <a:effectLst/>
                <a:latin typeface="Arial" charset="0"/>
                <a:ea typeface="+mn-ea"/>
                <a:cs typeface="+mn-cs"/>
              </a:rPr>
              <a:t>, Sr. Director of AI at Tesla, now started Eureka Labs (education). His channel explains in great detail how LLMs work, at high level and also how to code them. </a:t>
            </a:r>
            <a:r>
              <a:rPr kumimoji="1" lang="en-US" sz="1600" b="1" i="0" u="none" strike="noStrike" kern="1200" dirty="0" smtClean="0">
                <a:solidFill>
                  <a:schemeClr val="tx1"/>
                </a:solidFill>
                <a:effectLst/>
                <a:latin typeface="Arial" charset="0"/>
                <a:ea typeface="+mn-ea"/>
                <a:cs typeface="+mn-cs"/>
              </a:rPr>
              <a:t>Note the 2.6M views</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Lex </a:t>
            </a:r>
            <a:r>
              <a:rPr kumimoji="1" lang="en-US" sz="1600" b="0" i="0" u="none" strike="noStrike" kern="1200" dirty="0" err="1" smtClean="0">
                <a:solidFill>
                  <a:schemeClr val="tx1"/>
                </a:solidFill>
                <a:effectLst/>
                <a:latin typeface="Arial" charset="0"/>
                <a:ea typeface="+mn-ea"/>
                <a:cs typeface="+mn-cs"/>
              </a:rPr>
              <a:t>Fridman</a:t>
            </a:r>
            <a:r>
              <a:rPr kumimoji="1" lang="en-US" sz="1600" b="0" i="0" u="none" strike="noStrike" kern="1200" dirty="0" smtClean="0">
                <a:solidFill>
                  <a:schemeClr val="tx1"/>
                </a:solidFill>
                <a:effectLst/>
                <a:latin typeface="Arial" charset="0"/>
                <a:ea typeface="+mn-ea"/>
                <a:cs typeface="+mn-cs"/>
              </a:rPr>
              <a:t> -MIT Prof.  interviews leaders in AI, for hours at a time, so deep insight into development, thoughts, concerns, future plans, and more. Is also now interviewing political people, but that can be skipped.</a:t>
            </a:r>
            <a:endParaRPr lang="en-US" b="0" dirty="0" smtClean="0">
              <a:effectLst/>
            </a:endParaRPr>
          </a:p>
          <a:p>
            <a:r>
              <a:rPr lang="en-US" dirty="0" smtClean="0"/>
              <a:t>[AI Explained]</a:t>
            </a:r>
            <a:r>
              <a:rPr lang="en-US" baseline="0" dirty="0" smtClean="0"/>
              <a:t> </a:t>
            </a:r>
            <a:r>
              <a:rPr lang="en-US" sz="1600" dirty="0" smtClean="0">
                <a:solidFill>
                  <a:schemeClr val="dk1"/>
                </a:solidFill>
              </a:rPr>
              <a:t>www.youtube.com/@aiexplained-official</a:t>
            </a:r>
            <a:endParaRPr lang="en-US" baseline="0" dirty="0" smtClean="0"/>
          </a:p>
          <a:p>
            <a:r>
              <a:rPr lang="en-US" baseline="0" dirty="0" smtClean="0"/>
              <a:t>[Two Minute] </a:t>
            </a:r>
            <a:r>
              <a:rPr lang="en-US" sz="1600" dirty="0" smtClean="0">
                <a:solidFill>
                  <a:schemeClr val="dk1"/>
                </a:solidFill>
              </a:rPr>
              <a:t>www.youtube.com/@TwoMinutePapers</a:t>
            </a:r>
            <a:endParaRPr lang="en-US" baseline="0" dirty="0" smtClean="0"/>
          </a:p>
          <a:p>
            <a:r>
              <a:rPr lang="en-US" baseline="0" dirty="0" smtClean="0"/>
              <a:t>[Wes Roth] </a:t>
            </a:r>
            <a:r>
              <a:rPr lang="en-US" sz="1600" dirty="0" smtClean="0">
                <a:solidFill>
                  <a:schemeClr val="dk1"/>
                </a:solidFill>
              </a:rPr>
              <a:t>www.youtube.com/@WesRoth </a:t>
            </a:r>
            <a:endParaRPr lang="en-US" baseline="0" dirty="0" smtClean="0"/>
          </a:p>
          <a:p>
            <a:r>
              <a:rPr lang="en-US" baseline="0" dirty="0" smtClean="0"/>
              <a:t>[Tiff Tech] </a:t>
            </a:r>
            <a:r>
              <a:rPr lang="en-US" sz="1600" dirty="0" smtClean="0">
                <a:solidFill>
                  <a:schemeClr val="dk1"/>
                </a:solidFill>
              </a:rPr>
              <a:t>www.youtube.com/@TiffInTech</a:t>
            </a:r>
            <a:endParaRPr lang="en-US" baseline="0" dirty="0" smtClean="0"/>
          </a:p>
          <a:p>
            <a:r>
              <a:rPr lang="en-US" baseline="0" dirty="0" smtClean="0"/>
              <a:t>[Berman] </a:t>
            </a:r>
            <a:r>
              <a:rPr lang="en-US" sz="1600" dirty="0" smtClean="0">
                <a:solidFill>
                  <a:schemeClr val="dk1"/>
                </a:solidFill>
              </a:rPr>
              <a:t>www.youtube.com/@matthew_berman</a:t>
            </a:r>
            <a:endParaRPr lang="en-US" baseline="0" dirty="0" smtClean="0"/>
          </a:p>
          <a:p>
            <a:r>
              <a:rPr lang="en-US" baseline="0" dirty="0" smtClean="0"/>
              <a:t>[</a:t>
            </a:r>
            <a:r>
              <a:rPr lang="en-US" baseline="0" dirty="0" err="1" smtClean="0"/>
              <a:t>Karpathy</a:t>
            </a:r>
            <a:r>
              <a:rPr lang="en-US" baseline="0" dirty="0" smtClean="0"/>
              <a:t>] </a:t>
            </a:r>
            <a:r>
              <a:rPr lang="en-US" sz="1600" dirty="0" smtClean="0">
                <a:solidFill>
                  <a:schemeClr val="dk1"/>
                </a:solidFill>
              </a:rPr>
              <a:t>youtube.com/@</a:t>
            </a:r>
            <a:r>
              <a:rPr lang="en-US" sz="1600" dirty="0" err="1" smtClean="0">
                <a:solidFill>
                  <a:schemeClr val="dk1"/>
                </a:solidFill>
              </a:rPr>
              <a:t>AndrejKarpathy</a:t>
            </a:r>
            <a:endParaRPr lang="en-US" baseline="0" dirty="0" smtClean="0"/>
          </a:p>
          <a:p>
            <a:r>
              <a:rPr lang="en-US" baseline="0" dirty="0" smtClean="0"/>
              <a:t>[</a:t>
            </a:r>
            <a:r>
              <a:rPr lang="en-US" baseline="0" dirty="0" err="1" smtClean="0"/>
              <a:t>Fridman</a:t>
            </a:r>
            <a:r>
              <a:rPr lang="en-US" baseline="0" dirty="0" smtClean="0"/>
              <a:t>] </a:t>
            </a:r>
            <a:r>
              <a:rPr lang="en-US" sz="1600" dirty="0" smtClean="0">
                <a:solidFill>
                  <a:schemeClr val="dk1"/>
                </a:solidFill>
              </a:rPr>
              <a:t>youtube.com/@</a:t>
            </a:r>
            <a:r>
              <a:rPr lang="en-US" sz="1600" dirty="0" err="1" smtClean="0">
                <a:solidFill>
                  <a:schemeClr val="dk1"/>
                </a:solidFill>
              </a:rPr>
              <a:t>lexfridman</a:t>
            </a:r>
            <a:endParaRPr lang="en-US" baseline="0" dirty="0" smtClean="0"/>
          </a:p>
          <a:p>
            <a:r>
              <a:rPr lang="en-US" dirty="0" smtClean="0"/>
              <a:t/>
            </a:r>
            <a:br>
              <a:rPr lang="en-US" dirty="0" smtClean="0"/>
            </a:br>
            <a:endParaRPr dirty="0"/>
          </a:p>
        </p:txBody>
      </p:sp>
      <p:sp>
        <p:nvSpPr>
          <p:cNvPr id="195" name="Google Shape;195;g355eded61a6_0_2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5728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5eded61a6_0_2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rtl="0"/>
            <a:r>
              <a:rPr kumimoji="1" lang="en-US" sz="1600" b="0" i="0" u="none" strike="noStrike" kern="1200" dirty="0" smtClean="0">
                <a:solidFill>
                  <a:schemeClr val="tx1"/>
                </a:solidFill>
                <a:effectLst/>
                <a:latin typeface="Arial" charset="0"/>
                <a:ea typeface="+mn-ea"/>
                <a:cs typeface="+mn-cs"/>
              </a:rPr>
              <a:t>Be sure to click around these websites. Unfortunately, much of the most interesting ones get drowned out, which is why I learn</a:t>
            </a:r>
            <a:r>
              <a:rPr kumimoji="1" lang="en-US" sz="1600" b="0" i="0" u="none" strike="noStrike" kern="1200" baseline="0" dirty="0" smtClean="0">
                <a:solidFill>
                  <a:schemeClr val="tx1"/>
                </a:solidFill>
                <a:effectLst/>
                <a:latin typeface="Arial" charset="0"/>
                <a:ea typeface="+mn-ea"/>
                <a:cs typeface="+mn-cs"/>
              </a:rPr>
              <a:t> about important blog posts </a:t>
            </a:r>
            <a:r>
              <a:rPr kumimoji="1" lang="en-US" sz="1600" b="0" i="0" u="none" strike="noStrike" kern="1200" dirty="0" smtClean="0">
                <a:solidFill>
                  <a:schemeClr val="tx1"/>
                </a:solidFill>
                <a:effectLst/>
                <a:latin typeface="Arial" charset="0"/>
                <a:ea typeface="+mn-ea"/>
                <a:cs typeface="+mn-cs"/>
              </a:rPr>
              <a:t>on YouTube first.</a:t>
            </a:r>
          </a:p>
          <a:p>
            <a:pPr rtl="0"/>
            <a:r>
              <a:rPr kumimoji="1" lang="en-US" sz="1600" b="0" i="0" u="none" strike="noStrike" kern="1200" dirty="0" smtClean="0">
                <a:solidFill>
                  <a:schemeClr val="tx1"/>
                </a:solidFill>
                <a:effectLst/>
                <a:latin typeface="Arial" charset="0"/>
                <a:ea typeface="+mn-ea"/>
                <a:cs typeface="+mn-cs"/>
              </a:rPr>
              <a:t>Examples I will mention:</a:t>
            </a:r>
            <a:endParaRPr lang="en-US" b="0" dirty="0" smtClean="0">
              <a:effectLst/>
            </a:endParaRPr>
          </a:p>
          <a:p>
            <a:pPr rtl="0"/>
            <a:r>
              <a:rPr kumimoji="1" lang="en-US" sz="1600" b="0" i="0" u="none" strike="noStrike" kern="1200" dirty="0" err="1" smtClean="0">
                <a:solidFill>
                  <a:schemeClr val="tx1"/>
                </a:solidFill>
                <a:effectLst/>
                <a:latin typeface="Arial" charset="0"/>
                <a:ea typeface="+mn-ea"/>
                <a:cs typeface="+mn-cs"/>
              </a:rPr>
              <a:t>OpenAI</a:t>
            </a:r>
            <a:r>
              <a:rPr kumimoji="1" lang="en-US" sz="1600" b="0" i="0" u="none" strike="noStrike" kern="1200" dirty="0" smtClean="0">
                <a:solidFill>
                  <a:schemeClr val="tx1"/>
                </a:solidFill>
                <a:effectLst/>
                <a:latin typeface="Arial" charset="0"/>
                <a:ea typeface="+mn-ea"/>
                <a:cs typeface="+mn-cs"/>
              </a:rPr>
              <a:t>: “</a:t>
            </a:r>
            <a:r>
              <a:rPr kumimoji="1" lang="en-US" sz="1600" b="0" i="0" u="none" strike="noStrike" kern="1200" dirty="0" err="1" smtClean="0">
                <a:solidFill>
                  <a:schemeClr val="tx1"/>
                </a:solidFill>
                <a:effectLst/>
                <a:latin typeface="Arial" charset="0"/>
                <a:ea typeface="+mn-ea"/>
                <a:cs typeface="+mn-cs"/>
              </a:rPr>
              <a:t>PaperBench</a:t>
            </a:r>
            <a:r>
              <a:rPr kumimoji="1" lang="en-US" sz="1600" b="0" i="0" u="none" strike="noStrike" kern="1200" dirty="0" smtClean="0">
                <a:solidFill>
                  <a:schemeClr val="tx1"/>
                </a:solidFill>
                <a:effectLst/>
                <a:latin typeface="Arial" charset="0"/>
                <a:ea typeface="+mn-ea"/>
                <a:cs typeface="+mn-cs"/>
              </a:rPr>
              <a:t>: Evaluating AI’s Ability to Replicate AI Research.” Not just the paper, but also code.</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Google DeepMind: Proactive Agents for Multi-Turn Text-to-Image Generation Under Uncertainty</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Hugging face: “Vision‑Language Models: Better, Faster, Stronger”</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Towards Data Science: “Code Agents: The Future of Agentic AI”</a:t>
            </a:r>
            <a:endParaRPr lang="en-US" b="0" dirty="0" smtClean="0">
              <a:effectLst/>
            </a:endParaRPr>
          </a:p>
          <a:p>
            <a:pPr rtl="0"/>
            <a:r>
              <a:rPr kumimoji="1" lang="en-US" sz="1600" b="0" i="0" u="none" strike="noStrike" kern="1200" dirty="0" err="1" smtClean="0">
                <a:solidFill>
                  <a:schemeClr val="tx1"/>
                </a:solidFill>
                <a:effectLst/>
                <a:latin typeface="Arial" charset="0"/>
                <a:ea typeface="+mn-ea"/>
                <a:cs typeface="+mn-cs"/>
              </a:rPr>
              <a:t>Marktechpost</a:t>
            </a:r>
            <a:r>
              <a:rPr kumimoji="1" lang="en-US" sz="1600" b="0" i="0" u="none" strike="noStrike" kern="1200" dirty="0" smtClean="0">
                <a:solidFill>
                  <a:schemeClr val="tx1"/>
                </a:solidFill>
                <a:effectLst/>
                <a:latin typeface="Arial" charset="0"/>
                <a:ea typeface="+mn-ea"/>
                <a:cs typeface="+mn-cs"/>
              </a:rPr>
              <a:t>: “</a:t>
            </a:r>
            <a:r>
              <a:rPr kumimoji="1" lang="en-US" sz="1600" b="0" i="0" u="none" strike="noStrike" kern="1200" dirty="0" err="1" smtClean="0">
                <a:solidFill>
                  <a:schemeClr val="tx1"/>
                </a:solidFill>
                <a:effectLst/>
                <a:latin typeface="Arial" charset="0"/>
                <a:ea typeface="+mn-ea"/>
                <a:cs typeface="+mn-cs"/>
              </a:rPr>
              <a:t>OpenAI</a:t>
            </a:r>
            <a:r>
              <a:rPr kumimoji="1" lang="en-US" sz="1600" b="0" i="0" u="none" strike="noStrike" kern="1200" dirty="0" smtClean="0">
                <a:solidFill>
                  <a:schemeClr val="tx1"/>
                </a:solidFill>
                <a:effectLst/>
                <a:latin typeface="Arial" charset="0"/>
                <a:ea typeface="+mn-ea"/>
                <a:cs typeface="+mn-cs"/>
              </a:rPr>
              <a:t> Introduces Four Key Updates to Its AI Agent Framework”</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Anthropic and Meta not included because it is almost all about their own platforms.</a:t>
            </a:r>
            <a:endParaRPr lang="en-US" b="0" dirty="0" smtClean="0">
              <a:effectLst/>
            </a:endParaRPr>
          </a:p>
          <a:p>
            <a:r>
              <a:rPr lang="en-US" dirty="0" smtClean="0"/>
              <a:t/>
            </a:r>
            <a:br>
              <a:rPr lang="en-US" dirty="0" smtClean="0"/>
            </a:br>
            <a:endParaRPr dirty="0"/>
          </a:p>
        </p:txBody>
      </p:sp>
      <p:sp>
        <p:nvSpPr>
          <p:cNvPr id="195" name="Google Shape;195;g355eded61a6_0_2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6768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5eded61a6_0_2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rtl="0"/>
            <a:r>
              <a:rPr kumimoji="1" lang="en-US" sz="1600" b="0" i="0" u="none" strike="noStrike" kern="1200" dirty="0" smtClean="0">
                <a:solidFill>
                  <a:schemeClr val="tx1"/>
                </a:solidFill>
                <a:effectLst/>
                <a:latin typeface="Arial" charset="0"/>
                <a:ea typeface="+mn-ea"/>
                <a:cs typeface="+mn-cs"/>
              </a:rPr>
              <a:t>Skim these sites once a week and you’ll spot genuine breakthroughs—and benchmark “</a:t>
            </a:r>
            <a:r>
              <a:rPr kumimoji="1" lang="en-US" sz="1600" b="0" i="0" u="none" strike="noStrike" kern="1200" dirty="0" err="1" smtClean="0">
                <a:solidFill>
                  <a:schemeClr val="tx1"/>
                </a:solidFill>
                <a:effectLst/>
                <a:latin typeface="Arial" charset="0"/>
                <a:ea typeface="+mn-ea"/>
                <a:cs typeface="+mn-cs"/>
              </a:rPr>
              <a:t>gotchas</a:t>
            </a:r>
            <a:r>
              <a:rPr kumimoji="1" lang="en-US" sz="1600" b="0" i="0" u="none" strike="noStrike" kern="1200" dirty="0" smtClean="0">
                <a:solidFill>
                  <a:schemeClr val="tx1"/>
                </a:solidFill>
                <a:effectLst/>
                <a:latin typeface="Arial" charset="0"/>
                <a:ea typeface="+mn-ea"/>
                <a:cs typeface="+mn-cs"/>
              </a:rPr>
              <a:t>”—without reading every paper.</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The YouTubers I follow usually show these leaderboards when discussing the capabilities of the new AI.</a:t>
            </a:r>
            <a:endParaRPr lang="en-US" b="0" dirty="0" smtClean="0">
              <a:effectLst/>
            </a:endParaRPr>
          </a:p>
          <a:p>
            <a:pPr rtl="0"/>
            <a:r>
              <a:rPr kumimoji="1" lang="en-US" sz="1600" b="0" i="0" u="none" strike="noStrike" kern="1200" dirty="0" err="1" smtClean="0">
                <a:solidFill>
                  <a:schemeClr val="tx1"/>
                </a:solidFill>
                <a:effectLst/>
                <a:latin typeface="Arial" charset="0"/>
                <a:ea typeface="+mn-ea"/>
                <a:cs typeface="+mn-cs"/>
              </a:rPr>
              <a:t>HuggingFace</a:t>
            </a:r>
            <a:r>
              <a:rPr kumimoji="1" lang="en-US" sz="1600" b="0" i="0" u="none" strike="noStrike" kern="1200" dirty="0" smtClean="0">
                <a:solidFill>
                  <a:schemeClr val="tx1"/>
                </a:solidFill>
                <a:effectLst/>
                <a:latin typeface="Arial" charset="0"/>
                <a:ea typeface="+mn-ea"/>
                <a:cs typeface="+mn-cs"/>
              </a:rPr>
              <a:t> - Crowdsourced, fully reproducible leaderboard that reruns every open‑weight model on a common test suite. MT-Bench assesses multi-turn conversational abilities. MMLU tests a model's knowledge and problem-solving skills across various subjects. Arena </a:t>
            </a:r>
            <a:r>
              <a:rPr kumimoji="1" lang="en-US" sz="1600" b="0" i="0" u="none" strike="noStrike" kern="1200" dirty="0" err="1" smtClean="0">
                <a:solidFill>
                  <a:schemeClr val="tx1"/>
                </a:solidFill>
                <a:effectLst/>
                <a:latin typeface="Arial" charset="0"/>
                <a:ea typeface="+mn-ea"/>
                <a:cs typeface="+mn-cs"/>
              </a:rPr>
              <a:t>Elo</a:t>
            </a:r>
            <a:r>
              <a:rPr kumimoji="1" lang="en-US" sz="1600" b="0" i="0" u="none" strike="noStrike" kern="1200" dirty="0" smtClean="0">
                <a:solidFill>
                  <a:schemeClr val="tx1"/>
                </a:solidFill>
                <a:effectLst/>
                <a:latin typeface="Arial" charset="0"/>
                <a:ea typeface="+mn-ea"/>
                <a:cs typeface="+mn-cs"/>
              </a:rPr>
              <a:t> uses the </a:t>
            </a:r>
            <a:r>
              <a:rPr kumimoji="1" lang="en-US" sz="1600" b="0" i="0" u="none" strike="noStrike" kern="1200" dirty="0" err="1" smtClean="0">
                <a:solidFill>
                  <a:schemeClr val="tx1"/>
                </a:solidFill>
                <a:effectLst/>
                <a:latin typeface="Arial" charset="0"/>
                <a:ea typeface="+mn-ea"/>
                <a:cs typeface="+mn-cs"/>
              </a:rPr>
              <a:t>Elo</a:t>
            </a:r>
            <a:r>
              <a:rPr kumimoji="1" lang="en-US" sz="1600" b="0" i="0" u="none" strike="noStrike" kern="1200" dirty="0" smtClean="0">
                <a:solidFill>
                  <a:schemeClr val="tx1"/>
                </a:solidFill>
                <a:effectLst/>
                <a:latin typeface="Arial" charset="0"/>
                <a:ea typeface="+mn-ea"/>
                <a:cs typeface="+mn-cs"/>
              </a:rPr>
              <a:t> rating system to rank LLMs based on their performance in crowdsourced, randomized battles. Lets you compare GPT‑4‑level closed models with the best open ones side‑by‑side.</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Artificial Analysis - metrics </a:t>
            </a:r>
            <a:r>
              <a:rPr kumimoji="1" lang="en-US" sz="1600" b="0" i="0" u="none" strike="noStrike" kern="1200" dirty="0" err="1" smtClean="0">
                <a:solidFill>
                  <a:schemeClr val="tx1"/>
                </a:solidFill>
                <a:effectLst/>
                <a:latin typeface="Arial" charset="0"/>
                <a:ea typeface="+mn-ea"/>
                <a:cs typeface="+mn-cs"/>
              </a:rPr>
              <a:t>includ</a:t>
            </a:r>
            <a:r>
              <a:rPr kumimoji="1" lang="en-US" sz="1600" b="0" i="0" u="none" strike="noStrike" kern="1200" dirty="0" smtClean="0">
                <a:solidFill>
                  <a:schemeClr val="tx1"/>
                </a:solidFill>
                <a:effectLst/>
                <a:latin typeface="Arial" charset="0"/>
                <a:ea typeface="+mn-ea"/>
                <a:cs typeface="+mn-cs"/>
              </a:rPr>
              <a:t> quality, price, performance, and speed (output speed and tokens per second and latency, context window, and more.</a:t>
            </a:r>
            <a:endParaRPr lang="en-US" b="0" dirty="0" smtClean="0">
              <a:effectLst/>
            </a:endParaRPr>
          </a:p>
          <a:p>
            <a:pPr rtl="0"/>
            <a:r>
              <a:rPr kumimoji="1" lang="en-US" sz="1600" b="0" i="0" u="none" strike="noStrike" kern="1200" dirty="0" smtClean="0">
                <a:solidFill>
                  <a:schemeClr val="tx1"/>
                </a:solidFill>
                <a:effectLst/>
                <a:latin typeface="Arial" charset="0"/>
                <a:ea typeface="+mn-ea"/>
                <a:cs typeface="+mn-cs"/>
              </a:rPr>
              <a:t>Papers With Code - is a central clearing house that tracks accuracy on dozens of academic benchmarks, and links each score to the paper, code, and model. I found it tough to use, but if you want raw numbers - this is where to go</a:t>
            </a:r>
            <a:r>
              <a:rPr kumimoji="1" lang="en-US" sz="1600" b="0" i="0" u="none" strike="noStrike" kern="1200" dirty="0" smtClean="0">
                <a:solidFill>
                  <a:schemeClr val="tx1"/>
                </a:solidFill>
                <a:effectLst/>
                <a:latin typeface="Arial" charset="0"/>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effectLst/>
                <a:latin typeface="Arial" charset="0"/>
                <a:ea typeface="+mn-ea"/>
                <a:cs typeface="+mn-cs"/>
              </a:rPr>
              <a:t>SWE stands for Software Engineering Benchmark, a framework for testing large language models (LLMs) on real-world software engineering tasks like fixing bugs and writing code. The "bench" part refers to the benchmark suite itself, which uses real GitHub issues and pull requests to evaluate how well an AI can act like a software engineer.</a:t>
            </a:r>
          </a:p>
          <a:p>
            <a:pPr rtl="0"/>
            <a:r>
              <a:rPr kumimoji="1" lang="en-US" sz="1600" b="0" i="0" u="none" strike="noStrike" kern="1200" dirty="0" smtClean="0">
                <a:solidFill>
                  <a:schemeClr val="tx1"/>
                </a:solidFill>
                <a:effectLst/>
                <a:latin typeface="Arial" charset="0"/>
                <a:ea typeface="+mn-ea"/>
                <a:cs typeface="+mn-cs"/>
              </a:rPr>
              <a:t>Keep </a:t>
            </a:r>
            <a:r>
              <a:rPr kumimoji="1" lang="en-US" sz="1600" b="0" i="0" u="none" strike="noStrike" kern="1200" dirty="0" smtClean="0">
                <a:solidFill>
                  <a:schemeClr val="tx1"/>
                </a:solidFill>
                <a:effectLst/>
                <a:latin typeface="Arial" charset="0"/>
                <a:ea typeface="+mn-ea"/>
                <a:cs typeface="+mn-cs"/>
              </a:rPr>
              <a:t>an eye on community posts or news items that flag “benchmark gaming” (tuned or private variants beating public ones). They remind you to look for reproducibility and version numbers before you celebrate a new #1 score.</a:t>
            </a:r>
          </a:p>
          <a:p>
            <a:pPr rtl="0"/>
            <a:r>
              <a:rPr kumimoji="1" lang="en-US" sz="1600" b="1" i="0" u="none" strike="noStrike" kern="1200" dirty="0" smtClean="0">
                <a:solidFill>
                  <a:schemeClr val="tx1"/>
                </a:solidFill>
                <a:effectLst/>
                <a:latin typeface="Arial" charset="0"/>
                <a:ea typeface="+mn-ea"/>
                <a:cs typeface="+mn-cs"/>
              </a:rPr>
              <a:t>Point out: look how old that leaderboard is now! From 2025</a:t>
            </a:r>
            <a:r>
              <a:rPr kumimoji="1" lang="en-US" sz="1600" b="1" i="0" u="none" strike="noStrike" kern="1200" baseline="0" dirty="0" smtClean="0">
                <a:solidFill>
                  <a:schemeClr val="tx1"/>
                </a:solidFill>
                <a:effectLst/>
                <a:latin typeface="Arial" charset="0"/>
                <a:ea typeface="+mn-ea"/>
                <a:cs typeface="+mn-cs"/>
              </a:rPr>
              <a:t> June</a:t>
            </a:r>
            <a:endParaRPr lang="en-US" b="1" dirty="0" smtClean="0">
              <a:effectLst/>
            </a:endParaRPr>
          </a:p>
        </p:txBody>
      </p:sp>
      <p:sp>
        <p:nvSpPr>
          <p:cNvPr id="195" name="Google Shape;195;g355eded61a6_0_2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4021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5eded61a6_0_2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kumimoji="1" lang="en-US" sz="1600" b="0" i="0" u="none" strike="noStrike" kern="1200" dirty="0" smtClean="0">
                <a:solidFill>
                  <a:schemeClr val="tx1"/>
                </a:solidFill>
                <a:effectLst/>
                <a:latin typeface="Arial" charset="0"/>
                <a:ea typeface="+mn-ea"/>
                <a:cs typeface="+mn-cs"/>
              </a:rPr>
              <a:t>You can stay on top of AI without deep technical dives. Emphasize that using the tools and strategies discussed (newsletters, surveys, etc.) will make the task manageable. Consider forming a small “AI trends working group” at work or colleagues to share interesting finds. The goal is to make continuous learning a habit.</a:t>
            </a:r>
            <a:endParaRPr dirty="0"/>
          </a:p>
        </p:txBody>
      </p:sp>
      <p:sp>
        <p:nvSpPr>
          <p:cNvPr id="195" name="Google Shape;195;g355eded61a6_0_2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40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smtClean="0">
                <a:solidFill>
                  <a:schemeClr val="tx1"/>
                </a:solidFill>
                <a:effectLst/>
                <a:latin typeface="Arial" charset="0"/>
                <a:ea typeface="+mn-ea"/>
                <a:cs typeface="+mn-cs"/>
              </a:rPr>
              <a:t>I decided to do this tutorial because I was having trouble staying current.</a:t>
            </a:r>
          </a:p>
          <a:p>
            <a:r>
              <a:rPr kumimoji="1" lang="en-US" sz="1600" kern="1200" dirty="0" smtClean="0">
                <a:solidFill>
                  <a:schemeClr val="tx1"/>
                </a:solidFill>
                <a:effectLst/>
                <a:latin typeface="Arial" charset="0"/>
                <a:ea typeface="+mn-ea"/>
                <a:cs typeface="+mn-cs"/>
              </a:rPr>
              <a:t>Ask who has used an LLM model? What do you use it for:</a:t>
            </a:r>
          </a:p>
          <a:p>
            <a:pPr lvl="0"/>
            <a:r>
              <a:rPr kumimoji="1" lang="en-US" sz="1600" kern="1200" dirty="0" smtClean="0">
                <a:solidFill>
                  <a:schemeClr val="tx1"/>
                </a:solidFill>
                <a:effectLst/>
                <a:latin typeface="Arial" charset="0"/>
                <a:ea typeface="+mn-ea"/>
                <a:cs typeface="+mn-cs"/>
              </a:rPr>
              <a:t>Tech Research</a:t>
            </a:r>
          </a:p>
          <a:p>
            <a:pPr lvl="0"/>
            <a:r>
              <a:rPr kumimoji="1" lang="en-US" sz="1600" kern="1200" dirty="0" smtClean="0">
                <a:solidFill>
                  <a:schemeClr val="tx1"/>
                </a:solidFill>
                <a:effectLst/>
                <a:latin typeface="Arial" charset="0"/>
                <a:ea typeface="+mn-ea"/>
                <a:cs typeface="+mn-cs"/>
              </a:rPr>
              <a:t>Market Research</a:t>
            </a:r>
          </a:p>
          <a:p>
            <a:pPr lvl="0"/>
            <a:r>
              <a:rPr kumimoji="1" lang="en-US" sz="1600" kern="1200" dirty="0" smtClean="0">
                <a:solidFill>
                  <a:schemeClr val="tx1"/>
                </a:solidFill>
                <a:effectLst/>
                <a:latin typeface="Arial" charset="0"/>
                <a:ea typeface="+mn-ea"/>
                <a:cs typeface="+mn-cs"/>
              </a:rPr>
              <a:t>How to do something, like for an excel spreadsheet or other formulas</a:t>
            </a:r>
          </a:p>
          <a:p>
            <a:pPr lvl="0"/>
            <a:r>
              <a:rPr kumimoji="1" lang="en-US" sz="1600" kern="1200" dirty="0" smtClean="0">
                <a:solidFill>
                  <a:schemeClr val="tx1"/>
                </a:solidFill>
                <a:effectLst/>
                <a:latin typeface="Arial" charset="0"/>
                <a:ea typeface="+mn-ea"/>
                <a:cs typeface="+mn-cs"/>
              </a:rPr>
              <a:t>Call out some others?</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671964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5eded61a6_0_3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203" name="Google Shape;203;g355eded61a6_0_3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0975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362f2c8ad1_0_0: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362f2c8ad1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210" name="Google Shape;210;g3362f2c8ad1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2118159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Explaining the logos:</a:t>
            </a:r>
            <a:br>
              <a:rPr lang="en-US" dirty="0" smtClean="0"/>
            </a:br>
            <a:r>
              <a:rPr lang="en-US" b="1" dirty="0" smtClean="0"/>
              <a:t>Coca-Cola:</a:t>
            </a:r>
            <a:r>
              <a:rPr lang="en-US" dirty="0" smtClean="0"/>
              <a:t> Accused of AI washing for claiming to use AI to co-create a new drink called "Coca-Cola Y3000" without clear explanations of how AI was actually involved in the process. It comes with an App.</a:t>
            </a:r>
          </a:p>
          <a:p>
            <a:r>
              <a:rPr lang="en-US" b="1" dirty="0" err="1" smtClean="0"/>
              <a:t>DoNotPay</a:t>
            </a:r>
            <a:r>
              <a:rPr lang="en-US" b="1" dirty="0" smtClean="0"/>
              <a:t>:</a:t>
            </a:r>
            <a:r>
              <a:rPr lang="en-US" dirty="0" smtClean="0"/>
              <a:t> Marketed itself as an "AI-powered legal service provider" and the "world's first robot lawyer," but the FTC found it didn't live up to its claims and could not substitute for a human lawyer.</a:t>
            </a:r>
          </a:p>
          <a:p>
            <a:r>
              <a:rPr lang="en-US" b="1" dirty="0" smtClean="0"/>
              <a:t>Amazon:</a:t>
            </a:r>
            <a:r>
              <a:rPr lang="en-US" dirty="0" smtClean="0"/>
              <a:t> Criticized for the "Just Walk Out" technology in their stores, marketed as AI-powered but reportedly relying on a large number of Indian workers to manually check transactions.</a:t>
            </a:r>
            <a:endParaRPr lang="en-US" b="1"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735113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were willing to pay the price, if only</a:t>
            </a:r>
            <a:r>
              <a:rPr lang="en-US" baseline="0" dirty="0" smtClean="0"/>
              <a:t> the device would have done what they claimed.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945732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company is still selling AI-related pixie dust because they got a lot of seed money. What is “magic AI”?</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3447960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4 ‘sniff tests’ to tell if a product uses AI to good effect, rather than just using AI as a marketing gimmick. Does the product need AI to work or be better? Does the company say how AI is used, or do they just say it does?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727012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 are only 2 points on the slide, both are “key”.  Let others do the work for you. You be the judge of if the AI addition is worth the trouble of learning the new app.</a:t>
            </a:r>
            <a:endParaRPr lang="en-US" dirty="0" smtClean="0"/>
          </a:p>
          <a:p>
            <a:r>
              <a:rPr lang="en-US" dirty="0" smtClean="0"/>
              <a:t>Examples of reputable awards or third-party evaluators:</a:t>
            </a:r>
            <a:r>
              <a:rPr lang="en-US" baseline="0" dirty="0" smtClean="0"/>
              <a:t> </a:t>
            </a:r>
            <a:r>
              <a:rPr lang="en-US" dirty="0" smtClean="0"/>
              <a:t> Awards:</a:t>
            </a:r>
            <a:r>
              <a:rPr lang="en-US" baseline="0" dirty="0" smtClean="0"/>
              <a:t> </a:t>
            </a:r>
            <a:r>
              <a:rPr lang="en-US" sz="1600" b="1" dirty="0" smtClean="0">
                <a:effectLst/>
              </a:rPr>
              <a:t>SIIA Codie Awards</a:t>
            </a:r>
            <a:r>
              <a:rPr lang="en-US" sz="1600" b="1" baseline="0" dirty="0" smtClean="0">
                <a:effectLst/>
              </a:rPr>
              <a:t> </a:t>
            </a:r>
            <a:r>
              <a:rPr lang="en-US" sz="1600" b="0" baseline="0" dirty="0" smtClean="0">
                <a:effectLst/>
              </a:rPr>
              <a:t>(37 years old, honoring software products), </a:t>
            </a:r>
            <a:r>
              <a:rPr lang="en-US" sz="1600" b="1" baseline="0" dirty="0" smtClean="0">
                <a:effectLst/>
              </a:rPr>
              <a:t>CES Innovation Awards</a:t>
            </a:r>
            <a:r>
              <a:rPr lang="en-US" sz="1600" b="0" baseline="0" dirty="0" smtClean="0">
                <a:effectLst/>
              </a:rPr>
              <a:t> (presented at the CES show each year)</a:t>
            </a:r>
            <a:r>
              <a:rPr lang="en-US" dirty="0" smtClean="0"/>
              <a:t/>
            </a:r>
            <a:br>
              <a:rPr lang="en-US" dirty="0" smtClean="0"/>
            </a:br>
            <a:r>
              <a:rPr lang="en-US" baseline="0" dirty="0" smtClean="0"/>
              <a:t>Third-part evaluator examples include magazines (CNET, The Verge, Wired), Tech Evaluation channels like Linus Tech Tips (LTT), Tom’s Hardware, and </a:t>
            </a:r>
            <a:r>
              <a:rPr lang="en-US" b="1" baseline="0" dirty="0" smtClean="0"/>
              <a:t>Marques Brownlee</a:t>
            </a:r>
            <a:r>
              <a:rPr lang="en-US" baseline="0" dirty="0" smtClean="0"/>
              <a:t>. </a:t>
            </a:r>
            <a:endParaRPr lang="en-US" dirty="0" smtClean="0"/>
          </a:p>
          <a:p>
            <a:r>
              <a:rPr lang="en-US" dirty="0" smtClean="0"/>
              <a:t>Also</a:t>
            </a:r>
            <a:r>
              <a:rPr lang="en-US" baseline="0" dirty="0" smtClean="0"/>
              <a:t> bring up that people on YouTube and elsewhere test the applications – this is what we mean by ‘Third Party’</a:t>
            </a:r>
          </a:p>
          <a:p>
            <a:r>
              <a:rPr lang="en-US" baseline="0" dirty="0" smtClean="0"/>
              <a:t>[</a:t>
            </a:r>
            <a:r>
              <a:rPr lang="en-US" baseline="0" dirty="0" err="1" smtClean="0"/>
              <a:t>mkbhd</a:t>
            </a:r>
            <a:r>
              <a:rPr lang="en-US" baseline="0" dirty="0" smtClean="0"/>
              <a:t>] Marques Brownlee, YouTube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1271746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5b8781e10_0_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5b8781e10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smtClean="0"/>
              <a:t>Why they are good/meh/bad:</a:t>
            </a:r>
          </a:p>
          <a:p>
            <a:pPr marL="0" lvl="0" indent="0" algn="l" rtl="0">
              <a:spcBef>
                <a:spcPts val="0"/>
              </a:spcBef>
              <a:spcAft>
                <a:spcPts val="0"/>
              </a:spcAft>
              <a:buNone/>
            </a:pPr>
            <a:r>
              <a:rPr lang="en-US" dirty="0" smtClean="0"/>
              <a:t>Getguru.com is shilling their own app, so has inherent bias</a:t>
            </a:r>
            <a:br>
              <a:rPr lang="en-US" dirty="0" smtClean="0"/>
            </a:br>
            <a:r>
              <a:rPr lang="en-US" dirty="0" err="1" smtClean="0"/>
              <a:t>aimagazine’s</a:t>
            </a:r>
            <a:r>
              <a:rPr lang="en-US" dirty="0" smtClean="0"/>
              <a:t> top-10 list</a:t>
            </a:r>
            <a:r>
              <a:rPr lang="en-US" baseline="0" dirty="0" smtClean="0"/>
              <a:t> was obsolete before it went to press, but at least the authors know what they’re talking about.</a:t>
            </a:r>
          </a:p>
          <a:p>
            <a:pPr marL="0" lvl="0" indent="0" algn="l" rtl="0">
              <a:spcBef>
                <a:spcPts val="0"/>
              </a:spcBef>
              <a:spcAft>
                <a:spcPts val="0"/>
              </a:spcAft>
              <a:buNone/>
            </a:pPr>
            <a:r>
              <a:rPr lang="en-US" baseline="0" dirty="0" err="1" smtClean="0"/>
              <a:t>Futuretools</a:t>
            </a:r>
            <a:r>
              <a:rPr lang="en-US" baseline="0" dirty="0" smtClean="0"/>
              <a:t> is curated every day and Matt Wolfe, the site runner, has a passion for the subject and uses the tools actively.</a:t>
            </a:r>
            <a:endParaRPr dirty="0"/>
          </a:p>
        </p:txBody>
      </p:sp>
      <p:sp>
        <p:nvSpPr>
          <p:cNvPr id="218" name="Google Shape;218;g355b8781e10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34199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Make clear that our examples are really outdated, but we were evaluating them at the time of creating the Tutorial. Again: showing how to figure out what information is out there, as opposed to giving the most up to date information out there</a:t>
            </a:r>
          </a:p>
          <a:p>
            <a:r>
              <a:rPr lang="en-US" baseline="0" dirty="0" smtClean="0"/>
              <a:t>[veo3] https://deepmind.google/models/veo/</a:t>
            </a:r>
            <a:endParaRPr lang="en-US"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761803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many people in the audience haven’t used </a:t>
            </a:r>
            <a:r>
              <a:rPr lang="en-US" baseline="0" dirty="0" err="1" smtClean="0"/>
              <a:t>ChatGPT</a:t>
            </a:r>
            <a:r>
              <a:rPr lang="en-US" baseline="0" dirty="0" smtClean="0"/>
              <a:t>?  That would be an interesting statistic.</a:t>
            </a:r>
          </a:p>
          <a:p>
            <a:r>
              <a:rPr lang="en-US" b="1" baseline="0" dirty="0" smtClean="0"/>
              <a:t>Some generators might be more </a:t>
            </a:r>
            <a:r>
              <a:rPr lang="en-US" b="1" baseline="0" dirty="0" err="1" smtClean="0"/>
              <a:t>sychofantic</a:t>
            </a:r>
            <a:r>
              <a:rPr lang="en-US" b="1" baseline="0" dirty="0" smtClean="0"/>
              <a:t> than others. Some are closer to prompts but text is dryer. Only by trying the different types of systems out can you figure out which ones are best for you, your style, or your specific application. The choice of what to use and why changes over time as new models get released and then throttled.</a:t>
            </a:r>
          </a:p>
          <a:p>
            <a:pPr marL="0" marR="0" lvl="1"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latin typeface="Arial" charset="0"/>
                <a:ea typeface="+mn-ea"/>
                <a:cs typeface="+mn-cs"/>
              </a:rPr>
              <a:t>[</a:t>
            </a:r>
            <a:r>
              <a:rPr kumimoji="1" lang="en-US" sz="1600" kern="1200" dirty="0" err="1" smtClean="0">
                <a:solidFill>
                  <a:schemeClr val="tx1"/>
                </a:solidFill>
                <a:latin typeface="Arial" charset="0"/>
                <a:ea typeface="+mn-ea"/>
                <a:cs typeface="+mn-cs"/>
              </a:rPr>
              <a:t>chatGPT</a:t>
            </a:r>
            <a:r>
              <a:rPr kumimoji="1" lang="en-US" sz="1600" kern="1200" dirty="0" smtClean="0">
                <a:solidFill>
                  <a:schemeClr val="tx1"/>
                </a:solidFill>
                <a:latin typeface="Arial" charset="0"/>
                <a:ea typeface="+mn-ea"/>
                <a:cs typeface="+mn-cs"/>
              </a:rPr>
              <a:t>] https://chatgpt.com/</a:t>
            </a:r>
          </a:p>
          <a:p>
            <a:endParaRPr lang="en-US" b="1" baseline="0"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64011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effectLst/>
                <a:latin typeface="Arial" charset="0"/>
                <a:ea typeface="+mn-ea"/>
                <a:cs typeface="+mn-cs"/>
              </a:rPr>
              <a:t>AI changes every month, if not every week. This presentation has references that are out of date already. Even the papers you will see at I/ITSEC are most likely out of date, as they were created six months ago.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465449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whole slide talks about deciding among different versions</a:t>
            </a:r>
            <a:r>
              <a:rPr lang="en-US" baseline="0" dirty="0" smtClean="0"/>
              <a:t> of text generators, and why you might want to pick one over another.  One take-away is to have familiarity with several tools that do the same thing, like flat head and Philips head screwdrivers both being in your toolbox.</a:t>
            </a:r>
          </a:p>
          <a:p>
            <a:r>
              <a:rPr lang="en-US" baseline="0" dirty="0" smtClean="0"/>
              <a:t>Point out that all of these models can conform to a style if you ask them to, but how long they stick to that style varies.</a:t>
            </a:r>
          </a:p>
          <a:p>
            <a:r>
              <a:rPr lang="en-US" b="0" baseline="0" dirty="0" smtClean="0"/>
              <a:t>I will give examples (when talking in the presentation) of how I decide between </a:t>
            </a:r>
            <a:r>
              <a:rPr lang="en-US" b="0" baseline="0" dirty="0" err="1" smtClean="0"/>
              <a:t>OpenAI</a:t>
            </a:r>
            <a:r>
              <a:rPr lang="en-US" b="0" baseline="0" dirty="0" smtClean="0"/>
              <a:t> and Anthropic. (quick not for me: proposal support I use </a:t>
            </a:r>
            <a:r>
              <a:rPr lang="en-US" b="0" baseline="0" dirty="0" err="1" smtClean="0"/>
              <a:t>OpenAI</a:t>
            </a:r>
            <a:r>
              <a:rPr lang="en-US" b="0" baseline="0" dirty="0" smtClean="0"/>
              <a:t>, RPG game development I use Claude). I pay for the $20/month version. More details in following slides.</a:t>
            </a:r>
            <a:endParaRPr lang="en-US" b="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3706384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 will point out some of the LLM tells (like the long dashes), and mention some others.</a:t>
            </a:r>
            <a:endParaRPr lang="en-US" b="0" dirty="0"/>
          </a:p>
          <a:p>
            <a:r>
              <a:rPr lang="en-US" b="0" dirty="0" smtClean="0"/>
              <a:t>Discuss what</a:t>
            </a:r>
            <a:r>
              <a:rPr lang="en-US" b="0" baseline="0" dirty="0" smtClean="0"/>
              <a:t> I think about the differences?  It seems like Claude is throwing some shade by implying that it is “genuinely helpful rather than claiming superiority”, and also “honest”.</a:t>
            </a:r>
          </a:p>
          <a:p>
            <a:endParaRPr lang="en-US" b="0"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3539751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our talk we should tell them just discussing image generators, or text generators, would take up the entire time of a tutorial, so we are just hitting key points.</a:t>
            </a:r>
          </a:p>
          <a:p>
            <a:r>
              <a:rPr lang="en-US" baseline="0" dirty="0" smtClean="0"/>
              <a:t>The picture above was generated with the Free Tier of Leonardo, you can see the prompt in tiny print: A 21</a:t>
            </a:r>
            <a:r>
              <a:rPr lang="en-US" baseline="30000" dirty="0" smtClean="0"/>
              <a:t>st</a:t>
            </a:r>
            <a:r>
              <a:rPr lang="en-US" baseline="0" dirty="0" smtClean="0"/>
              <a:t> century army soldier in BDU operates a computer, generating images with an AI program like Leonardo.  It generates 4 images at a time (by default) so you can pick your favorite.</a:t>
            </a:r>
          </a:p>
          <a:p>
            <a:r>
              <a:rPr lang="en-US" baseline="0" dirty="0" smtClean="0"/>
              <a:t>Note that these look okay at first glance, but pics 1 and 4 the guy isn’t looking at the screen, and all of them have images on screen that look like medical imaging of the brain rather than doing image generation.  Take-away: it may take several (many!) iterations to get what you want.</a:t>
            </a:r>
          </a:p>
          <a:p>
            <a:pPr marL="0" marR="0" lvl="1"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latin typeface="Arial" charset="0"/>
                <a:ea typeface="+mn-ea"/>
                <a:cs typeface="+mn-cs"/>
              </a:rPr>
              <a:t>[leo1] https://leonardo.ai</a:t>
            </a:r>
            <a:endParaRPr lang="en-US" baseline="0"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1144648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should look familiar, because the same tips apply to image generation as text generation.</a:t>
            </a:r>
          </a:p>
          <a:p>
            <a:r>
              <a:rPr lang="en-US" b="0" baseline="0" dirty="0" smtClean="0"/>
              <a:t>Our experience is that Leonardo’s free plan is better than the first tier paid plan from </a:t>
            </a:r>
            <a:r>
              <a:rPr lang="en-US" b="0" baseline="0" dirty="0" err="1" smtClean="0"/>
              <a:t>Midjourney</a:t>
            </a:r>
            <a:r>
              <a:rPr lang="en-US" b="0" baseline="0" dirty="0" smtClean="0"/>
              <a:t>, but your mileage may vary. </a:t>
            </a:r>
          </a:p>
          <a:p>
            <a:endParaRPr lang="en-US" b="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580557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Demonstrating</a:t>
            </a:r>
            <a:r>
              <a:rPr lang="en-US" b="0" baseline="0" dirty="0" smtClean="0"/>
              <a:t> that image generation is a process, you will often have to try different approaches and generate a lot of images to get what you want.  This can get expensive, since all the models want you to pay for more images.  Later on, we’ll get into image generators you can run on your own hardware for only the cost of electricity.</a:t>
            </a:r>
          </a:p>
          <a:p>
            <a:r>
              <a:rPr lang="en-US" b="0" baseline="0" dirty="0" smtClean="0"/>
              <a:t>All of these struggled with my prompt because they didn’t know who Astro was. Everybody knew Lassie, of course!</a:t>
            </a:r>
          </a:p>
          <a:p>
            <a:r>
              <a:rPr lang="en-US" b="0" baseline="0" dirty="0" smtClean="0"/>
              <a:t>The big surprise here is… (next slide)</a:t>
            </a:r>
            <a:endParaRPr lang="en-US" b="0"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4171877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general-purpose</a:t>
            </a:r>
            <a:r>
              <a:rPr lang="en-US" b="0" baseline="0" dirty="0" smtClean="0"/>
              <a:t> </a:t>
            </a:r>
            <a:r>
              <a:rPr lang="en-US" b="0" baseline="0" dirty="0" err="1" smtClean="0"/>
              <a:t>chatbot</a:t>
            </a:r>
            <a:r>
              <a:rPr lang="en-US" b="0" baseline="0" dirty="0" smtClean="0"/>
              <a:t> </a:t>
            </a:r>
            <a:r>
              <a:rPr lang="en-US" b="0" dirty="0" err="1" smtClean="0"/>
              <a:t>ChatGPT</a:t>
            </a:r>
            <a:r>
              <a:rPr lang="en-US" b="0" dirty="0" smtClean="0"/>
              <a:t> did a better job</a:t>
            </a:r>
            <a:r>
              <a:rPr lang="en-US" b="0" baseline="0" dirty="0" smtClean="0"/>
              <a:t> adhering to the prompt than all of the other specialized image generators!</a:t>
            </a:r>
          </a:p>
          <a:p>
            <a:r>
              <a:rPr lang="en-US" b="0" baseline="0" dirty="0" smtClean="0"/>
              <a:t>Speculating that it is probably because it knew who Astro is.</a:t>
            </a:r>
          </a:p>
          <a:p>
            <a:r>
              <a:rPr lang="en-US" b="0" baseline="0" dirty="0" smtClean="0"/>
              <a:t>To be fair, it still got Astro’s collar a little wrong.</a:t>
            </a:r>
          </a:p>
          <a:p>
            <a:endParaRPr lang="en-US" b="0"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2052305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just reiterates</a:t>
            </a:r>
            <a:r>
              <a:rPr lang="en-US" baseline="0" dirty="0" smtClean="0"/>
              <a:t> the key take-</a:t>
            </a:r>
            <a:r>
              <a:rPr lang="en-US" baseline="0" dirty="0" err="1" smtClean="0"/>
              <a:t>aways</a:t>
            </a:r>
            <a:r>
              <a:rPr lang="en-US" baseline="0" dirty="0" smtClean="0"/>
              <a:t> for this section.  This is The Dell Kid from the early 2000s. Image shows a computer user who is confident that he has the tools to succeed.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735280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5eded61a6_0_3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smtClean="0"/>
              <a:t>Now</a:t>
            </a:r>
            <a:r>
              <a:rPr lang="en-US" baseline="0" dirty="0" smtClean="0"/>
              <a:t> that we have shown that there are applications for every need, we want to teach the audience how to integrate all the AI stuff out there into their particular workflow or situation.  If THEY can’t use it, it isn’t PRACTICAL.</a:t>
            </a:r>
            <a:endParaRPr dirty="0"/>
          </a:p>
        </p:txBody>
      </p:sp>
      <p:sp>
        <p:nvSpPr>
          <p:cNvPr id="203" name="Google Shape;203;g355eded61a6_0_3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542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goal isn’t to tell them how to use it. It is to give them ideas so that can THINK about the potential and ways they can use it themselves.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4113532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that this extremely general process is how all problem solving occurs.</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3786614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the point that everything about AI is on an exponential trajectory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3305773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example of using the process.  When I did the google “AI help writing SOPs” I got a long AI-generated ‘here’s how I can help’, plus 3 tutorial videos “How to write an SOP with </a:t>
            </a:r>
            <a:r>
              <a:rPr lang="en-US" baseline="0" dirty="0" err="1" smtClean="0"/>
              <a:t>ChatGPT</a:t>
            </a:r>
            <a:r>
              <a:rPr lang="en-US" baseline="0" dirty="0" smtClean="0"/>
              <a:t>”, plus ads for specialized SOP tools.</a:t>
            </a:r>
          </a:p>
          <a:p>
            <a:r>
              <a:rPr lang="en-US" baseline="0" dirty="0" smtClean="0"/>
              <a:t>SOP: Standard Operating Procedures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14185040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a:t>
            </a:r>
            <a:r>
              <a:rPr lang="en-US" baseline="0" dirty="0" smtClean="0"/>
              <a:t> example of using the process.  This continues the previous example by trying to correct a problem (the format of the SOP needs to follow a template)</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1972142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 focus example. I will also bring up that this is how</a:t>
            </a:r>
            <a:r>
              <a:rPr lang="en-US" baseline="0" dirty="0" smtClean="0"/>
              <a:t> I personally review SBIR’s now (that is, what Industry can do with RFPs). I take the Q&amp;A, attach to the RFP, and ask it to give me a summary of key areas to cover, contradictory requirements, potentially impossible requests, etc.</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2038226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 Token Limits are quickly ceasing</a:t>
            </a:r>
            <a:r>
              <a:rPr lang="en-US" baseline="0" dirty="0" smtClean="0"/>
              <a:t> to be an issue except for large custom data stores.  </a:t>
            </a:r>
            <a:r>
              <a:rPr lang="en-US" dirty="0" smtClean="0"/>
              <a:t>Can note that the ability of</a:t>
            </a:r>
            <a:r>
              <a:rPr lang="en-US" baseline="0" dirty="0" smtClean="0"/>
              <a:t> the latest systems to use “projects” is probably a veneer over a RAG system.</a:t>
            </a:r>
          </a:p>
          <a:p>
            <a:endParaRPr lang="en-US" baseline="0" dirty="0" smtClean="0"/>
          </a:p>
          <a:p>
            <a:r>
              <a:rPr lang="en-US" baseline="0" dirty="0" smtClean="0"/>
              <a:t>Note that commercial RAG systems were among the first generation of AI Products to come out after LLM’s hit the mainstream.</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54</a:t>
            </a:fld>
            <a:endParaRPr lang="en-US" dirty="0"/>
          </a:p>
        </p:txBody>
      </p:sp>
    </p:spTree>
    <p:extLst>
      <p:ext uri="{BB962C8B-B14F-4D97-AF65-F5344CB8AC3E}">
        <p14:creationId xmlns:p14="http://schemas.microsoft.com/office/powerpoint/2010/main" val="3598381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 is to know that there are solutions LIKE RAG, and that you need to use discernment to know if it is right for your</a:t>
            </a:r>
            <a:r>
              <a:rPr lang="en-US" baseline="0" dirty="0" smtClean="0"/>
              <a:t> organization.  OR, ask a nerd.</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3678748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[RAG-1] https://vectorize.io/</a:t>
            </a:r>
          </a:p>
          <a:p>
            <a:r>
              <a:rPr lang="it-IT" dirty="0" smtClean="0"/>
              <a:t>[RAG-2] https://praveenng.medium.com/creating-a-vector-database-for-rag-471aca771bce</a:t>
            </a:r>
          </a:p>
          <a:p>
            <a:r>
              <a:rPr lang="it-IT" dirty="0" smtClean="0"/>
              <a:t>[RAG-3] https://youtu.be/rz40ukZ3krQ</a:t>
            </a:r>
          </a:p>
          <a:p>
            <a:r>
              <a:rPr lang="it-IT" dirty="0" smtClean="0"/>
              <a:t>[RAG-4] https://youtu.be/sVcwVQRHIc8</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691864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transition slide that</a:t>
            </a:r>
            <a:r>
              <a:rPr lang="en-US" baseline="0" dirty="0" smtClean="0"/>
              <a:t> reiterates using your brain along with online resources, before talking about solving another problem with AI: that it’s mostly online.</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32140151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solid reasons to host your own LLM server instead of relying on a cloud service:</a:t>
            </a:r>
          </a:p>
          <a:p>
            <a:r>
              <a:rPr lang="en-US" dirty="0" smtClean="0"/>
              <a:t>You keep full control over your data.</a:t>
            </a:r>
          </a:p>
          <a:p>
            <a:r>
              <a:rPr lang="en-US" dirty="0" smtClean="0"/>
              <a:t>You avoid sending sensitive information over the internet.</a:t>
            </a:r>
          </a:p>
          <a:p>
            <a:r>
              <a:rPr lang="en-US" dirty="0" smtClean="0"/>
              <a:t>You can tailor hardware to your exact performance needs.</a:t>
            </a:r>
          </a:p>
          <a:p>
            <a:r>
              <a:rPr lang="en-US" dirty="0" smtClean="0"/>
              <a:t>You eliminate per-request or subscription fees.</a:t>
            </a:r>
          </a:p>
          <a:p>
            <a:r>
              <a:rPr lang="en-US" dirty="0" smtClean="0"/>
              <a:t>You ensure predictable costs once hardware is in place.</a:t>
            </a:r>
          </a:p>
          <a:p>
            <a:r>
              <a:rPr lang="en-US" dirty="0" smtClean="0"/>
              <a:t>You minimize latency by running models on your local network.</a:t>
            </a:r>
          </a:p>
          <a:p>
            <a:r>
              <a:rPr lang="en-US" dirty="0" smtClean="0"/>
              <a:t>You customize and fine-tune models without external restrictions.</a:t>
            </a:r>
          </a:p>
          <a:p>
            <a:r>
              <a:rPr lang="en-US" dirty="0" smtClean="0"/>
              <a:t>You enforce your own security policies and compliance rules.</a:t>
            </a:r>
          </a:p>
          <a:p>
            <a:r>
              <a:rPr lang="en-US" dirty="0" smtClean="0"/>
              <a:t>You avoid vendor lock-in and can switch software at will.</a:t>
            </a:r>
          </a:p>
          <a:p>
            <a:r>
              <a:rPr lang="en-US" dirty="0" smtClean="0"/>
              <a:t>You integrate the server tightly with existing on-</a:t>
            </a:r>
            <a:r>
              <a:rPr lang="en-US" dirty="0" err="1" smtClean="0"/>
              <a:t>prem</a:t>
            </a:r>
            <a:r>
              <a:rPr lang="en-US" dirty="0" smtClean="0"/>
              <a:t> systems (such as your own RAG DB).</a:t>
            </a:r>
          </a:p>
          <a:p>
            <a:r>
              <a:rPr lang="en-US" dirty="0" smtClean="0"/>
              <a:t>You guarantee availability even if your cloud provider has an outage.</a:t>
            </a:r>
          </a:p>
          <a:p>
            <a:r>
              <a:rPr lang="en-US" dirty="0" smtClean="0"/>
              <a:t>You gain full insight into how the model is running and scaling.</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latin typeface="Arial" charset="0"/>
                <a:ea typeface="+mn-ea"/>
                <a:cs typeface="+mn-cs"/>
              </a:rPr>
              <a:t>[</a:t>
            </a:r>
            <a:r>
              <a:rPr kumimoji="1" lang="en-US" sz="1600" kern="1200" dirty="0" err="1" smtClean="0">
                <a:solidFill>
                  <a:schemeClr val="tx1"/>
                </a:solidFill>
                <a:latin typeface="Arial" charset="0"/>
                <a:ea typeface="+mn-ea"/>
                <a:cs typeface="+mn-cs"/>
              </a:rPr>
              <a:t>gartner</a:t>
            </a:r>
            <a:r>
              <a:rPr kumimoji="1" lang="en-US" sz="1600" kern="1200" dirty="0" smtClean="0">
                <a:solidFill>
                  <a:schemeClr val="tx1"/>
                </a:solidFill>
                <a:latin typeface="Arial" charset="0"/>
                <a:ea typeface="+mn-ea"/>
                <a:cs typeface="+mn-cs"/>
              </a:rPr>
              <a:t>] https://www.gartner.com/reviews/market/cloud-ai-developer-services</a:t>
            </a:r>
          </a:p>
          <a:p>
            <a:endParaRPr lang="en-US"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25704459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OLLAMA is great, be prepared for the models to be not as good as the pay-to-play online models. Those are hosted on supercomputers and have been lovingly hand-tuned by all the users.  That said, </a:t>
            </a:r>
            <a:r>
              <a:rPr lang="en-US" baseline="0" dirty="0" err="1" smtClean="0"/>
              <a:t>ollama</a:t>
            </a:r>
            <a:r>
              <a:rPr lang="en-US" baseline="0" dirty="0" smtClean="0"/>
              <a:t> will give your organization access to safe AI, and keep your data safe as well.</a:t>
            </a:r>
          </a:p>
          <a:p>
            <a:pPr>
              <a:spcBef>
                <a:spcPts val="0"/>
              </a:spcBef>
              <a:spcAft>
                <a:spcPts val="0"/>
              </a:spcAft>
            </a:pPr>
            <a:r>
              <a:rPr kumimoji="1" lang="en-US" sz="1600" kern="1200" dirty="0" smtClean="0">
                <a:solidFill>
                  <a:schemeClr val="tx1"/>
                </a:solidFill>
                <a:latin typeface="Arial" charset="0"/>
                <a:ea typeface="+mn-ea"/>
                <a:cs typeface="+mn-cs"/>
              </a:rPr>
              <a:t>[medium] https://medium.com/%40tahirbalarabe2/what-is-ollama-running-large-language-models-locally-e917ca40defe?utm_source=chatgpt.com "What is </a:t>
            </a:r>
            <a:r>
              <a:rPr kumimoji="1" lang="en-US" sz="1600" kern="1200" dirty="0" err="1" smtClean="0">
                <a:solidFill>
                  <a:schemeClr val="tx1"/>
                </a:solidFill>
                <a:latin typeface="Arial" charset="0"/>
                <a:ea typeface="+mn-ea"/>
                <a:cs typeface="+mn-cs"/>
              </a:rPr>
              <a:t>Ollama</a:t>
            </a:r>
            <a:r>
              <a:rPr kumimoji="1" lang="en-US" sz="1600" kern="1200" dirty="0" smtClean="0">
                <a:solidFill>
                  <a:schemeClr val="tx1"/>
                </a:solidFill>
                <a:latin typeface="Arial" charset="0"/>
                <a:ea typeface="+mn-ea"/>
                <a:cs typeface="+mn-cs"/>
              </a:rPr>
              <a:t>: Running Large Language Models Locally | Medium"</a:t>
            </a:r>
          </a:p>
          <a:p>
            <a:pPr>
              <a:spcBef>
                <a:spcPts val="0"/>
              </a:spcBef>
              <a:spcAft>
                <a:spcPts val="0"/>
              </a:spcAft>
            </a:pPr>
            <a:r>
              <a:rPr kumimoji="1" lang="en-US" sz="1600" kern="1200" dirty="0" smtClean="0">
                <a:solidFill>
                  <a:schemeClr val="tx1"/>
                </a:solidFill>
                <a:latin typeface="Arial" charset="0"/>
                <a:ea typeface="+mn-ea"/>
                <a:cs typeface="+mn-cs"/>
              </a:rPr>
              <a:t>[</a:t>
            </a:r>
            <a:r>
              <a:rPr kumimoji="1" lang="en-US" sz="1600" kern="1200" dirty="0" err="1" smtClean="0">
                <a:solidFill>
                  <a:schemeClr val="tx1"/>
                </a:solidFill>
                <a:latin typeface="Arial" charset="0"/>
                <a:ea typeface="+mn-ea"/>
                <a:cs typeface="+mn-cs"/>
              </a:rPr>
              <a:t>hostinger</a:t>
            </a:r>
            <a:r>
              <a:rPr kumimoji="1" lang="en-US" sz="1600" kern="1200" dirty="0" smtClean="0">
                <a:solidFill>
                  <a:schemeClr val="tx1"/>
                </a:solidFill>
                <a:latin typeface="Arial" charset="0"/>
                <a:ea typeface="+mn-ea"/>
                <a:cs typeface="+mn-cs"/>
              </a:rPr>
              <a:t>] https://www.hostinger.com/tutorials/what-is-ollama?utm_source=chatgpt.com "What is </a:t>
            </a:r>
            <a:r>
              <a:rPr kumimoji="1" lang="en-US" sz="1600" kern="1200" dirty="0" err="1" smtClean="0">
                <a:solidFill>
                  <a:schemeClr val="tx1"/>
                </a:solidFill>
                <a:latin typeface="Arial" charset="0"/>
                <a:ea typeface="+mn-ea"/>
                <a:cs typeface="+mn-cs"/>
              </a:rPr>
              <a:t>Ollama</a:t>
            </a:r>
            <a:r>
              <a:rPr kumimoji="1" lang="en-US" sz="1600" kern="1200" dirty="0" smtClean="0">
                <a:solidFill>
                  <a:schemeClr val="tx1"/>
                </a:solidFill>
                <a:latin typeface="Arial" charset="0"/>
                <a:ea typeface="+mn-ea"/>
                <a:cs typeface="+mn-cs"/>
              </a:rPr>
              <a:t>? Introduction to the AI model management tool"</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59</a:t>
            </a:fld>
            <a:endParaRPr lang="en-US" dirty="0"/>
          </a:p>
        </p:txBody>
      </p:sp>
    </p:spTree>
    <p:extLst>
      <p:ext uri="{BB962C8B-B14F-4D97-AF65-F5344CB8AC3E}">
        <p14:creationId xmlns:p14="http://schemas.microsoft.com/office/powerpoint/2010/main" val="1021749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result of giving </a:t>
            </a:r>
            <a:r>
              <a:rPr lang="en-US" dirty="0" err="1" smtClean="0"/>
              <a:t>fooocus</a:t>
            </a:r>
            <a:r>
              <a:rPr lang="en-US" dirty="0" smtClean="0"/>
              <a:t> the same</a:t>
            </a:r>
            <a:r>
              <a:rPr lang="en-US" baseline="0" dirty="0" smtClean="0"/>
              <a:t> prompt we used with Leonardo in the previous section.</a:t>
            </a:r>
          </a:p>
          <a:p>
            <a:r>
              <a:rPr lang="en-US" baseline="0" dirty="0" smtClean="0"/>
              <a:t>“A 21</a:t>
            </a:r>
            <a:r>
              <a:rPr lang="en-US" baseline="30000" dirty="0" smtClean="0"/>
              <a:t>st</a:t>
            </a:r>
            <a:r>
              <a:rPr lang="en-US" baseline="0" dirty="0" smtClean="0"/>
              <a:t> century army soldier in BDU operates a computer, generating images with an AI program like Leonardo.”</a:t>
            </a:r>
          </a:p>
          <a:p>
            <a:r>
              <a:rPr lang="en-US" baseline="0" dirty="0" smtClean="0"/>
              <a:t>I like the images generated by </a:t>
            </a:r>
            <a:r>
              <a:rPr lang="en-US" baseline="0" dirty="0" err="1" smtClean="0"/>
              <a:t>Fooocus</a:t>
            </a:r>
            <a:r>
              <a:rPr lang="en-US" baseline="0" dirty="0" smtClean="0"/>
              <a:t> better in this case, because despite wearing googles indoors, the guys are looking at their screens. And what’s showing on the screens looks more like what I asked for. Interestingly, </a:t>
            </a:r>
            <a:r>
              <a:rPr lang="en-US" baseline="0" dirty="0" err="1" smtClean="0"/>
              <a:t>Fooocus</a:t>
            </a:r>
            <a:r>
              <a:rPr lang="en-US" baseline="0" dirty="0" smtClean="0"/>
              <a:t> didn’t understand that Leonardo is an imaging tool, so it took an example of Leonardo’s painting (Jesus from The Last Supper) and put that on the screen. Bravo!</a:t>
            </a:r>
          </a:p>
          <a:p>
            <a:pPr>
              <a:spcBef>
                <a:spcPts val="0"/>
              </a:spcBef>
              <a:spcAft>
                <a:spcPts val="0"/>
              </a:spcAft>
            </a:pPr>
            <a:r>
              <a:rPr kumimoji="1" lang="en-US" sz="1600" kern="1200" dirty="0" smtClean="0">
                <a:solidFill>
                  <a:schemeClr val="tx1"/>
                </a:solidFill>
                <a:latin typeface="Arial" charset="0"/>
                <a:ea typeface="+mn-ea"/>
                <a:cs typeface="+mn-cs"/>
              </a:rPr>
              <a:t>[pcworld-1] https://www.pcworld.com/article/2253285</a:t>
            </a:r>
          </a:p>
          <a:p>
            <a:pPr>
              <a:spcBef>
                <a:spcPts val="0"/>
              </a:spcBef>
              <a:spcAft>
                <a:spcPts val="0"/>
              </a:spcAft>
            </a:pPr>
            <a:r>
              <a:rPr kumimoji="1" lang="en-US" sz="1600" kern="1200" dirty="0" smtClean="0">
                <a:solidFill>
                  <a:schemeClr val="tx1"/>
                </a:solidFill>
                <a:latin typeface="Arial" charset="0"/>
                <a:ea typeface="+mn-ea"/>
                <a:cs typeface="+mn-cs"/>
              </a:rPr>
              <a:t>[fooocus-1] https://github.com/lllyasviel/Fooocus</a:t>
            </a:r>
          </a:p>
          <a:p>
            <a:pPr>
              <a:spcBef>
                <a:spcPts val="0"/>
              </a:spcBef>
              <a:spcAft>
                <a:spcPts val="0"/>
              </a:spcAft>
            </a:pPr>
            <a:r>
              <a:rPr kumimoji="1" lang="en-US" sz="1600" kern="1200" dirty="0" smtClean="0">
                <a:solidFill>
                  <a:schemeClr val="tx1"/>
                </a:solidFill>
                <a:latin typeface="Arial" charset="0"/>
                <a:ea typeface="+mn-ea"/>
                <a:cs typeface="+mn-cs"/>
              </a:rPr>
              <a:t>[fooocus-2] https://fooocus.one/en</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60</a:t>
            </a:fld>
            <a:endParaRPr lang="en-US" dirty="0"/>
          </a:p>
        </p:txBody>
      </p:sp>
    </p:spTree>
    <p:extLst>
      <p:ext uri="{BB962C8B-B14F-4D97-AF65-F5344CB8AC3E}">
        <p14:creationId xmlns:p14="http://schemas.microsoft.com/office/powerpoint/2010/main" val="2953732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Money being spent both for AI research and spent on</a:t>
            </a:r>
            <a:r>
              <a:rPr lang="en-US" baseline="0" dirty="0" smtClean="0"/>
              <a:t> AI projects is exponentially increasing</a:t>
            </a:r>
            <a:r>
              <a:rPr lang="en-US" baseline="0" dirty="0" smtClean="0"/>
              <a:t>.</a:t>
            </a:r>
          </a:p>
          <a:p>
            <a:r>
              <a:rPr lang="en-US" baseline="0" dirty="0" smtClean="0"/>
              <a:t>I think everything is an S curve, not exponential.</a:t>
            </a:r>
          </a:p>
          <a:p>
            <a:r>
              <a:rPr lang="en-US" baseline="0" dirty="0" smtClean="0"/>
              <a:t>Moore’s law isn’t one S curve, it is multiple stacked S curves.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3405389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out that there are Open-Source models, and WHY there are open source models: it would be very bad for one company to have the only working AI.</a:t>
            </a:r>
          </a:p>
          <a:p>
            <a:r>
              <a:rPr lang="en-US" baseline="0" dirty="0" smtClean="0"/>
              <a:t>Hugging Face helps democratize AI Research and AI use.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latin typeface="Arial" charset="0"/>
                <a:ea typeface="+mn-ea"/>
                <a:cs typeface="+mn-cs"/>
              </a:rPr>
              <a:t>[hug] https://huggingface.co/learn/llm-course/en/chapter0/1</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61</a:t>
            </a:fld>
            <a:endParaRPr lang="en-US" dirty="0"/>
          </a:p>
        </p:txBody>
      </p:sp>
    </p:spTree>
    <p:extLst>
      <p:ext uri="{BB962C8B-B14F-4D97-AF65-F5344CB8AC3E}">
        <p14:creationId xmlns:p14="http://schemas.microsoft.com/office/powerpoint/2010/main" val="46856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TWIML – formally This Week in Machine Learning &amp; AI</a:t>
            </a:r>
          </a:p>
          <a:p>
            <a:pPr>
              <a:spcBef>
                <a:spcPts val="0"/>
              </a:spcBef>
              <a:spcAft>
                <a:spcPts val="0"/>
              </a:spcAft>
            </a:pPr>
            <a:r>
              <a:rPr kumimoji="1" lang="en-US" sz="1600" kern="1200" dirty="0" smtClean="0">
                <a:solidFill>
                  <a:schemeClr val="tx1"/>
                </a:solidFill>
                <a:latin typeface="Arial" charset="0"/>
                <a:ea typeface="+mn-ea"/>
                <a:cs typeface="+mn-cs"/>
              </a:rPr>
              <a:t>[</a:t>
            </a:r>
            <a:r>
              <a:rPr kumimoji="1" lang="en-US" sz="1600" kern="1200" dirty="0" err="1" smtClean="0">
                <a:solidFill>
                  <a:schemeClr val="tx1"/>
                </a:solidFill>
                <a:latin typeface="Arial" charset="0"/>
                <a:ea typeface="+mn-ea"/>
                <a:cs typeface="+mn-cs"/>
              </a:rPr>
              <a:t>nvidia</a:t>
            </a:r>
            <a:r>
              <a:rPr kumimoji="1" lang="en-US" sz="1600" kern="1200" dirty="0" smtClean="0">
                <a:solidFill>
                  <a:schemeClr val="tx1"/>
                </a:solidFill>
                <a:latin typeface="Arial" charset="0"/>
                <a:ea typeface="+mn-ea"/>
                <a:cs typeface="+mn-cs"/>
              </a:rPr>
              <a:t>] https://ai-podcast.nvidia.com/</a:t>
            </a:r>
          </a:p>
          <a:p>
            <a:pPr>
              <a:spcBef>
                <a:spcPts val="0"/>
              </a:spcBef>
              <a:spcAft>
                <a:spcPts val="0"/>
              </a:spcAft>
            </a:pPr>
            <a:r>
              <a:rPr kumimoji="1" lang="en-US" sz="1600" kern="1200" dirty="0" smtClean="0">
                <a:solidFill>
                  <a:schemeClr val="tx1"/>
                </a:solidFill>
                <a:latin typeface="Arial" charset="0"/>
                <a:ea typeface="+mn-ea"/>
                <a:cs typeface="+mn-cs"/>
              </a:rPr>
              <a:t>[MLST] https://www.youtube.com/c/machinelearningstreettalk</a:t>
            </a:r>
          </a:p>
          <a:p>
            <a:pPr>
              <a:spcBef>
                <a:spcPts val="0"/>
              </a:spcBef>
              <a:spcAft>
                <a:spcPts val="0"/>
              </a:spcAft>
            </a:pPr>
            <a:r>
              <a:rPr kumimoji="1" lang="en-US" sz="1600" kern="1200" dirty="0" smtClean="0">
                <a:solidFill>
                  <a:schemeClr val="tx1"/>
                </a:solidFill>
                <a:latin typeface="Arial" charset="0"/>
                <a:ea typeface="+mn-ea"/>
                <a:cs typeface="+mn-cs"/>
              </a:rPr>
              <a:t>[TWIML] https://twimlai.com/podcast/twimlai/</a:t>
            </a:r>
          </a:p>
          <a:p>
            <a:pPr>
              <a:spcBef>
                <a:spcPts val="0"/>
              </a:spcBef>
              <a:spcAft>
                <a:spcPts val="0"/>
              </a:spcAft>
            </a:pPr>
            <a:r>
              <a:rPr kumimoji="1" lang="en-US" sz="1600" kern="1200" dirty="0" smtClean="0">
                <a:solidFill>
                  <a:schemeClr val="tx1"/>
                </a:solidFill>
                <a:latin typeface="Arial" charset="0"/>
                <a:ea typeface="+mn-ea"/>
                <a:cs typeface="+mn-cs"/>
              </a:rPr>
              <a:t>[chuck] https://www.youtube.com/watch?v=Wjrdr0NU4Sk&amp;t=1226s</a:t>
            </a:r>
          </a:p>
          <a:p>
            <a:pPr>
              <a:spcBef>
                <a:spcPts val="0"/>
              </a:spcBef>
              <a:spcAft>
                <a:spcPts val="0"/>
              </a:spcAft>
            </a:pPr>
            <a:r>
              <a:rPr kumimoji="1" lang="en-US" sz="1600" kern="1200" dirty="0" smtClean="0">
                <a:solidFill>
                  <a:schemeClr val="tx1"/>
                </a:solidFill>
                <a:latin typeface="Arial" charset="0"/>
                <a:ea typeface="+mn-ea"/>
                <a:cs typeface="+mn-cs"/>
              </a:rPr>
              <a:t>[burke] https://youtu.be/qN_2fnOPY-M</a:t>
            </a:r>
          </a:p>
          <a:p>
            <a:endParaRPr lang="en-US" dirty="0" smtClean="0"/>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2494993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6031e0b4e6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Survey papers: comprehensive overviews of specific subfields, consolidating key developments, methodologies, and even future directions.</a:t>
            </a:r>
            <a:endParaRPr/>
          </a:p>
        </p:txBody>
      </p:sp>
      <p:sp>
        <p:nvSpPr>
          <p:cNvPr id="275" name="Google Shape;275;g36031e0b4e6_0_0: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1185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6031e0b4e6_0_5: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6031e0b4e6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Note to audience that each area could be its own tutorial, so we will discuss how we would cover these areas.</a:t>
            </a:r>
            <a:endParaRPr/>
          </a:p>
          <a:p>
            <a:pPr marL="0" lvl="0" indent="0" algn="l" rtl="0">
              <a:spcBef>
                <a:spcPts val="0"/>
              </a:spcBef>
              <a:spcAft>
                <a:spcPts val="0"/>
              </a:spcAft>
              <a:buNone/>
            </a:pPr>
            <a:r>
              <a:rPr lang="en-US"/>
              <a:t>Defense emphasis: technology convergence is real. To use AI effectively, one must also track advancements in areas like sensors, networks, or regulations that can constrain or empower AI usage.</a:t>
            </a:r>
            <a:endParaRPr/>
          </a:p>
        </p:txBody>
      </p:sp>
      <p:sp>
        <p:nvSpPr>
          <p:cNvPr id="282" name="Google Shape;282;g36031e0b4e6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extLst>
      <p:ext uri="{BB962C8B-B14F-4D97-AF65-F5344CB8AC3E}">
        <p14:creationId xmlns:p14="http://schemas.microsoft.com/office/powerpoint/2010/main" val="34018914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6031e0b4e6_0_60: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6031e0b4e6_0_6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Wevolver</a:t>
            </a:r>
            <a:r>
              <a:rPr lang="en-US" dirty="0"/>
              <a:t> reports </a:t>
            </a:r>
            <a:r>
              <a:rPr lang="en-US" dirty="0" smtClean="0"/>
              <a:t>– which</a:t>
            </a:r>
            <a:r>
              <a:rPr lang="en-US" baseline="0" dirty="0" smtClean="0"/>
              <a:t> have lists of the reports listed on this slide </a:t>
            </a:r>
            <a:r>
              <a:rPr lang="en-US" dirty="0" smtClean="0"/>
              <a:t>are </a:t>
            </a:r>
            <a:r>
              <a:rPr lang="en-US" dirty="0"/>
              <a:t>usually free to download</a:t>
            </a:r>
            <a:endParaRPr dirty="0"/>
          </a:p>
          <a:p>
            <a:pPr marL="0" lvl="0" indent="0" algn="l" rtl="0">
              <a:spcBef>
                <a:spcPts val="0"/>
              </a:spcBef>
              <a:spcAft>
                <a:spcPts val="0"/>
              </a:spcAft>
              <a:buNone/>
            </a:pPr>
            <a:r>
              <a:rPr lang="en-US" dirty="0"/>
              <a:t>AI’s “brains” run on silicon, and better silicon means better AI. Analogous to needing powerful engines for advanced jets. The explosion of AI chip startups and the U.S.-China tech race around semiconductors. Military example: if the supply of advanced chips is cut, AI capabilities could stall. So, this is not just a tech issue but a strategic one. Consider at I/ITSEC conference attending any corporate or government briefings on chip technology</a:t>
            </a:r>
            <a:endParaRPr dirty="0"/>
          </a:p>
        </p:txBody>
      </p:sp>
      <p:sp>
        <p:nvSpPr>
          <p:cNvPr id="289" name="Google Shape;289;g36031e0b4e6_0_6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7108271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6031e0b4e6_0_1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6031e0b4e6_0_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ML pipeline 2025 case studies show 50-fold enrichment versus traditional screens</a:t>
            </a:r>
            <a:endParaRPr dirty="0"/>
          </a:p>
          <a:p>
            <a:pPr marL="0" lvl="0" indent="0" algn="l" rtl="0">
              <a:spcBef>
                <a:spcPts val="0"/>
              </a:spcBef>
              <a:spcAft>
                <a:spcPts val="0"/>
              </a:spcAft>
              <a:buNone/>
            </a:pPr>
            <a:r>
              <a:rPr lang="en-US" dirty="0"/>
              <a:t>IEEE Spectrum - Independent reporting on breakthroughs and industrial deployments; strong coverage of standards &amp; safety debates.</a:t>
            </a:r>
            <a:endParaRPr dirty="0"/>
          </a:p>
          <a:p>
            <a:pPr marL="0" lvl="0" indent="0" algn="l" rtl="0">
              <a:spcBef>
                <a:spcPts val="0"/>
              </a:spcBef>
              <a:spcAft>
                <a:spcPts val="0"/>
              </a:spcAft>
              <a:buNone/>
            </a:pPr>
            <a:r>
              <a:rPr lang="en-US" dirty="0" err="1"/>
              <a:t>RobotReport</a:t>
            </a:r>
            <a:r>
              <a:rPr lang="en-US" dirty="0"/>
              <a:t> - free, newsletter, quarterly Top 10 Robotics development</a:t>
            </a:r>
            <a:endParaRPr dirty="0"/>
          </a:p>
          <a:p>
            <a:pPr marL="0" lvl="0" indent="0" algn="l" rtl="0">
              <a:spcBef>
                <a:spcPts val="0"/>
              </a:spcBef>
              <a:spcAft>
                <a:spcPts val="0"/>
              </a:spcAft>
              <a:buNone/>
            </a:pPr>
            <a:r>
              <a:rPr lang="en-US" dirty="0"/>
              <a:t>AI Business - Executive-level reports on changes in AI and robotics</a:t>
            </a:r>
            <a:endParaRPr dirty="0"/>
          </a:p>
          <a:p>
            <a:pPr marL="0" lvl="0" indent="0" algn="l" rtl="0">
              <a:spcBef>
                <a:spcPts val="0"/>
              </a:spcBef>
              <a:spcAft>
                <a:spcPts val="0"/>
              </a:spcAft>
              <a:buNone/>
            </a:pPr>
            <a:r>
              <a:rPr lang="en-US" dirty="0"/>
              <a:t>MIT Technology Review - sections on Robotics and AI. Ties research breakthroughs with commercial impact</a:t>
            </a:r>
            <a:endParaRPr dirty="0"/>
          </a:p>
          <a:p>
            <a:pPr marL="0" lvl="0" indent="0" algn="l" rtl="0">
              <a:spcBef>
                <a:spcPts val="0"/>
              </a:spcBef>
              <a:spcAft>
                <a:spcPts val="0"/>
              </a:spcAft>
              <a:buNone/>
            </a:pPr>
            <a:r>
              <a:rPr lang="en-US" dirty="0"/>
              <a:t>Nature </a:t>
            </a:r>
            <a:r>
              <a:rPr lang="en-US" dirty="0" smtClean="0"/>
              <a:t>Medicine </a:t>
            </a:r>
            <a:r>
              <a:rPr lang="en-US" dirty="0"/>
              <a:t>- AI </a:t>
            </a:r>
            <a:r>
              <a:rPr lang="en-US" dirty="0" smtClean="0"/>
              <a:t>Machine Learning papers</a:t>
            </a:r>
            <a:r>
              <a:rPr lang="en-US" dirty="0"/>
              <a:t>, focus on Breakthrough clinic studies, such as AI-designed drug trials</a:t>
            </a:r>
            <a:endParaRPr dirty="0"/>
          </a:p>
          <a:p>
            <a:pPr marL="0" lvl="0" indent="0" algn="l" rtl="0">
              <a:spcBef>
                <a:spcPts val="0"/>
              </a:spcBef>
              <a:spcAft>
                <a:spcPts val="0"/>
              </a:spcAft>
              <a:buNone/>
            </a:pPr>
            <a:r>
              <a:rPr lang="en-US" dirty="0" err="1"/>
              <a:t>medRxIV</a:t>
            </a:r>
            <a:r>
              <a:rPr lang="en-US" dirty="0"/>
              <a:t> - </a:t>
            </a:r>
            <a:r>
              <a:rPr lang="en-US" dirty="0" err="1"/>
              <a:t>prepring</a:t>
            </a:r>
            <a:r>
              <a:rPr lang="en-US" dirty="0"/>
              <a:t> server for health sciences</a:t>
            </a:r>
            <a:endParaRPr dirty="0"/>
          </a:p>
          <a:p>
            <a:pPr marL="0" lvl="0" indent="0" algn="l" rtl="0">
              <a:spcBef>
                <a:spcPts val="0"/>
              </a:spcBef>
              <a:spcAft>
                <a:spcPts val="0"/>
              </a:spcAft>
              <a:buNone/>
            </a:pPr>
            <a:r>
              <a:rPr lang="en-US" dirty="0"/>
              <a:t>FDA - AI/ML enabled medical devices, US authorized use. Check every few </a:t>
            </a:r>
            <a:r>
              <a:rPr lang="en-US" dirty="0" smtClean="0"/>
              <a:t>months</a:t>
            </a:r>
          </a:p>
          <a:p>
            <a:pPr marL="0" lvl="0" indent="0" algn="l" rtl="0">
              <a:spcBef>
                <a:spcPts val="0"/>
              </a:spcBef>
              <a:spcAft>
                <a:spcPts val="0"/>
              </a:spcAft>
              <a:buNone/>
            </a:pPr>
            <a:r>
              <a:rPr lang="en-US" dirty="0" smtClean="0"/>
              <a:t>Image from: https://blog.pepid.com/2023/09/11/the-robot-will-see-you-now/</a:t>
            </a:r>
            <a:endParaRPr dirty="0"/>
          </a:p>
          <a:p>
            <a:pPr marL="0" lvl="0" indent="0" algn="l" rtl="0">
              <a:spcBef>
                <a:spcPts val="0"/>
              </a:spcBef>
              <a:spcAft>
                <a:spcPts val="0"/>
              </a:spcAft>
              <a:buNone/>
            </a:pPr>
            <a:r>
              <a:rPr lang="en-US" u="sng" dirty="0">
                <a:solidFill>
                  <a:schemeClr val="hlink"/>
                </a:solidFill>
                <a:hlinkClick r:id="rId3"/>
              </a:rPr>
              <a:t>https://www.defenseone.com/ideas/2025/04/how-drones-data-and-ai-transformed-our-militaryand-why-us-must-follow-suit/404444/</a:t>
            </a:r>
            <a:endParaRPr dirty="0"/>
          </a:p>
          <a:p>
            <a:pPr marL="0" lvl="0" indent="0" algn="l" rtl="0">
              <a:spcBef>
                <a:spcPts val="0"/>
              </a:spcBef>
              <a:spcAft>
                <a:spcPts val="0"/>
              </a:spcAft>
              <a:buNone/>
            </a:pPr>
            <a:r>
              <a:rPr lang="en-US" u="sng" dirty="0">
                <a:solidFill>
                  <a:schemeClr val="hlink"/>
                </a:solidFill>
                <a:hlinkClick r:id="rId4"/>
              </a:rPr>
              <a:t>https://www.pelagobio.com/cetsa-drug-discovery-resources/blog/drug-discovery-trends-2025/</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98" name="Google Shape;298;g36031e0b4e6_0_1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extLst>
      <p:ext uri="{BB962C8B-B14F-4D97-AF65-F5344CB8AC3E}">
        <p14:creationId xmlns:p14="http://schemas.microsoft.com/office/powerpoint/2010/main" val="4025759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6031e0b4e6_0_18: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6031e0b4e6_0_1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AI breakthroughs ripple into energy grids, geopolitics, materials science, healthcare and even democracy </a:t>
            </a:r>
            <a:r>
              <a:rPr lang="en-US" dirty="0" smtClean="0"/>
              <a:t>itself. Leaders </a:t>
            </a:r>
            <a:r>
              <a:rPr lang="en-US" dirty="0"/>
              <a:t>must track these secondary effects, not just the core </a:t>
            </a:r>
            <a:r>
              <a:rPr lang="en-US" dirty="0" smtClean="0"/>
              <a:t>models</a:t>
            </a:r>
          </a:p>
          <a:p>
            <a:pPr marL="0" lvl="0" indent="0" algn="l" rtl="0">
              <a:spcBef>
                <a:spcPts val="0"/>
              </a:spcBef>
              <a:spcAft>
                <a:spcPts val="0"/>
              </a:spcAft>
              <a:buNone/>
            </a:pPr>
            <a:r>
              <a:rPr lang="en-US" dirty="0" smtClean="0"/>
              <a:t>A soldier’s field load can include up to 20 </a:t>
            </a:r>
            <a:r>
              <a:rPr lang="en-US" dirty="0" err="1" smtClean="0"/>
              <a:t>lbs</a:t>
            </a:r>
            <a:r>
              <a:rPr lang="en-US" dirty="0" smtClean="0"/>
              <a:t> of batteries. Silicon anode technology will reduce that to 13 </a:t>
            </a:r>
            <a:r>
              <a:rPr lang="en-US" dirty="0" err="1" smtClean="0"/>
              <a:t>lbs</a:t>
            </a:r>
            <a:r>
              <a:rPr lang="en-US" dirty="0" smtClean="0"/>
              <a:t> for the same amount of energy within</a:t>
            </a:r>
            <a:r>
              <a:rPr lang="en-US" baseline="0" dirty="0" smtClean="0"/>
              <a:t> </a:t>
            </a:r>
            <a:r>
              <a:rPr lang="en-US" dirty="0" smtClean="0"/>
              <a:t>the next year or two. </a:t>
            </a:r>
            <a:r>
              <a:rPr kumimoji="1" lang="en-US" sz="1600" b="0" i="0" u="none" strike="noStrike" kern="1200" dirty="0" smtClean="0">
                <a:solidFill>
                  <a:schemeClr val="tx1"/>
                </a:solidFill>
                <a:effectLst/>
                <a:latin typeface="Arial" charset="0"/>
                <a:ea typeface="+mn-ea"/>
                <a:cs typeface="+mn-cs"/>
                <a:hlinkClick r:id="rId3"/>
              </a:rPr>
              <a:t>https://www.popularmechanics.com/military/research/a25644619/soldier-weight/</a:t>
            </a:r>
            <a:r>
              <a:rPr lang="en-US" dirty="0" smtClean="0"/>
              <a:t/>
            </a:r>
            <a:br>
              <a:rPr lang="en-US" dirty="0" smtClean="0"/>
            </a:br>
            <a:r>
              <a:rPr lang="en-US" dirty="0" smtClean="0"/>
              <a:t>Note that all of this is probably way out of date at time of talk</a:t>
            </a:r>
          </a:p>
          <a:p>
            <a:pPr marL="0" lvl="0" indent="0" algn="l" rtl="0">
              <a:spcBef>
                <a:spcPts val="0"/>
              </a:spcBef>
              <a:spcAft>
                <a:spcPts val="0"/>
              </a:spcAft>
              <a:buNone/>
            </a:pPr>
            <a:r>
              <a:rPr lang="en-US" dirty="0" smtClean="0"/>
              <a:t>Sources:</a:t>
            </a:r>
          </a:p>
          <a:p>
            <a:pPr marL="0" lvl="0" indent="0" algn="l" rtl="0">
              <a:spcBef>
                <a:spcPts val="0"/>
              </a:spcBef>
              <a:spcAft>
                <a:spcPts val="0"/>
              </a:spcAft>
              <a:buNone/>
            </a:pPr>
            <a:r>
              <a:rPr lang="en-US" dirty="0" smtClean="0"/>
              <a:t>[</a:t>
            </a:r>
            <a:r>
              <a:rPr lang="en-US" dirty="0" err="1" smtClean="0"/>
              <a:t>iea</a:t>
            </a:r>
            <a:r>
              <a:rPr lang="en-US" dirty="0" smtClean="0"/>
              <a:t>] https://www.iea.org/news/ai-is-set-to-drive-surging-electricity-demand-from-data-centres-while-offering-the-potential-to-transform-how-the-energy-sector-works</a:t>
            </a:r>
          </a:p>
          <a:p>
            <a:pPr marL="0" lvl="0" indent="0" algn="l" rtl="0">
              <a:spcBef>
                <a:spcPts val="0"/>
              </a:spcBef>
              <a:spcAft>
                <a:spcPts val="0"/>
              </a:spcAft>
              <a:buNone/>
            </a:pPr>
            <a:r>
              <a:rPr lang="en-US" dirty="0" smtClean="0"/>
              <a:t>[</a:t>
            </a:r>
            <a:r>
              <a:rPr lang="en-US" dirty="0" err="1" smtClean="0"/>
              <a:t>theguardian</a:t>
            </a:r>
            <a:r>
              <a:rPr lang="en-US" dirty="0" smtClean="0"/>
              <a:t>]</a:t>
            </a:r>
            <a:r>
              <a:rPr lang="en-US" baseline="0" dirty="0" smtClean="0"/>
              <a:t> https://www.theguardian.com/environment/2025/jun/06/planned-ai-datacentre-in-england-could-cause-five-times-emissions-of-big-airport</a:t>
            </a:r>
          </a:p>
          <a:p>
            <a:pPr marL="0" lvl="0" indent="0" algn="l" rtl="0">
              <a:spcBef>
                <a:spcPts val="0"/>
              </a:spcBef>
              <a:spcAft>
                <a:spcPts val="0"/>
              </a:spcAft>
              <a:buNone/>
            </a:pPr>
            <a:r>
              <a:rPr lang="en-US" baseline="0" dirty="0" smtClean="0"/>
              <a:t>[</a:t>
            </a:r>
            <a:r>
              <a:rPr lang="en-US" baseline="0" dirty="0" err="1" smtClean="0"/>
              <a:t>csis</a:t>
            </a:r>
            <a:r>
              <a:rPr lang="en-US" baseline="0" dirty="0" smtClean="0"/>
              <a:t>] https://www.csis.org/analysis/understanding-us-allies-current-legal-authority-implement-ai-and-semiconductor-export</a:t>
            </a:r>
          </a:p>
          <a:p>
            <a:pPr marL="0" lvl="0" indent="0" algn="l" rtl="0">
              <a:spcBef>
                <a:spcPts val="0"/>
              </a:spcBef>
              <a:spcAft>
                <a:spcPts val="0"/>
              </a:spcAft>
              <a:buNone/>
            </a:pPr>
            <a:r>
              <a:rPr lang="en-US" dirty="0" smtClean="0"/>
              <a:t>[</a:t>
            </a:r>
            <a:r>
              <a:rPr lang="en-US" dirty="0" err="1" smtClean="0"/>
              <a:t>cepa</a:t>
            </a:r>
            <a:r>
              <a:rPr lang="en-US" dirty="0" smtClean="0"/>
              <a:t>] https://cepa.org/article/mideast-ai-bonanza-risks-undercutting-us-chip-controls/</a:t>
            </a:r>
          </a:p>
          <a:p>
            <a:pPr marL="0" lvl="0" indent="0" algn="l" rtl="0">
              <a:spcBef>
                <a:spcPts val="0"/>
              </a:spcBef>
              <a:spcAft>
                <a:spcPts val="0"/>
              </a:spcAft>
              <a:buNone/>
            </a:pPr>
            <a:r>
              <a:rPr lang="en-US" dirty="0" smtClean="0"/>
              <a:t>[science] https://www.science.org/content/article/ai-driven-collaboration-rapidly-identifies-new-battery-material</a:t>
            </a:r>
          </a:p>
          <a:p>
            <a:pPr marL="0" lvl="0" indent="0" algn="l" rtl="0">
              <a:spcBef>
                <a:spcPts val="0"/>
              </a:spcBef>
              <a:spcAft>
                <a:spcPts val="0"/>
              </a:spcAft>
              <a:buNone/>
            </a:pPr>
            <a:r>
              <a:rPr lang="en-US" dirty="0" smtClean="0"/>
              <a:t>[</a:t>
            </a:r>
            <a:r>
              <a:rPr lang="en-US" dirty="0" err="1" smtClean="0"/>
              <a:t>evdesign</a:t>
            </a:r>
            <a:r>
              <a:rPr lang="en-US" dirty="0" smtClean="0"/>
              <a:t>]</a:t>
            </a:r>
            <a:r>
              <a:rPr lang="en-US" baseline="0" dirty="0" smtClean="0"/>
              <a:t> https://www.evdesignandmanufacturing.com/news/artificial-intelligence-accelerate-new-battery-material-development/</a:t>
            </a:r>
            <a:endParaRPr lang="en-US" dirty="0" smtClean="0"/>
          </a:p>
          <a:p>
            <a:pPr marL="0" lvl="0" indent="0" algn="l" rtl="0">
              <a:spcBef>
                <a:spcPts val="0"/>
              </a:spcBef>
              <a:spcAft>
                <a:spcPts val="0"/>
              </a:spcAft>
              <a:buNone/>
            </a:pPr>
            <a:r>
              <a:rPr lang="en-US" sz="1600" b="0" i="0" u="none" strike="noStrike" dirty="0" smtClean="0">
                <a:solidFill>
                  <a:schemeClr val="tx1"/>
                </a:solidFill>
                <a:effectLst/>
                <a:latin typeface="Arial" panose="020B0604020202020204" pitchFamily="34" charset="0"/>
              </a:rPr>
              <a:t>[</a:t>
            </a:r>
            <a:r>
              <a:rPr lang="en-US" sz="1600" b="0" i="0" u="none" strike="noStrike" dirty="0" err="1" smtClean="0">
                <a:solidFill>
                  <a:schemeClr val="tx1"/>
                </a:solidFill>
                <a:effectLst/>
                <a:latin typeface="Arial" panose="020B0604020202020204" pitchFamily="34" charset="0"/>
              </a:rPr>
              <a:t>labiotech</a:t>
            </a:r>
            <a:r>
              <a:rPr lang="en-US" sz="1600" b="0" i="0" u="none" strike="noStrike" dirty="0" smtClean="0">
                <a:solidFill>
                  <a:schemeClr val="tx1"/>
                </a:solidFill>
                <a:effectLst/>
                <a:latin typeface="Arial" panose="020B0604020202020204" pitchFamily="34" charset="0"/>
              </a:rPr>
              <a:t>] https://www.labiotech.eu/best-biotech/ai-drug-discovery-companies/</a:t>
            </a:r>
          </a:p>
          <a:p>
            <a:pPr marL="0" lvl="0" indent="0" algn="l" rtl="0">
              <a:spcBef>
                <a:spcPts val="0"/>
              </a:spcBef>
              <a:spcAft>
                <a:spcPts val="0"/>
              </a:spcAft>
              <a:buNone/>
            </a:pPr>
            <a:r>
              <a:rPr lang="en-US" sz="1600" b="0" i="0" u="none" strike="noStrike" dirty="0" smtClean="0">
                <a:solidFill>
                  <a:schemeClr val="tx1"/>
                </a:solidFill>
                <a:effectLst/>
                <a:latin typeface="Arial" panose="020B0604020202020204" pitchFamily="34" charset="0"/>
              </a:rPr>
              <a:t>[</a:t>
            </a:r>
            <a:r>
              <a:rPr lang="en-US" sz="1600" b="0" i="0" u="none" strike="noStrike" dirty="0" err="1" smtClean="0">
                <a:solidFill>
                  <a:schemeClr val="tx1"/>
                </a:solidFill>
                <a:effectLst/>
                <a:latin typeface="Arial" panose="020B0604020202020204" pitchFamily="34" charset="0"/>
              </a:rPr>
              <a:t>biopharmatrend</a:t>
            </a:r>
            <a:r>
              <a:rPr lang="en-US" sz="1600" b="0" i="0" u="none" strike="noStrike" dirty="0" smtClean="0">
                <a:solidFill>
                  <a:schemeClr val="tx1"/>
                </a:solidFill>
                <a:effectLst/>
                <a:latin typeface="Arial" panose="020B0604020202020204" pitchFamily="34" charset="0"/>
              </a:rPr>
              <a:t>] https://www.biopharmatrend.com/ai-drug-discovery-pipeline-2024/</a:t>
            </a:r>
            <a:endParaRPr lang="en-US" baseline="0" dirty="0" smtClean="0"/>
          </a:p>
          <a:p>
            <a:pPr marL="0" lvl="0" indent="0" algn="l" rtl="0">
              <a:spcBef>
                <a:spcPts val="0"/>
              </a:spcBef>
              <a:spcAft>
                <a:spcPts val="0"/>
              </a:spcAft>
              <a:buNone/>
            </a:pPr>
            <a:r>
              <a:rPr lang="en-US" dirty="0" smtClean="0"/>
              <a:t>[</a:t>
            </a:r>
            <a:r>
              <a:rPr lang="en-US" dirty="0" err="1" smtClean="0"/>
              <a:t>npr</a:t>
            </a:r>
            <a:r>
              <a:rPr lang="en-US" dirty="0" smtClean="0"/>
              <a:t>]</a:t>
            </a:r>
            <a:r>
              <a:rPr lang="en-US" baseline="0" dirty="0" smtClean="0"/>
              <a:t> https://www.npr.org/2024/12/21/nx-s1-5220301/deepfakes-memes-artificial-intelligence-elections</a:t>
            </a:r>
          </a:p>
          <a:p>
            <a:pPr marL="0" lvl="0" indent="0" algn="l" rtl="0">
              <a:spcBef>
                <a:spcPts val="0"/>
              </a:spcBef>
              <a:spcAft>
                <a:spcPts val="0"/>
              </a:spcAft>
              <a:buNone/>
            </a:pPr>
            <a:r>
              <a:rPr lang="en-US" baseline="0" dirty="0" smtClean="0"/>
              <a:t>[</a:t>
            </a:r>
            <a:r>
              <a:rPr lang="en-US" baseline="0" dirty="0" err="1" smtClean="0"/>
              <a:t>harvard</a:t>
            </a:r>
            <a:r>
              <a:rPr lang="en-US" baseline="0" dirty="0" smtClean="0"/>
              <a:t>] https://misinforeview.hks.harvard.edu/article/the-origin-of-public-concerns-over-ai-supercharging-misinformation-in-the-2024-u-s-presidential-election/</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
        <p:nvSpPr>
          <p:cNvPr id="305" name="Google Shape;305;g36031e0b4e6_0_1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extLst>
      <p:ext uri="{BB962C8B-B14F-4D97-AF65-F5344CB8AC3E}">
        <p14:creationId xmlns:p14="http://schemas.microsoft.com/office/powerpoint/2010/main" val="12576898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6031e0b4e6_0_2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6031e0b4e6_0_2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Brooks: Australian roboticist, MIT Professor, former director for MIT Computer Science and AI Lab. Founder of iRobot, Rethink Robotics, </a:t>
            </a:r>
            <a:r>
              <a:rPr lang="en-US" dirty="0" smtClean="0"/>
              <a:t>and Robust.AI</a:t>
            </a:r>
            <a:endParaRPr dirty="0"/>
          </a:p>
          <a:p>
            <a:pPr marL="0" lvl="0" indent="0" algn="l" rtl="0">
              <a:spcBef>
                <a:spcPts val="0"/>
              </a:spcBef>
              <a:spcAft>
                <a:spcPts val="0"/>
              </a:spcAft>
              <a:buNone/>
            </a:pPr>
            <a:r>
              <a:rPr lang="en-US" dirty="0"/>
              <a:t>All areas are influenced by AI</a:t>
            </a:r>
            <a:r>
              <a:rPr lang="en-US" dirty="0" smtClean="0"/>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sz="1600" kern="1200" dirty="0" smtClean="0">
                <a:solidFill>
                  <a:schemeClr val="tx1"/>
                </a:solidFill>
                <a:latin typeface="Arial" charset="0"/>
                <a:ea typeface="+mn-ea"/>
                <a:cs typeface="+mn-cs"/>
              </a:rPr>
              <a:t>[brooks] https://rodneybrooks.com/category/dated-predictions/</a:t>
            </a:r>
          </a:p>
          <a:p>
            <a:pPr marL="0" lvl="0" indent="0" algn="l" rtl="0">
              <a:spcBef>
                <a:spcPts val="0"/>
              </a:spcBef>
              <a:spcAft>
                <a:spcPts val="0"/>
              </a:spcAft>
              <a:buNone/>
            </a:pPr>
            <a:endParaRPr dirty="0"/>
          </a:p>
        </p:txBody>
      </p:sp>
      <p:sp>
        <p:nvSpPr>
          <p:cNvPr id="312" name="Google Shape;312;g36031e0b4e6_0_2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extLst>
      <p:ext uri="{BB962C8B-B14F-4D97-AF65-F5344CB8AC3E}">
        <p14:creationId xmlns:p14="http://schemas.microsoft.com/office/powerpoint/2010/main" val="10593628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6031e0b4e6_0_30: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6031e0b4e6_0_3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CES: Consumers Electronics Show - innovations in AI, digital health, connectivity, etc.</a:t>
            </a:r>
            <a:endParaRPr/>
          </a:p>
          <a:p>
            <a:pPr marL="0" lvl="0" indent="0" algn="l" rtl="0">
              <a:spcBef>
                <a:spcPts val="0"/>
              </a:spcBef>
              <a:spcAft>
                <a:spcPts val="0"/>
              </a:spcAft>
              <a:buNone/>
            </a:pPr>
            <a:r>
              <a:rPr lang="en-US"/>
              <a:t>SXSW: South by Southwest - combines tech, film, culture, and music, with a huge focus on AI</a:t>
            </a:r>
            <a:endParaRPr/>
          </a:p>
          <a:p>
            <a:pPr marL="0" lvl="0" indent="0" algn="l" rtl="0">
              <a:spcBef>
                <a:spcPts val="0"/>
              </a:spcBef>
              <a:spcAft>
                <a:spcPts val="0"/>
              </a:spcAft>
              <a:buNone/>
            </a:pPr>
            <a:r>
              <a:rPr lang="en-US" u="sng">
                <a:solidFill>
                  <a:schemeClr val="hlink"/>
                </a:solidFill>
                <a:hlinkClick r:id="rId3"/>
              </a:rPr>
              <a:t>darpa.mil</a:t>
            </a:r>
            <a:r>
              <a:rPr lang="en-US"/>
              <a:t>, </a:t>
            </a:r>
            <a:r>
              <a:rPr lang="en-US" u="sng">
                <a:solidFill>
                  <a:schemeClr val="hlink"/>
                </a:solidFill>
                <a:hlinkClick r:id="rId4"/>
              </a:rPr>
              <a:t>diu.mil</a:t>
            </a:r>
            <a:r>
              <a:rPr lang="en-US"/>
              <a:t>, https://www.gov.uk/government/organisations/ministry-of-defence </a:t>
            </a:r>
            <a:endParaRPr/>
          </a:p>
        </p:txBody>
      </p:sp>
      <p:sp>
        <p:nvSpPr>
          <p:cNvPr id="321" name="Google Shape;321;g36031e0b4e6_0_3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extLst>
      <p:ext uri="{BB962C8B-B14F-4D97-AF65-F5344CB8AC3E}">
        <p14:creationId xmlns:p14="http://schemas.microsoft.com/office/powerpoint/2010/main" val="3497048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Part 7 from the outline.</a:t>
            </a:r>
          </a:p>
          <a:p>
            <a:r>
              <a:rPr lang="en-US" dirty="0" smtClean="0"/>
              <a:t>While the hype talks about exponential curves, I think it is a series</a:t>
            </a:r>
            <a:r>
              <a:rPr lang="en-US" baseline="0" dirty="0" smtClean="0"/>
              <a:t> of S curves. But that still could create an insane amount of growth.</a:t>
            </a:r>
          </a:p>
          <a:p>
            <a:r>
              <a:rPr lang="en-US" b="1" baseline="0" dirty="0" smtClean="0"/>
              <a:t>Humans modifying how they use AI: think of how we change our voice, tone, and cadence when talking to Siri or Alexa or even our televisions now.</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a:r>
            <a:r>
              <a:rPr lang="en-US" baseline="0" dirty="0" err="1" smtClean="0"/>
              <a:t>waitbutwhy</a:t>
            </a:r>
            <a:r>
              <a:rPr lang="en-US" baseline="0" dirty="0" smtClean="0"/>
              <a:t>] </a:t>
            </a:r>
            <a:r>
              <a:rPr lang="en-US" dirty="0" smtClean="0"/>
              <a:t>https://waitbutwhy.com/2015/01/artificial-intelligence-revolution-1.html</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70</a:t>
            </a:fld>
            <a:endParaRPr lang="en-US" dirty="0"/>
          </a:p>
        </p:txBody>
      </p:sp>
    </p:spTree>
    <p:extLst>
      <p:ext uri="{BB962C8B-B14F-4D97-AF65-F5344CB8AC3E}">
        <p14:creationId xmlns:p14="http://schemas.microsoft.com/office/powerpoint/2010/main" val="427354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number of papers published at key AI conferences</a:t>
            </a:r>
            <a:r>
              <a:rPr lang="en-US" baseline="0" dirty="0" smtClean="0"/>
              <a:t> each year. Note that each one shows exponential growth.</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3249876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 conferences</a:t>
            </a:r>
            <a:r>
              <a:rPr lang="en-US" baseline="0" dirty="0" smtClean="0"/>
              <a:t>: when tracks on ‘quantum computing’ starting appearing, it was clear that it was becoming important</a:t>
            </a:r>
          </a:p>
          <a:p>
            <a:r>
              <a:rPr lang="en-US" baseline="0" dirty="0" smtClean="0"/>
              <a:t>Figure: [</a:t>
            </a:r>
            <a:r>
              <a:rPr lang="en-US" baseline="0" dirty="0" err="1" smtClean="0"/>
              <a:t>datasciencedojo</a:t>
            </a:r>
            <a:r>
              <a:rPr lang="en-US" baseline="0" dirty="0" smtClean="0"/>
              <a:t>] https://datasciencedojo.com/blog/top-ai-conferences-in-usa/</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71</a:t>
            </a:fld>
            <a:endParaRPr lang="en-US" dirty="0"/>
          </a:p>
        </p:txBody>
      </p:sp>
    </p:spTree>
    <p:extLst>
      <p:ext uri="{BB962C8B-B14F-4D97-AF65-F5344CB8AC3E}">
        <p14:creationId xmlns:p14="http://schemas.microsoft.com/office/powerpoint/2010/main" val="4271078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my presentation I’ll review the schedule and call out answers to my questions on this slide.</a:t>
            </a:r>
          </a:p>
          <a:p>
            <a:r>
              <a:rPr lang="en-US" dirty="0" smtClean="0"/>
              <a:t>One year at I/ITSEC,</a:t>
            </a:r>
            <a:r>
              <a:rPr lang="en-US" baseline="0" dirty="0" smtClean="0"/>
              <a:t> I noticed that all the sudden, many books were using Oculus Rifts. Last year it seemed that almost all booths had the words Artificial Intelligence in their displays.</a:t>
            </a:r>
          </a:p>
          <a:p>
            <a:r>
              <a:rPr lang="en-US" baseline="0" dirty="0" smtClean="0"/>
              <a:t>My questions (some for papers, some for exhibitors)</a:t>
            </a:r>
          </a:p>
          <a:p>
            <a:r>
              <a:rPr lang="en-US" b="1" dirty="0" smtClean="0"/>
              <a:t>“What has changed since you wrote your</a:t>
            </a:r>
            <a:r>
              <a:rPr lang="en-US" b="1" baseline="0" dirty="0" smtClean="0"/>
              <a:t> paper?</a:t>
            </a:r>
            <a:r>
              <a:rPr lang="en-US" b="1" dirty="0" smtClean="0"/>
              <a:t>” </a:t>
            </a:r>
            <a:r>
              <a:rPr lang="en-US" b="0" dirty="0" smtClean="0"/>
              <a:t>Uncover</a:t>
            </a:r>
            <a:r>
              <a:rPr lang="en-US" b="0" baseline="0" dirty="0" smtClean="0"/>
              <a:t> latest updates to the tech</a:t>
            </a:r>
            <a:r>
              <a:rPr lang="en-US" b="1" dirty="0" smtClean="0"/>
              <a:t> </a:t>
            </a:r>
          </a:p>
          <a:p>
            <a:r>
              <a:rPr lang="en-US" b="1" dirty="0" smtClean="0"/>
              <a:t>“Where does the model break?” </a:t>
            </a:r>
            <a:r>
              <a:rPr lang="en-US" b="0" dirty="0" smtClean="0"/>
              <a:t>Get</a:t>
            </a:r>
            <a:r>
              <a:rPr lang="en-US" dirty="0" smtClean="0"/>
              <a:t>s them to reveal edge‑cases, failure rates, or fallback procedures,</a:t>
            </a:r>
            <a:r>
              <a:rPr lang="en-US" baseline="0" dirty="0" smtClean="0"/>
              <a:t> </a:t>
            </a:r>
            <a:r>
              <a:rPr lang="en-US" dirty="0" smtClean="0"/>
              <a:t>not just the polished demo.</a:t>
            </a:r>
          </a:p>
          <a:p>
            <a:r>
              <a:rPr lang="en-US" b="1" dirty="0" smtClean="0"/>
              <a:t>“What </a:t>
            </a:r>
            <a:r>
              <a:rPr lang="en-US" b="1" i="0" dirty="0" smtClean="0"/>
              <a:t>raw</a:t>
            </a:r>
            <a:r>
              <a:rPr lang="en-US" b="1" dirty="0" smtClean="0"/>
              <a:t> data do you still wish you had?” </a:t>
            </a:r>
            <a:r>
              <a:rPr lang="en-US" dirty="0" smtClean="0"/>
              <a:t> Highlights gaps in performance and hints at future road‑map priorities.</a:t>
            </a:r>
          </a:p>
          <a:p>
            <a:r>
              <a:rPr lang="en-US" b="1" dirty="0" smtClean="0"/>
              <a:t>“What metric convinced your first customer to buy your solution?” </a:t>
            </a:r>
            <a:r>
              <a:rPr lang="en-US" dirty="0" smtClean="0"/>
              <a:t> Cuts through marketing to the one performance stat that actually mattered.</a:t>
            </a:r>
          </a:p>
          <a:p>
            <a:r>
              <a:rPr lang="en-US" b="1" dirty="0" smtClean="0"/>
              <a:t>“Are</a:t>
            </a:r>
            <a:r>
              <a:rPr lang="en-US" b="1" baseline="0" dirty="0" smtClean="0"/>
              <a:t> your (the authors) </a:t>
            </a:r>
            <a:r>
              <a:rPr lang="en-US" b="1" dirty="0" smtClean="0"/>
              <a:t>code, weights and </a:t>
            </a:r>
            <a:r>
              <a:rPr lang="en-US" b="1" i="0" dirty="0" smtClean="0"/>
              <a:t>training logs available?</a:t>
            </a:r>
            <a:r>
              <a:rPr lang="en-US" b="1" dirty="0" smtClean="0"/>
              <a:t>” </a:t>
            </a:r>
            <a:r>
              <a:rPr lang="en-US" b="0" baseline="0" dirty="0" smtClean="0"/>
              <a:t> </a:t>
            </a:r>
            <a:r>
              <a:rPr lang="en-US" dirty="0" smtClean="0"/>
              <a:t> Training logs + </a:t>
            </a:r>
            <a:r>
              <a:rPr lang="en-US" dirty="0" err="1" smtClean="0"/>
              <a:t>configs</a:t>
            </a:r>
            <a:r>
              <a:rPr lang="en-US" dirty="0" smtClean="0"/>
              <a:t> mean you can actually replicate hyper‑parameters and spot cherry‑picking.</a:t>
            </a:r>
          </a:p>
          <a:p>
            <a:r>
              <a:rPr lang="en-US" baseline="0" dirty="0" smtClean="0"/>
              <a:t>“</a:t>
            </a:r>
            <a:r>
              <a:rPr lang="en-US" b="1" baseline="0" dirty="0" smtClean="0"/>
              <a:t>What book do you recommend I ready?” </a:t>
            </a:r>
            <a:r>
              <a:rPr lang="en-US" b="0" baseline="0" dirty="0" smtClean="0"/>
              <a:t>okay, not really AI, but it did lead me to Ghost Fleet, which was well researched fiction about a war 25 years from now with China</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72</a:t>
            </a:fld>
            <a:endParaRPr lang="en-US" dirty="0"/>
          </a:p>
        </p:txBody>
      </p:sp>
    </p:spTree>
    <p:extLst>
      <p:ext uri="{BB962C8B-B14F-4D97-AF65-F5344CB8AC3E}">
        <p14:creationId xmlns:p14="http://schemas.microsoft.com/office/powerpoint/2010/main" val="12380741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 AI]: Once</a:t>
            </a:r>
            <a:r>
              <a:rPr lang="en-US" baseline="0" dirty="0" smtClean="0"/>
              <a:t> a week, great short but surprisingly in depth about what is going on in the world of AI and adjacent. Best section for each item: Why this matters.”. Has links to all </a:t>
            </a:r>
            <a:r>
              <a:rPr lang="en-US" baseline="0" dirty="0" err="1" smtClean="0"/>
              <a:t>sourcers</a:t>
            </a:r>
            <a:r>
              <a:rPr lang="en-US" baseline="0" dirty="0" smtClean="0"/>
              <a:t>.</a:t>
            </a:r>
          </a:p>
          <a:p>
            <a:r>
              <a:rPr lang="en-US" dirty="0" smtClean="0"/>
              <a:t>https://importai.substack.com/</a:t>
            </a:r>
          </a:p>
          <a:p>
            <a:r>
              <a:rPr lang="en-US" dirty="0" smtClean="0"/>
              <a:t>[Guide to AI]: Includes Big tech companies, software, hardware, Defense, key Research</a:t>
            </a:r>
            <a:r>
              <a:rPr lang="en-US" baseline="0" dirty="0" smtClean="0"/>
              <a:t> Papers, Datasets and Benchmarks, and </a:t>
            </a:r>
            <a:r>
              <a:rPr lang="en-US" dirty="0" smtClean="0"/>
              <a:t>investments</a:t>
            </a:r>
            <a:r>
              <a:rPr lang="en-US" baseline="0" dirty="0" smtClean="0"/>
              <a:t> (funding rounds for startups, etc.)</a:t>
            </a:r>
            <a:endParaRPr lang="en-US" dirty="0" smtClean="0"/>
          </a:p>
          <a:p>
            <a:r>
              <a:rPr lang="en-US" dirty="0" smtClean="0"/>
              <a:t>https://nathanbenaich.substack.com/</a:t>
            </a:r>
          </a:p>
          <a:p>
            <a:r>
              <a:rPr lang="en-US" dirty="0" smtClean="0"/>
              <a:t>[</a:t>
            </a:r>
            <a:r>
              <a:rPr lang="en-US" dirty="0" err="1" smtClean="0"/>
              <a:t>BensBites</a:t>
            </a:r>
            <a:r>
              <a:rPr lang="en-US" dirty="0" smtClean="0"/>
              <a:t>]: </a:t>
            </a:r>
            <a:r>
              <a:rPr kumimoji="1" lang="en-US" sz="1600" b="0" i="0" kern="1200" dirty="0" smtClean="0">
                <a:solidFill>
                  <a:schemeClr val="tx1"/>
                </a:solidFill>
                <a:effectLst/>
                <a:latin typeface="Arial" charset="0"/>
                <a:ea typeface="+mn-ea"/>
                <a:cs typeface="+mn-cs"/>
              </a:rPr>
              <a:t> daily newsletter curating the latest news, tools, and product launches in the AI space</a:t>
            </a:r>
            <a:endParaRPr lang="en-US" dirty="0" smtClean="0"/>
          </a:p>
          <a:p>
            <a:r>
              <a:rPr lang="en-US" dirty="0" smtClean="0"/>
              <a:t>https://bensbites.beehiiv.com/</a:t>
            </a:r>
          </a:p>
          <a:p>
            <a:r>
              <a:rPr lang="en-US" dirty="0" smtClean="0"/>
              <a:t>One Useful Thing – essays that seemed</a:t>
            </a:r>
            <a:r>
              <a:rPr lang="en-US" baseline="0" dirty="0" smtClean="0"/>
              <a:t> to be referenced by everyone else following AI. </a:t>
            </a:r>
            <a:r>
              <a:rPr lang="en-US" b="1" baseline="0" dirty="0" smtClean="0"/>
              <a:t>AI Image generation of “Otter on a plane using </a:t>
            </a:r>
            <a:r>
              <a:rPr lang="en-US" b="1" baseline="0" dirty="0" err="1" smtClean="0"/>
              <a:t>Wifi</a:t>
            </a:r>
            <a:r>
              <a:rPr lang="en-US" b="1" baseline="0" dirty="0" smtClean="0"/>
              <a:t>” over time</a:t>
            </a:r>
            <a:endParaRPr lang="en-US" baseline="0" dirty="0" smtClean="0"/>
          </a:p>
          <a:p>
            <a:r>
              <a:rPr lang="en-US" baseline="0" dirty="0" smtClean="0"/>
              <a:t>[</a:t>
            </a:r>
            <a:r>
              <a:rPr lang="en-US" baseline="0" dirty="0" err="1" smtClean="0"/>
              <a:t>OneUseFul</a:t>
            </a:r>
            <a:r>
              <a:rPr lang="en-US" baseline="0" dirty="0" smtClean="0"/>
              <a:t>] https://www.oneusefulthing.org/</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73</a:t>
            </a:fld>
            <a:endParaRPr lang="en-US" dirty="0"/>
          </a:p>
        </p:txBody>
      </p:sp>
    </p:spTree>
    <p:extLst>
      <p:ext uri="{BB962C8B-B14F-4D97-AF65-F5344CB8AC3E}">
        <p14:creationId xmlns:p14="http://schemas.microsoft.com/office/powerpoint/2010/main" val="13011147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https://www.reddit.com/r/MachineLearning/</a:t>
            </a:r>
          </a:p>
          <a:p>
            <a:r>
              <a:rPr lang="en-US" dirty="0" smtClean="0"/>
              <a:t>https://discuss.huggingface.co/</a:t>
            </a:r>
          </a:p>
          <a:p>
            <a:r>
              <a:rPr lang="en-US" dirty="0" smtClean="0"/>
              <a:t>For the two above, these are for</a:t>
            </a:r>
            <a:r>
              <a:rPr lang="en-US" baseline="0" dirty="0" smtClean="0"/>
              <a:t> trends, but might be too much for high lev</a:t>
            </a:r>
          </a:p>
          <a:p>
            <a:r>
              <a:rPr lang="en-US" baseline="0" dirty="0" smtClean="0"/>
              <a:t>https://paperswithcode.com/sotael review.</a:t>
            </a:r>
          </a:p>
          <a:p>
            <a:r>
              <a:rPr lang="en-US" dirty="0" smtClean="0"/>
              <a:t>https://www.gartner.com/en/articles/hype-cycle-for-artificial-intelligence  - They are consultants for executives, but publish</a:t>
            </a:r>
            <a:r>
              <a:rPr lang="en-US" baseline="0" dirty="0" smtClean="0"/>
              <a:t> a lot of research and analysis. Great chart to look at to discover an AI area of interest.</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74</a:t>
            </a:fld>
            <a:endParaRPr lang="en-US" dirty="0"/>
          </a:p>
        </p:txBody>
      </p:sp>
    </p:spTree>
    <p:extLst>
      <p:ext uri="{BB962C8B-B14F-4D97-AF65-F5344CB8AC3E}">
        <p14:creationId xmlns:p14="http://schemas.microsoft.com/office/powerpoint/2010/main" val="3507557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9 of the outline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75</a:t>
            </a:fld>
            <a:endParaRPr lang="en-US" dirty="0"/>
          </a:p>
        </p:txBody>
      </p:sp>
    </p:spTree>
    <p:extLst>
      <p:ext uri="{BB962C8B-B14F-4D97-AF65-F5344CB8AC3E}">
        <p14:creationId xmlns:p14="http://schemas.microsoft.com/office/powerpoint/2010/main" val="3852459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76</a:t>
            </a:fld>
            <a:endParaRPr lang="en-US" dirty="0"/>
          </a:p>
        </p:txBody>
      </p:sp>
    </p:spTree>
    <p:extLst>
      <p:ext uri="{BB962C8B-B14F-4D97-AF65-F5344CB8AC3E}">
        <p14:creationId xmlns:p14="http://schemas.microsoft.com/office/powerpoint/2010/main" val="22525357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Because we have so many references,</a:t>
            </a:r>
            <a:r>
              <a:rPr lang="en-US" baseline="0" dirty="0" smtClean="0"/>
              <a:t> we use a shorthand for the reference name that makes it easier to find in the reference list. So [</a:t>
            </a:r>
            <a:r>
              <a:rPr lang="en-US" baseline="0" dirty="0" err="1" smtClean="0"/>
              <a:t>wes</a:t>
            </a:r>
            <a:r>
              <a:rPr lang="en-US" baseline="0" dirty="0" smtClean="0"/>
              <a:t>-video] is a reference to the Wes Roth’s YouTube video page.</a:t>
            </a:r>
            <a:br>
              <a:rPr lang="en-US" baseline="0" dirty="0" smtClean="0"/>
            </a:br>
            <a:r>
              <a:rPr lang="en-US" baseline="0" dirty="0" smtClean="0"/>
              <a:t>We use this shorthand throughout the presentation.</a:t>
            </a:r>
            <a:endParaRPr lang="en-US" dirty="0" smtClean="0"/>
          </a:p>
          <a:p>
            <a:r>
              <a:rPr lang="en-US" dirty="0" smtClean="0"/>
              <a:t>References are put in </a:t>
            </a:r>
            <a:r>
              <a:rPr lang="en-US" smtClean="0"/>
              <a:t>slide</a:t>
            </a:r>
            <a:r>
              <a:rPr lang="en-US" baseline="0" smtClean="0"/>
              <a:t> order</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78</a:t>
            </a:fld>
            <a:endParaRPr lang="en-US" dirty="0"/>
          </a:p>
        </p:txBody>
      </p:sp>
    </p:spTree>
    <p:extLst>
      <p:ext uri="{BB962C8B-B14F-4D97-AF65-F5344CB8AC3E}">
        <p14:creationId xmlns:p14="http://schemas.microsoft.com/office/powerpoint/2010/main" val="18938954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82</a:t>
            </a:fld>
            <a:endParaRPr lang="en-US" dirty="0"/>
          </a:p>
        </p:txBody>
      </p:sp>
    </p:spTree>
    <p:extLst>
      <p:ext uri="{BB962C8B-B14F-4D97-AF65-F5344CB8AC3E}">
        <p14:creationId xmlns:p14="http://schemas.microsoft.com/office/powerpoint/2010/main" val="11632606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83</a:t>
            </a:fld>
            <a:endParaRPr lang="en-US" dirty="0"/>
          </a:p>
        </p:txBody>
      </p:sp>
    </p:spTree>
    <p:extLst>
      <p:ext uri="{BB962C8B-B14F-4D97-AF65-F5344CB8AC3E}">
        <p14:creationId xmlns:p14="http://schemas.microsoft.com/office/powerpoint/2010/main" val="30484880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84</a:t>
            </a:fld>
            <a:endParaRPr lang="en-US" dirty="0"/>
          </a:p>
        </p:txBody>
      </p:sp>
    </p:spTree>
    <p:extLst>
      <p:ext uri="{BB962C8B-B14F-4D97-AF65-F5344CB8AC3E}">
        <p14:creationId xmlns:p14="http://schemas.microsoft.com/office/powerpoint/2010/main" val="7218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Media hype about AI is,</a:t>
            </a:r>
            <a:r>
              <a:rPr lang="en-US" baseline="0" dirty="0" smtClean="0"/>
              <a:t> maybe not exponential.  Is this just a blip?  Can you spot the “</a:t>
            </a:r>
            <a:r>
              <a:rPr lang="en-US" baseline="0" dirty="0" err="1" smtClean="0"/>
              <a:t>ChatGPT</a:t>
            </a:r>
            <a:r>
              <a:rPr lang="en-US" baseline="0" dirty="0" smtClean="0"/>
              <a:t> moment</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err="1" smtClean="0">
                <a:solidFill>
                  <a:schemeClr val="tx1"/>
                </a:solidFill>
                <a:effectLst/>
                <a:latin typeface="Arial" charset="0"/>
                <a:ea typeface="+mn-ea"/>
                <a:cs typeface="+mn-cs"/>
              </a:rPr>
              <a:t>ChatGPT</a:t>
            </a:r>
            <a:r>
              <a:rPr kumimoji="1" lang="en-US" sz="1600" kern="1200" dirty="0" smtClean="0">
                <a:solidFill>
                  <a:schemeClr val="tx1"/>
                </a:solidFill>
                <a:effectLst/>
                <a:latin typeface="Arial" charset="0"/>
                <a:ea typeface="+mn-ea"/>
                <a:cs typeface="+mn-cs"/>
              </a:rPr>
              <a:t> was released on November 30, 2022. It went viral in days, reaching 1 million users in just five days and 100 million monthly active users by January 2023</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426771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lets</a:t>
            </a:r>
            <a:r>
              <a:rPr lang="en-US" baseline="0" dirty="0" smtClean="0"/>
              <a:t> the audience know that others have already done the work of condensing information and gives some of the criteria (timely, accurate, information-dense). And that leads into the example on the next slide.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890885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10816" y="0"/>
            <a:ext cx="11304105" cy="795130"/>
          </a:xfrm>
        </p:spPr>
        <p:txBody>
          <a:bodyPr/>
          <a:lstStyle>
            <a:lvl1pPr>
              <a:defRPr sz="4800" b="0" i="0" baseline="0">
                <a:latin typeface="Tahoma" panose="020B0604030504040204" pitchFamily="34" charset="0"/>
              </a:defRPr>
            </a:lvl1pPr>
          </a:lstStyle>
          <a:p>
            <a:r>
              <a:rPr kumimoji="0" lang="en-US" sz="2800" b="1" i="0" u="none" strike="noStrike" kern="0" cap="none" spc="0" normalizeH="0" baseline="0" noProof="0" dirty="0" smtClean="0">
                <a:ln>
                  <a:noFill/>
                </a:ln>
                <a:solidFill>
                  <a:srgbClr val="FFFFFF"/>
                </a:solidFill>
                <a:effectLst/>
                <a:uLnTx/>
                <a:uFillTx/>
                <a:latin typeface="+mj-lt"/>
                <a:ea typeface="+mj-ea"/>
                <a:cs typeface="+mj-cs"/>
              </a:rPr>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3060" y="0"/>
            <a:ext cx="10928351" cy="841248"/>
          </a:xfrm>
        </p:spPr>
        <p:txBody>
          <a:bodyPr/>
          <a:lstStyle>
            <a:lvl1pPr>
              <a:defRPr sz="4800" b="0" i="0" baseline="0">
                <a:solidFill>
                  <a:schemeClr val="bg1"/>
                </a:solidFill>
                <a:latin typeface="Tahom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Slide Number Placeholder 2">
            <a:extLst>
              <a:ext uri="{FF2B5EF4-FFF2-40B4-BE49-F238E27FC236}">
                <a16:creationId xmlns:a16="http://schemas.microsoft.com/office/drawing/2014/main" id="{77037D21-3C9E-8CCF-A24C-0D6643ECBABD}"/>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78999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9"/>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7.wmf"/><Relationship Id="rId3" Type="http://schemas.openxmlformats.org/officeDocument/2006/relationships/notesSlide" Target="../notesSlides/notesSlide33.xml"/><Relationship Id="rId7" Type="http://schemas.openxmlformats.org/officeDocument/2006/relationships/image" Target="../media/image44.wmf"/><Relationship Id="rId12"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6.wmf"/><Relationship Id="rId5" Type="http://schemas.openxmlformats.org/officeDocument/2006/relationships/image" Target="../media/image43.wmf"/><Relationship Id="rId15" Type="http://schemas.openxmlformats.org/officeDocument/2006/relationships/image" Target="../media/image49.jp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5.wmf"/><Relationship Id="rId1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7.wmf"/><Relationship Id="rId3" Type="http://schemas.openxmlformats.org/officeDocument/2006/relationships/notesSlide" Target="../notesSlides/notesSlide34.xml"/><Relationship Id="rId7" Type="http://schemas.openxmlformats.org/officeDocument/2006/relationships/image" Target="../media/image44.wmf"/><Relationship Id="rId12"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46.wmf"/><Relationship Id="rId5" Type="http://schemas.openxmlformats.org/officeDocument/2006/relationships/image" Target="../media/image43.wmf"/><Relationship Id="rId15" Type="http://schemas.openxmlformats.org/officeDocument/2006/relationships/image" Target="../media/image51.png"/><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45.wmf"/><Relationship Id="rId1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image" Target="../media/image59.wmf"/><Relationship Id="rId4" Type="http://schemas.openxmlformats.org/officeDocument/2006/relationships/oleObject" Target="../embeddings/oleObject11.bin"/></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615450"/>
            <a:ext cx="10449813" cy="1229411"/>
          </a:xfrm>
        </p:spPr>
        <p:txBody>
          <a:bodyPr/>
          <a:lstStyle/>
          <a:p>
            <a:r>
              <a:rPr lang="en-US" dirty="0" smtClean="0">
                <a:solidFill>
                  <a:schemeClr val="tx1"/>
                </a:solidFill>
              </a:rPr>
              <a:t>Beyond The Hype:</a:t>
            </a:r>
            <a:r>
              <a:rPr lang="en-US" dirty="0">
                <a:solidFill>
                  <a:schemeClr val="tx1"/>
                </a:solidFill>
              </a:rPr>
              <a:t/>
            </a:r>
            <a:br>
              <a:rPr lang="en-US" dirty="0">
                <a:solidFill>
                  <a:schemeClr val="tx1"/>
                </a:solidFill>
              </a:rPr>
            </a:br>
            <a:r>
              <a:rPr lang="en-US" dirty="0" smtClean="0">
                <a:solidFill>
                  <a:schemeClr val="tx1"/>
                </a:solidFill>
              </a:rPr>
              <a:t>A Strategic Framework for Keeping Up with AI</a:t>
            </a:r>
            <a:br>
              <a:rPr lang="en-US" dirty="0" smtClean="0">
                <a:solidFill>
                  <a:schemeClr val="tx1"/>
                </a:solidFill>
              </a:rPr>
            </a:br>
            <a:r>
              <a:rPr lang="en-US" dirty="0" smtClean="0">
                <a:solidFill>
                  <a:schemeClr val="tx1"/>
                </a:solidFill>
              </a:rPr>
              <a:t>Tutorial - 25T34</a:t>
            </a:r>
            <a:endParaRPr lang="en-US" dirty="0">
              <a:solidFill>
                <a:schemeClr val="tx1"/>
              </a:solidFill>
            </a:endParaRPr>
          </a:p>
          <a:p>
            <a:endParaRPr lang="en-US" sz="2000" dirty="0">
              <a:solidFill>
                <a:srgbClr val="00B050"/>
              </a:solidFill>
            </a:endParaRPr>
          </a:p>
        </p:txBody>
      </p:sp>
      <p:sp>
        <p:nvSpPr>
          <p:cNvPr id="10" name="Text Placeholder 9"/>
          <p:cNvSpPr>
            <a:spLocks noGrp="1"/>
          </p:cNvSpPr>
          <p:nvPr>
            <p:ph type="body" sz="quarter" idx="11"/>
          </p:nvPr>
        </p:nvSpPr>
        <p:spPr>
          <a:xfrm>
            <a:off x="1847147" y="4437948"/>
            <a:ext cx="8478838" cy="1934127"/>
          </a:xfrm>
        </p:spPr>
        <p:txBody>
          <a:bodyPr/>
          <a:lstStyle/>
          <a:p>
            <a:pPr eaLnBrk="1" hangingPunct="1"/>
            <a:r>
              <a:rPr lang="en-US" dirty="0" smtClean="0">
                <a:latin typeface="Arial Narrow" pitchFamily="34" charset="0"/>
              </a:rPr>
              <a:t>Charles J. Cohen, PhD, Cybernet Systems Corporation</a:t>
            </a:r>
            <a:endParaRPr lang="en-US" dirty="0">
              <a:latin typeface="Arial Narrow" pitchFamily="34" charset="0"/>
            </a:endParaRPr>
          </a:p>
          <a:p>
            <a:pPr eaLnBrk="1" hangingPunct="1"/>
            <a:r>
              <a:rPr lang="en-US" dirty="0" smtClean="0">
                <a:latin typeface="Arial Narrow" pitchFamily="34" charset="0"/>
              </a:rPr>
              <a:t>Steve Rowe, Cybernet Systems Corporation</a:t>
            </a:r>
            <a:endParaRPr lang="en-US" dirty="0">
              <a:latin typeface="Arial Narrow" pitchFamily="34"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866" y="2962339"/>
            <a:ext cx="1350191" cy="1350191"/>
          </a:xfrm>
          <a:prstGeom prst="rect">
            <a:avLst/>
          </a:prstGeom>
        </p:spPr>
      </p:pic>
    </p:spTree>
    <p:extLst>
      <p:ext uri="{BB962C8B-B14F-4D97-AF65-F5344CB8AC3E}">
        <p14:creationId xmlns:p14="http://schemas.microsoft.com/office/powerpoint/2010/main" val="3664686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667" y="1188854"/>
            <a:ext cx="11768266" cy="4890211"/>
          </a:xfrm>
        </p:spPr>
        <p:txBody>
          <a:bodyPr/>
          <a:lstStyle/>
          <a:p>
            <a:pPr marL="225425" indent="-225425">
              <a:spcBef>
                <a:spcPts val="0"/>
              </a:spcBef>
              <a:spcAft>
                <a:spcPts val="300"/>
              </a:spcAft>
            </a:pPr>
            <a:r>
              <a:rPr lang="en-US" sz="2400" dirty="0">
                <a:latin typeface="+mn-lt"/>
              </a:rPr>
              <a:t>Single annual briefing designed to save </a:t>
            </a:r>
            <a:r>
              <a:rPr lang="en-US" sz="2400" dirty="0" smtClean="0">
                <a:latin typeface="+mn-lt"/>
              </a:rPr>
              <a:t>time,</a:t>
            </a:r>
            <a:br>
              <a:rPr lang="en-US" sz="2400" dirty="0" smtClean="0">
                <a:latin typeface="+mn-lt"/>
              </a:rPr>
            </a:br>
            <a:r>
              <a:rPr lang="en-US" sz="2400" dirty="0" smtClean="0">
                <a:latin typeface="+mn-lt"/>
              </a:rPr>
              <a:t>replaces </a:t>
            </a:r>
            <a:r>
              <a:rPr lang="en-US" sz="2400" dirty="0">
                <a:latin typeface="+mn-lt"/>
              </a:rPr>
              <a:t>weeks of reading with one concise </a:t>
            </a:r>
            <a:r>
              <a:rPr lang="en-US" sz="2400" dirty="0" smtClean="0">
                <a:latin typeface="+mn-lt"/>
              </a:rPr>
              <a:t>resource</a:t>
            </a:r>
            <a:r>
              <a:rPr lang="en-US" sz="2400" dirty="0">
                <a:latin typeface="+mn-lt"/>
              </a:rPr>
              <a:t>.</a:t>
            </a:r>
          </a:p>
          <a:p>
            <a:pPr marL="225425" indent="-225425">
              <a:spcBef>
                <a:spcPts val="0"/>
              </a:spcBef>
              <a:spcAft>
                <a:spcPts val="300"/>
              </a:spcAft>
            </a:pPr>
            <a:r>
              <a:rPr lang="en-US" sz="2400" dirty="0">
                <a:latin typeface="+mn-lt"/>
              </a:rPr>
              <a:t>Comprehensive 250-slide deck, released each </a:t>
            </a:r>
            <a:r>
              <a:rPr lang="en-US" sz="2400" dirty="0" smtClean="0">
                <a:latin typeface="+mn-lt"/>
              </a:rPr>
              <a:t>autumn,</a:t>
            </a:r>
            <a:br>
              <a:rPr lang="en-US" sz="2400" dirty="0" smtClean="0">
                <a:latin typeface="+mn-lt"/>
              </a:rPr>
            </a:br>
            <a:r>
              <a:rPr lang="en-US" sz="2400" dirty="0" smtClean="0">
                <a:latin typeface="+mn-lt"/>
              </a:rPr>
              <a:t>summarizes </a:t>
            </a:r>
            <a:r>
              <a:rPr lang="en-US" sz="2400" dirty="0">
                <a:latin typeface="+mn-lt"/>
              </a:rPr>
              <a:t>thousands of academic papers, product </a:t>
            </a:r>
            <a:r>
              <a:rPr lang="en-US" sz="2400" dirty="0" smtClean="0">
                <a:latin typeface="+mn-lt"/>
              </a:rPr>
              <a:t/>
            </a:r>
            <a:br>
              <a:rPr lang="en-US" sz="2400" dirty="0" smtClean="0">
                <a:latin typeface="+mn-lt"/>
              </a:rPr>
            </a:br>
            <a:r>
              <a:rPr lang="en-US" sz="2400" dirty="0" smtClean="0">
                <a:latin typeface="+mn-lt"/>
              </a:rPr>
              <a:t>announcements</a:t>
            </a:r>
            <a:r>
              <a:rPr lang="en-US" sz="2400" dirty="0">
                <a:latin typeface="+mn-lt"/>
              </a:rPr>
              <a:t>, and policy developments.</a:t>
            </a:r>
          </a:p>
          <a:p>
            <a:pPr marL="225425" indent="-225425">
              <a:spcBef>
                <a:spcPts val="0"/>
              </a:spcBef>
              <a:spcAft>
                <a:spcPts val="300"/>
              </a:spcAft>
            </a:pPr>
            <a:r>
              <a:rPr lang="en-US" sz="2400" dirty="0">
                <a:latin typeface="+mn-lt"/>
              </a:rPr>
              <a:t>Helps busy leaders quickly understand the year’s key </a:t>
            </a:r>
            <a:r>
              <a:rPr lang="en-US" sz="2400" dirty="0" smtClean="0">
                <a:latin typeface="+mn-lt"/>
              </a:rPr>
              <a:t/>
            </a:r>
            <a:br>
              <a:rPr lang="en-US" sz="2400" dirty="0" smtClean="0">
                <a:latin typeface="+mn-lt"/>
              </a:rPr>
            </a:br>
            <a:r>
              <a:rPr lang="en-US" sz="2400" dirty="0" smtClean="0">
                <a:latin typeface="+mn-lt"/>
              </a:rPr>
              <a:t>narratives - the </a:t>
            </a:r>
            <a:r>
              <a:rPr lang="en-US" sz="2400" dirty="0">
                <a:latin typeface="+mn-lt"/>
              </a:rPr>
              <a:t>“state of </a:t>
            </a:r>
            <a:r>
              <a:rPr lang="en-US" sz="2400" dirty="0" smtClean="0">
                <a:latin typeface="+mn-lt"/>
              </a:rPr>
              <a:t>play” - in </a:t>
            </a:r>
            <a:r>
              <a:rPr lang="en-US" sz="2400" dirty="0">
                <a:latin typeface="+mn-lt"/>
              </a:rPr>
              <a:t>under an hour.</a:t>
            </a:r>
          </a:p>
          <a:p>
            <a:pPr marL="225425" indent="-225425">
              <a:spcBef>
                <a:spcPts val="0"/>
              </a:spcBef>
              <a:spcAft>
                <a:spcPts val="300"/>
              </a:spcAft>
            </a:pPr>
            <a:r>
              <a:rPr lang="en-US" sz="2400" dirty="0">
                <a:latin typeface="+mn-lt"/>
              </a:rPr>
              <a:t>Structured into five </a:t>
            </a:r>
            <a:r>
              <a:rPr lang="en-US" sz="2400" dirty="0" smtClean="0">
                <a:latin typeface="+mn-lt"/>
              </a:rPr>
              <a:t>sections: Research, Industry, </a:t>
            </a:r>
            <a:br>
              <a:rPr lang="en-US" sz="2400" dirty="0" smtClean="0">
                <a:latin typeface="+mn-lt"/>
              </a:rPr>
            </a:br>
            <a:r>
              <a:rPr lang="en-US" sz="2400" dirty="0" smtClean="0">
                <a:latin typeface="+mn-lt"/>
              </a:rPr>
              <a:t>Politics, Safety </a:t>
            </a:r>
            <a:r>
              <a:rPr lang="en-US" sz="2400" dirty="0">
                <a:latin typeface="+mn-lt"/>
              </a:rPr>
              <a:t>(new this year</a:t>
            </a:r>
            <a:r>
              <a:rPr lang="en-US" sz="2400" dirty="0" smtClean="0">
                <a:latin typeface="+mn-lt"/>
              </a:rPr>
              <a:t>), and Predictions.</a:t>
            </a:r>
            <a:endParaRPr lang="en-US" sz="2400" dirty="0">
              <a:latin typeface="+mn-lt"/>
            </a:endParaRPr>
          </a:p>
          <a:p>
            <a:pPr marL="225425" indent="-225425">
              <a:spcBef>
                <a:spcPts val="0"/>
              </a:spcBef>
              <a:spcAft>
                <a:spcPts val="300"/>
              </a:spcAft>
            </a:pPr>
            <a:r>
              <a:rPr lang="en-US" sz="2400" dirty="0">
                <a:latin typeface="+mn-lt"/>
              </a:rPr>
              <a:t>Brings together insights on technological breakthroughs, market adoption, regulatory changes, and emerging risk </a:t>
            </a:r>
            <a:r>
              <a:rPr lang="en-US" sz="2400" dirty="0" smtClean="0">
                <a:latin typeface="+mn-lt"/>
              </a:rPr>
              <a:t>debates, all </a:t>
            </a:r>
            <a:r>
              <a:rPr lang="en-US" sz="2400" dirty="0">
                <a:latin typeface="+mn-lt"/>
              </a:rPr>
              <a:t>in one place.</a:t>
            </a:r>
          </a:p>
          <a:p>
            <a:pPr marL="225425" indent="-225425">
              <a:spcBef>
                <a:spcPts val="0"/>
              </a:spcBef>
              <a:spcAft>
                <a:spcPts val="300"/>
              </a:spcAft>
            </a:pPr>
            <a:r>
              <a:rPr lang="en-US" sz="2400" dirty="0">
                <a:latin typeface="+mn-lt"/>
              </a:rPr>
              <a:t>Designed to eliminate </a:t>
            </a:r>
            <a:r>
              <a:rPr lang="en-US" sz="2400" dirty="0" smtClean="0">
                <a:latin typeface="+mn-lt"/>
              </a:rPr>
              <a:t>need </a:t>
            </a:r>
            <a:r>
              <a:rPr lang="en-US" sz="2400" dirty="0">
                <a:latin typeface="+mn-lt"/>
              </a:rPr>
              <a:t>for piecing together fragmented </a:t>
            </a:r>
            <a:r>
              <a:rPr lang="en-US" sz="2400" dirty="0" smtClean="0">
                <a:latin typeface="+mn-lt"/>
              </a:rPr>
              <a:t>info </a:t>
            </a:r>
            <a:r>
              <a:rPr lang="en-US" sz="2400" dirty="0">
                <a:latin typeface="+mn-lt"/>
              </a:rPr>
              <a:t>from multiple sources.</a:t>
            </a:r>
          </a:p>
          <a:p>
            <a:pPr marL="0" indent="0">
              <a:spcBef>
                <a:spcPts val="0"/>
              </a:spcBef>
              <a:spcAft>
                <a:spcPts val="300"/>
              </a:spcAft>
              <a:buNone/>
            </a:pPr>
            <a:endParaRPr lang="en-US" sz="2400" dirty="0">
              <a:latin typeface="+mn-lt"/>
            </a:endParaRPr>
          </a:p>
        </p:txBody>
      </p:sp>
      <p:sp>
        <p:nvSpPr>
          <p:cNvPr id="2" name="Title 1"/>
          <p:cNvSpPr>
            <a:spLocks noGrp="1"/>
          </p:cNvSpPr>
          <p:nvPr>
            <p:ph type="title"/>
          </p:nvPr>
        </p:nvSpPr>
        <p:spPr/>
        <p:txBody>
          <a:bodyPr/>
          <a:lstStyle/>
          <a:p>
            <a:r>
              <a:rPr lang="en-US" dirty="0" smtClean="0"/>
              <a:t>The State of AI Report</a:t>
            </a:r>
            <a:endParaRPr lang="en-US" dirty="0"/>
          </a:p>
        </p:txBody>
      </p:sp>
      <p:pic>
        <p:nvPicPr>
          <p:cNvPr id="2050" name="Picture 2" descr="https://lh7-rt.googleusercontent.com/slidesz/AGV_vUd6ekDTt-cZ8kpIEcO6LQuMEKqbm3W88WkKlpSwXtdaHdHA3vW9tWe_QvihPDdiTGqo1NWlhxnw_7TzSRwpo_Lg0y8XEmZDkUxdhD7fCSQ_IKwyejVUFEKOIAxXdYwAG7NYrV7dsg=s2048?key=HBMO7SEqU7A4-_gq8tU2k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612" y="1297723"/>
            <a:ext cx="3794125" cy="2812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33462" y="3785695"/>
            <a:ext cx="2920023"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www.stateof.ai</a:t>
            </a:r>
          </a:p>
          <a:p>
            <a:pPr algn="ctr"/>
            <a:endParaRPr lang="en-US" sz="2400" dirty="0"/>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Tree>
    <p:extLst>
      <p:ext uri="{BB962C8B-B14F-4D97-AF65-F5344CB8AC3E}">
        <p14:creationId xmlns:p14="http://schemas.microsoft.com/office/powerpoint/2010/main" val="215220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70833E-6 0 L -0.30351 0.13218 " pathEditMode="relative" rAng="0" ptsTypes="AA">
                                      <p:cBhvr>
                                        <p:cTn id="36" dur="2000" fill="hold"/>
                                        <p:tgtEl>
                                          <p:spTgt spid="2050"/>
                                        </p:tgtEl>
                                        <p:attrNameLst>
                                          <p:attrName>ppt_x</p:attrName>
                                          <p:attrName>ppt_y</p:attrName>
                                        </p:attrNameLst>
                                      </p:cBhvr>
                                      <p:rCtr x="-15182" y="6597"/>
                                    </p:animMotion>
                                  </p:childTnLst>
                                </p:cTn>
                              </p:par>
                              <p:par>
                                <p:cTn id="37" presetID="6" presetClass="emph" presetSubtype="0" fill="hold" nodeType="withEffect">
                                  <p:stCondLst>
                                    <p:cond delay="0"/>
                                  </p:stCondLst>
                                  <p:childTnLst>
                                    <p:animScale>
                                      <p:cBhvr>
                                        <p:cTn id="38"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State of AI Report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a:latin typeface="+mn-lt"/>
                <a:cs typeface="Arial" panose="020B0604020202020204" pitchFamily="34" charset="0"/>
              </a:rPr>
              <a:t>Military‑relevant data at your </a:t>
            </a:r>
            <a:r>
              <a:rPr lang="en-US" dirty="0" smtClean="0">
                <a:latin typeface="+mn-lt"/>
                <a:cs typeface="Arial" panose="020B0604020202020204" pitchFamily="34" charset="0"/>
              </a:rPr>
              <a:t>fingertips.</a:t>
            </a:r>
          </a:p>
          <a:p>
            <a:pPr lvl="1"/>
            <a:r>
              <a:rPr lang="en-US" dirty="0" smtClean="0">
                <a:latin typeface="+mn-lt"/>
                <a:cs typeface="Arial" panose="020B0604020202020204" pitchFamily="34" charset="0"/>
              </a:rPr>
              <a:t>AI Report has slides </a:t>
            </a:r>
            <a:r>
              <a:rPr lang="en-US" dirty="0">
                <a:latin typeface="+mn-lt"/>
                <a:cs typeface="Arial" panose="020B0604020202020204" pitchFamily="34" charset="0"/>
              </a:rPr>
              <a:t>on compute supply chains, export‑control policy, and foundation‑model benchmarks help defense professionals see how chip access, open‑source models or new regulations may shape future capabilities</a:t>
            </a:r>
            <a:r>
              <a:rPr lang="en-US" dirty="0" smtClean="0">
                <a:latin typeface="+mn-lt"/>
                <a:cs typeface="Arial" panose="020B0604020202020204" pitchFamily="34" charset="0"/>
              </a:rPr>
              <a:t>.</a:t>
            </a:r>
            <a:endParaRPr lang="en-US" sz="2000" dirty="0">
              <a:latin typeface="+mn-lt"/>
              <a:cs typeface="Arial" panose="020B0604020202020204" pitchFamily="34" charset="0"/>
            </a:endParaRPr>
          </a:p>
          <a:p>
            <a:endParaRPr lang="en-US" sz="2400" dirty="0" smtClean="0">
              <a:latin typeface="+mn-lt"/>
              <a:cs typeface="Arial" panose="020B0604020202020204" pitchFamily="34" charset="0"/>
            </a:endParaRPr>
          </a:p>
          <a:p>
            <a:r>
              <a:rPr lang="en-US" dirty="0">
                <a:latin typeface="+mn-lt"/>
                <a:cs typeface="Arial" panose="020B0604020202020204" pitchFamily="34" charset="0"/>
              </a:rPr>
              <a:t>All insights are evidence‑backed and shareable</a:t>
            </a:r>
            <a:r>
              <a:rPr lang="en-US" dirty="0" smtClean="0">
                <a:latin typeface="+mn-lt"/>
                <a:cs typeface="Arial" panose="020B0604020202020204" pitchFamily="34" charset="0"/>
              </a:rPr>
              <a:t>.</a:t>
            </a:r>
          </a:p>
          <a:p>
            <a:pPr lvl="1"/>
            <a:r>
              <a:rPr lang="en-US" dirty="0">
                <a:latin typeface="+mn-lt"/>
                <a:cs typeface="Arial" panose="020B0604020202020204" pitchFamily="34" charset="0"/>
              </a:rPr>
              <a:t> Every claim sits on a cited chart with links to raw datasets; the creators encourage re‑use, so you can lift graphs straight into briefings or decision memos with confidence</a:t>
            </a:r>
            <a:r>
              <a:rPr lang="en-US" dirty="0" smtClean="0">
                <a:latin typeface="+mn-lt"/>
                <a:cs typeface="Arial" panose="020B0604020202020204" pitchFamily="34" charset="0"/>
              </a:rPr>
              <a:t>.</a:t>
            </a:r>
            <a:endParaRPr lang="en-US" sz="2000" dirty="0" smtClean="0">
              <a:latin typeface="+mn-lt"/>
              <a:cs typeface="Arial" panose="020B0604020202020204" pitchFamily="34" charset="0"/>
            </a:endParaRPr>
          </a:p>
          <a:p>
            <a:endParaRPr lang="en-US" dirty="0">
              <a:latin typeface="+mn-lt"/>
            </a:endParaRP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11</a:t>
            </a:fld>
            <a:endParaRPr lang="en-US" dirty="0"/>
          </a:p>
        </p:txBody>
      </p:sp>
    </p:spTree>
    <p:extLst>
      <p:ext uri="{BB962C8B-B14F-4D97-AF65-F5344CB8AC3E}">
        <p14:creationId xmlns:p14="http://schemas.microsoft.com/office/powerpoint/2010/main" val="683911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800" dirty="0" smtClean="0"/>
              <a:t>Assessing Sources</a:t>
            </a:r>
            <a:endParaRPr lang="en-US" sz="2800" dirty="0"/>
          </a:p>
        </p:txBody>
      </p:sp>
      <p:sp>
        <p:nvSpPr>
          <p:cNvPr id="5" name="Rectangle 3"/>
          <p:cNvSpPr txBox="1">
            <a:spLocks noChangeArrowheads="1"/>
          </p:cNvSpPr>
          <p:nvPr/>
        </p:nvSpPr>
        <p:spPr bwMode="auto">
          <a:xfrm>
            <a:off x="1191916" y="1249680"/>
            <a:ext cx="4983416" cy="4525963"/>
          </a:xfrm>
          <a:prstGeom prst="rect">
            <a:avLst/>
          </a:prstGeom>
          <a:noFill/>
          <a:ln w="9525">
            <a:noFill/>
            <a:miter lim="800000"/>
            <a:headEnd/>
            <a:tailEnd/>
          </a:ln>
        </p:spPr>
        <p:txBody>
          <a:bodyPr/>
          <a:lstStyle/>
          <a:p>
            <a:pPr marL="342900" indent="-342900">
              <a:spcBef>
                <a:spcPct val="20000"/>
              </a:spcBef>
              <a:buFontTx/>
              <a:buChar char="•"/>
              <a:defRPr/>
            </a:pPr>
            <a:r>
              <a:rPr lang="en-US" sz="3600" b="1" kern="0" dirty="0" smtClean="0">
                <a:solidFill>
                  <a:srgbClr val="000000"/>
                </a:solidFill>
                <a:latin typeface="+mn-lt"/>
                <a:cs typeface="Arial" pitchFamily="34" charset="0"/>
              </a:rPr>
              <a:t>How do you find these sources?</a:t>
            </a:r>
          </a:p>
          <a:p>
            <a:pPr marL="342900" indent="-342900">
              <a:spcBef>
                <a:spcPct val="20000"/>
              </a:spcBef>
              <a:buFontTx/>
              <a:buChar char="•"/>
              <a:defRPr/>
            </a:pPr>
            <a:r>
              <a:rPr lang="en-US" sz="3600" b="1" kern="0" dirty="0" smtClean="0">
                <a:solidFill>
                  <a:srgbClr val="000000"/>
                </a:solidFill>
                <a:latin typeface="+mn-lt"/>
                <a:cs typeface="Arial" pitchFamily="34" charset="0"/>
              </a:rPr>
              <a:t>You use the usual search techniques, armed with a checklist of assessment criteria.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1249680"/>
            <a:ext cx="4677917" cy="4677917"/>
          </a:xfrm>
          <a:prstGeom prst="rect">
            <a:avLst/>
          </a:prstGeom>
        </p:spPr>
      </p:pic>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12</a:t>
            </a:fld>
            <a:endParaRPr lang="en-US" dirty="0"/>
          </a:p>
        </p:txBody>
      </p:sp>
    </p:spTree>
    <p:extLst>
      <p:ext uri="{BB962C8B-B14F-4D97-AF65-F5344CB8AC3E}">
        <p14:creationId xmlns:p14="http://schemas.microsoft.com/office/powerpoint/2010/main" val="237988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800" dirty="0" smtClean="0"/>
              <a:t>Assessment Checklist</a:t>
            </a:r>
            <a:endParaRPr lang="en-US" sz="2800" dirty="0"/>
          </a:p>
        </p:txBody>
      </p:sp>
      <p:sp>
        <p:nvSpPr>
          <p:cNvPr id="5" name="Rectangle 3"/>
          <p:cNvSpPr txBox="1">
            <a:spLocks noChangeArrowheads="1"/>
          </p:cNvSpPr>
          <p:nvPr/>
        </p:nvSpPr>
        <p:spPr bwMode="auto">
          <a:xfrm>
            <a:off x="1725981" y="1249681"/>
            <a:ext cx="8656320" cy="4525963"/>
          </a:xfrm>
          <a:prstGeom prst="rect">
            <a:avLst/>
          </a:prstGeom>
          <a:noFill/>
          <a:ln w="9525">
            <a:noFill/>
            <a:miter lim="800000"/>
            <a:headEnd/>
            <a:tailEnd/>
          </a:ln>
        </p:spPr>
        <p:txBody>
          <a:bodyPr/>
          <a:lstStyle/>
          <a:p>
            <a:pPr marL="342900" indent="-342900">
              <a:lnSpc>
                <a:spcPct val="150000"/>
              </a:lnSpc>
              <a:spcBef>
                <a:spcPct val="20000"/>
              </a:spcBef>
              <a:buFont typeface="Wingdings" panose="05000000000000000000" pitchFamily="2" charset="2"/>
              <a:buChar char="ü"/>
              <a:defRPr/>
            </a:pPr>
            <a:r>
              <a:rPr lang="en-US" sz="2400" b="1" kern="0" dirty="0" smtClean="0">
                <a:solidFill>
                  <a:srgbClr val="000000"/>
                </a:solidFill>
                <a:latin typeface="Arial" pitchFamily="34" charset="0"/>
                <a:cs typeface="Arial" pitchFamily="34" charset="0"/>
              </a:rPr>
              <a:t>Credibility – not *just* click-bait.</a:t>
            </a:r>
          </a:p>
          <a:p>
            <a:pPr marL="952485" lvl="1" indent="-342900">
              <a:lnSpc>
                <a:spcPct val="150000"/>
              </a:lnSpc>
              <a:spcBef>
                <a:spcPct val="20000"/>
              </a:spcBef>
              <a:buFontTx/>
              <a:buChar char="•"/>
              <a:defRPr/>
            </a:pPr>
            <a:r>
              <a:rPr lang="en-US" sz="2400" b="1" kern="0" dirty="0" smtClean="0">
                <a:solidFill>
                  <a:srgbClr val="000000"/>
                </a:solidFill>
                <a:latin typeface="Arial" pitchFamily="34" charset="0"/>
                <a:cs typeface="Arial" pitchFamily="34" charset="0"/>
              </a:rPr>
              <a:t>Includes references or backs up the information.</a:t>
            </a:r>
          </a:p>
          <a:p>
            <a:pPr marL="342900" indent="-342900">
              <a:lnSpc>
                <a:spcPct val="150000"/>
              </a:lnSpc>
              <a:spcBef>
                <a:spcPct val="20000"/>
              </a:spcBef>
              <a:buFont typeface="Wingdings" panose="05000000000000000000" pitchFamily="2" charset="2"/>
              <a:buChar char="ü"/>
              <a:defRPr/>
            </a:pPr>
            <a:r>
              <a:rPr lang="en-US" sz="2400" b="1" kern="0" dirty="0" smtClean="0">
                <a:solidFill>
                  <a:srgbClr val="000000"/>
                </a:solidFill>
                <a:latin typeface="Arial" pitchFamily="34" charset="0"/>
                <a:cs typeface="Arial" pitchFamily="34" charset="0"/>
              </a:rPr>
              <a:t>Relevance:</a:t>
            </a:r>
          </a:p>
          <a:p>
            <a:pPr marL="952485" lvl="1" indent="-342900">
              <a:spcBef>
                <a:spcPct val="20000"/>
              </a:spcBef>
              <a:buFontTx/>
              <a:buChar char="•"/>
              <a:defRPr/>
            </a:pPr>
            <a:r>
              <a:rPr lang="en-US" sz="2400" b="1" kern="0" dirty="0" smtClean="0">
                <a:solidFill>
                  <a:srgbClr val="000000"/>
                </a:solidFill>
                <a:latin typeface="Arial" pitchFamily="34" charset="0"/>
                <a:cs typeface="Arial" pitchFamily="34" charset="0"/>
              </a:rPr>
              <a:t>Broad enough to be universally relevant, or,</a:t>
            </a:r>
          </a:p>
          <a:p>
            <a:pPr marL="952485" lvl="1" indent="-342900">
              <a:spcBef>
                <a:spcPct val="20000"/>
              </a:spcBef>
              <a:buFontTx/>
              <a:buChar char="•"/>
              <a:defRPr/>
            </a:pPr>
            <a:r>
              <a:rPr lang="en-US" sz="2400" b="1" kern="0" dirty="0" smtClean="0">
                <a:solidFill>
                  <a:srgbClr val="000000"/>
                </a:solidFill>
                <a:latin typeface="Arial" pitchFamily="34" charset="0"/>
                <a:cs typeface="Arial" pitchFamily="34" charset="0"/>
              </a:rPr>
              <a:t>Details for your specific interest.</a:t>
            </a:r>
          </a:p>
          <a:p>
            <a:pPr marL="342900" indent="-342900">
              <a:spcBef>
                <a:spcPct val="20000"/>
              </a:spcBef>
              <a:buFont typeface="Wingdings" panose="05000000000000000000" pitchFamily="2" charset="2"/>
              <a:buChar char="ü"/>
              <a:defRPr/>
            </a:pPr>
            <a:r>
              <a:rPr lang="en-US" sz="2400" b="1" kern="0" dirty="0" smtClean="0">
                <a:solidFill>
                  <a:srgbClr val="000000"/>
                </a:solidFill>
                <a:latin typeface="Arial" pitchFamily="34" charset="0"/>
                <a:cs typeface="Arial" pitchFamily="34" charset="0"/>
              </a:rPr>
              <a:t>Thoroughness – Enough detail to be useful?</a:t>
            </a:r>
            <a:endParaRPr lang="en-US" sz="2400" b="1" kern="0" dirty="0">
              <a:solidFill>
                <a:srgbClr val="000000"/>
              </a:solidFill>
              <a:latin typeface="Arial" pitchFamily="34" charset="0"/>
              <a:cs typeface="Arial" pitchFamily="34" charset="0"/>
            </a:endParaRPr>
          </a:p>
          <a:p>
            <a:pPr marL="342900" indent="-342900">
              <a:spcBef>
                <a:spcPct val="20000"/>
              </a:spcBef>
              <a:buFont typeface="Wingdings" panose="05000000000000000000" pitchFamily="2" charset="2"/>
              <a:buChar char="ü"/>
              <a:defRPr/>
            </a:pPr>
            <a:r>
              <a:rPr lang="en-US" sz="2400" b="1" kern="0" dirty="0">
                <a:solidFill>
                  <a:srgbClr val="000000"/>
                </a:solidFill>
                <a:latin typeface="Arial" pitchFamily="34" charset="0"/>
                <a:cs typeface="Arial" pitchFamily="34" charset="0"/>
              </a:rPr>
              <a:t>Timeliness – Will they cover material in time?</a:t>
            </a:r>
          </a:p>
          <a:p>
            <a:pPr marL="342900" indent="-342900">
              <a:spcBef>
                <a:spcPct val="20000"/>
              </a:spcBef>
              <a:buFont typeface="Wingdings" panose="05000000000000000000" pitchFamily="2" charset="2"/>
              <a:buChar char="ü"/>
              <a:defRPr/>
            </a:pPr>
            <a:r>
              <a:rPr lang="en-US" sz="2400" b="1" kern="0" dirty="0" smtClean="0">
                <a:solidFill>
                  <a:srgbClr val="000000"/>
                </a:solidFill>
                <a:latin typeface="Arial" pitchFamily="34" charset="0"/>
                <a:cs typeface="Arial" pitchFamily="34" charset="0"/>
              </a:rPr>
              <a:t>Reliability – Will they cover your needs in the future?</a:t>
            </a:r>
          </a:p>
          <a:p>
            <a:pPr marL="342900" indent="-342900">
              <a:spcBef>
                <a:spcPct val="20000"/>
              </a:spcBef>
              <a:buFont typeface="Wingdings" panose="05000000000000000000" pitchFamily="2" charset="2"/>
              <a:buChar char="ü"/>
              <a:defRPr/>
            </a:pPr>
            <a:r>
              <a:rPr lang="en-US" sz="2400" b="1" kern="0" dirty="0" smtClean="0">
                <a:solidFill>
                  <a:srgbClr val="000000"/>
                </a:solidFill>
                <a:latin typeface="Arial" pitchFamily="34" charset="0"/>
                <a:cs typeface="Arial" pitchFamily="34" charset="0"/>
              </a:rPr>
              <a:t>No Profit Motive or Other Agenda.</a:t>
            </a:r>
          </a:p>
        </p:txBody>
      </p:sp>
      <p:pic>
        <p:nvPicPr>
          <p:cNvPr id="2" name="Picture 1"/>
          <p:cNvPicPr>
            <a:picLocks noChangeAspect="1"/>
          </p:cNvPicPr>
          <p:nvPr/>
        </p:nvPicPr>
        <p:blipFill>
          <a:blip r:embed="rId3"/>
          <a:stretch>
            <a:fillRect/>
          </a:stretch>
        </p:blipFill>
        <p:spPr>
          <a:xfrm>
            <a:off x="9822230" y="1759572"/>
            <a:ext cx="838295" cy="933556"/>
          </a:xfrm>
          <a:prstGeom prst="rect">
            <a:avLst/>
          </a:prstGeom>
        </p:spPr>
      </p:pic>
      <p:pic>
        <p:nvPicPr>
          <p:cNvPr id="3" name="Picture 2"/>
          <p:cNvPicPr>
            <a:picLocks noChangeAspect="1"/>
          </p:cNvPicPr>
          <p:nvPr/>
        </p:nvPicPr>
        <p:blipFill>
          <a:blip r:embed="rId4"/>
          <a:stretch>
            <a:fillRect/>
          </a:stretch>
        </p:blipFill>
        <p:spPr>
          <a:xfrm>
            <a:off x="9761442" y="3512662"/>
            <a:ext cx="1154003" cy="1207928"/>
          </a:xfrm>
          <a:prstGeom prst="rect">
            <a:avLst/>
          </a:prstGeom>
        </p:spPr>
      </p:pic>
      <p:pic>
        <p:nvPicPr>
          <p:cNvPr id="4" name="Picture 3"/>
          <p:cNvPicPr>
            <a:picLocks noChangeAspect="1"/>
          </p:cNvPicPr>
          <p:nvPr/>
        </p:nvPicPr>
        <p:blipFill>
          <a:blip r:embed="rId5"/>
          <a:stretch>
            <a:fillRect/>
          </a:stretch>
        </p:blipFill>
        <p:spPr>
          <a:xfrm>
            <a:off x="593060" y="4116626"/>
            <a:ext cx="1132921" cy="1231010"/>
          </a:xfrm>
          <a:prstGeom prst="rect">
            <a:avLst/>
          </a:prstGeom>
        </p:spPr>
      </p:pic>
      <p:sp>
        <p:nvSpPr>
          <p:cNvPr id="7" name="Slide Number Placeholder 6"/>
          <p:cNvSpPr>
            <a:spLocks noGrp="1"/>
          </p:cNvSpPr>
          <p:nvPr>
            <p:ph type="sldNum" sz="quarter" idx="10"/>
          </p:nvPr>
        </p:nvSpPr>
        <p:spPr/>
        <p:txBody>
          <a:bodyPr/>
          <a:lstStyle/>
          <a:p>
            <a:pPr>
              <a:defRPr/>
            </a:pPr>
            <a:fld id="{D68E8870-17DE-45C4-A8DD-7644B2422933}" type="slidenum">
              <a:rPr lang="en-US" smtClean="0"/>
              <a:pPr>
                <a:defRPr/>
              </a:pPr>
              <a:t>13</a:t>
            </a:fld>
            <a:endParaRPr lang="en-US" dirty="0"/>
          </a:p>
        </p:txBody>
      </p:sp>
    </p:spTree>
    <p:extLst>
      <p:ext uri="{BB962C8B-B14F-4D97-AF65-F5344CB8AC3E}">
        <p14:creationId xmlns:p14="http://schemas.microsoft.com/office/powerpoint/2010/main" val="57843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Example: Wes Roth</a:t>
            </a:r>
            <a:endParaRPr lang="en-US" dirty="0"/>
          </a:p>
        </p:txBody>
      </p:sp>
      <p:pic>
        <p:nvPicPr>
          <p:cNvPr id="4" name="Google Shape;121;p21"/>
          <p:cNvPicPr preferRelativeResize="0"/>
          <p:nvPr/>
        </p:nvPicPr>
        <p:blipFill>
          <a:blip r:embed="rId3">
            <a:alphaModFix/>
          </a:blip>
          <a:stretch>
            <a:fillRect/>
          </a:stretch>
        </p:blipFill>
        <p:spPr>
          <a:xfrm>
            <a:off x="3414225" y="2950693"/>
            <a:ext cx="5363551" cy="3017824"/>
          </a:xfrm>
          <a:prstGeom prst="rect">
            <a:avLst/>
          </a:prstGeom>
          <a:noFill/>
          <a:ln>
            <a:noFill/>
          </a:ln>
        </p:spPr>
      </p:pic>
      <p:sp>
        <p:nvSpPr>
          <p:cNvPr id="5" name="Google Shape;122;p21"/>
          <p:cNvSpPr txBox="1"/>
          <p:nvPr/>
        </p:nvSpPr>
        <p:spPr>
          <a:xfrm>
            <a:off x="3487075" y="944275"/>
            <a:ext cx="5217850"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smtClean="0">
                <a:latin typeface="+mn-lt"/>
                <a:cs typeface="Arial" panose="020B0604020202020204" pitchFamily="34" charset="0"/>
              </a:rPr>
              <a:t>YouTube: @</a:t>
            </a:r>
            <a:r>
              <a:rPr lang="en-US" dirty="0" err="1" smtClean="0">
                <a:latin typeface="+mn-lt"/>
                <a:cs typeface="Arial" panose="020B0604020202020204" pitchFamily="34" charset="0"/>
              </a:rPr>
              <a:t>WesRoth</a:t>
            </a:r>
            <a:endParaRPr dirty="0">
              <a:latin typeface="+mn-lt"/>
              <a:cs typeface="Arial" panose="020B0604020202020204" pitchFamily="34" charset="0"/>
            </a:endParaRPr>
          </a:p>
        </p:txBody>
      </p:sp>
      <p:sp>
        <p:nvSpPr>
          <p:cNvPr id="3" name="Rectangle 2"/>
          <p:cNvSpPr/>
          <p:nvPr/>
        </p:nvSpPr>
        <p:spPr>
          <a:xfrm>
            <a:off x="2568406" y="1498243"/>
            <a:ext cx="7878150" cy="1384995"/>
          </a:xfrm>
          <a:prstGeom prst="rect">
            <a:avLst/>
          </a:prstGeom>
        </p:spPr>
        <p:txBody>
          <a:bodyPr wrap="square">
            <a:spAutoFit/>
          </a:bodyPr>
          <a:lstStyle/>
          <a:p>
            <a:pPr algn="ctr"/>
            <a:r>
              <a:rPr lang="en-US" sz="2800" b="1" dirty="0">
                <a:latin typeface="+mn-lt"/>
              </a:rPr>
              <a:t>AI NEWS - Secret AI Experiments, Vibe Coding Robots and Open Source </a:t>
            </a:r>
            <a:r>
              <a:rPr lang="en-US" sz="2800" b="1" dirty="0" smtClean="0">
                <a:latin typeface="+mn-lt"/>
              </a:rPr>
              <a:t>Insanity</a:t>
            </a:r>
            <a:br>
              <a:rPr lang="en-US" sz="2800" b="1" dirty="0" smtClean="0">
                <a:latin typeface="+mn-lt"/>
              </a:rPr>
            </a:br>
            <a:r>
              <a:rPr lang="en-US" sz="2800" b="1" dirty="0" smtClean="0">
                <a:latin typeface="+mn-lt"/>
              </a:rPr>
              <a:t>[Wes Roth]</a:t>
            </a:r>
            <a:endParaRPr lang="en-US" sz="2800" b="1" dirty="0">
              <a:latin typeface="+mn-lt"/>
            </a:endParaRPr>
          </a:p>
        </p:txBody>
      </p:sp>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spTree>
    <p:extLst>
      <p:ext uri="{BB962C8B-B14F-4D97-AF65-F5344CB8AC3E}">
        <p14:creationId xmlns:p14="http://schemas.microsoft.com/office/powerpoint/2010/main" val="1572140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Example: Wes Roth</a:t>
            </a:r>
            <a:endParaRPr lang="en-US" dirty="0"/>
          </a:p>
        </p:txBody>
      </p:sp>
      <p:sp>
        <p:nvSpPr>
          <p:cNvPr id="3" name="Content Placeholder 2"/>
          <p:cNvSpPr>
            <a:spLocks noGrp="1"/>
          </p:cNvSpPr>
          <p:nvPr>
            <p:ph idx="1"/>
          </p:nvPr>
        </p:nvSpPr>
        <p:spPr>
          <a:xfrm>
            <a:off x="593060" y="1053388"/>
            <a:ext cx="9532592" cy="4650181"/>
          </a:xfrm>
        </p:spPr>
        <p:txBody>
          <a:bodyPr/>
          <a:lstStyle/>
          <a:p>
            <a:pPr marL="342900" indent="-342900">
              <a:lnSpc>
                <a:spcPct val="150000"/>
              </a:lnSpc>
              <a:buFont typeface="Wingdings" panose="05000000000000000000" pitchFamily="2" charset="2"/>
              <a:buChar char="ü"/>
              <a:defRPr/>
            </a:pPr>
            <a:r>
              <a:rPr lang="en-US" sz="2400" b="1" dirty="0">
                <a:solidFill>
                  <a:srgbClr val="000000"/>
                </a:solidFill>
                <a:latin typeface="+mn-lt"/>
                <a:cs typeface="Arial" pitchFamily="34" charset="0"/>
              </a:rPr>
              <a:t>Credibility – </a:t>
            </a:r>
            <a:r>
              <a:rPr lang="en-US" sz="2400" b="1" dirty="0" smtClean="0">
                <a:solidFill>
                  <a:srgbClr val="000000"/>
                </a:solidFill>
                <a:latin typeface="+mn-lt"/>
                <a:cs typeface="Arial" pitchFamily="34" charset="0"/>
              </a:rPr>
              <a:t>Looks a lot like click-bait…</a:t>
            </a:r>
            <a:endParaRPr lang="en-US" sz="2400" b="1" dirty="0">
              <a:solidFill>
                <a:srgbClr val="000000"/>
              </a:solidFill>
              <a:latin typeface="+mn-lt"/>
              <a:cs typeface="Arial" pitchFamily="34" charset="0"/>
            </a:endParaRPr>
          </a:p>
          <a:p>
            <a:pPr marL="952485" lvl="1" indent="-342900">
              <a:lnSpc>
                <a:spcPct val="150000"/>
              </a:lnSpc>
              <a:buFontTx/>
              <a:buChar char="•"/>
              <a:defRPr/>
            </a:pPr>
            <a:r>
              <a:rPr lang="en-US" b="1" dirty="0" smtClean="0">
                <a:solidFill>
                  <a:srgbClr val="000000"/>
                </a:solidFill>
                <a:latin typeface="+mn-lt"/>
                <a:cs typeface="Arial" pitchFamily="34" charset="0"/>
              </a:rPr>
              <a:t>…But main story has link to a credible (original) source.</a:t>
            </a:r>
            <a:endParaRPr lang="en-US" b="1" dirty="0">
              <a:solidFill>
                <a:srgbClr val="000000"/>
              </a:solidFill>
              <a:latin typeface="+mn-lt"/>
              <a:cs typeface="Arial" pitchFamily="34" charset="0"/>
            </a:endParaRPr>
          </a:p>
          <a:p>
            <a:pPr marL="342900" indent="-342900">
              <a:lnSpc>
                <a:spcPct val="150000"/>
              </a:lnSpc>
              <a:buFont typeface="Wingdings" panose="05000000000000000000" pitchFamily="2" charset="2"/>
              <a:buChar char="ü"/>
              <a:defRPr/>
            </a:pPr>
            <a:r>
              <a:rPr lang="en-US" sz="2400" b="1" dirty="0" smtClean="0">
                <a:solidFill>
                  <a:srgbClr val="000000"/>
                </a:solidFill>
                <a:latin typeface="+mn-lt"/>
                <a:cs typeface="Arial" pitchFamily="34" charset="0"/>
              </a:rPr>
              <a:t>Relevance:</a:t>
            </a:r>
            <a:endParaRPr lang="en-US" sz="2400" b="1" dirty="0">
              <a:solidFill>
                <a:srgbClr val="000000"/>
              </a:solidFill>
              <a:latin typeface="+mn-lt"/>
              <a:cs typeface="Arial" pitchFamily="34" charset="0"/>
            </a:endParaRPr>
          </a:p>
          <a:p>
            <a:pPr marL="952485" lvl="1" indent="-342900">
              <a:buFontTx/>
              <a:buChar char="•"/>
              <a:defRPr/>
            </a:pPr>
            <a:r>
              <a:rPr lang="en-US" b="1" dirty="0" smtClean="0">
                <a:solidFill>
                  <a:srgbClr val="000000"/>
                </a:solidFill>
                <a:latin typeface="+mn-lt"/>
                <a:cs typeface="Arial" pitchFamily="34" charset="0"/>
              </a:rPr>
              <a:t>As the title says, this covers several AI stories.</a:t>
            </a:r>
            <a:endParaRPr lang="en-US" b="1" dirty="0">
              <a:solidFill>
                <a:srgbClr val="000000"/>
              </a:solidFill>
              <a:latin typeface="+mn-lt"/>
              <a:cs typeface="Arial" pitchFamily="34" charset="0"/>
            </a:endParaRPr>
          </a:p>
          <a:p>
            <a:pPr marL="952485" lvl="1" indent="-342900">
              <a:buFontTx/>
              <a:buChar char="•"/>
              <a:defRPr/>
            </a:pPr>
            <a:r>
              <a:rPr lang="en-US" b="1" dirty="0" smtClean="0">
                <a:solidFill>
                  <a:srgbClr val="000000"/>
                </a:solidFill>
                <a:latin typeface="+mn-lt"/>
                <a:cs typeface="Arial" pitchFamily="34" charset="0"/>
              </a:rPr>
              <a:t>Some of which are of specific interest.</a:t>
            </a:r>
            <a:endParaRPr lang="en-US" b="1" dirty="0">
              <a:solidFill>
                <a:srgbClr val="000000"/>
              </a:solidFill>
              <a:latin typeface="+mn-lt"/>
              <a:cs typeface="Arial" pitchFamily="34" charset="0"/>
            </a:endParaRPr>
          </a:p>
          <a:p>
            <a:pPr marL="342900" indent="-342900">
              <a:buFont typeface="Wingdings" panose="05000000000000000000" pitchFamily="2" charset="2"/>
              <a:buChar char="ü"/>
              <a:defRPr/>
            </a:pPr>
            <a:r>
              <a:rPr lang="en-US" sz="2400" b="1" dirty="0">
                <a:solidFill>
                  <a:srgbClr val="000000"/>
                </a:solidFill>
                <a:latin typeface="+mn-lt"/>
                <a:cs typeface="Arial" pitchFamily="34" charset="0"/>
              </a:rPr>
              <a:t>Thoroughness – Each topic gets </a:t>
            </a:r>
            <a:r>
              <a:rPr lang="en-US" sz="2400" b="1" dirty="0" smtClean="0">
                <a:solidFill>
                  <a:srgbClr val="000000"/>
                </a:solidFill>
                <a:latin typeface="+mn-lt"/>
                <a:cs typeface="Arial" pitchFamily="34" charset="0"/>
              </a:rPr>
              <a:t>about </a:t>
            </a:r>
            <a:r>
              <a:rPr lang="en-US" sz="2400" b="1" dirty="0">
                <a:solidFill>
                  <a:srgbClr val="000000"/>
                </a:solidFill>
                <a:latin typeface="+mn-lt"/>
                <a:cs typeface="Arial" pitchFamily="34" charset="0"/>
              </a:rPr>
              <a:t>1.5 </a:t>
            </a:r>
            <a:r>
              <a:rPr lang="en-US" sz="2400" b="1" dirty="0" smtClean="0">
                <a:solidFill>
                  <a:srgbClr val="000000"/>
                </a:solidFill>
                <a:latin typeface="+mn-lt"/>
                <a:cs typeface="Arial" pitchFamily="34" charset="0"/>
              </a:rPr>
              <a:t>minutes.</a:t>
            </a:r>
          </a:p>
          <a:p>
            <a:pPr marL="342900" indent="-342900">
              <a:buFont typeface="Wingdings" panose="05000000000000000000" pitchFamily="2" charset="2"/>
              <a:buChar char="ü"/>
              <a:defRPr/>
            </a:pPr>
            <a:r>
              <a:rPr lang="en-US" sz="2400" b="1" dirty="0" smtClean="0">
                <a:solidFill>
                  <a:srgbClr val="000000"/>
                </a:solidFill>
                <a:latin typeface="+mn-lt"/>
                <a:cs typeface="Arial" pitchFamily="34" charset="0"/>
              </a:rPr>
              <a:t>Timeliness – Comes out weekly, so info is fresh.</a:t>
            </a:r>
          </a:p>
          <a:p>
            <a:pPr marL="342900" indent="-342900">
              <a:buFont typeface="Wingdings" panose="05000000000000000000" pitchFamily="2" charset="2"/>
              <a:buChar char="ü"/>
              <a:defRPr/>
            </a:pPr>
            <a:r>
              <a:rPr lang="en-US" sz="2400" b="1" dirty="0" smtClean="0">
                <a:solidFill>
                  <a:srgbClr val="000000"/>
                </a:solidFill>
                <a:latin typeface="+mn-lt"/>
                <a:cs typeface="Arial" pitchFamily="34" charset="0"/>
              </a:rPr>
              <a:t>Reliability – Channel has been going for 2 years.</a:t>
            </a:r>
          </a:p>
          <a:p>
            <a:pPr marL="342900" indent="-342900">
              <a:buFont typeface="Wingdings" panose="05000000000000000000" pitchFamily="2" charset="2"/>
              <a:buChar char="ü"/>
              <a:defRPr/>
            </a:pPr>
            <a:r>
              <a:rPr lang="en-US" sz="2400" b="1" dirty="0" smtClean="0">
                <a:solidFill>
                  <a:srgbClr val="000000"/>
                </a:solidFill>
                <a:latin typeface="+mn-lt"/>
                <a:cs typeface="Arial" pitchFamily="34" charset="0"/>
              </a:rPr>
              <a:t>No sponsor, only Ad links are to sign up for his newsletter.</a:t>
            </a:r>
            <a:endParaRPr lang="en-US" sz="2400" b="1" dirty="0">
              <a:solidFill>
                <a:srgbClr val="000000"/>
              </a:solidFill>
              <a:latin typeface="+mn-lt"/>
              <a:cs typeface="Arial" pitchFamily="34" charset="0"/>
            </a:endParaRPr>
          </a:p>
        </p:txBody>
      </p:sp>
      <p:pic>
        <p:nvPicPr>
          <p:cNvPr id="4" name="Picture 3"/>
          <p:cNvPicPr>
            <a:picLocks noChangeAspect="1"/>
          </p:cNvPicPr>
          <p:nvPr/>
        </p:nvPicPr>
        <p:blipFill rotWithShape="1">
          <a:blip r:embed="rId3"/>
          <a:srcRect l="48371"/>
          <a:stretch/>
        </p:blipFill>
        <p:spPr>
          <a:xfrm>
            <a:off x="8823960" y="2391484"/>
            <a:ext cx="2308831" cy="2522630"/>
          </a:xfrm>
          <a:prstGeom prst="rect">
            <a:avLst/>
          </a:prstGeom>
        </p:spPr>
      </p:pic>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spTree>
    <p:extLst>
      <p:ext uri="{BB962C8B-B14F-4D97-AF65-F5344CB8AC3E}">
        <p14:creationId xmlns:p14="http://schemas.microsoft.com/office/powerpoint/2010/main" val="2386773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0"/>
            <a:ext cx="11885870" cy="841248"/>
          </a:xfrm>
        </p:spPr>
        <p:txBody>
          <a:bodyPr/>
          <a:lstStyle/>
          <a:p>
            <a:r>
              <a:rPr lang="en-US" dirty="0" smtClean="0"/>
              <a:t>Assessment Example: Two Minute Papers</a:t>
            </a:r>
            <a:endParaRPr lang="en-US" dirty="0"/>
          </a:p>
        </p:txBody>
      </p:sp>
      <p:sp>
        <p:nvSpPr>
          <p:cNvPr id="7" name="Google Shape;135;p23"/>
          <p:cNvSpPr txBox="1"/>
          <p:nvPr/>
        </p:nvSpPr>
        <p:spPr>
          <a:xfrm>
            <a:off x="1913947" y="1099226"/>
            <a:ext cx="8364107" cy="147729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smtClean="0"/>
              <a:t>YouTube:@</a:t>
            </a:r>
            <a:r>
              <a:rPr lang="en-US" sz="2800" dirty="0" err="1" smtClean="0"/>
              <a:t>TwoMinutePapers</a:t>
            </a:r>
            <a:r>
              <a:rPr lang="en-US" sz="2800" dirty="0" smtClean="0"/>
              <a:t/>
            </a:r>
            <a:br>
              <a:rPr lang="en-US" sz="2800" dirty="0" smtClean="0"/>
            </a:br>
            <a:r>
              <a:rPr lang="en-US" sz="2800" b="1" dirty="0" err="1"/>
              <a:t>OpenAI’s</a:t>
            </a:r>
            <a:r>
              <a:rPr lang="en-US" sz="2800" b="1" dirty="0"/>
              <a:t> </a:t>
            </a:r>
            <a:r>
              <a:rPr lang="en-US" sz="2800" b="1" dirty="0" err="1"/>
              <a:t>ChatGPT</a:t>
            </a:r>
            <a:r>
              <a:rPr lang="en-US" sz="2800" b="1" dirty="0"/>
              <a:t> Surprised Even Its Creators</a:t>
            </a:r>
            <a:r>
              <a:rPr lang="en-US" sz="2800" b="1" dirty="0" smtClean="0"/>
              <a:t>! </a:t>
            </a:r>
            <a:r>
              <a:rPr lang="en-US" sz="2800" dirty="0" smtClean="0"/>
              <a:t>[Two Minute]</a:t>
            </a:r>
            <a:endParaRPr sz="2800" dirty="0"/>
          </a:p>
        </p:txBody>
      </p:sp>
      <p:pic>
        <p:nvPicPr>
          <p:cNvPr id="8" name="Google Shape;136;p23" title="two_minute_screenshot.png"/>
          <p:cNvPicPr preferRelativeResize="0"/>
          <p:nvPr/>
        </p:nvPicPr>
        <p:blipFill>
          <a:blip r:embed="rId3">
            <a:alphaModFix/>
          </a:blip>
          <a:stretch>
            <a:fillRect/>
          </a:stretch>
        </p:blipFill>
        <p:spPr>
          <a:xfrm>
            <a:off x="3066248" y="2587557"/>
            <a:ext cx="6059504" cy="3437603"/>
          </a:xfrm>
          <a:prstGeom prst="rect">
            <a:avLst/>
          </a:prstGeom>
          <a:noFill/>
          <a:ln>
            <a:noFill/>
          </a:ln>
        </p:spPr>
      </p:pic>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Tree>
    <p:extLst>
      <p:ext uri="{BB962C8B-B14F-4D97-AF65-F5344CB8AC3E}">
        <p14:creationId xmlns:p14="http://schemas.microsoft.com/office/powerpoint/2010/main" val="1136040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2900" indent="-342900">
              <a:buFont typeface="Wingdings" panose="05000000000000000000" pitchFamily="2" charset="2"/>
              <a:buChar char="ü"/>
              <a:defRPr/>
            </a:pPr>
            <a:r>
              <a:rPr lang="en-US" sz="2400" b="1" dirty="0">
                <a:solidFill>
                  <a:srgbClr val="000000"/>
                </a:solidFill>
                <a:latin typeface="+mn-lt"/>
                <a:cs typeface="Arial" pitchFamily="34" charset="0"/>
              </a:rPr>
              <a:t>Credibility </a:t>
            </a:r>
            <a:r>
              <a:rPr lang="en-US" sz="2400" b="1" dirty="0" smtClean="0">
                <a:solidFill>
                  <a:srgbClr val="000000"/>
                </a:solidFill>
                <a:latin typeface="+mn-lt"/>
                <a:cs typeface="Arial" pitchFamily="34" charset="0"/>
              </a:rPr>
              <a:t>– It shows Asimov!</a:t>
            </a:r>
          </a:p>
          <a:p>
            <a:pPr marL="876286" lvl="1" indent="-342900">
              <a:buFontTx/>
              <a:buChar char="-"/>
              <a:defRPr/>
            </a:pPr>
            <a:r>
              <a:rPr lang="en-US" b="1" dirty="0" smtClean="0">
                <a:solidFill>
                  <a:srgbClr val="000000"/>
                </a:solidFill>
                <a:latin typeface="+mn-lt"/>
                <a:cs typeface="Arial" pitchFamily="34" charset="0"/>
              </a:rPr>
              <a:t>No clue as to content, just “surprises”.</a:t>
            </a:r>
          </a:p>
          <a:p>
            <a:pPr marL="876286" lvl="1" indent="-342900">
              <a:buFontTx/>
              <a:buChar char="-"/>
              <a:defRPr/>
            </a:pPr>
            <a:r>
              <a:rPr lang="en-US" b="1" dirty="0" smtClean="0">
                <a:solidFill>
                  <a:srgbClr val="000000"/>
                </a:solidFill>
                <a:latin typeface="+mn-lt"/>
                <a:cs typeface="Arial" pitchFamily="34" charset="0"/>
              </a:rPr>
              <a:t>Excellent reference links provided.</a:t>
            </a:r>
          </a:p>
          <a:p>
            <a:pPr marL="342900" indent="-342900">
              <a:lnSpc>
                <a:spcPct val="150000"/>
              </a:lnSpc>
              <a:buFont typeface="Wingdings" panose="05000000000000000000" pitchFamily="2" charset="2"/>
              <a:buChar char="ü"/>
              <a:defRPr/>
            </a:pPr>
            <a:r>
              <a:rPr lang="en-US" sz="2400" b="1" dirty="0" smtClean="0">
                <a:solidFill>
                  <a:srgbClr val="000000"/>
                </a:solidFill>
                <a:latin typeface="+mn-lt"/>
                <a:cs typeface="Arial" pitchFamily="34" charset="0"/>
              </a:rPr>
              <a:t>Relevance:</a:t>
            </a:r>
            <a:endParaRPr lang="en-US" sz="2400" b="1" dirty="0">
              <a:solidFill>
                <a:srgbClr val="000000"/>
              </a:solidFill>
              <a:latin typeface="+mn-lt"/>
              <a:cs typeface="Arial" pitchFamily="34" charset="0"/>
            </a:endParaRPr>
          </a:p>
          <a:p>
            <a:pPr marL="952485" lvl="1" indent="-342900">
              <a:buFontTx/>
              <a:buChar char="•"/>
              <a:defRPr/>
            </a:pPr>
            <a:r>
              <a:rPr lang="en-US" b="1" dirty="0" err="1" smtClean="0">
                <a:solidFill>
                  <a:srgbClr val="000000"/>
                </a:solidFill>
                <a:latin typeface="+mn-lt"/>
                <a:cs typeface="Arial" pitchFamily="34" charset="0"/>
              </a:rPr>
              <a:t>ChatGPT</a:t>
            </a:r>
            <a:r>
              <a:rPr lang="en-US" b="1" dirty="0" smtClean="0">
                <a:solidFill>
                  <a:srgbClr val="000000"/>
                </a:solidFill>
                <a:latin typeface="+mn-lt"/>
                <a:cs typeface="Arial" pitchFamily="34" charset="0"/>
              </a:rPr>
              <a:t> sounds relevant.</a:t>
            </a:r>
            <a:endParaRPr lang="en-US" b="1" dirty="0">
              <a:solidFill>
                <a:srgbClr val="000000"/>
              </a:solidFill>
              <a:latin typeface="+mn-lt"/>
              <a:cs typeface="Arial" pitchFamily="34" charset="0"/>
            </a:endParaRPr>
          </a:p>
          <a:p>
            <a:pPr marL="952485" lvl="1" indent="-342900">
              <a:buFontTx/>
              <a:buChar char="•"/>
              <a:defRPr/>
            </a:pPr>
            <a:r>
              <a:rPr lang="en-US" b="1" dirty="0" smtClean="0">
                <a:solidFill>
                  <a:srgbClr val="000000"/>
                </a:solidFill>
                <a:latin typeface="+mn-lt"/>
                <a:cs typeface="Arial" pitchFamily="34" charset="0"/>
              </a:rPr>
              <a:t>But video focuses on one topic.</a:t>
            </a:r>
            <a:endParaRPr lang="en-US" b="1" dirty="0">
              <a:solidFill>
                <a:srgbClr val="000000"/>
              </a:solidFill>
              <a:latin typeface="+mn-lt"/>
              <a:cs typeface="Arial" pitchFamily="34" charset="0"/>
            </a:endParaRPr>
          </a:p>
          <a:p>
            <a:pPr marL="342900" indent="-342900">
              <a:buFont typeface="Wingdings" panose="05000000000000000000" pitchFamily="2" charset="2"/>
              <a:buChar char="ü"/>
              <a:defRPr/>
            </a:pPr>
            <a:r>
              <a:rPr lang="en-US" sz="2400" b="1" dirty="0">
                <a:solidFill>
                  <a:srgbClr val="000000"/>
                </a:solidFill>
                <a:latin typeface="+mn-lt"/>
                <a:cs typeface="Arial" pitchFamily="34" charset="0"/>
              </a:rPr>
              <a:t>Thoroughness – </a:t>
            </a:r>
            <a:r>
              <a:rPr lang="en-US" sz="2400" b="1" dirty="0" smtClean="0">
                <a:solidFill>
                  <a:srgbClr val="000000"/>
                </a:solidFill>
                <a:latin typeface="+mn-lt"/>
                <a:cs typeface="Arial" pitchFamily="34" charset="0"/>
              </a:rPr>
              <a:t>Covers 1 topic in 7 minutes.</a:t>
            </a:r>
            <a:endParaRPr lang="en-US" sz="2400" b="1" dirty="0">
              <a:solidFill>
                <a:srgbClr val="000000"/>
              </a:solidFill>
              <a:latin typeface="+mn-lt"/>
              <a:cs typeface="Arial" pitchFamily="34" charset="0"/>
            </a:endParaRPr>
          </a:p>
          <a:p>
            <a:pPr marL="342900" indent="-342900">
              <a:buFont typeface="Wingdings" panose="05000000000000000000" pitchFamily="2" charset="2"/>
              <a:buChar char="ü"/>
              <a:defRPr/>
            </a:pPr>
            <a:r>
              <a:rPr lang="en-US" sz="2400" b="1" dirty="0" smtClean="0">
                <a:solidFill>
                  <a:srgbClr val="000000"/>
                </a:solidFill>
                <a:latin typeface="+mn-lt"/>
                <a:cs typeface="Arial" pitchFamily="34" charset="0"/>
              </a:rPr>
              <a:t>Timeliness </a:t>
            </a:r>
            <a:r>
              <a:rPr lang="en-US" sz="2400" b="1" dirty="0">
                <a:solidFill>
                  <a:srgbClr val="000000"/>
                </a:solidFill>
                <a:latin typeface="+mn-lt"/>
                <a:cs typeface="Arial" pitchFamily="34" charset="0"/>
              </a:rPr>
              <a:t>– </a:t>
            </a:r>
            <a:r>
              <a:rPr lang="en-US" sz="2400" b="1" dirty="0" smtClean="0">
                <a:solidFill>
                  <a:srgbClr val="000000"/>
                </a:solidFill>
                <a:latin typeface="+mn-lt"/>
                <a:cs typeface="Arial" pitchFamily="34" charset="0"/>
              </a:rPr>
              <a:t>Reporting on old news (sycophancy).</a:t>
            </a:r>
            <a:endParaRPr lang="en-US" sz="2400" b="1" dirty="0">
              <a:solidFill>
                <a:srgbClr val="000000"/>
              </a:solidFill>
              <a:latin typeface="+mn-lt"/>
              <a:cs typeface="Arial" pitchFamily="34" charset="0"/>
            </a:endParaRPr>
          </a:p>
          <a:p>
            <a:pPr marL="342900" indent="-342900">
              <a:buFont typeface="Wingdings" panose="05000000000000000000" pitchFamily="2" charset="2"/>
              <a:buChar char="ü"/>
              <a:defRPr/>
            </a:pPr>
            <a:r>
              <a:rPr lang="en-US" sz="2400" b="1" dirty="0">
                <a:solidFill>
                  <a:srgbClr val="000000"/>
                </a:solidFill>
                <a:latin typeface="+mn-lt"/>
                <a:cs typeface="Arial" pitchFamily="34" charset="0"/>
              </a:rPr>
              <a:t>Reliability </a:t>
            </a:r>
            <a:r>
              <a:rPr lang="en-US" sz="2400" b="1" dirty="0" smtClean="0">
                <a:solidFill>
                  <a:srgbClr val="000000"/>
                </a:solidFill>
                <a:latin typeface="+mn-lt"/>
                <a:cs typeface="Arial" pitchFamily="34" charset="0"/>
              </a:rPr>
              <a:t>– Channel is well established, but content has been lacking lately.</a:t>
            </a:r>
          </a:p>
          <a:p>
            <a:pPr marL="342900" indent="-342900">
              <a:buFont typeface="Wingdings" panose="05000000000000000000" pitchFamily="2" charset="2"/>
              <a:buChar char="ü"/>
              <a:defRPr/>
            </a:pPr>
            <a:r>
              <a:rPr lang="en-US" sz="2400" b="1" dirty="0" smtClean="0">
                <a:solidFill>
                  <a:srgbClr val="000000"/>
                </a:solidFill>
                <a:latin typeface="+mn-lt"/>
                <a:cs typeface="Arial" pitchFamily="34" charset="0"/>
              </a:rPr>
              <a:t>Sponsor rents data science servers – no conflict.</a:t>
            </a:r>
            <a:endParaRPr lang="en-US" sz="2400" b="1" dirty="0">
              <a:solidFill>
                <a:srgbClr val="000000"/>
              </a:solidFill>
              <a:latin typeface="+mn-lt"/>
              <a:cs typeface="Arial" pitchFamily="34" charset="0"/>
            </a:endParaRPr>
          </a:p>
        </p:txBody>
      </p:sp>
      <p:sp>
        <p:nvSpPr>
          <p:cNvPr id="7" name="Rectangle 2"/>
          <p:cNvSpPr txBox="1">
            <a:spLocks noChangeArrowheads="1"/>
          </p:cNvSpPr>
          <p:nvPr/>
        </p:nvSpPr>
        <p:spPr bwMode="auto">
          <a:xfrm>
            <a:off x="2120630" y="0"/>
            <a:ext cx="7861570" cy="841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800" kern="0" dirty="0" smtClean="0"/>
              <a:t>Assessment Example: Two Minute Papers</a:t>
            </a:r>
            <a:endParaRPr lang="en-US" sz="2800" kern="0" dirty="0"/>
          </a:p>
        </p:txBody>
      </p:sp>
      <p:pic>
        <p:nvPicPr>
          <p:cNvPr id="2" name="Picture 1"/>
          <p:cNvPicPr>
            <a:picLocks noChangeAspect="1"/>
          </p:cNvPicPr>
          <p:nvPr/>
        </p:nvPicPr>
        <p:blipFill rotWithShape="1">
          <a:blip r:embed="rId3"/>
          <a:srcRect l="15188" t="1012" r="14261" b="-1012"/>
          <a:stretch/>
        </p:blipFill>
        <p:spPr>
          <a:xfrm>
            <a:off x="7658100" y="1365538"/>
            <a:ext cx="3338703" cy="2703541"/>
          </a:xfrm>
          <a:prstGeom prst="rect">
            <a:avLst/>
          </a:prstGeom>
        </p:spPr>
      </p:pic>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17</a:t>
            </a:fld>
            <a:endParaRPr lang="en-US" dirty="0"/>
          </a:p>
        </p:txBody>
      </p:sp>
    </p:spTree>
    <p:extLst>
      <p:ext uri="{BB962C8B-B14F-4D97-AF65-F5344CB8AC3E}">
        <p14:creationId xmlns:p14="http://schemas.microsoft.com/office/powerpoint/2010/main" val="263457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p:nvPr/>
        </p:nvSpPr>
        <p:spPr>
          <a:xfrm>
            <a:off x="609755" y="273423"/>
            <a:ext cx="10971373" cy="1144703"/>
          </a:xfrm>
          <a:prstGeom prst="rect">
            <a:avLst/>
          </a:prstGeom>
          <a:noFill/>
          <a:ln>
            <a:noFill/>
          </a:ln>
        </p:spPr>
        <p:txBody>
          <a:bodyPr spcFirstLastPara="1" wrap="square" lIns="0" tIns="0" rIns="0" bIns="0" anchor="ctr" anchorCtr="0">
            <a:noAutofit/>
          </a:bodyPr>
          <a:lstStyle/>
          <a:p>
            <a:pPr algn="ctr">
              <a:spcBef>
                <a:spcPts val="0"/>
              </a:spcBef>
              <a:spcAft>
                <a:spcPts val="0"/>
              </a:spcAft>
            </a:pPr>
            <a:endParaRPr sz="5321">
              <a:latin typeface="Arial"/>
              <a:ea typeface="Arial"/>
              <a:cs typeface="Arial"/>
              <a:sym typeface="Arial"/>
            </a:endParaRPr>
          </a:p>
        </p:txBody>
      </p:sp>
      <p:sp>
        <p:nvSpPr>
          <p:cNvPr id="206" name="Google Shape;206;p33"/>
          <p:cNvSpPr txBox="1"/>
          <p:nvPr/>
        </p:nvSpPr>
        <p:spPr>
          <a:xfrm>
            <a:off x="609755" y="1604399"/>
            <a:ext cx="10971373" cy="3976891"/>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7200" dirty="0">
                <a:solidFill>
                  <a:schemeClr val="dk1"/>
                </a:solidFill>
                <a:latin typeface="+mn-lt"/>
              </a:rPr>
              <a:t>Segment </a:t>
            </a:r>
            <a:r>
              <a:rPr lang="en-US" sz="7200" dirty="0" smtClean="0">
                <a:solidFill>
                  <a:schemeClr val="dk1"/>
                </a:solidFill>
                <a:latin typeface="+mn-lt"/>
              </a:rPr>
              <a:t>One</a:t>
            </a:r>
            <a:endParaRPr sz="7200" dirty="0">
              <a:solidFill>
                <a:schemeClr val="dk1"/>
              </a:solidFill>
              <a:latin typeface="+mn-lt"/>
            </a:endParaRPr>
          </a:p>
          <a:p>
            <a:pPr algn="ctr">
              <a:spcBef>
                <a:spcPts val="0"/>
              </a:spcBef>
              <a:spcAft>
                <a:spcPts val="0"/>
              </a:spcAft>
            </a:pPr>
            <a:endParaRPr lang="en-US" sz="3600" dirty="0" smtClean="0">
              <a:solidFill>
                <a:schemeClr val="dk1"/>
              </a:solidFill>
              <a:latin typeface="+mn-lt"/>
            </a:endParaRPr>
          </a:p>
          <a:p>
            <a:pPr algn="ctr">
              <a:spcBef>
                <a:spcPts val="0"/>
              </a:spcBef>
              <a:spcAft>
                <a:spcPts val="0"/>
              </a:spcAft>
            </a:pPr>
            <a:r>
              <a:rPr lang="en-US" sz="7200" dirty="0" smtClean="0">
                <a:solidFill>
                  <a:schemeClr val="dk1"/>
                </a:solidFill>
                <a:latin typeface="+mn-lt"/>
              </a:rPr>
              <a:t>Exploring</a:t>
            </a:r>
            <a:br>
              <a:rPr lang="en-US" sz="7200" dirty="0" smtClean="0">
                <a:solidFill>
                  <a:schemeClr val="dk1"/>
                </a:solidFill>
                <a:latin typeface="+mn-lt"/>
              </a:rPr>
            </a:br>
            <a:r>
              <a:rPr lang="en-US" sz="7200" dirty="0" smtClean="0">
                <a:solidFill>
                  <a:schemeClr val="dk1"/>
                </a:solidFill>
                <a:latin typeface="+mn-lt"/>
              </a:rPr>
              <a:t>Fundamental Research</a:t>
            </a:r>
            <a:endParaRPr sz="7200" dirty="0">
              <a:solidFill>
                <a:schemeClr val="dk1"/>
              </a:solidFill>
              <a:latin typeface="+mn-lt"/>
            </a:endParaRP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18</a:t>
            </a:fld>
            <a:endParaRPr lang="en-US" dirty="0"/>
          </a:p>
        </p:txBody>
      </p:sp>
    </p:spTree>
    <p:extLst>
      <p:ext uri="{BB962C8B-B14F-4D97-AF65-F5344CB8AC3E}">
        <p14:creationId xmlns:p14="http://schemas.microsoft.com/office/powerpoint/2010/main" val="680496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26"/>
          <p:cNvSpPr txBox="1"/>
          <p:nvPr/>
        </p:nvSpPr>
        <p:spPr>
          <a:xfrm>
            <a:off x="609755" y="1604399"/>
            <a:ext cx="10971300" cy="3976819"/>
          </a:xfrm>
          <a:prstGeom prst="rect">
            <a:avLst/>
          </a:prstGeom>
          <a:noFill/>
          <a:ln>
            <a:noFill/>
          </a:ln>
        </p:spPr>
        <p:txBody>
          <a:bodyPr spcFirstLastPara="1" wrap="square" lIns="0" tIns="0" rIns="0" bIns="0" anchor="t" anchorCtr="0">
            <a:normAutofit/>
          </a:bodyPr>
          <a:lstStyle/>
          <a:p>
            <a:pPr marL="522461" indent="-391846">
              <a:spcBef>
                <a:spcPts val="0"/>
              </a:spcBef>
              <a:spcAft>
                <a:spcPts val="0"/>
              </a:spcAft>
              <a:buClr>
                <a:srgbClr val="000000"/>
              </a:buClr>
              <a:buSzPts val="1080"/>
              <a:buFont typeface="Noto Sans Symbols"/>
              <a:buChar char="●"/>
            </a:pPr>
            <a:r>
              <a:rPr lang="en-US" sz="2903" dirty="0">
                <a:latin typeface="Arial"/>
                <a:ea typeface="Arial"/>
                <a:cs typeface="Arial"/>
                <a:sym typeface="Arial"/>
              </a:rPr>
              <a:t>Identifying relevant </a:t>
            </a:r>
            <a:r>
              <a:rPr lang="en-US" sz="2903" dirty="0" smtClean="0">
                <a:latin typeface="Arial"/>
                <a:ea typeface="Arial"/>
                <a:cs typeface="Arial"/>
                <a:sym typeface="Arial"/>
              </a:rPr>
              <a:t>topics.</a:t>
            </a:r>
            <a:endParaRPr sz="2903" dirty="0">
              <a:latin typeface="Arial"/>
              <a:ea typeface="Arial"/>
              <a:cs typeface="Arial"/>
              <a:sym typeface="Arial"/>
            </a:endParaRPr>
          </a:p>
          <a:p>
            <a:pPr marL="522461" indent="-391846">
              <a:spcBef>
                <a:spcPts val="1286"/>
              </a:spcBef>
              <a:spcAft>
                <a:spcPts val="0"/>
              </a:spcAft>
              <a:buClr>
                <a:srgbClr val="000000"/>
              </a:buClr>
              <a:buSzPts val="1080"/>
              <a:buFont typeface="Noto Sans Symbols"/>
              <a:buChar char="●"/>
            </a:pPr>
            <a:r>
              <a:rPr lang="en-US" sz="2903" dirty="0">
                <a:latin typeface="Arial"/>
                <a:ea typeface="Arial"/>
                <a:cs typeface="Arial"/>
                <a:sym typeface="Arial"/>
              </a:rPr>
              <a:t>Identifying high-quality papers and survey </a:t>
            </a:r>
            <a:r>
              <a:rPr lang="en-US" sz="2903" dirty="0" smtClean="0">
                <a:latin typeface="Arial"/>
                <a:ea typeface="Arial"/>
                <a:cs typeface="Arial"/>
                <a:sym typeface="Arial"/>
              </a:rPr>
              <a:t>articles.</a:t>
            </a:r>
            <a:endParaRPr sz="2903" dirty="0">
              <a:latin typeface="Arial"/>
              <a:ea typeface="Arial"/>
              <a:cs typeface="Arial"/>
              <a:sym typeface="Arial"/>
            </a:endParaRPr>
          </a:p>
          <a:p>
            <a:pPr marL="522461" indent="-391846">
              <a:spcBef>
                <a:spcPts val="1286"/>
              </a:spcBef>
              <a:spcAft>
                <a:spcPts val="0"/>
              </a:spcAft>
              <a:buClr>
                <a:srgbClr val="000000"/>
              </a:buClr>
              <a:buSzPts val="1080"/>
              <a:buFont typeface="Noto Sans Symbols"/>
              <a:buChar char="●"/>
            </a:pPr>
            <a:r>
              <a:rPr lang="en-US" sz="2903" dirty="0">
                <a:latin typeface="Arial"/>
                <a:ea typeface="Arial"/>
                <a:cs typeface="Arial"/>
                <a:sym typeface="Arial"/>
              </a:rPr>
              <a:t>Strategies for finding deep-dive content from non-scientist </a:t>
            </a:r>
            <a:r>
              <a:rPr lang="en-US" sz="2903" dirty="0" smtClean="0">
                <a:latin typeface="Arial"/>
                <a:ea typeface="Arial"/>
                <a:cs typeface="Arial"/>
                <a:sym typeface="Arial"/>
              </a:rPr>
              <a:t>experts.</a:t>
            </a:r>
            <a:endParaRPr sz="2903" dirty="0">
              <a:latin typeface="Arial"/>
              <a:ea typeface="Arial"/>
              <a:cs typeface="Arial"/>
              <a:sym typeface="Arial"/>
            </a:endParaRPr>
          </a:p>
          <a:p>
            <a:pPr marL="522461" indent="-391846">
              <a:spcBef>
                <a:spcPts val="1286"/>
              </a:spcBef>
              <a:spcAft>
                <a:spcPts val="0"/>
              </a:spcAft>
              <a:buClr>
                <a:srgbClr val="000000"/>
              </a:buClr>
              <a:buSzPts val="1080"/>
              <a:buFont typeface="Noto Sans Symbols"/>
              <a:buChar char="●"/>
            </a:pPr>
            <a:r>
              <a:rPr lang="en-US" sz="2903" dirty="0">
                <a:latin typeface="Arial"/>
                <a:ea typeface="Arial"/>
                <a:cs typeface="Arial"/>
                <a:sym typeface="Arial"/>
              </a:rPr>
              <a:t>Understanding </a:t>
            </a:r>
            <a:r>
              <a:rPr lang="en-US" sz="2903" dirty="0" smtClean="0">
                <a:latin typeface="Arial"/>
                <a:ea typeface="Arial"/>
                <a:cs typeface="Arial"/>
                <a:sym typeface="Arial"/>
              </a:rPr>
              <a:t>Breakthroughs.</a:t>
            </a:r>
            <a:endParaRPr sz="2903" dirty="0">
              <a:latin typeface="Arial"/>
              <a:ea typeface="Arial"/>
              <a:cs typeface="Arial"/>
              <a:sym typeface="Arial"/>
            </a:endParaRPr>
          </a:p>
          <a:p>
            <a:pPr marL="522461" indent="-391846">
              <a:spcBef>
                <a:spcPts val="1286"/>
              </a:spcBef>
              <a:spcAft>
                <a:spcPts val="0"/>
              </a:spcAft>
              <a:buClr>
                <a:srgbClr val="000000"/>
              </a:buClr>
              <a:buSzPts val="1080"/>
              <a:buFont typeface="Noto Sans Symbols"/>
              <a:buChar char="●"/>
            </a:pPr>
            <a:r>
              <a:rPr lang="en-US" sz="2903" dirty="0">
                <a:latin typeface="Arial"/>
                <a:ea typeface="Arial"/>
                <a:cs typeface="Arial"/>
                <a:sym typeface="Arial"/>
              </a:rPr>
              <a:t>Tips for staying alert to significant shifts in research </a:t>
            </a:r>
            <a:r>
              <a:rPr lang="en-US" sz="2903" dirty="0" smtClean="0">
                <a:latin typeface="Arial"/>
                <a:ea typeface="Arial"/>
                <a:cs typeface="Arial"/>
                <a:sym typeface="Arial"/>
              </a:rPr>
              <a:t>trends.</a:t>
            </a:r>
            <a:endParaRPr sz="2903" dirty="0">
              <a:latin typeface="Arial"/>
              <a:ea typeface="Arial"/>
              <a:cs typeface="Arial"/>
              <a:sym typeface="Arial"/>
            </a:endParaRPr>
          </a:p>
        </p:txBody>
      </p:sp>
      <p:sp>
        <p:nvSpPr>
          <p:cNvPr id="4" name="Rectangle 2"/>
          <p:cNvSpPr txBox="1">
            <a:spLocks noChangeArrowheads="1"/>
          </p:cNvSpPr>
          <p:nvPr/>
        </p:nvSpPr>
        <p:spPr bwMode="auto">
          <a:xfrm>
            <a:off x="2120630" y="0"/>
            <a:ext cx="7861570" cy="841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800" kern="0" dirty="0" smtClean="0"/>
              <a:t>Exploring Fundamental Research</a:t>
            </a:r>
            <a:endParaRPr lang="en-US" sz="2800" kern="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19</a:t>
            </a:fld>
            <a:endParaRPr lang="en-US" dirty="0"/>
          </a:p>
        </p:txBody>
      </p:sp>
    </p:spTree>
    <p:extLst>
      <p:ext uri="{BB962C8B-B14F-4D97-AF65-F5344CB8AC3E}">
        <p14:creationId xmlns:p14="http://schemas.microsoft.com/office/powerpoint/2010/main" val="1484176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800" dirty="0" smtClean="0"/>
              <a:t>Learning Objectives</a:t>
            </a:r>
            <a:endParaRPr lang="en-US" sz="2800" dirty="0"/>
          </a:p>
        </p:txBody>
      </p:sp>
      <p:sp>
        <p:nvSpPr>
          <p:cNvPr id="6" name="Slide Number Placeholder 58"/>
          <p:cNvSpPr>
            <a:spLocks noGrp="1"/>
          </p:cNvSpPr>
          <p:nvPr>
            <p:ph type="sldNum" sz="quarter" idx="10"/>
          </p:nvPr>
        </p:nvSpPr>
        <p:spPr bwMode="auto">
          <a:xfrm>
            <a:off x="9512502" y="6468053"/>
            <a:ext cx="2133600" cy="403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6F405E-EF64-4F1F-8A07-E5DB9B16052B}" type="slidenum">
              <a:rPr lang="en-US" smtClean="0">
                <a:solidFill>
                  <a:srgbClr val="000000"/>
                </a:solidFill>
              </a:rPr>
              <a:t>2</a:t>
            </a:fld>
            <a:endParaRPr lang="en-US" dirty="0">
              <a:solidFill>
                <a:srgbClr val="000000"/>
              </a:solidFill>
            </a:endParaRPr>
          </a:p>
        </p:txBody>
      </p:sp>
      <p:sp>
        <p:nvSpPr>
          <p:cNvPr id="5" name="Rectangle 3"/>
          <p:cNvSpPr txBox="1">
            <a:spLocks noChangeArrowheads="1"/>
          </p:cNvSpPr>
          <p:nvPr/>
        </p:nvSpPr>
        <p:spPr bwMode="auto">
          <a:xfrm>
            <a:off x="742278" y="1249681"/>
            <a:ext cx="10623726" cy="4525963"/>
          </a:xfrm>
          <a:prstGeom prst="rect">
            <a:avLst/>
          </a:prstGeom>
          <a:noFill/>
          <a:ln w="9525">
            <a:noFill/>
            <a:miter lim="800000"/>
            <a:headEnd/>
            <a:tailEnd/>
          </a:ln>
        </p:spPr>
        <p:txBody>
          <a:bodyPr/>
          <a:lstStyle/>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Define key strategies for staying current in AI.</a:t>
            </a:r>
          </a:p>
          <a:p>
            <a:pPr marL="342900" indent="-342900">
              <a:lnSpc>
                <a:spcPct val="150000"/>
              </a:lnSpc>
              <a:spcBef>
                <a:spcPct val="20000"/>
              </a:spcBef>
              <a:buFontTx/>
              <a:buChar char="•"/>
              <a:defRPr/>
            </a:pPr>
            <a:r>
              <a:rPr lang="en-US" sz="2800" b="1" kern="0" dirty="0">
                <a:solidFill>
                  <a:srgbClr val="000000"/>
                </a:solidFill>
                <a:latin typeface="+mn-lt"/>
                <a:cs typeface="Arial" pitchFamily="34" charset="0"/>
              </a:rPr>
              <a:t>Evaluate and filter AI information using explicit </a:t>
            </a:r>
            <a:r>
              <a:rPr lang="en-US" sz="2800" b="1" kern="0" dirty="0" smtClean="0">
                <a:solidFill>
                  <a:srgbClr val="000000"/>
                </a:solidFill>
                <a:latin typeface="+mn-lt"/>
                <a:cs typeface="Arial" pitchFamily="34" charset="0"/>
              </a:rPr>
              <a:t>criteria.</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Identify the best resources for 3 key areas: </a:t>
            </a:r>
            <a:br>
              <a:rPr lang="en-US" sz="2800" b="1" kern="0" dirty="0" smtClean="0">
                <a:solidFill>
                  <a:srgbClr val="000000"/>
                </a:solidFill>
                <a:latin typeface="+mn-lt"/>
                <a:cs typeface="Arial" pitchFamily="34" charset="0"/>
              </a:rPr>
            </a:br>
            <a:r>
              <a:rPr lang="en-US" sz="2800" b="1" kern="0" dirty="0" smtClean="0">
                <a:solidFill>
                  <a:srgbClr val="000000"/>
                </a:solidFill>
                <a:latin typeface="+mn-lt"/>
                <a:cs typeface="Arial" pitchFamily="34" charset="0"/>
              </a:rPr>
              <a:t>      Research, Services, Applications.</a:t>
            </a:r>
          </a:p>
          <a:p>
            <a:pPr marL="342900" indent="-342900">
              <a:lnSpc>
                <a:spcPct val="150000"/>
              </a:lnSpc>
              <a:spcBef>
                <a:spcPct val="20000"/>
              </a:spcBef>
              <a:buFontTx/>
              <a:buChar char="•"/>
              <a:defRPr/>
            </a:pPr>
            <a:r>
              <a:rPr lang="en-US" sz="2800" b="1" kern="0" dirty="0">
                <a:solidFill>
                  <a:srgbClr val="000000"/>
                </a:solidFill>
                <a:latin typeface="+mn-lt"/>
                <a:cs typeface="Arial" pitchFamily="34" charset="0"/>
              </a:rPr>
              <a:t>Analyze related technologies and assess their </a:t>
            </a:r>
            <a:r>
              <a:rPr lang="en-US" sz="2800" b="1" kern="0" dirty="0" smtClean="0">
                <a:solidFill>
                  <a:srgbClr val="000000"/>
                </a:solidFill>
                <a:latin typeface="+mn-lt"/>
                <a:cs typeface="Arial" pitchFamily="34" charset="0"/>
              </a:rPr>
              <a:t>impact.</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Apply strategies to streamline decision-making about </a:t>
            </a:r>
            <a:br>
              <a:rPr lang="en-US" sz="2800" b="1" kern="0" dirty="0" smtClean="0">
                <a:solidFill>
                  <a:srgbClr val="000000"/>
                </a:solidFill>
                <a:latin typeface="+mn-lt"/>
                <a:cs typeface="Arial" pitchFamily="34" charset="0"/>
              </a:rPr>
            </a:br>
            <a:r>
              <a:rPr lang="en-US" sz="2800" b="1" kern="0" dirty="0" smtClean="0">
                <a:solidFill>
                  <a:srgbClr val="000000"/>
                </a:solidFill>
                <a:latin typeface="+mn-lt"/>
                <a:cs typeface="Arial" pitchFamily="34" charset="0"/>
              </a:rPr>
              <a:t>      emerging AI capabilities.</a:t>
            </a:r>
            <a:endParaRPr lang="en-US" sz="2800" b="1" kern="0" dirty="0">
              <a:solidFill>
                <a:srgbClr val="000000"/>
              </a:solidFill>
              <a:latin typeface="+mn-lt"/>
              <a:cs typeface="Arial" pitchFamily="34" charset="0"/>
            </a:endParaRPr>
          </a:p>
        </p:txBody>
      </p:sp>
    </p:spTree>
    <p:extLst>
      <p:ext uri="{BB962C8B-B14F-4D97-AF65-F5344CB8AC3E}">
        <p14:creationId xmlns:p14="http://schemas.microsoft.com/office/powerpoint/2010/main" val="28516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The Research</a:t>
            </a:r>
            <a:endParaRPr lang="en-US" dirty="0"/>
          </a:p>
        </p:txBody>
      </p:sp>
      <p:sp>
        <p:nvSpPr>
          <p:cNvPr id="4" name="Google Shape;162;p27"/>
          <p:cNvSpPr txBox="1"/>
          <p:nvPr/>
        </p:nvSpPr>
        <p:spPr>
          <a:xfrm>
            <a:off x="609755" y="1070043"/>
            <a:ext cx="10971373" cy="5164690"/>
          </a:xfrm>
          <a:prstGeom prst="rect">
            <a:avLst/>
          </a:prstGeom>
          <a:noFill/>
          <a:ln>
            <a:noFill/>
          </a:ln>
        </p:spPr>
        <p:txBody>
          <a:bodyPr spcFirstLastPara="1" wrap="square" lIns="0" tIns="0" rIns="0" bIns="0" anchor="t" anchorCtr="0">
            <a:normAutofit fontScale="70000" lnSpcReduction="20000"/>
          </a:bodyPr>
          <a:lstStyle/>
          <a:p>
            <a:pPr marL="552938" indent="-419311">
              <a:lnSpc>
                <a:spcPct val="120000"/>
              </a:lnSpc>
              <a:spcBef>
                <a:spcPts val="0"/>
              </a:spcBef>
              <a:spcAft>
                <a:spcPts val="300"/>
              </a:spcAft>
              <a:buSzPct val="100000"/>
              <a:buFont typeface="Arial"/>
              <a:buChar char="●"/>
            </a:pPr>
            <a:r>
              <a:rPr lang="en-US" sz="2800" dirty="0">
                <a:latin typeface="Arial" panose="020B0604020202020204" pitchFamily="34" charset="0"/>
                <a:cs typeface="Arial" panose="020B0604020202020204" pitchFamily="34" charset="0"/>
              </a:rPr>
              <a:t>Survey papers - both for foundational and emerging areas in AI.</a:t>
            </a:r>
            <a:endParaRPr sz="2800" dirty="0">
              <a:latin typeface="Arial" panose="020B0604020202020204" pitchFamily="34" charset="0"/>
              <a:cs typeface="Arial" panose="020B0604020202020204" pitchFamily="34" charset="0"/>
            </a:endParaRPr>
          </a:p>
          <a:p>
            <a:pPr marL="1105875" lvl="1" indent="-419311">
              <a:lnSpc>
                <a:spcPct val="120000"/>
              </a:lnSpc>
              <a:spcBef>
                <a:spcPts val="0"/>
              </a:spcBef>
              <a:spcAft>
                <a:spcPts val="300"/>
              </a:spcAft>
              <a:buSzPct val="100000"/>
              <a:buChar char="○"/>
            </a:pPr>
            <a:r>
              <a:rPr lang="en-US" sz="2800" dirty="0">
                <a:latin typeface="Arial" panose="020B0604020202020204" pitchFamily="34" charset="0"/>
                <a:cs typeface="Arial" panose="020B0604020202020204" pitchFamily="34" charset="0"/>
              </a:rPr>
              <a:t>Comprehensive overviews - holistic </a:t>
            </a:r>
            <a:r>
              <a:rPr lang="en-US" sz="2800" dirty="0" smtClean="0">
                <a:latin typeface="Arial" panose="020B0604020202020204" pitchFamily="34" charset="0"/>
                <a:cs typeface="Arial" panose="020B0604020202020204" pitchFamily="34" charset="0"/>
              </a:rPr>
              <a:t>view.</a:t>
            </a:r>
            <a:endParaRPr sz="2800" dirty="0">
              <a:latin typeface="Arial" panose="020B0604020202020204" pitchFamily="34" charset="0"/>
              <a:cs typeface="Arial" panose="020B0604020202020204" pitchFamily="34" charset="0"/>
            </a:endParaRPr>
          </a:p>
          <a:p>
            <a:pPr marL="1105875" lvl="1" indent="-419311">
              <a:lnSpc>
                <a:spcPct val="120000"/>
              </a:lnSpc>
              <a:spcBef>
                <a:spcPts val="0"/>
              </a:spcBef>
              <a:spcAft>
                <a:spcPts val="300"/>
              </a:spcAft>
              <a:buSzPct val="100000"/>
              <a:buChar char="○"/>
            </a:pPr>
            <a:r>
              <a:rPr lang="en-US" sz="2800" dirty="0">
                <a:latin typeface="Arial" panose="020B0604020202020204" pitchFamily="34" charset="0"/>
                <a:cs typeface="Arial" panose="020B0604020202020204" pitchFamily="34" charset="0"/>
              </a:rPr>
              <a:t>Trend identification - challenges, gaps, and future research </a:t>
            </a:r>
            <a:r>
              <a:rPr lang="en-US" sz="2800" dirty="0" smtClean="0">
                <a:latin typeface="Arial" panose="020B0604020202020204" pitchFamily="34" charset="0"/>
                <a:cs typeface="Arial" panose="020B0604020202020204" pitchFamily="34" charset="0"/>
              </a:rPr>
              <a:t>paths.</a:t>
            </a:r>
            <a:endParaRPr sz="2800" dirty="0">
              <a:latin typeface="Arial" panose="020B0604020202020204" pitchFamily="34" charset="0"/>
              <a:cs typeface="Arial" panose="020B0604020202020204" pitchFamily="34" charset="0"/>
            </a:endParaRPr>
          </a:p>
          <a:p>
            <a:pPr marL="1105875" lvl="1" indent="-419311">
              <a:lnSpc>
                <a:spcPct val="120000"/>
              </a:lnSpc>
              <a:spcBef>
                <a:spcPts val="0"/>
              </a:spcBef>
              <a:spcAft>
                <a:spcPts val="300"/>
              </a:spcAft>
              <a:buSzPct val="100000"/>
              <a:buChar char="○"/>
            </a:pPr>
            <a:r>
              <a:rPr lang="en-US" sz="2800" dirty="0">
                <a:latin typeface="Arial" panose="020B0604020202020204" pitchFamily="34" charset="0"/>
                <a:cs typeface="Arial" panose="020B0604020202020204" pitchFamily="34" charset="0"/>
              </a:rPr>
              <a:t>Great as introductions for </a:t>
            </a:r>
            <a:r>
              <a:rPr lang="en-US" sz="2800" dirty="0" smtClean="0">
                <a:latin typeface="Arial" panose="020B0604020202020204" pitchFamily="34" charset="0"/>
                <a:cs typeface="Arial" panose="020B0604020202020204" pitchFamily="34" charset="0"/>
              </a:rPr>
              <a:t>newcomers.</a:t>
            </a:r>
            <a:endParaRPr sz="2800" dirty="0">
              <a:latin typeface="Arial" panose="020B0604020202020204" pitchFamily="34" charset="0"/>
              <a:cs typeface="Arial" panose="020B0604020202020204" pitchFamily="34" charset="0"/>
            </a:endParaRPr>
          </a:p>
          <a:p>
            <a:pPr marL="552938" indent="-419311">
              <a:lnSpc>
                <a:spcPct val="120000"/>
              </a:lnSpc>
              <a:spcBef>
                <a:spcPts val="1200"/>
              </a:spcBef>
              <a:spcAft>
                <a:spcPts val="300"/>
              </a:spcAft>
              <a:buSzPct val="100000"/>
              <a:buFont typeface="Arial"/>
              <a:buChar char="●"/>
            </a:pPr>
            <a:r>
              <a:rPr lang="en-US" sz="2800" dirty="0" err="1" smtClean="0">
                <a:latin typeface="Arial" panose="020B0604020202020204" pitchFamily="34" charset="0"/>
                <a:cs typeface="Arial" panose="020B0604020202020204" pitchFamily="34" charset="0"/>
              </a:rPr>
              <a:t>arXiv</a:t>
            </a:r>
            <a:r>
              <a:rPr lang="en-US" sz="2800" dirty="0" smtClean="0">
                <a:latin typeface="Arial" panose="020B0604020202020204" pitchFamily="34" charset="0"/>
                <a:cs typeface="Arial" panose="020B0604020202020204" pitchFamily="34" charset="0"/>
              </a:rPr>
              <a:t>: search </a:t>
            </a:r>
            <a:r>
              <a:rPr lang="en-US" sz="2800" dirty="0">
                <a:latin typeface="Arial" panose="020B0604020202020204" pitchFamily="34" charset="0"/>
                <a:cs typeface="Arial" panose="020B0604020202020204" pitchFamily="34" charset="0"/>
              </a:rPr>
              <a:t>for: Artificial Intelligence Survey Papers. Will given newest papers first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arXiv</a:t>
            </a:r>
            <a:r>
              <a:rPr lang="en-US" sz="2800" dirty="0" smtClean="0">
                <a:latin typeface="Arial" panose="020B0604020202020204" pitchFamily="34" charset="0"/>
                <a:cs typeface="Arial" panose="020B0604020202020204" pitchFamily="34" charset="0"/>
              </a:rPr>
              <a:t>]</a:t>
            </a:r>
            <a:endParaRPr sz="2800" dirty="0">
              <a:latin typeface="Arial" panose="020B0604020202020204" pitchFamily="34" charset="0"/>
              <a:cs typeface="Arial" panose="020B0604020202020204" pitchFamily="34" charset="0"/>
            </a:endParaRPr>
          </a:p>
          <a:p>
            <a:pPr marL="1105875" lvl="1" indent="-419311">
              <a:lnSpc>
                <a:spcPct val="120000"/>
              </a:lnSpc>
              <a:spcBef>
                <a:spcPts val="0"/>
              </a:spcBef>
              <a:spcAft>
                <a:spcPts val="300"/>
              </a:spcAft>
              <a:buSzPct val="100000"/>
              <a:buChar char="○"/>
            </a:pPr>
            <a:r>
              <a:rPr lang="en-US" sz="2800" dirty="0">
                <a:latin typeface="Arial" panose="020B0604020202020204" pitchFamily="34" charset="0"/>
                <a:cs typeface="Arial" panose="020B0604020202020204" pitchFamily="34" charset="0"/>
              </a:rPr>
              <a:t>example: An overview of artificial intelligence in computer-assisted language learning </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Anisia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Katinskaia</a:t>
            </a:r>
            <a:r>
              <a:rPr lang="en-US" sz="2800" dirty="0" smtClean="0">
                <a:latin typeface="Arial" panose="020B0604020202020204" pitchFamily="34" charset="0"/>
                <a:cs typeface="Arial" panose="020B0604020202020204" pitchFamily="34" charset="0"/>
              </a:rPr>
              <a:t>] &lt;- </a:t>
            </a:r>
            <a:r>
              <a:rPr lang="en-US" sz="2800" dirty="0">
                <a:latin typeface="Arial" panose="020B0604020202020204" pitchFamily="34" charset="0"/>
                <a:cs typeface="Arial" panose="020B0604020202020204" pitchFamily="34" charset="0"/>
              </a:rPr>
              <a:t>pdf </a:t>
            </a:r>
            <a:r>
              <a:rPr lang="en-US" sz="2800" dirty="0" smtClean="0">
                <a:latin typeface="Arial" panose="020B0604020202020204" pitchFamily="34" charset="0"/>
                <a:cs typeface="Arial" panose="020B0604020202020204" pitchFamily="34" charset="0"/>
              </a:rPr>
              <a:t>available.</a:t>
            </a:r>
            <a:endParaRPr sz="2800" dirty="0">
              <a:latin typeface="Arial" panose="020B0604020202020204" pitchFamily="34" charset="0"/>
              <a:cs typeface="Arial" panose="020B0604020202020204" pitchFamily="34" charset="0"/>
            </a:endParaRPr>
          </a:p>
          <a:p>
            <a:pPr marL="552938" indent="-419311">
              <a:lnSpc>
                <a:spcPct val="120000"/>
              </a:lnSpc>
              <a:spcBef>
                <a:spcPts val="0"/>
              </a:spcBef>
              <a:spcAft>
                <a:spcPts val="300"/>
              </a:spcAft>
              <a:buSzPct val="100000"/>
              <a:buChar char="●"/>
            </a:pPr>
            <a:r>
              <a:rPr lang="en-US" sz="2800" dirty="0">
                <a:solidFill>
                  <a:schemeClr val="dk1"/>
                </a:solidFill>
                <a:latin typeface="Arial" panose="020B0604020202020204" pitchFamily="34" charset="0"/>
                <a:cs typeface="Arial" panose="020B0604020202020204" pitchFamily="34" charset="0"/>
              </a:rPr>
              <a:t>Semantic Scholar </a:t>
            </a:r>
            <a:r>
              <a:rPr lang="en-US" sz="2800" dirty="0" smtClean="0">
                <a:solidFill>
                  <a:schemeClr val="dk1"/>
                </a:solidFill>
                <a:latin typeface="Arial" panose="020B0604020202020204" pitchFamily="34" charset="0"/>
                <a:cs typeface="Arial" panose="020B0604020202020204" pitchFamily="34" charset="0"/>
              </a:rPr>
              <a:t>- </a:t>
            </a:r>
            <a:r>
              <a:rPr lang="en-US" sz="2800" dirty="0">
                <a:solidFill>
                  <a:schemeClr val="dk1"/>
                </a:solidFill>
                <a:latin typeface="Arial" panose="020B0604020202020204" pitchFamily="34" charset="0"/>
                <a:cs typeface="Arial" panose="020B0604020202020204" pitchFamily="34" charset="0"/>
              </a:rPr>
              <a:t>will give AI generated summaries and personalized research fields, great for paper discovery. </a:t>
            </a:r>
            <a:r>
              <a:rPr lang="en-US" sz="2800" dirty="0" smtClean="0">
                <a:solidFill>
                  <a:schemeClr val="dk1"/>
                </a:solidFill>
                <a:latin typeface="Arial" panose="020B0604020202020204" pitchFamily="34" charset="0"/>
                <a:cs typeface="Arial" panose="020B0604020202020204" pitchFamily="34" charset="0"/>
              </a:rPr>
              <a:t>[Semantic Scholar].</a:t>
            </a:r>
            <a:endParaRPr sz="2800" dirty="0">
              <a:solidFill>
                <a:schemeClr val="dk1"/>
              </a:solidFill>
              <a:latin typeface="Arial" panose="020B0604020202020204" pitchFamily="34" charset="0"/>
              <a:cs typeface="Arial" panose="020B0604020202020204" pitchFamily="34" charset="0"/>
            </a:endParaRPr>
          </a:p>
          <a:p>
            <a:pPr marL="552938" indent="-419311">
              <a:lnSpc>
                <a:spcPct val="120000"/>
              </a:lnSpc>
              <a:spcBef>
                <a:spcPts val="1200"/>
              </a:spcBef>
              <a:spcAft>
                <a:spcPts val="300"/>
              </a:spcAft>
              <a:buClr>
                <a:schemeClr val="dk1"/>
              </a:buClr>
              <a:buSzPct val="100000"/>
              <a:buChar char="●"/>
            </a:pPr>
            <a:r>
              <a:rPr lang="en-US" sz="2800" dirty="0">
                <a:solidFill>
                  <a:schemeClr val="dk1"/>
                </a:solidFill>
                <a:latin typeface="Arial" panose="020B0604020202020204" pitchFamily="34" charset="0"/>
                <a:cs typeface="Arial" panose="020B0604020202020204" pitchFamily="34" charset="0"/>
              </a:rPr>
              <a:t>Journal of Artificial Intelligence Research (JAIR) - curated section of peer reviewed survey papers </a:t>
            </a:r>
            <a:r>
              <a:rPr lang="en-US" sz="2800" dirty="0" smtClean="0">
                <a:solidFill>
                  <a:schemeClr val="dk1"/>
                </a:solidFill>
                <a:latin typeface="Arial" panose="020B0604020202020204" pitchFamily="34" charset="0"/>
                <a:cs typeface="Arial" panose="020B0604020202020204" pitchFamily="34" charset="0"/>
              </a:rPr>
              <a:t>[JAIR].</a:t>
            </a:r>
            <a:endParaRPr sz="2800" dirty="0">
              <a:solidFill>
                <a:schemeClr val="dk1"/>
              </a:solidFill>
              <a:latin typeface="Arial" panose="020B0604020202020204" pitchFamily="34" charset="0"/>
              <a:cs typeface="Arial" panose="020B0604020202020204" pitchFamily="34" charset="0"/>
            </a:endParaRPr>
          </a:p>
          <a:p>
            <a:pPr marL="1105875" lvl="1" indent="-419311">
              <a:lnSpc>
                <a:spcPct val="120000"/>
              </a:lnSpc>
              <a:spcBef>
                <a:spcPts val="0"/>
              </a:spcBef>
              <a:spcAft>
                <a:spcPts val="300"/>
              </a:spcAft>
              <a:buClr>
                <a:schemeClr val="dk1"/>
              </a:buClr>
              <a:buSzPct val="100000"/>
              <a:buChar char="○"/>
            </a:pPr>
            <a:r>
              <a:rPr lang="en-US" sz="2800" dirty="0" smtClean="0">
                <a:solidFill>
                  <a:schemeClr val="dk1"/>
                </a:solidFill>
                <a:latin typeface="Arial" panose="020B0604020202020204" pitchFamily="34" charset="0"/>
                <a:cs typeface="Arial" panose="020B0604020202020204" pitchFamily="34" charset="0"/>
              </a:rPr>
              <a:t>Ex</a:t>
            </a:r>
            <a:r>
              <a:rPr lang="en-US" sz="2800" dirty="0">
                <a:latin typeface="Arial" panose="020B0604020202020204" pitchFamily="34" charset="0"/>
                <a:cs typeface="Arial" panose="020B0604020202020204" pitchFamily="34" charset="0"/>
              </a:rPr>
              <a:t>: </a:t>
            </a:r>
            <a:r>
              <a:rPr lang="en-US" sz="2800" dirty="0">
                <a:highlight>
                  <a:schemeClr val="lt1"/>
                </a:highlight>
                <a:uFill>
                  <a:noFill/>
                </a:uFill>
                <a:latin typeface="Arial" panose="020B0604020202020204" pitchFamily="34" charset="0"/>
                <a:ea typeface="Calibri"/>
                <a:cs typeface="Arial" panose="020B0604020202020204" pitchFamily="34" charset="0"/>
                <a:sym typeface="Calibri"/>
              </a:rPr>
              <a:t>Detecting AI-Generated Text: Factors Influencing Detectability with Current Methods</a:t>
            </a:r>
            <a:r>
              <a:rPr lang="en-US" sz="2800" dirty="0">
                <a:highlight>
                  <a:schemeClr val="lt1"/>
                </a:highlight>
                <a:latin typeface="Arial" panose="020B0604020202020204" pitchFamily="34" charset="0"/>
                <a:ea typeface="Calibri"/>
                <a:cs typeface="Arial" panose="020B0604020202020204" pitchFamily="34" charset="0"/>
                <a:sym typeface="Calibri"/>
              </a:rPr>
              <a:t>, Kathleen </a:t>
            </a:r>
            <a:r>
              <a:rPr lang="en-US" sz="2800" dirty="0">
                <a:solidFill>
                  <a:srgbClr val="333333"/>
                </a:solidFill>
                <a:highlight>
                  <a:schemeClr val="lt1"/>
                </a:highlight>
                <a:latin typeface="Arial" panose="020B0604020202020204" pitchFamily="34" charset="0"/>
                <a:ea typeface="Calibri"/>
                <a:cs typeface="Arial" panose="020B0604020202020204" pitchFamily="34" charset="0"/>
                <a:sym typeface="Calibri"/>
              </a:rPr>
              <a:t>C. Fraser, Hillary Dawkins, Svetlana </a:t>
            </a:r>
            <a:r>
              <a:rPr lang="en-US" sz="2800" dirty="0" err="1" smtClean="0">
                <a:solidFill>
                  <a:srgbClr val="333333"/>
                </a:solidFill>
                <a:highlight>
                  <a:schemeClr val="lt1"/>
                </a:highlight>
                <a:latin typeface="Arial" panose="020B0604020202020204" pitchFamily="34" charset="0"/>
                <a:ea typeface="Calibri"/>
                <a:cs typeface="Arial" panose="020B0604020202020204" pitchFamily="34" charset="0"/>
                <a:sym typeface="Calibri"/>
              </a:rPr>
              <a:t>Kiritchenko</a:t>
            </a:r>
            <a:r>
              <a:rPr lang="en-US" sz="2800" dirty="0" smtClean="0">
                <a:solidFill>
                  <a:srgbClr val="333333"/>
                </a:solidFill>
                <a:highlight>
                  <a:schemeClr val="lt1"/>
                </a:highlight>
                <a:latin typeface="Arial" panose="020B0604020202020204" pitchFamily="34" charset="0"/>
                <a:ea typeface="Calibri"/>
                <a:cs typeface="Arial" panose="020B0604020202020204" pitchFamily="34" charset="0"/>
                <a:sym typeface="Calibri"/>
              </a:rPr>
              <a:t> [Fraser].</a:t>
            </a:r>
            <a:endParaRPr sz="2800" dirty="0">
              <a:solidFill>
                <a:srgbClr val="333333"/>
              </a:solidFill>
              <a:highlight>
                <a:schemeClr val="lt1"/>
              </a:highlight>
              <a:latin typeface="Arial" panose="020B0604020202020204" pitchFamily="34" charset="0"/>
              <a:ea typeface="Calibri"/>
              <a:cs typeface="Arial" panose="020B0604020202020204" pitchFamily="34" charset="0"/>
              <a:sym typeface="Calibri"/>
            </a:endParaRPr>
          </a:p>
          <a:p>
            <a:pPr marL="552938" indent="-419311">
              <a:lnSpc>
                <a:spcPct val="120000"/>
              </a:lnSpc>
              <a:spcBef>
                <a:spcPts val="0"/>
              </a:spcBef>
              <a:spcAft>
                <a:spcPts val="300"/>
              </a:spcAft>
              <a:buClr>
                <a:schemeClr val="dk1"/>
              </a:buClr>
              <a:buSzPct val="100000"/>
              <a:buChar char="●"/>
            </a:pPr>
            <a:r>
              <a:rPr lang="en-US" sz="2800" dirty="0">
                <a:solidFill>
                  <a:schemeClr val="dk1"/>
                </a:solidFill>
                <a:latin typeface="Arial" panose="020B0604020202020204" pitchFamily="34" charset="0"/>
                <a:cs typeface="Arial" panose="020B0604020202020204" pitchFamily="34" charset="0"/>
              </a:rPr>
              <a:t>Or just Google it: </a:t>
            </a:r>
            <a:r>
              <a:rPr lang="en-US" sz="2800" u="sng" dirty="0">
                <a:latin typeface="Arial" panose="020B0604020202020204" pitchFamily="34" charset="0"/>
                <a:cs typeface="Arial" panose="020B0604020202020204" pitchFamily="34" charset="0"/>
              </a:rPr>
              <a:t>https://scholar.google.com/</a:t>
            </a:r>
            <a:r>
              <a:rPr lang="en-US" sz="2800" dirty="0">
                <a:latin typeface="Arial" panose="020B0604020202020204" pitchFamily="34" charset="0"/>
                <a:cs typeface="Arial" panose="020B0604020202020204" pitchFamily="34" charset="0"/>
              </a:rPr>
              <a:t> </a:t>
            </a:r>
            <a:r>
              <a:rPr lang="en-US" sz="2800" dirty="0">
                <a:solidFill>
                  <a:schemeClr val="dk1"/>
                </a:solidFill>
                <a:latin typeface="Arial" panose="020B0604020202020204" pitchFamily="34" charset="0"/>
                <a:cs typeface="Arial" panose="020B0604020202020204" pitchFamily="34" charset="0"/>
              </a:rPr>
              <a:t>or even just </a:t>
            </a:r>
            <a:r>
              <a:rPr lang="en-US" sz="2800" dirty="0" smtClean="0">
                <a:solidFill>
                  <a:schemeClr val="dk1"/>
                </a:solidFill>
                <a:latin typeface="Arial" panose="020B0604020202020204" pitchFamily="34" charset="0"/>
                <a:cs typeface="Arial" panose="020B0604020202020204" pitchFamily="34" charset="0"/>
              </a:rPr>
              <a:t>Google.com.</a:t>
            </a:r>
            <a:endParaRPr sz="2800" dirty="0">
              <a:solidFill>
                <a:schemeClr val="dk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20</a:t>
            </a:fld>
            <a:endParaRPr lang="en-US" dirty="0"/>
          </a:p>
        </p:txBody>
      </p:sp>
    </p:spTree>
    <p:extLst>
      <p:ext uri="{BB962C8B-B14F-4D97-AF65-F5344CB8AC3E}">
        <p14:creationId xmlns:p14="http://schemas.microsoft.com/office/powerpoint/2010/main" val="1382692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28"/>
          <p:cNvSpPr txBox="1"/>
          <p:nvPr/>
        </p:nvSpPr>
        <p:spPr>
          <a:xfrm>
            <a:off x="593060" y="1236562"/>
            <a:ext cx="10971373" cy="4845124"/>
          </a:xfrm>
          <a:prstGeom prst="rect">
            <a:avLst/>
          </a:prstGeom>
          <a:noFill/>
          <a:ln>
            <a:noFill/>
          </a:ln>
        </p:spPr>
        <p:txBody>
          <a:bodyPr spcFirstLastPara="1" wrap="square" lIns="0" tIns="0" rIns="0" bIns="0" anchor="t" anchorCtr="0">
            <a:normAutofit/>
          </a:bodyPr>
          <a:lstStyle/>
          <a:p>
            <a:pPr marL="552938" indent="-460781">
              <a:spcBef>
                <a:spcPts val="0"/>
              </a:spcBef>
              <a:spcAft>
                <a:spcPts val="0"/>
              </a:spcAft>
              <a:buClr>
                <a:schemeClr val="dk1"/>
              </a:buClr>
              <a:buSzPts val="2400"/>
              <a:buChar char="●"/>
            </a:pPr>
            <a:r>
              <a:rPr lang="en-US" sz="2903" dirty="0">
                <a:solidFill>
                  <a:schemeClr val="dk1"/>
                </a:solidFill>
                <a:latin typeface="+mn-lt"/>
              </a:rPr>
              <a:t>Google search: </a:t>
            </a:r>
            <a:r>
              <a:rPr lang="en-US" sz="2903" dirty="0" smtClean="0">
                <a:solidFill>
                  <a:schemeClr val="dk1"/>
                </a:solidFill>
                <a:latin typeface="+mn-lt"/>
              </a:rPr>
              <a:t>LLM </a:t>
            </a:r>
            <a:r>
              <a:rPr lang="en-US" sz="2903" dirty="0">
                <a:solidFill>
                  <a:schemeClr val="dk1"/>
                </a:solidFill>
                <a:latin typeface="+mn-lt"/>
              </a:rPr>
              <a:t>survey paper 2025</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Top three results (earlier this year):</a:t>
            </a:r>
            <a:endParaRPr sz="2903" dirty="0">
              <a:solidFill>
                <a:schemeClr val="dk1"/>
              </a:solidFill>
              <a:latin typeface="+mn-lt"/>
            </a:endParaRPr>
          </a:p>
          <a:p>
            <a:pPr marL="1105875" lvl="1" indent="-460781">
              <a:spcBef>
                <a:spcPts val="0"/>
              </a:spcBef>
              <a:spcAft>
                <a:spcPts val="0"/>
              </a:spcAft>
              <a:buClr>
                <a:schemeClr val="dk1"/>
              </a:buClr>
              <a:buSzPts val="2400"/>
              <a:buChar char="○"/>
            </a:pPr>
            <a:r>
              <a:rPr lang="en-US" sz="2903" dirty="0">
                <a:solidFill>
                  <a:schemeClr val="dk1"/>
                </a:solidFill>
                <a:latin typeface="+mn-lt"/>
              </a:rPr>
              <a:t>A Survey on Large Language Models with some Insights on their Capabilities and Limitations - Andrea </a:t>
            </a:r>
            <a:r>
              <a:rPr lang="en-US" sz="2903" dirty="0" err="1">
                <a:solidFill>
                  <a:schemeClr val="dk1"/>
                </a:solidFill>
                <a:latin typeface="+mn-lt"/>
              </a:rPr>
              <a:t>Matarazzo</a:t>
            </a:r>
            <a:r>
              <a:rPr lang="en-US" sz="2903" dirty="0">
                <a:solidFill>
                  <a:schemeClr val="dk1"/>
                </a:solidFill>
                <a:latin typeface="+mn-lt"/>
              </a:rPr>
              <a:t>, Riccardo </a:t>
            </a:r>
            <a:r>
              <a:rPr lang="en-US" sz="2903" dirty="0" err="1" smtClean="0">
                <a:solidFill>
                  <a:schemeClr val="dk1"/>
                </a:solidFill>
                <a:latin typeface="+mn-lt"/>
              </a:rPr>
              <a:t>Torlone</a:t>
            </a:r>
            <a:r>
              <a:rPr lang="en-US" sz="2903" dirty="0" smtClean="0">
                <a:solidFill>
                  <a:schemeClr val="dk1"/>
                </a:solidFill>
                <a:latin typeface="+mn-lt"/>
              </a:rPr>
              <a:t>. [</a:t>
            </a:r>
            <a:r>
              <a:rPr lang="en-US" sz="2903" dirty="0" err="1" smtClean="0">
                <a:solidFill>
                  <a:schemeClr val="dk1"/>
                </a:solidFill>
                <a:latin typeface="+mn-lt"/>
              </a:rPr>
              <a:t>Matarazzo</a:t>
            </a:r>
            <a:r>
              <a:rPr lang="en-US" sz="2903" dirty="0" smtClean="0">
                <a:solidFill>
                  <a:schemeClr val="dk1"/>
                </a:solidFill>
                <a:latin typeface="+mn-lt"/>
              </a:rPr>
              <a:t>]</a:t>
            </a:r>
            <a:endParaRPr sz="2903" dirty="0">
              <a:solidFill>
                <a:schemeClr val="dk1"/>
              </a:solidFill>
              <a:latin typeface="+mn-lt"/>
            </a:endParaRPr>
          </a:p>
          <a:p>
            <a:pPr marL="1105875" lvl="1" indent="-460781">
              <a:spcBef>
                <a:spcPts val="0"/>
              </a:spcBef>
              <a:spcAft>
                <a:spcPts val="0"/>
              </a:spcAft>
              <a:buClr>
                <a:schemeClr val="dk1"/>
              </a:buClr>
              <a:buSzPts val="2400"/>
              <a:buChar char="○"/>
            </a:pPr>
            <a:r>
              <a:rPr lang="en-US" sz="2903" dirty="0">
                <a:solidFill>
                  <a:schemeClr val="dk1"/>
                </a:solidFill>
                <a:latin typeface="+mn-lt"/>
              </a:rPr>
              <a:t>A Reading List for LLM-Agents (Last Major Updated: 14 Mar 2025) - </a:t>
            </a:r>
            <a:r>
              <a:rPr lang="en-US" sz="2903" dirty="0" err="1">
                <a:solidFill>
                  <a:schemeClr val="dk1"/>
                </a:solidFill>
                <a:latin typeface="+mn-lt"/>
              </a:rPr>
              <a:t>Xinzhe</a:t>
            </a:r>
            <a:r>
              <a:rPr lang="en-US" sz="2903" dirty="0">
                <a:solidFill>
                  <a:schemeClr val="dk1"/>
                </a:solidFill>
                <a:latin typeface="+mn-lt"/>
              </a:rPr>
              <a:t> </a:t>
            </a:r>
            <a:r>
              <a:rPr lang="en-US" sz="2903" dirty="0" smtClean="0">
                <a:solidFill>
                  <a:schemeClr val="dk1"/>
                </a:solidFill>
                <a:latin typeface="+mn-lt"/>
              </a:rPr>
              <a:t>Li. [</a:t>
            </a:r>
            <a:r>
              <a:rPr lang="en-US" sz="2903" dirty="0" err="1" smtClean="0">
                <a:solidFill>
                  <a:schemeClr val="dk1"/>
                </a:solidFill>
                <a:latin typeface="+mn-lt"/>
              </a:rPr>
              <a:t>Xinzhe</a:t>
            </a:r>
            <a:r>
              <a:rPr lang="en-US" sz="2903" dirty="0" smtClean="0">
                <a:solidFill>
                  <a:schemeClr val="dk1"/>
                </a:solidFill>
                <a:latin typeface="+mn-lt"/>
              </a:rPr>
              <a:t>]</a:t>
            </a:r>
            <a:endParaRPr sz="2903" dirty="0">
              <a:solidFill>
                <a:schemeClr val="dk1"/>
              </a:solidFill>
              <a:latin typeface="+mn-lt"/>
            </a:endParaRPr>
          </a:p>
          <a:p>
            <a:pPr marL="1105875" lvl="1" indent="-460781">
              <a:spcBef>
                <a:spcPts val="0"/>
              </a:spcBef>
              <a:spcAft>
                <a:spcPts val="0"/>
              </a:spcAft>
              <a:buClr>
                <a:schemeClr val="dk1"/>
              </a:buClr>
              <a:buSzPts val="2400"/>
              <a:buChar char="○"/>
            </a:pPr>
            <a:r>
              <a:rPr lang="en-US" sz="2903" dirty="0">
                <a:solidFill>
                  <a:schemeClr val="dk1"/>
                </a:solidFill>
                <a:latin typeface="+mn-lt"/>
              </a:rPr>
              <a:t>Large Language Models: A Survey - </a:t>
            </a:r>
            <a:r>
              <a:rPr lang="en-US" sz="2903" dirty="0" err="1">
                <a:solidFill>
                  <a:schemeClr val="dk1"/>
                </a:solidFill>
                <a:latin typeface="+mn-lt"/>
              </a:rPr>
              <a:t>Shervin</a:t>
            </a:r>
            <a:r>
              <a:rPr lang="en-US" sz="2903" dirty="0">
                <a:solidFill>
                  <a:schemeClr val="dk1"/>
                </a:solidFill>
                <a:latin typeface="+mn-lt"/>
              </a:rPr>
              <a:t> </a:t>
            </a:r>
            <a:r>
              <a:rPr lang="en-US" sz="2903" dirty="0" err="1">
                <a:solidFill>
                  <a:schemeClr val="dk1"/>
                </a:solidFill>
                <a:latin typeface="+mn-lt"/>
              </a:rPr>
              <a:t>Minaee</a:t>
            </a:r>
            <a:r>
              <a:rPr lang="en-US" sz="2903" dirty="0">
                <a:solidFill>
                  <a:schemeClr val="dk1"/>
                </a:solidFill>
                <a:latin typeface="+mn-lt"/>
              </a:rPr>
              <a:t>, Tomas </a:t>
            </a:r>
            <a:r>
              <a:rPr lang="en-US" sz="2903" dirty="0" err="1">
                <a:solidFill>
                  <a:schemeClr val="dk1"/>
                </a:solidFill>
                <a:latin typeface="+mn-lt"/>
              </a:rPr>
              <a:t>Mikolov</a:t>
            </a:r>
            <a:r>
              <a:rPr lang="en-US" sz="2903" dirty="0">
                <a:solidFill>
                  <a:schemeClr val="dk1"/>
                </a:solidFill>
                <a:latin typeface="+mn-lt"/>
              </a:rPr>
              <a:t>, </a:t>
            </a:r>
            <a:r>
              <a:rPr lang="en-US" sz="2903" dirty="0" err="1">
                <a:solidFill>
                  <a:schemeClr val="dk1"/>
                </a:solidFill>
                <a:latin typeface="+mn-lt"/>
              </a:rPr>
              <a:t>Narjes</a:t>
            </a:r>
            <a:r>
              <a:rPr lang="en-US" sz="2903" dirty="0">
                <a:solidFill>
                  <a:schemeClr val="dk1"/>
                </a:solidFill>
                <a:latin typeface="+mn-lt"/>
              </a:rPr>
              <a:t> </a:t>
            </a:r>
            <a:r>
              <a:rPr lang="en-US" sz="2903" dirty="0" err="1">
                <a:solidFill>
                  <a:schemeClr val="dk1"/>
                </a:solidFill>
                <a:latin typeface="+mn-lt"/>
              </a:rPr>
              <a:t>Nikzad</a:t>
            </a:r>
            <a:r>
              <a:rPr lang="en-US" sz="2903" dirty="0">
                <a:solidFill>
                  <a:schemeClr val="dk1"/>
                </a:solidFill>
                <a:latin typeface="+mn-lt"/>
              </a:rPr>
              <a:t>, </a:t>
            </a:r>
            <a:r>
              <a:rPr lang="en-US" sz="2903" dirty="0" err="1">
                <a:solidFill>
                  <a:schemeClr val="dk1"/>
                </a:solidFill>
                <a:latin typeface="+mn-lt"/>
              </a:rPr>
              <a:t>Meysam</a:t>
            </a:r>
            <a:r>
              <a:rPr lang="en-US" sz="2903" dirty="0">
                <a:solidFill>
                  <a:schemeClr val="dk1"/>
                </a:solidFill>
                <a:latin typeface="+mn-lt"/>
              </a:rPr>
              <a:t> </a:t>
            </a:r>
            <a:r>
              <a:rPr lang="en-US" sz="2903" dirty="0" err="1">
                <a:solidFill>
                  <a:schemeClr val="dk1"/>
                </a:solidFill>
                <a:latin typeface="+mn-lt"/>
              </a:rPr>
              <a:t>Chenaghlu</a:t>
            </a:r>
            <a:r>
              <a:rPr lang="en-US" sz="2903" dirty="0">
                <a:solidFill>
                  <a:schemeClr val="dk1"/>
                </a:solidFill>
                <a:latin typeface="+mn-lt"/>
              </a:rPr>
              <a:t>, Richard </a:t>
            </a:r>
            <a:r>
              <a:rPr lang="en-US" sz="2903" dirty="0" err="1">
                <a:solidFill>
                  <a:schemeClr val="dk1"/>
                </a:solidFill>
                <a:latin typeface="+mn-lt"/>
              </a:rPr>
              <a:t>Socher</a:t>
            </a:r>
            <a:r>
              <a:rPr lang="en-US" sz="2903" dirty="0">
                <a:solidFill>
                  <a:schemeClr val="dk1"/>
                </a:solidFill>
                <a:latin typeface="+mn-lt"/>
              </a:rPr>
              <a:t>, Xavier </a:t>
            </a:r>
            <a:r>
              <a:rPr lang="en-US" sz="2903" dirty="0" err="1">
                <a:solidFill>
                  <a:schemeClr val="dk1"/>
                </a:solidFill>
                <a:latin typeface="+mn-lt"/>
              </a:rPr>
              <a:t>Amatriain</a:t>
            </a:r>
            <a:r>
              <a:rPr lang="en-US" sz="2903" dirty="0">
                <a:solidFill>
                  <a:schemeClr val="dk1"/>
                </a:solidFill>
                <a:latin typeface="+mn-lt"/>
              </a:rPr>
              <a:t>, </a:t>
            </a:r>
            <a:r>
              <a:rPr lang="en-US" sz="2903" dirty="0" err="1">
                <a:solidFill>
                  <a:schemeClr val="dk1"/>
                </a:solidFill>
                <a:latin typeface="+mn-lt"/>
              </a:rPr>
              <a:t>Jianfeng</a:t>
            </a:r>
            <a:r>
              <a:rPr lang="en-US" sz="2903" dirty="0">
                <a:solidFill>
                  <a:schemeClr val="dk1"/>
                </a:solidFill>
                <a:latin typeface="+mn-lt"/>
              </a:rPr>
              <a:t> </a:t>
            </a:r>
            <a:r>
              <a:rPr lang="en-US" sz="2903" dirty="0" smtClean="0">
                <a:solidFill>
                  <a:schemeClr val="dk1"/>
                </a:solidFill>
                <a:latin typeface="+mn-lt"/>
              </a:rPr>
              <a:t>Gao. [</a:t>
            </a:r>
            <a:r>
              <a:rPr lang="en-US" sz="2903" dirty="0" err="1" smtClean="0">
                <a:solidFill>
                  <a:schemeClr val="dk1"/>
                </a:solidFill>
                <a:latin typeface="+mn-lt"/>
              </a:rPr>
              <a:t>Minaee</a:t>
            </a:r>
            <a:r>
              <a:rPr lang="en-US" sz="2903" dirty="0" smtClean="0">
                <a:solidFill>
                  <a:schemeClr val="dk1"/>
                </a:solidFill>
                <a:latin typeface="+mn-lt"/>
              </a:rPr>
              <a:t>]</a:t>
            </a:r>
            <a:endParaRPr sz="2903" dirty="0">
              <a:solidFill>
                <a:schemeClr val="dk1"/>
              </a:solidFill>
              <a:latin typeface="+mn-lt"/>
            </a:endParaRPr>
          </a:p>
        </p:txBody>
      </p:sp>
      <p:sp>
        <p:nvSpPr>
          <p:cNvPr id="4" name="Title 1"/>
          <p:cNvSpPr>
            <a:spLocks noGrp="1"/>
          </p:cNvSpPr>
          <p:nvPr>
            <p:ph type="title"/>
          </p:nvPr>
        </p:nvSpPr>
        <p:spPr/>
        <p:txBody>
          <a:bodyPr/>
          <a:lstStyle/>
          <a:p>
            <a:r>
              <a:rPr lang="en-US" sz="4000" dirty="0" smtClean="0"/>
              <a:t>Example: Large Language Model Survey Papers</a:t>
            </a:r>
            <a:endParaRPr lang="en-US" sz="400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3627899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9"/>
          <p:cNvSpPr txBox="1"/>
          <p:nvPr/>
        </p:nvSpPr>
        <p:spPr>
          <a:xfrm>
            <a:off x="609755" y="1208314"/>
            <a:ext cx="10971373" cy="5241209"/>
          </a:xfrm>
          <a:prstGeom prst="rect">
            <a:avLst/>
          </a:prstGeom>
          <a:noFill/>
          <a:ln>
            <a:noFill/>
          </a:ln>
        </p:spPr>
        <p:txBody>
          <a:bodyPr spcFirstLastPara="1" wrap="square" lIns="0" tIns="0" rIns="0" bIns="0" anchor="t" anchorCtr="0">
            <a:normAutofit lnSpcReduction="10000"/>
          </a:bodyPr>
          <a:lstStyle/>
          <a:p>
            <a:pPr>
              <a:spcBef>
                <a:spcPts val="0"/>
              </a:spcBef>
              <a:spcAft>
                <a:spcPts val="0"/>
              </a:spcAft>
            </a:pPr>
            <a:r>
              <a:rPr lang="en-US" sz="2903" dirty="0">
                <a:solidFill>
                  <a:schemeClr val="dk1"/>
                </a:solidFill>
                <a:latin typeface="+mn-lt"/>
              </a:rPr>
              <a:t>A Survey on Large Language Models with some Insights on their Capabilities and Limitations - Andrea </a:t>
            </a:r>
            <a:r>
              <a:rPr lang="en-US" sz="2903" dirty="0" err="1">
                <a:solidFill>
                  <a:schemeClr val="dk1"/>
                </a:solidFill>
                <a:latin typeface="+mn-lt"/>
              </a:rPr>
              <a:t>Matarazzo</a:t>
            </a:r>
            <a:r>
              <a:rPr lang="en-US" sz="2903" dirty="0">
                <a:solidFill>
                  <a:schemeClr val="dk1"/>
                </a:solidFill>
                <a:latin typeface="+mn-lt"/>
              </a:rPr>
              <a:t>, Riccardo </a:t>
            </a:r>
            <a:r>
              <a:rPr lang="en-US" sz="2903" dirty="0" err="1" smtClean="0">
                <a:solidFill>
                  <a:schemeClr val="dk1"/>
                </a:solidFill>
                <a:latin typeface="+mn-lt"/>
              </a:rPr>
              <a:t>Torlone</a:t>
            </a:r>
            <a:r>
              <a:rPr lang="en-US" sz="2903" dirty="0" smtClean="0">
                <a:solidFill>
                  <a:schemeClr val="dk1"/>
                </a:solidFill>
                <a:latin typeface="+mn-lt"/>
              </a:rPr>
              <a:t> [</a:t>
            </a:r>
            <a:r>
              <a:rPr lang="en-US" sz="2903" dirty="0" err="1" smtClean="0">
                <a:solidFill>
                  <a:schemeClr val="dk1"/>
                </a:solidFill>
                <a:latin typeface="+mn-lt"/>
              </a:rPr>
              <a:t>Matarazzo</a:t>
            </a:r>
            <a:r>
              <a:rPr lang="en-US" sz="2903" dirty="0" smtClean="0">
                <a:solidFill>
                  <a:schemeClr val="dk1"/>
                </a:solidFill>
                <a:latin typeface="+mn-lt"/>
              </a:rPr>
              <a:t>].</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Deep dive (174 pages!) into the state of the art as of Feb 2025</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Covers LLM models, areas of use, foundational elements (pre-training, data sources and pre-preprocessing, architectures, fine tuning, etc.), and advanced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utilization strategies </a:t>
            </a:r>
            <a:r>
              <a:rPr lang="en-US" sz="2903" dirty="0">
                <a:solidFill>
                  <a:schemeClr val="dk1"/>
                </a:solidFill>
                <a:latin typeface="+mn-lt"/>
              </a:rPr>
              <a:t>(in-context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learning</a:t>
            </a:r>
            <a:r>
              <a:rPr lang="en-US" sz="2903" dirty="0">
                <a:solidFill>
                  <a:schemeClr val="dk1"/>
                </a:solidFill>
                <a:latin typeface="+mn-lt"/>
              </a:rPr>
              <a:t>, </a:t>
            </a:r>
            <a:r>
              <a:rPr lang="en-US" sz="2903" dirty="0" smtClean="0">
                <a:solidFill>
                  <a:schemeClr val="dk1"/>
                </a:solidFill>
                <a:latin typeface="+mn-lt"/>
              </a:rPr>
              <a:t>chain-of-thought</a:t>
            </a:r>
            <a:r>
              <a:rPr lang="en-US" sz="2903" dirty="0">
                <a:solidFill>
                  <a:schemeClr val="dk1"/>
                </a:solidFill>
                <a:latin typeface="+mn-lt"/>
              </a:rPr>
              <a:t>, etc</a:t>
            </a:r>
            <a:r>
              <a:rPr lang="en-US" sz="2903" dirty="0" smtClean="0">
                <a:solidFill>
                  <a:schemeClr val="dk1"/>
                </a:solidFill>
                <a:latin typeface="+mn-lt"/>
              </a:rPr>
              <a:t>.).</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Short section on their testing LLM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Chain of Thought. </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393 references!</a:t>
            </a:r>
            <a:endParaRPr sz="2903" dirty="0">
              <a:solidFill>
                <a:schemeClr val="dk1"/>
              </a:solidFill>
              <a:latin typeface="+mn-lt"/>
            </a:endParaRPr>
          </a:p>
        </p:txBody>
      </p:sp>
      <p:pic>
        <p:nvPicPr>
          <p:cNvPr id="175" name="Google Shape;175;p29" title="problem solving methodologies.png"/>
          <p:cNvPicPr preferRelativeResize="0"/>
          <p:nvPr/>
        </p:nvPicPr>
        <p:blipFill>
          <a:blip r:embed="rId3">
            <a:alphaModFix/>
          </a:blip>
          <a:stretch>
            <a:fillRect/>
          </a:stretch>
        </p:blipFill>
        <p:spPr>
          <a:xfrm>
            <a:off x="7466726" y="3646170"/>
            <a:ext cx="4606644" cy="2225084"/>
          </a:xfrm>
          <a:prstGeom prst="rect">
            <a:avLst/>
          </a:prstGeom>
          <a:noFill/>
          <a:ln>
            <a:noFill/>
          </a:ln>
        </p:spPr>
      </p:pic>
      <p:sp>
        <p:nvSpPr>
          <p:cNvPr id="176" name="Google Shape;176;p29"/>
          <p:cNvSpPr txBox="1"/>
          <p:nvPr/>
        </p:nvSpPr>
        <p:spPr>
          <a:xfrm>
            <a:off x="8353055" y="5844200"/>
            <a:ext cx="3476995" cy="625180"/>
          </a:xfrm>
          <a:prstGeom prst="rect">
            <a:avLst/>
          </a:prstGeom>
          <a:noFill/>
          <a:ln>
            <a:noFill/>
          </a:ln>
        </p:spPr>
        <p:txBody>
          <a:bodyPr spcFirstLastPara="1" wrap="square" lIns="110570" tIns="110570" rIns="110570" bIns="110570" anchor="t" anchorCtr="0">
            <a:noAutofit/>
          </a:bodyPr>
          <a:lstStyle/>
          <a:p>
            <a:pPr>
              <a:spcBef>
                <a:spcPts val="0"/>
              </a:spcBef>
              <a:spcAft>
                <a:spcPts val="0"/>
              </a:spcAft>
            </a:pPr>
            <a:r>
              <a:rPr lang="en-US" sz="1400" dirty="0" smtClean="0"/>
              <a:t>Various </a:t>
            </a:r>
            <a:r>
              <a:rPr lang="en-US" sz="1400" dirty="0"/>
              <a:t>problem-solving methodologies using </a:t>
            </a:r>
            <a:r>
              <a:rPr lang="en-US" sz="1400" dirty="0" smtClean="0"/>
              <a:t>LLMs from </a:t>
            </a:r>
            <a:r>
              <a:rPr lang="en-US" sz="1400" dirty="0" err="1" smtClean="0"/>
              <a:t>Matarazzo</a:t>
            </a:r>
            <a:r>
              <a:rPr lang="en-US" sz="1400" dirty="0" smtClean="0"/>
              <a:t> survey paper</a:t>
            </a:r>
            <a:endParaRPr sz="1400" dirty="0"/>
          </a:p>
        </p:txBody>
      </p:sp>
      <p:sp>
        <p:nvSpPr>
          <p:cNvPr id="7" name="Title 1"/>
          <p:cNvSpPr>
            <a:spLocks noGrp="1"/>
          </p:cNvSpPr>
          <p:nvPr>
            <p:ph type="title"/>
          </p:nvPr>
        </p:nvSpPr>
        <p:spPr/>
        <p:txBody>
          <a:bodyPr/>
          <a:lstStyle/>
          <a:p>
            <a:r>
              <a:rPr lang="en-US" sz="3200" dirty="0" smtClean="0"/>
              <a:t>Example: LLM Survey Paper (</a:t>
            </a:r>
            <a:r>
              <a:rPr lang="en-US" sz="3200" dirty="0" err="1" smtClean="0"/>
              <a:t>con’t</a:t>
            </a:r>
            <a:r>
              <a:rPr lang="en-US" sz="3200" dirty="0" smtClean="0"/>
              <a:t>)</a:t>
            </a:r>
            <a:endParaRPr lang="en-US" sz="320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22</a:t>
            </a:fld>
            <a:endParaRPr lang="en-US" dirty="0"/>
          </a:p>
        </p:txBody>
      </p:sp>
    </p:spTree>
    <p:extLst>
      <p:ext uri="{BB962C8B-B14F-4D97-AF65-F5344CB8AC3E}">
        <p14:creationId xmlns:p14="http://schemas.microsoft.com/office/powerpoint/2010/main" val="31603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22045E-16 L -0.27982 -0.15556 " pathEditMode="relative" rAng="0" ptsTypes="AA">
                                      <p:cBhvr>
                                        <p:cTn id="6" dur="2000" fill="hold"/>
                                        <p:tgtEl>
                                          <p:spTgt spid="175"/>
                                        </p:tgtEl>
                                        <p:attrNameLst>
                                          <p:attrName>ppt_x</p:attrName>
                                          <p:attrName>ppt_y</p:attrName>
                                        </p:attrNameLst>
                                      </p:cBhvr>
                                      <p:rCtr x="-13997" y="-7778"/>
                                    </p:animMotion>
                                  </p:childTnLst>
                                </p:cTn>
                              </p:par>
                              <p:par>
                                <p:cTn id="7" presetID="6" presetClass="emph" presetSubtype="0" fill="hold" nodeType="withEffect">
                                  <p:stCondLst>
                                    <p:cond delay="0"/>
                                  </p:stCondLst>
                                  <p:childTnLst>
                                    <p:animScale>
                                      <p:cBhvr>
                                        <p:cTn id="8" dur="2000" fill="hold"/>
                                        <p:tgtEl>
                                          <p:spTgt spid="1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30"/>
          <p:cNvSpPr txBox="1"/>
          <p:nvPr/>
        </p:nvSpPr>
        <p:spPr>
          <a:xfrm>
            <a:off x="609755" y="1116719"/>
            <a:ext cx="10971373" cy="4845124"/>
          </a:xfrm>
          <a:prstGeom prst="rect">
            <a:avLst/>
          </a:prstGeom>
          <a:noFill/>
          <a:ln>
            <a:noFill/>
          </a:ln>
        </p:spPr>
        <p:txBody>
          <a:bodyPr spcFirstLastPara="1" wrap="square" lIns="0" tIns="0" rIns="0" bIns="0" anchor="t" anchorCtr="0">
            <a:normAutofit/>
          </a:bodyPr>
          <a:lstStyle/>
          <a:p>
            <a:pPr>
              <a:spcBef>
                <a:spcPts val="0"/>
              </a:spcBef>
              <a:spcAft>
                <a:spcPts val="0"/>
              </a:spcAft>
            </a:pPr>
            <a:r>
              <a:rPr lang="en-US" sz="2903" dirty="0">
                <a:solidFill>
                  <a:schemeClr val="dk1"/>
                </a:solidFill>
                <a:latin typeface="+mn-lt"/>
              </a:rPr>
              <a:t>A Reading List for LLM-Agents (Last Major Updated: 14 Mar 2025) - </a:t>
            </a:r>
            <a:r>
              <a:rPr lang="en-US" sz="2903" dirty="0" err="1">
                <a:solidFill>
                  <a:schemeClr val="dk1"/>
                </a:solidFill>
                <a:latin typeface="+mn-lt"/>
              </a:rPr>
              <a:t>Xinzhe</a:t>
            </a:r>
            <a:r>
              <a:rPr lang="en-US" sz="2903" dirty="0">
                <a:solidFill>
                  <a:schemeClr val="dk1"/>
                </a:solidFill>
                <a:latin typeface="+mn-lt"/>
              </a:rPr>
              <a:t> </a:t>
            </a:r>
            <a:r>
              <a:rPr lang="en-US" sz="2903" dirty="0" smtClean="0">
                <a:solidFill>
                  <a:schemeClr val="dk1"/>
                </a:solidFill>
                <a:latin typeface="+mn-lt"/>
              </a:rPr>
              <a:t>Li [</a:t>
            </a:r>
            <a:r>
              <a:rPr lang="en-US" sz="2903" dirty="0" err="1" smtClean="0">
                <a:solidFill>
                  <a:schemeClr val="dk1"/>
                </a:solidFill>
                <a:latin typeface="+mn-lt"/>
              </a:rPr>
              <a:t>Xinzhe</a:t>
            </a:r>
            <a:r>
              <a:rPr lang="en-US" sz="2903" dirty="0" smtClean="0">
                <a:solidFill>
                  <a:schemeClr val="dk1"/>
                </a:solidFill>
                <a:latin typeface="+mn-lt"/>
              </a:rPr>
              <a:t>],</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Not a paper, but a </a:t>
            </a:r>
            <a:r>
              <a:rPr lang="en-US" sz="2903" dirty="0" err="1">
                <a:solidFill>
                  <a:schemeClr val="dk1"/>
                </a:solidFill>
                <a:latin typeface="+mn-lt"/>
              </a:rPr>
              <a:t>Github</a:t>
            </a:r>
            <a:r>
              <a:rPr lang="en-US" sz="2903" dirty="0">
                <a:solidFill>
                  <a:schemeClr val="dk1"/>
                </a:solidFill>
                <a:latin typeface="+mn-lt"/>
              </a:rPr>
              <a:t> repository.</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A recently maintained curated list of Surveys, Tools, Planning Systems, Modeling, Benchmarks, and more!</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Includes list of other GitHub Repositories focused on LLMs, both broad and deep focus.</a:t>
            </a:r>
            <a:endParaRPr sz="2903" dirty="0">
              <a:solidFill>
                <a:schemeClr val="dk1"/>
              </a:solidFill>
              <a:latin typeface="+mn-lt"/>
            </a:endParaRPr>
          </a:p>
        </p:txBody>
      </p:sp>
      <p:pic>
        <p:nvPicPr>
          <p:cNvPr id="183" name="Google Shape;183;p30" title="Screenshot 2025-05-31 130037.png"/>
          <p:cNvPicPr preferRelativeResize="0"/>
          <p:nvPr/>
        </p:nvPicPr>
        <p:blipFill>
          <a:blip r:embed="rId3">
            <a:alphaModFix/>
          </a:blip>
          <a:stretch>
            <a:fillRect/>
          </a:stretch>
        </p:blipFill>
        <p:spPr>
          <a:xfrm>
            <a:off x="211" y="4728796"/>
            <a:ext cx="4767692" cy="1606424"/>
          </a:xfrm>
          <a:prstGeom prst="rect">
            <a:avLst/>
          </a:prstGeom>
          <a:noFill/>
          <a:ln>
            <a:noFill/>
          </a:ln>
        </p:spPr>
      </p:pic>
      <p:pic>
        <p:nvPicPr>
          <p:cNvPr id="184" name="Google Shape;184;p30" title="Screenshot 2025-05-31 130103.png"/>
          <p:cNvPicPr preferRelativeResize="0"/>
          <p:nvPr/>
        </p:nvPicPr>
        <p:blipFill>
          <a:blip r:embed="rId4">
            <a:alphaModFix/>
          </a:blip>
          <a:stretch>
            <a:fillRect/>
          </a:stretch>
        </p:blipFill>
        <p:spPr>
          <a:xfrm>
            <a:off x="4658768" y="4899600"/>
            <a:ext cx="6680796" cy="1065879"/>
          </a:xfrm>
          <a:prstGeom prst="rect">
            <a:avLst/>
          </a:prstGeom>
          <a:noFill/>
          <a:ln>
            <a:noFill/>
          </a:ln>
        </p:spPr>
      </p:pic>
      <p:sp>
        <p:nvSpPr>
          <p:cNvPr id="6" name="Title 1"/>
          <p:cNvSpPr>
            <a:spLocks noGrp="1"/>
          </p:cNvSpPr>
          <p:nvPr>
            <p:ph type="title"/>
          </p:nvPr>
        </p:nvSpPr>
        <p:spPr/>
        <p:txBody>
          <a:bodyPr/>
          <a:lstStyle/>
          <a:p>
            <a:r>
              <a:rPr lang="en-US" sz="3200" dirty="0" smtClean="0"/>
              <a:t>Example: LLM Survey Paper (</a:t>
            </a:r>
            <a:r>
              <a:rPr lang="en-US" sz="3200" dirty="0" err="1" smtClean="0"/>
              <a:t>con’t</a:t>
            </a:r>
            <a:r>
              <a:rPr lang="en-US" sz="3200" dirty="0" smtClean="0"/>
              <a:t>)</a:t>
            </a:r>
            <a:endParaRPr lang="en-US" sz="3200" dirty="0"/>
          </a:p>
        </p:txBody>
      </p:sp>
      <p:sp>
        <p:nvSpPr>
          <p:cNvPr id="7" name="Google Shape;176;p29"/>
          <p:cNvSpPr txBox="1"/>
          <p:nvPr/>
        </p:nvSpPr>
        <p:spPr>
          <a:xfrm>
            <a:off x="3906785" y="6079782"/>
            <a:ext cx="3877045" cy="625180"/>
          </a:xfrm>
          <a:prstGeom prst="rect">
            <a:avLst/>
          </a:prstGeom>
          <a:noFill/>
          <a:ln>
            <a:noFill/>
          </a:ln>
        </p:spPr>
        <p:txBody>
          <a:bodyPr spcFirstLastPara="1" wrap="square" lIns="110570" tIns="110570" rIns="110570" bIns="110570" anchor="t" anchorCtr="0">
            <a:noAutofit/>
          </a:bodyPr>
          <a:lstStyle/>
          <a:p>
            <a:pPr>
              <a:spcBef>
                <a:spcPts val="0"/>
              </a:spcBef>
              <a:spcAft>
                <a:spcPts val="0"/>
              </a:spcAft>
            </a:pPr>
            <a:r>
              <a:rPr lang="en-US" sz="1400" dirty="0" smtClean="0"/>
              <a:t>Example lists from </a:t>
            </a:r>
            <a:r>
              <a:rPr lang="en-US" sz="1400" dirty="0" err="1" smtClean="0"/>
              <a:t>Xinzhe</a:t>
            </a:r>
            <a:r>
              <a:rPr lang="en-US" sz="1400" dirty="0" smtClean="0"/>
              <a:t> Li </a:t>
            </a:r>
            <a:r>
              <a:rPr lang="en-US" sz="1400" dirty="0" err="1" smtClean="0"/>
              <a:t>Github</a:t>
            </a:r>
            <a:r>
              <a:rPr lang="en-US" sz="1400" dirty="0" smtClean="0"/>
              <a:t> repository</a:t>
            </a:r>
            <a:endParaRPr sz="140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23</a:t>
            </a:fld>
            <a:endParaRPr lang="en-US" dirty="0"/>
          </a:p>
        </p:txBody>
      </p:sp>
    </p:spTree>
    <p:extLst>
      <p:ext uri="{BB962C8B-B14F-4D97-AF65-F5344CB8AC3E}">
        <p14:creationId xmlns:p14="http://schemas.microsoft.com/office/powerpoint/2010/main" val="3706594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7" name="Google Shape;176;p29"/>
          <p:cNvSpPr txBox="1"/>
          <p:nvPr/>
        </p:nvSpPr>
        <p:spPr>
          <a:xfrm>
            <a:off x="8108876" y="3017520"/>
            <a:ext cx="3657923" cy="625180"/>
          </a:xfrm>
          <a:prstGeom prst="rect">
            <a:avLst/>
          </a:prstGeom>
          <a:noFill/>
          <a:ln>
            <a:noFill/>
          </a:ln>
        </p:spPr>
        <p:txBody>
          <a:bodyPr spcFirstLastPara="1" wrap="square" lIns="110570" tIns="110570" rIns="110570" bIns="110570" anchor="t" anchorCtr="0">
            <a:noAutofit/>
          </a:bodyPr>
          <a:lstStyle/>
          <a:p>
            <a:pPr>
              <a:spcBef>
                <a:spcPts val="0"/>
              </a:spcBef>
              <a:spcAft>
                <a:spcPts val="0"/>
              </a:spcAft>
            </a:pPr>
            <a:r>
              <a:rPr lang="en-US" sz="1400" dirty="0" smtClean="0"/>
              <a:t>LLM capabilities from </a:t>
            </a:r>
            <a:r>
              <a:rPr lang="en-US" sz="1400" dirty="0" err="1" smtClean="0"/>
              <a:t>Nikzad</a:t>
            </a:r>
            <a:r>
              <a:rPr lang="en-US" sz="1400" dirty="0" smtClean="0"/>
              <a:t> Survey Paper</a:t>
            </a:r>
            <a:endParaRPr sz="1400" dirty="0"/>
          </a:p>
        </p:txBody>
      </p:sp>
      <p:sp>
        <p:nvSpPr>
          <p:cNvPr id="190" name="Google Shape;190;p31"/>
          <p:cNvSpPr txBox="1"/>
          <p:nvPr/>
        </p:nvSpPr>
        <p:spPr>
          <a:xfrm>
            <a:off x="332732" y="1311790"/>
            <a:ext cx="11619738" cy="5552305"/>
          </a:xfrm>
          <a:prstGeom prst="rect">
            <a:avLst/>
          </a:prstGeom>
          <a:noFill/>
          <a:ln>
            <a:noFill/>
          </a:ln>
        </p:spPr>
        <p:txBody>
          <a:bodyPr spcFirstLastPara="1" wrap="square" lIns="0" tIns="0" rIns="0" bIns="0" anchor="t" anchorCtr="0">
            <a:normAutofit fontScale="85000" lnSpcReduction="10000"/>
          </a:bodyPr>
          <a:lstStyle/>
          <a:p>
            <a:pPr>
              <a:spcBef>
                <a:spcPts val="0"/>
              </a:spcBef>
              <a:spcAft>
                <a:spcPts val="0"/>
              </a:spcAft>
            </a:pPr>
            <a:r>
              <a:rPr lang="en-US" sz="2903" dirty="0">
                <a:solidFill>
                  <a:schemeClr val="dk1"/>
                </a:solidFill>
                <a:latin typeface="+mn-lt"/>
              </a:rPr>
              <a:t>Large Language Models: A Survey - </a:t>
            </a:r>
            <a:r>
              <a:rPr lang="en-US" sz="2903" dirty="0" err="1">
                <a:solidFill>
                  <a:schemeClr val="dk1"/>
                </a:solidFill>
                <a:latin typeface="+mn-lt"/>
              </a:rPr>
              <a:t>Shervin</a:t>
            </a:r>
            <a:r>
              <a:rPr lang="en-US" sz="2903" dirty="0">
                <a:solidFill>
                  <a:schemeClr val="dk1"/>
                </a:solidFill>
                <a:latin typeface="+mn-lt"/>
              </a:rPr>
              <a:t> </a:t>
            </a:r>
            <a:r>
              <a:rPr lang="en-US" sz="2903" dirty="0" smtClean="0">
                <a:solidFill>
                  <a:schemeClr val="dk1"/>
                </a:solidFill>
                <a:latin typeface="+mn-lt"/>
              </a:rPr>
              <a:t/>
            </a:r>
            <a:br>
              <a:rPr lang="en-US" sz="2903" dirty="0" smtClean="0">
                <a:solidFill>
                  <a:schemeClr val="dk1"/>
                </a:solidFill>
                <a:latin typeface="+mn-lt"/>
              </a:rPr>
            </a:br>
            <a:r>
              <a:rPr lang="en-US" sz="2903" dirty="0" err="1" smtClean="0">
                <a:solidFill>
                  <a:schemeClr val="dk1"/>
                </a:solidFill>
                <a:latin typeface="+mn-lt"/>
              </a:rPr>
              <a:t>Minaee</a:t>
            </a:r>
            <a:r>
              <a:rPr lang="en-US" sz="2903" dirty="0">
                <a:solidFill>
                  <a:schemeClr val="dk1"/>
                </a:solidFill>
                <a:latin typeface="+mn-lt"/>
              </a:rPr>
              <a:t>, Tomas </a:t>
            </a:r>
            <a:r>
              <a:rPr lang="en-US" sz="2903" dirty="0" err="1">
                <a:solidFill>
                  <a:schemeClr val="dk1"/>
                </a:solidFill>
                <a:latin typeface="+mn-lt"/>
              </a:rPr>
              <a:t>Mikolov</a:t>
            </a:r>
            <a:r>
              <a:rPr lang="en-US" sz="2903" dirty="0">
                <a:solidFill>
                  <a:schemeClr val="dk1"/>
                </a:solidFill>
                <a:latin typeface="+mn-lt"/>
              </a:rPr>
              <a:t>, </a:t>
            </a:r>
            <a:r>
              <a:rPr lang="en-US" sz="2903" dirty="0" err="1">
                <a:solidFill>
                  <a:schemeClr val="dk1"/>
                </a:solidFill>
                <a:latin typeface="+mn-lt"/>
              </a:rPr>
              <a:t>Narjes</a:t>
            </a:r>
            <a:r>
              <a:rPr lang="en-US" sz="2903" dirty="0">
                <a:solidFill>
                  <a:schemeClr val="dk1"/>
                </a:solidFill>
                <a:latin typeface="+mn-lt"/>
              </a:rPr>
              <a:t> </a:t>
            </a:r>
            <a:r>
              <a:rPr lang="en-US" sz="2903" dirty="0" err="1">
                <a:solidFill>
                  <a:schemeClr val="dk1"/>
                </a:solidFill>
                <a:latin typeface="+mn-lt"/>
              </a:rPr>
              <a:t>Nikzad</a:t>
            </a:r>
            <a:r>
              <a:rPr lang="en-US" sz="2903" dirty="0">
                <a:solidFill>
                  <a:schemeClr val="dk1"/>
                </a:solidFill>
                <a:latin typeface="+mn-lt"/>
              </a:rPr>
              <a:t>, </a:t>
            </a:r>
            <a:r>
              <a:rPr lang="en-US" sz="2903" dirty="0" err="1">
                <a:solidFill>
                  <a:schemeClr val="dk1"/>
                </a:solidFill>
                <a:latin typeface="+mn-lt"/>
              </a:rPr>
              <a:t>Meysam</a:t>
            </a:r>
            <a:r>
              <a:rPr lang="en-US" sz="2903" dirty="0">
                <a:solidFill>
                  <a:schemeClr val="dk1"/>
                </a:solidFill>
                <a:latin typeface="+mn-lt"/>
              </a:rPr>
              <a:t> </a:t>
            </a:r>
            <a:r>
              <a:rPr lang="en-US" sz="2903" dirty="0" smtClean="0">
                <a:solidFill>
                  <a:schemeClr val="dk1"/>
                </a:solidFill>
                <a:latin typeface="+mn-lt"/>
              </a:rPr>
              <a:t/>
            </a:r>
            <a:br>
              <a:rPr lang="en-US" sz="2903" dirty="0" smtClean="0">
                <a:solidFill>
                  <a:schemeClr val="dk1"/>
                </a:solidFill>
                <a:latin typeface="+mn-lt"/>
              </a:rPr>
            </a:br>
            <a:r>
              <a:rPr lang="en-US" sz="2903" dirty="0" err="1" smtClean="0">
                <a:solidFill>
                  <a:schemeClr val="dk1"/>
                </a:solidFill>
                <a:latin typeface="+mn-lt"/>
              </a:rPr>
              <a:t>Chenaghlu</a:t>
            </a:r>
            <a:r>
              <a:rPr lang="en-US" sz="2903" dirty="0">
                <a:solidFill>
                  <a:schemeClr val="dk1"/>
                </a:solidFill>
                <a:latin typeface="+mn-lt"/>
              </a:rPr>
              <a:t>, Richard </a:t>
            </a:r>
            <a:r>
              <a:rPr lang="en-US" sz="2903" dirty="0" err="1">
                <a:solidFill>
                  <a:schemeClr val="dk1"/>
                </a:solidFill>
                <a:latin typeface="+mn-lt"/>
              </a:rPr>
              <a:t>Socher</a:t>
            </a:r>
            <a:r>
              <a:rPr lang="en-US" sz="2903" dirty="0">
                <a:solidFill>
                  <a:schemeClr val="dk1"/>
                </a:solidFill>
                <a:latin typeface="+mn-lt"/>
              </a:rPr>
              <a:t>, Xavier </a:t>
            </a:r>
            <a:r>
              <a:rPr lang="en-US" sz="2903" dirty="0" err="1">
                <a:solidFill>
                  <a:schemeClr val="dk1"/>
                </a:solidFill>
                <a:latin typeface="+mn-lt"/>
              </a:rPr>
              <a:t>Amatriain</a:t>
            </a:r>
            <a:r>
              <a:rPr lang="en-US" sz="2903" dirty="0">
                <a:solidFill>
                  <a:schemeClr val="dk1"/>
                </a:solidFill>
                <a:latin typeface="+mn-lt"/>
              </a:rPr>
              <a:t>, </a:t>
            </a:r>
            <a:r>
              <a:rPr lang="en-US" sz="2903" dirty="0" smtClean="0">
                <a:solidFill>
                  <a:schemeClr val="dk1"/>
                </a:solidFill>
                <a:latin typeface="+mn-lt"/>
              </a:rPr>
              <a:t/>
            </a:r>
            <a:br>
              <a:rPr lang="en-US" sz="2903" dirty="0" smtClean="0">
                <a:solidFill>
                  <a:schemeClr val="dk1"/>
                </a:solidFill>
                <a:latin typeface="+mn-lt"/>
              </a:rPr>
            </a:br>
            <a:r>
              <a:rPr lang="en-US" sz="2903" dirty="0" err="1" smtClean="0">
                <a:solidFill>
                  <a:schemeClr val="dk1"/>
                </a:solidFill>
                <a:latin typeface="+mn-lt"/>
              </a:rPr>
              <a:t>Jianfeng</a:t>
            </a:r>
            <a:r>
              <a:rPr lang="en-US" sz="2903" dirty="0" smtClean="0">
                <a:solidFill>
                  <a:schemeClr val="dk1"/>
                </a:solidFill>
                <a:latin typeface="+mn-lt"/>
              </a:rPr>
              <a:t> </a:t>
            </a:r>
            <a:r>
              <a:rPr lang="en-US" sz="2903" dirty="0">
                <a:solidFill>
                  <a:schemeClr val="dk1"/>
                </a:solidFill>
                <a:latin typeface="+mn-lt"/>
              </a:rPr>
              <a:t>Gao - 2025, </a:t>
            </a:r>
            <a:r>
              <a:rPr lang="en-US" sz="2903" dirty="0" smtClean="0">
                <a:solidFill>
                  <a:schemeClr val="dk1"/>
                </a:solidFill>
                <a:latin typeface="+mn-lt"/>
              </a:rPr>
              <a:t>March [</a:t>
            </a:r>
            <a:r>
              <a:rPr lang="en-US" sz="2903" dirty="0" err="1" smtClean="0">
                <a:solidFill>
                  <a:schemeClr val="dk1"/>
                </a:solidFill>
                <a:latin typeface="+mn-lt"/>
              </a:rPr>
              <a:t>Minaee</a:t>
            </a:r>
            <a:r>
              <a:rPr lang="en-US" sz="2903" dirty="0" smtClean="0">
                <a:solidFill>
                  <a:schemeClr val="dk1"/>
                </a:solidFill>
                <a:latin typeface="+mn-lt"/>
              </a:rPr>
              <a:t>].</a:t>
            </a:r>
            <a:endParaRPr sz="2903" dirty="0">
              <a:solidFill>
                <a:schemeClr val="dk1"/>
              </a:solidFill>
              <a:latin typeface="+mn-lt"/>
            </a:endParaRPr>
          </a:p>
          <a:p>
            <a:pPr marL="552938" indent="-433135">
              <a:spcBef>
                <a:spcPts val="0"/>
              </a:spcBef>
              <a:spcAft>
                <a:spcPts val="0"/>
              </a:spcAft>
              <a:buClr>
                <a:schemeClr val="dk1"/>
              </a:buClr>
              <a:buSzPct val="100000"/>
              <a:buChar char="●"/>
            </a:pPr>
            <a:r>
              <a:rPr lang="en-US" sz="2903" dirty="0">
                <a:solidFill>
                  <a:schemeClr val="dk1"/>
                </a:solidFill>
                <a:latin typeface="+mn-lt"/>
              </a:rPr>
              <a:t>Authors from Amazon, Czech Institute of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Informatics</a:t>
            </a:r>
            <a:r>
              <a:rPr lang="en-US" sz="2903" dirty="0">
                <a:solidFill>
                  <a:schemeClr val="dk1"/>
                </a:solidFill>
                <a:latin typeface="+mn-lt"/>
              </a:rPr>
              <a:t>, Robotics and Cybernetics, </a:t>
            </a:r>
            <a:r>
              <a:rPr lang="en-US" sz="2903" dirty="0" err="1">
                <a:solidFill>
                  <a:schemeClr val="dk1"/>
                </a:solidFill>
                <a:latin typeface="+mn-lt"/>
              </a:rPr>
              <a:t>Cologn</a:t>
            </a:r>
            <a:r>
              <a:rPr lang="en-US" sz="2903" dirty="0">
                <a:solidFill>
                  <a:schemeClr val="dk1"/>
                </a:solidFill>
                <a:latin typeface="+mn-lt"/>
              </a:rPr>
              <a:t>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University</a:t>
            </a:r>
            <a:r>
              <a:rPr lang="en-US" sz="2903" dirty="0">
                <a:solidFill>
                  <a:schemeClr val="dk1"/>
                </a:solidFill>
                <a:latin typeface="+mn-lt"/>
              </a:rPr>
              <a:t>, Ultimate.ai, You.com, Google, and </a:t>
            </a:r>
            <a:r>
              <a:rPr lang="en-US" sz="2903" dirty="0" smtClean="0">
                <a:solidFill>
                  <a:schemeClr val="dk1"/>
                </a:solidFill>
                <a:latin typeface="+mn-lt"/>
              </a:rPr>
              <a:t>Microsoft.</a:t>
            </a:r>
            <a:endParaRPr sz="2903" dirty="0">
              <a:solidFill>
                <a:schemeClr val="dk1"/>
              </a:solidFill>
              <a:latin typeface="+mn-lt"/>
            </a:endParaRPr>
          </a:p>
          <a:p>
            <a:pPr marL="552938" indent="-433135">
              <a:spcBef>
                <a:spcPts val="0"/>
              </a:spcBef>
              <a:spcAft>
                <a:spcPts val="0"/>
              </a:spcAft>
              <a:buClr>
                <a:schemeClr val="dk1"/>
              </a:buClr>
              <a:buSzPct val="100000"/>
              <a:buChar char="●"/>
            </a:pPr>
            <a:r>
              <a:rPr lang="en-US" sz="2903" dirty="0">
                <a:solidFill>
                  <a:schemeClr val="dk1"/>
                </a:solidFill>
                <a:latin typeface="+mn-lt"/>
              </a:rPr>
              <a:t>Covers LLM families, how they are built, how they are used and augmented,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popular </a:t>
            </a:r>
            <a:r>
              <a:rPr lang="en-US" sz="2903" dirty="0">
                <a:solidFill>
                  <a:schemeClr val="dk1"/>
                </a:solidFill>
                <a:latin typeface="+mn-lt"/>
              </a:rPr>
              <a:t>datasets, prominent performance benchmarks, challenges, and future directions.</a:t>
            </a:r>
            <a:endParaRPr sz="2903" dirty="0">
              <a:solidFill>
                <a:schemeClr val="dk1"/>
              </a:solidFill>
              <a:latin typeface="+mn-lt"/>
            </a:endParaRPr>
          </a:p>
          <a:p>
            <a:pPr marL="552938" indent="-433135">
              <a:spcBef>
                <a:spcPts val="0"/>
              </a:spcBef>
              <a:spcAft>
                <a:spcPts val="0"/>
              </a:spcAft>
              <a:buClr>
                <a:schemeClr val="dk1"/>
              </a:buClr>
              <a:buSzPct val="100000"/>
              <a:buChar char="●"/>
            </a:pPr>
            <a:r>
              <a:rPr lang="en-US" sz="2903" dirty="0">
                <a:solidFill>
                  <a:schemeClr val="dk1"/>
                </a:solidFill>
                <a:latin typeface="+mn-lt"/>
              </a:rPr>
              <a:t>Our choice for comprehensive overview of LLMs - will get reader up to speed quickly!</a:t>
            </a:r>
            <a:endParaRPr sz="2903" dirty="0">
              <a:solidFill>
                <a:schemeClr val="dk1"/>
              </a:solidFill>
              <a:latin typeface="+mn-lt"/>
            </a:endParaRPr>
          </a:p>
          <a:p>
            <a:pPr marL="552938" indent="-433135">
              <a:spcBef>
                <a:spcPts val="0"/>
              </a:spcBef>
              <a:spcAft>
                <a:spcPts val="0"/>
              </a:spcAft>
              <a:buClr>
                <a:schemeClr val="dk1"/>
              </a:buClr>
              <a:buSzPct val="100000"/>
              <a:buChar char="●"/>
            </a:pPr>
            <a:r>
              <a:rPr lang="en-US" sz="2903" dirty="0">
                <a:solidFill>
                  <a:schemeClr val="dk1"/>
                </a:solidFill>
                <a:latin typeface="+mn-lt"/>
              </a:rPr>
              <a:t>44 pages with 244 references.</a:t>
            </a:r>
            <a:endParaRPr sz="2903" dirty="0">
              <a:solidFill>
                <a:schemeClr val="dk1"/>
              </a:solidFill>
              <a:latin typeface="+mn-lt"/>
            </a:endParaRPr>
          </a:p>
          <a:p>
            <a:pPr marL="552938" indent="-433135">
              <a:spcBef>
                <a:spcPts val="0"/>
              </a:spcBef>
              <a:spcAft>
                <a:spcPts val="0"/>
              </a:spcAft>
              <a:buClr>
                <a:schemeClr val="dk1"/>
              </a:buClr>
              <a:buSzPct val="100000"/>
              <a:buChar char="●"/>
            </a:pPr>
            <a:r>
              <a:rPr lang="en-US" sz="2903" dirty="0">
                <a:solidFill>
                  <a:schemeClr val="dk1"/>
                </a:solidFill>
                <a:latin typeface="+mn-lt"/>
              </a:rPr>
              <a:t>Appendix on Open Source Toolkits for LLM Development and Deployment. Already out of date, but provides direction for next survey paper to search for!</a:t>
            </a:r>
            <a:endParaRPr sz="2903" dirty="0">
              <a:solidFill>
                <a:schemeClr val="dk1"/>
              </a:solidFill>
              <a:latin typeface="+mn-lt"/>
            </a:endParaRPr>
          </a:p>
        </p:txBody>
      </p:sp>
      <p:pic>
        <p:nvPicPr>
          <p:cNvPr id="191" name="Google Shape;191;p31" title="Screenshot 2025-05-31 130918.png"/>
          <p:cNvPicPr preferRelativeResize="0"/>
          <p:nvPr/>
        </p:nvPicPr>
        <p:blipFill>
          <a:blip r:embed="rId3">
            <a:alphaModFix/>
          </a:blip>
          <a:stretch>
            <a:fillRect/>
          </a:stretch>
        </p:blipFill>
        <p:spPr>
          <a:xfrm>
            <a:off x="7523377" y="1079622"/>
            <a:ext cx="4429093" cy="1937898"/>
          </a:xfrm>
          <a:prstGeom prst="rect">
            <a:avLst/>
          </a:prstGeom>
          <a:noFill/>
          <a:ln>
            <a:noFill/>
          </a:ln>
        </p:spPr>
      </p:pic>
      <p:sp>
        <p:nvSpPr>
          <p:cNvPr id="6" name="Title 1"/>
          <p:cNvSpPr>
            <a:spLocks noGrp="1"/>
          </p:cNvSpPr>
          <p:nvPr>
            <p:ph type="title"/>
          </p:nvPr>
        </p:nvSpPr>
        <p:spPr/>
        <p:txBody>
          <a:bodyPr/>
          <a:lstStyle/>
          <a:p>
            <a:r>
              <a:rPr lang="en-US" sz="3200" dirty="0" smtClean="0"/>
              <a:t>Example: LLM Survey Paper (</a:t>
            </a:r>
            <a:r>
              <a:rPr lang="en-US" sz="3200" dirty="0" err="1" smtClean="0"/>
              <a:t>con’t</a:t>
            </a:r>
            <a:r>
              <a:rPr lang="en-US" sz="3200" dirty="0" smtClean="0"/>
              <a:t>)</a:t>
            </a:r>
            <a:endParaRPr lang="en-US" sz="320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24</a:t>
            </a:fld>
            <a:endParaRPr lang="en-US" dirty="0"/>
          </a:p>
        </p:txBody>
      </p:sp>
    </p:spTree>
    <p:extLst>
      <p:ext uri="{BB962C8B-B14F-4D97-AF65-F5344CB8AC3E}">
        <p14:creationId xmlns:p14="http://schemas.microsoft.com/office/powerpoint/2010/main" val="25727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1.11111E-6 L -0.31406 0.25278 " pathEditMode="relative" rAng="0" ptsTypes="AA">
                                      <p:cBhvr>
                                        <p:cTn id="6" dur="2000" fill="hold"/>
                                        <p:tgtEl>
                                          <p:spTgt spid="191"/>
                                        </p:tgtEl>
                                        <p:attrNameLst>
                                          <p:attrName>ppt_x</p:attrName>
                                          <p:attrName>ppt_y</p:attrName>
                                        </p:attrNameLst>
                                      </p:cBhvr>
                                      <p:rCtr x="-15703" y="12639"/>
                                    </p:animMotion>
                                  </p:childTnLst>
                                </p:cTn>
                              </p:par>
                              <p:par>
                                <p:cTn id="7" presetID="6" presetClass="emph" presetSubtype="0" decel="100000" fill="hold" nodeType="withEffect">
                                  <p:stCondLst>
                                    <p:cond delay="0"/>
                                  </p:stCondLst>
                                  <p:childTnLst>
                                    <p:animScale>
                                      <p:cBhvr>
                                        <p:cTn id="8" dur="2000" fill="hold"/>
                                        <p:tgtEl>
                                          <p:spTgt spid="19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00" name="Google Shape;200;p32"/>
          <p:cNvSpPr txBox="1"/>
          <p:nvPr/>
        </p:nvSpPr>
        <p:spPr>
          <a:xfrm>
            <a:off x="7165178" y="5506635"/>
            <a:ext cx="5026822" cy="1112683"/>
          </a:xfrm>
          <a:prstGeom prst="rect">
            <a:avLst/>
          </a:prstGeom>
          <a:noFill/>
          <a:ln>
            <a:noFill/>
          </a:ln>
        </p:spPr>
        <p:txBody>
          <a:bodyPr spcFirstLastPara="1" wrap="square" lIns="110570" tIns="110570" rIns="110570" bIns="110570" anchor="t" anchorCtr="0">
            <a:noAutofit/>
          </a:bodyPr>
          <a:lstStyle/>
          <a:p>
            <a:pPr>
              <a:spcBef>
                <a:spcPts val="0"/>
              </a:spcBef>
              <a:spcAft>
                <a:spcPts val="0"/>
              </a:spcAft>
            </a:pPr>
            <a:r>
              <a:rPr lang="en-US" sz="1400" dirty="0">
                <a:latin typeface="+mn-lt"/>
              </a:rPr>
              <a:t>Overview of unified LM pre-training. The model parameters are shared across the LM objectives (i.e., bidirectional LM, unidirectional LM, and sequence-to-sequence LM). (ref: </a:t>
            </a:r>
            <a:r>
              <a:rPr lang="en-US" sz="1400" dirty="0" err="1" smtClean="0">
                <a:latin typeface="+mn-lt"/>
              </a:rPr>
              <a:t>Minalee</a:t>
            </a:r>
            <a:r>
              <a:rPr lang="en-US" sz="1400" dirty="0" smtClean="0">
                <a:latin typeface="+mn-lt"/>
              </a:rPr>
              <a:t> Survey paper)</a:t>
            </a:r>
            <a:endParaRPr sz="1400" dirty="0">
              <a:latin typeface="+mn-lt"/>
            </a:endParaRPr>
          </a:p>
        </p:txBody>
      </p:sp>
      <p:sp>
        <p:nvSpPr>
          <p:cNvPr id="198" name="Google Shape;198;p32"/>
          <p:cNvSpPr txBox="1"/>
          <p:nvPr/>
        </p:nvSpPr>
        <p:spPr>
          <a:xfrm>
            <a:off x="609755" y="1604399"/>
            <a:ext cx="10971373" cy="4472844"/>
          </a:xfrm>
          <a:prstGeom prst="rect">
            <a:avLst/>
          </a:prstGeom>
          <a:noFill/>
          <a:ln>
            <a:noFill/>
          </a:ln>
        </p:spPr>
        <p:txBody>
          <a:bodyPr spcFirstLastPara="1" wrap="square" lIns="0" tIns="0" rIns="0" bIns="0" anchor="t" anchorCtr="0">
            <a:normAutofit fontScale="92500" lnSpcReduction="10000"/>
          </a:bodyPr>
          <a:lstStyle/>
          <a:p>
            <a:pPr marL="552938" indent="-460781">
              <a:spcBef>
                <a:spcPts val="0"/>
              </a:spcBef>
              <a:spcAft>
                <a:spcPts val="0"/>
              </a:spcAft>
              <a:buClr>
                <a:schemeClr val="dk1"/>
              </a:buClr>
              <a:buSzPts val="2400"/>
              <a:buChar char="●"/>
            </a:pPr>
            <a:r>
              <a:rPr lang="en-US" sz="2903" dirty="0">
                <a:solidFill>
                  <a:schemeClr val="dk1"/>
                </a:solidFill>
                <a:latin typeface="+mn-lt"/>
              </a:rPr>
              <a:t>Publication Date - look for the most recent </a:t>
            </a:r>
            <a:r>
              <a:rPr lang="en-US" sz="2903" dirty="0" smtClean="0">
                <a:solidFill>
                  <a:schemeClr val="dk1"/>
                </a:solidFill>
                <a:latin typeface="+mn-lt"/>
              </a:rPr>
              <a:t>surveys.</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Check Authors - research their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bios</a:t>
            </a:r>
            <a:r>
              <a:rPr lang="en-US" sz="2903" dirty="0">
                <a:solidFill>
                  <a:schemeClr val="dk1"/>
                </a:solidFill>
                <a:latin typeface="+mn-lt"/>
              </a:rPr>
              <a:t>, look for extensive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publications.</a:t>
            </a:r>
            <a:endParaRPr sz="2903" dirty="0">
              <a:solidFill>
                <a:schemeClr val="dk1"/>
              </a:solidFill>
              <a:latin typeface="+mn-lt"/>
            </a:endParaRPr>
          </a:p>
          <a:p>
            <a:pPr marL="1105875" lvl="1" indent="-460781">
              <a:spcBef>
                <a:spcPts val="0"/>
              </a:spcBef>
              <a:spcAft>
                <a:spcPts val="0"/>
              </a:spcAft>
              <a:buClr>
                <a:schemeClr val="dk1"/>
              </a:buClr>
              <a:buSzPts val="2400"/>
              <a:buChar char="○"/>
            </a:pPr>
            <a:r>
              <a:rPr lang="en-US" sz="2903" dirty="0">
                <a:solidFill>
                  <a:schemeClr val="dk1"/>
                </a:solidFill>
                <a:latin typeface="+mn-lt"/>
              </a:rPr>
              <a:t>Beware of authors who game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the </a:t>
            </a:r>
            <a:r>
              <a:rPr lang="en-US" sz="2903" dirty="0">
                <a:solidFill>
                  <a:schemeClr val="dk1"/>
                </a:solidFill>
                <a:latin typeface="+mn-lt"/>
              </a:rPr>
              <a:t>system: self referencing their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own </a:t>
            </a:r>
            <a:r>
              <a:rPr lang="en-US" sz="2903" dirty="0">
                <a:solidFill>
                  <a:schemeClr val="dk1"/>
                </a:solidFill>
                <a:latin typeface="+mn-lt"/>
              </a:rPr>
              <a:t>papers, etc.</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Reference section - at end of paper,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should </a:t>
            </a:r>
            <a:r>
              <a:rPr lang="en-US" sz="2903" dirty="0">
                <a:solidFill>
                  <a:schemeClr val="dk1"/>
                </a:solidFill>
                <a:latin typeface="+mn-lt"/>
              </a:rPr>
              <a:t>be robust reference </a:t>
            </a:r>
            <a:r>
              <a:rPr lang="en-US" sz="2903" dirty="0" smtClean="0">
                <a:solidFill>
                  <a:schemeClr val="dk1"/>
                </a:solidFill>
                <a:latin typeface="+mn-lt"/>
              </a:rPr>
              <a:t>list.</a:t>
            </a:r>
            <a:endParaRPr sz="2903" dirty="0">
              <a:solidFill>
                <a:schemeClr val="dk1"/>
              </a:solidFill>
              <a:latin typeface="+mn-lt"/>
            </a:endParaRPr>
          </a:p>
          <a:p>
            <a:pPr marL="552938" indent="-460781">
              <a:spcBef>
                <a:spcPts val="0"/>
              </a:spcBef>
              <a:spcAft>
                <a:spcPts val="0"/>
              </a:spcAft>
              <a:buClr>
                <a:schemeClr val="dk1"/>
              </a:buClr>
              <a:buSzPts val="2400"/>
              <a:buChar char="●"/>
            </a:pPr>
            <a:r>
              <a:rPr lang="en-US" sz="2903" dirty="0">
                <a:solidFill>
                  <a:schemeClr val="dk1"/>
                </a:solidFill>
                <a:latin typeface="+mn-lt"/>
              </a:rPr>
              <a:t>Future Directions section - what are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the </a:t>
            </a:r>
            <a:r>
              <a:rPr lang="en-US" sz="2903" dirty="0">
                <a:solidFill>
                  <a:schemeClr val="dk1"/>
                </a:solidFill>
                <a:latin typeface="+mn-lt"/>
              </a:rPr>
              <a:t>open problems and future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research </a:t>
            </a:r>
            <a:r>
              <a:rPr lang="en-US" sz="2903" dirty="0">
                <a:solidFill>
                  <a:schemeClr val="dk1"/>
                </a:solidFill>
                <a:latin typeface="+mn-lt"/>
              </a:rPr>
              <a:t>areas?</a:t>
            </a:r>
            <a:endParaRPr sz="2903" dirty="0">
              <a:solidFill>
                <a:schemeClr val="dk1"/>
              </a:solidFill>
              <a:latin typeface="+mn-lt"/>
            </a:endParaRPr>
          </a:p>
        </p:txBody>
      </p:sp>
      <p:pic>
        <p:nvPicPr>
          <p:cNvPr id="199" name="Google Shape;199;p32" title="Screenshot 2025-05-31 132046.png"/>
          <p:cNvPicPr preferRelativeResize="0"/>
          <p:nvPr/>
        </p:nvPicPr>
        <p:blipFill>
          <a:blip r:embed="rId3">
            <a:alphaModFix/>
          </a:blip>
          <a:stretch>
            <a:fillRect/>
          </a:stretch>
        </p:blipFill>
        <p:spPr>
          <a:xfrm>
            <a:off x="6857894" y="1953049"/>
            <a:ext cx="5155916" cy="3628241"/>
          </a:xfrm>
          <a:prstGeom prst="rect">
            <a:avLst/>
          </a:prstGeom>
          <a:noFill/>
          <a:ln>
            <a:noFill/>
          </a:ln>
        </p:spPr>
      </p:pic>
      <p:sp>
        <p:nvSpPr>
          <p:cNvPr id="6" name="Title 1"/>
          <p:cNvSpPr>
            <a:spLocks noGrp="1"/>
          </p:cNvSpPr>
          <p:nvPr>
            <p:ph type="title"/>
          </p:nvPr>
        </p:nvSpPr>
        <p:spPr/>
        <p:txBody>
          <a:bodyPr/>
          <a:lstStyle/>
          <a:p>
            <a:r>
              <a:rPr lang="en-US" sz="3200" dirty="0" smtClean="0"/>
              <a:t>Tips for using Survey Papers</a:t>
            </a:r>
            <a:endParaRPr lang="en-US" sz="320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199898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44444E-6 L -0.26511 0.03726 " pathEditMode="relative" rAng="0" ptsTypes="AA">
                                      <p:cBhvr>
                                        <p:cTn id="6" dur="2000" fill="hold"/>
                                        <p:tgtEl>
                                          <p:spTgt spid="199"/>
                                        </p:tgtEl>
                                        <p:attrNameLst>
                                          <p:attrName>ppt_x</p:attrName>
                                          <p:attrName>ppt_y</p:attrName>
                                        </p:attrNameLst>
                                      </p:cBhvr>
                                      <p:rCtr x="-13255" y="1852"/>
                                    </p:animMotion>
                                  </p:childTnLst>
                                </p:cTn>
                              </p:par>
                              <p:par>
                                <p:cTn id="7" presetID="6" presetClass="emph" presetSubtype="0" fill="hold" nodeType="withEffect">
                                  <p:stCondLst>
                                    <p:cond delay="0"/>
                                  </p:stCondLst>
                                  <p:childTnLst>
                                    <p:animScale>
                                      <p:cBhvr>
                                        <p:cTn id="8" dur="2000" fill="hold"/>
                                        <p:tgtEl>
                                          <p:spTgt spid="19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32"/>
          <p:cNvSpPr txBox="1"/>
          <p:nvPr/>
        </p:nvSpPr>
        <p:spPr>
          <a:xfrm>
            <a:off x="609755" y="1604397"/>
            <a:ext cx="10971373" cy="4754199"/>
          </a:xfrm>
          <a:prstGeom prst="rect">
            <a:avLst/>
          </a:prstGeom>
          <a:noFill/>
          <a:ln>
            <a:noFill/>
          </a:ln>
        </p:spPr>
        <p:txBody>
          <a:bodyPr spcFirstLastPara="1" wrap="square" lIns="0" tIns="0" rIns="0" bIns="0" anchor="t" anchorCtr="0">
            <a:normAutofit lnSpcReduction="10000"/>
          </a:bodyPr>
          <a:lstStyle/>
          <a:p>
            <a:pPr marL="552938" indent="-460781">
              <a:spcBef>
                <a:spcPts val="0"/>
              </a:spcBef>
              <a:spcAft>
                <a:spcPts val="0"/>
              </a:spcAft>
              <a:buClr>
                <a:schemeClr val="dk1"/>
              </a:buClr>
              <a:buSzPts val="2400"/>
              <a:buChar char="●"/>
            </a:pPr>
            <a:r>
              <a:rPr lang="en-US" sz="2800" dirty="0">
                <a:solidFill>
                  <a:schemeClr val="dk1"/>
                </a:solidFill>
                <a:latin typeface="+mn-lt"/>
              </a:rPr>
              <a:t>Industry: In 2024, 90% of notable AI models came from industry labs.</a:t>
            </a:r>
          </a:p>
          <a:p>
            <a:pPr marL="552938" indent="-460781">
              <a:spcBef>
                <a:spcPts val="0"/>
              </a:spcBef>
              <a:spcAft>
                <a:spcPts val="0"/>
              </a:spcAft>
              <a:buClr>
                <a:schemeClr val="dk1"/>
              </a:buClr>
              <a:buSzPts val="2400"/>
              <a:buChar char="●"/>
            </a:pPr>
            <a:r>
              <a:rPr lang="en-US" sz="2800" dirty="0">
                <a:solidFill>
                  <a:schemeClr val="dk1"/>
                </a:solidFill>
                <a:latin typeface="+mn-lt"/>
              </a:rPr>
              <a:t>Universities: Still excel in </a:t>
            </a:r>
            <a:r>
              <a:rPr lang="en-US" sz="2800" dirty="0" smtClean="0">
                <a:solidFill>
                  <a:schemeClr val="dk1"/>
                </a:solidFill>
                <a:latin typeface="+mn-lt"/>
              </a:rPr>
              <a:t/>
            </a:r>
            <a:br>
              <a:rPr lang="en-US" sz="2800" dirty="0" smtClean="0">
                <a:solidFill>
                  <a:schemeClr val="dk1"/>
                </a:solidFill>
                <a:latin typeface="+mn-lt"/>
              </a:rPr>
            </a:br>
            <a:r>
              <a:rPr lang="en-US" sz="2800" dirty="0" smtClean="0">
                <a:solidFill>
                  <a:schemeClr val="dk1"/>
                </a:solidFill>
                <a:latin typeface="+mn-lt"/>
              </a:rPr>
              <a:t>fundamental </a:t>
            </a:r>
            <a:r>
              <a:rPr lang="en-US" sz="2800" dirty="0">
                <a:solidFill>
                  <a:schemeClr val="dk1"/>
                </a:solidFill>
                <a:latin typeface="+mn-lt"/>
              </a:rPr>
              <a:t>theory and </a:t>
            </a:r>
            <a:r>
              <a:rPr lang="en-US" sz="2800" dirty="0" smtClean="0">
                <a:solidFill>
                  <a:schemeClr val="dk1"/>
                </a:solidFill>
                <a:latin typeface="+mn-lt"/>
              </a:rPr>
              <a:t/>
            </a:r>
            <a:br>
              <a:rPr lang="en-US" sz="2800" dirty="0" smtClean="0">
                <a:solidFill>
                  <a:schemeClr val="dk1"/>
                </a:solidFill>
                <a:latin typeface="+mn-lt"/>
              </a:rPr>
            </a:br>
            <a:r>
              <a:rPr lang="en-US" sz="2800" dirty="0" smtClean="0">
                <a:solidFill>
                  <a:schemeClr val="dk1"/>
                </a:solidFill>
                <a:latin typeface="+mn-lt"/>
              </a:rPr>
              <a:t>produce </a:t>
            </a:r>
            <a:r>
              <a:rPr lang="en-US" sz="2800" dirty="0">
                <a:solidFill>
                  <a:schemeClr val="dk1"/>
                </a:solidFill>
                <a:latin typeface="+mn-lt"/>
              </a:rPr>
              <a:t>highly-cited research, </a:t>
            </a:r>
            <a:r>
              <a:rPr lang="en-US" sz="2800" dirty="0" smtClean="0">
                <a:solidFill>
                  <a:schemeClr val="dk1"/>
                </a:solidFill>
                <a:latin typeface="+mn-lt"/>
              </a:rPr>
              <a:t/>
            </a:r>
            <a:br>
              <a:rPr lang="en-US" sz="2800" dirty="0" smtClean="0">
                <a:solidFill>
                  <a:schemeClr val="dk1"/>
                </a:solidFill>
                <a:latin typeface="+mn-lt"/>
              </a:rPr>
            </a:br>
            <a:r>
              <a:rPr lang="en-US" sz="2800" dirty="0" smtClean="0">
                <a:solidFill>
                  <a:schemeClr val="dk1"/>
                </a:solidFill>
                <a:latin typeface="+mn-lt"/>
              </a:rPr>
              <a:t>but </a:t>
            </a:r>
            <a:r>
              <a:rPr lang="en-US" sz="2800" dirty="0">
                <a:solidFill>
                  <a:schemeClr val="dk1"/>
                </a:solidFill>
                <a:latin typeface="+mn-lt"/>
              </a:rPr>
              <a:t>lack resources for giant </a:t>
            </a:r>
            <a:r>
              <a:rPr lang="en-US" sz="2800" dirty="0" smtClean="0">
                <a:solidFill>
                  <a:schemeClr val="dk1"/>
                </a:solidFill>
                <a:latin typeface="+mn-lt"/>
              </a:rPr>
              <a:t/>
            </a:r>
            <a:br>
              <a:rPr lang="en-US" sz="2800" dirty="0" smtClean="0">
                <a:solidFill>
                  <a:schemeClr val="dk1"/>
                </a:solidFill>
                <a:latin typeface="+mn-lt"/>
              </a:rPr>
            </a:br>
            <a:r>
              <a:rPr lang="en-US" sz="2800" dirty="0" smtClean="0">
                <a:solidFill>
                  <a:schemeClr val="dk1"/>
                </a:solidFill>
                <a:latin typeface="+mn-lt"/>
              </a:rPr>
              <a:t>models</a:t>
            </a:r>
            <a:r>
              <a:rPr lang="en-US" sz="2800" dirty="0">
                <a:solidFill>
                  <a:schemeClr val="dk1"/>
                </a:solidFill>
                <a:latin typeface="+mn-lt"/>
              </a:rPr>
              <a:t>.</a:t>
            </a:r>
          </a:p>
          <a:p>
            <a:pPr marL="552938" indent="-460781">
              <a:spcBef>
                <a:spcPts val="0"/>
              </a:spcBef>
              <a:spcAft>
                <a:spcPts val="0"/>
              </a:spcAft>
              <a:buClr>
                <a:schemeClr val="dk1"/>
              </a:buClr>
              <a:buSzPts val="2400"/>
              <a:buChar char="●"/>
            </a:pPr>
            <a:r>
              <a:rPr lang="en-US" sz="2800" dirty="0">
                <a:solidFill>
                  <a:schemeClr val="dk1"/>
                </a:solidFill>
                <a:latin typeface="+mn-lt"/>
              </a:rPr>
              <a:t>Open Source Movement</a:t>
            </a:r>
            <a:r>
              <a:rPr lang="en-US" sz="2800" dirty="0" smtClean="0">
                <a:solidFill>
                  <a:schemeClr val="dk1"/>
                </a:solidFill>
                <a:latin typeface="+mn-lt"/>
              </a:rPr>
              <a:t>: </a:t>
            </a:r>
            <a:br>
              <a:rPr lang="en-US" sz="2800" dirty="0" smtClean="0">
                <a:solidFill>
                  <a:schemeClr val="dk1"/>
                </a:solidFill>
                <a:latin typeface="+mn-lt"/>
              </a:rPr>
            </a:br>
            <a:r>
              <a:rPr lang="en-US" sz="2800" dirty="0" smtClean="0">
                <a:solidFill>
                  <a:schemeClr val="dk1"/>
                </a:solidFill>
                <a:latin typeface="+mn-lt"/>
              </a:rPr>
              <a:t>Results </a:t>
            </a:r>
            <a:r>
              <a:rPr lang="en-US" sz="2800" dirty="0">
                <a:solidFill>
                  <a:schemeClr val="dk1"/>
                </a:solidFill>
                <a:latin typeface="+mn-lt"/>
              </a:rPr>
              <a:t>published openly, and </a:t>
            </a:r>
            <a:r>
              <a:rPr lang="en-US" sz="2800" dirty="0" smtClean="0">
                <a:solidFill>
                  <a:schemeClr val="dk1"/>
                </a:solidFill>
                <a:latin typeface="+mn-lt"/>
              </a:rPr>
              <a:t/>
            </a:r>
            <a:br>
              <a:rPr lang="en-US" sz="2800" dirty="0" smtClean="0">
                <a:solidFill>
                  <a:schemeClr val="dk1"/>
                </a:solidFill>
                <a:latin typeface="+mn-lt"/>
              </a:rPr>
            </a:br>
            <a:r>
              <a:rPr lang="en-US" sz="2800" dirty="0" smtClean="0">
                <a:solidFill>
                  <a:schemeClr val="dk1"/>
                </a:solidFill>
                <a:latin typeface="+mn-lt"/>
              </a:rPr>
              <a:t>open-sources </a:t>
            </a:r>
            <a:r>
              <a:rPr lang="en-US" sz="2800" dirty="0">
                <a:solidFill>
                  <a:schemeClr val="dk1"/>
                </a:solidFill>
                <a:latin typeface="+mn-lt"/>
              </a:rPr>
              <a:t>models available.</a:t>
            </a:r>
          </a:p>
          <a:p>
            <a:pPr marL="92157">
              <a:spcBef>
                <a:spcPts val="0"/>
              </a:spcBef>
              <a:spcAft>
                <a:spcPts val="0"/>
              </a:spcAft>
              <a:buClr>
                <a:schemeClr val="dk1"/>
              </a:buClr>
              <a:buSzPts val="2400"/>
            </a:pPr>
            <a:r>
              <a:rPr lang="en-US" sz="2800" dirty="0" smtClean="0">
                <a:solidFill>
                  <a:schemeClr val="dk1"/>
                </a:solidFill>
                <a:latin typeface="+mn-lt"/>
              </a:rPr>
              <a:t>Recommendation</a:t>
            </a:r>
            <a:r>
              <a:rPr lang="en-US" sz="2800" dirty="0">
                <a:solidFill>
                  <a:schemeClr val="dk1"/>
                </a:solidFill>
                <a:latin typeface="+mn-lt"/>
              </a:rPr>
              <a:t>: Follow the labs! DeepMind, </a:t>
            </a:r>
            <a:r>
              <a:rPr lang="en-US" sz="2800" dirty="0" err="1">
                <a:solidFill>
                  <a:schemeClr val="dk1"/>
                </a:solidFill>
                <a:latin typeface="+mn-lt"/>
              </a:rPr>
              <a:t>OpenAI</a:t>
            </a:r>
            <a:r>
              <a:rPr lang="en-US" sz="2800" dirty="0">
                <a:solidFill>
                  <a:schemeClr val="dk1"/>
                </a:solidFill>
                <a:latin typeface="+mn-lt"/>
              </a:rPr>
              <a:t>, Meta AI, Microsoft Research, Google </a:t>
            </a:r>
            <a:r>
              <a:rPr lang="en-US" sz="2800" dirty="0" err="1">
                <a:solidFill>
                  <a:schemeClr val="dk1"/>
                </a:solidFill>
                <a:latin typeface="+mn-lt"/>
              </a:rPr>
              <a:t>Deepmind</a:t>
            </a:r>
            <a:r>
              <a:rPr lang="en-US" sz="2800" dirty="0">
                <a:solidFill>
                  <a:schemeClr val="dk1"/>
                </a:solidFill>
                <a:latin typeface="+mn-lt"/>
              </a:rPr>
              <a:t>, etc</a:t>
            </a:r>
            <a:r>
              <a:rPr lang="en-US" sz="2800" dirty="0" smtClean="0">
                <a:solidFill>
                  <a:schemeClr val="dk1"/>
                </a:solidFill>
                <a:latin typeface="+mn-lt"/>
              </a:rPr>
              <a:t>.</a:t>
            </a:r>
            <a:endParaRPr lang="en-US" sz="2800" dirty="0">
              <a:solidFill>
                <a:schemeClr val="dk1"/>
              </a:solidFill>
              <a:latin typeface="+mn-lt"/>
            </a:endParaRPr>
          </a:p>
        </p:txBody>
      </p:sp>
      <p:sp>
        <p:nvSpPr>
          <p:cNvPr id="200" name="Google Shape;200;p32"/>
          <p:cNvSpPr txBox="1"/>
          <p:nvPr/>
        </p:nvSpPr>
        <p:spPr>
          <a:xfrm>
            <a:off x="7756021" y="4912221"/>
            <a:ext cx="2386785" cy="401796"/>
          </a:xfrm>
          <a:prstGeom prst="rect">
            <a:avLst/>
          </a:prstGeom>
          <a:noFill/>
          <a:ln>
            <a:noFill/>
          </a:ln>
        </p:spPr>
        <p:txBody>
          <a:bodyPr spcFirstLastPara="1" wrap="square" lIns="110570" tIns="110570" rIns="110570" bIns="110570" anchor="t" anchorCtr="0">
            <a:noAutofit/>
          </a:bodyPr>
          <a:lstStyle/>
          <a:p>
            <a:pPr>
              <a:spcBef>
                <a:spcPts val="0"/>
              </a:spcBef>
              <a:spcAft>
                <a:spcPts val="0"/>
              </a:spcAft>
            </a:pPr>
            <a:r>
              <a:rPr lang="en-US" sz="1400" dirty="0" smtClean="0"/>
              <a:t>2025 AI Index Report [</a:t>
            </a:r>
            <a:r>
              <a:rPr lang="en-US" sz="1400" dirty="0" err="1" smtClean="0"/>
              <a:t>hai</a:t>
            </a:r>
            <a:r>
              <a:rPr lang="en-US" sz="1400" dirty="0" smtClean="0"/>
              <a:t>]</a:t>
            </a:r>
            <a:endParaRPr sz="1400" dirty="0"/>
          </a:p>
        </p:txBody>
      </p:sp>
      <p:sp>
        <p:nvSpPr>
          <p:cNvPr id="6" name="Title 1"/>
          <p:cNvSpPr>
            <a:spLocks noGrp="1"/>
          </p:cNvSpPr>
          <p:nvPr>
            <p:ph type="title"/>
          </p:nvPr>
        </p:nvSpPr>
        <p:spPr/>
        <p:txBody>
          <a:bodyPr/>
          <a:lstStyle/>
          <a:p>
            <a:r>
              <a:rPr lang="en-US" sz="3200" dirty="0" smtClean="0"/>
              <a:t>Strategies for the Deep Dive Content</a:t>
            </a:r>
            <a:endParaRPr lang="en-US" sz="3200" dirty="0"/>
          </a:p>
        </p:txBody>
      </p:sp>
      <p:pic>
        <p:nvPicPr>
          <p:cNvPr id="1026" name="Picture 2" descr="https://lh7-rt.googleusercontent.com/slidesz/AGV_vUeUQFxfa4i1LXSuTF5QD7Vd7Aor3pj0m6S27G2cU4oBWCvCYNWgfWcTCuQeKnVczhA9JhRQBpGq9MkeLvMmEx1iZDkehsMap7D-fUkYJr2BvS3OIIQuh7DgHf38tZMa_CFHaoSUUQ=nw?key=HBMO7SEqU7A4-_gq8tU2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398" y="2069572"/>
            <a:ext cx="5403557" cy="284264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42911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2.22222E-6 L -0.2457 0.05486 " pathEditMode="relative" rAng="0" ptsTypes="AA">
                                      <p:cBhvr>
                                        <p:cTn id="6" dur="2000" fill="hold"/>
                                        <p:tgtEl>
                                          <p:spTgt spid="1026"/>
                                        </p:tgtEl>
                                        <p:attrNameLst>
                                          <p:attrName>ppt_x</p:attrName>
                                          <p:attrName>ppt_y</p:attrName>
                                        </p:attrNameLst>
                                      </p:cBhvr>
                                      <p:rCtr x="-12292" y="2731"/>
                                    </p:animMotion>
                                  </p:childTnLst>
                                </p:cTn>
                              </p:par>
                              <p:par>
                                <p:cTn id="7" presetID="6" presetClass="emph" presetSubtype="0" fill="hold" nodeType="withEffect">
                                  <p:stCondLst>
                                    <p:cond delay="0"/>
                                  </p:stCondLst>
                                  <p:childTnLst>
                                    <p:animScale>
                                      <p:cBhvr>
                                        <p:cTn id="8"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32"/>
          <p:cNvSpPr txBox="1"/>
          <p:nvPr/>
        </p:nvSpPr>
        <p:spPr>
          <a:xfrm>
            <a:off x="609755" y="1604399"/>
            <a:ext cx="10971373" cy="4472844"/>
          </a:xfrm>
          <a:prstGeom prst="rect">
            <a:avLst/>
          </a:prstGeom>
          <a:noFill/>
          <a:ln>
            <a:noFill/>
          </a:ln>
        </p:spPr>
        <p:txBody>
          <a:bodyPr spcFirstLastPara="1" wrap="square" lIns="0" tIns="0" rIns="0" bIns="0" anchor="t" anchorCtr="0">
            <a:normAutofit/>
          </a:bodyPr>
          <a:lstStyle/>
          <a:p>
            <a:pPr marL="92157">
              <a:spcBef>
                <a:spcPts val="0"/>
              </a:spcBef>
              <a:spcAft>
                <a:spcPts val="0"/>
              </a:spcAft>
              <a:buClr>
                <a:schemeClr val="dk1"/>
              </a:buClr>
              <a:buSzPts val="2400"/>
            </a:pPr>
            <a:r>
              <a:rPr lang="en-US" sz="2903" dirty="0">
                <a:solidFill>
                  <a:schemeClr val="dk1"/>
                </a:solidFill>
                <a:latin typeface="+mn-lt"/>
              </a:rPr>
              <a:t>Latest </a:t>
            </a:r>
            <a:r>
              <a:rPr lang="en-US" sz="2903" dirty="0" smtClean="0">
                <a:solidFill>
                  <a:schemeClr val="dk1"/>
                </a:solidFill>
                <a:latin typeface="+mn-lt"/>
              </a:rPr>
              <a:t>developments on YouTube:</a:t>
            </a:r>
            <a:endParaRPr lang="en-US" sz="2903" dirty="0">
              <a:solidFill>
                <a:schemeClr val="dk1"/>
              </a:solidFill>
              <a:latin typeface="+mn-lt"/>
            </a:endParaRPr>
          </a:p>
          <a:p>
            <a:pPr marL="552938" indent="-460781">
              <a:spcBef>
                <a:spcPts val="0"/>
              </a:spcBef>
              <a:spcAft>
                <a:spcPts val="0"/>
              </a:spcAft>
              <a:buClr>
                <a:schemeClr val="dk1"/>
              </a:buClr>
              <a:buSzPts val="2400"/>
              <a:buChar char="●"/>
            </a:pPr>
            <a:r>
              <a:rPr lang="en-US" sz="2400" dirty="0">
                <a:solidFill>
                  <a:schemeClr val="dk1"/>
                </a:solidFill>
                <a:latin typeface="+mn-lt"/>
              </a:rPr>
              <a:t>AI Explained - </a:t>
            </a:r>
            <a:r>
              <a:rPr lang="en-US" sz="2400" dirty="0" smtClean="0">
                <a:solidFill>
                  <a:schemeClr val="dk1"/>
                </a:solidFill>
                <a:latin typeface="+mn-lt"/>
              </a:rPr>
              <a:t>@</a:t>
            </a:r>
            <a:r>
              <a:rPr lang="en-US" sz="2400" dirty="0" err="1" smtClean="0">
                <a:solidFill>
                  <a:schemeClr val="dk1"/>
                </a:solidFill>
                <a:latin typeface="+mn-lt"/>
              </a:rPr>
              <a:t>aiexplained</a:t>
            </a:r>
            <a:r>
              <a:rPr lang="en-US" sz="2400" dirty="0" smtClean="0">
                <a:solidFill>
                  <a:schemeClr val="dk1"/>
                </a:solidFill>
                <a:latin typeface="+mn-lt"/>
              </a:rPr>
              <a:t>-official [AI Explained]</a:t>
            </a:r>
            <a:endParaRPr lang="en-US" sz="2400" dirty="0">
              <a:solidFill>
                <a:schemeClr val="dk1"/>
              </a:solidFill>
              <a:latin typeface="+mn-lt"/>
            </a:endParaRPr>
          </a:p>
          <a:p>
            <a:pPr marL="552938" indent="-460781">
              <a:spcBef>
                <a:spcPts val="0"/>
              </a:spcBef>
              <a:spcAft>
                <a:spcPts val="0"/>
              </a:spcAft>
              <a:buClr>
                <a:schemeClr val="dk1"/>
              </a:buClr>
              <a:buSzPts val="2400"/>
              <a:buChar char="●"/>
            </a:pPr>
            <a:r>
              <a:rPr lang="en-US" sz="2400" dirty="0">
                <a:solidFill>
                  <a:schemeClr val="dk1"/>
                </a:solidFill>
                <a:latin typeface="+mn-lt"/>
              </a:rPr>
              <a:t>Two Minute Papers - </a:t>
            </a:r>
            <a:r>
              <a:rPr lang="en-US" sz="2400" dirty="0" smtClean="0">
                <a:solidFill>
                  <a:schemeClr val="dk1"/>
                </a:solidFill>
                <a:latin typeface="+mn-lt"/>
              </a:rPr>
              <a:t>@</a:t>
            </a:r>
            <a:r>
              <a:rPr lang="en-US" sz="2400" dirty="0" err="1" smtClean="0">
                <a:solidFill>
                  <a:schemeClr val="dk1"/>
                </a:solidFill>
                <a:latin typeface="+mn-lt"/>
              </a:rPr>
              <a:t>TwoMinutePapers</a:t>
            </a:r>
            <a:r>
              <a:rPr lang="en-US" sz="2400" dirty="0" smtClean="0">
                <a:solidFill>
                  <a:schemeClr val="dk1"/>
                </a:solidFill>
                <a:latin typeface="+mn-lt"/>
              </a:rPr>
              <a:t> [Two Minute]</a:t>
            </a:r>
            <a:endParaRPr lang="en-US" sz="2400" dirty="0">
              <a:solidFill>
                <a:schemeClr val="dk1"/>
              </a:solidFill>
              <a:latin typeface="+mn-lt"/>
            </a:endParaRPr>
          </a:p>
          <a:p>
            <a:pPr marL="552938" indent="-460781">
              <a:spcBef>
                <a:spcPts val="0"/>
              </a:spcBef>
              <a:spcAft>
                <a:spcPts val="0"/>
              </a:spcAft>
              <a:buClr>
                <a:schemeClr val="dk1"/>
              </a:buClr>
              <a:buSzPts val="2400"/>
              <a:buChar char="●"/>
            </a:pPr>
            <a:r>
              <a:rPr lang="en-US" sz="2400" dirty="0">
                <a:solidFill>
                  <a:schemeClr val="dk1"/>
                </a:solidFill>
                <a:latin typeface="+mn-lt"/>
              </a:rPr>
              <a:t>Wes Roth - </a:t>
            </a:r>
            <a:r>
              <a:rPr lang="en-US" sz="2400" dirty="0" smtClean="0">
                <a:solidFill>
                  <a:schemeClr val="dk1"/>
                </a:solidFill>
                <a:latin typeface="+mn-lt"/>
              </a:rPr>
              <a:t>@</a:t>
            </a:r>
            <a:r>
              <a:rPr lang="en-US" sz="2400" dirty="0" err="1" smtClean="0">
                <a:solidFill>
                  <a:schemeClr val="dk1"/>
                </a:solidFill>
                <a:latin typeface="+mn-lt"/>
              </a:rPr>
              <a:t>WesRoth</a:t>
            </a:r>
            <a:r>
              <a:rPr lang="en-US" sz="2400" dirty="0" smtClean="0">
                <a:solidFill>
                  <a:schemeClr val="dk1"/>
                </a:solidFill>
                <a:latin typeface="+mn-lt"/>
              </a:rPr>
              <a:t> [Wes Roth]</a:t>
            </a:r>
            <a:endParaRPr lang="en-US" sz="2400" dirty="0">
              <a:solidFill>
                <a:schemeClr val="dk1"/>
              </a:solidFill>
              <a:latin typeface="+mn-lt"/>
            </a:endParaRPr>
          </a:p>
          <a:p>
            <a:pPr marL="552938" indent="-460781">
              <a:spcBef>
                <a:spcPts val="0"/>
              </a:spcBef>
              <a:spcAft>
                <a:spcPts val="0"/>
              </a:spcAft>
              <a:buClr>
                <a:schemeClr val="dk1"/>
              </a:buClr>
              <a:buSzPts val="2400"/>
              <a:buChar char="●"/>
            </a:pPr>
            <a:r>
              <a:rPr lang="en-US" sz="2400" dirty="0">
                <a:solidFill>
                  <a:schemeClr val="dk1"/>
                </a:solidFill>
                <a:latin typeface="+mn-lt"/>
              </a:rPr>
              <a:t>Tiff In Tech - </a:t>
            </a:r>
            <a:r>
              <a:rPr lang="en-US" sz="2400" dirty="0" smtClean="0">
                <a:solidFill>
                  <a:schemeClr val="dk1"/>
                </a:solidFill>
                <a:latin typeface="+mn-lt"/>
              </a:rPr>
              <a:t>@</a:t>
            </a:r>
            <a:r>
              <a:rPr lang="en-US" sz="2400" dirty="0" err="1" smtClean="0">
                <a:solidFill>
                  <a:schemeClr val="dk1"/>
                </a:solidFill>
                <a:latin typeface="+mn-lt"/>
              </a:rPr>
              <a:t>TiffInTech</a:t>
            </a:r>
            <a:r>
              <a:rPr lang="en-US" sz="2400" dirty="0" smtClean="0">
                <a:solidFill>
                  <a:schemeClr val="dk1"/>
                </a:solidFill>
                <a:latin typeface="+mn-lt"/>
              </a:rPr>
              <a:t> [Tiff Tech]</a:t>
            </a:r>
            <a:endParaRPr lang="en-US" sz="2400" dirty="0">
              <a:solidFill>
                <a:schemeClr val="dk1"/>
              </a:solidFill>
              <a:latin typeface="+mn-lt"/>
            </a:endParaRPr>
          </a:p>
          <a:p>
            <a:pPr marL="552938" indent="-460781">
              <a:spcBef>
                <a:spcPts val="0"/>
              </a:spcBef>
              <a:spcAft>
                <a:spcPts val="0"/>
              </a:spcAft>
              <a:buClr>
                <a:schemeClr val="dk1"/>
              </a:buClr>
              <a:buSzPts val="2400"/>
              <a:buChar char="●"/>
            </a:pPr>
            <a:r>
              <a:rPr lang="en-US" sz="2400" dirty="0">
                <a:solidFill>
                  <a:schemeClr val="dk1"/>
                </a:solidFill>
                <a:latin typeface="+mn-lt"/>
              </a:rPr>
              <a:t>Matthew Berman - </a:t>
            </a:r>
            <a:r>
              <a:rPr lang="en-US" sz="2400" dirty="0" smtClean="0">
                <a:solidFill>
                  <a:schemeClr val="dk1"/>
                </a:solidFill>
                <a:latin typeface="+mn-lt"/>
              </a:rPr>
              <a:t>@</a:t>
            </a:r>
            <a:r>
              <a:rPr lang="en-US" sz="2400" dirty="0" err="1" smtClean="0">
                <a:solidFill>
                  <a:schemeClr val="dk1"/>
                </a:solidFill>
                <a:latin typeface="+mn-lt"/>
              </a:rPr>
              <a:t>matthew_berman</a:t>
            </a:r>
            <a:r>
              <a:rPr lang="en-US" sz="2400" dirty="0" smtClean="0">
                <a:solidFill>
                  <a:schemeClr val="dk1"/>
                </a:solidFill>
                <a:latin typeface="+mn-lt"/>
              </a:rPr>
              <a:t> [Berman]</a:t>
            </a:r>
          </a:p>
          <a:p>
            <a:pPr marL="552938" indent="-460781">
              <a:spcBef>
                <a:spcPts val="0"/>
              </a:spcBef>
              <a:spcAft>
                <a:spcPts val="0"/>
              </a:spcAft>
              <a:buClr>
                <a:schemeClr val="dk1"/>
              </a:buClr>
              <a:buSzPts val="2400"/>
              <a:buChar char="●"/>
            </a:pPr>
            <a:endParaRPr lang="en-US" sz="2400" dirty="0">
              <a:solidFill>
                <a:schemeClr val="dk1"/>
              </a:solidFill>
              <a:latin typeface="+mn-lt"/>
            </a:endParaRPr>
          </a:p>
          <a:p>
            <a:pPr marL="552938" indent="-460781">
              <a:spcBef>
                <a:spcPts val="0"/>
              </a:spcBef>
              <a:spcAft>
                <a:spcPts val="0"/>
              </a:spcAft>
              <a:buClr>
                <a:schemeClr val="dk1"/>
              </a:buClr>
              <a:buSzPts val="2400"/>
              <a:buChar char="●"/>
            </a:pPr>
            <a:endParaRPr lang="en-US" sz="2400" dirty="0">
              <a:solidFill>
                <a:schemeClr val="dk1"/>
              </a:solidFill>
              <a:latin typeface="+mn-lt"/>
            </a:endParaRPr>
          </a:p>
          <a:p>
            <a:pPr marL="92157">
              <a:spcBef>
                <a:spcPts val="0"/>
              </a:spcBef>
              <a:spcAft>
                <a:spcPts val="0"/>
              </a:spcAft>
              <a:buClr>
                <a:schemeClr val="dk1"/>
              </a:buClr>
              <a:buSzPts val="2400"/>
            </a:pPr>
            <a:r>
              <a:rPr lang="en-US" sz="2903" dirty="0">
                <a:solidFill>
                  <a:schemeClr val="dk1"/>
                </a:solidFill>
                <a:latin typeface="+mn-lt"/>
              </a:rPr>
              <a:t>Deep into aspects of AI:</a:t>
            </a:r>
          </a:p>
          <a:p>
            <a:pPr marL="552938" indent="-460781">
              <a:spcBef>
                <a:spcPts val="0"/>
              </a:spcBef>
              <a:spcAft>
                <a:spcPts val="0"/>
              </a:spcAft>
              <a:buClr>
                <a:schemeClr val="dk1"/>
              </a:buClr>
              <a:buSzPts val="2400"/>
              <a:buChar char="●"/>
            </a:pPr>
            <a:r>
              <a:rPr lang="en-US" sz="2400" dirty="0">
                <a:solidFill>
                  <a:schemeClr val="dk1"/>
                </a:solidFill>
                <a:latin typeface="+mn-lt"/>
              </a:rPr>
              <a:t>Andrej </a:t>
            </a:r>
            <a:r>
              <a:rPr lang="en-US" sz="2400" dirty="0" err="1">
                <a:solidFill>
                  <a:schemeClr val="dk1"/>
                </a:solidFill>
                <a:latin typeface="+mn-lt"/>
              </a:rPr>
              <a:t>Karpathy</a:t>
            </a:r>
            <a:r>
              <a:rPr lang="en-US" sz="2400" dirty="0">
                <a:solidFill>
                  <a:schemeClr val="dk1"/>
                </a:solidFill>
                <a:latin typeface="+mn-lt"/>
              </a:rPr>
              <a:t> - </a:t>
            </a:r>
            <a:r>
              <a:rPr lang="en-US" sz="2400" dirty="0" smtClean="0">
                <a:solidFill>
                  <a:schemeClr val="dk1"/>
                </a:solidFill>
                <a:latin typeface="+mn-lt"/>
              </a:rPr>
              <a:t>@</a:t>
            </a:r>
            <a:r>
              <a:rPr lang="en-US" sz="2400" dirty="0" err="1" smtClean="0">
                <a:solidFill>
                  <a:schemeClr val="dk1"/>
                </a:solidFill>
                <a:latin typeface="+mn-lt"/>
              </a:rPr>
              <a:t>AndrejKarpathy</a:t>
            </a:r>
            <a:r>
              <a:rPr lang="en-US" sz="2400" dirty="0" smtClean="0">
                <a:solidFill>
                  <a:schemeClr val="dk1"/>
                </a:solidFill>
                <a:latin typeface="+mn-lt"/>
              </a:rPr>
              <a:t> [</a:t>
            </a:r>
            <a:r>
              <a:rPr lang="en-US" sz="2400" dirty="0" err="1" smtClean="0">
                <a:solidFill>
                  <a:schemeClr val="dk1"/>
                </a:solidFill>
                <a:latin typeface="+mn-lt"/>
              </a:rPr>
              <a:t>Karpathy</a:t>
            </a:r>
            <a:r>
              <a:rPr lang="en-US" sz="2400" dirty="0" smtClean="0">
                <a:solidFill>
                  <a:schemeClr val="dk1"/>
                </a:solidFill>
                <a:latin typeface="+mn-lt"/>
              </a:rPr>
              <a:t>]</a:t>
            </a:r>
            <a:endParaRPr lang="en-US" sz="2400" dirty="0">
              <a:solidFill>
                <a:schemeClr val="dk1"/>
              </a:solidFill>
              <a:latin typeface="+mn-lt"/>
            </a:endParaRPr>
          </a:p>
          <a:p>
            <a:pPr marL="552938" indent="-460781">
              <a:spcBef>
                <a:spcPts val="0"/>
              </a:spcBef>
              <a:spcAft>
                <a:spcPts val="0"/>
              </a:spcAft>
              <a:buClr>
                <a:schemeClr val="dk1"/>
              </a:buClr>
              <a:buSzPts val="2400"/>
              <a:buChar char="●"/>
            </a:pPr>
            <a:r>
              <a:rPr lang="en-US" sz="2400" dirty="0">
                <a:solidFill>
                  <a:schemeClr val="dk1"/>
                </a:solidFill>
                <a:latin typeface="+mn-lt"/>
              </a:rPr>
              <a:t>Lex </a:t>
            </a:r>
            <a:r>
              <a:rPr lang="en-US" sz="2400" dirty="0" err="1">
                <a:solidFill>
                  <a:schemeClr val="dk1"/>
                </a:solidFill>
                <a:latin typeface="+mn-lt"/>
              </a:rPr>
              <a:t>Fridman</a:t>
            </a:r>
            <a:r>
              <a:rPr lang="en-US" sz="2400" dirty="0">
                <a:solidFill>
                  <a:schemeClr val="dk1"/>
                </a:solidFill>
                <a:latin typeface="+mn-lt"/>
              </a:rPr>
              <a:t> - </a:t>
            </a:r>
            <a:r>
              <a:rPr lang="en-US" sz="2400" dirty="0" smtClean="0">
                <a:solidFill>
                  <a:schemeClr val="dk1"/>
                </a:solidFill>
                <a:latin typeface="+mn-lt"/>
              </a:rPr>
              <a:t>@</a:t>
            </a:r>
            <a:r>
              <a:rPr lang="en-US" sz="2400" dirty="0" err="1" smtClean="0">
                <a:solidFill>
                  <a:schemeClr val="dk1"/>
                </a:solidFill>
                <a:latin typeface="+mn-lt"/>
              </a:rPr>
              <a:t>lexfridman</a:t>
            </a:r>
            <a:r>
              <a:rPr lang="en-US" sz="2400" dirty="0" smtClean="0">
                <a:solidFill>
                  <a:schemeClr val="dk1"/>
                </a:solidFill>
                <a:latin typeface="+mn-lt"/>
              </a:rPr>
              <a:t> [</a:t>
            </a:r>
            <a:r>
              <a:rPr lang="en-US" sz="2400" dirty="0" err="1" smtClean="0">
                <a:solidFill>
                  <a:schemeClr val="dk1"/>
                </a:solidFill>
                <a:latin typeface="+mn-lt"/>
              </a:rPr>
              <a:t>Fridman</a:t>
            </a:r>
            <a:r>
              <a:rPr lang="en-US" sz="2400" dirty="0" smtClean="0">
                <a:solidFill>
                  <a:schemeClr val="dk1"/>
                </a:solidFill>
                <a:latin typeface="+mn-lt"/>
              </a:rPr>
              <a:t>]</a:t>
            </a:r>
            <a:endParaRPr lang="en-US" sz="2400" dirty="0">
              <a:solidFill>
                <a:schemeClr val="dk1"/>
              </a:solidFill>
              <a:latin typeface="+mn-lt"/>
            </a:endParaRPr>
          </a:p>
        </p:txBody>
      </p:sp>
      <p:sp>
        <p:nvSpPr>
          <p:cNvPr id="6" name="Title 1"/>
          <p:cNvSpPr>
            <a:spLocks noGrp="1"/>
          </p:cNvSpPr>
          <p:nvPr>
            <p:ph type="title"/>
          </p:nvPr>
        </p:nvSpPr>
        <p:spPr/>
        <p:txBody>
          <a:bodyPr/>
          <a:lstStyle/>
          <a:p>
            <a:r>
              <a:rPr lang="en-US" sz="3200" dirty="0" smtClean="0"/>
              <a:t>YouTube to the Rescue</a:t>
            </a:r>
            <a:endParaRPr lang="en-US" sz="3200" dirty="0"/>
          </a:p>
        </p:txBody>
      </p:sp>
      <p:sp>
        <p:nvSpPr>
          <p:cNvPr id="5" name="Google Shape;200;p32"/>
          <p:cNvSpPr txBox="1"/>
          <p:nvPr/>
        </p:nvSpPr>
        <p:spPr>
          <a:xfrm>
            <a:off x="8218714" y="5543592"/>
            <a:ext cx="2819400" cy="401796"/>
          </a:xfrm>
          <a:prstGeom prst="rect">
            <a:avLst/>
          </a:prstGeom>
          <a:noFill/>
          <a:ln>
            <a:noFill/>
          </a:ln>
        </p:spPr>
        <p:txBody>
          <a:bodyPr spcFirstLastPara="1" wrap="square" lIns="110570" tIns="110570" rIns="110570" bIns="110570" anchor="t" anchorCtr="0">
            <a:noAutofit/>
          </a:bodyPr>
          <a:lstStyle/>
          <a:p>
            <a:pPr algn="ctr">
              <a:spcBef>
                <a:spcPts val="0"/>
              </a:spcBef>
              <a:spcAft>
                <a:spcPts val="0"/>
              </a:spcAft>
            </a:pPr>
            <a:r>
              <a:rPr lang="en-US" sz="1600" dirty="0" err="1" smtClean="0"/>
              <a:t>Karpathy’s</a:t>
            </a:r>
            <a:r>
              <a:rPr lang="en-US" sz="1600" dirty="0" smtClean="0"/>
              <a:t> YouTube Channel Deep Dives and more!</a:t>
            </a:r>
            <a:br>
              <a:rPr lang="en-US" sz="1600" dirty="0" smtClean="0"/>
            </a:br>
            <a:r>
              <a:rPr lang="en-US" sz="1600" dirty="0" smtClean="0"/>
              <a:t>[</a:t>
            </a:r>
            <a:r>
              <a:rPr lang="en-US" sz="1600" dirty="0" err="1" smtClean="0"/>
              <a:t>Karpathy</a:t>
            </a:r>
            <a:r>
              <a:rPr lang="en-US" sz="1600" dirty="0" smtClean="0"/>
              <a:t>]</a:t>
            </a:r>
            <a:endParaRPr sz="1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19" y="2932431"/>
            <a:ext cx="3565390" cy="2622047"/>
          </a:xfrm>
          <a:prstGeom prst="rect">
            <a:avLst/>
          </a:prstGeom>
        </p:spPr>
      </p:pic>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27</a:t>
            </a:fld>
            <a:endParaRPr lang="en-US" dirty="0"/>
          </a:p>
        </p:txBody>
      </p:sp>
    </p:spTree>
    <p:extLst>
      <p:ext uri="{BB962C8B-B14F-4D97-AF65-F5344CB8AC3E}">
        <p14:creationId xmlns:p14="http://schemas.microsoft.com/office/powerpoint/2010/main" val="4252126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00" name="Google Shape;200;p32"/>
          <p:cNvSpPr txBox="1"/>
          <p:nvPr/>
        </p:nvSpPr>
        <p:spPr>
          <a:xfrm>
            <a:off x="8234260" y="6018159"/>
            <a:ext cx="3287151" cy="450166"/>
          </a:xfrm>
          <a:prstGeom prst="rect">
            <a:avLst/>
          </a:prstGeom>
          <a:noFill/>
          <a:ln>
            <a:noFill/>
          </a:ln>
        </p:spPr>
        <p:txBody>
          <a:bodyPr spcFirstLastPara="1" wrap="square" lIns="110570" tIns="110570" rIns="110570" bIns="110570" anchor="t" anchorCtr="0">
            <a:noAutofit/>
          </a:bodyPr>
          <a:lstStyle/>
          <a:p>
            <a:pPr>
              <a:spcBef>
                <a:spcPts val="0"/>
              </a:spcBef>
              <a:spcAft>
                <a:spcPts val="0"/>
              </a:spcAft>
            </a:pPr>
            <a:r>
              <a:rPr lang="en-US" sz="1400" dirty="0" smtClean="0"/>
              <a:t>Prompt Injection example from BAIR</a:t>
            </a:r>
            <a:endParaRPr sz="1400" dirty="0"/>
          </a:p>
        </p:txBody>
      </p:sp>
      <p:sp>
        <p:nvSpPr>
          <p:cNvPr id="198" name="Google Shape;198;p32"/>
          <p:cNvSpPr txBox="1"/>
          <p:nvPr/>
        </p:nvSpPr>
        <p:spPr>
          <a:xfrm>
            <a:off x="609755" y="1604399"/>
            <a:ext cx="10971373" cy="4683859"/>
          </a:xfrm>
          <a:prstGeom prst="rect">
            <a:avLst/>
          </a:prstGeom>
          <a:noFill/>
          <a:ln>
            <a:noFill/>
          </a:ln>
        </p:spPr>
        <p:txBody>
          <a:bodyPr spcFirstLastPara="1" wrap="square" lIns="0" tIns="0" rIns="0" bIns="0" anchor="t" anchorCtr="0">
            <a:normAutofit fontScale="92500" lnSpcReduction="20000"/>
          </a:bodyPr>
          <a:lstStyle/>
          <a:p>
            <a:pPr marL="552938" indent="-460781">
              <a:lnSpc>
                <a:spcPct val="110000"/>
              </a:lnSpc>
              <a:spcBef>
                <a:spcPts val="0"/>
              </a:spcBef>
              <a:spcAft>
                <a:spcPts val="600"/>
              </a:spcAft>
              <a:buClr>
                <a:schemeClr val="dk1"/>
              </a:buClr>
              <a:buSzPts val="2400"/>
              <a:buChar char="●"/>
            </a:pPr>
            <a:r>
              <a:rPr lang="en-US" sz="2400" dirty="0" err="1">
                <a:solidFill>
                  <a:schemeClr val="dk1"/>
                </a:solidFill>
                <a:latin typeface="+mn-lt"/>
              </a:rPr>
              <a:t>OpenAI</a:t>
            </a:r>
            <a:r>
              <a:rPr lang="en-US" sz="2400" dirty="0">
                <a:solidFill>
                  <a:schemeClr val="dk1"/>
                </a:solidFill>
                <a:latin typeface="+mn-lt"/>
              </a:rPr>
              <a:t> Blog – first place new GPT or </a:t>
            </a:r>
            <a:r>
              <a:rPr lang="en-US" sz="2400" dirty="0" err="1">
                <a:solidFill>
                  <a:schemeClr val="dk1"/>
                </a:solidFill>
                <a:latin typeface="+mn-lt"/>
              </a:rPr>
              <a:t>Sora</a:t>
            </a:r>
            <a:r>
              <a:rPr lang="en-US" sz="2400" dirty="0">
                <a:solidFill>
                  <a:schemeClr val="dk1"/>
                </a:solidFill>
                <a:latin typeface="+mn-lt"/>
              </a:rPr>
              <a:t> capabilities appear, usually with layperson friendly overviews and policy notes. </a:t>
            </a:r>
            <a:r>
              <a:rPr lang="en-US" sz="2400" dirty="0" smtClean="0">
                <a:solidFill>
                  <a:schemeClr val="dk1"/>
                </a:solidFill>
                <a:latin typeface="+mn-lt"/>
              </a:rPr>
              <a:t>[</a:t>
            </a:r>
            <a:r>
              <a:rPr lang="en-US" sz="2400" dirty="0" err="1" smtClean="0">
                <a:solidFill>
                  <a:schemeClr val="dk1"/>
                </a:solidFill>
                <a:latin typeface="+mn-lt"/>
              </a:rPr>
              <a:t>openai</a:t>
            </a:r>
            <a:r>
              <a:rPr lang="en-US" sz="2400" dirty="0" smtClean="0">
                <a:solidFill>
                  <a:schemeClr val="dk1"/>
                </a:solidFill>
                <a:latin typeface="+mn-lt"/>
              </a:rPr>
              <a:t> blog]</a:t>
            </a:r>
            <a:endParaRPr lang="en-US" sz="2400" dirty="0">
              <a:solidFill>
                <a:schemeClr val="dk1"/>
              </a:solidFill>
              <a:latin typeface="+mn-lt"/>
            </a:endParaRPr>
          </a:p>
          <a:p>
            <a:pPr marL="552938" indent="-460781">
              <a:lnSpc>
                <a:spcPct val="110000"/>
              </a:lnSpc>
              <a:spcBef>
                <a:spcPts val="0"/>
              </a:spcBef>
              <a:spcAft>
                <a:spcPts val="600"/>
              </a:spcAft>
              <a:buClr>
                <a:schemeClr val="dk1"/>
              </a:buClr>
              <a:buSzPts val="2400"/>
              <a:buChar char="●"/>
            </a:pPr>
            <a:r>
              <a:rPr lang="en-US" sz="2400" dirty="0">
                <a:solidFill>
                  <a:schemeClr val="dk1"/>
                </a:solidFill>
                <a:latin typeface="+mn-lt"/>
              </a:rPr>
              <a:t>Google DeepMind Blog – posts range from </a:t>
            </a:r>
            <a:r>
              <a:rPr lang="en-US" sz="2400" dirty="0" err="1">
                <a:solidFill>
                  <a:schemeClr val="dk1"/>
                </a:solidFill>
                <a:latin typeface="+mn-lt"/>
              </a:rPr>
              <a:t>AlphaFold</a:t>
            </a:r>
            <a:r>
              <a:rPr lang="en-US" sz="2400" dirty="0">
                <a:solidFill>
                  <a:schemeClr val="dk1"/>
                </a:solidFill>
                <a:latin typeface="+mn-lt"/>
              </a:rPr>
              <a:t> updates to safety research; each includes plain‑language abstracts and links to papers</a:t>
            </a:r>
            <a:r>
              <a:rPr lang="en-US" sz="2400" dirty="0" smtClean="0">
                <a:solidFill>
                  <a:schemeClr val="dk1"/>
                </a:solidFill>
                <a:latin typeface="+mn-lt"/>
              </a:rPr>
              <a:t>. [</a:t>
            </a:r>
            <a:r>
              <a:rPr lang="en-US" sz="2400" dirty="0" err="1" smtClean="0">
                <a:solidFill>
                  <a:schemeClr val="dk1"/>
                </a:solidFill>
                <a:latin typeface="+mn-lt"/>
              </a:rPr>
              <a:t>deepmind</a:t>
            </a:r>
            <a:r>
              <a:rPr lang="en-US" sz="2400" dirty="0" smtClean="0">
                <a:solidFill>
                  <a:schemeClr val="dk1"/>
                </a:solidFill>
                <a:latin typeface="+mn-lt"/>
              </a:rPr>
              <a:t> pub] [</a:t>
            </a:r>
            <a:r>
              <a:rPr lang="en-US" sz="2400" dirty="0" err="1" smtClean="0">
                <a:solidFill>
                  <a:schemeClr val="dk1"/>
                </a:solidFill>
                <a:latin typeface="+mn-lt"/>
              </a:rPr>
              <a:t>deepmind</a:t>
            </a:r>
            <a:r>
              <a:rPr lang="en-US" sz="2400" dirty="0" smtClean="0">
                <a:solidFill>
                  <a:schemeClr val="dk1"/>
                </a:solidFill>
                <a:latin typeface="+mn-lt"/>
              </a:rPr>
              <a:t> blog] </a:t>
            </a:r>
          </a:p>
          <a:p>
            <a:pPr marL="552938" indent="-460781">
              <a:lnSpc>
                <a:spcPct val="110000"/>
              </a:lnSpc>
              <a:spcBef>
                <a:spcPts val="0"/>
              </a:spcBef>
              <a:spcAft>
                <a:spcPts val="600"/>
              </a:spcAft>
              <a:buClr>
                <a:schemeClr val="dk1"/>
              </a:buClr>
              <a:buSzPts val="2400"/>
              <a:buChar char="●"/>
            </a:pPr>
            <a:r>
              <a:rPr lang="en-US" sz="2400" dirty="0" smtClean="0">
                <a:solidFill>
                  <a:schemeClr val="dk1"/>
                </a:solidFill>
                <a:latin typeface="+mn-lt"/>
              </a:rPr>
              <a:t>Hugging</a:t>
            </a:r>
            <a:r>
              <a:rPr lang="en-US" sz="2400" dirty="0">
                <a:solidFill>
                  <a:schemeClr val="dk1"/>
                </a:solidFill>
                <a:latin typeface="+mn-lt"/>
              </a:rPr>
              <a:t> Face Blog – practical posts on open‑source models, datasets and </a:t>
            </a:r>
            <a:r>
              <a:rPr lang="en-US" sz="2400" dirty="0" smtClean="0">
                <a:solidFill>
                  <a:schemeClr val="dk1"/>
                </a:solidFill>
                <a:latin typeface="+mn-lt"/>
              </a:rPr>
              <a:t>tutorials. [</a:t>
            </a:r>
            <a:r>
              <a:rPr lang="en-US" sz="2400" dirty="0" err="1" smtClean="0">
                <a:solidFill>
                  <a:schemeClr val="dk1"/>
                </a:solidFill>
                <a:latin typeface="+mn-lt"/>
              </a:rPr>
              <a:t>huggingface</a:t>
            </a:r>
            <a:r>
              <a:rPr lang="en-US" sz="2400" dirty="0" smtClean="0">
                <a:solidFill>
                  <a:schemeClr val="dk1"/>
                </a:solidFill>
                <a:latin typeface="+mn-lt"/>
              </a:rPr>
              <a:t> blog]</a:t>
            </a:r>
            <a:endParaRPr lang="en-US" sz="2400" dirty="0">
              <a:solidFill>
                <a:schemeClr val="dk1"/>
              </a:solidFill>
              <a:latin typeface="+mn-lt"/>
            </a:endParaRPr>
          </a:p>
          <a:p>
            <a:pPr marL="552938" indent="-460781">
              <a:lnSpc>
                <a:spcPct val="110000"/>
              </a:lnSpc>
              <a:spcBef>
                <a:spcPts val="0"/>
              </a:spcBef>
              <a:spcAft>
                <a:spcPts val="600"/>
              </a:spcAft>
              <a:buClr>
                <a:schemeClr val="dk1"/>
              </a:buClr>
              <a:buSzPts val="2400"/>
              <a:buChar char="●"/>
            </a:pPr>
            <a:r>
              <a:rPr lang="en-US" sz="2400" dirty="0">
                <a:solidFill>
                  <a:schemeClr val="dk1"/>
                </a:solidFill>
                <a:latin typeface="+mn-lt"/>
              </a:rPr>
              <a:t>BAIR - Berkeley Artificial Intelligence Research - meant for general </a:t>
            </a:r>
            <a:r>
              <a:rPr lang="en-US" sz="2400" dirty="0" smtClean="0">
                <a:solidFill>
                  <a:schemeClr val="dk1"/>
                </a:solidFill>
                <a:latin typeface="+mn-lt"/>
              </a:rPr>
              <a:t>audiences. [</a:t>
            </a:r>
            <a:r>
              <a:rPr lang="en-US" sz="2400" dirty="0" err="1" smtClean="0">
                <a:solidFill>
                  <a:schemeClr val="dk1"/>
                </a:solidFill>
                <a:latin typeface="+mn-lt"/>
              </a:rPr>
              <a:t>bair</a:t>
            </a:r>
            <a:r>
              <a:rPr lang="en-US" sz="2400" dirty="0" smtClean="0">
                <a:solidFill>
                  <a:schemeClr val="dk1"/>
                </a:solidFill>
                <a:latin typeface="+mn-lt"/>
              </a:rPr>
              <a:t> blog]</a:t>
            </a:r>
            <a:endParaRPr lang="en-US" sz="2400" dirty="0">
              <a:solidFill>
                <a:schemeClr val="dk1"/>
              </a:solidFill>
              <a:latin typeface="+mn-lt"/>
            </a:endParaRPr>
          </a:p>
          <a:p>
            <a:pPr marL="552938" indent="-460781">
              <a:lnSpc>
                <a:spcPct val="110000"/>
              </a:lnSpc>
              <a:spcBef>
                <a:spcPts val="0"/>
              </a:spcBef>
              <a:spcAft>
                <a:spcPts val="600"/>
              </a:spcAft>
              <a:buClr>
                <a:schemeClr val="dk1"/>
              </a:buClr>
              <a:buSzPts val="2400"/>
              <a:buChar char="●"/>
            </a:pPr>
            <a:r>
              <a:rPr lang="en-US" sz="2400" dirty="0">
                <a:solidFill>
                  <a:schemeClr val="dk1"/>
                </a:solidFill>
                <a:latin typeface="+mn-lt"/>
              </a:rPr>
              <a:t>Towards Data Science - Editor’s picks and </a:t>
            </a:r>
            <a:r>
              <a:rPr lang="en-US" sz="2400" dirty="0" smtClean="0">
                <a:solidFill>
                  <a:schemeClr val="dk1"/>
                </a:solidFill>
                <a:latin typeface="+mn-lt"/>
              </a:rPr>
              <a:t/>
            </a:r>
            <a:br>
              <a:rPr lang="en-US" sz="2400" dirty="0" smtClean="0">
                <a:solidFill>
                  <a:schemeClr val="dk1"/>
                </a:solidFill>
                <a:latin typeface="+mn-lt"/>
              </a:rPr>
            </a:br>
            <a:r>
              <a:rPr lang="en-US" sz="2400" dirty="0" smtClean="0">
                <a:solidFill>
                  <a:schemeClr val="dk1"/>
                </a:solidFill>
                <a:latin typeface="+mn-lt"/>
              </a:rPr>
              <a:t>Deep Dives. [</a:t>
            </a:r>
            <a:r>
              <a:rPr lang="en-US" sz="2400" dirty="0" err="1" smtClean="0">
                <a:solidFill>
                  <a:schemeClr val="dk1"/>
                </a:solidFill>
                <a:latin typeface="+mn-lt"/>
              </a:rPr>
              <a:t>towardsdatascience</a:t>
            </a:r>
            <a:r>
              <a:rPr lang="en-US" sz="2400" dirty="0" smtClean="0">
                <a:solidFill>
                  <a:schemeClr val="dk1"/>
                </a:solidFill>
                <a:latin typeface="+mn-lt"/>
              </a:rPr>
              <a:t>]</a:t>
            </a:r>
            <a:endParaRPr lang="en-US" sz="2400" dirty="0">
              <a:solidFill>
                <a:schemeClr val="dk1"/>
              </a:solidFill>
              <a:latin typeface="+mn-lt"/>
            </a:endParaRPr>
          </a:p>
          <a:p>
            <a:pPr marL="552938" indent="-460781">
              <a:lnSpc>
                <a:spcPct val="110000"/>
              </a:lnSpc>
              <a:spcBef>
                <a:spcPts val="0"/>
              </a:spcBef>
              <a:spcAft>
                <a:spcPts val="600"/>
              </a:spcAft>
              <a:buClr>
                <a:schemeClr val="dk1"/>
              </a:buClr>
              <a:buSzPts val="2400"/>
              <a:buChar char="●"/>
            </a:pPr>
            <a:r>
              <a:rPr lang="en-US" sz="2400" dirty="0" err="1">
                <a:solidFill>
                  <a:schemeClr val="dk1"/>
                </a:solidFill>
                <a:latin typeface="+mn-lt"/>
              </a:rPr>
              <a:t>Marktechpost</a:t>
            </a:r>
            <a:r>
              <a:rPr lang="en-US" sz="2400" dirty="0">
                <a:solidFill>
                  <a:schemeClr val="dk1"/>
                </a:solidFill>
                <a:latin typeface="+mn-lt"/>
              </a:rPr>
              <a:t> - AI Research </a:t>
            </a:r>
            <a:r>
              <a:rPr lang="en-US" sz="2400" dirty="0" smtClean="0">
                <a:solidFill>
                  <a:schemeClr val="dk1"/>
                </a:solidFill>
                <a:latin typeface="+mn-lt"/>
              </a:rPr>
              <a:t>News </a:t>
            </a:r>
            <a:r>
              <a:rPr lang="en-US" sz="2400" dirty="0">
                <a:solidFill>
                  <a:schemeClr val="dk1"/>
                </a:solidFill>
                <a:latin typeface="+mn-lt"/>
              </a:rPr>
              <a:t>and </a:t>
            </a:r>
            <a:r>
              <a:rPr lang="en-US" sz="2400" dirty="0" smtClean="0">
                <a:solidFill>
                  <a:schemeClr val="dk1"/>
                </a:solidFill>
                <a:latin typeface="+mn-lt"/>
              </a:rPr>
              <a:t/>
            </a:r>
            <a:br>
              <a:rPr lang="en-US" sz="2400" dirty="0" smtClean="0">
                <a:solidFill>
                  <a:schemeClr val="dk1"/>
                </a:solidFill>
                <a:latin typeface="+mn-lt"/>
              </a:rPr>
            </a:br>
            <a:r>
              <a:rPr lang="en-US" sz="2400" dirty="0" smtClean="0">
                <a:solidFill>
                  <a:schemeClr val="dk1"/>
                </a:solidFill>
                <a:latin typeface="+mn-lt"/>
              </a:rPr>
              <a:t>Tutorials. [</a:t>
            </a:r>
            <a:r>
              <a:rPr lang="en-US" sz="2400" dirty="0" err="1" smtClean="0">
                <a:solidFill>
                  <a:schemeClr val="dk1"/>
                </a:solidFill>
                <a:latin typeface="+mn-lt"/>
              </a:rPr>
              <a:t>marktechpost</a:t>
            </a:r>
            <a:r>
              <a:rPr lang="en-US" sz="2400" dirty="0" smtClean="0">
                <a:solidFill>
                  <a:schemeClr val="dk1"/>
                </a:solidFill>
                <a:latin typeface="+mn-lt"/>
              </a:rPr>
              <a:t>]</a:t>
            </a:r>
            <a:endParaRPr lang="en-US" sz="2400" dirty="0">
              <a:solidFill>
                <a:schemeClr val="dk1"/>
              </a:solidFill>
              <a:latin typeface="+mn-lt"/>
            </a:endParaRPr>
          </a:p>
        </p:txBody>
      </p:sp>
      <p:sp>
        <p:nvSpPr>
          <p:cNvPr id="6" name="Title 1"/>
          <p:cNvSpPr>
            <a:spLocks noGrp="1"/>
          </p:cNvSpPr>
          <p:nvPr>
            <p:ph type="title"/>
          </p:nvPr>
        </p:nvSpPr>
        <p:spPr/>
        <p:txBody>
          <a:bodyPr/>
          <a:lstStyle/>
          <a:p>
            <a:r>
              <a:rPr lang="en-US" sz="3200" dirty="0" smtClean="0"/>
              <a:t>Directly from the Blogs</a:t>
            </a:r>
            <a:endParaRPr lang="en-US" sz="3200" dirty="0"/>
          </a:p>
        </p:txBody>
      </p:sp>
      <p:pic>
        <p:nvPicPr>
          <p:cNvPr id="2050" name="Picture 2" descr="https://lh7-rt.googleusercontent.com/slidesz/AGV_vUeqxR61MpEYFe4vVgJPVN4kQrSmXBezoMnBxy04my9MA6r5ZcC4AzN5Ur-OLKPRv2qm--uC1QrY0QBrTo5v4v6QhsGYohDJijJH-oTq3B4OlbAvHzXBl4EmT3yswM89nQFxgZX12w=nw?key=HBMO7SEqU7A4-_gq8tU2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0" y="4405238"/>
            <a:ext cx="4707987" cy="16129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28</a:t>
            </a:fld>
            <a:endParaRPr lang="en-US" dirty="0"/>
          </a:p>
        </p:txBody>
      </p:sp>
    </p:spTree>
    <p:extLst>
      <p:ext uri="{BB962C8B-B14F-4D97-AF65-F5344CB8AC3E}">
        <p14:creationId xmlns:p14="http://schemas.microsoft.com/office/powerpoint/2010/main" val="20557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3.7037E-6 L -0.27838 -0.22893 " pathEditMode="relative" rAng="0" ptsTypes="AA">
                                      <p:cBhvr>
                                        <p:cTn id="6" dur="2000" fill="hold"/>
                                        <p:tgtEl>
                                          <p:spTgt spid="2050"/>
                                        </p:tgtEl>
                                        <p:attrNameLst>
                                          <p:attrName>ppt_x</p:attrName>
                                          <p:attrName>ppt_y</p:attrName>
                                        </p:attrNameLst>
                                      </p:cBhvr>
                                      <p:rCtr x="-13919" y="-11458"/>
                                    </p:animMotion>
                                  </p:childTnLst>
                                </p:cTn>
                              </p:par>
                              <p:par>
                                <p:cTn id="7" presetID="6" presetClass="emph" presetSubtype="0" fill="hold" nodeType="withEffect">
                                  <p:stCondLst>
                                    <p:cond delay="0"/>
                                  </p:stCondLst>
                                  <p:childTnLst>
                                    <p:animScale>
                                      <p:cBhvr>
                                        <p:cTn id="8"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32"/>
          <p:cNvSpPr txBox="1"/>
          <p:nvPr/>
        </p:nvSpPr>
        <p:spPr>
          <a:xfrm>
            <a:off x="134267" y="1048512"/>
            <a:ext cx="10971373" cy="5169407"/>
          </a:xfrm>
          <a:prstGeom prst="rect">
            <a:avLst/>
          </a:prstGeom>
          <a:noFill/>
          <a:ln>
            <a:noFill/>
          </a:ln>
        </p:spPr>
        <p:txBody>
          <a:bodyPr spcFirstLastPara="1" wrap="square" lIns="0" tIns="0" rIns="0" bIns="0" anchor="t" anchorCtr="0">
            <a:normAutofit fontScale="77500" lnSpcReduction="20000"/>
          </a:bodyPr>
          <a:lstStyle/>
          <a:p>
            <a:pPr marL="92157">
              <a:lnSpc>
                <a:spcPct val="120000"/>
              </a:lnSpc>
              <a:spcBef>
                <a:spcPts val="0"/>
              </a:spcBef>
              <a:spcAft>
                <a:spcPts val="600"/>
              </a:spcAft>
              <a:buClr>
                <a:schemeClr val="dk1"/>
              </a:buClr>
              <a:buSzPts val="2400"/>
            </a:pPr>
            <a:r>
              <a:rPr lang="en-US" sz="2903" dirty="0">
                <a:solidFill>
                  <a:schemeClr val="dk1"/>
                </a:solidFill>
                <a:latin typeface="+mn-lt"/>
              </a:rPr>
              <a:t>Public leaderboards update automatically when new models are released, or when a member submits fresh results.</a:t>
            </a:r>
          </a:p>
          <a:p>
            <a:pPr marL="552938" indent="-460781">
              <a:lnSpc>
                <a:spcPct val="120000"/>
              </a:lnSpc>
              <a:spcBef>
                <a:spcPts val="0"/>
              </a:spcBef>
              <a:spcAft>
                <a:spcPts val="600"/>
              </a:spcAft>
              <a:buClr>
                <a:schemeClr val="dk1"/>
              </a:buClr>
              <a:buSzPts val="2400"/>
              <a:buChar char="●"/>
            </a:pPr>
            <a:r>
              <a:rPr lang="en-US" sz="2903" dirty="0" err="1">
                <a:solidFill>
                  <a:schemeClr val="dk1"/>
                </a:solidFill>
                <a:latin typeface="+mn-lt"/>
              </a:rPr>
              <a:t>HuggingFaceOpenLLM</a:t>
            </a:r>
            <a:r>
              <a:rPr lang="en-US" sz="2903" dirty="0">
                <a:solidFill>
                  <a:schemeClr val="dk1"/>
                </a:solidFill>
                <a:latin typeface="+mn-lt"/>
              </a:rPr>
              <a:t> - common test suite (MT-Bench + MMLU + Arena </a:t>
            </a:r>
            <a:r>
              <a:rPr lang="en-US" sz="2903" dirty="0" err="1">
                <a:solidFill>
                  <a:schemeClr val="dk1"/>
                </a:solidFill>
                <a:latin typeface="+mn-lt"/>
              </a:rPr>
              <a:t>Elo</a:t>
            </a:r>
            <a:r>
              <a:rPr lang="en-US" sz="2903" dirty="0" smtClean="0">
                <a:solidFill>
                  <a:schemeClr val="dk1"/>
                </a:solidFill>
                <a:latin typeface="+mn-lt"/>
              </a:rPr>
              <a:t>). </a:t>
            </a:r>
            <a:r>
              <a:rPr lang="en-US" sz="2800" dirty="0">
                <a:solidFill>
                  <a:schemeClr val="dk1"/>
                </a:solidFill>
                <a:latin typeface="+mn-lt"/>
              </a:rPr>
              <a:t>[</a:t>
            </a:r>
            <a:r>
              <a:rPr lang="en-US" sz="2800" dirty="0" err="1">
                <a:solidFill>
                  <a:schemeClr val="dk1"/>
                </a:solidFill>
                <a:latin typeface="+mn-lt"/>
              </a:rPr>
              <a:t>HuggingFaceOpenLLM</a:t>
            </a:r>
            <a:r>
              <a:rPr lang="en-US" sz="2800" dirty="0">
                <a:solidFill>
                  <a:schemeClr val="dk1"/>
                </a:solidFill>
                <a:latin typeface="+mn-lt"/>
              </a:rPr>
              <a:t>] </a:t>
            </a:r>
            <a:endParaRPr lang="en-US" sz="2800" dirty="0" smtClean="0">
              <a:solidFill>
                <a:schemeClr val="dk1"/>
              </a:solidFill>
              <a:latin typeface="+mn-lt"/>
            </a:endParaRPr>
          </a:p>
          <a:p>
            <a:pPr marL="552938" indent="-460781">
              <a:lnSpc>
                <a:spcPct val="120000"/>
              </a:lnSpc>
              <a:spcBef>
                <a:spcPts val="0"/>
              </a:spcBef>
              <a:spcAft>
                <a:spcPts val="600"/>
              </a:spcAft>
              <a:buClr>
                <a:schemeClr val="dk1"/>
              </a:buClr>
              <a:buSzPts val="2400"/>
              <a:buChar char="●"/>
            </a:pPr>
            <a:r>
              <a:rPr lang="en-US" sz="2903" dirty="0" smtClean="0">
                <a:solidFill>
                  <a:schemeClr val="dk1"/>
                </a:solidFill>
                <a:latin typeface="+mn-lt"/>
              </a:rPr>
              <a:t>Artificial </a:t>
            </a:r>
            <a:r>
              <a:rPr lang="en-US" sz="2903" dirty="0">
                <a:solidFill>
                  <a:schemeClr val="dk1"/>
                </a:solidFill>
                <a:latin typeface="+mn-lt"/>
              </a:rPr>
              <a:t>Analysis - Great overview of 30+ models </a:t>
            </a:r>
            <a:r>
              <a:rPr lang="en-US" sz="2903" dirty="0" smtClean="0">
                <a:solidFill>
                  <a:schemeClr val="dk1"/>
                </a:solidFill>
                <a:latin typeface="+mn-lt"/>
              </a:rPr>
              <a:t>.</a:t>
            </a:r>
            <a:br>
              <a:rPr lang="en-US" sz="2903" dirty="0" smtClean="0">
                <a:solidFill>
                  <a:schemeClr val="dk1"/>
                </a:solidFill>
                <a:latin typeface="+mn-lt"/>
              </a:rPr>
            </a:br>
            <a:r>
              <a:rPr lang="en-US" sz="2800" dirty="0" smtClean="0">
                <a:solidFill>
                  <a:schemeClr val="dk1"/>
                </a:solidFill>
                <a:latin typeface="+mn-lt"/>
              </a:rPr>
              <a:t>[</a:t>
            </a:r>
            <a:r>
              <a:rPr lang="en-US" sz="2800" dirty="0">
                <a:solidFill>
                  <a:schemeClr val="dk1"/>
                </a:solidFill>
                <a:latin typeface="+mn-lt"/>
              </a:rPr>
              <a:t>Artificial Analysis] </a:t>
            </a:r>
            <a:endParaRPr lang="en-US" sz="2800" dirty="0" smtClean="0">
              <a:solidFill>
                <a:schemeClr val="dk1"/>
              </a:solidFill>
              <a:latin typeface="+mn-lt"/>
            </a:endParaRPr>
          </a:p>
          <a:p>
            <a:pPr marL="552938" indent="-460781">
              <a:lnSpc>
                <a:spcPct val="120000"/>
              </a:lnSpc>
              <a:spcBef>
                <a:spcPts val="0"/>
              </a:spcBef>
              <a:spcAft>
                <a:spcPts val="600"/>
              </a:spcAft>
              <a:buClr>
                <a:schemeClr val="dk1"/>
              </a:buClr>
              <a:buSzPts val="2400"/>
              <a:buChar char="●"/>
            </a:pPr>
            <a:r>
              <a:rPr lang="en-US" sz="2903" dirty="0" smtClean="0">
                <a:solidFill>
                  <a:schemeClr val="dk1"/>
                </a:solidFill>
                <a:latin typeface="+mn-lt"/>
              </a:rPr>
              <a:t>LMSYS </a:t>
            </a:r>
            <a:r>
              <a:rPr lang="en-US" sz="2903" dirty="0" err="1">
                <a:solidFill>
                  <a:schemeClr val="dk1"/>
                </a:solidFill>
                <a:latin typeface="+mn-lt"/>
              </a:rPr>
              <a:t>Chatbot</a:t>
            </a:r>
            <a:r>
              <a:rPr lang="en-US" sz="2903" dirty="0">
                <a:solidFill>
                  <a:schemeClr val="dk1"/>
                </a:solidFill>
                <a:latin typeface="+mn-lt"/>
              </a:rPr>
              <a:t> Arena - </a:t>
            </a:r>
            <a:r>
              <a:rPr lang="en-US" sz="2903" dirty="0" err="1">
                <a:solidFill>
                  <a:schemeClr val="dk1"/>
                </a:solidFill>
                <a:latin typeface="+mn-lt"/>
              </a:rPr>
              <a:t>Elo</a:t>
            </a:r>
            <a:r>
              <a:rPr lang="en-US" sz="2903" dirty="0">
                <a:solidFill>
                  <a:schemeClr val="dk1"/>
                </a:solidFill>
                <a:latin typeface="+mn-lt"/>
              </a:rPr>
              <a:t> rankings. Good for quickly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seeing which </a:t>
            </a:r>
            <a:r>
              <a:rPr lang="en-US" sz="2903" dirty="0">
                <a:solidFill>
                  <a:schemeClr val="dk1"/>
                </a:solidFill>
                <a:latin typeface="+mn-lt"/>
              </a:rPr>
              <a:t>ones are being used right now and their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popularity</a:t>
            </a:r>
            <a:r>
              <a:rPr lang="en-US" sz="2903" dirty="0">
                <a:solidFill>
                  <a:schemeClr val="dk1"/>
                </a:solidFill>
                <a:latin typeface="+mn-lt"/>
              </a:rPr>
              <a:t>. </a:t>
            </a:r>
            <a:r>
              <a:rPr lang="en-US" sz="2800" dirty="0">
                <a:solidFill>
                  <a:schemeClr val="dk1"/>
                </a:solidFill>
                <a:latin typeface="+mn-lt"/>
              </a:rPr>
              <a:t>[LMSYS </a:t>
            </a:r>
            <a:r>
              <a:rPr lang="en-US" sz="2800" dirty="0" err="1">
                <a:solidFill>
                  <a:schemeClr val="dk1"/>
                </a:solidFill>
                <a:latin typeface="+mn-lt"/>
              </a:rPr>
              <a:t>Chatbot</a:t>
            </a:r>
            <a:r>
              <a:rPr lang="en-US" sz="2800" dirty="0">
                <a:solidFill>
                  <a:schemeClr val="dk1"/>
                </a:solidFill>
                <a:latin typeface="+mn-lt"/>
              </a:rPr>
              <a:t> Arena</a:t>
            </a:r>
            <a:r>
              <a:rPr lang="en-US" sz="2800" dirty="0" smtClean="0">
                <a:solidFill>
                  <a:schemeClr val="dk1"/>
                </a:solidFill>
                <a:latin typeface="+mn-lt"/>
              </a:rPr>
              <a:t>]</a:t>
            </a:r>
            <a:endParaRPr lang="en-US" sz="2903" dirty="0">
              <a:solidFill>
                <a:schemeClr val="dk1"/>
              </a:solidFill>
              <a:latin typeface="+mn-lt"/>
            </a:endParaRPr>
          </a:p>
          <a:p>
            <a:pPr marL="552938" indent="-460781">
              <a:lnSpc>
                <a:spcPct val="120000"/>
              </a:lnSpc>
              <a:spcBef>
                <a:spcPts val="0"/>
              </a:spcBef>
              <a:spcAft>
                <a:spcPts val="600"/>
              </a:spcAft>
              <a:buClr>
                <a:schemeClr val="dk1"/>
              </a:buClr>
              <a:buSzPts val="2400"/>
              <a:buChar char="●"/>
            </a:pPr>
            <a:r>
              <a:rPr lang="en-US" sz="2903" dirty="0" err="1">
                <a:solidFill>
                  <a:schemeClr val="dk1"/>
                </a:solidFill>
                <a:latin typeface="+mn-lt"/>
              </a:rPr>
              <a:t>BigCodeBench</a:t>
            </a:r>
            <a:r>
              <a:rPr lang="en-US" sz="2903" dirty="0">
                <a:solidFill>
                  <a:schemeClr val="dk1"/>
                </a:solidFill>
                <a:latin typeface="+mn-lt"/>
              </a:rPr>
              <a:t> &amp; SWE-bench - challenging programming </a:t>
            </a:r>
            <a:r>
              <a:rPr lang="en-US" sz="2903" dirty="0" smtClean="0">
                <a:solidFill>
                  <a:schemeClr val="dk1"/>
                </a:solidFill>
                <a:latin typeface="+mn-lt"/>
              </a:rPr>
              <a:t/>
            </a:r>
            <a:br>
              <a:rPr lang="en-US" sz="2903" dirty="0" smtClean="0">
                <a:solidFill>
                  <a:schemeClr val="dk1"/>
                </a:solidFill>
                <a:latin typeface="+mn-lt"/>
              </a:rPr>
            </a:br>
            <a:r>
              <a:rPr lang="en-US" sz="2903" dirty="0" smtClean="0">
                <a:solidFill>
                  <a:schemeClr val="dk1"/>
                </a:solidFill>
                <a:latin typeface="+mn-lt"/>
              </a:rPr>
              <a:t>tasks. </a:t>
            </a:r>
            <a:r>
              <a:rPr lang="en-US" sz="2800" dirty="0">
                <a:solidFill>
                  <a:schemeClr val="dk1"/>
                </a:solidFill>
                <a:latin typeface="+mn-lt"/>
              </a:rPr>
              <a:t>[</a:t>
            </a:r>
            <a:r>
              <a:rPr lang="en-US" sz="2800" dirty="0" err="1" smtClean="0">
                <a:solidFill>
                  <a:schemeClr val="dk1"/>
                </a:solidFill>
                <a:latin typeface="+mn-lt"/>
              </a:rPr>
              <a:t>BigCodeBench</a:t>
            </a:r>
            <a:r>
              <a:rPr lang="en-US" sz="2800" dirty="0" smtClean="0">
                <a:solidFill>
                  <a:schemeClr val="dk1"/>
                </a:solidFill>
                <a:latin typeface="+mn-lt"/>
              </a:rPr>
              <a:t>] </a:t>
            </a:r>
            <a:r>
              <a:rPr lang="en-US" sz="2800" dirty="0">
                <a:solidFill>
                  <a:schemeClr val="dk1"/>
                </a:solidFill>
                <a:latin typeface="+mn-lt"/>
              </a:rPr>
              <a:t>[SWE-bench] </a:t>
            </a:r>
            <a:endParaRPr lang="en-US" sz="2903" dirty="0">
              <a:solidFill>
                <a:schemeClr val="dk1"/>
              </a:solidFill>
              <a:latin typeface="+mn-lt"/>
            </a:endParaRPr>
          </a:p>
          <a:p>
            <a:pPr marL="552938" indent="-460781">
              <a:lnSpc>
                <a:spcPct val="120000"/>
              </a:lnSpc>
              <a:spcBef>
                <a:spcPts val="0"/>
              </a:spcBef>
              <a:spcAft>
                <a:spcPts val="600"/>
              </a:spcAft>
              <a:buClr>
                <a:schemeClr val="dk1"/>
              </a:buClr>
              <a:buSzPts val="2400"/>
              <a:buChar char="●"/>
            </a:pPr>
            <a:r>
              <a:rPr lang="en-US" sz="2903" dirty="0">
                <a:solidFill>
                  <a:schemeClr val="dk1"/>
                </a:solidFill>
                <a:latin typeface="+mn-lt"/>
              </a:rPr>
              <a:t>Papers With Code – “Large Language Model” SOTA </a:t>
            </a:r>
            <a:r>
              <a:rPr lang="en-US" sz="2903" dirty="0" smtClean="0">
                <a:solidFill>
                  <a:schemeClr val="dk1"/>
                </a:solidFill>
                <a:latin typeface="+mn-lt"/>
              </a:rPr>
              <a:t>table.</a:t>
            </a:r>
            <a:endParaRPr lang="en-US" sz="2903" dirty="0">
              <a:solidFill>
                <a:schemeClr val="dk1"/>
              </a:solidFill>
              <a:latin typeface="+mn-lt"/>
            </a:endParaRPr>
          </a:p>
          <a:p>
            <a:pPr marL="92157">
              <a:lnSpc>
                <a:spcPct val="120000"/>
              </a:lnSpc>
              <a:spcBef>
                <a:spcPts val="0"/>
              </a:spcBef>
              <a:spcAft>
                <a:spcPts val="600"/>
              </a:spcAft>
              <a:buClr>
                <a:schemeClr val="dk1"/>
              </a:buClr>
              <a:buSzPts val="2400"/>
            </a:pPr>
            <a:r>
              <a:rPr lang="en-US" sz="2903" dirty="0">
                <a:solidFill>
                  <a:schemeClr val="dk1"/>
                </a:solidFill>
                <a:latin typeface="+mn-lt"/>
              </a:rPr>
              <a:t>Be aware: gaming the benchmarks happens</a:t>
            </a:r>
            <a:r>
              <a:rPr lang="en-US" sz="2903" dirty="0" smtClean="0">
                <a:solidFill>
                  <a:schemeClr val="dk1"/>
                </a:solidFill>
                <a:latin typeface="+mn-lt"/>
              </a:rPr>
              <a:t>!</a:t>
            </a:r>
          </a:p>
        </p:txBody>
      </p:sp>
      <p:sp>
        <p:nvSpPr>
          <p:cNvPr id="200" name="Google Shape;200;p32"/>
          <p:cNvSpPr txBox="1"/>
          <p:nvPr/>
        </p:nvSpPr>
        <p:spPr>
          <a:xfrm>
            <a:off x="8928980" y="5880295"/>
            <a:ext cx="2532186" cy="640549"/>
          </a:xfrm>
          <a:prstGeom prst="rect">
            <a:avLst/>
          </a:prstGeom>
          <a:noFill/>
          <a:ln>
            <a:noFill/>
          </a:ln>
        </p:spPr>
        <p:txBody>
          <a:bodyPr spcFirstLastPara="1" wrap="square" lIns="110570" tIns="110570" rIns="110570" bIns="110570" anchor="t" anchorCtr="0">
            <a:noAutofit/>
          </a:bodyPr>
          <a:lstStyle/>
          <a:p>
            <a:pPr>
              <a:spcBef>
                <a:spcPts val="0"/>
              </a:spcBef>
              <a:spcAft>
                <a:spcPts val="0"/>
              </a:spcAft>
            </a:pPr>
            <a:r>
              <a:rPr lang="en-US" sz="1400" dirty="0" smtClean="0"/>
              <a:t>LMSYS </a:t>
            </a:r>
            <a:r>
              <a:rPr lang="en-US" sz="1400" dirty="0" err="1" smtClean="0"/>
              <a:t>Chatbot</a:t>
            </a:r>
            <a:r>
              <a:rPr lang="en-US" sz="1400" dirty="0" smtClean="0"/>
              <a:t> Arena</a:t>
            </a:r>
            <a:endParaRPr sz="1400" dirty="0"/>
          </a:p>
        </p:txBody>
      </p:sp>
      <p:sp>
        <p:nvSpPr>
          <p:cNvPr id="6" name="Title 1"/>
          <p:cNvSpPr>
            <a:spLocks noGrp="1"/>
          </p:cNvSpPr>
          <p:nvPr>
            <p:ph type="title"/>
          </p:nvPr>
        </p:nvSpPr>
        <p:spPr/>
        <p:txBody>
          <a:bodyPr/>
          <a:lstStyle/>
          <a:p>
            <a:r>
              <a:rPr lang="en-US" sz="3200" dirty="0" smtClean="0"/>
              <a:t>Follow the Leader</a:t>
            </a:r>
            <a:endParaRPr lang="en-US" sz="3200" dirty="0"/>
          </a:p>
        </p:txBody>
      </p:sp>
      <p:pic>
        <p:nvPicPr>
          <p:cNvPr id="3074" name="Picture 2" descr="https://lh7-rt.googleusercontent.com/slidesz/AGV_vUcMZKCjmtZxsdBIIqPWssbvHW2_B7K1RB88MZvA-Zw0G772H9smJzYIV1yIZy5MJ0QnTyN2817D8tqiFQoINepj8DLQfkR_uPTseuwDx1g4bMScxGGCmfYnsQzvYBlZS7T7A80n=nw?key=HBMO7SEqU7A4-_gq8tU2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757" y="2750130"/>
            <a:ext cx="3797934" cy="313016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29</a:t>
            </a:fld>
            <a:endParaRPr lang="en-US" dirty="0"/>
          </a:p>
        </p:txBody>
      </p:sp>
    </p:spTree>
    <p:extLst>
      <p:ext uri="{BB962C8B-B14F-4D97-AF65-F5344CB8AC3E}">
        <p14:creationId xmlns:p14="http://schemas.microsoft.com/office/powerpoint/2010/main" val="292055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3.33333E-6 L -0.28294 -0.07199 " pathEditMode="relative" rAng="0" ptsTypes="AA">
                                      <p:cBhvr>
                                        <p:cTn id="6" dur="2000" fill="hold"/>
                                        <p:tgtEl>
                                          <p:spTgt spid="3074"/>
                                        </p:tgtEl>
                                        <p:attrNameLst>
                                          <p:attrName>ppt_x</p:attrName>
                                          <p:attrName>ppt_y</p:attrName>
                                        </p:attrNameLst>
                                      </p:cBhvr>
                                      <p:rCtr x="-14154" y="-3611"/>
                                    </p:animMotion>
                                  </p:childTnLst>
                                </p:cTn>
                              </p:par>
                              <p:par>
                                <p:cTn id="7" presetID="6" presetClass="emph" presetSubtype="0" fill="hold" nodeType="withEffect">
                                  <p:stCondLst>
                                    <p:cond delay="0"/>
                                  </p:stCondLst>
                                  <p:childTnLst>
                                    <p:animScale>
                                      <p:cBhvr>
                                        <p:cTn id="8" dur="2000" fill="hold"/>
                                        <p:tgtEl>
                                          <p:spTgt spid="30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800" dirty="0" smtClean="0"/>
              <a:t>Tutorial Roadmap</a:t>
            </a:r>
            <a:endParaRPr lang="en-US" sz="2800" dirty="0"/>
          </a:p>
        </p:txBody>
      </p:sp>
      <p:sp>
        <p:nvSpPr>
          <p:cNvPr id="5" name="Rectangle 3"/>
          <p:cNvSpPr txBox="1">
            <a:spLocks noChangeArrowheads="1"/>
          </p:cNvSpPr>
          <p:nvPr/>
        </p:nvSpPr>
        <p:spPr bwMode="auto">
          <a:xfrm>
            <a:off x="1075765" y="1117161"/>
            <a:ext cx="9956752" cy="4525963"/>
          </a:xfrm>
          <a:prstGeom prst="rect">
            <a:avLst/>
          </a:prstGeom>
          <a:noFill/>
          <a:ln w="9525">
            <a:noFill/>
            <a:miter lim="800000"/>
            <a:headEnd/>
            <a:tailEnd/>
          </a:ln>
        </p:spPr>
        <p:txBody>
          <a:bodyPr/>
          <a:lstStyle/>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Introduction: Information Overload.</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Framework for Assessing AI Info Sources.</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Exploring Fundamental Research.</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Tracking the Latest AI Applications.</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Using Emerging AI capabilities.</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AI-related Technologies.</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Ongoing Learning and Community Engagement.</a:t>
            </a:r>
            <a:endParaRPr lang="en-US" sz="2800" b="1" kern="0" dirty="0">
              <a:solidFill>
                <a:srgbClr val="000000"/>
              </a:solidFill>
              <a:latin typeface="+mn-lt"/>
              <a:cs typeface="Arial" pitchFamily="34" charset="0"/>
            </a:endParaRPr>
          </a:p>
        </p:txBody>
      </p:sp>
      <p:sp>
        <p:nvSpPr>
          <p:cNvPr id="9" name="Slide Number Placeholder 4"/>
          <p:cNvSpPr>
            <a:spLocks noGrp="1"/>
          </p:cNvSpPr>
          <p:nvPr>
            <p:ph type="sldNum" sz="quarter" idx="10"/>
          </p:nvPr>
        </p:nvSpPr>
        <p:spPr>
          <a:xfrm>
            <a:off x="10893288" y="6477001"/>
            <a:ext cx="821634" cy="340935"/>
          </a:xfrm>
        </p:spPr>
        <p:txBody>
          <a:bodyPr/>
          <a:lstStyle/>
          <a:p>
            <a:pPr>
              <a:defRPr/>
            </a:pPr>
            <a:r>
              <a:rPr lang="en-US" dirty="0" smtClean="0"/>
              <a:t>3</a:t>
            </a:r>
            <a:endParaRPr lang="en-US" dirty="0"/>
          </a:p>
        </p:txBody>
      </p:sp>
    </p:spTree>
    <p:extLst>
      <p:ext uri="{BB962C8B-B14F-4D97-AF65-F5344CB8AC3E}">
        <p14:creationId xmlns:p14="http://schemas.microsoft.com/office/powerpoint/2010/main" val="23703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32"/>
          <p:cNvSpPr txBox="1"/>
          <p:nvPr/>
        </p:nvSpPr>
        <p:spPr>
          <a:xfrm>
            <a:off x="609755" y="1604399"/>
            <a:ext cx="10971373" cy="4472844"/>
          </a:xfrm>
          <a:prstGeom prst="rect">
            <a:avLst/>
          </a:prstGeom>
          <a:noFill/>
          <a:ln>
            <a:noFill/>
          </a:ln>
        </p:spPr>
        <p:txBody>
          <a:bodyPr spcFirstLastPara="1" wrap="square" lIns="0" tIns="0" rIns="0" bIns="0" anchor="t" anchorCtr="0">
            <a:normAutofit lnSpcReduction="10000"/>
          </a:bodyPr>
          <a:lstStyle/>
          <a:p>
            <a:pPr marL="552938" indent="-460781">
              <a:spcBef>
                <a:spcPts val="0"/>
              </a:spcBef>
              <a:spcAft>
                <a:spcPts val="0"/>
              </a:spcAft>
              <a:buClr>
                <a:schemeClr val="dk1"/>
              </a:buClr>
              <a:buSzPts val="2400"/>
              <a:buChar char="●"/>
            </a:pPr>
            <a:r>
              <a:rPr lang="en-US" sz="2903" dirty="0">
                <a:solidFill>
                  <a:schemeClr val="dk1"/>
                </a:solidFill>
                <a:latin typeface="+mn-lt"/>
              </a:rPr>
              <a:t>Find the method that works best for you.</a:t>
            </a:r>
          </a:p>
          <a:p>
            <a:pPr marL="1162523" lvl="1" indent="-460781">
              <a:spcBef>
                <a:spcPts val="0"/>
              </a:spcBef>
              <a:spcAft>
                <a:spcPts val="0"/>
              </a:spcAft>
              <a:buClr>
                <a:schemeClr val="dk1"/>
              </a:buClr>
              <a:buSzPts val="2400"/>
              <a:buChar char="●"/>
            </a:pPr>
            <a:r>
              <a:rPr lang="en-US" sz="2903" dirty="0">
                <a:solidFill>
                  <a:schemeClr val="dk1"/>
                </a:solidFill>
                <a:latin typeface="+mn-lt"/>
              </a:rPr>
              <a:t>Mine is a selection of YouTube AI enthusiasts. </a:t>
            </a:r>
          </a:p>
          <a:p>
            <a:pPr marL="552938" indent="-460781">
              <a:spcBef>
                <a:spcPts val="0"/>
              </a:spcBef>
              <a:spcAft>
                <a:spcPts val="0"/>
              </a:spcAft>
              <a:buClr>
                <a:schemeClr val="dk1"/>
              </a:buClr>
              <a:buSzPts val="2400"/>
              <a:buChar char="●"/>
            </a:pPr>
            <a:r>
              <a:rPr lang="en-US" sz="2903" dirty="0">
                <a:solidFill>
                  <a:schemeClr val="dk1"/>
                </a:solidFill>
                <a:latin typeface="+mn-lt"/>
              </a:rPr>
              <a:t>Papers/blogs </a:t>
            </a:r>
            <a:r>
              <a:rPr lang="en-US" sz="2903" dirty="0" smtClean="0">
                <a:solidFill>
                  <a:schemeClr val="dk1"/>
                </a:solidFill>
                <a:latin typeface="+mn-lt"/>
              </a:rPr>
              <a:t>that pique </a:t>
            </a:r>
            <a:r>
              <a:rPr lang="en-US" sz="2903" dirty="0">
                <a:solidFill>
                  <a:schemeClr val="dk1"/>
                </a:solidFill>
                <a:latin typeface="+mn-lt"/>
              </a:rPr>
              <a:t>my interest are the ones to skim and read.</a:t>
            </a:r>
          </a:p>
          <a:p>
            <a:pPr marL="1162523" lvl="1" indent="-460781">
              <a:spcBef>
                <a:spcPts val="0"/>
              </a:spcBef>
              <a:spcAft>
                <a:spcPts val="0"/>
              </a:spcAft>
              <a:buClr>
                <a:schemeClr val="dk1"/>
              </a:buClr>
              <a:buSzPts val="2400"/>
              <a:buChar char="●"/>
            </a:pPr>
            <a:r>
              <a:rPr lang="en-US" sz="2903" dirty="0">
                <a:solidFill>
                  <a:schemeClr val="dk1"/>
                </a:solidFill>
                <a:latin typeface="+mn-lt"/>
              </a:rPr>
              <a:t>Over time I’ve learned the names of AI experts whose posts I’ll read first: Andrej </a:t>
            </a:r>
            <a:r>
              <a:rPr lang="en-US" sz="2903" dirty="0" err="1">
                <a:solidFill>
                  <a:schemeClr val="dk1"/>
                </a:solidFill>
                <a:latin typeface="+mn-lt"/>
              </a:rPr>
              <a:t>Karpathy</a:t>
            </a:r>
            <a:r>
              <a:rPr lang="en-US" sz="2903" dirty="0">
                <a:solidFill>
                  <a:schemeClr val="dk1"/>
                </a:solidFill>
                <a:latin typeface="+mn-lt"/>
              </a:rPr>
              <a:t>, Yann </a:t>
            </a:r>
            <a:r>
              <a:rPr lang="en-US" sz="2903" dirty="0" err="1">
                <a:solidFill>
                  <a:schemeClr val="dk1"/>
                </a:solidFill>
                <a:latin typeface="+mn-lt"/>
              </a:rPr>
              <a:t>LeCun</a:t>
            </a:r>
            <a:r>
              <a:rPr lang="en-US" sz="2903" dirty="0">
                <a:solidFill>
                  <a:schemeClr val="dk1"/>
                </a:solidFill>
                <a:latin typeface="+mn-lt"/>
              </a:rPr>
              <a:t>, Andrew Ng, Cassie </a:t>
            </a:r>
            <a:r>
              <a:rPr lang="en-US" sz="2903" dirty="0" err="1">
                <a:solidFill>
                  <a:schemeClr val="dk1"/>
                </a:solidFill>
                <a:latin typeface="+mn-lt"/>
              </a:rPr>
              <a:t>Kozyrkov</a:t>
            </a:r>
            <a:r>
              <a:rPr lang="en-US" sz="2903" dirty="0">
                <a:solidFill>
                  <a:schemeClr val="dk1"/>
                </a:solidFill>
                <a:latin typeface="+mn-lt"/>
              </a:rPr>
              <a:t>...</a:t>
            </a:r>
          </a:p>
          <a:p>
            <a:pPr marL="552938" indent="-460781">
              <a:spcBef>
                <a:spcPts val="0"/>
              </a:spcBef>
              <a:spcAft>
                <a:spcPts val="0"/>
              </a:spcAft>
              <a:buClr>
                <a:schemeClr val="dk1"/>
              </a:buClr>
              <a:buSzPts val="2400"/>
              <a:buChar char="●"/>
            </a:pPr>
            <a:r>
              <a:rPr lang="en-US" sz="2903" dirty="0">
                <a:solidFill>
                  <a:schemeClr val="dk1"/>
                </a:solidFill>
                <a:latin typeface="+mn-lt"/>
              </a:rPr>
              <a:t>Check a leaderboard for a snapshot of what people are using right now.</a:t>
            </a:r>
          </a:p>
          <a:p>
            <a:pPr marL="552938" indent="-460781">
              <a:spcBef>
                <a:spcPts val="0"/>
              </a:spcBef>
              <a:spcAft>
                <a:spcPts val="0"/>
              </a:spcAft>
              <a:buClr>
                <a:schemeClr val="dk1"/>
              </a:buClr>
              <a:buSzPts val="2400"/>
              <a:buChar char="●"/>
            </a:pPr>
            <a:r>
              <a:rPr lang="en-US" sz="2903" dirty="0">
                <a:solidFill>
                  <a:schemeClr val="dk1"/>
                </a:solidFill>
                <a:latin typeface="+mn-lt"/>
              </a:rPr>
              <a:t>Use surveys, index reports, and curated content to get the “state of the art” efficiently. Depth can come later if needed.</a:t>
            </a:r>
          </a:p>
          <a:p>
            <a:pPr marL="552938" indent="-460781">
              <a:spcBef>
                <a:spcPts val="0"/>
              </a:spcBef>
              <a:spcAft>
                <a:spcPts val="0"/>
              </a:spcAft>
              <a:buClr>
                <a:schemeClr val="dk1"/>
              </a:buClr>
              <a:buSzPts val="2400"/>
              <a:buChar char="●"/>
            </a:pPr>
            <a:endParaRPr sz="2903" dirty="0">
              <a:solidFill>
                <a:schemeClr val="dk1"/>
              </a:solidFill>
              <a:latin typeface="+mn-lt"/>
            </a:endParaRPr>
          </a:p>
        </p:txBody>
      </p:sp>
      <p:sp>
        <p:nvSpPr>
          <p:cNvPr id="6" name="Title 1"/>
          <p:cNvSpPr>
            <a:spLocks noGrp="1"/>
          </p:cNvSpPr>
          <p:nvPr>
            <p:ph type="title"/>
          </p:nvPr>
        </p:nvSpPr>
        <p:spPr/>
        <p:txBody>
          <a:bodyPr/>
          <a:lstStyle/>
          <a:p>
            <a:r>
              <a:rPr lang="en-US" sz="3200" dirty="0" smtClean="0"/>
              <a:t>Fundamental Research Takeaways</a:t>
            </a:r>
            <a:endParaRPr lang="en-US" sz="320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4017212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p:nvPr/>
        </p:nvSpPr>
        <p:spPr>
          <a:xfrm>
            <a:off x="609755" y="273423"/>
            <a:ext cx="10971373" cy="1144703"/>
          </a:xfrm>
          <a:prstGeom prst="rect">
            <a:avLst/>
          </a:prstGeom>
          <a:noFill/>
          <a:ln>
            <a:noFill/>
          </a:ln>
        </p:spPr>
        <p:txBody>
          <a:bodyPr spcFirstLastPara="1" wrap="square" lIns="0" tIns="0" rIns="0" bIns="0" anchor="ctr" anchorCtr="0">
            <a:noAutofit/>
          </a:bodyPr>
          <a:lstStyle/>
          <a:p>
            <a:pPr algn="ctr">
              <a:spcBef>
                <a:spcPts val="0"/>
              </a:spcBef>
              <a:spcAft>
                <a:spcPts val="0"/>
              </a:spcAft>
            </a:pPr>
            <a:endParaRPr sz="5321">
              <a:latin typeface="Arial"/>
              <a:ea typeface="Arial"/>
              <a:cs typeface="Arial"/>
              <a:sym typeface="Arial"/>
            </a:endParaRPr>
          </a:p>
        </p:txBody>
      </p:sp>
      <p:sp>
        <p:nvSpPr>
          <p:cNvPr id="206" name="Google Shape;206;p33"/>
          <p:cNvSpPr txBox="1"/>
          <p:nvPr/>
        </p:nvSpPr>
        <p:spPr>
          <a:xfrm>
            <a:off x="609755" y="1604399"/>
            <a:ext cx="10971373" cy="3976891"/>
          </a:xfrm>
          <a:prstGeom prst="rect">
            <a:avLst/>
          </a:prstGeom>
          <a:noFill/>
          <a:ln>
            <a:noFill/>
          </a:ln>
        </p:spPr>
        <p:txBody>
          <a:bodyPr spcFirstLastPara="1" wrap="square" lIns="0" tIns="0" rIns="0" bIns="0" anchor="t" anchorCtr="0">
            <a:normAutofit/>
          </a:bodyPr>
          <a:lstStyle/>
          <a:p>
            <a:pPr algn="ctr">
              <a:spcBef>
                <a:spcPts val="0"/>
              </a:spcBef>
              <a:spcAft>
                <a:spcPts val="0"/>
              </a:spcAft>
            </a:pPr>
            <a:r>
              <a:rPr lang="en-US" sz="7256" dirty="0">
                <a:solidFill>
                  <a:schemeClr val="dk1"/>
                </a:solidFill>
                <a:latin typeface="+mn-lt"/>
              </a:rPr>
              <a:t>Segment Two</a:t>
            </a:r>
            <a:endParaRPr sz="7256" dirty="0">
              <a:solidFill>
                <a:schemeClr val="dk1"/>
              </a:solidFill>
              <a:latin typeface="+mn-lt"/>
            </a:endParaRPr>
          </a:p>
          <a:p>
            <a:pPr algn="ctr">
              <a:spcBef>
                <a:spcPts val="0"/>
              </a:spcBef>
              <a:spcAft>
                <a:spcPts val="0"/>
              </a:spcAft>
            </a:pPr>
            <a:r>
              <a:rPr lang="en-US" sz="7256" dirty="0">
                <a:solidFill>
                  <a:schemeClr val="dk1"/>
                </a:solidFill>
                <a:latin typeface="+mn-lt"/>
              </a:rPr>
              <a:t/>
            </a:r>
            <a:br>
              <a:rPr lang="en-US" sz="7256" dirty="0">
                <a:solidFill>
                  <a:schemeClr val="dk1"/>
                </a:solidFill>
                <a:latin typeface="+mn-lt"/>
              </a:rPr>
            </a:br>
            <a:r>
              <a:rPr lang="en-US" sz="7256" dirty="0">
                <a:solidFill>
                  <a:schemeClr val="dk1"/>
                </a:solidFill>
                <a:latin typeface="+mn-lt"/>
              </a:rPr>
              <a:t>Tracking AI Applications</a:t>
            </a:r>
            <a:endParaRPr sz="7256" dirty="0">
              <a:solidFill>
                <a:schemeClr val="dk1"/>
              </a:solidFill>
              <a:latin typeface="+mn-lt"/>
            </a:endParaRP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34157597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34"/>
          <p:cNvSpPr txBox="1">
            <a:spLocks noGrp="1"/>
          </p:cNvSpPr>
          <p:nvPr>
            <p:ph idx="1"/>
          </p:nvPr>
        </p:nvSpPr>
        <p:spPr>
          <a:xfrm>
            <a:off x="609755" y="1604399"/>
            <a:ext cx="5231167" cy="3976891"/>
          </a:xfrm>
          <a:prstGeom prst="rect">
            <a:avLst/>
          </a:prstGeom>
        </p:spPr>
        <p:txBody>
          <a:bodyPr spcFirstLastPara="1" vert="horz" wrap="square" lIns="0" tIns="0" rIns="0" bIns="0" numCol="1" anchor="t" anchorCtr="0" compatLnSpc="1">
            <a:prstTxWarp prst="textNoShape">
              <a:avLst/>
            </a:prstTxWarp>
            <a:normAutofit lnSpcReduction="10000"/>
          </a:bodyPr>
          <a:lstStyle/>
          <a:p>
            <a:pPr marL="552938" indent="-483820">
              <a:spcBef>
                <a:spcPts val="0"/>
              </a:spcBef>
              <a:spcAft>
                <a:spcPts val="0"/>
              </a:spcAft>
              <a:buSzPts val="2700"/>
              <a:buFont typeface="Arial" panose="020B0604020202020204" pitchFamily="34" charset="0"/>
              <a:buChar char="•"/>
            </a:pPr>
            <a:r>
              <a:rPr lang="en-US" sz="3265" dirty="0">
                <a:latin typeface="+mn-lt"/>
              </a:rPr>
              <a:t>Production of assets:</a:t>
            </a:r>
            <a:endParaRPr sz="3265" dirty="0">
              <a:latin typeface="+mn-lt"/>
            </a:endParaRPr>
          </a:p>
          <a:p>
            <a:pPr marL="1105875" lvl="1" indent="-460781">
              <a:spcBef>
                <a:spcPts val="0"/>
              </a:spcBef>
              <a:spcAft>
                <a:spcPts val="0"/>
              </a:spcAft>
              <a:buSzPts val="2400"/>
              <a:buFont typeface="Arial" panose="020B0604020202020204" pitchFamily="34" charset="0"/>
              <a:buChar char="•"/>
            </a:pPr>
            <a:r>
              <a:rPr lang="en-US" sz="2903" dirty="0">
                <a:latin typeface="+mn-lt"/>
              </a:rPr>
              <a:t>Writing copy</a:t>
            </a:r>
            <a:endParaRPr sz="2903" dirty="0">
              <a:latin typeface="+mn-lt"/>
            </a:endParaRPr>
          </a:p>
          <a:p>
            <a:pPr marL="1105875" lvl="1" indent="-460781">
              <a:spcBef>
                <a:spcPts val="0"/>
              </a:spcBef>
              <a:spcAft>
                <a:spcPts val="0"/>
              </a:spcAft>
              <a:buSzPts val="2400"/>
              <a:buFont typeface="Arial" panose="020B0604020202020204" pitchFamily="34" charset="0"/>
              <a:buChar char="•"/>
            </a:pPr>
            <a:r>
              <a:rPr lang="en-US" sz="2903" dirty="0">
                <a:latin typeface="+mn-lt"/>
              </a:rPr>
              <a:t>Image creation</a:t>
            </a:r>
            <a:endParaRPr sz="2903" dirty="0">
              <a:latin typeface="+mn-lt"/>
            </a:endParaRPr>
          </a:p>
          <a:p>
            <a:pPr marL="1105875" lvl="1" indent="-460781">
              <a:spcBef>
                <a:spcPts val="0"/>
              </a:spcBef>
              <a:spcAft>
                <a:spcPts val="0"/>
              </a:spcAft>
              <a:buSzPts val="2400"/>
              <a:buFont typeface="Arial" panose="020B0604020202020204" pitchFamily="34" charset="0"/>
              <a:buChar char="•"/>
            </a:pPr>
            <a:r>
              <a:rPr lang="en-US" sz="2903" dirty="0">
                <a:latin typeface="+mn-lt"/>
              </a:rPr>
              <a:t>Video production</a:t>
            </a:r>
            <a:endParaRPr sz="2903" dirty="0">
              <a:latin typeface="+mn-lt"/>
            </a:endParaRPr>
          </a:p>
          <a:p>
            <a:pPr marL="1105875" lvl="1" indent="-460781">
              <a:spcBef>
                <a:spcPts val="0"/>
              </a:spcBef>
              <a:spcAft>
                <a:spcPts val="0"/>
              </a:spcAft>
              <a:buSzPts val="2400"/>
              <a:buFont typeface="Arial" panose="020B0604020202020204" pitchFamily="34" charset="0"/>
              <a:buChar char="•"/>
            </a:pPr>
            <a:r>
              <a:rPr lang="en-US" sz="2903" dirty="0">
                <a:latin typeface="+mn-lt"/>
              </a:rPr>
              <a:t>Software coding</a:t>
            </a:r>
            <a:endParaRPr sz="2903" dirty="0">
              <a:latin typeface="+mn-lt"/>
            </a:endParaRPr>
          </a:p>
          <a:p>
            <a:pPr marL="552938" indent="-460781">
              <a:spcBef>
                <a:spcPts val="1200"/>
              </a:spcBef>
              <a:spcAft>
                <a:spcPts val="0"/>
              </a:spcAft>
              <a:buSzPts val="2400"/>
              <a:buFont typeface="Arial" panose="020B0604020202020204" pitchFamily="34" charset="0"/>
              <a:buChar char="•"/>
            </a:pPr>
            <a:r>
              <a:rPr lang="en-US" sz="2903" dirty="0">
                <a:latin typeface="+mn-lt"/>
              </a:rPr>
              <a:t>Providing Expert Advice:</a:t>
            </a:r>
            <a:endParaRPr sz="2903" dirty="0">
              <a:latin typeface="+mn-lt"/>
            </a:endParaRPr>
          </a:p>
          <a:p>
            <a:pPr marL="1105875" lvl="1" indent="-460781">
              <a:spcBef>
                <a:spcPts val="0"/>
              </a:spcBef>
              <a:spcAft>
                <a:spcPts val="0"/>
              </a:spcAft>
              <a:buSzPts val="2400"/>
              <a:buFont typeface="Arial" panose="020B0604020202020204" pitchFamily="34" charset="0"/>
              <a:buChar char="•"/>
            </a:pPr>
            <a:r>
              <a:rPr lang="en-US" sz="2903" dirty="0">
                <a:latin typeface="+mn-lt"/>
              </a:rPr>
              <a:t>Medical diagnoses</a:t>
            </a:r>
            <a:endParaRPr sz="2903" dirty="0">
              <a:latin typeface="+mn-lt"/>
            </a:endParaRPr>
          </a:p>
          <a:p>
            <a:pPr marL="1105875" lvl="1" indent="-460781">
              <a:spcBef>
                <a:spcPts val="0"/>
              </a:spcBef>
              <a:spcAft>
                <a:spcPts val="0"/>
              </a:spcAft>
              <a:buSzPts val="2400"/>
              <a:buFont typeface="Arial" panose="020B0604020202020204" pitchFamily="34" charset="0"/>
              <a:buChar char="•"/>
            </a:pPr>
            <a:r>
              <a:rPr lang="en-US" sz="2903" dirty="0">
                <a:latin typeface="+mn-lt"/>
              </a:rPr>
              <a:t>Contract law</a:t>
            </a:r>
            <a:endParaRPr sz="2903" dirty="0">
              <a:latin typeface="+mn-lt"/>
            </a:endParaRPr>
          </a:p>
          <a:p>
            <a:pPr marL="1105875" lvl="1" indent="-460781">
              <a:spcBef>
                <a:spcPts val="0"/>
              </a:spcBef>
              <a:spcAft>
                <a:spcPts val="0"/>
              </a:spcAft>
              <a:buSzPts val="2400"/>
              <a:buFont typeface="Arial" panose="020B0604020202020204" pitchFamily="34" charset="0"/>
              <a:buChar char="•"/>
            </a:pPr>
            <a:r>
              <a:rPr lang="en-US" sz="2903" dirty="0">
                <a:latin typeface="+mn-lt"/>
              </a:rPr>
              <a:t>Psychological Counsel</a:t>
            </a:r>
            <a:endParaRPr sz="2903" dirty="0">
              <a:latin typeface="+mn-lt"/>
            </a:endParaRPr>
          </a:p>
        </p:txBody>
      </p:sp>
      <p:sp>
        <p:nvSpPr>
          <p:cNvPr id="214" name="Google Shape;214;p34"/>
          <p:cNvSpPr txBox="1">
            <a:spLocks noGrp="1"/>
          </p:cNvSpPr>
          <p:nvPr>
            <p:ph type="body" idx="4294967295"/>
          </p:nvPr>
        </p:nvSpPr>
        <p:spPr>
          <a:xfrm>
            <a:off x="6959600" y="1604963"/>
            <a:ext cx="5232400" cy="3976687"/>
          </a:xfrm>
          <a:prstGeom prst="rect">
            <a:avLst/>
          </a:prstGeom>
        </p:spPr>
        <p:txBody>
          <a:bodyPr spcFirstLastPara="1" vert="horz" wrap="square" lIns="0" tIns="0" rIns="0" bIns="0" numCol="1" anchor="t" anchorCtr="0" compatLnSpc="1">
            <a:prstTxWarp prst="textNoShape">
              <a:avLst/>
            </a:prstTxWarp>
            <a:normAutofit/>
          </a:bodyPr>
          <a:lstStyle/>
          <a:p>
            <a:pPr marL="526318" indent="-457200">
              <a:spcBef>
                <a:spcPts val="0"/>
              </a:spcBef>
              <a:spcAft>
                <a:spcPts val="0"/>
              </a:spcAft>
              <a:buSzPts val="2700"/>
              <a:buFont typeface="Arial" panose="020B0604020202020204" pitchFamily="34" charset="0"/>
              <a:buChar char="•"/>
            </a:pPr>
            <a:r>
              <a:rPr lang="en-US" sz="3265" dirty="0">
                <a:latin typeface="+mn-lt"/>
              </a:rPr>
              <a:t>Personal Assistance:</a:t>
            </a:r>
            <a:endParaRPr sz="3265" dirty="0">
              <a:latin typeface="+mn-lt"/>
            </a:endParaRPr>
          </a:p>
          <a:p>
            <a:pPr marL="1102294" lvl="1" indent="-457200">
              <a:spcBef>
                <a:spcPts val="0"/>
              </a:spcBef>
              <a:spcAft>
                <a:spcPts val="0"/>
              </a:spcAft>
              <a:buSzPts val="2400"/>
              <a:buFont typeface="Arial" panose="020B0604020202020204" pitchFamily="34" charset="0"/>
              <a:buChar char="•"/>
            </a:pPr>
            <a:r>
              <a:rPr lang="en-US" sz="2903" dirty="0">
                <a:latin typeface="+mn-lt"/>
              </a:rPr>
              <a:t>Situational Advice</a:t>
            </a:r>
            <a:endParaRPr sz="2903" dirty="0">
              <a:latin typeface="+mn-lt"/>
            </a:endParaRPr>
          </a:p>
          <a:p>
            <a:pPr marL="1102294" lvl="1" indent="-457200">
              <a:spcBef>
                <a:spcPts val="0"/>
              </a:spcBef>
              <a:spcAft>
                <a:spcPts val="0"/>
              </a:spcAft>
              <a:buSzPts val="2400"/>
              <a:buFont typeface="Arial" panose="020B0604020202020204" pitchFamily="34" charset="0"/>
              <a:buChar char="•"/>
            </a:pPr>
            <a:r>
              <a:rPr lang="en-US" sz="2903" dirty="0">
                <a:latin typeface="+mn-lt"/>
              </a:rPr>
              <a:t>Food Suggestions</a:t>
            </a:r>
            <a:endParaRPr sz="2903" dirty="0">
              <a:latin typeface="+mn-lt"/>
            </a:endParaRPr>
          </a:p>
          <a:p>
            <a:pPr marL="1102294" lvl="1" indent="-457200">
              <a:spcBef>
                <a:spcPts val="0"/>
              </a:spcBef>
              <a:spcAft>
                <a:spcPts val="0"/>
              </a:spcAft>
              <a:buSzPts val="2400"/>
              <a:buFont typeface="Arial" panose="020B0604020202020204" pitchFamily="34" charset="0"/>
              <a:buChar char="•"/>
            </a:pPr>
            <a:r>
              <a:rPr lang="en-US" sz="2903" dirty="0">
                <a:latin typeface="+mn-lt"/>
              </a:rPr>
              <a:t>Companionship</a:t>
            </a:r>
            <a:endParaRPr sz="2903" dirty="0">
              <a:latin typeface="+mn-lt"/>
            </a:endParaRPr>
          </a:p>
          <a:p>
            <a:pPr marL="549357" indent="-457200">
              <a:spcBef>
                <a:spcPts val="1200"/>
              </a:spcBef>
              <a:spcAft>
                <a:spcPts val="0"/>
              </a:spcAft>
              <a:buSzPts val="2400"/>
              <a:buFont typeface="Arial" panose="020B0604020202020204" pitchFamily="34" charset="0"/>
              <a:buChar char="•"/>
            </a:pPr>
            <a:r>
              <a:rPr lang="en-US" sz="2903" dirty="0">
                <a:latin typeface="+mn-lt"/>
              </a:rPr>
              <a:t>Miscellaneous:</a:t>
            </a:r>
            <a:endParaRPr sz="2903" dirty="0">
              <a:latin typeface="+mn-lt"/>
            </a:endParaRPr>
          </a:p>
          <a:p>
            <a:pPr marL="1102294" lvl="1" indent="-457200">
              <a:spcBef>
                <a:spcPts val="0"/>
              </a:spcBef>
              <a:spcAft>
                <a:spcPts val="0"/>
              </a:spcAft>
              <a:buSzPts val="2400"/>
              <a:buFont typeface="Arial" panose="020B0604020202020204" pitchFamily="34" charset="0"/>
              <a:buChar char="•"/>
            </a:pPr>
            <a:r>
              <a:rPr lang="en-US" sz="2903" dirty="0">
                <a:latin typeface="+mn-lt"/>
              </a:rPr>
              <a:t>Language Translation</a:t>
            </a:r>
            <a:endParaRPr sz="2903" dirty="0">
              <a:latin typeface="+mn-lt"/>
            </a:endParaRPr>
          </a:p>
          <a:p>
            <a:pPr marL="1102294" lvl="1" indent="-457200">
              <a:spcBef>
                <a:spcPts val="0"/>
              </a:spcBef>
              <a:spcAft>
                <a:spcPts val="0"/>
              </a:spcAft>
              <a:buSzPts val="2400"/>
              <a:buFont typeface="Arial" panose="020B0604020202020204" pitchFamily="34" charset="0"/>
              <a:buChar char="•"/>
            </a:pPr>
            <a:r>
              <a:rPr lang="en-US" sz="2903" dirty="0">
                <a:latin typeface="+mn-lt"/>
              </a:rPr>
              <a:t>Contract law</a:t>
            </a:r>
            <a:endParaRPr sz="2903" dirty="0">
              <a:latin typeface="+mn-lt"/>
            </a:endParaRPr>
          </a:p>
        </p:txBody>
      </p:sp>
      <p:sp>
        <p:nvSpPr>
          <p:cNvPr id="5" name="Title 1"/>
          <p:cNvSpPr txBox="1">
            <a:spLocks/>
          </p:cNvSpPr>
          <p:nvPr/>
        </p:nvSpPr>
        <p:spPr bwMode="auto">
          <a:xfrm>
            <a:off x="593060" y="0"/>
            <a:ext cx="10928351" cy="841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b="0" i="0" baseline="0">
                <a:solidFill>
                  <a:schemeClr val="bg1"/>
                </a:solidFill>
                <a:latin typeface="Tahoma" panose="020B0604030504040204" pitchFamily="34" charset="0"/>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solidFill>
                  <a:srgbClr val="FFFFFF"/>
                </a:solidFill>
              </a:rPr>
              <a:t>AI is Reshaping Industries</a:t>
            </a:r>
            <a:endParaRPr lang="en-US" sz="3200" kern="0" dirty="0"/>
          </a:p>
        </p:txBody>
      </p:sp>
      <p:pic>
        <p:nvPicPr>
          <p:cNvPr id="2" name="Picture 1"/>
          <p:cNvPicPr>
            <a:picLocks noChangeAspect="1"/>
          </p:cNvPicPr>
          <p:nvPr/>
        </p:nvPicPr>
        <p:blipFill>
          <a:blip r:embed="rId3"/>
          <a:stretch>
            <a:fillRect/>
          </a:stretch>
        </p:blipFill>
        <p:spPr>
          <a:xfrm>
            <a:off x="5585143" y="2080260"/>
            <a:ext cx="978187" cy="797599"/>
          </a:xfrm>
          <a:prstGeom prst="rect">
            <a:avLst/>
          </a:prstGeom>
        </p:spPr>
      </p:pic>
      <p:pic>
        <p:nvPicPr>
          <p:cNvPr id="3" name="Picture 2"/>
          <p:cNvPicPr>
            <a:picLocks noChangeAspect="1"/>
          </p:cNvPicPr>
          <p:nvPr/>
        </p:nvPicPr>
        <p:blipFill>
          <a:blip r:embed="rId4"/>
          <a:stretch>
            <a:fillRect/>
          </a:stretch>
        </p:blipFill>
        <p:spPr>
          <a:xfrm>
            <a:off x="133151" y="2080260"/>
            <a:ext cx="953207" cy="1108001"/>
          </a:xfrm>
          <a:prstGeom prst="rect">
            <a:avLst/>
          </a:prstGeom>
        </p:spPr>
      </p:pic>
      <p:pic>
        <p:nvPicPr>
          <p:cNvPr id="4" name="Picture 3"/>
          <p:cNvPicPr>
            <a:picLocks noChangeAspect="1"/>
          </p:cNvPicPr>
          <p:nvPr/>
        </p:nvPicPr>
        <p:blipFill>
          <a:blip r:embed="rId5"/>
          <a:stretch>
            <a:fillRect/>
          </a:stretch>
        </p:blipFill>
        <p:spPr>
          <a:xfrm>
            <a:off x="5585143" y="3964379"/>
            <a:ext cx="1253659" cy="1221863"/>
          </a:xfrm>
          <a:prstGeom prst="rect">
            <a:avLst/>
          </a:prstGeom>
        </p:spPr>
      </p:pic>
      <p:pic>
        <p:nvPicPr>
          <p:cNvPr id="6" name="Picture 5"/>
          <p:cNvPicPr>
            <a:picLocks noChangeAspect="1"/>
          </p:cNvPicPr>
          <p:nvPr/>
        </p:nvPicPr>
        <p:blipFill>
          <a:blip r:embed="rId6"/>
          <a:stretch>
            <a:fillRect/>
          </a:stretch>
        </p:blipFill>
        <p:spPr>
          <a:xfrm>
            <a:off x="10481310" y="4555199"/>
            <a:ext cx="1131540" cy="1026091"/>
          </a:xfrm>
          <a:prstGeom prst="rect">
            <a:avLst/>
          </a:prstGeom>
        </p:spPr>
      </p:pic>
      <p:sp>
        <p:nvSpPr>
          <p:cNvPr id="7" name="Slide Number Placeholder 6"/>
          <p:cNvSpPr>
            <a:spLocks noGrp="1"/>
          </p:cNvSpPr>
          <p:nvPr>
            <p:ph type="sldNum" sz="quarter" idx="10"/>
          </p:nvPr>
        </p:nvSpPr>
        <p:spPr/>
        <p:txBody>
          <a:bodyPr/>
          <a:lstStyle/>
          <a:p>
            <a:pPr>
              <a:defRPr/>
            </a:pPr>
            <a:fld id="{D68E8870-17DE-45C4-A8DD-7644B2422933}" type="slidenum">
              <a:rPr lang="en-US" smtClean="0"/>
              <a:pPr>
                <a:defRPr/>
              </a:pPr>
              <a:t>32</a:t>
            </a:fld>
            <a:endParaRPr lang="en-US" dirty="0"/>
          </a:p>
        </p:txBody>
      </p:sp>
    </p:spTree>
    <p:extLst>
      <p:ext uri="{BB962C8B-B14F-4D97-AF65-F5344CB8AC3E}">
        <p14:creationId xmlns:p14="http://schemas.microsoft.com/office/powerpoint/2010/main" val="1673179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Many Are Cashing In on Hype</a:t>
            </a:r>
            <a:endParaRPr lang="en-US" dirty="0"/>
          </a:p>
        </p:txBody>
      </p:sp>
      <p:sp>
        <p:nvSpPr>
          <p:cNvPr id="3" name="Content Placeholder 2"/>
          <p:cNvSpPr>
            <a:spLocks noGrp="1"/>
          </p:cNvSpPr>
          <p:nvPr>
            <p:ph idx="1"/>
          </p:nvPr>
        </p:nvSpPr>
        <p:spPr>
          <a:xfrm>
            <a:off x="593061" y="1053389"/>
            <a:ext cx="7921019" cy="4890211"/>
          </a:xfrm>
        </p:spPr>
        <p:txBody>
          <a:bodyPr/>
          <a:lstStyle/>
          <a:p>
            <a:r>
              <a:rPr lang="en-US" sz="2400" b="1" dirty="0">
                <a:latin typeface="+mn-lt"/>
              </a:rPr>
              <a:t>Startups are exploiting AI’s hazy definition to cash in on the </a:t>
            </a:r>
            <a:r>
              <a:rPr lang="en-US" sz="2400" b="1" dirty="0" smtClean="0">
                <a:latin typeface="+mn-lt"/>
              </a:rPr>
              <a:t>hype</a:t>
            </a:r>
            <a:endParaRPr lang="en-US" sz="2400" b="1" dirty="0">
              <a:latin typeface="+mn-lt"/>
            </a:endParaRPr>
          </a:p>
          <a:p>
            <a:pPr lvl="1"/>
            <a:r>
              <a:rPr lang="en-US" sz="2000" dirty="0" smtClean="0">
                <a:latin typeface="+mn-lt"/>
              </a:rPr>
              <a:t>40 </a:t>
            </a:r>
            <a:r>
              <a:rPr lang="en-US" sz="2000" dirty="0">
                <a:latin typeface="+mn-lt"/>
              </a:rPr>
              <a:t>per cent of AI startups don't actually use AI in their </a:t>
            </a:r>
            <a:r>
              <a:rPr lang="en-US" sz="2000" dirty="0" smtClean="0">
                <a:latin typeface="+mn-lt"/>
              </a:rPr>
              <a:t>products. - </a:t>
            </a:r>
            <a:r>
              <a:rPr lang="en-US" sz="1800" dirty="0" smtClean="0">
                <a:latin typeface="+mn-lt"/>
              </a:rPr>
              <a:t>Wired Magazine, March 2019</a:t>
            </a:r>
          </a:p>
          <a:p>
            <a:r>
              <a:rPr lang="en-US" sz="2400" b="1" dirty="0" smtClean="0">
                <a:latin typeface="+mn-lt"/>
              </a:rPr>
              <a:t>AI Washing</a:t>
            </a:r>
          </a:p>
          <a:p>
            <a:pPr lvl="1"/>
            <a:r>
              <a:rPr lang="en-US" sz="2000" dirty="0" smtClean="0">
                <a:latin typeface="+mn-lt"/>
              </a:rPr>
              <a:t>AI </a:t>
            </a:r>
            <a:r>
              <a:rPr lang="en-US" sz="2000" dirty="0">
                <a:latin typeface="+mn-lt"/>
              </a:rPr>
              <a:t>washing is when companies exaggerate or misrepresent what their AI can actually do, just so they can say they're using </a:t>
            </a:r>
            <a:r>
              <a:rPr lang="en-US" sz="2000" dirty="0" smtClean="0">
                <a:latin typeface="+mn-lt"/>
              </a:rPr>
              <a:t>AI.</a:t>
            </a:r>
          </a:p>
          <a:p>
            <a:r>
              <a:rPr lang="en-US" sz="2400" b="1" dirty="0" smtClean="0">
                <a:latin typeface="+mn-lt"/>
              </a:rPr>
              <a:t>Half-Baked Products</a:t>
            </a:r>
          </a:p>
          <a:p>
            <a:pPr lvl="1"/>
            <a:r>
              <a:rPr lang="en-US" sz="2000" dirty="0" smtClean="0">
                <a:latin typeface="+mn-lt"/>
              </a:rPr>
              <a:t>Expensive products that over-promise and under-deliver.</a:t>
            </a:r>
          </a:p>
          <a:p>
            <a:pPr lvl="1"/>
            <a:r>
              <a:rPr lang="en-US" sz="2000" dirty="0" smtClean="0">
                <a:latin typeface="+mn-lt"/>
              </a:rPr>
              <a:t>For Example…</a:t>
            </a:r>
            <a:endParaRPr lang="en-US" sz="2000" dirty="0">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2019" y="1124509"/>
            <a:ext cx="1374851" cy="1374851"/>
          </a:xfrm>
          <a:prstGeom prst="rect">
            <a:avLst/>
          </a:prstGeom>
        </p:spPr>
      </p:pic>
      <p:sp>
        <p:nvSpPr>
          <p:cNvPr id="7" name="TextBox 6"/>
          <p:cNvSpPr txBox="1"/>
          <p:nvPr/>
        </p:nvSpPr>
        <p:spPr>
          <a:xfrm>
            <a:off x="9438640" y="5232400"/>
            <a:ext cx="1461682" cy="830997"/>
          </a:xfrm>
          <a:prstGeom prst="rect">
            <a:avLst/>
          </a:prstGeom>
          <a:noFill/>
        </p:spPr>
        <p:txBody>
          <a:bodyPr wrap="none" rtlCol="0">
            <a:spAutoFit/>
          </a:bodyPr>
          <a:lstStyle/>
          <a:p>
            <a:r>
              <a:rPr lang="en-US" sz="2400" dirty="0" smtClean="0"/>
              <a:t>[</a:t>
            </a:r>
            <a:r>
              <a:rPr lang="en-US" sz="2400" dirty="0" err="1" smtClean="0"/>
              <a:t>ai</a:t>
            </a:r>
            <a:r>
              <a:rPr lang="en-US" sz="2400" dirty="0" smtClean="0"/>
              <a:t>-haze]</a:t>
            </a:r>
            <a:br>
              <a:rPr lang="en-US" sz="2400" dirty="0" smtClean="0"/>
            </a:br>
            <a:r>
              <a:rPr lang="en-US" sz="2400" dirty="0" smtClean="0"/>
              <a:t>[</a:t>
            </a:r>
            <a:r>
              <a:rPr lang="en-US" sz="2400" dirty="0" err="1" smtClean="0"/>
              <a:t>ai</a:t>
            </a:r>
            <a:r>
              <a:rPr lang="en-US" sz="2400" dirty="0" smtClean="0"/>
              <a:t>-wash]</a:t>
            </a:r>
            <a:endParaRPr lang="en-US" sz="2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280" y="2841244"/>
            <a:ext cx="533400" cy="533400"/>
          </a:xfrm>
          <a:prstGeom prst="rect">
            <a:avLst/>
          </a:prstGeom>
        </p:spPr>
      </p:pic>
      <p:sp>
        <p:nvSpPr>
          <p:cNvPr id="9" name="TextBox 8"/>
          <p:cNvSpPr txBox="1"/>
          <p:nvPr/>
        </p:nvSpPr>
        <p:spPr>
          <a:xfrm>
            <a:off x="9267670" y="2794220"/>
            <a:ext cx="1954959" cy="584775"/>
          </a:xfrm>
          <a:prstGeom prst="rect">
            <a:avLst/>
          </a:prstGeom>
          <a:noFill/>
        </p:spPr>
        <p:txBody>
          <a:bodyPr wrap="none" rtlCol="0">
            <a:spAutoFit/>
          </a:bodyPr>
          <a:lstStyle/>
          <a:p>
            <a:r>
              <a:rPr lang="en-US" dirty="0" err="1" smtClean="0"/>
              <a:t>DoNotPay</a:t>
            </a:r>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738" y="3532991"/>
            <a:ext cx="1545412" cy="1545412"/>
          </a:xfrm>
          <a:prstGeom prst="rect">
            <a:avLst/>
          </a:prstGeom>
        </p:spPr>
      </p:pic>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33</a:t>
            </a:fld>
            <a:endParaRPr lang="en-US" dirty="0"/>
          </a:p>
        </p:txBody>
      </p:sp>
    </p:spTree>
    <p:extLst>
      <p:ext uri="{BB962C8B-B14F-4D97-AF65-F5344CB8AC3E}">
        <p14:creationId xmlns:p14="http://schemas.microsoft.com/office/powerpoint/2010/main" val="2769560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 Example: Humane AI Pin</a:t>
            </a:r>
            <a:endParaRPr lang="en-US" dirty="0"/>
          </a:p>
        </p:txBody>
      </p:sp>
      <p:sp>
        <p:nvSpPr>
          <p:cNvPr id="3" name="Content Placeholder 2"/>
          <p:cNvSpPr>
            <a:spLocks noGrp="1"/>
          </p:cNvSpPr>
          <p:nvPr>
            <p:ph idx="1"/>
          </p:nvPr>
        </p:nvSpPr>
        <p:spPr>
          <a:xfrm>
            <a:off x="492853" y="1053389"/>
            <a:ext cx="6424959" cy="4890211"/>
          </a:xfrm>
        </p:spPr>
        <p:txBody>
          <a:bodyPr/>
          <a:lstStyle/>
          <a:p>
            <a:r>
              <a:rPr lang="en-US" b="1" dirty="0" smtClean="0">
                <a:latin typeface="+mn-lt"/>
              </a:rPr>
              <a:t>Humane, Inc.’s AI Pin</a:t>
            </a:r>
            <a:endParaRPr lang="en-US" b="1" dirty="0">
              <a:latin typeface="+mn-lt"/>
            </a:endParaRPr>
          </a:p>
          <a:p>
            <a:pPr lvl="1"/>
            <a:r>
              <a:rPr lang="en-US" dirty="0" smtClean="0">
                <a:latin typeface="+mn-lt"/>
              </a:rPr>
              <a:t>Strategically “leaked” via TED talks and interviews, claimed that it would replace the smart phone.</a:t>
            </a:r>
          </a:p>
          <a:p>
            <a:pPr lvl="1"/>
            <a:r>
              <a:rPr lang="en-US" dirty="0" smtClean="0">
                <a:latin typeface="+mn-lt"/>
              </a:rPr>
              <a:t>Over-promised, Under-delivered</a:t>
            </a:r>
          </a:p>
          <a:p>
            <a:pPr lvl="1"/>
            <a:r>
              <a:rPr lang="en-US" dirty="0" smtClean="0">
                <a:latin typeface="+mn-lt"/>
              </a:rPr>
              <a:t>$700 price plus $24/mo. subscription.</a:t>
            </a:r>
          </a:p>
          <a:p>
            <a:pPr lvl="1"/>
            <a:r>
              <a:rPr lang="en-US" dirty="0" smtClean="0">
                <a:latin typeface="+mn-lt"/>
              </a:rPr>
              <a:t>“There’s only one problem: It just doesn’t work.” [verge-pin]</a:t>
            </a:r>
          </a:p>
        </p:txBody>
      </p:sp>
      <p:graphicFrame>
        <p:nvGraphicFramePr>
          <p:cNvPr id="4" name="Object 3"/>
          <p:cNvGraphicFramePr>
            <a:graphicFrameLocks noChangeAspect="1"/>
          </p:cNvGraphicFramePr>
          <p:nvPr>
            <p:extLst>
              <p:ext uri="{D42A27DB-BD31-4B8C-83A1-F6EECF244321}">
                <p14:modId xmlns:p14="http://schemas.microsoft.com/office/powerpoint/2010/main" val="4149468288"/>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1711" name="Packager Shell Object" showAsIcon="1" r:id="rId4" imgW="954720" imgH="437400" progId="Package">
                  <p:embed/>
                </p:oleObj>
              </mc:Choice>
              <mc:Fallback>
                <p:oleObj name="Packager Shell Object" showAsIcon="1" r:id="rId4" imgW="954720" imgH="437400" progId="Package">
                  <p:embed/>
                  <p:pic>
                    <p:nvPicPr>
                      <p:cNvPr id="0" name=""/>
                      <p:cNvPicPr/>
                      <p:nvPr/>
                    </p:nvPicPr>
                    <p:blipFill>
                      <a:blip r:embed="rId5"/>
                      <a:stretch>
                        <a:fillRect/>
                      </a:stretch>
                    </p:blipFill>
                    <p:spPr>
                      <a:xfrm>
                        <a:off x="98425" y="98425"/>
                        <a:ext cx="954088" cy="4381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97080064"/>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1712" name="Packager Shell Object" showAsIcon="1" r:id="rId6" imgW="954720" imgH="437400" progId="Package">
                  <p:embed/>
                </p:oleObj>
              </mc:Choice>
              <mc:Fallback>
                <p:oleObj name="Packager Shell Object" showAsIcon="1" r:id="rId6" imgW="954720" imgH="437400" progId="Package">
                  <p:embed/>
                  <p:pic>
                    <p:nvPicPr>
                      <p:cNvPr id="0" name=""/>
                      <p:cNvPicPr/>
                      <p:nvPr/>
                    </p:nvPicPr>
                    <p:blipFill>
                      <a:blip r:embed="rId7"/>
                      <a:stretch>
                        <a:fillRect/>
                      </a:stretch>
                    </p:blipFill>
                    <p:spPr>
                      <a:xfrm>
                        <a:off x="98425" y="98425"/>
                        <a:ext cx="954088" cy="4381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76698761"/>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1713" name="Packager Shell Object" showAsIcon="1" r:id="rId8" imgW="954720" imgH="437400" progId="Package">
                  <p:embed/>
                </p:oleObj>
              </mc:Choice>
              <mc:Fallback>
                <p:oleObj name="Packager Shell Object" showAsIcon="1" r:id="rId8" imgW="954720" imgH="437400" progId="Package">
                  <p:embed/>
                  <p:pic>
                    <p:nvPicPr>
                      <p:cNvPr id="0" name=""/>
                      <p:cNvPicPr/>
                      <p:nvPr/>
                    </p:nvPicPr>
                    <p:blipFill>
                      <a:blip r:embed="rId9"/>
                      <a:stretch>
                        <a:fillRect/>
                      </a:stretch>
                    </p:blipFill>
                    <p:spPr>
                      <a:xfrm>
                        <a:off x="98425" y="98425"/>
                        <a:ext cx="954088" cy="4381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233604486"/>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1714" name="Packager Shell Object" showAsIcon="1" r:id="rId10" imgW="954720" imgH="437400" progId="Package">
                  <p:embed/>
                </p:oleObj>
              </mc:Choice>
              <mc:Fallback>
                <p:oleObj name="Packager Shell Object" showAsIcon="1" r:id="rId10" imgW="954720" imgH="437400" progId="Package">
                  <p:embed/>
                  <p:pic>
                    <p:nvPicPr>
                      <p:cNvPr id="0" name=""/>
                      <p:cNvPicPr/>
                      <p:nvPr/>
                    </p:nvPicPr>
                    <p:blipFill>
                      <a:blip r:embed="rId11"/>
                      <a:stretch>
                        <a:fillRect/>
                      </a:stretch>
                    </p:blipFill>
                    <p:spPr>
                      <a:xfrm>
                        <a:off x="98425" y="98425"/>
                        <a:ext cx="954088" cy="4381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94164077"/>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1715" name="Packager Shell Object" showAsIcon="1" r:id="rId12" imgW="954720" imgH="437400" progId="Package">
                  <p:embed/>
                </p:oleObj>
              </mc:Choice>
              <mc:Fallback>
                <p:oleObj name="Packager Shell Object" showAsIcon="1" r:id="rId12" imgW="954720" imgH="437400" progId="Package">
                  <p:embed/>
                  <p:pic>
                    <p:nvPicPr>
                      <p:cNvPr id="0" name=""/>
                      <p:cNvPicPr/>
                      <p:nvPr/>
                    </p:nvPicPr>
                    <p:blipFill>
                      <a:blip r:embed="rId13"/>
                      <a:stretch>
                        <a:fillRect/>
                      </a:stretch>
                    </p:blipFill>
                    <p:spPr>
                      <a:xfrm>
                        <a:off x="98425" y="98425"/>
                        <a:ext cx="954088" cy="438150"/>
                      </a:xfrm>
                      <a:prstGeom prst="rect">
                        <a:avLst/>
                      </a:prstGeom>
                    </p:spPr>
                  </p:pic>
                </p:oleObj>
              </mc:Fallback>
            </mc:AlternateContent>
          </a:graphicData>
        </a:graphic>
      </p:graphicFrame>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3911" y="2865917"/>
            <a:ext cx="4807500" cy="2711923"/>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61020" y="962347"/>
            <a:ext cx="1905000" cy="1905000"/>
          </a:xfrm>
          <a:prstGeom prst="rect">
            <a:avLst/>
          </a:prstGeom>
        </p:spPr>
      </p:pic>
      <p:sp>
        <p:nvSpPr>
          <p:cNvPr id="11" name="Slide Number Placeholder 10"/>
          <p:cNvSpPr>
            <a:spLocks noGrp="1"/>
          </p:cNvSpPr>
          <p:nvPr>
            <p:ph type="sldNum" sz="quarter" idx="10"/>
          </p:nvPr>
        </p:nvSpPr>
        <p:spPr/>
        <p:txBody>
          <a:bodyPr/>
          <a:lstStyle/>
          <a:p>
            <a:pPr>
              <a:defRPr/>
            </a:pPr>
            <a:fld id="{D68E8870-17DE-45C4-A8DD-7644B2422933}" type="slidenum">
              <a:rPr lang="en-US" smtClean="0"/>
              <a:pPr>
                <a:defRPr/>
              </a:pPr>
              <a:t>34</a:t>
            </a:fld>
            <a:endParaRPr lang="en-US" dirty="0"/>
          </a:p>
        </p:txBody>
      </p:sp>
    </p:spTree>
    <p:extLst>
      <p:ext uri="{BB962C8B-B14F-4D97-AF65-F5344CB8AC3E}">
        <p14:creationId xmlns:p14="http://schemas.microsoft.com/office/powerpoint/2010/main" val="957776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 Example: Rabbit r1</a:t>
            </a:r>
            <a:endParaRPr lang="en-US" dirty="0"/>
          </a:p>
        </p:txBody>
      </p:sp>
      <p:sp>
        <p:nvSpPr>
          <p:cNvPr id="3" name="Content Placeholder 2"/>
          <p:cNvSpPr>
            <a:spLocks noGrp="1"/>
          </p:cNvSpPr>
          <p:nvPr>
            <p:ph idx="1"/>
          </p:nvPr>
        </p:nvSpPr>
        <p:spPr>
          <a:xfrm>
            <a:off x="593061" y="1053389"/>
            <a:ext cx="6424959" cy="4890211"/>
          </a:xfrm>
        </p:spPr>
        <p:txBody>
          <a:bodyPr/>
          <a:lstStyle/>
          <a:p>
            <a:r>
              <a:rPr lang="en-US" b="1" dirty="0" err="1" smtClean="0">
                <a:latin typeface="+mn-lt"/>
              </a:rPr>
              <a:t>Rabbit.tech’s</a:t>
            </a:r>
            <a:r>
              <a:rPr lang="en-US" b="1" dirty="0" smtClean="0">
                <a:latin typeface="+mn-lt"/>
              </a:rPr>
              <a:t> r1</a:t>
            </a:r>
            <a:endParaRPr lang="en-US" b="1" dirty="0">
              <a:latin typeface="+mn-lt"/>
            </a:endParaRPr>
          </a:p>
          <a:p>
            <a:pPr lvl="1"/>
            <a:r>
              <a:rPr lang="en-US" dirty="0" smtClean="0">
                <a:latin typeface="+mn-lt"/>
              </a:rPr>
              <a:t>Big demo video.</a:t>
            </a:r>
          </a:p>
          <a:p>
            <a:pPr lvl="1"/>
            <a:r>
              <a:rPr lang="en-US" dirty="0" smtClean="0">
                <a:latin typeface="+mn-lt"/>
              </a:rPr>
              <a:t>Over-promised, Under-delivered</a:t>
            </a:r>
          </a:p>
          <a:p>
            <a:pPr lvl="1"/>
            <a:r>
              <a:rPr lang="en-US" dirty="0" smtClean="0">
                <a:latin typeface="+mn-lt"/>
              </a:rPr>
              <a:t>“Large Action Model” Promised to interface with popular services (UBER, </a:t>
            </a:r>
            <a:r>
              <a:rPr lang="en-US" dirty="0" err="1" smtClean="0">
                <a:latin typeface="+mn-lt"/>
              </a:rPr>
              <a:t>DoorDash</a:t>
            </a:r>
            <a:r>
              <a:rPr lang="en-US" dirty="0" smtClean="0">
                <a:latin typeface="+mn-lt"/>
              </a:rPr>
              <a:t>, Spotify)</a:t>
            </a:r>
          </a:p>
          <a:p>
            <a:pPr lvl="1"/>
            <a:r>
              <a:rPr lang="en-US" dirty="0" smtClean="0">
                <a:latin typeface="+mn-lt"/>
              </a:rPr>
              <a:t>Like the Humane Pin, it didn’t work. [verge-rabbit]</a:t>
            </a:r>
          </a:p>
        </p:txBody>
      </p:sp>
      <p:graphicFrame>
        <p:nvGraphicFramePr>
          <p:cNvPr id="4" name="Object 3"/>
          <p:cNvGraphicFramePr>
            <a:graphicFrameLocks noChangeAspect="1"/>
          </p:cNvGraphicFramePr>
          <p:nvPr>
            <p:extLst>
              <p:ext uri="{D42A27DB-BD31-4B8C-83A1-F6EECF244321}">
                <p14:modId xmlns:p14="http://schemas.microsoft.com/office/powerpoint/2010/main" val="4072440257"/>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2730" name="Packager Shell Object" showAsIcon="1" r:id="rId4" imgW="954720" imgH="437400" progId="Package">
                  <p:embed/>
                </p:oleObj>
              </mc:Choice>
              <mc:Fallback>
                <p:oleObj name="Packager Shell Object" showAsIcon="1" r:id="rId4" imgW="954720" imgH="437400" progId="Package">
                  <p:embed/>
                  <p:pic>
                    <p:nvPicPr>
                      <p:cNvPr id="4" name="Object 3"/>
                      <p:cNvPicPr/>
                      <p:nvPr/>
                    </p:nvPicPr>
                    <p:blipFill>
                      <a:blip r:embed="rId5"/>
                      <a:stretch>
                        <a:fillRect/>
                      </a:stretch>
                    </p:blipFill>
                    <p:spPr>
                      <a:xfrm>
                        <a:off x="98425" y="98425"/>
                        <a:ext cx="954088" cy="4381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20818834"/>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2731" name="Packager Shell Object" showAsIcon="1" r:id="rId6" imgW="954720" imgH="437400" progId="Package">
                  <p:embed/>
                </p:oleObj>
              </mc:Choice>
              <mc:Fallback>
                <p:oleObj name="Packager Shell Object" showAsIcon="1" r:id="rId6" imgW="954720" imgH="437400" progId="Package">
                  <p:embed/>
                  <p:pic>
                    <p:nvPicPr>
                      <p:cNvPr id="5" name="Object 4"/>
                      <p:cNvPicPr/>
                      <p:nvPr/>
                    </p:nvPicPr>
                    <p:blipFill>
                      <a:blip r:embed="rId7"/>
                      <a:stretch>
                        <a:fillRect/>
                      </a:stretch>
                    </p:blipFill>
                    <p:spPr>
                      <a:xfrm>
                        <a:off x="98425" y="98425"/>
                        <a:ext cx="954088" cy="4381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3744162"/>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2732" name="Packager Shell Object" showAsIcon="1" r:id="rId8" imgW="954720" imgH="437400" progId="Package">
                  <p:embed/>
                </p:oleObj>
              </mc:Choice>
              <mc:Fallback>
                <p:oleObj name="Packager Shell Object" showAsIcon="1" r:id="rId8" imgW="954720" imgH="437400" progId="Package">
                  <p:embed/>
                  <p:pic>
                    <p:nvPicPr>
                      <p:cNvPr id="6" name="Object 5"/>
                      <p:cNvPicPr/>
                      <p:nvPr/>
                    </p:nvPicPr>
                    <p:blipFill>
                      <a:blip r:embed="rId9"/>
                      <a:stretch>
                        <a:fillRect/>
                      </a:stretch>
                    </p:blipFill>
                    <p:spPr>
                      <a:xfrm>
                        <a:off x="98425" y="98425"/>
                        <a:ext cx="954088" cy="4381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53624843"/>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2733" name="Packager Shell Object" showAsIcon="1" r:id="rId10" imgW="954720" imgH="437400" progId="Package">
                  <p:embed/>
                </p:oleObj>
              </mc:Choice>
              <mc:Fallback>
                <p:oleObj name="Packager Shell Object" showAsIcon="1" r:id="rId10" imgW="954720" imgH="437400" progId="Package">
                  <p:embed/>
                  <p:pic>
                    <p:nvPicPr>
                      <p:cNvPr id="7" name="Object 6"/>
                      <p:cNvPicPr/>
                      <p:nvPr/>
                    </p:nvPicPr>
                    <p:blipFill>
                      <a:blip r:embed="rId11"/>
                      <a:stretch>
                        <a:fillRect/>
                      </a:stretch>
                    </p:blipFill>
                    <p:spPr>
                      <a:xfrm>
                        <a:off x="98425" y="98425"/>
                        <a:ext cx="954088" cy="4381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64583207"/>
              </p:ext>
            </p:extLst>
          </p:nvPr>
        </p:nvGraphicFramePr>
        <p:xfrm>
          <a:off x="98425" y="98425"/>
          <a:ext cx="954088" cy="438150"/>
        </p:xfrm>
        <a:graphic>
          <a:graphicData uri="http://schemas.openxmlformats.org/presentationml/2006/ole">
            <mc:AlternateContent xmlns:mc="http://schemas.openxmlformats.org/markup-compatibility/2006">
              <mc:Choice xmlns:v="urn:schemas-microsoft-com:vml" Requires="v">
                <p:oleObj spid="_x0000_s2734" name="Packager Shell Object" showAsIcon="1" r:id="rId12" imgW="954720" imgH="437400" progId="Package">
                  <p:embed/>
                </p:oleObj>
              </mc:Choice>
              <mc:Fallback>
                <p:oleObj name="Packager Shell Object" showAsIcon="1" r:id="rId12" imgW="954720" imgH="437400" progId="Package">
                  <p:embed/>
                  <p:pic>
                    <p:nvPicPr>
                      <p:cNvPr id="8" name="Object 7"/>
                      <p:cNvPicPr/>
                      <p:nvPr/>
                    </p:nvPicPr>
                    <p:blipFill>
                      <a:blip r:embed="rId13"/>
                      <a:stretch>
                        <a:fillRect/>
                      </a:stretch>
                    </p:blipFill>
                    <p:spPr>
                      <a:xfrm>
                        <a:off x="98425" y="98425"/>
                        <a:ext cx="954088" cy="438150"/>
                      </a:xfrm>
                      <a:prstGeom prst="rect">
                        <a:avLst/>
                      </a:prstGeom>
                    </p:spPr>
                  </p:pic>
                </p:oleObj>
              </mc:Fallback>
            </mc:AlternateContent>
          </a:graphicData>
        </a:graphic>
      </p:graphicFrame>
      <p:pic>
        <p:nvPicPr>
          <p:cNvPr id="11" name="Picture 10"/>
          <p:cNvPicPr>
            <a:picLocks noChangeAspect="1"/>
          </p:cNvPicPr>
          <p:nvPr/>
        </p:nvPicPr>
        <p:blipFill>
          <a:blip r:embed="rId14"/>
          <a:stretch>
            <a:fillRect/>
          </a:stretch>
        </p:blipFill>
        <p:spPr>
          <a:xfrm>
            <a:off x="8309609" y="1598142"/>
            <a:ext cx="1729325" cy="506008"/>
          </a:xfrm>
          <a:prstGeom prst="rect">
            <a:avLst/>
          </a:prstGeom>
        </p:spPr>
      </p:pic>
      <p:pic>
        <p:nvPicPr>
          <p:cNvPr id="12" name="Picture 11"/>
          <p:cNvPicPr>
            <a:picLocks noChangeAspect="1"/>
          </p:cNvPicPr>
          <p:nvPr/>
        </p:nvPicPr>
        <p:blipFill>
          <a:blip r:embed="rId15"/>
          <a:stretch>
            <a:fillRect/>
          </a:stretch>
        </p:blipFill>
        <p:spPr>
          <a:xfrm>
            <a:off x="6800850" y="3295134"/>
            <a:ext cx="4934402" cy="2271276"/>
          </a:xfrm>
          <a:prstGeom prst="rect">
            <a:avLst/>
          </a:prstGeom>
        </p:spPr>
      </p:pic>
      <p:sp>
        <p:nvSpPr>
          <p:cNvPr id="9" name="Slide Number Placeholder 8"/>
          <p:cNvSpPr>
            <a:spLocks noGrp="1"/>
          </p:cNvSpPr>
          <p:nvPr>
            <p:ph type="sldNum" sz="quarter" idx="10"/>
          </p:nvPr>
        </p:nvSpPr>
        <p:spPr/>
        <p:txBody>
          <a:bodyPr/>
          <a:lstStyle/>
          <a:p>
            <a:pPr>
              <a:defRPr/>
            </a:pPr>
            <a:fld id="{D68E8870-17DE-45C4-A8DD-7644B2422933}" type="slidenum">
              <a:rPr lang="en-US" smtClean="0"/>
              <a:pPr>
                <a:defRPr/>
              </a:pPr>
              <a:t>35</a:t>
            </a:fld>
            <a:endParaRPr lang="en-US" dirty="0"/>
          </a:p>
        </p:txBody>
      </p:sp>
    </p:spTree>
    <p:extLst>
      <p:ext uri="{BB962C8B-B14F-4D97-AF65-F5344CB8AC3E}">
        <p14:creationId xmlns:p14="http://schemas.microsoft.com/office/powerpoint/2010/main" val="28063234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 or Hype?</a:t>
            </a:r>
            <a:endParaRPr lang="en-US" dirty="0"/>
          </a:p>
        </p:txBody>
      </p:sp>
      <p:sp>
        <p:nvSpPr>
          <p:cNvPr id="3" name="Content Placeholder 2"/>
          <p:cNvSpPr>
            <a:spLocks noGrp="1"/>
          </p:cNvSpPr>
          <p:nvPr>
            <p:ph idx="1"/>
          </p:nvPr>
        </p:nvSpPr>
        <p:spPr>
          <a:xfrm>
            <a:off x="2105011" y="1053389"/>
            <a:ext cx="7981979" cy="4433011"/>
          </a:xfrm>
        </p:spPr>
        <p:txBody>
          <a:bodyPr/>
          <a:lstStyle/>
          <a:p>
            <a:r>
              <a:rPr lang="en-US" sz="2400" dirty="0" smtClean="0">
                <a:latin typeface="+mn-lt"/>
              </a:rPr>
              <a:t>Assess the Necessity of AI in the Product</a:t>
            </a:r>
          </a:p>
          <a:p>
            <a:pPr lvl="1"/>
            <a:r>
              <a:rPr lang="en-US" sz="2000" dirty="0" smtClean="0">
                <a:latin typeface="+mn-lt"/>
              </a:rPr>
              <a:t>Is AI central </a:t>
            </a:r>
            <a:r>
              <a:rPr lang="en-US" sz="2000" dirty="0">
                <a:latin typeface="+mn-lt"/>
              </a:rPr>
              <a:t>to the product's core functionality, </a:t>
            </a:r>
            <a:r>
              <a:rPr lang="en-US" sz="2000" dirty="0" smtClean="0">
                <a:latin typeface="+mn-lt"/>
              </a:rPr>
              <a:t>or just </a:t>
            </a:r>
            <a:r>
              <a:rPr lang="en-US" sz="2000" dirty="0">
                <a:latin typeface="+mn-lt"/>
              </a:rPr>
              <a:t>an added </a:t>
            </a:r>
            <a:r>
              <a:rPr lang="en-US" sz="2000" dirty="0" smtClean="0">
                <a:latin typeface="+mn-lt"/>
              </a:rPr>
              <a:t>“feature”.</a:t>
            </a:r>
          </a:p>
          <a:p>
            <a:r>
              <a:rPr lang="en-US" sz="2400" dirty="0" smtClean="0">
                <a:latin typeface="+mn-lt"/>
              </a:rPr>
              <a:t>Seek Transparency and Technical Details</a:t>
            </a:r>
          </a:p>
          <a:p>
            <a:pPr lvl="1"/>
            <a:r>
              <a:rPr lang="en-US" sz="2000" dirty="0" smtClean="0">
                <a:latin typeface="+mn-lt"/>
              </a:rPr>
              <a:t>Look for Clear </a:t>
            </a:r>
            <a:r>
              <a:rPr lang="en-US" sz="2000" dirty="0">
                <a:latin typeface="+mn-lt"/>
              </a:rPr>
              <a:t>explanations of AI methodologies, data sources, and performance </a:t>
            </a:r>
            <a:r>
              <a:rPr lang="en-US" sz="2000" dirty="0" smtClean="0">
                <a:latin typeface="+mn-lt"/>
              </a:rPr>
              <a:t>metrics.</a:t>
            </a:r>
          </a:p>
          <a:p>
            <a:r>
              <a:rPr lang="en-US" sz="2400" dirty="0">
                <a:latin typeface="+mn-lt"/>
              </a:rPr>
              <a:t>Avoidance of </a:t>
            </a:r>
            <a:r>
              <a:rPr lang="en-US" sz="2400" dirty="0" smtClean="0">
                <a:latin typeface="+mn-lt"/>
              </a:rPr>
              <a:t>Buzzwords</a:t>
            </a:r>
            <a:endParaRPr lang="en-US" sz="2400" dirty="0">
              <a:latin typeface="+mn-lt"/>
            </a:endParaRPr>
          </a:p>
          <a:p>
            <a:pPr lvl="1"/>
            <a:r>
              <a:rPr lang="en-US" sz="2000" dirty="0" smtClean="0">
                <a:latin typeface="+mn-lt"/>
              </a:rPr>
              <a:t>The </a:t>
            </a:r>
            <a:r>
              <a:rPr lang="en-US" sz="2000" dirty="0">
                <a:latin typeface="+mn-lt"/>
              </a:rPr>
              <a:t>product description focuses on functionality rather than overusing terms like "AI-powered" without </a:t>
            </a:r>
            <a:r>
              <a:rPr lang="en-US" sz="2000" dirty="0" smtClean="0">
                <a:latin typeface="+mn-lt"/>
              </a:rPr>
              <a:t>context.</a:t>
            </a:r>
          </a:p>
          <a:p>
            <a:r>
              <a:rPr lang="en-US" sz="2400" dirty="0">
                <a:latin typeface="+mn-lt"/>
              </a:rPr>
              <a:t>Evaluate the Expertise Behind the Product</a:t>
            </a:r>
          </a:p>
          <a:p>
            <a:pPr lvl="1"/>
            <a:r>
              <a:rPr lang="en-US" sz="2000" dirty="0" smtClean="0">
                <a:latin typeface="+mn-lt"/>
              </a:rPr>
              <a:t>Does the </a:t>
            </a:r>
            <a:r>
              <a:rPr lang="en-US" sz="2000" dirty="0">
                <a:latin typeface="+mn-lt"/>
              </a:rPr>
              <a:t>team has verifiable experience in AI, data science, or related </a:t>
            </a:r>
            <a:r>
              <a:rPr lang="en-US" sz="2000" dirty="0" smtClean="0">
                <a:latin typeface="+mn-lt"/>
              </a:rPr>
              <a:t>fields?</a:t>
            </a:r>
            <a:endParaRPr lang="en-US" sz="2000" dirty="0">
              <a:latin typeface="+mn-lt"/>
            </a:endParaRPr>
          </a:p>
          <a:p>
            <a:endParaRPr lang="en-US" sz="2400" dirty="0">
              <a:latin typeface="+mn-lt"/>
            </a:endParaRPr>
          </a:p>
        </p:txBody>
      </p:sp>
      <p:pic>
        <p:nvPicPr>
          <p:cNvPr id="4" name="Picture 3"/>
          <p:cNvPicPr>
            <a:picLocks noChangeAspect="1"/>
          </p:cNvPicPr>
          <p:nvPr/>
        </p:nvPicPr>
        <p:blipFill>
          <a:blip r:embed="rId3"/>
          <a:stretch>
            <a:fillRect/>
          </a:stretch>
        </p:blipFill>
        <p:spPr>
          <a:xfrm>
            <a:off x="233679" y="1709317"/>
            <a:ext cx="1769731" cy="3304740"/>
          </a:xfrm>
          <a:prstGeom prst="rect">
            <a:avLst/>
          </a:prstGeom>
        </p:spPr>
      </p:pic>
      <p:pic>
        <p:nvPicPr>
          <p:cNvPr id="5" name="Picture 4"/>
          <p:cNvPicPr>
            <a:picLocks noChangeAspect="1"/>
          </p:cNvPicPr>
          <p:nvPr/>
        </p:nvPicPr>
        <p:blipFill>
          <a:blip r:embed="rId4"/>
          <a:stretch>
            <a:fillRect/>
          </a:stretch>
        </p:blipFill>
        <p:spPr>
          <a:xfrm>
            <a:off x="10188591" y="1709317"/>
            <a:ext cx="1764669" cy="3295286"/>
          </a:xfrm>
          <a:prstGeom prst="rect">
            <a:avLst/>
          </a:prstGeom>
        </p:spPr>
      </p:pic>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36</a:t>
            </a:fld>
            <a:endParaRPr lang="en-US" dirty="0"/>
          </a:p>
        </p:txBody>
      </p:sp>
    </p:spTree>
    <p:extLst>
      <p:ext uri="{BB962C8B-B14F-4D97-AF65-F5344CB8AC3E}">
        <p14:creationId xmlns:p14="http://schemas.microsoft.com/office/powerpoint/2010/main" val="16654148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Through Use</a:t>
            </a:r>
            <a:endParaRPr lang="en-US" dirty="0"/>
          </a:p>
        </p:txBody>
      </p:sp>
      <p:sp>
        <p:nvSpPr>
          <p:cNvPr id="3" name="Content Placeholder 2"/>
          <p:cNvSpPr>
            <a:spLocks noGrp="1"/>
          </p:cNvSpPr>
          <p:nvPr>
            <p:ph idx="1"/>
          </p:nvPr>
        </p:nvSpPr>
        <p:spPr>
          <a:xfrm>
            <a:off x="593061" y="1053389"/>
            <a:ext cx="5228619" cy="4890211"/>
          </a:xfrm>
        </p:spPr>
        <p:txBody>
          <a:bodyPr/>
          <a:lstStyle/>
          <a:p>
            <a:r>
              <a:rPr lang="en-US" dirty="0" smtClean="0">
                <a:latin typeface="+mn-lt"/>
              </a:rPr>
              <a:t>Look </a:t>
            </a:r>
            <a:r>
              <a:rPr lang="en-US" dirty="0">
                <a:latin typeface="+mn-lt"/>
              </a:rPr>
              <a:t>for Independent Validation</a:t>
            </a:r>
            <a:endParaRPr lang="en-US" dirty="0" smtClean="0">
              <a:latin typeface="+mn-lt"/>
            </a:endParaRPr>
          </a:p>
          <a:p>
            <a:pPr lvl="1"/>
            <a:r>
              <a:rPr lang="en-US" dirty="0">
                <a:latin typeface="+mn-lt"/>
              </a:rPr>
              <a:t>Third-party evaluations, </a:t>
            </a:r>
            <a:r>
              <a:rPr lang="en-US" dirty="0" smtClean="0">
                <a:latin typeface="+mn-lt"/>
              </a:rPr>
              <a:t>peer-reviews</a:t>
            </a:r>
            <a:r>
              <a:rPr lang="en-US" dirty="0">
                <a:latin typeface="+mn-lt"/>
              </a:rPr>
              <a:t>, or reputable </a:t>
            </a:r>
            <a:r>
              <a:rPr lang="en-US" dirty="0" smtClean="0">
                <a:latin typeface="+mn-lt"/>
              </a:rPr>
              <a:t>awards.</a:t>
            </a:r>
          </a:p>
          <a:p>
            <a:r>
              <a:rPr lang="en-US" dirty="0">
                <a:latin typeface="+mn-lt"/>
              </a:rPr>
              <a:t>Test the Application Yourself</a:t>
            </a:r>
          </a:p>
          <a:p>
            <a:pPr lvl="1"/>
            <a:r>
              <a:rPr lang="en-US" dirty="0" smtClean="0">
                <a:latin typeface="+mn-lt"/>
              </a:rPr>
              <a:t>Do </a:t>
            </a:r>
            <a:r>
              <a:rPr lang="en-US" dirty="0">
                <a:latin typeface="+mn-lt"/>
              </a:rPr>
              <a:t>the AI features deliver meaningful improvements or insights compared to non-AI </a:t>
            </a:r>
            <a:r>
              <a:rPr lang="en-US" dirty="0" smtClean="0">
                <a:latin typeface="+mn-lt"/>
              </a:rPr>
              <a:t>alternatives?</a:t>
            </a:r>
            <a:endParaRPr lang="en-US"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915" y="2972794"/>
            <a:ext cx="1460414" cy="14604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345" y="1824990"/>
            <a:ext cx="1733550" cy="2638425"/>
          </a:xfrm>
          <a:prstGeom prst="rect">
            <a:avLst/>
          </a:prstGeom>
        </p:spPr>
      </p:pic>
      <p:sp>
        <p:nvSpPr>
          <p:cNvPr id="8" name="TextBox 7"/>
          <p:cNvSpPr txBox="1"/>
          <p:nvPr/>
        </p:nvSpPr>
        <p:spPr>
          <a:xfrm flipH="1">
            <a:off x="7147558" y="4510826"/>
            <a:ext cx="2799082" cy="830997"/>
          </a:xfrm>
          <a:prstGeom prst="rect">
            <a:avLst/>
          </a:prstGeom>
          <a:noFill/>
        </p:spPr>
        <p:txBody>
          <a:bodyPr wrap="square" rtlCol="0">
            <a:spAutoFit/>
          </a:bodyPr>
          <a:lstStyle/>
          <a:p>
            <a:pPr algn="ctr"/>
            <a:r>
              <a:rPr lang="en-US" sz="2400" dirty="0" smtClean="0"/>
              <a:t>YouTube: @</a:t>
            </a:r>
            <a:r>
              <a:rPr lang="en-US" sz="2400" dirty="0" err="1" smtClean="0"/>
              <a:t>mkbhd</a:t>
            </a:r>
            <a:r>
              <a:rPr lang="en-US" sz="2400" dirty="0" smtClean="0"/>
              <a:t/>
            </a:r>
            <a:br>
              <a:rPr lang="en-US" sz="2400" dirty="0" smtClean="0"/>
            </a:br>
            <a:r>
              <a:rPr lang="en-US" sz="2400" dirty="0" smtClean="0"/>
              <a:t>[</a:t>
            </a:r>
            <a:r>
              <a:rPr lang="en-US" sz="2400" dirty="0" err="1" smtClean="0"/>
              <a:t>mkbhd</a:t>
            </a:r>
            <a:r>
              <a:rPr lang="en-US" sz="2400" dirty="0" smtClean="0"/>
              <a:t>]</a:t>
            </a:r>
            <a:endParaRPr lang="en-US" sz="24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696" y="1372080"/>
            <a:ext cx="1707603" cy="170760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842" y="950331"/>
            <a:ext cx="1428949" cy="1428949"/>
          </a:xfrm>
          <a:prstGeom prst="rect">
            <a:avLst/>
          </a:prstGeom>
        </p:spPr>
      </p:pic>
      <p:pic>
        <p:nvPicPr>
          <p:cNvPr id="14" name="Picture 13"/>
          <p:cNvPicPr>
            <a:picLocks noChangeAspect="1"/>
          </p:cNvPicPr>
          <p:nvPr/>
        </p:nvPicPr>
        <p:blipFill>
          <a:blip r:embed="rId7"/>
          <a:stretch>
            <a:fillRect/>
          </a:stretch>
        </p:blipFill>
        <p:spPr>
          <a:xfrm>
            <a:off x="10078696" y="3386995"/>
            <a:ext cx="1824926" cy="2501720"/>
          </a:xfrm>
          <a:prstGeom prst="rect">
            <a:avLst/>
          </a:prstGeom>
        </p:spPr>
      </p:pic>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37</a:t>
            </a:fld>
            <a:endParaRPr lang="en-US" dirty="0"/>
          </a:p>
        </p:txBody>
      </p:sp>
    </p:spTree>
    <p:extLst>
      <p:ext uri="{BB962C8B-B14F-4D97-AF65-F5344CB8AC3E}">
        <p14:creationId xmlns:p14="http://schemas.microsoft.com/office/powerpoint/2010/main" val="1963842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609755" y="-8689"/>
            <a:ext cx="10971373" cy="816085"/>
          </a:xfrm>
          <a:prstGeom prst="rect">
            <a:avLst/>
          </a:prstGeom>
        </p:spPr>
        <p:txBody>
          <a:bodyPr spcFirstLastPara="1" vert="horz" wrap="square" lIns="0" tIns="0" rIns="0" bIns="0" numCol="1" anchor="ctr" anchorCtr="0" compatLnSpc="1">
            <a:prstTxWarp prst="textNoShape">
              <a:avLst/>
            </a:prstTxWarp>
            <a:noAutofit/>
          </a:bodyPr>
          <a:lstStyle/>
          <a:p>
            <a:pPr>
              <a:spcBef>
                <a:spcPts val="0"/>
              </a:spcBef>
              <a:spcAft>
                <a:spcPts val="0"/>
              </a:spcAft>
            </a:pPr>
            <a:r>
              <a:rPr lang="en-US" sz="4400" dirty="0"/>
              <a:t>Tracking the Latest Applications</a:t>
            </a:r>
            <a:endParaRPr sz="4400" dirty="0"/>
          </a:p>
        </p:txBody>
      </p:sp>
      <p:sp>
        <p:nvSpPr>
          <p:cNvPr id="221" name="Google Shape;221;p35"/>
          <p:cNvSpPr txBox="1">
            <a:spLocks noGrp="1"/>
          </p:cNvSpPr>
          <p:nvPr>
            <p:ph idx="1"/>
          </p:nvPr>
        </p:nvSpPr>
        <p:spPr>
          <a:xfrm>
            <a:off x="609755" y="1604399"/>
            <a:ext cx="11253061" cy="3976891"/>
          </a:xfrm>
          <a:prstGeom prst="rect">
            <a:avLst/>
          </a:prstGeom>
        </p:spPr>
        <p:txBody>
          <a:bodyPr spcFirstLastPara="1" vert="horz" wrap="square" lIns="0" tIns="0" rIns="0" bIns="0" numCol="1" anchor="t" anchorCtr="0" compatLnSpc="1">
            <a:prstTxWarp prst="textNoShape">
              <a:avLst/>
            </a:prstTxWarp>
            <a:noAutofit/>
          </a:bodyPr>
          <a:lstStyle/>
          <a:p>
            <a:pPr marL="580075" indent="-457200">
              <a:spcBef>
                <a:spcPts val="0"/>
              </a:spcBef>
              <a:spcAft>
                <a:spcPts val="0"/>
              </a:spcAft>
              <a:buSzPts val="2000"/>
              <a:buFont typeface="Arial" panose="020B0604020202020204" pitchFamily="34" charset="0"/>
              <a:buChar char="•"/>
            </a:pPr>
            <a:r>
              <a:rPr lang="en-US" dirty="0">
                <a:latin typeface="+mn-lt"/>
              </a:rPr>
              <a:t>You can get a survey of popular apps with a Google search.</a:t>
            </a:r>
          </a:p>
          <a:p>
            <a:pPr marL="573088" indent="-285750">
              <a:spcBef>
                <a:spcPts val="0"/>
              </a:spcBef>
              <a:spcAft>
                <a:spcPts val="0"/>
              </a:spcAft>
              <a:buSzPts val="1400"/>
              <a:buFont typeface="Arial" panose="020B0604020202020204" pitchFamily="34" charset="0"/>
              <a:buChar char="•"/>
            </a:pPr>
            <a:r>
              <a:rPr lang="en-US" dirty="0">
                <a:latin typeface="+mn-lt"/>
              </a:rPr>
              <a:t>Apply the assessment criteria as </a:t>
            </a:r>
            <a:r>
              <a:rPr lang="en-US" dirty="0" smtClean="0">
                <a:latin typeface="+mn-lt"/>
              </a:rPr>
              <a:t>usual.</a:t>
            </a:r>
            <a:endParaRPr lang="en-US" dirty="0">
              <a:latin typeface="+mn-lt"/>
            </a:endParaRPr>
          </a:p>
          <a:p>
            <a:pPr marL="573088" indent="-285750">
              <a:spcBef>
                <a:spcPts val="0"/>
              </a:spcBef>
              <a:spcAft>
                <a:spcPts val="0"/>
              </a:spcAft>
              <a:buSzPts val="1400"/>
              <a:buFont typeface="Arial" panose="020B0604020202020204" pitchFamily="34" charset="0"/>
              <a:buChar char="•"/>
            </a:pPr>
            <a:r>
              <a:rPr lang="en-US" dirty="0">
                <a:latin typeface="+mn-lt"/>
              </a:rPr>
              <a:t>You can search for a specific capability to pare down the list:</a:t>
            </a:r>
          </a:p>
          <a:p>
            <a:pPr marL="854075" lvl="1" indent="-382588">
              <a:spcBef>
                <a:spcPts val="0"/>
              </a:spcBef>
              <a:spcAft>
                <a:spcPts val="0"/>
              </a:spcAft>
              <a:buSzPts val="1400"/>
              <a:buFont typeface="Arial" panose="020B0604020202020204" pitchFamily="34" charset="0"/>
              <a:buChar char="•"/>
            </a:pPr>
            <a:r>
              <a:rPr lang="en-US" dirty="0">
                <a:latin typeface="+mn-lt"/>
              </a:rPr>
              <a:t>e.g. “Best AI art generator”, “Best AI video generator”</a:t>
            </a:r>
          </a:p>
          <a:p>
            <a:pPr marL="1658813" lvl="1" indent="-383985">
              <a:spcBef>
                <a:spcPts val="0"/>
              </a:spcBef>
              <a:spcAft>
                <a:spcPts val="0"/>
              </a:spcAft>
              <a:buSzPts val="1400"/>
              <a:buFont typeface="Arial" panose="020B0604020202020204" pitchFamily="34" charset="0"/>
              <a:buChar char="•"/>
            </a:pPr>
            <a:endParaRPr lang="en-US" dirty="0" smtClean="0">
              <a:latin typeface="+mn-lt"/>
            </a:endParaRPr>
          </a:p>
          <a:p>
            <a:pPr marL="1658813" lvl="1" indent="-383985">
              <a:spcBef>
                <a:spcPts val="0"/>
              </a:spcBef>
              <a:spcAft>
                <a:spcPts val="0"/>
              </a:spcAft>
              <a:buSzPts val="1400"/>
              <a:buFont typeface="Arial" panose="020B0604020202020204" pitchFamily="34" charset="0"/>
              <a:buChar char="•"/>
            </a:pPr>
            <a:endParaRPr lang="en-US" dirty="0">
              <a:latin typeface="+mn-lt"/>
            </a:endParaRPr>
          </a:p>
          <a:p>
            <a:pPr marL="580075" indent="-457200">
              <a:spcBef>
                <a:spcPts val="0"/>
              </a:spcBef>
              <a:spcAft>
                <a:spcPts val="0"/>
              </a:spcAft>
              <a:buSzPts val="2000"/>
              <a:buFont typeface="Arial" panose="020B0604020202020204" pitchFamily="34" charset="0"/>
              <a:buChar char="•"/>
            </a:pPr>
            <a:r>
              <a:rPr lang="en-US" dirty="0">
                <a:latin typeface="+mn-lt"/>
              </a:rPr>
              <a:t>There are aggregators, some better than others:</a:t>
            </a:r>
          </a:p>
          <a:p>
            <a:pPr marL="573088" indent="-285750">
              <a:spcBef>
                <a:spcPts val="0"/>
              </a:spcBef>
              <a:spcAft>
                <a:spcPts val="0"/>
              </a:spcAft>
              <a:buSzPts val="1400"/>
              <a:buFont typeface="Arial" panose="020B0604020202020204" pitchFamily="34" charset="0"/>
              <a:buChar char="•"/>
            </a:pPr>
            <a:r>
              <a:rPr lang="en-US" dirty="0">
                <a:latin typeface="+mn-lt"/>
              </a:rPr>
              <a:t>(bad</a:t>
            </a:r>
            <a:r>
              <a:rPr lang="en-US" dirty="0" smtClean="0">
                <a:latin typeface="+mn-lt"/>
              </a:rPr>
              <a:t>) </a:t>
            </a:r>
            <a:r>
              <a:rPr lang="en-US" dirty="0" err="1" smtClean="0">
                <a:latin typeface="+mn-lt"/>
              </a:rPr>
              <a:t>Getguru</a:t>
            </a:r>
            <a:r>
              <a:rPr lang="en-US" dirty="0" smtClean="0">
                <a:latin typeface="+mn-lt"/>
              </a:rPr>
              <a:t> - “Best AI Apps” - guru </a:t>
            </a:r>
            <a:r>
              <a:rPr lang="en-US" dirty="0">
                <a:latin typeface="+mn-lt"/>
              </a:rPr>
              <a:t>is an </a:t>
            </a:r>
            <a:r>
              <a:rPr lang="en-US" dirty="0" smtClean="0">
                <a:latin typeface="+mn-lt"/>
              </a:rPr>
              <a:t>app. </a:t>
            </a:r>
            <a:r>
              <a:rPr lang="en-US" dirty="0">
                <a:latin typeface="+mn-lt"/>
              </a:rPr>
              <a:t>[</a:t>
            </a:r>
            <a:r>
              <a:rPr lang="en-US" dirty="0" err="1">
                <a:latin typeface="+mn-lt"/>
              </a:rPr>
              <a:t>getguru</a:t>
            </a:r>
            <a:r>
              <a:rPr lang="en-US" dirty="0">
                <a:latin typeface="+mn-lt"/>
              </a:rPr>
              <a:t>-</a:t>
            </a:r>
            <a:r>
              <a:rPr lang="en-US" dirty="0" err="1">
                <a:latin typeface="+mn-lt"/>
              </a:rPr>
              <a:t>ai</a:t>
            </a:r>
            <a:r>
              <a:rPr lang="en-US" dirty="0">
                <a:latin typeface="+mn-lt"/>
              </a:rPr>
              <a:t>-apps] </a:t>
            </a:r>
          </a:p>
          <a:p>
            <a:pPr marL="573088" indent="-285750">
              <a:spcBef>
                <a:spcPts val="0"/>
              </a:spcBef>
              <a:spcAft>
                <a:spcPts val="0"/>
              </a:spcAft>
              <a:buSzPts val="1400"/>
              <a:buFont typeface="Arial" panose="020B0604020202020204" pitchFamily="34" charset="0"/>
              <a:buChar char="•"/>
            </a:pPr>
            <a:r>
              <a:rPr lang="en-US" dirty="0">
                <a:latin typeface="+mn-lt"/>
              </a:rPr>
              <a:t>(meh</a:t>
            </a:r>
            <a:r>
              <a:rPr lang="en-US" dirty="0" smtClean="0">
                <a:latin typeface="+mn-lt"/>
              </a:rPr>
              <a:t>) AI Magazine – generic top 10 lists. [aimagazine-top-10-apps]</a:t>
            </a:r>
            <a:endParaRPr lang="en-US" dirty="0">
              <a:latin typeface="+mn-lt"/>
            </a:endParaRPr>
          </a:p>
          <a:p>
            <a:pPr marL="573088" indent="-285750">
              <a:spcBef>
                <a:spcPts val="0"/>
              </a:spcBef>
              <a:spcAft>
                <a:spcPts val="0"/>
              </a:spcAft>
              <a:buSzPts val="1400"/>
              <a:buFont typeface="Arial" panose="020B0604020202020204" pitchFamily="34" charset="0"/>
              <a:buChar char="•"/>
            </a:pPr>
            <a:r>
              <a:rPr lang="en-US" dirty="0">
                <a:latin typeface="+mn-lt"/>
              </a:rPr>
              <a:t>(good</a:t>
            </a:r>
            <a:r>
              <a:rPr lang="en-US" dirty="0" smtClean="0">
                <a:latin typeface="+mn-lt"/>
              </a:rPr>
              <a:t>) </a:t>
            </a:r>
            <a:r>
              <a:rPr lang="en-US" dirty="0" err="1" smtClean="0">
                <a:latin typeface="+mn-lt"/>
              </a:rPr>
              <a:t>Futuretools</a:t>
            </a:r>
            <a:r>
              <a:rPr lang="en-US" dirty="0">
                <a:latin typeface="+mn-lt"/>
              </a:rPr>
              <a:t> - </a:t>
            </a:r>
            <a:r>
              <a:rPr lang="en-US" dirty="0" smtClean="0">
                <a:latin typeface="+mn-lt"/>
              </a:rPr>
              <a:t>the </a:t>
            </a:r>
            <a:r>
              <a:rPr lang="en-US" dirty="0">
                <a:latin typeface="+mn-lt"/>
              </a:rPr>
              <a:t>list is actively curated and </a:t>
            </a:r>
            <a:r>
              <a:rPr lang="en-US" dirty="0" smtClean="0">
                <a:latin typeface="+mn-lt"/>
              </a:rPr>
              <a:t>searchable. [</a:t>
            </a:r>
            <a:r>
              <a:rPr lang="en-US" dirty="0" err="1" smtClean="0">
                <a:latin typeface="+mn-lt"/>
              </a:rPr>
              <a:t>futuretools</a:t>
            </a:r>
            <a:r>
              <a:rPr lang="en-US" dirty="0" smtClean="0">
                <a:latin typeface="+mn-lt"/>
              </a:rPr>
              <a:t>]</a:t>
            </a:r>
            <a:endParaRPr lang="en-US" dirty="0">
              <a:latin typeface="+mn-lt"/>
            </a:endParaRPr>
          </a:p>
          <a:p>
            <a:pPr>
              <a:spcBef>
                <a:spcPts val="0"/>
              </a:spcBef>
              <a:spcAft>
                <a:spcPts val="0"/>
              </a:spcAft>
              <a:buFont typeface="Arial" panose="020B0604020202020204" pitchFamily="34" charset="0"/>
              <a:buChar char="•"/>
            </a:pPr>
            <a:endParaRPr lang="en-US" dirty="0">
              <a:latin typeface="+mn-lt"/>
            </a:endParaRPr>
          </a:p>
          <a:p>
            <a:pPr>
              <a:spcBef>
                <a:spcPts val="0"/>
              </a:spcBef>
              <a:spcAft>
                <a:spcPts val="0"/>
              </a:spcAft>
              <a:buFont typeface="Arial" panose="020B0604020202020204" pitchFamily="34" charset="0"/>
              <a:buChar char="•"/>
            </a:pPr>
            <a:endParaRPr dirty="0">
              <a:latin typeface="+mn-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44330710"/>
              </p:ext>
            </p:extLst>
          </p:nvPr>
        </p:nvGraphicFramePr>
        <p:xfrm>
          <a:off x="98425" y="98425"/>
          <a:ext cx="2663825" cy="438150"/>
        </p:xfrm>
        <a:graphic>
          <a:graphicData uri="http://schemas.openxmlformats.org/presentationml/2006/ole">
            <mc:AlternateContent xmlns:mc="http://schemas.openxmlformats.org/markup-compatibility/2006">
              <mc:Choice xmlns:v="urn:schemas-microsoft-com:vml" Requires="v">
                <p:oleObj spid="_x0000_s3193" name="Packager Shell Object" showAsIcon="1" r:id="rId4" imgW="2664000" imgH="437400" progId="Package">
                  <p:embed/>
                </p:oleObj>
              </mc:Choice>
              <mc:Fallback>
                <p:oleObj name="Packager Shell Object" showAsIcon="1" r:id="rId4" imgW="2664000" imgH="437400" progId="Package">
                  <p:embed/>
                  <p:pic>
                    <p:nvPicPr>
                      <p:cNvPr id="0" name=""/>
                      <p:cNvPicPr/>
                      <p:nvPr/>
                    </p:nvPicPr>
                    <p:blipFill>
                      <a:blip r:embed="rId5"/>
                      <a:stretch>
                        <a:fillRect/>
                      </a:stretch>
                    </p:blipFill>
                    <p:spPr>
                      <a:xfrm>
                        <a:off x="98425" y="98425"/>
                        <a:ext cx="2663825" cy="438150"/>
                      </a:xfrm>
                      <a:prstGeom prst="rect">
                        <a:avLst/>
                      </a:prstGeom>
                    </p:spPr>
                  </p:pic>
                </p:oleObj>
              </mc:Fallback>
            </mc:AlternateContent>
          </a:graphicData>
        </a:graphic>
      </p:graphicFrame>
      <p:pic>
        <p:nvPicPr>
          <p:cNvPr id="5" name="Picture 4"/>
          <p:cNvPicPr>
            <a:picLocks noChangeAspect="1"/>
          </p:cNvPicPr>
          <p:nvPr/>
        </p:nvPicPr>
        <p:blipFill>
          <a:blip r:embed="rId6"/>
          <a:stretch>
            <a:fillRect/>
          </a:stretch>
        </p:blipFill>
        <p:spPr>
          <a:xfrm>
            <a:off x="8704602" y="3135580"/>
            <a:ext cx="3010320" cy="914528"/>
          </a:xfrm>
          <a:prstGeom prst="rect">
            <a:avLst/>
          </a:prstGeom>
        </p:spPr>
      </p:pic>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38</a:t>
            </a:fld>
            <a:endParaRPr lang="en-US" dirty="0"/>
          </a:p>
        </p:txBody>
      </p:sp>
    </p:spTree>
    <p:extLst>
      <p:ext uri="{BB962C8B-B14F-4D97-AF65-F5344CB8AC3E}">
        <p14:creationId xmlns:p14="http://schemas.microsoft.com/office/powerpoint/2010/main" val="2920890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Examples</a:t>
            </a:r>
            <a:endParaRPr lang="en-US" dirty="0"/>
          </a:p>
        </p:txBody>
      </p:sp>
      <p:sp>
        <p:nvSpPr>
          <p:cNvPr id="3" name="Content Placeholder 2"/>
          <p:cNvSpPr>
            <a:spLocks noGrp="1"/>
          </p:cNvSpPr>
          <p:nvPr>
            <p:ph idx="1"/>
          </p:nvPr>
        </p:nvSpPr>
        <p:spPr/>
        <p:txBody>
          <a:bodyPr/>
          <a:lstStyle/>
          <a:p>
            <a:r>
              <a:rPr lang="en-US" b="1" dirty="0">
                <a:latin typeface="+mn-lt"/>
              </a:rPr>
              <a:t>Google DeepMind </a:t>
            </a:r>
            <a:r>
              <a:rPr lang="en-US" b="1" dirty="0" err="1">
                <a:latin typeface="+mn-lt"/>
              </a:rPr>
              <a:t>Veo</a:t>
            </a:r>
            <a:r>
              <a:rPr lang="en-US" b="1" dirty="0">
                <a:latin typeface="+mn-lt"/>
              </a:rPr>
              <a:t> 3 – AI Video Generator with Audio</a:t>
            </a:r>
          </a:p>
          <a:p>
            <a:pPr lvl="1"/>
            <a:r>
              <a:rPr lang="en-US" b="1" dirty="0">
                <a:latin typeface="+mn-lt"/>
              </a:rPr>
              <a:t>What it does</a:t>
            </a:r>
            <a:r>
              <a:rPr lang="en-US" dirty="0">
                <a:latin typeface="+mn-lt"/>
              </a:rPr>
              <a:t>: </a:t>
            </a:r>
            <a:r>
              <a:rPr lang="en-US" dirty="0" err="1">
                <a:latin typeface="+mn-lt"/>
              </a:rPr>
              <a:t>Veo</a:t>
            </a:r>
            <a:r>
              <a:rPr lang="en-US" dirty="0">
                <a:latin typeface="+mn-lt"/>
              </a:rPr>
              <a:t> 3 is a next-gen text- and image-to-video model that produces </a:t>
            </a:r>
            <a:r>
              <a:rPr lang="en-US" b="1" dirty="0">
                <a:latin typeface="+mn-lt"/>
              </a:rPr>
              <a:t>8-second HD/4K clips</a:t>
            </a:r>
            <a:r>
              <a:rPr lang="en-US" dirty="0">
                <a:latin typeface="+mn-lt"/>
              </a:rPr>
              <a:t> </a:t>
            </a:r>
            <a:r>
              <a:rPr lang="en-US" i="1" dirty="0">
                <a:latin typeface="+mn-lt"/>
              </a:rPr>
              <a:t>with synchronized audio</a:t>
            </a:r>
            <a:r>
              <a:rPr lang="en-US" dirty="0">
                <a:latin typeface="+mn-lt"/>
              </a:rPr>
              <a:t>—dialogue, ambient sounds, and effects. It reflects real-world physics, lip-sync, and scene </a:t>
            </a:r>
            <a:r>
              <a:rPr lang="en-US" dirty="0" smtClean="0">
                <a:latin typeface="+mn-lt"/>
              </a:rPr>
              <a:t>continuity, currently </a:t>
            </a:r>
            <a:r>
              <a:rPr lang="en-US" dirty="0">
                <a:latin typeface="+mn-lt"/>
              </a:rPr>
              <a:t>available via Google AI Ultra or the Gemini </a:t>
            </a:r>
            <a:r>
              <a:rPr lang="en-US" dirty="0" smtClean="0">
                <a:latin typeface="+mn-lt"/>
              </a:rPr>
              <a:t>app.</a:t>
            </a:r>
            <a:endParaRPr lang="en-US" dirty="0">
              <a:latin typeface="+mn-lt"/>
            </a:endParaRPr>
          </a:p>
          <a:p>
            <a:pPr lvl="1"/>
            <a:r>
              <a:rPr lang="en-US" b="1" dirty="0">
                <a:latin typeface="+mn-lt"/>
              </a:rPr>
              <a:t>Try it here</a:t>
            </a:r>
            <a:r>
              <a:rPr lang="en-US" dirty="0">
                <a:latin typeface="+mn-lt"/>
              </a:rPr>
              <a:t>: </a:t>
            </a:r>
            <a:r>
              <a:rPr lang="en-US" dirty="0" smtClean="0">
                <a:latin typeface="+mn-lt"/>
              </a:rPr>
              <a:t>[veo3] </a:t>
            </a:r>
            <a:r>
              <a:rPr lang="en-US" dirty="0" err="1" smtClean="0">
                <a:latin typeface="+mn-lt"/>
              </a:rPr>
              <a:t>Veo</a:t>
            </a:r>
            <a:r>
              <a:rPr lang="en-US" dirty="0" smtClean="0">
                <a:latin typeface="+mn-lt"/>
              </a:rPr>
              <a:t> </a:t>
            </a:r>
            <a:r>
              <a:rPr lang="en-US" dirty="0">
                <a:latin typeface="+mn-lt"/>
              </a:rPr>
              <a:t>– DeepMind’s official model </a:t>
            </a:r>
            <a:r>
              <a:rPr lang="en-US" dirty="0" smtClean="0">
                <a:latin typeface="+mn-lt"/>
              </a:rPr>
              <a:t>page.</a:t>
            </a:r>
            <a:endParaRPr lang="en-US" dirty="0">
              <a:latin typeface="+mn-lt"/>
            </a:endParaRPr>
          </a:p>
        </p:txBody>
      </p:sp>
      <p:pic>
        <p:nvPicPr>
          <p:cNvPr id="5" name="Picture 4"/>
          <p:cNvPicPr>
            <a:picLocks noChangeAspect="1"/>
          </p:cNvPicPr>
          <p:nvPr/>
        </p:nvPicPr>
        <p:blipFill>
          <a:blip r:embed="rId3"/>
          <a:stretch>
            <a:fillRect/>
          </a:stretch>
        </p:blipFill>
        <p:spPr>
          <a:xfrm rot="10800000" flipV="1">
            <a:off x="235688" y="4322992"/>
            <a:ext cx="11643094" cy="1620608"/>
          </a:xfrm>
          <a:prstGeom prst="rect">
            <a:avLst/>
          </a:prstGeom>
        </p:spPr>
      </p:pic>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39</a:t>
            </a:fld>
            <a:endParaRPr lang="en-US" dirty="0"/>
          </a:p>
        </p:txBody>
      </p:sp>
    </p:spTree>
    <p:extLst>
      <p:ext uri="{BB962C8B-B14F-4D97-AF65-F5344CB8AC3E}">
        <p14:creationId xmlns:p14="http://schemas.microsoft.com/office/powerpoint/2010/main" val="477906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800" dirty="0" smtClean="0"/>
              <a:t>Tutorial Roadmap TL;DR</a:t>
            </a:r>
            <a:endParaRPr lang="en-US" sz="2800" dirty="0"/>
          </a:p>
        </p:txBody>
      </p:sp>
      <p:sp>
        <p:nvSpPr>
          <p:cNvPr id="7" name="Rectangle 3"/>
          <p:cNvSpPr txBox="1">
            <a:spLocks noChangeArrowheads="1"/>
          </p:cNvSpPr>
          <p:nvPr/>
        </p:nvSpPr>
        <p:spPr bwMode="auto">
          <a:xfrm>
            <a:off x="1280160" y="1249681"/>
            <a:ext cx="9547962" cy="4525963"/>
          </a:xfrm>
          <a:prstGeom prst="rect">
            <a:avLst/>
          </a:prstGeom>
          <a:noFill/>
          <a:ln w="9525">
            <a:noFill/>
            <a:miter lim="800000"/>
            <a:headEnd/>
            <a:tailEnd/>
          </a:ln>
        </p:spPr>
        <p:txBody>
          <a:bodyPr/>
          <a:lstStyle/>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AI is Important, But There’s Too Much Too Fast!</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How does a non-expert filter the media firehose?</a:t>
            </a:r>
          </a:p>
          <a:p>
            <a:pPr marL="342900" indent="-342900">
              <a:lnSpc>
                <a:spcPct val="150000"/>
              </a:lnSpc>
              <a:spcBef>
                <a:spcPct val="20000"/>
              </a:spcBef>
              <a:buFontTx/>
              <a:buChar char="•"/>
              <a:defRPr/>
            </a:pPr>
            <a:r>
              <a:rPr lang="en-US" sz="2800" b="1" kern="0" dirty="0" smtClean="0">
                <a:solidFill>
                  <a:srgbClr val="000000"/>
                </a:solidFill>
                <a:latin typeface="+mn-lt"/>
                <a:cs typeface="Arial" pitchFamily="34" charset="0"/>
              </a:rPr>
              <a:t>Learn how to evaluate and filter AI information!</a:t>
            </a:r>
          </a:p>
        </p:txBody>
      </p:sp>
      <p:pic>
        <p:nvPicPr>
          <p:cNvPr id="2" name="Picture 1" descr="The Customer Revolution: Improving social media monitor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81" y="3953742"/>
            <a:ext cx="2612427" cy="1738541"/>
          </a:xfrm>
          <a:prstGeom prst="rect">
            <a:avLst/>
          </a:prstGeom>
        </p:spPr>
      </p:pic>
      <p:pic>
        <p:nvPicPr>
          <p:cNvPr id="3" name="Picture 2" descr="Free vector graphic: User, Male, &lt;strong&gt;Happy&lt;/strong&gt;, Smiling, Smile - Free Image o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6947" y="3953741"/>
            <a:ext cx="1317488" cy="1738541"/>
          </a:xfrm>
          <a:prstGeom prst="rect">
            <a:avLst/>
          </a:prstGeom>
        </p:spPr>
      </p:pic>
      <p:pic>
        <p:nvPicPr>
          <p:cNvPr id="4" name="Picture 3" descr="&lt;strong&gt;Clipart&lt;/strong&gt; - &lt;strong&gt;people&lt;/strong&gt; biz - male s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1176" y="3953742"/>
            <a:ext cx="1293764" cy="1738541"/>
          </a:xfrm>
          <a:prstGeom prst="rect">
            <a:avLst/>
          </a:prstGeom>
        </p:spPr>
      </p:pic>
      <p:pic>
        <p:nvPicPr>
          <p:cNvPr id="8" name="Picture 7" descr="&lt;strong&gt;Roadmap&lt;/strong&gt; – Co-here Locality Toke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2556" y="3785383"/>
            <a:ext cx="1253313" cy="928408"/>
          </a:xfrm>
          <a:prstGeom prst="rect">
            <a:avLst/>
          </a:prstGeom>
        </p:spPr>
      </p:pic>
      <p:sp>
        <p:nvSpPr>
          <p:cNvPr id="9" name="Right Arrow 8"/>
          <p:cNvSpPr/>
          <p:nvPr/>
        </p:nvSpPr>
        <p:spPr bwMode="auto">
          <a:xfrm>
            <a:off x="6875296" y="4856201"/>
            <a:ext cx="824753" cy="919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charset="0"/>
            </a:endParaRPr>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42361665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Examples</a:t>
            </a:r>
            <a:endParaRPr lang="en-US" dirty="0"/>
          </a:p>
        </p:txBody>
      </p:sp>
      <p:sp>
        <p:nvSpPr>
          <p:cNvPr id="3" name="Content Placeholder 2"/>
          <p:cNvSpPr>
            <a:spLocks noGrp="1"/>
          </p:cNvSpPr>
          <p:nvPr>
            <p:ph idx="1"/>
          </p:nvPr>
        </p:nvSpPr>
        <p:spPr>
          <a:xfrm>
            <a:off x="593061" y="1053389"/>
            <a:ext cx="10928351" cy="2718511"/>
          </a:xfrm>
        </p:spPr>
        <p:txBody>
          <a:bodyPr/>
          <a:lstStyle/>
          <a:p>
            <a:r>
              <a:rPr lang="en-US" b="1" dirty="0" err="1" smtClean="0">
                <a:latin typeface="+mn-lt"/>
              </a:rPr>
              <a:t>OpenAI</a:t>
            </a:r>
            <a:r>
              <a:rPr lang="en-US" b="1" dirty="0" smtClean="0">
                <a:latin typeface="+mn-lt"/>
              </a:rPr>
              <a:t> </a:t>
            </a:r>
            <a:r>
              <a:rPr lang="en-US" b="1" dirty="0" err="1" smtClean="0">
                <a:latin typeface="+mn-lt"/>
              </a:rPr>
              <a:t>ChatGPT</a:t>
            </a:r>
            <a:r>
              <a:rPr lang="en-US" b="1" dirty="0" smtClean="0">
                <a:latin typeface="+mn-lt"/>
              </a:rPr>
              <a:t> – Interactive Text Generation</a:t>
            </a:r>
            <a:endParaRPr lang="en-US" b="1" dirty="0">
              <a:latin typeface="+mn-lt"/>
            </a:endParaRPr>
          </a:p>
          <a:p>
            <a:pPr lvl="1"/>
            <a:r>
              <a:rPr lang="en-US" b="1" dirty="0">
                <a:latin typeface="+mn-lt"/>
              </a:rPr>
              <a:t>What it </a:t>
            </a:r>
            <a:r>
              <a:rPr lang="en-US" b="1" dirty="0" smtClean="0">
                <a:latin typeface="+mn-lt"/>
              </a:rPr>
              <a:t>does</a:t>
            </a:r>
            <a:r>
              <a:rPr lang="en-US" dirty="0" smtClean="0">
                <a:latin typeface="+mn-lt"/>
              </a:rPr>
              <a:t>: Understands </a:t>
            </a:r>
            <a:r>
              <a:rPr lang="en-US" dirty="0">
                <a:latin typeface="+mn-lt"/>
              </a:rPr>
              <a:t>and generates human-like text, enabling natural conversations. It can help with writing, coding, answering questions, and summarizing information. Recent versions also support images, voice, and file </a:t>
            </a:r>
            <a:r>
              <a:rPr lang="en-US" dirty="0" smtClean="0">
                <a:latin typeface="+mn-lt"/>
              </a:rPr>
              <a:t>analysis.</a:t>
            </a:r>
            <a:endParaRPr lang="en-US" dirty="0">
              <a:latin typeface="+mn-lt"/>
            </a:endParaRPr>
          </a:p>
          <a:p>
            <a:pPr lvl="1"/>
            <a:r>
              <a:rPr lang="en-US" b="1" dirty="0">
                <a:latin typeface="+mn-lt"/>
              </a:rPr>
              <a:t>Try it here</a:t>
            </a:r>
            <a:r>
              <a:rPr lang="en-US" dirty="0">
                <a:latin typeface="+mn-lt"/>
              </a:rPr>
              <a:t>: </a:t>
            </a:r>
            <a:r>
              <a:rPr lang="en-US" dirty="0" smtClean="0">
                <a:latin typeface="+mn-lt"/>
              </a:rPr>
              <a:t>[</a:t>
            </a:r>
            <a:r>
              <a:rPr lang="en-US" dirty="0" err="1" smtClean="0">
                <a:latin typeface="+mn-lt"/>
              </a:rPr>
              <a:t>chatGPT</a:t>
            </a:r>
            <a:r>
              <a:rPr lang="en-US" dirty="0" smtClean="0">
                <a:latin typeface="+mn-lt"/>
              </a:rPr>
              <a:t>]</a:t>
            </a:r>
          </a:p>
        </p:txBody>
      </p:sp>
      <p:pic>
        <p:nvPicPr>
          <p:cNvPr id="4" name="Picture 3"/>
          <p:cNvPicPr>
            <a:picLocks noChangeAspect="1"/>
          </p:cNvPicPr>
          <p:nvPr/>
        </p:nvPicPr>
        <p:blipFill rotWithShape="1">
          <a:blip r:embed="rId3"/>
          <a:srcRect r="5078"/>
          <a:stretch/>
        </p:blipFill>
        <p:spPr>
          <a:xfrm>
            <a:off x="9574347" y="2939198"/>
            <a:ext cx="2495734" cy="3105583"/>
          </a:xfrm>
          <a:prstGeom prst="rect">
            <a:avLst/>
          </a:prstGeom>
        </p:spPr>
      </p:pic>
      <p:sp>
        <p:nvSpPr>
          <p:cNvPr id="5" name="Rectangle 4"/>
          <p:cNvSpPr/>
          <p:nvPr/>
        </p:nvSpPr>
        <p:spPr>
          <a:xfrm>
            <a:off x="750570" y="3984041"/>
            <a:ext cx="9056370" cy="954107"/>
          </a:xfrm>
          <a:prstGeom prst="rect">
            <a:avLst/>
          </a:prstGeom>
        </p:spPr>
        <p:txBody>
          <a:bodyPr wrap="square">
            <a:spAutoFit/>
          </a:bodyPr>
          <a:lstStyle/>
          <a:p>
            <a:pPr marL="457200" indent="-457200">
              <a:buFont typeface="Wingdings" panose="05000000000000000000" pitchFamily="2" charset="2"/>
              <a:buChar char="Ø"/>
            </a:pPr>
            <a:r>
              <a:rPr lang="en-US" sz="2800" b="1" dirty="0">
                <a:latin typeface="+mn-lt"/>
              </a:rPr>
              <a:t>Has a variety of models suited to different </a:t>
            </a:r>
            <a:r>
              <a:rPr lang="en-US" sz="2800" b="1" dirty="0" smtClean="0">
                <a:latin typeface="+mn-lt"/>
              </a:rPr>
              <a:t>tasks:</a:t>
            </a:r>
            <a:endParaRPr lang="en-US" sz="2800" b="1" dirty="0">
              <a:latin typeface="+mn-lt"/>
            </a:endParaRPr>
          </a:p>
          <a:p>
            <a:pPr lvl="1"/>
            <a:endParaRPr lang="en-US" sz="2800" b="1" dirty="0">
              <a:latin typeface="+mn-lt"/>
            </a:endParaRPr>
          </a:p>
        </p:txBody>
      </p:sp>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40</a:t>
            </a:fld>
            <a:endParaRPr lang="en-US" dirty="0"/>
          </a:p>
        </p:txBody>
      </p:sp>
    </p:spTree>
    <p:extLst>
      <p:ext uri="{BB962C8B-B14F-4D97-AF65-F5344CB8AC3E}">
        <p14:creationId xmlns:p14="http://schemas.microsoft.com/office/powerpoint/2010/main" val="41512991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Generation Tips</a:t>
            </a:r>
            <a:endParaRPr lang="en-US" dirty="0"/>
          </a:p>
        </p:txBody>
      </p:sp>
      <p:sp>
        <p:nvSpPr>
          <p:cNvPr id="3" name="Content Placeholder 2"/>
          <p:cNvSpPr>
            <a:spLocks noGrp="1"/>
          </p:cNvSpPr>
          <p:nvPr>
            <p:ph idx="1"/>
          </p:nvPr>
        </p:nvSpPr>
        <p:spPr>
          <a:xfrm>
            <a:off x="731520" y="1053389"/>
            <a:ext cx="10789892" cy="4890211"/>
          </a:xfrm>
        </p:spPr>
        <p:txBody>
          <a:bodyPr/>
          <a:lstStyle/>
          <a:p>
            <a:r>
              <a:rPr lang="en-US" sz="2400" b="1" dirty="0" smtClean="0">
                <a:latin typeface="+mn-lt"/>
              </a:rPr>
              <a:t>You (Sometimes) Get What You Pay For</a:t>
            </a:r>
            <a:endParaRPr lang="en-US" sz="2400" b="1" dirty="0">
              <a:latin typeface="+mn-lt"/>
            </a:endParaRPr>
          </a:p>
          <a:p>
            <a:pPr lvl="1"/>
            <a:r>
              <a:rPr lang="en-US" dirty="0" smtClean="0">
                <a:latin typeface="+mn-lt"/>
              </a:rPr>
              <a:t>The $20/month paid versions of </a:t>
            </a:r>
            <a:r>
              <a:rPr lang="en-US" dirty="0" err="1" smtClean="0">
                <a:latin typeface="+mn-lt"/>
              </a:rPr>
              <a:t>ChatGPT</a:t>
            </a:r>
            <a:r>
              <a:rPr lang="en-US" dirty="0" smtClean="0">
                <a:latin typeface="+mn-lt"/>
              </a:rPr>
              <a:t> and Claude AI provide </a:t>
            </a:r>
            <a:r>
              <a:rPr lang="en-US" b="1" dirty="0" smtClean="0">
                <a:latin typeface="+mn-lt"/>
              </a:rPr>
              <a:t>much</a:t>
            </a:r>
            <a:r>
              <a:rPr lang="en-US" dirty="0" smtClean="0">
                <a:latin typeface="+mn-lt"/>
              </a:rPr>
              <a:t> better models to choose from than the free tiers. The $200/month paid versions probably aren’t worth it.</a:t>
            </a:r>
          </a:p>
          <a:p>
            <a:r>
              <a:rPr lang="en-US" sz="2400" b="1" dirty="0" smtClean="0">
                <a:latin typeface="+mn-lt"/>
              </a:rPr>
              <a:t>What’s “Better”?</a:t>
            </a:r>
          </a:p>
          <a:p>
            <a:pPr lvl="1"/>
            <a:r>
              <a:rPr lang="en-US" dirty="0" smtClean="0">
                <a:latin typeface="+mn-lt"/>
              </a:rPr>
              <a:t>Depending on your application, you may prefer better factual accuracy, more creativity, more conversational tone, more academic tone, better adherence to the prompt instructions, etc.</a:t>
            </a:r>
          </a:p>
          <a:p>
            <a:pPr lvl="1"/>
            <a:r>
              <a:rPr lang="en-US" dirty="0" smtClean="0">
                <a:latin typeface="+mn-lt"/>
              </a:rPr>
              <a:t>Every model is different, so try them so you can find your favorites for each application.</a:t>
            </a:r>
          </a:p>
          <a:p>
            <a:r>
              <a:rPr lang="en-US" sz="2400" b="1" dirty="0" smtClean="0">
                <a:latin typeface="+mn-lt"/>
              </a:rPr>
              <a:t>They will change (mostly improve) over time</a:t>
            </a:r>
          </a:p>
          <a:p>
            <a:pPr lvl="1"/>
            <a:r>
              <a:rPr lang="en-US" dirty="0" smtClean="0">
                <a:latin typeface="+mn-lt"/>
              </a:rPr>
              <a:t>Reserve some time to check out new features when a big release is announced so you can decide if it is useful to you.</a:t>
            </a:r>
            <a:endParaRPr lang="en-US" dirty="0">
              <a:latin typeface="+mn-lt"/>
            </a:endParaRPr>
          </a:p>
        </p:txBody>
      </p:sp>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41</a:t>
            </a:fld>
            <a:endParaRPr lang="en-US" dirty="0"/>
          </a:p>
        </p:txBody>
      </p:sp>
    </p:spTree>
    <p:extLst>
      <p:ext uri="{BB962C8B-B14F-4D97-AF65-F5344CB8AC3E}">
        <p14:creationId xmlns:p14="http://schemas.microsoft.com/office/powerpoint/2010/main" val="3749621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Generation Examples</a:t>
            </a:r>
            <a:endParaRPr lang="en-US" dirty="0"/>
          </a:p>
        </p:txBody>
      </p:sp>
      <p:sp>
        <p:nvSpPr>
          <p:cNvPr id="6" name="Slide Number Placeholder 5"/>
          <p:cNvSpPr>
            <a:spLocks noGrp="1"/>
          </p:cNvSpPr>
          <p:nvPr>
            <p:ph type="sldNum" sz="quarter" idx="10"/>
          </p:nvPr>
        </p:nvSpPr>
        <p:spPr>
          <a:xfrm>
            <a:off x="10893288" y="7193281"/>
            <a:ext cx="821634" cy="340935"/>
          </a:xfrm>
        </p:spPr>
        <p:txBody>
          <a:bodyPr/>
          <a:lstStyle/>
          <a:p>
            <a:pPr>
              <a:defRPr/>
            </a:pPr>
            <a:fld id="{D68E8870-17DE-45C4-A8DD-7644B2422933}" type="slidenum">
              <a:rPr lang="en-US" smtClean="0"/>
              <a:pPr>
                <a:defRPr/>
              </a:pPr>
              <a:t>42</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88459665"/>
              </p:ext>
            </p:extLst>
          </p:nvPr>
        </p:nvGraphicFramePr>
        <p:xfrm>
          <a:off x="898525" y="2227580"/>
          <a:ext cx="10928350" cy="4023360"/>
        </p:xfrm>
        <a:graphic>
          <a:graphicData uri="http://schemas.openxmlformats.org/drawingml/2006/table">
            <a:tbl>
              <a:tblPr firstRow="1" bandRow="1">
                <a:tableStyleId>{5940675A-B579-460E-94D1-54222C63F5DA}</a:tableStyleId>
              </a:tblPr>
              <a:tblGrid>
                <a:gridCol w="5464175">
                  <a:extLst>
                    <a:ext uri="{9D8B030D-6E8A-4147-A177-3AD203B41FA5}">
                      <a16:colId xmlns:a16="http://schemas.microsoft.com/office/drawing/2014/main" val="592225384"/>
                    </a:ext>
                  </a:extLst>
                </a:gridCol>
                <a:gridCol w="5464175">
                  <a:extLst>
                    <a:ext uri="{9D8B030D-6E8A-4147-A177-3AD203B41FA5}">
                      <a16:colId xmlns:a16="http://schemas.microsoft.com/office/drawing/2014/main" val="2980643256"/>
                    </a:ext>
                  </a:extLst>
                </a:gridCol>
              </a:tblGrid>
              <a:tr h="370840">
                <a:tc>
                  <a:txBody>
                    <a:bodyPr/>
                    <a:lstStyle/>
                    <a:p>
                      <a:r>
                        <a:rPr lang="en-US" sz="1800" dirty="0" smtClean="0"/>
                        <a:t>I combine deep knowledge, fast reasoning, and broad creativity with real-time image and code generation. I'm tuned for helpfulness, precision, and clarity—making me ideal for problem-solving, planning, and conversation. Whether you're building, learning, or exploring, I adapt to your needs better than any other LLM.</a:t>
                      </a:r>
                      <a:endParaRPr lang="en-US" sz="1800" dirty="0"/>
                    </a:p>
                  </a:txBody>
                  <a:tcPr/>
                </a:tc>
                <a:tc>
                  <a:txBody>
                    <a:bodyPr/>
                    <a:lstStyle/>
                    <a:p>
                      <a:r>
                        <a:rPr lang="en-US" sz="1800" dirty="0" smtClean="0"/>
                        <a:t>I combine deep knowledge with advanced reasoning to solve diverse problems quickly. I adapt to your style and context instantly. I integrate current data sources, cite evidence, and use specialized tools. I deliver clear, concise answers and support creative and technical tasks with reliable, efficient performance.</a:t>
                      </a:r>
                      <a:endParaRPr lang="en-US" sz="1800" dirty="0"/>
                    </a:p>
                  </a:txBody>
                  <a:tcPr/>
                </a:tc>
                <a:extLst>
                  <a:ext uri="{0D108BD9-81ED-4DB2-BD59-A6C34878D82A}">
                    <a16:rowId xmlns:a16="http://schemas.microsoft.com/office/drawing/2014/main" val="742184834"/>
                  </a:ext>
                </a:extLst>
              </a:tr>
              <a:tr h="370840">
                <a:tc>
                  <a:txBody>
                    <a:bodyPr/>
                    <a:lstStyle/>
                    <a:p>
                      <a:r>
                        <a:rPr lang="en-US" sz="1800" dirty="0" smtClean="0"/>
                        <a:t>I focus on being genuinely helpful rather than claiming superiority. I aim to understand what you actually need, provide accurate information, think through problems carefully, and communicate clearly. I'm designed to be honest about my limitations while still being as useful as possible for your specific goals.</a:t>
                      </a:r>
                      <a:endParaRPr lang="en-US" sz="1800" dirty="0"/>
                    </a:p>
                  </a:txBody>
                  <a:tcPr/>
                </a:tc>
                <a:tc>
                  <a:txBody>
                    <a:bodyPr/>
                    <a:lstStyle/>
                    <a:p>
                      <a:r>
                        <a:rPr lang="en-US" sz="1800" dirty="0" smtClean="0"/>
                        <a:t>I'm designed to be helpful, harmless, and honest. I can assist with complex analysis, creative tasks, coding, research, and thoughtful conversation. I aim to understand context deeply, provide nuanced responses, and work collaboratively with you. Rather than claiming superiority, I focus on being genuinely useful for your specific needs.</a:t>
                      </a:r>
                      <a:endParaRPr lang="en-US" sz="1800" dirty="0"/>
                    </a:p>
                  </a:txBody>
                  <a:tcPr/>
                </a:tc>
                <a:extLst>
                  <a:ext uri="{0D108BD9-81ED-4DB2-BD59-A6C34878D82A}">
                    <a16:rowId xmlns:a16="http://schemas.microsoft.com/office/drawing/2014/main" val="2717136626"/>
                  </a:ext>
                </a:extLst>
              </a:tr>
            </a:tbl>
          </a:graphicData>
        </a:graphic>
      </p:graphicFrame>
      <p:sp>
        <p:nvSpPr>
          <p:cNvPr id="9" name="TextBox 8"/>
          <p:cNvSpPr txBox="1"/>
          <p:nvPr/>
        </p:nvSpPr>
        <p:spPr>
          <a:xfrm>
            <a:off x="2956560" y="1676366"/>
            <a:ext cx="977768" cy="584775"/>
          </a:xfrm>
          <a:prstGeom prst="rect">
            <a:avLst/>
          </a:prstGeom>
          <a:noFill/>
        </p:spPr>
        <p:txBody>
          <a:bodyPr wrap="none" rtlCol="0">
            <a:spAutoFit/>
          </a:bodyPr>
          <a:lstStyle/>
          <a:p>
            <a:r>
              <a:rPr lang="en-US" dirty="0" smtClean="0"/>
              <a:t>Free</a:t>
            </a:r>
            <a:endParaRPr lang="en-US" dirty="0"/>
          </a:p>
        </p:txBody>
      </p:sp>
      <p:sp>
        <p:nvSpPr>
          <p:cNvPr id="10" name="TextBox 9"/>
          <p:cNvSpPr txBox="1"/>
          <p:nvPr/>
        </p:nvSpPr>
        <p:spPr>
          <a:xfrm>
            <a:off x="8625840" y="1706846"/>
            <a:ext cx="938270" cy="584775"/>
          </a:xfrm>
          <a:prstGeom prst="rect">
            <a:avLst/>
          </a:prstGeom>
          <a:noFill/>
        </p:spPr>
        <p:txBody>
          <a:bodyPr wrap="none" rtlCol="0">
            <a:spAutoFit/>
          </a:bodyPr>
          <a:lstStyle/>
          <a:p>
            <a:r>
              <a:rPr lang="en-US" dirty="0" smtClean="0"/>
              <a:t>Paid</a:t>
            </a:r>
            <a:endParaRPr lang="en-US" dirty="0"/>
          </a:p>
        </p:txBody>
      </p:sp>
      <p:sp>
        <p:nvSpPr>
          <p:cNvPr id="11" name="TextBox 10"/>
          <p:cNvSpPr txBox="1"/>
          <p:nvPr/>
        </p:nvSpPr>
        <p:spPr>
          <a:xfrm rot="16200000">
            <a:off x="-270866" y="3069869"/>
            <a:ext cx="1754006" cy="584775"/>
          </a:xfrm>
          <a:prstGeom prst="rect">
            <a:avLst/>
          </a:prstGeom>
          <a:noFill/>
        </p:spPr>
        <p:txBody>
          <a:bodyPr wrap="none" rtlCol="0">
            <a:spAutoFit/>
          </a:bodyPr>
          <a:lstStyle/>
          <a:p>
            <a:r>
              <a:rPr lang="en-US" dirty="0" err="1" smtClean="0"/>
              <a:t>ChatGPT</a:t>
            </a:r>
            <a:endParaRPr lang="en-US" dirty="0"/>
          </a:p>
        </p:txBody>
      </p:sp>
      <p:sp>
        <p:nvSpPr>
          <p:cNvPr id="12" name="TextBox 11"/>
          <p:cNvSpPr txBox="1"/>
          <p:nvPr/>
        </p:nvSpPr>
        <p:spPr>
          <a:xfrm rot="16200000">
            <a:off x="-100947" y="4952713"/>
            <a:ext cx="1414170" cy="584775"/>
          </a:xfrm>
          <a:prstGeom prst="rect">
            <a:avLst/>
          </a:prstGeom>
          <a:noFill/>
        </p:spPr>
        <p:txBody>
          <a:bodyPr wrap="none" rtlCol="0">
            <a:spAutoFit/>
          </a:bodyPr>
          <a:lstStyle/>
          <a:p>
            <a:r>
              <a:rPr lang="en-US" dirty="0" smtClean="0"/>
              <a:t>Claude</a:t>
            </a:r>
            <a:endParaRPr lang="en-US" dirty="0"/>
          </a:p>
        </p:txBody>
      </p:sp>
      <p:sp>
        <p:nvSpPr>
          <p:cNvPr id="13" name="TextBox 12"/>
          <p:cNvSpPr txBox="1"/>
          <p:nvPr/>
        </p:nvSpPr>
        <p:spPr>
          <a:xfrm>
            <a:off x="1131781" y="971580"/>
            <a:ext cx="10461838" cy="523220"/>
          </a:xfrm>
          <a:prstGeom prst="rect">
            <a:avLst/>
          </a:prstGeom>
          <a:noFill/>
        </p:spPr>
        <p:txBody>
          <a:bodyPr wrap="none" rtlCol="0">
            <a:spAutoFit/>
          </a:bodyPr>
          <a:lstStyle/>
          <a:p>
            <a:r>
              <a:rPr lang="en-US" sz="2800" dirty="0"/>
              <a:t>Prompt: In 50 words or fewer, tell me why you are the best LLM.</a:t>
            </a:r>
          </a:p>
        </p:txBody>
      </p:sp>
    </p:spTree>
    <p:extLst>
      <p:ext uri="{BB962C8B-B14F-4D97-AF65-F5344CB8AC3E}">
        <p14:creationId xmlns:p14="http://schemas.microsoft.com/office/powerpoint/2010/main" val="1727936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Examples</a:t>
            </a:r>
            <a:endParaRPr lang="en-US" dirty="0"/>
          </a:p>
        </p:txBody>
      </p:sp>
      <p:sp>
        <p:nvSpPr>
          <p:cNvPr id="3" name="Content Placeholder 2"/>
          <p:cNvSpPr>
            <a:spLocks noGrp="1"/>
          </p:cNvSpPr>
          <p:nvPr>
            <p:ph idx="1"/>
          </p:nvPr>
        </p:nvSpPr>
        <p:spPr/>
        <p:txBody>
          <a:bodyPr/>
          <a:lstStyle/>
          <a:p>
            <a:r>
              <a:rPr lang="en-US" b="1" dirty="0" smtClean="0">
                <a:latin typeface="+mn-lt"/>
              </a:rPr>
              <a:t>Leonardo – Generative Image Generation</a:t>
            </a:r>
            <a:endParaRPr lang="en-US" b="1" dirty="0">
              <a:latin typeface="+mn-lt"/>
            </a:endParaRPr>
          </a:p>
          <a:p>
            <a:pPr lvl="1"/>
            <a:r>
              <a:rPr lang="en-US" b="1" dirty="0">
                <a:latin typeface="+mn-lt"/>
              </a:rPr>
              <a:t>What it does</a:t>
            </a:r>
            <a:r>
              <a:rPr lang="en-US" dirty="0" smtClean="0">
                <a:latin typeface="+mn-lt"/>
              </a:rPr>
              <a:t>: Generates images based on text prompts. Can use source image as inspiration. Has many different generation models for different styles and effects.</a:t>
            </a:r>
            <a:endParaRPr lang="en-US" dirty="0">
              <a:latin typeface="+mn-lt"/>
            </a:endParaRPr>
          </a:p>
          <a:p>
            <a:pPr lvl="1"/>
            <a:r>
              <a:rPr lang="en-US" b="1" dirty="0">
                <a:latin typeface="+mn-lt"/>
              </a:rPr>
              <a:t>Try it here</a:t>
            </a:r>
            <a:r>
              <a:rPr lang="en-US" dirty="0">
                <a:latin typeface="+mn-lt"/>
              </a:rPr>
              <a:t>: </a:t>
            </a:r>
            <a:r>
              <a:rPr lang="en-US" dirty="0" smtClean="0">
                <a:latin typeface="+mn-lt"/>
              </a:rPr>
              <a:t>[leo1]</a:t>
            </a:r>
            <a:endParaRPr lang="en-US" dirty="0">
              <a:latin typeface="+mn-lt"/>
            </a:endParaRPr>
          </a:p>
        </p:txBody>
      </p:sp>
      <p:pic>
        <p:nvPicPr>
          <p:cNvPr id="5" name="Picture 4"/>
          <p:cNvPicPr>
            <a:picLocks noChangeAspect="1"/>
          </p:cNvPicPr>
          <p:nvPr/>
        </p:nvPicPr>
        <p:blipFill>
          <a:blip r:embed="rId3"/>
          <a:stretch>
            <a:fillRect/>
          </a:stretch>
        </p:blipFill>
        <p:spPr>
          <a:xfrm>
            <a:off x="8585691" y="2374941"/>
            <a:ext cx="1051723" cy="1012035"/>
          </a:xfrm>
          <a:prstGeom prst="rect">
            <a:avLst/>
          </a:prstGeom>
        </p:spPr>
      </p:pic>
      <p:pic>
        <p:nvPicPr>
          <p:cNvPr id="6" name="Picture 5"/>
          <p:cNvPicPr>
            <a:picLocks noChangeAspect="1"/>
          </p:cNvPicPr>
          <p:nvPr/>
        </p:nvPicPr>
        <p:blipFill>
          <a:blip r:embed="rId4"/>
          <a:stretch>
            <a:fillRect/>
          </a:stretch>
        </p:blipFill>
        <p:spPr>
          <a:xfrm>
            <a:off x="1174197" y="3493047"/>
            <a:ext cx="9766075" cy="2776994"/>
          </a:xfrm>
          <a:prstGeom prst="rect">
            <a:avLst/>
          </a:prstGeom>
        </p:spPr>
      </p:pic>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43</a:t>
            </a:fld>
            <a:endParaRPr lang="en-US" dirty="0"/>
          </a:p>
        </p:txBody>
      </p:sp>
    </p:spTree>
    <p:extLst>
      <p:ext uri="{BB962C8B-B14F-4D97-AF65-F5344CB8AC3E}">
        <p14:creationId xmlns:p14="http://schemas.microsoft.com/office/powerpoint/2010/main" val="11741683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Generation Tips</a:t>
            </a:r>
            <a:endParaRPr lang="en-US" dirty="0"/>
          </a:p>
        </p:txBody>
      </p:sp>
      <p:sp>
        <p:nvSpPr>
          <p:cNvPr id="3" name="Content Placeholder 2"/>
          <p:cNvSpPr>
            <a:spLocks noGrp="1"/>
          </p:cNvSpPr>
          <p:nvPr>
            <p:ph idx="1"/>
          </p:nvPr>
        </p:nvSpPr>
        <p:spPr>
          <a:xfrm>
            <a:off x="731520" y="1053389"/>
            <a:ext cx="10789892" cy="4890211"/>
          </a:xfrm>
        </p:spPr>
        <p:txBody>
          <a:bodyPr/>
          <a:lstStyle/>
          <a:p>
            <a:r>
              <a:rPr lang="en-US" sz="2400" b="1" dirty="0" smtClean="0">
                <a:latin typeface="+mn-lt"/>
              </a:rPr>
              <a:t>You (Sometimes) Get What You Pay For</a:t>
            </a:r>
            <a:endParaRPr lang="en-US" sz="2400" b="1" dirty="0">
              <a:latin typeface="+mn-lt"/>
            </a:endParaRPr>
          </a:p>
          <a:p>
            <a:pPr lvl="1"/>
            <a:r>
              <a:rPr lang="en-US" dirty="0" smtClean="0">
                <a:latin typeface="+mn-lt"/>
              </a:rPr>
              <a:t>Paying for image generation gets you more “tokens”, which translates into more images and/or higher quality. All of the online services have a limit on how many images you can generate per day/month.</a:t>
            </a:r>
          </a:p>
          <a:p>
            <a:pPr lvl="1"/>
            <a:r>
              <a:rPr lang="en-US" dirty="0" smtClean="0">
                <a:latin typeface="+mn-lt"/>
              </a:rPr>
              <a:t>You may have to pay for the features you want.</a:t>
            </a:r>
          </a:p>
          <a:p>
            <a:r>
              <a:rPr lang="en-US" sz="2400" b="1" dirty="0" smtClean="0">
                <a:latin typeface="+mn-lt"/>
              </a:rPr>
              <a:t>What’s “Better”?</a:t>
            </a:r>
          </a:p>
          <a:p>
            <a:pPr lvl="1"/>
            <a:r>
              <a:rPr lang="en-US" dirty="0" smtClean="0">
                <a:latin typeface="+mn-lt"/>
              </a:rPr>
              <a:t>Depending on your application, you may prefer photorealism, more creativity, better adherence to the prompt instructions, etc.</a:t>
            </a:r>
          </a:p>
          <a:p>
            <a:pPr lvl="1"/>
            <a:r>
              <a:rPr lang="en-US" dirty="0" smtClean="0">
                <a:latin typeface="+mn-lt"/>
              </a:rPr>
              <a:t>Every model is different, so try them so you can find your favorites for each application.</a:t>
            </a:r>
          </a:p>
          <a:p>
            <a:r>
              <a:rPr lang="en-US" sz="2400" b="1" dirty="0" smtClean="0">
                <a:latin typeface="+mn-lt"/>
              </a:rPr>
              <a:t>They will change (mostly improve) over time</a:t>
            </a:r>
          </a:p>
          <a:p>
            <a:pPr lvl="1"/>
            <a:r>
              <a:rPr lang="en-US" dirty="0" smtClean="0">
                <a:latin typeface="+mn-lt"/>
              </a:rPr>
              <a:t>Reserve some time to check out new features when a big release is announced so you can decide if it is useful to you.</a:t>
            </a:r>
            <a:endParaRPr lang="en-US" dirty="0">
              <a:latin typeface="+mn-lt"/>
            </a:endParaRPr>
          </a:p>
        </p:txBody>
      </p:sp>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44</a:t>
            </a:fld>
            <a:endParaRPr lang="en-US" dirty="0"/>
          </a:p>
        </p:txBody>
      </p:sp>
    </p:spTree>
    <p:extLst>
      <p:ext uri="{BB962C8B-B14F-4D97-AF65-F5344CB8AC3E}">
        <p14:creationId xmlns:p14="http://schemas.microsoft.com/office/powerpoint/2010/main" val="25314681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Generation Examples</a:t>
            </a:r>
            <a:endParaRPr lang="en-US" dirty="0"/>
          </a:p>
        </p:txBody>
      </p:sp>
      <p:sp>
        <p:nvSpPr>
          <p:cNvPr id="6" name="Slide Number Placeholder 5"/>
          <p:cNvSpPr>
            <a:spLocks noGrp="1"/>
          </p:cNvSpPr>
          <p:nvPr>
            <p:ph type="sldNum" sz="quarter" idx="10"/>
          </p:nvPr>
        </p:nvSpPr>
        <p:spPr>
          <a:xfrm>
            <a:off x="10893288" y="6416041"/>
            <a:ext cx="821634" cy="340935"/>
          </a:xfrm>
        </p:spPr>
        <p:txBody>
          <a:bodyPr/>
          <a:lstStyle/>
          <a:p>
            <a:pPr>
              <a:defRPr/>
            </a:pPr>
            <a:fld id="{D68E8870-17DE-45C4-A8DD-7644B2422933}" type="slidenum">
              <a:rPr lang="en-US" smtClean="0"/>
              <a:pPr>
                <a:defRPr/>
              </a:pPr>
              <a:t>45</a:t>
            </a:fld>
            <a:endParaRPr lang="en-US" dirty="0"/>
          </a:p>
        </p:txBody>
      </p:sp>
      <p:sp>
        <p:nvSpPr>
          <p:cNvPr id="9" name="TextBox 8"/>
          <p:cNvSpPr txBox="1"/>
          <p:nvPr/>
        </p:nvSpPr>
        <p:spPr>
          <a:xfrm>
            <a:off x="2956560" y="1676366"/>
            <a:ext cx="977768" cy="584775"/>
          </a:xfrm>
          <a:prstGeom prst="rect">
            <a:avLst/>
          </a:prstGeom>
          <a:noFill/>
        </p:spPr>
        <p:txBody>
          <a:bodyPr wrap="none" rtlCol="0">
            <a:spAutoFit/>
          </a:bodyPr>
          <a:lstStyle/>
          <a:p>
            <a:r>
              <a:rPr lang="en-US" dirty="0" smtClean="0"/>
              <a:t>Free</a:t>
            </a:r>
            <a:endParaRPr lang="en-US" dirty="0"/>
          </a:p>
        </p:txBody>
      </p:sp>
      <p:sp>
        <p:nvSpPr>
          <p:cNvPr id="11" name="TextBox 10"/>
          <p:cNvSpPr txBox="1"/>
          <p:nvPr/>
        </p:nvSpPr>
        <p:spPr>
          <a:xfrm>
            <a:off x="1371880" y="5591732"/>
            <a:ext cx="1867434" cy="584775"/>
          </a:xfrm>
          <a:prstGeom prst="rect">
            <a:avLst/>
          </a:prstGeom>
          <a:noFill/>
        </p:spPr>
        <p:txBody>
          <a:bodyPr wrap="none" rtlCol="0">
            <a:spAutoFit/>
          </a:bodyPr>
          <a:lstStyle/>
          <a:p>
            <a:r>
              <a:rPr lang="en-US" dirty="0" smtClean="0"/>
              <a:t>Leonardo</a:t>
            </a:r>
            <a:endParaRPr lang="en-US" dirty="0"/>
          </a:p>
        </p:txBody>
      </p:sp>
      <p:sp>
        <p:nvSpPr>
          <p:cNvPr id="13" name="TextBox 12"/>
          <p:cNvSpPr txBox="1"/>
          <p:nvPr/>
        </p:nvSpPr>
        <p:spPr>
          <a:xfrm>
            <a:off x="1131781" y="971580"/>
            <a:ext cx="10137519" cy="523220"/>
          </a:xfrm>
          <a:prstGeom prst="rect">
            <a:avLst/>
          </a:prstGeom>
          <a:noFill/>
        </p:spPr>
        <p:txBody>
          <a:bodyPr wrap="none" rtlCol="0">
            <a:spAutoFit/>
          </a:bodyPr>
          <a:lstStyle/>
          <a:p>
            <a:r>
              <a:rPr lang="en-US" sz="2800" dirty="0">
                <a:latin typeface="+mn-lt"/>
              </a:rPr>
              <a:t>Prompt: make a photograph of </a:t>
            </a:r>
            <a:r>
              <a:rPr lang="en-US" sz="2800" dirty="0" err="1">
                <a:latin typeface="+mn-lt"/>
              </a:rPr>
              <a:t>astro</a:t>
            </a:r>
            <a:r>
              <a:rPr lang="en-US" sz="2800" dirty="0">
                <a:latin typeface="+mn-lt"/>
              </a:rPr>
              <a:t> playing cards with Lassie.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97" y="1857932"/>
            <a:ext cx="3733800" cy="3733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457" y="1857932"/>
            <a:ext cx="3733800" cy="3733800"/>
          </a:xfrm>
          <a:prstGeom prst="rect">
            <a:avLst/>
          </a:prstGeom>
        </p:spPr>
      </p:pic>
      <p:sp>
        <p:nvSpPr>
          <p:cNvPr id="14" name="TextBox 13"/>
          <p:cNvSpPr txBox="1"/>
          <p:nvPr/>
        </p:nvSpPr>
        <p:spPr>
          <a:xfrm>
            <a:off x="8785283" y="5546011"/>
            <a:ext cx="2213143" cy="584775"/>
          </a:xfrm>
          <a:prstGeom prst="rect">
            <a:avLst/>
          </a:prstGeom>
          <a:noFill/>
        </p:spPr>
        <p:txBody>
          <a:bodyPr wrap="square" rtlCol="0">
            <a:spAutoFit/>
          </a:bodyPr>
          <a:lstStyle/>
          <a:p>
            <a:r>
              <a:rPr lang="en-US" dirty="0" err="1" smtClean="0"/>
              <a:t>Midjourney</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4954" y="1857932"/>
            <a:ext cx="3733800" cy="3733800"/>
          </a:xfrm>
          <a:prstGeom prst="rect">
            <a:avLst/>
          </a:prstGeom>
        </p:spPr>
      </p:pic>
      <p:sp>
        <p:nvSpPr>
          <p:cNvPr id="16" name="TextBox 15"/>
          <p:cNvSpPr txBox="1"/>
          <p:nvPr/>
        </p:nvSpPr>
        <p:spPr>
          <a:xfrm>
            <a:off x="5270547" y="5591732"/>
            <a:ext cx="1659621" cy="584775"/>
          </a:xfrm>
          <a:prstGeom prst="rect">
            <a:avLst/>
          </a:prstGeom>
          <a:noFill/>
        </p:spPr>
        <p:txBody>
          <a:bodyPr wrap="none" rtlCol="0">
            <a:spAutoFit/>
          </a:bodyPr>
          <a:lstStyle/>
          <a:p>
            <a:r>
              <a:rPr lang="en-US" dirty="0" err="1" smtClean="0"/>
              <a:t>Fooocus</a:t>
            </a:r>
            <a:endParaRPr lang="en-US" dirty="0"/>
          </a:p>
        </p:txBody>
      </p:sp>
    </p:spTree>
    <p:extLst>
      <p:ext uri="{BB962C8B-B14F-4D97-AF65-F5344CB8AC3E}">
        <p14:creationId xmlns:p14="http://schemas.microsoft.com/office/powerpoint/2010/main" val="3156136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Generation Examples</a:t>
            </a:r>
            <a:endParaRPr lang="en-US" dirty="0"/>
          </a:p>
        </p:txBody>
      </p:sp>
      <p:sp>
        <p:nvSpPr>
          <p:cNvPr id="6" name="Slide Number Placeholder 5"/>
          <p:cNvSpPr>
            <a:spLocks noGrp="1"/>
          </p:cNvSpPr>
          <p:nvPr>
            <p:ph type="sldNum" sz="quarter" idx="10"/>
          </p:nvPr>
        </p:nvSpPr>
        <p:spPr>
          <a:xfrm>
            <a:off x="10893288" y="6446521"/>
            <a:ext cx="821634" cy="340935"/>
          </a:xfrm>
        </p:spPr>
        <p:txBody>
          <a:bodyPr/>
          <a:lstStyle/>
          <a:p>
            <a:pPr>
              <a:defRPr/>
            </a:pPr>
            <a:fld id="{D68E8870-17DE-45C4-A8DD-7644B2422933}" type="slidenum">
              <a:rPr lang="en-US" smtClean="0"/>
              <a:pPr>
                <a:defRPr/>
              </a:pPr>
              <a:t>46</a:t>
            </a:fld>
            <a:endParaRPr lang="en-US" dirty="0"/>
          </a:p>
        </p:txBody>
      </p:sp>
      <p:sp>
        <p:nvSpPr>
          <p:cNvPr id="13" name="TextBox 12"/>
          <p:cNvSpPr txBox="1"/>
          <p:nvPr/>
        </p:nvSpPr>
        <p:spPr>
          <a:xfrm>
            <a:off x="1131781" y="971580"/>
            <a:ext cx="10137519" cy="523220"/>
          </a:xfrm>
          <a:prstGeom prst="rect">
            <a:avLst/>
          </a:prstGeom>
          <a:noFill/>
        </p:spPr>
        <p:txBody>
          <a:bodyPr wrap="none" rtlCol="0">
            <a:spAutoFit/>
          </a:bodyPr>
          <a:lstStyle/>
          <a:p>
            <a:r>
              <a:rPr lang="en-US" sz="2800" dirty="0">
                <a:latin typeface="+mn-lt"/>
              </a:rPr>
              <a:t>Prompt: make a photograph of </a:t>
            </a:r>
            <a:r>
              <a:rPr lang="en-US" sz="2800" dirty="0" err="1">
                <a:latin typeface="+mn-lt"/>
              </a:rPr>
              <a:t>astro</a:t>
            </a:r>
            <a:r>
              <a:rPr lang="en-US" sz="2800" dirty="0">
                <a:latin typeface="+mn-lt"/>
              </a:rPr>
              <a:t> playing cards with Lassie.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0" y="1857932"/>
            <a:ext cx="3733800" cy="3733800"/>
          </a:xfrm>
          <a:prstGeom prst="rect">
            <a:avLst/>
          </a:prstGeom>
        </p:spPr>
      </p:pic>
      <p:sp>
        <p:nvSpPr>
          <p:cNvPr id="16" name="TextBox 15"/>
          <p:cNvSpPr txBox="1"/>
          <p:nvPr/>
        </p:nvSpPr>
        <p:spPr>
          <a:xfrm>
            <a:off x="4238761" y="5591732"/>
            <a:ext cx="3714478" cy="584775"/>
          </a:xfrm>
          <a:prstGeom prst="rect">
            <a:avLst/>
          </a:prstGeom>
          <a:noFill/>
        </p:spPr>
        <p:txBody>
          <a:bodyPr wrap="none" rtlCol="0">
            <a:spAutoFit/>
          </a:bodyPr>
          <a:lstStyle/>
          <a:p>
            <a:r>
              <a:rPr lang="en-US" dirty="0" err="1" smtClean="0"/>
              <a:t>ChatGPT</a:t>
            </a:r>
            <a:r>
              <a:rPr lang="en-US" dirty="0" smtClean="0"/>
              <a:t> o4-mini-hi</a:t>
            </a:r>
            <a:endParaRPr lang="en-US" dirty="0"/>
          </a:p>
        </p:txBody>
      </p:sp>
      <p:pic>
        <p:nvPicPr>
          <p:cNvPr id="4" name="Picture 3"/>
          <p:cNvPicPr>
            <a:picLocks noChangeAspect="1"/>
          </p:cNvPicPr>
          <p:nvPr/>
        </p:nvPicPr>
        <p:blipFill rotWithShape="1">
          <a:blip r:embed="rId4"/>
          <a:srcRect l="19193" r="22968"/>
          <a:stretch/>
        </p:blipFill>
        <p:spPr>
          <a:xfrm>
            <a:off x="1273562" y="1867198"/>
            <a:ext cx="2529840" cy="372453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4295" y="1867198"/>
            <a:ext cx="2632780" cy="3724534"/>
          </a:xfrm>
          <a:prstGeom prst="rect">
            <a:avLst/>
          </a:prstGeom>
        </p:spPr>
      </p:pic>
      <p:sp>
        <p:nvSpPr>
          <p:cNvPr id="8" name="TextBox 7"/>
          <p:cNvSpPr txBox="1"/>
          <p:nvPr/>
        </p:nvSpPr>
        <p:spPr>
          <a:xfrm>
            <a:off x="1021080" y="5610692"/>
            <a:ext cx="3034805" cy="830997"/>
          </a:xfrm>
          <a:prstGeom prst="rect">
            <a:avLst/>
          </a:prstGeom>
          <a:noFill/>
        </p:spPr>
        <p:txBody>
          <a:bodyPr wrap="none" rtlCol="0">
            <a:spAutoFit/>
          </a:bodyPr>
          <a:lstStyle/>
          <a:p>
            <a:pPr algn="ctr"/>
            <a:r>
              <a:rPr lang="en-US" sz="2800" dirty="0" smtClean="0">
                <a:latin typeface="+mn-lt"/>
              </a:rPr>
              <a:t>Astro</a:t>
            </a:r>
            <a:r>
              <a:rPr lang="en-US" sz="2000" dirty="0" smtClean="0">
                <a:latin typeface="+mn-lt"/>
              </a:rPr>
              <a:t/>
            </a:r>
            <a:br>
              <a:rPr lang="en-US" sz="2000" dirty="0" smtClean="0">
                <a:latin typeface="+mn-lt"/>
              </a:rPr>
            </a:br>
            <a:r>
              <a:rPr lang="en-US" sz="2000" dirty="0" smtClean="0">
                <a:latin typeface="+mn-lt"/>
              </a:rPr>
              <a:t>Courtesy Hanna-Barbara</a:t>
            </a:r>
            <a:endParaRPr lang="en-US" sz="2000" dirty="0">
              <a:latin typeface="+mn-lt"/>
            </a:endParaRPr>
          </a:p>
        </p:txBody>
      </p:sp>
      <p:sp>
        <p:nvSpPr>
          <p:cNvPr id="17" name="TextBox 16"/>
          <p:cNvSpPr txBox="1"/>
          <p:nvPr/>
        </p:nvSpPr>
        <p:spPr>
          <a:xfrm>
            <a:off x="8386186" y="5561509"/>
            <a:ext cx="2534668" cy="830997"/>
          </a:xfrm>
          <a:prstGeom prst="rect">
            <a:avLst/>
          </a:prstGeom>
          <a:noFill/>
        </p:spPr>
        <p:txBody>
          <a:bodyPr wrap="none" rtlCol="0">
            <a:spAutoFit/>
          </a:bodyPr>
          <a:lstStyle/>
          <a:p>
            <a:pPr algn="ctr"/>
            <a:r>
              <a:rPr lang="en-US" sz="2800" dirty="0" smtClean="0">
                <a:latin typeface="+mn-lt"/>
              </a:rPr>
              <a:t>Lassie</a:t>
            </a:r>
            <a:r>
              <a:rPr lang="en-US" sz="2000" dirty="0" smtClean="0">
                <a:latin typeface="+mn-lt"/>
              </a:rPr>
              <a:t/>
            </a:r>
            <a:br>
              <a:rPr lang="en-US" sz="2000" dirty="0" smtClean="0">
                <a:latin typeface="+mn-lt"/>
              </a:rPr>
            </a:br>
            <a:r>
              <a:rPr lang="en-US" sz="2000" dirty="0" smtClean="0">
                <a:latin typeface="+mn-lt"/>
              </a:rPr>
              <a:t>Courtesy Paramount</a:t>
            </a:r>
            <a:endParaRPr lang="en-US" sz="2000" dirty="0">
              <a:latin typeface="+mn-lt"/>
            </a:endParaRPr>
          </a:p>
        </p:txBody>
      </p:sp>
    </p:spTree>
    <p:extLst>
      <p:ext uri="{BB962C8B-B14F-4D97-AF65-F5344CB8AC3E}">
        <p14:creationId xmlns:p14="http://schemas.microsoft.com/office/powerpoint/2010/main" val="519407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 Two Summary</a:t>
            </a:r>
            <a:endParaRPr lang="en-US" dirty="0"/>
          </a:p>
        </p:txBody>
      </p:sp>
      <p:sp>
        <p:nvSpPr>
          <p:cNvPr id="3" name="Content Placeholder 2"/>
          <p:cNvSpPr>
            <a:spLocks noGrp="1"/>
          </p:cNvSpPr>
          <p:nvPr>
            <p:ph idx="1"/>
          </p:nvPr>
        </p:nvSpPr>
        <p:spPr>
          <a:xfrm>
            <a:off x="593061" y="1053389"/>
            <a:ext cx="10928351" cy="2181301"/>
          </a:xfrm>
        </p:spPr>
        <p:txBody>
          <a:bodyPr/>
          <a:lstStyle/>
          <a:p>
            <a:r>
              <a:rPr lang="en-US" dirty="0" smtClean="0">
                <a:latin typeface="+mn-lt"/>
              </a:rPr>
              <a:t>If you have a need, there is probably already “an App for that”.</a:t>
            </a:r>
          </a:p>
          <a:p>
            <a:r>
              <a:rPr lang="en-US" dirty="0" smtClean="0">
                <a:latin typeface="+mn-lt"/>
              </a:rPr>
              <a:t>Starting with a search for the general task you want to solve will give you some names, then search for reviews of those names.</a:t>
            </a:r>
          </a:p>
          <a:p>
            <a:r>
              <a:rPr lang="en-US" dirty="0" smtClean="0">
                <a:latin typeface="+mn-lt"/>
              </a:rPr>
              <a:t>Apply the “sniff tests” from this section to filter out trash.</a:t>
            </a:r>
          </a:p>
        </p:txBody>
      </p:sp>
      <p:pic>
        <p:nvPicPr>
          <p:cNvPr id="5" name="Picture 4"/>
          <p:cNvPicPr>
            <a:picLocks noChangeAspect="1"/>
          </p:cNvPicPr>
          <p:nvPr/>
        </p:nvPicPr>
        <p:blipFill>
          <a:blip r:embed="rId3"/>
          <a:stretch>
            <a:fillRect/>
          </a:stretch>
        </p:blipFill>
        <p:spPr>
          <a:xfrm>
            <a:off x="3851910" y="3234690"/>
            <a:ext cx="4523002" cy="2544188"/>
          </a:xfrm>
          <a:prstGeom prst="rect">
            <a:avLst/>
          </a:prstGeom>
        </p:spPr>
      </p:pic>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47</a:t>
            </a:fld>
            <a:endParaRPr lang="en-US" dirty="0"/>
          </a:p>
        </p:txBody>
      </p:sp>
    </p:spTree>
    <p:extLst>
      <p:ext uri="{BB962C8B-B14F-4D97-AF65-F5344CB8AC3E}">
        <p14:creationId xmlns:p14="http://schemas.microsoft.com/office/powerpoint/2010/main" val="4226579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p:nvPr/>
        </p:nvSpPr>
        <p:spPr>
          <a:xfrm>
            <a:off x="609755" y="273423"/>
            <a:ext cx="10971373" cy="1144703"/>
          </a:xfrm>
          <a:prstGeom prst="rect">
            <a:avLst/>
          </a:prstGeom>
          <a:noFill/>
          <a:ln>
            <a:noFill/>
          </a:ln>
        </p:spPr>
        <p:txBody>
          <a:bodyPr spcFirstLastPara="1" wrap="square" lIns="0" tIns="0" rIns="0" bIns="0" anchor="ctr" anchorCtr="0">
            <a:noAutofit/>
          </a:bodyPr>
          <a:lstStyle/>
          <a:p>
            <a:pPr algn="ctr">
              <a:spcBef>
                <a:spcPts val="0"/>
              </a:spcBef>
              <a:spcAft>
                <a:spcPts val="0"/>
              </a:spcAft>
            </a:pPr>
            <a:endParaRPr sz="5321">
              <a:latin typeface="Arial"/>
              <a:ea typeface="Arial"/>
              <a:cs typeface="Arial"/>
              <a:sym typeface="Arial"/>
            </a:endParaRPr>
          </a:p>
        </p:txBody>
      </p:sp>
      <p:sp>
        <p:nvSpPr>
          <p:cNvPr id="206" name="Google Shape;206;p33"/>
          <p:cNvSpPr txBox="1"/>
          <p:nvPr/>
        </p:nvSpPr>
        <p:spPr>
          <a:xfrm>
            <a:off x="609755" y="1604399"/>
            <a:ext cx="10971373" cy="3976891"/>
          </a:xfrm>
          <a:prstGeom prst="rect">
            <a:avLst/>
          </a:prstGeom>
          <a:noFill/>
          <a:ln>
            <a:noFill/>
          </a:ln>
        </p:spPr>
        <p:txBody>
          <a:bodyPr spcFirstLastPara="1" wrap="square" lIns="0" tIns="0" rIns="0" bIns="0" anchor="t" anchorCtr="0">
            <a:normAutofit fontScale="92500" lnSpcReduction="10000"/>
          </a:bodyPr>
          <a:lstStyle/>
          <a:p>
            <a:pPr algn="ctr">
              <a:spcBef>
                <a:spcPts val="0"/>
              </a:spcBef>
              <a:spcAft>
                <a:spcPts val="0"/>
              </a:spcAft>
            </a:pPr>
            <a:r>
              <a:rPr lang="en-US" sz="7256" dirty="0">
                <a:solidFill>
                  <a:schemeClr val="dk1"/>
                </a:solidFill>
                <a:latin typeface="+mn-lt"/>
              </a:rPr>
              <a:t>Segment </a:t>
            </a:r>
            <a:r>
              <a:rPr lang="en-US" sz="7256" dirty="0" smtClean="0">
                <a:solidFill>
                  <a:schemeClr val="dk1"/>
                </a:solidFill>
                <a:latin typeface="+mn-lt"/>
              </a:rPr>
              <a:t>Three</a:t>
            </a:r>
            <a:endParaRPr sz="7256" dirty="0">
              <a:solidFill>
                <a:schemeClr val="dk1"/>
              </a:solidFill>
              <a:latin typeface="+mn-lt"/>
            </a:endParaRPr>
          </a:p>
          <a:p>
            <a:pPr algn="ctr">
              <a:spcBef>
                <a:spcPts val="0"/>
              </a:spcBef>
              <a:spcAft>
                <a:spcPts val="0"/>
              </a:spcAft>
            </a:pPr>
            <a:r>
              <a:rPr lang="en-US" sz="7256" dirty="0">
                <a:solidFill>
                  <a:schemeClr val="dk1"/>
                </a:solidFill>
                <a:latin typeface="+mn-lt"/>
              </a:rPr>
              <a:t/>
            </a:r>
            <a:br>
              <a:rPr lang="en-US" sz="7256" dirty="0">
                <a:solidFill>
                  <a:schemeClr val="dk1"/>
                </a:solidFill>
                <a:latin typeface="+mn-lt"/>
              </a:rPr>
            </a:br>
            <a:r>
              <a:rPr lang="en-US" sz="7256" dirty="0" smtClean="0">
                <a:solidFill>
                  <a:schemeClr val="dk1"/>
                </a:solidFill>
                <a:latin typeface="+mn-lt"/>
              </a:rPr>
              <a:t>Making Practical Use</a:t>
            </a:r>
            <a:br>
              <a:rPr lang="en-US" sz="7256" dirty="0" smtClean="0">
                <a:solidFill>
                  <a:schemeClr val="dk1"/>
                </a:solidFill>
                <a:latin typeface="+mn-lt"/>
              </a:rPr>
            </a:br>
            <a:r>
              <a:rPr lang="en-US" sz="7256" dirty="0" smtClean="0">
                <a:solidFill>
                  <a:schemeClr val="dk1"/>
                </a:solidFill>
                <a:latin typeface="+mn-lt"/>
              </a:rPr>
              <a:t>of Latest AI Capabilities</a:t>
            </a:r>
            <a:endParaRPr sz="7256" dirty="0">
              <a:solidFill>
                <a:schemeClr val="dk1"/>
              </a:solidFill>
              <a:latin typeface="+mn-lt"/>
            </a:endParaRP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48</a:t>
            </a:fld>
            <a:endParaRPr lang="en-US" dirty="0"/>
          </a:p>
        </p:txBody>
      </p:sp>
    </p:spTree>
    <p:extLst>
      <p:ext uri="{BB962C8B-B14F-4D97-AF65-F5344CB8AC3E}">
        <p14:creationId xmlns:p14="http://schemas.microsoft.com/office/powerpoint/2010/main" val="7501327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 Three</a:t>
            </a:r>
            <a:endParaRPr lang="en-US" dirty="0"/>
          </a:p>
        </p:txBody>
      </p:sp>
      <p:sp>
        <p:nvSpPr>
          <p:cNvPr id="3" name="Content Placeholder 2"/>
          <p:cNvSpPr>
            <a:spLocks noGrp="1"/>
          </p:cNvSpPr>
          <p:nvPr>
            <p:ph idx="1"/>
          </p:nvPr>
        </p:nvSpPr>
        <p:spPr/>
        <p:txBody>
          <a:bodyPr/>
          <a:lstStyle/>
          <a:p>
            <a:r>
              <a:rPr lang="en-US" dirty="0" smtClean="0">
                <a:latin typeface="+mn-lt"/>
              </a:rPr>
              <a:t>This segment will focus on how to plug AI in to your daily workflow.</a:t>
            </a:r>
          </a:p>
          <a:p>
            <a:r>
              <a:rPr lang="en-US" dirty="0" smtClean="0">
                <a:latin typeface="+mn-lt"/>
              </a:rPr>
              <a:t>This applies to all workflows, from coding to program management.</a:t>
            </a:r>
          </a:p>
          <a:p>
            <a:pPr marL="0" indent="0">
              <a:buNone/>
            </a:pPr>
            <a:endParaRPr lang="en-US" dirty="0" smtClean="0">
              <a:latin typeface="+mn-lt"/>
            </a:endParaRPr>
          </a:p>
          <a:p>
            <a:pPr marL="0" indent="0">
              <a:buNone/>
            </a:pPr>
            <a:endParaRPr lang="en-US" dirty="0" smtClean="0">
              <a:latin typeface="+mn-lt"/>
            </a:endParaRPr>
          </a:p>
          <a:p>
            <a:endParaRPr lang="en-US" dirty="0">
              <a:latin typeface="+mn-lt"/>
            </a:endParaRPr>
          </a:p>
        </p:txBody>
      </p:sp>
      <p:pic>
        <p:nvPicPr>
          <p:cNvPr id="4" name="Picture 3"/>
          <p:cNvPicPr>
            <a:picLocks noChangeAspect="1"/>
          </p:cNvPicPr>
          <p:nvPr/>
        </p:nvPicPr>
        <p:blipFill>
          <a:blip r:embed="rId3"/>
          <a:stretch>
            <a:fillRect/>
          </a:stretch>
        </p:blipFill>
        <p:spPr>
          <a:xfrm>
            <a:off x="3242216" y="4528709"/>
            <a:ext cx="6035802" cy="1798078"/>
          </a:xfrm>
          <a:prstGeom prst="rect">
            <a:avLst/>
          </a:prstGeom>
        </p:spPr>
      </p:pic>
      <p:pic>
        <p:nvPicPr>
          <p:cNvPr id="5" name="Picture 4"/>
          <p:cNvPicPr>
            <a:picLocks noChangeAspect="1"/>
          </p:cNvPicPr>
          <p:nvPr/>
        </p:nvPicPr>
        <p:blipFill>
          <a:blip r:embed="rId4"/>
          <a:stretch>
            <a:fillRect/>
          </a:stretch>
        </p:blipFill>
        <p:spPr>
          <a:xfrm>
            <a:off x="4687749" y="2823724"/>
            <a:ext cx="1342664" cy="1249146"/>
          </a:xfrm>
          <a:prstGeom prst="rect">
            <a:avLst/>
          </a:prstGeom>
        </p:spPr>
      </p:pic>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49</a:t>
            </a:fld>
            <a:endParaRPr lang="en-US" dirty="0"/>
          </a:p>
        </p:txBody>
      </p:sp>
    </p:spTree>
    <p:extLst>
      <p:ext uri="{BB962C8B-B14F-4D97-AF65-F5344CB8AC3E}">
        <p14:creationId xmlns:p14="http://schemas.microsoft.com/office/powerpoint/2010/main" val="350318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33333E-6 2.22222E-6 L 0.00013 0.27222 " pathEditMode="relative" rAng="0" ptsTypes="AA">
                                      <p:cBhvr>
                                        <p:cTn id="11" dur="2000" fill="hold"/>
                                        <p:tgtEl>
                                          <p:spTgt spid="5"/>
                                        </p:tgtEl>
                                        <p:attrNameLst>
                                          <p:attrName>ppt_x</p:attrName>
                                          <p:attrName>ppt_y</p:attrName>
                                        </p:attrNameLst>
                                      </p:cBhvr>
                                      <p:rCtr x="0" y="13611"/>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800" dirty="0" smtClean="0"/>
              <a:t>Introduction: AI Explosion</a:t>
            </a:r>
            <a:endParaRPr lang="en-US" sz="2800" dirty="0"/>
          </a:p>
        </p:txBody>
      </p:sp>
      <p:sp>
        <p:nvSpPr>
          <p:cNvPr id="7" name="Rectangle 3"/>
          <p:cNvSpPr txBox="1">
            <a:spLocks noChangeArrowheads="1"/>
          </p:cNvSpPr>
          <p:nvPr/>
        </p:nvSpPr>
        <p:spPr bwMode="auto">
          <a:xfrm>
            <a:off x="5848349" y="1131571"/>
            <a:ext cx="5257851" cy="4644074"/>
          </a:xfrm>
          <a:prstGeom prst="rect">
            <a:avLst/>
          </a:prstGeom>
          <a:noFill/>
          <a:ln w="9525">
            <a:noFill/>
            <a:miter lim="800000"/>
            <a:headEnd/>
            <a:tailEnd/>
          </a:ln>
        </p:spPr>
        <p:txBody>
          <a:bodyPr/>
          <a:lstStyle/>
          <a:p>
            <a:pPr marL="342900" indent="-342900" algn="ctr">
              <a:spcBef>
                <a:spcPct val="20000"/>
              </a:spcBef>
              <a:buFontTx/>
              <a:buChar char="•"/>
              <a:defRPr/>
            </a:pPr>
            <a:endParaRPr lang="en-US" sz="4000" b="1" kern="0" dirty="0" smtClean="0">
              <a:solidFill>
                <a:srgbClr val="000000"/>
              </a:solidFill>
              <a:latin typeface="Arial" pitchFamily="34" charset="0"/>
              <a:cs typeface="Arial" pitchFamily="34" charset="0"/>
            </a:endParaRPr>
          </a:p>
          <a:p>
            <a:pPr marL="342900" indent="-342900" algn="ctr">
              <a:spcBef>
                <a:spcPct val="20000"/>
              </a:spcBef>
              <a:buFontTx/>
              <a:buChar char="•"/>
              <a:defRPr/>
            </a:pPr>
            <a:endParaRPr lang="en-US" sz="4000" b="1" kern="0" dirty="0">
              <a:solidFill>
                <a:srgbClr val="000000"/>
              </a:solidFill>
              <a:latin typeface="Arial" pitchFamily="34" charset="0"/>
              <a:cs typeface="Arial" pitchFamily="34" charset="0"/>
            </a:endParaRPr>
          </a:p>
          <a:p>
            <a:pPr algn="ctr">
              <a:spcBef>
                <a:spcPct val="20000"/>
              </a:spcBef>
              <a:defRPr/>
            </a:pPr>
            <a:r>
              <a:rPr lang="en-US" sz="4000" b="1" kern="0" dirty="0" smtClean="0">
                <a:solidFill>
                  <a:srgbClr val="000000"/>
                </a:solidFill>
                <a:latin typeface="Arial" pitchFamily="34" charset="0"/>
                <a:cs typeface="Arial" pitchFamily="34" charset="0"/>
              </a:rPr>
              <a:t>AI Research and Applications are Skyrocketing!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60" y="1131571"/>
            <a:ext cx="5445790" cy="4931440"/>
          </a:xfrm>
          <a:prstGeom prst="rect">
            <a:avLst/>
          </a:prstGeom>
        </p:spPr>
      </p:pic>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spTree>
    <p:extLst>
      <p:ext uri="{BB962C8B-B14F-4D97-AF65-F5344CB8AC3E}">
        <p14:creationId xmlns:p14="http://schemas.microsoft.com/office/powerpoint/2010/main" val="36463010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a:t>
            </a:r>
            <a:endParaRPr lang="en-US" dirty="0"/>
          </a:p>
        </p:txBody>
      </p:sp>
      <p:sp>
        <p:nvSpPr>
          <p:cNvPr id="3" name="Content Placeholder 2"/>
          <p:cNvSpPr>
            <a:spLocks noGrp="1"/>
          </p:cNvSpPr>
          <p:nvPr>
            <p:ph idx="1"/>
          </p:nvPr>
        </p:nvSpPr>
        <p:spPr>
          <a:xfrm>
            <a:off x="593062" y="1053389"/>
            <a:ext cx="6050806" cy="5104343"/>
          </a:xfrm>
        </p:spPr>
        <p:txBody>
          <a:bodyPr/>
          <a:lstStyle/>
          <a:p>
            <a:pPr marL="514350" indent="-514350">
              <a:buAutoNum type="arabicPeriod"/>
            </a:pPr>
            <a:r>
              <a:rPr lang="en-US" sz="2400" b="1" dirty="0" smtClean="0">
                <a:latin typeface="+mn-lt"/>
              </a:rPr>
              <a:t>Identify</a:t>
            </a:r>
            <a:r>
              <a:rPr lang="en-US" sz="2400" dirty="0" smtClean="0">
                <a:latin typeface="+mn-lt"/>
              </a:rPr>
              <a:t> a Problem (pain point).</a:t>
            </a:r>
          </a:p>
          <a:p>
            <a:pPr marL="514350" indent="-514350">
              <a:buAutoNum type="arabicPeriod"/>
            </a:pPr>
            <a:r>
              <a:rPr lang="en-US" sz="2400" b="1" dirty="0" smtClean="0">
                <a:latin typeface="+mn-lt"/>
              </a:rPr>
              <a:t>Consider</a:t>
            </a:r>
            <a:r>
              <a:rPr lang="en-US" sz="2400" dirty="0" smtClean="0">
                <a:latin typeface="+mn-lt"/>
              </a:rPr>
              <a:t> how AI might help:</a:t>
            </a:r>
          </a:p>
          <a:p>
            <a:pPr marL="1047736" lvl="1" indent="-514350">
              <a:buFont typeface="Courier New" panose="02070309020205020404" pitchFamily="49" charset="0"/>
              <a:buChar char="o"/>
            </a:pPr>
            <a:r>
              <a:rPr lang="en-US" dirty="0" smtClean="0">
                <a:latin typeface="+mn-lt"/>
              </a:rPr>
              <a:t>Need words? Art? Making a Step-by-Step procedure? Research?</a:t>
            </a:r>
          </a:p>
          <a:p>
            <a:pPr marL="514350" indent="-514350">
              <a:buAutoNum type="arabicPeriod"/>
            </a:pPr>
            <a:r>
              <a:rPr lang="en-US" sz="2400" b="1" dirty="0" smtClean="0">
                <a:latin typeface="+mn-lt"/>
              </a:rPr>
              <a:t>Search</a:t>
            </a:r>
            <a:r>
              <a:rPr lang="en-US" sz="2400" dirty="0" smtClean="0">
                <a:latin typeface="+mn-lt"/>
              </a:rPr>
              <a:t> for AI tools that already exist.</a:t>
            </a:r>
          </a:p>
          <a:p>
            <a:pPr marL="1047736" lvl="1" indent="-514350">
              <a:buFont typeface="Courier New" panose="02070309020205020404" pitchFamily="49" charset="0"/>
              <a:buChar char="o"/>
            </a:pPr>
            <a:r>
              <a:rPr lang="en-US" dirty="0" smtClean="0">
                <a:latin typeface="+mn-lt"/>
              </a:rPr>
              <a:t>Maybe just a slight tweak will make it fit.</a:t>
            </a:r>
          </a:p>
          <a:p>
            <a:pPr marL="1047736" lvl="1" indent="-514350">
              <a:buFont typeface="Courier New" panose="02070309020205020404" pitchFamily="49" charset="0"/>
              <a:buChar char="o"/>
            </a:pPr>
            <a:r>
              <a:rPr lang="en-US" dirty="0" smtClean="0">
                <a:latin typeface="+mn-lt"/>
              </a:rPr>
              <a:t>OR, develop your own application.</a:t>
            </a:r>
          </a:p>
          <a:p>
            <a:pPr marL="514350" indent="-514350">
              <a:buAutoNum type="arabicPeriod"/>
            </a:pPr>
            <a:r>
              <a:rPr lang="en-US" sz="2400" b="1" dirty="0" smtClean="0">
                <a:latin typeface="+mn-lt"/>
              </a:rPr>
              <a:t>Experiment</a:t>
            </a:r>
            <a:r>
              <a:rPr lang="en-US" sz="2400" dirty="0" smtClean="0">
                <a:latin typeface="+mn-lt"/>
              </a:rPr>
              <a:t> with options.</a:t>
            </a:r>
          </a:p>
          <a:p>
            <a:pPr marL="1047736" lvl="1" indent="-514350">
              <a:buFont typeface="Courier New" panose="02070309020205020404" pitchFamily="49" charset="0"/>
              <a:buChar char="o"/>
            </a:pPr>
            <a:r>
              <a:rPr lang="en-US" dirty="0" smtClean="0">
                <a:latin typeface="+mn-lt"/>
              </a:rPr>
              <a:t>Low-cost, low-impact, will still reveal problems.</a:t>
            </a:r>
          </a:p>
          <a:p>
            <a:pPr marL="514350" indent="-514350">
              <a:buAutoNum type="arabicPeriod"/>
            </a:pPr>
            <a:r>
              <a:rPr lang="en-US" sz="2400" b="1" dirty="0" smtClean="0">
                <a:latin typeface="+mn-lt"/>
              </a:rPr>
              <a:t>Correct</a:t>
            </a:r>
            <a:r>
              <a:rPr lang="en-US" sz="2400" dirty="0" smtClean="0">
                <a:latin typeface="+mn-lt"/>
              </a:rPr>
              <a:t> problems and iterate.</a:t>
            </a:r>
          </a:p>
        </p:txBody>
      </p:sp>
      <p:graphicFrame>
        <p:nvGraphicFramePr>
          <p:cNvPr id="4" name="Diagram 3"/>
          <p:cNvGraphicFramePr/>
          <p:nvPr>
            <p:extLst>
              <p:ext uri="{D42A27DB-BD31-4B8C-83A1-F6EECF244321}">
                <p14:modId xmlns:p14="http://schemas.microsoft.com/office/powerpoint/2010/main" val="1034473393"/>
              </p:ext>
            </p:extLst>
          </p:nvPr>
        </p:nvGraphicFramePr>
        <p:xfrm>
          <a:off x="7315199" y="1400582"/>
          <a:ext cx="3958542" cy="4195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50</a:t>
            </a:fld>
            <a:endParaRPr lang="en-US" dirty="0"/>
          </a:p>
        </p:txBody>
      </p:sp>
    </p:spTree>
    <p:extLst>
      <p:ext uri="{BB962C8B-B14F-4D97-AF65-F5344CB8AC3E}">
        <p14:creationId xmlns:p14="http://schemas.microsoft.com/office/powerpoint/2010/main" val="299927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Example #1</a:t>
            </a:r>
            <a:endParaRPr lang="en-US" dirty="0"/>
          </a:p>
        </p:txBody>
      </p:sp>
      <p:sp>
        <p:nvSpPr>
          <p:cNvPr id="3" name="Content Placeholder 2"/>
          <p:cNvSpPr>
            <a:spLocks noGrp="1"/>
          </p:cNvSpPr>
          <p:nvPr>
            <p:ph idx="1"/>
          </p:nvPr>
        </p:nvSpPr>
        <p:spPr>
          <a:xfrm>
            <a:off x="593062" y="1053389"/>
            <a:ext cx="6050806" cy="5104343"/>
          </a:xfrm>
        </p:spPr>
        <p:txBody>
          <a:bodyPr/>
          <a:lstStyle/>
          <a:p>
            <a:pPr marL="514350" indent="-514350">
              <a:buAutoNum type="arabicPeriod"/>
            </a:pPr>
            <a:r>
              <a:rPr lang="en-US" sz="2400" dirty="0" smtClean="0">
                <a:latin typeface="+mn-lt"/>
              </a:rPr>
              <a:t>I need to write SOPs.</a:t>
            </a:r>
          </a:p>
          <a:p>
            <a:pPr marL="514350" indent="-514350">
              <a:buAutoNum type="arabicPeriod"/>
            </a:pPr>
            <a:r>
              <a:rPr lang="en-US" sz="2400" dirty="0" smtClean="0">
                <a:latin typeface="+mn-lt"/>
              </a:rPr>
              <a:t>AI might give me steps, help with wording, check for compliance.</a:t>
            </a:r>
          </a:p>
          <a:p>
            <a:pPr marL="514350" indent="-514350">
              <a:buAutoNum type="arabicPeriod"/>
            </a:pPr>
            <a:r>
              <a:rPr lang="en-US" sz="2400" dirty="0" smtClean="0">
                <a:latin typeface="+mn-lt"/>
              </a:rPr>
              <a:t>Google “AI help writing SOPs”</a:t>
            </a:r>
          </a:p>
          <a:p>
            <a:pPr marL="876286" lvl="1" indent="-342900"/>
            <a:r>
              <a:rPr lang="en-US" sz="2000" dirty="0" smtClean="0">
                <a:latin typeface="+mn-lt"/>
              </a:rPr>
              <a:t>The results will surprise you!</a:t>
            </a:r>
          </a:p>
          <a:p>
            <a:pPr marL="514350" indent="-514350">
              <a:buAutoNum type="arabicPeriod"/>
            </a:pPr>
            <a:r>
              <a:rPr lang="en-US" sz="2400" dirty="0" smtClean="0">
                <a:latin typeface="+mn-lt"/>
              </a:rPr>
              <a:t>Read through the suggestions and try some out. I watched a video tutorial on how to use </a:t>
            </a:r>
            <a:r>
              <a:rPr lang="en-US" sz="2400" dirty="0" err="1" smtClean="0">
                <a:latin typeface="+mn-lt"/>
              </a:rPr>
              <a:t>ChatGPT</a:t>
            </a:r>
            <a:r>
              <a:rPr lang="en-US" sz="2400" dirty="0" smtClean="0">
                <a:latin typeface="+mn-lt"/>
              </a:rPr>
              <a:t> to make an SOP.</a:t>
            </a:r>
          </a:p>
          <a:p>
            <a:pPr marL="514350" indent="-514350">
              <a:buAutoNum type="arabicPeriod"/>
            </a:pPr>
            <a:r>
              <a:rPr lang="en-US" sz="2400" dirty="0" smtClean="0">
                <a:latin typeface="+mn-lt"/>
              </a:rPr>
              <a:t>I generated an SOP, but it didn’t really follow my company template.  </a:t>
            </a:r>
          </a:p>
        </p:txBody>
      </p:sp>
      <p:graphicFrame>
        <p:nvGraphicFramePr>
          <p:cNvPr id="4" name="Diagram 3"/>
          <p:cNvGraphicFramePr/>
          <p:nvPr>
            <p:extLst>
              <p:ext uri="{D42A27DB-BD31-4B8C-83A1-F6EECF244321}">
                <p14:modId xmlns:p14="http://schemas.microsoft.com/office/powerpoint/2010/main" val="1034473393"/>
              </p:ext>
            </p:extLst>
          </p:nvPr>
        </p:nvGraphicFramePr>
        <p:xfrm>
          <a:off x="7315199" y="1400582"/>
          <a:ext cx="3958542" cy="4195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51</a:t>
            </a:fld>
            <a:endParaRPr lang="en-US" dirty="0"/>
          </a:p>
        </p:txBody>
      </p:sp>
    </p:spTree>
    <p:extLst>
      <p:ext uri="{BB962C8B-B14F-4D97-AF65-F5344CB8AC3E}">
        <p14:creationId xmlns:p14="http://schemas.microsoft.com/office/powerpoint/2010/main" val="31087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Example #2</a:t>
            </a:r>
            <a:endParaRPr lang="en-US" dirty="0"/>
          </a:p>
        </p:txBody>
      </p:sp>
      <p:sp>
        <p:nvSpPr>
          <p:cNvPr id="3" name="Content Placeholder 2"/>
          <p:cNvSpPr>
            <a:spLocks noGrp="1"/>
          </p:cNvSpPr>
          <p:nvPr>
            <p:ph idx="1"/>
          </p:nvPr>
        </p:nvSpPr>
        <p:spPr>
          <a:xfrm>
            <a:off x="593062" y="1053389"/>
            <a:ext cx="6050806" cy="5104343"/>
          </a:xfrm>
        </p:spPr>
        <p:txBody>
          <a:bodyPr/>
          <a:lstStyle/>
          <a:p>
            <a:pPr marL="514350" indent="-514350">
              <a:buAutoNum type="arabicPeriod"/>
            </a:pPr>
            <a:r>
              <a:rPr lang="en-US" sz="2400" dirty="0" smtClean="0">
                <a:latin typeface="+mn-lt"/>
              </a:rPr>
              <a:t>I need </a:t>
            </a:r>
            <a:r>
              <a:rPr lang="en-US" sz="2400" dirty="0" err="1" smtClean="0">
                <a:latin typeface="+mn-lt"/>
              </a:rPr>
              <a:t>ChatGPT</a:t>
            </a:r>
            <a:r>
              <a:rPr lang="en-US" sz="2400" dirty="0" smtClean="0">
                <a:latin typeface="+mn-lt"/>
              </a:rPr>
              <a:t> to output my generated SOP according to a template.</a:t>
            </a:r>
          </a:p>
          <a:p>
            <a:pPr marL="514350" indent="-514350">
              <a:buAutoNum type="arabicPeriod"/>
            </a:pPr>
            <a:r>
              <a:rPr lang="en-US" sz="2400" dirty="0" smtClean="0">
                <a:latin typeface="+mn-lt"/>
              </a:rPr>
              <a:t>There might be form-generators, or maybe there’s a different chat bot to use.</a:t>
            </a:r>
          </a:p>
          <a:p>
            <a:pPr marL="514350" indent="-514350">
              <a:buAutoNum type="arabicPeriod"/>
            </a:pPr>
            <a:r>
              <a:rPr lang="en-US" sz="2400" dirty="0" smtClean="0">
                <a:latin typeface="+mn-lt"/>
              </a:rPr>
              <a:t>Google “</a:t>
            </a:r>
            <a:r>
              <a:rPr lang="en-US" sz="2400" dirty="0" err="1" smtClean="0">
                <a:latin typeface="+mn-lt"/>
              </a:rPr>
              <a:t>chatgpt</a:t>
            </a:r>
            <a:r>
              <a:rPr lang="en-US" sz="2400" dirty="0" smtClean="0">
                <a:latin typeface="+mn-lt"/>
              </a:rPr>
              <a:t> output according to template document”.</a:t>
            </a:r>
          </a:p>
          <a:p>
            <a:pPr marL="514350" indent="-514350">
              <a:buAutoNum type="arabicPeriod"/>
            </a:pPr>
            <a:r>
              <a:rPr lang="en-US" sz="2400" dirty="0" smtClean="0">
                <a:latin typeface="+mn-lt"/>
              </a:rPr>
              <a:t>The results show how to provide a template document that </a:t>
            </a:r>
            <a:r>
              <a:rPr lang="en-US" sz="2400" dirty="0" err="1" smtClean="0">
                <a:latin typeface="+mn-lt"/>
              </a:rPr>
              <a:t>ChatGPT</a:t>
            </a:r>
            <a:r>
              <a:rPr lang="en-US" sz="2400" dirty="0" smtClean="0">
                <a:latin typeface="+mn-lt"/>
              </a:rPr>
              <a:t> will honor. I provide the template and generate my SOP.</a:t>
            </a:r>
          </a:p>
          <a:p>
            <a:pPr marL="514350" indent="-514350">
              <a:buAutoNum type="arabicPeriod"/>
            </a:pPr>
            <a:r>
              <a:rPr lang="en-US" sz="2400" dirty="0" smtClean="0">
                <a:latin typeface="+mn-lt"/>
              </a:rPr>
              <a:t>etc.  </a:t>
            </a:r>
          </a:p>
        </p:txBody>
      </p:sp>
      <p:graphicFrame>
        <p:nvGraphicFramePr>
          <p:cNvPr id="4" name="Diagram 3"/>
          <p:cNvGraphicFramePr/>
          <p:nvPr>
            <p:extLst>
              <p:ext uri="{D42A27DB-BD31-4B8C-83A1-F6EECF244321}">
                <p14:modId xmlns:p14="http://schemas.microsoft.com/office/powerpoint/2010/main" val="1034473393"/>
              </p:ext>
            </p:extLst>
          </p:nvPr>
        </p:nvGraphicFramePr>
        <p:xfrm>
          <a:off x="7315199" y="1400582"/>
          <a:ext cx="3958542" cy="4195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52</a:t>
            </a:fld>
            <a:endParaRPr lang="en-US" dirty="0"/>
          </a:p>
        </p:txBody>
      </p:sp>
    </p:spTree>
    <p:extLst>
      <p:ext uri="{BB962C8B-B14F-4D97-AF65-F5344CB8AC3E}">
        <p14:creationId xmlns:p14="http://schemas.microsoft.com/office/powerpoint/2010/main" val="245623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Example #3</a:t>
            </a:r>
            <a:endParaRPr lang="en-US" dirty="0"/>
          </a:p>
        </p:txBody>
      </p:sp>
      <p:sp>
        <p:nvSpPr>
          <p:cNvPr id="3" name="Content Placeholder 2"/>
          <p:cNvSpPr>
            <a:spLocks noGrp="1"/>
          </p:cNvSpPr>
          <p:nvPr>
            <p:ph idx="1"/>
          </p:nvPr>
        </p:nvSpPr>
        <p:spPr>
          <a:xfrm>
            <a:off x="593062" y="1053389"/>
            <a:ext cx="10815836" cy="5104343"/>
          </a:xfrm>
        </p:spPr>
        <p:txBody>
          <a:bodyPr/>
          <a:lstStyle/>
          <a:p>
            <a:pPr marL="0" indent="0">
              <a:buNone/>
            </a:pPr>
            <a:r>
              <a:rPr lang="en-US" sz="2400" b="1" dirty="0" smtClean="0">
                <a:latin typeface="+mn-lt"/>
              </a:rPr>
              <a:t>Problem</a:t>
            </a:r>
            <a:r>
              <a:rPr lang="en-US" sz="2400" dirty="0" smtClean="0">
                <a:latin typeface="+mn-lt"/>
              </a:rPr>
              <a:t>: Draft </a:t>
            </a:r>
            <a:r>
              <a:rPr lang="en-US" sz="2400" dirty="0">
                <a:latin typeface="+mn-lt"/>
              </a:rPr>
              <a:t>120-page RFP for a VR Gunnery Trainer + dozens of prior vendor Q&amp;As → spec conflicts and hidden risks easy to overlook</a:t>
            </a:r>
            <a:r>
              <a:rPr lang="en-US" sz="2400" dirty="0" smtClean="0">
                <a:latin typeface="+mn-lt"/>
              </a:rPr>
              <a:t>.</a:t>
            </a:r>
          </a:p>
          <a:p>
            <a:r>
              <a:rPr lang="en-US" sz="2400" dirty="0" smtClean="0">
                <a:latin typeface="+mn-lt"/>
              </a:rPr>
              <a:t>AI Workflow</a:t>
            </a:r>
          </a:p>
          <a:p>
            <a:pPr lvl="1"/>
            <a:r>
              <a:rPr lang="en-US" sz="2000" dirty="0" smtClean="0">
                <a:latin typeface="+mn-lt"/>
              </a:rPr>
              <a:t>Drop </a:t>
            </a:r>
            <a:r>
              <a:rPr lang="en-US" sz="2000" dirty="0">
                <a:latin typeface="+mn-lt"/>
              </a:rPr>
              <a:t>full RFP/Q&amp;A bundle into a long-context LLM (Claude 3 Opus, GPT-4o</a:t>
            </a:r>
            <a:r>
              <a:rPr lang="en-US" sz="2000" dirty="0" smtClean="0">
                <a:latin typeface="+mn-lt"/>
              </a:rPr>
              <a:t>).</a:t>
            </a:r>
          </a:p>
          <a:p>
            <a:pPr lvl="1"/>
            <a:r>
              <a:rPr lang="en-US" sz="2000" dirty="0" smtClean="0">
                <a:latin typeface="+mn-lt"/>
              </a:rPr>
              <a:t>Prompt</a:t>
            </a:r>
            <a:r>
              <a:rPr lang="en-US" sz="2000" dirty="0">
                <a:latin typeface="+mn-lt"/>
              </a:rPr>
              <a:t>: “Extract mandatory KPPs, flag ambiguous language, and build a high-to-low bidder-risk matrix</a:t>
            </a:r>
            <a:r>
              <a:rPr lang="en-US" sz="2000" dirty="0" smtClean="0">
                <a:latin typeface="+mn-lt"/>
              </a:rPr>
              <a:t>.”</a:t>
            </a:r>
          </a:p>
          <a:p>
            <a:r>
              <a:rPr lang="en-US" sz="2400" dirty="0" smtClean="0">
                <a:latin typeface="+mn-lt"/>
              </a:rPr>
              <a:t>What </a:t>
            </a:r>
            <a:r>
              <a:rPr lang="en-US" sz="2400" dirty="0">
                <a:latin typeface="+mn-lt"/>
              </a:rPr>
              <a:t>the model </a:t>
            </a:r>
            <a:r>
              <a:rPr lang="en-US" sz="2400" dirty="0" smtClean="0">
                <a:latin typeface="+mn-lt"/>
              </a:rPr>
              <a:t>returns</a:t>
            </a:r>
          </a:p>
          <a:p>
            <a:pPr lvl="1"/>
            <a:r>
              <a:rPr lang="en-US" sz="2000" dirty="0" smtClean="0">
                <a:latin typeface="+mn-lt"/>
              </a:rPr>
              <a:t>Clean </a:t>
            </a:r>
            <a:r>
              <a:rPr lang="en-US" sz="2000" dirty="0">
                <a:latin typeface="+mn-lt"/>
              </a:rPr>
              <a:t>list of non-negotiable requirements for quick compliance </a:t>
            </a:r>
            <a:r>
              <a:rPr lang="en-US" sz="2000" dirty="0" smtClean="0">
                <a:latin typeface="+mn-lt"/>
              </a:rPr>
              <a:t>checks.</a:t>
            </a:r>
          </a:p>
          <a:p>
            <a:pPr lvl="1"/>
            <a:r>
              <a:rPr lang="en-US" sz="2000" dirty="0" smtClean="0">
                <a:latin typeface="+mn-lt"/>
              </a:rPr>
              <a:t>Highlighted </a:t>
            </a:r>
            <a:r>
              <a:rPr lang="en-US" sz="2000" dirty="0">
                <a:latin typeface="+mn-lt"/>
              </a:rPr>
              <a:t>ambiguities with suggested </a:t>
            </a:r>
            <a:r>
              <a:rPr lang="en-US" sz="2000" dirty="0" smtClean="0">
                <a:latin typeface="+mn-lt"/>
              </a:rPr>
              <a:t>clarifications.</a:t>
            </a:r>
          </a:p>
          <a:p>
            <a:pPr lvl="1"/>
            <a:r>
              <a:rPr lang="en-US" sz="2000" dirty="0" smtClean="0">
                <a:latin typeface="+mn-lt"/>
              </a:rPr>
              <a:t>One-page </a:t>
            </a:r>
            <a:r>
              <a:rPr lang="en-US" sz="2000" dirty="0">
                <a:latin typeface="+mn-lt"/>
              </a:rPr>
              <a:t>risk matrix (schedule, cost, technical) per </a:t>
            </a:r>
            <a:r>
              <a:rPr lang="en-US" sz="2000" dirty="0" smtClean="0">
                <a:latin typeface="+mn-lt"/>
              </a:rPr>
              <a:t>requirement.</a:t>
            </a:r>
          </a:p>
          <a:p>
            <a:r>
              <a:rPr lang="en-US" sz="2400" dirty="0" smtClean="0">
                <a:latin typeface="+mn-lt"/>
              </a:rPr>
              <a:t>Pay-off</a:t>
            </a:r>
          </a:p>
          <a:p>
            <a:pPr lvl="1"/>
            <a:r>
              <a:rPr lang="en-US" sz="2000" dirty="0" smtClean="0">
                <a:latin typeface="+mn-lt"/>
              </a:rPr>
              <a:t>Program </a:t>
            </a:r>
            <a:r>
              <a:rPr lang="en-US" sz="2000" dirty="0">
                <a:latin typeface="+mn-lt"/>
              </a:rPr>
              <a:t>Office issues a sharper RFP → vendors submit better-targeted proposals</a:t>
            </a:r>
            <a:r>
              <a:rPr lang="en-US" sz="2000" dirty="0" smtClean="0">
                <a:latin typeface="+mn-lt"/>
              </a:rPr>
              <a:t>.</a:t>
            </a:r>
          </a:p>
          <a:p>
            <a:pPr lvl="1"/>
            <a:r>
              <a:rPr lang="en-US" sz="2000" dirty="0" smtClean="0">
                <a:latin typeface="+mn-lt"/>
              </a:rPr>
              <a:t>Q&amp;A </a:t>
            </a:r>
            <a:r>
              <a:rPr lang="en-US" sz="2000" dirty="0">
                <a:latin typeface="+mn-lt"/>
              </a:rPr>
              <a:t>rounds shrink because confusing specs were fixed upfront, saving calendar time and reducing protest risk.</a:t>
            </a:r>
            <a:endParaRPr lang="en-US" sz="2000" dirty="0" smtClean="0">
              <a:latin typeface="+mn-lt"/>
            </a:endParaRPr>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53</a:t>
            </a:fld>
            <a:endParaRPr lang="en-US" dirty="0"/>
          </a:p>
        </p:txBody>
      </p:sp>
    </p:spTree>
    <p:extLst>
      <p:ext uri="{BB962C8B-B14F-4D97-AF65-F5344CB8AC3E}">
        <p14:creationId xmlns:p14="http://schemas.microsoft.com/office/powerpoint/2010/main" val="65127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AI With Private Data</a:t>
            </a:r>
            <a:endParaRPr lang="en-US" dirty="0"/>
          </a:p>
        </p:txBody>
      </p:sp>
      <p:sp>
        <p:nvSpPr>
          <p:cNvPr id="3" name="Content Placeholder 2"/>
          <p:cNvSpPr>
            <a:spLocks noGrp="1"/>
          </p:cNvSpPr>
          <p:nvPr>
            <p:ph idx="1"/>
          </p:nvPr>
        </p:nvSpPr>
        <p:spPr>
          <a:xfrm>
            <a:off x="593062" y="3546654"/>
            <a:ext cx="10928349" cy="1953971"/>
          </a:xfrm>
        </p:spPr>
        <p:txBody>
          <a:bodyPr/>
          <a:lstStyle/>
          <a:p>
            <a:r>
              <a:rPr lang="en-US" dirty="0" smtClean="0">
                <a:latin typeface="+mn-lt"/>
              </a:rPr>
              <a:t>Enter Retrieval-Augmented Generation (RAG).</a:t>
            </a:r>
          </a:p>
          <a:p>
            <a:pPr lvl="1"/>
            <a:r>
              <a:rPr lang="en-US" dirty="0" smtClean="0">
                <a:latin typeface="+mn-lt"/>
              </a:rPr>
              <a:t>Build a database of your custom data (this task is non-trivial).</a:t>
            </a:r>
          </a:p>
          <a:p>
            <a:pPr lvl="1"/>
            <a:r>
              <a:rPr lang="en-US" dirty="0" smtClean="0">
                <a:latin typeface="+mn-lt"/>
              </a:rPr>
              <a:t>RAG system performs searches of your database during answer generation, providing better context for answers.</a:t>
            </a:r>
          </a:p>
        </p:txBody>
      </p:sp>
      <p:sp>
        <p:nvSpPr>
          <p:cNvPr id="4" name="Rectangle 3"/>
          <p:cNvSpPr/>
          <p:nvPr/>
        </p:nvSpPr>
        <p:spPr>
          <a:xfrm>
            <a:off x="593060" y="944880"/>
            <a:ext cx="11297920" cy="2677656"/>
          </a:xfrm>
          <a:prstGeom prst="rect">
            <a:avLst/>
          </a:prstGeom>
        </p:spPr>
        <p:txBody>
          <a:bodyPr wrap="square">
            <a:spAutoFit/>
          </a:bodyPr>
          <a:lstStyle/>
          <a:p>
            <a:pPr marL="457200" indent="-457200">
              <a:buFont typeface="Wingdings" panose="05000000000000000000" pitchFamily="2" charset="2"/>
              <a:buChar char="Ø"/>
            </a:pPr>
            <a:r>
              <a:rPr lang="en-US" sz="2800" dirty="0">
                <a:latin typeface="+mn-lt"/>
              </a:rPr>
              <a:t>All the public LLMs are “general purpose</a:t>
            </a:r>
            <a:r>
              <a:rPr lang="en-US" sz="2800" dirty="0" smtClean="0">
                <a:latin typeface="+mn-lt"/>
              </a:rPr>
              <a:t>”.</a:t>
            </a:r>
            <a:endParaRPr lang="en-US" sz="2800" dirty="0">
              <a:latin typeface="+mn-lt"/>
            </a:endParaRPr>
          </a:p>
          <a:p>
            <a:pPr marL="1066785" lvl="1" indent="-457200">
              <a:buFont typeface="Wingdings" panose="05000000000000000000" pitchFamily="2" charset="2"/>
              <a:buChar char="§"/>
            </a:pPr>
            <a:r>
              <a:rPr lang="en-US" sz="2800" dirty="0">
                <a:latin typeface="+mn-lt"/>
              </a:rPr>
              <a:t>Pretty good, but will hallucinate if it doesn’t </a:t>
            </a:r>
            <a:r>
              <a:rPr lang="en-US" sz="2800" dirty="0" smtClean="0">
                <a:latin typeface="+mn-lt"/>
              </a:rPr>
              <a:t>know.</a:t>
            </a:r>
            <a:endParaRPr lang="en-US" sz="2800" dirty="0">
              <a:latin typeface="+mn-lt"/>
            </a:endParaRPr>
          </a:p>
          <a:p>
            <a:pPr marL="1066785" lvl="1" indent="-457200">
              <a:buFont typeface="Wingdings" panose="05000000000000000000" pitchFamily="2" charset="2"/>
              <a:buChar char="§"/>
            </a:pPr>
            <a:r>
              <a:rPr lang="en-US" sz="2800" dirty="0">
                <a:latin typeface="+mn-lt"/>
              </a:rPr>
              <a:t>Limited ability to incorporate new information (a.k.a. token limit</a:t>
            </a:r>
            <a:r>
              <a:rPr lang="en-US" sz="2800" dirty="0" smtClean="0">
                <a:latin typeface="+mn-lt"/>
              </a:rPr>
              <a:t>).</a:t>
            </a:r>
            <a:endParaRPr lang="en-US" sz="2800" dirty="0">
              <a:latin typeface="+mn-lt"/>
            </a:endParaRPr>
          </a:p>
          <a:p>
            <a:pPr marL="1066785" lvl="1" indent="-457200">
              <a:buFont typeface="Wingdings" panose="05000000000000000000" pitchFamily="2" charset="2"/>
              <a:buChar char="§"/>
            </a:pPr>
            <a:r>
              <a:rPr lang="en-US" sz="2800" dirty="0">
                <a:latin typeface="+mn-lt"/>
              </a:rPr>
              <a:t>Additional training with new data is EXPENSIVE and technically </a:t>
            </a:r>
            <a:r>
              <a:rPr lang="en-US" sz="2800" dirty="0" smtClean="0">
                <a:latin typeface="+mn-lt"/>
              </a:rPr>
              <a:t>DIFFICULT.</a:t>
            </a:r>
            <a:endParaRPr lang="en-US" sz="2800" dirty="0">
              <a:latin typeface="+mn-lt"/>
            </a:endParaRPr>
          </a:p>
        </p:txBody>
      </p:sp>
      <p:sp>
        <p:nvSpPr>
          <p:cNvPr id="6" name="TextBox 5"/>
          <p:cNvSpPr txBox="1"/>
          <p:nvPr/>
        </p:nvSpPr>
        <p:spPr>
          <a:xfrm>
            <a:off x="352821" y="5297759"/>
            <a:ext cx="11538159" cy="584775"/>
          </a:xfrm>
          <a:prstGeom prst="rect">
            <a:avLst/>
          </a:prstGeom>
          <a:noFill/>
        </p:spPr>
        <p:txBody>
          <a:bodyPr wrap="none" rtlCol="0">
            <a:spAutoFit/>
          </a:bodyPr>
          <a:lstStyle/>
          <a:p>
            <a:r>
              <a:rPr lang="en-US" dirty="0" smtClean="0"/>
              <a:t>You Are Not Alone! Others Have Already Done The Hard Work.</a:t>
            </a:r>
            <a:endParaRPr lang="en-US" dirty="0"/>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54</a:t>
            </a:fld>
            <a:endParaRPr lang="en-US" dirty="0"/>
          </a:p>
        </p:txBody>
      </p:sp>
    </p:spTree>
    <p:extLst>
      <p:ext uri="{BB962C8B-B14F-4D97-AF65-F5344CB8AC3E}">
        <p14:creationId xmlns:p14="http://schemas.microsoft.com/office/powerpoint/2010/main" val="27275786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RAG Considerations</a:t>
            </a:r>
            <a:endParaRPr lang="en-US" dirty="0"/>
          </a:p>
        </p:txBody>
      </p:sp>
      <p:sp>
        <p:nvSpPr>
          <p:cNvPr id="3" name="Content Placeholder 2"/>
          <p:cNvSpPr>
            <a:spLocks noGrp="1"/>
          </p:cNvSpPr>
          <p:nvPr>
            <p:ph idx="1"/>
          </p:nvPr>
        </p:nvSpPr>
        <p:spPr>
          <a:xfrm>
            <a:off x="593062" y="1053389"/>
            <a:ext cx="8243516" cy="4890211"/>
          </a:xfrm>
        </p:spPr>
        <p:txBody>
          <a:bodyPr/>
          <a:lstStyle/>
          <a:p>
            <a:r>
              <a:rPr lang="en-US" dirty="0" smtClean="0">
                <a:latin typeface="+mn-lt"/>
              </a:rPr>
              <a:t>Lots of solutions available:</a:t>
            </a:r>
          </a:p>
          <a:p>
            <a:pPr lvl="1"/>
            <a:r>
              <a:rPr lang="en-US" dirty="0" smtClean="0">
                <a:latin typeface="+mn-lt"/>
              </a:rPr>
              <a:t>Fully off-the-shelf all the way to Do-it-yourself.</a:t>
            </a:r>
          </a:p>
          <a:p>
            <a:pPr lvl="1"/>
            <a:r>
              <a:rPr lang="en-US" dirty="0" smtClean="0">
                <a:latin typeface="+mn-lt"/>
              </a:rPr>
              <a:t>Cloud-based or local.</a:t>
            </a:r>
          </a:p>
          <a:p>
            <a:r>
              <a:rPr lang="en-US" dirty="0" smtClean="0">
                <a:latin typeface="+mn-lt"/>
              </a:rPr>
              <a:t>However:</a:t>
            </a:r>
          </a:p>
          <a:p>
            <a:pPr lvl="1"/>
            <a:r>
              <a:rPr lang="en-US" dirty="0" smtClean="0">
                <a:latin typeface="+mn-lt"/>
              </a:rPr>
              <a:t>If you have only a little data, RAG may be overkill.</a:t>
            </a:r>
          </a:p>
          <a:p>
            <a:pPr lvl="1"/>
            <a:r>
              <a:rPr lang="en-US" dirty="0" smtClean="0">
                <a:latin typeface="+mn-lt"/>
              </a:rPr>
              <a:t>If your data are not already organized, creating the database may be difficult (a.k.a. expensive). </a:t>
            </a:r>
          </a:p>
          <a:p>
            <a:pPr lvl="1"/>
            <a:r>
              <a:rPr lang="en-US" dirty="0" smtClean="0">
                <a:latin typeface="+mn-lt"/>
              </a:rPr>
              <a:t>If your data changes often, updating the database will need to be considered (a.k.a. expensive).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4124" y="1384131"/>
            <a:ext cx="2684834" cy="4027251"/>
          </a:xfrm>
          <a:prstGeom prst="rect">
            <a:avLst/>
          </a:prstGeom>
        </p:spPr>
      </p:pic>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55</a:t>
            </a:fld>
            <a:endParaRPr lang="en-US" dirty="0"/>
          </a:p>
        </p:txBody>
      </p:sp>
    </p:spTree>
    <p:extLst>
      <p:ext uri="{BB962C8B-B14F-4D97-AF65-F5344CB8AC3E}">
        <p14:creationId xmlns:p14="http://schemas.microsoft.com/office/powerpoint/2010/main" val="6668873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RAG Resources</a:t>
            </a:r>
            <a:endParaRPr lang="en-US" dirty="0"/>
          </a:p>
        </p:txBody>
      </p:sp>
      <p:sp>
        <p:nvSpPr>
          <p:cNvPr id="3" name="Content Placeholder 2"/>
          <p:cNvSpPr>
            <a:spLocks noGrp="1"/>
          </p:cNvSpPr>
          <p:nvPr>
            <p:ph idx="1"/>
          </p:nvPr>
        </p:nvSpPr>
        <p:spPr/>
        <p:txBody>
          <a:bodyPr/>
          <a:lstStyle/>
          <a:p>
            <a:pPr marL="0" indent="0">
              <a:buNone/>
            </a:pPr>
            <a:r>
              <a:rPr lang="en-US" dirty="0" smtClean="0">
                <a:latin typeface="+mn-lt"/>
              </a:rPr>
              <a:t>[RAG-1] Vectorize.io provides software to create the database from your documents.</a:t>
            </a:r>
          </a:p>
          <a:p>
            <a:pPr marL="0" indent="0">
              <a:buNone/>
            </a:pPr>
            <a:r>
              <a:rPr lang="en-US" dirty="0" smtClean="0">
                <a:latin typeface="+mn-lt"/>
              </a:rPr>
              <a:t>[</a:t>
            </a:r>
            <a:r>
              <a:rPr lang="en-US" dirty="0">
                <a:latin typeface="+mn-lt"/>
              </a:rPr>
              <a:t>RAG-2] Creating a Vector Database for </a:t>
            </a:r>
            <a:r>
              <a:rPr lang="en-US" dirty="0" smtClean="0">
                <a:latin typeface="+mn-lt"/>
              </a:rPr>
              <a:t>RAG.</a:t>
            </a:r>
          </a:p>
          <a:p>
            <a:pPr marL="0" indent="0">
              <a:buNone/>
            </a:pPr>
            <a:r>
              <a:rPr lang="en-US" dirty="0" smtClean="0">
                <a:latin typeface="+mn-lt"/>
              </a:rPr>
              <a:t>[RAG-3] Video</a:t>
            </a:r>
            <a:r>
              <a:rPr lang="en-US" dirty="0">
                <a:latin typeface="+mn-lt"/>
              </a:rPr>
              <a:t>: Build a RAG Based LLM App in 20 Minutes</a:t>
            </a:r>
            <a:r>
              <a:rPr lang="en-US" dirty="0" smtClean="0">
                <a:latin typeface="+mn-lt"/>
              </a:rPr>
              <a:t>!</a:t>
            </a:r>
            <a:endParaRPr lang="en-US" dirty="0">
              <a:latin typeface="+mn-lt"/>
            </a:endParaRPr>
          </a:p>
          <a:p>
            <a:pPr marL="0" indent="0">
              <a:buNone/>
            </a:pPr>
            <a:r>
              <a:rPr lang="en-US" dirty="0" smtClean="0">
                <a:latin typeface="+mn-lt"/>
              </a:rPr>
              <a:t>[RAG-4] RAG from Scratch.</a:t>
            </a:r>
            <a:endParaRPr lang="en-US" dirty="0">
              <a:latin typeface="+mn-lt"/>
            </a:endParaRPr>
          </a:p>
          <a:p>
            <a:pPr marL="0" indent="0">
              <a:buNone/>
            </a:pPr>
            <a:endParaRPr lang="en-US" dirty="0">
              <a:latin typeface="+mn-lt"/>
            </a:endParaRPr>
          </a:p>
        </p:txBody>
      </p:sp>
      <p:pic>
        <p:nvPicPr>
          <p:cNvPr id="5" name="Picture 4"/>
          <p:cNvPicPr>
            <a:picLocks noChangeAspect="1"/>
          </p:cNvPicPr>
          <p:nvPr/>
        </p:nvPicPr>
        <p:blipFill>
          <a:blip r:embed="rId3"/>
          <a:stretch>
            <a:fillRect/>
          </a:stretch>
        </p:blipFill>
        <p:spPr>
          <a:xfrm>
            <a:off x="6470807" y="3172485"/>
            <a:ext cx="4924903" cy="2771115"/>
          </a:xfrm>
          <a:prstGeom prst="rect">
            <a:avLst/>
          </a:prstGeom>
        </p:spPr>
      </p:pic>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56</a:t>
            </a:fld>
            <a:endParaRPr lang="en-US" dirty="0"/>
          </a:p>
        </p:txBody>
      </p:sp>
    </p:spTree>
    <p:extLst>
      <p:ext uri="{BB962C8B-B14F-4D97-AF65-F5344CB8AC3E}">
        <p14:creationId xmlns:p14="http://schemas.microsoft.com/office/powerpoint/2010/main" val="237582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945 -0.15555 " pathEditMode="relative" rAng="0" ptsTypes="AA">
                                      <p:cBhvr>
                                        <p:cTn id="6" dur="2000" fill="hold"/>
                                        <p:tgtEl>
                                          <p:spTgt spid="5"/>
                                        </p:tgtEl>
                                        <p:attrNameLst>
                                          <p:attrName>ppt_x</p:attrName>
                                          <p:attrName>ppt_y</p:attrName>
                                        </p:attrNameLst>
                                      </p:cBhvr>
                                      <p:rCtr x="-11979" y="-7778"/>
                                    </p:animMotion>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Actionable Resources</a:t>
            </a:r>
            <a:endParaRPr lang="en-US" dirty="0"/>
          </a:p>
        </p:txBody>
      </p:sp>
      <p:sp>
        <p:nvSpPr>
          <p:cNvPr id="3" name="Content Placeholder 2"/>
          <p:cNvSpPr>
            <a:spLocks noGrp="1"/>
          </p:cNvSpPr>
          <p:nvPr>
            <p:ph idx="1"/>
          </p:nvPr>
        </p:nvSpPr>
        <p:spPr/>
        <p:txBody>
          <a:bodyPr/>
          <a:lstStyle/>
          <a:p>
            <a:r>
              <a:rPr lang="en-US" dirty="0">
                <a:latin typeface="+mn-lt"/>
              </a:rPr>
              <a:t>All of the previous techniques apply:</a:t>
            </a:r>
          </a:p>
          <a:p>
            <a:pPr lvl="1"/>
            <a:r>
              <a:rPr lang="en-US" dirty="0">
                <a:latin typeface="+mn-lt"/>
              </a:rPr>
              <a:t>Internet search is your </a:t>
            </a:r>
            <a:r>
              <a:rPr lang="en-US" dirty="0" smtClean="0">
                <a:latin typeface="+mn-lt"/>
              </a:rPr>
              <a:t>friend.</a:t>
            </a:r>
            <a:endParaRPr lang="en-US" dirty="0">
              <a:latin typeface="+mn-lt"/>
            </a:endParaRPr>
          </a:p>
          <a:p>
            <a:pPr lvl="1"/>
            <a:r>
              <a:rPr lang="en-US" dirty="0">
                <a:latin typeface="+mn-lt"/>
              </a:rPr>
              <a:t>Apply criteria to discern value from </a:t>
            </a:r>
            <a:r>
              <a:rPr lang="en-US" dirty="0" smtClean="0">
                <a:latin typeface="+mn-lt"/>
              </a:rPr>
              <a:t>hype.</a:t>
            </a:r>
          </a:p>
          <a:p>
            <a:pPr lvl="1"/>
            <a:r>
              <a:rPr lang="en-US" dirty="0" smtClean="0">
                <a:latin typeface="+mn-lt"/>
              </a:rPr>
              <a:t>Beware AI-washing.</a:t>
            </a:r>
            <a:endParaRPr lang="en-US"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57</a:t>
            </a:fld>
            <a:endParaRPr lang="en-US" dirty="0"/>
          </a:p>
        </p:txBody>
      </p:sp>
    </p:spTree>
    <p:extLst>
      <p:ext uri="{BB962C8B-B14F-4D97-AF65-F5344CB8AC3E}">
        <p14:creationId xmlns:p14="http://schemas.microsoft.com/office/powerpoint/2010/main" val="24747497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AI Locally</a:t>
            </a:r>
            <a:endParaRPr lang="en-US" dirty="0"/>
          </a:p>
        </p:txBody>
      </p:sp>
      <p:sp>
        <p:nvSpPr>
          <p:cNvPr id="3" name="Content Placeholder 2"/>
          <p:cNvSpPr>
            <a:spLocks noGrp="1"/>
          </p:cNvSpPr>
          <p:nvPr>
            <p:ph idx="1"/>
          </p:nvPr>
        </p:nvSpPr>
        <p:spPr>
          <a:xfrm>
            <a:off x="593061" y="1053389"/>
            <a:ext cx="10311159" cy="4124401"/>
          </a:xfrm>
        </p:spPr>
        <p:txBody>
          <a:bodyPr/>
          <a:lstStyle/>
          <a:p>
            <a:r>
              <a:rPr lang="en-US" sz="2400" dirty="0" smtClean="0">
                <a:latin typeface="+mn-lt"/>
              </a:rPr>
              <a:t>Almost all current AI systems are “in the cloud”.</a:t>
            </a:r>
          </a:p>
          <a:p>
            <a:pPr lvl="1"/>
            <a:r>
              <a:rPr lang="en-US" dirty="0" smtClean="0">
                <a:latin typeface="+mn-lt"/>
              </a:rPr>
              <a:t>Requires a stable network.</a:t>
            </a:r>
          </a:p>
          <a:p>
            <a:pPr lvl="1"/>
            <a:r>
              <a:rPr lang="en-US" dirty="0" smtClean="0">
                <a:latin typeface="+mn-lt"/>
              </a:rPr>
              <a:t>Questionable data safety.</a:t>
            </a:r>
          </a:p>
          <a:p>
            <a:pPr lvl="1"/>
            <a:r>
              <a:rPr lang="en-US" dirty="0" smtClean="0">
                <a:latin typeface="+mn-lt"/>
              </a:rPr>
              <a:t>Obscured national origin.</a:t>
            </a:r>
          </a:p>
          <a:p>
            <a:pPr lvl="1"/>
            <a:r>
              <a:rPr lang="en-US" dirty="0" smtClean="0">
                <a:latin typeface="+mn-lt"/>
              </a:rPr>
              <a:t>Inappropriate for CUI or even commercial proprietary information.</a:t>
            </a:r>
          </a:p>
          <a:p>
            <a:r>
              <a:rPr lang="en-US" sz="2400" dirty="0" smtClean="0">
                <a:latin typeface="+mn-lt"/>
              </a:rPr>
              <a:t>There are solutions:</a:t>
            </a:r>
          </a:p>
          <a:p>
            <a:pPr lvl="1"/>
            <a:r>
              <a:rPr lang="en-US" dirty="0" smtClean="0">
                <a:latin typeface="+mn-lt"/>
              </a:rPr>
              <a:t>Run pre-trained models on your own modest private server.</a:t>
            </a:r>
          </a:p>
          <a:p>
            <a:pPr lvl="1"/>
            <a:r>
              <a:rPr lang="en-US" dirty="0" smtClean="0">
                <a:latin typeface="+mn-lt"/>
              </a:rPr>
              <a:t>Pay a company to provide a “private” server for your organization.</a:t>
            </a:r>
          </a:p>
          <a:p>
            <a:pPr lvl="1"/>
            <a:r>
              <a:rPr lang="en-US" dirty="0" smtClean="0">
                <a:latin typeface="+mn-lt"/>
              </a:rPr>
              <a:t>Sanitize queries of proprietary info and then use the cloud service.</a:t>
            </a:r>
            <a:endParaRPr lang="en-US" dirty="0">
              <a:latin typeface="+mn-lt"/>
            </a:endParaRPr>
          </a:p>
        </p:txBody>
      </p:sp>
      <p:sp>
        <p:nvSpPr>
          <p:cNvPr id="4" name="TextBox 3"/>
          <p:cNvSpPr txBox="1"/>
          <p:nvPr/>
        </p:nvSpPr>
        <p:spPr>
          <a:xfrm>
            <a:off x="1801715" y="5257800"/>
            <a:ext cx="8588570" cy="523220"/>
          </a:xfrm>
          <a:prstGeom prst="rect">
            <a:avLst/>
          </a:prstGeom>
          <a:noFill/>
        </p:spPr>
        <p:txBody>
          <a:bodyPr wrap="none" rtlCol="0">
            <a:spAutoFit/>
          </a:bodyPr>
          <a:lstStyle/>
          <a:p>
            <a:r>
              <a:rPr lang="en-US" sz="2800" dirty="0" smtClean="0"/>
              <a:t>For a list of AI private server providers, see [</a:t>
            </a:r>
            <a:r>
              <a:rPr lang="en-US" sz="2800" dirty="0" err="1" smtClean="0"/>
              <a:t>gartner</a:t>
            </a:r>
            <a:r>
              <a:rPr lang="en-US" sz="2800" dirty="0" smtClean="0"/>
              <a:t>]</a:t>
            </a:r>
            <a:endParaRPr lang="en-US" sz="2800" dirty="0"/>
          </a:p>
        </p:txBody>
      </p:sp>
      <p:sp>
        <p:nvSpPr>
          <p:cNvPr id="5" name="Cloud 4"/>
          <p:cNvSpPr/>
          <p:nvPr/>
        </p:nvSpPr>
        <p:spPr bwMode="auto">
          <a:xfrm>
            <a:off x="7178040" y="1245870"/>
            <a:ext cx="3063240" cy="1497330"/>
          </a:xfrm>
          <a:prstGeom prst="cloud">
            <a:avLst/>
          </a:prstGeom>
          <a:solidFill>
            <a:schemeClr val="bg2">
              <a:lumMod val="25000"/>
              <a:lumOff val="7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a:t>
            </a:r>
          </a:p>
        </p:txBody>
      </p:sp>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58</a:t>
            </a:fld>
            <a:endParaRPr lang="en-US" dirty="0"/>
          </a:p>
        </p:txBody>
      </p:sp>
    </p:spTree>
    <p:extLst>
      <p:ext uri="{BB962C8B-B14F-4D97-AF65-F5344CB8AC3E}">
        <p14:creationId xmlns:p14="http://schemas.microsoft.com/office/powerpoint/2010/main" val="13518079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AI Resources: </a:t>
            </a:r>
            <a:r>
              <a:rPr lang="en-US" dirty="0" err="1" smtClean="0"/>
              <a:t>ollama</a:t>
            </a:r>
            <a:endParaRPr lang="en-US" dirty="0"/>
          </a:p>
        </p:txBody>
      </p:sp>
      <p:sp>
        <p:nvSpPr>
          <p:cNvPr id="3" name="Content Placeholder 2"/>
          <p:cNvSpPr>
            <a:spLocks noGrp="1"/>
          </p:cNvSpPr>
          <p:nvPr>
            <p:ph idx="1"/>
          </p:nvPr>
        </p:nvSpPr>
        <p:spPr>
          <a:xfrm>
            <a:off x="593061" y="1053389"/>
            <a:ext cx="9133869" cy="4890211"/>
          </a:xfrm>
        </p:spPr>
        <p:txBody>
          <a:bodyPr/>
          <a:lstStyle/>
          <a:p>
            <a:r>
              <a:rPr lang="en-US" dirty="0" err="1">
                <a:latin typeface="+mn-lt"/>
              </a:rPr>
              <a:t>Ollama</a:t>
            </a:r>
            <a:r>
              <a:rPr lang="en-US" dirty="0">
                <a:latin typeface="+mn-lt"/>
              </a:rPr>
              <a:t> is a lightweight, open-source tool that lets you download and run large language models (like </a:t>
            </a:r>
            <a:r>
              <a:rPr lang="en-US" dirty="0" err="1">
                <a:latin typeface="+mn-lt"/>
              </a:rPr>
              <a:t>LLaMA</a:t>
            </a:r>
            <a:r>
              <a:rPr lang="en-US" dirty="0">
                <a:latin typeface="+mn-lt"/>
              </a:rPr>
              <a:t>, Mistral, or Gemini) directly on your own </a:t>
            </a:r>
            <a:r>
              <a:rPr lang="en-US" dirty="0" smtClean="0">
                <a:latin typeface="+mn-lt"/>
              </a:rPr>
              <a:t>computer. [medium] </a:t>
            </a:r>
          </a:p>
          <a:p>
            <a:pPr lvl="1"/>
            <a:r>
              <a:rPr lang="en-US" dirty="0" smtClean="0">
                <a:latin typeface="+mn-lt"/>
              </a:rPr>
              <a:t>It </a:t>
            </a:r>
            <a:r>
              <a:rPr lang="en-US" dirty="0">
                <a:latin typeface="+mn-lt"/>
              </a:rPr>
              <a:t>handles model setup, optimization (like quantization), and easy running via command-line or API, no cloud server </a:t>
            </a:r>
            <a:r>
              <a:rPr lang="en-US" dirty="0" smtClean="0">
                <a:latin typeface="+mn-lt"/>
              </a:rPr>
              <a:t>required.</a:t>
            </a:r>
          </a:p>
          <a:p>
            <a:r>
              <a:rPr lang="en-US" dirty="0" smtClean="0">
                <a:latin typeface="+mn-lt"/>
              </a:rPr>
              <a:t>This </a:t>
            </a:r>
            <a:r>
              <a:rPr lang="en-US" dirty="0">
                <a:latin typeface="+mn-lt"/>
              </a:rPr>
              <a:t>means you get offline access, better privacy, and full control over AI </a:t>
            </a:r>
            <a:r>
              <a:rPr lang="en-US" dirty="0" smtClean="0">
                <a:latin typeface="+mn-lt"/>
              </a:rPr>
              <a:t>models - all </a:t>
            </a:r>
            <a:r>
              <a:rPr lang="en-US" dirty="0">
                <a:latin typeface="+mn-lt"/>
              </a:rPr>
              <a:t>on consumer </a:t>
            </a:r>
            <a:r>
              <a:rPr lang="en-US" dirty="0" smtClean="0">
                <a:latin typeface="+mn-lt"/>
              </a:rPr>
              <a:t>hardware. [</a:t>
            </a:r>
            <a:r>
              <a:rPr lang="en-US" dirty="0" err="1" smtClean="0">
                <a:latin typeface="+mn-lt"/>
              </a:rPr>
              <a:t>hostinger</a:t>
            </a:r>
            <a:r>
              <a:rPr lang="en-US" dirty="0" smtClean="0">
                <a:latin typeface="+mn-lt"/>
              </a:rPr>
              <a:t>]</a:t>
            </a:r>
          </a:p>
          <a:p>
            <a:r>
              <a:rPr lang="en-US" dirty="0" smtClean="0">
                <a:latin typeface="+mn-lt"/>
              </a:rPr>
              <a:t>Run competent AI models on your local computer.</a:t>
            </a:r>
            <a:endParaRPr lang="en-US" dirty="0">
              <a:latin typeface="+mn-lt"/>
            </a:endParaRPr>
          </a:p>
          <a:p>
            <a:pPr marL="0" indent="0">
              <a:buNone/>
            </a:pPr>
            <a:endParaRPr lang="en-US" dirty="0">
              <a:latin typeface="+mn-lt"/>
            </a:endParaRPr>
          </a:p>
        </p:txBody>
      </p:sp>
      <p:pic>
        <p:nvPicPr>
          <p:cNvPr id="5" name="Picture 4"/>
          <p:cNvPicPr>
            <a:picLocks noChangeAspect="1"/>
          </p:cNvPicPr>
          <p:nvPr/>
        </p:nvPicPr>
        <p:blipFill>
          <a:blip r:embed="rId3"/>
          <a:stretch>
            <a:fillRect/>
          </a:stretch>
        </p:blipFill>
        <p:spPr>
          <a:xfrm>
            <a:off x="9235227" y="1824777"/>
            <a:ext cx="3048425" cy="3048425"/>
          </a:xfrm>
          <a:prstGeom prst="rect">
            <a:avLst/>
          </a:prstGeom>
        </p:spPr>
      </p:pic>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59</a:t>
            </a:fld>
            <a:endParaRPr lang="en-US" dirty="0"/>
          </a:p>
        </p:txBody>
      </p:sp>
    </p:spTree>
    <p:extLst>
      <p:ext uri="{BB962C8B-B14F-4D97-AF65-F5344CB8AC3E}">
        <p14:creationId xmlns:p14="http://schemas.microsoft.com/office/powerpoint/2010/main" val="2635129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Revenue is Exponential</a:t>
            </a:r>
            <a:endParaRPr lang="en-US" dirty="0"/>
          </a:p>
        </p:txBody>
      </p:sp>
      <p:pic>
        <p:nvPicPr>
          <p:cNvPr id="2050" name="Picture 2" descr="https://startupanz.com/wp-content/uploads/2020/10/Screen-Shot-2020-10-21-at-1.35.21-PM.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11985" y="1054100"/>
            <a:ext cx="7491830" cy="4889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6846" y="5694787"/>
            <a:ext cx="2639697" cy="461665"/>
          </a:xfrm>
          <a:prstGeom prst="rect">
            <a:avLst/>
          </a:prstGeom>
          <a:noFill/>
        </p:spPr>
        <p:txBody>
          <a:bodyPr wrap="none" rtlCol="0">
            <a:spAutoFit/>
          </a:bodyPr>
          <a:lstStyle/>
          <a:p>
            <a:r>
              <a:rPr lang="en-US" sz="2400" dirty="0" smtClean="0"/>
              <a:t>Ref: [</a:t>
            </a:r>
            <a:r>
              <a:rPr lang="en-US" sz="2400" dirty="0" err="1" smtClean="0"/>
              <a:t>ai</a:t>
            </a:r>
            <a:r>
              <a:rPr lang="en-US" sz="2400" dirty="0" smtClean="0"/>
              <a:t>-spending]</a:t>
            </a:r>
            <a:endParaRPr lang="en-US" sz="2400" dirty="0"/>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6</a:t>
            </a:fld>
            <a:endParaRPr lang="en-US" dirty="0"/>
          </a:p>
        </p:txBody>
      </p:sp>
    </p:spTree>
    <p:extLst>
      <p:ext uri="{BB962C8B-B14F-4D97-AF65-F5344CB8AC3E}">
        <p14:creationId xmlns:p14="http://schemas.microsoft.com/office/powerpoint/2010/main" val="2252007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AI Resources: </a:t>
            </a:r>
            <a:r>
              <a:rPr lang="en-US" dirty="0" err="1"/>
              <a:t>F</a:t>
            </a:r>
            <a:r>
              <a:rPr lang="en-US" dirty="0" err="1" smtClean="0"/>
              <a:t>ooocus</a:t>
            </a:r>
            <a:endParaRPr lang="en-US" dirty="0"/>
          </a:p>
        </p:txBody>
      </p:sp>
      <p:sp>
        <p:nvSpPr>
          <p:cNvPr id="3" name="Content Placeholder 2"/>
          <p:cNvSpPr>
            <a:spLocks noGrp="1"/>
          </p:cNvSpPr>
          <p:nvPr>
            <p:ph idx="1"/>
          </p:nvPr>
        </p:nvSpPr>
        <p:spPr/>
        <p:txBody>
          <a:bodyPr/>
          <a:lstStyle/>
          <a:p>
            <a:r>
              <a:rPr lang="en-US" dirty="0" err="1" smtClean="0">
                <a:latin typeface="+mn-lt"/>
              </a:rPr>
              <a:t>Fooocus</a:t>
            </a:r>
            <a:r>
              <a:rPr lang="en-US" dirty="0" smtClean="0">
                <a:latin typeface="+mn-lt"/>
              </a:rPr>
              <a:t> </a:t>
            </a:r>
            <a:r>
              <a:rPr lang="en-US" dirty="0">
                <a:latin typeface="+mn-lt"/>
              </a:rPr>
              <a:t>(note the three “</a:t>
            </a:r>
            <a:r>
              <a:rPr lang="en-US" dirty="0" err="1">
                <a:latin typeface="+mn-lt"/>
              </a:rPr>
              <a:t>o”s</a:t>
            </a:r>
            <a:r>
              <a:rPr lang="en-US" dirty="0">
                <a:latin typeface="+mn-lt"/>
              </a:rPr>
              <a:t>) is an open-source, offline image-generation tool based on Stable Diffusion XL</a:t>
            </a:r>
            <a:r>
              <a:rPr lang="en-US" dirty="0" smtClean="0">
                <a:latin typeface="+mn-lt"/>
              </a:rPr>
              <a:t>. </a:t>
            </a:r>
            <a:r>
              <a:rPr lang="en-US" dirty="0">
                <a:latin typeface="+mn-lt"/>
              </a:rPr>
              <a:t>Simply enter a short text prompt and </a:t>
            </a:r>
            <a:r>
              <a:rPr lang="en-US" dirty="0" err="1">
                <a:latin typeface="+mn-lt"/>
              </a:rPr>
              <a:t>Fooocus</a:t>
            </a:r>
            <a:r>
              <a:rPr lang="en-US" dirty="0">
                <a:latin typeface="+mn-lt"/>
              </a:rPr>
              <a:t> expands it automatically into a detailed command, generating high-quality </a:t>
            </a:r>
            <a:r>
              <a:rPr lang="en-US" dirty="0" smtClean="0">
                <a:latin typeface="+mn-lt"/>
              </a:rPr>
              <a:t>“</a:t>
            </a:r>
            <a:r>
              <a:rPr lang="en-US" dirty="0" err="1" smtClean="0">
                <a:latin typeface="+mn-lt"/>
              </a:rPr>
              <a:t>Midjourney</a:t>
            </a:r>
            <a:r>
              <a:rPr lang="en-US" dirty="0" smtClean="0">
                <a:latin typeface="+mn-lt"/>
              </a:rPr>
              <a:t>-style” art directly </a:t>
            </a:r>
            <a:r>
              <a:rPr lang="en-US" dirty="0">
                <a:latin typeface="+mn-lt"/>
              </a:rPr>
              <a:t>on your </a:t>
            </a:r>
            <a:r>
              <a:rPr lang="en-US" dirty="0" smtClean="0">
                <a:latin typeface="+mn-lt"/>
              </a:rPr>
              <a:t>PC. [pcworld-1]</a:t>
            </a:r>
          </a:p>
          <a:p>
            <a:pPr lvl="1"/>
            <a:r>
              <a:rPr lang="en-US" dirty="0" smtClean="0">
                <a:latin typeface="+mn-lt"/>
              </a:rPr>
              <a:t>User-friendly</a:t>
            </a:r>
            <a:r>
              <a:rPr lang="en-US" dirty="0">
                <a:latin typeface="+mn-lt"/>
              </a:rPr>
              <a:t>, one‑click </a:t>
            </a:r>
            <a:r>
              <a:rPr lang="en-US" dirty="0" smtClean="0">
                <a:latin typeface="+mn-lt"/>
              </a:rPr>
              <a:t>setup.</a:t>
            </a:r>
          </a:p>
          <a:p>
            <a:pPr lvl="1"/>
            <a:r>
              <a:rPr lang="en-US" dirty="0" smtClean="0">
                <a:latin typeface="+mn-lt"/>
              </a:rPr>
              <a:t>Clean (locally hosted) web interface.</a:t>
            </a:r>
          </a:p>
          <a:p>
            <a:pPr lvl="1"/>
            <a:r>
              <a:rPr lang="en-US" dirty="0" smtClean="0">
                <a:latin typeface="+mn-lt"/>
              </a:rPr>
              <a:t>No </a:t>
            </a:r>
            <a:r>
              <a:rPr lang="en-US" dirty="0">
                <a:latin typeface="+mn-lt"/>
              </a:rPr>
              <a:t>deep technical skills </a:t>
            </a:r>
            <a:r>
              <a:rPr lang="en-US" dirty="0" smtClean="0">
                <a:latin typeface="+mn-lt"/>
              </a:rPr>
              <a:t>required.</a:t>
            </a:r>
          </a:p>
          <a:p>
            <a:r>
              <a:rPr lang="en-US" dirty="0">
                <a:latin typeface="+mn-lt"/>
              </a:rPr>
              <a:t>You can get it here</a:t>
            </a:r>
            <a:r>
              <a:rPr lang="en-US" dirty="0" smtClean="0">
                <a:latin typeface="+mn-lt"/>
              </a:rPr>
              <a:t>: [fooocus-1]</a:t>
            </a:r>
          </a:p>
          <a:p>
            <a:r>
              <a:rPr lang="en-US" dirty="0" smtClean="0">
                <a:latin typeface="+mn-lt"/>
              </a:rPr>
              <a:t>There </a:t>
            </a:r>
            <a:r>
              <a:rPr lang="en-US" dirty="0">
                <a:latin typeface="+mn-lt"/>
              </a:rPr>
              <a:t>is also an online version</a:t>
            </a:r>
            <a:r>
              <a:rPr lang="en-US" dirty="0" smtClean="0">
                <a:latin typeface="+mn-lt"/>
              </a:rPr>
              <a:t>: [fooocus-2]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792" y="3483979"/>
            <a:ext cx="2089229" cy="20892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319" y="2900422"/>
            <a:ext cx="2285035" cy="2285035"/>
          </a:xfrm>
          <a:prstGeom prst="rect">
            <a:avLst/>
          </a:prstGeom>
        </p:spPr>
      </p:pic>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60</a:t>
            </a:fld>
            <a:endParaRPr lang="en-US" dirty="0"/>
          </a:p>
        </p:txBody>
      </p:sp>
    </p:spTree>
    <p:extLst>
      <p:ext uri="{BB962C8B-B14F-4D97-AF65-F5344CB8AC3E}">
        <p14:creationId xmlns:p14="http://schemas.microsoft.com/office/powerpoint/2010/main" val="36297005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AI Resources: Hugging Face</a:t>
            </a:r>
            <a:endParaRPr lang="en-US" dirty="0"/>
          </a:p>
        </p:txBody>
      </p:sp>
      <p:sp>
        <p:nvSpPr>
          <p:cNvPr id="3" name="Content Placeholder 2"/>
          <p:cNvSpPr>
            <a:spLocks noGrp="1"/>
          </p:cNvSpPr>
          <p:nvPr>
            <p:ph idx="1"/>
          </p:nvPr>
        </p:nvSpPr>
        <p:spPr>
          <a:xfrm>
            <a:off x="593060" y="2581154"/>
            <a:ext cx="10928351" cy="3362446"/>
          </a:xfrm>
        </p:spPr>
        <p:txBody>
          <a:bodyPr/>
          <a:lstStyle/>
          <a:p>
            <a:endParaRPr lang="en-US" sz="2400" dirty="0" smtClean="0">
              <a:latin typeface="+mn-lt"/>
            </a:endParaRPr>
          </a:p>
          <a:p>
            <a:r>
              <a:rPr lang="en-US" sz="2400" dirty="0" smtClean="0">
                <a:latin typeface="+mn-lt"/>
              </a:rPr>
              <a:t>Hugging Face Model Repository.</a:t>
            </a:r>
          </a:p>
          <a:p>
            <a:pPr lvl="1"/>
            <a:r>
              <a:rPr lang="en-US" dirty="0" smtClean="0">
                <a:latin typeface="+mn-lt"/>
              </a:rPr>
              <a:t>Stores information, source code, and weights (the guts) of all open-source models.</a:t>
            </a:r>
          </a:p>
          <a:p>
            <a:pPr lvl="1"/>
            <a:r>
              <a:rPr lang="en-US" dirty="0" smtClean="0">
                <a:latin typeface="+mn-lt"/>
              </a:rPr>
              <a:t>Build your own custom application using a pre-trained model.</a:t>
            </a:r>
            <a:endParaRPr lang="en-US" dirty="0">
              <a:latin typeface="+mn-lt"/>
            </a:endParaRPr>
          </a:p>
          <a:p>
            <a:pPr lvl="1"/>
            <a:r>
              <a:rPr lang="en-US" dirty="0" smtClean="0">
                <a:latin typeface="+mn-lt"/>
              </a:rPr>
              <a:t>Use OLLAMA to download and use models from here.</a:t>
            </a:r>
          </a:p>
          <a:p>
            <a:r>
              <a:rPr lang="en-US" sz="2400" dirty="0" smtClean="0">
                <a:latin typeface="+mn-lt"/>
              </a:rPr>
              <a:t>Comes with an in-depth tutorial. [hug]</a:t>
            </a:r>
          </a:p>
          <a:p>
            <a:pPr marL="0" indent="0">
              <a:buNone/>
            </a:pPr>
            <a:endParaRPr lang="en-US" sz="2400" dirty="0">
              <a:latin typeface="+mn-lt"/>
            </a:endParaRPr>
          </a:p>
          <a:p>
            <a:endParaRPr lang="en-US" sz="2400"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317" y="968573"/>
            <a:ext cx="7909367" cy="1738413"/>
          </a:xfrm>
          <a:prstGeom prst="rect">
            <a:avLst/>
          </a:prstGeom>
        </p:spPr>
      </p:pic>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61</a:t>
            </a:fld>
            <a:endParaRPr lang="en-US" dirty="0"/>
          </a:p>
        </p:txBody>
      </p:sp>
    </p:spTree>
    <p:extLst>
      <p:ext uri="{BB962C8B-B14F-4D97-AF65-F5344CB8AC3E}">
        <p14:creationId xmlns:p14="http://schemas.microsoft.com/office/powerpoint/2010/main" val="3274276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Resources</a:t>
            </a:r>
            <a:endParaRPr lang="en-US" dirty="0"/>
          </a:p>
        </p:txBody>
      </p:sp>
      <p:sp>
        <p:nvSpPr>
          <p:cNvPr id="3" name="Content Placeholder 2"/>
          <p:cNvSpPr>
            <a:spLocks noGrp="1"/>
          </p:cNvSpPr>
          <p:nvPr>
            <p:ph idx="1"/>
          </p:nvPr>
        </p:nvSpPr>
        <p:spPr/>
        <p:txBody>
          <a:bodyPr/>
          <a:lstStyle/>
          <a:p>
            <a:r>
              <a:rPr lang="en-US" dirty="0" smtClean="0">
                <a:latin typeface="+mn-lt"/>
              </a:rPr>
              <a:t>Code repositories</a:t>
            </a:r>
          </a:p>
          <a:p>
            <a:r>
              <a:rPr lang="en-US" dirty="0" smtClean="0">
                <a:latin typeface="+mn-lt"/>
              </a:rPr>
              <a:t>Podcasts</a:t>
            </a:r>
          </a:p>
          <a:p>
            <a:pPr lvl="1"/>
            <a:r>
              <a:rPr lang="en-US" dirty="0">
                <a:latin typeface="+mn-lt"/>
              </a:rPr>
              <a:t>The AI Podcast (by NVIDIA</a:t>
            </a:r>
            <a:r>
              <a:rPr lang="en-US" dirty="0" smtClean="0">
                <a:latin typeface="+mn-lt"/>
              </a:rPr>
              <a:t>). [</a:t>
            </a:r>
            <a:r>
              <a:rPr lang="en-US" dirty="0" err="1" smtClean="0">
                <a:latin typeface="+mn-lt"/>
              </a:rPr>
              <a:t>nvidia</a:t>
            </a:r>
            <a:r>
              <a:rPr lang="en-US" dirty="0" smtClean="0">
                <a:latin typeface="+mn-lt"/>
              </a:rPr>
              <a:t>]</a:t>
            </a:r>
          </a:p>
          <a:p>
            <a:pPr lvl="1"/>
            <a:r>
              <a:rPr lang="en-US" dirty="0">
                <a:latin typeface="+mn-lt"/>
              </a:rPr>
              <a:t>Machine Learning Street </a:t>
            </a:r>
            <a:r>
              <a:rPr lang="en-US" dirty="0" smtClean="0">
                <a:latin typeface="+mn-lt"/>
              </a:rPr>
              <a:t>Talk. [MLST]</a:t>
            </a:r>
          </a:p>
          <a:p>
            <a:pPr lvl="1"/>
            <a:r>
              <a:rPr lang="en-US" dirty="0">
                <a:latin typeface="+mn-lt"/>
              </a:rPr>
              <a:t>The TWIML AI </a:t>
            </a:r>
            <a:r>
              <a:rPr lang="en-US" dirty="0" smtClean="0">
                <a:latin typeface="+mn-lt"/>
              </a:rPr>
              <a:t>Podcast. [TWIML]</a:t>
            </a:r>
          </a:p>
          <a:p>
            <a:r>
              <a:rPr lang="en-US" dirty="0" smtClean="0">
                <a:latin typeface="+mn-lt"/>
              </a:rPr>
              <a:t>Video Tutorials</a:t>
            </a:r>
          </a:p>
          <a:p>
            <a:pPr lvl="1"/>
            <a:r>
              <a:rPr lang="en-US" dirty="0" smtClean="0">
                <a:latin typeface="+mn-lt"/>
              </a:rPr>
              <a:t>YouTube: @</a:t>
            </a:r>
            <a:r>
              <a:rPr lang="en-US" dirty="0" err="1" smtClean="0">
                <a:latin typeface="+mn-lt"/>
              </a:rPr>
              <a:t>NetworkChuck</a:t>
            </a:r>
            <a:r>
              <a:rPr lang="en-US" dirty="0" smtClean="0">
                <a:latin typeface="+mn-lt"/>
              </a:rPr>
              <a:t> “Host All Your AI </a:t>
            </a:r>
            <a:r>
              <a:rPr lang="en-US" dirty="0">
                <a:latin typeface="+mn-lt"/>
              </a:rPr>
              <a:t>Locally”. [</a:t>
            </a:r>
            <a:r>
              <a:rPr lang="en-US" dirty="0" smtClean="0">
                <a:latin typeface="+mn-lt"/>
              </a:rPr>
              <a:t>chuck] </a:t>
            </a:r>
          </a:p>
          <a:p>
            <a:pPr lvl="1"/>
            <a:r>
              <a:rPr lang="en-US" dirty="0" smtClean="0">
                <a:latin typeface="+mn-lt"/>
              </a:rPr>
              <a:t>Daniel Burke. [burke] </a:t>
            </a:r>
            <a:endParaRPr lang="en-US" dirty="0">
              <a:latin typeface="+mn-lt"/>
            </a:endParaRP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62</a:t>
            </a:fld>
            <a:endParaRPr lang="en-US" dirty="0"/>
          </a:p>
        </p:txBody>
      </p:sp>
    </p:spTree>
    <p:extLst>
      <p:ext uri="{BB962C8B-B14F-4D97-AF65-F5344CB8AC3E}">
        <p14:creationId xmlns:p14="http://schemas.microsoft.com/office/powerpoint/2010/main" val="34577600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p:nvPr/>
        </p:nvSpPr>
        <p:spPr>
          <a:xfrm>
            <a:off x="609755" y="273423"/>
            <a:ext cx="10971373" cy="1144703"/>
          </a:xfrm>
          <a:prstGeom prst="rect">
            <a:avLst/>
          </a:prstGeom>
          <a:noFill/>
          <a:ln>
            <a:noFill/>
          </a:ln>
        </p:spPr>
        <p:txBody>
          <a:bodyPr spcFirstLastPara="1" wrap="square" lIns="0" tIns="0" rIns="0" bIns="0" anchor="ctr" anchorCtr="0">
            <a:noAutofit/>
          </a:bodyPr>
          <a:lstStyle/>
          <a:p>
            <a:pPr algn="ctr">
              <a:spcBef>
                <a:spcPts val="0"/>
              </a:spcBef>
              <a:spcAft>
                <a:spcPts val="0"/>
              </a:spcAft>
            </a:pPr>
            <a:endParaRPr sz="5321">
              <a:latin typeface="Arial"/>
              <a:ea typeface="Arial"/>
              <a:cs typeface="Arial"/>
              <a:sym typeface="Arial"/>
            </a:endParaRPr>
          </a:p>
        </p:txBody>
      </p:sp>
      <p:sp>
        <p:nvSpPr>
          <p:cNvPr id="278" name="Google Shape;278;p43"/>
          <p:cNvSpPr txBox="1"/>
          <p:nvPr/>
        </p:nvSpPr>
        <p:spPr>
          <a:xfrm>
            <a:off x="609755" y="1604399"/>
            <a:ext cx="10971373" cy="3976891"/>
          </a:xfrm>
          <a:prstGeom prst="rect">
            <a:avLst/>
          </a:prstGeom>
          <a:noFill/>
          <a:ln>
            <a:noFill/>
          </a:ln>
        </p:spPr>
        <p:txBody>
          <a:bodyPr spcFirstLastPara="1" wrap="square" lIns="0" tIns="0" rIns="0" bIns="0" anchor="t" anchorCtr="0">
            <a:normAutofit fontScale="92500" lnSpcReduction="10000"/>
          </a:bodyPr>
          <a:lstStyle/>
          <a:p>
            <a:pPr algn="ctr">
              <a:spcBef>
                <a:spcPts val="0"/>
              </a:spcBef>
              <a:spcAft>
                <a:spcPts val="0"/>
              </a:spcAft>
            </a:pPr>
            <a:r>
              <a:rPr lang="en-US" sz="7256" dirty="0">
                <a:solidFill>
                  <a:schemeClr val="dk1"/>
                </a:solidFill>
                <a:latin typeface="+mn-lt"/>
              </a:rPr>
              <a:t>Segment Four</a:t>
            </a:r>
            <a:endParaRPr sz="7256" dirty="0">
              <a:solidFill>
                <a:schemeClr val="dk1"/>
              </a:solidFill>
              <a:latin typeface="+mn-lt"/>
            </a:endParaRPr>
          </a:p>
          <a:p>
            <a:pPr algn="ctr">
              <a:spcBef>
                <a:spcPts val="0"/>
              </a:spcBef>
              <a:spcAft>
                <a:spcPts val="0"/>
              </a:spcAft>
            </a:pPr>
            <a:r>
              <a:rPr lang="en-US" sz="7256" dirty="0">
                <a:solidFill>
                  <a:schemeClr val="dk1"/>
                </a:solidFill>
                <a:latin typeface="+mn-lt"/>
              </a:rPr>
              <a:t/>
            </a:r>
            <a:br>
              <a:rPr lang="en-US" sz="7256" dirty="0">
                <a:solidFill>
                  <a:schemeClr val="dk1"/>
                </a:solidFill>
                <a:latin typeface="+mn-lt"/>
              </a:rPr>
            </a:br>
            <a:r>
              <a:rPr lang="en-US" sz="7256" dirty="0">
                <a:solidFill>
                  <a:schemeClr val="dk1"/>
                </a:solidFill>
                <a:latin typeface="+mn-lt"/>
              </a:rPr>
              <a:t>Expanding the Horizon</a:t>
            </a:r>
            <a:endParaRPr sz="7256" dirty="0">
              <a:solidFill>
                <a:schemeClr val="dk1"/>
              </a:solidFill>
              <a:latin typeface="+mn-lt"/>
            </a:endParaRPr>
          </a:p>
          <a:p>
            <a:pPr algn="ctr">
              <a:spcBef>
                <a:spcPts val="0"/>
              </a:spcBef>
              <a:spcAft>
                <a:spcPts val="0"/>
              </a:spcAft>
            </a:pPr>
            <a:r>
              <a:rPr lang="en-US" sz="7256" dirty="0">
                <a:solidFill>
                  <a:schemeClr val="dk1"/>
                </a:solidFill>
                <a:latin typeface="+mn-lt"/>
              </a:rPr>
              <a:t>Related AI Technologies</a:t>
            </a:r>
            <a:endParaRPr sz="7256" dirty="0">
              <a:solidFill>
                <a:schemeClr val="dk1"/>
              </a:solidFill>
              <a:latin typeface="+mn-lt"/>
            </a:endParaRP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63</a:t>
            </a:fld>
            <a:endParaRPr lang="en-US" dirty="0"/>
          </a:p>
        </p:txBody>
      </p:sp>
    </p:spTree>
    <p:extLst>
      <p:ext uri="{BB962C8B-B14F-4D97-AF65-F5344CB8AC3E}">
        <p14:creationId xmlns:p14="http://schemas.microsoft.com/office/powerpoint/2010/main" val="31225059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44"/>
          <p:cNvSpPr txBox="1">
            <a:spLocks noGrp="1"/>
          </p:cNvSpPr>
          <p:nvPr>
            <p:ph idx="1"/>
          </p:nvPr>
        </p:nvSpPr>
        <p:spPr>
          <a:xfrm>
            <a:off x="609755" y="1604399"/>
            <a:ext cx="10971373" cy="3976891"/>
          </a:xfrm>
          <a:prstGeom prst="rect">
            <a:avLst/>
          </a:prstGeom>
        </p:spPr>
        <p:txBody>
          <a:bodyPr spcFirstLastPara="1" vert="horz" wrap="square" lIns="0" tIns="0" rIns="0" bIns="0" numCol="1" anchor="t" anchorCtr="0" compatLnSpc="1">
            <a:prstTxWarp prst="textNoShape">
              <a:avLst/>
            </a:prstTxWarp>
            <a:normAutofit fontScale="92500" lnSpcReduction="10000"/>
          </a:bodyPr>
          <a:lstStyle/>
          <a:p>
            <a:pPr marL="591595" indent="-457200">
              <a:spcBef>
                <a:spcPts val="0"/>
              </a:spcBef>
              <a:spcAft>
                <a:spcPts val="600"/>
              </a:spcAft>
              <a:buSzPct val="83333"/>
              <a:buFont typeface="Arial" panose="020B0604020202020204" pitchFamily="34" charset="0"/>
              <a:buChar char="•"/>
            </a:pPr>
            <a:r>
              <a:rPr lang="en-US" sz="2903" dirty="0">
                <a:latin typeface="+mn-lt"/>
              </a:rPr>
              <a:t>Beyond Algorithms: AI doesn’t exist in a vacuum. Its success and impact depend on related technologies and context: computing hardware, data ecosystems, and even policies.</a:t>
            </a:r>
            <a:endParaRPr sz="2903" dirty="0">
              <a:latin typeface="+mn-lt"/>
            </a:endParaRPr>
          </a:p>
          <a:p>
            <a:pPr marL="591595" indent="-457200">
              <a:spcBef>
                <a:spcPts val="0"/>
              </a:spcBef>
              <a:spcAft>
                <a:spcPts val="600"/>
              </a:spcAft>
              <a:buSzPct val="83333"/>
              <a:buFont typeface="Arial" panose="020B0604020202020204" pitchFamily="34" charset="0"/>
              <a:buChar char="•"/>
            </a:pPr>
            <a:r>
              <a:rPr lang="en-US" sz="2903" dirty="0">
                <a:latin typeface="+mn-lt"/>
              </a:rPr>
              <a:t>Why It Matters: Military and decision-makers must watch these adjacent areas to fully capitalize on AI and to foresee challenges. </a:t>
            </a:r>
            <a:endParaRPr lang="en-US" sz="2903" dirty="0" smtClean="0">
              <a:latin typeface="+mn-lt"/>
            </a:endParaRPr>
          </a:p>
          <a:p>
            <a:pPr marL="1124981" lvl="1" indent="-457200">
              <a:spcBef>
                <a:spcPts val="0"/>
              </a:spcBef>
              <a:spcAft>
                <a:spcPts val="600"/>
              </a:spcAft>
              <a:buSzPct val="83333"/>
              <a:buFont typeface="Arial" panose="020B0604020202020204" pitchFamily="34" charset="0"/>
              <a:buChar char="•"/>
            </a:pPr>
            <a:r>
              <a:rPr lang="en-US" sz="2503" dirty="0" smtClean="0">
                <a:latin typeface="+mn-lt"/>
              </a:rPr>
              <a:t>E.g</a:t>
            </a:r>
            <a:r>
              <a:rPr lang="en-US" sz="2503" dirty="0">
                <a:latin typeface="+mn-lt"/>
              </a:rPr>
              <a:t>., a breakthrough in quantum computing could upend cybersecurity; hardware limits could bottleneck AI progress.</a:t>
            </a:r>
            <a:endParaRPr sz="2503" dirty="0">
              <a:latin typeface="+mn-lt"/>
            </a:endParaRPr>
          </a:p>
          <a:p>
            <a:pPr marL="591595" indent="-457200">
              <a:spcBef>
                <a:spcPts val="0"/>
              </a:spcBef>
              <a:spcAft>
                <a:spcPts val="600"/>
              </a:spcAft>
              <a:buSzPct val="83333"/>
              <a:buFont typeface="Arial" panose="020B0604020202020204" pitchFamily="34" charset="0"/>
              <a:buChar char="•"/>
            </a:pPr>
            <a:r>
              <a:rPr lang="en-US" sz="2903" dirty="0">
                <a:latin typeface="+mn-lt"/>
              </a:rPr>
              <a:t>Each area could be its own talk! </a:t>
            </a:r>
            <a:endParaRPr sz="2903" dirty="0">
              <a:latin typeface="+mn-lt"/>
            </a:endParaRPr>
          </a:p>
          <a:p>
            <a:pPr marL="0" indent="0">
              <a:spcBef>
                <a:spcPts val="0"/>
              </a:spcBef>
              <a:spcAft>
                <a:spcPts val="0"/>
              </a:spcAft>
              <a:buNone/>
            </a:pPr>
            <a:endParaRPr sz="2903" dirty="0">
              <a:latin typeface="+mn-lt"/>
            </a:endParaRPr>
          </a:p>
          <a:p>
            <a:pPr marL="0" indent="0">
              <a:spcBef>
                <a:spcPts val="0"/>
              </a:spcBef>
              <a:spcAft>
                <a:spcPts val="0"/>
              </a:spcAft>
              <a:buNone/>
            </a:pPr>
            <a:r>
              <a:rPr lang="en-US" sz="2903" dirty="0">
                <a:latin typeface="+mn-lt"/>
              </a:rPr>
              <a:t>These shape the environment in which AI evolves.</a:t>
            </a:r>
            <a:endParaRPr sz="2903" dirty="0">
              <a:latin typeface="+mn-lt"/>
            </a:endParaRPr>
          </a:p>
          <a:p>
            <a:pPr marL="0" indent="0">
              <a:spcBef>
                <a:spcPts val="0"/>
              </a:spcBef>
              <a:spcAft>
                <a:spcPts val="0"/>
              </a:spcAft>
              <a:buNone/>
            </a:pPr>
            <a:endParaRPr dirty="0">
              <a:latin typeface="+mn-lt"/>
            </a:endParaRPr>
          </a:p>
        </p:txBody>
      </p:sp>
      <p:sp>
        <p:nvSpPr>
          <p:cNvPr id="4" name="Title 1"/>
          <p:cNvSpPr txBox="1">
            <a:spLocks/>
          </p:cNvSpPr>
          <p:nvPr/>
        </p:nvSpPr>
        <p:spPr bwMode="auto">
          <a:xfrm>
            <a:off x="593060" y="0"/>
            <a:ext cx="10928351" cy="841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b="0" i="0" baseline="0">
                <a:solidFill>
                  <a:schemeClr val="bg1"/>
                </a:solidFill>
                <a:latin typeface="Tahoma" panose="020B0604030504040204" pitchFamily="34" charset="0"/>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dirty="0"/>
              <a:t>Broadening the Scope</a:t>
            </a:r>
            <a:endParaRPr lang="en-US" sz="3200" kern="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64</a:t>
            </a:fld>
            <a:endParaRPr lang="en-US" dirty="0"/>
          </a:p>
        </p:txBody>
      </p:sp>
    </p:spTree>
    <p:extLst>
      <p:ext uri="{BB962C8B-B14F-4D97-AF65-F5344CB8AC3E}">
        <p14:creationId xmlns:p14="http://schemas.microsoft.com/office/powerpoint/2010/main" val="36538249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title"/>
          </p:nvPr>
        </p:nvSpPr>
        <p:spPr>
          <a:xfrm>
            <a:off x="609754" y="-29720"/>
            <a:ext cx="10971373" cy="844730"/>
          </a:xfrm>
          <a:prstGeom prst="rect">
            <a:avLst/>
          </a:prstGeom>
        </p:spPr>
        <p:txBody>
          <a:bodyPr spcFirstLastPara="1" vert="horz" wrap="square" lIns="0" tIns="0" rIns="0" bIns="0" numCol="1" anchor="ctr" anchorCtr="0" compatLnSpc="1">
            <a:prstTxWarp prst="textNoShape">
              <a:avLst/>
            </a:prstTxWarp>
            <a:noAutofit/>
          </a:bodyPr>
          <a:lstStyle/>
          <a:p>
            <a:pPr>
              <a:spcBef>
                <a:spcPts val="0"/>
              </a:spcBef>
              <a:spcAft>
                <a:spcPts val="0"/>
              </a:spcAft>
            </a:pPr>
            <a:r>
              <a:rPr lang="en-US" dirty="0"/>
              <a:t>Hardware - The Backbone of AI</a:t>
            </a:r>
            <a:endParaRPr dirty="0"/>
          </a:p>
        </p:txBody>
      </p:sp>
      <p:sp>
        <p:nvSpPr>
          <p:cNvPr id="292" name="Google Shape;292;p45"/>
          <p:cNvSpPr txBox="1">
            <a:spLocks noGrp="1"/>
          </p:cNvSpPr>
          <p:nvPr>
            <p:ph idx="1"/>
          </p:nvPr>
        </p:nvSpPr>
        <p:spPr>
          <a:xfrm>
            <a:off x="609755" y="1126095"/>
            <a:ext cx="10971373" cy="4627589"/>
          </a:xfrm>
          <a:prstGeom prst="rect">
            <a:avLst/>
          </a:prstGeom>
        </p:spPr>
        <p:txBody>
          <a:bodyPr spcFirstLastPara="1" vert="horz" wrap="square" lIns="0" tIns="0" rIns="0" bIns="0" numCol="1" anchor="t" anchorCtr="0" compatLnSpc="1">
            <a:prstTxWarp prst="textNoShape">
              <a:avLst/>
            </a:prstTxWarp>
            <a:noAutofit/>
          </a:bodyPr>
          <a:lstStyle/>
          <a:p>
            <a:pPr marL="393700" indent="-214313">
              <a:spcBef>
                <a:spcPts val="0"/>
              </a:spcBef>
              <a:spcAft>
                <a:spcPts val="600"/>
              </a:spcAft>
              <a:buSzPct val="100000"/>
              <a:buFont typeface="Arial" panose="020B0604020202020204" pitchFamily="34" charset="0"/>
              <a:buChar char="•"/>
            </a:pPr>
            <a:r>
              <a:rPr lang="en-US" sz="1800" dirty="0">
                <a:latin typeface="+mn-lt"/>
              </a:rPr>
              <a:t>AI chips &amp; GPUs: NVIDIA’s data‑center GPUs are so pivotal that the company is now worth $3 T. Google TPUs, </a:t>
            </a:r>
            <a:r>
              <a:rPr lang="en-US" sz="1800" dirty="0" err="1">
                <a:latin typeface="+mn-lt"/>
              </a:rPr>
              <a:t>Graphcore</a:t>
            </a:r>
            <a:r>
              <a:rPr lang="en-US" sz="1800" dirty="0">
                <a:latin typeface="+mn-lt"/>
              </a:rPr>
              <a:t> IPUs and other purpose‑built accelerators are chasing faster, cheaper training and inference.</a:t>
            </a:r>
          </a:p>
          <a:p>
            <a:pPr marL="393700" indent="-214313">
              <a:spcBef>
                <a:spcPts val="0"/>
              </a:spcBef>
              <a:spcAft>
                <a:spcPts val="600"/>
              </a:spcAft>
              <a:buSzPct val="100000"/>
              <a:buFont typeface="Arial" panose="020B0604020202020204" pitchFamily="34" charset="0"/>
              <a:buChar char="•"/>
            </a:pPr>
            <a:r>
              <a:rPr lang="en-US" sz="1800" dirty="0">
                <a:latin typeface="+mn-lt"/>
              </a:rPr>
              <a:t>Edge AI: Low‑power chips let models run on drones, vehicles or goggles without a cloud link (e.g., an Army ISR drone that labels targets onboard.) Expect rapid gains in efficiency and thermal design.</a:t>
            </a:r>
          </a:p>
          <a:p>
            <a:pPr marL="393700" indent="-214313">
              <a:spcBef>
                <a:spcPts val="0"/>
              </a:spcBef>
              <a:spcAft>
                <a:spcPts val="600"/>
              </a:spcAft>
              <a:buSzPct val="100000"/>
              <a:buFont typeface="Arial" panose="020B0604020202020204" pitchFamily="34" charset="0"/>
              <a:buChar char="•"/>
            </a:pPr>
            <a:r>
              <a:rPr lang="en-US" sz="1800" dirty="0">
                <a:latin typeface="+mn-lt"/>
              </a:rPr>
              <a:t>Quantum horizon: Quantum machine‑learning research hints at speed‑ups for optimization while posing future threats to classical encryption; defense labs fund early prototypes to stay ahead.</a:t>
            </a:r>
          </a:p>
          <a:p>
            <a:pPr marL="393700" indent="-214313">
              <a:spcBef>
                <a:spcPts val="0"/>
              </a:spcBef>
              <a:spcAft>
                <a:spcPts val="600"/>
              </a:spcAft>
              <a:buSzPct val="100000"/>
              <a:buFont typeface="Arial" panose="020B0604020202020204" pitchFamily="34" charset="0"/>
              <a:buChar char="•"/>
            </a:pPr>
            <a:r>
              <a:rPr lang="en-US" sz="1800" dirty="0">
                <a:latin typeface="+mn-lt"/>
              </a:rPr>
              <a:t>Compute geopolitics: AI‑class chips are a strategic asset. U.S. export </a:t>
            </a:r>
            <a:r>
              <a:rPr lang="en-US" sz="1800" dirty="0" smtClean="0">
                <a:latin typeface="+mn-lt"/>
              </a:rPr>
              <a:t/>
            </a:r>
            <a:br>
              <a:rPr lang="en-US" sz="1800" dirty="0" smtClean="0">
                <a:latin typeface="+mn-lt"/>
              </a:rPr>
            </a:br>
            <a:r>
              <a:rPr lang="en-US" sz="1800" dirty="0" smtClean="0">
                <a:latin typeface="+mn-lt"/>
              </a:rPr>
              <a:t>curbs </a:t>
            </a:r>
            <a:r>
              <a:rPr lang="en-US" sz="1800" dirty="0">
                <a:latin typeface="+mn-lt"/>
              </a:rPr>
              <a:t>aim to throttle rivals’ access, while countries race to build national AI supercomputers (tracked in the State of AI “Compute Index</a:t>
            </a:r>
            <a:r>
              <a:rPr lang="en-US" sz="1800" dirty="0" smtClean="0">
                <a:latin typeface="+mn-lt"/>
              </a:rPr>
              <a:t>”).</a:t>
            </a:r>
          </a:p>
          <a:p>
            <a:pPr marL="179387" indent="0">
              <a:spcBef>
                <a:spcPts val="0"/>
              </a:spcBef>
              <a:spcAft>
                <a:spcPts val="600"/>
              </a:spcAft>
              <a:buSzPct val="100000"/>
              <a:buNone/>
            </a:pPr>
            <a:r>
              <a:rPr lang="en-US" sz="1800" dirty="0" smtClean="0">
                <a:latin typeface="+mn-lt"/>
              </a:rPr>
              <a:t>How </a:t>
            </a:r>
            <a:r>
              <a:rPr lang="en-US" sz="1800" dirty="0">
                <a:latin typeface="+mn-lt"/>
              </a:rPr>
              <a:t>to monitor: Skim annual AI‑chip reports, vendor keynotes, and </a:t>
            </a:r>
            <a:r>
              <a:rPr lang="en-US" sz="1800" dirty="0" smtClean="0">
                <a:latin typeface="+mn-lt"/>
              </a:rPr>
              <a:t/>
            </a:r>
            <a:br>
              <a:rPr lang="en-US" sz="1800" dirty="0" smtClean="0">
                <a:latin typeface="+mn-lt"/>
              </a:rPr>
            </a:br>
            <a:r>
              <a:rPr lang="en-US" sz="1800" dirty="0" smtClean="0">
                <a:latin typeface="+mn-lt"/>
              </a:rPr>
              <a:t>DoD HPC‑modernization </a:t>
            </a:r>
            <a:r>
              <a:rPr lang="en-US" sz="1800" dirty="0">
                <a:latin typeface="+mn-lt"/>
              </a:rPr>
              <a:t>updates </a:t>
            </a:r>
          </a:p>
          <a:p>
            <a:pPr marL="393700" indent="-214313">
              <a:spcBef>
                <a:spcPts val="0"/>
              </a:spcBef>
              <a:spcAft>
                <a:spcPts val="600"/>
              </a:spcAft>
              <a:buSzPct val="100000"/>
              <a:buFont typeface="Arial" panose="020B0604020202020204" pitchFamily="34" charset="0"/>
              <a:buChar char="•"/>
            </a:pPr>
            <a:r>
              <a:rPr lang="en-US" sz="1800" dirty="0">
                <a:latin typeface="+mn-lt"/>
              </a:rPr>
              <a:t>State of AI Report Compute </a:t>
            </a:r>
            <a:r>
              <a:rPr lang="en-US" sz="1800" dirty="0" smtClean="0">
                <a:latin typeface="+mn-lt"/>
              </a:rPr>
              <a:t>Index [</a:t>
            </a:r>
            <a:r>
              <a:rPr lang="en-US" sz="1800" dirty="0" err="1" smtClean="0">
                <a:latin typeface="+mn-lt"/>
              </a:rPr>
              <a:t>stateofai</a:t>
            </a:r>
            <a:r>
              <a:rPr lang="en-US" sz="1800" dirty="0" smtClean="0">
                <a:latin typeface="+mn-lt"/>
              </a:rPr>
              <a:t> compute] </a:t>
            </a:r>
            <a:endParaRPr lang="en-US" sz="1800" dirty="0">
              <a:latin typeface="+mn-lt"/>
            </a:endParaRPr>
          </a:p>
          <a:p>
            <a:pPr marL="393700" indent="-214313">
              <a:spcBef>
                <a:spcPts val="0"/>
              </a:spcBef>
              <a:spcAft>
                <a:spcPts val="600"/>
              </a:spcAft>
              <a:buSzPct val="100000"/>
              <a:buFont typeface="Arial" panose="020B0604020202020204" pitchFamily="34" charset="0"/>
              <a:buChar char="•"/>
            </a:pPr>
            <a:r>
              <a:rPr lang="en-US" sz="1800" dirty="0">
                <a:latin typeface="+mn-lt"/>
              </a:rPr>
              <a:t>Search on “company reports AI chips”</a:t>
            </a:r>
          </a:p>
          <a:p>
            <a:pPr marL="393700" indent="-214313">
              <a:spcBef>
                <a:spcPts val="0"/>
              </a:spcBef>
              <a:spcAft>
                <a:spcPts val="600"/>
              </a:spcAft>
              <a:buSzPct val="100000"/>
              <a:buFont typeface="Arial" panose="020B0604020202020204" pitchFamily="34" charset="0"/>
              <a:buChar char="•"/>
            </a:pPr>
            <a:r>
              <a:rPr lang="en-US" sz="1800" dirty="0">
                <a:latin typeface="+mn-lt"/>
              </a:rPr>
              <a:t>Edge AI </a:t>
            </a:r>
            <a:r>
              <a:rPr lang="en-US" sz="1800" dirty="0" smtClean="0">
                <a:latin typeface="+mn-lt"/>
              </a:rPr>
              <a:t>report [</a:t>
            </a:r>
            <a:r>
              <a:rPr lang="en-US" sz="1800" dirty="0" err="1" smtClean="0">
                <a:latin typeface="+mn-lt"/>
              </a:rPr>
              <a:t>edgeai</a:t>
            </a:r>
            <a:r>
              <a:rPr lang="en-US" sz="1800" dirty="0" smtClean="0">
                <a:latin typeface="+mn-lt"/>
              </a:rPr>
              <a:t> report] </a:t>
            </a:r>
            <a:endParaRPr lang="en-US" sz="1800" dirty="0">
              <a:latin typeface="+mn-lt"/>
            </a:endParaRPr>
          </a:p>
          <a:p>
            <a:pPr marL="393700" indent="-214313">
              <a:spcBef>
                <a:spcPts val="0"/>
              </a:spcBef>
              <a:spcAft>
                <a:spcPts val="600"/>
              </a:spcAft>
              <a:buSzPct val="100000"/>
              <a:buFont typeface="Arial" panose="020B0604020202020204" pitchFamily="34" charset="0"/>
              <a:buChar char="•"/>
            </a:pPr>
            <a:r>
              <a:rPr lang="en-US" sz="1800" dirty="0">
                <a:latin typeface="+mn-lt"/>
              </a:rPr>
              <a:t>Follow chip manufacturers directly, such as </a:t>
            </a:r>
            <a:r>
              <a:rPr lang="en-US" sz="1800" dirty="0" smtClean="0">
                <a:latin typeface="+mn-lt"/>
              </a:rPr>
              <a:t>NVIDIA</a:t>
            </a:r>
            <a:endParaRPr lang="en-US" sz="1800" dirty="0">
              <a:latin typeface="+mn-lt"/>
            </a:endParaRPr>
          </a:p>
        </p:txBody>
      </p:sp>
      <p:pic>
        <p:nvPicPr>
          <p:cNvPr id="293" name="Google Shape;293;p45" title="Computer index.png"/>
          <p:cNvPicPr preferRelativeResize="0"/>
          <p:nvPr/>
        </p:nvPicPr>
        <p:blipFill>
          <a:blip r:embed="rId3">
            <a:alphaModFix/>
          </a:blip>
          <a:stretch>
            <a:fillRect/>
          </a:stretch>
        </p:blipFill>
        <p:spPr>
          <a:xfrm>
            <a:off x="8046720" y="3813397"/>
            <a:ext cx="3839844" cy="2019667"/>
          </a:xfrm>
          <a:prstGeom prst="rect">
            <a:avLst/>
          </a:prstGeom>
          <a:noFill/>
          <a:ln>
            <a:noFill/>
          </a:ln>
        </p:spPr>
      </p:pic>
      <p:sp>
        <p:nvSpPr>
          <p:cNvPr id="294" name="Google Shape;294;p45"/>
          <p:cNvSpPr txBox="1"/>
          <p:nvPr/>
        </p:nvSpPr>
        <p:spPr>
          <a:xfrm>
            <a:off x="8313512" y="5785833"/>
            <a:ext cx="3420334" cy="797845"/>
          </a:xfrm>
          <a:prstGeom prst="rect">
            <a:avLst/>
          </a:prstGeom>
          <a:noFill/>
          <a:ln>
            <a:noFill/>
          </a:ln>
        </p:spPr>
        <p:txBody>
          <a:bodyPr spcFirstLastPara="1" wrap="square" lIns="110570" tIns="110570" rIns="110570" bIns="110570" anchor="t" anchorCtr="0">
            <a:noAutofit/>
          </a:bodyPr>
          <a:lstStyle/>
          <a:p>
            <a:pPr algn="ctr">
              <a:spcBef>
                <a:spcPts val="0"/>
              </a:spcBef>
              <a:spcAft>
                <a:spcPts val="0"/>
              </a:spcAft>
            </a:pPr>
            <a:r>
              <a:rPr lang="en-US" sz="1200" dirty="0">
                <a:latin typeface="+mn-lt"/>
              </a:rPr>
              <a:t>A100 GPU </a:t>
            </a:r>
            <a:r>
              <a:rPr lang="en-US" sz="1200" dirty="0" smtClean="0">
                <a:latin typeface="+mn-lt"/>
              </a:rPr>
              <a:t>Count</a:t>
            </a:r>
            <a:br>
              <a:rPr lang="en-US" sz="1200" dirty="0" smtClean="0">
                <a:latin typeface="+mn-lt"/>
              </a:rPr>
            </a:br>
            <a:r>
              <a:rPr lang="en-US" sz="1200" dirty="0" smtClean="0">
                <a:latin typeface="+mn-lt"/>
              </a:rPr>
              <a:t>2024 </a:t>
            </a:r>
            <a:r>
              <a:rPr lang="en-US" sz="1200" dirty="0">
                <a:latin typeface="+mn-lt"/>
              </a:rPr>
              <a:t>Nov State of AI Report Computer Index</a:t>
            </a:r>
            <a:endParaRPr sz="1200" dirty="0">
              <a:latin typeface="+mn-lt"/>
            </a:endParaRP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65</a:t>
            </a:fld>
            <a:endParaRPr lang="en-US" dirty="0"/>
          </a:p>
        </p:txBody>
      </p:sp>
    </p:spTree>
    <p:extLst>
      <p:ext uri="{BB962C8B-B14F-4D97-AF65-F5344CB8AC3E}">
        <p14:creationId xmlns:p14="http://schemas.microsoft.com/office/powerpoint/2010/main" val="385208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7.40741E-7 L -0.30768 -0.19259 " pathEditMode="relative" rAng="0" ptsTypes="AA">
                                      <p:cBhvr>
                                        <p:cTn id="6" dur="2000" fill="hold"/>
                                        <p:tgtEl>
                                          <p:spTgt spid="293"/>
                                        </p:tgtEl>
                                        <p:attrNameLst>
                                          <p:attrName>ppt_x</p:attrName>
                                          <p:attrName>ppt_y</p:attrName>
                                        </p:attrNameLst>
                                      </p:cBhvr>
                                      <p:rCtr x="-15391" y="-9630"/>
                                    </p:animMotion>
                                  </p:childTnLst>
                                </p:cTn>
                              </p:par>
                              <p:par>
                                <p:cTn id="7" presetID="6" presetClass="emph" presetSubtype="0" fill="hold" nodeType="withEffect">
                                  <p:stCondLst>
                                    <p:cond delay="0"/>
                                  </p:stCondLst>
                                  <p:childTnLst>
                                    <p:animScale>
                                      <p:cBhvr>
                                        <p:cTn id="8" dur="2000" fill="hold"/>
                                        <p:tgtEl>
                                          <p:spTgt spid="29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6"/>
          <p:cNvSpPr txBox="1">
            <a:spLocks noGrp="1"/>
          </p:cNvSpPr>
          <p:nvPr>
            <p:ph type="title"/>
          </p:nvPr>
        </p:nvSpPr>
        <p:spPr>
          <a:xfrm>
            <a:off x="609755" y="1"/>
            <a:ext cx="10971373" cy="836578"/>
          </a:xfrm>
          <a:prstGeom prst="rect">
            <a:avLst/>
          </a:prstGeom>
        </p:spPr>
        <p:txBody>
          <a:bodyPr spcFirstLastPara="1" vert="horz" wrap="square" lIns="0" tIns="0" rIns="0" bIns="0" numCol="1" anchor="ctr" anchorCtr="0" compatLnSpc="1">
            <a:prstTxWarp prst="textNoShape">
              <a:avLst/>
            </a:prstTxWarp>
            <a:noAutofit/>
          </a:bodyPr>
          <a:lstStyle/>
          <a:p>
            <a:pPr>
              <a:spcBef>
                <a:spcPts val="0"/>
              </a:spcBef>
              <a:spcAft>
                <a:spcPts val="0"/>
              </a:spcAft>
            </a:pPr>
            <a:r>
              <a:rPr lang="en-US" sz="5400" dirty="0"/>
              <a:t>Robotics and Medicine</a:t>
            </a:r>
            <a:endParaRPr sz="5400" dirty="0"/>
          </a:p>
        </p:txBody>
      </p:sp>
      <p:sp>
        <p:nvSpPr>
          <p:cNvPr id="301" name="Google Shape;301;p46"/>
          <p:cNvSpPr txBox="1">
            <a:spLocks noGrp="1"/>
          </p:cNvSpPr>
          <p:nvPr>
            <p:ph idx="1"/>
          </p:nvPr>
        </p:nvSpPr>
        <p:spPr>
          <a:xfrm>
            <a:off x="609754" y="1375799"/>
            <a:ext cx="10971373" cy="4697456"/>
          </a:xfrm>
          <a:prstGeom prst="rect">
            <a:avLst/>
          </a:prstGeom>
        </p:spPr>
        <p:txBody>
          <a:bodyPr spcFirstLastPara="1" vert="horz" wrap="square" lIns="0" tIns="0" rIns="0" bIns="0" numCol="1" anchor="t" anchorCtr="0" compatLnSpc="1">
            <a:prstTxWarp prst="textNoShape">
              <a:avLst/>
            </a:prstTxWarp>
            <a:normAutofit lnSpcReduction="10000"/>
          </a:bodyPr>
          <a:lstStyle/>
          <a:p>
            <a:pPr marL="338138" indent="-180975">
              <a:spcBef>
                <a:spcPts val="0"/>
              </a:spcBef>
              <a:spcAft>
                <a:spcPts val="0"/>
              </a:spcAft>
              <a:buSzPct val="83333"/>
              <a:buFont typeface="Wingdings" panose="05000000000000000000" pitchFamily="2" charset="2"/>
              <a:buChar char="§"/>
            </a:pPr>
            <a:r>
              <a:rPr lang="en-US" sz="2903" dirty="0">
                <a:latin typeface="+mn-lt"/>
              </a:rPr>
              <a:t>If you can imagine it, it is probably happening:</a:t>
            </a:r>
          </a:p>
          <a:p>
            <a:pPr marL="871524" lvl="1" indent="-180975">
              <a:spcBef>
                <a:spcPts val="0"/>
              </a:spcBef>
              <a:spcAft>
                <a:spcPts val="0"/>
              </a:spcAft>
              <a:buSzPct val="83333"/>
              <a:buFont typeface="Wingdings" panose="05000000000000000000" pitchFamily="2" charset="2"/>
              <a:buChar char="§"/>
            </a:pPr>
            <a:r>
              <a:rPr lang="en-US" sz="2503" dirty="0">
                <a:latin typeface="+mn-lt"/>
              </a:rPr>
              <a:t>Low-cost AI drones used in Russia / Ukraine </a:t>
            </a:r>
            <a:r>
              <a:rPr lang="en-US" sz="2503" dirty="0" smtClean="0">
                <a:latin typeface="+mn-lt"/>
              </a:rPr>
              <a:t>conflict.</a:t>
            </a:r>
            <a:endParaRPr lang="en-US" sz="2503" dirty="0">
              <a:latin typeface="+mn-lt"/>
            </a:endParaRPr>
          </a:p>
          <a:p>
            <a:pPr marL="871524" lvl="1" indent="-180975">
              <a:spcBef>
                <a:spcPts val="0"/>
              </a:spcBef>
              <a:spcAft>
                <a:spcPts val="0"/>
              </a:spcAft>
              <a:buSzPct val="83333"/>
              <a:buFont typeface="Wingdings" panose="05000000000000000000" pitchFamily="2" charset="2"/>
              <a:buChar char="§"/>
            </a:pPr>
            <a:r>
              <a:rPr lang="en-US" sz="2503" dirty="0">
                <a:latin typeface="+mn-lt"/>
              </a:rPr>
              <a:t>ML pipelines now steer every phase of R&amp;D, from target identification to hit‑to‑lead </a:t>
            </a:r>
            <a:r>
              <a:rPr lang="en-US" sz="2503" dirty="0" smtClean="0">
                <a:latin typeface="+mn-lt"/>
              </a:rPr>
              <a:t>optimization.</a:t>
            </a:r>
            <a:endParaRPr lang="en-US" sz="2503" dirty="0">
              <a:latin typeface="+mn-lt"/>
            </a:endParaRPr>
          </a:p>
          <a:p>
            <a:pPr marL="338138" indent="-180975">
              <a:spcBef>
                <a:spcPts val="0"/>
              </a:spcBef>
              <a:spcAft>
                <a:spcPts val="0"/>
              </a:spcAft>
              <a:buSzPct val="83333"/>
              <a:buFont typeface="Wingdings" panose="05000000000000000000" pitchFamily="2" charset="2"/>
              <a:buChar char="§"/>
            </a:pPr>
            <a:r>
              <a:rPr lang="en-US" sz="2903" dirty="0">
                <a:latin typeface="+mn-lt"/>
              </a:rPr>
              <a:t>Where to look:</a:t>
            </a:r>
          </a:p>
          <a:p>
            <a:pPr marL="871524" lvl="1" indent="-180975">
              <a:spcBef>
                <a:spcPts val="0"/>
              </a:spcBef>
              <a:spcAft>
                <a:spcPts val="0"/>
              </a:spcAft>
              <a:buSzPct val="83333"/>
              <a:buFont typeface="Wingdings" panose="05000000000000000000" pitchFamily="2" charset="2"/>
              <a:buChar char="§"/>
            </a:pPr>
            <a:r>
              <a:rPr lang="en-US" sz="2503" dirty="0">
                <a:latin typeface="+mn-lt"/>
              </a:rPr>
              <a:t>IEEE Tech Impact </a:t>
            </a:r>
            <a:r>
              <a:rPr lang="en-US" sz="2503" dirty="0" smtClean="0">
                <a:latin typeface="+mn-lt"/>
              </a:rPr>
              <a:t>Studies </a:t>
            </a:r>
            <a:br>
              <a:rPr lang="en-US" sz="2503" dirty="0" smtClean="0">
                <a:latin typeface="+mn-lt"/>
              </a:rPr>
            </a:br>
            <a:r>
              <a:rPr lang="en-US" sz="2503" dirty="0" smtClean="0">
                <a:latin typeface="+mn-lt"/>
              </a:rPr>
              <a:t>[spectrum tech impact]</a:t>
            </a:r>
          </a:p>
          <a:p>
            <a:pPr marL="871524" lvl="1" indent="-180975">
              <a:spcBef>
                <a:spcPts val="0"/>
              </a:spcBef>
              <a:spcAft>
                <a:spcPts val="0"/>
              </a:spcAft>
              <a:buSzPct val="83333"/>
              <a:buFont typeface="Wingdings" panose="05000000000000000000" pitchFamily="2" charset="2"/>
              <a:buChar char="§"/>
            </a:pPr>
            <a:r>
              <a:rPr lang="en-US" sz="2503" dirty="0" smtClean="0">
                <a:latin typeface="+mn-lt"/>
              </a:rPr>
              <a:t>The </a:t>
            </a:r>
            <a:r>
              <a:rPr lang="en-US" sz="2503" dirty="0" err="1" smtClean="0">
                <a:latin typeface="+mn-lt"/>
              </a:rPr>
              <a:t>RobotReport</a:t>
            </a:r>
            <a:r>
              <a:rPr lang="en-US" sz="2503" dirty="0">
                <a:latin typeface="+mn-lt"/>
              </a:rPr>
              <a:t> </a:t>
            </a:r>
            <a:r>
              <a:rPr lang="en-US" sz="2503" dirty="0" smtClean="0">
                <a:latin typeface="+mn-lt"/>
              </a:rPr>
              <a:t>[</a:t>
            </a:r>
            <a:r>
              <a:rPr lang="en-US" sz="2503" dirty="0" err="1" smtClean="0">
                <a:latin typeface="+mn-lt"/>
              </a:rPr>
              <a:t>robotreport</a:t>
            </a:r>
            <a:r>
              <a:rPr lang="en-US" sz="2503" dirty="0" smtClean="0">
                <a:latin typeface="+mn-lt"/>
              </a:rPr>
              <a:t> </a:t>
            </a:r>
            <a:r>
              <a:rPr lang="en-US" sz="2503" dirty="0" err="1" smtClean="0">
                <a:latin typeface="+mn-lt"/>
              </a:rPr>
              <a:t>stateofai</a:t>
            </a:r>
            <a:r>
              <a:rPr lang="en-US" sz="2503" dirty="0" smtClean="0">
                <a:latin typeface="+mn-lt"/>
              </a:rPr>
              <a:t>]</a:t>
            </a:r>
            <a:endParaRPr lang="en-US" sz="2503" dirty="0">
              <a:latin typeface="+mn-lt"/>
            </a:endParaRPr>
          </a:p>
          <a:p>
            <a:pPr marL="871524" lvl="1" indent="-180975">
              <a:spcBef>
                <a:spcPts val="0"/>
              </a:spcBef>
              <a:spcAft>
                <a:spcPts val="0"/>
              </a:spcAft>
              <a:buSzPct val="83333"/>
              <a:buFont typeface="Wingdings" panose="05000000000000000000" pitchFamily="2" charset="2"/>
              <a:buChar char="§"/>
            </a:pPr>
            <a:r>
              <a:rPr lang="en-US" sz="2503" dirty="0">
                <a:latin typeface="+mn-lt"/>
              </a:rPr>
              <a:t>AI </a:t>
            </a:r>
            <a:r>
              <a:rPr lang="en-US" sz="2503" dirty="0" smtClean="0">
                <a:latin typeface="+mn-lt"/>
              </a:rPr>
              <a:t>Business [</a:t>
            </a:r>
            <a:r>
              <a:rPr lang="en-US" sz="2503" dirty="0" err="1" smtClean="0">
                <a:latin typeface="+mn-lt"/>
              </a:rPr>
              <a:t>aibusiness</a:t>
            </a:r>
            <a:r>
              <a:rPr lang="en-US" sz="2503" dirty="0" smtClean="0">
                <a:latin typeface="+mn-lt"/>
              </a:rPr>
              <a:t> robotics] </a:t>
            </a:r>
          </a:p>
          <a:p>
            <a:pPr marL="871524" lvl="1" indent="-180975">
              <a:spcBef>
                <a:spcPts val="0"/>
              </a:spcBef>
              <a:spcAft>
                <a:spcPts val="0"/>
              </a:spcAft>
              <a:buSzPct val="83333"/>
              <a:buFont typeface="Wingdings" panose="05000000000000000000" pitchFamily="2" charset="2"/>
              <a:buChar char="§"/>
            </a:pPr>
            <a:r>
              <a:rPr lang="en-US" sz="2503" dirty="0" smtClean="0">
                <a:latin typeface="+mn-lt"/>
              </a:rPr>
              <a:t>MIT </a:t>
            </a:r>
            <a:r>
              <a:rPr lang="en-US" sz="2503" dirty="0">
                <a:latin typeface="+mn-lt"/>
              </a:rPr>
              <a:t>Technology </a:t>
            </a:r>
            <a:r>
              <a:rPr lang="en-US" sz="2503" dirty="0" smtClean="0">
                <a:latin typeface="+mn-lt"/>
              </a:rPr>
              <a:t>Review [MIT AI] </a:t>
            </a:r>
            <a:endParaRPr lang="en-US" sz="2503" dirty="0">
              <a:latin typeface="+mn-lt"/>
            </a:endParaRPr>
          </a:p>
          <a:p>
            <a:pPr marL="871524" lvl="1" indent="-180975">
              <a:spcBef>
                <a:spcPts val="0"/>
              </a:spcBef>
              <a:spcAft>
                <a:spcPts val="0"/>
              </a:spcAft>
              <a:buSzPct val="83333"/>
              <a:buFont typeface="Wingdings" panose="05000000000000000000" pitchFamily="2" charset="2"/>
              <a:buChar char="§"/>
            </a:pPr>
            <a:r>
              <a:rPr lang="en-US" sz="2503" dirty="0">
                <a:latin typeface="+mn-lt"/>
              </a:rPr>
              <a:t>Nature </a:t>
            </a:r>
            <a:r>
              <a:rPr lang="en-US" sz="2503" dirty="0" smtClean="0">
                <a:latin typeface="+mn-lt"/>
              </a:rPr>
              <a:t>Medicine [nature ML] </a:t>
            </a:r>
          </a:p>
          <a:p>
            <a:pPr marL="871524" lvl="1" indent="-180975">
              <a:spcBef>
                <a:spcPts val="0"/>
              </a:spcBef>
              <a:spcAft>
                <a:spcPts val="0"/>
              </a:spcAft>
              <a:buSzPct val="83333"/>
              <a:buFont typeface="Wingdings" panose="05000000000000000000" pitchFamily="2" charset="2"/>
              <a:buChar char="§"/>
            </a:pPr>
            <a:r>
              <a:rPr lang="en-US" sz="2503" dirty="0" err="1" smtClean="0">
                <a:latin typeface="+mn-lt"/>
              </a:rPr>
              <a:t>medRxiv</a:t>
            </a:r>
            <a:r>
              <a:rPr lang="en-US" sz="2503" dirty="0" smtClean="0">
                <a:latin typeface="+mn-lt"/>
              </a:rPr>
              <a:t> [</a:t>
            </a:r>
            <a:r>
              <a:rPr lang="en-US" sz="2503" dirty="0" err="1" smtClean="0">
                <a:latin typeface="+mn-lt"/>
              </a:rPr>
              <a:t>medrxiv</a:t>
            </a:r>
            <a:r>
              <a:rPr lang="en-US" sz="2503" dirty="0" smtClean="0">
                <a:latin typeface="+mn-lt"/>
              </a:rPr>
              <a:t> AI]</a:t>
            </a:r>
            <a:endParaRPr lang="en-US" sz="2503" dirty="0">
              <a:latin typeface="+mn-lt"/>
            </a:endParaRPr>
          </a:p>
          <a:p>
            <a:pPr marL="871524" lvl="1" indent="-180975">
              <a:spcBef>
                <a:spcPts val="0"/>
              </a:spcBef>
              <a:spcAft>
                <a:spcPts val="0"/>
              </a:spcAft>
              <a:buSzPct val="83333"/>
              <a:buFont typeface="Wingdings" panose="05000000000000000000" pitchFamily="2" charset="2"/>
              <a:buChar char="§"/>
            </a:pPr>
            <a:r>
              <a:rPr lang="en-US" sz="2503" dirty="0">
                <a:latin typeface="+mn-lt"/>
              </a:rPr>
              <a:t>FDA AI Device </a:t>
            </a:r>
            <a:r>
              <a:rPr lang="en-US" sz="2503" dirty="0" smtClean="0">
                <a:latin typeface="+mn-lt"/>
              </a:rPr>
              <a:t>List [FDA medical AI] </a:t>
            </a:r>
            <a:endParaRPr lang="en-US" sz="2503" dirty="0">
              <a:latin typeface="+mn-lt"/>
            </a:endParaRPr>
          </a:p>
          <a:p>
            <a:pPr marL="157434" indent="0">
              <a:spcBef>
                <a:spcPts val="0"/>
              </a:spcBef>
              <a:spcAft>
                <a:spcPts val="0"/>
              </a:spcAft>
              <a:buSzPct val="83333"/>
              <a:buNone/>
            </a:pPr>
            <a:endParaRPr lang="en-US" sz="2903" dirty="0" smtClean="0">
              <a:latin typeface="+mn-lt"/>
            </a:endParaRPr>
          </a:p>
        </p:txBody>
      </p:sp>
      <p:pic>
        <p:nvPicPr>
          <p:cNvPr id="4098" name="Picture 2" descr="A futuristic portrayal of a healthcare professional interacting with an advanced humanoid robot in a medical storage room. The robot, equipped with blue glowing eyes and a display on its chest, holds a tray of medical tools while the human doctor examines them, symbolizing the integration of AI and robotics in the healthcare s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388" y="2823132"/>
            <a:ext cx="4576346" cy="2860216"/>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94;p45"/>
          <p:cNvSpPr txBox="1"/>
          <p:nvPr/>
        </p:nvSpPr>
        <p:spPr>
          <a:xfrm>
            <a:off x="7304314" y="5813263"/>
            <a:ext cx="4260494" cy="797845"/>
          </a:xfrm>
          <a:prstGeom prst="rect">
            <a:avLst/>
          </a:prstGeom>
          <a:noFill/>
          <a:ln>
            <a:noFill/>
          </a:ln>
        </p:spPr>
        <p:txBody>
          <a:bodyPr spcFirstLastPara="1" wrap="square" lIns="110570" tIns="110570" rIns="110570" bIns="110570" anchor="t" anchorCtr="0">
            <a:noAutofit/>
          </a:bodyPr>
          <a:lstStyle/>
          <a:p>
            <a:pPr algn="ctr">
              <a:spcBef>
                <a:spcPts val="0"/>
              </a:spcBef>
              <a:spcAft>
                <a:spcPts val="0"/>
              </a:spcAft>
            </a:pPr>
            <a:r>
              <a:rPr lang="en-US" sz="1600" dirty="0" err="1" smtClean="0">
                <a:latin typeface="+mn-lt"/>
              </a:rPr>
              <a:t>Pepid</a:t>
            </a:r>
            <a:r>
              <a:rPr lang="en-US" sz="1600" dirty="0" smtClean="0">
                <a:latin typeface="+mn-lt"/>
              </a:rPr>
              <a:t> Pulse blog on Robotics in Healthcare</a:t>
            </a:r>
          </a:p>
          <a:p>
            <a:pPr algn="ctr">
              <a:spcBef>
                <a:spcPts val="0"/>
              </a:spcBef>
              <a:spcAft>
                <a:spcPts val="0"/>
              </a:spcAft>
            </a:pPr>
            <a:r>
              <a:rPr lang="en-US" sz="1600" dirty="0" smtClean="0">
                <a:latin typeface="+mn-lt"/>
              </a:rPr>
              <a:t>Not scary at all</a:t>
            </a:r>
            <a:endParaRPr sz="1600" dirty="0">
              <a:latin typeface="+mn-lt"/>
            </a:endParaRP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66</a:t>
            </a:fld>
            <a:endParaRPr lang="en-US" dirty="0"/>
          </a:p>
        </p:txBody>
      </p:sp>
    </p:spTree>
    <p:extLst>
      <p:ext uri="{BB962C8B-B14F-4D97-AF65-F5344CB8AC3E}">
        <p14:creationId xmlns:p14="http://schemas.microsoft.com/office/powerpoint/2010/main" val="27673975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7"/>
          <p:cNvSpPr txBox="1">
            <a:spLocks noGrp="1"/>
          </p:cNvSpPr>
          <p:nvPr>
            <p:ph type="title"/>
          </p:nvPr>
        </p:nvSpPr>
        <p:spPr>
          <a:xfrm>
            <a:off x="178843" y="1"/>
            <a:ext cx="11821102" cy="807395"/>
          </a:xfrm>
          <a:prstGeom prst="rect">
            <a:avLst/>
          </a:prstGeom>
        </p:spPr>
        <p:txBody>
          <a:bodyPr spcFirstLastPara="1" vert="horz" wrap="square" lIns="0" tIns="0" rIns="0" bIns="0" numCol="1" anchor="ctr" anchorCtr="0" compatLnSpc="1">
            <a:prstTxWarp prst="textNoShape">
              <a:avLst/>
            </a:prstTxWarp>
            <a:noAutofit/>
          </a:bodyPr>
          <a:lstStyle/>
          <a:p>
            <a:pPr>
              <a:spcBef>
                <a:spcPts val="0"/>
              </a:spcBef>
              <a:spcAft>
                <a:spcPts val="0"/>
              </a:spcAft>
            </a:pPr>
            <a:r>
              <a:rPr lang="en-US" dirty="0"/>
              <a:t>Consider the </a:t>
            </a:r>
            <a:r>
              <a:rPr lang="en-US" dirty="0" smtClean="0"/>
              <a:t>Ripple Effects </a:t>
            </a:r>
            <a:r>
              <a:rPr lang="en-US" dirty="0"/>
              <a:t>of AI</a:t>
            </a:r>
            <a:endParaRPr dirty="0"/>
          </a:p>
        </p:txBody>
      </p:sp>
      <p:graphicFrame>
        <p:nvGraphicFramePr>
          <p:cNvPr id="2" name="Table 1"/>
          <p:cNvGraphicFramePr>
            <a:graphicFrameLocks noGrp="1"/>
          </p:cNvGraphicFramePr>
          <p:nvPr>
            <p:extLst>
              <p:ext uri="{D42A27DB-BD31-4B8C-83A1-F6EECF244321}">
                <p14:modId xmlns:p14="http://schemas.microsoft.com/office/powerpoint/2010/main" val="1303529187"/>
              </p:ext>
            </p:extLst>
          </p:nvPr>
        </p:nvGraphicFramePr>
        <p:xfrm>
          <a:off x="453021" y="748431"/>
          <a:ext cx="11448447" cy="5806440"/>
        </p:xfrm>
        <a:graphic>
          <a:graphicData uri="http://schemas.openxmlformats.org/drawingml/2006/table">
            <a:tbl>
              <a:tblPr/>
              <a:tblGrid>
                <a:gridCol w="1544591">
                  <a:extLst>
                    <a:ext uri="{9D8B030D-6E8A-4147-A177-3AD203B41FA5}">
                      <a16:colId xmlns:a16="http://schemas.microsoft.com/office/drawing/2014/main" val="908844826"/>
                    </a:ext>
                  </a:extLst>
                </a:gridCol>
                <a:gridCol w="5971516">
                  <a:extLst>
                    <a:ext uri="{9D8B030D-6E8A-4147-A177-3AD203B41FA5}">
                      <a16:colId xmlns:a16="http://schemas.microsoft.com/office/drawing/2014/main" val="3834594699"/>
                    </a:ext>
                  </a:extLst>
                </a:gridCol>
                <a:gridCol w="3932340">
                  <a:extLst>
                    <a:ext uri="{9D8B030D-6E8A-4147-A177-3AD203B41FA5}">
                      <a16:colId xmlns:a16="http://schemas.microsoft.com/office/drawing/2014/main" val="594134614"/>
                    </a:ext>
                  </a:extLst>
                </a:gridCol>
              </a:tblGrid>
              <a:tr h="395065">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rPr>
                        <a:t>Impact area</a:t>
                      </a:r>
                      <a:endParaRPr lang="en-US" sz="4000" dirty="0">
                        <a:effectLst/>
                      </a:endParaRPr>
                    </a:p>
                  </a:txBody>
                  <a:tcPr marL="95250" marR="95250" marT="95250" marB="95250">
                    <a:lnL>
                      <a:noFill/>
                    </a:lnL>
                    <a:lnR>
                      <a:noFill/>
                    </a:lnR>
                    <a:lnT>
                      <a:noFill/>
                    </a:lnT>
                    <a:lnB>
                      <a:noFill/>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rPr>
                        <a:t>What’s happening </a:t>
                      </a:r>
                      <a:endParaRPr lang="en-US" sz="4000" dirty="0">
                        <a:effectLst/>
                      </a:endParaRPr>
                    </a:p>
                  </a:txBody>
                  <a:tcPr marL="95250" marR="95250" marT="95250" marB="95250">
                    <a:lnL>
                      <a:noFill/>
                    </a:lnL>
                    <a:lnR>
                      <a:noFill/>
                    </a:lnR>
                    <a:lnT>
                      <a:noFill/>
                    </a:lnT>
                    <a:lnB>
                      <a:noFill/>
                    </a:lnB>
                  </a:tcPr>
                </a:tc>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Why it matters</a:t>
                      </a:r>
                      <a:endParaRPr lang="en-US" sz="3600" dirty="0">
                        <a:effectLst/>
                      </a:endParaRPr>
                    </a:p>
                  </a:txBody>
                  <a:tcPr marL="95250" marR="95250" marT="95250" marB="95250">
                    <a:lnL>
                      <a:noFill/>
                    </a:lnL>
                    <a:lnR>
                      <a:noFill/>
                    </a:lnR>
                    <a:lnT>
                      <a:noFill/>
                    </a:lnT>
                    <a:lnB>
                      <a:noFill/>
                    </a:lnB>
                  </a:tcPr>
                </a:tc>
                <a:extLst>
                  <a:ext uri="{0D108BD9-81ED-4DB2-BD59-A6C34878D82A}">
                    <a16:rowId xmlns:a16="http://schemas.microsoft.com/office/drawing/2014/main" val="2498189217"/>
                  </a:ext>
                </a:extLst>
              </a:tr>
              <a:tr h="916215">
                <a:tc>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rPr>
                        <a:t>Energy &amp; Carbon</a:t>
                      </a:r>
                      <a:endParaRPr lang="en-US" sz="4000" dirty="0">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a:solidFill>
                            <a:schemeClr val="tx1"/>
                          </a:solidFill>
                          <a:effectLst/>
                          <a:latin typeface="Arial" panose="020B0604020202020204" pitchFamily="34" charset="0"/>
                        </a:rPr>
                        <a:t>AI‑hungry </a:t>
                      </a:r>
                      <a:r>
                        <a:rPr lang="en-US" sz="1800" b="0" i="0" u="none" strike="noStrike" dirty="0" smtClean="0">
                          <a:solidFill>
                            <a:schemeClr val="tx1"/>
                          </a:solidFill>
                          <a:effectLst/>
                          <a:latin typeface="Arial" panose="020B0604020202020204" pitchFamily="34" charset="0"/>
                        </a:rPr>
                        <a:t>data‑centers </a:t>
                      </a:r>
                      <a:r>
                        <a:rPr lang="en-US" sz="1800" b="0" i="0" u="none" strike="noStrike" dirty="0">
                          <a:solidFill>
                            <a:schemeClr val="tx1"/>
                          </a:solidFill>
                          <a:effectLst/>
                          <a:latin typeface="Arial" panose="020B0604020202020204" pitchFamily="34" charset="0"/>
                        </a:rPr>
                        <a:t>could double global electricity use to ∼945 </a:t>
                      </a:r>
                      <a:r>
                        <a:rPr lang="en-US" sz="1800" b="0" i="0" u="none" strike="noStrike" dirty="0" err="1">
                          <a:solidFill>
                            <a:schemeClr val="tx1"/>
                          </a:solidFill>
                          <a:effectLst/>
                          <a:latin typeface="Arial" panose="020B0604020202020204" pitchFamily="34" charset="0"/>
                        </a:rPr>
                        <a:t>TWh</a:t>
                      </a:r>
                      <a:r>
                        <a:rPr lang="en-US" sz="1800" b="0" i="0" u="none" strike="noStrike" dirty="0">
                          <a:solidFill>
                            <a:schemeClr val="tx1"/>
                          </a:solidFill>
                          <a:effectLst/>
                          <a:latin typeface="Arial" panose="020B0604020202020204" pitchFamily="34" charset="0"/>
                        </a:rPr>
                        <a:t> by 2030 and single sites now rival airport emissions</a:t>
                      </a:r>
                      <a:r>
                        <a:rPr lang="en-US" sz="1800" b="0" i="0" u="none" strike="noStrike" dirty="0" smtClean="0">
                          <a:solidFill>
                            <a:schemeClr val="tx1"/>
                          </a:solidFill>
                          <a:effectLst/>
                          <a:latin typeface="Arial" panose="020B0604020202020204" pitchFamily="34" charset="0"/>
                        </a:rPr>
                        <a:t>. [</a:t>
                      </a:r>
                      <a:r>
                        <a:rPr lang="en-US" sz="1800" b="0" i="0" u="none" strike="noStrike" dirty="0" err="1" smtClean="0">
                          <a:solidFill>
                            <a:schemeClr val="tx1"/>
                          </a:solidFill>
                          <a:effectLst/>
                          <a:latin typeface="Arial" panose="020B0604020202020204" pitchFamily="34" charset="0"/>
                        </a:rPr>
                        <a:t>iea</a:t>
                      </a:r>
                      <a:r>
                        <a:rPr lang="en-US" sz="1800" b="0" i="0" u="none" strike="noStrike" dirty="0" smtClean="0">
                          <a:solidFill>
                            <a:schemeClr val="tx1"/>
                          </a:solidFill>
                          <a:effectLst/>
                          <a:latin typeface="Arial" panose="020B0604020202020204" pitchFamily="34" charset="0"/>
                        </a:rPr>
                        <a:t>] [</a:t>
                      </a:r>
                      <a:r>
                        <a:rPr lang="en-US" sz="1800" b="0" i="0" u="none" strike="noStrike" dirty="0" err="1" smtClean="0">
                          <a:solidFill>
                            <a:schemeClr val="tx1"/>
                          </a:solidFill>
                          <a:effectLst/>
                          <a:latin typeface="Arial" panose="020B0604020202020204" pitchFamily="34" charset="0"/>
                        </a:rPr>
                        <a:t>theguardian</a:t>
                      </a:r>
                      <a:r>
                        <a:rPr lang="en-US" sz="1800" b="0" i="0" u="none" strike="noStrike" dirty="0" smtClean="0">
                          <a:solidFill>
                            <a:schemeClr val="tx1"/>
                          </a:solidFill>
                          <a:effectLst/>
                          <a:latin typeface="Arial" panose="020B0604020202020204" pitchFamily="34" charset="0"/>
                        </a:rPr>
                        <a:t>]</a:t>
                      </a:r>
                      <a:endParaRPr lang="en-US" sz="4000" dirty="0">
                        <a:solidFill>
                          <a:schemeClr val="tx1"/>
                        </a:solidFill>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Forces planners to weigh AI growth against net‑zero goals; raises demand for nuclear/renewables.</a:t>
                      </a:r>
                      <a:endParaRPr lang="en-US" sz="3200" dirty="0">
                        <a:effectLst/>
                      </a:endParaRPr>
                    </a:p>
                  </a:txBody>
                  <a:tcPr marL="95250" marR="95250" marT="95250" marB="95250">
                    <a:lnL>
                      <a:noFill/>
                    </a:lnL>
                    <a:lnR>
                      <a:noFill/>
                    </a:lnR>
                    <a:lnT>
                      <a:noFill/>
                    </a:lnT>
                    <a:lnB>
                      <a:noFill/>
                    </a:lnB>
                  </a:tcPr>
                </a:tc>
                <a:extLst>
                  <a:ext uri="{0D108BD9-81ED-4DB2-BD59-A6C34878D82A}">
                    <a16:rowId xmlns:a16="http://schemas.microsoft.com/office/drawing/2014/main" val="3639309121"/>
                  </a:ext>
                </a:extLst>
              </a:tr>
              <a:tr h="916215">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Geopolitics of Chips</a:t>
                      </a:r>
                      <a:endParaRPr lang="en-US" sz="4000">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a:solidFill>
                            <a:schemeClr val="tx1"/>
                          </a:solidFill>
                          <a:effectLst/>
                          <a:latin typeface="Arial" panose="020B0604020202020204" pitchFamily="34" charset="0"/>
                        </a:rPr>
                        <a:t>Tight U.S. export controls on advanced GPUs/AI chips are reshaping alliances &amp; supply chains</a:t>
                      </a:r>
                      <a:r>
                        <a:rPr lang="en-US" sz="1800" b="0" i="0" u="none" strike="noStrike" dirty="0" smtClean="0">
                          <a:solidFill>
                            <a:schemeClr val="tx1"/>
                          </a:solidFill>
                          <a:effectLst/>
                          <a:latin typeface="Arial" panose="020B0604020202020204" pitchFamily="34" charset="0"/>
                        </a:rPr>
                        <a:t>. [</a:t>
                      </a:r>
                      <a:r>
                        <a:rPr lang="en-US" sz="1800" b="0" i="0" u="none" strike="noStrike" dirty="0" err="1" smtClean="0">
                          <a:solidFill>
                            <a:schemeClr val="tx1"/>
                          </a:solidFill>
                          <a:effectLst/>
                          <a:latin typeface="Arial" panose="020B0604020202020204" pitchFamily="34" charset="0"/>
                        </a:rPr>
                        <a:t>csis</a:t>
                      </a:r>
                      <a:r>
                        <a:rPr lang="en-US" sz="1800" b="0" i="0" u="none" strike="noStrike" baseline="0" dirty="0" smtClean="0">
                          <a:solidFill>
                            <a:schemeClr val="tx1"/>
                          </a:solidFill>
                          <a:effectLst/>
                          <a:latin typeface="Arial" panose="020B0604020202020204" pitchFamily="34" charset="0"/>
                        </a:rPr>
                        <a:t>] [</a:t>
                      </a:r>
                      <a:r>
                        <a:rPr lang="en-US" sz="1800" b="0" i="0" u="none" strike="noStrike" baseline="0" dirty="0" err="1" smtClean="0">
                          <a:solidFill>
                            <a:schemeClr val="tx1"/>
                          </a:solidFill>
                          <a:effectLst/>
                          <a:latin typeface="Arial" panose="020B0604020202020204" pitchFamily="34" charset="0"/>
                        </a:rPr>
                        <a:t>cepa</a:t>
                      </a:r>
                      <a:r>
                        <a:rPr lang="en-US" sz="1800" b="0" i="0" u="none" strike="noStrike" baseline="0" dirty="0" smtClean="0">
                          <a:solidFill>
                            <a:schemeClr val="tx1"/>
                          </a:solidFill>
                          <a:effectLst/>
                          <a:latin typeface="Arial" panose="020B0604020202020204" pitchFamily="34" charset="0"/>
                        </a:rPr>
                        <a:t>]</a:t>
                      </a:r>
                      <a:endParaRPr lang="en-US" sz="4000" dirty="0">
                        <a:solidFill>
                          <a:schemeClr val="tx1"/>
                        </a:solidFill>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Compute access becomes a national‑power lever, influencing foreign policy and defense readiness.</a:t>
                      </a:r>
                      <a:endParaRPr lang="en-US" sz="3200" dirty="0">
                        <a:effectLst/>
                      </a:endParaRPr>
                    </a:p>
                  </a:txBody>
                  <a:tcPr marL="95250" marR="95250" marT="95250" marB="95250">
                    <a:lnL>
                      <a:noFill/>
                    </a:lnL>
                    <a:lnR>
                      <a:noFill/>
                    </a:lnR>
                    <a:lnT>
                      <a:noFill/>
                    </a:lnT>
                    <a:lnB>
                      <a:noFill/>
                    </a:lnB>
                  </a:tcPr>
                </a:tc>
                <a:extLst>
                  <a:ext uri="{0D108BD9-81ED-4DB2-BD59-A6C34878D82A}">
                    <a16:rowId xmlns:a16="http://schemas.microsoft.com/office/drawing/2014/main" val="2894475041"/>
                  </a:ext>
                </a:extLst>
              </a:tr>
              <a:tr h="680857">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Materials &amp; Batteries</a:t>
                      </a:r>
                      <a:endParaRPr lang="en-US" sz="4000">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a:solidFill>
                            <a:schemeClr val="tx1"/>
                          </a:solidFill>
                          <a:effectLst/>
                          <a:latin typeface="Arial" panose="020B0604020202020204" pitchFamily="34" charset="0"/>
                        </a:rPr>
                        <a:t>AI screens millions of compounds in months, fast‑tracking next‑gen battery electrolytes and other materials</a:t>
                      </a:r>
                      <a:r>
                        <a:rPr lang="en-US" sz="1800" b="0" i="0" u="none" strike="noStrike" dirty="0" smtClean="0">
                          <a:solidFill>
                            <a:schemeClr val="tx1"/>
                          </a:solidFill>
                          <a:effectLst/>
                          <a:latin typeface="Arial" panose="020B0604020202020204" pitchFamily="34" charset="0"/>
                        </a:rPr>
                        <a:t>. [science] [</a:t>
                      </a:r>
                      <a:r>
                        <a:rPr lang="en-US" sz="1800" b="0" i="0" u="none" strike="noStrike" dirty="0" err="1" smtClean="0">
                          <a:solidFill>
                            <a:schemeClr val="tx1"/>
                          </a:solidFill>
                          <a:effectLst/>
                          <a:latin typeface="Arial" panose="020B0604020202020204" pitchFamily="34" charset="0"/>
                        </a:rPr>
                        <a:t>evdesign</a:t>
                      </a:r>
                      <a:r>
                        <a:rPr lang="en-US" sz="1800" b="0" i="0" u="none" strike="noStrike" dirty="0" smtClean="0">
                          <a:solidFill>
                            <a:schemeClr val="tx1"/>
                          </a:solidFill>
                          <a:effectLst/>
                          <a:latin typeface="Arial" panose="020B0604020202020204" pitchFamily="34" charset="0"/>
                        </a:rPr>
                        <a:t>]</a:t>
                      </a:r>
                      <a:endParaRPr lang="en-US" sz="4000" dirty="0">
                        <a:solidFill>
                          <a:schemeClr val="tx1"/>
                        </a:solidFill>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smtClean="0">
                          <a:solidFill>
                            <a:srgbClr val="000000"/>
                          </a:solidFill>
                          <a:effectLst/>
                          <a:latin typeface="Arial" panose="020B0604020202020204" pitchFamily="34" charset="0"/>
                        </a:rPr>
                        <a:t>Higher energy density in </a:t>
                      </a:r>
                      <a:r>
                        <a:rPr lang="en-US" sz="1800" b="0" i="0" u="none" strike="noStrike" dirty="0">
                          <a:solidFill>
                            <a:srgbClr val="000000"/>
                          </a:solidFill>
                          <a:effectLst/>
                          <a:latin typeface="Arial" panose="020B0604020202020204" pitchFamily="34" charset="0"/>
                        </a:rPr>
                        <a:t>EVs, grid storage and military power sources.</a:t>
                      </a:r>
                      <a:endParaRPr lang="en-US" sz="3200" dirty="0">
                        <a:effectLst/>
                      </a:endParaRPr>
                    </a:p>
                  </a:txBody>
                  <a:tcPr marL="95250" marR="95250" marT="95250" marB="95250">
                    <a:lnL>
                      <a:noFill/>
                    </a:lnL>
                    <a:lnR>
                      <a:noFill/>
                    </a:lnR>
                    <a:lnT>
                      <a:noFill/>
                    </a:lnT>
                    <a:lnB>
                      <a:noFill/>
                    </a:lnB>
                  </a:tcPr>
                </a:tc>
                <a:extLst>
                  <a:ext uri="{0D108BD9-81ED-4DB2-BD59-A6C34878D82A}">
                    <a16:rowId xmlns:a16="http://schemas.microsoft.com/office/drawing/2014/main" val="2071515322"/>
                  </a:ext>
                </a:extLst>
              </a:tr>
              <a:tr h="916215">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Drug Discovery</a:t>
                      </a:r>
                      <a:endParaRPr lang="en-US" sz="4000">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a:solidFill>
                            <a:schemeClr val="tx1"/>
                          </a:solidFill>
                          <a:effectLst/>
                          <a:latin typeface="Arial" panose="020B0604020202020204" pitchFamily="34" charset="0"/>
                        </a:rPr>
                        <a:t>Dozens of AIDD firms report 50× hit‑rate gains and slash early‑stage R&amp;D cost. </a:t>
                      </a:r>
                      <a:r>
                        <a:rPr lang="en-US" sz="1800" b="0" i="0" u="none" strike="noStrike" dirty="0" smtClean="0">
                          <a:solidFill>
                            <a:schemeClr val="tx1"/>
                          </a:solidFill>
                          <a:effectLst/>
                          <a:latin typeface="Arial" panose="020B0604020202020204" pitchFamily="34" charset="0"/>
                        </a:rPr>
                        <a:t>[</a:t>
                      </a:r>
                      <a:r>
                        <a:rPr lang="en-US" sz="1800" b="0" i="0" u="none" strike="noStrike" dirty="0" err="1" smtClean="0">
                          <a:solidFill>
                            <a:schemeClr val="tx1"/>
                          </a:solidFill>
                          <a:effectLst/>
                          <a:latin typeface="Arial" panose="020B0604020202020204" pitchFamily="34" charset="0"/>
                        </a:rPr>
                        <a:t>labiotech</a:t>
                      </a:r>
                      <a:r>
                        <a:rPr lang="en-US" sz="1800" b="0" i="0" u="none" strike="noStrike" dirty="0" smtClean="0">
                          <a:solidFill>
                            <a:schemeClr val="tx1"/>
                          </a:solidFill>
                          <a:effectLst/>
                          <a:latin typeface="Arial" panose="020B0604020202020204" pitchFamily="34" charset="0"/>
                        </a:rPr>
                        <a:t>] [</a:t>
                      </a:r>
                      <a:r>
                        <a:rPr lang="en-US" sz="1800" b="0" i="0" u="none" strike="noStrike" dirty="0" err="1" smtClean="0">
                          <a:solidFill>
                            <a:schemeClr val="tx1"/>
                          </a:solidFill>
                          <a:effectLst/>
                          <a:latin typeface="Arial" panose="020B0604020202020204" pitchFamily="34" charset="0"/>
                        </a:rPr>
                        <a:t>biopharmatrend</a:t>
                      </a:r>
                      <a:r>
                        <a:rPr lang="en-US" sz="1800" b="0" i="0" u="none" strike="noStrike" dirty="0" smtClean="0">
                          <a:solidFill>
                            <a:schemeClr val="tx1"/>
                          </a:solidFill>
                          <a:effectLst/>
                          <a:latin typeface="Arial" panose="020B0604020202020204" pitchFamily="34" charset="0"/>
                        </a:rPr>
                        <a:t>]</a:t>
                      </a:r>
                      <a:endParaRPr lang="en-US" sz="4000" dirty="0">
                        <a:solidFill>
                          <a:schemeClr val="tx1"/>
                        </a:solidFill>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Accelerates vaccines, field‑deployable therapies and biothreat countermeasures.</a:t>
                      </a:r>
                      <a:endParaRPr lang="en-US" sz="3200">
                        <a:effectLst/>
                      </a:endParaRPr>
                    </a:p>
                  </a:txBody>
                  <a:tcPr marL="95250" marR="95250" marT="95250" marB="95250">
                    <a:lnL>
                      <a:noFill/>
                    </a:lnL>
                    <a:lnR>
                      <a:noFill/>
                    </a:lnR>
                    <a:lnT>
                      <a:noFill/>
                    </a:lnT>
                    <a:lnB>
                      <a:noFill/>
                    </a:lnB>
                  </a:tcPr>
                </a:tc>
                <a:extLst>
                  <a:ext uri="{0D108BD9-81ED-4DB2-BD59-A6C34878D82A}">
                    <a16:rowId xmlns:a16="http://schemas.microsoft.com/office/drawing/2014/main" val="2012928836"/>
                  </a:ext>
                </a:extLst>
              </a:tr>
              <a:tr h="916215">
                <a:tc>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rPr>
                        <a:t>Information Integrity</a:t>
                      </a:r>
                      <a:endParaRPr lang="en-US" sz="4000" dirty="0">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a:solidFill>
                            <a:schemeClr val="tx1"/>
                          </a:solidFill>
                          <a:effectLst/>
                          <a:latin typeface="Arial" panose="020B0604020202020204" pitchFamily="34" charset="0"/>
                        </a:rPr>
                        <a:t>Generative AI </a:t>
                      </a:r>
                      <a:r>
                        <a:rPr lang="en-US" sz="1800" b="0" i="0" u="none" strike="noStrike" dirty="0" smtClean="0">
                          <a:solidFill>
                            <a:schemeClr val="tx1"/>
                          </a:solidFill>
                          <a:effectLst/>
                          <a:latin typeface="Arial" panose="020B0604020202020204" pitchFamily="34" charset="0"/>
                        </a:rPr>
                        <a:t>deep fakes </a:t>
                      </a:r>
                      <a:r>
                        <a:rPr lang="en-US" sz="1800" b="0" i="0" u="none" strike="noStrike" dirty="0">
                          <a:solidFill>
                            <a:schemeClr val="tx1"/>
                          </a:solidFill>
                          <a:effectLst/>
                          <a:latin typeface="Arial" panose="020B0604020202020204" pitchFamily="34" charset="0"/>
                        </a:rPr>
                        <a:t>already polluted 2024 election cycles, </a:t>
                      </a:r>
                      <a:r>
                        <a:rPr lang="en-US" sz="1800" b="0" i="0" u="none" strike="noStrike" dirty="0" smtClean="0">
                          <a:solidFill>
                            <a:schemeClr val="tx1"/>
                          </a:solidFill>
                          <a:effectLst/>
                          <a:latin typeface="Arial" panose="020B0604020202020204" pitchFamily="34" charset="0"/>
                        </a:rPr>
                        <a:t>fueling </a:t>
                      </a:r>
                      <a:r>
                        <a:rPr lang="en-US" sz="1800" b="0" i="0" u="none" strike="noStrike" dirty="0">
                          <a:solidFill>
                            <a:schemeClr val="tx1"/>
                          </a:solidFill>
                          <a:effectLst/>
                          <a:latin typeface="Arial" panose="020B0604020202020204" pitchFamily="34" charset="0"/>
                        </a:rPr>
                        <a:t>public mistrust</a:t>
                      </a:r>
                      <a:r>
                        <a:rPr lang="en-US" sz="1800" b="0" i="0" u="none" strike="noStrike" dirty="0" smtClean="0">
                          <a:solidFill>
                            <a:schemeClr val="tx1"/>
                          </a:solidFill>
                          <a:effectLst/>
                          <a:latin typeface="Arial" panose="020B0604020202020204" pitchFamily="34" charset="0"/>
                        </a:rPr>
                        <a:t>. [</a:t>
                      </a:r>
                      <a:r>
                        <a:rPr lang="en-US" sz="1800" b="0" i="0" u="none" strike="noStrike" dirty="0" err="1" smtClean="0">
                          <a:solidFill>
                            <a:schemeClr val="tx1"/>
                          </a:solidFill>
                          <a:effectLst/>
                          <a:latin typeface="Arial" panose="020B0604020202020204" pitchFamily="34" charset="0"/>
                        </a:rPr>
                        <a:t>npr</a:t>
                      </a:r>
                      <a:r>
                        <a:rPr lang="en-US" sz="1800" b="0" i="0" u="none" strike="noStrike" dirty="0" smtClean="0">
                          <a:solidFill>
                            <a:schemeClr val="tx1"/>
                          </a:solidFill>
                          <a:effectLst/>
                          <a:latin typeface="Arial" panose="020B0604020202020204" pitchFamily="34" charset="0"/>
                        </a:rPr>
                        <a:t>] [</a:t>
                      </a:r>
                      <a:r>
                        <a:rPr lang="en-US" sz="1800" b="0" i="0" u="none" strike="noStrike" dirty="0" err="1" smtClean="0">
                          <a:solidFill>
                            <a:schemeClr val="tx1"/>
                          </a:solidFill>
                          <a:effectLst/>
                          <a:latin typeface="Arial" panose="020B0604020202020204" pitchFamily="34" charset="0"/>
                        </a:rPr>
                        <a:t>harvard</a:t>
                      </a:r>
                      <a:r>
                        <a:rPr lang="en-US" sz="1800" b="0" i="0" u="none" strike="noStrike" dirty="0" smtClean="0">
                          <a:solidFill>
                            <a:schemeClr val="tx1"/>
                          </a:solidFill>
                          <a:effectLst/>
                          <a:latin typeface="Arial" panose="020B0604020202020204" pitchFamily="34" charset="0"/>
                        </a:rPr>
                        <a:t>]</a:t>
                      </a:r>
                      <a:endParaRPr lang="en-US" sz="4000" dirty="0">
                        <a:solidFill>
                          <a:schemeClr val="tx1"/>
                        </a:solidFill>
                        <a:effectLst/>
                      </a:endParaRPr>
                    </a:p>
                  </a:txBody>
                  <a:tcPr marL="95250" marR="95250" marT="95250" marB="95250">
                    <a:lnL>
                      <a:noFill/>
                    </a:lnL>
                    <a:lnR>
                      <a:noFill/>
                    </a:lnR>
                    <a:lnT>
                      <a:noFill/>
                    </a:lnT>
                    <a:lnB>
                      <a:noFill/>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Drives urgent need for </a:t>
                      </a:r>
                      <a:r>
                        <a:rPr lang="en-US" sz="1800" b="0" i="0" u="none" strike="noStrike" dirty="0" err="1">
                          <a:solidFill>
                            <a:srgbClr val="000000"/>
                          </a:solidFill>
                          <a:effectLst/>
                          <a:latin typeface="Arial" panose="020B0604020202020204" pitchFamily="34" charset="0"/>
                        </a:rPr>
                        <a:t>deepfake</a:t>
                      </a:r>
                      <a:r>
                        <a:rPr lang="en-US" sz="1800" b="0" i="0" u="none" strike="noStrike" dirty="0">
                          <a:solidFill>
                            <a:srgbClr val="000000"/>
                          </a:solidFill>
                          <a:effectLst/>
                          <a:latin typeface="Arial" panose="020B0604020202020204" pitchFamily="34" charset="0"/>
                        </a:rPr>
                        <a:t> detection, authentication tech and updated info‑ops doctrine.</a:t>
                      </a:r>
                      <a:endParaRPr lang="en-US" sz="3200" dirty="0">
                        <a:effectLst/>
                      </a:endParaRPr>
                    </a:p>
                  </a:txBody>
                  <a:tcPr marL="95250" marR="95250" marT="95250" marB="95250">
                    <a:lnL>
                      <a:noFill/>
                    </a:lnL>
                    <a:lnR>
                      <a:noFill/>
                    </a:lnR>
                    <a:lnT>
                      <a:noFill/>
                    </a:lnT>
                    <a:lnB>
                      <a:noFill/>
                    </a:lnB>
                  </a:tcPr>
                </a:tc>
                <a:extLst>
                  <a:ext uri="{0D108BD9-81ED-4DB2-BD59-A6C34878D82A}">
                    <a16:rowId xmlns:a16="http://schemas.microsoft.com/office/drawing/2014/main" val="3338026549"/>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67</a:t>
            </a:fld>
            <a:endParaRPr lang="en-US" dirty="0"/>
          </a:p>
        </p:txBody>
      </p:sp>
    </p:spTree>
    <p:extLst>
      <p:ext uri="{BB962C8B-B14F-4D97-AF65-F5344CB8AC3E}">
        <p14:creationId xmlns:p14="http://schemas.microsoft.com/office/powerpoint/2010/main" val="26825934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title"/>
          </p:nvPr>
        </p:nvSpPr>
        <p:spPr>
          <a:xfrm>
            <a:off x="609755" y="1"/>
            <a:ext cx="10971373" cy="846305"/>
          </a:xfrm>
          <a:prstGeom prst="rect">
            <a:avLst/>
          </a:prstGeom>
        </p:spPr>
        <p:txBody>
          <a:bodyPr spcFirstLastPara="1" vert="horz" wrap="square" lIns="0" tIns="0" rIns="0" bIns="0" numCol="1" anchor="ctr" anchorCtr="0" compatLnSpc="1">
            <a:prstTxWarp prst="textNoShape">
              <a:avLst/>
            </a:prstTxWarp>
            <a:noAutofit/>
          </a:bodyPr>
          <a:lstStyle/>
          <a:p>
            <a:pPr>
              <a:spcBef>
                <a:spcPts val="0"/>
              </a:spcBef>
              <a:spcAft>
                <a:spcPts val="0"/>
              </a:spcAft>
            </a:pPr>
            <a:r>
              <a:rPr lang="en-US" dirty="0"/>
              <a:t>Avoid the Hype - Rodney Brooks</a:t>
            </a:r>
            <a:endParaRPr dirty="0"/>
          </a:p>
        </p:txBody>
      </p:sp>
      <p:sp>
        <p:nvSpPr>
          <p:cNvPr id="315" name="Google Shape;315;p48"/>
          <p:cNvSpPr txBox="1">
            <a:spLocks noGrp="1"/>
          </p:cNvSpPr>
          <p:nvPr>
            <p:ph idx="1"/>
          </p:nvPr>
        </p:nvSpPr>
        <p:spPr>
          <a:xfrm>
            <a:off x="609755" y="1258237"/>
            <a:ext cx="8799521" cy="3976891"/>
          </a:xfrm>
          <a:prstGeom prst="rect">
            <a:avLst/>
          </a:prstGeom>
        </p:spPr>
        <p:txBody>
          <a:bodyPr spcFirstLastPara="1" vert="horz" wrap="square" lIns="0" tIns="0" rIns="0" bIns="0" numCol="1" anchor="t" anchorCtr="0" compatLnSpc="1">
            <a:prstTxWarp prst="textNoShape">
              <a:avLst/>
            </a:prstTxWarp>
            <a:normAutofit lnSpcReduction="10000"/>
          </a:bodyPr>
          <a:lstStyle/>
          <a:p>
            <a:pPr marL="580075" indent="-457200">
              <a:spcBef>
                <a:spcPts val="0"/>
              </a:spcBef>
              <a:spcAft>
                <a:spcPts val="0"/>
              </a:spcAft>
              <a:buSzPts val="2000"/>
              <a:buFont typeface="Wingdings" panose="05000000000000000000" pitchFamily="2" charset="2"/>
              <a:buChar char="§"/>
            </a:pPr>
            <a:r>
              <a:rPr lang="en-US" sz="3000" dirty="0">
                <a:latin typeface="+mn-lt"/>
              </a:rPr>
              <a:t>Started predicting technology future on January 1st, </a:t>
            </a:r>
            <a:r>
              <a:rPr lang="en-US" sz="3000" dirty="0" smtClean="0">
                <a:latin typeface="+mn-lt"/>
              </a:rPr>
              <a:t>2018.</a:t>
            </a:r>
            <a:endParaRPr lang="en-US" sz="3000" dirty="0">
              <a:latin typeface="+mn-lt"/>
            </a:endParaRPr>
          </a:p>
          <a:p>
            <a:pPr marL="580075" indent="-457200">
              <a:spcBef>
                <a:spcPts val="0"/>
              </a:spcBef>
              <a:spcAft>
                <a:spcPts val="0"/>
              </a:spcAft>
              <a:buSzPts val="2000"/>
              <a:buFont typeface="Wingdings" panose="05000000000000000000" pitchFamily="2" charset="2"/>
              <a:buChar char="§"/>
            </a:pPr>
            <a:r>
              <a:rPr lang="en-US" sz="3000" dirty="0" smtClean="0">
                <a:latin typeface="+mn-lt"/>
              </a:rPr>
              <a:t>Updated </a:t>
            </a:r>
            <a:r>
              <a:rPr lang="en-US" sz="3000" dirty="0">
                <a:latin typeface="+mn-lt"/>
              </a:rPr>
              <a:t>every year - right and </a:t>
            </a:r>
            <a:r>
              <a:rPr lang="en-US" sz="3000" dirty="0" smtClean="0">
                <a:latin typeface="+mn-lt"/>
              </a:rPr>
              <a:t>wrong!</a:t>
            </a:r>
            <a:endParaRPr lang="en-US" sz="3000" dirty="0">
              <a:latin typeface="+mn-lt"/>
            </a:endParaRPr>
          </a:p>
          <a:p>
            <a:pPr marL="580075" indent="-457200">
              <a:spcBef>
                <a:spcPts val="0"/>
              </a:spcBef>
              <a:spcAft>
                <a:spcPts val="0"/>
              </a:spcAft>
              <a:buSzPts val="2000"/>
              <a:buFont typeface="Wingdings" panose="05000000000000000000" pitchFamily="2" charset="2"/>
              <a:buChar char="§"/>
            </a:pPr>
            <a:r>
              <a:rPr lang="en-US" sz="3000" dirty="0" smtClean="0">
                <a:latin typeface="+mn-lt"/>
              </a:rPr>
              <a:t>Areas include:</a:t>
            </a:r>
          </a:p>
          <a:p>
            <a:pPr marL="1113461" lvl="1" indent="-457200">
              <a:spcBef>
                <a:spcPts val="0"/>
              </a:spcBef>
              <a:spcAft>
                <a:spcPts val="0"/>
              </a:spcAft>
              <a:buSzPts val="2000"/>
              <a:buFont typeface="Wingdings" panose="05000000000000000000" pitchFamily="2" charset="2"/>
              <a:buChar char="§"/>
            </a:pPr>
            <a:r>
              <a:rPr lang="en-US" sz="3000" dirty="0" smtClean="0">
                <a:latin typeface="+mn-lt"/>
              </a:rPr>
              <a:t>Self </a:t>
            </a:r>
            <a:r>
              <a:rPr lang="en-US" sz="3000" dirty="0">
                <a:latin typeface="+mn-lt"/>
              </a:rPr>
              <a:t>driving </a:t>
            </a:r>
            <a:r>
              <a:rPr lang="en-US" sz="3000" dirty="0" smtClean="0">
                <a:latin typeface="+mn-lt"/>
              </a:rPr>
              <a:t>cars</a:t>
            </a:r>
            <a:endParaRPr lang="en-US" sz="3000" dirty="0">
              <a:latin typeface="+mn-lt"/>
            </a:endParaRPr>
          </a:p>
          <a:p>
            <a:pPr marL="1113461" lvl="1" indent="-457200">
              <a:spcBef>
                <a:spcPts val="0"/>
              </a:spcBef>
              <a:spcAft>
                <a:spcPts val="0"/>
              </a:spcAft>
              <a:buSzPts val="2000"/>
              <a:buFont typeface="Wingdings" panose="05000000000000000000" pitchFamily="2" charset="2"/>
              <a:buChar char="§"/>
            </a:pPr>
            <a:r>
              <a:rPr lang="en-US" sz="3000" dirty="0" smtClean="0">
                <a:latin typeface="+mn-lt"/>
              </a:rPr>
              <a:t>Robotics</a:t>
            </a:r>
            <a:r>
              <a:rPr lang="en-US" sz="3000" dirty="0">
                <a:latin typeface="+mn-lt"/>
              </a:rPr>
              <a:t>, AI, and Machine </a:t>
            </a:r>
            <a:r>
              <a:rPr lang="en-US" sz="3000" dirty="0" smtClean="0">
                <a:latin typeface="+mn-lt"/>
              </a:rPr>
              <a:t>learning</a:t>
            </a:r>
            <a:endParaRPr lang="en-US" sz="3000" dirty="0">
              <a:latin typeface="+mn-lt"/>
            </a:endParaRPr>
          </a:p>
          <a:p>
            <a:pPr marL="1113461" lvl="1" indent="-457200">
              <a:spcBef>
                <a:spcPts val="0"/>
              </a:spcBef>
              <a:spcAft>
                <a:spcPts val="0"/>
              </a:spcAft>
              <a:buSzPts val="2000"/>
              <a:buFont typeface="Wingdings" panose="05000000000000000000" pitchFamily="2" charset="2"/>
              <a:buChar char="§"/>
            </a:pPr>
            <a:r>
              <a:rPr lang="en-US" sz="3000" dirty="0" smtClean="0">
                <a:latin typeface="+mn-lt"/>
              </a:rPr>
              <a:t>Human Spaceflight</a:t>
            </a:r>
            <a:endParaRPr lang="en-US" sz="3000" dirty="0">
              <a:latin typeface="+mn-lt"/>
            </a:endParaRPr>
          </a:p>
          <a:p>
            <a:pPr marL="580075" indent="-457200">
              <a:spcBef>
                <a:spcPts val="0"/>
              </a:spcBef>
              <a:spcAft>
                <a:spcPts val="0"/>
              </a:spcAft>
              <a:buSzPts val="2000"/>
              <a:buFont typeface="Wingdings" panose="05000000000000000000" pitchFamily="2" charset="2"/>
              <a:buChar char="§"/>
            </a:pPr>
            <a:r>
              <a:rPr lang="en-US" sz="3000" dirty="0" smtClean="0">
                <a:latin typeface="+mn-lt"/>
              </a:rPr>
              <a:t>Points </a:t>
            </a:r>
            <a:r>
              <a:rPr lang="en-US" sz="3000" dirty="0">
                <a:latin typeface="+mn-lt"/>
              </a:rPr>
              <a:t>out peaks of the hype cycle and where expectations were not </a:t>
            </a:r>
            <a:r>
              <a:rPr lang="en-US" sz="3000" dirty="0" smtClean="0">
                <a:latin typeface="+mn-lt"/>
              </a:rPr>
              <a:t>met</a:t>
            </a:r>
            <a:endParaRPr sz="3000" dirty="0">
              <a:latin typeface="+mn-lt"/>
            </a:endParaRPr>
          </a:p>
        </p:txBody>
      </p:sp>
      <p:sp>
        <p:nvSpPr>
          <p:cNvPr id="316" name="Google Shape;316;p48"/>
          <p:cNvSpPr txBox="1"/>
          <p:nvPr/>
        </p:nvSpPr>
        <p:spPr>
          <a:xfrm>
            <a:off x="2514600" y="5018058"/>
            <a:ext cx="9527840" cy="1328314"/>
          </a:xfrm>
          <a:prstGeom prst="rect">
            <a:avLst/>
          </a:prstGeom>
          <a:noFill/>
          <a:ln>
            <a:noFill/>
          </a:ln>
        </p:spPr>
        <p:txBody>
          <a:bodyPr spcFirstLastPara="1" wrap="square" lIns="110570" tIns="110570" rIns="110570" bIns="110570" anchor="t" anchorCtr="0">
            <a:noAutofit/>
          </a:bodyPr>
          <a:lstStyle/>
          <a:p>
            <a:pPr>
              <a:spcBef>
                <a:spcPts val="0"/>
              </a:spcBef>
              <a:spcAft>
                <a:spcPts val="0"/>
              </a:spcAft>
            </a:pPr>
            <a:r>
              <a:rPr lang="en-US" sz="1800" dirty="0">
                <a:latin typeface="+mn-lt"/>
              </a:rPr>
              <a:t>“Think about this history of industry prognostications about fully autonomous driving being just around the corner when you read today’s prognostications about LLMs taking jobs, </a:t>
            </a:r>
            <a:r>
              <a:rPr lang="en-US" sz="1800" dirty="0" err="1">
                <a:latin typeface="+mn-lt"/>
              </a:rPr>
              <a:t>en</a:t>
            </a:r>
            <a:r>
              <a:rPr lang="en-US" sz="1800" dirty="0">
                <a:latin typeface="+mn-lt"/>
              </a:rPr>
              <a:t> masse, in the next couple of years, or humanoid robots being dirt cheap and being able to learn how to do any human manual task real </a:t>
            </a:r>
            <a:r>
              <a:rPr lang="en-US" sz="1800" dirty="0" err="1">
                <a:latin typeface="+mn-lt"/>
              </a:rPr>
              <a:t>real</a:t>
            </a:r>
            <a:r>
              <a:rPr lang="en-US" sz="1800" dirty="0">
                <a:latin typeface="+mn-lt"/>
              </a:rPr>
              <a:t> soon now. You know you have seen this movie before…” - Prof. Brooks, 2025 Jan 01 Predictions</a:t>
            </a:r>
            <a:endParaRPr sz="1100" dirty="0">
              <a:latin typeface="+mn-lt"/>
            </a:endParaRPr>
          </a:p>
        </p:txBody>
      </p:sp>
      <p:pic>
        <p:nvPicPr>
          <p:cNvPr id="317" name="Google Shape;317;p48"/>
          <p:cNvPicPr preferRelativeResize="0"/>
          <p:nvPr/>
        </p:nvPicPr>
        <p:blipFill>
          <a:blip r:embed="rId3">
            <a:alphaModFix/>
          </a:blip>
          <a:stretch>
            <a:fillRect/>
          </a:stretch>
        </p:blipFill>
        <p:spPr>
          <a:xfrm>
            <a:off x="9409772" y="1258237"/>
            <a:ext cx="2399886" cy="3830160"/>
          </a:xfrm>
          <a:prstGeom prst="rect">
            <a:avLst/>
          </a:prstGeom>
          <a:noFill/>
          <a:ln>
            <a:noFill/>
          </a:ln>
        </p:spPr>
      </p:pic>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68</a:t>
            </a:fld>
            <a:endParaRPr lang="en-US" dirty="0"/>
          </a:p>
        </p:txBody>
      </p:sp>
    </p:spTree>
    <p:extLst>
      <p:ext uri="{BB962C8B-B14F-4D97-AF65-F5344CB8AC3E}">
        <p14:creationId xmlns:p14="http://schemas.microsoft.com/office/powerpoint/2010/main" val="9499586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9"/>
          <p:cNvSpPr txBox="1">
            <a:spLocks noGrp="1"/>
          </p:cNvSpPr>
          <p:nvPr>
            <p:ph type="title"/>
          </p:nvPr>
        </p:nvSpPr>
        <p:spPr>
          <a:xfrm>
            <a:off x="609755" y="1"/>
            <a:ext cx="10971373" cy="836578"/>
          </a:xfrm>
          <a:prstGeom prst="rect">
            <a:avLst/>
          </a:prstGeom>
        </p:spPr>
        <p:txBody>
          <a:bodyPr spcFirstLastPara="1" vert="horz" wrap="square" lIns="0" tIns="0" rIns="0" bIns="0" numCol="1" anchor="ctr" anchorCtr="0" compatLnSpc="1">
            <a:prstTxWarp prst="textNoShape">
              <a:avLst/>
            </a:prstTxWarp>
            <a:noAutofit/>
          </a:bodyPr>
          <a:lstStyle/>
          <a:p>
            <a:pPr>
              <a:spcBef>
                <a:spcPts val="0"/>
              </a:spcBef>
              <a:spcAft>
                <a:spcPts val="0"/>
              </a:spcAft>
            </a:pPr>
            <a:r>
              <a:rPr lang="en-US" dirty="0"/>
              <a:t>Summary - Ready for the Future</a:t>
            </a:r>
            <a:endParaRPr dirty="0"/>
          </a:p>
        </p:txBody>
      </p:sp>
      <p:sp>
        <p:nvSpPr>
          <p:cNvPr id="324" name="Google Shape;324;p49"/>
          <p:cNvSpPr txBox="1">
            <a:spLocks noGrp="1"/>
          </p:cNvSpPr>
          <p:nvPr>
            <p:ph idx="1"/>
          </p:nvPr>
        </p:nvSpPr>
        <p:spPr>
          <a:xfrm>
            <a:off x="609755" y="1319481"/>
            <a:ext cx="10971373" cy="4543183"/>
          </a:xfrm>
          <a:prstGeom prst="rect">
            <a:avLst/>
          </a:prstGeom>
        </p:spPr>
        <p:txBody>
          <a:bodyPr spcFirstLastPara="1" vert="horz" wrap="square" lIns="0" tIns="0" rIns="0" bIns="0" numCol="1" anchor="t" anchorCtr="0" compatLnSpc="1">
            <a:prstTxWarp prst="textNoShape">
              <a:avLst/>
            </a:prstTxWarp>
            <a:normAutofit fontScale="85000" lnSpcReduction="10000"/>
          </a:bodyPr>
          <a:lstStyle/>
          <a:p>
            <a:pPr marL="0" indent="0">
              <a:lnSpc>
                <a:spcPct val="110000"/>
              </a:lnSpc>
              <a:spcBef>
                <a:spcPts val="0"/>
              </a:spcBef>
              <a:spcAft>
                <a:spcPts val="600"/>
              </a:spcAft>
              <a:buNone/>
            </a:pPr>
            <a:r>
              <a:rPr lang="en-US" dirty="0">
                <a:latin typeface="+mn-lt"/>
              </a:rPr>
              <a:t>Widen Your Lens: Don’t fixate only on AI algorithms. Track hardware, data, robotics, etc., because they determine AI’s practical impact.</a:t>
            </a:r>
            <a:endParaRPr dirty="0">
              <a:latin typeface="+mn-lt"/>
            </a:endParaRPr>
          </a:p>
          <a:p>
            <a:pPr marL="626153" indent="-457200">
              <a:lnSpc>
                <a:spcPct val="110000"/>
              </a:lnSpc>
              <a:spcBef>
                <a:spcPts val="0"/>
              </a:spcBef>
              <a:spcAft>
                <a:spcPts val="600"/>
              </a:spcAft>
              <a:buSzPts val="1400"/>
              <a:buFont typeface="Wingdings" panose="05000000000000000000" pitchFamily="2" charset="2"/>
              <a:buChar char="§"/>
            </a:pPr>
            <a:r>
              <a:rPr lang="en-US" dirty="0">
                <a:latin typeface="+mn-lt"/>
              </a:rPr>
              <a:t>YouTubers with AI focus also attend and summarize tech shows, such as CES and </a:t>
            </a:r>
            <a:r>
              <a:rPr lang="en-US" dirty="0" smtClean="0">
                <a:latin typeface="+mn-lt"/>
              </a:rPr>
              <a:t>SXSW.</a:t>
            </a:r>
            <a:endParaRPr dirty="0">
              <a:latin typeface="+mn-lt"/>
            </a:endParaRPr>
          </a:p>
          <a:p>
            <a:pPr marL="626153" indent="-457200">
              <a:lnSpc>
                <a:spcPct val="110000"/>
              </a:lnSpc>
              <a:spcBef>
                <a:spcPts val="0"/>
              </a:spcBef>
              <a:spcAft>
                <a:spcPts val="600"/>
              </a:spcAft>
              <a:buSzPts val="1400"/>
              <a:buFont typeface="Wingdings" panose="05000000000000000000" pitchFamily="2" charset="2"/>
              <a:buChar char="§"/>
            </a:pPr>
            <a:r>
              <a:rPr lang="en-US" dirty="0">
                <a:latin typeface="+mn-lt"/>
              </a:rPr>
              <a:t>Many Survey Papers will cover specific application areas: “AI and Robotics”, “AI and Chip Design</a:t>
            </a:r>
            <a:r>
              <a:rPr lang="en-US" dirty="0" smtClean="0">
                <a:latin typeface="+mn-lt"/>
              </a:rPr>
              <a:t>”.</a:t>
            </a:r>
            <a:endParaRPr dirty="0">
              <a:latin typeface="+mn-lt"/>
            </a:endParaRPr>
          </a:p>
          <a:p>
            <a:pPr marL="626153" indent="-457200">
              <a:lnSpc>
                <a:spcPct val="110000"/>
              </a:lnSpc>
              <a:spcBef>
                <a:spcPts val="0"/>
              </a:spcBef>
              <a:spcAft>
                <a:spcPts val="600"/>
              </a:spcAft>
              <a:buSzPts val="1400"/>
              <a:buFont typeface="Wingdings" panose="05000000000000000000" pitchFamily="2" charset="2"/>
              <a:buChar char="§"/>
            </a:pPr>
            <a:r>
              <a:rPr lang="en-US" dirty="0">
                <a:latin typeface="+mn-lt"/>
              </a:rPr>
              <a:t>Look to government/military groups that are defined by the leading edge: DARPA, Defense Innovation Unit, Defense Artificial Intelligence Centre (UK </a:t>
            </a:r>
            <a:r>
              <a:rPr lang="en-US" dirty="0" err="1">
                <a:latin typeface="+mn-lt"/>
              </a:rPr>
              <a:t>MoD</a:t>
            </a:r>
            <a:r>
              <a:rPr lang="en-US" dirty="0">
                <a:latin typeface="+mn-lt"/>
              </a:rPr>
              <a:t>), etc.</a:t>
            </a:r>
            <a:endParaRPr dirty="0">
              <a:latin typeface="+mn-lt"/>
            </a:endParaRPr>
          </a:p>
          <a:p>
            <a:pPr marL="0" indent="0">
              <a:lnSpc>
                <a:spcPct val="110000"/>
              </a:lnSpc>
              <a:spcBef>
                <a:spcPts val="0"/>
              </a:spcBef>
              <a:spcAft>
                <a:spcPts val="600"/>
              </a:spcAft>
              <a:buNone/>
            </a:pPr>
            <a:r>
              <a:rPr lang="en-US" dirty="0" smtClean="0">
                <a:latin typeface="+mn-lt"/>
              </a:rPr>
              <a:t>Explore </a:t>
            </a:r>
            <a:r>
              <a:rPr lang="en-US" dirty="0">
                <a:latin typeface="+mn-lt"/>
              </a:rPr>
              <a:t>fundamental research, track AI applications, learn to implement the latest AI systems, and monitor related tech - follow the strategies presented here!</a:t>
            </a:r>
            <a:endParaRPr dirty="0">
              <a:latin typeface="+mn-lt"/>
            </a:endParaRP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69</a:t>
            </a:fld>
            <a:endParaRPr lang="en-US" dirty="0"/>
          </a:p>
        </p:txBody>
      </p:sp>
    </p:spTree>
    <p:extLst>
      <p:ext uri="{BB962C8B-B14F-4D97-AF65-F5344CB8AC3E}">
        <p14:creationId xmlns:p14="http://schemas.microsoft.com/office/powerpoint/2010/main" val="587683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Publication is Exponential</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43" y="1110815"/>
            <a:ext cx="11405714" cy="4914285"/>
          </a:xfrm>
          <a:prstGeom prst="rect">
            <a:avLst/>
          </a:prstGeom>
        </p:spPr>
      </p:pic>
      <p:sp>
        <p:nvSpPr>
          <p:cNvPr id="4" name="TextBox 3"/>
          <p:cNvSpPr txBox="1"/>
          <p:nvPr/>
        </p:nvSpPr>
        <p:spPr>
          <a:xfrm>
            <a:off x="794036" y="5794267"/>
            <a:ext cx="2328714" cy="461665"/>
          </a:xfrm>
          <a:prstGeom prst="rect">
            <a:avLst/>
          </a:prstGeom>
          <a:noFill/>
        </p:spPr>
        <p:txBody>
          <a:bodyPr wrap="none" rtlCol="0">
            <a:spAutoFit/>
          </a:bodyPr>
          <a:lstStyle/>
          <a:p>
            <a:r>
              <a:rPr lang="en-US" sz="2400" dirty="0" smtClean="0"/>
              <a:t>Ref: [</a:t>
            </a:r>
            <a:r>
              <a:rPr lang="en-US" sz="2400" dirty="0" err="1" smtClean="0"/>
              <a:t>ai</a:t>
            </a:r>
            <a:r>
              <a:rPr lang="en-US" sz="2400" dirty="0" smtClean="0"/>
              <a:t>-papers]</a:t>
            </a:r>
            <a:endParaRPr lang="en-US" sz="2400" dirty="0"/>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spTree>
    <p:extLst>
      <p:ext uri="{BB962C8B-B14F-4D97-AF65-F5344CB8AC3E}">
        <p14:creationId xmlns:p14="http://schemas.microsoft.com/office/powerpoint/2010/main" val="19217945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70895" y="6096322"/>
            <a:ext cx="2142944" cy="584775"/>
          </a:xfrm>
          <a:prstGeom prst="rect">
            <a:avLst/>
          </a:prstGeom>
          <a:noFill/>
        </p:spPr>
        <p:txBody>
          <a:bodyPr wrap="square" rtlCol="0">
            <a:spAutoFit/>
          </a:bodyPr>
          <a:lstStyle/>
          <a:p>
            <a:pPr algn="ctr"/>
            <a:r>
              <a:rPr lang="en-US" sz="1600" dirty="0" smtClean="0">
                <a:latin typeface="+mn-lt"/>
              </a:rPr>
              <a:t>Wait But Why, 2015 </a:t>
            </a:r>
            <a:br>
              <a:rPr lang="en-US" sz="1600" dirty="0" smtClean="0">
                <a:latin typeface="+mn-lt"/>
              </a:rPr>
            </a:br>
            <a:r>
              <a:rPr lang="en-US" sz="1600" dirty="0" smtClean="0">
                <a:latin typeface="+mn-lt"/>
              </a:rPr>
              <a:t>[</a:t>
            </a:r>
            <a:r>
              <a:rPr lang="en-US" sz="1600" dirty="0" err="1" smtClean="0">
                <a:latin typeface="+mn-lt"/>
              </a:rPr>
              <a:t>waitbutwhy</a:t>
            </a:r>
            <a:r>
              <a:rPr lang="en-US" sz="1600" dirty="0" smtClean="0">
                <a:latin typeface="+mn-lt"/>
              </a:rPr>
              <a:t>]</a:t>
            </a:r>
            <a:endParaRPr lang="en-US" sz="1600" dirty="0">
              <a:latin typeface="+mn-lt"/>
            </a:endParaRPr>
          </a:p>
        </p:txBody>
      </p:sp>
      <p:sp>
        <p:nvSpPr>
          <p:cNvPr id="2" name="Title 1"/>
          <p:cNvSpPr>
            <a:spLocks noGrp="1"/>
          </p:cNvSpPr>
          <p:nvPr>
            <p:ph type="title"/>
          </p:nvPr>
        </p:nvSpPr>
        <p:spPr/>
        <p:txBody>
          <a:bodyPr/>
          <a:lstStyle/>
          <a:p>
            <a:r>
              <a:rPr lang="en-US" dirty="0" smtClean="0"/>
              <a:t>Strategies for Ongoing Learning And Community Engagement</a:t>
            </a:r>
            <a:endParaRPr lang="en-US" dirty="0"/>
          </a:p>
        </p:txBody>
      </p:sp>
      <p:sp>
        <p:nvSpPr>
          <p:cNvPr id="4" name="Content Placeholder 3"/>
          <p:cNvSpPr>
            <a:spLocks noGrp="1"/>
          </p:cNvSpPr>
          <p:nvPr>
            <p:ph sz="quarter" idx="11"/>
          </p:nvPr>
        </p:nvSpPr>
        <p:spPr/>
        <p:txBody>
          <a:bodyPr/>
          <a:lstStyle/>
          <a:p>
            <a:r>
              <a:rPr lang="en-US" dirty="0" smtClean="0">
                <a:latin typeface="+mn-lt"/>
              </a:rPr>
              <a:t>Artificial Intelligence is a fast changing field – crazy fast.</a:t>
            </a:r>
          </a:p>
          <a:p>
            <a:r>
              <a:rPr lang="en-US" dirty="0" smtClean="0">
                <a:latin typeface="+mn-lt"/>
              </a:rPr>
              <a:t>Just viewing online sources or journal papers will not give you the complete story.</a:t>
            </a:r>
          </a:p>
          <a:p>
            <a:r>
              <a:rPr lang="en-US" dirty="0" smtClean="0">
                <a:latin typeface="+mn-lt"/>
              </a:rPr>
              <a:t>Theory does not equal </a:t>
            </a:r>
            <a:br>
              <a:rPr lang="en-US" dirty="0" smtClean="0">
                <a:latin typeface="+mn-lt"/>
              </a:rPr>
            </a:br>
            <a:r>
              <a:rPr lang="en-US" dirty="0" smtClean="0">
                <a:latin typeface="+mn-lt"/>
              </a:rPr>
              <a:t>implementation.</a:t>
            </a:r>
          </a:p>
          <a:p>
            <a:r>
              <a:rPr lang="en-US" dirty="0" smtClean="0">
                <a:latin typeface="+mn-lt"/>
              </a:rPr>
              <a:t>Humans modify how they use</a:t>
            </a:r>
            <a:br>
              <a:rPr lang="en-US" dirty="0" smtClean="0">
                <a:latin typeface="+mn-lt"/>
              </a:rPr>
            </a:br>
            <a:r>
              <a:rPr lang="en-US" dirty="0" smtClean="0">
                <a:latin typeface="+mn-lt"/>
              </a:rPr>
              <a:t>AI, making AI seem better than </a:t>
            </a:r>
            <a:br>
              <a:rPr lang="en-US" dirty="0" smtClean="0">
                <a:latin typeface="+mn-lt"/>
              </a:rPr>
            </a:br>
            <a:r>
              <a:rPr lang="en-US" dirty="0" smtClean="0">
                <a:latin typeface="+mn-lt"/>
              </a:rPr>
              <a:t>it actually is.</a:t>
            </a:r>
          </a:p>
          <a:p>
            <a:pPr marL="0" indent="0">
              <a:buNone/>
            </a:pPr>
            <a:r>
              <a:rPr lang="en-US" dirty="0" smtClean="0">
                <a:latin typeface="+mn-lt"/>
              </a:rPr>
              <a:t>Online forums and live events will </a:t>
            </a:r>
            <a:br>
              <a:rPr lang="en-US" dirty="0" smtClean="0">
                <a:latin typeface="+mn-lt"/>
              </a:rPr>
            </a:br>
            <a:r>
              <a:rPr lang="en-US" dirty="0" smtClean="0">
                <a:latin typeface="+mn-lt"/>
              </a:rPr>
              <a:t>help you sanity check the actual </a:t>
            </a:r>
            <a:br>
              <a:rPr lang="en-US" dirty="0" smtClean="0">
                <a:latin typeface="+mn-lt"/>
              </a:rPr>
            </a:br>
            <a:r>
              <a:rPr lang="en-US" dirty="0" smtClean="0">
                <a:latin typeface="+mn-lt"/>
              </a:rPr>
              <a:t>progress of AI!</a:t>
            </a:r>
            <a:endParaRPr lang="en-US" dirty="0">
              <a:latin typeface="+mn-lt"/>
            </a:endParaRPr>
          </a:p>
        </p:txBody>
      </p:sp>
      <p:pic>
        <p:nvPicPr>
          <p:cNvPr id="2050" name="Picture 2" descr="Projec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368" y="2405575"/>
            <a:ext cx="6008192" cy="369074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70</a:t>
            </a:fld>
            <a:endParaRPr lang="en-US" dirty="0"/>
          </a:p>
        </p:txBody>
      </p:sp>
    </p:spTree>
    <p:extLst>
      <p:ext uri="{BB962C8B-B14F-4D97-AF65-F5344CB8AC3E}">
        <p14:creationId xmlns:p14="http://schemas.microsoft.com/office/powerpoint/2010/main" val="214449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4.07407E-6 L -0.23698 -0.0625 " pathEditMode="relative" rAng="0" ptsTypes="AA">
                                      <p:cBhvr>
                                        <p:cTn id="6" dur="2000" fill="hold"/>
                                        <p:tgtEl>
                                          <p:spTgt spid="2050"/>
                                        </p:tgtEl>
                                        <p:attrNameLst>
                                          <p:attrName>ppt_x</p:attrName>
                                          <p:attrName>ppt_y</p:attrName>
                                        </p:attrNameLst>
                                      </p:cBhvr>
                                      <p:rCtr x="-11849" y="-3125"/>
                                    </p:animMotion>
                                  </p:childTnLst>
                                </p:cTn>
                              </p:par>
                              <p:par>
                                <p:cTn id="7" presetID="6" presetClass="emph" presetSubtype="0" fill="hold" nodeType="withEffect">
                                  <p:stCondLst>
                                    <p:cond delay="0"/>
                                  </p:stCondLst>
                                  <p:childTnLst>
                                    <p:animScale>
                                      <p:cBhvr>
                                        <p:cTn id="8"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Events</a:t>
            </a:r>
            <a:endParaRPr lang="en-US" dirty="0"/>
          </a:p>
        </p:txBody>
      </p:sp>
      <p:sp>
        <p:nvSpPr>
          <p:cNvPr id="4" name="Content Placeholder 3"/>
          <p:cNvSpPr>
            <a:spLocks noGrp="1"/>
          </p:cNvSpPr>
          <p:nvPr>
            <p:ph sz="quarter" idx="11"/>
          </p:nvPr>
        </p:nvSpPr>
        <p:spPr/>
        <p:txBody>
          <a:bodyPr/>
          <a:lstStyle/>
          <a:p>
            <a:pPr marL="0" indent="0">
              <a:spcBef>
                <a:spcPts val="0"/>
              </a:spcBef>
              <a:buNone/>
            </a:pPr>
            <a:r>
              <a:rPr lang="en-US" dirty="0" smtClean="0">
                <a:latin typeface="+mn-lt"/>
              </a:rPr>
              <a:t>Attend Conferences - can see, question, and stress-test new ideas in person.</a:t>
            </a:r>
          </a:p>
          <a:p>
            <a:pPr>
              <a:spcBef>
                <a:spcPts val="0"/>
              </a:spcBef>
            </a:pPr>
            <a:r>
              <a:rPr lang="en-US" dirty="0" smtClean="0">
                <a:latin typeface="+mn-lt"/>
              </a:rPr>
              <a:t>AI conferences will have specific tracks that highlight was is ‘the next new thing’.</a:t>
            </a:r>
          </a:p>
          <a:p>
            <a:pPr>
              <a:spcBef>
                <a:spcPts val="0"/>
              </a:spcBef>
            </a:pPr>
            <a:r>
              <a:rPr lang="en-US" dirty="0" smtClean="0">
                <a:latin typeface="+mn-lt"/>
              </a:rPr>
              <a:t>Presentations will distill info, </a:t>
            </a:r>
            <a:br>
              <a:rPr lang="en-US" dirty="0" smtClean="0">
                <a:latin typeface="+mn-lt"/>
              </a:rPr>
            </a:br>
            <a:r>
              <a:rPr lang="en-US" dirty="0" smtClean="0">
                <a:latin typeface="+mn-lt"/>
              </a:rPr>
              <a:t>saving lots of reading time. </a:t>
            </a:r>
          </a:p>
          <a:p>
            <a:pPr>
              <a:spcBef>
                <a:spcPts val="0"/>
              </a:spcBef>
            </a:pPr>
            <a:r>
              <a:rPr lang="en-US" dirty="0" smtClean="0">
                <a:latin typeface="+mn-lt"/>
              </a:rPr>
              <a:t>Exhibitors have rival vendors, </a:t>
            </a:r>
            <a:br>
              <a:rPr lang="en-US" dirty="0" smtClean="0">
                <a:latin typeface="+mn-lt"/>
              </a:rPr>
            </a:br>
            <a:r>
              <a:rPr lang="en-US" dirty="0" smtClean="0">
                <a:latin typeface="+mn-lt"/>
              </a:rPr>
              <a:t>can compare maturity and cost.</a:t>
            </a:r>
          </a:p>
          <a:p>
            <a:pPr>
              <a:spcBef>
                <a:spcPts val="0"/>
              </a:spcBef>
            </a:pPr>
            <a:r>
              <a:rPr lang="en-US" dirty="0" smtClean="0">
                <a:latin typeface="+mn-lt"/>
              </a:rPr>
              <a:t>Panel sessions can focus on </a:t>
            </a:r>
            <a:br>
              <a:rPr lang="en-US" dirty="0" smtClean="0">
                <a:latin typeface="+mn-lt"/>
              </a:rPr>
            </a:br>
            <a:r>
              <a:rPr lang="en-US" dirty="0" smtClean="0">
                <a:latin typeface="+mn-lt"/>
              </a:rPr>
              <a:t>deep dives, comparisons, high </a:t>
            </a:r>
            <a:br>
              <a:rPr lang="en-US" dirty="0" smtClean="0">
                <a:latin typeface="+mn-lt"/>
              </a:rPr>
            </a:br>
            <a:r>
              <a:rPr lang="en-US" dirty="0" smtClean="0">
                <a:latin typeface="+mn-lt"/>
              </a:rPr>
              <a:t>level capabilities, or go into important concept of operations.</a:t>
            </a:r>
          </a:p>
          <a:p>
            <a:pPr marL="0" indent="0">
              <a:spcBef>
                <a:spcPts val="0"/>
              </a:spcBef>
              <a:buNone/>
            </a:pPr>
            <a:r>
              <a:rPr lang="en-US" dirty="0" smtClean="0">
                <a:latin typeface="+mn-lt"/>
              </a:rPr>
              <a:t>At all of these: ASK QUESTIONS! </a:t>
            </a:r>
          </a:p>
          <a:p>
            <a:pPr lvl="1"/>
            <a:endParaRPr lang="en-US" dirty="0">
              <a:latin typeface="+mn-lt"/>
            </a:endParaRPr>
          </a:p>
        </p:txBody>
      </p:sp>
      <p:pic>
        <p:nvPicPr>
          <p:cNvPr id="3074" name="Picture 2" descr="Top 10 AI Conferences in USA (2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545" y="2368222"/>
            <a:ext cx="5669346" cy="30478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71</a:t>
            </a:fld>
            <a:endParaRPr lang="en-US" dirty="0"/>
          </a:p>
        </p:txBody>
      </p:sp>
    </p:spTree>
    <p:extLst>
      <p:ext uri="{BB962C8B-B14F-4D97-AF65-F5344CB8AC3E}">
        <p14:creationId xmlns:p14="http://schemas.microsoft.com/office/powerpoint/2010/main" val="619519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I/ITSEC – Do This All Week</a:t>
            </a:r>
            <a:endParaRPr lang="en-US" dirty="0"/>
          </a:p>
        </p:txBody>
      </p:sp>
      <p:sp>
        <p:nvSpPr>
          <p:cNvPr id="4" name="Content Placeholder 3"/>
          <p:cNvSpPr>
            <a:spLocks noGrp="1"/>
          </p:cNvSpPr>
          <p:nvPr>
            <p:ph sz="quarter" idx="11"/>
          </p:nvPr>
        </p:nvSpPr>
        <p:spPr/>
        <p:txBody>
          <a:bodyPr/>
          <a:lstStyle/>
          <a:p>
            <a:pPr marL="0" indent="0">
              <a:buNone/>
            </a:pPr>
            <a:r>
              <a:rPr lang="en-US" dirty="0" smtClean="0">
                <a:latin typeface="+mn-lt"/>
              </a:rPr>
              <a:t>I/ITSEC is a great opportunity to discover what is going on in AI</a:t>
            </a:r>
          </a:p>
          <a:p>
            <a:r>
              <a:rPr lang="en-US" sz="2400" dirty="0" smtClean="0">
                <a:latin typeface="+mn-lt"/>
              </a:rPr>
              <a:t>Monday: Many AI Tutorials – thank you for attending this one!</a:t>
            </a:r>
          </a:p>
          <a:p>
            <a:r>
              <a:rPr lang="en-US" sz="2400" dirty="0" smtClean="0">
                <a:latin typeface="+mn-lt"/>
              </a:rPr>
              <a:t>Tuesday to end: Attend specific papers, but also look at tracks and titles. What is being presented the most?</a:t>
            </a:r>
          </a:p>
          <a:p>
            <a:r>
              <a:rPr lang="en-US" sz="2400" dirty="0" smtClean="0">
                <a:latin typeface="+mn-lt"/>
              </a:rPr>
              <a:t>All week: Exhibit hall. What AI tech is most prevalent in multiple booths? What is new this year? What has disappeared?</a:t>
            </a:r>
          </a:p>
          <a:p>
            <a:pPr marL="0" indent="0">
              <a:buNone/>
            </a:pPr>
            <a:r>
              <a:rPr lang="en-US" dirty="0" smtClean="0">
                <a:latin typeface="+mn-lt"/>
              </a:rPr>
              <a:t>Above all: ask a lot of questions!</a:t>
            </a:r>
          </a:p>
          <a:p>
            <a:pPr marL="0" indent="0">
              <a:buNone/>
            </a:pPr>
            <a:endParaRPr lang="en-US" dirty="0">
              <a:latin typeface="+mn-lt"/>
            </a:endParaRPr>
          </a:p>
          <a:p>
            <a:pPr marL="0" indent="0">
              <a:buNone/>
            </a:pPr>
            <a:endParaRPr lang="en-US" dirty="0" smtClean="0">
              <a:latin typeface="+mn-lt"/>
            </a:endParaRPr>
          </a:p>
          <a:p>
            <a:pPr marL="0" indent="0">
              <a:buNone/>
            </a:pPr>
            <a:r>
              <a:rPr lang="en-US" dirty="0" smtClean="0">
                <a:latin typeface="+mn-lt"/>
              </a:rPr>
              <a:t>Also, asking questions is great way to meet </a:t>
            </a:r>
            <a:br>
              <a:rPr lang="en-US" dirty="0" smtClean="0">
                <a:latin typeface="+mn-lt"/>
              </a:rPr>
            </a:br>
            <a:r>
              <a:rPr lang="en-US" dirty="0" smtClean="0">
                <a:latin typeface="+mn-lt"/>
              </a:rPr>
              <a:t>people and grow your network!</a:t>
            </a:r>
            <a:endParaRPr lang="en-US" dirty="0">
              <a:latin typeface="+mn-lt"/>
            </a:endParaRPr>
          </a:p>
        </p:txBody>
      </p:sp>
      <p:pic>
        <p:nvPicPr>
          <p:cNvPr id="4098" name="Picture 2" descr="I/ITSEC on X: &quot;From earlier, we had our final Focus Event at #IITSEC 2024  which was 2024 I/ITSEC Fellows Presentation by Winston Bennett, PH.D. from  SAIC More info on your app 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8517" y="3687189"/>
            <a:ext cx="3452228" cy="2303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78517" y="6121952"/>
            <a:ext cx="3452228" cy="307777"/>
          </a:xfrm>
          <a:prstGeom prst="rect">
            <a:avLst/>
          </a:prstGeom>
          <a:noFill/>
        </p:spPr>
        <p:txBody>
          <a:bodyPr wrap="square" rtlCol="0">
            <a:spAutoFit/>
          </a:bodyPr>
          <a:lstStyle/>
          <a:p>
            <a:pPr algn="ctr"/>
            <a:r>
              <a:rPr lang="en-US" sz="1400" dirty="0" smtClean="0">
                <a:latin typeface="+mn-lt"/>
              </a:rPr>
              <a:t>I/ITSEC 2024 – Fellows Presentation</a:t>
            </a:r>
            <a:endParaRPr lang="en-US" sz="1400" dirty="0">
              <a:latin typeface="+mn-lt"/>
            </a:endParaRPr>
          </a:p>
        </p:txBody>
      </p:sp>
      <p:sp>
        <p:nvSpPr>
          <p:cNvPr id="3" name="TextBox 2"/>
          <p:cNvSpPr txBox="1"/>
          <p:nvPr/>
        </p:nvSpPr>
        <p:spPr>
          <a:xfrm>
            <a:off x="576298" y="4210260"/>
            <a:ext cx="6962273" cy="954107"/>
          </a:xfrm>
          <a:prstGeom prst="rect">
            <a:avLst/>
          </a:prstGeom>
          <a:noFill/>
        </p:spPr>
        <p:txBody>
          <a:bodyPr wrap="square" rtlCol="0">
            <a:spAutoFit/>
          </a:bodyPr>
          <a:lstStyle/>
          <a:p>
            <a:r>
              <a:rPr lang="en-US" sz="2800" dirty="0" smtClean="0">
                <a:latin typeface="+mn-lt"/>
              </a:rPr>
              <a:t>What has changed since you wrote your paper?</a:t>
            </a:r>
            <a:endParaRPr lang="en-US" sz="2800" dirty="0">
              <a:latin typeface="+mn-lt"/>
            </a:endParaRPr>
          </a:p>
        </p:txBody>
      </p:sp>
      <p:sp>
        <p:nvSpPr>
          <p:cNvPr id="7" name="TextBox 6"/>
          <p:cNvSpPr txBox="1"/>
          <p:nvPr/>
        </p:nvSpPr>
        <p:spPr>
          <a:xfrm>
            <a:off x="576298" y="4211334"/>
            <a:ext cx="6962273" cy="523220"/>
          </a:xfrm>
          <a:prstGeom prst="rect">
            <a:avLst/>
          </a:prstGeom>
          <a:noFill/>
        </p:spPr>
        <p:txBody>
          <a:bodyPr wrap="square" rtlCol="0">
            <a:spAutoFit/>
          </a:bodyPr>
          <a:lstStyle/>
          <a:p>
            <a:r>
              <a:rPr lang="en-US" sz="2800" dirty="0" smtClean="0">
                <a:latin typeface="+mn-lt"/>
              </a:rPr>
              <a:t>Where does the model break?</a:t>
            </a:r>
            <a:endParaRPr lang="en-US" sz="2800" dirty="0">
              <a:latin typeface="+mn-lt"/>
            </a:endParaRPr>
          </a:p>
        </p:txBody>
      </p:sp>
      <p:sp>
        <p:nvSpPr>
          <p:cNvPr id="9" name="TextBox 8"/>
          <p:cNvSpPr txBox="1"/>
          <p:nvPr/>
        </p:nvSpPr>
        <p:spPr>
          <a:xfrm>
            <a:off x="576299" y="4210502"/>
            <a:ext cx="6962273" cy="523220"/>
          </a:xfrm>
          <a:prstGeom prst="rect">
            <a:avLst/>
          </a:prstGeom>
          <a:noFill/>
        </p:spPr>
        <p:txBody>
          <a:bodyPr wrap="square" rtlCol="0">
            <a:spAutoFit/>
          </a:bodyPr>
          <a:lstStyle/>
          <a:p>
            <a:r>
              <a:rPr lang="en-US" sz="2800" dirty="0" smtClean="0">
                <a:latin typeface="+mn-lt"/>
              </a:rPr>
              <a:t>What raw data do you still wish you had?</a:t>
            </a:r>
            <a:endParaRPr lang="en-US" sz="2800" dirty="0">
              <a:latin typeface="+mn-lt"/>
            </a:endParaRPr>
          </a:p>
        </p:txBody>
      </p:sp>
      <p:sp>
        <p:nvSpPr>
          <p:cNvPr id="10" name="TextBox 9"/>
          <p:cNvSpPr txBox="1"/>
          <p:nvPr/>
        </p:nvSpPr>
        <p:spPr>
          <a:xfrm>
            <a:off x="576296" y="4210260"/>
            <a:ext cx="6962273" cy="954107"/>
          </a:xfrm>
          <a:prstGeom prst="rect">
            <a:avLst/>
          </a:prstGeom>
          <a:noFill/>
        </p:spPr>
        <p:txBody>
          <a:bodyPr wrap="square" rtlCol="0">
            <a:spAutoFit/>
          </a:bodyPr>
          <a:lstStyle/>
          <a:p>
            <a:r>
              <a:rPr lang="en-US" sz="2800" dirty="0" smtClean="0">
                <a:latin typeface="+mn-lt"/>
              </a:rPr>
              <a:t>What metric convinced your first customer to buy your solution?</a:t>
            </a:r>
            <a:endParaRPr lang="en-US" sz="2800" dirty="0">
              <a:latin typeface="+mn-lt"/>
            </a:endParaRPr>
          </a:p>
        </p:txBody>
      </p:sp>
      <p:sp>
        <p:nvSpPr>
          <p:cNvPr id="11" name="TextBox 10"/>
          <p:cNvSpPr txBox="1"/>
          <p:nvPr/>
        </p:nvSpPr>
        <p:spPr>
          <a:xfrm>
            <a:off x="576296" y="4210259"/>
            <a:ext cx="6962273" cy="954107"/>
          </a:xfrm>
          <a:prstGeom prst="rect">
            <a:avLst/>
          </a:prstGeom>
          <a:noFill/>
        </p:spPr>
        <p:txBody>
          <a:bodyPr wrap="square" rtlCol="0">
            <a:spAutoFit/>
          </a:bodyPr>
          <a:lstStyle/>
          <a:p>
            <a:r>
              <a:rPr lang="en-US" sz="2800" dirty="0" smtClean="0">
                <a:latin typeface="+mn-lt"/>
              </a:rPr>
              <a:t>Are your (the author’s) code, weights, and training logs available?</a:t>
            </a:r>
            <a:endParaRPr lang="en-US" sz="2800" dirty="0">
              <a:latin typeface="+mn-lt"/>
            </a:endParaRPr>
          </a:p>
        </p:txBody>
      </p:sp>
      <p:sp>
        <p:nvSpPr>
          <p:cNvPr id="12" name="TextBox 11"/>
          <p:cNvSpPr txBox="1"/>
          <p:nvPr/>
        </p:nvSpPr>
        <p:spPr>
          <a:xfrm>
            <a:off x="576300" y="4210260"/>
            <a:ext cx="6962273" cy="523220"/>
          </a:xfrm>
          <a:prstGeom prst="rect">
            <a:avLst/>
          </a:prstGeom>
          <a:noFill/>
        </p:spPr>
        <p:txBody>
          <a:bodyPr wrap="square" rtlCol="0">
            <a:spAutoFit/>
          </a:bodyPr>
          <a:lstStyle/>
          <a:p>
            <a:r>
              <a:rPr lang="en-US" sz="2800" dirty="0" smtClean="0">
                <a:latin typeface="+mn-lt"/>
              </a:rPr>
              <a:t>What book do you recommend I read?</a:t>
            </a:r>
            <a:endParaRPr lang="en-US" sz="2800" dirty="0">
              <a:latin typeface="+mn-lt"/>
            </a:endParaRPr>
          </a:p>
        </p:txBody>
      </p:sp>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72</a:t>
            </a:fld>
            <a:endParaRPr lang="en-US" dirty="0"/>
          </a:p>
        </p:txBody>
      </p:sp>
    </p:spTree>
    <p:extLst>
      <p:ext uri="{BB962C8B-B14F-4D97-AF65-F5344CB8AC3E}">
        <p14:creationId xmlns:p14="http://schemas.microsoft.com/office/powerpoint/2010/main" val="15002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9" grpId="0"/>
      <p:bldP spid="9" grpId="1"/>
      <p:bldP spid="10" grpId="0"/>
      <p:bldP spid="10" grpId="1"/>
      <p:bldP spid="11" grpId="0"/>
      <p:bldP spid="11" grpId="1"/>
      <p:bldP spid="12" grpId="0"/>
      <p:bldP spid="12"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59286" y="6142704"/>
            <a:ext cx="5471459" cy="584775"/>
          </a:xfrm>
          <a:prstGeom prst="rect">
            <a:avLst/>
          </a:prstGeom>
          <a:noFill/>
        </p:spPr>
        <p:txBody>
          <a:bodyPr wrap="square" rtlCol="0">
            <a:spAutoFit/>
          </a:bodyPr>
          <a:lstStyle/>
          <a:p>
            <a:r>
              <a:rPr lang="en-US" sz="1600" dirty="0" smtClean="0"/>
              <a:t>One Useful Thing – AI Images </a:t>
            </a:r>
            <a:r>
              <a:rPr lang="en-US" sz="1600" dirty="0"/>
              <a:t>of “Otter on a plane using </a:t>
            </a:r>
            <a:r>
              <a:rPr lang="en-US" sz="1600" dirty="0" err="1"/>
              <a:t>Wifi</a:t>
            </a:r>
            <a:r>
              <a:rPr lang="en-US" sz="1600" dirty="0" smtClean="0"/>
              <a:t>” over time [</a:t>
            </a:r>
            <a:r>
              <a:rPr lang="en-US" sz="1600" dirty="0" err="1" smtClean="0"/>
              <a:t>OneUseful</a:t>
            </a:r>
            <a:r>
              <a:rPr lang="en-US" sz="1600" dirty="0" smtClean="0"/>
              <a:t>]</a:t>
            </a:r>
            <a:endParaRPr lang="en-US" sz="1600" dirty="0"/>
          </a:p>
        </p:txBody>
      </p:sp>
      <p:sp>
        <p:nvSpPr>
          <p:cNvPr id="2" name="Title 1"/>
          <p:cNvSpPr>
            <a:spLocks noGrp="1"/>
          </p:cNvSpPr>
          <p:nvPr>
            <p:ph type="title"/>
          </p:nvPr>
        </p:nvSpPr>
        <p:spPr/>
        <p:txBody>
          <a:bodyPr/>
          <a:lstStyle/>
          <a:p>
            <a:r>
              <a:rPr lang="en-US" dirty="0" smtClean="0"/>
              <a:t>Newsletters</a:t>
            </a:r>
            <a:endParaRPr lang="en-US" dirty="0"/>
          </a:p>
        </p:txBody>
      </p:sp>
      <p:sp>
        <p:nvSpPr>
          <p:cNvPr id="4" name="Content Placeholder 3"/>
          <p:cNvSpPr>
            <a:spLocks noGrp="1"/>
          </p:cNvSpPr>
          <p:nvPr>
            <p:ph sz="quarter" idx="11"/>
          </p:nvPr>
        </p:nvSpPr>
        <p:spPr/>
        <p:txBody>
          <a:bodyPr/>
          <a:lstStyle/>
          <a:p>
            <a:r>
              <a:rPr lang="en-US" sz="2400" dirty="0" smtClean="0">
                <a:latin typeface="+mn-lt"/>
              </a:rPr>
              <a:t>Import AI: Weekly, written by Jack Clark, co-founder of Anthropic, previously the Policy Director of Open AI. Started as a AI reporter at Bloomberg. </a:t>
            </a:r>
            <a:br>
              <a:rPr lang="en-US" sz="2400" dirty="0" smtClean="0">
                <a:latin typeface="+mn-lt"/>
              </a:rPr>
            </a:br>
            <a:r>
              <a:rPr lang="en-US" sz="2400" dirty="0" smtClean="0">
                <a:latin typeface="+mn-lt"/>
              </a:rPr>
              <a:t>[Import AI]</a:t>
            </a:r>
          </a:p>
          <a:p>
            <a:r>
              <a:rPr lang="en-US" sz="2400" dirty="0" smtClean="0">
                <a:latin typeface="+mn-lt"/>
              </a:rPr>
              <a:t>Guide to AI: Monthly, Nathan </a:t>
            </a:r>
            <a:r>
              <a:rPr lang="en-US" sz="2400" dirty="0" err="1" smtClean="0">
                <a:latin typeface="+mn-lt"/>
              </a:rPr>
              <a:t>Benaich</a:t>
            </a:r>
            <a:r>
              <a:rPr lang="en-US" sz="2400" dirty="0" smtClean="0">
                <a:latin typeface="+mn-lt"/>
              </a:rPr>
              <a:t>, same people who do the State of AI Annual Report. [</a:t>
            </a:r>
            <a:r>
              <a:rPr lang="en-US" sz="2400" dirty="0" err="1" smtClean="0">
                <a:latin typeface="+mn-lt"/>
              </a:rPr>
              <a:t>GuidetoAI</a:t>
            </a:r>
            <a:r>
              <a:rPr lang="en-US" sz="2400" dirty="0" smtClean="0">
                <a:latin typeface="+mn-lt"/>
              </a:rPr>
              <a:t>]</a:t>
            </a:r>
          </a:p>
          <a:p>
            <a:r>
              <a:rPr lang="en-US" sz="2400" dirty="0" smtClean="0">
                <a:latin typeface="+mn-lt"/>
              </a:rPr>
              <a:t>Ben’s Bites: Daily, Ben </a:t>
            </a:r>
            <a:r>
              <a:rPr lang="en-US" sz="2400" dirty="0" err="1" smtClean="0">
                <a:latin typeface="+mn-lt"/>
              </a:rPr>
              <a:t>Tossell</a:t>
            </a:r>
            <a:r>
              <a:rPr lang="en-US" sz="2400" dirty="0" smtClean="0">
                <a:latin typeface="+mn-lt"/>
              </a:rPr>
              <a:t>, British </a:t>
            </a:r>
            <a:br>
              <a:rPr lang="en-US" sz="2400" dirty="0" smtClean="0">
                <a:latin typeface="+mn-lt"/>
              </a:rPr>
            </a:br>
            <a:r>
              <a:rPr lang="en-US" sz="2400" dirty="0" smtClean="0">
                <a:latin typeface="+mn-lt"/>
              </a:rPr>
              <a:t>investor in AI space. [</a:t>
            </a:r>
            <a:r>
              <a:rPr lang="en-US" sz="2400" dirty="0" err="1" smtClean="0">
                <a:latin typeface="+mn-lt"/>
              </a:rPr>
              <a:t>BensBites</a:t>
            </a:r>
            <a:r>
              <a:rPr lang="en-US" sz="2400" dirty="0" smtClean="0">
                <a:latin typeface="+mn-lt"/>
              </a:rPr>
              <a:t>]</a:t>
            </a:r>
          </a:p>
          <a:p>
            <a:r>
              <a:rPr lang="en-US" sz="2400" dirty="0" smtClean="0">
                <a:latin typeface="+mn-lt"/>
              </a:rPr>
              <a:t>One Useful Thing: Every 2-3 weeks, </a:t>
            </a:r>
            <a:br>
              <a:rPr lang="en-US" sz="2400" dirty="0" smtClean="0">
                <a:latin typeface="+mn-lt"/>
              </a:rPr>
            </a:br>
            <a:r>
              <a:rPr lang="en-US" sz="2400" dirty="0" smtClean="0">
                <a:latin typeface="+mn-lt"/>
              </a:rPr>
              <a:t>Ethan </a:t>
            </a:r>
            <a:r>
              <a:rPr lang="en-US" sz="2400" dirty="0" err="1" smtClean="0">
                <a:latin typeface="+mn-lt"/>
              </a:rPr>
              <a:t>Mollick</a:t>
            </a:r>
            <a:r>
              <a:rPr lang="en-US" sz="2400" dirty="0" smtClean="0">
                <a:latin typeface="+mn-lt"/>
              </a:rPr>
              <a:t>, Prof. of Management at </a:t>
            </a:r>
            <a:br>
              <a:rPr lang="en-US" sz="2400" dirty="0" smtClean="0">
                <a:latin typeface="+mn-lt"/>
              </a:rPr>
            </a:br>
            <a:r>
              <a:rPr lang="en-US" sz="2400" dirty="0" smtClean="0">
                <a:latin typeface="+mn-lt"/>
              </a:rPr>
              <a:t>Wharton (University of Pennsylvania).</a:t>
            </a:r>
            <a:br>
              <a:rPr lang="en-US" sz="2400" dirty="0" smtClean="0">
                <a:latin typeface="+mn-lt"/>
              </a:rPr>
            </a:br>
            <a:r>
              <a:rPr lang="en-US" sz="2400" dirty="0" smtClean="0">
                <a:latin typeface="+mn-lt"/>
              </a:rPr>
              <a:t>[</a:t>
            </a:r>
            <a:r>
              <a:rPr lang="en-US" sz="2400" dirty="0" err="1" smtClean="0">
                <a:latin typeface="+mn-lt"/>
              </a:rPr>
              <a:t>OneUseful</a:t>
            </a:r>
            <a:r>
              <a:rPr lang="en-US" sz="2400" dirty="0" smtClean="0">
                <a:latin typeface="+mn-lt"/>
              </a:rPr>
              <a:t>]</a:t>
            </a:r>
          </a:p>
          <a:p>
            <a:endParaRPr lang="en-US" sz="2400" dirty="0">
              <a:latin typeface="+mn-lt"/>
            </a:endParaRPr>
          </a:p>
        </p:txBody>
      </p:sp>
      <p:pic>
        <p:nvPicPr>
          <p:cNvPr id="5122" name="Picture 2" descr="https://substackcdn.com/image/fetch/w_1280,h_853,c_fill,f_auto,q_auto:good,fl_progressive:steep,g_auto/https%3A%2F%2Fsubstack-post-media.s3.amazonaws.com%2Fpublic%2Fimages%2F3ac29474-e923-41ab-861a-0b1b5323d810_3146x20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563" y="2651397"/>
            <a:ext cx="5207866" cy="347055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73</a:t>
            </a:fld>
            <a:endParaRPr lang="en-US" dirty="0"/>
          </a:p>
        </p:txBody>
      </p:sp>
    </p:spTree>
    <p:extLst>
      <p:ext uri="{BB962C8B-B14F-4D97-AF65-F5344CB8AC3E}">
        <p14:creationId xmlns:p14="http://schemas.microsoft.com/office/powerpoint/2010/main" val="55303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3.33333E-6 L -0.24622 -0.10833 " pathEditMode="relative" rAng="0" ptsTypes="AA">
                                      <p:cBhvr>
                                        <p:cTn id="6" dur="2000" fill="hold"/>
                                        <p:tgtEl>
                                          <p:spTgt spid="5122"/>
                                        </p:tgtEl>
                                        <p:attrNameLst>
                                          <p:attrName>ppt_x</p:attrName>
                                          <p:attrName>ppt_y</p:attrName>
                                        </p:attrNameLst>
                                      </p:cBhvr>
                                      <p:rCtr x="-12318" y="-5417"/>
                                    </p:animMotion>
                                  </p:childTnLst>
                                </p:cTn>
                              </p:par>
                              <p:par>
                                <p:cTn id="7" presetID="6" presetClass="emph" presetSubtype="0" fill="hold" nodeType="withEffect">
                                  <p:stCondLst>
                                    <p:cond delay="0"/>
                                  </p:stCondLst>
                                  <p:childTnLst>
                                    <p:animScale>
                                      <p:cBhvr>
                                        <p:cTn id="8" dur="2000" fill="hold"/>
                                        <p:tgtEl>
                                          <p:spTgt spid="5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Tracking</a:t>
            </a:r>
            <a:endParaRPr lang="en-US" dirty="0"/>
          </a:p>
        </p:txBody>
      </p:sp>
      <p:sp>
        <p:nvSpPr>
          <p:cNvPr id="4" name="Content Placeholder 3"/>
          <p:cNvSpPr>
            <a:spLocks noGrp="1"/>
          </p:cNvSpPr>
          <p:nvPr>
            <p:ph sz="quarter" idx="11"/>
          </p:nvPr>
        </p:nvSpPr>
        <p:spPr/>
        <p:txBody>
          <a:bodyPr/>
          <a:lstStyle/>
          <a:p>
            <a:r>
              <a:rPr lang="en-US" sz="2400" dirty="0" err="1" smtClean="0">
                <a:latin typeface="+mn-lt"/>
              </a:rPr>
              <a:t>Reddit</a:t>
            </a:r>
            <a:r>
              <a:rPr lang="en-US" sz="2400" dirty="0" smtClean="0">
                <a:latin typeface="+mn-lt"/>
              </a:rPr>
              <a:t>: r/</a:t>
            </a:r>
            <a:r>
              <a:rPr lang="en-US" sz="2400" dirty="0" err="1" smtClean="0">
                <a:latin typeface="+mn-lt"/>
              </a:rPr>
              <a:t>MachineLearning</a:t>
            </a:r>
            <a:r>
              <a:rPr lang="en-US" sz="2400" dirty="0" smtClean="0">
                <a:latin typeface="+mn-lt"/>
              </a:rPr>
              <a:t> – 3M+ members, crowd-filtering papers of interest.</a:t>
            </a:r>
          </a:p>
          <a:p>
            <a:r>
              <a:rPr lang="en-US" sz="2400" dirty="0" err="1" smtClean="0">
                <a:latin typeface="+mn-lt"/>
              </a:rPr>
              <a:t>Huggingface</a:t>
            </a:r>
            <a:r>
              <a:rPr lang="en-US" sz="2400" dirty="0" smtClean="0">
                <a:latin typeface="+mn-lt"/>
              </a:rPr>
              <a:t>: Forums, specific focus on models and implementation.</a:t>
            </a:r>
          </a:p>
          <a:p>
            <a:r>
              <a:rPr lang="en-US" sz="2400" dirty="0" smtClean="0">
                <a:latin typeface="+mn-lt"/>
              </a:rPr>
              <a:t>Papers With Code: State of the Art (</a:t>
            </a:r>
            <a:r>
              <a:rPr lang="en-US" sz="2400" dirty="0" err="1" smtClean="0">
                <a:latin typeface="+mn-lt"/>
              </a:rPr>
              <a:t>sota</a:t>
            </a:r>
            <a:r>
              <a:rPr lang="en-US" sz="2400" dirty="0" smtClean="0">
                <a:latin typeface="+mn-lt"/>
              </a:rPr>
              <a:t>) sections on computer vision, natural language processing, medical AI, </a:t>
            </a:r>
            <a:br>
              <a:rPr lang="en-US" sz="2400" dirty="0" smtClean="0">
                <a:latin typeface="+mn-lt"/>
              </a:rPr>
            </a:br>
            <a:r>
              <a:rPr lang="en-US" sz="2400" dirty="0" smtClean="0">
                <a:latin typeface="+mn-lt"/>
              </a:rPr>
              <a:t>and more. Gives overview, </a:t>
            </a:r>
            <a:br>
              <a:rPr lang="en-US" sz="2400" dirty="0" smtClean="0">
                <a:latin typeface="+mn-lt"/>
              </a:rPr>
            </a:br>
            <a:r>
              <a:rPr lang="en-US" sz="2400" dirty="0" smtClean="0">
                <a:latin typeface="+mn-lt"/>
              </a:rPr>
              <a:t>benchmarks, libraries, and </a:t>
            </a:r>
            <a:br>
              <a:rPr lang="en-US" sz="2400" dirty="0" smtClean="0">
                <a:latin typeface="+mn-lt"/>
              </a:rPr>
            </a:br>
            <a:r>
              <a:rPr lang="en-US" sz="2400" dirty="0" smtClean="0">
                <a:latin typeface="+mn-lt"/>
              </a:rPr>
              <a:t>datasets. Mainly for coders.</a:t>
            </a:r>
          </a:p>
          <a:p>
            <a:r>
              <a:rPr lang="en-US" sz="2400" dirty="0" smtClean="0">
                <a:latin typeface="+mn-lt"/>
              </a:rPr>
              <a:t>Gartner Hype Cycle for AI: </a:t>
            </a:r>
            <a:br>
              <a:rPr lang="en-US" sz="2400" dirty="0" smtClean="0">
                <a:latin typeface="+mn-lt"/>
              </a:rPr>
            </a:br>
            <a:r>
              <a:rPr lang="en-US" sz="2400" dirty="0" smtClean="0">
                <a:latin typeface="+mn-lt"/>
              </a:rPr>
              <a:t>short yearly overview of the </a:t>
            </a:r>
            <a:br>
              <a:rPr lang="en-US" sz="2400" dirty="0" smtClean="0">
                <a:latin typeface="+mn-lt"/>
              </a:rPr>
            </a:br>
            <a:r>
              <a:rPr lang="en-US" sz="2400" dirty="0" smtClean="0">
                <a:latin typeface="+mn-lt"/>
              </a:rPr>
              <a:t>state of AI.</a:t>
            </a:r>
          </a:p>
          <a:p>
            <a:endParaRPr lang="en-US" sz="2400" dirty="0">
              <a:latin typeface="+mn-lt"/>
            </a:endParaRPr>
          </a:p>
        </p:txBody>
      </p:sp>
      <p:pic>
        <p:nvPicPr>
          <p:cNvPr id="6146" name="Picture 2" descr="https://emt.gartnerweb.com/ngw/globalassets/en/articles/infographics/hype-cycle-for-artificial-intelligence-2024.jpg?_gl=1*12llpbx*_gcl_au*MTE5MjQ2NDg2Ny4xNzQ5MzMzNTgy*_ga*MTIwOTE3ODQzLjE3NDkzMzM1ODI.*_ga_R1W5CE5FEV*czE3NDkzMzM1ODEkbzEkZzEkdDE3NDkzMzM2NjckajU4JGwwJGgw"/>
          <p:cNvPicPr>
            <a:picLocks noChangeAspect="1" noChangeArrowheads="1"/>
          </p:cNvPicPr>
          <p:nvPr/>
        </p:nvPicPr>
        <p:blipFill rotWithShape="1">
          <a:blip r:embed="rId3">
            <a:extLst>
              <a:ext uri="{28A0092B-C50C-407E-A947-70E740481C1C}">
                <a14:useLocalDpi xmlns:a14="http://schemas.microsoft.com/office/drawing/2010/main" val="0"/>
              </a:ext>
            </a:extLst>
          </a:blip>
          <a:srcRect l="3769" t="6261" r="3453" b="6254"/>
          <a:stretch/>
        </p:blipFill>
        <p:spPr bwMode="auto">
          <a:xfrm>
            <a:off x="5350804" y="2807368"/>
            <a:ext cx="6744943" cy="358221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74</a:t>
            </a:fld>
            <a:endParaRPr lang="en-US" dirty="0"/>
          </a:p>
        </p:txBody>
      </p:sp>
    </p:spTree>
    <p:extLst>
      <p:ext uri="{BB962C8B-B14F-4D97-AF65-F5344CB8AC3E}">
        <p14:creationId xmlns:p14="http://schemas.microsoft.com/office/powerpoint/2010/main" val="34595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3.7037E-7 L -0.22395 -0.14329 " pathEditMode="relative" rAng="0" ptsTypes="AA">
                                      <p:cBhvr>
                                        <p:cTn id="6" dur="2000" fill="hold"/>
                                        <p:tgtEl>
                                          <p:spTgt spid="6146"/>
                                        </p:tgtEl>
                                        <p:attrNameLst>
                                          <p:attrName>ppt_x</p:attrName>
                                          <p:attrName>ppt_y</p:attrName>
                                        </p:attrNameLst>
                                      </p:cBhvr>
                                      <p:rCtr x="-11198" y="-7176"/>
                                    </p:animMotion>
                                  </p:childTnLst>
                                </p:cTn>
                              </p:par>
                              <p:par>
                                <p:cTn id="7" presetID="6" presetClass="emph" presetSubtype="0" fill="hold" nodeType="withEffect">
                                  <p:stCondLst>
                                    <p:cond delay="0"/>
                                  </p:stCondLst>
                                  <p:childTnLst>
                                    <p:animScale>
                                      <p:cBhvr>
                                        <p:cTn id="8" dur="2000" fill="hold"/>
                                        <p:tgtEl>
                                          <p:spTgt spid="61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marL="0" indent="0">
              <a:buNone/>
            </a:pPr>
            <a:r>
              <a:rPr lang="en-US" dirty="0" smtClean="0">
                <a:latin typeface="+mn-lt"/>
              </a:rPr>
              <a:t>Key Points:</a:t>
            </a:r>
          </a:p>
          <a:p>
            <a:r>
              <a:rPr lang="en-US" sz="2400" dirty="0" smtClean="0">
                <a:latin typeface="+mn-lt"/>
              </a:rPr>
              <a:t>Evaluate </a:t>
            </a:r>
            <a:r>
              <a:rPr lang="en-US" sz="2400" dirty="0">
                <a:latin typeface="+mn-lt"/>
              </a:rPr>
              <a:t>sources (timeliness, credibility, </a:t>
            </a:r>
            <a:r>
              <a:rPr lang="en-US" sz="2400" dirty="0" smtClean="0">
                <a:latin typeface="+mn-lt"/>
              </a:rPr>
              <a:t/>
            </a:r>
            <a:br>
              <a:rPr lang="en-US" sz="2400" dirty="0" smtClean="0">
                <a:latin typeface="+mn-lt"/>
              </a:rPr>
            </a:br>
            <a:r>
              <a:rPr lang="en-US" sz="2400" dirty="0" smtClean="0">
                <a:latin typeface="+mn-lt"/>
              </a:rPr>
              <a:t>completeness).</a:t>
            </a:r>
          </a:p>
          <a:p>
            <a:r>
              <a:rPr lang="en-US" sz="2400" dirty="0" smtClean="0">
                <a:latin typeface="+mn-lt"/>
              </a:rPr>
              <a:t>Use </a:t>
            </a:r>
            <a:r>
              <a:rPr lang="en-US" sz="2400" dirty="0">
                <a:latin typeface="+mn-lt"/>
              </a:rPr>
              <a:t>survey papers &amp; leaderboards to </a:t>
            </a:r>
            <a:r>
              <a:rPr lang="en-US" sz="2400" dirty="0" smtClean="0">
                <a:latin typeface="+mn-lt"/>
              </a:rPr>
              <a:t>identify </a:t>
            </a:r>
            <a:br>
              <a:rPr lang="en-US" sz="2400" dirty="0" smtClean="0">
                <a:latin typeface="+mn-lt"/>
              </a:rPr>
            </a:br>
            <a:r>
              <a:rPr lang="en-US" sz="2400" dirty="0" smtClean="0">
                <a:latin typeface="+mn-lt"/>
              </a:rPr>
              <a:t>state-of-the-art and breakthroughs</a:t>
            </a:r>
            <a:r>
              <a:rPr lang="en-US" sz="2400" dirty="0">
                <a:latin typeface="+mn-lt"/>
              </a:rPr>
              <a:t>. </a:t>
            </a:r>
            <a:endParaRPr lang="en-US" sz="2400" dirty="0" smtClean="0">
              <a:latin typeface="+mn-lt"/>
            </a:endParaRPr>
          </a:p>
          <a:p>
            <a:r>
              <a:rPr lang="en-US" sz="2400" dirty="0" smtClean="0">
                <a:latin typeface="+mn-lt"/>
              </a:rPr>
              <a:t>Monitor AI applications </a:t>
            </a:r>
            <a:r>
              <a:rPr lang="en-US" sz="2400" dirty="0">
                <a:latin typeface="+mn-lt"/>
              </a:rPr>
              <a:t>via trusted </a:t>
            </a:r>
            <a:r>
              <a:rPr lang="en-US" sz="2400" dirty="0" smtClean="0">
                <a:latin typeface="+mn-lt"/>
              </a:rPr>
              <a:t>sources.</a:t>
            </a:r>
            <a:r>
              <a:rPr lang="en-US" sz="2400" dirty="0">
                <a:latin typeface="+mn-lt"/>
              </a:rPr>
              <a:t> </a:t>
            </a:r>
            <a:endParaRPr lang="en-US" sz="2400" dirty="0" smtClean="0">
              <a:latin typeface="+mn-lt"/>
            </a:endParaRPr>
          </a:p>
          <a:p>
            <a:r>
              <a:rPr lang="en-US" sz="2400" dirty="0" smtClean="0">
                <a:latin typeface="+mn-lt"/>
              </a:rPr>
              <a:t>Track </a:t>
            </a:r>
            <a:r>
              <a:rPr lang="en-US" sz="2400" dirty="0">
                <a:latin typeface="+mn-lt"/>
              </a:rPr>
              <a:t>ripple‑effects </a:t>
            </a:r>
            <a:r>
              <a:rPr lang="en-US" sz="2400" dirty="0" smtClean="0">
                <a:latin typeface="+mn-lt"/>
              </a:rPr>
              <a:t>(other tech, </a:t>
            </a:r>
            <a:r>
              <a:rPr lang="en-US" sz="2400" dirty="0">
                <a:latin typeface="+mn-lt"/>
              </a:rPr>
              <a:t>policy, ethics) to </a:t>
            </a:r>
            <a:r>
              <a:rPr lang="en-US" sz="2400" dirty="0" smtClean="0">
                <a:latin typeface="+mn-lt"/>
              </a:rPr>
              <a:t/>
            </a:r>
            <a:br>
              <a:rPr lang="en-US" sz="2400" dirty="0" smtClean="0">
                <a:latin typeface="+mn-lt"/>
              </a:rPr>
            </a:br>
            <a:r>
              <a:rPr lang="en-US" sz="2400" dirty="0" smtClean="0">
                <a:latin typeface="+mn-lt"/>
              </a:rPr>
              <a:t>avoid </a:t>
            </a:r>
            <a:r>
              <a:rPr lang="en-US" sz="2400" dirty="0">
                <a:latin typeface="+mn-lt"/>
              </a:rPr>
              <a:t>blind‑spots</a:t>
            </a:r>
            <a:r>
              <a:rPr lang="en-US" sz="2400" dirty="0" smtClean="0">
                <a:latin typeface="+mn-lt"/>
              </a:rPr>
              <a:t>.</a:t>
            </a:r>
          </a:p>
          <a:p>
            <a:r>
              <a:rPr lang="en-US" sz="2400" dirty="0">
                <a:latin typeface="+mn-lt"/>
              </a:rPr>
              <a:t>Ask lots of questions! </a:t>
            </a:r>
          </a:p>
          <a:p>
            <a:pPr marL="0" indent="0">
              <a:buNone/>
            </a:pPr>
            <a:r>
              <a:rPr lang="en-US" dirty="0">
                <a:latin typeface="+mn-lt"/>
              </a:rPr>
              <a:t>By staying current on AI, managers, programmers, and other key decision‑makers can recognize its broader tech ripple </a:t>
            </a:r>
            <a:r>
              <a:rPr lang="en-US" dirty="0" smtClean="0">
                <a:latin typeface="+mn-lt"/>
              </a:rPr>
              <a:t>effects, and </a:t>
            </a:r>
            <a:r>
              <a:rPr lang="en-US" dirty="0">
                <a:latin typeface="+mn-lt"/>
              </a:rPr>
              <a:t>quickly fold new capabilities into sharper, faster operational choices.</a:t>
            </a:r>
          </a:p>
        </p:txBody>
      </p:sp>
      <p:pic>
        <p:nvPicPr>
          <p:cNvPr id="7170" name="Picture 2" descr="Gener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5643" y="954506"/>
            <a:ext cx="3829216" cy="255281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Conclusion – Managing the AI Firehose</a:t>
            </a:r>
            <a:endParaRPr lang="en-US" dirty="0"/>
          </a:p>
        </p:txBody>
      </p:sp>
      <p:sp>
        <p:nvSpPr>
          <p:cNvPr id="7" name="TextBox 6"/>
          <p:cNvSpPr txBox="1"/>
          <p:nvPr/>
        </p:nvSpPr>
        <p:spPr>
          <a:xfrm>
            <a:off x="8630653" y="3652540"/>
            <a:ext cx="3059196" cy="738664"/>
          </a:xfrm>
          <a:prstGeom prst="rect">
            <a:avLst/>
          </a:prstGeom>
          <a:noFill/>
        </p:spPr>
        <p:txBody>
          <a:bodyPr wrap="square" rtlCol="0">
            <a:spAutoFit/>
          </a:bodyPr>
          <a:lstStyle/>
          <a:p>
            <a:pPr algn="ctr"/>
            <a:r>
              <a:rPr lang="en-US" sz="1400" dirty="0" smtClean="0"/>
              <a:t>Best image generated after 37 attempts using </a:t>
            </a:r>
            <a:r>
              <a:rPr lang="en-US" sz="1400" dirty="0" err="1" smtClean="0"/>
              <a:t>OpenAI</a:t>
            </a:r>
            <a:r>
              <a:rPr lang="en-US" sz="1400" dirty="0" smtClean="0"/>
              <a:t> ChatGPT-4o. The authors remain disappointed.</a:t>
            </a:r>
            <a:endParaRPr lang="en-US" sz="1400" dirty="0"/>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75</a:t>
            </a:fld>
            <a:endParaRPr lang="en-US" dirty="0"/>
          </a:p>
        </p:txBody>
      </p:sp>
    </p:spTree>
    <p:extLst>
      <p:ext uri="{BB962C8B-B14F-4D97-AF65-F5344CB8AC3E}">
        <p14:creationId xmlns:p14="http://schemas.microsoft.com/office/powerpoint/2010/main" val="19571596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This Now!</a:t>
            </a:r>
            <a:endParaRPr lang="en-US" dirty="0"/>
          </a:p>
        </p:txBody>
      </p:sp>
      <p:sp>
        <p:nvSpPr>
          <p:cNvPr id="4" name="Content Placeholder 3"/>
          <p:cNvSpPr>
            <a:spLocks noGrp="1"/>
          </p:cNvSpPr>
          <p:nvPr>
            <p:ph sz="quarter" idx="11"/>
          </p:nvPr>
        </p:nvSpPr>
        <p:spPr>
          <a:xfrm>
            <a:off x="53492" y="1073530"/>
            <a:ext cx="11250613" cy="5075237"/>
          </a:xfrm>
        </p:spPr>
        <p:txBody>
          <a:bodyPr/>
          <a:lstStyle/>
          <a:p>
            <a:pPr marL="344488" indent="-344488"/>
            <a:r>
              <a:rPr lang="en-US" dirty="0" smtClean="0">
                <a:latin typeface="+mn-lt"/>
              </a:rPr>
              <a:t>Download the State of AI Annual Report.</a:t>
            </a:r>
          </a:p>
          <a:p>
            <a:pPr marL="344488" indent="-344488"/>
            <a:r>
              <a:rPr lang="en-US" dirty="0" smtClean="0">
                <a:latin typeface="+mn-lt"/>
              </a:rPr>
              <a:t>Sign up for Import AI and One Useful </a:t>
            </a:r>
            <a:br>
              <a:rPr lang="en-US" dirty="0" smtClean="0">
                <a:latin typeface="+mn-lt"/>
              </a:rPr>
            </a:br>
            <a:r>
              <a:rPr lang="en-US" dirty="0" smtClean="0">
                <a:latin typeface="+mn-lt"/>
              </a:rPr>
              <a:t>Thing newsletters.</a:t>
            </a:r>
          </a:p>
          <a:p>
            <a:pPr marL="344488" indent="-344488"/>
            <a:r>
              <a:rPr lang="en-US" dirty="0" smtClean="0">
                <a:latin typeface="+mn-lt"/>
              </a:rPr>
              <a:t>Subscribe to AI Explained and </a:t>
            </a:r>
            <a:br>
              <a:rPr lang="en-US" dirty="0" smtClean="0">
                <a:latin typeface="+mn-lt"/>
              </a:rPr>
            </a:br>
            <a:r>
              <a:rPr lang="en-US" dirty="0" smtClean="0">
                <a:latin typeface="+mn-lt"/>
              </a:rPr>
              <a:t>Wes Roth on YouTube.</a:t>
            </a:r>
          </a:p>
          <a:p>
            <a:pPr marL="344488" indent="-344488"/>
            <a:r>
              <a:rPr lang="en-US" dirty="0" smtClean="0">
                <a:latin typeface="+mn-lt"/>
              </a:rPr>
              <a:t>Use I/ITSEC to practice asking others:</a:t>
            </a:r>
          </a:p>
          <a:p>
            <a:pPr marL="795338" lvl="1" indent="-344488"/>
            <a:r>
              <a:rPr lang="en-US" dirty="0" smtClean="0">
                <a:latin typeface="+mn-lt"/>
              </a:rPr>
              <a:t>How do they keep up with AI?</a:t>
            </a:r>
          </a:p>
          <a:p>
            <a:pPr marL="795338" lvl="1" indent="-344488"/>
            <a:r>
              <a:rPr lang="en-US" dirty="0" smtClean="0">
                <a:latin typeface="+mn-lt"/>
              </a:rPr>
              <a:t>What new trends excite them the most?</a:t>
            </a:r>
          </a:p>
          <a:p>
            <a:pPr marL="795338" lvl="1" indent="-344488"/>
            <a:r>
              <a:rPr lang="en-US" dirty="0" smtClean="0">
                <a:latin typeface="+mn-lt"/>
              </a:rPr>
              <a:t>Will AI save or destroy humanity?</a:t>
            </a:r>
          </a:p>
          <a:p>
            <a:pPr marL="344488" indent="-344488"/>
            <a:r>
              <a:rPr lang="en-US" dirty="0" smtClean="0">
                <a:latin typeface="+mn-lt"/>
              </a:rPr>
              <a:t>Take the handout with all the important </a:t>
            </a:r>
            <a:br>
              <a:rPr lang="en-US" dirty="0" smtClean="0">
                <a:latin typeface="+mn-lt"/>
              </a:rPr>
            </a:br>
            <a:r>
              <a:rPr lang="en-US" dirty="0" smtClean="0">
                <a:latin typeface="+mn-lt"/>
              </a:rPr>
              <a:t>links one page!</a:t>
            </a:r>
            <a:endParaRPr lang="en-US" dirty="0">
              <a:latin typeface="+mn-lt"/>
            </a:endParaRPr>
          </a:p>
        </p:txBody>
      </p:sp>
      <p:pic>
        <p:nvPicPr>
          <p:cNvPr id="8194" name="Picture 2" descr="How Ex Machina's Ava Was Created on a Film With a Budget of £10 Million -  Business Ins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379" y="1190750"/>
            <a:ext cx="4629816" cy="3472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14674" y="4912489"/>
            <a:ext cx="4405226" cy="584775"/>
          </a:xfrm>
          <a:prstGeom prst="rect">
            <a:avLst/>
          </a:prstGeom>
          <a:noFill/>
        </p:spPr>
        <p:txBody>
          <a:bodyPr wrap="square" rtlCol="0">
            <a:spAutoFit/>
          </a:bodyPr>
          <a:lstStyle/>
          <a:p>
            <a:pPr algn="ctr"/>
            <a:r>
              <a:rPr lang="en-US" sz="1800" dirty="0" smtClean="0"/>
              <a:t>Face the world of Artificial Intelligence!</a:t>
            </a:r>
            <a:r>
              <a:rPr lang="en-US" sz="1400" dirty="0" smtClean="0"/>
              <a:t/>
            </a:r>
            <a:br>
              <a:rPr lang="en-US" sz="1400" dirty="0" smtClean="0"/>
            </a:br>
            <a:r>
              <a:rPr lang="en-US" sz="1400" dirty="0" smtClean="0"/>
              <a:t>Ex </a:t>
            </a:r>
            <a:r>
              <a:rPr lang="en-US" sz="1400" dirty="0" err="1" smtClean="0"/>
              <a:t>Machina</a:t>
            </a:r>
            <a:r>
              <a:rPr lang="en-US" sz="1400" dirty="0" smtClean="0"/>
              <a:t> – 2014 Sci-Fi Movie</a:t>
            </a:r>
            <a:endParaRPr lang="en-US" sz="1400" dirty="0"/>
          </a:p>
        </p:txBody>
      </p:sp>
      <p:pic>
        <p:nvPicPr>
          <p:cNvPr id="8196" name="Picture 4" descr="Star Trek: Picard's Next Generation Dream Conn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8488" y="1734444"/>
            <a:ext cx="5109213" cy="2928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14674" y="4912488"/>
            <a:ext cx="4405226" cy="584775"/>
          </a:xfrm>
          <a:prstGeom prst="rect">
            <a:avLst/>
          </a:prstGeom>
          <a:noFill/>
        </p:spPr>
        <p:txBody>
          <a:bodyPr wrap="square" rtlCol="0">
            <a:spAutoFit/>
          </a:bodyPr>
          <a:lstStyle/>
          <a:p>
            <a:pPr algn="ctr"/>
            <a:r>
              <a:rPr lang="en-US" sz="1800" dirty="0" smtClean="0"/>
              <a:t>Hallucinates more than most LLMs.!</a:t>
            </a:r>
            <a:r>
              <a:rPr lang="en-US" sz="1400" dirty="0" smtClean="0"/>
              <a:t/>
            </a:r>
            <a:br>
              <a:rPr lang="en-US" sz="1400" dirty="0" smtClean="0"/>
            </a:br>
            <a:r>
              <a:rPr lang="en-US" sz="1400" dirty="0" smtClean="0"/>
              <a:t>Lt. Cmd. Data, Star Trek: The Next Generation</a:t>
            </a:r>
            <a:endParaRPr lang="en-US" sz="1400" dirty="0"/>
          </a:p>
        </p:txBody>
      </p:sp>
      <p:pic>
        <p:nvPicPr>
          <p:cNvPr id="8198" name="Picture 6" descr="The Machines | The Fictional Organization Wiki | Fandom"/>
          <p:cNvPicPr>
            <a:picLocks noChangeAspect="1" noChangeArrowheads="1"/>
          </p:cNvPicPr>
          <p:nvPr/>
        </p:nvPicPr>
        <p:blipFill rotWithShape="1">
          <a:blip r:embed="rId5">
            <a:extLst>
              <a:ext uri="{28A0092B-C50C-407E-A947-70E740481C1C}">
                <a14:useLocalDpi xmlns:a14="http://schemas.microsoft.com/office/drawing/2010/main" val="0"/>
              </a:ext>
            </a:extLst>
          </a:blip>
          <a:srcRect l="36310"/>
          <a:stretch/>
        </p:blipFill>
        <p:spPr bwMode="auto">
          <a:xfrm>
            <a:off x="7105228" y="1047753"/>
            <a:ext cx="4625517" cy="37583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03829" y="4879255"/>
            <a:ext cx="4405226" cy="584775"/>
          </a:xfrm>
          <a:prstGeom prst="rect">
            <a:avLst/>
          </a:prstGeom>
          <a:noFill/>
        </p:spPr>
        <p:txBody>
          <a:bodyPr wrap="square" rtlCol="0">
            <a:spAutoFit/>
          </a:bodyPr>
          <a:lstStyle/>
          <a:p>
            <a:pPr algn="ctr"/>
            <a:r>
              <a:rPr lang="en-US" sz="1800" dirty="0" smtClean="0"/>
              <a:t>I’m sure we’ll all be fine…</a:t>
            </a:r>
            <a:r>
              <a:rPr lang="en-US" sz="1400" dirty="0" smtClean="0"/>
              <a:t/>
            </a:r>
            <a:br>
              <a:rPr lang="en-US" sz="1400" dirty="0" smtClean="0"/>
            </a:br>
            <a:r>
              <a:rPr lang="en-US" sz="1400" dirty="0" smtClean="0"/>
              <a:t>The Machines from the Terminator franchise</a:t>
            </a:r>
            <a:endParaRPr lang="en-US" sz="1400" dirty="0"/>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76</a:t>
            </a:fld>
            <a:endParaRPr lang="en-US" dirty="0"/>
          </a:p>
        </p:txBody>
      </p:sp>
    </p:spTree>
    <p:extLst>
      <p:ext uri="{BB962C8B-B14F-4D97-AF65-F5344CB8AC3E}">
        <p14:creationId xmlns:p14="http://schemas.microsoft.com/office/powerpoint/2010/main" val="122201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par>
                                <p:cTn id="19" presetID="10" presetClass="exit" presetSubtype="0" fill="hold" grpId="1"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194"/>
                                        </p:tgtEl>
                                      </p:cBhvr>
                                    </p:animEffect>
                                    <p:set>
                                      <p:cBhvr>
                                        <p:cTn id="24" dur="1" fill="hold">
                                          <p:stCondLst>
                                            <p:cond delay="499"/>
                                          </p:stCondLst>
                                        </p:cTn>
                                        <p:tgtEl>
                                          <p:spTgt spid="819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fade">
                                      <p:cBhvr>
                                        <p:cTn id="27" dur="500"/>
                                        <p:tgtEl>
                                          <p:spTgt spid="819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196"/>
                                        </p:tgtEl>
                                      </p:cBhvr>
                                    </p:animEffect>
                                    <p:set>
                                      <p:cBhvr>
                                        <p:cTn id="41" dur="1" fill="hold">
                                          <p:stCondLst>
                                            <p:cond delay="499"/>
                                          </p:stCondLst>
                                        </p:cTn>
                                        <p:tgtEl>
                                          <p:spTgt spid="8196"/>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8198"/>
                                        </p:tgtEl>
                                        <p:attrNameLst>
                                          <p:attrName>style.visibility</p:attrName>
                                        </p:attrNameLst>
                                      </p:cBhvr>
                                      <p:to>
                                        <p:strVal val="visible"/>
                                      </p:to>
                                    </p:set>
                                    <p:animEffect transition="in" filter="fade">
                                      <p:cBhvr>
                                        <p:cTn id="4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Slides 1 -18</a:t>
            </a:r>
            <a:endParaRPr lang="en-US" dirty="0"/>
          </a:p>
        </p:txBody>
      </p:sp>
      <p:sp>
        <p:nvSpPr>
          <p:cNvPr id="3" name="Content Placeholder 2"/>
          <p:cNvSpPr>
            <a:spLocks noGrp="1"/>
          </p:cNvSpPr>
          <p:nvPr>
            <p:ph sz="half" idx="1"/>
          </p:nvPr>
        </p:nvSpPr>
        <p:spPr>
          <a:xfrm>
            <a:off x="508000" y="1097300"/>
            <a:ext cx="11199906" cy="4114800"/>
          </a:xfrm>
        </p:spPr>
        <p:txBody>
          <a:bodyPr/>
          <a:lstStyle/>
          <a:p>
            <a:pPr marL="0" indent="0">
              <a:buNone/>
            </a:pPr>
            <a:r>
              <a:rPr lang="en-US" b="1" dirty="0" smtClean="0">
                <a:latin typeface="+mn-lt"/>
              </a:rPr>
              <a:t>[</a:t>
            </a:r>
            <a:r>
              <a:rPr lang="en-US" b="1" dirty="0" err="1" smtClean="0">
                <a:latin typeface="+mn-lt"/>
              </a:rPr>
              <a:t>ai</a:t>
            </a:r>
            <a:r>
              <a:rPr lang="en-US" b="1" dirty="0" smtClean="0">
                <a:latin typeface="+mn-lt"/>
              </a:rPr>
              <a:t>-spending] </a:t>
            </a:r>
            <a:r>
              <a:rPr lang="en-US" dirty="0" smtClean="0">
                <a:latin typeface="+mn-lt"/>
                <a:cs typeface="Arial" panose="020B0604020202020204" pitchFamily="34" charset="0"/>
              </a:rPr>
              <a:t>https://startupanz.com/global-artificial-intelligence-spending-surge-120-hit-110bn-2024/</a:t>
            </a:r>
            <a:endParaRPr lang="en-US" dirty="0" smtClean="0">
              <a:latin typeface="+mn-lt"/>
            </a:endParaRPr>
          </a:p>
          <a:p>
            <a:pPr marL="0" indent="0">
              <a:buNone/>
            </a:pPr>
            <a:r>
              <a:rPr lang="en-US" b="1" dirty="0" smtClean="0">
                <a:latin typeface="+mn-lt"/>
              </a:rPr>
              <a:t>[</a:t>
            </a:r>
            <a:r>
              <a:rPr lang="en-US" b="1" dirty="0" err="1">
                <a:latin typeface="+mn-lt"/>
              </a:rPr>
              <a:t>ai</a:t>
            </a:r>
            <a:r>
              <a:rPr lang="en-US" b="1" dirty="0">
                <a:latin typeface="+mn-lt"/>
              </a:rPr>
              <a:t>-papers] </a:t>
            </a:r>
            <a:r>
              <a:rPr lang="en-US" dirty="0">
                <a:latin typeface="+mn-lt"/>
                <a:cs typeface="Arial" panose="020B0604020202020204" pitchFamily="34" charset="0"/>
              </a:rPr>
              <a:t>https://arxiv.org/pdf/2412.07793</a:t>
            </a:r>
            <a:endParaRPr lang="en-US" dirty="0">
              <a:latin typeface="+mn-lt"/>
            </a:endParaRPr>
          </a:p>
          <a:p>
            <a:pPr marL="0" indent="0">
              <a:buNone/>
            </a:pPr>
            <a:r>
              <a:rPr lang="en-US" b="1" dirty="0" smtClean="0">
                <a:latin typeface="+mn-lt"/>
              </a:rPr>
              <a:t>[</a:t>
            </a:r>
            <a:r>
              <a:rPr lang="en-US" b="1" dirty="0" err="1" smtClean="0">
                <a:latin typeface="+mn-lt"/>
              </a:rPr>
              <a:t>ai</a:t>
            </a:r>
            <a:r>
              <a:rPr lang="en-US" b="1" dirty="0" smtClean="0">
                <a:latin typeface="+mn-lt"/>
              </a:rPr>
              <a:t>-media] </a:t>
            </a:r>
            <a:r>
              <a:rPr lang="en-US" dirty="0">
                <a:latin typeface="+mn-lt"/>
                <a:cs typeface="Arial" panose="020B0604020202020204" pitchFamily="34" charset="0"/>
              </a:rPr>
              <a:t>https://</a:t>
            </a:r>
            <a:r>
              <a:rPr lang="en-US" dirty="0" smtClean="0">
                <a:latin typeface="+mn-lt"/>
                <a:cs typeface="Arial" panose="020B0604020202020204" pitchFamily="34" charset="0"/>
              </a:rPr>
              <a:t>www.marketingprofs.com/charts/2024/51176/growth-of-ai-related-terms-in-media-reports</a:t>
            </a:r>
            <a:endParaRPr lang="en-US" dirty="0" smtClean="0">
              <a:latin typeface="+mn-lt"/>
            </a:endParaRPr>
          </a:p>
          <a:p>
            <a:pPr marL="0" lvl="1" indent="0">
              <a:buNone/>
            </a:pPr>
            <a:r>
              <a:rPr lang="en-US" sz="2400" b="1" dirty="0" smtClean="0"/>
              <a:t>[Wes </a:t>
            </a:r>
            <a:r>
              <a:rPr lang="en-US" sz="2400" b="1" dirty="0"/>
              <a:t>Roth] </a:t>
            </a:r>
            <a:r>
              <a:rPr lang="en-US" sz="2400" dirty="0"/>
              <a:t>www.youtube.com/@WesRoth </a:t>
            </a:r>
          </a:p>
          <a:p>
            <a:pPr marL="0" lvl="1" indent="0">
              <a:buNone/>
            </a:pPr>
            <a:r>
              <a:rPr lang="en-US" sz="2400" b="1" dirty="0"/>
              <a:t>[Two Minute] </a:t>
            </a:r>
            <a:r>
              <a:rPr lang="en-US" sz="2400" dirty="0"/>
              <a:t>www.youtube.com/@TwoMinutePapers</a:t>
            </a:r>
          </a:p>
          <a:p>
            <a:pPr marL="0" indent="0">
              <a:buNone/>
            </a:pPr>
            <a:endParaRPr lang="en-US" sz="1800" dirty="0" smtClean="0">
              <a:latin typeface="+mn-lt"/>
              <a:cs typeface="Arial" panose="020B0604020202020204" pitchFamily="34" charset="0"/>
            </a:endParaRPr>
          </a:p>
          <a:p>
            <a:pPr marL="0" indent="0">
              <a:buNone/>
            </a:pPr>
            <a:endParaRPr lang="en-US" sz="1800" dirty="0" smtClean="0">
              <a:latin typeface="+mn-lt"/>
              <a:cs typeface="Arial" panose="020B0604020202020204" pitchFamily="34" charset="0"/>
            </a:endParaRPr>
          </a:p>
          <a:p>
            <a:pPr marL="0" indent="0">
              <a:buNone/>
            </a:pPr>
            <a:endParaRPr lang="en-US" sz="18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77</a:t>
            </a:fld>
            <a:endParaRPr lang="en-US" dirty="0"/>
          </a:p>
        </p:txBody>
      </p:sp>
    </p:spTree>
    <p:extLst>
      <p:ext uri="{BB962C8B-B14F-4D97-AF65-F5344CB8AC3E}">
        <p14:creationId xmlns:p14="http://schemas.microsoft.com/office/powerpoint/2010/main" val="3205744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Segment One</a:t>
            </a:r>
            <a:endParaRPr lang="en-US" dirty="0"/>
          </a:p>
        </p:txBody>
      </p:sp>
      <p:sp>
        <p:nvSpPr>
          <p:cNvPr id="3" name="Content Placeholder 2"/>
          <p:cNvSpPr>
            <a:spLocks noGrp="1"/>
          </p:cNvSpPr>
          <p:nvPr>
            <p:ph sz="half" idx="1"/>
          </p:nvPr>
        </p:nvSpPr>
        <p:spPr>
          <a:xfrm>
            <a:off x="508000" y="1097300"/>
            <a:ext cx="11199906" cy="4114800"/>
          </a:xfrm>
        </p:spPr>
        <p:txBody>
          <a:bodyPr/>
          <a:lstStyle/>
          <a:p>
            <a:pPr marL="0" indent="0">
              <a:buNone/>
            </a:pPr>
            <a:r>
              <a:rPr lang="en-US" sz="1600" b="1" dirty="0" smtClean="0">
                <a:latin typeface="+mn-lt"/>
                <a:cs typeface="Arial" panose="020B0604020202020204" pitchFamily="34" charset="0"/>
              </a:rPr>
              <a:t>Follow The Research – slide 20 </a:t>
            </a:r>
          </a:p>
          <a:p>
            <a:pPr marL="0" indent="0">
              <a:buNone/>
            </a:pPr>
            <a:r>
              <a:rPr lang="en-US" sz="1600" b="1" dirty="0" smtClean="0">
                <a:latin typeface="+mn-lt"/>
                <a:cs typeface="Arial" panose="020B0604020202020204" pitchFamily="34" charset="0"/>
              </a:rPr>
              <a:t>[</a:t>
            </a:r>
            <a:r>
              <a:rPr lang="en-US" sz="1600" b="1" dirty="0" err="1" smtClean="0">
                <a:latin typeface="+mn-lt"/>
                <a:cs typeface="Arial" panose="020B0604020202020204" pitchFamily="34" charset="0"/>
              </a:rPr>
              <a:t>arXiv</a:t>
            </a:r>
            <a:r>
              <a:rPr lang="en-US" sz="1600" b="1" dirty="0" smtClean="0">
                <a:latin typeface="+mn-lt"/>
                <a:cs typeface="Arial" panose="020B0604020202020204" pitchFamily="34" charset="0"/>
              </a:rPr>
              <a:t>] </a:t>
            </a:r>
            <a:r>
              <a:rPr lang="en-US" sz="1600" dirty="0" smtClean="0">
                <a:latin typeface="+mn-lt"/>
                <a:cs typeface="Arial" panose="020B0604020202020204" pitchFamily="34" charset="0"/>
              </a:rPr>
              <a:t>arXiv.org/search/</a:t>
            </a:r>
            <a:r>
              <a:rPr lang="en-US" sz="1600" dirty="0" err="1" smtClean="0">
                <a:latin typeface="+mn-lt"/>
                <a:cs typeface="Arial" panose="020B0604020202020204" pitchFamily="34" charset="0"/>
              </a:rPr>
              <a:t>cs</a:t>
            </a:r>
            <a:r>
              <a:rPr lang="en-US" sz="1600" dirty="0" smtClean="0">
                <a:latin typeface="+mn-lt"/>
                <a:cs typeface="Arial" panose="020B0604020202020204" pitchFamily="34" charset="0"/>
              </a:rPr>
              <a:t> </a:t>
            </a:r>
            <a:r>
              <a:rPr lang="en-US" sz="1600" dirty="0">
                <a:latin typeface="+mn-lt"/>
                <a:cs typeface="Arial" panose="020B0604020202020204" pitchFamily="34" charset="0"/>
              </a:rPr>
              <a:t>- search for: Artificial Intelligence Survey Papers. </a:t>
            </a:r>
          </a:p>
          <a:p>
            <a:pPr marL="0" indent="0">
              <a:buNone/>
            </a:pPr>
            <a:r>
              <a:rPr lang="en-US" sz="1600" b="1" dirty="0" smtClean="0">
                <a:latin typeface="+mn-lt"/>
                <a:cs typeface="Arial" panose="020B0604020202020204" pitchFamily="34" charset="0"/>
              </a:rPr>
              <a:t>[</a:t>
            </a:r>
            <a:r>
              <a:rPr lang="en-US" sz="1600" b="1" dirty="0" err="1" smtClean="0">
                <a:latin typeface="+mn-lt"/>
                <a:cs typeface="Arial" panose="020B0604020202020204" pitchFamily="34" charset="0"/>
              </a:rPr>
              <a:t>Anisia</a:t>
            </a:r>
            <a:r>
              <a:rPr lang="en-US" sz="1600" b="1" dirty="0" smtClean="0">
                <a:latin typeface="+mn-lt"/>
                <a:cs typeface="Arial" panose="020B0604020202020204" pitchFamily="34" charset="0"/>
              </a:rPr>
              <a:t> </a:t>
            </a:r>
            <a:r>
              <a:rPr lang="en-US" sz="1600" b="1" dirty="0" err="1" smtClean="0">
                <a:latin typeface="+mn-lt"/>
                <a:cs typeface="Arial" panose="020B0604020202020204" pitchFamily="34" charset="0"/>
              </a:rPr>
              <a:t>Katinskaia</a:t>
            </a:r>
            <a:r>
              <a:rPr lang="en-US" sz="1600" b="1" dirty="0" smtClean="0">
                <a:latin typeface="+mn-lt"/>
                <a:cs typeface="Arial" panose="020B0604020202020204" pitchFamily="34" charset="0"/>
              </a:rPr>
              <a:t>] </a:t>
            </a:r>
            <a:r>
              <a:rPr lang="en-US" sz="1600" dirty="0" smtClean="0">
                <a:latin typeface="+mn-lt"/>
                <a:cs typeface="Arial" panose="020B0604020202020204" pitchFamily="34" charset="0"/>
              </a:rPr>
              <a:t>https</a:t>
            </a:r>
            <a:r>
              <a:rPr lang="en-US" sz="1600" dirty="0">
                <a:latin typeface="+mn-lt"/>
                <a:cs typeface="Arial" panose="020B0604020202020204" pitchFamily="34" charset="0"/>
              </a:rPr>
              <a:t>://</a:t>
            </a:r>
            <a:r>
              <a:rPr lang="en-US" sz="1600" dirty="0" smtClean="0">
                <a:latin typeface="+mn-lt"/>
                <a:cs typeface="Arial" panose="020B0604020202020204" pitchFamily="34" charset="0"/>
              </a:rPr>
              <a:t>arxiv.org/pdf/2505.02032</a:t>
            </a:r>
          </a:p>
          <a:p>
            <a:pPr marL="0" indent="0">
              <a:buNone/>
            </a:pPr>
            <a:r>
              <a:rPr lang="en-US" sz="1600" b="1" dirty="0" smtClean="0">
                <a:latin typeface="+mn-lt"/>
                <a:cs typeface="Arial" panose="020B0604020202020204" pitchFamily="34" charset="0"/>
              </a:rPr>
              <a:t>[Semantic Scholar] </a:t>
            </a:r>
            <a:r>
              <a:rPr lang="en-US" sz="1600" dirty="0" smtClean="0">
                <a:latin typeface="+mn-lt"/>
                <a:cs typeface="Arial" panose="020B0604020202020204" pitchFamily="34" charset="0"/>
              </a:rPr>
              <a:t>https://www.semanticscholar.org </a:t>
            </a:r>
            <a:r>
              <a:rPr lang="en-US" sz="1600" dirty="0">
                <a:latin typeface="+mn-lt"/>
                <a:cs typeface="Arial" panose="020B0604020202020204" pitchFamily="34" charset="0"/>
              </a:rPr>
              <a:t>	</a:t>
            </a:r>
          </a:p>
          <a:p>
            <a:pPr marL="0" indent="0">
              <a:buNone/>
            </a:pPr>
            <a:r>
              <a:rPr lang="en-US" sz="1600" b="1" dirty="0" smtClean="0">
                <a:latin typeface="+mn-lt"/>
                <a:cs typeface="Arial" panose="020B0604020202020204" pitchFamily="34" charset="0"/>
              </a:rPr>
              <a:t>[JAIR] </a:t>
            </a:r>
            <a:r>
              <a:rPr lang="en-US" sz="1600" dirty="0" smtClean="0">
                <a:latin typeface="+mn-lt"/>
                <a:cs typeface="Arial" panose="020B0604020202020204" pitchFamily="34" charset="0"/>
              </a:rPr>
              <a:t>Journal </a:t>
            </a:r>
            <a:r>
              <a:rPr lang="en-US" sz="1600" dirty="0">
                <a:latin typeface="+mn-lt"/>
                <a:cs typeface="Arial" panose="020B0604020202020204" pitchFamily="34" charset="0"/>
              </a:rPr>
              <a:t>of Artificial Intelligence Research (JAIR) </a:t>
            </a:r>
            <a:r>
              <a:rPr lang="en-US" sz="1600" dirty="0" smtClean="0">
                <a:latin typeface="+mn-lt"/>
                <a:cs typeface="Arial" panose="020B0604020202020204" pitchFamily="34" charset="0"/>
              </a:rPr>
              <a:t>https</a:t>
            </a:r>
            <a:r>
              <a:rPr lang="en-US" sz="1600" dirty="0">
                <a:latin typeface="+mn-lt"/>
                <a:cs typeface="Arial" panose="020B0604020202020204" pitchFamily="34" charset="0"/>
              </a:rPr>
              <a:t>://jair.org/index.php/jair/surveypapers	</a:t>
            </a:r>
          </a:p>
          <a:p>
            <a:pPr marL="0" indent="0">
              <a:buNone/>
            </a:pPr>
            <a:r>
              <a:rPr kumimoji="1" lang="en-US" sz="1600" b="1" kern="1200" dirty="0">
                <a:latin typeface="+mn-lt"/>
                <a:cs typeface="Arial" panose="020B0604020202020204" pitchFamily="34" charset="0"/>
              </a:rPr>
              <a:t>[Fraser] </a:t>
            </a:r>
            <a:r>
              <a:rPr kumimoji="1" lang="en-US" sz="1600" kern="1200" dirty="0">
                <a:latin typeface="+mn-lt"/>
                <a:cs typeface="Arial" panose="020B0604020202020204" pitchFamily="34" charset="0"/>
              </a:rPr>
              <a:t>https://jair.org/index.php/jair/article/view/16665</a:t>
            </a:r>
          </a:p>
          <a:p>
            <a:pPr marL="0" indent="0">
              <a:buNone/>
            </a:pPr>
            <a:r>
              <a:rPr lang="en-US" sz="1600" b="1" dirty="0" smtClean="0">
                <a:latin typeface="+mn-lt"/>
                <a:cs typeface="Arial" panose="020B0604020202020204" pitchFamily="34" charset="0"/>
              </a:rPr>
              <a:t>[Google Scholar] </a:t>
            </a:r>
            <a:r>
              <a:rPr lang="en-US" sz="1600" dirty="0" smtClean="0">
                <a:latin typeface="+mn-lt"/>
                <a:cs typeface="Arial" panose="020B0604020202020204" pitchFamily="34" charset="0"/>
              </a:rPr>
              <a:t>https</a:t>
            </a:r>
            <a:r>
              <a:rPr lang="en-US" sz="1600" dirty="0">
                <a:latin typeface="+mn-lt"/>
                <a:cs typeface="Arial" panose="020B0604020202020204" pitchFamily="34" charset="0"/>
              </a:rPr>
              <a:t>://scholar.google.com</a:t>
            </a:r>
            <a:r>
              <a:rPr lang="en-US" sz="1600" dirty="0" smtClean="0">
                <a:latin typeface="+mn-lt"/>
                <a:cs typeface="Arial" panose="020B0604020202020204" pitchFamily="34" charset="0"/>
              </a:rPr>
              <a:t>/</a:t>
            </a:r>
          </a:p>
          <a:p>
            <a:pPr marL="0" indent="0">
              <a:buNone/>
            </a:pPr>
            <a:endParaRPr lang="en-US" sz="1600" b="1" dirty="0" smtClean="0">
              <a:latin typeface="+mn-lt"/>
              <a:cs typeface="Arial" panose="020B0604020202020204" pitchFamily="34" charset="0"/>
            </a:endParaRPr>
          </a:p>
          <a:p>
            <a:pPr marL="0" indent="0">
              <a:buNone/>
            </a:pPr>
            <a:r>
              <a:rPr lang="en-US" sz="1600" b="1" dirty="0" smtClean="0">
                <a:latin typeface="+mn-lt"/>
                <a:cs typeface="Arial" panose="020B0604020202020204" pitchFamily="34" charset="0"/>
              </a:rPr>
              <a:t>Example</a:t>
            </a:r>
            <a:r>
              <a:rPr lang="en-US" sz="1600" b="1" dirty="0">
                <a:latin typeface="+mn-lt"/>
                <a:cs typeface="Arial" panose="020B0604020202020204" pitchFamily="34" charset="0"/>
              </a:rPr>
              <a:t>: LLM Survey </a:t>
            </a:r>
            <a:r>
              <a:rPr lang="en-US" sz="1600" b="1" dirty="0" smtClean="0">
                <a:latin typeface="+mn-lt"/>
                <a:cs typeface="Arial" panose="020B0604020202020204" pitchFamily="34" charset="0"/>
              </a:rPr>
              <a:t>Papers – slide 21</a:t>
            </a:r>
            <a:endParaRPr lang="en-US" sz="1600" b="1" dirty="0">
              <a:latin typeface="+mn-lt"/>
              <a:cs typeface="Arial" panose="020B0604020202020204" pitchFamily="34" charset="0"/>
            </a:endParaRPr>
          </a:p>
          <a:p>
            <a:pPr marL="0" indent="0">
              <a:buNone/>
            </a:pPr>
            <a:r>
              <a:rPr lang="en-US" sz="1600" b="1" dirty="0">
                <a:latin typeface="+mn-lt"/>
                <a:cs typeface="Arial" panose="020B0604020202020204" pitchFamily="34" charset="0"/>
              </a:rPr>
              <a:t>[</a:t>
            </a:r>
            <a:r>
              <a:rPr lang="en-US" sz="1600" b="1" dirty="0" err="1">
                <a:latin typeface="+mn-lt"/>
                <a:cs typeface="Arial" panose="020B0604020202020204" pitchFamily="34" charset="0"/>
              </a:rPr>
              <a:t>Matarazzo</a:t>
            </a:r>
            <a:r>
              <a:rPr lang="en-US" sz="1600" b="1" dirty="0">
                <a:latin typeface="+mn-lt"/>
                <a:cs typeface="Arial" panose="020B0604020202020204" pitchFamily="34" charset="0"/>
              </a:rPr>
              <a:t>] </a:t>
            </a:r>
            <a:r>
              <a:rPr lang="en-US" sz="1600" dirty="0">
                <a:latin typeface="+mn-lt"/>
                <a:cs typeface="Arial" panose="020B0604020202020204" pitchFamily="34" charset="0"/>
              </a:rPr>
              <a:t>https://arxiv.org/pdf/2501.04040</a:t>
            </a:r>
          </a:p>
          <a:p>
            <a:pPr marL="0" indent="0">
              <a:buNone/>
            </a:pPr>
            <a:r>
              <a:rPr lang="en-US" sz="1600" b="1" dirty="0">
                <a:latin typeface="+mn-lt"/>
                <a:cs typeface="Arial" panose="020B0604020202020204" pitchFamily="34" charset="0"/>
              </a:rPr>
              <a:t>[</a:t>
            </a:r>
            <a:r>
              <a:rPr lang="en-US" sz="1600" b="1" dirty="0" err="1">
                <a:latin typeface="+mn-lt"/>
                <a:cs typeface="Arial" panose="020B0604020202020204" pitchFamily="34" charset="0"/>
              </a:rPr>
              <a:t>Xinzhe</a:t>
            </a:r>
            <a:r>
              <a:rPr lang="en-US" sz="1600" b="1" dirty="0">
                <a:latin typeface="+mn-lt"/>
                <a:cs typeface="Arial" panose="020B0604020202020204" pitchFamily="34" charset="0"/>
              </a:rPr>
              <a:t>] </a:t>
            </a:r>
            <a:r>
              <a:rPr lang="en-US" sz="1600" dirty="0">
                <a:latin typeface="+mn-lt"/>
                <a:cs typeface="Arial" panose="020B0604020202020204" pitchFamily="34" charset="0"/>
              </a:rPr>
              <a:t>https://github.com/xinzhel/LLM-Agent-Survey</a:t>
            </a:r>
          </a:p>
          <a:p>
            <a:pPr marL="0" indent="0">
              <a:buNone/>
            </a:pPr>
            <a:r>
              <a:rPr lang="en-US" sz="1600" b="1" dirty="0">
                <a:latin typeface="+mn-lt"/>
                <a:cs typeface="Arial" panose="020B0604020202020204" pitchFamily="34" charset="0"/>
              </a:rPr>
              <a:t>[</a:t>
            </a:r>
            <a:r>
              <a:rPr lang="en-US" sz="1600" b="1" dirty="0" err="1">
                <a:latin typeface="+mn-lt"/>
                <a:cs typeface="Arial" panose="020B0604020202020204" pitchFamily="34" charset="0"/>
              </a:rPr>
              <a:t>Minaee</a:t>
            </a:r>
            <a:r>
              <a:rPr lang="en-US" sz="1600" b="1" dirty="0">
                <a:latin typeface="+mn-lt"/>
                <a:cs typeface="Arial" panose="020B0604020202020204" pitchFamily="34" charset="0"/>
              </a:rPr>
              <a:t>] </a:t>
            </a:r>
            <a:r>
              <a:rPr lang="en-US" sz="1600" dirty="0">
                <a:latin typeface="+mn-lt"/>
                <a:cs typeface="Arial" panose="020B0604020202020204" pitchFamily="34" charset="0"/>
              </a:rPr>
              <a:t>https://arxiv.org/pdf/2402.06196</a:t>
            </a:r>
          </a:p>
          <a:p>
            <a:pPr marL="0" indent="0">
              <a:buNone/>
            </a:pPr>
            <a:endParaRPr lang="en-US" sz="1600" b="1" dirty="0" smtClean="0">
              <a:latin typeface="+mn-lt"/>
              <a:cs typeface="Arial" panose="020B0604020202020204" pitchFamily="34" charset="0"/>
            </a:endParaRPr>
          </a:p>
          <a:p>
            <a:pPr marL="0" indent="0">
              <a:buNone/>
            </a:pPr>
            <a:r>
              <a:rPr lang="en-US" sz="1600" b="1" dirty="0" smtClean="0">
                <a:latin typeface="+mn-lt"/>
                <a:cs typeface="Arial" panose="020B0604020202020204" pitchFamily="34" charset="0"/>
              </a:rPr>
              <a:t>Strategies </a:t>
            </a:r>
            <a:r>
              <a:rPr lang="en-US" sz="1600" b="1" dirty="0">
                <a:latin typeface="+mn-lt"/>
                <a:cs typeface="Arial" panose="020B0604020202020204" pitchFamily="34" charset="0"/>
              </a:rPr>
              <a:t>for Deep Dive </a:t>
            </a:r>
            <a:r>
              <a:rPr lang="en-US" sz="1600" b="1" dirty="0" smtClean="0">
                <a:latin typeface="+mn-lt"/>
                <a:cs typeface="Arial" panose="020B0604020202020204" pitchFamily="34" charset="0"/>
              </a:rPr>
              <a:t>Content – slide 26</a:t>
            </a:r>
            <a:endParaRPr lang="en-US" sz="1600" b="1" dirty="0">
              <a:latin typeface="+mn-lt"/>
              <a:cs typeface="Arial" panose="020B0604020202020204" pitchFamily="34" charset="0"/>
            </a:endParaRPr>
          </a:p>
          <a:p>
            <a:pPr marL="0" indent="0">
              <a:buNone/>
            </a:pPr>
            <a:r>
              <a:rPr lang="en-US" sz="1600" b="1" dirty="0">
                <a:latin typeface="+mn-lt"/>
                <a:cs typeface="Arial" panose="020B0604020202020204" pitchFamily="34" charset="0"/>
              </a:rPr>
              <a:t>[</a:t>
            </a:r>
            <a:r>
              <a:rPr lang="en-US" sz="1600" b="1" dirty="0" err="1">
                <a:latin typeface="+mn-lt"/>
                <a:cs typeface="Arial" panose="020B0604020202020204" pitchFamily="34" charset="0"/>
              </a:rPr>
              <a:t>hai</a:t>
            </a:r>
            <a:r>
              <a:rPr lang="en-US" sz="1600" b="1" dirty="0">
                <a:latin typeface="+mn-lt"/>
                <a:cs typeface="Arial" panose="020B0604020202020204" pitchFamily="34" charset="0"/>
              </a:rPr>
              <a:t>] </a:t>
            </a:r>
            <a:r>
              <a:rPr lang="en-US" sz="1600" dirty="0">
                <a:latin typeface="+mn-lt"/>
                <a:cs typeface="Arial" panose="020B0604020202020204" pitchFamily="34" charset="0"/>
              </a:rPr>
              <a:t>https://</a:t>
            </a:r>
            <a:r>
              <a:rPr lang="en-US" sz="1600" dirty="0" smtClean="0">
                <a:latin typeface="+mn-lt"/>
                <a:cs typeface="Arial" panose="020B0604020202020204" pitchFamily="34" charset="0"/>
              </a:rPr>
              <a:t>hai.stanford.edu/ai-index/2025-ai-index-report</a:t>
            </a:r>
            <a:endParaRPr lang="en-US" sz="1600" dirty="0">
              <a:latin typeface="+mn-lt"/>
              <a:cs typeface="Arial" panose="020B0604020202020204" pitchFamily="34" charset="0"/>
            </a:endParaRPr>
          </a:p>
          <a:p>
            <a:pPr marL="0" indent="0">
              <a:buNone/>
            </a:pPr>
            <a:endParaRPr lang="en-US" sz="1600" dirty="0">
              <a:latin typeface="+mn-lt"/>
              <a:cs typeface="Arial" panose="020B0604020202020204" pitchFamily="34" charset="0"/>
            </a:endParaRPr>
          </a:p>
          <a:p>
            <a:pPr marL="0" indent="0">
              <a:buNone/>
            </a:pPr>
            <a:endParaRPr lang="en-US" sz="1600" dirty="0">
              <a:latin typeface="+mn-lt"/>
              <a:cs typeface="Arial" panose="020B0604020202020204" pitchFamily="34" charset="0"/>
            </a:endParaRPr>
          </a:p>
        </p:txBody>
      </p:sp>
      <p:sp>
        <p:nvSpPr>
          <p:cNvPr id="5" name="Rectangle 4"/>
          <p:cNvSpPr/>
          <p:nvPr/>
        </p:nvSpPr>
        <p:spPr>
          <a:xfrm>
            <a:off x="237243" y="833934"/>
            <a:ext cx="11635889" cy="3416320"/>
          </a:xfrm>
          <a:prstGeom prst="rect">
            <a:avLst/>
          </a:prstGeom>
        </p:spPr>
        <p:txBody>
          <a:bodyPr wrap="square">
            <a:spAutoFit/>
          </a:bodyPr>
          <a:lstStyle/>
          <a:p>
            <a:pPr marL="92157">
              <a:spcBef>
                <a:spcPts val="0"/>
              </a:spcBef>
              <a:spcAft>
                <a:spcPts val="0"/>
              </a:spcAft>
              <a:buClr>
                <a:schemeClr val="dk1"/>
              </a:buClr>
              <a:buSzPts val="2400"/>
            </a:pPr>
            <a:endParaRPr lang="en-US" sz="2000" dirty="0" smtClean="0">
              <a:solidFill>
                <a:schemeClr val="dk1"/>
              </a:solidFill>
              <a:latin typeface="+mn-lt"/>
            </a:endParaRPr>
          </a:p>
          <a:p>
            <a:pPr marL="92157">
              <a:lnSpc>
                <a:spcPct val="120000"/>
              </a:lnSpc>
              <a:spcBef>
                <a:spcPts val="0"/>
              </a:spcBef>
              <a:spcAft>
                <a:spcPts val="600"/>
              </a:spcAft>
              <a:buClr>
                <a:schemeClr val="dk1"/>
              </a:buClr>
              <a:buSzPts val="2400"/>
            </a:pPr>
            <a:endParaRPr lang="en-US" sz="2000" dirty="0">
              <a:solidFill>
                <a:schemeClr val="dk1"/>
              </a:solidFill>
              <a:latin typeface="+mn-lt"/>
            </a:endParaRPr>
          </a:p>
          <a:p>
            <a:pPr marL="92157">
              <a:lnSpc>
                <a:spcPct val="120000"/>
              </a:lnSpc>
              <a:spcBef>
                <a:spcPts val="0"/>
              </a:spcBef>
              <a:spcAft>
                <a:spcPts val="600"/>
              </a:spcAft>
              <a:buClr>
                <a:schemeClr val="dk1"/>
              </a:buClr>
              <a:buSzPts val="2400"/>
            </a:pPr>
            <a:endParaRPr lang="en-US" sz="2000" dirty="0" smtClean="0">
              <a:solidFill>
                <a:schemeClr val="dk1"/>
              </a:solidFill>
              <a:latin typeface="+mn-lt"/>
            </a:endParaRPr>
          </a:p>
          <a:p>
            <a:pPr marL="92157">
              <a:lnSpc>
                <a:spcPct val="120000"/>
              </a:lnSpc>
              <a:spcBef>
                <a:spcPts val="0"/>
              </a:spcBef>
              <a:spcAft>
                <a:spcPts val="600"/>
              </a:spcAft>
              <a:buClr>
                <a:schemeClr val="dk1"/>
              </a:buClr>
              <a:buSzPts val="2400"/>
            </a:pPr>
            <a:endParaRPr lang="en-US" sz="2000" dirty="0">
              <a:solidFill>
                <a:schemeClr val="dk1"/>
              </a:solidFill>
              <a:latin typeface="+mn-lt"/>
            </a:endParaRPr>
          </a:p>
          <a:p>
            <a:pPr marL="92157">
              <a:lnSpc>
                <a:spcPct val="120000"/>
              </a:lnSpc>
              <a:spcBef>
                <a:spcPts val="0"/>
              </a:spcBef>
              <a:spcAft>
                <a:spcPts val="600"/>
              </a:spcAft>
              <a:buClr>
                <a:schemeClr val="dk1"/>
              </a:buClr>
              <a:buSzPts val="2400"/>
            </a:pPr>
            <a:endParaRPr lang="en-US" sz="2000" dirty="0" smtClean="0">
              <a:solidFill>
                <a:schemeClr val="dk1"/>
              </a:solidFill>
              <a:latin typeface="+mn-lt"/>
            </a:endParaRPr>
          </a:p>
          <a:p>
            <a:pPr marL="92157">
              <a:spcBef>
                <a:spcPts val="0"/>
              </a:spcBef>
              <a:spcAft>
                <a:spcPts val="0"/>
              </a:spcAft>
              <a:buClr>
                <a:schemeClr val="dk1"/>
              </a:buClr>
              <a:buSzPts val="2400"/>
            </a:pPr>
            <a:endParaRPr lang="en-US" sz="2000" dirty="0" smtClean="0">
              <a:solidFill>
                <a:schemeClr val="dk1"/>
              </a:solidFill>
              <a:latin typeface="+mn-lt"/>
            </a:endParaRPr>
          </a:p>
          <a:p>
            <a:pPr marL="92157">
              <a:spcBef>
                <a:spcPts val="0"/>
              </a:spcBef>
              <a:spcAft>
                <a:spcPts val="0"/>
              </a:spcAft>
              <a:buClr>
                <a:schemeClr val="dk1"/>
              </a:buClr>
              <a:buSzPts val="2400"/>
            </a:pPr>
            <a:endParaRPr lang="en-US" sz="2000" dirty="0">
              <a:solidFill>
                <a:schemeClr val="dk1"/>
              </a:solidFill>
              <a:latin typeface="+mn-lt"/>
            </a:endParaRPr>
          </a:p>
          <a:p>
            <a:pPr marL="92157">
              <a:spcBef>
                <a:spcPts val="0"/>
              </a:spcBef>
              <a:spcAft>
                <a:spcPts val="0"/>
              </a:spcAft>
              <a:buClr>
                <a:schemeClr val="dk1"/>
              </a:buClr>
              <a:buSzPts val="2400"/>
            </a:pPr>
            <a:endParaRPr lang="en-US" sz="2000" dirty="0" smtClean="0">
              <a:solidFill>
                <a:schemeClr val="dk1"/>
              </a:solidFill>
              <a:latin typeface="+mn-lt"/>
            </a:endParaRPr>
          </a:p>
          <a:p>
            <a:pPr marL="92157">
              <a:spcBef>
                <a:spcPts val="0"/>
              </a:spcBef>
              <a:spcAft>
                <a:spcPts val="0"/>
              </a:spcAft>
              <a:buClr>
                <a:schemeClr val="dk1"/>
              </a:buClr>
              <a:buSzPts val="2400"/>
            </a:pPr>
            <a:endParaRPr lang="en-US" sz="2000" dirty="0">
              <a:solidFill>
                <a:schemeClr val="dk1"/>
              </a:solidFill>
              <a:latin typeface="+mn-lt"/>
            </a:endParaRP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78</a:t>
            </a:fld>
            <a:endParaRPr lang="en-US" dirty="0"/>
          </a:p>
        </p:txBody>
      </p:sp>
    </p:spTree>
    <p:extLst>
      <p:ext uri="{BB962C8B-B14F-4D97-AF65-F5344CB8AC3E}">
        <p14:creationId xmlns:p14="http://schemas.microsoft.com/office/powerpoint/2010/main" val="24685516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Segment One (continued)</a:t>
            </a:r>
            <a:endParaRPr lang="en-US" dirty="0"/>
          </a:p>
        </p:txBody>
      </p:sp>
      <p:sp>
        <p:nvSpPr>
          <p:cNvPr id="3" name="Content Placeholder 2"/>
          <p:cNvSpPr>
            <a:spLocks noGrp="1"/>
          </p:cNvSpPr>
          <p:nvPr>
            <p:ph sz="half" idx="1"/>
          </p:nvPr>
        </p:nvSpPr>
        <p:spPr>
          <a:xfrm>
            <a:off x="508000" y="1097300"/>
            <a:ext cx="11199906" cy="4114800"/>
          </a:xfrm>
        </p:spPr>
        <p:txBody>
          <a:bodyPr/>
          <a:lstStyle/>
          <a:p>
            <a:pPr marL="0" indent="0">
              <a:buNone/>
            </a:pPr>
            <a:r>
              <a:rPr lang="en-US" sz="2000" dirty="0" smtClean="0">
                <a:latin typeface="+mn-lt"/>
                <a:cs typeface="Arial" panose="020B0604020202020204" pitchFamily="34" charset="0"/>
              </a:rPr>
              <a:t> </a:t>
            </a:r>
          </a:p>
          <a:p>
            <a:pPr marL="0" indent="0">
              <a:buNone/>
            </a:pPr>
            <a:endParaRPr lang="en-US" sz="2000" dirty="0" smtClean="0">
              <a:latin typeface="+mn-lt"/>
              <a:cs typeface="Arial" panose="020B0604020202020204" pitchFamily="34" charset="0"/>
            </a:endParaRPr>
          </a:p>
          <a:p>
            <a:pPr marL="0" indent="0">
              <a:buNone/>
            </a:pPr>
            <a:endParaRPr lang="en-US" sz="2000" dirty="0" smtClean="0">
              <a:latin typeface="+mn-lt"/>
              <a:cs typeface="Arial" panose="020B0604020202020204" pitchFamily="34" charset="0"/>
            </a:endParaRPr>
          </a:p>
          <a:p>
            <a:pPr marL="0" indent="0">
              <a:buNone/>
            </a:pPr>
            <a:endParaRPr lang="en-US" sz="2000" dirty="0">
              <a:latin typeface="+mn-lt"/>
              <a:cs typeface="Arial" panose="020B0604020202020204" pitchFamily="34" charset="0"/>
            </a:endParaRPr>
          </a:p>
        </p:txBody>
      </p:sp>
      <p:sp>
        <p:nvSpPr>
          <p:cNvPr id="5" name="Rectangle 4"/>
          <p:cNvSpPr/>
          <p:nvPr/>
        </p:nvSpPr>
        <p:spPr>
          <a:xfrm>
            <a:off x="508000" y="833934"/>
            <a:ext cx="11365132" cy="5663089"/>
          </a:xfrm>
          <a:prstGeom prst="rect">
            <a:avLst/>
          </a:prstGeom>
        </p:spPr>
        <p:txBody>
          <a:bodyPr wrap="square">
            <a:spAutoFit/>
          </a:bodyPr>
          <a:lstStyle/>
          <a:p>
            <a:pPr marL="0" indent="0">
              <a:buNone/>
            </a:pPr>
            <a:r>
              <a:rPr lang="en-US" sz="1600" b="1" dirty="0">
                <a:latin typeface="+mn-lt"/>
                <a:cs typeface="Arial" panose="020B0604020202020204" pitchFamily="34" charset="0"/>
              </a:rPr>
              <a:t>YouTube to the Rescue – slide 27</a:t>
            </a:r>
          </a:p>
          <a:p>
            <a:pPr marL="0" indent="0">
              <a:buNone/>
            </a:pPr>
            <a:r>
              <a:rPr lang="en-US" sz="1600" b="1" dirty="0">
                <a:latin typeface="+mn-lt"/>
                <a:cs typeface="Arial" panose="020B0604020202020204" pitchFamily="34" charset="0"/>
              </a:rPr>
              <a:t>[AI Explained] </a:t>
            </a:r>
            <a:r>
              <a:rPr lang="en-US" sz="1600" dirty="0">
                <a:latin typeface="+mn-lt"/>
                <a:cs typeface="Arial" panose="020B0604020202020204" pitchFamily="34" charset="0"/>
              </a:rPr>
              <a:t>www.youtube.com/@aiexplained-official</a:t>
            </a:r>
          </a:p>
          <a:p>
            <a:pPr marL="0" indent="0">
              <a:buNone/>
            </a:pPr>
            <a:r>
              <a:rPr lang="en-US" sz="1600" b="1" dirty="0">
                <a:latin typeface="+mn-lt"/>
                <a:cs typeface="Arial" panose="020B0604020202020204" pitchFamily="34" charset="0"/>
              </a:rPr>
              <a:t>[Two Minute] </a:t>
            </a:r>
            <a:r>
              <a:rPr lang="en-US" sz="1600" dirty="0">
                <a:latin typeface="+mn-lt"/>
                <a:cs typeface="Arial" panose="020B0604020202020204" pitchFamily="34" charset="0"/>
              </a:rPr>
              <a:t>www.youtube.com/@TwoMinutePapers</a:t>
            </a:r>
          </a:p>
          <a:p>
            <a:pPr marL="0" indent="0">
              <a:buNone/>
            </a:pPr>
            <a:r>
              <a:rPr lang="en-US" sz="1600" dirty="0">
                <a:latin typeface="+mn-lt"/>
                <a:cs typeface="Arial" panose="020B0604020202020204" pitchFamily="34" charset="0"/>
              </a:rPr>
              <a:t>[</a:t>
            </a:r>
            <a:r>
              <a:rPr lang="en-US" sz="1600" b="1" dirty="0">
                <a:latin typeface="+mn-lt"/>
                <a:cs typeface="Arial" panose="020B0604020202020204" pitchFamily="34" charset="0"/>
              </a:rPr>
              <a:t>Wes Roth] </a:t>
            </a:r>
            <a:r>
              <a:rPr lang="en-US" sz="1600" dirty="0">
                <a:latin typeface="+mn-lt"/>
                <a:cs typeface="Arial" panose="020B0604020202020204" pitchFamily="34" charset="0"/>
              </a:rPr>
              <a:t>www.youtube.com/@WesRoth </a:t>
            </a:r>
          </a:p>
          <a:p>
            <a:pPr marL="0" indent="0">
              <a:buNone/>
            </a:pPr>
            <a:r>
              <a:rPr lang="en-US" sz="1600" b="1" dirty="0">
                <a:latin typeface="+mn-lt"/>
                <a:cs typeface="Arial" panose="020B0604020202020204" pitchFamily="34" charset="0"/>
              </a:rPr>
              <a:t>[Tiff Tech] </a:t>
            </a:r>
            <a:r>
              <a:rPr lang="en-US" sz="1600" dirty="0">
                <a:latin typeface="+mn-lt"/>
                <a:cs typeface="Arial" panose="020B0604020202020204" pitchFamily="34" charset="0"/>
              </a:rPr>
              <a:t>www.youtube.com/@TiffInTech</a:t>
            </a:r>
          </a:p>
          <a:p>
            <a:pPr marL="0" indent="0">
              <a:buNone/>
            </a:pPr>
            <a:r>
              <a:rPr lang="en-US" sz="1600" b="1" dirty="0">
                <a:latin typeface="+mn-lt"/>
                <a:cs typeface="Arial" panose="020B0604020202020204" pitchFamily="34" charset="0"/>
              </a:rPr>
              <a:t>[Berman] </a:t>
            </a:r>
            <a:r>
              <a:rPr lang="en-US" sz="1600" dirty="0">
                <a:latin typeface="+mn-lt"/>
                <a:cs typeface="Arial" panose="020B0604020202020204" pitchFamily="34" charset="0"/>
              </a:rPr>
              <a:t>www.youtube.com/@matthew_berman</a:t>
            </a:r>
          </a:p>
          <a:p>
            <a:pPr marL="0" indent="0">
              <a:buNone/>
            </a:pPr>
            <a:r>
              <a:rPr lang="en-US" sz="1600" b="1" dirty="0">
                <a:latin typeface="+mn-lt"/>
                <a:cs typeface="Arial" panose="020B0604020202020204" pitchFamily="34" charset="0"/>
              </a:rPr>
              <a:t>[</a:t>
            </a:r>
            <a:r>
              <a:rPr lang="en-US" sz="1600" b="1" dirty="0" err="1">
                <a:latin typeface="+mn-lt"/>
                <a:cs typeface="Arial" panose="020B0604020202020204" pitchFamily="34" charset="0"/>
              </a:rPr>
              <a:t>Karpathy</a:t>
            </a:r>
            <a:r>
              <a:rPr lang="en-US" sz="1600" b="1" dirty="0">
                <a:latin typeface="+mn-lt"/>
                <a:cs typeface="Arial" panose="020B0604020202020204" pitchFamily="34" charset="0"/>
              </a:rPr>
              <a:t>] </a:t>
            </a:r>
            <a:r>
              <a:rPr lang="en-US" sz="1600" dirty="0">
                <a:latin typeface="+mn-lt"/>
                <a:cs typeface="Arial" panose="020B0604020202020204" pitchFamily="34" charset="0"/>
              </a:rPr>
              <a:t>youtube.com/@</a:t>
            </a:r>
            <a:r>
              <a:rPr lang="en-US" sz="1600" dirty="0" err="1">
                <a:latin typeface="+mn-lt"/>
                <a:cs typeface="Arial" panose="020B0604020202020204" pitchFamily="34" charset="0"/>
              </a:rPr>
              <a:t>AndrejKarpathy</a:t>
            </a:r>
            <a:endParaRPr lang="en-US" sz="1600" dirty="0">
              <a:latin typeface="+mn-lt"/>
              <a:cs typeface="Arial" panose="020B0604020202020204" pitchFamily="34" charset="0"/>
            </a:endParaRPr>
          </a:p>
          <a:p>
            <a:pPr marL="0" indent="0">
              <a:buNone/>
            </a:pPr>
            <a:r>
              <a:rPr lang="en-US" sz="1600" b="1" dirty="0">
                <a:latin typeface="+mn-lt"/>
                <a:cs typeface="Arial" panose="020B0604020202020204" pitchFamily="34" charset="0"/>
              </a:rPr>
              <a:t>[</a:t>
            </a:r>
            <a:r>
              <a:rPr lang="en-US" sz="1600" b="1" dirty="0" err="1">
                <a:latin typeface="+mn-lt"/>
                <a:cs typeface="Arial" panose="020B0604020202020204" pitchFamily="34" charset="0"/>
              </a:rPr>
              <a:t>Fridman</a:t>
            </a:r>
            <a:r>
              <a:rPr lang="en-US" sz="1600" b="1" dirty="0">
                <a:latin typeface="+mn-lt"/>
                <a:cs typeface="Arial" panose="020B0604020202020204" pitchFamily="34" charset="0"/>
              </a:rPr>
              <a:t>] </a:t>
            </a:r>
            <a:r>
              <a:rPr lang="en-US" sz="1600" dirty="0">
                <a:latin typeface="+mn-lt"/>
                <a:cs typeface="Arial" panose="020B0604020202020204" pitchFamily="34" charset="0"/>
              </a:rPr>
              <a:t>youtube.com/@</a:t>
            </a:r>
            <a:r>
              <a:rPr lang="en-US" sz="1600" dirty="0" err="1" smtClean="0">
                <a:latin typeface="+mn-lt"/>
                <a:cs typeface="Arial" panose="020B0604020202020204" pitchFamily="34" charset="0"/>
              </a:rPr>
              <a:t>lexfridman</a:t>
            </a:r>
            <a:endParaRPr lang="en-US" sz="1600" dirty="0" smtClean="0">
              <a:solidFill>
                <a:schemeClr val="dk1"/>
              </a:solidFill>
              <a:latin typeface="+mn-lt"/>
            </a:endParaRPr>
          </a:p>
          <a:p>
            <a:pPr>
              <a:spcBef>
                <a:spcPts val="600"/>
              </a:spcBef>
              <a:spcAft>
                <a:spcPts val="0"/>
              </a:spcAft>
              <a:buClr>
                <a:schemeClr val="dk1"/>
              </a:buClr>
              <a:buSzPts val="2400"/>
            </a:pPr>
            <a:r>
              <a:rPr lang="en-US" sz="1600" b="1" dirty="0" smtClean="0">
                <a:solidFill>
                  <a:schemeClr val="dk1"/>
                </a:solidFill>
                <a:latin typeface="+mn-lt"/>
              </a:rPr>
              <a:t>Directly from the Blogs – slide 28</a:t>
            </a:r>
          </a:p>
          <a:p>
            <a:pPr>
              <a:spcBef>
                <a:spcPts val="0"/>
              </a:spcBef>
              <a:spcAft>
                <a:spcPts val="0"/>
              </a:spcAft>
              <a:buClr>
                <a:schemeClr val="dk1"/>
              </a:buClr>
              <a:buSzPts val="2400"/>
            </a:pPr>
            <a:r>
              <a:rPr lang="en-US" sz="1600" b="1" dirty="0" smtClean="0">
                <a:solidFill>
                  <a:schemeClr val="dk1"/>
                </a:solidFill>
                <a:latin typeface="+mn-lt"/>
              </a:rPr>
              <a:t>[</a:t>
            </a:r>
            <a:r>
              <a:rPr lang="en-US" sz="1600" b="1" dirty="0" err="1" smtClean="0">
                <a:solidFill>
                  <a:schemeClr val="dk1"/>
                </a:solidFill>
                <a:latin typeface="+mn-lt"/>
              </a:rPr>
              <a:t>openai</a:t>
            </a:r>
            <a:r>
              <a:rPr lang="en-US" sz="1600" b="1" dirty="0" smtClean="0">
                <a:solidFill>
                  <a:schemeClr val="dk1"/>
                </a:solidFill>
                <a:latin typeface="+mn-lt"/>
              </a:rPr>
              <a:t> blog] </a:t>
            </a:r>
            <a:r>
              <a:rPr lang="en-US" sz="1600" dirty="0" smtClean="0">
                <a:solidFill>
                  <a:schemeClr val="dk1"/>
                </a:solidFill>
                <a:latin typeface="+mn-lt"/>
              </a:rPr>
              <a:t>www.openai.com/news</a:t>
            </a:r>
            <a:endParaRPr lang="en-US" sz="1600" dirty="0">
              <a:solidFill>
                <a:schemeClr val="dk1"/>
              </a:solidFill>
              <a:latin typeface="+mn-lt"/>
            </a:endParaRPr>
          </a:p>
          <a:p>
            <a:pPr>
              <a:spcBef>
                <a:spcPts val="0"/>
              </a:spcBef>
              <a:spcAft>
                <a:spcPts val="0"/>
              </a:spcAft>
              <a:buClr>
                <a:schemeClr val="dk1"/>
              </a:buClr>
              <a:buSzPts val="2400"/>
            </a:pPr>
            <a:r>
              <a:rPr lang="en-US" sz="1600" b="1" dirty="0" smtClean="0">
                <a:solidFill>
                  <a:schemeClr val="dk1"/>
                </a:solidFill>
                <a:latin typeface="+mn-lt"/>
              </a:rPr>
              <a:t>[</a:t>
            </a:r>
            <a:r>
              <a:rPr lang="en-US" sz="1600" b="1" dirty="0" err="1" smtClean="0">
                <a:solidFill>
                  <a:schemeClr val="dk1"/>
                </a:solidFill>
                <a:latin typeface="+mn-lt"/>
              </a:rPr>
              <a:t>deepmind</a:t>
            </a:r>
            <a:r>
              <a:rPr lang="en-US" sz="1600" b="1" dirty="0" smtClean="0">
                <a:solidFill>
                  <a:schemeClr val="dk1"/>
                </a:solidFill>
                <a:latin typeface="+mn-lt"/>
              </a:rPr>
              <a:t> </a:t>
            </a:r>
            <a:r>
              <a:rPr lang="en-US" sz="1600" b="1" dirty="0">
                <a:solidFill>
                  <a:schemeClr val="dk1"/>
                </a:solidFill>
                <a:latin typeface="+mn-lt"/>
              </a:rPr>
              <a:t>pub] </a:t>
            </a:r>
            <a:r>
              <a:rPr lang="en-US" sz="1600" dirty="0" smtClean="0">
                <a:solidFill>
                  <a:schemeClr val="dk1"/>
                </a:solidFill>
                <a:latin typeface="+mn-lt"/>
              </a:rPr>
              <a:t>www.deepmind.google/research/publications/</a:t>
            </a:r>
          </a:p>
          <a:p>
            <a:pPr>
              <a:spcBef>
                <a:spcPts val="0"/>
              </a:spcBef>
              <a:spcAft>
                <a:spcPts val="0"/>
              </a:spcAft>
              <a:buClr>
                <a:schemeClr val="dk1"/>
              </a:buClr>
              <a:buSzPts val="2400"/>
            </a:pPr>
            <a:r>
              <a:rPr lang="en-US" sz="1600" b="1" dirty="0">
                <a:solidFill>
                  <a:schemeClr val="dk1"/>
                </a:solidFill>
                <a:latin typeface="+mn-lt"/>
              </a:rPr>
              <a:t>[</a:t>
            </a:r>
            <a:r>
              <a:rPr lang="en-US" sz="1600" b="1" dirty="0" err="1">
                <a:solidFill>
                  <a:schemeClr val="dk1"/>
                </a:solidFill>
                <a:latin typeface="+mn-lt"/>
              </a:rPr>
              <a:t>deepmind</a:t>
            </a:r>
            <a:r>
              <a:rPr lang="en-US" sz="1600" b="1" dirty="0">
                <a:solidFill>
                  <a:schemeClr val="dk1"/>
                </a:solidFill>
                <a:latin typeface="+mn-lt"/>
              </a:rPr>
              <a:t> blog] </a:t>
            </a:r>
            <a:r>
              <a:rPr lang="en-US" sz="1600" dirty="0" smtClean="0">
                <a:solidFill>
                  <a:schemeClr val="dk1"/>
                </a:solidFill>
                <a:latin typeface="+mn-lt"/>
              </a:rPr>
              <a:t>www.deepmind.google/discover/blog/</a:t>
            </a:r>
          </a:p>
          <a:p>
            <a:pPr>
              <a:spcBef>
                <a:spcPts val="0"/>
              </a:spcBef>
              <a:spcAft>
                <a:spcPts val="0"/>
              </a:spcAft>
              <a:buClr>
                <a:schemeClr val="dk1"/>
              </a:buClr>
              <a:buSzPts val="2400"/>
            </a:pPr>
            <a:r>
              <a:rPr lang="en-US" sz="1600" b="1" dirty="0" smtClean="0">
                <a:solidFill>
                  <a:schemeClr val="dk1"/>
                </a:solidFill>
                <a:latin typeface="+mn-lt"/>
              </a:rPr>
              <a:t>[</a:t>
            </a:r>
            <a:r>
              <a:rPr lang="en-US" sz="1600" b="1" dirty="0" err="1" smtClean="0">
                <a:solidFill>
                  <a:schemeClr val="dk1"/>
                </a:solidFill>
                <a:latin typeface="+mn-lt"/>
              </a:rPr>
              <a:t>huggingface</a:t>
            </a:r>
            <a:r>
              <a:rPr lang="en-US" sz="1600" b="1" dirty="0" smtClean="0">
                <a:solidFill>
                  <a:schemeClr val="dk1"/>
                </a:solidFill>
                <a:latin typeface="+mn-lt"/>
              </a:rPr>
              <a:t> blog] </a:t>
            </a:r>
            <a:r>
              <a:rPr lang="en-US" sz="1600" dirty="0" smtClean="0">
                <a:solidFill>
                  <a:schemeClr val="dk1"/>
                </a:solidFill>
                <a:latin typeface="+mn-lt"/>
              </a:rPr>
              <a:t>www.huggingface.co/blog</a:t>
            </a:r>
          </a:p>
          <a:p>
            <a:pPr>
              <a:spcBef>
                <a:spcPts val="0"/>
              </a:spcBef>
              <a:spcAft>
                <a:spcPts val="0"/>
              </a:spcAft>
              <a:buClr>
                <a:schemeClr val="dk1"/>
              </a:buClr>
              <a:buSzPts val="2400"/>
            </a:pPr>
            <a:r>
              <a:rPr lang="en-US" sz="1600" b="1" dirty="0" smtClean="0">
                <a:solidFill>
                  <a:schemeClr val="dk1"/>
                </a:solidFill>
                <a:latin typeface="+mn-lt"/>
              </a:rPr>
              <a:t>[</a:t>
            </a:r>
            <a:r>
              <a:rPr lang="en-US" sz="1600" b="1" dirty="0" err="1" smtClean="0">
                <a:solidFill>
                  <a:schemeClr val="dk1"/>
                </a:solidFill>
                <a:latin typeface="+mn-lt"/>
              </a:rPr>
              <a:t>bair</a:t>
            </a:r>
            <a:r>
              <a:rPr lang="en-US" sz="1600" b="1" dirty="0" smtClean="0">
                <a:solidFill>
                  <a:schemeClr val="dk1"/>
                </a:solidFill>
                <a:latin typeface="+mn-lt"/>
              </a:rPr>
              <a:t> blog] </a:t>
            </a:r>
            <a:r>
              <a:rPr lang="en-US" sz="1600" dirty="0" smtClean="0">
                <a:solidFill>
                  <a:schemeClr val="dk1"/>
                </a:solidFill>
                <a:latin typeface="+mn-lt"/>
              </a:rPr>
              <a:t>bair.berkeley.edu/blog</a:t>
            </a:r>
          </a:p>
          <a:p>
            <a:pPr>
              <a:spcBef>
                <a:spcPts val="0"/>
              </a:spcBef>
              <a:spcAft>
                <a:spcPts val="0"/>
              </a:spcAft>
              <a:buClr>
                <a:schemeClr val="dk1"/>
              </a:buClr>
              <a:buSzPts val="2400"/>
            </a:pPr>
            <a:r>
              <a:rPr lang="en-US" sz="1600" b="1" dirty="0" smtClean="0">
                <a:solidFill>
                  <a:schemeClr val="dk1"/>
                </a:solidFill>
                <a:latin typeface="+mn-lt"/>
              </a:rPr>
              <a:t>[</a:t>
            </a:r>
            <a:r>
              <a:rPr lang="en-US" sz="1600" b="1" dirty="0" err="1" smtClean="0">
                <a:solidFill>
                  <a:schemeClr val="dk1"/>
                </a:solidFill>
                <a:latin typeface="+mn-lt"/>
              </a:rPr>
              <a:t>towardsdatascience</a:t>
            </a:r>
            <a:r>
              <a:rPr lang="en-US" sz="1600" b="1" dirty="0" smtClean="0">
                <a:solidFill>
                  <a:schemeClr val="dk1"/>
                </a:solidFill>
                <a:latin typeface="+mn-lt"/>
              </a:rPr>
              <a:t>] </a:t>
            </a:r>
            <a:r>
              <a:rPr lang="en-US" sz="1600" dirty="0" smtClean="0">
                <a:solidFill>
                  <a:schemeClr val="dk1"/>
                </a:solidFill>
                <a:latin typeface="+mn-lt"/>
              </a:rPr>
              <a:t>www.towardsdatascience.com</a:t>
            </a:r>
          </a:p>
          <a:p>
            <a:pPr>
              <a:spcBef>
                <a:spcPts val="0"/>
              </a:spcBef>
              <a:spcAft>
                <a:spcPts val="0"/>
              </a:spcAft>
              <a:buClr>
                <a:schemeClr val="dk1"/>
              </a:buClr>
              <a:buSzPts val="2400"/>
            </a:pPr>
            <a:r>
              <a:rPr lang="en-US" sz="1600" b="1" dirty="0" smtClean="0">
                <a:solidFill>
                  <a:schemeClr val="dk1"/>
                </a:solidFill>
                <a:latin typeface="+mn-lt"/>
              </a:rPr>
              <a:t>[</a:t>
            </a:r>
            <a:r>
              <a:rPr lang="en-US" sz="1600" b="1" dirty="0" err="1" smtClean="0">
                <a:solidFill>
                  <a:schemeClr val="dk1"/>
                </a:solidFill>
                <a:latin typeface="+mn-lt"/>
              </a:rPr>
              <a:t>marktechpost</a:t>
            </a:r>
            <a:r>
              <a:rPr lang="en-US" sz="1600" b="1" dirty="0" smtClean="0">
                <a:solidFill>
                  <a:schemeClr val="dk1"/>
                </a:solidFill>
                <a:latin typeface="+mn-lt"/>
              </a:rPr>
              <a:t>] </a:t>
            </a:r>
            <a:r>
              <a:rPr lang="en-US" sz="1600" dirty="0" smtClean="0">
                <a:solidFill>
                  <a:schemeClr val="dk1"/>
                </a:solidFill>
                <a:latin typeface="+mn-lt"/>
              </a:rPr>
              <a:t>www.marktechpost.com</a:t>
            </a:r>
          </a:p>
          <a:p>
            <a:pPr>
              <a:spcBef>
                <a:spcPts val="600"/>
              </a:spcBef>
              <a:spcAft>
                <a:spcPts val="0"/>
              </a:spcAft>
              <a:buClr>
                <a:schemeClr val="dk1"/>
              </a:buClr>
              <a:buSzPts val="2400"/>
            </a:pPr>
            <a:r>
              <a:rPr lang="en-US" sz="1600" b="1" dirty="0" smtClean="0">
                <a:solidFill>
                  <a:schemeClr val="dk1"/>
                </a:solidFill>
                <a:latin typeface="+mn-lt"/>
              </a:rPr>
              <a:t>Follow the Leader – slide 29</a:t>
            </a:r>
          </a:p>
          <a:p>
            <a:pPr>
              <a:spcBef>
                <a:spcPts val="0"/>
              </a:spcBef>
              <a:spcAft>
                <a:spcPts val="0"/>
              </a:spcAft>
              <a:buClr>
                <a:schemeClr val="dk1"/>
              </a:buClr>
              <a:buSzPts val="2400"/>
            </a:pPr>
            <a:r>
              <a:rPr lang="en-US" sz="1600" b="1" dirty="0" smtClean="0">
                <a:solidFill>
                  <a:schemeClr val="dk1"/>
                </a:solidFill>
                <a:latin typeface="+mn-lt"/>
              </a:rPr>
              <a:t>[</a:t>
            </a:r>
            <a:r>
              <a:rPr lang="en-US" sz="1600" b="1" dirty="0" err="1" smtClean="0">
                <a:solidFill>
                  <a:schemeClr val="dk1"/>
                </a:solidFill>
                <a:latin typeface="+mn-lt"/>
              </a:rPr>
              <a:t>HuggingFaceOpenLLM</a:t>
            </a:r>
            <a:r>
              <a:rPr lang="en-US" sz="1600" b="1" dirty="0" smtClean="0">
                <a:solidFill>
                  <a:schemeClr val="dk1"/>
                </a:solidFill>
                <a:latin typeface="+mn-lt"/>
              </a:rPr>
              <a:t>] </a:t>
            </a:r>
            <a:r>
              <a:rPr lang="en-US" sz="1600" dirty="0" smtClean="0">
                <a:solidFill>
                  <a:schemeClr val="dk1"/>
                </a:solidFill>
                <a:latin typeface="+mn-lt"/>
              </a:rPr>
              <a:t>https</a:t>
            </a:r>
            <a:r>
              <a:rPr lang="en-US" sz="1600" dirty="0">
                <a:solidFill>
                  <a:schemeClr val="dk1"/>
                </a:solidFill>
                <a:latin typeface="+mn-lt"/>
              </a:rPr>
              <a:t>://huggingface.co/docs/leaderboards/en/leaderboards/finding_page</a:t>
            </a:r>
          </a:p>
          <a:p>
            <a:pPr>
              <a:spcBef>
                <a:spcPts val="0"/>
              </a:spcBef>
              <a:spcAft>
                <a:spcPts val="0"/>
              </a:spcAft>
              <a:buClr>
                <a:schemeClr val="dk1"/>
              </a:buClr>
              <a:buSzPts val="2400"/>
            </a:pPr>
            <a:r>
              <a:rPr lang="en-US" sz="1600" b="1" dirty="0" smtClean="0">
                <a:solidFill>
                  <a:schemeClr val="dk1"/>
                </a:solidFill>
                <a:latin typeface="+mn-lt"/>
              </a:rPr>
              <a:t>[Artificial Analysis] </a:t>
            </a:r>
            <a:r>
              <a:rPr lang="en-US" sz="1600" dirty="0" smtClean="0">
                <a:solidFill>
                  <a:schemeClr val="dk1"/>
                </a:solidFill>
                <a:latin typeface="+mn-lt"/>
              </a:rPr>
              <a:t>https</a:t>
            </a:r>
            <a:r>
              <a:rPr lang="en-US" sz="1600" dirty="0">
                <a:solidFill>
                  <a:schemeClr val="dk1"/>
                </a:solidFill>
                <a:latin typeface="+mn-lt"/>
              </a:rPr>
              <a:t>://artificialanalysis.ai/leaderboards/models</a:t>
            </a:r>
          </a:p>
          <a:p>
            <a:pPr>
              <a:spcBef>
                <a:spcPts val="0"/>
              </a:spcBef>
              <a:spcAft>
                <a:spcPts val="0"/>
              </a:spcAft>
              <a:buClr>
                <a:schemeClr val="dk1"/>
              </a:buClr>
              <a:buSzPts val="2400"/>
            </a:pPr>
            <a:r>
              <a:rPr lang="en-US" sz="1600" b="1" dirty="0" smtClean="0">
                <a:solidFill>
                  <a:schemeClr val="dk1"/>
                </a:solidFill>
                <a:latin typeface="+mn-lt"/>
              </a:rPr>
              <a:t>[LMSYS </a:t>
            </a:r>
            <a:r>
              <a:rPr lang="en-US" sz="1600" b="1" dirty="0" err="1">
                <a:solidFill>
                  <a:schemeClr val="dk1"/>
                </a:solidFill>
                <a:latin typeface="+mn-lt"/>
              </a:rPr>
              <a:t>Chatbot</a:t>
            </a:r>
            <a:r>
              <a:rPr lang="en-US" sz="1600" b="1" dirty="0">
                <a:solidFill>
                  <a:schemeClr val="dk1"/>
                </a:solidFill>
                <a:latin typeface="+mn-lt"/>
              </a:rPr>
              <a:t> </a:t>
            </a:r>
            <a:r>
              <a:rPr lang="en-US" sz="1600" b="1" dirty="0" smtClean="0">
                <a:solidFill>
                  <a:schemeClr val="dk1"/>
                </a:solidFill>
                <a:latin typeface="+mn-lt"/>
              </a:rPr>
              <a:t>Arena] </a:t>
            </a:r>
            <a:r>
              <a:rPr lang="en-US" sz="1600" dirty="0" smtClean="0">
                <a:solidFill>
                  <a:schemeClr val="dk1"/>
                </a:solidFill>
                <a:latin typeface="+mn-lt"/>
              </a:rPr>
              <a:t>https</a:t>
            </a:r>
            <a:r>
              <a:rPr lang="en-US" sz="1600" dirty="0">
                <a:solidFill>
                  <a:schemeClr val="dk1"/>
                </a:solidFill>
                <a:latin typeface="+mn-lt"/>
              </a:rPr>
              <a:t>://lmarena.ai/leaderboard</a:t>
            </a:r>
          </a:p>
          <a:p>
            <a:pPr>
              <a:spcBef>
                <a:spcPts val="0"/>
              </a:spcBef>
              <a:spcAft>
                <a:spcPts val="0"/>
              </a:spcAft>
              <a:buClr>
                <a:schemeClr val="dk1"/>
              </a:buClr>
              <a:buSzPts val="2400"/>
            </a:pPr>
            <a:r>
              <a:rPr lang="en-US" sz="1600" b="1" dirty="0" smtClean="0">
                <a:solidFill>
                  <a:schemeClr val="dk1"/>
                </a:solidFill>
                <a:latin typeface="+mn-lt"/>
              </a:rPr>
              <a:t>[</a:t>
            </a:r>
            <a:r>
              <a:rPr lang="en-US" sz="1600" b="1" dirty="0" err="1" smtClean="0">
                <a:solidFill>
                  <a:schemeClr val="dk1"/>
                </a:solidFill>
                <a:latin typeface="+mn-lt"/>
              </a:rPr>
              <a:t>BigCodeBench</a:t>
            </a:r>
            <a:r>
              <a:rPr lang="en-US" sz="1600" b="1" dirty="0" smtClean="0">
                <a:solidFill>
                  <a:schemeClr val="dk1"/>
                </a:solidFill>
                <a:latin typeface="+mn-lt"/>
              </a:rPr>
              <a:t>] </a:t>
            </a:r>
            <a:r>
              <a:rPr lang="en-US" sz="1600" dirty="0">
                <a:solidFill>
                  <a:schemeClr val="dk1"/>
                </a:solidFill>
                <a:latin typeface="+mn-lt"/>
              </a:rPr>
              <a:t>https://bigcode-bench.github.io/ </a:t>
            </a:r>
            <a:endParaRPr lang="en-US" sz="1600" dirty="0" smtClean="0">
              <a:solidFill>
                <a:schemeClr val="dk1"/>
              </a:solidFill>
              <a:latin typeface="+mn-lt"/>
            </a:endParaRPr>
          </a:p>
          <a:p>
            <a:pPr>
              <a:spcBef>
                <a:spcPts val="0"/>
              </a:spcBef>
              <a:spcAft>
                <a:spcPts val="0"/>
              </a:spcAft>
              <a:buClr>
                <a:schemeClr val="dk1"/>
              </a:buClr>
              <a:buSzPts val="2400"/>
            </a:pPr>
            <a:r>
              <a:rPr lang="en-US" sz="1600" b="1" dirty="0" smtClean="0">
                <a:solidFill>
                  <a:schemeClr val="dk1"/>
                </a:solidFill>
                <a:latin typeface="+mn-lt"/>
              </a:rPr>
              <a:t>[SWE-bench] </a:t>
            </a:r>
            <a:r>
              <a:rPr lang="en-US" sz="1600" dirty="0" smtClean="0">
                <a:solidFill>
                  <a:schemeClr val="dk1"/>
                </a:solidFill>
                <a:latin typeface="+mn-lt"/>
              </a:rPr>
              <a:t>https</a:t>
            </a:r>
            <a:r>
              <a:rPr lang="en-US" sz="1600" dirty="0">
                <a:solidFill>
                  <a:schemeClr val="dk1"/>
                </a:solidFill>
                <a:latin typeface="+mn-lt"/>
              </a:rPr>
              <a:t>://</a:t>
            </a:r>
            <a:r>
              <a:rPr lang="en-US" sz="1600" dirty="0" smtClean="0">
                <a:solidFill>
                  <a:schemeClr val="dk1"/>
                </a:solidFill>
                <a:latin typeface="+mn-lt"/>
              </a:rPr>
              <a:t>www.swebench.com/index.html</a:t>
            </a:r>
            <a:endParaRPr lang="en-US" sz="2000" dirty="0" smtClean="0">
              <a:solidFill>
                <a:schemeClr val="dk1"/>
              </a:solidFill>
              <a:latin typeface="+mn-lt"/>
            </a:endParaRP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79</a:t>
            </a:fld>
            <a:endParaRPr lang="en-US" dirty="0"/>
          </a:p>
        </p:txBody>
      </p:sp>
    </p:spTree>
    <p:extLst>
      <p:ext uri="{BB962C8B-B14F-4D97-AF65-F5344CB8AC3E}">
        <p14:creationId xmlns:p14="http://schemas.microsoft.com/office/powerpoint/2010/main" val="2193640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Mentions are Exponential</a:t>
            </a:r>
            <a:endParaRPr lang="en-US" dirty="0"/>
          </a:p>
        </p:txBody>
      </p:sp>
      <p:pic>
        <p:nvPicPr>
          <p:cNvPr id="2050" name="Picture 2" descr="https://i.marketingprofs.com/assets/images/daily-data-point/240430-everypixel-ai.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95525" y="1336675"/>
            <a:ext cx="7524750" cy="432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3060" y="5925619"/>
            <a:ext cx="2238946" cy="461665"/>
          </a:xfrm>
          <a:prstGeom prst="rect">
            <a:avLst/>
          </a:prstGeom>
          <a:noFill/>
        </p:spPr>
        <p:txBody>
          <a:bodyPr wrap="none" rtlCol="0">
            <a:spAutoFit/>
          </a:bodyPr>
          <a:lstStyle/>
          <a:p>
            <a:r>
              <a:rPr lang="en-US" sz="2400" dirty="0" smtClean="0"/>
              <a:t>Ref: [</a:t>
            </a:r>
            <a:r>
              <a:rPr lang="en-US" sz="2400" dirty="0" err="1" smtClean="0"/>
              <a:t>ai</a:t>
            </a:r>
            <a:r>
              <a:rPr lang="en-US" sz="2400" dirty="0" smtClean="0"/>
              <a:t>-media]</a:t>
            </a:r>
            <a:endParaRPr lang="en-US" sz="2400" dirty="0"/>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Tree>
    <p:extLst>
      <p:ext uri="{BB962C8B-B14F-4D97-AF65-F5344CB8AC3E}">
        <p14:creationId xmlns:p14="http://schemas.microsoft.com/office/powerpoint/2010/main" val="8750295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r>
              <a:rPr lang="en-US" dirty="0" smtClean="0"/>
              <a:t>– Segment Two </a:t>
            </a:r>
            <a:endParaRPr lang="en-US" dirty="0"/>
          </a:p>
        </p:txBody>
      </p:sp>
      <p:sp>
        <p:nvSpPr>
          <p:cNvPr id="5" name="Rectangle 4"/>
          <p:cNvSpPr/>
          <p:nvPr/>
        </p:nvSpPr>
        <p:spPr>
          <a:xfrm>
            <a:off x="537882" y="1177290"/>
            <a:ext cx="11200728" cy="4093428"/>
          </a:xfrm>
          <a:prstGeom prst="rect">
            <a:avLst/>
          </a:prstGeom>
        </p:spPr>
        <p:txBody>
          <a:bodyPr wrap="square">
            <a:spAutoFit/>
          </a:bodyPr>
          <a:lstStyle/>
          <a:p>
            <a:pPr>
              <a:spcBef>
                <a:spcPts val="0"/>
              </a:spcBef>
              <a:spcAft>
                <a:spcPts val="0"/>
              </a:spcAft>
            </a:pPr>
            <a:r>
              <a:rPr lang="en-US" sz="2000" b="1" dirty="0"/>
              <a:t>[</a:t>
            </a:r>
            <a:r>
              <a:rPr lang="en-US" sz="2000" b="1" dirty="0" err="1"/>
              <a:t>ai</a:t>
            </a:r>
            <a:r>
              <a:rPr lang="en-US" sz="2000" b="1" dirty="0"/>
              <a:t>-haze] </a:t>
            </a:r>
            <a:r>
              <a:rPr lang="en-US" sz="2000" dirty="0"/>
              <a:t>https://www.functionize.com/blog/things-that-are-called-ml-ai-that-really-arent</a:t>
            </a:r>
          </a:p>
          <a:p>
            <a:pPr>
              <a:spcBef>
                <a:spcPts val="0"/>
              </a:spcBef>
              <a:spcAft>
                <a:spcPts val="0"/>
              </a:spcAft>
            </a:pPr>
            <a:r>
              <a:rPr lang="en-US" sz="2000" b="1" dirty="0"/>
              <a:t>[</a:t>
            </a:r>
            <a:r>
              <a:rPr lang="en-US" sz="2000" b="1" dirty="0" err="1"/>
              <a:t>ai</a:t>
            </a:r>
            <a:r>
              <a:rPr lang="en-US" sz="2000" b="1" dirty="0"/>
              <a:t>-wash] </a:t>
            </a:r>
            <a:r>
              <a:rPr lang="en-US" sz="2000" dirty="0"/>
              <a:t>https://www.calcalistech.com/ctechnews/article/h1rwmikgt</a:t>
            </a:r>
          </a:p>
          <a:p>
            <a:pPr>
              <a:spcBef>
                <a:spcPts val="0"/>
              </a:spcBef>
              <a:spcAft>
                <a:spcPts val="0"/>
              </a:spcAft>
            </a:pPr>
            <a:r>
              <a:rPr lang="en-US" sz="2000" b="1" dirty="0" smtClean="0"/>
              <a:t>[verge-pin] </a:t>
            </a:r>
            <a:r>
              <a:rPr lang="en-US" sz="2000" dirty="0"/>
              <a:t>https://</a:t>
            </a:r>
            <a:r>
              <a:rPr lang="en-US" sz="2000" dirty="0" smtClean="0"/>
              <a:t>www.theverge.com/24126502/humane-ai-pin-review</a:t>
            </a:r>
          </a:p>
          <a:p>
            <a:pPr>
              <a:spcBef>
                <a:spcPts val="0"/>
              </a:spcBef>
              <a:spcAft>
                <a:spcPts val="0"/>
              </a:spcAft>
            </a:pPr>
            <a:r>
              <a:rPr lang="en-US" sz="2000" b="1" dirty="0"/>
              <a:t>[verge-rabbit] </a:t>
            </a:r>
            <a:r>
              <a:rPr lang="en-US" sz="2000" dirty="0"/>
              <a:t>https://</a:t>
            </a:r>
            <a:r>
              <a:rPr lang="en-US" sz="2000" dirty="0" smtClean="0"/>
              <a:t>youtu.be/DVJL6LXgOE4</a:t>
            </a:r>
          </a:p>
          <a:p>
            <a:pPr>
              <a:spcBef>
                <a:spcPts val="0"/>
              </a:spcBef>
              <a:spcAft>
                <a:spcPts val="0"/>
              </a:spcAft>
            </a:pPr>
            <a:r>
              <a:rPr lang="en-US" sz="2000" b="1" dirty="0" smtClean="0"/>
              <a:t>[</a:t>
            </a:r>
            <a:r>
              <a:rPr lang="en-US" sz="2000" b="1" dirty="0" err="1" smtClean="0"/>
              <a:t>mkbhd</a:t>
            </a:r>
            <a:r>
              <a:rPr lang="en-US" sz="2000" b="1" dirty="0"/>
              <a:t>] </a:t>
            </a:r>
            <a:r>
              <a:rPr lang="en-US" sz="2000" dirty="0"/>
              <a:t>https://www.youtube.com/@</a:t>
            </a:r>
            <a:r>
              <a:rPr lang="en-US" sz="2000" dirty="0" smtClean="0"/>
              <a:t>mkbhd</a:t>
            </a:r>
            <a:endParaRPr lang="en-US" sz="2000" dirty="0"/>
          </a:p>
          <a:p>
            <a:pPr>
              <a:spcBef>
                <a:spcPts val="0"/>
              </a:spcBef>
              <a:spcAft>
                <a:spcPts val="0"/>
              </a:spcAft>
            </a:pPr>
            <a:r>
              <a:rPr lang="en-US" sz="2000" b="1" dirty="0" smtClean="0"/>
              <a:t>[</a:t>
            </a:r>
            <a:r>
              <a:rPr lang="en-US" sz="2000" b="1" dirty="0" err="1" smtClean="0"/>
              <a:t>getguru</a:t>
            </a:r>
            <a:r>
              <a:rPr lang="en-US" sz="2000" b="1" dirty="0" smtClean="0"/>
              <a:t>-</a:t>
            </a:r>
            <a:r>
              <a:rPr lang="en-US" sz="2000" b="1" dirty="0" err="1" smtClean="0"/>
              <a:t>ai</a:t>
            </a:r>
            <a:r>
              <a:rPr lang="en-US" sz="2000" b="1" dirty="0" smtClean="0"/>
              <a:t>-apps</a:t>
            </a:r>
            <a:r>
              <a:rPr lang="en-US" sz="2000" b="1" dirty="0"/>
              <a:t>] </a:t>
            </a:r>
            <a:r>
              <a:rPr lang="en-US" sz="2000" dirty="0"/>
              <a:t>https://www.getguru.com/reference/best-ai-apps </a:t>
            </a:r>
            <a:endParaRPr lang="en-US" sz="2000" dirty="0" smtClean="0"/>
          </a:p>
          <a:p>
            <a:pPr>
              <a:spcBef>
                <a:spcPts val="0"/>
              </a:spcBef>
              <a:spcAft>
                <a:spcPts val="0"/>
              </a:spcAft>
            </a:pPr>
            <a:r>
              <a:rPr lang="en-US" sz="2000" b="1" dirty="0" smtClean="0"/>
              <a:t>[</a:t>
            </a:r>
            <a:r>
              <a:rPr lang="en-US" sz="2000" b="1" dirty="0"/>
              <a:t>aimagazine-top-10-apps] </a:t>
            </a:r>
            <a:r>
              <a:rPr lang="en-US" sz="2000" dirty="0"/>
              <a:t>https://aimagazine.com/top10/top-10-ai-applications </a:t>
            </a:r>
            <a:r>
              <a:rPr lang="en-US" sz="2000" b="1" dirty="0"/>
              <a:t>[</a:t>
            </a:r>
            <a:r>
              <a:rPr lang="en-US" sz="2000" b="1" dirty="0" err="1"/>
              <a:t>futuretools</a:t>
            </a:r>
            <a:r>
              <a:rPr lang="en-US" sz="2000" b="1" dirty="0"/>
              <a:t>] </a:t>
            </a:r>
            <a:r>
              <a:rPr lang="en-US" sz="2000" dirty="0"/>
              <a:t>https://www.futuretools.io/</a:t>
            </a:r>
          </a:p>
          <a:p>
            <a:pPr>
              <a:spcBef>
                <a:spcPts val="0"/>
              </a:spcBef>
              <a:spcAft>
                <a:spcPts val="0"/>
              </a:spcAft>
            </a:pPr>
            <a:r>
              <a:rPr lang="en-US" sz="2000" b="1" dirty="0" smtClean="0"/>
              <a:t>[</a:t>
            </a:r>
            <a:r>
              <a:rPr lang="en-US" sz="2000" b="1" dirty="0"/>
              <a:t>veo3] </a:t>
            </a:r>
            <a:r>
              <a:rPr lang="en-US" sz="2000" dirty="0"/>
              <a:t>https://deepmind.google/models/veo/</a:t>
            </a:r>
          </a:p>
          <a:p>
            <a:pPr>
              <a:spcBef>
                <a:spcPts val="0"/>
              </a:spcBef>
              <a:spcAft>
                <a:spcPts val="0"/>
              </a:spcAft>
            </a:pPr>
            <a:r>
              <a:rPr lang="en-US" sz="2000" b="1" dirty="0"/>
              <a:t>[</a:t>
            </a:r>
            <a:r>
              <a:rPr lang="en-US" sz="2000" b="1" dirty="0" err="1"/>
              <a:t>chatGPT</a:t>
            </a:r>
            <a:r>
              <a:rPr lang="en-US" sz="2000" b="1" dirty="0"/>
              <a:t>] </a:t>
            </a:r>
            <a:r>
              <a:rPr lang="en-US" sz="2000" dirty="0"/>
              <a:t>https://chatgpt.com/</a:t>
            </a:r>
          </a:p>
          <a:p>
            <a:pPr>
              <a:spcBef>
                <a:spcPts val="0"/>
              </a:spcBef>
              <a:spcAft>
                <a:spcPts val="0"/>
              </a:spcAft>
            </a:pPr>
            <a:r>
              <a:rPr lang="en-US" sz="2000" b="1" dirty="0"/>
              <a:t>[leo1] </a:t>
            </a:r>
            <a:r>
              <a:rPr lang="en-US" sz="2000" dirty="0"/>
              <a:t>https://leonardo.ai</a:t>
            </a:r>
          </a:p>
          <a:p>
            <a:pPr>
              <a:spcBef>
                <a:spcPts val="0"/>
              </a:spcBef>
              <a:spcAft>
                <a:spcPts val="0"/>
              </a:spcAft>
            </a:pPr>
            <a:endParaRPr lang="en-US" sz="2000" dirty="0"/>
          </a:p>
          <a:p>
            <a:pPr>
              <a:spcBef>
                <a:spcPts val="0"/>
              </a:spcBef>
              <a:spcAft>
                <a:spcPts val="0"/>
              </a:spcAft>
            </a:pPr>
            <a:endParaRPr lang="en-US" sz="2000" dirty="0"/>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80</a:t>
            </a:fld>
            <a:endParaRPr lang="en-US" dirty="0"/>
          </a:p>
        </p:txBody>
      </p:sp>
    </p:spTree>
    <p:extLst>
      <p:ext uri="{BB962C8B-B14F-4D97-AF65-F5344CB8AC3E}">
        <p14:creationId xmlns:p14="http://schemas.microsoft.com/office/powerpoint/2010/main" val="11718375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Segment Three</a:t>
            </a:r>
            <a:endParaRPr lang="en-US" dirty="0"/>
          </a:p>
        </p:txBody>
      </p:sp>
      <p:sp>
        <p:nvSpPr>
          <p:cNvPr id="5" name="Rectangle 4"/>
          <p:cNvSpPr/>
          <p:nvPr/>
        </p:nvSpPr>
        <p:spPr>
          <a:xfrm>
            <a:off x="484094" y="1177290"/>
            <a:ext cx="11254516" cy="5078313"/>
          </a:xfrm>
          <a:prstGeom prst="rect">
            <a:avLst/>
          </a:prstGeom>
        </p:spPr>
        <p:txBody>
          <a:bodyPr wrap="square">
            <a:spAutoFit/>
          </a:bodyPr>
          <a:lstStyle/>
          <a:p>
            <a:pPr>
              <a:spcBef>
                <a:spcPts val="0"/>
              </a:spcBef>
              <a:spcAft>
                <a:spcPts val="0"/>
              </a:spcAft>
            </a:pPr>
            <a:r>
              <a:rPr lang="it-IT" sz="1800" b="1" dirty="0">
                <a:latin typeface="+mn-lt"/>
              </a:rPr>
              <a:t>[RAG-1] </a:t>
            </a:r>
            <a:r>
              <a:rPr lang="it-IT" sz="1800" dirty="0">
                <a:latin typeface="+mn-lt"/>
              </a:rPr>
              <a:t>https://vectorize.io/</a:t>
            </a:r>
          </a:p>
          <a:p>
            <a:pPr>
              <a:spcBef>
                <a:spcPts val="0"/>
              </a:spcBef>
              <a:spcAft>
                <a:spcPts val="0"/>
              </a:spcAft>
            </a:pPr>
            <a:r>
              <a:rPr lang="it-IT" sz="1800" b="1" dirty="0">
                <a:latin typeface="+mn-lt"/>
              </a:rPr>
              <a:t>[RAG-2] </a:t>
            </a:r>
            <a:r>
              <a:rPr lang="it-IT" sz="1800" dirty="0">
                <a:latin typeface="+mn-lt"/>
              </a:rPr>
              <a:t>https://praveenng.medium.com/creating-a-vector-database-for-rag-471aca771bce</a:t>
            </a:r>
          </a:p>
          <a:p>
            <a:pPr>
              <a:spcBef>
                <a:spcPts val="0"/>
              </a:spcBef>
              <a:spcAft>
                <a:spcPts val="0"/>
              </a:spcAft>
            </a:pPr>
            <a:r>
              <a:rPr lang="it-IT" sz="1800" b="1" dirty="0">
                <a:latin typeface="+mn-lt"/>
              </a:rPr>
              <a:t>[RAG-3] </a:t>
            </a:r>
            <a:r>
              <a:rPr lang="it-IT" sz="1800" dirty="0">
                <a:latin typeface="+mn-lt"/>
              </a:rPr>
              <a:t>https://youtu.be/rz40ukZ3krQ</a:t>
            </a:r>
          </a:p>
          <a:p>
            <a:pPr>
              <a:spcBef>
                <a:spcPts val="0"/>
              </a:spcBef>
              <a:spcAft>
                <a:spcPts val="0"/>
              </a:spcAft>
            </a:pPr>
            <a:r>
              <a:rPr lang="it-IT" sz="1800" b="1" dirty="0">
                <a:latin typeface="+mn-lt"/>
              </a:rPr>
              <a:t>[RAG-4] </a:t>
            </a:r>
            <a:r>
              <a:rPr lang="it-IT" sz="1800" dirty="0">
                <a:latin typeface="+mn-lt"/>
              </a:rPr>
              <a:t>https://youtu.be/sVcwVQRHIc8</a:t>
            </a:r>
          </a:p>
          <a:p>
            <a:pPr>
              <a:spcBef>
                <a:spcPts val="0"/>
              </a:spcBef>
              <a:spcAft>
                <a:spcPts val="0"/>
              </a:spcAft>
            </a:pPr>
            <a:r>
              <a:rPr lang="en-US" sz="1800" b="1" dirty="0" smtClean="0">
                <a:latin typeface="+mn-lt"/>
              </a:rPr>
              <a:t>[</a:t>
            </a:r>
            <a:r>
              <a:rPr lang="en-US" sz="1800" b="1" dirty="0" err="1" smtClean="0">
                <a:latin typeface="+mn-lt"/>
              </a:rPr>
              <a:t>gartner</a:t>
            </a:r>
            <a:r>
              <a:rPr lang="en-US" sz="1800" b="1" dirty="0">
                <a:latin typeface="+mn-lt"/>
              </a:rPr>
              <a:t>] </a:t>
            </a:r>
            <a:r>
              <a:rPr lang="en-US" sz="1800" dirty="0">
                <a:latin typeface="+mn-lt"/>
              </a:rPr>
              <a:t>https://www.gartner.com/reviews/market/cloud-ai-developer-services</a:t>
            </a:r>
          </a:p>
          <a:p>
            <a:pPr>
              <a:spcBef>
                <a:spcPts val="0"/>
              </a:spcBef>
              <a:spcAft>
                <a:spcPts val="0"/>
              </a:spcAft>
            </a:pPr>
            <a:r>
              <a:rPr lang="en-US" sz="1800" b="1" dirty="0">
                <a:latin typeface="+mn-lt"/>
              </a:rPr>
              <a:t>[</a:t>
            </a:r>
            <a:r>
              <a:rPr lang="en-US" sz="1800" b="1" dirty="0" smtClean="0">
                <a:latin typeface="+mn-lt"/>
              </a:rPr>
              <a:t>medium] </a:t>
            </a:r>
            <a:r>
              <a:rPr lang="en-US" sz="1800" dirty="0">
                <a:latin typeface="+mn-lt"/>
              </a:rPr>
              <a:t>https://medium.com/%</a:t>
            </a:r>
            <a:r>
              <a:rPr lang="en-US" sz="1800" dirty="0" smtClean="0">
                <a:latin typeface="+mn-lt"/>
              </a:rPr>
              <a:t>40tahirbalarabe2/what-is-ollama-running-large-language-models-locally-e917ca40defe </a:t>
            </a:r>
            <a:endParaRPr lang="en-US" sz="1800" dirty="0">
              <a:latin typeface="+mn-lt"/>
            </a:endParaRPr>
          </a:p>
          <a:p>
            <a:pPr>
              <a:spcBef>
                <a:spcPts val="0"/>
              </a:spcBef>
              <a:spcAft>
                <a:spcPts val="0"/>
              </a:spcAft>
            </a:pPr>
            <a:r>
              <a:rPr lang="en-US" sz="1800" b="1" dirty="0">
                <a:latin typeface="+mn-lt"/>
              </a:rPr>
              <a:t>[</a:t>
            </a:r>
            <a:r>
              <a:rPr lang="en-US" sz="1800" b="1" dirty="0" err="1" smtClean="0">
                <a:latin typeface="+mn-lt"/>
              </a:rPr>
              <a:t>hostinger</a:t>
            </a:r>
            <a:r>
              <a:rPr lang="en-US" sz="1800" b="1" dirty="0" smtClean="0">
                <a:latin typeface="+mn-lt"/>
              </a:rPr>
              <a:t>] </a:t>
            </a:r>
            <a:r>
              <a:rPr lang="en-US" sz="1800" dirty="0">
                <a:latin typeface="+mn-lt"/>
              </a:rPr>
              <a:t>https://</a:t>
            </a:r>
            <a:r>
              <a:rPr lang="en-US" sz="1800" dirty="0" smtClean="0">
                <a:latin typeface="+mn-lt"/>
              </a:rPr>
              <a:t>www.hostinger.com/tutorials/what-is-ollama</a:t>
            </a:r>
            <a:endParaRPr lang="en-US" sz="1800" dirty="0">
              <a:latin typeface="+mn-lt"/>
            </a:endParaRPr>
          </a:p>
          <a:p>
            <a:pPr>
              <a:spcBef>
                <a:spcPts val="0"/>
              </a:spcBef>
              <a:spcAft>
                <a:spcPts val="0"/>
              </a:spcAft>
            </a:pPr>
            <a:r>
              <a:rPr lang="en-US" sz="1800" b="1" dirty="0">
                <a:latin typeface="+mn-lt"/>
              </a:rPr>
              <a:t>[pcworld-1] </a:t>
            </a:r>
            <a:r>
              <a:rPr lang="en-US" sz="1800" dirty="0">
                <a:latin typeface="+mn-lt"/>
              </a:rPr>
              <a:t>https://www.pcworld.com/article/2253285</a:t>
            </a:r>
          </a:p>
          <a:p>
            <a:pPr>
              <a:spcBef>
                <a:spcPts val="0"/>
              </a:spcBef>
              <a:spcAft>
                <a:spcPts val="0"/>
              </a:spcAft>
            </a:pPr>
            <a:r>
              <a:rPr lang="en-US" sz="1800" b="1" dirty="0">
                <a:latin typeface="+mn-lt"/>
              </a:rPr>
              <a:t>[fooocus-1] </a:t>
            </a:r>
            <a:r>
              <a:rPr lang="en-US" sz="1800" dirty="0">
                <a:latin typeface="+mn-lt"/>
              </a:rPr>
              <a:t>https://github.com/lllyasviel/Fooocus</a:t>
            </a:r>
          </a:p>
          <a:p>
            <a:pPr>
              <a:spcBef>
                <a:spcPts val="0"/>
              </a:spcBef>
              <a:spcAft>
                <a:spcPts val="0"/>
              </a:spcAft>
            </a:pPr>
            <a:r>
              <a:rPr lang="en-US" sz="1800" b="1" dirty="0">
                <a:latin typeface="+mn-lt"/>
              </a:rPr>
              <a:t>[fooocus-2] </a:t>
            </a:r>
            <a:r>
              <a:rPr lang="en-US" sz="1800" dirty="0">
                <a:latin typeface="+mn-lt"/>
              </a:rPr>
              <a:t>https://fooocus.one/en</a:t>
            </a:r>
          </a:p>
          <a:p>
            <a:pPr>
              <a:spcBef>
                <a:spcPts val="0"/>
              </a:spcBef>
              <a:spcAft>
                <a:spcPts val="0"/>
              </a:spcAft>
            </a:pPr>
            <a:r>
              <a:rPr lang="en-US" sz="1800" b="1" dirty="0" smtClean="0">
                <a:latin typeface="+mn-lt"/>
              </a:rPr>
              <a:t>[hug] </a:t>
            </a:r>
            <a:r>
              <a:rPr lang="en-US" sz="1800" dirty="0">
                <a:latin typeface="+mn-lt"/>
              </a:rPr>
              <a:t>https://huggingface.co/learn/llm-course/en/chapter0/1</a:t>
            </a:r>
          </a:p>
          <a:p>
            <a:pPr>
              <a:spcBef>
                <a:spcPts val="0"/>
              </a:spcBef>
              <a:spcAft>
                <a:spcPts val="0"/>
              </a:spcAft>
            </a:pPr>
            <a:r>
              <a:rPr lang="en-US" sz="1800" b="1" dirty="0" smtClean="0">
                <a:latin typeface="+mn-lt"/>
              </a:rPr>
              <a:t>[</a:t>
            </a:r>
            <a:r>
              <a:rPr lang="en-US" sz="1800" b="1" dirty="0" err="1" smtClean="0">
                <a:latin typeface="+mn-lt"/>
              </a:rPr>
              <a:t>nvidia</a:t>
            </a:r>
            <a:r>
              <a:rPr lang="en-US" sz="1800" b="1" dirty="0">
                <a:latin typeface="+mn-lt"/>
              </a:rPr>
              <a:t>] </a:t>
            </a:r>
            <a:r>
              <a:rPr lang="en-US" sz="1800" dirty="0">
                <a:latin typeface="+mn-lt"/>
              </a:rPr>
              <a:t>https://ai-podcast.nvidia.com/</a:t>
            </a:r>
          </a:p>
          <a:p>
            <a:pPr>
              <a:spcBef>
                <a:spcPts val="0"/>
              </a:spcBef>
              <a:spcAft>
                <a:spcPts val="0"/>
              </a:spcAft>
            </a:pPr>
            <a:r>
              <a:rPr lang="en-US" sz="1800" b="1" dirty="0">
                <a:latin typeface="+mn-lt"/>
              </a:rPr>
              <a:t>[MLST] </a:t>
            </a:r>
            <a:r>
              <a:rPr lang="en-US" sz="1800" dirty="0">
                <a:latin typeface="+mn-lt"/>
              </a:rPr>
              <a:t>https://www.youtube.com/c/machinelearningstreettalk</a:t>
            </a:r>
          </a:p>
          <a:p>
            <a:pPr>
              <a:spcBef>
                <a:spcPts val="0"/>
              </a:spcBef>
              <a:spcAft>
                <a:spcPts val="0"/>
              </a:spcAft>
            </a:pPr>
            <a:r>
              <a:rPr lang="en-US" sz="1800" b="1" dirty="0">
                <a:latin typeface="+mn-lt"/>
              </a:rPr>
              <a:t>[TWIML] </a:t>
            </a:r>
            <a:r>
              <a:rPr lang="en-US" sz="1800" dirty="0">
                <a:latin typeface="+mn-lt"/>
              </a:rPr>
              <a:t>https://twimlai.com/podcast/twimlai/</a:t>
            </a:r>
          </a:p>
          <a:p>
            <a:pPr>
              <a:spcBef>
                <a:spcPts val="0"/>
              </a:spcBef>
              <a:spcAft>
                <a:spcPts val="0"/>
              </a:spcAft>
            </a:pPr>
            <a:r>
              <a:rPr lang="en-US" sz="1800" b="1" dirty="0" smtClean="0">
                <a:latin typeface="+mn-lt"/>
              </a:rPr>
              <a:t>[chuck] </a:t>
            </a:r>
            <a:r>
              <a:rPr lang="en-US" sz="1800" dirty="0">
                <a:latin typeface="+mn-lt"/>
              </a:rPr>
              <a:t>https://www.youtube.com/watch?v=Wjrdr0NU4Sk&amp;t=1226s</a:t>
            </a:r>
          </a:p>
          <a:p>
            <a:pPr>
              <a:spcBef>
                <a:spcPts val="0"/>
              </a:spcBef>
              <a:spcAft>
                <a:spcPts val="0"/>
              </a:spcAft>
            </a:pPr>
            <a:r>
              <a:rPr lang="en-US" sz="1800" b="1" dirty="0">
                <a:latin typeface="+mn-lt"/>
              </a:rPr>
              <a:t>[</a:t>
            </a:r>
            <a:r>
              <a:rPr lang="en-US" sz="1800" b="1" dirty="0" smtClean="0">
                <a:latin typeface="+mn-lt"/>
              </a:rPr>
              <a:t>burke] </a:t>
            </a:r>
            <a:r>
              <a:rPr lang="en-US" sz="1800" dirty="0">
                <a:latin typeface="+mn-lt"/>
              </a:rPr>
              <a:t>https://</a:t>
            </a:r>
            <a:r>
              <a:rPr lang="en-US" sz="1800" dirty="0" smtClean="0">
                <a:latin typeface="+mn-lt"/>
              </a:rPr>
              <a:t>youtu.be/qN_2fnOPY-M</a:t>
            </a:r>
          </a:p>
          <a:p>
            <a:pPr>
              <a:spcBef>
                <a:spcPts val="0"/>
              </a:spcBef>
              <a:spcAft>
                <a:spcPts val="0"/>
              </a:spcAft>
            </a:pPr>
            <a:endParaRPr lang="en-US" sz="1800" dirty="0">
              <a:latin typeface="+mn-lt"/>
            </a:endParaRP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81</a:t>
            </a:fld>
            <a:endParaRPr lang="en-US" dirty="0"/>
          </a:p>
        </p:txBody>
      </p:sp>
    </p:spTree>
    <p:extLst>
      <p:ext uri="{BB962C8B-B14F-4D97-AF65-F5344CB8AC3E}">
        <p14:creationId xmlns:p14="http://schemas.microsoft.com/office/powerpoint/2010/main" val="41089981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Segment Four</a:t>
            </a:r>
            <a:endParaRPr lang="en-US" dirty="0"/>
          </a:p>
        </p:txBody>
      </p:sp>
      <p:sp>
        <p:nvSpPr>
          <p:cNvPr id="3" name="Content Placeholder 2"/>
          <p:cNvSpPr>
            <a:spLocks noGrp="1"/>
          </p:cNvSpPr>
          <p:nvPr>
            <p:ph sz="half" idx="1"/>
          </p:nvPr>
        </p:nvSpPr>
        <p:spPr>
          <a:xfrm>
            <a:off x="514350" y="1097300"/>
            <a:ext cx="11187206" cy="4114800"/>
          </a:xfrm>
        </p:spPr>
        <p:txBody>
          <a:bodyPr/>
          <a:lstStyle/>
          <a:p>
            <a:pPr marL="55563" lvl="1" indent="0">
              <a:spcBef>
                <a:spcPts val="0"/>
              </a:spcBef>
              <a:spcAft>
                <a:spcPts val="0"/>
              </a:spcAft>
              <a:buSzPct val="83333"/>
              <a:buNone/>
            </a:pPr>
            <a:r>
              <a:rPr lang="en-US" sz="1800" b="1" dirty="0" smtClean="0">
                <a:latin typeface="+mn-lt"/>
              </a:rPr>
              <a:t>Hardware – The Backbone of AI – slide 65</a:t>
            </a:r>
          </a:p>
          <a:p>
            <a:pPr marL="55563" lvl="1" indent="0">
              <a:spcBef>
                <a:spcPts val="0"/>
              </a:spcBef>
              <a:spcAft>
                <a:spcPts val="0"/>
              </a:spcAft>
              <a:buSzPct val="83333"/>
              <a:buNone/>
            </a:pPr>
            <a:r>
              <a:rPr lang="it-IT" sz="1800" b="1" dirty="0">
                <a:latin typeface="+mn-lt"/>
              </a:rPr>
              <a:t>[stateofai compute] </a:t>
            </a:r>
            <a:r>
              <a:rPr lang="it-IT" sz="1800" dirty="0">
                <a:latin typeface="+mn-lt"/>
              </a:rPr>
              <a:t>https://www.stateof.ai/compute</a:t>
            </a:r>
          </a:p>
          <a:p>
            <a:pPr marL="55563" lvl="1" indent="0">
              <a:spcBef>
                <a:spcPts val="0"/>
              </a:spcBef>
              <a:spcAft>
                <a:spcPts val="0"/>
              </a:spcAft>
              <a:buSzPct val="83333"/>
              <a:buNone/>
            </a:pPr>
            <a:r>
              <a:rPr lang="it-IT" sz="1800" b="1" dirty="0">
                <a:latin typeface="+mn-lt"/>
              </a:rPr>
              <a:t>[edgeai report] </a:t>
            </a:r>
            <a:r>
              <a:rPr lang="it-IT" sz="1800" dirty="0">
                <a:latin typeface="+mn-lt"/>
              </a:rPr>
              <a:t>https://www.wevolver.com/article/2024-state-of-edge-ai-report</a:t>
            </a:r>
          </a:p>
          <a:p>
            <a:pPr marL="55563" lvl="1" indent="0">
              <a:spcBef>
                <a:spcPts val="0"/>
              </a:spcBef>
              <a:spcAft>
                <a:spcPts val="0"/>
              </a:spcAft>
              <a:buSzPct val="83333"/>
              <a:buNone/>
            </a:pPr>
            <a:endParaRPr lang="en-US" sz="1800" b="1" dirty="0" smtClean="0">
              <a:latin typeface="+mn-lt"/>
            </a:endParaRPr>
          </a:p>
          <a:p>
            <a:pPr marL="55563" lvl="1" indent="0">
              <a:spcBef>
                <a:spcPts val="0"/>
              </a:spcBef>
              <a:spcAft>
                <a:spcPts val="0"/>
              </a:spcAft>
              <a:buSzPct val="83333"/>
              <a:buNone/>
            </a:pPr>
            <a:r>
              <a:rPr lang="en-US" sz="1800" b="1" dirty="0" smtClean="0">
                <a:latin typeface="+mn-lt"/>
              </a:rPr>
              <a:t>Robots and Medicine – slide 66</a:t>
            </a:r>
          </a:p>
          <a:p>
            <a:pPr marL="55563" lvl="1" indent="0">
              <a:spcBef>
                <a:spcPts val="0"/>
              </a:spcBef>
              <a:spcAft>
                <a:spcPts val="0"/>
              </a:spcAft>
              <a:buSzPct val="83333"/>
              <a:buNone/>
            </a:pPr>
            <a:r>
              <a:rPr lang="en-US" sz="1800" b="1" dirty="0" smtClean="0">
                <a:latin typeface="+mn-lt"/>
              </a:rPr>
              <a:t>[</a:t>
            </a:r>
            <a:r>
              <a:rPr lang="en-US" sz="1800" b="1" dirty="0">
                <a:latin typeface="+mn-lt"/>
              </a:rPr>
              <a:t>spectrum tech impact] </a:t>
            </a:r>
            <a:r>
              <a:rPr lang="en-US" sz="1800" dirty="0">
                <a:latin typeface="+mn-lt"/>
              </a:rPr>
              <a:t>https://spectrum.ieee.org/2025-ieee-tech-impact-study</a:t>
            </a:r>
          </a:p>
          <a:p>
            <a:pPr marL="55563" lvl="1" indent="0">
              <a:spcBef>
                <a:spcPts val="0"/>
              </a:spcBef>
              <a:spcAft>
                <a:spcPts val="0"/>
              </a:spcAft>
              <a:buSzPct val="83333"/>
              <a:buNone/>
            </a:pPr>
            <a:r>
              <a:rPr lang="en-US" sz="1800" b="1" dirty="0" smtClean="0">
                <a:latin typeface="+mn-lt"/>
              </a:rPr>
              <a:t>[</a:t>
            </a:r>
            <a:r>
              <a:rPr lang="en-US" sz="1800" b="1" dirty="0" err="1">
                <a:latin typeface="+mn-lt"/>
              </a:rPr>
              <a:t>robotreport</a:t>
            </a:r>
            <a:r>
              <a:rPr lang="en-US" sz="1800" b="1" dirty="0">
                <a:latin typeface="+mn-lt"/>
              </a:rPr>
              <a:t> </a:t>
            </a:r>
            <a:r>
              <a:rPr lang="en-US" sz="1800" b="1" dirty="0" err="1">
                <a:latin typeface="+mn-lt"/>
              </a:rPr>
              <a:t>stateofai</a:t>
            </a:r>
            <a:r>
              <a:rPr lang="en-US" sz="1800" b="1" dirty="0">
                <a:latin typeface="+mn-lt"/>
              </a:rPr>
              <a:t>] </a:t>
            </a:r>
            <a:r>
              <a:rPr lang="en-US" sz="1800" dirty="0">
                <a:latin typeface="+mn-lt"/>
              </a:rPr>
              <a:t>https://www.therobotreport.com/the-state-of-ai-robotics-heading-into-2025/</a:t>
            </a:r>
          </a:p>
          <a:p>
            <a:pPr marL="55563" lvl="1" indent="0">
              <a:spcBef>
                <a:spcPts val="0"/>
              </a:spcBef>
              <a:spcAft>
                <a:spcPts val="0"/>
              </a:spcAft>
              <a:buSzPct val="83333"/>
              <a:buNone/>
            </a:pPr>
            <a:r>
              <a:rPr lang="en-US" sz="1800" b="1" dirty="0" smtClean="0">
                <a:latin typeface="+mn-lt"/>
              </a:rPr>
              <a:t>[</a:t>
            </a:r>
            <a:r>
              <a:rPr lang="en-US" sz="1800" b="1" dirty="0" err="1">
                <a:latin typeface="+mn-lt"/>
              </a:rPr>
              <a:t>aibusiness</a:t>
            </a:r>
            <a:r>
              <a:rPr lang="en-US" sz="1800" b="1" dirty="0">
                <a:latin typeface="+mn-lt"/>
              </a:rPr>
              <a:t> robotics] </a:t>
            </a:r>
            <a:r>
              <a:rPr lang="en-US" sz="1800" dirty="0">
                <a:latin typeface="+mn-lt"/>
              </a:rPr>
              <a:t>https://aibusiness.com/verticals/robotics</a:t>
            </a:r>
          </a:p>
          <a:p>
            <a:pPr marL="55563" lvl="1" indent="0">
              <a:spcBef>
                <a:spcPts val="0"/>
              </a:spcBef>
              <a:spcAft>
                <a:spcPts val="0"/>
              </a:spcAft>
              <a:buSzPct val="83333"/>
              <a:buNone/>
            </a:pPr>
            <a:r>
              <a:rPr lang="en-US" sz="1800" b="1" dirty="0" smtClean="0">
                <a:latin typeface="+mn-lt"/>
              </a:rPr>
              <a:t>[</a:t>
            </a:r>
            <a:r>
              <a:rPr lang="en-US" sz="1800" b="1" dirty="0">
                <a:latin typeface="+mn-lt"/>
              </a:rPr>
              <a:t>MIT AI] </a:t>
            </a:r>
            <a:r>
              <a:rPr lang="en-US" sz="1800" dirty="0">
                <a:latin typeface="+mn-lt"/>
              </a:rPr>
              <a:t>https://www.technologyreview.com/topic/artificial-intelligence/</a:t>
            </a:r>
          </a:p>
          <a:p>
            <a:pPr marL="55563" lvl="1" indent="0">
              <a:spcBef>
                <a:spcPts val="0"/>
              </a:spcBef>
              <a:spcAft>
                <a:spcPts val="0"/>
              </a:spcAft>
              <a:buSzPct val="83333"/>
              <a:buNone/>
            </a:pPr>
            <a:r>
              <a:rPr lang="en-US" sz="1800" b="1" dirty="0" smtClean="0">
                <a:latin typeface="+mn-lt"/>
              </a:rPr>
              <a:t>[</a:t>
            </a:r>
            <a:r>
              <a:rPr lang="en-US" sz="1800" b="1" dirty="0">
                <a:latin typeface="+mn-lt"/>
              </a:rPr>
              <a:t>nature ML] </a:t>
            </a:r>
            <a:r>
              <a:rPr lang="en-US" sz="1800" dirty="0">
                <a:latin typeface="+mn-lt"/>
              </a:rPr>
              <a:t>https://www.nature.com/subjects/machine-learning/nm</a:t>
            </a:r>
          </a:p>
          <a:p>
            <a:pPr marL="55563" lvl="1" indent="0">
              <a:spcBef>
                <a:spcPts val="0"/>
              </a:spcBef>
              <a:spcAft>
                <a:spcPts val="0"/>
              </a:spcAft>
              <a:buSzPct val="83333"/>
              <a:buNone/>
            </a:pPr>
            <a:r>
              <a:rPr lang="en-US" sz="1800" b="1" dirty="0" smtClean="0">
                <a:latin typeface="+mn-lt"/>
              </a:rPr>
              <a:t>[</a:t>
            </a:r>
            <a:r>
              <a:rPr lang="en-US" sz="1800" b="1" dirty="0" err="1">
                <a:latin typeface="+mn-lt"/>
              </a:rPr>
              <a:t>medrxiv</a:t>
            </a:r>
            <a:r>
              <a:rPr lang="en-US" sz="1800" b="1" dirty="0">
                <a:latin typeface="+mn-lt"/>
              </a:rPr>
              <a:t> AI] </a:t>
            </a:r>
            <a:r>
              <a:rPr lang="en-US" sz="1800" dirty="0">
                <a:latin typeface="+mn-lt"/>
              </a:rPr>
              <a:t>https://www.medrxiv.org/search/artificial_intelligence </a:t>
            </a:r>
          </a:p>
          <a:p>
            <a:pPr marL="55563" lvl="1" indent="0">
              <a:spcBef>
                <a:spcPts val="0"/>
              </a:spcBef>
              <a:spcAft>
                <a:spcPts val="0"/>
              </a:spcAft>
              <a:buSzPct val="83333"/>
              <a:buNone/>
            </a:pPr>
            <a:r>
              <a:rPr lang="en-US" sz="1800" b="1" dirty="0" smtClean="0">
                <a:latin typeface="+mn-lt"/>
              </a:rPr>
              <a:t>[</a:t>
            </a:r>
            <a:r>
              <a:rPr lang="en-US" sz="1800" b="1" dirty="0">
                <a:latin typeface="+mn-lt"/>
              </a:rPr>
              <a:t>FDA medical AI] </a:t>
            </a:r>
            <a:r>
              <a:rPr lang="en-US" sz="1800" b="1" dirty="0" smtClean="0">
                <a:latin typeface="+mn-lt"/>
              </a:rPr>
              <a:t> </a:t>
            </a:r>
            <a:r>
              <a:rPr lang="en-US" sz="1800" dirty="0">
                <a:latin typeface="+mn-lt"/>
              </a:rPr>
              <a:t>https://</a:t>
            </a:r>
            <a:r>
              <a:rPr lang="en-US" sz="1800" dirty="0" smtClean="0">
                <a:latin typeface="+mn-lt"/>
              </a:rPr>
              <a:t>www.fda.gov/medical-devices/software-medical-device-samd/artificial-intelligence-and-machine-learning-aiml-enabled-medical-devices</a:t>
            </a: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82</a:t>
            </a:fld>
            <a:endParaRPr lang="en-US" dirty="0"/>
          </a:p>
        </p:txBody>
      </p:sp>
    </p:spTree>
    <p:extLst>
      <p:ext uri="{BB962C8B-B14F-4D97-AF65-F5344CB8AC3E}">
        <p14:creationId xmlns:p14="http://schemas.microsoft.com/office/powerpoint/2010/main" val="36882701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Segment Four (continued)</a:t>
            </a:r>
            <a:endParaRPr lang="en-US" dirty="0"/>
          </a:p>
        </p:txBody>
      </p:sp>
      <p:sp>
        <p:nvSpPr>
          <p:cNvPr id="3" name="Content Placeholder 2"/>
          <p:cNvSpPr>
            <a:spLocks noGrp="1"/>
          </p:cNvSpPr>
          <p:nvPr>
            <p:ph sz="half" idx="1"/>
          </p:nvPr>
        </p:nvSpPr>
        <p:spPr>
          <a:xfrm>
            <a:off x="514350" y="1097300"/>
            <a:ext cx="11187206" cy="4114800"/>
          </a:xfrm>
        </p:spPr>
        <p:txBody>
          <a:bodyPr/>
          <a:lstStyle/>
          <a:p>
            <a:pPr marL="55563" lvl="1" indent="0">
              <a:spcBef>
                <a:spcPts val="0"/>
              </a:spcBef>
              <a:spcAft>
                <a:spcPts val="0"/>
              </a:spcAft>
              <a:buSzPct val="83333"/>
              <a:buNone/>
            </a:pPr>
            <a:r>
              <a:rPr lang="en-US" sz="1800" b="1" dirty="0" smtClean="0">
                <a:latin typeface="+mn-lt"/>
              </a:rPr>
              <a:t>Consider </a:t>
            </a:r>
            <a:r>
              <a:rPr lang="en-US" sz="1800" b="1" dirty="0">
                <a:latin typeface="+mn-lt"/>
              </a:rPr>
              <a:t>the Ripple Effects of </a:t>
            </a:r>
            <a:r>
              <a:rPr lang="en-US" sz="1800" b="1" dirty="0" smtClean="0">
                <a:latin typeface="+mn-lt"/>
              </a:rPr>
              <a:t>AI – slide 67</a:t>
            </a:r>
            <a:endParaRPr lang="en-US" sz="1800" b="1" dirty="0">
              <a:latin typeface="+mn-lt"/>
            </a:endParaRPr>
          </a:p>
          <a:p>
            <a:pPr marL="55563" lvl="1" indent="0">
              <a:spcBef>
                <a:spcPts val="0"/>
              </a:spcBef>
              <a:spcAft>
                <a:spcPts val="0"/>
              </a:spcAft>
              <a:buSzPct val="83333"/>
              <a:buNone/>
            </a:pPr>
            <a:r>
              <a:rPr lang="en-US" sz="1800" b="1" dirty="0">
                <a:latin typeface="+mn-lt"/>
              </a:rPr>
              <a:t>[</a:t>
            </a:r>
            <a:r>
              <a:rPr lang="en-US" sz="1800" b="1" dirty="0" err="1">
                <a:latin typeface="+mn-lt"/>
              </a:rPr>
              <a:t>iea</a:t>
            </a:r>
            <a:r>
              <a:rPr lang="en-US" sz="1800" b="1" dirty="0">
                <a:latin typeface="+mn-lt"/>
              </a:rPr>
              <a:t>] </a:t>
            </a:r>
            <a:r>
              <a:rPr lang="en-US" sz="1800" dirty="0">
                <a:latin typeface="+mn-lt"/>
              </a:rPr>
              <a:t>https://www.iea.org/news/ai-is-set-to-drive-surging-electricity-demand-from-data-centres-while-offering-the-potential-to-transform-how-the-energy-sector-works</a:t>
            </a:r>
          </a:p>
          <a:p>
            <a:pPr marL="55563" lvl="1" indent="0">
              <a:spcBef>
                <a:spcPts val="0"/>
              </a:spcBef>
              <a:spcAft>
                <a:spcPts val="0"/>
              </a:spcAft>
              <a:buSzPct val="83333"/>
              <a:buNone/>
            </a:pPr>
            <a:r>
              <a:rPr lang="en-US" sz="1800" b="1" dirty="0">
                <a:latin typeface="+mn-lt"/>
              </a:rPr>
              <a:t>[</a:t>
            </a:r>
            <a:r>
              <a:rPr lang="en-US" sz="1800" b="1" dirty="0" err="1">
                <a:latin typeface="+mn-lt"/>
              </a:rPr>
              <a:t>theguardian</a:t>
            </a:r>
            <a:r>
              <a:rPr lang="en-US" sz="1800" b="1" dirty="0">
                <a:latin typeface="+mn-lt"/>
              </a:rPr>
              <a:t>] </a:t>
            </a:r>
            <a:r>
              <a:rPr lang="en-US" sz="1800" dirty="0">
                <a:latin typeface="+mn-lt"/>
              </a:rPr>
              <a:t>https://www.theguardian.com/environment/2025/jun/06/planned-ai-datacentre-in-england-could-cause-five-times-emissions-of-big-airport</a:t>
            </a:r>
          </a:p>
          <a:p>
            <a:pPr marL="55563" lvl="1" indent="0">
              <a:spcBef>
                <a:spcPts val="0"/>
              </a:spcBef>
              <a:spcAft>
                <a:spcPts val="0"/>
              </a:spcAft>
              <a:buSzPct val="83333"/>
              <a:buNone/>
            </a:pPr>
            <a:r>
              <a:rPr lang="en-US" sz="1800" b="1" dirty="0">
                <a:latin typeface="+mn-lt"/>
              </a:rPr>
              <a:t>[</a:t>
            </a:r>
            <a:r>
              <a:rPr lang="en-US" sz="1800" b="1" dirty="0" err="1">
                <a:latin typeface="+mn-lt"/>
              </a:rPr>
              <a:t>csis</a:t>
            </a:r>
            <a:r>
              <a:rPr lang="en-US" sz="1800" b="1" dirty="0">
                <a:latin typeface="+mn-lt"/>
              </a:rPr>
              <a:t>] </a:t>
            </a:r>
            <a:r>
              <a:rPr lang="en-US" sz="1800" dirty="0">
                <a:latin typeface="+mn-lt"/>
              </a:rPr>
              <a:t>https://www.csis.org/analysis/understanding-us-allies-current-legal-authority-implement-ai-and-semiconductor-export</a:t>
            </a:r>
          </a:p>
          <a:p>
            <a:pPr marL="55563" lvl="1" indent="0">
              <a:spcBef>
                <a:spcPts val="0"/>
              </a:spcBef>
              <a:spcAft>
                <a:spcPts val="0"/>
              </a:spcAft>
              <a:buSzPct val="83333"/>
              <a:buNone/>
            </a:pPr>
            <a:r>
              <a:rPr lang="en-US" sz="1800" b="1" dirty="0">
                <a:latin typeface="+mn-lt"/>
              </a:rPr>
              <a:t>[</a:t>
            </a:r>
            <a:r>
              <a:rPr lang="en-US" sz="1800" b="1" dirty="0" err="1">
                <a:latin typeface="+mn-lt"/>
              </a:rPr>
              <a:t>cepa</a:t>
            </a:r>
            <a:r>
              <a:rPr lang="en-US" sz="1800" b="1" dirty="0">
                <a:latin typeface="+mn-lt"/>
              </a:rPr>
              <a:t>] </a:t>
            </a:r>
            <a:r>
              <a:rPr lang="en-US" sz="1800" dirty="0">
                <a:latin typeface="+mn-lt"/>
              </a:rPr>
              <a:t>https://cepa.org/article/mideast-ai-bonanza-risks-undercutting-us-chip-controls/</a:t>
            </a:r>
          </a:p>
          <a:p>
            <a:pPr marL="55563" lvl="1" indent="0">
              <a:spcBef>
                <a:spcPts val="0"/>
              </a:spcBef>
              <a:spcAft>
                <a:spcPts val="0"/>
              </a:spcAft>
              <a:buSzPct val="83333"/>
              <a:buNone/>
            </a:pPr>
            <a:r>
              <a:rPr lang="en-US" sz="1800" b="1" dirty="0">
                <a:latin typeface="+mn-lt"/>
              </a:rPr>
              <a:t>[science] </a:t>
            </a:r>
            <a:r>
              <a:rPr lang="en-US" sz="1800" dirty="0">
                <a:latin typeface="+mn-lt"/>
              </a:rPr>
              <a:t>https://www.science.org/content/article/ai-driven-collaboration-rapidly-identifies-new-battery-material</a:t>
            </a:r>
          </a:p>
          <a:p>
            <a:pPr marL="55563" lvl="1" indent="0">
              <a:spcBef>
                <a:spcPts val="0"/>
              </a:spcBef>
              <a:spcAft>
                <a:spcPts val="0"/>
              </a:spcAft>
              <a:buSzPct val="83333"/>
              <a:buNone/>
            </a:pPr>
            <a:r>
              <a:rPr lang="en-US" sz="1800" b="1" dirty="0">
                <a:latin typeface="+mn-lt"/>
              </a:rPr>
              <a:t>[</a:t>
            </a:r>
            <a:r>
              <a:rPr lang="en-US" sz="1800" b="1" dirty="0" err="1">
                <a:latin typeface="+mn-lt"/>
              </a:rPr>
              <a:t>evdesign</a:t>
            </a:r>
            <a:r>
              <a:rPr lang="en-US" sz="1800" b="1" dirty="0">
                <a:latin typeface="+mn-lt"/>
              </a:rPr>
              <a:t>] </a:t>
            </a:r>
            <a:r>
              <a:rPr lang="en-US" sz="1800" dirty="0">
                <a:latin typeface="+mn-lt"/>
              </a:rPr>
              <a:t>https://www.evdesignandmanufacturing.com/news/artificial-intelligence-accelerate-new-battery-material-development/</a:t>
            </a:r>
          </a:p>
          <a:p>
            <a:pPr marL="55563" lvl="1" indent="0">
              <a:spcBef>
                <a:spcPts val="0"/>
              </a:spcBef>
              <a:spcAft>
                <a:spcPts val="0"/>
              </a:spcAft>
              <a:buSzPct val="83333"/>
              <a:buNone/>
            </a:pPr>
            <a:r>
              <a:rPr lang="en-US" sz="1800" b="1" dirty="0">
                <a:latin typeface="+mn-lt"/>
              </a:rPr>
              <a:t>[</a:t>
            </a:r>
            <a:r>
              <a:rPr lang="en-US" sz="1800" b="1" dirty="0" err="1">
                <a:latin typeface="+mn-lt"/>
              </a:rPr>
              <a:t>labiotech</a:t>
            </a:r>
            <a:r>
              <a:rPr lang="en-US" sz="1800" b="1" dirty="0">
                <a:latin typeface="+mn-lt"/>
              </a:rPr>
              <a:t>] </a:t>
            </a:r>
            <a:r>
              <a:rPr lang="en-US" sz="1800" dirty="0">
                <a:latin typeface="+mn-lt"/>
              </a:rPr>
              <a:t>https://www.labiotech.eu/best-biotech/ai-drug-discovery-companies/</a:t>
            </a:r>
          </a:p>
          <a:p>
            <a:pPr marL="55563" lvl="1" indent="0">
              <a:spcBef>
                <a:spcPts val="0"/>
              </a:spcBef>
              <a:spcAft>
                <a:spcPts val="0"/>
              </a:spcAft>
              <a:buSzPct val="83333"/>
              <a:buNone/>
            </a:pPr>
            <a:r>
              <a:rPr lang="en-US" sz="1800" b="1" dirty="0">
                <a:latin typeface="+mn-lt"/>
              </a:rPr>
              <a:t>[</a:t>
            </a:r>
            <a:r>
              <a:rPr lang="en-US" sz="1800" b="1" dirty="0" err="1">
                <a:latin typeface="+mn-lt"/>
              </a:rPr>
              <a:t>biopharmatrend</a:t>
            </a:r>
            <a:r>
              <a:rPr lang="en-US" sz="1800" b="1" dirty="0">
                <a:latin typeface="+mn-lt"/>
              </a:rPr>
              <a:t>] </a:t>
            </a:r>
            <a:r>
              <a:rPr lang="en-US" sz="1800" dirty="0">
                <a:latin typeface="+mn-lt"/>
              </a:rPr>
              <a:t>https://www.biopharmatrend.com/ai-drug-discovery-pipeline-2024/</a:t>
            </a:r>
          </a:p>
          <a:p>
            <a:pPr marL="55563" lvl="1" indent="0">
              <a:spcBef>
                <a:spcPts val="0"/>
              </a:spcBef>
              <a:spcAft>
                <a:spcPts val="0"/>
              </a:spcAft>
              <a:buSzPct val="83333"/>
              <a:buNone/>
            </a:pPr>
            <a:r>
              <a:rPr lang="en-US" sz="1800" b="1" dirty="0">
                <a:latin typeface="+mn-lt"/>
              </a:rPr>
              <a:t>[</a:t>
            </a:r>
            <a:r>
              <a:rPr lang="en-US" sz="1800" b="1" dirty="0" err="1">
                <a:latin typeface="+mn-lt"/>
              </a:rPr>
              <a:t>npr</a:t>
            </a:r>
            <a:r>
              <a:rPr lang="en-US" sz="1800" b="1" dirty="0">
                <a:latin typeface="+mn-lt"/>
              </a:rPr>
              <a:t>] </a:t>
            </a:r>
            <a:r>
              <a:rPr lang="en-US" sz="1800" dirty="0">
                <a:latin typeface="+mn-lt"/>
              </a:rPr>
              <a:t>https://www.npr.org/2024/12/21/nx-s1-5220301/deepfakes-memes-artificial-intelligence-elections</a:t>
            </a:r>
          </a:p>
          <a:p>
            <a:pPr marL="55563" lvl="1" indent="0">
              <a:spcBef>
                <a:spcPts val="0"/>
              </a:spcBef>
              <a:spcAft>
                <a:spcPts val="0"/>
              </a:spcAft>
              <a:buSzPct val="83333"/>
              <a:buNone/>
            </a:pPr>
            <a:r>
              <a:rPr lang="en-US" sz="1800" b="1" dirty="0">
                <a:latin typeface="+mn-lt"/>
              </a:rPr>
              <a:t>[</a:t>
            </a:r>
            <a:r>
              <a:rPr lang="en-US" sz="1800" b="1" dirty="0" err="1">
                <a:latin typeface="+mn-lt"/>
              </a:rPr>
              <a:t>harvard</a:t>
            </a:r>
            <a:r>
              <a:rPr lang="en-US" sz="1800" b="1" dirty="0">
                <a:latin typeface="+mn-lt"/>
              </a:rPr>
              <a:t>] </a:t>
            </a:r>
            <a:r>
              <a:rPr lang="en-US" sz="1800" dirty="0">
                <a:latin typeface="+mn-lt"/>
              </a:rPr>
              <a:t>https://misinforeview.hks.harvard.edu/article/the-origin-of-public-concerns-over-ai-supercharging-misinformation-in-the-2024-u-s-presidential-election/</a:t>
            </a:r>
          </a:p>
          <a:p>
            <a:pPr marL="55563" lvl="1" indent="0">
              <a:spcBef>
                <a:spcPts val="600"/>
              </a:spcBef>
              <a:spcAft>
                <a:spcPts val="0"/>
              </a:spcAft>
              <a:buSzPct val="83333"/>
              <a:buNone/>
            </a:pPr>
            <a:r>
              <a:rPr lang="en-US" sz="1800" b="1" dirty="0">
                <a:latin typeface="+mn-lt"/>
              </a:rPr>
              <a:t>Rodney Brooks – slide 68</a:t>
            </a:r>
          </a:p>
          <a:p>
            <a:pPr marL="55563" lvl="1" indent="0">
              <a:spcBef>
                <a:spcPts val="0"/>
              </a:spcBef>
              <a:spcAft>
                <a:spcPts val="0"/>
              </a:spcAft>
              <a:buSzPct val="83333"/>
              <a:buNone/>
            </a:pPr>
            <a:r>
              <a:rPr lang="en-US" sz="1800" b="1" dirty="0">
                <a:latin typeface="+mn-lt"/>
              </a:rPr>
              <a:t>[brooks] </a:t>
            </a:r>
            <a:r>
              <a:rPr lang="en-US" sz="1800" dirty="0">
                <a:latin typeface="+mn-lt"/>
              </a:rPr>
              <a:t>https://rodneybrooks.com/category/dated-predictions/</a:t>
            </a:r>
          </a:p>
          <a:p>
            <a:pPr marL="55563" lvl="1" indent="0">
              <a:spcBef>
                <a:spcPts val="0"/>
              </a:spcBef>
              <a:spcAft>
                <a:spcPts val="0"/>
              </a:spcAft>
              <a:buSzPct val="83333"/>
              <a:buNone/>
            </a:pPr>
            <a:endParaRPr lang="en-US" sz="1800" dirty="0" smtClean="0">
              <a:latin typeface="+mn-lt"/>
            </a:endParaRP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83</a:t>
            </a:fld>
            <a:endParaRPr lang="en-US" dirty="0"/>
          </a:p>
        </p:txBody>
      </p:sp>
    </p:spTree>
    <p:extLst>
      <p:ext uri="{BB962C8B-B14F-4D97-AF65-F5344CB8AC3E}">
        <p14:creationId xmlns:p14="http://schemas.microsoft.com/office/powerpoint/2010/main" val="13666027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Slides 70 - 76</a:t>
            </a:r>
            <a:endParaRPr lang="en-US" dirty="0"/>
          </a:p>
        </p:txBody>
      </p:sp>
      <p:sp>
        <p:nvSpPr>
          <p:cNvPr id="3" name="Content Placeholder 2"/>
          <p:cNvSpPr>
            <a:spLocks noGrp="1"/>
          </p:cNvSpPr>
          <p:nvPr>
            <p:ph sz="half" idx="1"/>
          </p:nvPr>
        </p:nvSpPr>
        <p:spPr>
          <a:xfrm>
            <a:off x="508000" y="1097300"/>
            <a:ext cx="11199906" cy="4114800"/>
          </a:xfrm>
        </p:spPr>
        <p:txBody>
          <a:bodyPr/>
          <a:lstStyle/>
          <a:p>
            <a:pPr marL="55563" lvl="1" indent="0">
              <a:spcBef>
                <a:spcPts val="0"/>
              </a:spcBef>
              <a:spcAft>
                <a:spcPts val="0"/>
              </a:spcAft>
              <a:buSzPct val="83333"/>
              <a:buNone/>
            </a:pPr>
            <a:r>
              <a:rPr lang="en-US" b="1" dirty="0" smtClean="0">
                <a:latin typeface="+mn-lt"/>
              </a:rPr>
              <a:t>[</a:t>
            </a:r>
            <a:r>
              <a:rPr lang="en-US" b="1" dirty="0" err="1" smtClean="0">
                <a:latin typeface="+mn-lt"/>
              </a:rPr>
              <a:t>waitbutwhy</a:t>
            </a:r>
            <a:r>
              <a:rPr lang="en-US" b="1" dirty="0" smtClean="0">
                <a:latin typeface="+mn-lt"/>
              </a:rPr>
              <a:t>]</a:t>
            </a:r>
            <a:r>
              <a:rPr lang="en-US" dirty="0" smtClean="0">
                <a:latin typeface="+mn-lt"/>
              </a:rPr>
              <a:t> </a:t>
            </a:r>
            <a:r>
              <a:rPr lang="en-US" dirty="0">
                <a:latin typeface="+mn-lt"/>
              </a:rPr>
              <a:t>https://</a:t>
            </a:r>
            <a:r>
              <a:rPr lang="en-US" dirty="0" smtClean="0">
                <a:latin typeface="+mn-lt"/>
              </a:rPr>
              <a:t>waitbutwhy.com/2015/01/artificial-intelligence-revolution-1.html</a:t>
            </a:r>
          </a:p>
          <a:p>
            <a:pPr marL="55563" lvl="1" indent="0">
              <a:spcBef>
                <a:spcPts val="0"/>
              </a:spcBef>
              <a:spcAft>
                <a:spcPts val="0"/>
              </a:spcAft>
              <a:buSzPct val="83333"/>
              <a:buNone/>
            </a:pPr>
            <a:r>
              <a:rPr lang="en-US" b="1" dirty="0" smtClean="0">
                <a:latin typeface="+mn-lt"/>
              </a:rPr>
              <a:t>[</a:t>
            </a:r>
            <a:r>
              <a:rPr lang="en-US" b="1" dirty="0" err="1">
                <a:latin typeface="+mn-lt"/>
              </a:rPr>
              <a:t>datasciencedojo</a:t>
            </a:r>
            <a:r>
              <a:rPr lang="en-US" b="1" dirty="0">
                <a:latin typeface="+mn-lt"/>
              </a:rPr>
              <a:t>] </a:t>
            </a:r>
            <a:r>
              <a:rPr lang="en-US" dirty="0">
                <a:latin typeface="+mn-lt"/>
              </a:rPr>
              <a:t>https://datasciencedojo.com/blog/top-ai-conferences-in-usa/</a:t>
            </a:r>
          </a:p>
          <a:p>
            <a:pPr marL="55563" lvl="1" indent="0">
              <a:spcBef>
                <a:spcPts val="0"/>
              </a:spcBef>
              <a:spcAft>
                <a:spcPts val="0"/>
              </a:spcAft>
              <a:buSzPct val="83333"/>
              <a:buNone/>
            </a:pPr>
            <a:r>
              <a:rPr lang="en-US" b="1" dirty="0" smtClean="0">
                <a:latin typeface="+mn-lt"/>
              </a:rPr>
              <a:t>[Import AI] </a:t>
            </a:r>
            <a:r>
              <a:rPr lang="en-US" dirty="0" smtClean="0">
                <a:latin typeface="+mn-lt"/>
              </a:rPr>
              <a:t>https</a:t>
            </a:r>
            <a:r>
              <a:rPr lang="en-US" dirty="0">
                <a:latin typeface="+mn-lt"/>
              </a:rPr>
              <a:t>://importai.substack.com/</a:t>
            </a:r>
          </a:p>
          <a:p>
            <a:pPr marL="55563" lvl="1" indent="0">
              <a:spcBef>
                <a:spcPts val="0"/>
              </a:spcBef>
              <a:spcAft>
                <a:spcPts val="0"/>
              </a:spcAft>
              <a:buSzPct val="83333"/>
              <a:buNone/>
            </a:pPr>
            <a:r>
              <a:rPr lang="en-US" b="1" dirty="0" smtClean="0">
                <a:latin typeface="+mn-lt"/>
              </a:rPr>
              <a:t>[</a:t>
            </a:r>
            <a:r>
              <a:rPr lang="en-US" b="1" dirty="0" err="1" smtClean="0">
                <a:latin typeface="+mn-lt"/>
              </a:rPr>
              <a:t>benaich</a:t>
            </a:r>
            <a:r>
              <a:rPr lang="en-US" b="1" dirty="0" smtClean="0">
                <a:latin typeface="+mn-lt"/>
              </a:rPr>
              <a:t>] </a:t>
            </a:r>
            <a:r>
              <a:rPr lang="en-US" dirty="0" smtClean="0">
                <a:latin typeface="+mn-lt"/>
              </a:rPr>
              <a:t>https</a:t>
            </a:r>
            <a:r>
              <a:rPr lang="en-US" dirty="0">
                <a:latin typeface="+mn-lt"/>
              </a:rPr>
              <a:t>://nathanbenaich.substack.com/</a:t>
            </a:r>
          </a:p>
          <a:p>
            <a:pPr marL="55563" lvl="1" indent="0">
              <a:spcBef>
                <a:spcPts val="0"/>
              </a:spcBef>
              <a:spcAft>
                <a:spcPts val="0"/>
              </a:spcAft>
              <a:buSzPct val="83333"/>
              <a:buNone/>
            </a:pPr>
            <a:r>
              <a:rPr lang="en-US" b="1" dirty="0" smtClean="0">
                <a:latin typeface="+mn-lt"/>
              </a:rPr>
              <a:t>[</a:t>
            </a:r>
            <a:r>
              <a:rPr lang="en-US" b="1" dirty="0" err="1" smtClean="0">
                <a:latin typeface="+mn-lt"/>
              </a:rPr>
              <a:t>BensBites</a:t>
            </a:r>
            <a:r>
              <a:rPr lang="en-US" b="1" dirty="0" smtClean="0">
                <a:latin typeface="+mn-lt"/>
              </a:rPr>
              <a:t>] </a:t>
            </a:r>
            <a:r>
              <a:rPr lang="en-US" dirty="0" smtClean="0">
                <a:latin typeface="+mn-lt"/>
              </a:rPr>
              <a:t>https</a:t>
            </a:r>
            <a:r>
              <a:rPr lang="en-US" dirty="0">
                <a:latin typeface="+mn-lt"/>
              </a:rPr>
              <a:t>://bensbites.beehiiv.com/</a:t>
            </a:r>
          </a:p>
          <a:p>
            <a:pPr marL="55563" lvl="1" indent="0">
              <a:spcBef>
                <a:spcPts val="0"/>
              </a:spcBef>
              <a:spcAft>
                <a:spcPts val="0"/>
              </a:spcAft>
              <a:buSzPct val="83333"/>
              <a:buNone/>
            </a:pPr>
            <a:r>
              <a:rPr lang="en-US" b="1" dirty="0" smtClean="0">
                <a:latin typeface="+mn-lt"/>
              </a:rPr>
              <a:t>[</a:t>
            </a:r>
            <a:r>
              <a:rPr lang="en-US" b="1" dirty="0" err="1" smtClean="0">
                <a:latin typeface="+mn-lt"/>
              </a:rPr>
              <a:t>OneUseful</a:t>
            </a:r>
            <a:r>
              <a:rPr lang="en-US" b="1" dirty="0" smtClean="0">
                <a:latin typeface="+mn-lt"/>
              </a:rPr>
              <a:t>] </a:t>
            </a:r>
            <a:r>
              <a:rPr lang="en-US" dirty="0">
                <a:latin typeface="+mn-lt"/>
              </a:rPr>
              <a:t>https://www.oneusefulthing.org</a:t>
            </a:r>
            <a:r>
              <a:rPr lang="en-US" dirty="0" smtClean="0">
                <a:latin typeface="+mn-lt"/>
              </a:rPr>
              <a:t>/</a:t>
            </a:r>
          </a:p>
          <a:p>
            <a:pPr marL="55563" lvl="1" indent="0">
              <a:spcBef>
                <a:spcPts val="0"/>
              </a:spcBef>
              <a:spcAft>
                <a:spcPts val="0"/>
              </a:spcAft>
              <a:buSzPct val="83333"/>
              <a:buNone/>
            </a:pPr>
            <a:r>
              <a:rPr lang="en-US" b="1" dirty="0" smtClean="0">
                <a:latin typeface="+mn-lt"/>
              </a:rPr>
              <a:t>[</a:t>
            </a:r>
            <a:r>
              <a:rPr lang="en-US" b="1" dirty="0" err="1" smtClean="0">
                <a:latin typeface="+mn-lt"/>
              </a:rPr>
              <a:t>reddit</a:t>
            </a:r>
            <a:r>
              <a:rPr lang="en-US" b="1" dirty="0" smtClean="0">
                <a:latin typeface="+mn-lt"/>
              </a:rPr>
              <a:t> ML] </a:t>
            </a:r>
            <a:r>
              <a:rPr lang="en-US" dirty="0" smtClean="0">
                <a:latin typeface="+mn-lt"/>
              </a:rPr>
              <a:t>https</a:t>
            </a:r>
            <a:r>
              <a:rPr lang="en-US" dirty="0">
                <a:latin typeface="+mn-lt"/>
              </a:rPr>
              <a:t>://www.reddit.com/r/MachineLearning/</a:t>
            </a:r>
          </a:p>
          <a:p>
            <a:pPr marL="55563" lvl="1" indent="0">
              <a:spcBef>
                <a:spcPts val="0"/>
              </a:spcBef>
              <a:spcAft>
                <a:spcPts val="0"/>
              </a:spcAft>
              <a:buSzPct val="83333"/>
              <a:buNone/>
            </a:pPr>
            <a:r>
              <a:rPr lang="en-US" b="1" dirty="0" smtClean="0">
                <a:latin typeface="+mn-lt"/>
              </a:rPr>
              <a:t>[</a:t>
            </a:r>
            <a:r>
              <a:rPr lang="en-US" b="1" dirty="0" err="1" smtClean="0">
                <a:latin typeface="+mn-lt"/>
              </a:rPr>
              <a:t>huggingface</a:t>
            </a:r>
            <a:r>
              <a:rPr lang="en-US" b="1" dirty="0" smtClean="0">
                <a:latin typeface="+mn-lt"/>
              </a:rPr>
              <a:t>] </a:t>
            </a:r>
            <a:r>
              <a:rPr lang="en-US" dirty="0" smtClean="0">
                <a:latin typeface="+mn-lt"/>
              </a:rPr>
              <a:t>https</a:t>
            </a:r>
            <a:r>
              <a:rPr lang="en-US" dirty="0">
                <a:latin typeface="+mn-lt"/>
              </a:rPr>
              <a:t>://discuss.huggingface.co/</a:t>
            </a:r>
          </a:p>
          <a:p>
            <a:pPr marL="55563" lvl="1" indent="0">
              <a:spcBef>
                <a:spcPts val="0"/>
              </a:spcBef>
              <a:spcAft>
                <a:spcPts val="0"/>
              </a:spcAft>
              <a:buSzPct val="83333"/>
              <a:buNone/>
            </a:pPr>
            <a:r>
              <a:rPr lang="en-US" b="1" dirty="0" smtClean="0">
                <a:latin typeface="+mn-lt"/>
              </a:rPr>
              <a:t>[</a:t>
            </a:r>
            <a:r>
              <a:rPr lang="en-US" b="1" dirty="0" err="1" smtClean="0">
                <a:latin typeface="+mn-lt"/>
              </a:rPr>
              <a:t>paperswithcode</a:t>
            </a:r>
            <a:r>
              <a:rPr lang="en-US" b="1" dirty="0" smtClean="0">
                <a:latin typeface="+mn-lt"/>
              </a:rPr>
              <a:t> </a:t>
            </a:r>
            <a:r>
              <a:rPr lang="en-US" b="1" dirty="0" err="1" smtClean="0">
                <a:latin typeface="+mn-lt"/>
              </a:rPr>
              <a:t>sotael</a:t>
            </a:r>
            <a:r>
              <a:rPr lang="en-US" b="1" dirty="0" smtClean="0">
                <a:latin typeface="+mn-lt"/>
              </a:rPr>
              <a:t>] </a:t>
            </a:r>
            <a:r>
              <a:rPr lang="en-US" dirty="0" smtClean="0">
                <a:latin typeface="+mn-lt"/>
              </a:rPr>
              <a:t>https</a:t>
            </a:r>
            <a:r>
              <a:rPr lang="en-US" dirty="0">
                <a:latin typeface="+mn-lt"/>
              </a:rPr>
              <a:t>://paperswithcode.com/sotael review.</a:t>
            </a:r>
          </a:p>
          <a:p>
            <a:pPr marL="55563" lvl="1" indent="0">
              <a:spcBef>
                <a:spcPts val="0"/>
              </a:spcBef>
              <a:spcAft>
                <a:spcPts val="0"/>
              </a:spcAft>
              <a:buSzPct val="83333"/>
              <a:buNone/>
            </a:pPr>
            <a:r>
              <a:rPr lang="en-US" b="1" dirty="0" smtClean="0">
                <a:latin typeface="+mn-lt"/>
              </a:rPr>
              <a:t>[</a:t>
            </a:r>
            <a:r>
              <a:rPr lang="en-US" b="1" dirty="0" err="1" smtClean="0">
                <a:latin typeface="+mn-lt"/>
              </a:rPr>
              <a:t>gartner</a:t>
            </a:r>
            <a:r>
              <a:rPr lang="en-US" b="1" dirty="0" smtClean="0">
                <a:latin typeface="+mn-lt"/>
              </a:rPr>
              <a:t> hype cycle] </a:t>
            </a:r>
            <a:r>
              <a:rPr lang="en-US" dirty="0" smtClean="0">
                <a:latin typeface="+mn-lt"/>
              </a:rPr>
              <a:t>https://www.gartner.com/en/articles/hype-cycle-for-artificial-intelligence </a:t>
            </a:r>
          </a:p>
          <a:p>
            <a:pPr marL="55563" lvl="1" indent="0">
              <a:spcBef>
                <a:spcPts val="0"/>
              </a:spcBef>
              <a:spcAft>
                <a:spcPts val="0"/>
              </a:spcAft>
              <a:buSzPct val="83333"/>
              <a:buNone/>
            </a:pPr>
            <a:endParaRPr lang="en-US" dirty="0" smtClean="0">
              <a:latin typeface="+mn-lt"/>
            </a:endParaRPr>
          </a:p>
          <a:p>
            <a:pPr marL="55563" lvl="1" indent="0">
              <a:spcBef>
                <a:spcPts val="0"/>
              </a:spcBef>
              <a:spcAft>
                <a:spcPts val="0"/>
              </a:spcAft>
              <a:buSzPct val="83333"/>
              <a:buNone/>
            </a:pPr>
            <a:endParaRPr lang="en-US" dirty="0" smtClean="0">
              <a:latin typeface="+mn-lt"/>
            </a:endParaRPr>
          </a:p>
          <a:p>
            <a:pPr marL="55563" lvl="1" indent="0">
              <a:spcBef>
                <a:spcPts val="0"/>
              </a:spcBef>
              <a:spcAft>
                <a:spcPts val="0"/>
              </a:spcAft>
              <a:buSzPct val="83333"/>
              <a:buNone/>
            </a:pPr>
            <a:endParaRPr lang="en-US" dirty="0" smtClean="0">
              <a:latin typeface="+mn-lt"/>
            </a:endParaRP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84</a:t>
            </a:fld>
            <a:endParaRPr lang="en-US" dirty="0"/>
          </a:p>
        </p:txBody>
      </p:sp>
    </p:spTree>
    <p:extLst>
      <p:ext uri="{BB962C8B-B14F-4D97-AF65-F5344CB8AC3E}">
        <p14:creationId xmlns:p14="http://schemas.microsoft.com/office/powerpoint/2010/main" val="4286433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800" dirty="0" smtClean="0"/>
              <a:t>So What?</a:t>
            </a:r>
            <a:endParaRPr lang="en-US" sz="2800" dirty="0"/>
          </a:p>
        </p:txBody>
      </p:sp>
      <p:sp>
        <p:nvSpPr>
          <p:cNvPr id="7" name="Rectangle 3"/>
          <p:cNvSpPr txBox="1">
            <a:spLocks noChangeArrowheads="1"/>
          </p:cNvSpPr>
          <p:nvPr/>
        </p:nvSpPr>
        <p:spPr bwMode="auto">
          <a:xfrm>
            <a:off x="1725981" y="1249681"/>
            <a:ext cx="8656320" cy="2769869"/>
          </a:xfrm>
          <a:prstGeom prst="rect">
            <a:avLst/>
          </a:prstGeom>
          <a:noFill/>
          <a:ln w="9525">
            <a:noFill/>
            <a:miter lim="800000"/>
            <a:headEnd/>
            <a:tailEnd/>
          </a:ln>
        </p:spPr>
        <p:txBody>
          <a:bodyPr/>
          <a:lstStyle/>
          <a:p>
            <a:pPr marL="342900" indent="-342900">
              <a:lnSpc>
                <a:spcPct val="150000"/>
              </a:lnSpc>
              <a:spcBef>
                <a:spcPct val="20000"/>
              </a:spcBef>
              <a:buFontTx/>
              <a:buChar char="•"/>
              <a:defRPr/>
            </a:pPr>
            <a:r>
              <a:rPr lang="en-US" sz="2400" b="1" kern="0" dirty="0" smtClean="0">
                <a:solidFill>
                  <a:srgbClr val="000000"/>
                </a:solidFill>
                <a:latin typeface="+mn-lt"/>
                <a:cs typeface="Arial" pitchFamily="34" charset="0"/>
              </a:rPr>
              <a:t>AI is Important; There Is a Real Need to Know.</a:t>
            </a:r>
          </a:p>
          <a:p>
            <a:pPr marL="342900" indent="-342900">
              <a:spcBef>
                <a:spcPct val="20000"/>
              </a:spcBef>
              <a:buFontTx/>
              <a:buChar char="•"/>
              <a:defRPr/>
            </a:pPr>
            <a:r>
              <a:rPr lang="en-US" sz="2400" b="1" kern="0" dirty="0" smtClean="0">
                <a:solidFill>
                  <a:srgbClr val="000000"/>
                </a:solidFill>
                <a:latin typeface="+mn-lt"/>
                <a:cs typeface="Arial" pitchFamily="34" charset="0"/>
              </a:rPr>
              <a:t>Limited Time to Devote to Learning.</a:t>
            </a:r>
          </a:p>
          <a:p>
            <a:pPr marL="342900" indent="-342900">
              <a:lnSpc>
                <a:spcPct val="150000"/>
              </a:lnSpc>
              <a:spcBef>
                <a:spcPct val="20000"/>
              </a:spcBef>
              <a:buFontTx/>
              <a:buChar char="•"/>
              <a:defRPr/>
            </a:pPr>
            <a:r>
              <a:rPr lang="en-US" sz="2400" b="1" kern="0" dirty="0" smtClean="0">
                <a:solidFill>
                  <a:srgbClr val="000000"/>
                </a:solidFill>
                <a:latin typeface="+mn-lt"/>
                <a:cs typeface="Arial" pitchFamily="34" charset="0"/>
              </a:rPr>
              <a:t>Key Strategy: Let Others Do The Legwork.</a:t>
            </a:r>
          </a:p>
          <a:p>
            <a:pPr marL="952485" lvl="1" indent="-342900">
              <a:lnSpc>
                <a:spcPct val="150000"/>
              </a:lnSpc>
              <a:spcBef>
                <a:spcPct val="20000"/>
              </a:spcBef>
              <a:buFontTx/>
              <a:buChar char="•"/>
              <a:defRPr/>
            </a:pPr>
            <a:r>
              <a:rPr lang="en-US" sz="2400" b="1" kern="0" dirty="0" smtClean="0">
                <a:solidFill>
                  <a:srgbClr val="000000"/>
                </a:solidFill>
                <a:latin typeface="+mn-lt"/>
                <a:cs typeface="Arial" pitchFamily="34" charset="0"/>
              </a:rPr>
              <a:t>Need timely, accurate, information-dense sources.</a:t>
            </a:r>
          </a:p>
        </p:txBody>
      </p:sp>
      <p:pic>
        <p:nvPicPr>
          <p:cNvPr id="2" name="Picture 1"/>
          <p:cNvPicPr>
            <a:picLocks noChangeAspect="1"/>
          </p:cNvPicPr>
          <p:nvPr/>
        </p:nvPicPr>
        <p:blipFill>
          <a:blip r:embed="rId3"/>
          <a:stretch>
            <a:fillRect/>
          </a:stretch>
        </p:blipFill>
        <p:spPr>
          <a:xfrm>
            <a:off x="760465" y="3832703"/>
            <a:ext cx="2343426" cy="2089930"/>
          </a:xfrm>
          <a:prstGeom prst="rect">
            <a:avLst/>
          </a:prstGeom>
        </p:spPr>
      </p:pic>
      <p:pic>
        <p:nvPicPr>
          <p:cNvPr id="3" name="Picture 2"/>
          <p:cNvPicPr>
            <a:picLocks noChangeAspect="1"/>
          </p:cNvPicPr>
          <p:nvPr/>
        </p:nvPicPr>
        <p:blipFill>
          <a:blip r:embed="rId4"/>
          <a:stretch>
            <a:fillRect/>
          </a:stretch>
        </p:blipFill>
        <p:spPr>
          <a:xfrm>
            <a:off x="10245141" y="1690266"/>
            <a:ext cx="1556980" cy="2372006"/>
          </a:xfrm>
          <a:prstGeom prst="rect">
            <a:avLst/>
          </a:prstGeom>
        </p:spPr>
      </p:pic>
      <p:sp>
        <p:nvSpPr>
          <p:cNvPr id="4" name="TextBox 3"/>
          <p:cNvSpPr txBox="1"/>
          <p:nvPr/>
        </p:nvSpPr>
        <p:spPr>
          <a:xfrm>
            <a:off x="3282961" y="4019550"/>
            <a:ext cx="4801314" cy="923330"/>
          </a:xfrm>
          <a:prstGeom prst="rect">
            <a:avLst/>
          </a:prstGeom>
          <a:noFill/>
        </p:spPr>
        <p:txBody>
          <a:bodyPr wrap="none" rtlCol="0">
            <a:spAutoFit/>
          </a:bodyPr>
          <a:lstStyle/>
          <a:p>
            <a:r>
              <a:rPr lang="en-US" sz="5400" dirty="0" smtClean="0">
                <a:latin typeface="+mn-lt"/>
              </a:rPr>
              <a:t>For Example…</a:t>
            </a:r>
            <a:endParaRPr lang="en-US" sz="5400" dirty="0">
              <a:latin typeface="+mn-lt"/>
            </a:endParaRPr>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spTree>
    <p:extLst>
      <p:ext uri="{BB962C8B-B14F-4D97-AF65-F5344CB8AC3E}">
        <p14:creationId xmlns:p14="http://schemas.microsoft.com/office/powerpoint/2010/main" val="2558098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terms/"/>
    <ds:schemaRef ds:uri="http://schemas.openxmlformats.org/package/2006/metadata/core-properties"/>
    <ds:schemaRef ds:uri="http://purl.org/dc/elements/1.1/"/>
    <ds:schemaRef ds:uri="http://www.w3.org/XML/1998/namespace"/>
    <ds:schemaRef ds:uri="http://schemas.microsoft.com/sharepoint/v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8064</TotalTime>
  <Words>9532</Words>
  <Application>Microsoft Office PowerPoint</Application>
  <PresentationFormat>Widescreen</PresentationFormat>
  <Paragraphs>1079</Paragraphs>
  <Slides>84</Slides>
  <Notes>79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3" baseType="lpstr">
      <vt:lpstr>Arial</vt:lpstr>
      <vt:lpstr>Arial Narrow</vt:lpstr>
      <vt:lpstr>Calibri</vt:lpstr>
      <vt:lpstr>Courier New</vt:lpstr>
      <vt:lpstr>Noto Sans Symbols</vt:lpstr>
      <vt:lpstr>Tahoma</vt:lpstr>
      <vt:lpstr>Wingdings</vt:lpstr>
      <vt:lpstr>Blends</vt:lpstr>
      <vt:lpstr>Packager Shell Object</vt:lpstr>
      <vt:lpstr>PowerPoint Presentation</vt:lpstr>
      <vt:lpstr>Learning Objectives</vt:lpstr>
      <vt:lpstr>Tutorial Roadmap</vt:lpstr>
      <vt:lpstr>Tutorial Roadmap TL;DR</vt:lpstr>
      <vt:lpstr>Introduction: AI Explosion</vt:lpstr>
      <vt:lpstr>Revenue is Exponential</vt:lpstr>
      <vt:lpstr>Research Publication is Exponential</vt:lpstr>
      <vt:lpstr>Media Mentions are Exponential</vt:lpstr>
      <vt:lpstr>So What?</vt:lpstr>
      <vt:lpstr>The State of AI Report</vt:lpstr>
      <vt:lpstr>The State of AI Report (con’t)</vt:lpstr>
      <vt:lpstr>Assessing Sources</vt:lpstr>
      <vt:lpstr>Assessment Checklist</vt:lpstr>
      <vt:lpstr>Assessment Example: Wes Roth</vt:lpstr>
      <vt:lpstr>Assessment Example: Wes Roth</vt:lpstr>
      <vt:lpstr>Assessment Example: Two Minute Papers</vt:lpstr>
      <vt:lpstr>PowerPoint Presentation</vt:lpstr>
      <vt:lpstr>PowerPoint Presentation</vt:lpstr>
      <vt:lpstr>PowerPoint Presentation</vt:lpstr>
      <vt:lpstr>Follow The Research</vt:lpstr>
      <vt:lpstr>Example: Large Language Model Survey Papers</vt:lpstr>
      <vt:lpstr>Example: LLM Survey Paper (con’t)</vt:lpstr>
      <vt:lpstr>Example: LLM Survey Paper (con’t)</vt:lpstr>
      <vt:lpstr>Example: LLM Survey Paper (con’t)</vt:lpstr>
      <vt:lpstr>Tips for using Survey Papers</vt:lpstr>
      <vt:lpstr>Strategies for the Deep Dive Content</vt:lpstr>
      <vt:lpstr>YouTube to the Rescue</vt:lpstr>
      <vt:lpstr>Directly from the Blogs</vt:lpstr>
      <vt:lpstr>Follow the Leader</vt:lpstr>
      <vt:lpstr>Fundamental Research Takeaways</vt:lpstr>
      <vt:lpstr>PowerPoint Presentation</vt:lpstr>
      <vt:lpstr>PowerPoint Presentation</vt:lpstr>
      <vt:lpstr>But Many Are Cashing In on Hype</vt:lpstr>
      <vt:lpstr>Hype Example: Humane AI Pin</vt:lpstr>
      <vt:lpstr>Hype Example: Rabbit r1</vt:lpstr>
      <vt:lpstr>Innovation or Hype?</vt:lpstr>
      <vt:lpstr>Evaluate Through Use</vt:lpstr>
      <vt:lpstr>Tracking the Latest Applications</vt:lpstr>
      <vt:lpstr>Case Examples</vt:lpstr>
      <vt:lpstr>Case Examples</vt:lpstr>
      <vt:lpstr>Text Generation Tips</vt:lpstr>
      <vt:lpstr>Text Generation Examples</vt:lpstr>
      <vt:lpstr>Case Examples</vt:lpstr>
      <vt:lpstr>Image Generation Tips</vt:lpstr>
      <vt:lpstr>Image Generation Examples</vt:lpstr>
      <vt:lpstr>Image Generation Examples</vt:lpstr>
      <vt:lpstr>Segment Two Summary</vt:lpstr>
      <vt:lpstr>PowerPoint Presentation</vt:lpstr>
      <vt:lpstr>Segment Three</vt:lpstr>
      <vt:lpstr>The Process</vt:lpstr>
      <vt:lpstr>Process Example #1</vt:lpstr>
      <vt:lpstr>Process Example #2</vt:lpstr>
      <vt:lpstr>Process Example #3</vt:lpstr>
      <vt:lpstr>Using AI With Private Data</vt:lpstr>
      <vt:lpstr>RAG Considerations</vt:lpstr>
      <vt:lpstr>RAG Resources</vt:lpstr>
      <vt:lpstr>Actionable Resources</vt:lpstr>
      <vt:lpstr>Incorporating AI Locally</vt:lpstr>
      <vt:lpstr>Local AI Resources: ollama</vt:lpstr>
      <vt:lpstr>Local AI Resources: Fooocus</vt:lpstr>
      <vt:lpstr>Local AI Resources: Hugging Face</vt:lpstr>
      <vt:lpstr>Other Resources</vt:lpstr>
      <vt:lpstr>PowerPoint Presentation</vt:lpstr>
      <vt:lpstr>PowerPoint Presentation</vt:lpstr>
      <vt:lpstr>Hardware - The Backbone of AI</vt:lpstr>
      <vt:lpstr>Robotics and Medicine</vt:lpstr>
      <vt:lpstr>Consider the Ripple Effects of AI</vt:lpstr>
      <vt:lpstr>Avoid the Hype - Rodney Brooks</vt:lpstr>
      <vt:lpstr>Summary - Ready for the Future</vt:lpstr>
      <vt:lpstr>Strategies for Ongoing Learning And Community Engagement</vt:lpstr>
      <vt:lpstr>Live Events</vt:lpstr>
      <vt:lpstr>I/ITSEC – Do This All Week</vt:lpstr>
      <vt:lpstr>Newsletters</vt:lpstr>
      <vt:lpstr>Trend Tracking</vt:lpstr>
      <vt:lpstr>Conclusion – Managing the AI Firehose</vt:lpstr>
      <vt:lpstr>Do This Now!</vt:lpstr>
      <vt:lpstr>References – Slides 1 -18</vt:lpstr>
      <vt:lpstr>References – Segment One</vt:lpstr>
      <vt:lpstr>References – Segment One (continued)</vt:lpstr>
      <vt:lpstr>References – Segment Two </vt:lpstr>
      <vt:lpstr>References – Segment Three</vt:lpstr>
      <vt:lpstr>References – Segment Four</vt:lpstr>
      <vt:lpstr>References – Segment Four (continued)</vt:lpstr>
      <vt:lpstr>References – Slides 70 - 76</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Charles Cohen</cp:lastModifiedBy>
  <cp:revision>407</cp:revision>
  <cp:lastPrinted>1601-01-01T00:00:00Z</cp:lastPrinted>
  <dcterms:created xsi:type="dcterms:W3CDTF">2016-03-29T15:29:36Z</dcterms:created>
  <dcterms:modified xsi:type="dcterms:W3CDTF">2025-11-10T19:09:36Z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