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Lst>
  <p:notesMasterIdLst>
    <p:notesMasterId r:id="rId72"/>
  </p:notesMasterIdLst>
  <p:handoutMasterIdLst>
    <p:handoutMasterId r:id="rId73"/>
  </p:handoutMasterIdLst>
  <p:sldIdLst>
    <p:sldId id="289" r:id="rId5"/>
    <p:sldId id="447" r:id="rId6"/>
    <p:sldId id="303" r:id="rId7"/>
    <p:sldId id="304" r:id="rId8"/>
    <p:sldId id="472" r:id="rId9"/>
    <p:sldId id="329" r:id="rId10"/>
    <p:sldId id="331" r:id="rId11"/>
    <p:sldId id="337" r:id="rId12"/>
    <p:sldId id="328" r:id="rId13"/>
    <p:sldId id="376" r:id="rId14"/>
    <p:sldId id="377" r:id="rId15"/>
    <p:sldId id="310" r:id="rId16"/>
    <p:sldId id="311" r:id="rId17"/>
    <p:sldId id="475" r:id="rId18"/>
    <p:sldId id="476" r:id="rId19"/>
    <p:sldId id="477" r:id="rId20"/>
    <p:sldId id="478" r:id="rId21"/>
    <p:sldId id="383" r:id="rId22"/>
    <p:sldId id="307" r:id="rId23"/>
    <p:sldId id="309" r:id="rId24"/>
    <p:sldId id="312" r:id="rId25"/>
    <p:sldId id="314" r:id="rId26"/>
    <p:sldId id="440" r:id="rId27"/>
    <p:sldId id="319" r:id="rId28"/>
    <p:sldId id="437" r:id="rId29"/>
    <p:sldId id="449" r:id="rId30"/>
    <p:sldId id="387" r:id="rId31"/>
    <p:sldId id="479" r:id="rId32"/>
    <p:sldId id="392" r:id="rId33"/>
    <p:sldId id="394" r:id="rId34"/>
    <p:sldId id="441" r:id="rId35"/>
    <p:sldId id="396" r:id="rId36"/>
    <p:sldId id="397" r:id="rId37"/>
    <p:sldId id="442" r:id="rId38"/>
    <p:sldId id="443" r:id="rId39"/>
    <p:sldId id="399" r:id="rId40"/>
    <p:sldId id="400" r:id="rId41"/>
    <p:sldId id="402" r:id="rId42"/>
    <p:sldId id="401" r:id="rId43"/>
    <p:sldId id="403" r:id="rId44"/>
    <p:sldId id="404" r:id="rId45"/>
    <p:sldId id="405" r:id="rId46"/>
    <p:sldId id="406" r:id="rId47"/>
    <p:sldId id="421" r:id="rId48"/>
    <p:sldId id="454" r:id="rId49"/>
    <p:sldId id="425" r:id="rId50"/>
    <p:sldId id="433" r:id="rId51"/>
    <p:sldId id="428" r:id="rId52"/>
    <p:sldId id="408" r:id="rId53"/>
    <p:sldId id="445" r:id="rId54"/>
    <p:sldId id="427" r:id="rId55"/>
    <p:sldId id="411" r:id="rId56"/>
    <p:sldId id="412" r:id="rId57"/>
    <p:sldId id="461" r:id="rId58"/>
    <p:sldId id="455" r:id="rId59"/>
    <p:sldId id="413" r:id="rId60"/>
    <p:sldId id="438" r:id="rId61"/>
    <p:sldId id="465" r:id="rId62"/>
    <p:sldId id="414" r:id="rId63"/>
    <p:sldId id="474" r:id="rId64"/>
    <p:sldId id="471" r:id="rId65"/>
    <p:sldId id="466" r:id="rId66"/>
    <p:sldId id="467" r:id="rId67"/>
    <p:sldId id="468" r:id="rId68"/>
    <p:sldId id="469" r:id="rId69"/>
    <p:sldId id="470" r:id="rId70"/>
    <p:sldId id="473" r:id="rId71"/>
  </p:sldIdLst>
  <p:sldSz cx="12192000" cy="6858000"/>
  <p:notesSz cx="6858000" cy="90297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22458A"/>
    <a:srgbClr val="2B56AB"/>
    <a:srgbClr val="0033CC"/>
    <a:srgbClr val="3366CC"/>
    <a:srgbClr val="0066CC"/>
    <a:srgbClr val="F77B0B"/>
    <a:srgbClr val="B2F50B"/>
    <a:srgbClr val="F88C2A"/>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80A57F-4443-4E33-B112-E730FAE1DE25}" v="3" dt="2025-12-13T18:46:33.5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944" autoAdjust="0"/>
  </p:normalViewPr>
  <p:slideViewPr>
    <p:cSldViewPr snapToGrid="0">
      <p:cViewPr varScale="1">
        <p:scale>
          <a:sx n="86" d="100"/>
          <a:sy n="86" d="100"/>
        </p:scale>
        <p:origin x="533" y="4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79"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handoutMaster" Target="handoutMasters/handoutMaster1.xml"/><Relationship Id="rId78"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ll, Doug" userId="175a588c-46f1-48c8-8fc6-003a854153c9" providerId="ADAL" clId="{ACDE23A4-6599-46D3-B161-EBF0CE4C630E}"/>
    <pc:docChg chg="custSel addSld modSld">
      <pc:chgData name="Gill, Doug" userId="175a588c-46f1-48c8-8fc6-003a854153c9" providerId="ADAL" clId="{ACDE23A4-6599-46D3-B161-EBF0CE4C630E}" dt="2025-08-14T18:49:12.924" v="199" actId="20577"/>
      <pc:docMkLst>
        <pc:docMk/>
      </pc:docMkLst>
      <pc:sldChg chg="modNotesTx">
        <pc:chgData name="Gill, Doug" userId="175a588c-46f1-48c8-8fc6-003a854153c9" providerId="ADAL" clId="{ACDE23A4-6599-46D3-B161-EBF0CE4C630E}" dt="2025-08-14T18:49:12.924" v="199" actId="20577"/>
        <pc:sldMkLst>
          <pc:docMk/>
          <pc:sldMk cId="3664686379" sldId="289"/>
        </pc:sldMkLst>
      </pc:sldChg>
      <pc:sldChg chg="new">
        <pc:chgData name="Gill, Doug" userId="175a588c-46f1-48c8-8fc6-003a854153c9" providerId="ADAL" clId="{ACDE23A4-6599-46D3-B161-EBF0CE4C630E}" dt="2025-08-13T21:19:09.721" v="0" actId="680"/>
        <pc:sldMkLst>
          <pc:docMk/>
          <pc:sldMk cId="4212522514" sldId="447"/>
        </pc:sldMkLst>
      </pc:sldChg>
    </pc:docChg>
  </pc:docChgLst>
  <pc:docChgLst>
    <pc:chgData name="Gill, Doug" userId="175a588c-46f1-48c8-8fc6-003a854153c9" providerId="ADAL" clId="{5BE60175-9A42-44DE-A7FC-7CE8B6C7EA7A}"/>
    <pc:docChg chg="undo redo custSel addSld delSld modSld">
      <pc:chgData name="Gill, Doug" userId="175a588c-46f1-48c8-8fc6-003a854153c9" providerId="ADAL" clId="{5BE60175-9A42-44DE-A7FC-7CE8B6C7EA7A}" dt="2025-09-27T18:40:01.690" v="668" actId="20577"/>
      <pc:docMkLst>
        <pc:docMk/>
      </pc:docMkLst>
      <pc:sldChg chg="modSp mod">
        <pc:chgData name="Gill, Doug" userId="175a588c-46f1-48c8-8fc6-003a854153c9" providerId="ADAL" clId="{5BE60175-9A42-44DE-A7FC-7CE8B6C7EA7A}" dt="2025-09-27T17:13:54.591" v="99" actId="20577"/>
        <pc:sldMkLst>
          <pc:docMk/>
          <pc:sldMk cId="3254952472" sldId="304"/>
        </pc:sldMkLst>
        <pc:spChg chg="mod">
          <ac:chgData name="Gill, Doug" userId="175a588c-46f1-48c8-8fc6-003a854153c9" providerId="ADAL" clId="{5BE60175-9A42-44DE-A7FC-7CE8B6C7EA7A}" dt="2025-09-27T17:13:54.591" v="99" actId="20577"/>
          <ac:spMkLst>
            <pc:docMk/>
            <pc:sldMk cId="3254952472" sldId="304"/>
            <ac:spMk id="3" creationId="{323FC867-09B7-5437-1401-C4DD9557973F}"/>
          </ac:spMkLst>
        </pc:spChg>
      </pc:sldChg>
      <pc:sldChg chg="del">
        <pc:chgData name="Gill, Doug" userId="175a588c-46f1-48c8-8fc6-003a854153c9" providerId="ADAL" clId="{5BE60175-9A42-44DE-A7FC-7CE8B6C7EA7A}" dt="2025-09-27T18:18:14.945" v="615" actId="47"/>
        <pc:sldMkLst>
          <pc:docMk/>
          <pc:sldMk cId="2045155252" sldId="379"/>
        </pc:sldMkLst>
      </pc:sldChg>
      <pc:sldChg chg="del">
        <pc:chgData name="Gill, Doug" userId="175a588c-46f1-48c8-8fc6-003a854153c9" providerId="ADAL" clId="{5BE60175-9A42-44DE-A7FC-7CE8B6C7EA7A}" dt="2025-09-27T18:18:08.995" v="614" actId="47"/>
        <pc:sldMkLst>
          <pc:docMk/>
          <pc:sldMk cId="3023344437" sldId="381"/>
        </pc:sldMkLst>
      </pc:sldChg>
      <pc:sldChg chg="delSp modSp mod">
        <pc:chgData name="Gill, Doug" userId="175a588c-46f1-48c8-8fc6-003a854153c9" providerId="ADAL" clId="{5BE60175-9A42-44DE-A7FC-7CE8B6C7EA7A}" dt="2025-09-27T17:22:49.494" v="108" actId="1076"/>
        <pc:sldMkLst>
          <pc:docMk/>
          <pc:sldMk cId="514740379" sldId="396"/>
        </pc:sldMkLst>
        <pc:spChg chg="mod">
          <ac:chgData name="Gill, Doug" userId="175a588c-46f1-48c8-8fc6-003a854153c9" providerId="ADAL" clId="{5BE60175-9A42-44DE-A7FC-7CE8B6C7EA7A}" dt="2025-09-27T17:22:49.494" v="108" actId="1076"/>
          <ac:spMkLst>
            <pc:docMk/>
            <pc:sldMk cId="514740379" sldId="396"/>
            <ac:spMk id="10" creationId="{34950D37-5317-2EDF-5FCC-CE5B70E05B8A}"/>
          </ac:spMkLst>
        </pc:spChg>
        <pc:spChg chg="mod">
          <ac:chgData name="Gill, Doug" userId="175a588c-46f1-48c8-8fc6-003a854153c9" providerId="ADAL" clId="{5BE60175-9A42-44DE-A7FC-7CE8B6C7EA7A}" dt="2025-09-27T17:22:37.311" v="107" actId="1076"/>
          <ac:spMkLst>
            <pc:docMk/>
            <pc:sldMk cId="514740379" sldId="396"/>
            <ac:spMk id="13" creationId="{ECEAA9E2-75FB-76F0-63D4-EB8FD789BFA9}"/>
          </ac:spMkLst>
        </pc:spChg>
        <pc:grpChg chg="mod">
          <ac:chgData name="Gill, Doug" userId="175a588c-46f1-48c8-8fc6-003a854153c9" providerId="ADAL" clId="{5BE60175-9A42-44DE-A7FC-7CE8B6C7EA7A}" dt="2025-09-27T17:22:37.311" v="107" actId="1076"/>
          <ac:grpSpMkLst>
            <pc:docMk/>
            <pc:sldMk cId="514740379" sldId="396"/>
            <ac:grpSpMk id="11" creationId="{920BF9D6-AB61-7FC2-E7D0-64D6EC61A6D5}"/>
          </ac:grpSpMkLst>
        </pc:grpChg>
        <pc:picChg chg="mod">
          <ac:chgData name="Gill, Doug" userId="175a588c-46f1-48c8-8fc6-003a854153c9" providerId="ADAL" clId="{5BE60175-9A42-44DE-A7FC-7CE8B6C7EA7A}" dt="2025-09-27T17:22:37.311" v="107" actId="1076"/>
          <ac:picMkLst>
            <pc:docMk/>
            <pc:sldMk cId="514740379" sldId="396"/>
            <ac:picMk id="12" creationId="{F3DBCF10-9316-593D-81A9-4D6815EFB491}"/>
          </ac:picMkLst>
        </pc:picChg>
      </pc:sldChg>
      <pc:sldChg chg="delSp modSp mod">
        <pc:chgData name="Gill, Doug" userId="175a588c-46f1-48c8-8fc6-003a854153c9" providerId="ADAL" clId="{5BE60175-9A42-44DE-A7FC-7CE8B6C7EA7A}" dt="2025-09-27T17:23:56.850" v="115" actId="1076"/>
        <pc:sldMkLst>
          <pc:docMk/>
          <pc:sldMk cId="1885585019" sldId="397"/>
        </pc:sldMkLst>
        <pc:spChg chg="mod">
          <ac:chgData name="Gill, Doug" userId="175a588c-46f1-48c8-8fc6-003a854153c9" providerId="ADAL" clId="{5BE60175-9A42-44DE-A7FC-7CE8B6C7EA7A}" dt="2025-09-27T17:23:47.512" v="114" actId="1076"/>
          <ac:spMkLst>
            <pc:docMk/>
            <pc:sldMk cId="1885585019" sldId="397"/>
            <ac:spMk id="5" creationId="{EBFD9393-E191-93A3-9DEE-9D46557A7671}"/>
          </ac:spMkLst>
        </pc:spChg>
        <pc:spChg chg="mod">
          <ac:chgData name="Gill, Doug" userId="175a588c-46f1-48c8-8fc6-003a854153c9" providerId="ADAL" clId="{5BE60175-9A42-44DE-A7FC-7CE8B6C7EA7A}" dt="2025-09-27T17:23:56.850" v="115" actId="1076"/>
          <ac:spMkLst>
            <pc:docMk/>
            <pc:sldMk cId="1885585019" sldId="397"/>
            <ac:spMk id="6" creationId="{62D7CCFA-AF36-1DB5-B9C0-0BCE3475BF7D}"/>
          </ac:spMkLst>
        </pc:spChg>
        <pc:picChg chg="mod">
          <ac:chgData name="Gill, Doug" userId="175a588c-46f1-48c8-8fc6-003a854153c9" providerId="ADAL" clId="{5BE60175-9A42-44DE-A7FC-7CE8B6C7EA7A}" dt="2025-09-27T17:23:39.677" v="113" actId="1076"/>
          <ac:picMkLst>
            <pc:docMk/>
            <pc:sldMk cId="1885585019" sldId="397"/>
            <ac:picMk id="7" creationId="{E34AC2C1-0399-D6D4-AEDD-769268622C37}"/>
          </ac:picMkLst>
        </pc:picChg>
      </pc:sldChg>
      <pc:sldChg chg="modSp mod">
        <pc:chgData name="Gill, Doug" userId="175a588c-46f1-48c8-8fc6-003a854153c9" providerId="ADAL" clId="{5BE60175-9A42-44DE-A7FC-7CE8B6C7EA7A}" dt="2025-09-27T18:39:21.691" v="663" actId="1035"/>
        <pc:sldMkLst>
          <pc:docMk/>
          <pc:sldMk cId="1998414646" sldId="414"/>
        </pc:sldMkLst>
        <pc:spChg chg="mod">
          <ac:chgData name="Gill, Doug" userId="175a588c-46f1-48c8-8fc6-003a854153c9" providerId="ADAL" clId="{5BE60175-9A42-44DE-A7FC-7CE8B6C7EA7A}" dt="2025-09-27T18:39:21.691" v="663" actId="1035"/>
          <ac:spMkLst>
            <pc:docMk/>
            <pc:sldMk cId="1998414646" sldId="414"/>
            <ac:spMk id="3" creationId="{A0D0AE0B-78A2-4DAE-117D-3460FFBF31C4}"/>
          </ac:spMkLst>
        </pc:spChg>
        <pc:spChg chg="mod">
          <ac:chgData name="Gill, Doug" userId="175a588c-46f1-48c8-8fc6-003a854153c9" providerId="ADAL" clId="{5BE60175-9A42-44DE-A7FC-7CE8B6C7EA7A}" dt="2025-09-27T18:39:04.801" v="652" actId="1035"/>
          <ac:spMkLst>
            <pc:docMk/>
            <pc:sldMk cId="1998414646" sldId="414"/>
            <ac:spMk id="4" creationId="{96F4CB0E-8744-0963-4C9D-AEAB0D5080D5}"/>
          </ac:spMkLst>
        </pc:spChg>
      </pc:sldChg>
      <pc:sldChg chg="modSp mod">
        <pc:chgData name="Gill, Doug" userId="175a588c-46f1-48c8-8fc6-003a854153c9" providerId="ADAL" clId="{5BE60175-9A42-44DE-A7FC-7CE8B6C7EA7A}" dt="2025-09-27T17:24:14.362" v="116" actId="14100"/>
        <pc:sldMkLst>
          <pc:docMk/>
          <pc:sldMk cId="3622051596" sldId="442"/>
        </pc:sldMkLst>
        <pc:spChg chg="mod">
          <ac:chgData name="Gill, Doug" userId="175a588c-46f1-48c8-8fc6-003a854153c9" providerId="ADAL" clId="{5BE60175-9A42-44DE-A7FC-7CE8B6C7EA7A}" dt="2025-09-27T17:24:14.362" v="116" actId="14100"/>
          <ac:spMkLst>
            <pc:docMk/>
            <pc:sldMk cId="3622051596" sldId="442"/>
            <ac:spMk id="6" creationId="{6DDC1A58-2D96-4379-01AB-874EBD1F07E4}"/>
          </ac:spMkLst>
        </pc:spChg>
      </pc:sldChg>
      <pc:sldChg chg="modSp mod">
        <pc:chgData name="Gill, Doug" userId="175a588c-46f1-48c8-8fc6-003a854153c9" providerId="ADAL" clId="{5BE60175-9A42-44DE-A7FC-7CE8B6C7EA7A}" dt="2025-09-27T17:08:33.222" v="6" actId="20577"/>
        <pc:sldMkLst>
          <pc:docMk/>
          <pc:sldMk cId="4212522514" sldId="447"/>
        </pc:sldMkLst>
        <pc:spChg chg="mod">
          <ac:chgData name="Gill, Doug" userId="175a588c-46f1-48c8-8fc6-003a854153c9" providerId="ADAL" clId="{5BE60175-9A42-44DE-A7FC-7CE8B6C7EA7A}" dt="2025-09-27T17:08:33.222" v="6" actId="20577"/>
          <ac:spMkLst>
            <pc:docMk/>
            <pc:sldMk cId="4212522514" sldId="447"/>
            <ac:spMk id="3" creationId="{8211F892-706D-C3ED-110D-A7C53F594CFD}"/>
          </ac:spMkLst>
        </pc:spChg>
      </pc:sldChg>
      <pc:sldChg chg="modSp mod">
        <pc:chgData name="Gill, Doug" userId="175a588c-46f1-48c8-8fc6-003a854153c9" providerId="ADAL" clId="{5BE60175-9A42-44DE-A7FC-7CE8B6C7EA7A}" dt="2025-09-27T17:32:02.234" v="142" actId="20577"/>
        <pc:sldMkLst>
          <pc:docMk/>
          <pc:sldMk cId="861200116" sldId="455"/>
        </pc:sldMkLst>
        <pc:spChg chg="mod">
          <ac:chgData name="Gill, Doug" userId="175a588c-46f1-48c8-8fc6-003a854153c9" providerId="ADAL" clId="{5BE60175-9A42-44DE-A7FC-7CE8B6C7EA7A}" dt="2025-09-27T17:32:02.234" v="142" actId="20577"/>
          <ac:spMkLst>
            <pc:docMk/>
            <pc:sldMk cId="861200116" sldId="455"/>
            <ac:spMk id="3" creationId="{30050895-92CF-AC18-8CAC-7E6E59D10CFB}"/>
          </ac:spMkLst>
        </pc:spChg>
      </pc:sldChg>
      <pc:sldChg chg="modSp mod">
        <pc:chgData name="Gill, Doug" userId="175a588c-46f1-48c8-8fc6-003a854153c9" providerId="ADAL" clId="{5BE60175-9A42-44DE-A7FC-7CE8B6C7EA7A}" dt="2025-09-27T17:31:12.941" v="133" actId="20577"/>
        <pc:sldMkLst>
          <pc:docMk/>
          <pc:sldMk cId="2561108378" sldId="461"/>
        </pc:sldMkLst>
        <pc:spChg chg="mod">
          <ac:chgData name="Gill, Doug" userId="175a588c-46f1-48c8-8fc6-003a854153c9" providerId="ADAL" clId="{5BE60175-9A42-44DE-A7FC-7CE8B6C7EA7A}" dt="2025-09-27T17:31:12.941" v="133" actId="20577"/>
          <ac:spMkLst>
            <pc:docMk/>
            <pc:sldMk cId="2561108378" sldId="461"/>
            <ac:spMk id="3" creationId="{EF608038-EFE9-BCCF-EFB1-D51C5EB382E8}"/>
          </ac:spMkLst>
        </pc:spChg>
      </pc:sldChg>
      <pc:sldChg chg="modSp mod">
        <pc:chgData name="Gill, Doug" userId="175a588c-46f1-48c8-8fc6-003a854153c9" providerId="ADAL" clId="{5BE60175-9A42-44DE-A7FC-7CE8B6C7EA7A}" dt="2025-09-27T18:40:01.690" v="668" actId="20577"/>
        <pc:sldMkLst>
          <pc:docMk/>
          <pc:sldMk cId="986081974" sldId="465"/>
        </pc:sldMkLst>
        <pc:spChg chg="mod">
          <ac:chgData name="Gill, Doug" userId="175a588c-46f1-48c8-8fc6-003a854153c9" providerId="ADAL" clId="{5BE60175-9A42-44DE-A7FC-7CE8B6C7EA7A}" dt="2025-09-27T18:40:01.690" v="668" actId="20577"/>
          <ac:spMkLst>
            <pc:docMk/>
            <pc:sldMk cId="986081974" sldId="465"/>
            <ac:spMk id="8" creationId="{F2A2DC6A-75B8-335E-5144-05A67EBE9DC5}"/>
          </ac:spMkLst>
        </pc:spChg>
      </pc:sldChg>
      <pc:sldChg chg="modSp new mod">
        <pc:chgData name="Gill, Doug" userId="175a588c-46f1-48c8-8fc6-003a854153c9" providerId="ADAL" clId="{5BE60175-9A42-44DE-A7FC-7CE8B6C7EA7A}" dt="2025-09-27T17:37:44.843" v="299"/>
        <pc:sldMkLst>
          <pc:docMk/>
          <pc:sldMk cId="162513551" sldId="474"/>
        </pc:sldMkLst>
        <pc:spChg chg="mod">
          <ac:chgData name="Gill, Doug" userId="175a588c-46f1-48c8-8fc6-003a854153c9" providerId="ADAL" clId="{5BE60175-9A42-44DE-A7FC-7CE8B6C7EA7A}" dt="2025-09-27T17:37:21.471" v="298" actId="20577"/>
          <ac:spMkLst>
            <pc:docMk/>
            <pc:sldMk cId="162513551" sldId="474"/>
            <ac:spMk id="2" creationId="{AD0C8662-7093-4E1F-1195-9F5E8DDA4E6D}"/>
          </ac:spMkLst>
        </pc:spChg>
        <pc:spChg chg="mod">
          <ac:chgData name="Gill, Doug" userId="175a588c-46f1-48c8-8fc6-003a854153c9" providerId="ADAL" clId="{5BE60175-9A42-44DE-A7FC-7CE8B6C7EA7A}" dt="2025-09-27T17:37:44.843" v="299"/>
          <ac:spMkLst>
            <pc:docMk/>
            <pc:sldMk cId="162513551" sldId="474"/>
            <ac:spMk id="3" creationId="{F49BC05A-62C6-C0BF-1D7F-0995DDCED3CE}"/>
          </ac:spMkLst>
        </pc:spChg>
      </pc:sldChg>
      <pc:sldChg chg="addSp delSp modSp add mod modClrScheme modAnim chgLayout">
        <pc:chgData name="Gill, Doug" userId="175a588c-46f1-48c8-8fc6-003a854153c9" providerId="ADAL" clId="{5BE60175-9A42-44DE-A7FC-7CE8B6C7EA7A}" dt="2025-09-27T18:18:28.385" v="616" actId="5793"/>
        <pc:sldMkLst>
          <pc:docMk/>
          <pc:sldMk cId="105675729" sldId="475"/>
        </pc:sldMkLst>
        <pc:spChg chg="mod ord">
          <ac:chgData name="Gill, Doug" userId="175a588c-46f1-48c8-8fc6-003a854153c9" providerId="ADAL" clId="{5BE60175-9A42-44DE-A7FC-7CE8B6C7EA7A}" dt="2025-09-27T18:11:37.764" v="562" actId="700"/>
          <ac:spMkLst>
            <pc:docMk/>
            <pc:sldMk cId="105675729" sldId="475"/>
            <ac:spMk id="2" creationId="{90CE941B-ABCE-72E0-D56A-0C57745244AF}"/>
          </ac:spMkLst>
        </pc:spChg>
        <pc:spChg chg="mod">
          <ac:chgData name="Gill, Doug" userId="175a588c-46f1-48c8-8fc6-003a854153c9" providerId="ADAL" clId="{5BE60175-9A42-44DE-A7FC-7CE8B6C7EA7A}" dt="2025-09-27T18:03:39.516" v="400" actId="1076"/>
          <ac:spMkLst>
            <pc:docMk/>
            <pc:sldMk cId="105675729" sldId="475"/>
            <ac:spMk id="8" creationId="{0D35DC54-4FD6-FF03-85D9-27FD3866F423}"/>
          </ac:spMkLst>
        </pc:spChg>
        <pc:spChg chg="add mod ord">
          <ac:chgData name="Gill, Doug" userId="175a588c-46f1-48c8-8fc6-003a854153c9" providerId="ADAL" clId="{5BE60175-9A42-44DE-A7FC-7CE8B6C7EA7A}" dt="2025-09-27T18:18:28.385" v="616" actId="5793"/>
          <ac:spMkLst>
            <pc:docMk/>
            <pc:sldMk cId="105675729" sldId="475"/>
            <ac:spMk id="9" creationId="{D5EAEAB7-A137-ED10-8061-DB300BE87B2F}"/>
          </ac:spMkLst>
        </pc:spChg>
        <pc:spChg chg="mod">
          <ac:chgData name="Gill, Doug" userId="175a588c-46f1-48c8-8fc6-003a854153c9" providerId="ADAL" clId="{5BE60175-9A42-44DE-A7FC-7CE8B6C7EA7A}" dt="2025-09-27T18:11:56.539" v="573" actId="20577"/>
          <ac:spMkLst>
            <pc:docMk/>
            <pc:sldMk cId="105675729" sldId="475"/>
            <ac:spMk id="11" creationId="{4D2C5050-D02F-B1A9-6890-3704E2C00997}"/>
          </ac:spMkLst>
        </pc:spChg>
        <pc:grpChg chg="add mod">
          <ac:chgData name="Gill, Doug" userId="175a588c-46f1-48c8-8fc6-003a854153c9" providerId="ADAL" clId="{5BE60175-9A42-44DE-A7FC-7CE8B6C7EA7A}" dt="2025-09-27T18:03:33.805" v="399" actId="1076"/>
          <ac:grpSpMkLst>
            <pc:docMk/>
            <pc:sldMk cId="105675729" sldId="475"/>
            <ac:grpSpMk id="3" creationId="{BA01B8E0-94E5-57FE-10EC-998D1F183DE6}"/>
          </ac:grpSpMkLst>
        </pc:grpChg>
        <pc:picChg chg="mod">
          <ac:chgData name="Gill, Doug" userId="175a588c-46f1-48c8-8fc6-003a854153c9" providerId="ADAL" clId="{5BE60175-9A42-44DE-A7FC-7CE8B6C7EA7A}" dt="2025-09-27T18:03:33.805" v="399" actId="1076"/>
          <ac:picMkLst>
            <pc:docMk/>
            <pc:sldMk cId="105675729" sldId="475"/>
            <ac:picMk id="7" creationId="{C9777E4F-AFB0-25CF-DE5D-536D70905E23}"/>
          </ac:picMkLst>
        </pc:picChg>
        <pc:picChg chg="mod">
          <ac:chgData name="Gill, Doug" userId="175a588c-46f1-48c8-8fc6-003a854153c9" providerId="ADAL" clId="{5BE60175-9A42-44DE-A7FC-7CE8B6C7EA7A}" dt="2025-09-27T18:03:33.805" v="399" actId="1076"/>
          <ac:picMkLst>
            <pc:docMk/>
            <pc:sldMk cId="105675729" sldId="475"/>
            <ac:picMk id="10" creationId="{D681570A-1590-C812-F775-7923AAFE95AF}"/>
          </ac:picMkLst>
        </pc:picChg>
      </pc:sldChg>
      <pc:sldChg chg="addSp delSp modSp add mod modClrScheme chgLayout">
        <pc:chgData name="Gill, Doug" userId="175a588c-46f1-48c8-8fc6-003a854153c9" providerId="ADAL" clId="{5BE60175-9A42-44DE-A7FC-7CE8B6C7EA7A}" dt="2025-09-27T18:19:06.657" v="619" actId="1076"/>
        <pc:sldMkLst>
          <pc:docMk/>
          <pc:sldMk cId="3188042957" sldId="476"/>
        </pc:sldMkLst>
        <pc:spChg chg="mod ord">
          <ac:chgData name="Gill, Doug" userId="175a588c-46f1-48c8-8fc6-003a854153c9" providerId="ADAL" clId="{5BE60175-9A42-44DE-A7FC-7CE8B6C7EA7A}" dt="2025-09-27T18:08:50.487" v="417" actId="700"/>
          <ac:spMkLst>
            <pc:docMk/>
            <pc:sldMk cId="3188042957" sldId="476"/>
            <ac:spMk id="2" creationId="{93192794-E09C-F31B-6B5F-4B143C7555DA}"/>
          </ac:spMkLst>
        </pc:spChg>
        <pc:spChg chg="mod">
          <ac:chgData name="Gill, Doug" userId="175a588c-46f1-48c8-8fc6-003a854153c9" providerId="ADAL" clId="{5BE60175-9A42-44DE-A7FC-7CE8B6C7EA7A}" dt="2025-09-27T18:11:21.583" v="561" actId="20577"/>
          <ac:spMkLst>
            <pc:docMk/>
            <pc:sldMk cId="3188042957" sldId="476"/>
            <ac:spMk id="11" creationId="{A243B795-4773-DAC5-85FD-66AFD41BF487}"/>
          </ac:spMkLst>
        </pc:spChg>
        <pc:spChg chg="add mod ord">
          <ac:chgData name="Gill, Doug" userId="175a588c-46f1-48c8-8fc6-003a854153c9" providerId="ADAL" clId="{5BE60175-9A42-44DE-A7FC-7CE8B6C7EA7A}" dt="2025-09-27T18:18:35.214" v="617" actId="5793"/>
          <ac:spMkLst>
            <pc:docMk/>
            <pc:sldMk cId="3188042957" sldId="476"/>
            <ac:spMk id="12" creationId="{E0E647AB-3698-5E51-D0EE-0604548ABE26}"/>
          </ac:spMkLst>
        </pc:spChg>
        <pc:spChg chg="mod">
          <ac:chgData name="Gill, Doug" userId="175a588c-46f1-48c8-8fc6-003a854153c9" providerId="ADAL" clId="{5BE60175-9A42-44DE-A7FC-7CE8B6C7EA7A}" dt="2025-09-27T18:08:35.295" v="416" actId="1076"/>
          <ac:spMkLst>
            <pc:docMk/>
            <pc:sldMk cId="3188042957" sldId="476"/>
            <ac:spMk id="14" creationId="{5E9CC684-80C8-8D59-07F2-685FA6F1E40D}"/>
          </ac:spMkLst>
        </pc:spChg>
        <pc:grpChg chg="add mod">
          <ac:chgData name="Gill, Doug" userId="175a588c-46f1-48c8-8fc6-003a854153c9" providerId="ADAL" clId="{5BE60175-9A42-44DE-A7FC-7CE8B6C7EA7A}" dt="2025-09-27T18:19:06.657" v="619" actId="1076"/>
          <ac:grpSpMkLst>
            <pc:docMk/>
            <pc:sldMk cId="3188042957" sldId="476"/>
            <ac:grpSpMk id="9" creationId="{C2F79E48-EA82-D4DE-27AF-CA7FBB13E30A}"/>
          </ac:grpSpMkLst>
        </pc:grpChg>
        <pc:grpChg chg="mod">
          <ac:chgData name="Gill, Doug" userId="175a588c-46f1-48c8-8fc6-003a854153c9" providerId="ADAL" clId="{5BE60175-9A42-44DE-A7FC-7CE8B6C7EA7A}" dt="2025-09-27T18:04:25.703" v="404" actId="164"/>
          <ac:grpSpMkLst>
            <pc:docMk/>
            <pc:sldMk cId="3188042957" sldId="476"/>
            <ac:grpSpMk id="15" creationId="{E16E6DEF-9D19-38FD-3AEA-305F47CD40CC}"/>
          </ac:grpSpMkLst>
        </pc:grpChg>
        <pc:picChg chg="mod">
          <ac:chgData name="Gill, Doug" userId="175a588c-46f1-48c8-8fc6-003a854153c9" providerId="ADAL" clId="{5BE60175-9A42-44DE-A7FC-7CE8B6C7EA7A}" dt="2025-09-27T18:04:25.703" v="404" actId="164"/>
          <ac:picMkLst>
            <pc:docMk/>
            <pc:sldMk cId="3188042957" sldId="476"/>
            <ac:picMk id="13" creationId="{9981B2A3-6DF8-AE13-90C0-2E14C7C481ED}"/>
          </ac:picMkLst>
        </pc:picChg>
      </pc:sldChg>
      <pc:sldChg chg="addSp delSp modSp add mod chgLayout">
        <pc:chgData name="Gill, Doug" userId="175a588c-46f1-48c8-8fc6-003a854153c9" providerId="ADAL" clId="{5BE60175-9A42-44DE-A7FC-7CE8B6C7EA7A}" dt="2025-09-27T18:17:45.052" v="613" actId="14"/>
        <pc:sldMkLst>
          <pc:docMk/>
          <pc:sldMk cId="2794731700" sldId="477"/>
        </pc:sldMkLst>
        <pc:spChg chg="mod ord">
          <ac:chgData name="Gill, Doug" userId="175a588c-46f1-48c8-8fc6-003a854153c9" providerId="ADAL" clId="{5BE60175-9A42-44DE-A7FC-7CE8B6C7EA7A}" dt="2025-09-27T18:14:36.849" v="590" actId="700"/>
          <ac:spMkLst>
            <pc:docMk/>
            <pc:sldMk cId="2794731700" sldId="477"/>
            <ac:spMk id="2" creationId="{87FFB3E7-3C06-65E6-C39C-8448DAC2FCF2}"/>
          </ac:spMkLst>
        </pc:spChg>
        <pc:spChg chg="mod">
          <ac:chgData name="Gill, Doug" userId="175a588c-46f1-48c8-8fc6-003a854153c9" providerId="ADAL" clId="{5BE60175-9A42-44DE-A7FC-7CE8B6C7EA7A}" dt="2025-09-27T18:13:39.907" v="583" actId="20577"/>
          <ac:spMkLst>
            <pc:docMk/>
            <pc:sldMk cId="2794731700" sldId="477"/>
            <ac:spMk id="4" creationId="{101CA72E-0CD3-A6A6-F5F5-3BB877831008}"/>
          </ac:spMkLst>
        </pc:spChg>
        <pc:spChg chg="mod ord">
          <ac:chgData name="Gill, Doug" userId="175a588c-46f1-48c8-8fc6-003a854153c9" providerId="ADAL" clId="{5BE60175-9A42-44DE-A7FC-7CE8B6C7EA7A}" dt="2025-09-27T18:17:45.052" v="613" actId="14"/>
          <ac:spMkLst>
            <pc:docMk/>
            <pc:sldMk cId="2794731700" sldId="477"/>
            <ac:spMk id="5" creationId="{1770B0BE-3887-8F8E-7673-29AEC63CA74C}"/>
          </ac:spMkLst>
        </pc:spChg>
        <pc:spChg chg="mod">
          <ac:chgData name="Gill, Doug" userId="175a588c-46f1-48c8-8fc6-003a854153c9" providerId="ADAL" clId="{5BE60175-9A42-44DE-A7FC-7CE8B6C7EA7A}" dt="2025-09-27T18:14:31.090" v="589" actId="1076"/>
          <ac:spMkLst>
            <pc:docMk/>
            <pc:sldMk cId="2794731700" sldId="477"/>
            <ac:spMk id="9" creationId="{5B6AC87C-ED9C-28C5-DEA5-7779AEF62E89}"/>
          </ac:spMkLst>
        </pc:spChg>
        <pc:picChg chg="mod">
          <ac:chgData name="Gill, Doug" userId="175a588c-46f1-48c8-8fc6-003a854153c9" providerId="ADAL" clId="{5BE60175-9A42-44DE-A7FC-7CE8B6C7EA7A}" dt="2025-09-27T18:14:24.992" v="588" actId="1076"/>
          <ac:picMkLst>
            <pc:docMk/>
            <pc:sldMk cId="2794731700" sldId="477"/>
            <ac:picMk id="7" creationId="{AAD15316-BD21-D754-5CE1-0D8EB11AFC94}"/>
          </ac:picMkLst>
        </pc:picChg>
      </pc:sldChg>
      <pc:sldChg chg="delSp modSp add mod">
        <pc:chgData name="Gill, Doug" userId="175a588c-46f1-48c8-8fc6-003a854153c9" providerId="ADAL" clId="{5BE60175-9A42-44DE-A7FC-7CE8B6C7EA7A}" dt="2025-09-27T18:17:32.766" v="611" actId="6549"/>
        <pc:sldMkLst>
          <pc:docMk/>
          <pc:sldMk cId="1077203825" sldId="478"/>
        </pc:sldMkLst>
        <pc:spChg chg="mod">
          <ac:chgData name="Gill, Doug" userId="175a588c-46f1-48c8-8fc6-003a854153c9" providerId="ADAL" clId="{5BE60175-9A42-44DE-A7FC-7CE8B6C7EA7A}" dt="2025-09-27T18:16:43.029" v="604" actId="20577"/>
          <ac:spMkLst>
            <pc:docMk/>
            <pc:sldMk cId="1077203825" sldId="478"/>
            <ac:spMk id="4" creationId="{05CAE900-CC73-9405-232A-F34993EB3F7B}"/>
          </ac:spMkLst>
        </pc:spChg>
        <pc:spChg chg="mod">
          <ac:chgData name="Gill, Doug" userId="175a588c-46f1-48c8-8fc6-003a854153c9" providerId="ADAL" clId="{5BE60175-9A42-44DE-A7FC-7CE8B6C7EA7A}" dt="2025-09-27T18:17:32.766" v="611" actId="6549"/>
          <ac:spMkLst>
            <pc:docMk/>
            <pc:sldMk cId="1077203825" sldId="478"/>
            <ac:spMk id="5" creationId="{B9065653-7E8F-8CA1-B2C0-06F11B43E14D}"/>
          </ac:spMkLst>
        </pc:spChg>
        <pc:grpChg chg="mod">
          <ac:chgData name="Gill, Doug" userId="175a588c-46f1-48c8-8fc6-003a854153c9" providerId="ADAL" clId="{5BE60175-9A42-44DE-A7FC-7CE8B6C7EA7A}" dt="2025-09-27T18:16:32.717" v="602" actId="1076"/>
          <ac:grpSpMkLst>
            <pc:docMk/>
            <pc:sldMk cId="1077203825" sldId="478"/>
            <ac:grpSpMk id="6" creationId="{889B4EC0-2540-9D9C-87B0-A0900454D767}"/>
          </ac:grpSpMkLst>
        </pc:grpChg>
      </pc:sldChg>
      <pc:sldChg chg="addSp delSp modSp add mod">
        <pc:chgData name="Gill, Doug" userId="175a588c-46f1-48c8-8fc6-003a854153c9" providerId="ADAL" clId="{5BE60175-9A42-44DE-A7FC-7CE8B6C7EA7A}" dt="2025-09-27T18:25:16.510" v="648" actId="1076"/>
        <pc:sldMkLst>
          <pc:docMk/>
          <pc:sldMk cId="666163041" sldId="479"/>
        </pc:sldMkLst>
        <pc:spChg chg="mod">
          <ac:chgData name="Gill, Doug" userId="175a588c-46f1-48c8-8fc6-003a854153c9" providerId="ADAL" clId="{5BE60175-9A42-44DE-A7FC-7CE8B6C7EA7A}" dt="2025-09-27T18:23:41.965" v="641" actId="165"/>
          <ac:spMkLst>
            <pc:docMk/>
            <pc:sldMk cId="666163041" sldId="479"/>
            <ac:spMk id="11" creationId="{C41DC976-63A6-AE86-E2CA-91F706D0E25E}"/>
          </ac:spMkLst>
        </pc:spChg>
        <pc:spChg chg="mod">
          <ac:chgData name="Gill, Doug" userId="175a588c-46f1-48c8-8fc6-003a854153c9" providerId="ADAL" clId="{5BE60175-9A42-44DE-A7FC-7CE8B6C7EA7A}" dt="2025-09-27T18:25:16.510" v="648" actId="1076"/>
          <ac:spMkLst>
            <pc:docMk/>
            <pc:sldMk cId="666163041" sldId="479"/>
            <ac:spMk id="21" creationId="{C60C6BAF-E7A4-6E4C-D33B-D2E22B021B6F}"/>
          </ac:spMkLst>
        </pc:spChg>
        <pc:grpChg chg="add mod">
          <ac:chgData name="Gill, Doug" userId="175a588c-46f1-48c8-8fc6-003a854153c9" providerId="ADAL" clId="{5BE60175-9A42-44DE-A7FC-7CE8B6C7EA7A}" dt="2025-09-27T18:25:09.701" v="647" actId="1076"/>
          <ac:grpSpMkLst>
            <pc:docMk/>
            <pc:sldMk cId="666163041" sldId="479"/>
            <ac:grpSpMk id="8" creationId="{11706AD3-13A2-8037-420E-5C65608B3EE6}"/>
          </ac:grpSpMkLst>
        </pc:grpChg>
        <pc:grpChg chg="mod topLvl">
          <ac:chgData name="Gill, Doug" userId="175a588c-46f1-48c8-8fc6-003a854153c9" providerId="ADAL" clId="{5BE60175-9A42-44DE-A7FC-7CE8B6C7EA7A}" dt="2025-09-27T18:24:15.719" v="644" actId="164"/>
          <ac:grpSpMkLst>
            <pc:docMk/>
            <pc:sldMk cId="666163041" sldId="479"/>
            <ac:grpSpMk id="9" creationId="{44FE7FD4-FB12-C3EB-E33B-047F82895827}"/>
          </ac:grpSpMkLst>
        </pc:grpChg>
        <pc:picChg chg="mod">
          <ac:chgData name="Gill, Doug" userId="175a588c-46f1-48c8-8fc6-003a854153c9" providerId="ADAL" clId="{5BE60175-9A42-44DE-A7FC-7CE8B6C7EA7A}" dt="2025-09-27T18:23:41.965" v="641" actId="165"/>
          <ac:picMkLst>
            <pc:docMk/>
            <pc:sldMk cId="666163041" sldId="479"/>
            <ac:picMk id="10" creationId="{45CD5D4D-C765-815E-ABD5-1D833977FE88}"/>
          </ac:picMkLst>
        </pc:picChg>
        <pc:picChg chg="mod topLvl">
          <ac:chgData name="Gill, Doug" userId="175a588c-46f1-48c8-8fc6-003a854153c9" providerId="ADAL" clId="{5BE60175-9A42-44DE-A7FC-7CE8B6C7EA7A}" dt="2025-09-27T18:24:15.719" v="644" actId="164"/>
          <ac:picMkLst>
            <pc:docMk/>
            <pc:sldMk cId="666163041" sldId="479"/>
            <ac:picMk id="20" creationId="{17369AD7-1394-3E9A-D4FB-35E3DE5F9AB7}"/>
          </ac:picMkLst>
        </pc:picChg>
      </pc:sldChg>
    </pc:docChg>
  </pc:docChgLst>
  <pc:docChgLst>
    <pc:chgData name="Gill, Doug" userId="175a588c-46f1-48c8-8fc6-003a854153c9" providerId="ADAL" clId="{2A366DF1-FCBF-45BA-98B3-2029B6F73C17}"/>
    <pc:docChg chg="undo redo custSel addSld delSld modSld sldOrd">
      <pc:chgData name="Gill, Doug" userId="175a588c-46f1-48c8-8fc6-003a854153c9" providerId="ADAL" clId="{2A366DF1-FCBF-45BA-98B3-2029B6F73C17}" dt="2025-09-04T21:48:50.399" v="4535" actId="20577"/>
      <pc:docMkLst>
        <pc:docMk/>
      </pc:docMkLst>
      <pc:sldChg chg="modSp mod">
        <pc:chgData name="Gill, Doug" userId="175a588c-46f1-48c8-8fc6-003a854153c9" providerId="ADAL" clId="{2A366DF1-FCBF-45BA-98B3-2029B6F73C17}" dt="2025-08-30T22:20:03.252" v="4501" actId="1076"/>
        <pc:sldMkLst>
          <pc:docMk/>
          <pc:sldMk cId="45882654" sldId="310"/>
        </pc:sldMkLst>
      </pc:sldChg>
      <pc:sldChg chg="modSp mod">
        <pc:chgData name="Gill, Doug" userId="175a588c-46f1-48c8-8fc6-003a854153c9" providerId="ADAL" clId="{2A366DF1-FCBF-45BA-98B3-2029B6F73C17}" dt="2025-08-30T21:41:57.207" v="4014" actId="404"/>
        <pc:sldMkLst>
          <pc:docMk/>
          <pc:sldMk cId="4027132006" sldId="311"/>
        </pc:sldMkLst>
      </pc:sldChg>
      <pc:sldChg chg="modSp mod">
        <pc:chgData name="Gill, Doug" userId="175a588c-46f1-48c8-8fc6-003a854153c9" providerId="ADAL" clId="{2A366DF1-FCBF-45BA-98B3-2029B6F73C17}" dt="2025-08-30T22:22:24.768" v="4513" actId="1076"/>
        <pc:sldMkLst>
          <pc:docMk/>
          <pc:sldMk cId="1024341553" sldId="314"/>
        </pc:sldMkLst>
      </pc:sldChg>
      <pc:sldChg chg="modSp mod">
        <pc:chgData name="Gill, Doug" userId="175a588c-46f1-48c8-8fc6-003a854153c9" providerId="ADAL" clId="{2A366DF1-FCBF-45BA-98B3-2029B6F73C17}" dt="2025-08-30T22:23:04.596" v="4517" actId="1076"/>
        <pc:sldMkLst>
          <pc:docMk/>
          <pc:sldMk cId="518856078" sldId="319"/>
        </pc:sldMkLst>
      </pc:sldChg>
      <pc:sldChg chg="delSp modSp mod">
        <pc:chgData name="Gill, Doug" userId="175a588c-46f1-48c8-8fc6-003a854153c9" providerId="ADAL" clId="{2A366DF1-FCBF-45BA-98B3-2029B6F73C17}" dt="2025-08-30T22:19:21.841" v="4497" actId="1076"/>
        <pc:sldMkLst>
          <pc:docMk/>
          <pc:sldMk cId="232667307" sldId="328"/>
        </pc:sldMkLst>
      </pc:sldChg>
      <pc:sldChg chg="modSp mod">
        <pc:chgData name="Gill, Doug" userId="175a588c-46f1-48c8-8fc6-003a854153c9" providerId="ADAL" clId="{2A366DF1-FCBF-45BA-98B3-2029B6F73C17}" dt="2025-08-30T22:17:07.634" v="4481" actId="1076"/>
        <pc:sldMkLst>
          <pc:docMk/>
          <pc:sldMk cId="1374213751" sldId="337"/>
        </pc:sldMkLst>
      </pc:sldChg>
      <pc:sldChg chg="modSp mod">
        <pc:chgData name="Gill, Doug" userId="175a588c-46f1-48c8-8fc6-003a854153c9" providerId="ADAL" clId="{2A366DF1-FCBF-45BA-98B3-2029B6F73C17}" dt="2025-08-30T22:20:29.238" v="4502" actId="1076"/>
        <pc:sldMkLst>
          <pc:docMk/>
          <pc:sldMk cId="2045155252" sldId="379"/>
        </pc:sldMkLst>
      </pc:sldChg>
      <pc:sldChg chg="modSp mod">
        <pc:chgData name="Gill, Doug" userId="175a588c-46f1-48c8-8fc6-003a854153c9" providerId="ADAL" clId="{2A366DF1-FCBF-45BA-98B3-2029B6F73C17}" dt="2025-08-30T22:20:57.069" v="4504" actId="14100"/>
        <pc:sldMkLst>
          <pc:docMk/>
          <pc:sldMk cId="2102117923" sldId="383"/>
        </pc:sldMkLst>
      </pc:sldChg>
      <pc:sldChg chg="modSp del mod">
        <pc:chgData name="Gill, Doug" userId="175a588c-46f1-48c8-8fc6-003a854153c9" providerId="ADAL" clId="{2A366DF1-FCBF-45BA-98B3-2029B6F73C17}" dt="2025-08-30T21:07:34.508" v="2494" actId="47"/>
        <pc:sldMkLst>
          <pc:docMk/>
          <pc:sldMk cId="119637415" sldId="385"/>
        </pc:sldMkLst>
      </pc:sldChg>
      <pc:sldChg chg="modSp del mod">
        <pc:chgData name="Gill, Doug" userId="175a588c-46f1-48c8-8fc6-003a854153c9" providerId="ADAL" clId="{2A366DF1-FCBF-45BA-98B3-2029B6F73C17}" dt="2025-08-30T21:08:12.522" v="2495" actId="47"/>
        <pc:sldMkLst>
          <pc:docMk/>
          <pc:sldMk cId="2495670365" sldId="386"/>
        </pc:sldMkLst>
      </pc:sldChg>
      <pc:sldChg chg="addSp modSp mod">
        <pc:chgData name="Gill, Doug" userId="175a588c-46f1-48c8-8fc6-003a854153c9" providerId="ADAL" clId="{2A366DF1-FCBF-45BA-98B3-2029B6F73C17}" dt="2025-08-30T21:02:56.611" v="2355" actId="404"/>
        <pc:sldMkLst>
          <pc:docMk/>
          <pc:sldMk cId="1993903420" sldId="387"/>
        </pc:sldMkLst>
      </pc:sldChg>
      <pc:sldChg chg="modSp del mod modNotesTx">
        <pc:chgData name="Gill, Doug" userId="175a588c-46f1-48c8-8fc6-003a854153c9" providerId="ADAL" clId="{2A366DF1-FCBF-45BA-98B3-2029B6F73C17}" dt="2025-08-30T21:08:28.251" v="2496" actId="47"/>
        <pc:sldMkLst>
          <pc:docMk/>
          <pc:sldMk cId="4026417933" sldId="391"/>
        </pc:sldMkLst>
      </pc:sldChg>
      <pc:sldChg chg="modSp mod">
        <pc:chgData name="Gill, Doug" userId="175a588c-46f1-48c8-8fc6-003a854153c9" providerId="ADAL" clId="{2A366DF1-FCBF-45BA-98B3-2029B6F73C17}" dt="2025-08-30T21:18:39.280" v="2722" actId="20577"/>
        <pc:sldMkLst>
          <pc:docMk/>
          <pc:sldMk cId="2507940332" sldId="392"/>
        </pc:sldMkLst>
      </pc:sldChg>
      <pc:sldChg chg="modSp mod">
        <pc:chgData name="Gill, Doug" userId="175a588c-46f1-48c8-8fc6-003a854153c9" providerId="ADAL" clId="{2A366DF1-FCBF-45BA-98B3-2029B6F73C17}" dt="2025-08-30T21:46:02.804" v="4035" actId="1076"/>
        <pc:sldMkLst>
          <pc:docMk/>
          <pc:sldMk cId="1332943812" sldId="400"/>
        </pc:sldMkLst>
      </pc:sldChg>
      <pc:sldChg chg="addSp delSp modSp mod">
        <pc:chgData name="Gill, Doug" userId="175a588c-46f1-48c8-8fc6-003a854153c9" providerId="ADAL" clId="{2A366DF1-FCBF-45BA-98B3-2029B6F73C17}" dt="2025-08-30T19:59:45.893" v="242" actId="14100"/>
        <pc:sldMkLst>
          <pc:docMk/>
          <pc:sldMk cId="1174097910" sldId="401"/>
        </pc:sldMkLst>
      </pc:sldChg>
      <pc:sldChg chg="modSp mod modNotesTx">
        <pc:chgData name="Gill, Doug" userId="175a588c-46f1-48c8-8fc6-003a854153c9" providerId="ADAL" clId="{2A366DF1-FCBF-45BA-98B3-2029B6F73C17}" dt="2025-08-30T19:57:38.548" v="231" actId="1076"/>
        <pc:sldMkLst>
          <pc:docMk/>
          <pc:sldMk cId="95654938" sldId="402"/>
        </pc:sldMkLst>
      </pc:sldChg>
      <pc:sldChg chg="modSp mod">
        <pc:chgData name="Gill, Doug" userId="175a588c-46f1-48c8-8fc6-003a854153c9" providerId="ADAL" clId="{2A366DF1-FCBF-45BA-98B3-2029B6F73C17}" dt="2025-08-30T21:45:16.538" v="4031" actId="14100"/>
        <pc:sldMkLst>
          <pc:docMk/>
          <pc:sldMk cId="3521740660" sldId="403"/>
        </pc:sldMkLst>
      </pc:sldChg>
      <pc:sldChg chg="modSp mod">
        <pc:chgData name="Gill, Doug" userId="175a588c-46f1-48c8-8fc6-003a854153c9" providerId="ADAL" clId="{2A366DF1-FCBF-45BA-98B3-2029B6F73C17}" dt="2025-08-30T21:46:29.407" v="4038" actId="1076"/>
        <pc:sldMkLst>
          <pc:docMk/>
          <pc:sldMk cId="1253165928" sldId="404"/>
        </pc:sldMkLst>
      </pc:sldChg>
      <pc:sldChg chg="modSp mod">
        <pc:chgData name="Gill, Doug" userId="175a588c-46f1-48c8-8fc6-003a854153c9" providerId="ADAL" clId="{2A366DF1-FCBF-45BA-98B3-2029B6F73C17}" dt="2025-08-30T21:47:39.225" v="4049" actId="1076"/>
        <pc:sldMkLst>
          <pc:docMk/>
          <pc:sldMk cId="3808349308" sldId="405"/>
        </pc:sldMkLst>
      </pc:sldChg>
      <pc:sldChg chg="modSp mod">
        <pc:chgData name="Gill, Doug" userId="175a588c-46f1-48c8-8fc6-003a854153c9" providerId="ADAL" clId="{2A366DF1-FCBF-45BA-98B3-2029B6F73C17}" dt="2025-09-02T17:42:27.784" v="4519" actId="1076"/>
        <pc:sldMkLst>
          <pc:docMk/>
          <pc:sldMk cId="1080300254" sldId="406"/>
        </pc:sldMkLst>
      </pc:sldChg>
      <pc:sldChg chg="modSp mod">
        <pc:chgData name="Gill, Doug" userId="175a588c-46f1-48c8-8fc6-003a854153c9" providerId="ADAL" clId="{2A366DF1-FCBF-45BA-98B3-2029B6F73C17}" dt="2025-08-30T21:49:26.600" v="4059" actId="1076"/>
        <pc:sldMkLst>
          <pc:docMk/>
          <pc:sldMk cId="16798578" sldId="421"/>
        </pc:sldMkLst>
      </pc:sldChg>
      <pc:sldChg chg="delSp del mod modNotesTx">
        <pc:chgData name="Gill, Doug" userId="175a588c-46f1-48c8-8fc6-003a854153c9" providerId="ADAL" clId="{2A366DF1-FCBF-45BA-98B3-2029B6F73C17}" dt="2025-08-30T22:04:36.014" v="4337" actId="47"/>
        <pc:sldMkLst>
          <pc:docMk/>
          <pc:sldMk cId="582567822" sldId="424"/>
        </pc:sldMkLst>
      </pc:sldChg>
      <pc:sldChg chg="modSp mod">
        <pc:chgData name="Gill, Doug" userId="175a588c-46f1-48c8-8fc6-003a854153c9" providerId="ADAL" clId="{2A366DF1-FCBF-45BA-98B3-2029B6F73C17}" dt="2025-08-30T19:45:59.403" v="179" actId="20577"/>
        <pc:sldMkLst>
          <pc:docMk/>
          <pc:sldMk cId="297924172" sldId="436"/>
        </pc:sldMkLst>
      </pc:sldChg>
      <pc:sldChg chg="modSp mod">
        <pc:chgData name="Gill, Doug" userId="175a588c-46f1-48c8-8fc6-003a854153c9" providerId="ADAL" clId="{2A366DF1-FCBF-45BA-98B3-2029B6F73C17}" dt="2025-08-30T19:52:57.110" v="209" actId="20577"/>
        <pc:sldMkLst>
          <pc:docMk/>
          <pc:sldMk cId="1954229101" sldId="441"/>
        </pc:sldMkLst>
      </pc:sldChg>
      <pc:sldChg chg="modSp mod modNotesTx">
        <pc:chgData name="Gill, Doug" userId="175a588c-46f1-48c8-8fc6-003a854153c9" providerId="ADAL" clId="{2A366DF1-FCBF-45BA-98B3-2029B6F73C17}" dt="2025-08-30T19:56:00.389" v="221" actId="1076"/>
        <pc:sldMkLst>
          <pc:docMk/>
          <pc:sldMk cId="4105267257" sldId="443"/>
        </pc:sldMkLst>
      </pc:sldChg>
      <pc:sldChg chg="modSp mod">
        <pc:chgData name="Gill, Doug" userId="175a588c-46f1-48c8-8fc6-003a854153c9" providerId="ADAL" clId="{2A366DF1-FCBF-45BA-98B3-2029B6F73C17}" dt="2025-08-30T21:52:26.116" v="4079" actId="1076"/>
        <pc:sldMkLst>
          <pc:docMk/>
          <pc:sldMk cId="1150342426" sldId="445"/>
        </pc:sldMkLst>
      </pc:sldChg>
      <pc:sldChg chg="modSp mod">
        <pc:chgData name="Gill, Doug" userId="175a588c-46f1-48c8-8fc6-003a854153c9" providerId="ADAL" clId="{2A366DF1-FCBF-45BA-98B3-2029B6F73C17}" dt="2025-09-04T21:48:50.399" v="4535" actId="20577"/>
        <pc:sldMkLst>
          <pc:docMk/>
          <pc:sldMk cId="4212522514" sldId="447"/>
        </pc:sldMkLst>
      </pc:sldChg>
      <pc:sldChg chg="add del">
        <pc:chgData name="Gill, Doug" userId="175a588c-46f1-48c8-8fc6-003a854153c9" providerId="ADAL" clId="{2A366DF1-FCBF-45BA-98B3-2029B6F73C17}" dt="2025-08-30T20:49:34.779" v="1826" actId="47"/>
        <pc:sldMkLst>
          <pc:docMk/>
          <pc:sldMk cId="2771064863" sldId="448"/>
        </pc:sldMkLst>
      </pc:sldChg>
      <pc:sldChg chg="modSp add mod">
        <pc:chgData name="Gill, Doug" userId="175a588c-46f1-48c8-8fc6-003a854153c9" providerId="ADAL" clId="{2A366DF1-FCBF-45BA-98B3-2029B6F73C17}" dt="2025-08-30T21:15:56.410" v="2652" actId="20577"/>
        <pc:sldMkLst>
          <pc:docMk/>
          <pc:sldMk cId="2649891997" sldId="449"/>
        </pc:sldMkLst>
      </pc:sldChg>
      <pc:sldChg chg="modSp add mod ord">
        <pc:chgData name="Gill, Doug" userId="175a588c-46f1-48c8-8fc6-003a854153c9" providerId="ADAL" clId="{2A366DF1-FCBF-45BA-98B3-2029B6F73C17}" dt="2025-08-30T22:05:21.070" v="4350" actId="400"/>
        <pc:sldMkLst>
          <pc:docMk/>
          <pc:sldMk cId="2991700136" sldId="450"/>
        </pc:sldMkLst>
      </pc:sldChg>
      <pc:sldChg chg="addSp delSp modSp add mod modClrScheme chgLayout">
        <pc:chgData name="Gill, Doug" userId="175a588c-46f1-48c8-8fc6-003a854153c9" providerId="ADAL" clId="{2A366DF1-FCBF-45BA-98B3-2029B6F73C17}" dt="2025-09-02T17:42:52.845" v="4522" actId="20577"/>
        <pc:sldMkLst>
          <pc:docMk/>
          <pc:sldMk cId="1472474978" sldId="451"/>
        </pc:sldMkLst>
      </pc:sldChg>
      <pc:sldChg chg="addSp delSp modSp add mod">
        <pc:chgData name="Gill, Doug" userId="175a588c-46f1-48c8-8fc6-003a854153c9" providerId="ADAL" clId="{2A366DF1-FCBF-45BA-98B3-2029B6F73C17}" dt="2025-08-30T22:13:13.130" v="4463" actId="1076"/>
        <pc:sldMkLst>
          <pc:docMk/>
          <pc:sldMk cId="628271365" sldId="452"/>
        </pc:sldMkLst>
      </pc:sldChg>
      <pc:sldChg chg="addSp delSp modSp add mod">
        <pc:chgData name="Gill, Doug" userId="175a588c-46f1-48c8-8fc6-003a854153c9" providerId="ADAL" clId="{2A366DF1-FCBF-45BA-98B3-2029B6F73C17}" dt="2025-08-30T22:13:52.451" v="4474" actId="20577"/>
        <pc:sldMkLst>
          <pc:docMk/>
          <pc:sldMk cId="2890231190" sldId="453"/>
        </pc:sldMkLst>
      </pc:sldChg>
      <pc:sldChg chg="add del">
        <pc:chgData name="Gill, Doug" userId="175a588c-46f1-48c8-8fc6-003a854153c9" providerId="ADAL" clId="{2A366DF1-FCBF-45BA-98B3-2029B6F73C17}" dt="2025-08-30T22:01:41.974" v="4292" actId="2890"/>
        <pc:sldMkLst>
          <pc:docMk/>
          <pc:sldMk cId="3809010047" sldId="453"/>
        </pc:sldMkLst>
      </pc:sldChg>
    </pc:docChg>
  </pc:docChgLst>
  <pc:docChgLst>
    <pc:chgData name="Gill, Doug" userId="175a588c-46f1-48c8-8fc6-003a854153c9" providerId="ADAL" clId="{0E80A57F-4443-4E33-B112-E730FAE1DE25}"/>
    <pc:docChg chg="undo custSel modSld sldOrd">
      <pc:chgData name="Gill, Doug" userId="175a588c-46f1-48c8-8fc6-003a854153c9" providerId="ADAL" clId="{0E80A57F-4443-4E33-B112-E730FAE1DE25}" dt="2025-12-13T18:46:31.631" v="196"/>
      <pc:docMkLst>
        <pc:docMk/>
      </pc:docMkLst>
      <pc:sldChg chg="modSp mod">
        <pc:chgData name="Gill, Doug" userId="175a588c-46f1-48c8-8fc6-003a854153c9" providerId="ADAL" clId="{0E80A57F-4443-4E33-B112-E730FAE1DE25}" dt="2025-12-11T14:55:55.617" v="52" actId="6549"/>
        <pc:sldMkLst>
          <pc:docMk/>
          <pc:sldMk cId="3254952472" sldId="304"/>
        </pc:sldMkLst>
        <pc:spChg chg="mod">
          <ac:chgData name="Gill, Doug" userId="175a588c-46f1-48c8-8fc6-003a854153c9" providerId="ADAL" clId="{0E80A57F-4443-4E33-B112-E730FAE1DE25}" dt="2025-12-11T14:55:55.617" v="52" actId="6549"/>
          <ac:spMkLst>
            <pc:docMk/>
            <pc:sldMk cId="3254952472" sldId="304"/>
            <ac:spMk id="3" creationId="{323FC867-09B7-5437-1401-C4DD9557973F}"/>
          </ac:spMkLst>
        </pc:spChg>
      </pc:sldChg>
      <pc:sldChg chg="modSp mod">
        <pc:chgData name="Gill, Doug" userId="175a588c-46f1-48c8-8fc6-003a854153c9" providerId="ADAL" clId="{0E80A57F-4443-4E33-B112-E730FAE1DE25}" dt="2025-12-11T14:56:21.497" v="53" actId="113"/>
        <pc:sldMkLst>
          <pc:docMk/>
          <pc:sldMk cId="4027132006" sldId="311"/>
        </pc:sldMkLst>
        <pc:spChg chg="mod">
          <ac:chgData name="Gill, Doug" userId="175a588c-46f1-48c8-8fc6-003a854153c9" providerId="ADAL" clId="{0E80A57F-4443-4E33-B112-E730FAE1DE25}" dt="2025-12-11T14:56:21.497" v="53" actId="113"/>
          <ac:spMkLst>
            <pc:docMk/>
            <pc:sldMk cId="4027132006" sldId="311"/>
            <ac:spMk id="3" creationId="{A76D23C2-2410-BD41-0C1D-78E93BC549E0}"/>
          </ac:spMkLst>
        </pc:spChg>
      </pc:sldChg>
      <pc:sldChg chg="modSp mod">
        <pc:chgData name="Gill, Doug" userId="175a588c-46f1-48c8-8fc6-003a854153c9" providerId="ADAL" clId="{0E80A57F-4443-4E33-B112-E730FAE1DE25}" dt="2025-12-12T18:56:35.284" v="193" actId="6549"/>
        <pc:sldMkLst>
          <pc:docMk/>
          <pc:sldMk cId="935983642" sldId="399"/>
        </pc:sldMkLst>
        <pc:spChg chg="mod">
          <ac:chgData name="Gill, Doug" userId="175a588c-46f1-48c8-8fc6-003a854153c9" providerId="ADAL" clId="{0E80A57F-4443-4E33-B112-E730FAE1DE25}" dt="2025-12-12T18:56:35.284" v="193" actId="6549"/>
          <ac:spMkLst>
            <pc:docMk/>
            <pc:sldMk cId="935983642" sldId="399"/>
            <ac:spMk id="3" creationId="{DD792113-1DD6-CA0B-C48E-C519FD383B9D}"/>
          </ac:spMkLst>
        </pc:spChg>
      </pc:sldChg>
      <pc:sldChg chg="modSp mod">
        <pc:chgData name="Gill, Doug" userId="175a588c-46f1-48c8-8fc6-003a854153c9" providerId="ADAL" clId="{0E80A57F-4443-4E33-B112-E730FAE1DE25}" dt="2025-12-11T15:00:54.461" v="167" actId="20577"/>
        <pc:sldMkLst>
          <pc:docMk/>
          <pc:sldMk cId="1174097910" sldId="401"/>
        </pc:sldMkLst>
        <pc:spChg chg="mod">
          <ac:chgData name="Gill, Doug" userId="175a588c-46f1-48c8-8fc6-003a854153c9" providerId="ADAL" clId="{0E80A57F-4443-4E33-B112-E730FAE1DE25}" dt="2025-12-11T15:00:54.461" v="167" actId="20577"/>
          <ac:spMkLst>
            <pc:docMk/>
            <pc:sldMk cId="1174097910" sldId="401"/>
            <ac:spMk id="4" creationId="{88A572DC-025E-0E1E-F309-0BE9F1CF3A2B}"/>
          </ac:spMkLst>
        </pc:spChg>
      </pc:sldChg>
      <pc:sldChg chg="modSp mod">
        <pc:chgData name="Gill, Doug" userId="175a588c-46f1-48c8-8fc6-003a854153c9" providerId="ADAL" clId="{0E80A57F-4443-4E33-B112-E730FAE1DE25}" dt="2025-12-13T17:21:47.373" v="195" actId="1076"/>
        <pc:sldMkLst>
          <pc:docMk/>
          <pc:sldMk cId="3521740660" sldId="403"/>
        </pc:sldMkLst>
        <pc:spChg chg="mod">
          <ac:chgData name="Gill, Doug" userId="175a588c-46f1-48c8-8fc6-003a854153c9" providerId="ADAL" clId="{0E80A57F-4443-4E33-B112-E730FAE1DE25}" dt="2025-12-13T17:21:47.373" v="195" actId="1076"/>
          <ac:spMkLst>
            <pc:docMk/>
            <pc:sldMk cId="3521740660" sldId="403"/>
            <ac:spMk id="4" creationId="{4669411D-1003-FA0C-E3AD-6E136BFB2161}"/>
          </ac:spMkLst>
        </pc:spChg>
      </pc:sldChg>
      <pc:sldChg chg="modSp mod">
        <pc:chgData name="Gill, Doug" userId="175a588c-46f1-48c8-8fc6-003a854153c9" providerId="ADAL" clId="{0E80A57F-4443-4E33-B112-E730FAE1DE25}" dt="2025-12-11T14:54:57.409" v="1"/>
        <pc:sldMkLst>
          <pc:docMk/>
          <pc:sldMk cId="4212522514" sldId="447"/>
        </pc:sldMkLst>
        <pc:spChg chg="mod">
          <ac:chgData name="Gill, Doug" userId="175a588c-46f1-48c8-8fc6-003a854153c9" providerId="ADAL" clId="{0E80A57F-4443-4E33-B112-E730FAE1DE25}" dt="2025-12-11T14:54:57.409" v="1"/>
          <ac:spMkLst>
            <pc:docMk/>
            <pc:sldMk cId="4212522514" sldId="447"/>
            <ac:spMk id="3" creationId="{8211F892-706D-C3ED-110D-A7C53F594CFD}"/>
          </ac:spMkLst>
        </pc:spChg>
      </pc:sldChg>
      <pc:sldChg chg="ord">
        <pc:chgData name="Gill, Doug" userId="175a588c-46f1-48c8-8fc6-003a854153c9" providerId="ADAL" clId="{0E80A57F-4443-4E33-B112-E730FAE1DE25}" dt="2025-12-11T14:58:09.957" v="55"/>
        <pc:sldMkLst>
          <pc:docMk/>
          <pc:sldMk cId="2765727114" sldId="454"/>
        </pc:sldMkLst>
      </pc:sldChg>
      <pc:sldChg chg="modSp">
        <pc:chgData name="Gill, Doug" userId="175a588c-46f1-48c8-8fc6-003a854153c9" providerId="ADAL" clId="{0E80A57F-4443-4E33-B112-E730FAE1DE25}" dt="2025-12-13T18:46:31.631" v="196"/>
        <pc:sldMkLst>
          <pc:docMk/>
          <pc:sldMk cId="861200116" sldId="455"/>
        </pc:sldMkLst>
        <pc:spChg chg="mod">
          <ac:chgData name="Gill, Doug" userId="175a588c-46f1-48c8-8fc6-003a854153c9" providerId="ADAL" clId="{0E80A57F-4443-4E33-B112-E730FAE1DE25}" dt="2025-12-13T18:46:31.631" v="196"/>
          <ac:spMkLst>
            <pc:docMk/>
            <pc:sldMk cId="861200116" sldId="455"/>
            <ac:spMk id="3" creationId="{30050895-92CF-AC18-8CAC-7E6E59D10CFB}"/>
          </ac:spMkLst>
        </pc:spChg>
      </pc:sldChg>
    </pc:docChg>
  </pc:docChgLst>
  <pc:docChgLst>
    <pc:chgData name="Gill, Doug" userId="175a588c-46f1-48c8-8fc6-003a854153c9" providerId="ADAL" clId="{167B344A-A70E-428B-858E-94C77A03F338}"/>
    <pc:docChg chg="modSld">
      <pc:chgData name="Gill, Doug" userId="175a588c-46f1-48c8-8fc6-003a854153c9" providerId="ADAL" clId="{167B344A-A70E-428B-858E-94C77A03F338}" dt="2025-09-28T12:22:14.550" v="15" actId="20577"/>
      <pc:docMkLst>
        <pc:docMk/>
      </pc:docMkLst>
      <pc:sldChg chg="modSp mod">
        <pc:chgData name="Gill, Doug" userId="175a588c-46f1-48c8-8fc6-003a854153c9" providerId="ADAL" clId="{167B344A-A70E-428B-858E-94C77A03F338}" dt="2025-09-28T12:22:14.550" v="15" actId="20577"/>
        <pc:sldMkLst>
          <pc:docMk/>
          <pc:sldMk cId="1998414646" sldId="414"/>
        </pc:sldMkLst>
        <pc:spChg chg="mod">
          <ac:chgData name="Gill, Doug" userId="175a588c-46f1-48c8-8fc6-003a854153c9" providerId="ADAL" clId="{167B344A-A70E-428B-858E-94C77A03F338}" dt="2025-09-28T12:22:14.550" v="15" actId="20577"/>
          <ac:spMkLst>
            <pc:docMk/>
            <pc:sldMk cId="1998414646" sldId="414"/>
            <ac:spMk id="4" creationId="{96F4CB0E-8744-0963-4C9D-AEAB0D5080D5}"/>
          </ac:spMkLst>
        </pc:spChg>
      </pc:sldChg>
    </pc:docChg>
  </pc:docChgLst>
  <pc:docChgLst>
    <pc:chgData name="Gill, Doug" userId="175a588c-46f1-48c8-8fc6-003a854153c9" providerId="ADAL" clId="{1CEC9397-45AA-4A38-AC8F-9DD961B9C87A}"/>
    <pc:docChg chg="undo custSel addSld delSld modSld sldOrd">
      <pc:chgData name="Gill, Doug" userId="175a588c-46f1-48c8-8fc6-003a854153c9" providerId="ADAL" clId="{1CEC9397-45AA-4A38-AC8F-9DD961B9C87A}" dt="2025-09-10T22:42:00.521" v="6765" actId="1076"/>
      <pc:docMkLst>
        <pc:docMk/>
      </pc:docMkLst>
      <pc:sldChg chg="modSp mod">
        <pc:chgData name="Gill, Doug" userId="175a588c-46f1-48c8-8fc6-003a854153c9" providerId="ADAL" clId="{1CEC9397-45AA-4A38-AC8F-9DD961B9C87A}" dt="2025-09-08T14:58:40.797" v="3665" actId="20577"/>
        <pc:sldMkLst>
          <pc:docMk/>
          <pc:sldMk cId="3254952472" sldId="304"/>
        </pc:sldMkLst>
      </pc:sldChg>
      <pc:sldChg chg="modSp mod">
        <pc:chgData name="Gill, Doug" userId="175a588c-46f1-48c8-8fc6-003a854153c9" providerId="ADAL" clId="{1CEC9397-45AA-4A38-AC8F-9DD961B9C87A}" dt="2025-09-08T14:43:03.048" v="3579" actId="12"/>
        <pc:sldMkLst>
          <pc:docMk/>
          <pc:sldMk cId="3050539707" sldId="309"/>
        </pc:sldMkLst>
      </pc:sldChg>
      <pc:sldChg chg="modSp mod">
        <pc:chgData name="Gill, Doug" userId="175a588c-46f1-48c8-8fc6-003a854153c9" providerId="ADAL" clId="{1CEC9397-45AA-4A38-AC8F-9DD961B9C87A}" dt="2025-09-08T13:12:11.664" v="2077" actId="20577"/>
        <pc:sldMkLst>
          <pc:docMk/>
          <pc:sldMk cId="484326718" sldId="312"/>
        </pc:sldMkLst>
      </pc:sldChg>
      <pc:sldChg chg="modSp mod">
        <pc:chgData name="Gill, Doug" userId="175a588c-46f1-48c8-8fc6-003a854153c9" providerId="ADAL" clId="{1CEC9397-45AA-4A38-AC8F-9DD961B9C87A}" dt="2025-09-08T13:13:15.594" v="2081" actId="1076"/>
        <pc:sldMkLst>
          <pc:docMk/>
          <pc:sldMk cId="1024341553" sldId="314"/>
        </pc:sldMkLst>
      </pc:sldChg>
      <pc:sldChg chg="modSp mod">
        <pc:chgData name="Gill, Doug" userId="175a588c-46f1-48c8-8fc6-003a854153c9" providerId="ADAL" clId="{1CEC9397-45AA-4A38-AC8F-9DD961B9C87A}" dt="2025-09-06T19:29:49.818" v="81" actId="20577"/>
        <pc:sldMkLst>
          <pc:docMk/>
          <pc:sldMk cId="2507940332" sldId="392"/>
        </pc:sldMkLst>
      </pc:sldChg>
      <pc:sldChg chg="modSp mod">
        <pc:chgData name="Gill, Doug" userId="175a588c-46f1-48c8-8fc6-003a854153c9" providerId="ADAL" clId="{1CEC9397-45AA-4A38-AC8F-9DD961B9C87A}" dt="2025-09-08T19:11:39.904" v="3746" actId="20577"/>
        <pc:sldMkLst>
          <pc:docMk/>
          <pc:sldMk cId="514740379" sldId="396"/>
        </pc:sldMkLst>
      </pc:sldChg>
      <pc:sldChg chg="modSp mod">
        <pc:chgData name="Gill, Doug" userId="175a588c-46f1-48c8-8fc6-003a854153c9" providerId="ADAL" clId="{1CEC9397-45AA-4A38-AC8F-9DD961B9C87A}" dt="2025-09-10T19:47:50.219" v="6300" actId="20577"/>
        <pc:sldMkLst>
          <pc:docMk/>
          <pc:sldMk cId="935983642" sldId="399"/>
        </pc:sldMkLst>
      </pc:sldChg>
      <pc:sldChg chg="modSp mod">
        <pc:chgData name="Gill, Doug" userId="175a588c-46f1-48c8-8fc6-003a854153c9" providerId="ADAL" clId="{1CEC9397-45AA-4A38-AC8F-9DD961B9C87A}" dt="2025-09-10T19:51:37.352" v="6391" actId="20577"/>
        <pc:sldMkLst>
          <pc:docMk/>
          <pc:sldMk cId="1332943812" sldId="400"/>
        </pc:sldMkLst>
      </pc:sldChg>
      <pc:sldChg chg="modSp mod">
        <pc:chgData name="Gill, Doug" userId="175a588c-46f1-48c8-8fc6-003a854153c9" providerId="ADAL" clId="{1CEC9397-45AA-4A38-AC8F-9DD961B9C87A}" dt="2025-09-10T16:03:19.616" v="5571" actId="1076"/>
        <pc:sldMkLst>
          <pc:docMk/>
          <pc:sldMk cId="95654938" sldId="402"/>
        </pc:sldMkLst>
      </pc:sldChg>
      <pc:sldChg chg="modSp mod">
        <pc:chgData name="Gill, Doug" userId="175a588c-46f1-48c8-8fc6-003a854153c9" providerId="ADAL" clId="{1CEC9397-45AA-4A38-AC8F-9DD961B9C87A}" dt="2025-09-10T19:58:57.201" v="6455" actId="20577"/>
        <pc:sldMkLst>
          <pc:docMk/>
          <pc:sldMk cId="3521740660" sldId="403"/>
        </pc:sldMkLst>
      </pc:sldChg>
      <pc:sldChg chg="modSp mod ord">
        <pc:chgData name="Gill, Doug" userId="175a588c-46f1-48c8-8fc6-003a854153c9" providerId="ADAL" clId="{1CEC9397-45AA-4A38-AC8F-9DD961B9C87A}" dt="2025-09-10T22:24:43.704" v="6694" actId="6549"/>
        <pc:sldMkLst>
          <pc:docMk/>
          <pc:sldMk cId="4167278638" sldId="408"/>
        </pc:sldMkLst>
      </pc:sldChg>
      <pc:sldChg chg="addSp modSp mod">
        <pc:chgData name="Gill, Doug" userId="175a588c-46f1-48c8-8fc6-003a854153c9" providerId="ADAL" clId="{1CEC9397-45AA-4A38-AC8F-9DD961B9C87A}" dt="2025-09-10T22:28:42.591" v="6705" actId="20577"/>
        <pc:sldMkLst>
          <pc:docMk/>
          <pc:sldMk cId="3302564060" sldId="411"/>
        </pc:sldMkLst>
      </pc:sldChg>
      <pc:sldChg chg="modSp mod ord">
        <pc:chgData name="Gill, Doug" userId="175a588c-46f1-48c8-8fc6-003a854153c9" providerId="ADAL" clId="{1CEC9397-45AA-4A38-AC8F-9DD961B9C87A}" dt="2025-09-10T22:42:00.521" v="6765" actId="1076"/>
        <pc:sldMkLst>
          <pc:docMk/>
          <pc:sldMk cId="59092135" sldId="412"/>
        </pc:sldMkLst>
      </pc:sldChg>
      <pc:sldChg chg="modSp mod ord">
        <pc:chgData name="Gill, Doug" userId="175a588c-46f1-48c8-8fc6-003a854153c9" providerId="ADAL" clId="{1CEC9397-45AA-4A38-AC8F-9DD961B9C87A}" dt="2025-09-10T13:26:45.575" v="5403" actId="6549"/>
        <pc:sldMkLst>
          <pc:docMk/>
          <pc:sldMk cId="3386768149" sldId="413"/>
        </pc:sldMkLst>
      </pc:sldChg>
      <pc:sldChg chg="addSp modSp mod">
        <pc:chgData name="Gill, Doug" userId="175a588c-46f1-48c8-8fc6-003a854153c9" providerId="ADAL" clId="{1CEC9397-45AA-4A38-AC8F-9DD961B9C87A}" dt="2025-09-10T22:36:09.519" v="6722" actId="1076"/>
        <pc:sldMkLst>
          <pc:docMk/>
          <pc:sldMk cId="1998414646" sldId="414"/>
        </pc:sldMkLst>
      </pc:sldChg>
      <pc:sldChg chg="modSp mod">
        <pc:chgData name="Gill, Doug" userId="175a588c-46f1-48c8-8fc6-003a854153c9" providerId="ADAL" clId="{1CEC9397-45AA-4A38-AC8F-9DD961B9C87A}" dt="2025-09-10T15:45:38.078" v="5521" actId="5793"/>
        <pc:sldMkLst>
          <pc:docMk/>
          <pc:sldMk cId="328562963" sldId="427"/>
        </pc:sldMkLst>
      </pc:sldChg>
      <pc:sldChg chg="ord">
        <pc:chgData name="Gill, Doug" userId="175a588c-46f1-48c8-8fc6-003a854153c9" providerId="ADAL" clId="{1CEC9397-45AA-4A38-AC8F-9DD961B9C87A}" dt="2025-09-08T19:15:28.780" v="3774"/>
        <pc:sldMkLst>
          <pc:docMk/>
          <pc:sldMk cId="4271599653" sldId="428"/>
        </pc:sldMkLst>
      </pc:sldChg>
      <pc:sldChg chg="modSp mod ord">
        <pc:chgData name="Gill, Doug" userId="175a588c-46f1-48c8-8fc6-003a854153c9" providerId="ADAL" clId="{1CEC9397-45AA-4A38-AC8F-9DD961B9C87A}" dt="2025-09-08T19:17:27.159" v="3778"/>
        <pc:sldMkLst>
          <pc:docMk/>
          <pc:sldMk cId="390729524" sldId="429"/>
        </pc:sldMkLst>
      </pc:sldChg>
      <pc:sldChg chg="addSp delSp modSp mod">
        <pc:chgData name="Gill, Doug" userId="175a588c-46f1-48c8-8fc6-003a854153c9" providerId="ADAL" clId="{1CEC9397-45AA-4A38-AC8F-9DD961B9C87A}" dt="2025-09-10T22:23:22.746" v="6686" actId="20577"/>
        <pc:sldMkLst>
          <pc:docMk/>
          <pc:sldMk cId="3482149365" sldId="433"/>
        </pc:sldMkLst>
      </pc:sldChg>
      <pc:sldChg chg="modSp mod ord">
        <pc:chgData name="Gill, Doug" userId="175a588c-46f1-48c8-8fc6-003a854153c9" providerId="ADAL" clId="{1CEC9397-45AA-4A38-AC8F-9DD961B9C87A}" dt="2025-09-10T22:40:18.560" v="6750" actId="21"/>
        <pc:sldMkLst>
          <pc:docMk/>
          <pc:sldMk cId="297924172" sldId="436"/>
        </pc:sldMkLst>
      </pc:sldChg>
      <pc:sldChg chg="modSp mod">
        <pc:chgData name="Gill, Doug" userId="175a588c-46f1-48c8-8fc6-003a854153c9" providerId="ADAL" clId="{1CEC9397-45AA-4A38-AC8F-9DD961B9C87A}" dt="2025-09-08T19:08:40.038" v="3679" actId="20577"/>
        <pc:sldMkLst>
          <pc:docMk/>
          <pc:sldMk cId="3594003130" sldId="437"/>
        </pc:sldMkLst>
      </pc:sldChg>
      <pc:sldChg chg="modSp mod">
        <pc:chgData name="Gill, Doug" userId="175a588c-46f1-48c8-8fc6-003a854153c9" providerId="ADAL" clId="{1CEC9397-45AA-4A38-AC8F-9DD961B9C87A}" dt="2025-09-10T13:27:11.924" v="5416" actId="20577"/>
        <pc:sldMkLst>
          <pc:docMk/>
          <pc:sldMk cId="2089274540" sldId="438"/>
        </pc:sldMkLst>
      </pc:sldChg>
      <pc:sldChg chg="modSp mod">
        <pc:chgData name="Gill, Doug" userId="175a588c-46f1-48c8-8fc6-003a854153c9" providerId="ADAL" clId="{1CEC9397-45AA-4A38-AC8F-9DD961B9C87A}" dt="2025-09-08T13:14:25.676" v="2088" actId="1076"/>
        <pc:sldMkLst>
          <pc:docMk/>
          <pc:sldMk cId="1343074271" sldId="440"/>
        </pc:sldMkLst>
      </pc:sldChg>
      <pc:sldChg chg="modSp mod">
        <pc:chgData name="Gill, Doug" userId="175a588c-46f1-48c8-8fc6-003a854153c9" providerId="ADAL" clId="{1CEC9397-45AA-4A38-AC8F-9DD961B9C87A}" dt="2025-09-10T16:19:00.915" v="5648" actId="20577"/>
        <pc:sldMkLst>
          <pc:docMk/>
          <pc:sldMk cId="3622051596" sldId="442"/>
        </pc:sldMkLst>
      </pc:sldChg>
      <pc:sldChg chg="modSp mod">
        <pc:chgData name="Gill, Doug" userId="175a588c-46f1-48c8-8fc6-003a854153c9" providerId="ADAL" clId="{1CEC9397-45AA-4A38-AC8F-9DD961B9C87A}" dt="2025-09-10T17:16:24.039" v="6049" actId="20577"/>
        <pc:sldMkLst>
          <pc:docMk/>
          <pc:sldMk cId="1150342426" sldId="445"/>
        </pc:sldMkLst>
      </pc:sldChg>
      <pc:sldChg chg="modSp mod">
        <pc:chgData name="Gill, Doug" userId="175a588c-46f1-48c8-8fc6-003a854153c9" providerId="ADAL" clId="{1CEC9397-45AA-4A38-AC8F-9DD961B9C87A}" dt="2025-09-08T13:08:02.526" v="2069" actId="20577"/>
        <pc:sldMkLst>
          <pc:docMk/>
          <pc:sldMk cId="4212522514" sldId="447"/>
        </pc:sldMkLst>
      </pc:sldChg>
      <pc:sldChg chg="modSp mod">
        <pc:chgData name="Gill, Doug" userId="175a588c-46f1-48c8-8fc6-003a854153c9" providerId="ADAL" clId="{1CEC9397-45AA-4A38-AC8F-9DD961B9C87A}" dt="2025-09-06T19:28:45.925" v="66" actId="20577"/>
        <pc:sldMkLst>
          <pc:docMk/>
          <pc:sldMk cId="2649891997" sldId="449"/>
        </pc:sldMkLst>
      </pc:sldChg>
      <pc:sldChg chg="ord">
        <pc:chgData name="Gill, Doug" userId="175a588c-46f1-48c8-8fc6-003a854153c9" providerId="ADAL" clId="{1CEC9397-45AA-4A38-AC8F-9DD961B9C87A}" dt="2025-09-08T19:15:02.365" v="3772"/>
        <pc:sldMkLst>
          <pc:docMk/>
          <pc:sldMk cId="2991700136" sldId="450"/>
        </pc:sldMkLst>
      </pc:sldChg>
      <pc:sldChg chg="modSp mod ord">
        <pc:chgData name="Gill, Doug" userId="175a588c-46f1-48c8-8fc6-003a854153c9" providerId="ADAL" clId="{1CEC9397-45AA-4A38-AC8F-9DD961B9C87A}" dt="2025-09-08T19:15:02.365" v="3772"/>
        <pc:sldMkLst>
          <pc:docMk/>
          <pc:sldMk cId="1472474978" sldId="451"/>
        </pc:sldMkLst>
      </pc:sldChg>
      <pc:sldChg chg="modSp mod ord">
        <pc:chgData name="Gill, Doug" userId="175a588c-46f1-48c8-8fc6-003a854153c9" providerId="ADAL" clId="{1CEC9397-45AA-4A38-AC8F-9DD961B9C87A}" dt="2025-09-08T19:15:02.365" v="3772"/>
        <pc:sldMkLst>
          <pc:docMk/>
          <pc:sldMk cId="628271365" sldId="452"/>
        </pc:sldMkLst>
      </pc:sldChg>
      <pc:sldChg chg="modSp mod ord">
        <pc:chgData name="Gill, Doug" userId="175a588c-46f1-48c8-8fc6-003a854153c9" providerId="ADAL" clId="{1CEC9397-45AA-4A38-AC8F-9DD961B9C87A}" dt="2025-09-08T19:15:02.365" v="3772"/>
        <pc:sldMkLst>
          <pc:docMk/>
          <pc:sldMk cId="2890231190" sldId="453"/>
        </pc:sldMkLst>
      </pc:sldChg>
      <pc:sldChg chg="addSp delSp modSp new mod ord modClrScheme chgLayout">
        <pc:chgData name="Gill, Doug" userId="175a588c-46f1-48c8-8fc6-003a854153c9" providerId="ADAL" clId="{1CEC9397-45AA-4A38-AC8F-9DD961B9C87A}" dt="2025-09-08T19:26:02.540" v="3929" actId="1076"/>
        <pc:sldMkLst>
          <pc:docMk/>
          <pc:sldMk cId="2765727114" sldId="454"/>
        </pc:sldMkLst>
      </pc:sldChg>
      <pc:sldChg chg="addSp modSp add mod ord">
        <pc:chgData name="Gill, Doug" userId="175a588c-46f1-48c8-8fc6-003a854153c9" providerId="ADAL" clId="{1CEC9397-45AA-4A38-AC8F-9DD961B9C87A}" dt="2025-09-10T22:29:55.550" v="6709"/>
        <pc:sldMkLst>
          <pc:docMk/>
          <pc:sldMk cId="861200116" sldId="455"/>
        </pc:sldMkLst>
      </pc:sldChg>
      <pc:sldChg chg="modSp new del mod">
        <pc:chgData name="Gill, Doug" userId="175a588c-46f1-48c8-8fc6-003a854153c9" providerId="ADAL" clId="{1CEC9397-45AA-4A38-AC8F-9DD961B9C87A}" dt="2025-09-09T14:37:55" v="4335" actId="47"/>
        <pc:sldMkLst>
          <pc:docMk/>
          <pc:sldMk cId="2394747880" sldId="456"/>
        </pc:sldMkLst>
      </pc:sldChg>
      <pc:sldChg chg="addSp delSp modSp new del mod modClrScheme chgLayout">
        <pc:chgData name="Gill, Doug" userId="175a588c-46f1-48c8-8fc6-003a854153c9" providerId="ADAL" clId="{1CEC9397-45AA-4A38-AC8F-9DD961B9C87A}" dt="2025-09-09T15:11:16.511" v="4952" actId="47"/>
        <pc:sldMkLst>
          <pc:docMk/>
          <pc:sldMk cId="1782825919" sldId="457"/>
        </pc:sldMkLst>
      </pc:sldChg>
      <pc:sldChg chg="addSp delSp modSp new mod modClrScheme chgLayout">
        <pc:chgData name="Gill, Doug" userId="175a588c-46f1-48c8-8fc6-003a854153c9" providerId="ADAL" clId="{1CEC9397-45AA-4A38-AC8F-9DD961B9C87A}" dt="2025-09-09T14:38:50.994" v="4351" actId="20577"/>
        <pc:sldMkLst>
          <pc:docMk/>
          <pc:sldMk cId="2971518029" sldId="458"/>
        </pc:sldMkLst>
      </pc:sldChg>
      <pc:sldChg chg="addSp delSp modSp new mod modClrScheme chgLayout">
        <pc:chgData name="Gill, Doug" userId="175a588c-46f1-48c8-8fc6-003a854153c9" providerId="ADAL" clId="{1CEC9397-45AA-4A38-AC8F-9DD961B9C87A}" dt="2025-09-09T14:40:09.198" v="4415" actId="20577"/>
        <pc:sldMkLst>
          <pc:docMk/>
          <pc:sldMk cId="4241065551" sldId="459"/>
        </pc:sldMkLst>
      </pc:sldChg>
      <pc:sldChg chg="addSp delSp modSp new del mod modClrScheme chgLayout">
        <pc:chgData name="Gill, Doug" userId="175a588c-46f1-48c8-8fc6-003a854153c9" providerId="ADAL" clId="{1CEC9397-45AA-4A38-AC8F-9DD961B9C87A}" dt="2025-09-10T22:24:03.444" v="6689" actId="47"/>
        <pc:sldMkLst>
          <pc:docMk/>
          <pc:sldMk cId="981562059" sldId="460"/>
        </pc:sldMkLst>
      </pc:sldChg>
      <pc:sldChg chg="addSp modSp new mod ord">
        <pc:chgData name="Gill, Doug" userId="175a588c-46f1-48c8-8fc6-003a854153c9" providerId="ADAL" clId="{1CEC9397-45AA-4A38-AC8F-9DD961B9C87A}" dt="2025-09-10T22:38:06.105" v="6743" actId="20577"/>
        <pc:sldMkLst>
          <pc:docMk/>
          <pc:sldMk cId="2561108378" sldId="461"/>
        </pc:sldMkLst>
      </pc:sldChg>
      <pc:sldChg chg="addSp modSp new mod">
        <pc:chgData name="Gill, Doug" userId="175a588c-46f1-48c8-8fc6-003a854153c9" providerId="ADAL" clId="{1CEC9397-45AA-4A38-AC8F-9DD961B9C87A}" dt="2025-09-10T12:52:18.212" v="5034" actId="20577"/>
        <pc:sldMkLst>
          <pc:docMk/>
          <pc:sldMk cId="4267146957" sldId="462"/>
        </pc:sldMkLst>
      </pc:sldChg>
      <pc:sldChg chg="addSp delSp modSp new mod">
        <pc:chgData name="Gill, Doug" userId="175a588c-46f1-48c8-8fc6-003a854153c9" providerId="ADAL" clId="{1CEC9397-45AA-4A38-AC8F-9DD961B9C87A}" dt="2025-09-10T12:56:08.413" v="5067" actId="20577"/>
        <pc:sldMkLst>
          <pc:docMk/>
          <pc:sldMk cId="1268591827" sldId="463"/>
        </pc:sldMkLst>
      </pc:sldChg>
      <pc:sldChg chg="addSp modSp new mod">
        <pc:chgData name="Gill, Doug" userId="175a588c-46f1-48c8-8fc6-003a854153c9" providerId="ADAL" clId="{1CEC9397-45AA-4A38-AC8F-9DD961B9C87A}" dt="2025-09-10T17:18:45.364" v="6151" actId="20577"/>
        <pc:sldMkLst>
          <pc:docMk/>
          <pc:sldMk cId="1722580893" sldId="464"/>
        </pc:sldMkLst>
      </pc:sldChg>
      <pc:sldChg chg="addSp delSp modSp new mod">
        <pc:chgData name="Gill, Doug" userId="175a588c-46f1-48c8-8fc6-003a854153c9" providerId="ADAL" clId="{1CEC9397-45AA-4A38-AC8F-9DD961B9C87A}" dt="2025-09-10T17:19:13.919" v="6200" actId="20577"/>
        <pc:sldMkLst>
          <pc:docMk/>
          <pc:sldMk cId="986081974" sldId="465"/>
        </pc:sldMkLst>
      </pc:sldChg>
      <pc:sldChg chg="modSp new mod">
        <pc:chgData name="Gill, Doug" userId="175a588c-46f1-48c8-8fc6-003a854153c9" providerId="ADAL" clId="{1CEC9397-45AA-4A38-AC8F-9DD961B9C87A}" dt="2025-09-10T22:13:16.934" v="6647" actId="21"/>
        <pc:sldMkLst>
          <pc:docMk/>
          <pc:sldMk cId="3594399677" sldId="466"/>
        </pc:sldMkLst>
      </pc:sldChg>
      <pc:sldChg chg="modSp add mod">
        <pc:chgData name="Gill, Doug" userId="175a588c-46f1-48c8-8fc6-003a854153c9" providerId="ADAL" clId="{1CEC9397-45AA-4A38-AC8F-9DD961B9C87A}" dt="2025-09-10T22:13:26.689" v="6649" actId="21"/>
        <pc:sldMkLst>
          <pc:docMk/>
          <pc:sldMk cId="2489388570" sldId="467"/>
        </pc:sldMkLst>
      </pc:sldChg>
      <pc:sldChg chg="modSp add mod">
        <pc:chgData name="Gill, Doug" userId="175a588c-46f1-48c8-8fc6-003a854153c9" providerId="ADAL" clId="{1CEC9397-45AA-4A38-AC8F-9DD961B9C87A}" dt="2025-09-10T22:13:36.500" v="6651" actId="21"/>
        <pc:sldMkLst>
          <pc:docMk/>
          <pc:sldMk cId="1946857534" sldId="468"/>
        </pc:sldMkLst>
      </pc:sldChg>
      <pc:sldChg chg="modSp add mod">
        <pc:chgData name="Gill, Doug" userId="175a588c-46f1-48c8-8fc6-003a854153c9" providerId="ADAL" clId="{1CEC9397-45AA-4A38-AC8F-9DD961B9C87A}" dt="2025-09-10T22:13:51.068" v="6653" actId="21"/>
        <pc:sldMkLst>
          <pc:docMk/>
          <pc:sldMk cId="2185865702" sldId="469"/>
        </pc:sldMkLst>
      </pc:sldChg>
      <pc:sldChg chg="modSp add mod">
        <pc:chgData name="Gill, Doug" userId="175a588c-46f1-48c8-8fc6-003a854153c9" providerId="ADAL" clId="{1CEC9397-45AA-4A38-AC8F-9DD961B9C87A}" dt="2025-09-10T22:14:01.394" v="6657" actId="6549"/>
        <pc:sldMkLst>
          <pc:docMk/>
          <pc:sldMk cId="3538851443" sldId="470"/>
        </pc:sldMkLst>
      </pc:sldChg>
    </pc:docChg>
  </pc:docChgLst>
  <pc:docChgLst>
    <pc:chgData name="Gill, Doug" userId="175a588c-46f1-48c8-8fc6-003a854153c9" providerId="ADAL" clId="{FA6C8D29-C57D-490D-9CDB-474C6D5EC3D0}"/>
    <pc:docChg chg="undo custSel addSld delSld modSld">
      <pc:chgData name="Gill, Doug" userId="175a588c-46f1-48c8-8fc6-003a854153c9" providerId="ADAL" clId="{FA6C8D29-C57D-490D-9CDB-474C6D5EC3D0}" dt="2025-09-13T18:07:46.721" v="998" actId="20577"/>
      <pc:docMkLst>
        <pc:docMk/>
      </pc:docMkLst>
      <pc:sldChg chg="modNotesTx">
        <pc:chgData name="Gill, Doug" userId="175a588c-46f1-48c8-8fc6-003a854153c9" providerId="ADAL" clId="{FA6C8D29-C57D-490D-9CDB-474C6D5EC3D0}" dt="2025-09-10T23:49:35.011" v="383" actId="6549"/>
        <pc:sldMkLst>
          <pc:docMk/>
          <pc:sldMk cId="3664686379" sldId="289"/>
        </pc:sldMkLst>
      </pc:sldChg>
      <pc:sldChg chg="modSp mod">
        <pc:chgData name="Gill, Doug" userId="175a588c-46f1-48c8-8fc6-003a854153c9" providerId="ADAL" clId="{FA6C8D29-C57D-490D-9CDB-474C6D5EC3D0}" dt="2025-09-11T20:57:26.331" v="882" actId="20577"/>
        <pc:sldMkLst>
          <pc:docMk/>
          <pc:sldMk cId="238580310" sldId="329"/>
        </pc:sldMkLst>
      </pc:sldChg>
      <pc:sldChg chg="modSp mod">
        <pc:chgData name="Gill, Doug" userId="175a588c-46f1-48c8-8fc6-003a854153c9" providerId="ADAL" clId="{FA6C8D29-C57D-490D-9CDB-474C6D5EC3D0}" dt="2025-09-12T15:04:51.213" v="947" actId="122"/>
        <pc:sldMkLst>
          <pc:docMk/>
          <pc:sldMk cId="1374213751" sldId="337"/>
        </pc:sldMkLst>
      </pc:sldChg>
      <pc:sldChg chg="del">
        <pc:chgData name="Gill, Doug" userId="175a588c-46f1-48c8-8fc6-003a854153c9" providerId="ADAL" clId="{FA6C8D29-C57D-490D-9CDB-474C6D5EC3D0}" dt="2025-09-10T23:07:44.363" v="82" actId="47"/>
        <pc:sldMkLst>
          <pc:docMk/>
          <pc:sldMk cId="720961138" sldId="375"/>
        </pc:sldMkLst>
      </pc:sldChg>
      <pc:sldChg chg="modSp mod">
        <pc:chgData name="Gill, Doug" userId="175a588c-46f1-48c8-8fc6-003a854153c9" providerId="ADAL" clId="{FA6C8D29-C57D-490D-9CDB-474C6D5EC3D0}" dt="2025-09-11T13:56:08.575" v="396" actId="14100"/>
        <pc:sldMkLst>
          <pc:docMk/>
          <pc:sldMk cId="2102117923" sldId="383"/>
        </pc:sldMkLst>
      </pc:sldChg>
      <pc:sldChg chg="modSp mod">
        <pc:chgData name="Gill, Doug" userId="175a588c-46f1-48c8-8fc6-003a854153c9" providerId="ADAL" clId="{FA6C8D29-C57D-490D-9CDB-474C6D5EC3D0}" dt="2025-09-12T15:06:20.301" v="948" actId="1076"/>
        <pc:sldMkLst>
          <pc:docMk/>
          <pc:sldMk cId="514740379" sldId="396"/>
        </pc:sldMkLst>
      </pc:sldChg>
      <pc:sldChg chg="modSp mod">
        <pc:chgData name="Gill, Doug" userId="175a588c-46f1-48c8-8fc6-003a854153c9" providerId="ADAL" clId="{FA6C8D29-C57D-490D-9CDB-474C6D5EC3D0}" dt="2025-09-10T23:12:43.859" v="116" actId="20577"/>
        <pc:sldMkLst>
          <pc:docMk/>
          <pc:sldMk cId="1332943812" sldId="400"/>
        </pc:sldMkLst>
      </pc:sldChg>
      <pc:sldChg chg="modNotesTx">
        <pc:chgData name="Gill, Doug" userId="175a588c-46f1-48c8-8fc6-003a854153c9" providerId="ADAL" clId="{FA6C8D29-C57D-490D-9CDB-474C6D5EC3D0}" dt="2025-09-10T23:50:08.133" v="385" actId="6549"/>
        <pc:sldMkLst>
          <pc:docMk/>
          <pc:sldMk cId="95654938" sldId="402"/>
        </pc:sldMkLst>
      </pc:sldChg>
      <pc:sldChg chg="modSp mod">
        <pc:chgData name="Gill, Doug" userId="175a588c-46f1-48c8-8fc6-003a854153c9" providerId="ADAL" clId="{FA6C8D29-C57D-490D-9CDB-474C6D5EC3D0}" dt="2025-09-12T17:58:42.329" v="985" actId="1076"/>
        <pc:sldMkLst>
          <pc:docMk/>
          <pc:sldMk cId="3521740660" sldId="403"/>
        </pc:sldMkLst>
      </pc:sldChg>
      <pc:sldChg chg="delSp modSp mod">
        <pc:chgData name="Gill, Doug" userId="175a588c-46f1-48c8-8fc6-003a854153c9" providerId="ADAL" clId="{FA6C8D29-C57D-490D-9CDB-474C6D5EC3D0}" dt="2025-09-10T23:04:10.551" v="73"/>
        <pc:sldMkLst>
          <pc:docMk/>
          <pc:sldMk cId="3302564060" sldId="411"/>
        </pc:sldMkLst>
      </pc:sldChg>
      <pc:sldChg chg="modSp mod">
        <pc:chgData name="Gill, Doug" userId="175a588c-46f1-48c8-8fc6-003a854153c9" providerId="ADAL" clId="{FA6C8D29-C57D-490D-9CDB-474C6D5EC3D0}" dt="2025-09-10T22:45:54.208" v="12" actId="108"/>
        <pc:sldMkLst>
          <pc:docMk/>
          <pc:sldMk cId="59092135" sldId="412"/>
        </pc:sldMkLst>
      </pc:sldChg>
      <pc:sldChg chg="modSp mod">
        <pc:chgData name="Gill, Doug" userId="175a588c-46f1-48c8-8fc6-003a854153c9" providerId="ADAL" clId="{FA6C8D29-C57D-490D-9CDB-474C6D5EC3D0}" dt="2025-09-10T22:47:19.364" v="24" actId="20577"/>
        <pc:sldMkLst>
          <pc:docMk/>
          <pc:sldMk cId="3386768149" sldId="413"/>
        </pc:sldMkLst>
      </pc:sldChg>
      <pc:sldChg chg="modSp mod modNotesTx">
        <pc:chgData name="Gill, Doug" userId="175a588c-46f1-48c8-8fc6-003a854153c9" providerId="ADAL" clId="{FA6C8D29-C57D-490D-9CDB-474C6D5EC3D0}" dt="2025-09-11T19:44:55.917" v="835" actId="20577"/>
        <pc:sldMkLst>
          <pc:docMk/>
          <pc:sldMk cId="1998414646" sldId="414"/>
        </pc:sldMkLst>
      </pc:sldChg>
      <pc:sldChg chg="modSp mod">
        <pc:chgData name="Gill, Doug" userId="175a588c-46f1-48c8-8fc6-003a854153c9" providerId="ADAL" clId="{FA6C8D29-C57D-490D-9CDB-474C6D5EC3D0}" dt="2025-09-12T15:07:41.288" v="953" actId="20577"/>
        <pc:sldMkLst>
          <pc:docMk/>
          <pc:sldMk cId="16798578" sldId="421"/>
        </pc:sldMkLst>
      </pc:sldChg>
      <pc:sldChg chg="modSp mod">
        <pc:chgData name="Gill, Doug" userId="175a588c-46f1-48c8-8fc6-003a854153c9" providerId="ADAL" clId="{FA6C8D29-C57D-490D-9CDB-474C6D5EC3D0}" dt="2025-09-12T17:59:16.003" v="986" actId="1076"/>
        <pc:sldMkLst>
          <pc:docMk/>
          <pc:sldMk cId="880323972" sldId="425"/>
        </pc:sldMkLst>
      </pc:sldChg>
      <pc:sldChg chg="del">
        <pc:chgData name="Gill, Doug" userId="175a588c-46f1-48c8-8fc6-003a854153c9" providerId="ADAL" clId="{FA6C8D29-C57D-490D-9CDB-474C6D5EC3D0}" dt="2025-09-10T23:16:00.941" v="118" actId="47"/>
        <pc:sldMkLst>
          <pc:docMk/>
          <pc:sldMk cId="390729524" sldId="429"/>
        </pc:sldMkLst>
      </pc:sldChg>
      <pc:sldChg chg="modSp mod">
        <pc:chgData name="Gill, Doug" userId="175a588c-46f1-48c8-8fc6-003a854153c9" providerId="ADAL" clId="{FA6C8D29-C57D-490D-9CDB-474C6D5EC3D0}" dt="2025-09-11T21:01:32.270" v="943" actId="20577"/>
        <pc:sldMkLst>
          <pc:docMk/>
          <pc:sldMk cId="3482149365" sldId="433"/>
        </pc:sldMkLst>
      </pc:sldChg>
      <pc:sldChg chg="add del">
        <pc:chgData name="Gill, Doug" userId="175a588c-46f1-48c8-8fc6-003a854153c9" providerId="ADAL" clId="{FA6C8D29-C57D-490D-9CDB-474C6D5EC3D0}" dt="2025-09-10T22:46:47.476" v="13" actId="47"/>
        <pc:sldMkLst>
          <pc:docMk/>
          <pc:sldMk cId="297924172" sldId="436"/>
        </pc:sldMkLst>
      </pc:sldChg>
      <pc:sldChg chg="modSp mod">
        <pc:chgData name="Gill, Doug" userId="175a588c-46f1-48c8-8fc6-003a854153c9" providerId="ADAL" clId="{FA6C8D29-C57D-490D-9CDB-474C6D5EC3D0}" dt="2025-09-11T19:30:32.198" v="435" actId="20577"/>
        <pc:sldMkLst>
          <pc:docMk/>
          <pc:sldMk cId="3594003130" sldId="437"/>
        </pc:sldMkLst>
      </pc:sldChg>
      <pc:sldChg chg="modSp mod">
        <pc:chgData name="Gill, Doug" userId="175a588c-46f1-48c8-8fc6-003a854153c9" providerId="ADAL" clId="{FA6C8D29-C57D-490D-9CDB-474C6D5EC3D0}" dt="2025-09-11T13:58:49.290" v="399" actId="113"/>
        <pc:sldMkLst>
          <pc:docMk/>
          <pc:sldMk cId="2089274540" sldId="438"/>
        </pc:sldMkLst>
      </pc:sldChg>
      <pc:sldChg chg="modSp mod">
        <pc:chgData name="Gill, Doug" userId="175a588c-46f1-48c8-8fc6-003a854153c9" providerId="ADAL" clId="{FA6C8D29-C57D-490D-9CDB-474C6D5EC3D0}" dt="2025-09-11T20:59:03.192" v="931" actId="20577"/>
        <pc:sldMkLst>
          <pc:docMk/>
          <pc:sldMk cId="1954229101" sldId="441"/>
        </pc:sldMkLst>
      </pc:sldChg>
      <pc:sldChg chg="modSp mod">
        <pc:chgData name="Gill, Doug" userId="175a588c-46f1-48c8-8fc6-003a854153c9" providerId="ADAL" clId="{FA6C8D29-C57D-490D-9CDB-474C6D5EC3D0}" dt="2025-09-12T17:58:12.998" v="984" actId="404"/>
        <pc:sldMkLst>
          <pc:docMk/>
          <pc:sldMk cId="3622051596" sldId="442"/>
        </pc:sldMkLst>
      </pc:sldChg>
      <pc:sldChg chg="modNotesTx">
        <pc:chgData name="Gill, Doug" userId="175a588c-46f1-48c8-8fc6-003a854153c9" providerId="ADAL" clId="{FA6C8D29-C57D-490D-9CDB-474C6D5EC3D0}" dt="2025-09-10T23:49:58.083" v="384" actId="6549"/>
        <pc:sldMkLst>
          <pc:docMk/>
          <pc:sldMk cId="4105267257" sldId="443"/>
        </pc:sldMkLst>
      </pc:sldChg>
      <pc:sldChg chg="del">
        <pc:chgData name="Gill, Doug" userId="175a588c-46f1-48c8-8fc6-003a854153c9" providerId="ADAL" clId="{FA6C8D29-C57D-490D-9CDB-474C6D5EC3D0}" dt="2025-09-12T21:02:33.699" v="991" actId="47"/>
        <pc:sldMkLst>
          <pc:docMk/>
          <pc:sldMk cId="2693678361" sldId="446"/>
        </pc:sldMkLst>
      </pc:sldChg>
      <pc:sldChg chg="modSp mod">
        <pc:chgData name="Gill, Doug" userId="175a588c-46f1-48c8-8fc6-003a854153c9" providerId="ADAL" clId="{FA6C8D29-C57D-490D-9CDB-474C6D5EC3D0}" dt="2025-09-13T18:07:46.721" v="998" actId="20577"/>
        <pc:sldMkLst>
          <pc:docMk/>
          <pc:sldMk cId="4212522514" sldId="447"/>
        </pc:sldMkLst>
      </pc:sldChg>
      <pc:sldChg chg="modSp mod">
        <pc:chgData name="Gill, Doug" userId="175a588c-46f1-48c8-8fc6-003a854153c9" providerId="ADAL" clId="{FA6C8D29-C57D-490D-9CDB-474C6D5EC3D0}" dt="2025-09-11T19:31:41.526" v="523" actId="14100"/>
        <pc:sldMkLst>
          <pc:docMk/>
          <pc:sldMk cId="2649891997" sldId="449"/>
        </pc:sldMkLst>
      </pc:sldChg>
      <pc:sldChg chg="del">
        <pc:chgData name="Gill, Doug" userId="175a588c-46f1-48c8-8fc6-003a854153c9" providerId="ADAL" clId="{FA6C8D29-C57D-490D-9CDB-474C6D5EC3D0}" dt="2025-09-10T23:16:08.753" v="122" actId="47"/>
        <pc:sldMkLst>
          <pc:docMk/>
          <pc:sldMk cId="2991700136" sldId="450"/>
        </pc:sldMkLst>
      </pc:sldChg>
      <pc:sldChg chg="del">
        <pc:chgData name="Gill, Doug" userId="175a588c-46f1-48c8-8fc6-003a854153c9" providerId="ADAL" clId="{FA6C8D29-C57D-490D-9CDB-474C6D5EC3D0}" dt="2025-09-10T23:16:03.234" v="119" actId="47"/>
        <pc:sldMkLst>
          <pc:docMk/>
          <pc:sldMk cId="1472474978" sldId="451"/>
        </pc:sldMkLst>
      </pc:sldChg>
      <pc:sldChg chg="del">
        <pc:chgData name="Gill, Doug" userId="175a588c-46f1-48c8-8fc6-003a854153c9" providerId="ADAL" clId="{FA6C8D29-C57D-490D-9CDB-474C6D5EC3D0}" dt="2025-09-10T23:16:05.539" v="120" actId="47"/>
        <pc:sldMkLst>
          <pc:docMk/>
          <pc:sldMk cId="628271365" sldId="452"/>
        </pc:sldMkLst>
      </pc:sldChg>
      <pc:sldChg chg="del">
        <pc:chgData name="Gill, Doug" userId="175a588c-46f1-48c8-8fc6-003a854153c9" providerId="ADAL" clId="{FA6C8D29-C57D-490D-9CDB-474C6D5EC3D0}" dt="2025-09-10T23:16:07.240" v="121" actId="47"/>
        <pc:sldMkLst>
          <pc:docMk/>
          <pc:sldMk cId="2890231190" sldId="453"/>
        </pc:sldMkLst>
      </pc:sldChg>
      <pc:sldChg chg="del">
        <pc:chgData name="Gill, Doug" userId="175a588c-46f1-48c8-8fc6-003a854153c9" providerId="ADAL" clId="{FA6C8D29-C57D-490D-9CDB-474C6D5EC3D0}" dt="2025-09-10T23:09:36.142" v="83" actId="47"/>
        <pc:sldMkLst>
          <pc:docMk/>
          <pc:sldMk cId="2971518029" sldId="458"/>
        </pc:sldMkLst>
      </pc:sldChg>
      <pc:sldChg chg="del">
        <pc:chgData name="Gill, Doug" userId="175a588c-46f1-48c8-8fc6-003a854153c9" providerId="ADAL" clId="{FA6C8D29-C57D-490D-9CDB-474C6D5EC3D0}" dt="2025-09-10T23:10:00.455" v="84" actId="47"/>
        <pc:sldMkLst>
          <pc:docMk/>
          <pc:sldMk cId="4241065551" sldId="459"/>
        </pc:sldMkLst>
      </pc:sldChg>
      <pc:sldChg chg="modSp mod">
        <pc:chgData name="Gill, Doug" userId="175a588c-46f1-48c8-8fc6-003a854153c9" providerId="ADAL" clId="{FA6C8D29-C57D-490D-9CDB-474C6D5EC3D0}" dt="2025-09-11T21:02:18.074" v="946" actId="113"/>
        <pc:sldMkLst>
          <pc:docMk/>
          <pc:sldMk cId="2561108378" sldId="461"/>
        </pc:sldMkLst>
      </pc:sldChg>
      <pc:sldChg chg="del">
        <pc:chgData name="Gill, Doug" userId="175a588c-46f1-48c8-8fc6-003a854153c9" providerId="ADAL" clId="{FA6C8D29-C57D-490D-9CDB-474C6D5EC3D0}" dt="2025-09-12T21:02:34.825" v="992" actId="47"/>
        <pc:sldMkLst>
          <pc:docMk/>
          <pc:sldMk cId="4267146957" sldId="462"/>
        </pc:sldMkLst>
      </pc:sldChg>
      <pc:sldChg chg="del">
        <pc:chgData name="Gill, Doug" userId="175a588c-46f1-48c8-8fc6-003a854153c9" providerId="ADAL" clId="{FA6C8D29-C57D-490D-9CDB-474C6D5EC3D0}" dt="2025-09-12T21:02:36.029" v="993" actId="47"/>
        <pc:sldMkLst>
          <pc:docMk/>
          <pc:sldMk cId="1268591827" sldId="463"/>
        </pc:sldMkLst>
      </pc:sldChg>
      <pc:sldChg chg="del">
        <pc:chgData name="Gill, Doug" userId="175a588c-46f1-48c8-8fc6-003a854153c9" providerId="ADAL" clId="{FA6C8D29-C57D-490D-9CDB-474C6D5EC3D0}" dt="2025-09-10T23:22:20.674" v="177" actId="47"/>
        <pc:sldMkLst>
          <pc:docMk/>
          <pc:sldMk cId="1722580893" sldId="464"/>
        </pc:sldMkLst>
      </pc:sldChg>
      <pc:sldChg chg="modSp mod">
        <pc:chgData name="Gill, Doug" userId="175a588c-46f1-48c8-8fc6-003a854153c9" providerId="ADAL" clId="{FA6C8D29-C57D-490D-9CDB-474C6D5EC3D0}" dt="2025-09-10T23:45:39.918" v="358" actId="12"/>
        <pc:sldMkLst>
          <pc:docMk/>
          <pc:sldMk cId="3594399677" sldId="466"/>
        </pc:sldMkLst>
      </pc:sldChg>
      <pc:sldChg chg="modSp mod">
        <pc:chgData name="Gill, Doug" userId="175a588c-46f1-48c8-8fc6-003a854153c9" providerId="ADAL" clId="{FA6C8D29-C57D-490D-9CDB-474C6D5EC3D0}" dt="2025-09-12T17:52:34.267" v="970" actId="12"/>
        <pc:sldMkLst>
          <pc:docMk/>
          <pc:sldMk cId="2489388570" sldId="467"/>
        </pc:sldMkLst>
      </pc:sldChg>
      <pc:sldChg chg="modSp mod">
        <pc:chgData name="Gill, Doug" userId="175a588c-46f1-48c8-8fc6-003a854153c9" providerId="ADAL" clId="{FA6C8D29-C57D-490D-9CDB-474C6D5EC3D0}" dt="2025-09-11T13:52:38.756" v="388" actId="21"/>
        <pc:sldMkLst>
          <pc:docMk/>
          <pc:sldMk cId="1946857534" sldId="468"/>
        </pc:sldMkLst>
      </pc:sldChg>
      <pc:sldChg chg="modSp mod">
        <pc:chgData name="Gill, Doug" userId="175a588c-46f1-48c8-8fc6-003a854153c9" providerId="ADAL" clId="{FA6C8D29-C57D-490D-9CDB-474C6D5EC3D0}" dt="2025-09-12T17:50:45.644" v="956" actId="21"/>
        <pc:sldMkLst>
          <pc:docMk/>
          <pc:sldMk cId="2185865702" sldId="469"/>
        </pc:sldMkLst>
      </pc:sldChg>
      <pc:sldChg chg="modSp mod">
        <pc:chgData name="Gill, Doug" userId="175a588c-46f1-48c8-8fc6-003a854153c9" providerId="ADAL" clId="{FA6C8D29-C57D-490D-9CDB-474C6D5EC3D0}" dt="2025-09-12T18:00:40.136" v="989" actId="21"/>
        <pc:sldMkLst>
          <pc:docMk/>
          <pc:sldMk cId="3538851443" sldId="470"/>
        </pc:sldMkLst>
      </pc:sldChg>
      <pc:sldChg chg="modSp mod">
        <pc:chgData name="Gill, Doug" userId="175a588c-46f1-48c8-8fc6-003a854153c9" providerId="ADAL" clId="{FA6C8D29-C57D-490D-9CDB-474C6D5EC3D0}" dt="2025-09-10T23:07:05.889" v="81" actId="20577"/>
        <pc:sldMkLst>
          <pc:docMk/>
          <pc:sldMk cId="2902211354" sldId="471"/>
        </pc:sldMkLst>
      </pc:sldChg>
      <pc:sldChg chg="modSp new mod">
        <pc:chgData name="Gill, Doug" userId="175a588c-46f1-48c8-8fc6-003a854153c9" providerId="ADAL" clId="{FA6C8D29-C57D-490D-9CDB-474C6D5EC3D0}" dt="2025-09-12T18:00:45.776" v="990"/>
        <pc:sldMkLst>
          <pc:docMk/>
          <pc:sldMk cId="271513805" sldId="473"/>
        </pc:sldMkLst>
      </pc:sldChg>
    </pc:docChg>
  </pc:docChgLst>
  <pc:docChgLst>
    <pc:chgData name="Gill, Doug" userId="175a588c-46f1-48c8-8fc6-003a854153c9" providerId="ADAL" clId="{351E6BFF-C1BC-4536-B56D-A4CA20950D89}"/>
    <pc:docChg chg="custSel modSld">
      <pc:chgData name="Gill, Doug" userId="175a588c-46f1-48c8-8fc6-003a854153c9" providerId="ADAL" clId="{351E6BFF-C1BC-4536-B56D-A4CA20950D89}" dt="2025-09-22T10:32:39.646" v="290" actId="5793"/>
      <pc:docMkLst>
        <pc:docMk/>
      </pc:docMkLst>
      <pc:sldChg chg="delSp modSp mod">
        <pc:chgData name="Gill, Doug" userId="175a588c-46f1-48c8-8fc6-003a854153c9" providerId="ADAL" clId="{351E6BFF-C1BC-4536-B56D-A4CA20950D89}" dt="2025-09-22T01:37:11.053" v="4" actId="1076"/>
        <pc:sldMkLst>
          <pc:docMk/>
          <pc:sldMk cId="16798578" sldId="421"/>
        </pc:sldMkLst>
        <pc:spChg chg="mod">
          <ac:chgData name="Gill, Doug" userId="175a588c-46f1-48c8-8fc6-003a854153c9" providerId="ADAL" clId="{351E6BFF-C1BC-4536-B56D-A4CA20950D89}" dt="2025-09-22T01:37:11.053" v="4" actId="1076"/>
          <ac:spMkLst>
            <pc:docMk/>
            <pc:sldMk cId="16798578" sldId="421"/>
            <ac:spMk id="9" creationId="{7115EC4E-3987-3120-0D31-C0D18145EC3B}"/>
          </ac:spMkLst>
        </pc:spChg>
        <pc:picChg chg="mod">
          <ac:chgData name="Gill, Doug" userId="175a588c-46f1-48c8-8fc6-003a854153c9" providerId="ADAL" clId="{351E6BFF-C1BC-4536-B56D-A4CA20950D89}" dt="2025-09-22T01:37:00.472" v="3" actId="14100"/>
          <ac:picMkLst>
            <pc:docMk/>
            <pc:sldMk cId="16798578" sldId="421"/>
            <ac:picMk id="8" creationId="{03CA56C0-E897-FB48-C368-64B9BBD8E183}"/>
          </ac:picMkLst>
        </pc:picChg>
      </pc:sldChg>
      <pc:sldChg chg="modSp mod">
        <pc:chgData name="Gill, Doug" userId="175a588c-46f1-48c8-8fc6-003a854153c9" providerId="ADAL" clId="{351E6BFF-C1BC-4536-B56D-A4CA20950D89}" dt="2025-09-22T10:32:39.646" v="290" actId="5793"/>
        <pc:sldMkLst>
          <pc:docMk/>
          <pc:sldMk cId="861200116" sldId="455"/>
        </pc:sldMkLst>
        <pc:spChg chg="mod">
          <ac:chgData name="Gill, Doug" userId="175a588c-46f1-48c8-8fc6-003a854153c9" providerId="ADAL" clId="{351E6BFF-C1BC-4536-B56D-A4CA20950D89}" dt="2025-09-22T10:32:39.646" v="290" actId="5793"/>
          <ac:spMkLst>
            <pc:docMk/>
            <pc:sldMk cId="861200116" sldId="455"/>
            <ac:spMk id="3" creationId="{30050895-92CF-AC18-8CAC-7E6E59D10CF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1</a:t>
            </a:fld>
            <a:endParaRPr lang="en-US"/>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85981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41</a:t>
            </a:fld>
            <a:endParaRPr lang="en-US"/>
          </a:p>
        </p:txBody>
      </p:sp>
    </p:spTree>
    <p:extLst>
      <p:ext uri="{BB962C8B-B14F-4D97-AF65-F5344CB8AC3E}">
        <p14:creationId xmlns:p14="http://schemas.microsoft.com/office/powerpoint/2010/main" val="3720493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44</a:t>
            </a:fld>
            <a:endParaRPr lang="en-US"/>
          </a:p>
        </p:txBody>
      </p:sp>
    </p:spTree>
    <p:extLst>
      <p:ext uri="{BB962C8B-B14F-4D97-AF65-F5344CB8AC3E}">
        <p14:creationId xmlns:p14="http://schemas.microsoft.com/office/powerpoint/2010/main" val="3739393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46</a:t>
            </a:fld>
            <a:endParaRPr lang="en-US"/>
          </a:p>
        </p:txBody>
      </p:sp>
    </p:spTree>
    <p:extLst>
      <p:ext uri="{BB962C8B-B14F-4D97-AF65-F5344CB8AC3E}">
        <p14:creationId xmlns:p14="http://schemas.microsoft.com/office/powerpoint/2010/main" val="3327452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48</a:t>
            </a:fld>
            <a:endParaRPr lang="en-US"/>
          </a:p>
        </p:txBody>
      </p:sp>
    </p:spTree>
    <p:extLst>
      <p:ext uri="{BB962C8B-B14F-4D97-AF65-F5344CB8AC3E}">
        <p14:creationId xmlns:p14="http://schemas.microsoft.com/office/powerpoint/2010/main" val="816690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50</a:t>
            </a:fld>
            <a:endParaRPr lang="en-US"/>
          </a:p>
        </p:txBody>
      </p:sp>
    </p:spTree>
    <p:extLst>
      <p:ext uri="{BB962C8B-B14F-4D97-AF65-F5344CB8AC3E}">
        <p14:creationId xmlns:p14="http://schemas.microsoft.com/office/powerpoint/2010/main" val="40725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55</a:t>
            </a:fld>
            <a:endParaRPr lang="en-US"/>
          </a:p>
        </p:txBody>
      </p:sp>
    </p:spTree>
    <p:extLst>
      <p:ext uri="{BB962C8B-B14F-4D97-AF65-F5344CB8AC3E}">
        <p14:creationId xmlns:p14="http://schemas.microsoft.com/office/powerpoint/2010/main" val="1323487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59</a:t>
            </a:fld>
            <a:endParaRPr lang="en-US"/>
          </a:p>
        </p:txBody>
      </p:sp>
    </p:spTree>
    <p:extLst>
      <p:ext uri="{BB962C8B-B14F-4D97-AF65-F5344CB8AC3E}">
        <p14:creationId xmlns:p14="http://schemas.microsoft.com/office/powerpoint/2010/main" val="40646283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61</a:t>
            </a:fld>
            <a:endParaRPr lang="en-US"/>
          </a:p>
        </p:txBody>
      </p:sp>
    </p:spTree>
    <p:extLst>
      <p:ext uri="{BB962C8B-B14F-4D97-AF65-F5344CB8AC3E}">
        <p14:creationId xmlns:p14="http://schemas.microsoft.com/office/powerpoint/2010/main" val="3109784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4</a:t>
            </a:fld>
            <a:endParaRPr lang="en-US"/>
          </a:p>
        </p:txBody>
      </p:sp>
    </p:spTree>
    <p:extLst>
      <p:ext uri="{BB962C8B-B14F-4D97-AF65-F5344CB8AC3E}">
        <p14:creationId xmlns:p14="http://schemas.microsoft.com/office/powerpoint/2010/main" val="1929561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5</a:t>
            </a:fld>
            <a:endParaRPr lang="en-US"/>
          </a:p>
        </p:txBody>
      </p:sp>
    </p:spTree>
    <p:extLst>
      <p:ext uri="{BB962C8B-B14F-4D97-AF65-F5344CB8AC3E}">
        <p14:creationId xmlns:p14="http://schemas.microsoft.com/office/powerpoint/2010/main" val="3343711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21</a:t>
            </a:fld>
            <a:endParaRPr lang="en-US"/>
          </a:p>
        </p:txBody>
      </p:sp>
    </p:spTree>
    <p:extLst>
      <p:ext uri="{BB962C8B-B14F-4D97-AF65-F5344CB8AC3E}">
        <p14:creationId xmlns:p14="http://schemas.microsoft.com/office/powerpoint/2010/main" val="152604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24</a:t>
            </a:fld>
            <a:endParaRPr lang="en-US"/>
          </a:p>
        </p:txBody>
      </p:sp>
    </p:spTree>
    <p:extLst>
      <p:ext uri="{BB962C8B-B14F-4D97-AF65-F5344CB8AC3E}">
        <p14:creationId xmlns:p14="http://schemas.microsoft.com/office/powerpoint/2010/main" val="1800105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25</a:t>
            </a:fld>
            <a:endParaRPr lang="en-US"/>
          </a:p>
        </p:txBody>
      </p:sp>
    </p:spTree>
    <p:extLst>
      <p:ext uri="{BB962C8B-B14F-4D97-AF65-F5344CB8AC3E}">
        <p14:creationId xmlns:p14="http://schemas.microsoft.com/office/powerpoint/2010/main" val="2897604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32</a:t>
            </a:fld>
            <a:endParaRPr lang="en-US"/>
          </a:p>
        </p:txBody>
      </p:sp>
    </p:spTree>
    <p:extLst>
      <p:ext uri="{BB962C8B-B14F-4D97-AF65-F5344CB8AC3E}">
        <p14:creationId xmlns:p14="http://schemas.microsoft.com/office/powerpoint/2010/main" val="527492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35</a:t>
            </a:fld>
            <a:endParaRPr lang="en-US"/>
          </a:p>
        </p:txBody>
      </p:sp>
    </p:spTree>
    <p:extLst>
      <p:ext uri="{BB962C8B-B14F-4D97-AF65-F5344CB8AC3E}">
        <p14:creationId xmlns:p14="http://schemas.microsoft.com/office/powerpoint/2010/main" val="2445285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38</a:t>
            </a:fld>
            <a:endParaRPr lang="en-US"/>
          </a:p>
        </p:txBody>
      </p:sp>
    </p:spTree>
    <p:extLst>
      <p:ext uri="{BB962C8B-B14F-4D97-AF65-F5344CB8AC3E}">
        <p14:creationId xmlns:p14="http://schemas.microsoft.com/office/powerpoint/2010/main" val="20949257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6.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err="1">
                  <a:latin typeface="Arial"/>
                  <a:cs typeface="Arial"/>
                </a:rPr>
                <a:t>NTSAToday</a:t>
              </a:r>
              <a:endParaRPr lang="en-US" sz="1200" b="1">
                <a:latin typeface="Arial"/>
                <a:cs typeface="Arial"/>
              </a:endParaRPr>
            </a:p>
          </p:txBody>
        </p:sp>
      </p:grpSp>
      <p:pic>
        <p:nvPicPr>
          <p:cNvPr id="29" name="Picture 28" descr="Text, logo&#10;&#10;Description automatically generated">
            <a:extLst>
              <a:ext uri="{FF2B5EF4-FFF2-40B4-BE49-F238E27FC236}">
                <a16:creationId xmlns:a16="http://schemas.microsoft.com/office/drawing/2014/main" id="{1268F2DD-8B4A-B745-B423-049FE701681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48997" y="6371281"/>
            <a:ext cx="1094689" cy="438303"/>
          </a:xfrm>
          <a:prstGeom prst="rect">
            <a:avLst/>
          </a:prstGeom>
        </p:spPr>
      </p:pic>
      <p:sp>
        <p:nvSpPr>
          <p:cNvPr id="30" name="Slide Number Placeholder 2">
            <a:extLst>
              <a:ext uri="{FF2B5EF4-FFF2-40B4-BE49-F238E27FC236}">
                <a16:creationId xmlns:a16="http://schemas.microsoft.com/office/drawing/2014/main" id="{8FAAA619-D59D-024E-83F2-04B759B36D5D}"/>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a:t>
            </a:fld>
            <a:endParaRPr lang="en-US"/>
          </a:p>
        </p:txBody>
      </p:sp>
      <p:cxnSp>
        <p:nvCxnSpPr>
          <p:cNvPr id="2" name="Straight Connector 1">
            <a:extLst>
              <a:ext uri="{FF2B5EF4-FFF2-40B4-BE49-F238E27FC236}">
                <a16:creationId xmlns:a16="http://schemas.microsoft.com/office/drawing/2014/main" id="{763CD88B-3D8E-5930-8860-B89DE42D2953}"/>
              </a:ext>
            </a:extLst>
          </p:cNvPr>
          <p:cNvCxnSpPr/>
          <p:nvPr userDrawn="1"/>
        </p:nvCxnSpPr>
        <p:spPr bwMode="auto">
          <a:xfrm>
            <a:off x="0" y="1370521"/>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5" name="Picture 4">
            <a:extLst>
              <a:ext uri="{FF2B5EF4-FFF2-40B4-BE49-F238E27FC236}">
                <a16:creationId xmlns:a16="http://schemas.microsoft.com/office/drawing/2014/main" id="{C33F177E-FD1D-3429-0967-6E068024731E}"/>
              </a:ext>
            </a:extLst>
          </p:cNvPr>
          <p:cNvPicPr>
            <a:picLocks noChangeAspect="1"/>
          </p:cNvPicPr>
          <p:nvPr userDrawn="1"/>
        </p:nvPicPr>
        <p:blipFill>
          <a:blip r:embed="rId4"/>
          <a:srcRect/>
          <a:stretch/>
        </p:blipFill>
        <p:spPr>
          <a:xfrm>
            <a:off x="0" y="-16800"/>
            <a:ext cx="12207240" cy="1368171"/>
          </a:xfrm>
          <a:prstGeom prst="rect">
            <a:avLst/>
          </a:prstGeom>
        </p:spPr>
      </p:pic>
      <p:grpSp>
        <p:nvGrpSpPr>
          <p:cNvPr id="3" name="Group 2">
            <a:extLst>
              <a:ext uri="{FF2B5EF4-FFF2-40B4-BE49-F238E27FC236}">
                <a16:creationId xmlns:a16="http://schemas.microsoft.com/office/drawing/2014/main" id="{D3790B48-04B0-C7FD-F0C1-BEFEA9C62337}"/>
              </a:ext>
            </a:extLst>
          </p:cNvPr>
          <p:cNvGrpSpPr/>
          <p:nvPr userDrawn="1"/>
        </p:nvGrpSpPr>
        <p:grpSpPr>
          <a:xfrm>
            <a:off x="260862" y="6503087"/>
            <a:ext cx="1044262" cy="282877"/>
            <a:chOff x="260862" y="6503087"/>
            <a:chExt cx="1044262" cy="282877"/>
          </a:xfrm>
        </p:grpSpPr>
        <p:sp>
          <p:nvSpPr>
            <p:cNvPr id="6" name="Rectangle 5">
              <a:extLst>
                <a:ext uri="{FF2B5EF4-FFF2-40B4-BE49-F238E27FC236}">
                  <a16:creationId xmlns:a16="http://schemas.microsoft.com/office/drawing/2014/main" id="{365A881C-A917-6498-85C6-F1C8BEBFFF0A}"/>
                </a:ext>
              </a:extLst>
            </p:cNvPr>
            <p:cNvSpPr/>
            <p:nvPr/>
          </p:nvSpPr>
          <p:spPr>
            <a:xfrm>
              <a:off x="468035" y="6508965"/>
              <a:ext cx="837089" cy="276999"/>
            </a:xfrm>
            <a:prstGeom prst="rect">
              <a:avLst/>
            </a:prstGeom>
          </p:spPr>
          <p:txBody>
            <a:bodyPr wrap="none">
              <a:spAutoFit/>
            </a:bodyPr>
            <a:lstStyle/>
            <a:p>
              <a:r>
                <a:rPr lang="en-US" sz="1200" b="1">
                  <a:latin typeface="Arial"/>
                  <a:cs typeface="Arial"/>
                </a:rPr>
                <a:t>@IITSEC</a:t>
              </a:r>
            </a:p>
          </p:txBody>
        </p:sp>
        <p:pic>
          <p:nvPicPr>
            <p:cNvPr id="7" name="Picture 6">
              <a:extLst>
                <a:ext uri="{FF2B5EF4-FFF2-40B4-BE49-F238E27FC236}">
                  <a16:creationId xmlns:a16="http://schemas.microsoft.com/office/drawing/2014/main" id="{176AF24A-A2C7-4537-ED5B-1FB8F20C863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8" name="Picture 7">
            <a:extLst>
              <a:ext uri="{FF2B5EF4-FFF2-40B4-BE49-F238E27FC236}">
                <a16:creationId xmlns:a16="http://schemas.microsoft.com/office/drawing/2014/main" id="{22007856-D53C-82C6-78C1-CE86F095E76D}"/>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l="90" r="90"/>
          <a:stretch/>
        </p:blipFill>
        <p:spPr>
          <a:xfrm>
            <a:off x="11720949" y="6333477"/>
            <a:ext cx="473689" cy="475488"/>
          </a:xfrm>
          <a:prstGeom prst="rect">
            <a:avLst/>
          </a:prstGeom>
        </p:spPr>
      </p:pic>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10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3321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p:spPr>
        <p:txBody>
          <a:bodyPr/>
          <a:lstStyle>
            <a:lvl1pPr>
              <a:defRPr sz="2400">
                <a:solidFill>
                  <a:schemeClr val="bg1"/>
                </a:solidFill>
              </a:defRPr>
            </a:lvl1pPr>
          </a:lstStyle>
          <a:p>
            <a:r>
              <a:rPr lang="en-US"/>
              <a:t>Click to edit Master title style</a:t>
            </a:r>
          </a:p>
        </p:txBody>
      </p:sp>
      <p:sp>
        <p:nvSpPr>
          <p:cNvPr id="3" name="Content Placeholder 2"/>
          <p:cNvSpPr>
            <a:spLocks noGrp="1"/>
          </p:cNvSpPr>
          <p:nvPr>
            <p:ph idx="1"/>
          </p:nvPr>
        </p:nvSpPr>
        <p:spPr>
          <a:xfrm>
            <a:off x="593061" y="1053389"/>
            <a:ext cx="10928351" cy="4890211"/>
          </a:xfr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a:t>Click to edit Master text styles</a:t>
            </a:r>
          </a:p>
          <a:p>
            <a:pPr lvl="1"/>
            <a:r>
              <a:rPr lang="en-US"/>
              <a:t>Second level</a:t>
            </a:r>
          </a:p>
          <a:p>
            <a:pPr lvl="2"/>
            <a:r>
              <a:rPr lang="en-US"/>
              <a:t>Third level</a:t>
            </a:r>
          </a:p>
        </p:txBody>
      </p:sp>
      <p:sp>
        <p:nvSpPr>
          <p:cNvPr id="5" name="Slide Number Placeholder 2">
            <a:extLst>
              <a:ext uri="{FF2B5EF4-FFF2-40B4-BE49-F238E27FC236}">
                <a16:creationId xmlns:a16="http://schemas.microsoft.com/office/drawing/2014/main" id="{631C4A64-F7DE-C30E-7A5A-32344B55B296}"/>
              </a:ext>
            </a:extLst>
          </p:cNvPr>
          <p:cNvSpPr>
            <a:spLocks noGrp="1"/>
          </p:cNvSpPr>
          <p:nvPr>
            <p:ph type="sldNum" sz="quarter" idx="10"/>
          </p:nvPr>
        </p:nvSpPr>
        <p:spPr>
          <a:xfrm>
            <a:off x="10893288" y="6477001"/>
            <a:ext cx="821634" cy="340935"/>
          </a:xfrm>
        </p:spPr>
        <p:txBody>
          <a:bodyPr/>
          <a:lstStyle/>
          <a:p>
            <a:pPr>
              <a:defRPr/>
            </a:pPr>
            <a:fld id="{D68E8870-17DE-45C4-A8DD-7644B2422933}" type="slidenum">
              <a:rPr lang="en-US" smtClean="0"/>
              <a:pPr>
                <a:defRPr/>
              </a:pPr>
              <a:t>‹#›</a:t>
            </a:fld>
            <a:endParaRPr lang="en-US"/>
          </a:p>
        </p:txBody>
      </p:sp>
    </p:spTree>
    <p:extLst>
      <p:ext uri="{BB962C8B-B14F-4D97-AF65-F5344CB8AC3E}">
        <p14:creationId xmlns:p14="http://schemas.microsoft.com/office/powerpoint/2010/main" val="964989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7219" y="1"/>
            <a:ext cx="7416800" cy="833933"/>
          </a:xfrm>
        </p:spPr>
        <p:txBody>
          <a:bodyPr/>
          <a:lstStyle>
            <a:lvl1pPr>
              <a:defRPr sz="2400">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508000" y="1097300"/>
            <a:ext cx="5361517"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defRPr>
            </a:lvl2pPr>
            <a:lvl3pPr>
              <a:buClr>
                <a:schemeClr val="tx1"/>
              </a:buClr>
              <a:defRPr sz="1800">
                <a:solidFill>
                  <a:schemeClr val="tx1"/>
                </a:solidFill>
              </a:defRPr>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072718" y="1097300"/>
            <a:ext cx="5363633"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latin typeface="Arial Narrow" pitchFamily="34" charset="0"/>
              </a:defRPr>
            </a:lvl2pPr>
            <a:lvl3pPr>
              <a:buClr>
                <a:schemeClr val="tx1"/>
              </a:buClr>
              <a:defRPr sz="1800">
                <a:solidFill>
                  <a:schemeClr val="tx1"/>
                </a:solidFill>
                <a:latin typeface="Arial Narrow" pitchFamily="34" charset="0"/>
              </a:defRPr>
            </a:lvl3pPr>
            <a:lvl4pPr>
              <a:defRPr sz="1600">
                <a:latin typeface="Arial Narrow" pitchFamily="34" charset="0"/>
              </a:defRPr>
            </a:lvl4pPr>
            <a:lvl5pPr>
              <a:defRPr sz="1600">
                <a:latin typeface="Arial Narrow"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6" name="Slide Number Placeholder 2">
            <a:extLst>
              <a:ext uri="{FF2B5EF4-FFF2-40B4-BE49-F238E27FC236}">
                <a16:creationId xmlns:a16="http://schemas.microsoft.com/office/drawing/2014/main" id="{77037D21-3C9E-8CCF-A24C-0D6643ECBABD}"/>
              </a:ext>
            </a:extLst>
          </p:cNvPr>
          <p:cNvSpPr>
            <a:spLocks noGrp="1"/>
          </p:cNvSpPr>
          <p:nvPr>
            <p:ph type="sldNum" sz="quarter" idx="10"/>
          </p:nvPr>
        </p:nvSpPr>
        <p:spPr>
          <a:xfrm>
            <a:off x="10893288" y="6477001"/>
            <a:ext cx="821634" cy="340935"/>
          </a:xfrm>
        </p:spPr>
        <p:txBody>
          <a:bodyPr/>
          <a:lstStyle/>
          <a:p>
            <a:pPr>
              <a:defRPr/>
            </a:pPr>
            <a:fld id="{D68E8870-17DE-45C4-A8DD-7644B2422933}" type="slidenum">
              <a:rPr lang="en-US" smtClean="0"/>
              <a:pPr>
                <a:defRPr/>
              </a:pPr>
              <a:t>‹#›</a:t>
            </a:fld>
            <a:endParaRPr lang="en-US"/>
          </a:p>
        </p:txBody>
      </p:sp>
    </p:spTree>
    <p:extLst>
      <p:ext uri="{BB962C8B-B14F-4D97-AF65-F5344CB8AC3E}">
        <p14:creationId xmlns:p14="http://schemas.microsoft.com/office/powerpoint/2010/main" val="789990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png"/><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10" name="Rectangle 3"/>
          <p:cNvSpPr>
            <a:spLocks noGrp="1" noChangeArrowheads="1"/>
          </p:cNvSpPr>
          <p:nvPr>
            <p:ph type="sldNum" sz="quarter" idx="4"/>
          </p:nvPr>
        </p:nvSpPr>
        <p:spPr>
          <a:xfrm>
            <a:off x="10893288" y="6477001"/>
            <a:ext cx="821634" cy="340935"/>
          </a:xfrm>
          <a:prstGeom prst="rect">
            <a:avLst/>
          </a:prstGeom>
        </p:spPr>
        <p:txBody>
          <a:bodyPr/>
          <a:lstStyle>
            <a:lvl1pPr algn="r">
              <a:defRPr sz="2133"/>
            </a:lvl1pPr>
          </a:lstStyle>
          <a:p>
            <a:pPr>
              <a:defRPr/>
            </a:pPr>
            <a:fld id="{D68E8870-17DE-45C4-A8DD-7644B2422933}" type="slidenum">
              <a:rPr lang="en-US" smtClean="0"/>
              <a:pPr>
                <a:defRPr/>
              </a:pPr>
              <a:t>‹#›</a:t>
            </a:fld>
            <a:endParaRPr lang="en-US"/>
          </a:p>
        </p:txBody>
      </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err="1">
                  <a:latin typeface="Arial"/>
                  <a:cs typeface="Arial"/>
                </a:rPr>
                <a:t>NTSAToday</a:t>
              </a:r>
              <a:endParaRPr lang="en-US" sz="1200" b="1">
                <a:latin typeface="Arial"/>
                <a:cs typeface="Arial"/>
              </a:endParaRPr>
            </a:p>
          </p:txBody>
        </p:sp>
      </p:grpSp>
      <p:pic>
        <p:nvPicPr>
          <p:cNvPr id="17" name="Picture 16" descr="Text, logo&#10;&#10;Description automatically generated">
            <a:extLst>
              <a:ext uri="{FF2B5EF4-FFF2-40B4-BE49-F238E27FC236}">
                <a16:creationId xmlns:a16="http://schemas.microsoft.com/office/drawing/2014/main" id="{54782887-490E-0144-831D-68E3D84E5E2D}"/>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2" name="Picture 1">
            <a:extLst>
              <a:ext uri="{FF2B5EF4-FFF2-40B4-BE49-F238E27FC236}">
                <a16:creationId xmlns:a16="http://schemas.microsoft.com/office/drawing/2014/main" id="{E329B4E3-77EA-8607-736D-5A7B3EC41ECC}"/>
              </a:ext>
            </a:extLst>
          </p:cNvPr>
          <p:cNvPicPr>
            <a:picLocks noChangeAspect="1"/>
          </p:cNvPicPr>
          <p:nvPr userDrawn="1"/>
        </p:nvPicPr>
        <p:blipFill>
          <a:blip r:embed="rId9"/>
          <a:srcRect l="208" r="208"/>
          <a:stretch/>
        </p:blipFill>
        <p:spPr>
          <a:xfrm>
            <a:off x="0" y="1474"/>
            <a:ext cx="12212320" cy="823509"/>
          </a:xfrm>
          <a:prstGeom prst="rect">
            <a:avLst/>
          </a:prstGeom>
        </p:spPr>
      </p:pic>
      <p:grpSp>
        <p:nvGrpSpPr>
          <p:cNvPr id="7" name="Group 6">
            <a:extLst>
              <a:ext uri="{FF2B5EF4-FFF2-40B4-BE49-F238E27FC236}">
                <a16:creationId xmlns:a16="http://schemas.microsoft.com/office/drawing/2014/main" id="{5D750FDE-2C1F-0237-67D9-0E156FC60F2F}"/>
              </a:ext>
            </a:extLst>
          </p:cNvPr>
          <p:cNvGrpSpPr/>
          <p:nvPr userDrawn="1"/>
        </p:nvGrpSpPr>
        <p:grpSpPr>
          <a:xfrm>
            <a:off x="260862" y="6503087"/>
            <a:ext cx="1044262" cy="282877"/>
            <a:chOff x="260862" y="6503087"/>
            <a:chExt cx="1044262" cy="282877"/>
          </a:xfrm>
        </p:grpSpPr>
        <p:sp>
          <p:nvSpPr>
            <p:cNvPr id="8" name="Rectangle 7">
              <a:extLst>
                <a:ext uri="{FF2B5EF4-FFF2-40B4-BE49-F238E27FC236}">
                  <a16:creationId xmlns:a16="http://schemas.microsoft.com/office/drawing/2014/main" id="{A065A0FB-53D2-D257-9A2D-FF80A7CD33CE}"/>
                </a:ext>
              </a:extLst>
            </p:cNvPr>
            <p:cNvSpPr/>
            <p:nvPr/>
          </p:nvSpPr>
          <p:spPr>
            <a:xfrm>
              <a:off x="468035" y="6508965"/>
              <a:ext cx="837089" cy="276999"/>
            </a:xfrm>
            <a:prstGeom prst="rect">
              <a:avLst/>
            </a:prstGeom>
          </p:spPr>
          <p:txBody>
            <a:bodyPr wrap="none">
              <a:spAutoFit/>
            </a:bodyPr>
            <a:lstStyle/>
            <a:p>
              <a:r>
                <a:rPr lang="en-US" sz="1200" b="1">
                  <a:latin typeface="Arial"/>
                  <a:cs typeface="Arial"/>
                </a:rPr>
                <a:t>@IITSEC</a:t>
              </a:r>
            </a:p>
          </p:txBody>
        </p:sp>
        <p:pic>
          <p:nvPicPr>
            <p:cNvPr id="9" name="Picture 8">
              <a:extLst>
                <a:ext uri="{FF2B5EF4-FFF2-40B4-BE49-F238E27FC236}">
                  <a16:creationId xmlns:a16="http://schemas.microsoft.com/office/drawing/2014/main" id="{16A85FD3-3D3E-319A-77BE-25186D06BB4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11" name="Picture 10">
            <a:extLst>
              <a:ext uri="{FF2B5EF4-FFF2-40B4-BE49-F238E27FC236}">
                <a16:creationId xmlns:a16="http://schemas.microsoft.com/office/drawing/2014/main" id="{CDBDE676-EE96-D8BE-61A7-D8B05F2F3BA8}"/>
              </a:ext>
            </a:extLst>
          </p:cNvPr>
          <p:cNvPicPr>
            <a:picLocks noChangeAspect="1"/>
          </p:cNvPicPr>
          <p:nvPr userDrawn="1"/>
        </p:nvPicPr>
        <p:blipFill>
          <a:blip r:embed="rId11" cstate="print">
            <a:extLst>
              <a:ext uri="{28A0092B-C50C-407E-A947-70E740481C1C}">
                <a14:useLocalDpi xmlns:a14="http://schemas.microsoft.com/office/drawing/2010/main" val="0"/>
              </a:ext>
            </a:extLst>
          </a:blip>
          <a:srcRect l="90" r="90"/>
          <a:stretch/>
        </p:blipFill>
        <p:spPr>
          <a:xfrm>
            <a:off x="11720949" y="6333477"/>
            <a:ext cx="473689" cy="475488"/>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76" r:id="rId4"/>
    <p:sldLayoutId id="2147483677" r:id="rId5"/>
  </p:sldLayoutIdLst>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doi.org/10.1117/12.2544404" TargetMode="External"/><Relationship Id="rId2" Type="http://schemas.openxmlformats.org/officeDocument/2006/relationships/image" Target="../media/image14.jpe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varjo.com/vrisdead/" TargetMode="Externa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s://creativecommons.org/licenses/by/3.0/deed.en" TargetMode="External"/><Relationship Id="rId2" Type="http://schemas.openxmlformats.org/officeDocument/2006/relationships/hyperlink" Target="http://cnx.org/content/col11496/1.6/" TargetMode="External"/><Relationship Id="rId1" Type="http://schemas.openxmlformats.org/officeDocument/2006/relationships/slideLayout" Target="../slideLayouts/slideLayout4.xml"/><Relationship Id="rId5" Type="http://schemas.openxmlformats.org/officeDocument/2006/relationships/image" Target="../media/image18.jpe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s://en.wikipedia.org/wiki/Digital_object_identifier" TargetMode="External"/><Relationship Id="rId7" Type="http://schemas.openxmlformats.org/officeDocument/2006/relationships/image" Target="../media/image19.png"/><Relationship Id="rId2" Type="http://schemas.openxmlformats.org/officeDocument/2006/relationships/hyperlink" Target="https://en.wikiversity.org/wiki/WikiJournal_of_Medicine/Medical_gallery_of_Blausen_Medical_2014" TargetMode="External"/><Relationship Id="rId1" Type="http://schemas.openxmlformats.org/officeDocument/2006/relationships/slideLayout" Target="../slideLayouts/slideLayout4.xml"/><Relationship Id="rId6" Type="http://schemas.openxmlformats.org/officeDocument/2006/relationships/hyperlink" Target="https://www.worldcat.org/issn/2002-4436" TargetMode="External"/><Relationship Id="rId5" Type="http://schemas.openxmlformats.org/officeDocument/2006/relationships/hyperlink" Target="https://en.wikipedia.org/wiki/ISSN" TargetMode="External"/><Relationship Id="rId10" Type="http://schemas.openxmlformats.org/officeDocument/2006/relationships/hyperlink" Target="https://commons.wikimedia.org/w/index.php?curid=4130081" TargetMode="External"/><Relationship Id="rId4" Type="http://schemas.openxmlformats.org/officeDocument/2006/relationships/hyperlink" Target="https://doi.org/10.15347/wjm/2014.010" TargetMode="External"/><Relationship Id="rId9" Type="http://schemas.openxmlformats.org/officeDocument/2006/relationships/image" Target="../media/image21.svg"/></Relationships>
</file>

<file path=ppt/slides/_rels/slide16.xml.rels><?xml version="1.0" encoding="UTF-8" standalone="yes"?>
<Relationships xmlns="http://schemas.openxmlformats.org/package/2006/relationships"><Relationship Id="rId3" Type="http://schemas.openxmlformats.org/officeDocument/2006/relationships/hyperlink" Target="https://www.cell.com/current-biology/fulltext/S0960-9822(18)30097-6" TargetMode="External"/><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hyperlink" Target="https://creativecommons.org/licenses/by-sa/4.0/deed.en"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shutterstock.com/search?image_type=vector" TargetMode="External"/><Relationship Id="rId2" Type="http://schemas.openxmlformats.org/officeDocument/2006/relationships/image" Target="../media/image23.jpeg"/><Relationship Id="rId1" Type="http://schemas.openxmlformats.org/officeDocument/2006/relationships/slideLayout" Target="../slideLayouts/slideLayout3.xml"/><Relationship Id="rId4" Type="http://schemas.openxmlformats.org/officeDocument/2006/relationships/hyperlink" Target="https://www.shutterstock.com/image-vector/skin-sensory-receptors-concept-nerve-hair-1810849132"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doi.org/10.1117/12.2544404" TargetMode="External"/><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s://doi.org/10.1117/12.2544404" TargetMode="External"/><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hyperlink" Target="https://doi.org/10.1117/12.2544404"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hyperlink" Target="https://doi.org/10.1117/12.2544404"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doi.org/10.1117/12.2544404"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hyperlink" Target="https://creativecommons.org/licenses/by/4.0/"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hyperlink" Target="https://commons.wikimedia.org/w/index.php?curid=4130081"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hyperlink" Target="https://commons.wikimedia.org/w/index.php?curid=4130081"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hyperlink" Target="https://doi.org/10.1002/jsid.1283" TargetMode="External"/><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1.xml"/><Relationship Id="rId4" Type="http://schemas.openxmlformats.org/officeDocument/2006/relationships/image" Target="../media/image36.jpeg"/></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 Id="rId4" Type="http://schemas.openxmlformats.org/officeDocument/2006/relationships/hyperlink" Target="https://doi.org/10.3390/s21124006"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0.png"/><Relationship Id="rId7" Type="http://schemas.openxmlformats.org/officeDocument/2006/relationships/hyperlink" Target="https://doi.org/10.1167/18.9.1"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s://doi.org/10.1146/annurev-vision-101222-052228" TargetMode="External"/><Relationship Id="rId5" Type="http://schemas.openxmlformats.org/officeDocument/2006/relationships/hyperlink" Target="https://www.annualreviews.org/search?value1=Martin+S.+Banks&amp;option1=author&amp;noRedirect=true&amp;sortField=prism_publicationDate&amp;sortDescending=true" TargetMode="External"/><Relationship Id="rId4" Type="http://schemas.openxmlformats.org/officeDocument/2006/relationships/hyperlink" Target="https://www.annualreviews.org/search?value1=Timothy+J.+Gawne&amp;option1=author&amp;noRedirect=true&amp;sortField=prism_publicationDate&amp;sortDescending=true"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hyperlink" Target="https://commons.wikimedia.org/wiki/File:Horopters.png" TargetMode="External"/><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hyperlink" Target="https://creativecommons.org/licenses/by/4.0/"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ntrs.nasa.gov/api/citations/20180007277/downloads/20180007277.pdf" TargetMode="External"/><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hyperlink" Target="https://www.ncbi.nlm.nih.gov/pmc/about/copyright/" TargetMode="External"/><Relationship Id="rId4" Type="http://schemas.openxmlformats.org/officeDocument/2006/relationships/hyperlink" Target="https://doi.org/10.1145/3549529"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ncbi.nlm.nih.gov/pmc/about/copyright/" TargetMode="External"/><Relationship Id="rId2" Type="http://schemas.openxmlformats.org/officeDocument/2006/relationships/hyperlink" Target="https://doi.org/10.1145/3549529" TargetMode="Externa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hyperlink" Target="https://doi.org/10.1145/3549529" TargetMode="External"/><Relationship Id="rId2" Type="http://schemas.openxmlformats.org/officeDocument/2006/relationships/image" Target="../media/image47.png"/><Relationship Id="rId1" Type="http://schemas.openxmlformats.org/officeDocument/2006/relationships/slideLayout" Target="../slideLayouts/slideLayout3.xml"/><Relationship Id="rId4" Type="http://schemas.openxmlformats.org/officeDocument/2006/relationships/hyperlink" Target="https://www.ncbi.nlm.nih.gov/pmc/about/copyright/"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hyperlink" Target="https://doi.org/10.1145/3610548.3618134"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53.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hyperlink" Target="https://vr-compare.com/"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varjo.com/vrisdead/"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 Id="rId4" Type="http://schemas.openxmlformats.org/officeDocument/2006/relationships/hyperlink" Target="https://ntrs.nasa.gov/citations/20020074981"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doi.org/10.1167/18.9.1" TargetMode="External"/><Relationship Id="rId2" Type="http://schemas.openxmlformats.org/officeDocument/2006/relationships/hyperlink" Target="https://ntrs.nasa.gov/api/citations/20050192646/downloads/20050192646.pdf" TargetMode="Externa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hyperlink" Target="https://doi.org/10.1371/journal.pone.0240661" TargetMode="Externa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hyperlink" Target="https://doi.org/10.3390/s21124006" TargetMode="External"/><Relationship Id="rId2" Type="http://schemas.openxmlformats.org/officeDocument/2006/relationships/hyperlink" Target="https://doi.org/10.1167/8.3.33" TargetMode="Externa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hyperlink" Target="https://doi.org/10.1167/11.8.11" TargetMode="Externa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hyperlink" Target="https://varjo.com/vrisdead/" TargetMode="External"/><Relationship Id="rId2" Type="http://schemas.openxmlformats.org/officeDocument/2006/relationships/hyperlink" Target="https://doi.org/10.1002/jsid.1283" TargetMode="Externa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hyperlink" Target="https://doi.org/10.1117/12.157041"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a:t>Sensory Factors Underlying Cybersickness:</a:t>
            </a:r>
          </a:p>
          <a:p>
            <a:r>
              <a:rPr lang="en-US"/>
              <a:t>Mechanisms and Implications</a:t>
            </a:r>
          </a:p>
          <a:p>
            <a:endParaRPr lang="en-US" sz="2000">
              <a:solidFill>
                <a:srgbClr val="00B050"/>
              </a:solidFill>
            </a:endParaRPr>
          </a:p>
          <a:p>
            <a:endParaRPr lang="en-US"/>
          </a:p>
          <a:p>
            <a:endParaRPr lang="en-US"/>
          </a:p>
        </p:txBody>
      </p:sp>
      <p:sp>
        <p:nvSpPr>
          <p:cNvPr id="10" name="Text Placeholder 9"/>
          <p:cNvSpPr>
            <a:spLocks noGrp="1"/>
          </p:cNvSpPr>
          <p:nvPr>
            <p:ph type="body" sz="quarter" idx="11"/>
          </p:nvPr>
        </p:nvSpPr>
        <p:spPr>
          <a:xfrm>
            <a:off x="1623862" y="4437948"/>
            <a:ext cx="8478838" cy="505759"/>
          </a:xfrm>
        </p:spPr>
        <p:txBody>
          <a:bodyPr/>
          <a:lstStyle/>
          <a:p>
            <a:pPr eaLnBrk="1" hangingPunct="1"/>
            <a:r>
              <a:rPr lang="en-US">
                <a:latin typeface="Arial Narrow" pitchFamily="34" charset="0"/>
              </a:rPr>
              <a:t>Douglas Gill, FlightSafety International</a:t>
            </a:r>
          </a:p>
          <a:p>
            <a:endParaRPr lang="en-US"/>
          </a:p>
        </p:txBody>
      </p:sp>
      <p:pic>
        <p:nvPicPr>
          <p:cNvPr id="5" name="Picture 4" descr="Logo&#10;&#10;AI-generated content may be incorrect.">
            <a:extLst>
              <a:ext uri="{FF2B5EF4-FFF2-40B4-BE49-F238E27FC236}">
                <a16:creationId xmlns:a16="http://schemas.microsoft.com/office/drawing/2014/main" id="{863F402E-6A38-79EE-564F-7F66F322EA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0836" y="2071113"/>
            <a:ext cx="7830328" cy="2715774"/>
          </a:xfrm>
          <a:prstGeom prst="rect">
            <a:avLst/>
          </a:prstGeom>
        </p:spPr>
      </p:pic>
      <p:pic>
        <p:nvPicPr>
          <p:cNvPr id="7" name="Picture 6" descr="Text&#10;&#10;AI-generated content may be incorrect.">
            <a:extLst>
              <a:ext uri="{FF2B5EF4-FFF2-40B4-BE49-F238E27FC236}">
                <a16:creationId xmlns:a16="http://schemas.microsoft.com/office/drawing/2014/main" id="{FAF6BD69-1535-61E4-617F-27FB47E7BE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6900" y="2808484"/>
            <a:ext cx="4698197" cy="1629464"/>
          </a:xfrm>
          <a:prstGeom prst="rect">
            <a:avLst/>
          </a:prstGeom>
        </p:spPr>
      </p:pic>
      <p:sp>
        <p:nvSpPr>
          <p:cNvPr id="4" name="TextBox 3">
            <a:extLst>
              <a:ext uri="{FF2B5EF4-FFF2-40B4-BE49-F238E27FC236}">
                <a16:creationId xmlns:a16="http://schemas.microsoft.com/office/drawing/2014/main" id="{6840FD04-E63D-928B-3DEC-324FB00BE20A}"/>
              </a:ext>
            </a:extLst>
          </p:cNvPr>
          <p:cNvSpPr txBox="1"/>
          <p:nvPr/>
        </p:nvSpPr>
        <p:spPr>
          <a:xfrm>
            <a:off x="1505413" y="5021324"/>
            <a:ext cx="91811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97999B"/>
                </a:solidFill>
                <a:effectLst/>
                <a:uLnTx/>
                <a:uFillTx/>
                <a:latin typeface="Verdana" panose="020B0604030504040204" pitchFamily="34" charset="0"/>
                <a:ea typeface="Verdana" panose="020B0604030504040204" pitchFamily="34" charset="0"/>
                <a:cs typeface="+mn-cs"/>
              </a:rPr>
              <a:t>FlightSafety International Inc. (FSI) Copyright 2025.  All rights reserved.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1" u="none" strike="noStrike" kern="1200" cap="none" spc="0" normalizeH="0" baseline="0" noProof="0" dirty="0">
              <a:ln>
                <a:noFill/>
              </a:ln>
              <a:solidFill>
                <a:srgbClr val="97999B"/>
              </a:solidFill>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97999B"/>
                </a:solidFill>
                <a:effectLst/>
                <a:uLnTx/>
                <a:uFillTx/>
                <a:latin typeface="Verdana" panose="020B0604030504040204" pitchFamily="34" charset="0"/>
                <a:ea typeface="Verdana" panose="020B0604030504040204" pitchFamily="34" charset="0"/>
                <a:cs typeface="+mn-cs"/>
              </a:rPr>
              <a:t>Images contained herein are subject to FSI and/or third-party rights and authorizations.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97999B"/>
                </a:solidFill>
                <a:effectLst/>
                <a:uLnTx/>
                <a:uFillTx/>
                <a:latin typeface="Verdana" panose="020B0604030504040204" pitchFamily="34" charset="0"/>
                <a:ea typeface="Verdana" panose="020B0604030504040204" pitchFamily="34" charset="0"/>
                <a:cs typeface="+mn-cs"/>
              </a:rPr>
              <a:t>Third party content herein is provided for education and reference purposes only and is not intended to be used as an endorsement by FSI as a representation or warranty of any type regarding its contents.  FSI does not represent or warrant that the third-party information is complete, reliable or otherwise accurate for medical purposes.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1" u="none" strike="noStrike" kern="1200" cap="none" spc="0" normalizeH="0" baseline="0" noProof="0" dirty="0">
              <a:ln>
                <a:noFill/>
              </a:ln>
              <a:solidFill>
                <a:srgbClr val="97999B"/>
              </a:solidFill>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97999B"/>
                </a:solidFill>
                <a:effectLst/>
                <a:uLnTx/>
                <a:uFillTx/>
                <a:latin typeface="Verdana" panose="020B0604030504040204" pitchFamily="34" charset="0"/>
                <a:ea typeface="Verdana" panose="020B0604030504040204" pitchFamily="34" charset="0"/>
                <a:cs typeface="+mn-cs"/>
              </a:rPr>
              <a:t>Approved for public release; distribution unlimited to include foreign nationals.</a:t>
            </a:r>
          </a:p>
        </p:txBody>
      </p:sp>
    </p:spTree>
    <p:extLst>
      <p:ext uri="{BB962C8B-B14F-4D97-AF65-F5344CB8AC3E}">
        <p14:creationId xmlns:p14="http://schemas.microsoft.com/office/powerpoint/2010/main" val="3664686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DE2FB9-4491-3B27-8F78-C45BD3E9FC70}"/>
              </a:ext>
            </a:extLst>
          </p:cNvPr>
          <p:cNvSpPr>
            <a:spLocks noGrp="1"/>
          </p:cNvSpPr>
          <p:nvPr>
            <p:ph type="title"/>
          </p:nvPr>
        </p:nvSpPr>
        <p:spPr/>
        <p:txBody>
          <a:bodyPr/>
          <a:lstStyle/>
          <a:p>
            <a:r>
              <a:rPr lang="en-US"/>
              <a:t>Head Worn Display Systems</a:t>
            </a:r>
          </a:p>
        </p:txBody>
      </p:sp>
      <p:pic>
        <p:nvPicPr>
          <p:cNvPr id="8" name="Picture Placeholder 7">
            <a:extLst>
              <a:ext uri="{FF2B5EF4-FFF2-40B4-BE49-F238E27FC236}">
                <a16:creationId xmlns:a16="http://schemas.microsoft.com/office/drawing/2014/main" id="{71E939F6-6568-EF80-D3DC-5B9081426341}"/>
              </a:ext>
            </a:extLst>
          </p:cNvPr>
          <p:cNvPicPr>
            <a:picLocks noGrp="1" noChangeAspect="1"/>
          </p:cNvPicPr>
          <p:nvPr>
            <p:ph type="pic" sz="quarter" idx="11"/>
          </p:nvPr>
        </p:nvPicPr>
        <p:blipFill>
          <a:blip r:embed="rId2"/>
          <a:srcRect l="18449" r="18449"/>
          <a:stretch>
            <a:fillRect/>
          </a:stretch>
        </p:blipFill>
        <p:spPr>
          <a:prstGeom prst="rect">
            <a:avLst/>
          </a:prstGeom>
        </p:spPr>
      </p:pic>
      <p:sp>
        <p:nvSpPr>
          <p:cNvPr id="7" name="Text Placeholder 6">
            <a:extLst>
              <a:ext uri="{FF2B5EF4-FFF2-40B4-BE49-F238E27FC236}">
                <a16:creationId xmlns:a16="http://schemas.microsoft.com/office/drawing/2014/main" id="{3024AD1F-649D-38C6-4A59-4AEFDE747581}"/>
              </a:ext>
            </a:extLst>
          </p:cNvPr>
          <p:cNvSpPr>
            <a:spLocks noGrp="1"/>
          </p:cNvSpPr>
          <p:nvPr>
            <p:ph type="body" sz="quarter" idx="12"/>
          </p:nvPr>
        </p:nvSpPr>
        <p:spPr/>
        <p:txBody>
          <a:bodyPr/>
          <a:lstStyle/>
          <a:p>
            <a:r>
              <a:rPr lang="en-US" b="1" dirty="0"/>
              <a:t>Far virtual and near physical images combined</a:t>
            </a:r>
          </a:p>
          <a:p>
            <a:endParaRPr lang="en-US" b="1" dirty="0"/>
          </a:p>
          <a:p>
            <a:r>
              <a:rPr lang="en-US" b="1" dirty="0"/>
              <a:t>Delivered through single near-eye optical system</a:t>
            </a:r>
          </a:p>
          <a:p>
            <a:endParaRPr lang="en-US" b="1" dirty="0"/>
          </a:p>
          <a:p>
            <a:r>
              <a:rPr lang="en-US" b="1" dirty="0"/>
              <a:t>Image stream depends on head and eye position</a:t>
            </a:r>
          </a:p>
        </p:txBody>
      </p:sp>
      <p:sp>
        <p:nvSpPr>
          <p:cNvPr id="9" name="TextBox 8">
            <a:extLst>
              <a:ext uri="{FF2B5EF4-FFF2-40B4-BE49-F238E27FC236}">
                <a16:creationId xmlns:a16="http://schemas.microsoft.com/office/drawing/2014/main" id="{73D5F395-2B73-39CB-0579-CF962166C7D4}"/>
              </a:ext>
            </a:extLst>
          </p:cNvPr>
          <p:cNvSpPr txBox="1"/>
          <p:nvPr/>
        </p:nvSpPr>
        <p:spPr>
          <a:xfrm>
            <a:off x="2856727" y="6457890"/>
            <a:ext cx="6000361" cy="400110"/>
          </a:xfrm>
          <a:prstGeom prst="rect">
            <a:avLst/>
          </a:prstGeom>
          <a:noFill/>
        </p:spPr>
        <p:txBody>
          <a:bodyPr wrap="none" rtlCol="0">
            <a:spAutoFit/>
          </a:bodyPr>
          <a:lstStyle/>
          <a:p>
            <a:r>
              <a:rPr lang="en-US" sz="2000" b="1" dirty="0"/>
              <a:t>HWD Present Many Challenges to Our Senses</a:t>
            </a:r>
          </a:p>
        </p:txBody>
      </p:sp>
    </p:spTree>
    <p:extLst>
      <p:ext uri="{BB962C8B-B14F-4D97-AF65-F5344CB8AC3E}">
        <p14:creationId xmlns:p14="http://schemas.microsoft.com/office/powerpoint/2010/main" val="2574132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53743-42DE-8E7B-1158-DEF49C7BC87C}"/>
              </a:ext>
            </a:extLst>
          </p:cNvPr>
          <p:cNvSpPr>
            <a:spLocks noGrp="1"/>
          </p:cNvSpPr>
          <p:nvPr>
            <p:ph type="title"/>
          </p:nvPr>
        </p:nvSpPr>
        <p:spPr/>
        <p:txBody>
          <a:bodyPr/>
          <a:lstStyle/>
          <a:p>
            <a:r>
              <a:rPr lang="en-US"/>
              <a:t>Novel Optical System</a:t>
            </a:r>
          </a:p>
        </p:txBody>
      </p:sp>
      <p:sp>
        <p:nvSpPr>
          <p:cNvPr id="4" name="Text Placeholder 3">
            <a:extLst>
              <a:ext uri="{FF2B5EF4-FFF2-40B4-BE49-F238E27FC236}">
                <a16:creationId xmlns:a16="http://schemas.microsoft.com/office/drawing/2014/main" id="{76EF5924-E4B9-0E6C-9F49-7F3F454E9439}"/>
              </a:ext>
            </a:extLst>
          </p:cNvPr>
          <p:cNvSpPr>
            <a:spLocks noGrp="1"/>
          </p:cNvSpPr>
          <p:nvPr>
            <p:ph type="body" sz="quarter" idx="12"/>
          </p:nvPr>
        </p:nvSpPr>
        <p:spPr/>
        <p:txBody>
          <a:bodyPr/>
          <a:lstStyle/>
          <a:p>
            <a:r>
              <a:rPr lang="en-US" b="1"/>
              <a:t>Complex optical, mechanical, and computational system </a:t>
            </a:r>
          </a:p>
          <a:p>
            <a:endParaRPr lang="en-US" b="1"/>
          </a:p>
          <a:p>
            <a:endParaRPr lang="en-US" b="1"/>
          </a:p>
          <a:p>
            <a:r>
              <a:rPr lang="en-US" b="1"/>
              <a:t>Limited field of view</a:t>
            </a:r>
          </a:p>
          <a:p>
            <a:endParaRPr lang="en-US" b="1"/>
          </a:p>
          <a:p>
            <a:endParaRPr lang="en-US" b="1"/>
          </a:p>
          <a:p>
            <a:r>
              <a:rPr lang="en-US" b="1"/>
              <a:t>Fixed focal plane</a:t>
            </a:r>
          </a:p>
        </p:txBody>
      </p:sp>
      <p:pic>
        <p:nvPicPr>
          <p:cNvPr id="5" name="Picture 4" descr="Diagram&#10;&#10;Description automatically generated">
            <a:extLst>
              <a:ext uri="{FF2B5EF4-FFF2-40B4-BE49-F238E27FC236}">
                <a16:creationId xmlns:a16="http://schemas.microsoft.com/office/drawing/2014/main" id="{E88F8C26-7CBD-7900-16C8-77D1E7584E8E}"/>
              </a:ext>
            </a:extLst>
          </p:cNvPr>
          <p:cNvPicPr>
            <a:picLocks noChangeAspect="1"/>
          </p:cNvPicPr>
          <p:nvPr/>
        </p:nvPicPr>
        <p:blipFill>
          <a:blip r:embed="rId2"/>
          <a:stretch>
            <a:fillRect/>
          </a:stretch>
        </p:blipFill>
        <p:spPr>
          <a:xfrm>
            <a:off x="6567258" y="994191"/>
            <a:ext cx="3694053" cy="2136320"/>
          </a:xfrm>
          <a:prstGeom prst="rect">
            <a:avLst/>
          </a:prstGeom>
          <a:ln>
            <a:solidFill>
              <a:schemeClr val="tx1"/>
            </a:solidFill>
          </a:ln>
        </p:spPr>
      </p:pic>
      <p:sp>
        <p:nvSpPr>
          <p:cNvPr id="6" name="TextBox 5">
            <a:extLst>
              <a:ext uri="{FF2B5EF4-FFF2-40B4-BE49-F238E27FC236}">
                <a16:creationId xmlns:a16="http://schemas.microsoft.com/office/drawing/2014/main" id="{029938E6-0A03-24F3-6B3B-8B40D637B367}"/>
              </a:ext>
            </a:extLst>
          </p:cNvPr>
          <p:cNvSpPr txBox="1"/>
          <p:nvPr/>
        </p:nvSpPr>
        <p:spPr>
          <a:xfrm>
            <a:off x="7138732" y="3140661"/>
            <a:ext cx="3035087" cy="369332"/>
          </a:xfrm>
          <a:prstGeom prst="rect">
            <a:avLst/>
          </a:prstGeom>
          <a:noFill/>
        </p:spPr>
        <p:txBody>
          <a:bodyPr wrap="square">
            <a:spAutoFit/>
          </a:bodyPr>
          <a:lstStyle/>
          <a:p>
            <a:r>
              <a:rPr lang="en-US" sz="600" b="0" i="0" dirty="0">
                <a:solidFill>
                  <a:schemeClr val="tx1">
                    <a:lumMod val="50000"/>
                    <a:lumOff val="50000"/>
                  </a:schemeClr>
                </a:solidFill>
                <a:effectLst/>
              </a:rPr>
              <a:t>Bernard C. Kress, "Digital optical elements and technologies (EDO19): applications to AR/VR/MR," Proc. SPIE 11062, Digital Optical Technologies 2019, 1106222 (30 July 2019);</a:t>
            </a:r>
            <a:r>
              <a:rPr lang="en-US" sz="600" b="0" i="0" u="sng" dirty="0">
                <a:solidFill>
                  <a:schemeClr val="tx1">
                    <a:lumMod val="50000"/>
                    <a:lumOff val="50000"/>
                  </a:schemeClr>
                </a:solidFill>
                <a:effectLst/>
                <a:hlinkClick r:id="rId3">
                  <a:extLst>
                    <a:ext uri="{A12FA001-AC4F-418D-AE19-62706E023703}">
                      <ahyp:hlinkClr xmlns:ahyp="http://schemas.microsoft.com/office/drawing/2018/hyperlinkcolor" val="tx"/>
                    </a:ext>
                  </a:extLst>
                </a:hlinkClick>
              </a:rPr>
              <a:t> https://doi.org/10.1117/12.2544404</a:t>
            </a:r>
            <a:r>
              <a:rPr lang="en-US" sz="600" b="0" i="0" u="sng" dirty="0">
                <a:solidFill>
                  <a:schemeClr val="tx1">
                    <a:lumMod val="50000"/>
                    <a:lumOff val="50000"/>
                  </a:schemeClr>
                </a:solidFill>
                <a:effectLst/>
              </a:rPr>
              <a:t>. License ID: 1629765-1</a:t>
            </a:r>
            <a:endParaRPr lang="en-US" sz="600" dirty="0">
              <a:solidFill>
                <a:schemeClr val="tx1">
                  <a:lumMod val="50000"/>
                  <a:lumOff val="50000"/>
                </a:schemeClr>
              </a:solidFill>
            </a:endParaRPr>
          </a:p>
        </p:txBody>
      </p:sp>
      <p:pic>
        <p:nvPicPr>
          <p:cNvPr id="12" name="Picture 11">
            <a:extLst>
              <a:ext uri="{FF2B5EF4-FFF2-40B4-BE49-F238E27FC236}">
                <a16:creationId xmlns:a16="http://schemas.microsoft.com/office/drawing/2014/main" id="{DD0C331A-AA53-FFFF-CF53-CEC61548A13A}"/>
              </a:ext>
            </a:extLst>
          </p:cNvPr>
          <p:cNvPicPr>
            <a:picLocks noChangeAspect="1"/>
          </p:cNvPicPr>
          <p:nvPr/>
        </p:nvPicPr>
        <p:blipFill>
          <a:blip r:embed="rId4"/>
          <a:stretch>
            <a:fillRect/>
          </a:stretch>
        </p:blipFill>
        <p:spPr>
          <a:xfrm>
            <a:off x="6037290" y="3633515"/>
            <a:ext cx="4792468" cy="2233138"/>
          </a:xfrm>
          <a:prstGeom prst="rect">
            <a:avLst/>
          </a:prstGeom>
        </p:spPr>
      </p:pic>
      <p:sp>
        <p:nvSpPr>
          <p:cNvPr id="13" name="TextBox 12">
            <a:extLst>
              <a:ext uri="{FF2B5EF4-FFF2-40B4-BE49-F238E27FC236}">
                <a16:creationId xmlns:a16="http://schemas.microsoft.com/office/drawing/2014/main" id="{39142E63-70EE-5DFD-DF6A-4764DA33DE0E}"/>
              </a:ext>
            </a:extLst>
          </p:cNvPr>
          <p:cNvSpPr txBox="1"/>
          <p:nvPr/>
        </p:nvSpPr>
        <p:spPr>
          <a:xfrm>
            <a:off x="6212388" y="5833674"/>
            <a:ext cx="4736816" cy="461665"/>
          </a:xfrm>
          <a:prstGeom prst="rect">
            <a:avLst/>
          </a:prstGeom>
          <a:noFill/>
        </p:spPr>
        <p:txBody>
          <a:bodyPr wrap="square">
            <a:spAutoFit/>
          </a:bodyPr>
          <a:lstStyle/>
          <a:p>
            <a:r>
              <a:rPr lang="en-US" sz="800" b="0" i="0">
                <a:solidFill>
                  <a:schemeClr val="tx1">
                    <a:lumMod val="50000"/>
                    <a:lumOff val="50000"/>
                  </a:schemeClr>
                </a:solidFill>
                <a:effectLst/>
              </a:rPr>
              <a:t>Bernard C. Kress, "Digital optical elements and technologies (EDO19): applications to AR/VR/MR," Proc. SPIE 11062, Digital Optical Technologies 2019, 1106222 (30 July 2019);</a:t>
            </a:r>
            <a:r>
              <a:rPr lang="en-US" sz="800" b="0" i="0" u="sng">
                <a:solidFill>
                  <a:schemeClr val="tx1">
                    <a:lumMod val="50000"/>
                    <a:lumOff val="50000"/>
                  </a:schemeClr>
                </a:solidFill>
                <a:effectLst/>
                <a:hlinkClick r:id="rId3">
                  <a:extLst>
                    <a:ext uri="{A12FA001-AC4F-418D-AE19-62706E023703}">
                      <ahyp:hlinkClr xmlns:ahyp="http://schemas.microsoft.com/office/drawing/2018/hyperlinkcolor" val="tx"/>
                    </a:ext>
                  </a:extLst>
                </a:hlinkClick>
              </a:rPr>
              <a:t> https://doi.org/10.1117/12.2544404</a:t>
            </a:r>
            <a:r>
              <a:rPr lang="en-US" sz="800" b="0" i="0" u="sng">
                <a:solidFill>
                  <a:schemeClr val="tx1">
                    <a:lumMod val="50000"/>
                    <a:lumOff val="50000"/>
                  </a:schemeClr>
                </a:solidFill>
                <a:effectLst/>
              </a:rPr>
              <a:t>.</a:t>
            </a:r>
            <a:r>
              <a:rPr lang="en-US" sz="800" b="0" i="0">
                <a:solidFill>
                  <a:schemeClr val="tx1">
                    <a:lumMod val="50000"/>
                    <a:lumOff val="50000"/>
                  </a:schemeClr>
                </a:solidFill>
                <a:effectLst/>
              </a:rPr>
              <a:t> License ID: 1629765-1</a:t>
            </a:r>
            <a:endParaRPr lang="en-US" sz="800">
              <a:solidFill>
                <a:schemeClr val="tx1">
                  <a:lumMod val="50000"/>
                  <a:lumOff val="50000"/>
                </a:schemeClr>
              </a:solidFill>
            </a:endParaRPr>
          </a:p>
        </p:txBody>
      </p:sp>
      <p:sp>
        <p:nvSpPr>
          <p:cNvPr id="14" name="TextBox 13">
            <a:extLst>
              <a:ext uri="{FF2B5EF4-FFF2-40B4-BE49-F238E27FC236}">
                <a16:creationId xmlns:a16="http://schemas.microsoft.com/office/drawing/2014/main" id="{27805405-3CBE-A083-658D-8E6A5BCE5C40}"/>
              </a:ext>
            </a:extLst>
          </p:cNvPr>
          <p:cNvSpPr txBox="1"/>
          <p:nvPr/>
        </p:nvSpPr>
        <p:spPr>
          <a:xfrm>
            <a:off x="3629375" y="6457890"/>
            <a:ext cx="4455066" cy="400110"/>
          </a:xfrm>
          <a:prstGeom prst="rect">
            <a:avLst/>
          </a:prstGeom>
          <a:noFill/>
        </p:spPr>
        <p:txBody>
          <a:bodyPr wrap="none" rtlCol="0">
            <a:spAutoFit/>
          </a:bodyPr>
          <a:lstStyle/>
          <a:p>
            <a:r>
              <a:rPr lang="en-US" sz="2000" b="1" dirty="0"/>
              <a:t>Top Level View of Optical System</a:t>
            </a:r>
          </a:p>
        </p:txBody>
      </p:sp>
    </p:spTree>
    <p:extLst>
      <p:ext uri="{BB962C8B-B14F-4D97-AF65-F5344CB8AC3E}">
        <p14:creationId xmlns:p14="http://schemas.microsoft.com/office/powerpoint/2010/main" val="2196154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9FC3A-6BD0-F6C6-50C4-3590037CC948}"/>
              </a:ext>
            </a:extLst>
          </p:cNvPr>
          <p:cNvSpPr>
            <a:spLocks noGrp="1"/>
          </p:cNvSpPr>
          <p:nvPr>
            <p:ph type="title"/>
          </p:nvPr>
        </p:nvSpPr>
        <p:spPr/>
        <p:txBody>
          <a:bodyPr/>
          <a:lstStyle/>
          <a:p>
            <a:r>
              <a:rPr lang="en-US"/>
              <a:t>Image Content and Optic Flow</a:t>
            </a:r>
          </a:p>
        </p:txBody>
      </p:sp>
      <p:sp>
        <p:nvSpPr>
          <p:cNvPr id="3" name="Content Placeholder 2">
            <a:extLst>
              <a:ext uri="{FF2B5EF4-FFF2-40B4-BE49-F238E27FC236}">
                <a16:creationId xmlns:a16="http://schemas.microsoft.com/office/drawing/2014/main" id="{5A6D6155-9F67-37A4-4EB8-14624A4DBF0E}"/>
              </a:ext>
            </a:extLst>
          </p:cNvPr>
          <p:cNvSpPr>
            <a:spLocks noGrp="1"/>
          </p:cNvSpPr>
          <p:nvPr>
            <p:ph sz="quarter" idx="11"/>
          </p:nvPr>
        </p:nvSpPr>
        <p:spPr/>
        <p:txBody>
          <a:bodyPr/>
          <a:lstStyle/>
          <a:p>
            <a:pPr marL="0" indent="0">
              <a:buNone/>
            </a:pPr>
            <a:r>
              <a:rPr lang="en-US" b="1" i="1"/>
              <a:t>“Cybersickness and Its Severity Arising from Virtual Reality Content: A Comprehensive Study” </a:t>
            </a:r>
            <a:r>
              <a:rPr lang="en-US" b="1"/>
              <a:t>(Oh and Son, 2022)</a:t>
            </a:r>
          </a:p>
          <a:p>
            <a:r>
              <a:rPr lang="en-US"/>
              <a:t>Reference images: 52 dynamic scenes with systematically varying optical flow</a:t>
            </a:r>
          </a:p>
          <a:p>
            <a:r>
              <a:rPr lang="en-US"/>
              <a:t>Population: 154 (of 203; 15 dropouts, 34 bad data)</a:t>
            </a:r>
          </a:p>
          <a:p>
            <a:r>
              <a:rPr lang="en-US"/>
              <a:t>Assess rotation, translation, simple/complex motion, FOV, duration, reference features, user control</a:t>
            </a:r>
          </a:p>
          <a:p>
            <a:r>
              <a:rPr lang="en-US"/>
              <a:t>Questionnaires and physiological measures</a:t>
            </a:r>
          </a:p>
          <a:p>
            <a:r>
              <a:rPr lang="en-US"/>
              <a:t>HTC </a:t>
            </a:r>
            <a:r>
              <a:rPr lang="en-US" err="1"/>
              <a:t>Vive</a:t>
            </a:r>
            <a:r>
              <a:rPr lang="en-US"/>
              <a:t> ~90Hz</a:t>
            </a:r>
          </a:p>
          <a:p>
            <a:endParaRPr lang="en-US"/>
          </a:p>
        </p:txBody>
      </p:sp>
      <p:sp>
        <p:nvSpPr>
          <p:cNvPr id="5" name="TextBox 4">
            <a:extLst>
              <a:ext uri="{FF2B5EF4-FFF2-40B4-BE49-F238E27FC236}">
                <a16:creationId xmlns:a16="http://schemas.microsoft.com/office/drawing/2014/main" id="{CE09A935-F81C-819D-CB5C-9CBFD1493C1B}"/>
              </a:ext>
            </a:extLst>
          </p:cNvPr>
          <p:cNvSpPr txBox="1"/>
          <p:nvPr/>
        </p:nvSpPr>
        <p:spPr>
          <a:xfrm>
            <a:off x="3098845" y="6473279"/>
            <a:ext cx="6013185" cy="769441"/>
          </a:xfrm>
          <a:prstGeom prst="rect">
            <a:avLst/>
          </a:prstGeom>
          <a:noFill/>
        </p:spPr>
        <p:txBody>
          <a:bodyPr wrap="none" rtlCol="0">
            <a:spAutoFit/>
          </a:bodyPr>
          <a:lstStyle/>
          <a:p>
            <a:r>
              <a:rPr lang="en-US" sz="2000" b="1"/>
              <a:t>2022 Study Systematized a Fragmented Field</a:t>
            </a:r>
          </a:p>
          <a:p>
            <a:endParaRPr lang="en-US" sz="2400" b="1"/>
          </a:p>
        </p:txBody>
      </p:sp>
      <p:sp>
        <p:nvSpPr>
          <p:cNvPr id="8" name="TextBox 7">
            <a:extLst>
              <a:ext uri="{FF2B5EF4-FFF2-40B4-BE49-F238E27FC236}">
                <a16:creationId xmlns:a16="http://schemas.microsoft.com/office/drawing/2014/main" id="{7D26EDE6-4F39-314E-18F5-61906C549C62}"/>
              </a:ext>
            </a:extLst>
          </p:cNvPr>
          <p:cNvSpPr txBox="1"/>
          <p:nvPr/>
        </p:nvSpPr>
        <p:spPr>
          <a:xfrm>
            <a:off x="876615" y="5272676"/>
            <a:ext cx="6418156" cy="1077218"/>
          </a:xfrm>
          <a:prstGeom prst="rect">
            <a:avLst/>
          </a:prstGeom>
          <a:noFill/>
        </p:spPr>
        <p:txBody>
          <a:bodyPr wrap="square" rtlCol="0">
            <a:spAutoFit/>
          </a:bodyPr>
          <a:lstStyle/>
          <a:p>
            <a:r>
              <a:rPr lang="en-US" sz="800" dirty="0">
                <a:solidFill>
                  <a:schemeClr val="tx1">
                    <a:lumMod val="50000"/>
                    <a:lumOff val="50000"/>
                  </a:schemeClr>
                </a:solidFill>
              </a:rPr>
              <a:t>Oh H, Son W. Cybersickness and Its Severity Arising from Virtual Reality Content: A Comprehensive Study. Sensors (Basel). 2022 Feb 9;22(4):1314. </a:t>
            </a:r>
            <a:r>
              <a:rPr lang="en-US" sz="800" dirty="0" err="1">
                <a:solidFill>
                  <a:schemeClr val="tx1">
                    <a:lumMod val="50000"/>
                    <a:lumOff val="50000"/>
                  </a:schemeClr>
                </a:solidFill>
              </a:rPr>
              <a:t>doi</a:t>
            </a:r>
            <a:r>
              <a:rPr lang="en-US" sz="800" dirty="0">
                <a:solidFill>
                  <a:schemeClr val="tx1">
                    <a:lumMod val="50000"/>
                    <a:lumOff val="50000"/>
                  </a:schemeClr>
                </a:solidFill>
              </a:rPr>
              <a:t>: 10.3390/s22041314. PMID: 35214216; PMCID: PMC8963115. Licensee MDPI, Basel, Switzerland. This article is an open access article distributed under the terms and conditions of the Creative Commons Attribution (CC BY) license (https://creativecommons.org/licenses/by/4.0</a:t>
            </a:r>
          </a:p>
          <a:p>
            <a:endParaRPr lang="en-US" dirty="0"/>
          </a:p>
        </p:txBody>
      </p:sp>
      <p:pic>
        <p:nvPicPr>
          <p:cNvPr id="9" name="Picture 8">
            <a:extLst>
              <a:ext uri="{FF2B5EF4-FFF2-40B4-BE49-F238E27FC236}">
                <a16:creationId xmlns:a16="http://schemas.microsoft.com/office/drawing/2014/main" id="{19B79E56-C332-E10E-37C6-EA8A57FF3124}"/>
              </a:ext>
            </a:extLst>
          </p:cNvPr>
          <p:cNvPicPr>
            <a:picLocks noChangeAspect="1"/>
          </p:cNvPicPr>
          <p:nvPr/>
        </p:nvPicPr>
        <p:blipFill>
          <a:blip r:embed="rId2"/>
          <a:stretch>
            <a:fillRect/>
          </a:stretch>
        </p:blipFill>
        <p:spPr>
          <a:xfrm>
            <a:off x="7147023" y="3668160"/>
            <a:ext cx="4905375" cy="2143125"/>
          </a:xfrm>
          <a:prstGeom prst="rect">
            <a:avLst/>
          </a:prstGeom>
        </p:spPr>
      </p:pic>
    </p:spTree>
    <p:extLst>
      <p:ext uri="{BB962C8B-B14F-4D97-AF65-F5344CB8AC3E}">
        <p14:creationId xmlns:p14="http://schemas.microsoft.com/office/powerpoint/2010/main" val="458826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75F7B-3E51-0FD7-2CAE-08B26CB13B7A}"/>
              </a:ext>
            </a:extLst>
          </p:cNvPr>
          <p:cNvSpPr>
            <a:spLocks noGrp="1"/>
          </p:cNvSpPr>
          <p:nvPr>
            <p:ph type="title"/>
          </p:nvPr>
        </p:nvSpPr>
        <p:spPr/>
        <p:txBody>
          <a:bodyPr/>
          <a:lstStyle/>
          <a:p>
            <a:r>
              <a:rPr lang="en-US" sz="2800"/>
              <a:t>Dynamic Scene Content Sickness Factors</a:t>
            </a:r>
          </a:p>
        </p:txBody>
      </p:sp>
      <p:sp>
        <p:nvSpPr>
          <p:cNvPr id="3" name="Content Placeholder 2">
            <a:extLst>
              <a:ext uri="{FF2B5EF4-FFF2-40B4-BE49-F238E27FC236}">
                <a16:creationId xmlns:a16="http://schemas.microsoft.com/office/drawing/2014/main" id="{A76D23C2-2410-BD41-0C1D-78E93BC549E0}"/>
              </a:ext>
            </a:extLst>
          </p:cNvPr>
          <p:cNvSpPr>
            <a:spLocks noGrp="1"/>
          </p:cNvSpPr>
          <p:nvPr>
            <p:ph sz="half" idx="1"/>
          </p:nvPr>
        </p:nvSpPr>
        <p:spPr/>
        <p:txBody>
          <a:bodyPr/>
          <a:lstStyle/>
          <a:p>
            <a:r>
              <a:rPr lang="en-US" sz="2800" b="1" dirty="0"/>
              <a:t>Most provocative factors</a:t>
            </a:r>
          </a:p>
          <a:p>
            <a:pPr lvl="1"/>
            <a:r>
              <a:rPr lang="en-US" sz="2400" dirty="0"/>
              <a:t>Roll</a:t>
            </a:r>
          </a:p>
          <a:p>
            <a:pPr lvl="1"/>
            <a:r>
              <a:rPr lang="en-US" sz="2400" dirty="0"/>
              <a:t>Pitch</a:t>
            </a:r>
          </a:p>
          <a:p>
            <a:pPr lvl="1"/>
            <a:r>
              <a:rPr lang="en-US" sz="2400" b="1" i="1" dirty="0"/>
              <a:t>Long duration</a:t>
            </a:r>
          </a:p>
          <a:p>
            <a:r>
              <a:rPr lang="en-US" sz="2800" b="1" dirty="0"/>
              <a:t>High provocation</a:t>
            </a:r>
          </a:p>
          <a:p>
            <a:pPr lvl="1"/>
            <a:r>
              <a:rPr lang="en-US" sz="2400" dirty="0"/>
              <a:t>High speed; acceleration</a:t>
            </a:r>
          </a:p>
          <a:p>
            <a:pPr lvl="1"/>
            <a:r>
              <a:rPr lang="en-US" sz="2400" dirty="0"/>
              <a:t>Translations up, down, backward</a:t>
            </a:r>
          </a:p>
          <a:p>
            <a:pPr lvl="1"/>
            <a:r>
              <a:rPr lang="en-US" sz="2400" i="1" dirty="0"/>
              <a:t>Lack of reference feature</a:t>
            </a:r>
          </a:p>
          <a:p>
            <a:pPr lvl="1"/>
            <a:r>
              <a:rPr lang="en-US" sz="2400" dirty="0"/>
              <a:t>Uncontrollable</a:t>
            </a:r>
          </a:p>
          <a:p>
            <a:pPr lvl="1"/>
            <a:r>
              <a:rPr lang="en-US" sz="2400" b="1" i="1" dirty="0"/>
              <a:t>Large FOV</a:t>
            </a:r>
          </a:p>
        </p:txBody>
      </p:sp>
      <p:sp>
        <p:nvSpPr>
          <p:cNvPr id="4" name="Content Placeholder 3">
            <a:extLst>
              <a:ext uri="{FF2B5EF4-FFF2-40B4-BE49-F238E27FC236}">
                <a16:creationId xmlns:a16="http://schemas.microsoft.com/office/drawing/2014/main" id="{A7958218-5DC2-CC6F-9DA8-5DA6DD6B2988}"/>
              </a:ext>
            </a:extLst>
          </p:cNvPr>
          <p:cNvSpPr>
            <a:spLocks noGrp="1"/>
          </p:cNvSpPr>
          <p:nvPr>
            <p:ph sz="half" idx="2"/>
          </p:nvPr>
        </p:nvSpPr>
        <p:spPr/>
        <p:txBody>
          <a:bodyPr/>
          <a:lstStyle/>
          <a:p>
            <a:r>
              <a:rPr lang="en-US" sz="2800" b="1" dirty="0"/>
              <a:t>Low provocation</a:t>
            </a:r>
          </a:p>
          <a:p>
            <a:pPr lvl="1"/>
            <a:r>
              <a:rPr lang="en-US" sz="2400" dirty="0"/>
              <a:t>Yaw</a:t>
            </a:r>
          </a:p>
          <a:p>
            <a:pPr lvl="1"/>
            <a:r>
              <a:rPr lang="en-US" sz="2400" dirty="0"/>
              <a:t>Forward translation</a:t>
            </a:r>
          </a:p>
          <a:p>
            <a:pPr lvl="1"/>
            <a:r>
              <a:rPr lang="en-US" sz="2400" dirty="0"/>
              <a:t>Small FOV</a:t>
            </a:r>
          </a:p>
          <a:p>
            <a:pPr lvl="1"/>
            <a:r>
              <a:rPr lang="en-US" sz="2400" dirty="0"/>
              <a:t>Constant speed, normal speed</a:t>
            </a:r>
          </a:p>
          <a:p>
            <a:pPr lvl="1"/>
            <a:r>
              <a:rPr lang="en-US" sz="2400" dirty="0"/>
              <a:t>Reference feature</a:t>
            </a:r>
          </a:p>
          <a:p>
            <a:pPr lvl="1"/>
            <a:r>
              <a:rPr lang="en-US" sz="2400" dirty="0"/>
              <a:t>Short duration</a:t>
            </a:r>
          </a:p>
          <a:p>
            <a:pPr lvl="1"/>
            <a:r>
              <a:rPr lang="en-US" sz="2400" dirty="0"/>
              <a:t>Controllable</a:t>
            </a:r>
          </a:p>
          <a:p>
            <a:r>
              <a:rPr lang="en-US" b="1" dirty="0" err="1"/>
              <a:t>Varjo</a:t>
            </a:r>
            <a:r>
              <a:rPr lang="en-US" b="1" dirty="0"/>
              <a:t> “</a:t>
            </a:r>
            <a:r>
              <a:rPr lang="en-US" b="1" dirty="0">
                <a:hlinkClick r:id="rId2"/>
              </a:rPr>
              <a:t>VR Is Dead: Stories from Beyond the Metaverse</a:t>
            </a:r>
            <a:r>
              <a:rPr lang="en-US" b="1" dirty="0"/>
              <a:t>”</a:t>
            </a:r>
          </a:p>
          <a:p>
            <a:pPr lvl="1"/>
            <a:r>
              <a:rPr lang="en-US" sz="2400" dirty="0"/>
              <a:t>But it is getting to work</a:t>
            </a:r>
          </a:p>
          <a:p>
            <a:pPr lvl="1"/>
            <a:r>
              <a:rPr lang="en-US" sz="2400" dirty="0"/>
              <a:t>Success cases respect limits</a:t>
            </a:r>
          </a:p>
        </p:txBody>
      </p:sp>
      <p:sp>
        <p:nvSpPr>
          <p:cNvPr id="6" name="TextBox 5">
            <a:extLst>
              <a:ext uri="{FF2B5EF4-FFF2-40B4-BE49-F238E27FC236}">
                <a16:creationId xmlns:a16="http://schemas.microsoft.com/office/drawing/2014/main" id="{6ADE687D-0A12-5804-EF5F-2F4E0D203645}"/>
              </a:ext>
            </a:extLst>
          </p:cNvPr>
          <p:cNvSpPr txBox="1"/>
          <p:nvPr/>
        </p:nvSpPr>
        <p:spPr>
          <a:xfrm>
            <a:off x="2915300" y="6457890"/>
            <a:ext cx="6361400" cy="400110"/>
          </a:xfrm>
          <a:prstGeom prst="rect">
            <a:avLst/>
          </a:prstGeom>
          <a:noFill/>
        </p:spPr>
        <p:txBody>
          <a:bodyPr wrap="square">
            <a:spAutoFit/>
          </a:bodyPr>
          <a:lstStyle/>
          <a:p>
            <a:r>
              <a:rPr lang="en-US" sz="2000" b="1"/>
              <a:t>Scene Content Baseline Is Also a Stress Test</a:t>
            </a:r>
          </a:p>
        </p:txBody>
      </p:sp>
    </p:spTree>
    <p:extLst>
      <p:ext uri="{BB962C8B-B14F-4D97-AF65-F5344CB8AC3E}">
        <p14:creationId xmlns:p14="http://schemas.microsoft.com/office/powerpoint/2010/main" val="4027132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E00F6-C76E-2AD9-BE7C-2789763C2A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CE941B-ABCE-72E0-D56A-0C57745244AF}"/>
              </a:ext>
            </a:extLst>
          </p:cNvPr>
          <p:cNvSpPr>
            <a:spLocks noGrp="1"/>
          </p:cNvSpPr>
          <p:nvPr>
            <p:ph type="title"/>
          </p:nvPr>
        </p:nvSpPr>
        <p:spPr/>
        <p:txBody>
          <a:bodyPr/>
          <a:lstStyle/>
          <a:p>
            <a:r>
              <a:rPr lang="en-US"/>
              <a:t>Senses Perceiving and Regulating Motion</a:t>
            </a:r>
          </a:p>
        </p:txBody>
      </p:sp>
      <p:sp>
        <p:nvSpPr>
          <p:cNvPr id="9" name="Content Placeholder 8">
            <a:extLst>
              <a:ext uri="{FF2B5EF4-FFF2-40B4-BE49-F238E27FC236}">
                <a16:creationId xmlns:a16="http://schemas.microsoft.com/office/drawing/2014/main" id="{D5EAEAB7-A137-ED10-8061-DB300BE87B2F}"/>
              </a:ext>
            </a:extLst>
          </p:cNvPr>
          <p:cNvSpPr>
            <a:spLocks noGrp="1"/>
          </p:cNvSpPr>
          <p:nvPr>
            <p:ph idx="1"/>
          </p:nvPr>
        </p:nvSpPr>
        <p:spPr/>
        <p:txBody>
          <a:bodyPr/>
          <a:lstStyle/>
          <a:p>
            <a:pPr marL="0" indent="0">
              <a:buNone/>
            </a:pPr>
            <a:r>
              <a:rPr lang="en-US" b="1" dirty="0"/>
              <a:t>Vision</a:t>
            </a:r>
          </a:p>
        </p:txBody>
      </p:sp>
      <p:sp>
        <p:nvSpPr>
          <p:cNvPr id="8" name="TextBox 7">
            <a:extLst>
              <a:ext uri="{FF2B5EF4-FFF2-40B4-BE49-F238E27FC236}">
                <a16:creationId xmlns:a16="http://schemas.microsoft.com/office/drawing/2014/main" id="{0D35DC54-4FD6-FF03-85D9-27FD3866F423}"/>
              </a:ext>
            </a:extLst>
          </p:cNvPr>
          <p:cNvSpPr txBox="1"/>
          <p:nvPr/>
        </p:nvSpPr>
        <p:spPr>
          <a:xfrm>
            <a:off x="4170367" y="5547392"/>
            <a:ext cx="4681728" cy="276999"/>
          </a:xfrm>
          <a:prstGeom prst="rect">
            <a:avLst/>
          </a:prstGeom>
          <a:noFill/>
        </p:spPr>
        <p:txBody>
          <a:bodyPr wrap="square">
            <a:spAutoFit/>
          </a:bodyPr>
          <a:lstStyle/>
          <a:p>
            <a:r>
              <a:rPr lang="en-US" sz="600" dirty="0">
                <a:solidFill>
                  <a:srgbClr val="007398"/>
                </a:solidFill>
              </a:rPr>
              <a:t>OpenStax College, “Anatomy &amp; Physiology” </a:t>
            </a:r>
            <a:r>
              <a:rPr lang="en-US" sz="600" dirty="0">
                <a:solidFill>
                  <a:srgbClr val="0563C1"/>
                </a:solidFill>
                <a:hlinkClick r:id="rId2">
                  <a:extLst>
                    <a:ext uri="{A12FA001-AC4F-418D-AE19-62706E023703}">
                      <ahyp:hlinkClr xmlns:ahyp="http://schemas.microsoft.com/office/drawing/2018/hyperlinkcolor" val="tx"/>
                    </a:ext>
                  </a:extLst>
                </a:hlinkClick>
              </a:rPr>
              <a:t>http://cnx.org/content/</a:t>
            </a:r>
            <a:r>
              <a:rPr lang="en-US" sz="600" dirty="0">
                <a:solidFill>
                  <a:srgbClr val="007398"/>
                </a:solidFill>
                <a:hlinkClick r:id="rId2">
                  <a:extLst>
                    <a:ext uri="{A12FA001-AC4F-418D-AE19-62706E023703}">
                      <ahyp:hlinkClr xmlns:ahyp="http://schemas.microsoft.com/office/drawing/2018/hyperlinkcolor" val="tx"/>
                    </a:ext>
                  </a:extLst>
                </a:hlinkClick>
              </a:rPr>
              <a:t>col11496/1.6/</a:t>
            </a:r>
            <a:r>
              <a:rPr lang="en-US" sz="600" dirty="0">
                <a:solidFill>
                  <a:srgbClr val="007398"/>
                </a:solidFill>
              </a:rPr>
              <a:t>, 28 May 2013</a:t>
            </a:r>
          </a:p>
          <a:p>
            <a:r>
              <a:rPr lang="en-US" sz="600" dirty="0">
                <a:solidFill>
                  <a:srgbClr val="954F72"/>
                </a:solidFill>
                <a:hlinkClick r:id="rId3">
                  <a:extLst>
                    <a:ext uri="{A12FA001-AC4F-418D-AE19-62706E023703}">
                      <ahyp:hlinkClr xmlns:ahyp="http://schemas.microsoft.com/office/drawing/2018/hyperlinkcolor" val="tx"/>
                    </a:ext>
                  </a:extLst>
                </a:hlinkClick>
              </a:rPr>
              <a:t>Creative Commons License </a:t>
            </a:r>
            <a:r>
              <a:rPr lang="en-US" sz="600" dirty="0">
                <a:solidFill>
                  <a:srgbClr val="007398"/>
                </a:solidFill>
                <a:hlinkClick r:id="rId3">
                  <a:extLst>
                    <a:ext uri="{A12FA001-AC4F-418D-AE19-62706E023703}">
                      <ahyp:hlinkClr xmlns:ahyp="http://schemas.microsoft.com/office/drawing/2018/hyperlinkcolor" val="tx"/>
                    </a:ext>
                  </a:extLst>
                </a:hlinkClick>
              </a:rPr>
              <a:t>3.0 DEED</a:t>
            </a:r>
            <a:endParaRPr lang="en-US" sz="600" dirty="0">
              <a:solidFill>
                <a:srgbClr val="007398"/>
              </a:solidFill>
            </a:endParaRPr>
          </a:p>
        </p:txBody>
      </p:sp>
      <p:grpSp>
        <p:nvGrpSpPr>
          <p:cNvPr id="3" name="Group 2">
            <a:extLst>
              <a:ext uri="{FF2B5EF4-FFF2-40B4-BE49-F238E27FC236}">
                <a16:creationId xmlns:a16="http://schemas.microsoft.com/office/drawing/2014/main" id="{BA01B8E0-94E5-57FE-10EC-998D1F183DE6}"/>
              </a:ext>
            </a:extLst>
          </p:cNvPr>
          <p:cNvGrpSpPr>
            <a:grpSpLocks noChangeAspect="1"/>
          </p:cNvGrpSpPr>
          <p:nvPr/>
        </p:nvGrpSpPr>
        <p:grpSpPr>
          <a:xfrm>
            <a:off x="408621" y="1990493"/>
            <a:ext cx="11626118" cy="3200400"/>
            <a:chOff x="5464495" y="1014642"/>
            <a:chExt cx="6643496" cy="1828800"/>
          </a:xfrm>
        </p:grpSpPr>
        <p:pic>
          <p:nvPicPr>
            <p:cNvPr id="7" name="Picture 4">
              <a:extLst>
                <a:ext uri="{FF2B5EF4-FFF2-40B4-BE49-F238E27FC236}">
                  <a16:creationId xmlns:a16="http://schemas.microsoft.com/office/drawing/2014/main" id="{C9777E4F-AFB0-25CF-DE5D-536D70905E2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64495" y="1162493"/>
              <a:ext cx="3745382" cy="144109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2" descr="Ciliary muscles and suspensory ligaments connected to lens">
              <a:extLst>
                <a:ext uri="{FF2B5EF4-FFF2-40B4-BE49-F238E27FC236}">
                  <a16:creationId xmlns:a16="http://schemas.microsoft.com/office/drawing/2014/main" id="{D681570A-1590-C812-F775-7923AAFE95A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64791" y="1014642"/>
              <a:ext cx="2743200" cy="1828800"/>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4D2C5050-D02F-B1A9-6890-3704E2C00997}"/>
              </a:ext>
            </a:extLst>
          </p:cNvPr>
          <p:cNvSpPr txBox="1"/>
          <p:nvPr/>
        </p:nvSpPr>
        <p:spPr>
          <a:xfrm>
            <a:off x="2924739" y="6457890"/>
            <a:ext cx="6361400" cy="400110"/>
          </a:xfrm>
          <a:prstGeom prst="rect">
            <a:avLst/>
          </a:prstGeom>
          <a:noFill/>
        </p:spPr>
        <p:txBody>
          <a:bodyPr wrap="square">
            <a:spAutoFit/>
          </a:bodyPr>
          <a:lstStyle/>
          <a:p>
            <a:pPr algn="ctr"/>
            <a:r>
              <a:rPr lang="en-US" sz="2000" b="1" dirty="0"/>
              <a:t>External Sensing System</a:t>
            </a:r>
          </a:p>
        </p:txBody>
      </p:sp>
    </p:spTree>
    <p:extLst>
      <p:ext uri="{BB962C8B-B14F-4D97-AF65-F5344CB8AC3E}">
        <p14:creationId xmlns:p14="http://schemas.microsoft.com/office/powerpoint/2010/main" val="1056757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3DF39-CEE4-7B1C-9262-6D4B167C84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192794-E09C-F31B-6B5F-4B143C7555DA}"/>
              </a:ext>
            </a:extLst>
          </p:cNvPr>
          <p:cNvSpPr>
            <a:spLocks noGrp="1"/>
          </p:cNvSpPr>
          <p:nvPr>
            <p:ph type="title"/>
          </p:nvPr>
        </p:nvSpPr>
        <p:spPr/>
        <p:txBody>
          <a:bodyPr/>
          <a:lstStyle/>
          <a:p>
            <a:r>
              <a:rPr lang="en-US"/>
              <a:t>Senses Perceiving and Regulating Motion</a:t>
            </a:r>
          </a:p>
        </p:txBody>
      </p:sp>
      <p:sp>
        <p:nvSpPr>
          <p:cNvPr id="12" name="Content Placeholder 11">
            <a:extLst>
              <a:ext uri="{FF2B5EF4-FFF2-40B4-BE49-F238E27FC236}">
                <a16:creationId xmlns:a16="http://schemas.microsoft.com/office/drawing/2014/main" id="{E0E647AB-3698-5E51-D0EE-0604548ABE26}"/>
              </a:ext>
            </a:extLst>
          </p:cNvPr>
          <p:cNvSpPr>
            <a:spLocks noGrp="1"/>
          </p:cNvSpPr>
          <p:nvPr>
            <p:ph idx="1"/>
          </p:nvPr>
        </p:nvSpPr>
        <p:spPr/>
        <p:txBody>
          <a:bodyPr/>
          <a:lstStyle/>
          <a:p>
            <a:pPr marL="0" indent="0">
              <a:buNone/>
            </a:pPr>
            <a:r>
              <a:rPr lang="en-US" b="1" dirty="0"/>
              <a:t>Equilibrioception – Vestibular System – Balance and Spatial Orientation</a:t>
            </a:r>
          </a:p>
        </p:txBody>
      </p:sp>
      <p:sp>
        <p:nvSpPr>
          <p:cNvPr id="11" name="TextBox 10">
            <a:extLst>
              <a:ext uri="{FF2B5EF4-FFF2-40B4-BE49-F238E27FC236}">
                <a16:creationId xmlns:a16="http://schemas.microsoft.com/office/drawing/2014/main" id="{A243B795-4773-DAC5-85FD-66AFD41BF487}"/>
              </a:ext>
            </a:extLst>
          </p:cNvPr>
          <p:cNvSpPr txBox="1"/>
          <p:nvPr/>
        </p:nvSpPr>
        <p:spPr>
          <a:xfrm>
            <a:off x="2658452" y="6461870"/>
            <a:ext cx="7547144" cy="400110"/>
          </a:xfrm>
          <a:prstGeom prst="rect">
            <a:avLst/>
          </a:prstGeom>
          <a:noFill/>
        </p:spPr>
        <p:txBody>
          <a:bodyPr wrap="square">
            <a:spAutoFit/>
          </a:bodyPr>
          <a:lstStyle/>
          <a:p>
            <a:pPr algn="ctr"/>
            <a:r>
              <a:rPr lang="en-US" sz="2000" b="1" dirty="0"/>
              <a:t>Internal and External Sensing Systems—Hearing Too!</a:t>
            </a:r>
          </a:p>
        </p:txBody>
      </p:sp>
      <p:sp>
        <p:nvSpPr>
          <p:cNvPr id="14" name="TextBox 13">
            <a:extLst>
              <a:ext uri="{FF2B5EF4-FFF2-40B4-BE49-F238E27FC236}">
                <a16:creationId xmlns:a16="http://schemas.microsoft.com/office/drawing/2014/main" id="{5E9CC684-80C8-8D59-07F2-685FA6F1E40D}"/>
              </a:ext>
            </a:extLst>
          </p:cNvPr>
          <p:cNvSpPr txBox="1"/>
          <p:nvPr/>
        </p:nvSpPr>
        <p:spPr>
          <a:xfrm>
            <a:off x="2050036" y="5914346"/>
            <a:ext cx="2856094" cy="276999"/>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sz="600">
                <a:latin typeface="Calibri" panose="020F0502020204030204"/>
              </a:defRPr>
            </a:lvl1pPr>
          </a:lstStyle>
          <a:p>
            <a:r>
              <a:rPr lang="en-US" dirty="0">
                <a:solidFill>
                  <a:schemeClr val="tx1">
                    <a:lumMod val="50000"/>
                    <a:lumOff val="50000"/>
                  </a:schemeClr>
                </a:solidFill>
              </a:rPr>
              <a:t>Blausen.com staff (2014). "</a:t>
            </a:r>
            <a:r>
              <a:rPr lang="en-US" dirty="0">
                <a:solidFill>
                  <a:schemeClr val="tx1">
                    <a:lumMod val="50000"/>
                    <a:lumOff val="50000"/>
                  </a:schemeClr>
                </a:solidFill>
                <a:hlinkClick r:id="rId2">
                  <a:extLst>
                    <a:ext uri="{A12FA001-AC4F-418D-AE19-62706E023703}">
                      <ahyp:hlinkClr xmlns:ahyp="http://schemas.microsoft.com/office/drawing/2018/hyperlinkcolor" val="tx"/>
                    </a:ext>
                  </a:extLst>
                </a:hlinkClick>
              </a:rPr>
              <a:t>Medical gallery of </a:t>
            </a:r>
            <a:r>
              <a:rPr lang="en-US" dirty="0" err="1">
                <a:solidFill>
                  <a:schemeClr val="tx1">
                    <a:lumMod val="50000"/>
                    <a:lumOff val="50000"/>
                  </a:schemeClr>
                </a:solidFill>
                <a:hlinkClick r:id="rId2">
                  <a:extLst>
                    <a:ext uri="{A12FA001-AC4F-418D-AE19-62706E023703}">
                      <ahyp:hlinkClr xmlns:ahyp="http://schemas.microsoft.com/office/drawing/2018/hyperlinkcolor" val="tx"/>
                    </a:ext>
                  </a:extLst>
                </a:hlinkClick>
              </a:rPr>
              <a:t>Blausen</a:t>
            </a:r>
            <a:r>
              <a:rPr lang="en-US" dirty="0">
                <a:solidFill>
                  <a:schemeClr val="tx1">
                    <a:lumMod val="50000"/>
                    <a:lumOff val="50000"/>
                  </a:schemeClr>
                </a:solidFill>
                <a:hlinkClick r:id="rId2">
                  <a:extLst>
                    <a:ext uri="{A12FA001-AC4F-418D-AE19-62706E023703}">
                      <ahyp:hlinkClr xmlns:ahyp="http://schemas.microsoft.com/office/drawing/2018/hyperlinkcolor" val="tx"/>
                    </a:ext>
                  </a:extLst>
                </a:hlinkClick>
              </a:rPr>
              <a:t> Medical 2014</a:t>
            </a:r>
            <a:r>
              <a:rPr lang="en-US" dirty="0">
                <a:solidFill>
                  <a:schemeClr val="tx1">
                    <a:lumMod val="50000"/>
                    <a:lumOff val="50000"/>
                  </a:schemeClr>
                </a:solidFill>
              </a:rPr>
              <a:t>". </a:t>
            </a:r>
            <a:r>
              <a:rPr lang="en-US" dirty="0" err="1">
                <a:solidFill>
                  <a:schemeClr val="tx1">
                    <a:lumMod val="50000"/>
                    <a:lumOff val="50000"/>
                  </a:schemeClr>
                </a:solidFill>
              </a:rPr>
              <a:t>WikiJournal</a:t>
            </a:r>
            <a:r>
              <a:rPr lang="en-US" dirty="0">
                <a:solidFill>
                  <a:schemeClr val="tx1">
                    <a:lumMod val="50000"/>
                    <a:lumOff val="50000"/>
                  </a:schemeClr>
                </a:solidFill>
              </a:rPr>
              <a:t> of Medicine 1 (2). </a:t>
            </a:r>
            <a:r>
              <a:rPr lang="en-US" dirty="0">
                <a:solidFill>
                  <a:schemeClr val="tx1">
                    <a:lumMod val="50000"/>
                    <a:lumOff val="50000"/>
                  </a:schemeClr>
                </a:solidFill>
                <a:hlinkClick r:id="rId3" tooltip="en:Digital object identifier">
                  <a:extLst>
                    <a:ext uri="{A12FA001-AC4F-418D-AE19-62706E023703}">
                      <ahyp:hlinkClr xmlns:ahyp="http://schemas.microsoft.com/office/drawing/2018/hyperlinkcolor" val="tx"/>
                    </a:ext>
                  </a:extLst>
                </a:hlinkClick>
              </a:rPr>
              <a:t>DOI</a:t>
            </a:r>
            <a:r>
              <a:rPr lang="en-US" dirty="0">
                <a:solidFill>
                  <a:schemeClr val="tx1">
                    <a:lumMod val="50000"/>
                    <a:lumOff val="50000"/>
                  </a:schemeClr>
                </a:solidFill>
              </a:rPr>
              <a:t>:</a:t>
            </a:r>
            <a:r>
              <a:rPr lang="en-US" dirty="0">
                <a:solidFill>
                  <a:schemeClr val="tx1">
                    <a:lumMod val="50000"/>
                    <a:lumOff val="50000"/>
                  </a:schemeClr>
                </a:solidFill>
                <a:hlinkClick r:id="rId4">
                  <a:extLst>
                    <a:ext uri="{A12FA001-AC4F-418D-AE19-62706E023703}">
                      <ahyp:hlinkClr xmlns:ahyp="http://schemas.microsoft.com/office/drawing/2018/hyperlinkcolor" val="tx"/>
                    </a:ext>
                  </a:extLst>
                </a:hlinkClick>
              </a:rPr>
              <a:t>10.15347/</a:t>
            </a:r>
            <a:r>
              <a:rPr lang="en-US" dirty="0" err="1">
                <a:solidFill>
                  <a:schemeClr val="tx1">
                    <a:lumMod val="50000"/>
                    <a:lumOff val="50000"/>
                  </a:schemeClr>
                </a:solidFill>
                <a:hlinkClick r:id="rId4">
                  <a:extLst>
                    <a:ext uri="{A12FA001-AC4F-418D-AE19-62706E023703}">
                      <ahyp:hlinkClr xmlns:ahyp="http://schemas.microsoft.com/office/drawing/2018/hyperlinkcolor" val="tx"/>
                    </a:ext>
                  </a:extLst>
                </a:hlinkClick>
              </a:rPr>
              <a:t>wjm</a:t>
            </a:r>
            <a:r>
              <a:rPr lang="en-US" dirty="0">
                <a:solidFill>
                  <a:schemeClr val="tx1">
                    <a:lumMod val="50000"/>
                    <a:lumOff val="50000"/>
                  </a:schemeClr>
                </a:solidFill>
                <a:hlinkClick r:id="rId4">
                  <a:extLst>
                    <a:ext uri="{A12FA001-AC4F-418D-AE19-62706E023703}">
                      <ahyp:hlinkClr xmlns:ahyp="http://schemas.microsoft.com/office/drawing/2018/hyperlinkcolor" val="tx"/>
                    </a:ext>
                  </a:extLst>
                </a:hlinkClick>
              </a:rPr>
              <a:t>/2014.010</a:t>
            </a:r>
            <a:r>
              <a:rPr lang="en-US" dirty="0">
                <a:solidFill>
                  <a:schemeClr val="tx1">
                    <a:lumMod val="50000"/>
                    <a:lumOff val="50000"/>
                  </a:schemeClr>
                </a:solidFill>
              </a:rPr>
              <a:t>. </a:t>
            </a:r>
            <a:r>
              <a:rPr lang="en-US" dirty="0">
                <a:solidFill>
                  <a:schemeClr val="tx1">
                    <a:lumMod val="50000"/>
                    <a:lumOff val="50000"/>
                  </a:schemeClr>
                </a:solidFill>
                <a:hlinkClick r:id="rId5" tooltip="en:ISSN">
                  <a:extLst>
                    <a:ext uri="{A12FA001-AC4F-418D-AE19-62706E023703}">
                      <ahyp:hlinkClr xmlns:ahyp="http://schemas.microsoft.com/office/drawing/2018/hyperlinkcolor" val="tx"/>
                    </a:ext>
                  </a:extLst>
                </a:hlinkClick>
              </a:rPr>
              <a:t>ISSN</a:t>
            </a:r>
            <a:r>
              <a:rPr lang="en-US" dirty="0">
                <a:solidFill>
                  <a:schemeClr val="tx1">
                    <a:lumMod val="50000"/>
                    <a:lumOff val="50000"/>
                  </a:schemeClr>
                </a:solidFill>
              </a:rPr>
              <a:t> </a:t>
            </a:r>
            <a:r>
              <a:rPr lang="en-US" dirty="0">
                <a:solidFill>
                  <a:schemeClr val="tx1">
                    <a:lumMod val="50000"/>
                    <a:lumOff val="50000"/>
                  </a:schemeClr>
                </a:solidFill>
                <a:hlinkClick r:id="rId6">
                  <a:extLst>
                    <a:ext uri="{A12FA001-AC4F-418D-AE19-62706E023703}">
                      <ahyp:hlinkClr xmlns:ahyp="http://schemas.microsoft.com/office/drawing/2018/hyperlinkcolor" val="tx"/>
                    </a:ext>
                  </a:extLst>
                </a:hlinkClick>
              </a:rPr>
              <a:t>2002-4436</a:t>
            </a:r>
            <a:r>
              <a:rPr lang="en-US" dirty="0">
                <a:solidFill>
                  <a:schemeClr val="tx1">
                    <a:lumMod val="50000"/>
                    <a:lumOff val="50000"/>
                  </a:schemeClr>
                </a:solidFill>
              </a:rPr>
              <a:t>. - Own work</a:t>
            </a:r>
          </a:p>
        </p:txBody>
      </p:sp>
      <p:grpSp>
        <p:nvGrpSpPr>
          <p:cNvPr id="9" name="Group 8">
            <a:extLst>
              <a:ext uri="{FF2B5EF4-FFF2-40B4-BE49-F238E27FC236}">
                <a16:creationId xmlns:a16="http://schemas.microsoft.com/office/drawing/2014/main" id="{C2F79E48-EA82-D4DE-27AF-CA7FBB13E30A}"/>
              </a:ext>
            </a:extLst>
          </p:cNvPr>
          <p:cNvGrpSpPr>
            <a:grpSpLocks noChangeAspect="1"/>
          </p:cNvGrpSpPr>
          <p:nvPr/>
        </p:nvGrpSpPr>
        <p:grpSpPr>
          <a:xfrm>
            <a:off x="994815" y="1614387"/>
            <a:ext cx="10118651" cy="4847483"/>
            <a:chOff x="2397039" y="3144796"/>
            <a:chExt cx="7028207" cy="3366962"/>
          </a:xfrm>
        </p:grpSpPr>
        <p:pic>
          <p:nvPicPr>
            <p:cNvPr id="13" name="Picture 12">
              <a:extLst>
                <a:ext uri="{FF2B5EF4-FFF2-40B4-BE49-F238E27FC236}">
                  <a16:creationId xmlns:a16="http://schemas.microsoft.com/office/drawing/2014/main" id="{9981B2A3-6DF8-AE13-90C0-2E14C7C481ED}"/>
                </a:ext>
              </a:extLst>
            </p:cNvPr>
            <p:cNvPicPr>
              <a:picLocks noChangeAspect="1"/>
            </p:cNvPicPr>
            <p:nvPr/>
          </p:nvPicPr>
          <p:blipFill>
            <a:blip r:embed="rId7"/>
            <a:stretch>
              <a:fillRect/>
            </a:stretch>
          </p:blipFill>
          <p:spPr>
            <a:xfrm>
              <a:off x="2397039" y="3213835"/>
              <a:ext cx="2877326" cy="2877326"/>
            </a:xfrm>
            <a:prstGeom prst="rect">
              <a:avLst/>
            </a:prstGeom>
          </p:spPr>
        </p:pic>
        <p:grpSp>
          <p:nvGrpSpPr>
            <p:cNvPr id="15" name="Group 14">
              <a:extLst>
                <a:ext uri="{FF2B5EF4-FFF2-40B4-BE49-F238E27FC236}">
                  <a16:creationId xmlns:a16="http://schemas.microsoft.com/office/drawing/2014/main" id="{E16E6DEF-9D19-38FD-3AEA-305F47CD40CC}"/>
                </a:ext>
              </a:extLst>
            </p:cNvPr>
            <p:cNvGrpSpPr/>
            <p:nvPr/>
          </p:nvGrpSpPr>
          <p:grpSpPr>
            <a:xfrm>
              <a:off x="6547920" y="3144796"/>
              <a:ext cx="2877326" cy="3366962"/>
              <a:chOff x="148054" y="3664720"/>
              <a:chExt cx="2715736" cy="3114798"/>
            </a:xfrm>
          </p:grpSpPr>
          <p:pic>
            <p:nvPicPr>
              <p:cNvPr id="16" name="Graphic 15">
                <a:extLst>
                  <a:ext uri="{FF2B5EF4-FFF2-40B4-BE49-F238E27FC236}">
                    <a16:creationId xmlns:a16="http://schemas.microsoft.com/office/drawing/2014/main" id="{9FA11EDE-7D4F-8B4C-284F-A6C220B284A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1270" y="3664720"/>
                <a:ext cx="2329864" cy="2912330"/>
              </a:xfrm>
              <a:prstGeom prst="rect">
                <a:avLst/>
              </a:prstGeom>
            </p:spPr>
          </p:pic>
          <p:sp>
            <p:nvSpPr>
              <p:cNvPr id="17" name="TextBox 16">
                <a:extLst>
                  <a:ext uri="{FF2B5EF4-FFF2-40B4-BE49-F238E27FC236}">
                    <a16:creationId xmlns:a16="http://schemas.microsoft.com/office/drawing/2014/main" id="{8269E7A2-22A0-51CA-2011-A831C317C778}"/>
                  </a:ext>
                </a:extLst>
              </p:cNvPr>
              <p:cNvSpPr txBox="1"/>
              <p:nvPr/>
            </p:nvSpPr>
            <p:spPr>
              <a:xfrm>
                <a:off x="148054" y="6502519"/>
                <a:ext cx="271573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a:solidFill>
                      <a:schemeClr val="tx1">
                        <a:lumMod val="50000"/>
                        <a:lumOff val="50000"/>
                      </a:schemeClr>
                    </a:solidFill>
                    <a:latin typeface="Calibri" panose="020F0502020204030204"/>
                  </a:rPr>
                  <a:t>B</a:t>
                </a:r>
                <a:r>
                  <a:rPr kumimoji="0" lang="en-US" sz="6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.Koen - Simple </a:t>
                </a:r>
                <a:r>
                  <a:rPr kumimoji="0" lang="en-US" sz="6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vestibulo</a:t>
                </a:r>
                <a:r>
                  <a:rPr kumimoji="0" lang="en-US" sz="6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-ocular reflex.PNG and ThreeNeuronArc.png</a:t>
                </a:r>
                <a:endParaRPr lang="en-US" sz="600">
                  <a:solidFill>
                    <a:schemeClr val="tx1">
                      <a:lumMod val="50000"/>
                      <a:lumOff val="50000"/>
                    </a:schemeClr>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CC BY-SA 4.0, </a:t>
                </a:r>
                <a:r>
                  <a:rPr kumimoji="0" lang="en-US" sz="6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hlinkClick r:id="rId10">
                      <a:extLst>
                        <a:ext uri="{A12FA001-AC4F-418D-AE19-62706E023703}">
                          <ahyp:hlinkClr xmlns:ahyp="http://schemas.microsoft.com/office/drawing/2018/hyperlinkcolor" val="tx"/>
                        </a:ext>
                      </a:extLst>
                    </a:hlinkClick>
                  </a:rPr>
                  <a:t>License #4130081</a:t>
                </a:r>
                <a:endParaRPr kumimoji="0" lang="en-US" sz="6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3188042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0B69E-4574-396E-93C8-D6CFA2A0FA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FFB3E7-3C06-65E6-C39C-8448DAC2FCF2}"/>
              </a:ext>
            </a:extLst>
          </p:cNvPr>
          <p:cNvSpPr>
            <a:spLocks noGrp="1"/>
          </p:cNvSpPr>
          <p:nvPr>
            <p:ph type="title"/>
          </p:nvPr>
        </p:nvSpPr>
        <p:spPr/>
        <p:txBody>
          <a:bodyPr wrap="square" anchor="ctr">
            <a:noAutofit/>
          </a:bodyPr>
          <a:lstStyle/>
          <a:p>
            <a:r>
              <a:rPr lang="en-US"/>
              <a:t>Senses Perceiving and Regulating Motion</a:t>
            </a:r>
          </a:p>
        </p:txBody>
      </p:sp>
      <p:sp>
        <p:nvSpPr>
          <p:cNvPr id="5" name="Content Placeholder 4">
            <a:extLst>
              <a:ext uri="{FF2B5EF4-FFF2-40B4-BE49-F238E27FC236}">
                <a16:creationId xmlns:a16="http://schemas.microsoft.com/office/drawing/2014/main" id="{1770B0BE-3887-8F8E-7673-29AEC63CA74C}"/>
              </a:ext>
            </a:extLst>
          </p:cNvPr>
          <p:cNvSpPr>
            <a:spLocks noGrp="1"/>
          </p:cNvSpPr>
          <p:nvPr>
            <p:ph type="body" sz="quarter" idx="12"/>
          </p:nvPr>
        </p:nvSpPr>
        <p:spPr>
          <a:xfrm>
            <a:off x="420544" y="2434528"/>
            <a:ext cx="5446091" cy="2625643"/>
          </a:xfrm>
        </p:spPr>
        <p:txBody>
          <a:bodyPr wrap="square" anchor="t">
            <a:normAutofit/>
          </a:bodyPr>
          <a:lstStyle/>
          <a:p>
            <a:pPr marL="0" indent="0">
              <a:lnSpc>
                <a:spcPct val="90000"/>
              </a:lnSpc>
              <a:buNone/>
            </a:pPr>
            <a:r>
              <a:rPr lang="en-US" b="1" dirty="0"/>
              <a:t>Proprioception</a:t>
            </a:r>
            <a:endParaRPr lang="en-US" sz="2400" b="1" dirty="0"/>
          </a:p>
          <a:p>
            <a:pPr>
              <a:lnSpc>
                <a:spcPct val="90000"/>
              </a:lnSpc>
            </a:pPr>
            <a:r>
              <a:rPr lang="en-US" b="1" dirty="0"/>
              <a:t>Internal awareness</a:t>
            </a:r>
          </a:p>
          <a:p>
            <a:pPr>
              <a:lnSpc>
                <a:spcPct val="90000"/>
              </a:lnSpc>
            </a:pPr>
            <a:r>
              <a:rPr lang="en-US" b="1" dirty="0"/>
              <a:t>Body position and movement</a:t>
            </a:r>
          </a:p>
          <a:p>
            <a:pPr>
              <a:lnSpc>
                <a:spcPct val="90000"/>
              </a:lnSpc>
            </a:pPr>
            <a:r>
              <a:rPr lang="en-US" b="1" dirty="0"/>
              <a:t>Forces—self and externally generated</a:t>
            </a:r>
          </a:p>
        </p:txBody>
      </p:sp>
      <p:pic>
        <p:nvPicPr>
          <p:cNvPr id="7" name="Picture 6">
            <a:extLst>
              <a:ext uri="{FF2B5EF4-FFF2-40B4-BE49-F238E27FC236}">
                <a16:creationId xmlns:a16="http://schemas.microsoft.com/office/drawing/2014/main" id="{AAD15316-BD21-D754-5CE1-0D8EB11AFC94}"/>
              </a:ext>
            </a:extLst>
          </p:cNvPr>
          <p:cNvPicPr>
            <a:picLocks noChangeAspect="1"/>
          </p:cNvPicPr>
          <p:nvPr/>
        </p:nvPicPr>
        <p:blipFill>
          <a:blip r:embed="rId2"/>
          <a:stretch>
            <a:fillRect/>
          </a:stretch>
        </p:blipFill>
        <p:spPr>
          <a:xfrm>
            <a:off x="5219681" y="1254748"/>
            <a:ext cx="6586028" cy="4657899"/>
          </a:xfrm>
          <a:prstGeom prst="rect">
            <a:avLst/>
          </a:prstGeom>
          <a:noFill/>
        </p:spPr>
      </p:pic>
      <p:sp>
        <p:nvSpPr>
          <p:cNvPr id="9" name="TextBox 8">
            <a:extLst>
              <a:ext uri="{FF2B5EF4-FFF2-40B4-BE49-F238E27FC236}">
                <a16:creationId xmlns:a16="http://schemas.microsoft.com/office/drawing/2014/main" id="{5B6AC87C-ED9C-28C5-DEA5-7779AEF62E89}"/>
              </a:ext>
            </a:extLst>
          </p:cNvPr>
          <p:cNvSpPr txBox="1"/>
          <p:nvPr/>
        </p:nvSpPr>
        <p:spPr>
          <a:xfrm>
            <a:off x="6984778" y="6011095"/>
            <a:ext cx="3579825" cy="276999"/>
          </a:xfrm>
          <a:prstGeom prst="rect">
            <a:avLst/>
          </a:prstGeom>
          <a:noFill/>
        </p:spPr>
        <p:txBody>
          <a:bodyPr wrap="square">
            <a:spAutoFit/>
          </a:bodyPr>
          <a:lstStyle/>
          <a:p>
            <a:r>
              <a:rPr lang="en-US" sz="600" dirty="0">
                <a:solidFill>
                  <a:schemeClr val="tx1">
                    <a:lumMod val="65000"/>
                    <a:lumOff val="35000"/>
                  </a:schemeClr>
                </a:solidFill>
              </a:rPr>
              <a:t>J. Tuthill, “Schematics and images of limb proprioceptors in mammals and insects” (2019). </a:t>
            </a:r>
            <a:r>
              <a:rPr lang="en-US" sz="600" dirty="0">
                <a:solidFill>
                  <a:srgbClr val="0563C1"/>
                </a:solidFill>
                <a:hlinkClick r:id="rId3">
                  <a:extLst>
                    <a:ext uri="{A12FA001-AC4F-418D-AE19-62706E023703}">
                      <ahyp:hlinkClr xmlns:ahyp="http://schemas.microsoft.com/office/drawing/2018/hyperlinkcolor" val="tx"/>
                    </a:ext>
                  </a:extLst>
                </a:hlinkClick>
              </a:rPr>
              <a:t>https://www.cell.com/current-biology/fulltext/</a:t>
            </a:r>
            <a:r>
              <a:rPr lang="en-US" sz="600" dirty="0">
                <a:solidFill>
                  <a:schemeClr val="tx1">
                    <a:lumMod val="65000"/>
                    <a:lumOff val="35000"/>
                  </a:schemeClr>
                </a:solidFill>
                <a:hlinkClick r:id="rId3">
                  <a:extLst>
                    <a:ext uri="{A12FA001-AC4F-418D-AE19-62706E023703}">
                      <ahyp:hlinkClr xmlns:ahyp="http://schemas.microsoft.com/office/drawing/2018/hyperlinkcolor" val="tx"/>
                    </a:ext>
                  </a:extLst>
                </a:hlinkClick>
              </a:rPr>
              <a:t>S0960-9822(18)30097-6</a:t>
            </a:r>
            <a:r>
              <a:rPr lang="en-US" sz="600" dirty="0">
                <a:solidFill>
                  <a:schemeClr val="tx1">
                    <a:lumMod val="65000"/>
                    <a:lumOff val="35000"/>
                  </a:schemeClr>
                </a:solidFill>
              </a:rPr>
              <a:t>; </a:t>
            </a:r>
            <a:r>
              <a:rPr lang="en-US" sz="600" dirty="0">
                <a:solidFill>
                  <a:schemeClr val="tx1">
                    <a:lumMod val="65000"/>
                    <a:lumOff val="35000"/>
                  </a:schemeClr>
                </a:solidFill>
                <a:hlinkClick r:id="rId4">
                  <a:extLst>
                    <a:ext uri="{A12FA001-AC4F-418D-AE19-62706E023703}">
                      <ahyp:hlinkClr xmlns:ahyp="http://schemas.microsoft.com/office/drawing/2018/hyperlinkcolor" val="tx"/>
                    </a:ext>
                  </a:extLst>
                </a:hlinkClick>
              </a:rPr>
              <a:t>Creative Commons License</a:t>
            </a:r>
            <a:endParaRPr lang="en-US" sz="600" dirty="0">
              <a:solidFill>
                <a:schemeClr val="tx1">
                  <a:lumMod val="65000"/>
                  <a:lumOff val="35000"/>
                </a:schemeClr>
              </a:solidFill>
            </a:endParaRPr>
          </a:p>
        </p:txBody>
      </p:sp>
      <p:sp>
        <p:nvSpPr>
          <p:cNvPr id="4" name="TextBox 3">
            <a:extLst>
              <a:ext uri="{FF2B5EF4-FFF2-40B4-BE49-F238E27FC236}">
                <a16:creationId xmlns:a16="http://schemas.microsoft.com/office/drawing/2014/main" id="{101CA72E-0CD3-A6A6-F5F5-3BB877831008}"/>
              </a:ext>
            </a:extLst>
          </p:cNvPr>
          <p:cNvSpPr txBox="1"/>
          <p:nvPr/>
        </p:nvSpPr>
        <p:spPr>
          <a:xfrm>
            <a:off x="2685935" y="6457890"/>
            <a:ext cx="6361400" cy="400110"/>
          </a:xfrm>
          <a:prstGeom prst="rect">
            <a:avLst/>
          </a:prstGeom>
          <a:noFill/>
        </p:spPr>
        <p:txBody>
          <a:bodyPr wrap="square">
            <a:spAutoFit/>
          </a:bodyPr>
          <a:lstStyle/>
          <a:p>
            <a:pPr algn="ctr"/>
            <a:r>
              <a:rPr lang="en-US" sz="2000" b="1" dirty="0"/>
              <a:t>Internal Sensing System</a:t>
            </a:r>
          </a:p>
        </p:txBody>
      </p:sp>
    </p:spTree>
    <p:extLst>
      <p:ext uri="{BB962C8B-B14F-4D97-AF65-F5344CB8AC3E}">
        <p14:creationId xmlns:p14="http://schemas.microsoft.com/office/powerpoint/2010/main" val="2794731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5D152-42E5-CFC4-ADF9-53CFD6B8F9E5}"/>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889B4EC0-2540-9D9C-87B0-A0900454D767}"/>
              </a:ext>
            </a:extLst>
          </p:cNvPr>
          <p:cNvGrpSpPr>
            <a:grpSpLocks noChangeAspect="1"/>
          </p:cNvGrpSpPr>
          <p:nvPr/>
        </p:nvGrpSpPr>
        <p:grpSpPr>
          <a:xfrm>
            <a:off x="4905525" y="856520"/>
            <a:ext cx="7046311" cy="5539980"/>
            <a:chOff x="8432216" y="3872058"/>
            <a:chExt cx="3579825" cy="2814545"/>
          </a:xfrm>
        </p:grpSpPr>
        <p:pic>
          <p:nvPicPr>
            <p:cNvPr id="8" name="Picture 7" descr="Diagram&#10;&#10;Description automatically generated">
              <a:extLst>
                <a:ext uri="{FF2B5EF4-FFF2-40B4-BE49-F238E27FC236}">
                  <a16:creationId xmlns:a16="http://schemas.microsoft.com/office/drawing/2014/main" id="{94528C4E-8B39-FEC6-2A94-9BA7E4091B04}"/>
                </a:ext>
              </a:extLst>
            </p:cNvPr>
            <p:cNvPicPr>
              <a:picLocks noChangeAspect="1"/>
            </p:cNvPicPr>
            <p:nvPr/>
          </p:nvPicPr>
          <p:blipFill rotWithShape="1">
            <a:blip r:embed="rId2"/>
            <a:srcRect l="5085" t="15781" r="4315" b="5326"/>
            <a:stretch/>
          </p:blipFill>
          <p:spPr>
            <a:xfrm>
              <a:off x="8475761" y="3872058"/>
              <a:ext cx="3494151" cy="2692219"/>
            </a:xfrm>
            <a:prstGeom prst="rect">
              <a:avLst/>
            </a:prstGeom>
          </p:spPr>
        </p:pic>
        <p:sp>
          <p:nvSpPr>
            <p:cNvPr id="11" name="TextBox 10">
              <a:extLst>
                <a:ext uri="{FF2B5EF4-FFF2-40B4-BE49-F238E27FC236}">
                  <a16:creationId xmlns:a16="http://schemas.microsoft.com/office/drawing/2014/main" id="{90F3C4F8-559D-AC61-7C3F-3586388DC79E}"/>
                </a:ext>
              </a:extLst>
            </p:cNvPr>
            <p:cNvSpPr txBox="1"/>
            <p:nvPr/>
          </p:nvSpPr>
          <p:spPr>
            <a:xfrm>
              <a:off x="8432216" y="6486548"/>
              <a:ext cx="3579825" cy="200055"/>
            </a:xfrm>
            <a:prstGeom prst="rect">
              <a:avLst/>
            </a:prstGeom>
            <a:noFill/>
          </p:spPr>
          <p:txBody>
            <a:bodyPr wrap="square">
              <a:spAutoFit/>
            </a:bodyPr>
            <a:lstStyle/>
            <a:p>
              <a:pPr algn="ctr"/>
              <a:r>
                <a:rPr lang="en-US" sz="700" b="0" i="0">
                  <a:solidFill>
                    <a:schemeClr val="tx1">
                      <a:lumMod val="65000"/>
                      <a:lumOff val="35000"/>
                    </a:schemeClr>
                  </a:solidFill>
                  <a:effectLst/>
                </a:rPr>
                <a:t>Royalty-free </a:t>
              </a:r>
              <a:r>
                <a:rPr lang="en-US" sz="700" b="0" i="0" u="none" strike="noStrike">
                  <a:solidFill>
                    <a:schemeClr val="tx1">
                      <a:lumMod val="65000"/>
                      <a:lumOff val="35000"/>
                    </a:schemeClr>
                  </a:solidFill>
                  <a:effectLst/>
                  <a:hlinkClick r:id="rId3">
                    <a:extLst>
                      <a:ext uri="{A12FA001-AC4F-418D-AE19-62706E023703}">
                        <ahyp:hlinkClr xmlns:ahyp="http://schemas.microsoft.com/office/drawing/2018/hyperlinkcolor" val="tx"/>
                      </a:ext>
                    </a:extLst>
                  </a:hlinkClick>
                </a:rPr>
                <a:t>stock vector</a:t>
              </a:r>
              <a:r>
                <a:rPr lang="en-US" sz="700" b="0" i="0">
                  <a:solidFill>
                    <a:schemeClr val="tx1">
                      <a:lumMod val="65000"/>
                      <a:lumOff val="35000"/>
                    </a:schemeClr>
                  </a:solidFill>
                  <a:effectLst/>
                </a:rPr>
                <a:t> ID: </a:t>
              </a:r>
              <a:r>
                <a:rPr lang="en-US" sz="700" b="0" i="0" u="none" strike="noStrike">
                  <a:solidFill>
                    <a:schemeClr val="tx1">
                      <a:lumMod val="65000"/>
                      <a:lumOff val="35000"/>
                    </a:schemeClr>
                  </a:solidFill>
                  <a:effectLst/>
                  <a:hlinkClick r:id="rId4">
                    <a:extLst>
                      <a:ext uri="{A12FA001-AC4F-418D-AE19-62706E023703}">
                        <ahyp:hlinkClr xmlns:ahyp="http://schemas.microsoft.com/office/drawing/2018/hyperlinkcolor" val="tx"/>
                      </a:ext>
                    </a:extLst>
                  </a:hlinkClick>
                </a:rPr>
                <a:t>1810849132</a:t>
              </a:r>
              <a:endParaRPr lang="en-US" sz="700">
                <a:solidFill>
                  <a:schemeClr val="tx1">
                    <a:lumMod val="65000"/>
                    <a:lumOff val="35000"/>
                  </a:schemeClr>
                </a:solidFill>
              </a:endParaRPr>
            </a:p>
          </p:txBody>
        </p:sp>
      </p:grpSp>
      <p:sp>
        <p:nvSpPr>
          <p:cNvPr id="2" name="Title 1">
            <a:extLst>
              <a:ext uri="{FF2B5EF4-FFF2-40B4-BE49-F238E27FC236}">
                <a16:creationId xmlns:a16="http://schemas.microsoft.com/office/drawing/2014/main" id="{C16D661D-574E-F3E0-855F-18DA62FA56B4}"/>
              </a:ext>
            </a:extLst>
          </p:cNvPr>
          <p:cNvSpPr>
            <a:spLocks noGrp="1"/>
          </p:cNvSpPr>
          <p:nvPr>
            <p:ph type="title"/>
          </p:nvPr>
        </p:nvSpPr>
        <p:spPr>
          <a:xfrm>
            <a:off x="2397039" y="0"/>
            <a:ext cx="7416800" cy="795130"/>
          </a:xfrm>
        </p:spPr>
        <p:txBody>
          <a:bodyPr wrap="square" anchor="ctr">
            <a:noAutofit/>
          </a:bodyPr>
          <a:lstStyle/>
          <a:p>
            <a:r>
              <a:rPr lang="en-US"/>
              <a:t>Senses Perceiving and Regulating Motion</a:t>
            </a:r>
          </a:p>
        </p:txBody>
      </p:sp>
      <p:sp>
        <p:nvSpPr>
          <p:cNvPr id="5" name="Content Placeholder 4">
            <a:extLst>
              <a:ext uri="{FF2B5EF4-FFF2-40B4-BE49-F238E27FC236}">
                <a16:creationId xmlns:a16="http://schemas.microsoft.com/office/drawing/2014/main" id="{B9065653-7E8F-8CA1-B2C0-06F11B43E14D}"/>
              </a:ext>
            </a:extLst>
          </p:cNvPr>
          <p:cNvSpPr>
            <a:spLocks noGrp="1"/>
          </p:cNvSpPr>
          <p:nvPr>
            <p:ph type="body" sz="quarter" idx="12"/>
          </p:nvPr>
        </p:nvSpPr>
        <p:spPr>
          <a:xfrm>
            <a:off x="364990" y="2345173"/>
            <a:ext cx="5446091" cy="2391041"/>
          </a:xfrm>
        </p:spPr>
        <p:txBody>
          <a:bodyPr wrap="square" anchor="t">
            <a:normAutofit/>
          </a:bodyPr>
          <a:lstStyle/>
          <a:p>
            <a:pPr marL="0" indent="0">
              <a:lnSpc>
                <a:spcPct val="90000"/>
              </a:lnSpc>
              <a:buNone/>
            </a:pPr>
            <a:r>
              <a:rPr lang="en-US" b="1" dirty="0"/>
              <a:t>Somatosensory</a:t>
            </a:r>
            <a:endParaRPr lang="en-US" sz="2400" b="1" dirty="0"/>
          </a:p>
          <a:p>
            <a:pPr>
              <a:lnSpc>
                <a:spcPct val="90000"/>
              </a:lnSpc>
            </a:pPr>
            <a:r>
              <a:rPr lang="en-US" b="1" dirty="0"/>
              <a:t>Environmental awareness</a:t>
            </a:r>
          </a:p>
          <a:p>
            <a:pPr>
              <a:lnSpc>
                <a:spcPct val="90000"/>
              </a:lnSpc>
            </a:pPr>
            <a:r>
              <a:rPr lang="en-US" b="1" dirty="0"/>
              <a:t>Skin sensory receptors</a:t>
            </a:r>
          </a:p>
          <a:p>
            <a:pPr>
              <a:lnSpc>
                <a:spcPct val="90000"/>
              </a:lnSpc>
            </a:pPr>
            <a:r>
              <a:rPr lang="en-US" b="1" dirty="0"/>
              <a:t>Touch, temperature, pain</a:t>
            </a:r>
          </a:p>
          <a:p>
            <a:pPr lvl="1">
              <a:lnSpc>
                <a:spcPct val="90000"/>
              </a:lnSpc>
            </a:pPr>
            <a:endParaRPr lang="en-US" dirty="0"/>
          </a:p>
          <a:p>
            <a:pPr lvl="1">
              <a:lnSpc>
                <a:spcPct val="90000"/>
              </a:lnSpc>
            </a:pPr>
            <a:endParaRPr lang="en-US" dirty="0"/>
          </a:p>
        </p:txBody>
      </p:sp>
      <p:sp>
        <p:nvSpPr>
          <p:cNvPr id="4" name="TextBox 3">
            <a:extLst>
              <a:ext uri="{FF2B5EF4-FFF2-40B4-BE49-F238E27FC236}">
                <a16:creationId xmlns:a16="http://schemas.microsoft.com/office/drawing/2014/main" id="{05CAE900-CC73-9405-232A-F34993EB3F7B}"/>
              </a:ext>
            </a:extLst>
          </p:cNvPr>
          <p:cNvSpPr txBox="1"/>
          <p:nvPr/>
        </p:nvSpPr>
        <p:spPr>
          <a:xfrm>
            <a:off x="2685935" y="6457890"/>
            <a:ext cx="6361400" cy="400110"/>
          </a:xfrm>
          <a:prstGeom prst="rect">
            <a:avLst/>
          </a:prstGeom>
          <a:noFill/>
        </p:spPr>
        <p:txBody>
          <a:bodyPr wrap="square">
            <a:spAutoFit/>
          </a:bodyPr>
          <a:lstStyle/>
          <a:p>
            <a:pPr algn="ctr"/>
            <a:r>
              <a:rPr lang="en-US" sz="2000" b="1" dirty="0"/>
              <a:t>External Sensing System</a:t>
            </a:r>
          </a:p>
        </p:txBody>
      </p:sp>
    </p:spTree>
    <p:extLst>
      <p:ext uri="{BB962C8B-B14F-4D97-AF65-F5344CB8AC3E}">
        <p14:creationId xmlns:p14="http://schemas.microsoft.com/office/powerpoint/2010/main" val="10772038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CD6D338F-48CC-2C18-7CAC-7D74A3CF8E9B}"/>
              </a:ext>
            </a:extLst>
          </p:cNvPr>
          <p:cNvPicPr>
            <a:picLocks noChangeAspect="1"/>
          </p:cNvPicPr>
          <p:nvPr/>
        </p:nvPicPr>
        <p:blipFill>
          <a:blip r:embed="rId2"/>
          <a:stretch>
            <a:fillRect/>
          </a:stretch>
        </p:blipFill>
        <p:spPr>
          <a:xfrm>
            <a:off x="2498547" y="3782936"/>
            <a:ext cx="7205472" cy="2350008"/>
          </a:xfrm>
          <a:prstGeom prst="rect">
            <a:avLst/>
          </a:prstGeom>
        </p:spPr>
      </p:pic>
      <p:sp>
        <p:nvSpPr>
          <p:cNvPr id="2" name="Title 1">
            <a:extLst>
              <a:ext uri="{FF2B5EF4-FFF2-40B4-BE49-F238E27FC236}">
                <a16:creationId xmlns:a16="http://schemas.microsoft.com/office/drawing/2014/main" id="{64E833F2-DC8B-4480-B868-C890D380CFA0}"/>
              </a:ext>
            </a:extLst>
          </p:cNvPr>
          <p:cNvSpPr>
            <a:spLocks noGrp="1"/>
          </p:cNvSpPr>
          <p:nvPr>
            <p:ph type="title"/>
          </p:nvPr>
        </p:nvSpPr>
        <p:spPr/>
        <p:txBody>
          <a:bodyPr/>
          <a:lstStyle/>
          <a:p>
            <a:r>
              <a:rPr lang="en-US" sz="2800"/>
              <a:t>Human Eye Sensor Inputs</a:t>
            </a:r>
          </a:p>
        </p:txBody>
      </p:sp>
      <p:sp>
        <p:nvSpPr>
          <p:cNvPr id="3" name="Content Placeholder 2">
            <a:extLst>
              <a:ext uri="{FF2B5EF4-FFF2-40B4-BE49-F238E27FC236}">
                <a16:creationId xmlns:a16="http://schemas.microsoft.com/office/drawing/2014/main" id="{B8AC33C5-DD3F-FFB1-4E4F-10E20CADB2BA}"/>
              </a:ext>
            </a:extLst>
          </p:cNvPr>
          <p:cNvSpPr>
            <a:spLocks noGrp="1"/>
          </p:cNvSpPr>
          <p:nvPr>
            <p:ph sz="half" idx="1"/>
          </p:nvPr>
        </p:nvSpPr>
        <p:spPr>
          <a:xfrm>
            <a:off x="508000" y="1097300"/>
            <a:ext cx="5450191" cy="4114800"/>
          </a:xfrm>
        </p:spPr>
        <p:txBody>
          <a:bodyPr/>
          <a:lstStyle/>
          <a:p>
            <a:r>
              <a:rPr lang="en-US" b="1"/>
              <a:t>Fovea – Central Vision – Max Acuity and Contrast – Color – Bright – Cones </a:t>
            </a:r>
          </a:p>
          <a:p>
            <a:pPr lvl="1"/>
            <a:r>
              <a:rPr lang="en-US"/>
              <a:t>~7 million cones dominate</a:t>
            </a:r>
          </a:p>
          <a:p>
            <a:pPr lvl="1"/>
            <a:r>
              <a:rPr lang="en-US"/>
              <a:t>1-3% of retinal area, 50% of visual cortex</a:t>
            </a:r>
          </a:p>
          <a:p>
            <a:r>
              <a:rPr lang="en-US" b="1"/>
              <a:t>Periphery – Sensitive – Dim – Rods</a:t>
            </a:r>
          </a:p>
          <a:p>
            <a:pPr lvl="1"/>
            <a:r>
              <a:rPr lang="en-US"/>
              <a:t>~100+ million rods dominate</a:t>
            </a:r>
          </a:p>
          <a:p>
            <a:pPr lvl="1"/>
            <a:r>
              <a:rPr lang="en-US"/>
              <a:t>Detect light, change, help guide saccades</a:t>
            </a:r>
          </a:p>
        </p:txBody>
      </p:sp>
      <p:sp>
        <p:nvSpPr>
          <p:cNvPr id="9" name="Content Placeholder 8">
            <a:extLst>
              <a:ext uri="{FF2B5EF4-FFF2-40B4-BE49-F238E27FC236}">
                <a16:creationId xmlns:a16="http://schemas.microsoft.com/office/drawing/2014/main" id="{3DDA3D0A-F67B-C18B-B47E-2CDAFC49DDA7}"/>
              </a:ext>
            </a:extLst>
          </p:cNvPr>
          <p:cNvSpPr>
            <a:spLocks noGrp="1"/>
          </p:cNvSpPr>
          <p:nvPr>
            <p:ph sz="half" idx="2"/>
          </p:nvPr>
        </p:nvSpPr>
        <p:spPr/>
        <p:txBody>
          <a:bodyPr/>
          <a:lstStyle/>
          <a:p>
            <a:r>
              <a:rPr lang="en-US" b="1"/>
              <a:t>Eye optical geometry</a:t>
            </a:r>
          </a:p>
          <a:p>
            <a:pPr lvl="1"/>
            <a:r>
              <a:rPr lang="en-US"/>
              <a:t>Visual axis line of sight to fovea ~5° off optical axis, downward bias</a:t>
            </a:r>
          </a:p>
          <a:p>
            <a:pPr lvl="1"/>
            <a:r>
              <a:rPr lang="en-US"/>
              <a:t>Optic nerve blind spot ~18° off fovea</a:t>
            </a:r>
          </a:p>
          <a:p>
            <a:pPr lvl="1"/>
            <a:endParaRPr lang="en-US"/>
          </a:p>
        </p:txBody>
      </p:sp>
      <p:sp>
        <p:nvSpPr>
          <p:cNvPr id="8" name="TextBox 7">
            <a:extLst>
              <a:ext uri="{FF2B5EF4-FFF2-40B4-BE49-F238E27FC236}">
                <a16:creationId xmlns:a16="http://schemas.microsoft.com/office/drawing/2014/main" id="{9C095EC0-605F-F081-ABE2-0492DB627F39}"/>
              </a:ext>
            </a:extLst>
          </p:cNvPr>
          <p:cNvSpPr txBox="1"/>
          <p:nvPr/>
        </p:nvSpPr>
        <p:spPr>
          <a:xfrm>
            <a:off x="3984674" y="6457890"/>
            <a:ext cx="4846198" cy="400110"/>
          </a:xfrm>
          <a:prstGeom prst="rect">
            <a:avLst/>
          </a:prstGeom>
          <a:noFill/>
        </p:spPr>
        <p:txBody>
          <a:bodyPr wrap="none" rtlCol="0">
            <a:spAutoFit/>
          </a:bodyPr>
          <a:lstStyle/>
          <a:p>
            <a:r>
              <a:rPr lang="en-US" sz="2000" b="1"/>
              <a:t>Additional Vision Mechanism Details</a:t>
            </a:r>
          </a:p>
        </p:txBody>
      </p:sp>
      <p:sp>
        <p:nvSpPr>
          <p:cNvPr id="12" name="TextBox 11">
            <a:extLst>
              <a:ext uri="{FF2B5EF4-FFF2-40B4-BE49-F238E27FC236}">
                <a16:creationId xmlns:a16="http://schemas.microsoft.com/office/drawing/2014/main" id="{F358F930-1FC1-BCEC-4970-E3A4085B84EF}"/>
              </a:ext>
            </a:extLst>
          </p:cNvPr>
          <p:cNvSpPr txBox="1"/>
          <p:nvPr/>
        </p:nvSpPr>
        <p:spPr>
          <a:xfrm>
            <a:off x="3307405" y="6118352"/>
            <a:ext cx="6925294" cy="18466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a:ln>
                  <a:noFill/>
                </a:ln>
                <a:solidFill>
                  <a:srgbClr val="333333"/>
                </a:solidFill>
                <a:effectLst/>
                <a:uLnTx/>
                <a:uFillTx/>
                <a:latin typeface="Arial" panose="020B0604020202020204" pitchFamily="34" charset="0"/>
                <a:ea typeface="+mn-ea"/>
                <a:cs typeface="+mn-cs"/>
              </a:rPr>
              <a:t>Bernard C. Kress, "Digital optical elements and technologies (EDO19): applications to AR/VR/MR," Proc. SPIE 11062, Digital Optical Technologies 2019, 1106222 (30 July 2019);</a:t>
            </a:r>
            <a:r>
              <a:rPr kumimoji="0" lang="en-US" sz="500" b="0" i="0" u="sng" strike="noStrike" kern="1200" cap="none" spc="0" normalizeH="0" baseline="0" noProof="0">
                <a:ln>
                  <a:noFill/>
                </a:ln>
                <a:solidFill>
                  <a:srgbClr val="333333"/>
                </a:solidFill>
                <a:effectLst/>
                <a:uLnTx/>
                <a:uFillTx/>
                <a:latin typeface="Arial" panose="020B0604020202020204" pitchFamily="34" charset="0"/>
                <a:ea typeface="+mn-ea"/>
                <a:cs typeface="+mn-cs"/>
                <a:hlinkClick r:id="rId3"/>
              </a:rPr>
              <a:t> https://doi.org/10.1117/12.2544404</a:t>
            </a:r>
            <a:r>
              <a:rPr kumimoji="0" lang="en-US" sz="500" b="0" i="0" u="sng" strike="noStrike" kern="1200" cap="none" spc="0" normalizeH="0" baseline="0" noProof="0">
                <a:ln>
                  <a:noFill/>
                </a:ln>
                <a:solidFill>
                  <a:srgbClr val="333333"/>
                </a:solidFill>
                <a:effectLst/>
                <a:uLnTx/>
                <a:uFillTx/>
                <a:latin typeface="Arial" panose="020B0604020202020204" pitchFamily="34" charset="0"/>
                <a:ea typeface="+mn-ea"/>
                <a:cs typeface="+mn-cs"/>
              </a:rPr>
              <a:t> License ID: </a:t>
            </a:r>
            <a:r>
              <a:rPr lang="en-US" sz="600" b="0" i="0">
                <a:solidFill>
                  <a:srgbClr val="49576D"/>
                </a:solidFill>
                <a:effectLst/>
                <a:latin typeface="Open Sans" panose="020B0606030504020204" pitchFamily="34" charset="0"/>
              </a:rPr>
              <a:t>1629765-1</a:t>
            </a:r>
            <a:endParaRPr kumimoji="0" lang="en-US" sz="300" b="0" i="0" u="none" strike="noStrike" kern="1200" cap="none" spc="0" normalizeH="0" baseline="0" noProof="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21021179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833F2-DC8B-4480-B868-C890D380CFA0}"/>
              </a:ext>
            </a:extLst>
          </p:cNvPr>
          <p:cNvSpPr>
            <a:spLocks noGrp="1"/>
          </p:cNvSpPr>
          <p:nvPr>
            <p:ph type="title"/>
          </p:nvPr>
        </p:nvSpPr>
        <p:spPr/>
        <p:txBody>
          <a:bodyPr/>
          <a:lstStyle/>
          <a:p>
            <a:r>
              <a:rPr lang="en-US" sz="2800"/>
              <a:t>Human Eye Interaction with Color</a:t>
            </a:r>
          </a:p>
        </p:txBody>
      </p:sp>
      <p:sp>
        <p:nvSpPr>
          <p:cNvPr id="3" name="Content Placeholder 2">
            <a:extLst>
              <a:ext uri="{FF2B5EF4-FFF2-40B4-BE49-F238E27FC236}">
                <a16:creationId xmlns:a16="http://schemas.microsoft.com/office/drawing/2014/main" id="{EDA86761-5EE5-8D69-22C2-13735AEED8B6}"/>
              </a:ext>
            </a:extLst>
          </p:cNvPr>
          <p:cNvSpPr>
            <a:spLocks noGrp="1"/>
          </p:cNvSpPr>
          <p:nvPr>
            <p:ph sz="half" idx="1"/>
          </p:nvPr>
        </p:nvSpPr>
        <p:spPr>
          <a:xfrm>
            <a:off x="508000" y="1102164"/>
            <a:ext cx="5564718" cy="4114800"/>
          </a:xfrm>
        </p:spPr>
        <p:txBody>
          <a:bodyPr/>
          <a:lstStyle/>
          <a:p>
            <a:r>
              <a:rPr lang="en-US" b="1"/>
              <a:t>Longitudinal Chromatic Aberration (LCA)</a:t>
            </a:r>
          </a:p>
          <a:p>
            <a:pPr lvl="1"/>
            <a:r>
              <a:rPr lang="en-US"/>
              <a:t>Wavelengths of light refract differently through eye lens </a:t>
            </a:r>
            <a:r>
              <a:rPr lang="en-US">
                <a:sym typeface="Wingdings" panose="05000000000000000000" pitchFamily="2" charset="2"/>
              </a:rPr>
              <a:t> depth </a:t>
            </a:r>
            <a:r>
              <a:rPr lang="en-US"/>
              <a:t>spatial separation</a:t>
            </a:r>
          </a:p>
          <a:p>
            <a:pPr lvl="1"/>
            <a:r>
              <a:rPr lang="en-US"/>
              <a:t>&gt;2 diopter spread across visible spectrum!</a:t>
            </a:r>
          </a:p>
          <a:p>
            <a:pPr lvl="1"/>
            <a:endParaRPr lang="en-US"/>
          </a:p>
        </p:txBody>
      </p:sp>
      <p:sp>
        <p:nvSpPr>
          <p:cNvPr id="9" name="Content Placeholder 8">
            <a:extLst>
              <a:ext uri="{FF2B5EF4-FFF2-40B4-BE49-F238E27FC236}">
                <a16:creationId xmlns:a16="http://schemas.microsoft.com/office/drawing/2014/main" id="{926DB936-D152-60B4-07C9-2996130D8953}"/>
              </a:ext>
            </a:extLst>
          </p:cNvPr>
          <p:cNvSpPr>
            <a:spLocks noGrp="1"/>
          </p:cNvSpPr>
          <p:nvPr>
            <p:ph sz="half" idx="2"/>
          </p:nvPr>
        </p:nvSpPr>
        <p:spPr>
          <a:xfrm>
            <a:off x="6072718" y="1097300"/>
            <a:ext cx="5707478" cy="4114800"/>
          </a:xfrm>
        </p:spPr>
        <p:txBody>
          <a:bodyPr/>
          <a:lstStyle/>
          <a:p>
            <a:r>
              <a:rPr lang="en-US" b="1"/>
              <a:t>Handling LCA</a:t>
            </a:r>
          </a:p>
          <a:p>
            <a:pPr lvl="1"/>
            <a:r>
              <a:rPr lang="en-US"/>
              <a:t>On and off axis views of retinal and visual image</a:t>
            </a:r>
          </a:p>
          <a:p>
            <a:pPr lvl="1"/>
            <a:r>
              <a:rPr lang="en-US"/>
              <a:t>Visual system resolves and uses chromatic blur to help focus</a:t>
            </a:r>
          </a:p>
        </p:txBody>
      </p:sp>
      <p:pic>
        <p:nvPicPr>
          <p:cNvPr id="4" name="Picture 3" descr="Diagram&#10;&#10;Description automatically generated">
            <a:extLst>
              <a:ext uri="{FF2B5EF4-FFF2-40B4-BE49-F238E27FC236}">
                <a16:creationId xmlns:a16="http://schemas.microsoft.com/office/drawing/2014/main" id="{7AB1D3BC-6B33-2707-AE8B-5B6C26ED924A}"/>
              </a:ext>
            </a:extLst>
          </p:cNvPr>
          <p:cNvPicPr>
            <a:picLocks noChangeAspect="1"/>
          </p:cNvPicPr>
          <p:nvPr/>
        </p:nvPicPr>
        <p:blipFill>
          <a:blip r:embed="rId2"/>
          <a:stretch>
            <a:fillRect/>
          </a:stretch>
        </p:blipFill>
        <p:spPr>
          <a:xfrm>
            <a:off x="759758" y="2667867"/>
            <a:ext cx="10471722" cy="3604645"/>
          </a:xfrm>
          <a:prstGeom prst="rect">
            <a:avLst/>
          </a:prstGeom>
        </p:spPr>
      </p:pic>
      <p:sp>
        <p:nvSpPr>
          <p:cNvPr id="8" name="TextBox 7">
            <a:extLst>
              <a:ext uri="{FF2B5EF4-FFF2-40B4-BE49-F238E27FC236}">
                <a16:creationId xmlns:a16="http://schemas.microsoft.com/office/drawing/2014/main" id="{9C095EC0-605F-F081-ABE2-0492DB627F39}"/>
              </a:ext>
            </a:extLst>
          </p:cNvPr>
          <p:cNvSpPr txBox="1"/>
          <p:nvPr/>
        </p:nvSpPr>
        <p:spPr>
          <a:xfrm>
            <a:off x="3672901" y="6457890"/>
            <a:ext cx="4846198" cy="400110"/>
          </a:xfrm>
          <a:prstGeom prst="rect">
            <a:avLst/>
          </a:prstGeom>
          <a:noFill/>
        </p:spPr>
        <p:txBody>
          <a:bodyPr wrap="none" rtlCol="0">
            <a:spAutoFit/>
          </a:bodyPr>
          <a:lstStyle/>
          <a:p>
            <a:r>
              <a:rPr lang="en-US" sz="2000" b="1"/>
              <a:t>Additional Vision Mechanism Details</a:t>
            </a:r>
          </a:p>
        </p:txBody>
      </p:sp>
      <p:sp>
        <p:nvSpPr>
          <p:cNvPr id="10" name="TextBox 9">
            <a:extLst>
              <a:ext uri="{FF2B5EF4-FFF2-40B4-BE49-F238E27FC236}">
                <a16:creationId xmlns:a16="http://schemas.microsoft.com/office/drawing/2014/main" id="{31222CFE-153B-36FB-91A5-8FE0CE69A59E}"/>
              </a:ext>
            </a:extLst>
          </p:cNvPr>
          <p:cNvSpPr txBox="1"/>
          <p:nvPr/>
        </p:nvSpPr>
        <p:spPr>
          <a:xfrm>
            <a:off x="3307405" y="6108624"/>
            <a:ext cx="6870792" cy="1692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a:ln>
                  <a:noFill/>
                </a:ln>
                <a:solidFill>
                  <a:srgbClr val="333333"/>
                </a:solidFill>
                <a:effectLst/>
                <a:uLnTx/>
                <a:uFillTx/>
                <a:latin typeface="Arial" panose="020B0604020202020204" pitchFamily="34" charset="0"/>
                <a:ea typeface="+mn-ea"/>
                <a:cs typeface="+mn-cs"/>
              </a:rPr>
              <a:t>Bernard C. Kress, "Digital optical elements and technologies (EDO19): applications to AR/VR/MR," Proc. SPIE 11062, Digital Optical Technologies 2019, 1106222 (30 July 2019);</a:t>
            </a:r>
            <a:r>
              <a:rPr kumimoji="0" lang="en-US" sz="500" b="0" i="0" u="sng" strike="noStrike" kern="1200" cap="none" spc="0" normalizeH="0" baseline="0" noProof="0">
                <a:ln>
                  <a:noFill/>
                </a:ln>
                <a:solidFill>
                  <a:srgbClr val="333333"/>
                </a:solidFill>
                <a:effectLst/>
                <a:uLnTx/>
                <a:uFillTx/>
                <a:latin typeface="Arial" panose="020B0604020202020204" pitchFamily="34" charset="0"/>
                <a:ea typeface="+mn-ea"/>
                <a:cs typeface="+mn-cs"/>
                <a:hlinkClick r:id="rId3"/>
              </a:rPr>
              <a:t> https://doi.org/10.1117/12.2544404</a:t>
            </a:r>
            <a:r>
              <a:rPr kumimoji="0" lang="en-US" sz="500" b="0" i="0" u="sng" strike="noStrike" kern="1200" cap="none" spc="0" normalizeH="0" baseline="0" noProof="0">
                <a:ln>
                  <a:noFill/>
                </a:ln>
                <a:solidFill>
                  <a:srgbClr val="333333"/>
                </a:solidFill>
                <a:effectLst/>
                <a:uLnTx/>
                <a:uFillTx/>
                <a:latin typeface="Arial" panose="020B0604020202020204" pitchFamily="34" charset="0"/>
                <a:ea typeface="+mn-ea"/>
                <a:cs typeface="+mn-cs"/>
              </a:rPr>
              <a:t> </a:t>
            </a:r>
            <a:r>
              <a:rPr kumimoji="0" lang="en-US" sz="500" b="0" i="0" strike="noStrike" kern="1200" cap="none" spc="0" normalizeH="0" baseline="0" noProof="0">
                <a:ln>
                  <a:noFill/>
                </a:ln>
                <a:solidFill>
                  <a:srgbClr val="333333"/>
                </a:solidFill>
                <a:effectLst/>
                <a:uLnTx/>
                <a:uFillTx/>
                <a:latin typeface="Arial" panose="020B0604020202020204" pitchFamily="34" charset="0"/>
                <a:ea typeface="+mn-ea"/>
                <a:cs typeface="+mn-cs"/>
              </a:rPr>
              <a:t>License ID</a:t>
            </a:r>
            <a:r>
              <a:rPr kumimoji="0" lang="en-US" sz="500" b="0" i="0" u="sng" strike="noStrike" kern="1200" cap="none" spc="0" normalizeH="0" baseline="0" noProof="0">
                <a:ln>
                  <a:noFill/>
                </a:ln>
                <a:solidFill>
                  <a:srgbClr val="333333"/>
                </a:solidFill>
                <a:effectLst/>
                <a:uLnTx/>
                <a:uFillTx/>
                <a:latin typeface="Arial" panose="020B0604020202020204" pitchFamily="34" charset="0"/>
                <a:ea typeface="+mn-ea"/>
                <a:cs typeface="+mn-cs"/>
              </a:rPr>
              <a:t>: </a:t>
            </a:r>
            <a:r>
              <a:rPr lang="en-US" sz="500" b="0" i="0">
                <a:solidFill>
                  <a:srgbClr val="49576D"/>
                </a:solidFill>
                <a:effectLst/>
                <a:latin typeface="Open Sans" panose="020B0606030504020204" pitchFamily="34" charset="0"/>
              </a:rPr>
              <a:t>1629765-1</a:t>
            </a:r>
            <a:endParaRPr kumimoji="0" lang="en-US" sz="500" b="0" i="0" u="none" strike="noStrike" kern="1200" cap="none" spc="0" normalizeH="0" baseline="0" noProof="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7683781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12561-3927-6ACB-5CCB-A9CFA64BCAFC}"/>
              </a:ext>
            </a:extLst>
          </p:cNvPr>
          <p:cNvSpPr>
            <a:spLocks noGrp="1"/>
          </p:cNvSpPr>
          <p:nvPr>
            <p:ph type="title"/>
          </p:nvPr>
        </p:nvSpPr>
        <p:spPr/>
        <p:txBody>
          <a:bodyPr/>
          <a:lstStyle/>
          <a:p>
            <a:r>
              <a:rPr lang="en-US" dirty="0"/>
              <a:t>Douglas Gill Bio</a:t>
            </a:r>
          </a:p>
        </p:txBody>
      </p:sp>
      <p:sp>
        <p:nvSpPr>
          <p:cNvPr id="3" name="Content Placeholder 2">
            <a:extLst>
              <a:ext uri="{FF2B5EF4-FFF2-40B4-BE49-F238E27FC236}">
                <a16:creationId xmlns:a16="http://schemas.microsoft.com/office/drawing/2014/main" id="{8211F892-706D-C3ED-110D-A7C53F594CFD}"/>
              </a:ext>
            </a:extLst>
          </p:cNvPr>
          <p:cNvSpPr>
            <a:spLocks noGrp="1"/>
          </p:cNvSpPr>
          <p:nvPr>
            <p:ph sz="quarter" idx="11"/>
          </p:nvPr>
        </p:nvSpPr>
        <p:spPr>
          <a:xfrm>
            <a:off x="480132" y="1046715"/>
            <a:ext cx="11361348" cy="5075237"/>
          </a:xfrm>
        </p:spPr>
        <p:txBody>
          <a:bodyPr/>
          <a:lstStyle/>
          <a:p>
            <a:r>
              <a:rPr lang="en-US" sz="2400" dirty="0"/>
              <a:t>Senior Staff Scientist, FlightSafety International, 27 years with FSI, BS/MS Computer Science</a:t>
            </a:r>
          </a:p>
          <a:p>
            <a:r>
              <a:rPr lang="en-US" sz="2400" dirty="0"/>
              <a:t>Primary work has been in visual systems (VITAL)</a:t>
            </a:r>
          </a:p>
          <a:p>
            <a:r>
              <a:rPr lang="en-US" sz="2400" dirty="0"/>
              <a:t>Flight Simulation’s immersive visual displays provide unique perspective</a:t>
            </a:r>
          </a:p>
          <a:p>
            <a:r>
              <a:rPr lang="en-US" sz="2400" dirty="0"/>
              <a:t>I was curious about why VR headsets always made me sick + had noticed it wasn’t just me</a:t>
            </a:r>
          </a:p>
          <a:p>
            <a:r>
              <a:rPr lang="en-US" sz="2400" dirty="0"/>
              <a:t>Research quickly convinced me that sickness is a clue leading to more broadly useful findings</a:t>
            </a:r>
          </a:p>
          <a:p>
            <a:r>
              <a:rPr lang="en-US" sz="2400" dirty="0"/>
              <a:t>Various forms of this work have been presented to </a:t>
            </a:r>
          </a:p>
          <a:p>
            <a:pPr lvl="1"/>
            <a:r>
              <a:rPr lang="en-US" sz="2000" dirty="0"/>
              <a:t>AFRL (OBVA Vision Scientists have provided consultation throughout the research)</a:t>
            </a:r>
          </a:p>
          <a:p>
            <a:pPr lvl="1"/>
            <a:r>
              <a:rPr lang="en-US" sz="2000" dirty="0"/>
              <a:t>FlightSafety</a:t>
            </a:r>
          </a:p>
          <a:p>
            <a:pPr lvl="1"/>
            <a:r>
              <a:rPr lang="en-US" sz="2000" dirty="0"/>
              <a:t>EASA EFTEG (“Motion Sickness, Simulator Sickness, Virtual Reality Sickness: Phenomena and Implications”)</a:t>
            </a:r>
          </a:p>
          <a:p>
            <a:pPr lvl="1"/>
            <a:r>
              <a:rPr lang="en-US" sz="2000" dirty="0"/>
              <a:t>FAA</a:t>
            </a:r>
          </a:p>
          <a:p>
            <a:pPr lvl="1"/>
            <a:r>
              <a:rPr lang="en-US" sz="2000" dirty="0"/>
              <a:t>USAF DAFMSS</a:t>
            </a:r>
          </a:p>
          <a:p>
            <a:pPr lvl="1"/>
            <a:r>
              <a:rPr lang="en-US" sz="2000" dirty="0"/>
              <a:t>Airline STIG</a:t>
            </a:r>
          </a:p>
          <a:p>
            <a:pPr lvl="1"/>
            <a:r>
              <a:rPr lang="en-US" sz="2000" dirty="0"/>
              <a:t>Electronic Imaging/Stereoscopic Displays and Applications</a:t>
            </a:r>
          </a:p>
        </p:txBody>
      </p:sp>
    </p:spTree>
    <p:extLst>
      <p:ext uri="{BB962C8B-B14F-4D97-AF65-F5344CB8AC3E}">
        <p14:creationId xmlns:p14="http://schemas.microsoft.com/office/powerpoint/2010/main" val="42125225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E5710-B2A8-28E2-B604-9E8CE4E00A6D}"/>
              </a:ext>
            </a:extLst>
          </p:cNvPr>
          <p:cNvSpPr>
            <a:spLocks noGrp="1"/>
          </p:cNvSpPr>
          <p:nvPr>
            <p:ph type="title"/>
          </p:nvPr>
        </p:nvSpPr>
        <p:spPr/>
        <p:txBody>
          <a:bodyPr/>
          <a:lstStyle/>
          <a:p>
            <a:r>
              <a:rPr lang="en-US" sz="2800"/>
              <a:t>Sensory Mechanisms in Head Worn Displays</a:t>
            </a:r>
          </a:p>
        </p:txBody>
      </p:sp>
      <p:sp>
        <p:nvSpPr>
          <p:cNvPr id="3" name="Content Placeholder 2">
            <a:extLst>
              <a:ext uri="{FF2B5EF4-FFF2-40B4-BE49-F238E27FC236}">
                <a16:creationId xmlns:a16="http://schemas.microsoft.com/office/drawing/2014/main" id="{82CD32E8-218E-2DF5-8505-34A4AEA4B32F}"/>
              </a:ext>
            </a:extLst>
          </p:cNvPr>
          <p:cNvSpPr>
            <a:spLocks noGrp="1"/>
          </p:cNvSpPr>
          <p:nvPr>
            <p:ph idx="1"/>
          </p:nvPr>
        </p:nvSpPr>
        <p:spPr/>
        <p:txBody>
          <a:bodyPr/>
          <a:lstStyle/>
          <a:p>
            <a:r>
              <a:rPr lang="en-US" b="1" dirty="0"/>
              <a:t>Field of View</a:t>
            </a:r>
          </a:p>
          <a:p>
            <a:endParaRPr lang="en-US" b="1" dirty="0"/>
          </a:p>
          <a:p>
            <a:r>
              <a:rPr lang="en-US" b="1" dirty="0"/>
              <a:t>Differences in Virtual and Physical Head Pose</a:t>
            </a:r>
          </a:p>
          <a:p>
            <a:endParaRPr lang="en-US" b="1" dirty="0"/>
          </a:p>
          <a:p>
            <a:r>
              <a:rPr lang="en-US" b="1" dirty="0"/>
              <a:t>Visual-Vestibular Conflicts</a:t>
            </a:r>
          </a:p>
          <a:p>
            <a:endParaRPr lang="en-US" b="1" dirty="0"/>
          </a:p>
          <a:p>
            <a:r>
              <a:rPr lang="en-US" b="1" dirty="0"/>
              <a:t>Depth Perception and Vergence-Accommodation Conflict</a:t>
            </a:r>
          </a:p>
          <a:p>
            <a:endParaRPr lang="en-US" b="1" dirty="0"/>
          </a:p>
          <a:p>
            <a:r>
              <a:rPr lang="en-US" b="1" dirty="0"/>
              <a:t>Binocular Stereoscopic Displays, Pipeline, and Distortions</a:t>
            </a:r>
          </a:p>
          <a:p>
            <a:endParaRPr lang="en-US" dirty="0"/>
          </a:p>
          <a:p>
            <a:endParaRPr lang="en-US" dirty="0"/>
          </a:p>
        </p:txBody>
      </p:sp>
      <p:sp>
        <p:nvSpPr>
          <p:cNvPr id="4" name="TextBox 3">
            <a:extLst>
              <a:ext uri="{FF2B5EF4-FFF2-40B4-BE49-F238E27FC236}">
                <a16:creationId xmlns:a16="http://schemas.microsoft.com/office/drawing/2014/main" id="{4E58CF29-58D0-2C5E-2FC2-C0B381F1C9A8}"/>
              </a:ext>
            </a:extLst>
          </p:cNvPr>
          <p:cNvSpPr txBox="1"/>
          <p:nvPr/>
        </p:nvSpPr>
        <p:spPr>
          <a:xfrm>
            <a:off x="3530233" y="6457890"/>
            <a:ext cx="5131533" cy="400110"/>
          </a:xfrm>
          <a:prstGeom prst="rect">
            <a:avLst/>
          </a:prstGeom>
          <a:noFill/>
        </p:spPr>
        <p:txBody>
          <a:bodyPr wrap="none" rtlCol="0">
            <a:spAutoFit/>
          </a:bodyPr>
          <a:lstStyle/>
          <a:p>
            <a:r>
              <a:rPr lang="en-US" sz="2000" b="1"/>
              <a:t>Roughly Increasing Order of Intricacy </a:t>
            </a:r>
          </a:p>
        </p:txBody>
      </p:sp>
    </p:spTree>
    <p:extLst>
      <p:ext uri="{BB962C8B-B14F-4D97-AF65-F5344CB8AC3E}">
        <p14:creationId xmlns:p14="http://schemas.microsoft.com/office/powerpoint/2010/main" val="30505397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CE357C-3844-4A50-3615-3A43EE5A80CD}"/>
              </a:ext>
            </a:extLst>
          </p:cNvPr>
          <p:cNvPicPr>
            <a:picLocks noChangeAspect="1"/>
          </p:cNvPicPr>
          <p:nvPr/>
        </p:nvPicPr>
        <p:blipFill rotWithShape="1">
          <a:blip r:embed="rId3"/>
          <a:srcRect l="53687"/>
          <a:stretch/>
        </p:blipFill>
        <p:spPr>
          <a:xfrm>
            <a:off x="5568651" y="1862214"/>
            <a:ext cx="4503030" cy="4156740"/>
          </a:xfrm>
          <a:prstGeom prst="rect">
            <a:avLst/>
          </a:prstGeom>
        </p:spPr>
      </p:pic>
      <p:sp>
        <p:nvSpPr>
          <p:cNvPr id="2" name="Title 1">
            <a:extLst>
              <a:ext uri="{FF2B5EF4-FFF2-40B4-BE49-F238E27FC236}">
                <a16:creationId xmlns:a16="http://schemas.microsoft.com/office/drawing/2014/main" id="{DC8D6F6F-7B2B-0B79-4A14-190ECBCB3908}"/>
              </a:ext>
            </a:extLst>
          </p:cNvPr>
          <p:cNvSpPr>
            <a:spLocks noGrp="1"/>
          </p:cNvSpPr>
          <p:nvPr>
            <p:ph type="title"/>
          </p:nvPr>
        </p:nvSpPr>
        <p:spPr/>
        <p:txBody>
          <a:bodyPr/>
          <a:lstStyle/>
          <a:p>
            <a:r>
              <a:rPr lang="en-US"/>
              <a:t>Human Visual Field of View</a:t>
            </a:r>
          </a:p>
        </p:txBody>
      </p:sp>
      <p:sp>
        <p:nvSpPr>
          <p:cNvPr id="3" name="Content Placeholder 2">
            <a:extLst>
              <a:ext uri="{FF2B5EF4-FFF2-40B4-BE49-F238E27FC236}">
                <a16:creationId xmlns:a16="http://schemas.microsoft.com/office/drawing/2014/main" id="{1C22BD45-FAA4-AAC0-92DE-18A337E13A0C}"/>
              </a:ext>
            </a:extLst>
          </p:cNvPr>
          <p:cNvSpPr>
            <a:spLocks noGrp="1"/>
          </p:cNvSpPr>
          <p:nvPr>
            <p:ph sz="quarter" idx="11"/>
          </p:nvPr>
        </p:nvSpPr>
        <p:spPr/>
        <p:txBody>
          <a:bodyPr/>
          <a:lstStyle/>
          <a:p>
            <a:r>
              <a:rPr lang="en-US" b="1" dirty="0"/>
              <a:t>Field of View (FOV) (Instantaneous)</a:t>
            </a:r>
          </a:p>
          <a:p>
            <a:r>
              <a:rPr lang="en-US" b="1" dirty="0"/>
              <a:t>Field of Regard (FOR) (Head movement over time) 360°</a:t>
            </a:r>
          </a:p>
        </p:txBody>
      </p:sp>
      <p:sp>
        <p:nvSpPr>
          <p:cNvPr id="5" name="TextBox 4">
            <a:extLst>
              <a:ext uri="{FF2B5EF4-FFF2-40B4-BE49-F238E27FC236}">
                <a16:creationId xmlns:a16="http://schemas.microsoft.com/office/drawing/2014/main" id="{FE6377C3-4ADB-A7EA-45EF-11C303858D63}"/>
              </a:ext>
            </a:extLst>
          </p:cNvPr>
          <p:cNvSpPr txBox="1"/>
          <p:nvPr/>
        </p:nvSpPr>
        <p:spPr>
          <a:xfrm>
            <a:off x="597434" y="5786225"/>
            <a:ext cx="4391025" cy="415498"/>
          </a:xfrm>
          <a:prstGeom prst="rect">
            <a:avLst/>
          </a:prstGeom>
          <a:noFill/>
        </p:spPr>
        <p:txBody>
          <a:bodyPr wrap="square" rtlCol="0">
            <a:spAutoFit/>
          </a:bodyPr>
          <a:lstStyle/>
          <a:p>
            <a:r>
              <a:rPr lang="en-US" sz="700" b="0" i="0">
                <a:solidFill>
                  <a:schemeClr val="tx1">
                    <a:lumMod val="50000"/>
                    <a:lumOff val="50000"/>
                  </a:schemeClr>
                </a:solidFill>
                <a:effectLst/>
              </a:rPr>
              <a:t>Figures 1, 2, &amp; 3: Bernard C. Kress, "Digital optical elements and technologies (EDO19): applications to AR/VR/MR," Proc. SPIE 11062, Digital Optical Technologies 2019, 1106222 (30 July 2019);</a:t>
            </a:r>
            <a:r>
              <a:rPr lang="en-US" sz="700" b="0" i="0" u="sng">
                <a:solidFill>
                  <a:schemeClr val="tx1">
                    <a:lumMod val="50000"/>
                    <a:lumOff val="50000"/>
                  </a:schemeClr>
                </a:solidFill>
                <a:effectLst/>
                <a:hlinkClick r:id="rId4">
                  <a:extLst>
                    <a:ext uri="{A12FA001-AC4F-418D-AE19-62706E023703}">
                      <ahyp:hlinkClr xmlns:ahyp="http://schemas.microsoft.com/office/drawing/2018/hyperlinkcolor" val="tx"/>
                    </a:ext>
                  </a:extLst>
                </a:hlinkClick>
              </a:rPr>
              <a:t> https://doi.org/10.1117/12.2544404</a:t>
            </a:r>
            <a:r>
              <a:rPr lang="en-US" sz="700" b="0" i="0" u="sng">
                <a:solidFill>
                  <a:schemeClr val="tx1">
                    <a:lumMod val="50000"/>
                    <a:lumOff val="50000"/>
                  </a:schemeClr>
                </a:solidFill>
                <a:effectLst/>
              </a:rPr>
              <a:t> </a:t>
            </a:r>
            <a:r>
              <a:rPr lang="en-US" sz="700" b="0" i="0">
                <a:solidFill>
                  <a:schemeClr val="tx1">
                    <a:lumMod val="50000"/>
                    <a:lumOff val="50000"/>
                  </a:schemeClr>
                </a:solidFill>
                <a:effectLst/>
              </a:rPr>
              <a:t>License ID: 1629765-1</a:t>
            </a:r>
            <a:endParaRPr lang="en-US" sz="700">
              <a:solidFill>
                <a:schemeClr val="tx1">
                  <a:lumMod val="50000"/>
                  <a:lumOff val="50000"/>
                </a:schemeClr>
              </a:solidFill>
            </a:endParaRPr>
          </a:p>
        </p:txBody>
      </p:sp>
      <p:pic>
        <p:nvPicPr>
          <p:cNvPr id="6" name="Picture 5" descr="A picture containing text, umbrella, accessory, device&#10;&#10;Description automatically generated">
            <a:extLst>
              <a:ext uri="{FF2B5EF4-FFF2-40B4-BE49-F238E27FC236}">
                <a16:creationId xmlns:a16="http://schemas.microsoft.com/office/drawing/2014/main" id="{28150D8C-DA35-385B-28C3-D16E350D8A68}"/>
              </a:ext>
            </a:extLst>
          </p:cNvPr>
          <p:cNvPicPr>
            <a:picLocks noChangeAspect="1"/>
          </p:cNvPicPr>
          <p:nvPr/>
        </p:nvPicPr>
        <p:blipFill rotWithShape="1">
          <a:blip r:embed="rId5"/>
          <a:srcRect l="1563" t="2662" r="46078" b="7764"/>
          <a:stretch/>
        </p:blipFill>
        <p:spPr>
          <a:xfrm>
            <a:off x="475177" y="2118433"/>
            <a:ext cx="4870206" cy="3556042"/>
          </a:xfrm>
          <a:prstGeom prst="rect">
            <a:avLst/>
          </a:prstGeom>
        </p:spPr>
      </p:pic>
      <p:pic>
        <p:nvPicPr>
          <p:cNvPr id="7" name="Picture 6">
            <a:extLst>
              <a:ext uri="{FF2B5EF4-FFF2-40B4-BE49-F238E27FC236}">
                <a16:creationId xmlns:a16="http://schemas.microsoft.com/office/drawing/2014/main" id="{4FBDFAB6-510A-3A3C-4C84-A331CD368BB0}"/>
              </a:ext>
            </a:extLst>
          </p:cNvPr>
          <p:cNvPicPr>
            <a:picLocks noChangeAspect="1"/>
          </p:cNvPicPr>
          <p:nvPr/>
        </p:nvPicPr>
        <p:blipFill>
          <a:blip r:embed="rId6"/>
          <a:stretch>
            <a:fillRect/>
          </a:stretch>
        </p:blipFill>
        <p:spPr>
          <a:xfrm>
            <a:off x="9233351" y="839046"/>
            <a:ext cx="2908775" cy="1612842"/>
          </a:xfrm>
          <a:prstGeom prst="rect">
            <a:avLst/>
          </a:prstGeom>
        </p:spPr>
      </p:pic>
      <p:sp>
        <p:nvSpPr>
          <p:cNvPr id="8" name="TextBox 7">
            <a:extLst>
              <a:ext uri="{FF2B5EF4-FFF2-40B4-BE49-F238E27FC236}">
                <a16:creationId xmlns:a16="http://schemas.microsoft.com/office/drawing/2014/main" id="{833EFDA3-269A-88DC-A746-F578B4209C9B}"/>
              </a:ext>
            </a:extLst>
          </p:cNvPr>
          <p:cNvSpPr txBox="1"/>
          <p:nvPr/>
        </p:nvSpPr>
        <p:spPr>
          <a:xfrm>
            <a:off x="6241930" y="4574567"/>
            <a:ext cx="1111955" cy="261610"/>
          </a:xfrm>
          <a:prstGeom prst="rect">
            <a:avLst/>
          </a:prstGeom>
          <a:noFill/>
        </p:spPr>
        <p:txBody>
          <a:bodyPr wrap="square" rtlCol="0">
            <a:spAutoFit/>
          </a:bodyPr>
          <a:lstStyle/>
          <a:p>
            <a:r>
              <a:rPr lang="en-US" sz="1050">
                <a:solidFill>
                  <a:srgbClr val="007398"/>
                </a:solidFill>
              </a:rPr>
              <a:t>Fig. 3</a:t>
            </a:r>
          </a:p>
        </p:txBody>
      </p:sp>
      <p:sp>
        <p:nvSpPr>
          <p:cNvPr id="9" name="TextBox 8">
            <a:extLst>
              <a:ext uri="{FF2B5EF4-FFF2-40B4-BE49-F238E27FC236}">
                <a16:creationId xmlns:a16="http://schemas.microsoft.com/office/drawing/2014/main" id="{4DB6C8B2-3AE7-D242-9578-7BB11F9621F4}"/>
              </a:ext>
            </a:extLst>
          </p:cNvPr>
          <p:cNvSpPr txBox="1"/>
          <p:nvPr/>
        </p:nvSpPr>
        <p:spPr>
          <a:xfrm>
            <a:off x="9338595" y="1427956"/>
            <a:ext cx="1111955" cy="261610"/>
          </a:xfrm>
          <a:prstGeom prst="rect">
            <a:avLst/>
          </a:prstGeom>
          <a:noFill/>
        </p:spPr>
        <p:txBody>
          <a:bodyPr wrap="square" rtlCol="0">
            <a:spAutoFit/>
          </a:bodyPr>
          <a:lstStyle/>
          <a:p>
            <a:r>
              <a:rPr lang="en-US" sz="1050">
                <a:solidFill>
                  <a:srgbClr val="007398"/>
                </a:solidFill>
              </a:rPr>
              <a:t>Fig. 1</a:t>
            </a:r>
          </a:p>
        </p:txBody>
      </p:sp>
      <p:sp>
        <p:nvSpPr>
          <p:cNvPr id="10" name="TextBox 9">
            <a:extLst>
              <a:ext uri="{FF2B5EF4-FFF2-40B4-BE49-F238E27FC236}">
                <a16:creationId xmlns:a16="http://schemas.microsoft.com/office/drawing/2014/main" id="{737F57A4-F206-444F-70B6-5653049D4674}"/>
              </a:ext>
            </a:extLst>
          </p:cNvPr>
          <p:cNvSpPr txBox="1"/>
          <p:nvPr/>
        </p:nvSpPr>
        <p:spPr>
          <a:xfrm>
            <a:off x="597434" y="4312957"/>
            <a:ext cx="1111955" cy="261610"/>
          </a:xfrm>
          <a:prstGeom prst="rect">
            <a:avLst/>
          </a:prstGeom>
          <a:noFill/>
        </p:spPr>
        <p:txBody>
          <a:bodyPr wrap="square" rtlCol="0">
            <a:spAutoFit/>
          </a:bodyPr>
          <a:lstStyle/>
          <a:p>
            <a:r>
              <a:rPr lang="en-US" sz="1050">
                <a:solidFill>
                  <a:srgbClr val="007398"/>
                </a:solidFill>
              </a:rPr>
              <a:t>Fig. 2</a:t>
            </a:r>
          </a:p>
        </p:txBody>
      </p:sp>
      <p:sp>
        <p:nvSpPr>
          <p:cNvPr id="11" name="TextBox 10">
            <a:extLst>
              <a:ext uri="{FF2B5EF4-FFF2-40B4-BE49-F238E27FC236}">
                <a16:creationId xmlns:a16="http://schemas.microsoft.com/office/drawing/2014/main" id="{481017CD-F257-21E2-B245-CE5CCCF46D58}"/>
              </a:ext>
            </a:extLst>
          </p:cNvPr>
          <p:cNvSpPr txBox="1"/>
          <p:nvPr/>
        </p:nvSpPr>
        <p:spPr>
          <a:xfrm>
            <a:off x="2652098" y="6150114"/>
            <a:ext cx="7179663" cy="707886"/>
          </a:xfrm>
          <a:prstGeom prst="rect">
            <a:avLst/>
          </a:prstGeom>
          <a:noFill/>
        </p:spPr>
        <p:txBody>
          <a:bodyPr wrap="square">
            <a:spAutoFit/>
          </a:bodyPr>
          <a:lstStyle/>
          <a:p>
            <a:pPr algn="ctr"/>
            <a:r>
              <a:rPr lang="en-US" sz="2000" b="1"/>
              <a:t>Arcs of Sensitivity</a:t>
            </a:r>
          </a:p>
          <a:p>
            <a:pPr algn="ctr"/>
            <a:r>
              <a:rPr lang="en-US" sz="2000" b="1"/>
              <a:t>Binocular and Monocular Peripheral Regions</a:t>
            </a:r>
          </a:p>
        </p:txBody>
      </p:sp>
    </p:spTree>
    <p:extLst>
      <p:ext uri="{BB962C8B-B14F-4D97-AF65-F5344CB8AC3E}">
        <p14:creationId xmlns:p14="http://schemas.microsoft.com/office/powerpoint/2010/main" val="4843267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F5AFE3-FA8A-9364-4ACD-FD6AB08F3A24}"/>
              </a:ext>
            </a:extLst>
          </p:cNvPr>
          <p:cNvSpPr>
            <a:spLocks noGrp="1"/>
          </p:cNvSpPr>
          <p:nvPr>
            <p:ph type="title"/>
          </p:nvPr>
        </p:nvSpPr>
        <p:spPr/>
        <p:txBody>
          <a:bodyPr/>
          <a:lstStyle/>
          <a:p>
            <a:r>
              <a:rPr lang="en-US" dirty="0"/>
              <a:t>Human and HWD Field of View</a:t>
            </a:r>
          </a:p>
        </p:txBody>
      </p:sp>
      <p:pic>
        <p:nvPicPr>
          <p:cNvPr id="6" name="Picture 5" descr="Chart, diagram&#10;&#10;Description automatically generated">
            <a:extLst>
              <a:ext uri="{FF2B5EF4-FFF2-40B4-BE49-F238E27FC236}">
                <a16:creationId xmlns:a16="http://schemas.microsoft.com/office/drawing/2014/main" id="{D2870EF4-47D1-14BE-94B8-47EFC2E296FF}"/>
              </a:ext>
            </a:extLst>
          </p:cNvPr>
          <p:cNvPicPr>
            <a:picLocks noChangeAspect="1"/>
          </p:cNvPicPr>
          <p:nvPr/>
        </p:nvPicPr>
        <p:blipFill>
          <a:blip r:embed="rId2"/>
          <a:stretch>
            <a:fillRect/>
          </a:stretch>
        </p:blipFill>
        <p:spPr>
          <a:xfrm>
            <a:off x="355387" y="1324277"/>
            <a:ext cx="5750052" cy="3344418"/>
          </a:xfrm>
          <a:prstGeom prst="rect">
            <a:avLst/>
          </a:prstGeom>
        </p:spPr>
      </p:pic>
      <p:pic>
        <p:nvPicPr>
          <p:cNvPr id="7" name="Picture 6" descr="Diagram&#10;&#10;Description automatically generated">
            <a:extLst>
              <a:ext uri="{FF2B5EF4-FFF2-40B4-BE49-F238E27FC236}">
                <a16:creationId xmlns:a16="http://schemas.microsoft.com/office/drawing/2014/main" id="{34FDC3E7-0B9B-8389-12B9-B6B4E189D7B0}"/>
              </a:ext>
            </a:extLst>
          </p:cNvPr>
          <p:cNvPicPr>
            <a:picLocks noChangeAspect="1"/>
          </p:cNvPicPr>
          <p:nvPr/>
        </p:nvPicPr>
        <p:blipFill>
          <a:blip r:embed="rId3"/>
          <a:stretch>
            <a:fillRect/>
          </a:stretch>
        </p:blipFill>
        <p:spPr>
          <a:xfrm>
            <a:off x="6096000" y="1520791"/>
            <a:ext cx="6068568" cy="3369564"/>
          </a:xfrm>
          <a:prstGeom prst="rect">
            <a:avLst/>
          </a:prstGeom>
        </p:spPr>
      </p:pic>
      <p:sp>
        <p:nvSpPr>
          <p:cNvPr id="8" name="TextBox 7">
            <a:extLst>
              <a:ext uri="{FF2B5EF4-FFF2-40B4-BE49-F238E27FC236}">
                <a16:creationId xmlns:a16="http://schemas.microsoft.com/office/drawing/2014/main" id="{9FADDE78-4E56-917E-3570-04148BE15334}"/>
              </a:ext>
            </a:extLst>
          </p:cNvPr>
          <p:cNvSpPr txBox="1"/>
          <p:nvPr/>
        </p:nvSpPr>
        <p:spPr>
          <a:xfrm>
            <a:off x="982071" y="5199273"/>
            <a:ext cx="4432215" cy="415498"/>
          </a:xfrm>
          <a:prstGeom prst="rect">
            <a:avLst/>
          </a:prstGeom>
          <a:noFill/>
        </p:spPr>
        <p:txBody>
          <a:bodyPr wrap="square" rtlCol="0">
            <a:spAutoFit/>
          </a:bodyPr>
          <a:lstStyle/>
          <a:p>
            <a:r>
              <a:rPr lang="en-US" sz="700" b="0" i="0" dirty="0">
                <a:solidFill>
                  <a:schemeClr val="tx1">
                    <a:lumMod val="50000"/>
                    <a:lumOff val="50000"/>
                  </a:schemeClr>
                </a:solidFill>
                <a:effectLst/>
              </a:rPr>
              <a:t>Figures 1, 2, &amp;3: Bernard C. Kress, "Digital optical elements and technologies (EDO19): applications to AR/VR/MR," Proc. SPIE 11062, Digital Optical Technologies 2019, 1106222 (30 July 2019);</a:t>
            </a:r>
            <a:r>
              <a:rPr lang="en-US" sz="700" b="0" i="0" u="sng" dirty="0">
                <a:solidFill>
                  <a:schemeClr val="tx1">
                    <a:lumMod val="50000"/>
                    <a:lumOff val="50000"/>
                  </a:schemeClr>
                </a:solidFill>
                <a:effectLst/>
                <a:hlinkClick r:id="rId4">
                  <a:extLst>
                    <a:ext uri="{A12FA001-AC4F-418D-AE19-62706E023703}">
                      <ahyp:hlinkClr xmlns:ahyp="http://schemas.microsoft.com/office/drawing/2018/hyperlinkcolor" val="tx"/>
                    </a:ext>
                  </a:extLst>
                </a:hlinkClick>
              </a:rPr>
              <a:t> https://doi.org/10.1117/12.2544404</a:t>
            </a:r>
            <a:r>
              <a:rPr lang="en-US" sz="700" b="0" i="0" u="sng" dirty="0">
                <a:solidFill>
                  <a:schemeClr val="tx1">
                    <a:lumMod val="50000"/>
                    <a:lumOff val="50000"/>
                  </a:schemeClr>
                </a:solidFill>
                <a:effectLst/>
              </a:rPr>
              <a:t> </a:t>
            </a:r>
            <a:r>
              <a:rPr lang="en-US" sz="700" b="0" i="0" dirty="0">
                <a:solidFill>
                  <a:schemeClr val="tx1">
                    <a:lumMod val="50000"/>
                    <a:lumOff val="50000"/>
                  </a:schemeClr>
                </a:solidFill>
                <a:effectLst/>
              </a:rPr>
              <a:t>License ID: 1629765-1</a:t>
            </a:r>
            <a:endParaRPr lang="en-US" sz="700" dirty="0">
              <a:solidFill>
                <a:schemeClr val="tx1">
                  <a:lumMod val="50000"/>
                  <a:lumOff val="50000"/>
                </a:schemeClr>
              </a:solidFill>
            </a:endParaRPr>
          </a:p>
        </p:txBody>
      </p:sp>
      <p:sp>
        <p:nvSpPr>
          <p:cNvPr id="10" name="TextBox 9">
            <a:extLst>
              <a:ext uri="{FF2B5EF4-FFF2-40B4-BE49-F238E27FC236}">
                <a16:creationId xmlns:a16="http://schemas.microsoft.com/office/drawing/2014/main" id="{2B926B7B-32E3-71A6-6D9E-34EB21F24FE8}"/>
              </a:ext>
            </a:extLst>
          </p:cNvPr>
          <p:cNvSpPr txBox="1"/>
          <p:nvPr/>
        </p:nvSpPr>
        <p:spPr>
          <a:xfrm>
            <a:off x="6503442" y="3839712"/>
            <a:ext cx="1111955" cy="261610"/>
          </a:xfrm>
          <a:prstGeom prst="rect">
            <a:avLst/>
          </a:prstGeom>
          <a:noFill/>
        </p:spPr>
        <p:txBody>
          <a:bodyPr wrap="square" rtlCol="0">
            <a:spAutoFit/>
          </a:bodyPr>
          <a:lstStyle/>
          <a:p>
            <a:r>
              <a:rPr lang="en-US" sz="1050" dirty="0">
                <a:solidFill>
                  <a:srgbClr val="007398"/>
                </a:solidFill>
              </a:rPr>
              <a:t>Fig. 2</a:t>
            </a:r>
          </a:p>
        </p:txBody>
      </p:sp>
      <p:sp>
        <p:nvSpPr>
          <p:cNvPr id="12" name="TextBox 11">
            <a:extLst>
              <a:ext uri="{FF2B5EF4-FFF2-40B4-BE49-F238E27FC236}">
                <a16:creationId xmlns:a16="http://schemas.microsoft.com/office/drawing/2014/main" id="{C0E69C6A-0193-9954-54F7-61220D61E9FD}"/>
              </a:ext>
            </a:extLst>
          </p:cNvPr>
          <p:cNvSpPr txBox="1"/>
          <p:nvPr/>
        </p:nvSpPr>
        <p:spPr>
          <a:xfrm>
            <a:off x="982071" y="4101322"/>
            <a:ext cx="1111955" cy="261610"/>
          </a:xfrm>
          <a:prstGeom prst="rect">
            <a:avLst/>
          </a:prstGeom>
          <a:noFill/>
        </p:spPr>
        <p:txBody>
          <a:bodyPr wrap="square" rtlCol="0">
            <a:spAutoFit/>
          </a:bodyPr>
          <a:lstStyle/>
          <a:p>
            <a:r>
              <a:rPr lang="en-US" sz="1050" dirty="0">
                <a:solidFill>
                  <a:srgbClr val="007398"/>
                </a:solidFill>
              </a:rPr>
              <a:t>Fig. 1</a:t>
            </a:r>
          </a:p>
        </p:txBody>
      </p:sp>
      <p:pic>
        <p:nvPicPr>
          <p:cNvPr id="13" name="Picture 12" descr="A picture containing text, iPod&#10;&#10;Description automatically generated">
            <a:extLst>
              <a:ext uri="{FF2B5EF4-FFF2-40B4-BE49-F238E27FC236}">
                <a16:creationId xmlns:a16="http://schemas.microsoft.com/office/drawing/2014/main" id="{B6AB536F-0FA1-87AD-8818-A4D5909725C0}"/>
              </a:ext>
            </a:extLst>
          </p:cNvPr>
          <p:cNvPicPr>
            <a:picLocks noChangeAspect="1"/>
          </p:cNvPicPr>
          <p:nvPr/>
        </p:nvPicPr>
        <p:blipFill>
          <a:blip r:embed="rId5"/>
          <a:stretch>
            <a:fillRect/>
          </a:stretch>
        </p:blipFill>
        <p:spPr>
          <a:xfrm>
            <a:off x="6808243" y="4890355"/>
            <a:ext cx="4279392" cy="1083564"/>
          </a:xfrm>
          <a:prstGeom prst="rect">
            <a:avLst/>
          </a:prstGeom>
        </p:spPr>
      </p:pic>
      <p:sp>
        <p:nvSpPr>
          <p:cNvPr id="14" name="TextBox 13">
            <a:extLst>
              <a:ext uri="{FF2B5EF4-FFF2-40B4-BE49-F238E27FC236}">
                <a16:creationId xmlns:a16="http://schemas.microsoft.com/office/drawing/2014/main" id="{43D3AF41-B9E7-2B7D-F7A9-DF1BC62A90D7}"/>
              </a:ext>
            </a:extLst>
          </p:cNvPr>
          <p:cNvSpPr txBox="1"/>
          <p:nvPr/>
        </p:nvSpPr>
        <p:spPr>
          <a:xfrm>
            <a:off x="6290552" y="5353161"/>
            <a:ext cx="1111955" cy="261610"/>
          </a:xfrm>
          <a:prstGeom prst="rect">
            <a:avLst/>
          </a:prstGeom>
          <a:noFill/>
        </p:spPr>
        <p:txBody>
          <a:bodyPr wrap="square" rtlCol="0">
            <a:spAutoFit/>
          </a:bodyPr>
          <a:lstStyle/>
          <a:p>
            <a:r>
              <a:rPr lang="en-US" sz="1050" dirty="0">
                <a:solidFill>
                  <a:srgbClr val="007398"/>
                </a:solidFill>
              </a:rPr>
              <a:t>Fig. 3</a:t>
            </a:r>
          </a:p>
        </p:txBody>
      </p:sp>
      <p:sp>
        <p:nvSpPr>
          <p:cNvPr id="19" name="TextBox 18">
            <a:extLst>
              <a:ext uri="{FF2B5EF4-FFF2-40B4-BE49-F238E27FC236}">
                <a16:creationId xmlns:a16="http://schemas.microsoft.com/office/drawing/2014/main" id="{A2EFBF61-23F6-6492-1FA4-FE429A666A6E}"/>
              </a:ext>
            </a:extLst>
          </p:cNvPr>
          <p:cNvSpPr txBox="1"/>
          <p:nvPr/>
        </p:nvSpPr>
        <p:spPr>
          <a:xfrm>
            <a:off x="3033238" y="6145349"/>
            <a:ext cx="6514629" cy="707886"/>
          </a:xfrm>
          <a:prstGeom prst="rect">
            <a:avLst/>
          </a:prstGeom>
          <a:noFill/>
        </p:spPr>
        <p:txBody>
          <a:bodyPr wrap="square">
            <a:spAutoFit/>
          </a:bodyPr>
          <a:lstStyle/>
          <a:p>
            <a:pPr algn="ctr"/>
            <a:r>
              <a:rPr lang="en-US" sz="2000" b="1" dirty="0"/>
              <a:t>HWD FOV – Peripheral is Missing</a:t>
            </a:r>
          </a:p>
          <a:p>
            <a:pPr algn="ctr"/>
            <a:r>
              <a:rPr lang="en-US" sz="2000" b="1" dirty="0"/>
              <a:t>Variable/Hard to Measure – Specs Questionable</a:t>
            </a:r>
          </a:p>
        </p:txBody>
      </p:sp>
    </p:spTree>
    <p:extLst>
      <p:ext uri="{BB962C8B-B14F-4D97-AF65-F5344CB8AC3E}">
        <p14:creationId xmlns:p14="http://schemas.microsoft.com/office/powerpoint/2010/main" val="10243415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B86EB7-3CED-778F-E29E-252D853B5238}"/>
              </a:ext>
            </a:extLst>
          </p:cNvPr>
          <p:cNvPicPr>
            <a:picLocks noChangeAspect="1"/>
          </p:cNvPicPr>
          <p:nvPr/>
        </p:nvPicPr>
        <p:blipFill>
          <a:blip r:embed="rId2"/>
          <a:stretch>
            <a:fillRect/>
          </a:stretch>
        </p:blipFill>
        <p:spPr>
          <a:xfrm>
            <a:off x="7138981" y="1083269"/>
            <a:ext cx="4896533" cy="2715004"/>
          </a:xfrm>
          <a:prstGeom prst="rect">
            <a:avLst/>
          </a:prstGeom>
        </p:spPr>
      </p:pic>
      <p:sp>
        <p:nvSpPr>
          <p:cNvPr id="5" name="Title 4">
            <a:extLst>
              <a:ext uri="{FF2B5EF4-FFF2-40B4-BE49-F238E27FC236}">
                <a16:creationId xmlns:a16="http://schemas.microsoft.com/office/drawing/2014/main" id="{42120070-05A3-D065-D00F-846F69400DD1}"/>
              </a:ext>
            </a:extLst>
          </p:cNvPr>
          <p:cNvSpPr>
            <a:spLocks noGrp="1"/>
          </p:cNvSpPr>
          <p:nvPr>
            <p:ph type="title"/>
          </p:nvPr>
        </p:nvSpPr>
        <p:spPr/>
        <p:txBody>
          <a:bodyPr/>
          <a:lstStyle/>
          <a:p>
            <a:r>
              <a:rPr lang="en-US"/>
              <a:t>Peripheral Vision Functions</a:t>
            </a:r>
          </a:p>
        </p:txBody>
      </p:sp>
      <p:sp>
        <p:nvSpPr>
          <p:cNvPr id="6" name="Content Placeholder 5">
            <a:extLst>
              <a:ext uri="{FF2B5EF4-FFF2-40B4-BE49-F238E27FC236}">
                <a16:creationId xmlns:a16="http://schemas.microsoft.com/office/drawing/2014/main" id="{9D713C07-8D3F-09BC-B33E-CF079E65E68C}"/>
              </a:ext>
            </a:extLst>
          </p:cNvPr>
          <p:cNvSpPr>
            <a:spLocks noGrp="1"/>
          </p:cNvSpPr>
          <p:nvPr>
            <p:ph sz="quarter" idx="11"/>
          </p:nvPr>
        </p:nvSpPr>
        <p:spPr>
          <a:xfrm>
            <a:off x="480132" y="891381"/>
            <a:ext cx="11250613" cy="5075237"/>
          </a:xfrm>
        </p:spPr>
        <p:txBody>
          <a:bodyPr/>
          <a:lstStyle/>
          <a:p>
            <a:r>
              <a:rPr lang="en-US" b="1"/>
              <a:t>Multi-tasking — multi-object tracking — gist </a:t>
            </a:r>
          </a:p>
          <a:p>
            <a:r>
              <a:rPr lang="en-US" b="1"/>
              <a:t>Monitor – detect hazards — act before fixate</a:t>
            </a:r>
          </a:p>
          <a:p>
            <a:r>
              <a:rPr lang="en-US" b="1"/>
              <a:t>Inform eye movements – saccades</a:t>
            </a:r>
          </a:p>
          <a:p>
            <a:r>
              <a:rPr lang="en-US" b="1"/>
              <a:t>Pilots</a:t>
            </a:r>
            <a:r>
              <a:rPr lang="en-US"/>
              <a:t> </a:t>
            </a:r>
          </a:p>
          <a:p>
            <a:pPr lvl="1"/>
            <a:r>
              <a:rPr lang="en-US"/>
              <a:t>Monitor instruments</a:t>
            </a:r>
          </a:p>
          <a:p>
            <a:pPr lvl="1"/>
            <a:r>
              <a:rPr lang="en-US"/>
              <a:t>Interact with controls without looking</a:t>
            </a:r>
          </a:p>
          <a:p>
            <a:pPr lvl="1"/>
            <a:r>
              <a:rPr lang="en-US"/>
              <a:t>Optic flow cues help maintain control, detect hazards</a:t>
            </a:r>
          </a:p>
          <a:p>
            <a:r>
              <a:rPr lang="en-US" b="1"/>
              <a:t>Quantitative definition varies – more below</a:t>
            </a:r>
          </a:p>
          <a:p>
            <a:pPr lvl="1"/>
            <a:r>
              <a:rPr lang="en-US"/>
              <a:t>Flight Simulation – monocular peripheral (&gt; +/- 60°)</a:t>
            </a:r>
          </a:p>
          <a:p>
            <a:pPr lvl="1"/>
            <a:r>
              <a:rPr lang="en-US"/>
              <a:t>FAA Level D flight simulators &gt;200° HFOV</a:t>
            </a:r>
          </a:p>
          <a:p>
            <a:pPr lvl="1"/>
            <a:r>
              <a:rPr lang="en-US"/>
              <a:t>Vision science – no consensus</a:t>
            </a:r>
          </a:p>
          <a:p>
            <a:endParaRPr lang="en-US"/>
          </a:p>
        </p:txBody>
      </p:sp>
      <p:sp>
        <p:nvSpPr>
          <p:cNvPr id="8" name="TextBox 7">
            <a:extLst>
              <a:ext uri="{FF2B5EF4-FFF2-40B4-BE49-F238E27FC236}">
                <a16:creationId xmlns:a16="http://schemas.microsoft.com/office/drawing/2014/main" id="{2847609D-3356-E78D-D5E8-0EE7D3C08E04}"/>
              </a:ext>
            </a:extLst>
          </p:cNvPr>
          <p:cNvSpPr txBox="1"/>
          <p:nvPr/>
        </p:nvSpPr>
        <p:spPr>
          <a:xfrm>
            <a:off x="7601966" y="3981769"/>
            <a:ext cx="4109902" cy="415498"/>
          </a:xfrm>
          <a:prstGeom prst="rect">
            <a:avLst/>
          </a:prstGeom>
          <a:noFill/>
        </p:spPr>
        <p:txBody>
          <a:bodyPr wrap="square" rtlCol="0">
            <a:spAutoFit/>
          </a:bodyPr>
          <a:lstStyle/>
          <a:p>
            <a:r>
              <a:rPr lang="en-US" sz="700" b="0" i="0" dirty="0">
                <a:solidFill>
                  <a:schemeClr val="tx1">
                    <a:lumMod val="50000"/>
                    <a:lumOff val="50000"/>
                  </a:schemeClr>
                </a:solidFill>
                <a:effectLst/>
              </a:rPr>
              <a:t>Bernard C. Kress, "Digital optical elements and technologies (EDO19): applications to AR/VR/MR," Proc. SPIE 11062, Digital Optical Technologies 2019, 1106222 (30 July 2019);</a:t>
            </a:r>
            <a:r>
              <a:rPr lang="en-US" sz="700" b="0" i="0" u="sng" dirty="0">
                <a:solidFill>
                  <a:schemeClr val="tx1">
                    <a:lumMod val="50000"/>
                    <a:lumOff val="50000"/>
                  </a:schemeClr>
                </a:solidFill>
                <a:effectLst/>
                <a:hlinkClick r:id="rId3">
                  <a:extLst>
                    <a:ext uri="{A12FA001-AC4F-418D-AE19-62706E023703}">
                      <ahyp:hlinkClr xmlns:ahyp="http://schemas.microsoft.com/office/drawing/2018/hyperlinkcolor" val="tx"/>
                    </a:ext>
                  </a:extLst>
                </a:hlinkClick>
              </a:rPr>
              <a:t> https://doi.org/10.1117/12.2544404</a:t>
            </a:r>
            <a:r>
              <a:rPr lang="en-US" sz="700" b="0" i="0" u="sng" dirty="0">
                <a:solidFill>
                  <a:schemeClr val="tx1">
                    <a:lumMod val="50000"/>
                    <a:lumOff val="50000"/>
                  </a:schemeClr>
                </a:solidFill>
                <a:effectLst/>
              </a:rPr>
              <a:t> </a:t>
            </a:r>
            <a:r>
              <a:rPr lang="en-US" sz="700" b="0" i="0" dirty="0">
                <a:solidFill>
                  <a:schemeClr val="tx1">
                    <a:lumMod val="50000"/>
                    <a:lumOff val="50000"/>
                  </a:schemeClr>
                </a:solidFill>
                <a:effectLst/>
              </a:rPr>
              <a:t>License ID: 1629765-1</a:t>
            </a:r>
            <a:endParaRPr lang="en-US" sz="700" dirty="0">
              <a:solidFill>
                <a:schemeClr val="tx1">
                  <a:lumMod val="50000"/>
                  <a:lumOff val="50000"/>
                </a:schemeClr>
              </a:solidFill>
            </a:endParaRPr>
          </a:p>
        </p:txBody>
      </p:sp>
      <p:sp>
        <p:nvSpPr>
          <p:cNvPr id="9" name="TextBox 8">
            <a:extLst>
              <a:ext uri="{FF2B5EF4-FFF2-40B4-BE49-F238E27FC236}">
                <a16:creationId xmlns:a16="http://schemas.microsoft.com/office/drawing/2014/main" id="{94538CF0-6709-1E07-DC46-C8066AAE5EEB}"/>
              </a:ext>
            </a:extLst>
          </p:cNvPr>
          <p:cNvSpPr txBox="1"/>
          <p:nvPr/>
        </p:nvSpPr>
        <p:spPr>
          <a:xfrm>
            <a:off x="2070285" y="6150114"/>
            <a:ext cx="8051430" cy="707886"/>
          </a:xfrm>
          <a:prstGeom prst="rect">
            <a:avLst/>
          </a:prstGeom>
          <a:noFill/>
        </p:spPr>
        <p:txBody>
          <a:bodyPr wrap="square">
            <a:spAutoFit/>
          </a:bodyPr>
          <a:lstStyle/>
          <a:p>
            <a:pPr algn="ctr"/>
            <a:r>
              <a:rPr lang="en-US" sz="2000" b="1"/>
              <a:t>Periphery frames, guides, safeguards, and facilitates</a:t>
            </a:r>
          </a:p>
          <a:p>
            <a:pPr algn="ctr"/>
            <a:r>
              <a:rPr lang="en-US" sz="2000" b="1"/>
              <a:t> vision and interaction</a:t>
            </a:r>
          </a:p>
        </p:txBody>
      </p:sp>
    </p:spTree>
    <p:extLst>
      <p:ext uri="{BB962C8B-B14F-4D97-AF65-F5344CB8AC3E}">
        <p14:creationId xmlns:p14="http://schemas.microsoft.com/office/powerpoint/2010/main" val="1343074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C865F-5D26-B330-A202-EEB3289EDD74}"/>
              </a:ext>
            </a:extLst>
          </p:cNvPr>
          <p:cNvSpPr>
            <a:spLocks noGrp="1"/>
          </p:cNvSpPr>
          <p:nvPr>
            <p:ph type="title"/>
          </p:nvPr>
        </p:nvSpPr>
        <p:spPr/>
        <p:txBody>
          <a:bodyPr/>
          <a:lstStyle/>
          <a:p>
            <a:r>
              <a:rPr lang="en-US" sz="2800"/>
              <a:t>Differences in Virtual and Physical Head Pose</a:t>
            </a:r>
          </a:p>
        </p:txBody>
      </p:sp>
      <p:sp>
        <p:nvSpPr>
          <p:cNvPr id="3" name="Content Placeholder 2">
            <a:extLst>
              <a:ext uri="{FF2B5EF4-FFF2-40B4-BE49-F238E27FC236}">
                <a16:creationId xmlns:a16="http://schemas.microsoft.com/office/drawing/2014/main" id="{CE86C093-4E94-7A27-0C2B-C5FBF5011F3D}"/>
              </a:ext>
            </a:extLst>
          </p:cNvPr>
          <p:cNvSpPr>
            <a:spLocks noGrp="1"/>
          </p:cNvSpPr>
          <p:nvPr>
            <p:ph idx="1"/>
          </p:nvPr>
        </p:nvSpPr>
        <p:spPr>
          <a:xfrm>
            <a:off x="593062" y="1053389"/>
            <a:ext cx="5900152" cy="5230679"/>
          </a:xfrm>
        </p:spPr>
        <p:txBody>
          <a:bodyPr/>
          <a:lstStyle/>
          <a:p>
            <a:r>
              <a:rPr lang="en-US" sz="2400" b="1" i="1" dirty="0">
                <a:solidFill>
                  <a:srgbClr val="282828"/>
                </a:solidFill>
                <a:effectLst/>
                <a:latin typeface="MuseoSans"/>
              </a:rPr>
              <a:t>“Cybersickness in Head-Mounted Displays Is Caused by Differences in the User's Virtual and Physical Head Pose”</a:t>
            </a:r>
          </a:p>
          <a:p>
            <a:pPr marL="933435" lvl="3" indent="-285750">
              <a:spcAft>
                <a:spcPts val="600"/>
              </a:spcAft>
            </a:pPr>
            <a:r>
              <a:rPr lang="en-US" dirty="0">
                <a:solidFill>
                  <a:srgbClr val="282828"/>
                </a:solidFill>
                <a:ea typeface="Verdana" panose="020B0604030504040204" pitchFamily="34" charset="0"/>
              </a:rPr>
              <a:t>Palmisano, Allison, Kim (November 2020)</a:t>
            </a:r>
          </a:p>
          <a:p>
            <a:r>
              <a:rPr lang="en-US" sz="2400" b="1" dirty="0">
                <a:solidFill>
                  <a:srgbClr val="282828"/>
                </a:solidFill>
                <a:ea typeface="Verdana" panose="020B0604030504040204" pitchFamily="34" charset="0"/>
              </a:rPr>
              <a:t>Correct image depends on head position</a:t>
            </a:r>
          </a:p>
          <a:p>
            <a:endParaRPr lang="en-US" sz="2400" b="1" dirty="0">
              <a:solidFill>
                <a:srgbClr val="282828"/>
              </a:solidFill>
              <a:ea typeface="Verdana" panose="020B0604030504040204" pitchFamily="34" charset="0"/>
            </a:endParaRPr>
          </a:p>
          <a:p>
            <a:r>
              <a:rPr lang="en-US" sz="2400" b="1" dirty="0">
                <a:solidFill>
                  <a:srgbClr val="282828"/>
                </a:solidFill>
                <a:ea typeface="Verdana" panose="020B0604030504040204" pitchFamily="34" charset="0"/>
              </a:rPr>
              <a:t>Necessitates very accurate and timely head position measurement</a:t>
            </a:r>
          </a:p>
          <a:p>
            <a:endParaRPr lang="en-US" sz="1400" dirty="0">
              <a:solidFill>
                <a:srgbClr val="282828"/>
              </a:solidFill>
              <a:ea typeface="Verdana" panose="020B0604030504040204" pitchFamily="34" charset="0"/>
            </a:endParaRPr>
          </a:p>
          <a:p>
            <a:r>
              <a:rPr lang="en-US" sz="2400" b="1" dirty="0">
                <a:solidFill>
                  <a:srgbClr val="282828"/>
                </a:solidFill>
                <a:ea typeface="Verdana" panose="020B0604030504040204" pitchFamily="34" charset="0"/>
              </a:rPr>
              <a:t>HWDs provoke extra head movements</a:t>
            </a:r>
          </a:p>
          <a:p>
            <a:pPr lvl="1"/>
            <a:r>
              <a:rPr lang="en-US" sz="1800" dirty="0">
                <a:solidFill>
                  <a:srgbClr val="282828"/>
                </a:solidFill>
                <a:ea typeface="Verdana" panose="020B0604030504040204" pitchFamily="34" charset="0"/>
              </a:rPr>
              <a:t>Accessing unavailable peripheral</a:t>
            </a:r>
          </a:p>
          <a:p>
            <a:pPr lvl="1"/>
            <a:r>
              <a:rPr lang="en-US" sz="1800" dirty="0">
                <a:solidFill>
                  <a:srgbClr val="282828"/>
                </a:solidFill>
                <a:ea typeface="Verdana" panose="020B0604030504040204" pitchFamily="34" charset="0"/>
              </a:rPr>
              <a:t>Obtaining sufficient resolution to read instruments</a:t>
            </a:r>
          </a:p>
          <a:p>
            <a:endParaRPr lang="en-US" dirty="0"/>
          </a:p>
        </p:txBody>
      </p:sp>
      <p:grpSp>
        <p:nvGrpSpPr>
          <p:cNvPr id="4" name="Group 3">
            <a:extLst>
              <a:ext uri="{FF2B5EF4-FFF2-40B4-BE49-F238E27FC236}">
                <a16:creationId xmlns:a16="http://schemas.microsoft.com/office/drawing/2014/main" id="{33518DE1-1B2F-A05D-C1C8-8758F930A158}"/>
              </a:ext>
            </a:extLst>
          </p:cNvPr>
          <p:cNvGrpSpPr/>
          <p:nvPr/>
        </p:nvGrpSpPr>
        <p:grpSpPr>
          <a:xfrm>
            <a:off x="6546345" y="1053388"/>
            <a:ext cx="5563377" cy="4711909"/>
            <a:chOff x="7102633" y="1525556"/>
            <a:chExt cx="5563377" cy="4711909"/>
          </a:xfrm>
        </p:grpSpPr>
        <p:pic>
          <p:nvPicPr>
            <p:cNvPr id="5" name="Picture 4">
              <a:extLst>
                <a:ext uri="{FF2B5EF4-FFF2-40B4-BE49-F238E27FC236}">
                  <a16:creationId xmlns:a16="http://schemas.microsoft.com/office/drawing/2014/main" id="{03482C4E-BC12-B3AB-1AA4-4B55A7029E4E}"/>
                </a:ext>
              </a:extLst>
            </p:cNvPr>
            <p:cNvPicPr>
              <a:picLocks noChangeAspect="1"/>
            </p:cNvPicPr>
            <p:nvPr/>
          </p:nvPicPr>
          <p:blipFill>
            <a:blip r:embed="rId3"/>
            <a:stretch>
              <a:fillRect/>
            </a:stretch>
          </p:blipFill>
          <p:spPr>
            <a:xfrm>
              <a:off x="7102633" y="1525556"/>
              <a:ext cx="5563377" cy="4220164"/>
            </a:xfrm>
            <a:prstGeom prst="rect">
              <a:avLst/>
            </a:prstGeom>
            <a:ln>
              <a:solidFill>
                <a:schemeClr val="tx1"/>
              </a:solidFill>
            </a:ln>
          </p:spPr>
        </p:pic>
        <p:sp>
          <p:nvSpPr>
            <p:cNvPr id="6" name="TextBox 5">
              <a:extLst>
                <a:ext uri="{FF2B5EF4-FFF2-40B4-BE49-F238E27FC236}">
                  <a16:creationId xmlns:a16="http://schemas.microsoft.com/office/drawing/2014/main" id="{5C25B809-9330-3269-C021-313733F199CE}"/>
                </a:ext>
              </a:extLst>
            </p:cNvPr>
            <p:cNvSpPr txBox="1"/>
            <p:nvPr/>
          </p:nvSpPr>
          <p:spPr>
            <a:xfrm>
              <a:off x="7351962" y="5821967"/>
              <a:ext cx="5064717" cy="415498"/>
            </a:xfrm>
            <a:prstGeom prst="rect">
              <a:avLst/>
            </a:prstGeom>
            <a:noFill/>
          </p:spPr>
          <p:txBody>
            <a:bodyPr wrap="square" rtlCol="0">
              <a:spAutoFit/>
            </a:bodyPr>
            <a:lstStyle/>
            <a:p>
              <a:r>
                <a:rPr lang="en-US" sz="700" dirty="0">
                  <a:solidFill>
                    <a:schemeClr val="tx1">
                      <a:lumMod val="50000"/>
                      <a:lumOff val="50000"/>
                    </a:schemeClr>
                  </a:solidFill>
                </a:rPr>
                <a:t>Palmisano, Allison, Robert, Juno “Cybersickness in Head-Mounted Displays is caused by differences in the User’s Virtual and Physical Head Pose (2020). Frontiers in Virtual Reality, Vol. 1</a:t>
              </a:r>
            </a:p>
            <a:p>
              <a:r>
                <a:rPr lang="en-US" sz="700" dirty="0">
                  <a:solidFill>
                    <a:schemeClr val="tx1">
                      <a:lumMod val="50000"/>
                      <a:lumOff val="50000"/>
                    </a:schemeClr>
                  </a:solidFill>
                  <a:hlinkClick r:id="rId4">
                    <a:extLst>
                      <a:ext uri="{A12FA001-AC4F-418D-AE19-62706E023703}">
                        <ahyp:hlinkClr xmlns:ahyp="http://schemas.microsoft.com/office/drawing/2018/hyperlinkcolor" val="tx"/>
                      </a:ext>
                    </a:extLst>
                  </a:hlinkClick>
                </a:rPr>
                <a:t>CC BY 4.0 Deed | Attribution 4.0 International | Creative Commons</a:t>
              </a:r>
              <a:endParaRPr lang="en-US" sz="700" dirty="0">
                <a:solidFill>
                  <a:schemeClr val="tx1">
                    <a:lumMod val="50000"/>
                    <a:lumOff val="50000"/>
                  </a:schemeClr>
                </a:solidFill>
              </a:endParaRPr>
            </a:p>
          </p:txBody>
        </p:sp>
      </p:grpSp>
      <p:sp>
        <p:nvSpPr>
          <p:cNvPr id="7" name="TextBox 6">
            <a:extLst>
              <a:ext uri="{FF2B5EF4-FFF2-40B4-BE49-F238E27FC236}">
                <a16:creationId xmlns:a16="http://schemas.microsoft.com/office/drawing/2014/main" id="{2839F474-6FA2-99B6-784A-2024D703192E}"/>
              </a:ext>
            </a:extLst>
          </p:cNvPr>
          <p:cNvSpPr txBox="1"/>
          <p:nvPr/>
        </p:nvSpPr>
        <p:spPr>
          <a:xfrm>
            <a:off x="2908891" y="6150114"/>
            <a:ext cx="7168645" cy="707886"/>
          </a:xfrm>
          <a:prstGeom prst="rect">
            <a:avLst/>
          </a:prstGeom>
          <a:noFill/>
        </p:spPr>
        <p:txBody>
          <a:bodyPr wrap="square">
            <a:spAutoFit/>
          </a:bodyPr>
          <a:lstStyle/>
          <a:p>
            <a:pPr algn="ctr"/>
            <a:r>
              <a:rPr lang="en-US" sz="2000" b="1"/>
              <a:t>Imaging pipeline requires high accuracy, low latency input</a:t>
            </a:r>
          </a:p>
        </p:txBody>
      </p:sp>
    </p:spTree>
    <p:extLst>
      <p:ext uri="{BB962C8B-B14F-4D97-AF65-F5344CB8AC3E}">
        <p14:creationId xmlns:p14="http://schemas.microsoft.com/office/powerpoint/2010/main" val="5188560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E205A-CFA8-4D4D-6FF7-FE2CB9856FD3}"/>
              </a:ext>
            </a:extLst>
          </p:cNvPr>
          <p:cNvSpPr>
            <a:spLocks noGrp="1"/>
          </p:cNvSpPr>
          <p:nvPr>
            <p:ph type="title"/>
          </p:nvPr>
        </p:nvSpPr>
        <p:spPr/>
        <p:txBody>
          <a:bodyPr/>
          <a:lstStyle/>
          <a:p>
            <a:r>
              <a:rPr lang="en-US" sz="2800"/>
              <a:t>Latency</a:t>
            </a:r>
            <a:endParaRPr lang="en-US"/>
          </a:p>
        </p:txBody>
      </p:sp>
      <p:sp>
        <p:nvSpPr>
          <p:cNvPr id="3" name="Content Placeholder 2">
            <a:extLst>
              <a:ext uri="{FF2B5EF4-FFF2-40B4-BE49-F238E27FC236}">
                <a16:creationId xmlns:a16="http://schemas.microsoft.com/office/drawing/2014/main" id="{C4763C95-8B6A-C801-9CB1-632643C65617}"/>
              </a:ext>
            </a:extLst>
          </p:cNvPr>
          <p:cNvSpPr>
            <a:spLocks noGrp="1"/>
          </p:cNvSpPr>
          <p:nvPr>
            <p:ph sz="half" idx="1"/>
          </p:nvPr>
        </p:nvSpPr>
        <p:spPr>
          <a:xfrm>
            <a:off x="508000" y="970840"/>
            <a:ext cx="5707974" cy="4114800"/>
          </a:xfrm>
        </p:spPr>
        <p:txBody>
          <a:bodyPr/>
          <a:lstStyle/>
          <a:p>
            <a:pPr marL="0" indent="0">
              <a:buNone/>
            </a:pPr>
            <a:r>
              <a:rPr lang="en-US" b="1" dirty="0"/>
              <a:t>Input to response – motion to photon</a:t>
            </a:r>
          </a:p>
          <a:p>
            <a:r>
              <a:rPr lang="en-US" dirty="0"/>
              <a:t>Head – vehicle control – hand track</a:t>
            </a:r>
          </a:p>
          <a:p>
            <a:endParaRPr lang="en-US" dirty="0"/>
          </a:p>
          <a:p>
            <a:pPr marL="0" indent="0">
              <a:buNone/>
            </a:pPr>
            <a:r>
              <a:rPr lang="en-US" b="1" dirty="0"/>
              <a:t>Update rate – fixed vs. variable</a:t>
            </a:r>
          </a:p>
          <a:p>
            <a:r>
              <a:rPr lang="en-US" dirty="0"/>
              <a:t>Common visual refresh rates: 60Hz, 90Hz, 120Hz, 240Hz</a:t>
            </a:r>
          </a:p>
          <a:p>
            <a:r>
              <a:rPr lang="en-US" dirty="0"/>
              <a:t>Latency jitter and spikes</a:t>
            </a:r>
          </a:p>
          <a:p>
            <a:endParaRPr lang="en-US" dirty="0"/>
          </a:p>
          <a:p>
            <a:pPr marL="0" indent="0">
              <a:buNone/>
            </a:pPr>
            <a:r>
              <a:rPr lang="en-US" b="1" dirty="0"/>
              <a:t>Managing Latency</a:t>
            </a:r>
          </a:p>
          <a:p>
            <a:r>
              <a:rPr lang="en-US" dirty="0"/>
              <a:t>In-depth measurement necessary</a:t>
            </a:r>
          </a:p>
          <a:p>
            <a:r>
              <a:rPr lang="en-US" dirty="0"/>
              <a:t>Predictive compensation</a:t>
            </a:r>
          </a:p>
          <a:p>
            <a:pPr marL="0" indent="0">
              <a:buNone/>
            </a:pPr>
            <a:endParaRPr lang="en-US" dirty="0"/>
          </a:p>
        </p:txBody>
      </p:sp>
      <p:sp>
        <p:nvSpPr>
          <p:cNvPr id="5" name="Content Placeholder 4">
            <a:extLst>
              <a:ext uri="{FF2B5EF4-FFF2-40B4-BE49-F238E27FC236}">
                <a16:creationId xmlns:a16="http://schemas.microsoft.com/office/drawing/2014/main" id="{C6E1CE8F-E282-44DA-68D7-77A615A6A820}"/>
              </a:ext>
            </a:extLst>
          </p:cNvPr>
          <p:cNvSpPr>
            <a:spLocks noGrp="1"/>
          </p:cNvSpPr>
          <p:nvPr>
            <p:ph sz="half" idx="2"/>
          </p:nvPr>
        </p:nvSpPr>
        <p:spPr>
          <a:xfrm>
            <a:off x="6072717" y="970840"/>
            <a:ext cx="5945805" cy="4114800"/>
          </a:xfrm>
        </p:spPr>
        <p:txBody>
          <a:bodyPr/>
          <a:lstStyle/>
          <a:p>
            <a:pPr marL="0" indent="0">
              <a:buNone/>
            </a:pPr>
            <a:r>
              <a:rPr lang="en-US" b="1" dirty="0"/>
              <a:t>Latency specs are practical compromise</a:t>
            </a:r>
          </a:p>
          <a:p>
            <a:r>
              <a:rPr lang="en-US" dirty="0"/>
              <a:t>FAA fixed wing (150ms), Helo/EVS (100ms)</a:t>
            </a:r>
          </a:p>
          <a:p>
            <a:r>
              <a:rPr lang="en-US" dirty="0"/>
              <a:t>Lower latency is better</a:t>
            </a:r>
          </a:p>
          <a:p>
            <a:endParaRPr lang="en-US" dirty="0"/>
          </a:p>
          <a:p>
            <a:pPr marL="0" indent="0">
              <a:buNone/>
            </a:pPr>
            <a:r>
              <a:rPr lang="en-US" b="1" dirty="0"/>
              <a:t>2004 NASA piloting study recommends 20 msec</a:t>
            </a:r>
          </a:p>
          <a:p>
            <a:r>
              <a:rPr lang="en-US" dirty="0"/>
              <a:t>Longer times altered head movements vs. normal operations</a:t>
            </a:r>
          </a:p>
          <a:p>
            <a:endParaRPr lang="en-US" dirty="0"/>
          </a:p>
          <a:p>
            <a:pPr marL="0" indent="0">
              <a:buNone/>
            </a:pPr>
            <a:r>
              <a:rPr lang="en-US" b="1" dirty="0"/>
              <a:t>Systems may vary significantly</a:t>
            </a:r>
          </a:p>
          <a:p>
            <a:pPr marL="0" indent="0">
              <a:buNone/>
            </a:pPr>
            <a:endParaRPr lang="en-US" dirty="0"/>
          </a:p>
          <a:p>
            <a:pPr marL="0" indent="0">
              <a:buNone/>
            </a:pPr>
            <a:endParaRPr lang="en-US" b="1" dirty="0"/>
          </a:p>
        </p:txBody>
      </p:sp>
      <p:sp>
        <p:nvSpPr>
          <p:cNvPr id="4" name="TextBox 3">
            <a:extLst>
              <a:ext uri="{FF2B5EF4-FFF2-40B4-BE49-F238E27FC236}">
                <a16:creationId xmlns:a16="http://schemas.microsoft.com/office/drawing/2014/main" id="{25D0D8A6-0084-7058-F5E7-EAB8D35BEB3B}"/>
              </a:ext>
            </a:extLst>
          </p:cNvPr>
          <p:cNvSpPr txBox="1"/>
          <p:nvPr/>
        </p:nvSpPr>
        <p:spPr>
          <a:xfrm>
            <a:off x="2838685" y="6150114"/>
            <a:ext cx="6514629" cy="707886"/>
          </a:xfrm>
          <a:prstGeom prst="rect">
            <a:avLst/>
          </a:prstGeom>
          <a:noFill/>
        </p:spPr>
        <p:txBody>
          <a:bodyPr wrap="square">
            <a:spAutoFit/>
          </a:bodyPr>
          <a:lstStyle/>
          <a:p>
            <a:pPr algn="ctr"/>
            <a:r>
              <a:rPr lang="en-US" sz="2000" b="1" dirty="0"/>
              <a:t>Poor Latency is the Fast Path to Sickness</a:t>
            </a:r>
          </a:p>
          <a:p>
            <a:pPr algn="ctr"/>
            <a:r>
              <a:rPr lang="en-US" sz="2000" b="1" dirty="0"/>
              <a:t>HWD Adds to Pipeline</a:t>
            </a:r>
          </a:p>
        </p:txBody>
      </p:sp>
    </p:spTree>
    <p:extLst>
      <p:ext uri="{BB962C8B-B14F-4D97-AF65-F5344CB8AC3E}">
        <p14:creationId xmlns:p14="http://schemas.microsoft.com/office/powerpoint/2010/main" val="35940031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365E8-2CBA-06AC-9D8F-1CE853E4EC83}"/>
              </a:ext>
            </a:extLst>
          </p:cNvPr>
          <p:cNvSpPr>
            <a:spLocks noGrp="1"/>
          </p:cNvSpPr>
          <p:nvPr>
            <p:ph type="title"/>
          </p:nvPr>
        </p:nvSpPr>
        <p:spPr/>
        <p:txBody>
          <a:bodyPr/>
          <a:lstStyle/>
          <a:p>
            <a:r>
              <a:rPr lang="en-US" dirty="0"/>
              <a:t>Visual-Vestibular Potential for Conflict</a:t>
            </a:r>
          </a:p>
        </p:txBody>
      </p:sp>
      <p:sp>
        <p:nvSpPr>
          <p:cNvPr id="4" name="Content Placeholder 3">
            <a:extLst>
              <a:ext uri="{FF2B5EF4-FFF2-40B4-BE49-F238E27FC236}">
                <a16:creationId xmlns:a16="http://schemas.microsoft.com/office/drawing/2014/main" id="{924C2942-66E0-58B4-C742-E986E39C65ED}"/>
              </a:ext>
            </a:extLst>
          </p:cNvPr>
          <p:cNvSpPr>
            <a:spLocks noGrp="1"/>
          </p:cNvSpPr>
          <p:nvPr>
            <p:ph sz="quarter" idx="11"/>
          </p:nvPr>
        </p:nvSpPr>
        <p:spPr>
          <a:xfrm>
            <a:off x="480130" y="891381"/>
            <a:ext cx="11250613" cy="5501218"/>
          </a:xfrm>
        </p:spPr>
        <p:txBody>
          <a:bodyPr/>
          <a:lstStyle/>
          <a:p>
            <a:r>
              <a:rPr lang="en-US" sz="2400" b="1" dirty="0"/>
              <a:t>Visual and Vestibular are the primary motion senses</a:t>
            </a:r>
          </a:p>
          <a:p>
            <a:r>
              <a:rPr lang="en-US" sz="2400" b="1" dirty="0"/>
              <a:t>Visual contributions to motion perception</a:t>
            </a:r>
          </a:p>
          <a:p>
            <a:pPr lvl="1"/>
            <a:r>
              <a:rPr lang="en-US" sz="2000" dirty="0"/>
              <a:t>Linear motion—accurate and precise</a:t>
            </a:r>
          </a:p>
          <a:p>
            <a:pPr lvl="1"/>
            <a:r>
              <a:rPr lang="en-US" sz="2000" dirty="0"/>
              <a:t>Visually Induced Motion (VIM)—strong cue, peripheral is powerful input</a:t>
            </a:r>
          </a:p>
          <a:p>
            <a:r>
              <a:rPr lang="en-US" sz="2400" b="1" dirty="0"/>
              <a:t>Vestibular organs sense orientation and translation</a:t>
            </a:r>
          </a:p>
          <a:p>
            <a:pPr lvl="1"/>
            <a:r>
              <a:rPr lang="en-US" sz="2000" dirty="0"/>
              <a:t>Support balance, spatial orientation, rotational motion</a:t>
            </a:r>
          </a:p>
          <a:p>
            <a:r>
              <a:rPr lang="en-US" sz="2400" b="1" dirty="0"/>
              <a:t>Simulators lack true motion </a:t>
            </a:r>
          </a:p>
          <a:p>
            <a:pPr lvl="1"/>
            <a:r>
              <a:rPr lang="en-US" sz="2000" dirty="0"/>
              <a:t>Motion Cues (MC) stimulating motion sensation range from very good to infeasible</a:t>
            </a:r>
          </a:p>
          <a:p>
            <a:pPr lvl="1"/>
            <a:r>
              <a:rPr lang="en-US" sz="2000" dirty="0"/>
              <a:t>Visually Induced Motion (VIM) can be powerful but depends on display FOV</a:t>
            </a:r>
          </a:p>
          <a:p>
            <a:pPr lvl="1"/>
            <a:r>
              <a:rPr lang="en-US" sz="2000" dirty="0"/>
              <a:t>Accurate, in-phase MC provide most natural vestibular experience</a:t>
            </a:r>
          </a:p>
          <a:p>
            <a:pPr lvl="1"/>
            <a:r>
              <a:rPr lang="en-US" sz="2000" dirty="0"/>
              <a:t>Poor MC creates VIM-MC conflicts and provokes sickness</a:t>
            </a:r>
          </a:p>
          <a:p>
            <a:pPr lvl="2"/>
            <a:r>
              <a:rPr lang="en-US" sz="1800" dirty="0"/>
              <a:t>FAA MC required before visual field but no more than one field earlier</a:t>
            </a:r>
          </a:p>
          <a:p>
            <a:pPr lvl="1"/>
            <a:r>
              <a:rPr lang="en-US" sz="2000" dirty="0"/>
              <a:t>No motion preferred to bad motion (e.g. fighter jet simulators)</a:t>
            </a:r>
          </a:p>
          <a:p>
            <a:pPr lvl="1"/>
            <a:endParaRPr lang="en-US" sz="2000" dirty="0"/>
          </a:p>
          <a:p>
            <a:endParaRPr lang="en-US" sz="2400" dirty="0"/>
          </a:p>
          <a:p>
            <a:pPr lvl="1"/>
            <a:endParaRPr lang="en-US" sz="2000" dirty="0"/>
          </a:p>
          <a:p>
            <a:endParaRPr lang="en-US" sz="2400" dirty="0"/>
          </a:p>
        </p:txBody>
      </p:sp>
      <p:sp>
        <p:nvSpPr>
          <p:cNvPr id="8" name="TextBox 7">
            <a:extLst>
              <a:ext uri="{FF2B5EF4-FFF2-40B4-BE49-F238E27FC236}">
                <a16:creationId xmlns:a16="http://schemas.microsoft.com/office/drawing/2014/main" id="{6548FADA-259A-EDC3-376F-C7FBF2BB9FED}"/>
              </a:ext>
            </a:extLst>
          </p:cNvPr>
          <p:cNvSpPr txBox="1"/>
          <p:nvPr/>
        </p:nvSpPr>
        <p:spPr>
          <a:xfrm>
            <a:off x="2848123" y="6457890"/>
            <a:ext cx="6514629" cy="400110"/>
          </a:xfrm>
          <a:prstGeom prst="rect">
            <a:avLst/>
          </a:prstGeom>
          <a:noFill/>
        </p:spPr>
        <p:txBody>
          <a:bodyPr wrap="square">
            <a:spAutoFit/>
          </a:bodyPr>
          <a:lstStyle/>
          <a:p>
            <a:pPr algn="ctr"/>
            <a:r>
              <a:rPr lang="en-US" sz="2000" b="1" dirty="0"/>
              <a:t>Established Facts</a:t>
            </a:r>
          </a:p>
        </p:txBody>
      </p:sp>
    </p:spTree>
    <p:extLst>
      <p:ext uri="{BB962C8B-B14F-4D97-AF65-F5344CB8AC3E}">
        <p14:creationId xmlns:p14="http://schemas.microsoft.com/office/powerpoint/2010/main" val="26498919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26EAA-94B2-5D34-82EF-BB611E2F2F2F}"/>
              </a:ext>
            </a:extLst>
          </p:cNvPr>
          <p:cNvSpPr>
            <a:spLocks noGrp="1"/>
          </p:cNvSpPr>
          <p:nvPr>
            <p:ph type="title"/>
          </p:nvPr>
        </p:nvSpPr>
        <p:spPr/>
        <p:txBody>
          <a:bodyPr/>
          <a:lstStyle/>
          <a:p>
            <a:r>
              <a:rPr lang="en-US" dirty="0"/>
              <a:t>Vestibular Outputs and Inputs</a:t>
            </a:r>
            <a:br>
              <a:rPr lang="en-US" dirty="0"/>
            </a:br>
            <a:r>
              <a:rPr lang="en-US" dirty="0"/>
              <a:t>Reflexes and Motion Perception</a:t>
            </a:r>
          </a:p>
        </p:txBody>
      </p:sp>
      <p:sp>
        <p:nvSpPr>
          <p:cNvPr id="6" name="Text Placeholder 5">
            <a:extLst>
              <a:ext uri="{FF2B5EF4-FFF2-40B4-BE49-F238E27FC236}">
                <a16:creationId xmlns:a16="http://schemas.microsoft.com/office/drawing/2014/main" id="{82D92F97-A1A3-A49D-7E27-F6DDF18A09C6}"/>
              </a:ext>
            </a:extLst>
          </p:cNvPr>
          <p:cNvSpPr>
            <a:spLocks noGrp="1"/>
          </p:cNvSpPr>
          <p:nvPr>
            <p:ph type="body" sz="quarter" idx="12"/>
          </p:nvPr>
        </p:nvSpPr>
        <p:spPr>
          <a:xfrm>
            <a:off x="410816" y="914597"/>
            <a:ext cx="7416799" cy="4895850"/>
          </a:xfrm>
        </p:spPr>
        <p:txBody>
          <a:bodyPr/>
          <a:lstStyle/>
          <a:p>
            <a:r>
              <a:rPr lang="en-US" sz="2400" b="1" dirty="0"/>
              <a:t>Vestibular-Ocular Reflex (VOR)</a:t>
            </a:r>
          </a:p>
          <a:p>
            <a:pPr lvl="1"/>
            <a:r>
              <a:rPr lang="en-US" sz="1800" dirty="0"/>
              <a:t>Generates eye movements opposite head to maintain clear vision</a:t>
            </a:r>
          </a:p>
          <a:p>
            <a:pPr lvl="1"/>
            <a:r>
              <a:rPr lang="en-US" sz="1800" dirty="0"/>
              <a:t>Directly wired to motor neurons controlling extraocular muscles</a:t>
            </a:r>
          </a:p>
          <a:p>
            <a:pPr lvl="1"/>
            <a:r>
              <a:rPr lang="en-US" sz="1800" b="1" dirty="0"/>
              <a:t>Extremely fast, &lt; 5-10msec </a:t>
            </a:r>
          </a:p>
          <a:p>
            <a:r>
              <a:rPr lang="en-US" sz="2400" b="1" dirty="0" err="1"/>
              <a:t>Vestibulocollic</a:t>
            </a:r>
            <a:r>
              <a:rPr lang="en-US" sz="2400" b="1" dirty="0"/>
              <a:t> Reflex (VCR)</a:t>
            </a:r>
          </a:p>
          <a:p>
            <a:pPr lvl="1"/>
            <a:r>
              <a:rPr lang="en-US" sz="1800" dirty="0"/>
              <a:t>Directly wired to neck musculature to control head—helps gaze</a:t>
            </a:r>
          </a:p>
          <a:p>
            <a:r>
              <a:rPr lang="en-US" sz="2400" b="1" dirty="0"/>
              <a:t>Vestibulospinal Reflex (VSR)</a:t>
            </a:r>
          </a:p>
          <a:p>
            <a:pPr lvl="1"/>
            <a:r>
              <a:rPr lang="en-US" sz="1800" dirty="0"/>
              <a:t>Maintains balance when postural sway is detected</a:t>
            </a:r>
          </a:p>
          <a:p>
            <a:r>
              <a:rPr lang="en-US" sz="2400" b="1" dirty="0"/>
              <a:t>Air maneuvers can confound vestibular sensors</a:t>
            </a:r>
          </a:p>
          <a:p>
            <a:pPr lvl="1"/>
            <a:r>
              <a:rPr lang="en-US" sz="1800" dirty="0"/>
              <a:t>Spatial Disorientation—pilots trained to manage</a:t>
            </a:r>
            <a:endParaRPr lang="en-US" sz="1400" dirty="0"/>
          </a:p>
          <a:p>
            <a:r>
              <a:rPr lang="en-US" sz="2400" b="1" dirty="0"/>
              <a:t>Motion perception, illusions, sickness created by brain</a:t>
            </a:r>
          </a:p>
          <a:p>
            <a:pPr lvl="1"/>
            <a:r>
              <a:rPr lang="en-US" sz="1800" dirty="0"/>
              <a:t>Phenomena of multi-sensory integration</a:t>
            </a:r>
          </a:p>
          <a:p>
            <a:pPr lvl="1"/>
            <a:r>
              <a:rPr lang="en-US" sz="1800" dirty="0"/>
              <a:t>Uses visual, vestibular, proprioceptive, somatosensory, auditory inputs</a:t>
            </a:r>
          </a:p>
          <a:p>
            <a:pPr lvl="1"/>
            <a:r>
              <a:rPr lang="en-US" sz="1800" dirty="0"/>
              <a:t>Dynamically assesses, reweights, translates internal to world reference</a:t>
            </a:r>
          </a:p>
          <a:p>
            <a:endParaRPr lang="en-US" dirty="0"/>
          </a:p>
        </p:txBody>
      </p:sp>
      <p:grpSp>
        <p:nvGrpSpPr>
          <p:cNvPr id="9" name="Group 8">
            <a:extLst>
              <a:ext uri="{FF2B5EF4-FFF2-40B4-BE49-F238E27FC236}">
                <a16:creationId xmlns:a16="http://schemas.microsoft.com/office/drawing/2014/main" id="{5137718D-1644-F68B-21F4-D77629F56081}"/>
              </a:ext>
            </a:extLst>
          </p:cNvPr>
          <p:cNvGrpSpPr/>
          <p:nvPr/>
        </p:nvGrpSpPr>
        <p:grpSpPr>
          <a:xfrm>
            <a:off x="9078289" y="3406847"/>
            <a:ext cx="3187852" cy="3028890"/>
            <a:chOff x="-430742" y="3782759"/>
            <a:chExt cx="2715736" cy="2563985"/>
          </a:xfrm>
        </p:grpSpPr>
        <p:pic>
          <p:nvPicPr>
            <p:cNvPr id="10" name="Graphic 9">
              <a:extLst>
                <a:ext uri="{FF2B5EF4-FFF2-40B4-BE49-F238E27FC236}">
                  <a16:creationId xmlns:a16="http://schemas.microsoft.com/office/drawing/2014/main" id="{EC4478CA-D283-637F-587C-B3D3388386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7202" y="3782759"/>
              <a:ext cx="1905000" cy="2381250"/>
            </a:xfrm>
            <a:prstGeom prst="rect">
              <a:avLst/>
            </a:prstGeom>
          </p:spPr>
        </p:pic>
        <p:sp>
          <p:nvSpPr>
            <p:cNvPr id="11" name="TextBox 10">
              <a:extLst>
                <a:ext uri="{FF2B5EF4-FFF2-40B4-BE49-F238E27FC236}">
                  <a16:creationId xmlns:a16="http://schemas.microsoft.com/office/drawing/2014/main" id="{5449ACFD-AD00-971A-81F9-D60C1AA94A27}"/>
                </a:ext>
              </a:extLst>
            </p:cNvPr>
            <p:cNvSpPr txBox="1"/>
            <p:nvPr/>
          </p:nvSpPr>
          <p:spPr>
            <a:xfrm>
              <a:off x="-430742" y="6069745"/>
              <a:ext cx="271573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a:solidFill>
                    <a:schemeClr val="tx1">
                      <a:lumMod val="50000"/>
                      <a:lumOff val="50000"/>
                    </a:schemeClr>
                  </a:solidFill>
                  <a:latin typeface="Calibri" panose="020F0502020204030204"/>
                </a:rPr>
                <a:t>B</a:t>
              </a:r>
              <a:r>
                <a:rPr kumimoji="0" lang="en-US" sz="6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.Koen - Simple </a:t>
              </a:r>
              <a:r>
                <a:rPr kumimoji="0" lang="en-US" sz="6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vestibulo</a:t>
              </a:r>
              <a:r>
                <a:rPr kumimoji="0" lang="en-US" sz="6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-ocular reflex.PNG and ThreeNeuronArc.png</a:t>
              </a:r>
              <a:endParaRPr lang="en-US" sz="600">
                <a:solidFill>
                  <a:schemeClr val="tx1">
                    <a:lumMod val="50000"/>
                    <a:lumOff val="50000"/>
                  </a:schemeClr>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CC BY-SA 4.0, </a:t>
              </a:r>
              <a:r>
                <a:rPr kumimoji="0" lang="en-US" sz="6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License #4130081</a:t>
              </a:r>
              <a:endParaRPr kumimoji="0" lang="en-US" sz="6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A5527DD1-25C0-C5A2-0BE1-14ED329B1ED4}"/>
              </a:ext>
            </a:extLst>
          </p:cNvPr>
          <p:cNvSpPr txBox="1"/>
          <p:nvPr/>
        </p:nvSpPr>
        <p:spPr>
          <a:xfrm>
            <a:off x="2198949" y="6457890"/>
            <a:ext cx="7812980" cy="400110"/>
          </a:xfrm>
          <a:prstGeom prst="rect">
            <a:avLst/>
          </a:prstGeom>
          <a:noFill/>
        </p:spPr>
        <p:txBody>
          <a:bodyPr wrap="square">
            <a:spAutoFit/>
          </a:bodyPr>
          <a:lstStyle/>
          <a:p>
            <a:pPr algn="ctr"/>
            <a:r>
              <a:rPr lang="en-US" sz="2000" b="1" dirty="0"/>
              <a:t>Neuroscience clarifies vestibular sense roles</a:t>
            </a:r>
          </a:p>
        </p:txBody>
      </p:sp>
      <p:pic>
        <p:nvPicPr>
          <p:cNvPr id="20" name="Picture 19">
            <a:extLst>
              <a:ext uri="{FF2B5EF4-FFF2-40B4-BE49-F238E27FC236}">
                <a16:creationId xmlns:a16="http://schemas.microsoft.com/office/drawing/2014/main" id="{548949AF-8021-BEF1-2AB6-48768EE41E67}"/>
              </a:ext>
            </a:extLst>
          </p:cNvPr>
          <p:cNvPicPr>
            <a:picLocks noChangeAspect="1"/>
          </p:cNvPicPr>
          <p:nvPr/>
        </p:nvPicPr>
        <p:blipFill rotWithShape="1">
          <a:blip r:embed="rId5"/>
          <a:srcRect t="3730" r="1720"/>
          <a:stretch/>
        </p:blipFill>
        <p:spPr>
          <a:xfrm>
            <a:off x="7484034" y="1047553"/>
            <a:ext cx="3529185" cy="2092821"/>
          </a:xfrm>
          <a:prstGeom prst="rect">
            <a:avLst/>
          </a:prstGeom>
          <a:ln>
            <a:solidFill>
              <a:schemeClr val="tx1"/>
            </a:solidFill>
          </a:ln>
        </p:spPr>
      </p:pic>
      <p:sp>
        <p:nvSpPr>
          <p:cNvPr id="21" name="TextBox 20">
            <a:extLst>
              <a:ext uri="{FF2B5EF4-FFF2-40B4-BE49-F238E27FC236}">
                <a16:creationId xmlns:a16="http://schemas.microsoft.com/office/drawing/2014/main" id="{A4DF00CD-D00B-A321-F828-66B943024721}"/>
              </a:ext>
            </a:extLst>
          </p:cNvPr>
          <p:cNvSpPr txBox="1"/>
          <p:nvPr/>
        </p:nvSpPr>
        <p:spPr>
          <a:xfrm>
            <a:off x="7172568" y="3175469"/>
            <a:ext cx="4152119" cy="311624"/>
          </a:xfrm>
          <a:prstGeom prst="rect">
            <a:avLst/>
          </a:prstGeom>
          <a:noFill/>
        </p:spPr>
        <p:txBody>
          <a:bodyPr wrap="square">
            <a:spAutoFit/>
          </a:bodyPr>
          <a:lstStyle/>
          <a:p>
            <a:r>
              <a:rPr lang="en-US" sz="700" dirty="0"/>
              <a:t>S. Advani, “Optimization of Motion Cueing Parameters of Hawker 4000 and A320 Simulators by the International Development of Technology (IDT)”, Report Number IDT-R-14-01, Version No. 5, Issue Date 11 June 2014, Figure 3</a:t>
            </a:r>
          </a:p>
        </p:txBody>
      </p:sp>
      <p:sp>
        <p:nvSpPr>
          <p:cNvPr id="3" name="TextBox 2">
            <a:extLst>
              <a:ext uri="{FF2B5EF4-FFF2-40B4-BE49-F238E27FC236}">
                <a16:creationId xmlns:a16="http://schemas.microsoft.com/office/drawing/2014/main" id="{519E9ECE-8C2D-141A-E204-C4AEF298F7A2}"/>
              </a:ext>
            </a:extLst>
          </p:cNvPr>
          <p:cNvSpPr txBox="1"/>
          <p:nvPr/>
        </p:nvSpPr>
        <p:spPr>
          <a:xfrm rot="-5400000">
            <a:off x="9116782" y="3286301"/>
            <a:ext cx="5328801" cy="538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Calibri" panose="020F0502020204030204"/>
                <a:ea typeface="+mn-ea"/>
                <a:cs typeface="+mn-cs"/>
              </a:rPr>
              <a:t>Britton Z, Arshad Q. Vestibular and Multi-Sensory Influences Upon Self-Motion Perception and the Consequences for Human Behavior. Front Neurol. 2019 Mar 7;10:63. </a:t>
            </a:r>
            <a:r>
              <a:rPr kumimoji="0" lang="en-US" sz="500" b="0" i="0" u="none" strike="noStrike" kern="1200" cap="none" spc="0" normalizeH="0" baseline="0" noProof="0" dirty="0" err="1">
                <a:ln>
                  <a:noFill/>
                </a:ln>
                <a:solidFill>
                  <a:prstClr val="black"/>
                </a:solidFill>
                <a:effectLst/>
                <a:uLnTx/>
                <a:uFillTx/>
                <a:latin typeface="Calibri" panose="020F0502020204030204"/>
                <a:ea typeface="+mn-ea"/>
                <a:cs typeface="+mn-cs"/>
              </a:rPr>
              <a:t>doi</a:t>
            </a:r>
            <a:r>
              <a:rPr kumimoji="0" lang="en-US" sz="500" b="0" i="0" u="none" strike="noStrike" kern="1200" cap="none" spc="0" normalizeH="0" baseline="0" noProof="0" dirty="0">
                <a:ln>
                  <a:noFill/>
                </a:ln>
                <a:solidFill>
                  <a:prstClr val="black"/>
                </a:solidFill>
                <a:effectLst/>
                <a:uLnTx/>
                <a:uFillTx/>
                <a:latin typeface="Calibri" panose="020F0502020204030204"/>
                <a:ea typeface="+mn-ea"/>
                <a:cs typeface="+mn-cs"/>
              </a:rPr>
              <a:t>: 10.3389/fneur.2019.00063. PMID: 30899238; PMCID: PMC6416181. </a:t>
            </a:r>
            <a:r>
              <a:rPr lang="en-US" sz="600" b="0" i="0" dirty="0">
                <a:solidFill>
                  <a:srgbClr val="505050"/>
                </a:solidFill>
                <a:effectLst/>
                <a:latin typeface="Source Sans Pro Web"/>
              </a:rPr>
              <a:t>This is an open-access article distributed under the terms of the Creative Commons Attribution License (CC BY). The use, distribution or reproduction in other forums is permitted, provided the original author(s) and the copyright owner(s) are credited and that the original publication in this journal is cited, in accordance with accepted academic practice. No use, distribution or reproduction is permitted which does not comply with these terms.</a:t>
            </a:r>
            <a:endParaRPr kumimoji="0" lang="en-US"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9034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9429F-655F-A07B-AD1A-18723A2B3D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690C4B-11BF-A1B8-C9DE-CC76EC5C733A}"/>
              </a:ext>
            </a:extLst>
          </p:cNvPr>
          <p:cNvSpPr>
            <a:spLocks noGrp="1"/>
          </p:cNvSpPr>
          <p:nvPr>
            <p:ph type="title"/>
          </p:nvPr>
        </p:nvSpPr>
        <p:spPr/>
        <p:txBody>
          <a:bodyPr/>
          <a:lstStyle/>
          <a:p>
            <a:r>
              <a:rPr lang="en-US" dirty="0"/>
              <a:t>Vestibular Outputs and Inputs</a:t>
            </a:r>
            <a:br>
              <a:rPr lang="en-US" dirty="0"/>
            </a:br>
            <a:r>
              <a:rPr lang="en-US" dirty="0"/>
              <a:t>Reflexes and Motion Perception</a:t>
            </a:r>
          </a:p>
        </p:txBody>
      </p:sp>
      <p:sp>
        <p:nvSpPr>
          <p:cNvPr id="12" name="TextBox 11">
            <a:extLst>
              <a:ext uri="{FF2B5EF4-FFF2-40B4-BE49-F238E27FC236}">
                <a16:creationId xmlns:a16="http://schemas.microsoft.com/office/drawing/2014/main" id="{B9F834FC-6FF0-98B8-3581-0870183CBA7E}"/>
              </a:ext>
            </a:extLst>
          </p:cNvPr>
          <p:cNvSpPr txBox="1"/>
          <p:nvPr/>
        </p:nvSpPr>
        <p:spPr>
          <a:xfrm>
            <a:off x="2198949" y="6457890"/>
            <a:ext cx="7812980" cy="400110"/>
          </a:xfrm>
          <a:prstGeom prst="rect">
            <a:avLst/>
          </a:prstGeom>
          <a:noFill/>
        </p:spPr>
        <p:txBody>
          <a:bodyPr wrap="square">
            <a:spAutoFit/>
          </a:bodyPr>
          <a:lstStyle/>
          <a:p>
            <a:pPr algn="ctr"/>
            <a:r>
              <a:rPr lang="en-US" sz="2000" b="1" dirty="0"/>
              <a:t>Neuroscience clarifies vestibular sense roles</a:t>
            </a:r>
          </a:p>
        </p:txBody>
      </p:sp>
      <p:grpSp>
        <p:nvGrpSpPr>
          <p:cNvPr id="8" name="Group 7">
            <a:extLst>
              <a:ext uri="{FF2B5EF4-FFF2-40B4-BE49-F238E27FC236}">
                <a16:creationId xmlns:a16="http://schemas.microsoft.com/office/drawing/2014/main" id="{11706AD3-13A2-8037-420E-5C65608B3EE6}"/>
              </a:ext>
            </a:extLst>
          </p:cNvPr>
          <p:cNvGrpSpPr>
            <a:grpSpLocks noChangeAspect="1"/>
          </p:cNvGrpSpPr>
          <p:nvPr/>
        </p:nvGrpSpPr>
        <p:grpSpPr>
          <a:xfrm>
            <a:off x="162439" y="878802"/>
            <a:ext cx="14472857" cy="5890044"/>
            <a:chOff x="715540" y="1271325"/>
            <a:chExt cx="11574194" cy="4710370"/>
          </a:xfrm>
        </p:grpSpPr>
        <p:grpSp>
          <p:nvGrpSpPr>
            <p:cNvPr id="9" name="Group 8">
              <a:extLst>
                <a:ext uri="{FF2B5EF4-FFF2-40B4-BE49-F238E27FC236}">
                  <a16:creationId xmlns:a16="http://schemas.microsoft.com/office/drawing/2014/main" id="{44FE7FD4-FB12-C3EB-E33B-047F82895827}"/>
                </a:ext>
              </a:extLst>
            </p:cNvPr>
            <p:cNvGrpSpPr/>
            <p:nvPr/>
          </p:nvGrpSpPr>
          <p:grpSpPr>
            <a:xfrm>
              <a:off x="6841715" y="1271325"/>
              <a:ext cx="5448019" cy="4710370"/>
              <a:chOff x="97785" y="3812529"/>
              <a:chExt cx="3094117" cy="2658249"/>
            </a:xfrm>
          </p:grpSpPr>
          <p:pic>
            <p:nvPicPr>
              <p:cNvPr id="10" name="Graphic 9">
                <a:extLst>
                  <a:ext uri="{FF2B5EF4-FFF2-40B4-BE49-F238E27FC236}">
                    <a16:creationId xmlns:a16="http://schemas.microsoft.com/office/drawing/2014/main" id="{45CD5D4D-C765-815E-ABD5-1D833977FE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785" y="3812529"/>
                <a:ext cx="1905000" cy="2381250"/>
              </a:xfrm>
              <a:prstGeom prst="rect">
                <a:avLst/>
              </a:prstGeom>
            </p:spPr>
          </p:pic>
          <p:sp>
            <p:nvSpPr>
              <p:cNvPr id="11" name="TextBox 10">
                <a:extLst>
                  <a:ext uri="{FF2B5EF4-FFF2-40B4-BE49-F238E27FC236}">
                    <a16:creationId xmlns:a16="http://schemas.microsoft.com/office/drawing/2014/main" id="{C41DC976-63A6-AE86-E2CA-91F706D0E25E}"/>
                  </a:ext>
                </a:extLst>
              </p:cNvPr>
              <p:cNvSpPr txBox="1"/>
              <p:nvPr/>
            </p:nvSpPr>
            <p:spPr>
              <a:xfrm>
                <a:off x="476166" y="6193779"/>
                <a:ext cx="271573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dirty="0">
                    <a:solidFill>
                      <a:schemeClr val="tx1">
                        <a:lumMod val="50000"/>
                        <a:lumOff val="50000"/>
                      </a:schemeClr>
                    </a:solidFill>
                    <a:latin typeface="Calibri" panose="020F0502020204030204"/>
                  </a:rPr>
                  <a:t>B</a:t>
                </a:r>
                <a:r>
                  <a:rPr kumimoji="0" lang="en-US" sz="6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.Koen - Simple </a:t>
                </a:r>
                <a:r>
                  <a:rPr kumimoji="0" lang="en-US" sz="6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vestibulo</a:t>
                </a:r>
                <a:r>
                  <a:rPr kumimoji="0" lang="en-US" sz="6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-ocular reflex.PNG and ThreeNeuronArc.png</a:t>
                </a:r>
                <a:endParaRPr lang="en-US" sz="600" dirty="0">
                  <a:solidFill>
                    <a:schemeClr val="tx1">
                      <a:lumMod val="50000"/>
                      <a:lumOff val="50000"/>
                    </a:schemeClr>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CC BY-SA 4.0, </a:t>
                </a:r>
                <a:r>
                  <a:rPr kumimoji="0" lang="en-US" sz="6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License #4130081</a:t>
                </a:r>
                <a:endParaRPr kumimoji="0" lang="en-US" sz="6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endParaRPr>
              </a:p>
            </p:txBody>
          </p:sp>
        </p:grpSp>
        <p:pic>
          <p:nvPicPr>
            <p:cNvPr id="20" name="Picture 19">
              <a:extLst>
                <a:ext uri="{FF2B5EF4-FFF2-40B4-BE49-F238E27FC236}">
                  <a16:creationId xmlns:a16="http://schemas.microsoft.com/office/drawing/2014/main" id="{17369AD7-1394-3E9A-D4FB-35E3DE5F9AB7}"/>
                </a:ext>
              </a:extLst>
            </p:cNvPr>
            <p:cNvPicPr>
              <a:picLocks noChangeAspect="1"/>
            </p:cNvPicPr>
            <p:nvPr/>
          </p:nvPicPr>
          <p:blipFill rotWithShape="1">
            <a:blip r:embed="rId5"/>
            <a:srcRect t="3730" r="1720"/>
            <a:stretch/>
          </p:blipFill>
          <p:spPr>
            <a:xfrm>
              <a:off x="715540" y="1613964"/>
              <a:ext cx="5293777" cy="3139232"/>
            </a:xfrm>
            <a:prstGeom prst="rect">
              <a:avLst/>
            </a:prstGeom>
            <a:ln>
              <a:solidFill>
                <a:schemeClr val="tx1"/>
              </a:solidFill>
            </a:ln>
          </p:spPr>
        </p:pic>
      </p:grpSp>
      <p:sp>
        <p:nvSpPr>
          <p:cNvPr id="21" name="TextBox 20">
            <a:extLst>
              <a:ext uri="{FF2B5EF4-FFF2-40B4-BE49-F238E27FC236}">
                <a16:creationId xmlns:a16="http://schemas.microsoft.com/office/drawing/2014/main" id="{C60C6BAF-E7A4-6E4C-D33B-D2E22B021B6F}"/>
              </a:ext>
            </a:extLst>
          </p:cNvPr>
          <p:cNvSpPr txBox="1"/>
          <p:nvPr/>
        </p:nvSpPr>
        <p:spPr>
          <a:xfrm>
            <a:off x="1396159" y="5377848"/>
            <a:ext cx="4152119" cy="311624"/>
          </a:xfrm>
          <a:prstGeom prst="rect">
            <a:avLst/>
          </a:prstGeom>
          <a:noFill/>
        </p:spPr>
        <p:txBody>
          <a:bodyPr wrap="square">
            <a:spAutoFit/>
          </a:bodyPr>
          <a:lstStyle/>
          <a:p>
            <a:r>
              <a:rPr lang="en-US" sz="700" dirty="0"/>
              <a:t>S. Advani, “Optimization of Motion Cueing Parameters of Hawker 4000 and A320 Simulators by the International Development of Technology (IDT)”, Report Number IDT-R-14-01, Version No. 5, Issue Date 11 June 2014, Figure 3</a:t>
            </a:r>
          </a:p>
        </p:txBody>
      </p:sp>
    </p:spTree>
    <p:extLst>
      <p:ext uri="{BB962C8B-B14F-4D97-AF65-F5344CB8AC3E}">
        <p14:creationId xmlns:p14="http://schemas.microsoft.com/office/powerpoint/2010/main" val="6661630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DFA811-0657-A894-9B28-2785A56A1302}"/>
              </a:ext>
            </a:extLst>
          </p:cNvPr>
          <p:cNvSpPr>
            <a:spLocks noGrp="1"/>
          </p:cNvSpPr>
          <p:nvPr>
            <p:ph type="title"/>
          </p:nvPr>
        </p:nvSpPr>
        <p:spPr/>
        <p:txBody>
          <a:bodyPr/>
          <a:lstStyle/>
          <a:p>
            <a:r>
              <a:rPr lang="en-US" dirty="0"/>
              <a:t>Contribution of HWD to </a:t>
            </a:r>
            <a:br>
              <a:rPr lang="en-US" dirty="0"/>
            </a:br>
            <a:r>
              <a:rPr lang="en-US" dirty="0"/>
              <a:t>Visual-Vestibular Conflicts</a:t>
            </a:r>
          </a:p>
        </p:txBody>
      </p:sp>
      <p:sp>
        <p:nvSpPr>
          <p:cNvPr id="6" name="Content Placeholder 5">
            <a:extLst>
              <a:ext uri="{FF2B5EF4-FFF2-40B4-BE49-F238E27FC236}">
                <a16:creationId xmlns:a16="http://schemas.microsoft.com/office/drawing/2014/main" id="{0B60EEE5-B3BD-77A1-9768-C2D61A7BA6F8}"/>
              </a:ext>
            </a:extLst>
          </p:cNvPr>
          <p:cNvSpPr>
            <a:spLocks noGrp="1"/>
          </p:cNvSpPr>
          <p:nvPr>
            <p:ph sz="quarter" idx="11"/>
          </p:nvPr>
        </p:nvSpPr>
        <p:spPr>
          <a:xfrm>
            <a:off x="480132" y="891381"/>
            <a:ext cx="11250613" cy="5075237"/>
          </a:xfrm>
        </p:spPr>
        <p:txBody>
          <a:bodyPr/>
          <a:lstStyle/>
          <a:p>
            <a:r>
              <a:rPr lang="en-US" sz="2400" b="1" dirty="0"/>
              <a:t>HWD truncates peripheral </a:t>
            </a:r>
            <a:r>
              <a:rPr lang="en-US" sz="2400" b="1" dirty="0">
                <a:sym typeface="Wingdings" panose="05000000000000000000" pitchFamily="2" charset="2"/>
              </a:rPr>
              <a:t> weakens </a:t>
            </a:r>
            <a:r>
              <a:rPr lang="en-US" sz="2400" b="1" dirty="0"/>
              <a:t>powerful visual motion cue</a:t>
            </a:r>
          </a:p>
          <a:p>
            <a:pPr lvl="1"/>
            <a:r>
              <a:rPr lang="en-US" sz="2000" dirty="0"/>
              <a:t>Degrades visual motion cues vs. conventional flight simulators</a:t>
            </a:r>
          </a:p>
          <a:p>
            <a:endParaRPr lang="en-US" sz="2400" b="1" dirty="0"/>
          </a:p>
          <a:p>
            <a:r>
              <a:rPr lang="en-US" sz="2400" b="1" dirty="0"/>
              <a:t>HWD increases head movement </a:t>
            </a:r>
            <a:r>
              <a:rPr lang="en-US" sz="2400" b="1" dirty="0">
                <a:sym typeface="Wingdings" panose="05000000000000000000" pitchFamily="2" charset="2"/>
              </a:rPr>
              <a:t> stimulates vestibular organs</a:t>
            </a:r>
          </a:p>
          <a:p>
            <a:pPr lvl="1"/>
            <a:r>
              <a:rPr lang="en-US" sz="2000" dirty="0">
                <a:sym typeface="Wingdings" panose="05000000000000000000" pitchFamily="2" charset="2"/>
              </a:rPr>
              <a:t>Possible negative training</a:t>
            </a:r>
            <a:endParaRPr lang="en-US" sz="2000" dirty="0"/>
          </a:p>
          <a:p>
            <a:endParaRPr lang="en-US" sz="2400" b="1" dirty="0"/>
          </a:p>
          <a:p>
            <a:r>
              <a:rPr lang="en-US" sz="2400" b="1" dirty="0"/>
              <a:t>HWD aggravates inherent latency conflict between VOR and imaging pipeline</a:t>
            </a:r>
          </a:p>
          <a:p>
            <a:pPr lvl="1"/>
            <a:r>
              <a:rPr lang="en-US" sz="2000" dirty="0" err="1"/>
              <a:t>Vestibulo</a:t>
            </a:r>
            <a:r>
              <a:rPr lang="en-US" sz="2000" dirty="0"/>
              <a:t>-Ocular Reflex </a:t>
            </a:r>
            <a:r>
              <a:rPr lang="en-US" sz="2000" dirty="0">
                <a:sym typeface="Wingdings" panose="05000000000000000000" pitchFamily="2" charset="2"/>
              </a:rPr>
              <a:t> </a:t>
            </a:r>
            <a:r>
              <a:rPr lang="en-US" sz="2000" dirty="0"/>
              <a:t>eye movement &lt; 10msec (fundamental latency constraint)</a:t>
            </a:r>
          </a:p>
          <a:p>
            <a:pPr lvl="1"/>
            <a:r>
              <a:rPr lang="en-US" sz="2000" dirty="0"/>
              <a:t>Head/eye position dependency</a:t>
            </a:r>
          </a:p>
          <a:p>
            <a:endParaRPr lang="en-US" sz="2400" b="1" dirty="0"/>
          </a:p>
          <a:p>
            <a:r>
              <a:rPr lang="en-US" sz="2400" b="1" dirty="0"/>
              <a:t>Multi-sensory cue expectation theory </a:t>
            </a:r>
            <a:r>
              <a:rPr lang="en-US" sz="2400" b="1" dirty="0">
                <a:sym typeface="Wingdings" panose="05000000000000000000" pitchFamily="2" charset="2"/>
              </a:rPr>
              <a:t> </a:t>
            </a:r>
            <a:r>
              <a:rPr lang="en-US" sz="2400" b="1" dirty="0"/>
              <a:t>accurate MC may be more important with HWD</a:t>
            </a:r>
          </a:p>
        </p:txBody>
      </p:sp>
      <p:sp>
        <p:nvSpPr>
          <p:cNvPr id="2" name="TextBox 1">
            <a:extLst>
              <a:ext uri="{FF2B5EF4-FFF2-40B4-BE49-F238E27FC236}">
                <a16:creationId xmlns:a16="http://schemas.microsoft.com/office/drawing/2014/main" id="{9EFCD295-F054-4C20-4F21-846809094474}"/>
              </a:ext>
            </a:extLst>
          </p:cNvPr>
          <p:cNvSpPr txBox="1"/>
          <p:nvPr/>
        </p:nvSpPr>
        <p:spPr>
          <a:xfrm>
            <a:off x="2613816" y="6457890"/>
            <a:ext cx="7331583" cy="400110"/>
          </a:xfrm>
          <a:prstGeom prst="rect">
            <a:avLst/>
          </a:prstGeom>
          <a:noFill/>
        </p:spPr>
        <p:txBody>
          <a:bodyPr wrap="square">
            <a:spAutoFit/>
          </a:bodyPr>
          <a:lstStyle/>
          <a:p>
            <a:pPr algn="ctr"/>
            <a:r>
              <a:rPr lang="en-US" sz="2000" b="1" dirty="0"/>
              <a:t>HWD compromise accurate visual-vestibular simulation</a:t>
            </a:r>
          </a:p>
        </p:txBody>
      </p:sp>
    </p:spTree>
    <p:extLst>
      <p:ext uri="{BB962C8B-B14F-4D97-AF65-F5344CB8AC3E}">
        <p14:creationId xmlns:p14="http://schemas.microsoft.com/office/powerpoint/2010/main" val="2507940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62F08-8362-BD4C-EEC3-1957B24587A4}"/>
              </a:ext>
            </a:extLst>
          </p:cNvPr>
          <p:cNvSpPr>
            <a:spLocks noGrp="1"/>
          </p:cNvSpPr>
          <p:nvPr>
            <p:ph type="title"/>
          </p:nvPr>
        </p:nvSpPr>
        <p:spPr/>
        <p:txBody>
          <a:bodyPr/>
          <a:lstStyle/>
          <a:p>
            <a:r>
              <a:rPr lang="en-US"/>
              <a:t>Recent Cybersickness Work at I/ITSEC</a:t>
            </a:r>
          </a:p>
        </p:txBody>
      </p:sp>
      <p:sp>
        <p:nvSpPr>
          <p:cNvPr id="3" name="Content Placeholder 2">
            <a:extLst>
              <a:ext uri="{FF2B5EF4-FFF2-40B4-BE49-F238E27FC236}">
                <a16:creationId xmlns:a16="http://schemas.microsoft.com/office/drawing/2014/main" id="{6B36022F-C92E-0865-FE5C-8088ADC7408A}"/>
              </a:ext>
            </a:extLst>
          </p:cNvPr>
          <p:cNvSpPr>
            <a:spLocks noGrp="1"/>
          </p:cNvSpPr>
          <p:nvPr>
            <p:ph sz="quarter" idx="11"/>
          </p:nvPr>
        </p:nvSpPr>
        <p:spPr/>
        <p:txBody>
          <a:bodyPr/>
          <a:lstStyle/>
          <a:p>
            <a:r>
              <a:rPr lang="en-US" sz="2400" b="1" i="1"/>
              <a:t>Motion Sickness in Virtual Environments: Theory and Practical Considerations</a:t>
            </a:r>
          </a:p>
          <a:p>
            <a:pPr lvl="1"/>
            <a:r>
              <a:rPr lang="en-US"/>
              <a:t>I/ITSEC 2024 Tutorial</a:t>
            </a:r>
          </a:p>
          <a:p>
            <a:pPr lvl="1"/>
            <a:r>
              <a:rPr lang="en-US"/>
              <a:t>Dr. </a:t>
            </a:r>
            <a:r>
              <a:rPr lang="en-US" err="1"/>
              <a:t>Behrang</a:t>
            </a:r>
            <a:r>
              <a:rPr lang="en-US"/>
              <a:t> Keshavarz, Dr. Bruce Haycock</a:t>
            </a:r>
          </a:p>
          <a:p>
            <a:r>
              <a:rPr lang="en-US" sz="2400" b="1" i="1"/>
              <a:t>Mitigation and Management to Minimize Cybersickness in the Design and Implementation of Learning Systems with Virtual Environments</a:t>
            </a:r>
          </a:p>
          <a:p>
            <a:pPr lvl="1"/>
            <a:r>
              <a:rPr lang="en-US"/>
              <a:t>I/ITSEC 2024 Tutorial</a:t>
            </a:r>
          </a:p>
          <a:p>
            <a:pPr lvl="1"/>
            <a:r>
              <a:rPr lang="en-US"/>
              <a:t>Kay </a:t>
            </a:r>
            <a:r>
              <a:rPr lang="en-US" err="1"/>
              <a:t>Stanney</a:t>
            </a:r>
            <a:r>
              <a:rPr lang="en-US"/>
              <a:t> &amp; Claire Hughes, Perry McDowell, LCDR Nicholas </a:t>
            </a:r>
            <a:r>
              <a:rPr lang="en-US" err="1"/>
              <a:t>Adriaanse</a:t>
            </a:r>
            <a:endParaRPr lang="en-US"/>
          </a:p>
          <a:p>
            <a:r>
              <a:rPr lang="en-US" sz="2400" b="1" i="1"/>
              <a:t>Cybersickness Considerations for Curricula using Virtual Reality Training Systems</a:t>
            </a:r>
          </a:p>
          <a:p>
            <a:pPr lvl="1"/>
            <a:r>
              <a:rPr lang="en-US"/>
              <a:t>I/ITSEC 2023 Paper</a:t>
            </a:r>
          </a:p>
          <a:p>
            <a:pPr lvl="1"/>
            <a:r>
              <a:rPr lang="en-US"/>
              <a:t>LCDR Nicholas </a:t>
            </a:r>
            <a:r>
              <a:rPr lang="en-US" err="1"/>
              <a:t>Adriaanse</a:t>
            </a:r>
            <a:r>
              <a:rPr lang="en-US"/>
              <a:t>, RAN</a:t>
            </a:r>
          </a:p>
          <a:p>
            <a:endParaRPr lang="en-US"/>
          </a:p>
        </p:txBody>
      </p:sp>
      <p:sp>
        <p:nvSpPr>
          <p:cNvPr id="4" name="TextBox 3">
            <a:extLst>
              <a:ext uri="{FF2B5EF4-FFF2-40B4-BE49-F238E27FC236}">
                <a16:creationId xmlns:a16="http://schemas.microsoft.com/office/drawing/2014/main" id="{6B77249C-25A6-A124-DD80-60104BF42C80}"/>
              </a:ext>
            </a:extLst>
          </p:cNvPr>
          <p:cNvSpPr txBox="1"/>
          <p:nvPr/>
        </p:nvSpPr>
        <p:spPr>
          <a:xfrm>
            <a:off x="1775048" y="6457890"/>
            <a:ext cx="8660779" cy="400110"/>
          </a:xfrm>
          <a:prstGeom prst="rect">
            <a:avLst/>
          </a:prstGeom>
          <a:noFill/>
        </p:spPr>
        <p:txBody>
          <a:bodyPr wrap="square" rtlCol="0">
            <a:spAutoFit/>
          </a:bodyPr>
          <a:lstStyle/>
          <a:p>
            <a:pPr algn="ctr"/>
            <a:r>
              <a:rPr lang="en-US" sz="2000" b="1"/>
              <a:t>Cybersickness is very active field including @ I/ITSEC</a:t>
            </a:r>
          </a:p>
        </p:txBody>
      </p:sp>
    </p:spTree>
    <p:extLst>
      <p:ext uri="{BB962C8B-B14F-4D97-AF65-F5344CB8AC3E}">
        <p14:creationId xmlns:p14="http://schemas.microsoft.com/office/powerpoint/2010/main" val="3443777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C3AC676A-AAC1-87E7-5120-218CDB8D6805}"/>
              </a:ext>
            </a:extLst>
          </p:cNvPr>
          <p:cNvSpPr>
            <a:spLocks noGrp="1"/>
          </p:cNvSpPr>
          <p:nvPr>
            <p:ph type="title"/>
          </p:nvPr>
        </p:nvSpPr>
        <p:spPr>
          <a:xfrm>
            <a:off x="2287219" y="1"/>
            <a:ext cx="7416800" cy="833933"/>
          </a:xfrm>
        </p:spPr>
        <p:txBody>
          <a:bodyPr/>
          <a:lstStyle/>
          <a:p>
            <a:r>
              <a:rPr lang="en-US" sz="2800"/>
              <a:t>Natural Depth Perception</a:t>
            </a:r>
          </a:p>
        </p:txBody>
      </p:sp>
      <p:sp>
        <p:nvSpPr>
          <p:cNvPr id="7" name="Text Placeholder 6">
            <a:extLst>
              <a:ext uri="{FF2B5EF4-FFF2-40B4-BE49-F238E27FC236}">
                <a16:creationId xmlns:a16="http://schemas.microsoft.com/office/drawing/2014/main" id="{D5DC5364-513A-C2B7-FF9F-479663198210}"/>
              </a:ext>
            </a:extLst>
          </p:cNvPr>
          <p:cNvSpPr>
            <a:spLocks noGrp="1"/>
          </p:cNvSpPr>
          <p:nvPr>
            <p:ph sz="half" idx="1"/>
          </p:nvPr>
        </p:nvSpPr>
        <p:spPr>
          <a:xfrm>
            <a:off x="551774" y="1783100"/>
            <a:ext cx="5361517" cy="4114800"/>
          </a:xfrm>
        </p:spPr>
        <p:txBody>
          <a:bodyPr wrap="square" anchor="t">
            <a:normAutofit lnSpcReduction="10000"/>
          </a:bodyPr>
          <a:lstStyle/>
          <a:p>
            <a:pPr>
              <a:lnSpc>
                <a:spcPct val="90000"/>
              </a:lnSpc>
            </a:pPr>
            <a:r>
              <a:rPr lang="en-US" b="1"/>
              <a:t>Binocular Disparity </a:t>
            </a:r>
            <a:r>
              <a:rPr lang="en-US" b="1">
                <a:sym typeface="Wingdings" panose="05000000000000000000" pitchFamily="2" charset="2"/>
              </a:rPr>
              <a:t></a:t>
            </a:r>
            <a:r>
              <a:rPr lang="en-US" b="1"/>
              <a:t> Vergence</a:t>
            </a:r>
          </a:p>
          <a:p>
            <a:pPr lvl="1">
              <a:lnSpc>
                <a:spcPct val="90000"/>
              </a:lnSpc>
            </a:pPr>
            <a:r>
              <a:rPr lang="en-US" sz="2400"/>
              <a:t>Rotate eyes to fuse image</a:t>
            </a:r>
          </a:p>
          <a:p>
            <a:pPr>
              <a:lnSpc>
                <a:spcPct val="90000"/>
              </a:lnSpc>
            </a:pPr>
            <a:r>
              <a:rPr lang="en-US" b="1"/>
              <a:t>Retinal Blur </a:t>
            </a:r>
            <a:r>
              <a:rPr lang="en-US" b="1">
                <a:sym typeface="Wingdings" panose="05000000000000000000" pitchFamily="2" charset="2"/>
              </a:rPr>
              <a:t></a:t>
            </a:r>
            <a:r>
              <a:rPr lang="en-US" b="1"/>
              <a:t> Accommodation</a:t>
            </a:r>
          </a:p>
          <a:p>
            <a:pPr lvl="1">
              <a:lnSpc>
                <a:spcPct val="90000"/>
              </a:lnSpc>
            </a:pPr>
            <a:r>
              <a:rPr lang="en-US" sz="2400"/>
              <a:t>Adjust of power of lens for sharp image </a:t>
            </a:r>
          </a:p>
          <a:p>
            <a:pPr>
              <a:lnSpc>
                <a:spcPct val="90000"/>
              </a:lnSpc>
            </a:pPr>
            <a:r>
              <a:rPr lang="en-US" b="1"/>
              <a:t>Geometry of disparity and blur same</a:t>
            </a:r>
          </a:p>
          <a:p>
            <a:pPr lvl="1">
              <a:lnSpc>
                <a:spcPct val="90000"/>
              </a:lnSpc>
            </a:pPr>
            <a:r>
              <a:rPr lang="en-US" sz="2400"/>
              <a:t>Identical cue distance</a:t>
            </a:r>
          </a:p>
          <a:p>
            <a:pPr>
              <a:lnSpc>
                <a:spcPct val="90000"/>
              </a:lnSpc>
            </a:pPr>
            <a:r>
              <a:rPr lang="en-US" b="1"/>
              <a:t>Vergence and Accommodation cross coupled</a:t>
            </a:r>
          </a:p>
          <a:p>
            <a:pPr lvl="1">
              <a:lnSpc>
                <a:spcPct val="90000"/>
              </a:lnSpc>
            </a:pPr>
            <a:r>
              <a:rPr lang="en-US" sz="2400"/>
              <a:t>A </a:t>
            </a:r>
            <a:r>
              <a:rPr lang="en-US" sz="2400">
                <a:sym typeface="Wingdings" panose="05000000000000000000" pitchFamily="2" charset="2"/>
              </a:rPr>
              <a:t></a:t>
            </a:r>
            <a:r>
              <a:rPr lang="en-US" sz="2400"/>
              <a:t> V, V </a:t>
            </a:r>
            <a:r>
              <a:rPr lang="en-US" sz="2400">
                <a:sym typeface="Wingdings" panose="05000000000000000000" pitchFamily="2" charset="2"/>
              </a:rPr>
              <a:t></a:t>
            </a:r>
            <a:r>
              <a:rPr lang="en-US" sz="2400"/>
              <a:t> A</a:t>
            </a:r>
          </a:p>
          <a:p>
            <a:pPr>
              <a:lnSpc>
                <a:spcPct val="90000"/>
              </a:lnSpc>
            </a:pPr>
            <a:r>
              <a:rPr lang="en-US" b="1"/>
              <a:t>Monocular and </a:t>
            </a:r>
            <a:r>
              <a:rPr lang="en-US" b="1" err="1"/>
              <a:t>biocular</a:t>
            </a:r>
            <a:r>
              <a:rPr lang="en-US" b="1"/>
              <a:t> blur only</a:t>
            </a:r>
          </a:p>
          <a:p>
            <a:pPr>
              <a:lnSpc>
                <a:spcPct val="90000"/>
              </a:lnSpc>
            </a:pPr>
            <a:endParaRPr lang="en-US"/>
          </a:p>
        </p:txBody>
      </p:sp>
      <p:pic>
        <p:nvPicPr>
          <p:cNvPr id="8" name="Picture Placeholder 7" descr="Graphical user interface&#10;&#10;Description automatically generated">
            <a:extLst>
              <a:ext uri="{FF2B5EF4-FFF2-40B4-BE49-F238E27FC236}">
                <a16:creationId xmlns:a16="http://schemas.microsoft.com/office/drawing/2014/main" id="{1C5896A8-2916-E25B-F8DC-984B658DF17F}"/>
              </a:ext>
            </a:extLst>
          </p:cNvPr>
          <p:cNvPicPr>
            <a:picLocks noGrp="1" noChangeAspect="1"/>
          </p:cNvPicPr>
          <p:nvPr>
            <p:ph sz="half" idx="2"/>
          </p:nvPr>
        </p:nvPicPr>
        <p:blipFill>
          <a:blip r:embed="rId2"/>
          <a:stretch>
            <a:fillRect/>
          </a:stretch>
        </p:blipFill>
        <p:spPr>
          <a:xfrm>
            <a:off x="5599111" y="2100377"/>
            <a:ext cx="6225235" cy="2657246"/>
          </a:xfrm>
          <a:prstGeom prst="rect">
            <a:avLst/>
          </a:prstGeom>
          <a:noFill/>
          <a:ln>
            <a:solidFill>
              <a:schemeClr val="tx1"/>
            </a:solidFill>
          </a:ln>
        </p:spPr>
      </p:pic>
      <p:sp>
        <p:nvSpPr>
          <p:cNvPr id="9" name="TextBox 8">
            <a:extLst>
              <a:ext uri="{FF2B5EF4-FFF2-40B4-BE49-F238E27FC236}">
                <a16:creationId xmlns:a16="http://schemas.microsoft.com/office/drawing/2014/main" id="{AFCB913D-2AE5-40FA-F264-73217A5A6C02}"/>
              </a:ext>
            </a:extLst>
          </p:cNvPr>
          <p:cNvSpPr txBox="1"/>
          <p:nvPr/>
        </p:nvSpPr>
        <p:spPr>
          <a:xfrm>
            <a:off x="5518241" y="4824183"/>
            <a:ext cx="6306105" cy="307777"/>
          </a:xfrm>
          <a:prstGeom prst="rect">
            <a:avLst/>
          </a:prstGeom>
          <a:noFill/>
        </p:spPr>
        <p:txBody>
          <a:bodyPr wrap="square" rtlCol="0">
            <a:spAutoFit/>
          </a:bodyPr>
          <a:lstStyle/>
          <a:p>
            <a:pPr algn="ctr"/>
            <a:r>
              <a:rPr lang="en-US" sz="700"/>
              <a:t>Current Biology 2012 22426-431DOI: (10.1016/).cub.2012.01.033</a:t>
            </a:r>
          </a:p>
          <a:p>
            <a:pPr algn="ctr"/>
            <a:r>
              <a:rPr lang="en-US" sz="700"/>
              <a:t>Copyright © Elsevier Ltd, License #</a:t>
            </a:r>
            <a:r>
              <a:rPr lang="en-US" sz="700">
                <a:effectLst/>
              </a:rPr>
              <a:t>5776140184247</a:t>
            </a:r>
            <a:endParaRPr lang="en-US" sz="700"/>
          </a:p>
        </p:txBody>
      </p:sp>
      <p:sp>
        <p:nvSpPr>
          <p:cNvPr id="11" name="TextBox 10">
            <a:extLst>
              <a:ext uri="{FF2B5EF4-FFF2-40B4-BE49-F238E27FC236}">
                <a16:creationId xmlns:a16="http://schemas.microsoft.com/office/drawing/2014/main" id="{0E8243F0-34AF-25F8-87FC-1314F6CCCE07}"/>
              </a:ext>
            </a:extLst>
          </p:cNvPr>
          <p:cNvSpPr txBox="1"/>
          <p:nvPr/>
        </p:nvSpPr>
        <p:spPr>
          <a:xfrm>
            <a:off x="2331396" y="6150114"/>
            <a:ext cx="7529207" cy="707886"/>
          </a:xfrm>
          <a:prstGeom prst="rect">
            <a:avLst/>
          </a:prstGeom>
          <a:noFill/>
        </p:spPr>
        <p:txBody>
          <a:bodyPr wrap="square">
            <a:spAutoFit/>
          </a:bodyPr>
          <a:lstStyle/>
          <a:p>
            <a:pPr algn="ctr"/>
            <a:r>
              <a:rPr lang="en-US" sz="2000" b="1"/>
              <a:t>Natural V-A system works extraordinarily well and enables fast, accurate depth perception</a:t>
            </a:r>
          </a:p>
        </p:txBody>
      </p:sp>
      <p:sp>
        <p:nvSpPr>
          <p:cNvPr id="12" name="TextBox 11">
            <a:extLst>
              <a:ext uri="{FF2B5EF4-FFF2-40B4-BE49-F238E27FC236}">
                <a16:creationId xmlns:a16="http://schemas.microsoft.com/office/drawing/2014/main" id="{A38EE823-9F22-91D6-0651-A2BECC17243A}"/>
              </a:ext>
            </a:extLst>
          </p:cNvPr>
          <p:cNvSpPr txBox="1"/>
          <p:nvPr/>
        </p:nvSpPr>
        <p:spPr>
          <a:xfrm>
            <a:off x="733378" y="955611"/>
            <a:ext cx="10725244" cy="1015663"/>
          </a:xfrm>
          <a:prstGeom prst="rect">
            <a:avLst/>
          </a:prstGeom>
          <a:noFill/>
        </p:spPr>
        <p:txBody>
          <a:bodyPr wrap="none" rtlCol="0">
            <a:spAutoFit/>
          </a:bodyPr>
          <a:lstStyle/>
          <a:p>
            <a:r>
              <a:rPr lang="en-US" sz="2800"/>
              <a:t>Disparity/Vergence and Blur-Focus/Accommodation Work Together</a:t>
            </a:r>
          </a:p>
          <a:p>
            <a:endParaRPr lang="en-US"/>
          </a:p>
        </p:txBody>
      </p:sp>
    </p:spTree>
    <p:extLst>
      <p:ext uri="{BB962C8B-B14F-4D97-AF65-F5344CB8AC3E}">
        <p14:creationId xmlns:p14="http://schemas.microsoft.com/office/powerpoint/2010/main" val="36446595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EA2011C4-41E1-15FD-8DD7-5D3854743155}"/>
              </a:ext>
            </a:extLst>
          </p:cNvPr>
          <p:cNvSpPr>
            <a:spLocks noGrp="1"/>
          </p:cNvSpPr>
          <p:nvPr>
            <p:ph sz="quarter" idx="11"/>
          </p:nvPr>
        </p:nvSpPr>
        <p:spPr/>
        <p:txBody>
          <a:bodyPr/>
          <a:lstStyle/>
          <a:p>
            <a:r>
              <a:rPr lang="en-US" b="1" dirty="0"/>
              <a:t>Stereo display causes Vergence-Accommodation Conflict (VAC)</a:t>
            </a:r>
          </a:p>
          <a:p>
            <a:r>
              <a:rPr lang="en-US" b="1" dirty="0"/>
              <a:t>Focus/accommodation fixed on display screen</a:t>
            </a:r>
          </a:p>
          <a:p>
            <a:r>
              <a:rPr lang="en-US" b="1" dirty="0"/>
              <a:t>Disparity/vergence vary with scene content</a:t>
            </a:r>
          </a:p>
          <a:p>
            <a:r>
              <a:rPr lang="en-US" b="1" dirty="0"/>
              <a:t>Visual system must dissociate naturally coupled responses</a:t>
            </a:r>
          </a:p>
        </p:txBody>
      </p:sp>
      <p:sp>
        <p:nvSpPr>
          <p:cNvPr id="2" name="Title 1">
            <a:extLst>
              <a:ext uri="{FF2B5EF4-FFF2-40B4-BE49-F238E27FC236}">
                <a16:creationId xmlns:a16="http://schemas.microsoft.com/office/drawing/2014/main" id="{5A145994-F261-8EBC-3327-D0C428F17C4C}"/>
              </a:ext>
            </a:extLst>
          </p:cNvPr>
          <p:cNvSpPr>
            <a:spLocks noGrp="1"/>
          </p:cNvSpPr>
          <p:nvPr>
            <p:ph type="title"/>
          </p:nvPr>
        </p:nvSpPr>
        <p:spPr/>
        <p:txBody>
          <a:bodyPr/>
          <a:lstStyle/>
          <a:p>
            <a:r>
              <a:rPr lang="en-US"/>
              <a:t>Vergence Accommodation Conflict</a:t>
            </a:r>
          </a:p>
        </p:txBody>
      </p:sp>
      <p:sp>
        <p:nvSpPr>
          <p:cNvPr id="12" name="TextBox 11">
            <a:extLst>
              <a:ext uri="{FF2B5EF4-FFF2-40B4-BE49-F238E27FC236}">
                <a16:creationId xmlns:a16="http://schemas.microsoft.com/office/drawing/2014/main" id="{181CF425-BB3E-77E2-35F9-0EAECD62008E}"/>
              </a:ext>
            </a:extLst>
          </p:cNvPr>
          <p:cNvSpPr txBox="1"/>
          <p:nvPr/>
        </p:nvSpPr>
        <p:spPr>
          <a:xfrm>
            <a:off x="2549163" y="6157480"/>
            <a:ext cx="7675124" cy="707886"/>
          </a:xfrm>
          <a:prstGeom prst="rect">
            <a:avLst/>
          </a:prstGeom>
          <a:noFill/>
        </p:spPr>
        <p:txBody>
          <a:bodyPr wrap="square">
            <a:spAutoFit/>
          </a:bodyPr>
          <a:lstStyle/>
          <a:p>
            <a:pPr algn="ctr"/>
            <a:r>
              <a:rPr lang="en-US" sz="2000" b="1" dirty="0">
                <a:latin typeface="Arial" panose="020B0604020202020204" pitchFamily="34" charset="0"/>
                <a:cs typeface="Arial" panose="020B0604020202020204" pitchFamily="34" charset="0"/>
              </a:rPr>
              <a:t>Synthetic binocular displays fix accommodation</a:t>
            </a:r>
          </a:p>
          <a:p>
            <a:pPr algn="ctr"/>
            <a:r>
              <a:rPr lang="en-US" sz="2000" b="1" dirty="0">
                <a:latin typeface="Arial" panose="020B0604020202020204" pitchFamily="34" charset="0"/>
                <a:cs typeface="Arial" panose="020B0604020202020204" pitchFamily="34" charset="0"/>
              </a:rPr>
              <a:t>conflicting with nature</a:t>
            </a:r>
          </a:p>
        </p:txBody>
      </p:sp>
      <p:pic>
        <p:nvPicPr>
          <p:cNvPr id="20" name="Main graphic">
            <a:extLst>
              <a:ext uri="{FF2B5EF4-FFF2-40B4-BE49-F238E27FC236}">
                <a16:creationId xmlns:a16="http://schemas.microsoft.com/office/drawing/2014/main" id="{65A82A58-E280-6AE9-4094-B69EFCF7B675}"/>
              </a:ext>
            </a:extLst>
          </p:cNvPr>
          <p:cNvPicPr>
            <a:picLocks noChangeAspect="1"/>
          </p:cNvPicPr>
          <p:nvPr/>
        </p:nvPicPr>
        <p:blipFill>
          <a:blip r:embed="rId2"/>
          <a:stretch/>
        </p:blipFill>
        <p:spPr bwMode="auto">
          <a:xfrm>
            <a:off x="1384902" y="3188992"/>
            <a:ext cx="8839385" cy="2396769"/>
          </a:xfrm>
          <a:prstGeom prst="rect">
            <a:avLst/>
          </a:prstGeom>
          <a:noFill/>
          <a:ln w="9525">
            <a:noFill/>
            <a:miter lim="800000"/>
            <a:headEnd/>
            <a:tailEnd/>
          </a:ln>
          <a:effectLst/>
        </p:spPr>
      </p:pic>
      <p:sp>
        <p:nvSpPr>
          <p:cNvPr id="21" name="TextBox 20">
            <a:extLst>
              <a:ext uri="{FF2B5EF4-FFF2-40B4-BE49-F238E27FC236}">
                <a16:creationId xmlns:a16="http://schemas.microsoft.com/office/drawing/2014/main" id="{5C045EE1-DD0B-B0EB-4C61-246F2CA4E932}"/>
              </a:ext>
            </a:extLst>
          </p:cNvPr>
          <p:cNvSpPr txBox="1"/>
          <p:nvPr/>
        </p:nvSpPr>
        <p:spPr>
          <a:xfrm>
            <a:off x="4371092" y="5346892"/>
            <a:ext cx="2212465" cy="369332"/>
          </a:xfrm>
          <a:prstGeom prst="rect">
            <a:avLst/>
          </a:prstGeom>
          <a:noFill/>
        </p:spPr>
        <p:txBody>
          <a:bodyPr wrap="none" rtlCol="0">
            <a:spAutoFit/>
          </a:bodyPr>
          <a:lstStyle/>
          <a:p>
            <a:r>
              <a:rPr lang="en-US" sz="1800" b="1"/>
              <a:t>Crossed Disparity</a:t>
            </a:r>
          </a:p>
        </p:txBody>
      </p:sp>
      <p:sp>
        <p:nvSpPr>
          <p:cNvPr id="22" name="TextBox 21">
            <a:extLst>
              <a:ext uri="{FF2B5EF4-FFF2-40B4-BE49-F238E27FC236}">
                <a16:creationId xmlns:a16="http://schemas.microsoft.com/office/drawing/2014/main" id="{E84B0360-D8F9-6BE9-B6B0-E62BDA1CFEFA}"/>
              </a:ext>
            </a:extLst>
          </p:cNvPr>
          <p:cNvSpPr txBox="1"/>
          <p:nvPr/>
        </p:nvSpPr>
        <p:spPr>
          <a:xfrm>
            <a:off x="8725841" y="5346892"/>
            <a:ext cx="2497800" cy="369332"/>
          </a:xfrm>
          <a:prstGeom prst="rect">
            <a:avLst/>
          </a:prstGeom>
          <a:noFill/>
        </p:spPr>
        <p:txBody>
          <a:bodyPr wrap="none" rtlCol="0">
            <a:spAutoFit/>
          </a:bodyPr>
          <a:lstStyle/>
          <a:p>
            <a:r>
              <a:rPr lang="en-US" sz="1800" b="1"/>
              <a:t>Uncrossed Disparity</a:t>
            </a:r>
          </a:p>
        </p:txBody>
      </p:sp>
      <p:sp>
        <p:nvSpPr>
          <p:cNvPr id="23" name="TextBox 22">
            <a:extLst>
              <a:ext uri="{FF2B5EF4-FFF2-40B4-BE49-F238E27FC236}">
                <a16:creationId xmlns:a16="http://schemas.microsoft.com/office/drawing/2014/main" id="{005DB5BF-1956-1099-B4CD-57562B0D0684}"/>
              </a:ext>
            </a:extLst>
          </p:cNvPr>
          <p:cNvSpPr txBox="1"/>
          <p:nvPr/>
        </p:nvSpPr>
        <p:spPr>
          <a:xfrm>
            <a:off x="379510" y="5346893"/>
            <a:ext cx="2763898" cy="369332"/>
          </a:xfrm>
          <a:prstGeom prst="rect">
            <a:avLst/>
          </a:prstGeom>
          <a:noFill/>
        </p:spPr>
        <p:txBody>
          <a:bodyPr wrap="none" rtlCol="0">
            <a:spAutoFit/>
          </a:bodyPr>
          <a:lstStyle/>
          <a:p>
            <a:r>
              <a:rPr lang="en-US" sz="1800" b="1"/>
              <a:t>Natural – No Disparity</a:t>
            </a:r>
          </a:p>
        </p:txBody>
      </p:sp>
      <p:sp>
        <p:nvSpPr>
          <p:cNvPr id="24" name="TextBox 23">
            <a:extLst>
              <a:ext uri="{FF2B5EF4-FFF2-40B4-BE49-F238E27FC236}">
                <a16:creationId xmlns:a16="http://schemas.microsoft.com/office/drawing/2014/main" id="{B3E06C0A-BDFC-BF3F-42D0-DE445663041A}"/>
              </a:ext>
            </a:extLst>
          </p:cNvPr>
          <p:cNvSpPr txBox="1"/>
          <p:nvPr/>
        </p:nvSpPr>
        <p:spPr>
          <a:xfrm>
            <a:off x="2751325" y="5716224"/>
            <a:ext cx="6106538" cy="338554"/>
          </a:xfrm>
          <a:prstGeom prst="rect">
            <a:avLst/>
          </a:prstGeom>
          <a:noFill/>
        </p:spPr>
        <p:txBody>
          <a:bodyPr wrap="square">
            <a:spAutoFit/>
          </a:bodyPr>
          <a:lstStyle/>
          <a:p>
            <a:r>
              <a:rPr lang="en-US" sz="800" dirty="0"/>
              <a:t>Spiegel DP, </a:t>
            </a:r>
            <a:r>
              <a:rPr lang="en-US" sz="800" dirty="0" err="1"/>
              <a:t>Erkelens</a:t>
            </a:r>
            <a:r>
              <a:rPr lang="en-US" sz="800" dirty="0"/>
              <a:t> IM. Vergence-accommodation conflict increases time to focus in augmented reality. J Soc Inf Display. 2024; 32(5): 194–205. </a:t>
            </a:r>
            <a:r>
              <a:rPr lang="en-US" sz="800" dirty="0">
                <a:hlinkClick r:id="rId3"/>
              </a:rPr>
              <a:t>https://doi.org/10.1002/jsid.1283</a:t>
            </a:r>
            <a:r>
              <a:rPr lang="en-US" sz="800" dirty="0"/>
              <a:t> https://creativecommons.org/licenses/by-nc-nd/4.0/</a:t>
            </a:r>
          </a:p>
        </p:txBody>
      </p:sp>
    </p:spTree>
    <p:extLst>
      <p:ext uri="{BB962C8B-B14F-4D97-AF65-F5344CB8AC3E}">
        <p14:creationId xmlns:p14="http://schemas.microsoft.com/office/powerpoint/2010/main" val="19542291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99791-3FD7-97BE-83DE-3FA054E19A93}"/>
              </a:ext>
            </a:extLst>
          </p:cNvPr>
          <p:cNvSpPr>
            <a:spLocks noGrp="1"/>
          </p:cNvSpPr>
          <p:nvPr>
            <p:ph type="title"/>
          </p:nvPr>
        </p:nvSpPr>
        <p:spPr/>
        <p:txBody>
          <a:bodyPr/>
          <a:lstStyle/>
          <a:p>
            <a:r>
              <a:rPr lang="en-US" dirty="0"/>
              <a:t>VAC and Comfort</a:t>
            </a:r>
          </a:p>
        </p:txBody>
      </p:sp>
      <p:sp>
        <p:nvSpPr>
          <p:cNvPr id="9" name="Text Placeholder 8">
            <a:extLst>
              <a:ext uri="{FF2B5EF4-FFF2-40B4-BE49-F238E27FC236}">
                <a16:creationId xmlns:a16="http://schemas.microsoft.com/office/drawing/2014/main" id="{68814458-06E9-301F-C13D-47CCAAFD5269}"/>
              </a:ext>
            </a:extLst>
          </p:cNvPr>
          <p:cNvSpPr>
            <a:spLocks noGrp="1"/>
          </p:cNvSpPr>
          <p:nvPr>
            <p:ph type="body" sz="quarter" idx="12"/>
          </p:nvPr>
        </p:nvSpPr>
        <p:spPr>
          <a:xfrm>
            <a:off x="410816" y="919518"/>
            <a:ext cx="6285311" cy="4896678"/>
          </a:xfrm>
        </p:spPr>
        <p:txBody>
          <a:bodyPr/>
          <a:lstStyle/>
          <a:p>
            <a:pPr marL="0" indent="0">
              <a:buNone/>
            </a:pPr>
            <a:r>
              <a:rPr lang="en-US" b="1" dirty="0"/>
              <a:t>Human Tolerance for VAC Disparity</a:t>
            </a:r>
          </a:p>
          <a:p>
            <a:r>
              <a:rPr lang="en-US" sz="2400" dirty="0"/>
              <a:t>Estimated zone of comfort per Shibata (2011)</a:t>
            </a:r>
          </a:p>
          <a:p>
            <a:r>
              <a:rPr lang="en-US" sz="2400" dirty="0"/>
              <a:t>Brighter </a:t>
            </a:r>
            <a:r>
              <a:rPr lang="en-US" sz="2400" dirty="0">
                <a:sym typeface="Wingdings" panose="05000000000000000000" pitchFamily="2" charset="2"/>
              </a:rPr>
              <a:t></a:t>
            </a:r>
            <a:r>
              <a:rPr lang="en-US" sz="2400" dirty="0"/>
              <a:t> more comfortable</a:t>
            </a:r>
          </a:p>
          <a:p>
            <a:r>
              <a:rPr lang="en-US" sz="2400" dirty="0"/>
              <a:t>Larger conflicts less comfortable</a:t>
            </a:r>
          </a:p>
          <a:p>
            <a:r>
              <a:rPr lang="en-US" sz="2400" dirty="0"/>
              <a:t>Dark UL/LR </a:t>
            </a:r>
            <a:r>
              <a:rPr lang="en-US" sz="2400" dirty="0">
                <a:sym typeface="Wingdings" panose="05000000000000000000" pitchFamily="2" charset="2"/>
              </a:rPr>
              <a:t></a:t>
            </a:r>
            <a:r>
              <a:rPr lang="en-US" sz="2400" dirty="0"/>
              <a:t> can’t fuse images</a:t>
            </a:r>
          </a:p>
          <a:p>
            <a:r>
              <a:rPr lang="en-US" sz="2400" dirty="0"/>
              <a:t>Limited comfortable tolerance range </a:t>
            </a:r>
          </a:p>
          <a:p>
            <a:pPr lvl="1"/>
            <a:r>
              <a:rPr lang="en-US" sz="2000" dirty="0"/>
              <a:t>~ +/- .25D-.5D</a:t>
            </a:r>
          </a:p>
          <a:p>
            <a:r>
              <a:rPr lang="en-US" sz="2400" dirty="0"/>
              <a:t>Related work substantially confirms</a:t>
            </a:r>
          </a:p>
          <a:p>
            <a:pPr lvl="1"/>
            <a:r>
              <a:rPr lang="en-US" sz="2000" dirty="0"/>
              <a:t>Time to Focus (Spiegel and </a:t>
            </a:r>
            <a:r>
              <a:rPr lang="en-US" sz="2000" dirty="0" err="1"/>
              <a:t>Erklens</a:t>
            </a:r>
            <a:r>
              <a:rPr lang="en-US" sz="2000" dirty="0"/>
              <a:t> 2024)</a:t>
            </a:r>
          </a:p>
          <a:p>
            <a:pPr lvl="1"/>
            <a:r>
              <a:rPr lang="en-US" sz="2000" dirty="0"/>
              <a:t>Rate of change</a:t>
            </a:r>
            <a:endParaRPr lang="en-US" sz="2400" dirty="0"/>
          </a:p>
          <a:p>
            <a:r>
              <a:rPr lang="en-US" sz="2400" b="1" dirty="0"/>
              <a:t>Near crossed VAC (cockpit) is most uncomfortable case</a:t>
            </a:r>
          </a:p>
          <a:p>
            <a:r>
              <a:rPr lang="en-US" sz="2400" b="1" dirty="0"/>
              <a:t>Optical distance of screen is key parameter</a:t>
            </a:r>
          </a:p>
          <a:p>
            <a:pPr marL="0" indent="0">
              <a:buNone/>
            </a:pPr>
            <a:endParaRPr lang="en-US" dirty="0"/>
          </a:p>
        </p:txBody>
      </p:sp>
      <p:sp>
        <p:nvSpPr>
          <p:cNvPr id="10" name="TextBox 9">
            <a:extLst>
              <a:ext uri="{FF2B5EF4-FFF2-40B4-BE49-F238E27FC236}">
                <a16:creationId xmlns:a16="http://schemas.microsoft.com/office/drawing/2014/main" id="{34950D37-5317-2EDF-5FCC-CE5B70E05B8A}"/>
              </a:ext>
            </a:extLst>
          </p:cNvPr>
          <p:cNvSpPr txBox="1"/>
          <p:nvPr/>
        </p:nvSpPr>
        <p:spPr>
          <a:xfrm>
            <a:off x="6696127" y="5719766"/>
            <a:ext cx="4528356" cy="369332"/>
          </a:xfrm>
          <a:prstGeom prst="rect">
            <a:avLst/>
          </a:prstGeom>
          <a:noFill/>
        </p:spPr>
        <p:txBody>
          <a:bodyPr wrap="none" rtlCol="0">
            <a:spAutoFit/>
          </a:bodyPr>
          <a:lstStyle/>
          <a:p>
            <a:r>
              <a:rPr lang="en-US" sz="1800" dirty="0"/>
              <a:t>Estimated Continuous Zone of Comfort (D)</a:t>
            </a:r>
          </a:p>
        </p:txBody>
      </p:sp>
      <p:grpSp>
        <p:nvGrpSpPr>
          <p:cNvPr id="11" name="Group 10">
            <a:extLst>
              <a:ext uri="{FF2B5EF4-FFF2-40B4-BE49-F238E27FC236}">
                <a16:creationId xmlns:a16="http://schemas.microsoft.com/office/drawing/2014/main" id="{920BF9D6-AB61-7FC2-E7D0-64D6EC61A6D5}"/>
              </a:ext>
            </a:extLst>
          </p:cNvPr>
          <p:cNvGrpSpPr>
            <a:grpSpLocks noChangeAspect="1"/>
          </p:cNvGrpSpPr>
          <p:nvPr/>
        </p:nvGrpSpPr>
        <p:grpSpPr>
          <a:xfrm>
            <a:off x="6429670" y="1043149"/>
            <a:ext cx="5351514" cy="4605176"/>
            <a:chOff x="7198053" y="743227"/>
            <a:chExt cx="4653490" cy="4004501"/>
          </a:xfrm>
        </p:grpSpPr>
        <p:pic>
          <p:nvPicPr>
            <p:cNvPr id="12" name="New picture">
              <a:extLst>
                <a:ext uri="{FF2B5EF4-FFF2-40B4-BE49-F238E27FC236}">
                  <a16:creationId xmlns:a16="http://schemas.microsoft.com/office/drawing/2014/main" id="{F3DBCF10-9316-593D-81A9-4D6815EFB491}"/>
                </a:ext>
              </a:extLst>
            </p:cNvPr>
            <p:cNvPicPr>
              <a:picLocks noChangeAspect="1" noChangeArrowheads="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7198053" y="743227"/>
              <a:ext cx="4023360" cy="4004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13" name="TextBox 12">
              <a:extLst>
                <a:ext uri="{FF2B5EF4-FFF2-40B4-BE49-F238E27FC236}">
                  <a16:creationId xmlns:a16="http://schemas.microsoft.com/office/drawing/2014/main" id="{ECEAA9E2-75FB-76F0-63D4-EB8FD789BFA9}"/>
                </a:ext>
              </a:extLst>
            </p:cNvPr>
            <p:cNvSpPr txBox="1"/>
            <p:nvPr/>
          </p:nvSpPr>
          <p:spPr>
            <a:xfrm>
              <a:off x="8421598" y="4016643"/>
              <a:ext cx="3429945" cy="295466"/>
            </a:xfrm>
            <a:prstGeom prst="rect">
              <a:avLst/>
            </a:prstGeom>
            <a:noFill/>
          </p:spPr>
          <p:txBody>
            <a:bodyPr wrap="square" rtlCol="0">
              <a:spAutoFit/>
            </a:bodyPr>
            <a:lstStyle/>
            <a:p>
              <a:pPr marL="342900" indent="-342900">
                <a:spcBef>
                  <a:spcPct val="20000"/>
                </a:spcBef>
                <a:buSzTx/>
                <a:defRPr kumimoji="0" sz="1800" b="0" i="0" u="none" strike="noStrike" kern="1200" cap="none" spc="0" normalizeH="0" baseline="0" noProof="0">
                  <a:ln w="9525" cap="flat" cmpd="sng" algn="ctr">
                    <a:noFill/>
                    <a:prstDash val="solid"/>
                    <a:round/>
                    <a:headEnd type="none" w="med" len="med"/>
                    <a:tailEnd type="none" w="med" len="med"/>
                  </a:ln>
                  <a:solidFill>
                    <a:srgbClr val="FFFFFF"/>
                  </a:solidFill>
                  <a:effectLst/>
                  <a:uLnTx/>
                  <a:uFillTx/>
                  <a:latin typeface="Arial"/>
                  <a:ea typeface="ＭＳ Ｐゴシック"/>
                  <a:cs typeface="ＭＳ Ｐゴシック"/>
                  <a:sym typeface="Wingdings" charset="2"/>
                </a:defRPr>
              </a:pPr>
              <a:r>
                <a:rPr lang="en-US" sz="600" b="1">
                  <a:ln w="9525" cap="flat" cmpd="sng" algn="ctr">
                    <a:noFill/>
                    <a:prstDash val="solid"/>
                    <a:round/>
                    <a:headEnd type="none" w="med" len="med"/>
                    <a:tailEnd type="none" w="med" len="med"/>
                  </a:ln>
                  <a:sym typeface="Wingdings"/>
                </a:rPr>
                <a:t>The zone of comfort: Predicting visual discomfort with stereo displays</a:t>
              </a:r>
            </a:p>
            <a:p>
              <a:pPr marL="342900" indent="-342900">
                <a:spcBef>
                  <a:spcPct val="20000"/>
                </a:spcBef>
                <a:buSzTx/>
                <a:defRPr kumimoji="0" sz="1800" b="0" i="0" u="none" strike="noStrike" kern="1200" cap="none" spc="0" normalizeH="0" baseline="0" noProof="0">
                  <a:ln w="9525" cap="flat" cmpd="sng" algn="ctr">
                    <a:noFill/>
                    <a:prstDash val="solid"/>
                    <a:round/>
                    <a:headEnd type="none" w="med" len="med"/>
                    <a:tailEnd type="none" w="med" len="med"/>
                  </a:ln>
                  <a:solidFill>
                    <a:srgbClr val="FFFFFF"/>
                  </a:solidFill>
                  <a:effectLst/>
                  <a:uLnTx/>
                  <a:uFillTx/>
                  <a:latin typeface="Arial"/>
                  <a:ea typeface="ＭＳ Ｐゴシック"/>
                  <a:cs typeface="ＭＳ Ｐゴシック"/>
                  <a:sym typeface="Wingdings" charset="2"/>
                </a:defRPr>
              </a:pPr>
              <a:r>
                <a:rPr lang="en-US" sz="600" b="1">
                  <a:ln w="9525" cap="flat" cmpd="sng" algn="ctr">
                    <a:noFill/>
                    <a:prstDash val="solid"/>
                    <a:round/>
                    <a:headEnd type="none" w="med" len="med"/>
                    <a:tailEnd type="none" w="med" len="med"/>
                  </a:ln>
                  <a:sym typeface="Wingdings"/>
                </a:rPr>
                <a:t>Journal of Vision. 2011;11(8):11. doi:10.1167/11.8.11; License #</a:t>
              </a:r>
              <a:r>
                <a:rPr lang="en-US" sz="600" b="0" i="0">
                  <a:effectLst/>
                </a:rPr>
                <a:t>1477316-1</a:t>
              </a:r>
              <a:endParaRPr lang="en-US" sz="600"/>
            </a:p>
          </p:txBody>
        </p:sp>
      </p:grpSp>
      <p:sp>
        <p:nvSpPr>
          <p:cNvPr id="15" name="TextBox 14">
            <a:extLst>
              <a:ext uri="{FF2B5EF4-FFF2-40B4-BE49-F238E27FC236}">
                <a16:creationId xmlns:a16="http://schemas.microsoft.com/office/drawing/2014/main" id="{B228FFCC-9F55-977F-5047-9017B6678DAC}"/>
              </a:ext>
            </a:extLst>
          </p:cNvPr>
          <p:cNvSpPr txBox="1"/>
          <p:nvPr/>
        </p:nvSpPr>
        <p:spPr>
          <a:xfrm>
            <a:off x="3064821" y="6457890"/>
            <a:ext cx="7104878" cy="400110"/>
          </a:xfrm>
          <a:prstGeom prst="rect">
            <a:avLst/>
          </a:prstGeom>
          <a:noFill/>
        </p:spPr>
        <p:txBody>
          <a:bodyPr wrap="square">
            <a:spAutoFit/>
          </a:bodyPr>
          <a:lstStyle/>
          <a:p>
            <a:pPr algn="ctr"/>
            <a:r>
              <a:rPr lang="en-US" sz="2000" b="1" dirty="0">
                <a:latin typeface="Arial" panose="020B0604020202020204" pitchFamily="34" charset="0"/>
                <a:cs typeface="Arial" panose="020B0604020202020204" pitchFamily="34" charset="0"/>
              </a:rPr>
              <a:t>VAC Comfort Range Creates Limits on HWD Designs</a:t>
            </a:r>
          </a:p>
        </p:txBody>
      </p:sp>
    </p:spTree>
    <p:extLst>
      <p:ext uri="{BB962C8B-B14F-4D97-AF65-F5344CB8AC3E}">
        <p14:creationId xmlns:p14="http://schemas.microsoft.com/office/powerpoint/2010/main" val="5147403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1D4DC-5B80-7439-E74E-4FF03E4DEC21}"/>
              </a:ext>
            </a:extLst>
          </p:cNvPr>
          <p:cNvSpPr>
            <a:spLocks noGrp="1"/>
          </p:cNvSpPr>
          <p:nvPr>
            <p:ph type="title"/>
          </p:nvPr>
        </p:nvSpPr>
        <p:spPr/>
        <p:txBody>
          <a:bodyPr/>
          <a:lstStyle/>
          <a:p>
            <a:r>
              <a:rPr lang="en-US" dirty="0"/>
              <a:t>VAC and Comfort</a:t>
            </a:r>
          </a:p>
        </p:txBody>
      </p:sp>
      <p:sp>
        <p:nvSpPr>
          <p:cNvPr id="4" name="Text Placeholder 3">
            <a:extLst>
              <a:ext uri="{FF2B5EF4-FFF2-40B4-BE49-F238E27FC236}">
                <a16:creationId xmlns:a16="http://schemas.microsoft.com/office/drawing/2014/main" id="{11D9E37E-0307-2A1B-186E-0F47F1D4B05A}"/>
              </a:ext>
            </a:extLst>
          </p:cNvPr>
          <p:cNvSpPr>
            <a:spLocks noGrp="1"/>
          </p:cNvSpPr>
          <p:nvPr>
            <p:ph type="body" sz="quarter" idx="12"/>
          </p:nvPr>
        </p:nvSpPr>
        <p:spPr>
          <a:xfrm>
            <a:off x="410817" y="990774"/>
            <a:ext cx="5790566" cy="4895850"/>
          </a:xfrm>
        </p:spPr>
        <p:txBody>
          <a:bodyPr/>
          <a:lstStyle/>
          <a:p>
            <a:pPr marL="0" indent="0">
              <a:buNone/>
            </a:pPr>
            <a:r>
              <a:rPr lang="en-US" b="1" dirty="0"/>
              <a:t>Human Tolerance for VAC Disparity</a:t>
            </a:r>
          </a:p>
          <a:p>
            <a:r>
              <a:rPr lang="en-US" sz="2400" dirty="0"/>
              <a:t>Estimated zone of comfort per Shibata (2011)</a:t>
            </a:r>
          </a:p>
          <a:p>
            <a:r>
              <a:rPr lang="en-US" sz="2400" dirty="0"/>
              <a:t>Negative (Uncrossed)-behind conflicts (red)</a:t>
            </a:r>
          </a:p>
          <a:p>
            <a:r>
              <a:rPr lang="en-US" sz="2400" dirty="0"/>
              <a:t>Positive (Crossed)-in front conflicts (blue)</a:t>
            </a:r>
          </a:p>
          <a:p>
            <a:endParaRPr lang="en-US" sz="2400" dirty="0"/>
          </a:p>
          <a:p>
            <a:r>
              <a:rPr lang="en-US" sz="2400" b="1" dirty="0"/>
              <a:t>Significant distance tolerance at long range</a:t>
            </a:r>
          </a:p>
          <a:p>
            <a:pPr marL="0" indent="0">
              <a:buNone/>
            </a:pPr>
            <a:endParaRPr lang="en-US" dirty="0"/>
          </a:p>
        </p:txBody>
      </p:sp>
      <p:sp>
        <p:nvSpPr>
          <p:cNvPr id="5" name="TextBox 4">
            <a:extLst>
              <a:ext uri="{FF2B5EF4-FFF2-40B4-BE49-F238E27FC236}">
                <a16:creationId xmlns:a16="http://schemas.microsoft.com/office/drawing/2014/main" id="{EBFD9393-E191-93A3-9DEE-9D46557A7671}"/>
              </a:ext>
            </a:extLst>
          </p:cNvPr>
          <p:cNvSpPr txBox="1"/>
          <p:nvPr/>
        </p:nvSpPr>
        <p:spPr>
          <a:xfrm>
            <a:off x="7145933" y="5940887"/>
            <a:ext cx="3711529" cy="400110"/>
          </a:xfrm>
          <a:prstGeom prst="rect">
            <a:avLst/>
          </a:prstGeom>
          <a:noFill/>
        </p:spPr>
        <p:txBody>
          <a:bodyPr wrap="none" rtlCol="0">
            <a:spAutoFit/>
          </a:bodyPr>
          <a:lstStyle/>
          <a:p>
            <a:r>
              <a:rPr lang="en-US" sz="2000" dirty="0"/>
              <a:t>Estimated Zone of Comfort (m)</a:t>
            </a:r>
          </a:p>
        </p:txBody>
      </p:sp>
      <p:sp>
        <p:nvSpPr>
          <p:cNvPr id="6" name="TextBox 5">
            <a:extLst>
              <a:ext uri="{FF2B5EF4-FFF2-40B4-BE49-F238E27FC236}">
                <a16:creationId xmlns:a16="http://schemas.microsoft.com/office/drawing/2014/main" id="{62D7CCFA-AF36-1DB5-B9C0-0BCE3475BF7D}"/>
              </a:ext>
            </a:extLst>
          </p:cNvPr>
          <p:cNvSpPr txBox="1"/>
          <p:nvPr/>
        </p:nvSpPr>
        <p:spPr>
          <a:xfrm rot="16200000">
            <a:off x="9251614" y="2861115"/>
            <a:ext cx="4396785" cy="430887"/>
          </a:xfrm>
          <a:prstGeom prst="rect">
            <a:avLst/>
          </a:prstGeom>
          <a:noFill/>
        </p:spPr>
        <p:txBody>
          <a:bodyPr wrap="square" rtlCol="0">
            <a:spAutoFit/>
          </a:bodyPr>
          <a:lstStyle/>
          <a:p>
            <a:r>
              <a:rPr lang="en-US" sz="700" dirty="0"/>
              <a:t>Shibata, T., Kim, J., Hoffman, D. M., &amp; Banks, M. S. (2011). The zone of comfort: Predicting visual discomfort with stereo displays. Journal of Vision, 11(8):11, 1–29, http://www.journalofvision.org/content/11/8/11, doi:10.1167/11.8.11</a:t>
            </a:r>
            <a:r>
              <a:rPr lang="en-US" sz="600" dirty="0"/>
              <a:t>. License ID: </a:t>
            </a:r>
            <a:r>
              <a:rPr lang="en-US" sz="700" b="0" i="0" dirty="0">
                <a:solidFill>
                  <a:srgbClr val="49576D"/>
                </a:solidFill>
                <a:effectLst/>
                <a:latin typeface="Open Sans" panose="020B0606030504020204" pitchFamily="34" charset="0"/>
              </a:rPr>
              <a:t>1477316-1</a:t>
            </a:r>
            <a:endParaRPr lang="en-US" sz="700" dirty="0"/>
          </a:p>
        </p:txBody>
      </p:sp>
      <p:pic>
        <p:nvPicPr>
          <p:cNvPr id="7" name="Picture 6">
            <a:extLst>
              <a:ext uri="{FF2B5EF4-FFF2-40B4-BE49-F238E27FC236}">
                <a16:creationId xmlns:a16="http://schemas.microsoft.com/office/drawing/2014/main" id="{E34AC2C1-0399-D6D4-AEDD-769268622C37}"/>
              </a:ext>
            </a:extLst>
          </p:cNvPr>
          <p:cNvPicPr>
            <a:picLocks noChangeAspect="1"/>
          </p:cNvPicPr>
          <p:nvPr/>
        </p:nvPicPr>
        <p:blipFill>
          <a:blip r:embed="rId2"/>
          <a:stretch>
            <a:fillRect/>
          </a:stretch>
        </p:blipFill>
        <p:spPr>
          <a:xfrm>
            <a:off x="6146551" y="1031859"/>
            <a:ext cx="5088012" cy="4947975"/>
          </a:xfrm>
          <a:prstGeom prst="rect">
            <a:avLst/>
          </a:prstGeom>
        </p:spPr>
      </p:pic>
      <p:sp>
        <p:nvSpPr>
          <p:cNvPr id="8" name="TextBox 7">
            <a:extLst>
              <a:ext uri="{FF2B5EF4-FFF2-40B4-BE49-F238E27FC236}">
                <a16:creationId xmlns:a16="http://schemas.microsoft.com/office/drawing/2014/main" id="{D8007100-319F-B88B-8EF9-1DDA74A19628}"/>
              </a:ext>
            </a:extLst>
          </p:cNvPr>
          <p:cNvSpPr txBox="1"/>
          <p:nvPr/>
        </p:nvSpPr>
        <p:spPr>
          <a:xfrm>
            <a:off x="2280645" y="6457890"/>
            <a:ext cx="7649588" cy="400110"/>
          </a:xfrm>
          <a:prstGeom prst="rect">
            <a:avLst/>
          </a:prstGeom>
          <a:noFill/>
        </p:spPr>
        <p:txBody>
          <a:bodyPr wrap="square">
            <a:spAutoFit/>
          </a:bodyPr>
          <a:lstStyle/>
          <a:p>
            <a:pPr algn="ctr"/>
            <a:r>
              <a:rPr lang="en-US" sz="2000" b="1">
                <a:latin typeface="Arial" panose="020B0604020202020204" pitchFamily="34" charset="0"/>
                <a:cs typeface="Arial" panose="020B0604020202020204" pitchFamily="34" charset="0"/>
              </a:rPr>
              <a:t>Changing units matches experience and intuition</a:t>
            </a:r>
          </a:p>
        </p:txBody>
      </p:sp>
    </p:spTree>
    <p:extLst>
      <p:ext uri="{BB962C8B-B14F-4D97-AF65-F5344CB8AC3E}">
        <p14:creationId xmlns:p14="http://schemas.microsoft.com/office/powerpoint/2010/main" val="18855850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48C39-20AD-F745-6665-E1BB16329161}"/>
              </a:ext>
            </a:extLst>
          </p:cNvPr>
          <p:cNvSpPr>
            <a:spLocks noGrp="1"/>
          </p:cNvSpPr>
          <p:nvPr>
            <p:ph type="title"/>
          </p:nvPr>
        </p:nvSpPr>
        <p:spPr/>
        <p:txBody>
          <a:bodyPr/>
          <a:lstStyle/>
          <a:p>
            <a:r>
              <a:rPr lang="en-US"/>
              <a:t>Image Blur in Nature and Simulation</a:t>
            </a:r>
          </a:p>
        </p:txBody>
      </p:sp>
      <p:sp>
        <p:nvSpPr>
          <p:cNvPr id="4" name="Text Placeholder 3">
            <a:extLst>
              <a:ext uri="{FF2B5EF4-FFF2-40B4-BE49-F238E27FC236}">
                <a16:creationId xmlns:a16="http://schemas.microsoft.com/office/drawing/2014/main" id="{181B277D-B11F-58EC-7D37-3E1087ECB8C1}"/>
              </a:ext>
            </a:extLst>
          </p:cNvPr>
          <p:cNvSpPr>
            <a:spLocks noGrp="1"/>
          </p:cNvSpPr>
          <p:nvPr>
            <p:ph type="body" sz="quarter" idx="12"/>
          </p:nvPr>
        </p:nvSpPr>
        <p:spPr>
          <a:xfrm>
            <a:off x="149964" y="981075"/>
            <a:ext cx="4261362" cy="4895850"/>
          </a:xfrm>
        </p:spPr>
        <p:txBody>
          <a:bodyPr/>
          <a:lstStyle/>
          <a:p>
            <a:r>
              <a:rPr lang="en-US" b="1" dirty="0"/>
              <a:t>Natural vision includes blur</a:t>
            </a:r>
          </a:p>
          <a:p>
            <a:endParaRPr lang="en-US" sz="800" b="1" dirty="0"/>
          </a:p>
          <a:p>
            <a:r>
              <a:rPr lang="en-US" b="1" dirty="0"/>
              <a:t>Synthetic images typically photorealistic (no blur)</a:t>
            </a:r>
          </a:p>
          <a:p>
            <a:endParaRPr lang="en-US" sz="800" b="1" dirty="0"/>
          </a:p>
          <a:p>
            <a:r>
              <a:rPr lang="en-US" b="1" dirty="0"/>
              <a:t>Foveated blur implementations are available</a:t>
            </a:r>
          </a:p>
          <a:p>
            <a:endParaRPr lang="en-US" sz="800" b="1" dirty="0"/>
          </a:p>
          <a:p>
            <a:r>
              <a:rPr lang="en-US" b="1" dirty="0"/>
              <a:t>Computational and perceptual rationales</a:t>
            </a:r>
          </a:p>
        </p:txBody>
      </p:sp>
      <p:pic>
        <p:nvPicPr>
          <p:cNvPr id="5" name="Picture 4">
            <a:extLst>
              <a:ext uri="{FF2B5EF4-FFF2-40B4-BE49-F238E27FC236}">
                <a16:creationId xmlns:a16="http://schemas.microsoft.com/office/drawing/2014/main" id="{8A9C4D17-9C72-F8D7-1B70-F2D2A7F4C322}"/>
              </a:ext>
            </a:extLst>
          </p:cNvPr>
          <p:cNvPicPr>
            <a:picLocks noChangeAspect="1"/>
          </p:cNvPicPr>
          <p:nvPr/>
        </p:nvPicPr>
        <p:blipFill>
          <a:blip r:embed="rId2"/>
          <a:stretch>
            <a:fillRect/>
          </a:stretch>
        </p:blipFill>
        <p:spPr>
          <a:xfrm>
            <a:off x="3945926" y="864952"/>
            <a:ext cx="4933031" cy="3898051"/>
          </a:xfrm>
          <a:prstGeom prst="rect">
            <a:avLst/>
          </a:prstGeom>
        </p:spPr>
      </p:pic>
      <p:sp>
        <p:nvSpPr>
          <p:cNvPr id="6" name="TextBox 5">
            <a:extLst>
              <a:ext uri="{FF2B5EF4-FFF2-40B4-BE49-F238E27FC236}">
                <a16:creationId xmlns:a16="http://schemas.microsoft.com/office/drawing/2014/main" id="{6DDC1A58-2D96-4379-01AB-874EBD1F07E4}"/>
              </a:ext>
            </a:extLst>
          </p:cNvPr>
          <p:cNvSpPr txBox="1"/>
          <p:nvPr/>
        </p:nvSpPr>
        <p:spPr>
          <a:xfrm>
            <a:off x="8983501" y="1071186"/>
            <a:ext cx="2729528" cy="387798"/>
          </a:xfrm>
          <a:prstGeom prst="rect">
            <a:avLst/>
          </a:prstGeom>
          <a:noFill/>
        </p:spPr>
        <p:txBody>
          <a:bodyPr wrap="square" rtlCol="0">
            <a:spAutoFit/>
          </a:bodyPr>
          <a:lstStyle/>
          <a:p>
            <a:pPr eaLnBrk="1" hangingPunct="1">
              <a:spcBef>
                <a:spcPct val="20000"/>
              </a:spcBef>
            </a:pPr>
            <a:r>
              <a:rPr lang="en-US" altLang="en-US" sz="600" dirty="0">
                <a:solidFill>
                  <a:schemeClr val="tx1">
                    <a:lumMod val="50000"/>
                    <a:lumOff val="50000"/>
                  </a:schemeClr>
                </a:solidFill>
              </a:rPr>
              <a:t>Vergence–accommodation conflicts hinder visual performance and cause visual fatigue</a:t>
            </a:r>
          </a:p>
          <a:p>
            <a:pPr eaLnBrk="1" hangingPunct="1">
              <a:spcBef>
                <a:spcPct val="20000"/>
              </a:spcBef>
            </a:pPr>
            <a:r>
              <a:rPr lang="en-US" altLang="en-US" sz="600" dirty="0">
                <a:solidFill>
                  <a:schemeClr val="tx1">
                    <a:lumMod val="50000"/>
                    <a:lumOff val="50000"/>
                  </a:schemeClr>
                </a:solidFill>
              </a:rPr>
              <a:t>Journal of Vision. 2008;8(3):33. doi:10.1167/8.3.33, License #</a:t>
            </a:r>
            <a:r>
              <a:rPr lang="en-US" sz="600" dirty="0">
                <a:solidFill>
                  <a:schemeClr val="tx1">
                    <a:lumMod val="50000"/>
                    <a:lumOff val="50000"/>
                  </a:schemeClr>
                </a:solidFill>
                <a:effectLst/>
                <a:ea typeface="Calibri" panose="020F0502020204030204" pitchFamily="34" charset="0"/>
              </a:rPr>
              <a:t>1477336-1</a:t>
            </a:r>
            <a:endParaRPr lang="en-US" sz="2000" dirty="0">
              <a:solidFill>
                <a:schemeClr val="tx1">
                  <a:lumMod val="50000"/>
                  <a:lumOff val="50000"/>
                </a:schemeClr>
              </a:solidFill>
            </a:endParaRPr>
          </a:p>
        </p:txBody>
      </p:sp>
      <p:pic>
        <p:nvPicPr>
          <p:cNvPr id="7" name="Picture 6">
            <a:extLst>
              <a:ext uri="{FF2B5EF4-FFF2-40B4-BE49-F238E27FC236}">
                <a16:creationId xmlns:a16="http://schemas.microsoft.com/office/drawing/2014/main" id="{5378769A-1577-16FE-7854-8B00C0EB3AE8}"/>
              </a:ext>
            </a:extLst>
          </p:cNvPr>
          <p:cNvPicPr>
            <a:picLocks noChangeAspect="1"/>
          </p:cNvPicPr>
          <p:nvPr/>
        </p:nvPicPr>
        <p:blipFill>
          <a:blip r:embed="rId3"/>
          <a:stretch>
            <a:fillRect/>
          </a:stretch>
        </p:blipFill>
        <p:spPr>
          <a:xfrm>
            <a:off x="9008604" y="3651852"/>
            <a:ext cx="2878596" cy="2704722"/>
          </a:xfrm>
          <a:prstGeom prst="rect">
            <a:avLst/>
          </a:prstGeom>
        </p:spPr>
      </p:pic>
      <p:sp>
        <p:nvSpPr>
          <p:cNvPr id="8" name="TextBox 7">
            <a:extLst>
              <a:ext uri="{FF2B5EF4-FFF2-40B4-BE49-F238E27FC236}">
                <a16:creationId xmlns:a16="http://schemas.microsoft.com/office/drawing/2014/main" id="{EFD95DB7-FCA8-7ED0-AACE-1CD341F70B50}"/>
              </a:ext>
            </a:extLst>
          </p:cNvPr>
          <p:cNvSpPr txBox="1"/>
          <p:nvPr/>
        </p:nvSpPr>
        <p:spPr>
          <a:xfrm>
            <a:off x="6238260" y="5004213"/>
            <a:ext cx="2640697" cy="646331"/>
          </a:xfrm>
          <a:prstGeom prst="rect">
            <a:avLst/>
          </a:prstGeom>
          <a:noFill/>
        </p:spPr>
        <p:txBody>
          <a:bodyPr wrap="square" rtlCol="0">
            <a:spAutoFit/>
          </a:bodyPr>
          <a:lstStyle/>
          <a:p>
            <a:pPr eaLnBrk="1" hangingPunct="1">
              <a:spcBef>
                <a:spcPct val="20000"/>
              </a:spcBef>
            </a:pPr>
            <a:r>
              <a:rPr lang="en-US" altLang="en-US" sz="600" dirty="0">
                <a:solidFill>
                  <a:schemeClr val="tx1">
                    <a:lumMod val="50000"/>
                    <a:lumOff val="50000"/>
                  </a:schemeClr>
                </a:solidFill>
              </a:rPr>
              <a:t>Hussain, R.; </a:t>
            </a:r>
            <a:r>
              <a:rPr lang="en-US" altLang="en-US" sz="600" dirty="0" err="1">
                <a:solidFill>
                  <a:schemeClr val="tx1">
                    <a:lumMod val="50000"/>
                    <a:lumOff val="50000"/>
                  </a:schemeClr>
                </a:solidFill>
              </a:rPr>
              <a:t>Chessa</a:t>
            </a:r>
            <a:r>
              <a:rPr lang="en-US" altLang="en-US" sz="600" dirty="0">
                <a:solidFill>
                  <a:schemeClr val="tx1">
                    <a:lumMod val="50000"/>
                    <a:lumOff val="50000"/>
                  </a:schemeClr>
                </a:solidFill>
              </a:rPr>
              <a:t>, M.;  </a:t>
            </a:r>
            <a:r>
              <a:rPr lang="en-US" altLang="en-US" sz="600" dirty="0" err="1">
                <a:solidFill>
                  <a:schemeClr val="tx1">
                    <a:lumMod val="50000"/>
                    <a:lumOff val="50000"/>
                  </a:schemeClr>
                </a:solidFill>
              </a:rPr>
              <a:t>Solari</a:t>
            </a:r>
            <a:r>
              <a:rPr lang="en-US" altLang="en-US" sz="600" dirty="0">
                <a:solidFill>
                  <a:schemeClr val="tx1">
                    <a:lumMod val="50000"/>
                    <a:lumOff val="50000"/>
                  </a:schemeClr>
                </a:solidFill>
              </a:rPr>
              <a:t>, F. Mitigating Cybersickness in Virtual Reality Systems through  Foveated Depth-of-Field Blur. Sensors 2021, 21, 4006. </a:t>
            </a:r>
            <a:r>
              <a:rPr lang="en-US" altLang="en-US" sz="600" dirty="0">
                <a:solidFill>
                  <a:schemeClr val="tx1">
                    <a:lumMod val="50000"/>
                    <a:lumOff val="50000"/>
                  </a:schemeClr>
                </a:solidFill>
                <a:hlinkClick r:id="rId4"/>
              </a:rPr>
              <a:t>https://doi.org/10.3390/s21124006</a:t>
            </a:r>
            <a:r>
              <a:rPr lang="en-US" altLang="en-US" sz="600" dirty="0">
                <a:solidFill>
                  <a:schemeClr val="tx1">
                    <a:lumMod val="50000"/>
                    <a:lumOff val="50000"/>
                  </a:schemeClr>
                </a:solidFill>
              </a:rPr>
              <a:t>. This article is an open access article distributed under the terms and conditions of the Creative Commons Attribution (CC BY) license (https:// creativecommons.org/licenses/by/4.0/).</a:t>
            </a:r>
          </a:p>
        </p:txBody>
      </p:sp>
      <p:sp>
        <p:nvSpPr>
          <p:cNvPr id="9" name="TextBox 8">
            <a:extLst>
              <a:ext uri="{FF2B5EF4-FFF2-40B4-BE49-F238E27FC236}">
                <a16:creationId xmlns:a16="http://schemas.microsoft.com/office/drawing/2014/main" id="{E62A8F1A-3294-55B5-7E1C-CAE7262C1911}"/>
              </a:ext>
            </a:extLst>
          </p:cNvPr>
          <p:cNvSpPr txBox="1"/>
          <p:nvPr/>
        </p:nvSpPr>
        <p:spPr>
          <a:xfrm>
            <a:off x="2280645" y="6431242"/>
            <a:ext cx="7649588" cy="400110"/>
          </a:xfrm>
          <a:prstGeom prst="rect">
            <a:avLst/>
          </a:prstGeom>
          <a:noFill/>
        </p:spPr>
        <p:txBody>
          <a:bodyPr wrap="square">
            <a:spAutoFit/>
          </a:bodyPr>
          <a:lstStyle/>
          <a:p>
            <a:pPr algn="ctr"/>
            <a:r>
              <a:rPr lang="en-US" sz="2000" b="1" dirty="0">
                <a:latin typeface="Arial" panose="020B0604020202020204" pitchFamily="34" charset="0"/>
                <a:cs typeface="Arial" panose="020B0604020202020204" pitchFamily="34" charset="0"/>
              </a:rPr>
              <a:t>More differences between natural and simulated images</a:t>
            </a:r>
          </a:p>
        </p:txBody>
      </p:sp>
    </p:spTree>
    <p:extLst>
      <p:ext uri="{BB962C8B-B14F-4D97-AF65-F5344CB8AC3E}">
        <p14:creationId xmlns:p14="http://schemas.microsoft.com/office/powerpoint/2010/main" val="36220515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E509CE1-9AE6-E40E-BABA-672A7664A771}"/>
              </a:ext>
            </a:extLst>
          </p:cNvPr>
          <p:cNvPicPr>
            <a:picLocks noChangeAspect="1"/>
          </p:cNvPicPr>
          <p:nvPr/>
        </p:nvPicPr>
        <p:blipFill>
          <a:blip r:embed="rId3"/>
          <a:stretch>
            <a:fillRect/>
          </a:stretch>
        </p:blipFill>
        <p:spPr>
          <a:xfrm>
            <a:off x="7716761" y="3243085"/>
            <a:ext cx="4312920" cy="3166110"/>
          </a:xfrm>
          <a:prstGeom prst="rect">
            <a:avLst/>
          </a:prstGeom>
        </p:spPr>
      </p:pic>
      <p:sp>
        <p:nvSpPr>
          <p:cNvPr id="2" name="Title 1">
            <a:extLst>
              <a:ext uri="{FF2B5EF4-FFF2-40B4-BE49-F238E27FC236}">
                <a16:creationId xmlns:a16="http://schemas.microsoft.com/office/drawing/2014/main" id="{E237DDD7-59B2-D92D-5420-C30C431AD1D7}"/>
              </a:ext>
            </a:extLst>
          </p:cNvPr>
          <p:cNvSpPr>
            <a:spLocks noGrp="1"/>
          </p:cNvSpPr>
          <p:nvPr>
            <p:ph type="title"/>
          </p:nvPr>
        </p:nvSpPr>
        <p:spPr/>
        <p:txBody>
          <a:bodyPr/>
          <a:lstStyle/>
          <a:p>
            <a:r>
              <a:rPr lang="en-US"/>
              <a:t>Chromatic Blur and Accommodation</a:t>
            </a:r>
          </a:p>
        </p:txBody>
      </p:sp>
      <p:sp>
        <p:nvSpPr>
          <p:cNvPr id="4" name="Text Placeholder 3">
            <a:extLst>
              <a:ext uri="{FF2B5EF4-FFF2-40B4-BE49-F238E27FC236}">
                <a16:creationId xmlns:a16="http://schemas.microsoft.com/office/drawing/2014/main" id="{E79D5CA1-A47C-C49A-863E-47BB38A9C03F}"/>
              </a:ext>
            </a:extLst>
          </p:cNvPr>
          <p:cNvSpPr>
            <a:spLocks noGrp="1"/>
          </p:cNvSpPr>
          <p:nvPr>
            <p:ph type="body" sz="quarter" idx="12"/>
          </p:nvPr>
        </p:nvSpPr>
        <p:spPr>
          <a:xfrm>
            <a:off x="91838" y="981075"/>
            <a:ext cx="5694622" cy="4895850"/>
          </a:xfrm>
        </p:spPr>
        <p:txBody>
          <a:bodyPr/>
          <a:lstStyle/>
          <a:p>
            <a:r>
              <a:rPr lang="en-US" sz="2400" b="1" dirty="0"/>
              <a:t>Natural chromatic aberration (LCA) resolves sign of blur</a:t>
            </a:r>
          </a:p>
          <a:p>
            <a:pPr lvl="1"/>
            <a:r>
              <a:rPr lang="en-US" sz="2000" dirty="0"/>
              <a:t>Monochrome blur is unsigned</a:t>
            </a:r>
          </a:p>
          <a:p>
            <a:pPr lvl="1"/>
            <a:r>
              <a:rPr lang="en-US" sz="2000" dirty="0"/>
              <a:t>Short wavelengths (blue) focus near</a:t>
            </a:r>
          </a:p>
          <a:p>
            <a:pPr lvl="1"/>
            <a:r>
              <a:rPr lang="en-US" sz="2000" dirty="0"/>
              <a:t>Long wavelengths (red) focus far</a:t>
            </a:r>
          </a:p>
          <a:p>
            <a:pPr lvl="1"/>
            <a:r>
              <a:rPr lang="en-US" sz="2000" dirty="0"/>
              <a:t>HVS uses to accommodate in correct direction</a:t>
            </a:r>
          </a:p>
          <a:p>
            <a:r>
              <a:rPr lang="en-US" sz="2400" b="1" dirty="0"/>
              <a:t>Fixed display screen does not provide chromatic wavelength variation</a:t>
            </a:r>
          </a:p>
          <a:p>
            <a:pPr lvl="1"/>
            <a:r>
              <a:rPr lang="en-US" sz="2000" dirty="0"/>
              <a:t>Chromatic blur missing—experimental validation</a:t>
            </a:r>
          </a:p>
          <a:p>
            <a:pPr lvl="2"/>
            <a:r>
              <a:rPr lang="en-US" sz="1600" dirty="0"/>
              <a:t>S.A. </a:t>
            </a:r>
            <a:r>
              <a:rPr lang="en-US" sz="1600" dirty="0" err="1"/>
              <a:t>Cholewiak</a:t>
            </a:r>
            <a:r>
              <a:rPr lang="en-US" sz="1600" dirty="0"/>
              <a:t> 2017 and 2018</a:t>
            </a:r>
          </a:p>
          <a:p>
            <a:r>
              <a:rPr lang="en-US" sz="2400" b="1" dirty="0"/>
              <a:t>Pupil Near Response expands depth of field (Near Triad)</a:t>
            </a:r>
          </a:p>
          <a:p>
            <a:pPr lvl="1"/>
            <a:r>
              <a:rPr lang="en-US" sz="2000" dirty="0"/>
              <a:t>Shrinks pupil when looking at near objects</a:t>
            </a:r>
          </a:p>
          <a:p>
            <a:pPr lvl="1"/>
            <a:r>
              <a:rPr lang="en-US" sz="2000" dirty="0"/>
              <a:t>Intact in VR HWD </a:t>
            </a:r>
          </a:p>
          <a:p>
            <a:pPr lvl="2"/>
            <a:r>
              <a:rPr lang="en-US" sz="600" dirty="0" err="1"/>
              <a:t>Pielage</a:t>
            </a:r>
            <a:r>
              <a:rPr lang="en-US" sz="600" dirty="0"/>
              <a:t> H, </a:t>
            </a:r>
            <a:r>
              <a:rPr lang="en-US" sz="600" dirty="0" err="1"/>
              <a:t>Zekveld</a:t>
            </a:r>
            <a:r>
              <a:rPr lang="en-US" sz="600" dirty="0"/>
              <a:t> AA, van de Ven S, Kramer SE, </a:t>
            </a:r>
            <a:r>
              <a:rPr lang="en-US" sz="600" dirty="0" err="1"/>
              <a:t>Naber</a:t>
            </a:r>
            <a:r>
              <a:rPr lang="en-US" sz="600" dirty="0"/>
              <a:t> M. The pupil near response is short lasting and intact in virtual reality head mounted displays. J Eye Mov Res. 2023 Mar 27;15(3):10.16910/jemr.15.3.6. </a:t>
            </a:r>
            <a:r>
              <a:rPr lang="en-US" sz="600" dirty="0" err="1"/>
              <a:t>doi</a:t>
            </a:r>
            <a:r>
              <a:rPr lang="en-US" sz="600" dirty="0"/>
              <a:t>: 10.16910/jemr.15.3.6. PMID: 37162795; PMCID: PMC10164449.</a:t>
            </a:r>
          </a:p>
          <a:p>
            <a:pPr marL="0" indent="0">
              <a:buNone/>
            </a:pPr>
            <a:endParaRPr lang="en-US" dirty="0"/>
          </a:p>
        </p:txBody>
      </p:sp>
      <p:sp>
        <p:nvSpPr>
          <p:cNvPr id="11" name="TextBox 10">
            <a:extLst>
              <a:ext uri="{FF2B5EF4-FFF2-40B4-BE49-F238E27FC236}">
                <a16:creationId xmlns:a16="http://schemas.microsoft.com/office/drawing/2014/main" id="{2557C36B-6811-8549-410B-B34F5B54D67D}"/>
              </a:ext>
            </a:extLst>
          </p:cNvPr>
          <p:cNvSpPr txBox="1"/>
          <p:nvPr/>
        </p:nvSpPr>
        <p:spPr>
          <a:xfrm>
            <a:off x="5806632" y="4513197"/>
            <a:ext cx="2052276" cy="723275"/>
          </a:xfrm>
          <a:prstGeom prst="rect">
            <a:avLst/>
          </a:prstGeom>
          <a:noFill/>
        </p:spPr>
        <p:txBody>
          <a:bodyPr wrap="square" rtlCol="0">
            <a:spAutoFit/>
          </a:bodyPr>
          <a:lstStyle/>
          <a:p>
            <a:pPr fontAlgn="auto">
              <a:spcBef>
                <a:spcPts val="0"/>
              </a:spcBef>
              <a:spcAft>
                <a:spcPts val="0"/>
              </a:spcAft>
            </a:pPr>
            <a:r>
              <a:rPr lang="en-US" sz="700" b="0" i="0" u="sng" dirty="0">
                <a:solidFill>
                  <a:srgbClr val="2F5E83"/>
                </a:solidFill>
                <a:effectLst/>
                <a:latin typeface="Source Sans Pro" panose="020B0503030403020204" pitchFamily="34" charset="0"/>
                <a:hlinkClick r:id="rId4"/>
              </a:rPr>
              <a:t>Timothy J. Gawne</a:t>
            </a:r>
            <a:r>
              <a:rPr lang="en-US" sz="700" b="0" i="0" baseline="30000" dirty="0">
                <a:solidFill>
                  <a:srgbClr val="333333"/>
                </a:solidFill>
                <a:effectLst/>
                <a:latin typeface="Source Sans Pro" panose="020B0503030403020204" pitchFamily="34" charset="0"/>
              </a:rPr>
              <a:t>1</a:t>
            </a:r>
            <a:r>
              <a:rPr lang="en-US" sz="700" b="0" i="0" dirty="0">
                <a:solidFill>
                  <a:srgbClr val="333333"/>
                </a:solidFill>
                <a:effectLst/>
                <a:latin typeface="Source Sans Pro" panose="020B0503030403020204" pitchFamily="34" charset="0"/>
              </a:rPr>
              <a:t> and </a:t>
            </a:r>
            <a:r>
              <a:rPr lang="en-US" sz="700" b="0" i="0" u="sng" dirty="0">
                <a:solidFill>
                  <a:srgbClr val="2F5E83"/>
                </a:solidFill>
                <a:effectLst/>
                <a:latin typeface="Source Sans Pro" panose="020B0503030403020204" pitchFamily="34" charset="0"/>
                <a:hlinkClick r:id="rId5"/>
              </a:rPr>
              <a:t>Martin S. Banks</a:t>
            </a:r>
            <a:r>
              <a:rPr lang="en-US" sz="700" b="0" i="0" baseline="30000" dirty="0">
                <a:solidFill>
                  <a:srgbClr val="333333"/>
                </a:solidFill>
                <a:effectLst/>
                <a:latin typeface="Source Sans Pro" panose="020B0503030403020204" pitchFamily="34" charset="0"/>
              </a:rPr>
              <a:t>2 </a:t>
            </a:r>
            <a:r>
              <a:rPr lang="en-US" sz="600" dirty="0"/>
              <a:t>The Role of Chromatic Aberration in Vision. </a:t>
            </a:r>
            <a:r>
              <a:rPr lang="en-US" sz="700" b="0" i="0" dirty="0">
                <a:solidFill>
                  <a:srgbClr val="333333"/>
                </a:solidFill>
                <a:effectLst/>
                <a:latin typeface="Source Sans Pro" panose="020B0503030403020204" pitchFamily="34" charset="0"/>
              </a:rPr>
              <a:t>Vol. 10:199-212 (Volume publication date September 2024) </a:t>
            </a:r>
            <a:r>
              <a:rPr lang="en-US" sz="700" b="1" i="0" u="sng" dirty="0">
                <a:solidFill>
                  <a:srgbClr val="2F5E83"/>
                </a:solidFill>
                <a:effectLst/>
                <a:latin typeface="Source Sans Pro" panose="020B0503030403020204" pitchFamily="34" charset="0"/>
                <a:hlinkClick r:id="rId6"/>
              </a:rPr>
              <a:t>https://doi.org/10.1146/annurev-vision-101222-052228</a:t>
            </a:r>
            <a:endParaRPr lang="en-US" sz="700" b="0" i="0" dirty="0">
              <a:solidFill>
                <a:srgbClr val="333333"/>
              </a:solidFill>
              <a:effectLst/>
              <a:latin typeface="Source Sans Pro" panose="020B0503030403020204" pitchFamily="34" charset="0"/>
            </a:endParaRPr>
          </a:p>
          <a:p>
            <a:pPr fontAlgn="auto">
              <a:spcBef>
                <a:spcPts val="0"/>
              </a:spcBef>
              <a:spcAft>
                <a:spcPts val="0"/>
              </a:spcAft>
            </a:pPr>
            <a:r>
              <a:rPr lang="en-US" sz="600" dirty="0">
                <a:solidFill>
                  <a:prstClr val="black"/>
                </a:solidFill>
                <a:latin typeface="Calibri" panose="020F0502020204030204"/>
              </a:rPr>
              <a:t>http://creativecommons.org/licenses/by/4.0/</a:t>
            </a:r>
          </a:p>
        </p:txBody>
      </p:sp>
      <p:sp>
        <p:nvSpPr>
          <p:cNvPr id="12" name="TextBox 11">
            <a:extLst>
              <a:ext uri="{FF2B5EF4-FFF2-40B4-BE49-F238E27FC236}">
                <a16:creationId xmlns:a16="http://schemas.microsoft.com/office/drawing/2014/main" id="{E05FC196-B9B3-7928-8A61-67AFD3872325}"/>
              </a:ext>
            </a:extLst>
          </p:cNvPr>
          <p:cNvSpPr txBox="1"/>
          <p:nvPr/>
        </p:nvSpPr>
        <p:spPr>
          <a:xfrm>
            <a:off x="9389755" y="2016164"/>
            <a:ext cx="2010168" cy="569387"/>
          </a:xfrm>
          <a:prstGeom prst="rect">
            <a:avLst/>
          </a:prstGeom>
          <a:noFill/>
        </p:spPr>
        <p:txBody>
          <a:bodyPr wrap="square" rtlCol="0">
            <a:spAutoFit/>
          </a:bodyPr>
          <a:lstStyle/>
          <a:p>
            <a:pPr fontAlgn="auto">
              <a:spcBef>
                <a:spcPts val="0"/>
              </a:spcBef>
              <a:spcAft>
                <a:spcPts val="0"/>
              </a:spcAft>
            </a:pPr>
            <a:r>
              <a:rPr lang="en-US" sz="600" b="0" i="0" dirty="0">
                <a:solidFill>
                  <a:srgbClr val="1C1C1C"/>
                </a:solidFill>
                <a:effectLst/>
                <a:latin typeface="Open Sans" panose="020B0606030504020204" pitchFamily="34" charset="0"/>
              </a:rPr>
              <a:t>Steven A. </a:t>
            </a:r>
            <a:r>
              <a:rPr lang="en-US" sz="600" b="0" i="0" dirty="0" err="1">
                <a:solidFill>
                  <a:srgbClr val="1C1C1C"/>
                </a:solidFill>
                <a:effectLst/>
                <a:latin typeface="Open Sans" panose="020B0606030504020204" pitchFamily="34" charset="0"/>
              </a:rPr>
              <a:t>Cholewiak</a:t>
            </a:r>
            <a:r>
              <a:rPr lang="en-US" sz="600" b="0" i="0" dirty="0">
                <a:solidFill>
                  <a:srgbClr val="1C1C1C"/>
                </a:solidFill>
                <a:effectLst/>
                <a:latin typeface="Open Sans" panose="020B0606030504020204" pitchFamily="34" charset="0"/>
              </a:rPr>
              <a:t>, Gordon D. Love, Martin S. Banks; Creating correct blur and its effect on accommodation. </a:t>
            </a:r>
            <a:r>
              <a:rPr lang="en-US" sz="600" b="0" i="1" dirty="0">
                <a:solidFill>
                  <a:srgbClr val="1C1C1C"/>
                </a:solidFill>
                <a:effectLst/>
                <a:latin typeface="Open Sans" panose="020B0606030504020204" pitchFamily="34" charset="0"/>
              </a:rPr>
              <a:t>Journal of Vision</a:t>
            </a:r>
            <a:r>
              <a:rPr lang="en-US" sz="600" b="0" i="0" dirty="0">
                <a:solidFill>
                  <a:srgbClr val="1C1C1C"/>
                </a:solidFill>
                <a:effectLst/>
                <a:latin typeface="Open Sans" panose="020B0606030504020204" pitchFamily="34" charset="0"/>
              </a:rPr>
              <a:t> 2018;18(9):1.  </a:t>
            </a:r>
            <a:r>
              <a:rPr lang="en-US" sz="600" b="0" i="1" dirty="0">
                <a:solidFill>
                  <a:srgbClr val="1C1C1C"/>
                </a:solidFill>
                <a:effectLst/>
                <a:latin typeface="Open Sans" panose="020B0606030504020204" pitchFamily="34" charset="0"/>
              </a:rPr>
              <a:t> </a:t>
            </a:r>
          </a:p>
          <a:p>
            <a:pPr fontAlgn="auto">
              <a:spcBef>
                <a:spcPts val="0"/>
              </a:spcBef>
              <a:spcAft>
                <a:spcPts val="0"/>
              </a:spcAft>
            </a:pPr>
            <a:r>
              <a:rPr lang="en-US" sz="600" b="0" i="0" u="none" strike="noStrike" dirty="0">
                <a:solidFill>
                  <a:srgbClr val="1B66BF"/>
                </a:solidFill>
                <a:effectLst/>
                <a:latin typeface="Open Sans" panose="020B0606030504020204" pitchFamily="34" charset="0"/>
                <a:hlinkClick r:id="rId7"/>
              </a:rPr>
              <a:t>https://doi.org/10.1167/18.9.1</a:t>
            </a:r>
            <a:r>
              <a:rPr lang="en-US" sz="600" b="0" i="0" dirty="0">
                <a:solidFill>
                  <a:srgbClr val="1C1C1C"/>
                </a:solidFill>
                <a:effectLst/>
                <a:latin typeface="Open Sans" panose="020B0606030504020204" pitchFamily="34" charset="0"/>
              </a:rPr>
              <a:t>. </a:t>
            </a:r>
            <a:r>
              <a:rPr lang="en-US" sz="700" dirty="0">
                <a:solidFill>
                  <a:prstClr val="black"/>
                </a:solidFill>
                <a:latin typeface="Calibri" panose="020F0502020204030204"/>
              </a:rPr>
              <a:t>https://creativecommons.org/licenses/by/4.0/</a:t>
            </a:r>
          </a:p>
        </p:txBody>
      </p:sp>
      <p:sp>
        <p:nvSpPr>
          <p:cNvPr id="15" name="TextBox 14">
            <a:extLst>
              <a:ext uri="{FF2B5EF4-FFF2-40B4-BE49-F238E27FC236}">
                <a16:creationId xmlns:a16="http://schemas.microsoft.com/office/drawing/2014/main" id="{58338245-6504-D7E5-5BC4-FE6A002F6185}"/>
              </a:ext>
            </a:extLst>
          </p:cNvPr>
          <p:cNvSpPr txBox="1"/>
          <p:nvPr/>
        </p:nvSpPr>
        <p:spPr>
          <a:xfrm>
            <a:off x="2271206" y="6457890"/>
            <a:ext cx="7649588" cy="400110"/>
          </a:xfrm>
          <a:prstGeom prst="rect">
            <a:avLst/>
          </a:prstGeom>
          <a:noFill/>
        </p:spPr>
        <p:txBody>
          <a:bodyPr wrap="square">
            <a:spAutoFit/>
          </a:bodyPr>
          <a:lstStyle/>
          <a:p>
            <a:pPr algn="ctr"/>
            <a:r>
              <a:rPr lang="en-US" sz="2000" b="1" dirty="0">
                <a:latin typeface="Arial" panose="020B0604020202020204" pitchFamily="34" charset="0"/>
                <a:cs typeface="Arial" panose="020B0604020202020204" pitchFamily="34" charset="0"/>
              </a:rPr>
              <a:t>Even More Natural / Simulated Image Differences</a:t>
            </a:r>
          </a:p>
        </p:txBody>
      </p:sp>
      <p:pic>
        <p:nvPicPr>
          <p:cNvPr id="7" name="New picture">
            <a:extLst>
              <a:ext uri="{FF2B5EF4-FFF2-40B4-BE49-F238E27FC236}">
                <a16:creationId xmlns:a16="http://schemas.microsoft.com/office/drawing/2014/main" id="{5A6073B7-84EC-1F28-9FB9-41A0194C25E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t="3303" b="3303"/>
          <a:stretch>
            <a:fillRect/>
          </a:stretch>
        </p:blipFill>
        <p:spPr bwMode="auto">
          <a:xfrm>
            <a:off x="5705301" y="830681"/>
            <a:ext cx="3368449" cy="2940354"/>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Tree>
    <p:extLst>
      <p:ext uri="{BB962C8B-B14F-4D97-AF65-F5344CB8AC3E}">
        <p14:creationId xmlns:p14="http://schemas.microsoft.com/office/powerpoint/2010/main" val="4105267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B202E-BD6D-16BC-17DD-A0CE3A7FE105}"/>
              </a:ext>
            </a:extLst>
          </p:cNvPr>
          <p:cNvSpPr>
            <a:spLocks noGrp="1"/>
          </p:cNvSpPr>
          <p:nvPr>
            <p:ph type="title"/>
          </p:nvPr>
        </p:nvSpPr>
        <p:spPr/>
        <p:txBody>
          <a:bodyPr/>
          <a:lstStyle/>
          <a:p>
            <a:r>
              <a:rPr lang="en-US" sz="2800" dirty="0"/>
              <a:t>Binocular Stereoscopic Vision and Displays</a:t>
            </a:r>
          </a:p>
        </p:txBody>
      </p:sp>
      <p:sp>
        <p:nvSpPr>
          <p:cNvPr id="3" name="Content Placeholder 2">
            <a:extLst>
              <a:ext uri="{FF2B5EF4-FFF2-40B4-BE49-F238E27FC236}">
                <a16:creationId xmlns:a16="http://schemas.microsoft.com/office/drawing/2014/main" id="{DD792113-1DD6-CA0B-C48E-C519FD383B9D}"/>
              </a:ext>
            </a:extLst>
          </p:cNvPr>
          <p:cNvSpPr>
            <a:spLocks noGrp="1"/>
          </p:cNvSpPr>
          <p:nvPr>
            <p:ph idx="1"/>
          </p:nvPr>
        </p:nvSpPr>
        <p:spPr/>
        <p:txBody>
          <a:bodyPr/>
          <a:lstStyle/>
          <a:p>
            <a:pPr marL="0" indent="0">
              <a:buNone/>
            </a:pPr>
            <a:r>
              <a:rPr lang="en-US" sz="2400" b="1" dirty="0"/>
              <a:t>Technical Challenges and Related Experiences</a:t>
            </a:r>
          </a:p>
          <a:p>
            <a:r>
              <a:rPr lang="en-US" sz="2000" b="1" dirty="0"/>
              <a:t>Cautionary related experience</a:t>
            </a:r>
          </a:p>
          <a:p>
            <a:pPr lvl="1"/>
            <a:r>
              <a:rPr lang="en-US" sz="1800" dirty="0"/>
              <a:t>3D cinema and television circa ~2012</a:t>
            </a:r>
          </a:p>
          <a:p>
            <a:pPr marL="609585" lvl="1" indent="0">
              <a:buNone/>
            </a:pPr>
            <a:endParaRPr lang="en-US" sz="1800" dirty="0"/>
          </a:p>
          <a:p>
            <a:r>
              <a:rPr lang="en-US" sz="2000" b="1" dirty="0"/>
              <a:t>Natural viewing vs. viewing on screens</a:t>
            </a:r>
          </a:p>
          <a:p>
            <a:endParaRPr lang="en-US" sz="2000" b="1" dirty="0"/>
          </a:p>
          <a:p>
            <a:r>
              <a:rPr lang="en-US" sz="2000" b="1" dirty="0"/>
              <a:t>Eye movements in VR</a:t>
            </a:r>
          </a:p>
          <a:p>
            <a:endParaRPr lang="en-US" sz="2000" b="1" dirty="0"/>
          </a:p>
          <a:p>
            <a:r>
              <a:rPr lang="en-US" sz="2000" b="1" dirty="0"/>
              <a:t>Alignment of devices</a:t>
            </a:r>
          </a:p>
          <a:p>
            <a:endParaRPr lang="en-US" sz="2000" b="1" dirty="0"/>
          </a:p>
          <a:p>
            <a:r>
              <a:rPr lang="en-US" sz="2000" b="1" dirty="0"/>
              <a:t>Stereoscopic pipeline distortions</a:t>
            </a:r>
          </a:p>
          <a:p>
            <a:endParaRPr lang="en-US" sz="2000" b="1" dirty="0"/>
          </a:p>
          <a:p>
            <a:r>
              <a:rPr lang="en-US" sz="2000" b="1" dirty="0"/>
              <a:t>Scene content distortions</a:t>
            </a:r>
            <a:endParaRPr lang="en-US" sz="2400" dirty="0"/>
          </a:p>
        </p:txBody>
      </p:sp>
      <p:sp>
        <p:nvSpPr>
          <p:cNvPr id="4" name="TextBox 3">
            <a:extLst>
              <a:ext uri="{FF2B5EF4-FFF2-40B4-BE49-F238E27FC236}">
                <a16:creationId xmlns:a16="http://schemas.microsoft.com/office/drawing/2014/main" id="{10EDAC38-F4E1-82AC-56C7-6915B4B75A00}"/>
              </a:ext>
            </a:extLst>
          </p:cNvPr>
          <p:cNvSpPr txBox="1"/>
          <p:nvPr/>
        </p:nvSpPr>
        <p:spPr>
          <a:xfrm>
            <a:off x="2270081" y="6457890"/>
            <a:ext cx="7568119" cy="400110"/>
          </a:xfrm>
          <a:prstGeom prst="rect">
            <a:avLst/>
          </a:prstGeom>
          <a:noFill/>
        </p:spPr>
        <p:txBody>
          <a:bodyPr wrap="square">
            <a:spAutoFit/>
          </a:bodyPr>
          <a:lstStyle/>
          <a:p>
            <a:pPr algn="ctr"/>
            <a:r>
              <a:rPr lang="en-US" sz="2000" b="1" dirty="0">
                <a:latin typeface="Arial" panose="020B0604020202020204" pitchFamily="34" charset="0"/>
                <a:cs typeface="Arial" panose="020B0604020202020204" pitchFamily="34" charset="0"/>
              </a:rPr>
              <a:t>Why 3D Movies and TV Failed—and HWD May Be Better</a:t>
            </a:r>
          </a:p>
        </p:txBody>
      </p:sp>
    </p:spTree>
    <p:extLst>
      <p:ext uri="{BB962C8B-B14F-4D97-AF65-F5344CB8AC3E}">
        <p14:creationId xmlns:p14="http://schemas.microsoft.com/office/powerpoint/2010/main" val="9359836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 of a diagram of a person's body&#10;&#10;Description automatically generated">
            <a:extLst>
              <a:ext uri="{FF2B5EF4-FFF2-40B4-BE49-F238E27FC236}">
                <a16:creationId xmlns:a16="http://schemas.microsoft.com/office/drawing/2014/main" id="{FA9E738D-037D-974D-44D7-02EF42BA269C}"/>
              </a:ext>
            </a:extLst>
          </p:cNvPr>
          <p:cNvPicPr>
            <a:picLocks noChangeAspect="1"/>
          </p:cNvPicPr>
          <p:nvPr/>
        </p:nvPicPr>
        <p:blipFill>
          <a:blip r:embed="rId2"/>
          <a:stretch>
            <a:fillRect/>
          </a:stretch>
        </p:blipFill>
        <p:spPr>
          <a:xfrm>
            <a:off x="6371617" y="851284"/>
            <a:ext cx="5486411" cy="5486411"/>
          </a:xfrm>
          <a:prstGeom prst="rect">
            <a:avLst/>
          </a:prstGeom>
        </p:spPr>
      </p:pic>
      <p:sp>
        <p:nvSpPr>
          <p:cNvPr id="4" name="Title 3">
            <a:extLst>
              <a:ext uri="{FF2B5EF4-FFF2-40B4-BE49-F238E27FC236}">
                <a16:creationId xmlns:a16="http://schemas.microsoft.com/office/drawing/2014/main" id="{32444EF1-B3A4-5E6D-F978-4D6BB6F0DA75}"/>
              </a:ext>
            </a:extLst>
          </p:cNvPr>
          <p:cNvSpPr>
            <a:spLocks noGrp="1"/>
          </p:cNvSpPr>
          <p:nvPr>
            <p:ph type="title"/>
          </p:nvPr>
        </p:nvSpPr>
        <p:spPr/>
        <p:txBody>
          <a:bodyPr/>
          <a:lstStyle/>
          <a:p>
            <a:r>
              <a:rPr lang="en-US"/>
              <a:t>Binocular Geometry</a:t>
            </a:r>
          </a:p>
        </p:txBody>
      </p:sp>
      <p:sp>
        <p:nvSpPr>
          <p:cNvPr id="6" name="Text Placeholder 5">
            <a:extLst>
              <a:ext uri="{FF2B5EF4-FFF2-40B4-BE49-F238E27FC236}">
                <a16:creationId xmlns:a16="http://schemas.microsoft.com/office/drawing/2014/main" id="{8D800607-23BC-11BF-8373-9D2C9D512817}"/>
              </a:ext>
            </a:extLst>
          </p:cNvPr>
          <p:cNvSpPr>
            <a:spLocks noGrp="1"/>
          </p:cNvSpPr>
          <p:nvPr>
            <p:ph type="body" sz="quarter" idx="12"/>
          </p:nvPr>
        </p:nvSpPr>
        <p:spPr>
          <a:xfrm>
            <a:off x="410817" y="990774"/>
            <a:ext cx="6490726" cy="4895850"/>
          </a:xfrm>
        </p:spPr>
        <p:txBody>
          <a:bodyPr/>
          <a:lstStyle/>
          <a:p>
            <a:pPr marL="0" indent="0">
              <a:buNone/>
            </a:pPr>
            <a:r>
              <a:rPr lang="en-US" b="1" dirty="0"/>
              <a:t>Corresponding retinal points left eye/right eye perceiving common point in visual field</a:t>
            </a:r>
          </a:p>
          <a:p>
            <a:r>
              <a:rPr lang="en-US" sz="2400" b="1" dirty="0"/>
              <a:t>Horopter</a:t>
            </a:r>
            <a:r>
              <a:rPr lang="en-US" sz="2400" dirty="0"/>
              <a:t>—the locus of points that project on the same pair of points on the retinas</a:t>
            </a:r>
          </a:p>
          <a:p>
            <a:endParaRPr lang="en-US" sz="2400" dirty="0"/>
          </a:p>
          <a:p>
            <a:r>
              <a:rPr lang="en-US" sz="2400" b="1" dirty="0"/>
              <a:t>Horizontal Geometric Horopter</a:t>
            </a:r>
            <a:r>
              <a:rPr lang="en-US" sz="2400" dirty="0"/>
              <a:t>—the set of points with zero relative disparity to fixation</a:t>
            </a:r>
          </a:p>
          <a:p>
            <a:endParaRPr lang="en-US" sz="2400" dirty="0"/>
          </a:p>
          <a:p>
            <a:r>
              <a:rPr lang="en-US" sz="2400" b="1" dirty="0"/>
              <a:t>Horizontal Empirical Horopter</a:t>
            </a:r>
            <a:r>
              <a:rPr lang="en-US" sz="2400" dirty="0"/>
              <a:t>—how our visual system makes correspondence, differs from geometric, includes fusible areas</a:t>
            </a:r>
          </a:p>
          <a:p>
            <a:pPr lvl="1"/>
            <a:r>
              <a:rPr lang="en-US" sz="2000" dirty="0"/>
              <a:t>Concave </a:t>
            </a:r>
            <a:r>
              <a:rPr lang="en-US" sz="2000" dirty="0">
                <a:sym typeface="Wingdings" panose="05000000000000000000" pitchFamily="2" charset="2"/>
              </a:rPr>
              <a:t></a:t>
            </a:r>
            <a:r>
              <a:rPr lang="en-US" sz="2000" dirty="0"/>
              <a:t> Convex as fixation distance increases</a:t>
            </a:r>
          </a:p>
          <a:p>
            <a:endParaRPr lang="en-US" sz="2400" dirty="0"/>
          </a:p>
        </p:txBody>
      </p:sp>
      <p:sp>
        <p:nvSpPr>
          <p:cNvPr id="8" name="TextBox 7">
            <a:extLst>
              <a:ext uri="{FF2B5EF4-FFF2-40B4-BE49-F238E27FC236}">
                <a16:creationId xmlns:a16="http://schemas.microsoft.com/office/drawing/2014/main" id="{AEE48EAE-1131-AA29-473D-42E638D735AD}"/>
              </a:ext>
            </a:extLst>
          </p:cNvPr>
          <p:cNvSpPr txBox="1"/>
          <p:nvPr/>
        </p:nvSpPr>
        <p:spPr>
          <a:xfrm>
            <a:off x="8099585" y="6006716"/>
            <a:ext cx="3579825" cy="276999"/>
          </a:xfrm>
          <a:prstGeom prst="rect">
            <a:avLst/>
          </a:prstGeom>
          <a:noFill/>
        </p:spPr>
        <p:txBody>
          <a:bodyPr wrap="square">
            <a:spAutoFit/>
          </a:bodyPr>
          <a:lstStyle/>
          <a:p>
            <a:r>
              <a:rPr lang="en-US" sz="600" dirty="0">
                <a:solidFill>
                  <a:schemeClr val="tx1">
                    <a:lumMod val="65000"/>
                    <a:lumOff val="35000"/>
                  </a:schemeClr>
                </a:solidFill>
                <a:hlinkClick r:id="rId3"/>
              </a:rPr>
              <a:t>https://commons.wikimedia.org/wiki/File:Horopters.png</a:t>
            </a:r>
            <a:r>
              <a:rPr lang="en-US" sz="600" dirty="0">
                <a:solidFill>
                  <a:schemeClr val="tx1">
                    <a:lumMod val="65000"/>
                    <a:lumOff val="35000"/>
                  </a:schemeClr>
                </a:solidFill>
              </a:rPr>
              <a:t>  </a:t>
            </a:r>
            <a:r>
              <a:rPr lang="it-IT" sz="600" dirty="0">
                <a:solidFill>
                  <a:schemeClr val="tx1">
                    <a:lumMod val="65000"/>
                    <a:lumOff val="35000"/>
                  </a:schemeClr>
                </a:solidFill>
              </a:rPr>
              <a:t>E4zase1vrvlo6pe, CC BY-SA 4.0 &lt;https://creativecommons.org/licenses/by-sa/4.0&gt;, via Wikimedia Commons</a:t>
            </a:r>
            <a:endParaRPr lang="en-US" sz="600" dirty="0">
              <a:solidFill>
                <a:schemeClr val="tx1">
                  <a:lumMod val="65000"/>
                  <a:lumOff val="35000"/>
                </a:schemeClr>
              </a:solidFill>
            </a:endParaRPr>
          </a:p>
        </p:txBody>
      </p:sp>
      <p:sp>
        <p:nvSpPr>
          <p:cNvPr id="9" name="TextBox 8">
            <a:extLst>
              <a:ext uri="{FF2B5EF4-FFF2-40B4-BE49-F238E27FC236}">
                <a16:creationId xmlns:a16="http://schemas.microsoft.com/office/drawing/2014/main" id="{C40B1486-9FF4-611C-6CB2-150893E5C24B}"/>
              </a:ext>
            </a:extLst>
          </p:cNvPr>
          <p:cNvSpPr txBox="1"/>
          <p:nvPr/>
        </p:nvSpPr>
        <p:spPr>
          <a:xfrm>
            <a:off x="2321379" y="6457890"/>
            <a:ext cx="7568119" cy="400110"/>
          </a:xfrm>
          <a:prstGeom prst="rect">
            <a:avLst/>
          </a:prstGeom>
          <a:noFill/>
        </p:spPr>
        <p:txBody>
          <a:bodyPr wrap="square">
            <a:spAutoFit/>
          </a:bodyPr>
          <a:lstStyle/>
          <a:p>
            <a:pPr algn="ctr"/>
            <a:r>
              <a:rPr lang="en-US" sz="2000" b="1" dirty="0">
                <a:latin typeface="Arial" panose="020B0604020202020204" pitchFamily="34" charset="0"/>
                <a:cs typeface="Arial" panose="020B0604020202020204" pitchFamily="34" charset="0"/>
              </a:rPr>
              <a:t>Classic Analysis of Binocular Fixation and Fusion </a:t>
            </a:r>
          </a:p>
        </p:txBody>
      </p:sp>
    </p:spTree>
    <p:extLst>
      <p:ext uri="{BB962C8B-B14F-4D97-AF65-F5344CB8AC3E}">
        <p14:creationId xmlns:p14="http://schemas.microsoft.com/office/powerpoint/2010/main" val="13329438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E3008-CEF1-0B57-0608-50A85E50DB1B}"/>
              </a:ext>
            </a:extLst>
          </p:cNvPr>
          <p:cNvSpPr>
            <a:spLocks noGrp="1"/>
          </p:cNvSpPr>
          <p:nvPr>
            <p:ph type="title"/>
          </p:nvPr>
        </p:nvSpPr>
        <p:spPr/>
        <p:txBody>
          <a:bodyPr/>
          <a:lstStyle/>
          <a:p>
            <a:r>
              <a:rPr lang="en-US"/>
              <a:t>Natural Binocular Image Correspondence</a:t>
            </a:r>
          </a:p>
        </p:txBody>
      </p:sp>
      <p:sp>
        <p:nvSpPr>
          <p:cNvPr id="4" name="Text Placeholder 3">
            <a:extLst>
              <a:ext uri="{FF2B5EF4-FFF2-40B4-BE49-F238E27FC236}">
                <a16:creationId xmlns:a16="http://schemas.microsoft.com/office/drawing/2014/main" id="{3C6D7D4F-B81F-2367-AE5B-A6464B791FDE}"/>
              </a:ext>
            </a:extLst>
          </p:cNvPr>
          <p:cNvSpPr>
            <a:spLocks noGrp="1"/>
          </p:cNvSpPr>
          <p:nvPr>
            <p:ph type="body" sz="quarter" idx="12"/>
          </p:nvPr>
        </p:nvSpPr>
        <p:spPr>
          <a:xfrm>
            <a:off x="410817" y="990774"/>
            <a:ext cx="6228311" cy="4895850"/>
          </a:xfrm>
        </p:spPr>
        <p:txBody>
          <a:bodyPr/>
          <a:lstStyle/>
          <a:p>
            <a:pPr marL="0" indent="0">
              <a:buNone/>
            </a:pPr>
            <a:r>
              <a:rPr lang="en-US" b="1" dirty="0"/>
              <a:t>Latest Estimate of Horopter Shape and Tolerance Range</a:t>
            </a:r>
          </a:p>
          <a:p>
            <a:r>
              <a:rPr lang="en-US" sz="2000" b="1" dirty="0"/>
              <a:t>Blue lines show latest estimate of shape of the horopter</a:t>
            </a:r>
          </a:p>
          <a:p>
            <a:pPr lvl="1"/>
            <a:r>
              <a:rPr lang="en-US" sz="1800" dirty="0"/>
              <a:t>Pink shaded regions show Panum’s fusional area</a:t>
            </a:r>
          </a:p>
          <a:p>
            <a:pPr lvl="1"/>
            <a:r>
              <a:rPr lang="en-US" sz="1800" dirty="0"/>
              <a:t>Area of tolerance around retinal point</a:t>
            </a:r>
          </a:p>
          <a:p>
            <a:pPr lvl="1"/>
            <a:r>
              <a:rPr lang="en-US" sz="1800" dirty="0"/>
              <a:t>Increases with eccentricity</a:t>
            </a:r>
          </a:p>
          <a:p>
            <a:r>
              <a:rPr lang="en-US" sz="2000" b="1" dirty="0"/>
              <a:t>Bump consistent with </a:t>
            </a:r>
          </a:p>
          <a:p>
            <a:pPr lvl="1"/>
            <a:r>
              <a:rPr lang="en-US" sz="1800" dirty="0"/>
              <a:t>Fine central vision</a:t>
            </a:r>
          </a:p>
          <a:p>
            <a:pPr lvl="1"/>
            <a:r>
              <a:rPr lang="en-US" sz="1800" dirty="0"/>
              <a:t>Preference for near object surrounded by far background</a:t>
            </a:r>
          </a:p>
          <a:p>
            <a:pPr marL="609585" lvl="1" indent="0">
              <a:buNone/>
            </a:pPr>
            <a:endParaRPr lang="en-US" sz="1800" dirty="0"/>
          </a:p>
          <a:p>
            <a:r>
              <a:rPr lang="en-US" sz="2000" b="1" dirty="0"/>
              <a:t>Empirical horopter is innate and infinite family of matchable binocular regions dependent on fixation</a:t>
            </a:r>
          </a:p>
          <a:p>
            <a:endParaRPr lang="en-US" sz="2000" dirty="0"/>
          </a:p>
          <a:p>
            <a:pPr marL="0" indent="0">
              <a:buNone/>
            </a:pPr>
            <a:endParaRPr lang="en-US" dirty="0"/>
          </a:p>
        </p:txBody>
      </p:sp>
      <p:pic>
        <p:nvPicPr>
          <p:cNvPr id="5" name="Picture 4">
            <a:extLst>
              <a:ext uri="{FF2B5EF4-FFF2-40B4-BE49-F238E27FC236}">
                <a16:creationId xmlns:a16="http://schemas.microsoft.com/office/drawing/2014/main" id="{CC7887A7-B946-BC72-D4F5-8638BD985E18}"/>
              </a:ext>
            </a:extLst>
          </p:cNvPr>
          <p:cNvPicPr>
            <a:picLocks noChangeAspect="1"/>
          </p:cNvPicPr>
          <p:nvPr/>
        </p:nvPicPr>
        <p:blipFill>
          <a:blip r:embed="rId3"/>
          <a:stretch>
            <a:fillRect/>
          </a:stretch>
        </p:blipFill>
        <p:spPr>
          <a:xfrm>
            <a:off x="6639128" y="831940"/>
            <a:ext cx="5501456" cy="5544324"/>
          </a:xfrm>
          <a:prstGeom prst="rect">
            <a:avLst/>
          </a:prstGeom>
        </p:spPr>
      </p:pic>
      <p:sp>
        <p:nvSpPr>
          <p:cNvPr id="6" name="TextBox 5">
            <a:extLst>
              <a:ext uri="{FF2B5EF4-FFF2-40B4-BE49-F238E27FC236}">
                <a16:creationId xmlns:a16="http://schemas.microsoft.com/office/drawing/2014/main" id="{E841DCC1-693C-5647-70BF-A11011E2CE2C}"/>
              </a:ext>
            </a:extLst>
          </p:cNvPr>
          <p:cNvSpPr txBox="1"/>
          <p:nvPr/>
        </p:nvSpPr>
        <p:spPr>
          <a:xfrm>
            <a:off x="3298476" y="5762112"/>
            <a:ext cx="3579825" cy="369332"/>
          </a:xfrm>
          <a:prstGeom prst="rect">
            <a:avLst/>
          </a:prstGeom>
          <a:noFill/>
          <a:scene3d>
            <a:camera prst="orthographicFront">
              <a:rot lat="0" lon="0" rev="0"/>
            </a:camera>
            <a:lightRig rig="threePt" dir="t"/>
          </a:scene3d>
        </p:spPr>
        <p:txBody>
          <a:bodyPr wrap="square">
            <a:spAutoFit/>
          </a:bodyPr>
          <a:lstStyle/>
          <a:p>
            <a:r>
              <a:rPr lang="en-US" sz="600" dirty="0" err="1">
                <a:solidFill>
                  <a:schemeClr val="tx1">
                    <a:lumMod val="65000"/>
                    <a:lumOff val="35000"/>
                  </a:schemeClr>
                </a:solidFill>
              </a:rPr>
              <a:t>Gibaldi</a:t>
            </a:r>
            <a:r>
              <a:rPr lang="en-US" sz="600" dirty="0">
                <a:solidFill>
                  <a:schemeClr val="tx1">
                    <a:lumMod val="65000"/>
                    <a:lumOff val="35000"/>
                  </a:schemeClr>
                </a:solidFill>
              </a:rPr>
              <a:t>, A. et al. The Active Side of Stereopsis: Fixation Strategy and Adaptation to </a:t>
            </a:r>
          </a:p>
          <a:p>
            <a:r>
              <a:rPr lang="en-US" sz="600" dirty="0">
                <a:solidFill>
                  <a:schemeClr val="tx1">
                    <a:lumMod val="65000"/>
                    <a:lumOff val="35000"/>
                  </a:schemeClr>
                </a:solidFill>
              </a:rPr>
              <a:t>Natural Environments. Sci. Rep. 7, 44800; </a:t>
            </a:r>
            <a:r>
              <a:rPr lang="en-US" sz="600" dirty="0" err="1">
                <a:solidFill>
                  <a:schemeClr val="tx1">
                    <a:lumMod val="65000"/>
                    <a:lumOff val="35000"/>
                  </a:schemeClr>
                </a:solidFill>
              </a:rPr>
              <a:t>doi</a:t>
            </a:r>
            <a:r>
              <a:rPr lang="en-US" sz="600" dirty="0">
                <a:solidFill>
                  <a:schemeClr val="tx1">
                    <a:lumMod val="65000"/>
                    <a:lumOff val="35000"/>
                  </a:schemeClr>
                </a:solidFill>
              </a:rPr>
              <a:t>: 10.1038/srep44800 (2017). </a:t>
            </a:r>
            <a:r>
              <a:rPr lang="en-US" sz="600" dirty="0">
                <a:solidFill>
                  <a:schemeClr val="tx1">
                    <a:lumMod val="65000"/>
                    <a:lumOff val="35000"/>
                  </a:schemeClr>
                </a:solidFill>
                <a:hlinkClick r:id="rId4">
                  <a:extLst>
                    <a:ext uri="{A12FA001-AC4F-418D-AE19-62706E023703}">
                      <ahyp:hlinkClr xmlns:ahyp="http://schemas.microsoft.com/office/drawing/2018/hyperlinkcolor" val="tx"/>
                    </a:ext>
                  </a:extLst>
                </a:hlinkClick>
              </a:rPr>
              <a:t>Deed - Attribution 4.0 International - Creative Commons</a:t>
            </a:r>
            <a:endParaRPr lang="en-US" sz="600" dirty="0">
              <a:solidFill>
                <a:schemeClr val="tx1">
                  <a:lumMod val="65000"/>
                  <a:lumOff val="35000"/>
                </a:schemeClr>
              </a:solidFill>
            </a:endParaRPr>
          </a:p>
        </p:txBody>
      </p:sp>
      <p:sp>
        <p:nvSpPr>
          <p:cNvPr id="7" name="TextBox 6">
            <a:extLst>
              <a:ext uri="{FF2B5EF4-FFF2-40B4-BE49-F238E27FC236}">
                <a16:creationId xmlns:a16="http://schemas.microsoft.com/office/drawing/2014/main" id="{40935C96-B5C1-750F-7AAB-F2234CCEA044}"/>
              </a:ext>
            </a:extLst>
          </p:cNvPr>
          <p:cNvSpPr txBox="1"/>
          <p:nvPr/>
        </p:nvSpPr>
        <p:spPr>
          <a:xfrm>
            <a:off x="2311940" y="6457890"/>
            <a:ext cx="7568119" cy="400110"/>
          </a:xfrm>
          <a:prstGeom prst="rect">
            <a:avLst/>
          </a:prstGeom>
          <a:noFill/>
        </p:spPr>
        <p:txBody>
          <a:bodyPr wrap="square">
            <a:spAutoFit/>
          </a:bodyPr>
          <a:lstStyle/>
          <a:p>
            <a:pPr algn="ctr"/>
            <a:r>
              <a:rPr lang="en-US" sz="2000" b="1" dirty="0">
                <a:latin typeface="Arial" panose="020B0604020202020204" pitchFamily="34" charset="0"/>
                <a:cs typeface="Arial" panose="020B0604020202020204" pitchFamily="34" charset="0"/>
              </a:rPr>
              <a:t>Stereoscopic Vision is Inbuilt and Adapted to Nature</a:t>
            </a:r>
          </a:p>
        </p:txBody>
      </p:sp>
    </p:spTree>
    <p:extLst>
      <p:ext uri="{BB962C8B-B14F-4D97-AF65-F5344CB8AC3E}">
        <p14:creationId xmlns:p14="http://schemas.microsoft.com/office/powerpoint/2010/main" val="956549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CA58D2-84DA-7FDD-DD92-257BDB388022}"/>
              </a:ext>
            </a:extLst>
          </p:cNvPr>
          <p:cNvPicPr>
            <a:picLocks noChangeAspect="1"/>
          </p:cNvPicPr>
          <p:nvPr/>
        </p:nvPicPr>
        <p:blipFill>
          <a:blip r:embed="rId2"/>
          <a:stretch>
            <a:fillRect/>
          </a:stretch>
        </p:blipFill>
        <p:spPr>
          <a:xfrm>
            <a:off x="6639128" y="831940"/>
            <a:ext cx="5501456" cy="5544324"/>
          </a:xfrm>
          <a:prstGeom prst="rect">
            <a:avLst/>
          </a:prstGeom>
        </p:spPr>
      </p:pic>
      <p:sp>
        <p:nvSpPr>
          <p:cNvPr id="2" name="Title 1">
            <a:extLst>
              <a:ext uri="{FF2B5EF4-FFF2-40B4-BE49-F238E27FC236}">
                <a16:creationId xmlns:a16="http://schemas.microsoft.com/office/drawing/2014/main" id="{EB7F8540-3930-7A57-0769-8C85292C1FA0}"/>
              </a:ext>
            </a:extLst>
          </p:cNvPr>
          <p:cNvSpPr>
            <a:spLocks noGrp="1"/>
          </p:cNvSpPr>
          <p:nvPr>
            <p:ph type="title"/>
          </p:nvPr>
        </p:nvSpPr>
        <p:spPr/>
        <p:txBody>
          <a:bodyPr/>
          <a:lstStyle/>
          <a:p>
            <a:r>
              <a:rPr lang="en-US"/>
              <a:t>Impact of Screens on Scene Structure</a:t>
            </a:r>
          </a:p>
        </p:txBody>
      </p:sp>
      <p:sp>
        <p:nvSpPr>
          <p:cNvPr id="4" name="Text Placeholder 3">
            <a:extLst>
              <a:ext uri="{FF2B5EF4-FFF2-40B4-BE49-F238E27FC236}">
                <a16:creationId xmlns:a16="http://schemas.microsoft.com/office/drawing/2014/main" id="{88A572DC-025E-0E1E-F309-0BE9F1CF3A2B}"/>
              </a:ext>
            </a:extLst>
          </p:cNvPr>
          <p:cNvSpPr>
            <a:spLocks noGrp="1"/>
          </p:cNvSpPr>
          <p:nvPr>
            <p:ph type="body" sz="quarter" idx="12"/>
          </p:nvPr>
        </p:nvSpPr>
        <p:spPr>
          <a:xfrm>
            <a:off x="410817" y="990774"/>
            <a:ext cx="6369362" cy="4895850"/>
          </a:xfrm>
        </p:spPr>
        <p:txBody>
          <a:bodyPr/>
          <a:lstStyle/>
          <a:p>
            <a:pPr marL="0" indent="0">
              <a:buNone/>
            </a:pPr>
            <a:r>
              <a:rPr lang="en-US" b="1" dirty="0"/>
              <a:t>Screen restricts viewing geometry</a:t>
            </a:r>
          </a:p>
          <a:p>
            <a:r>
              <a:rPr lang="en-US" sz="2000" b="1" dirty="0"/>
              <a:t>Screen fixes accommodation and clashes with natural correspondence geometry</a:t>
            </a:r>
          </a:p>
          <a:p>
            <a:pPr lvl="1"/>
            <a:r>
              <a:rPr lang="en-US" sz="1800" dirty="0"/>
              <a:t>Concave to convex horizontal</a:t>
            </a:r>
          </a:p>
          <a:p>
            <a:pPr lvl="1"/>
            <a:r>
              <a:rPr lang="en-US" sz="1800" dirty="0"/>
              <a:t>Backward tilting vertical</a:t>
            </a:r>
          </a:p>
          <a:p>
            <a:r>
              <a:rPr lang="en-US" sz="2000" b="1" dirty="0"/>
              <a:t>Vergence-Accommodation Conflict +</a:t>
            </a:r>
          </a:p>
          <a:p>
            <a:endParaRPr lang="en-US" sz="2000" b="1" dirty="0"/>
          </a:p>
          <a:p>
            <a:r>
              <a:rPr lang="en-US" sz="2000" b="1" dirty="0"/>
              <a:t>Stereoscopic content best practices recommend presenting at distance similar to the screen</a:t>
            </a:r>
          </a:p>
          <a:p>
            <a:pPr lvl="1"/>
            <a:r>
              <a:rPr lang="en-US" sz="1800" dirty="0"/>
              <a:t>Minimize VAC discomfort and conflicts</a:t>
            </a:r>
          </a:p>
          <a:p>
            <a:pPr marL="609585" lvl="1" indent="0">
              <a:buNone/>
            </a:pPr>
            <a:endParaRPr lang="en-US" sz="1800" dirty="0"/>
          </a:p>
          <a:p>
            <a:r>
              <a:rPr lang="en-US" sz="2000" b="1" dirty="0"/>
              <a:t>Training tasks including flight training entail natural not artistically controlled depth distribution</a:t>
            </a:r>
          </a:p>
          <a:p>
            <a:endParaRPr lang="en-US" sz="2400" dirty="0"/>
          </a:p>
        </p:txBody>
      </p:sp>
      <p:sp>
        <p:nvSpPr>
          <p:cNvPr id="7" name="TextBox 6">
            <a:extLst>
              <a:ext uri="{FF2B5EF4-FFF2-40B4-BE49-F238E27FC236}">
                <a16:creationId xmlns:a16="http://schemas.microsoft.com/office/drawing/2014/main" id="{9F9B4DB5-F870-0209-1C6B-9EBA51D3776A}"/>
              </a:ext>
            </a:extLst>
          </p:cNvPr>
          <p:cNvSpPr txBox="1"/>
          <p:nvPr/>
        </p:nvSpPr>
        <p:spPr>
          <a:xfrm>
            <a:off x="2311940" y="6457890"/>
            <a:ext cx="7568119" cy="400110"/>
          </a:xfrm>
          <a:prstGeom prst="rect">
            <a:avLst/>
          </a:prstGeom>
          <a:noFill/>
        </p:spPr>
        <p:txBody>
          <a:bodyPr wrap="square">
            <a:spAutoFit/>
          </a:bodyPr>
          <a:lstStyle/>
          <a:p>
            <a:pPr algn="ctr"/>
            <a:r>
              <a:rPr lang="en-US" sz="2000" b="1" dirty="0">
                <a:latin typeface="Arial" panose="020B0604020202020204" pitchFamily="34" charset="0"/>
                <a:cs typeface="Arial" panose="020B0604020202020204" pitchFamily="34" charset="0"/>
              </a:rPr>
              <a:t>Fixed screen conflicts with natural geometry</a:t>
            </a:r>
          </a:p>
        </p:txBody>
      </p:sp>
      <p:cxnSp>
        <p:nvCxnSpPr>
          <p:cNvPr id="9" name="Straight Connector 8">
            <a:extLst>
              <a:ext uri="{FF2B5EF4-FFF2-40B4-BE49-F238E27FC236}">
                <a16:creationId xmlns:a16="http://schemas.microsoft.com/office/drawing/2014/main" id="{FAC8F181-32D4-2292-F71D-EFB580D0B95E}"/>
              </a:ext>
            </a:extLst>
          </p:cNvPr>
          <p:cNvCxnSpPr>
            <a:cxnSpLocks/>
          </p:cNvCxnSpPr>
          <p:nvPr/>
        </p:nvCxnSpPr>
        <p:spPr>
          <a:xfrm flipV="1">
            <a:off x="9567068" y="4615285"/>
            <a:ext cx="0" cy="1271339"/>
          </a:xfrm>
          <a:prstGeom prst="line">
            <a:avLst/>
          </a:prstGeom>
          <a:noFill/>
          <a:ln w="25400" cap="flat" cmpd="sng" algn="ctr">
            <a:solidFill>
              <a:srgbClr val="DE6CC0"/>
            </a:solidFill>
            <a:prstDash val="solid"/>
            <a:miter lim="800000"/>
          </a:ln>
          <a:effectLst/>
        </p:spPr>
      </p:cxnSp>
      <p:sp>
        <p:nvSpPr>
          <p:cNvPr id="6" name="TextBox 5">
            <a:extLst>
              <a:ext uri="{FF2B5EF4-FFF2-40B4-BE49-F238E27FC236}">
                <a16:creationId xmlns:a16="http://schemas.microsoft.com/office/drawing/2014/main" id="{2EE3908A-C89D-940D-4DE8-95A1A0195DB1}"/>
              </a:ext>
            </a:extLst>
          </p:cNvPr>
          <p:cNvSpPr txBox="1"/>
          <p:nvPr/>
        </p:nvSpPr>
        <p:spPr>
          <a:xfrm>
            <a:off x="3298476" y="5762112"/>
            <a:ext cx="3579825" cy="369332"/>
          </a:xfrm>
          <a:prstGeom prst="rect">
            <a:avLst/>
          </a:prstGeom>
          <a:noFill/>
          <a:scene3d>
            <a:camera prst="orthographicFront">
              <a:rot lat="0" lon="0" rev="0"/>
            </a:camera>
            <a:lightRig rig="threePt" dir="t"/>
          </a:scene3d>
        </p:spPr>
        <p:txBody>
          <a:bodyPr wrap="square">
            <a:spAutoFit/>
          </a:bodyPr>
          <a:lstStyle/>
          <a:p>
            <a:r>
              <a:rPr lang="en-US" sz="600" dirty="0" err="1">
                <a:solidFill>
                  <a:schemeClr val="tx1">
                    <a:lumMod val="65000"/>
                    <a:lumOff val="35000"/>
                  </a:schemeClr>
                </a:solidFill>
              </a:rPr>
              <a:t>Gibaldi</a:t>
            </a:r>
            <a:r>
              <a:rPr lang="en-US" sz="600" dirty="0">
                <a:solidFill>
                  <a:schemeClr val="tx1">
                    <a:lumMod val="65000"/>
                    <a:lumOff val="35000"/>
                  </a:schemeClr>
                </a:solidFill>
              </a:rPr>
              <a:t>, A. et al. The Active Side of Stereopsis: Fixation Strategy and Adaptation to </a:t>
            </a:r>
          </a:p>
          <a:p>
            <a:r>
              <a:rPr lang="en-US" sz="600" dirty="0">
                <a:solidFill>
                  <a:schemeClr val="tx1">
                    <a:lumMod val="65000"/>
                    <a:lumOff val="35000"/>
                  </a:schemeClr>
                </a:solidFill>
              </a:rPr>
              <a:t>Natural Environments. Sci. Rep. 7, 44800; </a:t>
            </a:r>
            <a:r>
              <a:rPr lang="en-US" sz="600" dirty="0" err="1">
                <a:solidFill>
                  <a:schemeClr val="tx1">
                    <a:lumMod val="65000"/>
                    <a:lumOff val="35000"/>
                  </a:schemeClr>
                </a:solidFill>
              </a:rPr>
              <a:t>doi</a:t>
            </a:r>
            <a:r>
              <a:rPr lang="en-US" sz="600" dirty="0">
                <a:solidFill>
                  <a:schemeClr val="tx1">
                    <a:lumMod val="65000"/>
                    <a:lumOff val="35000"/>
                  </a:schemeClr>
                </a:solidFill>
              </a:rPr>
              <a:t>: 10.1038/srep44800 (2017). </a:t>
            </a:r>
            <a:r>
              <a:rPr lang="en-US" sz="600" dirty="0">
                <a:solidFill>
                  <a:schemeClr val="tx1">
                    <a:lumMod val="65000"/>
                    <a:lumOff val="35000"/>
                  </a:schemeClr>
                </a:solidFill>
                <a:hlinkClick r:id="rId3">
                  <a:extLst>
                    <a:ext uri="{A12FA001-AC4F-418D-AE19-62706E023703}">
                      <ahyp:hlinkClr xmlns:ahyp="http://schemas.microsoft.com/office/drawing/2018/hyperlinkcolor" val="tx"/>
                    </a:ext>
                  </a:extLst>
                </a:hlinkClick>
              </a:rPr>
              <a:t>Deed - Attribution 4.0 International - Creative Commons</a:t>
            </a:r>
            <a:endParaRPr lang="en-US" sz="600" dirty="0">
              <a:solidFill>
                <a:schemeClr val="tx1">
                  <a:lumMod val="65000"/>
                  <a:lumOff val="35000"/>
                </a:schemeClr>
              </a:solidFill>
            </a:endParaRPr>
          </a:p>
        </p:txBody>
      </p:sp>
    </p:spTree>
    <p:extLst>
      <p:ext uri="{BB962C8B-B14F-4D97-AF65-F5344CB8AC3E}">
        <p14:creationId xmlns:p14="http://schemas.microsoft.com/office/powerpoint/2010/main" val="1174097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56F26-6906-A426-50E7-DD4151856EA4}"/>
              </a:ext>
            </a:extLst>
          </p:cNvPr>
          <p:cNvSpPr>
            <a:spLocks noGrp="1"/>
          </p:cNvSpPr>
          <p:nvPr>
            <p:ph type="title"/>
          </p:nvPr>
        </p:nvSpPr>
        <p:spPr/>
        <p:txBody>
          <a:bodyPr/>
          <a:lstStyle/>
          <a:p>
            <a:r>
              <a:rPr lang="en-US"/>
              <a:t>How this Work Differs</a:t>
            </a:r>
          </a:p>
        </p:txBody>
      </p:sp>
      <p:sp>
        <p:nvSpPr>
          <p:cNvPr id="3" name="Content Placeholder 2">
            <a:extLst>
              <a:ext uri="{FF2B5EF4-FFF2-40B4-BE49-F238E27FC236}">
                <a16:creationId xmlns:a16="http://schemas.microsoft.com/office/drawing/2014/main" id="{323FC867-09B7-5437-1401-C4DD9557973F}"/>
              </a:ext>
            </a:extLst>
          </p:cNvPr>
          <p:cNvSpPr>
            <a:spLocks noGrp="1"/>
          </p:cNvSpPr>
          <p:nvPr>
            <p:ph sz="quarter" idx="11"/>
          </p:nvPr>
        </p:nvSpPr>
        <p:spPr>
          <a:xfrm>
            <a:off x="519042" y="795130"/>
            <a:ext cx="11250613" cy="5075237"/>
          </a:xfrm>
        </p:spPr>
        <p:txBody>
          <a:bodyPr/>
          <a:lstStyle/>
          <a:p>
            <a:r>
              <a:rPr lang="en-US" sz="2400" b="1" dirty="0"/>
              <a:t>Prior work establishes that Cybersickness is a real syndrome</a:t>
            </a:r>
          </a:p>
          <a:p>
            <a:pPr lvl="1"/>
            <a:r>
              <a:rPr lang="en-US" sz="2000" dirty="0"/>
              <a:t>It exists, is widespread, and is related to but differs from motion and simulator sickness</a:t>
            </a:r>
          </a:p>
          <a:p>
            <a:pPr lvl="1"/>
            <a:r>
              <a:rPr lang="en-US" sz="2000" dirty="0"/>
              <a:t>It varies by individual but can affect anyone (e.g. Michael Schumacher)</a:t>
            </a:r>
          </a:p>
          <a:p>
            <a:pPr lvl="1"/>
            <a:r>
              <a:rPr lang="en-US" sz="2000" dirty="0"/>
              <a:t>It manifests in a large cluster of symptoms that can be measured subjectively and objectively</a:t>
            </a:r>
          </a:p>
          <a:p>
            <a:pPr lvl="1"/>
            <a:r>
              <a:rPr lang="en-US" sz="2000" dirty="0"/>
              <a:t>There are several general theories of causation (</a:t>
            </a:r>
            <a:r>
              <a:rPr lang="en-US" sz="2000" i="1" dirty="0"/>
              <a:t>e.g.</a:t>
            </a:r>
            <a:r>
              <a:rPr lang="en-US" sz="2000" dirty="0"/>
              <a:t> Sensory Conflict hypothesis)</a:t>
            </a:r>
          </a:p>
          <a:p>
            <a:pPr lvl="1"/>
            <a:r>
              <a:rPr lang="en-US" sz="2000" dirty="0"/>
              <a:t>Cybersickness remains despite technology advances and mitigations are only partially satisfactory</a:t>
            </a:r>
          </a:p>
          <a:p>
            <a:pPr lvl="1"/>
            <a:endParaRPr lang="en-US" sz="2000" dirty="0"/>
          </a:p>
          <a:p>
            <a:r>
              <a:rPr lang="en-US" sz="2400" b="1" dirty="0"/>
              <a:t>This work assumes prior context, takes a new perspective, and provides fresh focus</a:t>
            </a:r>
          </a:p>
          <a:p>
            <a:pPr lvl="1"/>
            <a:r>
              <a:rPr lang="en-US" sz="2000" dirty="0"/>
              <a:t>Examines sensory demands placed on users by XR devices</a:t>
            </a:r>
          </a:p>
          <a:p>
            <a:pPr lvl="1"/>
            <a:r>
              <a:rPr lang="en-US" sz="2000" dirty="0"/>
              <a:t>Contrasts XR demands with operation of senses in natural environment</a:t>
            </a:r>
          </a:p>
          <a:p>
            <a:pPr lvl="1"/>
            <a:r>
              <a:rPr lang="en-US" sz="2000" dirty="0"/>
              <a:t>Yields a novel synthesis of mechanisms which inform a substantial research agenda</a:t>
            </a:r>
          </a:p>
          <a:p>
            <a:pPr lvl="1"/>
            <a:r>
              <a:rPr lang="en-US" sz="2000" dirty="0"/>
              <a:t>Is rooted in Flight Simulation but findings are general</a:t>
            </a:r>
          </a:p>
          <a:p>
            <a:pPr lvl="1"/>
            <a:r>
              <a:rPr lang="en-US" sz="2000" dirty="0"/>
              <a:t>Phenomena apply to all XR devices – relatively small engineering differences</a:t>
            </a:r>
          </a:p>
          <a:p>
            <a:pPr lvl="2"/>
            <a:r>
              <a:rPr lang="en-US" sz="1600" dirty="0"/>
              <a:t>VR, Camera-passthrough MR is primary focus</a:t>
            </a:r>
          </a:p>
          <a:p>
            <a:pPr lvl="2"/>
            <a:r>
              <a:rPr lang="en-US" sz="1600" dirty="0"/>
              <a:t>Optical see-through MR, and AR has additional considerations</a:t>
            </a:r>
          </a:p>
        </p:txBody>
      </p:sp>
      <p:sp>
        <p:nvSpPr>
          <p:cNvPr id="4" name="TextBox 3">
            <a:extLst>
              <a:ext uri="{FF2B5EF4-FFF2-40B4-BE49-F238E27FC236}">
                <a16:creationId xmlns:a16="http://schemas.microsoft.com/office/drawing/2014/main" id="{A8984506-5927-479E-2E8C-EF2818A3CC2A}"/>
              </a:ext>
            </a:extLst>
          </p:cNvPr>
          <p:cNvSpPr txBox="1"/>
          <p:nvPr/>
        </p:nvSpPr>
        <p:spPr>
          <a:xfrm>
            <a:off x="3671920" y="6457890"/>
            <a:ext cx="4867038" cy="400110"/>
          </a:xfrm>
          <a:prstGeom prst="rect">
            <a:avLst/>
          </a:prstGeom>
          <a:noFill/>
        </p:spPr>
        <p:txBody>
          <a:bodyPr wrap="none" rtlCol="0">
            <a:spAutoFit/>
          </a:bodyPr>
          <a:lstStyle/>
          <a:p>
            <a:r>
              <a:rPr lang="en-US" sz="2000" b="1"/>
              <a:t>Mechanisms inform beyond sickness</a:t>
            </a:r>
          </a:p>
        </p:txBody>
      </p:sp>
    </p:spTree>
    <p:extLst>
      <p:ext uri="{BB962C8B-B14F-4D97-AF65-F5344CB8AC3E}">
        <p14:creationId xmlns:p14="http://schemas.microsoft.com/office/powerpoint/2010/main" val="32549524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F3D3C1C-FBB7-C9BC-80ED-DD1CC8FE0627}"/>
              </a:ext>
            </a:extLst>
          </p:cNvPr>
          <p:cNvGrpSpPr>
            <a:grpSpLocks noChangeAspect="1"/>
          </p:cNvGrpSpPr>
          <p:nvPr/>
        </p:nvGrpSpPr>
        <p:grpSpPr>
          <a:xfrm>
            <a:off x="5767070" y="1413610"/>
            <a:ext cx="6424930" cy="3746527"/>
            <a:chOff x="7010738" y="2552054"/>
            <a:chExt cx="4538344" cy="2646415"/>
          </a:xfrm>
        </p:grpSpPr>
        <p:pic>
          <p:nvPicPr>
            <p:cNvPr id="6" name="Picture 5">
              <a:extLst>
                <a:ext uri="{FF2B5EF4-FFF2-40B4-BE49-F238E27FC236}">
                  <a16:creationId xmlns:a16="http://schemas.microsoft.com/office/drawing/2014/main" id="{BC989B72-9B19-063A-6D94-89D06EA1477A}"/>
                </a:ext>
              </a:extLst>
            </p:cNvPr>
            <p:cNvPicPr>
              <a:picLocks noChangeAspect="1"/>
            </p:cNvPicPr>
            <p:nvPr/>
          </p:nvPicPr>
          <p:blipFill>
            <a:blip r:embed="rId2"/>
            <a:stretch>
              <a:fillRect/>
            </a:stretch>
          </p:blipFill>
          <p:spPr>
            <a:xfrm>
              <a:off x="7010738" y="2552054"/>
              <a:ext cx="4538344" cy="2646415"/>
            </a:xfrm>
            <a:prstGeom prst="rect">
              <a:avLst/>
            </a:prstGeom>
          </p:spPr>
        </p:pic>
        <p:sp>
          <p:nvSpPr>
            <p:cNvPr id="7" name="Rectangle 6">
              <a:extLst>
                <a:ext uri="{FF2B5EF4-FFF2-40B4-BE49-F238E27FC236}">
                  <a16:creationId xmlns:a16="http://schemas.microsoft.com/office/drawing/2014/main" id="{A3F3DFAA-B398-2ACD-4B99-D60B2001F08B}"/>
                </a:ext>
              </a:extLst>
            </p:cNvPr>
            <p:cNvSpPr/>
            <p:nvPr/>
          </p:nvSpPr>
          <p:spPr>
            <a:xfrm>
              <a:off x="7980218" y="3163455"/>
              <a:ext cx="1011382" cy="161636"/>
            </a:xfrm>
            <a:prstGeom prst="rect">
              <a:avLst/>
            </a:prstGeom>
            <a:solidFill>
              <a:srgbClr val="FF0000">
                <a:alpha val="15000"/>
              </a:srgbClr>
            </a:solidFill>
            <a:ln>
              <a:solidFill>
                <a:schemeClr val="accent1">
                  <a:shade val="50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1F01159-A139-1AE9-D69B-832D0175D4A2}"/>
                </a:ext>
              </a:extLst>
            </p:cNvPr>
            <p:cNvSpPr/>
            <p:nvPr/>
          </p:nvSpPr>
          <p:spPr>
            <a:xfrm>
              <a:off x="7873999" y="4354621"/>
              <a:ext cx="692727" cy="245088"/>
            </a:xfrm>
            <a:prstGeom prst="rect">
              <a:avLst/>
            </a:prstGeom>
            <a:solidFill>
              <a:srgbClr val="FF0000">
                <a:alpha val="15000"/>
              </a:srgbClr>
            </a:solidFill>
            <a:ln>
              <a:solidFill>
                <a:schemeClr val="accent1">
                  <a:shade val="50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74EFFA7D-9CFA-D2BC-F224-3389C27EDE5F}"/>
              </a:ext>
            </a:extLst>
          </p:cNvPr>
          <p:cNvSpPr>
            <a:spLocks noGrp="1"/>
          </p:cNvSpPr>
          <p:nvPr>
            <p:ph type="title"/>
          </p:nvPr>
        </p:nvSpPr>
        <p:spPr/>
        <p:txBody>
          <a:bodyPr/>
          <a:lstStyle/>
          <a:p>
            <a:r>
              <a:rPr lang="en-US"/>
              <a:t>Strength and Range of Depth Cues</a:t>
            </a:r>
          </a:p>
        </p:txBody>
      </p:sp>
      <p:sp>
        <p:nvSpPr>
          <p:cNvPr id="4" name="Text Placeholder 3">
            <a:extLst>
              <a:ext uri="{FF2B5EF4-FFF2-40B4-BE49-F238E27FC236}">
                <a16:creationId xmlns:a16="http://schemas.microsoft.com/office/drawing/2014/main" id="{4669411D-1003-FA0C-E3AD-6E136BFB2161}"/>
              </a:ext>
            </a:extLst>
          </p:cNvPr>
          <p:cNvSpPr>
            <a:spLocks noGrp="1"/>
          </p:cNvSpPr>
          <p:nvPr>
            <p:ph type="body" sz="quarter" idx="12"/>
          </p:nvPr>
        </p:nvSpPr>
        <p:spPr>
          <a:xfrm>
            <a:off x="410818" y="990774"/>
            <a:ext cx="6098048" cy="4895850"/>
          </a:xfrm>
        </p:spPr>
        <p:txBody>
          <a:bodyPr/>
          <a:lstStyle/>
          <a:p>
            <a:pPr marL="0" indent="0">
              <a:buNone/>
            </a:pPr>
            <a:r>
              <a:rPr lang="en-US" b="1" dirty="0"/>
              <a:t>Many cues contribute to depth perception</a:t>
            </a:r>
          </a:p>
          <a:p>
            <a:r>
              <a:rPr lang="en-US" sz="2000" b="1" dirty="0"/>
              <a:t>Binocular stereoscopic cues </a:t>
            </a:r>
          </a:p>
          <a:p>
            <a:pPr lvl="1"/>
            <a:r>
              <a:rPr lang="en-US" sz="1600" b="1" dirty="0"/>
              <a:t>Accommodation low resolution and near</a:t>
            </a:r>
          </a:p>
          <a:p>
            <a:pPr lvl="1"/>
            <a:r>
              <a:rPr lang="en-US" sz="1600" b="1" dirty="0"/>
              <a:t>Disparity higher resolution but limited range</a:t>
            </a:r>
          </a:p>
          <a:p>
            <a:pPr marL="609585" lvl="1" indent="0">
              <a:buNone/>
            </a:pPr>
            <a:endParaRPr lang="en-US" sz="800" b="1" dirty="0"/>
          </a:p>
          <a:p>
            <a:r>
              <a:rPr lang="en-US" sz="2000" b="1" dirty="0"/>
              <a:t>Aviation near/far visual tasks toggle between stereoscopic and non-stereoscopic regimes </a:t>
            </a:r>
          </a:p>
          <a:p>
            <a:pPr lvl="1"/>
            <a:r>
              <a:rPr lang="en-US" sz="2000" dirty="0"/>
              <a:t>Cockpit</a:t>
            </a:r>
          </a:p>
          <a:p>
            <a:pPr lvl="1"/>
            <a:r>
              <a:rPr lang="en-US" sz="2000" dirty="0"/>
              <a:t>Out the window</a:t>
            </a:r>
          </a:p>
          <a:p>
            <a:pPr lvl="1"/>
            <a:r>
              <a:rPr lang="en-US" sz="2000" dirty="0"/>
              <a:t>Taxiing, helicopters near ground in between</a:t>
            </a:r>
          </a:p>
          <a:p>
            <a:pPr marL="609585" lvl="1" indent="0">
              <a:buNone/>
            </a:pPr>
            <a:endParaRPr lang="en-US" sz="800" b="1" dirty="0"/>
          </a:p>
          <a:p>
            <a:r>
              <a:rPr lang="en-US" sz="2000" b="1" dirty="0"/>
              <a:t>Depth perception uses many cues dynamically and is robust, at least relatively</a:t>
            </a:r>
          </a:p>
          <a:p>
            <a:r>
              <a:rPr lang="en-US" sz="2000" b="1" dirty="0"/>
              <a:t>Beyond a few hundred meters, no stereoscopic information</a:t>
            </a:r>
          </a:p>
          <a:p>
            <a:endParaRPr lang="en-US" sz="2000" dirty="0"/>
          </a:p>
        </p:txBody>
      </p:sp>
      <p:sp>
        <p:nvSpPr>
          <p:cNvPr id="10" name="TextBox 9">
            <a:extLst>
              <a:ext uri="{FF2B5EF4-FFF2-40B4-BE49-F238E27FC236}">
                <a16:creationId xmlns:a16="http://schemas.microsoft.com/office/drawing/2014/main" id="{B89C89C5-B5CB-4EDA-B846-6B0291AD2A7A}"/>
              </a:ext>
            </a:extLst>
          </p:cNvPr>
          <p:cNvSpPr txBox="1"/>
          <p:nvPr/>
        </p:nvSpPr>
        <p:spPr>
          <a:xfrm>
            <a:off x="8023926" y="5160137"/>
            <a:ext cx="3579825" cy="553998"/>
          </a:xfrm>
          <a:prstGeom prst="rect">
            <a:avLst/>
          </a:prstGeom>
          <a:noFill/>
        </p:spPr>
        <p:txBody>
          <a:bodyPr wrap="square">
            <a:spAutoFit/>
          </a:bodyPr>
          <a:lstStyle/>
          <a:p>
            <a:r>
              <a:rPr lang="en-US" sz="600" dirty="0">
                <a:hlinkClick r:id="rId3">
                  <a:extLst>
                    <a:ext uri="{A12FA001-AC4F-418D-AE19-62706E023703}">
                      <ahyp:hlinkClr xmlns:ahyp="http://schemas.microsoft.com/office/drawing/2018/hyperlinkcolor" val="tx"/>
                    </a:ext>
                  </a:extLst>
                </a:hlinkClick>
              </a:rPr>
              <a:t>Depth Perception, Cueing, and Control, Barbara T. Sweet and Mary K. Kaiser, NASA Ames Research Center, Moffit Field CA; AAIA Modeling and Simulation Technologies Conference 08-11 August 2011. https://ntrs.nasa.gov/api/citations/20180007277/downloads/20180007277.pdf</a:t>
            </a:r>
            <a:r>
              <a:rPr lang="en-US" sz="600" dirty="0"/>
              <a:t>. This material is declared a work of the U.S. Government and is not subject to copyright protection in the United States.</a:t>
            </a:r>
          </a:p>
        </p:txBody>
      </p:sp>
      <p:sp>
        <p:nvSpPr>
          <p:cNvPr id="11" name="TextBox 10">
            <a:extLst>
              <a:ext uri="{FF2B5EF4-FFF2-40B4-BE49-F238E27FC236}">
                <a16:creationId xmlns:a16="http://schemas.microsoft.com/office/drawing/2014/main" id="{E85B0CA9-1FD2-02F8-91F3-FC1990A9788F}"/>
              </a:ext>
            </a:extLst>
          </p:cNvPr>
          <p:cNvSpPr txBox="1"/>
          <p:nvPr/>
        </p:nvSpPr>
        <p:spPr>
          <a:xfrm>
            <a:off x="2607012" y="6150114"/>
            <a:ext cx="7568119" cy="707886"/>
          </a:xfrm>
          <a:prstGeom prst="rect">
            <a:avLst/>
          </a:prstGeom>
          <a:noFill/>
        </p:spPr>
        <p:txBody>
          <a:bodyPr wrap="square">
            <a:spAutoFit/>
          </a:bodyPr>
          <a:lstStyle/>
          <a:p>
            <a:pPr algn="ctr"/>
            <a:r>
              <a:rPr lang="en-US" sz="2000" b="1" dirty="0">
                <a:latin typeface="Arial" panose="020B0604020202020204" pitchFamily="34" charset="0"/>
                <a:cs typeface="Arial" panose="020B0604020202020204" pitchFamily="34" charset="0"/>
              </a:rPr>
              <a:t>Limited Range of Binocular Stereoscopic Cues</a:t>
            </a:r>
          </a:p>
          <a:p>
            <a:pPr algn="ctr"/>
            <a:r>
              <a:rPr lang="en-US" sz="2000" b="1" dirty="0">
                <a:latin typeface="Arial" panose="020B0604020202020204" pitchFamily="34" charset="0"/>
                <a:cs typeface="Arial" panose="020B0604020202020204" pitchFamily="34" charset="0"/>
              </a:rPr>
              <a:t>Multiple Depth Cues Combine Robustly</a:t>
            </a:r>
          </a:p>
        </p:txBody>
      </p:sp>
    </p:spTree>
    <p:extLst>
      <p:ext uri="{BB962C8B-B14F-4D97-AF65-F5344CB8AC3E}">
        <p14:creationId xmlns:p14="http://schemas.microsoft.com/office/powerpoint/2010/main" val="35217406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D7B29-F47E-3D91-6C47-213AB13D3791}"/>
              </a:ext>
            </a:extLst>
          </p:cNvPr>
          <p:cNvSpPr>
            <a:spLocks noGrp="1"/>
          </p:cNvSpPr>
          <p:nvPr>
            <p:ph type="title"/>
          </p:nvPr>
        </p:nvSpPr>
        <p:spPr/>
        <p:txBody>
          <a:bodyPr/>
          <a:lstStyle/>
          <a:p>
            <a:r>
              <a:rPr lang="en-US" dirty="0"/>
              <a:t>Eye Movements in VR and Natural Settings</a:t>
            </a:r>
          </a:p>
        </p:txBody>
      </p:sp>
      <p:sp>
        <p:nvSpPr>
          <p:cNvPr id="4" name="Text Placeholder 3">
            <a:extLst>
              <a:ext uri="{FF2B5EF4-FFF2-40B4-BE49-F238E27FC236}">
                <a16:creationId xmlns:a16="http://schemas.microsoft.com/office/drawing/2014/main" id="{E9CAE4DA-FC6D-A7DE-8717-0D46D43F30C8}"/>
              </a:ext>
            </a:extLst>
          </p:cNvPr>
          <p:cNvSpPr>
            <a:spLocks noGrp="1"/>
          </p:cNvSpPr>
          <p:nvPr>
            <p:ph type="body" sz="quarter" idx="12"/>
          </p:nvPr>
        </p:nvSpPr>
        <p:spPr>
          <a:xfrm>
            <a:off x="410816" y="990774"/>
            <a:ext cx="5685184" cy="4895850"/>
          </a:xfrm>
        </p:spPr>
        <p:txBody>
          <a:bodyPr/>
          <a:lstStyle/>
          <a:p>
            <a:pPr marL="0" indent="0">
              <a:buNone/>
            </a:pPr>
            <a:r>
              <a:rPr lang="en-US" sz="2400" b="1" dirty="0"/>
              <a:t>Fixation Direction and Distance Looking Out from Eye</a:t>
            </a:r>
          </a:p>
          <a:p>
            <a:r>
              <a:rPr lang="en-US" sz="2000" b="1" i="1" dirty="0"/>
              <a:t>“The Statistics of Eye Movements and Binocular Disparities during VR Gaming: Implications for Headset Design”</a:t>
            </a:r>
            <a:r>
              <a:rPr lang="en-US" sz="2000" b="1" dirty="0"/>
              <a:t>, 1/2023</a:t>
            </a:r>
          </a:p>
          <a:p>
            <a:pPr lvl="1"/>
            <a:r>
              <a:rPr lang="en-US" sz="1600" dirty="0"/>
              <a:t>Marty Banks lab, UC-Berkeley</a:t>
            </a:r>
          </a:p>
          <a:p>
            <a:pPr lvl="1"/>
            <a:endParaRPr lang="en-US" sz="1600" dirty="0"/>
          </a:p>
          <a:p>
            <a:r>
              <a:rPr lang="en-US" sz="2000" b="1" dirty="0"/>
              <a:t>VR narrows and shifts fixations vs. natural</a:t>
            </a:r>
          </a:p>
          <a:p>
            <a:pPr lvl="1"/>
            <a:r>
              <a:rPr lang="en-US" sz="1600" dirty="0"/>
              <a:t>Natural downward bias vs. VR straight ahead</a:t>
            </a:r>
          </a:p>
          <a:p>
            <a:pPr lvl="1"/>
            <a:r>
              <a:rPr lang="en-US" sz="1600" dirty="0"/>
              <a:t>~15° vs. ~5°</a:t>
            </a:r>
          </a:p>
          <a:p>
            <a:pPr lvl="1"/>
            <a:r>
              <a:rPr lang="en-US" sz="1600" dirty="0"/>
              <a:t>VR distance longer and less varied</a:t>
            </a:r>
          </a:p>
          <a:p>
            <a:pPr lvl="1"/>
            <a:r>
              <a:rPr lang="en-US" sz="1600" dirty="0"/>
              <a:t>VR smaller eye movements, larger head movements</a:t>
            </a:r>
          </a:p>
          <a:p>
            <a:pPr lvl="1"/>
            <a:endParaRPr lang="en-US" sz="1600" dirty="0"/>
          </a:p>
          <a:p>
            <a:r>
              <a:rPr lang="en-US" sz="2000" b="1" dirty="0"/>
              <a:t>Fixation distance and direction depends on task</a:t>
            </a:r>
          </a:p>
          <a:p>
            <a:pPr lvl="1"/>
            <a:r>
              <a:rPr lang="en-US" sz="1600" dirty="0"/>
              <a:t>Study details are representative but differ from flight</a:t>
            </a:r>
          </a:p>
          <a:p>
            <a:endParaRPr lang="en-US" sz="2000" dirty="0"/>
          </a:p>
        </p:txBody>
      </p:sp>
      <p:pic>
        <p:nvPicPr>
          <p:cNvPr id="5" name="Picture 4">
            <a:extLst>
              <a:ext uri="{FF2B5EF4-FFF2-40B4-BE49-F238E27FC236}">
                <a16:creationId xmlns:a16="http://schemas.microsoft.com/office/drawing/2014/main" id="{D7E46264-7A58-1741-F4DF-0EE2F4F09369}"/>
              </a:ext>
            </a:extLst>
          </p:cNvPr>
          <p:cNvPicPr>
            <a:picLocks noChangeAspect="1"/>
          </p:cNvPicPr>
          <p:nvPr/>
        </p:nvPicPr>
        <p:blipFill>
          <a:blip r:embed="rId3"/>
          <a:stretch>
            <a:fillRect/>
          </a:stretch>
        </p:blipFill>
        <p:spPr>
          <a:xfrm>
            <a:off x="6222802" y="990774"/>
            <a:ext cx="5969198" cy="4817465"/>
          </a:xfrm>
          <a:prstGeom prst="rect">
            <a:avLst/>
          </a:prstGeom>
        </p:spPr>
      </p:pic>
      <p:sp>
        <p:nvSpPr>
          <p:cNvPr id="6" name="TextBox 5">
            <a:extLst>
              <a:ext uri="{FF2B5EF4-FFF2-40B4-BE49-F238E27FC236}">
                <a16:creationId xmlns:a16="http://schemas.microsoft.com/office/drawing/2014/main" id="{2AC03855-6899-9D20-C471-507D411601A8}"/>
              </a:ext>
            </a:extLst>
          </p:cNvPr>
          <p:cNvSpPr txBox="1"/>
          <p:nvPr/>
        </p:nvSpPr>
        <p:spPr>
          <a:xfrm>
            <a:off x="7646581" y="5784972"/>
            <a:ext cx="3579825" cy="774571"/>
          </a:xfrm>
          <a:prstGeom prst="rect">
            <a:avLst/>
          </a:prstGeom>
          <a:noFill/>
        </p:spPr>
        <p:txBody>
          <a:bodyPr wrap="square">
            <a:spAutoFit/>
          </a:bodyPr>
          <a:lstStyle/>
          <a:p>
            <a:pPr algn="l">
              <a:spcBef>
                <a:spcPts val="1000"/>
              </a:spcBef>
              <a:spcAft>
                <a:spcPts val="1000"/>
              </a:spcAft>
            </a:pPr>
            <a:r>
              <a:rPr lang="en-US" sz="600" b="0" i="0" dirty="0" err="1">
                <a:effectLst/>
                <a:latin typeface="Helvetica Neue"/>
              </a:rPr>
              <a:t>Avi</a:t>
            </a:r>
            <a:r>
              <a:rPr lang="en-US" sz="600" b="0" i="0" dirty="0">
                <a:effectLst/>
                <a:latin typeface="Helvetica Neue"/>
              </a:rPr>
              <a:t> M. </a:t>
            </a:r>
            <a:r>
              <a:rPr lang="en-US" sz="600" b="0" i="0" dirty="0" err="1">
                <a:effectLst/>
                <a:latin typeface="Helvetica Neue"/>
              </a:rPr>
              <a:t>Aizenman</a:t>
            </a:r>
            <a:r>
              <a:rPr lang="en-US" sz="600" b="0" i="0" dirty="0">
                <a:effectLst/>
                <a:latin typeface="Helvetica Neue"/>
              </a:rPr>
              <a:t>, George A. </a:t>
            </a:r>
            <a:r>
              <a:rPr lang="en-US" sz="600" b="0" i="0" dirty="0" err="1">
                <a:effectLst/>
                <a:latin typeface="Helvetica Neue"/>
              </a:rPr>
              <a:t>Koulieris</a:t>
            </a:r>
            <a:r>
              <a:rPr lang="en-US" sz="600" b="0" i="0" dirty="0">
                <a:effectLst/>
                <a:latin typeface="Helvetica Neue"/>
              </a:rPr>
              <a:t>, Agostino </a:t>
            </a:r>
            <a:r>
              <a:rPr lang="en-US" sz="600" b="0" i="0" dirty="0" err="1">
                <a:effectLst/>
                <a:latin typeface="Helvetica Neue"/>
              </a:rPr>
              <a:t>Gibaldi</a:t>
            </a:r>
            <a:r>
              <a:rPr lang="en-US" sz="600" b="0" i="0" dirty="0">
                <a:effectLst/>
                <a:latin typeface="Helvetica Neue"/>
              </a:rPr>
              <a:t>, </a:t>
            </a:r>
            <a:r>
              <a:rPr lang="en-US" sz="600" b="0" i="0" dirty="0" err="1">
                <a:effectLst/>
                <a:latin typeface="Helvetica Neue"/>
              </a:rPr>
              <a:t>Vibhor</a:t>
            </a:r>
            <a:r>
              <a:rPr lang="en-US" sz="600" b="0" i="0" dirty="0">
                <a:effectLst/>
                <a:latin typeface="Helvetica Neue"/>
              </a:rPr>
              <a:t> Sehgal, Dennis M. Levi, and Martin S. Banks. 2023. The Statistics of Eye Movements and Binocular Disparities during VR Gaming: Implications for Headset Design. </a:t>
            </a:r>
            <a:r>
              <a:rPr lang="en-US" sz="600" b="0" i="1" dirty="0">
                <a:effectLst/>
                <a:latin typeface="Helvetica Neue"/>
              </a:rPr>
              <a:t>ACM Trans. Graph.</a:t>
            </a:r>
            <a:r>
              <a:rPr lang="en-US" sz="600" b="0" i="0" dirty="0">
                <a:effectLst/>
                <a:latin typeface="Helvetica Neue"/>
              </a:rPr>
              <a:t> 42, 1, Article 7 (January 2023), 15 pages. </a:t>
            </a:r>
            <a:r>
              <a:rPr lang="en-US" sz="600" b="0" i="0" u="sng" dirty="0">
                <a:effectLst/>
                <a:latin typeface="Helvetica Neue"/>
                <a:hlinkClick r:id="rId4">
                  <a:extLst>
                    <a:ext uri="{A12FA001-AC4F-418D-AE19-62706E023703}">
                      <ahyp:hlinkClr xmlns:ahyp="http://schemas.microsoft.com/office/drawing/2018/hyperlinkcolor" val="tx"/>
                    </a:ext>
                  </a:extLst>
                </a:hlinkClick>
              </a:rPr>
              <a:t>https://doi.org/10.1145/3549529</a:t>
            </a:r>
            <a:r>
              <a:rPr lang="en-US" sz="600" b="0" i="0" u="sng" dirty="0">
                <a:effectLst/>
                <a:latin typeface="Helvetica Neue"/>
              </a:rPr>
              <a:t> </a:t>
            </a:r>
            <a:r>
              <a:rPr lang="en-US" sz="600" b="0" i="0" u="sng" dirty="0">
                <a:effectLst/>
                <a:latin typeface="HelveticaNeue-Light"/>
                <a:hlinkClick r:id="rId5">
                  <a:extLst>
                    <a:ext uri="{A12FA001-AC4F-418D-AE19-62706E023703}">
                      <ahyp:hlinkClr xmlns:ahyp="http://schemas.microsoft.com/office/drawing/2018/hyperlinkcolor" val="tx"/>
                    </a:ext>
                  </a:extLst>
                </a:hlinkClick>
              </a:rPr>
              <a:t>PMC Copyright notice</a:t>
            </a:r>
            <a:r>
              <a:rPr lang="en-US" sz="600" b="0" i="0" u="sng" dirty="0">
                <a:effectLst/>
                <a:latin typeface="HelveticaNeue-Light"/>
              </a:rPr>
              <a:t> </a:t>
            </a:r>
            <a:r>
              <a:rPr lang="en-US" sz="600" b="0" i="0" dirty="0">
                <a:effectLst/>
                <a:latin typeface="HelveticaNeue-Light"/>
              </a:rPr>
              <a:t>This work is licensed under a Creative Commons Attribution International 4.0 License</a:t>
            </a:r>
          </a:p>
          <a:p>
            <a:endParaRPr lang="en-US" sz="600" dirty="0">
              <a:solidFill>
                <a:schemeClr val="accent3"/>
              </a:solidFill>
            </a:endParaRPr>
          </a:p>
        </p:txBody>
      </p:sp>
      <p:sp>
        <p:nvSpPr>
          <p:cNvPr id="7" name="TextBox 6">
            <a:extLst>
              <a:ext uri="{FF2B5EF4-FFF2-40B4-BE49-F238E27FC236}">
                <a16:creationId xmlns:a16="http://schemas.microsoft.com/office/drawing/2014/main" id="{12F86C10-AF21-522C-2CAA-D8C51725BE6A}"/>
              </a:ext>
            </a:extLst>
          </p:cNvPr>
          <p:cNvSpPr txBox="1"/>
          <p:nvPr/>
        </p:nvSpPr>
        <p:spPr>
          <a:xfrm>
            <a:off x="2321379" y="6457890"/>
            <a:ext cx="7568119" cy="400110"/>
          </a:xfrm>
          <a:prstGeom prst="rect">
            <a:avLst/>
          </a:prstGeom>
          <a:noFill/>
        </p:spPr>
        <p:txBody>
          <a:bodyPr wrap="square">
            <a:spAutoFit/>
          </a:bodyPr>
          <a:lstStyle/>
          <a:p>
            <a:pPr algn="ctr"/>
            <a:r>
              <a:rPr lang="en-US" sz="2000" b="1">
                <a:latin typeface="Arial" panose="020B0604020202020204" pitchFamily="34" charset="0"/>
                <a:cs typeface="Arial" panose="020B0604020202020204" pitchFamily="34" charset="0"/>
              </a:rPr>
              <a:t>VR Substantially Reduces Range of Eye Movement</a:t>
            </a:r>
          </a:p>
        </p:txBody>
      </p:sp>
    </p:spTree>
    <p:extLst>
      <p:ext uri="{BB962C8B-B14F-4D97-AF65-F5344CB8AC3E}">
        <p14:creationId xmlns:p14="http://schemas.microsoft.com/office/powerpoint/2010/main" val="12531659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FD6B5-4CEB-DCB6-64B6-9DDEB1999CF8}"/>
              </a:ext>
            </a:extLst>
          </p:cNvPr>
          <p:cNvSpPr>
            <a:spLocks noGrp="1"/>
          </p:cNvSpPr>
          <p:nvPr>
            <p:ph type="title"/>
          </p:nvPr>
        </p:nvSpPr>
        <p:spPr/>
        <p:txBody>
          <a:bodyPr/>
          <a:lstStyle/>
          <a:p>
            <a:r>
              <a:rPr lang="en-US" dirty="0"/>
              <a:t>Disparities in VR and Natural Settings</a:t>
            </a:r>
          </a:p>
        </p:txBody>
      </p:sp>
      <p:sp>
        <p:nvSpPr>
          <p:cNvPr id="4" name="Text Placeholder 3">
            <a:extLst>
              <a:ext uri="{FF2B5EF4-FFF2-40B4-BE49-F238E27FC236}">
                <a16:creationId xmlns:a16="http://schemas.microsoft.com/office/drawing/2014/main" id="{63D35AFB-8B7E-954A-92D9-472FA7BC7EA7}"/>
              </a:ext>
            </a:extLst>
          </p:cNvPr>
          <p:cNvSpPr>
            <a:spLocks noGrp="1"/>
          </p:cNvSpPr>
          <p:nvPr>
            <p:ph type="body" sz="quarter" idx="12"/>
          </p:nvPr>
        </p:nvSpPr>
        <p:spPr>
          <a:xfrm>
            <a:off x="410816" y="995638"/>
            <a:ext cx="5685184" cy="4895850"/>
          </a:xfrm>
        </p:spPr>
        <p:txBody>
          <a:bodyPr/>
          <a:lstStyle/>
          <a:p>
            <a:pPr marL="0" indent="0">
              <a:buNone/>
            </a:pPr>
            <a:r>
              <a:rPr lang="en-US" sz="2400" b="1" dirty="0"/>
              <a:t>Retinal Disparities—Scene Fixations Mapped to Retina</a:t>
            </a:r>
          </a:p>
          <a:p>
            <a:r>
              <a:rPr lang="en-US" sz="2000" b="1" dirty="0"/>
              <a:t>Median horizontal disparity across visual field</a:t>
            </a:r>
          </a:p>
          <a:p>
            <a:pPr lvl="1"/>
            <a:r>
              <a:rPr lang="en-US" sz="1800" b="1" dirty="0"/>
              <a:t>Fovea centered</a:t>
            </a:r>
          </a:p>
          <a:p>
            <a:pPr lvl="1"/>
            <a:r>
              <a:rPr lang="en-US" sz="1800" b="1" dirty="0"/>
              <a:t>Blue </a:t>
            </a:r>
            <a:r>
              <a:rPr lang="en-US" sz="1800" b="1" dirty="0">
                <a:sym typeface="Wingdings" panose="05000000000000000000" pitchFamily="2" charset="2"/>
              </a:rPr>
              <a:t></a:t>
            </a:r>
            <a:r>
              <a:rPr lang="en-US" sz="1800" b="1" dirty="0"/>
              <a:t> uncrossed / Yellow </a:t>
            </a:r>
            <a:r>
              <a:rPr lang="en-US" sz="1800" b="1" dirty="0">
                <a:sym typeface="Wingdings" panose="05000000000000000000" pitchFamily="2" charset="2"/>
              </a:rPr>
              <a:t></a:t>
            </a:r>
            <a:r>
              <a:rPr lang="en-US" sz="1800" b="1" dirty="0"/>
              <a:t> crossed</a:t>
            </a:r>
          </a:p>
          <a:p>
            <a:pPr lvl="2"/>
            <a:r>
              <a:rPr lang="en-US" sz="1600" dirty="0"/>
              <a:t>Uncrossed </a:t>
            </a:r>
            <a:r>
              <a:rPr lang="en-US" sz="1600" dirty="0">
                <a:sym typeface="Wingdings" panose="05000000000000000000" pitchFamily="2" charset="2"/>
              </a:rPr>
              <a:t></a:t>
            </a:r>
            <a:r>
              <a:rPr lang="en-US" sz="1600" dirty="0"/>
              <a:t> beyond fixation point</a:t>
            </a:r>
          </a:p>
          <a:p>
            <a:pPr lvl="2"/>
            <a:r>
              <a:rPr lang="en-US" sz="1600" dirty="0"/>
              <a:t>Upward eye movements diverge</a:t>
            </a:r>
          </a:p>
          <a:p>
            <a:pPr lvl="2"/>
            <a:r>
              <a:rPr lang="en-US" sz="1600" dirty="0"/>
              <a:t>Crossed </a:t>
            </a:r>
            <a:r>
              <a:rPr lang="en-US" sz="1600" dirty="0">
                <a:sym typeface="Wingdings" panose="05000000000000000000" pitchFamily="2" charset="2"/>
              </a:rPr>
              <a:t></a:t>
            </a:r>
            <a:r>
              <a:rPr lang="en-US" sz="1600" dirty="0"/>
              <a:t> in front of fixation point</a:t>
            </a:r>
          </a:p>
          <a:p>
            <a:pPr lvl="2"/>
            <a:r>
              <a:rPr lang="en-US" sz="1600" dirty="0"/>
              <a:t>Downward eye movements converge</a:t>
            </a:r>
          </a:p>
          <a:p>
            <a:r>
              <a:rPr lang="en-US" sz="2000" b="1" dirty="0"/>
              <a:t>Natural disparities match empirical horopter</a:t>
            </a:r>
          </a:p>
          <a:p>
            <a:r>
              <a:rPr lang="en-US" sz="2000" b="1" dirty="0"/>
              <a:t>Subtle but significant differences in VR</a:t>
            </a:r>
          </a:p>
          <a:p>
            <a:endParaRPr lang="en-US" sz="2000" b="1" dirty="0"/>
          </a:p>
          <a:p>
            <a:r>
              <a:rPr lang="en-US" sz="2000" b="1" dirty="0"/>
              <a:t>Human Visual System (HVS) uses environmental regularities to identify corresponding retinal points</a:t>
            </a:r>
          </a:p>
          <a:p>
            <a:endParaRPr lang="en-US" sz="2000" b="1" dirty="0"/>
          </a:p>
          <a:p>
            <a:endParaRPr lang="en-US" sz="2000" dirty="0"/>
          </a:p>
        </p:txBody>
      </p:sp>
      <p:sp>
        <p:nvSpPr>
          <p:cNvPr id="5" name="TextBox 4">
            <a:extLst>
              <a:ext uri="{FF2B5EF4-FFF2-40B4-BE49-F238E27FC236}">
                <a16:creationId xmlns:a16="http://schemas.microsoft.com/office/drawing/2014/main" id="{C14428E2-C9E9-E62E-3C95-A1B1B846A46B}"/>
              </a:ext>
            </a:extLst>
          </p:cNvPr>
          <p:cNvSpPr txBox="1"/>
          <p:nvPr/>
        </p:nvSpPr>
        <p:spPr>
          <a:xfrm>
            <a:off x="7638621" y="5891488"/>
            <a:ext cx="3579825" cy="774571"/>
          </a:xfrm>
          <a:prstGeom prst="rect">
            <a:avLst/>
          </a:prstGeom>
          <a:noFill/>
        </p:spPr>
        <p:txBody>
          <a:bodyPr wrap="square">
            <a:spAutoFit/>
          </a:bodyPr>
          <a:lstStyle/>
          <a:p>
            <a:pPr algn="l">
              <a:spcBef>
                <a:spcPts val="1000"/>
              </a:spcBef>
              <a:spcAft>
                <a:spcPts val="1000"/>
              </a:spcAft>
            </a:pPr>
            <a:r>
              <a:rPr lang="en-US" sz="600" b="0" i="0" dirty="0" err="1">
                <a:effectLst/>
                <a:latin typeface="Helvetica Neue"/>
              </a:rPr>
              <a:t>Avi</a:t>
            </a:r>
            <a:r>
              <a:rPr lang="en-US" sz="600" b="0" i="0" dirty="0">
                <a:effectLst/>
                <a:latin typeface="Helvetica Neue"/>
              </a:rPr>
              <a:t> M. </a:t>
            </a:r>
            <a:r>
              <a:rPr lang="en-US" sz="600" b="0" i="0" dirty="0" err="1">
                <a:effectLst/>
                <a:latin typeface="Helvetica Neue"/>
              </a:rPr>
              <a:t>Aizenman</a:t>
            </a:r>
            <a:r>
              <a:rPr lang="en-US" sz="600" b="0" i="0" dirty="0">
                <a:effectLst/>
                <a:latin typeface="Helvetica Neue"/>
              </a:rPr>
              <a:t>, George A. </a:t>
            </a:r>
            <a:r>
              <a:rPr lang="en-US" sz="600" b="0" i="0" dirty="0" err="1">
                <a:effectLst/>
                <a:latin typeface="Helvetica Neue"/>
              </a:rPr>
              <a:t>Koulieris</a:t>
            </a:r>
            <a:r>
              <a:rPr lang="en-US" sz="600" b="0" i="0" dirty="0">
                <a:effectLst/>
                <a:latin typeface="Helvetica Neue"/>
              </a:rPr>
              <a:t>, Agostino </a:t>
            </a:r>
            <a:r>
              <a:rPr lang="en-US" sz="600" b="0" i="0" dirty="0" err="1">
                <a:effectLst/>
                <a:latin typeface="Helvetica Neue"/>
              </a:rPr>
              <a:t>Gibaldi</a:t>
            </a:r>
            <a:r>
              <a:rPr lang="en-US" sz="600" b="0" i="0" dirty="0">
                <a:effectLst/>
                <a:latin typeface="Helvetica Neue"/>
              </a:rPr>
              <a:t>, </a:t>
            </a:r>
            <a:r>
              <a:rPr lang="en-US" sz="600" b="0" i="0" dirty="0" err="1">
                <a:effectLst/>
                <a:latin typeface="Helvetica Neue"/>
              </a:rPr>
              <a:t>Vibhor</a:t>
            </a:r>
            <a:r>
              <a:rPr lang="en-US" sz="600" b="0" i="0" dirty="0">
                <a:effectLst/>
                <a:latin typeface="Helvetica Neue"/>
              </a:rPr>
              <a:t> Sehgal, Dennis M. Levi, and Martin S. Banks. 2023. The Statistics of Eye Movements and Binocular Disparities during VR Gaming: Implications for Headset Design. </a:t>
            </a:r>
            <a:r>
              <a:rPr lang="en-US" sz="600" b="0" i="1" dirty="0">
                <a:effectLst/>
                <a:latin typeface="Helvetica Neue"/>
              </a:rPr>
              <a:t>ACM Trans. Graph.</a:t>
            </a:r>
            <a:r>
              <a:rPr lang="en-US" sz="600" b="0" i="0" dirty="0">
                <a:effectLst/>
                <a:latin typeface="Helvetica Neue"/>
              </a:rPr>
              <a:t> 42, 1, Article 7 (January 2023), 15 pages. </a:t>
            </a:r>
            <a:r>
              <a:rPr lang="en-US" sz="600" b="0" i="0" u="sng" dirty="0">
                <a:effectLst/>
                <a:latin typeface="Helvetica Neue"/>
                <a:hlinkClick r:id="rId2">
                  <a:extLst>
                    <a:ext uri="{A12FA001-AC4F-418D-AE19-62706E023703}">
                      <ahyp:hlinkClr xmlns:ahyp="http://schemas.microsoft.com/office/drawing/2018/hyperlinkcolor" val="tx"/>
                    </a:ext>
                  </a:extLst>
                </a:hlinkClick>
              </a:rPr>
              <a:t>https://doi.org/10.1145/3549529</a:t>
            </a:r>
            <a:r>
              <a:rPr lang="en-US" sz="600" b="0" i="0" u="sng" dirty="0">
                <a:effectLst/>
                <a:latin typeface="Helvetica Neue"/>
              </a:rPr>
              <a:t> </a:t>
            </a:r>
            <a:r>
              <a:rPr lang="en-US" sz="600" b="0" i="0" u="sng" dirty="0">
                <a:effectLst/>
                <a:latin typeface="HelveticaNeue-Light"/>
                <a:hlinkClick r:id="rId3">
                  <a:extLst>
                    <a:ext uri="{A12FA001-AC4F-418D-AE19-62706E023703}">
                      <ahyp:hlinkClr xmlns:ahyp="http://schemas.microsoft.com/office/drawing/2018/hyperlinkcolor" val="tx"/>
                    </a:ext>
                  </a:extLst>
                </a:hlinkClick>
              </a:rPr>
              <a:t>PMC Copyright notice</a:t>
            </a:r>
            <a:r>
              <a:rPr lang="en-US" sz="600" b="0" i="0" u="sng" dirty="0">
                <a:effectLst/>
                <a:latin typeface="HelveticaNeue-Light"/>
              </a:rPr>
              <a:t> </a:t>
            </a:r>
            <a:r>
              <a:rPr lang="en-US" sz="600" b="0" i="0" dirty="0">
                <a:effectLst/>
                <a:latin typeface="HelveticaNeue-Light"/>
              </a:rPr>
              <a:t>This work is licensed under a Creative Commons Attribution International 4.0 License</a:t>
            </a:r>
          </a:p>
          <a:p>
            <a:endParaRPr lang="en-US" sz="600" dirty="0">
              <a:solidFill>
                <a:schemeClr val="accent3"/>
              </a:solidFill>
            </a:endParaRPr>
          </a:p>
        </p:txBody>
      </p:sp>
      <p:pic>
        <p:nvPicPr>
          <p:cNvPr id="6" name="Picture 5">
            <a:extLst>
              <a:ext uri="{FF2B5EF4-FFF2-40B4-BE49-F238E27FC236}">
                <a16:creationId xmlns:a16="http://schemas.microsoft.com/office/drawing/2014/main" id="{64149146-D33E-93D7-35CD-ACD8AB4F62D1}"/>
              </a:ext>
            </a:extLst>
          </p:cNvPr>
          <p:cNvPicPr>
            <a:picLocks noChangeAspect="1"/>
          </p:cNvPicPr>
          <p:nvPr/>
        </p:nvPicPr>
        <p:blipFill>
          <a:blip r:embed="rId4"/>
          <a:stretch>
            <a:fillRect/>
          </a:stretch>
        </p:blipFill>
        <p:spPr>
          <a:xfrm>
            <a:off x="6492676" y="908333"/>
            <a:ext cx="5584334" cy="5041334"/>
          </a:xfrm>
          <a:prstGeom prst="rect">
            <a:avLst/>
          </a:prstGeom>
        </p:spPr>
      </p:pic>
      <p:sp>
        <p:nvSpPr>
          <p:cNvPr id="7" name="TextBox 6">
            <a:extLst>
              <a:ext uri="{FF2B5EF4-FFF2-40B4-BE49-F238E27FC236}">
                <a16:creationId xmlns:a16="http://schemas.microsoft.com/office/drawing/2014/main" id="{066E98B0-C5E4-511A-2665-61C597BD0CC0}"/>
              </a:ext>
            </a:extLst>
          </p:cNvPr>
          <p:cNvSpPr txBox="1"/>
          <p:nvPr/>
        </p:nvSpPr>
        <p:spPr>
          <a:xfrm>
            <a:off x="8156641" y="795130"/>
            <a:ext cx="2543783" cy="338554"/>
          </a:xfrm>
          <a:prstGeom prst="rect">
            <a:avLst/>
          </a:prstGeom>
          <a:noFill/>
        </p:spPr>
        <p:txBody>
          <a:bodyPr wrap="square" rtlCol="0">
            <a:spAutoFit/>
          </a:bodyPr>
          <a:lstStyle/>
          <a:p>
            <a:r>
              <a:rPr lang="en-US" sz="1600" dirty="0"/>
              <a:t>VR	        Natural</a:t>
            </a:r>
          </a:p>
        </p:txBody>
      </p:sp>
      <p:sp>
        <p:nvSpPr>
          <p:cNvPr id="9" name="TextBox 8">
            <a:extLst>
              <a:ext uri="{FF2B5EF4-FFF2-40B4-BE49-F238E27FC236}">
                <a16:creationId xmlns:a16="http://schemas.microsoft.com/office/drawing/2014/main" id="{51DA5FBE-CB81-A3DC-F963-CFD7E012A4A3}"/>
              </a:ext>
            </a:extLst>
          </p:cNvPr>
          <p:cNvSpPr txBox="1"/>
          <p:nvPr/>
        </p:nvSpPr>
        <p:spPr>
          <a:xfrm>
            <a:off x="3042731" y="6457890"/>
            <a:ext cx="6106538" cy="400110"/>
          </a:xfrm>
          <a:prstGeom prst="rect">
            <a:avLst/>
          </a:prstGeom>
          <a:noFill/>
        </p:spPr>
        <p:txBody>
          <a:bodyPr wrap="square">
            <a:spAutoFit/>
          </a:bodyPr>
          <a:lstStyle/>
          <a:p>
            <a:pPr algn="ctr"/>
            <a:r>
              <a:rPr lang="en-US" sz="2000" b="1">
                <a:latin typeface="Arial" panose="020B0604020202020204" pitchFamily="34" charset="0"/>
                <a:cs typeface="Arial" panose="020B0604020202020204" pitchFamily="34" charset="0"/>
              </a:rPr>
              <a:t>VR Disparities Differ From Natural</a:t>
            </a:r>
          </a:p>
        </p:txBody>
      </p:sp>
    </p:spTree>
    <p:extLst>
      <p:ext uri="{BB962C8B-B14F-4D97-AF65-F5344CB8AC3E}">
        <p14:creationId xmlns:p14="http://schemas.microsoft.com/office/powerpoint/2010/main" val="38083493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98DB4-AD13-C167-565F-28BBE8F748DF}"/>
              </a:ext>
            </a:extLst>
          </p:cNvPr>
          <p:cNvSpPr>
            <a:spLocks noGrp="1"/>
          </p:cNvSpPr>
          <p:nvPr>
            <p:ph type="title"/>
          </p:nvPr>
        </p:nvSpPr>
        <p:spPr/>
        <p:txBody>
          <a:bodyPr/>
          <a:lstStyle/>
          <a:p>
            <a:r>
              <a:rPr lang="en-US" dirty="0"/>
              <a:t>Disparity Differences Between Natural and VR</a:t>
            </a:r>
          </a:p>
        </p:txBody>
      </p:sp>
      <p:sp>
        <p:nvSpPr>
          <p:cNvPr id="4" name="Text Placeholder 3">
            <a:extLst>
              <a:ext uri="{FF2B5EF4-FFF2-40B4-BE49-F238E27FC236}">
                <a16:creationId xmlns:a16="http://schemas.microsoft.com/office/drawing/2014/main" id="{A15D2DF5-A4F7-5C5E-6373-F1BD88F02994}"/>
              </a:ext>
            </a:extLst>
          </p:cNvPr>
          <p:cNvSpPr>
            <a:spLocks noGrp="1"/>
          </p:cNvSpPr>
          <p:nvPr>
            <p:ph type="body" sz="quarter" idx="12"/>
          </p:nvPr>
        </p:nvSpPr>
        <p:spPr>
          <a:xfrm>
            <a:off x="410817" y="990774"/>
            <a:ext cx="5870713" cy="4895850"/>
          </a:xfrm>
        </p:spPr>
        <p:txBody>
          <a:bodyPr/>
          <a:lstStyle/>
          <a:p>
            <a:pPr marL="0" indent="0">
              <a:buNone/>
            </a:pPr>
            <a:r>
              <a:rPr lang="en-US" sz="2400" b="1" dirty="0"/>
              <a:t>Plot Shows Natural Disparities Minus VR Disparities</a:t>
            </a:r>
          </a:p>
          <a:p>
            <a:r>
              <a:rPr lang="en-US" sz="2000" b="1" dirty="0"/>
              <a:t>VR lower field strong shift towards uncrossed</a:t>
            </a:r>
          </a:p>
          <a:p>
            <a:r>
              <a:rPr lang="en-US" sz="2000" b="1" dirty="0"/>
              <a:t>VR top to bottom does not match vertical horopter pitch</a:t>
            </a:r>
          </a:p>
          <a:p>
            <a:r>
              <a:rPr lang="en-US" sz="2000" b="1" dirty="0"/>
              <a:t>Left to right does not match horopter curvature</a:t>
            </a:r>
          </a:p>
          <a:p>
            <a:endParaRPr lang="en-US" sz="2000" b="1" dirty="0"/>
          </a:p>
          <a:p>
            <a:r>
              <a:rPr lang="en-US" sz="2000" b="1" dirty="0"/>
              <a:t>Conclusion:</a:t>
            </a:r>
          </a:p>
          <a:p>
            <a:pPr lvl="1"/>
            <a:r>
              <a:rPr lang="en-US" sz="2000" i="1" dirty="0"/>
              <a:t>“We hypothesize that solving the binocular correspondence problem, obtaining fusion, achieving precise stereo vision, and making accurate vergence during saccadic eye movements are compromised in the VR-gaming environment.”</a:t>
            </a:r>
          </a:p>
          <a:p>
            <a:endParaRPr lang="en-US" dirty="0"/>
          </a:p>
          <a:p>
            <a:pPr marL="0" indent="0">
              <a:buNone/>
            </a:pPr>
            <a:endParaRPr lang="en-US" dirty="0"/>
          </a:p>
        </p:txBody>
      </p:sp>
      <p:pic>
        <p:nvPicPr>
          <p:cNvPr id="5" name="Picture 4">
            <a:extLst>
              <a:ext uri="{FF2B5EF4-FFF2-40B4-BE49-F238E27FC236}">
                <a16:creationId xmlns:a16="http://schemas.microsoft.com/office/drawing/2014/main" id="{DED3697F-1109-BDF9-00F7-F43287E1DFC9}"/>
              </a:ext>
            </a:extLst>
          </p:cNvPr>
          <p:cNvPicPr>
            <a:picLocks noChangeAspect="1"/>
          </p:cNvPicPr>
          <p:nvPr/>
        </p:nvPicPr>
        <p:blipFill>
          <a:blip r:embed="rId2"/>
          <a:stretch>
            <a:fillRect/>
          </a:stretch>
        </p:blipFill>
        <p:spPr>
          <a:xfrm>
            <a:off x="6095999" y="1058620"/>
            <a:ext cx="5990156" cy="4418312"/>
          </a:xfrm>
          <a:prstGeom prst="rect">
            <a:avLst/>
          </a:prstGeom>
        </p:spPr>
      </p:pic>
      <p:sp>
        <p:nvSpPr>
          <p:cNvPr id="6" name="TextBox 5">
            <a:extLst>
              <a:ext uri="{FF2B5EF4-FFF2-40B4-BE49-F238E27FC236}">
                <a16:creationId xmlns:a16="http://schemas.microsoft.com/office/drawing/2014/main" id="{9ABB49CE-B1E5-F4A8-0D13-3A839F3213E2}"/>
              </a:ext>
            </a:extLst>
          </p:cNvPr>
          <p:cNvSpPr txBox="1"/>
          <p:nvPr/>
        </p:nvSpPr>
        <p:spPr>
          <a:xfrm>
            <a:off x="7193254" y="5591018"/>
            <a:ext cx="3579825" cy="774571"/>
          </a:xfrm>
          <a:prstGeom prst="rect">
            <a:avLst/>
          </a:prstGeom>
          <a:noFill/>
        </p:spPr>
        <p:txBody>
          <a:bodyPr wrap="square">
            <a:spAutoFit/>
          </a:bodyPr>
          <a:lstStyle/>
          <a:p>
            <a:pPr algn="l">
              <a:spcBef>
                <a:spcPts val="1000"/>
              </a:spcBef>
              <a:spcAft>
                <a:spcPts val="1000"/>
              </a:spcAft>
            </a:pPr>
            <a:r>
              <a:rPr lang="en-US" sz="600" b="0" i="0" dirty="0">
                <a:effectLst/>
                <a:latin typeface="Helvetica Neue"/>
              </a:rPr>
              <a:t>Avi M. </a:t>
            </a:r>
            <a:r>
              <a:rPr lang="en-US" sz="600" b="0" i="0" dirty="0" err="1">
                <a:effectLst/>
                <a:latin typeface="Helvetica Neue"/>
              </a:rPr>
              <a:t>Aizenman</a:t>
            </a:r>
            <a:r>
              <a:rPr lang="en-US" sz="600" b="0" i="0" dirty="0">
                <a:effectLst/>
                <a:latin typeface="Helvetica Neue"/>
              </a:rPr>
              <a:t>, George A. </a:t>
            </a:r>
            <a:r>
              <a:rPr lang="en-US" sz="600" b="0" i="0" dirty="0" err="1">
                <a:effectLst/>
                <a:latin typeface="Helvetica Neue"/>
              </a:rPr>
              <a:t>Koulieris</a:t>
            </a:r>
            <a:r>
              <a:rPr lang="en-US" sz="600" b="0" i="0" dirty="0">
                <a:effectLst/>
                <a:latin typeface="Helvetica Neue"/>
              </a:rPr>
              <a:t>, Agostino </a:t>
            </a:r>
            <a:r>
              <a:rPr lang="en-US" sz="600" b="0" i="0" dirty="0" err="1">
                <a:effectLst/>
                <a:latin typeface="Helvetica Neue"/>
              </a:rPr>
              <a:t>Gibaldi</a:t>
            </a:r>
            <a:r>
              <a:rPr lang="en-US" sz="600" b="0" i="0" dirty="0">
                <a:effectLst/>
                <a:latin typeface="Helvetica Neue"/>
              </a:rPr>
              <a:t>, </a:t>
            </a:r>
            <a:r>
              <a:rPr lang="en-US" sz="600" b="0" i="0" dirty="0" err="1">
                <a:effectLst/>
                <a:latin typeface="Helvetica Neue"/>
              </a:rPr>
              <a:t>Vibhor</a:t>
            </a:r>
            <a:r>
              <a:rPr lang="en-US" sz="600" b="0" i="0" dirty="0">
                <a:effectLst/>
                <a:latin typeface="Helvetica Neue"/>
              </a:rPr>
              <a:t> Sehgal, Dennis M. Levi, and Martin S. Banks. 2023. The Statistics of Eye Movements and Binocular Disparities during VR Gaming: Implications for Headset Design. </a:t>
            </a:r>
            <a:r>
              <a:rPr lang="en-US" sz="600" b="0" i="1" dirty="0">
                <a:effectLst/>
                <a:latin typeface="Helvetica Neue"/>
              </a:rPr>
              <a:t>ACM Trans. Graph.</a:t>
            </a:r>
            <a:r>
              <a:rPr lang="en-US" sz="600" b="0" i="0" dirty="0">
                <a:effectLst/>
                <a:latin typeface="Helvetica Neue"/>
              </a:rPr>
              <a:t> 42, 1, Article 7 (January 2023), 15 pages. </a:t>
            </a:r>
            <a:r>
              <a:rPr lang="en-US" sz="600" b="0" i="0" u="sng" dirty="0">
                <a:effectLst/>
                <a:latin typeface="Helvetica Neue"/>
                <a:hlinkClick r:id="rId3">
                  <a:extLst>
                    <a:ext uri="{A12FA001-AC4F-418D-AE19-62706E023703}">
                      <ahyp:hlinkClr xmlns:ahyp="http://schemas.microsoft.com/office/drawing/2018/hyperlinkcolor" val="tx"/>
                    </a:ext>
                  </a:extLst>
                </a:hlinkClick>
              </a:rPr>
              <a:t>https://doi.org/10.1145/3549529</a:t>
            </a:r>
            <a:r>
              <a:rPr lang="en-US" sz="600" b="0" i="0" u="sng" dirty="0">
                <a:effectLst/>
                <a:latin typeface="Helvetica Neue"/>
              </a:rPr>
              <a:t> </a:t>
            </a:r>
            <a:r>
              <a:rPr lang="en-US" sz="600" b="0" i="0" u="sng" dirty="0">
                <a:effectLst/>
                <a:latin typeface="HelveticaNeue-Light"/>
                <a:hlinkClick r:id="rId4">
                  <a:extLst>
                    <a:ext uri="{A12FA001-AC4F-418D-AE19-62706E023703}">
                      <ahyp:hlinkClr xmlns:ahyp="http://schemas.microsoft.com/office/drawing/2018/hyperlinkcolor" val="tx"/>
                    </a:ext>
                  </a:extLst>
                </a:hlinkClick>
              </a:rPr>
              <a:t>PMC Copyright notice</a:t>
            </a:r>
            <a:r>
              <a:rPr lang="en-US" sz="600" b="0" i="0" u="sng" dirty="0">
                <a:effectLst/>
                <a:latin typeface="HelveticaNeue-Light"/>
              </a:rPr>
              <a:t> </a:t>
            </a:r>
            <a:r>
              <a:rPr lang="en-US" sz="600" b="0" i="0" dirty="0">
                <a:effectLst/>
                <a:latin typeface="HelveticaNeue-Light"/>
              </a:rPr>
              <a:t>This work is licensed under a Creative Commons Attribution International 4.0 License</a:t>
            </a:r>
          </a:p>
          <a:p>
            <a:endParaRPr lang="en-US" sz="600" dirty="0">
              <a:solidFill>
                <a:schemeClr val="accent3"/>
              </a:solidFill>
            </a:endParaRPr>
          </a:p>
        </p:txBody>
      </p:sp>
      <p:sp>
        <p:nvSpPr>
          <p:cNvPr id="7" name="TextBox 6">
            <a:extLst>
              <a:ext uri="{FF2B5EF4-FFF2-40B4-BE49-F238E27FC236}">
                <a16:creationId xmlns:a16="http://schemas.microsoft.com/office/drawing/2014/main" id="{B888DAB4-EF40-655C-4B6B-5B0966374B31}"/>
              </a:ext>
            </a:extLst>
          </p:cNvPr>
          <p:cNvSpPr txBox="1"/>
          <p:nvPr/>
        </p:nvSpPr>
        <p:spPr>
          <a:xfrm>
            <a:off x="2321668" y="6150114"/>
            <a:ext cx="7548663" cy="707886"/>
          </a:xfrm>
          <a:prstGeom prst="rect">
            <a:avLst/>
          </a:prstGeom>
          <a:noFill/>
        </p:spPr>
        <p:txBody>
          <a:bodyPr wrap="square">
            <a:spAutoFit/>
          </a:bodyPr>
          <a:lstStyle/>
          <a:p>
            <a:pPr algn="ctr"/>
            <a:r>
              <a:rPr lang="en-US" sz="2000" b="1" dirty="0">
                <a:latin typeface="Arial" panose="020B0604020202020204" pitchFamily="34" charset="0"/>
                <a:cs typeface="Arial" panose="020B0604020202020204" pitchFamily="34" charset="0"/>
              </a:rPr>
              <a:t>Systematic Mismatches Complicate Binocular Correspondence</a:t>
            </a:r>
          </a:p>
        </p:txBody>
      </p:sp>
    </p:spTree>
    <p:extLst>
      <p:ext uri="{BB962C8B-B14F-4D97-AF65-F5344CB8AC3E}">
        <p14:creationId xmlns:p14="http://schemas.microsoft.com/office/powerpoint/2010/main" val="10803002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E72BD28-6903-2F4D-545E-4ECDE85271BF}"/>
              </a:ext>
            </a:extLst>
          </p:cNvPr>
          <p:cNvGrpSpPr>
            <a:grpSpLocks noChangeAspect="1"/>
          </p:cNvGrpSpPr>
          <p:nvPr/>
        </p:nvGrpSpPr>
        <p:grpSpPr>
          <a:xfrm>
            <a:off x="6532071" y="990773"/>
            <a:ext cx="5229956" cy="4508294"/>
            <a:chOff x="7250135" y="1213336"/>
            <a:chExt cx="3613276" cy="2561642"/>
          </a:xfrm>
        </p:grpSpPr>
        <p:pic>
          <p:nvPicPr>
            <p:cNvPr id="8" name="Picture 7">
              <a:extLst>
                <a:ext uri="{FF2B5EF4-FFF2-40B4-BE49-F238E27FC236}">
                  <a16:creationId xmlns:a16="http://schemas.microsoft.com/office/drawing/2014/main" id="{03CA56C0-E897-FB48-C368-64B9BBD8E183}"/>
                </a:ext>
              </a:extLst>
            </p:cNvPr>
            <p:cNvPicPr>
              <a:picLocks noChangeAspect="1"/>
            </p:cNvPicPr>
            <p:nvPr/>
          </p:nvPicPr>
          <p:blipFill>
            <a:blip r:embed="rId3"/>
            <a:stretch>
              <a:fillRect/>
            </a:stretch>
          </p:blipFill>
          <p:spPr>
            <a:xfrm>
              <a:off x="7250135" y="1213336"/>
              <a:ext cx="3613276" cy="1875578"/>
            </a:xfrm>
            <a:prstGeom prst="rect">
              <a:avLst/>
            </a:prstGeom>
          </p:spPr>
        </p:pic>
        <p:sp>
          <p:nvSpPr>
            <p:cNvPr id="9" name="TextBox 8">
              <a:extLst>
                <a:ext uri="{FF2B5EF4-FFF2-40B4-BE49-F238E27FC236}">
                  <a16:creationId xmlns:a16="http://schemas.microsoft.com/office/drawing/2014/main" id="{7115EC4E-3987-3120-0D31-C0D18145EC3B}"/>
                </a:ext>
              </a:extLst>
            </p:cNvPr>
            <p:cNvSpPr txBox="1"/>
            <p:nvPr/>
          </p:nvSpPr>
          <p:spPr>
            <a:xfrm>
              <a:off x="8259663" y="3052044"/>
              <a:ext cx="1594220" cy="722934"/>
            </a:xfrm>
            <a:prstGeom prst="rect">
              <a:avLst/>
            </a:prstGeom>
            <a:noFill/>
          </p:spPr>
          <p:txBody>
            <a:bodyPr wrap="square">
              <a:spAutoFit/>
            </a:bodyPr>
            <a:lstStyle/>
            <a:p>
              <a:r>
                <a:rPr lang="en-US" sz="600" dirty="0"/>
                <a:t>Phillip Guan, Eric Penner, Joel </a:t>
              </a:r>
              <a:r>
                <a:rPr lang="en-US" sz="600" dirty="0" err="1"/>
                <a:t>Hegland</a:t>
              </a:r>
              <a:r>
                <a:rPr lang="en-US" sz="600" dirty="0"/>
                <a:t>, Benjamin </a:t>
              </a:r>
              <a:r>
                <a:rPr lang="en-US" sz="600" dirty="0" err="1"/>
                <a:t>Letham</a:t>
              </a:r>
              <a:r>
                <a:rPr lang="en-US" sz="600" dirty="0"/>
                <a:t>, and Douglas </a:t>
              </a:r>
              <a:r>
                <a:rPr lang="en-US" sz="600" dirty="0" err="1"/>
                <a:t>Lanman</a:t>
              </a:r>
              <a:r>
                <a:rPr lang="en-US" sz="600" dirty="0"/>
                <a:t>. 2023. Perceptual Requirements for World-Locked Rendering in AR and VR. In SIGGRAPH Asia 2023 Conference Papers (SA Conference Papers ’23), December 12–15, 2023, Sydney, NSW, Australia. ACM, New York, NY, USA, 10 pages. </a:t>
              </a:r>
              <a:r>
                <a:rPr lang="en-US" sz="600" dirty="0">
                  <a:hlinkClick r:id="rId4"/>
                </a:rPr>
                <a:t>https://doi.org/10.1145/3610548.3618134</a:t>
              </a:r>
              <a:r>
                <a:rPr lang="en-US" sz="600" dirty="0"/>
                <a:t> https://creativecommons.org/licenses/by-nc-sa/4.0/</a:t>
              </a:r>
            </a:p>
          </p:txBody>
        </p:sp>
      </p:grpSp>
      <p:sp>
        <p:nvSpPr>
          <p:cNvPr id="4" name="Title 3">
            <a:extLst>
              <a:ext uri="{FF2B5EF4-FFF2-40B4-BE49-F238E27FC236}">
                <a16:creationId xmlns:a16="http://schemas.microsoft.com/office/drawing/2014/main" id="{2F8B1794-C711-7EA1-86C8-37446695A0E9}"/>
              </a:ext>
            </a:extLst>
          </p:cNvPr>
          <p:cNvSpPr>
            <a:spLocks noGrp="1"/>
          </p:cNvSpPr>
          <p:nvPr>
            <p:ph type="title"/>
          </p:nvPr>
        </p:nvSpPr>
        <p:spPr/>
        <p:txBody>
          <a:bodyPr/>
          <a:lstStyle/>
          <a:p>
            <a:r>
              <a:rPr lang="en-US" dirty="0"/>
              <a:t>HWD Alignment</a:t>
            </a:r>
          </a:p>
        </p:txBody>
      </p:sp>
      <p:sp>
        <p:nvSpPr>
          <p:cNvPr id="6" name="Text Placeholder 5">
            <a:extLst>
              <a:ext uri="{FF2B5EF4-FFF2-40B4-BE49-F238E27FC236}">
                <a16:creationId xmlns:a16="http://schemas.microsoft.com/office/drawing/2014/main" id="{3C6344A1-1E94-861F-0566-4FB5A7EF2359}"/>
              </a:ext>
            </a:extLst>
          </p:cNvPr>
          <p:cNvSpPr>
            <a:spLocks noGrp="1"/>
          </p:cNvSpPr>
          <p:nvPr>
            <p:ph type="body" sz="quarter" idx="12"/>
          </p:nvPr>
        </p:nvSpPr>
        <p:spPr>
          <a:xfrm>
            <a:off x="410818" y="990774"/>
            <a:ext cx="6520070" cy="4895850"/>
          </a:xfrm>
        </p:spPr>
        <p:txBody>
          <a:bodyPr/>
          <a:lstStyle/>
          <a:p>
            <a:r>
              <a:rPr lang="en-US" sz="2400" b="1" dirty="0"/>
              <a:t>Alignment to human</a:t>
            </a:r>
          </a:p>
          <a:p>
            <a:pPr lvl="1"/>
            <a:r>
              <a:rPr lang="en-US" sz="2000" dirty="0"/>
              <a:t>Head tracking</a:t>
            </a:r>
          </a:p>
          <a:p>
            <a:pPr lvl="1"/>
            <a:r>
              <a:rPr lang="en-US" sz="2000" dirty="0"/>
              <a:t>Eye tracking</a:t>
            </a:r>
          </a:p>
          <a:p>
            <a:pPr lvl="1"/>
            <a:r>
              <a:rPr lang="en-US" sz="2000" dirty="0"/>
              <a:t>Reprojecting passthrough camera</a:t>
            </a:r>
          </a:p>
          <a:p>
            <a:pPr lvl="1"/>
            <a:r>
              <a:rPr lang="en-US" sz="2000" dirty="0"/>
              <a:t>Headset fitment and maintenance</a:t>
            </a:r>
          </a:p>
          <a:p>
            <a:r>
              <a:rPr lang="en-US" sz="2400" b="1" dirty="0"/>
              <a:t>Human IPD mismatch HWD IOD</a:t>
            </a:r>
          </a:p>
          <a:p>
            <a:pPr lvl="1"/>
            <a:r>
              <a:rPr lang="en-US" sz="2000" dirty="0"/>
              <a:t>Inter Pupillary Distance</a:t>
            </a:r>
          </a:p>
          <a:p>
            <a:pPr lvl="1"/>
            <a:r>
              <a:rPr lang="en-US" sz="2000" dirty="0"/>
              <a:t>Inter Ocular Distance</a:t>
            </a:r>
          </a:p>
          <a:p>
            <a:pPr lvl="1"/>
            <a:r>
              <a:rPr lang="en-US" sz="2000" i="1" dirty="0"/>
              <a:t>“Virtual Reality is Sexist: But It Does Not Have to Be”</a:t>
            </a:r>
            <a:r>
              <a:rPr lang="en-US" sz="2000" dirty="0"/>
              <a:t>, </a:t>
            </a:r>
            <a:r>
              <a:rPr lang="en-US" sz="2000" dirty="0" err="1"/>
              <a:t>Stanney</a:t>
            </a:r>
            <a:r>
              <a:rPr lang="en-US" sz="2000" dirty="0"/>
              <a:t>, </a:t>
            </a:r>
            <a:r>
              <a:rPr lang="en-US" sz="2000" dirty="0" err="1"/>
              <a:t>Fidopiastis</a:t>
            </a:r>
            <a:r>
              <a:rPr lang="en-US" sz="2000" dirty="0"/>
              <a:t>, Foster (Jan 2020) </a:t>
            </a:r>
            <a:r>
              <a:rPr lang="en-US" sz="2000" dirty="0">
                <a:sym typeface="Wingdings" panose="05000000000000000000" pitchFamily="2" charset="2"/>
              </a:rPr>
              <a:t></a:t>
            </a:r>
            <a:r>
              <a:rPr lang="en-US" sz="2000" dirty="0"/>
              <a:t> IPD misfit dominates all other factors</a:t>
            </a:r>
          </a:p>
          <a:p>
            <a:pPr lvl="1"/>
            <a:r>
              <a:rPr lang="en-US" sz="2000" dirty="0"/>
              <a:t>IPD/IOD mismatch drives stressful vergence movements</a:t>
            </a:r>
          </a:p>
          <a:p>
            <a:pPr lvl="1"/>
            <a:r>
              <a:rPr lang="en-US" sz="2000" dirty="0"/>
              <a:t>Conventional display specifications limit oculomotor stressors </a:t>
            </a:r>
          </a:p>
          <a:p>
            <a:pPr lvl="2"/>
            <a:r>
              <a:rPr lang="en-US" sz="1600" dirty="0"/>
              <a:t>Vergence, </a:t>
            </a:r>
            <a:r>
              <a:rPr lang="en-US" sz="1600" dirty="0" err="1"/>
              <a:t>dipvergence</a:t>
            </a:r>
            <a:r>
              <a:rPr lang="en-US" sz="1600" dirty="0"/>
              <a:t>, distortion</a:t>
            </a:r>
          </a:p>
          <a:p>
            <a:pPr lvl="1"/>
            <a:endParaRPr lang="en-US" dirty="0"/>
          </a:p>
        </p:txBody>
      </p:sp>
      <p:sp>
        <p:nvSpPr>
          <p:cNvPr id="2" name="TextBox 1">
            <a:extLst>
              <a:ext uri="{FF2B5EF4-FFF2-40B4-BE49-F238E27FC236}">
                <a16:creationId xmlns:a16="http://schemas.microsoft.com/office/drawing/2014/main" id="{C4B230E4-20D3-72D7-6EF6-CAEADCAAA831}"/>
              </a:ext>
            </a:extLst>
          </p:cNvPr>
          <p:cNvSpPr txBox="1"/>
          <p:nvPr/>
        </p:nvSpPr>
        <p:spPr>
          <a:xfrm>
            <a:off x="2321668" y="6457890"/>
            <a:ext cx="7548663" cy="400110"/>
          </a:xfrm>
          <a:prstGeom prst="rect">
            <a:avLst/>
          </a:prstGeom>
          <a:noFill/>
        </p:spPr>
        <p:txBody>
          <a:bodyPr wrap="square">
            <a:spAutoFit/>
          </a:bodyPr>
          <a:lstStyle/>
          <a:p>
            <a:pPr algn="ctr"/>
            <a:r>
              <a:rPr lang="en-US" sz="2000" b="1" dirty="0">
                <a:latin typeface="Arial" panose="020B0604020202020204" pitchFamily="34" charset="0"/>
                <a:cs typeface="Arial" panose="020B0604020202020204" pitchFamily="34" charset="0"/>
              </a:rPr>
              <a:t>Misalignment Is Easy and Can Be Stressful</a:t>
            </a:r>
          </a:p>
        </p:txBody>
      </p:sp>
    </p:spTree>
    <p:extLst>
      <p:ext uri="{BB962C8B-B14F-4D97-AF65-F5344CB8AC3E}">
        <p14:creationId xmlns:p14="http://schemas.microsoft.com/office/powerpoint/2010/main" val="167985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E7F95-C47F-543D-CB7D-F0F17C55E563}"/>
              </a:ext>
            </a:extLst>
          </p:cNvPr>
          <p:cNvSpPr>
            <a:spLocks noGrp="1"/>
          </p:cNvSpPr>
          <p:nvPr>
            <p:ph type="title"/>
          </p:nvPr>
        </p:nvSpPr>
        <p:spPr/>
        <p:txBody>
          <a:bodyPr/>
          <a:lstStyle/>
          <a:p>
            <a:r>
              <a:rPr lang="en-US" dirty="0"/>
              <a:t>Stereoscopic Imaging Pipeline Creates Distortions</a:t>
            </a:r>
          </a:p>
        </p:txBody>
      </p:sp>
      <p:sp>
        <p:nvSpPr>
          <p:cNvPr id="6" name="Content Placeholder 5">
            <a:extLst>
              <a:ext uri="{FF2B5EF4-FFF2-40B4-BE49-F238E27FC236}">
                <a16:creationId xmlns:a16="http://schemas.microsoft.com/office/drawing/2014/main" id="{74BF3723-16C1-5B34-D874-0A4266A150D1}"/>
              </a:ext>
            </a:extLst>
          </p:cNvPr>
          <p:cNvSpPr>
            <a:spLocks noGrp="1"/>
          </p:cNvSpPr>
          <p:nvPr>
            <p:ph sz="quarter" idx="11"/>
          </p:nvPr>
        </p:nvSpPr>
        <p:spPr/>
        <p:txBody>
          <a:bodyPr/>
          <a:lstStyle/>
          <a:p>
            <a:pPr marL="0" indent="0">
              <a:buNone/>
            </a:pPr>
            <a:r>
              <a:rPr lang="en-US" b="1" dirty="0"/>
              <a:t>Original 3D Object </a:t>
            </a:r>
            <a:r>
              <a:rPr lang="en-US" b="1" dirty="0">
                <a:sym typeface="Wingdings" panose="05000000000000000000" pitchFamily="2" charset="2"/>
              </a:rPr>
              <a:t> 2D Camera Image Pair  2D Display Screen Projections  3D Percept</a:t>
            </a:r>
            <a:endParaRPr lang="en-US" b="1" dirty="0"/>
          </a:p>
          <a:p>
            <a:r>
              <a:rPr lang="en-US" sz="2400" b="1" i="1" dirty="0"/>
              <a:t>Image Distortions in Stereoscopic Video Systems (1993) </a:t>
            </a:r>
            <a:r>
              <a:rPr lang="en-US" sz="2400" dirty="0"/>
              <a:t>Woods, Andrew &amp; Docherty, Tom &amp; Koch, Rolf.</a:t>
            </a:r>
          </a:p>
          <a:p>
            <a:r>
              <a:rPr lang="en-US" sz="2400" b="1" i="1" dirty="0"/>
              <a:t>Misperceptions in Stereoscopic Displays: A Vision Science Perspective (2008)</a:t>
            </a:r>
            <a:r>
              <a:rPr lang="en-US" sz="2400" b="1" dirty="0"/>
              <a:t> </a:t>
            </a:r>
            <a:r>
              <a:rPr lang="en-US" sz="2400" dirty="0"/>
              <a:t>2008 Held RT, Banks MS. </a:t>
            </a:r>
          </a:p>
          <a:p>
            <a:r>
              <a:rPr lang="en-US" sz="2400" b="1" i="1" dirty="0"/>
              <a:t>Instability of the perceived world while watching 3D stereoscopic imagery: A likely source of motion sickness symptoms (2014) </a:t>
            </a:r>
            <a:r>
              <a:rPr lang="en-US" sz="2400" dirty="0"/>
              <a:t>Hwang AD, </a:t>
            </a:r>
            <a:r>
              <a:rPr lang="en-US" sz="2400" dirty="0" err="1"/>
              <a:t>Peli</a:t>
            </a:r>
            <a:r>
              <a:rPr lang="en-US" sz="2400" dirty="0"/>
              <a:t> E. </a:t>
            </a:r>
          </a:p>
          <a:p>
            <a:r>
              <a:rPr lang="en-US" sz="2400" b="1" i="1" dirty="0"/>
              <a:t>Correcting geometric distortions in stereoscopic 3D imaging (2018) </a:t>
            </a:r>
            <a:r>
              <a:rPr lang="en-US" sz="2400" dirty="0"/>
              <a:t>Gao, </a:t>
            </a:r>
            <a:r>
              <a:rPr lang="en-US" sz="2400" dirty="0" err="1"/>
              <a:t>Zhongpai</a:t>
            </a:r>
            <a:r>
              <a:rPr lang="en-US" sz="2400" dirty="0"/>
              <a:t> &amp; Hwang, Alex &amp; Zhai, </a:t>
            </a:r>
            <a:r>
              <a:rPr lang="en-US" sz="2400" dirty="0" err="1"/>
              <a:t>Guangtao</a:t>
            </a:r>
            <a:r>
              <a:rPr lang="en-US" sz="2400" dirty="0"/>
              <a:t> &amp; </a:t>
            </a:r>
            <a:r>
              <a:rPr lang="en-US" sz="2400" dirty="0" err="1"/>
              <a:t>Peli</a:t>
            </a:r>
            <a:r>
              <a:rPr lang="en-US" sz="2400" dirty="0"/>
              <a:t>, Eli. </a:t>
            </a:r>
          </a:p>
          <a:p>
            <a:r>
              <a:rPr lang="en-US" sz="2400" b="1" i="1" dirty="0"/>
              <a:t>Stereoscopic 3D geometric distortions analyzed from the viewer’s point of view (2020) </a:t>
            </a:r>
            <a:r>
              <a:rPr lang="en-US" sz="2400" dirty="0"/>
              <a:t>Gao Z, Zhai G, Yang X. </a:t>
            </a:r>
          </a:p>
        </p:txBody>
      </p:sp>
      <p:sp>
        <p:nvSpPr>
          <p:cNvPr id="5" name="TextBox 4">
            <a:extLst>
              <a:ext uri="{FF2B5EF4-FFF2-40B4-BE49-F238E27FC236}">
                <a16:creationId xmlns:a16="http://schemas.microsoft.com/office/drawing/2014/main" id="{FCAC510E-BD74-C7B6-41F8-920E27C607E8}"/>
              </a:ext>
            </a:extLst>
          </p:cNvPr>
          <p:cNvSpPr txBox="1"/>
          <p:nvPr/>
        </p:nvSpPr>
        <p:spPr>
          <a:xfrm>
            <a:off x="2331106" y="6154295"/>
            <a:ext cx="7548663" cy="707886"/>
          </a:xfrm>
          <a:prstGeom prst="rect">
            <a:avLst/>
          </a:prstGeom>
          <a:noFill/>
        </p:spPr>
        <p:txBody>
          <a:bodyPr wrap="square">
            <a:spAutoFit/>
          </a:bodyPr>
          <a:lstStyle/>
          <a:p>
            <a:pPr algn="ctr"/>
            <a:r>
              <a:rPr lang="en-US" sz="2000" b="1" dirty="0">
                <a:latin typeface="Arial" panose="020B0604020202020204" pitchFamily="34" charset="0"/>
                <a:cs typeface="Arial" panose="020B0604020202020204" pitchFamily="34" charset="0"/>
              </a:rPr>
              <a:t>Over 3 decades of studies showing inherent distortions in stereoscopic mathematics</a:t>
            </a:r>
          </a:p>
        </p:txBody>
      </p:sp>
    </p:spTree>
    <p:extLst>
      <p:ext uri="{BB962C8B-B14F-4D97-AF65-F5344CB8AC3E}">
        <p14:creationId xmlns:p14="http://schemas.microsoft.com/office/powerpoint/2010/main" val="27657271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7AC53-BC70-1A03-50CA-6E9B6D76B08C}"/>
              </a:ext>
            </a:extLst>
          </p:cNvPr>
          <p:cNvSpPr>
            <a:spLocks noGrp="1"/>
          </p:cNvSpPr>
          <p:nvPr>
            <p:ph type="title"/>
          </p:nvPr>
        </p:nvSpPr>
        <p:spPr/>
        <p:txBody>
          <a:bodyPr/>
          <a:lstStyle/>
          <a:p>
            <a:r>
              <a:rPr lang="en-US" sz="2800" dirty="0"/>
              <a:t>Observer Position Distortions</a:t>
            </a:r>
          </a:p>
        </p:txBody>
      </p:sp>
      <p:sp>
        <p:nvSpPr>
          <p:cNvPr id="3" name="Content Placeholder 2">
            <a:extLst>
              <a:ext uri="{FF2B5EF4-FFF2-40B4-BE49-F238E27FC236}">
                <a16:creationId xmlns:a16="http://schemas.microsoft.com/office/drawing/2014/main" id="{B3CDF934-5AC8-C015-380A-93FFE81AAACC}"/>
              </a:ext>
            </a:extLst>
          </p:cNvPr>
          <p:cNvSpPr>
            <a:spLocks noGrp="1"/>
          </p:cNvSpPr>
          <p:nvPr>
            <p:ph idx="1"/>
          </p:nvPr>
        </p:nvSpPr>
        <p:spPr>
          <a:xfrm>
            <a:off x="593061" y="1053389"/>
            <a:ext cx="7077199" cy="4890211"/>
          </a:xfrm>
        </p:spPr>
        <p:txBody>
          <a:bodyPr/>
          <a:lstStyle/>
          <a:p>
            <a:pPr marL="0" indent="0">
              <a:buNone/>
            </a:pPr>
            <a:r>
              <a:rPr lang="en-US" b="1" dirty="0"/>
              <a:t>5DOF Offsets Distort vs. Ideal Viewing Position</a:t>
            </a:r>
          </a:p>
          <a:p>
            <a:r>
              <a:rPr lang="en-US" sz="2400" dirty="0"/>
              <a:t>Observer movement relative to screen can distort</a:t>
            </a:r>
          </a:p>
          <a:p>
            <a:r>
              <a:rPr lang="en-US" sz="2400" dirty="0"/>
              <a:t>Head translation – X, Y, and Z all distort</a:t>
            </a:r>
          </a:p>
          <a:p>
            <a:r>
              <a:rPr lang="en-US" sz="2400" dirty="0"/>
              <a:t>Head Rotation – yaw and roll distort</a:t>
            </a:r>
          </a:p>
          <a:p>
            <a:pPr lvl="1"/>
            <a:r>
              <a:rPr lang="en-US" sz="2000" dirty="0"/>
              <a:t>Pitch does not distort—preserves </a:t>
            </a:r>
            <a:r>
              <a:rPr lang="en-US" sz="2000" dirty="0" err="1"/>
              <a:t>fronto</a:t>
            </a:r>
            <a:r>
              <a:rPr lang="en-US" sz="2000" dirty="0"/>
              <a:t>-parallel image</a:t>
            </a:r>
          </a:p>
          <a:p>
            <a:r>
              <a:rPr lang="en-US" sz="2400" dirty="0"/>
              <a:t>Roll is notably stressful</a:t>
            </a:r>
          </a:p>
          <a:p>
            <a:pPr lvl="1"/>
            <a:r>
              <a:rPr lang="en-US" sz="2000" dirty="0"/>
              <a:t>Requires difficult vertical vergence movements</a:t>
            </a:r>
          </a:p>
          <a:p>
            <a:r>
              <a:rPr lang="en-US" sz="2400" b="1" dirty="0"/>
              <a:t>Head Worn Displays with accurate head tracking eliminate all these mismatches</a:t>
            </a:r>
          </a:p>
          <a:p>
            <a:pPr lvl="1"/>
            <a:r>
              <a:rPr lang="en-US" sz="2000" b="1" dirty="0"/>
              <a:t>Plus motion parallax distortion</a:t>
            </a:r>
          </a:p>
          <a:p>
            <a:pPr lvl="1"/>
            <a:r>
              <a:rPr lang="en-US" sz="2000" b="1" i="1" dirty="0"/>
              <a:t>Significant advantage of HWD vs. fixed screens for stereoscopic content</a:t>
            </a:r>
          </a:p>
          <a:p>
            <a:endParaRPr lang="en-US" dirty="0"/>
          </a:p>
        </p:txBody>
      </p:sp>
      <p:pic>
        <p:nvPicPr>
          <p:cNvPr id="6" name="Picture 5">
            <a:extLst>
              <a:ext uri="{FF2B5EF4-FFF2-40B4-BE49-F238E27FC236}">
                <a16:creationId xmlns:a16="http://schemas.microsoft.com/office/drawing/2014/main" id="{5B847356-C978-EF72-C236-915869D530D2}"/>
              </a:ext>
            </a:extLst>
          </p:cNvPr>
          <p:cNvPicPr>
            <a:picLocks noChangeAspect="1"/>
          </p:cNvPicPr>
          <p:nvPr/>
        </p:nvPicPr>
        <p:blipFill>
          <a:blip r:embed="rId3"/>
          <a:stretch>
            <a:fillRect/>
          </a:stretch>
        </p:blipFill>
        <p:spPr>
          <a:xfrm>
            <a:off x="7404380" y="1060555"/>
            <a:ext cx="4716315" cy="4450708"/>
          </a:xfrm>
          <a:prstGeom prst="rect">
            <a:avLst/>
          </a:prstGeom>
        </p:spPr>
      </p:pic>
      <p:sp>
        <p:nvSpPr>
          <p:cNvPr id="7" name="TextBox 6">
            <a:extLst>
              <a:ext uri="{FF2B5EF4-FFF2-40B4-BE49-F238E27FC236}">
                <a16:creationId xmlns:a16="http://schemas.microsoft.com/office/drawing/2014/main" id="{331D6B3F-A939-A72E-3946-A3111B6B9575}"/>
              </a:ext>
            </a:extLst>
          </p:cNvPr>
          <p:cNvSpPr txBox="1"/>
          <p:nvPr/>
        </p:nvSpPr>
        <p:spPr>
          <a:xfrm>
            <a:off x="8205398" y="5533975"/>
            <a:ext cx="3329865" cy="369332"/>
          </a:xfrm>
          <a:prstGeom prst="rect">
            <a:avLst/>
          </a:prstGeom>
          <a:noFill/>
        </p:spPr>
        <p:txBody>
          <a:bodyPr wrap="square">
            <a:spAutoFit/>
          </a:bodyPr>
          <a:lstStyle/>
          <a:p>
            <a:pPr fontAlgn="auto">
              <a:spcBef>
                <a:spcPts val="0"/>
              </a:spcBef>
              <a:spcAft>
                <a:spcPts val="0"/>
              </a:spcAft>
            </a:pPr>
            <a:r>
              <a:rPr lang="en-US" sz="600" dirty="0">
                <a:solidFill>
                  <a:srgbClr val="A5A5A5"/>
                </a:solidFill>
                <a:latin typeface="Helvetica Neue"/>
              </a:rPr>
              <a:t>Kane D, Held RT, Banks MS. Visual Discomfort with Stereo 3D Displays when the Head is Not Upright. Proc SPIE Int Soc </a:t>
            </a:r>
            <a:r>
              <a:rPr lang="en-US" sz="600" dirty="0" err="1">
                <a:solidFill>
                  <a:srgbClr val="A5A5A5"/>
                </a:solidFill>
                <a:latin typeface="Helvetica Neue"/>
              </a:rPr>
              <a:t>Opt</a:t>
            </a:r>
            <a:r>
              <a:rPr lang="en-US" sz="600" dirty="0">
                <a:solidFill>
                  <a:srgbClr val="A5A5A5"/>
                </a:solidFill>
                <a:latin typeface="Helvetica Neue"/>
              </a:rPr>
              <a:t> Eng. 2012 Feb 9;8288:828814. </a:t>
            </a:r>
            <a:r>
              <a:rPr lang="en-US" sz="600" dirty="0" err="1">
                <a:solidFill>
                  <a:srgbClr val="A5A5A5"/>
                </a:solidFill>
                <a:latin typeface="Helvetica Neue"/>
              </a:rPr>
              <a:t>doi</a:t>
            </a:r>
            <a:r>
              <a:rPr lang="en-US" sz="600" dirty="0">
                <a:solidFill>
                  <a:srgbClr val="A5A5A5"/>
                </a:solidFill>
                <a:latin typeface="Helvetica Neue"/>
              </a:rPr>
              <a:t>: 10.1117/12.912204. PMID: 24058723; PMCID: PMC3777229. License ID: 1629755-1</a:t>
            </a:r>
          </a:p>
        </p:txBody>
      </p:sp>
      <p:sp>
        <p:nvSpPr>
          <p:cNvPr id="8" name="TextBox 7">
            <a:extLst>
              <a:ext uri="{FF2B5EF4-FFF2-40B4-BE49-F238E27FC236}">
                <a16:creationId xmlns:a16="http://schemas.microsoft.com/office/drawing/2014/main" id="{370481E5-6675-64DF-6E24-49CA378D77BC}"/>
              </a:ext>
            </a:extLst>
          </p:cNvPr>
          <p:cNvSpPr txBox="1"/>
          <p:nvPr/>
        </p:nvSpPr>
        <p:spPr>
          <a:xfrm>
            <a:off x="2321668" y="6162907"/>
            <a:ext cx="7548663" cy="707886"/>
          </a:xfrm>
          <a:prstGeom prst="rect">
            <a:avLst/>
          </a:prstGeom>
          <a:noFill/>
        </p:spPr>
        <p:txBody>
          <a:bodyPr wrap="square">
            <a:spAutoFit/>
          </a:bodyPr>
          <a:lstStyle/>
          <a:p>
            <a:pPr algn="ctr"/>
            <a:r>
              <a:rPr lang="en-US" sz="2000" b="1" dirty="0">
                <a:latin typeface="Arial" panose="020B0604020202020204" pitchFamily="34" charset="0"/>
                <a:cs typeface="Arial" panose="020B0604020202020204" pitchFamily="34" charset="0"/>
              </a:rPr>
              <a:t>Head Worn Displays Are Better than Free Standing Screens for Stereoscopic Viewing</a:t>
            </a:r>
          </a:p>
        </p:txBody>
      </p:sp>
    </p:spTree>
    <p:extLst>
      <p:ext uri="{BB962C8B-B14F-4D97-AF65-F5344CB8AC3E}">
        <p14:creationId xmlns:p14="http://schemas.microsoft.com/office/powerpoint/2010/main" val="8803239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D1350B3-4160-7260-A9B1-BD1DD56CB911}"/>
              </a:ext>
            </a:extLst>
          </p:cNvPr>
          <p:cNvPicPr>
            <a:picLocks noChangeAspect="1"/>
          </p:cNvPicPr>
          <p:nvPr/>
        </p:nvPicPr>
        <p:blipFill>
          <a:blip r:embed="rId2"/>
          <a:stretch>
            <a:fillRect/>
          </a:stretch>
        </p:blipFill>
        <p:spPr>
          <a:xfrm>
            <a:off x="7878275" y="3152734"/>
            <a:ext cx="3357078" cy="2362530"/>
          </a:xfrm>
          <a:prstGeom prst="rect">
            <a:avLst/>
          </a:prstGeom>
        </p:spPr>
      </p:pic>
      <p:grpSp>
        <p:nvGrpSpPr>
          <p:cNvPr id="7" name="Group 6">
            <a:extLst>
              <a:ext uri="{FF2B5EF4-FFF2-40B4-BE49-F238E27FC236}">
                <a16:creationId xmlns:a16="http://schemas.microsoft.com/office/drawing/2014/main" id="{2036FFBA-479D-F01C-3681-4FA201DCFB9E}"/>
              </a:ext>
            </a:extLst>
          </p:cNvPr>
          <p:cNvGrpSpPr>
            <a:grpSpLocks noChangeAspect="1"/>
          </p:cNvGrpSpPr>
          <p:nvPr/>
        </p:nvGrpSpPr>
        <p:grpSpPr>
          <a:xfrm>
            <a:off x="7311274" y="971376"/>
            <a:ext cx="4469909" cy="2280567"/>
            <a:chOff x="6906151" y="3959593"/>
            <a:chExt cx="4780703" cy="2439136"/>
          </a:xfrm>
        </p:grpSpPr>
        <p:pic>
          <p:nvPicPr>
            <p:cNvPr id="8" name="Picture 7">
              <a:extLst>
                <a:ext uri="{FF2B5EF4-FFF2-40B4-BE49-F238E27FC236}">
                  <a16:creationId xmlns:a16="http://schemas.microsoft.com/office/drawing/2014/main" id="{62130DEF-FF61-6095-FB6F-51315AED9E26}"/>
                </a:ext>
              </a:extLst>
            </p:cNvPr>
            <p:cNvPicPr>
              <a:picLocks noChangeAspect="1"/>
            </p:cNvPicPr>
            <p:nvPr/>
          </p:nvPicPr>
          <p:blipFill>
            <a:blip r:embed="rId3"/>
            <a:stretch>
              <a:fillRect/>
            </a:stretch>
          </p:blipFill>
          <p:spPr>
            <a:xfrm>
              <a:off x="6998574" y="3959593"/>
              <a:ext cx="4595858" cy="1975643"/>
            </a:xfrm>
            <a:prstGeom prst="rect">
              <a:avLst/>
            </a:prstGeom>
          </p:spPr>
        </p:pic>
        <p:sp>
          <p:nvSpPr>
            <p:cNvPr id="9" name="TextBox 8">
              <a:extLst>
                <a:ext uri="{FF2B5EF4-FFF2-40B4-BE49-F238E27FC236}">
                  <a16:creationId xmlns:a16="http://schemas.microsoft.com/office/drawing/2014/main" id="{D7B12DC5-D5B4-E917-BFF1-F82F8E7F7F87}"/>
                </a:ext>
              </a:extLst>
            </p:cNvPr>
            <p:cNvSpPr txBox="1"/>
            <p:nvPr/>
          </p:nvSpPr>
          <p:spPr>
            <a:xfrm>
              <a:off x="6906151" y="5839129"/>
              <a:ext cx="4780703" cy="559600"/>
            </a:xfrm>
            <a:prstGeom prst="rect">
              <a:avLst/>
            </a:prstGeom>
            <a:noFill/>
          </p:spPr>
          <p:txBody>
            <a:bodyPr wrap="square">
              <a:spAutoFit/>
            </a:bodyPr>
            <a:lstStyle/>
            <a:p>
              <a:pPr fontAlgn="auto">
                <a:spcBef>
                  <a:spcPts val="0"/>
                </a:spcBef>
                <a:spcAft>
                  <a:spcPts val="0"/>
                </a:spcAft>
              </a:pPr>
              <a:r>
                <a:rPr lang="en-US" sz="700" dirty="0">
                  <a:solidFill>
                    <a:prstClr val="black">
                      <a:lumMod val="50000"/>
                      <a:lumOff val="50000"/>
                    </a:prstClr>
                  </a:solidFill>
                  <a:latin typeface="Calibri" panose="020F0502020204030204"/>
                </a:rPr>
                <a:t>Xia, Zhang, Ma, Cheng, and Hu, "Effect of spatial distortions in head-mounted displays on visually induced motion sickness," Opt. Express 31, 1737-1754 (2023) Optica Open Access Publishing Agreement: Authors and readers may use, reuse, and build upon the article, or use it for text or data mining without asking prior permission from the publisher or the Author(s), as long as the purpose is non-commercial and appropriate attribution is maintained.</a:t>
              </a:r>
            </a:p>
          </p:txBody>
        </p:sp>
      </p:grpSp>
      <p:sp>
        <p:nvSpPr>
          <p:cNvPr id="2" name="Title 1">
            <a:extLst>
              <a:ext uri="{FF2B5EF4-FFF2-40B4-BE49-F238E27FC236}">
                <a16:creationId xmlns:a16="http://schemas.microsoft.com/office/drawing/2014/main" id="{E1E31C2E-D171-7FA3-61C9-6C85299B3664}"/>
              </a:ext>
            </a:extLst>
          </p:cNvPr>
          <p:cNvSpPr>
            <a:spLocks noGrp="1"/>
          </p:cNvSpPr>
          <p:nvPr>
            <p:ph type="title"/>
          </p:nvPr>
        </p:nvSpPr>
        <p:spPr/>
        <p:txBody>
          <a:bodyPr/>
          <a:lstStyle/>
          <a:p>
            <a:r>
              <a:rPr lang="en-US" dirty="0"/>
              <a:t>Image Distortion Can Be </a:t>
            </a:r>
            <a:r>
              <a:rPr lang="en-US" dirty="0" err="1"/>
              <a:t>Nauseogenic</a:t>
            </a:r>
            <a:endParaRPr lang="en-US" dirty="0"/>
          </a:p>
        </p:txBody>
      </p:sp>
      <p:sp>
        <p:nvSpPr>
          <p:cNvPr id="3" name="Content Placeholder 2">
            <a:extLst>
              <a:ext uri="{FF2B5EF4-FFF2-40B4-BE49-F238E27FC236}">
                <a16:creationId xmlns:a16="http://schemas.microsoft.com/office/drawing/2014/main" id="{681438AE-2BCF-456D-2244-85A7C412EDAC}"/>
              </a:ext>
            </a:extLst>
          </p:cNvPr>
          <p:cNvSpPr>
            <a:spLocks noGrp="1"/>
          </p:cNvSpPr>
          <p:nvPr>
            <p:ph type="body" sz="quarter" idx="12"/>
          </p:nvPr>
        </p:nvSpPr>
        <p:spPr>
          <a:xfrm>
            <a:off x="410817" y="990774"/>
            <a:ext cx="7609777" cy="4895850"/>
          </a:xfrm>
        </p:spPr>
        <p:txBody>
          <a:bodyPr/>
          <a:lstStyle/>
          <a:p>
            <a:pPr marL="0" indent="0">
              <a:buNone/>
            </a:pPr>
            <a:r>
              <a:rPr lang="en-US" sz="2400" b="1" dirty="0"/>
              <a:t>Persistent optical distortion</a:t>
            </a:r>
          </a:p>
          <a:p>
            <a:r>
              <a:rPr lang="en-US" sz="2400" dirty="0"/>
              <a:t>“Effect of spatial distortions in head-mounted displays on visually induced motion sickness” (Xia, et. Al, 2023)</a:t>
            </a:r>
          </a:p>
          <a:p>
            <a:r>
              <a:rPr lang="en-US" sz="2400" dirty="0"/>
              <a:t>“The contribution of image minification to discomfort experienced in wearable optics” (McLean et. Al, 2023)</a:t>
            </a:r>
          </a:p>
          <a:p>
            <a:pPr lvl="1"/>
            <a:r>
              <a:rPr lang="en-US" sz="2000" dirty="0"/>
              <a:t>Retinal image—VOR mismatch</a:t>
            </a:r>
          </a:p>
          <a:p>
            <a:pPr marL="0" indent="0">
              <a:buNone/>
            </a:pPr>
            <a:r>
              <a:rPr lang="en-US" sz="2400" b="1" dirty="0"/>
              <a:t>Other factors</a:t>
            </a:r>
          </a:p>
          <a:p>
            <a:r>
              <a:rPr lang="en-US" sz="2400" dirty="0"/>
              <a:t>HWD fitment</a:t>
            </a:r>
          </a:p>
          <a:p>
            <a:r>
              <a:rPr lang="en-US" sz="2400" dirty="0"/>
              <a:t>Provocative content</a:t>
            </a:r>
          </a:p>
          <a:p>
            <a:r>
              <a:rPr lang="en-US" sz="2400" dirty="0"/>
              <a:t>Stereoscopic mathematics</a:t>
            </a:r>
          </a:p>
          <a:p>
            <a:pPr marL="0" indent="0">
              <a:buNone/>
            </a:pPr>
            <a:r>
              <a:rPr lang="en-US" sz="2400" b="1" dirty="0"/>
              <a:t>Perception studies of stereoscopic distortion are emerging</a:t>
            </a:r>
          </a:p>
        </p:txBody>
      </p:sp>
      <p:sp>
        <p:nvSpPr>
          <p:cNvPr id="4" name="TextBox 3">
            <a:extLst>
              <a:ext uri="{FF2B5EF4-FFF2-40B4-BE49-F238E27FC236}">
                <a16:creationId xmlns:a16="http://schemas.microsoft.com/office/drawing/2014/main" id="{B0F2B1B1-929E-3116-3986-23FDD1F4E70D}"/>
              </a:ext>
            </a:extLst>
          </p:cNvPr>
          <p:cNvSpPr txBox="1"/>
          <p:nvPr/>
        </p:nvSpPr>
        <p:spPr>
          <a:xfrm>
            <a:off x="2321668" y="6150114"/>
            <a:ext cx="7548663" cy="707886"/>
          </a:xfrm>
          <a:prstGeom prst="rect">
            <a:avLst/>
          </a:prstGeom>
          <a:noFill/>
        </p:spPr>
        <p:txBody>
          <a:bodyPr wrap="square">
            <a:spAutoFit/>
          </a:bodyPr>
          <a:lstStyle/>
          <a:p>
            <a:pPr algn="ctr"/>
            <a:r>
              <a:rPr lang="en-US" sz="2000" b="1" dirty="0">
                <a:latin typeface="Arial" panose="020B0604020202020204" pitchFamily="34" charset="0"/>
                <a:cs typeface="Arial" panose="020B0604020202020204" pitchFamily="34" charset="0"/>
              </a:rPr>
              <a:t>Perceptual Studies of Static and Dynamic Spatial Distortion Effects are Starting to Emerge</a:t>
            </a:r>
          </a:p>
        </p:txBody>
      </p:sp>
      <p:sp>
        <p:nvSpPr>
          <p:cNvPr id="5" name="TextBox 4">
            <a:extLst>
              <a:ext uri="{FF2B5EF4-FFF2-40B4-BE49-F238E27FC236}">
                <a16:creationId xmlns:a16="http://schemas.microsoft.com/office/drawing/2014/main" id="{14867239-B8A4-3CE3-D7F1-DBC2AAF096A0}"/>
              </a:ext>
            </a:extLst>
          </p:cNvPr>
          <p:cNvSpPr txBox="1"/>
          <p:nvPr/>
        </p:nvSpPr>
        <p:spPr>
          <a:xfrm>
            <a:off x="7872982" y="5451326"/>
            <a:ext cx="3346492" cy="630942"/>
          </a:xfrm>
          <a:prstGeom prst="rect">
            <a:avLst/>
          </a:prstGeom>
          <a:noFill/>
        </p:spPr>
        <p:txBody>
          <a:bodyPr wrap="square">
            <a:spAutoFit/>
          </a:bodyPr>
          <a:lstStyle/>
          <a:p>
            <a:pPr fontAlgn="auto">
              <a:spcBef>
                <a:spcPts val="0"/>
              </a:spcBef>
              <a:spcAft>
                <a:spcPts val="0"/>
              </a:spcAft>
            </a:pPr>
            <a:r>
              <a:rPr lang="en-US" sz="700" dirty="0">
                <a:solidFill>
                  <a:prstClr val="black">
                    <a:lumMod val="50000"/>
                    <a:lumOff val="50000"/>
                  </a:prstClr>
                </a:solidFill>
                <a:latin typeface="Calibri" panose="020F0502020204030204"/>
              </a:rPr>
              <a:t>McLean IR, </a:t>
            </a:r>
            <a:r>
              <a:rPr lang="en-US" sz="700" dirty="0" err="1">
                <a:solidFill>
                  <a:prstClr val="black">
                    <a:lumMod val="50000"/>
                    <a:lumOff val="50000"/>
                  </a:prstClr>
                </a:solidFill>
                <a:latin typeface="Calibri" panose="020F0502020204030204"/>
              </a:rPr>
              <a:t>Erkelens</a:t>
            </a:r>
            <a:r>
              <a:rPr lang="en-US" sz="700" dirty="0">
                <a:solidFill>
                  <a:prstClr val="black">
                    <a:lumMod val="50000"/>
                    <a:lumOff val="50000"/>
                  </a:prstClr>
                </a:solidFill>
                <a:latin typeface="Calibri" panose="020F0502020204030204"/>
              </a:rPr>
              <a:t> IM, </a:t>
            </a:r>
            <a:r>
              <a:rPr lang="en-US" sz="700" dirty="0" err="1">
                <a:solidFill>
                  <a:prstClr val="black">
                    <a:lumMod val="50000"/>
                    <a:lumOff val="50000"/>
                  </a:prstClr>
                </a:solidFill>
                <a:latin typeface="Calibri" panose="020F0502020204030204"/>
              </a:rPr>
              <a:t>Sherbak</a:t>
            </a:r>
            <a:r>
              <a:rPr lang="en-US" sz="700" dirty="0">
                <a:solidFill>
                  <a:prstClr val="black">
                    <a:lumMod val="50000"/>
                    <a:lumOff val="50000"/>
                  </a:prstClr>
                </a:solidFill>
                <a:latin typeface="Calibri" panose="020F0502020204030204"/>
              </a:rPr>
              <a:t> EF, Mikkelsen LT, Sharma R, Cooper EA. The contribution of image minification to discomfort experienced in wearable optics. J Vis. 2023 Aug 1;23(8):10. </a:t>
            </a:r>
            <a:r>
              <a:rPr lang="en-US" sz="700" dirty="0" err="1">
                <a:solidFill>
                  <a:prstClr val="black">
                    <a:lumMod val="50000"/>
                    <a:lumOff val="50000"/>
                  </a:prstClr>
                </a:solidFill>
                <a:latin typeface="Calibri" panose="020F0502020204030204"/>
              </a:rPr>
              <a:t>doi</a:t>
            </a:r>
            <a:r>
              <a:rPr lang="en-US" sz="700" dirty="0">
                <a:solidFill>
                  <a:prstClr val="black">
                    <a:lumMod val="50000"/>
                    <a:lumOff val="50000"/>
                  </a:prstClr>
                </a:solidFill>
                <a:latin typeface="Calibri" panose="020F0502020204030204"/>
              </a:rPr>
              <a:t>: 10.1167/jov.23.8.10. PMID: 37552022; PMCID: PMC10414133. This work is licensed under a Creative Commons Attribution-</a:t>
            </a:r>
            <a:r>
              <a:rPr lang="en-US" sz="700" dirty="0" err="1">
                <a:solidFill>
                  <a:prstClr val="black">
                    <a:lumMod val="50000"/>
                    <a:lumOff val="50000"/>
                  </a:prstClr>
                </a:solidFill>
                <a:latin typeface="Calibri" panose="020F0502020204030204"/>
              </a:rPr>
              <a:t>NonCommercial</a:t>
            </a:r>
            <a:r>
              <a:rPr lang="en-US" sz="700" dirty="0">
                <a:solidFill>
                  <a:prstClr val="black">
                    <a:lumMod val="50000"/>
                    <a:lumOff val="50000"/>
                  </a:prstClr>
                </a:solidFill>
                <a:latin typeface="Calibri" panose="020F0502020204030204"/>
              </a:rPr>
              <a:t>-</a:t>
            </a:r>
            <a:r>
              <a:rPr lang="en-US" sz="700" dirty="0" err="1">
                <a:solidFill>
                  <a:prstClr val="black">
                    <a:lumMod val="50000"/>
                    <a:lumOff val="50000"/>
                  </a:prstClr>
                </a:solidFill>
                <a:latin typeface="Calibri" panose="020F0502020204030204"/>
              </a:rPr>
              <a:t>NoDerivatives</a:t>
            </a:r>
            <a:r>
              <a:rPr lang="en-US" sz="700" dirty="0">
                <a:solidFill>
                  <a:prstClr val="black">
                    <a:lumMod val="50000"/>
                    <a:lumOff val="50000"/>
                  </a:prstClr>
                </a:solidFill>
                <a:latin typeface="Calibri" panose="020F0502020204030204"/>
              </a:rPr>
              <a:t> 4.0 International License.</a:t>
            </a:r>
          </a:p>
        </p:txBody>
      </p:sp>
    </p:spTree>
    <p:extLst>
      <p:ext uri="{BB962C8B-B14F-4D97-AF65-F5344CB8AC3E}">
        <p14:creationId xmlns:p14="http://schemas.microsoft.com/office/powerpoint/2010/main" val="34821493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1E35D-FA47-D8B8-ED01-7382B2404C2E}"/>
              </a:ext>
            </a:extLst>
          </p:cNvPr>
          <p:cNvSpPr>
            <a:spLocks noGrp="1"/>
          </p:cNvSpPr>
          <p:nvPr>
            <p:ph type="title"/>
          </p:nvPr>
        </p:nvSpPr>
        <p:spPr/>
        <p:txBody>
          <a:bodyPr/>
          <a:lstStyle/>
          <a:p>
            <a:r>
              <a:rPr lang="en-US" sz="2800" dirty="0"/>
              <a:t>Summary of Phenomena</a:t>
            </a:r>
          </a:p>
        </p:txBody>
      </p:sp>
      <p:sp>
        <p:nvSpPr>
          <p:cNvPr id="3" name="Content Placeholder 2">
            <a:extLst>
              <a:ext uri="{FF2B5EF4-FFF2-40B4-BE49-F238E27FC236}">
                <a16:creationId xmlns:a16="http://schemas.microsoft.com/office/drawing/2014/main" id="{D2AD903A-63D3-0AE1-E96D-2881B4427C74}"/>
              </a:ext>
            </a:extLst>
          </p:cNvPr>
          <p:cNvSpPr>
            <a:spLocks noGrp="1"/>
          </p:cNvSpPr>
          <p:nvPr>
            <p:ph idx="1"/>
          </p:nvPr>
        </p:nvSpPr>
        <p:spPr/>
        <p:txBody>
          <a:bodyPr/>
          <a:lstStyle/>
          <a:p>
            <a:pPr marL="0" indent="0">
              <a:buNone/>
            </a:pPr>
            <a:r>
              <a:rPr lang="en-US" b="1" dirty="0"/>
              <a:t>Five Interacting Clusters of Sensory Mismatch/Limitation of Human in HWD</a:t>
            </a:r>
          </a:p>
          <a:p>
            <a:pPr marL="514350" indent="-514350">
              <a:buFont typeface="+mj-lt"/>
              <a:buAutoNum type="arabicPeriod"/>
            </a:pPr>
            <a:r>
              <a:rPr lang="en-US" b="1" dirty="0"/>
              <a:t>Limited Field of View – Lack of Peripheral Vision</a:t>
            </a:r>
          </a:p>
          <a:p>
            <a:pPr marL="514350" indent="-514350">
              <a:buFont typeface="+mj-lt"/>
              <a:buAutoNum type="arabicPeriod"/>
            </a:pPr>
            <a:r>
              <a:rPr lang="en-US" b="1" dirty="0"/>
              <a:t>Differences in Virtual and Physical Head Pose – Increased Head Movement – Head Position Measurement – Latency</a:t>
            </a:r>
          </a:p>
          <a:p>
            <a:pPr marL="514350" indent="-514350">
              <a:buFont typeface="+mj-lt"/>
              <a:buAutoNum type="arabicPeriod"/>
            </a:pPr>
            <a:r>
              <a:rPr lang="en-US" b="1" dirty="0"/>
              <a:t>Visual-Vestibular Conflicts – VOR/Image Lag – False or Missing Motion and Visual Motion Cues</a:t>
            </a:r>
          </a:p>
          <a:p>
            <a:pPr marL="514350" indent="-514350">
              <a:buFont typeface="+mj-lt"/>
              <a:buAutoNum type="arabicPeriod"/>
            </a:pPr>
            <a:r>
              <a:rPr lang="en-US" b="1" dirty="0"/>
              <a:t>Vergence Accommodation Conflict – Altered Depth Perception – Unnatural Blur</a:t>
            </a:r>
          </a:p>
          <a:p>
            <a:pPr marL="514350" indent="-514350">
              <a:buFont typeface="+mj-lt"/>
              <a:buAutoNum type="arabicPeriod"/>
            </a:pPr>
            <a:r>
              <a:rPr lang="en-US" b="1" dirty="0"/>
              <a:t>Natural vs. Synthetic Binocular Stereoscopic Vision – Device Issues – Display and Human Alignment – Effect on Eye Movements – Stereoscopic Pipeline – Image Distortion</a:t>
            </a:r>
          </a:p>
          <a:p>
            <a:pPr marL="514350" indent="-514350">
              <a:buFont typeface="+mj-lt"/>
              <a:buAutoNum type="arabicPeriod"/>
            </a:pPr>
            <a:endParaRPr lang="en-US" dirty="0"/>
          </a:p>
        </p:txBody>
      </p:sp>
    </p:spTree>
    <p:extLst>
      <p:ext uri="{BB962C8B-B14F-4D97-AF65-F5344CB8AC3E}">
        <p14:creationId xmlns:p14="http://schemas.microsoft.com/office/powerpoint/2010/main" val="42715996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71B54-9FD9-E58E-7FC5-A9DA6158E2CB}"/>
              </a:ext>
            </a:extLst>
          </p:cNvPr>
          <p:cNvSpPr>
            <a:spLocks noGrp="1"/>
          </p:cNvSpPr>
          <p:nvPr>
            <p:ph type="title"/>
          </p:nvPr>
        </p:nvSpPr>
        <p:spPr/>
        <p:txBody>
          <a:bodyPr/>
          <a:lstStyle/>
          <a:p>
            <a:r>
              <a:rPr lang="en-US" sz="2800"/>
              <a:t>Applications of This Knowledge</a:t>
            </a:r>
          </a:p>
        </p:txBody>
      </p:sp>
      <p:sp>
        <p:nvSpPr>
          <p:cNvPr id="3" name="Content Placeholder 2">
            <a:extLst>
              <a:ext uri="{FF2B5EF4-FFF2-40B4-BE49-F238E27FC236}">
                <a16:creationId xmlns:a16="http://schemas.microsoft.com/office/drawing/2014/main" id="{1AFC148F-C012-75E2-5E7F-65E7E7775F51}"/>
              </a:ext>
            </a:extLst>
          </p:cNvPr>
          <p:cNvSpPr>
            <a:spLocks noGrp="1"/>
          </p:cNvSpPr>
          <p:nvPr>
            <p:ph idx="1"/>
          </p:nvPr>
        </p:nvSpPr>
        <p:spPr/>
        <p:txBody>
          <a:bodyPr/>
          <a:lstStyle/>
          <a:p>
            <a:r>
              <a:rPr lang="en-US" b="1" dirty="0"/>
              <a:t>Fundamental</a:t>
            </a:r>
          </a:p>
          <a:p>
            <a:endParaRPr lang="en-US" b="1" dirty="0"/>
          </a:p>
          <a:p>
            <a:r>
              <a:rPr lang="en-US" b="1" dirty="0"/>
              <a:t>Applied</a:t>
            </a:r>
          </a:p>
          <a:p>
            <a:endParaRPr lang="en-US" b="1" dirty="0"/>
          </a:p>
          <a:p>
            <a:r>
              <a:rPr lang="en-US" b="1" dirty="0"/>
              <a:t>Specifications</a:t>
            </a:r>
          </a:p>
          <a:p>
            <a:endParaRPr lang="en-US" b="1" dirty="0"/>
          </a:p>
          <a:p>
            <a:r>
              <a:rPr lang="en-US" b="1" dirty="0"/>
              <a:t>Framework for use</a:t>
            </a:r>
          </a:p>
        </p:txBody>
      </p:sp>
    </p:spTree>
    <p:extLst>
      <p:ext uri="{BB962C8B-B14F-4D97-AF65-F5344CB8AC3E}">
        <p14:creationId xmlns:p14="http://schemas.microsoft.com/office/powerpoint/2010/main" val="4167278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F98B9-E8AD-A04A-5801-DC2800DE1AB6}"/>
              </a:ext>
            </a:extLst>
          </p:cNvPr>
          <p:cNvSpPr>
            <a:spLocks noGrp="1"/>
          </p:cNvSpPr>
          <p:nvPr>
            <p:ph type="title"/>
          </p:nvPr>
        </p:nvSpPr>
        <p:spPr/>
        <p:txBody>
          <a:bodyPr/>
          <a:lstStyle/>
          <a:p>
            <a:r>
              <a:rPr lang="en-US"/>
              <a:t>Goals and Learning Objectives</a:t>
            </a:r>
          </a:p>
        </p:txBody>
      </p:sp>
      <p:sp>
        <p:nvSpPr>
          <p:cNvPr id="3" name="Content Placeholder 2">
            <a:extLst>
              <a:ext uri="{FF2B5EF4-FFF2-40B4-BE49-F238E27FC236}">
                <a16:creationId xmlns:a16="http://schemas.microsoft.com/office/drawing/2014/main" id="{33613B84-B01D-DCBD-49FE-4BCFF186929F}"/>
              </a:ext>
            </a:extLst>
          </p:cNvPr>
          <p:cNvSpPr>
            <a:spLocks noGrp="1"/>
          </p:cNvSpPr>
          <p:nvPr>
            <p:ph sz="quarter" idx="11"/>
          </p:nvPr>
        </p:nvSpPr>
        <p:spPr/>
        <p:txBody>
          <a:bodyPr/>
          <a:lstStyle/>
          <a:p>
            <a:pPr fontAlgn="ctr"/>
            <a:r>
              <a:rPr kumimoji="1" lang="en-US" sz="2400" b="0" i="0" kern="1200" dirty="0">
                <a:solidFill>
                  <a:schemeClr val="tx1"/>
                </a:solidFill>
                <a:effectLst/>
                <a:latin typeface="Arial" charset="0"/>
                <a:ea typeface="+mn-ea"/>
                <a:cs typeface="+mn-cs"/>
              </a:rPr>
              <a:t>List </a:t>
            </a:r>
            <a:r>
              <a:rPr kumimoji="1" lang="en-US" sz="2400" b="1" i="0" kern="1200" dirty="0">
                <a:solidFill>
                  <a:schemeClr val="tx1"/>
                </a:solidFill>
                <a:effectLst/>
                <a:latin typeface="Arial" charset="0"/>
                <a:ea typeface="+mn-ea"/>
                <a:cs typeface="+mn-cs"/>
              </a:rPr>
              <a:t>5 clusters of sensory mismatch and limitation </a:t>
            </a:r>
            <a:r>
              <a:rPr kumimoji="1" lang="en-US" sz="2400" b="0" i="0" kern="1200" dirty="0">
                <a:solidFill>
                  <a:schemeClr val="tx1"/>
                </a:solidFill>
                <a:effectLst/>
                <a:latin typeface="Arial" charset="0"/>
                <a:ea typeface="+mn-ea"/>
                <a:cs typeface="+mn-cs"/>
              </a:rPr>
              <a:t>inherent to today's Extended Reality Devices</a:t>
            </a:r>
          </a:p>
          <a:p>
            <a:pPr fontAlgn="ctr"/>
            <a:r>
              <a:rPr kumimoji="1" lang="en-US" sz="2400" b="0" i="0" kern="1200" dirty="0">
                <a:solidFill>
                  <a:schemeClr val="tx1"/>
                </a:solidFill>
                <a:effectLst/>
                <a:latin typeface="Arial" charset="0"/>
                <a:ea typeface="+mn-ea"/>
                <a:cs typeface="+mn-cs"/>
              </a:rPr>
              <a:t>Describe </a:t>
            </a:r>
            <a:r>
              <a:rPr kumimoji="1" lang="en-US" sz="2400" b="1" i="0" kern="1200" dirty="0">
                <a:solidFill>
                  <a:schemeClr val="tx1"/>
                </a:solidFill>
                <a:effectLst/>
                <a:latin typeface="Arial" charset="0"/>
                <a:ea typeface="+mn-ea"/>
                <a:cs typeface="+mn-cs"/>
              </a:rPr>
              <a:t>3 fundamental research questions </a:t>
            </a:r>
            <a:r>
              <a:rPr kumimoji="1" lang="en-US" sz="2400" b="0" i="0" kern="1200" dirty="0">
                <a:solidFill>
                  <a:schemeClr val="tx1"/>
                </a:solidFill>
                <a:effectLst/>
                <a:latin typeface="Arial" charset="0"/>
                <a:ea typeface="+mn-ea"/>
                <a:cs typeface="+mn-cs"/>
              </a:rPr>
              <a:t>that should be investigated based on these mechanisms</a:t>
            </a:r>
          </a:p>
          <a:p>
            <a:pPr fontAlgn="ctr"/>
            <a:r>
              <a:rPr kumimoji="1" lang="en-US" sz="2400" b="0" i="0" kern="1200" dirty="0">
                <a:solidFill>
                  <a:schemeClr val="tx1"/>
                </a:solidFill>
                <a:effectLst/>
                <a:latin typeface="Arial" charset="0"/>
                <a:ea typeface="+mn-ea"/>
                <a:cs typeface="+mn-cs"/>
              </a:rPr>
              <a:t>Describe </a:t>
            </a:r>
            <a:r>
              <a:rPr kumimoji="1" lang="en-US" sz="2400" b="1" i="0" kern="1200" dirty="0">
                <a:solidFill>
                  <a:schemeClr val="tx1"/>
                </a:solidFill>
                <a:effectLst/>
                <a:latin typeface="Arial" charset="0"/>
                <a:ea typeface="+mn-ea"/>
                <a:cs typeface="+mn-cs"/>
              </a:rPr>
              <a:t>3 applied research questions </a:t>
            </a:r>
            <a:r>
              <a:rPr kumimoji="1" lang="en-US" sz="2400" b="0" i="0" kern="1200" dirty="0">
                <a:solidFill>
                  <a:schemeClr val="tx1"/>
                </a:solidFill>
                <a:effectLst/>
                <a:latin typeface="Arial" charset="0"/>
                <a:ea typeface="+mn-ea"/>
                <a:cs typeface="+mn-cs"/>
              </a:rPr>
              <a:t>whose efficacy should be evaluated based on the mechanisms of sensory limitation</a:t>
            </a:r>
          </a:p>
          <a:p>
            <a:pPr fontAlgn="ctr"/>
            <a:r>
              <a:rPr kumimoji="1" lang="en-US" sz="2400" b="0" i="0" kern="1200" dirty="0">
                <a:solidFill>
                  <a:schemeClr val="tx1"/>
                </a:solidFill>
                <a:effectLst/>
                <a:latin typeface="Arial" charset="0"/>
                <a:ea typeface="+mn-ea"/>
                <a:cs typeface="+mn-cs"/>
              </a:rPr>
              <a:t>Describe </a:t>
            </a:r>
            <a:r>
              <a:rPr kumimoji="1" lang="en-US" sz="2400" b="1" i="0" kern="1200" dirty="0">
                <a:solidFill>
                  <a:schemeClr val="tx1"/>
                </a:solidFill>
                <a:effectLst/>
                <a:latin typeface="Arial" charset="0"/>
                <a:ea typeface="+mn-ea"/>
                <a:cs typeface="+mn-cs"/>
              </a:rPr>
              <a:t>5 specifications </a:t>
            </a:r>
            <a:r>
              <a:rPr kumimoji="1" lang="en-US" sz="2400" b="0" i="0" kern="1200" dirty="0">
                <a:solidFill>
                  <a:schemeClr val="tx1"/>
                </a:solidFill>
                <a:effectLst/>
                <a:latin typeface="Arial" charset="0"/>
                <a:ea typeface="+mn-ea"/>
                <a:cs typeface="+mn-cs"/>
              </a:rPr>
              <a:t>that should be defined for Extended Reality devices</a:t>
            </a:r>
          </a:p>
          <a:p>
            <a:pPr fontAlgn="ctr"/>
            <a:r>
              <a:rPr kumimoji="1" lang="en-US" sz="2400" kern="1200" dirty="0">
                <a:latin typeface="Arial" charset="0"/>
                <a:ea typeface="+mn-ea"/>
                <a:cs typeface="+mn-cs"/>
              </a:rPr>
              <a:t>Describe </a:t>
            </a:r>
            <a:r>
              <a:rPr kumimoji="1" lang="en-US" sz="2400" b="1" kern="1200" dirty="0">
                <a:latin typeface="Arial" charset="0"/>
                <a:ea typeface="+mn-ea"/>
                <a:cs typeface="+mn-cs"/>
              </a:rPr>
              <a:t>key technical differentiators </a:t>
            </a:r>
            <a:r>
              <a:rPr kumimoji="1" lang="en-US" sz="2400" kern="1200" dirty="0">
                <a:latin typeface="Arial" charset="0"/>
                <a:ea typeface="+mn-ea"/>
                <a:cs typeface="+mn-cs"/>
              </a:rPr>
              <a:t>among XR devices</a:t>
            </a:r>
            <a:endParaRPr kumimoji="1" lang="en-US" sz="2400" b="0" i="0" kern="1200" dirty="0">
              <a:solidFill>
                <a:schemeClr val="tx1"/>
              </a:solidFill>
              <a:effectLst/>
              <a:latin typeface="Arial" charset="0"/>
              <a:ea typeface="+mn-ea"/>
              <a:cs typeface="+mn-cs"/>
            </a:endParaRPr>
          </a:p>
          <a:p>
            <a:pPr fontAlgn="ctr"/>
            <a:r>
              <a:rPr kumimoji="1" lang="en-US" sz="2400" b="0" i="0" kern="1200" dirty="0">
                <a:solidFill>
                  <a:schemeClr val="tx1"/>
                </a:solidFill>
                <a:effectLst/>
                <a:latin typeface="Arial" charset="0"/>
                <a:ea typeface="+mn-ea"/>
                <a:cs typeface="+mn-cs"/>
              </a:rPr>
              <a:t>Describe a </a:t>
            </a:r>
            <a:r>
              <a:rPr kumimoji="1" lang="en-US" sz="2400" b="1" i="0" kern="1200" dirty="0">
                <a:solidFill>
                  <a:schemeClr val="tx1"/>
                </a:solidFill>
                <a:effectLst/>
                <a:latin typeface="Arial" charset="0"/>
                <a:ea typeface="+mn-ea"/>
                <a:cs typeface="+mn-cs"/>
              </a:rPr>
              <a:t>framework</a:t>
            </a:r>
            <a:r>
              <a:rPr kumimoji="1" lang="en-US" sz="2400" b="0" i="0" kern="1200" dirty="0">
                <a:solidFill>
                  <a:schemeClr val="tx1"/>
                </a:solidFill>
                <a:effectLst/>
                <a:latin typeface="Arial" charset="0"/>
                <a:ea typeface="+mn-ea"/>
                <a:cs typeface="+mn-cs"/>
              </a:rPr>
              <a:t> facilitating incorporation of XR into the training ecosystem</a:t>
            </a:r>
          </a:p>
          <a:p>
            <a:pPr fontAlgn="ctr"/>
            <a:endParaRPr kumimoji="1" lang="en-US" sz="3200" b="0" i="0" kern="1200" dirty="0">
              <a:solidFill>
                <a:schemeClr val="tx1"/>
              </a:solidFill>
              <a:effectLst/>
              <a:latin typeface="Arial" charset="0"/>
              <a:ea typeface="+mn-ea"/>
              <a:cs typeface="+mn-cs"/>
            </a:endParaRPr>
          </a:p>
          <a:p>
            <a:pPr fontAlgn="ctr"/>
            <a:endParaRPr kumimoji="1" lang="en-US" sz="3200" b="0" i="0"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32262830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A97AE-5A09-799A-5786-64DC9BC0E576}"/>
              </a:ext>
            </a:extLst>
          </p:cNvPr>
          <p:cNvSpPr>
            <a:spLocks noGrp="1"/>
          </p:cNvSpPr>
          <p:nvPr>
            <p:ph type="title"/>
          </p:nvPr>
        </p:nvSpPr>
        <p:spPr/>
        <p:txBody>
          <a:bodyPr/>
          <a:lstStyle/>
          <a:p>
            <a:r>
              <a:rPr lang="en-US" dirty="0"/>
              <a:t>Peripheral Vision Revisited</a:t>
            </a:r>
          </a:p>
        </p:txBody>
      </p:sp>
      <p:sp>
        <p:nvSpPr>
          <p:cNvPr id="4" name="Picture Placeholder 3">
            <a:extLst>
              <a:ext uri="{FF2B5EF4-FFF2-40B4-BE49-F238E27FC236}">
                <a16:creationId xmlns:a16="http://schemas.microsoft.com/office/drawing/2014/main" id="{005E8634-6BEF-0721-EDF3-0B862BD21BB6}"/>
              </a:ext>
            </a:extLst>
          </p:cNvPr>
          <p:cNvSpPr>
            <a:spLocks noGrp="1"/>
          </p:cNvSpPr>
          <p:nvPr>
            <p:ph type="pic" sz="quarter" idx="11"/>
          </p:nvPr>
        </p:nvSpPr>
        <p:spPr>
          <a:xfrm>
            <a:off x="7125511" y="989946"/>
            <a:ext cx="4589411" cy="4896678"/>
          </a:xfrm>
        </p:spPr>
        <p:txBody>
          <a:bodyPr/>
          <a:lstStyle/>
          <a:p>
            <a:endParaRPr lang="en-US"/>
          </a:p>
        </p:txBody>
      </p:sp>
      <p:sp>
        <p:nvSpPr>
          <p:cNvPr id="5" name="Text Placeholder 4">
            <a:extLst>
              <a:ext uri="{FF2B5EF4-FFF2-40B4-BE49-F238E27FC236}">
                <a16:creationId xmlns:a16="http://schemas.microsoft.com/office/drawing/2014/main" id="{5D3CFEF6-078A-9E61-F0A3-B30A278F6BFA}"/>
              </a:ext>
            </a:extLst>
          </p:cNvPr>
          <p:cNvSpPr>
            <a:spLocks noGrp="1"/>
          </p:cNvSpPr>
          <p:nvPr>
            <p:ph type="body" sz="quarter" idx="12"/>
          </p:nvPr>
        </p:nvSpPr>
        <p:spPr>
          <a:xfrm>
            <a:off x="410816" y="863498"/>
            <a:ext cx="6964319" cy="4895850"/>
          </a:xfrm>
        </p:spPr>
        <p:txBody>
          <a:bodyPr/>
          <a:lstStyle/>
          <a:p>
            <a:pPr marL="0" indent="0">
              <a:buNone/>
            </a:pPr>
            <a:r>
              <a:rPr lang="en-US" sz="2400" b="1" dirty="0"/>
              <a:t>Flight Simulation and Vision Science Definitions</a:t>
            </a:r>
          </a:p>
          <a:p>
            <a:r>
              <a:rPr lang="en-US" sz="2000" b="1" dirty="0"/>
              <a:t>Flight Simulation:  +/- 60°-110° HFOV</a:t>
            </a:r>
          </a:p>
          <a:p>
            <a:r>
              <a:rPr lang="en-US" sz="2000" b="1" dirty="0"/>
              <a:t>2009 limited study of visually induced motion factors</a:t>
            </a:r>
          </a:p>
          <a:p>
            <a:pPr lvl="1"/>
            <a:r>
              <a:rPr lang="en-US" sz="2000" dirty="0"/>
              <a:t>Dynamic peripheral optic flow stimulates</a:t>
            </a:r>
          </a:p>
          <a:p>
            <a:pPr lvl="1"/>
            <a:r>
              <a:rPr lang="en-US" sz="2000" dirty="0"/>
              <a:t>Dynamic central vision does not stimulate</a:t>
            </a:r>
          </a:p>
          <a:p>
            <a:pPr lvl="1"/>
            <a:r>
              <a:rPr lang="en-US" sz="2000" dirty="0"/>
              <a:t>Static images do not stimulate</a:t>
            </a:r>
          </a:p>
          <a:p>
            <a:pPr lvl="1"/>
            <a:r>
              <a:rPr lang="en-US" sz="2000" dirty="0"/>
              <a:t>Experimental method</a:t>
            </a:r>
          </a:p>
          <a:p>
            <a:pPr lvl="2"/>
            <a:r>
              <a:rPr lang="en-US" sz="1600" dirty="0"/>
              <a:t>Patterns: Central, peripheral, full field patterns</a:t>
            </a:r>
          </a:p>
          <a:p>
            <a:pPr lvl="2"/>
            <a:r>
              <a:rPr lang="en-US" sz="1600" dirty="0"/>
              <a:t>Static and dynamic stimuli</a:t>
            </a:r>
          </a:p>
          <a:p>
            <a:pPr lvl="2"/>
            <a:r>
              <a:rPr lang="en-US" sz="1600" dirty="0"/>
              <a:t>Varying dynamic frequency</a:t>
            </a:r>
          </a:p>
          <a:p>
            <a:pPr lvl="1"/>
            <a:r>
              <a:rPr lang="en-US" sz="2000" b="1" dirty="0"/>
              <a:t>Central/Peripheral boundary between 7° and 15°</a:t>
            </a:r>
            <a:endParaRPr lang="en-US" sz="1600" b="1" dirty="0"/>
          </a:p>
          <a:p>
            <a:pPr lvl="1"/>
            <a:r>
              <a:rPr lang="en-US" sz="2000" dirty="0"/>
              <a:t>Vision science literature has no consensus</a:t>
            </a:r>
          </a:p>
          <a:p>
            <a:pPr lvl="1"/>
            <a:r>
              <a:rPr lang="en-US" sz="2000" dirty="0"/>
              <a:t>Did not study variation of effect in different peripheral regions</a:t>
            </a:r>
          </a:p>
          <a:p>
            <a:r>
              <a:rPr lang="en-US" sz="2400" b="1" dirty="0"/>
              <a:t>Does/how does peripheral VIM sensitivity vary with eccentricity?</a:t>
            </a:r>
          </a:p>
          <a:p>
            <a:pPr marL="0" indent="0">
              <a:buNone/>
            </a:pPr>
            <a:endParaRPr lang="en-US" sz="2000" b="1" dirty="0"/>
          </a:p>
          <a:p>
            <a:pPr marL="0" indent="0">
              <a:buNone/>
            </a:pPr>
            <a:endParaRPr lang="en-US" dirty="0"/>
          </a:p>
        </p:txBody>
      </p:sp>
      <p:sp>
        <p:nvSpPr>
          <p:cNvPr id="6" name="TextBox 5">
            <a:extLst>
              <a:ext uri="{FF2B5EF4-FFF2-40B4-BE49-F238E27FC236}">
                <a16:creationId xmlns:a16="http://schemas.microsoft.com/office/drawing/2014/main" id="{185E80F7-C3C7-AD40-6566-408468824B69}"/>
              </a:ext>
            </a:extLst>
          </p:cNvPr>
          <p:cNvSpPr txBox="1"/>
          <p:nvPr/>
        </p:nvSpPr>
        <p:spPr>
          <a:xfrm>
            <a:off x="7774473" y="5850607"/>
            <a:ext cx="4210594" cy="461665"/>
          </a:xfrm>
          <a:prstGeom prst="rect">
            <a:avLst/>
          </a:prstGeom>
          <a:noFill/>
          <a:scene3d>
            <a:camera prst="orthographicFront">
              <a:rot lat="0" lon="0" rev="0"/>
            </a:camera>
            <a:lightRig rig="threePt" dir="t"/>
          </a:scene3d>
        </p:spPr>
        <p:txBody>
          <a:bodyPr wrap="square">
            <a:spAutoFit/>
          </a:bodyPr>
          <a:lstStyle/>
          <a:p>
            <a:pPr algn="l"/>
            <a:r>
              <a:rPr lang="en-US" sz="600" dirty="0" err="1">
                <a:solidFill>
                  <a:prstClr val="black">
                    <a:lumMod val="65000"/>
                    <a:lumOff val="35000"/>
                  </a:prstClr>
                </a:solidFill>
                <a:latin typeface="Calibri" panose="020F0502020204030204"/>
              </a:rPr>
              <a:t>Piponnier</a:t>
            </a:r>
            <a:r>
              <a:rPr lang="en-US" sz="600" dirty="0">
                <a:solidFill>
                  <a:prstClr val="black">
                    <a:lumMod val="65000"/>
                    <a:lumOff val="35000"/>
                  </a:prstClr>
                </a:solidFill>
                <a:latin typeface="Calibri" panose="020F0502020204030204"/>
              </a:rPr>
              <a:t>, J.&lt;C., </a:t>
            </a:r>
            <a:r>
              <a:rPr lang="en-US" sz="600" dirty="0" err="1">
                <a:solidFill>
                  <a:prstClr val="black">
                    <a:lumMod val="65000"/>
                    <a:lumOff val="35000"/>
                  </a:prstClr>
                </a:solidFill>
                <a:latin typeface="Calibri" panose="020F0502020204030204"/>
              </a:rPr>
              <a:t>Hanssens</a:t>
            </a:r>
            <a:r>
              <a:rPr lang="en-US" sz="600" dirty="0">
                <a:solidFill>
                  <a:prstClr val="black">
                    <a:lumMod val="65000"/>
                    <a:lumOff val="35000"/>
                  </a:prstClr>
                </a:solidFill>
                <a:latin typeface="Calibri" panose="020F0502020204030204"/>
              </a:rPr>
              <a:t>, J.&lt;M., &amp; </a:t>
            </a:r>
            <a:r>
              <a:rPr lang="en-US" sz="600" dirty="0" err="1">
                <a:solidFill>
                  <a:prstClr val="black">
                    <a:lumMod val="65000"/>
                    <a:lumOff val="35000"/>
                  </a:prstClr>
                </a:solidFill>
                <a:latin typeface="Calibri" panose="020F0502020204030204"/>
              </a:rPr>
              <a:t>Faubert</a:t>
            </a:r>
            <a:r>
              <a:rPr lang="en-US" sz="600" dirty="0">
                <a:solidFill>
                  <a:prstClr val="black">
                    <a:lumMod val="65000"/>
                    <a:lumOff val="35000"/>
                  </a:prstClr>
                </a:solidFill>
                <a:latin typeface="Calibri" panose="020F0502020204030204"/>
              </a:rPr>
              <a:t>, J. (2009). Effect of visual field locus and oscillation frequencies on posture control in an ecological environment. Journal of Vision, 9(1):13, 1–10, http://journalofvision.org/9/1/13/, doi:10.1167/9.1.13</a:t>
            </a:r>
            <a:r>
              <a:rPr lang="en-US" sz="400" dirty="0">
                <a:solidFill>
                  <a:prstClr val="black">
                    <a:lumMod val="65000"/>
                    <a:lumOff val="35000"/>
                  </a:prstClr>
                </a:solidFill>
                <a:latin typeface="Calibri" panose="020F0502020204030204"/>
              </a:rPr>
              <a:t>. </a:t>
            </a:r>
            <a:r>
              <a:rPr lang="en-US" sz="600" b="0" i="0" dirty="0">
                <a:solidFill>
                  <a:srgbClr val="212121"/>
                </a:solidFill>
                <a:effectLst/>
                <a:latin typeface="BlinkMacSystemFont"/>
              </a:rPr>
              <a:t>PMID: 19271883</a:t>
            </a:r>
            <a:r>
              <a:rPr lang="en-US" sz="600" dirty="0">
                <a:solidFill>
                  <a:srgbClr val="212121"/>
                </a:solidFill>
                <a:latin typeface="BlinkMacSystemFont"/>
              </a:rPr>
              <a:t>. License ID: </a:t>
            </a:r>
            <a:r>
              <a:rPr lang="en-US" sz="500" b="0" i="0" dirty="0">
                <a:solidFill>
                  <a:srgbClr val="49576D"/>
                </a:solidFill>
                <a:effectLst/>
                <a:latin typeface="Open Sans" panose="020B0606030504020204" pitchFamily="34" charset="0"/>
              </a:rPr>
              <a:t>1629755-3</a:t>
            </a:r>
            <a:endParaRPr lang="en-US" sz="800" b="0" i="0" dirty="0">
              <a:solidFill>
                <a:srgbClr val="212121"/>
              </a:solidFill>
              <a:effectLst/>
              <a:latin typeface="BlinkMacSystemFont"/>
            </a:endParaRPr>
          </a:p>
          <a:p>
            <a:pPr fontAlgn="auto">
              <a:spcBef>
                <a:spcPts val="0"/>
              </a:spcBef>
              <a:spcAft>
                <a:spcPts val="0"/>
              </a:spcAft>
            </a:pPr>
            <a:endParaRPr lang="en-US" sz="600" dirty="0">
              <a:solidFill>
                <a:prstClr val="black">
                  <a:lumMod val="65000"/>
                  <a:lumOff val="35000"/>
                </a:prstClr>
              </a:solidFill>
              <a:latin typeface="Calibri" panose="020F0502020204030204"/>
            </a:endParaRPr>
          </a:p>
        </p:txBody>
      </p:sp>
      <p:pic>
        <p:nvPicPr>
          <p:cNvPr id="8" name="New picture">
            <a:extLst>
              <a:ext uri="{FF2B5EF4-FFF2-40B4-BE49-F238E27FC236}">
                <a16:creationId xmlns:a16="http://schemas.microsoft.com/office/drawing/2014/main" id="{AE0D267F-A638-9D25-61A0-3684659C2B5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4944" y="863498"/>
            <a:ext cx="4206240" cy="2777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9" name="TextBox 8">
            <a:extLst>
              <a:ext uri="{FF2B5EF4-FFF2-40B4-BE49-F238E27FC236}">
                <a16:creationId xmlns:a16="http://schemas.microsoft.com/office/drawing/2014/main" id="{CE15B235-F4E1-4430-2001-A70CD720270B}"/>
              </a:ext>
            </a:extLst>
          </p:cNvPr>
          <p:cNvSpPr txBox="1"/>
          <p:nvPr/>
        </p:nvSpPr>
        <p:spPr>
          <a:xfrm>
            <a:off x="2331107" y="6150114"/>
            <a:ext cx="7548663" cy="707886"/>
          </a:xfrm>
          <a:prstGeom prst="rect">
            <a:avLst/>
          </a:prstGeom>
          <a:noFill/>
        </p:spPr>
        <p:txBody>
          <a:bodyPr wrap="square">
            <a:spAutoFit/>
          </a:bodyPr>
          <a:lstStyle/>
          <a:p>
            <a:pPr algn="ctr"/>
            <a:r>
              <a:rPr lang="en-US" sz="2000" b="1" dirty="0">
                <a:latin typeface="Arial" panose="020B0604020202020204" pitchFamily="34" charset="0"/>
                <a:cs typeface="Arial" panose="020B0604020202020204" pitchFamily="34" charset="0"/>
              </a:rPr>
              <a:t>Old Study Provides Approximate Boundary For </a:t>
            </a:r>
          </a:p>
          <a:p>
            <a:pPr algn="ctr"/>
            <a:r>
              <a:rPr lang="en-US" sz="2000" b="1" dirty="0">
                <a:latin typeface="Arial" panose="020B0604020202020204" pitchFamily="34" charset="0"/>
                <a:cs typeface="Arial" panose="020B0604020202020204" pitchFamily="34" charset="0"/>
              </a:rPr>
              <a:t>Visually Induced Motion and Basis for Further Research</a:t>
            </a:r>
          </a:p>
        </p:txBody>
      </p:sp>
      <p:pic>
        <p:nvPicPr>
          <p:cNvPr id="7" name="New picture">
            <a:extLst>
              <a:ext uri="{FF2B5EF4-FFF2-40B4-BE49-F238E27FC236}">
                <a16:creationId xmlns:a16="http://schemas.microsoft.com/office/drawing/2014/main" id="{9C883D1D-C25F-CDD0-EEFF-11147C89BA2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7274" y="3515835"/>
            <a:ext cx="4741580" cy="2370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Tree>
    <p:extLst>
      <p:ext uri="{BB962C8B-B14F-4D97-AF65-F5344CB8AC3E}">
        <p14:creationId xmlns:p14="http://schemas.microsoft.com/office/powerpoint/2010/main" val="11503424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616AA-1C7F-60CC-0022-0CEBD6D08F50}"/>
              </a:ext>
            </a:extLst>
          </p:cNvPr>
          <p:cNvSpPr>
            <a:spLocks noGrp="1"/>
          </p:cNvSpPr>
          <p:nvPr>
            <p:ph type="title"/>
          </p:nvPr>
        </p:nvSpPr>
        <p:spPr/>
        <p:txBody>
          <a:bodyPr/>
          <a:lstStyle/>
          <a:p>
            <a:r>
              <a:rPr lang="en-US" sz="2800" dirty="0"/>
              <a:t>Why Does Reducing FOV in HWD Reduce Cybersickness?</a:t>
            </a:r>
          </a:p>
        </p:txBody>
      </p:sp>
      <p:sp>
        <p:nvSpPr>
          <p:cNvPr id="3" name="Content Placeholder 2">
            <a:extLst>
              <a:ext uri="{FF2B5EF4-FFF2-40B4-BE49-F238E27FC236}">
                <a16:creationId xmlns:a16="http://schemas.microsoft.com/office/drawing/2014/main" id="{F3233066-1F0D-D64D-5B7E-9E84EF021066}"/>
              </a:ext>
            </a:extLst>
          </p:cNvPr>
          <p:cNvSpPr>
            <a:spLocks noGrp="1"/>
          </p:cNvSpPr>
          <p:nvPr>
            <p:ph idx="1"/>
          </p:nvPr>
        </p:nvSpPr>
        <p:spPr/>
        <p:txBody>
          <a:bodyPr/>
          <a:lstStyle/>
          <a:p>
            <a:r>
              <a:rPr lang="en-US" b="1" dirty="0"/>
              <a:t>Widespread observation</a:t>
            </a:r>
          </a:p>
          <a:p>
            <a:pPr marL="0" indent="0">
              <a:buNone/>
            </a:pPr>
            <a:endParaRPr lang="en-US" b="1" dirty="0"/>
          </a:p>
          <a:p>
            <a:r>
              <a:rPr lang="en-US" b="1" dirty="0"/>
              <a:t>Conflicts with Flight Simulation Requirements</a:t>
            </a:r>
          </a:p>
          <a:p>
            <a:endParaRPr lang="en-US" dirty="0"/>
          </a:p>
          <a:p>
            <a:r>
              <a:rPr lang="en-US" b="1" dirty="0"/>
              <a:t>Hypothesis:</a:t>
            </a:r>
            <a:endParaRPr lang="en-US" dirty="0"/>
          </a:p>
          <a:p>
            <a:pPr lvl="1"/>
            <a:r>
              <a:rPr lang="en-US" b="1" i="1" dirty="0"/>
              <a:t>Reducing FOV in HWD reduces region of exposure to image distortions providing mostly false visually induced motion cues. </a:t>
            </a:r>
          </a:p>
          <a:p>
            <a:endParaRPr lang="en-US" dirty="0"/>
          </a:p>
        </p:txBody>
      </p:sp>
      <p:sp>
        <p:nvSpPr>
          <p:cNvPr id="4" name="TextBox 3">
            <a:extLst>
              <a:ext uri="{FF2B5EF4-FFF2-40B4-BE49-F238E27FC236}">
                <a16:creationId xmlns:a16="http://schemas.microsoft.com/office/drawing/2014/main" id="{0562B72A-6138-3202-BB94-8F53FD5D4BB4}"/>
              </a:ext>
            </a:extLst>
          </p:cNvPr>
          <p:cNvSpPr txBox="1"/>
          <p:nvPr/>
        </p:nvSpPr>
        <p:spPr>
          <a:xfrm>
            <a:off x="2279809" y="6150114"/>
            <a:ext cx="7548663" cy="707886"/>
          </a:xfrm>
          <a:prstGeom prst="rect">
            <a:avLst/>
          </a:prstGeom>
          <a:noFill/>
        </p:spPr>
        <p:txBody>
          <a:bodyPr wrap="square">
            <a:spAutoFit/>
          </a:bodyPr>
          <a:lstStyle/>
          <a:p>
            <a:pPr algn="ctr"/>
            <a:r>
              <a:rPr lang="en-US" sz="2000" b="1" dirty="0">
                <a:latin typeface="Arial" panose="020B0604020202020204" pitchFamily="34" charset="0"/>
                <a:cs typeface="Arial" panose="020B0604020202020204" pitchFamily="34" charset="0"/>
              </a:rPr>
              <a:t>Flight Simulation and Vision Science Communities Could Learn from Each Other</a:t>
            </a:r>
          </a:p>
        </p:txBody>
      </p:sp>
    </p:spTree>
    <p:extLst>
      <p:ext uri="{BB962C8B-B14F-4D97-AF65-F5344CB8AC3E}">
        <p14:creationId xmlns:p14="http://schemas.microsoft.com/office/powerpoint/2010/main" val="3285629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C1F6-D4DD-3005-4E55-4A547C94802C}"/>
              </a:ext>
            </a:extLst>
          </p:cNvPr>
          <p:cNvSpPr>
            <a:spLocks noGrp="1"/>
          </p:cNvSpPr>
          <p:nvPr>
            <p:ph type="title"/>
          </p:nvPr>
        </p:nvSpPr>
        <p:spPr/>
        <p:txBody>
          <a:bodyPr/>
          <a:lstStyle/>
          <a:p>
            <a:r>
              <a:rPr lang="en-US" sz="2800" dirty="0"/>
              <a:t>Additional Fundamental Research Questions</a:t>
            </a:r>
          </a:p>
        </p:txBody>
      </p:sp>
      <p:sp>
        <p:nvSpPr>
          <p:cNvPr id="3" name="Content Placeholder 2">
            <a:extLst>
              <a:ext uri="{FF2B5EF4-FFF2-40B4-BE49-F238E27FC236}">
                <a16:creationId xmlns:a16="http://schemas.microsoft.com/office/drawing/2014/main" id="{51811169-12EA-7E0B-C968-3A5BCB08624C}"/>
              </a:ext>
            </a:extLst>
          </p:cNvPr>
          <p:cNvSpPr>
            <a:spLocks noGrp="1"/>
          </p:cNvSpPr>
          <p:nvPr>
            <p:ph idx="1"/>
          </p:nvPr>
        </p:nvSpPr>
        <p:spPr>
          <a:xfrm>
            <a:off x="593061" y="1053389"/>
            <a:ext cx="10928351" cy="5444688"/>
          </a:xfrm>
        </p:spPr>
        <p:txBody>
          <a:bodyPr/>
          <a:lstStyle/>
          <a:p>
            <a:pPr marL="0" indent="0">
              <a:buNone/>
            </a:pPr>
            <a:r>
              <a:rPr lang="en-US" b="1" dirty="0"/>
              <a:t>Peripheral Vision and Visually Induced Motion</a:t>
            </a:r>
          </a:p>
          <a:p>
            <a:r>
              <a:rPr lang="en-US" sz="2400" dirty="0"/>
              <a:t>An updated study quantifying peripheral vision and visually induced motion is needed</a:t>
            </a:r>
          </a:p>
          <a:p>
            <a:r>
              <a:rPr lang="en-US" sz="2400" dirty="0"/>
              <a:t>Do scene distortions induce VIM—stereoscopic and non-stereoscopic stimuli?</a:t>
            </a:r>
          </a:p>
          <a:p>
            <a:pPr marL="0" indent="0">
              <a:buNone/>
            </a:pPr>
            <a:r>
              <a:rPr lang="en-US" b="1" dirty="0"/>
              <a:t>Vergence-Accommodation Tolerance Limits</a:t>
            </a:r>
          </a:p>
          <a:p>
            <a:r>
              <a:rPr lang="en-US" sz="2400" dirty="0"/>
              <a:t>Flight training provides a stress case for existing VAC understanding. Does Shibata (2011) need to be amended or updated for stereoscopic/non-stereoscopic mode switching?</a:t>
            </a:r>
          </a:p>
          <a:p>
            <a:pPr marL="0" indent="0">
              <a:buNone/>
            </a:pPr>
            <a:r>
              <a:rPr lang="en-US" b="1" dirty="0"/>
              <a:t>Eye movements and oculomotor stress</a:t>
            </a:r>
          </a:p>
          <a:p>
            <a:r>
              <a:rPr lang="en-US" sz="2400" dirty="0"/>
              <a:t>Given that VR alters eye movements, what does eye tracking in VR tell us about eye movements in non-VR environments?</a:t>
            </a:r>
          </a:p>
          <a:p>
            <a:r>
              <a:rPr lang="en-US" sz="2400" dirty="0"/>
              <a:t>How do HWD effect oculomotor movements and stresses? Saccades?</a:t>
            </a:r>
          </a:p>
        </p:txBody>
      </p:sp>
    </p:spTree>
    <p:extLst>
      <p:ext uri="{BB962C8B-B14F-4D97-AF65-F5344CB8AC3E}">
        <p14:creationId xmlns:p14="http://schemas.microsoft.com/office/powerpoint/2010/main" val="33025640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24FEF-C860-D181-B7BA-B80705C70725}"/>
              </a:ext>
            </a:extLst>
          </p:cNvPr>
          <p:cNvSpPr>
            <a:spLocks noGrp="1"/>
          </p:cNvSpPr>
          <p:nvPr>
            <p:ph type="title"/>
          </p:nvPr>
        </p:nvSpPr>
        <p:spPr/>
        <p:txBody>
          <a:bodyPr/>
          <a:lstStyle/>
          <a:p>
            <a:r>
              <a:rPr lang="en-US" sz="2800" dirty="0"/>
              <a:t>Applied Research Questions</a:t>
            </a:r>
          </a:p>
        </p:txBody>
      </p:sp>
      <p:sp>
        <p:nvSpPr>
          <p:cNvPr id="3" name="Content Placeholder 2">
            <a:extLst>
              <a:ext uri="{FF2B5EF4-FFF2-40B4-BE49-F238E27FC236}">
                <a16:creationId xmlns:a16="http://schemas.microsoft.com/office/drawing/2014/main" id="{30050895-92CF-AC18-8CAC-7E6E59D10CFB}"/>
              </a:ext>
            </a:extLst>
          </p:cNvPr>
          <p:cNvSpPr>
            <a:spLocks noGrp="1"/>
          </p:cNvSpPr>
          <p:nvPr>
            <p:ph idx="1"/>
          </p:nvPr>
        </p:nvSpPr>
        <p:spPr>
          <a:xfrm>
            <a:off x="589965" y="841248"/>
            <a:ext cx="10928351" cy="4890211"/>
          </a:xfrm>
        </p:spPr>
        <p:txBody>
          <a:bodyPr/>
          <a:lstStyle/>
          <a:p>
            <a:pPr marL="0" indent="0">
              <a:buNone/>
            </a:pPr>
            <a:r>
              <a:rPr lang="en-US" sz="2400" b="1" dirty="0"/>
              <a:t>Effects of switching between stereoscopic and non-stereoscopic viewing</a:t>
            </a:r>
          </a:p>
          <a:p>
            <a:r>
              <a:rPr lang="en-US" sz="2000" dirty="0"/>
              <a:t>Cases</a:t>
            </a:r>
          </a:p>
          <a:p>
            <a:pPr lvl="1"/>
            <a:r>
              <a:rPr lang="en-US" sz="1800" dirty="0"/>
              <a:t>Natural scenes</a:t>
            </a:r>
          </a:p>
          <a:p>
            <a:pPr lvl="1"/>
            <a:r>
              <a:rPr lang="en-US" sz="1800" dirty="0"/>
              <a:t>Conventional simulator displays</a:t>
            </a:r>
          </a:p>
          <a:p>
            <a:pPr lvl="1"/>
            <a:r>
              <a:rPr lang="en-US" sz="1800" dirty="0"/>
              <a:t>Head worn combined optic displays</a:t>
            </a:r>
          </a:p>
          <a:p>
            <a:r>
              <a:rPr lang="en-US" sz="2000" dirty="0"/>
              <a:t>Study questions</a:t>
            </a:r>
          </a:p>
          <a:p>
            <a:pPr lvl="1"/>
            <a:r>
              <a:rPr lang="en-US" sz="1800" dirty="0"/>
              <a:t>Fluidity of user interaction (user responses, task switching)</a:t>
            </a:r>
          </a:p>
          <a:p>
            <a:pPr lvl="1"/>
            <a:r>
              <a:rPr lang="en-US" sz="1800" dirty="0"/>
              <a:t>Ability to interact with/resolve near features (cockpit) and distant small targets</a:t>
            </a:r>
          </a:p>
          <a:p>
            <a:pPr lvl="1"/>
            <a:r>
              <a:rPr lang="en-US" sz="1800" dirty="0"/>
              <a:t>Frequency, magnitude, and time to sickness effects</a:t>
            </a:r>
          </a:p>
          <a:p>
            <a:r>
              <a:rPr lang="en-US" sz="2000" dirty="0"/>
              <a:t>Include update of </a:t>
            </a:r>
            <a:r>
              <a:rPr lang="en-US" sz="2000" dirty="0" err="1"/>
              <a:t>Oberhauser</a:t>
            </a:r>
            <a:r>
              <a:rPr lang="en-US" sz="2000" dirty="0"/>
              <a:t> 2018</a:t>
            </a:r>
          </a:p>
          <a:p>
            <a:pPr lvl="1"/>
            <a:r>
              <a:rPr lang="en-US" sz="1800" i="1" dirty="0"/>
              <a:t>What’s Real About Virtual Reality Flight Simulation? Comparing the Fidelity of a Virtual Reality with a Conventional Flight Simulation Environment</a:t>
            </a:r>
          </a:p>
          <a:p>
            <a:pPr marL="0" indent="0">
              <a:buNone/>
            </a:pPr>
            <a:r>
              <a:rPr lang="en-US" sz="2400" b="1" dirty="0"/>
              <a:t>Impact of high-fidelity devices (low latency, high timing determinism, well coordinated cues)? </a:t>
            </a:r>
          </a:p>
          <a:p>
            <a:pPr marL="0" indent="0">
              <a:buNone/>
            </a:pPr>
            <a:r>
              <a:rPr lang="en-US" sz="2400" b="1" dirty="0"/>
              <a:t>Task by task analyses: Effective, ineffective, or negative training?</a:t>
            </a:r>
          </a:p>
          <a:p>
            <a:pPr marL="0" indent="0">
              <a:buNone/>
            </a:pPr>
            <a:endParaRPr lang="en-US" sz="2400" b="1" dirty="0"/>
          </a:p>
          <a:p>
            <a:pPr lvl="1"/>
            <a:endParaRPr lang="en-US" sz="2000" i="1" dirty="0"/>
          </a:p>
        </p:txBody>
      </p:sp>
    </p:spTree>
    <p:extLst>
      <p:ext uri="{BB962C8B-B14F-4D97-AF65-F5344CB8AC3E}">
        <p14:creationId xmlns:p14="http://schemas.microsoft.com/office/powerpoint/2010/main" val="590921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8564F-4DF4-8C87-FC9A-380FDD116C24}"/>
              </a:ext>
            </a:extLst>
          </p:cNvPr>
          <p:cNvSpPr>
            <a:spLocks noGrp="1"/>
          </p:cNvSpPr>
          <p:nvPr>
            <p:ph type="title"/>
          </p:nvPr>
        </p:nvSpPr>
        <p:spPr/>
        <p:txBody>
          <a:bodyPr/>
          <a:lstStyle/>
          <a:p>
            <a:r>
              <a:rPr lang="en-US" dirty="0"/>
              <a:t>Where Should the Screen Be for My Application?</a:t>
            </a:r>
          </a:p>
        </p:txBody>
      </p:sp>
      <p:sp>
        <p:nvSpPr>
          <p:cNvPr id="3" name="Content Placeholder 2">
            <a:extLst>
              <a:ext uri="{FF2B5EF4-FFF2-40B4-BE49-F238E27FC236}">
                <a16:creationId xmlns:a16="http://schemas.microsoft.com/office/drawing/2014/main" id="{EF608038-EFE9-BCCF-EFB1-D51C5EB382E8}"/>
              </a:ext>
            </a:extLst>
          </p:cNvPr>
          <p:cNvSpPr>
            <a:spLocks noGrp="1"/>
          </p:cNvSpPr>
          <p:nvPr>
            <p:ph sz="quarter" idx="11"/>
          </p:nvPr>
        </p:nvSpPr>
        <p:spPr>
          <a:xfrm>
            <a:off x="480132" y="1046715"/>
            <a:ext cx="11603890" cy="5075237"/>
          </a:xfrm>
        </p:spPr>
        <p:txBody>
          <a:bodyPr/>
          <a:lstStyle/>
          <a:p>
            <a:r>
              <a:rPr lang="en-US" b="1" dirty="0"/>
              <a:t>Optical Distance to screen is one of most important specs for VR/MR headset</a:t>
            </a:r>
          </a:p>
          <a:p>
            <a:pPr lvl="1"/>
            <a:r>
              <a:rPr lang="en-US" dirty="0"/>
              <a:t>Not included in </a:t>
            </a:r>
            <a:r>
              <a:rPr lang="en-US" dirty="0" err="1">
                <a:hlinkClick r:id="rId2"/>
              </a:rPr>
              <a:t>VRcompare</a:t>
            </a:r>
            <a:r>
              <a:rPr lang="en-US" dirty="0">
                <a:hlinkClick r:id="rId2"/>
              </a:rPr>
              <a:t> - The Internet's Largest VR &amp; AR Headset Database</a:t>
            </a:r>
            <a:r>
              <a:rPr lang="en-US" dirty="0"/>
              <a:t> !</a:t>
            </a:r>
          </a:p>
          <a:p>
            <a:r>
              <a:rPr lang="en-US" b="1" dirty="0"/>
              <a:t>Per application selection can make or break its acceptability</a:t>
            </a:r>
          </a:p>
          <a:p>
            <a:r>
              <a:rPr lang="en-US" dirty="0"/>
              <a:t>This table is based on actual devices and maximum tolerance range from Shibata</a:t>
            </a:r>
          </a:p>
        </p:txBody>
      </p:sp>
      <p:graphicFrame>
        <p:nvGraphicFramePr>
          <p:cNvPr id="4" name="Content Placeholder 3">
            <a:extLst>
              <a:ext uri="{FF2B5EF4-FFF2-40B4-BE49-F238E27FC236}">
                <a16:creationId xmlns:a16="http://schemas.microsoft.com/office/drawing/2014/main" id="{6C0BBECE-6680-44D4-265F-AB09FC9C7A1D}"/>
              </a:ext>
            </a:extLst>
          </p:cNvPr>
          <p:cNvGraphicFramePr>
            <a:graphicFrameLocks/>
          </p:cNvGraphicFramePr>
          <p:nvPr>
            <p:extLst>
              <p:ext uri="{D42A27DB-BD31-4B8C-83A1-F6EECF244321}">
                <p14:modId xmlns:p14="http://schemas.microsoft.com/office/powerpoint/2010/main" val="510283989"/>
              </p:ext>
            </p:extLst>
          </p:nvPr>
        </p:nvGraphicFramePr>
        <p:xfrm>
          <a:off x="361859" y="3371351"/>
          <a:ext cx="11250610" cy="2336616"/>
        </p:xfrm>
        <a:graphic>
          <a:graphicData uri="http://schemas.openxmlformats.org/drawingml/2006/table">
            <a:tbl>
              <a:tblPr>
                <a:tableStyleId>{5C22544A-7EE6-4342-B048-85BDC9FD1C3A}</a:tableStyleId>
              </a:tblPr>
              <a:tblGrid>
                <a:gridCol w="2274491">
                  <a:extLst>
                    <a:ext uri="{9D8B030D-6E8A-4147-A177-3AD203B41FA5}">
                      <a16:colId xmlns:a16="http://schemas.microsoft.com/office/drawing/2014/main" val="3128117162"/>
                    </a:ext>
                  </a:extLst>
                </a:gridCol>
                <a:gridCol w="2477572">
                  <a:extLst>
                    <a:ext uri="{9D8B030D-6E8A-4147-A177-3AD203B41FA5}">
                      <a16:colId xmlns:a16="http://schemas.microsoft.com/office/drawing/2014/main" val="505706973"/>
                    </a:ext>
                  </a:extLst>
                </a:gridCol>
                <a:gridCol w="1705869">
                  <a:extLst>
                    <a:ext uri="{9D8B030D-6E8A-4147-A177-3AD203B41FA5}">
                      <a16:colId xmlns:a16="http://schemas.microsoft.com/office/drawing/2014/main" val="2910720659"/>
                    </a:ext>
                  </a:extLst>
                </a:gridCol>
                <a:gridCol w="1563713">
                  <a:extLst>
                    <a:ext uri="{9D8B030D-6E8A-4147-A177-3AD203B41FA5}">
                      <a16:colId xmlns:a16="http://schemas.microsoft.com/office/drawing/2014/main" val="4195104133"/>
                    </a:ext>
                  </a:extLst>
                </a:gridCol>
                <a:gridCol w="1685560">
                  <a:extLst>
                    <a:ext uri="{9D8B030D-6E8A-4147-A177-3AD203B41FA5}">
                      <a16:colId xmlns:a16="http://schemas.microsoft.com/office/drawing/2014/main" val="120594913"/>
                    </a:ext>
                  </a:extLst>
                </a:gridCol>
                <a:gridCol w="1543405">
                  <a:extLst>
                    <a:ext uri="{9D8B030D-6E8A-4147-A177-3AD203B41FA5}">
                      <a16:colId xmlns:a16="http://schemas.microsoft.com/office/drawing/2014/main" val="3530270350"/>
                    </a:ext>
                  </a:extLst>
                </a:gridCol>
              </a:tblGrid>
              <a:tr h="489526">
                <a:tc>
                  <a:txBody>
                    <a:bodyPr/>
                    <a:lstStyle/>
                    <a:p>
                      <a:pPr algn="ctr" fontAlgn="b"/>
                      <a:r>
                        <a:rPr lang="en-US" sz="1100" b="1" u="none" strike="noStrike" dirty="0">
                          <a:effectLst/>
                        </a:rPr>
                        <a:t>Screen Distance Meters</a:t>
                      </a:r>
                      <a:endParaRPr lang="en-US" sz="1100" b="1"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fontAlgn="b"/>
                      <a:r>
                        <a:rPr lang="en-US" sz="1100" b="1" u="none" strike="noStrike" dirty="0">
                          <a:effectLst/>
                        </a:rPr>
                        <a:t>Screen Distance Diopters</a:t>
                      </a:r>
                      <a:endParaRPr lang="en-US" sz="1100" b="1"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fontAlgn="b"/>
                      <a:r>
                        <a:rPr lang="en-US" sz="1100" b="1" u="none" strike="noStrike" kern="1200" dirty="0">
                          <a:solidFill>
                            <a:schemeClr val="dk1"/>
                          </a:solidFill>
                          <a:effectLst/>
                          <a:latin typeface="+mn-lt"/>
                          <a:ea typeface="+mn-ea"/>
                          <a:cs typeface="+mn-cs"/>
                        </a:rPr>
                        <a:t>+.5 VAC Limit</a:t>
                      </a:r>
                    </a:p>
                    <a:p>
                      <a:pPr algn="ctr" fontAlgn="b"/>
                      <a:r>
                        <a:rPr lang="en-US" sz="1100" b="1" u="none" strike="noStrike" kern="1200" dirty="0">
                          <a:solidFill>
                            <a:schemeClr val="dk1"/>
                          </a:solidFill>
                          <a:effectLst/>
                          <a:latin typeface="+mn-lt"/>
                          <a:ea typeface="+mn-ea"/>
                          <a:cs typeface="+mn-cs"/>
                        </a:rPr>
                        <a:t>Diopters</a:t>
                      </a:r>
                    </a:p>
                  </a:txBody>
                  <a:tcPr marL="6350" marR="6350" marT="6350" marB="0" anchor="b"/>
                </a:tc>
                <a:tc>
                  <a:txBody>
                    <a:bodyPr/>
                    <a:lstStyle/>
                    <a:p>
                      <a:pPr algn="ctr" fontAlgn="b"/>
                      <a:r>
                        <a:rPr lang="en-US" sz="1100" b="1" u="none" strike="noStrike" kern="1200" dirty="0">
                          <a:solidFill>
                            <a:schemeClr val="dk1"/>
                          </a:solidFill>
                          <a:effectLst/>
                          <a:latin typeface="+mn-lt"/>
                          <a:ea typeface="+mn-ea"/>
                          <a:cs typeface="+mn-cs"/>
                        </a:rPr>
                        <a:t>-.5 VAC Limit</a:t>
                      </a:r>
                    </a:p>
                    <a:p>
                      <a:pPr algn="ctr" fontAlgn="b"/>
                      <a:r>
                        <a:rPr lang="en-US" sz="1100" b="1" u="none" strike="noStrike" kern="1200" dirty="0">
                          <a:solidFill>
                            <a:schemeClr val="dk1"/>
                          </a:solidFill>
                          <a:effectLst/>
                          <a:latin typeface="+mn-lt"/>
                          <a:ea typeface="+mn-ea"/>
                          <a:cs typeface="+mn-cs"/>
                        </a:rPr>
                        <a:t>Diopters</a:t>
                      </a:r>
                    </a:p>
                  </a:txBody>
                  <a:tcPr marL="6350" marR="6350" marT="6350" marB="0" anchor="b"/>
                </a:tc>
                <a:tc>
                  <a:txBody>
                    <a:bodyPr/>
                    <a:lstStyle/>
                    <a:p>
                      <a:pPr algn="ctr" fontAlgn="b"/>
                      <a:r>
                        <a:rPr lang="en-US" sz="1100" b="1" u="none" strike="noStrike" kern="1200" dirty="0">
                          <a:solidFill>
                            <a:schemeClr val="dk1"/>
                          </a:solidFill>
                          <a:effectLst/>
                          <a:highlight>
                            <a:srgbClr val="FFFF00"/>
                          </a:highlight>
                          <a:latin typeface="+mn-lt"/>
                          <a:ea typeface="+mn-ea"/>
                          <a:cs typeface="+mn-cs"/>
                        </a:rPr>
                        <a:t>+.5 VAC Limit</a:t>
                      </a:r>
                    </a:p>
                    <a:p>
                      <a:pPr algn="ctr" fontAlgn="b"/>
                      <a:r>
                        <a:rPr lang="en-US" sz="1100" b="1" u="none" strike="noStrike" kern="1200" dirty="0">
                          <a:solidFill>
                            <a:schemeClr val="dk1"/>
                          </a:solidFill>
                          <a:effectLst/>
                          <a:highlight>
                            <a:srgbClr val="FFFF00"/>
                          </a:highlight>
                          <a:latin typeface="+mn-lt"/>
                          <a:ea typeface="+mn-ea"/>
                          <a:cs typeface="+mn-cs"/>
                        </a:rPr>
                        <a:t>Meters</a:t>
                      </a:r>
                    </a:p>
                  </a:txBody>
                  <a:tcPr marL="6350" marR="6350" marT="6350" marB="0" anchor="b"/>
                </a:tc>
                <a:tc>
                  <a:txBody>
                    <a:bodyPr/>
                    <a:lstStyle/>
                    <a:p>
                      <a:pPr algn="ctr" fontAlgn="b"/>
                      <a:r>
                        <a:rPr lang="en-US" sz="1100" b="1" u="none" strike="noStrike" kern="1200" dirty="0">
                          <a:solidFill>
                            <a:schemeClr val="dk1"/>
                          </a:solidFill>
                          <a:effectLst/>
                          <a:latin typeface="+mn-lt"/>
                          <a:ea typeface="+mn-ea"/>
                          <a:cs typeface="+mn-cs"/>
                        </a:rPr>
                        <a:t>-.5 VAC Limit</a:t>
                      </a:r>
                    </a:p>
                    <a:p>
                      <a:pPr algn="ctr" fontAlgn="b"/>
                      <a:r>
                        <a:rPr lang="en-US" sz="1100" b="1" u="none" strike="noStrike" kern="1200" dirty="0">
                          <a:solidFill>
                            <a:schemeClr val="dk1"/>
                          </a:solidFill>
                          <a:effectLst/>
                          <a:latin typeface="+mn-lt"/>
                          <a:ea typeface="+mn-ea"/>
                          <a:cs typeface="+mn-cs"/>
                        </a:rPr>
                        <a:t>Meters</a:t>
                      </a:r>
                    </a:p>
                  </a:txBody>
                  <a:tcPr marL="6350" marR="6350" marT="6350" marB="0" anchor="b"/>
                </a:tc>
                <a:extLst>
                  <a:ext uri="{0D108BD9-81ED-4DB2-BD59-A6C34878D82A}">
                    <a16:rowId xmlns:a16="http://schemas.microsoft.com/office/drawing/2014/main" val="2160023352"/>
                  </a:ext>
                </a:extLst>
              </a:tr>
              <a:tr h="263870">
                <a:tc>
                  <a:txBody>
                    <a:bodyPr/>
                    <a:lstStyle/>
                    <a:p>
                      <a:pPr algn="ctr" fontAlgn="b"/>
                      <a:r>
                        <a:rPr lang="en-US" sz="1100" b="1" u="none" strike="noStrike" kern="1200" dirty="0">
                          <a:solidFill>
                            <a:schemeClr val="dk1"/>
                          </a:solidFill>
                          <a:effectLst/>
                          <a:latin typeface="+mn-lt"/>
                          <a:ea typeface="+mn-ea"/>
                          <a:cs typeface="+mn-cs"/>
                        </a:rPr>
                        <a:t>0.65</a:t>
                      </a:r>
                    </a:p>
                  </a:txBody>
                  <a:tcPr marL="6350" marR="6350" marT="6350" marB="0" anchor="b"/>
                </a:tc>
                <a:tc>
                  <a:txBody>
                    <a:bodyPr/>
                    <a:lstStyle/>
                    <a:p>
                      <a:pPr algn="ctr" fontAlgn="b"/>
                      <a:r>
                        <a:rPr lang="en-US" sz="1100" b="1" u="none" strike="noStrike" kern="1200" dirty="0">
                          <a:solidFill>
                            <a:schemeClr val="dk1"/>
                          </a:solidFill>
                          <a:effectLst/>
                          <a:latin typeface="+mn-lt"/>
                          <a:ea typeface="+mn-ea"/>
                          <a:cs typeface="+mn-cs"/>
                        </a:rPr>
                        <a:t>1.54</a:t>
                      </a:r>
                    </a:p>
                  </a:txBody>
                  <a:tcPr marL="6350" marR="6350" marT="6350" marB="0" anchor="b"/>
                </a:tc>
                <a:tc>
                  <a:txBody>
                    <a:bodyPr/>
                    <a:lstStyle/>
                    <a:p>
                      <a:pPr algn="ctr" fontAlgn="b"/>
                      <a:r>
                        <a:rPr lang="en-US" sz="1100" b="1" u="none" strike="noStrike" kern="1200">
                          <a:solidFill>
                            <a:schemeClr val="dk1"/>
                          </a:solidFill>
                          <a:effectLst/>
                          <a:latin typeface="+mn-lt"/>
                          <a:ea typeface="+mn-ea"/>
                          <a:cs typeface="+mn-cs"/>
                        </a:rPr>
                        <a:t>2.04</a:t>
                      </a:r>
                    </a:p>
                  </a:txBody>
                  <a:tcPr marL="6350" marR="6350" marT="6350" marB="0" anchor="b"/>
                </a:tc>
                <a:tc>
                  <a:txBody>
                    <a:bodyPr/>
                    <a:lstStyle/>
                    <a:p>
                      <a:pPr algn="ctr" fontAlgn="b"/>
                      <a:r>
                        <a:rPr lang="en-US" sz="1100" b="1" u="none" strike="noStrike" kern="1200">
                          <a:solidFill>
                            <a:schemeClr val="dk1"/>
                          </a:solidFill>
                          <a:effectLst/>
                          <a:latin typeface="+mn-lt"/>
                          <a:ea typeface="+mn-ea"/>
                          <a:cs typeface="+mn-cs"/>
                        </a:rPr>
                        <a:t>1.04</a:t>
                      </a:r>
                    </a:p>
                  </a:txBody>
                  <a:tcPr marL="6350" marR="6350" marT="6350" marB="0" anchor="b"/>
                </a:tc>
                <a:tc>
                  <a:txBody>
                    <a:bodyPr/>
                    <a:lstStyle/>
                    <a:p>
                      <a:pPr algn="ctr" fontAlgn="b"/>
                      <a:r>
                        <a:rPr lang="en-US" sz="1100" b="1" u="none" strike="noStrike" kern="1200" dirty="0">
                          <a:solidFill>
                            <a:schemeClr val="dk1"/>
                          </a:solidFill>
                          <a:effectLst/>
                          <a:highlight>
                            <a:srgbClr val="FFFF00"/>
                          </a:highlight>
                          <a:latin typeface="+mn-lt"/>
                          <a:ea typeface="+mn-ea"/>
                          <a:cs typeface="+mn-cs"/>
                        </a:rPr>
                        <a:t>0.49</a:t>
                      </a:r>
                    </a:p>
                  </a:txBody>
                  <a:tcPr marL="6350" marR="6350" marT="6350" marB="0" anchor="b"/>
                </a:tc>
                <a:tc>
                  <a:txBody>
                    <a:bodyPr/>
                    <a:lstStyle/>
                    <a:p>
                      <a:pPr algn="ctr" fontAlgn="b"/>
                      <a:r>
                        <a:rPr lang="en-US" sz="1100" b="1" u="none" strike="noStrike" kern="1200" dirty="0">
                          <a:solidFill>
                            <a:schemeClr val="dk1"/>
                          </a:solidFill>
                          <a:effectLst/>
                          <a:latin typeface="+mn-lt"/>
                          <a:ea typeface="+mn-ea"/>
                          <a:cs typeface="+mn-cs"/>
                        </a:rPr>
                        <a:t>0.96</a:t>
                      </a:r>
                    </a:p>
                  </a:txBody>
                  <a:tcPr marL="6350" marR="6350" marT="6350" marB="0" anchor="b"/>
                </a:tc>
                <a:extLst>
                  <a:ext uri="{0D108BD9-81ED-4DB2-BD59-A6C34878D82A}">
                    <a16:rowId xmlns:a16="http://schemas.microsoft.com/office/drawing/2014/main" val="1230156004"/>
                  </a:ext>
                </a:extLst>
              </a:tr>
              <a:tr h="263870">
                <a:tc>
                  <a:txBody>
                    <a:bodyPr/>
                    <a:lstStyle/>
                    <a:p>
                      <a:pPr algn="ctr" fontAlgn="b"/>
                      <a:r>
                        <a:rPr lang="en-US" sz="1100" b="1" u="none" strike="noStrike" kern="1200" dirty="0">
                          <a:solidFill>
                            <a:schemeClr val="dk1"/>
                          </a:solidFill>
                          <a:effectLst/>
                          <a:latin typeface="+mn-lt"/>
                          <a:ea typeface="+mn-ea"/>
                          <a:cs typeface="+mn-cs"/>
                        </a:rPr>
                        <a:t>0.85</a:t>
                      </a:r>
                    </a:p>
                  </a:txBody>
                  <a:tcPr marL="6350" marR="6350" marT="6350" marB="0" anchor="b"/>
                </a:tc>
                <a:tc>
                  <a:txBody>
                    <a:bodyPr/>
                    <a:lstStyle/>
                    <a:p>
                      <a:pPr algn="ctr" fontAlgn="b"/>
                      <a:r>
                        <a:rPr lang="en-US" sz="1100" b="1" u="none" strike="noStrike" kern="1200" dirty="0">
                          <a:solidFill>
                            <a:schemeClr val="dk1"/>
                          </a:solidFill>
                          <a:effectLst/>
                          <a:latin typeface="+mn-lt"/>
                          <a:ea typeface="+mn-ea"/>
                          <a:cs typeface="+mn-cs"/>
                        </a:rPr>
                        <a:t>1.18</a:t>
                      </a:r>
                    </a:p>
                  </a:txBody>
                  <a:tcPr marL="6350" marR="6350" marT="6350" marB="0" anchor="b"/>
                </a:tc>
                <a:tc>
                  <a:txBody>
                    <a:bodyPr/>
                    <a:lstStyle/>
                    <a:p>
                      <a:pPr algn="ctr" fontAlgn="b"/>
                      <a:r>
                        <a:rPr lang="en-US" sz="1100" b="1" u="none" strike="noStrike" kern="1200" dirty="0">
                          <a:solidFill>
                            <a:schemeClr val="dk1"/>
                          </a:solidFill>
                          <a:effectLst/>
                          <a:latin typeface="+mn-lt"/>
                          <a:ea typeface="+mn-ea"/>
                          <a:cs typeface="+mn-cs"/>
                        </a:rPr>
                        <a:t>1.68</a:t>
                      </a:r>
                    </a:p>
                  </a:txBody>
                  <a:tcPr marL="6350" marR="6350" marT="6350" marB="0" anchor="b"/>
                </a:tc>
                <a:tc>
                  <a:txBody>
                    <a:bodyPr/>
                    <a:lstStyle/>
                    <a:p>
                      <a:pPr algn="ctr" fontAlgn="b"/>
                      <a:r>
                        <a:rPr lang="en-US" sz="1100" b="1" u="none" strike="noStrike" kern="1200">
                          <a:solidFill>
                            <a:schemeClr val="dk1"/>
                          </a:solidFill>
                          <a:effectLst/>
                          <a:latin typeface="+mn-lt"/>
                          <a:ea typeface="+mn-ea"/>
                          <a:cs typeface="+mn-cs"/>
                        </a:rPr>
                        <a:t>0.68</a:t>
                      </a:r>
                    </a:p>
                  </a:txBody>
                  <a:tcPr marL="6350" marR="6350" marT="6350" marB="0" anchor="b"/>
                </a:tc>
                <a:tc>
                  <a:txBody>
                    <a:bodyPr/>
                    <a:lstStyle/>
                    <a:p>
                      <a:pPr algn="ctr" fontAlgn="b"/>
                      <a:r>
                        <a:rPr lang="en-US" sz="1100" b="1" u="none" strike="noStrike" kern="1200" dirty="0">
                          <a:solidFill>
                            <a:schemeClr val="dk1"/>
                          </a:solidFill>
                          <a:effectLst/>
                          <a:highlight>
                            <a:srgbClr val="FFFF00"/>
                          </a:highlight>
                          <a:latin typeface="+mn-lt"/>
                          <a:ea typeface="+mn-ea"/>
                          <a:cs typeface="+mn-cs"/>
                        </a:rPr>
                        <a:t>0.60</a:t>
                      </a:r>
                    </a:p>
                  </a:txBody>
                  <a:tcPr marL="6350" marR="6350" marT="6350" marB="0" anchor="b"/>
                </a:tc>
                <a:tc>
                  <a:txBody>
                    <a:bodyPr/>
                    <a:lstStyle/>
                    <a:p>
                      <a:pPr algn="ctr" fontAlgn="b"/>
                      <a:r>
                        <a:rPr lang="en-US" sz="1100" b="1" u="none" strike="noStrike" kern="1200" dirty="0">
                          <a:solidFill>
                            <a:schemeClr val="dk1"/>
                          </a:solidFill>
                          <a:effectLst/>
                          <a:latin typeface="+mn-lt"/>
                          <a:ea typeface="+mn-ea"/>
                          <a:cs typeface="+mn-cs"/>
                        </a:rPr>
                        <a:t>1.48</a:t>
                      </a:r>
                    </a:p>
                  </a:txBody>
                  <a:tcPr marL="6350" marR="6350" marT="6350" marB="0" anchor="b"/>
                </a:tc>
                <a:extLst>
                  <a:ext uri="{0D108BD9-81ED-4DB2-BD59-A6C34878D82A}">
                    <a16:rowId xmlns:a16="http://schemas.microsoft.com/office/drawing/2014/main" val="293540784"/>
                  </a:ext>
                </a:extLst>
              </a:tr>
              <a:tr h="263870">
                <a:tc>
                  <a:txBody>
                    <a:bodyPr/>
                    <a:lstStyle/>
                    <a:p>
                      <a:pPr algn="ctr" fontAlgn="b"/>
                      <a:r>
                        <a:rPr lang="en-US" sz="1100" b="1" u="none" strike="noStrike" kern="1200" dirty="0">
                          <a:solidFill>
                            <a:schemeClr val="dk1"/>
                          </a:solidFill>
                          <a:effectLst/>
                          <a:latin typeface="+mn-lt"/>
                          <a:ea typeface="+mn-ea"/>
                          <a:cs typeface="+mn-cs"/>
                        </a:rPr>
                        <a:t>1.15</a:t>
                      </a:r>
                    </a:p>
                  </a:txBody>
                  <a:tcPr marL="6350" marR="6350" marT="6350" marB="0" anchor="b"/>
                </a:tc>
                <a:tc>
                  <a:txBody>
                    <a:bodyPr/>
                    <a:lstStyle/>
                    <a:p>
                      <a:pPr algn="ctr" fontAlgn="b"/>
                      <a:r>
                        <a:rPr lang="en-US" sz="1100" b="1" u="none" strike="noStrike" kern="1200" dirty="0">
                          <a:solidFill>
                            <a:schemeClr val="dk1"/>
                          </a:solidFill>
                          <a:effectLst/>
                          <a:latin typeface="+mn-lt"/>
                          <a:ea typeface="+mn-ea"/>
                          <a:cs typeface="+mn-cs"/>
                        </a:rPr>
                        <a:t>0.87</a:t>
                      </a:r>
                    </a:p>
                  </a:txBody>
                  <a:tcPr marL="6350" marR="6350" marT="6350" marB="0" anchor="b"/>
                </a:tc>
                <a:tc>
                  <a:txBody>
                    <a:bodyPr/>
                    <a:lstStyle/>
                    <a:p>
                      <a:pPr algn="ctr" fontAlgn="b"/>
                      <a:r>
                        <a:rPr lang="en-US" sz="1100" b="1" u="none" strike="noStrike" kern="1200" dirty="0">
                          <a:solidFill>
                            <a:schemeClr val="dk1"/>
                          </a:solidFill>
                          <a:effectLst/>
                          <a:latin typeface="+mn-lt"/>
                          <a:ea typeface="+mn-ea"/>
                          <a:cs typeface="+mn-cs"/>
                        </a:rPr>
                        <a:t>1.37</a:t>
                      </a:r>
                    </a:p>
                  </a:txBody>
                  <a:tcPr marL="6350" marR="6350" marT="6350" marB="0" anchor="b"/>
                </a:tc>
                <a:tc>
                  <a:txBody>
                    <a:bodyPr/>
                    <a:lstStyle/>
                    <a:p>
                      <a:pPr algn="ctr" fontAlgn="b"/>
                      <a:r>
                        <a:rPr lang="en-US" sz="1100" b="1" u="none" strike="noStrike" kern="1200">
                          <a:solidFill>
                            <a:schemeClr val="dk1"/>
                          </a:solidFill>
                          <a:effectLst/>
                          <a:latin typeface="+mn-lt"/>
                          <a:ea typeface="+mn-ea"/>
                          <a:cs typeface="+mn-cs"/>
                        </a:rPr>
                        <a:t>0.37</a:t>
                      </a:r>
                    </a:p>
                  </a:txBody>
                  <a:tcPr marL="6350" marR="6350" marT="6350" marB="0" anchor="b"/>
                </a:tc>
                <a:tc>
                  <a:txBody>
                    <a:bodyPr/>
                    <a:lstStyle/>
                    <a:p>
                      <a:pPr algn="ctr" fontAlgn="b"/>
                      <a:r>
                        <a:rPr lang="en-US" sz="1100" b="1" u="none" strike="noStrike" kern="1200" dirty="0">
                          <a:solidFill>
                            <a:schemeClr val="dk1"/>
                          </a:solidFill>
                          <a:effectLst/>
                          <a:highlight>
                            <a:srgbClr val="FFFF00"/>
                          </a:highlight>
                          <a:latin typeface="+mn-lt"/>
                          <a:ea typeface="+mn-ea"/>
                          <a:cs typeface="+mn-cs"/>
                        </a:rPr>
                        <a:t>0.73</a:t>
                      </a:r>
                    </a:p>
                  </a:txBody>
                  <a:tcPr marL="6350" marR="6350" marT="6350" marB="0" anchor="b"/>
                </a:tc>
                <a:tc>
                  <a:txBody>
                    <a:bodyPr/>
                    <a:lstStyle/>
                    <a:p>
                      <a:pPr algn="ctr" fontAlgn="b"/>
                      <a:r>
                        <a:rPr lang="en-US" sz="1100" b="1" u="none" strike="noStrike" kern="1200" dirty="0">
                          <a:solidFill>
                            <a:schemeClr val="dk1"/>
                          </a:solidFill>
                          <a:effectLst/>
                          <a:latin typeface="+mn-lt"/>
                          <a:ea typeface="+mn-ea"/>
                          <a:cs typeface="+mn-cs"/>
                        </a:rPr>
                        <a:t>2.71</a:t>
                      </a:r>
                    </a:p>
                  </a:txBody>
                  <a:tcPr marL="6350" marR="6350" marT="6350" marB="0" anchor="b"/>
                </a:tc>
                <a:extLst>
                  <a:ext uri="{0D108BD9-81ED-4DB2-BD59-A6C34878D82A}">
                    <a16:rowId xmlns:a16="http://schemas.microsoft.com/office/drawing/2014/main" val="4144204672"/>
                  </a:ext>
                </a:extLst>
              </a:tr>
              <a:tr h="263870">
                <a:tc>
                  <a:txBody>
                    <a:bodyPr/>
                    <a:lstStyle/>
                    <a:p>
                      <a:pPr algn="ctr" fontAlgn="b"/>
                      <a:r>
                        <a:rPr lang="en-US" sz="1100" b="1" u="none" strike="noStrike" kern="1200" dirty="0">
                          <a:solidFill>
                            <a:schemeClr val="dk1"/>
                          </a:solidFill>
                          <a:effectLst/>
                          <a:latin typeface="+mn-lt"/>
                          <a:ea typeface="+mn-ea"/>
                          <a:cs typeface="+mn-cs"/>
                        </a:rPr>
                        <a:t>1.30</a:t>
                      </a:r>
                    </a:p>
                  </a:txBody>
                  <a:tcPr marL="6350" marR="6350" marT="6350" marB="0" anchor="b"/>
                </a:tc>
                <a:tc>
                  <a:txBody>
                    <a:bodyPr/>
                    <a:lstStyle/>
                    <a:p>
                      <a:pPr algn="ctr" fontAlgn="b"/>
                      <a:r>
                        <a:rPr lang="en-US" sz="1100" b="1" u="none" strike="noStrike" kern="1200">
                          <a:solidFill>
                            <a:schemeClr val="dk1"/>
                          </a:solidFill>
                          <a:effectLst/>
                          <a:latin typeface="+mn-lt"/>
                          <a:ea typeface="+mn-ea"/>
                          <a:cs typeface="+mn-cs"/>
                        </a:rPr>
                        <a:t>0.77</a:t>
                      </a:r>
                    </a:p>
                  </a:txBody>
                  <a:tcPr marL="6350" marR="6350" marT="6350" marB="0" anchor="b"/>
                </a:tc>
                <a:tc>
                  <a:txBody>
                    <a:bodyPr/>
                    <a:lstStyle/>
                    <a:p>
                      <a:pPr algn="ctr" fontAlgn="b"/>
                      <a:r>
                        <a:rPr lang="en-US" sz="1100" b="1" u="none" strike="noStrike" kern="1200" dirty="0">
                          <a:solidFill>
                            <a:schemeClr val="dk1"/>
                          </a:solidFill>
                          <a:effectLst/>
                          <a:latin typeface="+mn-lt"/>
                          <a:ea typeface="+mn-ea"/>
                          <a:cs typeface="+mn-cs"/>
                        </a:rPr>
                        <a:t>1.27</a:t>
                      </a:r>
                    </a:p>
                  </a:txBody>
                  <a:tcPr marL="6350" marR="6350" marT="6350" marB="0" anchor="b"/>
                </a:tc>
                <a:tc>
                  <a:txBody>
                    <a:bodyPr/>
                    <a:lstStyle/>
                    <a:p>
                      <a:pPr algn="ctr" fontAlgn="b"/>
                      <a:r>
                        <a:rPr lang="en-US" sz="1100" b="1" u="none" strike="noStrike" kern="1200">
                          <a:solidFill>
                            <a:schemeClr val="dk1"/>
                          </a:solidFill>
                          <a:effectLst/>
                          <a:latin typeface="+mn-lt"/>
                          <a:ea typeface="+mn-ea"/>
                          <a:cs typeface="+mn-cs"/>
                        </a:rPr>
                        <a:t>0.27</a:t>
                      </a:r>
                    </a:p>
                  </a:txBody>
                  <a:tcPr marL="6350" marR="6350" marT="6350" marB="0" anchor="b"/>
                </a:tc>
                <a:tc>
                  <a:txBody>
                    <a:bodyPr/>
                    <a:lstStyle/>
                    <a:p>
                      <a:pPr algn="ctr" fontAlgn="b"/>
                      <a:r>
                        <a:rPr lang="en-US" sz="1100" b="1" u="none" strike="noStrike" kern="1200" dirty="0">
                          <a:solidFill>
                            <a:schemeClr val="dk1"/>
                          </a:solidFill>
                          <a:effectLst/>
                          <a:highlight>
                            <a:srgbClr val="FFFF00"/>
                          </a:highlight>
                          <a:latin typeface="+mn-lt"/>
                          <a:ea typeface="+mn-ea"/>
                          <a:cs typeface="+mn-cs"/>
                        </a:rPr>
                        <a:t>0.79</a:t>
                      </a:r>
                    </a:p>
                  </a:txBody>
                  <a:tcPr marL="6350" marR="6350" marT="6350" marB="0" anchor="b"/>
                </a:tc>
                <a:tc>
                  <a:txBody>
                    <a:bodyPr/>
                    <a:lstStyle/>
                    <a:p>
                      <a:pPr algn="ctr" fontAlgn="b"/>
                      <a:r>
                        <a:rPr lang="en-US" sz="1100" b="1" u="none" strike="noStrike" kern="1200" dirty="0">
                          <a:solidFill>
                            <a:schemeClr val="dk1"/>
                          </a:solidFill>
                          <a:effectLst/>
                          <a:latin typeface="+mn-lt"/>
                          <a:ea typeface="+mn-ea"/>
                          <a:cs typeface="+mn-cs"/>
                        </a:rPr>
                        <a:t>3.71</a:t>
                      </a:r>
                    </a:p>
                  </a:txBody>
                  <a:tcPr marL="6350" marR="6350" marT="6350" marB="0" anchor="b"/>
                </a:tc>
                <a:extLst>
                  <a:ext uri="{0D108BD9-81ED-4DB2-BD59-A6C34878D82A}">
                    <a16:rowId xmlns:a16="http://schemas.microsoft.com/office/drawing/2014/main" val="2376840223"/>
                  </a:ext>
                </a:extLst>
              </a:tr>
              <a:tr h="263870">
                <a:tc>
                  <a:txBody>
                    <a:bodyPr/>
                    <a:lstStyle/>
                    <a:p>
                      <a:pPr algn="ctr" fontAlgn="b"/>
                      <a:r>
                        <a:rPr lang="en-US" sz="1100" b="1" u="none" strike="noStrike" kern="1200" dirty="0">
                          <a:solidFill>
                            <a:schemeClr val="dk1"/>
                          </a:solidFill>
                          <a:effectLst/>
                          <a:latin typeface="+mn-lt"/>
                          <a:ea typeface="+mn-ea"/>
                          <a:cs typeface="+mn-cs"/>
                        </a:rPr>
                        <a:t>1.50</a:t>
                      </a:r>
                    </a:p>
                  </a:txBody>
                  <a:tcPr marL="6350" marR="6350" marT="6350" marB="0" anchor="b"/>
                </a:tc>
                <a:tc>
                  <a:txBody>
                    <a:bodyPr/>
                    <a:lstStyle/>
                    <a:p>
                      <a:pPr algn="ctr" fontAlgn="b"/>
                      <a:r>
                        <a:rPr lang="en-US" sz="1100" b="1" u="none" strike="noStrike" kern="1200">
                          <a:solidFill>
                            <a:schemeClr val="dk1"/>
                          </a:solidFill>
                          <a:effectLst/>
                          <a:latin typeface="+mn-lt"/>
                          <a:ea typeface="+mn-ea"/>
                          <a:cs typeface="+mn-cs"/>
                        </a:rPr>
                        <a:t>0.67</a:t>
                      </a:r>
                    </a:p>
                  </a:txBody>
                  <a:tcPr marL="6350" marR="6350" marT="6350" marB="0" anchor="b"/>
                </a:tc>
                <a:tc>
                  <a:txBody>
                    <a:bodyPr/>
                    <a:lstStyle/>
                    <a:p>
                      <a:pPr algn="ctr" fontAlgn="b"/>
                      <a:r>
                        <a:rPr lang="en-US" sz="1100" b="1" u="none" strike="noStrike" kern="1200">
                          <a:solidFill>
                            <a:schemeClr val="dk1"/>
                          </a:solidFill>
                          <a:effectLst/>
                          <a:latin typeface="+mn-lt"/>
                          <a:ea typeface="+mn-ea"/>
                          <a:cs typeface="+mn-cs"/>
                        </a:rPr>
                        <a:t>1.17</a:t>
                      </a:r>
                    </a:p>
                  </a:txBody>
                  <a:tcPr marL="6350" marR="6350" marT="6350" marB="0" anchor="b"/>
                </a:tc>
                <a:tc>
                  <a:txBody>
                    <a:bodyPr/>
                    <a:lstStyle/>
                    <a:p>
                      <a:pPr algn="ctr" fontAlgn="b"/>
                      <a:r>
                        <a:rPr lang="en-US" sz="1100" b="1" u="none" strike="noStrike" kern="1200" dirty="0">
                          <a:solidFill>
                            <a:schemeClr val="dk1"/>
                          </a:solidFill>
                          <a:effectLst/>
                          <a:latin typeface="+mn-lt"/>
                          <a:ea typeface="+mn-ea"/>
                          <a:cs typeface="+mn-cs"/>
                        </a:rPr>
                        <a:t>0.17</a:t>
                      </a:r>
                    </a:p>
                  </a:txBody>
                  <a:tcPr marL="6350" marR="6350" marT="6350" marB="0" anchor="b"/>
                </a:tc>
                <a:tc>
                  <a:txBody>
                    <a:bodyPr/>
                    <a:lstStyle/>
                    <a:p>
                      <a:pPr algn="ctr" fontAlgn="b"/>
                      <a:r>
                        <a:rPr lang="en-US" sz="1100" b="1" u="none" strike="noStrike" kern="1200" dirty="0">
                          <a:solidFill>
                            <a:schemeClr val="dk1"/>
                          </a:solidFill>
                          <a:effectLst/>
                          <a:highlight>
                            <a:srgbClr val="FFFF00"/>
                          </a:highlight>
                          <a:latin typeface="+mn-lt"/>
                          <a:ea typeface="+mn-ea"/>
                          <a:cs typeface="+mn-cs"/>
                        </a:rPr>
                        <a:t>0.86</a:t>
                      </a:r>
                    </a:p>
                  </a:txBody>
                  <a:tcPr marL="6350" marR="6350" marT="6350" marB="0" anchor="b"/>
                </a:tc>
                <a:tc>
                  <a:txBody>
                    <a:bodyPr/>
                    <a:lstStyle/>
                    <a:p>
                      <a:pPr algn="ctr" fontAlgn="b"/>
                      <a:r>
                        <a:rPr lang="en-US" sz="1100" b="1" u="none" strike="noStrike" kern="1200" dirty="0">
                          <a:solidFill>
                            <a:schemeClr val="dk1"/>
                          </a:solidFill>
                          <a:effectLst/>
                          <a:latin typeface="+mn-lt"/>
                          <a:ea typeface="+mn-ea"/>
                          <a:cs typeface="+mn-cs"/>
                        </a:rPr>
                        <a:t>6.00</a:t>
                      </a:r>
                    </a:p>
                  </a:txBody>
                  <a:tcPr marL="6350" marR="6350" marT="6350" marB="0" anchor="b"/>
                </a:tc>
                <a:extLst>
                  <a:ext uri="{0D108BD9-81ED-4DB2-BD59-A6C34878D82A}">
                    <a16:rowId xmlns:a16="http://schemas.microsoft.com/office/drawing/2014/main" val="2167451498"/>
                  </a:ext>
                </a:extLst>
              </a:tr>
              <a:tr h="263870">
                <a:tc>
                  <a:txBody>
                    <a:bodyPr/>
                    <a:lstStyle/>
                    <a:p>
                      <a:pPr algn="ctr" fontAlgn="b"/>
                      <a:r>
                        <a:rPr lang="en-US" sz="1100" b="1" u="none" strike="noStrike" kern="1200" dirty="0">
                          <a:solidFill>
                            <a:schemeClr val="dk1"/>
                          </a:solidFill>
                          <a:effectLst/>
                          <a:latin typeface="+mn-lt"/>
                          <a:ea typeface="+mn-ea"/>
                          <a:cs typeface="+mn-cs"/>
                        </a:rPr>
                        <a:t>1.80</a:t>
                      </a:r>
                    </a:p>
                  </a:txBody>
                  <a:tcPr marL="6350" marR="6350" marT="6350" marB="0" anchor="b"/>
                </a:tc>
                <a:tc>
                  <a:txBody>
                    <a:bodyPr/>
                    <a:lstStyle/>
                    <a:p>
                      <a:pPr algn="ctr" fontAlgn="b"/>
                      <a:r>
                        <a:rPr lang="en-US" sz="1100" b="1" u="none" strike="noStrike" kern="1200">
                          <a:solidFill>
                            <a:schemeClr val="dk1"/>
                          </a:solidFill>
                          <a:effectLst/>
                          <a:latin typeface="+mn-lt"/>
                          <a:ea typeface="+mn-ea"/>
                          <a:cs typeface="+mn-cs"/>
                        </a:rPr>
                        <a:t>0.56</a:t>
                      </a:r>
                    </a:p>
                  </a:txBody>
                  <a:tcPr marL="6350" marR="6350" marT="6350" marB="0" anchor="b"/>
                </a:tc>
                <a:tc>
                  <a:txBody>
                    <a:bodyPr/>
                    <a:lstStyle/>
                    <a:p>
                      <a:pPr algn="ctr" fontAlgn="b"/>
                      <a:r>
                        <a:rPr lang="en-US" sz="1100" b="1" u="none" strike="noStrike" kern="1200">
                          <a:solidFill>
                            <a:schemeClr val="dk1"/>
                          </a:solidFill>
                          <a:effectLst/>
                          <a:latin typeface="+mn-lt"/>
                          <a:ea typeface="+mn-ea"/>
                          <a:cs typeface="+mn-cs"/>
                        </a:rPr>
                        <a:t>1.06</a:t>
                      </a:r>
                    </a:p>
                  </a:txBody>
                  <a:tcPr marL="6350" marR="6350" marT="6350" marB="0" anchor="b"/>
                </a:tc>
                <a:tc>
                  <a:txBody>
                    <a:bodyPr/>
                    <a:lstStyle/>
                    <a:p>
                      <a:pPr algn="ctr" fontAlgn="b"/>
                      <a:r>
                        <a:rPr lang="en-US" sz="1100" b="1" u="none" strike="noStrike" kern="1200" dirty="0">
                          <a:solidFill>
                            <a:schemeClr val="dk1"/>
                          </a:solidFill>
                          <a:effectLst/>
                          <a:latin typeface="+mn-lt"/>
                          <a:ea typeface="+mn-ea"/>
                          <a:cs typeface="+mn-cs"/>
                        </a:rPr>
                        <a:t>0.06</a:t>
                      </a:r>
                    </a:p>
                  </a:txBody>
                  <a:tcPr marL="6350" marR="6350" marT="6350" marB="0" anchor="b"/>
                </a:tc>
                <a:tc>
                  <a:txBody>
                    <a:bodyPr/>
                    <a:lstStyle/>
                    <a:p>
                      <a:pPr algn="ctr" fontAlgn="b"/>
                      <a:r>
                        <a:rPr lang="en-US" sz="1100" b="1" u="none" strike="noStrike" kern="1200" dirty="0">
                          <a:solidFill>
                            <a:schemeClr val="dk1"/>
                          </a:solidFill>
                          <a:effectLst/>
                          <a:highlight>
                            <a:srgbClr val="FFFF00"/>
                          </a:highlight>
                          <a:latin typeface="+mn-lt"/>
                          <a:ea typeface="+mn-ea"/>
                          <a:cs typeface="+mn-cs"/>
                        </a:rPr>
                        <a:t>0.95</a:t>
                      </a:r>
                    </a:p>
                  </a:txBody>
                  <a:tcPr marL="6350" marR="6350" marT="6350" marB="0" anchor="b"/>
                </a:tc>
                <a:tc>
                  <a:txBody>
                    <a:bodyPr/>
                    <a:lstStyle/>
                    <a:p>
                      <a:pPr algn="ctr" fontAlgn="b"/>
                      <a:r>
                        <a:rPr lang="en-US" sz="1100" b="1" u="none" strike="noStrike" kern="1200" dirty="0">
                          <a:solidFill>
                            <a:schemeClr val="dk1"/>
                          </a:solidFill>
                          <a:effectLst/>
                          <a:latin typeface="+mn-lt"/>
                          <a:ea typeface="+mn-ea"/>
                          <a:cs typeface="+mn-cs"/>
                        </a:rPr>
                        <a:t>18.00</a:t>
                      </a:r>
                    </a:p>
                  </a:txBody>
                  <a:tcPr marL="6350" marR="6350" marT="6350" marB="0" anchor="b"/>
                </a:tc>
                <a:extLst>
                  <a:ext uri="{0D108BD9-81ED-4DB2-BD59-A6C34878D82A}">
                    <a16:rowId xmlns:a16="http://schemas.microsoft.com/office/drawing/2014/main" val="1904849773"/>
                  </a:ext>
                </a:extLst>
              </a:tr>
              <a:tr h="263870">
                <a:tc>
                  <a:txBody>
                    <a:bodyPr/>
                    <a:lstStyle/>
                    <a:p>
                      <a:pPr algn="ctr" fontAlgn="b"/>
                      <a:r>
                        <a:rPr lang="en-US" sz="1100" b="1" u="none" strike="noStrike" kern="1200" dirty="0">
                          <a:solidFill>
                            <a:schemeClr val="dk1"/>
                          </a:solidFill>
                          <a:effectLst/>
                          <a:latin typeface="+mn-lt"/>
                          <a:ea typeface="+mn-ea"/>
                          <a:cs typeface="+mn-cs"/>
                        </a:rPr>
                        <a:t>2.00</a:t>
                      </a:r>
                    </a:p>
                  </a:txBody>
                  <a:tcPr marL="6350" marR="6350" marT="6350" marB="0" anchor="b"/>
                </a:tc>
                <a:tc>
                  <a:txBody>
                    <a:bodyPr/>
                    <a:lstStyle/>
                    <a:p>
                      <a:pPr algn="ctr" fontAlgn="b"/>
                      <a:r>
                        <a:rPr lang="en-US" sz="1100" b="1" u="none" strike="noStrike" kern="1200">
                          <a:solidFill>
                            <a:schemeClr val="dk1"/>
                          </a:solidFill>
                          <a:effectLst/>
                          <a:latin typeface="+mn-lt"/>
                          <a:ea typeface="+mn-ea"/>
                          <a:cs typeface="+mn-cs"/>
                        </a:rPr>
                        <a:t>0.50</a:t>
                      </a:r>
                    </a:p>
                  </a:txBody>
                  <a:tcPr marL="6350" marR="6350" marT="6350" marB="0" anchor="b"/>
                </a:tc>
                <a:tc>
                  <a:txBody>
                    <a:bodyPr/>
                    <a:lstStyle/>
                    <a:p>
                      <a:pPr algn="ctr" fontAlgn="b"/>
                      <a:r>
                        <a:rPr lang="en-US" sz="1100" b="1" u="none" strike="noStrike" kern="1200">
                          <a:solidFill>
                            <a:schemeClr val="dk1"/>
                          </a:solidFill>
                          <a:effectLst/>
                          <a:latin typeface="+mn-lt"/>
                          <a:ea typeface="+mn-ea"/>
                          <a:cs typeface="+mn-cs"/>
                        </a:rPr>
                        <a:t>1.00</a:t>
                      </a:r>
                    </a:p>
                  </a:txBody>
                  <a:tcPr marL="6350" marR="6350" marT="6350" marB="0" anchor="b"/>
                </a:tc>
                <a:tc>
                  <a:txBody>
                    <a:bodyPr/>
                    <a:lstStyle/>
                    <a:p>
                      <a:pPr algn="ctr" fontAlgn="b"/>
                      <a:r>
                        <a:rPr lang="en-US" sz="1100" b="1" u="none" strike="noStrike" kern="1200">
                          <a:solidFill>
                            <a:schemeClr val="dk1"/>
                          </a:solidFill>
                          <a:effectLst/>
                          <a:latin typeface="+mn-lt"/>
                          <a:ea typeface="+mn-ea"/>
                          <a:cs typeface="+mn-cs"/>
                        </a:rPr>
                        <a:t>0.00</a:t>
                      </a:r>
                    </a:p>
                  </a:txBody>
                  <a:tcPr marL="6350" marR="6350" marT="6350" marB="0" anchor="b"/>
                </a:tc>
                <a:tc>
                  <a:txBody>
                    <a:bodyPr/>
                    <a:lstStyle/>
                    <a:p>
                      <a:pPr algn="ctr" fontAlgn="b"/>
                      <a:r>
                        <a:rPr lang="en-US" sz="1100" b="1" u="none" strike="noStrike" kern="1200" dirty="0">
                          <a:solidFill>
                            <a:schemeClr val="dk1"/>
                          </a:solidFill>
                          <a:effectLst/>
                          <a:highlight>
                            <a:srgbClr val="FFFF00"/>
                          </a:highlight>
                          <a:latin typeface="+mn-lt"/>
                          <a:ea typeface="+mn-ea"/>
                          <a:cs typeface="+mn-cs"/>
                        </a:rPr>
                        <a:t>1.00</a:t>
                      </a:r>
                    </a:p>
                  </a:txBody>
                  <a:tcPr marL="6350" marR="6350" marT="6350" marB="0" anchor="b"/>
                </a:tc>
                <a:tc>
                  <a:txBody>
                    <a:bodyPr/>
                    <a:lstStyle/>
                    <a:p>
                      <a:pPr algn="ctr" fontAlgn="b"/>
                      <a:r>
                        <a:rPr lang="en-US" sz="1100" b="1" u="none" strike="noStrike" kern="1200" dirty="0">
                          <a:solidFill>
                            <a:schemeClr val="dk1"/>
                          </a:solidFill>
                          <a:effectLst/>
                          <a:latin typeface="+mn-lt"/>
                          <a:ea typeface="+mn-ea"/>
                          <a:cs typeface="+mn-cs"/>
                        </a:rPr>
                        <a:t>Infinite</a:t>
                      </a:r>
                    </a:p>
                  </a:txBody>
                  <a:tcPr marL="6350" marR="6350" marT="6350" marB="0" anchor="b"/>
                </a:tc>
                <a:extLst>
                  <a:ext uri="{0D108BD9-81ED-4DB2-BD59-A6C34878D82A}">
                    <a16:rowId xmlns:a16="http://schemas.microsoft.com/office/drawing/2014/main" val="2199161874"/>
                  </a:ext>
                </a:extLst>
              </a:tr>
            </a:tbl>
          </a:graphicData>
        </a:graphic>
      </p:graphicFrame>
      <p:sp>
        <p:nvSpPr>
          <p:cNvPr id="5" name="TextBox 4">
            <a:extLst>
              <a:ext uri="{FF2B5EF4-FFF2-40B4-BE49-F238E27FC236}">
                <a16:creationId xmlns:a16="http://schemas.microsoft.com/office/drawing/2014/main" id="{14FDA01E-C53C-176D-839C-97CF4D8F415C}"/>
              </a:ext>
            </a:extLst>
          </p:cNvPr>
          <p:cNvSpPr txBox="1"/>
          <p:nvPr/>
        </p:nvSpPr>
        <p:spPr>
          <a:xfrm>
            <a:off x="2321668" y="6457890"/>
            <a:ext cx="7548663" cy="400110"/>
          </a:xfrm>
          <a:prstGeom prst="rect">
            <a:avLst/>
          </a:prstGeom>
          <a:noFill/>
        </p:spPr>
        <p:txBody>
          <a:bodyPr wrap="square">
            <a:spAutoFit/>
          </a:bodyPr>
          <a:lstStyle/>
          <a:p>
            <a:pPr algn="ctr"/>
            <a:r>
              <a:rPr lang="en-US" sz="2000" b="1" dirty="0">
                <a:latin typeface="Arial" panose="020B0604020202020204" pitchFamily="34" charset="0"/>
                <a:cs typeface="Arial" panose="020B0604020202020204" pitchFamily="34" charset="0"/>
              </a:rPr>
              <a:t>Underappreciated Device Specification</a:t>
            </a:r>
          </a:p>
        </p:txBody>
      </p:sp>
    </p:spTree>
    <p:extLst>
      <p:ext uri="{BB962C8B-B14F-4D97-AF65-F5344CB8AC3E}">
        <p14:creationId xmlns:p14="http://schemas.microsoft.com/office/powerpoint/2010/main" val="25611083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24FEF-C860-D181-B7BA-B80705C70725}"/>
              </a:ext>
            </a:extLst>
          </p:cNvPr>
          <p:cNvSpPr>
            <a:spLocks noGrp="1"/>
          </p:cNvSpPr>
          <p:nvPr>
            <p:ph type="title"/>
          </p:nvPr>
        </p:nvSpPr>
        <p:spPr/>
        <p:txBody>
          <a:bodyPr/>
          <a:lstStyle/>
          <a:p>
            <a:r>
              <a:rPr lang="en-US" sz="2800" dirty="0"/>
              <a:t>“VR Is Dead” Success Case Attributes</a:t>
            </a:r>
          </a:p>
        </p:txBody>
      </p:sp>
      <p:sp>
        <p:nvSpPr>
          <p:cNvPr id="3" name="Content Placeholder 2">
            <a:extLst>
              <a:ext uri="{FF2B5EF4-FFF2-40B4-BE49-F238E27FC236}">
                <a16:creationId xmlns:a16="http://schemas.microsoft.com/office/drawing/2014/main" id="{30050895-92CF-AC18-8CAC-7E6E59D10CFB}"/>
              </a:ext>
            </a:extLst>
          </p:cNvPr>
          <p:cNvSpPr>
            <a:spLocks noGrp="1"/>
          </p:cNvSpPr>
          <p:nvPr>
            <p:ph idx="1"/>
          </p:nvPr>
        </p:nvSpPr>
        <p:spPr>
          <a:xfrm>
            <a:off x="593061" y="1053389"/>
            <a:ext cx="10928351" cy="5308222"/>
          </a:xfrm>
        </p:spPr>
        <p:txBody>
          <a:bodyPr/>
          <a:lstStyle/>
          <a:p>
            <a:r>
              <a:rPr lang="en-US" sz="2400" b="1" dirty="0"/>
              <a:t>Varjo documentary “</a:t>
            </a:r>
            <a:r>
              <a:rPr lang="en-US" sz="2400" b="1" dirty="0">
                <a:hlinkClick r:id="rId3"/>
              </a:rPr>
              <a:t>VR Is Dead: Stories from Beyond the Metaverse</a:t>
            </a:r>
            <a:r>
              <a:rPr lang="en-US" sz="2400" b="1" dirty="0"/>
              <a:t>” success cases all respect limits described in this work</a:t>
            </a:r>
          </a:p>
          <a:p>
            <a:pPr lvl="1"/>
            <a:r>
              <a:rPr lang="en-US" sz="1800" dirty="0"/>
              <a:t>Automotive and architectural design—slow, user-controlled interaction in personal and action space</a:t>
            </a:r>
          </a:p>
          <a:p>
            <a:pPr lvl="1"/>
            <a:r>
              <a:rPr lang="en-US" sz="1800" dirty="0"/>
              <a:t>Aeromedical emergency procedures—arms length physical interactions</a:t>
            </a:r>
          </a:p>
          <a:p>
            <a:pPr lvl="1"/>
            <a:r>
              <a:rPr lang="en-US" sz="1800" dirty="0"/>
              <a:t>Command center—select from many video monitors at fixed distance</a:t>
            </a:r>
          </a:p>
          <a:p>
            <a:pPr lvl="1"/>
            <a:r>
              <a:rPr lang="en-US" sz="1800" dirty="0"/>
              <a:t>Sand table—numerous users interacting from personal </a:t>
            </a:r>
            <a:r>
              <a:rPr lang="en-US" sz="1800" dirty="0" err="1"/>
              <a:t>downlook</a:t>
            </a:r>
            <a:r>
              <a:rPr lang="en-US" sz="1800" dirty="0"/>
              <a:t> perspectives over common digital 3D terrain</a:t>
            </a:r>
          </a:p>
          <a:p>
            <a:pPr lvl="1"/>
            <a:r>
              <a:rPr lang="en-US" sz="1800" dirty="0" err="1"/>
              <a:t>OpenBCI</a:t>
            </a:r>
            <a:r>
              <a:rPr lang="en-US" sz="1800" dirty="0"/>
              <a:t>—prototype biosensing system</a:t>
            </a:r>
          </a:p>
          <a:p>
            <a:pPr lvl="1"/>
            <a:r>
              <a:rPr lang="en-US" sz="1800" dirty="0"/>
              <a:t>Amphibious vehicles—amphibious combat vehicle prototype and cargo ship—slow</a:t>
            </a:r>
          </a:p>
          <a:p>
            <a:pPr lvl="1"/>
            <a:r>
              <a:rPr lang="en-US" sz="1800" dirty="0"/>
              <a:t>Flight—general simulation advantages in a small, configurable package</a:t>
            </a:r>
          </a:p>
          <a:p>
            <a:r>
              <a:rPr lang="en-US" sz="2400" b="1" dirty="0"/>
              <a:t>None challenge limits described here</a:t>
            </a:r>
          </a:p>
          <a:p>
            <a:pPr lvl="1"/>
            <a:r>
              <a:rPr lang="en-US" sz="1800" dirty="0"/>
              <a:t>FOV</a:t>
            </a:r>
          </a:p>
          <a:p>
            <a:pPr lvl="1"/>
            <a:r>
              <a:rPr lang="en-US" sz="1800" dirty="0"/>
              <a:t>Head position/latency</a:t>
            </a:r>
          </a:p>
          <a:p>
            <a:pPr lvl="1"/>
            <a:r>
              <a:rPr lang="en-US" sz="1800" dirty="0"/>
              <a:t>Challenging motion and motion conflicts</a:t>
            </a:r>
          </a:p>
          <a:p>
            <a:pPr lvl="1"/>
            <a:r>
              <a:rPr lang="en-US" sz="1800" dirty="0"/>
              <a:t>Varying depth, VAC, and binocular stereoscopic complex</a:t>
            </a:r>
            <a:endParaRPr lang="en-US" sz="1600" b="1" dirty="0"/>
          </a:p>
          <a:p>
            <a:pPr lvl="1"/>
            <a:endParaRPr lang="en-US" sz="1600" b="1" dirty="0"/>
          </a:p>
          <a:p>
            <a:pPr lvl="1"/>
            <a:endParaRPr lang="en-US" sz="1600" b="1" dirty="0"/>
          </a:p>
          <a:p>
            <a:pPr lvl="1"/>
            <a:endParaRPr lang="en-US" sz="1600" b="1" dirty="0"/>
          </a:p>
        </p:txBody>
      </p:sp>
      <p:sp>
        <p:nvSpPr>
          <p:cNvPr id="4" name="TextBox 3">
            <a:extLst>
              <a:ext uri="{FF2B5EF4-FFF2-40B4-BE49-F238E27FC236}">
                <a16:creationId xmlns:a16="http://schemas.microsoft.com/office/drawing/2014/main" id="{506B4DAE-C981-9202-B7A2-BB411DA6CF23}"/>
              </a:ext>
            </a:extLst>
          </p:cNvPr>
          <p:cNvSpPr txBox="1"/>
          <p:nvPr/>
        </p:nvSpPr>
        <p:spPr>
          <a:xfrm>
            <a:off x="2279809" y="6457890"/>
            <a:ext cx="7548663" cy="400110"/>
          </a:xfrm>
          <a:prstGeom prst="rect">
            <a:avLst/>
          </a:prstGeom>
          <a:noFill/>
        </p:spPr>
        <p:txBody>
          <a:bodyPr wrap="square">
            <a:spAutoFit/>
          </a:bodyPr>
          <a:lstStyle/>
          <a:p>
            <a:pPr algn="ctr"/>
            <a:r>
              <a:rPr lang="en-US" sz="2000" b="1" dirty="0" err="1">
                <a:latin typeface="Arial" panose="020B0604020202020204" pitchFamily="34" charset="0"/>
                <a:cs typeface="Arial" panose="020B0604020202020204" pitchFamily="34" charset="0"/>
              </a:rPr>
              <a:t>Varjo</a:t>
            </a:r>
            <a:r>
              <a:rPr lang="en-US" sz="2000" b="1" dirty="0">
                <a:latin typeface="Arial" panose="020B0604020202020204" pitchFamily="34" charset="0"/>
                <a:cs typeface="Arial" panose="020B0604020202020204" pitchFamily="34" charset="0"/>
              </a:rPr>
              <a:t> Success Cases Corroborate this Analysis</a:t>
            </a:r>
          </a:p>
        </p:txBody>
      </p:sp>
    </p:spTree>
    <p:extLst>
      <p:ext uri="{BB962C8B-B14F-4D97-AF65-F5344CB8AC3E}">
        <p14:creationId xmlns:p14="http://schemas.microsoft.com/office/powerpoint/2010/main" val="8612001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35005-AD21-B9E0-366D-EAA7FFEBEE69}"/>
              </a:ext>
            </a:extLst>
          </p:cNvPr>
          <p:cNvSpPr>
            <a:spLocks noGrp="1"/>
          </p:cNvSpPr>
          <p:nvPr>
            <p:ph type="title"/>
          </p:nvPr>
        </p:nvSpPr>
        <p:spPr/>
        <p:txBody>
          <a:bodyPr/>
          <a:lstStyle/>
          <a:p>
            <a:r>
              <a:rPr lang="en-US" sz="2800"/>
              <a:t>Specifications Needed</a:t>
            </a:r>
          </a:p>
        </p:txBody>
      </p:sp>
      <p:sp>
        <p:nvSpPr>
          <p:cNvPr id="3" name="Content Placeholder 2">
            <a:extLst>
              <a:ext uri="{FF2B5EF4-FFF2-40B4-BE49-F238E27FC236}">
                <a16:creationId xmlns:a16="http://schemas.microsoft.com/office/drawing/2014/main" id="{E38EF1E1-FBB1-B178-3D9A-39FECCDC4FF9}"/>
              </a:ext>
            </a:extLst>
          </p:cNvPr>
          <p:cNvSpPr>
            <a:spLocks noGrp="1"/>
          </p:cNvSpPr>
          <p:nvPr>
            <p:ph idx="1"/>
          </p:nvPr>
        </p:nvSpPr>
        <p:spPr/>
        <p:txBody>
          <a:bodyPr/>
          <a:lstStyle/>
          <a:p>
            <a:r>
              <a:rPr lang="en-US" b="1" dirty="0"/>
              <a:t>Field of view—need consistent and accurate specifications and measurement methods</a:t>
            </a:r>
          </a:p>
          <a:p>
            <a:endParaRPr lang="en-US" b="1" dirty="0"/>
          </a:p>
          <a:p>
            <a:r>
              <a:rPr lang="en-US" b="1" dirty="0"/>
              <a:t>IPD calibration accuracy</a:t>
            </a:r>
          </a:p>
          <a:p>
            <a:endParaRPr lang="en-US" b="1" dirty="0"/>
          </a:p>
          <a:p>
            <a:r>
              <a:rPr lang="en-US" b="1" dirty="0"/>
              <a:t>Optical distortion metrics</a:t>
            </a:r>
          </a:p>
          <a:p>
            <a:pPr lvl="1"/>
            <a:r>
              <a:rPr lang="en-US" sz="2400" dirty="0"/>
              <a:t>Vergence, </a:t>
            </a:r>
            <a:r>
              <a:rPr lang="en-US" sz="2400" dirty="0" err="1"/>
              <a:t>dipvergence</a:t>
            </a:r>
            <a:r>
              <a:rPr lang="en-US" sz="2400" dirty="0"/>
              <a:t>, distortion used in conventional large displays</a:t>
            </a:r>
            <a:endParaRPr lang="en-US" sz="2400" b="1" dirty="0"/>
          </a:p>
          <a:p>
            <a:endParaRPr lang="en-US" b="1" dirty="0"/>
          </a:p>
          <a:p>
            <a:r>
              <a:rPr lang="en-US" b="1" dirty="0"/>
              <a:t>Head position tracking accuracy and latency</a:t>
            </a:r>
          </a:p>
          <a:p>
            <a:r>
              <a:rPr lang="en-US" b="1" dirty="0"/>
              <a:t>All relevant motions to photon latency</a:t>
            </a:r>
          </a:p>
        </p:txBody>
      </p:sp>
    </p:spTree>
    <p:extLst>
      <p:ext uri="{BB962C8B-B14F-4D97-AF65-F5344CB8AC3E}">
        <p14:creationId xmlns:p14="http://schemas.microsoft.com/office/powerpoint/2010/main" val="33867681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1B013-4DCD-E94D-5232-90FBA58DB91C}"/>
              </a:ext>
            </a:extLst>
          </p:cNvPr>
          <p:cNvSpPr>
            <a:spLocks noGrp="1"/>
          </p:cNvSpPr>
          <p:nvPr>
            <p:ph type="title"/>
          </p:nvPr>
        </p:nvSpPr>
        <p:spPr/>
        <p:txBody>
          <a:bodyPr/>
          <a:lstStyle/>
          <a:p>
            <a:r>
              <a:rPr lang="en-US" sz="2800" dirty="0"/>
              <a:t>Meaningful Differences Among HWD</a:t>
            </a:r>
          </a:p>
        </p:txBody>
      </p:sp>
      <p:sp>
        <p:nvSpPr>
          <p:cNvPr id="3" name="Content Placeholder 2">
            <a:extLst>
              <a:ext uri="{FF2B5EF4-FFF2-40B4-BE49-F238E27FC236}">
                <a16:creationId xmlns:a16="http://schemas.microsoft.com/office/drawing/2014/main" id="{D029112B-98A2-9CC2-70AF-EEAF702BB739}"/>
              </a:ext>
            </a:extLst>
          </p:cNvPr>
          <p:cNvSpPr>
            <a:spLocks noGrp="1"/>
          </p:cNvSpPr>
          <p:nvPr>
            <p:ph idx="1"/>
          </p:nvPr>
        </p:nvSpPr>
        <p:spPr/>
        <p:txBody>
          <a:bodyPr/>
          <a:lstStyle/>
          <a:p>
            <a:pPr marL="0" indent="0">
              <a:buNone/>
            </a:pPr>
            <a:r>
              <a:rPr lang="en-US" b="1" dirty="0"/>
              <a:t>Necessary features</a:t>
            </a:r>
          </a:p>
          <a:p>
            <a:r>
              <a:rPr lang="en-US" dirty="0"/>
              <a:t>IPD calibration</a:t>
            </a:r>
          </a:p>
          <a:p>
            <a:r>
              <a:rPr lang="en-US" dirty="0"/>
              <a:t>Optical correction compatibility</a:t>
            </a:r>
          </a:p>
          <a:p>
            <a:pPr marL="0" indent="0">
              <a:buNone/>
            </a:pPr>
            <a:r>
              <a:rPr lang="en-US" b="1" dirty="0"/>
              <a:t>Differences</a:t>
            </a:r>
          </a:p>
          <a:p>
            <a:r>
              <a:rPr lang="en-US" dirty="0"/>
              <a:t>Optical distance of display screen</a:t>
            </a:r>
          </a:p>
          <a:p>
            <a:r>
              <a:rPr lang="en-US" dirty="0"/>
              <a:t>FOV</a:t>
            </a:r>
          </a:p>
          <a:p>
            <a:r>
              <a:rPr lang="en-US" dirty="0"/>
              <a:t>Engineering quality</a:t>
            </a:r>
          </a:p>
          <a:p>
            <a:pPr lvl="1"/>
            <a:r>
              <a:rPr lang="en-US" sz="2000" dirty="0"/>
              <a:t>Accuracy/latency of headtracking and </a:t>
            </a:r>
            <a:r>
              <a:rPr lang="en-US" sz="2000" dirty="0" err="1"/>
              <a:t>eyetracking</a:t>
            </a:r>
            <a:endParaRPr lang="en-US" sz="2000" dirty="0"/>
          </a:p>
          <a:p>
            <a:pPr lvl="1"/>
            <a:r>
              <a:rPr lang="en-US" sz="2000" dirty="0"/>
              <a:t>Device ergonomics</a:t>
            </a:r>
          </a:p>
          <a:p>
            <a:pPr lvl="1"/>
            <a:r>
              <a:rPr lang="en-US" sz="2000" dirty="0"/>
              <a:t>System integration factors</a:t>
            </a:r>
          </a:p>
          <a:p>
            <a:r>
              <a:rPr lang="en-US" b="1" dirty="0"/>
              <a:t>Quality of optics</a:t>
            </a:r>
            <a:endParaRPr lang="en-US" sz="2000" b="1" dirty="0"/>
          </a:p>
        </p:txBody>
      </p:sp>
    </p:spTree>
    <p:extLst>
      <p:ext uri="{BB962C8B-B14F-4D97-AF65-F5344CB8AC3E}">
        <p14:creationId xmlns:p14="http://schemas.microsoft.com/office/powerpoint/2010/main" val="20892745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CB030-48B7-9BAC-D72F-C4736A344BB9}"/>
              </a:ext>
            </a:extLst>
          </p:cNvPr>
          <p:cNvSpPr>
            <a:spLocks noGrp="1"/>
          </p:cNvSpPr>
          <p:nvPr>
            <p:ph type="title"/>
          </p:nvPr>
        </p:nvSpPr>
        <p:spPr/>
        <p:txBody>
          <a:bodyPr/>
          <a:lstStyle/>
          <a:p>
            <a:r>
              <a:rPr lang="en-US" dirty="0"/>
              <a:t>Role of Fidelity in Training</a:t>
            </a:r>
          </a:p>
        </p:txBody>
      </p:sp>
      <p:sp>
        <p:nvSpPr>
          <p:cNvPr id="3" name="Content Placeholder 2">
            <a:extLst>
              <a:ext uri="{FF2B5EF4-FFF2-40B4-BE49-F238E27FC236}">
                <a16:creationId xmlns:a16="http://schemas.microsoft.com/office/drawing/2014/main" id="{1F8830B2-2918-EEBE-1B67-ED54E3350C92}"/>
              </a:ext>
            </a:extLst>
          </p:cNvPr>
          <p:cNvSpPr>
            <a:spLocks noGrp="1"/>
          </p:cNvSpPr>
          <p:nvPr>
            <p:ph idx="1"/>
          </p:nvPr>
        </p:nvSpPr>
        <p:spPr/>
        <p:txBody>
          <a:bodyPr/>
          <a:lstStyle/>
          <a:p>
            <a:endParaRPr lang="en-US" dirty="0"/>
          </a:p>
        </p:txBody>
      </p:sp>
      <p:pic>
        <p:nvPicPr>
          <p:cNvPr id="4" name="Content Placeholder 10">
            <a:extLst>
              <a:ext uri="{FF2B5EF4-FFF2-40B4-BE49-F238E27FC236}">
                <a16:creationId xmlns:a16="http://schemas.microsoft.com/office/drawing/2014/main" id="{800D8C5F-0235-EECF-C9F7-C5748E002FBD}"/>
              </a:ext>
            </a:extLst>
          </p:cNvPr>
          <p:cNvPicPr>
            <a:picLocks noChangeAspect="1"/>
          </p:cNvPicPr>
          <p:nvPr/>
        </p:nvPicPr>
        <p:blipFill>
          <a:blip r:embed="rId2"/>
          <a:stretch>
            <a:fillRect/>
          </a:stretch>
        </p:blipFill>
        <p:spPr bwMode="auto">
          <a:xfrm>
            <a:off x="593061" y="1059949"/>
            <a:ext cx="7909236" cy="4964170"/>
          </a:xfrm>
          <a:prstGeom prst="rect">
            <a:avLst/>
          </a:prstGeom>
          <a:noFill/>
          <a:ln w="9525">
            <a:noFill/>
            <a:miter lim="800000"/>
            <a:headEnd/>
            <a:tailEnd/>
          </a:ln>
          <a:effectLst/>
        </p:spPr>
      </p:pic>
      <p:pic>
        <p:nvPicPr>
          <p:cNvPr id="5" name="Picture 4">
            <a:extLst>
              <a:ext uri="{FF2B5EF4-FFF2-40B4-BE49-F238E27FC236}">
                <a16:creationId xmlns:a16="http://schemas.microsoft.com/office/drawing/2014/main" id="{2F9191A4-33B8-8AA7-C8CD-44B02F56A5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82986" y="2718061"/>
            <a:ext cx="3015953" cy="1311059"/>
          </a:xfrm>
          <a:prstGeom prst="rect">
            <a:avLst/>
          </a:prstGeom>
        </p:spPr>
      </p:pic>
      <p:sp>
        <p:nvSpPr>
          <p:cNvPr id="7" name="TextBox 6">
            <a:extLst>
              <a:ext uri="{FF2B5EF4-FFF2-40B4-BE49-F238E27FC236}">
                <a16:creationId xmlns:a16="http://schemas.microsoft.com/office/drawing/2014/main" id="{F93B1890-BE9B-5AAD-6535-621EBF7B54C2}"/>
              </a:ext>
            </a:extLst>
          </p:cNvPr>
          <p:cNvSpPr txBox="1"/>
          <p:nvPr/>
        </p:nvSpPr>
        <p:spPr>
          <a:xfrm>
            <a:off x="8582986" y="4404984"/>
            <a:ext cx="3160523" cy="461665"/>
          </a:xfrm>
          <a:prstGeom prst="rect">
            <a:avLst/>
          </a:prstGeom>
          <a:noFill/>
          <a:scene3d>
            <a:camera prst="orthographicFront">
              <a:rot lat="0" lon="0" rev="0"/>
            </a:camera>
            <a:lightRig rig="threePt" dir="t"/>
          </a:scene3d>
        </p:spPr>
        <p:txBody>
          <a:bodyPr wrap="square">
            <a:spAutoFit/>
          </a:bodyPr>
          <a:lstStyle/>
          <a:p>
            <a:pPr algn="l"/>
            <a:r>
              <a:rPr lang="en-US" sz="600" dirty="0">
                <a:solidFill>
                  <a:prstClr val="black">
                    <a:lumMod val="65000"/>
                    <a:lumOff val="35000"/>
                  </a:prstClr>
                </a:solidFill>
                <a:latin typeface="Calibri" panose="020F0502020204030204"/>
              </a:rPr>
              <a:t>Noble, Cliff. “The Relationship between Fidelity and Learning in Aviation Training and Assessment.” Journal of Air Transportation, 2002. </a:t>
            </a:r>
            <a:r>
              <a:rPr lang="en-US" sz="600" dirty="0">
                <a:hlinkClick r:id="rId4"/>
              </a:rPr>
              <a:t>The Relationship Between Fidelity and Learning in Aviation Training and Assessment - NASA Technical Reports Server (NTRS)</a:t>
            </a:r>
            <a:r>
              <a:rPr lang="en-US" sz="600" dirty="0"/>
              <a:t>. Copyright: Public Use Permitted.</a:t>
            </a:r>
            <a:endParaRPr lang="en-US" sz="600" dirty="0">
              <a:solidFill>
                <a:prstClr val="black">
                  <a:lumMod val="65000"/>
                  <a:lumOff val="35000"/>
                </a:prstClr>
              </a:solidFill>
              <a:latin typeface="Calibri" panose="020F0502020204030204"/>
            </a:endParaRPr>
          </a:p>
        </p:txBody>
      </p:sp>
      <p:sp>
        <p:nvSpPr>
          <p:cNvPr id="8" name="TextBox 7">
            <a:extLst>
              <a:ext uri="{FF2B5EF4-FFF2-40B4-BE49-F238E27FC236}">
                <a16:creationId xmlns:a16="http://schemas.microsoft.com/office/drawing/2014/main" id="{F2A2DC6A-75B8-335E-5144-05A67EBE9DC5}"/>
              </a:ext>
            </a:extLst>
          </p:cNvPr>
          <p:cNvSpPr txBox="1"/>
          <p:nvPr/>
        </p:nvSpPr>
        <p:spPr>
          <a:xfrm>
            <a:off x="2321668" y="6457890"/>
            <a:ext cx="7548663" cy="400110"/>
          </a:xfrm>
          <a:prstGeom prst="rect">
            <a:avLst/>
          </a:prstGeom>
          <a:noFill/>
        </p:spPr>
        <p:txBody>
          <a:bodyPr wrap="square">
            <a:spAutoFit/>
          </a:bodyPr>
          <a:lstStyle/>
          <a:p>
            <a:pPr algn="ctr"/>
            <a:r>
              <a:rPr lang="en-US" sz="2000" b="1">
                <a:latin typeface="Arial" panose="020B0604020202020204" pitchFamily="34" charset="0"/>
                <a:cs typeface="Arial" panose="020B0604020202020204" pitchFamily="34" charset="0"/>
              </a:rPr>
              <a:t>Conceptual Model </a:t>
            </a:r>
            <a:r>
              <a:rPr lang="en-US" sz="2000" b="1" dirty="0">
                <a:latin typeface="Arial" panose="020B0604020202020204" pitchFamily="34" charset="0"/>
                <a:cs typeface="Arial" panose="020B0604020202020204" pitchFamily="34" charset="0"/>
              </a:rPr>
              <a:t>for a Total Training System</a:t>
            </a:r>
          </a:p>
        </p:txBody>
      </p:sp>
    </p:spTree>
    <p:extLst>
      <p:ext uri="{BB962C8B-B14F-4D97-AF65-F5344CB8AC3E}">
        <p14:creationId xmlns:p14="http://schemas.microsoft.com/office/powerpoint/2010/main" val="9860819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16233-5383-4E02-EF92-6F5CA6167DB6}"/>
              </a:ext>
            </a:extLst>
          </p:cNvPr>
          <p:cNvSpPr>
            <a:spLocks noGrp="1"/>
          </p:cNvSpPr>
          <p:nvPr>
            <p:ph type="title"/>
          </p:nvPr>
        </p:nvSpPr>
        <p:spPr/>
        <p:txBody>
          <a:bodyPr/>
          <a:lstStyle/>
          <a:p>
            <a:r>
              <a:rPr lang="en-US" sz="2800" dirty="0"/>
              <a:t>Framework for Using XR in the </a:t>
            </a:r>
            <a:br>
              <a:rPr lang="en-US" sz="2800" dirty="0"/>
            </a:br>
            <a:r>
              <a:rPr lang="en-US" sz="2800" dirty="0"/>
              <a:t>Aviation Training Ecosystem</a:t>
            </a:r>
          </a:p>
        </p:txBody>
      </p:sp>
      <p:sp>
        <p:nvSpPr>
          <p:cNvPr id="3" name="Content Placeholder 2">
            <a:extLst>
              <a:ext uri="{FF2B5EF4-FFF2-40B4-BE49-F238E27FC236}">
                <a16:creationId xmlns:a16="http://schemas.microsoft.com/office/drawing/2014/main" id="{A0D0AE0B-78A2-4DAE-117D-3460FFBF31C4}"/>
              </a:ext>
            </a:extLst>
          </p:cNvPr>
          <p:cNvSpPr>
            <a:spLocks noGrp="1"/>
          </p:cNvSpPr>
          <p:nvPr>
            <p:ph idx="1"/>
          </p:nvPr>
        </p:nvSpPr>
        <p:spPr>
          <a:xfrm>
            <a:off x="589965" y="856284"/>
            <a:ext cx="10928351" cy="5318228"/>
          </a:xfrm>
        </p:spPr>
        <p:txBody>
          <a:bodyPr/>
          <a:lstStyle/>
          <a:p>
            <a:pPr marL="0" indent="0">
              <a:buNone/>
            </a:pPr>
            <a:r>
              <a:rPr lang="en-US" sz="2400" b="1" dirty="0"/>
              <a:t>Commercial aviation </a:t>
            </a:r>
            <a:r>
              <a:rPr lang="en-US" sz="2400" b="1" i="1" dirty="0"/>
              <a:t>Part Task </a:t>
            </a:r>
            <a:r>
              <a:rPr lang="en-US" sz="2400" b="1" dirty="0"/>
              <a:t>and </a:t>
            </a:r>
            <a:r>
              <a:rPr lang="en-US" sz="2400" b="1" i="1" dirty="0"/>
              <a:t>Task to Tool </a:t>
            </a:r>
            <a:r>
              <a:rPr lang="en-US" sz="2400" b="1" dirty="0"/>
              <a:t>perspective is appropriate</a:t>
            </a:r>
          </a:p>
          <a:p>
            <a:r>
              <a:rPr lang="en-US" sz="2000" b="1" dirty="0"/>
              <a:t>Different training device levels</a:t>
            </a:r>
          </a:p>
          <a:p>
            <a:pPr lvl="1"/>
            <a:r>
              <a:rPr lang="en-US" sz="1600" dirty="0"/>
              <a:t>Part task trainers</a:t>
            </a:r>
          </a:p>
          <a:p>
            <a:pPr lvl="1"/>
            <a:r>
              <a:rPr lang="en-US" sz="1600" dirty="0"/>
              <a:t>Full simulators</a:t>
            </a:r>
          </a:p>
          <a:p>
            <a:r>
              <a:rPr lang="en-US" sz="2000" b="1" dirty="0"/>
              <a:t>Task/learning/assessment levels</a:t>
            </a:r>
          </a:p>
          <a:p>
            <a:pPr lvl="1"/>
            <a:r>
              <a:rPr lang="en-US" sz="1600" dirty="0"/>
              <a:t>Generic / Representative / Specific</a:t>
            </a:r>
          </a:p>
          <a:p>
            <a:pPr lvl="1"/>
            <a:r>
              <a:rPr lang="en-US" sz="1600" dirty="0"/>
              <a:t>Self Instruction / Aided Instruction</a:t>
            </a:r>
          </a:p>
          <a:p>
            <a:pPr lvl="1"/>
            <a:r>
              <a:rPr lang="en-US" sz="1600" dirty="0"/>
              <a:t>Functional Fidelity / Functional and Physical Fidelity</a:t>
            </a:r>
          </a:p>
          <a:p>
            <a:pPr lvl="1"/>
            <a:r>
              <a:rPr lang="en-US" sz="1600" dirty="0"/>
              <a:t>Training (T) / Testing &amp; Checking (T&amp;C)</a:t>
            </a:r>
          </a:p>
          <a:p>
            <a:r>
              <a:rPr lang="en-US" sz="2000" b="1" dirty="0"/>
              <a:t>Task to Tool Application</a:t>
            </a:r>
          </a:p>
          <a:p>
            <a:pPr lvl="1"/>
            <a:r>
              <a:rPr lang="en-US" sz="1600" dirty="0"/>
              <a:t>This information should help make informed decisions about uses of HWD technology</a:t>
            </a:r>
          </a:p>
          <a:p>
            <a:pPr lvl="1"/>
            <a:r>
              <a:rPr lang="en-US" sz="1600" dirty="0"/>
              <a:t>Consider safety and equity implications of sickness—beyond the scope of this work</a:t>
            </a:r>
          </a:p>
          <a:p>
            <a:pPr lvl="1"/>
            <a:r>
              <a:rPr lang="en-US" sz="1600" dirty="0"/>
              <a:t>Sensory limitations </a:t>
            </a:r>
            <a:r>
              <a:rPr lang="en-US" sz="1600" dirty="0">
                <a:sym typeface="Wingdings" panose="05000000000000000000" pitchFamily="2" charset="2"/>
              </a:rPr>
              <a:t></a:t>
            </a:r>
            <a:r>
              <a:rPr lang="en-US" sz="1600" dirty="0"/>
              <a:t> generally limited support for accurate/crisp/fluid physical interactions</a:t>
            </a:r>
          </a:p>
          <a:p>
            <a:pPr lvl="1"/>
            <a:r>
              <a:rPr lang="en-US" sz="1600" dirty="0"/>
              <a:t>Fidelity limitations probably largely exclude Specific / Functional and Physical / T&amp;C</a:t>
            </a:r>
          </a:p>
          <a:p>
            <a:r>
              <a:rPr lang="en-US" sz="2000" b="1" dirty="0"/>
              <a:t>Novice training/general orientation appears to be well proven</a:t>
            </a:r>
          </a:p>
          <a:p>
            <a:r>
              <a:rPr lang="en-US" sz="2000" b="1" dirty="0"/>
              <a:t>Task training to correctness, proficiency, and assessment will often be inadequate </a:t>
            </a:r>
          </a:p>
          <a:p>
            <a:endParaRPr lang="en-US" sz="2000" dirty="0"/>
          </a:p>
        </p:txBody>
      </p:sp>
      <p:sp>
        <p:nvSpPr>
          <p:cNvPr id="4" name="TextBox 3">
            <a:extLst>
              <a:ext uri="{FF2B5EF4-FFF2-40B4-BE49-F238E27FC236}">
                <a16:creationId xmlns:a16="http://schemas.microsoft.com/office/drawing/2014/main" id="{96F4CB0E-8744-0963-4C9D-AEAB0D5080D5}"/>
              </a:ext>
            </a:extLst>
          </p:cNvPr>
          <p:cNvSpPr txBox="1"/>
          <p:nvPr/>
        </p:nvSpPr>
        <p:spPr>
          <a:xfrm>
            <a:off x="2321668" y="6159034"/>
            <a:ext cx="7548663" cy="707886"/>
          </a:xfrm>
          <a:prstGeom prst="rect">
            <a:avLst/>
          </a:prstGeom>
          <a:noFill/>
        </p:spPr>
        <p:txBody>
          <a:bodyPr wrap="square">
            <a:spAutoFit/>
          </a:bodyPr>
          <a:lstStyle/>
          <a:p>
            <a:pPr algn="ctr"/>
            <a:r>
              <a:rPr lang="en-US" sz="2000" b="1" dirty="0">
                <a:latin typeface="Arial" panose="020B0604020202020204" pitchFamily="34" charset="0"/>
                <a:cs typeface="Arial" panose="020B0604020202020204" pitchFamily="34" charset="0"/>
              </a:rPr>
              <a:t>HWD based devices have a fidelity ceiling due to sensory </a:t>
            </a:r>
          </a:p>
          <a:p>
            <a:pPr algn="ctr"/>
            <a:r>
              <a:rPr lang="en-US" sz="2000" b="1">
                <a:latin typeface="Arial" panose="020B0604020202020204" pitchFamily="34" charset="0"/>
                <a:cs typeface="Arial" panose="020B0604020202020204" pitchFamily="34" charset="0"/>
              </a:rPr>
              <a:t>limitations </a:t>
            </a:r>
            <a:r>
              <a:rPr lang="en-US" sz="2000" b="1" dirty="0">
                <a:latin typeface="Arial" panose="020B0604020202020204" pitchFamily="34" charset="0"/>
                <a:cs typeface="Arial" panose="020B0604020202020204" pitchFamily="34" charset="0"/>
              </a:rPr>
              <a:t>and sickness</a:t>
            </a:r>
          </a:p>
        </p:txBody>
      </p:sp>
    </p:spTree>
    <p:extLst>
      <p:ext uri="{BB962C8B-B14F-4D97-AF65-F5344CB8AC3E}">
        <p14:creationId xmlns:p14="http://schemas.microsoft.com/office/powerpoint/2010/main" val="1998414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EECD0-3F4E-2186-F078-CB1DDAE1757D}"/>
              </a:ext>
            </a:extLst>
          </p:cNvPr>
          <p:cNvSpPr>
            <a:spLocks noGrp="1"/>
          </p:cNvSpPr>
          <p:nvPr>
            <p:ph type="title"/>
          </p:nvPr>
        </p:nvSpPr>
        <p:spPr/>
        <p:txBody>
          <a:bodyPr/>
          <a:lstStyle/>
          <a:p>
            <a:r>
              <a:rPr lang="en-US"/>
              <a:t>Structure of this Tutorial</a:t>
            </a:r>
          </a:p>
        </p:txBody>
      </p:sp>
      <p:sp>
        <p:nvSpPr>
          <p:cNvPr id="3" name="Content Placeholder 2">
            <a:extLst>
              <a:ext uri="{FF2B5EF4-FFF2-40B4-BE49-F238E27FC236}">
                <a16:creationId xmlns:a16="http://schemas.microsoft.com/office/drawing/2014/main" id="{67FA73D8-BA65-3CBA-4DDA-BF69455B6EF2}"/>
              </a:ext>
            </a:extLst>
          </p:cNvPr>
          <p:cNvSpPr>
            <a:spLocks noGrp="1"/>
          </p:cNvSpPr>
          <p:nvPr>
            <p:ph sz="quarter" idx="11"/>
          </p:nvPr>
        </p:nvSpPr>
        <p:spPr/>
        <p:txBody>
          <a:bodyPr/>
          <a:lstStyle/>
          <a:p>
            <a:r>
              <a:rPr lang="en-US" b="1" dirty="0"/>
              <a:t>Preliminaries</a:t>
            </a:r>
          </a:p>
          <a:p>
            <a:pPr lvl="1"/>
            <a:r>
              <a:rPr lang="en-US" dirty="0"/>
              <a:t>How Head Worn Displays are different</a:t>
            </a:r>
          </a:p>
          <a:p>
            <a:pPr lvl="1"/>
            <a:r>
              <a:rPr lang="en-US" dirty="0"/>
              <a:t>Effect of scene content optical flow</a:t>
            </a:r>
          </a:p>
          <a:p>
            <a:pPr lvl="1"/>
            <a:r>
              <a:rPr lang="en-US" dirty="0"/>
              <a:t>Senses involved </a:t>
            </a:r>
          </a:p>
          <a:p>
            <a:r>
              <a:rPr lang="en-US" b="1" dirty="0"/>
              <a:t>Sensory Mechanisms of Perception with Head Worn Displays (HWD)</a:t>
            </a:r>
          </a:p>
          <a:p>
            <a:pPr lvl="1"/>
            <a:r>
              <a:rPr lang="en-US" dirty="0"/>
              <a:t>Five interacting clusters of novel demands</a:t>
            </a:r>
          </a:p>
          <a:p>
            <a:r>
              <a:rPr lang="en-US" b="1" dirty="0"/>
              <a:t>Applications of this knowledge</a:t>
            </a:r>
          </a:p>
          <a:p>
            <a:pPr lvl="1"/>
            <a:r>
              <a:rPr lang="en-US" dirty="0"/>
              <a:t>Fundamental</a:t>
            </a:r>
          </a:p>
          <a:p>
            <a:pPr lvl="1"/>
            <a:r>
              <a:rPr lang="en-US" dirty="0"/>
              <a:t>Applied</a:t>
            </a:r>
          </a:p>
          <a:p>
            <a:pPr lvl="1"/>
            <a:r>
              <a:rPr lang="en-US" dirty="0"/>
              <a:t>Specifications</a:t>
            </a:r>
          </a:p>
          <a:p>
            <a:pPr lvl="1"/>
            <a:r>
              <a:rPr lang="en-US" dirty="0"/>
              <a:t>Framework for use</a:t>
            </a:r>
          </a:p>
          <a:p>
            <a:endParaRPr lang="en-US" dirty="0"/>
          </a:p>
          <a:p>
            <a:pPr lvl="1"/>
            <a:endParaRPr lang="en-US" dirty="0"/>
          </a:p>
        </p:txBody>
      </p:sp>
    </p:spTree>
    <p:extLst>
      <p:ext uri="{BB962C8B-B14F-4D97-AF65-F5344CB8AC3E}">
        <p14:creationId xmlns:p14="http://schemas.microsoft.com/office/powerpoint/2010/main" val="2385803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C8662-7093-4E1F-1195-9F5E8DDA4E6D}"/>
              </a:ext>
            </a:extLst>
          </p:cNvPr>
          <p:cNvSpPr>
            <a:spLocks noGrp="1"/>
          </p:cNvSpPr>
          <p:nvPr>
            <p:ph type="title"/>
          </p:nvPr>
        </p:nvSpPr>
        <p:spPr/>
        <p:txBody>
          <a:bodyPr/>
          <a:lstStyle/>
          <a:p>
            <a:r>
              <a:rPr lang="en-US" dirty="0"/>
              <a:t>Conclusion—Significance of This Work</a:t>
            </a:r>
          </a:p>
        </p:txBody>
      </p:sp>
      <p:sp>
        <p:nvSpPr>
          <p:cNvPr id="3" name="Content Placeholder 2">
            <a:extLst>
              <a:ext uri="{FF2B5EF4-FFF2-40B4-BE49-F238E27FC236}">
                <a16:creationId xmlns:a16="http://schemas.microsoft.com/office/drawing/2014/main" id="{F49BC05A-62C6-C0BF-1D7F-0995DDCED3CE}"/>
              </a:ext>
            </a:extLst>
          </p:cNvPr>
          <p:cNvSpPr>
            <a:spLocks noGrp="1"/>
          </p:cNvSpPr>
          <p:nvPr>
            <p:ph idx="1"/>
          </p:nvPr>
        </p:nvSpPr>
        <p:spPr/>
        <p:txBody>
          <a:bodyPr/>
          <a:lstStyle/>
          <a:p>
            <a:r>
              <a:rPr lang="en-US" sz="2400" b="1" dirty="0"/>
              <a:t>Unique analysis, distillation, and synthesis of very large body of many-factor research that enables informed application</a:t>
            </a:r>
          </a:p>
          <a:p>
            <a:r>
              <a:rPr lang="en-US" sz="2400" b="1" dirty="0"/>
              <a:t>Virtual/Augmented/Mixed Reality field characterized by</a:t>
            </a:r>
          </a:p>
          <a:p>
            <a:pPr lvl="1"/>
            <a:r>
              <a:rPr lang="en-US" sz="2000" dirty="0"/>
              <a:t>Massive investments – tens of billion$</a:t>
            </a:r>
          </a:p>
          <a:p>
            <a:pPr lvl="1"/>
            <a:r>
              <a:rPr lang="en-US" sz="2000" dirty="0"/>
              <a:t>Cost, footprint, </a:t>
            </a:r>
            <a:r>
              <a:rPr lang="en-US" sz="2000" dirty="0" err="1"/>
              <a:t>deployability</a:t>
            </a:r>
            <a:r>
              <a:rPr lang="en-US" sz="2000" dirty="0"/>
              <a:t> are very appealing</a:t>
            </a:r>
          </a:p>
          <a:p>
            <a:pPr lvl="1"/>
            <a:r>
              <a:rPr lang="en-US" sz="2000" dirty="0"/>
              <a:t>Numerous practical experiments in training, well publicized successes</a:t>
            </a:r>
          </a:p>
          <a:p>
            <a:pPr lvl="1"/>
            <a:r>
              <a:rPr lang="en-US" sz="2000" dirty="0"/>
              <a:t>Persistent problems and limitations</a:t>
            </a:r>
          </a:p>
          <a:p>
            <a:r>
              <a:rPr lang="en-US" sz="2400" b="1" dirty="0"/>
              <a:t>Cybersickness is a powerful lens</a:t>
            </a:r>
          </a:p>
          <a:p>
            <a:pPr lvl="1"/>
            <a:r>
              <a:rPr lang="en-US" sz="2000" dirty="0"/>
              <a:t>Indicates something is wrong</a:t>
            </a:r>
          </a:p>
          <a:p>
            <a:pPr lvl="1"/>
            <a:r>
              <a:rPr lang="en-US" sz="2000" dirty="0"/>
              <a:t>Analysis of causes yields understanding of mechanisms</a:t>
            </a:r>
          </a:p>
          <a:p>
            <a:pPr lvl="1"/>
            <a:r>
              <a:rPr lang="en-US" sz="2000" dirty="0"/>
              <a:t>Understanding of mechanisms enables smart questions about uses, problems, and limitations</a:t>
            </a:r>
          </a:p>
          <a:p>
            <a:pPr lvl="1"/>
            <a:r>
              <a:rPr lang="en-US" sz="2000" dirty="0"/>
              <a:t>Smart questions provide short paths to lessons otherwise learned the long, hard way</a:t>
            </a:r>
          </a:p>
          <a:p>
            <a:endParaRPr lang="en-US" dirty="0"/>
          </a:p>
        </p:txBody>
      </p:sp>
    </p:spTree>
    <p:extLst>
      <p:ext uri="{BB962C8B-B14F-4D97-AF65-F5344CB8AC3E}">
        <p14:creationId xmlns:p14="http://schemas.microsoft.com/office/powerpoint/2010/main" val="1625135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F98B9-E8AD-A04A-5801-DC2800DE1AB6}"/>
              </a:ext>
            </a:extLst>
          </p:cNvPr>
          <p:cNvSpPr>
            <a:spLocks noGrp="1"/>
          </p:cNvSpPr>
          <p:nvPr>
            <p:ph type="title"/>
          </p:nvPr>
        </p:nvSpPr>
        <p:spPr/>
        <p:txBody>
          <a:bodyPr/>
          <a:lstStyle/>
          <a:p>
            <a:r>
              <a:rPr lang="en-US"/>
              <a:t>Goals and Learning Objectives</a:t>
            </a:r>
          </a:p>
        </p:txBody>
      </p:sp>
      <p:sp>
        <p:nvSpPr>
          <p:cNvPr id="3" name="Content Placeholder 2">
            <a:extLst>
              <a:ext uri="{FF2B5EF4-FFF2-40B4-BE49-F238E27FC236}">
                <a16:creationId xmlns:a16="http://schemas.microsoft.com/office/drawing/2014/main" id="{33613B84-B01D-DCBD-49FE-4BCFF186929F}"/>
              </a:ext>
            </a:extLst>
          </p:cNvPr>
          <p:cNvSpPr>
            <a:spLocks noGrp="1"/>
          </p:cNvSpPr>
          <p:nvPr>
            <p:ph sz="quarter" idx="11"/>
          </p:nvPr>
        </p:nvSpPr>
        <p:spPr/>
        <p:txBody>
          <a:bodyPr/>
          <a:lstStyle/>
          <a:p>
            <a:pPr fontAlgn="ctr"/>
            <a:r>
              <a:rPr kumimoji="1" lang="en-US" sz="2400" b="0" i="0" kern="1200" dirty="0">
                <a:solidFill>
                  <a:schemeClr val="tx1"/>
                </a:solidFill>
                <a:effectLst/>
                <a:latin typeface="Arial" charset="0"/>
                <a:ea typeface="+mn-ea"/>
                <a:cs typeface="+mn-cs"/>
              </a:rPr>
              <a:t>List </a:t>
            </a:r>
            <a:r>
              <a:rPr kumimoji="1" lang="en-US" sz="2400" b="1" i="0" kern="1200" dirty="0">
                <a:solidFill>
                  <a:schemeClr val="tx1"/>
                </a:solidFill>
                <a:effectLst/>
                <a:latin typeface="Arial" charset="0"/>
                <a:ea typeface="+mn-ea"/>
                <a:cs typeface="+mn-cs"/>
              </a:rPr>
              <a:t>5 clusters of sensory mismatch and limitation </a:t>
            </a:r>
            <a:r>
              <a:rPr kumimoji="1" lang="en-US" sz="2400" b="0" i="0" kern="1200" dirty="0">
                <a:solidFill>
                  <a:schemeClr val="tx1"/>
                </a:solidFill>
                <a:effectLst/>
                <a:latin typeface="Arial" charset="0"/>
                <a:ea typeface="+mn-ea"/>
                <a:cs typeface="+mn-cs"/>
              </a:rPr>
              <a:t>inherent to today's Extended Reality Devices</a:t>
            </a:r>
          </a:p>
          <a:p>
            <a:pPr fontAlgn="ctr"/>
            <a:r>
              <a:rPr kumimoji="1" lang="en-US" sz="2400" b="0" i="0" kern="1200" dirty="0">
                <a:solidFill>
                  <a:schemeClr val="tx1"/>
                </a:solidFill>
                <a:effectLst/>
                <a:latin typeface="Arial" charset="0"/>
                <a:ea typeface="+mn-ea"/>
                <a:cs typeface="+mn-cs"/>
              </a:rPr>
              <a:t>Describe </a:t>
            </a:r>
            <a:r>
              <a:rPr kumimoji="1" lang="en-US" sz="2400" b="1" i="0" kern="1200" dirty="0">
                <a:solidFill>
                  <a:schemeClr val="tx1"/>
                </a:solidFill>
                <a:effectLst/>
                <a:latin typeface="Arial" charset="0"/>
                <a:ea typeface="+mn-ea"/>
                <a:cs typeface="+mn-cs"/>
              </a:rPr>
              <a:t>3 fundamental research questions </a:t>
            </a:r>
            <a:r>
              <a:rPr kumimoji="1" lang="en-US" sz="2400" b="0" i="0" kern="1200" dirty="0">
                <a:solidFill>
                  <a:schemeClr val="tx1"/>
                </a:solidFill>
                <a:effectLst/>
                <a:latin typeface="Arial" charset="0"/>
                <a:ea typeface="+mn-ea"/>
                <a:cs typeface="+mn-cs"/>
              </a:rPr>
              <a:t>that should be investigated based on these mechanisms</a:t>
            </a:r>
          </a:p>
          <a:p>
            <a:pPr fontAlgn="ctr"/>
            <a:r>
              <a:rPr kumimoji="1" lang="en-US" sz="2400" b="0" i="0" kern="1200" dirty="0">
                <a:solidFill>
                  <a:schemeClr val="tx1"/>
                </a:solidFill>
                <a:effectLst/>
                <a:latin typeface="Arial" charset="0"/>
                <a:ea typeface="+mn-ea"/>
                <a:cs typeface="+mn-cs"/>
              </a:rPr>
              <a:t>Describe </a:t>
            </a:r>
            <a:r>
              <a:rPr kumimoji="1" lang="en-US" sz="2400" b="1" i="0" kern="1200" dirty="0">
                <a:solidFill>
                  <a:schemeClr val="tx1"/>
                </a:solidFill>
                <a:effectLst/>
                <a:latin typeface="Arial" charset="0"/>
                <a:ea typeface="+mn-ea"/>
                <a:cs typeface="+mn-cs"/>
              </a:rPr>
              <a:t>3 applied research questions </a:t>
            </a:r>
            <a:r>
              <a:rPr kumimoji="1" lang="en-US" sz="2400" b="0" i="0" kern="1200" dirty="0">
                <a:solidFill>
                  <a:schemeClr val="tx1"/>
                </a:solidFill>
                <a:effectLst/>
                <a:latin typeface="Arial" charset="0"/>
                <a:ea typeface="+mn-ea"/>
                <a:cs typeface="+mn-cs"/>
              </a:rPr>
              <a:t>whose efficacy should be evaluated based on the mechanisms of sensory limitation</a:t>
            </a:r>
          </a:p>
          <a:p>
            <a:pPr fontAlgn="ctr"/>
            <a:r>
              <a:rPr kumimoji="1" lang="en-US" sz="2400" b="0" i="0" kern="1200" dirty="0">
                <a:solidFill>
                  <a:schemeClr val="tx1"/>
                </a:solidFill>
                <a:effectLst/>
                <a:latin typeface="Arial" charset="0"/>
                <a:ea typeface="+mn-ea"/>
                <a:cs typeface="+mn-cs"/>
              </a:rPr>
              <a:t>Describe </a:t>
            </a:r>
            <a:r>
              <a:rPr kumimoji="1" lang="en-US" sz="2400" b="1" i="0" kern="1200" dirty="0">
                <a:solidFill>
                  <a:schemeClr val="tx1"/>
                </a:solidFill>
                <a:effectLst/>
                <a:latin typeface="Arial" charset="0"/>
                <a:ea typeface="+mn-ea"/>
                <a:cs typeface="+mn-cs"/>
              </a:rPr>
              <a:t>5 specifications </a:t>
            </a:r>
            <a:r>
              <a:rPr kumimoji="1" lang="en-US" sz="2400" b="0" i="0" kern="1200" dirty="0">
                <a:solidFill>
                  <a:schemeClr val="tx1"/>
                </a:solidFill>
                <a:effectLst/>
                <a:latin typeface="Arial" charset="0"/>
                <a:ea typeface="+mn-ea"/>
                <a:cs typeface="+mn-cs"/>
              </a:rPr>
              <a:t>that should be defined for Extended Reality devices</a:t>
            </a:r>
          </a:p>
          <a:p>
            <a:pPr fontAlgn="ctr"/>
            <a:r>
              <a:rPr kumimoji="1" lang="en-US" sz="2400" kern="1200" dirty="0">
                <a:latin typeface="Arial" charset="0"/>
                <a:ea typeface="+mn-ea"/>
                <a:cs typeface="+mn-cs"/>
              </a:rPr>
              <a:t>Describe </a:t>
            </a:r>
            <a:r>
              <a:rPr kumimoji="1" lang="en-US" sz="2400" b="1" kern="1200" dirty="0">
                <a:latin typeface="Arial" charset="0"/>
                <a:ea typeface="+mn-ea"/>
                <a:cs typeface="+mn-cs"/>
              </a:rPr>
              <a:t>key technical differentiators </a:t>
            </a:r>
            <a:r>
              <a:rPr kumimoji="1" lang="en-US" sz="2400" kern="1200" dirty="0">
                <a:latin typeface="Arial" charset="0"/>
                <a:ea typeface="+mn-ea"/>
                <a:cs typeface="+mn-cs"/>
              </a:rPr>
              <a:t>among XR devices</a:t>
            </a:r>
            <a:endParaRPr kumimoji="1" lang="en-US" sz="2400" b="0" i="0" kern="1200" dirty="0">
              <a:solidFill>
                <a:schemeClr val="tx1"/>
              </a:solidFill>
              <a:effectLst/>
              <a:latin typeface="Arial" charset="0"/>
              <a:ea typeface="+mn-ea"/>
              <a:cs typeface="+mn-cs"/>
            </a:endParaRPr>
          </a:p>
          <a:p>
            <a:pPr fontAlgn="ctr"/>
            <a:r>
              <a:rPr kumimoji="1" lang="en-US" sz="2400" b="0" i="0" kern="1200" dirty="0">
                <a:solidFill>
                  <a:schemeClr val="tx1"/>
                </a:solidFill>
                <a:effectLst/>
                <a:latin typeface="Arial" charset="0"/>
                <a:ea typeface="+mn-ea"/>
                <a:cs typeface="+mn-cs"/>
              </a:rPr>
              <a:t>Describe a </a:t>
            </a:r>
            <a:r>
              <a:rPr kumimoji="1" lang="en-US" sz="2400" b="1" i="0" kern="1200" dirty="0">
                <a:solidFill>
                  <a:schemeClr val="tx1"/>
                </a:solidFill>
                <a:effectLst/>
                <a:latin typeface="Arial" charset="0"/>
                <a:ea typeface="+mn-ea"/>
                <a:cs typeface="+mn-cs"/>
              </a:rPr>
              <a:t>framework</a:t>
            </a:r>
            <a:r>
              <a:rPr kumimoji="1" lang="en-US" sz="2400" b="0" i="0" kern="1200" dirty="0">
                <a:solidFill>
                  <a:schemeClr val="tx1"/>
                </a:solidFill>
                <a:effectLst/>
                <a:latin typeface="Arial" charset="0"/>
                <a:ea typeface="+mn-ea"/>
                <a:cs typeface="+mn-cs"/>
              </a:rPr>
              <a:t> facilitating incorporation of XR into the training ecosystem</a:t>
            </a:r>
          </a:p>
          <a:p>
            <a:pPr fontAlgn="ctr"/>
            <a:endParaRPr kumimoji="1" lang="en-US" sz="3200" b="0" i="0" kern="1200" dirty="0">
              <a:solidFill>
                <a:schemeClr val="tx1"/>
              </a:solidFill>
              <a:effectLst/>
              <a:latin typeface="Arial" charset="0"/>
              <a:ea typeface="+mn-ea"/>
              <a:cs typeface="+mn-cs"/>
            </a:endParaRPr>
          </a:p>
          <a:p>
            <a:pPr fontAlgn="ctr"/>
            <a:endParaRPr kumimoji="1" lang="en-US" sz="3200" b="0" i="0"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29022113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1CF29-5495-6711-0EFF-8234E8E31164}"/>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91AF52F9-84A3-41B2-FA46-9B657C415FF8}"/>
              </a:ext>
            </a:extLst>
          </p:cNvPr>
          <p:cNvSpPr>
            <a:spLocks noGrp="1"/>
          </p:cNvSpPr>
          <p:nvPr>
            <p:ph idx="1"/>
          </p:nvPr>
        </p:nvSpPr>
        <p:spPr/>
        <p:txBody>
          <a:bodyPr/>
          <a:lstStyle/>
          <a:p>
            <a:pPr>
              <a:buFont typeface="+mj-lt"/>
              <a:buAutoNum type="arabicPeriod"/>
            </a:pPr>
            <a:r>
              <a:rPr lang="en-US" sz="1800" dirty="0" err="1"/>
              <a:t>Adriaanse</a:t>
            </a:r>
            <a:r>
              <a:rPr lang="en-US" sz="1800" dirty="0"/>
              <a:t>, Nicholas. Cybersickness Considerations for Curricula using Virtual Reality Training Systems. I/ITSEC 2023 Conference. </a:t>
            </a:r>
          </a:p>
          <a:p>
            <a:pPr>
              <a:buFont typeface="+mj-lt"/>
              <a:buAutoNum type="arabicPeriod"/>
            </a:pPr>
            <a:r>
              <a:rPr lang="en-US" sz="1800" dirty="0"/>
              <a:t>S. Advani, “Optimization of Motion Cueing Parameters of Hawker 4000 and A320 Simulators by the International Development of Technology (IDT)”, Report Number IDT-R-14-01, Version No. 5, Issue Date 11 June 2014</a:t>
            </a:r>
          </a:p>
          <a:p>
            <a:pPr>
              <a:buFont typeface="+mj-lt"/>
              <a:buAutoNum type="arabicPeriod"/>
            </a:pPr>
            <a:r>
              <a:rPr lang="en-US" sz="1800" dirty="0"/>
              <a:t>Avi M. </a:t>
            </a:r>
            <a:r>
              <a:rPr lang="en-US" sz="1800" dirty="0" err="1"/>
              <a:t>Aizenman</a:t>
            </a:r>
            <a:r>
              <a:rPr lang="en-US" sz="1800" dirty="0"/>
              <a:t>, George A. </a:t>
            </a:r>
            <a:r>
              <a:rPr lang="en-US" sz="1800" dirty="0" err="1"/>
              <a:t>Koulieris</a:t>
            </a:r>
            <a:r>
              <a:rPr lang="en-US" sz="1800" dirty="0"/>
              <a:t>, Agostino </a:t>
            </a:r>
            <a:r>
              <a:rPr lang="en-US" sz="1800" dirty="0" err="1"/>
              <a:t>Gibaldi</a:t>
            </a:r>
            <a:r>
              <a:rPr lang="en-US" sz="1800" dirty="0"/>
              <a:t>, </a:t>
            </a:r>
            <a:r>
              <a:rPr lang="en-US" sz="1800" dirty="0" err="1"/>
              <a:t>Vibhor</a:t>
            </a:r>
            <a:r>
              <a:rPr lang="en-US" sz="1800" dirty="0"/>
              <a:t> Sehgal, Dennis M. Levi, and Martin S. Banks. 2023. The Statistics of Eye Movements and Binocular Disparities during VR Gaming: Implications for Headset Design. ACM Trans. Graph. 42, 1, Article 7 (January 2023)</a:t>
            </a:r>
          </a:p>
          <a:p>
            <a:pPr>
              <a:buFont typeface="+mj-lt"/>
              <a:buAutoNum type="arabicPeriod"/>
            </a:pPr>
            <a:r>
              <a:rPr lang="en-US" sz="1800" dirty="0"/>
              <a:t>Randall E. Bailey, J.J. (Trey) Arthur III, Steven P. Williams, and Lynda J. Kramer. Latency in </a:t>
            </a:r>
            <a:r>
              <a:rPr lang="en-US" sz="1800" dirty="0" err="1"/>
              <a:t>Visionic</a:t>
            </a:r>
            <a:r>
              <a:rPr lang="en-US" sz="1800" dirty="0"/>
              <a:t> Systems: Test Methods and Requirements. </a:t>
            </a:r>
            <a:r>
              <a:rPr lang="en-US" sz="1800" dirty="0">
                <a:hlinkClick r:id="rId2"/>
              </a:rPr>
              <a:t>https://ntrs.nasa.gov/api/citations/20050192646/downloads/20050192646.pdf</a:t>
            </a:r>
            <a:endParaRPr lang="en-US" sz="1800" dirty="0"/>
          </a:p>
          <a:p>
            <a:pPr>
              <a:buFont typeface="+mj-lt"/>
              <a:buAutoNum type="arabicPeriod"/>
            </a:pPr>
            <a:r>
              <a:rPr lang="en-US" sz="1800" dirty="0"/>
              <a:t>Britton Z, Arshad Q. Vestibular and Multi-Sensory Influences Upon Self-Motion Perception and the Consequences for Human Behavior. Front Neurol. 2019 Mar 7;10:63. </a:t>
            </a:r>
            <a:r>
              <a:rPr lang="en-US" sz="1800" dirty="0" err="1"/>
              <a:t>doi</a:t>
            </a:r>
            <a:r>
              <a:rPr lang="en-US" sz="1800" dirty="0"/>
              <a:t>: 10.3389/fneur.2019.00063. PMID: 30899238; PMCID: PMC6416181.</a:t>
            </a:r>
          </a:p>
          <a:p>
            <a:pPr>
              <a:buFont typeface="+mj-lt"/>
              <a:buAutoNum type="arabicPeriod"/>
            </a:pPr>
            <a:r>
              <a:rPr lang="en-US" sz="1800" dirty="0"/>
              <a:t>Steven A. </a:t>
            </a:r>
            <a:r>
              <a:rPr lang="en-US" sz="1800" dirty="0" err="1"/>
              <a:t>Cholewiak</a:t>
            </a:r>
            <a:r>
              <a:rPr lang="en-US" sz="1800" dirty="0"/>
              <a:t>, Gordon D. Love, </a:t>
            </a:r>
            <a:r>
              <a:rPr lang="en-US" sz="1800" dirty="0" err="1"/>
              <a:t>Pratul</a:t>
            </a:r>
            <a:r>
              <a:rPr lang="en-US" sz="1800" dirty="0"/>
              <a:t> P. Srinivasan, Ren Ng, and Martin S. Banks. 2017. </a:t>
            </a:r>
            <a:r>
              <a:rPr lang="en-US" sz="1800" dirty="0" err="1"/>
              <a:t>ChromaBlur</a:t>
            </a:r>
            <a:r>
              <a:rPr lang="en-US" sz="1800" dirty="0"/>
              <a:t>: Rendering Chromatic Eye Aberration Improves Accommodation and Realism. ACM Trans. Graph. 36, 6, Article 210 (November 2017), 12 pages. DOI: 10.1145/3130800.3130815</a:t>
            </a:r>
          </a:p>
          <a:p>
            <a:pPr>
              <a:buFont typeface="+mj-lt"/>
              <a:buAutoNum type="arabicPeriod"/>
            </a:pPr>
            <a:r>
              <a:rPr lang="en-US" sz="1800" dirty="0"/>
              <a:t>Steven A. </a:t>
            </a:r>
            <a:r>
              <a:rPr lang="en-US" sz="1800" dirty="0" err="1"/>
              <a:t>Cholewiak</a:t>
            </a:r>
            <a:r>
              <a:rPr lang="en-US" sz="1800" dirty="0"/>
              <a:t>, Gordon D. Love, Martin S. Banks; Creating correct blur and its effect on accommodation. Journal of Vision 2018;18(9):1. </a:t>
            </a:r>
            <a:r>
              <a:rPr lang="en-US" sz="1800" dirty="0">
                <a:hlinkClick r:id="rId3"/>
              </a:rPr>
              <a:t>https://doi.org/10.1167/18.9.1</a:t>
            </a:r>
            <a:endParaRPr lang="en-US" sz="1800" dirty="0"/>
          </a:p>
        </p:txBody>
      </p:sp>
    </p:spTree>
    <p:extLst>
      <p:ext uri="{BB962C8B-B14F-4D97-AF65-F5344CB8AC3E}">
        <p14:creationId xmlns:p14="http://schemas.microsoft.com/office/powerpoint/2010/main" val="35943996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1CF29-5495-6711-0EFF-8234E8E31164}"/>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91AF52F9-84A3-41B2-FA46-9B657C415FF8}"/>
              </a:ext>
            </a:extLst>
          </p:cNvPr>
          <p:cNvSpPr>
            <a:spLocks noGrp="1"/>
          </p:cNvSpPr>
          <p:nvPr>
            <p:ph idx="1"/>
          </p:nvPr>
        </p:nvSpPr>
        <p:spPr/>
        <p:txBody>
          <a:bodyPr/>
          <a:lstStyle/>
          <a:p>
            <a:pPr>
              <a:buFont typeface="+mj-lt"/>
              <a:buAutoNum type="arabicPeriod" startAt="8"/>
            </a:pPr>
            <a:r>
              <a:rPr lang="en-US" sz="1800" dirty="0"/>
              <a:t>Cooper, Emily. (2023). The Perceptual Science of Augmented Reality. Annual Review of Vision Science. 9.10.1146/annurev-vision-111022-123758. </a:t>
            </a:r>
          </a:p>
          <a:p>
            <a:pPr>
              <a:buFont typeface="+mj-lt"/>
              <a:buAutoNum type="arabicPeriod" startAt="8"/>
            </a:pPr>
            <a:r>
              <a:rPr lang="en-US" sz="1800" dirty="0"/>
              <a:t>Gao Z, Hwang A, Zhai G, </a:t>
            </a:r>
            <a:r>
              <a:rPr lang="en-US" sz="1800" dirty="0" err="1"/>
              <a:t>Peli</a:t>
            </a:r>
            <a:r>
              <a:rPr lang="en-US" sz="1800" dirty="0"/>
              <a:t> E. Correcting geometric distortions in stereoscopic 3D imaging. </a:t>
            </a:r>
            <a:r>
              <a:rPr lang="en-US" sz="1800" dirty="0" err="1"/>
              <a:t>PLoS</a:t>
            </a:r>
            <a:r>
              <a:rPr lang="en-US" sz="1800" dirty="0"/>
              <a:t> One. 2018 Oct 8;13(10):e0205032. </a:t>
            </a:r>
            <a:r>
              <a:rPr lang="en-US" sz="1800" dirty="0" err="1"/>
              <a:t>doi</a:t>
            </a:r>
            <a:r>
              <a:rPr lang="en-US" sz="1800" dirty="0"/>
              <a:t>: 10.1371/journal.pone.0205032. PMID: 30296289; PMCID: PMC6175294.</a:t>
            </a:r>
          </a:p>
          <a:p>
            <a:pPr>
              <a:buFont typeface="+mj-lt"/>
              <a:buAutoNum type="arabicPeriod" startAt="8"/>
            </a:pPr>
            <a:r>
              <a:rPr lang="en-US" sz="1800" dirty="0"/>
              <a:t>Gao Z, Zhai G, Yang X (2020) Stereoscopic 3D geometric distortions analyzed from the viewer’s point of view. </a:t>
            </a:r>
            <a:r>
              <a:rPr lang="en-US" sz="1800" dirty="0" err="1"/>
              <a:t>PLoS</a:t>
            </a:r>
            <a:r>
              <a:rPr lang="en-US" sz="1800" dirty="0"/>
              <a:t> ONE 15(10): e0240661. </a:t>
            </a:r>
            <a:r>
              <a:rPr lang="en-US" sz="1800" dirty="0">
                <a:hlinkClick r:id="rId2"/>
              </a:rPr>
              <a:t>https://doi.org/10.1371/journal.pone.0240661</a:t>
            </a:r>
            <a:endParaRPr lang="en-US" sz="1800" dirty="0"/>
          </a:p>
          <a:p>
            <a:pPr>
              <a:buFont typeface="+mj-lt"/>
              <a:buAutoNum type="arabicPeriod" startAt="8"/>
            </a:pPr>
            <a:r>
              <a:rPr lang="en-US" sz="1800" dirty="0"/>
              <a:t>Timothy J. </a:t>
            </a:r>
            <a:r>
              <a:rPr lang="en-US" sz="1800" dirty="0" err="1"/>
              <a:t>Gawne</a:t>
            </a:r>
            <a:r>
              <a:rPr lang="en-US" sz="1800" dirty="0"/>
              <a:t> and Martin S. Banks The Role of Chromatic Aberration in Vision. Vol. 10:199-212 (Volume publication date September 2024) https://doi.org/10.1146/annurev-vision-101222-052228</a:t>
            </a:r>
          </a:p>
          <a:p>
            <a:pPr>
              <a:buFont typeface="+mj-lt"/>
              <a:buAutoNum type="arabicPeriod" startAt="8"/>
            </a:pPr>
            <a:r>
              <a:rPr lang="en-US" sz="1800" dirty="0" err="1"/>
              <a:t>Gibaldi</a:t>
            </a:r>
            <a:r>
              <a:rPr lang="en-US" sz="1800" dirty="0"/>
              <a:t>, A. et al. The Active Side of Stereopsis: Fixation Strategy and Adaptation to Natural Environments. Sci. Rep. 7, 44800; </a:t>
            </a:r>
            <a:r>
              <a:rPr lang="en-US" sz="1800" dirty="0" err="1"/>
              <a:t>doi</a:t>
            </a:r>
            <a:r>
              <a:rPr lang="en-US" sz="1800" dirty="0"/>
              <a:t>: 10.1038/srep44800 (2017). </a:t>
            </a:r>
          </a:p>
          <a:p>
            <a:pPr>
              <a:buFont typeface="+mj-lt"/>
              <a:buAutoNum type="arabicPeriod" startAt="8"/>
            </a:pPr>
            <a:r>
              <a:rPr lang="en-US" sz="1800" dirty="0"/>
              <a:t>Phillip Guan, Eric Penner, Joel </a:t>
            </a:r>
            <a:r>
              <a:rPr lang="en-US" sz="1800" dirty="0" err="1"/>
              <a:t>Hegland</a:t>
            </a:r>
            <a:r>
              <a:rPr lang="en-US" sz="1800" dirty="0"/>
              <a:t>, Benjamin Letham, and Douglas </a:t>
            </a:r>
            <a:r>
              <a:rPr lang="en-US" sz="1800" dirty="0" err="1"/>
              <a:t>Lanman</a:t>
            </a:r>
            <a:r>
              <a:rPr lang="en-US" sz="1800" dirty="0"/>
              <a:t>. 2023. Perceptual Requirements for World-Locked Rendering in AR and VR. In SIGGRAPH Asia 2023 Conference Papers (SA Conference Papers ’23), December 12–15, 2023, Sydney, NSW, Australia. ACM, New York, NY, USA</a:t>
            </a:r>
          </a:p>
          <a:p>
            <a:pPr>
              <a:buFont typeface="+mj-lt"/>
              <a:buAutoNum type="arabicPeriod" startAt="8"/>
            </a:pPr>
            <a:r>
              <a:rPr lang="en-US" sz="1800" dirty="0"/>
              <a:t>Held RT, Banks MS. Misperceptions in Stereoscopic Displays: A Vision Science Perspective. ACM Trans Graph. 2008 Jan 1;2008:23-32. </a:t>
            </a:r>
            <a:r>
              <a:rPr lang="en-US" sz="1800" dirty="0" err="1"/>
              <a:t>doi</a:t>
            </a:r>
            <a:r>
              <a:rPr lang="en-US" sz="1800" dirty="0"/>
              <a:t>: 10.1145/1394281.1394285. PMID: 24683290; PMCID: PMC3966488.</a:t>
            </a:r>
          </a:p>
          <a:p>
            <a:pPr>
              <a:buFont typeface="+mj-lt"/>
              <a:buAutoNum type="arabicPeriod" startAt="8"/>
            </a:pPr>
            <a:r>
              <a:rPr lang="en-US" sz="1800" dirty="0"/>
              <a:t>Held RT, Cooper EA, Banks MS. Blur and disparity are complementary cues to depth. Curr Biol. 2012 Mar 6;22(5):426-31. </a:t>
            </a:r>
            <a:r>
              <a:rPr lang="en-US" sz="1800" dirty="0" err="1"/>
              <a:t>doi</a:t>
            </a:r>
            <a:r>
              <a:rPr lang="en-US" sz="1800" dirty="0"/>
              <a:t>: 10.1016/j.cub.2012.01.033. </a:t>
            </a:r>
            <a:r>
              <a:rPr lang="en-US" sz="1800" dirty="0" err="1"/>
              <a:t>Epub</a:t>
            </a:r>
            <a:r>
              <a:rPr lang="en-US" sz="1800" dirty="0"/>
              <a:t> 2012 Feb 9. PMID: 22326024; PMCID: PMC3298574.</a:t>
            </a:r>
          </a:p>
        </p:txBody>
      </p:sp>
    </p:spTree>
    <p:extLst>
      <p:ext uri="{BB962C8B-B14F-4D97-AF65-F5344CB8AC3E}">
        <p14:creationId xmlns:p14="http://schemas.microsoft.com/office/powerpoint/2010/main" val="24893885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1CF29-5495-6711-0EFF-8234E8E31164}"/>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91AF52F9-84A3-41B2-FA46-9B657C415FF8}"/>
              </a:ext>
            </a:extLst>
          </p:cNvPr>
          <p:cNvSpPr>
            <a:spLocks noGrp="1"/>
          </p:cNvSpPr>
          <p:nvPr>
            <p:ph idx="1"/>
          </p:nvPr>
        </p:nvSpPr>
        <p:spPr/>
        <p:txBody>
          <a:bodyPr/>
          <a:lstStyle/>
          <a:p>
            <a:pPr>
              <a:buFont typeface="+mj-lt"/>
              <a:buAutoNum type="arabicPeriod" startAt="16"/>
            </a:pPr>
            <a:r>
              <a:rPr lang="en-US" sz="1800" dirty="0"/>
              <a:t>David M. Hoffman, </a:t>
            </a:r>
            <a:r>
              <a:rPr lang="en-US" sz="1800" dirty="0" err="1"/>
              <a:t>Ahna</a:t>
            </a:r>
            <a:r>
              <a:rPr lang="en-US" sz="1800" dirty="0"/>
              <a:t> R. </a:t>
            </a:r>
            <a:r>
              <a:rPr lang="en-US" sz="1800" dirty="0" err="1"/>
              <a:t>Girshick</a:t>
            </a:r>
            <a:r>
              <a:rPr lang="en-US" sz="1800" dirty="0"/>
              <a:t>, Kurt Akeley, Martin S. Banks; Vergence–accommodation conflicts hinder visual performance and cause visual fatigue. Journal of Vision 2008;8(3):33. </a:t>
            </a:r>
            <a:r>
              <a:rPr lang="en-US" sz="1800" dirty="0">
                <a:hlinkClick r:id="rId2"/>
              </a:rPr>
              <a:t>https://doi.org/10.1167/8.3.33</a:t>
            </a:r>
            <a:r>
              <a:rPr lang="en-US" sz="1800" dirty="0"/>
              <a:t>.</a:t>
            </a:r>
          </a:p>
          <a:p>
            <a:pPr>
              <a:buFont typeface="+mj-lt"/>
              <a:buAutoNum type="arabicPeriod" startAt="16"/>
            </a:pPr>
            <a:r>
              <a:rPr lang="en-US" sz="1800" dirty="0"/>
              <a:t>Hussain, R.; </a:t>
            </a:r>
            <a:r>
              <a:rPr lang="en-US" sz="1800" dirty="0" err="1"/>
              <a:t>Chessa</a:t>
            </a:r>
            <a:r>
              <a:rPr lang="en-US" sz="1800" dirty="0"/>
              <a:t>, M.;  </a:t>
            </a:r>
            <a:r>
              <a:rPr lang="en-US" sz="1800" dirty="0" err="1"/>
              <a:t>Solari</a:t>
            </a:r>
            <a:r>
              <a:rPr lang="en-US" sz="1800" dirty="0"/>
              <a:t>, F. Mitigating Cybersickness in Virtual Reality Systems through  Foveated Depth-of-Field Blur. Sensors 2021, 21, 4006. </a:t>
            </a:r>
            <a:r>
              <a:rPr lang="en-US" sz="1800" dirty="0">
                <a:hlinkClick r:id="rId3"/>
              </a:rPr>
              <a:t>https://doi.org/10.3390/s21124006</a:t>
            </a:r>
            <a:endParaRPr lang="en-US" sz="1800" dirty="0"/>
          </a:p>
          <a:p>
            <a:pPr>
              <a:buFont typeface="+mj-lt"/>
              <a:buAutoNum type="arabicPeriod" startAt="16"/>
            </a:pPr>
            <a:r>
              <a:rPr lang="en-US" sz="1800" dirty="0"/>
              <a:t>Hwang AD, </a:t>
            </a:r>
            <a:r>
              <a:rPr lang="en-US" sz="1800" dirty="0" err="1"/>
              <a:t>Peli</a:t>
            </a:r>
            <a:r>
              <a:rPr lang="en-US" sz="1800" dirty="0"/>
              <a:t> E. Instability of the perceived world while watching 3D stereoscopic imagery: A likely source of motion sickness symptoms. </a:t>
            </a:r>
            <a:r>
              <a:rPr lang="en-US" sz="1800" dirty="0" err="1"/>
              <a:t>Iperception</a:t>
            </a:r>
            <a:r>
              <a:rPr lang="en-US" sz="1800" dirty="0"/>
              <a:t>. 2014 Oct 7;5(6):515-35. </a:t>
            </a:r>
            <a:r>
              <a:rPr lang="en-US" sz="1800" dirty="0" err="1"/>
              <a:t>doi</a:t>
            </a:r>
            <a:r>
              <a:rPr lang="en-US" sz="1800" dirty="0"/>
              <a:t>: 10.1068/i0647. PMID: 26034562; PMCID: PMC4441027.</a:t>
            </a:r>
          </a:p>
          <a:p>
            <a:pPr>
              <a:buFont typeface="+mj-lt"/>
              <a:buAutoNum type="arabicPeriod" startAt="16"/>
            </a:pPr>
            <a:r>
              <a:rPr lang="en-US" sz="1800" dirty="0"/>
              <a:t>Kane D, Held RT, Banks MS. Visual Discomfort with Stereo 3D Displays when the Head is Not Upright. Proc SPIE Int Soc </a:t>
            </a:r>
            <a:r>
              <a:rPr lang="en-US" sz="1800" dirty="0" err="1"/>
              <a:t>Opt</a:t>
            </a:r>
            <a:r>
              <a:rPr lang="en-US" sz="1800" dirty="0"/>
              <a:t> Eng. 2012 Feb 9;8288:828814. </a:t>
            </a:r>
            <a:r>
              <a:rPr lang="en-US" sz="1800" dirty="0" err="1"/>
              <a:t>doi</a:t>
            </a:r>
            <a:r>
              <a:rPr lang="en-US" sz="1800" dirty="0"/>
              <a:t>: 10.1117/12.912204. PMID: 24058723; PMCID: PMC3777229. </a:t>
            </a:r>
          </a:p>
          <a:p>
            <a:pPr>
              <a:buFont typeface="+mj-lt"/>
              <a:buAutoNum type="arabicPeriod" startAt="16"/>
            </a:pPr>
            <a:r>
              <a:rPr lang="en-US" sz="1800" dirty="0"/>
              <a:t>Keshavarz, </a:t>
            </a:r>
            <a:r>
              <a:rPr lang="en-US" sz="1800" dirty="0" err="1"/>
              <a:t>Behrang</a:t>
            </a:r>
            <a:r>
              <a:rPr lang="en-US" sz="1800" dirty="0"/>
              <a:t>, Haycock, Bruce. Motion Sickness in Virtual Environments: Theory and Practical Considerations. I/ITSEC 2024 Conference.</a:t>
            </a:r>
          </a:p>
          <a:p>
            <a:pPr>
              <a:buFont typeface="+mj-lt"/>
              <a:buAutoNum type="arabicPeriod" startAt="16"/>
            </a:pPr>
            <a:r>
              <a:rPr lang="en-US" sz="1800" dirty="0"/>
              <a:t>Kim J, Kane D, Banks MS. The rate of change of vergence-accommodation conflict affects visual discomfort. Vision Res. 2014 Dec;105:159-65. </a:t>
            </a:r>
            <a:r>
              <a:rPr lang="en-US" sz="1800" dirty="0" err="1"/>
              <a:t>doi</a:t>
            </a:r>
            <a:r>
              <a:rPr lang="en-US" sz="1800" dirty="0"/>
              <a:t>: 10.1016/j.visres.2014.10.021. </a:t>
            </a:r>
            <a:r>
              <a:rPr lang="en-US" sz="1800" dirty="0" err="1"/>
              <a:t>Epub</a:t>
            </a:r>
            <a:r>
              <a:rPr lang="en-US" sz="1800" dirty="0"/>
              <a:t> 2014 Oct 28. PMID: 25448713; PMCID: PMC4294985.</a:t>
            </a:r>
          </a:p>
          <a:p>
            <a:pPr>
              <a:buFont typeface="+mj-lt"/>
              <a:buAutoNum type="arabicPeriod" startAt="16"/>
            </a:pPr>
            <a:r>
              <a:rPr lang="en-US" sz="1800" dirty="0"/>
              <a:t>Bernard C. Kress, "Digital optical elements and technologies (EDO19): applications to AR/VR/MR," Proc. SPIE 11062, Digital Optical Technologies 2019, 1106222 (30 July 2019); https://doi.org/10.1117/12.2544404.</a:t>
            </a:r>
          </a:p>
          <a:p>
            <a:pPr>
              <a:buFont typeface="+mj-lt"/>
              <a:buAutoNum type="arabicPeriod" startAt="16"/>
            </a:pPr>
            <a:r>
              <a:rPr lang="en-US" sz="1800" dirty="0"/>
              <a:t>McLean IR, </a:t>
            </a:r>
            <a:r>
              <a:rPr lang="en-US" sz="1800" dirty="0" err="1"/>
              <a:t>Erkelens</a:t>
            </a:r>
            <a:r>
              <a:rPr lang="en-US" sz="1800" dirty="0"/>
              <a:t> IM, </a:t>
            </a:r>
            <a:r>
              <a:rPr lang="en-US" sz="1800" dirty="0" err="1"/>
              <a:t>Sherbak</a:t>
            </a:r>
            <a:r>
              <a:rPr lang="en-US" sz="1800" dirty="0"/>
              <a:t> EF, Mikkelsen LT, Sharma R, Cooper EA. The contribution of image minification to discomfort experienced in wearable optics. J Vis. 2023 Aug 1;23(8):10. </a:t>
            </a:r>
            <a:r>
              <a:rPr lang="en-US" sz="1800" dirty="0" err="1"/>
              <a:t>doi</a:t>
            </a:r>
            <a:r>
              <a:rPr lang="en-US" sz="1800" dirty="0"/>
              <a:t>: 10.1167/jov.23.8.10. PMID: 37552022; PMCID: PMC10414133. </a:t>
            </a:r>
          </a:p>
        </p:txBody>
      </p:sp>
    </p:spTree>
    <p:extLst>
      <p:ext uri="{BB962C8B-B14F-4D97-AF65-F5344CB8AC3E}">
        <p14:creationId xmlns:p14="http://schemas.microsoft.com/office/powerpoint/2010/main" val="19468575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1CF29-5495-6711-0EFF-8234E8E31164}"/>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91AF52F9-84A3-41B2-FA46-9B657C415FF8}"/>
              </a:ext>
            </a:extLst>
          </p:cNvPr>
          <p:cNvSpPr>
            <a:spLocks noGrp="1"/>
          </p:cNvSpPr>
          <p:nvPr>
            <p:ph idx="1"/>
          </p:nvPr>
        </p:nvSpPr>
        <p:spPr/>
        <p:txBody>
          <a:bodyPr/>
          <a:lstStyle/>
          <a:p>
            <a:pPr>
              <a:buFont typeface="+mj-lt"/>
              <a:buAutoNum type="arabicPeriod" startAt="24"/>
            </a:pPr>
            <a:r>
              <a:rPr lang="en-US" sz="1800" dirty="0"/>
              <a:t>Noble, Cliff. “The Relationship between Fidelity and Learning in Aviation Training and Assessment.” Journal of Air Transportation, 2002.</a:t>
            </a:r>
          </a:p>
          <a:p>
            <a:pPr>
              <a:buFont typeface="+mj-lt"/>
              <a:buAutoNum type="arabicPeriod" startAt="24"/>
            </a:pPr>
            <a:r>
              <a:rPr lang="en-US" sz="1800" dirty="0" err="1"/>
              <a:t>Oberhauser</a:t>
            </a:r>
            <a:r>
              <a:rPr lang="en-US" sz="1800" dirty="0"/>
              <a:t>, M., Dreyer, D., </a:t>
            </a:r>
            <a:r>
              <a:rPr lang="en-US" sz="1800" dirty="0" err="1"/>
              <a:t>Braunstingl</a:t>
            </a:r>
            <a:r>
              <a:rPr lang="en-US" sz="1800" dirty="0"/>
              <a:t>, R., &amp; </a:t>
            </a:r>
            <a:r>
              <a:rPr lang="en-US" sz="1800" dirty="0" err="1"/>
              <a:t>Koglbauer</a:t>
            </a:r>
            <a:r>
              <a:rPr lang="en-US" sz="1800" dirty="0"/>
              <a:t>, I. (2018). What’s real about virtual reality flight simulation? Comparing the fidelity of a virtual reality with a conventional flight simulation environment. Aviation Psychology and Applied Human Factors, 8(1), 22–34. https://doi.org/10.1027/2192-0923/a000134</a:t>
            </a:r>
          </a:p>
          <a:p>
            <a:pPr>
              <a:buFont typeface="+mj-lt"/>
              <a:buAutoNum type="arabicPeriod" startAt="24"/>
            </a:pPr>
            <a:r>
              <a:rPr lang="en-US" sz="1800" dirty="0"/>
              <a:t>Oh H, Son W. Cybersickness and Its Severity Arising from Virtual Reality Content: A Comprehensive Study. Sensors (Basel). 2022 Feb 9;22(4):1314. </a:t>
            </a:r>
            <a:r>
              <a:rPr lang="en-US" sz="1800" dirty="0" err="1"/>
              <a:t>doi</a:t>
            </a:r>
            <a:r>
              <a:rPr lang="en-US" sz="1800" dirty="0"/>
              <a:t>: 10.3390/s22041314. PMID: 35214216; PMCID: PMC8963115. </a:t>
            </a:r>
          </a:p>
          <a:p>
            <a:pPr>
              <a:buFont typeface="+mj-lt"/>
              <a:buAutoNum type="arabicPeriod" startAt="24"/>
            </a:pPr>
            <a:r>
              <a:rPr lang="en-US" sz="1800" dirty="0"/>
              <a:t>Palmisano, Allison, Robert, Juno “Cybersickness in Head-Mounted Displays is caused by differences in the User’s Virtual and Physical Head Pose (2020). Frontiers in Virtual Reality, Vol. 1</a:t>
            </a:r>
          </a:p>
          <a:p>
            <a:pPr>
              <a:buFont typeface="+mj-lt"/>
              <a:buAutoNum type="arabicPeriod" startAt="24"/>
            </a:pPr>
            <a:r>
              <a:rPr lang="en-US" sz="1800" dirty="0" err="1"/>
              <a:t>Pielage</a:t>
            </a:r>
            <a:r>
              <a:rPr lang="en-US" sz="1800" dirty="0"/>
              <a:t> H, </a:t>
            </a:r>
            <a:r>
              <a:rPr lang="en-US" sz="1800" dirty="0" err="1"/>
              <a:t>Zekveld</a:t>
            </a:r>
            <a:r>
              <a:rPr lang="en-US" sz="1800" dirty="0"/>
              <a:t> AA, van de Ven S, Kramer SE, </a:t>
            </a:r>
            <a:r>
              <a:rPr lang="en-US" sz="1800" dirty="0" err="1"/>
              <a:t>Naber</a:t>
            </a:r>
            <a:r>
              <a:rPr lang="en-US" sz="1800" dirty="0"/>
              <a:t> M. The pupil near response is short lasting and intact in virtual reality head mounted displays. J Eye Mov Res. 2023 Mar 27;15(3):10.16910/jemr.15.3.6. </a:t>
            </a:r>
            <a:r>
              <a:rPr lang="en-US" sz="1800" dirty="0" err="1"/>
              <a:t>doi</a:t>
            </a:r>
            <a:r>
              <a:rPr lang="en-US" sz="1800" dirty="0"/>
              <a:t>: 10.16910/jemr.15.3.6. PMID: 37162795; PMCID: PMC10164449.</a:t>
            </a:r>
          </a:p>
          <a:p>
            <a:pPr>
              <a:buFont typeface="+mj-lt"/>
              <a:buAutoNum type="arabicPeriod" startAt="24"/>
            </a:pPr>
            <a:r>
              <a:rPr lang="en-US" sz="1800" dirty="0" err="1"/>
              <a:t>Piponnier</a:t>
            </a:r>
            <a:r>
              <a:rPr lang="en-US" sz="1800" dirty="0"/>
              <a:t>, J.C., </a:t>
            </a:r>
            <a:r>
              <a:rPr lang="en-US" sz="1800" dirty="0" err="1"/>
              <a:t>Hanssens</a:t>
            </a:r>
            <a:r>
              <a:rPr lang="en-US" sz="1800" dirty="0"/>
              <a:t>, J.M., &amp; </a:t>
            </a:r>
            <a:r>
              <a:rPr lang="en-US" sz="1800" dirty="0" err="1"/>
              <a:t>Faubert</a:t>
            </a:r>
            <a:r>
              <a:rPr lang="en-US" sz="1800" dirty="0"/>
              <a:t>, J. (2009). Effect of visual field locus and oscillation frequencies on posture control in an ecological environment. Journal of Vision, 9(1):13, 1–10, http://journalofvision.org/9/1/13/, doi:10.1167/9.1.13. PMID: 19271883.</a:t>
            </a:r>
          </a:p>
          <a:p>
            <a:pPr>
              <a:buFont typeface="+mj-lt"/>
              <a:buAutoNum type="arabicPeriod" startAt="24"/>
            </a:pPr>
            <a:r>
              <a:rPr lang="en-US" sz="1800" dirty="0"/>
              <a:t>Takashi Shibata, </a:t>
            </a:r>
            <a:r>
              <a:rPr lang="en-US" sz="1800" dirty="0" err="1"/>
              <a:t>Joohwan</a:t>
            </a:r>
            <a:r>
              <a:rPr lang="en-US" sz="1800" dirty="0"/>
              <a:t> Kim, David M. Hoffman, Martin S. Banks; The zone of comfort: Predicting visual discomfort with stereo displays. Journal of Vision 2011;11(8):11. </a:t>
            </a:r>
            <a:r>
              <a:rPr lang="en-US" sz="1800" dirty="0">
                <a:hlinkClick r:id="rId2"/>
              </a:rPr>
              <a:t>https://doi.org/10.1167/11.8.11</a:t>
            </a:r>
            <a:r>
              <a:rPr lang="en-US" sz="1800" dirty="0"/>
              <a:t>.</a:t>
            </a:r>
          </a:p>
        </p:txBody>
      </p:sp>
    </p:spTree>
    <p:extLst>
      <p:ext uri="{BB962C8B-B14F-4D97-AF65-F5344CB8AC3E}">
        <p14:creationId xmlns:p14="http://schemas.microsoft.com/office/powerpoint/2010/main" val="21858657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1CF29-5495-6711-0EFF-8234E8E31164}"/>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91AF52F9-84A3-41B2-FA46-9B657C415FF8}"/>
              </a:ext>
            </a:extLst>
          </p:cNvPr>
          <p:cNvSpPr>
            <a:spLocks noGrp="1"/>
          </p:cNvSpPr>
          <p:nvPr>
            <p:ph idx="1"/>
          </p:nvPr>
        </p:nvSpPr>
        <p:spPr/>
        <p:txBody>
          <a:bodyPr/>
          <a:lstStyle/>
          <a:p>
            <a:pPr>
              <a:buFont typeface="+mj-lt"/>
              <a:buAutoNum type="arabicPeriod" startAt="31"/>
            </a:pPr>
            <a:r>
              <a:rPr lang="en-US" sz="1800" dirty="0"/>
              <a:t>Spiegel DP, </a:t>
            </a:r>
            <a:r>
              <a:rPr lang="en-US" sz="1800" dirty="0" err="1"/>
              <a:t>Erkelens</a:t>
            </a:r>
            <a:r>
              <a:rPr lang="en-US" sz="1800" dirty="0"/>
              <a:t> IM. Vergence-accommodation conflict increases time to focus in augmented reality. J Soc Inf Display. 2024; 32(5): 194–205. </a:t>
            </a:r>
            <a:r>
              <a:rPr lang="en-US" sz="1800" dirty="0">
                <a:hlinkClick r:id="rId2"/>
              </a:rPr>
              <a:t>https://doi.org/10.1002/jsid.1283</a:t>
            </a:r>
            <a:endParaRPr lang="en-US" sz="1800" dirty="0"/>
          </a:p>
          <a:p>
            <a:pPr>
              <a:buFont typeface="+mj-lt"/>
              <a:buAutoNum type="arabicPeriod" startAt="31"/>
            </a:pPr>
            <a:r>
              <a:rPr lang="en-US" sz="1800" dirty="0" err="1"/>
              <a:t>Stanney</a:t>
            </a:r>
            <a:r>
              <a:rPr lang="en-US" sz="1800" dirty="0"/>
              <a:t> K, </a:t>
            </a:r>
            <a:r>
              <a:rPr lang="en-US" sz="1800" dirty="0" err="1"/>
              <a:t>Fidopiastis</a:t>
            </a:r>
            <a:r>
              <a:rPr lang="en-US" sz="1800" dirty="0"/>
              <a:t> C, Foster L. Virtual Reality Is Sexist: But It Does Not Have to Be. Front Robot AI. 2020 Jan 31;7:4. </a:t>
            </a:r>
            <a:r>
              <a:rPr lang="en-US" sz="1800" dirty="0" err="1"/>
              <a:t>doi</a:t>
            </a:r>
            <a:r>
              <a:rPr lang="en-US" sz="1800" dirty="0"/>
              <a:t>: 10.3389/frobt.2020.00004. PMID: 33501173; PMCID: PMC7805626.</a:t>
            </a:r>
          </a:p>
          <a:p>
            <a:pPr>
              <a:buFont typeface="+mj-lt"/>
              <a:buAutoNum type="arabicPeriod" startAt="31"/>
            </a:pPr>
            <a:r>
              <a:rPr lang="en-US" sz="1800" dirty="0" err="1"/>
              <a:t>Stanney</a:t>
            </a:r>
            <a:r>
              <a:rPr lang="en-US" sz="1800" dirty="0"/>
              <a:t>, K., Lawson, B. D., Rokers, B., Dennison, M., </a:t>
            </a:r>
            <a:r>
              <a:rPr lang="en-US" sz="1800" dirty="0" err="1"/>
              <a:t>Fidopiastis</a:t>
            </a:r>
            <a:r>
              <a:rPr lang="en-US" sz="1800" dirty="0"/>
              <a:t>, C., </a:t>
            </a:r>
            <a:r>
              <a:rPr lang="en-US" sz="1800" dirty="0" err="1"/>
              <a:t>Stoffregen</a:t>
            </a:r>
            <a:r>
              <a:rPr lang="en-US" sz="1800" dirty="0"/>
              <a:t>, T., … </a:t>
            </a:r>
            <a:r>
              <a:rPr lang="en-US" sz="1800" dirty="0" err="1"/>
              <a:t>Fulvio</a:t>
            </a:r>
            <a:r>
              <a:rPr lang="en-US" sz="1800" dirty="0"/>
              <a:t>, J. M. (2020). Identifying Causes of and Solutions for Cybersickness in Immersive Technology: Reformulation of a Research and Development Agenda. International Journal of Human–Computer Interaction, 36(19), 1783–1803. https://doi.org/10.1080/10447318.2020.1828535</a:t>
            </a:r>
          </a:p>
          <a:p>
            <a:pPr>
              <a:buFont typeface="+mj-lt"/>
              <a:buAutoNum type="arabicPeriod" startAt="31"/>
            </a:pPr>
            <a:r>
              <a:rPr lang="en-US" sz="1800" dirty="0" err="1"/>
              <a:t>Stanney</a:t>
            </a:r>
            <a:r>
              <a:rPr lang="en-US" sz="1800" dirty="0"/>
              <a:t>, Kay; Hughes, Claire; McDowell, Perry; </a:t>
            </a:r>
            <a:r>
              <a:rPr lang="en-US" sz="1800" dirty="0" err="1"/>
              <a:t>Adriaanse</a:t>
            </a:r>
            <a:r>
              <a:rPr lang="en-US" sz="1800" dirty="0"/>
              <a:t>, Nicholas. Mitigation and Management of Minimize Cybersickness in the Design and Implementation of Learning Systems with Virtual Environments. I/ITSEC 2024 Conference.</a:t>
            </a:r>
          </a:p>
          <a:p>
            <a:pPr>
              <a:buFont typeface="+mj-lt"/>
              <a:buAutoNum type="arabicPeriod" startAt="31"/>
            </a:pPr>
            <a:r>
              <a:rPr lang="en-US" sz="1800" dirty="0"/>
              <a:t>Depth Perception, Cueing, and Control, Barbara T. Sweet and Mary K. Kaiser, NASA Ames Research Center, Moffit Field CA; AAIA Modeling and Simulation Technologies Conference 08-11 August 2011. </a:t>
            </a:r>
          </a:p>
          <a:p>
            <a:pPr>
              <a:buFont typeface="+mj-lt"/>
              <a:buAutoNum type="arabicPeriod" startAt="31"/>
            </a:pPr>
            <a:r>
              <a:rPr lang="en-US" sz="1800" dirty="0" err="1"/>
              <a:t>Stauffert</a:t>
            </a:r>
            <a:r>
              <a:rPr lang="en-US" sz="1800" dirty="0"/>
              <a:t> J-P, </a:t>
            </a:r>
            <a:r>
              <a:rPr lang="en-US" sz="1800" dirty="0" err="1"/>
              <a:t>Niebling</a:t>
            </a:r>
            <a:r>
              <a:rPr lang="en-US" sz="1800" dirty="0"/>
              <a:t> F and </a:t>
            </a:r>
            <a:r>
              <a:rPr lang="en-US" sz="1800" dirty="0" err="1"/>
              <a:t>Latoschik</a:t>
            </a:r>
            <a:r>
              <a:rPr lang="en-US" sz="1800" dirty="0"/>
              <a:t> ME (2020) Latency and Cybersickness: Impact, Causes, and Measures. A Review. Front. Virtual Real. 1:582204. </a:t>
            </a:r>
            <a:r>
              <a:rPr lang="en-US" sz="1800" dirty="0" err="1"/>
              <a:t>doi</a:t>
            </a:r>
            <a:r>
              <a:rPr lang="en-US" sz="1800" dirty="0"/>
              <a:t>: 10.3389/frvir.2020.582204</a:t>
            </a:r>
          </a:p>
          <a:p>
            <a:pPr>
              <a:buFont typeface="+mj-lt"/>
              <a:buAutoNum type="arabicPeriod" startAt="31"/>
            </a:pPr>
            <a:r>
              <a:rPr lang="en-US" sz="1800" dirty="0" err="1">
                <a:hlinkClick r:id="rId3"/>
              </a:rPr>
              <a:t>VRcompare</a:t>
            </a:r>
            <a:r>
              <a:rPr lang="en-US" sz="1800" dirty="0">
                <a:hlinkClick r:id="rId3"/>
              </a:rPr>
              <a:t> - The Internet's Largest VR &amp; AR Headset Database </a:t>
            </a:r>
          </a:p>
          <a:p>
            <a:pPr>
              <a:buFont typeface="+mj-lt"/>
              <a:buAutoNum type="arabicPeriod" startAt="31"/>
            </a:pPr>
            <a:r>
              <a:rPr lang="en-US" sz="1800" dirty="0">
                <a:hlinkClick r:id="rId3"/>
              </a:rPr>
              <a:t>VR IS DEAD - Stories Beyond The Metaverse – Varjo.com</a:t>
            </a:r>
            <a:endParaRPr lang="en-US" sz="1800" dirty="0"/>
          </a:p>
        </p:txBody>
      </p:sp>
    </p:spTree>
    <p:extLst>
      <p:ext uri="{BB962C8B-B14F-4D97-AF65-F5344CB8AC3E}">
        <p14:creationId xmlns:p14="http://schemas.microsoft.com/office/powerpoint/2010/main" val="35388514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9D0F4-E127-E9C2-B127-6320C3179AD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236C324-18C3-1349-42F6-CBB5B04F09A7}"/>
              </a:ext>
            </a:extLst>
          </p:cNvPr>
          <p:cNvSpPr>
            <a:spLocks noGrp="1"/>
          </p:cNvSpPr>
          <p:nvPr>
            <p:ph idx="1"/>
          </p:nvPr>
        </p:nvSpPr>
        <p:spPr/>
        <p:txBody>
          <a:bodyPr/>
          <a:lstStyle/>
          <a:p>
            <a:pPr>
              <a:buClr>
                <a:srgbClr val="000000"/>
              </a:buClr>
              <a:buFont typeface="+mj-lt"/>
              <a:buAutoNum type="arabicPeriod" startAt="39"/>
              <a:defRPr/>
            </a:pPr>
            <a:r>
              <a:rPr lang="en-US" sz="1800" dirty="0" err="1"/>
              <a:t>Vater</a:t>
            </a:r>
            <a:r>
              <a:rPr lang="en-US" sz="1800" dirty="0"/>
              <a:t> C, Wolfe B, </a:t>
            </a:r>
            <a:r>
              <a:rPr lang="en-US" sz="1800" dirty="0" err="1"/>
              <a:t>Rosenholtz</a:t>
            </a:r>
            <a:r>
              <a:rPr lang="en-US" sz="1800" dirty="0"/>
              <a:t> R. Peripheral vision in real-world tasks: A systematic review. </a:t>
            </a:r>
            <a:r>
              <a:rPr lang="en-US" sz="1800" dirty="0" err="1"/>
              <a:t>Psychon</a:t>
            </a:r>
            <a:r>
              <a:rPr lang="en-US" sz="1800" dirty="0"/>
              <a:t> Bull Rev. 2022 Oct;29(5):1531-1557. </a:t>
            </a:r>
            <a:r>
              <a:rPr lang="en-US" sz="1800" dirty="0" err="1"/>
              <a:t>doi</a:t>
            </a:r>
            <a:r>
              <a:rPr lang="en-US" sz="1800" dirty="0"/>
              <a:t>: 10.3758/s13423-022-02117-w. </a:t>
            </a:r>
            <a:r>
              <a:rPr lang="en-US" sz="1800" dirty="0" err="1"/>
              <a:t>Epub</a:t>
            </a:r>
            <a:r>
              <a:rPr lang="en-US" sz="1800" dirty="0"/>
              <a:t> 2022 May 17. PMID: 35581490; PMCID: PMC9568462.</a:t>
            </a:r>
          </a:p>
          <a:p>
            <a:pPr marL="457189" marR="0" lvl="0" indent="-457189" algn="l" defTabSz="914400" rtl="0" eaLnBrk="1" fontAlgn="base" latinLnBrk="0" hangingPunct="1">
              <a:lnSpc>
                <a:spcPct val="100000"/>
              </a:lnSpc>
              <a:spcBef>
                <a:spcPct val="20000"/>
              </a:spcBef>
              <a:spcAft>
                <a:spcPct val="0"/>
              </a:spcAft>
              <a:buClr>
                <a:srgbClr val="000000"/>
              </a:buClr>
              <a:buSzPct val="75000"/>
              <a:buFont typeface="+mj-lt"/>
              <a:buAutoNum type="arabicPeriod" startAt="39"/>
              <a:tabLst/>
              <a:defRPr/>
            </a:pPr>
            <a:r>
              <a:rPr kumimoji="0" lang="en-US" sz="1800" b="0" i="0" u="none" strike="noStrike" kern="0" cap="none" spc="0" normalizeH="0" baseline="0" noProof="0" dirty="0">
                <a:ln>
                  <a:noFill/>
                </a:ln>
                <a:solidFill>
                  <a:srgbClr val="000000"/>
                </a:solidFill>
                <a:effectLst/>
                <a:uLnTx/>
                <a:uFillTx/>
                <a:latin typeface="Arial Narrow" pitchFamily="34" charset="0"/>
              </a:rPr>
              <a:t>Andrew J. Woods, Tom Docherty, Rolf Koch, "Image distortions in stereoscopic video systems," Proc. SPIE 1915, Stereoscopic Displays and Applications IV, (23 September 1993); </a:t>
            </a:r>
            <a:r>
              <a:rPr kumimoji="0" lang="en-US" sz="1800" b="0" i="0" u="none" strike="noStrike" kern="0" cap="none" spc="0" normalizeH="0" baseline="0" noProof="0" dirty="0">
                <a:ln>
                  <a:noFill/>
                </a:ln>
                <a:solidFill>
                  <a:srgbClr val="000000"/>
                </a:solidFill>
                <a:effectLst/>
                <a:uLnTx/>
                <a:uFillTx/>
                <a:latin typeface="Arial Narrow" pitchFamily="34" charset="0"/>
                <a:hlinkClick r:id="rId2"/>
              </a:rPr>
              <a:t>https://doi.org/10.1117/12.157041</a:t>
            </a:r>
            <a:endParaRPr kumimoji="0" lang="en-US" sz="1800" b="0" i="0" u="none" strike="noStrike" kern="0" cap="none" spc="0" normalizeH="0" baseline="0" noProof="0" dirty="0">
              <a:ln>
                <a:noFill/>
              </a:ln>
              <a:solidFill>
                <a:srgbClr val="000000"/>
              </a:solidFill>
              <a:effectLst/>
              <a:uLnTx/>
              <a:uFillTx/>
              <a:latin typeface="Arial Narrow" pitchFamily="34" charset="0"/>
            </a:endParaRPr>
          </a:p>
          <a:p>
            <a:pPr marL="457189" marR="0" lvl="0" indent="-457189" algn="l" defTabSz="914400" rtl="0" eaLnBrk="1" fontAlgn="base" latinLnBrk="0" hangingPunct="1">
              <a:lnSpc>
                <a:spcPct val="100000"/>
              </a:lnSpc>
              <a:spcBef>
                <a:spcPct val="20000"/>
              </a:spcBef>
              <a:spcAft>
                <a:spcPct val="0"/>
              </a:spcAft>
              <a:buClr>
                <a:srgbClr val="000000"/>
              </a:buClr>
              <a:buSzPct val="75000"/>
              <a:buFont typeface="+mj-lt"/>
              <a:buAutoNum type="arabicPeriod" startAt="39"/>
              <a:tabLst/>
              <a:defRPr/>
            </a:pPr>
            <a:r>
              <a:rPr kumimoji="0" lang="en-US" sz="1800" b="0" i="0" u="none" strike="noStrike" kern="0" cap="none" spc="0" normalizeH="0" baseline="0" noProof="0" dirty="0">
                <a:ln>
                  <a:noFill/>
                </a:ln>
                <a:solidFill>
                  <a:srgbClr val="000000"/>
                </a:solidFill>
                <a:effectLst/>
                <a:uLnTx/>
                <a:uFillTx/>
                <a:latin typeface="Arial Narrow" pitchFamily="34" charset="0"/>
              </a:rPr>
              <a:t>Xia, Zhang, Ma, Cheng, and Hu, "Effect of spatial distortions in head-mounted displays on visually induced motion sickness," Opt. Express 31, 1737-1754 (2023)</a:t>
            </a:r>
          </a:p>
        </p:txBody>
      </p:sp>
    </p:spTree>
    <p:extLst>
      <p:ext uri="{BB962C8B-B14F-4D97-AF65-F5344CB8AC3E}">
        <p14:creationId xmlns:p14="http://schemas.microsoft.com/office/powerpoint/2010/main" val="271513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856583C-422F-2E11-962E-A43DEF662537}"/>
              </a:ext>
            </a:extLst>
          </p:cNvPr>
          <p:cNvSpPr>
            <a:spLocks noGrp="1"/>
          </p:cNvSpPr>
          <p:nvPr>
            <p:ph type="title"/>
          </p:nvPr>
        </p:nvSpPr>
        <p:spPr/>
        <p:txBody>
          <a:bodyPr/>
          <a:lstStyle/>
          <a:p>
            <a:r>
              <a:rPr lang="en-US"/>
              <a:t>Preliminaries</a:t>
            </a:r>
          </a:p>
        </p:txBody>
      </p:sp>
      <p:sp>
        <p:nvSpPr>
          <p:cNvPr id="4" name="Text Placeholder 3">
            <a:extLst>
              <a:ext uri="{FF2B5EF4-FFF2-40B4-BE49-F238E27FC236}">
                <a16:creationId xmlns:a16="http://schemas.microsoft.com/office/drawing/2014/main" id="{47C96E1F-F532-E1BD-C8F9-470AFE6F0A57}"/>
              </a:ext>
            </a:extLst>
          </p:cNvPr>
          <p:cNvSpPr>
            <a:spLocks noGrp="1"/>
          </p:cNvSpPr>
          <p:nvPr>
            <p:ph sz="quarter" idx="11"/>
          </p:nvPr>
        </p:nvSpPr>
        <p:spPr/>
        <p:txBody>
          <a:bodyPr/>
          <a:lstStyle/>
          <a:p>
            <a:r>
              <a:rPr lang="en-US" b="1"/>
              <a:t>Novel sensory demands</a:t>
            </a:r>
          </a:p>
          <a:p>
            <a:endParaRPr lang="en-US" b="1"/>
          </a:p>
          <a:p>
            <a:r>
              <a:rPr lang="en-US" b="1"/>
              <a:t>Role of Optical Flow </a:t>
            </a:r>
          </a:p>
          <a:p>
            <a:endParaRPr lang="en-US" b="1"/>
          </a:p>
          <a:p>
            <a:r>
              <a:rPr lang="en-US" b="1"/>
              <a:t>Relevant Senses</a:t>
            </a:r>
          </a:p>
        </p:txBody>
      </p:sp>
    </p:spTree>
    <p:extLst>
      <p:ext uri="{BB962C8B-B14F-4D97-AF65-F5344CB8AC3E}">
        <p14:creationId xmlns:p14="http://schemas.microsoft.com/office/powerpoint/2010/main" val="1475140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768D66-D78A-E057-5214-683567543BED}"/>
              </a:ext>
            </a:extLst>
          </p:cNvPr>
          <p:cNvSpPr>
            <a:spLocks noGrp="1"/>
          </p:cNvSpPr>
          <p:nvPr>
            <p:ph type="title"/>
          </p:nvPr>
        </p:nvSpPr>
        <p:spPr/>
        <p:txBody>
          <a:bodyPr/>
          <a:lstStyle/>
          <a:p>
            <a:r>
              <a:rPr lang="en-US"/>
              <a:t>Adaptations of Human Sensorium</a:t>
            </a:r>
          </a:p>
        </p:txBody>
      </p:sp>
      <p:pic>
        <p:nvPicPr>
          <p:cNvPr id="8" name="Picture Placeholder 7">
            <a:extLst>
              <a:ext uri="{FF2B5EF4-FFF2-40B4-BE49-F238E27FC236}">
                <a16:creationId xmlns:a16="http://schemas.microsoft.com/office/drawing/2014/main" id="{B0E0F003-3EDD-A359-0B3A-4BF9D4767585}"/>
              </a:ext>
            </a:extLst>
          </p:cNvPr>
          <p:cNvPicPr>
            <a:picLocks noGrp="1" noChangeAspect="1"/>
          </p:cNvPicPr>
          <p:nvPr>
            <p:ph type="pic" sz="quarter" idx="11"/>
          </p:nvPr>
        </p:nvPicPr>
        <p:blipFill>
          <a:blip r:embed="rId2"/>
          <a:srcRect l="1291" r="1291"/>
          <a:stretch>
            <a:fillRect/>
          </a:stretch>
        </p:blipFill>
        <p:spPr>
          <a:xfrm>
            <a:off x="5783220" y="990774"/>
            <a:ext cx="6224194" cy="5433226"/>
          </a:xfrm>
          <a:prstGeom prst="rect">
            <a:avLst/>
          </a:prstGeom>
        </p:spPr>
      </p:pic>
      <p:sp>
        <p:nvSpPr>
          <p:cNvPr id="7" name="Text Placeholder 6">
            <a:extLst>
              <a:ext uri="{FF2B5EF4-FFF2-40B4-BE49-F238E27FC236}">
                <a16:creationId xmlns:a16="http://schemas.microsoft.com/office/drawing/2014/main" id="{90B32CB2-C2DC-421E-719A-DFC987175494}"/>
              </a:ext>
            </a:extLst>
          </p:cNvPr>
          <p:cNvSpPr>
            <a:spLocks noGrp="1"/>
          </p:cNvSpPr>
          <p:nvPr>
            <p:ph type="body" sz="quarter" idx="12"/>
          </p:nvPr>
        </p:nvSpPr>
        <p:spPr/>
        <p:txBody>
          <a:bodyPr/>
          <a:lstStyle/>
          <a:p>
            <a:r>
              <a:rPr lang="en-US" b="1" i="1" dirty="0"/>
              <a:t>Human senses developed and evolved for self motion on land</a:t>
            </a:r>
          </a:p>
          <a:p>
            <a:r>
              <a:rPr lang="en-US" dirty="0"/>
              <a:t>First ocean voyages 60,000+ YA</a:t>
            </a:r>
          </a:p>
          <a:p>
            <a:r>
              <a:rPr lang="en-US" dirty="0"/>
              <a:t>First animal and cart transportation ~7500 YA</a:t>
            </a:r>
          </a:p>
          <a:p>
            <a:r>
              <a:rPr lang="en-US" dirty="0"/>
              <a:t> First motorized ground vehicles ~140 YA</a:t>
            </a:r>
          </a:p>
          <a:p>
            <a:r>
              <a:rPr lang="en-US" dirty="0"/>
              <a:t>First air vehicles ~120 YA</a:t>
            </a:r>
          </a:p>
          <a:p>
            <a:r>
              <a:rPr lang="en-US" dirty="0"/>
              <a:t>First simulators ~100 YA</a:t>
            </a:r>
          </a:p>
          <a:p>
            <a:r>
              <a:rPr lang="en-US" dirty="0"/>
              <a:t>First head worn display ~55 YA</a:t>
            </a:r>
          </a:p>
          <a:p>
            <a:pPr marL="0" indent="0" algn="ctr">
              <a:buNone/>
            </a:pPr>
            <a:r>
              <a:rPr lang="en-US" dirty="0"/>
              <a:t>YA – Years Ago</a:t>
            </a:r>
          </a:p>
          <a:p>
            <a:endParaRPr lang="en-US" dirty="0"/>
          </a:p>
        </p:txBody>
      </p:sp>
      <p:sp>
        <p:nvSpPr>
          <p:cNvPr id="9" name="TextBox 8">
            <a:extLst>
              <a:ext uri="{FF2B5EF4-FFF2-40B4-BE49-F238E27FC236}">
                <a16:creationId xmlns:a16="http://schemas.microsoft.com/office/drawing/2014/main" id="{016AD212-2FAC-A094-D6F8-9CF76294EE08}"/>
              </a:ext>
            </a:extLst>
          </p:cNvPr>
          <p:cNvSpPr txBox="1"/>
          <p:nvPr/>
        </p:nvSpPr>
        <p:spPr>
          <a:xfrm>
            <a:off x="3231830" y="6457890"/>
            <a:ext cx="5250155" cy="400110"/>
          </a:xfrm>
          <a:prstGeom prst="rect">
            <a:avLst/>
          </a:prstGeom>
          <a:noFill/>
        </p:spPr>
        <p:txBody>
          <a:bodyPr wrap="none" rtlCol="0">
            <a:spAutoFit/>
          </a:bodyPr>
          <a:lstStyle/>
          <a:p>
            <a:r>
              <a:rPr lang="en-US" sz="2000" b="1"/>
              <a:t>Novel Demands on Evolved Capabilities</a:t>
            </a:r>
          </a:p>
        </p:txBody>
      </p:sp>
    </p:spTree>
    <p:extLst>
      <p:ext uri="{BB962C8B-B14F-4D97-AF65-F5344CB8AC3E}">
        <p14:creationId xmlns:p14="http://schemas.microsoft.com/office/powerpoint/2010/main" val="1374213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9AD88DAC-6DA6-C14B-7B2A-78107D1100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128" y="3287038"/>
            <a:ext cx="6000000" cy="2980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133CB799-F195-6B4B-5B2D-6C621E23E3D1}"/>
              </a:ext>
            </a:extLst>
          </p:cNvPr>
          <p:cNvSpPr>
            <a:spLocks noGrp="1"/>
          </p:cNvSpPr>
          <p:nvPr>
            <p:ph type="title"/>
          </p:nvPr>
        </p:nvSpPr>
        <p:spPr/>
        <p:txBody>
          <a:bodyPr/>
          <a:lstStyle/>
          <a:p>
            <a:r>
              <a:rPr lang="en-US"/>
              <a:t>Conventional Flight Simulation Displays</a:t>
            </a:r>
          </a:p>
        </p:txBody>
      </p:sp>
      <p:sp>
        <p:nvSpPr>
          <p:cNvPr id="8" name="Text Placeholder 7">
            <a:extLst>
              <a:ext uri="{FF2B5EF4-FFF2-40B4-BE49-F238E27FC236}">
                <a16:creationId xmlns:a16="http://schemas.microsoft.com/office/drawing/2014/main" id="{2A7A11C0-1AA3-50A8-A90B-3ADB1E85B257}"/>
              </a:ext>
            </a:extLst>
          </p:cNvPr>
          <p:cNvSpPr>
            <a:spLocks noGrp="1"/>
          </p:cNvSpPr>
          <p:nvPr>
            <p:ph type="body" sz="quarter" idx="12"/>
          </p:nvPr>
        </p:nvSpPr>
        <p:spPr>
          <a:xfrm>
            <a:off x="410817" y="990774"/>
            <a:ext cx="5790566" cy="4895850"/>
          </a:xfrm>
        </p:spPr>
        <p:txBody>
          <a:bodyPr/>
          <a:lstStyle/>
          <a:p>
            <a:r>
              <a:rPr lang="en-US" b="1" dirty="0"/>
              <a:t>System characteristics</a:t>
            </a:r>
          </a:p>
          <a:p>
            <a:pPr lvl="1"/>
            <a:r>
              <a:rPr lang="en-US" dirty="0"/>
              <a:t>Fixed display – Virtual Out the Window</a:t>
            </a:r>
          </a:p>
          <a:p>
            <a:pPr lvl="2"/>
            <a:r>
              <a:rPr lang="en-US" dirty="0"/>
              <a:t>Large Field of View – often total</a:t>
            </a:r>
          </a:p>
          <a:p>
            <a:pPr lvl="1"/>
            <a:r>
              <a:rPr lang="en-US" dirty="0"/>
              <a:t>Physical cockpit</a:t>
            </a:r>
          </a:p>
          <a:p>
            <a:r>
              <a:rPr lang="en-US" b="1" dirty="0"/>
              <a:t>Dome, cylinder, flat panel displays </a:t>
            </a:r>
          </a:p>
          <a:p>
            <a:pPr lvl="1"/>
            <a:r>
              <a:rPr lang="en-US" dirty="0"/>
              <a:t>OTW display surface ~1-3m</a:t>
            </a:r>
          </a:p>
          <a:p>
            <a:pPr lvl="1"/>
            <a:r>
              <a:rPr lang="en-US" dirty="0"/>
              <a:t>Non-natural viewing</a:t>
            </a:r>
          </a:p>
          <a:p>
            <a:r>
              <a:rPr lang="en-US" b="1" dirty="0"/>
              <a:t>Cross-Cockpit Collimated displays </a:t>
            </a:r>
          </a:p>
          <a:p>
            <a:pPr lvl="1"/>
            <a:r>
              <a:rPr lang="en-US" dirty="0"/>
              <a:t>Image focus at optical infinity &gt;10m</a:t>
            </a:r>
          </a:p>
          <a:p>
            <a:pPr lvl="1"/>
            <a:r>
              <a:rPr lang="en-US" dirty="0"/>
              <a:t>Parallel light as in natural viewing</a:t>
            </a:r>
          </a:p>
          <a:p>
            <a:pPr lvl="1"/>
            <a:r>
              <a:rPr lang="en-US" dirty="0"/>
              <a:t>Natural gaze, focus, scan, physical, social configuration</a:t>
            </a:r>
          </a:p>
          <a:p>
            <a:endParaRPr lang="en-US" dirty="0"/>
          </a:p>
        </p:txBody>
      </p:sp>
      <p:pic>
        <p:nvPicPr>
          <p:cNvPr id="10" name="Picture 9">
            <a:extLst>
              <a:ext uri="{FF2B5EF4-FFF2-40B4-BE49-F238E27FC236}">
                <a16:creationId xmlns:a16="http://schemas.microsoft.com/office/drawing/2014/main" id="{97F359F3-4CF7-5F9E-292D-1A74374C2516}"/>
              </a:ext>
            </a:extLst>
          </p:cNvPr>
          <p:cNvPicPr>
            <a:picLocks noChangeAspect="1"/>
          </p:cNvPicPr>
          <p:nvPr/>
        </p:nvPicPr>
        <p:blipFill>
          <a:blip r:embed="rId3"/>
          <a:stretch>
            <a:fillRect/>
          </a:stretch>
        </p:blipFill>
        <p:spPr>
          <a:xfrm>
            <a:off x="8410296" y="1490177"/>
            <a:ext cx="3608832" cy="2029968"/>
          </a:xfrm>
          <a:prstGeom prst="rect">
            <a:avLst/>
          </a:prstGeom>
        </p:spPr>
      </p:pic>
      <p:pic>
        <p:nvPicPr>
          <p:cNvPr id="11" name="Picture 10">
            <a:extLst>
              <a:ext uri="{FF2B5EF4-FFF2-40B4-BE49-F238E27FC236}">
                <a16:creationId xmlns:a16="http://schemas.microsoft.com/office/drawing/2014/main" id="{422D0CA8-64FF-083C-2206-816201FD34CD}"/>
              </a:ext>
            </a:extLst>
          </p:cNvPr>
          <p:cNvPicPr>
            <a:picLocks noChangeAspect="1"/>
          </p:cNvPicPr>
          <p:nvPr/>
        </p:nvPicPr>
        <p:blipFill>
          <a:blip r:embed="rId4"/>
          <a:stretch>
            <a:fillRect/>
          </a:stretch>
        </p:blipFill>
        <p:spPr>
          <a:xfrm>
            <a:off x="6019128" y="1490177"/>
            <a:ext cx="3048000" cy="2081213"/>
          </a:xfrm>
          <a:prstGeom prst="rect">
            <a:avLst/>
          </a:prstGeom>
        </p:spPr>
      </p:pic>
      <p:sp>
        <p:nvSpPr>
          <p:cNvPr id="15" name="TextBox 14">
            <a:extLst>
              <a:ext uri="{FF2B5EF4-FFF2-40B4-BE49-F238E27FC236}">
                <a16:creationId xmlns:a16="http://schemas.microsoft.com/office/drawing/2014/main" id="{46985291-EBAE-2C3A-21BE-6672B5923DB4}"/>
              </a:ext>
            </a:extLst>
          </p:cNvPr>
          <p:cNvSpPr txBox="1"/>
          <p:nvPr/>
        </p:nvSpPr>
        <p:spPr>
          <a:xfrm>
            <a:off x="3773890" y="6457890"/>
            <a:ext cx="4644220" cy="400110"/>
          </a:xfrm>
          <a:prstGeom prst="rect">
            <a:avLst/>
          </a:prstGeom>
          <a:noFill/>
        </p:spPr>
        <p:txBody>
          <a:bodyPr wrap="none" rtlCol="0">
            <a:spAutoFit/>
          </a:bodyPr>
          <a:lstStyle/>
          <a:p>
            <a:r>
              <a:rPr lang="en-US" sz="2000" b="1"/>
              <a:t>Accepted Fidelities and Distortions</a:t>
            </a:r>
          </a:p>
        </p:txBody>
      </p:sp>
    </p:spTree>
    <p:extLst>
      <p:ext uri="{BB962C8B-B14F-4D97-AF65-F5344CB8AC3E}">
        <p14:creationId xmlns:p14="http://schemas.microsoft.com/office/powerpoint/2010/main" val="2326673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552"/>
</p:tagLst>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67E50F16932FA4DA740AD241DCC42DC" ma:contentTypeVersion="1" ma:contentTypeDescription="Create a new document." ma:contentTypeScope="" ma:versionID="cf3becb063dad1cc8b49e034e445ab8d">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FC5F1E05-96DA-4377-A6E4-484D5E715A88}">
  <ds:schemaRefs>
    <ds:schemaRef ds:uri="http://purl.org/dc/elements/1.1/"/>
    <ds:schemaRef ds:uri="http://purl.org/dc/terms/"/>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ternal/2005/internalDocumentation"/>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F04B76F-4E2B-4E86-86C5-9CCB38AF7D96}">
  <ds:schemaRefs>
    <ds:schemaRef ds:uri="http://schemas.microsoft.com/sharepoint/v3/contenttype/forms"/>
  </ds:schemaRefs>
</ds:datastoreItem>
</file>

<file path=customXml/itemProps3.xml><?xml version="1.0" encoding="utf-8"?>
<ds:datastoreItem xmlns:ds="http://schemas.openxmlformats.org/officeDocument/2006/customXml" ds:itemID="{8C709B06-5FA7-40B8-A752-7128AA94FE0C}">
  <ds:schemaRefs>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sharepoint/v3"/>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a5607484-a19f-464a-94e2-64e6f2e8a8c9}" enabled="0" method="" siteId="{a5607484-a19f-464a-94e2-64e6f2e8a8c9}" removed="1"/>
</clbl:labelList>
</file>

<file path=docProps/app.xml><?xml version="1.0" encoding="utf-8"?>
<Properties xmlns="http://schemas.openxmlformats.org/officeDocument/2006/extended-properties" xmlns:vt="http://schemas.openxmlformats.org/officeDocument/2006/docPropsVTypes">
  <Template/>
  <TotalTime>21176</TotalTime>
  <Words>8420</Words>
  <Application>Microsoft Office PowerPoint</Application>
  <PresentationFormat>Widescreen</PresentationFormat>
  <Paragraphs>832</Paragraphs>
  <Slides>67</Slides>
  <Notes>17</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67</vt:i4>
      </vt:variant>
    </vt:vector>
  </HeadingPairs>
  <TitlesOfParts>
    <vt:vector size="82" baseType="lpstr">
      <vt:lpstr>Aptos Narrow</vt:lpstr>
      <vt:lpstr>Arial</vt:lpstr>
      <vt:lpstr>Arial Narrow</vt:lpstr>
      <vt:lpstr>BlinkMacSystemFont</vt:lpstr>
      <vt:lpstr>Calibri</vt:lpstr>
      <vt:lpstr>Helvetica Neue</vt:lpstr>
      <vt:lpstr>HelveticaNeue-Light</vt:lpstr>
      <vt:lpstr>MuseoSans</vt:lpstr>
      <vt:lpstr>Open Sans</vt:lpstr>
      <vt:lpstr>Source Sans Pro</vt:lpstr>
      <vt:lpstr>Source Sans Pro Web</vt:lpstr>
      <vt:lpstr>Tahoma</vt:lpstr>
      <vt:lpstr>Verdana</vt:lpstr>
      <vt:lpstr>Wingdings</vt:lpstr>
      <vt:lpstr>Blends</vt:lpstr>
      <vt:lpstr>PowerPoint Presentation</vt:lpstr>
      <vt:lpstr>Douglas Gill Bio</vt:lpstr>
      <vt:lpstr>Recent Cybersickness Work at I/ITSEC</vt:lpstr>
      <vt:lpstr>How this Work Differs</vt:lpstr>
      <vt:lpstr>Goals and Learning Objectives</vt:lpstr>
      <vt:lpstr>Structure of this Tutorial</vt:lpstr>
      <vt:lpstr>Preliminaries</vt:lpstr>
      <vt:lpstr>Adaptations of Human Sensorium</vt:lpstr>
      <vt:lpstr>Conventional Flight Simulation Displays</vt:lpstr>
      <vt:lpstr>Head Worn Display Systems</vt:lpstr>
      <vt:lpstr>Novel Optical System</vt:lpstr>
      <vt:lpstr>Image Content and Optic Flow</vt:lpstr>
      <vt:lpstr>Dynamic Scene Content Sickness Factors</vt:lpstr>
      <vt:lpstr>Senses Perceiving and Regulating Motion</vt:lpstr>
      <vt:lpstr>Senses Perceiving and Regulating Motion</vt:lpstr>
      <vt:lpstr>Senses Perceiving and Regulating Motion</vt:lpstr>
      <vt:lpstr>Senses Perceiving and Regulating Motion</vt:lpstr>
      <vt:lpstr>Human Eye Sensor Inputs</vt:lpstr>
      <vt:lpstr>Human Eye Interaction with Color</vt:lpstr>
      <vt:lpstr>Sensory Mechanisms in Head Worn Displays</vt:lpstr>
      <vt:lpstr>Human Visual Field of View</vt:lpstr>
      <vt:lpstr>Human and HWD Field of View</vt:lpstr>
      <vt:lpstr>Peripheral Vision Functions</vt:lpstr>
      <vt:lpstr>Differences in Virtual and Physical Head Pose</vt:lpstr>
      <vt:lpstr>Latency</vt:lpstr>
      <vt:lpstr>Visual-Vestibular Potential for Conflict</vt:lpstr>
      <vt:lpstr>Vestibular Outputs and Inputs Reflexes and Motion Perception</vt:lpstr>
      <vt:lpstr>Vestibular Outputs and Inputs Reflexes and Motion Perception</vt:lpstr>
      <vt:lpstr>Contribution of HWD to  Visual-Vestibular Conflicts</vt:lpstr>
      <vt:lpstr>Natural Depth Perception</vt:lpstr>
      <vt:lpstr>Vergence Accommodation Conflict</vt:lpstr>
      <vt:lpstr>VAC and Comfort</vt:lpstr>
      <vt:lpstr>VAC and Comfort</vt:lpstr>
      <vt:lpstr>Image Blur in Nature and Simulation</vt:lpstr>
      <vt:lpstr>Chromatic Blur and Accommodation</vt:lpstr>
      <vt:lpstr>Binocular Stereoscopic Vision and Displays</vt:lpstr>
      <vt:lpstr>Binocular Geometry</vt:lpstr>
      <vt:lpstr>Natural Binocular Image Correspondence</vt:lpstr>
      <vt:lpstr>Impact of Screens on Scene Structure</vt:lpstr>
      <vt:lpstr>Strength and Range of Depth Cues</vt:lpstr>
      <vt:lpstr>Eye Movements in VR and Natural Settings</vt:lpstr>
      <vt:lpstr>Disparities in VR and Natural Settings</vt:lpstr>
      <vt:lpstr>Disparity Differences Between Natural and VR</vt:lpstr>
      <vt:lpstr>HWD Alignment</vt:lpstr>
      <vt:lpstr>Stereoscopic Imaging Pipeline Creates Distortions</vt:lpstr>
      <vt:lpstr>Observer Position Distortions</vt:lpstr>
      <vt:lpstr>Image Distortion Can Be Nauseogenic</vt:lpstr>
      <vt:lpstr>Summary of Phenomena</vt:lpstr>
      <vt:lpstr>Applications of This Knowledge</vt:lpstr>
      <vt:lpstr>Peripheral Vision Revisited</vt:lpstr>
      <vt:lpstr>Why Does Reducing FOV in HWD Reduce Cybersickness?</vt:lpstr>
      <vt:lpstr>Additional Fundamental Research Questions</vt:lpstr>
      <vt:lpstr>Applied Research Questions</vt:lpstr>
      <vt:lpstr>Where Should the Screen Be for My Application?</vt:lpstr>
      <vt:lpstr>“VR Is Dead” Success Case Attributes</vt:lpstr>
      <vt:lpstr>Specifications Needed</vt:lpstr>
      <vt:lpstr>Meaningful Differences Among HWD</vt:lpstr>
      <vt:lpstr>Role of Fidelity in Training</vt:lpstr>
      <vt:lpstr>Framework for Using XR in the  Aviation Training Ecosystem</vt:lpstr>
      <vt:lpstr>Conclusion—Significance of This Work</vt:lpstr>
      <vt:lpstr>Goals and Learning Objectives</vt:lpstr>
      <vt:lpstr>References</vt:lpstr>
      <vt:lpstr>References</vt:lpstr>
      <vt:lpstr>References</vt:lpstr>
      <vt:lpstr>References</vt:lpstr>
      <vt:lpstr>References</vt:lpstr>
      <vt:lpstr>PowerPoint Presentation</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Gill, Doug</cp:lastModifiedBy>
  <cp:revision>6</cp:revision>
  <cp:lastPrinted>1601-01-01T00:00:00Z</cp:lastPrinted>
  <dcterms:created xsi:type="dcterms:W3CDTF">2016-03-29T15:29:36Z</dcterms:created>
  <dcterms:modified xsi:type="dcterms:W3CDTF">2025-12-13T18:46:42Z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0x010100767E50F16932FA4DA740AD241DCC42DC</vt:lpwstr>
  </property>
  <property fmtid="{D5CDD505-2E9C-101B-9397-08002B2CF9AE}" pid="3" name="DocumentDescription">
    <vt:lpwstr>&lt;div class=ExternalClass9DF5FD6F97034AAA9FF0AABB8157F05A&gt; &lt;/div&gt;</vt:lpwstr>
  </property>
</Properties>
</file>