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68"/>
  </p:notesMasterIdLst>
  <p:handoutMasterIdLst>
    <p:handoutMasterId r:id="rId69"/>
  </p:handoutMasterIdLst>
  <p:sldIdLst>
    <p:sldId id="289" r:id="rId5"/>
    <p:sldId id="342" r:id="rId6"/>
    <p:sldId id="363" r:id="rId7"/>
    <p:sldId id="362" r:id="rId8"/>
    <p:sldId id="303" r:id="rId9"/>
    <p:sldId id="304" r:id="rId10"/>
    <p:sldId id="305" r:id="rId11"/>
    <p:sldId id="306" r:id="rId12"/>
    <p:sldId id="307" r:id="rId13"/>
    <p:sldId id="308" r:id="rId14"/>
    <p:sldId id="311" r:id="rId15"/>
    <p:sldId id="309" r:id="rId16"/>
    <p:sldId id="316" r:id="rId17"/>
    <p:sldId id="310" r:id="rId18"/>
    <p:sldId id="312" r:id="rId19"/>
    <p:sldId id="313" r:id="rId20"/>
    <p:sldId id="314" r:id="rId21"/>
    <p:sldId id="323" r:id="rId22"/>
    <p:sldId id="319" r:id="rId23"/>
    <p:sldId id="320" r:id="rId24"/>
    <p:sldId id="321" r:id="rId25"/>
    <p:sldId id="322" r:id="rId26"/>
    <p:sldId id="325" r:id="rId27"/>
    <p:sldId id="324" r:id="rId28"/>
    <p:sldId id="326" r:id="rId29"/>
    <p:sldId id="345" r:id="rId30"/>
    <p:sldId id="360" r:id="rId31"/>
    <p:sldId id="327" r:id="rId32"/>
    <p:sldId id="328" r:id="rId33"/>
    <p:sldId id="329" r:id="rId34"/>
    <p:sldId id="330" r:id="rId35"/>
    <p:sldId id="340" r:id="rId36"/>
    <p:sldId id="365" r:id="rId37"/>
    <p:sldId id="332" r:id="rId38"/>
    <p:sldId id="331" r:id="rId39"/>
    <p:sldId id="366" r:id="rId40"/>
    <p:sldId id="361" r:id="rId41"/>
    <p:sldId id="341" r:id="rId42"/>
    <p:sldId id="339" r:id="rId43"/>
    <p:sldId id="346" r:id="rId44"/>
    <p:sldId id="337" r:id="rId45"/>
    <p:sldId id="338" r:id="rId46"/>
    <p:sldId id="344" r:id="rId47"/>
    <p:sldId id="347" r:id="rId48"/>
    <p:sldId id="352" r:id="rId49"/>
    <p:sldId id="354" r:id="rId50"/>
    <p:sldId id="367" r:id="rId51"/>
    <p:sldId id="368" r:id="rId52"/>
    <p:sldId id="353" r:id="rId53"/>
    <p:sldId id="349" r:id="rId54"/>
    <p:sldId id="355" r:id="rId55"/>
    <p:sldId id="356" r:id="rId56"/>
    <p:sldId id="350" r:id="rId57"/>
    <p:sldId id="358" r:id="rId58"/>
    <p:sldId id="369" r:id="rId59"/>
    <p:sldId id="364" r:id="rId60"/>
    <p:sldId id="359" r:id="rId61"/>
    <p:sldId id="351" r:id="rId62"/>
    <p:sldId id="335" r:id="rId63"/>
    <p:sldId id="343" r:id="rId64"/>
    <p:sldId id="336" r:id="rId65"/>
    <p:sldId id="333" r:id="rId66"/>
    <p:sldId id="334" r:id="rId6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Default Section" id="{704A9B24-CB32-49DC-B8C4-8997FE7B52B4}">
          <p14:sldIdLst>
            <p14:sldId id="289"/>
            <p14:sldId id="342"/>
            <p14:sldId id="363"/>
            <p14:sldId id="362"/>
            <p14:sldId id="303"/>
            <p14:sldId id="304"/>
            <p14:sldId id="305"/>
            <p14:sldId id="306"/>
            <p14:sldId id="307"/>
            <p14:sldId id="308"/>
            <p14:sldId id="311"/>
            <p14:sldId id="309"/>
          </p14:sldIdLst>
        </p14:section>
        <p14:section name="Untitled Section" id="{7DE6F5C7-4163-4ABF-80FC-5BF097FEB905}">
          <p14:sldIdLst>
            <p14:sldId id="316"/>
            <p14:sldId id="310"/>
            <p14:sldId id="312"/>
            <p14:sldId id="313"/>
            <p14:sldId id="314"/>
            <p14:sldId id="323"/>
            <p14:sldId id="319"/>
            <p14:sldId id="320"/>
            <p14:sldId id="321"/>
            <p14:sldId id="322"/>
            <p14:sldId id="325"/>
            <p14:sldId id="324"/>
            <p14:sldId id="326"/>
            <p14:sldId id="345"/>
            <p14:sldId id="360"/>
            <p14:sldId id="327"/>
            <p14:sldId id="328"/>
            <p14:sldId id="329"/>
            <p14:sldId id="330"/>
            <p14:sldId id="340"/>
            <p14:sldId id="365"/>
            <p14:sldId id="332"/>
            <p14:sldId id="331"/>
            <p14:sldId id="366"/>
            <p14:sldId id="361"/>
            <p14:sldId id="341"/>
            <p14:sldId id="339"/>
            <p14:sldId id="346"/>
            <p14:sldId id="337"/>
            <p14:sldId id="338"/>
            <p14:sldId id="344"/>
            <p14:sldId id="347"/>
            <p14:sldId id="352"/>
            <p14:sldId id="354"/>
            <p14:sldId id="367"/>
            <p14:sldId id="368"/>
            <p14:sldId id="353"/>
            <p14:sldId id="349"/>
            <p14:sldId id="355"/>
            <p14:sldId id="356"/>
            <p14:sldId id="350"/>
            <p14:sldId id="358"/>
            <p14:sldId id="369"/>
            <p14:sldId id="364"/>
            <p14:sldId id="359"/>
            <p14:sldId id="351"/>
            <p14:sldId id="335"/>
            <p14:sldId id="343"/>
            <p14:sldId id="336"/>
            <p14:sldId id="333"/>
            <p14:sldId id="334"/>
          </p14:sldIdLst>
        </p14:section>
        <p14:section name="separatpr" id="{A40C7040-0680-47E0-883A-7C672F0B6C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33CC"/>
    <a:srgbClr val="0066CC"/>
    <a:srgbClr val="E1CCF0"/>
    <a:srgbClr val="669900"/>
    <a:srgbClr val="8BE1FF"/>
    <a:srgbClr val="53FFA1"/>
    <a:srgbClr val="D5FFE8"/>
    <a:srgbClr val="BF95D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52" autoAdjust="0"/>
    <p:restoredTop sz="94634" autoAdjust="0"/>
  </p:normalViewPr>
  <p:slideViewPr>
    <p:cSldViewPr snapToGrid="0">
      <p:cViewPr varScale="1">
        <p:scale>
          <a:sx n="62" d="100"/>
          <a:sy n="62" d="100"/>
        </p:scale>
        <p:origin x="96" y="8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86"/>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44</a:t>
            </a:fld>
            <a:endParaRPr lang="en-US" dirty="0"/>
          </a:p>
        </p:txBody>
      </p:sp>
    </p:spTree>
    <p:extLst>
      <p:ext uri="{BB962C8B-B14F-4D97-AF65-F5344CB8AC3E}">
        <p14:creationId xmlns:p14="http://schemas.microsoft.com/office/powerpoint/2010/main" val="58474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50</a:t>
            </a:fld>
            <a:endParaRPr lang="en-US" dirty="0"/>
          </a:p>
        </p:txBody>
      </p:sp>
    </p:spTree>
    <p:extLst>
      <p:ext uri="{BB962C8B-B14F-4D97-AF65-F5344CB8AC3E}">
        <p14:creationId xmlns:p14="http://schemas.microsoft.com/office/powerpoint/2010/main" val="97727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259107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58</a:t>
            </a:fld>
            <a:endParaRPr lang="en-US" dirty="0"/>
          </a:p>
        </p:txBody>
      </p:sp>
    </p:spTree>
    <p:extLst>
      <p:ext uri="{BB962C8B-B14F-4D97-AF65-F5344CB8AC3E}">
        <p14:creationId xmlns:p14="http://schemas.microsoft.com/office/powerpoint/2010/main" val="1715215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70521"/>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srcRect/>
          <a:stretch/>
        </p:blipFill>
        <p:spPr>
          <a:xfrm>
            <a:off x="0" y="-16800"/>
            <a:ext cx="12207240" cy="1368171"/>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1523962" indent="-304792">
              <a:buClr>
                <a:schemeClr val="tx1"/>
              </a:buClr>
              <a:buFont typeface="Wingdings" charset="2"/>
              <a:buChar char="v"/>
              <a:defRPr sz="2000">
                <a:latin typeface="Arial" panose="020B0604020202020204" pitchFamily="34" charset="0"/>
                <a:ea typeface="Arial Narrow"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7"/>
          <a:srcRect l="208" r="208"/>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arontherocks.com/2021/03/simulating-war-three-enduring-lessons-from-the-louisiana-maneuvers/" TargetMode="External"/><Relationship Id="rId2" Type="http://schemas.openxmlformats.org/officeDocument/2006/relationships/hyperlink" Target="https://angrystaffofficer.com/2016/04/01/its-time-for-another-louisiana-maneuver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www.bssim.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hyperlink" Target="https://www.nae.edu/File.aspx?id=732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internationalc2institute.org/codes-of-best-practi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sb.cto.mil/wp-content/uploads/dsb/site/wwwroot/reports/2000s/ADA429018.pdf" TargetMode="External"/><Relationship Id="rId5" Type="http://schemas.openxmlformats.org/officeDocument/2006/relationships/hyperlink" Target="https://dsb.cto.mil/wp-content/uploads/dsb/site/wwwroot/reports/2020s/GEMS%20Executive%20Summary%20FINAL.pdf" TargetMode="External"/><Relationship Id="rId4" Type="http://schemas.openxmlformats.org/officeDocument/2006/relationships/hyperlink" Target="https://breakingdefense.com/2020/07/army-future-ops-depend-on-cloud-but-not-on-jedi/"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ogle.com/search?sca_esv=93b6f87cc75719b4&amp;q=confined&amp;si=APYL9bto9KfN6HH0KMpfhyCmyq0buhnaV1IpbJorcehQ8RUsEdjlLsPBwXU9B8w8i2SLi2i6bNvziwAjzY98iMc_IrtUpQjnmLCXm8rUA1DUWoT0r61I3J0%3D&amp;expnd=1&amp;sa=X&amp;ved=2ahUKEwiQo6OI47KNAxWzEGIAHaltLdIQyecJegQINRB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8051" y="2691103"/>
            <a:ext cx="10449813" cy="1229411"/>
          </a:xfrm>
        </p:spPr>
        <p:txBody>
          <a:bodyPr/>
          <a:lstStyle/>
          <a:p>
            <a:r>
              <a:rPr lang="en-US" dirty="0"/>
              <a:t>Exercises and Experiments</a:t>
            </a:r>
          </a:p>
          <a:p>
            <a:r>
              <a:rPr lang="en-US" dirty="0"/>
              <a:t>How They Can Play in Campaigns of Learning</a:t>
            </a:r>
          </a:p>
          <a:p>
            <a:endParaRPr lang="en-US" sz="2000" dirty="0">
              <a:solidFill>
                <a:srgbClr val="00B050"/>
              </a:solidFill>
            </a:endParaRPr>
          </a:p>
          <a:p>
            <a:endParaRPr lang="en-US" dirty="0"/>
          </a:p>
          <a:p>
            <a:endParaRPr lang="en-US" dirty="0"/>
          </a:p>
          <a:p>
            <a:endParaRPr lang="en-US" dirty="0"/>
          </a:p>
        </p:txBody>
      </p:sp>
      <p:sp>
        <p:nvSpPr>
          <p:cNvPr id="10" name="Text Placeholder 9"/>
          <p:cNvSpPr>
            <a:spLocks noGrp="1"/>
          </p:cNvSpPr>
          <p:nvPr>
            <p:ph type="body" sz="quarter" idx="11"/>
          </p:nvPr>
        </p:nvSpPr>
        <p:spPr>
          <a:xfrm>
            <a:off x="1738162" y="4405291"/>
            <a:ext cx="8478838" cy="1934127"/>
          </a:xfrm>
        </p:spPr>
        <p:txBody>
          <a:bodyPr/>
          <a:lstStyle/>
          <a:p>
            <a:pPr eaLnBrk="1" hangingPunct="1"/>
            <a:r>
              <a:rPr lang="en-US" dirty="0">
                <a:latin typeface="Arial Narrow" pitchFamily="34" charset="0"/>
              </a:rPr>
              <a:t>S K Numrich, PhD, CMSP</a:t>
            </a:r>
          </a:p>
          <a:p>
            <a:pPr eaLnBrk="1" hangingPunct="1"/>
            <a:r>
              <a:rPr lang="en-US" dirty="0">
                <a:latin typeface="Arial Narrow" pitchFamily="34" charset="0"/>
              </a:rPr>
              <a:t>Institute for Defense Analyses (IDA)</a:t>
            </a:r>
          </a:p>
          <a:p>
            <a:endParaRPr lang="en-US" dirty="0"/>
          </a:p>
        </p:txBody>
      </p:sp>
      <p:sp>
        <p:nvSpPr>
          <p:cNvPr id="2" name="Slide Number Placeholder 1">
            <a:extLst>
              <a:ext uri="{FF2B5EF4-FFF2-40B4-BE49-F238E27FC236}">
                <a16:creationId xmlns:a16="http://schemas.microsoft.com/office/drawing/2014/main" id="{9957592E-10D3-460F-B918-F14A5AAF33FE}"/>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DFEE-E6FC-44EE-9659-8ED82C4D7E2E}"/>
              </a:ext>
            </a:extLst>
          </p:cNvPr>
          <p:cNvSpPr>
            <a:spLocks noGrp="1"/>
          </p:cNvSpPr>
          <p:nvPr>
            <p:ph type="title"/>
          </p:nvPr>
        </p:nvSpPr>
        <p:spPr>
          <a:xfrm>
            <a:off x="1760580" y="0"/>
            <a:ext cx="8670839" cy="795130"/>
          </a:xfrm>
        </p:spPr>
        <p:txBody>
          <a:bodyPr/>
          <a:lstStyle/>
          <a:p>
            <a:r>
              <a:rPr lang="en-US" dirty="0"/>
              <a:t>What Does a Campaign of Learning Look Like</a:t>
            </a:r>
          </a:p>
        </p:txBody>
      </p:sp>
      <p:sp>
        <p:nvSpPr>
          <p:cNvPr id="3" name="Slide Number Placeholder 2">
            <a:extLst>
              <a:ext uri="{FF2B5EF4-FFF2-40B4-BE49-F238E27FC236}">
                <a16:creationId xmlns:a16="http://schemas.microsoft.com/office/drawing/2014/main" id="{4400D5C8-38C6-4E03-BC87-2B0288BF2B0A}"/>
              </a:ext>
            </a:extLst>
          </p:cNvPr>
          <p:cNvSpPr>
            <a:spLocks noGrp="1"/>
          </p:cNvSpPr>
          <p:nvPr>
            <p:ph type="sldNum" sz="quarter" idx="10"/>
          </p:nvPr>
        </p:nvSpPr>
        <p:spPr>
          <a:xfrm>
            <a:off x="10821850" y="6517065"/>
            <a:ext cx="821634" cy="340935"/>
          </a:xfrm>
        </p:spPr>
        <p:txBody>
          <a:bodyPr/>
          <a:lstStyle/>
          <a:p>
            <a:pPr>
              <a:defRPr/>
            </a:pPr>
            <a:fld id="{D68E8870-17DE-45C4-A8DD-7644B2422933}" type="slidenum">
              <a:rPr lang="en-US" smtClean="0"/>
              <a:pPr>
                <a:defRPr/>
              </a:pPr>
              <a:t>10</a:t>
            </a:fld>
            <a:endParaRPr lang="en-US" dirty="0"/>
          </a:p>
        </p:txBody>
      </p:sp>
      <p:grpSp>
        <p:nvGrpSpPr>
          <p:cNvPr id="6" name="Group 5">
            <a:extLst>
              <a:ext uri="{FF2B5EF4-FFF2-40B4-BE49-F238E27FC236}">
                <a16:creationId xmlns:a16="http://schemas.microsoft.com/office/drawing/2014/main" id="{5F398291-EE0F-4D84-8285-9E0C85992605}"/>
              </a:ext>
            </a:extLst>
          </p:cNvPr>
          <p:cNvGrpSpPr/>
          <p:nvPr/>
        </p:nvGrpSpPr>
        <p:grpSpPr>
          <a:xfrm>
            <a:off x="134227" y="812022"/>
            <a:ext cx="11115855" cy="5955133"/>
            <a:chOff x="134227" y="812022"/>
            <a:chExt cx="11115855" cy="5955133"/>
          </a:xfrm>
        </p:grpSpPr>
        <p:pic>
          <p:nvPicPr>
            <p:cNvPr id="4" name="Picture 3">
              <a:extLst>
                <a:ext uri="{FF2B5EF4-FFF2-40B4-BE49-F238E27FC236}">
                  <a16:creationId xmlns:a16="http://schemas.microsoft.com/office/drawing/2014/main" id="{A923FCB6-10FF-4709-BF6E-AD4A2CA4873C}"/>
                </a:ext>
              </a:extLst>
            </p:cNvPr>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134227" y="812022"/>
              <a:ext cx="11005457" cy="4996543"/>
            </a:xfrm>
            <a:prstGeom prst="rect">
              <a:avLst/>
            </a:prstGeom>
          </p:spPr>
        </p:pic>
        <p:sp>
          <p:nvSpPr>
            <p:cNvPr id="12" name="Rectangle 11">
              <a:extLst>
                <a:ext uri="{FF2B5EF4-FFF2-40B4-BE49-F238E27FC236}">
                  <a16:creationId xmlns:a16="http://schemas.microsoft.com/office/drawing/2014/main" id="{791E8834-3279-422B-AF61-DD0C381B8640}"/>
                </a:ext>
              </a:extLst>
            </p:cNvPr>
            <p:cNvSpPr/>
            <p:nvPr/>
          </p:nvSpPr>
          <p:spPr>
            <a:xfrm>
              <a:off x="244625" y="6432822"/>
              <a:ext cx="10979724" cy="334333"/>
            </a:xfrm>
            <a:prstGeom prst="rect">
              <a:avLst/>
            </a:prstGeom>
            <a:solidFill>
              <a:srgbClr val="8B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TextBox 15">
              <a:extLst>
                <a:ext uri="{FF2B5EF4-FFF2-40B4-BE49-F238E27FC236}">
                  <a16:creationId xmlns:a16="http://schemas.microsoft.com/office/drawing/2014/main" id="{04BC24C3-B503-4989-96BC-F90672FEB6D5}"/>
                </a:ext>
              </a:extLst>
            </p:cNvPr>
            <p:cNvSpPr txBox="1"/>
            <p:nvPr/>
          </p:nvSpPr>
          <p:spPr>
            <a:xfrm>
              <a:off x="4518034" y="6425209"/>
              <a:ext cx="3643017" cy="305150"/>
            </a:xfrm>
            <a:prstGeom prst="rect">
              <a:avLst/>
            </a:prstGeom>
            <a:noFill/>
            <a:ln>
              <a:noFill/>
            </a:ln>
          </p:spPr>
          <p:txBody>
            <a:bodyPr wrap="square" rtlCol="0">
              <a:noAutofit/>
            </a:bodyPr>
            <a:lstStyle/>
            <a:p>
              <a:pPr marL="0" marR="0">
                <a:lnSpc>
                  <a:spcPct val="106000"/>
                </a:lnSpc>
                <a:spcBef>
                  <a:spcPts val="0"/>
                </a:spcBef>
                <a:spcAft>
                  <a:spcPts val="800"/>
                </a:spcAft>
              </a:pPr>
              <a:r>
                <a:rPr lang="en-US" sz="1800" b="1" kern="1200" dirty="0">
                  <a:effectLst/>
                  <a:latin typeface="Calibri" panose="020F0502020204030204" pitchFamily="34" charset="0"/>
                  <a:ea typeface="Calibri" panose="020F0502020204030204" pitchFamily="34" charset="0"/>
                  <a:cs typeface="Times New Roman" panose="02020603050405020304" pitchFamily="18" charset="0"/>
                </a:rPr>
                <a:t>Discovery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CC693DD1-EDB0-42EF-83A8-EF5FB2A4A33E}"/>
                </a:ext>
              </a:extLst>
            </p:cNvPr>
            <p:cNvSpPr/>
            <p:nvPr/>
          </p:nvSpPr>
          <p:spPr>
            <a:xfrm>
              <a:off x="4869324" y="6090876"/>
              <a:ext cx="6380758" cy="334333"/>
            </a:xfrm>
            <a:prstGeom prst="rect">
              <a:avLst/>
            </a:prstGeom>
            <a:solidFill>
              <a:srgbClr val="53F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 name="TextBox 17">
              <a:extLst>
                <a:ext uri="{FF2B5EF4-FFF2-40B4-BE49-F238E27FC236}">
                  <a16:creationId xmlns:a16="http://schemas.microsoft.com/office/drawing/2014/main" id="{33741F34-E915-45F9-8E13-C43A7CBF9EA7}"/>
                </a:ext>
              </a:extLst>
            </p:cNvPr>
            <p:cNvSpPr txBox="1"/>
            <p:nvPr/>
          </p:nvSpPr>
          <p:spPr>
            <a:xfrm>
              <a:off x="8397587" y="5808565"/>
              <a:ext cx="2847305" cy="302612"/>
            </a:xfrm>
            <a:prstGeom prst="rect">
              <a:avLst/>
            </a:prstGeom>
            <a:solidFill>
              <a:srgbClr val="E1CCF0"/>
            </a:solidFill>
            <a:ln>
              <a:noFill/>
            </a:ln>
          </p:spPr>
          <p:txBody>
            <a:bodyPr wrap="square" rtlCol="0">
              <a:noAutofit/>
            </a:bodyPr>
            <a:lstStyle/>
            <a:p>
              <a:pPr marL="0" marR="0">
                <a:lnSpc>
                  <a:spcPct val="106000"/>
                </a:lnSpc>
                <a:spcBef>
                  <a:spcPts val="0"/>
                </a:spcBef>
                <a:spcAft>
                  <a:spcPts val="800"/>
                </a:spcAft>
              </a:pPr>
              <a:r>
                <a:rPr lang="en-US" sz="1800" b="1" kern="1200" dirty="0">
                  <a:effectLst/>
                  <a:latin typeface="Calibri" panose="020F0502020204030204" pitchFamily="34" charset="0"/>
                  <a:ea typeface="Calibri" panose="020F0502020204030204" pitchFamily="34" charset="0"/>
                  <a:cs typeface="Times New Roman" panose="02020603050405020304" pitchFamily="18" charset="0"/>
                </a:rPr>
                <a:t>Demonstration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6">
              <a:extLst>
                <a:ext uri="{FF2B5EF4-FFF2-40B4-BE49-F238E27FC236}">
                  <a16:creationId xmlns:a16="http://schemas.microsoft.com/office/drawing/2014/main" id="{33C78A39-2216-4087-91A6-B19A78E85AF4}"/>
                </a:ext>
              </a:extLst>
            </p:cNvPr>
            <p:cNvSpPr txBox="1"/>
            <p:nvPr/>
          </p:nvSpPr>
          <p:spPr>
            <a:xfrm>
              <a:off x="5899915" y="6060425"/>
              <a:ext cx="4319577" cy="372397"/>
            </a:xfrm>
            <a:prstGeom prst="rect">
              <a:avLst/>
            </a:prstGeom>
            <a:noFill/>
            <a:ln>
              <a:noFill/>
            </a:ln>
          </p:spPr>
          <p:txBody>
            <a:bodyPr wrap="square" rtlCol="0">
              <a:noAutofit/>
            </a:bodyPr>
            <a:lstStyle/>
            <a:p>
              <a:pPr marL="0" marR="0">
                <a:lnSpc>
                  <a:spcPct val="106000"/>
                </a:lnSpc>
                <a:spcBef>
                  <a:spcPts val="0"/>
                </a:spcBef>
                <a:spcAft>
                  <a:spcPts val="800"/>
                </a:spcAft>
              </a:pPr>
              <a:r>
                <a:rPr lang="en-US" sz="1800" b="1" kern="1200" dirty="0">
                  <a:effectLst/>
                  <a:latin typeface="Calibri" panose="020F0502020204030204" pitchFamily="34" charset="0"/>
                  <a:ea typeface="Calibri" panose="020F0502020204030204" pitchFamily="34" charset="0"/>
                  <a:cs typeface="Times New Roman" panose="02020603050405020304" pitchFamily="18" charset="0"/>
                </a:rPr>
                <a:t>Hypothesis</a:t>
              </a:r>
              <a:r>
                <a:rPr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200" dirty="0">
                  <a:effectLst/>
                  <a:latin typeface="Calibri" panose="020F0502020204030204" pitchFamily="34" charset="0"/>
                  <a:ea typeface="Calibri" panose="020F0502020204030204" pitchFamily="34" charset="0"/>
                  <a:cs typeface="Times New Roman" panose="02020603050405020304" pitchFamily="18" charset="0"/>
                </a:rPr>
                <a:t>Testing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22">
              <a:extLst>
                <a:ext uri="{FF2B5EF4-FFF2-40B4-BE49-F238E27FC236}">
                  <a16:creationId xmlns:a16="http://schemas.microsoft.com/office/drawing/2014/main" id="{B0B8D6D3-FA24-4C4C-AFA3-B41C2B289A2F}"/>
                </a:ext>
              </a:extLst>
            </p:cNvPr>
            <p:cNvSpPr txBox="1"/>
            <p:nvPr/>
          </p:nvSpPr>
          <p:spPr>
            <a:xfrm>
              <a:off x="854884" y="5978269"/>
              <a:ext cx="4062101" cy="329257"/>
            </a:xfrm>
            <a:prstGeom prst="rect">
              <a:avLst/>
            </a:prstGeom>
            <a:noFill/>
            <a:ln>
              <a:noFill/>
            </a:ln>
          </p:spPr>
          <p:txBody>
            <a:bodyPr wrap="square" rtlCol="0">
              <a:noAutofit/>
            </a:bodyPr>
            <a:lstStyle/>
            <a:p>
              <a:pPr marL="0" marR="0" algn="ctr">
                <a:lnSpc>
                  <a:spcPct val="85000"/>
                </a:lnSpc>
                <a:spcBef>
                  <a:spcPts val="0"/>
                </a:spcBef>
                <a:spcAft>
                  <a:spcPts val="800"/>
                </a:spcAft>
              </a:pPr>
              <a:r>
                <a:rPr lang="en-US" sz="2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Types of Experiments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685C6B9-6A8F-4684-9331-0E6AE530C972}"/>
                </a:ext>
              </a:extLst>
            </p:cNvPr>
            <p:cNvSpPr txBox="1"/>
            <p:nvPr/>
          </p:nvSpPr>
          <p:spPr>
            <a:xfrm>
              <a:off x="244625" y="5319182"/>
              <a:ext cx="2340314"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HITL: Human in the Loop</a:t>
              </a:r>
            </a:p>
          </p:txBody>
        </p:sp>
      </p:grpSp>
      <p:grpSp>
        <p:nvGrpSpPr>
          <p:cNvPr id="19" name="Group 18">
            <a:extLst>
              <a:ext uri="{FF2B5EF4-FFF2-40B4-BE49-F238E27FC236}">
                <a16:creationId xmlns:a16="http://schemas.microsoft.com/office/drawing/2014/main" id="{1642D105-3852-460C-A25B-A2A34FDACFB1}"/>
              </a:ext>
            </a:extLst>
          </p:cNvPr>
          <p:cNvGrpSpPr/>
          <p:nvPr/>
        </p:nvGrpSpPr>
        <p:grpSpPr>
          <a:xfrm>
            <a:off x="8071338" y="2409092"/>
            <a:ext cx="4076328" cy="2198077"/>
            <a:chOff x="8071338" y="2409092"/>
            <a:chExt cx="4076328" cy="2198077"/>
          </a:xfrm>
        </p:grpSpPr>
        <p:sp>
          <p:nvSpPr>
            <p:cNvPr id="7" name="Oval 6">
              <a:extLst>
                <a:ext uri="{FF2B5EF4-FFF2-40B4-BE49-F238E27FC236}">
                  <a16:creationId xmlns:a16="http://schemas.microsoft.com/office/drawing/2014/main" id="{63B08C17-FAF9-4FF3-A35A-65662D511FEE}"/>
                </a:ext>
              </a:extLst>
            </p:cNvPr>
            <p:cNvSpPr/>
            <p:nvPr/>
          </p:nvSpPr>
          <p:spPr bwMode="auto">
            <a:xfrm>
              <a:off x="8071338" y="2409092"/>
              <a:ext cx="2919047" cy="2198077"/>
            </a:xfrm>
            <a:prstGeom prst="ellipse">
              <a:avLst/>
            </a:prstGeom>
            <a:solidFill>
              <a:srgbClr val="E1CCF0">
                <a:alpha val="43137"/>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317D5B9B-60F1-42C5-B1A5-E0BF23D1A7D7}"/>
                </a:ext>
              </a:extLst>
            </p:cNvPr>
            <p:cNvSpPr txBox="1"/>
            <p:nvPr/>
          </p:nvSpPr>
          <p:spPr>
            <a:xfrm>
              <a:off x="10534997" y="2492467"/>
              <a:ext cx="1612669" cy="2031325"/>
            </a:xfrm>
            <a:prstGeom prst="rect">
              <a:avLst/>
            </a:prstGeom>
            <a:noFill/>
          </p:spPr>
          <p:txBody>
            <a:bodyPr wrap="square" rtlCol="0">
              <a:spAutoFit/>
            </a:bodyPr>
            <a:lstStyle/>
            <a:p>
              <a:pPr algn="ctr"/>
              <a:r>
                <a:rPr lang="en-US" sz="1800" b="1" dirty="0">
                  <a:latin typeface="Arial Narrow" panose="020B0606020202030204" pitchFamily="34" charset="0"/>
                </a:rPr>
                <a:t>This is where the now robust concept or prototype is handed over to  the appropriate organizations</a:t>
              </a:r>
            </a:p>
          </p:txBody>
        </p:sp>
      </p:grpSp>
    </p:spTree>
    <p:extLst>
      <p:ext uri="{BB962C8B-B14F-4D97-AF65-F5344CB8AC3E}">
        <p14:creationId xmlns:p14="http://schemas.microsoft.com/office/powerpoint/2010/main" val="22849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418592-97D5-4A60-BE1B-AF8B60018B60}"/>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a:extLst>
              <a:ext uri="{FF2B5EF4-FFF2-40B4-BE49-F238E27FC236}">
                <a16:creationId xmlns:a16="http://schemas.microsoft.com/office/drawing/2014/main" id="{06A64426-E207-431C-B897-D601D4F1C038}"/>
              </a:ext>
            </a:extLst>
          </p:cNvPr>
          <p:cNvSpPr>
            <a:spLocks noGrp="1"/>
          </p:cNvSpPr>
          <p:nvPr>
            <p:ph type="title"/>
          </p:nvPr>
        </p:nvSpPr>
        <p:spPr>
          <a:xfrm>
            <a:off x="1240972" y="0"/>
            <a:ext cx="9225643" cy="795130"/>
          </a:xfrm>
        </p:spPr>
        <p:txBody>
          <a:bodyPr/>
          <a:lstStyle/>
          <a:p>
            <a:r>
              <a:rPr lang="en-US" dirty="0"/>
              <a:t>Three Ingredients for Successful Experimentation</a:t>
            </a:r>
          </a:p>
        </p:txBody>
      </p:sp>
      <p:sp>
        <p:nvSpPr>
          <p:cNvPr id="4" name="Content Placeholder 3">
            <a:extLst>
              <a:ext uri="{FF2B5EF4-FFF2-40B4-BE49-F238E27FC236}">
                <a16:creationId xmlns:a16="http://schemas.microsoft.com/office/drawing/2014/main" id="{008FEFB0-FE35-49AA-A2A4-6C1F3AEA2EB1}"/>
              </a:ext>
            </a:extLst>
          </p:cNvPr>
          <p:cNvSpPr>
            <a:spLocks noGrp="1"/>
          </p:cNvSpPr>
          <p:nvPr>
            <p:ph sz="quarter" idx="11"/>
          </p:nvPr>
        </p:nvSpPr>
        <p:spPr/>
        <p:txBody>
          <a:bodyPr/>
          <a:lstStyle/>
          <a:p>
            <a:pPr marL="514350" indent="-514350">
              <a:buFont typeface="+mj-lt"/>
              <a:buAutoNum type="arabicPeriod"/>
            </a:pPr>
            <a:r>
              <a:rPr lang="en-US" dirty="0">
                <a:solidFill>
                  <a:srgbClr val="3366CC"/>
                </a:solidFill>
              </a:rPr>
              <a:t>Recursion: the way we learn and improve</a:t>
            </a:r>
            <a:r>
              <a:rPr lang="en-US" dirty="0"/>
              <a:t>  </a:t>
            </a:r>
          </a:p>
          <a:p>
            <a:pPr marL="533386" lvl="1" indent="0">
              <a:buNone/>
            </a:pPr>
            <a:r>
              <a:rPr lang="en-US" i="1" dirty="0"/>
              <a:t>It is recursive throughout with each step providing feedback for refining the concept</a:t>
            </a:r>
          </a:p>
          <a:p>
            <a:pPr marL="514350" indent="-514350">
              <a:spcBef>
                <a:spcPts val="1200"/>
              </a:spcBef>
              <a:buFont typeface="+mj-lt"/>
              <a:buAutoNum type="arabicPeriod"/>
            </a:pPr>
            <a:r>
              <a:rPr lang="en-US" dirty="0">
                <a:solidFill>
                  <a:srgbClr val="3366CC"/>
                </a:solidFill>
              </a:rPr>
              <a:t>RED and BLUE Teaming</a:t>
            </a:r>
            <a:r>
              <a:rPr lang="en-US" sz="2400" dirty="0">
                <a:solidFill>
                  <a:srgbClr val="3366CC"/>
                </a:solidFill>
              </a:rPr>
              <a:t>:  </a:t>
            </a:r>
            <a:r>
              <a:rPr lang="en-US" sz="2400" dirty="0">
                <a:solidFill>
                  <a:srgbClr val="0033CC"/>
                </a:solidFill>
              </a:rPr>
              <a:t>(help remove bias)</a:t>
            </a:r>
          </a:p>
          <a:p>
            <a:pPr marL="533386" lvl="1" indent="0">
              <a:buNone/>
            </a:pPr>
            <a:r>
              <a:rPr lang="en-US" i="1" dirty="0"/>
              <a:t>RED: Throughout the process the RED Team is active, providing adversary reactions and adaptations in the face of the new operational concept</a:t>
            </a:r>
          </a:p>
          <a:p>
            <a:pPr marL="533386" lvl="1" indent="0">
              <a:buNone/>
            </a:pPr>
            <a:r>
              <a:rPr lang="en-US" i="1" dirty="0"/>
              <a:t>BLUE: the BLUE Team modifies the concept in response to the RED Team’s challenges, thus delivering a response to the adaptive adversary</a:t>
            </a:r>
          </a:p>
          <a:p>
            <a:pPr marL="514350" indent="-514350">
              <a:spcBef>
                <a:spcPts val="1200"/>
              </a:spcBef>
              <a:buFont typeface="+mj-lt"/>
              <a:buAutoNum type="arabicPeriod"/>
            </a:pPr>
            <a:r>
              <a:rPr lang="en-US" dirty="0">
                <a:solidFill>
                  <a:srgbClr val="3366CC"/>
                </a:solidFill>
              </a:rPr>
              <a:t>Failure:  </a:t>
            </a:r>
          </a:p>
          <a:p>
            <a:pPr marL="533386" lvl="1" indent="0">
              <a:spcBef>
                <a:spcPts val="0"/>
              </a:spcBef>
              <a:buNone/>
            </a:pPr>
            <a:r>
              <a:rPr lang="en-US" i="1" dirty="0"/>
              <a:t>Experimentation as a process based on discovery differs from other military activities in its purpose, the means to obtain results, and its tolerance of and even invitation to failure </a:t>
            </a:r>
          </a:p>
          <a:p>
            <a:pPr marL="533386" lvl="1" indent="0">
              <a:buNone/>
            </a:pPr>
            <a:endParaRPr lang="en-US" dirty="0"/>
          </a:p>
          <a:p>
            <a:pPr marL="533386" lvl="1" indent="0">
              <a:buNone/>
            </a:pPr>
            <a:endParaRPr lang="en-US" dirty="0"/>
          </a:p>
        </p:txBody>
      </p:sp>
    </p:spTree>
    <p:extLst>
      <p:ext uri="{BB962C8B-B14F-4D97-AF65-F5344CB8AC3E}">
        <p14:creationId xmlns:p14="http://schemas.microsoft.com/office/powerpoint/2010/main" val="127850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9FFC-631F-4658-BDAB-E19615372B35}"/>
              </a:ext>
            </a:extLst>
          </p:cNvPr>
          <p:cNvSpPr>
            <a:spLocks noGrp="1"/>
          </p:cNvSpPr>
          <p:nvPr>
            <p:ph type="title"/>
          </p:nvPr>
        </p:nvSpPr>
        <p:spPr/>
        <p:txBody>
          <a:bodyPr/>
          <a:lstStyle/>
          <a:p>
            <a:r>
              <a:rPr lang="en-US" dirty="0"/>
              <a:t>Evolution of Experimentation</a:t>
            </a:r>
          </a:p>
        </p:txBody>
      </p:sp>
      <p:sp>
        <p:nvSpPr>
          <p:cNvPr id="12" name="Content Placeholder 2">
            <a:extLst>
              <a:ext uri="{FF2B5EF4-FFF2-40B4-BE49-F238E27FC236}">
                <a16:creationId xmlns:a16="http://schemas.microsoft.com/office/drawing/2014/main" id="{0A922995-55A6-4DFF-A2D3-547820194B32}"/>
              </a:ext>
            </a:extLst>
          </p:cNvPr>
          <p:cNvSpPr>
            <a:spLocks noGrp="1"/>
          </p:cNvSpPr>
          <p:nvPr>
            <p:ph sz="quarter" idx="11"/>
          </p:nvPr>
        </p:nvSpPr>
        <p:spPr>
          <a:xfrm>
            <a:off x="73269" y="1098212"/>
            <a:ext cx="12045462" cy="5378789"/>
          </a:xfrm>
        </p:spPr>
        <p:txBody>
          <a:bodyPr/>
          <a:lstStyle/>
          <a:p>
            <a:r>
              <a:rPr lang="en-US" dirty="0"/>
              <a:t>Three Examples</a:t>
            </a:r>
          </a:p>
          <a:p>
            <a:pPr lvl="1"/>
            <a:r>
              <a:rPr lang="en-US" dirty="0"/>
              <a:t>One from wartime necessity:  </a:t>
            </a:r>
            <a:r>
              <a:rPr lang="en-US" dirty="0">
                <a:solidFill>
                  <a:srgbClr val="0066CC"/>
                </a:solidFill>
              </a:rPr>
              <a:t>Louisiana Maneuvers</a:t>
            </a:r>
          </a:p>
          <a:p>
            <a:pPr lvl="2"/>
            <a:r>
              <a:rPr lang="en-US" dirty="0"/>
              <a:t>Focused on an operational problem</a:t>
            </a:r>
          </a:p>
          <a:p>
            <a:pPr lvl="2"/>
            <a:r>
              <a:rPr lang="en-US" dirty="0"/>
              <a:t>Repeated approaches learned from Adversary Response</a:t>
            </a:r>
          </a:p>
          <a:p>
            <a:pPr lvl="2"/>
            <a:r>
              <a:rPr lang="en-US" dirty="0"/>
              <a:t>But failure in the end was not an option – robust solutions needed to face German Panzers</a:t>
            </a:r>
          </a:p>
          <a:p>
            <a:pPr lvl="1">
              <a:spcBef>
                <a:spcPts val="1200"/>
              </a:spcBef>
            </a:pPr>
            <a:r>
              <a:rPr lang="en-US" dirty="0"/>
              <a:t>One from peacetime exploration of force structure : </a:t>
            </a:r>
            <a:r>
              <a:rPr lang="en-US" dirty="0">
                <a:solidFill>
                  <a:srgbClr val="0066CC"/>
                </a:solidFill>
              </a:rPr>
              <a:t>Future Joint Force 1</a:t>
            </a:r>
          </a:p>
          <a:p>
            <a:pPr lvl="2"/>
            <a:r>
              <a:rPr lang="en-US" dirty="0"/>
              <a:t>Focused on one mission in the process of evolving the Joint Force</a:t>
            </a:r>
          </a:p>
          <a:p>
            <a:pPr lvl="2"/>
            <a:r>
              <a:rPr lang="en-US" dirty="0"/>
              <a:t>Refined and employed the complete process in the complicated diagram in slide 7</a:t>
            </a:r>
          </a:p>
          <a:p>
            <a:pPr lvl="2"/>
            <a:r>
              <a:rPr lang="en-US" dirty="0"/>
              <a:t>Used LVC capabilities with the training community throughout</a:t>
            </a:r>
          </a:p>
          <a:p>
            <a:pPr lvl="1">
              <a:spcBef>
                <a:spcPts val="1200"/>
              </a:spcBef>
            </a:pPr>
            <a:r>
              <a:rPr lang="en-US" dirty="0"/>
              <a:t>One exploration of new way of executing a Mission:  </a:t>
            </a:r>
            <a:r>
              <a:rPr lang="en-US" dirty="0">
                <a:solidFill>
                  <a:srgbClr val="0066CC"/>
                </a:solidFill>
              </a:rPr>
              <a:t>Close Air Support (CAS)</a:t>
            </a:r>
          </a:p>
          <a:p>
            <a:pPr lvl="2"/>
            <a:r>
              <a:rPr lang="en-US" dirty="0"/>
              <a:t>What kept the leaders up at night:  How to execute CAS in the absence of the A10</a:t>
            </a:r>
          </a:p>
          <a:p>
            <a:pPr lvl="2"/>
            <a:r>
              <a:rPr lang="en-US" dirty="0"/>
              <a:t>Focused on one concept</a:t>
            </a:r>
          </a:p>
          <a:p>
            <a:pPr lvl="2"/>
            <a:r>
              <a:rPr lang="en-US" dirty="0"/>
              <a:t>Ended with a much modified concept and a design for new equipment</a:t>
            </a:r>
          </a:p>
          <a:p>
            <a:pPr marL="0" indent="0">
              <a:buNone/>
            </a:pPr>
            <a:endParaRPr lang="en-US" dirty="0"/>
          </a:p>
          <a:p>
            <a:pPr marL="609585" lvl="1"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5032FBDC-787F-45C1-82F6-380B3C2BD3C4}"/>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Tree>
    <p:extLst>
      <p:ext uri="{BB962C8B-B14F-4D97-AF65-F5344CB8AC3E}">
        <p14:creationId xmlns:p14="http://schemas.microsoft.com/office/powerpoint/2010/main" val="115724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812C25-0567-41E3-805D-B76EDCA300BA}"/>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D8ED0EC8-7695-4779-AFA0-E329F0335091}"/>
              </a:ext>
            </a:extLst>
          </p:cNvPr>
          <p:cNvSpPr>
            <a:spLocks noGrp="1"/>
          </p:cNvSpPr>
          <p:nvPr>
            <p:ph type="title"/>
          </p:nvPr>
        </p:nvSpPr>
        <p:spPr/>
        <p:txBody>
          <a:bodyPr/>
          <a:lstStyle/>
          <a:p>
            <a:r>
              <a:rPr lang="en-US" dirty="0"/>
              <a:t>Louisiana Maneuvers</a:t>
            </a:r>
          </a:p>
        </p:txBody>
      </p:sp>
      <p:sp>
        <p:nvSpPr>
          <p:cNvPr id="5" name="Text Placeholder 5">
            <a:extLst>
              <a:ext uri="{FF2B5EF4-FFF2-40B4-BE49-F238E27FC236}">
                <a16:creationId xmlns:a16="http://schemas.microsoft.com/office/drawing/2014/main" id="{192C2BC5-AFD8-4BCB-B817-362B82394E23}"/>
              </a:ext>
            </a:extLst>
          </p:cNvPr>
          <p:cNvSpPr txBox="1">
            <a:spLocks/>
          </p:cNvSpPr>
          <p:nvPr/>
        </p:nvSpPr>
        <p:spPr bwMode="auto">
          <a:xfrm>
            <a:off x="4118444" y="3293442"/>
            <a:ext cx="7185661" cy="13421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None/>
            </a:pPr>
            <a:r>
              <a:rPr lang="en-US" sz="2000" kern="0" dirty="0">
                <a:solidFill>
                  <a:srgbClr val="0D101D"/>
                </a:solidFill>
              </a:rPr>
              <a:t>Louisiana Maneuvers highlight the importance of new ways of thinking and far-reaching structural reform when facing formidable peer competitors and rapid alterations in the combat landscape**</a:t>
            </a:r>
            <a:endParaRPr lang="en-US" sz="2000" kern="0" dirty="0"/>
          </a:p>
        </p:txBody>
      </p:sp>
      <p:sp>
        <p:nvSpPr>
          <p:cNvPr id="6" name="Text Placeholder 4">
            <a:extLst>
              <a:ext uri="{FF2B5EF4-FFF2-40B4-BE49-F238E27FC236}">
                <a16:creationId xmlns:a16="http://schemas.microsoft.com/office/drawing/2014/main" id="{6ACE4E86-F9A1-4C5B-966A-4CB5941251DB}"/>
              </a:ext>
            </a:extLst>
          </p:cNvPr>
          <p:cNvSpPr txBox="1">
            <a:spLocks/>
          </p:cNvSpPr>
          <p:nvPr/>
        </p:nvSpPr>
        <p:spPr>
          <a:xfrm>
            <a:off x="3930695" y="998096"/>
            <a:ext cx="7185661" cy="1811849"/>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ctr"/>
            <a:r>
              <a:rPr lang="en-US" sz="2000" b="1" dirty="0">
                <a:solidFill>
                  <a:srgbClr val="0066CC"/>
                </a:solidFill>
                <a:latin typeface="Arial" panose="020B0604020202020204" pitchFamily="34" charset="0"/>
                <a:cs typeface="Arial" panose="020B0604020202020204" pitchFamily="34" charset="0"/>
              </a:rPr>
              <a:t>An early use of exercises in experimentation</a:t>
            </a:r>
          </a:p>
          <a:p>
            <a:pPr algn="ctr"/>
            <a:endParaRPr lang="en-US" sz="2400" b="1" dirty="0">
              <a:solidFill>
                <a:srgbClr val="FF0000"/>
              </a:solidFill>
              <a:latin typeface="Arial" panose="020B0604020202020204" pitchFamily="34" charset="0"/>
              <a:cs typeface="Arial" panose="020B0604020202020204" pitchFamily="34" charset="0"/>
            </a:endParaRPr>
          </a:p>
          <a:p>
            <a:pPr algn="ctr"/>
            <a:r>
              <a:rPr lang="en-US" sz="2400" b="1" dirty="0">
                <a:solidFill>
                  <a:srgbClr val="FF0000"/>
                </a:solidFill>
                <a:latin typeface="Arial" panose="020B0604020202020204" pitchFamily="34" charset="0"/>
                <a:cs typeface="Arial" panose="020B0604020202020204" pitchFamily="34" charset="0"/>
              </a:rPr>
              <a:t>Back in 1941, the Army did something extreme: </a:t>
            </a:r>
          </a:p>
          <a:p>
            <a:pPr algn="ctr"/>
            <a:r>
              <a:rPr lang="en-US" sz="2400" b="1" dirty="0">
                <a:solidFill>
                  <a:srgbClr val="FF0000"/>
                </a:solidFill>
                <a:latin typeface="Arial" panose="020B0604020202020204" pitchFamily="34" charset="0"/>
                <a:cs typeface="Arial" panose="020B0604020202020204" pitchFamily="34" charset="0"/>
              </a:rPr>
              <a:t>it tested its Doctrine*</a:t>
            </a:r>
          </a:p>
        </p:txBody>
      </p:sp>
      <p:sp>
        <p:nvSpPr>
          <p:cNvPr id="7" name="Text Placeholder 5">
            <a:extLst>
              <a:ext uri="{FF2B5EF4-FFF2-40B4-BE49-F238E27FC236}">
                <a16:creationId xmlns:a16="http://schemas.microsoft.com/office/drawing/2014/main" id="{B59D2214-8702-4270-B8F5-044B676F0121}"/>
              </a:ext>
            </a:extLst>
          </p:cNvPr>
          <p:cNvSpPr txBox="1">
            <a:spLocks/>
          </p:cNvSpPr>
          <p:nvPr/>
        </p:nvSpPr>
        <p:spPr bwMode="auto">
          <a:xfrm>
            <a:off x="549337" y="5119075"/>
            <a:ext cx="11423588" cy="4969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gn="l"/>
            <a:r>
              <a:rPr lang="en-US" sz="1400" b="0" kern="0" dirty="0"/>
              <a:t>*By Angry Staff Officer, “It’s Time </a:t>
            </a:r>
            <a:r>
              <a:rPr lang="en-US" sz="1400" b="0" kern="0" dirty="0" err="1"/>
              <a:t>forAnother</a:t>
            </a:r>
            <a:r>
              <a:rPr lang="en-US" sz="1400" b="0" kern="0" dirty="0"/>
              <a:t> Louisiana Maneuvers,” 2016  </a:t>
            </a:r>
            <a:r>
              <a:rPr lang="en-US" sz="1400" b="0" kern="0" dirty="0">
                <a:hlinkClick r:id="rId2"/>
              </a:rPr>
              <a:t>https://angrystaffofficer.com/2016/04/01/its-time-for-another-louisiana-maneuvers/</a:t>
            </a:r>
            <a:endParaRPr lang="en-US" sz="1400" b="0" kern="0" dirty="0"/>
          </a:p>
          <a:p>
            <a:pPr algn="l"/>
            <a:r>
              <a:rPr lang="en-US" sz="1400" b="0" kern="0" dirty="0">
                <a:latin typeface="Arial Narrow" panose="020B0606020202030204" pitchFamily="34" charset="0"/>
              </a:rPr>
              <a:t>**</a:t>
            </a:r>
            <a:r>
              <a:rPr lang="en-US" sz="1400" b="0" kern="0" dirty="0" err="1">
                <a:latin typeface="Arial Narrow" panose="020B0606020202030204" pitchFamily="34" charset="0"/>
              </a:rPr>
              <a:t>Mcardle</a:t>
            </a:r>
            <a:r>
              <a:rPr lang="en-US" sz="1400" b="0" kern="0" dirty="0">
                <a:latin typeface="Arial Narrow" panose="020B0606020202030204" pitchFamily="34" charset="0"/>
              </a:rPr>
              <a:t>, Jennifer, </a:t>
            </a: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b="0" kern="100" dirty="0">
                <a:effectLst/>
                <a:latin typeface="Arial Narrow" panose="020B0606020202030204" pitchFamily="34" charset="0"/>
                <a:ea typeface="Calibri" panose="020F0502020204030204" pitchFamily="34" charset="0"/>
                <a:cs typeface="Arial" panose="020B0604020202020204" pitchFamily="34" charset="0"/>
              </a:rPr>
              <a:t>“Simulating War: Three Enduring Lessons from the Louisiana Maneuvers.” War On the Rocks, Washington, D.C., March 17, 2021. </a:t>
            </a:r>
            <a:r>
              <a:rPr lang="en-US" sz="1400" b="0" kern="100" dirty="0">
                <a:effectLst/>
                <a:latin typeface="Arial Narrow" panose="020B0606020202030204" pitchFamily="34" charset="0"/>
                <a:ea typeface="Calibri" panose="020F0502020204030204" pitchFamily="34" charset="0"/>
                <a:cs typeface="Arial" panose="020B0604020202020204" pitchFamily="34" charset="0"/>
                <a:hlinkClick r:id="rId3"/>
              </a:rPr>
              <a:t>https://warontherocks.com/2021/03/simulating-war-three-enduring-lessons-from-the-louisiana-maneuvers</a:t>
            </a:r>
            <a:r>
              <a:rPr lang="en-US" sz="1400" b="0" kern="100" dirty="0">
                <a:effectLst/>
                <a:highlight>
                  <a:srgbClr val="FFFF00"/>
                </a:highlight>
                <a:latin typeface="Arial" panose="020B0604020202020204" pitchFamily="34" charset="0"/>
                <a:ea typeface="Calibri" panose="020F0502020204030204" pitchFamily="34" charset="0"/>
                <a:cs typeface="Arial" panose="020B0604020202020204" pitchFamily="34" charset="0"/>
                <a:hlinkClick r:id="rId3"/>
              </a:rPr>
              <a:t>/</a:t>
            </a:r>
            <a:endParaRPr lang="en-US" sz="1400" b="0" kern="1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l"/>
            <a:r>
              <a:rPr lang="en-US" sz="1400" b="0" kern="100" dirty="0">
                <a:latin typeface="Arial" panose="020B0604020202020204" pitchFamily="34" charset="0"/>
                <a:ea typeface="Calibri" panose="020F0502020204030204" pitchFamily="34" charset="0"/>
                <a:cs typeface="Arial" panose="020B0604020202020204" pitchFamily="34" charset="0"/>
              </a:rPr>
              <a:t>*** Illustration: Brown, Kevin, “The Louisiana Maneuvers of 1941”, National Guard Educational Foundation, https://www.ngef.org/the-louisiana-maneuvers-of-1941/#:~:text=The%20Louisiana%20Maneuvers%20were%20so,a%20master%20of%20maneuver%20warfare.</a:t>
            </a:r>
            <a:endParaRPr lang="en-US" sz="1400" b="0" kern="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676BC52-9CA3-4191-B40C-B4358D1339FF}"/>
              </a:ext>
            </a:extLst>
          </p:cNvPr>
          <p:cNvPicPr>
            <a:picLocks noChangeAspect="1"/>
          </p:cNvPicPr>
          <p:nvPr/>
        </p:nvPicPr>
        <p:blipFill>
          <a:blip r:embed="rId4"/>
          <a:stretch>
            <a:fillRect/>
          </a:stretch>
        </p:blipFill>
        <p:spPr>
          <a:xfrm>
            <a:off x="431969" y="919064"/>
            <a:ext cx="3282781" cy="3948853"/>
          </a:xfrm>
          <a:prstGeom prst="rect">
            <a:avLst/>
          </a:prstGeom>
        </p:spPr>
      </p:pic>
    </p:spTree>
    <p:extLst>
      <p:ext uri="{BB962C8B-B14F-4D97-AF65-F5344CB8AC3E}">
        <p14:creationId xmlns:p14="http://schemas.microsoft.com/office/powerpoint/2010/main" val="322300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4557-C631-48D4-BB58-DD6946205DC2}"/>
              </a:ext>
            </a:extLst>
          </p:cNvPr>
          <p:cNvSpPr>
            <a:spLocks noGrp="1"/>
          </p:cNvSpPr>
          <p:nvPr>
            <p:ph type="title"/>
          </p:nvPr>
        </p:nvSpPr>
        <p:spPr/>
        <p:txBody>
          <a:bodyPr/>
          <a:lstStyle/>
          <a:p>
            <a:r>
              <a:rPr lang="en-US" dirty="0"/>
              <a:t>Louisiana Maneuvers (1)</a:t>
            </a:r>
          </a:p>
        </p:txBody>
      </p:sp>
      <p:sp>
        <p:nvSpPr>
          <p:cNvPr id="3" name="Content Placeholder 2">
            <a:extLst>
              <a:ext uri="{FF2B5EF4-FFF2-40B4-BE49-F238E27FC236}">
                <a16:creationId xmlns:a16="http://schemas.microsoft.com/office/drawing/2014/main" id="{DA7ABBAC-F912-44B5-A3AF-8F6FD236558D}"/>
              </a:ext>
            </a:extLst>
          </p:cNvPr>
          <p:cNvSpPr>
            <a:spLocks noGrp="1"/>
          </p:cNvSpPr>
          <p:nvPr>
            <p:ph sz="quarter" idx="11"/>
          </p:nvPr>
        </p:nvSpPr>
        <p:spPr>
          <a:xfrm>
            <a:off x="464309" y="823649"/>
            <a:ext cx="11250613" cy="5770676"/>
          </a:xfrm>
        </p:spPr>
        <p:txBody>
          <a:bodyPr/>
          <a:lstStyle/>
          <a:p>
            <a:pPr marL="0" indent="0">
              <a:buNone/>
            </a:pPr>
            <a:r>
              <a:rPr lang="en-US" sz="2400" b="1" dirty="0"/>
              <a:t>General Headquarters (GHQ) Maneuvers (Louisiana Maneuvers for short)</a:t>
            </a:r>
          </a:p>
          <a:p>
            <a:pPr>
              <a:spcBef>
                <a:spcPts val="1200"/>
              </a:spcBef>
              <a:buFont typeface="Wingdings" panose="05000000000000000000" pitchFamily="2" charset="2"/>
              <a:buChar char="Ø"/>
            </a:pPr>
            <a:r>
              <a:rPr lang="en-US" sz="2400" dirty="0"/>
              <a:t>Four Army field Exercises  (</a:t>
            </a:r>
            <a:r>
              <a:rPr lang="en-US" sz="2400" b="1" dirty="0">
                <a:solidFill>
                  <a:srgbClr val="3366CC"/>
                </a:solidFill>
              </a:rPr>
              <a:t>Recursion – One Focus</a:t>
            </a:r>
            <a:r>
              <a:rPr lang="en-US" sz="2400" dirty="0"/>
              <a:t>)</a:t>
            </a:r>
          </a:p>
          <a:p>
            <a:pPr lvl="1">
              <a:buFont typeface="Wingdings" panose="05000000000000000000" pitchFamily="2" charset="2"/>
              <a:buChar char="§"/>
            </a:pPr>
            <a:r>
              <a:rPr lang="en-US" sz="2000" dirty="0"/>
              <a:t>1940 Louisiana Maneuvers		1941 Tennessee Maneuvers, </a:t>
            </a:r>
          </a:p>
          <a:p>
            <a:pPr lvl="1">
              <a:buFont typeface="Wingdings" panose="05000000000000000000" pitchFamily="2" charset="2"/>
              <a:buChar char="§"/>
            </a:pPr>
            <a:r>
              <a:rPr lang="en-US" sz="2000" dirty="0"/>
              <a:t>1941 Louisiana Maneuvers		1941 Carolina Maneuvers</a:t>
            </a:r>
          </a:p>
          <a:p>
            <a:pPr>
              <a:spcBef>
                <a:spcPts val="1200"/>
              </a:spcBef>
              <a:buFont typeface="Wingdings" panose="05000000000000000000" pitchFamily="2" charset="2"/>
              <a:buChar char="Ø"/>
            </a:pPr>
            <a:r>
              <a:rPr lang="en-US" sz="2400" dirty="0"/>
              <a:t>What keeps the Generals up at night?</a:t>
            </a:r>
          </a:p>
          <a:p>
            <a:pPr marL="609585" lvl="1" indent="0">
              <a:spcBef>
                <a:spcPts val="600"/>
              </a:spcBef>
              <a:buNone/>
            </a:pPr>
            <a:r>
              <a:rPr lang="en-US" sz="2000" dirty="0"/>
              <a:t>Likely to enter war with two peer adversaries – resulted in the need to:</a:t>
            </a:r>
          </a:p>
          <a:p>
            <a:pPr lvl="1">
              <a:buFont typeface="Wingdings" panose="05000000000000000000" pitchFamily="2" charset="2"/>
              <a:buChar char="§"/>
            </a:pPr>
            <a:r>
              <a:rPr lang="en-US" sz="2000" dirty="0"/>
              <a:t>Transform from positional warfare to mechanized and aerial warfare (WWI-WWII)</a:t>
            </a:r>
          </a:p>
          <a:p>
            <a:pPr lvl="1">
              <a:buFont typeface="Wingdings" panose="05000000000000000000" pitchFamily="2" charset="2"/>
              <a:buChar char="§"/>
            </a:pPr>
            <a:r>
              <a:rPr lang="en-US" sz="2000" dirty="0"/>
              <a:t>Test and refine emerging concepts</a:t>
            </a:r>
          </a:p>
          <a:p>
            <a:pPr lvl="1">
              <a:buFont typeface="Wingdings" panose="05000000000000000000" pitchFamily="2" charset="2"/>
              <a:buChar char="§"/>
            </a:pPr>
            <a:r>
              <a:rPr lang="en-US" sz="2000" dirty="0"/>
              <a:t>Identify leadership capable of new warfighting with new concepts</a:t>
            </a:r>
          </a:p>
          <a:p>
            <a:pPr lvl="1">
              <a:buFont typeface="Wingdings" panose="05000000000000000000" pitchFamily="2" charset="2"/>
              <a:buChar char="§"/>
            </a:pPr>
            <a:r>
              <a:rPr lang="en-US" sz="2000" dirty="0"/>
              <a:t>Train and assess newly formed units</a:t>
            </a:r>
          </a:p>
          <a:p>
            <a:pPr marL="0" indent="0">
              <a:spcBef>
                <a:spcPts val="1200"/>
              </a:spcBef>
              <a:buNone/>
            </a:pPr>
            <a:r>
              <a:rPr lang="en-US" sz="1800" i="1" dirty="0"/>
              <a:t>When Senator Henry Cabot Lodge complained to General Marshall that soldiers and leaders were making numerous, grievous mistakes during the exercises, General Marshall replied that was the point. He wanted them to make those mistakes in training rather than combat.* </a:t>
            </a:r>
            <a:r>
              <a:rPr lang="en-US" sz="2400" i="1" dirty="0"/>
              <a:t> (</a:t>
            </a:r>
            <a:r>
              <a:rPr lang="en-US" sz="2000" b="1" i="1" dirty="0">
                <a:solidFill>
                  <a:srgbClr val="3366CC"/>
                </a:solidFill>
              </a:rPr>
              <a:t>Failure</a:t>
            </a:r>
            <a:r>
              <a:rPr lang="en-US" sz="2400" i="1" dirty="0"/>
              <a:t>)</a:t>
            </a:r>
          </a:p>
          <a:p>
            <a:pPr marL="0" indent="0">
              <a:buNone/>
            </a:pPr>
            <a:r>
              <a:rPr lang="en-US" sz="2200" dirty="0">
                <a:effectLst/>
                <a:latin typeface="Times New Roman" panose="02020603050405020304" pitchFamily="18" charset="0"/>
                <a:ea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rPr>
              <a:t>McCradel</a:t>
            </a:r>
            <a:r>
              <a:rPr lang="en-US" sz="1400" dirty="0">
                <a:effectLst/>
                <a:latin typeface="Times New Roman" panose="02020603050405020304" pitchFamily="18" charset="0"/>
                <a:ea typeface="Times New Roman" panose="02020603050405020304" pitchFamily="18" charset="0"/>
              </a:rPr>
              <a:t>, Jennifer. “Simulating War: Three Enduring Lessons from the Louisiana Maneuvers.” War On the Rocks, Washington, D.C., March 17, 2021. https://warontherocks.com/2021/03/simulating-war-three-enduring-lessons-from-the-louisiana-maneuvers/.</a:t>
            </a:r>
          </a:p>
          <a:p>
            <a:pPr lvl="1">
              <a:buFont typeface="Wingdings" panose="05000000000000000000" pitchFamily="2" charset="2"/>
              <a:buChar char="§"/>
            </a:pPr>
            <a:endParaRPr lang="en-US" sz="1400" dirty="0"/>
          </a:p>
          <a:p>
            <a:pPr lvl="1">
              <a:buFont typeface="Wingdings" panose="05000000000000000000" pitchFamily="2" charset="2"/>
              <a:buChar char="Ø"/>
            </a:pPr>
            <a:endParaRPr lang="en-US" sz="2000" dirty="0"/>
          </a:p>
        </p:txBody>
      </p:sp>
      <p:sp>
        <p:nvSpPr>
          <p:cNvPr id="4" name="Slide Number Placeholder 3">
            <a:extLst>
              <a:ext uri="{FF2B5EF4-FFF2-40B4-BE49-F238E27FC236}">
                <a16:creationId xmlns:a16="http://schemas.microsoft.com/office/drawing/2014/main" id="{BBF77CAB-832F-4322-A853-428E40BA4599}"/>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Tree>
    <p:extLst>
      <p:ext uri="{BB962C8B-B14F-4D97-AF65-F5344CB8AC3E}">
        <p14:creationId xmlns:p14="http://schemas.microsoft.com/office/powerpoint/2010/main" val="307023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CC8B03-1E00-48F0-8542-28B27692B4B7}"/>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3" name="Title 2">
            <a:extLst>
              <a:ext uri="{FF2B5EF4-FFF2-40B4-BE49-F238E27FC236}">
                <a16:creationId xmlns:a16="http://schemas.microsoft.com/office/drawing/2014/main" id="{AEB60131-E73E-456C-87E0-98155CAFD60A}"/>
              </a:ext>
            </a:extLst>
          </p:cNvPr>
          <p:cNvSpPr>
            <a:spLocks noGrp="1"/>
          </p:cNvSpPr>
          <p:nvPr>
            <p:ph type="title"/>
          </p:nvPr>
        </p:nvSpPr>
        <p:spPr/>
        <p:txBody>
          <a:bodyPr/>
          <a:lstStyle/>
          <a:p>
            <a:r>
              <a:rPr lang="en-US" dirty="0"/>
              <a:t>Louisiana Maneuvers (2)</a:t>
            </a:r>
          </a:p>
        </p:txBody>
      </p:sp>
      <p:sp>
        <p:nvSpPr>
          <p:cNvPr id="4" name="Content Placeholder 3">
            <a:extLst>
              <a:ext uri="{FF2B5EF4-FFF2-40B4-BE49-F238E27FC236}">
                <a16:creationId xmlns:a16="http://schemas.microsoft.com/office/drawing/2014/main" id="{B6E64690-3740-413C-B27E-9212EDC81633}"/>
              </a:ext>
            </a:extLst>
          </p:cNvPr>
          <p:cNvSpPr>
            <a:spLocks noGrp="1"/>
          </p:cNvSpPr>
          <p:nvPr>
            <p:ph sz="quarter" idx="11"/>
          </p:nvPr>
        </p:nvSpPr>
        <p:spPr>
          <a:xfrm>
            <a:off x="480132" y="1046715"/>
            <a:ext cx="11250613" cy="5566356"/>
          </a:xfrm>
        </p:spPr>
        <p:txBody>
          <a:bodyPr/>
          <a:lstStyle/>
          <a:p>
            <a:r>
              <a:rPr lang="en-US" sz="2000" dirty="0"/>
              <a:t>GHQ Maneuvers were characterized by:</a:t>
            </a:r>
          </a:p>
          <a:p>
            <a:pPr lvl="1"/>
            <a:r>
              <a:rPr lang="en-US" sz="1800" kern="100" dirty="0">
                <a:solidFill>
                  <a:srgbClr val="000000"/>
                </a:solidFill>
                <a:effectLst/>
                <a:ea typeface="Calibri" panose="020F0502020204030204" pitchFamily="34" charset="0"/>
              </a:rPr>
              <a:t>A train up period would </a:t>
            </a:r>
            <a:r>
              <a:rPr lang="en-US" sz="1800" kern="100" dirty="0">
                <a:solidFill>
                  <a:srgbClr val="3366CC"/>
                </a:solidFill>
                <a:effectLst/>
                <a:ea typeface="Calibri" panose="020F0502020204030204" pitchFamily="34" charset="0"/>
              </a:rPr>
              <a:t>focus on deficiencies identified in previous exercises</a:t>
            </a:r>
            <a:r>
              <a:rPr lang="en-US" sz="1800" kern="100" dirty="0">
                <a:solidFill>
                  <a:srgbClr val="000000"/>
                </a:solidFill>
                <a:effectLst/>
                <a:ea typeface="Calibri" panose="020F0502020204030204" pitchFamily="34" charset="0"/>
              </a:rPr>
              <a:t> as well as new concepts and capabilities </a:t>
            </a:r>
            <a:r>
              <a:rPr lang="en-US" sz="1800" b="1" kern="100" dirty="0">
                <a:solidFill>
                  <a:srgbClr val="000000"/>
                </a:solidFill>
                <a:effectLst/>
                <a:ea typeface="Calibri" panose="020F0502020204030204" pitchFamily="34" charset="0"/>
              </a:rPr>
              <a:t>(</a:t>
            </a:r>
            <a:r>
              <a:rPr lang="en-US" sz="1800" b="1" kern="100" dirty="0">
                <a:solidFill>
                  <a:srgbClr val="3366CC"/>
                </a:solidFill>
                <a:effectLst/>
                <a:ea typeface="Calibri" panose="020F0502020204030204" pitchFamily="34" charset="0"/>
              </a:rPr>
              <a:t>Recursion</a:t>
            </a:r>
            <a:r>
              <a:rPr lang="en-US" sz="1800" kern="100" dirty="0">
                <a:solidFill>
                  <a:srgbClr val="000000"/>
                </a:solidFill>
                <a:effectLst/>
                <a:ea typeface="Calibri" panose="020F0502020204030204" pitchFamily="34" charset="0"/>
              </a:rPr>
              <a:t>)</a:t>
            </a:r>
          </a:p>
          <a:p>
            <a:pPr lvl="1"/>
            <a:r>
              <a:rPr lang="en-US" sz="1800" kern="100" dirty="0">
                <a:solidFill>
                  <a:srgbClr val="000000"/>
                </a:solidFill>
                <a:ea typeface="Calibri" panose="020F0502020204030204" pitchFamily="34" charset="0"/>
              </a:rPr>
              <a:t>A</a:t>
            </a:r>
            <a:r>
              <a:rPr lang="en-US" sz="1800" kern="100" dirty="0">
                <a:solidFill>
                  <a:srgbClr val="000000"/>
                </a:solidFill>
                <a:effectLst/>
                <a:ea typeface="Calibri" panose="020F0502020204030204" pitchFamily="34" charset="0"/>
              </a:rPr>
              <a:t> large </a:t>
            </a:r>
            <a:r>
              <a:rPr lang="en-US" sz="1800" kern="100" dirty="0">
                <a:solidFill>
                  <a:srgbClr val="3366CC"/>
                </a:solidFill>
                <a:effectLst/>
                <a:ea typeface="Calibri" panose="020F0502020204030204" pitchFamily="34" charset="0"/>
              </a:rPr>
              <a:t>group of trained umpires </a:t>
            </a:r>
            <a:r>
              <a:rPr lang="en-US" sz="1800" kern="100" dirty="0">
                <a:solidFill>
                  <a:srgbClr val="000000"/>
                </a:solidFill>
                <a:effectLst/>
                <a:ea typeface="Calibri" panose="020F0502020204030204" pitchFamily="34" charset="0"/>
              </a:rPr>
              <a:t>moderated the battle from large units to individual crews and vehicles*</a:t>
            </a:r>
          </a:p>
          <a:p>
            <a:pPr>
              <a:spcBef>
                <a:spcPts val="1200"/>
              </a:spcBef>
            </a:pPr>
            <a:r>
              <a:rPr lang="en-US" sz="2000" kern="100" dirty="0">
                <a:solidFill>
                  <a:srgbClr val="000000"/>
                </a:solidFill>
                <a:ea typeface="Calibri" panose="020F0502020204030204" pitchFamily="34" charset="0"/>
              </a:rPr>
              <a:t>Questions requiring resolution:</a:t>
            </a:r>
          </a:p>
          <a:p>
            <a:pPr lvl="1"/>
            <a:r>
              <a:rPr lang="en-US" sz="1800" kern="100" dirty="0">
                <a:solidFill>
                  <a:srgbClr val="000000"/>
                </a:solidFill>
                <a:effectLst/>
                <a:ea typeface="Calibri" panose="020F0502020204030204" pitchFamily="34" charset="0"/>
              </a:rPr>
              <a:t>Armor doctrine, anti-tank capabilities, division organization, air-ground integration</a:t>
            </a:r>
          </a:p>
          <a:p>
            <a:pPr>
              <a:spcBef>
                <a:spcPts val="1200"/>
              </a:spcBef>
            </a:pPr>
            <a:r>
              <a:rPr lang="en-US" sz="2000" kern="100" dirty="0">
                <a:solidFill>
                  <a:srgbClr val="000000"/>
                </a:solidFill>
                <a:ea typeface="Calibri" panose="020F0502020204030204" pitchFamily="34" charset="0"/>
              </a:rPr>
              <a:t>Experimentation Methodology</a:t>
            </a:r>
          </a:p>
          <a:p>
            <a:pPr lvl="1"/>
            <a:r>
              <a:rPr lang="en-US" sz="1800" kern="100" dirty="0">
                <a:solidFill>
                  <a:srgbClr val="000000"/>
                </a:solidFill>
                <a:ea typeface="Calibri" panose="020F0502020204030204" pitchFamily="34" charset="0"/>
              </a:rPr>
              <a:t>Extended train up period for participating “armies”</a:t>
            </a:r>
          </a:p>
          <a:p>
            <a:pPr lvl="1"/>
            <a:r>
              <a:rPr lang="en-US" sz="1800" kern="100" dirty="0">
                <a:effectLst/>
                <a:ea typeface="Calibri" panose="020F0502020204030204" pitchFamily="34" charset="0"/>
              </a:rPr>
              <a:t>placed those field armies into full-scale, intensive exercises that stressed the concepts they were considering (</a:t>
            </a:r>
            <a:r>
              <a:rPr lang="en-US" sz="1800" b="1" kern="100" dirty="0">
                <a:solidFill>
                  <a:srgbClr val="3366CC"/>
                </a:solidFill>
                <a:effectLst/>
                <a:ea typeface="Calibri" panose="020F0502020204030204" pitchFamily="34" charset="0"/>
              </a:rPr>
              <a:t>limited RED Teaming</a:t>
            </a:r>
            <a:r>
              <a:rPr lang="en-US" sz="1800" kern="100" dirty="0">
                <a:effectLst/>
                <a:ea typeface="Calibri" panose="020F0502020204030204" pitchFamily="34" charset="0"/>
              </a:rPr>
              <a:t>) </a:t>
            </a:r>
          </a:p>
          <a:p>
            <a:pPr lvl="1"/>
            <a:r>
              <a:rPr lang="en-US" sz="1800" kern="100" dirty="0">
                <a:effectLst/>
                <a:ea typeface="Calibri" panose="020F0502020204030204" pitchFamily="34" charset="0"/>
              </a:rPr>
              <a:t>Afterwards, they evaluated the outcomes, scraped or changed things that did not work, and re-ran the exercises, creating a rapid, full-scale cycle of experimentation and improvement.(</a:t>
            </a:r>
            <a:r>
              <a:rPr lang="en-US" sz="1800" b="1" kern="100" dirty="0">
                <a:solidFill>
                  <a:srgbClr val="3366CC"/>
                </a:solidFill>
                <a:effectLst/>
                <a:ea typeface="Calibri" panose="020F0502020204030204" pitchFamily="34" charset="0"/>
              </a:rPr>
              <a:t>feedback and feed forward – Recursion</a:t>
            </a:r>
            <a:r>
              <a:rPr lang="en-US" sz="1800" kern="100" dirty="0">
                <a:effectLst/>
                <a:ea typeface="Calibri" panose="020F0502020204030204" pitchFamily="34" charset="0"/>
              </a:rPr>
              <a:t>)</a:t>
            </a:r>
          </a:p>
          <a:p>
            <a:pPr marL="609585" lvl="1" indent="0">
              <a:buNone/>
            </a:pPr>
            <a:endParaRPr lang="en-US" sz="2000" kern="100" dirty="0">
              <a:solidFill>
                <a:srgbClr val="000000"/>
              </a:solidFill>
              <a:effectLst/>
              <a:ea typeface="Calibri" panose="020F0502020204030204" pitchFamily="34" charset="0"/>
            </a:endParaRPr>
          </a:p>
          <a:p>
            <a:pPr marL="76199" indent="0">
              <a:buNone/>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*See General Headquarters, U.S. Army. </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Umpire Manual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Washington, D.C.: General Headquarters, U.S. Army, 1941, for a specific discussion of umpire duties and allocations</a:t>
            </a:r>
            <a:endParaRPr lang="en-US" sz="2400" dirty="0"/>
          </a:p>
        </p:txBody>
      </p:sp>
    </p:spTree>
    <p:extLst>
      <p:ext uri="{BB962C8B-B14F-4D97-AF65-F5344CB8AC3E}">
        <p14:creationId xmlns:p14="http://schemas.microsoft.com/office/powerpoint/2010/main" val="183278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C98BED-950C-41C5-97DC-8AB0D5077492}"/>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3" name="Title 2">
            <a:extLst>
              <a:ext uri="{FF2B5EF4-FFF2-40B4-BE49-F238E27FC236}">
                <a16:creationId xmlns:a16="http://schemas.microsoft.com/office/drawing/2014/main" id="{EA664FAA-343C-4177-92D2-6B40B8F4727E}"/>
              </a:ext>
            </a:extLst>
          </p:cNvPr>
          <p:cNvSpPr>
            <a:spLocks noGrp="1"/>
          </p:cNvSpPr>
          <p:nvPr>
            <p:ph type="title"/>
          </p:nvPr>
        </p:nvSpPr>
        <p:spPr/>
        <p:txBody>
          <a:bodyPr/>
          <a:lstStyle/>
          <a:p>
            <a:r>
              <a:rPr lang="en-US" dirty="0"/>
              <a:t>Louisiana Maneuvers (3)</a:t>
            </a:r>
          </a:p>
        </p:txBody>
      </p:sp>
      <p:sp>
        <p:nvSpPr>
          <p:cNvPr id="4" name="Content Placeholder 3">
            <a:extLst>
              <a:ext uri="{FF2B5EF4-FFF2-40B4-BE49-F238E27FC236}">
                <a16:creationId xmlns:a16="http://schemas.microsoft.com/office/drawing/2014/main" id="{8F1B68AB-F3D8-40A8-B734-FE91A328B690}"/>
              </a:ext>
            </a:extLst>
          </p:cNvPr>
          <p:cNvSpPr>
            <a:spLocks noGrp="1"/>
          </p:cNvSpPr>
          <p:nvPr>
            <p:ph sz="quarter" idx="11"/>
          </p:nvPr>
        </p:nvSpPr>
        <p:spPr>
          <a:xfrm>
            <a:off x="186217" y="891381"/>
            <a:ext cx="11858146" cy="5075237"/>
          </a:xfrm>
        </p:spPr>
        <p:txBody>
          <a:bodyPr/>
          <a:lstStyle/>
          <a:p>
            <a:r>
              <a:rPr lang="en-US" sz="2400" dirty="0"/>
              <a:t>Louisiana Maneuvers ended  3 days before Pearl Harbor</a:t>
            </a:r>
          </a:p>
          <a:p>
            <a:pPr lvl="1"/>
            <a:r>
              <a:rPr lang="en-US" sz="2000" dirty="0"/>
              <a:t>They did not get everything right but they are deemed a success for what they learned and accomplished through their experimentation</a:t>
            </a:r>
          </a:p>
          <a:p>
            <a:pPr>
              <a:spcBef>
                <a:spcPts val="1200"/>
              </a:spcBef>
            </a:pPr>
            <a:r>
              <a:rPr lang="en-US" sz="2400" dirty="0"/>
              <a:t>Outcomes from the Experimentation** </a:t>
            </a:r>
            <a:r>
              <a:rPr lang="en-US" sz="2400" dirty="0">
                <a:solidFill>
                  <a:srgbClr val="0066CC"/>
                </a:solidFill>
              </a:rPr>
              <a:t>(What did they learn?)</a:t>
            </a:r>
          </a:p>
          <a:p>
            <a:pPr lvl="1"/>
            <a:r>
              <a:rPr lang="en-US" sz="2000" kern="100" dirty="0">
                <a:solidFill>
                  <a:srgbClr val="000000"/>
                </a:solidFill>
                <a:effectLst/>
                <a:ea typeface="Calibri" panose="020F0502020204030204" pitchFamily="34" charset="0"/>
              </a:rPr>
              <a:t>In the 16 months, Army leaders had grown the Army an order of magnitude while simultaneously working the transformation for the demands of mechanized warfare</a:t>
            </a:r>
          </a:p>
          <a:p>
            <a:pPr lvl="1"/>
            <a:r>
              <a:rPr lang="en-US" sz="2000" kern="100" dirty="0">
                <a:solidFill>
                  <a:srgbClr val="000000"/>
                </a:solidFill>
                <a:effectLst/>
                <a:ea typeface="Calibri" panose="020F0502020204030204" pitchFamily="34" charset="0"/>
              </a:rPr>
              <a:t>Army re-designed the armor divisions around two “combat commands” that were armor-heavy, all arms formations,  This </a:t>
            </a:r>
            <a:r>
              <a:rPr lang="en-US" sz="2000" kern="100" dirty="0">
                <a:solidFill>
                  <a:srgbClr val="0066CC"/>
                </a:solidFill>
                <a:effectLst/>
                <a:ea typeface="Calibri" panose="020F0502020204030204" pitchFamily="34" charset="0"/>
              </a:rPr>
              <a:t>structure and the combined arms approach </a:t>
            </a:r>
            <a:r>
              <a:rPr lang="en-US" sz="2000" kern="100" dirty="0">
                <a:solidFill>
                  <a:srgbClr val="000000"/>
                </a:solidFill>
                <a:effectLst/>
                <a:ea typeface="Calibri" panose="020F0502020204030204" pitchFamily="34" charset="0"/>
              </a:rPr>
              <a:t>proved successful and enduring: many Army heavy brigades trace their lineage back to these units*</a:t>
            </a:r>
          </a:p>
          <a:p>
            <a:pPr lvl="1"/>
            <a:r>
              <a:rPr lang="en-US" sz="2000" kern="100" dirty="0">
                <a:solidFill>
                  <a:srgbClr val="000000"/>
                </a:solidFill>
                <a:ea typeface="Calibri" panose="020F0502020204030204" pitchFamily="34" charset="0"/>
              </a:rPr>
              <a:t>Recognized the importance of and developed </a:t>
            </a:r>
            <a:r>
              <a:rPr lang="en-US" sz="2000" kern="100" dirty="0">
                <a:solidFill>
                  <a:srgbClr val="0066CC"/>
                </a:solidFill>
                <a:ea typeface="Calibri" panose="020F0502020204030204" pitchFamily="34" charset="0"/>
              </a:rPr>
              <a:t>air – land coordination</a:t>
            </a:r>
          </a:p>
          <a:p>
            <a:pPr lvl="1"/>
            <a:r>
              <a:rPr lang="en-US" sz="2000" kern="100" dirty="0">
                <a:solidFill>
                  <a:srgbClr val="000000"/>
                </a:solidFill>
                <a:ea typeface="Calibri" panose="020F0502020204030204" pitchFamily="34" charset="0"/>
              </a:rPr>
              <a:t>Helped Army leadership to spot talent and encourage the departure of those unable to function with the evolving concepts</a:t>
            </a:r>
          </a:p>
          <a:p>
            <a:pPr marL="609585" lvl="1" indent="0">
              <a:buNone/>
            </a:pPr>
            <a:endParaRPr lang="en-US" sz="2000" kern="100" dirty="0">
              <a:solidFill>
                <a:srgbClr val="000000"/>
              </a:solidFill>
              <a:ea typeface="Calibri" panose="020F0502020204030204" pitchFamily="34" charset="0"/>
            </a:endParaRPr>
          </a:p>
          <a:p>
            <a:pPr marL="609585" lvl="1" indent="0">
              <a:buNone/>
            </a:pPr>
            <a:endParaRPr lang="en-US" sz="800" kern="100" dirty="0">
              <a:solidFill>
                <a:srgbClr val="000000"/>
              </a:solidFill>
              <a:ea typeface="Calibri" panose="020F0502020204030204" pitchFamily="34" charset="0"/>
            </a:endParaRPr>
          </a:p>
          <a:p>
            <a:pPr marL="0" indent="0">
              <a:buNone/>
            </a:pPr>
            <a:r>
              <a:rPr lang="en-US" sz="1400" kern="100" dirty="0">
                <a:solidFill>
                  <a:srgbClr val="000000"/>
                </a:solidFill>
                <a:ea typeface="Calibri" panose="020F0502020204030204" pitchFamily="34" charset="0"/>
              </a:rPr>
              <a:t>*Gabel, C. R., U.S Army </a:t>
            </a:r>
            <a:r>
              <a:rPr lang="en-US" sz="1400" kern="100" dirty="0" err="1">
                <a:solidFill>
                  <a:srgbClr val="000000"/>
                </a:solidFill>
                <a:ea typeface="Calibri" panose="020F0502020204030204" pitchFamily="34" charset="0"/>
              </a:rPr>
              <a:t>Ghq</a:t>
            </a:r>
            <a:r>
              <a:rPr lang="en-US" sz="1400" kern="100" dirty="0">
                <a:solidFill>
                  <a:srgbClr val="000000"/>
                </a:solidFill>
                <a:ea typeface="Calibri" panose="020F0502020204030204" pitchFamily="34" charset="0"/>
              </a:rPr>
              <a:t> Maneuvers of 1941, United States Army, Center of Military History, January 1991, Washington, D.C. ISBN-13</a:t>
            </a:r>
          </a:p>
          <a:p>
            <a:pPr marL="0" indent="0">
              <a:buNone/>
            </a:pPr>
            <a:r>
              <a:rPr lang="en-US" sz="1400" kern="100" dirty="0">
                <a:solidFill>
                  <a:srgbClr val="000000"/>
                </a:solidFill>
                <a:ea typeface="Calibri" panose="020F0502020204030204" pitchFamily="34" charset="0"/>
              </a:rPr>
              <a:t>**Hunter, L, et al., “</a:t>
            </a: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Military Exercise Case Studies from Periods of Great Power Competition: Insights Related How Exercises Can Contribute to Concept Development and Strategic Messaging, IDA Report in progress</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600" dirty="0"/>
          </a:p>
        </p:txBody>
      </p:sp>
    </p:spTree>
    <p:extLst>
      <p:ext uri="{BB962C8B-B14F-4D97-AF65-F5344CB8AC3E}">
        <p14:creationId xmlns:p14="http://schemas.microsoft.com/office/powerpoint/2010/main" val="346662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96D29B-8C4B-4B18-9ED6-BDF76EFFA24B}"/>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3" name="Title 2">
            <a:extLst>
              <a:ext uri="{FF2B5EF4-FFF2-40B4-BE49-F238E27FC236}">
                <a16:creationId xmlns:a16="http://schemas.microsoft.com/office/drawing/2014/main" id="{4FEF0DEA-9281-48D0-B6AC-8DB856BBAA8A}"/>
              </a:ext>
            </a:extLst>
          </p:cNvPr>
          <p:cNvSpPr>
            <a:spLocks noGrp="1"/>
          </p:cNvSpPr>
          <p:nvPr>
            <p:ph type="title"/>
          </p:nvPr>
        </p:nvSpPr>
        <p:spPr/>
        <p:txBody>
          <a:bodyPr/>
          <a:lstStyle/>
          <a:p>
            <a:r>
              <a:rPr lang="en-US" dirty="0"/>
              <a:t>Louisiana Maneuvers Take-aways</a:t>
            </a:r>
          </a:p>
        </p:txBody>
      </p:sp>
      <p:sp>
        <p:nvSpPr>
          <p:cNvPr id="4" name="Content Placeholder 3">
            <a:extLst>
              <a:ext uri="{FF2B5EF4-FFF2-40B4-BE49-F238E27FC236}">
                <a16:creationId xmlns:a16="http://schemas.microsoft.com/office/drawing/2014/main" id="{6E32EB12-571F-4C5C-82B5-D19E17E0F63D}"/>
              </a:ext>
            </a:extLst>
          </p:cNvPr>
          <p:cNvSpPr>
            <a:spLocks noGrp="1"/>
          </p:cNvSpPr>
          <p:nvPr>
            <p:ph sz="quarter" idx="11"/>
          </p:nvPr>
        </p:nvSpPr>
        <p:spPr>
          <a:xfrm>
            <a:off x="464309" y="891381"/>
            <a:ext cx="11250613" cy="5075237"/>
          </a:xfrm>
        </p:spPr>
        <p:txBody>
          <a:bodyPr/>
          <a:lstStyle/>
          <a:p>
            <a:r>
              <a:rPr lang="en-US" sz="2400" dirty="0"/>
              <a:t>Their methodology embraced recursion, experiencing and learning from failure, and a modicum of RED Teaming</a:t>
            </a:r>
          </a:p>
          <a:p>
            <a:r>
              <a:rPr lang="en-US" sz="2400" dirty="0"/>
              <a:t>Although training was involved, experimentation was the driver (something we don’t often do today – training is nearly always the driver)</a:t>
            </a:r>
          </a:p>
          <a:p>
            <a:r>
              <a:rPr lang="en-US" sz="2400" dirty="0"/>
              <a:t>Training exercises are not the ideal venue for experimentation – we will look at this more closely later but,</a:t>
            </a:r>
          </a:p>
          <a:p>
            <a:pPr lvl="1"/>
            <a:r>
              <a:rPr lang="en-US" sz="2000" dirty="0"/>
              <a:t>The first two experiments were less productive than Louisiana 1941 and Carolina 1941 because they followed the approach of training with the static scenarios essential in training for testing performance, but not adequate for experimentation which needs free play and agile RED and BLUE teaming</a:t>
            </a:r>
          </a:p>
          <a:p>
            <a:pPr lvl="1"/>
            <a:r>
              <a:rPr lang="en-US" sz="2000" dirty="0"/>
              <a:t>Concept evolution was possible because of the feedback – feed forward that was built into the train up process, made possible by a series of LSEs, a campaign</a:t>
            </a:r>
          </a:p>
          <a:p>
            <a:pPr lvl="1"/>
            <a:r>
              <a:rPr lang="en-US" sz="2000" dirty="0"/>
              <a:t>Presence of umpires to collect and assess data provided much of the feedback and enabled concept refinement</a:t>
            </a:r>
          </a:p>
          <a:p>
            <a:pPr marL="0" indent="0" algn="ctr">
              <a:spcBef>
                <a:spcPts val="1800"/>
              </a:spcBef>
              <a:buNone/>
            </a:pPr>
            <a:r>
              <a:rPr lang="en-US" sz="2400" b="1" dirty="0">
                <a:solidFill>
                  <a:srgbClr val="0070C0"/>
                </a:solidFill>
              </a:rPr>
              <a:t>Anyone heard of combined arms and close air support?</a:t>
            </a:r>
          </a:p>
          <a:p>
            <a:pPr lvl="1"/>
            <a:endParaRPr lang="en-US" sz="2000" dirty="0"/>
          </a:p>
        </p:txBody>
      </p:sp>
    </p:spTree>
    <p:extLst>
      <p:ext uri="{BB962C8B-B14F-4D97-AF65-F5344CB8AC3E}">
        <p14:creationId xmlns:p14="http://schemas.microsoft.com/office/powerpoint/2010/main" val="26298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BF1D4F-E2E3-4643-96B0-4B0EC247E012}"/>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
        <p:nvSpPr>
          <p:cNvPr id="3" name="Title 2">
            <a:extLst>
              <a:ext uri="{FF2B5EF4-FFF2-40B4-BE49-F238E27FC236}">
                <a16:creationId xmlns:a16="http://schemas.microsoft.com/office/drawing/2014/main" id="{D7C305C2-F376-404D-967B-0DF8F4C8D7D7}"/>
              </a:ext>
            </a:extLst>
          </p:cNvPr>
          <p:cNvSpPr>
            <a:spLocks noGrp="1"/>
          </p:cNvSpPr>
          <p:nvPr>
            <p:ph type="title"/>
          </p:nvPr>
        </p:nvSpPr>
        <p:spPr/>
        <p:txBody>
          <a:bodyPr/>
          <a:lstStyle/>
          <a:p>
            <a:r>
              <a:rPr lang="en-US" dirty="0"/>
              <a:t>Remember</a:t>
            </a:r>
          </a:p>
        </p:txBody>
      </p:sp>
      <p:sp>
        <p:nvSpPr>
          <p:cNvPr id="4" name="Content Placeholder 3">
            <a:extLst>
              <a:ext uri="{FF2B5EF4-FFF2-40B4-BE49-F238E27FC236}">
                <a16:creationId xmlns:a16="http://schemas.microsoft.com/office/drawing/2014/main" id="{E5FA19C8-CA29-41FE-A6CA-F5679A8A1A50}"/>
              </a:ext>
            </a:extLst>
          </p:cNvPr>
          <p:cNvSpPr>
            <a:spLocks noGrp="1"/>
          </p:cNvSpPr>
          <p:nvPr>
            <p:ph sz="quarter" idx="11"/>
          </p:nvPr>
        </p:nvSpPr>
        <p:spPr/>
        <p:txBody>
          <a:bodyPr/>
          <a:lstStyle/>
          <a:p>
            <a:r>
              <a:rPr lang="en-US" dirty="0"/>
              <a:t>An innovation or new concept can be</a:t>
            </a:r>
          </a:p>
          <a:p>
            <a:pPr lvl="1">
              <a:spcBef>
                <a:spcPts val="0"/>
              </a:spcBef>
            </a:pPr>
            <a:r>
              <a:rPr lang="en-US" dirty="0"/>
              <a:t>Restructuring the force</a:t>
            </a:r>
          </a:p>
          <a:p>
            <a:pPr lvl="1">
              <a:spcBef>
                <a:spcPts val="0"/>
              </a:spcBef>
            </a:pPr>
            <a:r>
              <a:rPr lang="en-US" dirty="0"/>
              <a:t>Developing new Tactics, Techniques, and Procedures (TTPs)</a:t>
            </a:r>
          </a:p>
          <a:p>
            <a:pPr lvl="1">
              <a:spcBef>
                <a:spcPts val="0"/>
              </a:spcBef>
            </a:pPr>
            <a:r>
              <a:rPr lang="en-US" dirty="0"/>
              <a:t>Challenge leaders in a variety of ways</a:t>
            </a:r>
          </a:p>
          <a:p>
            <a:pPr lvl="1">
              <a:spcBef>
                <a:spcPts val="0"/>
              </a:spcBef>
            </a:pPr>
            <a:r>
              <a:rPr lang="en-US" i="1" dirty="0"/>
              <a:t>Conceive of, </a:t>
            </a:r>
            <a:r>
              <a:rPr lang="en-US" i="1" dirty="0" err="1"/>
              <a:t>Design,Test</a:t>
            </a:r>
            <a:r>
              <a:rPr lang="en-US" i="1" dirty="0"/>
              <a:t> and Integrate a prototype of a new piece of equipment</a:t>
            </a:r>
          </a:p>
          <a:p>
            <a:pPr>
              <a:spcBef>
                <a:spcPts val="2400"/>
              </a:spcBef>
            </a:pPr>
            <a:r>
              <a:rPr lang="en-US" dirty="0"/>
              <a:t>While we tend to think of innovation in terms of equipment, the Louisiana Maneuvers</a:t>
            </a:r>
          </a:p>
          <a:p>
            <a:pPr lvl="1">
              <a:spcBef>
                <a:spcPts val="0"/>
              </a:spcBef>
            </a:pPr>
            <a:r>
              <a:rPr lang="en-US" dirty="0"/>
              <a:t>Restructured the force</a:t>
            </a:r>
          </a:p>
          <a:p>
            <a:pPr lvl="1">
              <a:spcBef>
                <a:spcPts val="0"/>
              </a:spcBef>
            </a:pPr>
            <a:r>
              <a:rPr lang="en-US" dirty="0"/>
              <a:t>Developed new TTPs (combined arms, close air support)</a:t>
            </a:r>
          </a:p>
          <a:p>
            <a:pPr lvl="1">
              <a:spcBef>
                <a:spcPts val="0"/>
              </a:spcBef>
            </a:pPr>
            <a:r>
              <a:rPr lang="en-US" dirty="0"/>
              <a:t>Challenged new leaders to work with the TTPs and restructured force to find the leaders of tomorrow</a:t>
            </a:r>
          </a:p>
        </p:txBody>
      </p:sp>
    </p:spTree>
    <p:extLst>
      <p:ext uri="{BB962C8B-B14F-4D97-AF65-F5344CB8AC3E}">
        <p14:creationId xmlns:p14="http://schemas.microsoft.com/office/powerpoint/2010/main" val="36012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69D61-DB4E-4D6A-B7ED-7CD96E74C121}"/>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
        <p:nvSpPr>
          <p:cNvPr id="3" name="Title 2">
            <a:extLst>
              <a:ext uri="{FF2B5EF4-FFF2-40B4-BE49-F238E27FC236}">
                <a16:creationId xmlns:a16="http://schemas.microsoft.com/office/drawing/2014/main" id="{F10A6625-CA72-4323-9C44-BDF9B4F40514}"/>
              </a:ext>
            </a:extLst>
          </p:cNvPr>
          <p:cNvSpPr>
            <a:spLocks noGrp="1"/>
          </p:cNvSpPr>
          <p:nvPr>
            <p:ph type="title"/>
          </p:nvPr>
        </p:nvSpPr>
        <p:spPr/>
        <p:txBody>
          <a:bodyPr/>
          <a:lstStyle/>
          <a:p>
            <a:r>
              <a:rPr lang="en-US" dirty="0"/>
              <a:t>Enter the Time Warp</a:t>
            </a:r>
          </a:p>
        </p:txBody>
      </p:sp>
      <p:sp>
        <p:nvSpPr>
          <p:cNvPr id="5" name="Text Placeholder 5">
            <a:extLst>
              <a:ext uri="{FF2B5EF4-FFF2-40B4-BE49-F238E27FC236}">
                <a16:creationId xmlns:a16="http://schemas.microsoft.com/office/drawing/2014/main" id="{60A9E402-F113-499A-9F16-583B7BA47B0D}"/>
              </a:ext>
            </a:extLst>
          </p:cNvPr>
          <p:cNvSpPr txBox="1">
            <a:spLocks/>
          </p:cNvSpPr>
          <p:nvPr/>
        </p:nvSpPr>
        <p:spPr bwMode="auto">
          <a:xfrm>
            <a:off x="6188871" y="1906210"/>
            <a:ext cx="5609483" cy="28009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None/>
            </a:pPr>
            <a:r>
              <a:rPr lang="en-US" sz="2000" kern="0" dirty="0">
                <a:solidFill>
                  <a:srgbClr val="0D101D"/>
                </a:solidFill>
              </a:rPr>
              <a:t>Louisiana Maneuvers were Large Scale Exercises (LSE) and in the simulation world would be called </a:t>
            </a:r>
            <a:r>
              <a:rPr lang="en-US" sz="2000" b="1" kern="0" dirty="0">
                <a:solidFill>
                  <a:srgbClr val="0033CC"/>
                </a:solidFill>
              </a:rPr>
              <a:t>Live Simulation</a:t>
            </a:r>
            <a:r>
              <a:rPr lang="en-US" sz="2000" kern="0" dirty="0">
                <a:solidFill>
                  <a:srgbClr val="0D101D"/>
                </a:solidFill>
              </a:rPr>
              <a:t>.</a:t>
            </a:r>
          </a:p>
          <a:p>
            <a:pPr marL="0" indent="0" algn="ctr">
              <a:buNone/>
            </a:pPr>
            <a:endParaRPr lang="en-US" sz="2000" kern="0" dirty="0">
              <a:solidFill>
                <a:srgbClr val="0D101D"/>
              </a:solidFill>
            </a:endParaRPr>
          </a:p>
          <a:p>
            <a:pPr marL="0" indent="0" algn="ctr">
              <a:buNone/>
            </a:pPr>
            <a:r>
              <a:rPr lang="en-US" sz="2000" kern="0" dirty="0">
                <a:solidFill>
                  <a:srgbClr val="0D101D"/>
                </a:solidFill>
              </a:rPr>
              <a:t>Warp forward 60 years and we now have simulations and tools not imagined in 1941.</a:t>
            </a:r>
          </a:p>
          <a:p>
            <a:pPr marL="0" indent="0" algn="ctr">
              <a:buNone/>
            </a:pPr>
            <a:endParaRPr lang="en-US" sz="2000" kern="0" dirty="0">
              <a:solidFill>
                <a:srgbClr val="0D101D"/>
              </a:solidFill>
            </a:endParaRPr>
          </a:p>
          <a:p>
            <a:pPr marL="0" indent="0" algn="ctr">
              <a:buNone/>
            </a:pPr>
            <a:r>
              <a:rPr lang="en-US" sz="2000" kern="0" dirty="0">
                <a:solidFill>
                  <a:srgbClr val="0D101D"/>
                </a:solidFill>
              </a:rPr>
              <a:t>Before we meet the Future Joint Force 1** experiment, let’s look at some of those tools and where they are used in an experimentation campaign</a:t>
            </a:r>
          </a:p>
          <a:p>
            <a:pPr marL="0" indent="0" algn="ctr">
              <a:buNone/>
            </a:pPr>
            <a:endParaRPr lang="en-US" sz="2000" kern="0" dirty="0">
              <a:solidFill>
                <a:srgbClr val="0D101D"/>
              </a:solidFill>
            </a:endParaRPr>
          </a:p>
          <a:p>
            <a:pPr marL="0" indent="0" algn="ctr">
              <a:buNone/>
            </a:pPr>
            <a:r>
              <a:rPr lang="en-US" sz="2000" kern="0" dirty="0">
                <a:solidFill>
                  <a:srgbClr val="0D101D"/>
                </a:solidFill>
              </a:rPr>
              <a:t> </a:t>
            </a:r>
            <a:endParaRPr lang="en-US" sz="2000" kern="0" dirty="0"/>
          </a:p>
        </p:txBody>
      </p:sp>
      <p:sp>
        <p:nvSpPr>
          <p:cNvPr id="6" name="Text Placeholder 4">
            <a:extLst>
              <a:ext uri="{FF2B5EF4-FFF2-40B4-BE49-F238E27FC236}">
                <a16:creationId xmlns:a16="http://schemas.microsoft.com/office/drawing/2014/main" id="{86F104F5-D6FC-470A-BC75-42001F255462}"/>
              </a:ext>
            </a:extLst>
          </p:cNvPr>
          <p:cNvSpPr txBox="1">
            <a:spLocks/>
          </p:cNvSpPr>
          <p:nvPr/>
        </p:nvSpPr>
        <p:spPr>
          <a:xfrm>
            <a:off x="2087363" y="930729"/>
            <a:ext cx="8203017" cy="795130"/>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ctr"/>
            <a:r>
              <a:rPr lang="en-US" sz="2800" b="1" dirty="0">
                <a:solidFill>
                  <a:srgbClr val="0033CC"/>
                </a:solidFill>
                <a:latin typeface="Arial" panose="020B0604020202020204" pitchFamily="34" charset="0"/>
                <a:cs typeface="Arial" panose="020B0604020202020204" pitchFamily="34" charset="0"/>
              </a:rPr>
              <a:t>That’s all fine, but where’s the simulation?</a:t>
            </a:r>
          </a:p>
          <a:p>
            <a:pPr algn="ctr"/>
            <a:r>
              <a:rPr lang="en-US" sz="2000" b="1" dirty="0">
                <a:solidFill>
                  <a:srgbClr val="0033CC"/>
                </a:solidFill>
                <a:latin typeface="Arial" panose="020B0604020202020204" pitchFamily="34" charset="0"/>
                <a:cs typeface="Arial" panose="020B0604020202020204" pitchFamily="34" charset="0"/>
              </a:rPr>
              <a:t>Joint Future Force Experiment</a:t>
            </a:r>
            <a:endParaRPr lang="en-US" sz="2800" b="1" dirty="0">
              <a:solidFill>
                <a:srgbClr val="0033CC"/>
              </a:solidFill>
              <a:latin typeface="Arial" panose="020B0604020202020204" pitchFamily="34" charset="0"/>
              <a:cs typeface="Arial" panose="020B0604020202020204" pitchFamily="34" charset="0"/>
            </a:endParaRPr>
          </a:p>
        </p:txBody>
      </p:sp>
      <p:sp>
        <p:nvSpPr>
          <p:cNvPr id="7" name="Text Placeholder 5">
            <a:extLst>
              <a:ext uri="{FF2B5EF4-FFF2-40B4-BE49-F238E27FC236}">
                <a16:creationId xmlns:a16="http://schemas.microsoft.com/office/drawing/2014/main" id="{D21A84F5-8A41-41AA-B722-FB74FF52D0A7}"/>
              </a:ext>
            </a:extLst>
          </p:cNvPr>
          <p:cNvSpPr txBox="1">
            <a:spLocks/>
          </p:cNvSpPr>
          <p:nvPr/>
        </p:nvSpPr>
        <p:spPr bwMode="auto">
          <a:xfrm>
            <a:off x="430583" y="5553758"/>
            <a:ext cx="4699356" cy="4969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gn="l"/>
            <a:r>
              <a:rPr lang="en-US" sz="1400" b="0" kern="100" dirty="0">
                <a:latin typeface="Arial" panose="020B0604020202020204" pitchFamily="34" charset="0"/>
                <a:ea typeface="Calibri" panose="020F0502020204030204" pitchFamily="34" charset="0"/>
                <a:cs typeface="Arial" panose="020B0604020202020204" pitchFamily="34" charset="0"/>
              </a:rPr>
              <a:t>*&lt;a </a:t>
            </a:r>
            <a:r>
              <a:rPr lang="en-US" sz="1400" b="0" kern="100" dirty="0" err="1">
                <a:latin typeface="Arial" panose="020B0604020202020204" pitchFamily="34" charset="0"/>
                <a:ea typeface="Calibri" panose="020F0502020204030204" pitchFamily="34" charset="0"/>
                <a:cs typeface="Arial" panose="020B0604020202020204" pitchFamily="34" charset="0"/>
              </a:rPr>
              <a:t>href</a:t>
            </a:r>
            <a:r>
              <a:rPr lang="en-US" sz="1400" b="0" kern="100" dirty="0">
                <a:latin typeface="Arial" panose="020B0604020202020204" pitchFamily="34" charset="0"/>
                <a:ea typeface="Calibri" panose="020F0502020204030204" pitchFamily="34" charset="0"/>
                <a:cs typeface="Arial" panose="020B0604020202020204" pitchFamily="34" charset="0"/>
              </a:rPr>
              <a:t>="https://www.vecteezy.com/free-vector/time-warp"&gt;Time Warp Vectors by </a:t>
            </a:r>
            <a:r>
              <a:rPr lang="en-US" sz="1400" b="0" kern="100" dirty="0" err="1">
                <a:latin typeface="Arial" panose="020B0604020202020204" pitchFamily="34" charset="0"/>
                <a:ea typeface="Calibri" panose="020F0502020204030204" pitchFamily="34" charset="0"/>
                <a:cs typeface="Arial" panose="020B0604020202020204" pitchFamily="34" charset="0"/>
              </a:rPr>
              <a:t>Vecteezy</a:t>
            </a:r>
            <a:r>
              <a:rPr lang="en-US" sz="1400" b="0" kern="100" dirty="0">
                <a:latin typeface="Arial" panose="020B0604020202020204" pitchFamily="34" charset="0"/>
                <a:ea typeface="Calibri" panose="020F0502020204030204" pitchFamily="34" charset="0"/>
                <a:cs typeface="Arial" panose="020B0604020202020204" pitchFamily="34" charset="0"/>
              </a:rPr>
              <a:t>&lt;/a&gt;</a:t>
            </a:r>
          </a:p>
          <a:p>
            <a:pPr algn="l"/>
            <a:r>
              <a:rPr lang="en-US" sz="1400" b="0" kern="100" dirty="0">
                <a:latin typeface="Arial" panose="020B0604020202020204" pitchFamily="34" charset="0"/>
                <a:ea typeface="Calibri" panose="020F0502020204030204" pitchFamily="34" charset="0"/>
                <a:cs typeface="Arial" panose="020B0604020202020204" pitchFamily="34" charset="0"/>
              </a:rPr>
              <a:t>.</a:t>
            </a:r>
            <a:endParaRPr lang="en-US" sz="1400" b="0" kern="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CA226875-4C41-4C21-9953-E62249926D14}"/>
              </a:ext>
            </a:extLst>
          </p:cNvPr>
          <p:cNvGrpSpPr/>
          <p:nvPr/>
        </p:nvGrpSpPr>
        <p:grpSpPr>
          <a:xfrm>
            <a:off x="16465" y="1906210"/>
            <a:ext cx="6011801" cy="3502698"/>
            <a:chOff x="1221560" y="1484970"/>
            <a:chExt cx="5391902" cy="3029373"/>
          </a:xfrm>
        </p:grpSpPr>
        <p:pic>
          <p:nvPicPr>
            <p:cNvPr id="10" name="Picture 9">
              <a:extLst>
                <a:ext uri="{FF2B5EF4-FFF2-40B4-BE49-F238E27FC236}">
                  <a16:creationId xmlns:a16="http://schemas.microsoft.com/office/drawing/2014/main" id="{0D0626E6-D7EE-4258-B461-CFB37BE72B76}"/>
                </a:ext>
              </a:extLst>
            </p:cNvPr>
            <p:cNvPicPr>
              <a:picLocks noChangeAspect="1"/>
            </p:cNvPicPr>
            <p:nvPr/>
          </p:nvPicPr>
          <p:blipFill>
            <a:blip r:embed="rId2"/>
            <a:stretch>
              <a:fillRect/>
            </a:stretch>
          </p:blipFill>
          <p:spPr>
            <a:xfrm>
              <a:off x="1221560" y="1484970"/>
              <a:ext cx="5391902" cy="3029373"/>
            </a:xfrm>
            <a:prstGeom prst="rect">
              <a:avLst/>
            </a:prstGeom>
          </p:spPr>
        </p:pic>
        <p:sp>
          <p:nvSpPr>
            <p:cNvPr id="11" name="TextBox 10">
              <a:extLst>
                <a:ext uri="{FF2B5EF4-FFF2-40B4-BE49-F238E27FC236}">
                  <a16:creationId xmlns:a16="http://schemas.microsoft.com/office/drawing/2014/main" id="{B527DF12-21E7-4E23-B428-C754F739C982}"/>
                </a:ext>
              </a:extLst>
            </p:cNvPr>
            <p:cNvSpPr txBox="1"/>
            <p:nvPr/>
          </p:nvSpPr>
          <p:spPr>
            <a:xfrm>
              <a:off x="3354522" y="2768823"/>
              <a:ext cx="1125977" cy="461665"/>
            </a:xfrm>
            <a:prstGeom prst="rect">
              <a:avLst/>
            </a:prstGeom>
            <a:noFill/>
          </p:spPr>
          <p:txBody>
            <a:bodyPr wrap="square" rtlCol="0">
              <a:spAutoFit/>
            </a:bodyPr>
            <a:lstStyle/>
            <a:p>
              <a:pPr algn="ctr"/>
              <a:r>
                <a:rPr lang="en-US" sz="2400" dirty="0">
                  <a:solidFill>
                    <a:schemeClr val="bg1"/>
                  </a:solidFill>
                </a:rPr>
                <a:t>2001</a:t>
              </a:r>
            </a:p>
          </p:txBody>
        </p:sp>
        <p:sp>
          <p:nvSpPr>
            <p:cNvPr id="12" name="TextBox 11">
              <a:extLst>
                <a:ext uri="{FF2B5EF4-FFF2-40B4-BE49-F238E27FC236}">
                  <a16:creationId xmlns:a16="http://schemas.microsoft.com/office/drawing/2014/main" id="{473D3DF6-9C80-40E8-B0F6-89D9215C3507}"/>
                </a:ext>
              </a:extLst>
            </p:cNvPr>
            <p:cNvSpPr txBox="1"/>
            <p:nvPr/>
          </p:nvSpPr>
          <p:spPr>
            <a:xfrm>
              <a:off x="1221560" y="3951415"/>
              <a:ext cx="1125977" cy="461665"/>
            </a:xfrm>
            <a:prstGeom prst="rect">
              <a:avLst/>
            </a:prstGeom>
            <a:noFill/>
          </p:spPr>
          <p:txBody>
            <a:bodyPr wrap="square" rtlCol="0">
              <a:spAutoFit/>
            </a:bodyPr>
            <a:lstStyle/>
            <a:p>
              <a:pPr algn="ctr"/>
              <a:r>
                <a:rPr lang="en-US" sz="2400" dirty="0">
                  <a:solidFill>
                    <a:schemeClr val="bg1"/>
                  </a:solidFill>
                </a:rPr>
                <a:t>1941</a:t>
              </a:r>
            </a:p>
          </p:txBody>
        </p:sp>
      </p:grpSp>
      <p:sp>
        <p:nvSpPr>
          <p:cNvPr id="14" name="Text Placeholder 5">
            <a:extLst>
              <a:ext uri="{FF2B5EF4-FFF2-40B4-BE49-F238E27FC236}">
                <a16:creationId xmlns:a16="http://schemas.microsoft.com/office/drawing/2014/main" id="{79475CD7-9488-4045-B2AB-5595D2BC23C3}"/>
              </a:ext>
            </a:extLst>
          </p:cNvPr>
          <p:cNvSpPr txBox="1">
            <a:spLocks/>
          </p:cNvSpPr>
          <p:nvPr/>
        </p:nvSpPr>
        <p:spPr bwMode="auto">
          <a:xfrm>
            <a:off x="903563" y="6149163"/>
            <a:ext cx="10384873" cy="4969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gn="l"/>
            <a:r>
              <a:rPr lang="en-US" sz="1600" b="0" kern="100" dirty="0">
                <a:latin typeface="Arial" panose="020B0604020202020204" pitchFamily="34" charset="0"/>
                <a:ea typeface="Calibri" panose="020F0502020204030204" pitchFamily="34" charset="0"/>
                <a:cs typeface="Arial" panose="020B0604020202020204" pitchFamily="34" charset="0"/>
              </a:rPr>
              <a:t>**Budge, L, et al., “Future Joint Force 1 Experiment: Final Report,”</a:t>
            </a:r>
            <a:r>
              <a:rPr lang="en-US" sz="1600" b="0" kern="0" dirty="0">
                <a:latin typeface="Arial" panose="020B0604020202020204" pitchFamily="34" charset="0"/>
                <a:ea typeface="Calibri" panose="020F0502020204030204" pitchFamily="34" charset="0"/>
                <a:cs typeface="Arial" panose="020B0604020202020204" pitchFamily="34" charset="0"/>
              </a:rPr>
              <a:t> IDA Paper P-3738, October 2022 (CUI)</a:t>
            </a:r>
            <a:endParaRPr lang="en-US" sz="1600" b="0" kern="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282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53C5A-CAAA-4C90-8CC7-B484811711EC}"/>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a:extLst>
              <a:ext uri="{FF2B5EF4-FFF2-40B4-BE49-F238E27FC236}">
                <a16:creationId xmlns:a16="http://schemas.microsoft.com/office/drawing/2014/main" id="{462C1A09-ECCA-48A0-95B9-B1781D779BD2}"/>
              </a:ext>
            </a:extLst>
          </p:cNvPr>
          <p:cNvSpPr>
            <a:spLocks noGrp="1"/>
          </p:cNvSpPr>
          <p:nvPr>
            <p:ph type="title"/>
          </p:nvPr>
        </p:nvSpPr>
        <p:spPr/>
        <p:txBody>
          <a:bodyPr/>
          <a:lstStyle/>
          <a:p>
            <a:r>
              <a:rPr lang="en-US" dirty="0"/>
              <a:t>Why Experimentation?</a:t>
            </a:r>
          </a:p>
        </p:txBody>
      </p:sp>
      <p:sp>
        <p:nvSpPr>
          <p:cNvPr id="4" name="Content Placeholder 3">
            <a:extLst>
              <a:ext uri="{FF2B5EF4-FFF2-40B4-BE49-F238E27FC236}">
                <a16:creationId xmlns:a16="http://schemas.microsoft.com/office/drawing/2014/main" id="{1D37FA1F-4924-4958-8A57-43707E335120}"/>
              </a:ext>
            </a:extLst>
          </p:cNvPr>
          <p:cNvSpPr>
            <a:spLocks noGrp="1"/>
          </p:cNvSpPr>
          <p:nvPr>
            <p:ph sz="quarter" idx="11"/>
          </p:nvPr>
        </p:nvSpPr>
        <p:spPr>
          <a:xfrm>
            <a:off x="464309" y="4466376"/>
            <a:ext cx="11250613" cy="1253789"/>
          </a:xfrm>
        </p:spPr>
        <p:txBody>
          <a:bodyPr/>
          <a:lstStyle/>
          <a:p>
            <a:pPr marL="0" indent="0" algn="ctr">
              <a:buNone/>
            </a:pPr>
            <a:r>
              <a:rPr lang="en-US" sz="2400" dirty="0"/>
              <a:t>“Experimentation is the crucible where ideas are tested and refined. It provides immediate feedback for concept improvement, rapid acquisition opportunities, and additional venues to collaborate rapidly with industry and allies and partners”</a:t>
            </a:r>
          </a:p>
          <a:p>
            <a:pPr algn="ctr"/>
            <a:endParaRPr lang="en-US" sz="2400" dirty="0"/>
          </a:p>
        </p:txBody>
      </p:sp>
      <p:sp>
        <p:nvSpPr>
          <p:cNvPr id="6" name="TextBox 5">
            <a:extLst>
              <a:ext uri="{FF2B5EF4-FFF2-40B4-BE49-F238E27FC236}">
                <a16:creationId xmlns:a16="http://schemas.microsoft.com/office/drawing/2014/main" id="{834817BF-77FF-4F31-AA10-B942FB3A5C99}"/>
              </a:ext>
            </a:extLst>
          </p:cNvPr>
          <p:cNvSpPr txBox="1"/>
          <p:nvPr/>
        </p:nvSpPr>
        <p:spPr>
          <a:xfrm>
            <a:off x="1066193" y="1119565"/>
            <a:ext cx="6185212" cy="3046988"/>
          </a:xfrm>
          <a:prstGeom prst="rect">
            <a:avLst/>
          </a:prstGeom>
          <a:noFill/>
        </p:spPr>
        <p:txBody>
          <a:bodyPr wrap="square">
            <a:spAutoFit/>
          </a:bodyPr>
          <a:lstStyle/>
          <a:p>
            <a:pPr algn="ctr"/>
            <a:r>
              <a:rPr lang="en-US" dirty="0"/>
              <a:t>“Joint experimentation, </a:t>
            </a:r>
          </a:p>
          <a:p>
            <a:pPr algn="ctr"/>
            <a:r>
              <a:rPr lang="en-US" dirty="0"/>
              <a:t>which incorporates </a:t>
            </a:r>
            <a:r>
              <a:rPr lang="en-US" dirty="0">
                <a:solidFill>
                  <a:srgbClr val="0033CC"/>
                </a:solidFill>
              </a:rPr>
              <a:t>wargaming</a:t>
            </a:r>
            <a:r>
              <a:rPr lang="en-US" dirty="0"/>
              <a:t>, </a:t>
            </a:r>
            <a:r>
              <a:rPr lang="en-US" dirty="0">
                <a:solidFill>
                  <a:srgbClr val="0033CC"/>
                </a:solidFill>
              </a:rPr>
              <a:t>modeling</a:t>
            </a:r>
            <a:r>
              <a:rPr lang="en-US" dirty="0"/>
              <a:t>, and </a:t>
            </a:r>
            <a:r>
              <a:rPr lang="en-US" dirty="0">
                <a:solidFill>
                  <a:srgbClr val="0033CC"/>
                </a:solidFill>
              </a:rPr>
              <a:t>simulation</a:t>
            </a:r>
            <a:r>
              <a:rPr lang="en-US" dirty="0"/>
              <a:t>, </a:t>
            </a:r>
          </a:p>
          <a:p>
            <a:pPr algn="ctr"/>
            <a:r>
              <a:rPr lang="en-US" dirty="0"/>
              <a:t>is vital to the validation of concepts introduced in the JWC” (Joint Warfighting Concept) </a:t>
            </a:r>
          </a:p>
        </p:txBody>
      </p:sp>
      <p:sp>
        <p:nvSpPr>
          <p:cNvPr id="7" name="TextBox 6">
            <a:extLst>
              <a:ext uri="{FF2B5EF4-FFF2-40B4-BE49-F238E27FC236}">
                <a16:creationId xmlns:a16="http://schemas.microsoft.com/office/drawing/2014/main" id="{52648274-44D1-4F45-A1EE-C9CD80E57B91}"/>
              </a:ext>
            </a:extLst>
          </p:cNvPr>
          <p:cNvSpPr txBox="1"/>
          <p:nvPr/>
        </p:nvSpPr>
        <p:spPr>
          <a:xfrm>
            <a:off x="3068664" y="6085064"/>
            <a:ext cx="6571282" cy="59022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Admiral Christopher W. Grady, “Sharpening Our Competitive Edge,” Joint Force Quarterly 111, 4</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Quarter 2023,</a:t>
            </a:r>
          </a:p>
        </p:txBody>
      </p:sp>
      <p:pic>
        <p:nvPicPr>
          <p:cNvPr id="9" name="Picture 8">
            <a:extLst>
              <a:ext uri="{FF2B5EF4-FFF2-40B4-BE49-F238E27FC236}">
                <a16:creationId xmlns:a16="http://schemas.microsoft.com/office/drawing/2014/main" id="{043E8F43-5CF3-478E-8A47-76F8EE1B8C05}"/>
              </a:ext>
            </a:extLst>
          </p:cNvPr>
          <p:cNvPicPr>
            <a:picLocks noChangeAspect="1"/>
          </p:cNvPicPr>
          <p:nvPr/>
        </p:nvPicPr>
        <p:blipFill>
          <a:blip r:embed="rId2"/>
          <a:stretch>
            <a:fillRect/>
          </a:stretch>
        </p:blipFill>
        <p:spPr>
          <a:xfrm>
            <a:off x="8126439" y="1160029"/>
            <a:ext cx="2324424" cy="2886478"/>
          </a:xfrm>
          <a:prstGeom prst="rect">
            <a:avLst/>
          </a:prstGeom>
        </p:spPr>
      </p:pic>
    </p:spTree>
    <p:extLst>
      <p:ext uri="{BB962C8B-B14F-4D97-AF65-F5344CB8AC3E}">
        <p14:creationId xmlns:p14="http://schemas.microsoft.com/office/powerpoint/2010/main" val="1291493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A5C3E5-DCDF-4319-9112-3463368A32DD}"/>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sp>
        <p:nvSpPr>
          <p:cNvPr id="3" name="Title 2">
            <a:extLst>
              <a:ext uri="{FF2B5EF4-FFF2-40B4-BE49-F238E27FC236}">
                <a16:creationId xmlns:a16="http://schemas.microsoft.com/office/drawing/2014/main" id="{6C5CE47E-C2F8-4008-80BA-5830CA730477}"/>
              </a:ext>
            </a:extLst>
          </p:cNvPr>
          <p:cNvSpPr>
            <a:spLocks noGrp="1"/>
          </p:cNvSpPr>
          <p:nvPr>
            <p:ph type="title"/>
          </p:nvPr>
        </p:nvSpPr>
        <p:spPr>
          <a:xfrm>
            <a:off x="2511339" y="0"/>
            <a:ext cx="7416800" cy="795130"/>
          </a:xfrm>
        </p:spPr>
        <p:txBody>
          <a:bodyPr/>
          <a:lstStyle/>
          <a:p>
            <a:r>
              <a:rPr lang="en-US" dirty="0"/>
              <a:t>Tools and Their Fit </a:t>
            </a:r>
          </a:p>
        </p:txBody>
      </p:sp>
      <p:sp>
        <p:nvSpPr>
          <p:cNvPr id="4" name="Content Placeholder 3">
            <a:extLst>
              <a:ext uri="{FF2B5EF4-FFF2-40B4-BE49-F238E27FC236}">
                <a16:creationId xmlns:a16="http://schemas.microsoft.com/office/drawing/2014/main" id="{9BFC37BF-DB1E-41FE-B0FA-9B32FC1768ED}"/>
              </a:ext>
            </a:extLst>
          </p:cNvPr>
          <p:cNvSpPr>
            <a:spLocks noGrp="1"/>
          </p:cNvSpPr>
          <p:nvPr>
            <p:ph sz="quarter" idx="11"/>
          </p:nvPr>
        </p:nvSpPr>
        <p:spPr>
          <a:xfrm>
            <a:off x="156115" y="1190412"/>
            <a:ext cx="4188329" cy="5629691"/>
          </a:xfrm>
        </p:spPr>
        <p:txBody>
          <a:bodyPr/>
          <a:lstStyle/>
          <a:p>
            <a:r>
              <a:rPr lang="en-US" sz="2000" dirty="0"/>
              <a:t>Recall the flow of an experimentation campaign – you will see it again as we move forward in our explorations</a:t>
            </a:r>
          </a:p>
          <a:p>
            <a:pPr>
              <a:spcBef>
                <a:spcPts val="1200"/>
              </a:spcBef>
            </a:pPr>
            <a:r>
              <a:rPr lang="en-US" sz="2000" dirty="0"/>
              <a:t>Below the campaign is an illustration of some of the tools we now have in crafting a campaign – they are aligned with the steps in the campaign and are, like the campaign, recursive.</a:t>
            </a:r>
          </a:p>
          <a:p>
            <a:pPr>
              <a:spcBef>
                <a:spcPts val="1200"/>
              </a:spcBef>
            </a:pPr>
            <a:r>
              <a:rPr lang="en-US" sz="2000" dirty="0"/>
              <a:t>Let’s take a closer look at the tools</a:t>
            </a:r>
          </a:p>
          <a:p>
            <a:endParaRPr lang="en-US" sz="2400" dirty="0"/>
          </a:p>
        </p:txBody>
      </p:sp>
      <p:pic>
        <p:nvPicPr>
          <p:cNvPr id="5" name="Picture 4">
            <a:extLst>
              <a:ext uri="{FF2B5EF4-FFF2-40B4-BE49-F238E27FC236}">
                <a16:creationId xmlns:a16="http://schemas.microsoft.com/office/drawing/2014/main" id="{5B4516C5-E834-41B0-882D-FE7C426411C0}"/>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4442995" y="1133070"/>
            <a:ext cx="7592890" cy="4191208"/>
          </a:xfrm>
          <a:prstGeom prst="rect">
            <a:avLst/>
          </a:prstGeom>
        </p:spPr>
      </p:pic>
      <p:pic>
        <p:nvPicPr>
          <p:cNvPr id="19" name="Picture 18">
            <a:extLst>
              <a:ext uri="{FF2B5EF4-FFF2-40B4-BE49-F238E27FC236}">
                <a16:creationId xmlns:a16="http://schemas.microsoft.com/office/drawing/2014/main" id="{239AEA69-A7BA-4347-AB5D-AD23A161E674}"/>
              </a:ext>
            </a:extLst>
          </p:cNvPr>
          <p:cNvPicPr>
            <a:picLocks noChangeAspect="1"/>
          </p:cNvPicPr>
          <p:nvPr/>
        </p:nvPicPr>
        <p:blipFill>
          <a:blip r:embed="rId4"/>
          <a:stretch>
            <a:fillRect/>
          </a:stretch>
        </p:blipFill>
        <p:spPr>
          <a:xfrm>
            <a:off x="4873580" y="4567642"/>
            <a:ext cx="6806661" cy="2314575"/>
          </a:xfrm>
          <a:prstGeom prst="rect">
            <a:avLst/>
          </a:prstGeom>
        </p:spPr>
      </p:pic>
      <p:sp>
        <p:nvSpPr>
          <p:cNvPr id="6" name="Rectangle 5">
            <a:extLst>
              <a:ext uri="{FF2B5EF4-FFF2-40B4-BE49-F238E27FC236}">
                <a16:creationId xmlns:a16="http://schemas.microsoft.com/office/drawing/2014/main" id="{59265854-5FC0-41A9-914C-F75EC9312844}"/>
              </a:ext>
            </a:extLst>
          </p:cNvPr>
          <p:cNvSpPr/>
          <p:nvPr/>
        </p:nvSpPr>
        <p:spPr bwMode="auto">
          <a:xfrm>
            <a:off x="4442995" y="4974956"/>
            <a:ext cx="430585" cy="349322"/>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6B129437-5E7E-4E95-892F-589F83DE4FA6}"/>
              </a:ext>
            </a:extLst>
          </p:cNvPr>
          <p:cNvSpPr/>
          <p:nvPr/>
        </p:nvSpPr>
        <p:spPr bwMode="auto">
          <a:xfrm>
            <a:off x="11561736" y="4567642"/>
            <a:ext cx="549090" cy="756636"/>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47578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8409BE-50D4-40ED-9918-664F3C5DC3DF}"/>
              </a:ext>
            </a:extLst>
          </p:cNvPr>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
        <p:nvSpPr>
          <p:cNvPr id="3" name="Title 2">
            <a:extLst>
              <a:ext uri="{FF2B5EF4-FFF2-40B4-BE49-F238E27FC236}">
                <a16:creationId xmlns:a16="http://schemas.microsoft.com/office/drawing/2014/main" id="{B99C0486-88F5-4BFB-A84C-17D6F815A2C9}"/>
              </a:ext>
            </a:extLst>
          </p:cNvPr>
          <p:cNvSpPr>
            <a:spLocks noGrp="1"/>
          </p:cNvSpPr>
          <p:nvPr>
            <p:ph type="title"/>
          </p:nvPr>
        </p:nvSpPr>
        <p:spPr/>
        <p:txBody>
          <a:bodyPr/>
          <a:lstStyle/>
          <a:p>
            <a:r>
              <a:rPr lang="en-US" dirty="0"/>
              <a:t>Enter Human Ingenuity</a:t>
            </a:r>
          </a:p>
        </p:txBody>
      </p:sp>
      <p:sp>
        <p:nvSpPr>
          <p:cNvPr id="4" name="Content Placeholder 3">
            <a:extLst>
              <a:ext uri="{FF2B5EF4-FFF2-40B4-BE49-F238E27FC236}">
                <a16:creationId xmlns:a16="http://schemas.microsoft.com/office/drawing/2014/main" id="{9FD99C57-500B-41DE-B38E-0330914D0498}"/>
              </a:ext>
            </a:extLst>
          </p:cNvPr>
          <p:cNvSpPr>
            <a:spLocks noGrp="1"/>
          </p:cNvSpPr>
          <p:nvPr>
            <p:ph sz="quarter" idx="11"/>
          </p:nvPr>
        </p:nvSpPr>
        <p:spPr>
          <a:xfrm>
            <a:off x="3629034" y="922709"/>
            <a:ext cx="8444346" cy="5234006"/>
          </a:xfrm>
          <a:solidFill>
            <a:schemeClr val="bg1"/>
          </a:solidFill>
        </p:spPr>
        <p:txBody>
          <a:bodyPr/>
          <a:lstStyle/>
          <a:p>
            <a:r>
              <a:rPr lang="en-US" sz="2000" dirty="0" err="1"/>
              <a:t>Gedanken</a:t>
            </a:r>
            <a:r>
              <a:rPr lang="en-US" sz="2000" dirty="0"/>
              <a:t> Experiments (Thought) – </a:t>
            </a:r>
            <a:r>
              <a:rPr lang="en-US" sz="2000" b="1" i="1" dirty="0">
                <a:solidFill>
                  <a:srgbClr val="0066CC"/>
                </a:solidFill>
              </a:rPr>
              <a:t>Strategy Level</a:t>
            </a:r>
          </a:p>
          <a:p>
            <a:pPr lvl="1"/>
            <a:r>
              <a:rPr lang="en-US" sz="1800" dirty="0"/>
              <a:t>Oft referred to as a </a:t>
            </a:r>
            <a:r>
              <a:rPr lang="en-US" sz="1800" b="1" dirty="0"/>
              <a:t>BOGSAT</a:t>
            </a:r>
            <a:r>
              <a:rPr lang="en-US" sz="1800" dirty="0"/>
              <a:t> – Bunch of Guys Sitting Around a Table</a:t>
            </a:r>
          </a:p>
          <a:p>
            <a:pPr lvl="1"/>
            <a:r>
              <a:rPr lang="en-US" sz="1800" dirty="0"/>
              <a:t>A good starting point if you have the “right” guys</a:t>
            </a:r>
          </a:p>
          <a:p>
            <a:pPr lvl="2"/>
            <a:r>
              <a:rPr lang="en-US" sz="1600" dirty="0"/>
              <a:t>Intensely committed to solving the problem</a:t>
            </a:r>
          </a:p>
          <a:p>
            <a:pPr lvl="2"/>
            <a:r>
              <a:rPr lang="en-US" sz="1600" dirty="0"/>
              <a:t>Representing most critical factors including social and legal</a:t>
            </a:r>
          </a:p>
          <a:p>
            <a:pPr lvl="1"/>
            <a:r>
              <a:rPr lang="en-US" sz="1800" dirty="0"/>
              <a:t>Product: one or more ideas or early concepts</a:t>
            </a:r>
          </a:p>
          <a:p>
            <a:pPr>
              <a:spcBef>
                <a:spcPts val="1200"/>
              </a:spcBef>
            </a:pPr>
            <a:r>
              <a:rPr lang="en-US" sz="2000" dirty="0"/>
              <a:t>Seminars are really organized, structured BOGSATs</a:t>
            </a:r>
          </a:p>
          <a:p>
            <a:pPr lvl="1"/>
            <a:r>
              <a:rPr lang="en-US" sz="1800" dirty="0"/>
              <a:t>Knowledgeable presenters willing to be challenged</a:t>
            </a:r>
          </a:p>
          <a:p>
            <a:pPr lvl="1"/>
            <a:r>
              <a:rPr lang="en-US" sz="1800" dirty="0"/>
              <a:t>Planned and well-structured data collection for analysis</a:t>
            </a:r>
          </a:p>
          <a:p>
            <a:pPr lvl="1"/>
            <a:r>
              <a:rPr lang="en-US" sz="1800" dirty="0"/>
              <a:t>Product: more refined, structured concepts</a:t>
            </a:r>
          </a:p>
          <a:p>
            <a:pPr>
              <a:spcBef>
                <a:spcPts val="1200"/>
              </a:spcBef>
            </a:pPr>
            <a:r>
              <a:rPr lang="en-US" sz="2000" dirty="0"/>
              <a:t>Wargames – </a:t>
            </a:r>
            <a:r>
              <a:rPr lang="en-US" sz="2000" b="1" i="1" dirty="0">
                <a:solidFill>
                  <a:srgbClr val="0066CC"/>
                </a:solidFill>
              </a:rPr>
              <a:t>Operational Level</a:t>
            </a:r>
          </a:p>
          <a:p>
            <a:pPr lvl="1"/>
            <a:r>
              <a:rPr lang="en-US" sz="1800" dirty="0"/>
              <a:t>Many ways to do wargames</a:t>
            </a:r>
          </a:p>
          <a:p>
            <a:pPr lvl="1"/>
            <a:r>
              <a:rPr lang="en-US" sz="1800" dirty="0"/>
              <a:t>All begin with raw concepts and “fight” them into potential solutions</a:t>
            </a:r>
          </a:p>
          <a:p>
            <a:endParaRPr lang="en-US" sz="2400" dirty="0"/>
          </a:p>
          <a:p>
            <a:endParaRPr lang="en-US" sz="2400" dirty="0"/>
          </a:p>
          <a:p>
            <a:pPr lvl="1"/>
            <a:endParaRPr lang="en-US" sz="2000" dirty="0"/>
          </a:p>
        </p:txBody>
      </p:sp>
      <p:sp>
        <p:nvSpPr>
          <p:cNvPr id="9" name="TextBox 8">
            <a:extLst>
              <a:ext uri="{FF2B5EF4-FFF2-40B4-BE49-F238E27FC236}">
                <a16:creationId xmlns:a16="http://schemas.microsoft.com/office/drawing/2014/main" id="{C5F01805-1476-4583-B6E9-2FB475819681}"/>
              </a:ext>
            </a:extLst>
          </p:cNvPr>
          <p:cNvSpPr txBox="1"/>
          <p:nvPr/>
        </p:nvSpPr>
        <p:spPr>
          <a:xfrm>
            <a:off x="1356160" y="5716694"/>
            <a:ext cx="9759516"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1200"/>
              </a:spcBef>
              <a:spcAft>
                <a:spcPct val="0"/>
              </a:spcAft>
              <a:buClr>
                <a:srgbClr val="000000"/>
              </a:buClr>
              <a:buSzPct val="75000"/>
              <a:buFont typeface="Wingdings" charset="2"/>
              <a:buNone/>
              <a:tabLst/>
              <a:defRPr/>
            </a:pPr>
            <a:r>
              <a:rPr kumimoji="0" lang="en-US" sz="2000" b="0" i="1" u="none" strike="noStrike" kern="0" cap="none" spc="0" normalizeH="0" baseline="0" noProof="0" dirty="0">
                <a:ln>
                  <a:noFill/>
                </a:ln>
                <a:solidFill>
                  <a:srgbClr val="0066CC"/>
                </a:solidFill>
                <a:effectLst/>
                <a:uLnTx/>
                <a:uFillTx/>
                <a:latin typeface="Arial" panose="020B0604020202020204" pitchFamily="34" charset="0"/>
                <a:cs typeface="Arial" panose="020B0604020202020204" pitchFamily="34" charset="0"/>
              </a:rPr>
              <a:t>In comparison to large scale exercises, these are low-cost options that can produce more robust operational concepts – but we are not finished</a:t>
            </a:r>
          </a:p>
          <a:p>
            <a:endParaRPr lang="en-US" dirty="0"/>
          </a:p>
        </p:txBody>
      </p:sp>
      <p:sp>
        <p:nvSpPr>
          <p:cNvPr id="8" name="Content Placeholder 3">
            <a:extLst>
              <a:ext uri="{FF2B5EF4-FFF2-40B4-BE49-F238E27FC236}">
                <a16:creationId xmlns:a16="http://schemas.microsoft.com/office/drawing/2014/main" id="{CD62057B-69DA-4F76-A551-70988B48C36A}"/>
              </a:ext>
            </a:extLst>
          </p:cNvPr>
          <p:cNvSpPr txBox="1">
            <a:spLocks/>
          </p:cNvSpPr>
          <p:nvPr/>
        </p:nvSpPr>
        <p:spPr bwMode="auto">
          <a:xfrm>
            <a:off x="375798" y="2832136"/>
            <a:ext cx="2896040" cy="2605158"/>
          </a:xfrm>
          <a:prstGeom prst="rect">
            <a:avLst/>
          </a:prstGeom>
          <a:solidFill>
            <a:srgbClr val="D5FFE8"/>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None/>
            </a:pPr>
            <a:r>
              <a:rPr lang="en-US" sz="1800" b="1" kern="0" dirty="0">
                <a:solidFill>
                  <a:srgbClr val="0070C0"/>
                </a:solidFill>
              </a:rPr>
              <a:t>Ingredients</a:t>
            </a:r>
          </a:p>
          <a:p>
            <a:r>
              <a:rPr lang="en-US" sz="1600" b="1" kern="0" dirty="0">
                <a:solidFill>
                  <a:schemeClr val="tx1">
                    <a:lumMod val="65000"/>
                    <a:lumOff val="35000"/>
                  </a:schemeClr>
                </a:solidFill>
              </a:rPr>
              <a:t>Human ingenuity</a:t>
            </a:r>
          </a:p>
          <a:p>
            <a:r>
              <a:rPr lang="en-US" sz="1600" b="1" kern="0" dirty="0">
                <a:solidFill>
                  <a:schemeClr val="tx1">
                    <a:lumMod val="65000"/>
                    <a:lumOff val="35000"/>
                  </a:schemeClr>
                </a:solidFill>
              </a:rPr>
              <a:t>Experience</a:t>
            </a:r>
          </a:p>
          <a:p>
            <a:r>
              <a:rPr lang="en-US" sz="1600" b="1" kern="0" dirty="0">
                <a:solidFill>
                  <a:schemeClr val="tx1">
                    <a:lumMod val="65000"/>
                    <a:lumOff val="35000"/>
                  </a:schemeClr>
                </a:solidFill>
              </a:rPr>
              <a:t>Observations</a:t>
            </a:r>
          </a:p>
          <a:p>
            <a:r>
              <a:rPr lang="en-US" sz="1600" b="1" kern="0" dirty="0">
                <a:solidFill>
                  <a:schemeClr val="tx1">
                    <a:lumMod val="65000"/>
                    <a:lumOff val="35000"/>
                  </a:schemeClr>
                </a:solidFill>
              </a:rPr>
              <a:t>History</a:t>
            </a:r>
          </a:p>
          <a:p>
            <a:r>
              <a:rPr lang="en-US" sz="1600" b="1" kern="0" dirty="0">
                <a:solidFill>
                  <a:schemeClr val="tx1">
                    <a:lumMod val="65000"/>
                    <a:lumOff val="35000"/>
                  </a:schemeClr>
                </a:solidFill>
              </a:rPr>
              <a:t>Nuance</a:t>
            </a:r>
          </a:p>
          <a:p>
            <a:r>
              <a:rPr lang="en-US" sz="1600" b="1" kern="0" dirty="0">
                <a:solidFill>
                  <a:schemeClr val="tx1">
                    <a:lumMod val="65000"/>
                    <a:lumOff val="35000"/>
                  </a:schemeClr>
                </a:solidFill>
              </a:rPr>
              <a:t>Argument</a:t>
            </a:r>
          </a:p>
          <a:p>
            <a:r>
              <a:rPr lang="en-US" sz="1600" b="1" kern="0" dirty="0">
                <a:solidFill>
                  <a:srgbClr val="FF0000"/>
                </a:solidFill>
              </a:rPr>
              <a:t>Not detailed physics</a:t>
            </a:r>
          </a:p>
        </p:txBody>
      </p:sp>
      <p:pic>
        <p:nvPicPr>
          <p:cNvPr id="11" name="Picture 10">
            <a:extLst>
              <a:ext uri="{FF2B5EF4-FFF2-40B4-BE49-F238E27FC236}">
                <a16:creationId xmlns:a16="http://schemas.microsoft.com/office/drawing/2014/main" id="{AF3D8AA7-FE26-46EF-83E1-6D06D3AA369B}"/>
              </a:ext>
            </a:extLst>
          </p:cNvPr>
          <p:cNvPicPr>
            <a:picLocks noChangeAspect="1"/>
          </p:cNvPicPr>
          <p:nvPr/>
        </p:nvPicPr>
        <p:blipFill>
          <a:blip r:embed="rId2"/>
          <a:stretch>
            <a:fillRect/>
          </a:stretch>
        </p:blipFill>
        <p:spPr>
          <a:xfrm>
            <a:off x="80395" y="960358"/>
            <a:ext cx="3486847" cy="1592378"/>
          </a:xfrm>
          <a:prstGeom prst="rect">
            <a:avLst/>
          </a:prstGeom>
        </p:spPr>
      </p:pic>
    </p:spTree>
    <p:extLst>
      <p:ext uri="{BB962C8B-B14F-4D97-AF65-F5344CB8AC3E}">
        <p14:creationId xmlns:p14="http://schemas.microsoft.com/office/powerpoint/2010/main" val="3051834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FCE613-D2D2-451D-AA52-32CAEC977946}"/>
              </a:ext>
            </a:extLst>
          </p:cNvPr>
          <p:cNvSpPr>
            <a:spLocks noGrp="1"/>
          </p:cNvSpPr>
          <p:nvPr>
            <p:ph type="sldNum" sz="quarter" idx="10"/>
          </p:nvPr>
        </p:nvSpPr>
        <p:spPr/>
        <p:txBody>
          <a:bodyPr/>
          <a:lstStyle/>
          <a:p>
            <a:pPr>
              <a:defRPr/>
            </a:pPr>
            <a:fld id="{D68E8870-17DE-45C4-A8DD-7644B2422933}" type="slidenum">
              <a:rPr lang="en-US" smtClean="0"/>
              <a:pPr>
                <a:defRPr/>
              </a:pPr>
              <a:t>22</a:t>
            </a:fld>
            <a:endParaRPr lang="en-US" dirty="0"/>
          </a:p>
        </p:txBody>
      </p:sp>
      <p:sp>
        <p:nvSpPr>
          <p:cNvPr id="3" name="Title 2">
            <a:extLst>
              <a:ext uri="{FF2B5EF4-FFF2-40B4-BE49-F238E27FC236}">
                <a16:creationId xmlns:a16="http://schemas.microsoft.com/office/drawing/2014/main" id="{67D9433B-B660-42AA-A1C9-58E16021E15A}"/>
              </a:ext>
            </a:extLst>
          </p:cNvPr>
          <p:cNvSpPr>
            <a:spLocks noGrp="1"/>
          </p:cNvSpPr>
          <p:nvPr>
            <p:ph type="title"/>
          </p:nvPr>
        </p:nvSpPr>
        <p:spPr/>
        <p:txBody>
          <a:bodyPr/>
          <a:lstStyle/>
          <a:p>
            <a:r>
              <a:rPr lang="en-US" dirty="0"/>
              <a:t>Now Add the Functional Environment</a:t>
            </a:r>
          </a:p>
        </p:txBody>
      </p:sp>
      <p:sp>
        <p:nvSpPr>
          <p:cNvPr id="4" name="Content Placeholder 3">
            <a:extLst>
              <a:ext uri="{FF2B5EF4-FFF2-40B4-BE49-F238E27FC236}">
                <a16:creationId xmlns:a16="http://schemas.microsoft.com/office/drawing/2014/main" id="{BBCB3D55-4074-4801-8EF7-A35BCBEA2A11}"/>
              </a:ext>
            </a:extLst>
          </p:cNvPr>
          <p:cNvSpPr>
            <a:spLocks noGrp="1"/>
          </p:cNvSpPr>
          <p:nvPr>
            <p:ph sz="quarter" idx="11"/>
          </p:nvPr>
        </p:nvSpPr>
        <p:spPr>
          <a:xfrm>
            <a:off x="4246591" y="989461"/>
            <a:ext cx="7773280" cy="5287485"/>
          </a:xfrm>
        </p:spPr>
        <p:txBody>
          <a:bodyPr/>
          <a:lstStyle/>
          <a:p>
            <a:pPr marL="228600" indent="-228600">
              <a:lnSpc>
                <a:spcPct val="90000"/>
              </a:lnSpc>
            </a:pPr>
            <a:r>
              <a:rPr lang="en-US" sz="1800" dirty="0"/>
              <a:t>I recall being on a technical board for an organization trying to field rapidly all kinds of devices for the wars in Iraq and Afghanistan.  They had a proposal they thought would solve many issues.  All board members looked at each other in consternation.      </a:t>
            </a:r>
            <a:r>
              <a:rPr lang="en-US" sz="1800" dirty="0">
                <a:solidFill>
                  <a:srgbClr val="0066CC"/>
                </a:solidFill>
              </a:rPr>
              <a:t>	</a:t>
            </a:r>
            <a:r>
              <a:rPr lang="en-US" sz="1800" i="1" dirty="0">
                <a:solidFill>
                  <a:srgbClr val="0066CC"/>
                </a:solidFill>
              </a:rPr>
              <a:t>We responded in unison, “but it defies the laws of physics.”</a:t>
            </a:r>
          </a:p>
          <a:p>
            <a:pPr marL="228600" indent="-228600">
              <a:spcBef>
                <a:spcPts val="1200"/>
              </a:spcBef>
            </a:pPr>
            <a:r>
              <a:rPr lang="en-US" sz="2000" dirty="0"/>
              <a:t>Constructive Models provide insight  </a:t>
            </a:r>
            <a:r>
              <a:rPr lang="en-US" sz="2000" dirty="0">
                <a:solidFill>
                  <a:srgbClr val="0066CC"/>
                </a:solidFill>
              </a:rPr>
              <a:t>(data for analysis)</a:t>
            </a:r>
          </a:p>
          <a:p>
            <a:pPr marL="761986" lvl="1" indent="-228600">
              <a:lnSpc>
                <a:spcPct val="85000"/>
              </a:lnSpc>
            </a:pPr>
            <a:r>
              <a:rPr lang="en-US" sz="1800" dirty="0"/>
              <a:t>Data is entered into a computer computation and the computer outputs the result.</a:t>
            </a:r>
          </a:p>
          <a:p>
            <a:pPr marL="761986" lvl="1" indent="-228600">
              <a:lnSpc>
                <a:spcPct val="85000"/>
              </a:lnSpc>
            </a:pPr>
            <a:r>
              <a:rPr lang="en-US" sz="1800" dirty="0"/>
              <a:t>The computation generally runs faster than real time and can accommodate own and threat models</a:t>
            </a:r>
          </a:p>
          <a:p>
            <a:pPr marL="761986" lvl="1" indent="-228600">
              <a:lnSpc>
                <a:spcPct val="85000"/>
              </a:lnSpc>
            </a:pPr>
            <a:r>
              <a:rPr lang="en-US" sz="1800" dirty="0"/>
              <a:t>The user can run the model through a number of scenarios and over a long period (days, weeks, even longer) repeatedly to create a statistical ensemble of results</a:t>
            </a:r>
          </a:p>
          <a:p>
            <a:pPr marL="1295373" lvl="2" indent="-228600">
              <a:lnSpc>
                <a:spcPct val="85000"/>
              </a:lnSpc>
            </a:pPr>
            <a:r>
              <a:rPr lang="en-US" sz="1800" dirty="0">
                <a:solidFill>
                  <a:srgbClr val="0066CC"/>
                </a:solidFill>
              </a:rPr>
              <a:t>Engineering level</a:t>
            </a:r>
            <a:r>
              <a:rPr lang="en-US" sz="1800" dirty="0"/>
              <a:t> models address the question of will it work</a:t>
            </a:r>
          </a:p>
          <a:p>
            <a:pPr marL="1295373" lvl="2" indent="-228600">
              <a:lnSpc>
                <a:spcPct val="85000"/>
              </a:lnSpc>
            </a:pPr>
            <a:r>
              <a:rPr lang="en-US" sz="1800" dirty="0">
                <a:solidFill>
                  <a:srgbClr val="0066CC"/>
                </a:solidFill>
              </a:rPr>
              <a:t>Engagement and Mission level </a:t>
            </a:r>
            <a:r>
              <a:rPr lang="en-US" sz="1800" dirty="0"/>
              <a:t>models explore how it functions against the enemy in operational environments</a:t>
            </a:r>
          </a:p>
          <a:p>
            <a:pPr marL="1295373" lvl="2" indent="-228600">
              <a:lnSpc>
                <a:spcPct val="85000"/>
              </a:lnSpc>
            </a:pPr>
            <a:r>
              <a:rPr lang="en-US" sz="1800" dirty="0">
                <a:solidFill>
                  <a:srgbClr val="0066CC"/>
                </a:solidFill>
              </a:rPr>
              <a:t>Theater models </a:t>
            </a:r>
            <a:r>
              <a:rPr lang="en-US" sz="1800" dirty="0"/>
              <a:t>look at its value in overall combat</a:t>
            </a:r>
          </a:p>
          <a:p>
            <a:pPr marL="876286" lvl="1" indent="-342900">
              <a:lnSpc>
                <a:spcPct val="85000"/>
              </a:lnSpc>
            </a:pPr>
            <a:r>
              <a:rPr lang="en-US" sz="1800" dirty="0"/>
              <a:t>Results go back to the wargamers and concept developers to refine the concept  before it goes forward</a:t>
            </a:r>
          </a:p>
          <a:p>
            <a:pPr marL="761986" lvl="1" indent="-228600"/>
            <a:endParaRPr lang="en-US" sz="1600" dirty="0"/>
          </a:p>
        </p:txBody>
      </p:sp>
      <p:sp>
        <p:nvSpPr>
          <p:cNvPr id="7" name="Content Placeholder 3">
            <a:extLst>
              <a:ext uri="{FF2B5EF4-FFF2-40B4-BE49-F238E27FC236}">
                <a16:creationId xmlns:a16="http://schemas.microsoft.com/office/drawing/2014/main" id="{AA598031-5EF0-4C24-BB6F-9C001D765FF5}"/>
              </a:ext>
            </a:extLst>
          </p:cNvPr>
          <p:cNvSpPr txBox="1">
            <a:spLocks/>
          </p:cNvSpPr>
          <p:nvPr/>
        </p:nvSpPr>
        <p:spPr bwMode="auto">
          <a:xfrm>
            <a:off x="245823" y="2590958"/>
            <a:ext cx="4068122" cy="3512929"/>
          </a:xfrm>
          <a:prstGeom prst="rect">
            <a:avLst/>
          </a:prstGeom>
          <a:solidFill>
            <a:srgbClr val="D5FFE8"/>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nSpc>
                <a:spcPct val="90000"/>
              </a:lnSpc>
              <a:buNone/>
            </a:pPr>
            <a:r>
              <a:rPr lang="en-US" sz="1800" kern="0" dirty="0"/>
              <a:t>The operational environment is complicated and even the best of us can hold only so much in our minds at once. </a:t>
            </a:r>
          </a:p>
          <a:p>
            <a:pPr marL="0" indent="0">
              <a:lnSpc>
                <a:spcPct val="90000"/>
              </a:lnSpc>
              <a:spcBef>
                <a:spcPts val="600"/>
              </a:spcBef>
              <a:buNone/>
            </a:pPr>
            <a:r>
              <a:rPr lang="en-US" sz="1800" kern="0" dirty="0"/>
              <a:t>Simulations can provide a way of looking at the complexity of the problem from</a:t>
            </a:r>
          </a:p>
          <a:p>
            <a:pPr>
              <a:lnSpc>
                <a:spcPct val="90000"/>
              </a:lnSpc>
              <a:spcBef>
                <a:spcPts val="600"/>
              </a:spcBef>
            </a:pPr>
            <a:r>
              <a:rPr lang="en-US" sz="1800" kern="0" dirty="0"/>
              <a:t>The engineering level (does it defy the laws of physics) </a:t>
            </a:r>
          </a:p>
          <a:p>
            <a:pPr>
              <a:lnSpc>
                <a:spcPct val="90000"/>
              </a:lnSpc>
              <a:spcBef>
                <a:spcPts val="600"/>
              </a:spcBef>
            </a:pPr>
            <a:r>
              <a:rPr lang="en-US" sz="1800" kern="0" dirty="0"/>
              <a:t>To the operational environment with the stress of enemy counter operations all in the presence of the natural environment </a:t>
            </a:r>
          </a:p>
        </p:txBody>
      </p:sp>
      <p:sp>
        <p:nvSpPr>
          <p:cNvPr id="9" name="TextBox 8">
            <a:extLst>
              <a:ext uri="{FF2B5EF4-FFF2-40B4-BE49-F238E27FC236}">
                <a16:creationId xmlns:a16="http://schemas.microsoft.com/office/drawing/2014/main" id="{3C6E259D-988A-4271-AE80-AEEFC5548909}"/>
              </a:ext>
            </a:extLst>
          </p:cNvPr>
          <p:cNvSpPr txBox="1"/>
          <p:nvPr/>
        </p:nvSpPr>
        <p:spPr>
          <a:xfrm>
            <a:off x="1216242" y="6276946"/>
            <a:ext cx="975951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1200"/>
              </a:spcBef>
              <a:spcAft>
                <a:spcPct val="0"/>
              </a:spcAft>
              <a:buClr>
                <a:srgbClr val="000000"/>
              </a:buClr>
              <a:buSzPct val="75000"/>
              <a:buFont typeface="Wingdings" charset="2"/>
              <a:buNone/>
              <a:tabLst/>
              <a:defRPr/>
            </a:pPr>
            <a:r>
              <a:rPr lang="en-US" sz="2000" i="1" kern="0" dirty="0">
                <a:solidFill>
                  <a:srgbClr val="0066CC"/>
                </a:solidFill>
                <a:latin typeface="Arial" panose="020B0604020202020204" pitchFamily="34" charset="0"/>
                <a:cs typeface="Arial" panose="020B0604020202020204" pitchFamily="34" charset="0"/>
              </a:rPr>
              <a:t>Remember:  All models are wrong, some are useful.</a:t>
            </a:r>
            <a:r>
              <a:rPr kumimoji="0" lang="en-US" sz="2000" b="0" i="1" u="none" strike="noStrike" kern="0" cap="none" spc="0" normalizeH="0" baseline="0" noProof="0" dirty="0">
                <a:ln>
                  <a:noFill/>
                </a:ln>
                <a:solidFill>
                  <a:srgbClr val="0066CC"/>
                </a:solidFill>
                <a:effectLst/>
                <a:uLnTx/>
                <a:uFillTx/>
                <a:latin typeface="Arial" panose="020B0604020202020204" pitchFamily="34" charset="0"/>
                <a:cs typeface="Arial" panose="020B0604020202020204" pitchFamily="34" charset="0"/>
              </a:rPr>
              <a:t> </a:t>
            </a:r>
            <a:endParaRPr lang="en-US" dirty="0"/>
          </a:p>
        </p:txBody>
      </p:sp>
      <p:pic>
        <p:nvPicPr>
          <p:cNvPr id="11" name="Picture 10">
            <a:extLst>
              <a:ext uri="{FF2B5EF4-FFF2-40B4-BE49-F238E27FC236}">
                <a16:creationId xmlns:a16="http://schemas.microsoft.com/office/drawing/2014/main" id="{B5EF676B-6569-4EA2-AC5A-24BFD8AA9250}"/>
              </a:ext>
            </a:extLst>
          </p:cNvPr>
          <p:cNvPicPr>
            <a:picLocks noChangeAspect="1"/>
          </p:cNvPicPr>
          <p:nvPr/>
        </p:nvPicPr>
        <p:blipFill>
          <a:blip r:embed="rId2"/>
          <a:stretch>
            <a:fillRect/>
          </a:stretch>
        </p:blipFill>
        <p:spPr>
          <a:xfrm>
            <a:off x="134881" y="910072"/>
            <a:ext cx="4163006" cy="1590897"/>
          </a:xfrm>
          <a:prstGeom prst="rect">
            <a:avLst/>
          </a:prstGeom>
        </p:spPr>
      </p:pic>
    </p:spTree>
    <p:extLst>
      <p:ext uri="{BB962C8B-B14F-4D97-AF65-F5344CB8AC3E}">
        <p14:creationId xmlns:p14="http://schemas.microsoft.com/office/powerpoint/2010/main" val="280103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AE2D32-8FC9-41CF-908B-8AE6BC4CAF1E}"/>
              </a:ext>
            </a:extLst>
          </p:cNvPr>
          <p:cNvSpPr>
            <a:spLocks noGrp="1"/>
          </p:cNvSpPr>
          <p:nvPr>
            <p:ph type="sldNum" sz="quarter" idx="10"/>
          </p:nvPr>
        </p:nvSpPr>
        <p:spPr/>
        <p:txBody>
          <a:bodyPr/>
          <a:lstStyle/>
          <a:p>
            <a:pPr>
              <a:defRPr/>
            </a:pPr>
            <a:fld id="{D68E8870-17DE-45C4-A8DD-7644B2422933}" type="slidenum">
              <a:rPr lang="en-US" smtClean="0"/>
              <a:pPr>
                <a:defRPr/>
              </a:pPr>
              <a:t>23</a:t>
            </a:fld>
            <a:endParaRPr lang="en-US" dirty="0"/>
          </a:p>
        </p:txBody>
      </p:sp>
      <p:sp>
        <p:nvSpPr>
          <p:cNvPr id="3" name="Title 2">
            <a:extLst>
              <a:ext uri="{FF2B5EF4-FFF2-40B4-BE49-F238E27FC236}">
                <a16:creationId xmlns:a16="http://schemas.microsoft.com/office/drawing/2014/main" id="{F4DF8B50-34BF-4292-84C7-D3CB422833B5}"/>
              </a:ext>
            </a:extLst>
          </p:cNvPr>
          <p:cNvSpPr>
            <a:spLocks noGrp="1"/>
          </p:cNvSpPr>
          <p:nvPr>
            <p:ph type="title"/>
          </p:nvPr>
        </p:nvSpPr>
        <p:spPr/>
        <p:txBody>
          <a:bodyPr/>
          <a:lstStyle/>
          <a:p>
            <a:r>
              <a:rPr lang="en-US" dirty="0"/>
              <a:t>Review</a:t>
            </a:r>
          </a:p>
        </p:txBody>
      </p:sp>
      <p:sp>
        <p:nvSpPr>
          <p:cNvPr id="4" name="Content Placeholder 3">
            <a:extLst>
              <a:ext uri="{FF2B5EF4-FFF2-40B4-BE49-F238E27FC236}">
                <a16:creationId xmlns:a16="http://schemas.microsoft.com/office/drawing/2014/main" id="{E1882ECF-F3C1-4A0D-8815-7C0B29FEF85A}"/>
              </a:ext>
            </a:extLst>
          </p:cNvPr>
          <p:cNvSpPr>
            <a:spLocks noGrp="1"/>
          </p:cNvSpPr>
          <p:nvPr>
            <p:ph sz="quarter" idx="11"/>
          </p:nvPr>
        </p:nvSpPr>
        <p:spPr/>
        <p:txBody>
          <a:bodyPr/>
          <a:lstStyle/>
          <a:p>
            <a:r>
              <a:rPr lang="en-US" sz="2400" dirty="0"/>
              <a:t>Thought Experiments, BOGSATs, Seminars, and Wargames apply human ingenuity to a problem to develop concepts for addressing the problem</a:t>
            </a:r>
          </a:p>
          <a:p>
            <a:pPr lvl="1"/>
            <a:r>
              <a:rPr lang="en-US" sz="2000" dirty="0"/>
              <a:t>Concepts may involve force structure of TTPs</a:t>
            </a:r>
          </a:p>
          <a:p>
            <a:pPr lvl="1"/>
            <a:r>
              <a:rPr lang="en-US" sz="2000" dirty="0"/>
              <a:t>Concepts may also involve changes to existing equipment or new equipment</a:t>
            </a:r>
          </a:p>
          <a:p>
            <a:pPr marL="533399" indent="-457200">
              <a:spcBef>
                <a:spcPts val="1800"/>
              </a:spcBef>
            </a:pPr>
            <a:r>
              <a:rPr lang="en-US" sz="2400" dirty="0"/>
              <a:t>Constructive Simulations</a:t>
            </a:r>
          </a:p>
          <a:p>
            <a:pPr marL="1066785" lvl="1" indent="-457200"/>
            <a:r>
              <a:rPr lang="en-US" sz="2000" dirty="0"/>
              <a:t>Take the concept and place is in an environment to explore the concepts further </a:t>
            </a:r>
          </a:p>
          <a:p>
            <a:pPr marL="1066785" lvl="1" indent="-457200"/>
            <a:r>
              <a:rPr lang="en-US" sz="2000" dirty="0"/>
              <a:t>Results of the constructive simulations feed back to the wargamers and concept developers, giving them additional input for refining the concepts</a:t>
            </a:r>
          </a:p>
          <a:p>
            <a:pPr marL="533399" indent="-457200">
              <a:spcBef>
                <a:spcPts val="1200"/>
              </a:spcBef>
            </a:pPr>
            <a:r>
              <a:rPr lang="en-US" sz="2400" dirty="0"/>
              <a:t>But what about the end user – how will s/he interact with the innovation?</a:t>
            </a:r>
          </a:p>
          <a:p>
            <a:pPr marL="1066785" lvl="1" indent="-457200">
              <a:spcBef>
                <a:spcPts val="600"/>
              </a:spcBef>
            </a:pPr>
            <a:r>
              <a:rPr lang="en-US" sz="2000" dirty="0"/>
              <a:t>The quick answer is </a:t>
            </a:r>
            <a:r>
              <a:rPr lang="en-US" sz="2000" i="1" dirty="0"/>
              <a:t>--  never the way we expect</a:t>
            </a:r>
          </a:p>
          <a:p>
            <a:pPr marL="1066785" lvl="1" indent="-457200"/>
            <a:r>
              <a:rPr lang="en-US" sz="2000" dirty="0"/>
              <a:t>Ingenuity resides with the end user as with the concept developer and you don’t know how the user will react until you see it</a:t>
            </a:r>
          </a:p>
          <a:p>
            <a:pPr marL="1066785" lvl="1" indent="-457200"/>
            <a:r>
              <a:rPr lang="en-US" sz="2000" dirty="0"/>
              <a:t>Enter live, virtual, constructive (LVC) simulations </a:t>
            </a:r>
            <a:r>
              <a:rPr lang="en-US" sz="2000" dirty="0">
                <a:solidFill>
                  <a:srgbClr val="0066CC"/>
                </a:solidFill>
              </a:rPr>
              <a:t>( we see LVC in training exercises, but different data collection from that needed for experiments)</a:t>
            </a:r>
          </a:p>
          <a:p>
            <a:pPr marL="1066785" lvl="1" indent="-457200"/>
            <a:endParaRPr lang="en-US" sz="2000" dirty="0"/>
          </a:p>
        </p:txBody>
      </p:sp>
    </p:spTree>
    <p:extLst>
      <p:ext uri="{BB962C8B-B14F-4D97-AF65-F5344CB8AC3E}">
        <p14:creationId xmlns:p14="http://schemas.microsoft.com/office/powerpoint/2010/main" val="3423908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296E65-A4AC-4291-A2DB-54B227727293}"/>
              </a:ext>
            </a:extLst>
          </p:cNvPr>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sp>
        <p:nvSpPr>
          <p:cNvPr id="3" name="Title 2">
            <a:extLst>
              <a:ext uri="{FF2B5EF4-FFF2-40B4-BE49-F238E27FC236}">
                <a16:creationId xmlns:a16="http://schemas.microsoft.com/office/drawing/2014/main" id="{DF30C439-8993-4B37-909A-40237506B456}"/>
              </a:ext>
            </a:extLst>
          </p:cNvPr>
          <p:cNvSpPr>
            <a:spLocks noGrp="1"/>
          </p:cNvSpPr>
          <p:nvPr>
            <p:ph type="title"/>
          </p:nvPr>
        </p:nvSpPr>
        <p:spPr/>
        <p:txBody>
          <a:bodyPr/>
          <a:lstStyle/>
          <a:p>
            <a:r>
              <a:rPr lang="en-US" dirty="0"/>
              <a:t>And the Interacting Human</a:t>
            </a:r>
          </a:p>
        </p:txBody>
      </p:sp>
      <p:sp>
        <p:nvSpPr>
          <p:cNvPr id="4" name="Content Placeholder 3">
            <a:extLst>
              <a:ext uri="{FF2B5EF4-FFF2-40B4-BE49-F238E27FC236}">
                <a16:creationId xmlns:a16="http://schemas.microsoft.com/office/drawing/2014/main" id="{C43ACCEB-CC64-4740-9627-5681A686B3CA}"/>
              </a:ext>
            </a:extLst>
          </p:cNvPr>
          <p:cNvSpPr>
            <a:spLocks noGrp="1"/>
          </p:cNvSpPr>
          <p:nvPr>
            <p:ph sz="quarter" idx="11"/>
          </p:nvPr>
        </p:nvSpPr>
        <p:spPr>
          <a:xfrm>
            <a:off x="4902844" y="1148406"/>
            <a:ext cx="7052521" cy="5016700"/>
          </a:xfrm>
        </p:spPr>
        <p:txBody>
          <a:bodyPr/>
          <a:lstStyle/>
          <a:p>
            <a:r>
              <a:rPr lang="en-US" sz="2000" dirty="0"/>
              <a:t>Interaction can be provided in two ways: </a:t>
            </a:r>
          </a:p>
          <a:p>
            <a:pPr lvl="1"/>
            <a:r>
              <a:rPr lang="en-US" sz="1600" dirty="0"/>
              <a:t>Human-in-the-Loop (HITL) or </a:t>
            </a:r>
          </a:p>
          <a:p>
            <a:pPr lvl="1"/>
            <a:r>
              <a:rPr lang="en-US" sz="1600" dirty="0"/>
              <a:t>Live, Virtual, Constructive (LVC)</a:t>
            </a:r>
          </a:p>
          <a:p>
            <a:pPr lvl="1"/>
            <a:r>
              <a:rPr lang="en-US" sz="1600" dirty="0"/>
              <a:t>Both types of interaction are enabled by distributed simulation architectures</a:t>
            </a:r>
          </a:p>
          <a:p>
            <a:pPr>
              <a:spcBef>
                <a:spcPts val="1200"/>
              </a:spcBef>
            </a:pPr>
            <a:r>
              <a:rPr lang="en-US" sz="2000" dirty="0"/>
              <a:t>HITL</a:t>
            </a:r>
            <a:r>
              <a:rPr lang="en-US" sz="2000" dirty="0">
                <a:effectLst/>
                <a:ea typeface="Calibri" panose="020F0502020204030204" pitchFamily="34" charset="0"/>
              </a:rPr>
              <a:t> Human-in-the-Loop simulations: </a:t>
            </a:r>
          </a:p>
          <a:p>
            <a:pPr lvl="1">
              <a:spcBef>
                <a:spcPts val="0"/>
              </a:spcBef>
            </a:pPr>
            <a:r>
              <a:rPr lang="en-US" sz="1600" dirty="0">
                <a:ea typeface="Calibri" panose="020F0502020204030204" pitchFamily="34" charset="0"/>
              </a:rPr>
              <a:t>A</a:t>
            </a:r>
            <a:r>
              <a:rPr lang="en-US" sz="1600" dirty="0">
                <a:effectLst/>
                <a:ea typeface="Calibri" panose="020F0502020204030204" pitchFamily="34" charset="0"/>
              </a:rPr>
              <a:t> virtual environment is provided by simulated entities and humans are permitted to interact in lieu of a simulated entity.</a:t>
            </a:r>
          </a:p>
          <a:p>
            <a:pPr lvl="1"/>
            <a:r>
              <a:rPr lang="en-US" sz="1600" dirty="0">
                <a:effectLst/>
                <a:ea typeface="Calibri" panose="020F0502020204030204" pitchFamily="34" charset="0"/>
              </a:rPr>
              <a:t>HITL simulations are real-time simulations with a great degree of human-machine interaction in which military participants receive real-time inputs from the simulation, make real-time decisions, and direct simulated forces or platforms against simulated threat forces</a:t>
            </a:r>
            <a:r>
              <a:rPr lang="en-US" sz="1800" dirty="0">
                <a:effectLst/>
                <a:ea typeface="Calibri" panose="020F0502020204030204" pitchFamily="34" charset="0"/>
              </a:rPr>
              <a:t>.</a:t>
            </a:r>
          </a:p>
          <a:p>
            <a:pPr>
              <a:spcBef>
                <a:spcPts val="1200"/>
              </a:spcBef>
            </a:pPr>
            <a:r>
              <a:rPr lang="en-US" sz="2000" dirty="0">
                <a:ea typeface="Calibri" panose="020F0502020204030204" pitchFamily="34" charset="0"/>
              </a:rPr>
              <a:t>LVC Simulations are like HITL simulations except that they also accommodate interaction with equipment or live forces </a:t>
            </a:r>
            <a:r>
              <a:rPr lang="en-US" sz="2000" dirty="0">
                <a:solidFill>
                  <a:srgbClr val="0066CC"/>
                </a:solidFill>
                <a:ea typeface="Calibri" panose="020F0502020204030204" pitchFamily="34" charset="0"/>
              </a:rPr>
              <a:t>(hardware and/or human respectively)</a:t>
            </a:r>
            <a:endParaRPr lang="en-US" sz="2000" dirty="0">
              <a:solidFill>
                <a:srgbClr val="0066CC"/>
              </a:solidFill>
            </a:endParaRPr>
          </a:p>
        </p:txBody>
      </p:sp>
      <p:pic>
        <p:nvPicPr>
          <p:cNvPr id="6" name="Picture 5">
            <a:extLst>
              <a:ext uri="{FF2B5EF4-FFF2-40B4-BE49-F238E27FC236}">
                <a16:creationId xmlns:a16="http://schemas.microsoft.com/office/drawing/2014/main" id="{69A1167B-3391-4D7C-9F75-7CE1EC6C0026}"/>
              </a:ext>
            </a:extLst>
          </p:cNvPr>
          <p:cNvPicPr>
            <a:picLocks noChangeAspect="1"/>
          </p:cNvPicPr>
          <p:nvPr/>
        </p:nvPicPr>
        <p:blipFill>
          <a:blip r:embed="rId2"/>
          <a:stretch>
            <a:fillRect/>
          </a:stretch>
        </p:blipFill>
        <p:spPr>
          <a:xfrm>
            <a:off x="249614" y="1135906"/>
            <a:ext cx="4548895" cy="1541193"/>
          </a:xfrm>
          <a:prstGeom prst="rect">
            <a:avLst/>
          </a:prstGeom>
        </p:spPr>
      </p:pic>
      <p:sp>
        <p:nvSpPr>
          <p:cNvPr id="7" name="Content Placeholder 3">
            <a:extLst>
              <a:ext uri="{FF2B5EF4-FFF2-40B4-BE49-F238E27FC236}">
                <a16:creationId xmlns:a16="http://schemas.microsoft.com/office/drawing/2014/main" id="{5990B0FA-42CA-41AD-B1CD-164C4EC08FE6}"/>
              </a:ext>
            </a:extLst>
          </p:cNvPr>
          <p:cNvSpPr txBox="1">
            <a:spLocks/>
          </p:cNvSpPr>
          <p:nvPr/>
        </p:nvSpPr>
        <p:spPr bwMode="auto">
          <a:xfrm>
            <a:off x="249613" y="2965269"/>
            <a:ext cx="4548895" cy="2924088"/>
          </a:xfrm>
          <a:prstGeom prst="rect">
            <a:avLst/>
          </a:prstGeom>
          <a:solidFill>
            <a:srgbClr val="D5FFE8"/>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1800" dirty="0">
                <a:effectLst/>
                <a:ea typeface="Calibri" panose="020F0502020204030204" pitchFamily="34" charset="0"/>
              </a:rPr>
              <a:t>HITL a</a:t>
            </a:r>
            <a:r>
              <a:rPr lang="en-US" sz="1800" dirty="0">
                <a:ea typeface="Calibri" panose="020F0502020204030204" pitchFamily="34" charset="0"/>
              </a:rPr>
              <a:t>nd LVC </a:t>
            </a:r>
            <a:r>
              <a:rPr lang="en-US" sz="1800" dirty="0">
                <a:effectLst/>
                <a:ea typeface="Calibri" panose="020F0502020204030204" pitchFamily="34" charset="0"/>
              </a:rPr>
              <a:t>simulations</a:t>
            </a:r>
          </a:p>
          <a:p>
            <a:pPr marL="234950" lvl="3" indent="-234950"/>
            <a:r>
              <a:rPr lang="en-US" sz="1600" dirty="0">
                <a:latin typeface="Arial" panose="020B0604020202020204" pitchFamily="34" charset="0"/>
                <a:ea typeface="Calibri" panose="020F0502020204030204" pitchFamily="34" charset="0"/>
                <a:cs typeface="Arial" panose="020B0604020202020204" pitchFamily="34" charset="0"/>
              </a:rPr>
              <a:t>R</a:t>
            </a:r>
            <a:r>
              <a:rPr lang="en-US" sz="1600" dirty="0">
                <a:effectLst/>
                <a:latin typeface="Arial" panose="020B0604020202020204" pitchFamily="34" charset="0"/>
                <a:ea typeface="Calibri" panose="020F0502020204030204" pitchFamily="34" charset="0"/>
                <a:cs typeface="Arial" panose="020B0604020202020204" pitchFamily="34" charset="0"/>
              </a:rPr>
              <a:t>eflect warfighting decision-making better than constructive simulations and analytic wargames</a:t>
            </a:r>
          </a:p>
          <a:p>
            <a:pPr marL="234950" lvl="3" indent="-234950"/>
            <a:r>
              <a:rPr lang="en-US" sz="1600" dirty="0">
                <a:latin typeface="Arial" panose="020B0604020202020204" pitchFamily="34" charset="0"/>
                <a:ea typeface="Calibri" panose="020F0502020204030204" pitchFamily="34" charset="0"/>
                <a:cs typeface="Arial" panose="020B0604020202020204" pitchFamily="34" charset="0"/>
              </a:rPr>
              <a:t>Allow the warfighter to work with new TTPs, force structure, or equipment, but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34950" lvl="3" indent="-234950"/>
            <a:r>
              <a:rPr lang="en-US" sz="1600" dirty="0">
                <a:latin typeface="Arial" panose="020B0604020202020204" pitchFamily="34" charset="0"/>
                <a:ea typeface="Calibri" panose="020F0502020204030204" pitchFamily="34" charset="0"/>
                <a:cs typeface="Arial" panose="020B0604020202020204" pitchFamily="34" charset="0"/>
              </a:rPr>
              <a:t>D</a:t>
            </a:r>
            <a:r>
              <a:rPr lang="en-US" sz="1600" dirty="0">
                <a:effectLst/>
                <a:latin typeface="Arial" panose="020B0604020202020204" pitchFamily="34" charset="0"/>
                <a:ea typeface="Calibri" panose="020F0502020204030204" pitchFamily="34" charset="0"/>
                <a:cs typeface="Arial" panose="020B0604020202020204" pitchFamily="34" charset="0"/>
              </a:rPr>
              <a:t>ue to human involvement, they also introduce variability, making significant changes in results more difficult to detect and cause and effect relationships more difficult to determine.</a:t>
            </a:r>
          </a:p>
        </p:txBody>
      </p:sp>
    </p:spTree>
    <p:extLst>
      <p:ext uri="{BB962C8B-B14F-4D97-AF65-F5344CB8AC3E}">
        <p14:creationId xmlns:p14="http://schemas.microsoft.com/office/powerpoint/2010/main" val="4441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42FB3-639F-47A7-9A99-2C305E8381E5}"/>
              </a:ext>
            </a:extLst>
          </p:cNvPr>
          <p:cNvSpPr>
            <a:spLocks noGrp="1"/>
          </p:cNvSpPr>
          <p:nvPr>
            <p:ph type="sldNum" sz="quarter" idx="10"/>
          </p:nvPr>
        </p:nvSpPr>
        <p:spPr/>
        <p:txBody>
          <a:bodyPr/>
          <a:lstStyle/>
          <a:p>
            <a:pPr>
              <a:defRPr/>
            </a:pPr>
            <a:fld id="{D68E8870-17DE-45C4-A8DD-7644B2422933}" type="slidenum">
              <a:rPr lang="en-US" smtClean="0"/>
              <a:pPr>
                <a:defRPr/>
              </a:pPr>
              <a:t>25</a:t>
            </a:fld>
            <a:endParaRPr lang="en-US" dirty="0"/>
          </a:p>
        </p:txBody>
      </p:sp>
      <p:sp>
        <p:nvSpPr>
          <p:cNvPr id="3" name="Title 2">
            <a:extLst>
              <a:ext uri="{FF2B5EF4-FFF2-40B4-BE49-F238E27FC236}">
                <a16:creationId xmlns:a16="http://schemas.microsoft.com/office/drawing/2014/main" id="{515804B1-14D0-4E65-A74F-EEB0B89C14CC}"/>
              </a:ext>
            </a:extLst>
          </p:cNvPr>
          <p:cNvSpPr>
            <a:spLocks noGrp="1"/>
          </p:cNvSpPr>
          <p:nvPr>
            <p:ph type="title"/>
          </p:nvPr>
        </p:nvSpPr>
        <p:spPr/>
        <p:txBody>
          <a:bodyPr/>
          <a:lstStyle/>
          <a:p>
            <a:r>
              <a:rPr lang="en-US" dirty="0"/>
              <a:t>Large Scale Exercises (LSE)</a:t>
            </a:r>
          </a:p>
        </p:txBody>
      </p:sp>
      <p:sp>
        <p:nvSpPr>
          <p:cNvPr id="4" name="Content Placeholder 3">
            <a:extLst>
              <a:ext uri="{FF2B5EF4-FFF2-40B4-BE49-F238E27FC236}">
                <a16:creationId xmlns:a16="http://schemas.microsoft.com/office/drawing/2014/main" id="{2A42427B-5439-4F0C-B732-2732D4CDB614}"/>
              </a:ext>
            </a:extLst>
          </p:cNvPr>
          <p:cNvSpPr>
            <a:spLocks noGrp="1"/>
          </p:cNvSpPr>
          <p:nvPr>
            <p:ph sz="quarter" idx="11"/>
          </p:nvPr>
        </p:nvSpPr>
        <p:spPr>
          <a:xfrm>
            <a:off x="6096000" y="1046715"/>
            <a:ext cx="5838032" cy="5075237"/>
          </a:xfrm>
        </p:spPr>
        <p:txBody>
          <a:bodyPr/>
          <a:lstStyle/>
          <a:p>
            <a:r>
              <a:rPr lang="en-US" sz="2000" dirty="0"/>
              <a:t>Large Scale Exercise are the final step before operational employment</a:t>
            </a:r>
          </a:p>
          <a:p>
            <a:pPr lvl="1"/>
            <a:r>
              <a:rPr lang="en-US" sz="1600" dirty="0"/>
              <a:t>LSEs bring together a substantial Joint force</a:t>
            </a:r>
          </a:p>
          <a:p>
            <a:pPr lvl="1"/>
            <a:r>
              <a:rPr lang="en-US" sz="1600" dirty="0"/>
              <a:t>LVC capabilities may play, but the primary players are real platforms, systems, and weapons</a:t>
            </a:r>
          </a:p>
          <a:p>
            <a:pPr lvl="1"/>
            <a:r>
              <a:rPr lang="en-US" sz="1600" dirty="0"/>
              <a:t>LSEs are the acid test that pushes the innovation and records it’s inadequacies as well as its benefits</a:t>
            </a:r>
          </a:p>
          <a:p>
            <a:pPr>
              <a:spcBef>
                <a:spcPts val="1200"/>
              </a:spcBef>
            </a:pPr>
            <a:r>
              <a:rPr lang="en-US" sz="2000" dirty="0"/>
              <a:t>LSEs are expensive</a:t>
            </a:r>
          </a:p>
          <a:p>
            <a:pPr lvl="1"/>
            <a:r>
              <a:rPr lang="en-US" sz="1600" dirty="0"/>
              <a:t>Just the cost of fuel for the aircraft, ships, and land vehicles is prohibitive unless the LSE is combined with or can be used in lieu of a scheduled training exercise</a:t>
            </a:r>
          </a:p>
          <a:p>
            <a:pPr lvl="1"/>
            <a:r>
              <a:rPr lang="en-US" sz="1600" dirty="0"/>
              <a:t>However, the needs of an experiment differ from those of a training exercise</a:t>
            </a:r>
            <a:endParaRPr lang="en-US" sz="1200" dirty="0"/>
          </a:p>
          <a:p>
            <a:pPr lvl="1"/>
            <a:r>
              <a:rPr lang="en-US" sz="1600" dirty="0"/>
              <a:t>Training events are scheduled well in advance and have their own Title 10 objectives, but one would like experimentation to be agile, responsive and timely</a:t>
            </a:r>
          </a:p>
          <a:p>
            <a:pPr marL="609585" lvl="1" indent="0">
              <a:buNone/>
            </a:pPr>
            <a:endParaRPr lang="en-US" sz="1600" dirty="0"/>
          </a:p>
        </p:txBody>
      </p:sp>
      <p:pic>
        <p:nvPicPr>
          <p:cNvPr id="6" name="Picture 5">
            <a:extLst>
              <a:ext uri="{FF2B5EF4-FFF2-40B4-BE49-F238E27FC236}">
                <a16:creationId xmlns:a16="http://schemas.microsoft.com/office/drawing/2014/main" id="{C75E2CC4-B4F0-4B49-94F5-7784DE2F45E5}"/>
              </a:ext>
            </a:extLst>
          </p:cNvPr>
          <p:cNvPicPr>
            <a:picLocks noChangeAspect="1"/>
          </p:cNvPicPr>
          <p:nvPr/>
        </p:nvPicPr>
        <p:blipFill>
          <a:blip r:embed="rId2"/>
          <a:stretch>
            <a:fillRect/>
          </a:stretch>
        </p:blipFill>
        <p:spPr>
          <a:xfrm>
            <a:off x="148417" y="1031885"/>
            <a:ext cx="5634745" cy="1876288"/>
          </a:xfrm>
          <a:prstGeom prst="rect">
            <a:avLst/>
          </a:prstGeom>
        </p:spPr>
      </p:pic>
      <p:sp>
        <p:nvSpPr>
          <p:cNvPr id="7" name="Content Placeholder 3">
            <a:extLst>
              <a:ext uri="{FF2B5EF4-FFF2-40B4-BE49-F238E27FC236}">
                <a16:creationId xmlns:a16="http://schemas.microsoft.com/office/drawing/2014/main" id="{64EE6730-5D9A-422E-9F82-7F2B412431FE}"/>
              </a:ext>
            </a:extLst>
          </p:cNvPr>
          <p:cNvSpPr txBox="1">
            <a:spLocks/>
          </p:cNvSpPr>
          <p:nvPr/>
        </p:nvSpPr>
        <p:spPr bwMode="auto">
          <a:xfrm>
            <a:off x="156202" y="3104431"/>
            <a:ext cx="5736869" cy="3234375"/>
          </a:xfrm>
          <a:prstGeom prst="rect">
            <a:avLst/>
          </a:prstGeom>
          <a:solidFill>
            <a:srgbClr val="D5FFE8"/>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1800" dirty="0">
                <a:ea typeface="Calibri" panose="020F0502020204030204" pitchFamily="34" charset="0"/>
              </a:rPr>
              <a:t>Experimentation vs Training</a:t>
            </a:r>
          </a:p>
          <a:p>
            <a:pPr marL="225425" indent="-225425"/>
            <a:r>
              <a:rPr lang="en-US" sz="1600" dirty="0">
                <a:ea typeface="Calibri" panose="020F0502020204030204" pitchFamily="34" charset="0"/>
              </a:rPr>
              <a:t>Training exercises focus on proficiency in executing current doctrine, using current organizations and equipment</a:t>
            </a:r>
          </a:p>
          <a:p>
            <a:pPr marL="225425" indent="-225425"/>
            <a:r>
              <a:rPr lang="en-US" sz="1600" dirty="0">
                <a:ea typeface="Calibri" panose="020F0502020204030204" pitchFamily="34" charset="0"/>
              </a:rPr>
              <a:t>Experimentation seeks outcomes such as driving a concept to failure that would be unacceptable in a demonstration or training</a:t>
            </a:r>
          </a:p>
          <a:p>
            <a:pPr marL="225425" indent="-225425"/>
            <a:r>
              <a:rPr lang="en-US" sz="1600" dirty="0">
                <a:ea typeface="Calibri" panose="020F0502020204030204" pitchFamily="34" charset="0"/>
              </a:rPr>
              <a:t>Scenarios in experiments feature free play, training scenarios are scripted (note the van </a:t>
            </a:r>
            <a:r>
              <a:rPr lang="en-US" sz="1600" dirty="0" err="1">
                <a:ea typeface="Calibri" panose="020F0502020204030204" pitchFamily="34" charset="0"/>
              </a:rPr>
              <a:t>Ryper</a:t>
            </a:r>
            <a:r>
              <a:rPr lang="en-US" sz="1600" dirty="0">
                <a:ea typeface="Calibri" panose="020F0502020204030204" pitchFamily="34" charset="0"/>
              </a:rPr>
              <a:t> event)</a:t>
            </a:r>
          </a:p>
          <a:p>
            <a:pPr marL="225425" indent="-225425"/>
            <a:r>
              <a:rPr lang="en-US" sz="1600" dirty="0">
                <a:ea typeface="Calibri" panose="020F0502020204030204" pitchFamily="34" charset="0"/>
              </a:rPr>
              <a:t>Data collected in training measures warfighter performance and training sites most often DO NOT release their data</a:t>
            </a:r>
          </a:p>
          <a:p>
            <a:pPr marL="225425" indent="-225425"/>
            <a:r>
              <a:rPr lang="en-US" sz="1600" dirty="0">
                <a:ea typeface="Calibri" panose="020F0502020204030204" pitchFamily="34" charset="0"/>
              </a:rPr>
              <a:t>Data needed for experiments measures adequacy of an innovation</a:t>
            </a:r>
          </a:p>
        </p:txBody>
      </p:sp>
    </p:spTree>
    <p:extLst>
      <p:ext uri="{BB962C8B-B14F-4D97-AF65-F5344CB8AC3E}">
        <p14:creationId xmlns:p14="http://schemas.microsoft.com/office/powerpoint/2010/main" val="305524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161C2F-AAB4-4AA6-8514-1D7159507238}"/>
              </a:ext>
            </a:extLst>
          </p:cNvPr>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
        <p:nvSpPr>
          <p:cNvPr id="3" name="Title 2">
            <a:extLst>
              <a:ext uri="{FF2B5EF4-FFF2-40B4-BE49-F238E27FC236}">
                <a16:creationId xmlns:a16="http://schemas.microsoft.com/office/drawing/2014/main" id="{45B7B445-05F1-4A6E-A1FB-14B93588A695}"/>
              </a:ext>
            </a:extLst>
          </p:cNvPr>
          <p:cNvSpPr>
            <a:spLocks noGrp="1"/>
          </p:cNvSpPr>
          <p:nvPr>
            <p:ph type="title"/>
          </p:nvPr>
        </p:nvSpPr>
        <p:spPr/>
        <p:txBody>
          <a:bodyPr/>
          <a:lstStyle/>
          <a:p>
            <a:r>
              <a:rPr lang="en-US" dirty="0"/>
              <a:t>Why Use This Method</a:t>
            </a:r>
          </a:p>
        </p:txBody>
      </p:sp>
      <p:sp>
        <p:nvSpPr>
          <p:cNvPr id="4" name="Content Placeholder 3">
            <a:extLst>
              <a:ext uri="{FF2B5EF4-FFF2-40B4-BE49-F238E27FC236}">
                <a16:creationId xmlns:a16="http://schemas.microsoft.com/office/drawing/2014/main" id="{4A57F644-725B-40A7-92E2-39DB2B845BFD}"/>
              </a:ext>
            </a:extLst>
          </p:cNvPr>
          <p:cNvSpPr>
            <a:spLocks noGrp="1"/>
          </p:cNvSpPr>
          <p:nvPr>
            <p:ph sz="quarter" idx="11"/>
          </p:nvPr>
        </p:nvSpPr>
        <p:spPr>
          <a:xfrm>
            <a:off x="-1" y="935718"/>
            <a:ext cx="7051730" cy="3491713"/>
          </a:xfrm>
        </p:spPr>
        <p:txBody>
          <a:bodyPr/>
          <a:lstStyle/>
          <a:p>
            <a:r>
              <a:rPr lang="en-US" sz="2400" dirty="0"/>
              <a:t>We often hear the adage: “Fail early, fail often”</a:t>
            </a:r>
          </a:p>
          <a:p>
            <a:pPr lvl="1"/>
            <a:r>
              <a:rPr lang="en-US" sz="2000" dirty="0"/>
              <a:t>It indicates a process of triage, done repeatedly, to save the best and let the poorer go</a:t>
            </a:r>
          </a:p>
          <a:p>
            <a:pPr lvl="1"/>
            <a:r>
              <a:rPr lang="en-US" sz="2000" dirty="0"/>
              <a:t>The recursion and constant challenge by RED and BLUE teams performs a type of triage</a:t>
            </a:r>
          </a:p>
          <a:p>
            <a:pPr lvl="1"/>
            <a:r>
              <a:rPr lang="en-US" sz="2000" dirty="0"/>
              <a:t>Least expensive methods are used first</a:t>
            </a:r>
          </a:p>
          <a:p>
            <a:pPr lvl="1"/>
            <a:r>
              <a:rPr lang="en-US" sz="2000" dirty="0"/>
              <a:t>Only the best concepts survive to go to field experiments, LSE, most expensive, lease controllable </a:t>
            </a:r>
          </a:p>
        </p:txBody>
      </p:sp>
      <p:sp>
        <p:nvSpPr>
          <p:cNvPr id="7" name="Content Placeholder 3">
            <a:extLst>
              <a:ext uri="{FF2B5EF4-FFF2-40B4-BE49-F238E27FC236}">
                <a16:creationId xmlns:a16="http://schemas.microsoft.com/office/drawing/2014/main" id="{5C256CFE-7F39-4088-A417-A4A4C8A992D3}"/>
              </a:ext>
            </a:extLst>
          </p:cNvPr>
          <p:cNvSpPr txBox="1">
            <a:spLocks/>
          </p:cNvSpPr>
          <p:nvPr/>
        </p:nvSpPr>
        <p:spPr bwMode="auto">
          <a:xfrm>
            <a:off x="0" y="4169167"/>
            <a:ext cx="11751876" cy="2049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400" kern="0" dirty="0"/>
              <a:t>Learning occurs at every stage</a:t>
            </a:r>
          </a:p>
          <a:p>
            <a:pPr lvl="1"/>
            <a:r>
              <a:rPr lang="en-US" sz="2000" kern="0" dirty="0"/>
              <a:t>Experiments are disciplined processes with data collection used for analysis and stored in such a way that others can use it – that implies some type of data model</a:t>
            </a:r>
          </a:p>
          <a:p>
            <a:pPr lvl="1"/>
            <a:r>
              <a:rPr lang="en-US" sz="2000" kern="0" dirty="0"/>
              <a:t>Experiments are not usable unless they are repeatable and that translates into anything the passes muster in a military exercise must behave reliably in actual use – be it concept, force structure, TTPs or equipment</a:t>
            </a:r>
          </a:p>
          <a:p>
            <a:pPr marL="609585" lvl="1" indent="0">
              <a:buNone/>
            </a:pPr>
            <a:endParaRPr lang="en-US" sz="2000" kern="0" dirty="0"/>
          </a:p>
        </p:txBody>
      </p:sp>
      <p:pic>
        <p:nvPicPr>
          <p:cNvPr id="5" name="Picture 4">
            <a:extLst>
              <a:ext uri="{FF2B5EF4-FFF2-40B4-BE49-F238E27FC236}">
                <a16:creationId xmlns:a16="http://schemas.microsoft.com/office/drawing/2014/main" id="{29A7650F-0FBD-4A37-88F4-0A479DE9F859}"/>
              </a:ext>
            </a:extLst>
          </p:cNvPr>
          <p:cNvPicPr>
            <a:picLocks noChangeAspect="1"/>
          </p:cNvPicPr>
          <p:nvPr/>
        </p:nvPicPr>
        <p:blipFill>
          <a:blip r:embed="rId2"/>
          <a:stretch>
            <a:fillRect/>
          </a:stretch>
        </p:blipFill>
        <p:spPr>
          <a:xfrm>
            <a:off x="6885043" y="1135275"/>
            <a:ext cx="4700208" cy="2573125"/>
          </a:xfrm>
          <a:prstGeom prst="rect">
            <a:avLst/>
          </a:prstGeom>
        </p:spPr>
      </p:pic>
    </p:spTree>
    <p:extLst>
      <p:ext uri="{BB962C8B-B14F-4D97-AF65-F5344CB8AC3E}">
        <p14:creationId xmlns:p14="http://schemas.microsoft.com/office/powerpoint/2010/main" val="724731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254309-B39E-4CAA-9AA8-A0FA91C07291}"/>
              </a:ext>
            </a:extLst>
          </p:cNvPr>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sp>
        <p:nvSpPr>
          <p:cNvPr id="3" name="Title 2">
            <a:extLst>
              <a:ext uri="{FF2B5EF4-FFF2-40B4-BE49-F238E27FC236}">
                <a16:creationId xmlns:a16="http://schemas.microsoft.com/office/drawing/2014/main" id="{C39E0AD3-3141-4817-B898-4E44DDE80C17}"/>
              </a:ext>
            </a:extLst>
          </p:cNvPr>
          <p:cNvSpPr>
            <a:spLocks noGrp="1"/>
          </p:cNvSpPr>
          <p:nvPr>
            <p:ph type="title"/>
          </p:nvPr>
        </p:nvSpPr>
        <p:spPr/>
        <p:txBody>
          <a:bodyPr/>
          <a:lstStyle/>
          <a:p>
            <a:r>
              <a:rPr lang="en-US" dirty="0"/>
              <a:t>Now – The Method With Tools Applied</a:t>
            </a:r>
          </a:p>
        </p:txBody>
      </p:sp>
      <p:sp>
        <p:nvSpPr>
          <p:cNvPr id="4" name="Content Placeholder 3">
            <a:extLst>
              <a:ext uri="{FF2B5EF4-FFF2-40B4-BE49-F238E27FC236}">
                <a16:creationId xmlns:a16="http://schemas.microsoft.com/office/drawing/2014/main" id="{93B103EF-646F-416C-BC74-A4CF9D499F97}"/>
              </a:ext>
            </a:extLst>
          </p:cNvPr>
          <p:cNvSpPr>
            <a:spLocks noGrp="1"/>
          </p:cNvSpPr>
          <p:nvPr>
            <p:ph sz="quarter" idx="11"/>
          </p:nvPr>
        </p:nvSpPr>
        <p:spPr>
          <a:xfrm>
            <a:off x="2171214" y="1388903"/>
            <a:ext cx="7849572" cy="795130"/>
          </a:xfrm>
        </p:spPr>
        <p:txBody>
          <a:bodyPr/>
          <a:lstStyle/>
          <a:p>
            <a:pPr marL="0" indent="0">
              <a:buNone/>
            </a:pPr>
            <a:r>
              <a:rPr lang="en-US" sz="4800" dirty="0">
                <a:latin typeface="Arial Black" panose="020B0A04020102020204" pitchFamily="34" charset="0"/>
              </a:rPr>
              <a:t>Future Joint Force 1</a:t>
            </a:r>
          </a:p>
          <a:p>
            <a:pPr marL="0" indent="0">
              <a:buNone/>
            </a:pPr>
            <a:endParaRPr lang="en-US" sz="4800" dirty="0">
              <a:latin typeface="Arial Black" panose="020B0A04020102020204" pitchFamily="34" charset="0"/>
            </a:endParaRPr>
          </a:p>
          <a:p>
            <a:pPr marL="0" indent="0">
              <a:buNone/>
            </a:pPr>
            <a:r>
              <a:rPr lang="en-US" sz="2400" b="1" dirty="0"/>
              <a:t>Tools used in the steps of the process are detailed:</a:t>
            </a:r>
          </a:p>
          <a:p>
            <a:r>
              <a:rPr lang="en-US" sz="2400" b="1" dirty="0"/>
              <a:t>Not because we don’t use them, but</a:t>
            </a:r>
          </a:p>
          <a:p>
            <a:r>
              <a:rPr lang="en-US" sz="2400" b="1" dirty="0"/>
              <a:t>Because we fail to use them in a single, focused method</a:t>
            </a:r>
          </a:p>
          <a:p>
            <a:r>
              <a:rPr lang="en-US" sz="2400" b="1" dirty="0"/>
              <a:t>As a consequence, the results from wargames and simulations go unconnected</a:t>
            </a:r>
          </a:p>
          <a:p>
            <a:r>
              <a:rPr lang="en-US" sz="2400" b="1" dirty="0"/>
              <a:t>Future Joint Force 1 uses tools in sequence effectively</a:t>
            </a:r>
          </a:p>
          <a:p>
            <a:endParaRPr lang="en-US" sz="2400" b="1" dirty="0"/>
          </a:p>
        </p:txBody>
      </p:sp>
    </p:spTree>
    <p:extLst>
      <p:ext uri="{BB962C8B-B14F-4D97-AF65-F5344CB8AC3E}">
        <p14:creationId xmlns:p14="http://schemas.microsoft.com/office/powerpoint/2010/main" val="189375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D1DD57-6AC4-473C-8592-A0C1BBB209AF}"/>
              </a:ext>
            </a:extLst>
          </p:cNvPr>
          <p:cNvGrpSpPr/>
          <p:nvPr/>
        </p:nvGrpSpPr>
        <p:grpSpPr>
          <a:xfrm>
            <a:off x="52446" y="893737"/>
            <a:ext cx="3300990" cy="1773603"/>
            <a:chOff x="1221560" y="1484970"/>
            <a:chExt cx="5391902" cy="3029373"/>
          </a:xfrm>
        </p:grpSpPr>
        <p:pic>
          <p:nvPicPr>
            <p:cNvPr id="6" name="Picture 5">
              <a:extLst>
                <a:ext uri="{FF2B5EF4-FFF2-40B4-BE49-F238E27FC236}">
                  <a16:creationId xmlns:a16="http://schemas.microsoft.com/office/drawing/2014/main" id="{1958F52E-0E7A-4400-ACF9-79F5C9ADDFB3}"/>
                </a:ext>
              </a:extLst>
            </p:cNvPr>
            <p:cNvPicPr>
              <a:picLocks noChangeAspect="1"/>
            </p:cNvPicPr>
            <p:nvPr/>
          </p:nvPicPr>
          <p:blipFill>
            <a:blip r:embed="rId2"/>
            <a:stretch>
              <a:fillRect/>
            </a:stretch>
          </p:blipFill>
          <p:spPr>
            <a:xfrm>
              <a:off x="1221560" y="1484970"/>
              <a:ext cx="5391902" cy="3029373"/>
            </a:xfrm>
            <a:prstGeom prst="rect">
              <a:avLst/>
            </a:prstGeom>
          </p:spPr>
        </p:pic>
        <p:sp>
          <p:nvSpPr>
            <p:cNvPr id="7" name="TextBox 6">
              <a:extLst>
                <a:ext uri="{FF2B5EF4-FFF2-40B4-BE49-F238E27FC236}">
                  <a16:creationId xmlns:a16="http://schemas.microsoft.com/office/drawing/2014/main" id="{F631CAE7-320D-44E0-AE15-5A375BACE4CE}"/>
                </a:ext>
              </a:extLst>
            </p:cNvPr>
            <p:cNvSpPr txBox="1"/>
            <p:nvPr/>
          </p:nvSpPr>
          <p:spPr>
            <a:xfrm>
              <a:off x="3354521" y="2768823"/>
              <a:ext cx="1125976" cy="658513"/>
            </a:xfrm>
            <a:prstGeom prst="rect">
              <a:avLst/>
            </a:prstGeom>
            <a:noFill/>
          </p:spPr>
          <p:txBody>
            <a:bodyPr wrap="square" rtlCol="0">
              <a:spAutoFit/>
            </a:bodyPr>
            <a:lstStyle/>
            <a:p>
              <a:pPr algn="ctr"/>
              <a:r>
                <a:rPr lang="en-US" sz="1800" dirty="0">
                  <a:solidFill>
                    <a:schemeClr val="bg1"/>
                  </a:solidFill>
                </a:rPr>
                <a:t>2001</a:t>
              </a:r>
            </a:p>
          </p:txBody>
        </p:sp>
        <p:sp>
          <p:nvSpPr>
            <p:cNvPr id="8" name="TextBox 7">
              <a:extLst>
                <a:ext uri="{FF2B5EF4-FFF2-40B4-BE49-F238E27FC236}">
                  <a16:creationId xmlns:a16="http://schemas.microsoft.com/office/drawing/2014/main" id="{29F10D55-CDCA-4F85-A89E-F7444D5EFE5B}"/>
                </a:ext>
              </a:extLst>
            </p:cNvPr>
            <p:cNvSpPr txBox="1"/>
            <p:nvPr/>
          </p:nvSpPr>
          <p:spPr>
            <a:xfrm>
              <a:off x="1221560" y="3825444"/>
              <a:ext cx="1125976" cy="658513"/>
            </a:xfrm>
            <a:prstGeom prst="rect">
              <a:avLst/>
            </a:prstGeom>
            <a:noFill/>
          </p:spPr>
          <p:txBody>
            <a:bodyPr wrap="square" rtlCol="0">
              <a:spAutoFit/>
            </a:bodyPr>
            <a:lstStyle/>
            <a:p>
              <a:pPr algn="ctr"/>
              <a:r>
                <a:rPr lang="en-US" sz="1800" dirty="0">
                  <a:solidFill>
                    <a:schemeClr val="bg1"/>
                  </a:solidFill>
                </a:rPr>
                <a:t>1941</a:t>
              </a:r>
            </a:p>
          </p:txBody>
        </p:sp>
      </p:grpSp>
      <p:sp>
        <p:nvSpPr>
          <p:cNvPr id="2" name="Slide Number Placeholder 1">
            <a:extLst>
              <a:ext uri="{FF2B5EF4-FFF2-40B4-BE49-F238E27FC236}">
                <a16:creationId xmlns:a16="http://schemas.microsoft.com/office/drawing/2014/main" id="{825E739F-0377-4BF2-AC44-731642DE75A5}"/>
              </a:ext>
            </a:extLst>
          </p:cNvPr>
          <p:cNvSpPr>
            <a:spLocks noGrp="1"/>
          </p:cNvSpPr>
          <p:nvPr>
            <p:ph type="sldNum" sz="quarter" idx="10"/>
          </p:nvPr>
        </p:nvSpPr>
        <p:spPr/>
        <p:txBody>
          <a:bodyPr/>
          <a:lstStyle/>
          <a:p>
            <a:pPr>
              <a:defRPr/>
            </a:pPr>
            <a:fld id="{D68E8870-17DE-45C4-A8DD-7644B2422933}" type="slidenum">
              <a:rPr lang="en-US" smtClean="0"/>
              <a:pPr>
                <a:defRPr/>
              </a:pPr>
              <a:t>28</a:t>
            </a:fld>
            <a:endParaRPr lang="en-US" dirty="0"/>
          </a:p>
        </p:txBody>
      </p:sp>
      <p:sp>
        <p:nvSpPr>
          <p:cNvPr id="3" name="Title 2">
            <a:extLst>
              <a:ext uri="{FF2B5EF4-FFF2-40B4-BE49-F238E27FC236}">
                <a16:creationId xmlns:a16="http://schemas.microsoft.com/office/drawing/2014/main" id="{683EE3AC-881A-41ED-8D08-530679EF4CCE}"/>
              </a:ext>
            </a:extLst>
          </p:cNvPr>
          <p:cNvSpPr>
            <a:spLocks noGrp="1"/>
          </p:cNvSpPr>
          <p:nvPr>
            <p:ph type="title"/>
          </p:nvPr>
        </p:nvSpPr>
        <p:spPr/>
        <p:txBody>
          <a:bodyPr/>
          <a:lstStyle/>
          <a:p>
            <a:r>
              <a:rPr lang="en-US" dirty="0"/>
              <a:t>Future Joint Force </a:t>
            </a:r>
            <a:r>
              <a:rPr lang="en-US" dirty="0" err="1"/>
              <a:t>Experimant</a:t>
            </a:r>
            <a:r>
              <a:rPr lang="en-US" dirty="0"/>
              <a:t> 1 (FJF 1)</a:t>
            </a:r>
          </a:p>
        </p:txBody>
      </p:sp>
      <p:sp>
        <p:nvSpPr>
          <p:cNvPr id="4" name="Content Placeholder 3">
            <a:extLst>
              <a:ext uri="{FF2B5EF4-FFF2-40B4-BE49-F238E27FC236}">
                <a16:creationId xmlns:a16="http://schemas.microsoft.com/office/drawing/2014/main" id="{0F2DA4B7-B815-4620-86C4-6104276DAC4A}"/>
              </a:ext>
            </a:extLst>
          </p:cNvPr>
          <p:cNvSpPr>
            <a:spLocks noGrp="1"/>
          </p:cNvSpPr>
          <p:nvPr>
            <p:ph sz="quarter" idx="11"/>
          </p:nvPr>
        </p:nvSpPr>
        <p:spPr>
          <a:xfrm>
            <a:off x="3300989" y="891381"/>
            <a:ext cx="8741900" cy="5585620"/>
          </a:xfrm>
        </p:spPr>
        <p:txBody>
          <a:bodyPr/>
          <a:lstStyle/>
          <a:p>
            <a:r>
              <a:rPr lang="en-US" sz="2000" dirty="0"/>
              <a:t>It’s 2001, and the focus was the whole joint force</a:t>
            </a:r>
          </a:p>
          <a:p>
            <a:pPr lvl="1">
              <a:spcBef>
                <a:spcPts val="1200"/>
              </a:spcBef>
            </a:pPr>
            <a:r>
              <a:rPr lang="en-US" sz="1800" dirty="0"/>
              <a:t>Joint Forces Command (</a:t>
            </a:r>
            <a:r>
              <a:rPr lang="en-US" sz="1800" b="1" dirty="0"/>
              <a:t>JFCOM</a:t>
            </a:r>
            <a:r>
              <a:rPr lang="en-US" sz="1800" dirty="0"/>
              <a:t>), </a:t>
            </a:r>
            <a:r>
              <a:rPr lang="en-US" sz="1800" dirty="0" err="1"/>
              <a:t>Defence</a:t>
            </a:r>
            <a:r>
              <a:rPr lang="en-US" sz="1800" dirty="0"/>
              <a:t> Advanced Research Projects Agency (</a:t>
            </a:r>
            <a:r>
              <a:rPr lang="en-US" sz="1800" b="1" dirty="0"/>
              <a:t>DARPA</a:t>
            </a:r>
            <a:r>
              <a:rPr lang="en-US" sz="1800" dirty="0"/>
              <a:t>), and  Army Training and Doctrine Command (</a:t>
            </a:r>
            <a:r>
              <a:rPr lang="en-US" sz="1800" b="1" dirty="0"/>
              <a:t>TRADOC</a:t>
            </a:r>
            <a:r>
              <a:rPr lang="en-US" sz="1800" dirty="0"/>
              <a:t>) with the help of the Defense Science Board (</a:t>
            </a:r>
            <a:r>
              <a:rPr lang="en-US" sz="1800" b="1" dirty="0"/>
              <a:t>DSB</a:t>
            </a:r>
            <a:r>
              <a:rPr lang="en-US" sz="1800" dirty="0"/>
              <a:t>) were exploring operational concepts and the organization of the Future Joint Force (</a:t>
            </a:r>
            <a:r>
              <a:rPr lang="en-US" sz="1800" b="1" dirty="0"/>
              <a:t>FJF</a:t>
            </a:r>
            <a:r>
              <a:rPr lang="en-US" sz="1800" dirty="0"/>
              <a:t>)</a:t>
            </a:r>
          </a:p>
          <a:p>
            <a:pPr lvl="1">
              <a:spcBef>
                <a:spcPts val="1200"/>
              </a:spcBef>
            </a:pPr>
            <a:r>
              <a:rPr lang="en-US" sz="1800" dirty="0"/>
              <a:t>JFCOM and DARPA tasked the Institute for Defense Analyses (IDA) to conduct and experimentation campaign to explore, test, and refine the concepts for the FJF</a:t>
            </a:r>
          </a:p>
          <a:p>
            <a:pPr lvl="1">
              <a:spcBef>
                <a:spcPts val="1200"/>
              </a:spcBef>
            </a:pPr>
            <a:r>
              <a:rPr lang="en-US" sz="1800" dirty="0"/>
              <a:t>IDA engaged a team, the Joint Advanced Warfighting Project (JAWP) as a concept development team responsible for the development of the FJF throughout the experimentation campaign</a:t>
            </a:r>
          </a:p>
          <a:p>
            <a:pPr lvl="1">
              <a:spcBef>
                <a:spcPts val="1200"/>
              </a:spcBef>
            </a:pPr>
            <a:r>
              <a:rPr lang="en-US" sz="1800" dirty="0"/>
              <a:t>The JAWP Team began exploring the FJF concept through a series of seminars and wargames</a:t>
            </a:r>
          </a:p>
          <a:p>
            <a:pPr lvl="1">
              <a:spcBef>
                <a:spcPts val="1200"/>
              </a:spcBef>
            </a:pPr>
            <a:r>
              <a:rPr lang="en-US" sz="1800" dirty="0"/>
              <a:t>Sensor and  weapons experts were brought to the concept development team to help determine current and future technical capabilities </a:t>
            </a:r>
          </a:p>
        </p:txBody>
      </p:sp>
      <p:pic>
        <p:nvPicPr>
          <p:cNvPr id="10" name="Picture 9">
            <a:extLst>
              <a:ext uri="{FF2B5EF4-FFF2-40B4-BE49-F238E27FC236}">
                <a16:creationId xmlns:a16="http://schemas.microsoft.com/office/drawing/2014/main" id="{41A4C840-A74F-4C4C-A75B-A5DC94BF6A52}"/>
              </a:ext>
            </a:extLst>
          </p:cNvPr>
          <p:cNvPicPr>
            <a:picLocks noChangeAspect="1"/>
          </p:cNvPicPr>
          <p:nvPr/>
        </p:nvPicPr>
        <p:blipFill>
          <a:blip r:embed="rId3"/>
          <a:stretch>
            <a:fillRect/>
          </a:stretch>
        </p:blipFill>
        <p:spPr>
          <a:xfrm>
            <a:off x="73836" y="2768528"/>
            <a:ext cx="3300990" cy="1773603"/>
          </a:xfrm>
          <a:prstGeom prst="rect">
            <a:avLst/>
          </a:prstGeom>
        </p:spPr>
      </p:pic>
      <p:pic>
        <p:nvPicPr>
          <p:cNvPr id="11" name="Picture 10">
            <a:extLst>
              <a:ext uri="{FF2B5EF4-FFF2-40B4-BE49-F238E27FC236}">
                <a16:creationId xmlns:a16="http://schemas.microsoft.com/office/drawing/2014/main" id="{E05BBB36-AC1A-4DAC-9FB6-54DB89CEFEB6}"/>
              </a:ext>
            </a:extLst>
          </p:cNvPr>
          <p:cNvPicPr>
            <a:picLocks noChangeAspect="1"/>
          </p:cNvPicPr>
          <p:nvPr/>
        </p:nvPicPr>
        <p:blipFill>
          <a:blip r:embed="rId4"/>
          <a:stretch>
            <a:fillRect/>
          </a:stretch>
        </p:blipFill>
        <p:spPr>
          <a:xfrm>
            <a:off x="443518" y="4671216"/>
            <a:ext cx="2561626" cy="1169847"/>
          </a:xfrm>
          <a:prstGeom prst="rect">
            <a:avLst/>
          </a:prstGeom>
        </p:spPr>
      </p:pic>
      <p:sp>
        <p:nvSpPr>
          <p:cNvPr id="17" name="Arrow: Right 16">
            <a:extLst>
              <a:ext uri="{FF2B5EF4-FFF2-40B4-BE49-F238E27FC236}">
                <a16:creationId xmlns:a16="http://schemas.microsoft.com/office/drawing/2014/main" id="{4FB9C4B2-1987-4093-A666-2EC4CDE14F0B}"/>
              </a:ext>
            </a:extLst>
          </p:cNvPr>
          <p:cNvSpPr/>
          <p:nvPr/>
        </p:nvSpPr>
        <p:spPr bwMode="auto">
          <a:xfrm rot="18385706">
            <a:off x="2915793" y="2693462"/>
            <a:ext cx="1408620" cy="388827"/>
          </a:xfrm>
          <a:prstGeom prst="rightArrow">
            <a:avLst>
              <a:gd name="adj1" fmla="val 22669"/>
              <a:gd name="adj2" fmla="val 71209"/>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Arrow: Right 17">
            <a:extLst>
              <a:ext uri="{FF2B5EF4-FFF2-40B4-BE49-F238E27FC236}">
                <a16:creationId xmlns:a16="http://schemas.microsoft.com/office/drawing/2014/main" id="{78A62A0D-833F-48C5-97C1-ACF68E964761}"/>
              </a:ext>
            </a:extLst>
          </p:cNvPr>
          <p:cNvSpPr/>
          <p:nvPr/>
        </p:nvSpPr>
        <p:spPr bwMode="auto">
          <a:xfrm>
            <a:off x="3101418" y="4955513"/>
            <a:ext cx="1037370" cy="327187"/>
          </a:xfrm>
          <a:prstGeom prst="rightArrow">
            <a:avLst>
              <a:gd name="adj1" fmla="val 22669"/>
              <a:gd name="adj2" fmla="val 71209"/>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TextBox 18">
            <a:extLst>
              <a:ext uri="{FF2B5EF4-FFF2-40B4-BE49-F238E27FC236}">
                <a16:creationId xmlns:a16="http://schemas.microsoft.com/office/drawing/2014/main" id="{E054A295-6A5C-4D33-9E0E-1885A6F6F2AB}"/>
              </a:ext>
            </a:extLst>
          </p:cNvPr>
          <p:cNvSpPr txBox="1"/>
          <p:nvPr/>
        </p:nvSpPr>
        <p:spPr>
          <a:xfrm>
            <a:off x="856342" y="6076891"/>
            <a:ext cx="10498193" cy="400110"/>
          </a:xfrm>
          <a:prstGeom prst="rect">
            <a:avLst/>
          </a:prstGeom>
          <a:noFill/>
        </p:spPr>
        <p:txBody>
          <a:bodyPr wrap="square" rtlCol="0">
            <a:spAutoFit/>
          </a:bodyPr>
          <a:lstStyle/>
          <a:p>
            <a:r>
              <a:rPr lang="en-US" sz="2000" b="1" dirty="0">
                <a:solidFill>
                  <a:srgbClr val="0066CC"/>
                </a:solidFill>
                <a:latin typeface="Arial" panose="020B0604020202020204" pitchFamily="34" charset="0"/>
                <a:cs typeface="Arial" panose="020B0604020202020204" pitchFamily="34" charset="0"/>
              </a:rPr>
              <a:t>The goal of FJF 1: Explore C2ISR for a future ground force in a joint battle space</a:t>
            </a:r>
          </a:p>
        </p:txBody>
      </p:sp>
    </p:spTree>
    <p:extLst>
      <p:ext uri="{BB962C8B-B14F-4D97-AF65-F5344CB8AC3E}">
        <p14:creationId xmlns:p14="http://schemas.microsoft.com/office/powerpoint/2010/main" val="3738881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01C9F6-A913-4FD7-AA81-7F4A2C1EDDA4}"/>
              </a:ext>
            </a:extLst>
          </p:cNvPr>
          <p:cNvSpPr>
            <a:spLocks noGrp="1"/>
          </p:cNvSpPr>
          <p:nvPr>
            <p:ph type="sldNum" sz="quarter" idx="10"/>
          </p:nvPr>
        </p:nvSpPr>
        <p:spPr/>
        <p:txBody>
          <a:bodyPr/>
          <a:lstStyle/>
          <a:p>
            <a:pPr>
              <a:defRPr/>
            </a:pPr>
            <a:fld id="{D68E8870-17DE-45C4-A8DD-7644B2422933}" type="slidenum">
              <a:rPr lang="en-US" smtClean="0"/>
              <a:pPr>
                <a:defRPr/>
              </a:pPr>
              <a:t>29</a:t>
            </a:fld>
            <a:endParaRPr lang="en-US" dirty="0"/>
          </a:p>
        </p:txBody>
      </p:sp>
      <p:sp>
        <p:nvSpPr>
          <p:cNvPr id="3" name="Title 2">
            <a:extLst>
              <a:ext uri="{FF2B5EF4-FFF2-40B4-BE49-F238E27FC236}">
                <a16:creationId xmlns:a16="http://schemas.microsoft.com/office/drawing/2014/main" id="{EA66ECBB-07C7-4086-AA97-EC4FDDC0F08F}"/>
              </a:ext>
            </a:extLst>
          </p:cNvPr>
          <p:cNvSpPr>
            <a:spLocks noGrp="1"/>
          </p:cNvSpPr>
          <p:nvPr>
            <p:ph type="title"/>
          </p:nvPr>
        </p:nvSpPr>
        <p:spPr>
          <a:xfrm>
            <a:off x="1482811" y="0"/>
            <a:ext cx="7713190" cy="795130"/>
          </a:xfrm>
        </p:spPr>
        <p:txBody>
          <a:bodyPr/>
          <a:lstStyle/>
          <a:p>
            <a:r>
              <a:rPr lang="en-US" dirty="0"/>
              <a:t>From Seminar to Constructive Simulation</a:t>
            </a:r>
          </a:p>
        </p:txBody>
      </p:sp>
      <p:sp>
        <p:nvSpPr>
          <p:cNvPr id="4" name="Content Placeholder 3">
            <a:extLst>
              <a:ext uri="{FF2B5EF4-FFF2-40B4-BE49-F238E27FC236}">
                <a16:creationId xmlns:a16="http://schemas.microsoft.com/office/drawing/2014/main" id="{F8445CCC-38E8-40F8-8060-306BC4B67B27}"/>
              </a:ext>
            </a:extLst>
          </p:cNvPr>
          <p:cNvSpPr>
            <a:spLocks noGrp="1"/>
          </p:cNvSpPr>
          <p:nvPr>
            <p:ph sz="quarter" idx="11"/>
          </p:nvPr>
        </p:nvSpPr>
        <p:spPr>
          <a:xfrm>
            <a:off x="4766827" y="1782764"/>
            <a:ext cx="7242138" cy="4590328"/>
          </a:xfrm>
        </p:spPr>
        <p:txBody>
          <a:bodyPr/>
          <a:lstStyle/>
          <a:p>
            <a:pPr>
              <a:lnSpc>
                <a:spcPct val="90000"/>
              </a:lnSpc>
            </a:pPr>
            <a:r>
              <a:rPr lang="en-US" sz="2000" dirty="0"/>
              <a:t>Why conduct seminars and wargames</a:t>
            </a:r>
          </a:p>
          <a:p>
            <a:pPr lvl="1">
              <a:lnSpc>
                <a:spcPct val="90000"/>
              </a:lnSpc>
            </a:pPr>
            <a:r>
              <a:rPr lang="en-US" sz="1800" dirty="0"/>
              <a:t>Make sure there are no “show stoppers” in the concepts</a:t>
            </a:r>
          </a:p>
          <a:p>
            <a:pPr lvl="1">
              <a:lnSpc>
                <a:spcPct val="90000"/>
              </a:lnSpc>
            </a:pPr>
            <a:r>
              <a:rPr lang="en-US" sz="1800" dirty="0"/>
              <a:t>Determine that the technologies needed are realistic for the time frame under consideration</a:t>
            </a:r>
          </a:p>
          <a:p>
            <a:pPr>
              <a:lnSpc>
                <a:spcPct val="90000"/>
              </a:lnSpc>
              <a:spcBef>
                <a:spcPts val="1200"/>
              </a:spcBef>
            </a:pPr>
            <a:r>
              <a:rPr lang="en-US" sz="2000" dirty="0"/>
              <a:t>Results of the seminars and  three wargames</a:t>
            </a:r>
          </a:p>
          <a:p>
            <a:pPr lvl="1">
              <a:lnSpc>
                <a:spcPct val="90000"/>
              </a:lnSpc>
            </a:pPr>
            <a:r>
              <a:rPr lang="en-US" sz="1800" dirty="0"/>
              <a:t>Control of ground sensors by headquarters was passed down to cells composed of manned Reconnaissance, Surveillance, and Target Acquisition (RSTA) ground vehicles </a:t>
            </a:r>
          </a:p>
          <a:p>
            <a:pPr lvl="1">
              <a:lnSpc>
                <a:spcPct val="90000"/>
              </a:lnSpc>
            </a:pPr>
            <a:r>
              <a:rPr lang="en-US" sz="1800" dirty="0"/>
              <a:t>Organic Air Vehicles added to the ground RSTA robots</a:t>
            </a:r>
          </a:p>
          <a:p>
            <a:pPr>
              <a:lnSpc>
                <a:spcPct val="90000"/>
              </a:lnSpc>
              <a:spcBef>
                <a:spcPts val="1200"/>
              </a:spcBef>
            </a:pPr>
            <a:r>
              <a:rPr lang="en-US" sz="2000" dirty="0"/>
              <a:t>RAND took the results of the seminars and wargames and </a:t>
            </a:r>
          </a:p>
          <a:p>
            <a:pPr lvl="1">
              <a:lnSpc>
                <a:spcPct val="90000"/>
              </a:lnSpc>
            </a:pPr>
            <a:r>
              <a:rPr lang="en-US" sz="1800" dirty="0"/>
              <a:t>Conducted a series of trials using a constructive simulation to “validate” the </a:t>
            </a:r>
          </a:p>
          <a:p>
            <a:pPr lvl="2">
              <a:lnSpc>
                <a:spcPct val="90000"/>
              </a:lnSpc>
            </a:pPr>
            <a:r>
              <a:rPr lang="en-US" sz="1600" dirty="0"/>
              <a:t>New organization</a:t>
            </a:r>
          </a:p>
          <a:p>
            <a:pPr lvl="2">
              <a:lnSpc>
                <a:spcPct val="90000"/>
              </a:lnSpc>
            </a:pPr>
            <a:r>
              <a:rPr lang="en-US" sz="1600" dirty="0"/>
              <a:t>Capabilities of the cells against large RED armored forces</a:t>
            </a:r>
          </a:p>
          <a:p>
            <a:pPr lvl="1">
              <a:lnSpc>
                <a:spcPct val="90000"/>
              </a:lnSpc>
            </a:pPr>
            <a:endParaRPr lang="en-US" sz="1800" dirty="0"/>
          </a:p>
        </p:txBody>
      </p:sp>
      <p:pic>
        <p:nvPicPr>
          <p:cNvPr id="5" name="Picture 4">
            <a:extLst>
              <a:ext uri="{FF2B5EF4-FFF2-40B4-BE49-F238E27FC236}">
                <a16:creationId xmlns:a16="http://schemas.microsoft.com/office/drawing/2014/main" id="{779E0A38-DD94-46CC-BFA6-506A2B91324D}"/>
              </a:ext>
            </a:extLst>
          </p:cNvPr>
          <p:cNvPicPr>
            <a:picLocks noChangeAspect="1"/>
          </p:cNvPicPr>
          <p:nvPr/>
        </p:nvPicPr>
        <p:blipFill>
          <a:blip r:embed="rId2"/>
          <a:stretch>
            <a:fillRect/>
          </a:stretch>
        </p:blipFill>
        <p:spPr>
          <a:xfrm>
            <a:off x="278720" y="2755384"/>
            <a:ext cx="3525386" cy="1347230"/>
          </a:xfrm>
          <a:prstGeom prst="rect">
            <a:avLst/>
          </a:prstGeom>
        </p:spPr>
      </p:pic>
      <p:pic>
        <p:nvPicPr>
          <p:cNvPr id="7" name="Picture 6">
            <a:extLst>
              <a:ext uri="{FF2B5EF4-FFF2-40B4-BE49-F238E27FC236}">
                <a16:creationId xmlns:a16="http://schemas.microsoft.com/office/drawing/2014/main" id="{DE62AB2A-4F80-43B1-BC52-BCDDBAF722B8}"/>
              </a:ext>
            </a:extLst>
          </p:cNvPr>
          <p:cNvPicPr>
            <a:picLocks noChangeAspect="1"/>
          </p:cNvPicPr>
          <p:nvPr/>
        </p:nvPicPr>
        <p:blipFill>
          <a:blip r:embed="rId3"/>
          <a:stretch>
            <a:fillRect/>
          </a:stretch>
        </p:blipFill>
        <p:spPr>
          <a:xfrm>
            <a:off x="179846" y="1133952"/>
            <a:ext cx="3624260" cy="1442993"/>
          </a:xfrm>
          <a:prstGeom prst="rect">
            <a:avLst/>
          </a:prstGeom>
        </p:spPr>
      </p:pic>
      <p:sp>
        <p:nvSpPr>
          <p:cNvPr id="8" name="Content Placeholder 3">
            <a:extLst>
              <a:ext uri="{FF2B5EF4-FFF2-40B4-BE49-F238E27FC236}">
                <a16:creationId xmlns:a16="http://schemas.microsoft.com/office/drawing/2014/main" id="{09468177-F125-485E-ADCC-5C300C73C6EE}"/>
              </a:ext>
            </a:extLst>
          </p:cNvPr>
          <p:cNvSpPr txBox="1">
            <a:spLocks/>
          </p:cNvSpPr>
          <p:nvPr/>
        </p:nvSpPr>
        <p:spPr bwMode="auto">
          <a:xfrm>
            <a:off x="179846" y="4152632"/>
            <a:ext cx="4610625" cy="2195945"/>
          </a:xfrm>
          <a:prstGeom prst="rect">
            <a:avLst/>
          </a:prstGeom>
          <a:solidFill>
            <a:srgbClr val="D5FFE8"/>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1800" dirty="0">
                <a:ea typeface="Calibri" panose="020F0502020204030204" pitchFamily="34" charset="0"/>
              </a:rPr>
              <a:t>Results</a:t>
            </a:r>
          </a:p>
          <a:p>
            <a:pPr marL="234950" indent="-234950"/>
            <a:r>
              <a:rPr lang="en-US" sz="1600" dirty="0">
                <a:ea typeface="Calibri" panose="020F0502020204030204" pitchFamily="34" charset="0"/>
              </a:rPr>
              <a:t>No significant changes to the concept – need for more ground robots and UAVs</a:t>
            </a:r>
          </a:p>
          <a:p>
            <a:pPr marL="234950" indent="-234950"/>
            <a:r>
              <a:rPr lang="en-US" sz="1600" dirty="0">
                <a:ea typeface="Calibri" panose="020F0502020204030204" pitchFamily="34" charset="0"/>
              </a:rPr>
              <a:t>Resulting analyses were used to further refine capabilities to be explored in the HITL  phase</a:t>
            </a:r>
          </a:p>
          <a:p>
            <a:pPr marL="234950" indent="-234950"/>
            <a:r>
              <a:rPr lang="en-US" sz="1600" dirty="0">
                <a:ea typeface="Calibri" panose="020F0502020204030204" pitchFamily="34" charset="0"/>
              </a:rPr>
              <a:t>Kicked off an operational-level seminar wargame to examine potential operational issues</a:t>
            </a:r>
          </a:p>
          <a:p>
            <a:pPr marL="234950" indent="-234950"/>
            <a:endParaRPr lang="en-US" sz="1800" dirty="0">
              <a:ea typeface="Calibri" panose="020F0502020204030204" pitchFamily="34" charset="0"/>
            </a:endParaRPr>
          </a:p>
        </p:txBody>
      </p:sp>
      <p:sp>
        <p:nvSpPr>
          <p:cNvPr id="15" name="TextBox 14">
            <a:extLst>
              <a:ext uri="{FF2B5EF4-FFF2-40B4-BE49-F238E27FC236}">
                <a16:creationId xmlns:a16="http://schemas.microsoft.com/office/drawing/2014/main" id="{BA80D99D-43F3-43D9-BCF2-E15F192BA236}"/>
              </a:ext>
            </a:extLst>
          </p:cNvPr>
          <p:cNvSpPr txBox="1"/>
          <p:nvPr/>
        </p:nvSpPr>
        <p:spPr>
          <a:xfrm>
            <a:off x="3804106" y="934779"/>
            <a:ext cx="8547666" cy="923330"/>
          </a:xfrm>
          <a:prstGeom prst="rect">
            <a:avLst/>
          </a:prstGeom>
          <a:noFill/>
        </p:spPr>
        <p:txBody>
          <a:bodyPr wrap="square">
            <a:spAutoFit/>
          </a:bodyPr>
          <a:lstStyle/>
          <a:p>
            <a:pPr>
              <a:lnSpc>
                <a:spcPct val="90000"/>
              </a:lnSpc>
            </a:pPr>
            <a:r>
              <a:rPr lang="en-US" sz="2000" dirty="0">
                <a:latin typeface="Arial" panose="020B0604020202020204" pitchFamily="34" charset="0"/>
                <a:cs typeface="Arial" panose="020B0604020202020204" pitchFamily="34" charset="0"/>
              </a:rPr>
              <a:t>The concept: </a:t>
            </a:r>
            <a:r>
              <a:rPr lang="en-US" sz="2000" i="1" dirty="0">
                <a:solidFill>
                  <a:srgbClr val="0066CC"/>
                </a:solidFill>
                <a:latin typeface="Arial" panose="020B0604020202020204" pitchFamily="34" charset="0"/>
                <a:cs typeface="Arial" panose="020B0604020202020204" pitchFamily="34" charset="0"/>
              </a:rPr>
              <a:t>A light, highly mobile force possessing a significant advantage in situational understanding can be successful over a capable opponent</a:t>
            </a:r>
          </a:p>
        </p:txBody>
      </p:sp>
    </p:spTree>
    <p:extLst>
      <p:ext uri="{BB962C8B-B14F-4D97-AF65-F5344CB8AC3E}">
        <p14:creationId xmlns:p14="http://schemas.microsoft.com/office/powerpoint/2010/main" val="201774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9113E6-D51A-42A4-89A7-EE15B395D6D6}"/>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B9A956C0-BB69-450D-BBB1-9B166DBFB0DE}"/>
              </a:ext>
            </a:extLst>
          </p:cNvPr>
          <p:cNvSpPr>
            <a:spLocks noGrp="1"/>
          </p:cNvSpPr>
          <p:nvPr>
            <p:ph type="title"/>
          </p:nvPr>
        </p:nvSpPr>
        <p:spPr/>
        <p:txBody>
          <a:bodyPr/>
          <a:lstStyle/>
          <a:p>
            <a:r>
              <a:rPr lang="en-US" dirty="0"/>
              <a:t>Campaign of Learning</a:t>
            </a:r>
          </a:p>
        </p:txBody>
      </p:sp>
      <p:pic>
        <p:nvPicPr>
          <p:cNvPr id="5" name="Picture 4">
            <a:extLst>
              <a:ext uri="{FF2B5EF4-FFF2-40B4-BE49-F238E27FC236}">
                <a16:creationId xmlns:a16="http://schemas.microsoft.com/office/drawing/2014/main" id="{EB111BAD-9697-4C84-BCCD-0881008FE072}"/>
              </a:ext>
            </a:extLst>
          </p:cNvPr>
          <p:cNvPicPr>
            <a:picLocks noChangeAspect="1"/>
          </p:cNvPicPr>
          <p:nvPr/>
        </p:nvPicPr>
        <p:blipFill>
          <a:blip r:embed="rId2"/>
          <a:stretch>
            <a:fillRect/>
          </a:stretch>
        </p:blipFill>
        <p:spPr>
          <a:xfrm>
            <a:off x="1775831" y="926080"/>
            <a:ext cx="8640337" cy="3233744"/>
          </a:xfrm>
          <a:prstGeom prst="rect">
            <a:avLst/>
          </a:prstGeom>
        </p:spPr>
      </p:pic>
      <p:sp>
        <p:nvSpPr>
          <p:cNvPr id="6" name="Content Placeholder 3">
            <a:extLst>
              <a:ext uri="{FF2B5EF4-FFF2-40B4-BE49-F238E27FC236}">
                <a16:creationId xmlns:a16="http://schemas.microsoft.com/office/drawing/2014/main" id="{76E28F43-A00C-4D42-B075-D5CF1B37EAB9}"/>
              </a:ext>
            </a:extLst>
          </p:cNvPr>
          <p:cNvSpPr txBox="1">
            <a:spLocks/>
          </p:cNvSpPr>
          <p:nvPr/>
        </p:nvSpPr>
        <p:spPr bwMode="auto">
          <a:xfrm>
            <a:off x="477078" y="4030560"/>
            <a:ext cx="11492593" cy="1933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1065213" lvl="2" indent="-1003300">
              <a:spcBef>
                <a:spcPts val="0"/>
              </a:spcBef>
              <a:buFont typeface="Wingdings" charset="2"/>
              <a:buNone/>
            </a:pPr>
            <a:r>
              <a:rPr lang="en-US" sz="1800" b="1" kern="0" dirty="0"/>
              <a:t>	CONOPS: concepts of operation		CONEMPS: concepts of employment</a:t>
            </a:r>
          </a:p>
          <a:p>
            <a:pPr marL="1066773" lvl="2" indent="0">
              <a:spcBef>
                <a:spcPts val="0"/>
              </a:spcBef>
              <a:buFont typeface="Wingdings" charset="2"/>
              <a:buNone/>
            </a:pPr>
            <a:r>
              <a:rPr lang="en-US" sz="1800" b="1" kern="0" dirty="0"/>
              <a:t>			CRC: concept-required capabilities</a:t>
            </a:r>
          </a:p>
          <a:p>
            <a:pPr marL="0" indent="0">
              <a:spcBef>
                <a:spcPts val="0"/>
              </a:spcBef>
              <a:buFont typeface="Wingdings" charset="2"/>
              <a:buNone/>
            </a:pPr>
            <a:r>
              <a:rPr lang="en-US" sz="2200" kern="0" dirty="0"/>
              <a:t>Pathway to Implementing Innovation</a:t>
            </a:r>
          </a:p>
          <a:p>
            <a:pPr marL="566738" lvl="1" indent="-274638">
              <a:spcBef>
                <a:spcPts val="0"/>
              </a:spcBef>
            </a:pPr>
            <a:r>
              <a:rPr lang="en-US" sz="2000" kern="0" dirty="0"/>
              <a:t>This tutorial will put forward a methodology developed in 2021 and used successfully since then to put the collection of the above pieces into an ordered methodology</a:t>
            </a:r>
          </a:p>
          <a:p>
            <a:pPr marL="566738" lvl="1" indent="-274638">
              <a:spcBef>
                <a:spcPts val="0"/>
              </a:spcBef>
            </a:pPr>
            <a:r>
              <a:rPr lang="en-US" sz="2000" kern="0" dirty="0"/>
              <a:t>The methodology uses multiple techniques and borrows heavily from training and exercises</a:t>
            </a:r>
          </a:p>
          <a:p>
            <a:pPr marL="566738" lvl="1" indent="-274638">
              <a:spcBef>
                <a:spcPts val="0"/>
              </a:spcBef>
            </a:pPr>
            <a:endParaRPr lang="en-US" sz="2000" kern="0" dirty="0"/>
          </a:p>
          <a:p>
            <a:endParaRPr lang="en-US" kern="0" dirty="0"/>
          </a:p>
        </p:txBody>
      </p:sp>
      <p:sp>
        <p:nvSpPr>
          <p:cNvPr id="7" name="TextBox 6">
            <a:extLst>
              <a:ext uri="{FF2B5EF4-FFF2-40B4-BE49-F238E27FC236}">
                <a16:creationId xmlns:a16="http://schemas.microsoft.com/office/drawing/2014/main" id="{C92A9EB5-F7F2-4EC8-BFA3-AF64FABBE5FA}"/>
              </a:ext>
            </a:extLst>
          </p:cNvPr>
          <p:cNvSpPr txBox="1"/>
          <p:nvPr/>
        </p:nvSpPr>
        <p:spPr>
          <a:xfrm>
            <a:off x="3279330" y="6184742"/>
            <a:ext cx="6331230" cy="523220"/>
          </a:xfrm>
          <a:prstGeom prst="rect">
            <a:avLst/>
          </a:prstGeom>
          <a:noFill/>
        </p:spPr>
        <p:txBody>
          <a:bodyPr wrap="square">
            <a:spAutoFit/>
          </a:bodyPr>
          <a:lstStyle/>
          <a:p>
            <a:pPr algn="r"/>
            <a:r>
              <a:rPr lang="en-US" sz="1600" b="1" dirty="0"/>
              <a:t>IMPLEMENTING JOINT FORCE DEVELOPMENT AND DESIGN </a:t>
            </a:r>
          </a:p>
          <a:p>
            <a:pPr algn="r"/>
            <a:r>
              <a:rPr lang="en-US" sz="1200" b="1" dirty="0"/>
              <a:t>CJCSI 3030.01A 3 October 2022</a:t>
            </a:r>
            <a:endParaRPr lang="en-US" sz="1400" b="1" dirty="0"/>
          </a:p>
        </p:txBody>
      </p:sp>
    </p:spTree>
    <p:extLst>
      <p:ext uri="{BB962C8B-B14F-4D97-AF65-F5344CB8AC3E}">
        <p14:creationId xmlns:p14="http://schemas.microsoft.com/office/powerpoint/2010/main" val="2143795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07B041-E21E-4F61-85EB-1095F9D98B05}"/>
              </a:ext>
            </a:extLst>
          </p:cNvPr>
          <p:cNvSpPr>
            <a:spLocks noGrp="1"/>
          </p:cNvSpPr>
          <p:nvPr>
            <p:ph type="sldNum" sz="quarter" idx="10"/>
          </p:nvPr>
        </p:nvSpPr>
        <p:spPr/>
        <p:txBody>
          <a:bodyPr/>
          <a:lstStyle/>
          <a:p>
            <a:pPr>
              <a:defRPr/>
            </a:pPr>
            <a:fld id="{D68E8870-17DE-45C4-A8DD-7644B2422933}" type="slidenum">
              <a:rPr lang="en-US" smtClean="0"/>
              <a:pPr>
                <a:defRPr/>
              </a:pPr>
              <a:t>30</a:t>
            </a:fld>
            <a:endParaRPr lang="en-US" dirty="0"/>
          </a:p>
        </p:txBody>
      </p:sp>
      <p:sp>
        <p:nvSpPr>
          <p:cNvPr id="3" name="Title 2">
            <a:extLst>
              <a:ext uri="{FF2B5EF4-FFF2-40B4-BE49-F238E27FC236}">
                <a16:creationId xmlns:a16="http://schemas.microsoft.com/office/drawing/2014/main" id="{5CF43D9F-6101-4F29-BB2D-C93B6358F70C}"/>
              </a:ext>
            </a:extLst>
          </p:cNvPr>
          <p:cNvSpPr>
            <a:spLocks noGrp="1"/>
          </p:cNvSpPr>
          <p:nvPr>
            <p:ph type="title"/>
          </p:nvPr>
        </p:nvSpPr>
        <p:spPr/>
        <p:txBody>
          <a:bodyPr/>
          <a:lstStyle/>
          <a:p>
            <a:r>
              <a:rPr lang="en-US" dirty="0"/>
              <a:t>Enter Networked HITL Trials</a:t>
            </a:r>
          </a:p>
        </p:txBody>
      </p:sp>
      <p:sp>
        <p:nvSpPr>
          <p:cNvPr id="4" name="Content Placeholder 3">
            <a:extLst>
              <a:ext uri="{FF2B5EF4-FFF2-40B4-BE49-F238E27FC236}">
                <a16:creationId xmlns:a16="http://schemas.microsoft.com/office/drawing/2014/main" id="{9941F1F0-7D33-49D9-8134-27037487653D}"/>
              </a:ext>
            </a:extLst>
          </p:cNvPr>
          <p:cNvSpPr>
            <a:spLocks noGrp="1"/>
          </p:cNvSpPr>
          <p:nvPr>
            <p:ph sz="quarter" idx="11"/>
          </p:nvPr>
        </p:nvSpPr>
        <p:spPr>
          <a:xfrm>
            <a:off x="5749869" y="1019006"/>
            <a:ext cx="6262283" cy="5457995"/>
          </a:xfrm>
        </p:spPr>
        <p:txBody>
          <a:bodyPr/>
          <a:lstStyle/>
          <a:p>
            <a:r>
              <a:rPr lang="en-US" sz="2000" dirty="0"/>
              <a:t>HITL simulations allow RED and BLUE commands and systems to fight in a free play context within a virtual environment</a:t>
            </a:r>
          </a:p>
          <a:p>
            <a:pPr lvl="1"/>
            <a:r>
              <a:rPr lang="en-US" sz="1800" dirty="0"/>
              <a:t>Four one-week trials explored, each exploring different scenarios</a:t>
            </a:r>
          </a:p>
          <a:p>
            <a:pPr lvl="1"/>
            <a:r>
              <a:rPr lang="en-US" sz="1800" dirty="0"/>
              <a:t>Allowed multiple locations including those with instrumented systems to participate</a:t>
            </a:r>
          </a:p>
          <a:p>
            <a:pPr>
              <a:spcBef>
                <a:spcPts val="1200"/>
              </a:spcBef>
            </a:pPr>
            <a:r>
              <a:rPr lang="en-US" sz="2000" dirty="0"/>
              <a:t>A Data Collection and Assessment Team assessed Command and Control throughout the BLUE force</a:t>
            </a:r>
          </a:p>
          <a:p>
            <a:pPr lvl="1"/>
            <a:r>
              <a:rPr lang="en-US" sz="1800" dirty="0"/>
              <a:t>Observed performance of individual players</a:t>
            </a:r>
          </a:p>
          <a:p>
            <a:pPr lvl="1"/>
            <a:r>
              <a:rPr lang="en-US" sz="1800" dirty="0"/>
              <a:t>Assess players ability to execute the concept</a:t>
            </a:r>
          </a:p>
          <a:p>
            <a:pPr>
              <a:spcBef>
                <a:spcPts val="1200"/>
              </a:spcBef>
            </a:pPr>
            <a:r>
              <a:rPr lang="en-US" sz="2000" dirty="0"/>
              <a:t>Added data collection with surveys and questionnaires to complement Assessment Team</a:t>
            </a:r>
          </a:p>
          <a:p>
            <a:pPr>
              <a:spcBef>
                <a:spcPts val="1200"/>
              </a:spcBef>
            </a:pPr>
            <a:r>
              <a:rPr lang="en-US" sz="2000" dirty="0"/>
              <a:t>HITL simulation recorded entity play and effects</a:t>
            </a:r>
          </a:p>
          <a:p>
            <a:pPr marL="0" indent="0">
              <a:buNone/>
            </a:pPr>
            <a:endParaRPr lang="en-US" sz="2200" dirty="0"/>
          </a:p>
          <a:p>
            <a:endParaRPr lang="en-US" sz="2200" dirty="0"/>
          </a:p>
          <a:p>
            <a:pPr lvl="1"/>
            <a:endParaRPr lang="en-US" sz="1800" dirty="0"/>
          </a:p>
        </p:txBody>
      </p:sp>
      <p:pic>
        <p:nvPicPr>
          <p:cNvPr id="6" name="Picture 5">
            <a:extLst>
              <a:ext uri="{FF2B5EF4-FFF2-40B4-BE49-F238E27FC236}">
                <a16:creationId xmlns:a16="http://schemas.microsoft.com/office/drawing/2014/main" id="{C6AAD9A2-EE7E-477E-8181-B56689BA54E4}"/>
              </a:ext>
            </a:extLst>
          </p:cNvPr>
          <p:cNvPicPr>
            <a:picLocks noChangeAspect="1"/>
          </p:cNvPicPr>
          <p:nvPr/>
        </p:nvPicPr>
        <p:blipFill>
          <a:blip r:embed="rId2"/>
          <a:stretch>
            <a:fillRect/>
          </a:stretch>
        </p:blipFill>
        <p:spPr>
          <a:xfrm>
            <a:off x="56796" y="853241"/>
            <a:ext cx="4679254" cy="1457122"/>
          </a:xfrm>
          <a:prstGeom prst="rect">
            <a:avLst/>
          </a:prstGeom>
        </p:spPr>
      </p:pic>
      <p:pic>
        <p:nvPicPr>
          <p:cNvPr id="8" name="Picture 7">
            <a:extLst>
              <a:ext uri="{FF2B5EF4-FFF2-40B4-BE49-F238E27FC236}">
                <a16:creationId xmlns:a16="http://schemas.microsoft.com/office/drawing/2014/main" id="{13067362-5CBE-4478-8479-64CDAA630984}"/>
              </a:ext>
            </a:extLst>
          </p:cNvPr>
          <p:cNvPicPr>
            <a:picLocks noChangeAspect="1"/>
          </p:cNvPicPr>
          <p:nvPr/>
        </p:nvPicPr>
        <p:blipFill>
          <a:blip r:embed="rId3"/>
          <a:stretch>
            <a:fillRect/>
          </a:stretch>
        </p:blipFill>
        <p:spPr>
          <a:xfrm>
            <a:off x="1" y="2442772"/>
            <a:ext cx="4679254" cy="1382508"/>
          </a:xfrm>
          <a:prstGeom prst="rect">
            <a:avLst/>
          </a:prstGeom>
        </p:spPr>
      </p:pic>
      <p:sp>
        <p:nvSpPr>
          <p:cNvPr id="9" name="Content Placeholder 3">
            <a:extLst>
              <a:ext uri="{FF2B5EF4-FFF2-40B4-BE49-F238E27FC236}">
                <a16:creationId xmlns:a16="http://schemas.microsoft.com/office/drawing/2014/main" id="{10D10698-4CE7-4908-AF3C-9CB2D4F6A1AA}"/>
              </a:ext>
            </a:extLst>
          </p:cNvPr>
          <p:cNvSpPr txBox="1">
            <a:spLocks/>
          </p:cNvSpPr>
          <p:nvPr/>
        </p:nvSpPr>
        <p:spPr bwMode="auto">
          <a:xfrm>
            <a:off x="179848" y="3994684"/>
            <a:ext cx="5401340" cy="2503625"/>
          </a:xfrm>
          <a:prstGeom prst="rect">
            <a:avLst/>
          </a:prstGeom>
          <a:solidFill>
            <a:srgbClr val="D5FFE8"/>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1800" dirty="0">
                <a:ea typeface="Calibri" panose="020F0502020204030204" pitchFamily="34" charset="0"/>
              </a:rPr>
              <a:t>Results</a:t>
            </a:r>
          </a:p>
          <a:p>
            <a:pPr marL="234950" indent="-234950"/>
            <a:r>
              <a:rPr lang="en-US" sz="1800" dirty="0">
                <a:ea typeface="Calibri" panose="020F0502020204030204" pitchFamily="34" charset="0"/>
              </a:rPr>
              <a:t>Information displays and standards of information relevancy, accuracy and latency were inadequate</a:t>
            </a:r>
          </a:p>
          <a:p>
            <a:pPr marL="234950" indent="-234950"/>
            <a:r>
              <a:rPr lang="en-US" sz="1800" dirty="0">
                <a:ea typeface="Calibri" panose="020F0502020204030204" pitchFamily="34" charset="0"/>
              </a:rPr>
              <a:t>Future warfighters will require a broader skill set, more experience, and specialized training</a:t>
            </a:r>
          </a:p>
          <a:p>
            <a:pPr marL="234950" indent="-234950"/>
            <a:r>
              <a:rPr lang="en-US" sz="1800" dirty="0">
                <a:ea typeface="Calibri" panose="020F0502020204030204" pitchFamily="34" charset="0"/>
              </a:rPr>
              <a:t>Experience in the HITL experiment pointed to areas for future exploration</a:t>
            </a:r>
          </a:p>
          <a:p>
            <a:pPr marL="234950" indent="-234950"/>
            <a:endParaRPr lang="en-US" sz="1800" dirty="0">
              <a:ea typeface="Calibri" panose="020F0502020204030204" pitchFamily="34" charset="0"/>
            </a:endParaRPr>
          </a:p>
        </p:txBody>
      </p:sp>
    </p:spTree>
    <p:extLst>
      <p:ext uri="{BB962C8B-B14F-4D97-AF65-F5344CB8AC3E}">
        <p14:creationId xmlns:p14="http://schemas.microsoft.com/office/powerpoint/2010/main" val="3392103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5FC447-7A8C-4E4A-9460-3CFBF791791D}"/>
              </a:ext>
            </a:extLst>
          </p:cNvPr>
          <p:cNvSpPr>
            <a:spLocks noGrp="1"/>
          </p:cNvSpPr>
          <p:nvPr>
            <p:ph type="sldNum" sz="quarter" idx="10"/>
          </p:nvPr>
        </p:nvSpPr>
        <p:spPr/>
        <p:txBody>
          <a:bodyPr/>
          <a:lstStyle/>
          <a:p>
            <a:pPr>
              <a:defRPr/>
            </a:pPr>
            <a:fld id="{D68E8870-17DE-45C4-A8DD-7644B2422933}" type="slidenum">
              <a:rPr lang="en-US" smtClean="0"/>
              <a:pPr>
                <a:defRPr/>
              </a:pPr>
              <a:t>31</a:t>
            </a:fld>
            <a:endParaRPr lang="en-US" dirty="0"/>
          </a:p>
        </p:txBody>
      </p:sp>
      <p:sp>
        <p:nvSpPr>
          <p:cNvPr id="3" name="Title 2">
            <a:extLst>
              <a:ext uri="{FF2B5EF4-FFF2-40B4-BE49-F238E27FC236}">
                <a16:creationId xmlns:a16="http://schemas.microsoft.com/office/drawing/2014/main" id="{6E6D03F5-ED29-4E07-9425-DD14824E723A}"/>
              </a:ext>
            </a:extLst>
          </p:cNvPr>
          <p:cNvSpPr>
            <a:spLocks noGrp="1"/>
          </p:cNvSpPr>
          <p:nvPr>
            <p:ph type="title"/>
          </p:nvPr>
        </p:nvSpPr>
        <p:spPr/>
        <p:txBody>
          <a:bodyPr/>
          <a:lstStyle/>
          <a:p>
            <a:r>
              <a:rPr lang="en-US" dirty="0"/>
              <a:t>Take-aways from FJF 1</a:t>
            </a:r>
          </a:p>
        </p:txBody>
      </p:sp>
      <p:sp>
        <p:nvSpPr>
          <p:cNvPr id="4" name="Content Placeholder 3">
            <a:extLst>
              <a:ext uri="{FF2B5EF4-FFF2-40B4-BE49-F238E27FC236}">
                <a16:creationId xmlns:a16="http://schemas.microsoft.com/office/drawing/2014/main" id="{269721AE-F7F2-48D2-8AC1-20CDD876190A}"/>
              </a:ext>
            </a:extLst>
          </p:cNvPr>
          <p:cNvSpPr>
            <a:spLocks noGrp="1"/>
          </p:cNvSpPr>
          <p:nvPr>
            <p:ph sz="quarter" idx="11"/>
          </p:nvPr>
        </p:nvSpPr>
        <p:spPr>
          <a:xfrm>
            <a:off x="324824" y="1061863"/>
            <a:ext cx="11250613" cy="5292442"/>
          </a:xfrm>
        </p:spPr>
        <p:txBody>
          <a:bodyPr/>
          <a:lstStyle/>
          <a:p>
            <a:pPr>
              <a:lnSpc>
                <a:spcPct val="90000"/>
              </a:lnSpc>
            </a:pPr>
            <a:r>
              <a:rPr lang="en-US" sz="2000" dirty="0"/>
              <a:t>The overall methodology and interplay of seminars, wargames, constructive simulations stressed and tested concepts</a:t>
            </a:r>
          </a:p>
          <a:p>
            <a:pPr lvl="1">
              <a:lnSpc>
                <a:spcPct val="90000"/>
              </a:lnSpc>
            </a:pPr>
            <a:r>
              <a:rPr lang="en-US" sz="1800" dirty="0"/>
              <a:t>Data from all tools were accessible – no training sites were used to collect data</a:t>
            </a:r>
          </a:p>
          <a:p>
            <a:pPr>
              <a:lnSpc>
                <a:spcPct val="90000"/>
              </a:lnSpc>
              <a:spcBef>
                <a:spcPts val="1200"/>
              </a:spcBef>
            </a:pPr>
            <a:r>
              <a:rPr lang="en-US" sz="2000" dirty="0"/>
              <a:t>Field Experiments were not needed as there was no prototype or specific TTPs to be further examined</a:t>
            </a:r>
          </a:p>
          <a:p>
            <a:pPr>
              <a:lnSpc>
                <a:spcPct val="90000"/>
              </a:lnSpc>
              <a:spcBef>
                <a:spcPts val="1200"/>
              </a:spcBef>
            </a:pPr>
            <a:r>
              <a:rPr lang="en-US" sz="2000" dirty="0"/>
              <a:t>Results: (remember this was 24 years ago)   </a:t>
            </a:r>
            <a:r>
              <a:rPr lang="en-US" sz="2000" b="1" dirty="0">
                <a:solidFill>
                  <a:srgbClr val="0066CC"/>
                </a:solidFill>
              </a:rPr>
              <a:t>(What did they learn?)</a:t>
            </a:r>
          </a:p>
          <a:p>
            <a:pPr lvl="1">
              <a:lnSpc>
                <a:spcPct val="90000"/>
              </a:lnSpc>
            </a:pPr>
            <a:r>
              <a:rPr lang="en-US" sz="1800" dirty="0"/>
              <a:t>Leader Training: Effective decentralized decision-making will depend on small-unit leaders trained to operate in a highly autonomous yet collaborative environment</a:t>
            </a:r>
          </a:p>
          <a:p>
            <a:pPr lvl="1">
              <a:lnSpc>
                <a:spcPct val="90000"/>
              </a:lnSpc>
            </a:pPr>
            <a:r>
              <a:rPr lang="en-US" sz="1800" dirty="0"/>
              <a:t>Integrate unmanned sensor platforms into manned units</a:t>
            </a:r>
          </a:p>
          <a:p>
            <a:pPr lvl="1">
              <a:lnSpc>
                <a:spcPct val="90000"/>
              </a:lnSpc>
            </a:pPr>
            <a:r>
              <a:rPr lang="en-US" sz="1800" dirty="0"/>
              <a:t>Adaptive joint command and control</a:t>
            </a:r>
          </a:p>
          <a:p>
            <a:pPr lvl="1">
              <a:lnSpc>
                <a:spcPct val="90000"/>
              </a:lnSpc>
            </a:pPr>
            <a:r>
              <a:rPr lang="en-US" sz="1800" dirty="0"/>
              <a:t>Decentralize command and control together with sensor management</a:t>
            </a:r>
          </a:p>
          <a:p>
            <a:pPr lvl="1">
              <a:lnSpc>
                <a:spcPct val="90000"/>
              </a:lnSpc>
            </a:pPr>
            <a:r>
              <a:rPr lang="en-US" sz="1800" dirty="0"/>
              <a:t>Push jointness lower</a:t>
            </a:r>
          </a:p>
          <a:p>
            <a:pPr lvl="1">
              <a:lnSpc>
                <a:spcPct val="90000"/>
              </a:lnSpc>
            </a:pPr>
            <a:r>
              <a:rPr lang="en-US" sz="1800" dirty="0"/>
              <a:t>Fight for information, including taking control of the adversary’s information capabilities</a:t>
            </a:r>
          </a:p>
          <a:p>
            <a:pPr marL="0" indent="0" algn="ctr">
              <a:lnSpc>
                <a:spcPct val="90000"/>
              </a:lnSpc>
              <a:spcBef>
                <a:spcPts val="2400"/>
              </a:spcBef>
              <a:buNone/>
            </a:pPr>
            <a:r>
              <a:rPr lang="en-US" sz="2200" i="1" dirty="0">
                <a:solidFill>
                  <a:srgbClr val="0066CC"/>
                </a:solidFill>
              </a:rPr>
              <a:t>The interplay of all the tools created a more robust opportunity for exploration, learning and assessing than any individual tool</a:t>
            </a:r>
          </a:p>
          <a:p>
            <a:pPr marL="0" indent="0" algn="ctr">
              <a:lnSpc>
                <a:spcPct val="90000"/>
              </a:lnSpc>
              <a:spcBef>
                <a:spcPts val="1200"/>
              </a:spcBef>
              <a:buNone/>
            </a:pPr>
            <a:r>
              <a:rPr lang="en-US" sz="2200" i="1" dirty="0">
                <a:solidFill>
                  <a:srgbClr val="0066CC"/>
                </a:solidFill>
              </a:rPr>
              <a:t>(and, yes, there are more contemporary examples as well)</a:t>
            </a:r>
          </a:p>
        </p:txBody>
      </p:sp>
    </p:spTree>
    <p:extLst>
      <p:ext uri="{BB962C8B-B14F-4D97-AF65-F5344CB8AC3E}">
        <p14:creationId xmlns:p14="http://schemas.microsoft.com/office/powerpoint/2010/main" val="2272306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835AE-6C96-45E3-98BD-D12DF0AF6E29}"/>
              </a:ext>
            </a:extLst>
          </p:cNvPr>
          <p:cNvSpPr>
            <a:spLocks noGrp="1"/>
          </p:cNvSpPr>
          <p:nvPr>
            <p:ph type="sldNum" sz="quarter" idx="10"/>
          </p:nvPr>
        </p:nvSpPr>
        <p:spPr/>
        <p:txBody>
          <a:bodyPr/>
          <a:lstStyle/>
          <a:p>
            <a:pPr>
              <a:defRPr/>
            </a:pPr>
            <a:fld id="{D68E8870-17DE-45C4-A8DD-7644B2422933}" type="slidenum">
              <a:rPr lang="en-US" smtClean="0"/>
              <a:pPr>
                <a:defRPr/>
              </a:pPr>
              <a:t>32</a:t>
            </a:fld>
            <a:endParaRPr lang="en-US" dirty="0"/>
          </a:p>
        </p:txBody>
      </p:sp>
      <p:sp>
        <p:nvSpPr>
          <p:cNvPr id="3" name="Title 2">
            <a:extLst>
              <a:ext uri="{FF2B5EF4-FFF2-40B4-BE49-F238E27FC236}">
                <a16:creationId xmlns:a16="http://schemas.microsoft.com/office/drawing/2014/main" id="{B3BD50A8-26ED-4D7C-9EDE-8C2D645B3C11}"/>
              </a:ext>
            </a:extLst>
          </p:cNvPr>
          <p:cNvSpPr>
            <a:spLocks noGrp="1"/>
          </p:cNvSpPr>
          <p:nvPr>
            <p:ph type="title"/>
          </p:nvPr>
        </p:nvSpPr>
        <p:spPr/>
        <p:txBody>
          <a:bodyPr/>
          <a:lstStyle/>
          <a:p>
            <a:r>
              <a:rPr lang="en-US" dirty="0"/>
              <a:t>Hand-off to Acquisition</a:t>
            </a:r>
          </a:p>
        </p:txBody>
      </p:sp>
      <p:sp>
        <p:nvSpPr>
          <p:cNvPr id="4" name="Content Placeholder 3">
            <a:extLst>
              <a:ext uri="{FF2B5EF4-FFF2-40B4-BE49-F238E27FC236}">
                <a16:creationId xmlns:a16="http://schemas.microsoft.com/office/drawing/2014/main" id="{3F0B400F-2DA4-467B-96FE-102458E003A0}"/>
              </a:ext>
            </a:extLst>
          </p:cNvPr>
          <p:cNvSpPr>
            <a:spLocks noGrp="1"/>
          </p:cNvSpPr>
          <p:nvPr>
            <p:ph sz="quarter" idx="11"/>
          </p:nvPr>
        </p:nvSpPr>
        <p:spPr>
          <a:xfrm>
            <a:off x="0" y="1054451"/>
            <a:ext cx="4404301" cy="5075237"/>
          </a:xfrm>
        </p:spPr>
        <p:txBody>
          <a:bodyPr/>
          <a:lstStyle/>
          <a:p>
            <a:pPr marL="0" indent="0">
              <a:buNone/>
            </a:pPr>
            <a:r>
              <a:rPr lang="en-US" sz="1800" b="1" dirty="0"/>
              <a:t>What Experimentation Can Add</a:t>
            </a:r>
          </a:p>
          <a:p>
            <a:pPr>
              <a:spcBef>
                <a:spcPts val="1200"/>
              </a:spcBef>
            </a:pPr>
            <a:r>
              <a:rPr lang="en-US" sz="1800" dirty="0"/>
              <a:t>Had the FJF 1 Experimentation Campaign settled on a materiel option, it would have entered the Acquisition process at the </a:t>
            </a:r>
            <a:r>
              <a:rPr lang="en-US" sz="1800" dirty="0">
                <a:solidFill>
                  <a:srgbClr val="0066CC"/>
                </a:solidFill>
              </a:rPr>
              <a:t>Demonstration</a:t>
            </a:r>
          </a:p>
          <a:p>
            <a:r>
              <a:rPr lang="en-US" sz="1800" dirty="0"/>
              <a:t>However, there are some significant differences between the FJF 1 process and the one on the right</a:t>
            </a:r>
          </a:p>
          <a:p>
            <a:pPr marL="0" indent="0">
              <a:spcBef>
                <a:spcPts val="1200"/>
              </a:spcBef>
              <a:buNone/>
            </a:pPr>
            <a:r>
              <a:rPr lang="en-US" sz="1800" b="1" dirty="0"/>
              <a:t>Missing from Acquisition Methodology</a:t>
            </a:r>
          </a:p>
          <a:p>
            <a:r>
              <a:rPr lang="en-US" sz="1800" dirty="0"/>
              <a:t>First, there is </a:t>
            </a:r>
            <a:r>
              <a:rPr lang="en-US" sz="1800" b="1" dirty="0">
                <a:solidFill>
                  <a:srgbClr val="0070C0"/>
                </a:solidFill>
              </a:rPr>
              <a:t>no recursion </a:t>
            </a:r>
            <a:r>
              <a:rPr lang="en-US" sz="1800" dirty="0"/>
              <a:t>– outflow to other processes, but not a backward flow</a:t>
            </a:r>
          </a:p>
          <a:p>
            <a:r>
              <a:rPr lang="en-US" sz="1800" dirty="0"/>
              <a:t>Second, there is </a:t>
            </a:r>
            <a:r>
              <a:rPr lang="en-US" sz="1800" b="1" dirty="0">
                <a:solidFill>
                  <a:srgbClr val="0070C0"/>
                </a:solidFill>
              </a:rPr>
              <a:t>no consistent RED teaming </a:t>
            </a:r>
            <a:r>
              <a:rPr lang="en-US" sz="1800" dirty="0"/>
              <a:t>– only consideration of R&amp;D priorities and JROC assessment</a:t>
            </a:r>
          </a:p>
        </p:txBody>
      </p:sp>
      <p:pic>
        <p:nvPicPr>
          <p:cNvPr id="8" name="Picture 7">
            <a:extLst>
              <a:ext uri="{FF2B5EF4-FFF2-40B4-BE49-F238E27FC236}">
                <a16:creationId xmlns:a16="http://schemas.microsoft.com/office/drawing/2014/main" id="{45AFF7EF-C4AD-468A-B515-38A0F6F4B072}"/>
              </a:ext>
            </a:extLst>
          </p:cNvPr>
          <p:cNvPicPr>
            <a:picLocks noChangeAspect="1"/>
          </p:cNvPicPr>
          <p:nvPr/>
        </p:nvPicPr>
        <p:blipFill>
          <a:blip r:embed="rId2"/>
          <a:stretch>
            <a:fillRect/>
          </a:stretch>
        </p:blipFill>
        <p:spPr>
          <a:xfrm>
            <a:off x="4472290" y="1335922"/>
            <a:ext cx="7416800" cy="4606467"/>
          </a:xfrm>
          <a:prstGeom prst="rect">
            <a:avLst/>
          </a:prstGeom>
        </p:spPr>
      </p:pic>
      <p:sp>
        <p:nvSpPr>
          <p:cNvPr id="5" name="TextBox 4">
            <a:extLst>
              <a:ext uri="{FF2B5EF4-FFF2-40B4-BE49-F238E27FC236}">
                <a16:creationId xmlns:a16="http://schemas.microsoft.com/office/drawing/2014/main" id="{78358A46-32A8-4D50-B1CB-5885A98F2F57}"/>
              </a:ext>
            </a:extLst>
          </p:cNvPr>
          <p:cNvSpPr txBox="1"/>
          <p:nvPr/>
        </p:nvSpPr>
        <p:spPr>
          <a:xfrm>
            <a:off x="6255657" y="882214"/>
            <a:ext cx="478971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 Current Acquisition Methodology</a:t>
            </a:r>
          </a:p>
        </p:txBody>
      </p:sp>
    </p:spTree>
    <p:extLst>
      <p:ext uri="{BB962C8B-B14F-4D97-AF65-F5344CB8AC3E}">
        <p14:creationId xmlns:p14="http://schemas.microsoft.com/office/powerpoint/2010/main" val="1300606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618C20-684E-4599-9F4B-42182A9FDB44}"/>
              </a:ext>
            </a:extLst>
          </p:cNvPr>
          <p:cNvSpPr>
            <a:spLocks noGrp="1"/>
          </p:cNvSpPr>
          <p:nvPr>
            <p:ph type="sldNum" sz="quarter" idx="10"/>
          </p:nvPr>
        </p:nvSpPr>
        <p:spPr/>
        <p:txBody>
          <a:bodyPr/>
          <a:lstStyle/>
          <a:p>
            <a:pPr>
              <a:defRPr/>
            </a:pPr>
            <a:fld id="{D68E8870-17DE-45C4-A8DD-7644B2422933}" type="slidenum">
              <a:rPr lang="en-US" smtClean="0"/>
              <a:pPr>
                <a:defRPr/>
              </a:pPr>
              <a:t>33</a:t>
            </a:fld>
            <a:endParaRPr lang="en-US" dirty="0"/>
          </a:p>
        </p:txBody>
      </p:sp>
      <p:sp>
        <p:nvSpPr>
          <p:cNvPr id="3" name="Title 2">
            <a:extLst>
              <a:ext uri="{FF2B5EF4-FFF2-40B4-BE49-F238E27FC236}">
                <a16:creationId xmlns:a16="http://schemas.microsoft.com/office/drawing/2014/main" id="{5E64D888-B901-4C83-81D1-CCD27C010A34}"/>
              </a:ext>
            </a:extLst>
          </p:cNvPr>
          <p:cNvSpPr>
            <a:spLocks noGrp="1"/>
          </p:cNvSpPr>
          <p:nvPr>
            <p:ph type="title"/>
          </p:nvPr>
        </p:nvSpPr>
        <p:spPr/>
        <p:txBody>
          <a:bodyPr/>
          <a:lstStyle/>
          <a:p>
            <a:r>
              <a:rPr lang="en-US" dirty="0"/>
              <a:t>Fast Forward</a:t>
            </a:r>
          </a:p>
        </p:txBody>
      </p:sp>
      <p:sp>
        <p:nvSpPr>
          <p:cNvPr id="4" name="Content Placeholder 3">
            <a:extLst>
              <a:ext uri="{FF2B5EF4-FFF2-40B4-BE49-F238E27FC236}">
                <a16:creationId xmlns:a16="http://schemas.microsoft.com/office/drawing/2014/main" id="{18C6117E-31E4-4F79-8EB8-A0676DE4661A}"/>
              </a:ext>
            </a:extLst>
          </p:cNvPr>
          <p:cNvSpPr>
            <a:spLocks noGrp="1"/>
          </p:cNvSpPr>
          <p:nvPr>
            <p:ph sz="quarter" idx="11"/>
          </p:nvPr>
        </p:nvSpPr>
        <p:spPr/>
        <p:txBody>
          <a:bodyPr/>
          <a:lstStyle/>
          <a:p>
            <a:endParaRPr lang="en-US" dirty="0"/>
          </a:p>
          <a:p>
            <a:r>
              <a:rPr lang="en-US" dirty="0"/>
              <a:t>What prompted the experimentation:  loss of A10</a:t>
            </a:r>
          </a:p>
          <a:p>
            <a:r>
              <a:rPr lang="en-US" dirty="0"/>
              <a:t>Process started with a variety of different concepts but ended with the idea of a ground controller managing loitering and gliding weapons</a:t>
            </a:r>
          </a:p>
          <a:p>
            <a:r>
              <a:rPr lang="en-US" dirty="0"/>
              <a:t>No constructive simulation was available, so interactive training simulation venue with exercise scenarios available was chosen</a:t>
            </a:r>
          </a:p>
          <a:p>
            <a:r>
              <a:rPr lang="en-US" dirty="0"/>
              <a:t>Exercises were completed in 5 months, one week per month and had both BLUE and RED teams with data collection</a:t>
            </a:r>
          </a:p>
        </p:txBody>
      </p:sp>
    </p:spTree>
    <p:extLst>
      <p:ext uri="{BB962C8B-B14F-4D97-AF65-F5344CB8AC3E}">
        <p14:creationId xmlns:p14="http://schemas.microsoft.com/office/powerpoint/2010/main" val="2369193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E04279-4D72-4981-8E99-E961980CD2F7}"/>
              </a:ext>
            </a:extLst>
          </p:cNvPr>
          <p:cNvSpPr>
            <a:spLocks noGrp="1"/>
          </p:cNvSpPr>
          <p:nvPr>
            <p:ph type="sldNum" sz="quarter" idx="10"/>
          </p:nvPr>
        </p:nvSpPr>
        <p:spPr/>
        <p:txBody>
          <a:bodyPr/>
          <a:lstStyle/>
          <a:p>
            <a:pPr>
              <a:defRPr/>
            </a:pPr>
            <a:fld id="{D68E8870-17DE-45C4-A8DD-7644B2422933}" type="slidenum">
              <a:rPr lang="en-US" smtClean="0"/>
              <a:pPr>
                <a:defRPr/>
              </a:pPr>
              <a:t>34</a:t>
            </a:fld>
            <a:endParaRPr lang="en-US" dirty="0"/>
          </a:p>
        </p:txBody>
      </p:sp>
      <p:sp>
        <p:nvSpPr>
          <p:cNvPr id="3" name="Title 2">
            <a:extLst>
              <a:ext uri="{FF2B5EF4-FFF2-40B4-BE49-F238E27FC236}">
                <a16:creationId xmlns:a16="http://schemas.microsoft.com/office/drawing/2014/main" id="{1C20766C-00EE-4BFC-BCAE-262F4C1C330A}"/>
              </a:ext>
            </a:extLst>
          </p:cNvPr>
          <p:cNvSpPr>
            <a:spLocks noGrp="1"/>
          </p:cNvSpPr>
          <p:nvPr>
            <p:ph type="title"/>
          </p:nvPr>
        </p:nvSpPr>
        <p:spPr/>
        <p:txBody>
          <a:bodyPr/>
          <a:lstStyle/>
          <a:p>
            <a:r>
              <a:rPr lang="en-US" dirty="0"/>
              <a:t>HITL Venue</a:t>
            </a:r>
          </a:p>
        </p:txBody>
      </p:sp>
      <p:sp>
        <p:nvSpPr>
          <p:cNvPr id="4" name="Content Placeholder 3">
            <a:extLst>
              <a:ext uri="{FF2B5EF4-FFF2-40B4-BE49-F238E27FC236}">
                <a16:creationId xmlns:a16="http://schemas.microsoft.com/office/drawing/2014/main" id="{B00C7EFE-F477-48E4-A6D6-C53F5B382AF6}"/>
              </a:ext>
            </a:extLst>
          </p:cNvPr>
          <p:cNvSpPr>
            <a:spLocks noGrp="1"/>
          </p:cNvSpPr>
          <p:nvPr>
            <p:ph sz="quarter" idx="11"/>
          </p:nvPr>
        </p:nvSpPr>
        <p:spPr>
          <a:xfrm>
            <a:off x="134091" y="891381"/>
            <a:ext cx="8570878" cy="5385433"/>
          </a:xfrm>
        </p:spPr>
        <p:txBody>
          <a:bodyPr/>
          <a:lstStyle/>
          <a:p>
            <a:r>
              <a:rPr lang="en-US" sz="2400" dirty="0"/>
              <a:t>Close Air Support (CAS)</a:t>
            </a:r>
          </a:p>
          <a:p>
            <a:pPr lvl="1"/>
            <a:r>
              <a:rPr lang="en-US" sz="1800" dirty="0"/>
              <a:t>CAS is defined as “air action by fixed- and rotary-wing aircraft against hostile targets that are in close proximity to friendly forces and that require detailed integration of each air mission with the fire and movement of those forces.”  (JP3-09.3, p xi”)</a:t>
            </a:r>
          </a:p>
          <a:p>
            <a:r>
              <a:rPr lang="en-US" sz="2400" dirty="0"/>
              <a:t>BOGSAT complete, no Constructive Simulation Available</a:t>
            </a:r>
          </a:p>
          <a:p>
            <a:r>
              <a:rPr lang="en-US" sz="2400" dirty="0"/>
              <a:t>Venue for HITL exercises</a:t>
            </a:r>
          </a:p>
          <a:p>
            <a:pPr lvl="1"/>
            <a:r>
              <a:rPr lang="en-US" sz="2000" dirty="0"/>
              <a:t>AFRL 711</a:t>
            </a:r>
            <a:r>
              <a:rPr lang="en-US" sz="2000" baseline="30000" dirty="0"/>
              <a:t>th</a:t>
            </a:r>
            <a:r>
              <a:rPr lang="en-US" sz="2000" dirty="0"/>
              <a:t> Human Performance Wing, Wright-Patterson AFB</a:t>
            </a:r>
          </a:p>
          <a:p>
            <a:pPr lvl="1"/>
            <a:r>
              <a:rPr lang="en-US" sz="2000" dirty="0"/>
              <a:t>Integrated Combat Operations Training-Research Testbed</a:t>
            </a:r>
          </a:p>
          <a:p>
            <a:pPr marL="1352523" lvl="2" indent="-285750" algn="just">
              <a:lnSpc>
                <a:spcPct val="95000"/>
              </a:lnSpc>
              <a:spcBef>
                <a:spcPts val="400"/>
              </a:spcBef>
              <a:spcAft>
                <a:spcPts val="0"/>
              </a:spcAft>
              <a:buFont typeface="Arial" panose="020B0604020202020204" pitchFamily="34" charset="0"/>
              <a:buChar char="•"/>
            </a:pPr>
            <a:r>
              <a:rPr lang="en-US" sz="1800" kern="800" dirty="0">
                <a:ea typeface="Times New Roman" panose="02020603050405020304" pitchFamily="18" charset="0"/>
              </a:rPr>
              <a:t>a core simulation capability, </a:t>
            </a:r>
          </a:p>
          <a:p>
            <a:pPr marL="1352523" lvl="2" indent="-285750" algn="just">
              <a:lnSpc>
                <a:spcPct val="95000"/>
              </a:lnSpc>
              <a:spcBef>
                <a:spcPts val="400"/>
              </a:spcBef>
              <a:spcAft>
                <a:spcPts val="0"/>
              </a:spcAft>
              <a:buFont typeface="Arial" panose="020B0604020202020204" pitchFamily="34" charset="0"/>
              <a:buChar char="•"/>
            </a:pPr>
            <a:r>
              <a:rPr lang="en-US" sz="1800" kern="800" dirty="0">
                <a:ea typeface="Times New Roman" panose="02020603050405020304" pitchFamily="18" charset="0"/>
              </a:rPr>
              <a:t>a semi-immersive visual environment for the individual being trained, </a:t>
            </a:r>
          </a:p>
          <a:p>
            <a:pPr marL="1352523" lvl="2" indent="-285750" algn="just">
              <a:lnSpc>
                <a:spcPct val="95000"/>
              </a:lnSpc>
              <a:spcBef>
                <a:spcPts val="400"/>
              </a:spcBef>
              <a:spcAft>
                <a:spcPts val="0"/>
              </a:spcAft>
              <a:buFont typeface="Arial" panose="020B0604020202020204" pitchFamily="34" charset="0"/>
              <a:buChar char="•"/>
            </a:pPr>
            <a:r>
              <a:rPr lang="en-US" sz="1800" kern="800" dirty="0">
                <a:ea typeface="Times New Roman" panose="02020603050405020304" pitchFamily="18" charset="0"/>
              </a:rPr>
              <a:t>specialized interface devices (e.g., a laser designator) for the trainee to use, </a:t>
            </a:r>
          </a:p>
          <a:p>
            <a:pPr marL="1352523" lvl="2" indent="-285750" algn="just">
              <a:lnSpc>
                <a:spcPct val="95000"/>
              </a:lnSpc>
              <a:spcBef>
                <a:spcPts val="400"/>
              </a:spcBef>
              <a:spcAft>
                <a:spcPts val="0"/>
              </a:spcAft>
              <a:buFont typeface="Arial" panose="020B0604020202020204" pitchFamily="34" charset="0"/>
              <a:buChar char="•"/>
            </a:pPr>
            <a:r>
              <a:rPr lang="en-US" sz="1800" kern="800" dirty="0">
                <a:ea typeface="Times New Roman" panose="02020603050405020304" pitchFamily="18" charset="0"/>
              </a:rPr>
              <a:t>a flexible C2 structure including radio and simulation interfaces, operator stations equipped with computer and radio interfaces, and </a:t>
            </a:r>
          </a:p>
          <a:p>
            <a:pPr marL="1352523" lvl="2" indent="-285750" algn="just">
              <a:lnSpc>
                <a:spcPct val="95000"/>
              </a:lnSpc>
              <a:spcBef>
                <a:spcPts val="400"/>
              </a:spcBef>
              <a:spcAft>
                <a:spcPts val="0"/>
              </a:spcAft>
              <a:buFont typeface="Arial" panose="020B0604020202020204" pitchFamily="34" charset="0"/>
              <a:buChar char="•"/>
            </a:pPr>
            <a:r>
              <a:rPr lang="en-US" sz="1800" kern="800" dirty="0">
                <a:ea typeface="Times New Roman" panose="02020603050405020304" pitchFamily="18" charset="0"/>
              </a:rPr>
              <a:t>a wealth of scenarios used for training JTACs and controllers of remotely piloted aircraft.</a:t>
            </a:r>
            <a:endParaRPr lang="en-US" sz="1800" kern="800" dirty="0">
              <a:effectLst/>
              <a:ea typeface="Times New Roman" panose="02020603050405020304" pitchFamily="18" charset="0"/>
            </a:endParaRPr>
          </a:p>
          <a:p>
            <a:pPr lvl="3"/>
            <a:endParaRPr lang="en-US" dirty="0"/>
          </a:p>
        </p:txBody>
      </p:sp>
      <p:pic>
        <p:nvPicPr>
          <p:cNvPr id="5" name="Picture 4">
            <a:extLst>
              <a:ext uri="{FF2B5EF4-FFF2-40B4-BE49-F238E27FC236}">
                <a16:creationId xmlns:a16="http://schemas.microsoft.com/office/drawing/2014/main" id="{79359183-8BC2-4517-8013-A8B52E3259A3}"/>
              </a:ext>
            </a:extLst>
          </p:cNvPr>
          <p:cNvPicPr>
            <a:picLocks noChangeAspect="1"/>
          </p:cNvPicPr>
          <p:nvPr/>
        </p:nvPicPr>
        <p:blipFill>
          <a:blip r:embed="rId2"/>
          <a:stretch>
            <a:fillRect/>
          </a:stretch>
        </p:blipFill>
        <p:spPr>
          <a:xfrm>
            <a:off x="9978808" y="924585"/>
            <a:ext cx="1828959" cy="2219136"/>
          </a:xfrm>
          <a:prstGeom prst="rect">
            <a:avLst/>
          </a:prstGeom>
        </p:spPr>
      </p:pic>
      <p:pic>
        <p:nvPicPr>
          <p:cNvPr id="6" name="Picture 5">
            <a:extLst>
              <a:ext uri="{FF2B5EF4-FFF2-40B4-BE49-F238E27FC236}">
                <a16:creationId xmlns:a16="http://schemas.microsoft.com/office/drawing/2014/main" id="{830250F8-6B18-4D9A-8CB6-9EFEDBD26CE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4969" y="3567125"/>
            <a:ext cx="3239372" cy="2107613"/>
          </a:xfrm>
          <a:prstGeom prst="rect">
            <a:avLst/>
          </a:prstGeom>
          <a:noFill/>
          <a:ln>
            <a:noFill/>
          </a:ln>
        </p:spPr>
      </p:pic>
      <p:sp>
        <p:nvSpPr>
          <p:cNvPr id="7" name="TextBox 6">
            <a:extLst>
              <a:ext uri="{FF2B5EF4-FFF2-40B4-BE49-F238E27FC236}">
                <a16:creationId xmlns:a16="http://schemas.microsoft.com/office/drawing/2014/main" id="{1C80A926-3F0D-4C7B-8C92-FE3490B41E8F}"/>
              </a:ext>
            </a:extLst>
          </p:cNvPr>
          <p:cNvSpPr txBox="1"/>
          <p:nvPr/>
        </p:nvSpPr>
        <p:spPr>
          <a:xfrm>
            <a:off x="8952627" y="5721700"/>
            <a:ext cx="3239373" cy="752884"/>
          </a:xfrm>
          <a:prstGeom prst="rect">
            <a:avLst/>
          </a:prstGeom>
          <a:noFill/>
        </p:spPr>
        <p:txBody>
          <a:bodyPr wrap="square" rtlCol="0">
            <a:spAutoFit/>
          </a:bodyPr>
          <a:lstStyle/>
          <a:p>
            <a:r>
              <a:rPr lang="en-US" sz="1400" dirty="0"/>
              <a:t>Image courtesy of </a:t>
            </a:r>
            <a:r>
              <a:rPr lang="en-US" sz="1400" dirty="0" err="1"/>
              <a:t>Battelspace</a:t>
            </a:r>
            <a:r>
              <a:rPr lang="en-US" sz="1400" dirty="0"/>
              <a:t> Simulations, Inc.,</a:t>
            </a:r>
            <a:r>
              <a:rPr lang="en-US" sz="1400" dirty="0">
                <a:hlinkClick r:id="rId4"/>
              </a:rPr>
              <a:t> http://www.bssim.com/</a:t>
            </a:r>
            <a:endParaRPr lang="en-US" sz="1400" dirty="0"/>
          </a:p>
        </p:txBody>
      </p:sp>
    </p:spTree>
    <p:extLst>
      <p:ext uri="{BB962C8B-B14F-4D97-AF65-F5344CB8AC3E}">
        <p14:creationId xmlns:p14="http://schemas.microsoft.com/office/powerpoint/2010/main" val="2074586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76F053-5787-459C-B349-AE1423FB88E0}"/>
              </a:ext>
            </a:extLst>
          </p:cNvPr>
          <p:cNvSpPr>
            <a:spLocks noGrp="1"/>
          </p:cNvSpPr>
          <p:nvPr>
            <p:ph type="sldNum" sz="quarter" idx="10"/>
          </p:nvPr>
        </p:nvSpPr>
        <p:spPr/>
        <p:txBody>
          <a:bodyPr/>
          <a:lstStyle/>
          <a:p>
            <a:pPr>
              <a:defRPr/>
            </a:pPr>
            <a:fld id="{D68E8870-17DE-45C4-A8DD-7644B2422933}" type="slidenum">
              <a:rPr lang="en-US" smtClean="0"/>
              <a:pPr>
                <a:defRPr/>
              </a:pPr>
              <a:t>35</a:t>
            </a:fld>
            <a:endParaRPr lang="en-US" dirty="0"/>
          </a:p>
        </p:txBody>
      </p:sp>
      <p:sp>
        <p:nvSpPr>
          <p:cNvPr id="3" name="Title 2">
            <a:extLst>
              <a:ext uri="{FF2B5EF4-FFF2-40B4-BE49-F238E27FC236}">
                <a16:creationId xmlns:a16="http://schemas.microsoft.com/office/drawing/2014/main" id="{B6784CED-9C91-4360-B256-3876A2938E08}"/>
              </a:ext>
            </a:extLst>
          </p:cNvPr>
          <p:cNvSpPr>
            <a:spLocks noGrp="1"/>
          </p:cNvSpPr>
          <p:nvPr>
            <p:ph type="title"/>
          </p:nvPr>
        </p:nvSpPr>
        <p:spPr/>
        <p:txBody>
          <a:bodyPr/>
          <a:lstStyle/>
          <a:p>
            <a:r>
              <a:rPr lang="en-US" dirty="0"/>
              <a:t>A Campaign Altered the Concept</a:t>
            </a:r>
          </a:p>
        </p:txBody>
      </p:sp>
      <p:sp>
        <p:nvSpPr>
          <p:cNvPr id="4" name="Content Placeholder 3">
            <a:extLst>
              <a:ext uri="{FF2B5EF4-FFF2-40B4-BE49-F238E27FC236}">
                <a16:creationId xmlns:a16="http://schemas.microsoft.com/office/drawing/2014/main" id="{70067DB2-2F92-4B74-9957-46BCF74FA533}"/>
              </a:ext>
            </a:extLst>
          </p:cNvPr>
          <p:cNvSpPr>
            <a:spLocks noGrp="1"/>
          </p:cNvSpPr>
          <p:nvPr>
            <p:ph sz="quarter" idx="11"/>
          </p:nvPr>
        </p:nvSpPr>
        <p:spPr>
          <a:xfrm>
            <a:off x="180407" y="891381"/>
            <a:ext cx="11851936" cy="5075237"/>
          </a:xfrm>
        </p:spPr>
        <p:txBody>
          <a:bodyPr/>
          <a:lstStyle/>
          <a:p>
            <a:r>
              <a:rPr lang="en-US" sz="2400" dirty="0"/>
              <a:t>Campaign need not be large and expensive, service campaigns the sweet spot</a:t>
            </a:r>
          </a:p>
          <a:p>
            <a:pPr lvl="1"/>
            <a:r>
              <a:rPr lang="en-US" sz="2000" dirty="0"/>
              <a:t>The following campaign was done in a little over a year from BOGSAT to conclusion</a:t>
            </a:r>
          </a:p>
          <a:p>
            <a:pPr lvl="1"/>
            <a:r>
              <a:rPr lang="en-US" sz="2000" dirty="0"/>
              <a:t>Collaboration between IDA and AFRL</a:t>
            </a:r>
          </a:p>
          <a:p>
            <a:pPr marL="0" indent="0" algn="ctr">
              <a:spcBef>
                <a:spcPts val="1200"/>
              </a:spcBef>
              <a:buNone/>
            </a:pPr>
            <a:r>
              <a:rPr lang="en-US" sz="2400" b="1" dirty="0">
                <a:solidFill>
                  <a:srgbClr val="0066CC"/>
                </a:solidFill>
              </a:rPr>
              <a:t>Concept:  Weapon-Centric Close Air Support (CAS)</a:t>
            </a:r>
          </a:p>
          <a:p>
            <a:r>
              <a:rPr lang="en-US" sz="2400" dirty="0"/>
              <a:t>The question that kept multiple services up at night – demise of the A10</a:t>
            </a:r>
          </a:p>
          <a:p>
            <a:r>
              <a:rPr lang="en-US" sz="2400" dirty="0"/>
              <a:t>Concept after several BOGSATs </a:t>
            </a:r>
          </a:p>
          <a:p>
            <a:pPr lvl="1"/>
            <a:r>
              <a:rPr lang="en-US" sz="2000" dirty="0"/>
              <a:t>Shift the mission burden of CAS from the platform delivering the munition to the control of the munition from the forward ground element, the Joint Tactical Air Controller (JTAC)</a:t>
            </a:r>
          </a:p>
          <a:p>
            <a:r>
              <a:rPr lang="en-US" sz="2400" dirty="0"/>
              <a:t>Concept for exploration</a:t>
            </a:r>
          </a:p>
          <a:p>
            <a:pPr lvl="1"/>
            <a:r>
              <a:rPr lang="en-US" sz="2000" dirty="0"/>
              <a:t>Allow the ground controller to direct smart weapons (not currently in the AF inventory)</a:t>
            </a:r>
          </a:p>
          <a:p>
            <a:pPr lvl="1"/>
            <a:r>
              <a:rPr lang="en-US" sz="2000" dirty="0"/>
              <a:t>Smart weapons:  Standoff Network Enabled Weapon (SNEW) and Loitering Network Enabled Weapon (LNEW)</a:t>
            </a:r>
          </a:p>
          <a:p>
            <a:pPr lvl="1"/>
            <a:r>
              <a:rPr lang="en-US" sz="2000" dirty="0"/>
              <a:t>Focus on the JTACs hand-held device for communications</a:t>
            </a:r>
          </a:p>
          <a:p>
            <a:pPr marL="609585" lvl="1" indent="0">
              <a:buNone/>
            </a:pPr>
            <a:endParaRPr lang="en-US" sz="2000" dirty="0"/>
          </a:p>
          <a:p>
            <a:pPr lvl="1"/>
            <a:endParaRPr lang="en-US" dirty="0"/>
          </a:p>
          <a:p>
            <a:pPr lvl="1"/>
            <a:endParaRPr lang="en-US" sz="2000" dirty="0"/>
          </a:p>
          <a:p>
            <a:endParaRPr lang="en-US" sz="2400" dirty="0"/>
          </a:p>
        </p:txBody>
      </p:sp>
    </p:spTree>
    <p:extLst>
      <p:ext uri="{BB962C8B-B14F-4D97-AF65-F5344CB8AC3E}">
        <p14:creationId xmlns:p14="http://schemas.microsoft.com/office/powerpoint/2010/main" val="2059233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57EE57-5F74-4CE0-9C6D-C9384ECFF464}"/>
              </a:ext>
            </a:extLst>
          </p:cNvPr>
          <p:cNvSpPr>
            <a:spLocks noGrp="1"/>
          </p:cNvSpPr>
          <p:nvPr>
            <p:ph type="sldNum" sz="quarter" idx="10"/>
          </p:nvPr>
        </p:nvSpPr>
        <p:spPr/>
        <p:txBody>
          <a:bodyPr/>
          <a:lstStyle/>
          <a:p>
            <a:pPr>
              <a:defRPr/>
            </a:pPr>
            <a:fld id="{D68E8870-17DE-45C4-A8DD-7644B2422933}" type="slidenum">
              <a:rPr lang="en-US" smtClean="0"/>
              <a:pPr>
                <a:defRPr/>
              </a:pPr>
              <a:t>36</a:t>
            </a:fld>
            <a:endParaRPr lang="en-US" dirty="0"/>
          </a:p>
        </p:txBody>
      </p:sp>
      <p:sp>
        <p:nvSpPr>
          <p:cNvPr id="3" name="Title 2">
            <a:extLst>
              <a:ext uri="{FF2B5EF4-FFF2-40B4-BE49-F238E27FC236}">
                <a16:creationId xmlns:a16="http://schemas.microsoft.com/office/drawing/2014/main" id="{BB3C0388-983F-463D-9BBF-7D76234A59C1}"/>
              </a:ext>
            </a:extLst>
          </p:cNvPr>
          <p:cNvSpPr>
            <a:spLocks noGrp="1"/>
          </p:cNvSpPr>
          <p:nvPr>
            <p:ph type="title"/>
          </p:nvPr>
        </p:nvSpPr>
        <p:spPr/>
        <p:txBody>
          <a:bodyPr/>
          <a:lstStyle/>
          <a:p>
            <a:r>
              <a:rPr lang="en-US" dirty="0"/>
              <a:t>Concept Changed Throughout</a:t>
            </a:r>
          </a:p>
        </p:txBody>
      </p:sp>
      <p:sp>
        <p:nvSpPr>
          <p:cNvPr id="4" name="Content Placeholder 3">
            <a:extLst>
              <a:ext uri="{FF2B5EF4-FFF2-40B4-BE49-F238E27FC236}">
                <a16:creationId xmlns:a16="http://schemas.microsoft.com/office/drawing/2014/main" id="{B8A0A1FE-2313-491E-B2EC-5C3688C24395}"/>
              </a:ext>
            </a:extLst>
          </p:cNvPr>
          <p:cNvSpPr>
            <a:spLocks noGrp="1"/>
          </p:cNvSpPr>
          <p:nvPr>
            <p:ph sz="quarter" idx="11"/>
          </p:nvPr>
        </p:nvSpPr>
        <p:spPr/>
        <p:txBody>
          <a:bodyPr/>
          <a:lstStyle/>
          <a:p>
            <a:r>
              <a:rPr lang="en-US" sz="2400" dirty="0"/>
              <a:t>Time for simulation exercises</a:t>
            </a:r>
          </a:p>
          <a:p>
            <a:pPr lvl="1"/>
            <a:r>
              <a:rPr lang="en-US" sz="2000" dirty="0"/>
              <a:t>5 weeks; one week per month for 5 months</a:t>
            </a:r>
          </a:p>
          <a:p>
            <a:pPr lvl="1"/>
            <a:r>
              <a:rPr lang="en-US" sz="2000" dirty="0"/>
              <a:t>First two weeks to understand the processes and data acquisition</a:t>
            </a:r>
          </a:p>
          <a:p>
            <a:pPr lvl="1"/>
            <a:r>
              <a:rPr lang="en-US" sz="2000" dirty="0"/>
              <a:t>Last three for experimenting with and refining the concept</a:t>
            </a:r>
          </a:p>
          <a:p>
            <a:r>
              <a:rPr lang="en-US" sz="2400" dirty="0"/>
              <a:t>Concept started with JTAC in the field needing a modified Comms Device</a:t>
            </a:r>
          </a:p>
          <a:p>
            <a:pPr lvl="1"/>
            <a:r>
              <a:rPr lang="en-US" sz="2000" dirty="0"/>
              <a:t>Each trial moved the JTAC and the task in different locations</a:t>
            </a:r>
          </a:p>
          <a:p>
            <a:r>
              <a:rPr lang="en-US" sz="2400" dirty="0"/>
              <a:t>Concept ended with Army Spotters in the field and JTACs at Battalion HQ</a:t>
            </a:r>
          </a:p>
          <a:p>
            <a:pPr marL="0" indent="0">
              <a:spcBef>
                <a:spcPts val="1800"/>
              </a:spcBef>
              <a:buNone/>
            </a:pPr>
            <a:r>
              <a:rPr lang="en-US" sz="2400" dirty="0"/>
              <a:t>Starting point:  new weapons assumed, JTAC needed updated comms</a:t>
            </a:r>
          </a:p>
          <a:p>
            <a:pPr marL="0" indent="0">
              <a:buNone/>
            </a:pPr>
            <a:r>
              <a:rPr lang="en-US" sz="2400" dirty="0"/>
              <a:t>Ending Point:  JTAC performed targeting, located in HQ, </a:t>
            </a:r>
          </a:p>
          <a:p>
            <a:pPr lvl="1"/>
            <a:r>
              <a:rPr lang="en-US" sz="2000" dirty="0"/>
              <a:t>Need change </a:t>
            </a:r>
            <a:r>
              <a:rPr lang="en-US" sz="2000" dirty="0">
                <a:solidFill>
                  <a:srgbClr val="0066CC"/>
                </a:solidFill>
              </a:rPr>
              <a:t>in Doctrine and Tactics</a:t>
            </a:r>
          </a:p>
          <a:p>
            <a:pPr lvl="1"/>
            <a:r>
              <a:rPr lang="en-US" sz="2000" dirty="0"/>
              <a:t>Need </a:t>
            </a:r>
            <a:r>
              <a:rPr lang="en-US" sz="2000" dirty="0">
                <a:solidFill>
                  <a:srgbClr val="0066CC"/>
                </a:solidFill>
              </a:rPr>
              <a:t>training</a:t>
            </a:r>
            <a:r>
              <a:rPr lang="en-US" sz="2000" dirty="0"/>
              <a:t> in targeting for JTACs – only pilots were trained in targeting</a:t>
            </a:r>
          </a:p>
          <a:p>
            <a:pPr lvl="1"/>
            <a:r>
              <a:rPr lang="en-US" sz="2000" dirty="0"/>
              <a:t>Need modification of a comms device, but not the mods originally imagined</a:t>
            </a:r>
          </a:p>
          <a:p>
            <a:endParaRPr lang="en-US" sz="2400" dirty="0"/>
          </a:p>
          <a:p>
            <a:pPr lvl="1"/>
            <a:endParaRPr lang="en-US" sz="2000" dirty="0"/>
          </a:p>
          <a:p>
            <a:pPr lvl="1"/>
            <a:endParaRPr lang="en-US" sz="2000" dirty="0"/>
          </a:p>
        </p:txBody>
      </p:sp>
    </p:spTree>
    <p:extLst>
      <p:ext uri="{BB962C8B-B14F-4D97-AF65-F5344CB8AC3E}">
        <p14:creationId xmlns:p14="http://schemas.microsoft.com/office/powerpoint/2010/main" val="215476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18AF8-FC9C-47B8-A8C2-8A4302E9B0C2}"/>
              </a:ext>
            </a:extLst>
          </p:cNvPr>
          <p:cNvSpPr>
            <a:spLocks noGrp="1"/>
          </p:cNvSpPr>
          <p:nvPr>
            <p:ph type="sldNum" sz="quarter" idx="10"/>
          </p:nvPr>
        </p:nvSpPr>
        <p:spPr/>
        <p:txBody>
          <a:bodyPr/>
          <a:lstStyle/>
          <a:p>
            <a:pPr>
              <a:defRPr/>
            </a:pPr>
            <a:fld id="{D68E8870-17DE-45C4-A8DD-7644B2422933}" type="slidenum">
              <a:rPr lang="en-US" smtClean="0"/>
              <a:pPr>
                <a:defRPr/>
              </a:pPr>
              <a:t>37</a:t>
            </a:fld>
            <a:endParaRPr lang="en-US" dirty="0"/>
          </a:p>
        </p:txBody>
      </p:sp>
      <p:sp>
        <p:nvSpPr>
          <p:cNvPr id="3" name="Title 2">
            <a:extLst>
              <a:ext uri="{FF2B5EF4-FFF2-40B4-BE49-F238E27FC236}">
                <a16:creationId xmlns:a16="http://schemas.microsoft.com/office/drawing/2014/main" id="{9C31D441-E454-4EE3-9CF5-9335A3D98EC1}"/>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116AC3B4-32C1-48A0-8B12-0E4F3613E541}"/>
              </a:ext>
            </a:extLst>
          </p:cNvPr>
          <p:cNvSpPr>
            <a:spLocks noGrp="1"/>
          </p:cNvSpPr>
          <p:nvPr>
            <p:ph sz="quarter" idx="11"/>
          </p:nvPr>
        </p:nvSpPr>
        <p:spPr>
          <a:xfrm>
            <a:off x="712607" y="2798024"/>
            <a:ext cx="11250613" cy="968065"/>
          </a:xfrm>
        </p:spPr>
        <p:txBody>
          <a:bodyPr/>
          <a:lstStyle/>
          <a:p>
            <a:pPr marL="0" indent="0">
              <a:buNone/>
            </a:pPr>
            <a:r>
              <a:rPr lang="en-US" sz="4800" dirty="0">
                <a:latin typeface="Arial Black" panose="020B0A04020102020204" pitchFamily="34" charset="0"/>
              </a:rPr>
              <a:t>We Have the Right Idea, But…</a:t>
            </a:r>
          </a:p>
        </p:txBody>
      </p:sp>
    </p:spTree>
    <p:extLst>
      <p:ext uri="{BB962C8B-B14F-4D97-AF65-F5344CB8AC3E}">
        <p14:creationId xmlns:p14="http://schemas.microsoft.com/office/powerpoint/2010/main" val="721983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3F7874-3638-4477-947A-4AC710CAE696}"/>
              </a:ext>
            </a:extLst>
          </p:cNvPr>
          <p:cNvSpPr>
            <a:spLocks noGrp="1"/>
          </p:cNvSpPr>
          <p:nvPr>
            <p:ph type="sldNum" sz="quarter" idx="10"/>
          </p:nvPr>
        </p:nvSpPr>
        <p:spPr/>
        <p:txBody>
          <a:bodyPr/>
          <a:lstStyle/>
          <a:p>
            <a:pPr>
              <a:defRPr/>
            </a:pPr>
            <a:fld id="{D68E8870-17DE-45C4-A8DD-7644B2422933}" type="slidenum">
              <a:rPr lang="en-US" smtClean="0"/>
              <a:pPr>
                <a:defRPr/>
              </a:pPr>
              <a:t>38</a:t>
            </a:fld>
            <a:endParaRPr lang="en-US" dirty="0"/>
          </a:p>
        </p:txBody>
      </p:sp>
      <p:sp>
        <p:nvSpPr>
          <p:cNvPr id="3" name="Title 2">
            <a:extLst>
              <a:ext uri="{FF2B5EF4-FFF2-40B4-BE49-F238E27FC236}">
                <a16:creationId xmlns:a16="http://schemas.microsoft.com/office/drawing/2014/main" id="{1AE37E2F-3327-4085-85A2-8194F29FBAC3}"/>
              </a:ext>
            </a:extLst>
          </p:cNvPr>
          <p:cNvSpPr>
            <a:spLocks noGrp="1"/>
          </p:cNvSpPr>
          <p:nvPr>
            <p:ph type="title"/>
          </p:nvPr>
        </p:nvSpPr>
        <p:spPr/>
        <p:txBody>
          <a:bodyPr/>
          <a:lstStyle/>
          <a:p>
            <a:r>
              <a:rPr lang="en-US" dirty="0"/>
              <a:t>There Are Gaps</a:t>
            </a:r>
          </a:p>
        </p:txBody>
      </p:sp>
      <p:sp>
        <p:nvSpPr>
          <p:cNvPr id="4" name="Content Placeholder 3">
            <a:extLst>
              <a:ext uri="{FF2B5EF4-FFF2-40B4-BE49-F238E27FC236}">
                <a16:creationId xmlns:a16="http://schemas.microsoft.com/office/drawing/2014/main" id="{C06EACDC-4051-4FBA-B647-7C18E3FB32C7}"/>
              </a:ext>
            </a:extLst>
          </p:cNvPr>
          <p:cNvSpPr>
            <a:spLocks noGrp="1"/>
          </p:cNvSpPr>
          <p:nvPr>
            <p:ph sz="quarter" idx="11"/>
          </p:nvPr>
        </p:nvSpPr>
        <p:spPr>
          <a:xfrm>
            <a:off x="0" y="967583"/>
            <a:ext cx="12017829" cy="5509418"/>
          </a:xfrm>
        </p:spPr>
        <p:txBody>
          <a:bodyPr/>
          <a:lstStyle/>
          <a:p>
            <a:pPr>
              <a:lnSpc>
                <a:spcPct val="95000"/>
              </a:lnSpc>
            </a:pPr>
            <a:r>
              <a:rPr lang="en-US" sz="2400" dirty="0"/>
              <a:t>All three ingredients for successful experimentation are not always present</a:t>
            </a:r>
          </a:p>
          <a:p>
            <a:pPr lvl="1">
              <a:lnSpc>
                <a:spcPct val="95000"/>
              </a:lnSpc>
              <a:spcBef>
                <a:spcPts val="0"/>
              </a:spcBef>
            </a:pPr>
            <a:r>
              <a:rPr lang="en-US" sz="2000" dirty="0">
                <a:solidFill>
                  <a:srgbClr val="0070C0"/>
                </a:solidFill>
              </a:rPr>
              <a:t>Recursion</a:t>
            </a:r>
            <a:r>
              <a:rPr lang="en-US" sz="2000" dirty="0"/>
              <a:t>: allows feedback to feed forward for refinement</a:t>
            </a:r>
          </a:p>
          <a:p>
            <a:pPr lvl="1">
              <a:lnSpc>
                <a:spcPct val="95000"/>
              </a:lnSpc>
              <a:spcBef>
                <a:spcPts val="0"/>
              </a:spcBef>
            </a:pPr>
            <a:r>
              <a:rPr lang="en-US" sz="2000" dirty="0">
                <a:solidFill>
                  <a:srgbClr val="0070C0"/>
                </a:solidFill>
              </a:rPr>
              <a:t>RED and BLUE Teaming</a:t>
            </a:r>
            <a:r>
              <a:rPr lang="en-US" sz="2000" dirty="0"/>
              <a:t>: stresses the concept and fosters adaptation</a:t>
            </a:r>
          </a:p>
          <a:p>
            <a:pPr lvl="1">
              <a:lnSpc>
                <a:spcPct val="95000"/>
              </a:lnSpc>
              <a:spcBef>
                <a:spcPts val="0"/>
              </a:spcBef>
            </a:pPr>
            <a:r>
              <a:rPr lang="en-US" sz="2000" dirty="0">
                <a:solidFill>
                  <a:srgbClr val="0070C0"/>
                </a:solidFill>
              </a:rPr>
              <a:t>Failure, or embracing failure</a:t>
            </a:r>
            <a:r>
              <a:rPr lang="en-US" sz="2000" dirty="0"/>
              <a:t>: pushes against the envelop of capability hard enough to reach breakthroughs and expose risks</a:t>
            </a:r>
          </a:p>
          <a:p>
            <a:pPr lvl="1">
              <a:lnSpc>
                <a:spcPct val="95000"/>
              </a:lnSpc>
              <a:spcBef>
                <a:spcPts val="0"/>
              </a:spcBef>
            </a:pPr>
            <a:r>
              <a:rPr lang="en-US" sz="2000" dirty="0"/>
              <a:t>Experimentation done in advance can provide exercises (limited and LSE) with more robust concepts</a:t>
            </a:r>
          </a:p>
          <a:p>
            <a:pPr marL="533399" indent="-457200">
              <a:lnSpc>
                <a:spcPct val="95000"/>
              </a:lnSpc>
              <a:spcBef>
                <a:spcPts val="1800"/>
              </a:spcBef>
            </a:pPr>
            <a:r>
              <a:rPr lang="en-US" sz="2400" dirty="0"/>
              <a:t>Exercises are vital in experimentation, but require modification</a:t>
            </a:r>
          </a:p>
          <a:p>
            <a:pPr marL="1066785" lvl="1" indent="-457200">
              <a:lnSpc>
                <a:spcPct val="95000"/>
              </a:lnSpc>
              <a:spcBef>
                <a:spcPts val="0"/>
              </a:spcBef>
            </a:pPr>
            <a:r>
              <a:rPr lang="en-US" sz="2000" dirty="0"/>
              <a:t>Training priorities differ and must cede to priorities of experimentation</a:t>
            </a:r>
          </a:p>
          <a:p>
            <a:pPr marL="1066785" lvl="1" indent="-457200">
              <a:lnSpc>
                <a:spcPct val="95000"/>
              </a:lnSpc>
              <a:spcBef>
                <a:spcPts val="0"/>
              </a:spcBef>
            </a:pPr>
            <a:r>
              <a:rPr lang="en-US" sz="2000" dirty="0"/>
              <a:t>Scenarios must permit free play</a:t>
            </a:r>
          </a:p>
          <a:p>
            <a:pPr marL="1066785" lvl="1" indent="-457200">
              <a:lnSpc>
                <a:spcPct val="95000"/>
              </a:lnSpc>
              <a:spcBef>
                <a:spcPts val="0"/>
              </a:spcBef>
            </a:pPr>
            <a:r>
              <a:rPr lang="en-US" sz="2000" dirty="0"/>
              <a:t>Data based on the performance of the innovation and not on the individual performer must be taken</a:t>
            </a:r>
            <a:r>
              <a:rPr lang="en-US" dirty="0"/>
              <a:t>, </a:t>
            </a:r>
            <a:r>
              <a:rPr lang="en-US" sz="2000" dirty="0"/>
              <a:t>findable, and useable by others</a:t>
            </a:r>
          </a:p>
          <a:p>
            <a:pPr marL="1066785" lvl="1" indent="-457200">
              <a:lnSpc>
                <a:spcPct val="95000"/>
              </a:lnSpc>
              <a:spcBef>
                <a:spcPts val="0"/>
              </a:spcBef>
            </a:pPr>
            <a:r>
              <a:rPr lang="en-US" sz="2000" dirty="0"/>
              <a:t>Analysis must be planned in advance, tools developed or modified, and founded on something other than AARs (After Action Reviews) which have not consistent requirements for format or content</a:t>
            </a:r>
          </a:p>
          <a:p>
            <a:pPr marL="1066785" lvl="1" indent="-457200">
              <a:lnSpc>
                <a:spcPct val="95000"/>
              </a:lnSpc>
              <a:spcBef>
                <a:spcPts val="0"/>
              </a:spcBef>
            </a:pPr>
            <a:r>
              <a:rPr lang="en-US" sz="2000" dirty="0"/>
              <a:t>Exercises scheduling should be agile and not totally subject to the Service or CCMD training planning or scheduling – too long to field innovation</a:t>
            </a:r>
          </a:p>
          <a:p>
            <a:pPr marL="1066785" lvl="1" indent="-457200">
              <a:spcBef>
                <a:spcPts val="600"/>
              </a:spcBef>
            </a:pPr>
            <a:endParaRPr lang="en-US" sz="2000" dirty="0"/>
          </a:p>
          <a:p>
            <a:pPr marL="1066785" lvl="1" indent="-457200">
              <a:spcBef>
                <a:spcPts val="1800"/>
              </a:spcBef>
            </a:pPr>
            <a:endParaRPr lang="en-US" dirty="0"/>
          </a:p>
        </p:txBody>
      </p:sp>
    </p:spTree>
    <p:extLst>
      <p:ext uri="{BB962C8B-B14F-4D97-AF65-F5344CB8AC3E}">
        <p14:creationId xmlns:p14="http://schemas.microsoft.com/office/powerpoint/2010/main" val="2819711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9341E-E3F0-4175-8D22-F50AEA3DE5E9}"/>
              </a:ext>
            </a:extLst>
          </p:cNvPr>
          <p:cNvSpPr>
            <a:spLocks noGrp="1"/>
          </p:cNvSpPr>
          <p:nvPr>
            <p:ph type="sldNum" sz="quarter" idx="10"/>
          </p:nvPr>
        </p:nvSpPr>
        <p:spPr/>
        <p:txBody>
          <a:bodyPr/>
          <a:lstStyle/>
          <a:p>
            <a:pPr>
              <a:defRPr/>
            </a:pPr>
            <a:fld id="{D68E8870-17DE-45C4-A8DD-7644B2422933}" type="slidenum">
              <a:rPr lang="en-US" smtClean="0"/>
              <a:pPr>
                <a:defRPr/>
              </a:pPr>
              <a:t>39</a:t>
            </a:fld>
            <a:endParaRPr lang="en-US" dirty="0"/>
          </a:p>
        </p:txBody>
      </p:sp>
      <p:sp>
        <p:nvSpPr>
          <p:cNvPr id="3" name="Title 2">
            <a:extLst>
              <a:ext uri="{FF2B5EF4-FFF2-40B4-BE49-F238E27FC236}">
                <a16:creationId xmlns:a16="http://schemas.microsoft.com/office/drawing/2014/main" id="{AF426B67-C1EA-4A3B-A3BE-C69C21B1F47B}"/>
              </a:ext>
            </a:extLst>
          </p:cNvPr>
          <p:cNvSpPr>
            <a:spLocks noGrp="1"/>
          </p:cNvSpPr>
          <p:nvPr>
            <p:ph type="title"/>
          </p:nvPr>
        </p:nvSpPr>
        <p:spPr/>
        <p:txBody>
          <a:bodyPr/>
          <a:lstStyle/>
          <a:p>
            <a:r>
              <a:rPr lang="en-US" dirty="0"/>
              <a:t>DMAG Understand But…</a:t>
            </a:r>
          </a:p>
        </p:txBody>
      </p:sp>
      <p:sp>
        <p:nvSpPr>
          <p:cNvPr id="4" name="Content Placeholder 3">
            <a:extLst>
              <a:ext uri="{FF2B5EF4-FFF2-40B4-BE49-F238E27FC236}">
                <a16:creationId xmlns:a16="http://schemas.microsoft.com/office/drawing/2014/main" id="{1FEBA0BF-24DA-4023-995C-584462374598}"/>
              </a:ext>
            </a:extLst>
          </p:cNvPr>
          <p:cNvSpPr>
            <a:spLocks noGrp="1"/>
          </p:cNvSpPr>
          <p:nvPr>
            <p:ph sz="quarter" idx="11"/>
          </p:nvPr>
        </p:nvSpPr>
        <p:spPr>
          <a:xfrm>
            <a:off x="247658" y="891381"/>
            <a:ext cx="11250613" cy="5338938"/>
          </a:xfrm>
        </p:spPr>
        <p:txBody>
          <a:bodyPr/>
          <a:lstStyle/>
          <a:p>
            <a:pPr marL="0" indent="0">
              <a:buNone/>
            </a:pPr>
            <a:r>
              <a:rPr lang="en-US" sz="2400" b="1" i="0" u="none" strike="noStrike" baseline="0" dirty="0">
                <a:latin typeface="Arial" panose="020B0604020202020204" pitchFamily="34" charset="0"/>
              </a:rPr>
              <a:t>23 Mar 2019 DMAG</a:t>
            </a:r>
            <a:r>
              <a:rPr lang="en-US" sz="2400" dirty="0"/>
              <a:t> </a:t>
            </a:r>
            <a:r>
              <a:rPr lang="en-US" sz="1800" dirty="0"/>
              <a:t> (from Joint War Gaming &amp; Experimentation, Director Joint Force Development and Design Center, J-7)</a:t>
            </a:r>
          </a:p>
          <a:p>
            <a:pPr marL="0" indent="0">
              <a:buNone/>
            </a:pPr>
            <a:endParaRPr lang="en-US" sz="1800" b="0" i="0" u="none" strike="noStrike" baseline="0" dirty="0">
              <a:latin typeface="Arial" panose="020B0604020202020204" pitchFamily="34" charset="0"/>
            </a:endParaRPr>
          </a:p>
          <a:p>
            <a:r>
              <a:rPr lang="en-US" sz="2400" b="1" i="0" u="none" strike="noStrike" baseline="0" dirty="0">
                <a:latin typeface="Arial" panose="020B0604020202020204" pitchFamily="34" charset="0"/>
              </a:rPr>
              <a:t>A gap exists in our ability to align and prioritize experiments, wargames, exercises and analysis towards joint campaign outcomes</a:t>
            </a:r>
            <a:endParaRPr lang="en-US" sz="2400" b="0" i="0" u="none" strike="noStrike" baseline="0" dirty="0">
              <a:latin typeface="Arial" panose="020B0604020202020204" pitchFamily="34" charset="0"/>
            </a:endParaRPr>
          </a:p>
          <a:p>
            <a:pPr>
              <a:spcBef>
                <a:spcPts val="1200"/>
              </a:spcBef>
            </a:pPr>
            <a:r>
              <a:rPr lang="en-US" sz="2400" b="1" i="0" u="none" strike="noStrike" baseline="0" dirty="0">
                <a:latin typeface="Arial" panose="020B0604020202020204" pitchFamily="34" charset="0"/>
              </a:rPr>
              <a:t>Specified Task</a:t>
            </a:r>
            <a:r>
              <a:rPr lang="en-US" sz="2400" b="0" i="0" u="none" strike="noStrike" baseline="0" dirty="0">
                <a:latin typeface="Arial" panose="020B0604020202020204" pitchFamily="34" charset="0"/>
              </a:rPr>
              <a:t>:  Develop guidance for experiments, wargames, exercises and analysis.</a:t>
            </a:r>
          </a:p>
          <a:p>
            <a:pPr lvl="1"/>
            <a:r>
              <a:rPr lang="en-US" b="0" i="0" u="none" strike="noStrike" baseline="0" dirty="0">
                <a:latin typeface="Arial" panose="020B0604020202020204" pitchFamily="34" charset="0"/>
              </a:rPr>
              <a:t>Requires a </a:t>
            </a:r>
            <a:r>
              <a:rPr lang="en-US" b="0" i="1" u="none" strike="noStrike" baseline="0" dirty="0">
                <a:latin typeface="Arial" panose="020B0604020202020204" pitchFamily="34" charset="0"/>
              </a:rPr>
              <a:t>Joint, global, all domain approach </a:t>
            </a:r>
            <a:r>
              <a:rPr lang="en-US" b="0" i="0" u="none" strike="noStrike" baseline="0" dirty="0">
                <a:latin typeface="Arial" panose="020B0604020202020204" pitchFamily="34" charset="0"/>
              </a:rPr>
              <a:t>that includes Services and CCMDs</a:t>
            </a:r>
          </a:p>
          <a:p>
            <a:pPr marL="0" indent="0">
              <a:buNone/>
            </a:pPr>
            <a:endParaRPr lang="en-US" dirty="0"/>
          </a:p>
          <a:p>
            <a:pPr marL="0" indent="0" algn="l" fontAlgn="base">
              <a:buNone/>
            </a:pPr>
            <a:r>
              <a:rPr lang="en-US" sz="2000" i="0" dirty="0">
                <a:solidFill>
                  <a:srgbClr val="333333"/>
                </a:solidFill>
                <a:effectLst/>
              </a:rPr>
              <a:t>Deputy's Management Action Group (DMAG)</a:t>
            </a:r>
          </a:p>
          <a:p>
            <a:pPr marL="0" indent="0" algn="l" fontAlgn="base">
              <a:buNone/>
            </a:pPr>
            <a:r>
              <a:rPr lang="en-US" sz="1800" b="0" i="0" dirty="0">
                <a:solidFill>
                  <a:srgbClr val="444444"/>
                </a:solidFill>
                <a:effectLst/>
              </a:rPr>
              <a:t>The Deputy's Management Action Group (DMAG) is the primary civilian-military management forum that supports the Secretary of Defense (</a:t>
            </a:r>
            <a:r>
              <a:rPr lang="en-US" sz="1800" b="0" i="1" dirty="0">
                <a:solidFill>
                  <a:srgbClr val="444444"/>
                </a:solidFill>
                <a:effectLst/>
              </a:rPr>
              <a:t>now War</a:t>
            </a:r>
            <a:r>
              <a:rPr lang="en-US" sz="1800" b="0" i="0" dirty="0">
                <a:solidFill>
                  <a:srgbClr val="444444"/>
                </a:solidFill>
                <a:effectLst/>
              </a:rPr>
              <a:t>), and addresses top Departmental issues that have resource, management, and broad strategic and/or policy implications.</a:t>
            </a:r>
          </a:p>
          <a:p>
            <a:pPr marL="0" indent="0">
              <a:buNone/>
            </a:pPr>
            <a:endParaRPr lang="en-US" b="0" i="0" u="none" strike="noStrike" baseline="0" dirty="0">
              <a:latin typeface="Arial" panose="020B0604020202020204" pitchFamily="34" charset="0"/>
            </a:endParaRPr>
          </a:p>
          <a:p>
            <a:endParaRPr lang="en-US" dirty="0"/>
          </a:p>
        </p:txBody>
      </p:sp>
    </p:spTree>
    <p:extLst>
      <p:ext uri="{BB962C8B-B14F-4D97-AF65-F5344CB8AC3E}">
        <p14:creationId xmlns:p14="http://schemas.microsoft.com/office/powerpoint/2010/main" val="273979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75F86-80F3-4789-B511-6748603CACB3}"/>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5F51D481-1A93-4C71-8285-A3A7F1F2EEF0}"/>
              </a:ext>
            </a:extLst>
          </p:cNvPr>
          <p:cNvSpPr>
            <a:spLocks noGrp="1"/>
          </p:cNvSpPr>
          <p:nvPr>
            <p:ph type="title"/>
          </p:nvPr>
        </p:nvSpPr>
        <p:spPr/>
        <p:txBody>
          <a:bodyPr/>
          <a:lstStyle/>
          <a:p>
            <a:r>
              <a:rPr lang="en-US" dirty="0"/>
              <a:t>Focus</a:t>
            </a:r>
          </a:p>
        </p:txBody>
      </p:sp>
      <p:sp>
        <p:nvSpPr>
          <p:cNvPr id="4" name="Content Placeholder 3">
            <a:extLst>
              <a:ext uri="{FF2B5EF4-FFF2-40B4-BE49-F238E27FC236}">
                <a16:creationId xmlns:a16="http://schemas.microsoft.com/office/drawing/2014/main" id="{366AC940-060F-4115-918A-2B1E91DCD625}"/>
              </a:ext>
            </a:extLst>
          </p:cNvPr>
          <p:cNvSpPr>
            <a:spLocks noGrp="1"/>
          </p:cNvSpPr>
          <p:nvPr>
            <p:ph sz="quarter" idx="11"/>
          </p:nvPr>
        </p:nvSpPr>
        <p:spPr>
          <a:xfrm>
            <a:off x="480132" y="936596"/>
            <a:ext cx="11250613" cy="4984808"/>
          </a:xfrm>
        </p:spPr>
        <p:txBody>
          <a:bodyPr/>
          <a:lstStyle/>
          <a:p>
            <a:r>
              <a:rPr lang="en-US" dirty="0"/>
              <a:t>Experimentation as a campaign culminating in Large Scale Exercises (LSE as part of Service and Joint training)</a:t>
            </a:r>
          </a:p>
          <a:p>
            <a:r>
              <a:rPr lang="en-US" dirty="0"/>
              <a:t>Experimentation campaign as a methodology that can be used in multiple contexts</a:t>
            </a:r>
          </a:p>
          <a:p>
            <a:pPr lvl="1"/>
            <a:r>
              <a:rPr lang="en-US" dirty="0"/>
              <a:t>Concept development and refinement</a:t>
            </a:r>
          </a:p>
          <a:p>
            <a:pPr lvl="1"/>
            <a:r>
              <a:rPr lang="en-US" dirty="0"/>
              <a:t>Exploration of an innovation for its military utility</a:t>
            </a:r>
          </a:p>
          <a:p>
            <a:pPr lvl="1"/>
            <a:r>
              <a:rPr lang="en-US" dirty="0"/>
              <a:t>Prepare an innovation for the “acid” tests in Test and Evaluation (T&amp;E), Doctrine and Tactics, Techniques, and Procedures (TTPs), Development of Leadership and training</a:t>
            </a:r>
          </a:p>
          <a:p>
            <a:pPr lvl="1"/>
            <a:r>
              <a:rPr lang="en-US" dirty="0"/>
              <a:t>Campaign of Learning in implementing the Joint Warfighting Concept</a:t>
            </a:r>
          </a:p>
          <a:p>
            <a:r>
              <a:rPr lang="en-US" dirty="0"/>
              <a:t>This presentation with focus on the development of ideas and innovations</a:t>
            </a:r>
          </a:p>
          <a:p>
            <a:endParaRPr lang="en-US" dirty="0"/>
          </a:p>
          <a:p>
            <a:pPr lvl="1"/>
            <a:endParaRPr lang="en-US" dirty="0"/>
          </a:p>
        </p:txBody>
      </p:sp>
    </p:spTree>
    <p:extLst>
      <p:ext uri="{BB962C8B-B14F-4D97-AF65-F5344CB8AC3E}">
        <p14:creationId xmlns:p14="http://schemas.microsoft.com/office/powerpoint/2010/main" val="2944662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99D19-921D-4EF8-8A92-C450E85CD7BF}"/>
              </a:ext>
            </a:extLst>
          </p:cNvPr>
          <p:cNvSpPr>
            <a:spLocks noGrp="1"/>
          </p:cNvSpPr>
          <p:nvPr>
            <p:ph type="sldNum" sz="quarter" idx="10"/>
          </p:nvPr>
        </p:nvSpPr>
        <p:spPr/>
        <p:txBody>
          <a:bodyPr/>
          <a:lstStyle/>
          <a:p>
            <a:pPr>
              <a:defRPr/>
            </a:pPr>
            <a:fld id="{D68E8870-17DE-45C4-A8DD-7644B2422933}" type="slidenum">
              <a:rPr lang="en-US" smtClean="0"/>
              <a:pPr>
                <a:defRPr/>
              </a:pPr>
              <a:t>40</a:t>
            </a:fld>
            <a:endParaRPr lang="en-US" dirty="0"/>
          </a:p>
        </p:txBody>
      </p:sp>
      <p:sp>
        <p:nvSpPr>
          <p:cNvPr id="3" name="Title 2">
            <a:extLst>
              <a:ext uri="{FF2B5EF4-FFF2-40B4-BE49-F238E27FC236}">
                <a16:creationId xmlns:a16="http://schemas.microsoft.com/office/drawing/2014/main" id="{F4F84FDC-6E43-4032-8CA0-244F18368039}"/>
              </a:ext>
            </a:extLst>
          </p:cNvPr>
          <p:cNvSpPr>
            <a:spLocks noGrp="1"/>
          </p:cNvSpPr>
          <p:nvPr>
            <p:ph type="title"/>
          </p:nvPr>
        </p:nvSpPr>
        <p:spPr>
          <a:xfrm>
            <a:off x="1875295" y="0"/>
            <a:ext cx="7938544" cy="795130"/>
          </a:xfrm>
        </p:spPr>
        <p:txBody>
          <a:bodyPr/>
          <a:lstStyle/>
          <a:p>
            <a:r>
              <a:rPr lang="en-US" dirty="0"/>
              <a:t>What’s Driving Us To Skip the Beginning?</a:t>
            </a:r>
          </a:p>
        </p:txBody>
      </p:sp>
      <p:sp>
        <p:nvSpPr>
          <p:cNvPr id="4" name="Content Placeholder 3">
            <a:extLst>
              <a:ext uri="{FF2B5EF4-FFF2-40B4-BE49-F238E27FC236}">
                <a16:creationId xmlns:a16="http://schemas.microsoft.com/office/drawing/2014/main" id="{3CAD283E-2A06-428F-924A-042AE039F514}"/>
              </a:ext>
            </a:extLst>
          </p:cNvPr>
          <p:cNvSpPr>
            <a:spLocks noGrp="1"/>
          </p:cNvSpPr>
          <p:nvPr>
            <p:ph sz="quarter" idx="11"/>
          </p:nvPr>
        </p:nvSpPr>
        <p:spPr>
          <a:xfrm>
            <a:off x="1365399" y="2894308"/>
            <a:ext cx="8958336" cy="1069383"/>
          </a:xfrm>
        </p:spPr>
        <p:txBody>
          <a:bodyPr/>
          <a:lstStyle/>
          <a:p>
            <a:pPr marL="0" indent="0" algn="ctr">
              <a:buNone/>
            </a:pPr>
            <a:r>
              <a:rPr lang="en-US" sz="5400" dirty="0">
                <a:solidFill>
                  <a:srgbClr val="0066CC"/>
                </a:solidFill>
                <a:latin typeface="Arial Black" panose="020B0A04020102020204" pitchFamily="34" charset="0"/>
              </a:rPr>
              <a:t>The Tyranny of Time</a:t>
            </a:r>
          </a:p>
        </p:txBody>
      </p:sp>
    </p:spTree>
    <p:extLst>
      <p:ext uri="{BB962C8B-B14F-4D97-AF65-F5344CB8AC3E}">
        <p14:creationId xmlns:p14="http://schemas.microsoft.com/office/powerpoint/2010/main" val="750293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D7B5D7-D068-4C5A-B736-6386EF2C8757}"/>
              </a:ext>
            </a:extLst>
          </p:cNvPr>
          <p:cNvSpPr>
            <a:spLocks noGrp="1"/>
          </p:cNvSpPr>
          <p:nvPr>
            <p:ph type="sldNum" sz="quarter" idx="10"/>
          </p:nvPr>
        </p:nvSpPr>
        <p:spPr/>
        <p:txBody>
          <a:bodyPr/>
          <a:lstStyle/>
          <a:p>
            <a:pPr>
              <a:defRPr/>
            </a:pPr>
            <a:fld id="{D68E8870-17DE-45C4-A8DD-7644B2422933}" type="slidenum">
              <a:rPr lang="en-US" smtClean="0"/>
              <a:pPr>
                <a:defRPr/>
              </a:pPr>
              <a:t>41</a:t>
            </a:fld>
            <a:endParaRPr lang="en-US" dirty="0"/>
          </a:p>
        </p:txBody>
      </p:sp>
      <p:sp>
        <p:nvSpPr>
          <p:cNvPr id="3" name="Title 2">
            <a:extLst>
              <a:ext uri="{FF2B5EF4-FFF2-40B4-BE49-F238E27FC236}">
                <a16:creationId xmlns:a16="http://schemas.microsoft.com/office/drawing/2014/main" id="{642F4A68-4153-4F65-B371-188218A9F75B}"/>
              </a:ext>
            </a:extLst>
          </p:cNvPr>
          <p:cNvSpPr>
            <a:spLocks noGrp="1"/>
          </p:cNvSpPr>
          <p:nvPr>
            <p:ph type="title"/>
          </p:nvPr>
        </p:nvSpPr>
        <p:spPr/>
        <p:txBody>
          <a:bodyPr/>
          <a:lstStyle/>
          <a:p>
            <a:r>
              <a:rPr lang="en-US" dirty="0"/>
              <a:t>The Tyranny of Time and Its Effects</a:t>
            </a:r>
          </a:p>
        </p:txBody>
      </p:sp>
      <p:sp>
        <p:nvSpPr>
          <p:cNvPr id="4" name="Content Placeholder 3">
            <a:extLst>
              <a:ext uri="{FF2B5EF4-FFF2-40B4-BE49-F238E27FC236}">
                <a16:creationId xmlns:a16="http://schemas.microsoft.com/office/drawing/2014/main" id="{BB456D02-EFDD-4B9C-8931-98E8E3ADFFF3}"/>
              </a:ext>
            </a:extLst>
          </p:cNvPr>
          <p:cNvSpPr>
            <a:spLocks noGrp="1"/>
          </p:cNvSpPr>
          <p:nvPr>
            <p:ph sz="quarter" idx="11"/>
          </p:nvPr>
        </p:nvSpPr>
        <p:spPr>
          <a:xfrm>
            <a:off x="480132" y="960298"/>
            <a:ext cx="11250613" cy="5292092"/>
          </a:xfrm>
        </p:spPr>
        <p:txBody>
          <a:bodyPr/>
          <a:lstStyle/>
          <a:p>
            <a:r>
              <a:rPr lang="en-US" sz="2400" dirty="0">
                <a:effectLst/>
                <a:ea typeface="Times New Roman" panose="02020603050405020304" pitchFamily="18" charset="0"/>
              </a:rPr>
              <a:t>Time colors our perspectives on the operational environment. </a:t>
            </a:r>
          </a:p>
          <a:p>
            <a:pPr lvl="1">
              <a:spcBef>
                <a:spcPts val="200"/>
              </a:spcBef>
            </a:pPr>
            <a:r>
              <a:rPr lang="en-US" sz="2000" dirty="0">
                <a:effectLst/>
                <a:ea typeface="Times New Roman" panose="02020603050405020304" pitchFamily="18" charset="0"/>
              </a:rPr>
              <a:t>If the clouds of war are looming over us, our focus becomes winning tomorrow’s battle.</a:t>
            </a:r>
          </a:p>
          <a:p>
            <a:pPr lvl="1">
              <a:spcBef>
                <a:spcPts val="200"/>
              </a:spcBef>
            </a:pPr>
            <a:r>
              <a:rPr lang="en-US" sz="2000" dirty="0">
                <a:effectLst/>
                <a:ea typeface="Times New Roman" panose="02020603050405020304" pitchFamily="18" charset="0"/>
              </a:rPr>
              <a:t>There is little time to conceive of or develop new capabilities</a:t>
            </a:r>
          </a:p>
          <a:p>
            <a:pPr lvl="1">
              <a:spcBef>
                <a:spcPts val="200"/>
              </a:spcBef>
            </a:pPr>
            <a:r>
              <a:rPr lang="en-US" sz="2000" dirty="0">
                <a:ea typeface="Times New Roman" panose="02020603050405020304" pitchFamily="18" charset="0"/>
              </a:rPr>
              <a:t>W</a:t>
            </a:r>
            <a:r>
              <a:rPr lang="en-US" sz="2000" dirty="0">
                <a:effectLst/>
                <a:ea typeface="Times New Roman" panose="02020603050405020304" pitchFamily="18" charset="0"/>
              </a:rPr>
              <a:t>e approach the impending confrontation with current capabilities or minimal improvement to them </a:t>
            </a:r>
          </a:p>
          <a:p>
            <a:pPr>
              <a:lnSpc>
                <a:spcPct val="95000"/>
              </a:lnSpc>
              <a:spcBef>
                <a:spcPts val="1200"/>
              </a:spcBef>
            </a:pPr>
            <a:r>
              <a:rPr lang="en-US" sz="2400" dirty="0">
                <a:effectLst/>
                <a:ea typeface="Times New Roman" panose="02020603050405020304" pitchFamily="18" charset="0"/>
              </a:rPr>
              <a:t>The directives and instructions </a:t>
            </a:r>
            <a:r>
              <a:rPr lang="en-US" sz="2000" dirty="0">
                <a:effectLst/>
                <a:ea typeface="Times New Roman" panose="02020603050405020304" pitchFamily="18" charset="0"/>
              </a:rPr>
              <a:t>issued over the past two decades have focused on rapid transition of capability to support our military </a:t>
            </a:r>
            <a:r>
              <a:rPr lang="en-US" sz="2000" dirty="0">
                <a:ea typeface="Times New Roman" panose="02020603050405020304" pitchFamily="18" charset="0"/>
              </a:rPr>
              <a:t>fighting in irregular warfare conflicts</a:t>
            </a:r>
            <a:endParaRPr lang="en-US" sz="2400" dirty="0">
              <a:effectLst/>
              <a:ea typeface="Times New Roman" panose="02020603050405020304" pitchFamily="18" charset="0"/>
            </a:endParaRPr>
          </a:p>
          <a:p>
            <a:pPr>
              <a:spcBef>
                <a:spcPts val="1200"/>
              </a:spcBef>
            </a:pPr>
            <a:r>
              <a:rPr lang="en-US" sz="2400" dirty="0">
                <a:effectLst/>
                <a:ea typeface="Times New Roman" panose="02020603050405020304" pitchFamily="18" charset="0"/>
              </a:rPr>
              <a:t>While our focus today shifts to highly capable enemies with whom we are now engaged in a competition phase of war rather than live-fire warfare </a:t>
            </a:r>
          </a:p>
          <a:p>
            <a:pPr lvl="1"/>
            <a:r>
              <a:rPr lang="en-US" sz="2000" dirty="0">
                <a:ea typeface="Times New Roman" panose="02020603050405020304" pitchFamily="18" charset="0"/>
              </a:rPr>
              <a:t>O</a:t>
            </a:r>
            <a:r>
              <a:rPr lang="en-US" sz="2000" dirty="0">
                <a:effectLst/>
                <a:ea typeface="Times New Roman" panose="02020603050405020304" pitchFamily="18" charset="0"/>
              </a:rPr>
              <a:t>ur focus is still in rapidly fielding new tools to counter our capable adversaries</a:t>
            </a:r>
          </a:p>
          <a:p>
            <a:pPr lvl="1"/>
            <a:r>
              <a:rPr lang="en-US" sz="2000" dirty="0">
                <a:ea typeface="Times New Roman" panose="02020603050405020304" pitchFamily="18" charset="0"/>
              </a:rPr>
              <a:t>T</a:t>
            </a:r>
            <a:r>
              <a:rPr lang="en-US" sz="2000" dirty="0">
                <a:effectLst/>
                <a:ea typeface="Times New Roman" panose="02020603050405020304" pitchFamily="18" charset="0"/>
              </a:rPr>
              <a:t>he context in which we plan and execute remains tactical rather than strategic at a time when strategic vision is vital</a:t>
            </a:r>
          </a:p>
          <a:p>
            <a:pPr lvl="1"/>
            <a:r>
              <a:rPr lang="en-US" sz="2000" dirty="0">
                <a:effectLst/>
                <a:ea typeface="Times New Roman" panose="02020603050405020304" pitchFamily="18" charset="0"/>
              </a:rPr>
              <a:t>The notion of open-ended experimentation or campaigns of learning is anathema to a generation raised on rapid fielding, fail fast, and adaptation of commercial off-the-shelf solutions</a:t>
            </a:r>
          </a:p>
          <a:p>
            <a:endParaRPr lang="en-US" sz="3200" dirty="0">
              <a:effectLst/>
              <a:ea typeface="Times New Roman" panose="02020603050405020304" pitchFamily="18" charset="0"/>
            </a:endParaRPr>
          </a:p>
          <a:p>
            <a:endParaRPr lang="en-US" sz="3600" dirty="0"/>
          </a:p>
        </p:txBody>
      </p:sp>
    </p:spTree>
    <p:extLst>
      <p:ext uri="{BB962C8B-B14F-4D97-AF65-F5344CB8AC3E}">
        <p14:creationId xmlns:p14="http://schemas.microsoft.com/office/powerpoint/2010/main" val="2722708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1A8E9A-EAD0-45BF-B1F3-5D2A62B3D613}"/>
              </a:ext>
            </a:extLst>
          </p:cNvPr>
          <p:cNvSpPr>
            <a:spLocks noGrp="1"/>
          </p:cNvSpPr>
          <p:nvPr>
            <p:ph type="sldNum" sz="quarter" idx="10"/>
          </p:nvPr>
        </p:nvSpPr>
        <p:spPr/>
        <p:txBody>
          <a:bodyPr/>
          <a:lstStyle/>
          <a:p>
            <a:pPr>
              <a:defRPr/>
            </a:pPr>
            <a:fld id="{D68E8870-17DE-45C4-A8DD-7644B2422933}" type="slidenum">
              <a:rPr lang="en-US" smtClean="0"/>
              <a:pPr>
                <a:defRPr/>
              </a:pPr>
              <a:t>42</a:t>
            </a:fld>
            <a:endParaRPr lang="en-US" dirty="0"/>
          </a:p>
        </p:txBody>
      </p:sp>
      <p:sp>
        <p:nvSpPr>
          <p:cNvPr id="3" name="Title 2">
            <a:extLst>
              <a:ext uri="{FF2B5EF4-FFF2-40B4-BE49-F238E27FC236}">
                <a16:creationId xmlns:a16="http://schemas.microsoft.com/office/drawing/2014/main" id="{FD08CC69-B069-407A-A454-165117F23B71}"/>
              </a:ext>
            </a:extLst>
          </p:cNvPr>
          <p:cNvSpPr>
            <a:spLocks noGrp="1"/>
          </p:cNvSpPr>
          <p:nvPr>
            <p:ph type="title"/>
          </p:nvPr>
        </p:nvSpPr>
        <p:spPr/>
        <p:txBody>
          <a:bodyPr/>
          <a:lstStyle/>
          <a:p>
            <a:r>
              <a:rPr lang="en-US" dirty="0"/>
              <a:t>A Second Issue with Time</a:t>
            </a:r>
          </a:p>
        </p:txBody>
      </p:sp>
      <p:sp>
        <p:nvSpPr>
          <p:cNvPr id="4" name="Content Placeholder 3">
            <a:extLst>
              <a:ext uri="{FF2B5EF4-FFF2-40B4-BE49-F238E27FC236}">
                <a16:creationId xmlns:a16="http://schemas.microsoft.com/office/drawing/2014/main" id="{AB989DBD-72FF-4169-8442-87F14E713176}"/>
              </a:ext>
            </a:extLst>
          </p:cNvPr>
          <p:cNvSpPr>
            <a:spLocks noGrp="1"/>
          </p:cNvSpPr>
          <p:nvPr>
            <p:ph sz="quarter" idx="11"/>
          </p:nvPr>
        </p:nvSpPr>
        <p:spPr>
          <a:xfrm>
            <a:off x="129150" y="1021694"/>
            <a:ext cx="7480517" cy="3572689"/>
          </a:xfrm>
        </p:spPr>
        <p:txBody>
          <a:bodyPr/>
          <a:lstStyle/>
          <a:p>
            <a:pPr>
              <a:lnSpc>
                <a:spcPct val="95000"/>
              </a:lnSpc>
            </a:pPr>
            <a:r>
              <a:rPr lang="en-US" sz="2000" dirty="0"/>
              <a:t>Time gets away from us and we are continually running to catch up and deal with information overflow</a:t>
            </a:r>
          </a:p>
          <a:p>
            <a:pPr>
              <a:lnSpc>
                <a:spcPct val="95000"/>
              </a:lnSpc>
              <a:spcBef>
                <a:spcPts val="1800"/>
              </a:spcBef>
            </a:pPr>
            <a:r>
              <a:rPr lang="en-US" sz="2000" dirty="0"/>
              <a:t>We live in an age of immediate communication</a:t>
            </a:r>
          </a:p>
          <a:p>
            <a:pPr lvl="1">
              <a:lnSpc>
                <a:spcPct val="95000"/>
              </a:lnSpc>
            </a:pPr>
            <a:r>
              <a:rPr lang="en-US" sz="1800" dirty="0"/>
              <a:t>We know of events anywhere in the world within hours, if not moments, of their occurrence</a:t>
            </a:r>
          </a:p>
          <a:p>
            <a:pPr>
              <a:lnSpc>
                <a:spcPct val="95000"/>
              </a:lnSpc>
              <a:spcBef>
                <a:spcPts val="1800"/>
              </a:spcBef>
            </a:pPr>
            <a:r>
              <a:rPr lang="en-US" sz="2000" dirty="0"/>
              <a:t>We seem to have a number of live experimentation campaigns going on in the world today yield lessons learned or are they?</a:t>
            </a:r>
          </a:p>
          <a:p>
            <a:pPr lvl="1">
              <a:lnSpc>
                <a:spcPct val="95000"/>
              </a:lnSpc>
              <a:spcBef>
                <a:spcPts val="1200"/>
              </a:spcBef>
            </a:pPr>
            <a:r>
              <a:rPr lang="en-US" sz="1800" dirty="0"/>
              <a:t>For example, observations from the conflict in Ukraine are turning into lessons learned, rightly or wrongly, without time for complete analysis</a:t>
            </a:r>
          </a:p>
          <a:p>
            <a:pPr>
              <a:lnSpc>
                <a:spcPct val="95000"/>
              </a:lnSpc>
              <a:spcBef>
                <a:spcPts val="1200"/>
              </a:spcBef>
            </a:pPr>
            <a:r>
              <a:rPr lang="en-US" sz="2000" dirty="0"/>
              <a:t>We need more wargames to understand the demands of both current and future warfare and the applicability of results of individual conflicts like those in Ukraine in a rapidly changing world with conflict in economy, information and shifting alliances</a:t>
            </a:r>
          </a:p>
        </p:txBody>
      </p:sp>
      <p:sp>
        <p:nvSpPr>
          <p:cNvPr id="6" name="TextBox 5">
            <a:extLst>
              <a:ext uri="{FF2B5EF4-FFF2-40B4-BE49-F238E27FC236}">
                <a16:creationId xmlns:a16="http://schemas.microsoft.com/office/drawing/2014/main" id="{2A449FCF-A3D2-445A-9C3B-C08AA85FD414}"/>
              </a:ext>
            </a:extLst>
          </p:cNvPr>
          <p:cNvSpPr txBox="1"/>
          <p:nvPr/>
        </p:nvSpPr>
        <p:spPr>
          <a:xfrm>
            <a:off x="8320808" y="4225051"/>
            <a:ext cx="3568083" cy="738664"/>
          </a:xfrm>
          <a:prstGeom prst="rect">
            <a:avLst/>
          </a:prstGeom>
          <a:noFill/>
        </p:spPr>
        <p:txBody>
          <a:bodyPr wrap="square">
            <a:spAutoFit/>
          </a:bodyPr>
          <a:lstStyle/>
          <a:p>
            <a:r>
              <a:rPr lang="en-US" sz="1400" dirty="0"/>
              <a:t>&lt;a </a:t>
            </a:r>
            <a:r>
              <a:rPr lang="en-US" sz="1400" dirty="0" err="1"/>
              <a:t>href</a:t>
            </a:r>
            <a:r>
              <a:rPr lang="en-US" sz="1400" dirty="0"/>
              <a:t>="https://www.vecteezy.com/free-photos/information-overload"&gt;Information Overload Stock photos by </a:t>
            </a:r>
            <a:r>
              <a:rPr lang="en-US" sz="1400" dirty="0" err="1"/>
              <a:t>Vecteezy</a:t>
            </a:r>
            <a:r>
              <a:rPr lang="en-US" sz="1400" dirty="0"/>
              <a:t>&lt;/a&gt;</a:t>
            </a:r>
          </a:p>
        </p:txBody>
      </p:sp>
      <p:pic>
        <p:nvPicPr>
          <p:cNvPr id="8" name="Picture 7">
            <a:extLst>
              <a:ext uri="{FF2B5EF4-FFF2-40B4-BE49-F238E27FC236}">
                <a16:creationId xmlns:a16="http://schemas.microsoft.com/office/drawing/2014/main" id="{AE00C7B7-5E91-4C41-9135-AFEBF6893E15}"/>
              </a:ext>
            </a:extLst>
          </p:cNvPr>
          <p:cNvPicPr>
            <a:picLocks noChangeAspect="1"/>
          </p:cNvPicPr>
          <p:nvPr/>
        </p:nvPicPr>
        <p:blipFill>
          <a:blip r:embed="rId2"/>
          <a:stretch>
            <a:fillRect/>
          </a:stretch>
        </p:blipFill>
        <p:spPr>
          <a:xfrm>
            <a:off x="7609668" y="890598"/>
            <a:ext cx="4453181" cy="3298496"/>
          </a:xfrm>
          <a:prstGeom prst="rect">
            <a:avLst/>
          </a:prstGeom>
        </p:spPr>
      </p:pic>
      <p:sp>
        <p:nvSpPr>
          <p:cNvPr id="9" name="TextBox 8">
            <a:extLst>
              <a:ext uri="{FF2B5EF4-FFF2-40B4-BE49-F238E27FC236}">
                <a16:creationId xmlns:a16="http://schemas.microsoft.com/office/drawing/2014/main" id="{0F6954B5-40B6-4FD9-9790-1C4FD9D56B0F}"/>
              </a:ext>
            </a:extLst>
          </p:cNvPr>
          <p:cNvSpPr txBox="1"/>
          <p:nvPr/>
        </p:nvSpPr>
        <p:spPr>
          <a:xfrm>
            <a:off x="12917743" y="3994692"/>
            <a:ext cx="11647763" cy="1815882"/>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To succeed against a peer threat, the United States has to make better, timelier, more accurate decisions at scale than has ever been contemplated in the history of war</a:t>
            </a:r>
          </a:p>
          <a:p>
            <a:pPr marL="895335" lvl="1" indent="-285750">
              <a:buFont typeface="Wingdings" panose="05000000000000000000" pitchFamily="2" charset="2"/>
              <a:buChar char="§"/>
            </a:pPr>
            <a:r>
              <a:rPr lang="en-US" sz="1800" dirty="0">
                <a:latin typeface="Arial" panose="020B0604020202020204" pitchFamily="34" charset="0"/>
                <a:cs typeface="Arial" panose="020B0604020202020204" pitchFamily="34" charset="0"/>
              </a:rPr>
              <a:t>This is an unprecedented challenge</a:t>
            </a:r>
          </a:p>
          <a:p>
            <a:pPr marL="895335"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Meeting this challenge demands the use of our best computational and human-driven simulations and wargames in the highly disciplined methodology imposed by the type of experimentation campaign we have been exploring</a:t>
            </a:r>
          </a:p>
        </p:txBody>
      </p:sp>
    </p:spTree>
    <p:extLst>
      <p:ext uri="{BB962C8B-B14F-4D97-AF65-F5344CB8AC3E}">
        <p14:creationId xmlns:p14="http://schemas.microsoft.com/office/powerpoint/2010/main" val="3608290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11CCED-0301-4139-B31E-9B4C6C71679E}"/>
              </a:ext>
            </a:extLst>
          </p:cNvPr>
          <p:cNvSpPr>
            <a:spLocks noGrp="1"/>
          </p:cNvSpPr>
          <p:nvPr>
            <p:ph type="sldNum" sz="quarter" idx="10"/>
          </p:nvPr>
        </p:nvSpPr>
        <p:spPr/>
        <p:txBody>
          <a:bodyPr/>
          <a:lstStyle/>
          <a:p>
            <a:pPr>
              <a:defRPr/>
            </a:pPr>
            <a:fld id="{D68E8870-17DE-45C4-A8DD-7644B2422933}" type="slidenum">
              <a:rPr lang="en-US" smtClean="0"/>
              <a:pPr>
                <a:defRPr/>
              </a:pPr>
              <a:t>43</a:t>
            </a:fld>
            <a:endParaRPr lang="en-US" dirty="0"/>
          </a:p>
        </p:txBody>
      </p:sp>
      <p:sp>
        <p:nvSpPr>
          <p:cNvPr id="3" name="Title 2">
            <a:extLst>
              <a:ext uri="{FF2B5EF4-FFF2-40B4-BE49-F238E27FC236}">
                <a16:creationId xmlns:a16="http://schemas.microsoft.com/office/drawing/2014/main" id="{33A92C9C-A744-4506-896F-589D7809A107}"/>
              </a:ext>
            </a:extLst>
          </p:cNvPr>
          <p:cNvSpPr>
            <a:spLocks noGrp="1"/>
          </p:cNvSpPr>
          <p:nvPr>
            <p:ph type="title"/>
          </p:nvPr>
        </p:nvSpPr>
        <p:spPr/>
        <p:txBody>
          <a:bodyPr/>
          <a:lstStyle/>
          <a:p>
            <a:r>
              <a:rPr lang="en-US" dirty="0"/>
              <a:t>Collaring TIME</a:t>
            </a:r>
          </a:p>
        </p:txBody>
      </p:sp>
      <p:sp>
        <p:nvSpPr>
          <p:cNvPr id="5" name="Content Placeholder 3">
            <a:extLst>
              <a:ext uri="{FF2B5EF4-FFF2-40B4-BE49-F238E27FC236}">
                <a16:creationId xmlns:a16="http://schemas.microsoft.com/office/drawing/2014/main" id="{53CB40CF-0924-4560-BEC9-340C2A11E47B}"/>
              </a:ext>
            </a:extLst>
          </p:cNvPr>
          <p:cNvSpPr txBox="1">
            <a:spLocks noGrp="1"/>
          </p:cNvSpPr>
          <p:nvPr>
            <p:ph sz="quarter" idx="11"/>
          </p:nvPr>
        </p:nvSpPr>
        <p:spPr bwMode="auto">
          <a:xfrm>
            <a:off x="464309" y="1032309"/>
            <a:ext cx="11250613"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nSpc>
                <a:spcPct val="95000"/>
              </a:lnSpc>
            </a:pPr>
            <a:r>
              <a:rPr lang="en-US" sz="2400" kern="0" dirty="0"/>
              <a:t>To succeed against a peer threat, the United States has to make better, timelier, more accurate decisions at scale than has ever been contemplated in the history of war</a:t>
            </a:r>
          </a:p>
          <a:p>
            <a:pPr lvl="1">
              <a:spcBef>
                <a:spcPts val="600"/>
              </a:spcBef>
            </a:pPr>
            <a:r>
              <a:rPr lang="en-US" sz="2000" kern="0" dirty="0"/>
              <a:t>This is an unprecedented challenge</a:t>
            </a:r>
          </a:p>
          <a:p>
            <a:pPr lvl="1">
              <a:spcBef>
                <a:spcPts val="600"/>
              </a:spcBef>
            </a:pPr>
            <a:r>
              <a:rPr lang="en-US" sz="2000" kern="0" dirty="0"/>
              <a:t>Meeting this challenge demands the use of our best computational and human-driven simulations and wargames in the highly disciplined methodology imposed by the type of experimentation campaign we have been exploring</a:t>
            </a:r>
          </a:p>
          <a:p>
            <a:pPr>
              <a:spcBef>
                <a:spcPts val="600"/>
              </a:spcBef>
            </a:pPr>
            <a:r>
              <a:rPr lang="en-US" sz="2400" dirty="0"/>
              <a:t>Driven by TIME</a:t>
            </a:r>
          </a:p>
          <a:p>
            <a:pPr lvl="1">
              <a:spcBef>
                <a:spcPts val="600"/>
              </a:spcBef>
            </a:pPr>
            <a:r>
              <a:rPr lang="en-US" sz="2000" kern="0" dirty="0"/>
              <a:t>We are focusing our energy on LSEs – Large Scale Exercises, the traditional training and readiness venues </a:t>
            </a:r>
            <a:r>
              <a:rPr lang="en-US" sz="2000" dirty="0"/>
              <a:t>AND</a:t>
            </a:r>
            <a:r>
              <a:rPr lang="en-US" sz="2000" kern="0" dirty="0"/>
              <a:t> the most expensive way to attempt to conduct experiments</a:t>
            </a:r>
          </a:p>
          <a:p>
            <a:pPr lvl="1">
              <a:spcBef>
                <a:spcPts val="600"/>
              </a:spcBef>
            </a:pPr>
            <a:r>
              <a:rPr lang="en-US" sz="2000" dirty="0"/>
              <a:t>Why?  Because they are scheduled on a regular basis to accomplish specific ends</a:t>
            </a:r>
          </a:p>
          <a:p>
            <a:pPr lvl="1">
              <a:spcBef>
                <a:spcPts val="600"/>
              </a:spcBef>
            </a:pPr>
            <a:r>
              <a:rPr lang="en-US" sz="2000" kern="0" dirty="0"/>
              <a:t>But, they are const</a:t>
            </a:r>
            <a:r>
              <a:rPr lang="en-US" sz="2000" dirty="0"/>
              <a:t>rained by their purposes and planning processes which limit the agility and responsiveness of experimentation, and provide little data suitable for analysis</a:t>
            </a:r>
          </a:p>
          <a:p>
            <a:pPr lvl="1">
              <a:spcBef>
                <a:spcPts val="600"/>
              </a:spcBef>
            </a:pPr>
            <a:r>
              <a:rPr lang="en-US" sz="2000" dirty="0"/>
              <a:t>We need to use them, but with a different mindset than training and readiness</a:t>
            </a:r>
            <a:endParaRPr lang="en-US" sz="2000" kern="0" dirty="0"/>
          </a:p>
        </p:txBody>
      </p:sp>
    </p:spTree>
    <p:extLst>
      <p:ext uri="{BB962C8B-B14F-4D97-AF65-F5344CB8AC3E}">
        <p14:creationId xmlns:p14="http://schemas.microsoft.com/office/powerpoint/2010/main" val="3397959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DE5FA5-9738-4489-8B91-A15AD0FD5D3A}"/>
              </a:ext>
            </a:extLst>
          </p:cNvPr>
          <p:cNvSpPr>
            <a:spLocks noGrp="1"/>
          </p:cNvSpPr>
          <p:nvPr>
            <p:ph type="sldNum" sz="quarter" idx="10"/>
          </p:nvPr>
        </p:nvSpPr>
        <p:spPr/>
        <p:txBody>
          <a:bodyPr/>
          <a:lstStyle/>
          <a:p>
            <a:pPr>
              <a:defRPr/>
            </a:pPr>
            <a:fld id="{D68E8870-17DE-45C4-A8DD-7644B2422933}" type="slidenum">
              <a:rPr lang="en-US" smtClean="0"/>
              <a:pPr>
                <a:defRPr/>
              </a:pPr>
              <a:t>44</a:t>
            </a:fld>
            <a:endParaRPr lang="en-US" dirty="0"/>
          </a:p>
        </p:txBody>
      </p:sp>
      <p:sp>
        <p:nvSpPr>
          <p:cNvPr id="3" name="Title 2">
            <a:extLst>
              <a:ext uri="{FF2B5EF4-FFF2-40B4-BE49-F238E27FC236}">
                <a16:creationId xmlns:a16="http://schemas.microsoft.com/office/drawing/2014/main" id="{3C97B05B-61F6-414F-BC9D-31C0D834D440}"/>
              </a:ext>
            </a:extLst>
          </p:cNvPr>
          <p:cNvSpPr>
            <a:spLocks noGrp="1"/>
          </p:cNvSpPr>
          <p:nvPr>
            <p:ph type="title"/>
          </p:nvPr>
        </p:nvSpPr>
        <p:spPr/>
        <p:txBody>
          <a:bodyPr/>
          <a:lstStyle/>
          <a:p>
            <a:r>
              <a:rPr lang="en-US" dirty="0"/>
              <a:t>Please Note</a:t>
            </a:r>
          </a:p>
        </p:txBody>
      </p:sp>
      <p:sp>
        <p:nvSpPr>
          <p:cNvPr id="4" name="Content Placeholder 3">
            <a:extLst>
              <a:ext uri="{FF2B5EF4-FFF2-40B4-BE49-F238E27FC236}">
                <a16:creationId xmlns:a16="http://schemas.microsoft.com/office/drawing/2014/main" id="{7EA4652C-7344-4F3F-ADDB-515169826E6B}"/>
              </a:ext>
            </a:extLst>
          </p:cNvPr>
          <p:cNvSpPr>
            <a:spLocks noGrp="1"/>
          </p:cNvSpPr>
          <p:nvPr>
            <p:ph sz="quarter" idx="11"/>
          </p:nvPr>
        </p:nvSpPr>
        <p:spPr>
          <a:xfrm>
            <a:off x="480132" y="1332854"/>
            <a:ext cx="11250613" cy="4802352"/>
          </a:xfrm>
        </p:spPr>
        <p:txBody>
          <a:bodyPr/>
          <a:lstStyle/>
          <a:p>
            <a:r>
              <a:rPr lang="en-US" sz="2000" dirty="0"/>
              <a:t>The following comments </a:t>
            </a:r>
            <a:r>
              <a:rPr lang="en-US" sz="2000" dirty="0">
                <a:solidFill>
                  <a:srgbClr val="0066CC"/>
                </a:solidFill>
              </a:rPr>
              <a:t>are NOT indicating </a:t>
            </a:r>
            <a:r>
              <a:rPr lang="en-US" sz="2000" dirty="0"/>
              <a:t>that current doctrine and policy are wrong</a:t>
            </a:r>
          </a:p>
          <a:p>
            <a:pPr lvl="1"/>
            <a:r>
              <a:rPr lang="en-US" sz="2000" b="1" dirty="0"/>
              <a:t>To the contrary, they are </a:t>
            </a:r>
          </a:p>
          <a:p>
            <a:pPr lvl="2"/>
            <a:r>
              <a:rPr lang="en-US" sz="1800" b="1" dirty="0"/>
              <a:t>Informed by strategy</a:t>
            </a:r>
          </a:p>
          <a:p>
            <a:pPr lvl="2"/>
            <a:r>
              <a:rPr lang="en-US" sz="1800" b="1" dirty="0"/>
              <a:t>Grounded in operational understanding</a:t>
            </a:r>
          </a:p>
          <a:p>
            <a:pPr>
              <a:spcBef>
                <a:spcPts val="1800"/>
              </a:spcBef>
            </a:pPr>
            <a:r>
              <a:rPr lang="en-US" sz="2000" dirty="0"/>
              <a:t>What </a:t>
            </a:r>
            <a:r>
              <a:rPr lang="en-US" sz="2000" i="1" dirty="0">
                <a:solidFill>
                  <a:srgbClr val="0066CC"/>
                </a:solidFill>
              </a:rPr>
              <a:t>we are saying </a:t>
            </a:r>
            <a:r>
              <a:rPr lang="en-US" sz="2000" dirty="0"/>
              <a:t>is that the implementation is hard and</a:t>
            </a:r>
          </a:p>
          <a:p>
            <a:pPr lvl="1"/>
            <a:r>
              <a:rPr lang="en-US" sz="2000" b="1" dirty="0"/>
              <a:t>Has bent to the tyranny of time</a:t>
            </a:r>
          </a:p>
          <a:p>
            <a:pPr lvl="1"/>
            <a:r>
              <a:rPr lang="en-US" sz="2000" b="1" dirty="0"/>
              <a:t>Starts past the middle of the ideal process</a:t>
            </a:r>
          </a:p>
          <a:p>
            <a:pPr lvl="1"/>
            <a:r>
              <a:rPr lang="en-US" sz="2000" b="1" dirty="0"/>
              <a:t>Requires full coordination:  both painful and time-consuming</a:t>
            </a:r>
          </a:p>
          <a:p>
            <a:pPr lvl="1"/>
            <a:r>
              <a:rPr lang="en-US" sz="2000" b="1" dirty="0"/>
              <a:t>Lacks whole of government and joint participation at the concept stage</a:t>
            </a:r>
          </a:p>
          <a:p>
            <a:pPr>
              <a:spcBef>
                <a:spcPts val="1800"/>
              </a:spcBef>
            </a:pPr>
            <a:r>
              <a:rPr lang="en-US" sz="2000" dirty="0"/>
              <a:t>Typical contracting processes and coordination militate against developing a full experimentation campaign</a:t>
            </a:r>
          </a:p>
          <a:p>
            <a:pPr lvl="1"/>
            <a:endParaRPr lang="en-US" sz="2000" dirty="0"/>
          </a:p>
        </p:txBody>
      </p:sp>
    </p:spTree>
    <p:extLst>
      <p:ext uri="{BB962C8B-B14F-4D97-AF65-F5344CB8AC3E}">
        <p14:creationId xmlns:p14="http://schemas.microsoft.com/office/powerpoint/2010/main" val="1938083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EB05DC-5C5E-423B-9578-3668F19351FD}"/>
              </a:ext>
            </a:extLst>
          </p:cNvPr>
          <p:cNvSpPr>
            <a:spLocks noGrp="1"/>
          </p:cNvSpPr>
          <p:nvPr>
            <p:ph type="sldNum" sz="quarter" idx="10"/>
          </p:nvPr>
        </p:nvSpPr>
        <p:spPr/>
        <p:txBody>
          <a:bodyPr/>
          <a:lstStyle/>
          <a:p>
            <a:pPr>
              <a:defRPr/>
            </a:pPr>
            <a:fld id="{D68E8870-17DE-45C4-A8DD-7644B2422933}" type="slidenum">
              <a:rPr lang="en-US" smtClean="0"/>
              <a:pPr>
                <a:defRPr/>
              </a:pPr>
              <a:t>45</a:t>
            </a:fld>
            <a:endParaRPr lang="en-US" dirty="0"/>
          </a:p>
        </p:txBody>
      </p:sp>
      <p:sp>
        <p:nvSpPr>
          <p:cNvPr id="3" name="Title 2">
            <a:extLst>
              <a:ext uri="{FF2B5EF4-FFF2-40B4-BE49-F238E27FC236}">
                <a16:creationId xmlns:a16="http://schemas.microsoft.com/office/drawing/2014/main" id="{2A73C898-A714-4983-A3F3-75B45646B61C}"/>
              </a:ext>
            </a:extLst>
          </p:cNvPr>
          <p:cNvSpPr>
            <a:spLocks noGrp="1"/>
          </p:cNvSpPr>
          <p:nvPr>
            <p:ph type="title"/>
          </p:nvPr>
        </p:nvSpPr>
        <p:spPr>
          <a:xfrm>
            <a:off x="1193370" y="0"/>
            <a:ext cx="8834034" cy="795130"/>
          </a:xfrm>
        </p:spPr>
        <p:txBody>
          <a:bodyPr/>
          <a:lstStyle/>
          <a:p>
            <a:r>
              <a:rPr lang="en-US" dirty="0"/>
              <a:t>Joint Warfighting Concept (JWC) or Concepts?</a:t>
            </a:r>
          </a:p>
        </p:txBody>
      </p:sp>
      <p:sp>
        <p:nvSpPr>
          <p:cNvPr id="4" name="Content Placeholder 3">
            <a:extLst>
              <a:ext uri="{FF2B5EF4-FFF2-40B4-BE49-F238E27FC236}">
                <a16:creationId xmlns:a16="http://schemas.microsoft.com/office/drawing/2014/main" id="{88359F38-BCDC-43E8-A80D-08AF9D34BCAE}"/>
              </a:ext>
            </a:extLst>
          </p:cNvPr>
          <p:cNvSpPr>
            <a:spLocks noGrp="1"/>
          </p:cNvSpPr>
          <p:nvPr>
            <p:ph sz="quarter" idx="11"/>
          </p:nvPr>
        </p:nvSpPr>
        <p:spPr>
          <a:xfrm>
            <a:off x="-1" y="874335"/>
            <a:ext cx="5322341" cy="5479970"/>
          </a:xfrm>
          <a:solidFill>
            <a:srgbClr val="D5FFE8"/>
          </a:solidFill>
        </p:spPr>
        <p:txBody>
          <a:bodyPr/>
          <a:lstStyle/>
          <a:p>
            <a:pPr marL="279400" indent="-279400"/>
            <a:r>
              <a:rPr lang="en-US" sz="1800" b="1" dirty="0">
                <a:highlight>
                  <a:srgbClr val="D5FFE8"/>
                </a:highlight>
              </a:rPr>
              <a:t>The JWC is the direct driver of the current campaign of learning</a:t>
            </a:r>
          </a:p>
          <a:p>
            <a:pPr marL="279400" indent="-279400">
              <a:spcBef>
                <a:spcPts val="1200"/>
              </a:spcBef>
            </a:pPr>
            <a:r>
              <a:rPr lang="en-US" sz="1800" dirty="0">
                <a:highlight>
                  <a:srgbClr val="D5FFE8"/>
                </a:highlight>
              </a:rPr>
              <a:t>But we really have multiple JWCs – interpreted by each service (Title 10 authorities)</a:t>
            </a:r>
          </a:p>
          <a:p>
            <a:pPr marL="279400" indent="-279400">
              <a:spcBef>
                <a:spcPts val="1200"/>
              </a:spcBef>
            </a:pPr>
            <a:r>
              <a:rPr lang="en-US" sz="1800" dirty="0">
                <a:highlight>
                  <a:srgbClr val="D5FFE8"/>
                </a:highlight>
              </a:rPr>
              <a:t>For many things, the services are the sweet spot for experimentation </a:t>
            </a:r>
          </a:p>
          <a:p>
            <a:pPr marL="279400" indent="-279400">
              <a:spcBef>
                <a:spcPts val="1200"/>
              </a:spcBef>
            </a:pPr>
            <a:r>
              <a:rPr lang="en-US" sz="1800" dirty="0">
                <a:highlight>
                  <a:srgbClr val="D5FFE8"/>
                </a:highlight>
              </a:rPr>
              <a:t>Some things need to be born Joint: C4I systems that have to work together flawlessly</a:t>
            </a:r>
          </a:p>
          <a:p>
            <a:pPr marL="279400" indent="-279400">
              <a:spcBef>
                <a:spcPts val="1200"/>
              </a:spcBef>
            </a:pPr>
            <a:r>
              <a:rPr lang="en-US" sz="1800" dirty="0">
                <a:highlight>
                  <a:srgbClr val="D5FFE8"/>
                </a:highlight>
              </a:rPr>
              <a:t>Our complicated processes (coordination, acquisition) inhibit true jointness, move too slowly, and drive us to start at the end rather than the middle</a:t>
            </a:r>
          </a:p>
          <a:p>
            <a:pPr marL="279400" indent="-279400">
              <a:spcBef>
                <a:spcPts val="1200"/>
              </a:spcBef>
            </a:pPr>
            <a:r>
              <a:rPr lang="en-US" sz="1800" dirty="0">
                <a:highlight>
                  <a:srgbClr val="D5FFE8"/>
                </a:highlight>
              </a:rPr>
              <a:t>Strategizing at the service level and then trying to be Joint is often counterproductive</a:t>
            </a:r>
          </a:p>
          <a:p>
            <a:pPr marL="279400" indent="-279400">
              <a:spcBef>
                <a:spcPts val="1200"/>
              </a:spcBef>
            </a:pPr>
            <a:r>
              <a:rPr lang="en-US" sz="1800" b="1" i="1" dirty="0">
                <a:highlight>
                  <a:srgbClr val="D5FFE8"/>
                </a:highlight>
              </a:rPr>
              <a:t>Cylinders of Excellence do not converge readily</a:t>
            </a:r>
          </a:p>
        </p:txBody>
      </p:sp>
      <p:pic>
        <p:nvPicPr>
          <p:cNvPr id="8" name="Picture 7">
            <a:extLst>
              <a:ext uri="{FF2B5EF4-FFF2-40B4-BE49-F238E27FC236}">
                <a16:creationId xmlns:a16="http://schemas.microsoft.com/office/drawing/2014/main" id="{58DA2EF2-63E1-4952-935E-3A4CE2A46AF1}"/>
              </a:ext>
            </a:extLst>
          </p:cNvPr>
          <p:cNvPicPr>
            <a:picLocks noChangeAspect="1"/>
          </p:cNvPicPr>
          <p:nvPr/>
        </p:nvPicPr>
        <p:blipFill>
          <a:blip r:embed="rId2"/>
          <a:stretch>
            <a:fillRect/>
          </a:stretch>
        </p:blipFill>
        <p:spPr>
          <a:xfrm>
            <a:off x="5260990" y="795131"/>
            <a:ext cx="6637333" cy="5285365"/>
          </a:xfrm>
          <a:prstGeom prst="rect">
            <a:avLst/>
          </a:prstGeom>
        </p:spPr>
      </p:pic>
      <p:sp>
        <p:nvSpPr>
          <p:cNvPr id="9" name="Oval 8">
            <a:extLst>
              <a:ext uri="{FF2B5EF4-FFF2-40B4-BE49-F238E27FC236}">
                <a16:creationId xmlns:a16="http://schemas.microsoft.com/office/drawing/2014/main" id="{E193D256-EA51-4BC4-873F-B5E16E1D8696}"/>
              </a:ext>
            </a:extLst>
          </p:cNvPr>
          <p:cNvSpPr/>
          <p:nvPr/>
        </p:nvSpPr>
        <p:spPr bwMode="auto">
          <a:xfrm>
            <a:off x="5219019" y="3626623"/>
            <a:ext cx="2050975" cy="1332840"/>
          </a:xfrm>
          <a:prstGeom prst="ellipse">
            <a:avLst/>
          </a:prstGeom>
          <a:noFill/>
          <a:ln w="57150" cap="flat" cmpd="sng" algn="ctr">
            <a:solidFill>
              <a:srgbClr val="53FFA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TextBox 9">
            <a:extLst>
              <a:ext uri="{FF2B5EF4-FFF2-40B4-BE49-F238E27FC236}">
                <a16:creationId xmlns:a16="http://schemas.microsoft.com/office/drawing/2014/main" id="{4BA1DCFE-8CEA-4B13-B929-A8B421619927}"/>
              </a:ext>
            </a:extLst>
          </p:cNvPr>
          <p:cNvSpPr txBox="1"/>
          <p:nvPr/>
        </p:nvSpPr>
        <p:spPr>
          <a:xfrm>
            <a:off x="5322341" y="6080349"/>
            <a:ext cx="6331230" cy="492443"/>
          </a:xfrm>
          <a:prstGeom prst="rect">
            <a:avLst/>
          </a:prstGeom>
          <a:solidFill>
            <a:schemeClr val="bg1"/>
          </a:solidFill>
        </p:spPr>
        <p:txBody>
          <a:bodyPr wrap="square">
            <a:spAutoFit/>
          </a:bodyPr>
          <a:lstStyle/>
          <a:p>
            <a:pPr algn="r"/>
            <a:r>
              <a:rPr lang="en-US" sz="1400" b="1" dirty="0"/>
              <a:t>IMPLEMENTING JOINT FORCE DEVELOPMENT AND DESIGN </a:t>
            </a:r>
          </a:p>
          <a:p>
            <a:pPr algn="r"/>
            <a:r>
              <a:rPr lang="en-US" sz="1100" b="1" dirty="0"/>
              <a:t>CJCSI 3030.01A 3 October 2022</a:t>
            </a:r>
            <a:endParaRPr lang="en-US" sz="1200" b="1" dirty="0"/>
          </a:p>
        </p:txBody>
      </p:sp>
    </p:spTree>
    <p:extLst>
      <p:ext uri="{BB962C8B-B14F-4D97-AF65-F5344CB8AC3E}">
        <p14:creationId xmlns:p14="http://schemas.microsoft.com/office/powerpoint/2010/main" val="1360740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3909618-8A71-49B9-B64C-40501FD64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117" y="931857"/>
            <a:ext cx="5997771" cy="38019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8A86C6E-20DF-44F1-8838-281177F2A50F}"/>
              </a:ext>
            </a:extLst>
          </p:cNvPr>
          <p:cNvSpPr>
            <a:spLocks noGrp="1"/>
          </p:cNvSpPr>
          <p:nvPr>
            <p:ph type="sldNum" sz="quarter" idx="10"/>
          </p:nvPr>
        </p:nvSpPr>
        <p:spPr>
          <a:xfrm>
            <a:off x="10813888" y="6477989"/>
            <a:ext cx="821634" cy="340935"/>
          </a:xfrm>
        </p:spPr>
        <p:txBody>
          <a:bodyPr/>
          <a:lstStyle/>
          <a:p>
            <a:pPr>
              <a:defRPr/>
            </a:pPr>
            <a:fld id="{D68E8870-17DE-45C4-A8DD-7644B2422933}" type="slidenum">
              <a:rPr lang="en-US" smtClean="0"/>
              <a:pPr>
                <a:defRPr/>
              </a:pPr>
              <a:t>46</a:t>
            </a:fld>
            <a:endParaRPr lang="en-US" dirty="0"/>
          </a:p>
        </p:txBody>
      </p:sp>
      <p:sp>
        <p:nvSpPr>
          <p:cNvPr id="3" name="Title 2">
            <a:extLst>
              <a:ext uri="{FF2B5EF4-FFF2-40B4-BE49-F238E27FC236}">
                <a16:creationId xmlns:a16="http://schemas.microsoft.com/office/drawing/2014/main" id="{1761FE4C-0D05-46CB-9EC7-AB2E970D6522}"/>
              </a:ext>
            </a:extLst>
          </p:cNvPr>
          <p:cNvSpPr>
            <a:spLocks noGrp="1"/>
          </p:cNvSpPr>
          <p:nvPr>
            <p:ph type="title"/>
          </p:nvPr>
        </p:nvSpPr>
        <p:spPr/>
        <p:txBody>
          <a:bodyPr/>
          <a:lstStyle/>
          <a:p>
            <a:r>
              <a:rPr lang="en-US" dirty="0"/>
              <a:t>Joint Concept?</a:t>
            </a:r>
          </a:p>
        </p:txBody>
      </p:sp>
      <p:pic>
        <p:nvPicPr>
          <p:cNvPr id="11" name="Picture 10">
            <a:extLst>
              <a:ext uri="{FF2B5EF4-FFF2-40B4-BE49-F238E27FC236}">
                <a16:creationId xmlns:a16="http://schemas.microsoft.com/office/drawing/2014/main" id="{D6982936-7757-47FA-B466-3FA981EC1F9F}"/>
              </a:ext>
            </a:extLst>
          </p:cNvPr>
          <p:cNvPicPr>
            <a:picLocks noChangeAspect="1"/>
          </p:cNvPicPr>
          <p:nvPr/>
        </p:nvPicPr>
        <p:blipFill>
          <a:blip r:embed="rId3"/>
          <a:stretch>
            <a:fillRect/>
          </a:stretch>
        </p:blipFill>
        <p:spPr>
          <a:xfrm>
            <a:off x="261255" y="3486974"/>
            <a:ext cx="3606729" cy="2032884"/>
          </a:xfrm>
          <a:prstGeom prst="rect">
            <a:avLst/>
          </a:prstGeom>
        </p:spPr>
      </p:pic>
      <p:pic>
        <p:nvPicPr>
          <p:cNvPr id="13" name="Picture 12">
            <a:extLst>
              <a:ext uri="{FF2B5EF4-FFF2-40B4-BE49-F238E27FC236}">
                <a16:creationId xmlns:a16="http://schemas.microsoft.com/office/drawing/2014/main" id="{90E083B3-A7DD-43F2-8E16-C8C31FD8158B}"/>
              </a:ext>
            </a:extLst>
          </p:cNvPr>
          <p:cNvPicPr>
            <a:picLocks noChangeAspect="1"/>
          </p:cNvPicPr>
          <p:nvPr/>
        </p:nvPicPr>
        <p:blipFill>
          <a:blip r:embed="rId4"/>
          <a:stretch>
            <a:fillRect/>
          </a:stretch>
        </p:blipFill>
        <p:spPr>
          <a:xfrm>
            <a:off x="276281" y="1224839"/>
            <a:ext cx="4241516" cy="2087929"/>
          </a:xfrm>
          <a:prstGeom prst="rect">
            <a:avLst/>
          </a:prstGeom>
        </p:spPr>
      </p:pic>
      <p:sp>
        <p:nvSpPr>
          <p:cNvPr id="15" name="TextBox 14">
            <a:extLst>
              <a:ext uri="{FF2B5EF4-FFF2-40B4-BE49-F238E27FC236}">
                <a16:creationId xmlns:a16="http://schemas.microsoft.com/office/drawing/2014/main" id="{1193CA1D-F92E-4B15-82BD-DF4BCA694C5D}"/>
              </a:ext>
            </a:extLst>
          </p:cNvPr>
          <p:cNvSpPr txBox="1"/>
          <p:nvPr/>
        </p:nvSpPr>
        <p:spPr>
          <a:xfrm>
            <a:off x="9813839" y="1170060"/>
            <a:ext cx="2309352" cy="954107"/>
          </a:xfrm>
          <a:prstGeom prst="rect">
            <a:avLst/>
          </a:prstGeom>
          <a:noFill/>
        </p:spPr>
        <p:txBody>
          <a:bodyPr wrap="square" rtlCol="0">
            <a:spAutoFit/>
          </a:bodyPr>
          <a:lstStyle/>
          <a:p>
            <a:r>
              <a:rPr lang="en-US" sz="1400" dirty="0"/>
              <a:t>https://matthewdicks.com/2018-11-23-m434zpbye4yeodfzhn3qrfh04att2b/</a:t>
            </a:r>
          </a:p>
        </p:txBody>
      </p:sp>
      <p:grpSp>
        <p:nvGrpSpPr>
          <p:cNvPr id="28" name="Group 27">
            <a:extLst>
              <a:ext uri="{FF2B5EF4-FFF2-40B4-BE49-F238E27FC236}">
                <a16:creationId xmlns:a16="http://schemas.microsoft.com/office/drawing/2014/main" id="{0E45AB5B-9C7E-41CF-9FEC-C7F9A8AD3C34}"/>
              </a:ext>
            </a:extLst>
          </p:cNvPr>
          <p:cNvGrpSpPr/>
          <p:nvPr/>
        </p:nvGrpSpPr>
        <p:grpSpPr>
          <a:xfrm>
            <a:off x="5135693" y="4716949"/>
            <a:ext cx="2924060" cy="1623484"/>
            <a:chOff x="7969228" y="5116365"/>
            <a:chExt cx="2924060" cy="1623484"/>
          </a:xfrm>
        </p:grpSpPr>
        <p:sp>
          <p:nvSpPr>
            <p:cNvPr id="14" name="Cylinder 13">
              <a:extLst>
                <a:ext uri="{FF2B5EF4-FFF2-40B4-BE49-F238E27FC236}">
                  <a16:creationId xmlns:a16="http://schemas.microsoft.com/office/drawing/2014/main" id="{3A1BEF66-41CA-4C65-9E2E-11E8DD29637B}"/>
                </a:ext>
              </a:extLst>
            </p:cNvPr>
            <p:cNvSpPr/>
            <p:nvPr/>
          </p:nvSpPr>
          <p:spPr bwMode="auto">
            <a:xfrm>
              <a:off x="10567824" y="5348747"/>
              <a:ext cx="325464" cy="870067"/>
            </a:xfrm>
            <a:prstGeom prst="can">
              <a:avLst/>
            </a:prstGeom>
            <a:solidFill>
              <a:srgbClr val="7030A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Symbol" panose="05050102010706020507" pitchFamily="18" charset="2"/>
              </a:endParaRPr>
            </a:p>
          </p:txBody>
        </p:sp>
        <p:grpSp>
          <p:nvGrpSpPr>
            <p:cNvPr id="21" name="Group 20">
              <a:extLst>
                <a:ext uri="{FF2B5EF4-FFF2-40B4-BE49-F238E27FC236}">
                  <a16:creationId xmlns:a16="http://schemas.microsoft.com/office/drawing/2014/main" id="{11DC466D-DB69-4A48-B144-B45DC0C51DB0}"/>
                </a:ext>
              </a:extLst>
            </p:cNvPr>
            <p:cNvGrpSpPr/>
            <p:nvPr/>
          </p:nvGrpSpPr>
          <p:grpSpPr>
            <a:xfrm rot="5400000">
              <a:off x="7596395" y="5489198"/>
              <a:ext cx="1623484" cy="877818"/>
              <a:chOff x="8114346" y="5769650"/>
              <a:chExt cx="1623484" cy="877818"/>
            </a:xfrm>
          </p:grpSpPr>
          <p:sp>
            <p:nvSpPr>
              <p:cNvPr id="16" name="Cylinder 15">
                <a:extLst>
                  <a:ext uri="{FF2B5EF4-FFF2-40B4-BE49-F238E27FC236}">
                    <a16:creationId xmlns:a16="http://schemas.microsoft.com/office/drawing/2014/main" id="{1DCAAC66-1498-4183-8544-B0F264E68CC4}"/>
                  </a:ext>
                </a:extLst>
              </p:cNvPr>
              <p:cNvSpPr/>
              <p:nvPr/>
            </p:nvSpPr>
            <p:spPr bwMode="auto">
              <a:xfrm>
                <a:off x="8114346" y="5777401"/>
                <a:ext cx="325464" cy="870067"/>
              </a:xfrm>
              <a:prstGeom prst="can">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Cylinder 16">
                <a:extLst>
                  <a:ext uri="{FF2B5EF4-FFF2-40B4-BE49-F238E27FC236}">
                    <a16:creationId xmlns:a16="http://schemas.microsoft.com/office/drawing/2014/main" id="{B193F0F2-6860-452A-84A6-EA52B0D19663}"/>
                  </a:ext>
                </a:extLst>
              </p:cNvPr>
              <p:cNvSpPr/>
              <p:nvPr/>
            </p:nvSpPr>
            <p:spPr bwMode="auto">
              <a:xfrm>
                <a:off x="8408137" y="5777401"/>
                <a:ext cx="325464" cy="870067"/>
              </a:xfrm>
              <a:prstGeom prst="can">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Cylinder 17">
                <a:extLst>
                  <a:ext uri="{FF2B5EF4-FFF2-40B4-BE49-F238E27FC236}">
                    <a16:creationId xmlns:a16="http://schemas.microsoft.com/office/drawing/2014/main" id="{3871990E-936C-4A4C-9C86-B5EFCBFE7DC4}"/>
                  </a:ext>
                </a:extLst>
              </p:cNvPr>
              <p:cNvSpPr/>
              <p:nvPr/>
            </p:nvSpPr>
            <p:spPr bwMode="auto">
              <a:xfrm>
                <a:off x="8734197" y="5769651"/>
                <a:ext cx="325464" cy="870067"/>
              </a:xfrm>
              <a:prstGeom prst="can">
                <a:avLst/>
              </a:prstGeom>
              <a:solidFill>
                <a:srgbClr val="6699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Cylinder 18">
                <a:extLst>
                  <a:ext uri="{FF2B5EF4-FFF2-40B4-BE49-F238E27FC236}">
                    <a16:creationId xmlns:a16="http://schemas.microsoft.com/office/drawing/2014/main" id="{CC061506-5113-4506-8032-8BC786C3100D}"/>
                  </a:ext>
                </a:extLst>
              </p:cNvPr>
              <p:cNvSpPr/>
              <p:nvPr/>
            </p:nvSpPr>
            <p:spPr bwMode="auto">
              <a:xfrm>
                <a:off x="9086902" y="5769652"/>
                <a:ext cx="325464" cy="870067"/>
              </a:xfrm>
              <a:prstGeom prst="can">
                <a:avLst/>
              </a:prstGeom>
              <a:solidFill>
                <a:srgbClr val="33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Cylinder 19">
                <a:extLst>
                  <a:ext uri="{FF2B5EF4-FFF2-40B4-BE49-F238E27FC236}">
                    <a16:creationId xmlns:a16="http://schemas.microsoft.com/office/drawing/2014/main" id="{40AAB0F1-803B-4294-A78A-F096044655D4}"/>
                  </a:ext>
                </a:extLst>
              </p:cNvPr>
              <p:cNvSpPr/>
              <p:nvPr/>
            </p:nvSpPr>
            <p:spPr bwMode="auto">
              <a:xfrm>
                <a:off x="9412366" y="5769650"/>
                <a:ext cx="325464" cy="870067"/>
              </a:xfrm>
              <a:prstGeom prst="can">
                <a:avLst/>
              </a:prstGeom>
              <a:solidFill>
                <a:srgbClr val="8BE1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2" name="Arrow: Right 21">
              <a:extLst>
                <a:ext uri="{FF2B5EF4-FFF2-40B4-BE49-F238E27FC236}">
                  <a16:creationId xmlns:a16="http://schemas.microsoft.com/office/drawing/2014/main" id="{C357C149-A47F-4829-BAE1-0FAF0D277271}"/>
                </a:ext>
              </a:extLst>
            </p:cNvPr>
            <p:cNvSpPr/>
            <p:nvPr/>
          </p:nvSpPr>
          <p:spPr bwMode="auto">
            <a:xfrm rot="1239442">
              <a:off x="8829291" y="5404527"/>
              <a:ext cx="870068" cy="101848"/>
            </a:xfrm>
            <a:prstGeom prst="rightArrow">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Arrow: Right 23">
              <a:extLst>
                <a:ext uri="{FF2B5EF4-FFF2-40B4-BE49-F238E27FC236}">
                  <a16:creationId xmlns:a16="http://schemas.microsoft.com/office/drawing/2014/main" id="{C866E5C5-1523-44D9-8955-2E927C5ABBA8}"/>
                </a:ext>
              </a:extLst>
            </p:cNvPr>
            <p:cNvSpPr/>
            <p:nvPr/>
          </p:nvSpPr>
          <p:spPr bwMode="auto">
            <a:xfrm>
              <a:off x="8795150" y="5881772"/>
              <a:ext cx="870068" cy="101848"/>
            </a:xfrm>
            <a:prstGeom prst="rightArrow">
              <a:avLst/>
            </a:prstGeom>
            <a:solidFill>
              <a:srgbClr val="6699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Arrow: Right 24">
              <a:extLst>
                <a:ext uri="{FF2B5EF4-FFF2-40B4-BE49-F238E27FC236}">
                  <a16:creationId xmlns:a16="http://schemas.microsoft.com/office/drawing/2014/main" id="{A4A71AD6-8924-43E7-B5AA-B9C38DAE9577}"/>
                </a:ext>
              </a:extLst>
            </p:cNvPr>
            <p:cNvSpPr/>
            <p:nvPr/>
          </p:nvSpPr>
          <p:spPr bwMode="auto">
            <a:xfrm rot="21107337">
              <a:off x="8829290" y="6148448"/>
              <a:ext cx="870068" cy="101848"/>
            </a:xfrm>
            <a:prstGeom prst="rightArrow">
              <a:avLst/>
            </a:prstGeom>
            <a:solidFill>
              <a:srgbClr val="0033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6" name="Arrow: Right 25">
              <a:extLst>
                <a:ext uri="{FF2B5EF4-FFF2-40B4-BE49-F238E27FC236}">
                  <a16:creationId xmlns:a16="http://schemas.microsoft.com/office/drawing/2014/main" id="{29C9073B-81CC-478A-8A8A-542EF86579E2}"/>
                </a:ext>
              </a:extLst>
            </p:cNvPr>
            <p:cNvSpPr/>
            <p:nvPr/>
          </p:nvSpPr>
          <p:spPr bwMode="auto">
            <a:xfrm rot="420987">
              <a:off x="8823660" y="5630023"/>
              <a:ext cx="870068" cy="101848"/>
            </a:xfrm>
            <a:prstGeom prst="rightArrow">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Arrow: Right 26">
              <a:extLst>
                <a:ext uri="{FF2B5EF4-FFF2-40B4-BE49-F238E27FC236}">
                  <a16:creationId xmlns:a16="http://schemas.microsoft.com/office/drawing/2014/main" id="{6C17FBC7-559D-4AAE-B2D9-6FBB05DA93F1}"/>
                </a:ext>
              </a:extLst>
            </p:cNvPr>
            <p:cNvSpPr/>
            <p:nvPr/>
          </p:nvSpPr>
          <p:spPr bwMode="auto">
            <a:xfrm rot="20505671">
              <a:off x="8784662" y="6427065"/>
              <a:ext cx="870068" cy="101848"/>
            </a:xfrm>
            <a:prstGeom prst="rightArrow">
              <a:avLst/>
            </a:prstGeom>
            <a:solidFill>
              <a:srgbClr val="8BE1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9" name="TextBox 28">
              <a:extLst>
                <a:ext uri="{FF2B5EF4-FFF2-40B4-BE49-F238E27FC236}">
                  <a16:creationId xmlns:a16="http://schemas.microsoft.com/office/drawing/2014/main" id="{96686287-AC7E-4412-9AF1-E96B34617F44}"/>
                </a:ext>
              </a:extLst>
            </p:cNvPr>
            <p:cNvSpPr txBox="1"/>
            <p:nvPr/>
          </p:nvSpPr>
          <p:spPr>
            <a:xfrm>
              <a:off x="9795179" y="5407996"/>
              <a:ext cx="721508" cy="830997"/>
            </a:xfrm>
            <a:prstGeom prst="rect">
              <a:avLst/>
            </a:prstGeom>
            <a:noFill/>
          </p:spPr>
          <p:txBody>
            <a:bodyPr wrap="square">
              <a:spAutoFit/>
            </a:bodyPr>
            <a:lstStyle/>
            <a:p>
              <a:r>
                <a:rPr lang="en-US" sz="4800" dirty="0"/>
                <a:t>≠</a:t>
              </a:r>
            </a:p>
          </p:txBody>
        </p:sp>
      </p:grpSp>
      <p:sp>
        <p:nvSpPr>
          <p:cNvPr id="4" name="TextBox 3">
            <a:extLst>
              <a:ext uri="{FF2B5EF4-FFF2-40B4-BE49-F238E27FC236}">
                <a16:creationId xmlns:a16="http://schemas.microsoft.com/office/drawing/2014/main" id="{F780B5D8-C76F-418A-86DC-429412B52CA8}"/>
              </a:ext>
            </a:extLst>
          </p:cNvPr>
          <p:cNvSpPr txBox="1"/>
          <p:nvPr/>
        </p:nvSpPr>
        <p:spPr>
          <a:xfrm>
            <a:off x="8451180" y="4762358"/>
            <a:ext cx="2999522" cy="1323439"/>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The nuance of the Service concepts most often gets lost in </a:t>
            </a:r>
            <a:r>
              <a:rPr lang="en-US" sz="2000" dirty="0">
                <a:solidFill>
                  <a:srgbClr val="0066CC"/>
                </a:solidFill>
                <a:latin typeface="Arial" panose="020B0604020202020204" pitchFamily="34" charset="0"/>
                <a:cs typeface="Arial" panose="020B0604020202020204" pitchFamily="34" charset="0"/>
              </a:rPr>
              <a:t>Coordination</a:t>
            </a:r>
          </a:p>
        </p:txBody>
      </p:sp>
      <p:sp>
        <p:nvSpPr>
          <p:cNvPr id="5" name="TextBox 4">
            <a:extLst>
              <a:ext uri="{FF2B5EF4-FFF2-40B4-BE49-F238E27FC236}">
                <a16:creationId xmlns:a16="http://schemas.microsoft.com/office/drawing/2014/main" id="{2F9E8380-0DE2-40E7-AFD0-833A0AEA9E63}"/>
              </a:ext>
            </a:extLst>
          </p:cNvPr>
          <p:cNvSpPr txBox="1"/>
          <p:nvPr/>
        </p:nvSpPr>
        <p:spPr>
          <a:xfrm>
            <a:off x="7095018" y="5568575"/>
            <a:ext cx="706582" cy="58477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58458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96CC3-DB25-4B79-A19E-C3EE3CCC6874}"/>
              </a:ext>
            </a:extLst>
          </p:cNvPr>
          <p:cNvSpPr>
            <a:spLocks noGrp="1"/>
          </p:cNvSpPr>
          <p:nvPr>
            <p:ph type="sldNum" sz="quarter" idx="10"/>
          </p:nvPr>
        </p:nvSpPr>
        <p:spPr/>
        <p:txBody>
          <a:bodyPr/>
          <a:lstStyle/>
          <a:p>
            <a:pPr>
              <a:defRPr/>
            </a:pPr>
            <a:fld id="{D68E8870-17DE-45C4-A8DD-7644B2422933}" type="slidenum">
              <a:rPr lang="en-US" smtClean="0"/>
              <a:pPr>
                <a:defRPr/>
              </a:pPr>
              <a:t>47</a:t>
            </a:fld>
            <a:endParaRPr lang="en-US" dirty="0"/>
          </a:p>
        </p:txBody>
      </p:sp>
      <p:sp>
        <p:nvSpPr>
          <p:cNvPr id="3" name="Title 2">
            <a:extLst>
              <a:ext uri="{FF2B5EF4-FFF2-40B4-BE49-F238E27FC236}">
                <a16:creationId xmlns:a16="http://schemas.microsoft.com/office/drawing/2014/main" id="{65AE1892-7C15-4DB6-8EBC-3D8028DF8126}"/>
              </a:ext>
            </a:extLst>
          </p:cNvPr>
          <p:cNvSpPr>
            <a:spLocks noGrp="1"/>
          </p:cNvSpPr>
          <p:nvPr>
            <p:ph type="title"/>
          </p:nvPr>
        </p:nvSpPr>
        <p:spPr/>
        <p:txBody>
          <a:bodyPr/>
          <a:lstStyle/>
          <a:p>
            <a:r>
              <a:rPr lang="en-US" dirty="0"/>
              <a:t>What Makes Joint Experiment Hard? 1</a:t>
            </a:r>
          </a:p>
        </p:txBody>
      </p:sp>
      <p:sp>
        <p:nvSpPr>
          <p:cNvPr id="4" name="Content Placeholder 3">
            <a:extLst>
              <a:ext uri="{FF2B5EF4-FFF2-40B4-BE49-F238E27FC236}">
                <a16:creationId xmlns:a16="http://schemas.microsoft.com/office/drawing/2014/main" id="{F7756EE2-9FED-434C-8997-596C6CCB3C3F}"/>
              </a:ext>
            </a:extLst>
          </p:cNvPr>
          <p:cNvSpPr>
            <a:spLocks noGrp="1"/>
          </p:cNvSpPr>
          <p:nvPr>
            <p:ph sz="quarter" idx="11"/>
          </p:nvPr>
        </p:nvSpPr>
        <p:spPr>
          <a:xfrm>
            <a:off x="464309" y="891381"/>
            <a:ext cx="11250613" cy="5075237"/>
          </a:xfrm>
        </p:spPr>
        <p:txBody>
          <a:bodyPr/>
          <a:lstStyle/>
          <a:p>
            <a:pPr marL="0" indent="0">
              <a:buNone/>
            </a:pPr>
            <a:r>
              <a:rPr lang="en-US" sz="2400" dirty="0"/>
              <a:t>Roadblocks to Joint Experimentation (Jones, 2000)</a:t>
            </a:r>
            <a:r>
              <a:rPr lang="en-US" sz="2400" baseline="30000" dirty="0"/>
              <a:t>a.</a:t>
            </a:r>
            <a:r>
              <a:rPr lang="en-US" sz="2400" dirty="0"/>
              <a:t> </a:t>
            </a:r>
          </a:p>
          <a:p>
            <a:pPr lvl="1">
              <a:buFont typeface="Wingdings" panose="05000000000000000000" pitchFamily="2" charset="2"/>
              <a:buChar char="Ø"/>
            </a:pPr>
            <a:r>
              <a:rPr lang="en-US" sz="2000" dirty="0"/>
              <a:t>Assumptions leading to high costs</a:t>
            </a:r>
          </a:p>
          <a:p>
            <a:pPr lvl="2">
              <a:buSzPct val="75000"/>
              <a:buFont typeface="Wingdings" panose="05000000000000000000" pitchFamily="2" charset="2"/>
              <a:buChar char="§"/>
            </a:pPr>
            <a:r>
              <a:rPr lang="en-US" sz="1800" dirty="0"/>
              <a:t>The first was the cost, assuming that militarily realistic experimentation had to involve </a:t>
            </a:r>
            <a:r>
              <a:rPr lang="en-US" sz="1800" i="1" dirty="0"/>
              <a:t>expensive copies of new and risky devices that embody unproven technologies</a:t>
            </a:r>
            <a:r>
              <a:rPr lang="en-US" sz="1800" dirty="0"/>
              <a:t> </a:t>
            </a:r>
          </a:p>
          <a:p>
            <a:pPr lvl="2">
              <a:buSzPct val="75000"/>
              <a:buFont typeface="Wingdings" panose="05000000000000000000" pitchFamily="2" charset="2"/>
              <a:buChar char="§"/>
            </a:pPr>
            <a:r>
              <a:rPr lang="en-US" sz="1800" dirty="0"/>
              <a:t>Clearly if there were a way to experiment before the technologies were embodied in the devices, that roadblock could be removed</a:t>
            </a:r>
            <a:r>
              <a:rPr lang="en-US" sz="1800" i="1" dirty="0"/>
              <a:t>  </a:t>
            </a:r>
            <a:r>
              <a:rPr lang="en-US" sz="1800" i="1" dirty="0">
                <a:solidFill>
                  <a:srgbClr val="0033CC"/>
                </a:solidFill>
              </a:rPr>
              <a:t>(We have that potential in 2025)</a:t>
            </a:r>
          </a:p>
          <a:p>
            <a:pPr lvl="1">
              <a:buFont typeface="Wingdings" panose="05000000000000000000" pitchFamily="2" charset="2"/>
              <a:buChar char="§"/>
            </a:pPr>
            <a:r>
              <a:rPr lang="en-US" sz="2000" dirty="0"/>
              <a:t>The second roadblock involved providing devices and military personnel over a protracted period of time to both test the devices and develop TTP for their use  </a:t>
            </a:r>
          </a:p>
          <a:p>
            <a:pPr lvl="2">
              <a:buSzPct val="75000"/>
              <a:buFont typeface="Wingdings" panose="05000000000000000000" pitchFamily="2" charset="2"/>
              <a:buChar char="§"/>
            </a:pPr>
            <a:r>
              <a:rPr lang="en-US" sz="1800" dirty="0"/>
              <a:t>Conceiving of alternative forms of experimentation might serve to alleviate this problem.  </a:t>
            </a:r>
          </a:p>
          <a:p>
            <a:pPr lvl="1">
              <a:buFont typeface="Wingdings" panose="05000000000000000000" pitchFamily="2" charset="2"/>
              <a:buChar char="§"/>
            </a:pPr>
            <a:r>
              <a:rPr lang="en-US" sz="2000" dirty="0"/>
              <a:t>Budget: The final problem persists today.  Because we fight jointly, experiments should be conducted jointly and there are currently </a:t>
            </a:r>
            <a:r>
              <a:rPr lang="en-US" sz="2000" i="1" dirty="0"/>
              <a:t>few if any budgets for joint experimentation</a:t>
            </a:r>
            <a:r>
              <a:rPr lang="en-US" sz="2000" dirty="0"/>
              <a:t>  </a:t>
            </a:r>
          </a:p>
          <a:p>
            <a:pPr lvl="1">
              <a:buFont typeface="Wingdings" panose="05000000000000000000" pitchFamily="2" charset="2"/>
              <a:buChar char="§"/>
            </a:pPr>
            <a:r>
              <a:rPr lang="en-US" sz="2000" i="1" dirty="0"/>
              <a:t>However, the greatest barrier to engaging in experimentation is a lack of understanding and appreciation of what discovery experimentation means and how it can be carried out  </a:t>
            </a:r>
            <a:r>
              <a:rPr lang="en-US" sz="2000" i="1" dirty="0">
                <a:solidFill>
                  <a:srgbClr val="0033CC"/>
                </a:solidFill>
              </a:rPr>
              <a:t>(confusing experimentation with training and readiness exercises)</a:t>
            </a:r>
            <a:endParaRPr lang="en-US" sz="1800" dirty="0">
              <a:solidFill>
                <a:srgbClr val="0033CC"/>
              </a:solidFill>
            </a:endParaRPr>
          </a:p>
          <a:p>
            <a:endParaRPr lang="en-US" sz="1800" dirty="0"/>
          </a:p>
          <a:p>
            <a:pPr marL="0" indent="0">
              <a:buNone/>
            </a:pPr>
            <a:r>
              <a:rPr lang="en-US" sz="1600" baseline="30000" dirty="0" err="1">
                <a:latin typeface="Times New Roman" panose="02020603050405020304" pitchFamily="18" charset="0"/>
                <a:ea typeface="Times New Roman" panose="02020603050405020304" pitchFamily="18" charset="0"/>
              </a:rPr>
              <a:t>a</a:t>
            </a:r>
            <a:r>
              <a:rPr lang="en-US" sz="1600" dirty="0" err="1">
                <a:effectLst/>
                <a:latin typeface="Times New Roman" panose="02020603050405020304" pitchFamily="18" charset="0"/>
                <a:ea typeface="Times New Roman" panose="02020603050405020304" pitchFamily="18" charset="0"/>
              </a:rPr>
              <a:t>Jones</a:t>
            </a:r>
            <a:r>
              <a:rPr lang="en-US" sz="1600" dirty="0">
                <a:effectLst/>
                <a:latin typeface="Times New Roman" panose="02020603050405020304" pitchFamily="18" charset="0"/>
                <a:ea typeface="Times New Roman" panose="02020603050405020304" pitchFamily="18" charset="0"/>
              </a:rPr>
              <a:t>, Anita. (2000) Science, Technology, and Military Experimentation. </a:t>
            </a:r>
            <a:r>
              <a:rPr lang="en-US" sz="1600" i="1" dirty="0">
                <a:effectLst/>
                <a:latin typeface="Times New Roman" panose="02020603050405020304" pitchFamily="18" charset="0"/>
                <a:ea typeface="Times New Roman" panose="02020603050405020304" pitchFamily="18" charset="0"/>
              </a:rPr>
              <a:t>The Bridge</a:t>
            </a:r>
            <a:r>
              <a:rPr lang="en-US" sz="1600" dirty="0">
                <a:effectLst/>
                <a:latin typeface="Times New Roman" panose="02020603050405020304" pitchFamily="18" charset="0"/>
                <a:ea typeface="Times New Roman" panose="02020603050405020304" pitchFamily="18" charset="0"/>
              </a:rPr>
              <a:t>, Volume 30, Number ¾. editorial Retrieved May 25, 2017 from </a:t>
            </a:r>
            <a:r>
              <a:rPr lang="en-US" sz="1600" u="sng" dirty="0">
                <a:solidFill>
                  <a:srgbClr val="0000FF"/>
                </a:solidFill>
                <a:effectLst/>
                <a:latin typeface="Times New Roman" panose="02020603050405020304" pitchFamily="18" charset="0"/>
                <a:ea typeface="Times New Roman" panose="02020603050405020304" pitchFamily="18" charset="0"/>
                <a:hlinkClick r:id="rId2"/>
              </a:rPr>
              <a:t>https://www.nae.edu/File.aspx?id=7327</a:t>
            </a:r>
            <a:r>
              <a:rPr lang="en-US" sz="1600" dirty="0">
                <a:effectLst/>
                <a:latin typeface="Times New Roman" panose="02020603050405020304" pitchFamily="18" charset="0"/>
                <a:ea typeface="Times New Roman" panose="02020603050405020304" pitchFamily="18" charset="0"/>
              </a:rPr>
              <a:t> </a:t>
            </a:r>
          </a:p>
          <a:p>
            <a:endParaRPr lang="en-US" sz="1600" dirty="0">
              <a:effectLst/>
              <a:latin typeface="Times New Roman" panose="02020603050405020304" pitchFamily="18" charset="0"/>
              <a:ea typeface="Times New Roman" panose="02020603050405020304" pitchFamily="18" charset="0"/>
            </a:endParaRPr>
          </a:p>
          <a:p>
            <a:endParaRPr lang="en-US" sz="2000" dirty="0"/>
          </a:p>
          <a:p>
            <a:endParaRPr lang="en-US" sz="2000" dirty="0"/>
          </a:p>
        </p:txBody>
      </p:sp>
    </p:spTree>
    <p:extLst>
      <p:ext uri="{BB962C8B-B14F-4D97-AF65-F5344CB8AC3E}">
        <p14:creationId xmlns:p14="http://schemas.microsoft.com/office/powerpoint/2010/main" val="3089494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D9885-7DAA-4782-98C3-4CE0C093AD95}"/>
              </a:ext>
            </a:extLst>
          </p:cNvPr>
          <p:cNvSpPr>
            <a:spLocks noGrp="1"/>
          </p:cNvSpPr>
          <p:nvPr>
            <p:ph type="sldNum" sz="quarter" idx="10"/>
          </p:nvPr>
        </p:nvSpPr>
        <p:spPr/>
        <p:txBody>
          <a:bodyPr/>
          <a:lstStyle/>
          <a:p>
            <a:pPr>
              <a:defRPr/>
            </a:pPr>
            <a:fld id="{D68E8870-17DE-45C4-A8DD-7644B2422933}" type="slidenum">
              <a:rPr lang="en-US" smtClean="0"/>
              <a:pPr>
                <a:defRPr/>
              </a:pPr>
              <a:t>48</a:t>
            </a:fld>
            <a:endParaRPr lang="en-US" dirty="0"/>
          </a:p>
        </p:txBody>
      </p:sp>
      <p:sp>
        <p:nvSpPr>
          <p:cNvPr id="3" name="Title 2">
            <a:extLst>
              <a:ext uri="{FF2B5EF4-FFF2-40B4-BE49-F238E27FC236}">
                <a16:creationId xmlns:a16="http://schemas.microsoft.com/office/drawing/2014/main" id="{7D6B1ED3-30E5-4A8D-9ED3-D3C1AC4AF0AF}"/>
              </a:ext>
            </a:extLst>
          </p:cNvPr>
          <p:cNvSpPr>
            <a:spLocks noGrp="1"/>
          </p:cNvSpPr>
          <p:nvPr>
            <p:ph type="title"/>
          </p:nvPr>
        </p:nvSpPr>
        <p:spPr/>
        <p:txBody>
          <a:bodyPr/>
          <a:lstStyle/>
          <a:p>
            <a:r>
              <a:rPr lang="en-US" dirty="0"/>
              <a:t>What Makes Joint Experiment Hard? 2</a:t>
            </a:r>
          </a:p>
        </p:txBody>
      </p:sp>
      <p:sp>
        <p:nvSpPr>
          <p:cNvPr id="4" name="Content Placeholder 3">
            <a:extLst>
              <a:ext uri="{FF2B5EF4-FFF2-40B4-BE49-F238E27FC236}">
                <a16:creationId xmlns:a16="http://schemas.microsoft.com/office/drawing/2014/main" id="{B2045A23-1F87-421E-A4D5-DAE956D5D7AD}"/>
              </a:ext>
            </a:extLst>
          </p:cNvPr>
          <p:cNvSpPr>
            <a:spLocks noGrp="1"/>
          </p:cNvSpPr>
          <p:nvPr>
            <p:ph sz="quarter" idx="11"/>
          </p:nvPr>
        </p:nvSpPr>
        <p:spPr>
          <a:xfrm>
            <a:off x="464309" y="891381"/>
            <a:ext cx="11250613" cy="5075237"/>
          </a:xfrm>
        </p:spPr>
        <p:txBody>
          <a:bodyPr/>
          <a:lstStyle/>
          <a:p>
            <a:r>
              <a:rPr lang="en-US" sz="2000" dirty="0"/>
              <a:t>Cultural Barriers (Defense Science </a:t>
            </a:r>
            <a:r>
              <a:rPr lang="en-US" sz="2000" dirty="0" err="1"/>
              <a:t>Board</a:t>
            </a:r>
            <a:r>
              <a:rPr lang="en-US" sz="2000" baseline="30000" dirty="0" err="1"/>
              <a:t>b</a:t>
            </a:r>
            <a:endParaRPr lang="en-US" sz="2000" dirty="0"/>
          </a:p>
          <a:p>
            <a:pPr lvl="1"/>
            <a:r>
              <a:rPr lang="en-US" sz="1800" dirty="0"/>
              <a:t>Experimentation can be an unnatural act for established organizations. Outcomes are uncertain and may be threatening to many in the enterprise. </a:t>
            </a:r>
          </a:p>
          <a:p>
            <a:pPr lvl="1"/>
            <a:r>
              <a:rPr lang="en-US" sz="1800" dirty="0"/>
              <a:t>Experimentation on military operations poses additional intellectual challenges — how to account for exceedingly complex situations, adaptive adversaries, and human behavior under extreme stress. </a:t>
            </a:r>
          </a:p>
          <a:p>
            <a:pPr lvl="1"/>
            <a:r>
              <a:rPr lang="en-US" sz="1800" dirty="0"/>
              <a:t>Lastly, experimentation on joint operations adds yet another layer of difficultly because of the organizational interfaces involved and the relative immaturity of processes for prioritization and resource allocation of joint capabilities.</a:t>
            </a:r>
            <a:endParaRPr lang="en-US" sz="1400" dirty="0"/>
          </a:p>
          <a:p>
            <a:pPr>
              <a:spcBef>
                <a:spcPts val="1200"/>
              </a:spcBef>
            </a:pPr>
            <a:r>
              <a:rPr lang="en-US" sz="2000" dirty="0"/>
              <a:t>Legal:  Title 10 Authorities and attendant responsibilities</a:t>
            </a:r>
          </a:p>
          <a:p>
            <a:pPr lvl="1"/>
            <a:r>
              <a:rPr lang="en-US" sz="1800" dirty="0"/>
              <a:t>Priorities, funding, acquisition timelines all inhibit JOINT experimentation</a:t>
            </a:r>
          </a:p>
          <a:p>
            <a:pPr marL="609585" lvl="1" indent="0">
              <a:buNone/>
            </a:pPr>
            <a:endParaRPr lang="en-US" sz="1800" dirty="0"/>
          </a:p>
          <a:p>
            <a:pPr>
              <a:spcBef>
                <a:spcPts val="1200"/>
              </a:spcBef>
            </a:pPr>
            <a:r>
              <a:rPr lang="en-US" sz="2400" b="1" dirty="0">
                <a:solidFill>
                  <a:srgbClr val="3366CC"/>
                </a:solidFill>
                <a:effectLst/>
                <a:ea typeface="Times New Roman" panose="02020603050405020304" pitchFamily="18" charset="0"/>
              </a:rPr>
              <a:t>Joint Experimentation Forum</a:t>
            </a:r>
          </a:p>
          <a:p>
            <a:pPr lvl="1">
              <a:spcBef>
                <a:spcPts val="432"/>
              </a:spcBef>
            </a:pPr>
            <a:r>
              <a:rPr lang="en-US" sz="2000" b="1" dirty="0">
                <a:solidFill>
                  <a:srgbClr val="3366CC"/>
                </a:solidFill>
              </a:rPr>
              <a:t>Created to address some of the gaps and barriers to successful Joint Experimentation</a:t>
            </a:r>
          </a:p>
          <a:p>
            <a:pPr marL="609585" lvl="1" indent="0">
              <a:spcBef>
                <a:spcPts val="432"/>
              </a:spcBef>
              <a:buNone/>
            </a:pPr>
            <a:endParaRPr lang="en-US" sz="1800" dirty="0">
              <a:solidFill>
                <a:srgbClr val="3366CC"/>
              </a:solidFill>
            </a:endParaRPr>
          </a:p>
          <a:p>
            <a:pPr marL="76199" indent="0">
              <a:buNone/>
            </a:pPr>
            <a:r>
              <a:rPr lang="en-US" sz="1200" baseline="30000" dirty="0" err="1"/>
              <a:t>b</a:t>
            </a:r>
            <a:r>
              <a:rPr lang="en-US" sz="1200" dirty="0" err="1"/>
              <a:t>Office</a:t>
            </a:r>
            <a:r>
              <a:rPr lang="en-US" sz="1200" dirty="0"/>
              <a:t> of the Under Secretary of Defense for Acquisition, Technology, and Logistics, Phase I Report of the joint experimentation: Defense Science Task Force on Joint Experimentation, September 2003</a:t>
            </a:r>
          </a:p>
          <a:p>
            <a:pPr lvl="1"/>
            <a:endParaRPr lang="en-US" dirty="0"/>
          </a:p>
        </p:txBody>
      </p:sp>
    </p:spTree>
    <p:extLst>
      <p:ext uri="{BB962C8B-B14F-4D97-AF65-F5344CB8AC3E}">
        <p14:creationId xmlns:p14="http://schemas.microsoft.com/office/powerpoint/2010/main" val="2766082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0E81B7-8933-4E1F-826F-506C87CD1A1A}"/>
              </a:ext>
            </a:extLst>
          </p:cNvPr>
          <p:cNvPicPr>
            <a:picLocks noChangeAspect="1"/>
          </p:cNvPicPr>
          <p:nvPr/>
        </p:nvPicPr>
        <p:blipFill>
          <a:blip r:embed="rId2"/>
          <a:stretch>
            <a:fillRect/>
          </a:stretch>
        </p:blipFill>
        <p:spPr>
          <a:xfrm>
            <a:off x="3551663" y="1086072"/>
            <a:ext cx="8640337" cy="3233744"/>
          </a:xfrm>
          <a:prstGeom prst="rect">
            <a:avLst/>
          </a:prstGeom>
        </p:spPr>
      </p:pic>
      <p:sp>
        <p:nvSpPr>
          <p:cNvPr id="2" name="Slide Number Placeholder 1">
            <a:extLst>
              <a:ext uri="{FF2B5EF4-FFF2-40B4-BE49-F238E27FC236}">
                <a16:creationId xmlns:a16="http://schemas.microsoft.com/office/drawing/2014/main" id="{2A48357C-D59B-44B4-9894-255FCB28E752}"/>
              </a:ext>
            </a:extLst>
          </p:cNvPr>
          <p:cNvSpPr>
            <a:spLocks noGrp="1"/>
          </p:cNvSpPr>
          <p:nvPr>
            <p:ph type="sldNum" sz="quarter" idx="10"/>
          </p:nvPr>
        </p:nvSpPr>
        <p:spPr/>
        <p:txBody>
          <a:bodyPr/>
          <a:lstStyle/>
          <a:p>
            <a:pPr>
              <a:defRPr/>
            </a:pPr>
            <a:fld id="{D68E8870-17DE-45C4-A8DD-7644B2422933}" type="slidenum">
              <a:rPr lang="en-US" smtClean="0"/>
              <a:pPr>
                <a:defRPr/>
              </a:pPr>
              <a:t>49</a:t>
            </a:fld>
            <a:endParaRPr lang="en-US" dirty="0"/>
          </a:p>
        </p:txBody>
      </p:sp>
      <p:sp>
        <p:nvSpPr>
          <p:cNvPr id="3" name="Title 2">
            <a:extLst>
              <a:ext uri="{FF2B5EF4-FFF2-40B4-BE49-F238E27FC236}">
                <a16:creationId xmlns:a16="http://schemas.microsoft.com/office/drawing/2014/main" id="{D02322CE-6E72-4027-A262-084CAE22DD0C}"/>
              </a:ext>
            </a:extLst>
          </p:cNvPr>
          <p:cNvSpPr>
            <a:spLocks noGrp="1"/>
          </p:cNvSpPr>
          <p:nvPr>
            <p:ph type="title"/>
          </p:nvPr>
        </p:nvSpPr>
        <p:spPr>
          <a:xfrm>
            <a:off x="554182" y="0"/>
            <a:ext cx="10460182" cy="795130"/>
          </a:xfrm>
        </p:spPr>
        <p:txBody>
          <a:bodyPr/>
          <a:lstStyle/>
          <a:p>
            <a:r>
              <a:rPr lang="en-US" dirty="0"/>
              <a:t>Campaign of Learning</a:t>
            </a:r>
          </a:p>
        </p:txBody>
      </p:sp>
      <p:sp>
        <p:nvSpPr>
          <p:cNvPr id="4" name="Content Placeholder 3">
            <a:extLst>
              <a:ext uri="{FF2B5EF4-FFF2-40B4-BE49-F238E27FC236}">
                <a16:creationId xmlns:a16="http://schemas.microsoft.com/office/drawing/2014/main" id="{2427CDAD-630C-4E38-907C-32E0AC81CDE7}"/>
              </a:ext>
            </a:extLst>
          </p:cNvPr>
          <p:cNvSpPr>
            <a:spLocks noGrp="1"/>
          </p:cNvSpPr>
          <p:nvPr>
            <p:ph sz="quarter" idx="11"/>
          </p:nvPr>
        </p:nvSpPr>
        <p:spPr>
          <a:xfrm>
            <a:off x="154984" y="4154783"/>
            <a:ext cx="11898472" cy="1933001"/>
          </a:xfrm>
        </p:spPr>
        <p:txBody>
          <a:bodyPr/>
          <a:lstStyle/>
          <a:p>
            <a:pPr marL="1065213" lvl="2" indent="-1003300">
              <a:spcBef>
                <a:spcPts val="0"/>
              </a:spcBef>
              <a:buNone/>
            </a:pPr>
            <a:r>
              <a:rPr lang="en-US" sz="1800" b="1" dirty="0"/>
              <a:t>	CONOPS: concepts of operation		CONEMPS: concepts of employment</a:t>
            </a:r>
          </a:p>
          <a:p>
            <a:pPr marL="1066773" lvl="2" indent="0">
              <a:spcBef>
                <a:spcPts val="0"/>
              </a:spcBef>
              <a:spcAft>
                <a:spcPts val="1200"/>
              </a:spcAft>
              <a:buNone/>
            </a:pPr>
            <a:r>
              <a:rPr lang="en-US" sz="1800" b="1" dirty="0"/>
              <a:t>			CRC: concept-required capabilities</a:t>
            </a:r>
          </a:p>
          <a:p>
            <a:pPr marL="0" indent="0">
              <a:spcBef>
                <a:spcPts val="0"/>
              </a:spcBef>
              <a:buNone/>
            </a:pPr>
            <a:r>
              <a:rPr lang="en-US" sz="2200" dirty="0"/>
              <a:t>As currently implemented</a:t>
            </a:r>
          </a:p>
          <a:p>
            <a:pPr marL="401638" lvl="1" indent="-234950">
              <a:lnSpc>
                <a:spcPct val="110000"/>
              </a:lnSpc>
              <a:spcBef>
                <a:spcPts val="0"/>
              </a:spcBef>
              <a:buFont typeface="Wingdings" panose="05000000000000000000" pitchFamily="2" charset="2"/>
              <a:buChar char="Ø"/>
            </a:pPr>
            <a:r>
              <a:rPr lang="en-US" sz="2000" dirty="0"/>
              <a:t>Exercise planning and coordination seems to dominate the process – borrowed from training</a:t>
            </a:r>
          </a:p>
          <a:p>
            <a:pPr marL="401638" lvl="1" indent="-234950">
              <a:lnSpc>
                <a:spcPct val="110000"/>
              </a:lnSpc>
              <a:spcBef>
                <a:spcPts val="0"/>
              </a:spcBef>
              <a:buFont typeface="Wingdings" panose="05000000000000000000" pitchFamily="2" charset="2"/>
              <a:buChar char="Ø"/>
            </a:pPr>
            <a:r>
              <a:rPr lang="en-US" sz="2000" dirty="0"/>
              <a:t>With the focus on near-term hostilities, many CRCs become modifications to current technologies</a:t>
            </a:r>
          </a:p>
          <a:p>
            <a:pPr marL="401638" lvl="1" indent="-234950">
              <a:lnSpc>
                <a:spcPct val="110000"/>
              </a:lnSpc>
              <a:spcBef>
                <a:spcPts val="0"/>
              </a:spcBef>
              <a:buFont typeface="Wingdings" panose="05000000000000000000" pitchFamily="2" charset="2"/>
              <a:buChar char="Ø"/>
            </a:pPr>
            <a:r>
              <a:rPr lang="en-US" sz="2000" dirty="0"/>
              <a:t>Significant focus on future is needed to put the force structure on the best footing </a:t>
            </a:r>
          </a:p>
          <a:p>
            <a:endParaRPr lang="en-US" dirty="0"/>
          </a:p>
        </p:txBody>
      </p:sp>
      <p:sp>
        <p:nvSpPr>
          <p:cNvPr id="9" name="TextBox 8">
            <a:extLst>
              <a:ext uri="{FF2B5EF4-FFF2-40B4-BE49-F238E27FC236}">
                <a16:creationId xmlns:a16="http://schemas.microsoft.com/office/drawing/2014/main" id="{2D5CF72C-8A80-4132-941C-DA08AF11D678}"/>
              </a:ext>
            </a:extLst>
          </p:cNvPr>
          <p:cNvSpPr txBox="1"/>
          <p:nvPr/>
        </p:nvSpPr>
        <p:spPr>
          <a:xfrm>
            <a:off x="3161394" y="6319590"/>
            <a:ext cx="6331230" cy="523220"/>
          </a:xfrm>
          <a:prstGeom prst="rect">
            <a:avLst/>
          </a:prstGeom>
          <a:noFill/>
        </p:spPr>
        <p:txBody>
          <a:bodyPr wrap="square">
            <a:spAutoFit/>
          </a:bodyPr>
          <a:lstStyle/>
          <a:p>
            <a:pPr algn="r"/>
            <a:r>
              <a:rPr lang="en-US" sz="1600" b="1" dirty="0"/>
              <a:t>IMPLEMENTING JOINT FORCE DEVELOPMENT AND DESIGN </a:t>
            </a:r>
          </a:p>
          <a:p>
            <a:pPr algn="r"/>
            <a:r>
              <a:rPr lang="en-US" sz="1200" b="1" dirty="0"/>
              <a:t>CJCSI 3030.01A 3 October 2022</a:t>
            </a:r>
            <a:endParaRPr lang="en-US" sz="1400" b="1" dirty="0"/>
          </a:p>
        </p:txBody>
      </p:sp>
      <p:sp>
        <p:nvSpPr>
          <p:cNvPr id="10" name="TextBox 9">
            <a:extLst>
              <a:ext uri="{FF2B5EF4-FFF2-40B4-BE49-F238E27FC236}">
                <a16:creationId xmlns:a16="http://schemas.microsoft.com/office/drawing/2014/main" id="{311DB4B2-2D91-482F-919F-C11819F88A60}"/>
              </a:ext>
            </a:extLst>
          </p:cNvPr>
          <p:cNvSpPr txBox="1"/>
          <p:nvPr/>
        </p:nvSpPr>
        <p:spPr>
          <a:xfrm>
            <a:off x="154983" y="1212787"/>
            <a:ext cx="3549112" cy="2800767"/>
          </a:xfrm>
          <a:prstGeom prst="rect">
            <a:avLst/>
          </a:prstGeom>
          <a:noFill/>
        </p:spPr>
        <p:txBody>
          <a:bodyPr wrap="square" rtlCol="0">
            <a:spAutoFit/>
          </a:bodyPr>
          <a:lstStyle/>
          <a:p>
            <a:pPr marL="342900" indent="-342900">
              <a:lnSpc>
                <a:spcPct val="95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Most of the parts of an experimentation campaign are present, but the flow is unclear, and the concept is input and not outcome </a:t>
            </a:r>
          </a:p>
          <a:p>
            <a:pPr marL="342900" indent="-342900">
              <a:lnSpc>
                <a:spcPct val="95000"/>
              </a:lnSpc>
              <a:spcBef>
                <a:spcPts val="6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If the concept is not robust – is not tested and refined, the CRCs may be suboptimal or even wrong</a:t>
            </a:r>
          </a:p>
        </p:txBody>
      </p:sp>
      <p:sp>
        <p:nvSpPr>
          <p:cNvPr id="5" name="TextBox 4">
            <a:extLst>
              <a:ext uri="{FF2B5EF4-FFF2-40B4-BE49-F238E27FC236}">
                <a16:creationId xmlns:a16="http://schemas.microsoft.com/office/drawing/2014/main" id="{F6442AA1-8151-41B1-970B-BA84808A0FCB}"/>
              </a:ext>
            </a:extLst>
          </p:cNvPr>
          <p:cNvSpPr txBox="1"/>
          <p:nvPr/>
        </p:nvSpPr>
        <p:spPr>
          <a:xfrm>
            <a:off x="3046348" y="800551"/>
            <a:ext cx="5815631" cy="461665"/>
          </a:xfrm>
          <a:prstGeom prst="rect">
            <a:avLst/>
          </a:prstGeom>
          <a:noFill/>
        </p:spPr>
        <p:txBody>
          <a:bodyPr wrap="none" rtlCol="0">
            <a:spAutoFit/>
          </a:bodyPr>
          <a:lstStyle/>
          <a:p>
            <a:r>
              <a:rPr lang="en-US" sz="2400" dirty="0"/>
              <a:t>At Its Core an Experimentation Campaign</a:t>
            </a:r>
          </a:p>
        </p:txBody>
      </p:sp>
    </p:spTree>
    <p:extLst>
      <p:ext uri="{BB962C8B-B14F-4D97-AF65-F5344CB8AC3E}">
        <p14:creationId xmlns:p14="http://schemas.microsoft.com/office/powerpoint/2010/main" val="289456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9428-E84F-4892-8B82-856084CC135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027E89D-8837-4E10-B356-8AC049983DA4}"/>
              </a:ext>
            </a:extLst>
          </p:cNvPr>
          <p:cNvSpPr>
            <a:spLocks noGrp="1"/>
          </p:cNvSpPr>
          <p:nvPr>
            <p:ph sz="quarter" idx="11"/>
          </p:nvPr>
        </p:nvSpPr>
        <p:spPr>
          <a:xfrm>
            <a:off x="275291" y="1114545"/>
            <a:ext cx="7733138" cy="5024997"/>
          </a:xfrm>
        </p:spPr>
        <p:txBody>
          <a:bodyPr/>
          <a:lstStyle/>
          <a:p>
            <a:pPr marL="0" indent="0">
              <a:spcBef>
                <a:spcPts val="0"/>
              </a:spcBef>
              <a:spcAft>
                <a:spcPts val="0"/>
              </a:spcAft>
              <a:buNone/>
            </a:pPr>
            <a:r>
              <a:rPr lang="en-US" dirty="0"/>
              <a:t>What should you be able to do at the end of </a:t>
            </a:r>
          </a:p>
          <a:p>
            <a:pPr marL="0" indent="0">
              <a:spcBef>
                <a:spcPts val="0"/>
              </a:spcBef>
              <a:spcAft>
                <a:spcPts val="0"/>
              </a:spcAft>
              <a:buNone/>
            </a:pPr>
            <a:r>
              <a:rPr lang="en-US" dirty="0"/>
              <a:t>the tutorial?</a:t>
            </a:r>
          </a:p>
          <a:p>
            <a:pPr marL="514350" indent="-514350">
              <a:spcBef>
                <a:spcPts val="600"/>
              </a:spcBef>
              <a:spcAft>
                <a:spcPts val="600"/>
              </a:spcAft>
              <a:buFont typeface="+mj-lt"/>
              <a:buAutoNum type="arabicPeriod"/>
            </a:pPr>
            <a:r>
              <a:rPr lang="en-US" sz="2400" dirty="0">
                <a:effectLst/>
                <a:ea typeface="Calibri" panose="020F0502020204030204" pitchFamily="34" charset="0"/>
              </a:rPr>
              <a:t>Define the terms </a:t>
            </a:r>
            <a:r>
              <a:rPr lang="en-US" sz="2400" b="1" dirty="0">
                <a:solidFill>
                  <a:srgbClr val="0066CC"/>
                </a:solidFill>
                <a:effectLst/>
                <a:ea typeface="Calibri" panose="020F0502020204030204" pitchFamily="34" charset="0"/>
              </a:rPr>
              <a:t>exercise</a:t>
            </a:r>
            <a:r>
              <a:rPr lang="en-US" sz="2400" dirty="0">
                <a:effectLst/>
                <a:ea typeface="Calibri" panose="020F0502020204030204" pitchFamily="34" charset="0"/>
              </a:rPr>
              <a:t> and </a:t>
            </a:r>
            <a:r>
              <a:rPr lang="en-US" sz="2400" b="1" dirty="0">
                <a:solidFill>
                  <a:srgbClr val="0066CC"/>
                </a:solidFill>
                <a:effectLst/>
                <a:ea typeface="Calibri" panose="020F0502020204030204" pitchFamily="34" charset="0"/>
              </a:rPr>
              <a:t>experiment</a:t>
            </a:r>
            <a:r>
              <a:rPr lang="en-US" sz="2400" dirty="0">
                <a:effectLst/>
                <a:ea typeface="Calibri" panose="020F0502020204030204" pitchFamily="34" charset="0"/>
              </a:rPr>
              <a:t> and discuss the differences between them</a:t>
            </a:r>
          </a:p>
          <a:p>
            <a:pPr marL="514350" indent="-514350">
              <a:spcBef>
                <a:spcPts val="600"/>
              </a:spcBef>
              <a:spcAft>
                <a:spcPts val="600"/>
              </a:spcAft>
              <a:buFont typeface="+mj-lt"/>
              <a:buAutoNum type="arabicPeriod"/>
            </a:pPr>
            <a:r>
              <a:rPr lang="en-US" sz="2400" dirty="0">
                <a:effectLst/>
                <a:ea typeface="Calibri" panose="020F0502020204030204" pitchFamily="34" charset="0"/>
              </a:rPr>
              <a:t>Explain how to use </a:t>
            </a:r>
            <a:r>
              <a:rPr lang="en-US" sz="2400" b="1" dirty="0">
                <a:solidFill>
                  <a:srgbClr val="0066CC"/>
                </a:solidFill>
                <a:effectLst/>
                <a:ea typeface="Calibri" panose="020F0502020204030204" pitchFamily="34" charset="0"/>
              </a:rPr>
              <a:t>feedback</a:t>
            </a:r>
            <a:r>
              <a:rPr lang="en-US" sz="2400" dirty="0">
                <a:effectLst/>
                <a:ea typeface="Calibri" panose="020F0502020204030204" pitchFamily="34" charset="0"/>
              </a:rPr>
              <a:t> in an experimentation campaign and why it is particularly important in campaign of learning</a:t>
            </a:r>
          </a:p>
          <a:p>
            <a:pPr marL="514350" indent="-514350">
              <a:spcBef>
                <a:spcPts val="600"/>
              </a:spcBef>
              <a:spcAft>
                <a:spcPts val="600"/>
              </a:spcAft>
              <a:buFont typeface="+mj-lt"/>
              <a:buAutoNum type="arabicPeriod"/>
            </a:pPr>
            <a:r>
              <a:rPr lang="en-US" sz="2400" dirty="0">
                <a:effectLst/>
                <a:ea typeface="Calibri" panose="020F0502020204030204" pitchFamily="34" charset="0"/>
              </a:rPr>
              <a:t>Describe what techniques one can use to </a:t>
            </a:r>
            <a:r>
              <a:rPr lang="en-US" sz="2400" b="1" dirty="0">
                <a:solidFill>
                  <a:srgbClr val="0066CC"/>
                </a:solidFill>
                <a:effectLst/>
                <a:ea typeface="Calibri" panose="020F0502020204030204" pitchFamily="34" charset="0"/>
              </a:rPr>
              <a:t>mitigate bias </a:t>
            </a:r>
            <a:r>
              <a:rPr lang="en-US" sz="2400" dirty="0">
                <a:effectLst/>
                <a:ea typeface="Calibri" panose="020F0502020204030204" pitchFamily="34" charset="0"/>
              </a:rPr>
              <a:t>in a campaign of learning</a:t>
            </a:r>
            <a:endParaRPr lang="en-US" sz="2400" dirty="0">
              <a:effectLst/>
              <a:ea typeface="Times New Roman" panose="02020603050405020304" pitchFamily="18" charset="0"/>
            </a:endParaRPr>
          </a:p>
          <a:p>
            <a:pPr marL="514350" indent="-514350">
              <a:spcBef>
                <a:spcPts val="600"/>
              </a:spcBef>
              <a:spcAft>
                <a:spcPts val="600"/>
              </a:spcAft>
              <a:buFont typeface="+mj-lt"/>
              <a:buAutoNum type="arabicPeriod"/>
            </a:pPr>
            <a:r>
              <a:rPr lang="en-US" sz="2400" dirty="0">
                <a:ea typeface="Calibri" panose="020F0502020204030204" pitchFamily="34" charset="0"/>
              </a:rPr>
              <a:t>Imagine</a:t>
            </a:r>
            <a:r>
              <a:rPr lang="en-US" sz="2400" dirty="0">
                <a:effectLst/>
                <a:ea typeface="Calibri" panose="020F0502020204030204" pitchFamily="34" charset="0"/>
              </a:rPr>
              <a:t> what techniques one could use to make force development and design more agile and responsive</a:t>
            </a:r>
          </a:p>
        </p:txBody>
      </p:sp>
      <p:sp>
        <p:nvSpPr>
          <p:cNvPr id="4" name="Slide Number Placeholder 3">
            <a:extLst>
              <a:ext uri="{FF2B5EF4-FFF2-40B4-BE49-F238E27FC236}">
                <a16:creationId xmlns:a16="http://schemas.microsoft.com/office/drawing/2014/main" id="{5794BA37-87F6-4F8D-B5F8-712A2937A3EC}"/>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pic>
        <p:nvPicPr>
          <p:cNvPr id="6" name="Picture 5">
            <a:extLst>
              <a:ext uri="{FF2B5EF4-FFF2-40B4-BE49-F238E27FC236}">
                <a16:creationId xmlns:a16="http://schemas.microsoft.com/office/drawing/2014/main" id="{0D718286-721B-4062-B22E-94B1F85929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8429" y="1466800"/>
            <a:ext cx="3421571" cy="4276655"/>
          </a:xfrm>
          <a:prstGeom prst="rect">
            <a:avLst/>
          </a:prstGeom>
        </p:spPr>
      </p:pic>
    </p:spTree>
    <p:extLst>
      <p:ext uri="{BB962C8B-B14F-4D97-AF65-F5344CB8AC3E}">
        <p14:creationId xmlns:p14="http://schemas.microsoft.com/office/powerpoint/2010/main" val="512162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4DE78-B678-4403-9C70-57E174C58A23}"/>
              </a:ext>
            </a:extLst>
          </p:cNvPr>
          <p:cNvSpPr>
            <a:spLocks noGrp="1"/>
          </p:cNvSpPr>
          <p:nvPr>
            <p:ph type="sldNum" sz="quarter" idx="10"/>
          </p:nvPr>
        </p:nvSpPr>
        <p:spPr/>
        <p:txBody>
          <a:bodyPr/>
          <a:lstStyle/>
          <a:p>
            <a:pPr>
              <a:defRPr/>
            </a:pPr>
            <a:fld id="{D68E8870-17DE-45C4-A8DD-7644B2422933}" type="slidenum">
              <a:rPr lang="en-US" smtClean="0"/>
              <a:pPr>
                <a:defRPr/>
              </a:pPr>
              <a:t>50</a:t>
            </a:fld>
            <a:endParaRPr lang="en-US" dirty="0"/>
          </a:p>
        </p:txBody>
      </p:sp>
      <p:sp>
        <p:nvSpPr>
          <p:cNvPr id="3" name="Title 2">
            <a:extLst>
              <a:ext uri="{FF2B5EF4-FFF2-40B4-BE49-F238E27FC236}">
                <a16:creationId xmlns:a16="http://schemas.microsoft.com/office/drawing/2014/main" id="{CE407B6F-91F4-4020-830D-A6B790F91BFF}"/>
              </a:ext>
            </a:extLst>
          </p:cNvPr>
          <p:cNvSpPr>
            <a:spLocks noGrp="1"/>
          </p:cNvSpPr>
          <p:nvPr>
            <p:ph type="title"/>
          </p:nvPr>
        </p:nvSpPr>
        <p:spPr>
          <a:xfrm>
            <a:off x="2266950" y="-16566"/>
            <a:ext cx="7416800" cy="795130"/>
          </a:xfrm>
        </p:spPr>
        <p:txBody>
          <a:bodyPr/>
          <a:lstStyle/>
          <a:p>
            <a:r>
              <a:rPr lang="en-US" sz="2400" dirty="0"/>
              <a:t>Experimentation Campaigns Can </a:t>
            </a:r>
            <a:br>
              <a:rPr lang="en-US" sz="2400" dirty="0"/>
            </a:br>
            <a:r>
              <a:rPr lang="en-US" sz="2400" dirty="0"/>
              <a:t>Combat the Tyranny of Time</a:t>
            </a:r>
          </a:p>
        </p:txBody>
      </p:sp>
      <p:sp>
        <p:nvSpPr>
          <p:cNvPr id="4" name="Content Placeholder 3">
            <a:extLst>
              <a:ext uri="{FF2B5EF4-FFF2-40B4-BE49-F238E27FC236}">
                <a16:creationId xmlns:a16="http://schemas.microsoft.com/office/drawing/2014/main" id="{1A4F11D2-F440-4FAE-B6E3-49DCD657D15B}"/>
              </a:ext>
            </a:extLst>
          </p:cNvPr>
          <p:cNvSpPr>
            <a:spLocks noGrp="1"/>
          </p:cNvSpPr>
          <p:nvPr>
            <p:ph sz="quarter" idx="11"/>
          </p:nvPr>
        </p:nvSpPr>
        <p:spPr>
          <a:xfrm>
            <a:off x="101600" y="940699"/>
            <a:ext cx="11747500" cy="5536302"/>
          </a:xfrm>
        </p:spPr>
        <p:txBody>
          <a:bodyPr/>
          <a:lstStyle/>
          <a:p>
            <a:r>
              <a:rPr lang="en-US" sz="2000" dirty="0"/>
              <a:t>Embracing the notion of an Experimentation Campaign is a step in defeating the Tyranny of Time</a:t>
            </a:r>
          </a:p>
          <a:p>
            <a:pPr lvl="1"/>
            <a:r>
              <a:rPr lang="en-US" sz="1800" dirty="0"/>
              <a:t>The Campaign of Learning embraces the concept of an Experimentation Campaign</a:t>
            </a:r>
          </a:p>
          <a:p>
            <a:pPr lvl="1"/>
            <a:r>
              <a:rPr lang="en-US" sz="1800" dirty="0"/>
              <a:t>But starting with Large Scale Exercises amounts to putting what may be a weak concept into an expensive crucible</a:t>
            </a:r>
          </a:p>
          <a:p>
            <a:pPr lvl="1"/>
            <a:r>
              <a:rPr lang="en-US" sz="1800" dirty="0"/>
              <a:t>There will nearly always be a looming crisis, but experimentation starting at concepts need not interfere with today’s crisis and will pay royally in tomorrow conflict</a:t>
            </a:r>
          </a:p>
          <a:p>
            <a:pPr>
              <a:spcBef>
                <a:spcPts val="1200"/>
              </a:spcBef>
            </a:pPr>
            <a:r>
              <a:rPr lang="en-US" sz="2000" dirty="0"/>
              <a:t>Think experimentation and not training</a:t>
            </a:r>
          </a:p>
          <a:p>
            <a:pPr lvl="1"/>
            <a:r>
              <a:rPr lang="en-US" sz="1800" dirty="0"/>
              <a:t>The implementation is delegated to the Joint training staff, already overworked, but rising to the challenge using many of the methods successful in training doesn’t work for experimentation</a:t>
            </a:r>
          </a:p>
          <a:p>
            <a:pPr lvl="2">
              <a:spcBef>
                <a:spcPts val="600"/>
              </a:spcBef>
            </a:pPr>
            <a:r>
              <a:rPr lang="en-US" sz="1800" dirty="0"/>
              <a:t>Training measures performance of individuals and groups based on current doctrine and systems</a:t>
            </a:r>
          </a:p>
          <a:p>
            <a:pPr lvl="2">
              <a:spcBef>
                <a:spcPts val="600"/>
              </a:spcBef>
            </a:pPr>
            <a:r>
              <a:rPr lang="en-US" sz="1800" dirty="0"/>
              <a:t>Training does not embrace failure</a:t>
            </a:r>
          </a:p>
          <a:p>
            <a:pPr lvl="2">
              <a:spcBef>
                <a:spcPts val="600"/>
              </a:spcBef>
            </a:pPr>
            <a:r>
              <a:rPr lang="en-US" sz="1800" dirty="0"/>
              <a:t>Experimentation seeks to innovate, formulate new doctrine, imagine and design new systems</a:t>
            </a:r>
          </a:p>
          <a:p>
            <a:pPr lvl="2">
              <a:spcBef>
                <a:spcPts val="600"/>
              </a:spcBef>
            </a:pPr>
            <a:r>
              <a:rPr lang="en-US" sz="1800" dirty="0"/>
              <a:t>Experimentation must have free play, recursion, RED and BLUE teaming to test agility and responsiveness and reduce bias</a:t>
            </a:r>
          </a:p>
          <a:p>
            <a:pPr lvl="2">
              <a:spcBef>
                <a:spcPts val="600"/>
              </a:spcBef>
            </a:pPr>
            <a:r>
              <a:rPr lang="en-US" sz="1800" dirty="0"/>
              <a:t>Experimentation requires careful data collection about the concepts and performance of systems, but not about the performance of players</a:t>
            </a:r>
          </a:p>
          <a:p>
            <a:pPr marL="609585" lvl="1" indent="0">
              <a:buNone/>
            </a:pPr>
            <a:endParaRPr lang="en-US" sz="2000" b="1" dirty="0"/>
          </a:p>
        </p:txBody>
      </p:sp>
    </p:spTree>
    <p:extLst>
      <p:ext uri="{BB962C8B-B14F-4D97-AF65-F5344CB8AC3E}">
        <p14:creationId xmlns:p14="http://schemas.microsoft.com/office/powerpoint/2010/main" val="99451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565E23-DE58-4723-9E4C-752650D33E9B}"/>
              </a:ext>
            </a:extLst>
          </p:cNvPr>
          <p:cNvSpPr>
            <a:spLocks noGrp="1"/>
          </p:cNvSpPr>
          <p:nvPr>
            <p:ph type="sldNum" sz="quarter" idx="10"/>
          </p:nvPr>
        </p:nvSpPr>
        <p:spPr/>
        <p:txBody>
          <a:bodyPr/>
          <a:lstStyle/>
          <a:p>
            <a:pPr>
              <a:defRPr/>
            </a:pPr>
            <a:fld id="{D68E8870-17DE-45C4-A8DD-7644B2422933}" type="slidenum">
              <a:rPr lang="en-US" smtClean="0"/>
              <a:pPr>
                <a:defRPr/>
              </a:pPr>
              <a:t>51</a:t>
            </a:fld>
            <a:endParaRPr lang="en-US" dirty="0"/>
          </a:p>
        </p:txBody>
      </p:sp>
      <p:sp>
        <p:nvSpPr>
          <p:cNvPr id="3" name="Title 2">
            <a:extLst>
              <a:ext uri="{FF2B5EF4-FFF2-40B4-BE49-F238E27FC236}">
                <a16:creationId xmlns:a16="http://schemas.microsoft.com/office/drawing/2014/main" id="{65D21D4C-01E0-4310-BB92-1DAE852E2EB8}"/>
              </a:ext>
            </a:extLst>
          </p:cNvPr>
          <p:cNvSpPr>
            <a:spLocks noGrp="1"/>
          </p:cNvSpPr>
          <p:nvPr>
            <p:ph type="title"/>
          </p:nvPr>
        </p:nvSpPr>
        <p:spPr/>
        <p:txBody>
          <a:bodyPr/>
          <a:lstStyle/>
          <a:p>
            <a:r>
              <a:rPr lang="en-US" dirty="0"/>
              <a:t>Additional Issues </a:t>
            </a:r>
          </a:p>
        </p:txBody>
      </p:sp>
      <p:sp>
        <p:nvSpPr>
          <p:cNvPr id="4" name="Content Placeholder 3">
            <a:extLst>
              <a:ext uri="{FF2B5EF4-FFF2-40B4-BE49-F238E27FC236}">
                <a16:creationId xmlns:a16="http://schemas.microsoft.com/office/drawing/2014/main" id="{BA4268BF-89B3-4B56-87F5-C20B9F8F1733}"/>
              </a:ext>
            </a:extLst>
          </p:cNvPr>
          <p:cNvSpPr>
            <a:spLocks noGrp="1"/>
          </p:cNvSpPr>
          <p:nvPr>
            <p:ph sz="quarter" idx="11"/>
          </p:nvPr>
        </p:nvSpPr>
        <p:spPr>
          <a:xfrm>
            <a:off x="187099" y="976046"/>
            <a:ext cx="11856519" cy="5373952"/>
          </a:xfrm>
        </p:spPr>
        <p:txBody>
          <a:bodyPr/>
          <a:lstStyle/>
          <a:p>
            <a:r>
              <a:rPr lang="en-US" sz="2400" b="1" dirty="0">
                <a:solidFill>
                  <a:srgbClr val="0070C0"/>
                </a:solidFill>
              </a:rPr>
              <a:t>Contracting</a:t>
            </a:r>
            <a:r>
              <a:rPr lang="en-US" sz="2400" b="1" dirty="0"/>
              <a:t> </a:t>
            </a:r>
            <a:r>
              <a:rPr lang="en-US" sz="2400" dirty="0"/>
              <a:t>makes it hard to create an ecosystem of wargaming and simulations that are not always in competition with each other for funding</a:t>
            </a:r>
          </a:p>
          <a:p>
            <a:pPr lvl="1"/>
            <a:r>
              <a:rPr lang="en-US" sz="2000" dirty="0"/>
              <a:t>Tool developers retain ownership of their tools and access is often impeded contractual relationship – often leading to “creating my own” </a:t>
            </a:r>
            <a:r>
              <a:rPr lang="en-US" sz="2000" dirty="0" err="1"/>
              <a:t>duplicaction</a:t>
            </a:r>
            <a:endParaRPr lang="en-US" sz="2000" dirty="0"/>
          </a:p>
          <a:p>
            <a:pPr lvl="1"/>
            <a:r>
              <a:rPr lang="en-US" sz="2000" dirty="0"/>
              <a:t>Maybe OSD needs to create a Federally Funded Tools Ecosystem Center – analogous to Federally Funded Research and Development Centers (FFRDCs)</a:t>
            </a:r>
          </a:p>
          <a:p>
            <a:pPr>
              <a:spcBef>
                <a:spcPts val="1800"/>
              </a:spcBef>
            </a:pPr>
            <a:r>
              <a:rPr lang="en-US" sz="2400" b="1" dirty="0">
                <a:solidFill>
                  <a:srgbClr val="0070C0"/>
                </a:solidFill>
              </a:rPr>
              <a:t>Path Games </a:t>
            </a:r>
            <a:r>
              <a:rPr lang="en-US" sz="2400" dirty="0"/>
              <a:t>once used actively need to be reactivated to </a:t>
            </a:r>
            <a:r>
              <a:rPr lang="en-US" sz="2400" i="1" dirty="0"/>
              <a:t>develop strategy in a testable manner</a:t>
            </a:r>
          </a:p>
          <a:p>
            <a:pPr>
              <a:spcBef>
                <a:spcPts val="1800"/>
              </a:spcBef>
            </a:pPr>
            <a:r>
              <a:rPr lang="en-US" sz="2400" b="1" dirty="0">
                <a:solidFill>
                  <a:srgbClr val="0070C0"/>
                </a:solidFill>
              </a:rPr>
              <a:t>Whole of Government participation </a:t>
            </a:r>
            <a:r>
              <a:rPr lang="en-US" sz="2400" dirty="0"/>
              <a:t>in the development of Joint strategy is important for understanding the competition phase of military operations and difficult to achieve (conflicting priorities)</a:t>
            </a:r>
          </a:p>
          <a:p>
            <a:pPr lvl="1">
              <a:spcBef>
                <a:spcPts val="600"/>
              </a:spcBef>
            </a:pPr>
            <a:r>
              <a:rPr lang="en-US" sz="2000" dirty="0"/>
              <a:t>In addition to military partners and allies</a:t>
            </a:r>
          </a:p>
          <a:p>
            <a:pPr lvl="1">
              <a:spcBef>
                <a:spcPts val="600"/>
              </a:spcBef>
            </a:pPr>
            <a:r>
              <a:rPr lang="en-US" sz="2000" dirty="0"/>
              <a:t>Add in some futurists and technologists</a:t>
            </a:r>
          </a:p>
          <a:p>
            <a:endParaRPr lang="en-US" dirty="0"/>
          </a:p>
        </p:txBody>
      </p:sp>
    </p:spTree>
    <p:extLst>
      <p:ext uri="{BB962C8B-B14F-4D97-AF65-F5344CB8AC3E}">
        <p14:creationId xmlns:p14="http://schemas.microsoft.com/office/powerpoint/2010/main" val="1502277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25C9D-5369-4A5F-A904-27A9A4B3C68C}"/>
              </a:ext>
            </a:extLst>
          </p:cNvPr>
          <p:cNvSpPr>
            <a:spLocks noGrp="1"/>
          </p:cNvSpPr>
          <p:nvPr>
            <p:ph type="sldNum" sz="quarter" idx="10"/>
          </p:nvPr>
        </p:nvSpPr>
        <p:spPr/>
        <p:txBody>
          <a:bodyPr/>
          <a:lstStyle/>
          <a:p>
            <a:pPr>
              <a:defRPr/>
            </a:pPr>
            <a:fld id="{D68E8870-17DE-45C4-A8DD-7644B2422933}" type="slidenum">
              <a:rPr lang="en-US" smtClean="0"/>
              <a:pPr>
                <a:defRPr/>
              </a:pPr>
              <a:t>52</a:t>
            </a:fld>
            <a:endParaRPr lang="en-US" dirty="0"/>
          </a:p>
        </p:txBody>
      </p:sp>
      <p:sp>
        <p:nvSpPr>
          <p:cNvPr id="3" name="Title 2">
            <a:extLst>
              <a:ext uri="{FF2B5EF4-FFF2-40B4-BE49-F238E27FC236}">
                <a16:creationId xmlns:a16="http://schemas.microsoft.com/office/drawing/2014/main" id="{4A517327-F1E4-4533-A104-DCD697FCEB19}"/>
              </a:ext>
            </a:extLst>
          </p:cNvPr>
          <p:cNvSpPr>
            <a:spLocks noGrp="1"/>
          </p:cNvSpPr>
          <p:nvPr>
            <p:ph type="title"/>
          </p:nvPr>
        </p:nvSpPr>
        <p:spPr/>
        <p:txBody>
          <a:bodyPr/>
          <a:lstStyle/>
          <a:p>
            <a:r>
              <a:rPr lang="en-US" dirty="0"/>
              <a:t>Last Learning Objective</a:t>
            </a:r>
          </a:p>
        </p:txBody>
      </p:sp>
      <p:sp>
        <p:nvSpPr>
          <p:cNvPr id="4" name="Content Placeholder 3">
            <a:extLst>
              <a:ext uri="{FF2B5EF4-FFF2-40B4-BE49-F238E27FC236}">
                <a16:creationId xmlns:a16="http://schemas.microsoft.com/office/drawing/2014/main" id="{6E99D566-CE59-4DB8-AFC7-8165E93BEDEF}"/>
              </a:ext>
            </a:extLst>
          </p:cNvPr>
          <p:cNvSpPr>
            <a:spLocks noGrp="1"/>
          </p:cNvSpPr>
          <p:nvPr>
            <p:ph sz="quarter" idx="11"/>
          </p:nvPr>
        </p:nvSpPr>
        <p:spPr>
          <a:xfrm>
            <a:off x="1134215" y="1263836"/>
            <a:ext cx="9942447" cy="1123048"/>
          </a:xfrm>
        </p:spPr>
        <p:txBody>
          <a:bodyPr/>
          <a:lstStyle/>
          <a:p>
            <a:pPr marL="0" indent="0" algn="ctr">
              <a:spcBef>
                <a:spcPts val="600"/>
              </a:spcBef>
              <a:spcAft>
                <a:spcPts val="600"/>
              </a:spcAft>
              <a:buNone/>
            </a:pPr>
            <a:r>
              <a:rPr lang="en-US" sz="4400" dirty="0">
                <a:ea typeface="Calibri" panose="020F0502020204030204" pitchFamily="34" charset="0"/>
              </a:rPr>
              <a:t>Imagine</a:t>
            </a:r>
            <a:r>
              <a:rPr lang="en-US" sz="4400" dirty="0">
                <a:effectLst/>
                <a:ea typeface="Calibri" panose="020F0502020204030204" pitchFamily="34" charset="0"/>
              </a:rPr>
              <a:t> what techniques one could use to make force development and design more agile and responsive</a:t>
            </a:r>
          </a:p>
          <a:p>
            <a:pPr marL="0" indent="0" algn="ctr">
              <a:spcBef>
                <a:spcPts val="600"/>
              </a:spcBef>
              <a:spcAft>
                <a:spcPts val="600"/>
              </a:spcAft>
              <a:buNone/>
            </a:pPr>
            <a:endParaRPr lang="en-US" sz="4400" dirty="0">
              <a:ea typeface="Calibri" panose="020F0502020204030204" pitchFamily="34" charset="0"/>
            </a:endParaRPr>
          </a:p>
          <a:p>
            <a:pPr marL="0" indent="0" algn="ctr">
              <a:spcBef>
                <a:spcPts val="600"/>
              </a:spcBef>
              <a:spcAft>
                <a:spcPts val="600"/>
              </a:spcAft>
              <a:buNone/>
            </a:pPr>
            <a:r>
              <a:rPr lang="en-US" sz="4400" dirty="0">
                <a:ea typeface="Calibri" panose="020F0502020204030204" pitchFamily="34" charset="0"/>
              </a:rPr>
              <a:t>Let’s start with some ideas</a:t>
            </a:r>
            <a:endParaRPr lang="en-US" sz="4400" dirty="0">
              <a:effectLst/>
              <a:ea typeface="Calibri" panose="020F0502020204030204" pitchFamily="34" charset="0"/>
            </a:endParaRPr>
          </a:p>
        </p:txBody>
      </p:sp>
    </p:spTree>
    <p:extLst>
      <p:ext uri="{BB962C8B-B14F-4D97-AF65-F5344CB8AC3E}">
        <p14:creationId xmlns:p14="http://schemas.microsoft.com/office/powerpoint/2010/main" val="1246502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0D8F88-472A-41F1-8DDC-4EF8F646F2D9}"/>
              </a:ext>
            </a:extLst>
          </p:cNvPr>
          <p:cNvSpPr>
            <a:spLocks noGrp="1"/>
          </p:cNvSpPr>
          <p:nvPr>
            <p:ph type="sldNum" sz="quarter" idx="10"/>
          </p:nvPr>
        </p:nvSpPr>
        <p:spPr/>
        <p:txBody>
          <a:bodyPr/>
          <a:lstStyle/>
          <a:p>
            <a:pPr>
              <a:defRPr/>
            </a:pPr>
            <a:fld id="{D68E8870-17DE-45C4-A8DD-7644B2422933}" type="slidenum">
              <a:rPr lang="en-US" smtClean="0"/>
              <a:pPr>
                <a:defRPr/>
              </a:pPr>
              <a:t>53</a:t>
            </a:fld>
            <a:endParaRPr lang="en-US" dirty="0"/>
          </a:p>
        </p:txBody>
      </p:sp>
      <p:sp>
        <p:nvSpPr>
          <p:cNvPr id="3" name="Title 2">
            <a:extLst>
              <a:ext uri="{FF2B5EF4-FFF2-40B4-BE49-F238E27FC236}">
                <a16:creationId xmlns:a16="http://schemas.microsoft.com/office/drawing/2014/main" id="{D3569E53-6BFC-45E9-AF5E-01CFCDA5D63E}"/>
              </a:ext>
            </a:extLst>
          </p:cNvPr>
          <p:cNvSpPr>
            <a:spLocks noGrp="1"/>
          </p:cNvSpPr>
          <p:nvPr>
            <p:ph type="title"/>
          </p:nvPr>
        </p:nvSpPr>
        <p:spPr/>
        <p:txBody>
          <a:bodyPr/>
          <a:lstStyle/>
          <a:p>
            <a:r>
              <a:rPr lang="en-US" dirty="0"/>
              <a:t>Remember the Culture</a:t>
            </a:r>
          </a:p>
        </p:txBody>
      </p:sp>
      <p:sp>
        <p:nvSpPr>
          <p:cNvPr id="4" name="Content Placeholder 3">
            <a:extLst>
              <a:ext uri="{FF2B5EF4-FFF2-40B4-BE49-F238E27FC236}">
                <a16:creationId xmlns:a16="http://schemas.microsoft.com/office/drawing/2014/main" id="{BF40280A-0D2A-4ADC-8A2C-FA33B26A52C9}"/>
              </a:ext>
            </a:extLst>
          </p:cNvPr>
          <p:cNvSpPr>
            <a:spLocks noGrp="1"/>
          </p:cNvSpPr>
          <p:nvPr>
            <p:ph sz="quarter" idx="11"/>
          </p:nvPr>
        </p:nvSpPr>
        <p:spPr>
          <a:xfrm>
            <a:off x="1797805" y="1529746"/>
            <a:ext cx="8384582" cy="3522702"/>
          </a:xfrm>
        </p:spPr>
        <p:txBody>
          <a:bodyPr/>
          <a:lstStyle/>
          <a:p>
            <a:pPr marL="0" indent="0" algn="ctr">
              <a:buNone/>
            </a:pPr>
            <a:r>
              <a:rPr lang="en-US" dirty="0"/>
              <a:t>Technology is easy; management, particularly managing future development is hard</a:t>
            </a:r>
          </a:p>
          <a:p>
            <a:pPr marL="0" indent="0" algn="ctr">
              <a:buNone/>
            </a:pPr>
            <a:endParaRPr lang="en-US" dirty="0"/>
          </a:p>
          <a:p>
            <a:pPr marL="0" indent="0" algn="ctr">
              <a:buNone/>
            </a:pPr>
            <a:r>
              <a:rPr lang="en-US" dirty="0"/>
              <a:t>Changing technology is easy – people and organizations, not so</a:t>
            </a:r>
          </a:p>
          <a:p>
            <a:pPr lvl="1" algn="ctr"/>
            <a:endParaRPr lang="en-US" b="1" dirty="0"/>
          </a:p>
          <a:p>
            <a:pPr marL="0" indent="0" algn="ctr">
              <a:buNone/>
            </a:pPr>
            <a:r>
              <a:rPr lang="en-US" b="1" dirty="0">
                <a:solidFill>
                  <a:srgbClr val="3366CC"/>
                </a:solidFill>
              </a:rPr>
              <a:t>Every time the Department tries to make something quick and agile it morphs into slow and bureaucratic </a:t>
            </a:r>
            <a:r>
              <a:rPr lang="en-US" sz="2000" b="1" i="1" dirty="0"/>
              <a:t>(groan or laugh now)</a:t>
            </a:r>
          </a:p>
          <a:p>
            <a:pPr marL="609585" lvl="1" indent="0" algn="ctr">
              <a:buNone/>
            </a:pPr>
            <a:endParaRPr lang="en-US" b="1" dirty="0"/>
          </a:p>
        </p:txBody>
      </p:sp>
    </p:spTree>
    <p:extLst>
      <p:ext uri="{BB962C8B-B14F-4D97-AF65-F5344CB8AC3E}">
        <p14:creationId xmlns:p14="http://schemas.microsoft.com/office/powerpoint/2010/main" val="184807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5EAEA0-70F1-4B28-8622-5986F748FD86}"/>
              </a:ext>
            </a:extLst>
          </p:cNvPr>
          <p:cNvSpPr>
            <a:spLocks noGrp="1"/>
          </p:cNvSpPr>
          <p:nvPr>
            <p:ph type="sldNum" sz="quarter" idx="10"/>
          </p:nvPr>
        </p:nvSpPr>
        <p:spPr/>
        <p:txBody>
          <a:bodyPr/>
          <a:lstStyle/>
          <a:p>
            <a:pPr>
              <a:defRPr/>
            </a:pPr>
            <a:fld id="{D68E8870-17DE-45C4-A8DD-7644B2422933}" type="slidenum">
              <a:rPr lang="en-US" smtClean="0"/>
              <a:pPr>
                <a:defRPr/>
              </a:pPr>
              <a:t>54</a:t>
            </a:fld>
            <a:endParaRPr lang="en-US" dirty="0"/>
          </a:p>
        </p:txBody>
      </p:sp>
      <p:sp>
        <p:nvSpPr>
          <p:cNvPr id="3" name="Title 2">
            <a:extLst>
              <a:ext uri="{FF2B5EF4-FFF2-40B4-BE49-F238E27FC236}">
                <a16:creationId xmlns:a16="http://schemas.microsoft.com/office/drawing/2014/main" id="{F1FA3D63-463F-470B-8A9C-C027743813EB}"/>
              </a:ext>
            </a:extLst>
          </p:cNvPr>
          <p:cNvSpPr>
            <a:spLocks noGrp="1"/>
          </p:cNvSpPr>
          <p:nvPr>
            <p:ph type="title"/>
          </p:nvPr>
        </p:nvSpPr>
        <p:spPr/>
        <p:txBody>
          <a:bodyPr/>
          <a:lstStyle/>
          <a:p>
            <a:r>
              <a:rPr lang="en-US" dirty="0"/>
              <a:t>Some Considerations</a:t>
            </a:r>
          </a:p>
        </p:txBody>
      </p:sp>
      <p:sp>
        <p:nvSpPr>
          <p:cNvPr id="4" name="Content Placeholder 3">
            <a:extLst>
              <a:ext uri="{FF2B5EF4-FFF2-40B4-BE49-F238E27FC236}">
                <a16:creationId xmlns:a16="http://schemas.microsoft.com/office/drawing/2014/main" id="{A6BF2874-D591-46D5-9870-6A98311BE479}"/>
              </a:ext>
            </a:extLst>
          </p:cNvPr>
          <p:cNvSpPr>
            <a:spLocks noGrp="1"/>
          </p:cNvSpPr>
          <p:nvPr>
            <p:ph sz="quarter" idx="11"/>
          </p:nvPr>
        </p:nvSpPr>
        <p:spPr>
          <a:xfrm>
            <a:off x="631688" y="795130"/>
            <a:ext cx="10261600" cy="5430286"/>
          </a:xfrm>
        </p:spPr>
        <p:txBody>
          <a:bodyPr/>
          <a:lstStyle/>
          <a:p>
            <a:pPr marL="609585" lvl="1" indent="0">
              <a:spcBef>
                <a:spcPts val="1200"/>
              </a:spcBef>
              <a:buNone/>
            </a:pPr>
            <a:endParaRPr lang="en-US" sz="1800" b="1" dirty="0"/>
          </a:p>
          <a:p>
            <a:pPr marL="739775" indent="-623888">
              <a:spcBef>
                <a:spcPts val="1200"/>
              </a:spcBef>
              <a:buNone/>
            </a:pPr>
            <a:r>
              <a:rPr lang="en-US" sz="2000" b="1" dirty="0"/>
              <a:t>Who needs to be on your team if you need access to</a:t>
            </a:r>
          </a:p>
          <a:p>
            <a:pPr marL="914400" indent="-449263">
              <a:spcBef>
                <a:spcPts val="1200"/>
              </a:spcBef>
              <a:buFont typeface="Wingdings" panose="05000000000000000000" pitchFamily="2" charset="2"/>
              <a:buChar char="Ø"/>
            </a:pPr>
            <a:r>
              <a:rPr lang="en-US" sz="2000" b="1" dirty="0"/>
              <a:t>Stakeholders, tools, data analysts, small and large scale exercise venues</a:t>
            </a:r>
          </a:p>
          <a:p>
            <a:pPr marL="739775" indent="-623888">
              <a:spcBef>
                <a:spcPts val="1200"/>
              </a:spcBef>
              <a:buNone/>
            </a:pPr>
            <a:r>
              <a:rPr lang="en-US" sz="2000" b="1" dirty="0"/>
              <a:t>How would structure your RED and BLUE teams?</a:t>
            </a:r>
          </a:p>
          <a:p>
            <a:pPr marL="914400" indent="-406400">
              <a:spcBef>
                <a:spcPts val="1200"/>
              </a:spcBef>
            </a:pPr>
            <a:r>
              <a:rPr lang="en-US" sz="2000" b="1" dirty="0"/>
              <a:t>Would you involve T&amp;E, Acquisition, Training, State?</a:t>
            </a:r>
          </a:p>
          <a:p>
            <a:pPr marL="739775" indent="-623888">
              <a:spcBef>
                <a:spcPts val="1200"/>
              </a:spcBef>
              <a:buNone/>
            </a:pPr>
            <a:r>
              <a:rPr lang="en-US" sz="2000" b="1" dirty="0"/>
              <a:t>Who would be at your BOGSAT?</a:t>
            </a:r>
          </a:p>
          <a:p>
            <a:pPr marL="739775" indent="-623888">
              <a:spcBef>
                <a:spcPts val="1200"/>
              </a:spcBef>
              <a:buNone/>
            </a:pPr>
            <a:r>
              <a:rPr lang="en-US" sz="2000" b="1" dirty="0"/>
              <a:t>How would you retain the interest of potential stakeholders?</a:t>
            </a:r>
          </a:p>
          <a:p>
            <a:pPr marL="739775" indent="-623888">
              <a:spcBef>
                <a:spcPts val="1200"/>
              </a:spcBef>
              <a:buNone/>
            </a:pPr>
            <a:r>
              <a:rPr lang="en-US" sz="2000" b="1" dirty="0"/>
              <a:t>How could you make the process more agile?</a:t>
            </a:r>
          </a:p>
          <a:p>
            <a:pPr marL="914400" indent="-406400">
              <a:spcBef>
                <a:spcPts val="1200"/>
              </a:spcBef>
            </a:pPr>
            <a:r>
              <a:rPr lang="en-US" sz="2000" b="1" dirty="0"/>
              <a:t>How quickly could you design, acquire and analyze data?</a:t>
            </a:r>
          </a:p>
          <a:p>
            <a:pPr marL="914400" indent="-406400">
              <a:spcBef>
                <a:spcPts val="1200"/>
              </a:spcBef>
            </a:pPr>
            <a:r>
              <a:rPr lang="en-US" sz="2000" b="1" dirty="0"/>
              <a:t>How could you assemble the necessary venue? From Services?</a:t>
            </a:r>
          </a:p>
          <a:p>
            <a:pPr marL="739775" indent="-623888">
              <a:spcBef>
                <a:spcPts val="1200"/>
              </a:spcBef>
              <a:buNone/>
            </a:pPr>
            <a:r>
              <a:rPr lang="en-US" sz="2000" b="1" dirty="0"/>
              <a:t>How would you decided between Service and Joint innovations?</a:t>
            </a:r>
          </a:p>
          <a:p>
            <a:pPr marL="914400" indent="-406400">
              <a:spcBef>
                <a:spcPts val="1200"/>
              </a:spcBef>
            </a:pPr>
            <a:r>
              <a:rPr lang="en-US" sz="2000" b="1" dirty="0"/>
              <a:t>Which have to be born Joint?</a:t>
            </a:r>
          </a:p>
          <a:p>
            <a:pPr marL="739775" lvl="1" indent="-623888">
              <a:spcBef>
                <a:spcPts val="1200"/>
              </a:spcBef>
              <a:buNone/>
            </a:pPr>
            <a:endParaRPr lang="en-US" sz="1800" b="1" dirty="0"/>
          </a:p>
          <a:p>
            <a:pPr lvl="1">
              <a:spcBef>
                <a:spcPts val="1200"/>
              </a:spcBef>
            </a:pPr>
            <a:endParaRPr lang="en-US" sz="1800" b="1" dirty="0"/>
          </a:p>
          <a:p>
            <a:pPr marL="609585" lvl="1" indent="0">
              <a:spcBef>
                <a:spcPts val="1200"/>
              </a:spcBef>
              <a:buNone/>
            </a:pPr>
            <a:endParaRPr lang="en-US" sz="1800" b="1" dirty="0"/>
          </a:p>
          <a:p>
            <a:pPr marL="609585" lvl="1" indent="0">
              <a:spcBef>
                <a:spcPts val="1200"/>
              </a:spcBef>
              <a:buNone/>
            </a:pPr>
            <a:endParaRPr lang="en-US" sz="1800" b="1" dirty="0"/>
          </a:p>
          <a:p>
            <a:pPr marL="609585" lvl="1" indent="0">
              <a:spcBef>
                <a:spcPts val="1200"/>
              </a:spcBef>
              <a:buNone/>
            </a:pPr>
            <a:endParaRPr lang="en-US" sz="1800" b="1" dirty="0"/>
          </a:p>
          <a:p>
            <a:pPr marL="609585" lvl="1" indent="0">
              <a:spcBef>
                <a:spcPts val="1200"/>
              </a:spcBef>
              <a:buNone/>
            </a:pPr>
            <a:endParaRPr lang="en-US" sz="1800" b="1" dirty="0"/>
          </a:p>
          <a:p>
            <a:pPr marL="609585" lvl="1" indent="0">
              <a:spcBef>
                <a:spcPts val="1200"/>
              </a:spcBef>
              <a:buNone/>
            </a:pPr>
            <a:endParaRPr lang="en-US" sz="1800" b="1" dirty="0"/>
          </a:p>
          <a:p>
            <a:pPr marL="609585" lvl="1" indent="0">
              <a:spcBef>
                <a:spcPts val="1200"/>
              </a:spcBef>
              <a:buNone/>
            </a:pPr>
            <a:endParaRPr lang="en-US" sz="1800" b="1" dirty="0"/>
          </a:p>
          <a:p>
            <a:pPr marL="609585" lvl="1" indent="0">
              <a:spcBef>
                <a:spcPts val="1200"/>
              </a:spcBef>
              <a:buNone/>
            </a:pPr>
            <a:endParaRPr lang="en-US" sz="1800" b="1" dirty="0"/>
          </a:p>
          <a:p>
            <a:pPr marL="609585" lvl="1" indent="0">
              <a:spcBef>
                <a:spcPts val="1200"/>
              </a:spcBef>
              <a:buNone/>
            </a:pPr>
            <a:r>
              <a:rPr lang="en-US" sz="1800" b="1" dirty="0"/>
              <a:t>*</a:t>
            </a:r>
            <a:r>
              <a:rPr lang="en-US" sz="1200" b="1" dirty="0">
                <a:effectLst/>
                <a:latin typeface="Times New Roman" panose="02020603050405020304" pitchFamily="18" charset="0"/>
                <a:ea typeface="Times New Roman" panose="02020603050405020304" pitchFamily="18" charset="0"/>
              </a:rPr>
              <a:t>Tetlock, P.E. &amp; Gardner, D. (2015). </a:t>
            </a:r>
            <a:r>
              <a:rPr lang="en-US" sz="1200" b="1" i="1" dirty="0">
                <a:effectLst/>
                <a:latin typeface="Times New Roman" panose="02020603050405020304" pitchFamily="18" charset="0"/>
                <a:ea typeface="Times New Roman" panose="02020603050405020304" pitchFamily="18" charset="0"/>
              </a:rPr>
              <a:t>Superforecasting:  The Art and Science of Prediction</a:t>
            </a:r>
            <a:r>
              <a:rPr lang="en-US" sz="1200" b="1" dirty="0">
                <a:effectLst/>
                <a:latin typeface="Times New Roman" panose="02020603050405020304" pitchFamily="18" charset="0"/>
                <a:ea typeface="Times New Roman" panose="02020603050405020304" pitchFamily="18" charset="0"/>
              </a:rPr>
              <a:t>. New York City: Crown Publishing Group.</a:t>
            </a:r>
          </a:p>
          <a:p>
            <a:endParaRPr lang="en-US" sz="2400" dirty="0"/>
          </a:p>
        </p:txBody>
      </p:sp>
    </p:spTree>
    <p:extLst>
      <p:ext uri="{BB962C8B-B14F-4D97-AF65-F5344CB8AC3E}">
        <p14:creationId xmlns:p14="http://schemas.microsoft.com/office/powerpoint/2010/main" val="1641063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EEC87B-9E08-4720-B060-C55482BC11F8}"/>
              </a:ext>
            </a:extLst>
          </p:cNvPr>
          <p:cNvSpPr>
            <a:spLocks noGrp="1"/>
          </p:cNvSpPr>
          <p:nvPr>
            <p:ph type="sldNum" sz="quarter" idx="10"/>
          </p:nvPr>
        </p:nvSpPr>
        <p:spPr/>
        <p:txBody>
          <a:bodyPr/>
          <a:lstStyle/>
          <a:p>
            <a:pPr>
              <a:defRPr/>
            </a:pPr>
            <a:fld id="{D68E8870-17DE-45C4-A8DD-7644B2422933}" type="slidenum">
              <a:rPr lang="en-US" smtClean="0"/>
              <a:pPr>
                <a:defRPr/>
              </a:pPr>
              <a:t>55</a:t>
            </a:fld>
            <a:endParaRPr lang="en-US" dirty="0"/>
          </a:p>
        </p:txBody>
      </p:sp>
      <p:sp>
        <p:nvSpPr>
          <p:cNvPr id="4" name="Content Placeholder 3">
            <a:extLst>
              <a:ext uri="{FF2B5EF4-FFF2-40B4-BE49-F238E27FC236}">
                <a16:creationId xmlns:a16="http://schemas.microsoft.com/office/drawing/2014/main" id="{3C1CECC8-D815-4682-A8F8-1403DC8E1229}"/>
              </a:ext>
            </a:extLst>
          </p:cNvPr>
          <p:cNvSpPr>
            <a:spLocks noGrp="1"/>
          </p:cNvSpPr>
          <p:nvPr>
            <p:ph sz="quarter" idx="11"/>
          </p:nvPr>
        </p:nvSpPr>
        <p:spPr/>
        <p:txBody>
          <a:bodyPr/>
          <a:lstStyle/>
          <a:p>
            <a:pPr marL="0" indent="0" algn="ctr">
              <a:spcBef>
                <a:spcPts val="2400"/>
              </a:spcBef>
              <a:buNone/>
            </a:pPr>
            <a:r>
              <a:rPr lang="en-US" sz="3600" dirty="0"/>
              <a:t>Your goal is a successful Campaign of Learning</a:t>
            </a:r>
          </a:p>
          <a:p>
            <a:pPr marL="0" indent="0" algn="ctr">
              <a:spcBef>
                <a:spcPts val="2400"/>
              </a:spcBef>
              <a:buNone/>
            </a:pPr>
            <a:r>
              <a:rPr lang="en-US" sz="3200" dirty="0"/>
              <a:t>There are many answers</a:t>
            </a:r>
          </a:p>
          <a:p>
            <a:pPr marL="0" indent="0" algn="ctr">
              <a:spcBef>
                <a:spcPts val="2400"/>
              </a:spcBef>
              <a:buNone/>
            </a:pPr>
            <a:r>
              <a:rPr lang="en-US" sz="3200" dirty="0"/>
              <a:t>Not all Campaigns of Learning require the same elements</a:t>
            </a:r>
          </a:p>
          <a:p>
            <a:pPr marL="0" indent="0" algn="ctr">
              <a:spcBef>
                <a:spcPts val="2400"/>
              </a:spcBef>
              <a:buNone/>
            </a:pPr>
            <a:r>
              <a:rPr lang="en-US" sz="3200" dirty="0"/>
              <a:t>All Campaigns require data suitable for analysis and thoroughly tested concepts</a:t>
            </a:r>
          </a:p>
          <a:p>
            <a:pPr marL="0" indent="0" algn="ctr">
              <a:spcBef>
                <a:spcPts val="2400"/>
              </a:spcBef>
              <a:buNone/>
            </a:pPr>
            <a:r>
              <a:rPr lang="en-US" sz="3200" dirty="0"/>
              <a:t>Start with the concepts to avoid sending poorly conceived capabilities into an expensive crucible (LSE)</a:t>
            </a:r>
          </a:p>
        </p:txBody>
      </p:sp>
    </p:spTree>
    <p:extLst>
      <p:ext uri="{BB962C8B-B14F-4D97-AF65-F5344CB8AC3E}">
        <p14:creationId xmlns:p14="http://schemas.microsoft.com/office/powerpoint/2010/main" val="3470507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A739D-0CB8-48DB-8A8D-3A32ED8DA4B8}"/>
              </a:ext>
            </a:extLst>
          </p:cNvPr>
          <p:cNvSpPr>
            <a:spLocks noGrp="1"/>
          </p:cNvSpPr>
          <p:nvPr>
            <p:ph type="sldNum" sz="quarter" idx="10"/>
          </p:nvPr>
        </p:nvSpPr>
        <p:spPr/>
        <p:txBody>
          <a:bodyPr/>
          <a:lstStyle/>
          <a:p>
            <a:pPr>
              <a:defRPr/>
            </a:pPr>
            <a:fld id="{D68E8870-17DE-45C4-A8DD-7644B2422933}" type="slidenum">
              <a:rPr lang="en-US" smtClean="0"/>
              <a:pPr>
                <a:defRPr/>
              </a:pPr>
              <a:t>56</a:t>
            </a:fld>
            <a:endParaRPr lang="en-US" dirty="0"/>
          </a:p>
        </p:txBody>
      </p:sp>
      <p:sp>
        <p:nvSpPr>
          <p:cNvPr id="3" name="Title 2">
            <a:extLst>
              <a:ext uri="{FF2B5EF4-FFF2-40B4-BE49-F238E27FC236}">
                <a16:creationId xmlns:a16="http://schemas.microsoft.com/office/drawing/2014/main" id="{8401F162-0E8C-4F48-88A5-E0A02F7845D9}"/>
              </a:ext>
            </a:extLst>
          </p:cNvPr>
          <p:cNvSpPr>
            <a:spLocks noGrp="1"/>
          </p:cNvSpPr>
          <p:nvPr>
            <p:ph type="title"/>
          </p:nvPr>
        </p:nvSpPr>
        <p:spPr>
          <a:xfrm>
            <a:off x="972456" y="0"/>
            <a:ext cx="10203543" cy="795130"/>
          </a:xfrm>
        </p:spPr>
        <p:txBody>
          <a:bodyPr/>
          <a:lstStyle/>
          <a:p>
            <a:r>
              <a:rPr lang="en-US" dirty="0"/>
              <a:t>What We Know of </a:t>
            </a:r>
            <a:br>
              <a:rPr lang="en-US" dirty="0"/>
            </a:br>
            <a:r>
              <a:rPr lang="en-US" dirty="0"/>
              <a:t>Experimentation Campaigns and Exercises</a:t>
            </a:r>
          </a:p>
        </p:txBody>
      </p:sp>
      <p:sp>
        <p:nvSpPr>
          <p:cNvPr id="4" name="Content Placeholder 3">
            <a:extLst>
              <a:ext uri="{FF2B5EF4-FFF2-40B4-BE49-F238E27FC236}">
                <a16:creationId xmlns:a16="http://schemas.microsoft.com/office/drawing/2014/main" id="{F1AABB26-08E8-486C-87BD-BFC437392B69}"/>
              </a:ext>
            </a:extLst>
          </p:cNvPr>
          <p:cNvSpPr>
            <a:spLocks noGrp="1"/>
          </p:cNvSpPr>
          <p:nvPr>
            <p:ph sz="quarter" idx="11"/>
          </p:nvPr>
        </p:nvSpPr>
        <p:spPr>
          <a:xfrm>
            <a:off x="-156602" y="1036455"/>
            <a:ext cx="11871524" cy="5075237"/>
          </a:xfrm>
        </p:spPr>
        <p:txBody>
          <a:bodyPr/>
          <a:lstStyle/>
          <a:p>
            <a:pPr marL="914400" indent="-406400">
              <a:lnSpc>
                <a:spcPct val="95000"/>
              </a:lnSpc>
            </a:pPr>
            <a:r>
              <a:rPr lang="en-US" sz="2400" dirty="0"/>
              <a:t>Successful experimentation starts with concepts</a:t>
            </a:r>
          </a:p>
          <a:p>
            <a:pPr marL="1447786" lvl="1" indent="-406400">
              <a:lnSpc>
                <a:spcPct val="95000"/>
              </a:lnSpc>
            </a:pPr>
            <a:r>
              <a:rPr lang="en-US" sz="2000" dirty="0"/>
              <a:t>Recursion to provide both feedback and feed-forward in the learning process</a:t>
            </a:r>
          </a:p>
          <a:p>
            <a:pPr marL="1447786" lvl="1" indent="-406400">
              <a:lnSpc>
                <a:spcPct val="95000"/>
              </a:lnSpc>
            </a:pPr>
            <a:r>
              <a:rPr lang="en-US" sz="2000" dirty="0"/>
              <a:t>RED and BLUE teaming to avoid bias</a:t>
            </a:r>
          </a:p>
          <a:p>
            <a:pPr marL="1447786" lvl="1" indent="-406400">
              <a:lnSpc>
                <a:spcPct val="95000"/>
              </a:lnSpc>
            </a:pPr>
            <a:r>
              <a:rPr lang="en-US" sz="2000" dirty="0"/>
              <a:t> An attitude of embracing failure – we learn best from our mistakes – triage lets the poorer concepts die and brings forward the best of breed</a:t>
            </a:r>
          </a:p>
          <a:p>
            <a:pPr marL="914400" indent="-406400">
              <a:lnSpc>
                <a:spcPct val="95000"/>
              </a:lnSpc>
            </a:pPr>
            <a:r>
              <a:rPr lang="en-US" sz="2400" dirty="0"/>
              <a:t>Parts of experimentation methodology can be used by other communities – discovery and recursion benefit T&amp;E and Acquisition</a:t>
            </a:r>
          </a:p>
          <a:p>
            <a:pPr marL="914400" indent="-406400">
              <a:lnSpc>
                <a:spcPct val="95000"/>
              </a:lnSpc>
            </a:pPr>
            <a:r>
              <a:rPr lang="en-US" sz="2400" dirty="0"/>
              <a:t>We need a variety of tools</a:t>
            </a:r>
          </a:p>
          <a:p>
            <a:pPr marL="1447786" lvl="1" indent="-406400">
              <a:lnSpc>
                <a:spcPct val="95000"/>
              </a:lnSpc>
            </a:pPr>
            <a:r>
              <a:rPr lang="en-US" sz="2000" dirty="0"/>
              <a:t>Training tools are critical, but some of the execution and output needs to be adjusted for the demands of experimentation: BOGSATS, wargames, simulation exercises, and field exercises --  use the less expensive to triage the innovation</a:t>
            </a:r>
          </a:p>
          <a:p>
            <a:pPr marL="1447786" lvl="1" indent="-406400">
              <a:lnSpc>
                <a:spcPct val="95000"/>
              </a:lnSpc>
            </a:pPr>
            <a:r>
              <a:rPr lang="en-US" sz="2000" dirty="0"/>
              <a:t>Experimentation requires data (different from training data) for careful analysis</a:t>
            </a:r>
          </a:p>
          <a:p>
            <a:pPr marL="914400" indent="-406400">
              <a:lnSpc>
                <a:spcPct val="95000"/>
              </a:lnSpc>
            </a:pPr>
            <a:r>
              <a:rPr lang="en-US" sz="2400" dirty="0"/>
              <a:t>Large scale exercises are critical for examining Joint capabilities</a:t>
            </a:r>
          </a:p>
          <a:p>
            <a:pPr marL="1447786" lvl="1" indent="-406400">
              <a:lnSpc>
                <a:spcPct val="95000"/>
              </a:lnSpc>
            </a:pPr>
            <a:r>
              <a:rPr lang="en-US" sz="2000" dirty="0"/>
              <a:t>But is if used for experimentation they require changes not totally consistent with training goals including new data collection methods and the ability to repeat and change in-stride</a:t>
            </a:r>
          </a:p>
          <a:p>
            <a:pPr marL="1447786" lvl="1" indent="-406400">
              <a:lnSpc>
                <a:spcPct val="95000"/>
              </a:lnSpc>
            </a:pPr>
            <a:endParaRPr lang="en-US" sz="2000" dirty="0"/>
          </a:p>
          <a:p>
            <a:pPr>
              <a:lnSpc>
                <a:spcPct val="95000"/>
              </a:lnSpc>
            </a:pPr>
            <a:endParaRPr lang="en-US" sz="2400" dirty="0"/>
          </a:p>
        </p:txBody>
      </p:sp>
    </p:spTree>
    <p:extLst>
      <p:ext uri="{BB962C8B-B14F-4D97-AF65-F5344CB8AC3E}">
        <p14:creationId xmlns:p14="http://schemas.microsoft.com/office/powerpoint/2010/main" val="322271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9428-E84F-4892-8B82-856084CC135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027E89D-8837-4E10-B356-8AC049983DA4}"/>
              </a:ext>
            </a:extLst>
          </p:cNvPr>
          <p:cNvSpPr>
            <a:spLocks noGrp="1"/>
          </p:cNvSpPr>
          <p:nvPr>
            <p:ph sz="quarter" idx="11"/>
          </p:nvPr>
        </p:nvSpPr>
        <p:spPr>
          <a:xfrm>
            <a:off x="275291" y="1114545"/>
            <a:ext cx="7733138" cy="5024997"/>
          </a:xfrm>
        </p:spPr>
        <p:txBody>
          <a:bodyPr/>
          <a:lstStyle/>
          <a:p>
            <a:pPr marL="0" indent="0">
              <a:spcBef>
                <a:spcPts val="0"/>
              </a:spcBef>
              <a:spcAft>
                <a:spcPts val="0"/>
              </a:spcAft>
              <a:buNone/>
            </a:pPr>
            <a:r>
              <a:rPr lang="en-US" dirty="0"/>
              <a:t>What should you be able to do at the end of </a:t>
            </a:r>
          </a:p>
          <a:p>
            <a:pPr marL="0" indent="0">
              <a:spcBef>
                <a:spcPts val="0"/>
              </a:spcBef>
              <a:spcAft>
                <a:spcPts val="0"/>
              </a:spcAft>
              <a:buNone/>
            </a:pPr>
            <a:r>
              <a:rPr lang="en-US" dirty="0"/>
              <a:t>the tutorial?</a:t>
            </a:r>
          </a:p>
          <a:p>
            <a:pPr marL="514350" indent="-514350">
              <a:spcBef>
                <a:spcPts val="600"/>
              </a:spcBef>
              <a:spcAft>
                <a:spcPts val="600"/>
              </a:spcAft>
              <a:buFont typeface="+mj-lt"/>
              <a:buAutoNum type="arabicPeriod"/>
            </a:pPr>
            <a:r>
              <a:rPr lang="en-US" sz="2400" dirty="0">
                <a:effectLst/>
                <a:ea typeface="Calibri" panose="020F0502020204030204" pitchFamily="34" charset="0"/>
              </a:rPr>
              <a:t>Define the terms </a:t>
            </a:r>
            <a:r>
              <a:rPr lang="en-US" sz="2400" b="1" dirty="0">
                <a:solidFill>
                  <a:srgbClr val="0066CC"/>
                </a:solidFill>
                <a:effectLst/>
                <a:ea typeface="Calibri" panose="020F0502020204030204" pitchFamily="34" charset="0"/>
              </a:rPr>
              <a:t>exercise</a:t>
            </a:r>
            <a:r>
              <a:rPr lang="en-US" sz="2400" dirty="0">
                <a:effectLst/>
                <a:ea typeface="Calibri" panose="020F0502020204030204" pitchFamily="34" charset="0"/>
              </a:rPr>
              <a:t> and </a:t>
            </a:r>
            <a:r>
              <a:rPr lang="en-US" sz="2400" b="1" dirty="0">
                <a:solidFill>
                  <a:srgbClr val="0066CC"/>
                </a:solidFill>
                <a:effectLst/>
                <a:ea typeface="Calibri" panose="020F0502020204030204" pitchFamily="34" charset="0"/>
              </a:rPr>
              <a:t>experiment</a:t>
            </a:r>
            <a:r>
              <a:rPr lang="en-US" sz="2400" dirty="0">
                <a:effectLst/>
                <a:ea typeface="Calibri" panose="020F0502020204030204" pitchFamily="34" charset="0"/>
              </a:rPr>
              <a:t> and discuss the difference between them</a:t>
            </a:r>
          </a:p>
          <a:p>
            <a:pPr marL="514350" indent="-514350">
              <a:spcBef>
                <a:spcPts val="600"/>
              </a:spcBef>
              <a:spcAft>
                <a:spcPts val="600"/>
              </a:spcAft>
              <a:buFont typeface="+mj-lt"/>
              <a:buAutoNum type="arabicPeriod"/>
            </a:pPr>
            <a:r>
              <a:rPr lang="en-US" sz="2400" dirty="0">
                <a:effectLst/>
                <a:ea typeface="Calibri" panose="020F0502020204030204" pitchFamily="34" charset="0"/>
              </a:rPr>
              <a:t>Explain how to use </a:t>
            </a:r>
            <a:r>
              <a:rPr lang="en-US" sz="2400" b="1" dirty="0">
                <a:solidFill>
                  <a:srgbClr val="0066CC"/>
                </a:solidFill>
                <a:effectLst/>
                <a:ea typeface="Calibri" panose="020F0502020204030204" pitchFamily="34" charset="0"/>
              </a:rPr>
              <a:t>feedback</a:t>
            </a:r>
            <a:r>
              <a:rPr lang="en-US" sz="2400" dirty="0">
                <a:effectLst/>
                <a:ea typeface="Calibri" panose="020F0502020204030204" pitchFamily="34" charset="0"/>
              </a:rPr>
              <a:t> in an experimentation campaign and why it is particularly important in campaign of learning</a:t>
            </a:r>
          </a:p>
          <a:p>
            <a:pPr marL="514350" indent="-514350">
              <a:spcBef>
                <a:spcPts val="600"/>
              </a:spcBef>
              <a:spcAft>
                <a:spcPts val="600"/>
              </a:spcAft>
              <a:buFont typeface="+mj-lt"/>
              <a:buAutoNum type="arabicPeriod"/>
            </a:pPr>
            <a:r>
              <a:rPr lang="en-US" sz="2400" dirty="0">
                <a:effectLst/>
                <a:ea typeface="Calibri" panose="020F0502020204030204" pitchFamily="34" charset="0"/>
              </a:rPr>
              <a:t>Describe what techniques one can use to </a:t>
            </a:r>
            <a:r>
              <a:rPr lang="en-US" sz="2400" b="1" dirty="0">
                <a:solidFill>
                  <a:srgbClr val="0066CC"/>
                </a:solidFill>
                <a:effectLst/>
                <a:ea typeface="Calibri" panose="020F0502020204030204" pitchFamily="34" charset="0"/>
              </a:rPr>
              <a:t>mitigate bias </a:t>
            </a:r>
            <a:r>
              <a:rPr lang="en-US" sz="2400" dirty="0">
                <a:effectLst/>
                <a:ea typeface="Calibri" panose="020F0502020204030204" pitchFamily="34" charset="0"/>
              </a:rPr>
              <a:t>in a campaign of learning</a:t>
            </a:r>
            <a:endParaRPr lang="en-US" sz="2400" dirty="0">
              <a:effectLst/>
              <a:ea typeface="Times New Roman" panose="02020603050405020304" pitchFamily="18" charset="0"/>
            </a:endParaRPr>
          </a:p>
          <a:p>
            <a:pPr marL="514350" indent="-514350">
              <a:spcBef>
                <a:spcPts val="600"/>
              </a:spcBef>
              <a:spcAft>
                <a:spcPts val="600"/>
              </a:spcAft>
              <a:buFont typeface="+mj-lt"/>
              <a:buAutoNum type="arabicPeriod"/>
            </a:pPr>
            <a:r>
              <a:rPr lang="en-US" sz="2400" dirty="0">
                <a:ea typeface="Calibri" panose="020F0502020204030204" pitchFamily="34" charset="0"/>
              </a:rPr>
              <a:t>Imagine</a:t>
            </a:r>
            <a:r>
              <a:rPr lang="en-US" sz="2400" dirty="0">
                <a:effectLst/>
                <a:ea typeface="Calibri" panose="020F0502020204030204" pitchFamily="34" charset="0"/>
              </a:rPr>
              <a:t> what techniques one could use to make force development and design more agile and responsive</a:t>
            </a:r>
          </a:p>
        </p:txBody>
      </p:sp>
      <p:pic>
        <p:nvPicPr>
          <p:cNvPr id="7" name="Picture 6">
            <a:extLst>
              <a:ext uri="{FF2B5EF4-FFF2-40B4-BE49-F238E27FC236}">
                <a16:creationId xmlns:a16="http://schemas.microsoft.com/office/drawing/2014/main" id="{6949FDEF-03A3-460A-8F9C-8B423F4DB8AB}"/>
              </a:ext>
            </a:extLst>
          </p:cNvPr>
          <p:cNvPicPr>
            <a:picLocks noChangeAspect="1"/>
          </p:cNvPicPr>
          <p:nvPr/>
        </p:nvPicPr>
        <p:blipFill>
          <a:blip r:embed="rId2"/>
          <a:stretch>
            <a:fillRect/>
          </a:stretch>
        </p:blipFill>
        <p:spPr>
          <a:xfrm>
            <a:off x="8008429" y="1425210"/>
            <a:ext cx="3610819" cy="4318245"/>
          </a:xfrm>
          <a:prstGeom prst="rect">
            <a:avLst/>
          </a:prstGeom>
        </p:spPr>
      </p:pic>
      <p:sp>
        <p:nvSpPr>
          <p:cNvPr id="4" name="Slide Number Placeholder 3">
            <a:extLst>
              <a:ext uri="{FF2B5EF4-FFF2-40B4-BE49-F238E27FC236}">
                <a16:creationId xmlns:a16="http://schemas.microsoft.com/office/drawing/2014/main" id="{5794BA37-87F6-4F8D-B5F8-712A2937A3EC}"/>
              </a:ext>
            </a:extLst>
          </p:cNvPr>
          <p:cNvSpPr>
            <a:spLocks noGrp="1"/>
          </p:cNvSpPr>
          <p:nvPr>
            <p:ph type="sldNum" sz="quarter" idx="10"/>
          </p:nvPr>
        </p:nvSpPr>
        <p:spPr/>
        <p:txBody>
          <a:bodyPr/>
          <a:lstStyle/>
          <a:p>
            <a:pPr>
              <a:defRPr/>
            </a:pPr>
            <a:fld id="{D68E8870-17DE-45C4-A8DD-7644B2422933}" type="slidenum">
              <a:rPr lang="en-US" smtClean="0"/>
              <a:pPr>
                <a:defRPr/>
              </a:pPr>
              <a:t>57</a:t>
            </a:fld>
            <a:endParaRPr lang="en-US" dirty="0"/>
          </a:p>
        </p:txBody>
      </p:sp>
      <p:pic>
        <p:nvPicPr>
          <p:cNvPr id="6" name="Picture 5">
            <a:extLst>
              <a:ext uri="{FF2B5EF4-FFF2-40B4-BE49-F238E27FC236}">
                <a16:creationId xmlns:a16="http://schemas.microsoft.com/office/drawing/2014/main" id="{1A1E32B7-FE37-4687-B74D-12E2AD3DF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103" y="1230257"/>
            <a:ext cx="3610819" cy="4513198"/>
          </a:xfrm>
          <a:prstGeom prst="rect">
            <a:avLst/>
          </a:prstGeom>
        </p:spPr>
      </p:pic>
    </p:spTree>
    <p:extLst>
      <p:ext uri="{BB962C8B-B14F-4D97-AF65-F5344CB8AC3E}">
        <p14:creationId xmlns:p14="http://schemas.microsoft.com/office/powerpoint/2010/main" val="597706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B87DFE-AF1A-4370-9807-6F8ED6A58E29}"/>
              </a:ext>
            </a:extLst>
          </p:cNvPr>
          <p:cNvSpPr>
            <a:spLocks noGrp="1"/>
          </p:cNvSpPr>
          <p:nvPr>
            <p:ph type="sldNum" sz="quarter" idx="10"/>
          </p:nvPr>
        </p:nvSpPr>
        <p:spPr/>
        <p:txBody>
          <a:bodyPr/>
          <a:lstStyle/>
          <a:p>
            <a:pPr>
              <a:defRPr/>
            </a:pPr>
            <a:fld id="{D68E8870-17DE-45C4-A8DD-7644B2422933}" type="slidenum">
              <a:rPr lang="en-US" smtClean="0"/>
              <a:pPr>
                <a:defRPr/>
              </a:pPr>
              <a:t>58</a:t>
            </a:fld>
            <a:endParaRPr lang="en-US" dirty="0"/>
          </a:p>
        </p:txBody>
      </p:sp>
      <p:sp>
        <p:nvSpPr>
          <p:cNvPr id="3" name="Title 2">
            <a:extLst>
              <a:ext uri="{FF2B5EF4-FFF2-40B4-BE49-F238E27FC236}">
                <a16:creationId xmlns:a16="http://schemas.microsoft.com/office/drawing/2014/main" id="{4F37C88D-7FAB-4297-BC8C-E00970C63236}"/>
              </a:ext>
            </a:extLst>
          </p:cNvPr>
          <p:cNvSpPr>
            <a:spLocks noGrp="1"/>
          </p:cNvSpPr>
          <p:nvPr>
            <p:ph type="title"/>
          </p:nvPr>
        </p:nvSpPr>
        <p:spPr/>
        <p:txBody>
          <a:bodyPr/>
          <a:lstStyle/>
          <a:p>
            <a:r>
              <a:rPr lang="en-US" dirty="0"/>
              <a:t>Contacts and References</a:t>
            </a:r>
          </a:p>
        </p:txBody>
      </p:sp>
      <p:sp>
        <p:nvSpPr>
          <p:cNvPr id="4" name="Content Placeholder 3">
            <a:extLst>
              <a:ext uri="{FF2B5EF4-FFF2-40B4-BE49-F238E27FC236}">
                <a16:creationId xmlns:a16="http://schemas.microsoft.com/office/drawing/2014/main" id="{D0CE00D0-771D-44E8-B4A6-2259C1CF32E9}"/>
              </a:ext>
            </a:extLst>
          </p:cNvPr>
          <p:cNvSpPr>
            <a:spLocks noGrp="1"/>
          </p:cNvSpPr>
          <p:nvPr>
            <p:ph sz="quarter" idx="11"/>
          </p:nvPr>
        </p:nvSpPr>
        <p:spPr>
          <a:xfrm>
            <a:off x="480132" y="1058335"/>
            <a:ext cx="11250613" cy="5418666"/>
          </a:xfrm>
          <a:ln>
            <a:solidFill>
              <a:schemeClr val="bg1"/>
            </a:solidFill>
          </a:ln>
        </p:spPr>
        <p:txBody>
          <a:bodyPr/>
          <a:lstStyle/>
          <a:p>
            <a:pPr marL="0" indent="0">
              <a:lnSpc>
                <a:spcPct val="85000"/>
              </a:lnSpc>
              <a:spcBef>
                <a:spcPts val="0"/>
              </a:spcBef>
              <a:buNone/>
            </a:pPr>
            <a:r>
              <a:rPr lang="en-US" sz="1800" dirty="0"/>
              <a:t>					</a:t>
            </a:r>
            <a:endParaRPr lang="en-US" sz="2000" dirty="0"/>
          </a:p>
          <a:p>
            <a:pPr marL="0" marR="0" indent="-457200">
              <a:lnSpc>
                <a:spcPct val="85000"/>
              </a:lnSpc>
              <a:spcBef>
                <a:spcPts val="300"/>
              </a:spcBef>
              <a:spcAft>
                <a:spcPts val="0"/>
              </a:spcAft>
              <a:buNone/>
            </a:pPr>
            <a:r>
              <a:rPr lang="en-US" sz="1600" dirty="0">
                <a:effectLst/>
                <a:latin typeface="Times New Roman" panose="02020603050405020304" pitchFamily="18" charset="0"/>
                <a:ea typeface="Times New Roman" panose="02020603050405020304" pitchFamily="18" charset="0"/>
              </a:rPr>
              <a:t>Alberts, D. S., &amp; Hayes, R. E. (2002). </a:t>
            </a:r>
            <a:r>
              <a:rPr lang="en-US" sz="1600" i="1" dirty="0">
                <a:effectLst/>
                <a:latin typeface="Times New Roman" panose="02020603050405020304" pitchFamily="18" charset="0"/>
                <a:ea typeface="Times New Roman" panose="02020603050405020304" pitchFamily="18" charset="0"/>
              </a:rPr>
              <a:t>Code of Best Practices for Experimentation.</a:t>
            </a:r>
            <a:r>
              <a:rPr lang="en-US" sz="1600" dirty="0">
                <a:effectLst/>
                <a:latin typeface="Times New Roman" panose="02020603050405020304" pitchFamily="18" charset="0"/>
                <a:ea typeface="Times New Roman" panose="02020603050405020304" pitchFamily="18" charset="0"/>
              </a:rPr>
              <a:t> CCRP Publication,       </a:t>
            </a:r>
            <a:r>
              <a:rPr lang="en-US" sz="1600" u="sng" dirty="0">
                <a:solidFill>
                  <a:srgbClr val="0000FF"/>
                </a:solidFill>
                <a:effectLst/>
                <a:latin typeface="Times New Roman" panose="02020603050405020304" pitchFamily="18" charset="0"/>
                <a:ea typeface="Times New Roman" panose="02020603050405020304" pitchFamily="18" charset="0"/>
                <a:hlinkClick r:id="rId3"/>
              </a:rPr>
              <a:t>http://internationalc2institute.org/codes-of-best-practice/</a:t>
            </a:r>
            <a:endParaRPr lang="en-US" sz="1600" dirty="0">
              <a:effectLst/>
              <a:latin typeface="Times New Roman" panose="02020603050405020304" pitchFamily="18" charset="0"/>
              <a:ea typeface="Times New Roman" panose="02020603050405020304" pitchFamily="18" charset="0"/>
            </a:endParaRPr>
          </a:p>
          <a:p>
            <a:pPr marL="0" marR="0" indent="-457200">
              <a:lnSpc>
                <a:spcPct val="85000"/>
              </a:lnSpc>
              <a:spcBef>
                <a:spcPts val="1000"/>
              </a:spcBef>
              <a:spcAft>
                <a:spcPts val="0"/>
              </a:spcAft>
              <a:buNone/>
            </a:pPr>
            <a:r>
              <a:rPr lang="en-US" sz="1600" dirty="0">
                <a:effectLst/>
                <a:latin typeface="Times New Roman" panose="02020603050405020304" pitchFamily="18" charset="0"/>
                <a:ea typeface="Times New Roman" panose="02020603050405020304" pitchFamily="18" charset="0"/>
              </a:rPr>
              <a:t>Angevine, R. G.. (2020, January 23). “Time to Revive Joint Concept Development and Experimentation,” </a:t>
            </a:r>
            <a:r>
              <a:rPr lang="en-US" sz="1600" i="1" dirty="0">
                <a:effectLst/>
                <a:latin typeface="Times New Roman" panose="02020603050405020304" pitchFamily="18" charset="0"/>
                <a:ea typeface="Times New Roman" panose="02020603050405020304" pitchFamily="18" charset="0"/>
              </a:rPr>
              <a:t>War on the Rocks.</a:t>
            </a:r>
            <a:r>
              <a:rPr lang="en-US" sz="1600" dirty="0">
                <a:effectLst/>
                <a:latin typeface="Times New Roman" panose="02020603050405020304" pitchFamily="18" charset="0"/>
                <a:ea typeface="Times New Roman" panose="02020603050405020304" pitchFamily="18" charset="0"/>
              </a:rPr>
              <a:t> </a:t>
            </a:r>
          </a:p>
          <a:p>
            <a:pPr marL="0" marR="0" indent="-457200">
              <a:lnSpc>
                <a:spcPct val="85000"/>
              </a:lnSpc>
              <a:spcBef>
                <a:spcPts val="0"/>
              </a:spcBef>
              <a:spcAft>
                <a:spcPts val="0"/>
              </a:spcAft>
              <a:buNone/>
            </a:pPr>
            <a:r>
              <a:rPr lang="en-US" sz="1600" u="sng" dirty="0">
                <a:solidFill>
                  <a:srgbClr val="0000FF"/>
                </a:solidFill>
                <a:latin typeface="Times New Roman" panose="02020603050405020304" pitchFamily="18" charset="0"/>
                <a:ea typeface="Times New Roman" panose="02020603050405020304" pitchFamily="18" charset="0"/>
              </a:rPr>
              <a:t>https://warontherocks.com/2020/01/time-to-revive-joint-concept-development-and-experimentation/</a:t>
            </a:r>
          </a:p>
          <a:p>
            <a:pPr marL="0" indent="-457200">
              <a:lnSpc>
                <a:spcPct val="85000"/>
              </a:lnSpc>
              <a:spcBef>
                <a:spcPts val="1000"/>
              </a:spcBef>
              <a:spcAft>
                <a:spcPts val="0"/>
              </a:spcAft>
              <a:buNone/>
            </a:pPr>
            <a:r>
              <a:rPr lang="en-US" sz="1600" dirty="0">
                <a:effectLst/>
                <a:latin typeface="Times New Roman" panose="02020603050405020304" pitchFamily="18" charset="0"/>
                <a:ea typeface="Times New Roman" panose="02020603050405020304" pitchFamily="18" charset="0"/>
              </a:rPr>
              <a:t>Budge, L. D.. (2002). </a:t>
            </a:r>
            <a:r>
              <a:rPr lang="en-US" sz="1600" i="1" dirty="0">
                <a:effectLst/>
                <a:latin typeface="Times New Roman" panose="02020603050405020304" pitchFamily="18" charset="0"/>
                <a:ea typeface="Times New Roman" panose="02020603050405020304" pitchFamily="18" charset="0"/>
              </a:rPr>
              <a:t>Future Joint Force I Experiment: Final Report</a:t>
            </a:r>
            <a:r>
              <a:rPr lang="en-US" sz="1600" dirty="0">
                <a:effectLst/>
                <a:latin typeface="Times New Roman" panose="02020603050405020304" pitchFamily="18" charset="0"/>
                <a:ea typeface="Times New Roman" panose="02020603050405020304" pitchFamily="18" charset="0"/>
              </a:rPr>
              <a:t> (FOUO), IDA Paper P-3738.</a:t>
            </a:r>
            <a:r>
              <a:rPr lang="en-US" sz="1600" i="1"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Institute for Defense Analyses. </a:t>
            </a:r>
            <a:endParaRPr lang="en-US" sz="1600" u="sng" dirty="0">
              <a:solidFill>
                <a:srgbClr val="0000FF"/>
              </a:solidFill>
              <a:effectLst/>
              <a:latin typeface="Times New Roman" panose="02020603050405020304" pitchFamily="18" charset="0"/>
              <a:ea typeface="Times New Roman" panose="02020603050405020304" pitchFamily="18" charset="0"/>
            </a:endParaRPr>
          </a:p>
          <a:p>
            <a:pPr marL="0" marR="0" indent="-457200">
              <a:lnSpc>
                <a:spcPct val="85000"/>
              </a:lnSpc>
              <a:spcBef>
                <a:spcPts val="1000"/>
              </a:spcBef>
              <a:spcAft>
                <a:spcPts val="0"/>
              </a:spcAft>
              <a:buNone/>
            </a:pPr>
            <a:r>
              <a:rPr lang="en-US" sz="1600" dirty="0" err="1">
                <a:effectLst/>
                <a:latin typeface="Times New Roman" panose="02020603050405020304" pitchFamily="18" charset="0"/>
                <a:ea typeface="Times New Roman" panose="02020603050405020304" pitchFamily="18" charset="0"/>
              </a:rPr>
              <a:t>Freedberg</a:t>
            </a:r>
            <a:r>
              <a:rPr lang="en-US" sz="1600" dirty="0">
                <a:effectLst/>
                <a:latin typeface="Times New Roman" panose="02020603050405020304" pitchFamily="18" charset="0"/>
                <a:ea typeface="Times New Roman" panose="02020603050405020304" pitchFamily="18" charset="0"/>
              </a:rPr>
              <a:t>, S. J. Jr. (2020, July 29). </a:t>
            </a:r>
            <a:r>
              <a:rPr lang="en-US" sz="1600" i="1" dirty="0">
                <a:effectLst/>
                <a:latin typeface="Times New Roman" panose="02020603050405020304" pitchFamily="18" charset="0"/>
                <a:ea typeface="Times New Roman" panose="02020603050405020304" pitchFamily="18" charset="0"/>
              </a:rPr>
              <a:t>Army Future Ops Depend on Cloud—But Not on JEDI</a:t>
            </a:r>
            <a:r>
              <a:rPr lang="en-US" sz="1600" dirty="0">
                <a:effectLst/>
                <a:latin typeface="Times New Roman" panose="02020603050405020304" pitchFamily="18" charset="0"/>
                <a:ea typeface="Times New Roman" panose="02020603050405020304" pitchFamily="18" charset="0"/>
              </a:rPr>
              <a:t>. Breaking Defense</a:t>
            </a:r>
            <a:r>
              <a:rPr lang="en-US" sz="1600" i="1" dirty="0">
                <a:effectLst/>
                <a:latin typeface="Times New Roman" panose="02020603050405020304" pitchFamily="18" charset="0"/>
                <a:ea typeface="Times New Roman" panose="02020603050405020304" pitchFamily="18" charset="0"/>
              </a:rPr>
              <a:t>. </a:t>
            </a:r>
            <a:r>
              <a:rPr lang="en-US" sz="1600" u="sng" dirty="0">
                <a:solidFill>
                  <a:srgbClr val="0000FF"/>
                </a:solidFill>
                <a:effectLst/>
                <a:latin typeface="Times New Roman" panose="02020603050405020304" pitchFamily="18" charset="0"/>
                <a:ea typeface="Times New Roman" panose="02020603050405020304" pitchFamily="18" charset="0"/>
                <a:hlinkClick r:id="rId4"/>
              </a:rPr>
              <a:t>https://breakingdefense.com/2020/07/army-future-ops-depend-on-cloud-but-not-on-jedi/</a:t>
            </a:r>
            <a:endParaRPr lang="en-US" sz="1600" dirty="0">
              <a:effectLst/>
              <a:latin typeface="Times New Roman" panose="02020603050405020304" pitchFamily="18" charset="0"/>
              <a:ea typeface="Times New Roman" panose="02020603050405020304" pitchFamily="18" charset="0"/>
            </a:endParaRPr>
          </a:p>
          <a:p>
            <a:pPr marL="0" marR="0" indent="-457200">
              <a:lnSpc>
                <a:spcPct val="85000"/>
              </a:lnSpc>
              <a:spcBef>
                <a:spcPts val="1000"/>
              </a:spcBef>
              <a:spcAft>
                <a:spcPts val="0"/>
              </a:spcAft>
              <a:buNone/>
            </a:pPr>
            <a:r>
              <a:rPr lang="en-US" sz="1600" dirty="0">
                <a:effectLst/>
                <a:latin typeface="Times New Roman" panose="02020603050405020304" pitchFamily="18" charset="0"/>
                <a:ea typeface="Times New Roman" panose="02020603050405020304" pitchFamily="18" charset="0"/>
              </a:rPr>
              <a:t>Joint Staff. </a:t>
            </a:r>
            <a:r>
              <a:rPr lang="en-US" sz="1600" i="1" dirty="0">
                <a:effectLst/>
                <a:latin typeface="Times New Roman" panose="02020603050405020304" pitchFamily="18" charset="0"/>
                <a:ea typeface="Times New Roman" panose="02020603050405020304" pitchFamily="18" charset="0"/>
              </a:rPr>
              <a:t>Implementing Joint Force Development and Design,</a:t>
            </a:r>
            <a:r>
              <a:rPr lang="en-US" sz="1600" dirty="0">
                <a:effectLst/>
                <a:latin typeface="Times New Roman" panose="02020603050405020304" pitchFamily="18" charset="0"/>
                <a:ea typeface="Times New Roman" panose="02020603050405020304" pitchFamily="18" charset="0"/>
              </a:rPr>
              <a:t> CJCSI 3030.01A. (2022).</a:t>
            </a:r>
            <a:r>
              <a:rPr lang="en-US" sz="1600" i="1" dirty="0">
                <a:effectLst/>
                <a:latin typeface="Times New Roman" panose="02020603050405020304" pitchFamily="18" charset="0"/>
                <a:ea typeface="Times New Roman" panose="02020603050405020304" pitchFamily="18" charset="0"/>
              </a:rPr>
              <a:t> Implementing Joint Force Development and Design. </a:t>
            </a:r>
            <a:r>
              <a:rPr lang="en-US" sz="1600" u="sng" dirty="0">
                <a:solidFill>
                  <a:srgbClr val="0000FF"/>
                </a:solidFill>
                <a:effectLst/>
                <a:latin typeface="Times New Roman" panose="02020603050405020304" pitchFamily="18" charset="0"/>
                <a:ea typeface="Times New Roman" panose="02020603050405020304" pitchFamily="18" charset="0"/>
              </a:rPr>
              <a:t>https://www.jcs.mil/Portals/36/Documents/Library/Instructions/CJCSI%203030.01A.pdf</a:t>
            </a:r>
            <a:endParaRPr lang="en-US" sz="1600" dirty="0">
              <a:effectLst/>
              <a:latin typeface="Times New Roman" panose="02020603050405020304" pitchFamily="18" charset="0"/>
              <a:ea typeface="Times New Roman" panose="02020603050405020304" pitchFamily="18" charset="0"/>
            </a:endParaRPr>
          </a:p>
          <a:p>
            <a:pPr marL="0" marR="0" indent="-457200">
              <a:lnSpc>
                <a:spcPct val="85000"/>
              </a:lnSpc>
              <a:spcBef>
                <a:spcPts val="1000"/>
              </a:spcBef>
              <a:spcAft>
                <a:spcPts val="0"/>
              </a:spcAft>
              <a:buNone/>
            </a:pPr>
            <a:r>
              <a:rPr lang="en-US" sz="1600" dirty="0">
                <a:effectLst/>
                <a:latin typeface="Times New Roman" panose="02020603050405020304" pitchFamily="18" charset="0"/>
                <a:ea typeface="Times New Roman" panose="02020603050405020304" pitchFamily="18" charset="0"/>
              </a:rPr>
              <a:t>Numrich, S. K., &amp; Woods, K. M. (2017, November 27). </a:t>
            </a:r>
            <a:r>
              <a:rPr lang="en-US" sz="1600" i="1" dirty="0">
                <a:effectLst/>
                <a:latin typeface="Times New Roman" panose="02020603050405020304" pitchFamily="18" charset="0"/>
                <a:ea typeface="Times New Roman" panose="02020603050405020304" pitchFamily="18" charset="0"/>
              </a:rPr>
              <a:t>Discovery Experimentation: What, Why, How </a:t>
            </a:r>
            <a:r>
              <a:rPr lang="en-US" sz="1600" dirty="0">
                <a:effectLst/>
                <a:latin typeface="Times New Roman" panose="02020603050405020304" pitchFamily="18" charset="0"/>
                <a:ea typeface="Times New Roman" panose="02020603050405020304" pitchFamily="18" charset="0"/>
              </a:rPr>
              <a:t>[Tutorial]. Interservice/Industry Training, Simulation and Education Conference (I/ITSEC), Orlando, FL</a:t>
            </a:r>
          </a:p>
          <a:p>
            <a:pPr marL="0" marR="0" indent="-457200">
              <a:lnSpc>
                <a:spcPct val="85000"/>
              </a:lnSpc>
              <a:spcBef>
                <a:spcPts val="1000"/>
              </a:spcBef>
              <a:spcAft>
                <a:spcPts val="0"/>
              </a:spcAft>
              <a:buNone/>
            </a:pPr>
            <a:r>
              <a:rPr lang="en-US" sz="1600" dirty="0">
                <a:effectLst/>
                <a:latin typeface="Times New Roman" panose="02020603050405020304" pitchFamily="18" charset="0"/>
                <a:ea typeface="Times New Roman" panose="02020603050405020304" pitchFamily="18" charset="0"/>
              </a:rPr>
              <a:t>Office of the Secretary of Defense. (2021). </a:t>
            </a:r>
            <a:r>
              <a:rPr lang="en-US" sz="1600" i="1" dirty="0">
                <a:effectLst/>
                <a:latin typeface="Times New Roman" panose="02020603050405020304" pitchFamily="18" charset="0"/>
                <a:ea typeface="Times New Roman" panose="02020603050405020304" pitchFamily="18" charset="0"/>
              </a:rPr>
              <a:t>Final Report of the Defense Science Board (DSB) Task Force on Gaming, Exercising, Modeling, and Simulation, (GEMS)—Executive Summary.</a:t>
            </a:r>
            <a:r>
              <a:rPr lang="en-US" sz="1600" dirty="0">
                <a:effectLst/>
                <a:latin typeface="Times New Roman" panose="02020603050405020304" pitchFamily="18" charset="0"/>
                <a:ea typeface="Times New Roman" panose="02020603050405020304" pitchFamily="18" charset="0"/>
              </a:rPr>
              <a:t> </a:t>
            </a:r>
            <a:r>
              <a:rPr lang="en-US" sz="1600" u="sng" dirty="0">
                <a:solidFill>
                  <a:srgbClr val="0000FF"/>
                </a:solidFill>
                <a:effectLst/>
                <a:latin typeface="Times New Roman" panose="02020603050405020304" pitchFamily="18" charset="0"/>
                <a:ea typeface="Times New Roman" panose="02020603050405020304" pitchFamily="18" charset="0"/>
                <a:hlinkClick r:id="rId5"/>
              </a:rPr>
              <a:t>https://dsb.cto.mil/wp-content/uploads/dsb/site/wwwroot/reports/2020s/GEMS%20Executive%20Summary%20FINAL.pdf</a:t>
            </a:r>
            <a:endParaRPr lang="en-US" sz="1600" dirty="0">
              <a:effectLst/>
              <a:latin typeface="Times New Roman" panose="02020603050405020304" pitchFamily="18" charset="0"/>
              <a:ea typeface="Times New Roman" panose="02020603050405020304" pitchFamily="18" charset="0"/>
            </a:endParaRPr>
          </a:p>
          <a:p>
            <a:pPr marL="0" marR="0" indent="-457200">
              <a:lnSpc>
                <a:spcPct val="85000"/>
              </a:lnSpc>
              <a:spcBef>
                <a:spcPts val="1000"/>
              </a:spcBef>
              <a:spcAft>
                <a:spcPts val="0"/>
              </a:spcAft>
              <a:buNone/>
            </a:pPr>
            <a:r>
              <a:rPr lang="en-US" sz="1600" dirty="0">
                <a:effectLst/>
                <a:latin typeface="Times New Roman" panose="02020603050405020304" pitchFamily="18" charset="0"/>
                <a:ea typeface="Times New Roman" panose="02020603050405020304" pitchFamily="18" charset="0"/>
              </a:rPr>
              <a:t> Office of the Under Secretary of Defense for Acquisition, Technology, and Logistics. (2003). </a:t>
            </a:r>
            <a:r>
              <a:rPr lang="en-US" sz="1600" i="1" u="sng" dirty="0">
                <a:solidFill>
                  <a:srgbClr val="0000FF"/>
                </a:solidFill>
                <a:effectLst/>
                <a:latin typeface="Times New Roman" panose="02020603050405020304" pitchFamily="18" charset="0"/>
                <a:ea typeface="Times New Roman" panose="02020603050405020304" pitchFamily="18" charset="0"/>
              </a:rPr>
              <a:t>Phase I Report of the Defense Science Task Force on Joint Experimentation, September 2003. </a:t>
            </a:r>
            <a:r>
              <a:rPr lang="en-US" sz="1600" u="sng" dirty="0">
                <a:solidFill>
                  <a:srgbClr val="0000FF"/>
                </a:solidFill>
                <a:effectLst/>
                <a:latin typeface="Times New Roman" panose="02020603050405020304" pitchFamily="18" charset="0"/>
                <a:ea typeface="Times New Roman" panose="02020603050405020304" pitchFamily="18" charset="0"/>
                <a:hlinkClick r:id="rId6"/>
              </a:rPr>
              <a:t>https://dsb.cto.mil/wp-content/uploads/dsb/site/wwwroot/reports/2000s/ADA429018.pdf</a:t>
            </a:r>
            <a:r>
              <a:rPr lang="en-US" sz="1600" i="1"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13437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3C9387-1991-4C22-8989-2BF784D9A45F}"/>
              </a:ext>
            </a:extLst>
          </p:cNvPr>
          <p:cNvSpPr>
            <a:spLocks noGrp="1"/>
          </p:cNvSpPr>
          <p:nvPr>
            <p:ph type="sldNum" sz="quarter" idx="10"/>
          </p:nvPr>
        </p:nvSpPr>
        <p:spPr/>
        <p:txBody>
          <a:bodyPr/>
          <a:lstStyle/>
          <a:p>
            <a:pPr>
              <a:defRPr/>
            </a:pPr>
            <a:fld id="{D68E8870-17DE-45C4-A8DD-7644B2422933}" type="slidenum">
              <a:rPr lang="en-US" smtClean="0"/>
              <a:pPr>
                <a:defRPr/>
              </a:pPr>
              <a:t>59</a:t>
            </a:fld>
            <a:endParaRPr lang="en-US" dirty="0"/>
          </a:p>
        </p:txBody>
      </p:sp>
      <p:sp>
        <p:nvSpPr>
          <p:cNvPr id="3" name="Title 2">
            <a:extLst>
              <a:ext uri="{FF2B5EF4-FFF2-40B4-BE49-F238E27FC236}">
                <a16:creationId xmlns:a16="http://schemas.microsoft.com/office/drawing/2014/main" id="{E80863A7-BF16-429D-92F7-330C85FB7708}"/>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468A0728-6F5B-4B41-86B4-4E7B53FE018C}"/>
              </a:ext>
            </a:extLst>
          </p:cNvPr>
          <p:cNvSpPr>
            <a:spLocks noGrp="1"/>
          </p:cNvSpPr>
          <p:nvPr>
            <p:ph sz="quarter" idx="11"/>
          </p:nvPr>
        </p:nvSpPr>
        <p:spPr>
          <a:xfrm>
            <a:off x="2804878" y="2681496"/>
            <a:ext cx="6153143" cy="1495007"/>
          </a:xfrm>
        </p:spPr>
        <p:txBody>
          <a:bodyPr/>
          <a:lstStyle/>
          <a:p>
            <a:pPr marL="0" indent="0" algn="ctr">
              <a:buNone/>
            </a:pPr>
            <a:r>
              <a:rPr lang="en-US" b="1" dirty="0">
                <a:solidFill>
                  <a:srgbClr val="FF0000"/>
                </a:solidFill>
              </a:rPr>
              <a:t>BACKUPS</a:t>
            </a:r>
          </a:p>
        </p:txBody>
      </p:sp>
    </p:spTree>
    <p:extLst>
      <p:ext uri="{BB962C8B-B14F-4D97-AF65-F5344CB8AC3E}">
        <p14:creationId xmlns:p14="http://schemas.microsoft.com/office/powerpoint/2010/main" val="4175529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4BA1-6983-4C45-8A88-646FFEFDB275}"/>
              </a:ext>
            </a:extLst>
          </p:cNvPr>
          <p:cNvSpPr>
            <a:spLocks noGrp="1"/>
          </p:cNvSpPr>
          <p:nvPr>
            <p:ph type="title"/>
          </p:nvPr>
        </p:nvSpPr>
        <p:spPr/>
        <p:txBody>
          <a:bodyPr/>
          <a:lstStyle/>
          <a:p>
            <a:r>
              <a:rPr lang="en-US" dirty="0"/>
              <a:t>Let’s Consider a Plane</a:t>
            </a:r>
          </a:p>
        </p:txBody>
      </p:sp>
      <p:sp>
        <p:nvSpPr>
          <p:cNvPr id="3" name="Content Placeholder 2">
            <a:extLst>
              <a:ext uri="{FF2B5EF4-FFF2-40B4-BE49-F238E27FC236}">
                <a16:creationId xmlns:a16="http://schemas.microsoft.com/office/drawing/2014/main" id="{267D2638-9B53-48AE-983A-FD1DD52A9CAA}"/>
              </a:ext>
            </a:extLst>
          </p:cNvPr>
          <p:cNvSpPr>
            <a:spLocks noGrp="1"/>
          </p:cNvSpPr>
          <p:nvPr>
            <p:ph sz="quarter" idx="11"/>
          </p:nvPr>
        </p:nvSpPr>
        <p:spPr>
          <a:xfrm>
            <a:off x="5845118" y="1782763"/>
            <a:ext cx="5327331" cy="5075237"/>
          </a:xfrm>
        </p:spPr>
        <p:txBody>
          <a:bodyPr/>
          <a:lstStyle/>
          <a:p>
            <a:pPr marL="0" indent="0">
              <a:buNone/>
            </a:pPr>
            <a:r>
              <a:rPr lang="en-US" dirty="0">
                <a:latin typeface="Arial" panose="020B0604020202020204" pitchFamily="34" charset="0"/>
                <a:cs typeface="Arial" panose="020B0604020202020204" pitchFamily="34" charset="0"/>
              </a:rPr>
              <a:t>Definitions are IMPORTANT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Especially when we think we all know what we are talking about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So, let’s get on the same wavelength with some basic definitions</a:t>
            </a:r>
          </a:p>
          <a:p>
            <a:pPr marL="0" indent="0">
              <a:buNone/>
            </a:pP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4BD26BE-25FF-4C77-99C1-54CB5B160F6D}"/>
              </a:ext>
            </a:extLst>
          </p:cNvPr>
          <p:cNvPicPr>
            <a:picLocks noChangeAspect="1"/>
          </p:cNvPicPr>
          <p:nvPr/>
        </p:nvPicPr>
        <p:blipFill>
          <a:blip r:embed="rId2"/>
          <a:stretch>
            <a:fillRect/>
          </a:stretch>
        </p:blipFill>
        <p:spPr>
          <a:xfrm>
            <a:off x="1114397" y="1545698"/>
            <a:ext cx="2083688" cy="2038635"/>
          </a:xfrm>
          <a:prstGeom prst="rect">
            <a:avLst/>
          </a:prstGeom>
        </p:spPr>
      </p:pic>
      <p:sp>
        <p:nvSpPr>
          <p:cNvPr id="4" name="Slide Number Placeholder 3">
            <a:extLst>
              <a:ext uri="{FF2B5EF4-FFF2-40B4-BE49-F238E27FC236}">
                <a16:creationId xmlns:a16="http://schemas.microsoft.com/office/drawing/2014/main" id="{AFC2B14B-99D5-4DD0-8EB5-3DCC751FD2F3}"/>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pic>
        <p:nvPicPr>
          <p:cNvPr id="7" name="Picture 6">
            <a:extLst>
              <a:ext uri="{FF2B5EF4-FFF2-40B4-BE49-F238E27FC236}">
                <a16:creationId xmlns:a16="http://schemas.microsoft.com/office/drawing/2014/main" id="{3F59CDE4-9A6E-4BE7-8F4E-035F30F07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397" y="4334901"/>
            <a:ext cx="3166125" cy="1583063"/>
          </a:xfrm>
          <a:prstGeom prst="rect">
            <a:avLst/>
          </a:prstGeom>
        </p:spPr>
      </p:pic>
    </p:spTree>
    <p:extLst>
      <p:ext uri="{BB962C8B-B14F-4D97-AF65-F5344CB8AC3E}">
        <p14:creationId xmlns:p14="http://schemas.microsoft.com/office/powerpoint/2010/main" val="3348379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C7846D-3D76-491E-BA7D-236FF34081E4}"/>
              </a:ext>
            </a:extLst>
          </p:cNvPr>
          <p:cNvSpPr>
            <a:spLocks noGrp="1"/>
          </p:cNvSpPr>
          <p:nvPr>
            <p:ph type="sldNum" sz="quarter" idx="10"/>
          </p:nvPr>
        </p:nvSpPr>
        <p:spPr/>
        <p:txBody>
          <a:bodyPr/>
          <a:lstStyle/>
          <a:p>
            <a:pPr>
              <a:defRPr/>
            </a:pPr>
            <a:fld id="{D68E8870-17DE-45C4-A8DD-7644B2422933}" type="slidenum">
              <a:rPr lang="en-US" smtClean="0"/>
              <a:pPr>
                <a:defRPr/>
              </a:pPr>
              <a:t>60</a:t>
            </a:fld>
            <a:endParaRPr lang="en-US" dirty="0"/>
          </a:p>
        </p:txBody>
      </p:sp>
      <p:sp>
        <p:nvSpPr>
          <p:cNvPr id="3" name="Title 2">
            <a:extLst>
              <a:ext uri="{FF2B5EF4-FFF2-40B4-BE49-F238E27FC236}">
                <a16:creationId xmlns:a16="http://schemas.microsoft.com/office/drawing/2014/main" id="{1AA92881-0E53-455A-870F-90C4AB4BC6F5}"/>
              </a:ext>
            </a:extLst>
          </p:cNvPr>
          <p:cNvSpPr>
            <a:spLocks noGrp="1"/>
          </p:cNvSpPr>
          <p:nvPr>
            <p:ph type="title"/>
          </p:nvPr>
        </p:nvSpPr>
        <p:spPr/>
        <p:txBody>
          <a:bodyPr/>
          <a:lstStyle/>
          <a:p>
            <a:r>
              <a:rPr lang="en-US" dirty="0"/>
              <a:t>J7 Response</a:t>
            </a:r>
          </a:p>
        </p:txBody>
      </p:sp>
      <p:pic>
        <p:nvPicPr>
          <p:cNvPr id="5" name="Content Placeholder 4">
            <a:extLst>
              <a:ext uri="{FF2B5EF4-FFF2-40B4-BE49-F238E27FC236}">
                <a16:creationId xmlns:a16="http://schemas.microsoft.com/office/drawing/2014/main" id="{233E117C-8003-46FB-A559-E8045A1623AA}"/>
              </a:ext>
            </a:extLst>
          </p:cNvPr>
          <p:cNvPicPr>
            <a:picLocks noGrp="1" noChangeAspect="1"/>
          </p:cNvPicPr>
          <p:nvPr>
            <p:ph sz="quarter" idx="11"/>
          </p:nvPr>
        </p:nvPicPr>
        <p:blipFill>
          <a:blip r:embed="rId2"/>
          <a:stretch>
            <a:fillRect/>
          </a:stretch>
        </p:blipFill>
        <p:spPr>
          <a:xfrm>
            <a:off x="3566919" y="1073944"/>
            <a:ext cx="8413272" cy="4257474"/>
          </a:xfrm>
          <a:prstGeom prst="rect">
            <a:avLst/>
          </a:prstGeom>
        </p:spPr>
      </p:pic>
      <p:sp>
        <p:nvSpPr>
          <p:cNvPr id="6" name="Content Placeholder 3">
            <a:extLst>
              <a:ext uri="{FF2B5EF4-FFF2-40B4-BE49-F238E27FC236}">
                <a16:creationId xmlns:a16="http://schemas.microsoft.com/office/drawing/2014/main" id="{F397B9D9-259D-49E8-B56A-6968428B6D35}"/>
              </a:ext>
            </a:extLst>
          </p:cNvPr>
          <p:cNvSpPr txBox="1">
            <a:spLocks/>
          </p:cNvSpPr>
          <p:nvPr/>
        </p:nvSpPr>
        <p:spPr bwMode="auto">
          <a:xfrm>
            <a:off x="59135" y="892834"/>
            <a:ext cx="3507784" cy="5338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2000" kern="0" dirty="0"/>
              <a:t>Please Note:</a:t>
            </a:r>
          </a:p>
          <a:p>
            <a:pPr>
              <a:spcBef>
                <a:spcPts val="1200"/>
              </a:spcBef>
            </a:pPr>
            <a:r>
              <a:rPr lang="en-US" sz="2000" kern="0" dirty="0"/>
              <a:t>Entry point to the campaign of learning with wargaming, experiments, exercises, and analysis starts at </a:t>
            </a:r>
            <a:r>
              <a:rPr lang="en-US" sz="2000" b="1" kern="0" dirty="0">
                <a:solidFill>
                  <a:srgbClr val="0066CC"/>
                </a:solidFill>
              </a:rPr>
              <a:t>Alternative CONOPS</a:t>
            </a:r>
          </a:p>
          <a:p>
            <a:pPr>
              <a:spcBef>
                <a:spcPts val="1200"/>
              </a:spcBef>
            </a:pPr>
            <a:r>
              <a:rPr lang="en-US" sz="2000" b="1" kern="0" dirty="0"/>
              <a:t>CONOPS </a:t>
            </a:r>
            <a:r>
              <a:rPr lang="en-US" sz="2000" kern="0" dirty="0"/>
              <a:t>are the result from Commander’s intent and/or </a:t>
            </a:r>
            <a:r>
              <a:rPr lang="en-US" sz="2000" b="1" kern="0" dirty="0">
                <a:solidFill>
                  <a:srgbClr val="0033CC"/>
                </a:solidFill>
              </a:rPr>
              <a:t>CONCEPTS</a:t>
            </a:r>
          </a:p>
          <a:p>
            <a:pPr>
              <a:spcBef>
                <a:spcPts val="1200"/>
              </a:spcBef>
            </a:pPr>
            <a:r>
              <a:rPr lang="en-US" sz="2000" kern="0" dirty="0"/>
              <a:t>All the pieces are present, but while the arrows imply recursion, there is not progressive methodology for building learning</a:t>
            </a:r>
          </a:p>
          <a:p>
            <a:endParaRPr lang="en-US" sz="2000" kern="0" dirty="0"/>
          </a:p>
          <a:p>
            <a:pPr marL="0" indent="0">
              <a:buNone/>
            </a:pPr>
            <a:endParaRPr lang="en-US" sz="2000" kern="0" dirty="0"/>
          </a:p>
          <a:p>
            <a:endParaRPr lang="en-US" kern="0" dirty="0"/>
          </a:p>
        </p:txBody>
      </p:sp>
      <p:sp>
        <p:nvSpPr>
          <p:cNvPr id="7" name="Arrow: Right 6">
            <a:extLst>
              <a:ext uri="{FF2B5EF4-FFF2-40B4-BE49-F238E27FC236}">
                <a16:creationId xmlns:a16="http://schemas.microsoft.com/office/drawing/2014/main" id="{5C4D7B36-6062-4FA1-92FD-510823ED4AC3}"/>
              </a:ext>
            </a:extLst>
          </p:cNvPr>
          <p:cNvSpPr/>
          <p:nvPr/>
        </p:nvSpPr>
        <p:spPr bwMode="auto">
          <a:xfrm rot="2271380">
            <a:off x="3363232" y="2503984"/>
            <a:ext cx="1921789" cy="374764"/>
          </a:xfrm>
          <a:prstGeom prst="rightArrow">
            <a:avLst>
              <a:gd name="adj1" fmla="val 50000"/>
              <a:gd name="adj2" fmla="val 91355"/>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Arrow: Right 7">
            <a:extLst>
              <a:ext uri="{FF2B5EF4-FFF2-40B4-BE49-F238E27FC236}">
                <a16:creationId xmlns:a16="http://schemas.microsoft.com/office/drawing/2014/main" id="{93A59185-C728-4BB0-B1B9-698BB63AC50F}"/>
              </a:ext>
            </a:extLst>
          </p:cNvPr>
          <p:cNvSpPr/>
          <p:nvPr/>
        </p:nvSpPr>
        <p:spPr bwMode="auto">
          <a:xfrm rot="20432940">
            <a:off x="3352964" y="4700339"/>
            <a:ext cx="4322204" cy="374764"/>
          </a:xfrm>
          <a:prstGeom prst="rightArrow">
            <a:avLst>
              <a:gd name="adj1" fmla="val 50000"/>
              <a:gd name="adj2" fmla="val 91355"/>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TextBox 9">
            <a:extLst>
              <a:ext uri="{FF2B5EF4-FFF2-40B4-BE49-F238E27FC236}">
                <a16:creationId xmlns:a16="http://schemas.microsoft.com/office/drawing/2014/main" id="{12E3B7BC-ABA3-4288-A60F-9F4D1F30B7A0}"/>
              </a:ext>
            </a:extLst>
          </p:cNvPr>
          <p:cNvSpPr txBox="1"/>
          <p:nvPr/>
        </p:nvSpPr>
        <p:spPr>
          <a:xfrm>
            <a:off x="5873859" y="5435843"/>
            <a:ext cx="6106332" cy="523220"/>
          </a:xfrm>
          <a:prstGeom prst="rect">
            <a:avLst/>
          </a:prstGeom>
          <a:noFill/>
        </p:spPr>
        <p:txBody>
          <a:bodyPr wrap="square">
            <a:spAutoFit/>
          </a:bodyPr>
          <a:lstStyle/>
          <a:p>
            <a:r>
              <a:rPr lang="en-US" sz="1400" dirty="0"/>
              <a:t>(from Joint War Gaming &amp; Experimentation, Director Joint Force Development and Design Center, J-7)</a:t>
            </a:r>
          </a:p>
        </p:txBody>
      </p:sp>
    </p:spTree>
    <p:extLst>
      <p:ext uri="{BB962C8B-B14F-4D97-AF65-F5344CB8AC3E}">
        <p14:creationId xmlns:p14="http://schemas.microsoft.com/office/powerpoint/2010/main" val="2613209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AF4C7F-2B81-4F87-8030-75923C0351B0}"/>
              </a:ext>
            </a:extLst>
          </p:cNvPr>
          <p:cNvSpPr>
            <a:spLocks noGrp="1"/>
          </p:cNvSpPr>
          <p:nvPr>
            <p:ph type="sldNum" sz="quarter" idx="10"/>
          </p:nvPr>
        </p:nvSpPr>
        <p:spPr/>
        <p:txBody>
          <a:bodyPr/>
          <a:lstStyle/>
          <a:p>
            <a:pPr>
              <a:defRPr/>
            </a:pPr>
            <a:fld id="{D68E8870-17DE-45C4-A8DD-7644B2422933}" type="slidenum">
              <a:rPr lang="en-US" smtClean="0"/>
              <a:pPr>
                <a:defRPr/>
              </a:pPr>
              <a:t>61</a:t>
            </a:fld>
            <a:endParaRPr lang="en-US" dirty="0"/>
          </a:p>
        </p:txBody>
      </p:sp>
      <p:sp>
        <p:nvSpPr>
          <p:cNvPr id="3" name="Title 2">
            <a:extLst>
              <a:ext uri="{FF2B5EF4-FFF2-40B4-BE49-F238E27FC236}">
                <a16:creationId xmlns:a16="http://schemas.microsoft.com/office/drawing/2014/main" id="{92969AE4-A7FC-43D3-B099-57EF8CEF7D8C}"/>
              </a:ext>
            </a:extLst>
          </p:cNvPr>
          <p:cNvSpPr>
            <a:spLocks noGrp="1"/>
          </p:cNvSpPr>
          <p:nvPr>
            <p:ph type="title"/>
          </p:nvPr>
        </p:nvSpPr>
        <p:spPr>
          <a:xfrm>
            <a:off x="1168400" y="0"/>
            <a:ext cx="9533467" cy="795130"/>
          </a:xfrm>
        </p:spPr>
        <p:txBody>
          <a:bodyPr/>
          <a:lstStyle/>
          <a:p>
            <a:r>
              <a:rPr lang="en-US" dirty="0"/>
              <a:t>Review:  Definitions, Methodology and Process</a:t>
            </a:r>
          </a:p>
        </p:txBody>
      </p:sp>
      <p:sp>
        <p:nvSpPr>
          <p:cNvPr id="4" name="Content Placeholder 3">
            <a:extLst>
              <a:ext uri="{FF2B5EF4-FFF2-40B4-BE49-F238E27FC236}">
                <a16:creationId xmlns:a16="http://schemas.microsoft.com/office/drawing/2014/main" id="{4E35C87F-6E4C-4345-BC73-350A9CC9E2F4}"/>
              </a:ext>
            </a:extLst>
          </p:cNvPr>
          <p:cNvSpPr>
            <a:spLocks noGrp="1"/>
          </p:cNvSpPr>
          <p:nvPr>
            <p:ph sz="quarter" idx="11"/>
          </p:nvPr>
        </p:nvSpPr>
        <p:spPr>
          <a:xfrm>
            <a:off x="259999" y="854870"/>
            <a:ext cx="11250613" cy="2382285"/>
          </a:xfrm>
        </p:spPr>
        <p:txBody>
          <a:bodyPr/>
          <a:lstStyle/>
          <a:p>
            <a:pPr marL="0" indent="0">
              <a:buNone/>
            </a:pPr>
            <a:r>
              <a:rPr lang="en-US" sz="2000" b="1" i="0" u="sng" strike="noStrike" baseline="0" dirty="0">
                <a:latin typeface="Arial" panose="020B0604020202020204" pitchFamily="34" charset="0"/>
              </a:rPr>
              <a:t>Context-Specific Definitions</a:t>
            </a:r>
            <a:endParaRPr lang="en-US" sz="2000" b="1" i="0" u="none" strike="noStrike" baseline="0" dirty="0">
              <a:latin typeface="Arial" panose="020B0604020202020204" pitchFamily="34" charset="0"/>
            </a:endParaRPr>
          </a:p>
          <a:p>
            <a:pPr>
              <a:spcBef>
                <a:spcPts val="1200"/>
              </a:spcBef>
            </a:pPr>
            <a:r>
              <a:rPr lang="en-US" sz="2000" b="1" i="0" u="none" strike="noStrike" baseline="0" dirty="0">
                <a:latin typeface="Arial" panose="020B0604020202020204" pitchFamily="34" charset="0"/>
              </a:rPr>
              <a:t>Experiments: </a:t>
            </a:r>
            <a:r>
              <a:rPr lang="en-US" sz="2000" b="0" i="0" u="none" strike="noStrike" baseline="0" dirty="0">
                <a:highlight>
                  <a:srgbClr val="FFFF00"/>
                </a:highlight>
                <a:latin typeface="Arial" panose="020B0604020202020204" pitchFamily="34" charset="0"/>
              </a:rPr>
              <a:t>Future-oriented</a:t>
            </a:r>
            <a:r>
              <a:rPr lang="en-US" sz="2000" b="0" i="0" u="none" strike="noStrike" baseline="0" dirty="0">
                <a:latin typeface="Arial" panose="020B0604020202020204" pitchFamily="34" charset="0"/>
              </a:rPr>
              <a:t> testing of </a:t>
            </a:r>
            <a:r>
              <a:rPr lang="en-US" sz="2000" b="0" i="0" u="none" strike="noStrike" baseline="0" dirty="0">
                <a:highlight>
                  <a:srgbClr val="FFFF00"/>
                </a:highlight>
                <a:latin typeface="Arial" panose="020B0604020202020204" pitchFamily="34" charset="0"/>
              </a:rPr>
              <a:t>proposed capabilities </a:t>
            </a:r>
            <a:r>
              <a:rPr lang="en-US" sz="2000" b="0" i="0" u="none" strike="noStrike" baseline="0" dirty="0">
                <a:latin typeface="Arial" panose="020B0604020202020204" pitchFamily="34" charset="0"/>
              </a:rPr>
              <a:t>to evaluate their ability to enable preferred ways of operating in the anticipated future operating environment</a:t>
            </a:r>
          </a:p>
          <a:p>
            <a:pPr>
              <a:spcBef>
                <a:spcPts val="1200"/>
              </a:spcBef>
            </a:pPr>
            <a:r>
              <a:rPr lang="en-US" sz="2000" b="1" i="0" u="none" strike="noStrike" baseline="0" dirty="0">
                <a:latin typeface="Arial" panose="020B0604020202020204" pitchFamily="34" charset="0"/>
              </a:rPr>
              <a:t>Exercises: </a:t>
            </a:r>
            <a:r>
              <a:rPr lang="en-US" sz="2000" b="0" i="0" u="none" strike="noStrike" baseline="0" dirty="0">
                <a:highlight>
                  <a:srgbClr val="FFFF00"/>
                </a:highlight>
                <a:latin typeface="Arial" panose="020B0604020202020204" pitchFamily="34" charset="0"/>
              </a:rPr>
              <a:t>Current-oriented</a:t>
            </a:r>
            <a:r>
              <a:rPr lang="en-US" sz="2000" b="0" i="0" u="none" strike="noStrike" baseline="0" dirty="0">
                <a:latin typeface="Arial" panose="020B0604020202020204" pitchFamily="34" charset="0"/>
              </a:rPr>
              <a:t> events primarily supporting commanders’ </a:t>
            </a:r>
            <a:r>
              <a:rPr lang="en-US" sz="2000" b="0" i="0" u="none" strike="noStrike" baseline="0" dirty="0">
                <a:highlight>
                  <a:srgbClr val="FFFF00"/>
                </a:highlight>
                <a:latin typeface="Arial" panose="020B0604020202020204" pitchFamily="34" charset="0"/>
              </a:rPr>
              <a:t>training and readiness objectives</a:t>
            </a:r>
            <a:r>
              <a:rPr lang="en-US" sz="2000" b="0" i="0" u="none" strike="noStrike" baseline="0" dirty="0">
                <a:latin typeface="Arial" panose="020B0604020202020204" pitchFamily="34" charset="0"/>
              </a:rPr>
              <a:t> for a training audience, can be leveraged as venues for experiments</a:t>
            </a:r>
          </a:p>
          <a:p>
            <a:pPr marL="0" indent="0" algn="r">
              <a:buNone/>
            </a:pPr>
            <a:r>
              <a:rPr lang="en-US" sz="1400" i="1" dirty="0"/>
              <a:t>MG Lew Irwin, Director, Joint Force Development and Design Center, J7 Commandant, Joint Forces Staff College, NDU</a:t>
            </a:r>
          </a:p>
        </p:txBody>
      </p:sp>
      <p:pic>
        <p:nvPicPr>
          <p:cNvPr id="5" name="Content Placeholder 4">
            <a:extLst>
              <a:ext uri="{FF2B5EF4-FFF2-40B4-BE49-F238E27FC236}">
                <a16:creationId xmlns:a16="http://schemas.microsoft.com/office/drawing/2014/main" id="{F558B38F-F0E8-4D23-A20D-01B968326F87}"/>
              </a:ext>
            </a:extLst>
          </p:cNvPr>
          <p:cNvPicPr>
            <a:picLocks noChangeAspect="1"/>
          </p:cNvPicPr>
          <p:nvPr/>
        </p:nvPicPr>
        <p:blipFill>
          <a:blip r:embed="rId2"/>
          <a:stretch>
            <a:fillRect/>
          </a:stretch>
        </p:blipFill>
        <p:spPr bwMode="auto">
          <a:xfrm>
            <a:off x="6858000" y="3415688"/>
            <a:ext cx="5334000" cy="2699231"/>
          </a:xfrm>
          <a:prstGeom prst="rect">
            <a:avLst/>
          </a:prstGeom>
          <a:noFill/>
          <a:ln w="9525">
            <a:noFill/>
            <a:miter lim="800000"/>
            <a:headEnd/>
            <a:tailEnd/>
          </a:ln>
          <a:effectLst/>
        </p:spPr>
      </p:pic>
      <p:sp>
        <p:nvSpPr>
          <p:cNvPr id="6" name="Content Placeholder 3">
            <a:extLst>
              <a:ext uri="{FF2B5EF4-FFF2-40B4-BE49-F238E27FC236}">
                <a16:creationId xmlns:a16="http://schemas.microsoft.com/office/drawing/2014/main" id="{D2C37E35-E218-4E1E-8C0D-8FF6EE4F06D2}"/>
              </a:ext>
            </a:extLst>
          </p:cNvPr>
          <p:cNvSpPr txBox="1">
            <a:spLocks/>
          </p:cNvSpPr>
          <p:nvPr/>
        </p:nvSpPr>
        <p:spPr bwMode="auto">
          <a:xfrm>
            <a:off x="259999" y="3109957"/>
            <a:ext cx="6818134" cy="23822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2000" b="1" u="sng" kern="0" dirty="0"/>
              <a:t>Given what we know about Experimentation</a:t>
            </a:r>
          </a:p>
          <a:p>
            <a:r>
              <a:rPr lang="en-US" sz="2000" kern="0" dirty="0"/>
              <a:t>Why would we put experimentation AFTER concepts are formed and CONOPS are developed?</a:t>
            </a:r>
          </a:p>
          <a:p>
            <a:r>
              <a:rPr lang="en-US" sz="2000" kern="0" dirty="0"/>
              <a:t>In the circle of arrows, shouldn’t wargaming go before experiments and exercises follow.  Analysis should be in the center and be conducted continuously throughout?</a:t>
            </a:r>
          </a:p>
          <a:p>
            <a:r>
              <a:rPr lang="en-US" sz="2000" kern="0" dirty="0"/>
              <a:t>Yes, it’s only a picture, but pictures leave an imprint on our minds and in this case, an imprint of how things should be done</a:t>
            </a:r>
          </a:p>
        </p:txBody>
      </p:sp>
      <p:sp>
        <p:nvSpPr>
          <p:cNvPr id="7" name="TextBox 6">
            <a:extLst>
              <a:ext uri="{FF2B5EF4-FFF2-40B4-BE49-F238E27FC236}">
                <a16:creationId xmlns:a16="http://schemas.microsoft.com/office/drawing/2014/main" id="{FA7FE2EA-ECD0-437C-AAFA-A7A7AF72B605}"/>
              </a:ext>
            </a:extLst>
          </p:cNvPr>
          <p:cNvSpPr txBox="1"/>
          <p:nvPr/>
        </p:nvSpPr>
        <p:spPr>
          <a:xfrm>
            <a:off x="1018945" y="6307724"/>
            <a:ext cx="9060506" cy="338554"/>
          </a:xfrm>
          <a:prstGeom prst="rect">
            <a:avLst/>
          </a:prstGeom>
          <a:noFill/>
        </p:spPr>
        <p:txBody>
          <a:bodyPr wrap="square" rtlCol="0">
            <a:spAutoFit/>
          </a:bodyPr>
          <a:lstStyle/>
          <a:p>
            <a:pPr algn="r"/>
            <a:r>
              <a:rPr lang="en-US" sz="1600" b="1" i="1" dirty="0">
                <a:solidFill>
                  <a:srgbClr val="0066CC"/>
                </a:solidFill>
                <a:latin typeface="Arial" panose="020B0604020202020204" pitchFamily="34" charset="0"/>
                <a:cs typeface="Arial" panose="020B0604020202020204" pitchFamily="34" charset="0"/>
              </a:rPr>
              <a:t>Experimentation is the crucible where </a:t>
            </a:r>
            <a:r>
              <a:rPr lang="en-US" sz="1600" b="1" i="1" u="sng" dirty="0">
                <a:solidFill>
                  <a:srgbClr val="0066CC"/>
                </a:solidFill>
                <a:latin typeface="Arial" panose="020B0604020202020204" pitchFamily="34" charset="0"/>
                <a:cs typeface="Arial" panose="020B0604020202020204" pitchFamily="34" charset="0"/>
              </a:rPr>
              <a:t>ideas</a:t>
            </a:r>
            <a:r>
              <a:rPr lang="en-US" sz="1600" b="1" i="1" dirty="0">
                <a:solidFill>
                  <a:srgbClr val="0066CC"/>
                </a:solidFill>
                <a:latin typeface="Arial" panose="020B0604020202020204" pitchFamily="34" charset="0"/>
                <a:cs typeface="Arial" panose="020B0604020202020204" pitchFamily="34" charset="0"/>
              </a:rPr>
              <a:t> are tested and refined   </a:t>
            </a:r>
            <a:r>
              <a:rPr lang="en-US" sz="1600" dirty="0">
                <a:latin typeface="Arial" panose="020B0604020202020204" pitchFamily="34" charset="0"/>
                <a:cs typeface="Arial" panose="020B0604020202020204" pitchFamily="34" charset="0"/>
              </a:rPr>
              <a:t>ADM Grady</a:t>
            </a:r>
          </a:p>
        </p:txBody>
      </p:sp>
    </p:spTree>
    <p:extLst>
      <p:ext uri="{BB962C8B-B14F-4D97-AF65-F5344CB8AC3E}">
        <p14:creationId xmlns:p14="http://schemas.microsoft.com/office/powerpoint/2010/main" val="3560314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264F86-A88B-4160-878D-8CB1FC24CEC4}"/>
              </a:ext>
            </a:extLst>
          </p:cNvPr>
          <p:cNvSpPr>
            <a:spLocks noGrp="1"/>
          </p:cNvSpPr>
          <p:nvPr>
            <p:ph type="sldNum" sz="quarter" idx="10"/>
          </p:nvPr>
        </p:nvSpPr>
        <p:spPr/>
        <p:txBody>
          <a:bodyPr/>
          <a:lstStyle/>
          <a:p>
            <a:pPr>
              <a:defRPr/>
            </a:pPr>
            <a:fld id="{D68E8870-17DE-45C4-A8DD-7644B2422933}" type="slidenum">
              <a:rPr lang="en-US" smtClean="0"/>
              <a:pPr>
                <a:defRPr/>
              </a:pPr>
              <a:t>62</a:t>
            </a:fld>
            <a:endParaRPr lang="en-US" dirty="0"/>
          </a:p>
        </p:txBody>
      </p:sp>
      <p:sp>
        <p:nvSpPr>
          <p:cNvPr id="3" name="Title 2">
            <a:extLst>
              <a:ext uri="{FF2B5EF4-FFF2-40B4-BE49-F238E27FC236}">
                <a16:creationId xmlns:a16="http://schemas.microsoft.com/office/drawing/2014/main" id="{4C3DF2D5-15AE-4EF8-890F-8EAB14FF3492}"/>
              </a:ext>
            </a:extLst>
          </p:cNvPr>
          <p:cNvSpPr>
            <a:spLocks noGrp="1"/>
          </p:cNvSpPr>
          <p:nvPr>
            <p:ph type="title"/>
          </p:nvPr>
        </p:nvSpPr>
        <p:spPr/>
        <p:txBody>
          <a:bodyPr/>
          <a:lstStyle/>
          <a:p>
            <a:r>
              <a:rPr lang="en-US" dirty="0"/>
              <a:t>Concept Change with Each Experiment</a:t>
            </a:r>
          </a:p>
        </p:txBody>
      </p:sp>
      <p:sp>
        <p:nvSpPr>
          <p:cNvPr id="4" name="Content Placeholder 3">
            <a:extLst>
              <a:ext uri="{FF2B5EF4-FFF2-40B4-BE49-F238E27FC236}">
                <a16:creationId xmlns:a16="http://schemas.microsoft.com/office/drawing/2014/main" id="{17E7D44E-27A1-4D68-B51F-CDFE2597F372}"/>
              </a:ext>
            </a:extLst>
          </p:cNvPr>
          <p:cNvSpPr>
            <a:spLocks noGrp="1"/>
          </p:cNvSpPr>
          <p:nvPr>
            <p:ph sz="quarter" idx="11"/>
          </p:nvPr>
        </p:nvSpPr>
        <p:spPr>
          <a:xfrm>
            <a:off x="193738" y="1284938"/>
            <a:ext cx="3709450" cy="5182311"/>
          </a:xfrm>
          <a:ln>
            <a:solidFill>
              <a:srgbClr val="002060"/>
            </a:solidFill>
          </a:ln>
        </p:spPr>
        <p:txBody>
          <a:bodyPr/>
          <a:lstStyle/>
          <a:p>
            <a:r>
              <a:rPr lang="en-US" sz="2000" dirty="0"/>
              <a:t>JTAC positioned at observation point</a:t>
            </a:r>
          </a:p>
          <a:p>
            <a:pPr lvl="1"/>
            <a:r>
              <a:rPr lang="en-US" sz="2000" dirty="0"/>
              <a:t>Sees target</a:t>
            </a:r>
          </a:p>
          <a:p>
            <a:pPr lvl="1"/>
            <a:r>
              <a:rPr lang="en-US" sz="2000" dirty="0"/>
              <a:t>Received intel update from Battalion</a:t>
            </a:r>
          </a:p>
          <a:p>
            <a:pPr lvl="1"/>
            <a:r>
              <a:rPr lang="en-US" sz="2000" dirty="0"/>
              <a:t>Requests air support from higher HQ</a:t>
            </a:r>
          </a:p>
          <a:p>
            <a:pPr lvl="1"/>
            <a:r>
              <a:rPr lang="en-US" sz="2000" dirty="0"/>
              <a:t>JTAC develops attack plan</a:t>
            </a:r>
          </a:p>
          <a:p>
            <a:pPr lvl="1"/>
            <a:r>
              <a:rPr lang="en-US" sz="2000" dirty="0"/>
              <a:t>JTAC controls weapon</a:t>
            </a:r>
          </a:p>
          <a:p>
            <a:pPr marL="0" indent="0">
              <a:buNone/>
            </a:pPr>
            <a:r>
              <a:rPr lang="en-US" sz="2000" b="1" dirty="0">
                <a:solidFill>
                  <a:srgbClr val="0066CC"/>
                </a:solidFill>
              </a:rPr>
              <a:t>JTAC too busy with two sets of comms – with command and with weapons JTAC controls</a:t>
            </a:r>
          </a:p>
          <a:p>
            <a:endParaRPr lang="en-US" sz="2400" dirty="0"/>
          </a:p>
        </p:txBody>
      </p:sp>
      <p:sp>
        <p:nvSpPr>
          <p:cNvPr id="5" name="Content Placeholder 3">
            <a:extLst>
              <a:ext uri="{FF2B5EF4-FFF2-40B4-BE49-F238E27FC236}">
                <a16:creationId xmlns:a16="http://schemas.microsoft.com/office/drawing/2014/main" id="{9EFCCE92-A5DD-4812-A0C0-BE17ABC0284C}"/>
              </a:ext>
            </a:extLst>
          </p:cNvPr>
          <p:cNvSpPr txBox="1">
            <a:spLocks/>
          </p:cNvSpPr>
          <p:nvPr/>
        </p:nvSpPr>
        <p:spPr bwMode="auto">
          <a:xfrm>
            <a:off x="7663709" y="1284938"/>
            <a:ext cx="4051213" cy="5192062"/>
          </a:xfrm>
          <a:prstGeom prst="rect">
            <a:avLst/>
          </a:prstGeom>
          <a:noFill/>
          <a:ln w="9525">
            <a:solidFill>
              <a:srgbClr val="002060"/>
            </a:solid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000" kern="0" dirty="0"/>
              <a:t>JTAC positioned at observation point but now uses JTAC in Battalion HQ for comms</a:t>
            </a:r>
          </a:p>
          <a:p>
            <a:r>
              <a:rPr lang="en-US" sz="2000" kern="0" dirty="0"/>
              <a:t>JTAC1 Sees target</a:t>
            </a:r>
          </a:p>
          <a:p>
            <a:r>
              <a:rPr lang="en-US" sz="2000" kern="0" dirty="0"/>
              <a:t>JTAC2</a:t>
            </a:r>
          </a:p>
          <a:p>
            <a:pPr lvl="1"/>
            <a:r>
              <a:rPr lang="en-US" sz="1800" kern="0" dirty="0"/>
              <a:t>Received intel update from Battalion</a:t>
            </a:r>
          </a:p>
          <a:p>
            <a:pPr lvl="1"/>
            <a:r>
              <a:rPr lang="en-US" sz="1800" kern="0" dirty="0"/>
              <a:t>Requests air support from higher HQ</a:t>
            </a:r>
          </a:p>
          <a:p>
            <a:r>
              <a:rPr lang="en-US" sz="2000" kern="0" dirty="0"/>
              <a:t>JTAC1 collaborates with JTAC2 on attack plan</a:t>
            </a:r>
          </a:p>
          <a:p>
            <a:r>
              <a:rPr lang="en-US" sz="2000" kern="0" dirty="0"/>
              <a:t>JTAC1 controls weapon</a:t>
            </a:r>
          </a:p>
          <a:p>
            <a:pPr marL="0" indent="0">
              <a:buNone/>
            </a:pPr>
            <a:r>
              <a:rPr lang="en-US" sz="2000" b="1" kern="0" dirty="0">
                <a:solidFill>
                  <a:srgbClr val="0066CC"/>
                </a:solidFill>
              </a:rPr>
              <a:t>Better but needed closer coordination between comms and plan development</a:t>
            </a:r>
          </a:p>
          <a:p>
            <a:endParaRPr lang="en-US" sz="2400" kern="0" dirty="0"/>
          </a:p>
        </p:txBody>
      </p:sp>
      <p:sp>
        <p:nvSpPr>
          <p:cNvPr id="6" name="TextBox 5">
            <a:extLst>
              <a:ext uri="{FF2B5EF4-FFF2-40B4-BE49-F238E27FC236}">
                <a16:creationId xmlns:a16="http://schemas.microsoft.com/office/drawing/2014/main" id="{94CBCB4A-DAAA-439B-9F9F-164D67367495}"/>
              </a:ext>
            </a:extLst>
          </p:cNvPr>
          <p:cNvSpPr txBox="1"/>
          <p:nvPr/>
        </p:nvSpPr>
        <p:spPr>
          <a:xfrm>
            <a:off x="1198906" y="823273"/>
            <a:ext cx="102925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Trial 1</a:t>
            </a:r>
          </a:p>
        </p:txBody>
      </p:sp>
      <p:sp>
        <p:nvSpPr>
          <p:cNvPr id="7" name="TextBox 6">
            <a:extLst>
              <a:ext uri="{FF2B5EF4-FFF2-40B4-BE49-F238E27FC236}">
                <a16:creationId xmlns:a16="http://schemas.microsoft.com/office/drawing/2014/main" id="{31AFE24C-CFCD-46D9-B87D-16B3F6E73857}"/>
              </a:ext>
            </a:extLst>
          </p:cNvPr>
          <p:cNvSpPr txBox="1"/>
          <p:nvPr/>
        </p:nvSpPr>
        <p:spPr>
          <a:xfrm>
            <a:off x="9287663" y="833024"/>
            <a:ext cx="102925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Trial 2</a:t>
            </a:r>
          </a:p>
        </p:txBody>
      </p:sp>
      <p:sp>
        <p:nvSpPr>
          <p:cNvPr id="8" name="Content Placeholder 3">
            <a:extLst>
              <a:ext uri="{FF2B5EF4-FFF2-40B4-BE49-F238E27FC236}">
                <a16:creationId xmlns:a16="http://schemas.microsoft.com/office/drawing/2014/main" id="{119BC32B-7E57-484F-BDBC-11B3D7A9DEDF}"/>
              </a:ext>
            </a:extLst>
          </p:cNvPr>
          <p:cNvSpPr txBox="1">
            <a:spLocks/>
          </p:cNvSpPr>
          <p:nvPr/>
        </p:nvSpPr>
        <p:spPr bwMode="auto">
          <a:xfrm>
            <a:off x="4184542" y="1675689"/>
            <a:ext cx="3208150" cy="3593735"/>
          </a:xfrm>
          <a:prstGeom prst="rect">
            <a:avLst/>
          </a:prstGeom>
          <a:solidFill>
            <a:srgbClr val="D5FFE8"/>
          </a:solidFill>
          <a:ln w="9525">
            <a:solidFill>
              <a:srgbClr val="002060"/>
            </a:solid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000" kern="0" dirty="0"/>
              <a:t>Adjustment based on feedback</a:t>
            </a:r>
          </a:p>
          <a:p>
            <a:r>
              <a:rPr lang="en-US" sz="2000" kern="0" dirty="0"/>
              <a:t>JTAC  already in the Battalion HQ works in collaboration with the JTAC in the </a:t>
            </a:r>
            <a:r>
              <a:rPr lang="en-US" sz="2000" kern="0" dirty="0" err="1"/>
              <a:t>fielc</a:t>
            </a:r>
            <a:endParaRPr lang="en-US" sz="2000" kern="0" dirty="0"/>
          </a:p>
          <a:p>
            <a:r>
              <a:rPr lang="en-US" sz="2000" kern="0" dirty="0"/>
              <a:t>JTAC in the field no longer needs to handle communications</a:t>
            </a:r>
          </a:p>
          <a:p>
            <a:endParaRPr lang="en-US" sz="2400" kern="0" dirty="0"/>
          </a:p>
        </p:txBody>
      </p:sp>
    </p:spTree>
    <p:extLst>
      <p:ext uri="{BB962C8B-B14F-4D97-AF65-F5344CB8AC3E}">
        <p14:creationId xmlns:p14="http://schemas.microsoft.com/office/powerpoint/2010/main" val="755721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49ADF0-7AFD-4A2E-A23D-EA1A72C867DD}"/>
              </a:ext>
            </a:extLst>
          </p:cNvPr>
          <p:cNvSpPr>
            <a:spLocks noGrp="1"/>
          </p:cNvSpPr>
          <p:nvPr>
            <p:ph type="sldNum" sz="quarter" idx="10"/>
          </p:nvPr>
        </p:nvSpPr>
        <p:spPr/>
        <p:txBody>
          <a:bodyPr/>
          <a:lstStyle/>
          <a:p>
            <a:pPr>
              <a:defRPr/>
            </a:pPr>
            <a:fld id="{D68E8870-17DE-45C4-A8DD-7644B2422933}" type="slidenum">
              <a:rPr lang="en-US" smtClean="0"/>
              <a:pPr>
                <a:defRPr/>
              </a:pPr>
              <a:t>63</a:t>
            </a:fld>
            <a:endParaRPr lang="en-US" dirty="0"/>
          </a:p>
        </p:txBody>
      </p:sp>
      <p:sp>
        <p:nvSpPr>
          <p:cNvPr id="3" name="Title 2">
            <a:extLst>
              <a:ext uri="{FF2B5EF4-FFF2-40B4-BE49-F238E27FC236}">
                <a16:creationId xmlns:a16="http://schemas.microsoft.com/office/drawing/2014/main" id="{CD4A7D6F-8F9C-4B08-A984-0E89ACBE8789}"/>
              </a:ext>
            </a:extLst>
          </p:cNvPr>
          <p:cNvSpPr>
            <a:spLocks noGrp="1"/>
          </p:cNvSpPr>
          <p:nvPr>
            <p:ph type="title"/>
          </p:nvPr>
        </p:nvSpPr>
        <p:spPr/>
        <p:txBody>
          <a:bodyPr/>
          <a:lstStyle/>
          <a:p>
            <a:r>
              <a:rPr lang="en-US" dirty="0"/>
              <a:t>Final Configuration</a:t>
            </a:r>
          </a:p>
        </p:txBody>
      </p:sp>
      <p:sp>
        <p:nvSpPr>
          <p:cNvPr id="4" name="Content Placeholder 3">
            <a:extLst>
              <a:ext uri="{FF2B5EF4-FFF2-40B4-BE49-F238E27FC236}">
                <a16:creationId xmlns:a16="http://schemas.microsoft.com/office/drawing/2014/main" id="{7005E6EA-0C1A-4F6C-93FB-98972181891F}"/>
              </a:ext>
            </a:extLst>
          </p:cNvPr>
          <p:cNvSpPr>
            <a:spLocks noGrp="1"/>
          </p:cNvSpPr>
          <p:nvPr>
            <p:ph sz="quarter" idx="11"/>
          </p:nvPr>
        </p:nvSpPr>
        <p:spPr>
          <a:xfrm>
            <a:off x="4775200" y="1257235"/>
            <a:ext cx="7220488" cy="4864717"/>
          </a:xfrm>
        </p:spPr>
        <p:txBody>
          <a:bodyPr/>
          <a:lstStyle/>
          <a:p>
            <a:r>
              <a:rPr lang="en-US" dirty="0"/>
              <a:t>Performance improved dramatically</a:t>
            </a:r>
          </a:p>
          <a:p>
            <a:pPr lvl="1"/>
            <a:r>
              <a:rPr lang="en-US" dirty="0"/>
              <a:t>Performance recorded through computer events and observations</a:t>
            </a:r>
          </a:p>
          <a:p>
            <a:r>
              <a:rPr lang="en-US" dirty="0"/>
              <a:t>Based on HITL experience</a:t>
            </a:r>
          </a:p>
          <a:p>
            <a:pPr lvl="1"/>
            <a:r>
              <a:rPr lang="en-US" dirty="0"/>
              <a:t>Revised focus changed from JTAC device to how and where JTAC was employed</a:t>
            </a:r>
          </a:p>
          <a:p>
            <a:r>
              <a:rPr lang="en-US" dirty="0"/>
              <a:t>Feed Forward</a:t>
            </a:r>
          </a:p>
          <a:p>
            <a:pPr lvl="1"/>
            <a:r>
              <a:rPr lang="en-US" dirty="0"/>
              <a:t>JTACs need training in targeting</a:t>
            </a:r>
          </a:p>
          <a:p>
            <a:pPr lvl="1"/>
            <a:r>
              <a:rPr lang="en-US" dirty="0"/>
              <a:t>New requirements set for updating the JTAC’s control device</a:t>
            </a:r>
          </a:p>
          <a:p>
            <a:pPr lvl="1"/>
            <a:endParaRPr lang="en-US" dirty="0"/>
          </a:p>
          <a:p>
            <a:pPr marL="609585" lvl="1" indent="0">
              <a:buNone/>
            </a:pPr>
            <a:endParaRPr lang="en-US" dirty="0"/>
          </a:p>
        </p:txBody>
      </p:sp>
      <p:sp>
        <p:nvSpPr>
          <p:cNvPr id="5" name="Content Placeholder 3">
            <a:extLst>
              <a:ext uri="{FF2B5EF4-FFF2-40B4-BE49-F238E27FC236}">
                <a16:creationId xmlns:a16="http://schemas.microsoft.com/office/drawing/2014/main" id="{B8C53D16-A653-459C-AD01-504A4B5F2CB0}"/>
              </a:ext>
            </a:extLst>
          </p:cNvPr>
          <p:cNvSpPr txBox="1">
            <a:spLocks/>
          </p:cNvSpPr>
          <p:nvPr/>
        </p:nvSpPr>
        <p:spPr bwMode="auto">
          <a:xfrm>
            <a:off x="573436" y="1257235"/>
            <a:ext cx="3936571" cy="4864717"/>
          </a:xfrm>
          <a:prstGeom prst="rect">
            <a:avLst/>
          </a:prstGeom>
          <a:solidFill>
            <a:srgbClr val="D5FFE8"/>
          </a:solidFill>
          <a:ln w="9525">
            <a:solidFill>
              <a:srgbClr val="002060"/>
            </a:solid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000" kern="0" dirty="0"/>
              <a:t>Adjustment based on feedback  from Trial 2</a:t>
            </a:r>
          </a:p>
          <a:p>
            <a:r>
              <a:rPr lang="en-US" sz="2000" kern="0" dirty="0"/>
              <a:t>Moved JTAC from the field into the Battalion HQ</a:t>
            </a:r>
          </a:p>
          <a:p>
            <a:r>
              <a:rPr lang="en-US" sz="2000" kern="0" dirty="0"/>
              <a:t>Both JTACS together</a:t>
            </a:r>
          </a:p>
          <a:p>
            <a:pPr lvl="1"/>
            <a:r>
              <a:rPr lang="en-US" sz="1600" kern="0" dirty="0"/>
              <a:t>Coordinated comms</a:t>
            </a:r>
          </a:p>
          <a:p>
            <a:pPr lvl="1"/>
            <a:r>
              <a:rPr lang="en-US" sz="1600" kern="0" dirty="0"/>
              <a:t>Received intel</a:t>
            </a:r>
          </a:p>
          <a:p>
            <a:pPr lvl="1"/>
            <a:r>
              <a:rPr lang="en-US" sz="1600" kern="0" dirty="0"/>
              <a:t>Developed targeting plan</a:t>
            </a:r>
          </a:p>
          <a:p>
            <a:pPr lvl="1"/>
            <a:r>
              <a:rPr lang="en-US" sz="1600" kern="0" dirty="0"/>
              <a:t>Requested air support</a:t>
            </a:r>
          </a:p>
          <a:p>
            <a:r>
              <a:rPr lang="en-US" sz="2000" kern="0" dirty="0"/>
              <a:t>Army Joint Fires Observer (JFO)</a:t>
            </a:r>
          </a:p>
          <a:p>
            <a:pPr lvl="1"/>
            <a:r>
              <a:rPr lang="en-US" sz="1600" kern="0" dirty="0"/>
              <a:t>Moved into field</a:t>
            </a:r>
          </a:p>
          <a:p>
            <a:pPr lvl="1"/>
            <a:r>
              <a:rPr lang="en-US" sz="1600" kern="0" dirty="0"/>
              <a:t>Spotted targets</a:t>
            </a:r>
          </a:p>
          <a:p>
            <a:pPr lvl="1"/>
            <a:r>
              <a:rPr lang="en-US" sz="1600" kern="0" dirty="0"/>
              <a:t>Controlled weapons once fired</a:t>
            </a:r>
          </a:p>
          <a:p>
            <a:pPr lvl="1"/>
            <a:r>
              <a:rPr lang="en-US" sz="1600" kern="0" dirty="0"/>
              <a:t>Reported damage</a:t>
            </a:r>
          </a:p>
          <a:p>
            <a:pPr lvl="1"/>
            <a:endParaRPr lang="en-US" sz="1600" kern="0" dirty="0"/>
          </a:p>
          <a:p>
            <a:pPr marL="609585" lvl="1" indent="0">
              <a:buNone/>
            </a:pPr>
            <a:endParaRPr lang="en-US" sz="1200" kern="0" dirty="0"/>
          </a:p>
          <a:p>
            <a:endParaRPr lang="en-US" sz="2000" kern="0" dirty="0"/>
          </a:p>
          <a:p>
            <a:pPr marL="0" indent="0">
              <a:buNone/>
            </a:pPr>
            <a:endParaRPr lang="en-US" sz="2400" kern="0" dirty="0"/>
          </a:p>
        </p:txBody>
      </p:sp>
    </p:spTree>
    <p:extLst>
      <p:ext uri="{BB962C8B-B14F-4D97-AF65-F5344CB8AC3E}">
        <p14:creationId xmlns:p14="http://schemas.microsoft.com/office/powerpoint/2010/main" val="354830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26F4-F43A-4EFD-A69B-BFB7AA0BC28E}"/>
              </a:ext>
            </a:extLst>
          </p:cNvPr>
          <p:cNvSpPr>
            <a:spLocks noGrp="1"/>
          </p:cNvSpPr>
          <p:nvPr>
            <p:ph type="title"/>
          </p:nvPr>
        </p:nvSpPr>
        <p:spPr/>
        <p:txBody>
          <a:bodyPr/>
          <a:lstStyle/>
          <a:p>
            <a:r>
              <a:rPr lang="en-US" dirty="0"/>
              <a:t>Exercises</a:t>
            </a:r>
          </a:p>
        </p:txBody>
      </p:sp>
      <p:sp>
        <p:nvSpPr>
          <p:cNvPr id="3" name="Content Placeholder 2">
            <a:extLst>
              <a:ext uri="{FF2B5EF4-FFF2-40B4-BE49-F238E27FC236}">
                <a16:creationId xmlns:a16="http://schemas.microsoft.com/office/drawing/2014/main" id="{52BBE3B4-E1C0-4304-8003-2376B715AF56}"/>
              </a:ext>
            </a:extLst>
          </p:cNvPr>
          <p:cNvSpPr>
            <a:spLocks noGrp="1"/>
          </p:cNvSpPr>
          <p:nvPr>
            <p:ph sz="quarter" idx="11"/>
          </p:nvPr>
        </p:nvSpPr>
        <p:spPr>
          <a:xfrm>
            <a:off x="286168" y="891381"/>
            <a:ext cx="11250613" cy="5075237"/>
          </a:xfrm>
        </p:spPr>
        <p:txBody>
          <a:bodyPr/>
          <a:lstStyle/>
          <a:p>
            <a:pPr>
              <a:lnSpc>
                <a:spcPct val="90000"/>
              </a:lnSpc>
            </a:pPr>
            <a:r>
              <a:rPr lang="en-US" sz="2400" dirty="0">
                <a:ea typeface="Calibri" panose="020F0502020204030204" pitchFamily="34" charset="0"/>
              </a:rPr>
              <a:t>Dictionary Definition</a:t>
            </a:r>
          </a:p>
          <a:p>
            <a:pPr lvl="1">
              <a:lnSpc>
                <a:spcPct val="90000"/>
              </a:lnSpc>
              <a:spcAft>
                <a:spcPts val="1200"/>
              </a:spcAft>
            </a:pPr>
            <a:r>
              <a:rPr lang="en-US" sz="2000" b="0" i="0" dirty="0">
                <a:solidFill>
                  <a:srgbClr val="1F1F1F"/>
                </a:solidFill>
                <a:effectLst/>
                <a:ea typeface="Calibri" panose="020F0502020204030204" pitchFamily="34" charset="0"/>
              </a:rPr>
              <a:t>a process or activity carried out for a specific purpose, especially one concerned with a specified area or skill</a:t>
            </a:r>
          </a:p>
          <a:p>
            <a:pPr>
              <a:lnSpc>
                <a:spcPct val="90000"/>
              </a:lnSpc>
            </a:pPr>
            <a:r>
              <a:rPr lang="en-US" sz="2400" dirty="0">
                <a:solidFill>
                  <a:srgbClr val="1F1F1F"/>
                </a:solidFill>
                <a:ea typeface="Calibri" panose="020F0502020204030204" pitchFamily="34" charset="0"/>
              </a:rPr>
              <a:t>Let’s get a bit more specific</a:t>
            </a:r>
          </a:p>
          <a:p>
            <a:pPr lvl="1">
              <a:lnSpc>
                <a:spcPct val="90000"/>
              </a:lnSpc>
            </a:pPr>
            <a:r>
              <a:rPr lang="en-US" sz="2000" dirty="0">
                <a:effectLst/>
                <a:ea typeface="Calibri" panose="020F0502020204030204" pitchFamily="34" charset="0"/>
              </a:rPr>
              <a:t>A military maneuver or simulated wartime operation involving planning, preparation, and execution that is carried out for the purpose of </a:t>
            </a:r>
            <a:r>
              <a:rPr lang="en-US" sz="2000" dirty="0">
                <a:solidFill>
                  <a:srgbClr val="0070C0"/>
                </a:solidFill>
                <a:effectLst/>
                <a:ea typeface="Calibri" panose="020F0502020204030204" pitchFamily="34" charset="0"/>
              </a:rPr>
              <a:t>training and evaluation </a:t>
            </a:r>
            <a:r>
              <a:rPr lang="en-US" sz="2000" dirty="0">
                <a:effectLst/>
                <a:ea typeface="Calibri" panose="020F0502020204030204" pitchFamily="34" charset="0"/>
              </a:rPr>
              <a:t>(JP 3-0),</a:t>
            </a:r>
            <a:r>
              <a:rPr lang="en-US" sz="2000" dirty="0">
                <a:solidFill>
                  <a:srgbClr val="0070C0"/>
                </a:solidFill>
                <a:effectLst/>
                <a:ea typeface="Calibri" panose="020F0502020204030204" pitchFamily="34" charset="0"/>
              </a:rPr>
              <a:t> readiness, or rehearsal </a:t>
            </a:r>
            <a:endParaRPr lang="en-US" sz="2000" dirty="0">
              <a:effectLst/>
              <a:ea typeface="Calibri" panose="020F0502020204030204" pitchFamily="34" charset="0"/>
            </a:endParaRPr>
          </a:p>
          <a:p>
            <a:pPr lvl="1">
              <a:lnSpc>
                <a:spcPct val="90000"/>
              </a:lnSpc>
              <a:spcBef>
                <a:spcPts val="1200"/>
              </a:spcBef>
              <a:spcAft>
                <a:spcPts val="1200"/>
              </a:spcAft>
            </a:pPr>
            <a:r>
              <a:rPr lang="en-US" sz="2000" b="0" i="0" u="none" strike="noStrike" baseline="0" dirty="0">
                <a:ea typeface="Calibri" panose="020F0502020204030204" pitchFamily="34" charset="0"/>
              </a:rPr>
              <a:t>Training exercises focus on proficiency in executing </a:t>
            </a:r>
            <a:r>
              <a:rPr lang="en-US" sz="2000" b="0" i="0" u="none" strike="noStrike" baseline="0" dirty="0">
                <a:solidFill>
                  <a:srgbClr val="0066CC"/>
                </a:solidFill>
                <a:ea typeface="Calibri" panose="020F0502020204030204" pitchFamily="34" charset="0"/>
              </a:rPr>
              <a:t>current doctrine</a:t>
            </a:r>
            <a:r>
              <a:rPr lang="en-US" sz="2000" b="0" i="0" u="none" strike="noStrike" baseline="0" dirty="0">
                <a:ea typeface="Calibri" panose="020F0502020204030204" pitchFamily="34" charset="0"/>
              </a:rPr>
              <a:t>, using current organizations and equipment</a:t>
            </a:r>
            <a:r>
              <a:rPr lang="en-US" sz="1200" b="0" i="0" u="none" strike="noStrike" baseline="0" dirty="0">
                <a:ea typeface="Calibri" panose="020F0502020204030204" pitchFamily="34" charset="0"/>
              </a:rPr>
              <a:t>.</a:t>
            </a:r>
          </a:p>
          <a:p>
            <a:pPr>
              <a:lnSpc>
                <a:spcPct val="90000"/>
              </a:lnSpc>
            </a:pPr>
            <a:r>
              <a:rPr lang="en-US" sz="2400" dirty="0">
                <a:ea typeface="Calibri" panose="020F0502020204030204" pitchFamily="34" charset="0"/>
              </a:rPr>
              <a:t>Please Note!</a:t>
            </a:r>
          </a:p>
          <a:p>
            <a:pPr lvl="1">
              <a:lnSpc>
                <a:spcPct val="90000"/>
              </a:lnSpc>
            </a:pPr>
            <a:r>
              <a:rPr lang="en-US" sz="2000" dirty="0">
                <a:ea typeface="Calibri" panose="020F0502020204030204" pitchFamily="34" charset="0"/>
              </a:rPr>
              <a:t>The purpose of training exercises is </a:t>
            </a:r>
            <a:r>
              <a:rPr lang="en-US" sz="2000" dirty="0">
                <a:solidFill>
                  <a:srgbClr val="0066CC"/>
                </a:solidFill>
                <a:ea typeface="Calibri" panose="020F0502020204030204" pitchFamily="34" charset="0"/>
              </a:rPr>
              <a:t>NOT</a:t>
            </a:r>
            <a:r>
              <a:rPr lang="en-US" sz="2000" dirty="0">
                <a:ea typeface="Calibri" panose="020F0502020204030204" pitchFamily="34" charset="0"/>
              </a:rPr>
              <a:t> whether it is the </a:t>
            </a:r>
            <a:r>
              <a:rPr lang="en-US" sz="2000" dirty="0">
                <a:solidFill>
                  <a:srgbClr val="0066CC"/>
                </a:solidFill>
                <a:ea typeface="Calibri" panose="020F0502020204030204" pitchFamily="34" charset="0"/>
              </a:rPr>
              <a:t>right doctrine</a:t>
            </a:r>
            <a:r>
              <a:rPr lang="en-US" sz="2000" dirty="0">
                <a:ea typeface="Calibri" panose="020F0502020204030204" pitchFamily="34" charset="0"/>
              </a:rPr>
              <a:t>, or the </a:t>
            </a:r>
            <a:r>
              <a:rPr lang="en-US" sz="2000" dirty="0">
                <a:solidFill>
                  <a:srgbClr val="0066CC"/>
                </a:solidFill>
                <a:ea typeface="Calibri" panose="020F0502020204030204" pitchFamily="34" charset="0"/>
              </a:rPr>
              <a:t>right organization</a:t>
            </a:r>
            <a:r>
              <a:rPr lang="en-US" sz="2000" dirty="0">
                <a:ea typeface="Calibri" panose="020F0502020204030204" pitchFamily="34" charset="0"/>
              </a:rPr>
              <a:t>, or the </a:t>
            </a:r>
            <a:r>
              <a:rPr lang="en-US" sz="2000" dirty="0">
                <a:solidFill>
                  <a:srgbClr val="0066CC"/>
                </a:solidFill>
                <a:ea typeface="Calibri" panose="020F0502020204030204" pitchFamily="34" charset="0"/>
              </a:rPr>
              <a:t>right equipment</a:t>
            </a:r>
            <a:r>
              <a:rPr lang="en-US" sz="2000" dirty="0">
                <a:ea typeface="Calibri" panose="020F0502020204030204" pitchFamily="34" charset="0"/>
              </a:rPr>
              <a:t>, but proficiency with it as is</a:t>
            </a:r>
          </a:p>
          <a:p>
            <a:pPr lvl="1">
              <a:lnSpc>
                <a:spcPct val="90000"/>
              </a:lnSpc>
            </a:pPr>
            <a:r>
              <a:rPr lang="en-US" sz="2000" dirty="0">
                <a:ea typeface="Calibri" panose="020F0502020204030204" pitchFamily="34" charset="0"/>
              </a:rPr>
              <a:t>Measurement is on the proficiency of the individual or team</a:t>
            </a:r>
          </a:p>
          <a:p>
            <a:pPr lvl="1">
              <a:lnSpc>
                <a:spcPct val="90000"/>
              </a:lnSpc>
            </a:pPr>
            <a:r>
              <a:rPr lang="en-US" sz="2000" dirty="0">
                <a:ea typeface="Calibri" panose="020F0502020204030204" pitchFamily="34" charset="0"/>
              </a:rPr>
              <a:t>This tutorial will work through what changes need to be made to Large Scale Exercises before they can be profitably used in an experimentation of learning</a:t>
            </a:r>
          </a:p>
        </p:txBody>
      </p:sp>
      <p:sp>
        <p:nvSpPr>
          <p:cNvPr id="4" name="Slide Number Placeholder 3">
            <a:extLst>
              <a:ext uri="{FF2B5EF4-FFF2-40B4-BE49-F238E27FC236}">
                <a16:creationId xmlns:a16="http://schemas.microsoft.com/office/drawing/2014/main" id="{CED3E619-5088-476C-A259-4DE8F626C5CF}"/>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Tree>
    <p:extLst>
      <p:ext uri="{BB962C8B-B14F-4D97-AF65-F5344CB8AC3E}">
        <p14:creationId xmlns:p14="http://schemas.microsoft.com/office/powerpoint/2010/main" val="493634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689E-B236-4699-92AA-765D8A4C8515}"/>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a16="http://schemas.microsoft.com/office/drawing/2014/main" id="{CCC8DAF5-7901-4775-B12D-BBD819C7CE80}"/>
              </a:ext>
            </a:extLst>
          </p:cNvPr>
          <p:cNvSpPr>
            <a:spLocks noGrp="1"/>
          </p:cNvSpPr>
          <p:nvPr>
            <p:ph sz="quarter" idx="11"/>
          </p:nvPr>
        </p:nvSpPr>
        <p:spPr>
          <a:xfrm>
            <a:off x="470693" y="1226329"/>
            <a:ext cx="11250613" cy="5811285"/>
          </a:xfrm>
        </p:spPr>
        <p:txBody>
          <a:bodyPr/>
          <a:lstStyle/>
          <a:p>
            <a:r>
              <a:rPr lang="en-US" sz="2400" dirty="0"/>
              <a:t>Dictionary Definition</a:t>
            </a:r>
          </a:p>
          <a:p>
            <a:pPr lvl="1">
              <a:spcAft>
                <a:spcPts val="1200"/>
              </a:spcAft>
            </a:pPr>
            <a:r>
              <a:rPr lang="en-US" sz="2000" dirty="0">
                <a:solidFill>
                  <a:srgbClr val="0A1B27"/>
                </a:solidFill>
                <a:effectLst/>
                <a:ea typeface="Calibri" panose="020F0502020204030204" pitchFamily="34" charset="0"/>
              </a:rPr>
              <a:t>An operation or procedure carried out under controlled conditions in order to discover an </a:t>
            </a:r>
            <a:r>
              <a:rPr lang="en-US" sz="2000" b="1" dirty="0">
                <a:solidFill>
                  <a:srgbClr val="0066CC"/>
                </a:solidFill>
                <a:effectLst/>
                <a:ea typeface="Calibri" panose="020F0502020204030204" pitchFamily="34" charset="0"/>
              </a:rPr>
              <a:t>unknown effect or law</a:t>
            </a:r>
            <a:r>
              <a:rPr lang="en-US" sz="2000" b="1" dirty="0">
                <a:solidFill>
                  <a:srgbClr val="0A1B27"/>
                </a:solidFill>
                <a:effectLst/>
                <a:ea typeface="Calibri" panose="020F0502020204030204" pitchFamily="34" charset="0"/>
              </a:rPr>
              <a:t>, to </a:t>
            </a:r>
            <a:r>
              <a:rPr lang="en-US" sz="2000" b="1" dirty="0">
                <a:solidFill>
                  <a:srgbClr val="0066CC"/>
                </a:solidFill>
                <a:effectLst/>
                <a:ea typeface="Calibri" panose="020F0502020204030204" pitchFamily="34" charset="0"/>
              </a:rPr>
              <a:t>test or establish a hypothesis</a:t>
            </a:r>
            <a:r>
              <a:rPr lang="en-US" sz="2000" b="1" dirty="0">
                <a:solidFill>
                  <a:srgbClr val="0A1B27"/>
                </a:solidFill>
                <a:effectLst/>
                <a:ea typeface="Calibri" panose="020F0502020204030204" pitchFamily="34" charset="0"/>
              </a:rPr>
              <a:t>, or to </a:t>
            </a:r>
            <a:r>
              <a:rPr lang="en-US" sz="2000" b="1" dirty="0">
                <a:solidFill>
                  <a:srgbClr val="0066CC"/>
                </a:solidFill>
                <a:effectLst/>
                <a:ea typeface="Calibri" panose="020F0502020204030204" pitchFamily="34" charset="0"/>
              </a:rPr>
              <a:t>illustrate a known law</a:t>
            </a:r>
          </a:p>
          <a:p>
            <a:r>
              <a:rPr lang="en-US" sz="2400" dirty="0"/>
              <a:t>How DoD uses Experimentation</a:t>
            </a:r>
          </a:p>
          <a:p>
            <a:pPr lvl="1">
              <a:spcAft>
                <a:spcPts val="600"/>
              </a:spcAft>
              <a:buFont typeface="Wingdings" panose="05000000000000000000" pitchFamily="2" charset="2"/>
              <a:buChar char="§"/>
            </a:pPr>
            <a:r>
              <a:rPr lang="en-US" sz="2000" b="1" dirty="0">
                <a:effectLst/>
                <a:ea typeface="Calibri" panose="020F0502020204030204" pitchFamily="34" charset="0"/>
              </a:rPr>
              <a:t>Discovery experiments </a:t>
            </a:r>
            <a:r>
              <a:rPr lang="en-US" sz="2000" dirty="0">
                <a:effectLst/>
                <a:ea typeface="Calibri" panose="020F0502020204030204" pitchFamily="34" charset="0"/>
              </a:rPr>
              <a:t>involve introducing </a:t>
            </a:r>
            <a:r>
              <a:rPr lang="en-US" sz="2000" b="1" dirty="0">
                <a:solidFill>
                  <a:srgbClr val="3366CC"/>
                </a:solidFill>
                <a:effectLst/>
                <a:ea typeface="Calibri" panose="020F0502020204030204" pitchFamily="34" charset="0"/>
              </a:rPr>
              <a:t>novel systems</a:t>
            </a:r>
            <a:r>
              <a:rPr lang="en-US" sz="2000" dirty="0">
                <a:effectLst/>
                <a:ea typeface="Calibri" panose="020F0502020204030204" pitchFamily="34" charset="0"/>
              </a:rPr>
              <a:t>, concepts, organizational structures, technologies, or other elements … to find out whether </a:t>
            </a:r>
            <a:r>
              <a:rPr lang="en-US" sz="2000" b="1" dirty="0">
                <a:solidFill>
                  <a:srgbClr val="3366CC"/>
                </a:solidFill>
                <a:effectLst/>
                <a:ea typeface="Calibri" panose="020F0502020204030204" pitchFamily="34" charset="0"/>
              </a:rPr>
              <a:t>the innovation appears to have military utility</a:t>
            </a:r>
          </a:p>
          <a:p>
            <a:pPr lvl="1">
              <a:spcAft>
                <a:spcPts val="600"/>
              </a:spcAft>
              <a:buFont typeface="Wingdings" panose="05000000000000000000" pitchFamily="2" charset="2"/>
              <a:buChar char="§"/>
            </a:pPr>
            <a:r>
              <a:rPr lang="en-US" sz="2000" b="1" dirty="0">
                <a:effectLst/>
                <a:ea typeface="Calibri" panose="020F0502020204030204" pitchFamily="34" charset="0"/>
              </a:rPr>
              <a:t>Hypothesis testing experiments </a:t>
            </a:r>
            <a:r>
              <a:rPr lang="en-US" sz="2000" dirty="0">
                <a:effectLst/>
                <a:ea typeface="Calibri" panose="020F0502020204030204" pitchFamily="34" charset="0"/>
              </a:rPr>
              <a:t>are the classic type used by scholars to advance knowledge by seeking </a:t>
            </a:r>
            <a:r>
              <a:rPr lang="en-US" sz="2000" b="1" dirty="0">
                <a:effectLst/>
                <a:ea typeface="Calibri" panose="020F0502020204030204" pitchFamily="34" charset="0"/>
              </a:rPr>
              <a:t>to </a:t>
            </a:r>
            <a:r>
              <a:rPr lang="en-US" sz="2000" b="1" dirty="0">
                <a:solidFill>
                  <a:srgbClr val="3366CC"/>
                </a:solidFill>
                <a:effectLst/>
                <a:ea typeface="Calibri" panose="020F0502020204030204" pitchFamily="34" charset="0"/>
              </a:rPr>
              <a:t>falsify specific hypotheses</a:t>
            </a:r>
            <a:r>
              <a:rPr lang="en-US" sz="2000" dirty="0">
                <a:solidFill>
                  <a:srgbClr val="3366CC"/>
                </a:solidFill>
                <a:effectLst/>
                <a:ea typeface="Calibri" panose="020F0502020204030204" pitchFamily="34" charset="0"/>
              </a:rPr>
              <a:t> </a:t>
            </a:r>
            <a:r>
              <a:rPr lang="en-US" sz="2000" dirty="0">
                <a:effectLst/>
                <a:ea typeface="Calibri" panose="020F0502020204030204" pitchFamily="34" charset="0"/>
              </a:rPr>
              <a:t>(specifically if…then statement) or </a:t>
            </a:r>
            <a:r>
              <a:rPr lang="en-US" sz="2000" b="1" dirty="0">
                <a:solidFill>
                  <a:srgbClr val="3366CC"/>
                </a:solidFill>
                <a:effectLst/>
                <a:ea typeface="Calibri" panose="020F0502020204030204" pitchFamily="34" charset="0"/>
              </a:rPr>
              <a:t>discover limiting conditions </a:t>
            </a:r>
          </a:p>
          <a:p>
            <a:pPr lvl="1">
              <a:spcAft>
                <a:spcPts val="600"/>
              </a:spcAft>
              <a:buFont typeface="Wingdings" panose="05000000000000000000" pitchFamily="2" charset="2"/>
              <a:buChar char="§"/>
            </a:pPr>
            <a:r>
              <a:rPr lang="en-US" sz="2000" b="1" dirty="0">
                <a:ea typeface="Times New Roman" panose="02020603050405020304" pitchFamily="18" charset="0"/>
              </a:rPr>
              <a:t>T</a:t>
            </a:r>
            <a:r>
              <a:rPr lang="en-US" sz="2000" b="1" dirty="0">
                <a:effectLst/>
                <a:ea typeface="Times New Roman" panose="02020603050405020304" pitchFamily="18" charset="0"/>
              </a:rPr>
              <a:t>echnology demonstrations </a:t>
            </a:r>
            <a:r>
              <a:rPr lang="en-US" sz="2000" dirty="0">
                <a:effectLst/>
                <a:ea typeface="Times New Roman" panose="02020603050405020304" pitchFamily="18" charset="0"/>
              </a:rPr>
              <a:t>used to show operational organizations that some innovation can, under carefully orchestrated conditions, improve the efficiency, effectiveness, or speed of a military activity.</a:t>
            </a:r>
          </a:p>
        </p:txBody>
      </p:sp>
      <p:sp>
        <p:nvSpPr>
          <p:cNvPr id="4" name="Slide Number Placeholder 3">
            <a:extLst>
              <a:ext uri="{FF2B5EF4-FFF2-40B4-BE49-F238E27FC236}">
                <a16:creationId xmlns:a16="http://schemas.microsoft.com/office/drawing/2014/main" id="{307AD38C-4451-4E62-B970-A5E41931EC89}"/>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Tree>
    <p:extLst>
      <p:ext uri="{BB962C8B-B14F-4D97-AF65-F5344CB8AC3E}">
        <p14:creationId xmlns:p14="http://schemas.microsoft.com/office/powerpoint/2010/main" val="350696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E4DB-4DB3-4FA3-BBBB-9CA632A7CAF5}"/>
              </a:ext>
            </a:extLst>
          </p:cNvPr>
          <p:cNvSpPr>
            <a:spLocks noGrp="1"/>
          </p:cNvSpPr>
          <p:nvPr>
            <p:ph type="title"/>
          </p:nvPr>
        </p:nvSpPr>
        <p:spPr/>
        <p:txBody>
          <a:bodyPr/>
          <a:lstStyle/>
          <a:p>
            <a:r>
              <a:rPr lang="en-US" dirty="0"/>
              <a:t>Campaign</a:t>
            </a:r>
          </a:p>
        </p:txBody>
      </p:sp>
      <p:sp>
        <p:nvSpPr>
          <p:cNvPr id="3" name="Content Placeholder 2">
            <a:extLst>
              <a:ext uri="{FF2B5EF4-FFF2-40B4-BE49-F238E27FC236}">
                <a16:creationId xmlns:a16="http://schemas.microsoft.com/office/drawing/2014/main" id="{3A46C0BE-1380-42AB-9778-57C9DE63B484}"/>
              </a:ext>
            </a:extLst>
          </p:cNvPr>
          <p:cNvSpPr>
            <a:spLocks noGrp="1"/>
          </p:cNvSpPr>
          <p:nvPr>
            <p:ph sz="quarter" idx="11"/>
          </p:nvPr>
        </p:nvSpPr>
        <p:spPr>
          <a:xfrm>
            <a:off x="291193" y="891381"/>
            <a:ext cx="11609614" cy="5075237"/>
          </a:xfrm>
        </p:spPr>
        <p:txBody>
          <a:bodyPr/>
          <a:lstStyle/>
          <a:p>
            <a:r>
              <a:rPr lang="en-US" sz="2400" dirty="0"/>
              <a:t>Dictionary Definition</a:t>
            </a:r>
          </a:p>
          <a:p>
            <a:pPr lvl="1"/>
            <a:r>
              <a:rPr lang="en-US" sz="2000" b="0" i="0" dirty="0">
                <a:solidFill>
                  <a:srgbClr val="1F1F1F"/>
                </a:solidFill>
                <a:effectLst/>
              </a:rPr>
              <a:t>a series of military operations intended to achieve a particular objective, </a:t>
            </a:r>
            <a:r>
              <a:rPr lang="en-US" sz="2000" b="0" i="0" strike="noStrike" dirty="0">
                <a:effectLst/>
                <a:hlinkClick r:id="rId2">
                  <a:extLst>
                    <a:ext uri="{A12FA001-AC4F-418D-AE19-62706E023703}">
                      <ahyp:hlinkClr xmlns:ahyp="http://schemas.microsoft.com/office/drawing/2018/hyperlinkcolor" val="tx"/>
                    </a:ext>
                  </a:extLst>
                </a:hlinkClick>
              </a:rPr>
              <a:t>confined</a:t>
            </a:r>
            <a:r>
              <a:rPr lang="en-US" sz="2000" b="0" i="0" dirty="0">
                <a:solidFill>
                  <a:srgbClr val="1F1F1F"/>
                </a:solidFill>
                <a:effectLst/>
              </a:rPr>
              <a:t> to a particular area, or involving a specified type of fighting</a:t>
            </a:r>
          </a:p>
          <a:p>
            <a:pPr>
              <a:spcBef>
                <a:spcPts val="1200"/>
              </a:spcBef>
            </a:pPr>
            <a:r>
              <a:rPr lang="en-US" sz="2400" dirty="0">
                <a:solidFill>
                  <a:srgbClr val="1F1F1F"/>
                </a:solidFill>
              </a:rPr>
              <a:t>A bit more specific</a:t>
            </a:r>
          </a:p>
          <a:p>
            <a:pPr lvl="1">
              <a:spcAft>
                <a:spcPts val="600"/>
              </a:spcAft>
            </a:pPr>
            <a:r>
              <a:rPr lang="en-US" sz="2000" b="0" i="0" dirty="0">
                <a:effectLst/>
              </a:rPr>
              <a:t>a series of interconnected military operations, or a large-scale military project, designed to achieve specific strategic objectives. It's a distinct phase of a war or conflict, often focused on a particular geographic area or goal. </a:t>
            </a:r>
          </a:p>
          <a:p>
            <a:pPr lvl="1">
              <a:spcAft>
                <a:spcPts val="600"/>
              </a:spcAft>
            </a:pPr>
            <a:r>
              <a:rPr lang="en-US" sz="2000" b="0" i="0" dirty="0">
                <a:solidFill>
                  <a:srgbClr val="1F1F1F"/>
                </a:solidFill>
                <a:effectLst/>
              </a:rPr>
              <a:t>It encompasses planning, coordination, and execution of military actions</a:t>
            </a:r>
          </a:p>
          <a:p>
            <a:pPr>
              <a:spcBef>
                <a:spcPts val="1200"/>
              </a:spcBef>
            </a:pPr>
            <a:r>
              <a:rPr lang="en-US" sz="2400" b="0" i="0" dirty="0">
                <a:solidFill>
                  <a:srgbClr val="1F1F1F"/>
                </a:solidFill>
                <a:effectLst/>
              </a:rPr>
              <a:t>Why are we interested?</a:t>
            </a:r>
            <a:endParaRPr lang="en-US" sz="1400" dirty="0">
              <a:effectLst/>
              <a:ea typeface="Calibri" panose="020F0502020204030204" pitchFamily="34" charset="0"/>
            </a:endParaRPr>
          </a:p>
          <a:p>
            <a:pPr lvl="1"/>
            <a:r>
              <a:rPr lang="en-US" sz="2000" dirty="0">
                <a:effectLst/>
                <a:ea typeface="Calibri" panose="020F0502020204030204" pitchFamily="34" charset="0"/>
              </a:rPr>
              <a:t>The DoD </a:t>
            </a:r>
            <a:r>
              <a:rPr lang="en-US" sz="2000" b="1" dirty="0">
                <a:effectLst/>
                <a:ea typeface="Calibri" panose="020F0502020204030204" pitchFamily="34" charset="0"/>
              </a:rPr>
              <a:t>can use the three types of experimentation </a:t>
            </a:r>
            <a:r>
              <a:rPr lang="en-US" sz="2000" b="1" dirty="0">
                <a:solidFill>
                  <a:srgbClr val="0033CC"/>
                </a:solidFill>
                <a:effectLst/>
                <a:ea typeface="Calibri" panose="020F0502020204030204" pitchFamily="34" charset="0"/>
              </a:rPr>
              <a:t>(hypothesis testing, discovery experimentation, and technology demonstrations} </a:t>
            </a:r>
            <a:r>
              <a:rPr lang="en-US" sz="2000" b="1" dirty="0">
                <a:effectLst/>
                <a:ea typeface="Calibri" panose="020F0502020204030204" pitchFamily="34" charset="0"/>
              </a:rPr>
              <a:t>in sequence </a:t>
            </a:r>
            <a:r>
              <a:rPr lang="en-US" sz="2000" dirty="0">
                <a:effectLst/>
                <a:ea typeface="Calibri" panose="020F0502020204030204" pitchFamily="34" charset="0"/>
              </a:rPr>
              <a:t>as a campaign to define and mature potential solutions to military problems</a:t>
            </a:r>
          </a:p>
          <a:p>
            <a:pPr lvl="1"/>
            <a:r>
              <a:rPr lang="en-US" sz="2000" dirty="0">
                <a:ea typeface="Calibri" panose="020F0502020204030204" pitchFamily="34" charset="0"/>
              </a:rPr>
              <a:t>Both solutions and parts of the methodology (red teaming, blue teaming, recursion) can be handed to mission-focused communities, but it is best if those same communities play in the  concept refinement that will be the focus of this tutorial</a:t>
            </a:r>
            <a:endParaRPr lang="en-US" sz="2000" dirty="0"/>
          </a:p>
        </p:txBody>
      </p:sp>
      <p:sp>
        <p:nvSpPr>
          <p:cNvPr id="4" name="Slide Number Placeholder 3">
            <a:extLst>
              <a:ext uri="{FF2B5EF4-FFF2-40B4-BE49-F238E27FC236}">
                <a16:creationId xmlns:a16="http://schemas.microsoft.com/office/drawing/2014/main" id="{CC1B5CD4-CBF2-4F07-9925-6C1C05E77B1E}"/>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Tree>
    <p:extLst>
      <p:ext uri="{BB962C8B-B14F-4D97-AF65-F5344CB8AC3E}">
        <p14:creationId xmlns:p14="http://schemas.microsoft.com/office/powerpoint/2010/main" val="2261457708"/>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10493</TotalTime>
  <Words>8122</Words>
  <Application>Microsoft Office PowerPoint</Application>
  <PresentationFormat>Widescreen</PresentationFormat>
  <Paragraphs>716</Paragraphs>
  <Slides>63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Arial Black</vt:lpstr>
      <vt:lpstr>Arial Narrow</vt:lpstr>
      <vt:lpstr>Calibri</vt:lpstr>
      <vt:lpstr>Symbol</vt:lpstr>
      <vt:lpstr>Tahoma</vt:lpstr>
      <vt:lpstr>Times New Roman</vt:lpstr>
      <vt:lpstr>Wingdings</vt:lpstr>
      <vt:lpstr>Blends</vt:lpstr>
      <vt:lpstr>PowerPoint Presentation</vt:lpstr>
      <vt:lpstr>Why Experimentation?</vt:lpstr>
      <vt:lpstr>Campaign of Learning</vt:lpstr>
      <vt:lpstr>Focus</vt:lpstr>
      <vt:lpstr>Learning Objectives</vt:lpstr>
      <vt:lpstr>Let’s Consider a Plane</vt:lpstr>
      <vt:lpstr>Exercises</vt:lpstr>
      <vt:lpstr>Experiments</vt:lpstr>
      <vt:lpstr>Campaign</vt:lpstr>
      <vt:lpstr>What Does a Campaign of Learning Look Like</vt:lpstr>
      <vt:lpstr>Three Ingredients for Successful Experimentation</vt:lpstr>
      <vt:lpstr>Evolution of Experimentation</vt:lpstr>
      <vt:lpstr>Louisiana Maneuvers</vt:lpstr>
      <vt:lpstr>Louisiana Maneuvers (1)</vt:lpstr>
      <vt:lpstr>Louisiana Maneuvers (2)</vt:lpstr>
      <vt:lpstr>Louisiana Maneuvers (3)</vt:lpstr>
      <vt:lpstr>Louisiana Maneuvers Take-aways</vt:lpstr>
      <vt:lpstr>Remember</vt:lpstr>
      <vt:lpstr>Enter the Time Warp</vt:lpstr>
      <vt:lpstr>Tools and Their Fit </vt:lpstr>
      <vt:lpstr>Enter Human Ingenuity</vt:lpstr>
      <vt:lpstr>Now Add the Functional Environment</vt:lpstr>
      <vt:lpstr>Review</vt:lpstr>
      <vt:lpstr>And the Interacting Human</vt:lpstr>
      <vt:lpstr>Large Scale Exercises (LSE)</vt:lpstr>
      <vt:lpstr>Why Use This Method</vt:lpstr>
      <vt:lpstr>Now – The Method With Tools Applied</vt:lpstr>
      <vt:lpstr>Future Joint Force Experimant 1 (FJF 1)</vt:lpstr>
      <vt:lpstr>From Seminar to Constructive Simulation</vt:lpstr>
      <vt:lpstr>Enter Networked HITL Trials</vt:lpstr>
      <vt:lpstr>Take-aways from FJF 1</vt:lpstr>
      <vt:lpstr>Hand-off to Acquisition</vt:lpstr>
      <vt:lpstr>Fast Forward</vt:lpstr>
      <vt:lpstr>HITL Venue</vt:lpstr>
      <vt:lpstr>A Campaign Altered the Concept</vt:lpstr>
      <vt:lpstr>Concept Changed Throughout</vt:lpstr>
      <vt:lpstr>PowerPoint Presentation</vt:lpstr>
      <vt:lpstr>There Are Gaps</vt:lpstr>
      <vt:lpstr>DMAG Understand But…</vt:lpstr>
      <vt:lpstr>What’s Driving Us To Skip the Beginning?</vt:lpstr>
      <vt:lpstr>The Tyranny of Time and Its Effects</vt:lpstr>
      <vt:lpstr>A Second Issue with Time</vt:lpstr>
      <vt:lpstr>Collaring TIME</vt:lpstr>
      <vt:lpstr>Please Note</vt:lpstr>
      <vt:lpstr>Joint Warfighting Concept (JWC) or Concepts?</vt:lpstr>
      <vt:lpstr>Joint Concept?</vt:lpstr>
      <vt:lpstr>What Makes Joint Experiment Hard? 1</vt:lpstr>
      <vt:lpstr>What Makes Joint Experiment Hard? 2</vt:lpstr>
      <vt:lpstr>Campaign of Learning</vt:lpstr>
      <vt:lpstr>Experimentation Campaigns Can  Combat the Tyranny of Time</vt:lpstr>
      <vt:lpstr>Additional Issues </vt:lpstr>
      <vt:lpstr>Last Learning Objective</vt:lpstr>
      <vt:lpstr>Remember the Culture</vt:lpstr>
      <vt:lpstr>Some Considerations</vt:lpstr>
      <vt:lpstr>PowerPoint Presentation</vt:lpstr>
      <vt:lpstr>What We Know of  Experimentation Campaigns and Exercises</vt:lpstr>
      <vt:lpstr>Learning Objectives</vt:lpstr>
      <vt:lpstr>Contacts and References</vt:lpstr>
      <vt:lpstr>PowerPoint Presentation</vt:lpstr>
      <vt:lpstr>J7 Response</vt:lpstr>
      <vt:lpstr>Review:  Definitions, Methodology and Process</vt:lpstr>
      <vt:lpstr>Concept Change with Each Experiment</vt:lpstr>
      <vt:lpstr>Final Configuration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Numrich, S.K. "Sue"</cp:lastModifiedBy>
  <cp:revision>260</cp:revision>
  <cp:lastPrinted>1601-01-01T00:00:00Z</cp:lastPrinted>
  <dcterms:created xsi:type="dcterms:W3CDTF">2016-03-29T15:29:36Z</dcterms:created>
  <dcterms:modified xsi:type="dcterms:W3CDTF">2025-10-06T21:44:05Z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